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6"/>
  </p:notesMasterIdLst>
  <p:handoutMasterIdLst>
    <p:handoutMasterId r:id="rId27"/>
  </p:handoutMasterIdLst>
  <p:sldIdLst>
    <p:sldId id="256" r:id="rId5"/>
    <p:sldId id="328" r:id="rId6"/>
    <p:sldId id="330" r:id="rId7"/>
    <p:sldId id="339" r:id="rId8"/>
    <p:sldId id="343" r:id="rId9"/>
    <p:sldId id="351" r:id="rId10"/>
    <p:sldId id="344" r:id="rId11"/>
    <p:sldId id="349" r:id="rId12"/>
    <p:sldId id="345" r:id="rId13"/>
    <p:sldId id="350" r:id="rId14"/>
    <p:sldId id="348" r:id="rId15"/>
    <p:sldId id="346" r:id="rId16"/>
    <p:sldId id="347" r:id="rId17"/>
    <p:sldId id="352" r:id="rId18"/>
    <p:sldId id="336" r:id="rId19"/>
    <p:sldId id="334" r:id="rId20"/>
    <p:sldId id="338" r:id="rId21"/>
    <p:sldId id="342" r:id="rId22"/>
    <p:sldId id="331" r:id="rId23"/>
    <p:sldId id="341" r:id="rId24"/>
    <p:sldId id="267" r:id="rId25"/>
  </p:sldIdLst>
  <p:sldSz cx="9144000" cy="6858000" type="screen4x3"/>
  <p:notesSz cx="6797675" cy="9874250"/>
  <p:custDataLst>
    <p:tags r:id="rId2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ell Hellier" initials="NH" lastIdx="11" clrIdx="0">
    <p:extLst>
      <p:ext uri="{19B8F6BF-5375-455C-9EA6-DF929625EA0E}">
        <p15:presenceInfo xmlns:p15="http://schemas.microsoft.com/office/powerpoint/2012/main" userId="S-1-5-21-2141923205-296626691-623648099-42385" providerId="AD"/>
      </p:ext>
    </p:extLst>
  </p:cmAuthor>
  <p:cmAuthor id="2" name="Claire Brooks" initials="CB" lastIdx="6" clrIdx="1">
    <p:extLst>
      <p:ext uri="{19B8F6BF-5375-455C-9EA6-DF929625EA0E}">
        <p15:presenceInfo xmlns:p15="http://schemas.microsoft.com/office/powerpoint/2012/main" userId="S::Claire.Brooks@cityandguilds.com::045b5ce1-bb15-4c22-aa7e-c7b600949989" providerId="AD"/>
      </p:ext>
    </p:extLst>
  </p:cmAuthor>
  <p:cmAuthor id="3" name="mark ablett" initials="ma" lastIdx="9" clrIdx="2">
    <p:extLst>
      <p:ext uri="{19B8F6BF-5375-455C-9EA6-DF929625EA0E}">
        <p15:presenceInfo xmlns:p15="http://schemas.microsoft.com/office/powerpoint/2012/main" userId="23d989d0d59f8ceb" providerId="Windows Live"/>
      </p:ext>
    </p:extLst>
  </p:cmAuthor>
  <p:cmAuthor id="4" name="Rachael Harrison" initials="RH" lastIdx="2" clrIdx="3">
    <p:extLst>
      <p:ext uri="{19B8F6BF-5375-455C-9EA6-DF929625EA0E}">
        <p15:presenceInfo xmlns:p15="http://schemas.microsoft.com/office/powerpoint/2012/main" userId="Rachael Harrison" providerId="None"/>
      </p:ext>
    </p:extLst>
  </p:cmAuthor>
  <p:cmAuthor id="5" name="Fiona Freel" initials="FF" lastIdx="1" clrIdx="4">
    <p:extLst>
      <p:ext uri="{19B8F6BF-5375-455C-9EA6-DF929625EA0E}">
        <p15:presenceInfo xmlns:p15="http://schemas.microsoft.com/office/powerpoint/2012/main" userId="S::Fiona.Freel@cityandguilds.com::3a7a7974-e831-4583-92ac-603bf88d45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F3F9FA-CDE8-4EC5-A070-B91946EF62AA}" v="2" dt="2020-12-31T15:17:49.2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12" autoAdjust="0"/>
    <p:restoredTop sz="93686" autoAdjust="0"/>
  </p:normalViewPr>
  <p:slideViewPr>
    <p:cSldViewPr showGuides="1">
      <p:cViewPr varScale="1">
        <p:scale>
          <a:sx n="62" d="100"/>
          <a:sy n="62" d="100"/>
        </p:scale>
        <p:origin x="35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chael Harrison" userId="3d0f6613-2183-48a7-8949-7da9e40c01c7" providerId="ADAL" clId="{7FF3F9FA-CDE8-4EC5-A070-B91946EF62AA}"/>
    <pc:docChg chg="undo custSel modSld">
      <pc:chgData name="Rachael Harrison" userId="3d0f6613-2183-48a7-8949-7da9e40c01c7" providerId="ADAL" clId="{7FF3F9FA-CDE8-4EC5-A070-B91946EF62AA}" dt="2020-12-31T15:18:28.019" v="898" actId="20577"/>
      <pc:docMkLst>
        <pc:docMk/>
      </pc:docMkLst>
      <pc:sldChg chg="modSp mod">
        <pc:chgData name="Rachael Harrison" userId="3d0f6613-2183-48a7-8949-7da9e40c01c7" providerId="ADAL" clId="{7FF3F9FA-CDE8-4EC5-A070-B91946EF62AA}" dt="2020-12-31T14:57:09.664" v="1" actId="1076"/>
        <pc:sldMkLst>
          <pc:docMk/>
          <pc:sldMk cId="0" sldId="256"/>
        </pc:sldMkLst>
        <pc:spChg chg="mod">
          <ac:chgData name="Rachael Harrison" userId="3d0f6613-2183-48a7-8949-7da9e40c01c7" providerId="ADAL" clId="{7FF3F9FA-CDE8-4EC5-A070-B91946EF62AA}" dt="2020-12-31T14:57:06.803" v="0" actId="1076"/>
          <ac:spMkLst>
            <pc:docMk/>
            <pc:sldMk cId="0" sldId="256"/>
            <ac:spMk id="2050" creationId="{00000000-0000-0000-0000-000000000000}"/>
          </ac:spMkLst>
        </pc:spChg>
        <pc:spChg chg="mod">
          <ac:chgData name="Rachael Harrison" userId="3d0f6613-2183-48a7-8949-7da9e40c01c7" providerId="ADAL" clId="{7FF3F9FA-CDE8-4EC5-A070-B91946EF62AA}" dt="2020-12-31T14:57:09.664" v="1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Rachael Harrison" userId="3d0f6613-2183-48a7-8949-7da9e40c01c7" providerId="ADAL" clId="{7FF3F9FA-CDE8-4EC5-A070-B91946EF62AA}" dt="2020-12-31T14:57:06.803" v="0" actId="1076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Rachael Harrison" userId="3d0f6613-2183-48a7-8949-7da9e40c01c7" providerId="ADAL" clId="{7FF3F9FA-CDE8-4EC5-A070-B91946EF62AA}" dt="2020-12-31T14:57:28.413" v="10" actId="20577"/>
        <pc:sldMkLst>
          <pc:docMk/>
          <pc:sldMk cId="0" sldId="328"/>
        </pc:sldMkLst>
        <pc:spChg chg="mod">
          <ac:chgData name="Rachael Harrison" userId="3d0f6613-2183-48a7-8949-7da9e40c01c7" providerId="ADAL" clId="{7FF3F9FA-CDE8-4EC5-A070-B91946EF62AA}" dt="2020-12-31T14:57:28.413" v="10" actId="20577"/>
          <ac:spMkLst>
            <pc:docMk/>
            <pc:sldMk cId="0" sldId="328"/>
            <ac:spMk id="3075" creationId="{00000000-0000-0000-0000-000000000000}"/>
          </ac:spMkLst>
        </pc:spChg>
      </pc:sldChg>
      <pc:sldChg chg="modSp mod">
        <pc:chgData name="Rachael Harrison" userId="3d0f6613-2183-48a7-8949-7da9e40c01c7" providerId="ADAL" clId="{7FF3F9FA-CDE8-4EC5-A070-B91946EF62AA}" dt="2020-12-31T14:57:48.040" v="12" actId="14100"/>
        <pc:sldMkLst>
          <pc:docMk/>
          <pc:sldMk cId="0" sldId="330"/>
        </pc:sldMkLst>
        <pc:spChg chg="mod">
          <ac:chgData name="Rachael Harrison" userId="3d0f6613-2183-48a7-8949-7da9e40c01c7" providerId="ADAL" clId="{7FF3F9FA-CDE8-4EC5-A070-B91946EF62AA}" dt="2020-12-31T14:57:48.040" v="12" actId="14100"/>
          <ac:spMkLst>
            <pc:docMk/>
            <pc:sldMk cId="0" sldId="330"/>
            <ac:spMk id="5123" creationId="{00000000-0000-0000-0000-000000000000}"/>
          </ac:spMkLst>
        </pc:spChg>
      </pc:sldChg>
      <pc:sldChg chg="modSp mod">
        <pc:chgData name="Rachael Harrison" userId="3d0f6613-2183-48a7-8949-7da9e40c01c7" providerId="ADAL" clId="{7FF3F9FA-CDE8-4EC5-A070-B91946EF62AA}" dt="2020-12-31T15:17:23.595" v="850" actId="20577"/>
        <pc:sldMkLst>
          <pc:docMk/>
          <pc:sldMk cId="0" sldId="331"/>
        </pc:sldMkLst>
        <pc:spChg chg="mod">
          <ac:chgData name="Rachael Harrison" userId="3d0f6613-2183-48a7-8949-7da9e40c01c7" providerId="ADAL" clId="{7FF3F9FA-CDE8-4EC5-A070-B91946EF62AA}" dt="2020-12-31T15:17:23.595" v="850" actId="20577"/>
          <ac:spMkLst>
            <pc:docMk/>
            <pc:sldMk cId="0" sldId="331"/>
            <ac:spMk id="3" creationId="{00000000-0000-0000-0000-000000000000}"/>
          </ac:spMkLst>
        </pc:spChg>
        <pc:picChg chg="mod">
          <ac:chgData name="Rachael Harrison" userId="3d0f6613-2183-48a7-8949-7da9e40c01c7" providerId="ADAL" clId="{7FF3F9FA-CDE8-4EC5-A070-B91946EF62AA}" dt="2020-12-31T15:17:14.327" v="847" actId="1076"/>
          <ac:picMkLst>
            <pc:docMk/>
            <pc:sldMk cId="0" sldId="331"/>
            <ac:picMk id="4" creationId="{5BC7CF43-9A9E-684D-AF11-05CA27E57534}"/>
          </ac:picMkLst>
        </pc:picChg>
      </pc:sldChg>
      <pc:sldChg chg="modSp mod">
        <pc:chgData name="Rachael Harrison" userId="3d0f6613-2183-48a7-8949-7da9e40c01c7" providerId="ADAL" clId="{7FF3F9FA-CDE8-4EC5-A070-B91946EF62AA}" dt="2020-12-31T15:16:02.587" v="825" actId="20577"/>
        <pc:sldMkLst>
          <pc:docMk/>
          <pc:sldMk cId="0" sldId="334"/>
        </pc:sldMkLst>
        <pc:spChg chg="mod">
          <ac:chgData name="Rachael Harrison" userId="3d0f6613-2183-48a7-8949-7da9e40c01c7" providerId="ADAL" clId="{7FF3F9FA-CDE8-4EC5-A070-B91946EF62AA}" dt="2020-12-31T15:16:02.587" v="825" actId="20577"/>
          <ac:spMkLst>
            <pc:docMk/>
            <pc:sldMk cId="0" sldId="334"/>
            <ac:spMk id="6" creationId="{4EA0901C-D565-402C-84E6-9E290E3AED1C}"/>
          </ac:spMkLst>
        </pc:spChg>
      </pc:sldChg>
      <pc:sldChg chg="modSp mod">
        <pc:chgData name="Rachael Harrison" userId="3d0f6613-2183-48a7-8949-7da9e40c01c7" providerId="ADAL" clId="{7FF3F9FA-CDE8-4EC5-A070-B91946EF62AA}" dt="2020-12-31T15:11:46.323" v="660" actId="20577"/>
        <pc:sldMkLst>
          <pc:docMk/>
          <pc:sldMk cId="0" sldId="336"/>
        </pc:sldMkLst>
        <pc:spChg chg="mod">
          <ac:chgData name="Rachael Harrison" userId="3d0f6613-2183-48a7-8949-7da9e40c01c7" providerId="ADAL" clId="{7FF3F9FA-CDE8-4EC5-A070-B91946EF62AA}" dt="2020-12-31T15:11:46.323" v="660" actId="20577"/>
          <ac:spMkLst>
            <pc:docMk/>
            <pc:sldMk cId="0" sldId="336"/>
            <ac:spMk id="3" creationId="{00000000-0000-0000-0000-000000000000}"/>
          </ac:spMkLst>
        </pc:spChg>
      </pc:sldChg>
      <pc:sldChg chg="modSp mod">
        <pc:chgData name="Rachael Harrison" userId="3d0f6613-2183-48a7-8949-7da9e40c01c7" providerId="ADAL" clId="{7FF3F9FA-CDE8-4EC5-A070-B91946EF62AA}" dt="2020-12-31T15:16:48.760" v="844" actId="20577"/>
        <pc:sldMkLst>
          <pc:docMk/>
          <pc:sldMk cId="2693460510" sldId="338"/>
        </pc:sldMkLst>
        <pc:spChg chg="mod">
          <ac:chgData name="Rachael Harrison" userId="3d0f6613-2183-48a7-8949-7da9e40c01c7" providerId="ADAL" clId="{7FF3F9FA-CDE8-4EC5-A070-B91946EF62AA}" dt="2020-12-31T15:16:48.760" v="844" actId="20577"/>
          <ac:spMkLst>
            <pc:docMk/>
            <pc:sldMk cId="2693460510" sldId="338"/>
            <ac:spMk id="3" creationId="{76A8D3BF-066C-404A-B98B-DB61BB230F2A}"/>
          </ac:spMkLst>
        </pc:spChg>
      </pc:sldChg>
      <pc:sldChg chg="modSp mod">
        <pc:chgData name="Rachael Harrison" userId="3d0f6613-2183-48a7-8949-7da9e40c01c7" providerId="ADAL" clId="{7FF3F9FA-CDE8-4EC5-A070-B91946EF62AA}" dt="2020-12-31T14:59:52.547" v="100" actId="20577"/>
        <pc:sldMkLst>
          <pc:docMk/>
          <pc:sldMk cId="268192427" sldId="339"/>
        </pc:sldMkLst>
        <pc:spChg chg="mod">
          <ac:chgData name="Rachael Harrison" userId="3d0f6613-2183-48a7-8949-7da9e40c01c7" providerId="ADAL" clId="{7FF3F9FA-CDE8-4EC5-A070-B91946EF62AA}" dt="2020-12-31T14:59:15.189" v="79" actId="6549"/>
          <ac:spMkLst>
            <pc:docMk/>
            <pc:sldMk cId="268192427" sldId="339"/>
            <ac:spMk id="3" creationId="{00000000-0000-0000-0000-000000000000}"/>
          </ac:spMkLst>
        </pc:spChg>
        <pc:spChg chg="mod">
          <ac:chgData name="Rachael Harrison" userId="3d0f6613-2183-48a7-8949-7da9e40c01c7" providerId="ADAL" clId="{7FF3F9FA-CDE8-4EC5-A070-B91946EF62AA}" dt="2020-12-31T14:59:52.547" v="100" actId="20577"/>
          <ac:spMkLst>
            <pc:docMk/>
            <pc:sldMk cId="268192427" sldId="339"/>
            <ac:spMk id="6" creationId="{68F1BD6B-2A01-D047-8417-18CAE2D88372}"/>
          </ac:spMkLst>
        </pc:spChg>
      </pc:sldChg>
      <pc:sldChg chg="modSp mod">
        <pc:chgData name="Rachael Harrison" userId="3d0f6613-2183-48a7-8949-7da9e40c01c7" providerId="ADAL" clId="{7FF3F9FA-CDE8-4EC5-A070-B91946EF62AA}" dt="2020-12-31T15:18:28.019" v="898" actId="20577"/>
        <pc:sldMkLst>
          <pc:docMk/>
          <pc:sldMk cId="2944558297" sldId="341"/>
        </pc:sldMkLst>
        <pc:spChg chg="mod">
          <ac:chgData name="Rachael Harrison" userId="3d0f6613-2183-48a7-8949-7da9e40c01c7" providerId="ADAL" clId="{7FF3F9FA-CDE8-4EC5-A070-B91946EF62AA}" dt="2020-12-31T15:18:28.019" v="898" actId="20577"/>
          <ac:spMkLst>
            <pc:docMk/>
            <pc:sldMk cId="2944558297" sldId="341"/>
            <ac:spMk id="8" creationId="{D0591ADE-43F0-2840-91A0-C129D761DEC5}"/>
          </ac:spMkLst>
        </pc:spChg>
      </pc:sldChg>
      <pc:sldChg chg="addCm modCm">
        <pc:chgData name="Rachael Harrison" userId="3d0f6613-2183-48a7-8949-7da9e40c01c7" providerId="ADAL" clId="{7FF3F9FA-CDE8-4EC5-A070-B91946EF62AA}" dt="2020-12-31T15:17:49.200" v="852"/>
        <pc:sldMkLst>
          <pc:docMk/>
          <pc:sldMk cId="655631949" sldId="342"/>
        </pc:sldMkLst>
      </pc:sldChg>
      <pc:sldChg chg="modSp mod">
        <pc:chgData name="Rachael Harrison" userId="3d0f6613-2183-48a7-8949-7da9e40c01c7" providerId="ADAL" clId="{7FF3F9FA-CDE8-4EC5-A070-B91946EF62AA}" dt="2020-12-31T15:02:05.484" v="207" actId="1036"/>
        <pc:sldMkLst>
          <pc:docMk/>
          <pc:sldMk cId="3186075704" sldId="343"/>
        </pc:sldMkLst>
        <pc:spChg chg="mod">
          <ac:chgData name="Rachael Harrison" userId="3d0f6613-2183-48a7-8949-7da9e40c01c7" providerId="ADAL" clId="{7FF3F9FA-CDE8-4EC5-A070-B91946EF62AA}" dt="2020-12-31T15:01:21.132" v="181" actId="1035"/>
          <ac:spMkLst>
            <pc:docMk/>
            <pc:sldMk cId="3186075704" sldId="343"/>
            <ac:spMk id="2" creationId="{00000000-0000-0000-0000-000000000000}"/>
          </ac:spMkLst>
        </pc:spChg>
        <pc:spChg chg="mod">
          <ac:chgData name="Rachael Harrison" userId="3d0f6613-2183-48a7-8949-7da9e40c01c7" providerId="ADAL" clId="{7FF3F9FA-CDE8-4EC5-A070-B91946EF62AA}" dt="2020-12-31T15:02:05.484" v="207" actId="1036"/>
          <ac:spMkLst>
            <pc:docMk/>
            <pc:sldMk cId="3186075704" sldId="343"/>
            <ac:spMk id="3" creationId="{00000000-0000-0000-0000-000000000000}"/>
          </ac:spMkLst>
        </pc:spChg>
      </pc:sldChg>
      <pc:sldChg chg="modSp mod addCm modCm">
        <pc:chgData name="Rachael Harrison" userId="3d0f6613-2183-48a7-8949-7da9e40c01c7" providerId="ADAL" clId="{7FF3F9FA-CDE8-4EC5-A070-B91946EF62AA}" dt="2020-12-31T15:04:21.172" v="270" actId="20577"/>
        <pc:sldMkLst>
          <pc:docMk/>
          <pc:sldMk cId="648114502" sldId="344"/>
        </pc:sldMkLst>
        <pc:spChg chg="mod">
          <ac:chgData name="Rachael Harrison" userId="3d0f6613-2183-48a7-8949-7da9e40c01c7" providerId="ADAL" clId="{7FF3F9FA-CDE8-4EC5-A070-B91946EF62AA}" dt="2020-12-31T15:03:55.843" v="249" actId="20577"/>
          <ac:spMkLst>
            <pc:docMk/>
            <pc:sldMk cId="648114502" sldId="344"/>
            <ac:spMk id="5" creationId="{7B847BF2-4E2A-4FE4-A0DB-384C72017B7A}"/>
          </ac:spMkLst>
        </pc:spChg>
        <pc:spChg chg="mod">
          <ac:chgData name="Rachael Harrison" userId="3d0f6613-2183-48a7-8949-7da9e40c01c7" providerId="ADAL" clId="{7FF3F9FA-CDE8-4EC5-A070-B91946EF62AA}" dt="2020-12-31T15:04:21.172" v="270" actId="20577"/>
          <ac:spMkLst>
            <pc:docMk/>
            <pc:sldMk cId="648114502" sldId="344"/>
            <ac:spMk id="8" creationId="{5B07A77F-7D20-7947-A329-0F1DB6C5F85B}"/>
          </ac:spMkLst>
        </pc:spChg>
      </pc:sldChg>
      <pc:sldChg chg="modSp mod">
        <pc:chgData name="Rachael Harrison" userId="3d0f6613-2183-48a7-8949-7da9e40c01c7" providerId="ADAL" clId="{7FF3F9FA-CDE8-4EC5-A070-B91946EF62AA}" dt="2020-12-31T15:08:24.500" v="437" actId="20577"/>
        <pc:sldMkLst>
          <pc:docMk/>
          <pc:sldMk cId="3025999586" sldId="345"/>
        </pc:sldMkLst>
        <pc:spChg chg="mod">
          <ac:chgData name="Rachael Harrison" userId="3d0f6613-2183-48a7-8949-7da9e40c01c7" providerId="ADAL" clId="{7FF3F9FA-CDE8-4EC5-A070-B91946EF62AA}" dt="2020-12-31T15:08:24.500" v="437" actId="20577"/>
          <ac:spMkLst>
            <pc:docMk/>
            <pc:sldMk cId="3025999586" sldId="345"/>
            <ac:spMk id="5" creationId="{7B847BF2-4E2A-4FE4-A0DB-384C72017B7A}"/>
          </ac:spMkLst>
        </pc:spChg>
      </pc:sldChg>
      <pc:sldChg chg="modSp mod">
        <pc:chgData name="Rachael Harrison" userId="3d0f6613-2183-48a7-8949-7da9e40c01c7" providerId="ADAL" clId="{7FF3F9FA-CDE8-4EC5-A070-B91946EF62AA}" dt="2020-12-31T15:09:57.878" v="539" actId="20577"/>
        <pc:sldMkLst>
          <pc:docMk/>
          <pc:sldMk cId="0" sldId="346"/>
        </pc:sldMkLst>
        <pc:spChg chg="mod">
          <ac:chgData name="Rachael Harrison" userId="3d0f6613-2183-48a7-8949-7da9e40c01c7" providerId="ADAL" clId="{7FF3F9FA-CDE8-4EC5-A070-B91946EF62AA}" dt="2020-12-31T15:09:57.878" v="539" actId="20577"/>
          <ac:spMkLst>
            <pc:docMk/>
            <pc:sldMk cId="0" sldId="346"/>
            <ac:spMk id="9" creationId="{78B076F3-6188-46FD-B7CD-5BC7D59345AD}"/>
          </ac:spMkLst>
        </pc:spChg>
        <pc:spChg chg="mod">
          <ac:chgData name="Rachael Harrison" userId="3d0f6613-2183-48a7-8949-7da9e40c01c7" providerId="ADAL" clId="{7FF3F9FA-CDE8-4EC5-A070-B91946EF62AA}" dt="2020-12-31T15:09:48.347" v="532" actId="20577"/>
          <ac:spMkLst>
            <pc:docMk/>
            <pc:sldMk cId="0" sldId="346"/>
            <ac:spMk id="3075" creationId="{00000000-0000-0000-0000-000000000000}"/>
          </ac:spMkLst>
        </pc:spChg>
      </pc:sldChg>
      <pc:sldChg chg="modSp mod">
        <pc:chgData name="Rachael Harrison" userId="3d0f6613-2183-48a7-8949-7da9e40c01c7" providerId="ADAL" clId="{7FF3F9FA-CDE8-4EC5-A070-B91946EF62AA}" dt="2020-12-31T15:10:14.699" v="552" actId="20577"/>
        <pc:sldMkLst>
          <pc:docMk/>
          <pc:sldMk cId="0" sldId="347"/>
        </pc:sldMkLst>
        <pc:spChg chg="mod">
          <ac:chgData name="Rachael Harrison" userId="3d0f6613-2183-48a7-8949-7da9e40c01c7" providerId="ADAL" clId="{7FF3F9FA-CDE8-4EC5-A070-B91946EF62AA}" dt="2020-12-31T15:10:14.699" v="552" actId="20577"/>
          <ac:spMkLst>
            <pc:docMk/>
            <pc:sldMk cId="0" sldId="347"/>
            <ac:spMk id="3" creationId="{00000000-0000-0000-0000-000000000000}"/>
          </ac:spMkLst>
        </pc:spChg>
      </pc:sldChg>
      <pc:sldChg chg="modSp mod">
        <pc:chgData name="Rachael Harrison" userId="3d0f6613-2183-48a7-8949-7da9e40c01c7" providerId="ADAL" clId="{7FF3F9FA-CDE8-4EC5-A070-B91946EF62AA}" dt="2020-12-31T15:08:47.933" v="453" actId="404"/>
        <pc:sldMkLst>
          <pc:docMk/>
          <pc:sldMk cId="2965270407" sldId="348"/>
        </pc:sldMkLst>
        <pc:spChg chg="mod">
          <ac:chgData name="Rachael Harrison" userId="3d0f6613-2183-48a7-8949-7da9e40c01c7" providerId="ADAL" clId="{7FF3F9FA-CDE8-4EC5-A070-B91946EF62AA}" dt="2020-12-31T15:08:47.933" v="453" actId="404"/>
          <ac:spMkLst>
            <pc:docMk/>
            <pc:sldMk cId="2965270407" sldId="348"/>
            <ac:spMk id="3" creationId="{6A5341E2-DBEA-8C42-9CCA-112344EF7A6B}"/>
          </ac:spMkLst>
        </pc:spChg>
      </pc:sldChg>
      <pc:sldChg chg="modSp mod">
        <pc:chgData name="Rachael Harrison" userId="3d0f6613-2183-48a7-8949-7da9e40c01c7" providerId="ADAL" clId="{7FF3F9FA-CDE8-4EC5-A070-B91946EF62AA}" dt="2020-12-31T15:06:42.339" v="362" actId="20577"/>
        <pc:sldMkLst>
          <pc:docMk/>
          <pc:sldMk cId="334059131" sldId="349"/>
        </pc:sldMkLst>
        <pc:spChg chg="mod">
          <ac:chgData name="Rachael Harrison" userId="3d0f6613-2183-48a7-8949-7da9e40c01c7" providerId="ADAL" clId="{7FF3F9FA-CDE8-4EC5-A070-B91946EF62AA}" dt="2020-12-31T15:04:35.171" v="275" actId="20577"/>
          <ac:spMkLst>
            <pc:docMk/>
            <pc:sldMk cId="334059131" sldId="349"/>
            <ac:spMk id="2" creationId="{00000000-0000-0000-0000-000000000000}"/>
          </ac:spMkLst>
        </pc:spChg>
        <pc:spChg chg="mod">
          <ac:chgData name="Rachael Harrison" userId="3d0f6613-2183-48a7-8949-7da9e40c01c7" providerId="ADAL" clId="{7FF3F9FA-CDE8-4EC5-A070-B91946EF62AA}" dt="2020-12-31T15:06:42.339" v="362" actId="20577"/>
          <ac:spMkLst>
            <pc:docMk/>
            <pc:sldMk cId="334059131" sldId="349"/>
            <ac:spMk id="5" creationId="{7B847BF2-4E2A-4FE4-A0DB-384C72017B7A}"/>
          </ac:spMkLst>
        </pc:spChg>
      </pc:sldChg>
      <pc:sldChg chg="modSp mod">
        <pc:chgData name="Rachael Harrison" userId="3d0f6613-2183-48a7-8949-7da9e40c01c7" providerId="ADAL" clId="{7FF3F9FA-CDE8-4EC5-A070-B91946EF62AA}" dt="2020-12-31T15:02:15.695" v="209" actId="14100"/>
        <pc:sldMkLst>
          <pc:docMk/>
          <pc:sldMk cId="492595039" sldId="351"/>
        </pc:sldMkLst>
        <pc:spChg chg="mod">
          <ac:chgData name="Rachael Harrison" userId="3d0f6613-2183-48a7-8949-7da9e40c01c7" providerId="ADAL" clId="{7FF3F9FA-CDE8-4EC5-A070-B91946EF62AA}" dt="2020-12-31T15:02:15.695" v="209" actId="14100"/>
          <ac:spMkLst>
            <pc:docMk/>
            <pc:sldMk cId="492595039" sldId="351"/>
            <ac:spMk id="3" creationId="{CEF5D1DE-DCE1-7040-9E85-B0F700E987BF}"/>
          </ac:spMkLst>
        </pc:spChg>
      </pc:sldChg>
      <pc:sldChg chg="modSp mod">
        <pc:chgData name="Rachael Harrison" userId="3d0f6613-2183-48a7-8949-7da9e40c01c7" providerId="ADAL" clId="{7FF3F9FA-CDE8-4EC5-A070-B91946EF62AA}" dt="2020-12-31T15:11:06.492" v="621" actId="6549"/>
        <pc:sldMkLst>
          <pc:docMk/>
          <pc:sldMk cId="3309886471" sldId="352"/>
        </pc:sldMkLst>
        <pc:spChg chg="mod">
          <ac:chgData name="Rachael Harrison" userId="3d0f6613-2183-48a7-8949-7da9e40c01c7" providerId="ADAL" clId="{7FF3F9FA-CDE8-4EC5-A070-B91946EF62AA}" dt="2020-12-31T15:11:06.492" v="621" actId="6549"/>
          <ac:spMkLst>
            <pc:docMk/>
            <pc:sldMk cId="3309886471" sldId="352"/>
            <ac:spMk id="3" creationId="{4AAF60FC-D2D5-D44D-9FDF-910ED1EAD413}"/>
          </ac:spMkLst>
        </pc:spChg>
        <pc:picChg chg="mod">
          <ac:chgData name="Rachael Harrison" userId="3d0f6613-2183-48a7-8949-7da9e40c01c7" providerId="ADAL" clId="{7FF3F9FA-CDE8-4EC5-A070-B91946EF62AA}" dt="2020-12-31T15:10:41.483" v="582" actId="1076"/>
          <ac:picMkLst>
            <pc:docMk/>
            <pc:sldMk cId="3309886471" sldId="352"/>
            <ac:picMk id="5" creationId="{39B7309B-28B6-4B7D-B988-A1C2E287B1C1}"/>
          </ac:picMkLst>
        </pc:picChg>
        <pc:picChg chg="mod">
          <ac:chgData name="Rachael Harrison" userId="3d0f6613-2183-48a7-8949-7da9e40c01c7" providerId="ADAL" clId="{7FF3F9FA-CDE8-4EC5-A070-B91946EF62AA}" dt="2020-12-31T15:10:39.608" v="581" actId="1076"/>
          <ac:picMkLst>
            <pc:docMk/>
            <pc:sldMk cId="3309886471" sldId="352"/>
            <ac:picMk id="6" creationId="{0E191164-79D3-47AF-AF99-80C12695582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4/27/2021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690269"/>
            <a:ext cx="5438140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41667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2649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64095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0207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66466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2761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30528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14163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5766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http://www.welshchapels.org/wp-content/uploads/2019/02/Finished-300x300.jpg</a:t>
            </a:r>
          </a:p>
          <a:p>
            <a:endParaRPr lang="en-US" dirty="0"/>
          </a:p>
          <a:p>
            <a:r>
              <a:rPr lang="cy-GB"/>
              <a:t>https://i2-prod.walesonline.co.uk/incoming/article7869841.ece/ALTERNATES/s810/Main-image-Glas-Hirfryn-exterior-3479-2120-1.jpg</a:t>
            </a:r>
          </a:p>
          <a:p>
            <a:r>
              <a:rPr lang="cy-GB"/>
              <a:t>https://i0.wp.com/www.hisour.com/wp-content/uploads/2018/06/Early-houses-in-Wales.jpg?fit=960%2C640&amp;ssl=1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4483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906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13310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6178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180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19175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_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02495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6169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61401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 21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alesonline.co.uk/business/business-news/what-cardiff-look-like-10-12311665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/var/folders/s8/bj6qgqw52rz_bdh9zpsn4_bh0000gn/T/com.microsoft.Word/WebArchiveCopyPasteTempFiles/Cardiff_old_town_hall%252C_Glamorganshire.jpeg" TargetMode="External"/><Relationship Id="rId5" Type="http://schemas.openxmlformats.org/officeDocument/2006/relationships/image" Target="../media/image13.jpeg"/><Relationship Id="rId4" Type="http://schemas.openxmlformats.org/officeDocument/2006/relationships/image" Target="file:////var/folders/s8/bj6qgqw52rz_bdh9zpsn4_bh0000gn/T/com.microsoft.Word/WebArchiveCopyPasteTempFiles/800px-Cardiff_City_Hall_cropped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288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67544" y="1669976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101: Cyflwyniad i’r Amgylchedd Adeiledig</a:t>
            </a:r>
            <a:r>
              <a:rPr lang="cy-GB" sz="2400"/>
              <a:t> </a:t>
            </a:r>
          </a:p>
          <a:p>
            <a:endParaRPr lang="en-GB" sz="2400" b="1" dirty="0"/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372670"/>
            <a:ext cx="8153400" cy="2514600"/>
          </a:xfrm>
        </p:spPr>
        <p:txBody>
          <a:bodyPr anchor="t"/>
          <a:lstStyle/>
          <a:p>
            <a:r>
              <a:rPr lang="cy-GB" dirty="0"/>
              <a:t>PowerPoint 2: Prif feysydd dyluniad adeiladau a newidiadau dros amser</a:t>
            </a:r>
            <a:br>
              <a:rPr lang="cy-GB" dirty="0"/>
            </a:br>
            <a:br>
              <a:rPr lang="cy-GB" dirty="0"/>
            </a:br>
            <a:r>
              <a:rPr lang="cy-GB" sz="2000" b="0" dirty="0">
                <a:solidFill>
                  <a:schemeClr val="tx1"/>
                </a:solidFill>
                <a:latin typeface="+mn-lt"/>
              </a:rPr>
              <a:t>Beth sy’n diffinio adeiladwaith traddodiadol a modern?</a:t>
            </a:r>
            <a:br>
              <a:rPr lang="cy-GB" dirty="0"/>
            </a:br>
            <a:br>
              <a:rPr lang="cy-GB" dirty="0"/>
            </a:br>
            <a:br>
              <a:rPr lang="cy-GB" dirty="0"/>
            </a:br>
            <a:endParaRPr lang="cy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6312F-4CE5-D740-A7D0-36347CD5E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Sut fydd cartrefi’r dyfodol yn edrych?</a:t>
            </a:r>
          </a:p>
        </p:txBody>
      </p:sp>
      <p:pic>
        <p:nvPicPr>
          <p:cNvPr id="4" name="Picture 3" descr="A picture containing text  Description automatically generated">
            <a:extLst>
              <a:ext uri="{FF2B5EF4-FFF2-40B4-BE49-F238E27FC236}">
                <a16:creationId xmlns:a16="http://schemas.microsoft.com/office/drawing/2014/main" id="{890A1E8A-5E43-4813-A80B-02DC15B358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113" y="3655041"/>
            <a:ext cx="3871189" cy="2177544"/>
          </a:xfrm>
          <a:prstGeom prst="rect">
            <a:avLst/>
          </a:prstGeom>
        </p:spPr>
      </p:pic>
      <p:pic>
        <p:nvPicPr>
          <p:cNvPr id="6" name="Picture 5" descr="Llun yn cynnwys y tu allan, adeilad, ffenestr  Disgrifiad wedi ei gynhyrchu’n awtomatig">
            <a:extLst>
              <a:ext uri="{FF2B5EF4-FFF2-40B4-BE49-F238E27FC236}">
                <a16:creationId xmlns:a16="http://schemas.microsoft.com/office/drawing/2014/main" id="{85F6B0F1-B493-40C5-B1B8-1965C76FE9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914" y="1572976"/>
            <a:ext cx="2921782" cy="1947855"/>
          </a:xfrm>
          <a:prstGeom prst="rect">
            <a:avLst/>
          </a:prstGeom>
        </p:spPr>
      </p:pic>
      <p:pic>
        <p:nvPicPr>
          <p:cNvPr id="5" name="Picture 4" descr="Diagram  Description automatically generated">
            <a:extLst>
              <a:ext uri="{FF2B5EF4-FFF2-40B4-BE49-F238E27FC236}">
                <a16:creationId xmlns:a16="http://schemas.microsoft.com/office/drawing/2014/main" id="{167EF1BF-5AE3-4072-AA61-91A321E117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8104" y="3655041"/>
            <a:ext cx="2592288" cy="25922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61675A6-A372-4E62-8F4A-92456D0599E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6833" y="1797638"/>
            <a:ext cx="3864596" cy="160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0449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8F4FC-B92C-B448-831B-7CC910D1A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Cynllun datblygu Caerdydd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5341E2-DBEA-8C42-9CCA-112344EF7A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4851860"/>
            <a:ext cx="8229600" cy="881396"/>
          </a:xfrm>
        </p:spPr>
        <p:txBody>
          <a:bodyPr/>
          <a:lstStyle/>
          <a:p>
            <a:r>
              <a:rPr lang="cy-GB"/>
              <a:t>Sut bydd Caerdydd yn edrych:</a:t>
            </a:r>
          </a:p>
          <a:p>
            <a:r>
              <a:rPr lang="cy-GB" sz="1600">
                <a:hlinkClick r:id="rId3"/>
              </a:rPr>
              <a:t>https://www.walesonline.co.uk/business/business-news/what-cardiff-look-like-10-12311665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2888A9F-721D-964B-96B3-D54BF3ED37DD}"/>
              </a:ext>
            </a:extLst>
          </p:cNvPr>
          <p:cNvSpPr/>
          <p:nvPr/>
        </p:nvSpPr>
        <p:spPr>
          <a:xfrm>
            <a:off x="2286000" y="2921169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A92832-3531-DB4C-84E3-422A117038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640" y="1451985"/>
            <a:ext cx="6192688" cy="333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2704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Manwerthu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042792" cy="4338000"/>
          </a:xfrm>
        </p:spPr>
        <p:txBody>
          <a:bodyPr/>
          <a:lstStyle/>
          <a:p>
            <a:pPr marL="0" lvl="1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cy-GB" sz="1800" dirty="0"/>
              <a:t>Mae siopau manwerthu traddodiadol yn cynnwys: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cy-GB" sz="1800" dirty="0"/>
              <a:t>Siopau lleol sy’n gwasanaethu’r gymuned leol. 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cy-GB" sz="1800" dirty="0"/>
              <a:t>Siopau unigol sy’n gwerthu amrywiaeth o eitemau gan gynnwys dillad, nwyddau metel, cig, llysiau a dodrefn.</a:t>
            </a:r>
          </a:p>
          <a:p>
            <a:pPr marL="0" lvl="1" indent="0">
              <a:buNone/>
            </a:pP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B076F3-6188-46FD-B7CD-5BC7D59345AD}"/>
              </a:ext>
            </a:extLst>
          </p:cNvPr>
          <p:cNvSpPr txBox="1"/>
          <p:nvPr/>
        </p:nvSpPr>
        <p:spPr>
          <a:xfrm>
            <a:off x="-113567" y="4218784"/>
            <a:ext cx="518432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cy-GB" sz="1800" dirty="0"/>
              <a:t>Canolfannau manwerthu modern:</a:t>
            </a:r>
          </a:p>
          <a:p>
            <a:pPr marL="673200" lvl="2" indent="-216000">
              <a:spcBef>
                <a:spcPts val="200"/>
              </a:spcBef>
              <a:spcAft>
                <a:spcPts val="2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dirty="0"/>
              <a:t>Yn aml y tu allan i’r dref gyda pharcio am ddim.</a:t>
            </a:r>
          </a:p>
          <a:p>
            <a:pPr marL="673200" lvl="2" indent="-216000">
              <a:spcBef>
                <a:spcPts val="200"/>
              </a:spcBef>
              <a:spcAft>
                <a:spcPts val="2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dirty="0"/>
              <a:t>Popeth dan yr un to.</a:t>
            </a:r>
          </a:p>
          <a:p>
            <a:pPr marL="673200" lvl="2" indent="-216000">
              <a:spcBef>
                <a:spcPts val="200"/>
              </a:spcBef>
              <a:spcAft>
                <a:spcPts val="2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dirty="0"/>
              <a:t>Gwasanaethu cymuned lawer ehangach.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937BC5-548E-4D0E-A9DA-D3FF2C9BB6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167131"/>
            <a:ext cx="4114800" cy="2743200"/>
          </a:xfrm>
          <a:prstGeom prst="rect">
            <a:avLst/>
          </a:prstGeom>
        </p:spPr>
      </p:pic>
      <p:pic>
        <p:nvPicPr>
          <p:cNvPr id="3" name="Picture 2" descr="A picture containing text, nature  Description automatically generated">
            <a:extLst>
              <a:ext uri="{FF2B5EF4-FFF2-40B4-BE49-F238E27FC236}">
                <a16:creationId xmlns:a16="http://schemas.microsoft.com/office/drawing/2014/main" id="{8F8DF8A2-D7CD-48E9-8C3F-17FC0E82E7F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4088" y="3717032"/>
            <a:ext cx="3779912" cy="235826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Swyddfeydd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cy-GB"/>
              <a:t>Yn draddodiadol, roedd y swyddfeydd wedi’u lleoli mewn lleoliad stryd fawr ac yn hygyrch i’r cyhoedd. Mae swyddfeydd modern yn aml wedi’u lleoli mewn parciau busnes neu mewn swyddfeydd pwrpasol.</a:t>
            </a:r>
          </a:p>
          <a:p>
            <a:pPr marL="0" lvl="1" indent="0"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7" name="Picture 6" descr="A picture containing text, nature  Description automatically generated">
            <a:extLst>
              <a:ext uri="{FF2B5EF4-FFF2-40B4-BE49-F238E27FC236}">
                <a16:creationId xmlns:a16="http://schemas.microsoft.com/office/drawing/2014/main" id="{D76419A1-A238-4F82-9122-C7625F97C3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8965" y="2708920"/>
            <a:ext cx="4427984" cy="249108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E76C2-69AD-B94A-AFEC-BB163D403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Banciau a sefydliadau ariannol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F60FC-D2D5-D44D-9FDF-910ED1EAD41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385512"/>
            <a:ext cx="8229600" cy="1611439"/>
          </a:xfrm>
        </p:spPr>
        <p:txBody>
          <a:bodyPr/>
          <a:lstStyle/>
          <a:p>
            <a:r>
              <a:rPr lang="cy-GB"/>
              <a:t>Yn draddodiadol, adeiladau moethus oedd banciau a adeiladwyd ar y stryd fawr, gan ddangos cyfoeth a llwyddiant y cwmni a’u rhedai. Gyda dirywiad y stryd fawr a’r cynnydd mewn bancio ar y rhyngrwyd, mae llawer o’r adeiladau hyn bellach wedi cael eu troi’n dafarndai lle gellir mwynhau’r tu mewn gyda’i bren caled a’i gerrig, o hyd. </a:t>
            </a:r>
          </a:p>
        </p:txBody>
      </p:sp>
      <p:pic>
        <p:nvPicPr>
          <p:cNvPr id="5" name="Picture 4" descr="A picture containing building, outdoor, street  Description automatically generated">
            <a:extLst>
              <a:ext uri="{FF2B5EF4-FFF2-40B4-BE49-F238E27FC236}">
                <a16:creationId xmlns:a16="http://schemas.microsoft.com/office/drawing/2014/main" id="{39B7309B-28B6-4B7D-B988-A1C2E287B1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202529"/>
            <a:ext cx="3995936" cy="2645743"/>
          </a:xfrm>
          <a:prstGeom prst="rect">
            <a:avLst/>
          </a:prstGeom>
        </p:spPr>
      </p:pic>
      <p:pic>
        <p:nvPicPr>
          <p:cNvPr id="6" name="Picture 5" descr="A picture containing text, nature  Description automatically generated">
            <a:extLst>
              <a:ext uri="{FF2B5EF4-FFF2-40B4-BE49-F238E27FC236}">
                <a16:creationId xmlns:a16="http://schemas.microsoft.com/office/drawing/2014/main" id="{0E191164-79D3-47AF-AF99-80C1269558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3202529"/>
            <a:ext cx="3744051" cy="280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8864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Hamdden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075240" cy="4248000"/>
          </a:xfrm>
        </p:spPr>
        <p:txBody>
          <a:bodyPr/>
          <a:lstStyle/>
          <a:p>
            <a:r>
              <a:rPr lang="cy-GB"/>
              <a:t>Mae meysydd chwarae traddodiadol yn cael eu disodli gan ganolfannau pêl-droed sydd â lleiniau niferus a chanolfannau hamdden sy'n darparu ar gyfer y teulu cyfan. Mae’r canolfannau hyn yn aml yn cynnwys campfeydd, sawna, pyllau nofio, a chyrtiau sboncen a badminton.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 descr="A picture containing text, sky, outdoor, tree  Description automatically generated">
            <a:extLst>
              <a:ext uri="{FF2B5EF4-FFF2-40B4-BE49-F238E27FC236}">
                <a16:creationId xmlns:a16="http://schemas.microsoft.com/office/drawing/2014/main" id="{77421A35-6F00-4423-97B1-56AFEF4732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2021" y="2780928"/>
            <a:ext cx="4031979" cy="268817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Adeiladau diwydiannol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y-GB"/>
              <a:t>Mae adeiladau diwydiannol yn cynnwys ffatrïoedd, warysau ac adeiladau amaethyddol.</a:t>
            </a:r>
          </a:p>
          <a:p>
            <a:r>
              <a:rPr lang="cy-GB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A0901C-D565-402C-84E6-9E290E3AED1C}"/>
              </a:ext>
            </a:extLst>
          </p:cNvPr>
          <p:cNvSpPr txBox="1"/>
          <p:nvPr/>
        </p:nvSpPr>
        <p:spPr>
          <a:xfrm>
            <a:off x="395535" y="2175901"/>
            <a:ext cx="4320481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2000" dirty="0">
                <a:latin typeface="+mn-lt"/>
              </a:rPr>
              <a:t>Fel arfer, unedau mawr, agored yw’r rhain sy’n cael eu defnyddio’n hyblyg. </a:t>
            </a:r>
            <a:r>
              <a:rPr lang="cy-GB" dirty="0">
                <a:latin typeface="+mn-lt"/>
              </a:rPr>
              <a:t>Gallant fod yn fannau storio mawr neu gellir eu defnyddio i weithgynhyrchu nwyddau. Yn gyffredinol, maent wedi’u lleoli i ffwrdd o ganol trefi ac yn agos at brif lwybrau rhwydwaith er mwyn gallu cludo nwyddau’n gyflym o gwmpas y wlad neu i borthladdoedd ar gyfer cludiant rhyngwladol.</a:t>
            </a:r>
          </a:p>
        </p:txBody>
      </p:sp>
      <p:pic>
        <p:nvPicPr>
          <p:cNvPr id="8" name="Picture 7" descr="A picture containing text, sky, outdoor, tree  Description automatically generated">
            <a:extLst>
              <a:ext uri="{FF2B5EF4-FFF2-40B4-BE49-F238E27FC236}">
                <a16:creationId xmlns:a16="http://schemas.microsoft.com/office/drawing/2014/main" id="{25DAC835-5580-47B9-8FA1-6DD57803DA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1088" y="2363162"/>
            <a:ext cx="4232377" cy="31701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C919D-F473-6840-91AA-B0A835213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Amaethyddol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A8D3BF-066C-404A-B98B-DB61BB230F2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258816" cy="4248000"/>
          </a:xfrm>
        </p:spPr>
        <p:txBody>
          <a:bodyPr/>
          <a:lstStyle/>
          <a:p>
            <a:r>
              <a:rPr lang="cy-GB"/>
              <a:t>Gyda’r archfarchnadoedd yn gyrru pris bwyd, bu’n rhaid i ffermio newid i ddiwallu anghenion eu cwsmeriaid.  Mae ysguboriau amaethyddol neu siediau cynhyrchu anifeiliaid dwys wedi disodli unedau ffermydd llai, gan alluogi ffermwyr i gynyddu eu cynhyrchiant a darparu ar gyfer dulliau mwy masnachol ac offer mwy.</a:t>
            </a:r>
          </a:p>
          <a:p>
            <a:r>
              <a:rPr lang="cy-GB"/>
              <a:t>Mae llawer o ffermydd llai heb y gallu i dyfu wedi gorfod arallgyfeirio i ddiwallu’r galw cynyddol am fwydydd lleol.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16186A-DF3C-467D-8EAF-5735BAFAEA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199" y="2897038"/>
            <a:ext cx="4123549" cy="2747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4605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D9FB8-3A75-CD46-A272-85C3FE443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Enghreifftiau o adeiladu waliau solet</a:t>
            </a:r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B093039E-15DB-4A38-9BBF-CDDE25A554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0043"/>
          <a:stretch/>
        </p:blipFill>
        <p:spPr>
          <a:xfrm>
            <a:off x="2555776" y="1515382"/>
            <a:ext cx="3600400" cy="4364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31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Adeiladu ar ôl 1919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733800" cy="4248000"/>
          </a:xfrm>
        </p:spPr>
        <p:txBody>
          <a:bodyPr/>
          <a:lstStyle/>
          <a:p>
            <a:r>
              <a:rPr lang="cy-GB" dirty="0"/>
              <a:t>Mae unrhyw adeilad a adeiladwyd ar ôl 1919 yn cynnwys ceudod, mae hyn yn sicrhau bod yr haen fewnol yn dal yn sych ac yn cynyddu'r ynysydd thermol.</a:t>
            </a:r>
          </a:p>
          <a:p>
            <a:r>
              <a:rPr lang="cy-GB" dirty="0"/>
              <a:t>Dwy enghraifft o adeiladu waliau ceudod cynnar:</a:t>
            </a:r>
          </a:p>
          <a:p>
            <a:endParaRPr lang="en-US" dirty="0"/>
          </a:p>
        </p:txBody>
      </p:sp>
      <p:pic>
        <p:nvPicPr>
          <p:cNvPr id="6" name="Picture 5" descr="Chart, bar chart, box and whisker chart&#10;&#10;Description automatically generated">
            <a:extLst>
              <a:ext uri="{FF2B5EF4-FFF2-40B4-BE49-F238E27FC236}">
                <a16:creationId xmlns:a16="http://schemas.microsoft.com/office/drawing/2014/main" id="{61BCD6E0-4931-4707-B7D8-F90460D0D0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0015"/>
          <a:stretch/>
        </p:blipFill>
        <p:spPr>
          <a:xfrm>
            <a:off x="4499992" y="1837029"/>
            <a:ext cx="3733800" cy="38892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Adeiladau traddodiadol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cy-GB"/>
              <a:t>Adeilad traddodiadol yw un a adeiladwyd cyn 1919 gan ddefnyddio dulliau adeiladu waliau solet, fel arfer gan ddefnyddio cerrig, llechi, brics neu goed lleol.</a:t>
            </a:r>
          </a:p>
          <a:p>
            <a:pPr marL="0" indent="0"/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Llun yn cynnwys adeilad, awyr, tu allan, ffordd  Disgrifiad wedi’i greu’n awtomatig">
            <a:extLst>
              <a:ext uri="{FF2B5EF4-FFF2-40B4-BE49-F238E27FC236}">
                <a16:creationId xmlns:a16="http://schemas.microsoft.com/office/drawing/2014/main" id="{E0A22FEB-EF18-42C1-ACC9-255201C746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00884"/>
            <a:ext cx="3491772" cy="2327615"/>
          </a:xfrm>
          <a:prstGeom prst="rect">
            <a:avLst/>
          </a:prstGeom>
        </p:spPr>
      </p:pic>
      <p:pic>
        <p:nvPicPr>
          <p:cNvPr id="4" name="Picture 3" descr="Llun yn cynnwys adeilad, awyr, tu allan, tŷ  Disgrifiad wedi’i greu’n awtomatig">
            <a:extLst>
              <a:ext uri="{FF2B5EF4-FFF2-40B4-BE49-F238E27FC236}">
                <a16:creationId xmlns:a16="http://schemas.microsoft.com/office/drawing/2014/main" id="{020BF7B8-779A-499D-A023-CA6F72AD04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1772" y="2800883"/>
            <a:ext cx="3103486" cy="23276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AFBE2C3-AC72-4831-A838-60DED66D9C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2800882"/>
            <a:ext cx="2909518" cy="232761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bar chart, treemap chart&#10;&#10;Description automatically generated">
            <a:extLst>
              <a:ext uri="{FF2B5EF4-FFF2-40B4-BE49-F238E27FC236}">
                <a16:creationId xmlns:a16="http://schemas.microsoft.com/office/drawing/2014/main" id="{DC7CDF93-98EC-4817-97C2-5F83588D7C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155"/>
          <a:stretch/>
        </p:blipFill>
        <p:spPr>
          <a:xfrm>
            <a:off x="4355976" y="1338907"/>
            <a:ext cx="4186808" cy="47741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6D00F2-ED29-914F-A836-2AF0B49BE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Datblygiad waliau ceudod modern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0591ADE-43F0-2840-91A0-C129D761DEC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3960440" cy="4248000"/>
          </a:xfrm>
        </p:spPr>
        <p:txBody>
          <a:bodyPr/>
          <a:lstStyle/>
          <a:p>
            <a:r>
              <a:rPr lang="cy-GB" dirty="0"/>
              <a:t>Mae amryw o ddulliau modern yn cael eu defnyddio i ddarparu ceudod ac i inswleiddio yn ystod gwaith adeiladu waliau allanol. Dangosir rhai yma.</a:t>
            </a:r>
          </a:p>
        </p:txBody>
      </p:sp>
    </p:spTree>
    <p:extLst>
      <p:ext uri="{BB962C8B-B14F-4D97-AF65-F5344CB8AC3E}">
        <p14:creationId xmlns:p14="http://schemas.microsoft.com/office/powerpoint/2010/main" val="29445582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gwestiynau?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Adeiladau traddodiadol (parhad)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45492"/>
            <a:ext cx="8291264" cy="4248000"/>
          </a:xfrm>
        </p:spPr>
        <p:txBody>
          <a:bodyPr/>
          <a:lstStyle/>
          <a:p>
            <a:pPr>
              <a:defRPr/>
            </a:pPr>
            <a:r>
              <a:rPr lang="cy-GB"/>
              <a:t>Mae gan lawer o adeiladau traddodiadol bwysigrwydd hanesyddol a diwylliannol i’r gymuned ac maent o werth i dreftadaeth Cymru. Mae’r rhai mwyaf gwerthfawr o’r rhain yn aml yn adeiladau rhestredig.</a:t>
            </a: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933903"/>
            <a:ext cx="2376263" cy="189365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F2AB55-1B08-134F-979F-820B23E2CD25}"/>
              </a:ext>
            </a:extLst>
          </p:cNvPr>
          <p:cNvSpPr txBox="1"/>
          <p:nvPr/>
        </p:nvSpPr>
        <p:spPr>
          <a:xfrm>
            <a:off x="4716016" y="3717032"/>
            <a:ext cx="45719" cy="86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EA8504-A8C9-1E49-A978-DB08B735FC48}"/>
              </a:ext>
            </a:extLst>
          </p:cNvPr>
          <p:cNvSpPr txBox="1"/>
          <p:nvPr/>
        </p:nvSpPr>
        <p:spPr>
          <a:xfrm>
            <a:off x="2816031" y="4862495"/>
            <a:ext cx="2844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>
              <a:defRPr/>
            </a:pPr>
            <a:r>
              <a:rPr lang="cy-GB" sz="1600"/>
              <a:t>Llwyn Celyn, sy’n eiddo i’r Ymddiriedolaeth Landmark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D5DEAC-24C7-8D4C-9775-8E7A20B11CC9}"/>
              </a:ext>
            </a:extLst>
          </p:cNvPr>
          <p:cNvSpPr txBox="1"/>
          <p:nvPr/>
        </p:nvSpPr>
        <p:spPr>
          <a:xfrm>
            <a:off x="6836666" y="4962908"/>
            <a:ext cx="23073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600"/>
              <a:t>Hen Neuadd y Farchnad, Llanidloes, Powys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1FD70CF-9971-4F96-BBCC-CC6CDDC92A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6031" y="3046390"/>
            <a:ext cx="3088054" cy="174959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7779C62-017E-4395-A7A9-BB1B8AB18C1C}"/>
              </a:ext>
            </a:extLst>
          </p:cNvPr>
          <p:cNvSpPr txBox="1"/>
          <p:nvPr/>
        </p:nvSpPr>
        <p:spPr>
          <a:xfrm>
            <a:off x="-396552" y="4878613"/>
            <a:ext cx="24396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>
              <a:defRPr/>
            </a:pPr>
            <a:r>
              <a:rPr lang="cy-GB" sz="1600"/>
              <a:t>Yr Hen Gapel, </a:t>
            </a:r>
          </a:p>
          <a:p>
            <a:pPr lvl="2">
              <a:defRPr/>
            </a:pPr>
            <a:r>
              <a:rPr lang="cy-GB" sz="1600"/>
              <a:t>Llwynrhydwn</a:t>
            </a:r>
          </a:p>
        </p:txBody>
      </p:sp>
      <p:pic>
        <p:nvPicPr>
          <p:cNvPr id="11" name="Picture 10" descr="Llun yn cynnwys adeilad, tu allan, to  Disgrifiad wedi’i greu’n awtomatig">
            <a:extLst>
              <a:ext uri="{FF2B5EF4-FFF2-40B4-BE49-F238E27FC236}">
                <a16:creationId xmlns:a16="http://schemas.microsoft.com/office/drawing/2014/main" id="{F2A0A0D9-9388-4E87-A3AA-A598F9096C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5315" y="2975706"/>
            <a:ext cx="2798685" cy="18657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Y deunydd y tu ôl i’r newidiadau i adeiladau dibreswyl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56035"/>
            <a:ext cx="8229600" cy="1399587"/>
          </a:xfrm>
        </p:spPr>
        <p:txBody>
          <a:bodyPr/>
          <a:lstStyle/>
          <a:p>
            <a:r>
              <a:rPr lang="cy-GB"/>
              <a:t>Gyda datblygu technoleg a deunyddiau newydd ym maes adeiladu, mae adeiladau wedi gallu cael eu huwchraddio i hwyluso mannau mwy ar gynllun agored, adeiladau talach a ffasadau gwydr mawr, a fyddai wedi bod yn rhy ddrud i fod yn hyfyw cyn canol yr 20fed ganrif.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71D0C76-C64E-8B4A-BB63-C37468F7E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249289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F1BD6B-2A01-D047-8417-18CAE2D88372}"/>
              </a:ext>
            </a:extLst>
          </p:cNvPr>
          <p:cNvSpPr txBox="1"/>
          <p:nvPr/>
        </p:nvSpPr>
        <p:spPr>
          <a:xfrm>
            <a:off x="5179041" y="5238278"/>
            <a:ext cx="3316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600"/>
              <a:t>Mae cymysgedd o ddur a thechnoleg yn caniatáu i do Stadiwm Principality (Mileniwm) agor a chau.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084F6A-7B57-4BED-9679-966C43C892C4}"/>
              </a:ext>
            </a:extLst>
          </p:cNvPr>
          <p:cNvSpPr txBox="1"/>
          <p:nvPr/>
        </p:nvSpPr>
        <p:spPr>
          <a:xfrm>
            <a:off x="794858" y="5238278"/>
            <a:ext cx="284396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600"/>
              <a:t>Tŵr Meridian, Abertawe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8A6EF2-9409-4C04-A047-220DA14BD3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1041" y="2826082"/>
            <a:ext cx="3554597" cy="2369731"/>
          </a:xfrm>
          <a:prstGeom prst="rect">
            <a:avLst/>
          </a:prstGeom>
        </p:spPr>
      </p:pic>
      <p:pic>
        <p:nvPicPr>
          <p:cNvPr id="11" name="Picture 10" descr="Llun yn cynnwys awyr, tu allan, adeilad, tŵr  Disgrifiad wedi ei gynhyrchu’n awtomatig">
            <a:extLst>
              <a:ext uri="{FF2B5EF4-FFF2-40B4-BE49-F238E27FC236}">
                <a16:creationId xmlns:a16="http://schemas.microsoft.com/office/drawing/2014/main" id="{96F7C346-486A-4D6D-8D80-B1F086161F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361" y="2855626"/>
            <a:ext cx="3374956" cy="231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92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382588"/>
          </a:xfrm>
        </p:spPr>
        <p:txBody>
          <a:bodyPr/>
          <a:lstStyle/>
          <a:p>
            <a:r>
              <a:rPr lang="cy-GB"/>
              <a:t>Dylunio ac adeiladu cyn 1919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12776"/>
            <a:ext cx="8507288" cy="4824536"/>
          </a:xfrm>
        </p:spPr>
        <p:txBody>
          <a:bodyPr/>
          <a:lstStyle/>
          <a:p>
            <a:r>
              <a:rPr lang="cy-GB" b="1" dirty="0">
                <a:solidFill>
                  <a:schemeClr val="tx2"/>
                </a:solidFill>
              </a:rPr>
              <a:t>Waliau</a:t>
            </a:r>
            <a:br>
              <a:rPr lang="cy-GB" dirty="0">
                <a:solidFill>
                  <a:schemeClr val="tx2"/>
                </a:solidFill>
              </a:rPr>
            </a:br>
            <a:r>
              <a:rPr lang="cy-GB" dirty="0">
                <a:solidFill>
                  <a:schemeClr val="tx2"/>
                </a:solidFill>
              </a:rPr>
              <a:t>Yn gyffredinol, roedd deunyddiau lleol yn cael eu defnyddio gan fod costau cludiant yn uchel.  Dyna pam y defnyddiwyd cerrig neu lechi yng Ngogledd Cymru a choed yn y Gororau.</a:t>
            </a:r>
          </a:p>
          <a:p>
            <a:r>
              <a:rPr lang="cy-GB" sz="1800" dirty="0">
                <a:solidFill>
                  <a:schemeClr val="tx2"/>
                </a:solidFill>
              </a:rPr>
              <a:t>Roedd yr hinsawdd yn effeithio ar adeiladu – adeiladwyd tai yng ngorllewin Cymru yn is gyda waliau trwchus iawn a ffenestri llai i gadw allan y glaw a yrrir gan wynt.</a:t>
            </a:r>
          </a:p>
          <a:p>
            <a:r>
              <a:rPr lang="cy-GB" sz="1800" dirty="0">
                <a:solidFill>
                  <a:schemeClr val="tx2"/>
                </a:solidFill>
              </a:rPr>
              <a:t>Mae’r hinsawdd yn y dwyrain yn </a:t>
            </a:r>
            <a:r>
              <a:rPr lang="cy-GB" sz="1800" dirty="0" err="1">
                <a:solidFill>
                  <a:schemeClr val="tx2"/>
                </a:solidFill>
              </a:rPr>
              <a:t>fwynach</a:t>
            </a:r>
            <a:r>
              <a:rPr lang="cy-GB" sz="1800" dirty="0">
                <a:solidFill>
                  <a:schemeClr val="tx2"/>
                </a:solidFill>
              </a:rPr>
              <a:t>, sy’n golygu y gallai’r tai fod yn </a:t>
            </a:r>
            <a:r>
              <a:rPr lang="cy-GB" sz="1800" dirty="0" err="1">
                <a:solidFill>
                  <a:schemeClr val="tx2"/>
                </a:solidFill>
              </a:rPr>
              <a:t>dalach</a:t>
            </a:r>
            <a:r>
              <a:rPr lang="cy-GB" sz="1800" dirty="0">
                <a:solidFill>
                  <a:schemeClr val="tx2"/>
                </a:solidFill>
              </a:rPr>
              <a:t>, gyda waliau teneuach – ac mae derw’n tyfu’n dda iawn yn yr ardal felly mae ar gael ar gyfer adeiladu</a:t>
            </a:r>
            <a:r>
              <a:rPr lang="cy-GB" dirty="0">
                <a:solidFill>
                  <a:schemeClr val="tx2"/>
                </a:solidFill>
              </a:rPr>
              <a:t>.</a:t>
            </a:r>
          </a:p>
          <a:p>
            <a:r>
              <a:rPr lang="cy-GB" sz="1800" dirty="0">
                <a:solidFill>
                  <a:schemeClr val="tx2"/>
                </a:solidFill>
              </a:rPr>
              <a:t>Roedd y rheilffyrdd a’r camlesi a ymddangosodd gyda diwydiannu wedi arwain at gyflwyno brics (Wrecsam, Cymoedd Cymru) ac wedi gwneud y gwaith o adeiladu waliau ceudod yn bosibl yn y pen draw.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6075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963C2-9F90-EE44-825B-88385FD1C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Dylunio ac adeiladu cyn 1919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5D1DE-DCE1-7040-9E85-B0F700E987B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2079480"/>
            <a:ext cx="3106688" cy="2645664"/>
          </a:xfrm>
        </p:spPr>
        <p:txBody>
          <a:bodyPr/>
          <a:lstStyle/>
          <a:p>
            <a:r>
              <a:rPr lang="cy-GB" b="1">
                <a:solidFill>
                  <a:schemeClr val="tx2"/>
                </a:solidFill>
              </a:rPr>
              <a:t>Toeau </a:t>
            </a:r>
          </a:p>
          <a:p>
            <a:r>
              <a:rPr lang="cy-GB"/>
              <a:t>Roedd gorchuddion toeau unwaith eto’n dibynnu ar yr adnoddau lleol oedd ar gael, gyda theils cerrig, llechi, toeau gwellt a haearn rhychiog yn cael eu defnyddio’n bennaf.</a:t>
            </a:r>
          </a:p>
        </p:txBody>
      </p:sp>
      <p:pic>
        <p:nvPicPr>
          <p:cNvPr id="5" name="Picture 4" descr="Llun yn cynnwys tu allan, cerrig, concrid  Disgrifiad wedi ei gynhyrchu’n awtomatig">
            <a:extLst>
              <a:ext uri="{FF2B5EF4-FFF2-40B4-BE49-F238E27FC236}">
                <a16:creationId xmlns:a16="http://schemas.microsoft.com/office/drawing/2014/main" id="{46A20610-7CA7-4F89-BE18-D7B8494CC0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8412" y="1763849"/>
            <a:ext cx="5004861" cy="3330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95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Dyluniadau cynharach ar gyfer adeiladau cyhoeddus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B847BF2-4E2A-4FE4-A0DB-384C72017B7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77557"/>
            <a:ext cx="8369479" cy="1563411"/>
          </a:xfrm>
        </p:spPr>
        <p:txBody>
          <a:bodyPr/>
          <a:lstStyle/>
          <a:p>
            <a:r>
              <a:rPr lang="cy-GB">
                <a:solidFill>
                  <a:schemeClr val="tx2"/>
                </a:solidFill>
                <a:ea typeface="ＭＳ Ｐゴシック" pitchFamily="-105" charset="-128"/>
                <a:cs typeface="ＭＳ Ｐゴシック" pitchFamily="-105" charset="-128"/>
              </a:rPr>
              <a:t>Yn draddodiadol codwyd yr adeiladau hyn gyda ffasadau mawr a deunyddiau drud er mwyn gweithredu fel symbol statws i’r ardal. Yn aml roeddent yn cael eu hariannu’n ychwanegol gan cymwynaswyr cyfoethog.</a:t>
            </a:r>
          </a:p>
          <a:p>
            <a:endParaRPr lang="en-US" dirty="0">
              <a:solidFill>
                <a:schemeClr val="tx2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>
              <a:solidFill>
                <a:schemeClr val="tx2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>
              <a:solidFill>
                <a:schemeClr val="tx2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dirty="0"/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06036235-3043-E544-B1F8-3A209CCEA1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365" y="548680"/>
            <a:ext cx="9454844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9" name="Picture 2" descr="Cae gwyrdd mawr o flaen adeilad  Disgrifiad wedi'i greu'n awtomatig">
            <a:extLst>
              <a:ext uri="{FF2B5EF4-FFF2-40B4-BE49-F238E27FC236}">
                <a16:creationId xmlns:a16="http://schemas.microsoft.com/office/drawing/2014/main" id="{DE76584A-532B-D640-A2DC-FA4722A387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321" y="3140968"/>
            <a:ext cx="3966648" cy="1909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B07A77F-7D20-7947-A329-0F1DB6C5F85B}"/>
              </a:ext>
            </a:extLst>
          </p:cNvPr>
          <p:cNvSpPr txBox="1"/>
          <p:nvPr/>
        </p:nvSpPr>
        <p:spPr>
          <a:xfrm>
            <a:off x="4423848" y="3140968"/>
            <a:ext cx="280831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600"/>
              <a:t>Agorwyd neuadd y Ddinas, Caerdydd ym mis Hydref 1906 gan yr Arglwydd Bute ac fe’i hadeiladwyd ar dir a brynwyd gan ardalydd Bute am £161,000. Cymerodd le’r bedwaredd neuadd dref a oedd i’w gweld ar Heol y Santes Fair.</a:t>
            </a:r>
          </a:p>
        </p:txBody>
      </p:sp>
      <p:pic>
        <p:nvPicPr>
          <p:cNvPr id="25" name="Picture 24" descr="Hen lun o hen adeilad  Description automatically generated">
            <a:extLst>
              <a:ext uri="{FF2B5EF4-FFF2-40B4-BE49-F238E27FC236}">
                <a16:creationId xmlns:a16="http://schemas.microsoft.com/office/drawing/2014/main" id="{41283769-F2B0-E248-B091-DE484EDFAE0F}"/>
              </a:ext>
            </a:extLst>
          </p:cNvPr>
          <p:cNvPicPr/>
          <p:nvPr/>
        </p:nvPicPr>
        <p:blipFill rotWithShape="1">
          <a:blip r:embed="rId5" r:link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3994" y="2888340"/>
            <a:ext cx="1739900" cy="256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114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Dyluniad modern ar ôl canol yr 20fed ganrif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B847BF2-4E2A-4FE4-A0DB-384C72017B7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136866" cy="4338000"/>
          </a:xfrm>
        </p:spPr>
        <p:txBody>
          <a:bodyPr/>
          <a:lstStyle/>
          <a:p>
            <a:r>
              <a:rPr lang="cy-GB" sz="1800" dirty="0">
                <a:solidFill>
                  <a:schemeClr val="tx2"/>
                </a:solidFill>
                <a:ea typeface="ＭＳ Ｐゴシック" pitchFamily="-105" charset="-128"/>
                <a:cs typeface="ＭＳ Ｐゴシック" pitchFamily="-105" charset="-128"/>
              </a:rPr>
              <a:t>Mae adeiladau cyhoeddus mwy modern yn tueddu i fod yn llai </a:t>
            </a:r>
            <a:r>
              <a:rPr lang="cy-GB" sz="1800" dirty="0" err="1">
                <a:solidFill>
                  <a:schemeClr val="tx2"/>
                </a:solidFill>
                <a:ea typeface="ＭＳ Ｐゴシック" pitchFamily="-105" charset="-128"/>
                <a:cs typeface="ＭＳ Ｐゴシック" pitchFamily="-105" charset="-128"/>
              </a:rPr>
              <a:t>addurniedig</a:t>
            </a:r>
            <a:r>
              <a:rPr lang="cy-GB" sz="1800" dirty="0">
                <a:solidFill>
                  <a:schemeClr val="tx2"/>
                </a:solidFill>
                <a:ea typeface="ＭＳ Ｐゴシック" pitchFamily="-105" charset="-128"/>
                <a:cs typeface="ＭＳ Ｐゴシック" pitchFamily="-105" charset="-128"/>
              </a:rPr>
              <a:t>, gyda ffocws ar swyddogaeth dros estheteg wrth i gyllid ddod yn fwy cyfyngol ac awdurdodau lleol yn fwy atebol.</a:t>
            </a:r>
          </a:p>
          <a:p>
            <a:r>
              <a:rPr lang="cy-GB" sz="1800" dirty="0"/>
              <a:t>Roedd datblygiadau preifat newydd yn tueddu i gael eu hadeiladu yn y maestrefi wrth i’r seilwaith trafnidiaeth wella. Adeiladwyd y rhain yn aml gan gwmnïau preifat ar gyfer perchnogion tai, yn hytrach na chan y cyngor ar gyfer tai cymdeithasol. Arweiniodd hyn at amrywiaeth ehangach o arddulliau a deunyddiau adeiladu, a ddefnyddiwyd i fodloni disgwyliadau perchnogion tai preifat.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F2C53F-3625-394E-89AE-A57E2DD0AF9A}"/>
              </a:ext>
            </a:extLst>
          </p:cNvPr>
          <p:cNvSpPr txBox="1"/>
          <p:nvPr/>
        </p:nvSpPr>
        <p:spPr>
          <a:xfrm>
            <a:off x="5894448" y="5298231"/>
            <a:ext cx="3322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600"/>
              <a:t>Enghreifftiau o ddyluniadau tai’r 1960au a’r 1970au</a:t>
            </a:r>
          </a:p>
        </p:txBody>
      </p:sp>
      <p:pic>
        <p:nvPicPr>
          <p:cNvPr id="6" name="Picture 5" descr="Llun yn cynnwys testun, adeilad, ffenestr  Disgrifiad wedi ei gynhyrchu’n awtomatig">
            <a:extLst>
              <a:ext uri="{FF2B5EF4-FFF2-40B4-BE49-F238E27FC236}">
                <a16:creationId xmlns:a16="http://schemas.microsoft.com/office/drawing/2014/main" id="{DC6809D4-F232-468D-8D91-11619CB690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48" t="8684" r="15382"/>
          <a:stretch/>
        </p:blipFill>
        <p:spPr>
          <a:xfrm>
            <a:off x="6804248" y="1340768"/>
            <a:ext cx="1882552" cy="2188890"/>
          </a:xfrm>
          <a:prstGeom prst="rect">
            <a:avLst/>
          </a:prstGeom>
        </p:spPr>
      </p:pic>
      <p:pic>
        <p:nvPicPr>
          <p:cNvPr id="8" name="Picture 7" descr="Rhyngwyneb defnyddiwr graffigol, diagram, cymhwysiad  Description automatically generated">
            <a:extLst>
              <a:ext uri="{FF2B5EF4-FFF2-40B4-BE49-F238E27FC236}">
                <a16:creationId xmlns:a16="http://schemas.microsoft.com/office/drawing/2014/main" id="{212793A2-6D41-4D27-97EF-2D89D431BB6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6136" y="3529658"/>
            <a:ext cx="3218954" cy="1768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591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Ffactorau sy’n effeithio ar ddylunio ac adeiladu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B847BF2-4E2A-4FE4-A0DB-384C72017B7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y-GB" b="1" dirty="0">
                <a:solidFill>
                  <a:schemeClr val="tx2"/>
                </a:solidFill>
              </a:rPr>
              <a:t>Dyluniad yn y dyfodol</a:t>
            </a:r>
          </a:p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cy-GB" dirty="0"/>
              <a:t>Bydd adeiladau’r dyfodol yn dod yn fwyfwy cyfeillgar i’r amgylchedd wrth i adnoddau naturiol anadnewyddadwy ddod yn fwy cyfyngedig. Bydd ffynonellau ynni adnewyddadwy yn pweru ac yn gwresogi cartrefi a busnesau. Mae’n bosibl y bydd deunyddiau carbon isel, fel pren, sment cyfunol, blociau ‘fly ash’ wedi’u cywasgu a waliau pridd cywasgedig, i gyd yn cael eu defnyddio’n amlach.</a:t>
            </a:r>
          </a:p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cy-GB" dirty="0"/>
              <a:t>Bydd inswleiddio a lleoli adeiladau a ffenestri yn chwarae rhan hollbwysig o ran lleihau ôl troed carbon datblygiadau yn y dyfodol.</a:t>
            </a:r>
          </a:p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cy-GB" dirty="0"/>
              <a:t>Bydd mwy o ddefnydd o dechnoleg yn galluogi mwy o bobl i weithio o gartrefi clyfar sy’n monitro ac yn rheoli goleuadau, gwres, cyfathrebu a diogelwch.</a:t>
            </a:r>
          </a:p>
        </p:txBody>
      </p:sp>
    </p:spTree>
    <p:extLst>
      <p:ext uri="{BB962C8B-B14F-4D97-AF65-F5344CB8AC3E}">
        <p14:creationId xmlns:p14="http://schemas.microsoft.com/office/powerpoint/2010/main" val="30259995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5CCB350-B76C-41FC-AE69-633CA55F79C0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7d91badd-8922-4db1-9652-4fbca8a6b7df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purl.org/dc/dcmitype/"/>
    <ds:schemaRef ds:uri="1c5831b9-66da-4f16-a409-834213ecdb8e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2390</TotalTime>
  <Words>1269</Words>
  <Application>Microsoft Office PowerPoint</Application>
  <PresentationFormat>On-screen Show (4:3)</PresentationFormat>
  <Paragraphs>95</Paragraphs>
  <Slides>21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Lucida Grande</vt:lpstr>
      <vt:lpstr>Times New Roman</vt:lpstr>
      <vt:lpstr>Default Design</vt:lpstr>
      <vt:lpstr>PowerPoint 2: Prif feysydd dyluniad adeiladau a newidiadau dros amser  Beth sy’n diffinio adeiladwaith traddodiadol a modern?   </vt:lpstr>
      <vt:lpstr>Adeiladau traddodiadol</vt:lpstr>
      <vt:lpstr>Adeiladau traddodiadol (parhad)</vt:lpstr>
      <vt:lpstr>Y deunydd y tu ôl i’r newidiadau i adeiladau dibreswyl</vt:lpstr>
      <vt:lpstr>Dylunio ac adeiladu cyn 1919</vt:lpstr>
      <vt:lpstr>Dylunio ac adeiladu cyn 1919</vt:lpstr>
      <vt:lpstr>Dyluniadau cynharach ar gyfer adeiladau cyhoeddus</vt:lpstr>
      <vt:lpstr>Dyluniad modern ar ôl canol yr 20fed ganrif</vt:lpstr>
      <vt:lpstr>Ffactorau sy’n effeithio ar ddylunio ac adeiladu</vt:lpstr>
      <vt:lpstr>Sut fydd cartrefi’r dyfodol yn edrych?</vt:lpstr>
      <vt:lpstr>Cynllun datblygu Caerdydd</vt:lpstr>
      <vt:lpstr>Manwerthu </vt:lpstr>
      <vt:lpstr>Swyddfeydd</vt:lpstr>
      <vt:lpstr>Banciau a sefydliadau ariannol </vt:lpstr>
      <vt:lpstr>Hamdden </vt:lpstr>
      <vt:lpstr>Adeiladau diwydiannol</vt:lpstr>
      <vt:lpstr>Amaethyddol </vt:lpstr>
      <vt:lpstr>Enghreifftiau o adeiladu waliau solet</vt:lpstr>
      <vt:lpstr>Adeiladu ar ôl 1919</vt:lpstr>
      <vt:lpstr>Datblygiad waliau ceudod modern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204</cp:revision>
  <cp:lastPrinted>2021-02-10T09:28:59Z</cp:lastPrinted>
  <dcterms:created xsi:type="dcterms:W3CDTF">2013-05-28T00:38:54Z</dcterms:created>
  <dcterms:modified xsi:type="dcterms:W3CDTF">2021-04-27T13:03:03Z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