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28" r:id="rId6"/>
    <p:sldId id="331" r:id="rId7"/>
    <p:sldId id="333" r:id="rId8"/>
    <p:sldId id="334" r:id="rId9"/>
    <p:sldId id="329" r:id="rId10"/>
    <p:sldId id="332" r:id="rId11"/>
    <p:sldId id="267" r:id="rId12"/>
  </p:sldIdLst>
  <p:sldSz cx="9144000" cy="6858000" type="screen4x3"/>
  <p:notesSz cx="6797675" cy="987425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1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ABEF33-FDDC-4703-BAC0-DD5BFB78CB93}" v="1" dt="2020-12-31T15:19:56.1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36" autoAdjust="0"/>
    <p:restoredTop sz="86395"/>
  </p:normalViewPr>
  <p:slideViewPr>
    <p:cSldViewPr showGuides="1">
      <p:cViewPr varScale="1">
        <p:scale>
          <a:sx n="98" d="100"/>
          <a:sy n="98" d="100"/>
        </p:scale>
        <p:origin x="175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ael Harrison" userId="3d0f6613-2183-48a7-8949-7da9e40c01c7" providerId="ADAL" clId="{A1ABEF33-FDDC-4703-BAC0-DD5BFB78CB93}"/>
    <pc:docChg chg="undo custSel modSld modMainMaster">
      <pc:chgData name="Rachael Harrison" userId="3d0f6613-2183-48a7-8949-7da9e40c01c7" providerId="ADAL" clId="{A1ABEF33-FDDC-4703-BAC0-DD5BFB78CB93}" dt="2020-12-31T15:27:51.602" v="262" actId="20577"/>
      <pc:docMkLst>
        <pc:docMk/>
      </pc:docMkLst>
      <pc:sldChg chg="modSp mod">
        <pc:chgData name="Rachael Harrison" userId="3d0f6613-2183-48a7-8949-7da9e40c01c7" providerId="ADAL" clId="{A1ABEF33-FDDC-4703-BAC0-DD5BFB78CB93}" dt="2020-12-31T15:23:20.674" v="136" actId="20577"/>
        <pc:sldMkLst>
          <pc:docMk/>
          <pc:sldMk cId="0" sldId="328"/>
        </pc:sldMkLst>
        <pc:spChg chg="mod">
          <ac:chgData name="Rachael Harrison" userId="3d0f6613-2183-48a7-8949-7da9e40c01c7" providerId="ADAL" clId="{A1ABEF33-FDDC-4703-BAC0-DD5BFB78CB93}" dt="2020-12-31T15:20:24.455" v="5" actId="5793"/>
          <ac:spMkLst>
            <pc:docMk/>
            <pc:sldMk cId="0" sldId="328"/>
            <ac:spMk id="9" creationId="{263D6331-D1F5-4DAB-AE0A-9BA7F8D9ADB3}"/>
          </ac:spMkLst>
        </pc:spChg>
        <pc:spChg chg="mod">
          <ac:chgData name="Rachael Harrison" userId="3d0f6613-2183-48a7-8949-7da9e40c01c7" providerId="ADAL" clId="{A1ABEF33-FDDC-4703-BAC0-DD5BFB78CB93}" dt="2020-12-31T15:23:20.674" v="136" actId="20577"/>
          <ac:spMkLst>
            <pc:docMk/>
            <pc:sldMk cId="0" sldId="328"/>
            <ac:spMk id="3075" creationId="{00000000-0000-0000-0000-000000000000}"/>
          </ac:spMkLst>
        </pc:spChg>
      </pc:sldChg>
      <pc:sldChg chg="modSp mod">
        <pc:chgData name="Rachael Harrison" userId="3d0f6613-2183-48a7-8949-7da9e40c01c7" providerId="ADAL" clId="{A1ABEF33-FDDC-4703-BAC0-DD5BFB78CB93}" dt="2020-12-31T15:26:38.466" v="215" actId="20577"/>
        <pc:sldMkLst>
          <pc:docMk/>
          <pc:sldMk cId="147083369" sldId="329"/>
        </pc:sldMkLst>
        <pc:spChg chg="mod">
          <ac:chgData name="Rachael Harrison" userId="3d0f6613-2183-48a7-8949-7da9e40c01c7" providerId="ADAL" clId="{A1ABEF33-FDDC-4703-BAC0-DD5BFB78CB93}" dt="2020-12-31T15:26:38.466" v="215" actId="20577"/>
          <ac:spMkLst>
            <pc:docMk/>
            <pc:sldMk cId="147083369" sldId="329"/>
            <ac:spMk id="2" creationId="{7EF5E8CB-CFFC-8B4A-A435-FF7A733E8D43}"/>
          </ac:spMkLst>
        </pc:spChg>
        <pc:spChg chg="mod">
          <ac:chgData name="Rachael Harrison" userId="3d0f6613-2183-48a7-8949-7da9e40c01c7" providerId="ADAL" clId="{A1ABEF33-FDDC-4703-BAC0-DD5BFB78CB93}" dt="2020-12-31T15:26:00.763" v="196" actId="20577"/>
          <ac:spMkLst>
            <pc:docMk/>
            <pc:sldMk cId="147083369" sldId="329"/>
            <ac:spMk id="10" creationId="{AB1832A5-E33D-471B-96E9-A918514DF59E}"/>
          </ac:spMkLst>
        </pc:spChg>
      </pc:sldChg>
      <pc:sldChg chg="modSp mod">
        <pc:chgData name="Rachael Harrison" userId="3d0f6613-2183-48a7-8949-7da9e40c01c7" providerId="ADAL" clId="{A1ABEF33-FDDC-4703-BAC0-DD5BFB78CB93}" dt="2020-12-31T15:23:12.794" v="127" actId="20577"/>
        <pc:sldMkLst>
          <pc:docMk/>
          <pc:sldMk cId="2446301234" sldId="331"/>
        </pc:sldMkLst>
        <pc:spChg chg="mod">
          <ac:chgData name="Rachael Harrison" userId="3d0f6613-2183-48a7-8949-7da9e40c01c7" providerId="ADAL" clId="{A1ABEF33-FDDC-4703-BAC0-DD5BFB78CB93}" dt="2020-12-31T15:23:12.794" v="127" actId="20577"/>
          <ac:spMkLst>
            <pc:docMk/>
            <pc:sldMk cId="2446301234" sldId="331"/>
            <ac:spMk id="3075" creationId="{00000000-0000-0000-0000-000000000000}"/>
          </ac:spMkLst>
        </pc:spChg>
      </pc:sldChg>
      <pc:sldChg chg="modSp mod">
        <pc:chgData name="Rachael Harrison" userId="3d0f6613-2183-48a7-8949-7da9e40c01c7" providerId="ADAL" clId="{A1ABEF33-FDDC-4703-BAC0-DD5BFB78CB93}" dt="2020-12-31T15:27:51.602" v="262" actId="20577"/>
        <pc:sldMkLst>
          <pc:docMk/>
          <pc:sldMk cId="1062303231" sldId="332"/>
        </pc:sldMkLst>
        <pc:spChg chg="mod">
          <ac:chgData name="Rachael Harrison" userId="3d0f6613-2183-48a7-8949-7da9e40c01c7" providerId="ADAL" clId="{A1ABEF33-FDDC-4703-BAC0-DD5BFB78CB93}" dt="2020-12-31T15:27:51.602" v="262" actId="20577"/>
          <ac:spMkLst>
            <pc:docMk/>
            <pc:sldMk cId="1062303231" sldId="332"/>
            <ac:spMk id="3075" creationId="{00000000-0000-0000-0000-000000000000}"/>
          </ac:spMkLst>
        </pc:spChg>
      </pc:sldChg>
      <pc:sldChg chg="modSp mod">
        <pc:chgData name="Rachael Harrison" userId="3d0f6613-2183-48a7-8949-7da9e40c01c7" providerId="ADAL" clId="{A1ABEF33-FDDC-4703-BAC0-DD5BFB78CB93}" dt="2020-12-31T15:24:40.811" v="169" actId="20577"/>
        <pc:sldMkLst>
          <pc:docMk/>
          <pc:sldMk cId="308076867" sldId="333"/>
        </pc:sldMkLst>
        <pc:spChg chg="mod">
          <ac:chgData name="Rachael Harrison" userId="3d0f6613-2183-48a7-8949-7da9e40c01c7" providerId="ADAL" clId="{A1ABEF33-FDDC-4703-BAC0-DD5BFB78CB93}" dt="2020-12-31T15:23:56.179" v="152" actId="20577"/>
          <ac:spMkLst>
            <pc:docMk/>
            <pc:sldMk cId="308076867" sldId="333"/>
            <ac:spMk id="7" creationId="{A8192E8D-B113-4C85-A0A2-B392FBB7BCCC}"/>
          </ac:spMkLst>
        </pc:spChg>
        <pc:spChg chg="mod">
          <ac:chgData name="Rachael Harrison" userId="3d0f6613-2183-48a7-8949-7da9e40c01c7" providerId="ADAL" clId="{A1ABEF33-FDDC-4703-BAC0-DD5BFB78CB93}" dt="2020-12-31T15:24:40.811" v="169" actId="20577"/>
          <ac:spMkLst>
            <pc:docMk/>
            <pc:sldMk cId="308076867" sldId="333"/>
            <ac:spMk id="3075" creationId="{00000000-0000-0000-0000-000000000000}"/>
          </ac:spMkLst>
        </pc:spChg>
      </pc:sldChg>
      <pc:sldChg chg="modSp mod">
        <pc:chgData name="Rachael Harrison" userId="3d0f6613-2183-48a7-8949-7da9e40c01c7" providerId="ADAL" clId="{A1ABEF33-FDDC-4703-BAC0-DD5BFB78CB93}" dt="2020-12-31T15:25:33.147" v="195" actId="6549"/>
        <pc:sldMkLst>
          <pc:docMk/>
          <pc:sldMk cId="1433848393" sldId="334"/>
        </pc:sldMkLst>
        <pc:spChg chg="mod">
          <ac:chgData name="Rachael Harrison" userId="3d0f6613-2183-48a7-8949-7da9e40c01c7" providerId="ADAL" clId="{A1ABEF33-FDDC-4703-BAC0-DD5BFB78CB93}" dt="2020-12-31T15:24:51.977" v="171" actId="20577"/>
          <ac:spMkLst>
            <pc:docMk/>
            <pc:sldMk cId="1433848393" sldId="334"/>
            <ac:spMk id="2" creationId="{503874AF-B05D-CC4D-8D7B-C6E9E356C93D}"/>
          </ac:spMkLst>
        </pc:spChg>
        <pc:spChg chg="mod">
          <ac:chgData name="Rachael Harrison" userId="3d0f6613-2183-48a7-8949-7da9e40c01c7" providerId="ADAL" clId="{A1ABEF33-FDDC-4703-BAC0-DD5BFB78CB93}" dt="2020-12-31T15:24:55.306" v="173" actId="20577"/>
          <ac:spMkLst>
            <pc:docMk/>
            <pc:sldMk cId="1433848393" sldId="334"/>
            <ac:spMk id="7" creationId="{F19368F9-5867-4E4B-9E22-498102219A4D}"/>
          </ac:spMkLst>
        </pc:spChg>
        <pc:spChg chg="mod">
          <ac:chgData name="Rachael Harrison" userId="3d0f6613-2183-48a7-8949-7da9e40c01c7" providerId="ADAL" clId="{A1ABEF33-FDDC-4703-BAC0-DD5BFB78CB93}" dt="2020-12-31T15:25:33.147" v="195" actId="6549"/>
          <ac:spMkLst>
            <pc:docMk/>
            <pc:sldMk cId="1433848393" sldId="334"/>
            <ac:spMk id="3075" creationId="{00000000-0000-0000-0000-000000000000}"/>
          </ac:spMkLst>
        </pc:spChg>
      </pc:sldChg>
      <pc:sldMasterChg chg="addSp delSp modSp mod">
        <pc:chgData name="Rachael Harrison" userId="3d0f6613-2183-48a7-8949-7da9e40c01c7" providerId="ADAL" clId="{A1ABEF33-FDDC-4703-BAC0-DD5BFB78CB93}" dt="2020-12-31T15:19:56.132" v="1"/>
        <pc:sldMasterMkLst>
          <pc:docMk/>
          <pc:sldMasterMk cId="0" sldId="2147483651"/>
        </pc:sldMasterMkLst>
        <pc:picChg chg="del">
          <ac:chgData name="Rachael Harrison" userId="3d0f6613-2183-48a7-8949-7da9e40c01c7" providerId="ADAL" clId="{A1ABEF33-FDDC-4703-BAC0-DD5BFB78CB93}" dt="2020-12-31T15:19:55.759" v="0" actId="478"/>
          <ac:picMkLst>
            <pc:docMk/>
            <pc:sldMasterMk cId="0" sldId="2147483651"/>
            <ac:picMk id="13" creationId="{54C8F537-6DBE-534E-B9F5-B8C14A123E71}"/>
          </ac:picMkLst>
        </pc:picChg>
        <pc:picChg chg="add mod">
          <ac:chgData name="Rachael Harrison" userId="3d0f6613-2183-48a7-8949-7da9e40c01c7" providerId="ADAL" clId="{A1ABEF33-FDDC-4703-BAC0-DD5BFB78CB93}" dt="2020-12-31T15:19:56.132" v="1"/>
          <ac:picMkLst>
            <pc:docMk/>
            <pc:sldMasterMk cId="0" sldId="2147483651"/>
            <ac:picMk id="14" creationId="{FB149B5A-9D13-4082-BAAD-BA534C9CFD31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058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208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049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140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655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438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783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  <p:pic>
        <p:nvPicPr>
          <p:cNvPr id="14" name="Picture 13" descr="City &amp; Guilds and EAL logo">
            <a:extLst>
              <a:ext uri="{FF2B5EF4-FFF2-40B4-BE49-F238E27FC236}">
                <a16:creationId xmlns:a16="http://schemas.microsoft.com/office/drawing/2014/main" id="{FB149B5A-9D13-4082-BAAD-BA534C9CFD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101: Cyflwyniad i’r Amgylchedd Adeiledig</a:t>
            </a:r>
            <a:r>
              <a:rPr lang="cy-GB" sz="2400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3: Gofynion diwylliannol ar gyfer gwahanol adeiladau a strwythurau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Gofynion crefyddol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859394" cy="4248000"/>
          </a:xfrm>
        </p:spPr>
        <p:txBody>
          <a:bodyPr/>
          <a:lstStyle/>
          <a:p>
            <a:pPr marL="0" indent="0"/>
            <a:r>
              <a:rPr lang="cy-GB" sz="1600" dirty="0">
                <a:ea typeface="ＭＳ Ｐゴシック" pitchFamily="-105" charset="-128"/>
                <a:cs typeface="ＭＳ Ｐゴシック" pitchFamily="-105" charset="-128"/>
              </a:rPr>
              <a:t>Mae crefydd wedi siapio dyluniad adeiladau ers miloedd o flynyddoedd. Rhai mannau addoli crefyddol oedd yr adeiladau mwyaf yn y byd cyn i’r defnydd o ddur a choncrid alluogi adeiladu nendyrau.</a:t>
            </a:r>
          </a:p>
          <a:p>
            <a:r>
              <a:rPr lang="cy-GB" sz="1600" b="1" dirty="0">
                <a:ea typeface="ＭＳ Ｐゴシック" pitchFamily="-105" charset="-128"/>
                <a:cs typeface="ＭＳ Ｐゴシック" pitchFamily="-105" charset="-128"/>
              </a:rPr>
              <a:t>Eglwysi: </a:t>
            </a:r>
            <a:r>
              <a:rPr lang="cy-GB" sz="1600" dirty="0">
                <a:ea typeface="ＭＳ Ｐゴシック" pitchFamily="-105" charset="-128"/>
                <a:cs typeface="ＭＳ Ｐゴシック" pitchFamily="-105" charset="-128"/>
              </a:rPr>
              <a:t>Mae’r rhain fel arfer yn wynebu o’r dwyrain i’r gorllewin, gyda’r allor yn y pen dwyreiniol a’r ffasâd a’r brif fynedfa i’r gorllewin. Mae gwahanol fersiynau o </a:t>
            </a:r>
            <a:r>
              <a:rPr lang="cy-GB" sz="1600" dirty="0" err="1">
                <a:ea typeface="ＭＳ Ｐゴシック" pitchFamily="-105" charset="-128"/>
                <a:cs typeface="ＭＳ Ｐゴシック" pitchFamily="-105" charset="-128"/>
              </a:rPr>
              <a:t>Gristnogaeth</a:t>
            </a:r>
            <a:r>
              <a:rPr lang="cy-GB" sz="1600" dirty="0">
                <a:ea typeface="ＭＳ Ｐゴシック" pitchFamily="-105" charset="-128"/>
                <a:cs typeface="ＭＳ Ｐゴシック" pitchFamily="-105" charset="-128"/>
              </a:rPr>
              <a:t> yn cynnwys amrywiadau o’r ffurf hon, gydag eglwysi Catholig ac Eglwysi Cadeiriol wedi’u gosod ar siâp croes, tra bod eglwysi Methodistaidd yn tueddu i fod yn llai addurniadol, yn allanol ac yn fewnol, gyda siâp sgwâr neu betryal iddynt</a:t>
            </a:r>
            <a:r>
              <a:rPr lang="cy-GB" sz="1800" dirty="0">
                <a:ea typeface="ＭＳ Ｐゴシック" pitchFamily="-105" charset="-128"/>
                <a:cs typeface="ＭＳ Ｐゴシック" pitchFamily="-105" charset="-128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1650A6-5C70-5C49-B7A0-B70FB4835064}"/>
              </a:ext>
            </a:extLst>
          </p:cNvPr>
          <p:cNvSpPr txBox="1"/>
          <p:nvPr/>
        </p:nvSpPr>
        <p:spPr>
          <a:xfrm>
            <a:off x="5392547" y="3127850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dirty="0"/>
              <a:t>Eglwys Gadeiriol Tyddewi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3D6331-D1F5-4DAB-AE0A-9BA7F8D9ADB3}"/>
              </a:ext>
            </a:extLst>
          </p:cNvPr>
          <p:cNvSpPr txBox="1"/>
          <p:nvPr/>
        </p:nvSpPr>
        <p:spPr>
          <a:xfrm>
            <a:off x="5364088" y="5498923"/>
            <a:ext cx="377991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400" dirty="0"/>
              <a:t>Capel yr Annibynnwyr yn y Bala; enghraifft nodweddiadol o bensaernïaeth grefyddol y Methodistiaid yn yr 19eg ganrif yng Nghymru</a:t>
            </a:r>
          </a:p>
        </p:txBody>
      </p:sp>
      <p:pic>
        <p:nvPicPr>
          <p:cNvPr id="4" name="Picture 3" descr="A picture containing building, sky, outdoor, old  Description automatically generated">
            <a:extLst>
              <a:ext uri="{FF2B5EF4-FFF2-40B4-BE49-F238E27FC236}">
                <a16:creationId xmlns:a16="http://schemas.microsoft.com/office/drawing/2014/main" id="{385043A9-768E-4B37-9D66-504DF6334C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0438" y="3479244"/>
            <a:ext cx="1911949" cy="1976062"/>
          </a:xfrm>
          <a:prstGeom prst="rect">
            <a:avLst/>
          </a:prstGeom>
        </p:spPr>
      </p:pic>
      <p:pic>
        <p:nvPicPr>
          <p:cNvPr id="6" name="Picture 5" descr="A picture containing grass, sky, field, outdoor  Description automatically generated">
            <a:extLst>
              <a:ext uri="{FF2B5EF4-FFF2-40B4-BE49-F238E27FC236}">
                <a16:creationId xmlns:a16="http://schemas.microsoft.com/office/drawing/2014/main" id="{3D162821-42F3-4238-9CE1-BB7BB35F92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1176641"/>
            <a:ext cx="2853986" cy="196427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Gofynion crefyddol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402832" cy="3717200"/>
          </a:xfrm>
        </p:spPr>
        <p:txBody>
          <a:bodyPr/>
          <a:lstStyle/>
          <a:p>
            <a:pPr marL="0" indent="0"/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Synagogau:</a:t>
            </a:r>
            <a:r>
              <a:rPr lang="cy-GB"/>
              <a:t> Nid oes gan y rhain unrhyw batrwm dylunio penodol gan na chaniateid i Iddewon, yn hanesyddol, fod yn berchen ar eu tir eu hunain ac felly byddai unrhyw adeiladwaith pensaernïol cymhleth wedi bod yn annhebygol. Mae synagogau modern yn tueddu i fod naill ai’n sgwâr neu’n hirsgwar, a’r unig ofyniad yw bod yn rhaid iddynt gael ffenestri i atgoffa’r rhai sy’n gweddïo am y byd y tu allan. Maent hefyd yn cynnwys arch sanctaidd wedi’i osod ar fur dwyreiniol i ddal y sgroliau.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D81BFE-DC9A-4D56-BD92-E3EDBE78513D}"/>
              </a:ext>
            </a:extLst>
          </p:cNvPr>
          <p:cNvSpPr txBox="1"/>
          <p:nvPr/>
        </p:nvSpPr>
        <p:spPr>
          <a:xfrm>
            <a:off x="5724128" y="5542223"/>
            <a:ext cx="34198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400"/>
              <a:t>Synagog Merthyr Tudful y rhoddwyd gorau i’w ddefnyddio</a:t>
            </a:r>
          </a:p>
        </p:txBody>
      </p:sp>
      <p:pic>
        <p:nvPicPr>
          <p:cNvPr id="3" name="Picture 2" descr="A picture containing building, outdoor, old, stone  Description automatically generated">
            <a:extLst>
              <a:ext uri="{FF2B5EF4-FFF2-40B4-BE49-F238E27FC236}">
                <a16:creationId xmlns:a16="http://schemas.microsoft.com/office/drawing/2014/main" id="{7ED56E95-BECD-41F3-B5E6-17581CB9AC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391771"/>
            <a:ext cx="2719349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01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Gofynion crefyddol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3429000"/>
            <a:ext cx="5915000" cy="2664296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Iard sy’n ddigon mawr i ddal y boblogaeth gyfan o wrywod.		</a:t>
            </a:r>
          </a:p>
          <a:p>
            <a:pPr marL="285750" indent="-28575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Mihrab, sef cilfach fas mewn wal sy’n wynebu Mecca.</a:t>
            </a:r>
          </a:p>
          <a:p>
            <a:pPr marL="285750" indent="-28575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Minaret, sef tŵr wrth ymyl y mosg o’r lle y cyhoeddir yr alwad i weddïo.</a:t>
            </a:r>
          </a:p>
          <a:p>
            <a:pPr marL="285750" indent="-28575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Crymdo sy’n cynrychioli entrych nef.</a:t>
            </a:r>
          </a:p>
          <a:p>
            <a:pPr>
              <a:lnSpc>
                <a:spcPct val="100000"/>
              </a:lnSpc>
            </a:pPr>
            <a:r>
              <a:rPr lang="cy-GB" sz="1600" dirty="0"/>
              <a:t>		                         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192E8D-B113-4C85-A0A2-B392FBB7BCCC}"/>
              </a:ext>
            </a:extLst>
          </p:cNvPr>
          <p:cNvSpPr txBox="1"/>
          <p:nvPr/>
        </p:nvSpPr>
        <p:spPr>
          <a:xfrm>
            <a:off x="352255" y="1459088"/>
            <a:ext cx="843948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2000" b="1">
                <a:ea typeface="ＭＳ Ｐゴシック" pitchFamily="-105" charset="-128"/>
                <a:cs typeface="ＭＳ Ｐゴシック" pitchFamily="-105" charset="-128"/>
              </a:rPr>
              <a:t>Mosgiau:</a:t>
            </a:r>
            <a:r>
              <a:rPr lang="cy-GB" sz="2000"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cy-GB" sz="2000"/>
              <a:t>Mae pensaernïaeth mosg yn cael ei siapio gryfaf gan draddodiadau rhanbarthol yr adeg a’r lle y cafodd ei adeiladu. O ganlyniad, gall yr arddull, y cynllun a’r addurno amrywio’n fawr. Er hynny, oherwydd swyddogaeth gyffredin y mosg fel man gweddi cynulleidfadol, mae rhai nodweddion pensaernïol yn ymddangos mewn mosgiau ar draws y byd:</a:t>
            </a:r>
          </a:p>
        </p:txBody>
      </p:sp>
      <p:pic>
        <p:nvPicPr>
          <p:cNvPr id="5" name="Picture 4" descr="A picture containing outdoor, building, old, place of worship  Description automatically generated">
            <a:extLst>
              <a:ext uri="{FF2B5EF4-FFF2-40B4-BE49-F238E27FC236}">
                <a16:creationId xmlns:a16="http://schemas.microsoft.com/office/drawing/2014/main" id="{3E2BDF11-A24F-4128-B87D-6228C8C409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314" y="3158805"/>
            <a:ext cx="2308686" cy="307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7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Gofynion dinesig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1999"/>
            <a:ext cx="5050904" cy="4272841"/>
          </a:xfrm>
        </p:spPr>
        <p:txBody>
          <a:bodyPr/>
          <a:lstStyle/>
          <a:p>
            <a:r>
              <a:rPr lang="cy-GB" sz="1600" dirty="0"/>
              <a:t>Mae </a:t>
            </a:r>
            <a:r>
              <a:rPr lang="cy-GB" sz="1600" b="1" dirty="0"/>
              <a:t>adeilad dinesig</a:t>
            </a:r>
            <a:r>
              <a:rPr lang="cy-GB" sz="1600" dirty="0"/>
              <a:t> yn dirnod canolog yng nghanol daearyddol neu fusnes tref neu ddinas. Maent yn aml yn adeiladau y mae’r ardal yn falch ohonynt ac yn meithrin hunaniaeth leol, ranbarthol a chenedlaethol gref, yn ogystal â darparu gwasanaethau cyhoeddus a chael effaith gadarnhaol ar gymdogaeth. Maent yn aml yn cynnwys swyddfeydd cofrestru, llyfrgelloedd, swyddfeydd y llywodraeth ac ystafelloedd aml-weddïo. Maent wedi’u cynllunio i fod yn aml-swyddogaethol gyda rhwydwaith o ofodau neu adeiladau wedi’u teilwra i ddiwallu anghenion penodol y gymuned, felly bydd dyluniadau’n amrywio ar draws y wlad o ran maint, cwmpas ac ymddangosiad.</a:t>
            </a:r>
          </a:p>
        </p:txBody>
      </p:sp>
      <p:pic>
        <p:nvPicPr>
          <p:cNvPr id="4098" name="Picture 2" descr="Canolfan Ddinesig Abertawe">
            <a:extLst>
              <a:ext uri="{FF2B5EF4-FFF2-40B4-BE49-F238E27FC236}">
                <a16:creationId xmlns:a16="http://schemas.microsoft.com/office/drawing/2014/main" id="{06FA3F14-FC71-4844-8FD9-2066468D5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1042" y="1546322"/>
            <a:ext cx="2831890" cy="159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3874AF-B05D-CC4D-8D7B-C6E9E356C93D}"/>
              </a:ext>
            </a:extLst>
          </p:cNvPr>
          <p:cNvSpPr txBox="1"/>
          <p:nvPr/>
        </p:nvSpPr>
        <p:spPr>
          <a:xfrm>
            <a:off x="5784208" y="3233854"/>
            <a:ext cx="2911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Canolfan Ddinesig Abertawe 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910044C2-069C-394F-B9C6-51C35432D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8616" y="3796000"/>
            <a:ext cx="2651787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9368F9-5867-4E4B-9E22-498102219A4D}"/>
              </a:ext>
            </a:extLst>
          </p:cNvPr>
          <p:cNvSpPr txBox="1"/>
          <p:nvPr/>
        </p:nvSpPr>
        <p:spPr>
          <a:xfrm>
            <a:off x="6012160" y="5784840"/>
            <a:ext cx="3411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Canolfan Ddinesig Caerdydd </a:t>
            </a:r>
          </a:p>
        </p:txBody>
      </p:sp>
    </p:spTree>
    <p:extLst>
      <p:ext uri="{BB962C8B-B14F-4D97-AF65-F5344CB8AC3E}">
        <p14:creationId xmlns:p14="http://schemas.microsoft.com/office/powerpoint/2010/main" val="143384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Gofynion o ran y </a:t>
            </a:r>
            <a:br>
              <a:rPr lang="cy-GB" dirty="0"/>
            </a:br>
            <a:r>
              <a:rPr lang="cy-GB" dirty="0"/>
              <a:t>celfyddydau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F5E8CB-CFFC-8B4A-A435-FF7A733E8D43}"/>
              </a:ext>
            </a:extLst>
          </p:cNvPr>
          <p:cNvSpPr txBox="1"/>
          <p:nvPr/>
        </p:nvSpPr>
        <p:spPr>
          <a:xfrm>
            <a:off x="3930556" y="1008000"/>
            <a:ext cx="515151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Mae angen i orielau celf ac amgueddfeydd fod yn fannau amlbwrpas, gan ganiatáu ar gyfer amrywiaeth o arddangosfeydd yn ogystal â chyfleusterau parhaol, er mwyn diwallu anghenion lles eu cleientiaid. Mae rhai yn adeiladau modern wedi’u hadeiladu’n bwrpasol, gyda digon o wydr i’w goleuo ac i roi teimlad o le. Mae eraill mewn hen adeiladau traddodiadol, sy’n rhoi teimlad o fawredd a phwysigrwydd</a:t>
            </a:r>
            <a:r>
              <a:rPr lang="cy-GB" sz="1800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1832A5-E33D-471B-96E9-A918514DF59E}"/>
              </a:ext>
            </a:extLst>
          </p:cNvPr>
          <p:cNvSpPr txBox="1"/>
          <p:nvPr/>
        </p:nvSpPr>
        <p:spPr>
          <a:xfrm>
            <a:off x="251520" y="1869774"/>
            <a:ext cx="34563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600" dirty="0"/>
              <a:t>Gall enghreifftiau o ofynion o ran y celfyddydau gynnwys: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EC86B6-9CCB-4812-B8BD-AD7ECAE7AD8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2488" y="3316324"/>
            <a:ext cx="5151512" cy="2623627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618F59-403E-4F37-8BDA-2DE803F4DD7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4955" y="2537759"/>
            <a:ext cx="3535290" cy="3731386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Swyddfeydd gweinyddol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Ystafelloedd storio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Diogelwch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Gofod arddangos/arddangosfeydd mawr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Amffitheatrau bach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Cyntedd/Mannau ymgasglu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Orielau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Labordai cadwraeth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Caffi / bwyty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Siopau celf a rhoddion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Gofod gweithdy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Gerddi cerfluniol</a:t>
            </a:r>
            <a:b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Ystafelloedd ar gyfer arwerthiannau </a:t>
            </a:r>
          </a:p>
        </p:txBody>
      </p:sp>
    </p:spTree>
    <p:extLst>
      <p:ext uri="{BB962C8B-B14F-4D97-AF65-F5344CB8AC3E}">
        <p14:creationId xmlns:p14="http://schemas.microsoft.com/office/powerpoint/2010/main" val="147083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Gofynion o ran y celfyddydau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20900"/>
            <a:ext cx="3982049" cy="3420268"/>
          </a:xfrm>
        </p:spPr>
        <p:txBody>
          <a:bodyPr/>
          <a:lstStyle/>
          <a:p>
            <a:pPr marL="0" indent="0"/>
            <a:r>
              <a:rPr lang="cy-GB"/>
              <a:t>Mae </a:t>
            </a:r>
            <a:r>
              <a:rPr lang="cy-GB" b="1"/>
              <a:t>theatrau</a:t>
            </a:r>
            <a:r>
              <a:rPr lang="cy-GB"/>
              <a:t> wedi’u dylunio’n benodol i gynnal dramâu, i ddangos ffilmiau ac i gynnal cerddoriaeth. Mae cynllun y seddi wedi’i ddylunio er mwyn i bawb allu gweld y llwyfan a’r nenfwd, ac mae ffurfweddiadau’r waliau wedi’u dylunio i wella’r acwsteg fel nad oes adleisiau ac fel bod y sain yn teithio i bob cornel o’r lleoliad. Does dim ffenestri allanol i atal golau diangen yn y gofod.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775D3E-2866-BA44-B337-2766D8DF424A}"/>
              </a:ext>
            </a:extLst>
          </p:cNvPr>
          <p:cNvSpPr/>
          <p:nvPr/>
        </p:nvSpPr>
        <p:spPr>
          <a:xfrm>
            <a:off x="4184051" y="3444845"/>
            <a:ext cx="2551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/>
              <a:t> </a:t>
            </a:r>
          </a:p>
        </p:txBody>
      </p:sp>
      <p:pic>
        <p:nvPicPr>
          <p:cNvPr id="6" name="Picture 5" descr="A picture containing indoor, metal  Description automatically generated">
            <a:extLst>
              <a:ext uri="{FF2B5EF4-FFF2-40B4-BE49-F238E27FC236}">
                <a16:creationId xmlns:a16="http://schemas.microsoft.com/office/drawing/2014/main" id="{058B04CC-4BB3-4BE4-8378-EE32D1D7CB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88024" y="1501603"/>
            <a:ext cx="4355976" cy="29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03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7d91badd-8922-4db1-9652-4fbca8a6b7df"/>
    <ds:schemaRef ds:uri="http://purl.org/dc/elements/1.1/"/>
    <ds:schemaRef ds:uri="1c5831b9-66da-4f16-a409-834213ecdb8e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3873</TotalTime>
  <Words>701</Words>
  <Application>Microsoft Office PowerPoint</Application>
  <PresentationFormat>On-screen Show (4:3)</PresentationFormat>
  <Paragraphs>38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PowerPoint 3: Gofynion diwylliannol ar gyfer gwahanol adeiladau a strwythurau</vt:lpstr>
      <vt:lpstr>Gofynion crefyddol</vt:lpstr>
      <vt:lpstr>Gofynion crefyddol</vt:lpstr>
      <vt:lpstr>Gofynion crefyddol</vt:lpstr>
      <vt:lpstr>Gofynion dinesig</vt:lpstr>
      <vt:lpstr>Gofynion o ran y  celfyddydau</vt:lpstr>
      <vt:lpstr>Gofynion o ran y celfyddydau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193</cp:revision>
  <cp:lastPrinted>2021-02-10T10:27:39Z</cp:lastPrinted>
  <dcterms:created xsi:type="dcterms:W3CDTF">2013-05-28T00:38:54Z</dcterms:created>
  <dcterms:modified xsi:type="dcterms:W3CDTF">2021-04-22T14:03:16Z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