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9" r:id="rId6"/>
    <p:sldId id="340" r:id="rId7"/>
    <p:sldId id="342" r:id="rId8"/>
    <p:sldId id="343" r:id="rId9"/>
    <p:sldId id="341" r:id="rId10"/>
    <p:sldId id="344" r:id="rId11"/>
    <p:sldId id="267" r:id="rId12"/>
  </p:sldIdLst>
  <p:sldSz cx="9144000" cy="6858000" type="screen4x3"/>
  <p:notesSz cx="6797675" cy="987425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1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Rachael Harrison" initials="RH" lastIdx="1" clrIdx="2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6D9B0B-324C-45F7-80D2-E24540CEA29B}" v="6" dt="2020-12-31T15:39:58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5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5E6D9B0B-324C-45F7-80D2-E24540CEA29B}"/>
    <pc:docChg chg="undo custSel modSld">
      <pc:chgData name="Rachael Harrison" userId="3d0f6613-2183-48a7-8949-7da9e40c01c7" providerId="ADAL" clId="{5E6D9B0B-324C-45F7-80D2-E24540CEA29B}" dt="2020-12-31T15:39:58.520" v="485"/>
      <pc:docMkLst>
        <pc:docMk/>
      </pc:docMkLst>
      <pc:sldChg chg="modSp mod">
        <pc:chgData name="Rachael Harrison" userId="3d0f6613-2183-48a7-8949-7da9e40c01c7" providerId="ADAL" clId="{5E6D9B0B-324C-45F7-80D2-E24540CEA29B}" dt="2020-12-31T15:33:03.602" v="177" actId="20577"/>
        <pc:sldMkLst>
          <pc:docMk/>
          <pc:sldMk cId="268192427" sldId="339"/>
        </pc:sldMkLst>
        <pc:spChg chg="mod">
          <ac:chgData name="Rachael Harrison" userId="3d0f6613-2183-48a7-8949-7da9e40c01c7" providerId="ADAL" clId="{5E6D9B0B-324C-45F7-80D2-E24540CEA29B}" dt="2020-12-31T15:33:03.602" v="177" actId="20577"/>
          <ac:spMkLst>
            <pc:docMk/>
            <pc:sldMk cId="268192427" sldId="339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5E6D9B0B-324C-45F7-80D2-E24540CEA29B}" dt="2020-12-31T15:37:31.993" v="459" actId="20577"/>
        <pc:sldMkLst>
          <pc:docMk/>
          <pc:sldMk cId="2510808157" sldId="340"/>
        </pc:sldMkLst>
        <pc:spChg chg="mod">
          <ac:chgData name="Rachael Harrison" userId="3d0f6613-2183-48a7-8949-7da9e40c01c7" providerId="ADAL" clId="{5E6D9B0B-324C-45F7-80D2-E24540CEA29B}" dt="2020-12-31T15:37:31.993" v="459" actId="20577"/>
          <ac:spMkLst>
            <pc:docMk/>
            <pc:sldMk cId="2510808157" sldId="340"/>
            <ac:spMk id="3" creationId="{00000000-0000-0000-0000-000000000000}"/>
          </ac:spMkLst>
        </pc:spChg>
        <pc:picChg chg="mod">
          <ac:chgData name="Rachael Harrison" userId="3d0f6613-2183-48a7-8949-7da9e40c01c7" providerId="ADAL" clId="{5E6D9B0B-324C-45F7-80D2-E24540CEA29B}" dt="2020-12-31T15:36:31.985" v="403" actId="1076"/>
          <ac:picMkLst>
            <pc:docMk/>
            <pc:sldMk cId="2510808157" sldId="340"/>
            <ac:picMk id="3078" creationId="{E877FABF-194C-AB48-8B22-6D4A79ECEE8C}"/>
          </ac:picMkLst>
        </pc:picChg>
      </pc:sldChg>
      <pc:sldChg chg="modSp mod addCm modCm">
        <pc:chgData name="Rachael Harrison" userId="3d0f6613-2183-48a7-8949-7da9e40c01c7" providerId="ADAL" clId="{5E6D9B0B-324C-45F7-80D2-E24540CEA29B}" dt="2020-12-31T15:39:58.520" v="485"/>
        <pc:sldMkLst>
          <pc:docMk/>
          <pc:sldMk cId="4275248351" sldId="341"/>
        </pc:sldMkLst>
        <pc:spChg chg="mod">
          <ac:chgData name="Rachael Harrison" userId="3d0f6613-2183-48a7-8949-7da9e40c01c7" providerId="ADAL" clId="{5E6D9B0B-324C-45F7-80D2-E24540CEA29B}" dt="2020-12-31T15:38:26.189" v="481" actId="6549"/>
          <ac:spMkLst>
            <pc:docMk/>
            <pc:sldMk cId="4275248351" sldId="341"/>
            <ac:spMk id="2" creationId="{00000000-0000-0000-0000-000000000000}"/>
          </ac:spMkLst>
        </pc:spChg>
        <pc:spChg chg="mod">
          <ac:chgData name="Rachael Harrison" userId="3d0f6613-2183-48a7-8949-7da9e40c01c7" providerId="ADAL" clId="{5E6D9B0B-324C-45F7-80D2-E24540CEA29B}" dt="2020-12-31T15:38:22.045" v="480" actId="6549"/>
          <ac:spMkLst>
            <pc:docMk/>
            <pc:sldMk cId="4275248351" sldId="341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5E6D9B0B-324C-45F7-80D2-E24540CEA29B}" dt="2020-12-31T15:37:53.105" v="470" actId="20577"/>
        <pc:sldMkLst>
          <pc:docMk/>
          <pc:sldMk cId="2403771365" sldId="343"/>
        </pc:sldMkLst>
        <pc:spChg chg="mod">
          <ac:chgData name="Rachael Harrison" userId="3d0f6613-2183-48a7-8949-7da9e40c01c7" providerId="ADAL" clId="{5E6D9B0B-324C-45F7-80D2-E24540CEA29B}" dt="2020-12-31T15:37:53.105" v="470" actId="20577"/>
          <ac:spMkLst>
            <pc:docMk/>
            <pc:sldMk cId="2403771365" sldId="343"/>
            <ac:spMk id="2" creationId="{0DD9CECA-4F75-9E43-BCCF-C6B45DAB04CF}"/>
          </ac:spMkLst>
        </pc:spChg>
      </pc:sldChg>
      <pc:sldChg chg="modSp mod">
        <pc:chgData name="Rachael Harrison" userId="3d0f6613-2183-48a7-8949-7da9e40c01c7" providerId="ADAL" clId="{5E6D9B0B-324C-45F7-80D2-E24540CEA29B}" dt="2020-12-31T15:38:46.337" v="483" actId="6549"/>
        <pc:sldMkLst>
          <pc:docMk/>
          <pc:sldMk cId="1212148381" sldId="344"/>
        </pc:sldMkLst>
        <pc:graphicFrameChg chg="modGraphic">
          <ac:chgData name="Rachael Harrison" userId="3d0f6613-2183-48a7-8949-7da9e40c01c7" providerId="ADAL" clId="{5E6D9B0B-324C-45F7-80D2-E24540CEA29B}" dt="2020-12-31T15:38:46.337" v="483" actId="6549"/>
          <ac:graphicFrameMkLst>
            <pc:docMk/>
            <pc:sldMk cId="1212148381" sldId="344"/>
            <ac:graphicFrameMk id="4" creationId="{6B276803-D925-3546-8C04-90C2530A82C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583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48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330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275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06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188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68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  <a:r>
              <a:rPr lang="cy-GB" sz="240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Gofynion cymdeithasol ar gyfer cymunedau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Seilwaith a chysylltiadau trafnidiaeth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4248000"/>
          </a:xfrm>
        </p:spPr>
        <p:txBody>
          <a:bodyPr/>
          <a:lstStyle/>
          <a:p>
            <a:r>
              <a:rPr lang="cy-GB" sz="1800" dirty="0"/>
              <a:t>Erbyn hyn, mae gan lawer o’r wlad rwydwaith o gysylltiadau trafnidiaeth hwylus, h.y. trenau, llwybrau bysiau a ffyrdd sy’n cysylltu pentrefi â threfi a’r trefi hyn â threfi a dinasoedd eraill. Mae hyn wedi galluogi’r boblogaeth i ddewis lle maent yn byw, yn hytrach na bod yn rhwym wrth eu tref enedigol. </a:t>
            </a:r>
          </a:p>
          <a:p>
            <a:r>
              <a:rPr lang="cy-GB" sz="1800" dirty="0"/>
              <a:t>Mae’r ffactorau sy’n helpu unigolion i benderfynu lle maent yn byw yn dibynnu ar anghenion cymdeithasol a diwylliannol yr unigolyn – mae </a:t>
            </a:r>
            <a:r>
              <a:rPr lang="cy-GB" sz="1800" dirty="0" err="1"/>
              <a:t>rhai’n</a:t>
            </a:r>
            <a:r>
              <a:rPr lang="cy-GB" sz="1800" dirty="0"/>
              <a:t> dewis byw mewn cymunedau mwy sefydledig sy’n darparu sylfaen ddiogel ar gyfer gwaith a bywyd personol, gyda chyfleusterau manwerthu, hamdden ac adloniant lleol. Mae eraill yn dewis byw mewn lleoliad mwy anghysbell lle </a:t>
            </a:r>
            <a:r>
              <a:rPr lang="cy-GB" sz="1800" dirty="0" err="1"/>
              <a:t>gallant</a:t>
            </a:r>
            <a:r>
              <a:rPr lang="cy-GB" sz="1800" dirty="0"/>
              <a:t> fwynhau mannau awyr agored a byw’n heddychlon ac yn hamddenol. </a:t>
            </a:r>
          </a:p>
          <a:p>
            <a:r>
              <a:rPr lang="cy-GB" sz="1800" dirty="0"/>
              <a:t>Ni fyddai’r dewisiadau hyn yn bosibl heb weithredu datblygu lleol a chynllunio trefol.</a:t>
            </a:r>
          </a:p>
        </p:txBody>
      </p:sp>
    </p:spTree>
    <p:extLst>
      <p:ext uri="{BB962C8B-B14F-4D97-AF65-F5344CB8AC3E}">
        <p14:creationId xmlns:p14="http://schemas.microsoft.com/office/powerpoint/2010/main" val="268192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Datblygu Lleol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199" y="1512000"/>
            <a:ext cx="8229599" cy="4581296"/>
          </a:xfrm>
        </p:spPr>
        <p:txBody>
          <a:bodyPr/>
          <a:lstStyle/>
          <a:p>
            <a:r>
              <a:rPr lang="cy-GB" sz="1800" dirty="0"/>
              <a:t>Mae pob awdurdod lleol yn llunio cynllun </a:t>
            </a:r>
            <a:br>
              <a:rPr lang="cy-GB" sz="1800" dirty="0"/>
            </a:br>
            <a:r>
              <a:rPr lang="cy-GB" sz="1800" dirty="0"/>
              <a:t>datblygu pum mlynedd neu ddeng</a:t>
            </a:r>
            <a:br>
              <a:rPr lang="cy-GB" sz="1800" dirty="0"/>
            </a:br>
            <a:r>
              <a:rPr lang="cy-GB" sz="1800" dirty="0"/>
              <a:t>mlynedd sy’n cynnwys lleoliad tai, a</a:t>
            </a:r>
            <a:br>
              <a:rPr lang="cy-GB" sz="1800" dirty="0"/>
            </a:br>
            <a:r>
              <a:rPr lang="cy-GB" sz="1800" dirty="0"/>
              <a:t>datblygiadau masnachol a diwydiannol.</a:t>
            </a:r>
          </a:p>
          <a:p>
            <a:r>
              <a:rPr lang="cy-GB" sz="1800" dirty="0"/>
              <a:t>Drwy’r 19eg ganrif a hyd at ganol yr 20fed ganrif, roedd y seilwaith yn fwy cyfyngedig. Yn aml, nid oedd gan y dosbarth gweithiol ei drafnidiaeth ei hun felly roedd diwydiant lleol, cartrefi ac adeiladau masnachol yn cael eu hadeiladu’n agos at ei gilydd er hwylustod. Arweiniodd datblygu trafnidiaeth gyhoeddus a phreifat, ynghyd â newidiadau yn agweddau’r cyhoedd, at alwadau am lefydd glanach, iachach i fyw ynddynt. Symudodd awdurdodau lleol i wahanu busnesau diwydiannol a masnachol oddi wrth dai domestig mewn trefi a phentrefi presennol. Llywiodd y dull hwn ddatblygiad yr holl stadau tai, ystadau diwydiannol a chanolfannau siopa newydd. </a:t>
            </a:r>
          </a:p>
          <a:p>
            <a:endParaRPr lang="en-GB" dirty="0"/>
          </a:p>
        </p:txBody>
      </p:sp>
      <p:pic>
        <p:nvPicPr>
          <p:cNvPr id="3078" name="Picture 6" descr="Gwasanaethau | Andrea Pellegram">
            <a:extLst>
              <a:ext uri="{FF2B5EF4-FFF2-40B4-BE49-F238E27FC236}">
                <a16:creationId xmlns:a16="http://schemas.microsoft.com/office/drawing/2014/main" id="{E877FABF-194C-AB48-8B22-6D4A79ECE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935678" cy="15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0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5157E-D05D-024A-A21A-787BD9A8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Enghraifft o dref ddiwydiannol cyn cynllunio trefol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28CA9AF-50C5-5D48-B519-196F02738AC1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26795"/>
            <a:ext cx="7787208" cy="380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957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9CECA-4F75-9E43-BCCF-C6B45DAB0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 ôl cynllunio trefol – Caerdydd heddiw</a:t>
            </a:r>
          </a:p>
        </p:txBody>
      </p:sp>
      <p:pic>
        <p:nvPicPr>
          <p:cNvPr id="5" name="Picture 4" descr="A large city landscape  Description automatically generated">
            <a:extLst>
              <a:ext uri="{FF2B5EF4-FFF2-40B4-BE49-F238E27FC236}">
                <a16:creationId xmlns:a16="http://schemas.microsoft.com/office/drawing/2014/main" id="{D21B7F29-2D84-467B-8B58-2188A97EB2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28882"/>
            <a:ext cx="7092280" cy="398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71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adeiladu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772984"/>
          </a:xfrm>
        </p:spPr>
        <p:txBody>
          <a:bodyPr/>
          <a:lstStyle/>
          <a:p>
            <a:r>
              <a:rPr lang="cy-GB"/>
              <a:t>Pwrpas rheoliadau adeiladu yw sicrhau bod unrhyw adeilad, estyniadau, addasiadau neu waith adnewyddu newydd yn cael eu cwblhau i safon sy’n bodloni’r lefel sylfaenol dderbyniol o ddiogelwch i’r defnyddiwr terfynol a’u bod yn defnyddio ynni’n effeithlon. Mae’r rheoliadau’n cynnwys cyfres o rannau, pob un yn ymwneud â maes penodol.</a:t>
            </a:r>
          </a:p>
        </p:txBody>
      </p:sp>
      <p:pic>
        <p:nvPicPr>
          <p:cNvPr id="1026" name="Picture 2" descr="building control plans| services| regulations">
            <a:extLst>
              <a:ext uri="{FF2B5EF4-FFF2-40B4-BE49-F238E27FC236}">
                <a16:creationId xmlns:a16="http://schemas.microsoft.com/office/drawing/2014/main" id="{1371554B-0797-3444-832F-9AADE59EB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35052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4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C39EC-755B-5243-BA65-B04DDE6EB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Dogfennau cymeradwy rheoliadau adeiladu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B4359-09C1-6947-8CAD-5E09DD9A86A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	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B276803-D925-3546-8C04-90C2530A8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212439"/>
              </p:ext>
            </p:extLst>
          </p:nvPr>
        </p:nvGraphicFramePr>
        <p:xfrm>
          <a:off x="539552" y="1390588"/>
          <a:ext cx="7920880" cy="42900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44161">
                  <a:extLst>
                    <a:ext uri="{9D8B030D-6E8A-4147-A177-3AD203B41FA5}">
                      <a16:colId xmlns:a16="http://schemas.microsoft.com/office/drawing/2014/main" val="970628638"/>
                    </a:ext>
                  </a:extLst>
                </a:gridCol>
                <a:gridCol w="6576719">
                  <a:extLst>
                    <a:ext uri="{9D8B030D-6E8A-4147-A177-3AD203B41FA5}">
                      <a16:colId xmlns:a16="http://schemas.microsoft.com/office/drawing/2014/main" val="1472861567"/>
                    </a:ext>
                  </a:extLst>
                </a:gridCol>
              </a:tblGrid>
              <a:tr h="228197">
                <a:tc>
                  <a:txBody>
                    <a:bodyPr/>
                    <a:lstStyle/>
                    <a:p>
                      <a:r>
                        <a:rPr lang="cy-GB" sz="1200"/>
                        <a:t>Rhan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Teitl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872717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lvl="1" algn="l"/>
                      <a:r>
                        <a:rPr lang="cy-GB" sz="950">
                          <a:solidFill>
                            <a:schemeClr val="tx1"/>
                          </a:solidFill>
                        </a:rPr>
                        <a:t>  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Strwythur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928297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Diogelwch tân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711451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Paratoi’r safle a gwrthsefyll halogyddion a gwlybaniaeth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5201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Sylweddau gwenwynig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7277421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Gwrthsefyll symudiad sain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904732"/>
                  </a:ext>
                </a:extLst>
              </a:tr>
              <a:tr h="20284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95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950"/>
                        <a:t>Awyru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330709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Glanweithdra, diogelwch dŵr poeth ac effeithlonrwydd dŵr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306887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Draenio a gwaredu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788092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Offer hylosgi a systemau storio tanwydd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438623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Amddiffyn rhag cwympo, gwrthdrawiad ac effaith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764130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Arbed tanwydd a phŵer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578267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Mynediad at adeiladau a’u defnyddio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614211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Diogelwch gwydrau (tynnwyd yn ôl yn Lloegr 2013)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870498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Diogelwch trydanol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67345"/>
                  </a:ext>
                </a:extLst>
              </a:tr>
              <a:tr h="228197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Diogelwch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366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R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Seilwaith ffisegol ar gyfer rhwydweithiau cyfathrebu electronig cyflym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95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cy-GB" sz="950"/>
                        <a:t>REG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950"/>
                        <a:t>Deunyddiau a gwaith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0159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14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elements/1.1/"/>
    <ds:schemaRef ds:uri="http://schemas.microsoft.com/office/2006/metadata/properties"/>
    <ds:schemaRef ds:uri="7d91badd-8922-4db1-9652-4fbca8a6b7d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1c5831b9-66da-4f16-a409-834213ecdb8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</TotalTime>
  <Words>487</Words>
  <Application>Microsoft Office PowerPoint</Application>
  <PresentationFormat>On-screen Show (4:3)</PresentationFormat>
  <Paragraphs>61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4: Gofynion cymdeithasol ar gyfer cymunedau </vt:lpstr>
      <vt:lpstr>Seilwaith a chysylltiadau trafnidiaeth</vt:lpstr>
      <vt:lpstr>Cynlluniau Datblygu Lleol</vt:lpstr>
      <vt:lpstr>Enghraifft o dref ddiwydiannol cyn cynllunio trefol</vt:lpstr>
      <vt:lpstr>Ar ôl cynllunio trefol – Caerdydd heddiw</vt:lpstr>
      <vt:lpstr>Rheoliadau adeiladu </vt:lpstr>
      <vt:lpstr>Dogfennau cymeradwy rheoliadau adeiladu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164</cp:revision>
  <cp:lastPrinted>2021-02-10T11:08:09Z</cp:lastPrinted>
  <dcterms:created xsi:type="dcterms:W3CDTF">2013-05-28T00:38:54Z</dcterms:created>
  <dcterms:modified xsi:type="dcterms:W3CDTF">2021-04-22T14:06:19Z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