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8"/>
  </p:notesMasterIdLst>
  <p:handoutMasterIdLst>
    <p:handoutMasterId r:id="rId19"/>
  </p:handoutMasterIdLst>
  <p:sldIdLst>
    <p:sldId id="256" r:id="rId5"/>
    <p:sldId id="353" r:id="rId6"/>
    <p:sldId id="354" r:id="rId7"/>
    <p:sldId id="359" r:id="rId8"/>
    <p:sldId id="355" r:id="rId9"/>
    <p:sldId id="356" r:id="rId10"/>
    <p:sldId id="351" r:id="rId11"/>
    <p:sldId id="358" r:id="rId12"/>
    <p:sldId id="350" r:id="rId13"/>
    <p:sldId id="361" r:id="rId14"/>
    <p:sldId id="357" r:id="rId15"/>
    <p:sldId id="360" r:id="rId16"/>
    <p:sldId id="267" r:id="rId17"/>
  </p:sldIdLst>
  <p:sldSz cx="9144000" cy="6858000" type="screen4x3"/>
  <p:notesSz cx="6858000" cy="9144000"/>
  <p:custDataLst>
    <p:tags r:id="rId20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ell Hellier" initials="NH" lastIdx="9" clrIdx="0">
    <p:extLst>
      <p:ext uri="{19B8F6BF-5375-455C-9EA6-DF929625EA0E}">
        <p15:presenceInfo xmlns:p15="http://schemas.microsoft.com/office/powerpoint/2012/main" userId="S-1-5-21-2141923205-296626691-623648099-4238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77E3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17"/>
    <p:restoredTop sz="93792" autoAdjust="0"/>
  </p:normalViewPr>
  <p:slideViewPr>
    <p:cSldViewPr showGuides="1">
      <p:cViewPr varScale="1">
        <p:scale>
          <a:sx n="62" d="100"/>
          <a:sy n="62" d="100"/>
        </p:scale>
        <p:origin x="1440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chael Harrison" userId="3d0f6613-2183-48a7-8949-7da9e40c01c7" providerId="ADAL" clId="{72A094D2-11A6-486E-97F9-201E391ABBE2}"/>
    <pc:docChg chg="undo custSel modSld">
      <pc:chgData name="Rachael Harrison" userId="3d0f6613-2183-48a7-8949-7da9e40c01c7" providerId="ADAL" clId="{72A094D2-11A6-486E-97F9-201E391ABBE2}" dt="2021-01-05T11:54:38.170" v="160" actId="14100"/>
      <pc:docMkLst>
        <pc:docMk/>
      </pc:docMkLst>
      <pc:sldChg chg="modSp mod">
        <pc:chgData name="Rachael Harrison" userId="3d0f6613-2183-48a7-8949-7da9e40c01c7" providerId="ADAL" clId="{72A094D2-11A6-486E-97F9-201E391ABBE2}" dt="2021-01-05T11:44:45.968" v="0" actId="6549"/>
        <pc:sldMkLst>
          <pc:docMk/>
          <pc:sldMk cId="0" sldId="256"/>
        </pc:sldMkLst>
        <pc:spChg chg="mod">
          <ac:chgData name="Rachael Harrison" userId="3d0f6613-2183-48a7-8949-7da9e40c01c7" providerId="ADAL" clId="{72A094D2-11A6-486E-97F9-201E391ABBE2}" dt="2021-01-05T11:44:45.968" v="0" actId="6549"/>
          <ac:spMkLst>
            <pc:docMk/>
            <pc:sldMk cId="0" sldId="256"/>
            <ac:spMk id="2053" creationId="{00000000-0000-0000-0000-000000000000}"/>
          </ac:spMkLst>
        </pc:spChg>
      </pc:sldChg>
      <pc:sldChg chg="modSp mod">
        <pc:chgData name="Rachael Harrison" userId="3d0f6613-2183-48a7-8949-7da9e40c01c7" providerId="ADAL" clId="{72A094D2-11A6-486E-97F9-201E391ABBE2}" dt="2021-01-05T11:53:00.700" v="106" actId="20577"/>
        <pc:sldMkLst>
          <pc:docMk/>
          <pc:sldMk cId="3048074649" sldId="350"/>
        </pc:sldMkLst>
        <pc:spChg chg="mod">
          <ac:chgData name="Rachael Harrison" userId="3d0f6613-2183-48a7-8949-7da9e40c01c7" providerId="ADAL" clId="{72A094D2-11A6-486E-97F9-201E391ABBE2}" dt="2021-01-05T11:53:00.700" v="106" actId="20577"/>
          <ac:spMkLst>
            <pc:docMk/>
            <pc:sldMk cId="3048074649" sldId="350"/>
            <ac:spMk id="10" creationId="{B6BFE6FB-63A1-4A68-8551-CFF573240835}"/>
          </ac:spMkLst>
        </pc:spChg>
      </pc:sldChg>
      <pc:sldChg chg="modSp mod">
        <pc:chgData name="Rachael Harrison" userId="3d0f6613-2183-48a7-8949-7da9e40c01c7" providerId="ADAL" clId="{72A094D2-11A6-486E-97F9-201E391ABBE2}" dt="2021-01-05T11:52:15.180" v="102" actId="20577"/>
        <pc:sldMkLst>
          <pc:docMk/>
          <pc:sldMk cId="2150782979" sldId="351"/>
        </pc:sldMkLst>
        <pc:spChg chg="mod">
          <ac:chgData name="Rachael Harrison" userId="3d0f6613-2183-48a7-8949-7da9e40c01c7" providerId="ADAL" clId="{72A094D2-11A6-486E-97F9-201E391ABBE2}" dt="2021-01-05T11:52:15.180" v="102" actId="20577"/>
          <ac:spMkLst>
            <pc:docMk/>
            <pc:sldMk cId="2150782979" sldId="351"/>
            <ac:spMk id="3" creationId="{22D3B68B-6115-CF42-9A3B-A419205F64D1}"/>
          </ac:spMkLst>
        </pc:spChg>
      </pc:sldChg>
      <pc:sldChg chg="modSp mod">
        <pc:chgData name="Rachael Harrison" userId="3d0f6613-2183-48a7-8949-7da9e40c01c7" providerId="ADAL" clId="{72A094D2-11A6-486E-97F9-201E391ABBE2}" dt="2021-01-05T11:45:11.349" v="7" actId="20577"/>
        <pc:sldMkLst>
          <pc:docMk/>
          <pc:sldMk cId="3342329821" sldId="353"/>
        </pc:sldMkLst>
        <pc:spChg chg="mod">
          <ac:chgData name="Rachael Harrison" userId="3d0f6613-2183-48a7-8949-7da9e40c01c7" providerId="ADAL" clId="{72A094D2-11A6-486E-97F9-201E391ABBE2}" dt="2021-01-05T11:45:11.349" v="7" actId="20577"/>
          <ac:spMkLst>
            <pc:docMk/>
            <pc:sldMk cId="3342329821" sldId="353"/>
            <ac:spMk id="3" creationId="{89FC2243-12FC-1043-B6C1-6FAB88280225}"/>
          </ac:spMkLst>
        </pc:spChg>
      </pc:sldChg>
      <pc:sldChg chg="modSp mod">
        <pc:chgData name="Rachael Harrison" userId="3d0f6613-2183-48a7-8949-7da9e40c01c7" providerId="ADAL" clId="{72A094D2-11A6-486E-97F9-201E391ABBE2}" dt="2021-01-05T11:46:03.573" v="13" actId="20577"/>
        <pc:sldMkLst>
          <pc:docMk/>
          <pc:sldMk cId="4167350846" sldId="354"/>
        </pc:sldMkLst>
        <pc:spChg chg="mod">
          <ac:chgData name="Rachael Harrison" userId="3d0f6613-2183-48a7-8949-7da9e40c01c7" providerId="ADAL" clId="{72A094D2-11A6-486E-97F9-201E391ABBE2}" dt="2021-01-05T11:45:35.531" v="8" actId="20577"/>
          <ac:spMkLst>
            <pc:docMk/>
            <pc:sldMk cId="4167350846" sldId="354"/>
            <ac:spMk id="3" creationId="{90F22DD9-DBAD-B54B-8DA8-3BCC58B0DE00}"/>
          </ac:spMkLst>
        </pc:spChg>
        <pc:spChg chg="mod">
          <ac:chgData name="Rachael Harrison" userId="3d0f6613-2183-48a7-8949-7da9e40c01c7" providerId="ADAL" clId="{72A094D2-11A6-486E-97F9-201E391ABBE2}" dt="2021-01-05T11:46:03.573" v="13" actId="20577"/>
          <ac:spMkLst>
            <pc:docMk/>
            <pc:sldMk cId="4167350846" sldId="354"/>
            <ac:spMk id="6" creationId="{00000000-0000-0000-0000-000000000000}"/>
          </ac:spMkLst>
        </pc:spChg>
      </pc:sldChg>
      <pc:sldChg chg="modSp mod">
        <pc:chgData name="Rachael Harrison" userId="3d0f6613-2183-48a7-8949-7da9e40c01c7" providerId="ADAL" clId="{72A094D2-11A6-486E-97F9-201E391ABBE2}" dt="2021-01-05T11:48:23.454" v="61" actId="947"/>
        <pc:sldMkLst>
          <pc:docMk/>
          <pc:sldMk cId="2070759773" sldId="355"/>
        </pc:sldMkLst>
        <pc:spChg chg="mod">
          <ac:chgData name="Rachael Harrison" userId="3d0f6613-2183-48a7-8949-7da9e40c01c7" providerId="ADAL" clId="{72A094D2-11A6-486E-97F9-201E391ABBE2}" dt="2021-01-05T11:46:41.284" v="37" actId="20577"/>
          <ac:spMkLst>
            <pc:docMk/>
            <pc:sldMk cId="2070759773" sldId="355"/>
            <ac:spMk id="2" creationId="{71E7B078-4785-CE42-BF75-D22C37092DCB}"/>
          </ac:spMkLst>
        </pc:spChg>
        <pc:spChg chg="mod">
          <ac:chgData name="Rachael Harrison" userId="3d0f6613-2183-48a7-8949-7da9e40c01c7" providerId="ADAL" clId="{72A094D2-11A6-486E-97F9-201E391ABBE2}" dt="2021-01-05T11:48:23.454" v="61" actId="947"/>
          <ac:spMkLst>
            <pc:docMk/>
            <pc:sldMk cId="2070759773" sldId="355"/>
            <ac:spMk id="3" creationId="{90F22DD9-DBAD-B54B-8DA8-3BCC58B0DE00}"/>
          </ac:spMkLst>
        </pc:spChg>
      </pc:sldChg>
      <pc:sldChg chg="modSp mod">
        <pc:chgData name="Rachael Harrison" userId="3d0f6613-2183-48a7-8949-7da9e40c01c7" providerId="ADAL" clId="{72A094D2-11A6-486E-97F9-201E391ABBE2}" dt="2021-01-05T11:51:23.597" v="94" actId="20577"/>
        <pc:sldMkLst>
          <pc:docMk/>
          <pc:sldMk cId="318774745" sldId="356"/>
        </pc:sldMkLst>
        <pc:spChg chg="mod">
          <ac:chgData name="Rachael Harrison" userId="3d0f6613-2183-48a7-8949-7da9e40c01c7" providerId="ADAL" clId="{72A094D2-11A6-486E-97F9-201E391ABBE2}" dt="2021-01-05T11:51:23.597" v="94" actId="20577"/>
          <ac:spMkLst>
            <pc:docMk/>
            <pc:sldMk cId="318774745" sldId="356"/>
            <ac:spMk id="3" creationId="{BF6D8FAF-F53A-5042-A90C-529B0060D876}"/>
          </ac:spMkLst>
        </pc:spChg>
      </pc:sldChg>
      <pc:sldChg chg="modSp mod">
        <pc:chgData name="Rachael Harrison" userId="3d0f6613-2183-48a7-8949-7da9e40c01c7" providerId="ADAL" clId="{72A094D2-11A6-486E-97F9-201E391ABBE2}" dt="2021-01-05T11:54:18.052" v="158" actId="20577"/>
        <pc:sldMkLst>
          <pc:docMk/>
          <pc:sldMk cId="3523953513" sldId="357"/>
        </pc:sldMkLst>
        <pc:spChg chg="mod">
          <ac:chgData name="Rachael Harrison" userId="3d0f6613-2183-48a7-8949-7da9e40c01c7" providerId="ADAL" clId="{72A094D2-11A6-486E-97F9-201E391ABBE2}" dt="2021-01-05T11:54:07.773" v="156" actId="6549"/>
          <ac:spMkLst>
            <pc:docMk/>
            <pc:sldMk cId="3523953513" sldId="357"/>
            <ac:spMk id="3" creationId="{BF6D8FAF-F53A-5042-A90C-529B0060D876}"/>
          </ac:spMkLst>
        </pc:spChg>
        <pc:spChg chg="mod">
          <ac:chgData name="Rachael Harrison" userId="3d0f6613-2183-48a7-8949-7da9e40c01c7" providerId="ADAL" clId="{72A094D2-11A6-486E-97F9-201E391ABBE2}" dt="2021-01-05T11:54:18.052" v="158" actId="20577"/>
          <ac:spMkLst>
            <pc:docMk/>
            <pc:sldMk cId="3523953513" sldId="357"/>
            <ac:spMk id="8" creationId="{B455A439-7295-49DF-9CE5-4E71A40C7CEB}"/>
          </ac:spMkLst>
        </pc:spChg>
      </pc:sldChg>
      <pc:sldChg chg="modSp mod">
        <pc:chgData name="Rachael Harrison" userId="3d0f6613-2183-48a7-8949-7da9e40c01c7" providerId="ADAL" clId="{72A094D2-11A6-486E-97F9-201E391ABBE2}" dt="2021-01-05T11:46:22.380" v="25" actId="20577"/>
        <pc:sldMkLst>
          <pc:docMk/>
          <pc:sldMk cId="1439478633" sldId="359"/>
        </pc:sldMkLst>
        <pc:spChg chg="mod">
          <ac:chgData name="Rachael Harrison" userId="3d0f6613-2183-48a7-8949-7da9e40c01c7" providerId="ADAL" clId="{72A094D2-11A6-486E-97F9-201E391ABBE2}" dt="2021-01-05T11:46:22.380" v="25" actId="20577"/>
          <ac:spMkLst>
            <pc:docMk/>
            <pc:sldMk cId="1439478633" sldId="359"/>
            <ac:spMk id="2" creationId="{71E7B078-4785-CE42-BF75-D22C37092DCB}"/>
          </ac:spMkLst>
        </pc:spChg>
      </pc:sldChg>
      <pc:sldChg chg="modSp mod">
        <pc:chgData name="Rachael Harrison" userId="3d0f6613-2183-48a7-8949-7da9e40c01c7" providerId="ADAL" clId="{72A094D2-11A6-486E-97F9-201E391ABBE2}" dt="2021-01-05T11:54:38.170" v="160" actId="14100"/>
        <pc:sldMkLst>
          <pc:docMk/>
          <pc:sldMk cId="146231693" sldId="360"/>
        </pc:sldMkLst>
        <pc:spChg chg="mod">
          <ac:chgData name="Rachael Harrison" userId="3d0f6613-2183-48a7-8949-7da9e40c01c7" providerId="ADAL" clId="{72A094D2-11A6-486E-97F9-201E391ABBE2}" dt="2021-01-05T11:54:38.170" v="160" actId="14100"/>
          <ac:spMkLst>
            <pc:docMk/>
            <pc:sldMk cId="146231693" sldId="360"/>
            <ac:spMk id="3" creationId="{BF6D8FAF-F53A-5042-A90C-529B0060D876}"/>
          </ac:spMkLst>
        </pc:spChg>
      </pc:sldChg>
      <pc:sldChg chg="modSp mod">
        <pc:chgData name="Rachael Harrison" userId="3d0f6613-2183-48a7-8949-7da9e40c01c7" providerId="ADAL" clId="{72A094D2-11A6-486E-97F9-201E391ABBE2}" dt="2021-01-05T11:53:42.498" v="142" actId="1076"/>
        <pc:sldMkLst>
          <pc:docMk/>
          <pc:sldMk cId="2437879879" sldId="361"/>
        </pc:sldMkLst>
        <pc:spChg chg="mod">
          <ac:chgData name="Rachael Harrison" userId="3d0f6613-2183-48a7-8949-7da9e40c01c7" providerId="ADAL" clId="{72A094D2-11A6-486E-97F9-201E391ABBE2}" dt="2021-01-05T11:53:09.492" v="118" actId="20577"/>
          <ac:spMkLst>
            <pc:docMk/>
            <pc:sldMk cId="2437879879" sldId="361"/>
            <ac:spMk id="2" creationId="{A7C05D1D-EE92-744D-9A9B-A333A1696436}"/>
          </ac:spMkLst>
        </pc:spChg>
        <pc:spChg chg="mod">
          <ac:chgData name="Rachael Harrison" userId="3d0f6613-2183-48a7-8949-7da9e40c01c7" providerId="ADAL" clId="{72A094D2-11A6-486E-97F9-201E391ABBE2}" dt="2021-01-05T11:53:26.803" v="136" actId="1076"/>
          <ac:spMkLst>
            <pc:docMk/>
            <pc:sldMk cId="2437879879" sldId="361"/>
            <ac:spMk id="3" creationId="{BF6D8FAF-F53A-5042-A90C-529B0060D876}"/>
          </ac:spMkLst>
        </pc:spChg>
        <pc:spChg chg="mod">
          <ac:chgData name="Rachael Harrison" userId="3d0f6613-2183-48a7-8949-7da9e40c01c7" providerId="ADAL" clId="{72A094D2-11A6-486E-97F9-201E391ABBE2}" dt="2021-01-05T11:53:38.444" v="141" actId="20577"/>
          <ac:spMkLst>
            <pc:docMk/>
            <pc:sldMk cId="2437879879" sldId="361"/>
            <ac:spMk id="7" creationId="{A1AEBF62-1A20-414F-94CE-906E44BD2909}"/>
          </ac:spMkLst>
        </pc:spChg>
        <pc:spChg chg="mod">
          <ac:chgData name="Rachael Harrison" userId="3d0f6613-2183-48a7-8949-7da9e40c01c7" providerId="ADAL" clId="{72A094D2-11A6-486E-97F9-201E391ABBE2}" dt="2021-01-05T11:53:42.498" v="142" actId="1076"/>
          <ac:spMkLst>
            <pc:docMk/>
            <pc:sldMk cId="2437879879" sldId="361"/>
            <ac:spMk id="11" creationId="{AC7D6D39-F71D-4B4E-B8BB-973AC7E07347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4/27/2021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tehausuk.com/aluminium-windows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lycawindows.co.uk/windows/upvc-windows-london/modern-upvc-window-house/" TargetMode="Externa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39967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1018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8826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30789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y-GB"/>
              <a:t>https://www.wtbf.co.uk/images/old-building-information/Wall-Diagram.jpg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59268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82040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 sz="1200" b="0" i="0" u="none" strike="noStrike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Rhan o fur delltog gyda phlastr wedi ei dynnu. Llun drwy garedigrwydd Museum Resources</a:t>
            </a:r>
          </a:p>
          <a:p>
            <a:r>
              <a:rPr lang="cy-GB" sz="1200" b="0" i="0" u="none" strike="noStrike">
                <a:solidFill>
                  <a:schemeClr val="tx1"/>
                </a:solidFill>
                <a:latin typeface="Arial" charset="0"/>
                <a:ea typeface="ＭＳ Ｐゴシック" charset="-128"/>
              </a:rPr>
              <a:t>Cefn wal ddelltog yn dangos yr ymylon calch yn glynu’r plastr wrth y dellt.</a:t>
            </a:r>
            <a:r>
              <a:rPr lang="cy-GB" sz="1200" b="0" i="0" u="none" strike="noStrike" baseline="0">
                <a:solidFill>
                  <a:schemeClr val="tx1"/>
                </a:solidFill>
                <a:latin typeface="Arial" charset="0"/>
                <a:ea typeface="ＭＳ Ｐゴシック" charset="-128"/>
              </a:rPr>
              <a:t>  Llun Canolfan Tywi.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12359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 sz="1200" b="0" i="0" u="none" strike="noStrike">
                <a:solidFill>
                  <a:schemeClr val="tx1"/>
                </a:solidFill>
                <a:latin typeface="Arial" charset="0"/>
                <a:ea typeface="ＭＳ Ｐゴシック" charset="-128"/>
              </a:rPr>
              <a:t>Ffenestri Hanesyddol – Canolfan Tywi</a:t>
            </a:r>
          </a:p>
          <a:p>
            <a:r>
              <a:rPr lang="cy-GB">
                <a:hlinkClick r:id="rId3"/>
              </a:rPr>
              <a:t>https://www.litehausuk.com/aluminium-windows/</a:t>
            </a:r>
          </a:p>
          <a:p>
            <a:r>
              <a:rPr lang="cy-GB">
                <a:hlinkClick r:id="rId4"/>
              </a:rPr>
              <a:t>https://www.lycawindows.co.uk/windows/upvc-windows-london/modern-upvc-window-house/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80042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32121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41115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1874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53259" name="Text Box 11"/>
          <p:cNvSpPr txBox="1">
            <a:spLocks noChangeArrowheads="1"/>
          </p:cNvSpPr>
          <p:nvPr userDrawn="1"/>
        </p:nvSpPr>
        <p:spPr bwMode="auto">
          <a:xfrm>
            <a:off x="457200" y="6480000"/>
            <a:ext cx="6477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r>
              <a:rPr lang="en-US" sz="900" baseline="0" dirty="0"/>
              <a:t>Hawlfraint © 2021 Sefydliad City and Guilds Llundain. Cedwir pob hawl.</a:t>
            </a:r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 13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6987" y="234902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7200" y="257779"/>
            <a:ext cx="60912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Cymhwyster Sylfaen mewn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Adeiladu a Pheirianneg Gwasanaethau Adeiladu</a:t>
            </a:r>
            <a:endParaRPr lang="en-US" sz="1400" baseline="0" dirty="0">
              <a:solidFill>
                <a:schemeClr val="tx1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6A7BE4C5-B6E4-7B41-B4EA-AC5B28CB82C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5868000"/>
            <a:ext cx="9144000" cy="54799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tiff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lang="cy-GB" sz="660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Cyflwyniad PowerPoint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cy-GB" sz="2400" b="1"/>
              <a:t>Uned 102: Cyflwyniad i’r crefftau yn y sector adeiladu a’r amgylchedd adeiledig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44800"/>
            <a:ext cx="8153400" cy="2514600"/>
          </a:xfrm>
        </p:spPr>
        <p:txBody>
          <a:bodyPr anchor="t"/>
          <a:lstStyle/>
          <a:p>
            <a:pPr eaLnBrk="1" hangingPunct="1"/>
            <a:br>
              <a:rPr lang="cy-GB"/>
            </a:br>
            <a:r>
              <a:rPr lang="cy-GB"/>
              <a:t>PowerPoint 4: Deunyddiau adeiladu traddodiadol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C05D1D-EE92-744D-9A9B-A333A1696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Carreg a llechi (parhad)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6D8FAF-F53A-5042-A90C-529B0060D87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33316" y="1521740"/>
            <a:ext cx="8579296" cy="4248000"/>
          </a:xfrm>
        </p:spPr>
        <p:txBody>
          <a:bodyPr/>
          <a:lstStyle/>
          <a:p>
            <a:r>
              <a:rPr lang="cy-GB"/>
              <a:t>Gellir defnyddio </a:t>
            </a:r>
            <a:r>
              <a:rPr lang="cy-GB" b="1"/>
              <a:t>llechi </a:t>
            </a:r>
            <a:r>
              <a:rPr lang="cy-GB"/>
              <a:t>fel gorchudd to ond fe’u defnyddir hefyd i adeiladu waliau allanol.</a:t>
            </a: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AEBF62-1A20-414F-94CE-906E44BD2909}"/>
              </a:ext>
            </a:extLst>
          </p:cNvPr>
          <p:cNvSpPr txBox="1"/>
          <p:nvPr/>
        </p:nvSpPr>
        <p:spPr>
          <a:xfrm>
            <a:off x="426594" y="5118283"/>
            <a:ext cx="417104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y-GB" sz="1600"/>
              <a:t>Teils to llechi Glas Bangor ar ôl eu tynnu o do adeilad sy’n cael ei adnewyddu.</a:t>
            </a:r>
          </a:p>
        </p:txBody>
      </p:sp>
      <p:pic>
        <p:nvPicPr>
          <p:cNvPr id="5" name="Picture 4" descr="Llun yn cynnwys awyr agored  Disgrifiad wedi ei gynhyrchu’n awtomatig">
            <a:extLst>
              <a:ext uri="{FF2B5EF4-FFF2-40B4-BE49-F238E27FC236}">
                <a16:creationId xmlns:a16="http://schemas.microsoft.com/office/drawing/2014/main" id="{AE02AAB8-FC81-41FB-92EC-D19E046D09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2327498"/>
            <a:ext cx="4140438" cy="276340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3821F1D-6787-4874-BD26-5413F29AC2F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9307" y="2327498"/>
            <a:ext cx="4007401" cy="276340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C7D6D39-F71D-4B4E-B8BB-973AC7E07347}"/>
              </a:ext>
            </a:extLst>
          </p:cNvPr>
          <p:cNvSpPr txBox="1"/>
          <p:nvPr/>
        </p:nvSpPr>
        <p:spPr>
          <a:xfrm>
            <a:off x="4789307" y="5118283"/>
            <a:ext cx="4007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y-GB" sz="1600"/>
              <a:t>Wal lechi wrth fynedfa prif adeilad y Brifysgol, Bangor, Gwynedd.</a:t>
            </a:r>
          </a:p>
        </p:txBody>
      </p:sp>
    </p:spTree>
    <p:extLst>
      <p:ext uri="{BB962C8B-B14F-4D97-AF65-F5344CB8AC3E}">
        <p14:creationId xmlns:p14="http://schemas.microsoft.com/office/powerpoint/2010/main" val="24378798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C05D1D-EE92-744D-9A9B-A333A1696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382588"/>
          </a:xfrm>
        </p:spPr>
        <p:txBody>
          <a:bodyPr/>
          <a:lstStyle/>
          <a:p>
            <a:r>
              <a:rPr lang="cy-GB" dirty="0"/>
              <a:t>Copr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6D8FAF-F53A-5042-A90C-529B0060D87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44294" y="1291308"/>
            <a:ext cx="3335617" cy="4248000"/>
          </a:xfrm>
        </p:spPr>
        <p:txBody>
          <a:bodyPr/>
          <a:lstStyle/>
          <a:p>
            <a:r>
              <a:rPr lang="cy-GB" sz="1800" dirty="0"/>
              <a:t>Roedd cloddio am gopr a’i fwyndoddi yn ddiwydiant enfawr yng Nghymru hyd at ganol yr 20fed ganrif, pan aeth yr adnoddau’n brin ac y gwelwyd cynnydd mewn mewnforion rhad. Yn draddodiadol, roedd copr yn cael ei ddefnyddio’n eang i orchuddio toeau mewn adeiladau cyhoeddus a diwydiannol. Mae’n troi’n wyrdd llachar wrth iddo ocsidio dros amser. Mae copr yn dal i gael</a:t>
            </a:r>
            <a:br>
              <a:rPr lang="cy-GB" sz="1800" dirty="0"/>
            </a:br>
            <a:r>
              <a:rPr lang="cy-GB" sz="1800" dirty="0"/>
              <a:t>ei ddefnyddio mewn gwaith adeiladu heddiw.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455A439-7295-49DF-9CE5-4E71A40C7CEB}"/>
              </a:ext>
            </a:extLst>
          </p:cNvPr>
          <p:cNvSpPr txBox="1"/>
          <p:nvPr/>
        </p:nvSpPr>
        <p:spPr>
          <a:xfrm>
            <a:off x="6012160" y="5326780"/>
            <a:ext cx="27352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y-GB" sz="1400" dirty="0"/>
              <a:t>Adeilad y Dyniaethau â’i arwyneb copr, </a:t>
            </a:r>
            <a:r>
              <a:rPr lang="cy-GB" sz="1400" dirty="0" err="1"/>
              <a:t>Plymouth</a:t>
            </a:r>
            <a:r>
              <a:rPr lang="cy-GB" sz="1400" dirty="0"/>
              <a:t>, Lloegr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8018E9-1CB8-4929-8F53-C1A0789CFF63}"/>
              </a:ext>
            </a:extLst>
          </p:cNvPr>
          <p:cNvSpPr txBox="1"/>
          <p:nvPr/>
        </p:nvSpPr>
        <p:spPr>
          <a:xfrm>
            <a:off x="5834493" y="3269031"/>
            <a:ext cx="313872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y-GB" sz="1400"/>
              <a:t>Cromen Verdigris wedi ei gwneud o gopr, Tŵr y Foel, ger Cronfa Ddŵr Garreg-ddu, Cwm Elan, Powys</a:t>
            </a:r>
          </a:p>
        </p:txBody>
      </p:sp>
      <p:pic>
        <p:nvPicPr>
          <p:cNvPr id="5" name="Picture 4" descr="Llun yn cynnwys gwrthrych, adeilad, brics, unigolyn  Disgrifiad wedi ei gynhyrchu’n awtomatig">
            <a:extLst>
              <a:ext uri="{FF2B5EF4-FFF2-40B4-BE49-F238E27FC236}">
                <a16:creationId xmlns:a16="http://schemas.microsoft.com/office/drawing/2014/main" id="{25B87D8A-95DD-4B84-9DEE-A3A429D685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4493" y="1158577"/>
            <a:ext cx="3138722" cy="2092274"/>
          </a:xfrm>
          <a:prstGeom prst="rect">
            <a:avLst/>
          </a:prstGeom>
        </p:spPr>
      </p:pic>
      <p:pic>
        <p:nvPicPr>
          <p:cNvPr id="11" name="Picture 10" descr="Llun yn cynnwys testun, adeilad, awyr, awyr agored  Disgrifiad wedi ei gynhyrchu’n awtomatig">
            <a:extLst>
              <a:ext uri="{FF2B5EF4-FFF2-40B4-BE49-F238E27FC236}">
                <a16:creationId xmlns:a16="http://schemas.microsoft.com/office/drawing/2014/main" id="{F71D58B4-4153-4E79-A2D9-AC7C60242E9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84248" y="2448129"/>
            <a:ext cx="2222232" cy="3573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9535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C05D1D-EE92-744D-9A9B-A333A1696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Plwm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6D8FAF-F53A-5042-A90C-529B0060D87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767930"/>
            <a:ext cx="3677398" cy="3389262"/>
          </a:xfrm>
        </p:spPr>
        <p:txBody>
          <a:bodyPr/>
          <a:lstStyle/>
          <a:p>
            <a:r>
              <a:rPr lang="cy-GB"/>
              <a:t>Roedd gwaith plwm cynnar yn defnyddio pibelli plwm cyn y canfuwyd bod plwm yn hydoddi mewn dŵr ac yn wenwynig. </a:t>
            </a:r>
          </a:p>
          <a:p>
            <a:r>
              <a:rPr lang="cy-GB"/>
              <a:t>Erbyn hyn, peipiau copr neu blastig sy’n cael ei ddefnyddio i raddau helaeth mewn gwaith plymwr domestig. Mae plwm yn dal i gael ei ddefnyddio’n helaeth ar gyfer gorchuddio a selio toeau.</a:t>
            </a:r>
          </a:p>
          <a:p>
            <a:endParaRPr lang="en-US" dirty="0"/>
          </a:p>
        </p:txBody>
      </p:sp>
      <p:pic>
        <p:nvPicPr>
          <p:cNvPr id="5" name="Picture 4" descr="Llun yn cynnwys awyr agored, cerddoriaeth, sbeis, ffliwt  Disgrifiad wedi ei gynhyrchu’n awtomatig">
            <a:extLst>
              <a:ext uri="{FF2B5EF4-FFF2-40B4-BE49-F238E27FC236}">
                <a16:creationId xmlns:a16="http://schemas.microsoft.com/office/drawing/2014/main" id="{FD9636B5-FFE3-43CA-B7EF-A2A1297B7E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2195" y="1991365"/>
            <a:ext cx="4571999" cy="3044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316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lang="cy-GB"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Unrhyw gwestiwn?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C2243-12FC-1043-B6C1-6FAB8828022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cy-GB">
                <a:solidFill>
                  <a:srgbClr val="000000"/>
                </a:solidFill>
              </a:rPr>
              <a:t>Cyn sefydlu seilwaith trafnidiaeth modern, roedd y rhan fwyaf o’r tai traddodiadol yn cael eu hadeiladu gan ddefnyddio deunyddiau lleol. Arweiniodd hyn at amrywiaeth o eiddo ar hyd a lled Cymru a oedd wedi eu hadeiladu o gerrig lleol, llechi, pren neu glom (deunydd adeiladu naturiol wedi ei wneud o isbridd, dŵr, gwellt a chalch weithiau). Roedd llechi neu gerrig yn cael eu defnyddio fel deunyddiau toi.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7152E8-8611-0748-AC7E-C42F07706C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Deunyddiau adeiladu traddodiadol</a:t>
            </a:r>
          </a:p>
        </p:txBody>
      </p:sp>
      <p:pic>
        <p:nvPicPr>
          <p:cNvPr id="7" name="Picture 6" descr="Wal gerrig  Disgrifiad wedi ei greu'n awtomatig">
            <a:extLst>
              <a:ext uri="{FF2B5EF4-FFF2-40B4-BE49-F238E27FC236}">
                <a16:creationId xmlns:a16="http://schemas.microsoft.com/office/drawing/2014/main" id="{84A2A9E8-9B89-4155-A4C0-9DC902A5E2A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583920"/>
            <a:ext cx="2843808" cy="2156696"/>
          </a:xfrm>
          <a:prstGeom prst="rect">
            <a:avLst/>
          </a:prstGeom>
        </p:spPr>
      </p:pic>
      <p:pic>
        <p:nvPicPr>
          <p:cNvPr id="9" name="Picture 8" descr="Tŷ mewn eira  Disgrifiad wedi ei greu'n awtomatig">
            <a:extLst>
              <a:ext uri="{FF2B5EF4-FFF2-40B4-BE49-F238E27FC236}">
                <a16:creationId xmlns:a16="http://schemas.microsoft.com/office/drawing/2014/main" id="{A6131A50-FE2C-4E84-A7E4-C74D12BE660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3808" y="3583919"/>
            <a:ext cx="3421604" cy="2156697"/>
          </a:xfrm>
          <a:prstGeom prst="rect">
            <a:avLst/>
          </a:prstGeom>
        </p:spPr>
      </p:pic>
      <p:pic>
        <p:nvPicPr>
          <p:cNvPr id="5" name="Picture 4" descr="Llun yn cynnwys adeilad, awyr, tu allan, tŷ  Disgrifiad wedi ei greu’n awtomatig">
            <a:extLst>
              <a:ext uri="{FF2B5EF4-FFF2-40B4-BE49-F238E27FC236}">
                <a16:creationId xmlns:a16="http://schemas.microsoft.com/office/drawing/2014/main" id="{E3AD14D6-C5DB-458A-8A17-B8EF63783F3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5519" y="3593610"/>
            <a:ext cx="2875597" cy="2156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3298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E7B078-4785-CE42-BF75-D22C37092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Calch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F22DD9-DBAD-B54B-8DA8-3BCC58B0DE0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1196920"/>
          </a:xfrm>
        </p:spPr>
        <p:txBody>
          <a:bodyPr/>
          <a:lstStyle/>
          <a:p>
            <a:r>
              <a:rPr lang="cy-GB">
                <a:latin typeface="+mj-lt"/>
              </a:rPr>
              <a:t>Roedd tai traddodiadol yn defnyddio morter </a:t>
            </a:r>
            <a:r>
              <a:rPr lang="cy-GB" b="1">
                <a:latin typeface="+mj-lt"/>
              </a:rPr>
              <a:t>calch </a:t>
            </a:r>
            <a:r>
              <a:rPr lang="cy-GB">
                <a:latin typeface="+mj-lt"/>
              </a:rPr>
              <a:t>i ddal y brics neu’r cerrig a ddefnyddiwyd i adeiladu’r uwchstrwythur allanol. Roedd rendr allanol a phlastr mewnol hefyd yn cynnwys calch.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9888" y="2691893"/>
            <a:ext cx="440813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>
                <a:latin typeface="+mj-lt"/>
                <a:ea typeface="ＭＳ Ｐゴシック" charset="-128"/>
                <a:cs typeface="ＭＳ Ｐゴシック" charset="-128"/>
              </a:rPr>
              <a:t>Prif fantais defnyddio morter calch yn hytrach na gypswm neu forter sment yw ei fod yn gallu anadlu. Mae anadlu’n golygu bod y wal yn ‘hydraidd i anwedd’ ac mae’n gadael i ddŵr fynd i mewn ac allan o’r wal yn hawdd.  Nid yw dŵr yn cael ei ddal y tu ôl i forter calch, felly nid yw’r waliau’n aros yn llaith ac yn achosi i goed bydru.</a:t>
            </a:r>
          </a:p>
          <a:p>
            <a:endParaRPr lang="en-GB" dirty="0">
              <a:latin typeface="+mj-lt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0367F98-9BD4-49E7-8763-83E0493260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427890" y="2533589"/>
            <a:ext cx="3730278" cy="268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232DA2-BAFC-48F9-B910-85D4DB2E80C3}"/>
              </a:ext>
            </a:extLst>
          </p:cNvPr>
          <p:cNvSpPr txBox="1"/>
          <p:nvPr/>
        </p:nvSpPr>
        <p:spPr>
          <a:xfrm>
            <a:off x="5408368" y="5220489"/>
            <a:ext cx="350582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y-GB" sz="1600" i="0" u="none" strike="noStrike" baseline="0">
                <a:solidFill>
                  <a:srgbClr val="000000"/>
                </a:solidFill>
                <a:latin typeface="+mn-lt"/>
              </a:rPr>
              <a:t>Plastro cadwraeth gan ddefnyddio plastr calch </a:t>
            </a:r>
          </a:p>
        </p:txBody>
      </p:sp>
    </p:spTree>
    <p:extLst>
      <p:ext uri="{BB962C8B-B14F-4D97-AF65-F5344CB8AC3E}">
        <p14:creationId xmlns:p14="http://schemas.microsoft.com/office/powerpoint/2010/main" val="41673508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E7B078-4785-CE42-BF75-D22C37092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Calch (parhad)</a:t>
            </a:r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8D702042-D113-4BC3-B5FA-7D518455793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6300"/>
          <a:stretch/>
        </p:blipFill>
        <p:spPr>
          <a:xfrm>
            <a:off x="1123331" y="1348819"/>
            <a:ext cx="6897338" cy="4501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4786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E7B078-4785-CE42-BF75-D22C37092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Calch (parhad)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F22DD9-DBAD-B54B-8DA8-3BCC58B0DE0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cy-GB">
                <a:latin typeface="+mj-lt"/>
              </a:rPr>
              <a:t>Nid yw adeiladau traddodiadol yn dal dŵr. Maent yn dibynnu ar drwch y wal i atal dŵr rhag cyrraedd y tu mewn. Mae rendradau a phlasterau calch yn amddiffyn strwythur y wal. Manteision eraill defnyddio morter calch yn hytrach na morter sment yw’r canlynol: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+mj-lt"/>
            </a:endParaRP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>
                <a:latin typeface="+mj-lt"/>
              </a:rPr>
              <a:t>mae’n denu dŵr – felly mae’n tynnu dŵr o gerrig a choed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>
                <a:latin typeface="+mj-lt"/>
              </a:rPr>
              <a:t>yn gymharol hyblyg ac yn hunan-drwsio, sy’n golygu ei fod yn llai tebygol o dorri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>
                <a:latin typeface="+mj-lt"/>
              </a:rPr>
              <a:t>mae ganddo ôl troed carbon is na sment ac felly mae’n ddeunydd sy’n fwy ystyriol o’r amgylchedd; mae’n cael ei losgi ar dymheredd is ac yn ail-amsugno CO</a:t>
            </a:r>
            <a:r>
              <a:rPr lang="cy-GB" baseline="-25000">
                <a:latin typeface="+mj-lt"/>
              </a:rPr>
              <a:t>2</a:t>
            </a:r>
            <a:r>
              <a:rPr lang="cy-GB">
                <a:latin typeface="+mj-lt"/>
              </a:rPr>
              <a:t> wrth iddo galedu.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07597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C05D1D-EE92-744D-9A9B-A333A1696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Pren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6D8FAF-F53A-5042-A90C-529B0060D87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978896" cy="4248000"/>
          </a:xfrm>
        </p:spPr>
        <p:txBody>
          <a:bodyPr/>
          <a:lstStyle/>
          <a:p>
            <a:r>
              <a:rPr lang="cy-GB"/>
              <a:t>Mae tai ffrâm bren traddodiadol yn fwyaf cyffredin yn nwyrain Cymru. Mae’r rhain yn tueddu i ddefnyddio derw, sy’n tyfu’n dda yn yr ardal, lle mae’r hinsawdd yn llai gwlyb a gwyntog.</a:t>
            </a:r>
          </a:p>
          <a:p>
            <a:r>
              <a:rPr lang="cy-GB"/>
              <a:t>Mae adeiladwaith modern yn defnyddio dulliau ffrâm goed, er bod y pren fel arfer yn cael ei dyfu’n gyflymach ac yn cynnig llai o gryfder strwythurol. Gan hynny, mae angen mwy o bren fel arfer er mwyn darparu cryfder cyffredinol yr adeilad.</a:t>
            </a:r>
          </a:p>
        </p:txBody>
      </p:sp>
      <p:pic>
        <p:nvPicPr>
          <p:cNvPr id="5" name="Picture 4" descr="Llun yn cynnwys adeilad pren yn yr awyr agored  Disgrifiad wedi ei greu'n awtomatig">
            <a:extLst>
              <a:ext uri="{FF2B5EF4-FFF2-40B4-BE49-F238E27FC236}">
                <a16:creationId xmlns:a16="http://schemas.microsoft.com/office/drawing/2014/main" id="{3E27BA2A-05B5-489A-93E0-8629B84076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2120" y="3933056"/>
            <a:ext cx="3199536" cy="2133024"/>
          </a:xfrm>
          <a:prstGeom prst="rect">
            <a:avLst/>
          </a:prstGeom>
        </p:spPr>
      </p:pic>
      <p:pic>
        <p:nvPicPr>
          <p:cNvPr id="10" name="Picture 9" descr="Hen adeilad carreg gyda gwelltglas o flaen tŷ  Disgrifiad wedi ei greu'n awtomatig">
            <a:extLst>
              <a:ext uri="{FF2B5EF4-FFF2-40B4-BE49-F238E27FC236}">
                <a16:creationId xmlns:a16="http://schemas.microsoft.com/office/drawing/2014/main" id="{3F1364C3-070B-41E1-9E6F-FA8754674F1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38278" y="1622231"/>
            <a:ext cx="3113377" cy="2133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747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6EEEDB-7AB8-9449-B231-53DC609060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5122912" cy="1052848"/>
          </a:xfrm>
        </p:spPr>
        <p:txBody>
          <a:bodyPr/>
          <a:lstStyle/>
          <a:p>
            <a:r>
              <a:rPr lang="cy-GB"/>
              <a:t>Cydrannau adeiladu pren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D3B68B-6115-CF42-9A3B-A419205F64D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47427" y="1534424"/>
            <a:ext cx="6357900" cy="4315576"/>
          </a:xfrm>
        </p:spPr>
        <p:txBody>
          <a:bodyPr/>
          <a:lstStyle/>
          <a:p>
            <a:r>
              <a:rPr lang="cy-GB" sz="1800" dirty="0"/>
              <a:t>Cafodd </a:t>
            </a:r>
            <a:r>
              <a:rPr lang="cy-GB" sz="1800" dirty="0" err="1"/>
              <a:t>partisiynau</a:t>
            </a:r>
            <a:r>
              <a:rPr lang="cy-GB" sz="1800" dirty="0"/>
              <a:t> nad ydynt yn cynnal llwythi eu hadeiladu’n draddodiadol gan ddefnyddio pren lleol a’u gorchuddio â lats pren tenau, gyda bwlch rhwng pob un er mwyn i blaster calch wedi ei gymysgu â rhawn lynu wrthynt. </a:t>
            </a:r>
          </a:p>
          <a:p>
            <a:r>
              <a:rPr lang="cy-GB" sz="1800" dirty="0"/>
              <a:t>Mae </a:t>
            </a:r>
            <a:r>
              <a:rPr lang="cy-GB" sz="1800" dirty="0" err="1"/>
              <a:t>partisiynau</a:t>
            </a:r>
            <a:r>
              <a:rPr lang="cy-GB" sz="1800" dirty="0"/>
              <a:t> modern yn cael eu hadeiladu gan ddefnyddio stydiau pren neu fetel wedi eu gorchuddio â byrddau plastr. </a:t>
            </a:r>
          </a:p>
          <a:p>
            <a:r>
              <a:rPr lang="cy-GB" sz="1800" dirty="0"/>
              <a:t>Yn draddodiadol, mae pren yn cael ei ddefnyddio fel capanau drysau, distiau llawr a byrddau mewn adeiladau traddodiadol, ac er ei fod yn cael ei ddefnyddio mewn gwaith adeiladu modern, mae deunyddiau eraill fel byrddau pren                 cyfansawdd a choncrid hefyd yn cael eu defnyddio’n aml.</a:t>
            </a:r>
          </a:p>
        </p:txBody>
      </p:sp>
      <p:pic>
        <p:nvPicPr>
          <p:cNvPr id="7" name="Picture 6" descr="Llun yn cynnwys tu mewn, gwrthrych awyr agored, coed, budr  Disgrifiad wedi ei greu'n awtomatig">
            <a:extLst>
              <a:ext uri="{FF2B5EF4-FFF2-40B4-BE49-F238E27FC236}">
                <a16:creationId xmlns:a16="http://schemas.microsoft.com/office/drawing/2014/main" id="{DD64DE5C-33BB-4438-BC10-7D3CF162A6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200" y="4456572"/>
            <a:ext cx="2667749" cy="177832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800085" y="2289770"/>
            <a:ext cx="2533905" cy="19004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5CCD7FC-2CB7-DF43-956C-5AEA72879D7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2969" y="1033220"/>
            <a:ext cx="1997502" cy="1462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7829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6EEEDB-7AB8-9449-B231-53DC60906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Ffenestri pren traddodiadol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D3B68B-6115-CF42-9A3B-A419205F64D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471838"/>
            <a:ext cx="5145551" cy="4248000"/>
          </a:xfrm>
        </p:spPr>
        <p:txBody>
          <a:bodyPr/>
          <a:lstStyle/>
          <a:p>
            <a:r>
              <a:rPr lang="cy-GB"/>
              <a:t>Yn draddodiadol, roedd y rhan fwyaf o ffenestri a drysau wedi eu gwneud o bren lleol.  Roeddent yn amrywio o ran arddull, dyluniad a deunydd yn dibynnu ar pryd y cawsant eu gwneud a ble cawsant eu gosod.</a:t>
            </a:r>
          </a:p>
          <a:p>
            <a:r>
              <a:rPr lang="cy-GB"/>
              <a:t>Mae ffenestri modern yn cael eu hadeiladu gan fwyaf gan ddefnyddio alwminiwm, dur neu uPVC.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604" y="4198879"/>
            <a:ext cx="2020185" cy="15151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28607" y="3991215"/>
            <a:ext cx="1905181" cy="197487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4012387"/>
            <a:ext cx="2991879" cy="170163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1916832"/>
            <a:ext cx="2990393" cy="199459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63973" y="3890425"/>
            <a:ext cx="1438781" cy="2176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4783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C05D1D-EE92-744D-9A9B-A333A1696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Cerrig a llechi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6D8FAF-F53A-5042-A90C-529B0060D87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172289" y="3433612"/>
            <a:ext cx="4978896" cy="4248000"/>
          </a:xfrm>
        </p:spPr>
        <p:txBody>
          <a:bodyPr/>
          <a:lstStyle/>
          <a:p>
            <a:r>
              <a:rPr lang="cy-GB"/>
              <a:t>Fe’i defnyddir ar gyfer waliau allanol, waliau mewnol sy’n cynnal llwythi ac fel deunydd toi.  Gall lliw a strwythur y garreg roi golwg arbennig i ardal.</a:t>
            </a:r>
          </a:p>
          <a:p>
            <a:endParaRPr lang="en-US" sz="1600" dirty="0"/>
          </a:p>
          <a:p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6BFE6FB-63A1-4A68-8551-CFF573240835}"/>
              </a:ext>
            </a:extLst>
          </p:cNvPr>
          <p:cNvSpPr txBox="1"/>
          <p:nvPr/>
        </p:nvSpPr>
        <p:spPr>
          <a:xfrm>
            <a:off x="323528" y="5265225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y-GB" sz="1600"/>
              <a:t>Rhes o fythynnod carreg traddodiadol yn y Bala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322285-F789-42D2-978C-6AE20F7CF8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4168" y="1248555"/>
            <a:ext cx="2867682" cy="189937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C1B2297-51CC-4AB4-9A53-4FF3613AC03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080" y="2905790"/>
            <a:ext cx="3462192" cy="230812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443EAEC-86D2-4AE6-970A-D0A2C64E6490}"/>
              </a:ext>
            </a:extLst>
          </p:cNvPr>
          <p:cNvSpPr txBox="1"/>
          <p:nvPr/>
        </p:nvSpPr>
        <p:spPr>
          <a:xfrm>
            <a:off x="323528" y="1467425"/>
            <a:ext cx="576064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y-GB"/>
              <a:t>Deunydd adeiladu naturiol sy’n amrywio’n fawr o ran defnydd ac ymddangosiad o ardal i ardal. Gellir torri cerrig i faint unffurf cyn eu defnyddio, neu eu defnyddio yn y cyflwr y daeth o'r chwarel.</a:t>
            </a:r>
          </a:p>
        </p:txBody>
      </p:sp>
    </p:spTree>
    <p:extLst>
      <p:ext uri="{BB962C8B-B14F-4D97-AF65-F5344CB8AC3E}">
        <p14:creationId xmlns:p14="http://schemas.microsoft.com/office/powerpoint/2010/main" val="304807464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0F53B212927044AA6183A8C6980CAA" ma:contentTypeVersion="6" ma:contentTypeDescription="Create a new document." ma:contentTypeScope="" ma:versionID="6d8fd973004ed86d7ba9f8e7a1daa516">
  <xsd:schema xmlns:xsd="http://www.w3.org/2001/XMLSchema" xmlns:xs="http://www.w3.org/2001/XMLSchema" xmlns:p="http://schemas.microsoft.com/office/2006/metadata/properties" xmlns:ns2="1c5831b9-66da-4f16-a409-834213ecdb8e" xmlns:ns3="7d91badd-8922-4db1-9652-4fbca8a6b7df" targetNamespace="http://schemas.microsoft.com/office/2006/metadata/properties" ma:root="true" ma:fieldsID="c87b6c94211ad6040e8d5e3341244e41" ns2:_="" ns3:_="">
    <xsd:import namespace="1c5831b9-66da-4f16-a409-834213ecdb8e"/>
    <xsd:import namespace="7d91badd-8922-4db1-9652-4fbca8a6b7d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5831b9-66da-4f16-a409-834213ecdb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91badd-8922-4db1-9652-4fbca8a6b7d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980B000-6044-4A60-BEFB-4CCD130D49D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c5831b9-66da-4f16-a409-834213ecdb8e"/>
    <ds:schemaRef ds:uri="7d91badd-8922-4db1-9652-4fbca8a6b7d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5CCB350-B76C-41FC-AE69-633CA55F79C0}">
  <ds:schemaRefs>
    <ds:schemaRef ds:uri="http://purl.org/dc/elements/1.1/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1c5831b9-66da-4f16-a409-834213ecdb8e"/>
    <ds:schemaRef ds:uri="http://schemas.microsoft.com/office/2006/metadata/properties"/>
    <ds:schemaRef ds:uri="http://purl.org/dc/terms/"/>
    <ds:schemaRef ds:uri="http://schemas.microsoft.com/office/infopath/2007/PartnerControls"/>
    <ds:schemaRef ds:uri="7d91badd-8922-4db1-9652-4fbca8a6b7df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51036693-0DAE-48A3-A42A-8F3FD82F9C7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3159</TotalTime>
  <Words>974</Words>
  <Application>Microsoft Office PowerPoint</Application>
  <PresentationFormat>On-screen Show (4:3)</PresentationFormat>
  <Paragraphs>64</Paragraphs>
  <Slides>13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Lucida Grande</vt:lpstr>
      <vt:lpstr>Times New Roman</vt:lpstr>
      <vt:lpstr>Default Design</vt:lpstr>
      <vt:lpstr> PowerPoint 4: Deunyddiau adeiladu traddodiadol</vt:lpstr>
      <vt:lpstr>Deunyddiau adeiladu traddodiadol</vt:lpstr>
      <vt:lpstr>Calch</vt:lpstr>
      <vt:lpstr>Calch (parhad)</vt:lpstr>
      <vt:lpstr>Calch (parhad)</vt:lpstr>
      <vt:lpstr>Pren</vt:lpstr>
      <vt:lpstr>Cydrannau adeiladu pren</vt:lpstr>
      <vt:lpstr>Ffenestri pren traddodiadol</vt:lpstr>
      <vt:lpstr>Cerrig a llechi</vt:lpstr>
      <vt:lpstr>Carreg a llechi (parhad)</vt:lpstr>
      <vt:lpstr>Copr</vt:lpstr>
      <vt:lpstr>Plwm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228</cp:revision>
  <dcterms:created xsi:type="dcterms:W3CDTF">2013-05-28T00:38:54Z</dcterms:created>
  <dcterms:modified xsi:type="dcterms:W3CDTF">2021-04-27T15:11:48Z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0x010100BF0F53B212927044AA6183A8C6980CAA</vt:lpwstr>
  </property>
</Properties>
</file>