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48" r:id="rId6"/>
    <p:sldId id="346" r:id="rId7"/>
    <p:sldId id="330" r:id="rId8"/>
    <p:sldId id="347" r:id="rId9"/>
    <p:sldId id="345" r:id="rId10"/>
    <p:sldId id="332" r:id="rId11"/>
    <p:sldId id="344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4D56D9-53A0-4C12-BD0B-65EF3984CDBC}" v="1" dt="2021-03-22T11:36:58.7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0" autoAdjust="0"/>
    <p:restoredTop sz="93172" autoAdjust="0"/>
  </p:normalViewPr>
  <p:slideViewPr>
    <p:cSldViewPr showGuides="1">
      <p:cViewPr varScale="1">
        <p:scale>
          <a:sx n="62" d="100"/>
          <a:sy n="62" d="100"/>
        </p:scale>
        <p:origin x="12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644D56D9-53A0-4C12-BD0B-65EF3984CDBC}"/>
    <pc:docChg chg="undo redo custSel modSld">
      <pc:chgData name="Rachael Harrison" userId="3d0f6613-2183-48a7-8949-7da9e40c01c7" providerId="ADAL" clId="{644D56D9-53A0-4C12-BD0B-65EF3984CDBC}" dt="2021-03-22T11:59:14.992" v="161"/>
      <pc:docMkLst>
        <pc:docMk/>
      </pc:docMkLst>
      <pc:sldChg chg="modSp mod">
        <pc:chgData name="Rachael Harrison" userId="3d0f6613-2183-48a7-8949-7da9e40c01c7" providerId="ADAL" clId="{644D56D9-53A0-4C12-BD0B-65EF3984CDBC}" dt="2021-03-22T11:34:22.872" v="0" actId="20577"/>
        <pc:sldMkLst>
          <pc:docMk/>
          <pc:sldMk cId="0" sldId="256"/>
        </pc:sldMkLst>
        <pc:spChg chg="mod">
          <ac:chgData name="Rachael Harrison" userId="3d0f6613-2183-48a7-8949-7da9e40c01c7" providerId="ADAL" clId="{644D56D9-53A0-4C12-BD0B-65EF3984CDBC}" dt="2021-03-22T11:34:22.872" v="0" actId="20577"/>
          <ac:spMkLst>
            <pc:docMk/>
            <pc:sldMk cId="0" sldId="256"/>
            <ac:spMk id="2054" creationId="{00000000-0000-0000-0000-000000000000}"/>
          </ac:spMkLst>
        </pc:spChg>
      </pc:sldChg>
      <pc:sldChg chg="modSp mod">
        <pc:chgData name="Rachael Harrison" userId="3d0f6613-2183-48a7-8949-7da9e40c01c7" providerId="ADAL" clId="{644D56D9-53A0-4C12-BD0B-65EF3984CDBC}" dt="2021-03-22T11:35:56.590" v="24" actId="20577"/>
        <pc:sldMkLst>
          <pc:docMk/>
          <pc:sldMk cId="0" sldId="330"/>
        </pc:sldMkLst>
        <pc:spChg chg="mod">
          <ac:chgData name="Rachael Harrison" userId="3d0f6613-2183-48a7-8949-7da9e40c01c7" providerId="ADAL" clId="{644D56D9-53A0-4C12-BD0B-65EF3984CDBC}" dt="2021-03-22T11:35:56.590" v="24" actId="20577"/>
          <ac:spMkLst>
            <pc:docMk/>
            <pc:sldMk cId="0" sldId="330"/>
            <ac:spMk id="5123" creationId="{00000000-0000-0000-0000-000000000000}"/>
          </ac:spMkLst>
        </pc:spChg>
      </pc:sldChg>
      <pc:sldChg chg="modSp mod">
        <pc:chgData name="Rachael Harrison" userId="3d0f6613-2183-48a7-8949-7da9e40c01c7" providerId="ADAL" clId="{644D56D9-53A0-4C12-BD0B-65EF3984CDBC}" dt="2021-03-22T11:38:34.245" v="138" actId="20577"/>
        <pc:sldMkLst>
          <pc:docMk/>
          <pc:sldMk cId="0" sldId="332"/>
        </pc:sldMkLst>
        <pc:spChg chg="mod">
          <ac:chgData name="Rachael Harrison" userId="3d0f6613-2183-48a7-8949-7da9e40c01c7" providerId="ADAL" clId="{644D56D9-53A0-4C12-BD0B-65EF3984CDBC}" dt="2021-03-22T11:38:34.245" v="138" actId="20577"/>
          <ac:spMkLst>
            <pc:docMk/>
            <pc:sldMk cId="0" sldId="332"/>
            <ac:spMk id="3" creationId="{5DDFBF02-F096-AF43-B427-7E51586ED932}"/>
          </ac:spMkLst>
        </pc:spChg>
      </pc:sldChg>
      <pc:sldChg chg="modSp mod">
        <pc:chgData name="Rachael Harrison" userId="3d0f6613-2183-48a7-8949-7da9e40c01c7" providerId="ADAL" clId="{644D56D9-53A0-4C12-BD0B-65EF3984CDBC}" dt="2021-03-22T11:39:31.516" v="159" actId="14100"/>
        <pc:sldMkLst>
          <pc:docMk/>
          <pc:sldMk cId="2385919241" sldId="344"/>
        </pc:sldMkLst>
        <pc:spChg chg="mod">
          <ac:chgData name="Rachael Harrison" userId="3d0f6613-2183-48a7-8949-7da9e40c01c7" providerId="ADAL" clId="{644D56D9-53A0-4C12-BD0B-65EF3984CDBC}" dt="2021-03-22T11:39:24.722" v="156" actId="1076"/>
          <ac:spMkLst>
            <pc:docMk/>
            <pc:sldMk cId="2385919241" sldId="344"/>
            <ac:spMk id="2" creationId="{B761026E-A652-EF45-981E-F8A049F4D134}"/>
          </ac:spMkLst>
        </pc:spChg>
        <pc:spChg chg="mod">
          <ac:chgData name="Rachael Harrison" userId="3d0f6613-2183-48a7-8949-7da9e40c01c7" providerId="ADAL" clId="{644D56D9-53A0-4C12-BD0B-65EF3984CDBC}" dt="2021-03-22T11:39:31.516" v="159" actId="14100"/>
          <ac:spMkLst>
            <pc:docMk/>
            <pc:sldMk cId="2385919241" sldId="344"/>
            <ac:spMk id="3" creationId="{97E4492B-F4BB-FA4F-8618-C02EDA1EDA04}"/>
          </ac:spMkLst>
        </pc:spChg>
      </pc:sldChg>
      <pc:sldChg chg="modSp mod modNotesTx">
        <pc:chgData name="Rachael Harrison" userId="3d0f6613-2183-48a7-8949-7da9e40c01c7" providerId="ADAL" clId="{644D56D9-53A0-4C12-BD0B-65EF3984CDBC}" dt="2021-03-22T11:36:14.788" v="26" actId="6549"/>
        <pc:sldMkLst>
          <pc:docMk/>
          <pc:sldMk cId="1420191634" sldId="345"/>
        </pc:sldMkLst>
        <pc:picChg chg="mod">
          <ac:chgData name="Rachael Harrison" userId="3d0f6613-2183-48a7-8949-7da9e40c01c7" providerId="ADAL" clId="{644D56D9-53A0-4C12-BD0B-65EF3984CDBC}" dt="2021-03-22T11:36:13.348" v="25" actId="1076"/>
          <ac:picMkLst>
            <pc:docMk/>
            <pc:sldMk cId="1420191634" sldId="345"/>
            <ac:picMk id="4" creationId="{5F8F5DB9-D26D-5C40-A1E2-F1EBF2D0E01A}"/>
          </ac:picMkLst>
        </pc:picChg>
      </pc:sldChg>
      <pc:sldChg chg="modSp mod">
        <pc:chgData name="Rachael Harrison" userId="3d0f6613-2183-48a7-8949-7da9e40c01c7" providerId="ADAL" clId="{644D56D9-53A0-4C12-BD0B-65EF3984CDBC}" dt="2021-03-22T11:59:11.993" v="160"/>
        <pc:sldMkLst>
          <pc:docMk/>
          <pc:sldMk cId="2743671605" sldId="346"/>
        </pc:sldMkLst>
        <pc:spChg chg="mod">
          <ac:chgData name="Rachael Harrison" userId="3d0f6613-2183-48a7-8949-7da9e40c01c7" providerId="ADAL" clId="{644D56D9-53A0-4C12-BD0B-65EF3984CDBC}" dt="2021-03-22T11:35:22.262" v="11" actId="20577"/>
          <ac:spMkLst>
            <pc:docMk/>
            <pc:sldMk cId="2743671605" sldId="346"/>
            <ac:spMk id="7" creationId="{1281AEF6-D6B4-4F9F-A055-206A4EAF1C36}"/>
          </ac:spMkLst>
        </pc:spChg>
        <pc:spChg chg="mod">
          <ac:chgData name="Rachael Harrison" userId="3d0f6613-2183-48a7-8949-7da9e40c01c7" providerId="ADAL" clId="{644D56D9-53A0-4C12-BD0B-65EF3984CDBC}" dt="2021-03-22T11:59:11.993" v="160"/>
          <ac:spMkLst>
            <pc:docMk/>
            <pc:sldMk cId="2743671605" sldId="346"/>
            <ac:spMk id="3074" creationId="{00000000-0000-0000-0000-000000000000}"/>
          </ac:spMkLst>
        </pc:spChg>
      </pc:sldChg>
      <pc:sldChg chg="modSp mod addCm modCm">
        <pc:chgData name="Rachael Harrison" userId="3d0f6613-2183-48a7-8949-7da9e40c01c7" providerId="ADAL" clId="{644D56D9-53A0-4C12-BD0B-65EF3984CDBC}" dt="2021-03-22T11:59:14.992" v="161"/>
        <pc:sldMkLst>
          <pc:docMk/>
          <pc:sldMk cId="3629980492" sldId="347"/>
        </pc:sldMkLst>
        <pc:spChg chg="mod">
          <ac:chgData name="Rachael Harrison" userId="3d0f6613-2183-48a7-8949-7da9e40c01c7" providerId="ADAL" clId="{644D56D9-53A0-4C12-BD0B-65EF3984CDBC}" dt="2021-03-22T11:59:14.992" v="161"/>
          <ac:spMkLst>
            <pc:docMk/>
            <pc:sldMk cId="3629980492" sldId="347"/>
            <ac:spMk id="5122" creationId="{00000000-0000-0000-0000-000000000000}"/>
          </ac:spMkLst>
        </pc:spChg>
      </pc:sldChg>
      <pc:sldChg chg="modSp mod">
        <pc:chgData name="Rachael Harrison" userId="3d0f6613-2183-48a7-8949-7da9e40c01c7" providerId="ADAL" clId="{644D56D9-53A0-4C12-BD0B-65EF3984CDBC}" dt="2021-03-22T11:34:54.425" v="8" actId="20577"/>
        <pc:sldMkLst>
          <pc:docMk/>
          <pc:sldMk cId="2336950373" sldId="348"/>
        </pc:sldMkLst>
        <pc:spChg chg="mod">
          <ac:chgData name="Rachael Harrison" userId="3d0f6613-2183-48a7-8949-7da9e40c01c7" providerId="ADAL" clId="{644D56D9-53A0-4C12-BD0B-65EF3984CDBC}" dt="2021-03-22T11:34:54.425" v="8" actId="20577"/>
          <ac:spMkLst>
            <pc:docMk/>
            <pc:sldMk cId="2336950373" sldId="348"/>
            <ac:spMk id="307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91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3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06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97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944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600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60secondmarketer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103: Cyflwyniad i gylch bywyd yr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212976"/>
            <a:ext cx="8153400" cy="2246424"/>
          </a:xfrm>
        </p:spPr>
        <p:txBody>
          <a:bodyPr anchor="t"/>
          <a:lstStyle/>
          <a:p>
            <a:r>
              <a:rPr lang="cy-GB"/>
              <a:t>PowerPoint 4: Gwybod beth yw’r dulliau o hyrwyddo gwasanaethau yn y sector adeiladu ac amgylchedd adeiledig </a:t>
            </a:r>
            <a:br>
              <a:rPr lang="cy-GB"/>
            </a:br>
            <a:endParaRPr lang="cy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79350"/>
            <a:ext cx="8229600" cy="382588"/>
          </a:xfrm>
        </p:spPr>
        <p:txBody>
          <a:bodyPr/>
          <a:lstStyle/>
          <a:p>
            <a:r>
              <a:rPr lang="cy-GB"/>
              <a:t>Dulliau marchnata traddodiadol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5496402" cy="4393866"/>
          </a:xfrm>
        </p:spPr>
        <p:txBody>
          <a:bodyPr/>
          <a:lstStyle/>
          <a:p>
            <a:r>
              <a:rPr lang="cy-GB" dirty="0"/>
              <a:t>Cyn y rhyngrwyd, roedd marchnata eich gwasanaethau’n dibynnu’n helaeth ar ddefnyddio cyfryngau lleol. Mae rhai o’r dulliau marchnata hyn yn dal i gael eu defnyddio: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papurau lleol yn hysbysebu masnachwyr a chwmnïau dan adran benodol.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taflenni’n cael eu dosbarthu drwy flychau llythyrau’r cwsmeriaid targed.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rhestrau yn y llyfr ffôn, gyda llun trawiadol i geisio sefyll allan o’r gweddill, os yw’r gyllideb yn caniatáu.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Hysbysebion ar radio lleol.</a:t>
            </a:r>
          </a:p>
        </p:txBody>
      </p:sp>
      <p:pic>
        <p:nvPicPr>
          <p:cNvPr id="3" name="Picture 2" descr="A hand holding a book  Description automatically generated with medium confidence">
            <a:extLst>
              <a:ext uri="{FF2B5EF4-FFF2-40B4-BE49-F238E27FC236}">
                <a16:creationId xmlns:a16="http://schemas.microsoft.com/office/drawing/2014/main" id="{12298237-67A0-4B07-B1B3-5565C499E1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130" y="3937070"/>
            <a:ext cx="3018315" cy="201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5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79350"/>
            <a:ext cx="8229600" cy="382588"/>
          </a:xfrm>
        </p:spPr>
        <p:txBody>
          <a:bodyPr/>
          <a:lstStyle/>
          <a:p>
            <a:r>
              <a:rPr lang="cy-GB"/>
              <a:t>Dulliau marchnata traddodiadol (parhad)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435280" cy="3959968"/>
          </a:xfrm>
        </p:spPr>
        <p:txBody>
          <a:bodyPr/>
          <a:lstStyle/>
          <a:p>
            <a:r>
              <a:rPr lang="cy-GB" dirty="0"/>
              <a:t>Y ffordd orau o farchnata oedd pan oedd pobl yn holi ffrindiau a chymdogion am gwmni neu grefftwr da a dibynadwy i wneud eu gwaith.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81AEF6-D6B4-4F9F-A055-206A4EAF1C36}"/>
              </a:ext>
            </a:extLst>
          </p:cNvPr>
          <p:cNvSpPr txBox="1"/>
          <p:nvPr/>
        </p:nvSpPr>
        <p:spPr>
          <a:xfrm>
            <a:off x="430848" y="3100952"/>
            <a:ext cx="82559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y-GB" b="0" i="1">
                <a:latin typeface="+mn-lt"/>
              </a:rPr>
              <a:t>Bydd pobl yn parhau i argymell cwmnïau i’w gilydd am byth (word of mouth). Dyma yw’r brif ffordd mae pobl yn gwneud penderfyniadau ynghylch brandiau, a ni fydd hyn yn newid.</a:t>
            </a:r>
          </a:p>
          <a:p>
            <a:pPr algn="l"/>
            <a:endParaRPr lang="en-US" b="0" i="1" dirty="0">
              <a:effectLst/>
              <a:latin typeface="+mn-lt"/>
            </a:endParaRPr>
          </a:p>
          <a:p>
            <a:pPr algn="l"/>
            <a:r>
              <a:rPr lang="cy-GB" b="0" i="0">
                <a:latin typeface="+mn-lt"/>
              </a:rPr>
              <a:t>– Jamie Turner, Awdur, Siaradwr, a Phrif Weithredwr </a:t>
            </a:r>
            <a:r>
              <a:rPr lang="cy-GB" b="0" i="0" u="none" strike="noStrike"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60 Second Marketer </a:t>
            </a:r>
          </a:p>
        </p:txBody>
      </p:sp>
    </p:spTree>
    <p:extLst>
      <p:ext uri="{BB962C8B-B14F-4D97-AF65-F5344CB8AC3E}">
        <p14:creationId xmlns:p14="http://schemas.microsoft.com/office/powerpoint/2010/main" val="2743671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Dulliau marchnata modern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5194920" cy="4293208"/>
          </a:xfrm>
        </p:spPr>
        <p:txBody>
          <a:bodyPr/>
          <a:lstStyle/>
          <a:p>
            <a:r>
              <a:rPr lang="cy-GB" dirty="0"/>
              <a:t>Mae’r dulliau sy’n cael eu defnyddio i gyrraedd cwsmeriaid targed wedi addasu ar gyfer y byd modern. Erbyn hyn, mae gan y rhan fwyaf o bobl fynediad at gyfrifiadur a/neu ffôn clyfar ac maent yn defnyddio peiriannau chwilio i ddod o hyd i gwmni neu wasanaethau sydd eu hangen arnynt. </a:t>
            </a:r>
          </a:p>
          <a:p>
            <a:r>
              <a:rPr lang="cy-GB" b="1" dirty="0"/>
              <a:t>Gwefan</a:t>
            </a:r>
            <a:br>
              <a:rPr lang="cy-GB" dirty="0"/>
            </a:br>
            <a:r>
              <a:rPr lang="cy-GB" dirty="0"/>
              <a:t>Mae’n bwysig gwneud yn siŵr bod eich cwmni ar dop y rhestr mewn peiriant chwilio ac mae angen i chi gael gwefan ddeniadol sy’n hawdd ei defnyddio er mwyn dangos eich cynnyrch neu’ch gwasanaeth.  </a:t>
            </a:r>
            <a:br>
              <a:rPr lang="cy-GB" dirty="0"/>
            </a:br>
            <a:endParaRPr lang="cy-GB" dirty="0"/>
          </a:p>
        </p:txBody>
      </p:sp>
      <p:pic>
        <p:nvPicPr>
          <p:cNvPr id="4" name="Picture 3" descr="Graphical user interface, application  Description automatically generated">
            <a:extLst>
              <a:ext uri="{FF2B5EF4-FFF2-40B4-BE49-F238E27FC236}">
                <a16:creationId xmlns:a16="http://schemas.microsoft.com/office/drawing/2014/main" id="{3D58BF55-42B6-4E76-90F3-1AB4B53722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551" y="1556792"/>
            <a:ext cx="3239319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Dulliau marchnata traddodiadol (parhad)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3654"/>
            <a:ext cx="3466728" cy="4293208"/>
          </a:xfrm>
        </p:spPr>
        <p:txBody>
          <a:bodyPr/>
          <a:lstStyle/>
          <a:p>
            <a:r>
              <a:rPr lang="cy-GB" dirty="0"/>
              <a:t>Mae’r </a:t>
            </a:r>
            <a:r>
              <a:rPr lang="cy-GB" b="1" dirty="0"/>
              <a:t>cyfryngau cymdeithasol</a:t>
            </a:r>
            <a:r>
              <a:rPr lang="cy-GB" dirty="0"/>
              <a:t> yn ddull cymharol newydd o hysbysebu a chyrraedd cwsmeriaid. Mae gan lawer o fusnesau eu sianeli Facebook, Twitter, </a:t>
            </a:r>
            <a:r>
              <a:rPr lang="cy-GB" dirty="0" err="1"/>
              <a:t>Instagram</a:t>
            </a:r>
            <a:r>
              <a:rPr lang="cy-GB" dirty="0"/>
              <a:t> a YouTube eu hunain.</a:t>
            </a:r>
          </a:p>
          <a:p>
            <a:r>
              <a:rPr lang="cy-GB" dirty="0"/>
              <a:t>Mae’r </a:t>
            </a:r>
            <a:r>
              <a:rPr lang="cy-GB" b="1" dirty="0"/>
              <a:t>teledu </a:t>
            </a:r>
            <a:r>
              <a:rPr lang="cy-GB" dirty="0"/>
              <a:t>yn ffordd arall o hysbysebu, drwy ddefnyddio sianeli arbenigol i gyrraedd eich cwsmer targed.</a:t>
            </a:r>
          </a:p>
        </p:txBody>
      </p:sp>
      <p:pic>
        <p:nvPicPr>
          <p:cNvPr id="4" name="Picture 3" descr="A picture containing text, clipart  Description automatically generated">
            <a:extLst>
              <a:ext uri="{FF2B5EF4-FFF2-40B4-BE49-F238E27FC236}">
                <a16:creationId xmlns:a16="http://schemas.microsoft.com/office/drawing/2014/main" id="{E53E0F03-6C13-47F4-BFA9-D976A739A1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470" y="1665040"/>
            <a:ext cx="3805781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80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9129-9BC3-CA48-B4D1-F9F722F83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Pum lefel ymgysylltu ar y cyfryngau cymdeithasol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5303161-2DF9-4E90-A7E7-A3F205C40F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169"/>
          <a:stretch/>
        </p:blipFill>
        <p:spPr>
          <a:xfrm>
            <a:off x="2051720" y="1643209"/>
            <a:ext cx="5904656" cy="422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9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fusnes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DFBF02-F096-AF43-B427-7E51586ED932}"/>
              </a:ext>
            </a:extLst>
          </p:cNvPr>
          <p:cNvSpPr txBox="1"/>
          <p:nvPr/>
        </p:nvSpPr>
        <p:spPr>
          <a:xfrm>
            <a:off x="457199" y="1484784"/>
            <a:ext cx="75711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cwmnïau’n amrywio o ran maint o fusnesau mawr i fasnachwyr hunangyflogedig.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busnesau bach a chanolig fel arfer yn cael eu diffinio fel y rheini sydd â llai na 250 o weithwyr; fodd bynnag, mae’r rhan fwyaf yn cyflogi llai na 10.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cwmnïau mawr yn golygu’r rheini sy’n cyflogi dros 250 o weithwyr.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026E-A652-EF45-981E-F8A049F4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r>
              <a:rPr lang="cy-GB"/>
              <a:t>Effaith marchnata llwyddiannus ar fusnes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4492B-F4BB-FA4F-8618-C02EDA1EDA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435280" cy="4680520"/>
          </a:xfrm>
        </p:spPr>
        <p:txBody>
          <a:bodyPr/>
          <a:lstStyle/>
          <a:p>
            <a:r>
              <a:rPr lang="cy-GB" sz="1800"/>
              <a:t>Er mwyn llwyddo mewn busnes, mae angen i chi feithrin a chynnal enw da am ddarparu cynnyrch neu wasanaeth proffesiynol, o safon uchel a dibynadwy. </a:t>
            </a:r>
          </a:p>
          <a:p>
            <a:r>
              <a:rPr lang="cy-GB" sz="1800"/>
              <a:t>Drwy sicrhau hyn a chael strategaeth farchnata lwyddiannus, bydd eich busnes yn gallu ehangu a thyfu. Mae hyn yn dod ag ystyriaethau newydd, gan gynnwys:	              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cyflogi’r personél cywir a fydd yn gweithio i safonau a gwerthoedd eich busnes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arallgyfeirio i mewn i feysydd newydd neu gysylltiedig, er mwyn cynnig pecyn contract cyflawn     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buddsoddi mewn systemau TG i wella effeithlonrwydd a chadw cofnodion.  	          </a:t>
            </a:r>
          </a:p>
          <a:p>
            <a:r>
              <a:rPr lang="cy-GB" sz="1800"/>
              <a:t>Gyda llwyddiant, bydd y tîm ac unrhyw fuddsoddwyr neu gyfranddalwyr allanol yn elwa.</a:t>
            </a:r>
          </a:p>
          <a:p>
            <a:r>
              <a:rPr lang="cy-GB" sz="1600"/>
              <a:t>                                                         </a:t>
            </a:r>
          </a:p>
          <a:p>
            <a:r>
              <a:rPr lang="cy-GB" sz="1600"/>
              <a:t> </a:t>
            </a:r>
          </a:p>
          <a:p>
            <a:r>
              <a:rPr lang="cy-GB" sz="1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5919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3583</TotalTime>
  <Words>546</Words>
  <Application>Microsoft Office PowerPoint</Application>
  <PresentationFormat>On-screen Show (4:3)</PresentationFormat>
  <Paragraphs>48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4: Gwybod beth yw’r dulliau o hyrwyddo gwasanaethau yn y sector adeiladu ac amgylchedd adeiledig  </vt:lpstr>
      <vt:lpstr>Dulliau marchnata traddodiadol</vt:lpstr>
      <vt:lpstr>Dulliau marchnata traddodiadol (parhad)</vt:lpstr>
      <vt:lpstr>Dulliau marchnata modern</vt:lpstr>
      <vt:lpstr>Dulliau marchnata traddodiadol (parhad)</vt:lpstr>
      <vt:lpstr>Pum lefel ymgysylltu ar y cyfryngau cymdeithasol</vt:lpstr>
      <vt:lpstr>Mathau o fusnes</vt:lpstr>
      <vt:lpstr>Effaith marchnata llwyddiannus ar fusnes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284</cp:revision>
  <dcterms:created xsi:type="dcterms:W3CDTF">2013-05-28T00:38:54Z</dcterms:created>
  <dcterms:modified xsi:type="dcterms:W3CDTF">2021-05-13T16:20:51Z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