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2"/>
  </p:notesMasterIdLst>
  <p:handoutMasterIdLst>
    <p:handoutMasterId r:id="rId13"/>
  </p:handoutMasterIdLst>
  <p:sldIdLst>
    <p:sldId id="256" r:id="rId5"/>
    <p:sldId id="344" r:id="rId6"/>
    <p:sldId id="332" r:id="rId7"/>
    <p:sldId id="345" r:id="rId8"/>
    <p:sldId id="328" r:id="rId9"/>
    <p:sldId id="330" r:id="rId10"/>
    <p:sldId id="267" r:id="rId11"/>
  </p:sldIdLst>
  <p:sldSz cx="9144000" cy="6858000" type="screen4x3"/>
  <p:notesSz cx="6858000" cy="9144000"/>
  <p:custDataLst>
    <p:tags r:id="rId14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ire Brooks" initials="CB" lastIdx="1" clrIdx="0">
    <p:extLst>
      <p:ext uri="{19B8F6BF-5375-455C-9EA6-DF929625EA0E}">
        <p15:presenceInfo xmlns:p15="http://schemas.microsoft.com/office/powerpoint/2012/main" userId="S::Claire.Brooks@cityandguilds.com::045b5ce1-bb15-4c22-aa7e-c7b60094998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57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64B36B6-67B3-4CFC-A455-4147B839CDB9}" v="2" dt="2021-03-22T11:41:35.5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70" autoAdjust="0"/>
    <p:restoredTop sz="88934" autoAdjust="0"/>
  </p:normalViewPr>
  <p:slideViewPr>
    <p:cSldViewPr showGuides="1">
      <p:cViewPr varScale="1">
        <p:scale>
          <a:sx n="59" d="100"/>
          <a:sy n="59" d="100"/>
        </p:scale>
        <p:origin x="148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gs" Target="tags/tag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chael Harrison" userId="3d0f6613-2183-48a7-8949-7da9e40c01c7" providerId="ADAL" clId="{764B36B6-67B3-4CFC-A455-4147B839CDB9}"/>
    <pc:docChg chg="undo custSel modSld">
      <pc:chgData name="Rachael Harrison" userId="3d0f6613-2183-48a7-8949-7da9e40c01c7" providerId="ADAL" clId="{764B36B6-67B3-4CFC-A455-4147B839CDB9}" dt="2021-03-22T11:59:31.328" v="332"/>
      <pc:docMkLst>
        <pc:docMk/>
      </pc:docMkLst>
      <pc:sldChg chg="modSp mod">
        <pc:chgData name="Rachael Harrison" userId="3d0f6613-2183-48a7-8949-7da9e40c01c7" providerId="ADAL" clId="{764B36B6-67B3-4CFC-A455-4147B839CDB9}" dt="2021-03-22T11:40:59.832" v="0" actId="20577"/>
        <pc:sldMkLst>
          <pc:docMk/>
          <pc:sldMk cId="0" sldId="256"/>
        </pc:sldMkLst>
        <pc:spChg chg="mod">
          <ac:chgData name="Rachael Harrison" userId="3d0f6613-2183-48a7-8949-7da9e40c01c7" providerId="ADAL" clId="{764B36B6-67B3-4CFC-A455-4147B839CDB9}" dt="2021-03-22T11:40:59.832" v="0" actId="20577"/>
          <ac:spMkLst>
            <pc:docMk/>
            <pc:sldMk cId="0" sldId="256"/>
            <ac:spMk id="2054" creationId="{00000000-0000-0000-0000-000000000000}"/>
          </ac:spMkLst>
        </pc:spChg>
      </pc:sldChg>
      <pc:sldChg chg="modSp mod">
        <pc:chgData name="Rachael Harrison" userId="3d0f6613-2183-48a7-8949-7da9e40c01c7" providerId="ADAL" clId="{764B36B6-67B3-4CFC-A455-4147B839CDB9}" dt="2021-03-22T11:46:05.604" v="330" actId="20577"/>
        <pc:sldMkLst>
          <pc:docMk/>
          <pc:sldMk cId="0" sldId="328"/>
        </pc:sldMkLst>
        <pc:spChg chg="mod">
          <ac:chgData name="Rachael Harrison" userId="3d0f6613-2183-48a7-8949-7da9e40c01c7" providerId="ADAL" clId="{764B36B6-67B3-4CFC-A455-4147B839CDB9}" dt="2021-03-22T11:46:05.604" v="330" actId="20577"/>
          <ac:spMkLst>
            <pc:docMk/>
            <pc:sldMk cId="0" sldId="328"/>
            <ac:spMk id="3075" creationId="{00000000-0000-0000-0000-000000000000}"/>
          </ac:spMkLst>
        </pc:spChg>
      </pc:sldChg>
      <pc:sldChg chg="modSp mod">
        <pc:chgData name="Rachael Harrison" userId="3d0f6613-2183-48a7-8949-7da9e40c01c7" providerId="ADAL" clId="{764B36B6-67B3-4CFC-A455-4147B839CDB9}" dt="2021-03-22T11:59:31.328" v="332"/>
        <pc:sldMkLst>
          <pc:docMk/>
          <pc:sldMk cId="0" sldId="330"/>
        </pc:sldMkLst>
        <pc:spChg chg="mod">
          <ac:chgData name="Rachael Harrison" userId="3d0f6613-2183-48a7-8949-7da9e40c01c7" providerId="ADAL" clId="{764B36B6-67B3-4CFC-A455-4147B839CDB9}" dt="2021-03-22T11:59:31.328" v="332"/>
          <ac:spMkLst>
            <pc:docMk/>
            <pc:sldMk cId="0" sldId="330"/>
            <ac:spMk id="5122" creationId="{00000000-0000-0000-0000-000000000000}"/>
          </ac:spMkLst>
        </pc:spChg>
        <pc:spChg chg="mod">
          <ac:chgData name="Rachael Harrison" userId="3d0f6613-2183-48a7-8949-7da9e40c01c7" providerId="ADAL" clId="{764B36B6-67B3-4CFC-A455-4147B839CDB9}" dt="2021-03-22T11:46:12.331" v="331" actId="20577"/>
          <ac:spMkLst>
            <pc:docMk/>
            <pc:sldMk cId="0" sldId="330"/>
            <ac:spMk id="5123" creationId="{00000000-0000-0000-0000-000000000000}"/>
          </ac:spMkLst>
        </pc:spChg>
      </pc:sldChg>
      <pc:sldChg chg="modSp mod">
        <pc:chgData name="Rachael Harrison" userId="3d0f6613-2183-48a7-8949-7da9e40c01c7" providerId="ADAL" clId="{764B36B6-67B3-4CFC-A455-4147B839CDB9}" dt="2021-03-22T11:43:38.916" v="207" actId="20577"/>
        <pc:sldMkLst>
          <pc:docMk/>
          <pc:sldMk cId="0" sldId="332"/>
        </pc:sldMkLst>
        <pc:spChg chg="mod">
          <ac:chgData name="Rachael Harrison" userId="3d0f6613-2183-48a7-8949-7da9e40c01c7" providerId="ADAL" clId="{764B36B6-67B3-4CFC-A455-4147B839CDB9}" dt="2021-03-22T11:43:38.916" v="207" actId="20577"/>
          <ac:spMkLst>
            <pc:docMk/>
            <pc:sldMk cId="0" sldId="332"/>
            <ac:spMk id="11" creationId="{CE8287F5-C3E3-274C-8AFE-F4A06566F751}"/>
          </ac:spMkLst>
        </pc:spChg>
      </pc:sldChg>
      <pc:sldChg chg="modSp mod">
        <pc:chgData name="Rachael Harrison" userId="3d0f6613-2183-48a7-8949-7da9e40c01c7" providerId="ADAL" clId="{764B36B6-67B3-4CFC-A455-4147B839CDB9}" dt="2021-03-22T11:41:59.645" v="50" actId="6549"/>
        <pc:sldMkLst>
          <pc:docMk/>
          <pc:sldMk cId="2385919241" sldId="344"/>
        </pc:sldMkLst>
        <pc:spChg chg="mod">
          <ac:chgData name="Rachael Harrison" userId="3d0f6613-2183-48a7-8949-7da9e40c01c7" providerId="ADAL" clId="{764B36B6-67B3-4CFC-A455-4147B839CDB9}" dt="2021-03-22T11:41:59.645" v="50" actId="6549"/>
          <ac:spMkLst>
            <pc:docMk/>
            <pc:sldMk cId="2385919241" sldId="344"/>
            <ac:spMk id="3" creationId="{97E4492B-F4BB-FA4F-8618-C02EDA1EDA04}"/>
          </ac:spMkLst>
        </pc:spChg>
      </pc:sldChg>
      <pc:sldChg chg="modSp mod">
        <pc:chgData name="Rachael Harrison" userId="3d0f6613-2183-48a7-8949-7da9e40c01c7" providerId="ADAL" clId="{764B36B6-67B3-4CFC-A455-4147B839CDB9}" dt="2021-03-22T11:44:56.796" v="298" actId="20577"/>
        <pc:sldMkLst>
          <pc:docMk/>
          <pc:sldMk cId="3119850063" sldId="345"/>
        </pc:sldMkLst>
        <pc:spChg chg="mod">
          <ac:chgData name="Rachael Harrison" userId="3d0f6613-2183-48a7-8949-7da9e40c01c7" providerId="ADAL" clId="{764B36B6-67B3-4CFC-A455-4147B839CDB9}" dt="2021-03-22T11:44:56.796" v="298" actId="20577"/>
          <ac:spMkLst>
            <pc:docMk/>
            <pc:sldMk cId="3119850063" sldId="345"/>
            <ac:spMk id="3" creationId="{538547D3-D719-7B4C-A30D-E7E8BBBA8DDC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80911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0707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33303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6897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7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103: Cyflwyniad i gylch bywyd yr amgylchedd adeiledig</a:t>
            </a:r>
          </a:p>
          <a:p>
            <a:endParaRPr lang="en-GB" sz="2400" b="1" dirty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3429000"/>
            <a:ext cx="8153400" cy="2030400"/>
          </a:xfrm>
        </p:spPr>
        <p:txBody>
          <a:bodyPr anchor="t"/>
          <a:lstStyle/>
          <a:p>
            <a:r>
              <a:rPr lang="cy-GB"/>
              <a:t>PowerPoint 5: Deall pwrpas cynnal a chadw adeiladau, strwythurau a gwasanaethau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61026E-A652-EF45-981E-F8A049F4D1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Cynnal a chadw heb ei gynllunio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4492B-F4BB-FA4F-8618-C02EDA1EDA0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844824"/>
            <a:ext cx="8229600" cy="3915176"/>
          </a:xfrm>
        </p:spPr>
        <p:txBody>
          <a:bodyPr/>
          <a:lstStyle/>
          <a:p>
            <a:r>
              <a:rPr lang="cy-GB" dirty="0"/>
              <a:t>Y ffordd orau o ddisgrifio gwaith cynnal a chadw heb ei gynllunio yw strategaeth beryglus. Mae’n cynnwys mabwysiadu a defnyddio dull adweithiol sy’n seiliedig ar dasgau yn hytrach na dull rhagweithiol.</a:t>
            </a:r>
          </a:p>
          <a:p>
            <a:r>
              <a:rPr lang="cy-GB" dirty="0"/>
              <a:t>Un o anfanteision y dull yma yw bod risg uwch o gyfnodau segur; deunyddiau a chyfarpar ddim ar gael pan fo angen; gall costau gynyddu os bydd angen gwneud mwy o waith i newid eitemau neu gydrannau sydd wedi'u difrodi yn sgil peidio â’u gwasanaethu'n rheolaidd; bydd cost llafur yn uwch hefyd gan y bydd tasgau'n cymryd hirach; a gall y tarfu a achosir gan hyn effeithio ar weithrediad busnes wrth iddynt wynebu mwy o gyfnodau segur.</a:t>
            </a:r>
          </a:p>
        </p:txBody>
      </p:sp>
    </p:spTree>
    <p:extLst>
      <p:ext uri="{BB962C8B-B14F-4D97-AF65-F5344CB8AC3E}">
        <p14:creationId xmlns:p14="http://schemas.microsoft.com/office/powerpoint/2010/main" val="2385919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Cynnal a chadw a gynlluniwyd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E8287F5-C3E3-274C-8AFE-F4A06566F751}"/>
              </a:ext>
            </a:extLst>
          </p:cNvPr>
          <p:cNvSpPr txBox="1"/>
          <p:nvPr/>
        </p:nvSpPr>
        <p:spPr>
          <a:xfrm>
            <a:off x="354330" y="1628944"/>
            <a:ext cx="77872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Cynnal a chadw a gynlluniwyd</a:t>
            </a:r>
            <a:r>
              <a:rPr lang="cy-GB"/>
              <a:t> yw’r broses lle mae’r holl waith cynnal a chadw a gwasanaethu yn cael ei gynllunio ymlaen llaw, gydag amser yn cael ei neilltuo ar gyfer tasgau ac adnoddau penodol a stoc yn cael ei archebu ymlaen llaw, hy ar gyfer peintio ac addurno yn rheolaidd.</a:t>
            </a:r>
          </a:p>
          <a:p>
            <a:endParaRPr lang="en-US" dirty="0"/>
          </a:p>
          <a:p>
            <a:r>
              <a:rPr lang="cy-GB"/>
              <a:t>Mae </a:t>
            </a:r>
            <a:r>
              <a:rPr lang="cy-GB" b="1"/>
              <a:t>cynlluniau gwasanaeth</a:t>
            </a:r>
            <a:r>
              <a:rPr lang="cy-GB"/>
              <a:t> yn aml yn cael eu sefydlu gyda chontractwyr arbenigol allanol y gwasanaeth, er enghraifft, diffoddyddion tân, systemau aerdymheru, profi ac ardystio trydanol, diogelwch nwy (gwasanaethau boeler ac offer nwy).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DB4C0F-DC36-5846-9D55-8E7A3134A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Timau cynnal a chadw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8547D3-D719-7B4C-A30D-E7E8BBBA8DD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435280" cy="4248000"/>
          </a:xfrm>
        </p:spPr>
        <p:txBody>
          <a:bodyPr/>
          <a:lstStyle/>
          <a:p>
            <a:r>
              <a:rPr lang="cy-GB" dirty="0"/>
              <a:t>Mae’r rhan fwyaf o gwmnïau mawr yn cyflogi person mân dasgau neu dîm cyfleusterau bach sy’n gwneud tasgau cynnal a chadw arferol, peintio ac addurno, atgyweiriadau anstrwythurol, newid lampiau, newid cloeon sydd wedi torri neu sy’n ddiffygiol</a:t>
            </a:r>
            <a:br>
              <a:rPr lang="cy-GB" dirty="0"/>
            </a:br>
            <a:r>
              <a:rPr lang="cy-GB" dirty="0"/>
              <a:t>a ffitiadau, ac ati. </a:t>
            </a:r>
          </a:p>
          <a:p>
            <a:r>
              <a:rPr lang="cy-GB" dirty="0"/>
              <a:t>Mae contractwyr arbenigol fel arfer yn cael eu defnyddio i wneud prosiectau mwy, fel: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trwsio toeau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gwaith atgyweirio strwythurol 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trwsio systemau plymio, gwres, trydan a nwy – os oes angen ardystiad i wneud y tasgau a’u cymeradwyo fel rhai diogel. 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198500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44407" y="1124744"/>
            <a:ext cx="7859216" cy="382588"/>
          </a:xfrm>
        </p:spPr>
        <p:txBody>
          <a:bodyPr/>
          <a:lstStyle/>
          <a:p>
            <a:r>
              <a:rPr lang="cy-GB"/>
              <a:t>Pwrpas gwasanaethu a chynnal a chadw.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92963" y="1628828"/>
            <a:ext cx="8229600" cy="4248000"/>
          </a:xfrm>
        </p:spPr>
        <p:txBody>
          <a:bodyPr/>
          <a:lstStyle/>
          <a:p>
            <a:r>
              <a:rPr lang="cy-GB" dirty="0"/>
              <a:t>Dyma rai o fanteision gwneud gwaith cynnal a chadw rheolaidd ar adeilad:</a:t>
            </a:r>
          </a:p>
          <a:p>
            <a:pPr marL="285750" indent="-28575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Sicrhau bod diogelwch a chyfanrwydd yr adeilad yn cael ei gynnal. </a:t>
            </a:r>
          </a:p>
          <a:p>
            <a:pPr marL="285750" indent="-28575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Gwneud i’r adeilad bara am hirach.</a:t>
            </a:r>
          </a:p>
          <a:p>
            <a:pPr marL="285750" indent="-28575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Sicrhau bod yr adeilad yn dal dŵr.</a:t>
            </a:r>
          </a:p>
          <a:p>
            <a:pPr marL="285750" indent="-28575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Cynnal gwead ac estheteg ymddangosiad mewnol ac allanol yr adeilad.</a:t>
            </a:r>
          </a:p>
          <a:p>
            <a:pPr marL="285750" indent="-28575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Lleihau costau rhedeg. </a:t>
            </a:r>
          </a:p>
          <a:p>
            <a:pPr marL="285750" indent="-28575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Darparu amgylchedd diogel a dymunol i’r preswylwyr.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Pwrpas gwasanaethu a chynnal a chadw (parhad)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56792"/>
            <a:ext cx="7715200" cy="4293208"/>
          </a:xfrm>
        </p:spPr>
        <p:txBody>
          <a:bodyPr/>
          <a:lstStyle/>
          <a:p>
            <a:r>
              <a:rPr lang="cy-GB" dirty="0"/>
              <a:t>Manteision gwneud gwaith cynnal a chadw rheolaidd ar gyfarpar a systemau: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Cynnal diogelwch offer sy’n atal nwyon carbon monocsid rhag cael eu rhyddhau, gollyngiadau nwy a’r siawns o gael sioc drydanol.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systemau telegyfathrebu a larwm yn llai tebygol o dorri.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Lleihau costau rhedeg gan fod cyfarpar sy’n cael ei wasanaethu’n rheolaidd yn defnyddio tanwydd yn fwy effeithlon.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cyfarpar sy’n cael ei wasanaethu’n rheolaidd yn fwy dibynadwy, gan arwain at lai o amser segur.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2706</TotalTime>
  <Words>508</Words>
  <Application>Microsoft Office PowerPoint</Application>
  <PresentationFormat>On-screen Show (4:3)</PresentationFormat>
  <Paragraphs>38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Lucida Grande</vt:lpstr>
      <vt:lpstr>Times New Roman</vt:lpstr>
      <vt:lpstr>Default Design</vt:lpstr>
      <vt:lpstr>PowerPoint 5: Deall pwrpas cynnal a chadw adeiladau, strwythurau a gwasanaethau</vt:lpstr>
      <vt:lpstr>Cynnal a chadw heb ei gynllunio</vt:lpstr>
      <vt:lpstr>Cynnal a chadw a gynlluniwyd</vt:lpstr>
      <vt:lpstr>Timau cynnal a chadw</vt:lpstr>
      <vt:lpstr>Pwrpas gwasanaethu a chynnal a chadw.</vt:lpstr>
      <vt:lpstr>Pwrpas gwasanaethu a chynnal a chadw (parhad)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267</cp:revision>
  <dcterms:created xsi:type="dcterms:W3CDTF">2013-05-28T00:38:54Z</dcterms:created>
  <dcterms:modified xsi:type="dcterms:W3CDTF">2021-05-10T12:59:56Z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