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51" r:id="rId6"/>
    <p:sldId id="328" r:id="rId7"/>
    <p:sldId id="345" r:id="rId8"/>
    <p:sldId id="346" r:id="rId9"/>
    <p:sldId id="330" r:id="rId10"/>
    <p:sldId id="332" r:id="rId11"/>
    <p:sldId id="350" r:id="rId12"/>
    <p:sldId id="344" r:id="rId13"/>
    <p:sldId id="347" r:id="rId14"/>
    <p:sldId id="348" r:id="rId15"/>
    <p:sldId id="349"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1" clrIdx="0">
    <p:extLst>
      <p:ext uri="{19B8F6BF-5375-455C-9EA6-DF929625EA0E}">
        <p15:presenceInfo xmlns:p15="http://schemas.microsoft.com/office/powerpoint/2012/main" userId="S::Claire.Brooks@cityandguilds.com::045b5ce1-bb15-4c22-aa7e-c7b600949989" providerId="AD"/>
      </p:ext>
    </p:extLst>
  </p:cmAuthor>
  <p:cmAuthor id="2" name="Rachael Harrison" initials="RH" lastIdx="1" clrIdx="1">
    <p:extLst>
      <p:ext uri="{19B8F6BF-5375-455C-9EA6-DF929625EA0E}">
        <p15:presenceInfo xmlns:p15="http://schemas.microsoft.com/office/powerpoint/2012/main" userId="Rachael Harrison" providerId="None"/>
      </p:ext>
    </p:extLst>
  </p:cmAuthor>
  <p:cmAuthor id="3" name="Linda Mellor" initials="LM" lastIdx="1" clrIdx="2">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A69012-EB12-4594-AB5B-AF73BBFD024D}" v="7" dt="2021-03-22T12:06:43.1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6" autoAdjust="0"/>
    <p:restoredTop sz="93172" autoAdjust="0"/>
  </p:normalViewPr>
  <p:slideViewPr>
    <p:cSldViewPr showGuides="1">
      <p:cViewPr varScale="1">
        <p:scale>
          <a:sx n="62" d="100"/>
          <a:sy n="62" d="100"/>
        </p:scale>
        <p:origin x="12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48" d="100"/>
          <a:sy n="48" d="100"/>
        </p:scale>
        <p:origin x="2684" y="4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70A69012-EB12-4594-AB5B-AF73BBFD024D}"/>
    <pc:docChg chg="undo custSel modSld">
      <pc:chgData name="Rachael Harrison" userId="3d0f6613-2183-48a7-8949-7da9e40c01c7" providerId="ADAL" clId="{70A69012-EB12-4594-AB5B-AF73BBFD024D}" dt="2021-03-22T12:11:42.014" v="649" actId="6549"/>
      <pc:docMkLst>
        <pc:docMk/>
      </pc:docMkLst>
      <pc:sldChg chg="modSp mod">
        <pc:chgData name="Rachael Harrison" userId="3d0f6613-2183-48a7-8949-7da9e40c01c7" providerId="ADAL" clId="{70A69012-EB12-4594-AB5B-AF73BBFD024D}" dt="2021-03-22T11:46:40.818" v="0" actId="20577"/>
        <pc:sldMkLst>
          <pc:docMk/>
          <pc:sldMk cId="0" sldId="256"/>
        </pc:sldMkLst>
        <pc:spChg chg="mod">
          <ac:chgData name="Rachael Harrison" userId="3d0f6613-2183-48a7-8949-7da9e40c01c7" providerId="ADAL" clId="{70A69012-EB12-4594-AB5B-AF73BBFD024D}" dt="2021-03-22T11:46:40.818" v="0" actId="20577"/>
          <ac:spMkLst>
            <pc:docMk/>
            <pc:sldMk cId="0" sldId="256"/>
            <ac:spMk id="2054" creationId="{00000000-0000-0000-0000-000000000000}"/>
          </ac:spMkLst>
        </pc:spChg>
      </pc:sldChg>
      <pc:sldChg chg="modSp mod">
        <pc:chgData name="Rachael Harrison" userId="3d0f6613-2183-48a7-8949-7da9e40c01c7" providerId="ADAL" clId="{70A69012-EB12-4594-AB5B-AF73BBFD024D}" dt="2021-03-22T11:56:34.700" v="93" actId="6549"/>
        <pc:sldMkLst>
          <pc:docMk/>
          <pc:sldMk cId="0" sldId="328"/>
        </pc:sldMkLst>
        <pc:spChg chg="mod">
          <ac:chgData name="Rachael Harrison" userId="3d0f6613-2183-48a7-8949-7da9e40c01c7" providerId="ADAL" clId="{70A69012-EB12-4594-AB5B-AF73BBFD024D}" dt="2021-03-22T11:56:34.700" v="93" actId="6549"/>
          <ac:spMkLst>
            <pc:docMk/>
            <pc:sldMk cId="0" sldId="328"/>
            <ac:spMk id="6" creationId="{3CAA1A01-0EC6-4447-B49C-70AC6C7BC06B}"/>
          </ac:spMkLst>
        </pc:spChg>
        <pc:spChg chg="mod">
          <ac:chgData name="Rachael Harrison" userId="3d0f6613-2183-48a7-8949-7da9e40c01c7" providerId="ADAL" clId="{70A69012-EB12-4594-AB5B-AF73BBFD024D}" dt="2021-03-22T11:56:01.196" v="40" actId="20577"/>
          <ac:spMkLst>
            <pc:docMk/>
            <pc:sldMk cId="0" sldId="328"/>
            <ac:spMk id="3075" creationId="{00000000-0000-0000-0000-000000000000}"/>
          </ac:spMkLst>
        </pc:spChg>
      </pc:sldChg>
      <pc:sldChg chg="modSp mod">
        <pc:chgData name="Rachael Harrison" userId="3d0f6613-2183-48a7-8949-7da9e40c01c7" providerId="ADAL" clId="{70A69012-EB12-4594-AB5B-AF73BBFD024D}" dt="2021-03-22T12:01:21.836" v="169" actId="20577"/>
        <pc:sldMkLst>
          <pc:docMk/>
          <pc:sldMk cId="0" sldId="330"/>
        </pc:sldMkLst>
        <pc:spChg chg="mod">
          <ac:chgData name="Rachael Harrison" userId="3d0f6613-2183-48a7-8949-7da9e40c01c7" providerId="ADAL" clId="{70A69012-EB12-4594-AB5B-AF73BBFD024D}" dt="2021-03-22T12:00:49.651" v="142" actId="20577"/>
          <ac:spMkLst>
            <pc:docMk/>
            <pc:sldMk cId="0" sldId="330"/>
            <ac:spMk id="2" creationId="{FF579961-A895-5541-84ED-D2CA90270B2E}"/>
          </ac:spMkLst>
        </pc:spChg>
        <pc:spChg chg="mod">
          <ac:chgData name="Rachael Harrison" userId="3d0f6613-2183-48a7-8949-7da9e40c01c7" providerId="ADAL" clId="{70A69012-EB12-4594-AB5B-AF73BBFD024D}" dt="2021-03-22T12:00:34.995" v="138" actId="20577"/>
          <ac:spMkLst>
            <pc:docMk/>
            <pc:sldMk cId="0" sldId="330"/>
            <ac:spMk id="5122" creationId="{00000000-0000-0000-0000-000000000000}"/>
          </ac:spMkLst>
        </pc:spChg>
        <pc:spChg chg="mod">
          <ac:chgData name="Rachael Harrison" userId="3d0f6613-2183-48a7-8949-7da9e40c01c7" providerId="ADAL" clId="{70A69012-EB12-4594-AB5B-AF73BBFD024D}" dt="2021-03-22T12:01:21.836" v="169" actId="20577"/>
          <ac:spMkLst>
            <pc:docMk/>
            <pc:sldMk cId="0" sldId="330"/>
            <ac:spMk id="5123" creationId="{00000000-0000-0000-0000-000000000000}"/>
          </ac:spMkLst>
        </pc:spChg>
      </pc:sldChg>
      <pc:sldChg chg="modSp mod addCm modCm">
        <pc:chgData name="Rachael Harrison" userId="3d0f6613-2183-48a7-8949-7da9e40c01c7" providerId="ADAL" clId="{70A69012-EB12-4594-AB5B-AF73BBFD024D}" dt="2021-03-22T12:03:20.701" v="411"/>
        <pc:sldMkLst>
          <pc:docMk/>
          <pc:sldMk cId="0" sldId="332"/>
        </pc:sldMkLst>
        <pc:spChg chg="mod">
          <ac:chgData name="Rachael Harrison" userId="3d0f6613-2183-48a7-8949-7da9e40c01c7" providerId="ADAL" clId="{70A69012-EB12-4594-AB5B-AF73BBFD024D}" dt="2021-03-22T12:02:47.610" v="409" actId="21"/>
          <ac:spMkLst>
            <pc:docMk/>
            <pc:sldMk cId="0" sldId="332"/>
            <ac:spMk id="11" creationId="{CE8287F5-C3E3-274C-8AFE-F4A06566F751}"/>
          </ac:spMkLst>
        </pc:spChg>
      </pc:sldChg>
      <pc:sldChg chg="modSp mod">
        <pc:chgData name="Rachael Harrison" userId="3d0f6613-2183-48a7-8949-7da9e40c01c7" providerId="ADAL" clId="{70A69012-EB12-4594-AB5B-AF73BBFD024D}" dt="2021-03-22T12:04:57.170" v="516" actId="6549"/>
        <pc:sldMkLst>
          <pc:docMk/>
          <pc:sldMk cId="2385919241" sldId="344"/>
        </pc:sldMkLst>
        <pc:spChg chg="mod">
          <ac:chgData name="Rachael Harrison" userId="3d0f6613-2183-48a7-8949-7da9e40c01c7" providerId="ADAL" clId="{70A69012-EB12-4594-AB5B-AF73BBFD024D}" dt="2021-03-22T12:04:57.170" v="516" actId="6549"/>
          <ac:spMkLst>
            <pc:docMk/>
            <pc:sldMk cId="2385919241" sldId="344"/>
            <ac:spMk id="3" creationId="{97E4492B-F4BB-FA4F-8618-C02EDA1EDA04}"/>
          </ac:spMkLst>
        </pc:spChg>
      </pc:sldChg>
      <pc:sldChg chg="modSp mod">
        <pc:chgData name="Rachael Harrison" userId="3d0f6613-2183-48a7-8949-7da9e40c01c7" providerId="ADAL" clId="{70A69012-EB12-4594-AB5B-AF73BBFD024D}" dt="2021-03-22T12:00:03.818" v="120" actId="20577"/>
        <pc:sldMkLst>
          <pc:docMk/>
          <pc:sldMk cId="3831599855" sldId="345"/>
        </pc:sldMkLst>
        <pc:spChg chg="mod">
          <ac:chgData name="Rachael Harrison" userId="3d0f6613-2183-48a7-8949-7da9e40c01c7" providerId="ADAL" clId="{70A69012-EB12-4594-AB5B-AF73BBFD024D}" dt="2021-03-22T11:56:40.476" v="98" actId="20577"/>
          <ac:spMkLst>
            <pc:docMk/>
            <pc:sldMk cId="3831599855" sldId="345"/>
            <ac:spMk id="2" creationId="{28EE78D9-2075-854F-8F65-F3CCFDA5700B}"/>
          </ac:spMkLst>
        </pc:spChg>
        <pc:spChg chg="mod">
          <ac:chgData name="Rachael Harrison" userId="3d0f6613-2183-48a7-8949-7da9e40c01c7" providerId="ADAL" clId="{70A69012-EB12-4594-AB5B-AF73BBFD024D}" dt="2021-03-22T11:59:48.092" v="100" actId="20577"/>
          <ac:spMkLst>
            <pc:docMk/>
            <pc:sldMk cId="3831599855" sldId="345"/>
            <ac:spMk id="6" creationId="{0EA10E3E-C733-C644-98F1-7139A53D0001}"/>
          </ac:spMkLst>
        </pc:spChg>
        <pc:spChg chg="mod">
          <ac:chgData name="Rachael Harrison" userId="3d0f6613-2183-48a7-8949-7da9e40c01c7" providerId="ADAL" clId="{70A69012-EB12-4594-AB5B-AF73BBFD024D}" dt="2021-03-22T12:00:03.818" v="120" actId="20577"/>
          <ac:spMkLst>
            <pc:docMk/>
            <pc:sldMk cId="3831599855" sldId="345"/>
            <ac:spMk id="8" creationId="{14B81C51-5BD4-DC4E-BB3F-941E75AC86C6}"/>
          </ac:spMkLst>
        </pc:spChg>
      </pc:sldChg>
      <pc:sldChg chg="modSp mod">
        <pc:chgData name="Rachael Harrison" userId="3d0f6613-2183-48a7-8949-7da9e40c01c7" providerId="ADAL" clId="{70A69012-EB12-4594-AB5B-AF73BBFD024D}" dt="2021-03-22T12:00:22.699" v="129" actId="14100"/>
        <pc:sldMkLst>
          <pc:docMk/>
          <pc:sldMk cId="2695647820" sldId="346"/>
        </pc:sldMkLst>
        <pc:spChg chg="mod">
          <ac:chgData name="Rachael Harrison" userId="3d0f6613-2183-48a7-8949-7da9e40c01c7" providerId="ADAL" clId="{70A69012-EB12-4594-AB5B-AF73BBFD024D}" dt="2021-03-22T12:00:15.634" v="125" actId="20577"/>
          <ac:spMkLst>
            <pc:docMk/>
            <pc:sldMk cId="2695647820" sldId="346"/>
            <ac:spMk id="2" creationId="{9C75CEBE-27D3-B44F-BA18-33F4E9E5EA0E}"/>
          </ac:spMkLst>
        </pc:spChg>
        <pc:spChg chg="mod">
          <ac:chgData name="Rachael Harrison" userId="3d0f6613-2183-48a7-8949-7da9e40c01c7" providerId="ADAL" clId="{70A69012-EB12-4594-AB5B-AF73BBFD024D}" dt="2021-03-22T12:00:22.699" v="129" actId="14100"/>
          <ac:spMkLst>
            <pc:docMk/>
            <pc:sldMk cId="2695647820" sldId="346"/>
            <ac:spMk id="7" creationId="{F3CFDC1F-70C9-2146-BFA9-9734DEBA7D92}"/>
          </ac:spMkLst>
        </pc:spChg>
      </pc:sldChg>
      <pc:sldChg chg="modSp mod">
        <pc:chgData name="Rachael Harrison" userId="3d0f6613-2183-48a7-8949-7da9e40c01c7" providerId="ADAL" clId="{70A69012-EB12-4594-AB5B-AF73BBFD024D}" dt="2021-03-22T12:06:30.666" v="580" actId="20577"/>
        <pc:sldMkLst>
          <pc:docMk/>
          <pc:sldMk cId="3434600258" sldId="347"/>
        </pc:sldMkLst>
        <pc:spChg chg="mod">
          <ac:chgData name="Rachael Harrison" userId="3d0f6613-2183-48a7-8949-7da9e40c01c7" providerId="ADAL" clId="{70A69012-EB12-4594-AB5B-AF73BBFD024D}" dt="2021-03-22T12:06:30.666" v="580" actId="20577"/>
          <ac:spMkLst>
            <pc:docMk/>
            <pc:sldMk cId="3434600258" sldId="347"/>
            <ac:spMk id="3" creationId="{E9695948-E933-4543-BCA8-3F6405D1E097}"/>
          </ac:spMkLst>
        </pc:spChg>
      </pc:sldChg>
      <pc:sldChg chg="modSp mod">
        <pc:chgData name="Rachael Harrison" userId="3d0f6613-2183-48a7-8949-7da9e40c01c7" providerId="ADAL" clId="{70A69012-EB12-4594-AB5B-AF73BBFD024D}" dt="2021-03-22T12:11:00.484" v="623" actId="1076"/>
        <pc:sldMkLst>
          <pc:docMk/>
          <pc:sldMk cId="1072372525" sldId="348"/>
        </pc:sldMkLst>
        <pc:spChg chg="mod">
          <ac:chgData name="Rachael Harrison" userId="3d0f6613-2183-48a7-8949-7da9e40c01c7" providerId="ADAL" clId="{70A69012-EB12-4594-AB5B-AF73BBFD024D}" dt="2021-03-22T12:06:57.834" v="590" actId="20577"/>
          <ac:spMkLst>
            <pc:docMk/>
            <pc:sldMk cId="1072372525" sldId="348"/>
            <ac:spMk id="3" creationId="{8736BFE2-632C-974D-93BC-6C3550574ED1}"/>
          </ac:spMkLst>
        </pc:spChg>
        <pc:spChg chg="mod">
          <ac:chgData name="Rachael Harrison" userId="3d0f6613-2183-48a7-8949-7da9e40c01c7" providerId="ADAL" clId="{70A69012-EB12-4594-AB5B-AF73BBFD024D}" dt="2021-03-22T12:11:00.484" v="623" actId="1076"/>
          <ac:spMkLst>
            <pc:docMk/>
            <pc:sldMk cId="1072372525" sldId="348"/>
            <ac:spMk id="6" creationId="{526EDD20-9E00-A54A-AB45-25CEF1C3A624}"/>
          </ac:spMkLst>
        </pc:spChg>
      </pc:sldChg>
      <pc:sldChg chg="modSp mod modNotesTx">
        <pc:chgData name="Rachael Harrison" userId="3d0f6613-2183-48a7-8949-7da9e40c01c7" providerId="ADAL" clId="{70A69012-EB12-4594-AB5B-AF73BBFD024D}" dt="2021-03-22T12:11:42.014" v="649" actId="6549"/>
        <pc:sldMkLst>
          <pc:docMk/>
          <pc:sldMk cId="3091689591" sldId="349"/>
        </pc:sldMkLst>
        <pc:spChg chg="mod">
          <ac:chgData name="Rachael Harrison" userId="3d0f6613-2183-48a7-8949-7da9e40c01c7" providerId="ADAL" clId="{70A69012-EB12-4594-AB5B-AF73BBFD024D}" dt="2021-03-22T12:11:17.305" v="634" actId="20577"/>
          <ac:spMkLst>
            <pc:docMk/>
            <pc:sldMk cId="3091689591" sldId="349"/>
            <ac:spMk id="3" creationId="{C4ABBFA3-3295-8F4F-BBAE-4012A98CD34F}"/>
          </ac:spMkLst>
        </pc:spChg>
        <pc:spChg chg="mod">
          <ac:chgData name="Rachael Harrison" userId="3d0f6613-2183-48a7-8949-7da9e40c01c7" providerId="ADAL" clId="{70A69012-EB12-4594-AB5B-AF73BBFD024D}" dt="2021-03-22T12:11:42.014" v="649" actId="6549"/>
          <ac:spMkLst>
            <pc:docMk/>
            <pc:sldMk cId="3091689591" sldId="349"/>
            <ac:spMk id="5" creationId="{3F276CB1-BBA5-E343-A230-2CFCB9C658BD}"/>
          </ac:spMkLst>
        </pc:spChg>
      </pc:sldChg>
      <pc:sldChg chg="addSp delSp modSp mod">
        <pc:chgData name="Rachael Harrison" userId="3d0f6613-2183-48a7-8949-7da9e40c01c7" providerId="ADAL" clId="{70A69012-EB12-4594-AB5B-AF73BBFD024D}" dt="2021-03-22T12:03:59.178" v="441" actId="20577"/>
        <pc:sldMkLst>
          <pc:docMk/>
          <pc:sldMk cId="1331290097" sldId="350"/>
        </pc:sldMkLst>
        <pc:spChg chg="mod">
          <ac:chgData name="Rachael Harrison" userId="3d0f6613-2183-48a7-8949-7da9e40c01c7" providerId="ADAL" clId="{70A69012-EB12-4594-AB5B-AF73BBFD024D}" dt="2021-03-22T12:03:38.786" v="427" actId="20577"/>
          <ac:spMkLst>
            <pc:docMk/>
            <pc:sldMk cId="1331290097" sldId="350"/>
            <ac:spMk id="2" creationId="{00000000-0000-0000-0000-000000000000}"/>
          </ac:spMkLst>
        </pc:spChg>
        <pc:spChg chg="mod">
          <ac:chgData name="Rachael Harrison" userId="3d0f6613-2183-48a7-8949-7da9e40c01c7" providerId="ADAL" clId="{70A69012-EB12-4594-AB5B-AF73BBFD024D}" dt="2021-03-22T12:03:59.178" v="441" actId="20577"/>
          <ac:spMkLst>
            <pc:docMk/>
            <pc:sldMk cId="1331290097" sldId="350"/>
            <ac:spMk id="11" creationId="{CE8287F5-C3E3-274C-8AFE-F4A06566F751}"/>
          </ac:spMkLst>
        </pc:spChg>
        <pc:graphicFrameChg chg="add del mod">
          <ac:chgData name="Rachael Harrison" userId="3d0f6613-2183-48a7-8949-7da9e40c01c7" providerId="ADAL" clId="{70A69012-EB12-4594-AB5B-AF73BBFD024D}" dt="2021-03-22T12:03:33.723" v="414"/>
          <ac:graphicFrameMkLst>
            <pc:docMk/>
            <pc:sldMk cId="1331290097" sldId="350"/>
            <ac:graphicFrameMk id="3" creationId="{F965DE36-A1CC-4D1C-8D13-8B20B7671C51}"/>
          </ac:graphicFrameMkLst>
        </pc:graphicFrameChg>
      </pc:sldChg>
      <pc:sldChg chg="modSp mod">
        <pc:chgData name="Rachael Harrison" userId="3d0f6613-2183-48a7-8949-7da9e40c01c7" providerId="ADAL" clId="{70A69012-EB12-4594-AB5B-AF73BBFD024D}" dt="2021-03-22T11:46:56.604" v="1" actId="20577"/>
        <pc:sldMkLst>
          <pc:docMk/>
          <pc:sldMk cId="4099090992" sldId="351"/>
        </pc:sldMkLst>
        <pc:spChg chg="mod">
          <ac:chgData name="Rachael Harrison" userId="3d0f6613-2183-48a7-8949-7da9e40c01c7" providerId="ADAL" clId="{70A69012-EB12-4594-AB5B-AF73BBFD024D}" dt="2021-03-22T11:46:56.604" v="1" actId="20577"/>
          <ac:spMkLst>
            <pc:docMk/>
            <pc:sldMk cId="4099090992" sldId="351"/>
            <ac:spMk id="307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5/10/2021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395983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836337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7040978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4120367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708033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390272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374946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479819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848422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doitpoms.ac.uk/tlplib/recycling-metals/figures/recycling_stats_sml.png"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planningportal.co.uk/wales_cy/info/3/common_projects/6/newid_defnydd"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103: Cyflwyniad i gylch bywyd yr amgylchedd adeiledig</a:t>
            </a:r>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cy-GB"/>
              <a:t>PowerPoint 6: Deall ail-bwrpasu adeiladau a strwythurau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7FEB6-2972-5446-9082-4313CAFAE830}"/>
              </a:ext>
            </a:extLst>
          </p:cNvPr>
          <p:cNvSpPr>
            <a:spLocks noGrp="1"/>
          </p:cNvSpPr>
          <p:nvPr>
            <p:ph type="title"/>
          </p:nvPr>
        </p:nvSpPr>
        <p:spPr/>
        <p:txBody>
          <a:bodyPr/>
          <a:lstStyle/>
          <a:p>
            <a:r>
              <a:rPr lang="cy-GB"/>
              <a:t>Achub nodweddion archeolegol</a:t>
            </a:r>
          </a:p>
        </p:txBody>
      </p:sp>
      <p:sp>
        <p:nvSpPr>
          <p:cNvPr id="3" name="Content Placeholder 2">
            <a:extLst>
              <a:ext uri="{FF2B5EF4-FFF2-40B4-BE49-F238E27FC236}">
                <a16:creationId xmlns:a16="http://schemas.microsoft.com/office/drawing/2014/main" id="{E9695948-E933-4543-BCA8-3F6405D1E097}"/>
              </a:ext>
            </a:extLst>
          </p:cNvPr>
          <p:cNvSpPr>
            <a:spLocks noGrp="1"/>
          </p:cNvSpPr>
          <p:nvPr>
            <p:ph sz="quarter" idx="10"/>
          </p:nvPr>
        </p:nvSpPr>
        <p:spPr>
          <a:xfrm>
            <a:off x="457200" y="1512000"/>
            <a:ext cx="4474840" cy="4248000"/>
          </a:xfrm>
        </p:spPr>
        <p:txBody>
          <a:bodyPr/>
          <a:lstStyle/>
          <a:p>
            <a:r>
              <a:rPr lang="cy-GB"/>
              <a:t>Mae achub nodweddion archeolegol yn golygu tynnu eitemau addurniadol o eiddo. Gall hyn gynnwys drysau, ffenestri, paneli, mowldinau addurniadol, ffitiadau haearn, llefydd tân, linteli, siliau, baneri cerrig, brics, simneiau, teils, llechi ac eitemau eraill y mae galw mawr amdanynt.  </a:t>
            </a:r>
          </a:p>
          <a:p>
            <a:r>
              <a:rPr lang="cy-GB"/>
              <a:t>Mae’r deunyddiau hyn yn werthfawr iawn ar gyfer atgyweirio eiddo treftadaeth ac i ddatblygwyr sy’n dymuno ychwanegu cymeriad i dafarn, bwyty, gwesty, ac ati.</a:t>
            </a:r>
          </a:p>
        </p:txBody>
      </p:sp>
      <p:pic>
        <p:nvPicPr>
          <p:cNvPr id="8" name="Picture 7" descr="A picture containing ground, outdoor, old, pile  Description automatically generated">
            <a:extLst>
              <a:ext uri="{FF2B5EF4-FFF2-40B4-BE49-F238E27FC236}">
                <a16:creationId xmlns:a16="http://schemas.microsoft.com/office/drawing/2014/main" id="{3FC27031-A539-459F-90B0-35581BC74C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40624" y="2852936"/>
            <a:ext cx="3707904" cy="2472245"/>
          </a:xfrm>
          <a:prstGeom prst="rect">
            <a:avLst/>
          </a:prstGeom>
        </p:spPr>
      </p:pic>
    </p:spTree>
    <p:extLst>
      <p:ext uri="{BB962C8B-B14F-4D97-AF65-F5344CB8AC3E}">
        <p14:creationId xmlns:p14="http://schemas.microsoft.com/office/powerpoint/2010/main" val="3434600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ED21C-1C7B-6048-86E1-4AF9866E50B5}"/>
              </a:ext>
            </a:extLst>
          </p:cNvPr>
          <p:cNvSpPr>
            <a:spLocks noGrp="1"/>
          </p:cNvSpPr>
          <p:nvPr>
            <p:ph type="title"/>
          </p:nvPr>
        </p:nvSpPr>
        <p:spPr/>
        <p:txBody>
          <a:bodyPr/>
          <a:lstStyle/>
          <a:p>
            <a:r>
              <a:rPr lang="cy-GB"/>
              <a:t>Agregau </a:t>
            </a:r>
          </a:p>
        </p:txBody>
      </p:sp>
      <p:sp>
        <p:nvSpPr>
          <p:cNvPr id="3" name="Content Placeholder 2">
            <a:extLst>
              <a:ext uri="{FF2B5EF4-FFF2-40B4-BE49-F238E27FC236}">
                <a16:creationId xmlns:a16="http://schemas.microsoft.com/office/drawing/2014/main" id="{8736BFE2-632C-974D-93BC-6C3550574ED1}"/>
              </a:ext>
            </a:extLst>
          </p:cNvPr>
          <p:cNvSpPr>
            <a:spLocks noGrp="1"/>
          </p:cNvSpPr>
          <p:nvPr>
            <p:ph sz="quarter" idx="10"/>
          </p:nvPr>
        </p:nvSpPr>
        <p:spPr/>
        <p:txBody>
          <a:bodyPr/>
          <a:lstStyle/>
          <a:p>
            <a:r>
              <a:rPr lang="cy-GB"/>
              <a:t>Gall unrhyw gynnyrch gwaith maen na ellir ei ailgylchu gael ei falu’n gerrig mân sy’n cael ei ddefnyddio mewn amrywiaeth o gynnyrch. Gellir defnyddio cerrig, llechi, marmor, gwenithfaen ac ati ar gyfer agregau addurnol. Gellir malu brics a choncrid a’u defnyddio fel craidd caled neu agregau ar gyfer concrid. </a:t>
            </a:r>
          </a:p>
          <a:p>
            <a:endParaRPr lang="en-US" sz="1600" dirty="0"/>
          </a:p>
          <a:p>
            <a:endParaRPr lang="en-US" sz="1600" dirty="0"/>
          </a:p>
        </p:txBody>
      </p:sp>
      <p:sp>
        <p:nvSpPr>
          <p:cNvPr id="6" name="TextBox 5">
            <a:extLst>
              <a:ext uri="{FF2B5EF4-FFF2-40B4-BE49-F238E27FC236}">
                <a16:creationId xmlns:a16="http://schemas.microsoft.com/office/drawing/2014/main" id="{526EDD20-9E00-A54A-AB45-25CEF1C3A624}"/>
              </a:ext>
            </a:extLst>
          </p:cNvPr>
          <p:cNvSpPr txBox="1"/>
          <p:nvPr/>
        </p:nvSpPr>
        <p:spPr>
          <a:xfrm>
            <a:off x="429997" y="2996952"/>
            <a:ext cx="3970784" cy="2246769"/>
          </a:xfrm>
          <a:prstGeom prst="rect">
            <a:avLst/>
          </a:prstGeom>
          <a:noFill/>
        </p:spPr>
        <p:txBody>
          <a:bodyPr wrap="square" rtlCol="0">
            <a:spAutoFit/>
          </a:bodyPr>
          <a:lstStyle/>
          <a:p>
            <a:r>
              <a:rPr lang="cy-GB"/>
              <a:t>Mae concrid math 1 yn cael ei gynhyrchu o agregau mâl – ailgylchu deunyddiau gwastraff o brosiectau adeiladu a dymchwel. Mae’n berffaith ar gyfer llenwi ffosydd, ôl-lenwadau, selio’r ddaear ac fel is-sylfaen gronynnog.</a:t>
            </a:r>
          </a:p>
        </p:txBody>
      </p:sp>
      <p:pic>
        <p:nvPicPr>
          <p:cNvPr id="8" name="Picture 7" descr="A picture containing ground, outdoor, nature  Description automatically generated">
            <a:extLst>
              <a:ext uri="{FF2B5EF4-FFF2-40B4-BE49-F238E27FC236}">
                <a16:creationId xmlns:a16="http://schemas.microsoft.com/office/drawing/2014/main" id="{FAEFF3CA-C2D0-432C-93AE-A968342E0F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0072" y="2996952"/>
            <a:ext cx="3923928" cy="2615952"/>
          </a:xfrm>
          <a:prstGeom prst="rect">
            <a:avLst/>
          </a:prstGeom>
        </p:spPr>
      </p:pic>
    </p:spTree>
    <p:extLst>
      <p:ext uri="{BB962C8B-B14F-4D97-AF65-F5344CB8AC3E}">
        <p14:creationId xmlns:p14="http://schemas.microsoft.com/office/powerpoint/2010/main" val="1072372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B0648-87A6-A946-813D-BFB5888EAD91}"/>
              </a:ext>
            </a:extLst>
          </p:cNvPr>
          <p:cNvSpPr>
            <a:spLocks noGrp="1"/>
          </p:cNvSpPr>
          <p:nvPr>
            <p:ph type="title"/>
          </p:nvPr>
        </p:nvSpPr>
        <p:spPr/>
        <p:txBody>
          <a:bodyPr/>
          <a:lstStyle/>
          <a:p>
            <a:r>
              <a:rPr lang="cy-GB"/>
              <a:t>Metelau </a:t>
            </a:r>
          </a:p>
        </p:txBody>
      </p:sp>
      <p:sp>
        <p:nvSpPr>
          <p:cNvPr id="3" name="Content Placeholder 2">
            <a:extLst>
              <a:ext uri="{FF2B5EF4-FFF2-40B4-BE49-F238E27FC236}">
                <a16:creationId xmlns:a16="http://schemas.microsoft.com/office/drawing/2014/main" id="{C4ABBFA3-3295-8F4F-BBAE-4012A98CD34F}"/>
              </a:ext>
            </a:extLst>
          </p:cNvPr>
          <p:cNvSpPr>
            <a:spLocks noGrp="1"/>
          </p:cNvSpPr>
          <p:nvPr>
            <p:ph sz="quarter" idx="10"/>
          </p:nvPr>
        </p:nvSpPr>
        <p:spPr/>
        <p:txBody>
          <a:bodyPr/>
          <a:lstStyle/>
          <a:p>
            <a:r>
              <a:rPr lang="cy-GB"/>
              <a:t>Gan fod modd ail-doddi metelau fferus ac anfferus a’u hailffurfio yn gynnyrch newydd bron yn ddi-dor, mae metel sgrap/wedi’i adfer yn ddeunydd delfrydol i’w ailgylchu – gan leihau diflaniad adnoddau naturiol a’r ôl troed carbon o gynhyrchu metelau newydd.</a:t>
            </a:r>
          </a:p>
        </p:txBody>
      </p:sp>
      <p:sp>
        <p:nvSpPr>
          <p:cNvPr id="5" name="Rectangle 4">
            <a:extLst>
              <a:ext uri="{FF2B5EF4-FFF2-40B4-BE49-F238E27FC236}">
                <a16:creationId xmlns:a16="http://schemas.microsoft.com/office/drawing/2014/main" id="{3F276CB1-BBA5-E343-A230-2CFCB9C658BD}"/>
              </a:ext>
            </a:extLst>
          </p:cNvPr>
          <p:cNvSpPr/>
          <p:nvPr/>
        </p:nvSpPr>
        <p:spPr>
          <a:xfrm>
            <a:off x="382888" y="2924944"/>
            <a:ext cx="7789512" cy="3108543"/>
          </a:xfrm>
          <a:prstGeom prst="rect">
            <a:avLst/>
          </a:prstGeom>
        </p:spPr>
        <p:txBody>
          <a:bodyPr wrap="square">
            <a:spAutoFit/>
          </a:bodyPr>
          <a:lstStyle/>
          <a:p>
            <a:r>
              <a:rPr lang="cy-GB" dirty="0"/>
              <a:t>Faint o ynni sy’n cael ei arbed drwy ddefnyddio metelau wedi’u hailgylchu o’u cymharu â mwynau crai: </a:t>
            </a:r>
          </a:p>
          <a:p>
            <a:endParaRPr lang="en-GB" dirty="0"/>
          </a:p>
          <a:p>
            <a:pPr marL="285750" indent="-285750">
              <a:buClr>
                <a:srgbClr val="0077E3"/>
              </a:buClr>
              <a:buFont typeface="Arial" panose="020B0604020202020204" pitchFamily="34" charset="0"/>
              <a:buChar char="•"/>
            </a:pPr>
            <a:r>
              <a:rPr lang="cy-GB" dirty="0"/>
              <a:t>Dur 62–74%</a:t>
            </a:r>
          </a:p>
          <a:p>
            <a:pPr marL="285750" indent="-285750">
              <a:buClr>
                <a:srgbClr val="0077E3"/>
              </a:buClr>
              <a:buFont typeface="Arial" panose="020B0604020202020204" pitchFamily="34" charset="0"/>
              <a:buChar char="•"/>
            </a:pPr>
            <a:r>
              <a:rPr lang="cy-GB" dirty="0"/>
              <a:t>Copr 87%</a:t>
            </a:r>
          </a:p>
          <a:p>
            <a:pPr marL="285750" indent="-285750">
              <a:buClr>
                <a:srgbClr val="0077E3"/>
              </a:buClr>
              <a:buFont typeface="Arial" panose="020B0604020202020204" pitchFamily="34" charset="0"/>
              <a:buChar char="•"/>
            </a:pPr>
            <a:r>
              <a:rPr lang="cy-GB" dirty="0"/>
              <a:t>Sinc 63%</a:t>
            </a:r>
          </a:p>
          <a:p>
            <a:pPr marL="285750" indent="-285750">
              <a:buClr>
                <a:srgbClr val="0077E3"/>
              </a:buClr>
              <a:buFont typeface="Arial" panose="020B0604020202020204" pitchFamily="34" charset="0"/>
              <a:buChar char="•"/>
            </a:pPr>
            <a:r>
              <a:rPr lang="cy-GB" dirty="0"/>
              <a:t>Plwm 60%</a:t>
            </a:r>
          </a:p>
          <a:p>
            <a:endParaRPr lang="en-GB" dirty="0"/>
          </a:p>
          <a:p>
            <a:r>
              <a:rPr lang="cy-GB" sz="1600" dirty="0">
                <a:hlinkClick r:id="rId3"/>
              </a:rPr>
              <a:t>https://www.doitpoms.ac.uk/tlplib/recycling-metals/figures/recycling_stats_sml.png</a:t>
            </a:r>
            <a:endParaRPr lang="cy-GB" sz="1600" dirty="0"/>
          </a:p>
          <a:p>
            <a:endParaRPr lang="en-GB" dirty="0"/>
          </a:p>
        </p:txBody>
      </p:sp>
    </p:spTree>
    <p:extLst>
      <p:ext uri="{BB962C8B-B14F-4D97-AF65-F5344CB8AC3E}">
        <p14:creationId xmlns:p14="http://schemas.microsoft.com/office/powerpoint/2010/main" val="3091689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cy-GB"/>
              <a:t>Newid defnydd</a:t>
            </a:r>
          </a:p>
        </p:txBody>
      </p:sp>
      <p:sp>
        <p:nvSpPr>
          <p:cNvPr id="3075" name="Content Placeholder 2"/>
          <p:cNvSpPr>
            <a:spLocks noGrp="1"/>
          </p:cNvSpPr>
          <p:nvPr>
            <p:ph sz="quarter" idx="10"/>
          </p:nvPr>
        </p:nvSpPr>
        <p:spPr>
          <a:xfrm>
            <a:off x="421784" y="1534424"/>
            <a:ext cx="8229600" cy="4077184"/>
          </a:xfrm>
        </p:spPr>
        <p:txBody>
          <a:bodyPr/>
          <a:lstStyle/>
          <a:p>
            <a:r>
              <a:rPr lang="cy-GB"/>
              <a:t>Wrth i ddulliau gweithio a siopa newid, mae angen addasu’r defnydd o adeiladau er mwyn iddynt fod yn hyfyw a diwallu anghenion cymunedau lleol.</a:t>
            </a:r>
          </a:p>
          <a:p>
            <a:r>
              <a:rPr lang="cy-GB"/>
              <a:t>Ar wahân i rai newidiadau a ganiateir i ddefnydd adeiladau a newidiadau lle mae’r ddau ddefnydd yn perthyn i’r un dosbarth, bydd angen caniatâd cynllunio ar gyfer newid defnydd. Mae’r rhan fwyaf o waith adeiladu allanol sy’n gysylltiedig â newid defnydd hefyd yn debygol o fod angen caniatâd cynllunio.</a:t>
            </a:r>
          </a:p>
          <a:p>
            <a:endParaRPr lang="en-US" dirty="0"/>
          </a:p>
          <a:p>
            <a:r>
              <a:rPr lang="cy-GB"/>
              <a:t>Mae rhagor o wybodaeth ar gael yn </a:t>
            </a:r>
            <a:r>
              <a:rPr lang="cy-GB">
                <a:hlinkClick r:id="rId3"/>
              </a:rPr>
              <a:t>Newid defnydd - Planning Portal - Cymru</a:t>
            </a:r>
          </a:p>
        </p:txBody>
      </p:sp>
    </p:spTree>
    <p:extLst>
      <p:ext uri="{BB962C8B-B14F-4D97-AF65-F5344CB8AC3E}">
        <p14:creationId xmlns:p14="http://schemas.microsoft.com/office/powerpoint/2010/main" val="4099090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cy-GB"/>
              <a:t>Newid defnydd</a:t>
            </a:r>
          </a:p>
        </p:txBody>
      </p:sp>
      <p:sp>
        <p:nvSpPr>
          <p:cNvPr id="3075" name="Content Placeholder 2"/>
          <p:cNvSpPr>
            <a:spLocks noGrp="1"/>
          </p:cNvSpPr>
          <p:nvPr>
            <p:ph sz="quarter" idx="10"/>
          </p:nvPr>
        </p:nvSpPr>
        <p:spPr>
          <a:xfrm>
            <a:off x="421784" y="1534424"/>
            <a:ext cx="8229600" cy="4077184"/>
          </a:xfrm>
        </p:spPr>
        <p:txBody>
          <a:bodyPr/>
          <a:lstStyle/>
          <a:p>
            <a:r>
              <a:rPr lang="cy-GB"/>
              <a:t>Mae ffermydd yn tyfu ac yn aml yn cael eu rhedeg yn gorfforaethol. Mae ysguboriau mawr cynllun agored yn cael eu dylunio a’u hadeiladu er mwyn gallu addasu’n hawdd i’r newid mewn defnydd drwy gydol y tymhorau a’u defnyddio at ddibenion amrywiol. Mae hyn wedi arwain at nifer fwy o ysguboriau traddodiadol ac adeiladau fferm ddim yn cael eu defnyddio.</a:t>
            </a:r>
          </a:p>
        </p:txBody>
      </p:sp>
      <p:sp>
        <p:nvSpPr>
          <p:cNvPr id="6" name="TextBox 5">
            <a:extLst>
              <a:ext uri="{FF2B5EF4-FFF2-40B4-BE49-F238E27FC236}">
                <a16:creationId xmlns:a16="http://schemas.microsoft.com/office/drawing/2014/main" id="{3CAA1A01-0EC6-4447-B49C-70AC6C7BC06B}"/>
              </a:ext>
            </a:extLst>
          </p:cNvPr>
          <p:cNvSpPr txBox="1"/>
          <p:nvPr/>
        </p:nvSpPr>
        <p:spPr>
          <a:xfrm>
            <a:off x="251520" y="3573016"/>
            <a:ext cx="4849720" cy="1323439"/>
          </a:xfrm>
          <a:prstGeom prst="rect">
            <a:avLst/>
          </a:prstGeom>
          <a:noFill/>
        </p:spPr>
        <p:txBody>
          <a:bodyPr wrap="square">
            <a:spAutoFit/>
          </a:bodyPr>
          <a:lstStyle/>
          <a:p>
            <a:r>
              <a:rPr lang="cy-GB" dirty="0"/>
              <a:t>Un ffordd o osgoi hyn yw troi’r adeiladau hyn yn dai, llety gwyliau, siopau fferm neu stiwdios dylunwyr bach – pa un bynnag sydd orau ar gyfer y farchnad leol.</a:t>
            </a:r>
          </a:p>
        </p:txBody>
      </p:sp>
      <p:pic>
        <p:nvPicPr>
          <p:cNvPr id="4" name="Picture 3" descr="A picture containing building, grass, outdoor, house  Description automatically generated">
            <a:extLst>
              <a:ext uri="{FF2B5EF4-FFF2-40B4-BE49-F238E27FC236}">
                <a16:creationId xmlns:a16="http://schemas.microsoft.com/office/drawing/2014/main" id="{3D27C57C-76AC-416A-9EA5-B5904C5824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2160" y="3802496"/>
            <a:ext cx="3131840" cy="23488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E78D9-2075-854F-8F65-F3CCFDA5700B}"/>
              </a:ext>
            </a:extLst>
          </p:cNvPr>
          <p:cNvSpPr>
            <a:spLocks noGrp="1"/>
          </p:cNvSpPr>
          <p:nvPr>
            <p:ph type="title"/>
          </p:nvPr>
        </p:nvSpPr>
        <p:spPr/>
        <p:txBody>
          <a:bodyPr/>
          <a:lstStyle/>
          <a:p>
            <a:r>
              <a:rPr lang="cy-GB"/>
              <a:t>Newid defnydd (parhad)</a:t>
            </a:r>
          </a:p>
        </p:txBody>
      </p:sp>
      <p:sp>
        <p:nvSpPr>
          <p:cNvPr id="6" name="TextBox 5">
            <a:extLst>
              <a:ext uri="{FF2B5EF4-FFF2-40B4-BE49-F238E27FC236}">
                <a16:creationId xmlns:a16="http://schemas.microsoft.com/office/drawing/2014/main" id="{0EA10E3E-C733-C644-98F1-7139A53D0001}"/>
              </a:ext>
            </a:extLst>
          </p:cNvPr>
          <p:cNvSpPr txBox="1"/>
          <p:nvPr/>
        </p:nvSpPr>
        <p:spPr>
          <a:xfrm>
            <a:off x="3779912" y="1547667"/>
            <a:ext cx="4653311" cy="1631216"/>
          </a:xfrm>
          <a:prstGeom prst="rect">
            <a:avLst/>
          </a:prstGeom>
          <a:noFill/>
        </p:spPr>
        <p:txBody>
          <a:bodyPr wrap="square" rtlCol="0">
            <a:spAutoFit/>
          </a:bodyPr>
          <a:lstStyle/>
          <a:p>
            <a:r>
              <a:rPr lang="cy-GB"/>
              <a:t>Mae siopau corneli yn aml yn cael eu troi’n dai wrth i bobl droi at siopa ar-lein, archfarchnadoedd neu ddefnyddio parciau manwerthu y tu allan i’r dref.</a:t>
            </a:r>
          </a:p>
          <a:p>
            <a:endParaRPr lang="en-US" dirty="0"/>
          </a:p>
        </p:txBody>
      </p:sp>
      <p:sp>
        <p:nvSpPr>
          <p:cNvPr id="8" name="TextBox 7">
            <a:extLst>
              <a:ext uri="{FF2B5EF4-FFF2-40B4-BE49-F238E27FC236}">
                <a16:creationId xmlns:a16="http://schemas.microsoft.com/office/drawing/2014/main" id="{14B81C51-5BD4-DC4E-BB3F-941E75AC86C6}"/>
              </a:ext>
            </a:extLst>
          </p:cNvPr>
          <p:cNvSpPr txBox="1"/>
          <p:nvPr/>
        </p:nvSpPr>
        <p:spPr>
          <a:xfrm>
            <a:off x="286920" y="3586079"/>
            <a:ext cx="4501104" cy="2246769"/>
          </a:xfrm>
          <a:prstGeom prst="rect">
            <a:avLst/>
          </a:prstGeom>
          <a:noFill/>
        </p:spPr>
        <p:txBody>
          <a:bodyPr wrap="square" rtlCol="0">
            <a:spAutoFit/>
          </a:bodyPr>
          <a:lstStyle/>
          <a:p>
            <a:endParaRPr lang="en-US" dirty="0"/>
          </a:p>
          <a:p>
            <a:r>
              <a:rPr lang="cy-GB" dirty="0"/>
              <a:t>Mae eglwysi’n cael eu troi’n llety cynllun agored moethus yn rheolaidd wrth i niferoedd y gynulleidfa ostwng. Mae trawsnewidiadau sydd wedi’u gwneud yn dda yn cynnal cymeriad a nodweddion yr adeilad presennol. </a:t>
            </a:r>
          </a:p>
        </p:txBody>
      </p:sp>
      <p:pic>
        <p:nvPicPr>
          <p:cNvPr id="10" name="Picture 9" descr="A picture containing text, outdoor, green  Description automatically generated">
            <a:extLst>
              <a:ext uri="{FF2B5EF4-FFF2-40B4-BE49-F238E27FC236}">
                <a16:creationId xmlns:a16="http://schemas.microsoft.com/office/drawing/2014/main" id="{BBA19940-4132-4F2E-BF53-777B193DD3C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4365" y="1547667"/>
            <a:ext cx="2893499" cy="1881333"/>
          </a:xfrm>
          <a:prstGeom prst="rect">
            <a:avLst/>
          </a:prstGeom>
        </p:spPr>
      </p:pic>
      <p:pic>
        <p:nvPicPr>
          <p:cNvPr id="12" name="Picture 11" descr="A house under construction  Description automatically generated with low confidence">
            <a:extLst>
              <a:ext uri="{FF2B5EF4-FFF2-40B4-BE49-F238E27FC236}">
                <a16:creationId xmlns:a16="http://schemas.microsoft.com/office/drawing/2014/main" id="{5FB24FB4-FB0C-4725-99CF-283907DFC1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20072" y="3476799"/>
            <a:ext cx="3303095" cy="2477322"/>
          </a:xfrm>
          <a:prstGeom prst="rect">
            <a:avLst/>
          </a:prstGeom>
        </p:spPr>
      </p:pic>
    </p:spTree>
    <p:extLst>
      <p:ext uri="{BB962C8B-B14F-4D97-AF65-F5344CB8AC3E}">
        <p14:creationId xmlns:p14="http://schemas.microsoft.com/office/powerpoint/2010/main" val="3831599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5CEBE-27D3-B44F-BA18-33F4E9E5EA0E}"/>
              </a:ext>
            </a:extLst>
          </p:cNvPr>
          <p:cNvSpPr>
            <a:spLocks noGrp="1"/>
          </p:cNvSpPr>
          <p:nvPr>
            <p:ph type="title"/>
          </p:nvPr>
        </p:nvSpPr>
        <p:spPr/>
        <p:txBody>
          <a:bodyPr/>
          <a:lstStyle/>
          <a:p>
            <a:r>
              <a:rPr lang="cy-GB"/>
              <a:t>Newid defnydd (parhad)</a:t>
            </a:r>
          </a:p>
        </p:txBody>
      </p:sp>
      <p:sp>
        <p:nvSpPr>
          <p:cNvPr id="7" name="Content Placeholder 6">
            <a:extLst>
              <a:ext uri="{FF2B5EF4-FFF2-40B4-BE49-F238E27FC236}">
                <a16:creationId xmlns:a16="http://schemas.microsoft.com/office/drawing/2014/main" id="{F3CFDC1F-70C9-2146-BFA9-9734DEBA7D92}"/>
              </a:ext>
            </a:extLst>
          </p:cNvPr>
          <p:cNvSpPr>
            <a:spLocks noGrp="1"/>
          </p:cNvSpPr>
          <p:nvPr>
            <p:ph sz="quarter" idx="10"/>
          </p:nvPr>
        </p:nvSpPr>
        <p:spPr>
          <a:xfrm>
            <a:off x="462281" y="1916832"/>
            <a:ext cx="3610744" cy="3336032"/>
          </a:xfrm>
        </p:spPr>
        <p:txBody>
          <a:bodyPr/>
          <a:lstStyle/>
          <a:p>
            <a:r>
              <a:rPr lang="cy-GB"/>
              <a:t>Mae warysau diwydiannol mawr, ffatrïoedd ac adeiladau masnachol yn aml yn adeiladau amlwg mewn lleoliadau dymunol gyda ffasâd hyfryd. Mae’r rhain yn cael eu hailbwrpasu’n bennaf fel rhandai, ond mae rhai yn cael eu haddasu at ddibenion eraill fel cyfleusterau manwerthu, masnachol a hamdden. </a:t>
            </a:r>
          </a:p>
          <a:p>
            <a:endParaRPr lang="en-US" sz="1600" dirty="0"/>
          </a:p>
        </p:txBody>
      </p:sp>
      <p:sp>
        <p:nvSpPr>
          <p:cNvPr id="13" name="TextBox 12">
            <a:extLst>
              <a:ext uri="{FF2B5EF4-FFF2-40B4-BE49-F238E27FC236}">
                <a16:creationId xmlns:a16="http://schemas.microsoft.com/office/drawing/2014/main" id="{6E7691D8-01E2-314E-9BCB-1BB1468712BA}"/>
              </a:ext>
            </a:extLst>
          </p:cNvPr>
          <p:cNvSpPr txBox="1"/>
          <p:nvPr/>
        </p:nvSpPr>
        <p:spPr>
          <a:xfrm>
            <a:off x="5389240" y="5259709"/>
            <a:ext cx="3754760" cy="338554"/>
          </a:xfrm>
          <a:prstGeom prst="rect">
            <a:avLst/>
          </a:prstGeom>
          <a:noFill/>
        </p:spPr>
        <p:txBody>
          <a:bodyPr wrap="square" rtlCol="0">
            <a:spAutoFit/>
          </a:bodyPr>
          <a:lstStyle/>
          <a:p>
            <a:r>
              <a:rPr lang="cy-GB" sz="1600"/>
              <a:t>Warws wedi’i droi’n rhandai</a:t>
            </a:r>
          </a:p>
        </p:txBody>
      </p:sp>
      <p:pic>
        <p:nvPicPr>
          <p:cNvPr id="4" name="Picture 3" descr="A picture containing building, outdoor, sky, tower  Description automatically generated">
            <a:extLst>
              <a:ext uri="{FF2B5EF4-FFF2-40B4-BE49-F238E27FC236}">
                <a16:creationId xmlns:a16="http://schemas.microsoft.com/office/drawing/2014/main" id="{9DE736D4-66CD-449D-8E2C-EE4A60AB23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0" y="2204864"/>
            <a:ext cx="4572000" cy="3048000"/>
          </a:xfrm>
          <a:prstGeom prst="rect">
            <a:avLst/>
          </a:prstGeom>
        </p:spPr>
      </p:pic>
    </p:spTree>
    <p:extLst>
      <p:ext uri="{BB962C8B-B14F-4D97-AF65-F5344CB8AC3E}">
        <p14:creationId xmlns:p14="http://schemas.microsoft.com/office/powerpoint/2010/main" val="2695647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a:t>Moderneiddio ac adnewyddu</a:t>
            </a:r>
          </a:p>
        </p:txBody>
      </p:sp>
      <p:sp>
        <p:nvSpPr>
          <p:cNvPr id="5123" name="Content Placeholder 2"/>
          <p:cNvSpPr>
            <a:spLocks noGrp="1"/>
          </p:cNvSpPr>
          <p:nvPr>
            <p:ph sz="quarter" idx="10"/>
          </p:nvPr>
        </p:nvSpPr>
        <p:spPr>
          <a:xfrm>
            <a:off x="339686" y="3190428"/>
            <a:ext cx="4520345" cy="2452659"/>
          </a:xfrm>
        </p:spPr>
        <p:txBody>
          <a:bodyPr/>
          <a:lstStyle/>
          <a:p>
            <a:r>
              <a:rPr lang="cy-GB" dirty="0"/>
              <a:t>Mae eiddo mewn cyflwr gwael iawn nawr yn cael eu hailwampio’n gartrefi modern gan awdurdodau lleol neu gymdeithasau tai, gan annog pobl i ddychwelyd i dai trefol traddodiadol mewn cymunedau. Mae’r rhain yn cynnig tai fforddiadwy y mae modd eu rhentu neu eu prynu. </a:t>
            </a:r>
          </a:p>
        </p:txBody>
      </p:sp>
      <p:sp>
        <p:nvSpPr>
          <p:cNvPr id="2" name="TextBox 1">
            <a:extLst>
              <a:ext uri="{FF2B5EF4-FFF2-40B4-BE49-F238E27FC236}">
                <a16:creationId xmlns:a16="http://schemas.microsoft.com/office/drawing/2014/main" id="{FF579961-A895-5541-84ED-D2CA90270B2E}"/>
              </a:ext>
            </a:extLst>
          </p:cNvPr>
          <p:cNvSpPr txBox="1"/>
          <p:nvPr/>
        </p:nvSpPr>
        <p:spPr>
          <a:xfrm>
            <a:off x="323528" y="1453054"/>
            <a:ext cx="8064896" cy="1323439"/>
          </a:xfrm>
          <a:prstGeom prst="rect">
            <a:avLst/>
          </a:prstGeom>
          <a:noFill/>
        </p:spPr>
        <p:txBody>
          <a:bodyPr wrap="square" rtlCol="0">
            <a:spAutoFit/>
          </a:bodyPr>
          <a:lstStyle/>
          <a:p>
            <a:r>
              <a:rPr lang="cy-GB"/>
              <a:t>Mae moderneiddio’n golygu addasu rhywbeth i ddiwallu anghenion neu arferion modern. Enghreifftiau mewn tŷ wedi’i foderneiddio fyddai newid eitemau traddodiadol am geginau wedi’u gosod, ffenestri gwydr dwbl, drysau newydd, gwres canolog, ystafelloedd ymolchi wedi’u gosod, gwifrau trydanol, ac ati.</a:t>
            </a:r>
          </a:p>
        </p:txBody>
      </p:sp>
      <p:pic>
        <p:nvPicPr>
          <p:cNvPr id="4" name="Picture 3" descr="A picture containing building, outdoor, brick, stone  Description automatically generated">
            <a:extLst>
              <a:ext uri="{FF2B5EF4-FFF2-40B4-BE49-F238E27FC236}">
                <a16:creationId xmlns:a16="http://schemas.microsoft.com/office/drawing/2014/main" id="{B662DF1F-0D8C-44B5-A260-BF10913F1B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48064" y="3190428"/>
            <a:ext cx="3976488" cy="267366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Uwchraddio systemau</a:t>
            </a:r>
          </a:p>
        </p:txBody>
      </p:sp>
      <p:sp>
        <p:nvSpPr>
          <p:cNvPr id="11" name="TextBox 10">
            <a:extLst>
              <a:ext uri="{FF2B5EF4-FFF2-40B4-BE49-F238E27FC236}">
                <a16:creationId xmlns:a16="http://schemas.microsoft.com/office/drawing/2014/main" id="{CE8287F5-C3E3-274C-8AFE-F4A06566F751}"/>
              </a:ext>
            </a:extLst>
          </p:cNvPr>
          <p:cNvSpPr txBox="1"/>
          <p:nvPr/>
        </p:nvSpPr>
        <p:spPr>
          <a:xfrm>
            <a:off x="364434" y="1636892"/>
            <a:ext cx="4207566" cy="4093428"/>
          </a:xfrm>
          <a:prstGeom prst="rect">
            <a:avLst/>
          </a:prstGeom>
          <a:noFill/>
        </p:spPr>
        <p:txBody>
          <a:bodyPr wrap="square" rtlCol="0">
            <a:spAutoFit/>
          </a:bodyPr>
          <a:lstStyle/>
          <a:p>
            <a:r>
              <a:rPr lang="cy-GB"/>
              <a:t>Fel rhan o raglen cynnal a chadw ac adnewyddu tŷ neu weithle, mae uwchraddio systemau yn hanfodol i sicrhau bod gan y defnyddiwr yr hyn sydd ei angen arno i fyw a gweithio’n gyfforddus. Mae hyn yn darparu mynediad at y systemau cyfathrebu diweddaraf a chyflymaf. Mae hyn yn arbennig o bwysig i sicrhau bod busnesau’n parhau’n hyfyw, yn economaidd ac yn ariannol.</a:t>
            </a:r>
            <a:r>
              <a:rPr lang="cy-GB">
                <a:latin typeface="+mn-lt"/>
                <a:ea typeface="Calibri" panose="020F0502020204030204" pitchFamily="34" charset="0"/>
                <a:cs typeface="Times New Roman" panose="02020603050405020304" pitchFamily="18" charset="0"/>
              </a:rPr>
              <a:t> </a:t>
            </a:r>
          </a:p>
          <a:p>
            <a:endParaRPr lang="en-US" dirty="0"/>
          </a:p>
        </p:txBody>
      </p:sp>
      <p:pic>
        <p:nvPicPr>
          <p:cNvPr id="5" name="Picture 4">
            <a:extLst>
              <a:ext uri="{FF2B5EF4-FFF2-40B4-BE49-F238E27FC236}">
                <a16:creationId xmlns:a16="http://schemas.microsoft.com/office/drawing/2014/main" id="{0A0CA8E0-C4C1-45F0-B870-CC218297709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4206" r="14642"/>
          <a:stretch/>
        </p:blipFill>
        <p:spPr>
          <a:xfrm>
            <a:off x="5676144" y="2081920"/>
            <a:ext cx="3456384" cy="376808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Uwchraddio systemau (parhad)</a:t>
            </a:r>
          </a:p>
        </p:txBody>
      </p:sp>
      <p:sp>
        <p:nvSpPr>
          <p:cNvPr id="11" name="TextBox 10">
            <a:extLst>
              <a:ext uri="{FF2B5EF4-FFF2-40B4-BE49-F238E27FC236}">
                <a16:creationId xmlns:a16="http://schemas.microsoft.com/office/drawing/2014/main" id="{CE8287F5-C3E3-274C-8AFE-F4A06566F751}"/>
              </a:ext>
            </a:extLst>
          </p:cNvPr>
          <p:cNvSpPr txBox="1"/>
          <p:nvPr/>
        </p:nvSpPr>
        <p:spPr>
          <a:xfrm>
            <a:off x="457200" y="1468924"/>
            <a:ext cx="7787208" cy="3477875"/>
          </a:xfrm>
          <a:prstGeom prst="rect">
            <a:avLst/>
          </a:prstGeom>
          <a:noFill/>
        </p:spPr>
        <p:txBody>
          <a:bodyPr wrap="square" rtlCol="0">
            <a:spAutoFit/>
          </a:bodyPr>
          <a:lstStyle/>
          <a:p>
            <a:r>
              <a:rPr lang="cy-GB" dirty="0"/>
              <a:t>Dyma enghreifftiau o uwchraddio:</a:t>
            </a:r>
          </a:p>
          <a:p>
            <a:endParaRPr lang="en-US" dirty="0"/>
          </a:p>
          <a:p>
            <a:pPr marL="342900" indent="-342900">
              <a:buClr>
                <a:srgbClr val="0077E3"/>
              </a:buClr>
              <a:buFont typeface="Arial" panose="020B0604020202020204" pitchFamily="34" charset="0"/>
              <a:buChar char="•"/>
            </a:pPr>
            <a:r>
              <a:rPr lang="cy-GB" dirty="0"/>
              <a:t>boeleri sy’n defnyddio tanwydd yn effeithlon </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cy-GB" dirty="0"/>
              <a:t>ffynonellau ynni newydd (aer, daear, gwynt, solar) </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cy-GB" dirty="0"/>
              <a:t>cysylltiadau llawn i’r rhyngrwyd ffeibr optig</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cy-GB" dirty="0"/>
              <a:t>systemau TG</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cy-GB" dirty="0"/>
              <a:t>systemau larwm ac intercom.</a:t>
            </a:r>
          </a:p>
        </p:txBody>
      </p:sp>
    </p:spTree>
    <p:extLst>
      <p:ext uri="{BB962C8B-B14F-4D97-AF65-F5344CB8AC3E}">
        <p14:creationId xmlns:p14="http://schemas.microsoft.com/office/powerpoint/2010/main" val="1331290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cy-GB"/>
              <a:t>Ailgylchu ac ailddefnyddio</a:t>
            </a:r>
          </a:p>
        </p:txBody>
      </p:sp>
      <p:sp>
        <p:nvSpPr>
          <p:cNvPr id="3" name="Content Placeholder 2">
            <a:extLst>
              <a:ext uri="{FF2B5EF4-FFF2-40B4-BE49-F238E27FC236}">
                <a16:creationId xmlns:a16="http://schemas.microsoft.com/office/drawing/2014/main" id="{97E4492B-F4BB-FA4F-8618-C02EDA1EDA04}"/>
              </a:ext>
            </a:extLst>
          </p:cNvPr>
          <p:cNvSpPr>
            <a:spLocks noGrp="1"/>
          </p:cNvSpPr>
          <p:nvPr>
            <p:ph sz="quarter" idx="10"/>
          </p:nvPr>
        </p:nvSpPr>
        <p:spPr>
          <a:xfrm>
            <a:off x="457200" y="1512000"/>
            <a:ext cx="8435280" cy="4248000"/>
          </a:xfrm>
        </p:spPr>
        <p:txBody>
          <a:bodyPr/>
          <a:lstStyle/>
          <a:p>
            <a:r>
              <a:rPr lang="cy-GB" b="1"/>
              <a:t>Pam ailgylchu?</a:t>
            </a:r>
          </a:p>
          <a:p>
            <a:r>
              <a:rPr lang="cy-GB"/>
              <a:t>Mae ailgylchu deunyddiau adeiladu lle bynnag y bo modd yn lleihau’r effaith ar adnoddau naturiol – mae llai o goed yn cael eu torri, llai o ddeunyddiau sylfaenol yn cael eu cloddio; ac yn ei dro, mae hyn i gyd yn lleihau’r ôl troed carbon gan fod llai o brosesu, gweithgynhyrchu a chludo.</a:t>
            </a:r>
          </a:p>
          <a:p>
            <a:r>
              <a:rPr lang="cy-GB"/>
              <a:t>Gellir ailgylchu neu newid pwrpas llawer o eitemau gan wneud i eiddo edrych a theimlo’n ddrud ac yn ‘vintage’.</a:t>
            </a:r>
          </a:p>
          <a:p>
            <a:r>
              <a:rPr lang="cy-GB"/>
              <a:t>Gellir defnyddio deunyddiau wedi’u hailgylchu i ail-greu edrychiad traddodiadol. Yn ystod gwaith treftadaeth neu atgyweirio adeilad traddodiadol, efallai mai defnyddio brics a phren wedi’u hailgylchu fydd yr unig opsiwn ar gyfer cynyrchu’r gorffeniad angenrheidiol.</a:t>
            </a:r>
          </a:p>
        </p:txBody>
      </p:sp>
    </p:spTree>
    <p:extLst>
      <p:ext uri="{BB962C8B-B14F-4D97-AF65-F5344CB8AC3E}">
        <p14:creationId xmlns:p14="http://schemas.microsoft.com/office/powerpoint/2010/main" val="23859192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3013</TotalTime>
  <Words>958</Words>
  <Application>Microsoft Office PowerPoint</Application>
  <PresentationFormat>On-screen Show (4:3)</PresentationFormat>
  <Paragraphs>73</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Lucida Grande</vt:lpstr>
      <vt:lpstr>Times New Roman</vt:lpstr>
      <vt:lpstr>Default Design</vt:lpstr>
      <vt:lpstr>PowerPoint 6: Deall ail-bwrpasu adeiladau a strwythurau</vt:lpstr>
      <vt:lpstr>Newid defnydd</vt:lpstr>
      <vt:lpstr>Newid defnydd</vt:lpstr>
      <vt:lpstr>Newid defnydd (parhad)</vt:lpstr>
      <vt:lpstr>Newid defnydd (parhad)</vt:lpstr>
      <vt:lpstr>Moderneiddio ac adnewyddu</vt:lpstr>
      <vt:lpstr>Uwchraddio systemau</vt:lpstr>
      <vt:lpstr>Uwchraddio systemau (parhad)</vt:lpstr>
      <vt:lpstr>Ailgylchu ac ailddefnyddio</vt:lpstr>
      <vt:lpstr>Achub nodweddion archeolegol</vt:lpstr>
      <vt:lpstr>Agregau </vt:lpstr>
      <vt:lpstr>Metelau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298</cp:revision>
  <dcterms:created xsi:type="dcterms:W3CDTF">2013-05-28T00:38:54Z</dcterms:created>
  <dcterms:modified xsi:type="dcterms:W3CDTF">2021-05-10T13:11:59Z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