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28" r:id="rId6"/>
    <p:sldId id="346" r:id="rId7"/>
    <p:sldId id="357" r:id="rId8"/>
    <p:sldId id="353" r:id="rId9"/>
    <p:sldId id="330" r:id="rId10"/>
    <p:sldId id="351" r:id="rId11"/>
    <p:sldId id="347" r:id="rId12"/>
    <p:sldId id="348" r:id="rId13"/>
    <p:sldId id="349" r:id="rId14"/>
    <p:sldId id="352" r:id="rId15"/>
    <p:sldId id="358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57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22811E-FA2F-41FF-AF0F-7727A50623E1}" v="2" dt="2021-03-22T12:13:13.1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87" autoAdjust="0"/>
    <p:restoredTop sz="93172" autoAdjust="0"/>
  </p:normalViewPr>
  <p:slideViewPr>
    <p:cSldViewPr showGuides="1">
      <p:cViewPr varScale="1">
        <p:scale>
          <a:sx n="62" d="100"/>
          <a:sy n="62" d="100"/>
        </p:scale>
        <p:origin x="102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ael Harrison" userId="3d0f6613-2183-48a7-8949-7da9e40c01c7" providerId="ADAL" clId="{7622811E-FA2F-41FF-AF0F-7727A50623E1}"/>
    <pc:docChg chg="undo custSel modSld">
      <pc:chgData name="Rachael Harrison" userId="3d0f6613-2183-48a7-8949-7da9e40c01c7" providerId="ADAL" clId="{7622811E-FA2F-41FF-AF0F-7727A50623E1}" dt="2021-03-22T12:19:37.888" v="257" actId="20577"/>
      <pc:docMkLst>
        <pc:docMk/>
      </pc:docMkLst>
      <pc:sldChg chg="modSp mod">
        <pc:chgData name="Rachael Harrison" userId="3d0f6613-2183-48a7-8949-7da9e40c01c7" providerId="ADAL" clId="{7622811E-FA2F-41FF-AF0F-7727A50623E1}" dt="2021-03-22T12:12:31.146" v="0" actId="20577"/>
        <pc:sldMkLst>
          <pc:docMk/>
          <pc:sldMk cId="0" sldId="256"/>
        </pc:sldMkLst>
        <pc:spChg chg="mod">
          <ac:chgData name="Rachael Harrison" userId="3d0f6613-2183-48a7-8949-7da9e40c01c7" providerId="ADAL" clId="{7622811E-FA2F-41FF-AF0F-7727A50623E1}" dt="2021-03-22T12:12:31.146" v="0" actId="20577"/>
          <ac:spMkLst>
            <pc:docMk/>
            <pc:sldMk cId="0" sldId="256"/>
            <ac:spMk id="2054" creationId="{00000000-0000-0000-0000-000000000000}"/>
          </ac:spMkLst>
        </pc:spChg>
      </pc:sldChg>
      <pc:sldChg chg="modSp mod">
        <pc:chgData name="Rachael Harrison" userId="3d0f6613-2183-48a7-8949-7da9e40c01c7" providerId="ADAL" clId="{7622811E-FA2F-41FF-AF0F-7727A50623E1}" dt="2021-03-22T12:13:08.162" v="8" actId="20577"/>
        <pc:sldMkLst>
          <pc:docMk/>
          <pc:sldMk cId="0" sldId="328"/>
        </pc:sldMkLst>
        <pc:spChg chg="mod">
          <ac:chgData name="Rachael Harrison" userId="3d0f6613-2183-48a7-8949-7da9e40c01c7" providerId="ADAL" clId="{7622811E-FA2F-41FF-AF0F-7727A50623E1}" dt="2021-03-22T12:13:08.162" v="8" actId="20577"/>
          <ac:spMkLst>
            <pc:docMk/>
            <pc:sldMk cId="0" sldId="328"/>
            <ac:spMk id="3075" creationId="{00000000-0000-0000-0000-000000000000}"/>
          </ac:spMkLst>
        </pc:spChg>
      </pc:sldChg>
      <pc:sldChg chg="modSp mod">
        <pc:chgData name="Rachael Harrison" userId="3d0f6613-2183-48a7-8949-7da9e40c01c7" providerId="ADAL" clId="{7622811E-FA2F-41FF-AF0F-7727A50623E1}" dt="2021-03-22T12:16:00.744" v="111" actId="20577"/>
        <pc:sldMkLst>
          <pc:docMk/>
          <pc:sldMk cId="0" sldId="330"/>
        </pc:sldMkLst>
        <pc:spChg chg="mod">
          <ac:chgData name="Rachael Harrison" userId="3d0f6613-2183-48a7-8949-7da9e40c01c7" providerId="ADAL" clId="{7622811E-FA2F-41FF-AF0F-7727A50623E1}" dt="2021-03-22T12:16:00.744" v="111" actId="20577"/>
          <ac:spMkLst>
            <pc:docMk/>
            <pc:sldMk cId="0" sldId="330"/>
            <ac:spMk id="5123" creationId="{00000000-0000-0000-0000-000000000000}"/>
          </ac:spMkLst>
        </pc:spChg>
      </pc:sldChg>
      <pc:sldChg chg="modSp mod">
        <pc:chgData name="Rachael Harrison" userId="3d0f6613-2183-48a7-8949-7da9e40c01c7" providerId="ADAL" clId="{7622811E-FA2F-41FF-AF0F-7727A50623E1}" dt="2021-03-22T12:13:40.458" v="15" actId="113"/>
        <pc:sldMkLst>
          <pc:docMk/>
          <pc:sldMk cId="515799665" sldId="346"/>
        </pc:sldMkLst>
        <pc:spChg chg="mod">
          <ac:chgData name="Rachael Harrison" userId="3d0f6613-2183-48a7-8949-7da9e40c01c7" providerId="ADAL" clId="{7622811E-FA2F-41FF-AF0F-7727A50623E1}" dt="2021-03-22T12:13:13.192" v="10"/>
          <ac:spMkLst>
            <pc:docMk/>
            <pc:sldMk cId="515799665" sldId="346"/>
            <ac:spMk id="2" creationId="{4D9BF4BA-A406-9747-BA07-A3BE446DCB49}"/>
          </ac:spMkLst>
        </pc:spChg>
        <pc:spChg chg="mod">
          <ac:chgData name="Rachael Harrison" userId="3d0f6613-2183-48a7-8949-7da9e40c01c7" providerId="ADAL" clId="{7622811E-FA2F-41FF-AF0F-7727A50623E1}" dt="2021-03-22T12:13:40.458" v="15" actId="113"/>
          <ac:spMkLst>
            <pc:docMk/>
            <pc:sldMk cId="515799665" sldId="346"/>
            <ac:spMk id="3" creationId="{A62351F7-5F5B-6A4A-B0C0-B0043E29459E}"/>
          </ac:spMkLst>
        </pc:spChg>
      </pc:sldChg>
      <pc:sldChg chg="modSp mod">
        <pc:chgData name="Rachael Harrison" userId="3d0f6613-2183-48a7-8949-7da9e40c01c7" providerId="ADAL" clId="{7622811E-FA2F-41FF-AF0F-7727A50623E1}" dt="2021-03-22T12:17:01.025" v="165" actId="20577"/>
        <pc:sldMkLst>
          <pc:docMk/>
          <pc:sldMk cId="1526662830" sldId="347"/>
        </pc:sldMkLst>
        <pc:spChg chg="mod">
          <ac:chgData name="Rachael Harrison" userId="3d0f6613-2183-48a7-8949-7da9e40c01c7" providerId="ADAL" clId="{7622811E-FA2F-41FF-AF0F-7727A50623E1}" dt="2021-03-22T12:17:01.025" v="165" actId="20577"/>
          <ac:spMkLst>
            <pc:docMk/>
            <pc:sldMk cId="1526662830" sldId="347"/>
            <ac:spMk id="3" creationId="{A8BFB5F3-EF8B-D246-A3EA-A0F8B0DCA1A6}"/>
          </ac:spMkLst>
        </pc:spChg>
      </pc:sldChg>
      <pc:sldChg chg="modSp mod">
        <pc:chgData name="Rachael Harrison" userId="3d0f6613-2183-48a7-8949-7da9e40c01c7" providerId="ADAL" clId="{7622811E-FA2F-41FF-AF0F-7727A50623E1}" dt="2021-03-22T12:17:32.161" v="185" actId="20577"/>
        <pc:sldMkLst>
          <pc:docMk/>
          <pc:sldMk cId="2231983998" sldId="348"/>
        </pc:sldMkLst>
        <pc:spChg chg="mod">
          <ac:chgData name="Rachael Harrison" userId="3d0f6613-2183-48a7-8949-7da9e40c01c7" providerId="ADAL" clId="{7622811E-FA2F-41FF-AF0F-7727A50623E1}" dt="2021-03-22T12:17:32.161" v="185" actId="20577"/>
          <ac:spMkLst>
            <pc:docMk/>
            <pc:sldMk cId="2231983998" sldId="348"/>
            <ac:spMk id="3" creationId="{F2358956-5286-0748-AA3B-C3A023790958}"/>
          </ac:spMkLst>
        </pc:spChg>
      </pc:sldChg>
      <pc:sldChg chg="modSp mod">
        <pc:chgData name="Rachael Harrison" userId="3d0f6613-2183-48a7-8949-7da9e40c01c7" providerId="ADAL" clId="{7622811E-FA2F-41FF-AF0F-7727A50623E1}" dt="2021-03-22T12:17:58.509" v="199" actId="113"/>
        <pc:sldMkLst>
          <pc:docMk/>
          <pc:sldMk cId="2606683762" sldId="349"/>
        </pc:sldMkLst>
        <pc:spChg chg="mod">
          <ac:chgData name="Rachael Harrison" userId="3d0f6613-2183-48a7-8949-7da9e40c01c7" providerId="ADAL" clId="{7622811E-FA2F-41FF-AF0F-7727A50623E1}" dt="2021-03-22T12:17:53.089" v="198" actId="20577"/>
          <ac:spMkLst>
            <pc:docMk/>
            <pc:sldMk cId="2606683762" sldId="349"/>
            <ac:spMk id="3" creationId="{A81E50F4-6DE6-4E49-894F-AE92B02B089A}"/>
          </ac:spMkLst>
        </pc:spChg>
        <pc:spChg chg="mod">
          <ac:chgData name="Rachael Harrison" userId="3d0f6613-2183-48a7-8949-7da9e40c01c7" providerId="ADAL" clId="{7622811E-FA2F-41FF-AF0F-7727A50623E1}" dt="2021-03-22T12:17:58.509" v="199" actId="113"/>
          <ac:spMkLst>
            <pc:docMk/>
            <pc:sldMk cId="2606683762" sldId="349"/>
            <ac:spMk id="7" creationId="{BC068A6D-0E93-0F48-9AC1-A514849CFD00}"/>
          </ac:spMkLst>
        </pc:spChg>
        <pc:spChg chg="mod">
          <ac:chgData name="Rachael Harrison" userId="3d0f6613-2183-48a7-8949-7da9e40c01c7" providerId="ADAL" clId="{7622811E-FA2F-41FF-AF0F-7727A50623E1}" dt="2021-03-22T12:17:58.509" v="199" actId="113"/>
          <ac:spMkLst>
            <pc:docMk/>
            <pc:sldMk cId="2606683762" sldId="349"/>
            <ac:spMk id="9" creationId="{56AA9436-4BF4-D74D-99FC-84F924B9D89D}"/>
          </ac:spMkLst>
        </pc:spChg>
        <pc:spChg chg="mod">
          <ac:chgData name="Rachael Harrison" userId="3d0f6613-2183-48a7-8949-7da9e40c01c7" providerId="ADAL" clId="{7622811E-FA2F-41FF-AF0F-7727A50623E1}" dt="2021-03-22T12:17:58.509" v="199" actId="113"/>
          <ac:spMkLst>
            <pc:docMk/>
            <pc:sldMk cId="2606683762" sldId="349"/>
            <ac:spMk id="10" creationId="{1E9CF5FD-5068-B049-A6DC-6ED0BA83E712}"/>
          </ac:spMkLst>
        </pc:spChg>
      </pc:sldChg>
      <pc:sldChg chg="modSp mod">
        <pc:chgData name="Rachael Harrison" userId="3d0f6613-2183-48a7-8949-7da9e40c01c7" providerId="ADAL" clId="{7622811E-FA2F-41FF-AF0F-7727A50623E1}" dt="2021-03-22T12:16:28.258" v="130" actId="20577"/>
        <pc:sldMkLst>
          <pc:docMk/>
          <pc:sldMk cId="1607377015" sldId="351"/>
        </pc:sldMkLst>
        <pc:spChg chg="mod">
          <ac:chgData name="Rachael Harrison" userId="3d0f6613-2183-48a7-8949-7da9e40c01c7" providerId="ADAL" clId="{7622811E-FA2F-41FF-AF0F-7727A50623E1}" dt="2021-03-22T12:16:08.289" v="124" actId="6549"/>
          <ac:spMkLst>
            <pc:docMk/>
            <pc:sldMk cId="1607377015" sldId="351"/>
            <ac:spMk id="5122" creationId="{00000000-0000-0000-0000-000000000000}"/>
          </ac:spMkLst>
        </pc:spChg>
        <pc:spChg chg="mod">
          <ac:chgData name="Rachael Harrison" userId="3d0f6613-2183-48a7-8949-7da9e40c01c7" providerId="ADAL" clId="{7622811E-FA2F-41FF-AF0F-7727A50623E1}" dt="2021-03-22T12:16:28.258" v="130" actId="20577"/>
          <ac:spMkLst>
            <pc:docMk/>
            <pc:sldMk cId="1607377015" sldId="351"/>
            <ac:spMk id="5123" creationId="{00000000-0000-0000-0000-000000000000}"/>
          </ac:spMkLst>
        </pc:spChg>
      </pc:sldChg>
      <pc:sldChg chg="modSp mod">
        <pc:chgData name="Rachael Harrison" userId="3d0f6613-2183-48a7-8949-7da9e40c01c7" providerId="ADAL" clId="{7622811E-FA2F-41FF-AF0F-7727A50623E1}" dt="2021-03-22T12:19:06.334" v="247" actId="12"/>
        <pc:sldMkLst>
          <pc:docMk/>
          <pc:sldMk cId="694072086" sldId="352"/>
        </pc:sldMkLst>
        <pc:spChg chg="mod">
          <ac:chgData name="Rachael Harrison" userId="3d0f6613-2183-48a7-8949-7da9e40c01c7" providerId="ADAL" clId="{7622811E-FA2F-41FF-AF0F-7727A50623E1}" dt="2021-03-22T12:19:06.334" v="247" actId="12"/>
          <ac:spMkLst>
            <pc:docMk/>
            <pc:sldMk cId="694072086" sldId="352"/>
            <ac:spMk id="3" creationId="{4AFF971A-8CF2-4D4C-A9A1-E473A68E2989}"/>
          </ac:spMkLst>
        </pc:spChg>
      </pc:sldChg>
      <pc:sldChg chg="modSp mod">
        <pc:chgData name="Rachael Harrison" userId="3d0f6613-2183-48a7-8949-7da9e40c01c7" providerId="ADAL" clId="{7622811E-FA2F-41FF-AF0F-7727A50623E1}" dt="2021-03-22T12:15:37.561" v="104" actId="20577"/>
        <pc:sldMkLst>
          <pc:docMk/>
          <pc:sldMk cId="2172481826" sldId="353"/>
        </pc:sldMkLst>
        <pc:spChg chg="mod">
          <ac:chgData name="Rachael Harrison" userId="3d0f6613-2183-48a7-8949-7da9e40c01c7" providerId="ADAL" clId="{7622811E-FA2F-41FF-AF0F-7727A50623E1}" dt="2021-03-22T12:15:37.561" v="104" actId="20577"/>
          <ac:spMkLst>
            <pc:docMk/>
            <pc:sldMk cId="2172481826" sldId="353"/>
            <ac:spMk id="3" creationId="{33CA94D8-9F3A-A74B-B1DB-D2A9D5115628}"/>
          </ac:spMkLst>
        </pc:spChg>
      </pc:sldChg>
      <pc:sldChg chg="modSp mod">
        <pc:chgData name="Rachael Harrison" userId="3d0f6613-2183-48a7-8949-7da9e40c01c7" providerId="ADAL" clId="{7622811E-FA2F-41FF-AF0F-7727A50623E1}" dt="2021-03-22T12:14:44.699" v="37" actId="20577"/>
        <pc:sldMkLst>
          <pc:docMk/>
          <pc:sldMk cId="381464231" sldId="357"/>
        </pc:sldMkLst>
        <pc:spChg chg="mod">
          <ac:chgData name="Rachael Harrison" userId="3d0f6613-2183-48a7-8949-7da9e40c01c7" providerId="ADAL" clId="{7622811E-FA2F-41FF-AF0F-7727A50623E1}" dt="2021-03-22T12:14:44.699" v="37" actId="20577"/>
          <ac:spMkLst>
            <pc:docMk/>
            <pc:sldMk cId="381464231" sldId="357"/>
            <ac:spMk id="3" creationId="{5806ABFC-A58E-7F4D-9DDC-4C2FDC0713A8}"/>
          </ac:spMkLst>
        </pc:spChg>
      </pc:sldChg>
      <pc:sldChg chg="modSp mod">
        <pc:chgData name="Rachael Harrison" userId="3d0f6613-2183-48a7-8949-7da9e40c01c7" providerId="ADAL" clId="{7622811E-FA2F-41FF-AF0F-7727A50623E1}" dt="2021-03-22T12:19:37.888" v="257" actId="20577"/>
        <pc:sldMkLst>
          <pc:docMk/>
          <pc:sldMk cId="1625189700" sldId="358"/>
        </pc:sldMkLst>
        <pc:spChg chg="mod">
          <ac:chgData name="Rachael Harrison" userId="3d0f6613-2183-48a7-8949-7da9e40c01c7" providerId="ADAL" clId="{7622811E-FA2F-41FF-AF0F-7727A50623E1}" dt="2021-03-22T12:18:37.498" v="242" actId="20577"/>
          <ac:spMkLst>
            <pc:docMk/>
            <pc:sldMk cId="1625189700" sldId="358"/>
            <ac:spMk id="2" creationId="{FF972705-59E2-E54E-838E-32A108C464CE}"/>
          </ac:spMkLst>
        </pc:spChg>
        <pc:spChg chg="mod">
          <ac:chgData name="Rachael Harrison" userId="3d0f6613-2183-48a7-8949-7da9e40c01c7" providerId="ADAL" clId="{7622811E-FA2F-41FF-AF0F-7727A50623E1}" dt="2021-03-22T12:19:37.888" v="257" actId="20577"/>
          <ac:spMkLst>
            <pc:docMk/>
            <pc:sldMk cId="1625189700" sldId="358"/>
            <ac:spMk id="3" creationId="{4AFF971A-8CF2-4D4C-A9A1-E473A68E298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091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690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330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9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969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434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897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740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0233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78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se.gov.uk/construction/safetytopics/demolition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ilymotion.com/video/x61zll3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uMIiQGkLQo8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103: Cyflwyniad i gylch bywyd yr amgylchedd adeiledig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284984"/>
            <a:ext cx="8153400" cy="2174416"/>
          </a:xfrm>
        </p:spPr>
        <p:txBody>
          <a:bodyPr anchor="t"/>
          <a:lstStyle/>
          <a:p>
            <a:r>
              <a:rPr lang="cy-GB"/>
              <a:t>PowerPoint 7: Gwybod beth yw’r broses o ddymchwel a dad-adeiladu adeiladau a strwythurau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2C4FA-CBAB-884A-AB38-ECD4DB910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Dymchwel mecanyddol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E50F4-6DE6-4E49-894F-AE92B02B089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8765" y="1593482"/>
            <a:ext cx="8229600" cy="1043508"/>
          </a:xfrm>
        </p:spPr>
        <p:txBody>
          <a:bodyPr/>
          <a:lstStyle/>
          <a:p>
            <a:r>
              <a:rPr lang="cy-GB"/>
              <a:t>Mae dymchwel mecanyddol yn defnyddio peiriant sydd â braich hir ac sy’n cynnwys malwr, gwelleifiau, morthwyl neu fwced i dorri a thynnu rhannau o adeilad gan ddechrau ar y top a gweithio i lawr.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068A6D-0E93-0F48-9AC1-A514849CFD00}"/>
              </a:ext>
            </a:extLst>
          </p:cNvPr>
          <p:cNvSpPr txBox="1"/>
          <p:nvPr/>
        </p:nvSpPr>
        <p:spPr>
          <a:xfrm>
            <a:off x="352841" y="2767623"/>
            <a:ext cx="2951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/>
              <a:t>Gwelleifiau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AA9436-4BF4-D74D-99FC-84F924B9D89D}"/>
              </a:ext>
            </a:extLst>
          </p:cNvPr>
          <p:cNvSpPr txBox="1"/>
          <p:nvPr/>
        </p:nvSpPr>
        <p:spPr>
          <a:xfrm>
            <a:off x="3303866" y="2767623"/>
            <a:ext cx="2559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/>
              <a:t>Malwr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9CF5FD-5068-B049-A6DC-6ED0BA83E712}"/>
              </a:ext>
            </a:extLst>
          </p:cNvPr>
          <p:cNvSpPr txBox="1"/>
          <p:nvPr/>
        </p:nvSpPr>
        <p:spPr>
          <a:xfrm>
            <a:off x="5883458" y="2767623"/>
            <a:ext cx="2803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/>
              <a:t>Bwced</a:t>
            </a:r>
          </a:p>
        </p:txBody>
      </p:sp>
      <p:pic>
        <p:nvPicPr>
          <p:cNvPr id="11" name="Picture 10" descr="A picture containing outdoor, transport, sky, power shovel  Description automatically generated">
            <a:extLst>
              <a:ext uri="{FF2B5EF4-FFF2-40B4-BE49-F238E27FC236}">
                <a16:creationId xmlns:a16="http://schemas.microsoft.com/office/drawing/2014/main" id="{E79CA77B-60F0-4C4A-9732-15F1B686D0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458" y="3409062"/>
            <a:ext cx="3057498" cy="2030726"/>
          </a:xfrm>
          <a:prstGeom prst="rect">
            <a:avLst/>
          </a:prstGeom>
        </p:spPr>
      </p:pic>
      <p:pic>
        <p:nvPicPr>
          <p:cNvPr id="13" name="Picture 12" descr="A picture containing outdoor, sky, transport, power shovel  Description automatically generated">
            <a:extLst>
              <a:ext uri="{FF2B5EF4-FFF2-40B4-BE49-F238E27FC236}">
                <a16:creationId xmlns:a16="http://schemas.microsoft.com/office/drawing/2014/main" id="{EB93D578-770C-40F0-B05A-DD8C3F7ECA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076" y="3429000"/>
            <a:ext cx="2949223" cy="19661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50440FA-BFA2-456A-B401-7C1D611033D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6299" y="3409062"/>
            <a:ext cx="3057499" cy="202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683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72705-59E2-E54E-838E-32A108C46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Camau sy’n gysylltiedig â chael gwared ar wastraff dymchwel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F971A-8CF2-4D4C-A9A1-E473A68E298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988840"/>
            <a:ext cx="8229600" cy="4293208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Cynllunio: </a:t>
            </a:r>
            <a:r>
              <a:rPr lang="cy-GB"/>
              <a:t>Sicrhau bod pob polisi a gweithdrefn caniatâd, peiriannau a chyfarpar yn eu lle.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Diogelwch y safle: </a:t>
            </a:r>
            <a:r>
              <a:rPr lang="cy-GB"/>
              <a:t>Diogelu’r cyhoedd rhag gweithgareddau gwaith.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Gwahanu gwasanaethau: </a:t>
            </a:r>
            <a:r>
              <a:rPr lang="cy-GB"/>
              <a:t>Diogelu gweithwyr a’r amgylchedd.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Cael gwared â gwastraff peryglus: </a:t>
            </a:r>
            <a:r>
              <a:rPr lang="cy-GB"/>
              <a:t>Diogelu gweithwyr a’r amgylchedd, gan gynnwys llai o dirlenwi.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072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72705-59E2-E54E-838E-32A108C46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Camau sy’n gysylltiedig â chael gwared ar wastraff dymchwel (parhad)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F971A-8CF2-4D4C-A9A1-E473A68E298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2060848"/>
            <a:ext cx="8229600" cy="4293208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Achub nodweddion archeolegol: </a:t>
            </a:r>
            <a:r>
              <a:rPr lang="cy-GB" dirty="0"/>
              <a:t>Tynnu eitemau penodol o werth i'w hailddefnyddio.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Prosesu agregau ar y safle: </a:t>
            </a:r>
            <a:r>
              <a:rPr lang="cy-GB" dirty="0"/>
              <a:t>Gellir eu hailddefnyddio ar y safle neu eu cludo wedi’u prosesu.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Ailgylchu gwastraff metel: </a:t>
            </a:r>
            <a:r>
              <a:rPr lang="cy-GB" dirty="0"/>
              <a:t>Lleihau ôl troed carbon.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189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28166"/>
            <a:ext cx="8229600" cy="382588"/>
          </a:xfrm>
        </p:spPr>
        <p:txBody>
          <a:bodyPr/>
          <a:lstStyle/>
          <a:p>
            <a:r>
              <a:rPr lang="cy-GB"/>
              <a:t>Prif ofynion datgomisiynu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49138" y="1556792"/>
            <a:ext cx="8229600" cy="4077184"/>
          </a:xfrm>
        </p:spPr>
        <p:txBody>
          <a:bodyPr/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Yn y pen draw, bydd angen dymchwel y rhan fwyaf o adeiladau am eu bod yn dod i ddiwedd eu cylch bywyd hyfyw neu am eu bod yn amharu ar ddatblygiad newydd.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Nid oes angen caniatâd cynllunio os yw adeilad yn llai na 50 metr ciwbig, ond mae’n ofynnol ar gyfer y rhan fwyaf o adeiladau eraill. Mae hefyd yn ofynnol ar gyfer adeiladau sydd heb eu rhestru mewn ardal gadwraeth yng Nghymru yn unig.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Mae angen llunio trefn gwaith manwl cyn y gall unrhyw waith dymchwel ddechrau a rhaid cynnwys: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gwahanu’r holl wasanaethau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asesiadau risg a datganiadau dull.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BF4BA-A406-9747-BA07-A3BE446DC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Effaith ar yr amgylchedd, iechyd a diogelwch.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351F7-5F5B-6A4A-B0C0-B0043E29459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Gwahanu gwasanaethau: </a:t>
            </a:r>
            <a:r>
              <a:rPr lang="cy-GB"/>
              <a:t>Mae angen gwahanu cyflenwad nwy, trydan, dŵr a thelegyfathrebu. Gall methu â gwneud hynny arwain at ryddhau nwyon gwenwynig a ffrwydrol i’r atmosffer, y risg o drydanu gweithwyr, a llifogydd yn arwain at halogi’r dyfrffyrdd a’r tir.</a:t>
            </a:r>
          </a:p>
          <a:p>
            <a:r>
              <a:rPr lang="cy-GB" b="1"/>
              <a:t>Asesiadau risg a datganiadau dull:</a:t>
            </a:r>
            <a:r>
              <a:rPr lang="cy-GB"/>
              <a:t> Rhaid i’r rhain gynnwys unrhyw risgiau a pheryglon penodol sy’n gysylltiedig â symud a dymchwel eiddo, ymdrin â’r deunyddiau dan sylw ac atal unrhyw falurion a halogiad rhag gadael y lleoliad, gan ddiogelu’r cyhoedd a’r amgylchedd lleol rhag y gwaith sy’n cael ei wneud.</a:t>
            </a:r>
          </a:p>
          <a:p>
            <a:r>
              <a:rPr lang="cy-GB"/>
              <a:t>Mae rhagor o wybodaeth ar gael ar wefan yr Awdurdod Gweithredol Iechyd a Diogelwch </a:t>
            </a:r>
            <a:r>
              <a:rPr lang="cy-GB">
                <a:hlinkClick r:id="rId3"/>
              </a:rPr>
              <a:t>https://www.hse.gov.uk/construction/safetytopics/demolition.htm</a:t>
            </a:r>
            <a:r>
              <a:rPr lang="cy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5799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0B3D2-8326-1B43-8D10-4978DF6BB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Dewis y dull dymchwel i’w ddefnyddio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6ABFC-A58E-7F4D-9DDC-4C2FDC0713A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08000" y="2276872"/>
            <a:ext cx="4928096" cy="3816424"/>
          </a:xfrm>
        </p:spPr>
        <p:txBody>
          <a:bodyPr/>
          <a:lstStyle/>
          <a:p>
            <a:r>
              <a:rPr lang="cy-GB" dirty="0"/>
              <a:t>Mae angen rhoi mesurau priodol ar waith i atal unrhyw lwch peryglus fel asbestos rhag gadael y safle. Mae’n gyffredin i hyn gael ei dynnu â llaw cyn i unrhyw waith arall ddechrau.  </a:t>
            </a:r>
          </a:p>
          <a:p>
            <a:r>
              <a:rPr lang="cy-GB" dirty="0"/>
              <a:t>Rhaid datgysylltu cyflenwadau nwy’n ddiogel er mwyn lleihau’r siawns o ffrwydrad neu dân, datgysylltu trydan er mwyn lleihau’r siawns o drydanu a throi dŵr i ffwrdd i atal llifogydd a thrwytholchi halogyddion.  </a:t>
            </a:r>
          </a:p>
        </p:txBody>
      </p:sp>
      <p:pic>
        <p:nvPicPr>
          <p:cNvPr id="7" name="Picture 6" descr="Text  Description automatically generated with medium confidence">
            <a:extLst>
              <a:ext uri="{FF2B5EF4-FFF2-40B4-BE49-F238E27FC236}">
                <a16:creationId xmlns:a16="http://schemas.microsoft.com/office/drawing/2014/main" id="{57F6857E-5B05-4BD9-8CAB-0A9EC1C388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3328" y="2564904"/>
            <a:ext cx="3455947" cy="34438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514A3D-2192-4455-B08A-47AAB96A2460}"/>
              </a:ext>
            </a:extLst>
          </p:cNvPr>
          <p:cNvSpPr txBox="1"/>
          <p:nvPr/>
        </p:nvSpPr>
        <p:spPr>
          <a:xfrm>
            <a:off x="430999" y="1556792"/>
            <a:ext cx="74991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Cyn i unrhyw waith dymchwel ddechrau, rhaid ystyried yr effaith amgylcheddol, yn ogystal â mynediad i’r safle.  </a:t>
            </a:r>
          </a:p>
        </p:txBody>
      </p:sp>
    </p:spTree>
    <p:extLst>
      <p:ext uri="{BB962C8B-B14F-4D97-AF65-F5344CB8AC3E}">
        <p14:creationId xmlns:p14="http://schemas.microsoft.com/office/powerpoint/2010/main" val="381464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514D4-AA1A-2945-B986-D29A54169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Risgiau sy’n gysylltiedig â’r broses ddymchwel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A94D8-9F3A-A74B-B1DB-D2A9D51156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5915000" cy="4248000"/>
          </a:xfrm>
        </p:spPr>
        <p:txBody>
          <a:bodyPr/>
          <a:lstStyle/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Trapio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Cael eich gwasgu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Gwrthrychau’n syrthio 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Ffrwydrad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Asbestosis – sy’n cael ei achosi drwy ddod i gysylltiad ag asbestos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Cysylltiad â chemegion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Anafiadau codi a chario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Anadlu nwyon a llwch i mewn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481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ddymchwel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363272" cy="2304256"/>
          </a:xfrm>
        </p:spPr>
        <p:txBody>
          <a:bodyPr/>
          <a:lstStyle/>
          <a:p>
            <a:r>
              <a:rPr lang="cy-GB" b="1" dirty="0">
                <a:ea typeface="ＭＳ Ｐゴシック" pitchFamily="-105" charset="-128"/>
                <a:cs typeface="ＭＳ Ｐゴシック" pitchFamily="-105" charset="-128"/>
              </a:rPr>
              <a:t>Datgymalu/dad-adeiladu</a:t>
            </a:r>
          </a:p>
          <a:p>
            <a:r>
              <a:rPr lang="cy-GB" dirty="0"/>
              <a:t>Dyma’r broses o dynnu strwythur i lawr yn ofalus ac yn drefnus, yn aml mae’n golygu dad-wneud y broses a ddefnyddiwyd i’w adeiladu i ddechrau. </a:t>
            </a:r>
          </a:p>
          <a:p>
            <a:r>
              <a:rPr lang="cy-GB" dirty="0"/>
              <a:t>Mae’r dull yma’n cael ei ddefnyddio’n bennaf os yw’r adeilad o bwysigrwydd hanesyddol ac yn cael ei ailadeiladu mewn lleoliad arall, neu os yw mewn lleoliad sydd ddim yn caniatáu unrhyw ddull arall o ddymchwel.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ddymchwel (parhad)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147248" cy="3960440"/>
          </a:xfrm>
        </p:spPr>
        <p:txBody>
          <a:bodyPr/>
          <a:lstStyle/>
          <a:p>
            <a:r>
              <a:rPr lang="cy-GB" b="1"/>
              <a:t>Dymchwel mewnol</a:t>
            </a:r>
            <a:br>
              <a:rPr lang="cy-GB"/>
            </a:br>
            <a:r>
              <a:rPr lang="cy-GB"/>
              <a:t>Mae dymchwel mewnol yn golygu datgymalu unrhyw rannau y tu mewn i’r strwythur wrth gadw’r tu allan, fel arfer i baratoi ar gyfer prosiect adnewyddu. Mae hyn fel arfer yn cynnwys tynnu waliau, nenfydau, pibellau ac ati.</a:t>
            </a:r>
          </a:p>
          <a:p>
            <a:r>
              <a:rPr lang="cy-GB" b="1"/>
              <a:t>Dymchwel dethol</a:t>
            </a:r>
            <a:br>
              <a:rPr lang="cy-GB"/>
            </a:br>
            <a:r>
              <a:rPr lang="cy-GB"/>
              <a:t>Mae prosiect dymchwel dethol yn cynnwys tynnu rhai rhannau mewnol neu allanol adeilad tra’n gwarchod gweddill y strwythur a’r strwythurau cyfagos. </a:t>
            </a:r>
          </a:p>
          <a:p>
            <a:r>
              <a:rPr lang="cy-GB" b="1"/>
              <a:t>Dymchwel llwyr</a:t>
            </a:r>
            <a:br>
              <a:rPr lang="cy-GB"/>
            </a:br>
            <a:r>
              <a:rPr lang="cy-GB"/>
              <a:t>Mae hyn yn golygu dymchwel strwythur cyfan.</a:t>
            </a:r>
          </a:p>
        </p:txBody>
      </p:sp>
    </p:spTree>
    <p:extLst>
      <p:ext uri="{BB962C8B-B14F-4D97-AF65-F5344CB8AC3E}">
        <p14:creationId xmlns:p14="http://schemas.microsoft.com/office/powerpoint/2010/main" val="1607377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DDBC7-9F30-E14E-A3CB-154A03C04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Craen a phelen ddinistrio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FB5F3-EF8B-D246-A3EA-A0F8B0DCA1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6059016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Nid yw’n cael ei ddefnyddio gymaint heddiw gan fod dulliau modern yn fwy cywir a chyflymach.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peli dinistrio yn pwyso rhwng 1,000 a 12,000 o bunnoedd ac yn cael eu creu o ddur cyredig (aloi o garbon a haearn).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Maent yn grwn fel nad ydynt yn cael eu dal mewn strwythur adeiladau, fel gordd enfawr neu pan gaiff ei ollwng o uchder gan graen.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E1FA9E-2917-44D3-BA3B-F94522330C9A}"/>
              </a:ext>
            </a:extLst>
          </p:cNvPr>
          <p:cNvSpPr txBox="1"/>
          <p:nvPr/>
        </p:nvSpPr>
        <p:spPr>
          <a:xfrm>
            <a:off x="683568" y="4437112"/>
            <a:ext cx="549302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cy-GB" dirty="0"/>
              <a:t>Dolen i fideo yn dangos pelen ddinistrio ar waith:</a:t>
            </a:r>
          </a:p>
          <a:p>
            <a:r>
              <a:rPr lang="cy-GB" dirty="0">
                <a:hlinkClick r:id="rId3"/>
              </a:rPr>
              <a:t>https://www.dailymotion.com/video/x61zll3</a:t>
            </a:r>
            <a:r>
              <a:rPr lang="cy-GB" dirty="0"/>
              <a:t> </a:t>
            </a:r>
          </a:p>
        </p:txBody>
      </p:sp>
      <p:pic>
        <p:nvPicPr>
          <p:cNvPr id="7" name="Picture 6" descr="A picture containing outdoor  Description automatically generated">
            <a:extLst>
              <a:ext uri="{FF2B5EF4-FFF2-40B4-BE49-F238E27FC236}">
                <a16:creationId xmlns:a16="http://schemas.microsoft.com/office/drawing/2014/main" id="{A8297D29-4CA9-42AD-8E86-105994AD2E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1105" y="3068960"/>
            <a:ext cx="2432895" cy="316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62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A167D-079F-CB4F-BAA5-5CEC7813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Mewnffrwydrad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58956-5286-0748-AA3B-C3A02379095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75240" cy="1453044"/>
          </a:xfrm>
        </p:spPr>
        <p:txBody>
          <a:bodyPr/>
          <a:lstStyle/>
          <a:p>
            <a:r>
              <a:rPr lang="cy-GB" dirty="0"/>
              <a:t>Mae mewnffrwydrad yn defnyddio cyfres o ffrwydron i ddinistrio cynheiliaid fertigol adeiladau, gan achosi i’r adeilad ddymchwel i mewn iddo’i hun. Mae mewnffrwydrad yn cael ei ddefnyddio gan amlaf i dynnu strwythurau mawr i lawr, fel simneiau, tyrau oeri, blociau fflatiau uchel, ac ati.  </a:t>
            </a:r>
          </a:p>
          <a:p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49C0F-35EA-5040-86C7-8FB805426D72}"/>
              </a:ext>
            </a:extLst>
          </p:cNvPr>
          <p:cNvSpPr txBox="1"/>
          <p:nvPr/>
        </p:nvSpPr>
        <p:spPr>
          <a:xfrm>
            <a:off x="435263" y="4146971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Dolen fideo yn dangos tri bloc o fflatiau uchel yn cael eu mewnffrwydro:</a:t>
            </a:r>
          </a:p>
          <a:p>
            <a:r>
              <a:rPr lang="cy-GB">
                <a:hlinkClick r:id="rId3"/>
              </a:rPr>
              <a:t>https://youtu.be/uMIiQGkLQo8</a:t>
            </a:r>
            <a:r>
              <a:rPr lang="cy-GB"/>
              <a:t> </a:t>
            </a:r>
          </a:p>
          <a:p>
            <a:r>
              <a:rPr lang="cy-GB" sz="1200"/>
              <a:t> </a:t>
            </a:r>
          </a:p>
        </p:txBody>
      </p:sp>
      <p:pic>
        <p:nvPicPr>
          <p:cNvPr id="7" name="Picture 6" descr="A picture containing outdoor, sky, traveling, engine  Description automatically generated">
            <a:extLst>
              <a:ext uri="{FF2B5EF4-FFF2-40B4-BE49-F238E27FC236}">
                <a16:creationId xmlns:a16="http://schemas.microsoft.com/office/drawing/2014/main" id="{99B0AF29-782D-440E-85F7-15EDEF901C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887" y="2965044"/>
            <a:ext cx="4427984" cy="294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9839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3445</TotalTime>
  <Words>900</Words>
  <Application>Microsoft Office PowerPoint</Application>
  <PresentationFormat>On-screen Show (4:3)</PresentationFormat>
  <Paragraphs>76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Lucida Grande</vt:lpstr>
      <vt:lpstr>Times New Roman</vt:lpstr>
      <vt:lpstr>Default Design</vt:lpstr>
      <vt:lpstr>PowerPoint 7: Gwybod beth yw’r broses o ddymchwel a dad-adeiladu adeiladau a strwythurau</vt:lpstr>
      <vt:lpstr>Prif ofynion datgomisiynu</vt:lpstr>
      <vt:lpstr>Effaith ar yr amgylchedd, iechyd a diogelwch.</vt:lpstr>
      <vt:lpstr>Dewis y dull dymchwel i’w ddefnyddio</vt:lpstr>
      <vt:lpstr>Risgiau sy’n gysylltiedig â’r broses ddymchwel</vt:lpstr>
      <vt:lpstr>Mathau o ddymchwel</vt:lpstr>
      <vt:lpstr>Mathau o ddymchwel (parhad)</vt:lpstr>
      <vt:lpstr>Craen a phelen ddinistrio</vt:lpstr>
      <vt:lpstr>Mewnffrwydrad </vt:lpstr>
      <vt:lpstr>Dymchwel mecanyddol</vt:lpstr>
      <vt:lpstr>Camau sy’n gysylltiedig â chael gwared ar wastraff dymchwel</vt:lpstr>
      <vt:lpstr>Camau sy’n gysylltiedig â chael gwared ar wastraff dymchwel (parhad)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298</cp:revision>
  <dcterms:created xsi:type="dcterms:W3CDTF">2013-05-28T00:38:54Z</dcterms:created>
  <dcterms:modified xsi:type="dcterms:W3CDTF">2021-05-10T13:17:25Z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