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44" r:id="rId6"/>
    <p:sldId id="371" r:id="rId7"/>
    <p:sldId id="350" r:id="rId8"/>
    <p:sldId id="366" r:id="rId9"/>
    <p:sldId id="367" r:id="rId10"/>
    <p:sldId id="351" r:id="rId11"/>
    <p:sldId id="370" r:id="rId12"/>
    <p:sldId id="352" r:id="rId13"/>
    <p:sldId id="368" r:id="rId14"/>
    <p:sldId id="353" r:id="rId15"/>
    <p:sldId id="369" r:id="rId16"/>
    <p:sldId id="354" r:id="rId17"/>
    <p:sldId id="355" r:id="rId18"/>
    <p:sldId id="37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5EB6F3-16DC-8844-9972-5E5B6BA43A22}" v="11" dt="2020-06-15T20:11:13.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082" autoAdjust="0"/>
    <p:restoredTop sz="86395"/>
  </p:normalViewPr>
  <p:slideViewPr>
    <p:cSldViewPr showGuides="1">
      <p:cViewPr varScale="1">
        <p:scale>
          <a:sx n="114" d="100"/>
          <a:sy n="114" d="100"/>
        </p:scale>
        <p:origin x="112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104: Cyflogadwyedd yn y sector adeiladu a’r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br>
              <a:rPr lang="cy-GB"/>
            </a:br>
            <a:br>
              <a:rPr lang="cy-GB"/>
            </a:br>
            <a:r>
              <a:rPr lang="cy-GB"/>
              <a:t>PowerPoint 4: Technegau datrys problemau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7FFA7-18CC-4A76-B8A9-77844EE0CAC1}"/>
              </a:ext>
            </a:extLst>
          </p:cNvPr>
          <p:cNvSpPr>
            <a:spLocks noGrp="1"/>
          </p:cNvSpPr>
          <p:nvPr>
            <p:ph type="title"/>
          </p:nvPr>
        </p:nvSpPr>
        <p:spPr/>
        <p:txBody>
          <a:bodyPr/>
          <a:lstStyle/>
          <a:p>
            <a:r>
              <a:rPr lang="cy-GB"/>
              <a:t>Problemau offer a chyfarpar (parhad)</a:t>
            </a:r>
          </a:p>
        </p:txBody>
      </p:sp>
      <p:sp>
        <p:nvSpPr>
          <p:cNvPr id="3" name="Content Placeholder 2">
            <a:extLst>
              <a:ext uri="{FF2B5EF4-FFF2-40B4-BE49-F238E27FC236}">
                <a16:creationId xmlns:a16="http://schemas.microsoft.com/office/drawing/2014/main" id="{E5D38C7A-989C-406D-A100-97652D345428}"/>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Offer yn torri – ee, mae cŷn wedi torri neu’n ddi-fin. Mae’n well defnyddio offer o ansawdd da rhag eich bod yn prynu llawer. I ddatrys hyn, peidiwch â phrynu’n rhad neu fe fyddwch chi’n gorfod prynu ddwywaith yn y pen draw!</a:t>
            </a:r>
          </a:p>
          <a:p>
            <a:pPr marL="342900" indent="-342900">
              <a:buClr>
                <a:srgbClr val="0077E3"/>
              </a:buClr>
              <a:buFont typeface="Arial" panose="020B0604020202020204" pitchFamily="34" charset="0"/>
              <a:buChar char="•"/>
            </a:pPr>
            <a:r>
              <a:rPr lang="cy-GB"/>
              <a:t>Peiriant fel peiriant tyllu neu ddadlwytho yn torri a does dim modd ei ddefnyddio. I ddatrys hyn, gwnewch yn siŵr bod rhywun yn gofalu’n dda am yr offer ac yn eu cynnal a’u cadw.</a:t>
            </a:r>
          </a:p>
          <a:p>
            <a:pPr marL="342900" indent="-342900">
              <a:buClr>
                <a:srgbClr val="0077E3"/>
              </a:buClr>
              <a:buFont typeface="Arial" panose="020B0604020202020204" pitchFamily="34" charset="0"/>
              <a:buChar char="•"/>
            </a:pPr>
            <a:r>
              <a:rPr lang="cy-GB"/>
              <a:t>Os oes nam ar yr offer mynediad neu os nad yw’n ddiogel i’w ddefnyddio, ni ddylid ei ddefnyddio ond rhaid rhoi gwybod amdano ar unwaith. Dylai cyflogwyr sicrhau bod staff yn gofalu am offer a chyfarpar ac yn rhoi gwybod am unrhyw ddiffygion. Mae hyn yn osgoi unrhyw broblemau gyda gweithwyr ac offer.</a:t>
            </a:r>
          </a:p>
        </p:txBody>
      </p:sp>
    </p:spTree>
    <p:extLst>
      <p:ext uri="{BB962C8B-B14F-4D97-AF65-F5344CB8AC3E}">
        <p14:creationId xmlns:p14="http://schemas.microsoft.com/office/powerpoint/2010/main" val="598428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E7211-2F45-4CD2-9CC3-14BDD93FDDEA}"/>
              </a:ext>
            </a:extLst>
          </p:cNvPr>
          <p:cNvSpPr>
            <a:spLocks noGrp="1"/>
          </p:cNvSpPr>
          <p:nvPr>
            <p:ph type="title"/>
          </p:nvPr>
        </p:nvSpPr>
        <p:spPr/>
        <p:txBody>
          <a:bodyPr/>
          <a:lstStyle/>
          <a:p>
            <a:r>
              <a:rPr lang="cy-GB"/>
              <a:t>Problemau diogelwch</a:t>
            </a:r>
            <a:br>
              <a:rPr lang="cy-GB"/>
            </a:br>
            <a:br>
              <a:rPr lang="cy-GB"/>
            </a:br>
            <a:br>
              <a:rPr lang="cy-GB"/>
            </a:br>
            <a:endParaRPr lang="cy-GB"/>
          </a:p>
        </p:txBody>
      </p:sp>
      <p:sp>
        <p:nvSpPr>
          <p:cNvPr id="3" name="Content Placeholder 2">
            <a:extLst>
              <a:ext uri="{FF2B5EF4-FFF2-40B4-BE49-F238E27FC236}">
                <a16:creationId xmlns:a16="http://schemas.microsoft.com/office/drawing/2014/main" id="{8C8D26B6-F635-4928-AAA8-26BFE635D8E0}"/>
              </a:ext>
            </a:extLst>
          </p:cNvPr>
          <p:cNvSpPr>
            <a:spLocks noGrp="1"/>
          </p:cNvSpPr>
          <p:nvPr>
            <p:ph sz="quarter" idx="10"/>
          </p:nvPr>
        </p:nvSpPr>
        <p:spPr>
          <a:xfrm>
            <a:off x="457200" y="1512000"/>
            <a:ext cx="4834880" cy="4248000"/>
          </a:xfrm>
        </p:spPr>
        <p:txBody>
          <a:bodyPr/>
          <a:lstStyle/>
          <a:p>
            <a:r>
              <a:rPr lang="cy-GB"/>
              <a:t>Bydd diogelwch bob amser yn broblem ar y safle os na chedwir at reolau.</a:t>
            </a:r>
          </a:p>
          <a:p>
            <a:r>
              <a:rPr lang="cy-GB"/>
              <a:t>Bydd gweithwyr sy’n camddefnyddio’r gweithdrefnau sydd ar waith i sicrhau diogelwch pobl eraill, yn cael eu ceryddu a’u disgyblu yn unol â hynny. Un ateb i broblemau diogelwch yw penodi person cymwys i lunio polisi diogelwch a chyfres o archwiliadau diogelwch.</a:t>
            </a:r>
          </a:p>
          <a:p>
            <a:r>
              <a:rPr lang="cy-GB"/>
              <a:t>Pan fydd yr archwiliadau ar waith, bydd y canllawiau yn glir i bawb eu dilyn.</a:t>
            </a:r>
          </a:p>
        </p:txBody>
      </p:sp>
      <p:pic>
        <p:nvPicPr>
          <p:cNvPr id="6" name="Picture 5">
            <a:extLst>
              <a:ext uri="{FF2B5EF4-FFF2-40B4-BE49-F238E27FC236}">
                <a16:creationId xmlns:a16="http://schemas.microsoft.com/office/drawing/2014/main" id="{06CFE3AC-E06C-4AD8-9E39-A63E6C60B6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2404505"/>
            <a:ext cx="3058194" cy="2048990"/>
          </a:xfrm>
          <a:prstGeom prst="rect">
            <a:avLst/>
          </a:prstGeom>
        </p:spPr>
      </p:pic>
    </p:spTree>
    <p:extLst>
      <p:ext uri="{BB962C8B-B14F-4D97-AF65-F5344CB8AC3E}">
        <p14:creationId xmlns:p14="http://schemas.microsoft.com/office/powerpoint/2010/main" val="2582068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63D90-12C1-425F-AEE9-6FA744BD9663}"/>
              </a:ext>
            </a:extLst>
          </p:cNvPr>
          <p:cNvSpPr>
            <a:spLocks noGrp="1"/>
          </p:cNvSpPr>
          <p:nvPr>
            <p:ph type="title"/>
          </p:nvPr>
        </p:nvSpPr>
        <p:spPr/>
        <p:txBody>
          <a:bodyPr/>
          <a:lstStyle/>
          <a:p>
            <a:r>
              <a:rPr lang="cy-GB"/>
              <a:t>Problemau diogelwch (parhad)</a:t>
            </a:r>
          </a:p>
        </p:txBody>
      </p:sp>
      <p:sp>
        <p:nvSpPr>
          <p:cNvPr id="3" name="Content Placeholder 2">
            <a:extLst>
              <a:ext uri="{FF2B5EF4-FFF2-40B4-BE49-F238E27FC236}">
                <a16:creationId xmlns:a16="http://schemas.microsoft.com/office/drawing/2014/main" id="{FA452E91-C69D-4A5A-BF6C-D3822309B109}"/>
              </a:ext>
            </a:extLst>
          </p:cNvPr>
          <p:cNvSpPr>
            <a:spLocks noGrp="1"/>
          </p:cNvSpPr>
          <p:nvPr>
            <p:ph sz="quarter" idx="10"/>
          </p:nvPr>
        </p:nvSpPr>
        <p:spPr>
          <a:xfrm>
            <a:off x="323528" y="1916832"/>
            <a:ext cx="4968552" cy="4248000"/>
          </a:xfrm>
        </p:spPr>
        <p:txBody>
          <a:bodyPr/>
          <a:lstStyle/>
          <a:p>
            <a:r>
              <a:rPr lang="cy-GB"/>
              <a:t>Bydd angen datganiad dull ynghyd ag asesiadau risg cyn i unrhyw waith gael ei wneud.</a:t>
            </a:r>
          </a:p>
          <a:p>
            <a:r>
              <a:rPr lang="cy-GB"/>
              <a:t>Pan fydd yr archwiliadau ar waith, bydd y canllawiau yn glir i bawb eu dilyn.</a:t>
            </a:r>
          </a:p>
          <a:p>
            <a:r>
              <a:rPr lang="cy-GB"/>
              <a:t>Bydd prosesau disgyblu’n cael eu rhoi ar waith os na fydd y cyflogwyr yn dilyn y gweithdrefnau.</a:t>
            </a:r>
          </a:p>
          <a:p>
            <a:endParaRPr lang="en-GB" dirty="0"/>
          </a:p>
        </p:txBody>
      </p:sp>
      <p:pic>
        <p:nvPicPr>
          <p:cNvPr id="6" name="Picture 5" descr="A person wearing a safety vest  Description automatically generated with medium confidence">
            <a:extLst>
              <a:ext uri="{FF2B5EF4-FFF2-40B4-BE49-F238E27FC236}">
                <a16:creationId xmlns:a16="http://schemas.microsoft.com/office/drawing/2014/main" id="{3171C95F-CC56-40AD-9F71-50FFB50AE9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35263" y="1700808"/>
            <a:ext cx="3140968" cy="3140968"/>
          </a:xfrm>
          <a:prstGeom prst="rect">
            <a:avLst/>
          </a:prstGeom>
        </p:spPr>
      </p:pic>
    </p:spTree>
    <p:extLst>
      <p:ext uri="{BB962C8B-B14F-4D97-AF65-F5344CB8AC3E}">
        <p14:creationId xmlns:p14="http://schemas.microsoft.com/office/powerpoint/2010/main" val="1750191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E937-1449-4EA3-9899-FB0DAB5699C9}"/>
              </a:ext>
            </a:extLst>
          </p:cNvPr>
          <p:cNvSpPr>
            <a:spLocks noGrp="1"/>
          </p:cNvSpPr>
          <p:nvPr>
            <p:ph type="title"/>
          </p:nvPr>
        </p:nvSpPr>
        <p:spPr/>
        <p:txBody>
          <a:bodyPr/>
          <a:lstStyle/>
          <a:p>
            <a:r>
              <a:rPr lang="cy-GB"/>
              <a:t>Problemau o ran yr amgylchedd</a:t>
            </a:r>
          </a:p>
        </p:txBody>
      </p:sp>
      <p:sp>
        <p:nvSpPr>
          <p:cNvPr id="3" name="Content Placeholder 2">
            <a:extLst>
              <a:ext uri="{FF2B5EF4-FFF2-40B4-BE49-F238E27FC236}">
                <a16:creationId xmlns:a16="http://schemas.microsoft.com/office/drawing/2014/main" id="{81A11F76-A378-4C04-9CC6-9AA0E5CEE167}"/>
              </a:ext>
            </a:extLst>
          </p:cNvPr>
          <p:cNvSpPr>
            <a:spLocks noGrp="1"/>
          </p:cNvSpPr>
          <p:nvPr>
            <p:ph sz="quarter" idx="10"/>
          </p:nvPr>
        </p:nvSpPr>
        <p:spPr/>
        <p:txBody>
          <a:bodyPr/>
          <a:lstStyle/>
          <a:p>
            <a:r>
              <a:rPr lang="cy-GB"/>
              <a:t>Gall materion amgylcheddol achosi llu o broblemau yn yr amgylchedd adeiledig. Gall y canlynol arwain at bryderon amgylcheddol:</a:t>
            </a:r>
          </a:p>
          <a:p>
            <a:pPr marL="342900" indent="-342900">
              <a:buClr>
                <a:srgbClr val="0077E3"/>
              </a:buClr>
              <a:buFont typeface="Arial" panose="020B0604020202020204" pitchFamily="34" charset="0"/>
              <a:buChar char="•"/>
            </a:pPr>
            <a:r>
              <a:rPr lang="cy-GB"/>
              <a:t>cynllunio gwael</a:t>
            </a:r>
          </a:p>
          <a:p>
            <a:pPr marL="342900" indent="-342900">
              <a:buClr>
                <a:srgbClr val="0077E3"/>
              </a:buClr>
              <a:buFont typeface="Arial" panose="020B0604020202020204" pitchFamily="34" charset="0"/>
              <a:buChar char="•"/>
            </a:pPr>
            <a:r>
              <a:rPr lang="cy-GB"/>
              <a:t>gweithlu anystyriol</a:t>
            </a:r>
          </a:p>
          <a:p>
            <a:pPr marL="342900" indent="-342900">
              <a:buClr>
                <a:srgbClr val="0077E3"/>
              </a:buClr>
              <a:buFont typeface="Arial" panose="020B0604020202020204" pitchFamily="34" charset="0"/>
              <a:buChar char="•"/>
            </a:pPr>
            <a:r>
              <a:rPr lang="cy-GB"/>
              <a:t>diffyg gofal ac esgeulustod</a:t>
            </a:r>
          </a:p>
          <a:p>
            <a:pPr marL="342900" indent="-342900">
              <a:buClr>
                <a:srgbClr val="0077E3"/>
              </a:buClr>
              <a:buFont typeface="Arial" panose="020B0604020202020204" pitchFamily="34" charset="0"/>
              <a:buChar char="•"/>
            </a:pPr>
            <a:r>
              <a:rPr lang="cy-GB"/>
              <a:t>awyru, ansawdd aer gwael</a:t>
            </a:r>
          </a:p>
          <a:p>
            <a:pPr marL="342900" indent="-342900">
              <a:buClr>
                <a:srgbClr val="0077E3"/>
              </a:buClr>
              <a:buFont typeface="Arial" panose="020B0604020202020204" pitchFamily="34" charset="0"/>
              <a:buChar char="•"/>
            </a:pPr>
            <a:r>
              <a:rPr lang="cy-GB"/>
              <a:t>sŵn gwael</a:t>
            </a:r>
          </a:p>
          <a:p>
            <a:pPr marL="342900" indent="-342900">
              <a:buClr>
                <a:srgbClr val="0077E3"/>
              </a:buClr>
              <a:buFont typeface="Arial" panose="020B0604020202020204" pitchFamily="34" charset="0"/>
              <a:buChar char="•"/>
            </a:pPr>
            <a:r>
              <a:rPr lang="cy-GB"/>
              <a:t>ergonomeg wael.</a:t>
            </a:r>
          </a:p>
          <a:p>
            <a:pPr marL="342900" indent="-342900">
              <a:buFont typeface="Arial" panose="020B0604020202020204" pitchFamily="34" charset="0"/>
              <a:buChar char="•"/>
            </a:pPr>
            <a:endParaRPr lang="en-GB" dirty="0"/>
          </a:p>
          <a:p>
            <a:endParaRPr lang="en-GB" dirty="0"/>
          </a:p>
          <a:p>
            <a:endParaRPr lang="en-GB" dirty="0"/>
          </a:p>
        </p:txBody>
      </p:sp>
      <p:pic>
        <p:nvPicPr>
          <p:cNvPr id="6" name="Picture 5" descr="A picture containing logo  Description automatically generated">
            <a:extLst>
              <a:ext uri="{FF2B5EF4-FFF2-40B4-BE49-F238E27FC236}">
                <a16:creationId xmlns:a16="http://schemas.microsoft.com/office/drawing/2014/main" id="{45095B88-2D3E-4D2D-95EF-836A333A52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16016" y="2276872"/>
            <a:ext cx="3888432" cy="3888432"/>
          </a:xfrm>
          <a:prstGeom prst="rect">
            <a:avLst/>
          </a:prstGeom>
        </p:spPr>
      </p:pic>
    </p:spTree>
    <p:extLst>
      <p:ext uri="{BB962C8B-B14F-4D97-AF65-F5344CB8AC3E}">
        <p14:creationId xmlns:p14="http://schemas.microsoft.com/office/powerpoint/2010/main" val="503514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E44D-59EE-481F-B9A7-160C16E24B6A}"/>
              </a:ext>
            </a:extLst>
          </p:cNvPr>
          <p:cNvSpPr>
            <a:spLocks noGrp="1"/>
          </p:cNvSpPr>
          <p:nvPr>
            <p:ph type="title"/>
          </p:nvPr>
        </p:nvSpPr>
        <p:spPr/>
        <p:txBody>
          <a:bodyPr/>
          <a:lstStyle/>
          <a:p>
            <a:r>
              <a:rPr lang="cy-GB"/>
              <a:t>Atebion o ran yr amgylchedd</a:t>
            </a:r>
          </a:p>
        </p:txBody>
      </p:sp>
      <p:sp>
        <p:nvSpPr>
          <p:cNvPr id="3" name="Content Placeholder 2">
            <a:extLst>
              <a:ext uri="{FF2B5EF4-FFF2-40B4-BE49-F238E27FC236}">
                <a16:creationId xmlns:a16="http://schemas.microsoft.com/office/drawing/2014/main" id="{AA53B5AD-D6E7-4D7E-AE4E-8783716B0F8D}"/>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sz="1600" dirty="0"/>
              <a:t>Cynllunio gwael: gwnewch yn siŵr bod tîm o bobl gymwys yn cynllunio gweithgareddau.</a:t>
            </a:r>
          </a:p>
          <a:p>
            <a:pPr marL="342900" indent="-342900">
              <a:buClr>
                <a:srgbClr val="0077E3"/>
              </a:buClr>
              <a:buFont typeface="Arial" panose="020B0604020202020204" pitchFamily="34" charset="0"/>
              <a:buChar char="•"/>
            </a:pPr>
            <a:r>
              <a:rPr lang="cy-GB" sz="1600" dirty="0"/>
              <a:t>Gweithlu anystyriol neu ddibrofiad: gwnewch yn siŵr bod y gweithlu’n cael eu briffio’n drwyadl ar sut i ddiogelu’r amgylchedd.</a:t>
            </a:r>
          </a:p>
          <a:p>
            <a:pPr marL="342900" indent="-342900">
              <a:buClr>
                <a:srgbClr val="0077E3"/>
              </a:buClr>
              <a:buFont typeface="Arial" panose="020B0604020202020204" pitchFamily="34" charset="0"/>
              <a:buChar char="•"/>
            </a:pPr>
            <a:r>
              <a:rPr lang="cy-GB" sz="1600" dirty="0"/>
              <a:t>Diffyg gofal neu esgeulustod: gwnewch yn siŵr bod hyfforddiant a goruchwyliaeth ddigonol ar gael i addysgu’r gweithlu.</a:t>
            </a:r>
          </a:p>
          <a:p>
            <a:pPr marL="342900" indent="-342900">
              <a:buClr>
                <a:srgbClr val="0077E3"/>
              </a:buClr>
              <a:buFont typeface="Arial" panose="020B0604020202020204" pitchFamily="34" charset="0"/>
              <a:buChar char="•"/>
            </a:pPr>
            <a:r>
              <a:rPr lang="cy-GB" sz="1600" dirty="0"/>
              <a:t>Awyru, ansawdd aer gwael: gwnewch yn siŵr bod y gweithle’n cael ei awyru, ei fod wedi’i oleuo’n dda a bod gweithwyr wedi’u hamddiffyn yn ddigonol, yn ogystal â’r amgylchedd.</a:t>
            </a:r>
          </a:p>
          <a:p>
            <a:pPr marL="342900" indent="-342900">
              <a:buClr>
                <a:srgbClr val="0077E3"/>
              </a:buClr>
              <a:buFont typeface="Arial" panose="020B0604020202020204" pitchFamily="34" charset="0"/>
              <a:buChar char="•"/>
            </a:pPr>
            <a:r>
              <a:rPr lang="cy-GB" sz="1600" dirty="0"/>
              <a:t>Ansawdd sŵn gwael: os caiff adnoddau swnllyd eu defnyddio, gwnewch yn siŵr bod unrhyw sŵn yn cael ei leddfu neu fod gorchudd drostyn nhw i osgoi llygredd sŵn.</a:t>
            </a:r>
          </a:p>
          <a:p>
            <a:endParaRPr lang="en-GB" sz="1600" dirty="0"/>
          </a:p>
        </p:txBody>
      </p:sp>
    </p:spTree>
    <p:extLst>
      <p:ext uri="{BB962C8B-B14F-4D97-AF65-F5344CB8AC3E}">
        <p14:creationId xmlns:p14="http://schemas.microsoft.com/office/powerpoint/2010/main" val="1588605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243BA-94DB-4810-845C-DC6C199F05FB}"/>
              </a:ext>
            </a:extLst>
          </p:cNvPr>
          <p:cNvSpPr>
            <a:spLocks noGrp="1"/>
          </p:cNvSpPr>
          <p:nvPr>
            <p:ph type="title"/>
          </p:nvPr>
        </p:nvSpPr>
        <p:spPr/>
        <p:txBody>
          <a:bodyPr/>
          <a:lstStyle/>
          <a:p>
            <a:r>
              <a:rPr lang="cy-GB"/>
              <a:t>Datrys problemau	</a:t>
            </a:r>
          </a:p>
        </p:txBody>
      </p:sp>
      <p:sp>
        <p:nvSpPr>
          <p:cNvPr id="3" name="Content Placeholder 2">
            <a:extLst>
              <a:ext uri="{FF2B5EF4-FFF2-40B4-BE49-F238E27FC236}">
                <a16:creationId xmlns:a16="http://schemas.microsoft.com/office/drawing/2014/main" id="{07F6102C-C46D-4F17-A6B2-E68C7084B8DC}"/>
              </a:ext>
            </a:extLst>
          </p:cNvPr>
          <p:cNvSpPr>
            <a:spLocks noGrp="1"/>
          </p:cNvSpPr>
          <p:nvPr>
            <p:ph sz="quarter" idx="10"/>
          </p:nvPr>
        </p:nvSpPr>
        <p:spPr/>
        <p:txBody>
          <a:bodyPr/>
          <a:lstStyle/>
          <a:p>
            <a:r>
              <a:rPr lang="cy-GB"/>
              <a:t>Mewn byd delfrydol, ni fyddai problemau yn codi. Ond, mae pob un ohonom yn gwybod bod problemau’n gallu codi oherwydd cynllunio gwael, diffyg rheolaeth, diffyg profiad, anghysondebau, diffyg ymdrech neu hyd yn oed wrth fod yn y lle anghywir ar yr adeg anghywir.</a:t>
            </a:r>
          </a:p>
          <a:p>
            <a:r>
              <a:rPr lang="cy-GB"/>
              <a:t>Cyfrifoldeb yr unigolyn yw gweithio mewn tîm i ddatrys problemau gynted â phosib gan geisio achosi cyn lleied o niwed â phosib i bobl neu eiddo, trafferth, pryder, colli enillion neu hyd yn oed atal colli bywyd.</a:t>
            </a:r>
          </a:p>
        </p:txBody>
      </p:sp>
    </p:spTree>
    <p:extLst>
      <p:ext uri="{BB962C8B-B14F-4D97-AF65-F5344CB8AC3E}">
        <p14:creationId xmlns:p14="http://schemas.microsoft.com/office/powerpoint/2010/main" val="200628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cy-GB"/>
              <a:t>Technegau datrys problemau yn y gweithle</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cy-GB"/>
              <a:t>Mae cyflogwyr yn chwilio am weithwyr sy’n gallu gweithio ar eu liwt eu hunain yn y gweithle.</a:t>
            </a:r>
          </a:p>
          <a:p>
            <a:r>
              <a:rPr lang="cy-GB"/>
              <a:t>Gall gweithiwr ddangos hyn mewn sawl ffordd.</a:t>
            </a:r>
          </a:p>
          <a:p>
            <a:r>
              <a:rPr lang="cy-GB"/>
              <a:t>Rhaid i weithwyr gyflwyno eu hunain yn y ffordd gywir i oruchwyliwr sy’n chwilio am staff cyfrifol a dibynadwy sy’n drylwyr yn eu gwaith.</a:t>
            </a:r>
          </a:p>
          <a:p>
            <a:r>
              <a:rPr lang="cy-GB"/>
              <a:t> </a:t>
            </a:r>
          </a:p>
        </p:txBody>
      </p:sp>
    </p:spTree>
    <p:extLst>
      <p:ext uri="{BB962C8B-B14F-4D97-AF65-F5344CB8AC3E}">
        <p14:creationId xmlns:p14="http://schemas.microsoft.com/office/powerpoint/2010/main" val="3587744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EB129-554A-46FB-B71F-2E7B14712BE9}"/>
              </a:ext>
            </a:extLst>
          </p:cNvPr>
          <p:cNvSpPr>
            <a:spLocks noGrp="1"/>
          </p:cNvSpPr>
          <p:nvPr>
            <p:ph type="title"/>
          </p:nvPr>
        </p:nvSpPr>
        <p:spPr/>
        <p:txBody>
          <a:bodyPr/>
          <a:lstStyle/>
          <a:p>
            <a:r>
              <a:rPr lang="cy-GB"/>
              <a:t>Datrys problemau</a:t>
            </a:r>
          </a:p>
        </p:txBody>
      </p:sp>
      <p:sp>
        <p:nvSpPr>
          <p:cNvPr id="3" name="Content Placeholder 2">
            <a:extLst>
              <a:ext uri="{FF2B5EF4-FFF2-40B4-BE49-F238E27FC236}">
                <a16:creationId xmlns:a16="http://schemas.microsoft.com/office/drawing/2014/main" id="{624CC2D9-AF6B-41DC-96B2-2F2900823820}"/>
              </a:ext>
            </a:extLst>
          </p:cNvPr>
          <p:cNvSpPr>
            <a:spLocks noGrp="1"/>
          </p:cNvSpPr>
          <p:nvPr>
            <p:ph sz="quarter" idx="10"/>
          </p:nvPr>
        </p:nvSpPr>
        <p:spPr/>
        <p:txBody>
          <a:bodyPr/>
          <a:lstStyle/>
          <a:p>
            <a:r>
              <a:rPr lang="cy-GB"/>
              <a:t>Mae’r ymddygiad, y sgiliau a’r foeseg ganlynol yn helpu i ddatrys problemau yn y gweithle:</a:t>
            </a:r>
          </a:p>
          <a:p>
            <a:pPr marL="342900" indent="-342900">
              <a:buClr>
                <a:srgbClr val="0077E3"/>
              </a:buClr>
              <a:buFont typeface="Arial" panose="020B0604020202020204" pitchFamily="34" charset="0"/>
              <a:buChar char="•"/>
            </a:pPr>
            <a:r>
              <a:rPr lang="cy-GB"/>
              <a:t>bod yn bwyllog</a:t>
            </a:r>
          </a:p>
          <a:p>
            <a:pPr marL="342900" indent="-342900">
              <a:buClr>
                <a:srgbClr val="0077E3"/>
              </a:buClr>
              <a:buFont typeface="Arial" panose="020B0604020202020204" pitchFamily="34" charset="0"/>
              <a:buChar char="•"/>
            </a:pPr>
            <a:r>
              <a:rPr lang="cy-GB"/>
              <a:t>gallu rhesymu</a:t>
            </a:r>
          </a:p>
          <a:p>
            <a:pPr marL="342900" indent="-342900">
              <a:buClr>
                <a:srgbClr val="0077E3"/>
              </a:buClr>
              <a:buFont typeface="Arial" panose="020B0604020202020204" pitchFamily="34" charset="0"/>
              <a:buChar char="•"/>
            </a:pPr>
            <a:r>
              <a:rPr lang="cy-GB"/>
              <a:t>meddwl yn rhesymegol</a:t>
            </a:r>
          </a:p>
          <a:p>
            <a:pPr marL="342900" indent="-342900">
              <a:buClr>
                <a:srgbClr val="0077E3"/>
              </a:buClr>
              <a:buFont typeface="Arial" panose="020B0604020202020204" pitchFamily="34" charset="0"/>
              <a:buChar char="•"/>
            </a:pPr>
            <a:r>
              <a:rPr lang="cy-GB"/>
              <a:t>sgiliau trefnu da</a:t>
            </a:r>
          </a:p>
          <a:p>
            <a:pPr marL="342900" indent="-342900">
              <a:buClr>
                <a:srgbClr val="0077E3"/>
              </a:buClr>
              <a:buFont typeface="Arial" panose="020B0604020202020204" pitchFamily="34" charset="0"/>
              <a:buChar char="•"/>
            </a:pPr>
            <a:r>
              <a:rPr lang="cy-GB"/>
              <a:t>gweithio’n dda mewn tîm</a:t>
            </a:r>
          </a:p>
          <a:p>
            <a:pPr marL="342900" indent="-342900">
              <a:buClr>
                <a:srgbClr val="0077E3"/>
              </a:buClr>
              <a:buFont typeface="Arial" panose="020B0604020202020204" pitchFamily="34" charset="0"/>
              <a:buChar char="•"/>
            </a:pPr>
            <a:r>
              <a:rPr lang="cy-GB"/>
              <a:t>gallu gweithio'n annibynnol.</a:t>
            </a:r>
          </a:p>
          <a:p>
            <a:endParaRPr lang="en-GB" dirty="0"/>
          </a:p>
        </p:txBody>
      </p:sp>
      <p:pic>
        <p:nvPicPr>
          <p:cNvPr id="6" name="Picture 5" descr="Diagram  Description automatically generated with medium confidence">
            <a:extLst>
              <a:ext uri="{FF2B5EF4-FFF2-40B4-BE49-F238E27FC236}">
                <a16:creationId xmlns:a16="http://schemas.microsoft.com/office/drawing/2014/main" id="{EAECEA65-2424-440F-8E0C-FDFCD51477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220072" y="2420888"/>
            <a:ext cx="2692126" cy="3077870"/>
          </a:xfrm>
          <a:prstGeom prst="rect">
            <a:avLst/>
          </a:prstGeom>
        </p:spPr>
      </p:pic>
    </p:spTree>
    <p:extLst>
      <p:ext uri="{BB962C8B-B14F-4D97-AF65-F5344CB8AC3E}">
        <p14:creationId xmlns:p14="http://schemas.microsoft.com/office/powerpoint/2010/main" val="2833034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5C9D8-4B23-49F1-B0B1-722B6DCB57F0}"/>
              </a:ext>
            </a:extLst>
          </p:cNvPr>
          <p:cNvSpPr>
            <a:spLocks noGrp="1"/>
          </p:cNvSpPr>
          <p:nvPr>
            <p:ph type="title"/>
          </p:nvPr>
        </p:nvSpPr>
        <p:spPr/>
        <p:txBody>
          <a:bodyPr/>
          <a:lstStyle/>
          <a:p>
            <a:r>
              <a:rPr lang="cy-GB"/>
              <a:t>Problemau staff</a:t>
            </a:r>
          </a:p>
        </p:txBody>
      </p:sp>
      <p:sp>
        <p:nvSpPr>
          <p:cNvPr id="3" name="Content Placeholder 2">
            <a:extLst>
              <a:ext uri="{FF2B5EF4-FFF2-40B4-BE49-F238E27FC236}">
                <a16:creationId xmlns:a16="http://schemas.microsoft.com/office/drawing/2014/main" id="{646A33A4-4EB3-4DE3-9F86-C2C781D8DD1A}"/>
              </a:ext>
            </a:extLst>
          </p:cNvPr>
          <p:cNvSpPr>
            <a:spLocks noGrp="1"/>
          </p:cNvSpPr>
          <p:nvPr>
            <p:ph sz="quarter" idx="10"/>
          </p:nvPr>
        </p:nvSpPr>
        <p:spPr>
          <a:xfrm>
            <a:off x="457200" y="1512000"/>
            <a:ext cx="4690864" cy="4248000"/>
          </a:xfrm>
        </p:spPr>
        <p:txBody>
          <a:bodyPr/>
          <a:lstStyle/>
          <a:p>
            <a:r>
              <a:rPr lang="cy-GB"/>
              <a:t>Mae pob aelod o staff yn dangos agweddau, nodweddion a lefelau ymdrech gwahanol yn y gwaith. Mae’n bwysig iawn felly cael dull cyson o ddelio â phroblemau staff. </a:t>
            </a:r>
          </a:p>
          <a:p>
            <a:r>
              <a:rPr lang="cy-GB"/>
              <a:t>Yn gyffredinol, os yw gweithiwr yn anodd ei drin, rhaid i reolwr gael sgyrsiau anodd er mwyn datrys y mater. </a:t>
            </a:r>
          </a:p>
          <a:p>
            <a:r>
              <a:rPr lang="cy-GB"/>
              <a:t>Gall delio â gwrthdaro yn y gweithle fod yn un o’r tasgau mwyaf heriol i reolwr.</a:t>
            </a:r>
          </a:p>
          <a:p>
            <a:endParaRPr lang="en-GB" dirty="0"/>
          </a:p>
        </p:txBody>
      </p:sp>
      <p:pic>
        <p:nvPicPr>
          <p:cNvPr id="6" name="Picture 5" descr="A picture containing text  Description automatically generated">
            <a:extLst>
              <a:ext uri="{FF2B5EF4-FFF2-40B4-BE49-F238E27FC236}">
                <a16:creationId xmlns:a16="http://schemas.microsoft.com/office/drawing/2014/main" id="{2F6D9F8A-DA00-43C9-B76B-579F4A2FF3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835" y="1844824"/>
            <a:ext cx="3451965" cy="2441230"/>
          </a:xfrm>
          <a:prstGeom prst="rect">
            <a:avLst/>
          </a:prstGeom>
        </p:spPr>
      </p:pic>
    </p:spTree>
    <p:extLst>
      <p:ext uri="{BB962C8B-B14F-4D97-AF65-F5344CB8AC3E}">
        <p14:creationId xmlns:p14="http://schemas.microsoft.com/office/powerpoint/2010/main" val="1549179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A4D6-04BF-4DA2-BA46-8D541D40DF79}"/>
              </a:ext>
            </a:extLst>
          </p:cNvPr>
          <p:cNvSpPr>
            <a:spLocks noGrp="1"/>
          </p:cNvSpPr>
          <p:nvPr>
            <p:ph type="title"/>
          </p:nvPr>
        </p:nvSpPr>
        <p:spPr/>
        <p:txBody>
          <a:bodyPr/>
          <a:lstStyle/>
          <a:p>
            <a:r>
              <a:rPr lang="cy-GB"/>
              <a:t>Ymddygiad staff</a:t>
            </a:r>
          </a:p>
        </p:txBody>
      </p:sp>
      <p:sp>
        <p:nvSpPr>
          <p:cNvPr id="3" name="Content Placeholder 2">
            <a:extLst>
              <a:ext uri="{FF2B5EF4-FFF2-40B4-BE49-F238E27FC236}">
                <a16:creationId xmlns:a16="http://schemas.microsoft.com/office/drawing/2014/main" id="{49E8D099-2173-4C68-84DE-EC0F40CA042D}"/>
              </a:ext>
            </a:extLst>
          </p:cNvPr>
          <p:cNvSpPr>
            <a:spLocks noGrp="1"/>
          </p:cNvSpPr>
          <p:nvPr>
            <p:ph sz="quarter" idx="10"/>
          </p:nvPr>
        </p:nvSpPr>
        <p:spPr/>
        <p:txBody>
          <a:bodyPr/>
          <a:lstStyle/>
          <a:p>
            <a:r>
              <a:rPr lang="cy-GB"/>
              <a:t>Pan fydd cyflogwr yn delio ag agwedd ac ymddygiad gwael staff, mae’n bwysig iawn ystyried y pwyntiau isod.</a:t>
            </a:r>
          </a:p>
          <a:p>
            <a:pPr marL="342900" indent="-342900">
              <a:buClr>
                <a:srgbClr val="0077E3"/>
              </a:buClr>
              <a:buFont typeface="Arial" panose="020B0604020202020204" pitchFamily="34" charset="0"/>
              <a:buChar char="•"/>
            </a:pPr>
            <a:r>
              <a:rPr lang="cy-GB"/>
              <a:t>Adborth ar ymddygiad: os yw rhywbeth yn is na’r safon ofynnol, dylid rhoi gwybod i weithiwr mewn ffordd adeiladol.</a:t>
            </a:r>
          </a:p>
          <a:p>
            <a:pPr marL="342900" indent="-342900">
              <a:buClr>
                <a:srgbClr val="0077E3"/>
              </a:buClr>
              <a:buFont typeface="Arial" panose="020B0604020202020204" pitchFamily="34" charset="0"/>
              <a:buChar char="•"/>
            </a:pPr>
            <a:r>
              <a:rPr lang="cy-GB"/>
              <a:t>Cofnodwch y pwyntiau allweddol y byddwch yn eu trafod ar gyfer unrhyw dystiolaeth rhag ofn y bydd yr anghydfod yn arwain at weithdrefnau disgyblu.</a:t>
            </a:r>
          </a:p>
          <a:p>
            <a:pPr marL="342900" indent="-342900">
              <a:buClr>
                <a:srgbClr val="0077E3"/>
              </a:buClr>
              <a:buFont typeface="Arial" panose="020B0604020202020204" pitchFamily="34" charset="0"/>
              <a:buChar char="•"/>
            </a:pPr>
            <a:r>
              <a:rPr lang="cy-GB"/>
              <a:t>Bydd angen i weithiwr ddilyn canllawiau ac ymddygiad y goruchwyliwr.</a:t>
            </a:r>
          </a:p>
          <a:p>
            <a:endParaRPr lang="en-GB" dirty="0"/>
          </a:p>
        </p:txBody>
      </p:sp>
    </p:spTree>
    <p:extLst>
      <p:ext uri="{BB962C8B-B14F-4D97-AF65-F5344CB8AC3E}">
        <p14:creationId xmlns:p14="http://schemas.microsoft.com/office/powerpoint/2010/main" val="3856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3C53-FE31-4157-90CD-980148F4577C}"/>
              </a:ext>
            </a:extLst>
          </p:cNvPr>
          <p:cNvSpPr>
            <a:spLocks noGrp="1"/>
          </p:cNvSpPr>
          <p:nvPr>
            <p:ph type="title"/>
          </p:nvPr>
        </p:nvSpPr>
        <p:spPr/>
        <p:txBody>
          <a:bodyPr/>
          <a:lstStyle/>
          <a:p>
            <a:r>
              <a:rPr lang="cy-GB"/>
              <a:t>Ymddygiad staff (parhad)</a:t>
            </a:r>
          </a:p>
        </p:txBody>
      </p:sp>
      <p:sp>
        <p:nvSpPr>
          <p:cNvPr id="3" name="Content Placeholder 2">
            <a:extLst>
              <a:ext uri="{FF2B5EF4-FFF2-40B4-BE49-F238E27FC236}">
                <a16:creationId xmlns:a16="http://schemas.microsoft.com/office/drawing/2014/main" id="{D28862B3-49C4-4453-8EEE-2C7D19E296C2}"/>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Dywedwch beth fydd yn digwydd os na fydd pethau’n newid: rhaid i’r gweithiwr wybod y bydd yn cael ei ddisgyblu os na fydd yn dilyn gweithdrefnau’r cwmni.</a:t>
            </a:r>
          </a:p>
          <a:p>
            <a:pPr marL="342900" indent="-342900">
              <a:buClr>
                <a:srgbClr val="0077E3"/>
              </a:buClr>
              <a:buFont typeface="Arial" panose="020B0604020202020204" pitchFamily="34" charset="0"/>
              <a:buChar char="•"/>
            </a:pPr>
            <a:r>
              <a:rPr lang="cy-GB"/>
              <a:t>Byddwch yn ymwybodol o brosesau’r cwmni. </a:t>
            </a:r>
          </a:p>
          <a:p>
            <a:pPr marL="342900" indent="-342900">
              <a:buClr>
                <a:srgbClr val="0077E3"/>
              </a:buClr>
              <a:buFont typeface="Arial" panose="020B0604020202020204" pitchFamily="34" charset="0"/>
              <a:buChar char="•"/>
            </a:pPr>
            <a:r>
              <a:rPr lang="cy-GB"/>
              <a:t>Dylai’r cyflogwyr roi’r cyfle i’r gweithiwr drafod ei bryderon.</a:t>
            </a:r>
          </a:p>
          <a:p>
            <a:endParaRPr lang="en-GB" dirty="0"/>
          </a:p>
        </p:txBody>
      </p:sp>
      <p:pic>
        <p:nvPicPr>
          <p:cNvPr id="8" name="Picture 7" descr="A picture containing person, indoor, computer, person  Description automatically generated">
            <a:extLst>
              <a:ext uri="{FF2B5EF4-FFF2-40B4-BE49-F238E27FC236}">
                <a16:creationId xmlns:a16="http://schemas.microsoft.com/office/drawing/2014/main" id="{E584D324-C218-4B8E-9E35-759B25ACD5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3649503"/>
            <a:ext cx="3347864" cy="2231909"/>
          </a:xfrm>
          <a:prstGeom prst="rect">
            <a:avLst/>
          </a:prstGeom>
        </p:spPr>
      </p:pic>
    </p:spTree>
    <p:extLst>
      <p:ext uri="{BB962C8B-B14F-4D97-AF65-F5344CB8AC3E}">
        <p14:creationId xmlns:p14="http://schemas.microsoft.com/office/powerpoint/2010/main" val="726776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E0677-C6CA-4754-99FF-54F0729AD1A6}"/>
              </a:ext>
            </a:extLst>
          </p:cNvPr>
          <p:cNvSpPr>
            <a:spLocks noGrp="1"/>
          </p:cNvSpPr>
          <p:nvPr>
            <p:ph type="title"/>
          </p:nvPr>
        </p:nvSpPr>
        <p:spPr/>
        <p:txBody>
          <a:bodyPr/>
          <a:lstStyle/>
          <a:p>
            <a:r>
              <a:rPr lang="cy-GB"/>
              <a:t>Problemau gyda deunyddiau</a:t>
            </a:r>
          </a:p>
        </p:txBody>
      </p:sp>
      <p:sp>
        <p:nvSpPr>
          <p:cNvPr id="3" name="Content Placeholder 2">
            <a:extLst>
              <a:ext uri="{FF2B5EF4-FFF2-40B4-BE49-F238E27FC236}">
                <a16:creationId xmlns:a16="http://schemas.microsoft.com/office/drawing/2014/main" id="{F95E0008-9417-4C12-AC8C-FBD04FCE8329}"/>
              </a:ext>
            </a:extLst>
          </p:cNvPr>
          <p:cNvSpPr>
            <a:spLocks noGrp="1"/>
          </p:cNvSpPr>
          <p:nvPr>
            <p:ph sz="quarter" idx="10"/>
          </p:nvPr>
        </p:nvSpPr>
        <p:spPr/>
        <p:txBody>
          <a:bodyPr/>
          <a:lstStyle/>
          <a:p>
            <a:r>
              <a:rPr lang="cy-GB"/>
              <a:t>Gallai deunyddiau achosi problemau yn y gweithle, er enghraifft:</a:t>
            </a:r>
          </a:p>
          <a:p>
            <a:pPr marL="342900" indent="-342900">
              <a:buClr>
                <a:srgbClr val="0077E3"/>
              </a:buClr>
              <a:buFont typeface="Arial" panose="020B0604020202020204" pitchFamily="34" charset="0"/>
              <a:buChar char="•"/>
            </a:pPr>
            <a:r>
              <a:rPr lang="cy-GB"/>
              <a:t>deunyddiau’n cael eu danfon yn hwyr neu ddim yn cyrraedd</a:t>
            </a:r>
          </a:p>
          <a:p>
            <a:pPr marL="342900" indent="-342900">
              <a:buClr>
                <a:srgbClr val="0077E3"/>
              </a:buClr>
              <a:buFont typeface="Arial" panose="020B0604020202020204" pitchFamily="34" charset="0"/>
              <a:buChar char="•"/>
            </a:pPr>
            <a:r>
              <a:rPr lang="cy-GB"/>
              <a:t>deunyddiau’n cael eu dwyn</a:t>
            </a:r>
          </a:p>
          <a:p>
            <a:pPr marL="342900" indent="-342900">
              <a:buClr>
                <a:srgbClr val="0077E3"/>
              </a:buClr>
              <a:buFont typeface="Arial" panose="020B0604020202020204" pitchFamily="34" charset="0"/>
              <a:buChar char="•"/>
            </a:pPr>
            <a:r>
              <a:rPr lang="cy-GB"/>
              <a:t>deunyddiau’n cael eu difrodi</a:t>
            </a:r>
          </a:p>
          <a:p>
            <a:pPr marL="342900" indent="-342900">
              <a:buClr>
                <a:srgbClr val="0077E3"/>
              </a:buClr>
              <a:buFont typeface="Arial" panose="020B0604020202020204" pitchFamily="34" charset="0"/>
              <a:buChar char="•"/>
            </a:pPr>
            <a:r>
              <a:rPr lang="cy-GB"/>
              <a:t>deunyddiau o ansawdd gwael </a:t>
            </a:r>
          </a:p>
          <a:p>
            <a:pPr marL="342900" indent="-342900">
              <a:buClr>
                <a:srgbClr val="0077E3"/>
              </a:buClr>
              <a:buFont typeface="Arial" panose="020B0604020202020204" pitchFamily="34" charset="0"/>
              <a:buChar char="•"/>
            </a:pPr>
            <a:r>
              <a:rPr lang="cy-GB"/>
              <a:t>prinder deunyddiau.</a:t>
            </a:r>
          </a:p>
          <a:p>
            <a:r>
              <a:rPr lang="cy-GB"/>
              <a:t>Pa broblemau allai godi o’r materion uchod?</a:t>
            </a:r>
          </a:p>
          <a:p>
            <a:endParaRPr lang="en-GB" dirty="0"/>
          </a:p>
        </p:txBody>
      </p:sp>
      <p:pic>
        <p:nvPicPr>
          <p:cNvPr id="6" name="Picture 5" descr="A picture containing building material, building, brick, accessory  Description automatically generated">
            <a:extLst>
              <a:ext uri="{FF2B5EF4-FFF2-40B4-BE49-F238E27FC236}">
                <a16:creationId xmlns:a16="http://schemas.microsoft.com/office/drawing/2014/main" id="{6F30CB6B-F7CD-46BE-BB4D-9DD6A2434E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6136" y="2564904"/>
            <a:ext cx="2520280" cy="2187603"/>
          </a:xfrm>
          <a:prstGeom prst="rect">
            <a:avLst/>
          </a:prstGeom>
        </p:spPr>
      </p:pic>
    </p:spTree>
    <p:extLst>
      <p:ext uri="{BB962C8B-B14F-4D97-AF65-F5344CB8AC3E}">
        <p14:creationId xmlns:p14="http://schemas.microsoft.com/office/powerpoint/2010/main" val="2819373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1DA8-6AEB-445C-8C66-1C4BB4A89089}"/>
              </a:ext>
            </a:extLst>
          </p:cNvPr>
          <p:cNvSpPr>
            <a:spLocks noGrp="1"/>
          </p:cNvSpPr>
          <p:nvPr>
            <p:ph type="title"/>
          </p:nvPr>
        </p:nvSpPr>
        <p:spPr/>
        <p:txBody>
          <a:bodyPr/>
          <a:lstStyle/>
          <a:p>
            <a:r>
              <a:rPr lang="cy-GB"/>
              <a:t>Problemau gyda deunyddiau: atebion</a:t>
            </a:r>
          </a:p>
        </p:txBody>
      </p:sp>
      <p:sp>
        <p:nvSpPr>
          <p:cNvPr id="3" name="Content Placeholder 2">
            <a:extLst>
              <a:ext uri="{FF2B5EF4-FFF2-40B4-BE49-F238E27FC236}">
                <a16:creationId xmlns:a16="http://schemas.microsoft.com/office/drawing/2014/main" id="{56A73621-CE0C-412A-816C-81F787F7521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sz="1800" dirty="0"/>
              <a:t>Deunyddiau’n cael eu danfon yn hwyr/ddim yn cyrraedd – cwyno wrth y cyflenwr, sicrhau bod archebion yn cael eu rhoi ymlaen llaw.</a:t>
            </a:r>
          </a:p>
          <a:p>
            <a:pPr marL="342900" indent="-342900">
              <a:buClr>
                <a:srgbClr val="0077E3"/>
              </a:buClr>
              <a:buFont typeface="Arial" panose="020B0604020202020204" pitchFamily="34" charset="0"/>
              <a:buChar char="•"/>
            </a:pPr>
            <a:r>
              <a:rPr lang="cy-GB" sz="1800" dirty="0"/>
              <a:t>Deunyddiau’n cael eu dwyn – cynnal archwiliadau cist car o bryd i’w gilydd, defnyddio camerâu diogelwch a diogelwch ar y safle.</a:t>
            </a:r>
          </a:p>
          <a:p>
            <a:pPr marL="342900" indent="-342900">
              <a:buClr>
                <a:srgbClr val="0077E3"/>
              </a:buClr>
              <a:buFont typeface="Arial" panose="020B0604020202020204" pitchFamily="34" charset="0"/>
              <a:buChar char="•"/>
            </a:pPr>
            <a:r>
              <a:rPr lang="cy-GB" sz="1800" dirty="0"/>
              <a:t>Deunyddiau’n cael eu difrodi – sicrhau bod staff yn cael hyfforddiant ar drin a storio deunyddiau, sicrhau bod deunyddiau’n cael eu stacio’n gywir.</a:t>
            </a:r>
          </a:p>
          <a:p>
            <a:pPr marL="342900" indent="-342900">
              <a:buClr>
                <a:srgbClr val="0077E3"/>
              </a:buClr>
              <a:buFont typeface="Arial" panose="020B0604020202020204" pitchFamily="34" charset="0"/>
              <a:buChar char="•"/>
            </a:pPr>
            <a:r>
              <a:rPr lang="cy-GB" sz="1800" dirty="0"/>
              <a:t>Deunyddiau o ansawdd gwael – cysylltwch â’r cyflenwr, gwnewch yn siŵr bod pwyslais ar ansawdd.</a:t>
            </a:r>
          </a:p>
          <a:p>
            <a:pPr marL="342900" indent="-342900">
              <a:buClr>
                <a:srgbClr val="0077E3"/>
              </a:buClr>
              <a:buFont typeface="Arial" panose="020B0604020202020204" pitchFamily="34" charset="0"/>
              <a:buChar char="•"/>
            </a:pPr>
            <a:r>
              <a:rPr lang="cy-GB" sz="1800" dirty="0"/>
              <a:t>Prinder deunyddiau – cynlluniwch eich amseroedd a'ch slotiau danfon deunyddiau i sicrhau nad yw gweithwyr yn segur heb unrhyw ddeunyddiau.</a:t>
            </a:r>
          </a:p>
          <a:p>
            <a:endParaRPr lang="en-GB" sz="1800" dirty="0"/>
          </a:p>
        </p:txBody>
      </p:sp>
    </p:spTree>
    <p:extLst>
      <p:ext uri="{BB962C8B-B14F-4D97-AF65-F5344CB8AC3E}">
        <p14:creationId xmlns:p14="http://schemas.microsoft.com/office/powerpoint/2010/main" val="194850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3676-FB45-46FB-8E3F-D418A8152751}"/>
              </a:ext>
            </a:extLst>
          </p:cNvPr>
          <p:cNvSpPr>
            <a:spLocks noGrp="1"/>
          </p:cNvSpPr>
          <p:nvPr>
            <p:ph type="title"/>
          </p:nvPr>
        </p:nvSpPr>
        <p:spPr/>
        <p:txBody>
          <a:bodyPr/>
          <a:lstStyle/>
          <a:p>
            <a:r>
              <a:rPr lang="cy-GB"/>
              <a:t>Problemau offer a chyfarpar</a:t>
            </a:r>
          </a:p>
        </p:txBody>
      </p:sp>
      <p:sp>
        <p:nvSpPr>
          <p:cNvPr id="3" name="Content Placeholder 2">
            <a:extLst>
              <a:ext uri="{FF2B5EF4-FFF2-40B4-BE49-F238E27FC236}">
                <a16:creationId xmlns:a16="http://schemas.microsoft.com/office/drawing/2014/main" id="{EAC2A298-2B56-4C0A-9298-C69C12B60B6A}"/>
              </a:ext>
            </a:extLst>
          </p:cNvPr>
          <p:cNvSpPr>
            <a:spLocks noGrp="1"/>
          </p:cNvSpPr>
          <p:nvPr>
            <p:ph sz="quarter" idx="10"/>
          </p:nvPr>
        </p:nvSpPr>
        <p:spPr>
          <a:xfrm>
            <a:off x="457200" y="1512000"/>
            <a:ext cx="5166694" cy="4248000"/>
          </a:xfrm>
        </p:spPr>
        <p:txBody>
          <a:bodyPr/>
          <a:lstStyle/>
          <a:p>
            <a:r>
              <a:rPr lang="cy-GB"/>
              <a:t>Fel arfer, mae’n bosib goresgyn problemau offer a chyfarpar yn y gweithle, ond gall hyn effeithio ar ddyddiadau cwblhau.</a:t>
            </a:r>
          </a:p>
          <a:p>
            <a:pPr marL="342900" indent="-342900">
              <a:buClr>
                <a:srgbClr val="0077E3"/>
              </a:buClr>
              <a:buFont typeface="Arial" panose="020B0604020202020204" pitchFamily="34" charset="0"/>
              <a:buChar char="•"/>
            </a:pPr>
            <a:r>
              <a:rPr lang="cy-GB"/>
              <a:t>Offer pŵer wedi’u difrodi – ee, offer pŵer yn torri ac angen ei drwsio. I ddatrys hyn, gwnewch yn siŵr bod rhywun yn gofalu am yr offer ac yn eu cynnal a’u cadw.</a:t>
            </a:r>
          </a:p>
          <a:p>
            <a:pPr marL="342900" indent="-342900">
              <a:buClr>
                <a:srgbClr val="0077E3"/>
              </a:buClr>
              <a:buFont typeface="Arial" panose="020B0604020202020204" pitchFamily="34" charset="0"/>
              <a:buChar char="•"/>
            </a:pPr>
            <a:r>
              <a:rPr lang="cy-GB"/>
              <a:t>Offer diffygiol – unwaith eto byddai angen trwsio neu waredu’r rhain. I ddatrys hyn, gwnewch yn siŵr bod rhywun yn gofalu am yr offer ac yn eu cynnal a’u cadw.</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endParaRPr lang="en-GB" dirty="0"/>
          </a:p>
        </p:txBody>
      </p:sp>
      <p:pic>
        <p:nvPicPr>
          <p:cNvPr id="7" name="Picture 6" descr="A close - up of a tire  Description automatically generated with low confidence">
            <a:extLst>
              <a:ext uri="{FF2B5EF4-FFF2-40B4-BE49-F238E27FC236}">
                <a16:creationId xmlns:a16="http://schemas.microsoft.com/office/drawing/2014/main" id="{F12D2458-0CEC-46BE-B921-CAAB403211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8606" y="1596185"/>
            <a:ext cx="3058194" cy="2039815"/>
          </a:xfrm>
          <a:prstGeom prst="rect">
            <a:avLst/>
          </a:prstGeom>
        </p:spPr>
      </p:pic>
      <p:pic>
        <p:nvPicPr>
          <p:cNvPr id="9" name="Picture 8" descr="A dragonfly on a branch  Description automatically generated with medium confidence">
            <a:extLst>
              <a:ext uri="{FF2B5EF4-FFF2-40B4-BE49-F238E27FC236}">
                <a16:creationId xmlns:a16="http://schemas.microsoft.com/office/drawing/2014/main" id="{D418C569-F715-48B9-908A-A886661D87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8137" y="4005064"/>
            <a:ext cx="3058194" cy="2039815"/>
          </a:xfrm>
          <a:prstGeom prst="rect">
            <a:avLst/>
          </a:prstGeom>
        </p:spPr>
      </p:pic>
    </p:spTree>
    <p:extLst>
      <p:ext uri="{BB962C8B-B14F-4D97-AF65-F5344CB8AC3E}">
        <p14:creationId xmlns:p14="http://schemas.microsoft.com/office/powerpoint/2010/main" val="4834407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dcmitype/"/>
    <ds:schemaRef ds:uri="http://purl.org/dc/terms/"/>
    <ds:schemaRef ds:uri="http://purl.org/dc/elements/1.1/"/>
    <ds:schemaRef ds:uri="7d91badd-8922-4db1-9652-4fbca8a6b7df"/>
    <ds:schemaRef ds:uri="http://schemas.microsoft.com/office/2006/documentManagement/types"/>
    <ds:schemaRef ds:uri="1c5831b9-66da-4f16-a409-834213ecdb8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6146</TotalTime>
  <Words>1132</Words>
  <Application>Microsoft Office PowerPoint</Application>
  <PresentationFormat>On-screen Show (4:3)</PresentationFormat>
  <Paragraphs>82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  PowerPoint 4: Technegau datrys problemau</vt:lpstr>
      <vt:lpstr>Technegau datrys problemau yn y gweithle</vt:lpstr>
      <vt:lpstr>Datrys problemau</vt:lpstr>
      <vt:lpstr>Problemau staff</vt:lpstr>
      <vt:lpstr>Ymddygiad staff</vt:lpstr>
      <vt:lpstr>Ymddygiad staff (parhad)</vt:lpstr>
      <vt:lpstr>Problemau gyda deunyddiau</vt:lpstr>
      <vt:lpstr>Problemau gyda deunyddiau: atebion</vt:lpstr>
      <vt:lpstr>Problemau offer a chyfarpar</vt:lpstr>
      <vt:lpstr>Problemau offer a chyfarpar (parhad)</vt:lpstr>
      <vt:lpstr>Problemau diogelwch   </vt:lpstr>
      <vt:lpstr>Problemau diogelwch (parhad)</vt:lpstr>
      <vt:lpstr>Problemau o ran yr amgylchedd</vt:lpstr>
      <vt:lpstr>Atebion o ran yr amgylchedd</vt:lpstr>
      <vt:lpstr>Datrys problemau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192</cp:revision>
  <dcterms:created xsi:type="dcterms:W3CDTF">2013-05-28T00:38:54Z</dcterms:created>
  <dcterms:modified xsi:type="dcterms:W3CDTF">2021-04-22T16:06:10Z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