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0"/>
  </p:notesMasterIdLst>
  <p:handoutMasterIdLst>
    <p:handoutMasterId r:id="rId31"/>
  </p:handoutMasterIdLst>
  <p:sldIdLst>
    <p:sldId id="256" r:id="rId5"/>
    <p:sldId id="328" r:id="rId6"/>
    <p:sldId id="373" r:id="rId7"/>
    <p:sldId id="258" r:id="rId8"/>
    <p:sldId id="307" r:id="rId9"/>
    <p:sldId id="259" r:id="rId10"/>
    <p:sldId id="260" r:id="rId11"/>
    <p:sldId id="370" r:id="rId12"/>
    <p:sldId id="377" r:id="rId13"/>
    <p:sldId id="378" r:id="rId14"/>
    <p:sldId id="371" r:id="rId15"/>
    <p:sldId id="372" r:id="rId16"/>
    <p:sldId id="375" r:id="rId17"/>
    <p:sldId id="374" r:id="rId18"/>
    <p:sldId id="272" r:id="rId19"/>
    <p:sldId id="273" r:id="rId20"/>
    <p:sldId id="277" r:id="rId21"/>
    <p:sldId id="274" r:id="rId22"/>
    <p:sldId id="360" r:id="rId23"/>
    <p:sldId id="365" r:id="rId24"/>
    <p:sldId id="366" r:id="rId25"/>
    <p:sldId id="367" r:id="rId26"/>
    <p:sldId id="368" r:id="rId27"/>
    <p:sldId id="376" r:id="rId28"/>
    <p:sldId id="267" r:id="rId29"/>
  </p:sldIdLst>
  <p:sldSz cx="9144000" cy="6858000" type="screen4x3"/>
  <p:notesSz cx="6858000" cy="9144000"/>
  <p:custDataLst>
    <p:tags r:id="rId3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ire Brooks" initials="CB" lastIdx="3" clrIdx="0">
    <p:extLst>
      <p:ext uri="{19B8F6BF-5375-455C-9EA6-DF929625EA0E}">
        <p15:presenceInfo xmlns:p15="http://schemas.microsoft.com/office/powerpoint/2012/main" userId="S::Claire.Brooks@cityandguilds.com::045b5ce1-bb15-4c22-aa7e-c7b600949989" providerId="AD"/>
      </p:ext>
    </p:extLst>
  </p:cmAuthor>
  <p:cmAuthor id="2" name="Fiona Freel" initials="FF" lastIdx="1" clrIdx="1">
    <p:extLst>
      <p:ext uri="{19B8F6BF-5375-455C-9EA6-DF929625EA0E}">
        <p15:presenceInfo xmlns:p15="http://schemas.microsoft.com/office/powerpoint/2012/main" userId="S::Fiona.Freel@cityandguilds.com::3a7a7974-e831-4583-92ac-603bf88d45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E31575-49D8-0D4A-9AF8-0BF4310D9AFF}" v="3" dt="2020-06-15T21:07:35.833"/>
    <p1510:client id="{5BD07DDD-A000-0C3F-86F4-09F3F8564B91}" v="701" dt="2020-10-01T19:44:31.6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203" autoAdjust="0"/>
    <p:restoredTop sz="86477"/>
  </p:normalViewPr>
  <p:slideViewPr>
    <p:cSldViewPr showGuides="1">
      <p:cViewPr varScale="1">
        <p:scale>
          <a:sx n="58" d="100"/>
          <a:sy n="58" d="100"/>
        </p:scale>
        <p:origin x="84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4/27/2021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C3367-74DE-1D4B-9179-49629054A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8F963B-4BBE-C24F-98DA-E371119DB7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D4A21-2DB0-C040-85FE-BC52CBF3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EB9D74-C510-4A49-A10D-5D2307777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0BAF9-FBA7-E949-9F58-071223E10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B7B70-993F-1946-B747-83F17F068ED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5043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-396552" y="473401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25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chaelpage.com.au/advice/career-advice/career-progression/how-social-activities-can-be-networking-opportunities" TargetMode="External"/><Relationship Id="rId2" Type="http://schemas.openxmlformats.org/officeDocument/2006/relationships/hyperlink" Target="https://www.michaelpage.com.au/advice/career-advice/career-progression/five-daily-habits-advance-your-career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ichaelpage.com.au/advice/career-advice/changing-jobs/making-career-change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104: Cyflogadwyedd yn y sector adeiladu ac amgylchedd adeiledig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br>
              <a:rPr lang="cy-GB"/>
            </a:br>
            <a:r>
              <a:rPr lang="cy-GB"/>
              <a:t>Egwyddorion sylfaenol busnes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D55F5-2B09-4275-94A6-F6ACE9DA0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088" y="1700808"/>
            <a:ext cx="8446392" cy="4907875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Ymgysylltu cychwynnol: y cyswllt cyntaf â’r cleient a’r prif gontractwr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Rhoi pris: rhoi amcan bris i gleient am waith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Amserlennu: y drefn a fydd yn cael ei dilyn wrth gyflawni’r gwaith.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Cyflawni contract: gweithred derfynol wirioneddol cyflogwr wrth gwblhau’r prosiect.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Tryloywder: bod yn glir ac yn hawdd ei ddeall, heb ddim byd wedi’i guddio, ee, dim ffioedd annisgwyl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Cosbau: gellir eu cynnwys yn y contract i atal oedi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F47171-DBDC-4440-8CC7-F045F34D0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</p:spPr>
        <p:txBody>
          <a:bodyPr/>
          <a:lstStyle/>
          <a:p>
            <a:r>
              <a:rPr lang="cy-GB"/>
              <a:t>Termau busnes</a:t>
            </a:r>
          </a:p>
        </p:txBody>
      </p:sp>
    </p:spTree>
    <p:extLst>
      <p:ext uri="{BB962C8B-B14F-4D97-AF65-F5344CB8AC3E}">
        <p14:creationId xmlns:p14="http://schemas.microsoft.com/office/powerpoint/2010/main" val="9661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17B48-E8D4-4E06-A3A1-563319F7F9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/>
              <a:t>Gall sgôr credyd gwael ei wneud yn anodd i gyflogwr gael rhagor o waith, prynu adnoddau neu symud ymlaen yn ariannol.</a:t>
            </a:r>
          </a:p>
          <a:p>
            <a:r>
              <a:rPr lang="cy-GB"/>
              <a:t>Yn y pen draw, gall hyn arwain at fethdaliad. Byddai’n rhaid i’r cyflogwr fynd i’r llys i setlo unrhyw drefniadau ariannol a allai fod wedi’u gwneud na allant eu cyflawni, megis taliadau am ddeunydd neu gyflenwadau.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3C60C5-3D71-440E-BA6D-8E31CF9F4E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3636000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4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06DF2-C16B-4E4F-96D4-A2DCD5915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Manteision rheoli busnes yn dda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B6C55B-0818-4EDE-874C-650B6D2A6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cy-GB"/>
              <a:t>Yn wahanol i reoli busnes yn wael, os bydd cyflogwr yn gofalu am ei asedau a’i adnoddau, gan gynnal perthynas dda gyda chyflenwyr a chleientiaid, gall arwain at y canlynol: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gwell ansawdd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gwell enw da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mwy o gwsmeriaid newydd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cadw staff/teyrngarwch staff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cynlluniau gwobrwyo bonws.</a:t>
            </a:r>
          </a:p>
        </p:txBody>
      </p:sp>
    </p:spTree>
    <p:extLst>
      <p:ext uri="{BB962C8B-B14F-4D97-AF65-F5344CB8AC3E}">
        <p14:creationId xmlns:p14="http://schemas.microsoft.com/office/powerpoint/2010/main" val="2694570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810D9-C99C-4825-9FD6-7FEE0E27A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Incwm, gwariant a gorbenion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5EFF3-C04F-4842-B60A-6E8392636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35567"/>
            <a:ext cx="8229600" cy="4248000"/>
          </a:xfrm>
        </p:spPr>
        <p:txBody>
          <a:bodyPr/>
          <a:lstStyle/>
          <a:p>
            <a:r>
              <a:rPr lang="cy-GB"/>
              <a:t>Costau gorbenion yw costau mae cyflogwr wedi’u gosod yn uniongyrchol ar gyfer unrhyw incwm i’r busnes. Nid yw hwn yn cynnwys llafur uniongyrchol, treuliau uniongyrchol na chostau deunyddiau.</a:t>
            </a:r>
          </a:p>
          <a:p>
            <a:r>
              <a:rPr lang="cy-GB"/>
              <a:t>Mae costau gorbenion yn cynnwys ffioedd cyfrifyddu, hysbysebu, yswiriant, llog, ffioedd cyfreithiol, baich llafurlu, rhent, trwsio, cyflenwadau, trethi, ffonau, trydan, nwy, biliau dŵr, gwariant teithio, a chyfleustodau.</a:t>
            </a:r>
          </a:p>
          <a:p>
            <a:r>
              <a:rPr lang="cy-GB"/>
              <a:t>Mae incwm yn golygu arian sy’n dod yn uniongyrchol i’r busnes, a gellir ei ddefnyddio i dalu biliau a gorbenion.</a:t>
            </a:r>
          </a:p>
          <a:p>
            <a:endParaRPr lang="en-GB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4428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10C3B-F9DD-4B42-AAFF-F63566B40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Elw a cholled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AFC8C7-1B54-4062-B8FE-F4A2F368D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/>
              <a:t>Mae’r datganiad elw a cholled neu incwm yn un o’r tri datganiad ariannol mae cwmnïau’n eu cyhoeddi’n rheolaidd (y ddau arall yw’r fantolen a’r datganiad llif arian). </a:t>
            </a:r>
          </a:p>
          <a:p>
            <a:r>
              <a:rPr lang="cy-GB"/>
              <a:t>Mae datganiadau o’r fath yn gofnod parhaus o gyflwr ariannol cwmni. Maent yn cael eu defnyddio gan gredydwyr, dadansoddwyr marchnad a buddsoddwyr i werthuso pa mor gadarn yw cwmni’n ariannol a photensial twf y cwmni. </a:t>
            </a:r>
          </a:p>
          <a:p>
            <a:r>
              <a:rPr lang="cy-GB"/>
              <a:t>Mae cyflogwyr yn defnyddio dadansoddiad o elw a cholled i benderfynu a yw’r cwmni’n llwyddo mewn busnes neu a oes angen cymorth ariannol arno.</a:t>
            </a:r>
          </a:p>
        </p:txBody>
      </p:sp>
    </p:spTree>
    <p:extLst>
      <p:ext uri="{BB962C8B-B14F-4D97-AF65-F5344CB8AC3E}">
        <p14:creationId xmlns:p14="http://schemas.microsoft.com/office/powerpoint/2010/main" val="2491064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>
            <a:extLst>
              <a:ext uri="{FF2B5EF4-FFF2-40B4-BE49-F238E27FC236}">
                <a16:creationId xmlns:a16="http://schemas.microsoft.com/office/drawing/2014/main" id="{FA5956D8-91E9-BC45-A694-9FE15B72D5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12874"/>
            <a:ext cx="5410944" cy="2304157"/>
          </a:xfrm>
        </p:spPr>
        <p:txBody>
          <a:bodyPr/>
          <a:lstStyle/>
          <a:p>
            <a:r>
              <a:rPr lang="cy-GB"/>
              <a:t>Mae cadw cyfrifon, neu gyfrifyddu busnes, yn hanfodol ar gyfer rheoli a datblygu busnes. Rhaid cofnodi’r holl drafodion ariannol yn systematig mewn llyfr cyfrifon, er mwyn rhoi darlun cywir o gyflwr ariannol y busnes. </a:t>
            </a:r>
          </a:p>
          <a:p>
            <a:r>
              <a:rPr lang="cy-GB"/>
              <a:t>Mewn cwmnïau mawr, byddai amcangyfrifwyr, prynwyr a rheolwyr contractau yn ymwneud â phob mater ariannol. Mewn cwmnïau llai, sy’n delio â chontractau bach, efallai mai un person sy’n gyfrifol am y dyletswyddau hyn. Rhaid i’r person sy’n gyfrifol am gadw cyfrifon gofnodi’r holl incwm, gwariant a gorbenion yn gywir.</a:t>
            </a:r>
          </a:p>
          <a:p>
            <a:endParaRPr lang="en-GB" altLang="en-US" dirty="0"/>
          </a:p>
          <a:p>
            <a:endParaRPr lang="en-GB" altLang="en-US" dirty="0">
              <a:latin typeface="Comic Sans MS" panose="030F0902030302020204" pitchFamily="66" charset="0"/>
            </a:endParaRPr>
          </a:p>
          <a:p>
            <a:endParaRPr lang="en-GB" altLang="en-US" dirty="0">
              <a:latin typeface="Comic Sans MS" panose="030F0902030302020204" pitchFamily="66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5A59A7-2916-4633-9545-6CFF0CD07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</p:spPr>
        <p:txBody>
          <a:bodyPr/>
          <a:lstStyle/>
          <a:p>
            <a:r>
              <a:rPr lang="cy-GB"/>
              <a:t>Cadw Cyfrifon</a:t>
            </a:r>
          </a:p>
        </p:txBody>
      </p:sp>
      <p:pic>
        <p:nvPicPr>
          <p:cNvPr id="3" name="Picture 2" descr="A picture containing text  Description automatically generated">
            <a:extLst>
              <a:ext uri="{FF2B5EF4-FFF2-40B4-BE49-F238E27FC236}">
                <a16:creationId xmlns:a16="http://schemas.microsoft.com/office/drawing/2014/main" id="{73A21581-BC5F-48DB-9C26-D8F5C3DFC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332" y="1199294"/>
            <a:ext cx="2683889" cy="206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5410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3">
            <a:extLst>
              <a:ext uri="{FF2B5EF4-FFF2-40B4-BE49-F238E27FC236}">
                <a16:creationId xmlns:a16="http://schemas.microsoft.com/office/drawing/2014/main" id="{BC82E880-5459-0247-A8BC-0B27619C3B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cy-GB"/>
              <a:t>P’un ai eich bod yn gweithio i gwmni mawr neu fach, mae angen i reolwyr wybod am unrhyw waith sy’n cael ei wneud er mwyn monitro’r costau.</a:t>
            </a:r>
          </a:p>
          <a:p>
            <a:pPr>
              <a:lnSpc>
                <a:spcPct val="90000"/>
              </a:lnSpc>
            </a:pPr>
            <a:r>
              <a:rPr lang="cy-GB"/>
              <a:t>Er enghraifft, os yw gwaith rydych chi’n ei wneud wedi cymryd mwy neu lai o amser na’r disgwyl, rhaid i chi roi gwybod i’ch goruchwyliwr, oherwydd bydd angen iddo amcangyfrif pris mwy realistig y tro nesaf ar gyfer gwaith tebyg.</a:t>
            </a:r>
          </a:p>
          <a:p>
            <a:pPr>
              <a:lnSpc>
                <a:spcPct val="90000"/>
              </a:lnSpc>
            </a:pPr>
            <a:r>
              <a:rPr lang="cy-GB"/>
              <a:t>Mae’r wybodaeth hon yn helpu’r amcangyfrifwr neu’r contractwr i gynllunio’r gwaith nesaf yn well.</a:t>
            </a:r>
          </a:p>
          <a:p>
            <a:pPr>
              <a:lnSpc>
                <a:spcPct val="90000"/>
              </a:lnSpc>
            </a:pPr>
            <a:endParaRPr lang="en-GB" altLang="en-US" sz="2800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9369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>
            <a:extLst>
              <a:ext uri="{FF2B5EF4-FFF2-40B4-BE49-F238E27FC236}">
                <a16:creationId xmlns:a16="http://schemas.microsoft.com/office/drawing/2014/main" id="{7ACDC08E-974D-6744-AD0A-A2A1B13501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 b="1">
                <a:latin typeface="+mn-lt"/>
              </a:rPr>
              <a:t>Archebu deunyddiau</a:t>
            </a:r>
            <a:br>
              <a:rPr lang="cy-GB" sz="4000" b="1" u="sng">
                <a:latin typeface="Comic Sans MS" panose="030F0902030302020204" pitchFamily="66" charset="0"/>
              </a:rPr>
            </a:br>
            <a:endParaRPr lang="cy-GB" sz="4000" b="1" u="sng">
              <a:latin typeface="Comic Sans MS" panose="030F0902030302020204" pitchFamily="66" charset="0"/>
            </a:endParaRPr>
          </a:p>
        </p:txBody>
      </p:sp>
      <p:sp>
        <p:nvSpPr>
          <p:cNvPr id="117763" name="Rectangle 3">
            <a:extLst>
              <a:ext uri="{FF2B5EF4-FFF2-40B4-BE49-F238E27FC236}">
                <a16:creationId xmlns:a16="http://schemas.microsoft.com/office/drawing/2014/main" id="{1344E606-D42B-0745-9595-0C5C88FC7D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Mewn nifer o achosion, bydd yn rhaid i’r sawl sy’n gwneud y gwaith archebu rhywfaint o’r deunyddiau ei hun o leiaf, boed hynny drwy ofyn am ddeunyddiau o’r storfa, defnyddio deunyddiau gan gyflenwr gan ddyfynnu archeb a roddwyd yn flaenorol, neu archebu’r deunyddiau’n uniongyrchol gan y cyflenwr.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cy-GB"/>
              <a:t>Mae angen cadw cofnod o’r holl ddeunyddiau a ddefnyddir, nid yn unig ar gyfer rheoli stoc ond hefyd ar gyfer costio’r gwaith gorffenedig.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GB" altLang="en-US" dirty="0"/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cy-GB"/>
              <a:t>Dylai ffurflenni archebu (neu lyfrau) gynnwys o leiaf ddau gopi, un ar gyfer y cyflenwr fel prawf o archeb, ac un ar gyfer swyddfa’r cwmni.</a:t>
            </a:r>
          </a:p>
          <a:p>
            <a:endParaRPr lang="en-GB" altLang="en-US" dirty="0"/>
          </a:p>
          <a:p>
            <a:endParaRPr lang="en-GB" altLang="en-US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864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3">
            <a:extLst>
              <a:ext uri="{FF2B5EF4-FFF2-40B4-BE49-F238E27FC236}">
                <a16:creationId xmlns:a16="http://schemas.microsoft.com/office/drawing/2014/main" id="{632A2E6A-82C3-1E47-9602-30082ECBEF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cy-GB"/>
              <a:t>Gallech chi fod angen roi gwybod am bethau eraill hefyd fel: </a:t>
            </a:r>
          </a:p>
          <a:p>
            <a:pPr marL="342900" indent="-342900">
              <a:lnSpc>
                <a:spcPct val="8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Os oedd y deunyddiau a gafodd eu danfon yn anghywir neu wedi’u difrodi a bod angen eu newid, bydd yn rhaid i chi roi gwybod amdano er mwyn i hyn gael ei gywiro.</a:t>
            </a:r>
          </a:p>
          <a:p>
            <a:pPr marL="342900" indent="-342900">
              <a:lnSpc>
                <a:spcPct val="8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Os oes angen gwneud gwaith ychwanegol, a bod angen mwy o ddeunyddiau, ac mae’n rhaid i chi archebu.</a:t>
            </a:r>
          </a:p>
          <a:p>
            <a:pPr marL="342900" indent="-342900">
              <a:lnSpc>
                <a:spcPct val="8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Llenwi dalen amser, nid yn unig i hawlio eich cyflog eich hun, ond i’r rheolwyr fonitro cost llafur.</a:t>
            </a:r>
          </a:p>
          <a:p>
            <a:pPr>
              <a:lnSpc>
                <a:spcPct val="80000"/>
              </a:lnSpc>
            </a:pPr>
            <a:endParaRPr lang="en-GB" altLang="en-US" sz="2800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798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AEFB0-66C9-4CE0-A342-287327F2D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Manteision rhwydweithio busnes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611BA-9877-489F-815E-BF92511F78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b="1"/>
              <a:t>1.   Cryfhau cysylltiadau busnes</a:t>
            </a:r>
            <a:br>
              <a:rPr lang="cy-GB"/>
            </a:br>
            <a:r>
              <a:rPr lang="cy-GB"/>
              <a:t>Rhannu, nid cymryd, yw hanfod rhwydweithio. Mae’n golygu meithrin ymddiriedaeth a helpu ein gilydd i gyrraedd nodau. Mae ymgysylltu’n rheolaidd â’ch cysylltiadau a dod o hyd i gyfleoedd i’w helpu yn gallu cryfhau’r berthynas. </a:t>
            </a:r>
          </a:p>
          <a:p>
            <a:r>
              <a:rPr lang="cy-GB" b="1"/>
              <a:t>2.   Cael syniadau</a:t>
            </a:r>
            <a:br>
              <a:rPr lang="cy-GB"/>
            </a:br>
            <a:r>
              <a:rPr lang="cy-GB"/>
              <a:t>Gall eich rhwydwaith fod yn ffynhonnell ragorol o safbwyntiau a syniadau newydd i’ch helpu yn eich rôl. Mae cyfnewid gwybodaeth am heriau, profiadau a nodau yn un o fanteision allweddol rhwydweithio gan ei fod yn eich galluogi i gael syniadau newydd na fyddech wedi meddwl amdanynt fel arall. Yn yr un modd, mae cynnig syniadau defnyddiol i’ch cysylltiadau yn ffordd wych o feithrin eich enw da fel rhywun sy’n meddwl yn arloesol.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6869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Nod y sesiwn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cy-GB"/>
              <a:t>Yn y sesiwn hon, byddwch yn dysgu am: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y gwahaniaeth rhwng elw a cholled mewn perthynas ag incwm, gwariant a gorbenion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gorbenion cyffredin busnes a dulliau sylfaenol o gadw cyfrifon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 sut mae gwneud cyfrifiadau sylfaenol ac anfonebu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manteision rhwydweithio ar gyfer twf busnes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y cyswllt rhwng cynhyrchedd ac enw da ynghyd â phwysigrwydd cynnal ansawdd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cy-GB"/>
              <a:t>         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077A5-1ADB-4FE3-BC36-516278B009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851" y="1453191"/>
            <a:ext cx="8229600" cy="4248000"/>
          </a:xfrm>
        </p:spPr>
        <p:txBody>
          <a:bodyPr/>
          <a:lstStyle/>
          <a:p>
            <a:r>
              <a:rPr lang="cy-GB" b="1"/>
              <a:t>3.   Datblygu eich gyrfa</a:t>
            </a:r>
            <a:br>
              <a:rPr lang="cy-GB"/>
            </a:br>
            <a:r>
              <a:rPr lang="cy-GB"/>
              <a:t>Mae bod yn weladwy a chael eich gweld yn un o fanteision rhwydweithio sy’n hanfodol i </a:t>
            </a:r>
            <a:r>
              <a:rPr lang="cy-GB" u="sng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ddatblygu gyrfa</a:t>
            </a:r>
            <a:r>
              <a:rPr lang="cy-GB"/>
              <a:t>. Bydd mynychu </a:t>
            </a:r>
            <a:r>
              <a:rPr lang="cy-GB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digwyddiadau cymdeithasol</a:t>
            </a:r>
            <a:r>
              <a:rPr lang="cy-GB"/>
              <a:t> a phroffesiynol yn rheolaidd yn helpu i sicrhau bod eich wyneb yn cael ei weld. Gallwch helpu wedyn i ddatblygu eich enw da fel rhywun gwybodus, dibynadwy a chefnogol drwy gynnig gwybodaeth neu awgrymiadau defnyddiol i bobl sydd eu hangen.</a:t>
            </a:r>
          </a:p>
          <a:p>
            <a:r>
              <a:rPr lang="cy-GB" b="1"/>
              <a:t>4.   Cael mynediad at gyfleoedd gwaith</a:t>
            </a:r>
            <a:br>
              <a:rPr lang="cy-GB"/>
            </a:br>
            <a:r>
              <a:rPr lang="cy-GB"/>
              <a:t>Gall ehangu eich cysylltiadau agor drysau i </a:t>
            </a:r>
            <a:r>
              <a:rPr lang="cy-GB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gyfleoedd newydd</a:t>
            </a:r>
            <a:r>
              <a:rPr lang="cy-GB"/>
              <a:t> ar gyfer busnes, datblygu gyrfa, twf personol, neu wybodaeth newydd.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62767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09348-1F64-4D26-AD5F-C6FEB61E4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b="1"/>
              <a:t>5.   Cysylltiadau busnes wedi’u cysylltu â’i gilydd = rhagor o wybodaeth</a:t>
            </a:r>
            <a:br>
              <a:rPr lang="cy-GB"/>
            </a:br>
            <a:r>
              <a:rPr lang="cy-GB"/>
              <a:t>Mae rhwydweithio yn gyfle gwych i gyfnewid gwybodaeth am arferion gorau, dysgu am dechnegau busnes cwmnïau/busnesau eraill, a bod yn ymwybodol o ddatblygiadau diweddaraf y diwydiant.</a:t>
            </a:r>
          </a:p>
          <a:p>
            <a:r>
              <a:rPr lang="cy-GB" b="1"/>
              <a:t>6.   Cael cyngor a chefnogaeth am yrfaoedd</a:t>
            </a:r>
            <a:br>
              <a:rPr lang="cy-GB"/>
            </a:br>
            <a:r>
              <a:rPr lang="cy-GB"/>
              <a:t>Mae cael cyngor gan gwmnïau/busnesau profiadol yn un o fanteision pwysig rhwydweithio. Mae trafod heriau a chyfleoedd cyffredin yn agor y drws i awgrymiadau ac arweiniad gwerthfawr.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8378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F1C7E-39A1-4059-A9BE-CE49B42804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b="1"/>
              <a:t>7.   Magu hyder</a:t>
            </a:r>
            <a:br>
              <a:rPr lang="cy-GB"/>
            </a:br>
            <a:r>
              <a:rPr lang="cy-GB"/>
              <a:t>Drwy fod yn barod i helpu drwy’r amser a chwrdd â phobl newydd, rydych chi, i bob pwrpas, yn camu y tu hwnt i’r hyn sy’n gyfforddus i chi ac yn meithrin sgiliau cymdeithasol a hunanhyder amhrisiadwy y gallwch chi eu defnyddio yn unrhyw le. Po fwyaf y byddwch chi’n rhwydweithio, y mwyaf y byddwch chi’n tyfu ac yn dysgu sut mae gwneud cysylltiadau sy’n para.</a:t>
            </a:r>
          </a:p>
          <a:p>
            <a:r>
              <a:rPr lang="cy-GB" b="1"/>
              <a:t>8.   Cael persbectif gwahanol</a:t>
            </a:r>
            <a:br>
              <a:rPr lang="cy-GB"/>
            </a:br>
            <a:r>
              <a:rPr lang="cy-GB"/>
              <a:t>Mae’n rhy hawdd cael eich dal yn y byd proffesiynol o ddydd i ddydd a mynd i rigol. Drwy siarad ag eraill yn eich maes, neu â phobl sydd ag arbenigedd mewn maes penodol, gallwch gael gwybodaeth a syniadau sydd ond yn dod wrth edrych ar sefyllfa o’r newydd.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6413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93388-41CD-4262-A9C5-7012DD0AE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b="1"/>
              <a:t>9. Datblygu perthynas bersonol hirhoedlog</a:t>
            </a:r>
            <a:br>
              <a:rPr lang="cy-GB"/>
            </a:br>
            <a:r>
              <a:rPr lang="cy-GB"/>
              <a:t>Fwy na thebyg bod eich cysylltiadau rhwydweithio yn bobl o’r un anian â chi, sydd â nodau tebyg i’ch rhai chi, felly mae’n debygol y bydd eich cyfeillgarwch personol yn elwa o’r rhwydwaith cymorth proffesiynol.</a:t>
            </a:r>
          </a:p>
          <a:p>
            <a:r>
              <a:rPr lang="cy-GB" b="1"/>
              <a:t>10. Cael ateb i bob cwestiwn</a:t>
            </a:r>
            <a:br>
              <a:rPr lang="cy-GB"/>
            </a:br>
            <a:r>
              <a:rPr lang="cy-GB"/>
              <a:t>Cyn belled â bod gennych chi rwydwaith cryf o gysylltiadau proffesiynol, gallwch fod yn hyderus y bydd rhywun yn eich cylch yn gallu ateb eich cwestiynau anoddaf hyd yn oed. </a:t>
            </a:r>
          </a:p>
        </p:txBody>
      </p:sp>
    </p:spTree>
    <p:extLst>
      <p:ext uri="{BB962C8B-B14F-4D97-AF65-F5344CB8AC3E}">
        <p14:creationId xmlns:p14="http://schemas.microsoft.com/office/powerpoint/2010/main" val="20568157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65490-E3CA-4108-B0E5-47E761C52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Adeiladwyr Ystyriol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46C0D1-8C60-4DB4-A89D-082BCB408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/>
              <a:t>Mae’r Cynllun Adeiladwyr Ystyrlon yn sefydliad annibynnol di-elw a gafodd ei sefydlu i godi safonau yn y diwydiant adeiladu.</a:t>
            </a:r>
          </a:p>
          <a:p>
            <a:r>
              <a:rPr lang="cy-GB"/>
              <a:t>Gall safleoedd, cwmnïau a chyflenwyr adeiladu gofrestru’n wirfoddol gyda’r Cynllun a chytuno i lynu wrth y Cod Ymarfer Ystyriol, a luniwyd i annog arferion gorau y tu hwnt i ofynion statudol. </a:t>
            </a:r>
          </a:p>
          <a:p>
            <a:r>
              <a:rPr lang="cy-GB"/>
              <a:t>Mae’r Cynllun yn ymwneud ag unrhyw faes o waith adeiladu a allai gael effaith uniongyrchol neu anuniongyrchol ar ddelwedd y diwydiant yn ei gyfanrwydd. 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3705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6E510F4-127D-4418-8D2E-E10D8CFACE16}"/>
              </a:ext>
            </a:extLst>
          </p:cNvPr>
          <p:cNvSpPr txBox="1">
            <a:spLocks/>
          </p:cNvSpPr>
          <p:nvPr/>
        </p:nvSpPr>
        <p:spPr>
          <a:xfrm>
            <a:off x="611560" y="1340768"/>
            <a:ext cx="8229600" cy="4248000"/>
          </a:xfrm>
        </p:spPr>
        <p:txBody>
          <a:bodyPr lIns="91440" tIns="45720" rIns="91440" bIns="45720" anchor="t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marL="342900" indent="-342900">
              <a:buClr>
                <a:srgbClr val="0077E3"/>
              </a:buClr>
              <a:buFont typeface="Arial"/>
              <a:buChar char="•"/>
            </a:pPr>
            <a:r>
              <a:rPr lang="cy-GB"/>
              <a:t>sut bydd cynnal enw da yn helpu i sicrhau cwsmeriaid a chontractau newydd, cadw staff ac elw.</a:t>
            </a:r>
          </a:p>
          <a:p>
            <a:pPr marL="342900" indent="-342900">
              <a:buClr>
                <a:srgbClr val="0077E3"/>
              </a:buClr>
              <a:buFont typeface="Arial"/>
              <a:buChar char="•"/>
            </a:pPr>
            <a:endParaRPr lang="en-GB" dirty="0"/>
          </a:p>
          <a:p>
            <a:pPr marL="342900" indent="-342900">
              <a:buClr>
                <a:srgbClr val="0077E3"/>
              </a:buClr>
              <a:buFont typeface="Arial"/>
              <a:buChar char="•"/>
            </a:pPr>
            <a:r>
              <a:rPr lang="cy-GB"/>
              <a:t>yr angen am wasanaeth cadarnhaol i gwsmeriaid ym mhob cam o gontract busnes, a chanlyniadau peidio â chydymffurfio</a:t>
            </a:r>
          </a:p>
          <a:p>
            <a:pPr marL="342900" indent="-342900">
              <a:buClr>
                <a:srgbClr val="0077E3"/>
              </a:buClr>
              <a:buFont typeface="Arial"/>
              <a:buChar char="•"/>
            </a:pPr>
            <a:endParaRPr lang="en-GB" dirty="0"/>
          </a:p>
          <a:p>
            <a:pPr marL="342900" indent="-342900">
              <a:buClr>
                <a:srgbClr val="0077E3"/>
              </a:buClr>
              <a:buFont typeface="Arial"/>
              <a:buChar char="•"/>
            </a:pPr>
            <a:r>
              <a:rPr lang="cy-GB"/>
              <a:t>y ffyrdd cadarnhaol o weithio drwy osod disgwyliadau clir gyda chwsmeriaid, gan gynnwys cynllunio ac amserlennu, a strwythur prisio ac anfonebu clir. </a:t>
            </a:r>
          </a:p>
          <a:p>
            <a:pPr marL="342900" indent="-342900">
              <a:buClr>
                <a:srgbClr val="0077E3"/>
              </a:buClr>
              <a:buFont typeface="Arial"/>
              <a:buChar char="•"/>
            </a:pPr>
            <a:endParaRPr lang="en-GB" dirty="0"/>
          </a:p>
          <a:p>
            <a:pPr marL="342900" indent="-342900">
              <a:buClr>
                <a:srgbClr val="0077E3"/>
              </a:buClr>
              <a:buFont typeface="Arial"/>
              <a:buChar char="•"/>
            </a:pPr>
            <a:r>
              <a:rPr lang="cy-GB"/>
              <a:t>yr hyn sy’n achosi aflonyddwch i’r cyhoedd yn sgil materion traffig, mynediad a llygredd. </a:t>
            </a:r>
          </a:p>
          <a:p>
            <a:pPr marL="342900" indent="-342900">
              <a:buFont typeface="Arial"/>
              <a:buChar char="•"/>
            </a:pPr>
            <a:endParaRPr lang="en-GB" dirty="0"/>
          </a:p>
          <a:p>
            <a:endParaRPr lang="en-GB" dirty="0"/>
          </a:p>
          <a:p>
            <a:r>
              <a:rPr lang="cy-GB"/>
              <a:t> </a:t>
            </a:r>
          </a:p>
          <a:p>
            <a:r>
              <a:rPr lang="cy-GB"/>
              <a:t>          </a:t>
            </a:r>
          </a:p>
        </p:txBody>
      </p:sp>
    </p:spTree>
    <p:extLst>
      <p:ext uri="{BB962C8B-B14F-4D97-AF65-F5344CB8AC3E}">
        <p14:creationId xmlns:p14="http://schemas.microsoft.com/office/powerpoint/2010/main" val="876901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>
            <a:extLst>
              <a:ext uri="{FF2B5EF4-FFF2-40B4-BE49-F238E27FC236}">
                <a16:creationId xmlns:a16="http://schemas.microsoft.com/office/drawing/2014/main" id="{094ACB60-2BB6-8140-B95A-49C85189B3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Deall byd busnes</a:t>
            </a:r>
          </a:p>
        </p:txBody>
      </p:sp>
      <p:sp>
        <p:nvSpPr>
          <p:cNvPr id="98307" name="Rectangle 3">
            <a:extLst>
              <a:ext uri="{FF2B5EF4-FFF2-40B4-BE49-F238E27FC236}">
                <a16:creationId xmlns:a16="http://schemas.microsoft.com/office/drawing/2014/main" id="{318260BD-7087-694F-ABB6-CD2C702E18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cy-GB"/>
              <a:t>Mae goroesiad a datblygiad unrhyw gwmni neu fusnes, bach neu fawr, yn dibynnu ar ba mor broffidiol yw.</a:t>
            </a:r>
          </a:p>
          <a:p>
            <a:pPr marL="342900" indent="-342900">
              <a:lnSpc>
                <a:spcPct val="9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Heb elw, bydd cwmni’n peidio â bod.</a:t>
            </a:r>
          </a:p>
          <a:p>
            <a:pPr marL="342900" indent="-342900">
              <a:lnSpc>
                <a:spcPct val="9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Heb gwmnïau, ni fydd gwaith ar gael.</a:t>
            </a:r>
          </a:p>
          <a:p>
            <a:pPr marL="342900" indent="-342900">
              <a:lnSpc>
                <a:spcPct val="9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Heb elw a gwaith, ni fydd dim trethi’r llywodraeth.</a:t>
            </a:r>
          </a:p>
          <a:p>
            <a:pPr marL="342900" indent="-342900">
              <a:lnSpc>
                <a:spcPct val="9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Heb drethi’r llywodraeth, ni fydd unrhyw wasanaethau cyhoeddus na budd-daliadau diweithdra.</a:t>
            </a:r>
          </a:p>
          <a:p>
            <a:pPr>
              <a:lnSpc>
                <a:spcPct val="90000"/>
              </a:lnSpc>
            </a:pPr>
            <a:endParaRPr lang="en-GB" altLang="en-US" sz="2800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270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Rectangle 3">
            <a:extLst>
              <a:ext uri="{FF2B5EF4-FFF2-40B4-BE49-F238E27FC236}">
                <a16:creationId xmlns:a16="http://schemas.microsoft.com/office/drawing/2014/main" id="{43483870-F807-E341-A752-EA28A887E1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66019"/>
            <a:ext cx="8229600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cy-GB"/>
              <a:t>Pa un ai ein bod yn cael ein cyflogi gan rywun neu’n hunangyflogedig, mae pob un ohonom yn dibynnu ar elw cwmni.</a:t>
            </a:r>
          </a:p>
          <a:p>
            <a:pPr>
              <a:lnSpc>
                <a:spcPct val="90000"/>
              </a:lnSpc>
            </a:pPr>
            <a:r>
              <a:rPr lang="cy-GB"/>
              <a:t>Oni bai eich bod yn cael eich cyflogi yn adran ariannol cwmni neu eich bod yn hunangyflogedig, mae’n annhebygol y byddwch yn ymwneud yn uniongyrchol â rheoli cyllid o ddydd i ddydd.</a:t>
            </a:r>
          </a:p>
          <a:p>
            <a:pPr>
              <a:lnSpc>
                <a:spcPct val="90000"/>
              </a:lnSpc>
            </a:pPr>
            <a:r>
              <a:rPr lang="cy-GB"/>
              <a:t>Ond, byddwch yn rhan o broffidioldeb ddydd i ddydd y cwmni rydych yn gweithio iddo.</a:t>
            </a:r>
          </a:p>
          <a:p>
            <a:pPr>
              <a:lnSpc>
                <a:spcPct val="90000"/>
              </a:lnSpc>
            </a:pPr>
            <a:r>
              <a:rPr lang="cy-GB"/>
              <a:t>I werthfawrogi hyn, bydd angen i chi wybod ychydig am sut mae arian cwmni’n gweithio.</a:t>
            </a:r>
          </a:p>
          <a:p>
            <a:pPr>
              <a:lnSpc>
                <a:spcPct val="90000"/>
              </a:lnSpc>
            </a:pPr>
            <a:endParaRPr lang="en-GB" altLang="en-US" sz="2800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094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3664512-78EB-4AF5-B65A-20D493266F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930"/>
          <a:stretch/>
        </p:blipFill>
        <p:spPr>
          <a:xfrm>
            <a:off x="2267744" y="972123"/>
            <a:ext cx="5902709" cy="491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98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>
            <a:extLst>
              <a:ext uri="{FF2B5EF4-FFF2-40B4-BE49-F238E27FC236}">
                <a16:creationId xmlns:a16="http://schemas.microsoft.com/office/drawing/2014/main" id="{85BDD7C6-E440-8945-A2A7-AD8C3B6344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cy-GB" sz="2000"/>
              <a:t>Wrth edrych ar y braslun syml blaenorol, fe welwch fod llawer iawn o arian y cwmni’n cael ei fuddsoddi mewn deunyddiau, offer ac adnoddau dynol cyn y gellir ei droi’n elw.</a:t>
            </a:r>
          </a:p>
          <a:p>
            <a:pPr>
              <a:lnSpc>
                <a:spcPct val="80000"/>
              </a:lnSpc>
            </a:pPr>
            <a:r>
              <a:rPr lang="cy-GB" sz="2000"/>
              <a:t>Rhaid i’r amcangyfrifwyr yn adran amcangyfrif cwmni adeiladu fod yn ofalus iawn wrth gyfrifo cost adeilad. </a:t>
            </a:r>
          </a:p>
          <a:p>
            <a:pPr>
              <a:lnSpc>
                <a:spcPct val="80000"/>
              </a:lnSpc>
            </a:pPr>
            <a:r>
              <a:rPr lang="cy-GB" sz="2000"/>
              <a:t>Rhaid iddynt feddu ar wybodaeth gyffredinol am waith adeiladu er mwyn gallu mesur y deunyddiau niferus sydd eu hangen a faint o amser y bydd pob tasg yn ei gymryd i’w chwblhau.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Comic Sans MS" panose="030F0902030302020204" pitchFamily="66" charset="0"/>
            </a:endParaRPr>
          </a:p>
        </p:txBody>
      </p:sp>
      <p:pic>
        <p:nvPicPr>
          <p:cNvPr id="4" name="Picture 3" descr="A picture containing indoor  Description automatically generated">
            <a:extLst>
              <a:ext uri="{FF2B5EF4-FFF2-40B4-BE49-F238E27FC236}">
                <a16:creationId xmlns:a16="http://schemas.microsoft.com/office/drawing/2014/main" id="{1FEA055C-D79B-4CBE-A05C-D7590A529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3933056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603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54732-6C71-4DAB-AF84-9D27B36F8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Canlyniadau rheoli busnes yn wael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01C156-6D25-4D05-ADD0-60CC9B9A2A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12000"/>
            <a:ext cx="8507288" cy="4248000"/>
          </a:xfrm>
        </p:spPr>
        <p:txBody>
          <a:bodyPr/>
          <a:lstStyle/>
          <a:p>
            <a:r>
              <a:rPr lang="cy-GB"/>
              <a:t>Yn aml, gall rheoli busnes yn wael olygu’r diwedd i gwmnïau adeiladu. Gall cynllunio a threfn ariannol wael ynghyd â diffyg gofal arwain at ddiwedd anhapus i gyflogwyr.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Gall camgyfrifo neu danamcangyfrif ar gyfer contract adeiladu arwain at elw is neu hyd yn oed golledion ariannol i’r cwmni.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Gall colli asedau ddigwydd o ganlyniad i lif arian gwael neu reolaeth ariannol wael.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Gall rheoli incwm a gwariant yn wael arwain at oedi yn nhwf y cwmni neu gyfleoedd busnes yn y dyfodol.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Gall staff golli eu swyddi a bod yn ddi-waith.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4592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9C76D-EBF8-4FA5-8797-718245903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Egwyddorion busnes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9C732-F52B-43CC-8CB4-15C10B7AAF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/>
              <a:t>Mae cyflogwyr yn cael eu barnu ar sail canlyniadau, ar y cyfan. Os ydynt wedi adeiladu prosiect ar amser, heb ddim oedi a dim costau ychwanegol, yna mae hynny’n cael ei ystyried yn llwyddiannus mewn prosiect.</a:t>
            </a:r>
          </a:p>
          <a:p>
            <a:r>
              <a:rPr lang="cy-GB"/>
              <a:t>Mae’n bwysig wrth reoli busnes bod y canlynol yn cael eu hystyried yn gynnar a’u bod yn cael eu dilyn yn drylwyr.</a:t>
            </a:r>
          </a:p>
          <a:p>
            <a:r>
              <a:rPr lang="cy-GB"/>
              <a:t>Bydd y sleid ganlynol yn cyflwyno terminoleg sy’n gysylltiedig ag egwyddorion busnes. 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82959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CCB350-B76C-41FC-AE69-633CA55F79C0}">
  <ds:schemaRefs>
    <ds:schemaRef ds:uri="1c5831b9-66da-4f16-a409-834213ecdb8e"/>
    <ds:schemaRef ds:uri="http://purl.org/dc/elements/1.1/"/>
    <ds:schemaRef ds:uri="http://schemas.openxmlformats.org/package/2006/metadata/core-properties"/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7d91badd-8922-4db1-9652-4fbca8a6b7df"/>
  </ds:schemaRefs>
</ds:datastoreItem>
</file>

<file path=customXml/itemProps2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1867</TotalTime>
  <Words>1989</Words>
  <Application>Microsoft Office PowerPoint</Application>
  <PresentationFormat>On-screen Show (4:3)</PresentationFormat>
  <Paragraphs>105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Comic Sans MS</vt:lpstr>
      <vt:lpstr>Lucida Grande</vt:lpstr>
      <vt:lpstr>Times New Roman</vt:lpstr>
      <vt:lpstr>Default Design</vt:lpstr>
      <vt:lpstr> Egwyddorion sylfaenol busnes </vt:lpstr>
      <vt:lpstr>Nod y sesiwn</vt:lpstr>
      <vt:lpstr>PowerPoint Presentation</vt:lpstr>
      <vt:lpstr>Deall byd busnes</vt:lpstr>
      <vt:lpstr>PowerPoint Presentation</vt:lpstr>
      <vt:lpstr>PowerPoint Presentation</vt:lpstr>
      <vt:lpstr>PowerPoint Presentation</vt:lpstr>
      <vt:lpstr>Canlyniadau rheoli busnes yn wael</vt:lpstr>
      <vt:lpstr>Egwyddorion busnes</vt:lpstr>
      <vt:lpstr>Termau busnes</vt:lpstr>
      <vt:lpstr>PowerPoint Presentation</vt:lpstr>
      <vt:lpstr>Manteision rheoli busnes yn dda</vt:lpstr>
      <vt:lpstr>Incwm, gwariant a gorbenion</vt:lpstr>
      <vt:lpstr>Elw a cholled </vt:lpstr>
      <vt:lpstr>Cadw Cyfrifon</vt:lpstr>
      <vt:lpstr>PowerPoint Presentation</vt:lpstr>
      <vt:lpstr>Archebu deunyddiau </vt:lpstr>
      <vt:lpstr>PowerPoint Presentation</vt:lpstr>
      <vt:lpstr>Manteision rhwydweithio busnes</vt:lpstr>
      <vt:lpstr>PowerPoint Presentation</vt:lpstr>
      <vt:lpstr>PowerPoint Presentation</vt:lpstr>
      <vt:lpstr>PowerPoint Presentation</vt:lpstr>
      <vt:lpstr>PowerPoint Presentation</vt:lpstr>
      <vt:lpstr>Adeiladwyr Ystyriol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361</cp:revision>
  <dcterms:created xsi:type="dcterms:W3CDTF">2013-05-28T00:38:54Z</dcterms:created>
  <dcterms:modified xsi:type="dcterms:W3CDTF">2021-04-27T15:55:45Z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