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54" r:id="rId6"/>
    <p:sldId id="355" r:id="rId7"/>
    <p:sldId id="308" r:id="rId8"/>
    <p:sldId id="356" r:id="rId9"/>
    <p:sldId id="266" r:id="rId10"/>
    <p:sldId id="344" r:id="rId11"/>
    <p:sldId id="343" r:id="rId12"/>
    <p:sldId id="353" r:id="rId13"/>
    <p:sldId id="349" r:id="rId14"/>
    <p:sldId id="350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D8CF3B-AD77-FA43-BECB-4BA4E5144666}" v="6" dt="2020-06-10T12:12:12.7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Arddull Ganolig 2 - Pwysla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5729"/>
    <p:restoredTop sz="86420"/>
  </p:normalViewPr>
  <p:slideViewPr>
    <p:cSldViewPr showGuides="1">
      <p:cViewPr varScale="1">
        <p:scale>
          <a:sx n="98" d="100"/>
          <a:sy n="98" d="100"/>
        </p:scale>
        <p:origin x="15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DE966943-A26D-48FA-A231-AB7F40117F5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4F44ED50-D45E-4A40-BCA7-FC3B8A71A2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315B23-D098-4A63-837B-E0F7DCC47E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579FF0-BE7C-4B8B-8E8D-6B230DE3A1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A5DAB2-3B27-4C06-9BBD-75FD74F4DE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73D37-FF81-419D-817B-04C2760ABEE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8000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C3367-74DE-1D4B-9179-49629054A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F963B-4BBE-C24F-98DA-E371119DB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D4A21-2DB0-C040-85FE-BC52CBF35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B9D74-C510-4A49-A10D-5D2307777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0BAF9-FBA7-E949-9F58-071223E10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B7B70-993F-1946-B747-83F17F068ED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6288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lang="cy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lang="cy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Uned 104: Cyflogadwyedd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174416"/>
          </a:xfrm>
        </p:spPr>
        <p:txBody>
          <a:bodyPr anchor="t"/>
          <a:lstStyle/>
          <a:p>
            <a:br>
              <a:rPr lang="en-GB" dirty="0"/>
            </a:br>
            <a:br>
              <a:rPr lang="en-GB" dirty="0"/>
            </a:br>
            <a:r>
              <a:rPr lang="en-GB" dirty="0"/>
              <a:t>PowerPoint 3: Ymddygiad ac etheg gwaith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42530-3D47-4F15-98CB-56F4EDD3C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Gweithio’n hyblyg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9F211-E021-4F04-8D59-1645B13FAB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546848" cy="4338000"/>
          </a:xfrm>
        </p:spPr>
        <p:txBody>
          <a:bodyPr/>
          <a:lstStyle/>
          <a:p>
            <a:r>
              <a:rPr lang="cy-GB" dirty="0"/>
              <a:t>Bydd gweithio’n hyblyg yn y maes adeiladu yn sicrhau bod modd cwblhau’r gwaith ar amser. Bydd cyflogwr yn edrych yn gadarnhaol ar weithwyr a fydd yn dangos eu bod yn hyblyg.</a:t>
            </a:r>
          </a:p>
          <a:p>
            <a:r>
              <a:rPr lang="cy-GB" dirty="0"/>
              <a:t>Gall bod yn hyblyg yn y gwaith olygu bod yn rhaid i chi wneud gwahanol swyddi. Gall y swyddi hyn gynnwys gweithio ar wahanol adegau er mwyn gallu cwblhau’r prosiect.</a:t>
            </a:r>
          </a:p>
          <a:p>
            <a:r>
              <a:rPr lang="cy-GB" dirty="0"/>
              <a:t>Mae parodrwydd i deithio hefyd yn profi eich bod yn gallu gweithio’n hyblyg.</a:t>
            </a:r>
          </a:p>
        </p:txBody>
      </p:sp>
      <p:pic>
        <p:nvPicPr>
          <p:cNvPr id="6" name="Picture 5" descr="A picture containing outdoor, person, road, child&#10;&#10;Description automatically generated">
            <a:extLst>
              <a:ext uri="{FF2B5EF4-FFF2-40B4-BE49-F238E27FC236}">
                <a16:creationId xmlns:a16="http://schemas.microsoft.com/office/drawing/2014/main" id="{B3015158-13E9-4A7B-96BE-96D259E2CA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474" y="2852936"/>
            <a:ext cx="4032526" cy="269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58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6F5DA-71FD-4C66-85BB-EFA6725CC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Ffactorau i’w hystyried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18A56-9E6B-43CA-AEC7-7D60A786B75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dirty="0"/>
              <a:t>Dyma rai o'r prif ffactorau i'w hystyried wrth brofi eich bod yn gyflogadwy: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cadw amser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agwedd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ymddangosiad personol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hyblygrwydd.</a:t>
            </a:r>
          </a:p>
          <a:p>
            <a:r>
              <a:rPr lang="cy-GB" dirty="0"/>
              <a:t>Meddyliwch sut rydych chi wedi dangos y rhinweddau hyn a sut gallwch chi wella yn y meysydd hyn.</a:t>
            </a:r>
          </a:p>
        </p:txBody>
      </p:sp>
    </p:spTree>
    <p:extLst>
      <p:ext uri="{BB962C8B-B14F-4D97-AF65-F5344CB8AC3E}">
        <p14:creationId xmlns:p14="http://schemas.microsoft.com/office/powerpoint/2010/main" val="3353788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0077E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  <a:endParaRPr lang="en-GB" sz="6000" dirty="0">
              <a:solidFill>
                <a:srgbClr val="0077E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0077E3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Disgwyliadau</a:t>
            </a:r>
            <a:r>
              <a:rPr lang="en-GB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Mae natur y gwaith sy’n cael ei wneud yn y diwydiant adeiladu, a’r risg bosib o ddamweiniau difrifol yn digwydd wrth gyflawni tasgau, yn golygu ei bod yn bwysig iawn bod gweithwyr yn y diwydiant yn deall cyfrifoldebau eu rolau.</a:t>
            </a:r>
          </a:p>
          <a:p>
            <a:r>
              <a:rPr lang="cy-GB" dirty="0"/>
              <a:t>Disgwylir i weithwyr gyflwyno’u hunain yn broffesiynol, gan ofalu am eu hiechyd a’u diogelwch eu hunain, eraill a’r cyhoedd wrth gyflawni eu dyletswyddau ar y safle ac oddi ar y safle.</a:t>
            </a:r>
          </a:p>
          <a:p>
            <a:r>
              <a:rPr lang="cy-GB" dirty="0"/>
              <a:t>Mae cyflogwyr yn disgwyl i’w holl weithwyr gyflawni tasgau’n ddiogel ac yn broffesiynol ym mhob agwedd ar eu gwaith o ddydd i ddydd.</a:t>
            </a:r>
          </a:p>
        </p:txBody>
      </p:sp>
    </p:spTree>
    <p:extLst>
      <p:ext uri="{BB962C8B-B14F-4D97-AF65-F5344CB8AC3E}">
        <p14:creationId xmlns:p14="http://schemas.microsoft.com/office/powerpoint/2010/main" val="401245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Ymddiriedaeth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Mae cyflogwyr yn ymddiried yn eu gweithwyr i wneud gwaith mewn ffordd ddiogel a phriodol.</a:t>
            </a:r>
          </a:p>
          <a:p>
            <a:r>
              <a:rPr lang="cy-GB" dirty="0"/>
              <a:t>Weithiau bydd gweithwyr yn cael eu gadael ar eu pen eu hunain ar y safle i weithio, ac mae hyn yn golygu cyfrifoldeb mawr.</a:t>
            </a:r>
          </a:p>
          <a:p>
            <a:r>
              <a:rPr lang="cy-GB" dirty="0"/>
              <a:t>O’r cyfweliad cyntaf, mae cyflogwr yn meithrin y berthynas â’r gweithiwr, yn ffurfio partneriaeth ac yn datblygu’r ymddiriedaeth honno.</a:t>
            </a:r>
          </a:p>
          <a:p>
            <a:r>
              <a:rPr lang="cy-GB" dirty="0"/>
              <a:t>Gan weithio o fewn yr ymddiriedaeth honno, bydd y gweithiwr yn dod yn llysgennad i’r cyflogwr hwnnw ac yn cynrychioli’r busnes pryd bynnag y bydd yn gweithio.</a:t>
            </a:r>
          </a:p>
        </p:txBody>
      </p:sp>
    </p:spTree>
    <p:extLst>
      <p:ext uri="{BB962C8B-B14F-4D97-AF65-F5344CB8AC3E}">
        <p14:creationId xmlns:p14="http://schemas.microsoft.com/office/powerpoint/2010/main" val="3689581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id="{89324055-DA33-419B-BEBC-68F458F35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59" y="1382467"/>
            <a:ext cx="8135937" cy="590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numCol="3">
            <a:spAutoFit/>
          </a:bodyPr>
          <a:lstStyle>
            <a:lvl1pPr marL="6350" indent="222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lvl="1" indent="0"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buFontTx/>
              <a:buNone/>
              <a:defRPr/>
            </a:pPr>
            <a:endParaRPr lang="en-GB" sz="1200" b="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FontTx/>
              <a:buNone/>
              <a:defRPr/>
            </a:pPr>
            <a:endParaRPr lang="en-US" altLang="en-US" sz="1200" dirty="0"/>
          </a:p>
        </p:txBody>
      </p:sp>
      <p:sp>
        <p:nvSpPr>
          <p:cNvPr id="16388" name="Content Placeholder 3">
            <a:extLst>
              <a:ext uri="{FF2B5EF4-FFF2-40B4-BE49-F238E27FC236}">
                <a16:creationId xmlns:a16="http://schemas.microsoft.com/office/drawing/2014/main" id="{766C4C22-F268-489B-9DC2-BCF58FA72361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664314" y="1749278"/>
            <a:ext cx="3241675" cy="4920081"/>
          </a:xfrm>
        </p:spPr>
        <p:txBody>
          <a:bodyPr/>
          <a:lstStyle/>
          <a:p>
            <a:pPr lvl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y-GB" altLang="en-US" sz="2000" dirty="0">
                <a:solidFill>
                  <a:srgbClr val="000000"/>
                </a:solidFill>
                <a:cs typeface="Segoe UI" panose="020B0502040204020203" pitchFamily="34" charset="0"/>
              </a:rPr>
              <a:t>Gweithio o dan bwysau</a:t>
            </a:r>
          </a:p>
          <a:p>
            <a:pPr marL="800100" lvl="1" indent="-342900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y-GB" altLang="en-US" sz="2000" dirty="0">
              <a:solidFill>
                <a:srgbClr val="000000"/>
              </a:solidFill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y-GB" altLang="en-US" sz="2000" dirty="0">
                <a:solidFill>
                  <a:srgbClr val="000000"/>
                </a:solidFill>
                <a:cs typeface="Segoe UI" panose="020B0502040204020203" pitchFamily="34" charset="0"/>
              </a:rPr>
              <a:t>Bod yn rhagweithiol</a:t>
            </a:r>
          </a:p>
          <a:p>
            <a:pPr marL="457200" lvl="1" indent="0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cy-GB" altLang="en-US" sz="2000" dirty="0">
                <a:solidFill>
                  <a:srgbClr val="000000"/>
                </a:solidFill>
                <a:cs typeface="Segoe UI" panose="020B0502040204020203" pitchFamily="34" charset="0"/>
              </a:rPr>
              <a:t>	</a:t>
            </a:r>
          </a:p>
          <a:p>
            <a:pPr lvl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y-GB" altLang="en-US" sz="2000" dirty="0">
                <a:solidFill>
                  <a:srgbClr val="000000"/>
                </a:solidFill>
                <a:cs typeface="Segoe UI" panose="020B0502040204020203" pitchFamily="34" charset="0"/>
              </a:rPr>
              <a:t>Dibynadwy</a:t>
            </a:r>
          </a:p>
          <a:p>
            <a:pPr marL="800100" lvl="1" indent="-342900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y-GB" altLang="en-US" sz="2000" dirty="0">
              <a:solidFill>
                <a:srgbClr val="000000"/>
              </a:solidFill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y-GB" altLang="en-US" sz="2000" dirty="0">
                <a:solidFill>
                  <a:srgbClr val="000000"/>
                </a:solidFill>
                <a:cs typeface="Segoe UI" panose="020B0502040204020203" pitchFamily="34" charset="0"/>
              </a:rPr>
              <a:t>Awyddus i ddysgu</a:t>
            </a:r>
          </a:p>
          <a:p>
            <a:pPr marL="800100" lvl="1" indent="-342900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y-GB" altLang="en-US" sz="2000" dirty="0">
              <a:solidFill>
                <a:srgbClr val="000000"/>
              </a:solidFill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y-GB" altLang="en-US" sz="2000" dirty="0">
                <a:solidFill>
                  <a:srgbClr val="000000"/>
                </a:solidFill>
                <a:cs typeface="Segoe UI" panose="020B0502040204020203" pitchFamily="34" charset="0"/>
              </a:rPr>
              <a:t>Llawn cymhelliant</a:t>
            </a:r>
          </a:p>
          <a:p>
            <a:pPr marL="800100" lvl="1" indent="-342900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y-GB" altLang="en-US" sz="2000" dirty="0">
              <a:solidFill>
                <a:srgbClr val="000000"/>
              </a:solidFill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y-GB" altLang="en-US" sz="2000" dirty="0">
                <a:solidFill>
                  <a:srgbClr val="000000"/>
                </a:solidFill>
                <a:cs typeface="Segoe UI" panose="020B0502040204020203" pitchFamily="34" charset="0"/>
              </a:rPr>
              <a:t>Rhifog</a:t>
            </a:r>
          </a:p>
          <a:p>
            <a:pPr marL="800100" lvl="1" indent="-342900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y-GB" altLang="en-US" sz="2000" dirty="0">
              <a:solidFill>
                <a:srgbClr val="000000"/>
              </a:solidFill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y-GB" altLang="en-US" sz="2000" dirty="0">
                <a:solidFill>
                  <a:srgbClr val="000000"/>
                </a:solidFill>
                <a:cs typeface="Segoe UI" panose="020B0502040204020203" pitchFamily="34" charset="0"/>
              </a:rPr>
              <a:t>Dysgu’n gyflym</a:t>
            </a:r>
            <a:endParaRPr lang="cy-GB" altLang="en-US" dirty="0"/>
          </a:p>
        </p:txBody>
      </p:sp>
      <p:sp>
        <p:nvSpPr>
          <p:cNvPr id="22533" name="Rectangle 1">
            <a:extLst>
              <a:ext uri="{FF2B5EF4-FFF2-40B4-BE49-F238E27FC236}">
                <a16:creationId xmlns:a16="http://schemas.microsoft.com/office/drawing/2014/main" id="{DA368613-728B-4156-95A8-B2B943A69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961" y="1706281"/>
            <a:ext cx="45720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altLang="en-US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Llythrennog</a:t>
            </a: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cy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altLang="en-US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Mwynhau her</a:t>
            </a: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cy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altLang="en-US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Meddwl yn strategol</a:t>
            </a: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cy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altLang="en-US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Sgiliau negodi</a:t>
            </a: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cy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altLang="en-US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Sgiliau datrys problemau</a:t>
            </a: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cy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altLang="en-US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Rheoli cyllidebau/arian</a:t>
            </a: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cy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altLang="en-US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Dangos blaengaredd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2D738E3-7EC1-4EB8-B421-8F471A94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</p:spPr>
        <p:txBody>
          <a:bodyPr/>
          <a:lstStyle/>
          <a:p>
            <a:r>
              <a:rPr lang="en-GB" dirty="0"/>
              <a:t>Rhinweddau personol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496D8-0B4D-4D73-8779-5DF72E868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Safonau ac ymddygiad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FC653-E0FC-4714-925C-0FD33CEA98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5276631" cy="4525963"/>
          </a:xfrm>
        </p:spPr>
        <p:txBody>
          <a:bodyPr/>
          <a:lstStyle/>
          <a:p>
            <a:r>
              <a:rPr lang="cy-GB" sz="2000" dirty="0"/>
              <a:t>Safonau ac ymddygiad gweithiwr yw sylfaen ei agwedd at waith.</a:t>
            </a:r>
          </a:p>
          <a:p>
            <a:r>
              <a:rPr lang="cy-GB" sz="2000" dirty="0"/>
              <a:t>Os ydynt yn weithwyr cadarnhaol, yn cyfrannu’n dda at dîm, yn ceisio datrys problemau, yn cyflwyno eu hunain a’u cyflogwr yn y ffordd iawn ac yn gweithio’n galed yn gyffredinol, mae hynny’n safon dda i’w gosod a’i chynnal.</a:t>
            </a:r>
          </a:p>
          <a:p>
            <a:r>
              <a:rPr lang="cy-GB" sz="2000" dirty="0"/>
              <a:t>Mae gweithwyr sy’n dangos meddylfryd ac ymddygiad cadarnhaol yn cael eu gwerthfawrogi’n fawr gan eu cyflogwr ac yn fwy tebygol o gamu ymlaen yn eu gyrfa.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6029388A-A1A0-49F3-8EBD-B1616F4C87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3831" y="2348880"/>
            <a:ext cx="298699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875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>
            <a:extLst>
              <a:ext uri="{FF2B5EF4-FFF2-40B4-BE49-F238E27FC236}">
                <a16:creationId xmlns:a16="http://schemas.microsoft.com/office/drawing/2014/main" id="{0F69960E-68C2-C74F-8204-0FB3C32837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1560" y="1670163"/>
            <a:ext cx="5330636" cy="336217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y-GB" altLang="en-US" dirty="0"/>
              <a:t>Gall cadw amser a nifer yr oriau di-dor a weithir effeithio ar y drefn ddyddiol, a’r berthynas â chydweithwyr.</a:t>
            </a:r>
          </a:p>
          <a:p>
            <a:pPr>
              <a:lnSpc>
                <a:spcPct val="80000"/>
              </a:lnSpc>
            </a:pPr>
            <a:r>
              <a:rPr lang="cy-GB" altLang="en-US" dirty="0"/>
              <a:t>Rhwng 35 a 40 yw nifer yr oriau a weithir yn ystod wythnos arferol yn y diwydiant adeiladu, gydag uchafswm o 4 awr o waith di-dor heb egwyl.</a:t>
            </a:r>
          </a:p>
          <a:p>
            <a:pPr>
              <a:lnSpc>
                <a:spcPct val="80000"/>
              </a:lnSpc>
            </a:pPr>
            <a:r>
              <a:rPr lang="cy-GB" altLang="en-US" dirty="0"/>
              <a:t>Yn y diwydiant adeiladu, mae’n arferol cael toriad o 15 munud yn y bore, egwyl o 30 munud amser cinio, a thoriad arall o 15 munud yn y prynhawn.</a:t>
            </a:r>
          </a:p>
          <a:p>
            <a:pPr>
              <a:lnSpc>
                <a:spcPct val="80000"/>
              </a:lnSpc>
            </a:pPr>
            <a:r>
              <a:rPr lang="cy-GB" altLang="en-US" dirty="0"/>
              <a:t>Bydd hyn wrth gwrs yn dibynnu ar bolisi cwmnïau unigol, a dylid ei egluro yn y cyfweliad cyn dechrau yn y swydd.</a:t>
            </a:r>
            <a:endParaRPr lang="cy-GB" altLang="en-US" sz="2400" dirty="0">
              <a:latin typeface="Comic Sans MS" panose="030F0902030302020204" pitchFamily="66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A77E31-F639-1B47-A731-86408FB2A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Cadw</a:t>
            </a:r>
            <a:r>
              <a:rPr lang="en-US" dirty="0"/>
              <a:t> </a:t>
            </a:r>
            <a:r>
              <a:rPr lang="en-US" dirty="0" err="1"/>
              <a:t>amser</a:t>
            </a:r>
            <a:endParaRPr lang="en-US" dirty="0"/>
          </a:p>
        </p:txBody>
      </p:sp>
      <p:pic>
        <p:nvPicPr>
          <p:cNvPr id="6" name="Picture 5" descr="A picture containing clock, watch, orange&#10;&#10;Description automatically generated">
            <a:extLst>
              <a:ext uri="{FF2B5EF4-FFF2-40B4-BE49-F238E27FC236}">
                <a16:creationId xmlns:a16="http://schemas.microsoft.com/office/drawing/2014/main" id="{241471B2-D837-4082-A52C-C222768205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2104747"/>
            <a:ext cx="2669390" cy="249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75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BE8B-6406-450A-AB91-4F1DA4A4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Ymddygiad cadarnhaol a negyddol yn y gweithle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10AD9-D074-43CF-8195-CD5CCB8BDEC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1263" y="1602000"/>
            <a:ext cx="8229600" cy="4248000"/>
          </a:xfrm>
        </p:spPr>
        <p:txBody>
          <a:bodyPr/>
          <a:lstStyle/>
          <a:p>
            <a:r>
              <a:rPr lang="cy-GB" sz="1800" dirty="0"/>
              <a:t>Wrth weithio yn y diwydiant, byddwch yn dod ar draws nifer o wahanol bobl a fydd yn cael effaith uniongyrchol ac anuniongyrchol ar eich ymddygiad.</a:t>
            </a:r>
          </a:p>
          <a:p>
            <a:r>
              <a:rPr lang="cy-GB" sz="1800" dirty="0"/>
              <a:t>Yr effeithiau hyn fydd y sail i’ch barn amdanyn nhw, am bobl eraill, am eich cyflogwr a’r diwydiant yn gyffredinol.</a:t>
            </a:r>
          </a:p>
          <a:p>
            <a:r>
              <a:rPr lang="cy-GB" sz="1800" dirty="0"/>
              <a:t>Chi sy’n gyfrifol am ddewis y nodweddion gorau o’ch profiadau er mwyn gwneud y penderfyniadau gorau i lywio eich gyrfa.</a:t>
            </a:r>
          </a:p>
          <a:p>
            <a:r>
              <a:rPr lang="cy-GB" sz="1800" dirty="0"/>
              <a:t>Os bydd yr awyrgylch o’ch cwmpas yn negyddol, bydd hyn yn cael effaith wael arnoch chi ac ar eich iechyd meddwl.</a:t>
            </a:r>
          </a:p>
          <a:p>
            <a:r>
              <a:rPr lang="cy-GB" sz="1800" dirty="0"/>
              <a:t>Ond, os byddwch yng nghwmni pobl sy’n gofalu amdanoch chi, eich swydd a’r amgylchedd gwaith cyffredinol, bydd hyn yn gwneud eich amser yn y diwydiant yn llawer mwy pleserus.</a:t>
            </a:r>
          </a:p>
        </p:txBody>
      </p:sp>
    </p:spTree>
    <p:extLst>
      <p:ext uri="{BB962C8B-B14F-4D97-AF65-F5344CB8AC3E}">
        <p14:creationId xmlns:p14="http://schemas.microsoft.com/office/powerpoint/2010/main" val="3587744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B0CA2-D45D-4CD3-A2EB-B8DAEC30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Creu etheg gwaith gadarnhaol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88E28-1C04-4F1E-BA7A-CB5A1F962E6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Mae diwylliant y sefydliad yn creu etheg gwaith gadarnhaol.</a:t>
            </a:r>
          </a:p>
          <a:p>
            <a:r>
              <a:rPr lang="cy-GB" dirty="0"/>
              <a:t>Os bydd tîm o unigolion yn dangos parch ac ymrwymiad, yn gwrando’n dda (heb dreulio gormod o amser ar eu ffonau), yn dangos brwdfrydedd ac agwedd gadarnhaol, mae hyn yn helpu i greu awyrgylch cadarnhaol.</a:t>
            </a:r>
          </a:p>
          <a:p>
            <a:r>
              <a:rPr lang="cy-GB" dirty="0"/>
              <a:t>Drwy greu diwylliant cadarnhaol, rhaid i bawb yn y tîm adeiladu ddeall beth yw’r darlun mawr a beth yw prif ffocws y cyflogwr.</a:t>
            </a:r>
          </a:p>
          <a:p>
            <a:r>
              <a:rPr lang="cy-GB" dirty="0"/>
              <a:t>Un o’r prif amcanion yw sicrhau bod cwsmeriaid yn cael eu bodloni.</a:t>
            </a:r>
          </a:p>
          <a:p>
            <a:r>
              <a:rPr lang="cy-GB" dirty="0"/>
              <a:t>Mae cael gweithlu hapus a sicrhau bod ffocws clir ac etheg gadarnhaol yn helpu i sicrhau bod y gwaith yn cael ei wneud yn ddidrafferth.</a:t>
            </a:r>
          </a:p>
        </p:txBody>
      </p:sp>
    </p:spTree>
    <p:extLst>
      <p:ext uri="{BB962C8B-B14F-4D97-AF65-F5344CB8AC3E}">
        <p14:creationId xmlns:p14="http://schemas.microsoft.com/office/powerpoint/2010/main" val="1238862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7EE74450-07C3-4A4B-A187-B602F603AD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Ymddygiad negyddol</a:t>
            </a:r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75429D72-3B53-3845-9429-2E07B2C3C3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6519" y="1916832"/>
            <a:ext cx="8229600" cy="42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y-GB" altLang="en-US" dirty="0"/>
              <a:t>Gall staff sy’n cyrraedd yn hwyr yn aml, sy’n cymryd cyfnodau egwyl hirach neu answyddogol, neu’n gadael gwaith yn gynnar darfu ar y drefn waith ddyddiol, nid yn unig iddyn nhw eu hunain, ond i’w cyd-weithwyr.</a:t>
            </a:r>
          </a:p>
          <a:p>
            <a:pPr>
              <a:lnSpc>
                <a:spcPct val="90000"/>
              </a:lnSpc>
            </a:pPr>
            <a:r>
              <a:rPr lang="cy-GB" altLang="en-US" dirty="0"/>
              <a:t>Gall hyn greu gwrthdaro rhwng cydweithwyr, ac efallai y bydd rheolwyr yn gweld hyn fel diffyg cydweithredu, ac y bydd yn arwain at gamau disgyblu.</a:t>
            </a:r>
          </a:p>
          <a:p>
            <a:pPr>
              <a:lnSpc>
                <a:spcPct val="90000"/>
              </a:lnSpc>
            </a:pPr>
            <a:r>
              <a:rPr lang="cy-GB" altLang="en-US" dirty="0"/>
              <a:t>Ond, mae staff sy’n cadw at y rheolau yn dangos cysondeb o ran cadw amser, yn gwrando’n ofalus ac yn dangos agwedd gadarnhaol, yn dangos eu hymrwymiad i’w rôl.</a:t>
            </a:r>
            <a:endParaRPr lang="cy-GB" altLang="en-US" sz="2800" dirty="0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9293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elements/1.1/"/>
    <ds:schemaRef ds:uri="1c5831b9-66da-4f16-a409-834213ecdb8e"/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7d91badd-8922-4db1-9652-4fbca8a6b7df"/>
    <ds:schemaRef ds:uri="http://schemas.microsoft.com/office/infopath/2007/PartnerControls"/>
    <ds:schemaRef ds:uri="http://schemas.microsoft.com/office/2006/documentManagement/typ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6059</TotalTime>
  <Words>933</Words>
  <Application>Microsoft Office PowerPoint</Application>
  <PresentationFormat>On-screen Show (4:3)</PresentationFormat>
  <Paragraphs>79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Comic Sans MS</vt:lpstr>
      <vt:lpstr>Lucida Grande</vt:lpstr>
      <vt:lpstr>Segoe UI</vt:lpstr>
      <vt:lpstr>Times New Roman</vt:lpstr>
      <vt:lpstr>Default Design</vt:lpstr>
      <vt:lpstr>  PowerPoint 3: Ymddygiad ac etheg gwaith</vt:lpstr>
      <vt:lpstr>Disgwyliadau </vt:lpstr>
      <vt:lpstr>Ymddiriedaeth  </vt:lpstr>
      <vt:lpstr>Rhinweddau personol</vt:lpstr>
      <vt:lpstr>Safonau ac ymddygiad</vt:lpstr>
      <vt:lpstr>Cadw amser</vt:lpstr>
      <vt:lpstr>Ymddygiad cadarnhaol a negyddol yn y gweithle</vt:lpstr>
      <vt:lpstr>Creu etheg gwaith gadarnhaol</vt:lpstr>
      <vt:lpstr>Ymddygiad negyddol</vt:lpstr>
      <vt:lpstr>Gweithio’n hyblyg</vt:lpstr>
      <vt:lpstr>Ffactorau i’w hystyried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188</cp:revision>
  <dcterms:created xsi:type="dcterms:W3CDTF">2013-05-28T00:38:54Z</dcterms:created>
  <dcterms:modified xsi:type="dcterms:W3CDTF">2021-04-22T16:01:44Z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