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03" r:id="rId6"/>
    <p:sldId id="340" r:id="rId7"/>
    <p:sldId id="281" r:id="rId8"/>
    <p:sldId id="330" r:id="rId9"/>
    <p:sldId id="306" r:id="rId10"/>
    <p:sldId id="333" r:id="rId11"/>
    <p:sldId id="358" r:id="rId12"/>
    <p:sldId id="359" r:id="rId13"/>
    <p:sldId id="268" r:id="rId14"/>
    <p:sldId id="351" r:id="rId15"/>
    <p:sldId id="355" r:id="rId16"/>
    <p:sldId id="356" r:id="rId17"/>
    <p:sldId id="357" r:id="rId18"/>
    <p:sldId id="35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6" autoAdjust="0"/>
    <p:restoredTop sz="86477"/>
  </p:normalViewPr>
  <p:slideViewPr>
    <p:cSldViewPr showGuides="1">
      <p:cViewPr varScale="1">
        <p:scale>
          <a:sx n="114" d="100"/>
          <a:sy n="114" d="100"/>
        </p:scale>
        <p:origin x="1446"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4/22/2021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76060DE-9181-3C45-9E8B-4355320DA9BD}"/>
              </a:ext>
            </a:extLst>
          </p:cNvPr>
          <p:cNvSpPr>
            <a:spLocks noGrp="1" noChangeArrowheads="1"/>
          </p:cNvSpPr>
          <p:nvPr>
            <p:ph type="sldNum" sz="quarter" idx="5"/>
          </p:nvPr>
        </p:nvSpPr>
        <p:spPr>
          <a:ln/>
        </p:spPr>
        <p:txBody>
          <a:bodyPr/>
          <a:lstStyle/>
          <a:p>
            <a:fld id="{F2DE2853-F316-0447-96E0-AF465B0A9F34}" type="slidenum">
              <a:rPr lang="en-GB" altLang="en-US"/>
              <a:pPr/>
              <a:t>4</a:t>
            </a:fld>
            <a:endParaRPr lang="en-GB" altLang="en-US"/>
          </a:p>
        </p:txBody>
      </p:sp>
      <p:sp>
        <p:nvSpPr>
          <p:cNvPr id="35842" name="Rectangle 2">
            <a:extLst>
              <a:ext uri="{FF2B5EF4-FFF2-40B4-BE49-F238E27FC236}">
                <a16:creationId xmlns:a16="http://schemas.microsoft.com/office/drawing/2014/main" id="{3CC04159-D7C4-B74C-BF33-E8CD92E65D8D}"/>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685A8C5B-CB62-304B-842B-4E990279644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7368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8777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8</a:t>
            </a:fld>
            <a:endParaRPr lang="en-GB" altLang="en-US"/>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780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9</a:t>
            </a:fld>
            <a:endParaRPr lang="en-GB" altLang="en-US"/>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57691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3367-74DE-1D4B-9179-49629054AB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8F963B-4BBE-C24F-98DA-E371119DB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1D4A21-2DB0-C040-85FE-BC52CBF3514E}"/>
              </a:ext>
            </a:extLst>
          </p:cNvPr>
          <p:cNvSpPr>
            <a:spLocks noGrp="1"/>
          </p:cNvSpPr>
          <p:nvPr>
            <p:ph type="dt" sz="half" idx="10"/>
          </p:nvPr>
        </p:nvSpPr>
        <p:spPr/>
        <p:txBody>
          <a:bodyPr/>
          <a:lstStyle>
            <a:lvl1pPr>
              <a:defRPr/>
            </a:lvl1pPr>
          </a:lstStyle>
          <a:p>
            <a:endParaRPr lang="en-GB" altLang="en-US" dirty="0"/>
          </a:p>
        </p:txBody>
      </p:sp>
      <p:sp>
        <p:nvSpPr>
          <p:cNvPr id="5" name="Footer Placeholder 4">
            <a:extLst>
              <a:ext uri="{FF2B5EF4-FFF2-40B4-BE49-F238E27FC236}">
                <a16:creationId xmlns:a16="http://schemas.microsoft.com/office/drawing/2014/main" id="{2BEB9D74-C510-4A49-A10D-5D2307777686}"/>
              </a:ext>
            </a:extLst>
          </p:cNvPr>
          <p:cNvSpPr>
            <a:spLocks noGrp="1"/>
          </p:cNvSpPr>
          <p:nvPr>
            <p:ph type="ftr" sz="quarter" idx="11"/>
          </p:nvPr>
        </p:nvSpPr>
        <p:spPr/>
        <p:txBody>
          <a:bodyPr/>
          <a:lstStyle>
            <a:lvl1pPr>
              <a:defRPr/>
            </a:lvl1pPr>
          </a:lstStyle>
          <a:p>
            <a:endParaRPr lang="en-GB" altLang="en-US" dirty="0"/>
          </a:p>
        </p:txBody>
      </p:sp>
      <p:sp>
        <p:nvSpPr>
          <p:cNvPr id="6" name="Slide Number Placeholder 5">
            <a:extLst>
              <a:ext uri="{FF2B5EF4-FFF2-40B4-BE49-F238E27FC236}">
                <a16:creationId xmlns:a16="http://schemas.microsoft.com/office/drawing/2014/main" id="{9FD0BAF9-FBA7-E949-9F58-071223E1077D}"/>
              </a:ext>
            </a:extLst>
          </p:cNvPr>
          <p:cNvSpPr>
            <a:spLocks noGrp="1"/>
          </p:cNvSpPr>
          <p:nvPr>
            <p:ph type="sldNum" sz="quarter" idx="12"/>
          </p:nvPr>
        </p:nvSpPr>
        <p:spPr/>
        <p:txBody>
          <a:bodyPr/>
          <a:lstStyle>
            <a:lvl1pPr>
              <a:defRPr/>
            </a:lvl1pPr>
          </a:lstStyle>
          <a:p>
            <a:fld id="{B95B7B70-993F-1946-B747-83F17F068EDB}" type="slidenum">
              <a:rPr lang="en-GB" altLang="en-US"/>
              <a:pPr/>
              <a:t>‹#›</a:t>
            </a:fld>
            <a:endParaRPr lang="en-GB" altLang="en-US" dirty="0"/>
          </a:p>
        </p:txBody>
      </p:sp>
    </p:spTree>
    <p:extLst>
      <p:ext uri="{BB962C8B-B14F-4D97-AF65-F5344CB8AC3E}">
        <p14:creationId xmlns:p14="http://schemas.microsoft.com/office/powerpoint/2010/main" val="854956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75792A-1C3C-9244-8349-24DAC49F9754}"/>
              </a:ext>
            </a:extLst>
          </p:cNvPr>
          <p:cNvSpPr>
            <a:spLocks noGrp="1"/>
          </p:cNvSpPr>
          <p:nvPr>
            <p:ph type="dt" sz="half" idx="10"/>
          </p:nvPr>
        </p:nvSpPr>
        <p:spPr/>
        <p:txBody>
          <a:bodyPr/>
          <a:lstStyle>
            <a:lvl1pPr>
              <a:defRPr/>
            </a:lvl1pPr>
          </a:lstStyle>
          <a:p>
            <a:endParaRPr lang="en-GB" altLang="en-US" dirty="0"/>
          </a:p>
        </p:txBody>
      </p:sp>
      <p:sp>
        <p:nvSpPr>
          <p:cNvPr id="3" name="Footer Placeholder 2">
            <a:extLst>
              <a:ext uri="{FF2B5EF4-FFF2-40B4-BE49-F238E27FC236}">
                <a16:creationId xmlns:a16="http://schemas.microsoft.com/office/drawing/2014/main" id="{36369AE3-B656-7843-AEA8-F889E28E007A}"/>
              </a:ext>
            </a:extLst>
          </p:cNvPr>
          <p:cNvSpPr>
            <a:spLocks noGrp="1"/>
          </p:cNvSpPr>
          <p:nvPr>
            <p:ph type="ftr" sz="quarter" idx="11"/>
          </p:nvPr>
        </p:nvSpPr>
        <p:spPr/>
        <p:txBody>
          <a:bodyPr/>
          <a:lstStyle>
            <a:lvl1pPr>
              <a:defRPr/>
            </a:lvl1pPr>
          </a:lstStyle>
          <a:p>
            <a:endParaRPr lang="en-GB" altLang="en-US" dirty="0"/>
          </a:p>
        </p:txBody>
      </p:sp>
      <p:sp>
        <p:nvSpPr>
          <p:cNvPr id="4" name="Slide Number Placeholder 3">
            <a:extLst>
              <a:ext uri="{FF2B5EF4-FFF2-40B4-BE49-F238E27FC236}">
                <a16:creationId xmlns:a16="http://schemas.microsoft.com/office/drawing/2014/main" id="{23170CA6-B7A4-A645-B7F8-D6C32A6B1C2A}"/>
              </a:ext>
            </a:extLst>
          </p:cNvPr>
          <p:cNvSpPr>
            <a:spLocks noGrp="1"/>
          </p:cNvSpPr>
          <p:nvPr>
            <p:ph type="sldNum" sz="quarter" idx="12"/>
          </p:nvPr>
        </p:nvSpPr>
        <p:spPr/>
        <p:txBody>
          <a:bodyPr/>
          <a:lstStyle>
            <a:lvl1pPr>
              <a:defRPr/>
            </a:lvl1pPr>
          </a:lstStyle>
          <a:p>
            <a:endParaRPr lang="en-GB" altLang="en-US" dirty="0"/>
          </a:p>
        </p:txBody>
      </p:sp>
    </p:spTree>
    <p:extLst>
      <p:ext uri="{BB962C8B-B14F-4D97-AF65-F5344CB8AC3E}">
        <p14:creationId xmlns:p14="http://schemas.microsoft.com/office/powerpoint/2010/main" val="4748743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104: Cyflogadwyedd yn y sector adeiladu ac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br>
              <a:rPr lang="cy-GB"/>
            </a:br>
            <a:br>
              <a:rPr lang="cy-GB"/>
            </a:br>
            <a:r>
              <a:rPr lang="cy-GB"/>
              <a:t>PowerPoint 5: Cyfathrebu a gwaith tîm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a:extLst>
              <a:ext uri="{FF2B5EF4-FFF2-40B4-BE49-F238E27FC236}">
                <a16:creationId xmlns:a16="http://schemas.microsoft.com/office/drawing/2014/main" id="{8DD26D87-1E9A-7D40-8A54-EDC515CADE7C}"/>
              </a:ext>
            </a:extLst>
          </p:cNvPr>
          <p:cNvSpPr>
            <a:spLocks noGrp="1" noChangeArrowheads="1"/>
          </p:cNvSpPr>
          <p:nvPr>
            <p:ph type="body" idx="1"/>
          </p:nvPr>
        </p:nvSpPr>
        <p:spPr>
          <a:xfrm>
            <a:off x="498474" y="1166018"/>
            <a:ext cx="4289549" cy="4525963"/>
          </a:xfrm>
        </p:spPr>
        <p:txBody>
          <a:bodyPr/>
          <a:lstStyle/>
          <a:p>
            <a:pPr>
              <a:lnSpc>
                <a:spcPct val="100000"/>
              </a:lnSpc>
            </a:pPr>
            <a:r>
              <a:rPr lang="cy-GB"/>
              <a:t>Bydd natur y diwydiant adeiladu yn golygu y byddwch yn gweithio ochr yn ochr â llawer o grefftwyr eraill. </a:t>
            </a:r>
            <a:br>
              <a:rPr lang="cy-GB"/>
            </a:br>
            <a:r>
              <a:rPr lang="cy-GB"/>
              <a:t>Bydd angen i chi ddatblygu perthynas waith dda a sicrhau cydweithrediad rhwng y gwahanol grefftau.</a:t>
            </a:r>
          </a:p>
          <a:p>
            <a:pPr>
              <a:lnSpc>
                <a:spcPct val="80000"/>
              </a:lnSpc>
            </a:pPr>
            <a:r>
              <a:rPr lang="cy-GB"/>
              <a:t>Cofiwch, mae’r rheolwyr a’r gweithlu yn gweithio i’r un cwmni. Nid yw un yn gallu gweithio heb gydweithrediad y llall.</a:t>
            </a:r>
          </a:p>
          <a:p>
            <a:pPr>
              <a:lnSpc>
                <a:spcPct val="80000"/>
              </a:lnSpc>
            </a:pPr>
            <a:endParaRPr lang="en-GB" altLang="en-US" dirty="0"/>
          </a:p>
          <a:p>
            <a:pPr>
              <a:lnSpc>
                <a:spcPct val="80000"/>
              </a:lnSpc>
            </a:pPr>
            <a:endParaRPr lang="en-GB" altLang="en-US" sz="2400" dirty="0"/>
          </a:p>
        </p:txBody>
      </p:sp>
      <p:pic>
        <p:nvPicPr>
          <p:cNvPr id="2" name="Picture 4">
            <a:extLst>
              <a:ext uri="{FF2B5EF4-FFF2-40B4-BE49-F238E27FC236}">
                <a16:creationId xmlns:a16="http://schemas.microsoft.com/office/drawing/2014/main" id="{A3E41009-D47F-4417-9141-A1D42372137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163" y="1628775"/>
            <a:ext cx="3281362" cy="444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482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59556-E199-42E6-8428-B654B36782A8}"/>
              </a:ext>
            </a:extLst>
          </p:cNvPr>
          <p:cNvSpPr>
            <a:spLocks noGrp="1"/>
          </p:cNvSpPr>
          <p:nvPr>
            <p:ph type="title"/>
          </p:nvPr>
        </p:nvSpPr>
        <p:spPr/>
        <p:txBody>
          <a:bodyPr/>
          <a:lstStyle/>
          <a:p>
            <a:r>
              <a:rPr lang="cy-GB"/>
              <a:t>Cyfraniad ehangach y tîm</a:t>
            </a:r>
          </a:p>
        </p:txBody>
      </p:sp>
      <p:sp>
        <p:nvSpPr>
          <p:cNvPr id="3" name="Content Placeholder 2">
            <a:extLst>
              <a:ext uri="{FF2B5EF4-FFF2-40B4-BE49-F238E27FC236}">
                <a16:creationId xmlns:a16="http://schemas.microsoft.com/office/drawing/2014/main" id="{E121A4BE-2867-4969-A6A6-1E13CE9E9674}"/>
              </a:ext>
            </a:extLst>
          </p:cNvPr>
          <p:cNvSpPr>
            <a:spLocks noGrp="1"/>
          </p:cNvSpPr>
          <p:nvPr>
            <p:ph idx="1"/>
          </p:nvPr>
        </p:nvSpPr>
        <p:spPr>
          <a:xfrm>
            <a:off x="457200" y="1512000"/>
            <a:ext cx="8075240" cy="4248000"/>
          </a:xfrm>
        </p:spPr>
        <p:txBody>
          <a:bodyPr/>
          <a:lstStyle/>
          <a:p>
            <a:r>
              <a:rPr lang="cy-GB" b="1"/>
              <a:t>I gyfrannu’n llwyddiannus at dîm a datrys problemau, dylech chi ystyried y canlynol:</a:t>
            </a:r>
          </a:p>
          <a:p>
            <a:r>
              <a:rPr lang="cy-GB" b="1"/>
              <a:t>Deall y nod terfynol.</a:t>
            </a:r>
            <a:r>
              <a:rPr lang="cy-GB"/>
              <a:t> Gan fod gan brosiect ddiwedd sydd wedi’i ddiffinio, mae’n bwysig bod pob cyfrannwr yn deall beth yw’r canlyniad terfynol a ddymunir. Bydd gwybod y canlyniad sydd ei angen yn helpu aelodau unigol o dîm y prosiect i wneud penderfyniadau gwell a lleihau dryswch a gorfod ail-wneud pethau.</a:t>
            </a:r>
          </a:p>
          <a:p>
            <a:r>
              <a:rPr lang="cy-GB" b="1"/>
              <a:t>Nodi rolau clir.</a:t>
            </a:r>
            <a:r>
              <a:rPr lang="cy-GB"/>
              <a:t> Mae pob person yn ddarn pwysig ym mhos cyffredinol y prosiect. Dysgwch beth yw eich rôl chi a rôl pobl eraill. Os ydych chi’n arweinydd prosiect, treuliwch amser yn egluro’r rolau hyn i bawb. Os nad ydych chi’n arweinydd, gofynnwch gwestiynau nes eich bod yn deall yn iawn beth yw’r ffordd orau i chi gyfrannu.</a:t>
            </a:r>
          </a:p>
          <a:p>
            <a:endParaRPr lang="en-GB" dirty="0"/>
          </a:p>
        </p:txBody>
      </p:sp>
    </p:spTree>
    <p:extLst>
      <p:ext uri="{BB962C8B-B14F-4D97-AF65-F5344CB8AC3E}">
        <p14:creationId xmlns:p14="http://schemas.microsoft.com/office/powerpoint/2010/main" val="1114492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5A7290-9923-4051-BC3D-306EF5A1FAA1}"/>
              </a:ext>
            </a:extLst>
          </p:cNvPr>
          <p:cNvSpPr>
            <a:spLocks noGrp="1"/>
          </p:cNvSpPr>
          <p:nvPr>
            <p:ph idx="1"/>
          </p:nvPr>
        </p:nvSpPr>
        <p:spPr/>
        <p:txBody>
          <a:bodyPr/>
          <a:lstStyle/>
          <a:p>
            <a:r>
              <a:rPr lang="cy-GB" sz="1700" b="1" dirty="0"/>
              <a:t>Cydweithredu.</a:t>
            </a:r>
            <a:r>
              <a:rPr lang="cy-GB" sz="1700" dirty="0"/>
              <a:t> Mae gwaith prosiect yn aml yn symud ac yn llifo’n rhwydd. Pan fyddwch chi’n deall eich rôl chi a rôl pobl eraill, rydych chi mewn sefyllfa i gydweithio â nhw’n fwy llwyddiannus. Nid dim ond rhywbeth neis neu ychwanegol yw’r cydweithio hwn. Mae’n hanfodol i lwyddiant y prosiect yn y pen draw. Edrychwch am ffyrdd o helpu a byddwch yn barod i gydweithio.</a:t>
            </a:r>
          </a:p>
          <a:p>
            <a:r>
              <a:rPr lang="cy-GB" sz="1700" b="1" dirty="0"/>
              <a:t>Cydnabod </a:t>
            </a:r>
            <a:r>
              <a:rPr lang="cy-GB" sz="1700" b="1" dirty="0" err="1"/>
              <a:t>rhyngddibyniaethau</a:t>
            </a:r>
            <a:r>
              <a:rPr lang="cy-GB" sz="1700" b="1" dirty="0"/>
              <a:t>.</a:t>
            </a:r>
            <a:r>
              <a:rPr lang="cy-GB" sz="1700" dirty="0"/>
              <a:t> Po fwyaf yw’r prosiect, y mwyaf yw’r cysylltiad a'r gyd-ddibyniaeth rhwng y bobl a’r tasgau. Mae angen cymryd camau penodol cyn gallu cwblhau camau eraill. Os mai dim ond eich darn bach chi o’r prosiect rydych chi’n ei weld, efallai na fyddwch chi’n sylweddoli, os byddwch chi’n gorffen eich rhan chi ddau ddiwrnod yn gynt, cymaint fydd yr effaith ar bethau eraill yn aros ar y trywydd iawn. Ar y llaw arall, os byddwch ddeuddydd ar ei hôl hi gydag un o’ch tasgau, gallai hyn achosi llawer mwy o oedi o ran y canlyniadau terfynol. Mae eich cynnyrch, penderfyniadau ac ymdrechion yn eich gwaith yn effeithio ar lawer o bobl eraill.</a:t>
            </a:r>
          </a:p>
          <a:p>
            <a:endParaRPr lang="en-GB" sz="1700" dirty="0"/>
          </a:p>
        </p:txBody>
      </p:sp>
    </p:spTree>
    <p:extLst>
      <p:ext uri="{BB962C8B-B14F-4D97-AF65-F5344CB8AC3E}">
        <p14:creationId xmlns:p14="http://schemas.microsoft.com/office/powerpoint/2010/main" val="277830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E50201-51D4-484A-A851-B2469C8F9C93}"/>
              </a:ext>
            </a:extLst>
          </p:cNvPr>
          <p:cNvSpPr/>
          <p:nvPr/>
        </p:nvSpPr>
        <p:spPr>
          <a:xfrm>
            <a:off x="395536" y="1196752"/>
            <a:ext cx="7992120" cy="3970318"/>
          </a:xfrm>
          <a:prstGeom prst="rect">
            <a:avLst/>
          </a:prstGeom>
        </p:spPr>
        <p:txBody>
          <a:bodyPr wrap="square">
            <a:spAutoFit/>
          </a:bodyPr>
          <a:lstStyle/>
          <a:p>
            <a:r>
              <a:rPr lang="cy-GB" sz="1800" b="1" dirty="0"/>
              <a:t>Gofyn cwestiynau.</a:t>
            </a:r>
            <a:r>
              <a:rPr lang="cy-GB" sz="1800" dirty="0"/>
              <a:t> Gall prosiectau fod yn gymhleth. Peidiwch â bod ofn gofyn cwestiynau i wybod mwy am unrhyw beth y soniwyd amdano uchod.</a:t>
            </a:r>
          </a:p>
          <a:p>
            <a:endParaRPr lang="en-GB" sz="1800" b="1" dirty="0"/>
          </a:p>
          <a:p>
            <a:r>
              <a:rPr lang="cy-GB" sz="1800" b="1" dirty="0"/>
              <a:t>Cyfathrebu.</a:t>
            </a:r>
            <a:r>
              <a:rPr lang="cy-GB" sz="1800" dirty="0"/>
              <a:t> Mae gofyn cwestiynau yn rhan o gyfathrebu, ond mae hyn yn wir hefyd am roi diweddariadau. Os ydych chi’n aelod o dîm ond ddim yn arweinydd, mae cyfathrebu yr un mor bwysig. Nid dim ond cyfrifoldeb yr arweinydd yw hyn. Holwch bobl eraill. Gofynnwch am eu cyfraniad. Gofynnwch pa bryd y caiff y darnau sydd eu hangen eu cwblhau. Rhowch ddiweddariad i bobl am eich cynnydd. Cyfathrebwch!</a:t>
            </a:r>
          </a:p>
          <a:p>
            <a:endParaRPr lang="en-GB" sz="1800" b="1" dirty="0"/>
          </a:p>
          <a:p>
            <a:r>
              <a:rPr lang="cy-GB" sz="1800" b="1" dirty="0"/>
              <a:t>Rhannu’r gwaith.</a:t>
            </a:r>
            <a:r>
              <a:rPr lang="cy-GB" sz="1800" dirty="0"/>
              <a:t> Cymerwch gamau mawr y prosiect a’u rhannu’n dasgau y gellir eu diffinio ac y gallwch ddelio â nhw. Drwy rannu’r tasgau yn llai, ni fydd y gwaith yn teimlo mor frawychus. Byddwch yn gweld yr hyn sy’n dibynnu ar ei gilydd, a byddwch yn llwyddo llawer mwy i aros ar y trywydd iawn. </a:t>
            </a:r>
          </a:p>
        </p:txBody>
      </p:sp>
    </p:spTree>
    <p:extLst>
      <p:ext uri="{BB962C8B-B14F-4D97-AF65-F5344CB8AC3E}">
        <p14:creationId xmlns:p14="http://schemas.microsoft.com/office/powerpoint/2010/main" val="3334669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BBF89-6CBA-4BB2-B8D4-56BB6E8ACE2D}"/>
              </a:ext>
            </a:extLst>
          </p:cNvPr>
          <p:cNvSpPr>
            <a:spLocks noGrp="1"/>
          </p:cNvSpPr>
          <p:nvPr>
            <p:ph idx="1"/>
          </p:nvPr>
        </p:nvSpPr>
        <p:spPr/>
        <p:txBody>
          <a:bodyPr/>
          <a:lstStyle/>
          <a:p>
            <a:r>
              <a:rPr lang="cy-GB" sz="1900" b="1" dirty="0"/>
              <a:t>Edrych ar y gorffennol.</a:t>
            </a:r>
            <a:r>
              <a:rPr lang="cy-GB" sz="1900" dirty="0"/>
              <a:t> Os oes fersiwn o’r prosiect hwn wedi’i wneud yn y gorffennol, chwiliwch am y gwersi a ddysgwyd i wella eich canlyniadau y tro hwn. Meddyliwch hefyd am brosiectau eraill roeddech chi’n rhan ohonyn nhw. Hyd yn oed os oedd y prosiect yn llai neu’n fwy, a bod y nodau’n wahanol iawn, mae’n debygol y bydd gwersi a ddysgoch y gallwch eu defnyddio: pethau y gwnaethoch yn dda yr hoffech eu hailadrodd, a phethau y gallech fod wedi’u gwneud yn well y gallwch eu cywiro yn y prosiect hwn.</a:t>
            </a:r>
          </a:p>
          <a:p>
            <a:r>
              <a:rPr lang="cy-GB" sz="1900" b="1" dirty="0"/>
              <a:t>Edrych tua’r dyfodol.</a:t>
            </a:r>
            <a:r>
              <a:rPr lang="cy-GB" sz="1900" dirty="0"/>
              <a:t> Treuliwch ychydig o amser yn cofnodi’r arferion gorau a’r syniadau sy’n gweithio i chi yn ystod y prosiect. Boed hon yn dasg ffurfiol i bawb ar y prosiect, neu dim ond eich nodiadau eich hun i’ch helpu i wella drwy'r amser, bydd buddsoddi ychydig o amser yn awr yn gwneud eich cyfraniadau i bob prosiect yn y dyfodol yn fwy gwerthfawr ac effeithlon.</a:t>
            </a:r>
          </a:p>
          <a:p>
            <a:endParaRPr lang="en-GB" sz="1900" dirty="0"/>
          </a:p>
        </p:txBody>
      </p:sp>
    </p:spTree>
    <p:extLst>
      <p:ext uri="{BB962C8B-B14F-4D97-AF65-F5344CB8AC3E}">
        <p14:creationId xmlns:p14="http://schemas.microsoft.com/office/powerpoint/2010/main" val="3474860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2899C-A660-485C-9E90-93F7FB173863}"/>
              </a:ext>
            </a:extLst>
          </p:cNvPr>
          <p:cNvSpPr>
            <a:spLocks noGrp="1"/>
          </p:cNvSpPr>
          <p:nvPr>
            <p:ph type="title"/>
          </p:nvPr>
        </p:nvSpPr>
        <p:spPr/>
        <p:txBody>
          <a:bodyPr/>
          <a:lstStyle/>
          <a:p>
            <a:r>
              <a:rPr lang="cy-GB"/>
              <a:t>Ystyriaethau tîm</a:t>
            </a:r>
          </a:p>
        </p:txBody>
      </p:sp>
      <p:sp>
        <p:nvSpPr>
          <p:cNvPr id="3" name="Content Placeholder 2">
            <a:extLst>
              <a:ext uri="{FF2B5EF4-FFF2-40B4-BE49-F238E27FC236}">
                <a16:creationId xmlns:a16="http://schemas.microsoft.com/office/drawing/2014/main" id="{21A36A94-C863-43F3-83C1-363B6D7FEAB6}"/>
              </a:ext>
            </a:extLst>
          </p:cNvPr>
          <p:cNvSpPr>
            <a:spLocks noGrp="1"/>
          </p:cNvSpPr>
          <p:nvPr>
            <p:ph idx="1"/>
          </p:nvPr>
        </p:nvSpPr>
        <p:spPr/>
        <p:txBody>
          <a:bodyPr/>
          <a:lstStyle/>
          <a:p>
            <a:r>
              <a:rPr lang="cy-GB"/>
              <a:t>Cofiwch hyn wrth ddatrys problemau wrth weithio fel rhan o dîm:</a:t>
            </a:r>
          </a:p>
          <a:p>
            <a:pPr marL="342900" indent="-342900">
              <a:buClr>
                <a:srgbClr val="0077E3"/>
              </a:buClr>
              <a:buFont typeface="Arial" panose="020B0604020202020204" pitchFamily="34" charset="0"/>
              <a:buChar char="•"/>
            </a:pPr>
            <a:r>
              <a:rPr lang="cy-GB"/>
              <a:t>Mae gan bawb farn. Mae rhai pobl ond yn gweld eu barn nhw fel yr un iawn, a ddim yn gallu gweld y rhesymeg yn atebion pobl eraill.</a:t>
            </a:r>
          </a:p>
          <a:p>
            <a:pPr marL="342900" indent="-342900">
              <a:buClr>
                <a:srgbClr val="0077E3"/>
              </a:buClr>
              <a:buFont typeface="Arial" panose="020B0604020202020204" pitchFamily="34" charset="0"/>
              <a:buChar char="•"/>
            </a:pPr>
            <a:r>
              <a:rPr lang="cy-GB"/>
              <a:t>Bydd trafodaeth ofalus, amynedd ac ystyriaeth o deimladau, syniadau a ffactorau pobl eraill yn meithrin perthynas waith dda. </a:t>
            </a:r>
          </a:p>
          <a:p>
            <a:pPr marL="342900" indent="-342900">
              <a:buClr>
                <a:srgbClr val="0077E3"/>
              </a:buClr>
              <a:buFont typeface="Arial" panose="020B0604020202020204" pitchFamily="34" charset="0"/>
              <a:buChar char="•"/>
            </a:pPr>
            <a:r>
              <a:rPr lang="cy-GB"/>
              <a:t>Bydd sgiliau megis gwrando’n astud, cyfathrebu’n glir, negodi a gwneud penderfyniadau yn helpu i ddatrys problemau.</a:t>
            </a:r>
          </a:p>
        </p:txBody>
      </p:sp>
    </p:spTree>
    <p:extLst>
      <p:ext uri="{BB962C8B-B14F-4D97-AF65-F5344CB8AC3E}">
        <p14:creationId xmlns:p14="http://schemas.microsoft.com/office/powerpoint/2010/main" val="1958738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DCD2896A-D398-FF41-BDE8-A4097647521E}"/>
              </a:ext>
            </a:extLst>
          </p:cNvPr>
          <p:cNvSpPr>
            <a:spLocks noGrp="1" noChangeArrowheads="1"/>
          </p:cNvSpPr>
          <p:nvPr>
            <p:ph type="title"/>
          </p:nvPr>
        </p:nvSpPr>
        <p:spPr/>
        <p:txBody>
          <a:bodyPr/>
          <a:lstStyle/>
          <a:p>
            <a:r>
              <a:rPr lang="cy-GB"/>
              <a:t>Cyfathrebu</a:t>
            </a:r>
          </a:p>
        </p:txBody>
      </p:sp>
      <p:sp>
        <p:nvSpPr>
          <p:cNvPr id="147459" name="Rectangle 3">
            <a:extLst>
              <a:ext uri="{FF2B5EF4-FFF2-40B4-BE49-F238E27FC236}">
                <a16:creationId xmlns:a16="http://schemas.microsoft.com/office/drawing/2014/main" id="{30D0F3E3-A370-ED4E-8FE8-5741C7A090DD}"/>
              </a:ext>
            </a:extLst>
          </p:cNvPr>
          <p:cNvSpPr>
            <a:spLocks noGrp="1" noChangeArrowheads="1"/>
          </p:cNvSpPr>
          <p:nvPr>
            <p:ph type="body" idx="1"/>
          </p:nvPr>
        </p:nvSpPr>
        <p:spPr/>
        <p:txBody>
          <a:bodyPr/>
          <a:lstStyle/>
          <a:p>
            <a:pPr>
              <a:lnSpc>
                <a:spcPct val="100000"/>
              </a:lnSpc>
              <a:spcBef>
                <a:spcPts val="0"/>
              </a:spcBef>
            </a:pPr>
            <a:r>
              <a:rPr lang="cy-GB"/>
              <a:t>Cyfathrebu yw’r broses o gyfnewid gwybodaeth. </a:t>
            </a:r>
            <a:br>
              <a:rPr lang="cy-GB"/>
            </a:br>
            <a:r>
              <a:rPr lang="cy-GB"/>
              <a:t>Eich sgiliau cyfathrebu yw'r sgiliau pwysicaf sydd gennych chi, fwy na thebyg. Mae’n rhywbeth rydym yn ei wneud drwy’r amser, felly mae’r rhan fwyaf ohonom yn cael digon o ymarfer. Ond mae'n bwysig cyfathrebu’n effeithiol. </a:t>
            </a:r>
          </a:p>
          <a:p>
            <a:pPr>
              <a:lnSpc>
                <a:spcPct val="100000"/>
              </a:lnSpc>
            </a:pPr>
            <a:r>
              <a:rPr lang="cy-GB"/>
              <a:t>Yn ystod eich amser ar y safle, bydd angen i chi gyfathrebu â llawer o bobl gan ddefnyddio gwahanol ddulliau cyfathrebu. Os nad ydych chi’n cyfathrebu’n effeithiol ac yn effeithlon, gall problemau godi.</a:t>
            </a:r>
          </a:p>
          <a:p>
            <a:pPr>
              <a:lnSpc>
                <a:spcPct val="100000"/>
              </a:lnSpc>
            </a:pPr>
            <a:r>
              <a:rPr lang="cy-GB"/>
              <a:t>Mae safle adeiladu yn amgylchedd sy’n gofyn am lawer o wybodaeth. Mae effeithlonrwydd ac effeithiolrwydd y broses adeiladu’n dibynnu’n gryf ar safon y cyfathrebu.</a:t>
            </a:r>
          </a:p>
          <a:p>
            <a:pPr>
              <a:spcBef>
                <a:spcPts val="0"/>
              </a:spcBef>
            </a:pPr>
            <a:br>
              <a:rPr lang="cy-GB" sz="2000">
                <a:cs typeface="Times New Roman" panose="02020603050405020304" pitchFamily="18" charset="0"/>
              </a:rPr>
            </a:br>
            <a:endParaRPr lang="cy-GB" sz="2000">
              <a:cs typeface="Times New Roman" panose="02020603050405020304" pitchFamily="18" charset="0"/>
            </a:endParaRPr>
          </a:p>
        </p:txBody>
      </p:sp>
    </p:spTree>
    <p:extLst>
      <p:ext uri="{BB962C8B-B14F-4D97-AF65-F5344CB8AC3E}">
        <p14:creationId xmlns:p14="http://schemas.microsoft.com/office/powerpoint/2010/main" val="554812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Pwysigrwydd cyfathrebu (parhad)</a:t>
            </a:r>
          </a:p>
        </p:txBody>
      </p:sp>
      <p:sp>
        <p:nvSpPr>
          <p:cNvPr id="3" name="Content Placeholder 2"/>
          <p:cNvSpPr>
            <a:spLocks noGrp="1"/>
          </p:cNvSpPr>
          <p:nvPr>
            <p:ph sz="quarter" idx="10"/>
          </p:nvPr>
        </p:nvSpPr>
        <p:spPr/>
        <p:txBody>
          <a:bodyPr/>
          <a:lstStyle/>
          <a:p>
            <a:pPr eaLnBrk="1" hangingPunct="1">
              <a:defRPr/>
            </a:pPr>
            <a:r>
              <a:rPr lang="cy-GB"/>
              <a:t>Mae cyfathrebu da yn bwysig. Mae’n gallu helpu i:</a:t>
            </a:r>
          </a:p>
          <a:p>
            <a:pPr marL="342900" indent="-342900" eaLnBrk="1" hangingPunct="1">
              <a:buClr>
                <a:srgbClr val="0077E3"/>
              </a:buClr>
              <a:buFont typeface="Arial" pitchFamily="34" charset="0"/>
              <a:buChar char="•"/>
              <a:defRPr/>
            </a:pPr>
            <a:r>
              <a:rPr lang="cy-GB"/>
              <a:t>sicrhau mwy o gynhyrchedd yn y gwaith</a:t>
            </a:r>
          </a:p>
          <a:p>
            <a:pPr marL="342900" indent="-342900" eaLnBrk="1" hangingPunct="1">
              <a:buClr>
                <a:srgbClr val="0077E3"/>
              </a:buClr>
              <a:buFont typeface="Arial" pitchFamily="34" charset="0"/>
              <a:buChar char="•"/>
              <a:defRPr/>
            </a:pPr>
            <a:r>
              <a:rPr lang="cy-GB"/>
              <a:t>sicrhau bod y gwaith o redeg y safle yn mynd rhagddo’n hwylus o ddydd i ddydd</a:t>
            </a:r>
          </a:p>
          <a:p>
            <a:pPr marL="342900" indent="-342900" eaLnBrk="1" hangingPunct="1">
              <a:buClr>
                <a:srgbClr val="0077E3"/>
              </a:buClr>
              <a:buFont typeface="Arial" pitchFamily="34" charset="0"/>
              <a:buChar char="•"/>
              <a:defRPr/>
            </a:pPr>
            <a:r>
              <a:rPr lang="cy-GB"/>
              <a:t>lleihau costau heb eu rhagweld – storio, difrod, nwyddau’n cael eu dychwelyd, cynnydd araf yn y gwaith </a:t>
            </a:r>
          </a:p>
          <a:p>
            <a:pPr marL="342900" indent="-342900" eaLnBrk="1" hangingPunct="1">
              <a:buClr>
                <a:srgbClr val="0077E3"/>
              </a:buClr>
              <a:buFont typeface="Arial" pitchFamily="34" charset="0"/>
              <a:buChar char="•"/>
              <a:defRPr/>
            </a:pPr>
            <a:r>
              <a:rPr lang="cy-GB"/>
              <a:t>gwella morâl a chyfeillgarwch yn y gweithlu</a:t>
            </a:r>
          </a:p>
          <a:p>
            <a:pPr marL="342900" indent="-342900" eaLnBrk="1" hangingPunct="1">
              <a:buClr>
                <a:srgbClr val="0077E3"/>
              </a:buClr>
              <a:buFont typeface="Arial" pitchFamily="34" charset="0"/>
              <a:buChar char="•"/>
              <a:defRPr/>
            </a:pPr>
            <a:r>
              <a:rPr lang="cy-GB"/>
              <a:t>annog trosglwyddo gwybodaeth yn gyflym rhwng aelodau’r gweithlu.</a:t>
            </a:r>
          </a:p>
          <a:p>
            <a:endParaRPr lang="en-GB" dirty="0"/>
          </a:p>
        </p:txBody>
      </p:sp>
    </p:spTree>
    <p:extLst>
      <p:ext uri="{BB962C8B-B14F-4D97-AF65-F5344CB8AC3E}">
        <p14:creationId xmlns:p14="http://schemas.microsoft.com/office/powerpoint/2010/main" val="3091373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ECFC5814-64A4-1944-A1E2-3D407D860826}"/>
              </a:ext>
            </a:extLst>
          </p:cNvPr>
          <p:cNvSpPr>
            <a:spLocks noGrp="1" noChangeArrowheads="1"/>
          </p:cNvSpPr>
          <p:nvPr>
            <p:ph type="title"/>
          </p:nvPr>
        </p:nvSpPr>
        <p:spPr/>
        <p:txBody>
          <a:bodyPr/>
          <a:lstStyle/>
          <a:p>
            <a:r>
              <a:rPr lang="cy-GB">
                <a:latin typeface="+mn-lt"/>
              </a:rPr>
              <a:t>Gwybodaeth bwysig</a:t>
            </a:r>
          </a:p>
        </p:txBody>
      </p:sp>
      <p:sp>
        <p:nvSpPr>
          <p:cNvPr id="30723" name="Rectangle 3">
            <a:extLst>
              <a:ext uri="{FF2B5EF4-FFF2-40B4-BE49-F238E27FC236}">
                <a16:creationId xmlns:a16="http://schemas.microsoft.com/office/drawing/2014/main" id="{503B22BA-CFFE-5D45-974F-7CC4825316FD}"/>
              </a:ext>
            </a:extLst>
          </p:cNvPr>
          <p:cNvSpPr>
            <a:spLocks noGrp="1" noChangeArrowheads="1"/>
          </p:cNvSpPr>
          <p:nvPr>
            <p:ph type="body" idx="1"/>
          </p:nvPr>
        </p:nvSpPr>
        <p:spPr>
          <a:xfrm>
            <a:off x="457200" y="1512000"/>
            <a:ext cx="7211144" cy="4248000"/>
          </a:xfrm>
        </p:spPr>
        <p:txBody>
          <a:bodyPr/>
          <a:lstStyle/>
          <a:p>
            <a:pPr>
              <a:lnSpc>
                <a:spcPct val="90000"/>
              </a:lnSpc>
            </a:pPr>
            <a:r>
              <a:rPr lang="cy-GB"/>
              <a:t>Mae eich cyfathrebu ar y safle yn hanfodol oherwydd efallai y bydd angen i chi drosglwyddo gwybodaeth yn brydlon ac yn gywir.</a:t>
            </a:r>
          </a:p>
          <a:p>
            <a:pPr>
              <a:lnSpc>
                <a:spcPct val="100000"/>
              </a:lnSpc>
            </a:pPr>
            <a:r>
              <a:rPr lang="cy-GB"/>
              <a:t>Er enghraifft, efallai y byddwch yn gweld y bydd adeg pan fydd angen i chi esbonio manylion hanfodol y lluniad rydych yn gweithio ohono, ee, nodweddion allweddol mewn wal, safle penodol y draeniau, goleddf to neu banel pantiog o waith brics.</a:t>
            </a:r>
          </a:p>
          <a:p>
            <a:pPr>
              <a:lnSpc>
                <a:spcPct val="90000"/>
              </a:lnSpc>
            </a:pPr>
            <a:endParaRPr lang="en-GB" altLang="en-US" dirty="0"/>
          </a:p>
          <a:p>
            <a:pPr>
              <a:lnSpc>
                <a:spcPct val="90000"/>
              </a:lnSpc>
            </a:pPr>
            <a:endParaRPr lang="en-GB" altLang="en-US" dirty="0"/>
          </a:p>
          <a:p>
            <a:pPr>
              <a:lnSpc>
                <a:spcPct val="90000"/>
              </a:lnSpc>
            </a:pPr>
            <a:endParaRPr lang="en-GB" altLang="en-US" dirty="0"/>
          </a:p>
        </p:txBody>
      </p:sp>
    </p:spTree>
    <p:extLst>
      <p:ext uri="{BB962C8B-B14F-4D97-AF65-F5344CB8AC3E}">
        <p14:creationId xmlns:p14="http://schemas.microsoft.com/office/powerpoint/2010/main" val="341643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a:t>Dulliau cyfathrebu: ar lafar</a:t>
            </a:r>
          </a:p>
        </p:txBody>
      </p:sp>
      <p:sp>
        <p:nvSpPr>
          <p:cNvPr id="5123" name="Content Placeholder 2"/>
          <p:cNvSpPr>
            <a:spLocks noGrp="1"/>
          </p:cNvSpPr>
          <p:nvPr>
            <p:ph sz="quarter" idx="10"/>
          </p:nvPr>
        </p:nvSpPr>
        <p:spPr>
          <a:xfrm>
            <a:off x="457200" y="1488344"/>
            <a:ext cx="7787208" cy="4361656"/>
          </a:xfrm>
        </p:spPr>
        <p:txBody>
          <a:bodyPr/>
          <a:lstStyle/>
          <a:p>
            <a:pPr eaLnBrk="1" hangingPunct="1"/>
            <a:r>
              <a:rPr lang="cy-GB"/>
              <a:t>Cyfathrebu llafar yw’r ffordd gyflymaf a mwyaf cyffredin o gyfathrebu. Rydym yn defnyddio iaith lafar mewn dwy ffordd:</a:t>
            </a:r>
          </a:p>
          <a:p>
            <a:pPr marL="342900" indent="-342900" eaLnBrk="1" hangingPunct="1">
              <a:buClr>
                <a:srgbClr val="E30613"/>
              </a:buClr>
              <a:buFont typeface="Arial" pitchFamily="34" charset="0"/>
              <a:buChar char="•"/>
              <a:defRPr/>
            </a:pPr>
            <a:endParaRPr lang="en-GB" dirty="0"/>
          </a:p>
          <a:p>
            <a:pPr marL="342900" indent="-342900" eaLnBrk="1" hangingPunct="1">
              <a:buClr>
                <a:srgbClr val="E30613"/>
              </a:buClr>
              <a:buFont typeface="Arial" pitchFamily="34" charset="0"/>
              <a:buChar char="•"/>
              <a:defRPr/>
            </a:pPr>
            <a:endParaRPr lang="en-GB" dirty="0"/>
          </a:p>
          <a:p>
            <a:pPr eaLnBrk="1" hangingPunct="1">
              <a:defRPr/>
            </a:pPr>
            <a:endParaRPr lang="en-GB"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830560" y="2082684"/>
            <a:ext cx="2890101" cy="19267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FB0E060-DA66-4780-85F7-7D57E1382400}"/>
              </a:ext>
            </a:extLst>
          </p:cNvPr>
          <p:cNvSpPr txBox="1"/>
          <p:nvPr/>
        </p:nvSpPr>
        <p:spPr>
          <a:xfrm>
            <a:off x="423339" y="2132856"/>
            <a:ext cx="4572000" cy="1323439"/>
          </a:xfrm>
          <a:prstGeom prst="rect">
            <a:avLst/>
          </a:prstGeom>
          <a:noFill/>
        </p:spPr>
        <p:txBody>
          <a:bodyPr wrap="square">
            <a:spAutoFit/>
          </a:bodyPr>
          <a:lstStyle/>
          <a:p>
            <a:pPr marL="342900" indent="-342900" eaLnBrk="1" hangingPunct="1">
              <a:buClr>
                <a:srgbClr val="0077E3"/>
              </a:buClr>
              <a:buFont typeface="Arial" pitchFamily="34" charset="0"/>
              <a:buChar char="•"/>
            </a:pPr>
            <a:r>
              <a:rPr lang="cy-GB"/>
              <a:t>anffurfiol – sgyrsiau cyffredinol gyda’ch ffrindiau a’ch teulu ac ati;</a:t>
            </a:r>
          </a:p>
          <a:p>
            <a:pPr marL="342900" indent="-342900" eaLnBrk="1" hangingPunct="1">
              <a:buClr>
                <a:srgbClr val="0077E3"/>
              </a:buClr>
              <a:buFont typeface="Arial" pitchFamily="34" charset="0"/>
              <a:buChar char="•"/>
            </a:pPr>
            <a:r>
              <a:rPr lang="cy-GB"/>
              <a:t>ffurfiol – yn y gwaith, yn ystod cyfweliadau, dros y ffôn gyda chwsmeriaid.</a:t>
            </a:r>
          </a:p>
        </p:txBody>
      </p:sp>
      <p:sp>
        <p:nvSpPr>
          <p:cNvPr id="8" name="TextBox 7">
            <a:extLst>
              <a:ext uri="{FF2B5EF4-FFF2-40B4-BE49-F238E27FC236}">
                <a16:creationId xmlns:a16="http://schemas.microsoft.com/office/drawing/2014/main" id="{9989F881-B44F-4072-A446-6C7229CFD7C5}"/>
              </a:ext>
            </a:extLst>
          </p:cNvPr>
          <p:cNvSpPr txBox="1"/>
          <p:nvPr/>
        </p:nvSpPr>
        <p:spPr>
          <a:xfrm>
            <a:off x="442432" y="3811949"/>
            <a:ext cx="7787207" cy="1631216"/>
          </a:xfrm>
          <a:prstGeom prst="rect">
            <a:avLst/>
          </a:prstGeom>
          <a:noFill/>
        </p:spPr>
        <p:txBody>
          <a:bodyPr wrap="square">
            <a:spAutoFit/>
          </a:bodyPr>
          <a:lstStyle/>
          <a:p>
            <a:pPr eaLnBrk="1" hangingPunct="1">
              <a:defRPr/>
            </a:pPr>
            <a:r>
              <a:rPr lang="cy-GB"/>
              <a:t>Mae cyfathrebu llafar yn y gwaith yn cynnwys:</a:t>
            </a:r>
          </a:p>
          <a:p>
            <a:pPr marL="342900" indent="-342900" eaLnBrk="1" hangingPunct="1">
              <a:buClr>
                <a:srgbClr val="0077E3"/>
              </a:buClr>
              <a:buFont typeface="Arial" pitchFamily="34" charset="0"/>
              <a:buChar char="•"/>
              <a:defRPr/>
            </a:pPr>
            <a:r>
              <a:rPr lang="cy-GB"/>
              <a:t>cyfarfodydd a thrafodaethau grŵp</a:t>
            </a:r>
          </a:p>
          <a:p>
            <a:pPr marL="342900" indent="-342900" eaLnBrk="1" hangingPunct="1">
              <a:buClr>
                <a:srgbClr val="0077E3"/>
              </a:buClr>
              <a:buFont typeface="Arial" pitchFamily="34" charset="0"/>
              <a:buChar char="•"/>
              <a:defRPr/>
            </a:pPr>
            <a:r>
              <a:rPr lang="cy-GB"/>
              <a:t>sgyrsiau wyneb yn wyneb, un-i-un (ffurfiol ac anffurfiol)</a:t>
            </a:r>
          </a:p>
          <a:p>
            <a:pPr marL="342900" indent="-342900" eaLnBrk="1" hangingPunct="1">
              <a:buClr>
                <a:srgbClr val="0077E3"/>
              </a:buClr>
              <a:buFont typeface="Arial" pitchFamily="34" charset="0"/>
              <a:buChar char="•"/>
              <a:defRPr/>
            </a:pPr>
            <a:r>
              <a:rPr lang="cy-GB"/>
              <a:t>galwadau ffôn a fideo</a:t>
            </a:r>
          </a:p>
          <a:p>
            <a:pPr marL="342900" indent="-342900" eaLnBrk="1" hangingPunct="1">
              <a:buClr>
                <a:srgbClr val="0077E3"/>
              </a:buClr>
              <a:buFont typeface="Arial" pitchFamily="34" charset="0"/>
              <a:buChar char="•"/>
              <a:defRPr/>
            </a:pPr>
            <a:r>
              <a:rPr lang="cy-GB"/>
              <a:t>cyflwyniadau llafar.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a:extLst>
              <a:ext uri="{FF2B5EF4-FFF2-40B4-BE49-F238E27FC236}">
                <a16:creationId xmlns:a16="http://schemas.microsoft.com/office/drawing/2014/main" id="{7CF9B775-038C-E54F-A077-F65E21B8353C}"/>
              </a:ext>
            </a:extLst>
          </p:cNvPr>
          <p:cNvSpPr>
            <a:spLocks noGrp="1" noChangeArrowheads="1"/>
          </p:cNvSpPr>
          <p:nvPr>
            <p:ph type="body" idx="1"/>
          </p:nvPr>
        </p:nvSpPr>
        <p:spPr>
          <a:xfrm>
            <a:off x="476458" y="1772816"/>
            <a:ext cx="5103654" cy="1800498"/>
          </a:xfrm>
        </p:spPr>
        <p:txBody>
          <a:bodyPr/>
          <a:lstStyle/>
          <a:p>
            <a:pPr>
              <a:lnSpc>
                <a:spcPct val="100000"/>
              </a:lnSpc>
            </a:pPr>
            <a:r>
              <a:rPr lang="cy-GB" sz="1600">
                <a:cs typeface="Times New Roman" panose="02020603050405020304" pitchFamily="18" charset="0"/>
              </a:rPr>
              <a:t> </a:t>
            </a:r>
            <a:br>
              <a:rPr lang="cy-GB" sz="2000">
                <a:cs typeface="Times New Roman" panose="02020603050405020304" pitchFamily="18" charset="0"/>
              </a:rPr>
            </a:br>
            <a:r>
              <a:rPr lang="cy-GB"/>
              <a:t>Pan fyddwch yn dechrau gweithio am y tro cyntaf, gwrando ar gyfarwyddiadau a’u dilyn fydd y rhan bwysicaf o weithio gydag eraill. </a:t>
            </a:r>
            <a:br>
              <a:rPr lang="cy-GB"/>
            </a:br>
            <a:r>
              <a:rPr lang="cy-GB"/>
              <a:t>Ond bydd disgwyl i chi hefyd roi gwybod i bobl am eich gwaith, ac efallai y bydd yn rhaid i chi ddelio â galwadau ar y safle. </a:t>
            </a:r>
          </a:p>
          <a:p>
            <a:pPr>
              <a:lnSpc>
                <a:spcPct val="100000"/>
              </a:lnSpc>
            </a:pPr>
            <a:r>
              <a:rPr lang="cy-GB"/>
              <a:t>Mae faint o wybodaeth sydd ei hangen ar unigolyn yn gallu newid yn ôl yr amgylchiadau.</a:t>
            </a:r>
          </a:p>
          <a:p>
            <a:pPr>
              <a:lnSpc>
                <a:spcPct val="100000"/>
              </a:lnSpc>
            </a:pPr>
            <a:br>
              <a:rPr lang="cy-GB" sz="2400">
                <a:cs typeface="Times New Roman" panose="02020603050405020304" pitchFamily="18" charset="0"/>
              </a:rPr>
            </a:br>
            <a:r>
              <a:rPr lang="cy-GB" sz="400">
                <a:cs typeface="Times New Roman" panose="02020603050405020304" pitchFamily="18" charset="0"/>
              </a:rPr>
              <a:t> </a:t>
            </a:r>
            <a:br>
              <a:rPr lang="cy-GB" sz="400">
                <a:cs typeface="Times New Roman" panose="02020603050405020304" pitchFamily="18" charset="0"/>
              </a:rPr>
            </a:br>
            <a:endParaRPr lang="cy-GB" sz="400">
              <a:cs typeface="Times New Roman" panose="02020603050405020304" pitchFamily="18" charset="0"/>
            </a:endParaRPr>
          </a:p>
        </p:txBody>
      </p:sp>
      <p:pic>
        <p:nvPicPr>
          <p:cNvPr id="150532" name="Picture 4">
            <a:extLst>
              <a:ext uri="{FF2B5EF4-FFF2-40B4-BE49-F238E27FC236}">
                <a16:creationId xmlns:a16="http://schemas.microsoft.com/office/drawing/2014/main" id="{8BAF5536-6102-C64B-A105-62C6DB1178C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6136" y="1988840"/>
            <a:ext cx="2741456" cy="207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9F3046BA-591C-487A-8BEE-4E5F3DC2C0A8}"/>
              </a:ext>
            </a:extLst>
          </p:cNvPr>
          <p:cNvSpPr>
            <a:spLocks noGrp="1"/>
          </p:cNvSpPr>
          <p:nvPr>
            <p:ph type="title"/>
          </p:nvPr>
        </p:nvSpPr>
        <p:spPr>
          <a:xfrm>
            <a:off x="457200" y="1008000"/>
            <a:ext cx="8229600" cy="382588"/>
          </a:xfrm>
        </p:spPr>
        <p:txBody>
          <a:bodyPr/>
          <a:lstStyle/>
          <a:p>
            <a:r>
              <a:rPr lang="cy-GB"/>
              <a:t>Dulliau cyfathrebu: gwrando a dilyn cyfarwyddiadau</a:t>
            </a:r>
          </a:p>
        </p:txBody>
      </p:sp>
    </p:spTree>
    <p:extLst>
      <p:ext uri="{BB962C8B-B14F-4D97-AF65-F5344CB8AC3E}">
        <p14:creationId xmlns:p14="http://schemas.microsoft.com/office/powerpoint/2010/main" val="2307083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Dulliau cyfathrebu: ysgrifenedig</a:t>
            </a:r>
          </a:p>
        </p:txBody>
      </p:sp>
      <p:sp>
        <p:nvSpPr>
          <p:cNvPr id="6" name="Content Placeholder 2"/>
          <p:cNvSpPr>
            <a:spLocks noGrp="1"/>
          </p:cNvSpPr>
          <p:nvPr>
            <p:ph sz="quarter" idx="10"/>
          </p:nvPr>
        </p:nvSpPr>
        <p:spPr>
          <a:xfrm>
            <a:off x="457200" y="1556792"/>
            <a:ext cx="8229600" cy="4756150"/>
          </a:xfrm>
        </p:spPr>
        <p:txBody>
          <a:bodyPr/>
          <a:lstStyle/>
          <a:p>
            <a:pPr eaLnBrk="1" hangingPunct="1">
              <a:lnSpc>
                <a:spcPct val="100000"/>
              </a:lnSpc>
              <a:defRPr/>
            </a:pPr>
            <a:r>
              <a:rPr lang="cy-GB" sz="1800"/>
              <a:t>Mae’r dulliau cyfathrebu ysgrifenedig yn cynnwys:</a:t>
            </a:r>
          </a:p>
          <a:p>
            <a:pPr marL="285750" indent="-285750" eaLnBrk="1" hangingPunct="1">
              <a:lnSpc>
                <a:spcPct val="100000"/>
              </a:lnSpc>
              <a:buClr>
                <a:srgbClr val="0077E3"/>
              </a:buClr>
              <a:buFont typeface="Arial" pitchFamily="34" charset="0"/>
              <a:buChar char="•"/>
              <a:defRPr/>
            </a:pPr>
            <a:r>
              <a:rPr lang="cy-GB" sz="1800"/>
              <a:t>llythyrau – personol a swyddogol</a:t>
            </a:r>
          </a:p>
          <a:p>
            <a:pPr marL="285750" indent="-285750" eaLnBrk="1" hangingPunct="1">
              <a:lnSpc>
                <a:spcPct val="100000"/>
              </a:lnSpc>
              <a:buClr>
                <a:srgbClr val="0077E3"/>
              </a:buClr>
              <a:buFont typeface="Arial" pitchFamily="34" charset="0"/>
              <a:buChar char="•"/>
              <a:defRPr/>
            </a:pPr>
            <a:r>
              <a:rPr lang="cy-GB" sz="1800"/>
              <a:t>memos a nodiadau – byr a manwl </a:t>
            </a:r>
          </a:p>
          <a:p>
            <a:pPr marL="285750" indent="-285750" eaLnBrk="1" hangingPunct="1">
              <a:lnSpc>
                <a:spcPct val="100000"/>
              </a:lnSpc>
              <a:buClr>
                <a:srgbClr val="0077E3"/>
              </a:buClr>
              <a:buFont typeface="Arial" pitchFamily="34" charset="0"/>
              <a:buChar char="•"/>
              <a:defRPr/>
            </a:pPr>
            <a:r>
              <a:rPr lang="cy-GB" sz="1800"/>
              <a:t>taflenni amser – amrywiol ffurflenni</a:t>
            </a:r>
          </a:p>
          <a:p>
            <a:pPr marL="285750" indent="-285750" eaLnBrk="1" hangingPunct="1">
              <a:lnSpc>
                <a:spcPct val="100000"/>
              </a:lnSpc>
              <a:buClr>
                <a:srgbClr val="0077E3"/>
              </a:buClr>
              <a:buFont typeface="Arial" pitchFamily="34" charset="0"/>
              <a:buChar char="•"/>
              <a:defRPr/>
            </a:pPr>
            <a:r>
              <a:rPr lang="cy-GB" sz="1800"/>
              <a:t>anfonebau – i filio cwsmeriaid</a:t>
            </a:r>
          </a:p>
          <a:p>
            <a:pPr marL="285750" indent="-285750" eaLnBrk="1" hangingPunct="1">
              <a:lnSpc>
                <a:spcPct val="100000"/>
              </a:lnSpc>
              <a:buClr>
                <a:srgbClr val="0077E3"/>
              </a:buClr>
              <a:buFont typeface="Arial" pitchFamily="34" charset="0"/>
              <a:buChar char="•"/>
              <a:defRPr/>
            </a:pPr>
            <a:r>
              <a:rPr lang="cy-GB" sz="1800"/>
              <a:t>lluniadau a brasluniau </a:t>
            </a:r>
          </a:p>
          <a:p>
            <a:pPr marL="285750" indent="-285750" eaLnBrk="1" hangingPunct="1">
              <a:lnSpc>
                <a:spcPct val="100000"/>
              </a:lnSpc>
              <a:buClr>
                <a:srgbClr val="0077E3"/>
              </a:buClr>
              <a:buFont typeface="Arial" pitchFamily="34" charset="0"/>
              <a:buChar char="•"/>
              <a:defRPr/>
            </a:pPr>
            <a:r>
              <a:rPr lang="cy-GB" sz="1800"/>
              <a:t>manylebau ac amserlenni</a:t>
            </a:r>
          </a:p>
          <a:p>
            <a:pPr marL="285750" indent="-285750" eaLnBrk="1" hangingPunct="1">
              <a:lnSpc>
                <a:spcPct val="100000"/>
              </a:lnSpc>
              <a:buClr>
                <a:srgbClr val="0077E3"/>
              </a:buClr>
              <a:buFont typeface="Arial" pitchFamily="34" charset="0"/>
              <a:buChar char="•"/>
              <a:defRPr/>
            </a:pPr>
            <a:r>
              <a:rPr lang="cy-GB" sz="1800"/>
              <a:t>graffiau a siartiau – i ddangos data.</a:t>
            </a:r>
          </a:p>
          <a:p>
            <a:pPr marL="0" lvl="1" indent="0">
              <a:buNone/>
            </a:pPr>
            <a:endParaRPr lang="en-GB" dirty="0"/>
          </a:p>
          <a:p>
            <a:pPr lvl="1"/>
            <a:endParaRPr lang="en-GB" dirty="0"/>
          </a:p>
        </p:txBody>
      </p:sp>
      <p:pic>
        <p:nvPicPr>
          <p:cNvPr id="11266"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850099" y="2060848"/>
            <a:ext cx="3847926" cy="256528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latin typeface="+mn-lt"/>
              </a:rPr>
              <a:t>Dulliau cyfathrebu: manteision ac anfanteision</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097024550"/>
              </p:ext>
            </p:extLst>
          </p:nvPr>
        </p:nvGraphicFramePr>
        <p:xfrm>
          <a:off x="467543" y="1578671"/>
          <a:ext cx="7942801" cy="3806636"/>
        </p:xfrm>
        <a:graphic>
          <a:graphicData uri="http://schemas.openxmlformats.org/drawingml/2006/table">
            <a:tbl>
              <a:tblPr firstRow="1" firstCol="1" bandRow="1">
                <a:tableStyleId>{21E4AEA4-8DFA-4A89-87EB-49C32662AFE0}</a:tableStyleId>
              </a:tblPr>
              <a:tblGrid>
                <a:gridCol w="999627">
                  <a:extLst>
                    <a:ext uri="{9D8B030D-6E8A-4147-A177-3AD203B41FA5}">
                      <a16:colId xmlns:a16="http://schemas.microsoft.com/office/drawing/2014/main" val="3196316025"/>
                    </a:ext>
                  </a:extLst>
                </a:gridCol>
                <a:gridCol w="3414781">
                  <a:extLst>
                    <a:ext uri="{9D8B030D-6E8A-4147-A177-3AD203B41FA5}">
                      <a16:colId xmlns:a16="http://schemas.microsoft.com/office/drawing/2014/main" val="1904074575"/>
                    </a:ext>
                  </a:extLst>
                </a:gridCol>
                <a:gridCol w="3528393">
                  <a:extLst>
                    <a:ext uri="{9D8B030D-6E8A-4147-A177-3AD203B41FA5}">
                      <a16:colId xmlns:a16="http://schemas.microsoft.com/office/drawing/2014/main" val="263655022"/>
                    </a:ext>
                  </a:extLst>
                </a:gridCol>
              </a:tblGrid>
              <a:tr h="353269">
                <a:tc>
                  <a:txBody>
                    <a:bodyPr/>
                    <a:lstStyle/>
                    <a:p>
                      <a:pPr algn="l" rtl="0">
                        <a:lnSpc>
                          <a:spcPct val="107000"/>
                        </a:lnSpc>
                        <a:spcAft>
                          <a:spcPts val="800"/>
                        </a:spcAft>
                      </a:pPr>
                      <a:endParaRPr lang="en-US" sz="1000" dirty="0">
                        <a:effectLst/>
                      </a:endParaRPr>
                    </a:p>
                    <a:p>
                      <a:pPr algn="l">
                        <a:lnSpc>
                          <a:spcPct val="107000"/>
                        </a:lnSpc>
                        <a:spcAft>
                          <a:spcPts val="800"/>
                        </a:spcAft>
                      </a:pPr>
                      <a:r>
                        <a:rPr lang="cy-GB" sz="1200"/>
                        <a:t>Dull</a:t>
                      </a:r>
                    </a:p>
                    <a:p>
                      <a:pPr algn="l" rtl="0">
                        <a:lnSpc>
                          <a:spcPct val="107000"/>
                        </a:lnSpc>
                        <a:spcAft>
                          <a:spcPts val="80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gn="l" rtl="0">
                        <a:lnSpc>
                          <a:spcPct val="107000"/>
                        </a:lnSpc>
                        <a:spcAft>
                          <a:spcPts val="800"/>
                        </a:spcAft>
                      </a:pPr>
                      <a:endParaRPr lang="en-US" sz="1000" dirty="0">
                        <a:effectLst/>
                      </a:endParaRPr>
                    </a:p>
                    <a:p>
                      <a:pPr algn="l">
                        <a:lnSpc>
                          <a:spcPct val="107000"/>
                        </a:lnSpc>
                        <a:spcAft>
                          <a:spcPts val="800"/>
                        </a:spcAft>
                      </a:pPr>
                      <a:r>
                        <a:rPr lang="cy-GB" sz="1200"/>
                        <a:t>Mantais</a:t>
                      </a:r>
                      <a:r>
                        <a:rPr lang="cy-GB" sz="800"/>
                        <a:t> </a:t>
                      </a:r>
                    </a:p>
                  </a:txBody>
                  <a:tcPr marL="56901" marR="56901" marT="0" marB="0"/>
                </a:tc>
                <a:tc>
                  <a:txBody>
                    <a:bodyPr/>
                    <a:lstStyle/>
                    <a:p>
                      <a:pPr algn="l" rtl="0">
                        <a:lnSpc>
                          <a:spcPct val="107000"/>
                        </a:lnSpc>
                        <a:spcAft>
                          <a:spcPts val="800"/>
                        </a:spcAft>
                      </a:pPr>
                      <a:endParaRPr lang="en-US" sz="1000" dirty="0">
                        <a:effectLst/>
                      </a:endParaRPr>
                    </a:p>
                    <a:p>
                      <a:pPr>
                        <a:lnSpc>
                          <a:spcPct val="107000"/>
                        </a:lnSpc>
                        <a:spcAft>
                          <a:spcPts val="800"/>
                        </a:spcAft>
                      </a:pPr>
                      <a:r>
                        <a:rPr lang="cy-GB" sz="1200"/>
                        <a:t>Anfantais</a:t>
                      </a:r>
                    </a:p>
                  </a:txBody>
                  <a:tcPr marL="56901" marR="56901" marT="0" marB="0"/>
                </a:tc>
                <a:extLst>
                  <a:ext uri="{0D108BD9-81ED-4DB2-BD59-A6C34878D82A}">
                    <a16:rowId xmlns:a16="http://schemas.microsoft.com/office/drawing/2014/main" val="2301994695"/>
                  </a:ext>
                </a:extLst>
              </a:tr>
              <a:tr h="855650">
                <a:tc>
                  <a:txBody>
                    <a:bodyPr/>
                    <a:lstStyle/>
                    <a:p>
                      <a:pPr algn="l" rtl="0">
                        <a:lnSpc>
                          <a:spcPct val="107000"/>
                        </a:lnSpc>
                        <a:spcAft>
                          <a:spcPts val="800"/>
                        </a:spcAft>
                      </a:pPr>
                      <a:endParaRPr lang="en-US" sz="800" dirty="0">
                        <a:effectLst/>
                      </a:endParaRPr>
                    </a:p>
                    <a:p>
                      <a:pPr>
                        <a:lnSpc>
                          <a:spcPct val="107000"/>
                        </a:lnSpc>
                        <a:spcAft>
                          <a:spcPts val="800"/>
                        </a:spcAft>
                      </a:pPr>
                      <a:r>
                        <a:rPr lang="cy-GB" sz="1200"/>
                        <a:t>Ar lafar yn bersonol</a:t>
                      </a:r>
                    </a:p>
                  </a:txBody>
                  <a:tcPr marL="56901" marR="56901" marT="0" marB="0"/>
                </a:tc>
                <a:tc>
                  <a:txBody>
                    <a:bodyPr/>
                    <a:lstStyle/>
                    <a:p>
                      <a:pPr marL="342900" lvl="0" indent="-342900" algn="l" rtl="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cy-GB" sz="1200"/>
                        <a:t>Posib barnu adwaith unigolyn ac ymateb iddo</a:t>
                      </a:r>
                    </a:p>
                    <a:p>
                      <a:pPr marL="171450" lvl="0" indent="-171450">
                        <a:lnSpc>
                          <a:spcPct val="107000"/>
                        </a:lnSpc>
                        <a:buFont typeface="Arial" panose="020B0604020202020204" pitchFamily="34" charset="0"/>
                        <a:buChar char="•"/>
                      </a:pPr>
                      <a:r>
                        <a:rPr lang="cy-GB" sz="1200"/>
                        <a:t>Posib cadarnhau bod rhywun wedi deall y cyfarwyddiadau’n llawn</a:t>
                      </a:r>
                    </a:p>
                    <a:p>
                      <a:pPr marL="171450" lvl="0" indent="-171450">
                        <a:lnSpc>
                          <a:spcPct val="107000"/>
                        </a:lnSpc>
                        <a:buFont typeface="Arial" panose="020B0604020202020204" pitchFamily="34" charset="0"/>
                        <a:buChar char="•"/>
                      </a:pPr>
                      <a:r>
                        <a:rPr lang="cy-GB" sz="1200"/>
                        <a:t>Ffordd dda o gymell eraill</a:t>
                      </a:r>
                    </a:p>
                    <a:p>
                      <a:pPr marL="171450" lvl="0" indent="-171450">
                        <a:lnSpc>
                          <a:spcPct val="107000"/>
                        </a:lnSpc>
                        <a:spcAft>
                          <a:spcPts val="800"/>
                        </a:spcAft>
                        <a:buFont typeface="Arial" panose="020B0604020202020204" pitchFamily="34" charset="0"/>
                        <a:buChar char="•"/>
                      </a:pPr>
                      <a:r>
                        <a:rPr lang="cy-GB" sz="1200"/>
                        <a:t>Ffordd dda o fonitro sefyllfaoedd </a:t>
                      </a:r>
                    </a:p>
                  </a:txBody>
                  <a:tcPr marL="56901" marR="56901" marT="0" marB="0"/>
                </a:tc>
                <a:tc>
                  <a:txBody>
                    <a:bodyPr/>
                    <a:lstStyle/>
                    <a:p>
                      <a:pPr marL="342900" lvl="0" indent="-342900" algn="l" rtl="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cy-GB" sz="1200"/>
                        <a:t>Nid yw cytundebau ar lafar yn cael eu cofnodi</a:t>
                      </a:r>
                    </a:p>
                    <a:p>
                      <a:pPr marL="171450" lvl="0" indent="-171450">
                        <a:lnSpc>
                          <a:spcPct val="107000"/>
                        </a:lnSpc>
                        <a:spcAft>
                          <a:spcPts val="800"/>
                        </a:spcAft>
                        <a:buFont typeface="Arial" panose="020B0604020202020204" pitchFamily="34" charset="0"/>
                        <a:buChar char="•"/>
                      </a:pPr>
                      <a:r>
                        <a:rPr lang="cy-GB" sz="1200"/>
                        <a:t>Rhaid i bawb sydd ynghlwm fod yn y lleoliad</a:t>
                      </a:r>
                    </a:p>
                  </a:txBody>
                  <a:tcPr marL="56901" marR="56901" marT="0" marB="0"/>
                </a:tc>
                <a:extLst>
                  <a:ext uri="{0D108BD9-81ED-4DB2-BD59-A6C34878D82A}">
                    <a16:rowId xmlns:a16="http://schemas.microsoft.com/office/drawing/2014/main" val="1674299683"/>
                  </a:ext>
                </a:extLst>
              </a:tr>
              <a:tr h="737539">
                <a:tc>
                  <a:txBody>
                    <a:bodyPr/>
                    <a:lstStyle/>
                    <a:p>
                      <a:pPr algn="l" rtl="0">
                        <a:lnSpc>
                          <a:spcPct val="107000"/>
                        </a:lnSpc>
                        <a:spcAft>
                          <a:spcPts val="800"/>
                        </a:spcAft>
                      </a:pPr>
                      <a:endParaRPr lang="en-US" sz="800" dirty="0">
                        <a:effectLst/>
                      </a:endParaRPr>
                    </a:p>
                    <a:p>
                      <a:pPr>
                        <a:lnSpc>
                          <a:spcPct val="107000"/>
                        </a:lnSpc>
                        <a:spcAft>
                          <a:spcPts val="800"/>
                        </a:spcAft>
                      </a:pPr>
                      <a:r>
                        <a:rPr lang="cy-GB" sz="1200"/>
                        <a:t>Ar lafar dros y ffôn</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t>Posib barnu ymateb unigolyn (ond dim ond hyn a hyn)</a:t>
                      </a:r>
                    </a:p>
                    <a:p>
                      <a:pPr marL="171450" lvl="0" indent="-171450">
                        <a:lnSpc>
                          <a:spcPct val="107000"/>
                        </a:lnSpc>
                        <a:buSzPts val="1000"/>
                        <a:buFont typeface="Arial" panose="020B0604020202020204" pitchFamily="34" charset="0"/>
                        <a:buChar char="•"/>
                      </a:pPr>
                      <a:r>
                        <a:rPr lang="cy-GB" sz="1200"/>
                        <a:t>Mae modd gwneud hyn o rywle bron</a:t>
                      </a:r>
                    </a:p>
                  </a:txBody>
                  <a:tcPr marL="56901" marR="56901" marT="0" marB="0"/>
                </a:tc>
                <a:tc>
                  <a:txBody>
                    <a:bodyPr/>
                    <a:lstStyle/>
                    <a:p>
                      <a:pPr marL="171450" lvl="0" indent="-171450" algn="l" rtl="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t>Ddim yn bosib barnu iaith y corff</a:t>
                      </a:r>
                    </a:p>
                    <a:p>
                      <a:pPr marL="171450" lvl="0" indent="-171450">
                        <a:lnSpc>
                          <a:spcPct val="107000"/>
                        </a:lnSpc>
                        <a:buSzPts val="1000"/>
                        <a:buFont typeface="Arial" panose="020B0604020202020204" pitchFamily="34" charset="0"/>
                        <a:buChar char="•"/>
                      </a:pPr>
                      <a:r>
                        <a:rPr lang="cy-GB" sz="1200"/>
                        <a:t>Mae modd camddeall sgyrsiau</a:t>
                      </a:r>
                    </a:p>
                    <a:p>
                      <a:pPr marL="171450" lvl="0" indent="-171450">
                        <a:lnSpc>
                          <a:spcPct val="107000"/>
                        </a:lnSpc>
                        <a:spcAft>
                          <a:spcPts val="800"/>
                        </a:spcAft>
                        <a:buSzPts val="1000"/>
                        <a:buFont typeface="Arial" panose="020B0604020202020204" pitchFamily="34" charset="0"/>
                        <a:buChar char="•"/>
                      </a:pPr>
                      <a:r>
                        <a:rPr lang="cy-GB" sz="1200"/>
                        <a:t>Efallai na fydd pobl mewn sefyllfa i ateb y ffôn</a:t>
                      </a:r>
                    </a:p>
                  </a:txBody>
                  <a:tcPr marL="56901" marR="56901" marT="0" marB="0"/>
                </a:tc>
                <a:extLst>
                  <a:ext uri="{0D108BD9-81ED-4DB2-BD59-A6C34878D82A}">
                    <a16:rowId xmlns:a16="http://schemas.microsoft.com/office/drawing/2014/main" val="4087336474"/>
                  </a:ext>
                </a:extLst>
              </a:tr>
              <a:tr h="830010">
                <a:tc>
                  <a:txBody>
                    <a:bodyPr/>
                    <a:lstStyle/>
                    <a:p>
                      <a:pPr algn="l" rtl="0">
                        <a:lnSpc>
                          <a:spcPct val="107000"/>
                        </a:lnSpc>
                        <a:spcAft>
                          <a:spcPts val="800"/>
                        </a:spcAft>
                      </a:pPr>
                      <a:endParaRPr lang="en-US" sz="800" dirty="0">
                        <a:effectLst/>
                      </a:endParaRPr>
                    </a:p>
                    <a:p>
                      <a:pPr>
                        <a:lnSpc>
                          <a:spcPct val="107000"/>
                        </a:lnSpc>
                        <a:spcAft>
                          <a:spcPts val="800"/>
                        </a:spcAft>
                      </a:pPr>
                      <a:r>
                        <a:rPr lang="cy-GB" sz="1200"/>
                        <a:t>Testun</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t>Ffordd dda o gael ychydig bach o wybodaeth i rywun yn gyflym</a:t>
                      </a:r>
                    </a:p>
                    <a:p>
                      <a:pPr marL="171450" lvl="0" indent="-171450">
                        <a:lnSpc>
                          <a:spcPct val="107000"/>
                        </a:lnSpc>
                        <a:buSzPts val="1000"/>
                        <a:buFont typeface="Arial" panose="020B0604020202020204" pitchFamily="34" charset="0"/>
                        <a:buChar char="•"/>
                      </a:pPr>
                      <a:r>
                        <a:rPr lang="cy-GB" sz="1200"/>
                        <a:t>Mae modd gofyn am gadarnhad bod rhywun wedi darllen y testun</a:t>
                      </a:r>
                    </a:p>
                    <a:p>
                      <a:pPr marL="171450" lvl="0" indent="-171450">
                        <a:lnSpc>
                          <a:spcPct val="107000"/>
                        </a:lnSpc>
                        <a:buSzPts val="1000"/>
                        <a:buFont typeface="Arial" panose="020B0604020202020204" pitchFamily="34" charset="0"/>
                        <a:buChar char="•"/>
                      </a:pPr>
                      <a:r>
                        <a:rPr lang="cy-GB" sz="1200"/>
                        <a:t>Ffordd gyflym o gadarnhau pethau</a:t>
                      </a:r>
                    </a:p>
                  </a:txBody>
                  <a:tcPr marL="56901" marR="56901" marT="0" marB="0"/>
                </a:tc>
                <a:tc>
                  <a:txBody>
                    <a:bodyPr/>
                    <a:lstStyle/>
                    <a:p>
                      <a:pPr marL="171450" lvl="0" indent="-171450" algn="l" rtl="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t>Mae modd camddeall negeseuon sydd wedi’u llunio’n wael</a:t>
                      </a:r>
                    </a:p>
                    <a:p>
                      <a:pPr marL="171450" lvl="0" indent="-171450">
                        <a:lnSpc>
                          <a:spcPct val="107000"/>
                        </a:lnSpc>
                        <a:buSzPts val="1000"/>
                        <a:buFont typeface="Arial" panose="020B0604020202020204" pitchFamily="34" charset="0"/>
                        <a:buChar char="•"/>
                      </a:pPr>
                      <a:r>
                        <a:rPr lang="cy-GB" sz="1200"/>
                        <a:t>Ddim yn gallu barnu ymateb rhywun</a:t>
                      </a:r>
                    </a:p>
                    <a:p>
                      <a:pPr marL="171450" lvl="0" indent="-171450">
                        <a:lnSpc>
                          <a:spcPct val="107000"/>
                        </a:lnSpc>
                        <a:spcAft>
                          <a:spcPts val="800"/>
                        </a:spcAft>
                        <a:buSzPts val="1000"/>
                        <a:buFont typeface="Arial" panose="020B0604020202020204" pitchFamily="34" charset="0"/>
                        <a:buChar char="•"/>
                      </a:pPr>
                      <a:r>
                        <a:rPr lang="cy-GB" sz="1200"/>
                        <a:t>Anodd darparu gwybodaeth fanwl neu graffeg penodol</a:t>
                      </a: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712561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latin typeface="+mn-lt"/>
              </a:rPr>
              <a:t>Dulliau cyfathrebu: manteision ac anfanteision</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929839372"/>
              </p:ext>
            </p:extLst>
          </p:nvPr>
        </p:nvGraphicFramePr>
        <p:xfrm>
          <a:off x="539552" y="1779587"/>
          <a:ext cx="7344816" cy="3241046"/>
        </p:xfrm>
        <a:graphic>
          <a:graphicData uri="http://schemas.openxmlformats.org/drawingml/2006/table">
            <a:tbl>
              <a:tblPr firstRow="1" firstCol="1" bandRow="1">
                <a:tableStyleId>{21E4AEA4-8DFA-4A89-87EB-49C32662AFE0}</a:tableStyleId>
              </a:tblPr>
              <a:tblGrid>
                <a:gridCol w="680724">
                  <a:extLst>
                    <a:ext uri="{9D8B030D-6E8A-4147-A177-3AD203B41FA5}">
                      <a16:colId xmlns:a16="http://schemas.microsoft.com/office/drawing/2014/main" val="3196316025"/>
                    </a:ext>
                  </a:extLst>
                </a:gridCol>
                <a:gridCol w="3176711">
                  <a:extLst>
                    <a:ext uri="{9D8B030D-6E8A-4147-A177-3AD203B41FA5}">
                      <a16:colId xmlns:a16="http://schemas.microsoft.com/office/drawing/2014/main" val="1904074575"/>
                    </a:ext>
                  </a:extLst>
                </a:gridCol>
                <a:gridCol w="3487381">
                  <a:extLst>
                    <a:ext uri="{9D8B030D-6E8A-4147-A177-3AD203B41FA5}">
                      <a16:colId xmlns:a16="http://schemas.microsoft.com/office/drawing/2014/main" val="263655022"/>
                    </a:ext>
                  </a:extLst>
                </a:gridCol>
              </a:tblGrid>
              <a:tr h="425277">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t>Dull</a:t>
                      </a:r>
                    </a:p>
                    <a:p>
                      <a:pPr algn="l" rtl="0">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t>Mantais </a:t>
                      </a:r>
                    </a:p>
                  </a:txBody>
                  <a:tcPr marL="56901" marR="56901" marT="0" marB="0"/>
                </a:tc>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t>Anfantais</a:t>
                      </a:r>
                    </a:p>
                  </a:txBody>
                  <a:tcPr marL="56901" marR="56901" marT="0" marB="0"/>
                </a:tc>
                <a:extLst>
                  <a:ext uri="{0D108BD9-81ED-4DB2-BD59-A6C34878D82A}">
                    <a16:rowId xmlns:a16="http://schemas.microsoft.com/office/drawing/2014/main" val="2301994695"/>
                  </a:ext>
                </a:extLst>
              </a:tr>
              <a:tr h="964248">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t>E-bost</a:t>
                      </a:r>
                    </a:p>
                  </a:txBody>
                  <a:tcPr marL="56901" marR="56901" marT="0" marB="0"/>
                </a:tc>
                <a:tc>
                  <a:txBody>
                    <a:bodyPr/>
                    <a:lstStyle/>
                    <a:p>
                      <a:pPr marL="342900" lvl="0" indent="-342900" algn="l" rtl="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cy-GB" sz="1200">
                          <a:solidFill>
                            <a:schemeClr val="dk1"/>
                          </a:solidFill>
                          <a:latin typeface="+mn-lt"/>
                          <a:ea typeface="+mn-ea"/>
                          <a:cs typeface="+mn-cs"/>
                        </a:rPr>
                        <a:t>Posib anfon llawer o ddata a graffeg</a:t>
                      </a:r>
                    </a:p>
                    <a:p>
                      <a:pPr marL="171450" lvl="0" indent="-171450">
                        <a:buFont typeface="Arial" panose="020B0604020202020204" pitchFamily="34" charset="0"/>
                        <a:buChar char="•"/>
                      </a:pPr>
                      <a:r>
                        <a:rPr lang="cy-GB" sz="1200">
                          <a:solidFill>
                            <a:schemeClr val="dk1"/>
                          </a:solidFill>
                          <a:latin typeface="+mn-lt"/>
                          <a:ea typeface="+mn-ea"/>
                          <a:cs typeface="+mn-cs"/>
                        </a:rPr>
                        <a:t>Mae modd gofyn am gadarnhad bod rhywun wedi darllen y testun</a:t>
                      </a:r>
                    </a:p>
                    <a:p>
                      <a:pPr marL="171450" indent="-171450">
                        <a:buFont typeface="Arial" panose="020B0604020202020204" pitchFamily="34" charset="0"/>
                        <a:buChar char="•"/>
                      </a:pPr>
                      <a:r>
                        <a:rPr lang="cy-GB" sz="1200">
                          <a:solidFill>
                            <a:schemeClr val="dk1"/>
                          </a:solidFill>
                          <a:latin typeface="+mn-lt"/>
                          <a:ea typeface="+mn-ea"/>
                          <a:cs typeface="+mn-cs"/>
                        </a:rPr>
                        <a:t>Ffordd gyflym o gyfathrebu</a:t>
                      </a:r>
                      <a:r>
                        <a:rPr lang="cy-GB" sz="1200"/>
                        <a:t> </a:t>
                      </a:r>
                    </a:p>
                  </a:txBody>
                  <a:tcPr marL="56901" marR="56901" marT="0" marB="0"/>
                </a:tc>
                <a:tc>
                  <a:txBody>
                    <a:bodyPr/>
                    <a:lstStyle/>
                    <a:p>
                      <a:pPr marL="342900" lvl="0" indent="-342900" algn="l" rtl="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cy-GB" sz="1200">
                          <a:solidFill>
                            <a:schemeClr val="dk1"/>
                          </a:solidFill>
                          <a:latin typeface="+mn-lt"/>
                          <a:ea typeface="+mn-ea"/>
                          <a:cs typeface="+mn-cs"/>
                        </a:rPr>
                        <a:t>Mae modd camddeall negeseuon e-bost sydd wedi’u llunio’n wael</a:t>
                      </a:r>
                    </a:p>
                    <a:p>
                      <a:pPr marL="171450" lvl="0" indent="-171450">
                        <a:buFont typeface="Arial" panose="020B0604020202020204" pitchFamily="34" charset="0"/>
                        <a:buChar char="•"/>
                      </a:pPr>
                      <a:r>
                        <a:rPr lang="cy-GB" sz="1200">
                          <a:solidFill>
                            <a:schemeClr val="dk1"/>
                          </a:solidFill>
                          <a:latin typeface="+mn-lt"/>
                          <a:ea typeface="+mn-ea"/>
                          <a:cs typeface="+mn-cs"/>
                        </a:rPr>
                        <a:t>Ddim yn gallu barnu ymateb rhywun</a:t>
                      </a:r>
                    </a:p>
                  </a:txBody>
                  <a:tcPr marL="56901" marR="56901" marT="0" marB="0"/>
                </a:tc>
                <a:extLst>
                  <a:ext uri="{0D108BD9-81ED-4DB2-BD59-A6C34878D82A}">
                    <a16:rowId xmlns:a16="http://schemas.microsoft.com/office/drawing/2014/main" val="1674299683"/>
                  </a:ext>
                </a:extLst>
              </a:tr>
              <a:tr h="720080">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t>Ffacs</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solidFill>
                            <a:schemeClr val="dk1"/>
                          </a:solidFill>
                          <a:latin typeface="+mn-lt"/>
                          <a:ea typeface="+mn-ea"/>
                          <a:cs typeface="+mn-cs"/>
                        </a:rPr>
                        <a:t>Ffordd dda o anfon graffeg neu destun a dynnwyd â llaw/heb fod yn electronig</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solidFill>
                            <a:schemeClr val="dk1"/>
                          </a:solidFill>
                          <a:latin typeface="+mn-lt"/>
                          <a:ea typeface="+mn-ea"/>
                          <a:cs typeface="+mn-cs"/>
                        </a:rPr>
                        <a:t>Mae angen peiriant ffacs neu feddalwedd ffacs ar yr anfonwr/derbynnydd</a:t>
                      </a:r>
                    </a:p>
                  </a:txBody>
                  <a:tcPr marL="56901" marR="56901" marT="0" marB="0"/>
                </a:tc>
                <a:extLst>
                  <a:ext uri="{0D108BD9-81ED-4DB2-BD59-A6C34878D82A}">
                    <a16:rowId xmlns:a16="http://schemas.microsoft.com/office/drawing/2014/main" val="4087336474"/>
                  </a:ext>
                </a:extLst>
              </a:tr>
              <a:tr h="775033">
                <a:tc>
                  <a:txBody>
                    <a:bodyPr/>
                    <a:lstStyle/>
                    <a:p>
                      <a:pPr algn="l" rtl="0">
                        <a:lnSpc>
                          <a:spcPct val="107000"/>
                        </a:lnSpc>
                        <a:spcAft>
                          <a:spcPts val="800"/>
                        </a:spcAft>
                      </a:pPr>
                      <a:endParaRPr lang="en-US" sz="1200" dirty="0">
                        <a:effectLst/>
                      </a:endParaRPr>
                    </a:p>
                    <a:p>
                      <a:pPr>
                        <a:lnSpc>
                          <a:spcPct val="107000"/>
                        </a:lnSpc>
                        <a:spcAft>
                          <a:spcPts val="800"/>
                        </a:spcAft>
                      </a:pPr>
                      <a:r>
                        <a:rPr lang="cy-GB" sz="1200">
                          <a:latin typeface="Arial" panose="020B0604020202020204" pitchFamily="34" charset="0"/>
                          <a:ea typeface="Calibri" panose="020F0502020204030204" pitchFamily="34" charset="0"/>
                          <a:cs typeface="Arial" panose="020B0604020202020204" pitchFamily="34" charset="0"/>
                        </a:rPr>
                        <a:t>Llythyr</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cy-GB" sz="1200">
                          <a:solidFill>
                            <a:schemeClr val="dk1"/>
                          </a:solidFill>
                          <a:latin typeface="+mn-lt"/>
                          <a:ea typeface="+mn-ea"/>
                          <a:cs typeface="+mn-cs"/>
                        </a:rPr>
                        <a:t>Ffordd dda o anfon gwybodaeth ffurfiol y gellir ei chofnodi</a:t>
                      </a:r>
                    </a:p>
                    <a:p>
                      <a:pPr marL="171450" indent="-171450">
                        <a:buFont typeface="Arial" panose="020B0604020202020204" pitchFamily="34" charset="0"/>
                        <a:buChar char="•"/>
                      </a:pPr>
                      <a:r>
                        <a:rPr lang="cy-GB" sz="1200">
                          <a:solidFill>
                            <a:schemeClr val="dk1"/>
                          </a:solidFill>
                          <a:latin typeface="+mn-lt"/>
                          <a:ea typeface="+mn-ea"/>
                          <a:cs typeface="+mn-cs"/>
                        </a:rPr>
                        <a:t>Posib profi bod rhywun wedi'i dderbyn</a:t>
                      </a:r>
                    </a:p>
                  </a:txBody>
                  <a:tcPr marL="56901" marR="56901" marT="0" marB="0"/>
                </a:tc>
                <a:tc>
                  <a:txBody>
                    <a:bodyPr/>
                    <a:lstStyle/>
                    <a:p>
                      <a:pPr marL="342900" lvl="0" indent="-342900" algn="l" rtl="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cy-GB" sz="1200"/>
                        <a:t>Ffordd arafach o ddarparu gwybodaeth</a:t>
                      </a: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33887935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1c5831b9-66da-4f16-a409-834213ecdb8e"/>
    <ds:schemaRef ds:uri="http://schemas.microsoft.com/office/infopath/2007/PartnerControls"/>
    <ds:schemaRef ds:uri="http://purl.org/dc/dcmitype/"/>
    <ds:schemaRef ds:uri="http://schemas.microsoft.com/office/2006/documentManagement/types"/>
    <ds:schemaRef ds:uri="http://www.w3.org/XML/1998/namespace"/>
    <ds:schemaRef ds:uri="http://purl.org/dc/elements/1.1/"/>
    <ds:schemaRef ds:uri="http://schemas.openxmlformats.org/package/2006/metadata/core-properties"/>
    <ds:schemaRef ds:uri="7d91badd-8922-4db1-9652-4fbca8a6b7df"/>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6291</TotalTime>
  <Words>1571</Words>
  <Application>Microsoft Office PowerPoint</Application>
  <PresentationFormat>On-screen Show (4:3)</PresentationFormat>
  <Paragraphs>137</Paragraphs>
  <Slides>16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Lucida Grande</vt:lpstr>
      <vt:lpstr>Symbol</vt:lpstr>
      <vt:lpstr>Times New Roman</vt:lpstr>
      <vt:lpstr>Default Design</vt:lpstr>
      <vt:lpstr>  PowerPoint 5: Cyfathrebu a gwaith tîm </vt:lpstr>
      <vt:lpstr>Cyfathrebu</vt:lpstr>
      <vt:lpstr>Pwysigrwydd cyfathrebu (parhad)</vt:lpstr>
      <vt:lpstr>Gwybodaeth bwysig</vt:lpstr>
      <vt:lpstr>Dulliau cyfathrebu: ar lafar</vt:lpstr>
      <vt:lpstr>Dulliau cyfathrebu: gwrando a dilyn cyfarwyddiadau</vt:lpstr>
      <vt:lpstr>Dulliau cyfathrebu: ysgrifenedig</vt:lpstr>
      <vt:lpstr>PowerPoint Presentation</vt:lpstr>
      <vt:lpstr>PowerPoint Presentation</vt:lpstr>
      <vt:lpstr>PowerPoint Presentation</vt:lpstr>
      <vt:lpstr>Cyfraniad ehangach y tîm</vt:lpstr>
      <vt:lpstr>PowerPoint Presentation</vt:lpstr>
      <vt:lpstr>PowerPoint Presentation</vt:lpstr>
      <vt:lpstr>PowerPoint Presentation</vt:lpstr>
      <vt:lpstr>Ystyriaethau tîm</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188</cp:revision>
  <dcterms:created xsi:type="dcterms:W3CDTF">2013-05-28T00:38:54Z</dcterms:created>
  <dcterms:modified xsi:type="dcterms:W3CDTF">2021-04-22T16:10:38Z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