
<file path=[Content_Types].xml><?xml version="1.0" encoding="utf-8"?>
<Types xmlns="http://schemas.openxmlformats.org/package/2006/content-types">
  <Default Extension="emf" ContentType="image/x-emf"/>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19"/>
  </p:notesMasterIdLst>
  <p:handoutMasterIdLst>
    <p:handoutMasterId r:id="rId20"/>
  </p:handoutMasterIdLst>
  <p:sldIdLst>
    <p:sldId id="256" r:id="rId5"/>
    <p:sldId id="350" r:id="rId6"/>
    <p:sldId id="342" r:id="rId7"/>
    <p:sldId id="352" r:id="rId8"/>
    <p:sldId id="351" r:id="rId9"/>
    <p:sldId id="353" r:id="rId10"/>
    <p:sldId id="354" r:id="rId11"/>
    <p:sldId id="367" r:id="rId12"/>
    <p:sldId id="368" r:id="rId13"/>
    <p:sldId id="358" r:id="rId14"/>
    <p:sldId id="364" r:id="rId15"/>
    <p:sldId id="370" r:id="rId16"/>
    <p:sldId id="369" r:id="rId17"/>
    <p:sldId id="267" r:id="rId18"/>
  </p:sldIdLst>
  <p:sldSz cx="9144000" cy="6858000" type="screen4x3"/>
  <p:notesSz cx="6858000" cy="9144000"/>
  <p:custDataLst>
    <p:tags r:id="rId21"/>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laire Brooks" initials="CB" lastIdx="4" clrIdx="0">
    <p:extLst>
      <p:ext uri="{19B8F6BF-5375-455C-9EA6-DF929625EA0E}">
        <p15:presenceInfo xmlns:p15="http://schemas.microsoft.com/office/powerpoint/2012/main" userId="S::Claire.Brooks@cityandguilds.com::045b5ce1-bb15-4c22-aa7e-c7b600949989" providerId="AD"/>
      </p:ext>
    </p:extLst>
  </p:cmAuthor>
  <p:cmAuthor id="2" name="John Cartwright" initials="JC" lastIdx="1" clrIdx="1">
    <p:extLst>
      <p:ext uri="{19B8F6BF-5375-455C-9EA6-DF929625EA0E}">
        <p15:presenceInfo xmlns:p15="http://schemas.microsoft.com/office/powerpoint/2012/main" userId="S::John.Cartwright@hartlepoolfe.ac.uk::aab42552-d48d-4c7e-81cd-76fbfe8dfb3c" providerId="AD"/>
      </p:ext>
    </p:extLst>
  </p:cmAuthor>
  <p:cmAuthor id="3" name="Fiona Freel" initials="FF" lastIdx="1" clrIdx="2">
    <p:extLst>
      <p:ext uri="{19B8F6BF-5375-455C-9EA6-DF929625EA0E}">
        <p15:presenceInfo xmlns:p15="http://schemas.microsoft.com/office/powerpoint/2012/main" userId="S::Fiona.Freel@cityandguilds.com::3a7a7974-e831-4583-92ac-603bf88d453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057920A-B12D-2744-880C-5483F25C05DB}" v="5" dt="2020-06-10T11:23:32.06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59540"/>
    <p:restoredTop sz="86420"/>
  </p:normalViewPr>
  <p:slideViewPr>
    <p:cSldViewPr showGuides="1">
      <p:cViewPr varScale="1">
        <p:scale>
          <a:sx n="48" d="100"/>
          <a:sy n="48" d="100"/>
        </p:scale>
        <p:origin x="48" y="244"/>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tags" Target="tags/tag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commentAuthors" Target="commentAuthors.xml"/><Relationship Id="rId27"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4/27/2021</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dirty="0"/>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dirty="0"/>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dirty="0"/>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dirty="0"/>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dirty="0"/>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dirty="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Hawlfraint © 2021 Sefydliad City and Guilds Llundain. Cedwir pob hawl.</a:t>
            </a:r>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 14</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Cymhwyster Sylfaen mewn</a:t>
            </a:r>
            <a:br>
              <a:rPr lang="en-GB" sz="1400" baseline="0" dirty="0">
                <a:solidFill>
                  <a:schemeClr val="tx1"/>
                </a:solidFill>
              </a:rPr>
            </a:br>
            <a:r>
              <a:rPr lang="en-GB" sz="1400" b="1" baseline="0" dirty="0">
                <a:solidFill>
                  <a:schemeClr val="tx1"/>
                </a:solidFill>
              </a:rPr>
              <a:t>Adeiladu a Pheirianneg Gwasanaethau Adeiladu</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lang="cy-GB" sz="6600">
                <a:solidFill>
                  <a:schemeClr val="bg1"/>
                </a:solidFill>
                <a:ea typeface="ＭＳ Ｐゴシック" pitchFamily="-105" charset="-128"/>
                <a:cs typeface="ＭＳ Ｐゴシック" pitchFamily="-105" charset="-128"/>
              </a:rPr>
              <a:t>Cyflwyniad PowerPoint</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cy-GB" sz="2400" b="1"/>
              <a:t>Uned 104: Cyflogadwyedd yn y sector adeiladu ac amgylchedd adeiledig</a:t>
            </a:r>
          </a:p>
        </p:txBody>
      </p:sp>
      <p:sp>
        <p:nvSpPr>
          <p:cNvPr id="2053" name="Rectangle 15"/>
          <p:cNvSpPr>
            <a:spLocks noGrp="1" noChangeArrowheads="1"/>
          </p:cNvSpPr>
          <p:nvPr>
            <p:ph type="title"/>
          </p:nvPr>
        </p:nvSpPr>
        <p:spPr>
          <a:xfrm>
            <a:off x="457200" y="2944800"/>
            <a:ext cx="8153400" cy="2514600"/>
          </a:xfrm>
        </p:spPr>
        <p:txBody>
          <a:bodyPr anchor="t"/>
          <a:lstStyle/>
          <a:p>
            <a:br>
              <a:rPr lang="cy-GB"/>
            </a:br>
            <a:br>
              <a:rPr lang="cy-GB"/>
            </a:br>
            <a:r>
              <a:rPr lang="cy-GB"/>
              <a:t>PowerPoint 1: Contractau cyflogi sydd ar gael yn y diwydiant.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A2F4DA-5126-4316-AB10-A8387C8C8E98}"/>
              </a:ext>
            </a:extLst>
          </p:cNvPr>
          <p:cNvSpPr>
            <a:spLocks noGrp="1"/>
          </p:cNvSpPr>
          <p:nvPr>
            <p:ph type="title"/>
          </p:nvPr>
        </p:nvSpPr>
        <p:spPr/>
        <p:txBody>
          <a:bodyPr/>
          <a:lstStyle/>
          <a:p>
            <a:r>
              <a:rPr lang="cy-GB"/>
              <a:t>Prentisiaethau</a:t>
            </a:r>
          </a:p>
        </p:txBody>
      </p:sp>
      <p:sp>
        <p:nvSpPr>
          <p:cNvPr id="3" name="Content Placeholder 2">
            <a:extLst>
              <a:ext uri="{FF2B5EF4-FFF2-40B4-BE49-F238E27FC236}">
                <a16:creationId xmlns:a16="http://schemas.microsoft.com/office/drawing/2014/main" id="{2D3BE9AA-DC0D-4622-9137-D20560265B0F}"/>
              </a:ext>
            </a:extLst>
          </p:cNvPr>
          <p:cNvSpPr>
            <a:spLocks noGrp="1"/>
          </p:cNvSpPr>
          <p:nvPr>
            <p:ph sz="quarter" idx="10"/>
          </p:nvPr>
        </p:nvSpPr>
        <p:spPr/>
        <p:txBody>
          <a:bodyPr/>
          <a:lstStyle/>
          <a:p>
            <a:r>
              <a:rPr lang="cy-GB"/>
              <a:t>Mae prentisiaeth yn system o hyfforddi cenhedlaeth newydd o bobl mewn crefft neu broffesiwn.</a:t>
            </a:r>
          </a:p>
          <a:p>
            <a:r>
              <a:rPr lang="cy-GB"/>
              <a:t>Fel prentis, bydd y dysgwr yn cyflawni cyfres o dasgau a hyfforddiant a fydd yn datblygu ei wybodaeth, sgiliau ac ymddygiad drwy ddarparu hyfforddiant yn y gwaith i gyd-fynd â’r astudiaeth. </a:t>
            </a:r>
          </a:p>
          <a:p>
            <a:r>
              <a:rPr lang="cy-GB"/>
              <a:t>Gyda phrentisiaethau, mae’n rhaid i asesydd ddilysu’r gwaith mae’r prentisiaid yn ei wneud er mwyn gwirio’r datblygiad a’r hyfforddiant maen nhw’n ei wneud.</a:t>
            </a:r>
          </a:p>
          <a:p>
            <a:endParaRPr lang="en-GB" dirty="0"/>
          </a:p>
        </p:txBody>
      </p:sp>
    </p:spTree>
    <p:extLst>
      <p:ext uri="{BB962C8B-B14F-4D97-AF65-F5344CB8AC3E}">
        <p14:creationId xmlns:p14="http://schemas.microsoft.com/office/powerpoint/2010/main" val="36313343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3D7DBA-5846-4265-A15D-D95C70033407}"/>
              </a:ext>
            </a:extLst>
          </p:cNvPr>
          <p:cNvSpPr>
            <a:spLocks noGrp="1"/>
          </p:cNvSpPr>
          <p:nvPr>
            <p:ph type="title"/>
          </p:nvPr>
        </p:nvSpPr>
        <p:spPr/>
        <p:txBody>
          <a:bodyPr/>
          <a:lstStyle/>
          <a:p>
            <a:r>
              <a:rPr lang="cy-GB"/>
              <a:t>Contractau cyfnod byr/gwaith dros dro</a:t>
            </a:r>
            <a:br>
              <a:rPr lang="cy-GB"/>
            </a:br>
            <a:endParaRPr lang="cy-GB"/>
          </a:p>
        </p:txBody>
      </p:sp>
      <p:sp>
        <p:nvSpPr>
          <p:cNvPr id="4" name="Content Placeholder 2">
            <a:extLst>
              <a:ext uri="{FF2B5EF4-FFF2-40B4-BE49-F238E27FC236}">
                <a16:creationId xmlns:a16="http://schemas.microsoft.com/office/drawing/2014/main" id="{B219CB9E-B1B9-40BA-A101-0F064D48A442}"/>
              </a:ext>
            </a:extLst>
          </p:cNvPr>
          <p:cNvSpPr>
            <a:spLocks noGrp="1"/>
          </p:cNvSpPr>
          <p:nvPr>
            <p:ph sz="quarter" idx="10"/>
          </p:nvPr>
        </p:nvSpPr>
        <p:spPr>
          <a:xfrm>
            <a:off x="457200" y="1511300"/>
            <a:ext cx="8229600" cy="4248150"/>
          </a:xfrm>
        </p:spPr>
        <p:txBody>
          <a:bodyPr/>
          <a:lstStyle/>
          <a:p>
            <a:pPr>
              <a:spcBef>
                <a:spcPts val="700"/>
              </a:spcBef>
              <a:spcAft>
                <a:spcPts val="700"/>
              </a:spcAft>
            </a:pPr>
            <a:r>
              <a:rPr lang="cy-GB" dirty="0"/>
              <a:t>Mae’r opsiwn hwn yn rhoi hyblygrwydd i’r cyflogwr benodi pobl yn ôl yr angen.</a:t>
            </a:r>
          </a:p>
          <a:p>
            <a:pPr>
              <a:spcBef>
                <a:spcPts val="700"/>
              </a:spcBef>
              <a:spcAft>
                <a:spcPts val="700"/>
              </a:spcAft>
            </a:pPr>
            <a:r>
              <a:rPr lang="cy-GB" dirty="0"/>
              <a:t>Mae contractau tymor byr yn digwydd ar brosiectau llai neu ar gyfer tasgau penodol. Er enghraifft, os bydd angen rhywfaint o weithwyr ar safle tai i symud y prosiect yn ei flaen yn gyflym, byddan nhw’n hysbysebu am waith tymor byr dros dro. Mae gwaith tymhorol ar gael yn aml yn ystod yr haf pan fydd angen gweithwyr ychwanegol ar brosiectau.</a:t>
            </a:r>
          </a:p>
          <a:p>
            <a:pPr>
              <a:spcBef>
                <a:spcPts val="700"/>
              </a:spcBef>
              <a:spcAft>
                <a:spcPts val="700"/>
              </a:spcAft>
            </a:pPr>
            <a:r>
              <a:rPr lang="cy-GB" dirty="0"/>
              <a:t>Gall gwaith dros dro roi cyfle i’r cyflogwr roi cynnig ar rywun a hefyd rhoi cyfle i’r gweithwyr roi cynnig ar rôl benodol. Yn gyffredinol, gall gwaith contract labro ddigwydd fel gwaith dros dro.</a:t>
            </a:r>
          </a:p>
          <a:p>
            <a:pPr>
              <a:spcBef>
                <a:spcPts val="700"/>
              </a:spcBef>
              <a:spcAft>
                <a:spcPts val="700"/>
              </a:spcAft>
            </a:pPr>
            <a:r>
              <a:rPr lang="cy-GB" dirty="0"/>
              <a:t>Ar bob achlysur, bydd yn rhaid didynnu treth a chyfraniadau Yswiriant Gwladol.</a:t>
            </a:r>
          </a:p>
        </p:txBody>
      </p:sp>
    </p:spTree>
    <p:extLst>
      <p:ext uri="{BB962C8B-B14F-4D97-AF65-F5344CB8AC3E}">
        <p14:creationId xmlns:p14="http://schemas.microsoft.com/office/powerpoint/2010/main" val="32887775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57D2BA-E50F-4094-849C-600E8EDBAAB6}"/>
              </a:ext>
            </a:extLst>
          </p:cNvPr>
          <p:cNvSpPr>
            <a:spLocks noGrp="1"/>
          </p:cNvSpPr>
          <p:nvPr>
            <p:ph type="title"/>
          </p:nvPr>
        </p:nvSpPr>
        <p:spPr/>
        <p:txBody>
          <a:bodyPr/>
          <a:lstStyle/>
          <a:p>
            <a:r>
              <a:rPr lang="cy-GB"/>
              <a:t>Rolau rheoli a goruchwylio</a:t>
            </a:r>
          </a:p>
        </p:txBody>
      </p:sp>
      <p:sp>
        <p:nvSpPr>
          <p:cNvPr id="3" name="Content Placeholder 2">
            <a:extLst>
              <a:ext uri="{FF2B5EF4-FFF2-40B4-BE49-F238E27FC236}">
                <a16:creationId xmlns:a16="http://schemas.microsoft.com/office/drawing/2014/main" id="{D1928925-EE27-446C-9BE0-26EB7D4CF6F1}"/>
              </a:ext>
            </a:extLst>
          </p:cNvPr>
          <p:cNvSpPr>
            <a:spLocks noGrp="1"/>
          </p:cNvSpPr>
          <p:nvPr>
            <p:ph sz="quarter" idx="10"/>
          </p:nvPr>
        </p:nvSpPr>
        <p:spPr>
          <a:xfrm>
            <a:off x="457200" y="1512000"/>
            <a:ext cx="8229600" cy="4509288"/>
          </a:xfrm>
        </p:spPr>
        <p:txBody>
          <a:bodyPr/>
          <a:lstStyle/>
          <a:p>
            <a:pPr>
              <a:spcBef>
                <a:spcPts val="700"/>
              </a:spcBef>
              <a:spcAft>
                <a:spcPts val="700"/>
              </a:spcAft>
            </a:pPr>
            <a:r>
              <a:rPr lang="cy-GB" dirty="0"/>
              <a:t>Mae gweithio yn y sector adeiladu ac amgylchedd adeiledig yn gallu rhoi llawer o foddhad. Mae’n bosib i unrhyw un sy’n dangos yr agwedd a’r ymdrech iawn ac sy’n perfformio’n dda ac yn gyson, ddatblygu i’r camau nesaf. </a:t>
            </a:r>
          </a:p>
          <a:p>
            <a:pPr>
              <a:spcBef>
                <a:spcPts val="700"/>
              </a:spcBef>
              <a:spcAft>
                <a:spcPts val="700"/>
              </a:spcAft>
            </a:pPr>
            <a:r>
              <a:rPr lang="cy-GB" dirty="0"/>
              <a:t>Mae amrywiaeth o gyfleoedd arwain ar gael yn y diwydiant, ac mae gwahanol enwau yn cael eu defnyddio gan wahanol sefydliadau wrth gyfeirio at y rhain. Mae’r rhain yn cynnwys: fforman, goruchwyliwr, arweinydd tîm, gweithiwr mewn gofal, bos, rheolwr safle.</a:t>
            </a:r>
            <a:endParaRPr lang="cy-GB" sz="1100" dirty="0"/>
          </a:p>
          <a:p>
            <a:pPr>
              <a:spcBef>
                <a:spcPts val="700"/>
              </a:spcBef>
              <a:spcAft>
                <a:spcPts val="700"/>
              </a:spcAft>
            </a:pPr>
            <a:r>
              <a:rPr lang="cy-GB" dirty="0"/>
              <a:t>Mae gan reolwr lawer iawn o gyfrifoldeb, a rhaid i weithwyr fod yn barod am fwy o bwysau a llwyth gwaith ychwanegol. Er mwyn gwneud cais am rôl rheoli neu oruchwylio, fel arfer bydd angen i chi feddu ar gryn dipyn o brofiad ac efallai y bydd disgwyl i chi feddu ar gymwysterau neu achrediadau penodol. </a:t>
            </a:r>
          </a:p>
        </p:txBody>
      </p:sp>
    </p:spTree>
    <p:extLst>
      <p:ext uri="{BB962C8B-B14F-4D97-AF65-F5344CB8AC3E}">
        <p14:creationId xmlns:p14="http://schemas.microsoft.com/office/powerpoint/2010/main" val="14544824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E61225-79C5-4EB6-9578-C9D82AE9DBBD}"/>
              </a:ext>
            </a:extLst>
          </p:cNvPr>
          <p:cNvSpPr>
            <a:spLocks noGrp="1"/>
          </p:cNvSpPr>
          <p:nvPr>
            <p:ph type="title"/>
          </p:nvPr>
        </p:nvSpPr>
        <p:spPr/>
        <p:txBody>
          <a:bodyPr/>
          <a:lstStyle/>
          <a:p>
            <a:r>
              <a:rPr lang="cy-GB"/>
              <a:t>Y llwybr gyrfa ym maes adeiladu</a:t>
            </a:r>
          </a:p>
        </p:txBody>
      </p:sp>
      <p:pic>
        <p:nvPicPr>
          <p:cNvPr id="7" name="Picture 6" descr="Graphical user interface, text, application, chat or text message&#10;&#10;Description automatically generated">
            <a:extLst>
              <a:ext uri="{FF2B5EF4-FFF2-40B4-BE49-F238E27FC236}">
                <a16:creationId xmlns:a16="http://schemas.microsoft.com/office/drawing/2014/main" id="{85731401-A0DA-464F-87C8-161BB2D3A50E}"/>
              </a:ext>
            </a:extLst>
          </p:cNvPr>
          <p:cNvPicPr>
            <a:picLocks noChangeAspect="1"/>
          </p:cNvPicPr>
          <p:nvPr/>
        </p:nvPicPr>
        <p:blipFill rotWithShape="1">
          <a:blip r:embed="rId2"/>
          <a:srcRect l="1175" t="28555" r="54725" b="10894"/>
          <a:stretch/>
        </p:blipFill>
        <p:spPr>
          <a:xfrm>
            <a:off x="2627784" y="1411075"/>
            <a:ext cx="5287753" cy="4532361"/>
          </a:xfrm>
          <a:prstGeom prst="rect">
            <a:avLst/>
          </a:prstGeom>
        </p:spPr>
      </p:pic>
    </p:spTree>
    <p:extLst>
      <p:ext uri="{BB962C8B-B14F-4D97-AF65-F5344CB8AC3E}">
        <p14:creationId xmlns:p14="http://schemas.microsoft.com/office/powerpoint/2010/main" val="26493232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lang="cy-GB" sz="6000">
                <a:solidFill>
                  <a:srgbClr val="0077E3"/>
                </a:solidFill>
                <a:ea typeface="ＭＳ Ｐゴシック" pitchFamily="-105" charset="-128"/>
                <a:cs typeface="ＭＳ Ｐゴシック" pitchFamily="-105" charset="-128"/>
              </a:rPr>
              <a:t>Unrhyw gwestiynau?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6F15B-2654-4F57-9799-ACC4F275767A}"/>
              </a:ext>
            </a:extLst>
          </p:cNvPr>
          <p:cNvSpPr>
            <a:spLocks noGrp="1"/>
          </p:cNvSpPr>
          <p:nvPr>
            <p:ph type="title"/>
          </p:nvPr>
        </p:nvSpPr>
        <p:spPr/>
        <p:txBody>
          <a:bodyPr/>
          <a:lstStyle/>
          <a:p>
            <a:r>
              <a:rPr lang="cy-GB"/>
              <a:t>Contractau cyflogi</a:t>
            </a:r>
          </a:p>
        </p:txBody>
      </p:sp>
      <p:sp>
        <p:nvSpPr>
          <p:cNvPr id="3" name="Content Placeholder 2">
            <a:extLst>
              <a:ext uri="{FF2B5EF4-FFF2-40B4-BE49-F238E27FC236}">
                <a16:creationId xmlns:a16="http://schemas.microsoft.com/office/drawing/2014/main" id="{6C590093-1261-4EB5-AEFB-AB8C082E8366}"/>
              </a:ext>
            </a:extLst>
          </p:cNvPr>
          <p:cNvSpPr>
            <a:spLocks noGrp="1"/>
          </p:cNvSpPr>
          <p:nvPr>
            <p:ph sz="quarter" idx="10"/>
          </p:nvPr>
        </p:nvSpPr>
        <p:spPr>
          <a:xfrm>
            <a:off x="457200" y="1512000"/>
            <a:ext cx="4237267" cy="4437280"/>
          </a:xfrm>
        </p:spPr>
        <p:txBody>
          <a:bodyPr/>
          <a:lstStyle/>
          <a:p>
            <a:r>
              <a:rPr lang="cy-GB" dirty="0"/>
              <a:t>Wrth gymryd swydd yn y sector adeiladu, mae’n bwysig sicrhau bod gennych gontract.</a:t>
            </a:r>
          </a:p>
          <a:p>
            <a:r>
              <a:rPr lang="cy-GB" dirty="0"/>
              <a:t>Mae gwahanol fathau o gontract yn cael eu defnyddio yn y diwydiant adeiladu, gan gynnwys rhai parhaol a rhai dros dro. </a:t>
            </a:r>
          </a:p>
          <a:p>
            <a:r>
              <a:rPr lang="cy-GB" dirty="0"/>
              <a:t>Mae contract yn rhwym mewn cyfraith, a dylai bennu manylion fel eich oriau gwaith, tâl a buddion. Mae angen i weithwyr ddeall beth yw telerau’r contract cyn iddynt dderbyn y swydd. </a:t>
            </a:r>
          </a:p>
        </p:txBody>
      </p:sp>
      <p:pic>
        <p:nvPicPr>
          <p:cNvPr id="6" name="Picture 5" descr="A picture containing building, person, person, outdoor  Description automatically generated">
            <a:extLst>
              <a:ext uri="{FF2B5EF4-FFF2-40B4-BE49-F238E27FC236}">
                <a16:creationId xmlns:a16="http://schemas.microsoft.com/office/drawing/2014/main" id="{D18A7504-CA31-4170-B81F-99BE16DC0B5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731275" y="1390588"/>
            <a:ext cx="3923928" cy="2497898"/>
          </a:xfrm>
          <a:prstGeom prst="rect">
            <a:avLst/>
          </a:prstGeom>
        </p:spPr>
      </p:pic>
    </p:spTree>
    <p:extLst>
      <p:ext uri="{BB962C8B-B14F-4D97-AF65-F5344CB8AC3E}">
        <p14:creationId xmlns:p14="http://schemas.microsoft.com/office/powerpoint/2010/main" val="12420771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95CC378-96DC-479D-9A6C-585955C29A85}"/>
              </a:ext>
            </a:extLst>
          </p:cNvPr>
          <p:cNvSpPr>
            <a:spLocks noGrp="1"/>
          </p:cNvSpPr>
          <p:nvPr>
            <p:ph sz="quarter" idx="10"/>
          </p:nvPr>
        </p:nvSpPr>
        <p:spPr>
          <a:xfrm>
            <a:off x="457200" y="1844824"/>
            <a:ext cx="7283152" cy="4248000"/>
          </a:xfrm>
        </p:spPr>
        <p:txBody>
          <a:bodyPr/>
          <a:lstStyle/>
          <a:p>
            <a:r>
              <a:rPr lang="cy-GB" dirty="0"/>
              <a:t>Fel arfer, ni fydd gan rywun </a:t>
            </a:r>
            <a:r>
              <a:rPr lang="cy-GB" b="1" dirty="0"/>
              <a:t>hunangyflogedig</a:t>
            </a:r>
            <a:r>
              <a:rPr lang="cy-GB" dirty="0"/>
              <a:t> </a:t>
            </a:r>
            <a:r>
              <a:rPr lang="cy-GB" b="1" dirty="0"/>
              <a:t>gontract</a:t>
            </a:r>
            <a:r>
              <a:rPr lang="cy-GB" dirty="0"/>
              <a:t> </a:t>
            </a:r>
            <a:r>
              <a:rPr lang="cy-GB" b="1" dirty="0"/>
              <a:t>cyflogaeth</a:t>
            </a:r>
            <a:r>
              <a:rPr lang="cy-GB" dirty="0"/>
              <a:t>; byddan nhw’n cael eu cyflogi am gyfnod penodol, fel arfer. Bydd nifer o reolau neu amodau yn y </a:t>
            </a:r>
            <a:r>
              <a:rPr lang="cy-GB" b="1" dirty="0"/>
              <a:t>contract</a:t>
            </a:r>
            <a:r>
              <a:rPr lang="cy-GB" dirty="0"/>
              <a:t> sy’n bodoli rhwng y person </a:t>
            </a:r>
            <a:r>
              <a:rPr lang="cy-GB" b="1" dirty="0"/>
              <a:t>hunangyflogedig</a:t>
            </a:r>
            <a:r>
              <a:rPr lang="cy-GB" dirty="0"/>
              <a:t> a’r person neu’r cwmni sy’n cyflenwi’r gwaith.</a:t>
            </a:r>
          </a:p>
          <a:p>
            <a:r>
              <a:rPr lang="cy-GB" dirty="0"/>
              <a:t>Bydd person hunangyflogedig yn talu ei dreth, pensiwn, yswiriant gwladol a’i gyfraniadau Yswiriant Gwladol ei hun ac yn gofalu am ei faterion ariannol ei hun.</a:t>
            </a:r>
          </a:p>
          <a:p>
            <a:endParaRPr lang="en-GB" dirty="0"/>
          </a:p>
        </p:txBody>
      </p:sp>
      <p:sp>
        <p:nvSpPr>
          <p:cNvPr id="4" name="Title 1">
            <a:extLst>
              <a:ext uri="{FF2B5EF4-FFF2-40B4-BE49-F238E27FC236}">
                <a16:creationId xmlns:a16="http://schemas.microsoft.com/office/drawing/2014/main" id="{F53FBC19-CE76-4751-B14E-E907A7CA2936}"/>
              </a:ext>
            </a:extLst>
          </p:cNvPr>
          <p:cNvSpPr txBox="1">
            <a:spLocks/>
          </p:cNvSpPr>
          <p:nvPr/>
        </p:nvSpPr>
        <p:spPr bwMode="auto">
          <a:xfrm>
            <a:off x="457200" y="1196752"/>
            <a:ext cx="8229600"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r>
              <a:rPr lang="cy-GB"/>
              <a:t>Hunangyflogedig</a:t>
            </a:r>
          </a:p>
          <a:p>
            <a:endParaRPr lang="en-GB" kern="0" dirty="0"/>
          </a:p>
        </p:txBody>
      </p:sp>
    </p:spTree>
    <p:extLst>
      <p:ext uri="{BB962C8B-B14F-4D97-AF65-F5344CB8AC3E}">
        <p14:creationId xmlns:p14="http://schemas.microsoft.com/office/powerpoint/2010/main" val="6913980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83EBB2-4A7C-4863-942E-8271C728B727}"/>
              </a:ext>
            </a:extLst>
          </p:cNvPr>
          <p:cNvSpPr>
            <a:spLocks noGrp="1"/>
          </p:cNvSpPr>
          <p:nvPr>
            <p:ph type="title"/>
          </p:nvPr>
        </p:nvSpPr>
        <p:spPr/>
        <p:txBody>
          <a:bodyPr/>
          <a:lstStyle/>
          <a:p>
            <a:r>
              <a:rPr lang="cy-GB"/>
              <a:t>Cyflogaeth uniongyrchol gan brif gontractwr</a:t>
            </a:r>
            <a:br>
              <a:rPr lang="cy-GB"/>
            </a:br>
            <a:endParaRPr lang="cy-GB"/>
          </a:p>
        </p:txBody>
      </p:sp>
      <p:sp>
        <p:nvSpPr>
          <p:cNvPr id="3" name="Content Placeholder 2">
            <a:extLst>
              <a:ext uri="{FF2B5EF4-FFF2-40B4-BE49-F238E27FC236}">
                <a16:creationId xmlns:a16="http://schemas.microsoft.com/office/drawing/2014/main" id="{4E31F0BD-1873-4481-A37D-433D92528499}"/>
              </a:ext>
            </a:extLst>
          </p:cNvPr>
          <p:cNvSpPr>
            <a:spLocks noGrp="1"/>
          </p:cNvSpPr>
          <p:nvPr>
            <p:ph sz="quarter" idx="10"/>
          </p:nvPr>
        </p:nvSpPr>
        <p:spPr/>
        <p:txBody>
          <a:bodyPr/>
          <a:lstStyle/>
          <a:p>
            <a:r>
              <a:rPr lang="cy-GB"/>
              <a:t>Cyflogaeth uniongyrchol yw pan fydd person yn gweithio fel cyflogai i gwmni, yn hytrach na chael ei gyflogi drwy asiantaeth. Bydd y cyflogwr yn talu’r cyflogai yn uniongyrchol ac yn darparu cyfraniad pensiwn a lwfans gwyliau.</a:t>
            </a:r>
          </a:p>
          <a:p>
            <a:endParaRPr lang="en-GB" dirty="0"/>
          </a:p>
        </p:txBody>
      </p:sp>
      <p:pic>
        <p:nvPicPr>
          <p:cNvPr id="6" name="Picture 5" descr="A picture containing person, outdoor, standing&#10;&#10;Description automatically generated">
            <a:extLst>
              <a:ext uri="{FF2B5EF4-FFF2-40B4-BE49-F238E27FC236}">
                <a16:creationId xmlns:a16="http://schemas.microsoft.com/office/drawing/2014/main" id="{CCF4CF72-CE4C-466A-A6C5-C0C2635DCED1}"/>
              </a:ext>
            </a:extLst>
          </p:cNvPr>
          <p:cNvPicPr>
            <a:picLocks noChangeAspect="1"/>
          </p:cNvPicPr>
          <p:nvPr/>
        </p:nvPicPr>
        <p:blipFill>
          <a:blip r:embed="rId2"/>
          <a:stretch>
            <a:fillRect/>
          </a:stretch>
        </p:blipFill>
        <p:spPr>
          <a:xfrm>
            <a:off x="3923928" y="2984024"/>
            <a:ext cx="4296816" cy="2865976"/>
          </a:xfrm>
          <a:prstGeom prst="rect">
            <a:avLst/>
          </a:prstGeom>
        </p:spPr>
      </p:pic>
    </p:spTree>
    <p:extLst>
      <p:ext uri="{BB962C8B-B14F-4D97-AF65-F5344CB8AC3E}">
        <p14:creationId xmlns:p14="http://schemas.microsoft.com/office/powerpoint/2010/main" val="28828480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8477BE-4C6E-4859-A1CA-9D04716FB1A1}"/>
              </a:ext>
            </a:extLst>
          </p:cNvPr>
          <p:cNvSpPr>
            <a:spLocks noGrp="1"/>
          </p:cNvSpPr>
          <p:nvPr>
            <p:ph type="title"/>
          </p:nvPr>
        </p:nvSpPr>
        <p:spPr/>
        <p:txBody>
          <a:bodyPr/>
          <a:lstStyle/>
          <a:p>
            <a:r>
              <a:rPr lang="cy-GB"/>
              <a:t>Is-gontractwr</a:t>
            </a:r>
            <a:br>
              <a:rPr lang="cy-GB"/>
            </a:br>
            <a:endParaRPr lang="cy-GB"/>
          </a:p>
        </p:txBody>
      </p:sp>
      <p:sp>
        <p:nvSpPr>
          <p:cNvPr id="3" name="Content Placeholder 2">
            <a:extLst>
              <a:ext uri="{FF2B5EF4-FFF2-40B4-BE49-F238E27FC236}">
                <a16:creationId xmlns:a16="http://schemas.microsoft.com/office/drawing/2014/main" id="{55C04BAC-80E4-4F7B-9DC2-947BEE4391B1}"/>
              </a:ext>
            </a:extLst>
          </p:cNvPr>
          <p:cNvSpPr>
            <a:spLocks noGrp="1"/>
          </p:cNvSpPr>
          <p:nvPr>
            <p:ph sz="quarter" idx="10"/>
          </p:nvPr>
        </p:nvSpPr>
        <p:spPr/>
        <p:txBody>
          <a:bodyPr/>
          <a:lstStyle/>
          <a:p>
            <a:r>
              <a:rPr lang="cy-GB"/>
              <a:t>Mae is-gontractwr yn gwmni neu’n berson y mae contractwr cyffredinol yn ei gyflogi i gyflawni tasg benodol fel rhan o brosiect cyffredinol ac sydd fel arfer yn talu am wasanaethau a ddarperir i’r prosiect. Yn gyffredinol, dim ond ar gyfer rhan o brosiect mawr y caiff is-gontractwr ei gyflogi, ac mae’n symud o gwmpas rhwng prosiectau.</a:t>
            </a:r>
          </a:p>
          <a:p>
            <a:endParaRPr lang="en-GB" dirty="0"/>
          </a:p>
        </p:txBody>
      </p:sp>
      <p:pic>
        <p:nvPicPr>
          <p:cNvPr id="5" name="Picture 4" descr="A picture containing building, fence, person, person  Description automatically generated">
            <a:extLst>
              <a:ext uri="{FF2B5EF4-FFF2-40B4-BE49-F238E27FC236}">
                <a16:creationId xmlns:a16="http://schemas.microsoft.com/office/drawing/2014/main" id="{B44ECFC7-200A-4828-952B-2BB01810F33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211960" y="3068960"/>
            <a:ext cx="4650726" cy="3100484"/>
          </a:xfrm>
          <a:prstGeom prst="rect">
            <a:avLst/>
          </a:prstGeom>
        </p:spPr>
      </p:pic>
    </p:spTree>
    <p:extLst>
      <p:ext uri="{BB962C8B-B14F-4D97-AF65-F5344CB8AC3E}">
        <p14:creationId xmlns:p14="http://schemas.microsoft.com/office/powerpoint/2010/main" val="19398482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BB90EA-C84C-477E-8BD4-C23773D35CD2}"/>
              </a:ext>
            </a:extLst>
          </p:cNvPr>
          <p:cNvSpPr>
            <a:spLocks noGrp="1"/>
          </p:cNvSpPr>
          <p:nvPr>
            <p:ph type="title"/>
          </p:nvPr>
        </p:nvSpPr>
        <p:spPr/>
        <p:txBody>
          <a:bodyPr/>
          <a:lstStyle/>
          <a:p>
            <a:r>
              <a:rPr lang="cy-GB"/>
              <a:t>Contractwr arbenigol</a:t>
            </a:r>
            <a:br>
              <a:rPr lang="cy-GB"/>
            </a:br>
            <a:endParaRPr lang="cy-GB"/>
          </a:p>
        </p:txBody>
      </p:sp>
      <p:sp>
        <p:nvSpPr>
          <p:cNvPr id="3" name="Content Placeholder 2">
            <a:extLst>
              <a:ext uri="{FF2B5EF4-FFF2-40B4-BE49-F238E27FC236}">
                <a16:creationId xmlns:a16="http://schemas.microsoft.com/office/drawing/2014/main" id="{1989C7B7-4761-42C1-895A-4C88FAB297E9}"/>
              </a:ext>
            </a:extLst>
          </p:cNvPr>
          <p:cNvSpPr>
            <a:spLocks noGrp="1"/>
          </p:cNvSpPr>
          <p:nvPr>
            <p:ph sz="quarter" idx="10"/>
          </p:nvPr>
        </p:nvSpPr>
        <p:spPr/>
        <p:txBody>
          <a:bodyPr/>
          <a:lstStyle/>
          <a:p>
            <a:r>
              <a:rPr lang="cy-GB"/>
              <a:t>Dyma derm eang iawn i ddisgrifio contractwr a benodir i wneud tasgau i ddatblygu adeilad sy’n gofyn am wybodaeth a sgiliau adeiladu arbenigol. </a:t>
            </a:r>
          </a:p>
          <a:p>
            <a:r>
              <a:rPr lang="cy-GB"/>
              <a:t>Am y rheswm hwn, cyfeirir at y contractwyr hyn weithiau fel ‘is-gontractwyr arbenigol’.</a:t>
            </a:r>
          </a:p>
          <a:p>
            <a:r>
              <a:rPr lang="cy-GB"/>
              <a:t>Mae gwaith contractwyr arbenigol yn cael ei ystyried yn rôl arbenigol y mae galw mawr amdani ac efallai nad yw’r rôl mor gyffredin ag eraill. Gall contractwyr arbenigol gynnwys rolau fel gosodwyr dur neu godwyr dur.</a:t>
            </a:r>
          </a:p>
        </p:txBody>
      </p:sp>
    </p:spTree>
    <p:extLst>
      <p:ext uri="{BB962C8B-B14F-4D97-AF65-F5344CB8AC3E}">
        <p14:creationId xmlns:p14="http://schemas.microsoft.com/office/powerpoint/2010/main" val="3953447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80F33C-FB09-4040-9323-7CFD0D5A4E43}"/>
              </a:ext>
            </a:extLst>
          </p:cNvPr>
          <p:cNvSpPr>
            <a:spLocks noGrp="1"/>
          </p:cNvSpPr>
          <p:nvPr>
            <p:ph type="title"/>
          </p:nvPr>
        </p:nvSpPr>
        <p:spPr/>
        <p:txBody>
          <a:bodyPr/>
          <a:lstStyle/>
          <a:p>
            <a:r>
              <a:rPr lang="cy-GB"/>
              <a:t>Gwaith asiantaeth</a:t>
            </a:r>
            <a:br>
              <a:rPr lang="cy-GB"/>
            </a:br>
            <a:endParaRPr lang="cy-GB"/>
          </a:p>
        </p:txBody>
      </p:sp>
      <p:sp>
        <p:nvSpPr>
          <p:cNvPr id="3" name="Content Placeholder 2">
            <a:extLst>
              <a:ext uri="{FF2B5EF4-FFF2-40B4-BE49-F238E27FC236}">
                <a16:creationId xmlns:a16="http://schemas.microsoft.com/office/drawing/2014/main" id="{4511B55E-C0C1-4A7B-BC9A-FC1AB5EF435C}"/>
              </a:ext>
            </a:extLst>
          </p:cNvPr>
          <p:cNvSpPr>
            <a:spLocks noGrp="1"/>
          </p:cNvSpPr>
          <p:nvPr>
            <p:ph sz="quarter" idx="10"/>
          </p:nvPr>
        </p:nvSpPr>
        <p:spPr>
          <a:xfrm>
            <a:off x="457200" y="1700808"/>
            <a:ext cx="8229600" cy="4918732"/>
          </a:xfrm>
        </p:spPr>
        <p:txBody>
          <a:bodyPr/>
          <a:lstStyle/>
          <a:p>
            <a:r>
              <a:rPr lang="cy-GB"/>
              <a:t>Rydych yn weithiwr asiantaeth os oes gennych gontract gydag asiantaeth ond eich bod yn gweithio dros dro i gyflogwr. Efallai y cewch eich galw yn weithiwr dros dro hefyd. Pan fyddwch yn gweithio mewn swydd, bydd y cyflogwr yn dweud wrthych sut dylech chi wneud eich gwaith. </a:t>
            </a:r>
          </a:p>
          <a:p>
            <a:pPr>
              <a:spcBef>
                <a:spcPts val="0"/>
              </a:spcBef>
              <a:spcAft>
                <a:spcPts val="0"/>
              </a:spcAft>
            </a:pPr>
            <a:r>
              <a:rPr lang="cy-GB"/>
              <a:t>Rydych chi’n weithiwr asiantaeth os ydy pob un o’r canlynol yn berthnasol i chi:</a:t>
            </a:r>
          </a:p>
          <a:p>
            <a:pPr marL="342900" indent="-342900">
              <a:spcBef>
                <a:spcPts val="0"/>
              </a:spcBef>
              <a:spcAft>
                <a:spcPts val="0"/>
              </a:spcAft>
              <a:buClr>
                <a:srgbClr val="0077E3"/>
              </a:buClr>
              <a:buFont typeface="Arial" panose="020B0604020202020204" pitchFamily="34" charset="0"/>
              <a:buChar char="•"/>
            </a:pPr>
            <a:r>
              <a:rPr lang="cy-GB"/>
              <a:t>mae contract yn bodoli rhyngoch chi ac asiantaeth</a:t>
            </a:r>
          </a:p>
          <a:p>
            <a:pPr marL="342900" indent="-342900">
              <a:spcBef>
                <a:spcPts val="0"/>
              </a:spcBef>
              <a:spcAft>
                <a:spcPts val="0"/>
              </a:spcAft>
              <a:buClr>
                <a:srgbClr val="0077E3"/>
              </a:buClr>
              <a:buFont typeface="Arial" panose="020B0604020202020204" pitchFamily="34" charset="0"/>
              <a:buChar char="•"/>
            </a:pPr>
            <a:r>
              <a:rPr lang="cy-GB"/>
              <a:t>os ydych yn cael eich cyflenwi dros dro i gyflogwr gan yr asiantaeth</a:t>
            </a:r>
          </a:p>
          <a:p>
            <a:pPr marL="342900" indent="-342900">
              <a:spcBef>
                <a:spcPts val="0"/>
              </a:spcBef>
              <a:spcAft>
                <a:spcPts val="0"/>
              </a:spcAft>
              <a:buClr>
                <a:srgbClr val="0077E3"/>
              </a:buClr>
              <a:buFont typeface="Arial" panose="020B0604020202020204" pitchFamily="34" charset="0"/>
              <a:buChar char="•"/>
            </a:pPr>
            <a:r>
              <a:rPr lang="cy-GB"/>
              <a:t>pan rydych chi'n gweithio mewn swydd, mae’r cyflogwr yn rheoli eich gwaith.</a:t>
            </a:r>
          </a:p>
          <a:p>
            <a:pPr>
              <a:spcBef>
                <a:spcPts val="0"/>
              </a:spcBef>
              <a:spcAft>
                <a:spcPts val="0"/>
              </a:spcAft>
            </a:pPr>
            <a:endParaRPr lang="en-GB" dirty="0"/>
          </a:p>
        </p:txBody>
      </p:sp>
    </p:spTree>
    <p:extLst>
      <p:ext uri="{BB962C8B-B14F-4D97-AF65-F5344CB8AC3E}">
        <p14:creationId xmlns:p14="http://schemas.microsoft.com/office/powerpoint/2010/main" val="24529902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AF1E5F-CA2E-4910-894A-CE08FBAB9324}"/>
              </a:ext>
            </a:extLst>
          </p:cNvPr>
          <p:cNvSpPr>
            <a:spLocks noGrp="1"/>
          </p:cNvSpPr>
          <p:nvPr>
            <p:ph type="title"/>
          </p:nvPr>
        </p:nvSpPr>
        <p:spPr/>
        <p:txBody>
          <a:bodyPr/>
          <a:lstStyle/>
          <a:p>
            <a:r>
              <a:rPr lang="cy-GB"/>
              <a:t>Contractau labro</a:t>
            </a:r>
          </a:p>
        </p:txBody>
      </p:sp>
      <p:sp>
        <p:nvSpPr>
          <p:cNvPr id="3" name="Content Placeholder 2">
            <a:extLst>
              <a:ext uri="{FF2B5EF4-FFF2-40B4-BE49-F238E27FC236}">
                <a16:creationId xmlns:a16="http://schemas.microsoft.com/office/drawing/2014/main" id="{1B0E8F24-32F4-4F98-9B90-CBE5048AEC05}"/>
              </a:ext>
            </a:extLst>
          </p:cNvPr>
          <p:cNvSpPr>
            <a:spLocks noGrp="1"/>
          </p:cNvSpPr>
          <p:nvPr>
            <p:ph sz="quarter" idx="10"/>
          </p:nvPr>
        </p:nvSpPr>
        <p:spPr>
          <a:xfrm>
            <a:off x="457200" y="1512000"/>
            <a:ext cx="8507288" cy="4248000"/>
          </a:xfrm>
        </p:spPr>
        <p:txBody>
          <a:bodyPr/>
          <a:lstStyle/>
          <a:p>
            <a:r>
              <a:rPr lang="cy-GB"/>
              <a:t>Gall contract labro ddigwydd pan fydd prif gontractwr adeiladu yn chwilio am labrwyr cyffredinol i gyflawni dyletswyddau ar safle adeiladu.</a:t>
            </a:r>
          </a:p>
          <a:p>
            <a:r>
              <a:rPr lang="cy-GB"/>
              <a:t>Ar adegau, mae tasgau labro yn rolau llai dymunol yn y diwydiant, ond maen nhw’n dal i roi boddhad. Mae rolau labro yn cynnwys:</a:t>
            </a:r>
          </a:p>
          <a:p>
            <a:pPr marL="342900" indent="-342900">
              <a:spcBef>
                <a:spcPts val="0"/>
              </a:spcBef>
              <a:spcAft>
                <a:spcPts val="0"/>
              </a:spcAft>
              <a:buClr>
                <a:srgbClr val="0077E3"/>
              </a:buClr>
              <a:buFont typeface="Arial" panose="020B0604020202020204" pitchFamily="34" charset="0"/>
              <a:buChar char="•"/>
            </a:pPr>
            <a:r>
              <a:rPr lang="cy-GB"/>
              <a:t>gwaith cloddio</a:t>
            </a:r>
          </a:p>
          <a:p>
            <a:pPr marL="342900" indent="-342900">
              <a:spcBef>
                <a:spcPts val="0"/>
              </a:spcBef>
              <a:spcAft>
                <a:spcPts val="0"/>
              </a:spcAft>
              <a:buClr>
                <a:srgbClr val="0077E3"/>
              </a:buClr>
              <a:buFont typeface="Arial" panose="020B0604020202020204" pitchFamily="34" charset="0"/>
              <a:buChar char="•"/>
            </a:pPr>
            <a:r>
              <a:rPr lang="cy-GB"/>
              <a:t>gwaith â llaw fel mynd i nôl pethau a chario</a:t>
            </a:r>
          </a:p>
          <a:p>
            <a:pPr marL="342900" indent="-342900">
              <a:spcBef>
                <a:spcPts val="0"/>
              </a:spcBef>
              <a:spcAft>
                <a:spcPts val="0"/>
              </a:spcAft>
              <a:buClr>
                <a:srgbClr val="0077E3"/>
              </a:buClr>
              <a:buFont typeface="Arial" panose="020B0604020202020204" pitchFamily="34" charset="0"/>
              <a:buChar char="•"/>
            </a:pPr>
            <a:r>
              <a:rPr lang="cy-GB"/>
              <a:t>sgubo a glanhau</a:t>
            </a:r>
          </a:p>
          <a:p>
            <a:pPr marL="342900" indent="-342900">
              <a:spcBef>
                <a:spcPts val="0"/>
              </a:spcBef>
              <a:spcAft>
                <a:spcPts val="0"/>
              </a:spcAft>
              <a:buClr>
                <a:srgbClr val="0077E3"/>
              </a:buClr>
              <a:buFont typeface="Arial" panose="020B0604020202020204" pitchFamily="34" charset="0"/>
              <a:buChar char="•"/>
            </a:pPr>
            <a:r>
              <a:rPr lang="cy-GB"/>
              <a:t>defnyddio wagen fforch godi/llwythwr telesgopig </a:t>
            </a:r>
          </a:p>
          <a:p>
            <a:pPr marL="342900" indent="-342900">
              <a:spcBef>
                <a:spcPts val="0"/>
              </a:spcBef>
              <a:spcAft>
                <a:spcPts val="0"/>
              </a:spcAft>
              <a:buClr>
                <a:srgbClr val="0077E3"/>
              </a:buClr>
              <a:buFont typeface="Arial" panose="020B0604020202020204" pitchFamily="34" charset="0"/>
              <a:buChar char="•"/>
            </a:pPr>
            <a:r>
              <a:rPr lang="cy-GB"/>
              <a:t>gwaith codi a chario.</a:t>
            </a:r>
          </a:p>
          <a:p>
            <a:pPr>
              <a:spcBef>
                <a:spcPts val="0"/>
              </a:spcBef>
              <a:spcAft>
                <a:spcPts val="0"/>
              </a:spcAft>
            </a:pPr>
            <a:endParaRPr lang="en-GB" dirty="0"/>
          </a:p>
          <a:p>
            <a:pPr>
              <a:spcBef>
                <a:spcPts val="0"/>
              </a:spcBef>
              <a:spcAft>
                <a:spcPts val="0"/>
              </a:spcAft>
            </a:pPr>
            <a:r>
              <a:rPr lang="cy-GB"/>
              <a:t>Mae gwaith labro yn anodd yn gorfforol ac mae’n rhaid i’r gweithiwr fod yn heini.</a:t>
            </a:r>
          </a:p>
          <a:p>
            <a:endParaRPr lang="en-GB" dirty="0"/>
          </a:p>
        </p:txBody>
      </p:sp>
    </p:spTree>
    <p:extLst>
      <p:ext uri="{BB962C8B-B14F-4D97-AF65-F5344CB8AC3E}">
        <p14:creationId xmlns:p14="http://schemas.microsoft.com/office/powerpoint/2010/main" val="9392136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DCD03E-1ABD-4AA2-B320-72AB2D633A31}"/>
              </a:ext>
            </a:extLst>
          </p:cNvPr>
          <p:cNvSpPr>
            <a:spLocks noGrp="1"/>
          </p:cNvSpPr>
          <p:nvPr>
            <p:ph type="title"/>
          </p:nvPr>
        </p:nvSpPr>
        <p:spPr/>
        <p:txBody>
          <a:bodyPr/>
          <a:lstStyle/>
          <a:p>
            <a:r>
              <a:rPr lang="cy-GB"/>
              <a:t>Gwaith cynnal a chadw</a:t>
            </a:r>
          </a:p>
        </p:txBody>
      </p:sp>
      <p:sp>
        <p:nvSpPr>
          <p:cNvPr id="3" name="Content Placeholder 2">
            <a:extLst>
              <a:ext uri="{FF2B5EF4-FFF2-40B4-BE49-F238E27FC236}">
                <a16:creationId xmlns:a16="http://schemas.microsoft.com/office/drawing/2014/main" id="{412A80A4-E5A1-4882-8AC8-426E18D3B709}"/>
              </a:ext>
            </a:extLst>
          </p:cNvPr>
          <p:cNvSpPr>
            <a:spLocks noGrp="1"/>
          </p:cNvSpPr>
          <p:nvPr>
            <p:ph sz="quarter" idx="10"/>
          </p:nvPr>
        </p:nvSpPr>
        <p:spPr/>
        <p:txBody>
          <a:bodyPr/>
          <a:lstStyle/>
          <a:p>
            <a:r>
              <a:rPr lang="cy-GB"/>
              <a:t>Yn gyffredinol, mae gwaith cynnal a chadw ar safle adeiladu yn golygu bod angen i staff feddu ar nifer o ddoniau gyda gwybodaeth dda am dasgau gwahanol a chyflawni nifer o ddyletswyddau. Ond, nid oes yn rhaid i’r gweithwyr fod yn arbenigwyr.</a:t>
            </a:r>
          </a:p>
          <a:p>
            <a:r>
              <a:rPr lang="cy-GB"/>
              <a:t>Gall gweithwyr cynnal a chadw wneud amrywiaeth o dasgau nad ydynt fel arfer yn cael eu hystyried yn ddigon mawr i’w hail-wneud, dim ond atgyweirio neu ail-addasu darn o waith.</a:t>
            </a:r>
          </a:p>
          <a:p>
            <a:pPr>
              <a:spcBef>
                <a:spcPts val="0"/>
              </a:spcBef>
              <a:spcAft>
                <a:spcPts val="0"/>
              </a:spcAft>
            </a:pPr>
            <a:r>
              <a:rPr lang="cy-GB"/>
              <a:t>Gall y gwaith cynnal a chadw gynnwys: plastro tameidiau bach, ail-bwyntio gwaith brics, trwsio pren, trwsio gwaith plymio, gosod teils to newydd, dadflocio cafnau, gosod socedi a switshis newydd.</a:t>
            </a:r>
          </a:p>
        </p:txBody>
      </p:sp>
    </p:spTree>
    <p:extLst>
      <p:ext uri="{BB962C8B-B14F-4D97-AF65-F5344CB8AC3E}">
        <p14:creationId xmlns:p14="http://schemas.microsoft.com/office/powerpoint/2010/main" val="400014057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6" ma:contentTypeDescription="Create a new document." ma:contentTypeScope="" ma:versionID="6d8fd973004ed86d7ba9f8e7a1daa516">
  <xsd:schema xmlns:xsd="http://www.w3.org/2001/XMLSchema" xmlns:xs="http://www.w3.org/2001/XMLSchema" xmlns:p="http://schemas.microsoft.com/office/2006/metadata/properties" xmlns:ns2="1c5831b9-66da-4f16-a409-834213ecdb8e" xmlns:ns3="7d91badd-8922-4db1-9652-4fbca8a6b7df" targetNamespace="http://schemas.microsoft.com/office/2006/metadata/properties" ma:root="true" ma:fieldsID="c87b6c94211ad6040e8d5e3341244e41" ns2:_="" ns3:_="">
    <xsd:import namespace="1c5831b9-66da-4f16-a409-834213ecdb8e"/>
    <xsd:import namespace="7d91badd-8922-4db1-9652-4fbca8a6b7d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5CCB350-B76C-41FC-AE69-633CA55F79C0}">
  <ds:schemaRefs>
    <ds:schemaRef ds:uri="http://schemas.microsoft.com/office/2006/documentManagement/types"/>
    <ds:schemaRef ds:uri="http://www.w3.org/XML/1998/namespace"/>
    <ds:schemaRef ds:uri="http://purl.org/dc/dcmitype/"/>
    <ds:schemaRef ds:uri="http://purl.org/dc/terms/"/>
    <ds:schemaRef ds:uri="http://schemas.microsoft.com/office/2006/metadata/properties"/>
    <ds:schemaRef ds:uri="7d91badd-8922-4db1-9652-4fbca8a6b7df"/>
    <ds:schemaRef ds:uri="http://schemas.openxmlformats.org/package/2006/metadata/core-properties"/>
    <ds:schemaRef ds:uri="1c5831b9-66da-4f16-a409-834213ecdb8e"/>
    <ds:schemaRef ds:uri="http://schemas.microsoft.com/office/infopath/2007/PartnerControls"/>
    <ds:schemaRef ds:uri="http://purl.org/dc/elements/1.1/"/>
  </ds:schemaRefs>
</ds:datastoreItem>
</file>

<file path=customXml/itemProps2.xml><?xml version="1.0" encoding="utf-8"?>
<ds:datastoreItem xmlns:ds="http://schemas.openxmlformats.org/officeDocument/2006/customXml" ds:itemID="{4980B000-6044-4A60-BEFB-4CCD130D49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1036693-0DAE-48A3-A42A-8F3FD82F9C7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5915</TotalTime>
  <Words>1060</Words>
  <Application>Microsoft Office PowerPoint</Application>
  <PresentationFormat>On-screen Show (4:3)</PresentationFormat>
  <Paragraphs>56</Paragraphs>
  <Slides>14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Lucida Grande</vt:lpstr>
      <vt:lpstr>Times New Roman</vt:lpstr>
      <vt:lpstr>Default Design</vt:lpstr>
      <vt:lpstr>  PowerPoint 1: Contractau cyflogi sydd ar gael yn y diwydiant.</vt:lpstr>
      <vt:lpstr>Contractau cyflogi</vt:lpstr>
      <vt:lpstr>PowerPoint Presentation</vt:lpstr>
      <vt:lpstr>Cyflogaeth uniongyrchol gan brif gontractwr </vt:lpstr>
      <vt:lpstr>Is-gontractwr </vt:lpstr>
      <vt:lpstr>Contractwr arbenigol </vt:lpstr>
      <vt:lpstr>Gwaith asiantaeth </vt:lpstr>
      <vt:lpstr>Contractau labro</vt:lpstr>
      <vt:lpstr>Gwaith cynnal a chadw</vt:lpstr>
      <vt:lpstr>Prentisiaethau</vt:lpstr>
      <vt:lpstr>Contractau cyfnod byr/gwaith dros dro </vt:lpstr>
      <vt:lpstr>Rolau rheoli a goruchwylio</vt:lpstr>
      <vt:lpstr>Y llwybr gyrfa ym maes adeiladu</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Fiona Freel</cp:lastModifiedBy>
  <cp:revision>181</cp:revision>
  <dcterms:created xsi:type="dcterms:W3CDTF">2013-05-28T00:38:54Z</dcterms:created>
  <dcterms:modified xsi:type="dcterms:W3CDTF">2021-04-27T15:53:49Z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