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4"/>
  </p:notesMasterIdLst>
  <p:handoutMasterIdLst>
    <p:handoutMasterId r:id="rId25"/>
  </p:handoutMasterIdLst>
  <p:sldIdLst>
    <p:sldId id="256" r:id="rId5"/>
    <p:sldId id="309" r:id="rId6"/>
    <p:sldId id="353" r:id="rId7"/>
    <p:sldId id="354" r:id="rId8"/>
    <p:sldId id="372" r:id="rId9"/>
    <p:sldId id="373" r:id="rId10"/>
    <p:sldId id="262" r:id="rId11"/>
    <p:sldId id="287" r:id="rId12"/>
    <p:sldId id="299" r:id="rId13"/>
    <p:sldId id="313" r:id="rId14"/>
    <p:sldId id="374" r:id="rId15"/>
    <p:sldId id="285" r:id="rId16"/>
    <p:sldId id="314" r:id="rId17"/>
    <p:sldId id="315" r:id="rId18"/>
    <p:sldId id="300" r:id="rId19"/>
    <p:sldId id="350" r:id="rId20"/>
    <p:sldId id="371" r:id="rId21"/>
    <p:sldId id="317" r:id="rId22"/>
    <p:sldId id="267" r:id="rId23"/>
  </p:sldIdLst>
  <p:sldSz cx="9144000" cy="6858000" type="screen4x3"/>
  <p:notesSz cx="6858000" cy="9144000"/>
  <p:custDataLst>
    <p:tags r:id="rId2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ire Brooks" initials="CB" lastIdx="1" clrIdx="0">
    <p:extLst>
      <p:ext uri="{19B8F6BF-5375-455C-9EA6-DF929625EA0E}">
        <p15:presenceInfo xmlns:p15="http://schemas.microsoft.com/office/powerpoint/2012/main" userId="S::Claire.Brooks@cityandguilds.com::045b5ce1-bb15-4c22-aa7e-c7b600949989" providerId="AD"/>
      </p:ext>
    </p:extLst>
  </p:cmAuthor>
  <p:cmAuthor id="2" name="Linda Mellor" initials="LM" lastIdx="1" clrIdx="1">
    <p:extLst>
      <p:ext uri="{19B8F6BF-5375-455C-9EA6-DF929625EA0E}">
        <p15:presenceInfo xmlns:p15="http://schemas.microsoft.com/office/powerpoint/2012/main" userId="8befdacc21238ac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140"/>
    <p:restoredTop sz="86420"/>
  </p:normalViewPr>
  <p:slideViewPr>
    <p:cSldViewPr showGuides="1">
      <p:cViewPr varScale="1">
        <p:scale>
          <a:sx n="98" d="100"/>
          <a:sy n="98" d="100"/>
        </p:scale>
        <p:origin x="157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7030AB69-210A-4A8A-9599-78AE306987F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69963" y="820738"/>
            <a:ext cx="4964112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AC7BE2ED-CE25-40C0-8C16-D3BD5301092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>
            <a:extLst>
              <a:ext uri="{FF2B5EF4-FFF2-40B4-BE49-F238E27FC236}">
                <a16:creationId xmlns:a16="http://schemas.microsoft.com/office/drawing/2014/main" id="{568789C9-5EA6-4E9E-A6C2-BC2CC529B09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69963" y="820738"/>
            <a:ext cx="4964112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>
            <a:extLst>
              <a:ext uri="{FF2B5EF4-FFF2-40B4-BE49-F238E27FC236}">
                <a16:creationId xmlns:a16="http://schemas.microsoft.com/office/drawing/2014/main" id="{2E9D34A8-BC6D-49D0-BBD9-595BA6B477D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>
            <a:extLst>
              <a:ext uri="{FF2B5EF4-FFF2-40B4-BE49-F238E27FC236}">
                <a16:creationId xmlns:a16="http://schemas.microsoft.com/office/drawing/2014/main" id="{1534CD6E-FF8E-437A-854E-E9E751E267D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69963" y="820738"/>
            <a:ext cx="4964112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>
            <a:extLst>
              <a:ext uri="{FF2B5EF4-FFF2-40B4-BE49-F238E27FC236}">
                <a16:creationId xmlns:a16="http://schemas.microsoft.com/office/drawing/2014/main" id="{B6B20168-307D-4FBA-9130-B7B6D130B9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>
            <a:extLst>
              <a:ext uri="{FF2B5EF4-FFF2-40B4-BE49-F238E27FC236}">
                <a16:creationId xmlns:a16="http://schemas.microsoft.com/office/drawing/2014/main" id="{8E9071BC-EABE-488D-9781-A79A836BA98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69963" y="820738"/>
            <a:ext cx="4964112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>
            <a:extLst>
              <a:ext uri="{FF2B5EF4-FFF2-40B4-BE49-F238E27FC236}">
                <a16:creationId xmlns:a16="http://schemas.microsoft.com/office/drawing/2014/main" id="{8BC14826-ECC6-4D6B-98D3-31F9936A438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>
            <a:extLst>
              <a:ext uri="{FF2B5EF4-FFF2-40B4-BE49-F238E27FC236}">
                <a16:creationId xmlns:a16="http://schemas.microsoft.com/office/drawing/2014/main" id="{CBE92191-90C6-4795-8C1B-BDFE861FB4B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69963" y="820738"/>
            <a:ext cx="4964112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>
            <a:extLst>
              <a:ext uri="{FF2B5EF4-FFF2-40B4-BE49-F238E27FC236}">
                <a16:creationId xmlns:a16="http://schemas.microsoft.com/office/drawing/2014/main" id="{0B8D06DF-777E-451E-8868-5432F8AD36D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>
            <a:extLst>
              <a:ext uri="{FF2B5EF4-FFF2-40B4-BE49-F238E27FC236}">
                <a16:creationId xmlns:a16="http://schemas.microsoft.com/office/drawing/2014/main" id="{4518D062-DB2B-4286-A89C-25085970115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69963" y="820738"/>
            <a:ext cx="4964112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>
            <a:extLst>
              <a:ext uri="{FF2B5EF4-FFF2-40B4-BE49-F238E27FC236}">
                <a16:creationId xmlns:a16="http://schemas.microsoft.com/office/drawing/2014/main" id="{4E2512B5-48B6-40EB-A83F-7B8437FC4A8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9050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>
            <a:extLst>
              <a:ext uri="{FF2B5EF4-FFF2-40B4-BE49-F238E27FC236}">
                <a16:creationId xmlns:a16="http://schemas.microsoft.com/office/drawing/2014/main" id="{31E117C4-9E89-4466-872F-BFDE651E2E3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69963" y="820738"/>
            <a:ext cx="4964112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>
            <a:extLst>
              <a:ext uri="{FF2B5EF4-FFF2-40B4-BE49-F238E27FC236}">
                <a16:creationId xmlns:a16="http://schemas.microsoft.com/office/drawing/2014/main" id="{F19610D8-2E58-45BF-AF02-4FB27FFA187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4548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224CD4AF-1F1A-433D-BE49-E95661C0B6E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69963" y="820738"/>
            <a:ext cx="4964112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2888EFB2-C35A-4819-8E48-C19507A1EF5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>
            <a:extLst>
              <a:ext uri="{FF2B5EF4-FFF2-40B4-BE49-F238E27FC236}">
                <a16:creationId xmlns:a16="http://schemas.microsoft.com/office/drawing/2014/main" id="{DBC8A3DD-910E-43D0-92C7-8A7CC438491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69963" y="820738"/>
            <a:ext cx="4964112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>
            <a:extLst>
              <a:ext uri="{FF2B5EF4-FFF2-40B4-BE49-F238E27FC236}">
                <a16:creationId xmlns:a16="http://schemas.microsoft.com/office/drawing/2014/main" id="{B1E7DC71-2A0D-48BB-A405-6E2F8F6E3F6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>
            <a:extLst>
              <a:ext uri="{FF2B5EF4-FFF2-40B4-BE49-F238E27FC236}">
                <a16:creationId xmlns:a16="http://schemas.microsoft.com/office/drawing/2014/main" id="{54705C1E-D8B5-485A-ADC5-BFDCFF6637B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69963" y="820738"/>
            <a:ext cx="4964112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>
            <a:extLst>
              <a:ext uri="{FF2B5EF4-FFF2-40B4-BE49-F238E27FC236}">
                <a16:creationId xmlns:a16="http://schemas.microsoft.com/office/drawing/2014/main" id="{09C46863-0D9A-4A9E-A14F-CF58BD0EEB0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>
            <a:extLst>
              <a:ext uri="{FF2B5EF4-FFF2-40B4-BE49-F238E27FC236}">
                <a16:creationId xmlns:a16="http://schemas.microsoft.com/office/drawing/2014/main" id="{4C8B0272-F2E2-4805-BC83-99EF3095EF3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69963" y="820738"/>
            <a:ext cx="4964112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>
            <a:extLst>
              <a:ext uri="{FF2B5EF4-FFF2-40B4-BE49-F238E27FC236}">
                <a16:creationId xmlns:a16="http://schemas.microsoft.com/office/drawing/2014/main" id="{D2D6A836-35AA-41B5-B033-5A93B255513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>
            <a:extLst>
              <a:ext uri="{FF2B5EF4-FFF2-40B4-BE49-F238E27FC236}">
                <a16:creationId xmlns:a16="http://schemas.microsoft.com/office/drawing/2014/main" id="{51DFE21F-0B8F-4FE6-813B-C41E8FF6E52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69963" y="820738"/>
            <a:ext cx="4964112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>
            <a:extLst>
              <a:ext uri="{FF2B5EF4-FFF2-40B4-BE49-F238E27FC236}">
                <a16:creationId xmlns:a16="http://schemas.microsoft.com/office/drawing/2014/main" id="{81818A28-4417-43A5-8518-FF4AFCFEAF8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>
            <a:extLst>
              <a:ext uri="{FF2B5EF4-FFF2-40B4-BE49-F238E27FC236}">
                <a16:creationId xmlns:a16="http://schemas.microsoft.com/office/drawing/2014/main" id="{D4420F0C-4F58-42CA-B15C-4E65FA3F7EF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69963" y="820738"/>
            <a:ext cx="4964112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>
            <a:extLst>
              <a:ext uri="{FF2B5EF4-FFF2-40B4-BE49-F238E27FC236}">
                <a16:creationId xmlns:a16="http://schemas.microsoft.com/office/drawing/2014/main" id="{79F9323D-16D5-495C-8FE5-1F41CB90D4B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23EFB8C-09E3-4183-BF4B-7349935AAB5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2C1FC4F-872F-4C51-8A84-DD801E76EA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1989651-B275-42EE-9FB0-187AD0FAB1C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5BEFE-ECFC-46C6-9D94-4AB03F3ED995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83889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4F545F6-84A4-4E1A-88A8-852F73502C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7E3F6A7-553C-4C09-89CD-4385B9B3EFD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610A5C7-59AE-47B8-B6A5-68D88B0FFE5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271E1-4E66-4CC1-BE83-60A7FCCE9932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3123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19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construct.org/" TargetMode="External"/><Relationship Id="rId3" Type="http://schemas.openxmlformats.org/officeDocument/2006/relationships/hyperlink" Target="https://www.citb.co.uk/cy-gb/" TargetMode="External"/><Relationship Id="rId7" Type="http://schemas.openxmlformats.org/officeDocument/2006/relationships/hyperlink" Target="http://www.prospects.ac.uk/" TargetMode="External"/><Relationship Id="rId2" Type="http://schemas.openxmlformats.org/officeDocument/2006/relationships/hyperlink" Target="https://careerswales.gov.wales/apprenticeship-searchhttps:/careerswales.gov.wale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ndeed.co.uk/" TargetMode="External"/><Relationship Id="rId5" Type="http://schemas.openxmlformats.org/officeDocument/2006/relationships/hyperlink" Target="http://www.buildingcareersuk.com/" TargetMode="External"/><Relationship Id="rId4" Type="http://schemas.openxmlformats.org/officeDocument/2006/relationships/hyperlink" Target="http://www.linkedin.com/jobs" TargetMode="External"/><Relationship Id="rId9" Type="http://schemas.openxmlformats.org/officeDocument/2006/relationships/hyperlink" Target="http://www.careersinconstruction.com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yrfacymru.llyw.cymru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104: Cyflogadwyedd yn y sector adeiladu ac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br>
              <a:rPr lang="cy-GB"/>
            </a:br>
            <a:br>
              <a:rPr lang="cy-GB"/>
            </a:br>
            <a:r>
              <a:rPr lang="cy-GB"/>
              <a:t>PowerPoint 2: Dod o hyd i gyfleoedd am waith a phrentisiaethau yn y diwydiant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>
            <a:extLst>
              <a:ext uri="{FF2B5EF4-FFF2-40B4-BE49-F238E27FC236}">
                <a16:creationId xmlns:a16="http://schemas.microsoft.com/office/drawing/2014/main" id="{E059A055-24C4-46F0-A934-1E6D56B097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2033378"/>
            <a:ext cx="7416800" cy="2343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Darllenwch drwy’r ffurflen gais yn ofalus.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Oes gennych chi’r meini prawf hanfodol i ymgeisio am y swydd?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Llenwch gopi o’r ffurflen gan ateb pob cwestiwn yn llawn.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Peidiwch â gadael unrhyw gwestiynau’n wag, rhowch Amherthnasol os nad yw’r cwestiwn yn berthnasol i chi.</a:t>
            </a:r>
          </a:p>
        </p:txBody>
      </p:sp>
      <p:sp>
        <p:nvSpPr>
          <p:cNvPr id="40963" name="Rectangle 1">
            <a:extLst>
              <a:ext uri="{FF2B5EF4-FFF2-40B4-BE49-F238E27FC236}">
                <a16:creationId xmlns:a16="http://schemas.microsoft.com/office/drawing/2014/main" id="{829F91C0-60FF-43C7-B65D-1CB0215C6F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1582738"/>
            <a:ext cx="7416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br>
              <a:rPr lang="cy-GB" sz="2400"/>
            </a:br>
            <a:endParaRPr lang="cy-GB" sz="240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B30B9DF-7F1E-495F-8A87-0E9069CC1419}"/>
              </a:ext>
            </a:extLst>
          </p:cNvPr>
          <p:cNvSpPr txBox="1">
            <a:spLocks/>
          </p:cNvSpPr>
          <p:nvPr/>
        </p:nvSpPr>
        <p:spPr bwMode="auto">
          <a:xfrm>
            <a:off x="395536" y="1234176"/>
            <a:ext cx="4762872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Llenwi ffurflen gais</a:t>
            </a:r>
          </a:p>
        </p:txBody>
      </p:sp>
    </p:spTree>
  </p:cSld>
  <p:clrMapOvr>
    <a:masterClrMapping/>
  </p:clrMapOvr>
  <p:transition>
    <p:randomBa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4ED5EE6-67A9-43B4-971D-DF52F113D5C8}"/>
              </a:ext>
            </a:extLst>
          </p:cNvPr>
          <p:cNvSpPr/>
          <p:nvPr/>
        </p:nvSpPr>
        <p:spPr>
          <a:xfrm>
            <a:off x="683568" y="1700808"/>
            <a:ext cx="7992888" cy="4190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>
                <a:solidFill>
                  <a:srgbClr val="000000"/>
                </a:solidFill>
                <a:cs typeface="Segoe UI" panose="020B0502040204020203" pitchFamily="34" charset="0"/>
              </a:rPr>
              <a:t>Adran rhagor o wybodaeth...dyma ran bwysicaf y ffurflen gais, mae’n gyfle i chi werthu chi’ch hun. Peidiwch â gadael i’r cyflogwr feddwl eich bod yn ddiog drwy adael yr adran hon yn wag neu dim ond ysgrifennu llinell neu ddwy.</a:t>
            </a:r>
          </a:p>
          <a:p>
            <a:pPr marL="342900" indent="-342900">
              <a:lnSpc>
                <a:spcPct val="150000"/>
              </a:lnSpc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>
                <a:solidFill>
                  <a:srgbClr val="000000"/>
                </a:solidFill>
                <a:cs typeface="Segoe UI" panose="020B0502040204020203" pitchFamily="34" charset="0"/>
              </a:rPr>
              <a:t>Gofynnwch i rywun wirio’r ffurflen am unrhyw gamgymeriadau sillafu a gramadeg.</a:t>
            </a:r>
          </a:p>
          <a:p>
            <a:pPr marL="342900" indent="-342900">
              <a:lnSpc>
                <a:spcPct val="150000"/>
              </a:lnSpc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>
                <a:solidFill>
                  <a:srgbClr val="000000"/>
                </a:solidFill>
                <a:cs typeface="Segoe UI" panose="020B0502040204020203" pitchFamily="34" charset="0"/>
              </a:rPr>
              <a:t>Copïwch ar y ffurflen wreiddiol. </a:t>
            </a:r>
          </a:p>
          <a:p>
            <a:pPr marL="342900" indent="-342900">
              <a:lnSpc>
                <a:spcPct val="150000"/>
              </a:lnSpc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>
                <a:solidFill>
                  <a:srgbClr val="000000"/>
                </a:solidFill>
                <a:cs typeface="Segoe UI" panose="020B0502040204020203" pitchFamily="34" charset="0"/>
              </a:rPr>
              <a:t>Peidiwch ag anfon copi o'ch CV os yw'r cyflogwr yn dweud yn benodol na ddylid gwneud hynny.</a:t>
            </a:r>
          </a:p>
        </p:txBody>
      </p:sp>
    </p:spTree>
    <p:extLst>
      <p:ext uri="{BB962C8B-B14F-4D97-AF65-F5344CB8AC3E}">
        <p14:creationId xmlns:p14="http://schemas.microsoft.com/office/powerpoint/2010/main" val="398736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D4C0AAC-5C09-42B2-AE8B-1918B8FFF4AC}"/>
              </a:ext>
            </a:extLst>
          </p:cNvPr>
          <p:cNvSpPr txBox="1"/>
          <p:nvPr/>
        </p:nvSpPr>
        <p:spPr>
          <a:xfrm>
            <a:off x="450625" y="1700808"/>
            <a:ext cx="8297839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>
                <a:latin typeface="+mn-lt"/>
                <a:cs typeface="Segoe UI" panose="020B0502040204020203" pitchFamily="34" charset="0"/>
              </a:rPr>
              <a:t>Os ydych chi wedi gwneud popeth yn iawn gyda’ch cais ac wedi gwneud argraff dda ar y cyflogwr, dylen nhw eich gwahodd am gyfweliad!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sz="1200" dirty="0">
              <a:latin typeface="+mn-lt"/>
              <a:cs typeface="Segoe UI" panose="020B0502040204020203" pitchFamily="34" charset="0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>
                <a:latin typeface="+mn-lt"/>
                <a:cs typeface="Segoe UI" panose="020B0502040204020203" pitchFamily="34" charset="0"/>
              </a:rPr>
              <a:t>Cofiwch fod hwn yn gyfarfod dwy ffordd: maen nhw eisiau creu argraff dda arnoch chi yn union fel rydych chi eisiau creu argraff dda arnyn nhw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sz="1000" dirty="0">
              <a:latin typeface="+mn-lt"/>
              <a:cs typeface="Segoe UI" panose="020B0502040204020203" pitchFamily="34" charset="0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>
                <a:latin typeface="+mn-lt"/>
                <a:cs typeface="Segoe UI" panose="020B0502040204020203" pitchFamily="34" charset="0"/>
              </a:rPr>
              <a:t>Ceisiwch beidio â bod yn nerfus. Rydych chi wedi gwneud y rhan fwyaf o’r gwaith caled. Nawr, maen nhw am weld a ydyn nhw’n meddwl y byddwch chi’n ffitio i mewn i’w cwmni ac i chi weld ai dyma’r lle rydych chi am weithio ynddo.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sz="1050" dirty="0">
              <a:latin typeface="+mn-lt"/>
              <a:cs typeface="Segoe UI" panose="020B0502040204020203" pitchFamily="34" charset="0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>
                <a:latin typeface="+mn-lt"/>
                <a:cs typeface="Segoe UI" panose="020B0502040204020203" pitchFamily="34" charset="0"/>
              </a:rPr>
              <a:t>Y ffordd orau o osgoi bod yn nerfus yw paratoi’n drylwyr ar gyfer y cyfweliad.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B30B9DF-7F1E-495F-8A87-0E9069CC1419}"/>
              </a:ext>
            </a:extLst>
          </p:cNvPr>
          <p:cNvSpPr txBox="1">
            <a:spLocks/>
          </p:cNvSpPr>
          <p:nvPr/>
        </p:nvSpPr>
        <p:spPr bwMode="auto">
          <a:xfrm>
            <a:off x="457200" y="1008000"/>
            <a:ext cx="4762872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Awgrymiadau ar gyfer cyfweliad</a:t>
            </a:r>
          </a:p>
        </p:txBody>
      </p:sp>
    </p:spTree>
  </p:cSld>
  <p:clrMapOvr>
    <a:masterClrMapping/>
  </p:clrMapOvr>
  <p:transition>
    <p:randomBa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1">
            <a:extLst>
              <a:ext uri="{FF2B5EF4-FFF2-40B4-BE49-F238E27FC236}">
                <a16:creationId xmlns:a16="http://schemas.microsoft.com/office/drawing/2014/main" id="{C92DF0CF-16B3-48CB-8BA0-5492042411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16758"/>
            <a:ext cx="4978895" cy="3266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Bydd y rhain yn seiliedig ar y wybodaeth sydd ar eich CV.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Byddan nhw’n ymwneud yn uniongyrchol â’r swydd a sut gallwch eu hargyhoeddi eich bod yn gallu gwneud y swydd.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Paratowch enghreifftiau ac atebion ymlaen llaw.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B30B9DF-7F1E-495F-8A87-0E9069CC1419}"/>
              </a:ext>
            </a:extLst>
          </p:cNvPr>
          <p:cNvSpPr txBox="1">
            <a:spLocks/>
          </p:cNvSpPr>
          <p:nvPr/>
        </p:nvSpPr>
        <p:spPr bwMode="auto">
          <a:xfrm>
            <a:off x="467544" y="1174204"/>
            <a:ext cx="4762872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Paratoi ar gyfer cyfweliad</a:t>
            </a:r>
          </a:p>
        </p:txBody>
      </p:sp>
      <p:pic>
        <p:nvPicPr>
          <p:cNvPr id="2" name="Picture 1" descr="A picture containing text  Description automatically generated">
            <a:extLst>
              <a:ext uri="{FF2B5EF4-FFF2-40B4-BE49-F238E27FC236}">
                <a16:creationId xmlns:a16="http://schemas.microsoft.com/office/drawing/2014/main" id="{91107B76-2004-4BAF-BE17-5C463057445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084" y="2815970"/>
            <a:ext cx="3815916" cy="25439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2445A3C-2B13-4A63-8597-CE73AD1309F1}"/>
              </a:ext>
            </a:extLst>
          </p:cNvPr>
          <p:cNvSpPr txBox="1"/>
          <p:nvPr/>
        </p:nvSpPr>
        <p:spPr>
          <a:xfrm>
            <a:off x="467544" y="1638277"/>
            <a:ext cx="8280920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buClr>
                <a:srgbClr val="652667"/>
              </a:buClr>
            </a:pPr>
            <a:r>
              <a:rPr lang="cy-GB" sz="20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Ceisiwch ragweld pa gwestiynau mae’r cyfwelydd yn debygol o’u gofyn.</a:t>
            </a:r>
          </a:p>
        </p:txBody>
      </p:sp>
    </p:spTree>
  </p:cSld>
  <p:clrMapOvr>
    <a:masterClrMapping/>
  </p:clrMapOvr>
  <p:transition>
    <p:randomBa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1">
            <a:extLst>
              <a:ext uri="{FF2B5EF4-FFF2-40B4-BE49-F238E27FC236}">
                <a16:creationId xmlns:a16="http://schemas.microsoft.com/office/drawing/2014/main" id="{AECFC73E-2C61-433A-800E-D67D537F72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725" y="1579563"/>
            <a:ext cx="8208963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>
              <a:lnSpc>
                <a:spcPct val="150000"/>
              </a:lnSpc>
              <a:spcBef>
                <a:spcPct val="0"/>
              </a:spcBef>
              <a:buClr>
                <a:srgbClr val="652667"/>
              </a:buClr>
              <a:buFontTx/>
              <a:buNone/>
            </a:pPr>
            <a:endParaRPr lang="en-GB" altLang="en-US" sz="1800" b="1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GB" altLang="en-US" sz="2000"/>
          </a:p>
        </p:txBody>
      </p:sp>
      <p:sp>
        <p:nvSpPr>
          <p:cNvPr id="51204" name="Rectangle 1">
            <a:extLst>
              <a:ext uri="{FF2B5EF4-FFF2-40B4-BE49-F238E27FC236}">
                <a16:creationId xmlns:a16="http://schemas.microsoft.com/office/drawing/2014/main" id="{6093C1F2-4FD9-4254-8D9B-2FB7F00BDD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056" y="1987550"/>
            <a:ext cx="8496300" cy="336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1">
              <a:lnSpc>
                <a:spcPct val="150000"/>
              </a:lnSpc>
              <a:spcBef>
                <a:spcPct val="0"/>
              </a:spcBef>
              <a:buClr>
                <a:srgbClr val="652667"/>
              </a:buClr>
              <a:buNone/>
            </a:pPr>
            <a:r>
              <a:rPr lang="cy-GB" sz="1800" dirty="0">
                <a:solidFill>
                  <a:srgbClr val="000000"/>
                </a:solidFill>
                <a:cs typeface="Segoe UI" panose="020B0502040204020203" pitchFamily="34" charset="0"/>
              </a:rPr>
              <a:t>Dyma gwestiynau cyffredin sy'n codi mewn cyfweliadau:</a:t>
            </a:r>
          </a:p>
          <a:p>
            <a:pPr marL="114300" lvl="2" indent="-342900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solidFill>
                  <a:srgbClr val="000000"/>
                </a:solidFill>
                <a:cs typeface="Segoe UI" panose="020B0502040204020203" pitchFamily="34" charset="0"/>
              </a:rPr>
              <a:t>Pam eich bod chi eisiau’r swydd? – Peidiwch â sôn am arian!</a:t>
            </a:r>
          </a:p>
          <a:p>
            <a:pPr marL="114300" lvl="2" indent="-342900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solidFill>
                  <a:srgbClr val="000000"/>
                </a:solidFill>
                <a:cs typeface="Segoe UI" panose="020B0502040204020203" pitchFamily="34" charset="0"/>
              </a:rPr>
              <a:t>Allwch chi ddweud rhywfaint amdanoch eich hun wrthyf fi? – Eich gwaith/addysg.</a:t>
            </a:r>
          </a:p>
          <a:p>
            <a:pPr marL="114300" lvl="2" indent="-342900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solidFill>
                  <a:srgbClr val="000000"/>
                </a:solidFill>
                <a:cs typeface="Segoe UI" panose="020B0502040204020203" pitchFamily="34" charset="0"/>
              </a:rPr>
              <a:t>Ble rydych chi'n gweld chi eich hun ymhen 5 mlynedd – Yn gweithio i chi!</a:t>
            </a:r>
          </a:p>
          <a:p>
            <a:pPr marL="0" lvl="1">
              <a:lnSpc>
                <a:spcPct val="150000"/>
              </a:lnSpc>
              <a:spcBef>
                <a:spcPct val="0"/>
              </a:spcBef>
              <a:buClr>
                <a:srgbClr val="652667"/>
              </a:buClr>
              <a:buNone/>
            </a:pPr>
            <a:r>
              <a:rPr lang="cy-GB" sz="18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Paratowch bortffolio o eirdaon, cymwysterau, eich CV, tystysgrifau, tystiolaeth a phrawf. </a:t>
            </a:r>
            <a:br>
              <a:rPr lang="cy-GB" sz="18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</a:br>
            <a:r>
              <a:rPr lang="cy-GB" sz="18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Yn olaf, paratowch gwpl o gwestiynau yr hoffech chi eu gofyn i’r cyfwelydd.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B30B9DF-7F1E-495F-8A87-0E9069CC1419}"/>
              </a:ext>
            </a:extLst>
          </p:cNvPr>
          <p:cNvSpPr txBox="1">
            <a:spLocks/>
          </p:cNvSpPr>
          <p:nvPr/>
        </p:nvSpPr>
        <p:spPr bwMode="auto">
          <a:xfrm>
            <a:off x="467544" y="1098751"/>
            <a:ext cx="4762872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Paratoi ar gyfer cyfweliad</a:t>
            </a:r>
          </a:p>
        </p:txBody>
      </p:sp>
    </p:spTree>
  </p:cSld>
  <p:clrMapOvr>
    <a:masterClrMapping/>
  </p:clrMapOvr>
  <p:transition>
    <p:randomBa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7" name="Picture 2">
            <a:extLst>
              <a:ext uri="{FF2B5EF4-FFF2-40B4-BE49-F238E27FC236}">
                <a16:creationId xmlns:a16="http://schemas.microsoft.com/office/drawing/2014/main" id="{8B46A824-0A8B-4828-910F-EB33CBCD8D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2276475"/>
            <a:ext cx="548640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348" name="Picture 2">
            <a:extLst>
              <a:ext uri="{FF2B5EF4-FFF2-40B4-BE49-F238E27FC236}">
                <a16:creationId xmlns:a16="http://schemas.microsoft.com/office/drawing/2014/main" id="{FC6473F1-6F38-4AAE-808F-91F1BD48D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150" y="2276475"/>
            <a:ext cx="548640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349" name="Picture 2">
            <a:extLst>
              <a:ext uri="{FF2B5EF4-FFF2-40B4-BE49-F238E27FC236}">
                <a16:creationId xmlns:a16="http://schemas.microsoft.com/office/drawing/2014/main" id="{1F04E9BB-BAA4-4B36-920B-E83800C00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7550" y="2428875"/>
            <a:ext cx="548640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352" name="Rectangle 1">
            <a:extLst>
              <a:ext uri="{FF2B5EF4-FFF2-40B4-BE49-F238E27FC236}">
                <a16:creationId xmlns:a16="http://schemas.microsoft.com/office/drawing/2014/main" id="{62CA04CD-6620-4BBE-A7F9-E92567C56D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018" y="1767006"/>
            <a:ext cx="8159397" cy="2343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Pa bryd bynnag y cewch gyfle, siaradwch am eich profiad a'r hyn rydych chi wedi’i gyflawni sy'n berthnasol i'r swydd rydych chi’n gwneud cais amdani.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Ceisiwch ateb pob cwestiwn mae’r cyfwelydd yn ei ofyn i chi.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Peidiwch â mynd i banig os bydd cwestiwn yn anodd.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Cymerwch eich amser a meddwl yn ofalus am eich atebion.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B30B9DF-7F1E-495F-8A87-0E9069CC1419}"/>
              </a:ext>
            </a:extLst>
          </p:cNvPr>
          <p:cNvSpPr txBox="1">
            <a:spLocks/>
          </p:cNvSpPr>
          <p:nvPr/>
        </p:nvSpPr>
        <p:spPr bwMode="auto">
          <a:xfrm>
            <a:off x="467544" y="1098751"/>
            <a:ext cx="4762872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Sôn yn y cyfweliad</a:t>
            </a:r>
          </a:p>
        </p:txBody>
      </p:sp>
    </p:spTree>
  </p:cSld>
  <p:clrMapOvr>
    <a:masterClrMapping/>
  </p:clrMapOvr>
  <p:transition>
    <p:randomBa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1">
            <a:extLst>
              <a:ext uri="{FF2B5EF4-FFF2-40B4-BE49-F238E27FC236}">
                <a16:creationId xmlns:a16="http://schemas.microsoft.com/office/drawing/2014/main" id="{6982F871-36BB-49C5-9928-CFA3789E3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90045"/>
            <a:ext cx="8388424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>
              <a:lnSpc>
                <a:spcPct val="150000"/>
              </a:lnSpc>
              <a:spcBef>
                <a:spcPct val="0"/>
              </a:spcBef>
              <a:buClr>
                <a:srgbClr val="652667"/>
              </a:buClr>
              <a:buFontTx/>
              <a:buNone/>
              <a:defRPr/>
            </a:pPr>
            <a:endParaRPr lang="en-GB" altLang="en-US" sz="16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6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Os ydych chi’n llwyddiannus, efallai y bydd yn rhaid i chi ddweud ar y diwrnod os ydych chi am dderbyn y swydd.</a:t>
            </a: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6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Gwnewch yn siŵr eich bod yn dilyn unrhyw gyfarwyddiadau am yr hyn mae angen i chi ei wneud nesaf.</a:t>
            </a: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6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Cofiwch yr hyn rydych chi wedi’i ddysgu yn y coleg am Hawliau a Chyfrifoldebau Cyflogaeth (</a:t>
            </a:r>
            <a:r>
              <a:rPr lang="cy-GB" sz="1600" dirty="0" err="1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ERR</a:t>
            </a:r>
            <a:r>
              <a:rPr lang="cy-GB" sz="16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), mae hynny’n bwysig iawn.</a:t>
            </a: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6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Os na fyddwch yn llwyddiannus, peidiwch â chymryd hyn yn bersonol.</a:t>
            </a: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6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Gofynnwch i’r cyfwelydd am adborth ynghylch lle gallech chi wneud yn well.</a:t>
            </a: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6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Efallai eich bod yn orhyderus neu’n brin o hyder, efallai nad oeddech wedi dangos digon o ddiddordeb neu frwdfrydedd ac ati.</a:t>
            </a:r>
          </a:p>
          <a:p>
            <a:pPr marL="742950" lvl="1" indent="-285750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6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Beth bynnag ydoedd, dysgwch o’ch profiad, ac fe wnewch yn well y tro nesaf.</a:t>
            </a:r>
          </a:p>
          <a:p>
            <a:pPr>
              <a:lnSpc>
                <a:spcPct val="150000"/>
              </a:lnSpc>
              <a:spcBef>
                <a:spcPct val="0"/>
              </a:spcBef>
              <a:buClr>
                <a:srgbClr val="652667"/>
              </a:buClr>
              <a:buFontTx/>
              <a:buNone/>
              <a:defRPr/>
            </a:pPr>
            <a:endParaRPr lang="en-GB" altLang="en-US" sz="16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>
                <a:srgbClr val="652667"/>
              </a:buClr>
              <a:defRPr/>
            </a:pPr>
            <a:endParaRPr lang="en-GB" altLang="en-US" sz="16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GB" altLang="en-US" sz="16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B30B9DF-7F1E-495F-8A87-0E9069CC1419}"/>
              </a:ext>
            </a:extLst>
          </p:cNvPr>
          <p:cNvSpPr txBox="1">
            <a:spLocks/>
          </p:cNvSpPr>
          <p:nvPr/>
        </p:nvSpPr>
        <p:spPr bwMode="auto">
          <a:xfrm>
            <a:off x="467544" y="1098751"/>
            <a:ext cx="4762872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Ar ôl y cyfweliad</a:t>
            </a:r>
          </a:p>
        </p:txBody>
      </p:sp>
    </p:spTree>
  </p:cSld>
  <p:clrMapOvr>
    <a:masterClrMapping/>
  </p:clrMapOvr>
  <p:transition>
    <p:randomBa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5FCD5-18E5-45DA-A8D6-42E3E5808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Paratoi ar gyfer gwaith a pharodrwydd i weithio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4C9C8C-BA85-4D23-B23D-F7463D6EC89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Wrth weithio yn y diwydiant adeiladu, rhaid i chi ddeall bod angen i chi fod yn barod iawn i weithio er mwyn cadw swydd.</a:t>
            </a:r>
          </a:p>
          <a:p>
            <a:r>
              <a:rPr lang="cy-GB"/>
              <a:t>Dim ond gyda phrofiad y daw y parodrwydd hwn i weithio. Os ydych chi’n dda am wneud eich gwaith, mae hyn yn rhoi sicrwydd i’r cyflogwr eich bod yn ddibynadwy.</a:t>
            </a:r>
          </a:p>
          <a:p>
            <a:r>
              <a:rPr lang="cy-GB"/>
              <a:t>Mae parodrwydd i weithio yn canolbwyntio ar gadw amser, presenoldeb, dibynadwyedd, teyrngarwch, hyblygrwydd, cymhelliant, gwytnwch, defnyddio crebwyll a bod yn gadarnhaol yn ogystal â chael y cyfarpar diogelu personol, yr offer a’r cyfarpar cywir.</a:t>
            </a:r>
          </a:p>
          <a:p>
            <a:r>
              <a:rPr lang="cy-GB"/>
              <a:t>Mae unigolyn sy’n barod am waith yn gaffaeliad i unrhyw gyflogwr.</a:t>
            </a:r>
          </a:p>
        </p:txBody>
      </p:sp>
    </p:spTree>
    <p:extLst>
      <p:ext uri="{BB962C8B-B14F-4D97-AF65-F5344CB8AC3E}">
        <p14:creationId xmlns:p14="http://schemas.microsoft.com/office/powerpoint/2010/main" val="27097535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1">
            <a:extLst>
              <a:ext uri="{FF2B5EF4-FFF2-40B4-BE49-F238E27FC236}">
                <a16:creationId xmlns:a16="http://schemas.microsoft.com/office/drawing/2014/main" id="{AB4E69E8-850A-4AFA-83D4-61B9F9F9D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1196752"/>
            <a:ext cx="7972425" cy="547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>
              <a:lnSpc>
                <a:spcPct val="150000"/>
              </a:lnSpc>
              <a:spcBef>
                <a:spcPct val="0"/>
              </a:spcBef>
              <a:buClr>
                <a:srgbClr val="652667"/>
              </a:buClr>
              <a:buFontTx/>
              <a:buNone/>
              <a:defRPr/>
            </a:pPr>
            <a:endParaRPr lang="en-GB" altLang="en-US" sz="2000" dirty="0">
              <a:solidFill>
                <a:srgbClr val="000000"/>
              </a:solidFill>
              <a:latin typeface="+mn-lt"/>
              <a:cs typeface="Segoe UI" panose="020B0502040204020203" pitchFamily="34" charset="0"/>
            </a:endParaRPr>
          </a:p>
          <a:p>
            <a:pPr marL="800100" lvl="1" indent="-342900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Megis cychwyn rydych chi ar eich bywyd ar ôl coleg.</a:t>
            </a:r>
          </a:p>
          <a:p>
            <a:pPr marL="800100" lvl="1" indent="-342900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Byddwch yn gadarnhaol a daliwch ati i rwydweithio – byddwch yn siŵr o gyrraedd eich nod os ydych chi’n parhau i fod yn gadarnhaol ac yn canolbwyntio ar y dasg.</a:t>
            </a:r>
          </a:p>
          <a:p>
            <a:pPr marL="800100" lvl="1" indent="-342900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Dylech bob amser geisio gwneud rhagor o hyfforddiant, p’un ai ydych chi’n gweithio neu’n ddi-waith.</a:t>
            </a:r>
          </a:p>
          <a:p>
            <a:pPr marL="800100" lvl="1" indent="-342900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Mae hyfforddiant a chymwysterau yn rhoi mwy o gyfleoedd i chi ddatblygu neu newid eich gyrfa.</a:t>
            </a:r>
          </a:p>
          <a:p>
            <a:pPr marL="800100" lvl="1" indent="-342900">
              <a:lnSpc>
                <a:spcPct val="150000"/>
              </a:lnSpc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Pob lwc!</a:t>
            </a:r>
          </a:p>
          <a:p>
            <a:pPr>
              <a:lnSpc>
                <a:spcPct val="150000"/>
              </a:lnSpc>
              <a:spcBef>
                <a:spcPct val="0"/>
              </a:spcBef>
              <a:buClr>
                <a:srgbClr val="652667"/>
              </a:buClr>
              <a:buFontTx/>
              <a:buNone/>
              <a:defRPr/>
            </a:pPr>
            <a:endParaRPr lang="en-GB" altLang="en-US" sz="20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>
                <a:srgbClr val="652667"/>
              </a:buClr>
              <a:defRPr/>
            </a:pPr>
            <a:endParaRPr lang="en-GB" altLang="en-US" sz="20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GB" altLang="en-US" sz="2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B30B9DF-7F1E-495F-8A87-0E9069CC1419}"/>
              </a:ext>
            </a:extLst>
          </p:cNvPr>
          <p:cNvSpPr txBox="1">
            <a:spLocks/>
          </p:cNvSpPr>
          <p:nvPr/>
        </p:nvSpPr>
        <p:spPr bwMode="auto">
          <a:xfrm>
            <a:off x="467544" y="1098751"/>
            <a:ext cx="4762872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Ac yn olaf...</a:t>
            </a:r>
          </a:p>
        </p:txBody>
      </p:sp>
    </p:spTree>
  </p:cSld>
  <p:clrMapOvr>
    <a:masterClrMapping/>
  </p:clrMapOvr>
  <p:transition>
    <p:randomBa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>
            <a:extLst>
              <a:ext uri="{FF2B5EF4-FFF2-40B4-BE49-F238E27FC236}">
                <a16:creationId xmlns:a16="http://schemas.microsoft.com/office/drawing/2014/main" id="{F3913884-5AD6-4615-BAC3-4CB39F128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0313" y="2060575"/>
            <a:ext cx="7116762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1800" b="1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195" name="Rectangle 1">
            <a:extLst>
              <a:ext uri="{FF2B5EF4-FFF2-40B4-BE49-F238E27FC236}">
                <a16:creationId xmlns:a16="http://schemas.microsoft.com/office/drawing/2014/main" id="{6801E115-3478-4E83-BD8B-D1F1824DFB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249" y="1772816"/>
            <a:ext cx="5249155" cy="3760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00150" indent="-28575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>
              <a:spcBef>
                <a:spcPct val="0"/>
              </a:spcBef>
              <a:buClr>
                <a:srgbClr val="652667"/>
              </a:buClr>
              <a:buFontTx/>
              <a:buNone/>
            </a:pPr>
            <a:r>
              <a:rPr lang="cy-GB" sz="20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Diben y sleidiau nesaf yw eich helpu i ddod o hyd i waith. Maen nhw’n cynnig awgrymiadau am:</a:t>
            </a:r>
          </a:p>
          <a:p>
            <a:pPr lvl="1">
              <a:spcBef>
                <a:spcPct val="0"/>
              </a:spcBef>
              <a:buClr>
                <a:srgbClr val="652667"/>
              </a:buClr>
              <a:buFont typeface="Wingdings" panose="05000000000000000000" pitchFamily="2" charset="2"/>
              <a:buChar char="§"/>
            </a:pPr>
            <a:endParaRPr lang="en-GB" altLang="en-US" sz="2000" dirty="0">
              <a:solidFill>
                <a:srgbClr val="000000"/>
              </a:solidFill>
              <a:latin typeface="+mn-lt"/>
              <a:cs typeface="Segoe UI" panose="020B0502040204020203" pitchFamily="34" charset="0"/>
            </a:endParaRPr>
          </a:p>
          <a:p>
            <a:pPr lvl="2">
              <a:spcBef>
                <a:spcPct val="0"/>
              </a:spcBef>
              <a:buClr>
                <a:srgbClr val="652667"/>
              </a:buClr>
              <a:buFont typeface="Wingdings" panose="05000000000000000000" pitchFamily="2" charset="2"/>
              <a:buChar char="§"/>
            </a:pPr>
            <a:endParaRPr lang="en-GB" altLang="en-US" sz="2000" dirty="0">
              <a:solidFill>
                <a:srgbClr val="000000"/>
              </a:solidFill>
              <a:latin typeface="+mn-lt"/>
              <a:cs typeface="Segoe UI" panose="020B0502040204020203" pitchFamily="34" charset="0"/>
            </a:endParaRPr>
          </a:p>
          <a:p>
            <a:pPr lvl="2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Chwilio am swydd</a:t>
            </a:r>
          </a:p>
          <a:p>
            <a:pPr lvl="2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altLang="en-US" sz="2000" dirty="0">
              <a:solidFill>
                <a:srgbClr val="000000"/>
              </a:solidFill>
              <a:latin typeface="+mn-lt"/>
              <a:cs typeface="Segoe UI" panose="020B0502040204020203" pitchFamily="34" charset="0"/>
            </a:endParaRPr>
          </a:p>
          <a:p>
            <a:pPr lvl="2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Creu CV</a:t>
            </a:r>
          </a:p>
          <a:p>
            <a:pPr lvl="2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altLang="en-US" sz="2000" dirty="0">
              <a:solidFill>
                <a:srgbClr val="000000"/>
              </a:solidFill>
              <a:latin typeface="+mn-lt"/>
              <a:cs typeface="Segoe UI" panose="020B0502040204020203" pitchFamily="34" charset="0"/>
            </a:endParaRPr>
          </a:p>
          <a:p>
            <a:pPr lvl="2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Llenwi ffurflenni cais</a:t>
            </a:r>
          </a:p>
          <a:p>
            <a:pPr lvl="2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altLang="en-US" sz="2000" dirty="0">
              <a:solidFill>
                <a:srgbClr val="000000"/>
              </a:solidFill>
              <a:latin typeface="+mn-lt"/>
              <a:cs typeface="Segoe UI" panose="020B0502040204020203" pitchFamily="34" charset="0"/>
            </a:endParaRPr>
          </a:p>
          <a:p>
            <a:pPr lvl="2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Technegau cyfweld</a:t>
            </a:r>
          </a:p>
          <a:p>
            <a:pPr lvl="2">
              <a:lnSpc>
                <a:spcPct val="150000"/>
              </a:lnSpc>
              <a:spcBef>
                <a:spcPct val="0"/>
              </a:spcBef>
              <a:buClr>
                <a:srgbClr val="652667"/>
              </a:buClr>
            </a:pPr>
            <a:endParaRPr lang="en-GB" altLang="en-US" sz="14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B30B9DF-7F1E-495F-8A87-0E9069CC1419}"/>
              </a:ext>
            </a:extLst>
          </p:cNvPr>
          <p:cNvSpPr txBox="1">
            <a:spLocks/>
          </p:cNvSpPr>
          <p:nvPr/>
        </p:nvSpPr>
        <p:spPr bwMode="auto">
          <a:xfrm>
            <a:off x="486284" y="1102196"/>
            <a:ext cx="4762872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Dod o hyd i swydd</a:t>
            </a:r>
          </a:p>
        </p:txBody>
      </p:sp>
      <p:pic>
        <p:nvPicPr>
          <p:cNvPr id="7" name="Picture 6" descr="Icon&#10;&#10;Description automatically generated with medium confidence">
            <a:extLst>
              <a:ext uri="{FF2B5EF4-FFF2-40B4-BE49-F238E27FC236}">
                <a16:creationId xmlns:a16="http://schemas.microsoft.com/office/drawing/2014/main" id="{1FF9AE36-A034-43FF-9553-50F789A950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9155" y="1920570"/>
            <a:ext cx="3324634" cy="3324634"/>
          </a:xfrm>
          <a:prstGeom prst="rect">
            <a:avLst/>
          </a:prstGeo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75AD9-85B3-4268-BF8C-855952F77A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1556792"/>
            <a:ext cx="4330824" cy="4680520"/>
          </a:xfrm>
        </p:spPr>
        <p:txBody>
          <a:bodyPr/>
          <a:lstStyle/>
          <a:p>
            <a:r>
              <a:rPr lang="cy-GB" sz="2000" b="0" dirty="0">
                <a:solidFill>
                  <a:schemeClr val="tx1"/>
                </a:solidFill>
                <a:latin typeface="+mn-lt"/>
              </a:rPr>
              <a:t>Mae angen sgiliau ymchwilio am swydd ar unrhyw un sy’n awyddus i fentro i fyd gwaith neu’n awyddus i newid gyrfa.</a:t>
            </a:r>
            <a:br>
              <a:rPr lang="cy-GB" sz="2000" b="0" dirty="0">
                <a:solidFill>
                  <a:schemeClr val="tx1"/>
                </a:solidFill>
                <a:latin typeface="+mn-lt"/>
              </a:rPr>
            </a:br>
            <a:br>
              <a:rPr lang="cy-GB" sz="600" b="0" dirty="0">
                <a:solidFill>
                  <a:schemeClr val="tx1"/>
                </a:solidFill>
                <a:latin typeface="+mn-lt"/>
              </a:rPr>
            </a:br>
            <a:r>
              <a:rPr lang="cy-GB" sz="2000" b="0" dirty="0">
                <a:solidFill>
                  <a:schemeClr val="tx1"/>
                </a:solidFill>
                <a:latin typeface="+mn-lt"/>
              </a:rPr>
              <a:t>Fel arfer, bydd swyddi gwag yn cael eu dangos mewn canolfannau gwaith, gwefannau cyflogwyr, gwefannau annibynnol gan asiantaethau neu fforymau swyddi.</a:t>
            </a:r>
            <a:br>
              <a:rPr lang="cy-GB" sz="2000" b="0" dirty="0">
                <a:solidFill>
                  <a:schemeClr val="tx1"/>
                </a:solidFill>
                <a:latin typeface="+mn-lt"/>
              </a:rPr>
            </a:br>
            <a:br>
              <a:rPr lang="cy-GB" sz="1400" b="0" dirty="0">
                <a:solidFill>
                  <a:schemeClr val="tx1"/>
                </a:solidFill>
                <a:latin typeface="+mn-lt"/>
              </a:rPr>
            </a:br>
            <a:r>
              <a:rPr lang="cy-GB" sz="2000" b="0" dirty="0">
                <a:solidFill>
                  <a:schemeClr val="tx1"/>
                </a:solidFill>
                <a:latin typeface="+mn-lt"/>
              </a:rPr>
              <a:t>Gall gwneud cais i ymuno â’r diwydiant adeiladu fod yn frawychus ar y dechrau, a bydd yn cymryd amser i ddod o hyd i’r swydd iawn. </a:t>
            </a:r>
            <a:br>
              <a:rPr lang="cy-GB" sz="2000" b="0" dirty="0">
                <a:solidFill>
                  <a:schemeClr val="tx1"/>
                </a:solidFill>
                <a:latin typeface="+mn-lt"/>
              </a:rPr>
            </a:br>
            <a:endParaRPr lang="cy-GB" sz="20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B30B9DF-7F1E-495F-8A87-0E9069CC1419}"/>
              </a:ext>
            </a:extLst>
          </p:cNvPr>
          <p:cNvSpPr txBox="1">
            <a:spLocks/>
          </p:cNvSpPr>
          <p:nvPr/>
        </p:nvSpPr>
        <p:spPr bwMode="auto">
          <a:xfrm>
            <a:off x="457200" y="1008000"/>
            <a:ext cx="4762872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Ymchwil</a:t>
            </a:r>
          </a:p>
        </p:txBody>
      </p:sp>
      <p:pic>
        <p:nvPicPr>
          <p:cNvPr id="7" name="Picture 6" descr="A picture containing person, outdoor&#10;&#10;Description automatically generated">
            <a:extLst>
              <a:ext uri="{FF2B5EF4-FFF2-40B4-BE49-F238E27FC236}">
                <a16:creationId xmlns:a16="http://schemas.microsoft.com/office/drawing/2014/main" id="{ACEFE4EE-42C6-4FE5-9382-D3DBB39EE3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2000"/>
          <a:stretch/>
        </p:blipFill>
        <p:spPr>
          <a:xfrm>
            <a:off x="5220072" y="2276872"/>
            <a:ext cx="3240360" cy="2754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740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75AD9-85B3-4268-BF8C-855952F77A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6284" y="1736812"/>
            <a:ext cx="8262180" cy="4428492"/>
          </a:xfrm>
        </p:spPr>
        <p:txBody>
          <a:bodyPr/>
          <a:lstStyle/>
          <a:p>
            <a:r>
              <a:rPr lang="cy-GB" sz="2000" b="0" dirty="0">
                <a:solidFill>
                  <a:schemeClr val="tx1"/>
                </a:solidFill>
                <a:latin typeface="+mn-lt"/>
              </a:rPr>
              <a:t>Chwilio ar-lein yw'r ffordd fwyaf cyffredin o ddod o hyd i swyddi gwag. Mae chwilio drwy ddefnyddio geiriau allweddol gwahanol yn gallu cynnig swyddi gwahanol. Er enghraifft, efallai y bydd chwilio am adeiladwr, briciwr, gweithiwr adeiladu neu grefftwr adeiladu yn cynnig amrywiaeth o gyfleoedd. Mae'r gwefannau isod yn fannau cychwyn defnyddiol ar gyfer chwilio am swydd. </a:t>
            </a:r>
            <a:br>
              <a:rPr lang="cy-GB" sz="2000" b="0" dirty="0">
                <a:solidFill>
                  <a:schemeClr val="tx1"/>
                </a:solidFill>
                <a:latin typeface="+mn-lt"/>
              </a:rPr>
            </a:br>
            <a:r>
              <a:rPr lang="cy-GB" sz="1700" b="0" dirty="0">
                <a:solidFill>
                  <a:schemeClr val="tx1"/>
                </a:solidFill>
                <a:latin typeface="+mn-lt"/>
                <a:hlinkClick r:id="rId2"/>
              </a:rPr>
              <a:t>https://careerswales.gov.wales/apprenticeship-searchhttps://careerswales.gov.wales/</a:t>
            </a:r>
            <a:r>
              <a:rPr lang="cy-GB" sz="1700" b="0" dirty="0">
                <a:solidFill>
                  <a:schemeClr val="tx1"/>
                </a:solidFill>
                <a:latin typeface="+mn-lt"/>
              </a:rPr>
              <a:t> </a:t>
            </a:r>
            <a:br>
              <a:rPr lang="cy-GB" sz="1700" b="0" dirty="0">
                <a:solidFill>
                  <a:schemeClr val="tx1"/>
                </a:solidFill>
                <a:latin typeface="+mn-lt"/>
              </a:rPr>
            </a:br>
            <a:r>
              <a:rPr lang="cy-GB" sz="1700" b="0" dirty="0">
                <a:solidFill>
                  <a:schemeClr val="tx1"/>
                </a:solidFill>
                <a:latin typeface="+mn-lt"/>
                <a:hlinkClick r:id="rId3"/>
              </a:rPr>
              <a:t>https://www.citb.co.uk/cy-gb/</a:t>
            </a:r>
            <a:r>
              <a:rPr lang="cy-GB" sz="1700" b="0" dirty="0">
                <a:solidFill>
                  <a:schemeClr val="tx1"/>
                </a:solidFill>
                <a:latin typeface="+mn-lt"/>
              </a:rPr>
              <a:t> </a:t>
            </a:r>
            <a:br>
              <a:rPr lang="cy-GB" sz="1700" b="0" dirty="0">
                <a:solidFill>
                  <a:schemeClr val="tx1"/>
                </a:solidFill>
                <a:latin typeface="+mn-lt"/>
              </a:rPr>
            </a:br>
            <a:r>
              <a:rPr lang="cy-GB" sz="1700" b="0" dirty="0">
                <a:solidFill>
                  <a:schemeClr val="tx1"/>
                </a:solidFill>
                <a:latin typeface="+mn-lt"/>
                <a:hlinkClick r:id="rId4"/>
              </a:rPr>
              <a:t>www.linkedin.com/jobs</a:t>
            </a:r>
            <a:r>
              <a:rPr lang="cy-GB" sz="1700" b="0" dirty="0">
                <a:solidFill>
                  <a:schemeClr val="tx1"/>
                </a:solidFill>
                <a:latin typeface="+mn-lt"/>
              </a:rPr>
              <a:t>   </a:t>
            </a:r>
            <a:br>
              <a:rPr lang="cy-GB" sz="1700" b="0" dirty="0">
                <a:solidFill>
                  <a:schemeClr val="tx1"/>
                </a:solidFill>
                <a:latin typeface="+mn-lt"/>
              </a:rPr>
            </a:br>
            <a:r>
              <a:rPr lang="cy-GB" sz="1700" b="0" dirty="0">
                <a:solidFill>
                  <a:schemeClr val="tx1"/>
                </a:solidFill>
                <a:latin typeface="+mn-lt"/>
                <a:hlinkClick r:id="rId5"/>
              </a:rPr>
              <a:t>www.buildingcareersuk.com</a:t>
            </a:r>
            <a:r>
              <a:rPr lang="cy-GB" sz="1700" b="0" dirty="0">
                <a:solidFill>
                  <a:schemeClr val="tx1"/>
                </a:solidFill>
                <a:latin typeface="+mn-lt"/>
              </a:rPr>
              <a:t>  </a:t>
            </a:r>
            <a:br>
              <a:rPr lang="cy-GB" sz="1700" b="0" dirty="0">
                <a:solidFill>
                  <a:schemeClr val="tx1"/>
                </a:solidFill>
                <a:latin typeface="+mn-lt"/>
              </a:rPr>
            </a:br>
            <a:r>
              <a:rPr lang="cy-GB" sz="1700" b="0" dirty="0">
                <a:solidFill>
                  <a:schemeClr val="tx1"/>
                </a:solidFill>
                <a:latin typeface="+mn-lt"/>
                <a:hlinkClick r:id="rId6"/>
              </a:rPr>
              <a:t>www.indeed.co.uk</a:t>
            </a:r>
            <a:r>
              <a:rPr lang="cy-GB" sz="1700" b="0" dirty="0">
                <a:solidFill>
                  <a:schemeClr val="tx1"/>
                </a:solidFill>
                <a:latin typeface="+mn-lt"/>
              </a:rPr>
              <a:t>  				</a:t>
            </a:r>
            <a:br>
              <a:rPr lang="cy-GB" sz="1700" b="0" dirty="0">
                <a:solidFill>
                  <a:schemeClr val="tx1"/>
                </a:solidFill>
                <a:latin typeface="+mn-lt"/>
              </a:rPr>
            </a:br>
            <a:r>
              <a:rPr lang="cy-GB" sz="1700" b="0" dirty="0">
                <a:solidFill>
                  <a:schemeClr val="tx1"/>
                </a:solidFill>
                <a:latin typeface="+mn-lt"/>
                <a:hlinkClick r:id="rId7"/>
              </a:rPr>
              <a:t>www.prospects.ac.uk</a:t>
            </a:r>
            <a:r>
              <a:rPr lang="cy-GB" sz="1700" b="0" dirty="0">
                <a:solidFill>
                  <a:schemeClr val="tx1"/>
                </a:solidFill>
                <a:latin typeface="+mn-lt"/>
              </a:rPr>
              <a:t> </a:t>
            </a:r>
            <a:br>
              <a:rPr lang="cy-GB" sz="1700" b="0" dirty="0">
                <a:solidFill>
                  <a:schemeClr val="tx1"/>
                </a:solidFill>
                <a:latin typeface="+mn-lt"/>
              </a:rPr>
            </a:br>
            <a:r>
              <a:rPr lang="cy-GB" sz="1700" b="0" dirty="0">
                <a:solidFill>
                  <a:schemeClr val="tx1"/>
                </a:solidFill>
                <a:latin typeface="+mn-lt"/>
                <a:hlinkClick r:id="rId8"/>
              </a:rPr>
              <a:t>www.goconstruct.org</a:t>
            </a:r>
            <a:r>
              <a:rPr lang="cy-GB" sz="1700" b="0" dirty="0">
                <a:solidFill>
                  <a:schemeClr val="tx1"/>
                </a:solidFill>
                <a:latin typeface="+mn-lt"/>
              </a:rPr>
              <a:t> </a:t>
            </a:r>
            <a:br>
              <a:rPr lang="cy-GB" sz="1700" b="0" dirty="0">
                <a:solidFill>
                  <a:schemeClr val="tx1"/>
                </a:solidFill>
                <a:latin typeface="+mn-lt"/>
              </a:rPr>
            </a:br>
            <a:r>
              <a:rPr lang="cy-GB" sz="1700" b="0" dirty="0">
                <a:solidFill>
                  <a:schemeClr val="tx1"/>
                </a:solidFill>
                <a:latin typeface="+mn-lt"/>
                <a:hlinkClick r:id="rId9"/>
              </a:rPr>
              <a:t>www.careersinconstruction.com</a:t>
            </a:r>
            <a:r>
              <a:rPr lang="cy-GB" sz="1700" b="0" dirty="0">
                <a:solidFill>
                  <a:schemeClr val="tx1"/>
                </a:solidFill>
                <a:latin typeface="+mn-lt"/>
              </a:rPr>
              <a:t>  </a:t>
            </a:r>
            <a:br>
              <a:rPr lang="cy-GB" sz="2000" b="0" dirty="0">
                <a:solidFill>
                  <a:schemeClr val="tx1"/>
                </a:solidFill>
                <a:latin typeface="+mn-lt"/>
              </a:rPr>
            </a:br>
            <a:endParaRPr lang="cy-GB" sz="20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A23611E-6E0D-41AF-8B31-ABFC61729023}"/>
              </a:ext>
            </a:extLst>
          </p:cNvPr>
          <p:cNvSpPr txBox="1">
            <a:spLocks/>
          </p:cNvSpPr>
          <p:nvPr/>
        </p:nvSpPr>
        <p:spPr bwMode="auto">
          <a:xfrm>
            <a:off x="486284" y="1103466"/>
            <a:ext cx="4762872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Dod o hyd i swydd</a:t>
            </a:r>
          </a:p>
        </p:txBody>
      </p:sp>
    </p:spTree>
    <p:extLst>
      <p:ext uri="{BB962C8B-B14F-4D97-AF65-F5344CB8AC3E}">
        <p14:creationId xmlns:p14="http://schemas.microsoft.com/office/powerpoint/2010/main" val="1552058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>
            <a:extLst>
              <a:ext uri="{FF2B5EF4-FFF2-40B4-BE49-F238E27FC236}">
                <a16:creationId xmlns:a16="http://schemas.microsoft.com/office/drawing/2014/main" id="{E7BC6F11-E300-49C0-B4D0-3E751F0EF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2988471"/>
            <a:ext cx="4464496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latin typeface="+mn-lt"/>
                <a:cs typeface="Segoe UI" panose="020B0502040204020203" pitchFamily="34" charset="0"/>
              </a:rPr>
              <a:t>PEIDIWCH â gwastraffu eich amser eich hun nac amser cyflogwr drwy wneud cais am swydd nad ydych yn gymwys i'w gwneud neu eich bod yn meddu ar fwy o gymwysterau na’r hyn sydd ei angen - ewch am swydd sy’n briodol i chi!</a:t>
            </a:r>
          </a:p>
          <a:p>
            <a:pPr eaLnBrk="1" hangingPunct="1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altLang="en-US" sz="1800" dirty="0">
              <a:latin typeface="+mn-lt"/>
              <a:cs typeface="Segoe UI" panose="020B0502040204020203" pitchFamily="34" charset="0"/>
            </a:endParaRPr>
          </a:p>
          <a:p>
            <a:pPr eaLnBrk="1" hangingPunct="1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latin typeface="+mn-lt"/>
                <a:cs typeface="Segoe UI" panose="020B0502040204020203" pitchFamily="34" charset="0"/>
              </a:rPr>
              <a:t>Mae’n bwysig eich bod yn ymchwilio i’r swydd a’r cwmni cyn i chi wneud cais.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en-GB" altLang="en-US" sz="1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B30B9DF-7F1E-495F-8A87-0E9069CC1419}"/>
              </a:ext>
            </a:extLst>
          </p:cNvPr>
          <p:cNvSpPr txBox="1">
            <a:spLocks/>
          </p:cNvSpPr>
          <p:nvPr/>
        </p:nvSpPr>
        <p:spPr bwMode="auto">
          <a:xfrm>
            <a:off x="457200" y="1030188"/>
            <a:ext cx="4762872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Gwneud cais am swyddi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1BF92C-1582-404B-B531-D38E55D2CF00}"/>
              </a:ext>
            </a:extLst>
          </p:cNvPr>
          <p:cNvSpPr txBox="1"/>
          <p:nvPr/>
        </p:nvSpPr>
        <p:spPr>
          <a:xfrm>
            <a:off x="552636" y="1596867"/>
            <a:ext cx="747574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eaLnBrk="1" hangingPunct="1">
              <a:spcBef>
                <a:spcPct val="0"/>
              </a:spcBef>
              <a:buNone/>
            </a:pPr>
            <a:r>
              <a:rPr lang="cy-GB" sz="2000">
                <a:latin typeface="+mn-lt"/>
                <a:cs typeface="Segoe UI" panose="020B0502040204020203" pitchFamily="34" charset="0"/>
              </a:rPr>
              <a:t>Efallai eich bod wedi clywed pobl yn dweud eu bod wedi gwneud cais am lwythi o swyddi ond heb glywed dim byd yn ôl. Un o’r prif resymau dros hyn yw eu bod wedi gwneud cais am swydd nad oes ganddynt fawr o obaith o’i chael, os o gwbl.</a:t>
            </a:r>
          </a:p>
        </p:txBody>
      </p:sp>
      <p:pic>
        <p:nvPicPr>
          <p:cNvPr id="6" name="Picture 5" descr="A person sitting at a table&#10;&#10;Description automatically generated with medium confidence">
            <a:extLst>
              <a:ext uri="{FF2B5EF4-FFF2-40B4-BE49-F238E27FC236}">
                <a16:creationId xmlns:a16="http://schemas.microsoft.com/office/drawing/2014/main" id="{1914C36B-5E61-4156-86D2-777EFCA9BF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3134646"/>
            <a:ext cx="3468800" cy="231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03955"/>
      </p:ext>
    </p:extLst>
  </p:cSld>
  <p:clrMapOvr>
    <a:masterClrMapping/>
  </p:clrMapOvr>
  <p:transition>
    <p:randomBa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1">
            <a:extLst>
              <a:ext uri="{FF2B5EF4-FFF2-40B4-BE49-F238E27FC236}">
                <a16:creationId xmlns:a16="http://schemas.microsoft.com/office/drawing/2014/main" id="{713D68B4-9657-4013-B916-18195C2C6B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399" y="1556792"/>
            <a:ext cx="8309066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85750" indent="-285750" eaLnBrk="1" hangingPunct="1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>
                <a:latin typeface="+mn-lt"/>
                <a:cs typeface="Segoe UI" panose="020B0502040204020203" pitchFamily="34" charset="0"/>
              </a:rPr>
              <a:t>Os ydych chi ar fin gorffen eich cwrs coleg ac yn chwilio am swydd, mae angen i chi wneud gwaith ymchwil.</a:t>
            </a:r>
          </a:p>
          <a:p>
            <a:pPr marL="285750" indent="-285750" eaLnBrk="1" hangingPunct="1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altLang="en-US" sz="1800" dirty="0">
              <a:latin typeface="+mn-lt"/>
              <a:cs typeface="Segoe UI" panose="020B0502040204020203" pitchFamily="34" charset="0"/>
            </a:endParaRPr>
          </a:p>
          <a:p>
            <a:pPr marL="285750" indent="-28575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/>
              <a:t>Defnyddiwch wefan y gwasanaeth gyrfaoedd cenedlaethol:</a:t>
            </a:r>
            <a:br>
              <a:rPr lang="cy-GB" sz="1800">
                <a:latin typeface="+mn-lt"/>
                <a:cs typeface="Segoe UI" panose="020B0502040204020203" pitchFamily="34" charset="0"/>
              </a:rPr>
            </a:br>
            <a:r>
              <a:rPr lang="cy-GB" sz="1800">
                <a:latin typeface="Segoe UI" panose="020B0502040204020203" pitchFamily="34" charset="0"/>
                <a:cs typeface="Segoe UI" panose="020B0502040204020203" pitchFamily="34" charset="0"/>
                <a:hlinkClick r:id="rId3"/>
              </a:rPr>
              <a:t>https://gyrfacymru.llyw.cymru/</a:t>
            </a:r>
            <a:r>
              <a:rPr lang="cy-GB" sz="180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marL="285750" indent="-285750" eaLnBrk="1" hangingPunct="1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altLang="en-US" sz="1800" dirty="0">
              <a:latin typeface="+mn-lt"/>
              <a:cs typeface="Segoe UI" panose="020B0502040204020203" pitchFamily="34" charset="0"/>
            </a:endParaRPr>
          </a:p>
          <a:p>
            <a:pPr marL="285750" indent="-285750" eaLnBrk="1" hangingPunct="1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>
                <a:latin typeface="+mn-lt"/>
                <a:cs typeface="Segoe UI" panose="020B0502040204020203" pitchFamily="34" charset="0"/>
              </a:rPr>
              <a:t>Mae’r wefan yn rhestru’r swyddi o A-Y, ac yn dweud popeth mae angen i chi ei wybod am bob swydd. Bydd yn rhoi swyddi cysylltiedig nad ydych wedi meddwl amdanynt o bosib.</a:t>
            </a:r>
          </a:p>
          <a:p>
            <a:pPr marL="285750" indent="-285750" eaLnBrk="1" hangingPunct="1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altLang="en-US" sz="1800" dirty="0">
              <a:latin typeface="+mn-lt"/>
              <a:cs typeface="Segoe UI" panose="020B0502040204020203" pitchFamily="34" charset="0"/>
            </a:endParaRPr>
          </a:p>
          <a:p>
            <a:pPr marL="285750" indent="-285750" eaLnBrk="1" hangingPunct="1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>
                <a:latin typeface="+mn-lt"/>
                <a:cs typeface="Segoe UI" panose="020B0502040204020203" pitchFamily="34" charset="0"/>
              </a:rPr>
              <a:t>Os oes angen rhagor o hyfforddiant arnoch i fynd i’r maes gwaith hwnnw, siaradwch â’r Gwasanaethau Myfyrwyr i weld beth sydd angen i chi ei wneud</a:t>
            </a:r>
          </a:p>
          <a:p>
            <a:pPr marL="285750" indent="-285750" eaLnBrk="1" hangingPunct="1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altLang="en-US" sz="1800" dirty="0">
              <a:latin typeface="+mn-lt"/>
              <a:cs typeface="Segoe UI" panose="020B0502040204020203" pitchFamily="34" charset="0"/>
            </a:endParaRPr>
          </a:p>
          <a:p>
            <a:pPr marL="285750" indent="-285750" eaLnBrk="1" hangingPunct="1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>
                <a:latin typeface="+mn-lt"/>
                <a:cs typeface="Segoe UI" panose="020B0502040204020203" pitchFamily="34" charset="0"/>
              </a:rPr>
              <a:t>Os oes swydd/gyrfa benodol yr hoffech ei gwneud, yna ewch amdani – dim ond chi sy’n sefyll yn eich ffordd!</a:t>
            </a:r>
          </a:p>
          <a:p>
            <a:pPr marL="285750" indent="-285750" eaLnBrk="1" hangingPunct="1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endParaRPr lang="en-GB" altLang="en-US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GB" altLang="en-US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GB" altLang="en-US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eaLnBrk="1" hangingPunct="1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endParaRPr lang="en-GB" altLang="en-US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B30B9DF-7F1E-495F-8A87-0E9069CC1419}"/>
              </a:ext>
            </a:extLst>
          </p:cNvPr>
          <p:cNvSpPr txBox="1">
            <a:spLocks/>
          </p:cNvSpPr>
          <p:nvPr/>
        </p:nvSpPr>
        <p:spPr bwMode="auto">
          <a:xfrm>
            <a:off x="457200" y="1008000"/>
            <a:ext cx="4762872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Gwneud cais am swyddi</a:t>
            </a:r>
          </a:p>
        </p:txBody>
      </p:sp>
    </p:spTree>
    <p:extLst>
      <p:ext uri="{BB962C8B-B14F-4D97-AF65-F5344CB8AC3E}">
        <p14:creationId xmlns:p14="http://schemas.microsoft.com/office/powerpoint/2010/main" val="584029619"/>
      </p:ext>
    </p:extLst>
  </p:cSld>
  <p:clrMapOvr>
    <a:masterClrMapping/>
  </p:clrMapOvr>
  <p:transition>
    <p:randomBa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>
            <a:extLst>
              <a:ext uri="{FF2B5EF4-FFF2-40B4-BE49-F238E27FC236}">
                <a16:creationId xmlns:a16="http://schemas.microsoft.com/office/drawing/2014/main" id="{309844A1-0E03-4A9B-9882-8D788F9E0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0313" y="2060575"/>
            <a:ext cx="7116762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1800" b="1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196" name="Rectangle 1">
            <a:extLst>
              <a:ext uri="{FF2B5EF4-FFF2-40B4-BE49-F238E27FC236}">
                <a16:creationId xmlns:a16="http://schemas.microsoft.com/office/drawing/2014/main" id="{59CE98BE-1164-43F9-8E7E-D6BCE6D0D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18532"/>
            <a:ext cx="718820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CV yw’r enw mwy cyffredin ar Curriculum Vitae.</a:t>
            </a:r>
          </a:p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altLang="en-US" dirty="0">
              <a:solidFill>
                <a:srgbClr val="000000"/>
              </a:solidFill>
              <a:latin typeface="+mn-lt"/>
              <a:cs typeface="Segoe UI" panose="020B0502040204020203" pitchFamily="34" charset="0"/>
            </a:endParaRPr>
          </a:p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Ymadrodd Lladin yw hwn ar gyfer ‘trywydd neu lwybr bywyd rhywun’.</a:t>
            </a:r>
          </a:p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altLang="en-US" dirty="0">
              <a:solidFill>
                <a:srgbClr val="000000"/>
              </a:solidFill>
              <a:latin typeface="+mn-lt"/>
              <a:cs typeface="Segoe UI" panose="020B0502040204020203" pitchFamily="34" charset="0"/>
            </a:endParaRPr>
          </a:p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Mae’n gofnod o hanes personol, ac yn dangos eich sgiliau a’ch profiad.</a:t>
            </a:r>
          </a:p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altLang="en-US" dirty="0">
              <a:solidFill>
                <a:srgbClr val="000000"/>
              </a:solidFill>
              <a:latin typeface="+mn-lt"/>
              <a:cs typeface="Segoe UI" panose="020B0502040204020203" pitchFamily="34" charset="0"/>
            </a:endParaRPr>
          </a:p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Mae’n ddogfen sy’n eich gwerthu ac yn eich hysbysebu i’r cyflogwyr.</a:t>
            </a:r>
          </a:p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altLang="en-US" dirty="0">
              <a:solidFill>
                <a:srgbClr val="000000"/>
              </a:solidFill>
              <a:latin typeface="+mn-lt"/>
              <a:cs typeface="Segoe UI" panose="020B0502040204020203" pitchFamily="34" charset="0"/>
            </a:endParaRPr>
          </a:p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Pwrpas y CV yw eich helpu i gael cyfweliad.</a:t>
            </a:r>
          </a:p>
        </p:txBody>
      </p:sp>
      <p:pic>
        <p:nvPicPr>
          <p:cNvPr id="10245" name="Picture 2">
            <a:extLst>
              <a:ext uri="{FF2B5EF4-FFF2-40B4-BE49-F238E27FC236}">
                <a16:creationId xmlns:a16="http://schemas.microsoft.com/office/drawing/2014/main" id="{3A2BD60B-9920-469B-A125-F4D9330982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8200" y="5115471"/>
            <a:ext cx="1595437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2EE1402-E9CF-4484-8C58-1754D262ABB4}"/>
              </a:ext>
            </a:extLst>
          </p:cNvPr>
          <p:cNvSpPr/>
          <p:nvPr/>
        </p:nvSpPr>
        <p:spPr>
          <a:xfrm>
            <a:off x="395536" y="1101108"/>
            <a:ext cx="44155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3200" b="1"/>
              <a:t>Curriculum Vitae (CV)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>
            <a:extLst>
              <a:ext uri="{FF2B5EF4-FFF2-40B4-BE49-F238E27FC236}">
                <a16:creationId xmlns:a16="http://schemas.microsoft.com/office/drawing/2014/main" id="{187C1FEE-DE09-40D2-A8AB-33AE2F5673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02" y="1795591"/>
            <a:ext cx="7116763" cy="3847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Eich enw</a:t>
            </a:r>
          </a:p>
          <a:p>
            <a:pPr lvl="1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altLang="en-US" sz="2000" dirty="0">
              <a:solidFill>
                <a:srgbClr val="000000"/>
              </a:solidFill>
              <a:latin typeface="+mn-lt"/>
              <a:cs typeface="Segoe UI" panose="020B0502040204020203" pitchFamily="34" charset="0"/>
            </a:endParaRPr>
          </a:p>
          <a:p>
            <a:pPr lvl="1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Cyfeiriad a manylion cyswllt</a:t>
            </a:r>
          </a:p>
          <a:p>
            <a:pPr lvl="1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altLang="en-US" sz="2000" dirty="0">
              <a:solidFill>
                <a:srgbClr val="000000"/>
              </a:solidFill>
              <a:latin typeface="+mn-lt"/>
              <a:cs typeface="Segoe UI" panose="020B0502040204020203" pitchFamily="34" charset="0"/>
            </a:endParaRPr>
          </a:p>
          <a:p>
            <a:pPr lvl="1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Proffil personol</a:t>
            </a:r>
          </a:p>
          <a:p>
            <a:pPr lvl="1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altLang="en-US" sz="2000" dirty="0">
              <a:solidFill>
                <a:srgbClr val="000000"/>
              </a:solidFill>
              <a:latin typeface="+mn-lt"/>
              <a:cs typeface="Segoe UI" panose="020B0502040204020203" pitchFamily="34" charset="0"/>
            </a:endParaRPr>
          </a:p>
          <a:p>
            <a:pPr lvl="1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Sgiliau a galluoedd</a:t>
            </a:r>
          </a:p>
          <a:p>
            <a:pPr lvl="1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altLang="en-US" sz="2000" dirty="0">
              <a:solidFill>
                <a:srgbClr val="000000"/>
              </a:solidFill>
              <a:latin typeface="+mn-lt"/>
              <a:cs typeface="Segoe UI" panose="020B0502040204020203" pitchFamily="34" charset="0"/>
            </a:endParaRPr>
          </a:p>
          <a:p>
            <a:pPr lvl="1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Cymwysterau</a:t>
            </a:r>
          </a:p>
          <a:p>
            <a:pPr lvl="1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altLang="en-US" sz="2000" dirty="0">
              <a:solidFill>
                <a:srgbClr val="000000"/>
              </a:solidFill>
              <a:latin typeface="+mn-lt"/>
              <a:cs typeface="Segoe UI" panose="020B0502040204020203" pitchFamily="34" charset="0"/>
            </a:endParaRPr>
          </a:p>
          <a:p>
            <a:pPr lvl="1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Hanes gwaith</a:t>
            </a:r>
          </a:p>
          <a:p>
            <a:pPr>
              <a:defRPr/>
            </a:pPr>
            <a:endParaRPr lang="en-GB" altLang="en-US" sz="20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B30B9DF-7F1E-495F-8A87-0E9069CC1419}"/>
              </a:ext>
            </a:extLst>
          </p:cNvPr>
          <p:cNvSpPr txBox="1">
            <a:spLocks/>
          </p:cNvSpPr>
          <p:nvPr/>
        </p:nvSpPr>
        <p:spPr bwMode="auto">
          <a:xfrm>
            <a:off x="457200" y="1008000"/>
            <a:ext cx="4762872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Beth sydd angen ei roi ar eich CV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3">
            <a:extLst>
              <a:ext uri="{FF2B5EF4-FFF2-40B4-BE49-F238E27FC236}">
                <a16:creationId xmlns:a16="http://schemas.microsoft.com/office/drawing/2014/main" id="{77B96719-EF8A-4877-9CB4-1E27DF152C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1383697"/>
            <a:ext cx="8424863" cy="4762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Dewiswch y fformat cywir</a:t>
            </a:r>
          </a:p>
          <a:p>
            <a:pPr lvl="1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Defnyddiwch y disgrifiad swydd i'ch arwain</a:t>
            </a:r>
          </a:p>
          <a:p>
            <a:pPr lvl="1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Tynnwch sylw at eich sgiliau trosglwyddadwy</a:t>
            </a:r>
          </a:p>
          <a:p>
            <a:pPr lvl="1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Peidiwch byth â dweud celwydd na gor-ddweud – dywedwch y gwir</a:t>
            </a:r>
          </a:p>
          <a:p>
            <a:pPr lvl="1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Cofiwch ei olygu a’i brawfddarllen sawl gwaith</a:t>
            </a:r>
          </a:p>
          <a:p>
            <a:pPr lvl="1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Rhowch enghreifftiau</a:t>
            </a:r>
          </a:p>
          <a:p>
            <a:pPr lvl="1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Cofiwch roi llythyr eglurhaol</a:t>
            </a:r>
          </a:p>
          <a:p>
            <a:pPr lvl="1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Gwerthwch eich hun!</a:t>
            </a:r>
          </a:p>
          <a:p>
            <a:pPr lvl="1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Does dim angen i chi ychwanegu unrhyw beth ynghylch cyfle cyfartal h.y. dyddiad geni, dibynyddion, statws priodasol, tarddiad ethnig</a:t>
            </a:r>
          </a:p>
          <a:p>
            <a:pPr lvl="1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1800" dirty="0">
                <a:solidFill>
                  <a:srgbClr val="000000"/>
                </a:solidFill>
                <a:latin typeface="+mn-lt"/>
                <a:cs typeface="Segoe UI" panose="020B0502040204020203" pitchFamily="34" charset="0"/>
              </a:rPr>
              <a:t>Cofiwch ddiweddaru eich CV wrth i chi gael mwy o sgiliau a phrofiad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Clr>
                <a:srgbClr val="652667"/>
              </a:buClr>
              <a:buFont typeface="Wingdings" panose="05000000000000000000" pitchFamily="2" charset="2"/>
              <a:buChar char="§"/>
            </a:pPr>
            <a:endParaRPr lang="en-GB" altLang="en-US" sz="2000" dirty="0">
              <a:solidFill>
                <a:srgbClr val="000000"/>
              </a:solidFill>
              <a:latin typeface="+mn-lt"/>
              <a:cs typeface="Segoe UI" panose="020B0502040204020203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B30B9DF-7F1E-495F-8A87-0E9069CC1419}"/>
              </a:ext>
            </a:extLst>
          </p:cNvPr>
          <p:cNvSpPr txBox="1">
            <a:spLocks/>
          </p:cNvSpPr>
          <p:nvPr/>
        </p:nvSpPr>
        <p:spPr bwMode="auto">
          <a:xfrm>
            <a:off x="457200" y="1008000"/>
            <a:ext cx="4762872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Sut mae creu eich CV cyntaf</a:t>
            </a: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purl.org/dc/elements/1.1/"/>
    <ds:schemaRef ds:uri="http://schemas.microsoft.com/office/2006/documentManagement/types"/>
    <ds:schemaRef ds:uri="7d91badd-8922-4db1-9652-4fbca8a6b7df"/>
    <ds:schemaRef ds:uri="http://schemas.openxmlformats.org/package/2006/metadata/core-properties"/>
    <ds:schemaRef ds:uri="http://www.w3.org/XML/1998/namespace"/>
    <ds:schemaRef ds:uri="http://purl.org/dc/dcmitype/"/>
    <ds:schemaRef ds:uri="http://schemas.microsoft.com/office/infopath/2007/PartnerControls"/>
    <ds:schemaRef ds:uri="1c5831b9-66da-4f16-a409-834213ecdb8e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6143</TotalTime>
  <Words>1519</Words>
  <Application>Microsoft Office PowerPoint</Application>
  <PresentationFormat>On-screen Show (4:3)</PresentationFormat>
  <Paragraphs>129</Paragraphs>
  <Slides>19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Lucida Grande</vt:lpstr>
      <vt:lpstr>Segoe UI</vt:lpstr>
      <vt:lpstr>Times New Roman</vt:lpstr>
      <vt:lpstr>Wingdings</vt:lpstr>
      <vt:lpstr>Default Design</vt:lpstr>
      <vt:lpstr>  PowerPoint 2: Dod o hyd i gyfleoedd am waith a phrentisiaethau yn y diwydiant</vt:lpstr>
      <vt:lpstr>PowerPoint Presentation</vt:lpstr>
      <vt:lpstr>Mae angen sgiliau ymchwilio am swydd ar unrhyw un sy’n awyddus i fentro i fyd gwaith neu’n awyddus i newid gyrfa.  Fel arfer, bydd swyddi gwag yn cael eu dangos mewn canolfannau gwaith, gwefannau cyflogwyr, gwefannau annibynnol gan asiantaethau neu fforymau swyddi.  Gall gwneud cais i ymuno â’r diwydiant adeiladu fod yn frawychus ar y dechrau, a bydd yn cymryd amser i ddod o hyd i’r swydd iawn.  </vt:lpstr>
      <vt:lpstr>Chwilio ar-lein yw'r ffordd fwyaf cyffredin o ddod o hyd i swyddi gwag. Mae chwilio drwy ddefnyddio geiriau allweddol gwahanol yn gallu cynnig swyddi gwahanol. Er enghraifft, efallai y bydd chwilio am adeiladwr, briciwr, gweithiwr adeiladu neu grefftwr adeiladu yn cynnig amrywiaeth o gyfleoedd. Mae'r gwefannau isod yn fannau cychwyn defnyddiol ar gyfer chwilio am swydd.  https://careerswales.gov.wales/apprenticeship-searchhttps://careerswales.gov.wales/  https://www.citb.co.uk/cy-gb/  www.linkedin.com/jobs    www.buildingcareersuk.com   www.indeed.co.uk       www.prospects.ac.uk  www.goconstruct.org  www.careersinconstruction.com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Paratoi ar gyfer gwaith a pharodrwydd i weithio</vt:lpstr>
      <vt:lpstr>PowerPoint Presentation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201</cp:revision>
  <dcterms:created xsi:type="dcterms:W3CDTF">2013-05-28T00:38:54Z</dcterms:created>
  <dcterms:modified xsi:type="dcterms:W3CDTF">2021-04-22T15:35:49Z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