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E8AD2C-F943-5A73-56FD-667093F7DD97}" v="23" dt="2020-06-15T20:42:55.7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38"/>
    <p:restoredTop sz="93172" autoAdjust="0"/>
  </p:normalViewPr>
  <p:slideViewPr>
    <p:cSldViewPr showGuides="1">
      <p:cViewPr varScale="1">
        <p:scale>
          <a:sx n="67" d="100"/>
          <a:sy n="67" d="100"/>
        </p:scale>
        <p:origin x="91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FFE8AD2C-F943-5A73-56FD-667093F7DD97}"/>
    <pc:docChg chg="modSld">
      <pc:chgData name="John Cartwright" userId="S::john.cartwright@hartlepoolfe.ac.uk::aab42552-d48d-4c7e-81cd-76fbfe8dfb3c" providerId="AD" clId="Web-{FFE8AD2C-F943-5A73-56FD-667093F7DD97}" dt="2020-06-15T20:42:55.783" v="16" actId="14100"/>
      <pc:docMkLst>
        <pc:docMk/>
      </pc:docMkLst>
      <pc:sldChg chg="addSp modSp">
        <pc:chgData name="John Cartwright" userId="S::john.cartwright@hartlepoolfe.ac.uk::aab42552-d48d-4c7e-81cd-76fbfe8dfb3c" providerId="AD" clId="Web-{FFE8AD2C-F943-5A73-56FD-667093F7DD97}" dt="2020-06-15T20:38:47.391" v="2" actId="14100"/>
        <pc:sldMkLst>
          <pc:docMk/>
          <pc:sldMk cId="3206491598" sldId="259"/>
        </pc:sldMkLst>
        <pc:picChg chg="add mod">
          <ac:chgData name="John Cartwright" userId="S::john.cartwright@hartlepoolfe.ac.uk::aab42552-d48d-4c7e-81cd-76fbfe8dfb3c" providerId="AD" clId="Web-{FFE8AD2C-F943-5A73-56FD-667093F7DD97}" dt="2020-06-15T20:38:47.391" v="2" actId="14100"/>
          <ac:picMkLst>
            <pc:docMk/>
            <pc:sldMk cId="3206491598" sldId="259"/>
            <ac:picMk id="2" creationId="{BC890FEB-A801-4121-8C47-C94ACA9A36F3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39:44.235" v="5" actId="14100"/>
        <pc:sldMkLst>
          <pc:docMk/>
          <pc:sldMk cId="2066314212" sldId="260"/>
        </pc:sldMkLst>
        <pc:picChg chg="add mod">
          <ac:chgData name="John Cartwright" userId="S::john.cartwright@hartlepoolfe.ac.uk::aab42552-d48d-4c7e-81cd-76fbfe8dfb3c" providerId="AD" clId="Web-{FFE8AD2C-F943-5A73-56FD-667093F7DD97}" dt="2020-06-15T20:39:44.235" v="5" actId="14100"/>
          <ac:picMkLst>
            <pc:docMk/>
            <pc:sldMk cId="2066314212" sldId="260"/>
            <ac:picMk id="2" creationId="{763581D3-756B-4B8E-9E59-650B6A472975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0:08.438" v="7" actId="1076"/>
        <pc:sldMkLst>
          <pc:docMk/>
          <pc:sldMk cId="1647489129" sldId="261"/>
        </pc:sldMkLst>
        <pc:picChg chg="add mod">
          <ac:chgData name="John Cartwright" userId="S::john.cartwright@hartlepoolfe.ac.uk::aab42552-d48d-4c7e-81cd-76fbfe8dfb3c" providerId="AD" clId="Web-{FFE8AD2C-F943-5A73-56FD-667093F7DD97}" dt="2020-06-15T20:40:08.438" v="7" actId="1076"/>
          <ac:picMkLst>
            <pc:docMk/>
            <pc:sldMk cId="1647489129" sldId="261"/>
            <ac:picMk id="2" creationId="{CE1D36FF-9447-4904-9739-C3BA8B2F8550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1:09.720" v="10" actId="14100"/>
        <pc:sldMkLst>
          <pc:docMk/>
          <pc:sldMk cId="3568768688" sldId="262"/>
        </pc:sldMkLst>
        <pc:picChg chg="add mod">
          <ac:chgData name="John Cartwright" userId="S::john.cartwright@hartlepoolfe.ac.uk::aab42552-d48d-4c7e-81cd-76fbfe8dfb3c" providerId="AD" clId="Web-{FFE8AD2C-F943-5A73-56FD-667093F7DD97}" dt="2020-06-15T20:41:09.720" v="10" actId="14100"/>
          <ac:picMkLst>
            <pc:docMk/>
            <pc:sldMk cId="3568768688" sldId="262"/>
            <ac:picMk id="2" creationId="{B42F14E4-3FC9-4441-9EA6-7B52C4BEADC6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1:51.549" v="13" actId="14100"/>
        <pc:sldMkLst>
          <pc:docMk/>
          <pc:sldMk cId="4051338217" sldId="263"/>
        </pc:sldMkLst>
        <pc:picChg chg="add mod">
          <ac:chgData name="John Cartwright" userId="S::john.cartwright@hartlepoolfe.ac.uk::aab42552-d48d-4c7e-81cd-76fbfe8dfb3c" providerId="AD" clId="Web-{FFE8AD2C-F943-5A73-56FD-667093F7DD97}" dt="2020-06-15T20:41:51.549" v="13" actId="14100"/>
          <ac:picMkLst>
            <pc:docMk/>
            <pc:sldMk cId="4051338217" sldId="263"/>
            <ac:picMk id="2" creationId="{8BE17382-12EC-40EA-9369-22B17C9441C4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2:55.783" v="16" actId="14100"/>
        <pc:sldMkLst>
          <pc:docMk/>
          <pc:sldMk cId="1879471803" sldId="265"/>
        </pc:sldMkLst>
        <pc:picChg chg="add mod">
          <ac:chgData name="John Cartwright" userId="S::john.cartwright@hartlepoolfe.ac.uk::aab42552-d48d-4c7e-81cd-76fbfe8dfb3c" providerId="AD" clId="Web-{FFE8AD2C-F943-5A73-56FD-667093F7DD97}" dt="2020-06-15T20:42:55.783" v="16" actId="14100"/>
          <ac:picMkLst>
            <pc:docMk/>
            <pc:sldMk cId="1879471803" sldId="265"/>
            <ac:picMk id="2" creationId="{056B2DB7-FAC2-49E7-AD1E-86A1E76525D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1EF7-0009-9E49-B23D-32DF4B44B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926EC-43F5-E94C-A483-353F94A8C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98098-DDBB-1F4F-A68E-C1A5E33A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9F6A4-BF8B-A946-922E-4C0F8F55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85DC9-CC6C-8D48-B325-5EA6557E1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02831-4C35-0243-A006-AEE5F43EF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8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55622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6: Asesiadau risg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48D8836-F4A1-924E-8D71-C6E44F2F4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08377"/>
            <a:ext cx="7924800" cy="484088"/>
          </a:xfrm>
        </p:spPr>
        <p:txBody>
          <a:bodyPr/>
          <a:lstStyle/>
          <a:p>
            <a:r>
              <a:rPr lang="cy-GB">
                <a:latin typeface="+mn-lt"/>
              </a:rPr>
              <a:t>Beth yw asesiad risg?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803D691-AEB5-CE42-BB48-A1582A761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571184" cy="4248000"/>
          </a:xfrm>
        </p:spPr>
        <p:txBody>
          <a:bodyPr/>
          <a:lstStyle/>
          <a:p>
            <a:r>
              <a:rPr lang="cy-GB"/>
              <a:t>Mae asesiad risg yn archwiliad manwl o beth allai achosi niwed i bobl yn eich gweithle, fel eich bod yn gallu asesu'r rhagofalon i osgoi damweiniau.</a:t>
            </a:r>
          </a:p>
          <a:p>
            <a:endParaRPr lang="en-US" altLang="en-US" dirty="0"/>
          </a:p>
          <a:p>
            <a:pPr>
              <a:lnSpc>
                <a:spcPct val="90000"/>
              </a:lnSpc>
            </a:pPr>
            <a:r>
              <a:rPr lang="cy-GB" b="1"/>
              <a:t>PERYGL</a:t>
            </a:r>
            <a:r>
              <a:rPr lang="cy-GB"/>
              <a:t> – unrhyw beth sydd â’r potensial i achosi niwed		 (ee, trydan, gweithio mewn mannau uchel).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cy-GB" b="1"/>
              <a:t>RISG</a:t>
            </a:r>
            <a:r>
              <a:rPr lang="cy-GB"/>
              <a:t> – y siawns, mawr neu fach, y bydd rhywun yn cael ei niweidio gan y perygl.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1982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4.07407E-6 C 0.00695 -0.01343 0.01407 -0.02801 0.02101 -0.04676 C 0.03993 -0.1 0.04497 -0.15209 0.03108 -0.15996 C 0.01702 -0.16945 -0.01007 -0.13195 -0.02899 -0.07871 C -0.03906 -0.0507 -0.04496 -0.02408 -0.04705 -0.00394 C -0.05 0.01203 -0.05104 0.02777 -0.05104 0.04652 C -0.05104 0.10671 -0.03802 0.15601 -0.02291 0.15601 C -0.00798 0.15601 0.00504 0.10671 0.00504 0.04652 C 0.00504 0.01851 0.00209 -0.00811 -0.00295 -0.02662 C -0.00503 -0.0426 -0.01007 -0.05996 -0.01597 -0.07732 C -0.03593 -0.13195 -0.06302 -0.16945 -0.07708 -0.15996 C -0.09097 -0.1507 -0.08593 -0.1 -0.06597 -0.04537 C -0.05798 -0.01991 -0.04705 0.00138 -0.03593 0.01597 C -0.02795 0.02939 -0.01892 0.04143 -0.00694 0.05301 C 0.029 0.09189 0.06493 0.10926 0.075 0.09328 C 0.08403 0.07731 0.06407 0.0331 0.02795 -0.00394 C 0.01302 -0.01991 -0.00295 -0.03195 -0.01597 -0.04005 C -0.02795 -0.04792 -0.04305 -0.05463 -0.05902 -0.05857 C -0.10295 -0.07223 -0.14097 -0.06806 -0.14392 -0.04676 C -0.14791 -0.02662 -0.11493 4.07407E-6 -0.071 0.01319 C -0.05104 0.01851 -0.03194 0.02129 -0.01701 0.0199 C -0.00399 0.0199 0.01007 0.01736 0.025 0.01319 C 0.06893 4.07407E-6 0.10209 -0.02801 0.09792 -0.04792 C 0.09497 -0.06806 0.05695 -0.07338 0.01302 -0.05996 C -0.00798 -0.05324 -0.02708 -0.04399 -0.03993 -0.03334 C -0.05104 -0.02524 -0.06198 -0.01598 -0.07395 -0.00394 C -0.10902 0.03472 -0.13003 0.07731 -0.11996 0.09328 C -0.11093 0.10926 -0.07395 0.09189 -0.03906 0.05463 C -0.02205 0.03611 -0.00798 0.01736 -3.33333E-6 4.07407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E64D7AF-3EB8-AD45-BBB6-C9A3F5285B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7772400" cy="762000"/>
          </a:xfrm>
        </p:spPr>
        <p:txBody>
          <a:bodyPr/>
          <a:lstStyle/>
          <a:p>
            <a:r>
              <a:rPr lang="cy-GB">
                <a:latin typeface="+mn-lt"/>
              </a:rPr>
              <a:t>Math o beryglon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2028918-867B-644B-81B9-1FD488F7D0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Codi a chario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Peiriannau	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Tân		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Gweithio mewn mannau uchel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Cerbydau	</a:t>
            </a:r>
            <a:r>
              <a:rPr lang="cy-GB" b="1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cy-GB"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902030302020204" pitchFamily="66" charset="0"/>
              </a:rPr>
              <a:t>		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8668C2-2B52-48EC-B2CD-583C515747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7" t="8000" r="7206" b="8000"/>
          <a:stretch/>
        </p:blipFill>
        <p:spPr>
          <a:xfrm>
            <a:off x="4847506" y="1988840"/>
            <a:ext cx="351579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8.33333E-7 2.22222E-6 C 0.00694 -0.01343 0.01406 -0.02801 0.02101 -0.04676 C 0.03993 -0.1 0.04496 -0.15209 0.03108 -0.15996 C 0.01701 -0.16945 -0.01007 -0.13195 -0.02899 -0.07871 C -0.03906 -0.0507 -0.04497 -0.02408 -0.04705 -0.00394 C -0.05 0.01203 -0.05104 0.02778 -0.05104 0.04676 C -0.05104 0.10671 -0.03802 0.15602 -0.02292 0.15602 C -0.00799 0.15602 0.00503 0.10671 0.00503 0.04676 C 0.00503 0.01852 0.00208 -0.0081 -0.00295 -0.02662 C -0.00504 -0.04259 -0.01007 -0.05996 -0.01597 -0.07732 C -0.03594 -0.13195 -0.06302 -0.16945 -0.07708 -0.15996 C -0.09097 -0.1507 -0.08594 -0.1 -0.06597 -0.04537 C -0.05799 -0.01991 -0.04705 0.00139 -0.03594 0.01597 C -0.02795 0.02916 -0.01892 0.04143 -0.00695 0.05324 C 0.02899 0.0919 0.06493 0.10926 0.075 0.09328 C 0.08403 0.07731 0.06406 0.03333 0.02795 -0.00394 C 0.01302 -0.01991 -0.00295 -0.03195 -0.01597 -0.04005 C -0.02795 -0.04792 -0.04306 -0.05463 -0.05903 -0.05857 C -0.10295 -0.07199 -0.14097 -0.06806 -0.14392 -0.04676 C -0.14792 -0.02662 -0.11493 2.22222E-6 -0.07101 0.01319 C -0.05104 0.01852 -0.03195 0.02129 -0.01701 0.01991 C -0.00399 0.01991 0.01007 0.01736 0.025 0.01319 C 0.06892 2.22222E-6 0.10208 -0.02801 0.09792 -0.04792 C 0.09496 -0.06806 0.05694 -0.07338 0.01302 -0.05996 C -0.00799 -0.05324 -0.02708 -0.04398 -0.03993 -0.03334 C -0.05104 -0.02523 -0.06198 -0.01597 -0.07396 -0.00394 C -0.10903 0.03472 -0.13004 0.07731 -0.11997 0.09328 C -0.11094 0.10926 -0.07396 0.0919 -0.03906 0.05463 C -0.02205 0.03611 -0.00799 0.01736 8.33333E-7 2.22222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BB16C95-052A-094E-9762-BE6ACE1A0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1123644"/>
            <a:ext cx="7772400" cy="762000"/>
          </a:xfrm>
        </p:spPr>
        <p:txBody>
          <a:bodyPr/>
          <a:lstStyle/>
          <a:p>
            <a:r>
              <a:rPr lang="cy-GB"/>
              <a:t>Math o beryglon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F258408-505F-7A4E-9EC7-85EAE5A7AF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Trydan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Llwch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Sŵn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Gwrthrychau’n syrthio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Golau gwael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Codi a chario</a:t>
            </a:r>
          </a:p>
        </p:txBody>
      </p:sp>
    </p:spTree>
    <p:extLst>
      <p:ext uri="{BB962C8B-B14F-4D97-AF65-F5344CB8AC3E}">
        <p14:creationId xmlns:p14="http://schemas.microsoft.com/office/powerpoint/2010/main" val="206631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4.72222E-6 -4.44444E-6 C 0.00694 -0.01342 0.01406 -0.028 0.021 -0.04675 C 0.03993 -0.1 0.04496 -0.15208 0.03107 -0.15995 C 0.01701 -0.16944 -0.01007 -0.13194 -0.029 -0.0787 C -0.03907 -0.05069 -0.04497 -0.02407 -0.04705 -0.00393 C -0.05 0.01204 -0.05105 0.02801 -0.05105 0.04676 C -0.05105 0.10672 -0.03803 0.15602 -0.02292 0.15602 C -0.00799 0.15602 0.00503 0.10672 0.00503 0.04676 C 0.00503 0.01875 0.00208 -0.0081 -0.00296 -0.02662 C -0.00504 -0.04259 -0.01007 -0.05995 -0.01598 -0.07731 C -0.03594 -0.13194 -0.06303 -0.16944 -0.07709 -0.15995 C -0.09098 -0.15069 -0.08594 -0.1 -0.06598 -0.04537 C -0.05799 -0.0199 -0.04705 0.00139 -0.03594 0.01598 C -0.02796 0.0294 -0.01893 0.04144 -0.00695 0.05325 C 0.02899 0.0919 0.06493 0.10926 0.075 0.09329 C 0.08402 0.07732 0.06406 0.03334 0.02795 -0.00393 C 0.01302 -0.0199 -0.00296 -0.03194 -0.01598 -0.04004 C -0.02796 -0.04791 -0.04306 -0.05463 -0.05903 -0.05856 C -0.10296 -0.07199 -0.14098 -0.06805 -0.14393 -0.04675 C -0.14792 -0.02662 -0.11494 -4.44444E-6 -0.07101 0.01343 C -0.05105 0.01875 -0.03195 0.0213 -0.01702 0.01991 C -0.004 0.01991 0.01006 0.01737 0.025 0.01343 C 0.06892 -4.44444E-6 0.10208 -0.028 0.09791 -0.04791 C 0.09496 -0.06805 0.05694 -0.07338 0.01302 -0.05995 C -0.00799 -0.05324 -0.02709 -0.04398 -0.03994 -0.03333 C -0.05105 -0.02523 -0.06198 -0.01597 -0.07396 -0.00393 C -0.10903 0.03473 -0.13004 0.07732 -0.11997 0.09329 C -0.11094 0.10926 -0.07396 0.0919 -0.03907 0.05463 C -0.02205 0.03612 -0.00799 0.01737 4.72222E-6 -4.44444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FBB59E7-CD33-D544-BBC9-ABD1850A26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latin typeface="+mn-lt"/>
              </a:rPr>
              <a:t>Pwy allai gael ei niweidio: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37EA1907-A753-044F-8611-86FBA59BA3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772400" cy="304429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Contractwyr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Gweithwyr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Staff swyddfa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cyhoedd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Pobl sy’n rhannu’r gweithle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latin typeface="Comic Sans MS" panose="030F0902030302020204" pitchFamily="66" charset="0"/>
            </a:endParaRPr>
          </a:p>
        </p:txBody>
      </p:sp>
      <p:pic>
        <p:nvPicPr>
          <p:cNvPr id="4" name="Picture 3" descr="A picture containing person, indoor, person  Description automatically generated">
            <a:extLst>
              <a:ext uri="{FF2B5EF4-FFF2-40B4-BE49-F238E27FC236}">
                <a16:creationId xmlns:a16="http://schemas.microsoft.com/office/drawing/2014/main" id="{C028AC88-DABD-4A91-9293-5EDBB87427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74510"/>
            <a:ext cx="4283968" cy="301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8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1C21BD-9E1F-5845-8AC0-3234F401C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latin typeface="+mn-lt"/>
              </a:rPr>
              <a:t>Talwch sylw arbennig i: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E435620-68AC-FB45-8BB4-82A1A01FD9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Staff anabl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Ymwelwyr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Staff dibrofiad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Gweithwyr sy’n gweithio ar eu pen eu hunain</a:t>
            </a:r>
          </a:p>
        </p:txBody>
      </p:sp>
    </p:spTree>
    <p:extLst>
      <p:ext uri="{BB962C8B-B14F-4D97-AF65-F5344CB8AC3E}">
        <p14:creationId xmlns:p14="http://schemas.microsoft.com/office/powerpoint/2010/main" val="356876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7984B08-26B2-B04C-936B-C33E17FA4D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1006475"/>
            <a:ext cx="8637588" cy="1431925"/>
          </a:xfrm>
        </p:spPr>
        <p:txBody>
          <a:bodyPr/>
          <a:lstStyle/>
          <a:p>
            <a:r>
              <a:rPr lang="cy-GB">
                <a:latin typeface="+mn-lt"/>
              </a:rPr>
              <a:t>Pa gamau pellach sydd eu hangen?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75DC7FA-219B-4646-B21C-A5C28E9908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Dileu’r risg yn llwyr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Rhoi cynnig ar opsiwn llai peryglus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Osgoi mynediad at y perygl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Darparu cyfleusterau lles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Rhoi Cyfarpar Diogelu Personol (y cam olaf i amddiffyn) </a:t>
            </a:r>
          </a:p>
        </p:txBody>
      </p:sp>
      <p:pic>
        <p:nvPicPr>
          <p:cNvPr id="4" name="Picture 3" descr="A picture containing person, yellow  Description automatically generated">
            <a:extLst>
              <a:ext uri="{FF2B5EF4-FFF2-40B4-BE49-F238E27FC236}">
                <a16:creationId xmlns:a16="http://schemas.microsoft.com/office/drawing/2014/main" id="{78BD2124-2945-4956-8612-752DA535D6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354" y="1628800"/>
            <a:ext cx="3818110" cy="237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3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38889E-6 2.59259E-6 C 0.00695 -0.01343 0.01406 -0.02801 0.02101 -0.04676 C 0.03993 -0.1 0.04497 -0.15209 0.03108 -0.15996 C 0.01702 -0.16945 -0.01007 -0.13195 -0.02899 -0.07871 C -0.03906 -0.0507 -0.04496 -0.02408 -0.04705 -0.00394 C -0.05 0.01203 -0.05104 0.02801 -0.05104 0.04676 C -0.05104 0.10671 -0.03802 0.15602 -0.02292 0.15602 C -0.00798 0.15602 0.00504 0.10671 0.00504 0.04676 C 0.00504 0.01875 0.00208 -0.0081 -0.00295 -0.02662 C -0.00503 -0.0426 -0.01007 -0.05996 -0.01597 -0.07732 C -0.03594 -0.13195 -0.06302 -0.16945 -0.07708 -0.15996 C -0.09097 -0.1507 -0.08594 -0.1 -0.06597 -0.04537 C -0.05798 -0.01991 -0.04705 0.00139 -0.03594 0.01597 C -0.02795 0.0294 -0.01892 0.04143 -0.00694 0.05324 C 0.02899 0.0919 0.06493 0.10926 0.075 0.09328 C 0.08403 0.07731 0.06406 0.03333 0.02795 -0.00394 C 0.01302 -0.01991 -0.00295 -0.03195 -0.01597 -0.04005 C -0.02795 -0.04792 -0.04305 -0.05463 -0.05903 -0.05857 C -0.10295 -0.07199 -0.14097 -0.06806 -0.14392 -0.04676 C -0.14792 -0.02662 -0.11493 2.59259E-6 -0.07101 0.01342 C -0.05104 0.01875 -0.03194 0.02129 -0.01701 0.0199 C -0.00399 0.0199 0.01007 0.01736 0.025 0.01342 C 0.06893 2.59259E-6 0.10208 -0.02801 0.09792 -0.04792 C 0.09497 -0.06806 0.05695 -0.07338 0.01302 -0.05996 C -0.00798 -0.05324 -0.02708 -0.04398 -0.03993 -0.03334 C -0.05104 -0.02523 -0.06198 -0.01597 -0.07396 -0.00394 C -0.10903 0.03472 -0.13003 0.07731 -0.11996 0.09328 C -0.11094 0.10926 -0.07396 0.0919 -0.03906 0.05463 C -0.02205 0.03611 -0.00798 0.01736 -1.38889E-6 2.59259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5694BD04-2D16-4741-923D-BE67FC6AF4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301" y="1082675"/>
            <a:ext cx="8637588" cy="1431925"/>
          </a:xfrm>
        </p:spPr>
        <p:txBody>
          <a:bodyPr/>
          <a:lstStyle/>
          <a:p>
            <a:r>
              <a:rPr lang="cy-GB">
                <a:latin typeface="+mn-lt"/>
              </a:rPr>
              <a:t>Ydy’r risg yn cael ei rheoli’n ddigonol?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303012E-7037-4D41-8255-71E261F81E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0719" y="1556792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cy-GB" b="1"/>
              <a:t>A yw'r cyflogwr wedi darparu: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Gwybodaeth, cyfarwyddyd neu hyfforddiant digonol?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Systemau neu weithdrefnau digonol?</a:t>
            </a:r>
          </a:p>
          <a:p>
            <a:r>
              <a:rPr lang="cy-GB" b="1"/>
              <a:t>A yw’r rhagofalon yn: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Bodloni’r safonau a osodwyd gan ofynion cyfreithiol?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Cydymffurfio â safon gydnabyddedig yn y diwydiant?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Cynrychioli arferion da?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Lleihau’r risg cyn belled ag y bo’n rhesymol ymarferol?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58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94444E-6 1.48148E-6 C 0.00695 -0.01343 0.01406 -0.02801 0.02101 -0.04676 C 0.03993 -0.1 0.04497 -0.15208 0.03108 -0.15996 C 0.01702 -0.16945 -0.01007 -0.13195 -0.02899 -0.07871 C -0.03906 -0.0507 -0.04496 -0.02408 -0.04705 -0.00394 C -0.05 0.01204 -0.05104 0.02801 -0.05104 0.04676 C -0.05104 0.10671 -0.03802 0.15602 -0.02291 0.15602 C -0.00798 0.15602 0.00504 0.10671 0.00504 0.04676 C 0.00504 0.01875 0.00209 -0.0081 -0.00295 -0.02662 C -0.00503 -0.04259 -0.01007 -0.05996 -0.01597 -0.07732 C -0.03594 -0.13195 -0.06302 -0.16945 -0.07708 -0.15996 C -0.09097 -0.1507 -0.08594 -0.1 -0.06597 -0.04537 C -0.05798 -0.01991 -0.04705 0.00139 -0.03594 0.01597 C -0.02795 0.0294 -0.01892 0.04143 -0.00694 0.05324 C 0.029 0.0919 0.06493 0.10926 0.075 0.09329 C 0.08403 0.07731 0.06406 0.03333 0.02795 -0.00394 C 0.01302 -0.01991 -0.00295 -0.03195 -0.01597 -0.04005 C -0.02795 -0.04792 -0.04305 -0.05463 -0.05903 -0.05857 C -0.10295 -0.07199 -0.14097 -0.06806 -0.14392 -0.04676 C -0.14791 -0.02662 -0.11493 1.48148E-6 -0.071 0.01342 C -0.05104 0.01875 -0.03194 0.02129 -0.01701 0.01991 C -0.00399 0.01991 0.01007 0.01736 0.025 0.01342 C 0.06893 1.48148E-6 0.10209 -0.02801 0.09792 -0.04792 C 0.09497 -0.06806 0.05695 -0.07338 0.01302 -0.05996 C -0.00798 -0.05324 -0.02708 -0.04398 -0.03993 -0.03333 C -0.05104 -0.02523 -0.06198 -0.01597 -0.07396 -0.00394 C -0.10903 0.03472 -0.13003 0.07731 -0.11996 0.09329 C -0.11094 0.10926 -0.07396 0.0919 -0.03906 0.05463 C -0.02205 0.03611 -0.00798 0.01736 -1.94444E-6 1.48148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98" decel="100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A9A07F84-E54F-6649-B003-068D52ABF6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latin typeface="+mn-lt"/>
              </a:rPr>
              <a:t>Sut mae asesu risg yn y gweithle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632C828-AE17-F741-8537-596674CBC9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2132856"/>
            <a:ext cx="7798320" cy="4248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cy-GB"/>
              <a:t>Chwilio am y peryglon.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cy-GB"/>
              <a:t>Ystyried pwy allai gael ei niweidio a sut.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cy-GB"/>
              <a:t>Gwerthuso’r risgiau a phenderfynu a yw eich rhagofalon presennol yn ddigonol neu beidio.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cy-GB"/>
              <a:t>Cofnodi eich canfyddiadau.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cy-GB"/>
              <a:t>Adolygu eich asesiad a’i addasu os bydd angen.</a:t>
            </a:r>
          </a:p>
        </p:txBody>
      </p:sp>
    </p:spTree>
    <p:extLst>
      <p:ext uri="{BB962C8B-B14F-4D97-AF65-F5344CB8AC3E}">
        <p14:creationId xmlns:p14="http://schemas.microsoft.com/office/powerpoint/2010/main" val="187741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</TotalTime>
  <Words>327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Comic Sans MS</vt:lpstr>
      <vt:lpstr>Lucida Grande</vt:lpstr>
      <vt:lpstr>Times New Roman</vt:lpstr>
      <vt:lpstr>Wingdings</vt:lpstr>
      <vt:lpstr>Default Design</vt:lpstr>
      <vt:lpstr>  PowerPoint 6: Asesiadau risg</vt:lpstr>
      <vt:lpstr>Beth yw asesiad risg?</vt:lpstr>
      <vt:lpstr>Math o beryglon</vt:lpstr>
      <vt:lpstr>Math o beryglon</vt:lpstr>
      <vt:lpstr>Pwy allai gael ei niweidio:</vt:lpstr>
      <vt:lpstr>Talwch sylw arbennig i:</vt:lpstr>
      <vt:lpstr>Pa gamau pellach sydd eu hangen?</vt:lpstr>
      <vt:lpstr>Ydy’r risg yn cael ei rheoli’n ddigonol?</vt:lpstr>
      <vt:lpstr>Sut mae asesu risg yn y gweithle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171</cp:revision>
  <dcterms:created xsi:type="dcterms:W3CDTF">2013-05-28T00:38:54Z</dcterms:created>
  <dcterms:modified xsi:type="dcterms:W3CDTF">2021-05-03T13:44:28Z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