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56" r:id="rId5"/>
    <p:sldId id="336" r:id="rId6"/>
    <p:sldId id="337" r:id="rId7"/>
    <p:sldId id="351" r:id="rId8"/>
    <p:sldId id="352" r:id="rId9"/>
    <p:sldId id="353" r:id="rId10"/>
    <p:sldId id="338" r:id="rId11"/>
    <p:sldId id="339" r:id="rId12"/>
    <p:sldId id="348" r:id="rId13"/>
    <p:sldId id="349" r:id="rId14"/>
    <p:sldId id="350" r:id="rId15"/>
    <p:sldId id="271" r:id="rId16"/>
    <p:sldId id="273" r:id="rId17"/>
    <p:sldId id="274" r:id="rId18"/>
    <p:sldId id="275" r:id="rId19"/>
    <p:sldId id="276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C0F8EE-5DD5-AC74-4C9D-0B63861BC39B}" v="35" dt="2020-06-15T20:26:07.9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020"/>
    <p:restoredTop sz="93172" autoAdjust="0"/>
  </p:normalViewPr>
  <p:slideViewPr>
    <p:cSldViewPr showGuides="1">
      <p:cViewPr varScale="1">
        <p:scale>
          <a:sx n="67" d="100"/>
          <a:sy n="67" d="100"/>
        </p:scale>
        <p:origin x="74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4.xml"/><Relationship Id="rId3" Type="http://schemas.openxmlformats.org/officeDocument/2006/relationships/slide" Target="slides/slide7.xml"/><Relationship Id="rId7" Type="http://schemas.openxmlformats.org/officeDocument/2006/relationships/slide" Target="slides/slide13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12.xml"/><Relationship Id="rId5" Type="http://schemas.openxmlformats.org/officeDocument/2006/relationships/slide" Target="slides/slide9.xml"/><Relationship Id="rId10" Type="http://schemas.openxmlformats.org/officeDocument/2006/relationships/slide" Target="slides/slide16.xml"/><Relationship Id="rId4" Type="http://schemas.openxmlformats.org/officeDocument/2006/relationships/slide" Target="slides/slide8.xml"/><Relationship Id="rId9" Type="http://schemas.openxmlformats.org/officeDocument/2006/relationships/slide" Target="slides/slide1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A9C0F8EE-5DD5-AC74-4C9D-0B63861BC39B}"/>
    <pc:docChg chg="addSld delSld modSld">
      <pc:chgData name="John Cartwright" userId="S::john.cartwright@hartlepoolfe.ac.uk::aab42552-d48d-4c7e-81cd-76fbfe8dfb3c" providerId="AD" clId="Web-{A9C0F8EE-5DD5-AC74-4C9D-0B63861BC39B}" dt="2020-06-15T20:26:07.993" v="27" actId="14100"/>
      <pc:docMkLst>
        <pc:docMk/>
      </pc:docMkLst>
      <pc:sldChg chg="addSp modSp">
        <pc:chgData name="John Cartwright" userId="S::john.cartwright@hartlepoolfe.ac.uk::aab42552-d48d-4c7e-81cd-76fbfe8dfb3c" providerId="AD" clId="Web-{A9C0F8EE-5DD5-AC74-4C9D-0B63861BC39B}" dt="2020-06-15T20:24:10.175" v="18" actId="14100"/>
        <pc:sldMkLst>
          <pc:docMk/>
          <pc:sldMk cId="4166394288" sldId="268"/>
        </pc:sldMkLst>
        <pc:picChg chg="add mod">
          <ac:chgData name="John Cartwright" userId="S::john.cartwright@hartlepoolfe.ac.uk::aab42552-d48d-4c7e-81cd-76fbfe8dfb3c" providerId="AD" clId="Web-{A9C0F8EE-5DD5-AC74-4C9D-0B63861BC39B}" dt="2020-06-15T20:24:10.175" v="18" actId="14100"/>
          <ac:picMkLst>
            <pc:docMk/>
            <pc:sldMk cId="4166394288" sldId="268"/>
            <ac:picMk id="2" creationId="{24FE54BA-E5C7-4D31-B0C0-6BCE34F9D7DA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4:44.817" v="21" actId="14100"/>
        <pc:sldMkLst>
          <pc:docMk/>
          <pc:sldMk cId="3316347284" sldId="269"/>
        </pc:sldMkLst>
        <pc:picChg chg="add mod">
          <ac:chgData name="John Cartwright" userId="S::john.cartwright@hartlepoolfe.ac.uk::aab42552-d48d-4c7e-81cd-76fbfe8dfb3c" providerId="AD" clId="Web-{A9C0F8EE-5DD5-AC74-4C9D-0B63861BC39B}" dt="2020-06-15T20:24:44.817" v="21" actId="14100"/>
          <ac:picMkLst>
            <pc:docMk/>
            <pc:sldMk cId="3316347284" sldId="269"/>
            <ac:picMk id="2" creationId="{5C82739F-7461-422D-99DB-352108879046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5:32.632" v="24" actId="14100"/>
        <pc:sldMkLst>
          <pc:docMk/>
          <pc:sldMk cId="4153364803" sldId="270"/>
        </pc:sldMkLst>
        <pc:picChg chg="add mod">
          <ac:chgData name="John Cartwright" userId="S::john.cartwright@hartlepoolfe.ac.uk::aab42552-d48d-4c7e-81cd-76fbfe8dfb3c" providerId="AD" clId="Web-{A9C0F8EE-5DD5-AC74-4C9D-0B63861BC39B}" dt="2020-06-15T20:25:32.632" v="24" actId="14100"/>
          <ac:picMkLst>
            <pc:docMk/>
            <pc:sldMk cId="4153364803" sldId="270"/>
            <ac:picMk id="2" creationId="{28630A40-BBE7-4C20-AC2E-8D51414DFC5A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6:07.993" v="27" actId="14100"/>
        <pc:sldMkLst>
          <pc:docMk/>
          <pc:sldMk cId="3945896372" sldId="276"/>
        </pc:sldMkLst>
        <pc:picChg chg="add mod">
          <ac:chgData name="John Cartwright" userId="S::john.cartwright@hartlepoolfe.ac.uk::aab42552-d48d-4c7e-81cd-76fbfe8dfb3c" providerId="AD" clId="Web-{A9C0F8EE-5DD5-AC74-4C9D-0B63861BC39B}" dt="2020-06-15T20:26:07.993" v="27" actId="14100"/>
          <ac:picMkLst>
            <pc:docMk/>
            <pc:sldMk cId="3945896372" sldId="276"/>
            <ac:picMk id="2" creationId="{8F84AF4B-8BA2-47A3-B8BF-FE4D3E7C82E9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1:56.466" v="7" actId="14100"/>
        <pc:sldMkLst>
          <pc:docMk/>
          <pc:sldMk cId="2904909114" sldId="339"/>
        </pc:sldMkLst>
        <pc:picChg chg="add mod">
          <ac:chgData name="John Cartwright" userId="S::john.cartwright@hartlepoolfe.ac.uk::aab42552-d48d-4c7e-81cd-76fbfe8dfb3c" providerId="AD" clId="Web-{A9C0F8EE-5DD5-AC74-4C9D-0B63861BC39B}" dt="2020-06-15T20:21:56.466" v="7" actId="14100"/>
          <ac:picMkLst>
            <pc:docMk/>
            <pc:sldMk cId="2904909114" sldId="339"/>
            <ac:picMk id="2" creationId="{9525315F-687A-419A-8ACF-9F8CFBD62053}"/>
          </ac:picMkLst>
        </pc:picChg>
      </pc:sldChg>
      <pc:sldChg chg="addSp delSp modSp">
        <pc:chgData name="John Cartwright" userId="S::john.cartwright@hartlepoolfe.ac.uk::aab42552-d48d-4c7e-81cd-76fbfe8dfb3c" providerId="AD" clId="Web-{A9C0F8EE-5DD5-AC74-4C9D-0B63861BC39B}" dt="2020-06-15T20:21:06.964" v="4" actId="14100"/>
        <pc:sldMkLst>
          <pc:docMk/>
          <pc:sldMk cId="3194984038" sldId="348"/>
        </pc:sldMkLst>
        <pc:spChg chg="del">
          <ac:chgData name="John Cartwright" userId="S::john.cartwright@hartlepoolfe.ac.uk::aab42552-d48d-4c7e-81cd-76fbfe8dfb3c" providerId="AD" clId="Web-{A9C0F8EE-5DD5-AC74-4C9D-0B63861BC39B}" dt="2020-06-15T20:21:00.667" v="2"/>
          <ac:spMkLst>
            <pc:docMk/>
            <pc:sldMk cId="3194984038" sldId="348"/>
            <ac:spMk id="172036" creationId="{36E099A7-D545-E746-8E2E-43E673F15350}"/>
          </ac:spMkLst>
        </pc:spChg>
        <pc:picChg chg="add mod">
          <ac:chgData name="John Cartwright" userId="S::john.cartwright@hartlepoolfe.ac.uk::aab42552-d48d-4c7e-81cd-76fbfe8dfb3c" providerId="AD" clId="Web-{A9C0F8EE-5DD5-AC74-4C9D-0B63861BC39B}" dt="2020-06-15T20:21:06.964" v="4" actId="14100"/>
          <ac:picMkLst>
            <pc:docMk/>
            <pc:sldMk cId="3194984038" sldId="348"/>
            <ac:picMk id="2" creationId="{4BBEB2B0-05A2-4C09-8332-CC4911F0AB05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2:21.420" v="10" actId="14100"/>
        <pc:sldMkLst>
          <pc:docMk/>
          <pc:sldMk cId="3019684039" sldId="349"/>
        </pc:sldMkLst>
        <pc:picChg chg="add mod">
          <ac:chgData name="John Cartwright" userId="S::john.cartwright@hartlepoolfe.ac.uk::aab42552-d48d-4c7e-81cd-76fbfe8dfb3c" providerId="AD" clId="Web-{A9C0F8EE-5DD5-AC74-4C9D-0B63861BC39B}" dt="2020-06-15T20:22:21.420" v="10" actId="14100"/>
          <ac:picMkLst>
            <pc:docMk/>
            <pc:sldMk cId="3019684039" sldId="349"/>
            <ac:picMk id="4" creationId="{C080475D-9416-4208-8AB4-8AB36468E0E3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3:25.939" v="15" actId="14100"/>
        <pc:sldMkLst>
          <pc:docMk/>
          <pc:sldMk cId="3396436130" sldId="354"/>
        </pc:sldMkLst>
        <pc:picChg chg="add mod">
          <ac:chgData name="John Cartwright" userId="S::john.cartwright@hartlepoolfe.ac.uk::aab42552-d48d-4c7e-81cd-76fbfe8dfb3c" providerId="AD" clId="Web-{A9C0F8EE-5DD5-AC74-4C9D-0B63861BC39B}" dt="2020-06-15T20:23:25.939" v="15" actId="14100"/>
          <ac:picMkLst>
            <pc:docMk/>
            <pc:sldMk cId="3396436130" sldId="354"/>
            <ac:picMk id="2" creationId="{0B80D84A-6623-4EA2-9865-E160AE1699A4}"/>
          </ac:picMkLst>
        </pc:picChg>
      </pc:sldChg>
      <pc:sldChg chg="add del replId">
        <pc:chgData name="John Cartwright" userId="S::john.cartwright@hartlepoolfe.ac.uk::aab42552-d48d-4c7e-81cd-76fbfe8dfb3c" providerId="AD" clId="Web-{A9C0F8EE-5DD5-AC74-4C9D-0B63861BC39B}" dt="2020-06-15T20:23:04.516" v="12"/>
        <pc:sldMkLst>
          <pc:docMk/>
          <pc:sldMk cId="1588204905" sldId="35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2C5E8CC-9306-7E46-9D54-3B2E66F598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A4DC7F-4280-B94A-B6CA-4464A2D2AC79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64866" name="Rectangle 2">
            <a:extLst>
              <a:ext uri="{FF2B5EF4-FFF2-40B4-BE49-F238E27FC236}">
                <a16:creationId xmlns:a16="http://schemas.microsoft.com/office/drawing/2014/main" id="{AAB62D78-20A4-C943-AA0B-89674A9A0E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>
            <a:extLst>
              <a:ext uri="{FF2B5EF4-FFF2-40B4-BE49-F238E27FC236}">
                <a16:creationId xmlns:a16="http://schemas.microsoft.com/office/drawing/2014/main" id="{EBF0A73F-65F8-2941-9ED9-10F650F63E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4117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12DD73A-6214-2A4D-BC32-D4E57F034B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218A3-3DF9-3343-96E9-A46515DF8AC4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C74DFBB6-127F-0D4E-8755-103C357BBD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7FFCCE59-EA1B-4F47-B806-9DE0EB9CB2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7541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B261473-843B-BF4F-B91A-69D2B3EDFB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C4663B-B8E6-9A47-AE14-162EAE419848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66914" name="Rectangle 2">
            <a:extLst>
              <a:ext uri="{FF2B5EF4-FFF2-40B4-BE49-F238E27FC236}">
                <a16:creationId xmlns:a16="http://schemas.microsoft.com/office/drawing/2014/main" id="{E0BA7B2B-8E14-494B-8A9B-0A8C55F567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>
            <a:extLst>
              <a:ext uri="{FF2B5EF4-FFF2-40B4-BE49-F238E27FC236}">
                <a16:creationId xmlns:a16="http://schemas.microsoft.com/office/drawing/2014/main" id="{7DFC566E-DBC9-E647-B092-46C138C884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6037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E9A9CB9-5BF7-5E4C-A370-49D131C277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A80621-0D07-8645-91EC-792E8B5A857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68962" name="Rectangle 2">
            <a:extLst>
              <a:ext uri="{FF2B5EF4-FFF2-40B4-BE49-F238E27FC236}">
                <a16:creationId xmlns:a16="http://schemas.microsoft.com/office/drawing/2014/main" id="{E4E8870A-9BC8-8B45-B922-C3CE81D2EF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>
            <a:extLst>
              <a:ext uri="{FF2B5EF4-FFF2-40B4-BE49-F238E27FC236}">
                <a16:creationId xmlns:a16="http://schemas.microsoft.com/office/drawing/2014/main" id="{8A5A4759-6251-DD49-8097-495B71CAD2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6499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B51673F-CC26-A042-8769-19348CCEA7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CB46FC-DEBD-B840-9921-903E897B476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71010" name="Rectangle 2">
            <a:extLst>
              <a:ext uri="{FF2B5EF4-FFF2-40B4-BE49-F238E27FC236}">
                <a16:creationId xmlns:a16="http://schemas.microsoft.com/office/drawing/2014/main" id="{545E2E3B-4DE4-0A46-A4E9-0FA3FBF243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>
            <a:extLst>
              <a:ext uri="{FF2B5EF4-FFF2-40B4-BE49-F238E27FC236}">
                <a16:creationId xmlns:a16="http://schemas.microsoft.com/office/drawing/2014/main" id="{A7487EB5-0948-3941-B264-6967FA2978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75953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AF0F1A7-AE3B-E145-9A34-A11FF19F8B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8D7D3E-C892-AD4C-87BF-953467FC73AF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73058" name="Rectangle 2">
            <a:extLst>
              <a:ext uri="{FF2B5EF4-FFF2-40B4-BE49-F238E27FC236}">
                <a16:creationId xmlns:a16="http://schemas.microsoft.com/office/drawing/2014/main" id="{C3C1A2A3-D232-6A40-92AF-DC8EBFBFB4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>
            <a:extLst>
              <a:ext uri="{FF2B5EF4-FFF2-40B4-BE49-F238E27FC236}">
                <a16:creationId xmlns:a16="http://schemas.microsoft.com/office/drawing/2014/main" id="{FDA90BA1-D348-0C4E-A8E8-1C17F711C7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75050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2276438-09CA-8C4B-BCE0-1FEC117294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038757-ED4A-164A-AD36-914162F1FA44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04D60DAD-017D-2642-949E-0172FDF804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32ED30F5-8267-8449-BCEC-3697869B63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72877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9D3356B-0E74-AB42-8C51-C236EB4495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CE272-AAF5-C540-BF04-7497280D370D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8A754C68-3F92-4647-A07C-BC7A60A5DE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F702EB73-3315-664F-8DB2-D9E8AEBE8E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4399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7623810-2D35-6841-9693-9EABAC192A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16697B-72A8-2648-BBC7-5353FA746B93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5EF6A046-8EF8-5D44-91CE-E6C283DF06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54F07518-1F98-CF49-8AAA-D9A26F25A4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>
              <a:solidFill>
                <a:srgbClr val="520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769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DFCA850-B938-3C4E-90AF-D4D2DAAE19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B0B90D-A24B-D643-BC0C-CBF0E9272BEB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B9BDCA1D-8E56-F343-A8BE-C9E21D9B94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BEB01088-D0DF-2847-80AC-8D1F0C2AC0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2088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46222-4B37-BE4A-972E-FDCFF991D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19115-FA74-7C4C-A7FC-273A0CA53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0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</a:t>
            </a:r>
            <a:r>
              <a:rPr lang="cy-GB" sz="2400" b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Amddiffyn iechyd, diogelwch a’r amgylchedd wrth weithio yn y sector adeiladu a’r amgylchedd adeiledig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br>
              <a:rPr lang="cy-GB"/>
            </a:br>
            <a:br>
              <a:rPr lang="cy-GB"/>
            </a:br>
            <a:r>
              <a:rPr lang="cy-GB"/>
              <a:t>PowerPoint 4: Damweiniau ac anafiadau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FB2DF-3EF9-074E-BCFE-92002ABF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Cofnodi damweiniau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3A31C-521B-8040-A7E2-18485AA34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5266928" cy="4248000"/>
          </a:xfrm>
        </p:spPr>
        <p:txBody>
          <a:bodyPr/>
          <a:lstStyle/>
          <a:p>
            <a:r>
              <a:rPr lang="cy-GB"/>
              <a:t>Llyfr damweiniau – mae’r ddogfen hanfodol a gorfodol hon yn cadarnhau holl fanylion y ddamwain a ddigwyddodd ar safle’r cyflogwr. </a:t>
            </a:r>
          </a:p>
          <a:p>
            <a:r>
              <a:rPr lang="cy-GB"/>
              <a:t>Bydd hyn yn cynnwys dyddiad ac amser y ddamwain, pwy gafodd ei anafu, natur yr anafiadau ac achos y ddamwain (sut y digwyddodd). </a:t>
            </a:r>
          </a:p>
          <a:p>
            <a:r>
              <a:rPr lang="cy-GB"/>
              <a:t>Cyfrifoldeb y person a gafodd y ddamwain yw cofnodi manylion o’r fath. Os nad yw’n gallu gwneud hynny, bydd person cymwys yn llenwi’r manylion ar ei ran.</a:t>
            </a:r>
          </a:p>
          <a:p>
            <a:endParaRPr lang="en-US" dirty="0"/>
          </a:p>
        </p:txBody>
      </p:sp>
      <p:pic>
        <p:nvPicPr>
          <p:cNvPr id="6" name="Picture 5" descr="A picture containing person, person  Description automatically generated">
            <a:extLst>
              <a:ext uri="{FF2B5EF4-FFF2-40B4-BE49-F238E27FC236}">
                <a16:creationId xmlns:a16="http://schemas.microsoft.com/office/drawing/2014/main" id="{851A966C-DCEA-4B7B-A901-6C13BA2ACC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335425"/>
            <a:ext cx="3277234" cy="218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84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5DDEE-3578-7E42-8DED-3671B2BCF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Diogelwch safle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7072C-1DE5-514B-A8A2-A7F051DC7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Ar y safle, mae’n hollbwysig eich bod yn cadw at y rheolau bob amser ac yn ymddwyn yn gyfrifol.</a:t>
            </a:r>
          </a:p>
          <a:p>
            <a:r>
              <a:rPr lang="cy-GB"/>
              <a:t>Os byddwch yn gweld rhywbeth amheus, neu rywbeth a allai fod yn beryglus, yna rhaid i chi roi gwybod i’ch goruchwyliwr a pheidio â’i anwybyddu.</a:t>
            </a:r>
          </a:p>
          <a:p>
            <a:r>
              <a:rPr lang="cy-GB"/>
              <a:t>Fel person dibrofiad ar y safle, mae’n hanfodol eich bod yn gofyn am gyngor ac arweiniad pan fyddwch yn teimlo bod potensial y bydd rhywun neu rywbeth yn achosi niwed i chi, i’ch cydweithwyr neu i’r cyhoedd yn amgylchedd y safle.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005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D35EA982-3174-6E42-B76E-12AE6A1E75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Crynodeb – atal damweiniau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C1BC584A-C86D-4044-99A8-5CE41315C9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Gall pob gweithiwr helpu i atal damweiniau drwy: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ddilyn yr hyfforddiant a’r cyfarwyddiau a roddir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dilyn gweithdrefnau gweithle’r cyflogwr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rhoi gwybod am sefyllfaoedd peryglus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cadw’r gweithle yn lân a thaclus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peidio â chwarae o gwmpas yn y gwaith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defnyddio synnwyr cyffredin a bod yn wyliadwrus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gofyn os nad yw’n siŵr beth i'w wneud neu sut mae gwneud rhywbeth.</a:t>
            </a:r>
          </a:p>
        </p:txBody>
      </p:sp>
    </p:spTree>
    <p:extLst>
      <p:ext uri="{BB962C8B-B14F-4D97-AF65-F5344CB8AC3E}">
        <p14:creationId xmlns:p14="http://schemas.microsoft.com/office/powerpoint/2010/main" val="3445087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BD4DECDB-EDE4-FB4E-9DDE-B5EF98560E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Cymorth cyntaf</a:t>
            </a: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00416951-232E-AE4F-9309-8A8C296935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Rhaid i gyflogwr wneud trefniadau cymorth cyntaf digonol i: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drin gweithwyr ac eraill sydd wedi’u hanafu neu sy’n mynd yn sâl yn y gwaith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penodi swyddog(ion) cymorth cyntaf, yn dibynnu ar nifer y gweithwyr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asesu’r risg yn y gweithle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enwebu ‘person penodedig’ i gymryd yr awenau os yw’r risg yn isel a/neu os oes ychydig o weithwyr.</a:t>
            </a:r>
          </a:p>
          <a:p>
            <a:pPr>
              <a:tabLst>
                <a:tab pos="533400" algn="l"/>
              </a:tabLst>
            </a:pPr>
            <a:r>
              <a:rPr lang="cy-GB"/>
              <a:t>Mae gan y rhan fwyaf o gwmnïau mawr swyddogion cymorth cyntaf ac unigolion penodedig.</a:t>
            </a:r>
          </a:p>
        </p:txBody>
      </p:sp>
    </p:spTree>
    <p:extLst>
      <p:ext uri="{BB962C8B-B14F-4D97-AF65-F5344CB8AC3E}">
        <p14:creationId xmlns:p14="http://schemas.microsoft.com/office/powerpoint/2010/main" val="3488311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599997B6-292D-FA44-99DC-8E6F512C57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Cymorth Cyntaf - y bocs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98C9B3AE-FDA4-5445-95A9-8D2C1BD185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 sz="2000" dirty="0"/>
              <a:t>Dylai bocs Cymorth Cyntaf sylfaenol gynnwys y canlynol:</a:t>
            </a:r>
          </a:p>
          <a:p>
            <a:pPr marL="0" lvl="3" indent="-355600">
              <a:tabLst>
                <a:tab pos="533400" algn="l"/>
              </a:tabLst>
            </a:pPr>
            <a:r>
              <a:rPr lang="cy-GB" sz="1800" dirty="0"/>
              <a:t>20 </a:t>
            </a:r>
            <a:r>
              <a:rPr lang="cy-GB" sz="1800" i="1" dirty="0"/>
              <a:t>x</a:t>
            </a:r>
            <a:r>
              <a:rPr lang="cy-GB" sz="1800" dirty="0"/>
              <a:t> dresin gludiog di-haint wedi’i lapio’n unigol (6)</a:t>
            </a:r>
          </a:p>
          <a:p>
            <a:pPr marL="0" lvl="3" indent="-355600">
              <a:tabLst>
                <a:tab pos="533400" algn="l"/>
              </a:tabLst>
            </a:pPr>
            <a:r>
              <a:rPr lang="cy-GB" sz="1800" dirty="0"/>
              <a:t>2 </a:t>
            </a:r>
            <a:r>
              <a:rPr lang="cy-GB" sz="1800" i="1" dirty="0"/>
              <a:t>x</a:t>
            </a:r>
            <a:r>
              <a:rPr lang="cy-GB" sz="1800" dirty="0"/>
              <a:t> bad llygaid di-haint</a:t>
            </a:r>
          </a:p>
          <a:p>
            <a:pPr marL="0" lvl="3" indent="-355600">
              <a:tabLst>
                <a:tab pos="533400" algn="l"/>
              </a:tabLst>
            </a:pPr>
            <a:r>
              <a:rPr lang="cy-GB" sz="1800" dirty="0"/>
              <a:t>6 </a:t>
            </a:r>
            <a:r>
              <a:rPr lang="cy-GB" sz="1800" i="1" dirty="0"/>
              <a:t>x</a:t>
            </a:r>
            <a:r>
              <a:rPr lang="cy-GB" sz="1800" dirty="0"/>
              <a:t> rhwymyn trionglog wedi’i lapio’n unigol (2)</a:t>
            </a:r>
          </a:p>
          <a:p>
            <a:pPr marL="0" lvl="3" indent="-355600">
              <a:tabLst>
                <a:tab pos="533400" algn="l"/>
              </a:tabLst>
            </a:pPr>
            <a:r>
              <a:rPr lang="cy-GB" sz="1800" dirty="0"/>
              <a:t>6 </a:t>
            </a:r>
            <a:r>
              <a:rPr lang="cy-GB" sz="1800" i="1" dirty="0"/>
              <a:t>x</a:t>
            </a:r>
            <a:r>
              <a:rPr lang="cy-GB" sz="1800" dirty="0"/>
              <a:t> phin cau (2)</a:t>
            </a:r>
          </a:p>
          <a:p>
            <a:pPr marL="0" lvl="3" indent="-355600">
              <a:tabLst>
                <a:tab pos="533400" algn="l"/>
              </a:tabLst>
            </a:pPr>
            <a:r>
              <a:rPr lang="cy-GB" sz="1800" dirty="0"/>
              <a:t>6 </a:t>
            </a:r>
            <a:r>
              <a:rPr lang="cy-GB" sz="1800" i="1" dirty="0"/>
              <a:t>x</a:t>
            </a:r>
            <a:r>
              <a:rPr lang="cy-GB" sz="1800" dirty="0"/>
              <a:t> dresin clwyf di-haint heb foddion, maint canolig wedi'i lapio</a:t>
            </a:r>
          </a:p>
          <a:p>
            <a:pPr marL="0" lvl="3" indent="-355600">
              <a:tabLst>
                <a:tab pos="533400" algn="l"/>
              </a:tabLst>
            </a:pPr>
            <a:r>
              <a:rPr lang="cy-GB" sz="1800" dirty="0"/>
              <a:t>2 </a:t>
            </a:r>
            <a:r>
              <a:rPr lang="cy-GB" sz="1800" i="1" dirty="0"/>
              <a:t>x</a:t>
            </a:r>
            <a:r>
              <a:rPr lang="cy-GB" sz="1800" dirty="0"/>
              <a:t> ddresin clwyf di-haint heb foddion, maint mawr wedi'i lapio (1)</a:t>
            </a:r>
          </a:p>
          <a:p>
            <a:pPr marL="0" lvl="3" indent="-355600">
              <a:tabLst>
                <a:tab pos="533400" algn="l"/>
              </a:tabLst>
            </a:pPr>
            <a:r>
              <a:rPr lang="cy-GB" sz="1800" dirty="0"/>
              <a:t>3 </a:t>
            </a:r>
            <a:r>
              <a:rPr lang="cy-GB" sz="1800" i="1" dirty="0"/>
              <a:t>x</a:t>
            </a:r>
            <a:r>
              <a:rPr lang="cy-GB" sz="1800" dirty="0"/>
              <a:t> dresin clwyf di-haint heb foddion, maint mawr iawn wedi'i lapio</a:t>
            </a:r>
          </a:p>
          <a:p>
            <a:pPr marL="0" lvl="3" indent="-355600">
              <a:tabLst>
                <a:tab pos="533400" algn="l"/>
              </a:tabLst>
            </a:pPr>
            <a:r>
              <a:rPr lang="cy-GB" sz="1800" dirty="0"/>
              <a:t>1 </a:t>
            </a:r>
            <a:r>
              <a:rPr lang="cy-GB" sz="1800" i="1" dirty="0"/>
              <a:t>x</a:t>
            </a:r>
            <a:r>
              <a:rPr lang="cy-GB" sz="1800" dirty="0"/>
              <a:t> taflen ganllawiau ‘Cymorth Cyntaf yn y Gwaith’ (1).</a:t>
            </a:r>
          </a:p>
          <a:p>
            <a:pPr>
              <a:tabLst>
                <a:tab pos="533400" algn="l"/>
              </a:tabLst>
            </a:pPr>
            <a:endParaRPr lang="en-US" altLang="en-US" sz="2000" dirty="0"/>
          </a:p>
        </p:txBody>
      </p:sp>
      <p:sp>
        <p:nvSpPr>
          <p:cNvPr id="35844" name="Text Box 4">
            <a:extLst>
              <a:ext uri="{FF2B5EF4-FFF2-40B4-BE49-F238E27FC236}">
                <a16:creationId xmlns:a16="http://schemas.microsoft.com/office/drawing/2014/main" id="{A97F845A-FA78-DA45-838A-A2B595C5B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377" y="5193600"/>
            <a:ext cx="4283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400" b="0" dirty="0">
                <a:solidFill>
                  <a:srgbClr val="520052"/>
                </a:solidFill>
                <a:latin typeface="Arial" panose="020B0604020202020204" pitchFamily="34" charset="0"/>
              </a:rPr>
              <a:t>(rhifau mewn cromfachau yn berthnasol i bocsys cymorth cyntaf wrth deithio)</a:t>
            </a:r>
          </a:p>
        </p:txBody>
      </p:sp>
    </p:spTree>
    <p:extLst>
      <p:ext uri="{BB962C8B-B14F-4D97-AF65-F5344CB8AC3E}">
        <p14:creationId xmlns:p14="http://schemas.microsoft.com/office/powerpoint/2010/main" val="3549600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20865B6C-E57F-364D-9462-A9F36BE7A9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Cymorth Cyntaf – sut byddwch chi’n gwybod?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54621E08-2696-DF49-A4FD-8224F29298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8435280" cy="4248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tabLst>
                <a:tab pos="533400" algn="l"/>
              </a:tabLst>
            </a:pPr>
            <a:r>
              <a:rPr lang="cy-GB" dirty="0"/>
              <a:t>Mae'n bwysig iawn bod pob gweithiwr yn gwybod am y trefniadau cymorth cyntaf yn y gweithle.</a:t>
            </a:r>
          </a:p>
          <a:p>
            <a: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tabLst>
                <a:tab pos="533400" algn="l"/>
              </a:tabLst>
            </a:pPr>
            <a:r>
              <a:rPr lang="cy-GB" dirty="0"/>
              <a:t>Rhaid i gyflogwyr wneud y trefniadau hyn yn hysbys i weithwyr drwy:</a:t>
            </a:r>
          </a:p>
          <a:p>
            <a:pPr marL="534988" lvl="1" indent="-355600">
              <a:lnSpc>
                <a:spcPct val="100000"/>
              </a:lnSpc>
              <a:tabLst>
                <a:tab pos="533400" algn="l"/>
              </a:tabLst>
            </a:pPr>
            <a:r>
              <a:rPr lang="cy-GB" dirty="0"/>
              <a:t>osod hysbysiadau sy’n dweud wrth y gweithwyr lle mae'r bocs cymorth cyntaf</a:t>
            </a:r>
          </a:p>
          <a:p>
            <a:pPr marL="534988" lvl="1" indent="-355600">
              <a:lnSpc>
                <a:spcPct val="100000"/>
              </a:lnSpc>
              <a:tabLst>
                <a:tab pos="533400" algn="l"/>
              </a:tabLst>
            </a:pPr>
            <a:r>
              <a:rPr lang="cy-GB" dirty="0"/>
              <a:t>dweud pwy a ble mae’r swyddog cymorth cyntaf neu’r person penodedig.</a:t>
            </a:r>
          </a:p>
          <a:p>
            <a: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tabLst>
                <a:tab pos="533400" algn="l"/>
              </a:tabLst>
            </a:pPr>
            <a:r>
              <a:rPr lang="cy-GB" dirty="0"/>
              <a:t>Gofynnwch i chi eich hun:</a:t>
            </a:r>
          </a:p>
          <a:p>
            <a:pPr marL="534988" lvl="1" indent="-355600">
              <a:lnSpc>
                <a:spcPct val="100000"/>
              </a:lnSpc>
              <a:tabLst>
                <a:tab pos="533400" algn="l"/>
              </a:tabLst>
            </a:pPr>
            <a:r>
              <a:rPr lang="cy-GB" dirty="0"/>
              <a:t>Ydych chi’n gwybod lle mae’r bocs cymorth cyntaf yn eich gweithle?</a:t>
            </a:r>
          </a:p>
          <a:p>
            <a:pPr marL="534988" lvl="1" indent="-355600">
              <a:lnSpc>
                <a:spcPct val="100000"/>
              </a:lnSpc>
              <a:tabLst>
                <a:tab pos="533400" algn="l"/>
              </a:tabLst>
            </a:pPr>
            <a:r>
              <a:rPr lang="cy-GB" dirty="0"/>
              <a:t>Ydych chi’n gwybod pwy sydd wedi'i benodi’n swyddog cymorth cyntaf?</a:t>
            </a:r>
          </a:p>
        </p:txBody>
      </p:sp>
    </p:spTree>
    <p:extLst>
      <p:ext uri="{BB962C8B-B14F-4D97-AF65-F5344CB8AC3E}">
        <p14:creationId xmlns:p14="http://schemas.microsoft.com/office/powerpoint/2010/main" val="1165844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F68E6C65-60A5-DE43-9894-0E7FB3585B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Crynodeb – cymorth cyntaf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3CCC8A49-B0EE-B345-9418-7F60D26018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4840" y="1602000"/>
            <a:ext cx="8229600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 dirty="0"/>
              <a:t>Yn ôl ffigurau’r Awdurdod Gweithredol Iechyd a Diogelwch, roedd tua 61,000 o ddamweiniau wedi cael eu cofnodi ym myd gwaith adeiladu yn 2020!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Gallai cyflogwyr a gweithwyr fod wedi atal y rhan fwyaf o’r rhain yn hawdd wrth ddilyn gweithdrefnau diogelwch sylfaenol.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Rhaid i gyflogwr ddarparu deunyddiau cymorth cyntaf i ddelio gyda mân anafiadau neu gyflyrau megis toriadau, torri esgyrn, llosgiadau ayb.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Os byddwch yn dilyn y gweithdrefnau gweithio diogel, gallwch chi wneud gwahaniaeth.</a:t>
            </a:r>
          </a:p>
          <a:p>
            <a:pPr>
              <a:tabLst>
                <a:tab pos="533400" algn="l"/>
              </a:tabLst>
            </a:pPr>
            <a:endParaRPr lang="en-US" altLang="en-US" dirty="0"/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97C423DD-42F5-4990-AD70-68E2D54F47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00" t="14698" r="15350" b="17451"/>
          <a:stretch/>
        </p:blipFill>
        <p:spPr>
          <a:xfrm>
            <a:off x="7092280" y="4941168"/>
            <a:ext cx="1296144" cy="128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96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>
            <a:extLst>
              <a:ext uri="{FF2B5EF4-FFF2-40B4-BE49-F238E27FC236}">
                <a16:creationId xmlns:a16="http://schemas.microsoft.com/office/drawing/2014/main" id="{348E1C20-77F2-0841-9EAB-594C4F660E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Damweiniau</a:t>
            </a:r>
          </a:p>
        </p:txBody>
      </p:sp>
      <p:sp>
        <p:nvSpPr>
          <p:cNvPr id="163843" name="Rectangle 3">
            <a:extLst>
              <a:ext uri="{FF2B5EF4-FFF2-40B4-BE49-F238E27FC236}">
                <a16:creationId xmlns:a16="http://schemas.microsoft.com/office/drawing/2014/main" id="{C1BC3776-6E5A-234D-932D-F9B5FAEE65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7931224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 dirty="0"/>
              <a:t>Beth yw damwain?</a:t>
            </a:r>
          </a:p>
          <a:p>
            <a:pPr>
              <a:tabLst>
                <a:tab pos="533400" algn="l"/>
              </a:tabLst>
            </a:pPr>
            <a:r>
              <a:rPr lang="cy-GB" dirty="0"/>
              <a:t>Diffiniadau: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Digwyddiad annisgwyl, heb ei drefnu a heb reolaeth drosto yw damwain.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Digwyddiad anffodus sy’n deillio’n benodol o ddiofalwch neu anwybodaeth.</a:t>
            </a:r>
          </a:p>
          <a:p>
            <a:pPr>
              <a:tabLst>
                <a:tab pos="533400" algn="l"/>
              </a:tabLst>
            </a:pPr>
            <a:r>
              <a:rPr lang="cy-GB" dirty="0"/>
              <a:t>Yr hyn sy’n deillio o ddamweiniau: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Mae damweiniau’n arwain at anafiadau i bobl, difrod i beiriannau (peirianwaith/cyfarpar) neu golled arall.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Mae rhai damweiniau yn arwain at anafiadau difrifol, marwolaeth neu ddifrod difrifol i eiddo.  </a:t>
            </a:r>
          </a:p>
        </p:txBody>
      </p:sp>
    </p:spTree>
    <p:extLst>
      <p:ext uri="{BB962C8B-B14F-4D97-AF65-F5344CB8AC3E}">
        <p14:creationId xmlns:p14="http://schemas.microsoft.com/office/powerpoint/2010/main" val="1756316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>
            <a:extLst>
              <a:ext uri="{FF2B5EF4-FFF2-40B4-BE49-F238E27FC236}">
                <a16:creationId xmlns:a16="http://schemas.microsoft.com/office/drawing/2014/main" id="{ABA75194-D94A-1F4A-B3D9-4D7D9DE219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sy’n achosi damweiniau?</a:t>
            </a:r>
          </a:p>
        </p:txBody>
      </p:sp>
      <p:sp>
        <p:nvSpPr>
          <p:cNvPr id="165891" name="Rectangle 3">
            <a:extLst>
              <a:ext uri="{FF2B5EF4-FFF2-40B4-BE49-F238E27FC236}">
                <a16:creationId xmlns:a16="http://schemas.microsoft.com/office/drawing/2014/main" id="{5DF83468-3E8A-B448-945F-4EBAB4A213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8218488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Yn ôl adroddiadau’r Awdurdod Gweithredol Iechyd a Diogelwch, y prif bethau sy’n achosi damweiniau ar y safle yw: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disgyn drwy ffenestri to a thoeau bregus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disgyn oddi ar ysgolion, sgaffaldiau a gweithleoedd eraill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cael eu taro gan beiriannau tyrchu, tryciau codi neu dryciau dadlwytho;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cerbydau’n troi drosodd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cael eu gwasgu gan strwythurau sy’n cwympo. </a:t>
            </a:r>
          </a:p>
        </p:txBody>
      </p:sp>
    </p:spTree>
    <p:extLst>
      <p:ext uri="{BB962C8B-B14F-4D97-AF65-F5344CB8AC3E}">
        <p14:creationId xmlns:p14="http://schemas.microsoft.com/office/powerpoint/2010/main" val="2762137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A10E9-25CB-FD47-9C15-6333CA489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sy’n achosi damweiniau - parhad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FD412-3FD8-0541-A34D-16721D34E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Yn gryno, y prif bethau sy’n achosi damweiniau, ochr yn ochr â gweithwyr dibrofiad, yw: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llithro, baglu a syrthio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dirgrynu llaw a braich sy'n arwain at golli teimlad yn y breichiau a'r bysedd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sŵn a all arwain at fyddardod diwydiannol.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768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29BE6-E60E-5B49-BC10-3203E4A51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Effaith damweiniau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3F24E-96A5-C841-A5A8-2A6E20175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Os bydd damwain yn digwydd yn y gweithle, gall hyn arwain at effeithiau difrifol i’r gweithwyr.</a:t>
            </a:r>
          </a:p>
          <a:p>
            <a:r>
              <a:rPr lang="cy-GB"/>
              <a:t>Gall gweithwyr nad ydynt yn cael eu gwarchod yn ddigonol ar y safle ddioddef o’r canlynol: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salwch resbiradol, sy'n achosi anawsterau anadlu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dermatitis (cyflwr y croen)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cyflyrau cyhyrol ysgerbydol, sy’n broblemau hirsefydlog yn y cefn a’r coesau/breichiau.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945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71C7B-702E-0F45-BB5F-034212A37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Effaith damweiniau - parhad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0478C-53BA-624D-B30B-44AF7FEB9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 dirty="0"/>
              <a:t>Hefyd: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sioc drydanol – gall hyn gael ei achosi gan offer pŵer diffygiol neu gyflenwad pŵer sydd wedi’i gysylltu’n wael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asgwrn yn torri neu’n gracio – gall hyn gael ei achosi drwy lithro, baglu a syrthio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mân losgiadau – gall hyn gael ei achosi gan dân wedi’i reoli’n wael neu offer sydd wedi gorboethi, er enghraifft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toriadau a sblintiau a achosir gan beidio â defnyddio’r cyfarpar diogelu personol cywir.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26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>
            <a:extLst>
              <a:ext uri="{FF2B5EF4-FFF2-40B4-BE49-F238E27FC236}">
                <a16:creationId xmlns:a16="http://schemas.microsoft.com/office/drawing/2014/main" id="{8AF19752-9B93-2545-869B-4EC4501A4C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Damweiniau - cost i’r cyflogwyr</a:t>
            </a:r>
          </a:p>
        </p:txBody>
      </p:sp>
      <p:sp>
        <p:nvSpPr>
          <p:cNvPr id="167939" name="Rectangle 3">
            <a:extLst>
              <a:ext uri="{FF2B5EF4-FFF2-40B4-BE49-F238E27FC236}">
                <a16:creationId xmlns:a16="http://schemas.microsoft.com/office/drawing/2014/main" id="{E2BB11DE-B5C9-754E-820D-1AB9777479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Mae damweiniau’n gallu bod yn gostus iawn i gyflogwyr, er enghraifft, drwy: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bremiwm yswiriant uwch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dirwyon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hawliadau am iawndal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difrod i eiddo neu beiriannau – costau adnewyddu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colli cynhyrchiant – amser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colli amser gweithiwr.</a:t>
            </a:r>
          </a:p>
        </p:txBody>
      </p:sp>
    </p:spTree>
    <p:extLst>
      <p:ext uri="{BB962C8B-B14F-4D97-AF65-F5344CB8AC3E}">
        <p14:creationId xmlns:p14="http://schemas.microsoft.com/office/powerpoint/2010/main" val="1616853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>
            <a:extLst>
              <a:ext uri="{FF2B5EF4-FFF2-40B4-BE49-F238E27FC236}">
                <a16:creationId xmlns:a16="http://schemas.microsoft.com/office/drawing/2014/main" id="{F979CB24-B134-EA4A-ACE6-D268947A02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Damweiniau – cost i’r gweithwyr</a:t>
            </a:r>
          </a:p>
        </p:txBody>
      </p:sp>
      <p:sp>
        <p:nvSpPr>
          <p:cNvPr id="169987" name="Rectangle 3">
            <a:extLst>
              <a:ext uri="{FF2B5EF4-FFF2-40B4-BE49-F238E27FC236}">
                <a16:creationId xmlns:a16="http://schemas.microsoft.com/office/drawing/2014/main" id="{C5A88BFC-F0E1-B045-9B9A-E3C1DB7520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 dirty="0"/>
              <a:t>Mae gweithwyr unigol yn gallu dioddef y canlynol: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marwolaeth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anaf difrifol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poen a/neu ddioddef dros dymor hir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anabledd.  </a:t>
            </a:r>
          </a:p>
          <a:p>
            <a:pPr>
              <a:tabLst>
                <a:tab pos="533400" algn="l"/>
              </a:tabLst>
            </a:pPr>
            <a:r>
              <a:rPr lang="cy-GB" dirty="0"/>
              <a:t>Hefyd: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efallai y bydd gweithwyr yn colli cyflog oherwydd eu bod yn absennol o’r gwaith oherwydd bod y safle ar gau ar gyfer ymchwiliad, neu oherwydd anaf personol a’u bod yn methu â mynd i’r gwaith.</a:t>
            </a:r>
          </a:p>
          <a:p>
            <a:pPr>
              <a:tabLst>
                <a:tab pos="533400" algn="l"/>
              </a:tabLst>
            </a:pPr>
            <a:endParaRPr lang="en-US" altLang="en-US" dirty="0"/>
          </a:p>
        </p:txBody>
      </p:sp>
      <p:pic>
        <p:nvPicPr>
          <p:cNvPr id="4" name="Picture 3" descr="A picture containing person, outdoor  Description automatically generated">
            <a:extLst>
              <a:ext uri="{FF2B5EF4-FFF2-40B4-BE49-F238E27FC236}">
                <a16:creationId xmlns:a16="http://schemas.microsoft.com/office/drawing/2014/main" id="{199DA555-EF35-4A96-BE64-F2DEF3021E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060848"/>
            <a:ext cx="2761720" cy="195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909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>
            <a:extLst>
              <a:ext uri="{FF2B5EF4-FFF2-40B4-BE49-F238E27FC236}">
                <a16:creationId xmlns:a16="http://schemas.microsoft.com/office/drawing/2014/main" id="{779B1358-BA67-2746-B248-D4DD086D75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Adrodd am ddamweiniau </a:t>
            </a:r>
          </a:p>
        </p:txBody>
      </p:sp>
      <p:sp>
        <p:nvSpPr>
          <p:cNvPr id="172035" name="Rectangle 3">
            <a:extLst>
              <a:ext uri="{FF2B5EF4-FFF2-40B4-BE49-F238E27FC236}">
                <a16:creationId xmlns:a16="http://schemas.microsoft.com/office/drawing/2014/main" id="{EB45E6A4-F1B1-2248-9A34-BDD19CDE2B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4258816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cy-GB" dirty="0"/>
              <a:t>Mae’r gyfraith yn mynnu ein bod yn rhoi gwybod am ddamweiniau.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dirty="0"/>
              <a:t>Rhaid rhoi gwybod am bob damwain a nodi hynny yn y llyfr damweiniau.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 u="sng" dirty="0"/>
              <a:t>Rhaid</a:t>
            </a:r>
            <a:r>
              <a:rPr lang="cy-GB" dirty="0"/>
              <a:t> rhoi gwybod i’r Awdurdod Gorfodi (yr Awdurdod Gweithredol Iechyd a Diogelwch) am ddamweiniau difrifol a’r rheini lle mae gweithwyr yn absennol am fwy na 3 diwrnod o ganlyniad i ddamwain.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72482F-16D7-400E-AAFD-DA76D35C33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089267"/>
            <a:ext cx="4034252" cy="267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9840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</TotalTime>
  <Words>1159</Words>
  <Application>Microsoft Office PowerPoint</Application>
  <PresentationFormat>On-screen Show (4:3)</PresentationFormat>
  <Paragraphs>117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Lucida Grande</vt:lpstr>
      <vt:lpstr>Times New Roman</vt:lpstr>
      <vt:lpstr>Default Design</vt:lpstr>
      <vt:lpstr>  PowerPoint 4: Damweiniau ac anafiadau</vt:lpstr>
      <vt:lpstr>Damweiniau</vt:lpstr>
      <vt:lpstr>Beth sy’n achosi damweiniau?</vt:lpstr>
      <vt:lpstr>Beth sy’n achosi damweiniau - parhad</vt:lpstr>
      <vt:lpstr>Effaith damweiniau</vt:lpstr>
      <vt:lpstr>Effaith damweiniau - parhad</vt:lpstr>
      <vt:lpstr>Damweiniau - cost i’r cyflogwyr</vt:lpstr>
      <vt:lpstr>Damweiniau – cost i’r gweithwyr</vt:lpstr>
      <vt:lpstr>Adrodd am ddamweiniau </vt:lpstr>
      <vt:lpstr>Cofnodi damweiniau </vt:lpstr>
      <vt:lpstr>Diogelwch safle</vt:lpstr>
      <vt:lpstr>Crynodeb – atal damweiniau</vt:lpstr>
      <vt:lpstr>Cymorth cyntaf</vt:lpstr>
      <vt:lpstr>Cymorth Cyntaf - y bocs</vt:lpstr>
      <vt:lpstr>Cymorth Cyntaf – sut byddwch chi’n gwybod?</vt:lpstr>
      <vt:lpstr>Crynodeb – cymorth cyntaf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203</cp:revision>
  <dcterms:created xsi:type="dcterms:W3CDTF">2013-05-28T00:38:54Z</dcterms:created>
  <dcterms:modified xsi:type="dcterms:W3CDTF">2021-05-03T13:33:19Z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