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22"/>
  </p:notesMasterIdLst>
  <p:handoutMasterIdLst>
    <p:handoutMasterId r:id="rId23"/>
  </p:handoutMasterIdLst>
  <p:sldIdLst>
    <p:sldId id="256" r:id="rId5"/>
    <p:sldId id="342" r:id="rId6"/>
    <p:sldId id="355" r:id="rId7"/>
    <p:sldId id="356" r:id="rId8"/>
    <p:sldId id="344" r:id="rId9"/>
    <p:sldId id="357" r:id="rId10"/>
    <p:sldId id="348" r:id="rId11"/>
    <p:sldId id="349" r:id="rId12"/>
    <p:sldId id="350" r:id="rId13"/>
    <p:sldId id="351" r:id="rId14"/>
    <p:sldId id="352" r:id="rId15"/>
    <p:sldId id="358" r:id="rId16"/>
    <p:sldId id="353" r:id="rId17"/>
    <p:sldId id="354" r:id="rId18"/>
    <p:sldId id="359" r:id="rId19"/>
    <p:sldId id="360" r:id="rId20"/>
    <p:sldId id="267" r:id="rId21"/>
  </p:sldIdLst>
  <p:sldSz cx="9144000" cy="6858000" type="screen4x3"/>
  <p:notesSz cx="6858000" cy="9144000"/>
  <p:custDataLst>
    <p:tags r:id="rId24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001"/>
    <p:restoredTop sz="93172" autoAdjust="0"/>
  </p:normalViewPr>
  <p:slideViewPr>
    <p:cSldViewPr showGuides="1">
      <p:cViewPr varScale="1">
        <p:scale>
          <a:sx n="67" d="100"/>
          <a:sy n="67" d="100"/>
        </p:scale>
        <p:origin x="976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gs" Target="tags/tag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5/4/2021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 dirty="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r>
              <a:rPr lang="en-US" sz="9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Hawlfraint © 2021 Sefydliad City and Guilds Llundain. Cedwir pob hawl.</a:t>
            </a:r>
            <a:endParaRPr lang="en-GB" sz="9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17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Cymhwyster Sylfaen mewn</a:t>
            </a:r>
            <a:br>
              <a:rPr lang="en-GB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r>
              <a:rPr lang="en-GB" sz="1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Adeiladu a Pheirianneg Gwasanaethau Adeiladu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105: Amddiffyn iechyd, diogelwch a’r amgylchedd wrth weithio yn y sector adeiladu a’r amgylchedd adeiledig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3435879"/>
            <a:ext cx="8153400" cy="1814376"/>
          </a:xfrm>
        </p:spPr>
        <p:txBody>
          <a:bodyPr anchor="t"/>
          <a:lstStyle/>
          <a:p>
            <a:br>
              <a:rPr lang="cy-GB"/>
            </a:br>
            <a:r>
              <a:rPr lang="cy-GB"/>
              <a:t>PowerPoint 13: Peiriannau a pheirianwaith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201001-8257-46B6-A0FF-7CA110906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 Tryciau dadlwytho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524BE-03F8-45B9-8E3E-3EDE44F1FBA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69175" y="1628800"/>
            <a:ext cx="5903025" cy="4248000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Mae’r rhain yn cael eu defnyddio i symud pridd.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Mae dewis y math o dryciau dadlwytho ar gyfer tasg benodol yn dibynnu ar y pridd.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Tryciau trwm yw’r rhain, gyda chorff wedi’i adeiladu’n gryf sy’n troi ar ffrâm y tryc yn y pen ôl ac ar un ochr yn y drefn honno. Gellir ei osod yn y cefn i ddadlwytho yn y cefn ac ar yr ochr i ddadlwytho ar yr ochr, drwy ddefnyddio jaciau hydrolig.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Mae’r tryciau hyn yn addas i’w defnyddio i gario clai gwlyb, tywod, graean, creigiau chwarel ac ati.</a:t>
            </a:r>
          </a:p>
          <a:p>
            <a:endParaRPr lang="en-US" dirty="0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0982D0C0-49DC-D44D-8200-03B851125A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6" name="Picture 5" descr="A picture containing outdoor, sky, truck, transport  Description automatically generated">
            <a:extLst>
              <a:ext uri="{FF2B5EF4-FFF2-40B4-BE49-F238E27FC236}">
                <a16:creationId xmlns:a16="http://schemas.microsoft.com/office/drawing/2014/main" id="{4BEA8468-21C2-46E6-82C9-52795F2C48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6216" y="1628799"/>
            <a:ext cx="2321185" cy="1656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4685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C330BA-AA8D-4CA7-AC9F-8F334D49B8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Cyfarpar codi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8693E2-6761-41DF-852A-2D128AB9D3F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390588"/>
            <a:ext cx="8363272" cy="4702708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cy-GB" sz="1900" dirty="0"/>
              <a:t>Mae’r cyfarpar hwn yn codi pwysau o un lleoliad a’i symud i leoliad arall sydd o fewn pellter rhesymol. Mae angen cyfarpar codi ar brosiectau mawr fel adeiladu argaeau, adeiladau diwydiannol ac ati. </a:t>
            </a:r>
          </a:p>
          <a:p>
            <a:pPr>
              <a:lnSpc>
                <a:spcPct val="100000"/>
              </a:lnSpc>
              <a:spcBef>
                <a:spcPts val="700"/>
              </a:spcBef>
              <a:spcAft>
                <a:spcPts val="700"/>
              </a:spcAft>
            </a:pPr>
            <a:r>
              <a:rPr lang="cy-GB" sz="1900" dirty="0"/>
              <a:t>Mae cyfarpar codi yn cynnwys jacs, winshis, teclynnau codi cadwyni a chraeniau. </a:t>
            </a:r>
            <a:br>
              <a:rPr lang="cy-GB" sz="1900" dirty="0"/>
            </a:br>
            <a:r>
              <a:rPr lang="cy-GB" sz="1900" dirty="0"/>
              <a:t>Craen yw’r unig beiriant sydd, fel un darn, yn gallu symud pwysau mewn tri dimensiwn.</a:t>
            </a:r>
          </a:p>
          <a:p>
            <a:pPr>
              <a:lnSpc>
                <a:spcPct val="100000"/>
              </a:lnSpc>
            </a:pPr>
            <a:r>
              <a:rPr lang="cy-GB" sz="1900" dirty="0"/>
              <a:t>Mae craeniau’n cael eu dosbarthu’n fras fel a ganlyn: </a:t>
            </a:r>
          </a:p>
          <a:p>
            <a:pPr>
              <a:lnSpc>
                <a:spcPct val="100000"/>
              </a:lnSpc>
              <a:spcBef>
                <a:spcPts val="700"/>
              </a:spcBef>
              <a:spcAft>
                <a:spcPts val="700"/>
              </a:spcAft>
            </a:pPr>
            <a:r>
              <a:rPr lang="cy-GB" sz="1900" dirty="0"/>
              <a:t>1. Craeniau llonydd neu deric</a:t>
            </a:r>
            <a:br>
              <a:rPr lang="cy-GB" sz="1900" dirty="0"/>
            </a:br>
            <a:r>
              <a:rPr lang="cy-GB" sz="1900" dirty="0"/>
              <a:t>2. Craeniau symudol</a:t>
            </a:r>
            <a:br>
              <a:rPr lang="cy-GB" sz="1900" dirty="0"/>
            </a:br>
            <a:r>
              <a:rPr lang="cy-GB" sz="1900" dirty="0"/>
              <a:t>3. Craeniau uwchben neu craeniau </a:t>
            </a:r>
            <a:r>
              <a:rPr lang="cy-GB" sz="1900" dirty="0" err="1"/>
              <a:t>nenbont</a:t>
            </a:r>
            <a:br>
              <a:rPr lang="cy-GB" sz="1900" dirty="0"/>
            </a:br>
            <a:r>
              <a:rPr lang="cy-GB" sz="1900" dirty="0"/>
              <a:t>4. Craeniau teithio</a:t>
            </a:r>
            <a:br>
              <a:rPr lang="cy-GB" sz="1900" dirty="0"/>
            </a:br>
            <a:r>
              <a:rPr lang="cy-GB" sz="1900" dirty="0"/>
              <a:t>5. Craeniau tŵr</a:t>
            </a:r>
          </a:p>
        </p:txBody>
      </p:sp>
    </p:spTree>
    <p:extLst>
      <p:ext uri="{BB962C8B-B14F-4D97-AF65-F5344CB8AC3E}">
        <p14:creationId xmlns:p14="http://schemas.microsoft.com/office/powerpoint/2010/main" val="20158288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E241BF-7BC8-474E-924F-F122B3F30A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Craeniau symudol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B73710-5331-934D-8D93-E9FB178B88E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199" y="1512000"/>
            <a:ext cx="4970233" cy="4248000"/>
          </a:xfrm>
        </p:spPr>
        <p:txBody>
          <a:bodyPr/>
          <a:lstStyle/>
          <a:p>
            <a:r>
              <a:rPr lang="cy-GB"/>
              <a:t>Mae’r craeniau hyn wedi’u gosod ar unedau symudol sydd naill ai’n fath ymlusgwr neu’n fath gydag olwynion.</a:t>
            </a:r>
          </a:p>
          <a:p>
            <a:r>
              <a:rPr lang="cy-GB"/>
              <a:t>Mae craeniau tryciau’n gallu symud yn dda, ac mae’r craeniau ar yr ymlusgwyr yn symud yn araf.</a:t>
            </a:r>
          </a:p>
          <a:p>
            <a:r>
              <a:rPr lang="cy-GB"/>
              <a:t>Mae craeniau ar yr ymlusgwyr yn gallu symud ar dir garw.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cy-GB"/>
              <a:t>Mae gan y mathau hyn o graeniau ddwy brif ran: y bont a'r winsh. 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AF85B3CA-AB3F-D842-956D-F236EBA7B0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48264" y="1916832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6" name="Picture 5" descr="A picture containing transport, crane  Description automatically generated">
            <a:extLst>
              <a:ext uri="{FF2B5EF4-FFF2-40B4-BE49-F238E27FC236}">
                <a16:creationId xmlns:a16="http://schemas.microsoft.com/office/drawing/2014/main" id="{363075B5-2EC4-429B-9BA9-048270F6FBE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427433" y="2422965"/>
            <a:ext cx="3717031" cy="3717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59779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447CAC-3CD7-49EF-9639-40179BD4E8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Craeniau tŵr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2AD78C-AAD4-4033-8201-D3C8F29954D0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342900" indent="-342900"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Mae craen tŵr yn cynnwys craen deric ar dŵr dur.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US" dirty="0">
              <a:ea typeface="+mn-lt"/>
              <a:cs typeface="+mn-lt"/>
            </a:endParaRP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Defnyddir craeniau tyrrau fel arfer ar gyfer adeiladau diwydiannol a phreswyl uchel iawn. Maent yn cael eu defnyddio’n aml i gydosod gweithfeydd diwydiannol gyda strwythurau dur. 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US" dirty="0">
              <a:ea typeface="+mn-lt"/>
              <a:cs typeface="+mn-lt"/>
            </a:endParaRP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Prif rannau craen tŵr yw’r is-ffrâm, platfform troi, y tŵr gyda chaban y gweithiwr a breichiau mawr. 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US" dirty="0">
              <a:ea typeface="+mn-lt"/>
              <a:cs typeface="+mn-lt"/>
            </a:endParaRP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Mae gan y tŵr strwythur trawstiau, wedi’i weldio o fariau a sianeli dur.</a:t>
            </a:r>
          </a:p>
        </p:txBody>
      </p:sp>
    </p:spTree>
    <p:extLst>
      <p:ext uri="{BB962C8B-B14F-4D97-AF65-F5344CB8AC3E}">
        <p14:creationId xmlns:p14="http://schemas.microsoft.com/office/powerpoint/2010/main" val="3563321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033C99-BD91-4628-AD20-2F0BF70F5E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Belt cludo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6EE2E2-9504-4D02-823C-9DFAFE83A64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Mae’n cael ei ddefnyddio pan fydd yn rhaid cludo llawer iawn o ddeunyddiau dros bellteroedd hir yn gyflym.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Mae’n cynnwys belt sy’n rhedeg dros bâr o ddrymiau neu bwlïau ac yn cael ei gynnal yn rheolaidd gan gyfres o roleri a elwir yn olwynion cyswllt neu bwlïau gweili. </a:t>
            </a:r>
            <a:br>
              <a:rPr lang="cy-GB"/>
            </a:br>
            <a:r>
              <a:rPr lang="cy-GB"/>
              <a:t>Mae ffrâm gludo yn cynnal y rhain. 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8421BDDE-0DAA-9144-8A4B-9DB05D84FB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87437" y="3636000"/>
            <a:ext cx="551159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Mae’r pant canol yn y belt yn atal y deunydd rhag colli drosodd. Yn gyffredinol, rwber sy’n cael ei ddefnyddio fel belt cludo.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US" dirty="0">
              <a:ea typeface="+mn-lt"/>
              <a:cs typeface="+mn-lt"/>
            </a:endParaRP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Gellir defnyddio’r belt i drosglwyddo cerrig mân rhydd a deunydd i fan uchel neu o amgylch y safle.</a:t>
            </a:r>
          </a:p>
        </p:txBody>
      </p:sp>
      <p:pic>
        <p:nvPicPr>
          <p:cNvPr id="7" name="Picture 6" descr="A picture containing sky, factory, outdoor, boat  Description automatically generated">
            <a:extLst>
              <a:ext uri="{FF2B5EF4-FFF2-40B4-BE49-F238E27FC236}">
                <a16:creationId xmlns:a16="http://schemas.microsoft.com/office/drawing/2014/main" id="{7915CE2C-F6DA-488D-AE65-E7A75F82118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7749" y="3636000"/>
            <a:ext cx="3148747" cy="2123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23912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447CAC-3CD7-49EF-9639-40179BD4E8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Peryglon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2AD78C-AAD4-4033-8201-D3C8F29954D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075240" cy="4248000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cy-GB" dirty="0"/>
              <a:t>Gall peiriannau a pheirianwaith fod yn arbennig o beryglus pan fyddant yn cael eu defnyddio mewn sefyllfaoedd lle: </a:t>
            </a:r>
            <a:endParaRPr lang="en-US" dirty="0"/>
          </a:p>
          <a:p>
            <a:pPr marL="342900" indent="-342900">
              <a:spcBef>
                <a:spcPts val="300"/>
              </a:spcBef>
              <a:spcAft>
                <a:spcPts val="3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mae pobl neu gerbydau eraill yn rhannu’r un safle. Mae cerddwyr yn arbennig o agored i gael niwed mewn ardaloedd lle mae offer symudol a pheiriannau yn cael eu defnyddio, oherwydd efallai na fydd y gweithwyr yn gallu gweld popeth.</a:t>
            </a:r>
          </a:p>
          <a:p>
            <a:pPr marL="342900" indent="-342900">
              <a:spcBef>
                <a:spcPts val="300"/>
              </a:spcBef>
              <a:spcAft>
                <a:spcPts val="3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does neb yn rheoli’r mynediad i'r safle</a:t>
            </a:r>
          </a:p>
          <a:p>
            <a:pPr marL="342900" indent="-342900">
              <a:spcBef>
                <a:spcPts val="300"/>
              </a:spcBef>
              <a:spcAft>
                <a:spcPts val="3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mae gwaith yn cael ei wneud wrth ymyl cyfarpar trydanol neu mewn amgylchedd peryglus</a:t>
            </a:r>
          </a:p>
          <a:p>
            <a:pPr marL="342900" indent="-342900">
              <a:spcBef>
                <a:spcPts val="300"/>
              </a:spcBef>
              <a:spcAft>
                <a:spcPts val="3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mae’r peiriannau/peirianwaith wedi’u difrodi, wedi’u cynnal a’u cadw’n wael, yn cael eu defnyddio ar sylfaen ansefydlog neu eu defnyddio’n anghywir mae’r llwyth yn fwy na chapasiti’r peiriant. </a:t>
            </a:r>
          </a:p>
        </p:txBody>
      </p:sp>
    </p:spTree>
    <p:extLst>
      <p:ext uri="{BB962C8B-B14F-4D97-AF65-F5344CB8AC3E}">
        <p14:creationId xmlns:p14="http://schemas.microsoft.com/office/powerpoint/2010/main" val="13008405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447CAC-3CD7-49EF-9639-40179BD4E8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Mesurau rheoli risg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2AD78C-AAD4-4033-8201-D3C8F29954D0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  <a:buClr>
                <a:srgbClr val="0077E3"/>
              </a:buClr>
            </a:pPr>
            <a:r>
              <a:rPr lang="cy-GB" sz="1900" dirty="0"/>
              <a:t>Mae’r rhain yn cynnwys y canlynol: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900" dirty="0"/>
              <a:t>ynysu cerbydau a pheiriannau sy’n cael eu defnyddio ar y safle neu o’i gwmpas a’r ardal waith oddi wrth y bobl ar y safle 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900" b="0" i="0" dirty="0">
                <a:solidFill>
                  <a:srgbClr val="111111"/>
                </a:solidFill>
                <a:latin typeface="Arial" panose="020B0604020202020204" pitchFamily="34" charset="0"/>
              </a:rPr>
              <a:t>darparu llwybrau neu balmentydd ar wahân i gerddwyr i’w cadw oddi wrth beiriannau a pheirianwaith (ee, pontydd troed, mannau croesi)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900" dirty="0"/>
              <a:t>defnyddio ffensys, rhwystrau ac arwyddion diogelwch i ddiogelu'r ardal 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900" dirty="0"/>
              <a:t>cynllunio i ba gyfeiriad y mae peiriannau’n symud, fel bod y gweithwyr yn gallu gweld yn iawn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900" dirty="0"/>
              <a:t>defnyddio gwylwyr i reoli symudiadau traffig 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900" dirty="0"/>
              <a:t>defnyddio pellteroedd gweithio diogel 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900" dirty="0"/>
              <a:t>defnyddio larymau sydd i’w clywed wrth bacio cerbyd 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900" dirty="0"/>
              <a:t>sicrhau bod arwyddion yn eu lle wrth bob mynedfa ac allanfa 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900" dirty="0"/>
              <a:t>defnyddio mannau danfon a throi dynodedig. 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900" dirty="0"/>
              <a:t>gwneud yn siŵr bod yr holl ymwelwyr yn dod i swyddfa'r safle yn gyntaf.</a:t>
            </a:r>
          </a:p>
        </p:txBody>
      </p:sp>
    </p:spTree>
    <p:extLst>
      <p:ext uri="{BB962C8B-B14F-4D97-AF65-F5344CB8AC3E}">
        <p14:creationId xmlns:p14="http://schemas.microsoft.com/office/powerpoint/2010/main" val="8135798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5CC378-96DC-479D-9A6C-585955C29A8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7715200" cy="4248000"/>
          </a:xfrm>
        </p:spPr>
        <p:txBody>
          <a:bodyPr/>
          <a:lstStyle/>
          <a:p>
            <a:r>
              <a:rPr lang="cy-GB"/>
              <a:t>Mae’r gwaith o drawsnewid dyluniad drwy ei adeiladu’n strwythur defnyddiol yn cael ei gyflawni gan bobl sy’n defnyddio technoleg a pheiriannau. </a:t>
            </a:r>
          </a:p>
          <a:p>
            <a:r>
              <a:rPr lang="cy-GB"/>
              <a:t>Wrth i beiriannau ddatblygu ac wrth i dechnoleg wella, mae’r ffordd y caiff prosiectau eu hadeiladu yn newid hefyd. </a:t>
            </a:r>
          </a:p>
          <a:p>
            <a:r>
              <a:rPr lang="cy-GB"/>
              <a:t>Ond mae gweithio’n agos at beiriannau a pheirianwaith sy’n symud yn gallu bod yn risg mawr. Mae’n hanfodol sicrhau diogelwch pobl sy’n gweithio mewn lleoliadau lle defnyddir peiriannau neu’n agos atynt.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ACF7E9F-2FF0-4854-95A1-5117AAC692B6}"/>
              </a:ext>
            </a:extLst>
          </p:cNvPr>
          <p:cNvSpPr txBox="1"/>
          <p:nvPr/>
        </p:nvSpPr>
        <p:spPr>
          <a:xfrm>
            <a:off x="323528" y="1050335"/>
            <a:ext cx="6768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2400" b="1">
                <a:solidFill>
                  <a:srgbClr val="0077E3"/>
                </a:solidFill>
                <a:latin typeface="+mj-lt"/>
              </a:rPr>
              <a:t> Defnyddio peiriannau a pheirianwaith</a:t>
            </a:r>
          </a:p>
        </p:txBody>
      </p:sp>
    </p:spTree>
    <p:extLst>
      <p:ext uri="{BB962C8B-B14F-4D97-AF65-F5344CB8AC3E}">
        <p14:creationId xmlns:p14="http://schemas.microsoft.com/office/powerpoint/2010/main" val="6913980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17B922-AAAF-44EA-8B8F-4B69D89174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Defnyddio peiriannau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0FEA74-31C4-4C01-BB7D-2EF5CE263B6C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/>
              <a:t>Mae dewis y peiriant cywir yn bwysig oherwydd, yn wahanol i’r rhan fwyaf o gategorïau eraill o beiriannau, gall hyd yn oed gynnydd neu ostyngiad bach ym maint ffisegol peiriant effeithio’n fawr ar y defnydd. </a:t>
            </a:r>
          </a:p>
          <a:p>
            <a:r>
              <a:rPr lang="cy-GB"/>
              <a:t>Mae tri phrif beth i’w ystyried: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cludiant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cynhyrchiant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cyfyngiadau o ran y safle.</a:t>
            </a:r>
          </a:p>
        </p:txBody>
      </p:sp>
    </p:spTree>
    <p:extLst>
      <p:ext uri="{BB962C8B-B14F-4D97-AF65-F5344CB8AC3E}">
        <p14:creationId xmlns:p14="http://schemas.microsoft.com/office/powerpoint/2010/main" val="38324990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3430BA-B0D9-45B3-8274-703F4E46DF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Peiriant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A64221-6744-4622-9DEE-C3115E2E0920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/>
              <a:t>Peiriant gyda naill ai draciau neu olwynion ac mae’n cael ei ddefnyddio i glirio tir, gwthio pridd, cloddio neu lwytho i dryciau. </a:t>
            </a:r>
          </a:p>
          <a:p>
            <a:r>
              <a:rPr lang="cy-GB"/>
              <a:t>Yn gyffredinol, mae’n rhywbeth y gellir eistedd arno/ynddo a’i yrru. Mae cyfarpar fel arfer yn cyfeirio at offer llaw neu debyg.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65187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00BE8B-6406-450A-AB91-4F1DA4A447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Cyfarpar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610AD9-D074-43CF-8195-CD5CCB8BDECC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Cyfarpar symud pridd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Cyfarpar cario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Cyfarpar codi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Cyfarpar cludo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Cyfarpar cynhyrchu concrid a cherrig mân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Cyfarpar gosod stanciau</a:t>
            </a:r>
          </a:p>
        </p:txBody>
      </p:sp>
    </p:spTree>
    <p:extLst>
      <p:ext uri="{BB962C8B-B14F-4D97-AF65-F5344CB8AC3E}">
        <p14:creationId xmlns:p14="http://schemas.microsoft.com/office/powerpoint/2010/main" val="35877443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D2E4B2-5244-6D48-A324-63B2AD145E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Defnyddio peiriannau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2B6138-1CE2-2146-B33A-F9A3D24C20B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Cloddio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Palu a symud llawer iawn o bridd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Lleoli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Cywasgu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Lefelu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Chwalu a dymchwel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Graddoli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Gwaith cario sy’n gysylltiedig â’r gwaith adeiladu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95982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A3B052-8A8A-41F1-BB96-0B3ABBB8F5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Peiriant torri ffosydd neu gloddiwr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367927-2516-49B7-A273-71A6000FBD8A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Yn cael ei ddefnyddio i gloddio ffosydd ar gyfer gosod piblinellau, carthffosydd, ceblau ac ati.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Mae'r gwaith yn gyflym, gan roi'r dyfnder neu'r lled gofynnol.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Dau fath o beiriant torri ffosydd: math olwyn, math ysgol.</a:t>
            </a:r>
          </a:p>
          <a:p>
            <a:endParaRPr lang="en-US" dirty="0">
              <a:ea typeface="+mn-lt"/>
              <a:cs typeface="+mn-lt"/>
            </a:endParaRPr>
          </a:p>
          <a:p>
            <a:endParaRPr lang="en-US" dirty="0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CF2DC6A5-FF37-0D41-88F7-9B8F434790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6" name="Picture 5" descr="A bulldozer on a construction site  Description automatically generated with medium confidence">
            <a:extLst>
              <a:ext uri="{FF2B5EF4-FFF2-40B4-BE49-F238E27FC236}">
                <a16:creationId xmlns:a16="http://schemas.microsoft.com/office/drawing/2014/main" id="{7C52FE71-77A1-4FFD-9B19-64279F73449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3429000"/>
            <a:ext cx="4572000" cy="2565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8600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4BB1C2-191E-4625-A7CF-4E59FBF40D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Crafwr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7BB0CE-9123-467A-AE56-2BD408A2DDF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7355160" cy="4248000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Peiriant unigryw ar gyfer cloddio a chludo deunyddiau y gellir eu troi am bellter hir.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Peiriant sy’n gweithio ar ei ben ei hun.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Does dim angen cyfarpar arall er mwyn iddo weithio.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Mae olwynion y peiriant yn achosi rhywfaint o gywasgu.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Rhannau sylfaenol y crafwr yw’r bowlen, y ffedog a’r drws isaf neu alldaflwr.</a:t>
            </a:r>
          </a:p>
        </p:txBody>
      </p:sp>
    </p:spTree>
    <p:extLst>
      <p:ext uri="{BB962C8B-B14F-4D97-AF65-F5344CB8AC3E}">
        <p14:creationId xmlns:p14="http://schemas.microsoft.com/office/powerpoint/2010/main" val="36491503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FABAE6-E1F6-40E4-8204-D6448DF627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Chwalwr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515EDE-40EA-4F6F-B121-A632C0579439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Mae’r llafn trwm sydd yn sownd wrth y tractor yn gwthio’r deunydd o un lle i’r llall.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Gall y tractor fod yn ymlusgwr neu’n dractor ag olwynion. 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EE2CBF8D-1558-424A-B8C9-749C2CE6A65D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-2521645" y="4126798"/>
            <a:ext cx="18616026" cy="53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6" name="Picture 5" descr="A picture containing transport, power shovel  Description automatically generated">
            <a:extLst>
              <a:ext uri="{FF2B5EF4-FFF2-40B4-BE49-F238E27FC236}">
                <a16:creationId xmlns:a16="http://schemas.microsoft.com/office/drawing/2014/main" id="{FE5B52C1-4B25-41E0-ABD0-713699AB481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3373140"/>
            <a:ext cx="3762408" cy="250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254582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5CCB350-B76C-41FC-AE69-633CA55F79C0}">
  <ds:schemaRefs>
    <ds:schemaRef ds:uri="http://schemas.microsoft.com/office/2006/documentManagement/types"/>
    <ds:schemaRef ds:uri="http://schemas.microsoft.com/office/2006/metadata/properties"/>
    <ds:schemaRef ds:uri="7d91badd-8922-4db1-9652-4fbca8a6b7df"/>
    <ds:schemaRef ds:uri="http://purl.org/dc/elements/1.1/"/>
    <ds:schemaRef ds:uri="http://purl.org/dc/terms/"/>
    <ds:schemaRef ds:uri="http://schemas.microsoft.com/office/infopath/2007/PartnerControls"/>
    <ds:schemaRef ds:uri="http://purl.org/dc/dcmitype/"/>
    <ds:schemaRef ds:uri="http://schemas.openxmlformats.org/package/2006/metadata/core-properties"/>
    <ds:schemaRef ds:uri="1c5831b9-66da-4f16-a409-834213ecdb8e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3047</TotalTime>
  <Words>1119</Words>
  <Application>Microsoft Office PowerPoint</Application>
  <PresentationFormat>On-screen Show (4:3)</PresentationFormat>
  <Paragraphs>96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Lucida Grande</vt:lpstr>
      <vt:lpstr>Times New Roman</vt:lpstr>
      <vt:lpstr>Default Design</vt:lpstr>
      <vt:lpstr> PowerPoint 13: Peiriannau a pheirianwaith</vt:lpstr>
      <vt:lpstr>PowerPoint Presentation</vt:lpstr>
      <vt:lpstr>Defnyddio peiriannau</vt:lpstr>
      <vt:lpstr>Peiriant</vt:lpstr>
      <vt:lpstr>Cyfarpar</vt:lpstr>
      <vt:lpstr>Defnyddio peiriannau</vt:lpstr>
      <vt:lpstr>Peiriant torri ffosydd neu gloddiwr</vt:lpstr>
      <vt:lpstr>Crafwr</vt:lpstr>
      <vt:lpstr>Chwalwr </vt:lpstr>
      <vt:lpstr> Tryciau dadlwytho </vt:lpstr>
      <vt:lpstr>Cyfarpar codi </vt:lpstr>
      <vt:lpstr>Craeniau symudol </vt:lpstr>
      <vt:lpstr>Craeniau tŵr </vt:lpstr>
      <vt:lpstr>Belt cludo </vt:lpstr>
      <vt:lpstr>Peryglon</vt:lpstr>
      <vt:lpstr>Mesurau rheoli risg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223</cp:revision>
  <dcterms:created xsi:type="dcterms:W3CDTF">2013-05-28T00:38:54Z</dcterms:created>
  <dcterms:modified xsi:type="dcterms:W3CDTF">2021-05-04T08:28:06Z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