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3"/>
  </p:notesMasterIdLst>
  <p:handoutMasterIdLst>
    <p:handoutMasterId r:id="rId24"/>
  </p:handoutMasterIdLst>
  <p:sldIdLst>
    <p:sldId id="256" r:id="rId5"/>
    <p:sldId id="416" r:id="rId6"/>
    <p:sldId id="417" r:id="rId7"/>
    <p:sldId id="409" r:id="rId8"/>
    <p:sldId id="393" r:id="rId9"/>
    <p:sldId id="410" r:id="rId10"/>
    <p:sldId id="411" r:id="rId11"/>
    <p:sldId id="412" r:id="rId12"/>
    <p:sldId id="413" r:id="rId13"/>
    <p:sldId id="400" r:id="rId14"/>
    <p:sldId id="414" r:id="rId15"/>
    <p:sldId id="402" r:id="rId16"/>
    <p:sldId id="403" r:id="rId17"/>
    <p:sldId id="405" r:id="rId18"/>
    <p:sldId id="418" r:id="rId19"/>
    <p:sldId id="419" r:id="rId20"/>
    <p:sldId id="420" r:id="rId21"/>
    <p:sldId id="267" r:id="rId22"/>
  </p:sldIdLst>
  <p:sldSz cx="9144000" cy="6858000" type="screen4x3"/>
  <p:notesSz cx="6858000" cy="9144000"/>
  <p:custDataLst>
    <p:tags r:id="rId2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3CCD1F-055F-4EC2-8070-072141F1FABE}" v="27" dt="2020-06-15T18:51:12.8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39"/>
    <p:restoredTop sz="94249" autoAdjust="0"/>
  </p:normalViewPr>
  <p:slideViewPr>
    <p:cSldViewPr showGuides="1">
      <p:cViewPr varScale="1">
        <p:scale>
          <a:sx n="62" d="100"/>
          <a:sy n="62" d="100"/>
        </p:scale>
        <p:origin x="1164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1.xml"/><Relationship Id="rId3" Type="http://schemas.openxmlformats.org/officeDocument/2006/relationships/slide" Target="slides/slide6.xml"/><Relationship Id="rId7" Type="http://schemas.openxmlformats.org/officeDocument/2006/relationships/slide" Target="slides/slide10.xml"/><Relationship Id="rId2" Type="http://schemas.openxmlformats.org/officeDocument/2006/relationships/slide" Target="slides/slide5.xml"/><Relationship Id="rId1" Type="http://schemas.openxmlformats.org/officeDocument/2006/relationships/slide" Target="slides/slide4.xml"/><Relationship Id="rId6" Type="http://schemas.openxmlformats.org/officeDocument/2006/relationships/slide" Target="slides/slide9.xml"/><Relationship Id="rId11" Type="http://schemas.openxmlformats.org/officeDocument/2006/relationships/slide" Target="slides/slide14.xml"/><Relationship Id="rId5" Type="http://schemas.openxmlformats.org/officeDocument/2006/relationships/slide" Target="slides/slide8.xml"/><Relationship Id="rId10" Type="http://schemas.openxmlformats.org/officeDocument/2006/relationships/slide" Target="slides/slide13.xml"/><Relationship Id="rId4" Type="http://schemas.openxmlformats.org/officeDocument/2006/relationships/slide" Target="slides/slide7.xml"/><Relationship Id="rId9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Cartwright" userId="S::john.cartwright@hartlepoolfe.ac.uk::aab42552-d48d-4c7e-81cd-76fbfe8dfb3c" providerId="AD" clId="Web-{A83CCD1F-055F-4EC2-8070-072141F1FABE}"/>
    <pc:docChg chg="modSld">
      <pc:chgData name="John Cartwright" userId="S::john.cartwright@hartlepoolfe.ac.uk::aab42552-d48d-4c7e-81cd-76fbfe8dfb3c" providerId="AD" clId="Web-{A83CCD1F-055F-4EC2-8070-072141F1FABE}" dt="2020-06-15T18:51:12.820" v="19" actId="14100"/>
      <pc:docMkLst>
        <pc:docMk/>
      </pc:docMkLst>
      <pc:sldChg chg="addSp delSp modSp">
        <pc:chgData name="John Cartwright" userId="S::john.cartwright@hartlepoolfe.ac.uk::aab42552-d48d-4c7e-81cd-76fbfe8dfb3c" providerId="AD" clId="Web-{A83CCD1F-055F-4EC2-8070-072141F1FABE}" dt="2020-06-15T18:50:07.897" v="14" actId="14100"/>
        <pc:sldMkLst>
          <pc:docMk/>
          <pc:sldMk cId="2608539096" sldId="400"/>
        </pc:sldMkLst>
        <pc:spChg chg="mod">
          <ac:chgData name="John Cartwright" userId="S::john.cartwright@hartlepoolfe.ac.uk::aab42552-d48d-4c7e-81cd-76fbfe8dfb3c" providerId="AD" clId="Web-{A83CCD1F-055F-4EC2-8070-072141F1FABE}" dt="2020-06-15T18:44:48.484" v="8" actId="1076"/>
          <ac:spMkLst>
            <pc:docMk/>
            <pc:sldMk cId="2608539096" sldId="400"/>
            <ac:spMk id="293895" creationId="{17FBDEFA-4308-FA44-A631-D65A767825AC}"/>
          </ac:spMkLst>
        </pc:spChg>
        <pc:picChg chg="add del mod">
          <ac:chgData name="John Cartwright" userId="S::john.cartwright@hartlepoolfe.ac.uk::aab42552-d48d-4c7e-81cd-76fbfe8dfb3c" providerId="AD" clId="Web-{A83CCD1F-055F-4EC2-8070-072141F1FABE}" dt="2020-06-15T18:49:44.569" v="10"/>
          <ac:picMkLst>
            <pc:docMk/>
            <pc:sldMk cId="2608539096" sldId="400"/>
            <ac:picMk id="2" creationId="{780F156B-F06A-4F37-9056-5ACB5CA481F6}"/>
          </ac:picMkLst>
        </pc:picChg>
        <pc:picChg chg="add mod">
          <ac:chgData name="John Cartwright" userId="S::john.cartwright@hartlepoolfe.ac.uk::aab42552-d48d-4c7e-81cd-76fbfe8dfb3c" providerId="AD" clId="Web-{A83CCD1F-055F-4EC2-8070-072141F1FABE}" dt="2020-06-15T18:50:07.897" v="14" actId="14100"/>
          <ac:picMkLst>
            <pc:docMk/>
            <pc:sldMk cId="2608539096" sldId="400"/>
            <ac:picMk id="3" creationId="{8561A837-4131-45EF-9439-22D6F92D4851}"/>
          </ac:picMkLst>
        </pc:picChg>
      </pc:sldChg>
      <pc:sldChg chg="addSp delSp modSp">
        <pc:chgData name="John Cartwright" userId="S::john.cartwright@hartlepoolfe.ac.uk::aab42552-d48d-4c7e-81cd-76fbfe8dfb3c" providerId="AD" clId="Web-{A83CCD1F-055F-4EC2-8070-072141F1FABE}" dt="2020-06-15T18:44:16.968" v="7" actId="1076"/>
        <pc:sldMkLst>
          <pc:docMk/>
          <pc:sldMk cId="3905973462" sldId="409"/>
        </pc:sldMkLst>
        <pc:picChg chg="add del mod">
          <ac:chgData name="John Cartwright" userId="S::john.cartwright@hartlepoolfe.ac.uk::aab42552-d48d-4c7e-81cd-76fbfe8dfb3c" providerId="AD" clId="Web-{A83CCD1F-055F-4EC2-8070-072141F1FABE}" dt="2020-06-15T18:43:59.312" v="3"/>
          <ac:picMkLst>
            <pc:docMk/>
            <pc:sldMk cId="3905973462" sldId="409"/>
            <ac:picMk id="2" creationId="{8512D70F-DA7C-49C7-AEF0-268CAB902CE2}"/>
          </ac:picMkLst>
        </pc:picChg>
        <pc:picChg chg="add mod">
          <ac:chgData name="John Cartwright" userId="S::john.cartwright@hartlepoolfe.ac.uk::aab42552-d48d-4c7e-81cd-76fbfe8dfb3c" providerId="AD" clId="Web-{A83CCD1F-055F-4EC2-8070-072141F1FABE}" dt="2020-06-15T18:44:16.968" v="7" actId="1076"/>
          <ac:picMkLst>
            <pc:docMk/>
            <pc:sldMk cId="3905973462" sldId="409"/>
            <ac:picMk id="3" creationId="{B78A5B1D-E8F7-46A0-A764-589170359485}"/>
          </ac:picMkLst>
        </pc:picChg>
      </pc:sldChg>
      <pc:sldChg chg="addSp modSp">
        <pc:chgData name="John Cartwright" userId="S::john.cartwright@hartlepoolfe.ac.uk::aab42552-d48d-4c7e-81cd-76fbfe8dfb3c" providerId="AD" clId="Web-{A83CCD1F-055F-4EC2-8070-072141F1FABE}" dt="2020-06-15T18:43:21.686" v="1" actId="1076"/>
        <pc:sldMkLst>
          <pc:docMk/>
          <pc:sldMk cId="3376621272" sldId="417"/>
        </pc:sldMkLst>
        <pc:picChg chg="add mod">
          <ac:chgData name="John Cartwright" userId="S::john.cartwright@hartlepoolfe.ac.uk::aab42552-d48d-4c7e-81cd-76fbfe8dfb3c" providerId="AD" clId="Web-{A83CCD1F-055F-4EC2-8070-072141F1FABE}" dt="2020-06-15T18:43:21.686" v="1" actId="1076"/>
          <ac:picMkLst>
            <pc:docMk/>
            <pc:sldMk cId="3376621272" sldId="417"/>
            <ac:picMk id="4" creationId="{0646B38C-36D3-4223-9BE6-40EEAD86109C}"/>
          </ac:picMkLst>
        </pc:picChg>
      </pc:sldChg>
      <pc:sldChg chg="addSp delSp modSp">
        <pc:chgData name="John Cartwright" userId="S::john.cartwright@hartlepoolfe.ac.uk::aab42552-d48d-4c7e-81cd-76fbfe8dfb3c" providerId="AD" clId="Web-{A83CCD1F-055F-4EC2-8070-072141F1FABE}" dt="2020-06-15T18:51:12.820" v="19" actId="14100"/>
        <pc:sldMkLst>
          <pc:docMk/>
          <pc:sldMk cId="2348299405" sldId="419"/>
        </pc:sldMkLst>
        <pc:picChg chg="add del mod">
          <ac:chgData name="John Cartwright" userId="S::john.cartwright@hartlepoolfe.ac.uk::aab42552-d48d-4c7e-81cd-76fbfe8dfb3c" providerId="AD" clId="Web-{A83CCD1F-055F-4EC2-8070-072141F1FABE}" dt="2020-06-15T18:51:01.523" v="16"/>
          <ac:picMkLst>
            <pc:docMk/>
            <pc:sldMk cId="2348299405" sldId="419"/>
            <ac:picMk id="4" creationId="{C6B006E6-0D4F-4BAB-A54C-D566EC331D21}"/>
          </ac:picMkLst>
        </pc:picChg>
        <pc:picChg chg="add mod">
          <ac:chgData name="John Cartwright" userId="S::john.cartwright@hartlepoolfe.ac.uk::aab42552-d48d-4c7e-81cd-76fbfe8dfb3c" providerId="AD" clId="Web-{A83CCD1F-055F-4EC2-8070-072141F1FABE}" dt="2020-06-15T18:51:12.820" v="19" actId="14100"/>
          <ac:picMkLst>
            <pc:docMk/>
            <pc:sldMk cId="2348299405" sldId="419"/>
            <ac:picMk id="5" creationId="{134EB175-B68B-405A-A471-511B8113D6E9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11BB2C8-CB1A-1246-A84D-697DC3707D2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FB6E1F-E830-CD49-A333-C8337421CB6F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365570" name="Rectangle 2">
            <a:extLst>
              <a:ext uri="{FF2B5EF4-FFF2-40B4-BE49-F238E27FC236}">
                <a16:creationId xmlns:a16="http://schemas.microsoft.com/office/drawing/2014/main" id="{D20260EF-1A82-654A-8BD2-A29EDCC0BE8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5571" name="Rectangle 3">
            <a:extLst>
              <a:ext uri="{FF2B5EF4-FFF2-40B4-BE49-F238E27FC236}">
                <a16:creationId xmlns:a16="http://schemas.microsoft.com/office/drawing/2014/main" id="{0073FEB8-F3F8-9241-AA22-9832FEC2BC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735671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A3FA2E2-2EB7-0446-8C95-405787C00D5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D43E6A-4FE6-9045-B1AD-104D9AD5C9DA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374786" name="Rectangle 2">
            <a:extLst>
              <a:ext uri="{FF2B5EF4-FFF2-40B4-BE49-F238E27FC236}">
                <a16:creationId xmlns:a16="http://schemas.microsoft.com/office/drawing/2014/main" id="{D76C160B-0B30-A64D-B716-86D9D3D6B05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4787" name="Rectangle 3">
            <a:extLst>
              <a:ext uri="{FF2B5EF4-FFF2-40B4-BE49-F238E27FC236}">
                <a16:creationId xmlns:a16="http://schemas.microsoft.com/office/drawing/2014/main" id="{04B6492A-F702-8F41-94D0-0C82371F71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929882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36950DB-4470-3F44-AE22-600957E600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9A2C24-1D0F-3143-88A7-0332AC2D5EB7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375810" name="Rectangle 2">
            <a:extLst>
              <a:ext uri="{FF2B5EF4-FFF2-40B4-BE49-F238E27FC236}">
                <a16:creationId xmlns:a16="http://schemas.microsoft.com/office/drawing/2014/main" id="{C81CFE15-DFFB-E142-B638-4F99DE63FA9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5811" name="Rectangle 3">
            <a:extLst>
              <a:ext uri="{FF2B5EF4-FFF2-40B4-BE49-F238E27FC236}">
                <a16:creationId xmlns:a16="http://schemas.microsoft.com/office/drawing/2014/main" id="{EEAD3ECB-F548-A24F-90B4-9439F8B6E0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58439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8D6E855-BE7E-6F43-A700-F156E0CBB4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917DCF-89A7-2249-9B01-3950A269D0B8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366594" name="Rectangle 2">
            <a:extLst>
              <a:ext uri="{FF2B5EF4-FFF2-40B4-BE49-F238E27FC236}">
                <a16:creationId xmlns:a16="http://schemas.microsoft.com/office/drawing/2014/main" id="{08645A43-FFF1-DE4D-8F38-FDCD487582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6595" name="Rectangle 3">
            <a:extLst>
              <a:ext uri="{FF2B5EF4-FFF2-40B4-BE49-F238E27FC236}">
                <a16:creationId xmlns:a16="http://schemas.microsoft.com/office/drawing/2014/main" id="{D13591CA-64E4-684A-83E9-2FA434C549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59807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895636F-7E98-2D4A-B50F-1DF577BA13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D549EC-1D3A-A542-8E3E-F64F3C2C8AFB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367618" name="Rectangle 2">
            <a:extLst>
              <a:ext uri="{FF2B5EF4-FFF2-40B4-BE49-F238E27FC236}">
                <a16:creationId xmlns:a16="http://schemas.microsoft.com/office/drawing/2014/main" id="{D99A55FE-04CD-A346-B3C5-6FE299C1458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7619" name="Rectangle 3">
            <a:extLst>
              <a:ext uri="{FF2B5EF4-FFF2-40B4-BE49-F238E27FC236}">
                <a16:creationId xmlns:a16="http://schemas.microsoft.com/office/drawing/2014/main" id="{0E22B1E2-67E3-A840-974E-4A183F0E2A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65411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F6D60FF-E7A2-5644-BD08-8BBA82ED891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429D3E-7F15-B54C-85E9-075863474264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368642" name="Rectangle 2">
            <a:extLst>
              <a:ext uri="{FF2B5EF4-FFF2-40B4-BE49-F238E27FC236}">
                <a16:creationId xmlns:a16="http://schemas.microsoft.com/office/drawing/2014/main" id="{B2F929D9-DE0B-2247-9152-F89FE076D6D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43" name="Rectangle 3">
            <a:extLst>
              <a:ext uri="{FF2B5EF4-FFF2-40B4-BE49-F238E27FC236}">
                <a16:creationId xmlns:a16="http://schemas.microsoft.com/office/drawing/2014/main" id="{0514CF84-527C-8542-88E3-5C25CDDBD1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873237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387CB61-D793-D041-81C8-EE27524799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F4C927-D2D9-D54C-A39B-FCDBC805CC36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369666" name="Rectangle 2">
            <a:extLst>
              <a:ext uri="{FF2B5EF4-FFF2-40B4-BE49-F238E27FC236}">
                <a16:creationId xmlns:a16="http://schemas.microsoft.com/office/drawing/2014/main" id="{F4F230D0-87D8-0F4E-A17A-BE9E625D98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9667" name="Rectangle 3">
            <a:extLst>
              <a:ext uri="{FF2B5EF4-FFF2-40B4-BE49-F238E27FC236}">
                <a16:creationId xmlns:a16="http://schemas.microsoft.com/office/drawing/2014/main" id="{C326F5A7-5B08-3240-9AAF-D0AA06D3AC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999541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DE2C5DA-E0E2-E349-B972-476A49CF47D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93BED7-ED44-804A-8017-FA31D14C8FE5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370690" name="Rectangle 2">
            <a:extLst>
              <a:ext uri="{FF2B5EF4-FFF2-40B4-BE49-F238E27FC236}">
                <a16:creationId xmlns:a16="http://schemas.microsoft.com/office/drawing/2014/main" id="{8EA17411-A98C-B540-89EC-67DD78472BF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0691" name="Rectangle 3">
            <a:extLst>
              <a:ext uri="{FF2B5EF4-FFF2-40B4-BE49-F238E27FC236}">
                <a16:creationId xmlns:a16="http://schemas.microsoft.com/office/drawing/2014/main" id="{50449478-C935-8C4E-9D89-BBF900FE10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863855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66F962C-2C9F-034B-B5A8-15F9EF174D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120085-49CE-9444-A22C-A72EB5051656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371714" name="Rectangle 2">
            <a:extLst>
              <a:ext uri="{FF2B5EF4-FFF2-40B4-BE49-F238E27FC236}">
                <a16:creationId xmlns:a16="http://schemas.microsoft.com/office/drawing/2014/main" id="{BF551B47-FF4A-6445-9929-9107DCCA148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1715" name="Rectangle 3">
            <a:extLst>
              <a:ext uri="{FF2B5EF4-FFF2-40B4-BE49-F238E27FC236}">
                <a16:creationId xmlns:a16="http://schemas.microsoft.com/office/drawing/2014/main" id="{C452F88C-D8DA-4D44-881C-06B237352F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051789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774F0AB-E27F-F540-B49E-A736B61532C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7C53ED-B676-944F-9B1F-D212C01E1861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372738" name="Rectangle 2">
            <a:extLst>
              <a:ext uri="{FF2B5EF4-FFF2-40B4-BE49-F238E27FC236}">
                <a16:creationId xmlns:a16="http://schemas.microsoft.com/office/drawing/2014/main" id="{BCDE5B84-9CED-474F-A0ED-013315B303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39" name="Rectangle 3">
            <a:extLst>
              <a:ext uri="{FF2B5EF4-FFF2-40B4-BE49-F238E27FC236}">
                <a16:creationId xmlns:a16="http://schemas.microsoft.com/office/drawing/2014/main" id="{F9B8F143-96FD-144C-B8ED-09E257E190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075061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4F7C4A1-32DD-904A-9C41-474415DFD9A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234135-5F1B-E44B-A934-47EDCB5EA01E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373762" name="Rectangle 2">
            <a:extLst>
              <a:ext uri="{FF2B5EF4-FFF2-40B4-BE49-F238E27FC236}">
                <a16:creationId xmlns:a16="http://schemas.microsoft.com/office/drawing/2014/main" id="{4400C310-7BDE-2A4E-8D7C-3AC400EFC5B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3763" name="Rectangle 3">
            <a:extLst>
              <a:ext uri="{FF2B5EF4-FFF2-40B4-BE49-F238E27FC236}">
                <a16:creationId xmlns:a16="http://schemas.microsoft.com/office/drawing/2014/main" id="{4A1832A7-1B32-2F41-994E-891D369C6C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49057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89F85-F7EB-7942-91D9-1293C6498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FA371-552A-AF4A-816F-635C373A71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254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F716E-AB4B-F244-94FB-298CBBB1E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427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17581-FCE6-6648-BE58-AFF4B7482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8636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19F65A-A91C-234A-83B4-0E9A0C6B12DF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1403350" y="1557338"/>
            <a:ext cx="3632200" cy="48244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C66144-17E3-1C43-B9D7-BDAFD4797B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7950" y="1557338"/>
            <a:ext cx="3632200" cy="48244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77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Hawlfraint © 2021 Sefydliad City and Guilds Llundain. Cedwir pob hawl.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Cymhwyster Sylfaen mewn</a:t>
            </a:r>
            <a:b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Adeiladu a Pheirianneg Gwasanaethau Adeiladu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78864" y="1543037"/>
            <a:ext cx="8001000" cy="1219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105: Amddiffyn iechyd, diogelwch a’r amgylchedd wrth weithio yn y sector adeiladu a’r amgylchedd adeiledig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61875"/>
            <a:ext cx="8153400" cy="1670360"/>
          </a:xfrm>
        </p:spPr>
        <p:txBody>
          <a:bodyPr anchor="t"/>
          <a:lstStyle/>
          <a:p>
            <a:br>
              <a:rPr lang="cy-GB"/>
            </a:br>
            <a:br>
              <a:rPr lang="cy-GB"/>
            </a:br>
            <a:r>
              <a:rPr lang="cy-GB"/>
              <a:t>PowerPoint 1: Trosolwg iechyd a diogelwch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4" name="Rectangle 6">
            <a:extLst>
              <a:ext uri="{FF2B5EF4-FFF2-40B4-BE49-F238E27FC236}">
                <a16:creationId xmlns:a16="http://schemas.microsoft.com/office/drawing/2014/main" id="{8E801820-C5D1-5D4F-A2A6-570F95E2FB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(Iechyd, Diogelwch a Lles) Adeiladu 1996</a:t>
            </a:r>
          </a:p>
        </p:txBody>
      </p:sp>
      <p:sp>
        <p:nvSpPr>
          <p:cNvPr id="293895" name="Rectangle 7">
            <a:extLst>
              <a:ext uri="{FF2B5EF4-FFF2-40B4-BE49-F238E27FC236}">
                <a16:creationId xmlns:a16="http://schemas.microsoft.com/office/drawing/2014/main" id="{17FBDEFA-4308-FA44-A631-D65A76782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46088" y="2133947"/>
            <a:ext cx="3837880" cy="1917000"/>
          </a:xfrm>
        </p:spPr>
        <p:txBody>
          <a:bodyPr/>
          <a:lstStyle/>
          <a:p>
            <a:r>
              <a:rPr lang="cy-GB"/>
              <a:t>Beth sydd yn y Rheoliadau:</a:t>
            </a:r>
          </a:p>
          <a:p>
            <a:r>
              <a:rPr lang="cy-GB"/>
              <a:t>‘Gosod gofynion o ran iechyd, diogelwch a lles pobl sy'n gwneud “gwaith adeiladu”, a phobl eraill y gallai’r gwaith hwnnw effeithio arnynt.’</a:t>
            </a:r>
          </a:p>
        </p:txBody>
      </p:sp>
      <p:pic>
        <p:nvPicPr>
          <p:cNvPr id="3" name="Picture 2" descr="A person wearing a hardhat and holding a clipboard&#10;&#10;Description automatically generated with low confidence">
            <a:extLst>
              <a:ext uri="{FF2B5EF4-FFF2-40B4-BE49-F238E27FC236}">
                <a16:creationId xmlns:a16="http://schemas.microsoft.com/office/drawing/2014/main" id="{25E18175-A157-487A-8041-FFC92F773E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2945041"/>
            <a:ext cx="4336007" cy="2892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539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8" name="Rectangle 4">
            <a:extLst>
              <a:ext uri="{FF2B5EF4-FFF2-40B4-BE49-F238E27FC236}">
                <a16:creationId xmlns:a16="http://schemas.microsoft.com/office/drawing/2014/main" id="{85FAA264-A782-3540-BC57-09C2935534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(Iechyd, Diogelwch a Lles) Adeiladu 1996</a:t>
            </a:r>
          </a:p>
        </p:txBody>
      </p:sp>
      <p:sp>
        <p:nvSpPr>
          <p:cNvPr id="313349" name="Rectangle 5">
            <a:extLst>
              <a:ext uri="{FF2B5EF4-FFF2-40B4-BE49-F238E27FC236}">
                <a16:creationId xmlns:a16="http://schemas.microsoft.com/office/drawing/2014/main" id="{D4D4CB12-B399-7D48-AABB-5CC01AEAA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348880"/>
            <a:ext cx="8229600" cy="2997120"/>
          </a:xfrm>
        </p:spPr>
        <p:txBody>
          <a:bodyPr/>
          <a:lstStyle/>
          <a:p>
            <a:r>
              <a:rPr lang="cy-GB"/>
              <a:t>Mae’r Rheoliadau yn gosod gofynion ar y canlynol:</a:t>
            </a:r>
          </a:p>
          <a:p>
            <a:pPr lvl="1"/>
            <a:r>
              <a:rPr lang="cy-GB"/>
              <a:t>cyflogwyr, pobl hunangyflogedig ac eraill sy’n rheoli'r ffordd y mae gwaith adeiladu’n cael ei wneud</a:t>
            </a:r>
          </a:p>
          <a:p>
            <a:pPr lvl="1"/>
            <a:r>
              <a:rPr lang="cy-GB"/>
              <a:t>gweithwyr o ran yr hyn maen nhw’n gwneud eu hunain</a:t>
            </a:r>
          </a:p>
          <a:p>
            <a:pPr lvl="1"/>
            <a:r>
              <a:rPr lang="cy-GB"/>
              <a:t>pob person yn y gwaith o ran cydweithio ag eraill ac adrodd am berygl.</a:t>
            </a:r>
          </a:p>
        </p:txBody>
      </p:sp>
    </p:spTree>
    <p:extLst>
      <p:ext uri="{BB962C8B-B14F-4D97-AF65-F5344CB8AC3E}">
        <p14:creationId xmlns:p14="http://schemas.microsoft.com/office/powerpoint/2010/main" val="42578630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8" name="Rectangle 4">
            <a:extLst>
              <a:ext uri="{FF2B5EF4-FFF2-40B4-BE49-F238E27FC236}">
                <a16:creationId xmlns:a16="http://schemas.microsoft.com/office/drawing/2014/main" id="{BEF54916-9D24-9849-9661-B4572566BE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Darparu a Defnyddio Cyfarpar Gwaith 1998</a:t>
            </a:r>
          </a:p>
        </p:txBody>
      </p:sp>
      <p:sp>
        <p:nvSpPr>
          <p:cNvPr id="297989" name="Rectangle 5">
            <a:extLst>
              <a:ext uri="{FF2B5EF4-FFF2-40B4-BE49-F238E27FC236}">
                <a16:creationId xmlns:a16="http://schemas.microsoft.com/office/drawing/2014/main" id="{1389DD7A-B515-3B47-BEBF-6E4F437024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132856"/>
            <a:ext cx="8229600" cy="3141136"/>
          </a:xfrm>
        </p:spPr>
        <p:txBody>
          <a:bodyPr/>
          <a:lstStyle/>
          <a:p>
            <a:r>
              <a:rPr lang="cy-GB"/>
              <a:t>Mae’r Rheoliadau yn gosod gofynion ar y canlynol:</a:t>
            </a:r>
          </a:p>
          <a:p>
            <a:pPr lvl="1"/>
            <a:r>
              <a:rPr lang="cy-GB"/>
              <a:t>cyflogwyr, pobl hunangyflogedig ac eraill sy’n rheoli'r ffordd y mae gwaith adeiladu’n cael ei wneud</a:t>
            </a:r>
          </a:p>
          <a:p>
            <a:pPr lvl="1"/>
            <a:r>
              <a:rPr lang="cy-GB"/>
              <a:t>gweithwyr o ran yr hyn maen nhw’n gwneud eu hunain</a:t>
            </a:r>
          </a:p>
          <a:p>
            <a:pPr lvl="1"/>
            <a:r>
              <a:rPr lang="cy-GB"/>
              <a:t>pob person yn y gwaith o ran cydweithio ag eraill ac adrodd am berygl.</a:t>
            </a:r>
          </a:p>
        </p:txBody>
      </p:sp>
    </p:spTree>
    <p:extLst>
      <p:ext uri="{BB962C8B-B14F-4D97-AF65-F5344CB8AC3E}">
        <p14:creationId xmlns:p14="http://schemas.microsoft.com/office/powerpoint/2010/main" val="3576355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2" name="Rectangle 4">
            <a:extLst>
              <a:ext uri="{FF2B5EF4-FFF2-40B4-BE49-F238E27FC236}">
                <a16:creationId xmlns:a16="http://schemas.microsoft.com/office/drawing/2014/main" id="{141DDC6F-9012-164D-BE0B-9DDF0CEC51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Darparu a Defnyddio Cyfarpar Gwaith 1998</a:t>
            </a:r>
          </a:p>
        </p:txBody>
      </p:sp>
      <p:sp>
        <p:nvSpPr>
          <p:cNvPr id="299013" name="Rectangle 5">
            <a:extLst>
              <a:ext uri="{FF2B5EF4-FFF2-40B4-BE49-F238E27FC236}">
                <a16:creationId xmlns:a16="http://schemas.microsoft.com/office/drawing/2014/main" id="{F048578B-DD80-8B4A-B355-86AFCFE34F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40974" y="1844824"/>
            <a:ext cx="8229600" cy="4902195"/>
          </a:xfrm>
        </p:spPr>
        <p:txBody>
          <a:bodyPr/>
          <a:lstStyle/>
          <a:p>
            <a:r>
              <a:rPr lang="cy-GB" dirty="0"/>
              <a:t>Mae'r rheoliadau hyn yn berthnasol i bob cyfarpar gwaith. Mae’r rheoliadau hyn yn gosod y safon ar gyfer darparu a defnyddio cyfarpar gwaith yn y gweithle.</a:t>
            </a:r>
          </a:p>
          <a:p>
            <a:r>
              <a:rPr lang="cy-GB" dirty="0"/>
              <a:t>Y prif amcan yw darparu cyfarpar diogel a sicrhau ei fod yn ddiogel i’w ddefnyddio. Mae ystod y cyfarpar yn y rheoliadau yn cynnwys:</a:t>
            </a:r>
          </a:p>
        </p:txBody>
      </p:sp>
      <p:sp>
        <p:nvSpPr>
          <p:cNvPr id="299014" name="Rectangle 6">
            <a:extLst>
              <a:ext uri="{FF2B5EF4-FFF2-40B4-BE49-F238E27FC236}">
                <a16:creationId xmlns:a16="http://schemas.microsoft.com/office/drawing/2014/main" id="{FF91F574-229C-AF4A-88C1-4D84B5C59F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0032" y="3789040"/>
            <a:ext cx="3560762" cy="204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rebuchet MS" panose="020B0703020202090204" pitchFamily="34" charset="0"/>
              </a:defRPr>
            </a:lvl1pPr>
            <a:lvl2pPr marL="444500" indent="-265113" algn="l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accent2"/>
                </a:solidFill>
                <a:latin typeface="Trebuchet MS" panose="020B0703020202090204" pitchFamily="34" charset="0"/>
              </a:defRPr>
            </a:lvl2pPr>
            <a:lvl3pPr marL="1150938" indent="-228600" algn="l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accent2"/>
                </a:solidFill>
                <a:latin typeface="Trebuchet MS" panose="020B0703020202090204" pitchFamily="34" charset="0"/>
              </a:defRPr>
            </a:lvl3pPr>
            <a:lvl4pPr marL="1600200" indent="-228600" algn="l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accent2"/>
                </a:solidFill>
                <a:latin typeface="Trebuchet MS" panose="020B0703020202090204" pitchFamily="34" charset="0"/>
              </a:defRPr>
            </a:lvl4pPr>
            <a:lvl5pPr marL="2057400" indent="-228600" algn="l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Trebuchet MS" panose="020B070302020209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Trebuchet MS" panose="020B070302020209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Trebuchet MS" panose="020B070302020209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Trebuchet MS" panose="020B070302020209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Trebuchet MS" panose="020B0703020202090204" pitchFamily="34" charset="0"/>
              </a:defRPr>
            </a:lvl9pPr>
          </a:lstStyle>
          <a:p>
            <a:pPr lvl="1" eaLnBrk="1" hangingPunct="1">
              <a:lnSpc>
                <a:spcPct val="100000"/>
              </a:lnSpc>
              <a:buClr>
                <a:srgbClr val="0077E3"/>
              </a:buClr>
            </a:pPr>
            <a:r>
              <a:rPr lang="cy-GB" b="0">
                <a:solidFill>
                  <a:schemeClr val="tx1"/>
                </a:solidFill>
                <a:latin typeface="+mj-lt"/>
              </a:rPr>
              <a:t>peiriannau dadlwytho</a:t>
            </a:r>
          </a:p>
          <a:p>
            <a:pPr lvl="1" eaLnBrk="1" hangingPunct="1">
              <a:lnSpc>
                <a:spcPct val="100000"/>
              </a:lnSpc>
              <a:buClr>
                <a:srgbClr val="0077E3"/>
              </a:buClr>
            </a:pPr>
            <a:r>
              <a:rPr lang="cy-GB">
                <a:solidFill>
                  <a:schemeClr val="tx1"/>
                </a:solidFill>
                <a:latin typeface="+mj-lt"/>
              </a:rPr>
              <a:t>c</a:t>
            </a:r>
            <a:r>
              <a:rPr lang="cy-GB" b="0">
                <a:solidFill>
                  <a:schemeClr val="tx1"/>
                </a:solidFill>
                <a:latin typeface="+mj-lt"/>
              </a:rPr>
              <a:t>raeniau</a:t>
            </a:r>
          </a:p>
          <a:p>
            <a:pPr lvl="1" eaLnBrk="1" hangingPunct="1">
              <a:lnSpc>
                <a:spcPct val="100000"/>
              </a:lnSpc>
              <a:buClr>
                <a:srgbClr val="0077E3"/>
              </a:buClr>
            </a:pPr>
            <a:r>
              <a:rPr lang="cy-GB">
                <a:solidFill>
                  <a:schemeClr val="tx1"/>
                </a:solidFill>
                <a:latin typeface="+mj-lt"/>
              </a:rPr>
              <a:t>s</a:t>
            </a:r>
            <a:r>
              <a:rPr lang="cy-GB" b="0">
                <a:solidFill>
                  <a:schemeClr val="tx1"/>
                </a:solidFill>
                <a:latin typeface="+mj-lt"/>
              </a:rPr>
              <a:t>gaffaldiau</a:t>
            </a:r>
          </a:p>
          <a:p>
            <a:pPr lvl="1" eaLnBrk="1" hangingPunct="1">
              <a:lnSpc>
                <a:spcPct val="100000"/>
              </a:lnSpc>
              <a:buClr>
                <a:srgbClr val="0077E3"/>
              </a:buClr>
            </a:pPr>
            <a:r>
              <a:rPr lang="cy-GB" b="0">
                <a:solidFill>
                  <a:schemeClr val="tx1"/>
                </a:solidFill>
                <a:latin typeface="+mj-lt"/>
              </a:rPr>
              <a:t>platfformau mynediad symudol</a:t>
            </a:r>
          </a:p>
          <a:p>
            <a:pPr lvl="1" eaLnBrk="1" hangingPunct="1">
              <a:lnSpc>
                <a:spcPct val="100000"/>
              </a:lnSpc>
              <a:buClr>
                <a:srgbClr val="0077E3"/>
              </a:buClr>
            </a:pPr>
            <a:r>
              <a:rPr lang="cy-GB" b="0">
                <a:solidFill>
                  <a:schemeClr val="tx1"/>
                </a:solidFill>
                <a:latin typeface="+mj-lt"/>
              </a:rPr>
              <a:t>peiriannau gwaith coed</a:t>
            </a:r>
            <a:r>
              <a:rPr lang="cy-GB" b="0"/>
              <a:t>.</a:t>
            </a:r>
          </a:p>
        </p:txBody>
      </p:sp>
      <p:sp>
        <p:nvSpPr>
          <p:cNvPr id="299015" name="Rectangle 7">
            <a:extLst>
              <a:ext uri="{FF2B5EF4-FFF2-40B4-BE49-F238E27FC236}">
                <a16:creationId xmlns:a16="http://schemas.microsoft.com/office/drawing/2014/main" id="{AA447460-118D-4148-A62F-DBC7F0B616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599" y="3789040"/>
            <a:ext cx="3559175" cy="197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rebuchet MS" panose="020B0703020202090204" pitchFamily="34" charset="0"/>
              </a:defRPr>
            </a:lvl1pPr>
            <a:lvl2pPr marL="444500" indent="-265113" algn="l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accent2"/>
                </a:solidFill>
                <a:latin typeface="Trebuchet MS" panose="020B0703020202090204" pitchFamily="34" charset="0"/>
              </a:defRPr>
            </a:lvl2pPr>
            <a:lvl3pPr marL="1150938" indent="-228600" algn="l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accent2"/>
                </a:solidFill>
                <a:latin typeface="Trebuchet MS" panose="020B0703020202090204" pitchFamily="34" charset="0"/>
              </a:defRPr>
            </a:lvl3pPr>
            <a:lvl4pPr marL="1600200" indent="-228600" algn="l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accent2"/>
                </a:solidFill>
                <a:latin typeface="Trebuchet MS" panose="020B0703020202090204" pitchFamily="34" charset="0"/>
              </a:defRPr>
            </a:lvl4pPr>
            <a:lvl5pPr marL="2057400" indent="-228600" algn="l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Trebuchet MS" panose="020B070302020209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Trebuchet MS" panose="020B070302020209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Trebuchet MS" panose="020B070302020209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Trebuchet MS" panose="020B070302020209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Trebuchet MS" panose="020B0703020202090204" pitchFamily="34" charset="0"/>
              </a:defRPr>
            </a:lvl9pPr>
          </a:lstStyle>
          <a:p>
            <a:pPr lvl="1" eaLnBrk="1" hangingPunct="1">
              <a:lnSpc>
                <a:spcPct val="100000"/>
              </a:lnSpc>
              <a:buClr>
                <a:srgbClr val="0077E3"/>
              </a:buClr>
            </a:pPr>
            <a:r>
              <a:rPr lang="cy-GB">
                <a:solidFill>
                  <a:schemeClr val="tx1"/>
                </a:solidFill>
                <a:latin typeface="+mj-lt"/>
              </a:rPr>
              <a:t>m</a:t>
            </a:r>
            <a:r>
              <a:rPr lang="cy-GB" b="0">
                <a:solidFill>
                  <a:schemeClr val="tx1"/>
                </a:solidFill>
                <a:latin typeface="+mj-lt"/>
              </a:rPr>
              <a:t>orthwylion</a:t>
            </a:r>
          </a:p>
          <a:p>
            <a:pPr lvl="1" eaLnBrk="1" hangingPunct="1">
              <a:lnSpc>
                <a:spcPct val="100000"/>
              </a:lnSpc>
              <a:buClr>
                <a:srgbClr val="0077E3"/>
              </a:buClr>
            </a:pPr>
            <a:r>
              <a:rPr lang="cy-GB" b="0">
                <a:solidFill>
                  <a:schemeClr val="tx1"/>
                </a:solidFill>
                <a:latin typeface="+mj-lt"/>
              </a:rPr>
              <a:t>driliau mae modd eu cludo</a:t>
            </a:r>
          </a:p>
          <a:p>
            <a:pPr lvl="1" eaLnBrk="1" hangingPunct="1">
              <a:lnSpc>
                <a:spcPct val="100000"/>
              </a:lnSpc>
              <a:buClr>
                <a:srgbClr val="0077E3"/>
              </a:buClr>
            </a:pPr>
            <a:r>
              <a:rPr lang="cy-GB" b="0">
                <a:solidFill>
                  <a:schemeClr val="tx1"/>
                </a:solidFill>
                <a:latin typeface="+mj-lt"/>
              </a:rPr>
              <a:t>darnau driliau</a:t>
            </a:r>
          </a:p>
          <a:p>
            <a:pPr lvl="1" eaLnBrk="1" hangingPunct="1">
              <a:lnSpc>
                <a:spcPct val="100000"/>
              </a:lnSpc>
              <a:buClr>
                <a:srgbClr val="0077E3"/>
              </a:buClr>
            </a:pPr>
            <a:r>
              <a:rPr lang="cy-GB">
                <a:solidFill>
                  <a:schemeClr val="tx1"/>
                </a:solidFill>
                <a:latin typeface="+mj-lt"/>
              </a:rPr>
              <a:t>rh</a:t>
            </a:r>
            <a:r>
              <a:rPr lang="cy-GB" b="0">
                <a:solidFill>
                  <a:schemeClr val="tx1"/>
                </a:solidFill>
                <a:latin typeface="+mj-lt"/>
              </a:rPr>
              <a:t>awiau</a:t>
            </a:r>
          </a:p>
          <a:p>
            <a:pPr lvl="1" eaLnBrk="1" hangingPunct="1">
              <a:lnSpc>
                <a:spcPct val="100000"/>
              </a:lnSpc>
              <a:buClr>
                <a:srgbClr val="0077E3"/>
              </a:buClr>
            </a:pPr>
            <a:r>
              <a:rPr lang="cy-GB">
                <a:solidFill>
                  <a:schemeClr val="tx1"/>
                </a:solidFill>
                <a:latin typeface="+mj-lt"/>
              </a:rPr>
              <a:t>b</a:t>
            </a:r>
            <a:r>
              <a:rPr lang="cy-GB" b="0">
                <a:solidFill>
                  <a:schemeClr val="tx1"/>
                </a:solidFill>
                <a:latin typeface="+mj-lt"/>
              </a:rPr>
              <a:t>erfâu</a:t>
            </a:r>
          </a:p>
        </p:txBody>
      </p:sp>
    </p:spTree>
    <p:extLst>
      <p:ext uri="{BB962C8B-B14F-4D97-AF65-F5344CB8AC3E}">
        <p14:creationId xmlns:p14="http://schemas.microsoft.com/office/powerpoint/2010/main" val="2057451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60" name="Rectangle 4">
            <a:extLst>
              <a:ext uri="{FF2B5EF4-FFF2-40B4-BE49-F238E27FC236}">
                <a16:creationId xmlns:a16="http://schemas.microsoft.com/office/drawing/2014/main" id="{955A8320-CD02-9C4D-8629-56C3EECEDD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Darparu a Defnyddio Cyfarpar Gwaith 1998</a:t>
            </a:r>
          </a:p>
        </p:txBody>
      </p:sp>
      <p:sp>
        <p:nvSpPr>
          <p:cNvPr id="301061" name="Rectangle 5">
            <a:extLst>
              <a:ext uri="{FF2B5EF4-FFF2-40B4-BE49-F238E27FC236}">
                <a16:creationId xmlns:a16="http://schemas.microsoft.com/office/drawing/2014/main" id="{08A6D668-DC3A-014B-93B8-873C4C8F0F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060848"/>
            <a:ext cx="8229600" cy="4248000"/>
          </a:xfrm>
        </p:spPr>
        <p:txBody>
          <a:bodyPr/>
          <a:lstStyle/>
          <a:p>
            <a:r>
              <a:rPr lang="cy-GB"/>
              <a:t>Rhaid i gyflogwyr hyfforddi staff i ddefnyddio’r cyfarpar gwaith yn ddiogel.</a:t>
            </a:r>
          </a:p>
          <a:p>
            <a:r>
              <a:rPr lang="cy-GB"/>
              <a:t>Rhaid i’r hyfforddiant fod yn ddigonol a chynnwys:</a:t>
            </a:r>
          </a:p>
          <a:p>
            <a:pPr lvl="1"/>
            <a:r>
              <a:rPr lang="cy-GB"/>
              <a:t>defnyddwyr</a:t>
            </a:r>
          </a:p>
          <a:p>
            <a:pPr lvl="1"/>
            <a:r>
              <a:rPr lang="cy-GB"/>
              <a:t>goruchwylwyr</a:t>
            </a:r>
          </a:p>
          <a:p>
            <a:pPr lvl="1"/>
            <a:r>
              <a:rPr lang="cy-GB"/>
              <a:t>rheolwyr.</a:t>
            </a:r>
          </a:p>
          <a:p>
            <a:r>
              <a:rPr lang="cy-GB"/>
              <a:t>Rhaid i’r hyfforddiant gynnwys dulliau gweithio diogel, risgiau posib a’r rhagofalon sydd i’w cymryd wrth ddefnyddio cyfarpar gwaith.</a:t>
            </a:r>
          </a:p>
        </p:txBody>
      </p:sp>
    </p:spTree>
    <p:extLst>
      <p:ext uri="{BB962C8B-B14F-4D97-AF65-F5344CB8AC3E}">
        <p14:creationId xmlns:p14="http://schemas.microsoft.com/office/powerpoint/2010/main" val="3404881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796F5-615A-8D42-AD45-1A43DCAC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Sgyrsiau blwch offer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03B093-9E66-6343-BDB1-5171ECF0D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Mae ‘sgwrs blwch offer’ yn gyflwyniad byr i’r gweithlu am un agwedd ar iechyd a diogelwch.</a:t>
            </a:r>
          </a:p>
          <a:p>
            <a:r>
              <a:rPr lang="cy-GB"/>
              <a:t>Gall y sgyrsiau hyn ddigwydd unrhyw bryd yn ystod gwaith ar safleoedd.</a:t>
            </a:r>
          </a:p>
          <a:p>
            <a:r>
              <a:rPr lang="cy-GB"/>
              <a:t>Gall sgwrs blwch offer gynnwys materion cyfredol, tueddiadau newydd, syniadau ar sut i ddanfon yn fwy diogel, delio â chydymffurfio, llenwi sgipiau’n ddiogel neu unrhyw fater arall sy’n ymwneud â diogelwch.</a:t>
            </a:r>
          </a:p>
          <a:p>
            <a:r>
              <a:rPr lang="cy-GB"/>
              <a:t>Bwriad y sgwrs yw cyfleu negeseuon diogelwch i bawb.</a:t>
            </a:r>
          </a:p>
        </p:txBody>
      </p:sp>
    </p:spTree>
    <p:extLst>
      <p:ext uri="{BB962C8B-B14F-4D97-AF65-F5344CB8AC3E}">
        <p14:creationId xmlns:p14="http://schemas.microsoft.com/office/powerpoint/2010/main" val="612756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56A75-E627-CB45-A70B-F002216D7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Sesiynau cynefino ar safleoedd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84DE4-E910-9B44-918F-68C6F39A24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Mae sesiynau cynefino ar safleoedd yn orfodol ar bob safle adeiladu. Maent wedi’u cynllunio i sicrhau bod pawb sy’n gweithio ar y safle wedi cael eu briffio am y peryglon ac am eu cyfrifoldebau eu hunain yn y gweithle.</a:t>
            </a:r>
          </a:p>
          <a:p>
            <a:r>
              <a:rPr lang="cy-GB"/>
              <a:t>Yn aml iawn, gall sesiynau cynefino ar y safle gynnwys prawf o ryw fath i wneud yn siŵr bod y person sy’n dod i’r safle’n gymwys a’i fod yn ymwybodol o beryglon y safle.</a:t>
            </a:r>
          </a:p>
        </p:txBody>
      </p:sp>
      <p:pic>
        <p:nvPicPr>
          <p:cNvPr id="5" name="Picture 4" descr="A picture containing text, person, yellow&#10;&#10;Description automatically generated">
            <a:extLst>
              <a:ext uri="{FF2B5EF4-FFF2-40B4-BE49-F238E27FC236}">
                <a16:creationId xmlns:a16="http://schemas.microsoft.com/office/drawing/2014/main" id="{4497C11C-39E8-4424-8043-0705AD98C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3789040"/>
            <a:ext cx="3419872" cy="228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2994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74ECC-B975-324A-B2A3-5A77BE4E2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Mynedfeydd ac allanfeydd diogel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65837-FCA3-0D4D-B801-856111926A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12000"/>
            <a:ext cx="7715200" cy="4248000"/>
          </a:xfrm>
        </p:spPr>
        <p:txBody>
          <a:bodyPr/>
          <a:lstStyle/>
          <a:p>
            <a:r>
              <a:rPr lang="cy-GB"/>
              <a:t>Mae mynedfeydd ac allanfeydd diogel yn orfodol ar safle adeiladu.</a:t>
            </a:r>
          </a:p>
          <a:p>
            <a:r>
              <a:rPr lang="cy-GB"/>
              <a:t>Mae mynd i mewn i safle mewn ffordd ddiogel a gadael y safle mewn ffordd ddiogel yn rhywbeth y mae pob cyflogwr yn cynllunio ar ei gyfer.</a:t>
            </a:r>
          </a:p>
          <a:p>
            <a:r>
              <a:rPr lang="cy-GB"/>
              <a:t>Wrth lunio cynllun y safle, mae’n bwysig bod pawb yn gallu symud o gwmpas y safle heb unrhyw beryglon na phroblemau wrth weithio.</a:t>
            </a:r>
          </a:p>
          <a:p>
            <a:r>
              <a:rPr lang="cy-GB"/>
              <a:t>Wrth lunio cynllun y safle, mae angen ystyried yn ofalus a meddwl llawer. Rhaid ystyried mynediad i bobl anabl hefyd.</a:t>
            </a:r>
          </a:p>
        </p:txBody>
      </p:sp>
    </p:spTree>
    <p:extLst>
      <p:ext uri="{BB962C8B-B14F-4D97-AF65-F5344CB8AC3E}">
        <p14:creationId xmlns:p14="http://schemas.microsoft.com/office/powerpoint/2010/main" val="3388204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01396-092F-394E-B66C-E4C371188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Trosolwg iechyd a diogelwch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A6E259-3AC1-9A48-8EFF-2B31A2BEF41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003232" cy="4248000"/>
          </a:xfrm>
        </p:spPr>
        <p:txBody>
          <a:bodyPr/>
          <a:lstStyle/>
          <a:p>
            <a:r>
              <a:rPr lang="cy-GB"/>
              <a:t>Dylai iechyd a diogelwch yn y diwydiant adeiladu </a:t>
            </a:r>
            <a:r>
              <a:rPr lang="cy-GB" sz="18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cy-GB"/>
              <a:t> ac ym mywyd bob dydd </a:t>
            </a:r>
            <a:r>
              <a:rPr lang="cy-GB" sz="18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cy-GB"/>
              <a:t> fod ar frig rhestr flaenoriaethau pawb.</a:t>
            </a:r>
          </a:p>
          <a:p>
            <a:r>
              <a:rPr lang="cy-GB"/>
              <a:t>Mae sicrhau lles, llesiant, amodau a pherfformiad corfforol diogel pawb yn hollbwysig i gyflogwyr a gweithwyr.</a:t>
            </a:r>
          </a:p>
          <a:p>
            <a:r>
              <a:rPr lang="cy-GB"/>
              <a:t>Mae rheoli iechyd a diogelwch yn y gweithle yn gallu bod yn her.</a:t>
            </a:r>
          </a:p>
          <a:p>
            <a:r>
              <a:rPr lang="cy-GB"/>
              <a:t>Mae’n gallu bod yn anodd i staff addasu i reolau, peiriannau’n methu, diffygion gyda deunyddiau a mecanwaith sy’n cael ei gynnal a’i gadw’n wael. Mae’r rhain i gyd yn gallu cael effaith ar gynllunio prosiectau adeiladu.</a:t>
            </a:r>
          </a:p>
        </p:txBody>
      </p:sp>
    </p:spTree>
    <p:extLst>
      <p:ext uri="{BB962C8B-B14F-4D97-AF65-F5344CB8AC3E}">
        <p14:creationId xmlns:p14="http://schemas.microsoft.com/office/powerpoint/2010/main" val="3232295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81AA1-B385-084F-80E8-7BF3DF8F4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Canllawiau iechyd a diogelwch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34DB4-AC24-F748-810D-130EEE6837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12000"/>
            <a:ext cx="8435280" cy="4248000"/>
          </a:xfrm>
        </p:spPr>
        <p:txBody>
          <a:bodyPr/>
          <a:lstStyle/>
          <a:p>
            <a:r>
              <a:rPr lang="cy-GB" dirty="0"/>
              <a:t>Mae iechyd a diogelwch yn y gweithle yn cael ei reoli gan gyfraith a deddfwriaeth.</a:t>
            </a:r>
          </a:p>
          <a:p>
            <a:r>
              <a:rPr lang="cy-GB" dirty="0"/>
              <a:t>Mae’r ddeddfwriaeth a’r rheoliadau yn eu lle i amddiffyn pobl yn bennaf. Mae’r rheolau hyn yn cael eu creu a rhaid eu dilyn i sicrhau nad oes neb yn dod i gysylltiad â sylweddau niweidiol a, chyn belled ag y bo’n rhesymol ymarferol, bod lles gweithwyr a’r cyhoedd yn cael ei ddiogelu.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80F6435B-3BC6-4D56-8707-39D66F379F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5768" y="3789040"/>
            <a:ext cx="2088232" cy="222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621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>
            <a:extLst>
              <a:ext uri="{FF2B5EF4-FFF2-40B4-BE49-F238E27FC236}">
                <a16:creationId xmlns:a16="http://schemas.microsoft.com/office/drawing/2014/main" id="{993A8472-8889-F044-A762-BF44FF4D4D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Pam mae angen deddfwriaeth?</a:t>
            </a:r>
          </a:p>
        </p:txBody>
      </p:sp>
      <p:sp>
        <p:nvSpPr>
          <p:cNvPr id="308227" name="Rectangle 3">
            <a:extLst>
              <a:ext uri="{FF2B5EF4-FFF2-40B4-BE49-F238E27FC236}">
                <a16:creationId xmlns:a16="http://schemas.microsoft.com/office/drawing/2014/main" id="{7729A963-E1D0-004C-A365-B810649F3B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4834880" cy="4248000"/>
          </a:xfrm>
        </p:spPr>
        <p:txBody>
          <a:bodyPr/>
          <a:lstStyle/>
          <a:p>
            <a:r>
              <a:rPr lang="cy-GB" dirty="0"/>
              <a:t>Mae angen deddfwriaeth oherwydd efallai na fydd rhai unigolion a sefydliadau yn mabwysiadu arferion diogel fel arall. Gallai peidio â chydymffurfio â deddfwriaeth (y gyfraith) arwain at achosion troseddol.</a:t>
            </a:r>
          </a:p>
          <a:p>
            <a:r>
              <a:rPr lang="cy-GB" dirty="0"/>
              <a:t>Mae deddfwriaeth iechyd a diogelwch ym maes adeiladu yn ymdrin â llu o wahanol lwybrau ar gyfer deunyddiau neu beryglon penodol. </a:t>
            </a:r>
          </a:p>
          <a:p>
            <a:r>
              <a:rPr lang="cy-GB" dirty="0"/>
              <a:t>Mae pob darn penodol o ddeddfwriaeth neu reoliad wedi’i gynllunio i roi arweiniad ar y pwnc cyfan hwnnw.</a:t>
            </a:r>
          </a:p>
          <a:p>
            <a:pPr lvl="1"/>
            <a:endParaRPr lang="en-GB" altLang="en-US" sz="2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B5FA423-91A6-4DAB-9376-0A8942E8A5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533"/>
          <a:stretch/>
        </p:blipFill>
        <p:spPr>
          <a:xfrm>
            <a:off x="5580112" y="1512000"/>
            <a:ext cx="3563888" cy="311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973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6" name="Rectangle 4">
            <a:extLst>
              <a:ext uri="{FF2B5EF4-FFF2-40B4-BE49-F238E27FC236}">
                <a16:creationId xmlns:a16="http://schemas.microsoft.com/office/drawing/2014/main" id="{553D04FB-1A36-6344-94F0-3E2E4A28C2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Deddfwriaeth iechyd a diogelwch</a:t>
            </a:r>
          </a:p>
        </p:txBody>
      </p:sp>
      <p:sp>
        <p:nvSpPr>
          <p:cNvPr id="279557" name="Text Box 5">
            <a:hlinkClick r:id="rId3" action="ppaction://hlinksldjump"/>
            <a:extLst>
              <a:ext uri="{FF2B5EF4-FFF2-40B4-BE49-F238E27FC236}">
                <a16:creationId xmlns:a16="http://schemas.microsoft.com/office/drawing/2014/main" id="{751F384A-2730-5A45-B70E-C19F2F572D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0634" y="1547977"/>
            <a:ext cx="2667550" cy="863600"/>
          </a:xfrm>
          <a:prstGeom prst="rect">
            <a:avLst/>
          </a:prstGeom>
          <a:solidFill>
            <a:srgbClr val="CC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600" dirty="0">
                <a:solidFill>
                  <a:schemeClr val="tx1"/>
                </a:solidFill>
                <a:latin typeface="Arial" panose="020B0604020202020204" pitchFamily="34" charset="0"/>
              </a:rPr>
              <a:t>Deddf Iechyd a Diogelwch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600" dirty="0">
                <a:solidFill>
                  <a:schemeClr val="tx1"/>
                </a:solidFill>
                <a:latin typeface="Arial" panose="020B0604020202020204" pitchFamily="34" charset="0"/>
              </a:rPr>
              <a:t>yn y Gwaith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600" dirty="0">
                <a:solidFill>
                  <a:schemeClr val="tx1"/>
                </a:solidFill>
                <a:latin typeface="Arial" panose="020B0604020202020204" pitchFamily="34" charset="0"/>
              </a:rPr>
              <a:t>1974 (</a:t>
            </a:r>
            <a:r>
              <a:rPr lang="cy-GB" sz="1600" dirty="0" err="1">
                <a:solidFill>
                  <a:schemeClr val="tx1"/>
                </a:solidFill>
                <a:latin typeface="Arial" panose="020B0604020202020204" pitchFamily="34" charset="0"/>
              </a:rPr>
              <a:t>HSWA</a:t>
            </a:r>
            <a:r>
              <a:rPr lang="cy-GB" sz="1600" dirty="0">
                <a:solidFill>
                  <a:schemeClr val="tx1"/>
                </a:solidFill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279558" name="Text Box 6">
            <a:extLst>
              <a:ext uri="{FF2B5EF4-FFF2-40B4-BE49-F238E27FC236}">
                <a16:creationId xmlns:a16="http://schemas.microsoft.com/office/drawing/2014/main" id="{1B186AB8-72FA-3A44-982F-6F331E199F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1376" y="3659456"/>
            <a:ext cx="2202847" cy="954107"/>
          </a:xfrm>
          <a:prstGeom prst="rect">
            <a:avLst/>
          </a:prstGeom>
          <a:solidFill>
            <a:srgbClr val="CC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>
                <a:solidFill>
                  <a:schemeClr val="tx1"/>
                </a:solidFill>
                <a:latin typeface="Arial" panose="020B0604020202020204" pitchFamily="34" charset="0"/>
              </a:rPr>
              <a:t>Rheoliadau Darparu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>
                <a:solidFill>
                  <a:schemeClr val="tx1"/>
                </a:solidFill>
                <a:latin typeface="Arial" panose="020B0604020202020204" pitchFamily="34" charset="0"/>
              </a:rPr>
              <a:t>a Defnyddio Cyfarpar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>
                <a:solidFill>
                  <a:schemeClr val="tx1"/>
                </a:solidFill>
                <a:latin typeface="Arial" panose="020B0604020202020204" pitchFamily="34" charset="0"/>
              </a:rPr>
              <a:t>Gwaith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>
                <a:solidFill>
                  <a:schemeClr val="tx1"/>
                </a:solidFill>
                <a:latin typeface="Arial" panose="020B0604020202020204" pitchFamily="34" charset="0"/>
              </a:rPr>
              <a:t>(PUWER) 1998</a:t>
            </a:r>
          </a:p>
        </p:txBody>
      </p:sp>
      <p:sp>
        <p:nvSpPr>
          <p:cNvPr id="279559" name="Text Box 7">
            <a:extLst>
              <a:ext uri="{FF2B5EF4-FFF2-40B4-BE49-F238E27FC236}">
                <a16:creationId xmlns:a16="http://schemas.microsoft.com/office/drawing/2014/main" id="{F0FDD968-9092-4B47-96B7-DEE2122F50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7665" y="4801093"/>
            <a:ext cx="2332038" cy="981075"/>
          </a:xfrm>
          <a:prstGeom prst="rect">
            <a:avLst/>
          </a:prstGeom>
          <a:solidFill>
            <a:srgbClr val="CC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>
                <a:solidFill>
                  <a:schemeClr val="tx1"/>
                </a:solidFill>
                <a:latin typeface="Arial" panose="020B0604020202020204" pitchFamily="34" charset="0"/>
              </a:rPr>
              <a:t>Rheoliadau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>
                <a:solidFill>
                  <a:schemeClr val="tx1"/>
                </a:solidFill>
                <a:latin typeface="Arial" panose="020B0604020202020204" pitchFamily="34" charset="0"/>
              </a:rPr>
              <a:t>(Iechyd, Diogelwch a Lles)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>
                <a:solidFill>
                  <a:schemeClr val="tx1"/>
                </a:solidFill>
                <a:latin typeface="Arial" panose="020B0604020202020204" pitchFamily="34" charset="0"/>
              </a:rPr>
              <a:t>Adeiladu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>
                <a:solidFill>
                  <a:schemeClr val="tx1"/>
                </a:solidFill>
                <a:latin typeface="Arial" panose="020B0604020202020204" pitchFamily="34" charset="0"/>
              </a:rPr>
              <a:t>(HSW) 1996</a:t>
            </a:r>
          </a:p>
        </p:txBody>
      </p:sp>
      <p:sp>
        <p:nvSpPr>
          <p:cNvPr id="279560" name="Text Box 8">
            <a:extLst>
              <a:ext uri="{FF2B5EF4-FFF2-40B4-BE49-F238E27FC236}">
                <a16:creationId xmlns:a16="http://schemas.microsoft.com/office/drawing/2014/main" id="{7A5B2E16-B773-A146-AD12-EC8B71B9EB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2950" y="3635083"/>
            <a:ext cx="1960562" cy="981075"/>
          </a:xfrm>
          <a:prstGeom prst="rect">
            <a:avLst/>
          </a:prstGeom>
          <a:solidFill>
            <a:srgbClr val="CC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 dirty="0">
                <a:solidFill>
                  <a:schemeClr val="tx1"/>
                </a:solidFill>
                <a:latin typeface="Arial" panose="020B0604020202020204" pitchFamily="34" charset="0"/>
              </a:rPr>
              <a:t>Rheoliadau Rheoli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 dirty="0">
                <a:solidFill>
                  <a:schemeClr val="tx1"/>
                </a:solidFill>
                <a:latin typeface="Arial" panose="020B0604020202020204" pitchFamily="34" charset="0"/>
              </a:rPr>
              <a:t>Iechyd a Diogelwch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 dirty="0">
                <a:solidFill>
                  <a:schemeClr val="tx1"/>
                </a:solidFill>
                <a:latin typeface="Arial" panose="020B0604020202020204" pitchFamily="34" charset="0"/>
              </a:rPr>
              <a:t>yn y Gwaith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 dirty="0">
                <a:solidFill>
                  <a:schemeClr val="tx1"/>
                </a:solidFill>
                <a:latin typeface="Arial" panose="020B0604020202020204" pitchFamily="34" charset="0"/>
              </a:rPr>
              <a:t>(MHSW) 1999</a:t>
            </a:r>
          </a:p>
        </p:txBody>
      </p:sp>
      <p:sp>
        <p:nvSpPr>
          <p:cNvPr id="279561" name="Text Box 9">
            <a:extLst>
              <a:ext uri="{FF2B5EF4-FFF2-40B4-BE49-F238E27FC236}">
                <a16:creationId xmlns:a16="http://schemas.microsoft.com/office/drawing/2014/main" id="{24FFB72A-7634-E64D-98A7-04C1361E9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3040" y="4805423"/>
            <a:ext cx="1957387" cy="981075"/>
          </a:xfrm>
          <a:prstGeom prst="rect">
            <a:avLst/>
          </a:prstGeom>
          <a:solidFill>
            <a:srgbClr val="CC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>
                <a:solidFill>
                  <a:schemeClr val="tx1"/>
                </a:solidFill>
                <a:latin typeface="Arial" panose="020B0604020202020204" pitchFamily="34" charset="0"/>
              </a:rPr>
              <a:t>Rheoliadau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>
                <a:solidFill>
                  <a:schemeClr val="tx1"/>
                </a:solidFill>
                <a:latin typeface="Arial" panose="020B0604020202020204" pitchFamily="34" charset="0"/>
              </a:rPr>
              <a:t>Cyfarpar Diogelu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>
                <a:solidFill>
                  <a:schemeClr val="tx1"/>
                </a:solidFill>
                <a:latin typeface="Arial" panose="020B0604020202020204" pitchFamily="34" charset="0"/>
              </a:rPr>
              <a:t>Personol yn y Gwaith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>
                <a:solidFill>
                  <a:schemeClr val="tx1"/>
                </a:solidFill>
                <a:latin typeface="Arial" panose="020B0604020202020204" pitchFamily="34" charset="0"/>
              </a:rPr>
              <a:t>(PPEW) 1992</a:t>
            </a:r>
          </a:p>
        </p:txBody>
      </p:sp>
      <p:sp>
        <p:nvSpPr>
          <p:cNvPr id="279562" name="Text Box 10">
            <a:extLst>
              <a:ext uri="{FF2B5EF4-FFF2-40B4-BE49-F238E27FC236}">
                <a16:creationId xmlns:a16="http://schemas.microsoft.com/office/drawing/2014/main" id="{0F96BB25-D3FD-BC43-ADC9-D4BA259BD7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9151" y="4805423"/>
            <a:ext cx="2202847" cy="954107"/>
          </a:xfrm>
          <a:prstGeom prst="rect">
            <a:avLst/>
          </a:prstGeom>
          <a:solidFill>
            <a:srgbClr val="CC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 dirty="0">
                <a:solidFill>
                  <a:schemeClr val="tx1"/>
                </a:solidFill>
                <a:latin typeface="Arial" panose="020B0604020202020204" pitchFamily="34" charset="0"/>
              </a:rPr>
              <a:t>Rheoliadau Adrodd ar Anafiadau, Clefydau neu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 dirty="0">
                <a:solidFill>
                  <a:schemeClr val="tx1"/>
                </a:solidFill>
                <a:latin typeface="Arial" panose="020B0604020202020204" pitchFamily="34" charset="0"/>
              </a:rPr>
              <a:t>Ddigwyddiadau Peryglus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 dirty="0">
                <a:solidFill>
                  <a:schemeClr val="tx1"/>
                </a:solidFill>
                <a:latin typeface="Arial" panose="020B0604020202020204" pitchFamily="34" charset="0"/>
              </a:rPr>
              <a:t>(</a:t>
            </a:r>
            <a:r>
              <a:rPr lang="cy-GB" sz="1400" b="0" dirty="0" err="1">
                <a:solidFill>
                  <a:schemeClr val="tx1"/>
                </a:solidFill>
                <a:latin typeface="Arial" panose="020B0604020202020204" pitchFamily="34" charset="0"/>
              </a:rPr>
              <a:t>RIDDOR</a:t>
            </a:r>
            <a:r>
              <a:rPr lang="cy-GB" sz="1400" b="0">
                <a:solidFill>
                  <a:schemeClr val="tx1"/>
                </a:solidFill>
                <a:latin typeface="Arial" panose="020B0604020202020204" pitchFamily="34" charset="0"/>
              </a:rPr>
              <a:t>) 2013</a:t>
            </a:r>
            <a:endParaRPr lang="cy-GB" sz="14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9563" name="Text Box 11">
            <a:hlinkClick r:id="" action="ppaction://noaction"/>
            <a:extLst>
              <a:ext uri="{FF2B5EF4-FFF2-40B4-BE49-F238E27FC236}">
                <a16:creationId xmlns:a16="http://schemas.microsoft.com/office/drawing/2014/main" id="{298AD1F4-14B2-DC48-B5F5-E4242A2C9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49" y="4801094"/>
            <a:ext cx="2304692" cy="951692"/>
          </a:xfrm>
          <a:prstGeom prst="rect">
            <a:avLst/>
          </a:prstGeom>
          <a:solidFill>
            <a:srgbClr val="CC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 dirty="0">
                <a:solidFill>
                  <a:schemeClr val="tx1"/>
                </a:solidFill>
                <a:latin typeface="Arial" panose="020B0604020202020204" pitchFamily="34" charset="0"/>
              </a:rPr>
              <a:t>Rheoliadau Rheoli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 dirty="0">
                <a:solidFill>
                  <a:schemeClr val="tx1"/>
                </a:solidFill>
                <a:latin typeface="Arial" panose="020B0604020202020204" pitchFamily="34" charset="0"/>
              </a:rPr>
              <a:t>Sylweddau Peryglus i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 dirty="0">
                <a:solidFill>
                  <a:schemeClr val="tx1"/>
                </a:solidFill>
                <a:latin typeface="Arial" panose="020B0604020202020204" pitchFamily="34" charset="0"/>
              </a:rPr>
              <a:t>Iechyd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 dirty="0">
                <a:solidFill>
                  <a:schemeClr val="tx1"/>
                </a:solidFill>
                <a:latin typeface="Arial" panose="020B0604020202020204" pitchFamily="34" charset="0"/>
              </a:rPr>
              <a:t>(</a:t>
            </a:r>
            <a:r>
              <a:rPr lang="cy-GB" sz="1400" b="0" dirty="0" err="1">
                <a:solidFill>
                  <a:schemeClr val="tx1"/>
                </a:solidFill>
                <a:latin typeface="Arial" panose="020B0604020202020204" pitchFamily="34" charset="0"/>
              </a:rPr>
              <a:t>COSHH</a:t>
            </a:r>
            <a:r>
              <a:rPr lang="cy-GB" sz="1400" b="0" dirty="0">
                <a:solidFill>
                  <a:schemeClr val="tx1"/>
                </a:solidFill>
                <a:latin typeface="Arial" panose="020B0604020202020204" pitchFamily="34" charset="0"/>
              </a:rPr>
              <a:t>) 2002</a:t>
            </a:r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id="{3B92F6A8-DF73-C64A-9D4B-99035E063A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28" y="3632487"/>
            <a:ext cx="2304514" cy="951693"/>
          </a:xfrm>
          <a:prstGeom prst="rect">
            <a:avLst/>
          </a:prstGeom>
          <a:solidFill>
            <a:srgbClr val="CC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>
                <a:solidFill>
                  <a:schemeClr val="tx1"/>
                </a:solidFill>
                <a:latin typeface="Arial" panose="020B0604020202020204" pitchFamily="34" charset="0"/>
              </a:rPr>
              <a:t>Rheoliadau Codi a Chario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>
                <a:solidFill>
                  <a:schemeClr val="tx1"/>
                </a:solidFill>
                <a:latin typeface="Arial" panose="020B0604020202020204" pitchFamily="34" charset="0"/>
              </a:rPr>
              <a:t>1992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altLang="en-US" sz="140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altLang="en-US" sz="14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5E60A891-037C-0847-AEA9-5B857C03BE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1346" y="3632487"/>
            <a:ext cx="2381694" cy="981075"/>
          </a:xfrm>
          <a:prstGeom prst="rect">
            <a:avLst/>
          </a:prstGeom>
          <a:solidFill>
            <a:srgbClr val="CC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>
                <a:solidFill>
                  <a:schemeClr val="tx1"/>
                </a:solidFill>
                <a:latin typeface="Arial" panose="020B0604020202020204" pitchFamily="34" charset="0"/>
              </a:rPr>
              <a:t>Rheoliadau Rheoli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>
                <a:solidFill>
                  <a:schemeClr val="tx1"/>
                </a:solidFill>
                <a:latin typeface="Arial" panose="020B0604020202020204" pitchFamily="34" charset="0"/>
              </a:rPr>
              <a:t>Sŵn yn y Gwaith 2005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altLang="en-US" sz="140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altLang="en-US" sz="14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 Box 7">
            <a:extLst>
              <a:ext uri="{FF2B5EF4-FFF2-40B4-BE49-F238E27FC236}">
                <a16:creationId xmlns:a16="http://schemas.microsoft.com/office/drawing/2014/main" id="{982DD00D-1FC9-484F-885D-7DB05FDB42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9151" y="2582451"/>
            <a:ext cx="2202847" cy="954107"/>
          </a:xfrm>
          <a:prstGeom prst="rect">
            <a:avLst/>
          </a:prstGeom>
          <a:solidFill>
            <a:srgbClr val="CC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>
                <a:solidFill>
                  <a:schemeClr val="tx1"/>
                </a:solidFill>
                <a:latin typeface="Arial" panose="020B0604020202020204" pitchFamily="34" charset="0"/>
              </a:rPr>
              <a:t>Rheoliadau Dylunio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>
                <a:solidFill>
                  <a:schemeClr val="tx1"/>
                </a:solidFill>
                <a:latin typeface="Arial" panose="020B0604020202020204" pitchFamily="34" charset="0"/>
              </a:rPr>
              <a:t>a Rheoli Adeiladu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>
                <a:solidFill>
                  <a:schemeClr val="tx1"/>
                </a:solidFill>
                <a:latin typeface="Arial" panose="020B0604020202020204" pitchFamily="34" charset="0"/>
              </a:rPr>
              <a:t>(CDM) 2015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altLang="en-US" sz="14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id="{7A8086B2-885C-324B-9802-28FCC7FFC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2949" y="2556779"/>
            <a:ext cx="1927477" cy="954107"/>
          </a:xfrm>
          <a:prstGeom prst="rect">
            <a:avLst/>
          </a:prstGeom>
          <a:solidFill>
            <a:srgbClr val="CC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>
                <a:solidFill>
                  <a:schemeClr val="tx1"/>
                </a:solidFill>
                <a:latin typeface="Arial" panose="020B0604020202020204" pitchFamily="34" charset="0"/>
              </a:rPr>
              <a:t>Rheoliadau Gweithio ar Uchder 2005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altLang="en-US" sz="1400" b="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altLang="en-US" sz="14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 Box 7">
            <a:extLst>
              <a:ext uri="{FF2B5EF4-FFF2-40B4-BE49-F238E27FC236}">
                <a16:creationId xmlns:a16="http://schemas.microsoft.com/office/drawing/2014/main" id="{F42A7B6E-D130-2249-9E9F-D54FDF9F9B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1346" y="2568966"/>
            <a:ext cx="2317532" cy="954107"/>
          </a:xfrm>
          <a:prstGeom prst="rect">
            <a:avLst/>
          </a:prstGeom>
          <a:solidFill>
            <a:srgbClr val="CC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>
                <a:solidFill>
                  <a:schemeClr val="tx1"/>
                </a:solidFill>
                <a:latin typeface="Arial" panose="020B0604020202020204" pitchFamily="34" charset="0"/>
              </a:rPr>
              <a:t>Rheoliadau Trydan yn y Gweithle 1989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altLang="en-US" sz="140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altLang="en-US" sz="14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" name="Text Box 7">
            <a:extLst>
              <a:ext uri="{FF2B5EF4-FFF2-40B4-BE49-F238E27FC236}">
                <a16:creationId xmlns:a16="http://schemas.microsoft.com/office/drawing/2014/main" id="{3814E9A1-2BB8-064B-932D-F02CFE9784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49" y="2556779"/>
            <a:ext cx="2317532" cy="954107"/>
          </a:xfrm>
          <a:prstGeom prst="rect">
            <a:avLst/>
          </a:prstGeom>
          <a:solidFill>
            <a:srgbClr val="CC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 dirty="0">
                <a:solidFill>
                  <a:schemeClr val="tx1"/>
                </a:solidFill>
                <a:latin typeface="Arial" panose="020B0604020202020204" pitchFamily="34" charset="0"/>
              </a:rPr>
              <a:t>Rheoliadau Gweithrediadau Codi a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 dirty="0">
                <a:solidFill>
                  <a:schemeClr val="tx1"/>
                </a:solidFill>
                <a:latin typeface="Arial" panose="020B0604020202020204" pitchFamily="34" charset="0"/>
              </a:rPr>
              <a:t>Chyfarpar </a:t>
            </a:r>
            <a:r>
              <a:rPr lang="cy-GB" sz="1400" dirty="0">
                <a:latin typeface="Arial" panose="020B0604020202020204" pitchFamily="34" charset="0"/>
              </a:rPr>
              <a:t>C</a:t>
            </a:r>
            <a:r>
              <a:rPr lang="cy-GB" sz="1400" b="0" dirty="0">
                <a:solidFill>
                  <a:schemeClr val="tx1"/>
                </a:solidFill>
                <a:latin typeface="Arial" panose="020B0604020202020204" pitchFamily="34" charset="0"/>
              </a:rPr>
              <a:t>odi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dirty="0">
                <a:latin typeface="Arial" panose="020B0604020202020204" pitchFamily="34" charset="0"/>
              </a:rPr>
              <a:t>(</a:t>
            </a:r>
            <a:r>
              <a:rPr lang="cy-GB" sz="1400" dirty="0" err="1">
                <a:latin typeface="Arial" panose="020B0604020202020204" pitchFamily="34" charset="0"/>
              </a:rPr>
              <a:t>LOLER</a:t>
            </a:r>
            <a:r>
              <a:rPr lang="cy-GB" sz="1400" dirty="0">
                <a:latin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36487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4" name="Rectangle 6">
            <a:extLst>
              <a:ext uri="{FF2B5EF4-FFF2-40B4-BE49-F238E27FC236}">
                <a16:creationId xmlns:a16="http://schemas.microsoft.com/office/drawing/2014/main" id="{15C1F2B7-1F08-2C42-91CE-C068AD8CEB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Deddf Iechyd a Diogelwch yn y Gwaith</a:t>
            </a:r>
          </a:p>
        </p:txBody>
      </p:sp>
      <p:sp>
        <p:nvSpPr>
          <p:cNvPr id="309255" name="Rectangle 7">
            <a:extLst>
              <a:ext uri="{FF2B5EF4-FFF2-40B4-BE49-F238E27FC236}">
                <a16:creationId xmlns:a16="http://schemas.microsoft.com/office/drawing/2014/main" id="{8615CB81-F0C0-F041-8F91-32C28771FC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Mae'r ddeddf hon yn rheoli pob deddfwriaeth a rheoliad arall. Un ddeddf yw hon sy’n galluogi ac yn gorfodi, gyda’r bwriad o greu rheolau syml a chyfraith ddigonol y gellir ei gorfodi. Mae pedwar prif amcan ynddi:</a:t>
            </a:r>
          </a:p>
          <a:p>
            <a:pPr marL="1081088" lvl="1" indent="-457200">
              <a:buFontTx/>
              <a:buAutoNum type="arabicPeriod"/>
            </a:pPr>
            <a:r>
              <a:rPr lang="cy-GB"/>
              <a:t>Sicrhau iechyd, diogelwch a lles pawb yn y gwaith.</a:t>
            </a:r>
          </a:p>
          <a:p>
            <a:pPr marL="1081088" lvl="1" indent="-457200">
              <a:buFontTx/>
              <a:buAutoNum type="arabicPeriod"/>
            </a:pPr>
            <a:r>
              <a:rPr lang="cy-GB"/>
              <a:t>Diogelu’r cyhoedd rhag risgiau i iechyd a diogelwch a allai godi wrth weithio.</a:t>
            </a:r>
          </a:p>
          <a:p>
            <a:pPr marL="1081088" lvl="1" indent="-457200">
              <a:buFontTx/>
              <a:buAutoNum type="arabicPeriod"/>
            </a:pPr>
            <a:r>
              <a:rPr lang="cy-GB"/>
              <a:t>Rheoli sut mae ffrwydron a sylweddau sy’n fflamadwy dros ben yn cael eu defnyddio, eu trin a’u trafod, eu storio a’u cludo.</a:t>
            </a:r>
          </a:p>
          <a:p>
            <a:pPr marL="1081088" lvl="1" indent="-457200">
              <a:buFontTx/>
              <a:buAutoNum type="arabicPeriod"/>
            </a:pPr>
            <a:r>
              <a:rPr lang="cy-GB"/>
              <a:t>Rheoli sut mae sylweddau gwenwynig neu ddrwg yn cael eu rhyddhau i’r atmosffer.</a:t>
            </a:r>
          </a:p>
        </p:txBody>
      </p:sp>
    </p:spTree>
    <p:extLst>
      <p:ext uri="{BB962C8B-B14F-4D97-AF65-F5344CB8AC3E}">
        <p14:creationId xmlns:p14="http://schemas.microsoft.com/office/powerpoint/2010/main" val="4057169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6" name="Rectangle 4">
            <a:extLst>
              <a:ext uri="{FF2B5EF4-FFF2-40B4-BE49-F238E27FC236}">
                <a16:creationId xmlns:a16="http://schemas.microsoft.com/office/drawing/2014/main" id="{C3513651-69C1-9740-9B36-3C5EBCABF9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7506" y="980728"/>
            <a:ext cx="8229600" cy="863600"/>
          </a:xfrm>
        </p:spPr>
        <p:txBody>
          <a:bodyPr/>
          <a:lstStyle/>
          <a:p>
            <a:r>
              <a:rPr lang="cy-GB"/>
              <a:t>Deddf Iechyd a Diogelwch yn y Gwaith</a:t>
            </a:r>
          </a:p>
        </p:txBody>
      </p:sp>
      <p:sp>
        <p:nvSpPr>
          <p:cNvPr id="310277" name="Rectangle 5">
            <a:extLst>
              <a:ext uri="{FF2B5EF4-FFF2-40B4-BE49-F238E27FC236}">
                <a16:creationId xmlns:a16="http://schemas.microsoft.com/office/drawing/2014/main" id="{C01D73F8-6624-064F-9C58-3E6152BF64B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95931" y="1520541"/>
            <a:ext cx="4436109" cy="2628539"/>
          </a:xfrm>
        </p:spPr>
        <p:txBody>
          <a:bodyPr/>
          <a:lstStyle/>
          <a:p>
            <a:r>
              <a:rPr lang="cy-GB" sz="2000"/>
              <a:t>Creu dyletswyddau ar gyfer:</a:t>
            </a:r>
          </a:p>
          <a:p>
            <a:pPr lvl="1"/>
            <a:r>
              <a:rPr lang="cy-GB"/>
              <a:t>c</a:t>
            </a:r>
            <a:r>
              <a:rPr lang="cy-GB" sz="2000"/>
              <a:t>yflogwyr</a:t>
            </a:r>
          </a:p>
          <a:p>
            <a:pPr lvl="1"/>
            <a:r>
              <a:rPr lang="cy-GB" sz="2000"/>
              <a:t>gweithwyr</a:t>
            </a:r>
          </a:p>
          <a:p>
            <a:pPr lvl="1"/>
            <a:r>
              <a:rPr lang="cy-GB" sz="2000"/>
              <a:t>eraill.</a:t>
            </a:r>
          </a:p>
          <a:p>
            <a:r>
              <a:rPr lang="cy-GB" sz="2000"/>
              <a:t>Mae’r ddeddf yn ei wneud yn gyfrifoldeb i bawb.</a:t>
            </a:r>
          </a:p>
        </p:txBody>
      </p:sp>
      <p:pic>
        <p:nvPicPr>
          <p:cNvPr id="310282" name="Picture 10">
            <a:extLst>
              <a:ext uri="{FF2B5EF4-FFF2-40B4-BE49-F238E27FC236}">
                <a16:creationId xmlns:a16="http://schemas.microsoft.com/office/drawing/2014/main" id="{CD3C282E-FD35-BC49-A348-B6487532A4D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20072" y="1527980"/>
            <a:ext cx="3162814" cy="446437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8435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304" name="Rectangle 8">
            <a:extLst>
              <a:ext uri="{FF2B5EF4-FFF2-40B4-BE49-F238E27FC236}">
                <a16:creationId xmlns:a16="http://schemas.microsoft.com/office/drawing/2014/main" id="{59024AA7-3D38-084C-8E00-EDF1616595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Rheoli Iechyd a Diogelwch yn y Gwaith 1999</a:t>
            </a:r>
          </a:p>
        </p:txBody>
      </p:sp>
      <p:sp>
        <p:nvSpPr>
          <p:cNvPr id="311305" name="Rectangle 9">
            <a:extLst>
              <a:ext uri="{FF2B5EF4-FFF2-40B4-BE49-F238E27FC236}">
                <a16:creationId xmlns:a16="http://schemas.microsoft.com/office/drawing/2014/main" id="{AE954888-98F3-9246-AEE9-D8FF91A08D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46088" y="1989312"/>
            <a:ext cx="8229600" cy="4248000"/>
          </a:xfrm>
        </p:spPr>
        <p:txBody>
          <a:bodyPr/>
          <a:lstStyle/>
          <a:p>
            <a:r>
              <a:rPr lang="cy-GB"/>
              <a:t>Daeth Rheoliadau Rheoli Iechyd a Diogelwch yn y Gwaith i rym ar 29 Rhagfyr 1999 ac mae’n cynnwys y canlynol:</a:t>
            </a:r>
          </a:p>
          <a:p>
            <a:pPr lvl="1"/>
            <a:r>
              <a:rPr lang="cy-GB"/>
              <a:t>asesiadau risg</a:t>
            </a:r>
          </a:p>
          <a:p>
            <a:pPr lvl="1"/>
            <a:r>
              <a:rPr lang="cy-GB"/>
              <a:t>cynllunio, trefnu a rheoli trefniadau iechyd a diogelwch </a:t>
            </a:r>
            <a:br>
              <a:rPr lang="cy-GB"/>
            </a:br>
            <a:r>
              <a:rPr lang="cy-GB"/>
              <a:t>Cadw golwg ar iechyd</a:t>
            </a:r>
          </a:p>
          <a:p>
            <a:pPr lvl="1"/>
            <a:r>
              <a:rPr lang="cy-GB"/>
              <a:t>penodi pobl cymwys</a:t>
            </a:r>
          </a:p>
          <a:p>
            <a:pPr lvl="1"/>
            <a:r>
              <a:rPr lang="cy-GB"/>
              <a:t>gweithdrefnau priodol ar gyfer peryglon sydd ar fin digwydd</a:t>
            </a:r>
          </a:p>
          <a:p>
            <a:pPr lvl="1"/>
            <a:r>
              <a:rPr lang="cy-GB"/>
              <a:t>cysylltiadau â’r gwasanaethau brys</a:t>
            </a:r>
          </a:p>
          <a:p>
            <a:pPr lvl="1" algn="r">
              <a:buFontTx/>
              <a:buNone/>
            </a:pPr>
            <a:r>
              <a:rPr lang="cy-GB"/>
              <a:t>Parhad...</a:t>
            </a:r>
          </a:p>
        </p:txBody>
      </p:sp>
    </p:spTree>
    <p:extLst>
      <p:ext uri="{BB962C8B-B14F-4D97-AF65-F5344CB8AC3E}">
        <p14:creationId xmlns:p14="http://schemas.microsoft.com/office/powerpoint/2010/main" val="2917912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6" name="Rectangle 6">
            <a:extLst>
              <a:ext uri="{FF2B5EF4-FFF2-40B4-BE49-F238E27FC236}">
                <a16:creationId xmlns:a16="http://schemas.microsoft.com/office/drawing/2014/main" id="{E8669CB9-049C-4448-A9C6-D32F6FC4DB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Rheoli Iechyd a Diogelwch yn y Gwaith 1999</a:t>
            </a:r>
          </a:p>
        </p:txBody>
      </p:sp>
      <p:sp>
        <p:nvSpPr>
          <p:cNvPr id="312327" name="Rectangle 7">
            <a:extLst>
              <a:ext uri="{FF2B5EF4-FFF2-40B4-BE49-F238E27FC236}">
                <a16:creationId xmlns:a16="http://schemas.microsoft.com/office/drawing/2014/main" id="{4D8C2D87-E75E-D244-81E5-363178C4A9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916832"/>
            <a:ext cx="8229600" cy="4248000"/>
          </a:xfrm>
        </p:spPr>
        <p:txBody>
          <a:bodyPr/>
          <a:lstStyle/>
          <a:p>
            <a:r>
              <a:rPr lang="cy-GB"/>
              <a:t>Parhad...</a:t>
            </a:r>
          </a:p>
          <a:p>
            <a:pPr lvl="1"/>
            <a:r>
              <a:rPr lang="cy-GB"/>
              <a:t>darparu gwybodaeth i weithwyr</a:t>
            </a:r>
          </a:p>
          <a:p>
            <a:pPr lvl="1"/>
            <a:r>
              <a:rPr lang="cy-GB"/>
              <a:t>cydweithredu a chydlynu â gweithdrefnau tân</a:t>
            </a:r>
          </a:p>
          <a:p>
            <a:pPr lvl="1"/>
            <a:r>
              <a:rPr lang="cy-GB"/>
              <a:t>gweithwyr dros dro</a:t>
            </a:r>
          </a:p>
          <a:p>
            <a:pPr lvl="1"/>
            <a:r>
              <a:rPr lang="cy-GB"/>
              <a:t>mamau newydd neu fenywod beichiog</a:t>
            </a:r>
          </a:p>
          <a:p>
            <a:pPr lvl="1"/>
            <a:r>
              <a:rPr lang="cy-GB"/>
              <a:t>diogelu pobl ifanc</a:t>
            </a:r>
          </a:p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0858398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7d91badd-8922-4db1-9652-4fbca8a6b7df"/>
    <ds:schemaRef ds:uri="http://schemas.microsoft.com/office/infopath/2007/PartnerControls"/>
    <ds:schemaRef ds:uri="1c5831b9-66da-4f16-a409-834213ecdb8e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1637</TotalTime>
  <Words>1203</Words>
  <Application>Microsoft Office PowerPoint</Application>
  <PresentationFormat>On-screen Show (4:3)</PresentationFormat>
  <Paragraphs>142</Paragraphs>
  <Slides>18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Lucida Grande</vt:lpstr>
      <vt:lpstr>Times New Roman</vt:lpstr>
      <vt:lpstr>Trebuchet MS</vt:lpstr>
      <vt:lpstr>Default Design</vt:lpstr>
      <vt:lpstr>  PowerPoint 1: Trosolwg iechyd a diogelwch</vt:lpstr>
      <vt:lpstr>Trosolwg iechyd a diogelwch</vt:lpstr>
      <vt:lpstr>Canllawiau iechyd a diogelwch</vt:lpstr>
      <vt:lpstr>Pam mae angen deddfwriaeth?</vt:lpstr>
      <vt:lpstr>Deddfwriaeth iechyd a diogelwch</vt:lpstr>
      <vt:lpstr>Deddf Iechyd a Diogelwch yn y Gwaith</vt:lpstr>
      <vt:lpstr>Deddf Iechyd a Diogelwch yn y Gwaith</vt:lpstr>
      <vt:lpstr>Rheoliadau Rheoli Iechyd a Diogelwch yn y Gwaith 1999</vt:lpstr>
      <vt:lpstr>Rheoliadau Rheoli Iechyd a Diogelwch yn y Gwaith 1999</vt:lpstr>
      <vt:lpstr>Rheoliadau (Iechyd, Diogelwch a Lles) Adeiladu 1996</vt:lpstr>
      <vt:lpstr>Rheoliadau (Iechyd, Diogelwch a Lles) Adeiladu 1996</vt:lpstr>
      <vt:lpstr>Rheoliadau Darparu a Defnyddio Cyfarpar Gwaith 1998</vt:lpstr>
      <vt:lpstr>Rheoliadau Darparu a Defnyddio Cyfarpar Gwaith 1998</vt:lpstr>
      <vt:lpstr>Rheoliadau Darparu a Defnyddio Cyfarpar Gwaith 1998</vt:lpstr>
      <vt:lpstr>Sgyrsiau blwch offer</vt:lpstr>
      <vt:lpstr>Sesiynau cynefino ar safleoedd</vt:lpstr>
      <vt:lpstr>Mynedfeydd ac allanfeydd diogel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202</cp:revision>
  <dcterms:created xsi:type="dcterms:W3CDTF">2013-05-28T00:38:54Z</dcterms:created>
  <dcterms:modified xsi:type="dcterms:W3CDTF">2021-05-04T10:35:05Z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