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9"/>
  </p:notesMasterIdLst>
  <p:handoutMasterIdLst>
    <p:handoutMasterId r:id="rId20"/>
  </p:handoutMasterIdLst>
  <p:sldIdLst>
    <p:sldId id="256" r:id="rId5"/>
    <p:sldId id="287" r:id="rId6"/>
    <p:sldId id="350" r:id="rId7"/>
    <p:sldId id="288" r:id="rId8"/>
    <p:sldId id="289" r:id="rId9"/>
    <p:sldId id="351" r:id="rId10"/>
    <p:sldId id="291" r:id="rId11"/>
    <p:sldId id="292" r:id="rId12"/>
    <p:sldId id="342" r:id="rId13"/>
    <p:sldId id="343" r:id="rId14"/>
    <p:sldId id="344" r:id="rId15"/>
    <p:sldId id="348" r:id="rId16"/>
    <p:sldId id="349" r:id="rId17"/>
    <p:sldId id="267" r:id="rId18"/>
  </p:sldIdLst>
  <p:sldSz cx="9144000" cy="6858000" type="screen4x3"/>
  <p:notesSz cx="6858000" cy="9144000"/>
  <p:custDataLst>
    <p:tags r:id="rId21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B24"/>
    <a:srgbClr val="EF4023"/>
    <a:srgbClr val="DD9C28"/>
    <a:srgbClr val="2385C6"/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3C6F5AC-CC27-448F-F540-F4C03B25653D}" v="8" dt="2020-06-15T19:17:13.07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761"/>
    <p:restoredTop sz="96357" autoAdjust="0"/>
  </p:normalViewPr>
  <p:slideViewPr>
    <p:cSldViewPr showGuides="1">
      <p:cViewPr varScale="1">
        <p:scale>
          <a:sx n="67" d="100"/>
          <a:sy n="67" d="100"/>
        </p:scale>
        <p:origin x="504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tags" Target="tags/tag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4.xml"/><Relationship Id="rId7" Type="http://schemas.openxmlformats.org/officeDocument/2006/relationships/slide" Target="slides/slide8.xml"/><Relationship Id="rId2" Type="http://schemas.openxmlformats.org/officeDocument/2006/relationships/slide" Target="slides/slide3.xml"/><Relationship Id="rId1" Type="http://schemas.openxmlformats.org/officeDocument/2006/relationships/slide" Target="slides/slide2.xml"/><Relationship Id="rId6" Type="http://schemas.openxmlformats.org/officeDocument/2006/relationships/slide" Target="slides/slide7.xml"/><Relationship Id="rId5" Type="http://schemas.openxmlformats.org/officeDocument/2006/relationships/slide" Target="slides/slide6.xml"/><Relationship Id="rId4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n Cartwright" userId="S::john.cartwright@hartlepoolfe.ac.uk::aab42552-d48d-4c7e-81cd-76fbfe8dfb3c" providerId="AD" clId="Web-{13C6F5AC-CC27-448F-F540-F4C03B25653D}"/>
    <pc:docChg chg="modSld">
      <pc:chgData name="John Cartwright" userId="S::john.cartwright@hartlepoolfe.ac.uk::aab42552-d48d-4c7e-81cd-76fbfe8dfb3c" providerId="AD" clId="Web-{13C6F5AC-CC27-448F-F540-F4C03B25653D}" dt="2020-06-15T19:17:13.074" v="5" actId="14100"/>
      <pc:docMkLst>
        <pc:docMk/>
      </pc:docMkLst>
      <pc:sldChg chg="addSp modSp">
        <pc:chgData name="John Cartwright" userId="S::john.cartwright@hartlepoolfe.ac.uk::aab42552-d48d-4c7e-81cd-76fbfe8dfb3c" providerId="AD" clId="Web-{13C6F5AC-CC27-448F-F540-F4C03B25653D}" dt="2020-06-15T19:16:21.840" v="2" actId="14100"/>
        <pc:sldMkLst>
          <pc:docMk/>
          <pc:sldMk cId="517854056" sldId="292"/>
        </pc:sldMkLst>
        <pc:picChg chg="add mod">
          <ac:chgData name="John Cartwright" userId="S::john.cartwright@hartlepoolfe.ac.uk::aab42552-d48d-4c7e-81cd-76fbfe8dfb3c" providerId="AD" clId="Web-{13C6F5AC-CC27-448F-F540-F4C03B25653D}" dt="2020-06-15T19:16:21.840" v="2" actId="14100"/>
          <ac:picMkLst>
            <pc:docMk/>
            <pc:sldMk cId="517854056" sldId="292"/>
            <ac:picMk id="2" creationId="{2B3E1D63-2270-45AB-B1B2-FB949CE8B485}"/>
          </ac:picMkLst>
        </pc:picChg>
      </pc:sldChg>
      <pc:sldChg chg="addSp modSp">
        <pc:chgData name="John Cartwright" userId="S::john.cartwright@hartlepoolfe.ac.uk::aab42552-d48d-4c7e-81cd-76fbfe8dfb3c" providerId="AD" clId="Web-{13C6F5AC-CC27-448F-F540-F4C03B25653D}" dt="2020-06-15T19:17:13.074" v="5" actId="14100"/>
        <pc:sldMkLst>
          <pc:docMk/>
          <pc:sldMk cId="269737881" sldId="349"/>
        </pc:sldMkLst>
        <pc:picChg chg="add mod">
          <ac:chgData name="John Cartwright" userId="S::john.cartwright@hartlepoolfe.ac.uk::aab42552-d48d-4c7e-81cd-76fbfe8dfb3c" providerId="AD" clId="Web-{13C6F5AC-CC27-448F-F540-F4C03B25653D}" dt="2020-06-15T19:17:13.074" v="5" actId="14100"/>
          <ac:picMkLst>
            <pc:docMk/>
            <pc:sldMk cId="269737881" sldId="349"/>
            <ac:picMk id="4" creationId="{5F092731-D45E-4BF4-ABE1-C01E5CAFF2D8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5/3/2021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64CAD92B-667D-3440-B014-B7CDE1BAFDA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FA9918-B307-AB43-B6FE-3D62C629CF89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63490" name="Rectangle 2">
            <a:extLst>
              <a:ext uri="{FF2B5EF4-FFF2-40B4-BE49-F238E27FC236}">
                <a16:creationId xmlns:a16="http://schemas.microsoft.com/office/drawing/2014/main" id="{BE493ECB-A82E-8245-8C28-EB5AEF2FB15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>
            <a:extLst>
              <a:ext uri="{FF2B5EF4-FFF2-40B4-BE49-F238E27FC236}">
                <a16:creationId xmlns:a16="http://schemas.microsoft.com/office/drawing/2014/main" id="{F4BB60D8-8FC2-FD43-B98A-5299DEF9FA8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091725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64CAD92B-667D-3440-B014-B7CDE1BAFDA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FA9918-B307-AB43-B6FE-3D62C629CF89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63490" name="Rectangle 2">
            <a:extLst>
              <a:ext uri="{FF2B5EF4-FFF2-40B4-BE49-F238E27FC236}">
                <a16:creationId xmlns:a16="http://schemas.microsoft.com/office/drawing/2014/main" id="{BE493ECB-A82E-8245-8C28-EB5AEF2FB15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>
            <a:extLst>
              <a:ext uri="{FF2B5EF4-FFF2-40B4-BE49-F238E27FC236}">
                <a16:creationId xmlns:a16="http://schemas.microsoft.com/office/drawing/2014/main" id="{F4BB60D8-8FC2-FD43-B98A-5299DEF9FA8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659499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8C19C7E4-5501-0D48-988C-F589349BB77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933F74-E02F-DF44-B47B-1323879723F8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65538" name="Rectangle 2">
            <a:extLst>
              <a:ext uri="{FF2B5EF4-FFF2-40B4-BE49-F238E27FC236}">
                <a16:creationId xmlns:a16="http://schemas.microsoft.com/office/drawing/2014/main" id="{6C43F3E6-9B20-2B44-804E-B72D1C1A626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>
            <a:extLst>
              <a:ext uri="{FF2B5EF4-FFF2-40B4-BE49-F238E27FC236}">
                <a16:creationId xmlns:a16="http://schemas.microsoft.com/office/drawing/2014/main" id="{C9DB0292-C5FC-BF49-B759-BA83E18FA26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389644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099011A0-BD18-E344-959E-4D49C6EDB4C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B6F684-D3DA-3140-BA5C-819C9C2ABED9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67586" name="Rectangle 2">
            <a:extLst>
              <a:ext uri="{FF2B5EF4-FFF2-40B4-BE49-F238E27FC236}">
                <a16:creationId xmlns:a16="http://schemas.microsoft.com/office/drawing/2014/main" id="{F00914BB-14A7-C242-86AD-94AE13657FD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>
            <a:extLst>
              <a:ext uri="{FF2B5EF4-FFF2-40B4-BE49-F238E27FC236}">
                <a16:creationId xmlns:a16="http://schemas.microsoft.com/office/drawing/2014/main" id="{AC0A4283-4EE2-2540-8647-3DFF17A65AE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076529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9E3C7A4B-31E9-7F4E-93D5-5E522436E3D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74242C-E7A1-2B44-BB15-2A1BAC32285C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71682" name="Rectangle 2">
            <a:extLst>
              <a:ext uri="{FF2B5EF4-FFF2-40B4-BE49-F238E27FC236}">
                <a16:creationId xmlns:a16="http://schemas.microsoft.com/office/drawing/2014/main" id="{7D5F61A7-916A-AC46-BA1C-3018AC1B89E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>
            <a:extLst>
              <a:ext uri="{FF2B5EF4-FFF2-40B4-BE49-F238E27FC236}">
                <a16:creationId xmlns:a16="http://schemas.microsoft.com/office/drawing/2014/main" id="{DA6AF8BC-F0F9-3E48-911B-274A195E03E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012603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9E3C7A4B-31E9-7F4E-93D5-5E522436E3D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74242C-E7A1-2B44-BB15-2A1BAC32285C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71682" name="Rectangle 2">
            <a:extLst>
              <a:ext uri="{FF2B5EF4-FFF2-40B4-BE49-F238E27FC236}">
                <a16:creationId xmlns:a16="http://schemas.microsoft.com/office/drawing/2014/main" id="{7D5F61A7-916A-AC46-BA1C-3018AC1B89E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>
            <a:extLst>
              <a:ext uri="{FF2B5EF4-FFF2-40B4-BE49-F238E27FC236}">
                <a16:creationId xmlns:a16="http://schemas.microsoft.com/office/drawing/2014/main" id="{DA6AF8BC-F0F9-3E48-911B-274A195E03E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231623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E9AA4B70-BF8B-3448-90F5-38DEFF65092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E024A4-430A-9246-978B-C480D39AA4CD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73730" name="Rectangle 2">
            <a:extLst>
              <a:ext uri="{FF2B5EF4-FFF2-40B4-BE49-F238E27FC236}">
                <a16:creationId xmlns:a16="http://schemas.microsoft.com/office/drawing/2014/main" id="{4E82AF0F-7C3A-7544-BE52-6397A5808A9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>
            <a:extLst>
              <a:ext uri="{FF2B5EF4-FFF2-40B4-BE49-F238E27FC236}">
                <a16:creationId xmlns:a16="http://schemas.microsoft.com/office/drawing/2014/main" id="{C7937594-B54E-064F-9474-ECDB54193CA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589960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689F85-F7EB-7942-91D9-1293C64981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1FA371-552A-AF4A-816F-635C373A71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342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92069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 dirty="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r>
              <a:rPr lang="en-US" sz="9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Hawlfraint © 2021 Sefydliad City and Guilds Llundain. Cedwir pob hawl.</a:t>
            </a:r>
            <a:endParaRPr lang="en-GB" sz="9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14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Cymhwyster Sylfaen mewn</a:t>
            </a:r>
            <a:br>
              <a:rPr lang="en-GB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r>
              <a:rPr lang="en-GB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Adeiladu a Pheirianneg Gwasanaethau Adeiladu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4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105: </a:t>
            </a:r>
            <a:r>
              <a:rPr lang="cy-GB" sz="2400" b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Amddiffyn iechyd, diogelwch a’r amgylchedd wrth weithio yn y sector adeiladu a’r amgylchedd adeiledig</a:t>
            </a:r>
          </a:p>
          <a:p>
            <a:endParaRPr lang="en-GB" sz="2400" b="1" dirty="0"/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3429000"/>
            <a:ext cx="8153400" cy="1672736"/>
          </a:xfrm>
        </p:spPr>
        <p:txBody>
          <a:bodyPr anchor="t"/>
          <a:lstStyle/>
          <a:p>
            <a:br>
              <a:rPr lang="cy-GB"/>
            </a:br>
            <a:r>
              <a:rPr lang="cy-GB"/>
              <a:t>PowerPoint 9: Gweithdrefnau brys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0B0CA2-D45D-4CD3-A2EB-B8DAEC3087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Mannau ymgynnull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788E28-1C04-4F1E-BA7A-CB5A1F962E6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5410944" cy="4248000"/>
          </a:xfrm>
        </p:spPr>
        <p:txBody>
          <a:bodyPr/>
          <a:lstStyle/>
          <a:p>
            <a:r>
              <a:rPr lang="cy-GB"/>
              <a:t>Yn ystod eu rhaglenni cynefino, rhaid tynnu sylw gweithwyr newydd at fannau ymgynnull.</a:t>
            </a:r>
          </a:p>
          <a:p>
            <a:r>
              <a:rPr lang="cy-GB"/>
              <a:t>Pwrpas y mannau ymgynnull hyn yw sicrhau, os bydd larwm yn canu ar y safle, bod yr holl weithwyr yn gallu symud yn ddiogel ac yn gyflym i barth y mannau ymgynnull tra bydd rhywun yn delio ag achos y larwm.</a:t>
            </a:r>
          </a:p>
          <a:p>
            <a:r>
              <a:rPr lang="cy-GB"/>
              <a:t>Pan fydd pawb yn y parth mannau ymgynnull, cynhelir archwiliad o gyfanswm gweithlu’r safle i weld pwy sy’n bresennol.</a:t>
            </a:r>
          </a:p>
        </p:txBody>
      </p:sp>
      <p:pic>
        <p:nvPicPr>
          <p:cNvPr id="6" name="Picture 5" descr="A green sign with white writing&#10;&#10;Description automatically generated with low confidence">
            <a:extLst>
              <a:ext uri="{FF2B5EF4-FFF2-40B4-BE49-F238E27FC236}">
                <a16:creationId xmlns:a16="http://schemas.microsoft.com/office/drawing/2014/main" id="{F988718D-93B5-48F2-80FE-07A3D665D95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154" t="4725" r="12809"/>
          <a:stretch/>
        </p:blipFill>
        <p:spPr>
          <a:xfrm>
            <a:off x="6300192" y="1916832"/>
            <a:ext cx="2398302" cy="3120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8622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00BE8B-6406-450A-AB91-4F1DA4A44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Rolau a chyfrifoldebau cyflogwyr mewn argyfwng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610AD9-D074-43CF-8195-CD5CCB8BDECC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Mae disgwyl i gyflogwyr gyflawni llawer o ddyletswyddau ar safleoedd adeiladu. Ond, mae’r canlynol yn ddyletswyddau pwysig o ran gweithdrefnau brys.</a:t>
            </a:r>
          </a:p>
          <a:p>
            <a:pPr lvl="1"/>
            <a:r>
              <a:rPr lang="cy-GB"/>
              <a:t>Darparu goruchwyliaeth ddigonol a systemau gwaith diogel a dulliau diogel o fynd i mewn ac allan.</a:t>
            </a:r>
          </a:p>
          <a:p>
            <a:pPr lvl="1"/>
            <a:r>
              <a:rPr lang="cy-GB"/>
              <a:t>Ymgynghori â gweithwyr ynghylch materion iechyd a diogelwch.</a:t>
            </a:r>
          </a:p>
          <a:p>
            <a:pPr lvl="1"/>
            <a:r>
              <a:rPr lang="cy-GB"/>
              <a:t>Arddangos arwyddion a hysbysiadau penodol.</a:t>
            </a:r>
          </a:p>
          <a:p>
            <a:pPr lvl="1"/>
            <a:r>
              <a:rPr lang="cy-GB"/>
              <a:t>Sicrhau bod mesurau digonol ar waith ar gyfer argyfyngau gan gynnwys tân.</a:t>
            </a:r>
          </a:p>
          <a:p>
            <a:pPr lvl="1"/>
            <a:r>
              <a:rPr lang="cy-GB"/>
              <a:t>Penodi rhywun cymwys i gynghori am iechyd a diogelwch.</a:t>
            </a:r>
          </a:p>
          <a:p>
            <a:pPr lvl="1"/>
            <a:r>
              <a:rPr lang="cy-GB"/>
              <a:t>Darparu cyfleusterau a swyddogion cymorth cyntaf.</a:t>
            </a:r>
          </a:p>
          <a:p>
            <a:pPr lvl="1"/>
            <a:endParaRPr lang="en-GB" alt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77443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7B29FC-EC3A-6742-89A4-390A61B6DB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48000"/>
          </a:xfrm>
        </p:spPr>
        <p:txBody>
          <a:bodyPr/>
          <a:lstStyle/>
          <a:p>
            <a:r>
              <a:rPr lang="cy-GB"/>
              <a:t>Mae gan weithwyr nifer o ddyletswyddau i’w cyflawni ar safleoedd adeiladu hefyd. Ond, mae’r canlynol yn ddyletswyddau pwysig o ran gweithdrefnau brys.</a:t>
            </a:r>
          </a:p>
          <a:p>
            <a:pPr lvl="1"/>
            <a:r>
              <a:rPr lang="cy-GB"/>
              <a:t>Peidio â chwarae o gwmpas yn y gwaith.</a:t>
            </a:r>
          </a:p>
          <a:p>
            <a:pPr lvl="1"/>
            <a:r>
              <a:rPr lang="cy-GB"/>
              <a:t>Rhoi gwybod am unrhyw ddamwain.</a:t>
            </a:r>
          </a:p>
          <a:p>
            <a:pPr lvl="1"/>
            <a:r>
              <a:rPr lang="cy-GB"/>
              <a:t>Rhoi gwybod am unrhyw sefyllfaoedd peryglus.</a:t>
            </a:r>
          </a:p>
          <a:p>
            <a:pPr lvl="1"/>
            <a:r>
              <a:rPr lang="cy-GB"/>
              <a:t>Defnyddio’r cyfarpar cywir bob tro a rhoi gwybod am unrhyw broblemau gyda'r cyfarpar.</a:t>
            </a:r>
          </a:p>
          <a:p>
            <a:pPr lvl="1"/>
            <a:endParaRPr lang="en-GB" altLang="en-US" dirty="0"/>
          </a:p>
          <a:p>
            <a:pPr lvl="1"/>
            <a:endParaRPr lang="en-GB" altLang="en-US" dirty="0"/>
          </a:p>
          <a:p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E70C058-F938-A04E-8370-1142894AFF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Rolau a chyfrifoldebau gweithwyr mewn argyfwng</a:t>
            </a:r>
          </a:p>
        </p:txBody>
      </p:sp>
    </p:spTree>
    <p:extLst>
      <p:ext uri="{BB962C8B-B14F-4D97-AF65-F5344CB8AC3E}">
        <p14:creationId xmlns:p14="http://schemas.microsoft.com/office/powerpoint/2010/main" val="11628222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9B3438-A0E5-8E42-ABC6-ADA4C19FB1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Rolau a chyfrifoldebau gweithwyr - parhad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F90B50-CC5D-C143-84FA-FFC3C362F6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88840"/>
            <a:ext cx="4474840" cy="3771160"/>
          </a:xfrm>
        </p:spPr>
        <p:txBody>
          <a:bodyPr/>
          <a:lstStyle/>
          <a:p>
            <a:pPr lvl="1"/>
            <a:r>
              <a:rPr lang="cy-GB"/>
              <a:t>Defnyddio’r ffordd ddiogel a chywir o wneud rhywbeth bob amser.</a:t>
            </a:r>
          </a:p>
          <a:p>
            <a:pPr lvl="1"/>
            <a:r>
              <a:rPr lang="cy-GB"/>
              <a:t>Peidio â gwneud unrhyw beth sydd wedi’i wahardd.</a:t>
            </a:r>
          </a:p>
          <a:p>
            <a:pPr lvl="1"/>
            <a:r>
              <a:rPr lang="cy-GB"/>
              <a:t>Dilyn unrhyw arwyddion neu hysbysiadau diogelwch.</a:t>
            </a:r>
          </a:p>
          <a:p>
            <a:pPr lvl="1"/>
            <a:r>
              <a:rPr lang="cy-GB"/>
              <a:t>Cadw’r gweithle yn lân a thaclus.</a:t>
            </a:r>
          </a:p>
          <a:p>
            <a:pPr lvl="1"/>
            <a:r>
              <a:rPr lang="cy-GB"/>
              <a:t>Peidio â chreu unrhyw beryglon baglu.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2EB6FDD-1BD7-41A4-BDA8-4AE8F0AAC1B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14415" y="1928914"/>
            <a:ext cx="3839829" cy="3000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378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3">
            <a:extLst>
              <a:ext uri="{FF2B5EF4-FFF2-40B4-BE49-F238E27FC236}">
                <a16:creationId xmlns:a16="http://schemas.microsoft.com/office/drawing/2014/main" id="{DAAF3264-DC60-4140-AC72-4621B87249F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Tân</a:t>
            </a:r>
          </a:p>
        </p:txBody>
      </p:sp>
      <p:sp>
        <p:nvSpPr>
          <p:cNvPr id="62468" name="Rectangle 4">
            <a:extLst>
              <a:ext uri="{FF2B5EF4-FFF2-40B4-BE49-F238E27FC236}">
                <a16:creationId xmlns:a16="http://schemas.microsoft.com/office/drawing/2014/main" id="{F75C6D06-53E4-3F44-9000-4814330EA2A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1827" y="2317786"/>
            <a:ext cx="4254189" cy="1584176"/>
          </a:xfrm>
        </p:spPr>
        <p:txBody>
          <a:bodyPr/>
          <a:lstStyle/>
          <a:p>
            <a:pPr>
              <a:tabLst>
                <a:tab pos="533400" algn="l"/>
              </a:tabLst>
            </a:pPr>
            <a:r>
              <a:rPr lang="cy-GB" sz="2000"/>
              <a:t>Er mwyn i dân losgi, mae angen tair elfen. Rhaid i’r tair elfen fod yn bresennol er mwyn i dân gychwyn. Os byddwch yn tynnu un elfen, gallwch ddiffodd y tân.</a:t>
            </a:r>
          </a:p>
        </p:txBody>
      </p:sp>
      <p:pic>
        <p:nvPicPr>
          <p:cNvPr id="13" name="Picture 12" descr="A fire on a black background  Description automatically generated">
            <a:extLst>
              <a:ext uri="{FF2B5EF4-FFF2-40B4-BE49-F238E27FC236}">
                <a16:creationId xmlns:a16="http://schemas.microsoft.com/office/drawing/2014/main" id="{025E51B1-D79A-4B1D-B952-1FA29DB6B95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52120" y="2376436"/>
            <a:ext cx="3149931" cy="3473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185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3">
            <a:extLst>
              <a:ext uri="{FF2B5EF4-FFF2-40B4-BE49-F238E27FC236}">
                <a16:creationId xmlns:a16="http://schemas.microsoft.com/office/drawing/2014/main" id="{DAAF3264-DC60-4140-AC72-4621B87249F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Triongl tân</a:t>
            </a:r>
          </a:p>
        </p:txBody>
      </p:sp>
      <p:pic>
        <p:nvPicPr>
          <p:cNvPr id="8" name="Content Placeholder 4" descr="A picture containing text, sign, flag  Description automatically generated">
            <a:extLst>
              <a:ext uri="{FF2B5EF4-FFF2-40B4-BE49-F238E27FC236}">
                <a16:creationId xmlns:a16="http://schemas.microsoft.com/office/drawing/2014/main" id="{308E5DE3-6682-495C-A114-EC2D9962520D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442369" y="957089"/>
            <a:ext cx="424815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BF86D65-A6B8-470C-9467-DB1A00FD54A1}"/>
              </a:ext>
            </a:extLst>
          </p:cNvPr>
          <p:cNvSpPr txBox="1"/>
          <p:nvPr/>
        </p:nvSpPr>
        <p:spPr>
          <a:xfrm>
            <a:off x="-167481" y="1844824"/>
            <a:ext cx="352179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14375" lvl="2">
              <a:tabLst>
                <a:tab pos="533400" algn="l"/>
              </a:tabLst>
            </a:pPr>
            <a:r>
              <a:rPr lang="cy-GB" sz="2000" dirty="0"/>
              <a:t>Bydd </a:t>
            </a:r>
            <a:r>
              <a:rPr lang="cy-GB" sz="2000" b="1" dirty="0"/>
              <a:t>OCSIGEN</a:t>
            </a:r>
            <a:r>
              <a:rPr lang="cy-GB" sz="2000" dirty="0"/>
              <a:t> – neu aer mewn amgylchiadau arferol, yn caniatáu i dân losgi.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2179BA8-2725-4AC1-9CA4-8382E56CBDEC}"/>
              </a:ext>
            </a:extLst>
          </p:cNvPr>
          <p:cNvSpPr txBox="1"/>
          <p:nvPr/>
        </p:nvSpPr>
        <p:spPr>
          <a:xfrm>
            <a:off x="5339483" y="1318279"/>
            <a:ext cx="3660055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14375" lvl="2">
              <a:tabLst>
                <a:tab pos="533400" algn="l"/>
              </a:tabLst>
            </a:pPr>
            <a:r>
              <a:rPr lang="cy-GB" sz="2000" b="1" dirty="0"/>
              <a:t>GWRES </a:t>
            </a:r>
            <a:r>
              <a:rPr lang="cy-GB" sz="2000" dirty="0"/>
              <a:t>– mae angen cyrraedd isafbwynt tymheredd ond mae fflam, matsien neu fflam noeth yn ddigon i gynnau tân, yn enwedig os daw i gysylltiad â rhywbeth fflamadwy.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52041E6-6187-430C-A58C-73FE8B0CEFCA}"/>
              </a:ext>
            </a:extLst>
          </p:cNvPr>
          <p:cNvSpPr txBox="1"/>
          <p:nvPr/>
        </p:nvSpPr>
        <p:spPr>
          <a:xfrm>
            <a:off x="2118518" y="5013176"/>
            <a:ext cx="490175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14375" lvl="2">
              <a:tabLst>
                <a:tab pos="533400" algn="l"/>
              </a:tabLst>
            </a:pPr>
            <a:r>
              <a:rPr lang="cy-GB" sz="2000" b="1" dirty="0"/>
              <a:t>TANWYDD</a:t>
            </a:r>
            <a:r>
              <a:rPr lang="cy-GB" sz="2000" dirty="0"/>
              <a:t> – gall fod yn unrhyw beth a fydd yn llosgi, ee, pren, dodrefn, hylif fflamadwy, nwy ac ati.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F94D36A-9E15-4D74-B07F-727CDAA17931}"/>
              </a:ext>
            </a:extLst>
          </p:cNvPr>
          <p:cNvSpPr txBox="1"/>
          <p:nvPr/>
        </p:nvSpPr>
        <p:spPr>
          <a:xfrm rot="17991814">
            <a:off x="2950128" y="2928957"/>
            <a:ext cx="1633287" cy="400110"/>
          </a:xfrm>
          <a:prstGeom prst="rect">
            <a:avLst/>
          </a:prstGeom>
          <a:solidFill>
            <a:srgbClr val="2385C6"/>
          </a:solidFill>
        </p:spPr>
        <p:txBody>
          <a:bodyPr wrap="square" rtlCol="0">
            <a:spAutoFit/>
          </a:bodyPr>
          <a:lstStyle/>
          <a:p>
            <a:r>
              <a:rPr lang="en-GB" b="1">
                <a:solidFill>
                  <a:schemeClr val="bg1"/>
                </a:solidFill>
              </a:rPr>
              <a:t>OCSIGEN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C5BF84E-74CB-470F-84BE-B9DD935D8D69}"/>
              </a:ext>
            </a:extLst>
          </p:cNvPr>
          <p:cNvSpPr txBox="1"/>
          <p:nvPr/>
        </p:nvSpPr>
        <p:spPr>
          <a:xfrm rot="3547980">
            <a:off x="4651658" y="3001827"/>
            <a:ext cx="1506178" cy="400110"/>
          </a:xfrm>
          <a:prstGeom prst="rect">
            <a:avLst/>
          </a:prstGeom>
          <a:solidFill>
            <a:srgbClr val="EF4023"/>
          </a:solidFill>
        </p:spPr>
        <p:txBody>
          <a:bodyPr wrap="square" rtlCol="0">
            <a:spAutoFit/>
          </a:bodyPr>
          <a:lstStyle/>
          <a:p>
            <a:pPr algn="ctr"/>
            <a:r>
              <a:rPr lang="cy-GB" sz="2000" b="1" dirty="0">
                <a:solidFill>
                  <a:schemeClr val="bg1"/>
                </a:solidFill>
              </a:rPr>
              <a:t>GWRES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5D3728-5BAB-495C-AC7F-0F5C481F6391}"/>
              </a:ext>
            </a:extLst>
          </p:cNvPr>
          <p:cNvSpPr txBox="1"/>
          <p:nvPr/>
        </p:nvSpPr>
        <p:spPr>
          <a:xfrm>
            <a:off x="3766771" y="4466160"/>
            <a:ext cx="1512168" cy="400110"/>
          </a:xfrm>
          <a:prstGeom prst="rect">
            <a:avLst/>
          </a:prstGeom>
          <a:solidFill>
            <a:srgbClr val="DD9C28"/>
          </a:solidFill>
        </p:spPr>
        <p:txBody>
          <a:bodyPr wrap="square" rtlCol="0">
            <a:spAutoFit/>
          </a:bodyPr>
          <a:lstStyle/>
          <a:p>
            <a:r>
              <a:rPr lang="cy-GB" sz="2000" b="1" dirty="0">
                <a:solidFill>
                  <a:schemeClr val="bg1"/>
                </a:solidFill>
              </a:rPr>
              <a:t>TANWYDD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31C9D4-E525-4636-AAB2-832161D6E2EE}"/>
              </a:ext>
            </a:extLst>
          </p:cNvPr>
          <p:cNvSpPr txBox="1"/>
          <p:nvPr/>
        </p:nvSpPr>
        <p:spPr>
          <a:xfrm>
            <a:off x="4160320" y="3733585"/>
            <a:ext cx="823359" cy="461665"/>
          </a:xfrm>
          <a:prstGeom prst="rect">
            <a:avLst/>
          </a:prstGeom>
          <a:solidFill>
            <a:srgbClr val="ED1B24"/>
          </a:solidFill>
        </p:spPr>
        <p:txBody>
          <a:bodyPr wrap="square" rtlCol="0">
            <a:spAutoFit/>
          </a:bodyPr>
          <a:lstStyle/>
          <a:p>
            <a:r>
              <a:rPr lang="cy-GB" sz="2400" b="1" dirty="0">
                <a:solidFill>
                  <a:schemeClr val="bg1"/>
                </a:solidFill>
              </a:rPr>
              <a:t>Tân</a:t>
            </a:r>
            <a:endParaRPr lang="en-GB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1663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>
            <a:extLst>
              <a:ext uri="{FF2B5EF4-FFF2-40B4-BE49-F238E27FC236}">
                <a16:creationId xmlns:a16="http://schemas.microsoft.com/office/drawing/2014/main" id="{593582C4-E508-9542-84F0-B8BE91F9F2D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Lleihau risg tân</a:t>
            </a:r>
          </a:p>
        </p:txBody>
      </p:sp>
      <p:sp>
        <p:nvSpPr>
          <p:cNvPr id="64515" name="Rectangle 3">
            <a:extLst>
              <a:ext uri="{FF2B5EF4-FFF2-40B4-BE49-F238E27FC236}">
                <a16:creationId xmlns:a16="http://schemas.microsoft.com/office/drawing/2014/main" id="{AFEEED10-326A-2B40-B3B7-47E2ED205D7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512000"/>
            <a:ext cx="7571184" cy="4248000"/>
          </a:xfrm>
        </p:spPr>
        <p:txBody>
          <a:bodyPr/>
          <a:lstStyle/>
          <a:p>
            <a:pPr>
              <a:tabLst>
                <a:tab pos="533400" algn="l"/>
              </a:tabLst>
            </a:pPr>
            <a:r>
              <a:rPr lang="cy-GB"/>
              <a:t>Pethau a allai helpu i leihau'r risg o dân neu o bobl yn cael eu niweidio os bydd tân: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peidio ag ysmygu yn y gwaith (dylid dynodi mannau dim ysmygu)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cynnal a chadw’r holl offer trydanol mewn ffordd ddiogel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bod yn daclus ac yn dwt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cael gwared ar ddeunyddiau llosgadwy y tu allan mewn lle diogel.</a:t>
            </a:r>
          </a:p>
        </p:txBody>
      </p:sp>
    </p:spTree>
    <p:extLst>
      <p:ext uri="{BB962C8B-B14F-4D97-AF65-F5344CB8AC3E}">
        <p14:creationId xmlns:p14="http://schemas.microsoft.com/office/powerpoint/2010/main" val="20638892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>
            <a:extLst>
              <a:ext uri="{FF2B5EF4-FFF2-40B4-BE49-F238E27FC236}">
                <a16:creationId xmlns:a16="http://schemas.microsoft.com/office/drawing/2014/main" id="{E964DE5A-7B70-744C-8510-A524E72FF96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Lleihau risg tân</a:t>
            </a:r>
          </a:p>
        </p:txBody>
      </p:sp>
      <p:sp>
        <p:nvSpPr>
          <p:cNvPr id="66563" name="Rectangle 3">
            <a:extLst>
              <a:ext uri="{FF2B5EF4-FFF2-40B4-BE49-F238E27FC236}">
                <a16:creationId xmlns:a16="http://schemas.microsoft.com/office/drawing/2014/main" id="{D89F4A10-E094-E448-BB12-A30F4D56137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512000"/>
            <a:ext cx="6995120" cy="4248000"/>
          </a:xfrm>
        </p:spPr>
        <p:txBody>
          <a:bodyPr/>
          <a:lstStyle/>
          <a:p>
            <a:pPr>
              <a:tabLst>
                <a:tab pos="533400" algn="l"/>
              </a:tabLst>
            </a:pPr>
            <a:r>
              <a:rPr lang="cy-GB" dirty="0"/>
              <a:t>Helpwch i atal tanau drwy: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 dirty="0"/>
              <a:t>beidio â storio hylifau fflamadwy iawn os nad oes angen 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 dirty="0"/>
              <a:t>gwaredu sigaréts yn ofalus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 dirty="0"/>
              <a:t>cael mannau tân wedi’u marcio’n glir wrth ymyl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 dirty="0"/>
              <a:t>cael gweithdrefnau os oes tân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 dirty="0"/>
              <a:t>gosod arwyddion a hysbysiadau fel bod pobl yn gwybod beth i’w wneud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 dirty="0"/>
              <a:t>cael driliau gwagio adeiladau yn rheolaidd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 dirty="0"/>
              <a:t>cadw allanfeydd tân yn glir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 dirty="0"/>
              <a:t>profi larymau tân yn aml</a:t>
            </a:r>
          </a:p>
        </p:txBody>
      </p:sp>
      <p:pic>
        <p:nvPicPr>
          <p:cNvPr id="3" name="Picture 2" descr="A green and white logo  Description automatically generated with low confidence">
            <a:extLst>
              <a:ext uri="{FF2B5EF4-FFF2-40B4-BE49-F238E27FC236}">
                <a16:creationId xmlns:a16="http://schemas.microsoft.com/office/drawing/2014/main" id="{A66D975F-AB59-42E8-9C8D-A0165FC7B210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4661924"/>
            <a:ext cx="2991222" cy="1243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018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>
            <a:extLst>
              <a:ext uri="{FF2B5EF4-FFF2-40B4-BE49-F238E27FC236}">
                <a16:creationId xmlns:a16="http://schemas.microsoft.com/office/drawing/2014/main" id="{BBF66082-7AE5-5847-BD38-4622352D5AF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Pa ddiffoddydd tân?</a:t>
            </a:r>
          </a:p>
        </p:txBody>
      </p:sp>
      <p:sp>
        <p:nvSpPr>
          <p:cNvPr id="70659" name="Rectangle 3">
            <a:extLst>
              <a:ext uri="{FF2B5EF4-FFF2-40B4-BE49-F238E27FC236}">
                <a16:creationId xmlns:a16="http://schemas.microsoft.com/office/drawing/2014/main" id="{223B2EF3-FB07-9E4E-86A5-B47388AB57C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91092" y="1844824"/>
            <a:ext cx="8652908" cy="3528392"/>
          </a:xfrm>
        </p:spPr>
        <p:txBody>
          <a:bodyPr/>
          <a:lstStyle/>
          <a:p>
            <a:pPr>
              <a:tabLst>
                <a:tab pos="533400" algn="l"/>
              </a:tabLst>
            </a:pPr>
            <a:r>
              <a:rPr lang="cy-GB"/>
              <a:t>Mae angen gwahanol fathau o ddiffoddydd ar gyfer gwahanol fathau o dân.</a:t>
            </a:r>
          </a:p>
          <a:p>
            <a:pPr>
              <a:tabLst>
                <a:tab pos="533400" algn="l"/>
              </a:tabLst>
            </a:pPr>
            <a:r>
              <a:rPr lang="cy-GB"/>
              <a:t>Peidiwch byth â defnyddio riliau pibell ddŵr, diffoddyddion dŵr nac unrhyw ffordd arall o ddiffodd gyda dŵr ar:</a:t>
            </a:r>
          </a:p>
          <a:p>
            <a:pPr lvl="2" indent="-342900">
              <a:buClr>
                <a:srgbClr val="0077E3"/>
              </a:buClr>
              <a:buFont typeface="Arial" panose="020B0604020202020204" pitchFamily="34" charset="0"/>
              <a:buChar char="•"/>
              <a:tabLst>
                <a:tab pos="533400" algn="l"/>
              </a:tabLst>
            </a:pPr>
            <a:r>
              <a:rPr lang="cy-GB" sz="2000"/>
              <a:t>offer trydanol</a:t>
            </a:r>
          </a:p>
          <a:p>
            <a:pPr lvl="2" indent="-342900">
              <a:buClr>
                <a:srgbClr val="0077E3"/>
              </a:buClr>
              <a:buFont typeface="Arial" panose="020B0604020202020204" pitchFamily="34" charset="0"/>
              <a:buChar char="•"/>
              <a:tabLst>
                <a:tab pos="533400" algn="l"/>
              </a:tabLst>
            </a:pPr>
            <a:r>
              <a:rPr lang="cy-GB" sz="2000"/>
              <a:t>unrhyw dân sy'n cynnwys brasterau, olewau neu baent</a:t>
            </a:r>
          </a:p>
          <a:p>
            <a:pPr lvl="2" indent="-342900">
              <a:buClr>
                <a:srgbClr val="0077E3"/>
              </a:buClr>
              <a:buFont typeface="Arial" panose="020B0604020202020204" pitchFamily="34" charset="0"/>
              <a:buChar char="•"/>
              <a:tabLst>
                <a:tab pos="533400" algn="l"/>
              </a:tabLst>
            </a:pPr>
            <a:r>
              <a:rPr lang="cy-GB" sz="2000"/>
              <a:t>unrhyw dân metel</a:t>
            </a:r>
          </a:p>
          <a:p>
            <a:pPr lvl="2" indent="-342900">
              <a:buClr>
                <a:srgbClr val="0077E3"/>
              </a:buClr>
              <a:buFont typeface="Arial" panose="020B0604020202020204" pitchFamily="34" charset="0"/>
              <a:buChar char="•"/>
              <a:tabLst>
                <a:tab pos="533400" algn="l"/>
              </a:tabLst>
            </a:pPr>
            <a:r>
              <a:rPr lang="cy-GB" sz="2000"/>
              <a:t>os oes perygl o ffrwydrad neu gael eich trydanu</a:t>
            </a:r>
          </a:p>
        </p:txBody>
      </p:sp>
    </p:spTree>
    <p:extLst>
      <p:ext uri="{BB962C8B-B14F-4D97-AF65-F5344CB8AC3E}">
        <p14:creationId xmlns:p14="http://schemas.microsoft.com/office/powerpoint/2010/main" val="24858816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>
            <a:extLst>
              <a:ext uri="{FF2B5EF4-FFF2-40B4-BE49-F238E27FC236}">
                <a16:creationId xmlns:a16="http://schemas.microsoft.com/office/drawing/2014/main" id="{BBF66082-7AE5-5847-BD38-4622352D5AF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Pa ddiffoddydd tân?</a:t>
            </a:r>
          </a:p>
        </p:txBody>
      </p:sp>
      <p:pic>
        <p:nvPicPr>
          <p:cNvPr id="3" name="Picture 2" descr="A picture containing calendar  Description automatically generated">
            <a:extLst>
              <a:ext uri="{FF2B5EF4-FFF2-40B4-BE49-F238E27FC236}">
                <a16:creationId xmlns:a16="http://schemas.microsoft.com/office/drawing/2014/main" id="{F4DBDDC5-1B2B-4833-9FDE-BE4AFB020494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539" y="1555884"/>
            <a:ext cx="7956376" cy="4272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3054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>
            <a:extLst>
              <a:ext uri="{FF2B5EF4-FFF2-40B4-BE49-F238E27FC236}">
                <a16:creationId xmlns:a16="http://schemas.microsoft.com/office/drawing/2014/main" id="{CAF441D0-E0BB-6949-ABAD-ECCEC57D831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Os bydd tân</a:t>
            </a:r>
          </a:p>
        </p:txBody>
      </p:sp>
      <p:sp>
        <p:nvSpPr>
          <p:cNvPr id="72707" name="Rectangle 3">
            <a:extLst>
              <a:ext uri="{FF2B5EF4-FFF2-40B4-BE49-F238E27FC236}">
                <a16:creationId xmlns:a16="http://schemas.microsoft.com/office/drawing/2014/main" id="{1425629C-9D0C-A448-86D5-C233DB15842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512000"/>
            <a:ext cx="4139555" cy="4248000"/>
          </a:xfrm>
        </p:spPr>
        <p:txBody>
          <a:bodyPr/>
          <a:lstStyle/>
          <a:p>
            <a:pPr>
              <a:tabLst>
                <a:tab pos="533400" algn="l"/>
              </a:tabLst>
            </a:pPr>
            <a:r>
              <a:rPr lang="cy-GB"/>
              <a:t>Os bydd tân yn dechrau, ni waeth pa mor fach: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canwch y larwm dân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ffoniwch y frigâd dân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caewch bob drws a ffenestr i atal y tân rhag lledaenu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gadewch yr adeilad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cadwch rhwng y tân a'r ffordd allan bob amser.</a:t>
            </a:r>
          </a:p>
        </p:txBody>
      </p:sp>
      <p:pic>
        <p:nvPicPr>
          <p:cNvPr id="6" name="Picture 5" descr="A picture containing text, red, device  Description automatically generated">
            <a:extLst>
              <a:ext uri="{FF2B5EF4-FFF2-40B4-BE49-F238E27FC236}">
                <a16:creationId xmlns:a16="http://schemas.microsoft.com/office/drawing/2014/main" id="{A512E7A6-4D27-43A3-8548-0FF7E5FE420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1518" y="2276871"/>
            <a:ext cx="4347236" cy="2866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8540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0750FD-B241-40D6-8482-B44D4A005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Mynedfeydd ac allanfeydd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5CC378-96DC-479D-9A6C-585955C29A8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7355160" cy="4248000"/>
          </a:xfrm>
        </p:spPr>
        <p:txBody>
          <a:bodyPr/>
          <a:lstStyle/>
          <a:p>
            <a:r>
              <a:rPr lang="cy-GB"/>
              <a:t>Cyfrifoldeb cyflogwyr yw gwneud yn siŵr bod gweithwyr a'r cleient yn ddiogel ar y safle adeiladu ac wrth fynd o gwmpas.</a:t>
            </a:r>
          </a:p>
          <a:p>
            <a:r>
              <a:rPr lang="cy-GB"/>
              <a:t>Rhaid i’r cyflogwr sicrhau bod yr holl fynedfeydd i’r safle yn ddiogel i gerdded o gwmpas.</a:t>
            </a:r>
          </a:p>
          <a:p>
            <a:r>
              <a:rPr lang="cy-GB"/>
              <a:t>Rhaid i’r cyflogwr sicrhau nad oes rhwystrau ar y llwybrau cerdded, bod arwyddion wedi’u marcio’n glir, bod y llwybrau wedi’u goleuo’n dda a’u bod yn cael eu diogelu bob amser ar y ffordd i mewn i’r safle ac wrth fynd o gwmpas.</a:t>
            </a:r>
          </a:p>
          <a:p>
            <a:r>
              <a:rPr lang="cy-GB"/>
              <a:t>Rhaid i gyflogwyr ddarparu rhwystrau i ddiogelu’r gweithwyr rhag unrhyw draffig ar y safle a’u hatal rhag dod i unrhyw niwed tra byddant ar y safle.</a:t>
            </a:r>
          </a:p>
        </p:txBody>
      </p:sp>
    </p:spTree>
    <p:extLst>
      <p:ext uri="{BB962C8B-B14F-4D97-AF65-F5344CB8AC3E}">
        <p14:creationId xmlns:p14="http://schemas.microsoft.com/office/powerpoint/2010/main" val="6913980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purl.org/dc/terms/"/>
    <ds:schemaRef ds:uri="http://www.w3.org/XML/1998/namespace"/>
    <ds:schemaRef ds:uri="http://purl.org/dc/elements/1.1/"/>
    <ds:schemaRef ds:uri="http://schemas.microsoft.com/office/2006/documentManagement/types"/>
    <ds:schemaRef ds:uri="7d91badd-8922-4db1-9652-4fbca8a6b7df"/>
    <ds:schemaRef ds:uri="http://schemas.microsoft.com/office/infopath/2007/PartnerControls"/>
    <ds:schemaRef ds:uri="1c5831b9-66da-4f16-a409-834213ecdb8e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2395</TotalTime>
  <Words>790</Words>
  <Application>Microsoft Office PowerPoint</Application>
  <PresentationFormat>On-screen Show (4:3)</PresentationFormat>
  <Paragraphs>85</Paragraphs>
  <Slides>14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Lucida Grande</vt:lpstr>
      <vt:lpstr>Times New Roman</vt:lpstr>
      <vt:lpstr>Default Design</vt:lpstr>
      <vt:lpstr> PowerPoint 9: Gweithdrefnau brys</vt:lpstr>
      <vt:lpstr>Tân</vt:lpstr>
      <vt:lpstr>Triongl tân</vt:lpstr>
      <vt:lpstr>Lleihau risg tân</vt:lpstr>
      <vt:lpstr>Lleihau risg tân</vt:lpstr>
      <vt:lpstr>Pa ddiffoddydd tân?</vt:lpstr>
      <vt:lpstr>Pa ddiffoddydd tân?</vt:lpstr>
      <vt:lpstr>Os bydd tân</vt:lpstr>
      <vt:lpstr>Mynedfeydd ac allanfeydd</vt:lpstr>
      <vt:lpstr>Mannau ymgynnull</vt:lpstr>
      <vt:lpstr>Rolau a chyfrifoldebau cyflogwyr mewn argyfwng</vt:lpstr>
      <vt:lpstr>Rolau a chyfrifoldebau gweithwyr mewn argyfwng</vt:lpstr>
      <vt:lpstr>Rolau a chyfrifoldebau gweithwyr - parhad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175</cp:revision>
  <dcterms:created xsi:type="dcterms:W3CDTF">2013-05-28T00:38:54Z</dcterms:created>
  <dcterms:modified xsi:type="dcterms:W3CDTF">2021-05-03T15:29:07Z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