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39"/>
  </p:notesMasterIdLst>
  <p:handoutMasterIdLst>
    <p:handoutMasterId r:id="rId40"/>
  </p:handoutMasterIdLst>
  <p:sldIdLst>
    <p:sldId id="256" r:id="rId5"/>
    <p:sldId id="328" r:id="rId6"/>
    <p:sldId id="342" r:id="rId7"/>
    <p:sldId id="278" r:id="rId8"/>
    <p:sldId id="279" r:id="rId9"/>
    <p:sldId id="425" r:id="rId10"/>
    <p:sldId id="280" r:id="rId11"/>
    <p:sldId id="281" r:id="rId12"/>
    <p:sldId id="282" r:id="rId13"/>
    <p:sldId id="283" r:id="rId14"/>
    <p:sldId id="284" r:id="rId15"/>
    <p:sldId id="285" r:id="rId16"/>
    <p:sldId id="258" r:id="rId17"/>
    <p:sldId id="325" r:id="rId18"/>
    <p:sldId id="326" r:id="rId19"/>
    <p:sldId id="259" r:id="rId20"/>
    <p:sldId id="322" r:id="rId21"/>
    <p:sldId id="323" r:id="rId22"/>
    <p:sldId id="324" r:id="rId23"/>
    <p:sldId id="329" r:id="rId24"/>
    <p:sldId id="327" r:id="rId25"/>
    <p:sldId id="343" r:id="rId26"/>
    <p:sldId id="344" r:id="rId27"/>
    <p:sldId id="426" r:id="rId28"/>
    <p:sldId id="427" r:id="rId29"/>
    <p:sldId id="428" r:id="rId30"/>
    <p:sldId id="429" r:id="rId31"/>
    <p:sldId id="431" r:id="rId32"/>
    <p:sldId id="432" r:id="rId33"/>
    <p:sldId id="433" r:id="rId34"/>
    <p:sldId id="434" r:id="rId35"/>
    <p:sldId id="435" r:id="rId36"/>
    <p:sldId id="436" r:id="rId37"/>
    <p:sldId id="267" r:id="rId38"/>
  </p:sldIdLst>
  <p:sldSz cx="9144000" cy="6858000" type="screen4x3"/>
  <p:notesSz cx="6858000" cy="9144000"/>
  <p:custDataLst>
    <p:tags r:id="rId4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B60F12-A4E4-8836-6DC1-79E71187BDEE}" v="50" dt="2020-06-15T20:11:25.0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52"/>
    <p:restoredTop sz="93172" autoAdjust="0"/>
  </p:normalViewPr>
  <p:slideViewPr>
    <p:cSldViewPr showGuides="1">
      <p:cViewPr varScale="1">
        <p:scale>
          <a:sx n="62" d="100"/>
          <a:sy n="62" d="100"/>
        </p:scale>
        <p:origin x="148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6/11/relationships/changesInfo" Target="changesInfos/changesInfo1.xml"/><Relationship Id="rId20" Type="http://schemas.openxmlformats.org/officeDocument/2006/relationships/slide" Target="slides/slide16.xml"/><Relationship Id="rId41" Type="http://schemas.openxmlformats.org/officeDocument/2006/relationships/tags" Target="tags/tag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1.xml"/><Relationship Id="rId13" Type="http://schemas.openxmlformats.org/officeDocument/2006/relationships/slide" Target="slides/slide16.xml"/><Relationship Id="rId18" Type="http://schemas.openxmlformats.org/officeDocument/2006/relationships/slide" Target="slides/slide21.xml"/><Relationship Id="rId3" Type="http://schemas.openxmlformats.org/officeDocument/2006/relationships/slide" Target="slides/slide6.xml"/><Relationship Id="rId7" Type="http://schemas.openxmlformats.org/officeDocument/2006/relationships/slide" Target="slides/slide10.xml"/><Relationship Id="rId12" Type="http://schemas.openxmlformats.org/officeDocument/2006/relationships/slide" Target="slides/slide15.xml"/><Relationship Id="rId17" Type="http://schemas.openxmlformats.org/officeDocument/2006/relationships/slide" Target="slides/slide20.xml"/><Relationship Id="rId2" Type="http://schemas.openxmlformats.org/officeDocument/2006/relationships/slide" Target="slides/slide5.xml"/><Relationship Id="rId16" Type="http://schemas.openxmlformats.org/officeDocument/2006/relationships/slide" Target="slides/slide19.xml"/><Relationship Id="rId1" Type="http://schemas.openxmlformats.org/officeDocument/2006/relationships/slide" Target="slides/slide4.xml"/><Relationship Id="rId6" Type="http://schemas.openxmlformats.org/officeDocument/2006/relationships/slide" Target="slides/slide9.xml"/><Relationship Id="rId11" Type="http://schemas.openxmlformats.org/officeDocument/2006/relationships/slide" Target="slides/slide14.xml"/><Relationship Id="rId5" Type="http://schemas.openxmlformats.org/officeDocument/2006/relationships/slide" Target="slides/slide8.xml"/><Relationship Id="rId15" Type="http://schemas.openxmlformats.org/officeDocument/2006/relationships/slide" Target="slides/slide18.xml"/><Relationship Id="rId10" Type="http://schemas.openxmlformats.org/officeDocument/2006/relationships/slide" Target="slides/slide13.xml"/><Relationship Id="rId4" Type="http://schemas.openxmlformats.org/officeDocument/2006/relationships/slide" Target="slides/slide7.xml"/><Relationship Id="rId9" Type="http://schemas.openxmlformats.org/officeDocument/2006/relationships/slide" Target="slides/slide12.xml"/><Relationship Id="rId14" Type="http://schemas.openxmlformats.org/officeDocument/2006/relationships/slide" Target="slides/slide1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21B60F12-A4E4-8836-6DC1-79E71187BDEE}"/>
    <pc:docChg chg="modSld">
      <pc:chgData name="John Cartwright" userId="S::john.cartwright@hartlepoolfe.ac.uk::aab42552-d48d-4c7e-81cd-76fbfe8dfb3c" providerId="AD" clId="Web-{21B60F12-A4E4-8836-6DC1-79E71187BDEE}" dt="2020-06-15T20:11:25.013" v="38" actId="14100"/>
      <pc:docMkLst>
        <pc:docMk/>
      </pc:docMkLst>
      <pc:sldChg chg="addSp modSp">
        <pc:chgData name="John Cartwright" userId="S::john.cartwright@hartlepoolfe.ac.uk::aab42552-d48d-4c7e-81cd-76fbfe8dfb3c" providerId="AD" clId="Web-{21B60F12-A4E4-8836-6DC1-79E71187BDEE}" dt="2020-06-15T20:04:05.514" v="7" actId="1076"/>
        <pc:sldMkLst>
          <pc:docMk/>
          <pc:sldMk cId="598974170" sldId="258"/>
        </pc:sldMkLst>
        <pc:picChg chg="add mod">
          <ac:chgData name="John Cartwright" userId="S::john.cartwright@hartlepoolfe.ac.uk::aab42552-d48d-4c7e-81cd-76fbfe8dfb3c" providerId="AD" clId="Web-{21B60F12-A4E4-8836-6DC1-79E71187BDEE}" dt="2020-06-15T20:04:05.514" v="7" actId="1076"/>
          <ac:picMkLst>
            <pc:docMk/>
            <pc:sldMk cId="598974170" sldId="258"/>
            <ac:picMk id="2" creationId="{714BD34E-ADBE-4555-B3D1-231D98380813}"/>
          </ac:picMkLst>
        </pc:picChg>
      </pc:sldChg>
      <pc:sldChg chg="addSp modSp">
        <pc:chgData name="John Cartwright" userId="S::john.cartwright@hartlepoolfe.ac.uk::aab42552-d48d-4c7e-81cd-76fbfe8dfb3c" providerId="AD" clId="Web-{21B60F12-A4E4-8836-6DC1-79E71187BDEE}" dt="2020-06-15T20:03:06.577" v="2" actId="14100"/>
        <pc:sldMkLst>
          <pc:docMk/>
          <pc:sldMk cId="1285517061" sldId="279"/>
        </pc:sldMkLst>
        <pc:picChg chg="add mod">
          <ac:chgData name="John Cartwright" userId="S::john.cartwright@hartlepoolfe.ac.uk::aab42552-d48d-4c7e-81cd-76fbfe8dfb3c" providerId="AD" clId="Web-{21B60F12-A4E4-8836-6DC1-79E71187BDEE}" dt="2020-06-15T20:03:06.577" v="2" actId="14100"/>
          <ac:picMkLst>
            <pc:docMk/>
            <pc:sldMk cId="1285517061" sldId="279"/>
            <ac:picMk id="2" creationId="{0C5B2DE7-BEBA-4422-AE78-2D720E5A868B}"/>
          </ac:picMkLst>
        </pc:picChg>
      </pc:sldChg>
      <pc:sldChg chg="addSp modSp">
        <pc:chgData name="John Cartwright" userId="S::john.cartwright@hartlepoolfe.ac.uk::aab42552-d48d-4c7e-81cd-76fbfe8dfb3c" providerId="AD" clId="Web-{21B60F12-A4E4-8836-6DC1-79E71187BDEE}" dt="2020-06-15T20:03:36.233" v="5" actId="14100"/>
        <pc:sldMkLst>
          <pc:docMk/>
          <pc:sldMk cId="2597048212" sldId="281"/>
        </pc:sldMkLst>
        <pc:picChg chg="add mod">
          <ac:chgData name="John Cartwright" userId="S::john.cartwright@hartlepoolfe.ac.uk::aab42552-d48d-4c7e-81cd-76fbfe8dfb3c" providerId="AD" clId="Web-{21B60F12-A4E4-8836-6DC1-79E71187BDEE}" dt="2020-06-15T20:03:36.233" v="5" actId="14100"/>
          <ac:picMkLst>
            <pc:docMk/>
            <pc:sldMk cId="2597048212" sldId="281"/>
            <ac:picMk id="2" creationId="{AD3719A1-DD72-4A20-BFC3-5003B6E6FA93}"/>
          </ac:picMkLst>
        </pc:picChg>
      </pc:sldChg>
      <pc:sldChg chg="addSp delSp modSp">
        <pc:chgData name="John Cartwright" userId="S::john.cartwright@hartlepoolfe.ac.uk::aab42552-d48d-4c7e-81cd-76fbfe8dfb3c" providerId="AD" clId="Web-{21B60F12-A4E4-8836-6DC1-79E71187BDEE}" dt="2020-06-15T20:07:03.106" v="20" actId="1076"/>
        <pc:sldMkLst>
          <pc:docMk/>
          <pc:sldMk cId="1410646212" sldId="322"/>
        </pc:sldMkLst>
        <pc:spChg chg="mod">
          <ac:chgData name="John Cartwright" userId="S::john.cartwright@hartlepoolfe.ac.uk::aab42552-d48d-4c7e-81cd-76fbfe8dfb3c" providerId="AD" clId="Web-{21B60F12-A4E4-8836-6DC1-79E71187BDEE}" dt="2020-06-15T20:04:26.920" v="8" actId="1076"/>
          <ac:spMkLst>
            <pc:docMk/>
            <pc:sldMk cId="1410646212" sldId="322"/>
            <ac:spMk id="137219" creationId="{0823C25E-AB09-654E-AAF8-F29E6E847D9E}"/>
          </ac:spMkLst>
        </pc:spChg>
        <pc:picChg chg="add del mod">
          <ac:chgData name="John Cartwright" userId="S::john.cartwright@hartlepoolfe.ac.uk::aab42552-d48d-4c7e-81cd-76fbfe8dfb3c" providerId="AD" clId="Web-{21B60F12-A4E4-8836-6DC1-79E71187BDEE}" dt="2020-06-15T20:06:34.840" v="18"/>
          <ac:picMkLst>
            <pc:docMk/>
            <pc:sldMk cId="1410646212" sldId="322"/>
            <ac:picMk id="2" creationId="{61F4CFAC-738B-43E8-8313-A048F297DACB}"/>
          </ac:picMkLst>
        </pc:picChg>
        <pc:picChg chg="add mod">
          <ac:chgData name="John Cartwright" userId="S::john.cartwright@hartlepoolfe.ac.uk::aab42552-d48d-4c7e-81cd-76fbfe8dfb3c" providerId="AD" clId="Web-{21B60F12-A4E4-8836-6DC1-79E71187BDEE}" dt="2020-06-15T20:07:03.106" v="20" actId="1076"/>
          <ac:picMkLst>
            <pc:docMk/>
            <pc:sldMk cId="1410646212" sldId="322"/>
            <ac:picMk id="3" creationId="{89788068-C34B-41B6-A054-0D3EA05535A6}"/>
          </ac:picMkLst>
        </pc:picChg>
      </pc:sldChg>
      <pc:sldChg chg="addSp modSp">
        <pc:chgData name="John Cartwright" userId="S::john.cartwright@hartlepoolfe.ac.uk::aab42552-d48d-4c7e-81cd-76fbfe8dfb3c" providerId="AD" clId="Web-{21B60F12-A4E4-8836-6DC1-79E71187BDEE}" dt="2020-06-15T20:07:34.199" v="22" actId="1076"/>
        <pc:sldMkLst>
          <pc:docMk/>
          <pc:sldMk cId="237022254" sldId="323"/>
        </pc:sldMkLst>
        <pc:picChg chg="add mod">
          <ac:chgData name="John Cartwright" userId="S::john.cartwright@hartlepoolfe.ac.uk::aab42552-d48d-4c7e-81cd-76fbfe8dfb3c" providerId="AD" clId="Web-{21B60F12-A4E4-8836-6DC1-79E71187BDEE}" dt="2020-06-15T20:07:34.199" v="22" actId="1076"/>
          <ac:picMkLst>
            <pc:docMk/>
            <pc:sldMk cId="237022254" sldId="323"/>
            <ac:picMk id="2" creationId="{494B9BD9-4E66-4B80-AC69-178F75DC594F}"/>
          </ac:picMkLst>
        </pc:picChg>
      </pc:sldChg>
      <pc:sldChg chg="addSp modSp">
        <pc:chgData name="John Cartwright" userId="S::john.cartwright@hartlepoolfe.ac.uk::aab42552-d48d-4c7e-81cd-76fbfe8dfb3c" providerId="AD" clId="Web-{21B60F12-A4E4-8836-6DC1-79E71187BDEE}" dt="2020-06-15T20:06:00.106" v="15" actId="1076"/>
        <pc:sldMkLst>
          <pc:docMk/>
          <pc:sldMk cId="2225154615" sldId="325"/>
        </pc:sldMkLst>
        <pc:picChg chg="add mod">
          <ac:chgData name="John Cartwright" userId="S::john.cartwright@hartlepoolfe.ac.uk::aab42552-d48d-4c7e-81cd-76fbfe8dfb3c" providerId="AD" clId="Web-{21B60F12-A4E4-8836-6DC1-79E71187BDEE}" dt="2020-06-15T20:06:00.106" v="15" actId="1076"/>
          <ac:picMkLst>
            <pc:docMk/>
            <pc:sldMk cId="2225154615" sldId="325"/>
            <ac:picMk id="2" creationId="{F43FB712-7679-4F0A-84B1-0A27F3E76FC3}"/>
          </ac:picMkLst>
        </pc:picChg>
      </pc:sldChg>
      <pc:sldChg chg="delSp">
        <pc:chgData name="John Cartwright" userId="S::john.cartwright@hartlepoolfe.ac.uk::aab42552-d48d-4c7e-81cd-76fbfe8dfb3c" providerId="AD" clId="Web-{21B60F12-A4E4-8836-6DC1-79E71187BDEE}" dt="2020-06-15T20:07:46.246" v="23"/>
        <pc:sldMkLst>
          <pc:docMk/>
          <pc:sldMk cId="3684457633" sldId="327"/>
        </pc:sldMkLst>
        <pc:spChg chg="del">
          <ac:chgData name="John Cartwright" userId="S::john.cartwright@hartlepoolfe.ac.uk::aab42552-d48d-4c7e-81cd-76fbfe8dfb3c" providerId="AD" clId="Web-{21B60F12-A4E4-8836-6DC1-79E71187BDEE}" dt="2020-06-15T20:07:46.246" v="23"/>
          <ac:spMkLst>
            <pc:docMk/>
            <pc:sldMk cId="3684457633" sldId="327"/>
            <ac:spMk id="145421" creationId="{DBF9F07A-2622-BE47-BE25-90F2C41E5266}"/>
          </ac:spMkLst>
        </pc:spChg>
      </pc:sldChg>
      <pc:sldChg chg="addSp modSp">
        <pc:chgData name="John Cartwright" userId="S::john.cartwright@hartlepoolfe.ac.uk::aab42552-d48d-4c7e-81cd-76fbfe8dfb3c" providerId="AD" clId="Web-{21B60F12-A4E4-8836-6DC1-79E71187BDEE}" dt="2020-06-15T20:11:25.013" v="38" actId="14100"/>
        <pc:sldMkLst>
          <pc:docMk/>
          <pc:sldMk cId="1238862255" sldId="343"/>
        </pc:sldMkLst>
        <pc:picChg chg="add mod">
          <ac:chgData name="John Cartwright" userId="S::john.cartwright@hartlepoolfe.ac.uk::aab42552-d48d-4c7e-81cd-76fbfe8dfb3c" providerId="AD" clId="Web-{21B60F12-A4E4-8836-6DC1-79E71187BDEE}" dt="2020-06-15T20:11:25.013" v="38" actId="14100"/>
          <ac:picMkLst>
            <pc:docMk/>
            <pc:sldMk cId="1238862255" sldId="343"/>
            <ac:picMk id="4" creationId="{EA80B336-4A75-4F77-AC14-47B895839B20}"/>
          </ac:picMkLst>
        </pc:picChg>
      </pc:sldChg>
      <pc:sldChg chg="addSp modSp">
        <pc:chgData name="John Cartwright" userId="S::john.cartwright@hartlepoolfe.ac.uk::aab42552-d48d-4c7e-81cd-76fbfe8dfb3c" providerId="AD" clId="Web-{21B60F12-A4E4-8836-6DC1-79E71187BDEE}" dt="2020-06-15T20:10:47.120" v="33" actId="14100"/>
        <pc:sldMkLst>
          <pc:docMk/>
          <pc:sldMk cId="971100025" sldId="429"/>
        </pc:sldMkLst>
        <pc:picChg chg="add mod">
          <ac:chgData name="John Cartwright" userId="S::john.cartwright@hartlepoolfe.ac.uk::aab42552-d48d-4c7e-81cd-76fbfe8dfb3c" providerId="AD" clId="Web-{21B60F12-A4E4-8836-6DC1-79E71187BDEE}" dt="2020-06-15T20:10:47.120" v="33" actId="14100"/>
          <ac:picMkLst>
            <pc:docMk/>
            <pc:sldMk cId="971100025" sldId="429"/>
            <ac:picMk id="4" creationId="{66E09175-71FC-4540-A292-278F3E5968B2}"/>
          </ac:picMkLst>
        </pc:picChg>
      </pc:sldChg>
      <pc:sldChg chg="addSp modSp">
        <pc:chgData name="John Cartwright" userId="S::john.cartwright@hartlepoolfe.ac.uk::aab42552-d48d-4c7e-81cd-76fbfe8dfb3c" providerId="AD" clId="Web-{21B60F12-A4E4-8836-6DC1-79E71187BDEE}" dt="2020-06-15T20:09:06.308" v="26" actId="14100"/>
        <pc:sldMkLst>
          <pc:docMk/>
          <pc:sldMk cId="402656276" sldId="433"/>
        </pc:sldMkLst>
        <pc:picChg chg="add mod">
          <ac:chgData name="John Cartwright" userId="S::john.cartwright@hartlepoolfe.ac.uk::aab42552-d48d-4c7e-81cd-76fbfe8dfb3c" providerId="AD" clId="Web-{21B60F12-A4E4-8836-6DC1-79E71187BDEE}" dt="2020-06-15T20:09:06.308" v="26" actId="14100"/>
          <ac:picMkLst>
            <pc:docMk/>
            <pc:sldMk cId="402656276" sldId="433"/>
            <ac:picMk id="4" creationId="{32DE6E7E-364F-47D3-8607-9DFE4313F9D9}"/>
          </ac:picMkLst>
        </pc:picChg>
      </pc:sldChg>
      <pc:sldChg chg="addSp modSp">
        <pc:chgData name="John Cartwright" userId="S::john.cartwright@hartlepoolfe.ac.uk::aab42552-d48d-4c7e-81cd-76fbfe8dfb3c" providerId="AD" clId="Web-{21B60F12-A4E4-8836-6DC1-79E71187BDEE}" dt="2020-06-15T20:09:59.057" v="29" actId="14100"/>
        <pc:sldMkLst>
          <pc:docMk/>
          <pc:sldMk cId="1376724667" sldId="434"/>
        </pc:sldMkLst>
        <pc:picChg chg="add mod">
          <ac:chgData name="John Cartwright" userId="S::john.cartwright@hartlepoolfe.ac.uk::aab42552-d48d-4c7e-81cd-76fbfe8dfb3c" providerId="AD" clId="Web-{21B60F12-A4E4-8836-6DC1-79E71187BDEE}" dt="2020-06-15T20:09:59.057" v="29" actId="14100"/>
          <ac:picMkLst>
            <pc:docMk/>
            <pc:sldMk cId="1376724667" sldId="434"/>
            <ac:picMk id="4" creationId="{2F36EF90-CEC7-4263-B9EF-DD2AD513020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B2F55C0-8159-7741-B887-511978C5DFC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9B0941-0433-8A43-8817-63B79DE63C99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7FF2D318-F648-714F-871A-52E4A1EF2D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64696067-5965-9F44-B7A7-70A5BEDC24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2864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472F454-4595-6F40-A155-7673EE0870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1A3453-5E62-AF42-969D-D722CFE95FC4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392194" name="Rectangle 2">
            <a:extLst>
              <a:ext uri="{FF2B5EF4-FFF2-40B4-BE49-F238E27FC236}">
                <a16:creationId xmlns:a16="http://schemas.microsoft.com/office/drawing/2014/main" id="{885E36FA-875F-E14C-B0AD-F08238EAB00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>
            <a:extLst>
              <a:ext uri="{FF2B5EF4-FFF2-40B4-BE49-F238E27FC236}">
                <a16:creationId xmlns:a16="http://schemas.microsoft.com/office/drawing/2014/main" id="{BA954A55-C66D-3342-AD82-28BE02694F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0277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1A78A65-B0DD-5045-A581-8A7DC72311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2C5323-40C6-8943-94CD-D3094143CE68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97314" name="Rectangle 2">
            <a:extLst>
              <a:ext uri="{FF2B5EF4-FFF2-40B4-BE49-F238E27FC236}">
                <a16:creationId xmlns:a16="http://schemas.microsoft.com/office/drawing/2014/main" id="{E26A44DF-78B4-F247-B598-FDDB7C9AF0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7315" name="Rectangle 3">
            <a:extLst>
              <a:ext uri="{FF2B5EF4-FFF2-40B4-BE49-F238E27FC236}">
                <a16:creationId xmlns:a16="http://schemas.microsoft.com/office/drawing/2014/main" id="{029F115F-1A33-6948-B112-AF35A2E915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787653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FD7212C-4DBC-264C-86AD-1ED75179BC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8C1F6F-B973-AE48-8D68-30A92BC55144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398338" name="Rectangle 2">
            <a:extLst>
              <a:ext uri="{FF2B5EF4-FFF2-40B4-BE49-F238E27FC236}">
                <a16:creationId xmlns:a16="http://schemas.microsoft.com/office/drawing/2014/main" id="{F82A95FD-FFC6-8A48-8DF2-A670820BDF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8339" name="Rectangle 3">
            <a:extLst>
              <a:ext uri="{FF2B5EF4-FFF2-40B4-BE49-F238E27FC236}">
                <a16:creationId xmlns:a16="http://schemas.microsoft.com/office/drawing/2014/main" id="{43966A4F-D134-1448-AF9F-3D5EFCCC68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494693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F19332E-79B0-224A-A972-B2D10CEE520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130623-6A48-444E-BB56-25011B98F888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393218" name="Rectangle 2">
            <a:extLst>
              <a:ext uri="{FF2B5EF4-FFF2-40B4-BE49-F238E27FC236}">
                <a16:creationId xmlns:a16="http://schemas.microsoft.com/office/drawing/2014/main" id="{DDB692B9-35E2-4847-ADC9-44B6DD7B15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3219" name="Rectangle 3">
            <a:extLst>
              <a:ext uri="{FF2B5EF4-FFF2-40B4-BE49-F238E27FC236}">
                <a16:creationId xmlns:a16="http://schemas.microsoft.com/office/drawing/2014/main" id="{A9C938A4-6CDC-5141-B9C6-7143FBC789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047844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2586AFD-15F7-7A49-938E-53EBC9993A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A2DCCB-006E-3F4A-A3AC-4EA890E6BF07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394242" name="Rectangle 2">
            <a:extLst>
              <a:ext uri="{FF2B5EF4-FFF2-40B4-BE49-F238E27FC236}">
                <a16:creationId xmlns:a16="http://schemas.microsoft.com/office/drawing/2014/main" id="{2AE3335E-EA77-A448-8B19-BE6433997F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>
            <a:extLst>
              <a:ext uri="{FF2B5EF4-FFF2-40B4-BE49-F238E27FC236}">
                <a16:creationId xmlns:a16="http://schemas.microsoft.com/office/drawing/2014/main" id="{1A1A4CF0-C27C-3D43-8C78-AC5FD20C33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093124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C38396E-9C8B-A74A-9F81-855FED0D8D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5361FC-97A1-7B46-A093-370CAD3CD249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395266" name="Rectangle 2">
            <a:extLst>
              <a:ext uri="{FF2B5EF4-FFF2-40B4-BE49-F238E27FC236}">
                <a16:creationId xmlns:a16="http://schemas.microsoft.com/office/drawing/2014/main" id="{4DBCCEC3-A854-D442-ACE4-FBF34D17F1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5267" name="Rectangle 3">
            <a:extLst>
              <a:ext uri="{FF2B5EF4-FFF2-40B4-BE49-F238E27FC236}">
                <a16:creationId xmlns:a16="http://schemas.microsoft.com/office/drawing/2014/main" id="{D130E8BB-2EE9-B04E-AB34-1082A6BACA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050634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1FC9E74-B10A-2E49-850E-B7ECEE359C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C02B44-EB76-CB4B-9BA4-E99582B84683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396290" name="Rectangle 2">
            <a:extLst>
              <a:ext uri="{FF2B5EF4-FFF2-40B4-BE49-F238E27FC236}">
                <a16:creationId xmlns:a16="http://schemas.microsoft.com/office/drawing/2014/main" id="{59077BE3-905F-9B4C-90EC-BE4CC9CCC6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6291" name="Rectangle 3">
            <a:extLst>
              <a:ext uri="{FF2B5EF4-FFF2-40B4-BE49-F238E27FC236}">
                <a16:creationId xmlns:a16="http://schemas.microsoft.com/office/drawing/2014/main" id="{834B4162-59C6-AA45-A60C-D6CEA0520E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235178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6B25F63-0B1E-9B4E-B422-210A3047D1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7BA4DD-751C-4548-855B-785558793491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399362" name="Rectangle 2">
            <a:extLst>
              <a:ext uri="{FF2B5EF4-FFF2-40B4-BE49-F238E27FC236}">
                <a16:creationId xmlns:a16="http://schemas.microsoft.com/office/drawing/2014/main" id="{6ABAFBFD-42D6-3845-8109-4AA05D5A3A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63" name="Rectangle 3">
            <a:extLst>
              <a:ext uri="{FF2B5EF4-FFF2-40B4-BE49-F238E27FC236}">
                <a16:creationId xmlns:a16="http://schemas.microsoft.com/office/drawing/2014/main" id="{E5AC7C0C-47EA-7E4A-8C05-BC9EB7FFE7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155246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76B4663-EB56-304F-B1D4-740F9ACF9F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EB6B7B-E7A7-D14D-BC6B-1640BC7A44B8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401410" name="Rectangle 2">
            <a:extLst>
              <a:ext uri="{FF2B5EF4-FFF2-40B4-BE49-F238E27FC236}">
                <a16:creationId xmlns:a16="http://schemas.microsoft.com/office/drawing/2014/main" id="{C5C98818-550F-D14B-BE5B-601EA21D32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1411" name="Rectangle 3">
            <a:extLst>
              <a:ext uri="{FF2B5EF4-FFF2-40B4-BE49-F238E27FC236}">
                <a16:creationId xmlns:a16="http://schemas.microsoft.com/office/drawing/2014/main" id="{B6EC34F6-0549-E84C-93E5-AC699CC48D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60885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B1A68AC-4884-E247-8D7F-A9F17DFDF1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1B1804-7A9B-6C45-9AAF-58C1D167D40B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47106" name="Rectangle 2">
            <a:extLst>
              <a:ext uri="{FF2B5EF4-FFF2-40B4-BE49-F238E27FC236}">
                <a16:creationId xmlns:a16="http://schemas.microsoft.com/office/drawing/2014/main" id="{5414F06F-3A01-4549-B829-0B145DDF985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D3440F97-34DA-854A-86C4-4964F1C2F3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73880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E986F48-13ED-B044-AC04-FF876A2E7C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2ACF1D-A9A1-B548-A854-4E4446F0C760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391170" name="Rectangle 2">
            <a:extLst>
              <a:ext uri="{FF2B5EF4-FFF2-40B4-BE49-F238E27FC236}">
                <a16:creationId xmlns:a16="http://schemas.microsoft.com/office/drawing/2014/main" id="{5EAEEB6B-0F50-1148-81AF-50CF1B277F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1171" name="Rectangle 3">
            <a:extLst>
              <a:ext uri="{FF2B5EF4-FFF2-40B4-BE49-F238E27FC236}">
                <a16:creationId xmlns:a16="http://schemas.microsoft.com/office/drawing/2014/main" id="{21AF4201-7BAF-3E40-9378-226C4A1695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0089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902A5FF-49D0-0346-961B-5BC63986B9D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3054E2-1842-064A-A8F0-43C05E88CB42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49154" name="Rectangle 2">
            <a:extLst>
              <a:ext uri="{FF2B5EF4-FFF2-40B4-BE49-F238E27FC236}">
                <a16:creationId xmlns:a16="http://schemas.microsoft.com/office/drawing/2014/main" id="{B4D9FB7D-0C18-7844-B9C4-8DA6367740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37E7DDC3-3FDA-334D-8B8E-DE9F60BFEB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6545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7E22271-43BE-5447-801D-6CA77EAC4B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A4E6FC-7FE3-8740-8762-7C6AD945C17E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51202" name="Rectangle 2">
            <a:extLst>
              <a:ext uri="{FF2B5EF4-FFF2-40B4-BE49-F238E27FC236}">
                <a16:creationId xmlns:a16="http://schemas.microsoft.com/office/drawing/2014/main" id="{AFE065EA-9BBD-D048-B4FF-625DA3D796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3B3E6218-0ED6-3647-904A-AF7034388E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988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AB8C59F-2A1E-304F-92CC-F85EEF0AA7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427CFD-A54C-F241-8E02-B459BB3EEB5A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46F35C96-2F25-0247-8D97-7D8E16AF1A5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202D62A0-A5A1-9E4F-9F1E-0210E103B1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611126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3A1D7B8-E8D9-F741-9179-EE97E7A10E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E9741-7010-0944-911B-3DAB2D1B8E56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EC596607-1F38-5246-B1EF-B5E5562EA4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15493EBC-39FE-4D46-A024-64631D23CA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694949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FDA1AF4-75A2-9040-99DD-649094BB7DA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7B5415-7412-3B44-9D42-5B14B337838C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4D33EDCE-1D68-C041-8A03-F8B4B558772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B95551A5-96A8-2A4B-B36C-776B70899F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682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5778A12-B851-B440-9D06-3F8EFA327C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A8FCE5-3CC1-7640-BCCD-AD0DBB696CB4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59394" name="Rectangle 2">
            <a:extLst>
              <a:ext uri="{FF2B5EF4-FFF2-40B4-BE49-F238E27FC236}">
                <a16:creationId xmlns:a16="http://schemas.microsoft.com/office/drawing/2014/main" id="{E19D0520-7AE6-6F48-A6D6-79E4FC9D80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A965B7D8-4B8A-2545-BE70-5CE5D6E8C5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3753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9F85-F7EB-7942-91D9-1293C6498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FA371-552A-AF4A-816F-635C373A7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29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369FA-C58A-334E-9AD5-8A8DDA563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8636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FB17-5A68-B24B-8405-88B38D0FE30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403350" y="1557338"/>
            <a:ext cx="3632200" cy="48244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E8EDC8-21F6-1A48-B858-E93AA869252C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5187950" y="1557338"/>
            <a:ext cx="3632200" cy="23352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CE9E225-E7E9-BD44-AA50-D1D9ABDDB5CD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5187950" y="4044950"/>
            <a:ext cx="3632200" cy="2336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3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34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gislation.gov.uk/uksi/2005/735/contents/made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se.gov.uk/work-equipment-machinery/maintenance.htm" TargetMode="External"/><Relationship Id="rId2" Type="http://schemas.openxmlformats.org/officeDocument/2006/relationships/hyperlink" Target="https://www.hse.gov.uk/work-equipment-machinery/inspection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www.hse.gov.uk/work-equipment-machinery/thorough-examinations-lifting-equipment.htm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https://www.hse.gov.uk/construction/cdm/2015/responsibilities.htm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iddor.gov.uk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Amddiffyn iechyd, diogelwch a’r amgylchedd wrth weithio yn y sector adeiladu a’r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429000"/>
            <a:ext cx="8153400" cy="2030400"/>
          </a:xfrm>
        </p:spPr>
        <p:txBody>
          <a:bodyPr anchor="t"/>
          <a:lstStyle/>
          <a:p>
            <a:br>
              <a:rPr lang="cy-GB"/>
            </a:br>
            <a:br>
              <a:rPr lang="cy-GB"/>
            </a:br>
            <a:r>
              <a:rPr lang="cy-GB"/>
              <a:t>PowerPoint 2: Rheoliadau iechyd a diogelwch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F2F4B9B7-BDD1-734D-867E-C82246D87A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200"/>
              <a:t>Rheoliadau Adrodd ar Anafiadau, Clefydau a Digwyddiadau Peryglus (RIDDOR)</a:t>
            </a: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C0862CC4-34EA-9D49-90A2-47A3E1FC28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772816"/>
            <a:ext cx="8229600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Dyma enghreifftiau o glefydau y gellir adrodd eu cylch: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gwenwynau penodol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rhai afiechydon croen megis dermatitis galwedigaethol a chanser y croen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clefydau'r ysgyfaint gan gynnwys asthma galwedigaethol, clefyd y ffermwr, niwmoconiosis, asbestosis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heintiau megis: hepatitis, twbercwlosis, anthracs, legionelosis a tetanws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cyflyrau eraill fel: canser galwedigaethol, salwch yn sgil datgywasgu a syndrom dirgrynu llaw a braich.</a:t>
            </a:r>
          </a:p>
        </p:txBody>
      </p:sp>
    </p:spTree>
    <p:extLst>
      <p:ext uri="{BB962C8B-B14F-4D97-AF65-F5344CB8AC3E}">
        <p14:creationId xmlns:p14="http://schemas.microsoft.com/office/powerpoint/2010/main" val="3764276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6F5B9542-2EF4-514A-B9B4-347C12AE09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200"/>
              <a:t>Rheoliadau Adrodd ar Anafiadau, Clefydau a Digwyddiadau Peryglus (RIDDOR)</a:t>
            </a:r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06B67382-AC7F-794A-84D9-48FDED5C91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6088" y="2060848"/>
            <a:ext cx="8229600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Dyma enghreifftiau o ddigwyddiadau y gellir adrodd eu cylch: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strwythurau fel adeiladau neu sgaffaldiau’n cwympo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tanau a ffrwydradau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nwyon neu sylweddau peryglus eraill yn gollwng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diffyg gyda’r cyfarpar anadlu wrth iddo gael ei ddefnyddio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digwyddiadau gyda sylweddau peryglus wrth eu cludo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cyswllt â cheblau uwchben neu’r ceblau hynny’n gwreichioni</a:t>
            </a:r>
          </a:p>
          <a:p>
            <a:pPr>
              <a:tabLst>
                <a:tab pos="533400" algn="l"/>
              </a:tabLst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07474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10A033BB-40CF-474C-887A-A3A5A5C61E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RIDDOR – Crynodeb</a:t>
            </a:r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B9B64507-42F7-AB4A-948C-8067F72F8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Mae Rheoliadau RIDDOR yn ymdrin â: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marwolaethau, anafiadau mawr ac anallu i weithio am fwy na 3 diwrnod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clefydau penodedig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digwyddiadau peryglus neu ddamweiniau fu bron â digwydd.</a:t>
            </a:r>
          </a:p>
          <a:p>
            <a:pPr>
              <a:tabLst>
                <a:tab pos="533400" algn="l"/>
              </a:tabLst>
            </a:pPr>
            <a:endParaRPr lang="en-GB" altLang="en-US" dirty="0"/>
          </a:p>
          <a:p>
            <a:pPr>
              <a:tabLst>
                <a:tab pos="533400" algn="l"/>
              </a:tabLst>
            </a:pPr>
            <a:r>
              <a:rPr lang="cy-GB"/>
              <a:t>Ac yn olaf...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cadwch gofnod o’r holl adroddiadau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cofiwch fod RIDDOR yn cynnwys pawb yn y gwaith.</a:t>
            </a:r>
          </a:p>
        </p:txBody>
      </p:sp>
    </p:spTree>
    <p:extLst>
      <p:ext uri="{BB962C8B-B14F-4D97-AF65-F5344CB8AC3E}">
        <p14:creationId xmlns:p14="http://schemas.microsoft.com/office/powerpoint/2010/main" val="1030389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EF9FFEA2-EF76-AF45-830E-BF8AC540DC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400"/>
              <a:t>Rheoli Sylweddau Peryglus i Iechyd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06144F68-D478-6044-A315-A110330C66E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512000"/>
            <a:ext cx="5554960" cy="4248000"/>
          </a:xfrm>
        </p:spPr>
        <p:txBody>
          <a:bodyPr/>
          <a:lstStyle/>
          <a:p>
            <a:r>
              <a:rPr lang="cy-GB"/>
              <a:t>Fel arfer, cyfeirir at y rheoliadau hyn fel COSHH, ac maen nhw’n cynnwys cyfrifoldebau ar gyfer:</a:t>
            </a:r>
          </a:p>
          <a:p>
            <a:pPr lvl="1"/>
            <a:r>
              <a:rPr lang="cy-GB"/>
              <a:t>cyflogwyr</a:t>
            </a:r>
          </a:p>
          <a:p>
            <a:pPr lvl="1"/>
            <a:r>
              <a:rPr lang="cy-GB"/>
              <a:t>gweithwyr</a:t>
            </a:r>
          </a:p>
          <a:p>
            <a:pPr lvl="1"/>
            <a:r>
              <a:rPr lang="cy-GB"/>
              <a:t>pobl hunangyflogedig</a:t>
            </a:r>
          </a:p>
          <a:p>
            <a:pPr lvl="1"/>
            <a:r>
              <a:rPr lang="cy-GB"/>
              <a:t>is-gontractwyr.</a:t>
            </a:r>
          </a:p>
          <a:p>
            <a:pPr lvl="1"/>
            <a:endParaRPr lang="en-GB" altLang="en-US" dirty="0"/>
          </a:p>
          <a:p>
            <a:r>
              <a:rPr lang="cy-GB"/>
              <a:t>Nod y rheoliadau yw amddiffyn pobl pan fyddan nhw’n gweithio gyda sylweddau sy’n beryglus i’w hiechyd.</a:t>
            </a:r>
          </a:p>
        </p:txBody>
      </p:sp>
      <p:pic>
        <p:nvPicPr>
          <p:cNvPr id="4" name="Picture 3" descr="Logo, company name  Description automatically generated">
            <a:extLst>
              <a:ext uri="{FF2B5EF4-FFF2-40B4-BE49-F238E27FC236}">
                <a16:creationId xmlns:a16="http://schemas.microsoft.com/office/drawing/2014/main" id="{40C2A9E0-5A0B-4365-942C-7B21482A02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6241"/>
          <a:stretch/>
        </p:blipFill>
        <p:spPr>
          <a:xfrm>
            <a:off x="6201766" y="1945650"/>
            <a:ext cx="2609088" cy="184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974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>
            <a:extLst>
              <a:ext uri="{FF2B5EF4-FFF2-40B4-BE49-F238E27FC236}">
                <a16:creationId xmlns:a16="http://schemas.microsoft.com/office/drawing/2014/main" id="{B5E2C127-0099-B24C-B6B2-C1FDA96FA2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400"/>
              <a:t>Rheoli Sylweddau Peryglus i Iechyd</a:t>
            </a:r>
          </a:p>
        </p:txBody>
      </p:sp>
      <p:sp>
        <p:nvSpPr>
          <p:cNvPr id="140291" name="Rectangle 3">
            <a:extLst>
              <a:ext uri="{FF2B5EF4-FFF2-40B4-BE49-F238E27FC236}">
                <a16:creationId xmlns:a16="http://schemas.microsoft.com/office/drawing/2014/main" id="{477EB258-12A1-AE46-940B-02F11F1666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Mae’r rheoliadau’n dweud beth sydd yn rhaid i gyflogwyr ei wneud.</a:t>
            </a:r>
          </a:p>
          <a:p>
            <a:pPr lvl="1"/>
            <a:r>
              <a:rPr lang="cy-GB"/>
              <a:t>Asesu’r risgiau i iechyd a achosir gan sylweddau a ddefnyddir yn y gwaith;</a:t>
            </a:r>
          </a:p>
          <a:p>
            <a:pPr lvl="1"/>
            <a:r>
              <a:rPr lang="cy-GB"/>
              <a:t>Atal neu reoli cysylltiad â sylweddau.</a:t>
            </a:r>
          </a:p>
          <a:p>
            <a:pPr lvl="1"/>
            <a:r>
              <a:rPr lang="cy-GB"/>
              <a:t>Sicrhau bod dulliau rheoli’n cael eu defnyddio.</a:t>
            </a:r>
          </a:p>
          <a:p>
            <a:pPr lvl="1"/>
            <a:r>
              <a:rPr lang="cy-GB"/>
              <a:t>Monitro’r amgylchedd gwaith.</a:t>
            </a:r>
          </a:p>
          <a:p>
            <a:pPr lvl="1"/>
            <a:r>
              <a:rPr lang="cy-GB"/>
              <a:t>Cynnal archwiliadau iechyd angenrheidiol.</a:t>
            </a:r>
          </a:p>
          <a:p>
            <a:pPr lvl="1"/>
            <a:r>
              <a:rPr lang="cy-GB"/>
              <a:t>Darparu gwybodaeth, cyfarwyddyd a hyfforddiant yn ôl yr angen.</a:t>
            </a:r>
          </a:p>
          <a:p>
            <a:pPr lvl="1"/>
            <a:r>
              <a:rPr lang="cy-GB"/>
              <a:t>Darparu lle storio priodol ar gyfer sylweddau peryglus.</a:t>
            </a:r>
          </a:p>
        </p:txBody>
      </p:sp>
      <p:pic>
        <p:nvPicPr>
          <p:cNvPr id="4" name="Picture 3" descr="A picture containing text, sign, outdoor, yellow  Description automatically generated">
            <a:extLst>
              <a:ext uri="{FF2B5EF4-FFF2-40B4-BE49-F238E27FC236}">
                <a16:creationId xmlns:a16="http://schemas.microsoft.com/office/drawing/2014/main" id="{29EE9FCC-3383-4320-B7CE-399E16E999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844824"/>
            <a:ext cx="2348880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154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>
            <a:extLst>
              <a:ext uri="{FF2B5EF4-FFF2-40B4-BE49-F238E27FC236}">
                <a16:creationId xmlns:a16="http://schemas.microsoft.com/office/drawing/2014/main" id="{224CE9A8-12DE-5F4F-8082-D0DD04AE71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400"/>
              <a:t>Rheoli Sylweddau Peryglus i Iechyd</a:t>
            </a:r>
          </a:p>
        </p:txBody>
      </p:sp>
      <p:sp>
        <p:nvSpPr>
          <p:cNvPr id="141315" name="Rectangle 3">
            <a:extLst>
              <a:ext uri="{FF2B5EF4-FFF2-40B4-BE49-F238E27FC236}">
                <a16:creationId xmlns:a16="http://schemas.microsoft.com/office/drawing/2014/main" id="{7E3C9AAF-1865-AB4C-8BE8-1EBB3604A4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Mae’r rheoliadau’n dweud hefyd beth sydd yn rhaid i weithwyr ei wneud.</a:t>
            </a:r>
          </a:p>
          <a:p>
            <a:pPr lvl="1"/>
            <a:r>
              <a:rPr lang="cy-GB"/>
              <a:t>Cydweithredu â’r cyflogwr.</a:t>
            </a:r>
          </a:p>
          <a:p>
            <a:pPr lvl="1"/>
            <a:r>
              <a:rPr lang="cy-GB"/>
              <a:t>Defnyddio mesurau rheoli yn gywir (systemau diogel, cyfarpar diogelwch).</a:t>
            </a:r>
          </a:p>
          <a:p>
            <a:pPr lvl="1"/>
            <a:r>
              <a:rPr lang="cy-GB"/>
              <a:t>Rhoi gwybod am bob diffyg (peiriannau, peirianwaith ac offer diogelwch a mesurau rheoli eraill).</a:t>
            </a:r>
          </a:p>
          <a:p>
            <a:pPr lvl="1"/>
            <a:r>
              <a:rPr lang="cy-GB"/>
              <a:t>Cael archwiliadau meddygol yn ôl yr angen.</a:t>
            </a:r>
          </a:p>
          <a:p>
            <a:pPr lvl="1"/>
            <a:r>
              <a:rPr lang="cy-GB"/>
              <a:t>Darparu gwybodaeth am iechyd i gynghorwyr meddygol pan fydd angen.</a:t>
            </a:r>
          </a:p>
        </p:txBody>
      </p:sp>
    </p:spTree>
    <p:extLst>
      <p:ext uri="{BB962C8B-B14F-4D97-AF65-F5344CB8AC3E}">
        <p14:creationId xmlns:p14="http://schemas.microsoft.com/office/powerpoint/2010/main" val="11949951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F21BE39F-DEA9-AE4F-87C4-411761582A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400"/>
              <a:t>Rheoli Sylweddau Peryglus i Iechyd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331CDD48-C927-CC4F-B297-C2EF2E3FCA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362950" cy="2736850"/>
          </a:xfrm>
        </p:spPr>
        <p:txBody>
          <a:bodyPr/>
          <a:lstStyle/>
          <a:p>
            <a:r>
              <a:rPr lang="cy-GB"/>
              <a:t>Gall sylweddau peryglus gael eu:</a:t>
            </a:r>
          </a:p>
          <a:p>
            <a:pPr lvl="1"/>
            <a:r>
              <a:rPr lang="cy-GB"/>
              <a:t>pennu gan y gyfraith</a:t>
            </a:r>
          </a:p>
          <a:p>
            <a:pPr lvl="1"/>
            <a:r>
              <a:rPr lang="cy-GB"/>
              <a:t>adnabod yn sgil profiad</a:t>
            </a:r>
          </a:p>
          <a:p>
            <a:pPr lvl="1"/>
            <a:r>
              <a:rPr lang="cy-GB"/>
              <a:t>adnabod wrth ddefnyddio synnwyr cyffredin.</a:t>
            </a:r>
          </a:p>
          <a:p>
            <a:r>
              <a:rPr lang="cy-GB"/>
              <a:t>Dyma enghreifftiau o sylweddau peryglus:</a:t>
            </a:r>
          </a:p>
        </p:txBody>
      </p:sp>
      <p:graphicFrame>
        <p:nvGraphicFramePr>
          <p:cNvPr id="6238" name="Group 94">
            <a:extLst>
              <a:ext uri="{FF2B5EF4-FFF2-40B4-BE49-F238E27FC236}">
                <a16:creationId xmlns:a16="http://schemas.microsoft.com/office/drawing/2014/main" id="{148D014F-6439-F146-BA9D-7DBDF5CB711A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001774071"/>
              </p:ext>
            </p:extLst>
          </p:nvPr>
        </p:nvGraphicFramePr>
        <p:xfrm>
          <a:off x="1370206" y="3861048"/>
          <a:ext cx="7056437" cy="1981200"/>
        </p:xfrm>
        <a:graphic>
          <a:graphicData uri="http://schemas.openxmlformats.org/drawingml/2006/table">
            <a:tbl>
              <a:tblPr/>
              <a:tblGrid>
                <a:gridCol w="2374900">
                  <a:extLst>
                    <a:ext uri="{9D8B030D-6E8A-4147-A177-3AD203B41FA5}">
                      <a16:colId xmlns:a16="http://schemas.microsoft.com/office/drawing/2014/main" val="1828243485"/>
                    </a:ext>
                  </a:extLst>
                </a:gridCol>
                <a:gridCol w="2370137">
                  <a:extLst>
                    <a:ext uri="{9D8B030D-6E8A-4147-A177-3AD203B41FA5}">
                      <a16:colId xmlns:a16="http://schemas.microsoft.com/office/drawing/2014/main" val="3582273070"/>
                    </a:ext>
                  </a:extLst>
                </a:gridCol>
                <a:gridCol w="2311400">
                  <a:extLst>
                    <a:ext uri="{9D8B030D-6E8A-4147-A177-3AD203B41FA5}">
                      <a16:colId xmlns:a16="http://schemas.microsoft.com/office/drawing/2014/main" val="3255717609"/>
                    </a:ext>
                  </a:extLst>
                </a:gridCol>
              </a:tblGrid>
              <a:tr h="3937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sment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plastr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pren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5031827"/>
                  </a:ext>
                </a:extLst>
              </a:tr>
              <a:tr h="3952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paent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MDF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paentiau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1355497"/>
                  </a:ext>
                </a:extLst>
              </a:tr>
              <a:tr h="3952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teneuwyr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toddyddion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bitwmen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0953841"/>
                  </a:ext>
                </a:extLst>
              </a:tr>
              <a:tr h="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olew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saim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llwch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568042"/>
                  </a:ext>
                </a:extLst>
              </a:tr>
              <a:tr h="3952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mwg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ebuchet MS" panose="020B070302020209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ebuchet MS" panose="020B070302020209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9351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14145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>
            <a:extLst>
              <a:ext uri="{FF2B5EF4-FFF2-40B4-BE49-F238E27FC236}">
                <a16:creationId xmlns:a16="http://schemas.microsoft.com/office/drawing/2014/main" id="{E6401446-34C9-2B4F-A90B-194256446C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400"/>
              <a:t>Rheoli Sylweddau Peryglus i Iechyd</a:t>
            </a:r>
          </a:p>
        </p:txBody>
      </p:sp>
      <p:sp>
        <p:nvSpPr>
          <p:cNvPr id="137219" name="Rectangle 3">
            <a:extLst>
              <a:ext uri="{FF2B5EF4-FFF2-40B4-BE49-F238E27FC236}">
                <a16:creationId xmlns:a16="http://schemas.microsoft.com/office/drawing/2014/main" id="{0823C25E-AB09-654E-AAF8-F29E6E847D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55775" y="1686284"/>
            <a:ext cx="7272337" cy="4568825"/>
          </a:xfrm>
        </p:spPr>
        <p:txBody>
          <a:bodyPr/>
          <a:lstStyle/>
          <a:p>
            <a:r>
              <a:rPr lang="cy-GB"/>
              <a:t>Neu, gall sylweddau peryglus fodoli ym mhob rhan o’n hamgylchedd gwaith a byw. </a:t>
            </a:r>
          </a:p>
          <a:p>
            <a:r>
              <a:rPr lang="cy-GB"/>
              <a:t>Er enghraifft, efallai bod sylweddau gwenwynig ar y safle yn barod fel:</a:t>
            </a:r>
          </a:p>
          <a:p>
            <a:pPr lvl="1"/>
            <a:r>
              <a:rPr lang="cy-GB"/>
              <a:t>yn y pridd o ddefnydd blaenorol o’r safle</a:t>
            </a:r>
          </a:p>
          <a:p>
            <a:pPr lvl="1"/>
            <a:r>
              <a:rPr lang="cy-GB"/>
              <a:t>silica sydd mewn gwaith maen a morterau</a:t>
            </a:r>
          </a:p>
          <a:p>
            <a:pPr lvl="1"/>
            <a:r>
              <a:rPr lang="cy-GB"/>
              <a:t>baw adar yn hel</a:t>
            </a:r>
          </a:p>
          <a:p>
            <a:pPr lvl="1"/>
            <a:r>
              <a:rPr lang="cy-GB"/>
              <a:t>sylweddau sy'n cael eu gadael gan eraill</a:t>
            </a:r>
          </a:p>
          <a:p>
            <a:pPr lvl="1"/>
            <a:r>
              <a:rPr lang="cy-GB"/>
              <a:t>hylifau peryglus yn gollwng.</a:t>
            </a:r>
          </a:p>
        </p:txBody>
      </p:sp>
      <p:sp>
        <p:nvSpPr>
          <p:cNvPr id="137222" name="Text Box 6">
            <a:extLst>
              <a:ext uri="{FF2B5EF4-FFF2-40B4-BE49-F238E27FC236}">
                <a16:creationId xmlns:a16="http://schemas.microsoft.com/office/drawing/2014/main" id="{EB1FC113-9D79-C34B-B8DD-32B0D8EEE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37893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18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EC918C-4983-47FB-9492-07DAC5AEFC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2924944"/>
            <a:ext cx="3068637" cy="306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646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>
            <a:extLst>
              <a:ext uri="{FF2B5EF4-FFF2-40B4-BE49-F238E27FC236}">
                <a16:creationId xmlns:a16="http://schemas.microsoft.com/office/drawing/2014/main" id="{D39B8029-46CD-4B44-9BC0-A93DC2DA98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400"/>
              <a:t>Rheoli Sylweddau Peryglus i Iechyd</a:t>
            </a:r>
          </a:p>
        </p:txBody>
      </p:sp>
      <p:sp>
        <p:nvSpPr>
          <p:cNvPr id="138243" name="Rectangle 3">
            <a:extLst>
              <a:ext uri="{FF2B5EF4-FFF2-40B4-BE49-F238E27FC236}">
                <a16:creationId xmlns:a16="http://schemas.microsoft.com/office/drawing/2014/main" id="{DFCD3AD3-7D6E-F34D-9819-940E1C8CDD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Nid yw COSHH yn berthnasol i weithio gyda’r canlynol:</a:t>
            </a:r>
          </a:p>
          <a:p>
            <a:pPr lvl="1"/>
            <a:r>
              <a:rPr lang="cy-GB"/>
              <a:t>asbestos</a:t>
            </a:r>
          </a:p>
          <a:p>
            <a:pPr lvl="1"/>
            <a:r>
              <a:rPr lang="cy-GB"/>
              <a:t>plwm</a:t>
            </a:r>
          </a:p>
          <a:p>
            <a:pPr lvl="1"/>
            <a:r>
              <a:rPr lang="cy-GB"/>
              <a:t>deunyddiau ymbelydrol.</a:t>
            </a:r>
          </a:p>
          <a:p>
            <a:endParaRPr lang="en-GB" altLang="en-US" dirty="0">
              <a:cs typeface="Times New Roman" panose="02020603050405020304" pitchFamily="18" charset="0"/>
            </a:endParaRPr>
          </a:p>
          <a:p>
            <a:r>
              <a:rPr lang="cy-GB"/>
              <a:t>Mae gan y sylweddau hyn eu deddfwriaeth benodol eu hunain gan eu bod yn llawer mwy peryglus. Mae angen hyfforddiant arbenigol i allu gweithio gyda’r sylweddau hyn.</a:t>
            </a:r>
          </a:p>
        </p:txBody>
      </p:sp>
      <p:pic>
        <p:nvPicPr>
          <p:cNvPr id="4" name="Picture 3" descr="A picture containing text, clipart  Description automatically generated">
            <a:extLst>
              <a:ext uri="{FF2B5EF4-FFF2-40B4-BE49-F238E27FC236}">
                <a16:creationId xmlns:a16="http://schemas.microsoft.com/office/drawing/2014/main" id="{0BDFE280-73E1-4C9F-92B8-2CC867A7E4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503144"/>
            <a:ext cx="2843808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22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:a16="http://schemas.microsoft.com/office/drawing/2014/main" id="{BB7557FF-A14A-C045-85EF-EDD2658584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4012" y="954088"/>
            <a:ext cx="8229600" cy="863600"/>
          </a:xfrm>
        </p:spPr>
        <p:txBody>
          <a:bodyPr/>
          <a:lstStyle/>
          <a:p>
            <a:r>
              <a:rPr lang="cy-GB" sz="2400"/>
              <a:t>Rheoli Sylweddau Peryglus i Iechyd</a:t>
            </a:r>
          </a:p>
        </p:txBody>
      </p:sp>
      <p:sp>
        <p:nvSpPr>
          <p:cNvPr id="139267" name="Rectangle 3">
            <a:extLst>
              <a:ext uri="{FF2B5EF4-FFF2-40B4-BE49-F238E27FC236}">
                <a16:creationId xmlns:a16="http://schemas.microsoft.com/office/drawing/2014/main" id="{3BE1D2B6-C5E3-5E43-A0B8-AEE42C0D3F1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0" y="4005263"/>
            <a:ext cx="3559175" cy="4568825"/>
          </a:xfrm>
        </p:spPr>
        <p:txBody>
          <a:bodyPr/>
          <a:lstStyle/>
          <a:p>
            <a:endParaRPr lang="en-GB" altLang="en-US" sz="2000" dirty="0">
              <a:cs typeface="Times New Roman" panose="02020603050405020304" pitchFamily="18" charset="0"/>
            </a:endParaRPr>
          </a:p>
          <a:p>
            <a:endParaRPr lang="en-GB" altLang="en-US" sz="2000" dirty="0">
              <a:cs typeface="Times New Roman" panose="02020603050405020304" pitchFamily="18" charset="0"/>
            </a:endParaRPr>
          </a:p>
          <a:p>
            <a:endParaRPr lang="en-GB" altLang="en-US" sz="2000" dirty="0">
              <a:cs typeface="Times New Roman" panose="02020603050405020304" pitchFamily="18" charset="0"/>
            </a:endParaRPr>
          </a:p>
          <a:p>
            <a:endParaRPr lang="en-GB" altLang="en-US" sz="2000" dirty="0">
              <a:cs typeface="Times New Roman" panose="02020603050405020304" pitchFamily="18" charset="0"/>
            </a:endParaRPr>
          </a:p>
        </p:txBody>
      </p:sp>
      <p:graphicFrame>
        <p:nvGraphicFramePr>
          <p:cNvPr id="139333" name="Group 69">
            <a:extLst>
              <a:ext uri="{FF2B5EF4-FFF2-40B4-BE49-F238E27FC236}">
                <a16:creationId xmlns:a16="http://schemas.microsoft.com/office/drawing/2014/main" id="{8AB073B0-67EE-C749-8710-41843F61F3CB}"/>
              </a:ext>
            </a:extLst>
          </p:cNvPr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01311111"/>
              </p:ext>
            </p:extLst>
          </p:nvPr>
        </p:nvGraphicFramePr>
        <p:xfrm>
          <a:off x="539552" y="2221706"/>
          <a:ext cx="7196138" cy="1074738"/>
        </p:xfrm>
        <a:graphic>
          <a:graphicData uri="http://schemas.openxmlformats.org/drawingml/2006/table">
            <a:tbl>
              <a:tblPr/>
              <a:tblGrid>
                <a:gridCol w="3522663">
                  <a:extLst>
                    <a:ext uri="{9D8B030D-6E8A-4147-A177-3AD203B41FA5}">
                      <a16:colId xmlns:a16="http://schemas.microsoft.com/office/drawing/2014/main" val="2824973208"/>
                    </a:ext>
                  </a:extLst>
                </a:gridCol>
                <a:gridCol w="3673475">
                  <a:extLst>
                    <a:ext uri="{9D8B030D-6E8A-4147-A177-3AD203B41FA5}">
                      <a16:colId xmlns:a16="http://schemas.microsoft.com/office/drawing/2014/main" val="3887751866"/>
                    </a:ext>
                  </a:extLst>
                </a:gridCol>
              </a:tblGrid>
              <a:tr h="5413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deunyddiau solid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hylif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3204687"/>
                  </a:ext>
                </a:extLst>
              </a:tr>
              <a:tr h="5334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nwy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micro-organebau.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6724628"/>
                  </a:ext>
                </a:extLst>
              </a:tr>
            </a:tbl>
          </a:graphicData>
        </a:graphic>
      </p:graphicFrame>
      <p:graphicFrame>
        <p:nvGraphicFramePr>
          <p:cNvPr id="139338" name="Group 74">
            <a:extLst>
              <a:ext uri="{FF2B5EF4-FFF2-40B4-BE49-F238E27FC236}">
                <a16:creationId xmlns:a16="http://schemas.microsoft.com/office/drawing/2014/main" id="{DD397015-AEFB-184E-8B37-9CC76F52DEAE}"/>
              </a:ext>
            </a:extLst>
          </p:cNvPr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803924444"/>
              </p:ext>
            </p:extLst>
          </p:nvPr>
        </p:nvGraphicFramePr>
        <p:xfrm>
          <a:off x="463352" y="3793014"/>
          <a:ext cx="7196137" cy="1111250"/>
        </p:xfrm>
        <a:graphic>
          <a:graphicData uri="http://schemas.openxmlformats.org/drawingml/2006/table">
            <a:tbl>
              <a:tblPr/>
              <a:tblGrid>
                <a:gridCol w="3597275">
                  <a:extLst>
                    <a:ext uri="{9D8B030D-6E8A-4147-A177-3AD203B41FA5}">
                      <a16:colId xmlns:a16="http://schemas.microsoft.com/office/drawing/2014/main" val="3888854858"/>
                    </a:ext>
                  </a:extLst>
                </a:gridCol>
                <a:gridCol w="3598862">
                  <a:extLst>
                    <a:ext uri="{9D8B030D-6E8A-4147-A177-3AD203B41FA5}">
                      <a16:colId xmlns:a16="http://schemas.microsoft.com/office/drawing/2014/main" val="798582455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hanadlu i mewn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amsugno drwy'r croen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7217947"/>
                  </a:ext>
                </a:extLst>
              </a:tr>
              <a:tr h="5778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77E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cy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llyncu.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2pPr>
                      <a:lvl3pPr marL="919163"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374698"/>
                  </a:ext>
                </a:extLst>
              </a:tr>
            </a:tbl>
          </a:graphicData>
        </a:graphic>
      </p:graphicFrame>
      <p:sp>
        <p:nvSpPr>
          <p:cNvPr id="139303" name="Text Box 39">
            <a:extLst>
              <a:ext uri="{FF2B5EF4-FFF2-40B4-BE49-F238E27FC236}">
                <a16:creationId xmlns:a16="http://schemas.microsoft.com/office/drawing/2014/main" id="{A97B379D-29E8-9E43-B275-A85F8BBC0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744" y="1515269"/>
            <a:ext cx="71278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cy-GB" b="0">
                <a:solidFill>
                  <a:schemeClr val="tx1"/>
                </a:solidFill>
                <a:latin typeface="Arial" panose="020B0604020202020204" pitchFamily="34" charset="0"/>
              </a:rPr>
              <a:t>Mae’n bosib y bydd sylweddau peryglus ar ffurf:</a:t>
            </a:r>
          </a:p>
        </p:txBody>
      </p:sp>
      <p:sp>
        <p:nvSpPr>
          <p:cNvPr id="139304" name="Text Box 40">
            <a:extLst>
              <a:ext uri="{FF2B5EF4-FFF2-40B4-BE49-F238E27FC236}">
                <a16:creationId xmlns:a16="http://schemas.microsoft.com/office/drawing/2014/main" id="{511C4B4D-5292-D44B-A077-E4A8DEB34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352" y="3304431"/>
            <a:ext cx="72723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cy-GB" b="0">
                <a:solidFill>
                  <a:schemeClr val="tx1"/>
                </a:solidFill>
                <a:latin typeface="Arial" panose="020B0604020202020204" pitchFamily="34" charset="0"/>
              </a:rPr>
              <a:t>Gall sylweddau peryglus gael eu:</a:t>
            </a:r>
          </a:p>
        </p:txBody>
      </p:sp>
      <p:sp>
        <p:nvSpPr>
          <p:cNvPr id="139305" name="Text Box 41">
            <a:extLst>
              <a:ext uri="{FF2B5EF4-FFF2-40B4-BE49-F238E27FC236}">
                <a16:creationId xmlns:a16="http://schemas.microsoft.com/office/drawing/2014/main" id="{35276C1E-A3A3-B546-8323-E799A530A9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178" y="5093593"/>
            <a:ext cx="831764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b="0">
                <a:solidFill>
                  <a:schemeClr val="tx1"/>
                </a:solidFill>
                <a:latin typeface="Arial" panose="020B0604020202020204" pitchFamily="34" charset="0"/>
              </a:rPr>
              <a:t>Mae’r effeithiau’n amrywio rhwng unigolion, ond gall rhai gael effaith ar unwaith ac arwain at salwch tymor hir neu farwolaeth hyd yn oed.</a:t>
            </a:r>
          </a:p>
        </p:txBody>
      </p:sp>
    </p:spTree>
    <p:extLst>
      <p:ext uri="{BB962C8B-B14F-4D97-AF65-F5344CB8AC3E}">
        <p14:creationId xmlns:p14="http://schemas.microsoft.com/office/powerpoint/2010/main" val="331305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 y sesiwn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r>
              <a:rPr lang="cy-GB"/>
              <a:t>Yn y sesiwn hon, byddwch yn dod i ddeall y gwahanol reolau a rheoliadau diogelwch. Bydd y rhain yn cynnwys: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Deddf Iechyd a Diogelwch yn y Gwaith (HASAWA)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Rheoliadau Adrodd ar Anafiadau, Clefydau a Digwyddiadau Peryglus (RIDDOR)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 Sylweddau Peryglus i Iechyd (COSHH)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Rheoliadau Darparu a Defnyddio Cyfarpar Gwaith (PUWER)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Rheoliadau Codi a Chario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Rheoliadau Cyfarpar Diogelu Personol yn y Gwaith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>
            <a:extLst>
              <a:ext uri="{FF2B5EF4-FFF2-40B4-BE49-F238E27FC236}">
                <a16:creationId xmlns:a16="http://schemas.microsoft.com/office/drawing/2014/main" id="{3B43BF05-7516-E345-A7F9-2F12C40FAC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COSHH – pethau i’w cofio</a:t>
            </a:r>
          </a:p>
        </p:txBody>
      </p:sp>
      <p:sp>
        <p:nvSpPr>
          <p:cNvPr id="150531" name="Rectangle 3">
            <a:extLst>
              <a:ext uri="{FF2B5EF4-FFF2-40B4-BE49-F238E27FC236}">
                <a16:creationId xmlns:a16="http://schemas.microsoft.com/office/drawing/2014/main" id="{0DD3C836-5316-0145-886F-BF90BD3704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Ble rydw i’n gweithio?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Beth yw’r peryglon?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Beth yw’r rheolau? (systemau diogel, cyfarpar diogelwch)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Pwy arall sy’n gysylltiedig? Ydw i’n gallu eu rhoi nhw mewn perygl? Ydyn nhw’n gallu fy rhoi i mewn perygl?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Sut ydw i’n cynllunio’r gwaith?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Ydy popeth yn gweithio’n iawn?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Peidio â defnyddio cyfarpar sydd ddim yn ddiogel: rhoi gwybod am bob diffyg. </a:t>
            </a:r>
          </a:p>
        </p:txBody>
      </p:sp>
    </p:spTree>
    <p:extLst>
      <p:ext uri="{BB962C8B-B14F-4D97-AF65-F5344CB8AC3E}">
        <p14:creationId xmlns:p14="http://schemas.microsoft.com/office/powerpoint/2010/main" val="19482843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>
            <a:extLst>
              <a:ext uri="{FF2B5EF4-FFF2-40B4-BE49-F238E27FC236}">
                <a16:creationId xmlns:a16="http://schemas.microsoft.com/office/drawing/2014/main" id="{BBEC62A0-EA41-4D47-AB26-A3990C7BB3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400"/>
              <a:t>Rheoli Sylweddau Peryglus i Iechyd</a:t>
            </a:r>
          </a:p>
        </p:txBody>
      </p:sp>
      <p:sp>
        <p:nvSpPr>
          <p:cNvPr id="145411" name="Rectangle 3">
            <a:extLst>
              <a:ext uri="{FF2B5EF4-FFF2-40B4-BE49-F238E27FC236}">
                <a16:creationId xmlns:a16="http://schemas.microsoft.com/office/drawing/2014/main" id="{1F910281-74F6-CC4B-978F-17AD0162BB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5656" y="1556792"/>
            <a:ext cx="7294562" cy="457200"/>
          </a:xfrm>
        </p:spPr>
        <p:txBody>
          <a:bodyPr/>
          <a:lstStyle/>
          <a:p>
            <a:r>
              <a:rPr lang="cy-GB"/>
              <a:t>Cadwch lygad am yr arwyddion hyn:                                                                   </a:t>
            </a:r>
          </a:p>
        </p:txBody>
      </p:sp>
      <p:pic>
        <p:nvPicPr>
          <p:cNvPr id="145412" name="Picture 4">
            <a:extLst>
              <a:ext uri="{FF2B5EF4-FFF2-40B4-BE49-F238E27FC236}">
                <a16:creationId xmlns:a16="http://schemas.microsoft.com/office/drawing/2014/main" id="{12A562D5-440D-E54F-B191-8E8725A9C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4550" y="2284413"/>
            <a:ext cx="1714500" cy="114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413" name="Picture 5">
            <a:extLst>
              <a:ext uri="{FF2B5EF4-FFF2-40B4-BE49-F238E27FC236}">
                <a16:creationId xmlns:a16="http://schemas.microsoft.com/office/drawing/2014/main" id="{EC949355-7ED9-D840-985A-934F4C80F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8669" y="2275234"/>
            <a:ext cx="1601788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414" name="Picture 6">
            <a:extLst>
              <a:ext uri="{FF2B5EF4-FFF2-40B4-BE49-F238E27FC236}">
                <a16:creationId xmlns:a16="http://schemas.microsoft.com/office/drawing/2014/main" id="{EAACC697-2B2F-6148-879E-E136CB9F1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8850" y="4425156"/>
            <a:ext cx="1485900" cy="103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415" name="Picture 7">
            <a:extLst>
              <a:ext uri="{FF2B5EF4-FFF2-40B4-BE49-F238E27FC236}">
                <a16:creationId xmlns:a16="http://schemas.microsoft.com/office/drawing/2014/main" id="{6E952D5F-65E1-1241-9AD3-520EFCA3E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1413" y="4317689"/>
            <a:ext cx="16002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5417" name="Text Box 9">
            <a:extLst>
              <a:ext uri="{FF2B5EF4-FFF2-40B4-BE49-F238E27FC236}">
                <a16:creationId xmlns:a16="http://schemas.microsoft.com/office/drawing/2014/main" id="{575F0901-F22C-F14E-B0F9-59932C2F08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075" y="3429000"/>
            <a:ext cx="2025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800" b="0">
                <a:solidFill>
                  <a:schemeClr val="tx1"/>
                </a:solidFill>
                <a:latin typeface="Arial" panose="020B0604020202020204" pitchFamily="34" charset="0"/>
              </a:rPr>
              <a:t>Gwenwynig neu wenwynig iawn</a:t>
            </a:r>
          </a:p>
        </p:txBody>
      </p:sp>
      <p:sp>
        <p:nvSpPr>
          <p:cNvPr id="145418" name="Text Box 10">
            <a:extLst>
              <a:ext uri="{FF2B5EF4-FFF2-40B4-BE49-F238E27FC236}">
                <a16:creationId xmlns:a16="http://schemas.microsoft.com/office/drawing/2014/main" id="{7A1D5EB2-9996-9A4C-B6A1-0836D754FB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3738" y="5357298"/>
            <a:ext cx="2495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cy-GB" sz="1800" b="0">
                <a:solidFill>
                  <a:schemeClr val="tx1"/>
                </a:solidFill>
                <a:latin typeface="Arial" panose="020B0604020202020204" pitchFamily="34" charset="0"/>
              </a:rPr>
              <a:t>Fflamadwy/ perygl o dân</a:t>
            </a:r>
          </a:p>
        </p:txBody>
      </p:sp>
      <p:sp>
        <p:nvSpPr>
          <p:cNvPr id="145419" name="Text Box 11">
            <a:extLst>
              <a:ext uri="{FF2B5EF4-FFF2-40B4-BE49-F238E27FC236}">
                <a16:creationId xmlns:a16="http://schemas.microsoft.com/office/drawing/2014/main" id="{42EC21B4-679E-FC4C-86E9-4E4E73D81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9300" y="5480684"/>
            <a:ext cx="1695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800" b="0">
                <a:solidFill>
                  <a:schemeClr val="tx1"/>
                </a:solidFill>
                <a:latin typeface="Arial" panose="020B0604020202020204" pitchFamily="34" charset="0"/>
              </a:rPr>
              <a:t>Niweidiol/Llidydd</a:t>
            </a:r>
          </a:p>
        </p:txBody>
      </p:sp>
      <p:sp>
        <p:nvSpPr>
          <p:cNvPr id="145420" name="Text Box 12">
            <a:extLst>
              <a:ext uri="{FF2B5EF4-FFF2-40B4-BE49-F238E27FC236}">
                <a16:creationId xmlns:a16="http://schemas.microsoft.com/office/drawing/2014/main" id="{3427EA07-B184-804B-8D0A-F82E32D08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2813" y="3399184"/>
            <a:ext cx="1162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800" b="0">
                <a:solidFill>
                  <a:schemeClr val="tx1"/>
                </a:solidFill>
                <a:latin typeface="Arial" panose="020B0604020202020204" pitchFamily="34" charset="0"/>
              </a:rPr>
              <a:t>Cyrydol</a:t>
            </a:r>
          </a:p>
        </p:txBody>
      </p:sp>
    </p:spTree>
    <p:extLst>
      <p:ext uri="{BB962C8B-B14F-4D97-AF65-F5344CB8AC3E}">
        <p14:creationId xmlns:p14="http://schemas.microsoft.com/office/powerpoint/2010/main" val="368445763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B0CA2-D45D-4CD3-A2EB-B8DAEC308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Codi a Chario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88E28-1C04-4F1E-BA7A-CB5A1F962E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4524791" cy="4248000"/>
          </a:xfrm>
        </p:spPr>
        <p:txBody>
          <a:bodyPr/>
          <a:lstStyle/>
          <a:p>
            <a:r>
              <a:rPr lang="cy-GB"/>
              <a:t>Mae’r </a:t>
            </a:r>
            <a:r>
              <a:rPr lang="cy-GB" b="1"/>
              <a:t>Rheoliadau Codi a Chario</a:t>
            </a:r>
            <a:r>
              <a:rPr lang="cy-GB"/>
              <a:t> (sy’n cael eu talfyrru’n aml i MHOR) yn </a:t>
            </a:r>
            <a:r>
              <a:rPr lang="cy-GB" b="1"/>
              <a:t>ddeddfwriaeth</a:t>
            </a:r>
            <a:r>
              <a:rPr lang="cy-GB"/>
              <a:t> iechyd a diogelwch sy’n effeithio ar gyflogwyr a gweithwyr. </a:t>
            </a:r>
          </a:p>
          <a:p>
            <a:r>
              <a:rPr lang="cy-GB"/>
              <a:t>Daeth yn gyfraith yn 1992, ac fe’i diwygiwyd yn </a:t>
            </a:r>
            <a:r>
              <a:rPr lang="cy-GB" b="1"/>
              <a:t>2002</a:t>
            </a:r>
            <a:r>
              <a:rPr lang="cy-GB"/>
              <a:t>. </a:t>
            </a:r>
          </a:p>
          <a:p>
            <a:endParaRPr lang="en-GB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7796C39-0F43-45C1-B9AE-4ABD942995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52" t="13257" r="6903" b="24801"/>
          <a:stretch/>
        </p:blipFill>
        <p:spPr>
          <a:xfrm>
            <a:off x="4211960" y="3429000"/>
            <a:ext cx="4259033" cy="2590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862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0BE8B-6406-450A-AB91-4F1DA4A44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Codi a Chario parhad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10AD9-D074-43CF-8195-CD5CCB8BDEC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Roedd Rheoliadau Codi a Chario 1992 yn nodi rhestr glir o fesurau ar gyfer delio â risgiau sy’n deillio o godi a chario. Sef: 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yn gyntaf</a:t>
            </a:r>
            <a:r>
              <a:rPr lang="cy-GB"/>
              <a:t>: osgoi codi a chario peryglus cyn belled ag y bo’n rhesymol ymarferol 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yn ail</a:t>
            </a:r>
            <a:r>
              <a:rPr lang="cy-GB"/>
              <a:t>: asesu unrhyw waith codi a chario peryglus na ellir ei osgoi, ac 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yn drydydd:</a:t>
            </a:r>
            <a:r>
              <a:rPr lang="cy-GB"/>
              <a:t> lleihau’r risg o anaf cyn belled ag y bo’n rhesymol ymarferol.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77443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F41D9-D8EF-9D4C-BB60-46AFBC833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Cyfarpar Diogelu Personol yn y Gwaith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13FF8D-5552-E749-A283-CB6A25BE9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Mae gan gyflogwyr ddyletswyddau yn ymwneud â darparu a defnyddio cyfarpar diogelu personol yn y gwaith. </a:t>
            </a:r>
          </a:p>
          <a:p>
            <a:r>
              <a:rPr lang="cy-GB"/>
              <a:t>Offer yw cyfarpar diogelu personol a fydd yn diogelu'r defnyddiwr rhag risgiau i iechyd neu ddiogelwch yn y gwaith. </a:t>
            </a:r>
          </a:p>
          <a:p>
            <a:r>
              <a:rPr lang="cy-GB"/>
              <a:t>Gall gynnwys eitemau fel helmedau diogelwch, menig, cyfarpar diogelu’r llygaid, dillad llachar, esgidiau diogelwch a harneisiau diogelwch. Mae hefyd yn cynnwys cyfarpar diogelu i anadlu.</a:t>
            </a:r>
          </a:p>
          <a:p>
            <a:r>
              <a:rPr lang="cy-GB"/>
              <a:t>Mae Sesiwn 9 yn rhoi golwg fanwl ar y rheoliadau cyfarpar diogelu personol.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1834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30105-8CEC-0C4D-8291-12D132F98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Gweithio ar Uchder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22238-F6B7-1B48-BF7F-DFA18BC345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Pwrpas </a:t>
            </a:r>
            <a:r>
              <a:rPr lang="cy-GB" u="sng">
                <a:hlinkClick r:id="rId2"/>
              </a:rPr>
              <a:t>Rheoliadau Gweithio ar Uchder 2005</a:t>
            </a:r>
            <a:r>
              <a:rPr lang="cy-GB"/>
              <a:t> yw atal marwolaeth ac anafiadau a achosir wrth gwympo o uchder. Os ydych chi'n gyflogwr neu'n rheoli gwaith mewn mannau uchel (er enghraifft, rheolwyr cyfleusterau neu berchnogion adeiladau a all gontractio eraill i weithio mewn mannau uchel), mae'r Rheoliadau'n berthnasol i chi. </a:t>
            </a:r>
          </a:p>
          <a:p>
            <a:r>
              <a:rPr lang="cy-GB"/>
              <a:t>Rhaid i gyflogwyr a’r rheini sy’n rheoli unrhyw waith mewn mannau uchel wneud yn siŵr bod y gwaith wedi'i gynllunio, ei oruchwylio a’i gyflawni’n briodol gan bobl gymwys. Mae hyn yn cynnwys defnyddio’r math cywir o gyfarpar ar gyfer gweithio mewn mannau uchel. Bydd tasgau cymharol syml a risg isel yn galw am lai o ymdrech wrth gynllunio.</a:t>
            </a:r>
          </a:p>
          <a:p>
            <a:r>
              <a:rPr lang="cy-GB"/>
              <a:t>Mae Sesiwn 12 yn rhoi golwg fanwl ar gyfarpar mynediad a gweithio mewn mannau uchel.</a:t>
            </a: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8110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41EA0-AC25-8B43-9EE9-BD282C12F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Rheoli Sŵn yn y Gwaith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A656BE-7AF4-CE49-A9EC-4843F8CB9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Daeth Rheoliadau Rheoli Sŵn yn y Gwaith 2005 (y Rheoliadau Sŵn) i rym ar gyfer pob sector diwydiant ym Mhrydain Fawr ar 6 Ebrill 2006 (ac eithrio'r sectorau cerddoriaeth ac adloniant pan ddaethant i rym ar 6 Ebrill 2008).</a:t>
            </a:r>
          </a:p>
          <a:p>
            <a:r>
              <a:rPr lang="cy-GB"/>
              <a:t>Nod y Rheoliadau Sŵn yw sicrhau bod clyw gweithwyr yn cael ei amddiffyn rhag gormod o sŵn yn eu man gwaith, a allai achosi iddynt golli eu clyw a/neu ddioddef o tinitws (sŵn parhaol yn y clustiau).</a:t>
            </a:r>
          </a:p>
          <a:p>
            <a:r>
              <a:rPr lang="cy-GB"/>
              <a:t>Daeth y Rheoliadau Rheoli Sŵn yn y Gwaith 2005 yn lle'r Rheoliadau Sŵn yn y Gwaith 1989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2352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70ED1-97AC-3143-B017-87B9D45A0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Rheoli Dirgrynu yn y Gwaith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985D7-3E99-1B44-B63B-49ABF9FC8E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Daeth Rheoliadau Rheoli Dirgrynu yn y Gwaith 2005 (y Rheoliadau Dirgrynu) i rym ar 6 Gorffennaf 2005. Y nod oedd diogelu gweithwyr rhag risgiau dirgrynu i iechyd.</a:t>
            </a:r>
          </a:p>
          <a:p>
            <a:r>
              <a:rPr lang="cy-GB"/>
              <a:t>Mae’r rheoliadau’n cyflwyno camau gweithredu a gwerthoedd terfyn ar gyfer dirgrynu llaw a braich a chorff cyfan. </a:t>
            </a:r>
          </a:p>
          <a:p>
            <a:endParaRPr lang="en-US" dirty="0"/>
          </a:p>
        </p:txBody>
      </p:sp>
      <p:pic>
        <p:nvPicPr>
          <p:cNvPr id="6" name="Picture 5" descr="A picture containing ground, outdoor, way, street  Description automatically generated">
            <a:extLst>
              <a:ext uri="{FF2B5EF4-FFF2-40B4-BE49-F238E27FC236}">
                <a16:creationId xmlns:a16="http://schemas.microsoft.com/office/drawing/2014/main" id="{E5DB27DA-472E-4AFB-9712-E780355A90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3081" y="3429000"/>
            <a:ext cx="4030919" cy="268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1000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543D0-278C-BF43-97D1-CF16E3683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Trydan yn y Gweithle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C8C80-91D4-824D-A69E-77CD4116A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000"/>
            <a:ext cx="8435280" cy="4248000"/>
          </a:xfrm>
        </p:spPr>
        <p:txBody>
          <a:bodyPr/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Pwrpas y canllawiau hyn yw tynnu sylw at yr hyn y gall y sawl sydd â dyletswydd ei wneud i sicrhau bod diogelwch trydanol yn cydymffurfio â’r dyletswyddau a osodir gan y Rheoliadau.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Mae’n berthnasol i’r holl waith ac adeiladau ar wahân i rai gweithfeydd ar y môr mawr a llongau penodol. Bydd yn arbennig o berthnasol i’r sawl sydd â dyletswydd, ond hefyd o ddiddordeb a chymorth ymarferol, yn bennaf, i beirianwyr (gan gynnwys y rheini sy’n ymwneud â dylunio, adeiladu, gweithredu neu gynnal a chadw systemau a chyfarpar trydanol), technegwyr a’u rheolwyr.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Daeth Rheoliadau Trydan yn y Gweithle 1989 (SI 1989/635) (fel y'i diwygiwyd) (y Rheoliadau) i rym ar 1 Ebrill 1990. Diben y Rheoliadau yw ei gwneud yn ofynnol i ragofalon gael eu cymryd yn erbyn y risg o farwolaeth neu anaf personol o drydan mewn tasgau gwaith. </a:t>
            </a: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2905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21A6-4869-314A-BE5A-0DE244840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Gweithrediadau Codi a Chyfarpar Codi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FBC277-D737-7345-8E7D-643A473BE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Mae'r Rheoliadau hyn (a gaiff eu talfyrru'n aml i LOLER) yn gosod dyletswyddau ar bobl a chwmnïau sy'n berchen, yn gweithredu neu sydd â rheolaeth dros gyfarpar codi. Mae hyn yn cynnwys pob busnes a sefydliad lle mae eu gweithwyr yn defnyddio cyfarpar codi, pa un a ydynt yn berchen arnynt ai peidio. </a:t>
            </a:r>
          </a:p>
          <a:p>
            <a:r>
              <a:rPr lang="cy-GB"/>
              <a:t>Yn y rhan fwyaf o achosion, mae cyfarpar codi hefyd yn gyfarpar gwaith felly bydd y Rheoliadau Darparu a Defnyddio Cyfarpar Gwaith hefyd yn berthnasol (gan gynnwys </a:t>
            </a:r>
            <a:r>
              <a:rPr lang="cy-GB" u="sng">
                <a:hlinkClick r:id="rId2"/>
              </a:rPr>
              <a:t>archwiliadau</a:t>
            </a:r>
            <a:r>
              <a:rPr lang="cy-GB"/>
              <a:t> a </a:t>
            </a:r>
            <a:r>
              <a:rPr lang="cy-GB" u="sng">
                <a:hlinkClick r:id="rId3"/>
              </a:rPr>
              <a:t>chynnal a chadw</a:t>
            </a:r>
            <a:r>
              <a:rPr lang="cy-GB"/>
              <a:t>). Rhaid i bob gweithrediad codi gyda chyfarpar codi gael ei gynllunio’n briodol gan berson cymwys, ei oruchwylio’n briodol a’i gyflawni’n ddiogel.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213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750FD-B241-40D6-8482-B44D4A00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 y sesiwn - parhad....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C378-96DC-479D-9A6C-585955C29A8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Rheoliadau Gweithio ar Uchder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Rheoliadau Rheoli Sŵn yn y Gwaith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Rheoliadau Rheoli Dirgrynu yn y Gwaith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Rheoliadau Trydan yn y Gweithle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Rheoliadau Gweithrediadau Codi a Chyfarpar Codi (LOLER)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Rheoliadau Adeiladu (Dylunio a Rheoli) (CDM)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Cod Ymarfer Cymeradwy (ACOP)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Gwybodaeth Awdurdod Gweithredol Iechyd a Diogelwch.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13980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CEB42-317C-9A4D-81B0-A506D0D87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LOLER – parhad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2B66B-68B2-8F4C-A3B7-9D90F9FAE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Mae LOLER hefyd yn mynnu bod yr holl gyfarpar sy’n cael ei ddefnyddio ar gyfer codi yn addas i’r diben, yn briodol ar gyfer y dasg, wedi’i farcio’n briodol ac, mewn llawer o achosion, yn cael </a:t>
            </a:r>
            <a:r>
              <a:rPr lang="cy-GB" u="sng">
                <a:hlinkClick r:id="rId2"/>
              </a:rPr>
              <a:t>‘archwiliad manwl’</a:t>
            </a:r>
            <a:r>
              <a:rPr lang="cy-GB"/>
              <a:t> achlysurol statudol. Rhaid cadw cofnodion o bob archwiliad trylwyr, a rhaid rhoi gwybod i'r person sy'n gyfrifol am y cyfarpar a'r awdurdod gorfodi perthnasol am unrhyw ddiffygion a welir.</a:t>
            </a:r>
          </a:p>
          <a:p>
            <a:endParaRPr lang="en-US" dirty="0"/>
          </a:p>
        </p:txBody>
      </p:sp>
      <p:pic>
        <p:nvPicPr>
          <p:cNvPr id="6" name="Picture 5" descr="A picture containing sky, outdoor, transport, crane  Description automatically generated">
            <a:extLst>
              <a:ext uri="{FF2B5EF4-FFF2-40B4-BE49-F238E27FC236}">
                <a16:creationId xmlns:a16="http://schemas.microsoft.com/office/drawing/2014/main" id="{67D52DC4-1442-417E-ADBF-EC86EE4D29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501008"/>
            <a:ext cx="3851920" cy="256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562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07752-ED6B-304F-B840-40E79091B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(Dylunio a Rheoli) Adeiladu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75CACF-11EF-B148-9021-0B817E4D7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000"/>
            <a:ext cx="4114800" cy="4248000"/>
          </a:xfrm>
        </p:spPr>
        <p:txBody>
          <a:bodyPr/>
          <a:lstStyle/>
          <a:p>
            <a:r>
              <a:rPr lang="cy-GB"/>
              <a:t>Beth bynnag yw eich </a:t>
            </a:r>
            <a:r>
              <a:rPr lang="cy-GB" u="sng">
                <a:hlinkClick r:id="rId2"/>
              </a:rPr>
              <a:t>rôl</a:t>
            </a:r>
            <a:r>
              <a:rPr lang="cy-GB"/>
              <a:t> ym maes adeiladu, nod Dylunio a Rheoli Adeiladu yw gwella iechyd a diogelwch yn y diwydiant drwy eich helpu i wneud y canlynol: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cynllunio’r gwaith yn synhwyrol fel bod y risgiau dan sylw’n cael eu rheoli o’r dechrau i’r diwedd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cael y bobl iawn ar gyfer y gwaith iawn ar yr adeg iawn.</a:t>
            </a:r>
          </a:p>
          <a:p>
            <a:endParaRPr lang="en-US" dirty="0"/>
          </a:p>
        </p:txBody>
      </p:sp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D9622697-C310-4202-ABD1-E98B6CBF98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99" t="9576" r="68900" b="29788"/>
          <a:stretch/>
        </p:blipFill>
        <p:spPr>
          <a:xfrm>
            <a:off x="5076056" y="1908708"/>
            <a:ext cx="3312368" cy="329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246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8090D-2F20-634B-8D04-E1F95F43D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Dylunio a Rheoli Adeiladu - parhad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160AA3-D15A-824B-8E30-1D14E1BA1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Mae Dylunio a Rheoli Adeiladu yn eich helpu i wneud y canlynol hefyd: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cydweithredu a chydlynu eich gwaith ag eraill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cael yr wybodaeth gywir am y risgiau a sut maen nhw’n cael eu rheoli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cyfleu'r wybodaeth hon yn effeithiol i’r rheini sydd angen gwybod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ymgynghori ac ymgysylltu â gweithwyr am y risgiau a sut maen nhw’n cael eu rheoli.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5761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59638-C64A-D54C-8748-B526AF90C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Cod Ymarfer Cymeradwy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2125C-CD3B-6D4C-B915-4F64F45E22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Mae pob Cod Ymarfer Cymeradwy yn cael ei gymeradwyo gan yr Awdurdod Gweithredol Iechyd a Diogelwch, gyda chydsyniad yr Ysgrifennydd Gwladol. Mae’n rhoi cyngor ymarferol ar sut mae cydymffurfio â’r gyfraith. Os dilynwch y cyngor, byddwch yn gwneud digon i gydymffurfio â'r gyfraith mewn perthynas â'r materion penodol hynny y mae'r Cod yn rhoi cyngor arnynt. Gallwch ddefnyddio dulliau gwahanol i’r rhai a nodir yn y Cod er mwyn cydymffurfio â’r gyfraith. </a:t>
            </a:r>
          </a:p>
          <a:p>
            <a:r>
              <a:rPr lang="cy-GB"/>
              <a:t>Fodd bynnag, mae gan y Cod statws cyfreithiol arbennig. Os cewch eich erlyn am dorri cyfraith iechyd a diogelwch a’i fod yn cael ei brofi na wnaethoch ddilyn darpariaethau perthnasol y Cod, bydd angen i chi ddangos eich bod wedi cydymffurfio â’r gyfraith mewn rhyw ffordd arall, neu bydd llys yn eich cael ar fai.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5815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DF381C50-CD9E-E04D-BD91-736623ACC2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200"/>
              <a:t>Rheoliadau Adrodd ar Anafiadau, Clefydau a Digwyddiadau Peryglus (RIDDOR)</a:t>
            </a: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95D976E3-E2D5-8F46-8F3E-EA6721811B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916832"/>
            <a:ext cx="8229600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 dirty="0"/>
              <a:t>Mae Rheoliadau RIDDOR yn ymwneud â rhoi gwybod am ddamweiniau. Maen nhw’n cynnwys: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1800" dirty="0"/>
              <a:t>marwolaethau ac anafiadau mawr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1800" dirty="0"/>
              <a:t>anallu i weithio am fwy na 3 diwrnod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1800" dirty="0"/>
              <a:t>clefydau penodedig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1800" dirty="0"/>
              <a:t>digwyddiadau peryglus neu ddamweiniau fu bron â digwydd.</a:t>
            </a:r>
            <a:endParaRPr lang="en-GB" altLang="en-US" dirty="0"/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Rhaid rhoi gwybod i’r Awdurdod Gweithredol Iechyd a Diogelwch am unrhyw un o’r digwyddiadau uchod gan ddefnyddio’r ffurflen ragnodedig.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Mae'r ffurflen hefyd ar gael ar y wefan yn </a:t>
            </a:r>
            <a:r>
              <a:rPr lang="cy-GB" dirty="0">
                <a:hlinkClick r:id="rId3"/>
              </a:rPr>
              <a:t>www.riddor.gov.uk</a:t>
            </a:r>
            <a:r>
              <a:rPr lang="cy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497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524DC07C-11EC-1747-A239-7AF331DDE2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200"/>
              <a:t> </a:t>
            </a:r>
            <a:r>
              <a:rPr lang="cy-GB"/>
              <a:t>Rheoliadau Adrodd ar Anafiadau, Clefydau a Digwyddiadau Peryglus (RIDDOR)</a:t>
            </a:r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41EB990C-3EB7-FF42-94C8-A7B3288607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3315" y="2348880"/>
            <a:ext cx="4580733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Mae’n bwysig bod cofnodion cywir yn cael eu cadw o unrhyw ddigwyddiad. Er enghraifft, gellir cadw cofnodion drwy:</a:t>
            </a:r>
          </a:p>
          <a:p>
            <a:pPr marL="534988" lvl="1" indent="-355600">
              <a:lnSpc>
                <a:spcPct val="115000"/>
              </a:lnSpc>
              <a:tabLst>
                <a:tab pos="533400" algn="l"/>
              </a:tabLst>
            </a:pPr>
            <a:r>
              <a:rPr lang="cy-GB"/>
              <a:t>gadw copïau o ffurflenni adrodd mewn system ffeilio</a:t>
            </a:r>
          </a:p>
          <a:p>
            <a:pPr marL="534988" lvl="1" indent="-355600">
              <a:lnSpc>
                <a:spcPct val="115000"/>
              </a:lnSpc>
              <a:tabLst>
                <a:tab pos="533400" algn="l"/>
              </a:tabLst>
            </a:pPr>
            <a:r>
              <a:rPr lang="cy-GB"/>
              <a:t>cofnodi’r manylion ar gyfrifiadur</a:t>
            </a:r>
          </a:p>
          <a:p>
            <a:pPr marL="534988" lvl="1" indent="-355600">
              <a:lnSpc>
                <a:spcPct val="115000"/>
              </a:lnSpc>
              <a:tabLst>
                <a:tab pos="533400" algn="l"/>
              </a:tabLst>
            </a:pPr>
            <a:r>
              <a:rPr lang="cy-GB"/>
              <a:t>cadw log ysgrifenedig mewn llyfr nodiadau.</a:t>
            </a:r>
          </a:p>
          <a:p>
            <a:pPr marL="534988" lvl="1" indent="-355600">
              <a:lnSpc>
                <a:spcPct val="115000"/>
              </a:lnSpc>
              <a:tabLst>
                <a:tab pos="533400" algn="l"/>
              </a:tabLst>
            </a:pPr>
            <a:endParaRPr lang="en-US" altLang="en-US" dirty="0"/>
          </a:p>
        </p:txBody>
      </p:sp>
      <p:pic>
        <p:nvPicPr>
          <p:cNvPr id="4" name="Picture 3" descr="A picture containing toy  Description automatically generated">
            <a:extLst>
              <a:ext uri="{FF2B5EF4-FFF2-40B4-BE49-F238E27FC236}">
                <a16:creationId xmlns:a16="http://schemas.microsoft.com/office/drawing/2014/main" id="{4D20F79D-B5E1-41CC-BFD6-8FEFE7A7AF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292" y="2348880"/>
            <a:ext cx="3538220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517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>
            <a:extLst>
              <a:ext uri="{FF2B5EF4-FFF2-40B4-BE49-F238E27FC236}">
                <a16:creationId xmlns:a16="http://schemas.microsoft.com/office/drawing/2014/main" id="{009D48D6-2D93-744C-AAF0-002744067C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Adrodd ar Anafiadau, Clefydau a Digwyddiadau Peryglus (RIDDOR)</a:t>
            </a:r>
          </a:p>
        </p:txBody>
      </p:sp>
      <p:sp>
        <p:nvSpPr>
          <p:cNvPr id="331779" name="Rectangle 3">
            <a:extLst>
              <a:ext uri="{FF2B5EF4-FFF2-40B4-BE49-F238E27FC236}">
                <a16:creationId xmlns:a16="http://schemas.microsoft.com/office/drawing/2014/main" id="{13C10F75-7C42-1D44-A5C9-1D41C7CC44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32412" y="2348880"/>
            <a:ext cx="8229600" cy="4248000"/>
          </a:xfrm>
        </p:spPr>
        <p:txBody>
          <a:bodyPr/>
          <a:lstStyle/>
          <a:p>
            <a:r>
              <a:rPr lang="cy-GB"/>
              <a:t>Os byddwch yn dewis rhoi gwybod am y digwyddiad dros y ffôn neu drwy’r wefan, bydd y Ganolfan Gyswllt ar gyfer Digwyddiadau yn anfon copi o’r cofnod a gedwir yn ôl atoch.</a:t>
            </a:r>
          </a:p>
          <a:p>
            <a:r>
              <a:rPr lang="cy-GB"/>
              <a:t>Byddwch yn gallu newid y cofnod os ydych yn teimlo nad yw’r adroddiad yn hollol gywir.</a:t>
            </a: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30835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1FAF0F72-7438-044E-84A2-D9C44FCF13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200"/>
              <a:t>Rheoliadau Adrodd ar Anafiadau, Clefydau a Digwyddiadau Peryglus (RIDDOR)</a:t>
            </a:r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98939240-E232-5D40-8360-1F86ECFC74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1827" y="2204864"/>
            <a:ext cx="8229600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Bydd Rheoliadau RIDDOR yn cynnwys y personél canlynol: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/>
              <a:t>cyflogwyr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/>
              <a:t>gweithwyr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/>
              <a:t>pobl hunangyflogedig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/>
              <a:t>hyfforddeion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/>
              <a:t>pobl eraill sydd wedi’u hanafu yn eiddo’r cyflogwyr, fel ymwelwyr.</a:t>
            </a:r>
          </a:p>
        </p:txBody>
      </p:sp>
    </p:spTree>
    <p:extLst>
      <p:ext uri="{BB962C8B-B14F-4D97-AF65-F5344CB8AC3E}">
        <p14:creationId xmlns:p14="http://schemas.microsoft.com/office/powerpoint/2010/main" val="2475682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00C46FA3-5EE7-C44E-BE92-E979E717CD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200"/>
              <a:t>Rheoliadau Adrodd ar Anafiadau, Clefydau a Digwyddiadau Peryglus (RIDDOR)</a:t>
            </a:r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C93AD49E-9C35-3844-BCFE-D04563FE7A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9399" y="1844824"/>
            <a:ext cx="4136604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 dirty="0"/>
              <a:t>Dyma enghreifftiau o anafiadau mawr: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 dirty="0"/>
              <a:t>unrhyw dorri neu gracio asgwrn, ac eithrio i’r bysedd, bodiau neu fysedd traed 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 dirty="0"/>
              <a:t>braich neu goes rhywun yn gorfod cael ei dorri i ffwrdd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 dirty="0"/>
              <a:t>datgymaliad yr ysgwydd, y glun, y ben-glin neu’r asgwrn cefn 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 dirty="0"/>
              <a:t>colli golwg neu anaf treiddiol i’r llygaid.</a:t>
            </a:r>
          </a:p>
          <a:p>
            <a:pPr>
              <a:tabLst>
                <a:tab pos="533400" algn="l"/>
              </a:tabLst>
            </a:pPr>
            <a:endParaRPr lang="en-US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D559F2-0BA0-4E59-ADC6-9B23258B86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9704" y="1988840"/>
            <a:ext cx="4139952" cy="275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048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72C3B46A-F40E-EA4B-8AD8-80307A9CAE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200"/>
              <a:t>Rheoliadau Adrodd ar Anafiadau, Clefydau a Digwyddiadau Peryglus (RIDDOR)</a:t>
            </a: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EE0C0130-2B7F-0A42-90B6-5A39831119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6088" y="1916832"/>
            <a:ext cx="8229600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Dyma enghreifftiau o gyflyrau difrifol: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rhai anafiadau i'r llygaid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sioc drydanol sy’n gofyn am sylw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bod yn anymwybodol drwy ddiffyg ocsigen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salwch yn sgil datgywasgu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gwenwyno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salwch difrifol oherwydd cyswllt â deunyddiau penodol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cyfnod yn yr ysbyty am fwy na 24 awr.</a:t>
            </a:r>
          </a:p>
          <a:p>
            <a:pPr>
              <a:tabLst>
                <a:tab pos="533400" algn="l"/>
              </a:tabLst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373730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7d91badd-8922-4db1-9652-4fbca8a6b7df"/>
    <ds:schemaRef ds:uri="http://schemas.microsoft.com/office/infopath/2007/PartnerControls"/>
    <ds:schemaRef ds:uri="1c5831b9-66da-4f16-a409-834213ecdb8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1453</TotalTime>
  <Words>2399</Words>
  <Application>Microsoft Office PowerPoint</Application>
  <PresentationFormat>On-screen Show (4:3)</PresentationFormat>
  <Paragraphs>235</Paragraphs>
  <Slides>34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Lucida Grande</vt:lpstr>
      <vt:lpstr>Times New Roman</vt:lpstr>
      <vt:lpstr>Trebuchet MS</vt:lpstr>
      <vt:lpstr>Default Design</vt:lpstr>
      <vt:lpstr>  PowerPoint 2: Rheoliadau iechyd a diogelwch</vt:lpstr>
      <vt:lpstr>Nod y sesiwn</vt:lpstr>
      <vt:lpstr>Nod y sesiwn - parhad....</vt:lpstr>
      <vt:lpstr>Rheoliadau Adrodd ar Anafiadau, Clefydau a Digwyddiadau Peryglus (RIDDOR)</vt:lpstr>
      <vt:lpstr> Rheoliadau Adrodd ar Anafiadau, Clefydau a Digwyddiadau Peryglus (RIDDOR)</vt:lpstr>
      <vt:lpstr>Rheoliadau Adrodd ar Anafiadau, Clefydau a Digwyddiadau Peryglus (RIDDOR)</vt:lpstr>
      <vt:lpstr>Rheoliadau Adrodd ar Anafiadau, Clefydau a Digwyddiadau Peryglus (RIDDOR)</vt:lpstr>
      <vt:lpstr>Rheoliadau Adrodd ar Anafiadau, Clefydau a Digwyddiadau Peryglus (RIDDOR)</vt:lpstr>
      <vt:lpstr>Rheoliadau Adrodd ar Anafiadau, Clefydau a Digwyddiadau Peryglus (RIDDOR)</vt:lpstr>
      <vt:lpstr>Rheoliadau Adrodd ar Anafiadau, Clefydau a Digwyddiadau Peryglus (RIDDOR)</vt:lpstr>
      <vt:lpstr>Rheoliadau Adrodd ar Anafiadau, Clefydau a Digwyddiadau Peryglus (RIDDOR)</vt:lpstr>
      <vt:lpstr>RIDDOR – Crynodeb</vt:lpstr>
      <vt:lpstr>Rheoli Sylweddau Peryglus i Iechyd</vt:lpstr>
      <vt:lpstr>Rheoli Sylweddau Peryglus i Iechyd</vt:lpstr>
      <vt:lpstr>Rheoli Sylweddau Peryglus i Iechyd</vt:lpstr>
      <vt:lpstr>Rheoli Sylweddau Peryglus i Iechyd</vt:lpstr>
      <vt:lpstr>Rheoli Sylweddau Peryglus i Iechyd</vt:lpstr>
      <vt:lpstr>Rheoli Sylweddau Peryglus i Iechyd</vt:lpstr>
      <vt:lpstr>Rheoli Sylweddau Peryglus i Iechyd</vt:lpstr>
      <vt:lpstr>COSHH – pethau i’w cofio</vt:lpstr>
      <vt:lpstr>Rheoli Sylweddau Peryglus i Iechyd</vt:lpstr>
      <vt:lpstr>Rheoliadau Codi a Chario</vt:lpstr>
      <vt:lpstr>Rheoliadau Codi a Chario parhad</vt:lpstr>
      <vt:lpstr>Rheoliadau Cyfarpar Diogelu Personol yn y Gwaith</vt:lpstr>
      <vt:lpstr>Rheoliadau Gweithio ar Uchder</vt:lpstr>
      <vt:lpstr>Rheoliadau Rheoli Sŵn yn y Gwaith</vt:lpstr>
      <vt:lpstr>Rheoliadau Rheoli Dirgrynu yn y Gwaith </vt:lpstr>
      <vt:lpstr>Rheoliadau Trydan yn y Gweithle </vt:lpstr>
      <vt:lpstr>Rheoliadau Gweithrediadau Codi a Chyfarpar Codi</vt:lpstr>
      <vt:lpstr>LOLER – parhad</vt:lpstr>
      <vt:lpstr>Rheoliadau (Dylunio a Rheoli) Adeiladu</vt:lpstr>
      <vt:lpstr>Rheoliadau Dylunio a Rheoli Adeiladu - parhad</vt:lpstr>
      <vt:lpstr>Cod Ymarfer Cymeradwy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226</cp:revision>
  <dcterms:created xsi:type="dcterms:W3CDTF">2013-05-28T00:38:54Z</dcterms:created>
  <dcterms:modified xsi:type="dcterms:W3CDTF">2021-05-03T13:05:51Z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