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348" r:id="rId15"/>
    <p:sldId id="268" r:id="rId16"/>
    <p:sldId id="269" r:id="rId17"/>
    <p:sldId id="271" r:id="rId18"/>
    <p:sldId id="275" r:id="rId19"/>
    <p:sldId id="276" r:id="rId20"/>
    <p:sldId id="349" r:id="rId21"/>
    <p:sldId id="277" r:id="rId22"/>
    <p:sldId id="340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F6E666-5B67-FC50-04DA-AFC2F7594405}" v="19" dt="2020-06-15T20:55:06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3172" autoAdjust="0"/>
  </p:normalViewPr>
  <p:slideViewPr>
    <p:cSldViewPr showGuides="1">
      <p:cViewPr varScale="1">
        <p:scale>
          <a:sx n="67" d="100"/>
          <a:sy n="67" d="100"/>
        </p:scale>
        <p:origin x="120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82F6E666-5B67-FC50-04DA-AFC2F7594405}"/>
    <pc:docChg chg="modSld">
      <pc:chgData name="John Cartwright" userId="S::john.cartwright@hartlepoolfe.ac.uk::aab42552-d48d-4c7e-81cd-76fbfe8dfb3c" providerId="AD" clId="Web-{82F6E666-5B67-FC50-04DA-AFC2F7594405}" dt="2020-06-15T20:55:06.744" v="13" actId="1076"/>
      <pc:docMkLst>
        <pc:docMk/>
      </pc:docMkLst>
      <pc:sldChg chg="addSp modSp">
        <pc:chgData name="John Cartwright" userId="S::john.cartwright@hartlepoolfe.ac.uk::aab42552-d48d-4c7e-81cd-76fbfe8dfb3c" providerId="AD" clId="Web-{82F6E666-5B67-FC50-04DA-AFC2F7594405}" dt="2020-06-15T20:53:54.604" v="8" actId="14100"/>
        <pc:sldMkLst>
          <pc:docMk/>
          <pc:sldMk cId="2238285855" sldId="258"/>
        </pc:sldMkLst>
        <pc:picChg chg="add mod">
          <ac:chgData name="John Cartwright" userId="S::john.cartwright@hartlepoolfe.ac.uk::aab42552-d48d-4c7e-81cd-76fbfe8dfb3c" providerId="AD" clId="Web-{82F6E666-5B67-FC50-04DA-AFC2F7594405}" dt="2020-06-15T20:53:54.604" v="8" actId="14100"/>
          <ac:picMkLst>
            <pc:docMk/>
            <pc:sldMk cId="2238285855" sldId="258"/>
            <ac:picMk id="2" creationId="{5DC72A2C-FBE3-427B-B4F4-9CBE4D7CBADC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4:20.276" v="11" actId="14100"/>
        <pc:sldMkLst>
          <pc:docMk/>
          <pc:sldMk cId="1161954843" sldId="260"/>
        </pc:sldMkLst>
        <pc:picChg chg="add mod">
          <ac:chgData name="John Cartwright" userId="S::john.cartwright@hartlepoolfe.ac.uk::aab42552-d48d-4c7e-81cd-76fbfe8dfb3c" providerId="AD" clId="Web-{82F6E666-5B67-FC50-04DA-AFC2F7594405}" dt="2020-06-15T20:54:20.276" v="11" actId="14100"/>
          <ac:picMkLst>
            <pc:docMk/>
            <pc:sldMk cId="1161954843" sldId="260"/>
            <ac:picMk id="2" creationId="{BBFE5150-6D7F-4311-BFE9-0585FFE69F44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5:06.744" v="13" actId="1076"/>
        <pc:sldMkLst>
          <pc:docMk/>
          <pc:sldMk cId="982544154" sldId="261"/>
        </pc:sldMkLst>
        <pc:picChg chg="add mod">
          <ac:chgData name="John Cartwright" userId="S::john.cartwright@hartlepoolfe.ac.uk::aab42552-d48d-4c7e-81cd-76fbfe8dfb3c" providerId="AD" clId="Web-{82F6E666-5B67-FC50-04DA-AFC2F7594405}" dt="2020-06-15T20:55:06.744" v="13" actId="1076"/>
          <ac:picMkLst>
            <pc:docMk/>
            <pc:sldMk cId="982544154" sldId="261"/>
            <ac:picMk id="2" creationId="{E91F30E7-783D-497D-84DF-022EE24B51E5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2:24.042" v="2" actId="14100"/>
        <pc:sldMkLst>
          <pc:docMk/>
          <pc:sldMk cId="1927698622" sldId="276"/>
        </pc:sldMkLst>
        <pc:picChg chg="add mod">
          <ac:chgData name="John Cartwright" userId="S::john.cartwright@hartlepoolfe.ac.uk::aab42552-d48d-4c7e-81cd-76fbfe8dfb3c" providerId="AD" clId="Web-{82F6E666-5B67-FC50-04DA-AFC2F7594405}" dt="2020-06-15T20:52:24.042" v="2" actId="14100"/>
          <ac:picMkLst>
            <pc:docMk/>
            <pc:sldMk cId="1927698622" sldId="276"/>
            <ac:picMk id="2" creationId="{4A371C39-7C0C-43E0-9E67-41C9DA468A4C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3:18.995" v="5" actId="14100"/>
        <pc:sldMkLst>
          <pc:docMk/>
          <pc:sldMk cId="3113766714" sldId="277"/>
        </pc:sldMkLst>
        <pc:picChg chg="add mod">
          <ac:chgData name="John Cartwright" userId="S::john.cartwright@hartlepoolfe.ac.uk::aab42552-d48d-4c7e-81cd-76fbfe8dfb3c" providerId="AD" clId="Web-{82F6E666-5B67-FC50-04DA-AFC2F7594405}" dt="2020-06-15T20:53:18.995" v="5" actId="14100"/>
          <ac:picMkLst>
            <pc:docMk/>
            <pc:sldMk cId="3113766714" sldId="277"/>
            <ac:picMk id="2" creationId="{E4B556CE-A5A7-4C7C-94FD-EAD825E6D53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E1169-5DF7-5E45-AB34-A34B17B70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112D1-BCEB-D346-9FD6-D23479100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6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5EDE-0C54-184C-A338-B619EA996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01123-7745-C04D-B465-4C703E4F41A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F8AD4403-2236-A74D-82AD-7A7426877E99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4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4548-A666-CD4B-97DC-9349E939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C980F-1522-824D-83DA-5D7466469415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33322-F1B8-DE4B-B055-717081B6AC2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A66905-CB6D-1641-A8FC-FFB2CC597423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9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8: Cyfarpar diogelu personol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>
            <a:extLst>
              <a:ext uri="{FF2B5EF4-FFF2-40B4-BE49-F238E27FC236}">
                <a16:creationId xmlns:a16="http://schemas.microsoft.com/office/drawing/2014/main" id="{761A7D01-AB8C-D34B-AF95-1D3EEBA1E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/>
          <a:lstStyle/>
          <a:p>
            <a:r>
              <a:rPr lang="cy-GB"/>
              <a:t>Deunydd amddiffyn y llygaid</a:t>
            </a:r>
          </a:p>
        </p:txBody>
      </p:sp>
      <p:sp>
        <p:nvSpPr>
          <p:cNvPr id="222211" name="Rectangle 3">
            <a:extLst>
              <a:ext uri="{FF2B5EF4-FFF2-40B4-BE49-F238E27FC236}">
                <a16:creationId xmlns:a16="http://schemas.microsoft.com/office/drawing/2014/main" id="{345A4284-5EBF-804C-A4F9-FB4BB011F84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24185" y="2037557"/>
            <a:ext cx="4346575" cy="39837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y-GB" dirty="0"/>
              <a:t>Gyda gogls neu sbectols, mae angen: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cryfder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seliau effeithiol ar gyfer y gogls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gallu gwrthsefyll tymheredd 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hidlyddion i amsugno golau niweidiol.</a:t>
            </a:r>
          </a:p>
          <a:p>
            <a:pPr>
              <a:lnSpc>
                <a:spcPct val="90000"/>
              </a:lnSpc>
            </a:pPr>
            <a:r>
              <a:rPr lang="cy-GB" dirty="0"/>
              <a:t>Defnyddiwch y deunydd amddiffyn cywir i’r llygaid ar gyfer y dasg bob tro.</a:t>
            </a:r>
          </a:p>
        </p:txBody>
      </p:sp>
      <p:pic>
        <p:nvPicPr>
          <p:cNvPr id="222213" name="Picture 5">
            <a:extLst>
              <a:ext uri="{FF2B5EF4-FFF2-40B4-BE49-F238E27FC236}">
                <a16:creationId xmlns:a16="http://schemas.microsoft.com/office/drawing/2014/main" id="{798D895B-F3A4-1E4F-8917-7C9C7B4278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1124744"/>
            <a:ext cx="3524162" cy="2393275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2214" name="Picture 6">
            <a:extLst>
              <a:ext uri="{FF2B5EF4-FFF2-40B4-BE49-F238E27FC236}">
                <a16:creationId xmlns:a16="http://schemas.microsoft.com/office/drawing/2014/main" id="{A5D86EAC-4864-6B4F-A4FE-06AADEAEF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3963888"/>
            <a:ext cx="3507493" cy="180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4617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D5233FDF-71E3-9644-B606-218142140C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amddiffyn y pen</a:t>
            </a: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807A1A0E-1AED-D441-BCD1-C83A5024C8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9210" y="1628800"/>
            <a:ext cx="4822870" cy="4464496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 Rheoliadau Adeiladu 1989 yn mynnu bod deunydd diogelu addas i’r pen yn cael ei wisgo: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 bob safle adeiladu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oni bai nad oes risg o anaf i'r pen ac eithrio os bydd pobl yn syrthio.</a:t>
            </a:r>
          </a:p>
          <a:p>
            <a:pPr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</a:pPr>
            <a:r>
              <a:rPr lang="cy-GB" dirty="0"/>
              <a:t>Mae sawl math o helmed ddiogelwch ar gael ond rhaid i'r math o helmed gael ei wneud i'r Safon Brydeinig.</a:t>
            </a:r>
          </a:p>
          <a:p>
            <a:pPr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</a:pPr>
            <a:r>
              <a:rPr lang="cy-GB" dirty="0"/>
              <a:t>Mae'n rhaid i chi wisgo helmed ddiogelwch bob tro pan fydd angen gwneud hynny.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30238C5-972E-4AC2-95DA-AE655AB36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9352" y="1628801"/>
            <a:ext cx="3295438" cy="38884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74331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>
            <a:extLst>
              <a:ext uri="{FF2B5EF4-FFF2-40B4-BE49-F238E27FC236}">
                <a16:creationId xmlns:a16="http://schemas.microsoft.com/office/drawing/2014/main" id="{58254B6B-4780-E241-8953-8B412A09F6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036" y="1028700"/>
            <a:ext cx="8229600" cy="1143000"/>
          </a:xfrm>
        </p:spPr>
        <p:txBody>
          <a:bodyPr/>
          <a:lstStyle/>
          <a:p>
            <a:r>
              <a:rPr lang="cy-GB"/>
              <a:t>Deunydd amddiffyn y traed</a:t>
            </a:r>
          </a:p>
        </p:txBody>
      </p:sp>
      <p:sp>
        <p:nvSpPr>
          <p:cNvPr id="224259" name="Rectangle 3">
            <a:extLst>
              <a:ext uri="{FF2B5EF4-FFF2-40B4-BE49-F238E27FC236}">
                <a16:creationId xmlns:a16="http://schemas.microsoft.com/office/drawing/2014/main" id="{84077271-DAC2-BE40-A7A5-FBDB4BB8A5D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72816"/>
            <a:ext cx="4041775" cy="4353347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deunydd amddiffyn y traed yn orfodol ar bob safle adeiladu.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i’r rhain fod yn esgidiau glaw neu esgidiau â blaen esgid dur, gyda gwadn ddur yn y canol i atal tyllau gan wrthrychau miniog.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esgidiau diogelu priodol gynnal eich ffêr yn dda hefyd. </a:t>
            </a:r>
          </a:p>
        </p:txBody>
      </p:sp>
      <p:pic>
        <p:nvPicPr>
          <p:cNvPr id="6" name="Online Image Placeholder 5">
            <a:extLst>
              <a:ext uri="{FF2B5EF4-FFF2-40B4-BE49-F238E27FC236}">
                <a16:creationId xmlns:a16="http://schemas.microsoft.com/office/drawing/2014/main" id="{EBAEEE56-AE93-491D-9985-6BA1D056984E}"/>
              </a:ext>
            </a:extLst>
          </p:cNvPr>
          <p:cNvPicPr>
            <a:picLocks noGrp="1" noChangeAspect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4700066" y="1916832"/>
            <a:ext cx="4038600" cy="350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3296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>
            <a:extLst>
              <a:ext uri="{FF2B5EF4-FFF2-40B4-BE49-F238E27FC236}">
                <a16:creationId xmlns:a16="http://schemas.microsoft.com/office/drawing/2014/main" id="{0E3566AD-9304-BA44-8677-5C63CAB27E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diogelu wrth anadlu</a:t>
            </a:r>
          </a:p>
        </p:txBody>
      </p:sp>
      <p:sp>
        <p:nvSpPr>
          <p:cNvPr id="225283" name="Rectangle 3">
            <a:extLst>
              <a:ext uri="{FF2B5EF4-FFF2-40B4-BE49-F238E27FC236}">
                <a16:creationId xmlns:a16="http://schemas.microsoft.com/office/drawing/2014/main" id="{B5434E8F-5D42-2A43-9351-059BBF0E8B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7643192" cy="4248000"/>
          </a:xfrm>
        </p:spPr>
        <p:txBody>
          <a:bodyPr/>
          <a:lstStyle/>
          <a:p>
            <a:r>
              <a:rPr lang="cy-GB" dirty="0"/>
              <a:t>Rhaid i gyflogwyr addysgu’r gweithlu am y peryglon a gludir yn yr awyr sydd yn yr amgylchedd.</a:t>
            </a:r>
          </a:p>
          <a:p>
            <a:r>
              <a:rPr lang="cy-GB" dirty="0"/>
              <a:t>Mae’r dewis o gyfarpar yn dibynnu ar: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math o berygl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crynodiadau’r sylweddau peryglus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pa mor hir yw’r cysylltiad â’r perygl.</a:t>
            </a:r>
          </a:p>
        </p:txBody>
      </p:sp>
    </p:spTree>
    <p:extLst>
      <p:ext uri="{BB962C8B-B14F-4D97-AF65-F5344CB8AC3E}">
        <p14:creationId xmlns:p14="http://schemas.microsoft.com/office/powerpoint/2010/main" val="208611775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>
            <a:extLst>
              <a:ext uri="{FF2B5EF4-FFF2-40B4-BE49-F238E27FC236}">
                <a16:creationId xmlns:a16="http://schemas.microsoft.com/office/drawing/2014/main" id="{F02B5E31-A398-3E46-8AED-16E34234B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23589"/>
            <a:ext cx="8229600" cy="1143000"/>
          </a:xfrm>
        </p:spPr>
        <p:txBody>
          <a:bodyPr/>
          <a:lstStyle/>
          <a:p>
            <a:r>
              <a:rPr lang="cy-GB" dirty="0">
                <a:latin typeface="+mn-lt"/>
              </a:rPr>
              <a:t>Enghreifftiau o gyfarpar diogelu wrth anadlu</a:t>
            </a:r>
          </a:p>
        </p:txBody>
      </p:sp>
      <p:sp>
        <p:nvSpPr>
          <p:cNvPr id="227331" name="Rectangle 3">
            <a:extLst>
              <a:ext uri="{FF2B5EF4-FFF2-40B4-BE49-F238E27FC236}">
                <a16:creationId xmlns:a16="http://schemas.microsoft.com/office/drawing/2014/main" id="{4B54B61C-17FD-4043-A159-D05DB640204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482221" y="1757362"/>
            <a:ext cx="4343400" cy="4422775"/>
          </a:xfrm>
        </p:spPr>
        <p:txBody>
          <a:bodyPr/>
          <a:lstStyle/>
          <a:p>
            <a:r>
              <a:rPr lang="cy-GB"/>
              <a:t>mwgwd llwch untro</a:t>
            </a: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cy-GB"/>
              <a:t>anadlyddion llwch </a:t>
            </a:r>
          </a:p>
        </p:txBody>
      </p:sp>
      <p:pic>
        <p:nvPicPr>
          <p:cNvPr id="227336" name="Picture 8">
            <a:extLst>
              <a:ext uri="{FF2B5EF4-FFF2-40B4-BE49-F238E27FC236}">
                <a16:creationId xmlns:a16="http://schemas.microsoft.com/office/drawing/2014/main" id="{1607FFD8-32CD-0C4E-A1A8-24069C438BF1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3968750"/>
            <a:ext cx="2090564" cy="2211387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7337" name="Picture 9">
            <a:extLst>
              <a:ext uri="{FF2B5EF4-FFF2-40B4-BE49-F238E27FC236}">
                <a16:creationId xmlns:a16="http://schemas.microsoft.com/office/drawing/2014/main" id="{3CC1358C-DA9F-B244-AC50-7806425A50B2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80339" y="1565694"/>
            <a:ext cx="2090564" cy="2185988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99816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>
            <a:extLst>
              <a:ext uri="{FF2B5EF4-FFF2-40B4-BE49-F238E27FC236}">
                <a16:creationId xmlns:a16="http://schemas.microsoft.com/office/drawing/2014/main" id="{5089242F-55A5-A443-BB0F-90623B434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amddiffyn y croen</a:t>
            </a:r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D10C3DC8-8C7F-9146-ACD3-A8129C8E5B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Sylweddau a allai niweidio: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pyg, tar, bitwmen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sment, brics, llwch cerrig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teils, llwch plastr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paent, farnais, lacer, adlynion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llwch pren, gwydr ffibr, resinau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toddyddion, tanwydd, olewau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gwirodydd, teneuwyr, asidau, alcalïau.</a:t>
            </a:r>
          </a:p>
          <a:p>
            <a:endParaRPr lang="en-GB" altLang="en-US" sz="1400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030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>
            <a:extLst>
              <a:ext uri="{FF2B5EF4-FFF2-40B4-BE49-F238E27FC236}">
                <a16:creationId xmlns:a16="http://schemas.microsoft.com/office/drawing/2014/main" id="{3ACBF4BE-56A4-A542-B33B-D8E65C0EDD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latin typeface="+mn-lt"/>
              </a:rPr>
              <a:t>Deunydd amddiffyn y croen</a:t>
            </a:r>
          </a:p>
        </p:txBody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72D86EE2-D268-BE4E-A197-D67ECF3C85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y-GB"/>
              <a:t>Ffyrdd o ddiogelu’r croen: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menig, menig dur 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oferôls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gogls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ffedogau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esgidiau cryf – blaen esgid dur a gwarchodaeth yn y wadn ganol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legins.</a:t>
            </a:r>
          </a:p>
          <a:p>
            <a:pPr>
              <a:lnSpc>
                <a:spcPct val="90000"/>
              </a:lnSpc>
            </a:pPr>
            <a:r>
              <a:rPr lang="cy-GB"/>
              <a:t>Rhaid i chi wisgo cyfarpar diogelu priodol dros y croen er mwyn i’r gwaith gael ei wneud.</a:t>
            </a:r>
          </a:p>
          <a:p>
            <a:pPr>
              <a:lnSpc>
                <a:spcPct val="90000"/>
              </a:lnSpc>
            </a:pPr>
            <a:endParaRPr lang="en-GB" altLang="en-US" sz="3200" dirty="0">
              <a:latin typeface="Trebuchet MS" panose="020B0703020202090204" pitchFamily="34" charset="0"/>
            </a:endParaRPr>
          </a:p>
        </p:txBody>
      </p:sp>
      <p:pic>
        <p:nvPicPr>
          <p:cNvPr id="4" name="Picture 3" descr="A group of people wearing safety vests and hardhats working on a construction site  Description automatically generated with medium confidence">
            <a:extLst>
              <a:ext uri="{FF2B5EF4-FFF2-40B4-BE49-F238E27FC236}">
                <a16:creationId xmlns:a16="http://schemas.microsoft.com/office/drawing/2014/main" id="{C4F7BC45-B9DD-4F03-8103-0AA7C560BD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071" y="1184093"/>
            <a:ext cx="3905361" cy="274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9862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>
            <a:extLst>
              <a:ext uri="{FF2B5EF4-FFF2-40B4-BE49-F238E27FC236}">
                <a16:creationId xmlns:a16="http://schemas.microsoft.com/office/drawing/2014/main" id="{3ACBF4BE-56A4-A542-B33B-D8E65C0EDD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Dillad llachar</a:t>
            </a:r>
          </a:p>
        </p:txBody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72D86EE2-D268-BE4E-A197-D67ECF3C85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3556433" cy="4131200"/>
          </a:xfrm>
        </p:spPr>
        <p:txBody>
          <a:bodyPr/>
          <a:lstStyle/>
          <a:p>
            <a:r>
              <a:rPr lang="cy-GB"/>
              <a:t>Mae dillad llachar yn orfodol mewn safleoedd adeiladu pan fydd cerbydau’n bresennol. </a:t>
            </a:r>
          </a:p>
          <a:p>
            <a:r>
              <a:rPr lang="cy-GB"/>
              <a:t>Mae’r math hwn o ddillad yn cael ei wisgo i roi gwybod i weithwyr mewn cerbydau bod cerddwyr ar y safle. Mae’r dillad llachar yn lliwgar ac yn adlewyrchu.</a:t>
            </a:r>
          </a:p>
          <a:p>
            <a:pPr>
              <a:lnSpc>
                <a:spcPct val="90000"/>
              </a:lnSpc>
            </a:pPr>
            <a:r>
              <a:rPr lang="cy-GB"/>
              <a:t>.</a:t>
            </a:r>
          </a:p>
          <a:p>
            <a:pPr>
              <a:lnSpc>
                <a:spcPct val="90000"/>
              </a:lnSpc>
            </a:pPr>
            <a:endParaRPr lang="en-GB" altLang="en-US" sz="3200" dirty="0">
              <a:latin typeface="Trebuchet MS" panose="020B070302020209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33783D-9032-4A3C-8BC5-C293633AD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139" y="1594627"/>
            <a:ext cx="2808312" cy="353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26845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>
            <a:extLst>
              <a:ext uri="{FF2B5EF4-FFF2-40B4-BE49-F238E27FC236}">
                <a16:creationId xmlns:a16="http://schemas.microsoft.com/office/drawing/2014/main" id="{9CC4A652-72C4-B743-83D7-BAF710FBE8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Pethau i'w cofio</a:t>
            </a:r>
          </a:p>
        </p:txBody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7D30BAD9-3F87-F84D-8F9A-A0A21BB77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700808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gwisgo cyfarpar diogelu personol pan fydd angen.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iddo fod yn addas ar gyfer y gwaith sydd i’w gyflawni.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 chi ddefnyddio cyfarpar diogelu personol yn unol â’r cyfarwyddiadau.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Rhowch wybod am unrhyw gyfarpar sy’n ddiffygiol.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Os nad ydych chi’n siŵr o unrhyw beth</a:t>
            </a:r>
          </a:p>
          <a:p>
            <a:pPr>
              <a:buClr>
                <a:srgbClr val="0077E3"/>
              </a:buClr>
            </a:pPr>
            <a:r>
              <a:rPr lang="cy-GB" dirty="0"/>
              <a:t>      – cofiwch </a:t>
            </a:r>
            <a:r>
              <a:rPr lang="cy-GB" b="1" dirty="0"/>
              <a:t>Holi!</a:t>
            </a:r>
          </a:p>
          <a:p>
            <a:endParaRPr lang="en-GB" altLang="en-US" sz="3200" b="1" dirty="0">
              <a:latin typeface="Trebuchet MS" panose="020B0703020202090204" pitchFamily="34" charset="0"/>
            </a:endParaRPr>
          </a:p>
          <a:p>
            <a:endParaRPr lang="en-GB" altLang="en-US" dirty="0"/>
          </a:p>
        </p:txBody>
      </p:sp>
      <p:pic>
        <p:nvPicPr>
          <p:cNvPr id="4" name="Picture 3" descr="A picture containing water, boat, yellow, railing  Description automatically generated">
            <a:extLst>
              <a:ext uri="{FF2B5EF4-FFF2-40B4-BE49-F238E27FC236}">
                <a16:creationId xmlns:a16="http://schemas.microsoft.com/office/drawing/2014/main" id="{50F6F56E-C239-45D7-921B-D0D86A7C3B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461" y="4039251"/>
            <a:ext cx="3328003" cy="221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6671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Cwestiynau atgyfnerthu’r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cy-GB"/>
              <a:t>C. Beth yw ystyr PPE yn Saesneg?</a:t>
            </a:r>
          </a:p>
          <a:p>
            <a:endParaRPr lang="en-US" dirty="0"/>
          </a:p>
          <a:p>
            <a:r>
              <a:rPr lang="cy-GB"/>
              <a:t>C. Pa gyfarpar diogelu personol y gallech chi ei ddefnyddio i ddiogelu eich ceg?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5D16AC3C-B3ED-7D4A-BCC6-883CE52B3C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diogelu personol</a:t>
            </a:r>
          </a:p>
        </p:txBody>
      </p:sp>
      <p:sp>
        <p:nvSpPr>
          <p:cNvPr id="212995" name="Rectangle 3">
            <a:extLst>
              <a:ext uri="{FF2B5EF4-FFF2-40B4-BE49-F238E27FC236}">
                <a16:creationId xmlns:a16="http://schemas.microsoft.com/office/drawing/2014/main" id="{7A21EEF6-BEE9-BC46-8200-B0A5604A21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848"/>
            <a:ext cx="7571184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Rheoliadau Cyfarpar Diogelu Personol 1992 yn berthnasol i bob sefyllfa waith.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dros 1000 o sylweddau sy’n cael eu cludo yn yr awyr, wedi’u nodi fel rhai a allai fod yn niweidiol.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asthma galwedigaethol yn effeithio ar fwy na 70,000 o bobl.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nifer yn cynyddu’n flynyddol. </a:t>
            </a:r>
          </a:p>
        </p:txBody>
      </p:sp>
    </p:spTree>
    <p:extLst>
      <p:ext uri="{BB962C8B-B14F-4D97-AF65-F5344CB8AC3E}">
        <p14:creationId xmlns:p14="http://schemas.microsoft.com/office/powerpoint/2010/main" val="378765655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>
            <a:extLst>
              <a:ext uri="{FF2B5EF4-FFF2-40B4-BE49-F238E27FC236}">
                <a16:creationId xmlns:a16="http://schemas.microsoft.com/office/drawing/2014/main" id="{E153696E-7A85-2C4B-B92B-1B82705AC0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diogelu personol</a:t>
            </a:r>
          </a:p>
        </p:txBody>
      </p:sp>
      <p:sp>
        <p:nvSpPr>
          <p:cNvPr id="214019" name="Rectangle 3">
            <a:extLst>
              <a:ext uri="{FF2B5EF4-FFF2-40B4-BE49-F238E27FC236}">
                <a16:creationId xmlns:a16="http://schemas.microsoft.com/office/drawing/2014/main" id="{207BAD30-3F20-2649-984A-E794EB246D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Ar sawl achlysur, mae’n rhaid i bobl: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wisgo dillad diogelwch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cyfarpar diogelu.</a:t>
            </a:r>
          </a:p>
        </p:txBody>
      </p:sp>
      <p:pic>
        <p:nvPicPr>
          <p:cNvPr id="4" name="Picture 3" descr="A pair of boots  Description automatically generated with medium confidence">
            <a:extLst>
              <a:ext uri="{FF2B5EF4-FFF2-40B4-BE49-F238E27FC236}">
                <a16:creationId xmlns:a16="http://schemas.microsoft.com/office/drawing/2014/main" id="{7B34D1D1-B586-425D-93D7-53BEC36AE7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564904"/>
            <a:ext cx="4026961" cy="266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85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C3840FFB-FC3C-F547-AB2C-7F9FB06D4C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diogelu personol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E50A3D33-D869-1546-890B-5730D7CBFC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3155" y="1628800"/>
            <a:ext cx="9144000" cy="4876800"/>
          </a:xfrm>
        </p:spPr>
        <p:txBody>
          <a:bodyPr/>
          <a:lstStyle/>
          <a:p>
            <a:r>
              <a:rPr lang="cy-GB"/>
              <a:t>Mae pobl yn gwisgo dillad diogelwch neu’n defnyddio cyfarpar diogelu: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oherwydd bod rhywun wedi dweud wrthyn nhw am wneud hynny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oherwydd ei fod yn gwneud synnwyr. </a:t>
            </a:r>
          </a:p>
          <a:p>
            <a:r>
              <a:rPr lang="cy-GB"/>
              <a:t>Po fwyaf aml am yr ail reswm, y gorau.</a:t>
            </a:r>
          </a:p>
        </p:txBody>
      </p:sp>
    </p:spTree>
    <p:extLst>
      <p:ext uri="{BB962C8B-B14F-4D97-AF65-F5344CB8AC3E}">
        <p14:creationId xmlns:p14="http://schemas.microsoft.com/office/powerpoint/2010/main" val="161036544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3EFC6727-8C00-8E41-965C-A401A8061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/>
              <a:t>Cyfarpar diogelu personol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9B4E3517-6E96-7243-BEF7-D4C44C505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7799" y="1752600"/>
            <a:ext cx="8540750" cy="51054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 chi ddewis y cyfarpar diogelu personol cywir ar gyfer y gwaith.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 gyfarpar diogelu personol ffitio’n iawn.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 gyflogwyr ddarparu cyfarpar diogelu personol addas.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i weithwyr ddefnyddio cyfarpar diogelu personol yn gywir.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Os na allwch atal, rhaid i chi ddiogelu.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70626-DF3D-49CF-9651-A7385EEB2920}"/>
              </a:ext>
            </a:extLst>
          </p:cNvPr>
          <p:cNvSpPr txBox="1"/>
          <p:nvPr/>
        </p:nvSpPr>
        <p:spPr>
          <a:xfrm>
            <a:off x="587809" y="4596417"/>
            <a:ext cx="55692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Mae Rheoliadau Cyfarpar Diogelu Personol 1992 yn berthnasol i bob sefyllfa waith.</a:t>
            </a:r>
          </a:p>
        </p:txBody>
      </p:sp>
      <p:pic>
        <p:nvPicPr>
          <p:cNvPr id="4" name="Picture 3" descr="Graphical user interface, application  Description automatically generated with medium confidence">
            <a:extLst>
              <a:ext uri="{FF2B5EF4-FFF2-40B4-BE49-F238E27FC236}">
                <a16:creationId xmlns:a16="http://schemas.microsoft.com/office/drawing/2014/main" id="{95287DBC-5E55-474C-9E6B-1EEDA45179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49" b="1"/>
          <a:stretch/>
        </p:blipFill>
        <p:spPr>
          <a:xfrm>
            <a:off x="5652120" y="4509121"/>
            <a:ext cx="3000581" cy="163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5484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>
            <a:extLst>
              <a:ext uri="{FF2B5EF4-FFF2-40B4-BE49-F238E27FC236}">
                <a16:creationId xmlns:a16="http://schemas.microsoft.com/office/drawing/2014/main" id="{DC786AD2-3143-9F4B-AC5C-4626DADFC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amddiffyn y clustiau</a:t>
            </a:r>
          </a:p>
        </p:txBody>
      </p:sp>
      <p:sp>
        <p:nvSpPr>
          <p:cNvPr id="217091" name="Rectangle 3">
            <a:extLst>
              <a:ext uri="{FF2B5EF4-FFF2-40B4-BE49-F238E27FC236}">
                <a16:creationId xmlns:a16="http://schemas.microsoft.com/office/drawing/2014/main" id="{FE873F0F-D3D8-184F-882C-399E8ABD6A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y-GB"/>
              <a:t>Rhaid gwisgo hyn pan fydd angen.</a:t>
            </a:r>
          </a:p>
          <a:p>
            <a:pPr>
              <a:lnSpc>
                <a:spcPct val="90000"/>
              </a:lnSpc>
            </a:pPr>
            <a:r>
              <a:rPr lang="cy-GB"/>
              <a:t>Rhoi gwybod i'r goruchwyliwr am unrhyw ddiffygion i’r cyfarpar.</a:t>
            </a:r>
          </a:p>
          <a:p>
            <a:pPr>
              <a:lnSpc>
                <a:spcPct val="90000"/>
              </a:lnSpc>
            </a:pPr>
            <a:r>
              <a:rPr lang="cy-GB"/>
              <a:t>Mae dau fath sylfaenol o ddeunydd amddiffyn clustiau: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plwg clustiau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myff clustiau</a:t>
            </a:r>
          </a:p>
        </p:txBody>
      </p:sp>
      <p:pic>
        <p:nvPicPr>
          <p:cNvPr id="4" name="Picture 3" descr="A pair of headphones  Description automatically generated">
            <a:extLst>
              <a:ext uri="{FF2B5EF4-FFF2-40B4-BE49-F238E27FC236}">
                <a16:creationId xmlns:a16="http://schemas.microsoft.com/office/drawing/2014/main" id="{BDB1AB02-26FE-4691-9E45-228C8FC6E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924944"/>
            <a:ext cx="294436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441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>
            <a:extLst>
              <a:ext uri="{FF2B5EF4-FFF2-40B4-BE49-F238E27FC236}">
                <a16:creationId xmlns:a16="http://schemas.microsoft.com/office/drawing/2014/main" id="{9D448A7D-E36B-AF4C-B5CC-81C34042BA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1864"/>
            <a:ext cx="8229600" cy="760586"/>
          </a:xfrm>
        </p:spPr>
        <p:txBody>
          <a:bodyPr/>
          <a:lstStyle/>
          <a:p>
            <a:r>
              <a:rPr lang="cy-GB"/>
              <a:t>Deunydd amddiffyn y clustiau</a:t>
            </a:r>
          </a:p>
        </p:txBody>
      </p:sp>
      <p:sp>
        <p:nvSpPr>
          <p:cNvPr id="218115" name="Rectangle 3">
            <a:extLst>
              <a:ext uri="{FF2B5EF4-FFF2-40B4-BE49-F238E27FC236}">
                <a16:creationId xmlns:a16="http://schemas.microsoft.com/office/drawing/2014/main" id="{BC096B5B-F926-6E4E-AD1A-F0F39BE933A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3281" y="1822450"/>
            <a:ext cx="4187825" cy="484204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y-GB"/>
              <a:t>Plwg clustiau untro: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wedi'i wneud o ffibr mwynol mân, polythen a sbwng plastig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ei wisgo’n gywir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peidio â’u hailddefnyddio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sicrhau dwylo glân wrth eu dal. </a:t>
            </a:r>
          </a:p>
        </p:txBody>
      </p:sp>
      <p:pic>
        <p:nvPicPr>
          <p:cNvPr id="218117" name="Picture 5">
            <a:extLst>
              <a:ext uri="{FF2B5EF4-FFF2-40B4-BE49-F238E27FC236}">
                <a16:creationId xmlns:a16="http://schemas.microsoft.com/office/drawing/2014/main" id="{DD2FAB81-492C-944C-98F2-EFE9D493088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1822450"/>
            <a:ext cx="4041775" cy="4081463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46234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>
            <a:extLst>
              <a:ext uri="{FF2B5EF4-FFF2-40B4-BE49-F238E27FC236}">
                <a16:creationId xmlns:a16="http://schemas.microsoft.com/office/drawing/2014/main" id="{E36B74E9-99D9-EB4A-A13F-F14FB9C0BC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/>
          <a:lstStyle/>
          <a:p>
            <a:r>
              <a:rPr lang="cy-GB"/>
              <a:t>Deunydd amddiffyn y clustiau</a:t>
            </a:r>
          </a:p>
        </p:txBody>
      </p:sp>
      <p:sp>
        <p:nvSpPr>
          <p:cNvPr id="220163" name="Rectangle 3">
            <a:extLst>
              <a:ext uri="{FF2B5EF4-FFF2-40B4-BE49-F238E27FC236}">
                <a16:creationId xmlns:a16="http://schemas.microsoft.com/office/drawing/2014/main" id="{8D2BE57D-C0F6-8642-A3AB-781011CBA2E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1775" cy="4525963"/>
          </a:xfrm>
        </p:spPr>
        <p:txBody>
          <a:bodyPr/>
          <a:lstStyle/>
          <a:p>
            <a:pPr>
              <a:buClr>
                <a:srgbClr val="0077E3"/>
              </a:buClr>
            </a:pPr>
            <a:r>
              <a:rPr lang="cy-GB"/>
              <a:t>Myff clustiau: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gorchuddio’r glust yn llwyr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wedi’i selio i’r pen gan sbwng neu sêl hylif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dydy rhai rhydd ddim yn effeithiol.</a:t>
            </a:r>
          </a:p>
        </p:txBody>
      </p:sp>
      <p:pic>
        <p:nvPicPr>
          <p:cNvPr id="220165" name="Picture 5">
            <a:extLst>
              <a:ext uri="{FF2B5EF4-FFF2-40B4-BE49-F238E27FC236}">
                <a16:creationId xmlns:a16="http://schemas.microsoft.com/office/drawing/2014/main" id="{98E225EF-CC97-2342-803C-8C95B653217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9838" y="1836738"/>
            <a:ext cx="3595687" cy="3498850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42490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>
            <a:extLst>
              <a:ext uri="{FF2B5EF4-FFF2-40B4-BE49-F238E27FC236}">
                <a16:creationId xmlns:a16="http://schemas.microsoft.com/office/drawing/2014/main" id="{5303BD52-7D39-2B49-9E84-F72237F857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amddiffyn y llygaid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A8C44C53-B37A-6A4D-9C6C-257B8C14E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363272" cy="5105400"/>
          </a:xfrm>
        </p:spPr>
        <p:txBody>
          <a:bodyPr/>
          <a:lstStyle/>
          <a:p>
            <a:r>
              <a:rPr lang="cy-GB" dirty="0"/>
              <a:t>Yn ofynnol yn ôl y gyfraith os oes posibilrwydd o anaf i’r llygaid. Er enghraifft, wrth: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falu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weldio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morthwylio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torri.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Neu wrth ddefnyddio: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metel poeth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cemegion</a:t>
            </a: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sz="2800" dirty="0">
              <a:latin typeface="Trebuchet MS" panose="020B0703020202090204" pitchFamily="34" charset="0"/>
            </a:endParaRP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3065288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</TotalTime>
  <Words>809</Words>
  <Application>Microsoft Office PowerPoint</Application>
  <PresentationFormat>On-screen Show (4:3)</PresentationFormat>
  <Paragraphs>118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Comic Sans MS</vt:lpstr>
      <vt:lpstr>Lucida Grande</vt:lpstr>
      <vt:lpstr>Times New Roman</vt:lpstr>
      <vt:lpstr>Trebuchet MS</vt:lpstr>
      <vt:lpstr>Default Design</vt:lpstr>
      <vt:lpstr>  PowerPoint 8: Cyfarpar diogelu personol</vt:lpstr>
      <vt:lpstr>Cyfarpar diogelu personol</vt:lpstr>
      <vt:lpstr>Cyfarpar diogelu personol</vt:lpstr>
      <vt:lpstr>Cyfarpar diogelu personol</vt:lpstr>
      <vt:lpstr>Cyfarpar diogelu personol</vt:lpstr>
      <vt:lpstr>Deunydd amddiffyn y clustiau</vt:lpstr>
      <vt:lpstr>Deunydd amddiffyn y clustiau</vt:lpstr>
      <vt:lpstr>Deunydd amddiffyn y clustiau</vt:lpstr>
      <vt:lpstr>Deunydd amddiffyn y llygaid</vt:lpstr>
      <vt:lpstr>Deunydd amddiffyn y llygaid</vt:lpstr>
      <vt:lpstr>Deunydd amddiffyn y pen</vt:lpstr>
      <vt:lpstr>Deunydd amddiffyn y traed</vt:lpstr>
      <vt:lpstr>Cyfarpar diogelu wrth anadlu</vt:lpstr>
      <vt:lpstr>Enghreifftiau o gyfarpar diogelu wrth anadlu</vt:lpstr>
      <vt:lpstr>Deunydd amddiffyn y croen</vt:lpstr>
      <vt:lpstr>Deunydd amddiffyn y croen</vt:lpstr>
      <vt:lpstr>Dillad llachar</vt:lpstr>
      <vt:lpstr>Pethau i'w cofio</vt:lpstr>
      <vt:lpstr>Cwestiynau atgyfnerthu’r sesiwn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197</cp:revision>
  <dcterms:created xsi:type="dcterms:W3CDTF">2013-05-28T00:38:54Z</dcterms:created>
  <dcterms:modified xsi:type="dcterms:W3CDTF">2021-05-03T15:01:43Z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