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56" r:id="rId5"/>
    <p:sldId id="342" r:id="rId6"/>
    <p:sldId id="343" r:id="rId7"/>
    <p:sldId id="450" r:id="rId8"/>
    <p:sldId id="344" r:id="rId9"/>
    <p:sldId id="448" r:id="rId10"/>
    <p:sldId id="449" r:id="rId11"/>
    <p:sldId id="451" r:id="rId12"/>
    <p:sldId id="452" r:id="rId13"/>
    <p:sldId id="447" r:id="rId14"/>
    <p:sldId id="435" r:id="rId15"/>
    <p:sldId id="437" r:id="rId16"/>
    <p:sldId id="438" r:id="rId17"/>
    <p:sldId id="439" r:id="rId18"/>
    <p:sldId id="440" r:id="rId19"/>
    <p:sldId id="442" r:id="rId20"/>
    <p:sldId id="444" r:id="rId21"/>
    <p:sldId id="445" r:id="rId22"/>
    <p:sldId id="267" r:id="rId23"/>
  </p:sldIdLst>
  <p:sldSz cx="9144000" cy="6858000" type="screen4x3"/>
  <p:notesSz cx="6858000" cy="9144000"/>
  <p:custDataLst>
    <p:tags r:id="rId2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2F18F8-483A-97C4-F382-296CB78C8F80}" v="36" dt="2020-06-15T20:36:29.8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3172" autoAdjust="0"/>
  </p:normalViewPr>
  <p:slideViewPr>
    <p:cSldViewPr showGuides="1">
      <p:cViewPr varScale="1">
        <p:scale>
          <a:sx n="62" d="100"/>
          <a:sy n="62" d="100"/>
        </p:scale>
        <p:origin x="142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7.xml"/><Relationship Id="rId3" Type="http://schemas.openxmlformats.org/officeDocument/2006/relationships/slide" Target="slides/slide12.xml"/><Relationship Id="rId7" Type="http://schemas.openxmlformats.org/officeDocument/2006/relationships/slide" Target="slides/slide16.xml"/><Relationship Id="rId2" Type="http://schemas.openxmlformats.org/officeDocument/2006/relationships/slide" Target="slides/slide11.xml"/><Relationship Id="rId1" Type="http://schemas.openxmlformats.org/officeDocument/2006/relationships/slide" Target="slides/slide10.xml"/><Relationship Id="rId6" Type="http://schemas.openxmlformats.org/officeDocument/2006/relationships/slide" Target="slides/slide15.xml"/><Relationship Id="rId5" Type="http://schemas.openxmlformats.org/officeDocument/2006/relationships/slide" Target="slides/slide14.xml"/><Relationship Id="rId4" Type="http://schemas.openxmlformats.org/officeDocument/2006/relationships/slide" Target="slides/slide13.xml"/><Relationship Id="rId9" Type="http://schemas.openxmlformats.org/officeDocument/2006/relationships/slide" Target="slides/slide1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9C2F18F8-483A-97C4-F382-296CB78C8F80}"/>
    <pc:docChg chg="modSld">
      <pc:chgData name="John Cartwright" userId="S::john.cartwright@hartlepoolfe.ac.uk::aab42552-d48d-4c7e-81cd-76fbfe8dfb3c" providerId="AD" clId="Web-{9C2F18F8-483A-97C4-F382-296CB78C8F80}" dt="2020-06-15T20:36:29.803" v="26" actId="14100"/>
      <pc:docMkLst>
        <pc:docMk/>
      </pc:docMkLst>
      <pc:sldChg chg="addSp modSp">
        <pc:chgData name="John Cartwright" userId="S::john.cartwright@hartlepoolfe.ac.uk::aab42552-d48d-4c7e-81cd-76fbfe8dfb3c" providerId="AD" clId="Web-{9C2F18F8-483A-97C4-F382-296CB78C8F80}" dt="2020-06-15T20:28:21.150" v="2" actId="14100"/>
        <pc:sldMkLst>
          <pc:docMk/>
          <pc:sldMk cId="3674243337" sldId="343"/>
        </pc:sldMkLst>
        <pc:picChg chg="add mod">
          <ac:chgData name="John Cartwright" userId="S::john.cartwright@hartlepoolfe.ac.uk::aab42552-d48d-4c7e-81cd-76fbfe8dfb3c" providerId="AD" clId="Web-{9C2F18F8-483A-97C4-F382-296CB78C8F80}" dt="2020-06-15T20:28:21.150" v="2" actId="14100"/>
          <ac:picMkLst>
            <pc:docMk/>
            <pc:sldMk cId="3674243337" sldId="343"/>
            <ac:picMk id="4" creationId="{C37F972E-5ED3-458E-9434-7EFB2221F24E}"/>
          </ac:picMkLst>
        </pc:picChg>
      </pc:sldChg>
      <pc:sldChg chg="addSp modSp">
        <pc:chgData name="John Cartwright" userId="S::john.cartwright@hartlepoolfe.ac.uk::aab42552-d48d-4c7e-81cd-76fbfe8dfb3c" providerId="AD" clId="Web-{9C2F18F8-483A-97C4-F382-296CB78C8F80}" dt="2020-06-15T20:35:04.444" v="17" actId="1076"/>
        <pc:sldMkLst>
          <pc:docMk/>
          <pc:sldMk cId="1473449508" sldId="438"/>
        </pc:sldMkLst>
        <pc:picChg chg="add mod">
          <ac:chgData name="John Cartwright" userId="S::john.cartwright@hartlepoolfe.ac.uk::aab42552-d48d-4c7e-81cd-76fbfe8dfb3c" providerId="AD" clId="Web-{9C2F18F8-483A-97C4-F382-296CB78C8F80}" dt="2020-06-15T20:35:04.444" v="17" actId="1076"/>
          <ac:picMkLst>
            <pc:docMk/>
            <pc:sldMk cId="1473449508" sldId="438"/>
            <ac:picMk id="2" creationId="{A90E8D09-1934-4B6C-BDC5-96BAF7E95D88}"/>
          </ac:picMkLst>
        </pc:picChg>
      </pc:sldChg>
      <pc:sldChg chg="addSp modSp">
        <pc:chgData name="John Cartwright" userId="S::john.cartwright@hartlepoolfe.ac.uk::aab42552-d48d-4c7e-81cd-76fbfe8dfb3c" providerId="AD" clId="Web-{9C2F18F8-483A-97C4-F382-296CB78C8F80}" dt="2020-06-15T20:35:28.882" v="20" actId="14100"/>
        <pc:sldMkLst>
          <pc:docMk/>
          <pc:sldMk cId="3265867334" sldId="440"/>
        </pc:sldMkLst>
        <pc:picChg chg="add mod">
          <ac:chgData name="John Cartwright" userId="S::john.cartwright@hartlepoolfe.ac.uk::aab42552-d48d-4c7e-81cd-76fbfe8dfb3c" providerId="AD" clId="Web-{9C2F18F8-483A-97C4-F382-296CB78C8F80}" dt="2020-06-15T20:35:28.882" v="20" actId="14100"/>
          <ac:picMkLst>
            <pc:docMk/>
            <pc:sldMk cId="3265867334" sldId="440"/>
            <ac:picMk id="2" creationId="{423112E1-6D87-4B6C-BB61-916519CE0752}"/>
          </ac:picMkLst>
        </pc:picChg>
      </pc:sldChg>
      <pc:sldChg chg="addSp modSp">
        <pc:chgData name="John Cartwright" userId="S::john.cartwright@hartlepoolfe.ac.uk::aab42552-d48d-4c7e-81cd-76fbfe8dfb3c" providerId="AD" clId="Web-{9C2F18F8-483A-97C4-F382-296CB78C8F80}" dt="2020-06-15T20:35:50.194" v="23" actId="14100"/>
        <pc:sldMkLst>
          <pc:docMk/>
          <pc:sldMk cId="756421977" sldId="442"/>
        </pc:sldMkLst>
        <pc:picChg chg="add mod">
          <ac:chgData name="John Cartwright" userId="S::john.cartwright@hartlepoolfe.ac.uk::aab42552-d48d-4c7e-81cd-76fbfe8dfb3c" providerId="AD" clId="Web-{9C2F18F8-483A-97C4-F382-296CB78C8F80}" dt="2020-06-15T20:35:50.194" v="23" actId="14100"/>
          <ac:picMkLst>
            <pc:docMk/>
            <pc:sldMk cId="756421977" sldId="442"/>
            <ac:picMk id="2" creationId="{4BBEE4C6-589E-48F6-9151-90AD727371C0}"/>
          </ac:picMkLst>
        </pc:picChg>
      </pc:sldChg>
      <pc:sldChg chg="addSp modSp">
        <pc:chgData name="John Cartwright" userId="S::john.cartwright@hartlepoolfe.ac.uk::aab42552-d48d-4c7e-81cd-76fbfe8dfb3c" providerId="AD" clId="Web-{9C2F18F8-483A-97C4-F382-296CB78C8F80}" dt="2020-06-15T20:36:29.803" v="26" actId="14100"/>
        <pc:sldMkLst>
          <pc:docMk/>
          <pc:sldMk cId="599769207" sldId="444"/>
        </pc:sldMkLst>
        <pc:picChg chg="add mod">
          <ac:chgData name="John Cartwright" userId="S::john.cartwright@hartlepoolfe.ac.uk::aab42552-d48d-4c7e-81cd-76fbfe8dfb3c" providerId="AD" clId="Web-{9C2F18F8-483A-97C4-F382-296CB78C8F80}" dt="2020-06-15T20:36:29.803" v="26" actId="14100"/>
          <ac:picMkLst>
            <pc:docMk/>
            <pc:sldMk cId="599769207" sldId="444"/>
            <ac:picMk id="2" creationId="{298CFA5B-20D3-4BF8-B675-B09CE410FE64}"/>
          </ac:picMkLst>
        </pc:picChg>
      </pc:sldChg>
      <pc:sldChg chg="addSp modSp">
        <pc:chgData name="John Cartwright" userId="S::john.cartwright@hartlepoolfe.ac.uk::aab42552-d48d-4c7e-81cd-76fbfe8dfb3c" providerId="AD" clId="Web-{9C2F18F8-483A-97C4-F382-296CB78C8F80}" dt="2020-06-15T20:33:04.586" v="15" actId="1076"/>
        <pc:sldMkLst>
          <pc:docMk/>
          <pc:sldMk cId="350030474" sldId="447"/>
        </pc:sldMkLst>
        <pc:picChg chg="add mod">
          <ac:chgData name="John Cartwright" userId="S::john.cartwright@hartlepoolfe.ac.uk::aab42552-d48d-4c7e-81cd-76fbfe8dfb3c" providerId="AD" clId="Web-{9C2F18F8-483A-97C4-F382-296CB78C8F80}" dt="2020-06-15T20:33:04.586" v="15" actId="1076"/>
          <ac:picMkLst>
            <pc:docMk/>
            <pc:sldMk cId="350030474" sldId="447"/>
            <ac:picMk id="2" creationId="{1D2CC4C8-6334-4EDC-917F-7F7B37D3F684}"/>
          </ac:picMkLst>
        </pc:picChg>
        <pc:picChg chg="add mod">
          <ac:chgData name="John Cartwright" userId="S::john.cartwright@hartlepoolfe.ac.uk::aab42552-d48d-4c7e-81cd-76fbfe8dfb3c" providerId="AD" clId="Web-{9C2F18F8-483A-97C4-F382-296CB78C8F80}" dt="2020-06-15T20:33:01.367" v="14" actId="1076"/>
          <ac:picMkLst>
            <pc:docMk/>
            <pc:sldMk cId="350030474" sldId="447"/>
            <ac:picMk id="3" creationId="{653C1094-E23B-4557-BF5A-9430300B29B6}"/>
          </ac:picMkLst>
        </pc:picChg>
      </pc:sldChg>
      <pc:sldChg chg="addSp modSp">
        <pc:chgData name="John Cartwright" userId="S::john.cartwright@hartlepoolfe.ac.uk::aab42552-d48d-4c7e-81cd-76fbfe8dfb3c" providerId="AD" clId="Web-{9C2F18F8-483A-97C4-F382-296CB78C8F80}" dt="2020-06-15T20:31:03.899" v="11" actId="20577"/>
        <pc:sldMkLst>
          <pc:docMk/>
          <pc:sldMk cId="1457320780" sldId="448"/>
        </pc:sldMkLst>
        <pc:spChg chg="mod">
          <ac:chgData name="John Cartwright" userId="S::john.cartwright@hartlepoolfe.ac.uk::aab42552-d48d-4c7e-81cd-76fbfe8dfb3c" providerId="AD" clId="Web-{9C2F18F8-483A-97C4-F382-296CB78C8F80}" dt="2020-06-15T20:31:03.899" v="11" actId="20577"/>
          <ac:spMkLst>
            <pc:docMk/>
            <pc:sldMk cId="1457320780" sldId="448"/>
            <ac:spMk id="3" creationId="{84B20878-3BD1-5B4E-9574-730AE54AEEB7}"/>
          </ac:spMkLst>
        </pc:spChg>
        <pc:picChg chg="add mod">
          <ac:chgData name="John Cartwright" userId="S::john.cartwright@hartlepoolfe.ac.uk::aab42552-d48d-4c7e-81cd-76fbfe8dfb3c" providerId="AD" clId="Web-{9C2F18F8-483A-97C4-F382-296CB78C8F80}" dt="2020-06-15T20:30:57.133" v="8" actId="14100"/>
          <ac:picMkLst>
            <pc:docMk/>
            <pc:sldMk cId="1457320780" sldId="448"/>
            <ac:picMk id="4" creationId="{141E06A4-7633-40E3-8958-76E966F218DF}"/>
          </ac:picMkLst>
        </pc:picChg>
      </pc:sldChg>
      <pc:sldChg chg="addSp modSp">
        <pc:chgData name="John Cartwright" userId="S::john.cartwright@hartlepoolfe.ac.uk::aab42552-d48d-4c7e-81cd-76fbfe8dfb3c" providerId="AD" clId="Web-{9C2F18F8-483A-97C4-F382-296CB78C8F80}" dt="2020-06-15T20:29:39.009" v="5" actId="14100"/>
        <pc:sldMkLst>
          <pc:docMk/>
          <pc:sldMk cId="4002700187" sldId="450"/>
        </pc:sldMkLst>
        <pc:picChg chg="add mod">
          <ac:chgData name="John Cartwright" userId="S::john.cartwright@hartlepoolfe.ac.uk::aab42552-d48d-4c7e-81cd-76fbfe8dfb3c" providerId="AD" clId="Web-{9C2F18F8-483A-97C4-F382-296CB78C8F80}" dt="2020-06-15T20:29:39.009" v="5" actId="14100"/>
          <ac:picMkLst>
            <pc:docMk/>
            <pc:sldMk cId="4002700187" sldId="450"/>
            <ac:picMk id="4" creationId="{1F544AE7-1D60-4E6A-B30F-1EDCE437BA2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648A6C2-BA11-9144-91C5-9F635A707F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43194B-DD5E-BD47-8369-A1F220CC04C8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402434" name="Rectangle 2">
            <a:extLst>
              <a:ext uri="{FF2B5EF4-FFF2-40B4-BE49-F238E27FC236}">
                <a16:creationId xmlns:a16="http://schemas.microsoft.com/office/drawing/2014/main" id="{217F5F60-FE11-6B49-BE57-6DC3D8B4C7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>
            <a:extLst>
              <a:ext uri="{FF2B5EF4-FFF2-40B4-BE49-F238E27FC236}">
                <a16:creationId xmlns:a16="http://schemas.microsoft.com/office/drawing/2014/main" id="{93F13A71-C5AD-474A-9EC7-4B83398650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4420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648A6C2-BA11-9144-91C5-9F635A707F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43194B-DD5E-BD47-8369-A1F220CC04C8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402434" name="Rectangle 2">
            <a:extLst>
              <a:ext uri="{FF2B5EF4-FFF2-40B4-BE49-F238E27FC236}">
                <a16:creationId xmlns:a16="http://schemas.microsoft.com/office/drawing/2014/main" id="{217F5F60-FE11-6B49-BE57-6DC3D8B4C7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>
            <a:extLst>
              <a:ext uri="{FF2B5EF4-FFF2-40B4-BE49-F238E27FC236}">
                <a16:creationId xmlns:a16="http://schemas.microsoft.com/office/drawing/2014/main" id="{93F13A71-C5AD-474A-9EC7-4B83398650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708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7903E51-5F59-8B4E-ACB2-CE5EB7FAAD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6939F1-9D2B-3044-8DB7-5862B4DAEE69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403458" name="Rectangle 2">
            <a:extLst>
              <a:ext uri="{FF2B5EF4-FFF2-40B4-BE49-F238E27FC236}">
                <a16:creationId xmlns:a16="http://schemas.microsoft.com/office/drawing/2014/main" id="{920A4BA0-5788-674D-B94B-0AC744BC38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>
            <a:extLst>
              <a:ext uri="{FF2B5EF4-FFF2-40B4-BE49-F238E27FC236}">
                <a16:creationId xmlns:a16="http://schemas.microsoft.com/office/drawing/2014/main" id="{D0920E8C-8A5C-9047-A732-C81A81B794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4892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D2D4912-765F-214F-AA75-7BD503D05E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0837C9-4349-7B4D-A98A-1B3F92A19F7C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404482" name="Rectangle 2">
            <a:extLst>
              <a:ext uri="{FF2B5EF4-FFF2-40B4-BE49-F238E27FC236}">
                <a16:creationId xmlns:a16="http://schemas.microsoft.com/office/drawing/2014/main" id="{A54816C9-133F-4040-8043-DB59D894E9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>
            <a:extLst>
              <a:ext uri="{FF2B5EF4-FFF2-40B4-BE49-F238E27FC236}">
                <a16:creationId xmlns:a16="http://schemas.microsoft.com/office/drawing/2014/main" id="{1CB3EAF6-F836-2C49-8C48-BACB7B2176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9788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5AEE205-C122-0241-A35E-F20ED8B508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D0454-70D9-7B4E-8385-11CD2EF12150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405506" name="Rectangle 2">
            <a:extLst>
              <a:ext uri="{FF2B5EF4-FFF2-40B4-BE49-F238E27FC236}">
                <a16:creationId xmlns:a16="http://schemas.microsoft.com/office/drawing/2014/main" id="{1CBFCB18-CFC9-5C4A-A865-36525CB671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>
            <a:extLst>
              <a:ext uri="{FF2B5EF4-FFF2-40B4-BE49-F238E27FC236}">
                <a16:creationId xmlns:a16="http://schemas.microsoft.com/office/drawing/2014/main" id="{FFCD8D48-68C6-6742-8FB7-7F84EB3A51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60984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FAEF32A-5A26-1D45-BBC1-75D5ED5306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FEAE32-70EF-0743-B42B-1677A55D26B5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406530" name="Rectangle 2">
            <a:extLst>
              <a:ext uri="{FF2B5EF4-FFF2-40B4-BE49-F238E27FC236}">
                <a16:creationId xmlns:a16="http://schemas.microsoft.com/office/drawing/2014/main" id="{9FE7EBFF-874C-974A-B573-98FE1E4D4E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>
            <a:extLst>
              <a:ext uri="{FF2B5EF4-FFF2-40B4-BE49-F238E27FC236}">
                <a16:creationId xmlns:a16="http://schemas.microsoft.com/office/drawing/2014/main" id="{1F07BB2C-F7D2-FA4F-8F97-1E34F33AA5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393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3002E70-933B-3B4B-8F08-42C8756A77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0DCBC-C819-0A4E-9207-D5270E5CCD61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407554" name="Rectangle 2">
            <a:extLst>
              <a:ext uri="{FF2B5EF4-FFF2-40B4-BE49-F238E27FC236}">
                <a16:creationId xmlns:a16="http://schemas.microsoft.com/office/drawing/2014/main" id="{20378C9D-5B77-4F4D-BB46-484D8BAF30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>
            <a:extLst>
              <a:ext uri="{FF2B5EF4-FFF2-40B4-BE49-F238E27FC236}">
                <a16:creationId xmlns:a16="http://schemas.microsoft.com/office/drawing/2014/main" id="{4F9A9041-7B9F-8B4B-B9C2-56CCFD6CF5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6885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F2A5D49-FC88-5D47-AC06-2D961E5E0B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3A1C7C-4D75-2E46-8675-830881F769AA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408578" name="Rectangle 2">
            <a:extLst>
              <a:ext uri="{FF2B5EF4-FFF2-40B4-BE49-F238E27FC236}">
                <a16:creationId xmlns:a16="http://schemas.microsoft.com/office/drawing/2014/main" id="{D42C5B3B-171F-614A-86A9-6BEEC1B8F5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>
            <a:extLst>
              <a:ext uri="{FF2B5EF4-FFF2-40B4-BE49-F238E27FC236}">
                <a16:creationId xmlns:a16="http://schemas.microsoft.com/office/drawing/2014/main" id="{F44BF509-8809-A841-80D6-86EF067314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2218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C231797-E08C-C04F-87CD-B6B911A1DA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E18136-8AF4-6641-8B7C-C9F8063F2C26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409602" name="Rectangle 2">
            <a:extLst>
              <a:ext uri="{FF2B5EF4-FFF2-40B4-BE49-F238E27FC236}">
                <a16:creationId xmlns:a16="http://schemas.microsoft.com/office/drawing/2014/main" id="{B2BAC17B-1483-2D47-A49D-C9822D383F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>
            <a:extLst>
              <a:ext uri="{FF2B5EF4-FFF2-40B4-BE49-F238E27FC236}">
                <a16:creationId xmlns:a16="http://schemas.microsoft.com/office/drawing/2014/main" id="{A000EF15-32CD-4C44-9776-1292B16BB8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75419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323528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</a:t>
            </a:r>
            <a:r>
              <a:rPr lang="cy-GB" sz="24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Amddiffyn iechyd, diogelwch a’r amgylchedd wrth weithio yn y sector adeiladu a’r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7067128" cy="2514600"/>
          </a:xfrm>
        </p:spPr>
        <p:txBody>
          <a:bodyPr anchor="t"/>
          <a:lstStyle/>
          <a:p>
            <a:br>
              <a:rPr lang="cy-GB"/>
            </a:br>
            <a:br>
              <a:rPr lang="cy-GB"/>
            </a:br>
            <a:r>
              <a:rPr lang="cy-GB"/>
              <a:t>PowerPoint 5: Lles staff a storio deunyddiau’n ddiogel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6" name="Rectangle 8">
            <a:extLst>
              <a:ext uri="{FF2B5EF4-FFF2-40B4-BE49-F238E27FC236}">
                <a16:creationId xmlns:a16="http://schemas.microsoft.com/office/drawing/2014/main" id="{6287871B-74D5-A14A-BB81-30AF89FCC6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 y safle a storio deunyddiau</a:t>
            </a:r>
          </a:p>
        </p:txBody>
      </p:sp>
      <p:sp>
        <p:nvSpPr>
          <p:cNvPr id="350217" name="Rectangle 9">
            <a:extLst>
              <a:ext uri="{FF2B5EF4-FFF2-40B4-BE49-F238E27FC236}">
                <a16:creationId xmlns:a16="http://schemas.microsoft.com/office/drawing/2014/main" id="{89708DB1-11B0-0B49-9F46-FB10291F61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Un o’r tasgau pwysicaf wrth gynllunio safle adeiladu yw lles a llesiant y gweithlu.</a:t>
            </a:r>
          </a:p>
          <a:p>
            <a:r>
              <a:rPr lang="cy-GB"/>
              <a:t>Mae’r gwaith cynllunio gofalus hwn yn cynnwys cynllun y safle a storio deunyddiau, ardal orffwys, bloc toiledau a lles cyffredinol y gweithwyr.</a:t>
            </a:r>
          </a:p>
          <a:p>
            <a:endParaRPr lang="en-GB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996BAD-60CF-4DD9-9A9E-92F693A4FC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840" y="3085193"/>
            <a:ext cx="4103688" cy="2674807"/>
          </a:xfrm>
          <a:prstGeom prst="rect">
            <a:avLst/>
          </a:prstGeom>
        </p:spPr>
      </p:pic>
      <p:pic>
        <p:nvPicPr>
          <p:cNvPr id="7" name="Picture 6" descr="A picture containing person, indoor, preparing  Description automatically generated">
            <a:extLst>
              <a:ext uri="{FF2B5EF4-FFF2-40B4-BE49-F238E27FC236}">
                <a16:creationId xmlns:a16="http://schemas.microsoft.com/office/drawing/2014/main" id="{55CE919B-3A44-4BC4-8865-8A33B2FEE8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4260" y="3117566"/>
            <a:ext cx="4012212" cy="267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30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6" name="Rectangle 8">
            <a:extLst>
              <a:ext uri="{FF2B5EF4-FFF2-40B4-BE49-F238E27FC236}">
                <a16:creationId xmlns:a16="http://schemas.microsoft.com/office/drawing/2014/main" id="{6287871B-74D5-A14A-BB81-30AF89FCC6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 y safle</a:t>
            </a:r>
          </a:p>
        </p:txBody>
      </p:sp>
      <p:sp>
        <p:nvSpPr>
          <p:cNvPr id="350217" name="Rectangle 9">
            <a:extLst>
              <a:ext uri="{FF2B5EF4-FFF2-40B4-BE49-F238E27FC236}">
                <a16:creationId xmlns:a16="http://schemas.microsoft.com/office/drawing/2014/main" id="{89708DB1-11B0-0B49-9F46-FB10291F61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Gellir ystyried safle adeiladu yn weithdy neu’n storfa dros dro lle bydd contractwr yn codi adeilad.</a:t>
            </a:r>
          </a:p>
          <a:p>
            <a:r>
              <a:rPr lang="cy-GB"/>
              <a:t>Dylid cynllunio’r safle er mwyn sicrhau bod y canlynol yn symud cyn lleied â phosib:</a:t>
            </a:r>
          </a:p>
          <a:p>
            <a:pPr lvl="1"/>
            <a:r>
              <a:rPr lang="cy-GB"/>
              <a:t>gweithwyr</a:t>
            </a:r>
          </a:p>
          <a:p>
            <a:pPr lvl="1"/>
            <a:r>
              <a:rPr lang="cy-GB"/>
              <a:t>deunyddiau</a:t>
            </a:r>
          </a:p>
          <a:p>
            <a:pPr lvl="1"/>
            <a:r>
              <a:rPr lang="cy-GB"/>
              <a:t>cyfarpar.</a:t>
            </a:r>
          </a:p>
          <a:p>
            <a:r>
              <a:rPr lang="cy-GB"/>
              <a:t>Wrth lunio cynllun y safle, mae’n hanfodol cydymffurfio â’r canlynol:</a:t>
            </a:r>
          </a:p>
          <a:p>
            <a:pPr lvl="1"/>
            <a:r>
              <a:rPr lang="cy-GB"/>
              <a:t>Deddf Iechyd a Diogelwch yn y Gwaith (HASAWA)</a:t>
            </a:r>
          </a:p>
          <a:p>
            <a:pPr lvl="1"/>
            <a:r>
              <a:rPr lang="cy-GB"/>
              <a:t>Rheoliadau Adeiladu.</a:t>
            </a:r>
          </a:p>
        </p:txBody>
      </p:sp>
    </p:spTree>
    <p:extLst>
      <p:ext uri="{BB962C8B-B14F-4D97-AF65-F5344CB8AC3E}">
        <p14:creationId xmlns:p14="http://schemas.microsoft.com/office/powerpoint/2010/main" val="802004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6" name="Rectangle 6">
            <a:extLst>
              <a:ext uri="{FF2B5EF4-FFF2-40B4-BE49-F238E27FC236}">
                <a16:creationId xmlns:a16="http://schemas.microsoft.com/office/drawing/2014/main" id="{6FB715C9-B314-C348-99A2-0BCDB3693B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Storio deunyddiau’n ddiogel</a:t>
            </a:r>
          </a:p>
        </p:txBody>
      </p:sp>
      <p:sp>
        <p:nvSpPr>
          <p:cNvPr id="353287" name="Rectangle 7">
            <a:extLst>
              <a:ext uri="{FF2B5EF4-FFF2-40B4-BE49-F238E27FC236}">
                <a16:creationId xmlns:a16="http://schemas.microsoft.com/office/drawing/2014/main" id="{473A15E0-D8CA-2D43-ACF9-9C8552F941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Wrth storio deunyddiau, cofiwch ystyried y canlynol:</a:t>
            </a:r>
          </a:p>
          <a:p>
            <a:pPr lvl="1"/>
            <a:r>
              <a:rPr lang="cy-GB"/>
              <a:t>deunyddiau parod i’w defnyddio</a:t>
            </a:r>
          </a:p>
          <a:p>
            <a:pPr lvl="1"/>
            <a:r>
              <a:rPr lang="cy-GB"/>
              <a:t>deunyddiau sydd eu hangen yn nes ymlaen</a:t>
            </a:r>
          </a:p>
          <a:p>
            <a:pPr lvl="1"/>
            <a:r>
              <a:rPr lang="cy-GB"/>
              <a:t>cysgod/gwarchodaeth, diogelwch eiddo a diogelwch pobl </a:t>
            </a:r>
          </a:p>
          <a:p>
            <a:pPr marL="0" lvl="1" indent="0">
              <a:buNone/>
            </a:pPr>
            <a:r>
              <a:rPr lang="cy-GB"/>
              <a:t>Dylai mannau storio deunyddiau fod yn:</a:t>
            </a:r>
          </a:p>
          <a:p>
            <a:pPr lvl="1"/>
            <a:r>
              <a:rPr lang="cy-GB"/>
              <a:t>gyfleus o ran mynediad y safle </a:t>
            </a:r>
          </a:p>
          <a:p>
            <a:pPr lvl="1"/>
            <a:r>
              <a:rPr lang="cy-GB"/>
              <a:t>cyfleus i’r adeiladu ei hun.</a:t>
            </a:r>
          </a:p>
          <a:p>
            <a:r>
              <a:rPr lang="cy-GB"/>
              <a:t>Mae gwahanol ofynion ar gyfer gwahanol ddeunyddiau.</a:t>
            </a:r>
          </a:p>
          <a:p>
            <a:r>
              <a:rPr lang="cy-GB"/>
              <a:t>Meddyliwch am gael y deunyddiau wedi’u danfon fesul dipyn.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67581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10" name="Rectangle 6">
            <a:extLst>
              <a:ext uri="{FF2B5EF4-FFF2-40B4-BE49-F238E27FC236}">
                <a16:creationId xmlns:a16="http://schemas.microsoft.com/office/drawing/2014/main" id="{AA7876BD-C53D-0F47-B974-00C2E91B7F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Storio deunyddiau’n ddiogel</a:t>
            </a:r>
          </a:p>
        </p:txBody>
      </p:sp>
      <p:sp>
        <p:nvSpPr>
          <p:cNvPr id="354311" name="Rectangle 7">
            <a:extLst>
              <a:ext uri="{FF2B5EF4-FFF2-40B4-BE49-F238E27FC236}">
                <a16:creationId xmlns:a16="http://schemas.microsoft.com/office/drawing/2014/main" id="{C1DDFA1E-677E-B348-9A66-5D489AB6C1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5050904" cy="4248000"/>
          </a:xfrm>
        </p:spPr>
        <p:txBody>
          <a:bodyPr/>
          <a:lstStyle/>
          <a:p>
            <a:r>
              <a:rPr lang="cy-GB"/>
              <a:t>Dylai eitemau mawr gwerthfawr fel:</a:t>
            </a:r>
          </a:p>
          <a:p>
            <a:pPr lvl="1"/>
            <a:r>
              <a:rPr lang="cy-GB"/>
              <a:t>fframiau drysau/ffenestri, pibellau PVC a ffitiadau draenio gael eu storio mewn compownd wedi’i ffensio a’i gloi.</a:t>
            </a:r>
          </a:p>
          <a:p>
            <a:r>
              <a:rPr lang="cy-GB"/>
              <a:t>Dylai eitemau llai gwerthfawr fel:</a:t>
            </a:r>
          </a:p>
          <a:p>
            <a:pPr lvl="1"/>
            <a:r>
              <a:rPr lang="cy-GB"/>
              <a:t>gwaith haearn, gosodiadau fel hoelion a sgriwiau, pibellau copr, gwifrau trydanol a ffitiadau gael eu storio mewn cytiau ar y safle gyda gorchudd arnynt y gellir eu cloi.</a:t>
            </a:r>
          </a:p>
        </p:txBody>
      </p:sp>
      <p:pic>
        <p:nvPicPr>
          <p:cNvPr id="4" name="Picture 3" descr="A picture containing ground, outdoor, dirt  Description automatically generated">
            <a:extLst>
              <a:ext uri="{FF2B5EF4-FFF2-40B4-BE49-F238E27FC236}">
                <a16:creationId xmlns:a16="http://schemas.microsoft.com/office/drawing/2014/main" id="{D758E47A-D494-4ECE-A39E-20723B3F68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469" y="1988840"/>
            <a:ext cx="3564081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49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4" name="Rectangle 6">
            <a:extLst>
              <a:ext uri="{FF2B5EF4-FFF2-40B4-BE49-F238E27FC236}">
                <a16:creationId xmlns:a16="http://schemas.microsoft.com/office/drawing/2014/main" id="{3DA8E6E6-F4E4-814B-8D8B-9446E62E88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Storio deunyddiau’n ddiogel</a:t>
            </a:r>
          </a:p>
        </p:txBody>
      </p:sp>
      <p:sp>
        <p:nvSpPr>
          <p:cNvPr id="355335" name="Rectangle 7">
            <a:extLst>
              <a:ext uri="{FF2B5EF4-FFF2-40B4-BE49-F238E27FC236}">
                <a16:creationId xmlns:a16="http://schemas.microsoft.com/office/drawing/2014/main" id="{7C322A54-4D45-5E4D-BDDF-4B4B95D4DE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Mae gan ddeunyddiau ofynion storio gwahanol, er enghraifft mae’n rhaid i ddeunyddiau sy’n cael eu storio y tu allan:</a:t>
            </a:r>
          </a:p>
          <a:p>
            <a:pPr lvl="1"/>
            <a:r>
              <a:rPr lang="cy-GB"/>
              <a:t>gael eu hamddiffyn rhag y tywydd</a:t>
            </a:r>
          </a:p>
          <a:p>
            <a:pPr lvl="1"/>
            <a:r>
              <a:rPr lang="cy-GB"/>
              <a:t>cael eu storio a’u stacio’n ddiogel</a:t>
            </a:r>
          </a:p>
          <a:p>
            <a:pPr lvl="1"/>
            <a:r>
              <a:rPr lang="cy-GB"/>
              <a:t>eu lleoli i osgoi tagfeydd ar y safle</a:t>
            </a:r>
          </a:p>
          <a:p>
            <a:pPr lvl="1"/>
            <a:r>
              <a:rPr lang="cy-GB"/>
              <a:t>eu storio'n glir o beiriannau ac offer diffodd tân</a:t>
            </a:r>
          </a:p>
          <a:p>
            <a:pPr lvl="1"/>
            <a:r>
              <a:rPr lang="cy-GB"/>
              <a:t>cael eu storio mor agos â phosib at y man gweithio</a:t>
            </a:r>
          </a:p>
          <a:p>
            <a:pPr lvl="1"/>
            <a:r>
              <a:rPr lang="cy-GB"/>
              <a:t>cael eu cadw’n glir oddi wrth ochrau cloddiadau.</a:t>
            </a:r>
          </a:p>
        </p:txBody>
      </p:sp>
    </p:spTree>
    <p:extLst>
      <p:ext uri="{BB962C8B-B14F-4D97-AF65-F5344CB8AC3E}">
        <p14:creationId xmlns:p14="http://schemas.microsoft.com/office/powerpoint/2010/main" val="3801528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9" name="Rectangle 7">
            <a:extLst>
              <a:ext uri="{FF2B5EF4-FFF2-40B4-BE49-F238E27FC236}">
                <a16:creationId xmlns:a16="http://schemas.microsoft.com/office/drawing/2014/main" id="{D0C88FF9-C8B4-CF49-B1C6-A9E8205527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Storio deunyddiau’n ddiogel</a:t>
            </a:r>
          </a:p>
        </p:txBody>
      </p:sp>
      <p:sp>
        <p:nvSpPr>
          <p:cNvPr id="356360" name="Rectangle 8">
            <a:extLst>
              <a:ext uri="{FF2B5EF4-FFF2-40B4-BE49-F238E27FC236}">
                <a16:creationId xmlns:a16="http://schemas.microsoft.com/office/drawing/2014/main" id="{E05BCFBC-E4BD-9B40-95D0-312A7D119E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4114800" cy="4248000"/>
          </a:xfrm>
        </p:spPr>
        <p:txBody>
          <a:bodyPr/>
          <a:lstStyle/>
          <a:p>
            <a:pPr lvl="1"/>
            <a:r>
              <a:rPr lang="cy-GB"/>
              <a:t>Os yw deunyddiau fel adlynion, paent, farneisiau, pwti a deunydd mastig yn cael eu storio ar dymheredd rhy uchel, gallant sychu.</a:t>
            </a:r>
          </a:p>
          <a:p>
            <a:pPr lvl="1"/>
            <a:endParaRPr lang="en-GB" altLang="en-US" dirty="0"/>
          </a:p>
          <a:p>
            <a:pPr lvl="1"/>
            <a:r>
              <a:rPr lang="cy-GB"/>
              <a:t>Dylid storio hylifau fflamadwy, fel gwirodydd gwyn, teneuwr, paraffin, petrol a rhai paent a farneisiau, mewn man oer a sych y gellir ei gloi.</a:t>
            </a:r>
          </a:p>
          <a:p>
            <a:endParaRPr lang="en-GB" altLang="en-US" dirty="0"/>
          </a:p>
        </p:txBody>
      </p:sp>
      <p:pic>
        <p:nvPicPr>
          <p:cNvPr id="4" name="Picture 3" descr="A picture containing indoor, wooden, shelf, wood  Description automatically generated">
            <a:extLst>
              <a:ext uri="{FF2B5EF4-FFF2-40B4-BE49-F238E27FC236}">
                <a16:creationId xmlns:a16="http://schemas.microsoft.com/office/drawing/2014/main" id="{E1E80AE7-FACE-4B47-837A-F94DE1DB5F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7891" y="1700808"/>
            <a:ext cx="4211960" cy="280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67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2" name="Rectangle 4">
            <a:extLst>
              <a:ext uri="{FF2B5EF4-FFF2-40B4-BE49-F238E27FC236}">
                <a16:creationId xmlns:a16="http://schemas.microsoft.com/office/drawing/2014/main" id="{E9CC00BE-A8DB-7E49-9FDB-7DD3D6431F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Storio deunyddiau’n ddiogel</a:t>
            </a:r>
          </a:p>
        </p:txBody>
      </p:sp>
      <p:sp>
        <p:nvSpPr>
          <p:cNvPr id="360453" name="Rectangle 5">
            <a:extLst>
              <a:ext uri="{FF2B5EF4-FFF2-40B4-BE49-F238E27FC236}">
                <a16:creationId xmlns:a16="http://schemas.microsoft.com/office/drawing/2014/main" id="{3B4EE129-BAFC-6344-AC11-C4674C2353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3970784" cy="3699152"/>
          </a:xfrm>
        </p:spPr>
        <p:txBody>
          <a:bodyPr/>
          <a:lstStyle/>
          <a:p>
            <a:pPr lvl="1"/>
            <a:r>
              <a:rPr lang="cy-GB"/>
              <a:t>Mae angen i ddeunyddiau nad ydynt yn para’n hir fel pren, sment a phlastr gael eu diogelu rhag y tywydd.</a:t>
            </a:r>
          </a:p>
          <a:p>
            <a:pPr lvl="1"/>
            <a:endParaRPr lang="en-GB" altLang="en-US" dirty="0"/>
          </a:p>
          <a:p>
            <a:pPr lvl="1"/>
            <a:r>
              <a:rPr lang="cy-GB"/>
              <a:t>Bydd deunyddiau sych mewn bocs neu dun, fel gludyddion powdr, past papur wal, llenwadau a glanedyddion, yn ddiwerth os byddant yn dod i gysylltiad â lleithder.</a:t>
            </a:r>
          </a:p>
        </p:txBody>
      </p:sp>
      <p:pic>
        <p:nvPicPr>
          <p:cNvPr id="4" name="Picture 3" descr="A picture containing outdoor, pile, old, cart  Description automatically generated">
            <a:extLst>
              <a:ext uri="{FF2B5EF4-FFF2-40B4-BE49-F238E27FC236}">
                <a16:creationId xmlns:a16="http://schemas.microsoft.com/office/drawing/2014/main" id="{56A30369-6350-4E38-A414-030C85CDAD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360" y="1939489"/>
            <a:ext cx="4531499" cy="301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21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00" name="Rectangle 4">
            <a:extLst>
              <a:ext uri="{FF2B5EF4-FFF2-40B4-BE49-F238E27FC236}">
                <a16:creationId xmlns:a16="http://schemas.microsoft.com/office/drawing/2014/main" id="{86213673-8BC4-1E40-8CC7-31CFC01ADC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Storio deunyddiau’n ddiogel</a:t>
            </a:r>
          </a:p>
        </p:txBody>
      </p:sp>
      <p:sp>
        <p:nvSpPr>
          <p:cNvPr id="362501" name="Rectangle 5">
            <a:extLst>
              <a:ext uri="{FF2B5EF4-FFF2-40B4-BE49-F238E27FC236}">
                <a16:creationId xmlns:a16="http://schemas.microsoft.com/office/drawing/2014/main" id="{C197E3DF-8C9E-7E40-A2BC-715F2B89BC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4474840" cy="4248000"/>
          </a:xfrm>
        </p:spPr>
        <p:txBody>
          <a:bodyPr/>
          <a:lstStyle/>
          <a:p>
            <a:pPr lvl="1"/>
            <a:r>
              <a:rPr lang="cy-GB"/>
              <a:t>Dylid storio eitemau tebyg wrth ymyl ei gilydd</a:t>
            </a:r>
          </a:p>
          <a:p>
            <a:pPr lvl="1"/>
            <a:r>
              <a:rPr lang="cy-GB"/>
              <a:t>Storiwch ar silffoedd neu mewn system finiau</a:t>
            </a:r>
          </a:p>
          <a:p>
            <a:pPr lvl="1"/>
            <a:r>
              <a:rPr lang="cy-GB"/>
              <a:t>Pob un yn nodi’n glir beth sydd ynddo</a:t>
            </a:r>
          </a:p>
          <a:p>
            <a:pPr lvl="1"/>
            <a:r>
              <a:rPr lang="cy-GB"/>
              <a:t>Wedi’i roi ar gerdyn cyfrif neu system gyfrifiadurol</a:t>
            </a:r>
          </a:p>
          <a:p>
            <a:pPr lvl="1"/>
            <a:r>
              <a:rPr lang="cy-GB"/>
              <a:t>Dylid storio eitemau trwm ar lefel isel</a:t>
            </a:r>
          </a:p>
          <a:p>
            <a:pPr lvl="1"/>
            <a:r>
              <a:rPr lang="cy-GB"/>
              <a:t>Storio nwyddau newydd y tu ôl i’r stoc bresennol</a:t>
            </a:r>
          </a:p>
          <a:p>
            <a:endParaRPr lang="en-GB" altLang="en-US" dirty="0"/>
          </a:p>
          <a:p>
            <a:endParaRPr lang="en-GB" altLang="en-US" dirty="0"/>
          </a:p>
        </p:txBody>
      </p:sp>
      <p:pic>
        <p:nvPicPr>
          <p:cNvPr id="4" name="Picture 3" descr="A picture containing outdoor, sky, grass  Description automatically generated">
            <a:extLst>
              <a:ext uri="{FF2B5EF4-FFF2-40B4-BE49-F238E27FC236}">
                <a16:creationId xmlns:a16="http://schemas.microsoft.com/office/drawing/2014/main" id="{5FEFF5FC-3AE9-4B05-B521-20DE54A165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060" y="1844824"/>
            <a:ext cx="4031940" cy="26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69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4" name="Rectangle 4">
            <a:extLst>
              <a:ext uri="{FF2B5EF4-FFF2-40B4-BE49-F238E27FC236}">
                <a16:creationId xmlns:a16="http://schemas.microsoft.com/office/drawing/2014/main" id="{A59852EC-8CB4-6B4D-8B2C-D1937253BB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Lles a storio deunyddiau’n ddiogel - Crynodeb</a:t>
            </a:r>
          </a:p>
        </p:txBody>
      </p:sp>
      <p:sp>
        <p:nvSpPr>
          <p:cNvPr id="363525" name="Rectangle 5">
            <a:extLst>
              <a:ext uri="{FF2B5EF4-FFF2-40B4-BE49-F238E27FC236}">
                <a16:creationId xmlns:a16="http://schemas.microsoft.com/office/drawing/2014/main" id="{C00A6BB7-48C9-A240-BC5C-4D244A47E2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859216" cy="4248000"/>
          </a:xfrm>
        </p:spPr>
        <p:txBody>
          <a:bodyPr/>
          <a:lstStyle/>
          <a:p>
            <a:pPr lvl="1"/>
            <a:r>
              <a:rPr lang="cy-GB"/>
              <a:t>Rhaid cyfyngu ar symudiad gweithwyr, deunyddiau a pheiriannau ar y safle lle bo hynny’n bosib.</a:t>
            </a:r>
          </a:p>
          <a:p>
            <a:pPr lvl="1"/>
            <a:r>
              <a:rPr lang="cy-GB"/>
              <a:t>Dylid gosod mannau storio deunyddiau fel ei bod yn hawdd i bob gweithiwr gael gafael arnynt.</a:t>
            </a:r>
          </a:p>
          <a:p>
            <a:pPr lvl="1"/>
            <a:r>
              <a:rPr lang="cy-GB"/>
              <a:t>Mae gan ddeunyddiau ofynion gwahanol; bydd rhai’n cael eu storio y tu allan a rhai eraill y tu mewn:</a:t>
            </a:r>
          </a:p>
          <a:p>
            <a:pPr lvl="1"/>
            <a:r>
              <a:rPr lang="cy-GB"/>
              <a:t>Mae angen ystyried diogelwch pobl, cysgod/gwarchodaeth a diogelwch eiddo.</a:t>
            </a:r>
          </a:p>
          <a:p>
            <a:pPr lvl="1"/>
            <a:r>
              <a:rPr lang="cy-GB"/>
              <a:t>Dylid blaenoriaethu lles staff a gweithwyr bob amser.</a:t>
            </a:r>
          </a:p>
          <a:p>
            <a:pPr lvl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91358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Lles ar safle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Er mwyn dilyn y ddeddfwriaeth a chael y gorau o’u gweithlu, rhaid i gyflogwyr ystyried lles pob unigolyn yn ofalus.</a:t>
            </a:r>
          </a:p>
          <a:p>
            <a:r>
              <a:rPr lang="cy-GB"/>
              <a:t>Mae gofal cyflogwr dros eu gweithlu yn rhoi ymdeimlad o werth a phwysigrwydd i’r gweithwyr.</a:t>
            </a:r>
          </a:p>
          <a:p>
            <a:r>
              <a:rPr lang="cy-GB"/>
              <a:t>Os oes ystafelloedd gorffwys addas, cyfleusterau cymorth cyntaf, blociau toiledau a mannau newid, yna mae’r gweithwyr yn teimlo eu bod yn cael eu gwerthfawrogi ar y safle.</a:t>
            </a:r>
          </a:p>
          <a:p>
            <a:r>
              <a:rPr lang="cy-GB"/>
              <a:t>Os ydynt yn cael bwced ar gyfer toiled a dim dŵr poeth i olchi eu dwylo, yna ni fyddant yn gwerthfawrogi eu cyflogwr – sydd ddim yn dilyn y rheoliadau ychwaith.</a:t>
            </a:r>
          </a:p>
        </p:txBody>
      </p:sp>
    </p:spTree>
    <p:extLst>
      <p:ext uri="{BB962C8B-B14F-4D97-AF65-F5344CB8AC3E}">
        <p14:creationId xmlns:p14="http://schemas.microsoft.com/office/powerpoint/2010/main" val="301476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B0CA2-D45D-4CD3-A2EB-B8DAEC30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Cyfleusterau lles ar y safle – toiled ac ymolchi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88E28-1C04-4F1E-BA7A-CB5A1F962E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762872" cy="4248000"/>
          </a:xfrm>
        </p:spPr>
        <p:txBody>
          <a:bodyPr/>
          <a:lstStyle/>
          <a:p>
            <a:r>
              <a:rPr lang="cy-GB"/>
              <a:t>Toiledau a chyfleusterau ymolchi yw’r pethau cyntaf i’w gosod ar safle adeiladu.</a:t>
            </a:r>
          </a:p>
          <a:p>
            <a:r>
              <a:rPr lang="cy-GB"/>
              <a:t>Bydd y cyfleusterau lles gorfodol hyn wedi’u cysylltu cyn i unrhyw weithwyr ddod ar y safle. Os na fydd toiledau na dŵr poeth ar safleoedd, maent yn torri’r rheoliadau sy’n ymwneud â chyfleusterau lles.</a:t>
            </a:r>
          </a:p>
          <a:p>
            <a:r>
              <a:rPr lang="cy-GB"/>
              <a:t>Rhaid i weithwyr gael rhywle i olchi eu dwylo a defnyddio’r toiled yn ystod eu diwrnod gwaith.</a:t>
            </a:r>
          </a:p>
        </p:txBody>
      </p:sp>
      <p:pic>
        <p:nvPicPr>
          <p:cNvPr id="8" name="Picture 7" descr="A picture containing building, ground, outdoor, trash  Description automatically generated">
            <a:extLst>
              <a:ext uri="{FF2B5EF4-FFF2-40B4-BE49-F238E27FC236}">
                <a16:creationId xmlns:a16="http://schemas.microsoft.com/office/drawing/2014/main" id="{331D3FA9-D798-464D-936C-40D3FFFFC3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1399" y="1986737"/>
            <a:ext cx="3672601" cy="273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43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225F2-4747-8144-B913-FAC0788D4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Cyfleusterau lles ar y safle – hylendid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5E8D1-52C0-BC42-B837-D09FE4698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4626635" cy="4248000"/>
          </a:xfrm>
        </p:spPr>
        <p:txBody>
          <a:bodyPr/>
          <a:lstStyle/>
          <a:p>
            <a:r>
              <a:rPr lang="cy-GB"/>
              <a:t>Mae’n bwysig bod gweithwyr yn cynnal hylendid y safle wrth weithio ar y safle.</a:t>
            </a:r>
          </a:p>
          <a:p>
            <a:r>
              <a:rPr lang="cy-GB"/>
              <a:t>Mae cadw eu hunain yn lân, gan sicrhau bod unrhyw faw neu gynnyrch sydd wedi'i halogi yn cael ei olchi ar unwaith i osgoi ei ledaenu, yn hanfodol ar gyfer dyletswyddau dyddiol gweithwyr ar y safle.</a:t>
            </a:r>
          </a:p>
          <a:p>
            <a:r>
              <a:rPr lang="cy-GB"/>
              <a:t>Bydd archwiliadau dirybudd yn cael eu cynnal ar y safle i sicrhau bod gweithwyr yn cynnal lefel uchel o hylendid.</a:t>
            </a:r>
          </a:p>
        </p:txBody>
      </p:sp>
      <p:pic>
        <p:nvPicPr>
          <p:cNvPr id="6" name="Picture 5" descr="A picture containing sky, outdoor  Description automatically generated">
            <a:extLst>
              <a:ext uri="{FF2B5EF4-FFF2-40B4-BE49-F238E27FC236}">
                <a16:creationId xmlns:a16="http://schemas.microsoft.com/office/drawing/2014/main" id="{46C40CEF-6521-4A23-A853-C8B5D5FD02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564" y="3429000"/>
            <a:ext cx="4031940" cy="26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700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BE8B-6406-450A-AB91-4F1DA4A4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Cyfleusterau lles ar y safle – cyfleusterau sychu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10AD9-D074-43CF-8195-CD5CCB8BDEC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Bydd gweithwyr yn gweithio ym mhob math o dywydd ar y safle: gwynt, glaw, eira a haul achlysurol. </a:t>
            </a:r>
          </a:p>
          <a:p>
            <a:r>
              <a:rPr lang="cy-GB"/>
              <a:t>Os bydd unrhyw waith gwlyb, dylai'r cyflogwr ddarparu ystafell sych i'r gweithwyr gael newid.</a:t>
            </a:r>
          </a:p>
          <a:p>
            <a:r>
              <a:rPr lang="cy-GB"/>
              <a:t>Gall yr ystafelloedd sychu hyn hefyd gynnwys bloc cawodydd i weithwyr sydd wedi bod mewn cysylltiad â baw, gael cawod ac ymolchi cyn mynd adref neu ddechrau tasg arall.</a:t>
            </a:r>
          </a:p>
          <a:p>
            <a:r>
              <a:rPr lang="cy-GB"/>
              <a:t>Gall ystafell sychu fod yn rhywle i’r gweithwyr hongian eu dillad tamp i sychu yn ystod y dydd hefyd.</a:t>
            </a:r>
          </a:p>
        </p:txBody>
      </p:sp>
    </p:spTree>
    <p:extLst>
      <p:ext uri="{BB962C8B-B14F-4D97-AF65-F5344CB8AC3E}">
        <p14:creationId xmlns:p14="http://schemas.microsoft.com/office/powerpoint/2010/main" val="2163302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7C3BE-1A2E-3F43-A485-4C2D42057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Cyfleusterau lles ar y safle – ffreutur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20878-3BD1-5B4E-9574-730AE54AE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4618856" cy="4248000"/>
          </a:xfrm>
        </p:spPr>
        <p:txBody>
          <a:bodyPr/>
          <a:lstStyle/>
          <a:p>
            <a:r>
              <a:rPr lang="cy-GB"/>
              <a:t>Y dyddiau hyn, mae safleoedd mawr yn darparu siop fyrbrydau o ryw fath ar y safle ar gyfer eu gweithwyr.</a:t>
            </a:r>
          </a:p>
          <a:p>
            <a:r>
              <a:rPr lang="cy-GB"/>
              <a:t>Mae’r rhain yn darparu prydau poeth ac oer amrywiol i’r gweithlu am bris.</a:t>
            </a:r>
          </a:p>
          <a:p>
            <a:r>
              <a:rPr lang="cy-GB"/>
              <a:t>Mae’r rhain yn cael eu staffio fel arfer gan gwmni arlwyo allanol a fydd yn sicrhau bod bwyd ar gael drwy gydol y dydd i weithwyr llwglyd.</a:t>
            </a:r>
          </a:p>
          <a:p>
            <a:endParaRPr lang="en-US" dirty="0"/>
          </a:p>
        </p:txBody>
      </p:sp>
      <p:pic>
        <p:nvPicPr>
          <p:cNvPr id="6" name="Picture 5" descr="A picture containing outdoor, sky, ground, building  Description automatically generated">
            <a:extLst>
              <a:ext uri="{FF2B5EF4-FFF2-40B4-BE49-F238E27FC236}">
                <a16:creationId xmlns:a16="http://schemas.microsoft.com/office/drawing/2014/main" id="{128255CD-CC16-4AEC-8E42-FA9E5A86DB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177" y="2038536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320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57776-D188-7846-A9AB-B7DB2D3E7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Lles personol – iechyd meddwl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00D1E-635C-5B4B-AB15-75D26C6A4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Gall cyflogwyr ddarparu gofal a chymorth personol i staff ar y safle i helpu i gynnal eu lles.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Drwy gael staff ffit ac iach, bydd gan y cyflogwr weithlu cynhyrchiol a bydd y gwaith yn cael ei gwblhau o fewn yr amserlenni a bennwyd, ar y cyfan.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Ond, efallai bod gan staff eu problemau personol eu hunain hefyd ac angen cymorth arnynt.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Mae problemau iechyd meddwl yn effeithio ar un o bob pedwar person yn y DU.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Os oes gan unrhyw un unrhyw broblemau gorbryder, neu gonsyrn am eu hiechyd, dylent siarad â’u goruchwyliwr.</a:t>
            </a:r>
          </a:p>
        </p:txBody>
      </p:sp>
    </p:spTree>
    <p:extLst>
      <p:ext uri="{BB962C8B-B14F-4D97-AF65-F5344CB8AC3E}">
        <p14:creationId xmlns:p14="http://schemas.microsoft.com/office/powerpoint/2010/main" val="404191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98424-1ABC-EF40-8AC4-DA0195C54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Iechyd meddwl yn y gweithle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4DF08-0465-BC40-A107-61490C878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2" y="1512000"/>
            <a:ext cx="8218488" cy="4338000"/>
          </a:xfrm>
        </p:spPr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Bydd un o bob pedwar person yn y DU yn cael problem iechyd meddwl ar ryw adeg. Er bod problemau iechyd meddwl yn gyffredin, mae’r rhan fwyaf ohonynt yn rhai cymedrol ac yn dueddol o fod yn rhai tymor byr. Fel arfer, maent yn cael eu trin yn llwyddiannus, gyda meddyginiaeth, gan feddyg teulu.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Mae iechyd meddwl yn ymwneud â sut rydyn ni’n meddwl, yn teimlo ac yn ymddwyn. Gorbryder ac iselder yw’r problemau iechyd meddwl mwyaf cyffredin. Yn aml iawn, maen nhw’n codi fel ymateb i ddigwyddiad anodd mewn bywyd, fel profedigaeth, ond maen nhw hefyd yn gallu cael eu hachosi gan faterion sy’n ymwneud â gwaith.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Gall gwaith adeiladu arwain at straen sy’n gysylltiedig â gwaith, ond pan fydd straen o’r fath yn para am gyfnod hir, gall arwain at niwed corfforol a seicolegol, gan gynnwys gorbryder ac iselder.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271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38D54-8EBB-704E-8E98-6D6DDEBD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Iechyd meddwl –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91830-B49D-7246-A344-E48A9B1DD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 dirty="0"/>
              <a:t>Gall gwaith waethygu cyflyrau sydd eisoes yn bodoli hefyd, a gall problemau yn y gwaith achosi symptomau neu waethygu eu heffeithiau. </a:t>
            </a:r>
          </a:p>
          <a:p>
            <a:r>
              <a:rPr lang="cy-GB" dirty="0"/>
              <a:t>Pa un a yw gwaith yn achosi’r broblem iechyd neu’n gwaethygu’r broblem, mae gan gyflogwyr gyfrifoldeb cyfreithiol i helpu eu gweithwyr. Rhaid asesu materion iechyd meddwl sy’n gysylltiedig â gwaith er mwyn mesur y risg i staff. Os gwelir bod risg, rhaid cymryd camau i gael gwared ar y risg neu ei leihau, cyn belled ag y bo’n rhesymol ymarferol.</a:t>
            </a:r>
          </a:p>
          <a:p>
            <a:r>
              <a:rPr lang="cy-GB" dirty="0"/>
              <a:t>Bydd gan rai gweithwyr gyflwr iechyd corfforol neu feddyliol sy’n bodoli’n barod pan fyddant yn cael eu recriwtio, neu efallai y byddant yn datblygu un a achosir gan ffactorau nad ydynt yn gysylltiedig â gwaith.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254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1881</TotalTime>
  <Words>1447</Words>
  <Application>Microsoft Office PowerPoint</Application>
  <PresentationFormat>On-screen Show (4:3)</PresentationFormat>
  <Paragraphs>108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Lucida Grande</vt:lpstr>
      <vt:lpstr>Times New Roman</vt:lpstr>
      <vt:lpstr>Default Design</vt:lpstr>
      <vt:lpstr>  PowerPoint 5: Lles staff a storio deunyddiau’n ddiogel</vt:lpstr>
      <vt:lpstr>Lles ar safle</vt:lpstr>
      <vt:lpstr>Cyfleusterau lles ar y safle – toiled ac ymolchi</vt:lpstr>
      <vt:lpstr>Cyfleusterau lles ar y safle – hylendid</vt:lpstr>
      <vt:lpstr>Cyfleusterau lles ar y safle – cyfleusterau sychu</vt:lpstr>
      <vt:lpstr>Cyfleusterau lles ar y safle – ffreutur</vt:lpstr>
      <vt:lpstr>Lles personol – iechyd meddwl</vt:lpstr>
      <vt:lpstr>Iechyd meddwl yn y gweithle</vt:lpstr>
      <vt:lpstr>Iechyd meddwl – parhad</vt:lpstr>
      <vt:lpstr>Cynllun y safle a storio deunyddiau</vt:lpstr>
      <vt:lpstr>Cynllun y safle</vt:lpstr>
      <vt:lpstr>Storio deunyddiau’n ddiogel</vt:lpstr>
      <vt:lpstr>Storio deunyddiau’n ddiogel</vt:lpstr>
      <vt:lpstr>Storio deunyddiau’n ddiogel</vt:lpstr>
      <vt:lpstr>Storio deunyddiau’n ddiogel</vt:lpstr>
      <vt:lpstr>Storio deunyddiau’n ddiogel</vt:lpstr>
      <vt:lpstr>Storio deunyddiau’n ddiogel</vt:lpstr>
      <vt:lpstr>Lles a storio deunyddiau’n ddiogel - Crynodeb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201</cp:revision>
  <dcterms:created xsi:type="dcterms:W3CDTF">2013-05-28T00:38:54Z</dcterms:created>
  <dcterms:modified xsi:type="dcterms:W3CDTF">2021-05-03T13:38:56Z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