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8"/>
  </p:notesMasterIdLst>
  <p:handoutMasterIdLst>
    <p:handoutMasterId r:id="rId29"/>
  </p:handoutMasterIdLst>
  <p:sldIdLst>
    <p:sldId id="256" r:id="rId5"/>
    <p:sldId id="504" r:id="rId6"/>
    <p:sldId id="505" r:id="rId7"/>
    <p:sldId id="507" r:id="rId8"/>
    <p:sldId id="508" r:id="rId9"/>
    <p:sldId id="509" r:id="rId10"/>
    <p:sldId id="510" r:id="rId11"/>
    <p:sldId id="305" r:id="rId12"/>
    <p:sldId id="463" r:id="rId13"/>
    <p:sldId id="301" r:id="rId14"/>
    <p:sldId id="423" r:id="rId15"/>
    <p:sldId id="421" r:id="rId16"/>
    <p:sldId id="462" r:id="rId17"/>
    <p:sldId id="461" r:id="rId18"/>
    <p:sldId id="419" r:id="rId19"/>
    <p:sldId id="460" r:id="rId20"/>
    <p:sldId id="300" r:id="rId21"/>
    <p:sldId id="299" r:id="rId22"/>
    <p:sldId id="425" r:id="rId23"/>
    <p:sldId id="426" r:id="rId24"/>
    <p:sldId id="464" r:id="rId25"/>
    <p:sldId id="341" r:id="rId26"/>
    <p:sldId id="267" r:id="rId27"/>
  </p:sldIdLst>
  <p:sldSz cx="9144000" cy="6858000" type="screen4x3"/>
  <p:notesSz cx="6858000" cy="9144000"/>
  <p:custDataLst>
    <p:tags r:id="rId3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00A95B-9AB7-BB6D-70CF-77F3F83E0E28}" v="23" dt="2020-06-15T20:19:46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5"/>
    <p:restoredTop sz="86323"/>
  </p:normalViewPr>
  <p:slideViewPr>
    <p:cSldViewPr showGuides="1">
      <p:cViewPr varScale="1">
        <p:scale>
          <a:sx n="57" d="100"/>
          <a:sy n="57" d="100"/>
        </p:scale>
        <p:origin x="1436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7F00A95B-9AB7-BB6D-70CF-77F3F83E0E28}"/>
    <pc:docChg chg="addSld delSld modSld">
      <pc:chgData name="John Cartwright" userId="S::john.cartwright@hartlepoolfe.ac.uk::aab42552-d48d-4c7e-81cd-76fbfe8dfb3c" providerId="AD" clId="Web-{7F00A95B-9AB7-BB6D-70CF-77F3F83E0E28}" dt="2020-06-15T20:19:46.015" v="17" actId="14100"/>
      <pc:docMkLst>
        <pc:docMk/>
      </pc:docMkLst>
      <pc:sldChg chg="addSp modSp">
        <pc:chgData name="John Cartwright" userId="S::john.cartwright@hartlepoolfe.ac.uk::aab42552-d48d-4c7e-81cd-76fbfe8dfb3c" providerId="AD" clId="Web-{7F00A95B-9AB7-BB6D-70CF-77F3F83E0E28}" dt="2020-06-15T20:17:43.123" v="14" actId="14100"/>
        <pc:sldMkLst>
          <pc:docMk/>
          <pc:sldMk cId="3052134" sldId="299"/>
        </pc:sldMkLst>
        <pc:picChg chg="add mod">
          <ac:chgData name="John Cartwright" userId="S::john.cartwright@hartlepoolfe.ac.uk::aab42552-d48d-4c7e-81cd-76fbfe8dfb3c" providerId="AD" clId="Web-{7F00A95B-9AB7-BB6D-70CF-77F3F83E0E28}" dt="2020-06-15T20:17:43.123" v="14" actId="14100"/>
          <ac:picMkLst>
            <pc:docMk/>
            <pc:sldMk cId="3052134" sldId="299"/>
            <ac:picMk id="2" creationId="{AAFB0B16-54F2-4623-876F-ECD94947C6E7}"/>
          </ac:picMkLst>
        </pc:picChg>
      </pc:sldChg>
      <pc:sldChg chg="addSp modSp">
        <pc:chgData name="John Cartwright" userId="S::john.cartwright@hartlepoolfe.ac.uk::aab42552-d48d-4c7e-81cd-76fbfe8dfb3c" providerId="AD" clId="Web-{7F00A95B-9AB7-BB6D-70CF-77F3F83E0E28}" dt="2020-06-15T20:19:46.015" v="17" actId="14100"/>
        <pc:sldMkLst>
          <pc:docMk/>
          <pc:sldMk cId="2861389742" sldId="464"/>
        </pc:sldMkLst>
        <pc:picChg chg="add mod">
          <ac:chgData name="John Cartwright" userId="S::john.cartwright@hartlepoolfe.ac.uk::aab42552-d48d-4c7e-81cd-76fbfe8dfb3c" providerId="AD" clId="Web-{7F00A95B-9AB7-BB6D-70CF-77F3F83E0E28}" dt="2020-06-15T20:19:46.015" v="17" actId="14100"/>
          <ac:picMkLst>
            <pc:docMk/>
            <pc:sldMk cId="2861389742" sldId="464"/>
            <ac:picMk id="5" creationId="{B49EFCAE-8AB5-4D5B-B263-78814C07EA96}"/>
          </ac:picMkLst>
        </pc:picChg>
      </pc:sldChg>
      <pc:sldChg chg="addSp modSp">
        <pc:chgData name="John Cartwright" userId="S::john.cartwright@hartlepoolfe.ac.uk::aab42552-d48d-4c7e-81cd-76fbfe8dfb3c" providerId="AD" clId="Web-{7F00A95B-9AB7-BB6D-70CF-77F3F83E0E28}" dt="2020-06-15T20:13:39.762" v="2" actId="14100"/>
        <pc:sldMkLst>
          <pc:docMk/>
          <pc:sldMk cId="2948594593" sldId="507"/>
        </pc:sldMkLst>
        <pc:picChg chg="add mod">
          <ac:chgData name="John Cartwright" userId="S::john.cartwright@hartlepoolfe.ac.uk::aab42552-d48d-4c7e-81cd-76fbfe8dfb3c" providerId="AD" clId="Web-{7F00A95B-9AB7-BB6D-70CF-77F3F83E0E28}" dt="2020-06-15T20:13:39.762" v="2" actId="14100"/>
          <ac:picMkLst>
            <pc:docMk/>
            <pc:sldMk cId="2948594593" sldId="507"/>
            <ac:picMk id="2" creationId="{9DC476D0-EA17-4E7F-8A33-F84087A6E526}"/>
          </ac:picMkLst>
        </pc:picChg>
      </pc:sldChg>
      <pc:sldChg chg="addSp modSp">
        <pc:chgData name="John Cartwright" userId="S::john.cartwright@hartlepoolfe.ac.uk::aab42552-d48d-4c7e-81cd-76fbfe8dfb3c" providerId="AD" clId="Web-{7F00A95B-9AB7-BB6D-70CF-77F3F83E0E28}" dt="2020-06-15T20:16:14.794" v="10" actId="14100"/>
        <pc:sldMkLst>
          <pc:docMk/>
          <pc:sldMk cId="2693925001" sldId="509"/>
        </pc:sldMkLst>
        <pc:picChg chg="add mod">
          <ac:chgData name="John Cartwright" userId="S::john.cartwright@hartlepoolfe.ac.uk::aab42552-d48d-4c7e-81cd-76fbfe8dfb3c" providerId="AD" clId="Web-{7F00A95B-9AB7-BB6D-70CF-77F3F83E0E28}" dt="2020-06-15T20:16:14.794" v="10" actId="14100"/>
          <ac:picMkLst>
            <pc:docMk/>
            <pc:sldMk cId="2693925001" sldId="509"/>
            <ac:picMk id="2" creationId="{56E0E45C-0468-46B1-BF5B-512FD0F09A34}"/>
          </ac:picMkLst>
        </pc:picChg>
      </pc:sldChg>
      <pc:sldChg chg="addSp modSp">
        <pc:chgData name="John Cartwright" userId="S::john.cartwright@hartlepoolfe.ac.uk::aab42552-d48d-4c7e-81cd-76fbfe8dfb3c" providerId="AD" clId="Web-{7F00A95B-9AB7-BB6D-70CF-77F3F83E0E28}" dt="2020-06-15T20:15:31.091" v="5" actId="14100"/>
        <pc:sldMkLst>
          <pc:docMk/>
          <pc:sldMk cId="2948292087" sldId="510"/>
        </pc:sldMkLst>
        <pc:picChg chg="add mod">
          <ac:chgData name="John Cartwright" userId="S::john.cartwright@hartlepoolfe.ac.uk::aab42552-d48d-4c7e-81cd-76fbfe8dfb3c" providerId="AD" clId="Web-{7F00A95B-9AB7-BB6D-70CF-77F3F83E0E28}" dt="2020-06-15T20:15:31.091" v="5" actId="14100"/>
          <ac:picMkLst>
            <pc:docMk/>
            <pc:sldMk cId="2948292087" sldId="510"/>
            <ac:picMk id="2" creationId="{4E38BBA1-BF3A-4565-8EDD-FD419C405CCD}"/>
          </ac:picMkLst>
        </pc:picChg>
      </pc:sldChg>
      <pc:sldChg chg="add del replId">
        <pc:chgData name="John Cartwright" userId="S::john.cartwright@hartlepoolfe.ac.uk::aab42552-d48d-4c7e-81cd-76fbfe8dfb3c" providerId="AD" clId="Web-{7F00A95B-9AB7-BB6D-70CF-77F3F83E0E28}" dt="2020-06-15T20:16:00.185" v="7"/>
        <pc:sldMkLst>
          <pc:docMk/>
          <pc:sldMk cId="480970899" sldId="51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7E11424-68F5-A648-B630-2DED72F3C0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AC36B5-A163-8649-BE8B-87C116B7D95F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64093B94-08AB-CA43-B9A1-C111D1A704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8E204741-D34C-2B45-84AB-E7CABD5109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4014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6A65654-5D3B-8F40-BD99-C192037A66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BB7BAEF-EF35-9C49-B55A-3601A640E6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E62678D-AD6D-A94E-B755-1C17AD15BB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E4F2D-6A5F-3C4C-A8C7-12E2996D9DC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3199774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9F85-F7EB-7942-91D9-1293C6498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FA371-552A-AF4A-816F-635C373A7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61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Hawlfraint © 2021 Sefydliad City and Guilds Llundain. Cedwir pob hawl.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Cymhwyster Sylfaen mewn</a:t>
            </a:r>
            <a:b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Adeiladu a Pheirianneg Gwasanaethau Adeiladu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105: Amddiffyn iechyd, diogelwch a’r amgylchedd wrth weithio yn y sector adeiladu a’r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95300" y="3324008"/>
            <a:ext cx="8153400" cy="1886384"/>
          </a:xfrm>
        </p:spPr>
        <p:txBody>
          <a:bodyPr anchor="t"/>
          <a:lstStyle/>
          <a:p>
            <a:br>
              <a:rPr lang="cy-GB"/>
            </a:br>
            <a:r>
              <a:rPr lang="cy-GB"/>
              <a:t>PowerPoint 3: Rolau a chyfrifoldebau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id="{4B34CF86-F0AD-9846-8B46-C5003A0A0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311" y="1620958"/>
            <a:ext cx="7991475" cy="498598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/>
            <a:r>
              <a:rPr lang="cy-GB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‘Mae Cymdeithas Porthladdoedd Prydain wedi cael </a:t>
            </a:r>
            <a:r>
              <a:rPr lang="cy-GB" b="1" i="1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ail ddirwy enfawr am faterion yn ymwneud ag iechyd a diogelwch</a:t>
            </a:r>
            <a:r>
              <a:rPr lang="cy-GB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 mewn chwe mis ar ôl i lys glywed sut roedd ei gweithdrefnau diogelwch ‘gwbl annigonol’ wedi achosi i’r weldiwr contract, Michael </a:t>
            </a:r>
            <a:r>
              <a:rPr lang="cy-GB" dirty="0" err="1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McKenna</a:t>
            </a:r>
            <a:r>
              <a:rPr lang="cy-GB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, gael ei </a:t>
            </a:r>
            <a:r>
              <a:rPr lang="cy-GB" b="1" i="1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wasgu i farwolaeth</a:t>
            </a:r>
            <a:r>
              <a:rPr lang="cy-GB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. Gorchmynnodd Llys y Goron </a:t>
            </a:r>
            <a:r>
              <a:rPr lang="cy-GB" dirty="0" err="1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Hull</a:t>
            </a:r>
            <a:r>
              <a:rPr lang="cy-GB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 y dylai’r Gymdeithas dalu cyfanswm o </a:t>
            </a:r>
            <a:r>
              <a:rPr lang="cy-GB" b="1" i="1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£250,000</a:t>
            </a:r>
            <a:r>
              <a:rPr lang="cy-GB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 o ddirwyon a chostau ar ôl clywed am y farwolaeth yn Noc </a:t>
            </a:r>
            <a:r>
              <a:rPr lang="cy-GB" dirty="0" err="1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Alexandra’r</a:t>
            </a:r>
            <a:r>
              <a:rPr lang="cy-GB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 Gymdeithas yn </a:t>
            </a:r>
            <a:r>
              <a:rPr lang="cy-GB" dirty="0" err="1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Hull</a:t>
            </a:r>
            <a:r>
              <a:rPr lang="cy-GB" dirty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algn="just"/>
            <a:r>
              <a:rPr lang="cy-GB" dirty="0">
                <a:latin typeface="+mn-lt"/>
                <a:cs typeface="Times New Roman" panose="02020603050405020304" pitchFamily="18" charset="0"/>
              </a:rPr>
              <a:t>Daw’r erlyniad yn dilyn </a:t>
            </a:r>
            <a:r>
              <a:rPr lang="cy-GB" b="1" i="1" dirty="0">
                <a:latin typeface="+mn-lt"/>
                <a:cs typeface="Times New Roman" panose="02020603050405020304" pitchFamily="18" charset="0"/>
              </a:rPr>
              <a:t>dirwy arall o £200,000</a:t>
            </a:r>
            <a:r>
              <a:rPr lang="cy-GB" dirty="0">
                <a:latin typeface="+mn-lt"/>
                <a:cs typeface="Times New Roman" panose="02020603050405020304" pitchFamily="18" charset="0"/>
              </a:rPr>
              <a:t> a roddwyd i’r Gymdeithas ym mis Gorffennaf ar ôl i weithiwr gael ei </a:t>
            </a:r>
            <a:r>
              <a:rPr lang="cy-GB" b="1" i="1" dirty="0">
                <a:latin typeface="+mn-lt"/>
                <a:cs typeface="Times New Roman" panose="02020603050405020304" pitchFamily="18" charset="0"/>
              </a:rPr>
              <a:t>daro a’i ladd</a:t>
            </a:r>
            <a:r>
              <a:rPr lang="cy-GB" dirty="0">
                <a:latin typeface="+mn-lt"/>
                <a:cs typeface="Times New Roman" panose="02020603050405020304" pitchFamily="18" charset="0"/>
              </a:rPr>
              <a:t> gan goil metel yn disgyn ar yr un safle fis yn unig ar ôl marwolaeth </a:t>
            </a:r>
            <a:r>
              <a:rPr lang="cy-GB" dirty="0" err="1">
                <a:latin typeface="+mn-lt"/>
                <a:cs typeface="Times New Roman" panose="02020603050405020304" pitchFamily="18" charset="0"/>
              </a:rPr>
              <a:t>McKenna</a:t>
            </a:r>
            <a:r>
              <a:rPr lang="cy-GB" dirty="0">
                <a:latin typeface="+mn-lt"/>
                <a:cs typeface="Times New Roman" panose="02020603050405020304" pitchFamily="18" charset="0"/>
              </a:rPr>
              <a:t>.’</a:t>
            </a:r>
          </a:p>
          <a:p>
            <a:pPr algn="just"/>
            <a:endParaRPr lang="en-US" altLang="en-US" sz="600" dirty="0">
              <a:latin typeface="+mn-lt"/>
            </a:endParaRPr>
          </a:p>
          <a:p>
            <a:pPr algn="just"/>
            <a:endParaRPr lang="en-US" altLang="en-US" dirty="0">
              <a:latin typeface="+mn-lt"/>
            </a:endParaRPr>
          </a:p>
          <a:p>
            <a:pPr algn="just"/>
            <a:r>
              <a:rPr lang="cy-GB" dirty="0">
                <a:latin typeface="+mn-lt"/>
              </a:rPr>
              <a:t>Ac nid dim ond y cwmnïau mawr sy’n cael eu herlyn ...</a:t>
            </a:r>
          </a:p>
          <a:p>
            <a:pPr algn="just"/>
            <a:endParaRPr lang="en-US" altLang="en-US" dirty="0">
              <a:latin typeface="+mn-lt"/>
            </a:endParaRPr>
          </a:p>
          <a:p>
            <a:pPr algn="just"/>
            <a:endParaRPr lang="en-US" altLang="en-US" dirty="0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39C03C-5724-4FD8-AFB9-AF8BDB9795A4}"/>
              </a:ext>
            </a:extLst>
          </p:cNvPr>
          <p:cNvSpPr txBox="1"/>
          <p:nvPr/>
        </p:nvSpPr>
        <p:spPr>
          <a:xfrm>
            <a:off x="488311" y="1124744"/>
            <a:ext cx="7470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400" b="1" dirty="0">
                <a:solidFill>
                  <a:srgbClr val="0077E3"/>
                </a:solidFill>
                <a:latin typeface="+mj-lt"/>
              </a:rPr>
              <a:t>Adroddiad newyddion 1</a:t>
            </a:r>
          </a:p>
        </p:txBody>
      </p:sp>
    </p:spTree>
    <p:extLst>
      <p:ext uri="{BB962C8B-B14F-4D97-AF65-F5344CB8AC3E}">
        <p14:creationId xmlns:p14="http://schemas.microsoft.com/office/powerpoint/2010/main" val="158498093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826E354A-4174-BA4B-BECE-5D4D2B1DCB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90" y="1916832"/>
            <a:ext cx="8208962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 eaLnBrk="1" hangingPunct="1"/>
            <a:r>
              <a:rPr lang="cy-GB" sz="2000" dirty="0">
                <a:latin typeface="+mn-lt"/>
              </a:rPr>
              <a:t>Yr wythnos hon (17 Gorffennaf 2006), cafodd Mr Ian </a:t>
            </a:r>
            <a:r>
              <a:rPr lang="cy-GB" sz="2000" dirty="0" err="1">
                <a:latin typeface="+mn-lt"/>
              </a:rPr>
              <a:t>Groom</a:t>
            </a:r>
            <a:r>
              <a:rPr lang="cy-GB" sz="2000" dirty="0">
                <a:latin typeface="+mn-lt"/>
              </a:rPr>
              <a:t>, sy’n masnachu fel </a:t>
            </a:r>
            <a:r>
              <a:rPr lang="cy-GB" sz="2000" dirty="0" err="1">
                <a:latin typeface="+mn-lt"/>
              </a:rPr>
              <a:t>Aztec</a:t>
            </a:r>
            <a:r>
              <a:rPr lang="cy-GB" sz="2000" dirty="0">
                <a:latin typeface="+mn-lt"/>
              </a:rPr>
              <a:t> </a:t>
            </a:r>
            <a:r>
              <a:rPr lang="cy-GB" sz="2000" dirty="0" err="1">
                <a:latin typeface="+mn-lt"/>
              </a:rPr>
              <a:t>Screeding</a:t>
            </a:r>
            <a:r>
              <a:rPr lang="cy-GB" sz="2000" dirty="0">
                <a:latin typeface="+mn-lt"/>
              </a:rPr>
              <a:t>, o </a:t>
            </a:r>
            <a:r>
              <a:rPr lang="cy-GB" sz="2000" dirty="0" err="1">
                <a:latin typeface="+mn-lt"/>
              </a:rPr>
              <a:t>Chalfont</a:t>
            </a:r>
            <a:r>
              <a:rPr lang="cy-GB" sz="2000" dirty="0">
                <a:latin typeface="+mn-lt"/>
              </a:rPr>
              <a:t> St Peter, Swydd </a:t>
            </a:r>
            <a:r>
              <a:rPr lang="cy-GB" sz="2000" dirty="0" err="1">
                <a:latin typeface="+mn-lt"/>
              </a:rPr>
              <a:t>Buckingham</a:t>
            </a:r>
            <a:r>
              <a:rPr lang="cy-GB" sz="2000" dirty="0">
                <a:latin typeface="+mn-lt"/>
              </a:rPr>
              <a:t> </a:t>
            </a:r>
            <a:r>
              <a:rPr lang="cy-GB" sz="2000" b="1" i="1" dirty="0">
                <a:latin typeface="+mn-lt"/>
              </a:rPr>
              <a:t>ddirwy o £3,000 a gorchymyn iddo dalu £3,028 o gostau</a:t>
            </a:r>
            <a:r>
              <a:rPr lang="cy-GB" sz="2000" dirty="0">
                <a:latin typeface="+mn-lt"/>
              </a:rPr>
              <a:t> yn Llys Ynadon Dinas Llundain. Roedd yr erlyniad, a gyflwynwyd gan yr Awdurdod Gweithredol Iechyd a Diogelwch, yn dilyn ymchwiliad i ddigwyddiad lle cafodd </a:t>
            </a:r>
            <a:r>
              <a:rPr lang="cy-GB" sz="2000" b="1" i="1" dirty="0">
                <a:latin typeface="+mn-lt"/>
              </a:rPr>
              <a:t>bysedd gweithiwr adeiladu eu torri i ffwrdd yn rhannol</a:t>
            </a:r>
            <a:r>
              <a:rPr lang="cy-GB" sz="2000" b="1" dirty="0">
                <a:latin typeface="+mn-lt"/>
              </a:rPr>
              <a:t>.</a:t>
            </a:r>
          </a:p>
          <a:p>
            <a:pPr algn="l" eaLnBrk="1" hangingPunct="1"/>
            <a:r>
              <a:rPr lang="cy-GB" sz="2000" dirty="0">
                <a:latin typeface="+mn-lt"/>
                <a:cs typeface="Times New Roman" panose="02020603050405020304" pitchFamily="18" charset="0"/>
              </a:rPr>
              <a:t>Wrth siarad ar ôl yr achos, dywedodd Simon Hester, arolygydd yr ymchwiliad: </a:t>
            </a:r>
            <a:r>
              <a:rPr lang="cy-GB" sz="2000" b="1" i="1" dirty="0">
                <a:latin typeface="+mn-lt"/>
                <a:cs typeface="Times New Roman" panose="02020603050405020304" pitchFamily="18" charset="0"/>
              </a:rPr>
              <a:t>“Mae pobl yn gyfarwydd iawn â’r risgiau sy’n gysylltiedig â chyflogi pobl ifanc</a:t>
            </a:r>
            <a:r>
              <a:rPr lang="cy-GB" sz="2000" dirty="0">
                <a:latin typeface="+mn-lt"/>
                <a:cs typeface="Times New Roman" panose="02020603050405020304" pitchFamily="18" charset="0"/>
              </a:rPr>
              <a:t>, dylai rheolwyr pobl ifanc ystyried eu diffyg profiad a’r diffyg ymwybyddiaeth posib wrth asesu</a:t>
            </a:r>
            <a:br>
              <a:rPr lang="cy-GB" sz="2000" dirty="0">
                <a:latin typeface="+mn-lt"/>
                <a:cs typeface="Times New Roman" panose="02020603050405020304" pitchFamily="18" charset="0"/>
              </a:rPr>
            </a:br>
            <a:r>
              <a:rPr lang="cy-GB" sz="2000" dirty="0">
                <a:latin typeface="+mn-lt"/>
                <a:cs typeface="Times New Roman" panose="02020603050405020304" pitchFamily="18" charset="0"/>
              </a:rPr>
              <a:t>peryglon posib.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A8EE86-85D3-41B5-BCB8-7B16FA9B3D10}"/>
              </a:ext>
            </a:extLst>
          </p:cNvPr>
          <p:cNvSpPr txBox="1"/>
          <p:nvPr/>
        </p:nvSpPr>
        <p:spPr>
          <a:xfrm>
            <a:off x="467544" y="1268760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400" b="1" dirty="0">
                <a:solidFill>
                  <a:srgbClr val="0077E3"/>
                </a:solidFill>
                <a:latin typeface="+mj-lt"/>
              </a:rPr>
              <a:t>Adroddiad newyddion 2</a:t>
            </a:r>
          </a:p>
        </p:txBody>
      </p:sp>
    </p:spTree>
    <p:extLst>
      <p:ext uri="{BB962C8B-B14F-4D97-AF65-F5344CB8AC3E}">
        <p14:creationId xmlns:p14="http://schemas.microsoft.com/office/powerpoint/2010/main" val="3062902715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>
            <a:extLst>
              <a:ext uri="{FF2B5EF4-FFF2-40B4-BE49-F238E27FC236}">
                <a16:creationId xmlns:a16="http://schemas.microsoft.com/office/drawing/2014/main" id="{D0206DEC-81A2-7F4C-97F7-A84D7DA6C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231899"/>
            <a:ext cx="7058025" cy="138499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/>
            <a:r>
              <a:rPr lang="cy-GB">
                <a:latin typeface="+mn-lt"/>
              </a:rPr>
              <a:t>Ond nid dim ond i weithwyr y mae’r Ddeddf Iechyd a Diogelwch yn y Gwaith yn cyfeirio.</a:t>
            </a:r>
          </a:p>
          <a:p>
            <a:endParaRPr lang="en-GB" altLang="en-US" sz="4400" dirty="0">
              <a:latin typeface="Comic Sans MS" panose="030F0902030302020204" pitchFamily="66" charset="0"/>
            </a:endParaRPr>
          </a:p>
        </p:txBody>
      </p:sp>
      <p:sp>
        <p:nvSpPr>
          <p:cNvPr id="9220" name="Rectangle 6">
            <a:extLst>
              <a:ext uri="{FF2B5EF4-FFF2-40B4-BE49-F238E27FC236}">
                <a16:creationId xmlns:a16="http://schemas.microsoft.com/office/drawing/2014/main" id="{D85D0DE8-3A0C-2641-BDA1-4110069A1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034" y="2979868"/>
            <a:ext cx="79914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/>
            <a:r>
              <a:rPr lang="cy-GB">
                <a:latin typeface="+mn-lt"/>
              </a:rPr>
              <a:t>Gadewch i ni edrych eto ar ‘Brif ddyletswydd’ cyflogwyr.</a:t>
            </a:r>
          </a:p>
        </p:txBody>
      </p:sp>
    </p:spTree>
    <p:extLst>
      <p:ext uri="{BB962C8B-B14F-4D97-AF65-F5344CB8AC3E}">
        <p14:creationId xmlns:p14="http://schemas.microsoft.com/office/powerpoint/2010/main" val="2217392374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2">
            <a:extLst>
              <a:ext uri="{FF2B5EF4-FFF2-40B4-BE49-F238E27FC236}">
                <a16:creationId xmlns:a16="http://schemas.microsoft.com/office/drawing/2014/main" id="{96AB34B9-672C-2745-975F-552BDB4EB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060848"/>
            <a:ext cx="8534400" cy="224676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cy-GB" b="1" u="sng">
                <a:latin typeface="+mn-lt"/>
              </a:rPr>
              <a:t>DYLETSWYDDAU'R CYFLOGWR</a:t>
            </a:r>
          </a:p>
          <a:p>
            <a:pPr algn="l">
              <a:spcBef>
                <a:spcPct val="50000"/>
              </a:spcBef>
            </a:pPr>
            <a:r>
              <a:rPr lang="cy-GB" b="1" i="1">
                <a:latin typeface="+mn-lt"/>
              </a:rPr>
              <a:t>Prif ddyletswydd cyflogwyr yw’r un a osodir gan Ddeddf Iechyd a Diogelwch yn y Gwaith etc 1974,</a:t>
            </a:r>
            <a:r>
              <a:rPr lang="cy-GB">
                <a:latin typeface="+mn-lt"/>
              </a:rPr>
              <a:t> </a:t>
            </a:r>
          </a:p>
          <a:p>
            <a:pPr algn="l">
              <a:spcBef>
                <a:spcPct val="50000"/>
              </a:spcBef>
            </a:pPr>
            <a:r>
              <a:rPr lang="cy-GB" b="1">
                <a:latin typeface="+mn-lt"/>
              </a:rPr>
              <a:t>sef i sicrhau, cyn belled ag y bo’n rhesymol ymarferol, iechyd, diogelwch a lles eu gweithwyr yn y gweithle ac unrhyw un arall y mae eu busnes yn effeithio arno.</a:t>
            </a:r>
            <a:r>
              <a:rPr lang="cy-GB">
                <a:latin typeface="+mn-lt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73E821-0A08-C941-A6ED-5A3DC5AA8512}"/>
              </a:ext>
            </a:extLst>
          </p:cNvPr>
          <p:cNvSpPr txBox="1">
            <a:spLocks/>
          </p:cNvSpPr>
          <p:nvPr/>
        </p:nvSpPr>
        <p:spPr>
          <a:xfrm>
            <a:off x="457200" y="1008000"/>
            <a:ext cx="8229600" cy="3825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Dyletswyddau’r cyflogwr</a:t>
            </a:r>
          </a:p>
        </p:txBody>
      </p:sp>
    </p:spTree>
    <p:extLst>
      <p:ext uri="{BB962C8B-B14F-4D97-AF65-F5344CB8AC3E}">
        <p14:creationId xmlns:p14="http://schemas.microsoft.com/office/powerpoint/2010/main" val="2454942747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>
            <a:extLst>
              <a:ext uri="{FF2B5EF4-FFF2-40B4-BE49-F238E27FC236}">
                <a16:creationId xmlns:a16="http://schemas.microsoft.com/office/drawing/2014/main" id="{5F24E525-72D2-294A-B44C-488F5DE5A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6308725"/>
            <a:ext cx="74882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11267" name="Text Box 7">
            <a:extLst>
              <a:ext uri="{FF2B5EF4-FFF2-40B4-BE49-F238E27FC236}">
                <a16:creationId xmlns:a16="http://schemas.microsoft.com/office/drawing/2014/main" id="{C2FE96E5-0A21-4345-AC70-1DD5D40DF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609" y="1595005"/>
            <a:ext cx="7058025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cy-GB" sz="2400" b="1">
                <a:solidFill>
                  <a:srgbClr val="0077E3"/>
                </a:solidFill>
                <a:latin typeface="+mj-lt"/>
              </a:rPr>
              <a:t>Dyletswyddau’r cyflogwr</a:t>
            </a:r>
          </a:p>
        </p:txBody>
      </p:sp>
      <p:sp>
        <p:nvSpPr>
          <p:cNvPr id="11268" name="Rectangle 8">
            <a:extLst>
              <a:ext uri="{FF2B5EF4-FFF2-40B4-BE49-F238E27FC236}">
                <a16:creationId xmlns:a16="http://schemas.microsoft.com/office/drawing/2014/main" id="{E91EA022-6568-524F-9762-3224E5B98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924175"/>
            <a:ext cx="79914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/>
            <a:r>
              <a:rPr lang="cy-GB">
                <a:latin typeface="+mn-lt"/>
              </a:rPr>
              <a:t>Mae hyn yn golygu bod yn rhaid i ymwelwyr â’r safle, ac aelodau’r cyhoedd, gael eu hamddiffyn rhag niwed hefyd.</a:t>
            </a:r>
          </a:p>
        </p:txBody>
      </p:sp>
      <p:sp>
        <p:nvSpPr>
          <p:cNvPr id="11269" name="Text Box 9">
            <a:extLst>
              <a:ext uri="{FF2B5EF4-FFF2-40B4-BE49-F238E27FC236}">
                <a16:creationId xmlns:a16="http://schemas.microsoft.com/office/drawing/2014/main" id="{47AD6D61-3B7A-634C-91BD-3B8F229D1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609" y="4626016"/>
            <a:ext cx="5040313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cy-GB">
                <a:latin typeface="+mn-lt"/>
              </a:rPr>
              <a:t>Er enghraifft...</a:t>
            </a:r>
          </a:p>
        </p:txBody>
      </p:sp>
    </p:spTree>
    <p:extLst>
      <p:ext uri="{BB962C8B-B14F-4D97-AF65-F5344CB8AC3E}">
        <p14:creationId xmlns:p14="http://schemas.microsoft.com/office/powerpoint/2010/main" val="2060958755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7A5B12B7-7466-0F40-A8D9-1D04E92C67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276475"/>
            <a:ext cx="79914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/>
            <a:r>
              <a:rPr lang="cy-GB">
                <a:latin typeface="+mn-lt"/>
              </a:rPr>
              <a:t>Ym mis Awst 2005, cafodd Transco ddirwy o £15 miliwn yn dilyn ffrwydrad gyda'r cyflenwad nwy a laddodd deulu cyfan mewn tŷ cyfagos.</a:t>
            </a:r>
          </a:p>
        </p:txBody>
      </p:sp>
      <p:sp>
        <p:nvSpPr>
          <p:cNvPr id="12291" name="Text Box 4">
            <a:extLst>
              <a:ext uri="{FF2B5EF4-FFF2-40B4-BE49-F238E27FC236}">
                <a16:creationId xmlns:a16="http://schemas.microsoft.com/office/drawing/2014/main" id="{A5EC941E-F6DF-D14B-A49A-2120409BC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357313"/>
            <a:ext cx="4716463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cy-GB" sz="2400" b="1">
                <a:solidFill>
                  <a:srgbClr val="0077E3"/>
                </a:solidFill>
                <a:latin typeface="+mj-lt"/>
              </a:rPr>
              <a:t>Dyfarniad llys</a:t>
            </a:r>
          </a:p>
        </p:txBody>
      </p:sp>
      <p:sp>
        <p:nvSpPr>
          <p:cNvPr id="12292" name="Text Box 5">
            <a:extLst>
              <a:ext uri="{FF2B5EF4-FFF2-40B4-BE49-F238E27FC236}">
                <a16:creationId xmlns:a16="http://schemas.microsoft.com/office/drawing/2014/main" id="{471FCFBC-D88C-3E4F-87D2-2A580372C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6308725"/>
            <a:ext cx="74882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7623452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>
            <a:extLst>
              <a:ext uri="{FF2B5EF4-FFF2-40B4-BE49-F238E27FC236}">
                <a16:creationId xmlns:a16="http://schemas.microsoft.com/office/drawing/2014/main" id="{3EA8E6F7-69C5-D244-8073-22AEE23456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060848"/>
            <a:ext cx="7991475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/>
            <a:r>
              <a:rPr lang="cy-GB">
                <a:latin typeface="+mn-lt"/>
              </a:rPr>
              <a:t>Rhaid i ymwelwyr â’r safle, ac aelodau’r cyhoedd, gael eu hamddiffyn rhag niwed hefyd.</a:t>
            </a:r>
          </a:p>
          <a:p>
            <a:pPr algn="l"/>
            <a:endParaRPr lang="en-GB" altLang="en-US" dirty="0">
              <a:latin typeface="+mn-lt"/>
            </a:endParaRPr>
          </a:p>
          <a:p>
            <a:pPr algn="l"/>
            <a:r>
              <a:rPr lang="cy-GB">
                <a:latin typeface="+mn-lt"/>
              </a:rPr>
              <a:t>Rhaid i’r cyflogwr weithredu, cyn belled ag y bo’n rhesymol ymarferol, i sicrhau diogelwch a lles y cyhoedd a’u gweithlu.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38402C-214A-E94C-AD22-2C31B46BC8CA}"/>
              </a:ext>
            </a:extLst>
          </p:cNvPr>
          <p:cNvSpPr txBox="1">
            <a:spLocks/>
          </p:cNvSpPr>
          <p:nvPr/>
        </p:nvSpPr>
        <p:spPr>
          <a:xfrm>
            <a:off x="457200" y="1008000"/>
            <a:ext cx="8229600" cy="3825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Dyletswyddau’r cyflogwr</a:t>
            </a:r>
          </a:p>
        </p:txBody>
      </p:sp>
    </p:spTree>
    <p:extLst>
      <p:ext uri="{BB962C8B-B14F-4D97-AF65-F5344CB8AC3E}">
        <p14:creationId xmlns:p14="http://schemas.microsoft.com/office/powerpoint/2010/main" val="1676582061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3">
            <a:extLst>
              <a:ext uri="{FF2B5EF4-FFF2-40B4-BE49-F238E27FC236}">
                <a16:creationId xmlns:a16="http://schemas.microsoft.com/office/drawing/2014/main" id="{8E7B8531-5A64-7940-83F9-5F595D936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1606863"/>
            <a:ext cx="7200800" cy="132343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cy-GB" sz="4000">
                <a:latin typeface="+mn-lt"/>
              </a:rPr>
              <a:t>Mae iechyd a diogelwch yn gyfrifoldeb ar bawb.</a:t>
            </a:r>
          </a:p>
        </p:txBody>
      </p:sp>
      <p:sp>
        <p:nvSpPr>
          <p:cNvPr id="13314" name="Text Box 4">
            <a:extLst>
              <a:ext uri="{FF2B5EF4-FFF2-40B4-BE49-F238E27FC236}">
                <a16:creationId xmlns:a16="http://schemas.microsoft.com/office/drawing/2014/main" id="{3CE5FF48-D582-E74F-960B-9D7E81222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4077072"/>
            <a:ext cx="7344816" cy="70788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cy-GB" sz="4000">
                <a:latin typeface="+mn-lt"/>
              </a:rPr>
              <a:t>Mae gennych chi gyfrifoldebau hefyd!</a:t>
            </a:r>
          </a:p>
        </p:txBody>
      </p:sp>
    </p:spTree>
    <p:extLst>
      <p:ext uri="{BB962C8B-B14F-4D97-AF65-F5344CB8AC3E}">
        <p14:creationId xmlns:p14="http://schemas.microsoft.com/office/powerpoint/2010/main" val="2671675699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6">
            <a:extLst>
              <a:ext uri="{FF2B5EF4-FFF2-40B4-BE49-F238E27FC236}">
                <a16:creationId xmlns:a16="http://schemas.microsoft.com/office/drawing/2014/main" id="{9EE371B4-3119-F14C-BE09-7938A72C4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412875"/>
            <a:ext cx="76200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latin typeface="+mn-lt"/>
              </a:rPr>
              <a:t>Cyflawni’r holl dasgau a gwaith yn y modd a ragnodwyd.</a:t>
            </a:r>
          </a:p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n-lt"/>
              </a:rPr>
              <a:t>Rhoi gwybod yn syth am unrhyw ddiffygion yn y peiriannau neu’r cyfarpar.</a:t>
            </a:r>
          </a:p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n-lt"/>
              </a:rPr>
              <a:t>Datblygu consyrn personol tuag at ddiogelwch eu hunain ac eraill.</a:t>
            </a:r>
          </a:p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n-lt"/>
              </a:rPr>
              <a:t>Awgrymu ffyrdd o gael gwared ar beryglon.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b="1" dirty="0">
              <a:latin typeface="Comic Sans MS" panose="030F09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b="1" dirty="0">
              <a:latin typeface="Comic Sans MS" panose="030F09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b="1" dirty="0">
              <a:latin typeface="Comic Sans MS" panose="030F0902030302020204" pitchFamily="66" charset="0"/>
            </a:endParaRPr>
          </a:p>
          <a:p>
            <a:endParaRPr lang="en-US" altLang="en-US" sz="2000" b="1" dirty="0">
              <a:latin typeface="Comic Sans MS" panose="030F0902030302020204" pitchFamily="66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F23D565-AEF1-B847-A0C5-BE864C58ED66}"/>
              </a:ext>
            </a:extLst>
          </p:cNvPr>
          <p:cNvSpPr txBox="1">
            <a:spLocks/>
          </p:cNvSpPr>
          <p:nvPr/>
        </p:nvSpPr>
        <p:spPr>
          <a:xfrm>
            <a:off x="457200" y="1008000"/>
            <a:ext cx="8229600" cy="3825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Bydd gweithwyr yn</a:t>
            </a:r>
          </a:p>
        </p:txBody>
      </p:sp>
      <p:pic>
        <p:nvPicPr>
          <p:cNvPr id="4" name="Picture 3" descr="A picture containing person, outdoor, orange  Description automatically generated">
            <a:extLst>
              <a:ext uri="{FF2B5EF4-FFF2-40B4-BE49-F238E27FC236}">
                <a16:creationId xmlns:a16="http://schemas.microsoft.com/office/drawing/2014/main" id="{7B80B705-18C5-45D9-BA4C-D4EFE451FF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302982"/>
            <a:ext cx="4293483" cy="28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34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4CD0936D-772C-894D-8966-7220D2D06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700213"/>
            <a:ext cx="7620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latin typeface="+mn-lt"/>
              </a:rPr>
              <a:t>Osgoi gwneud rhywbeth rywsut rywsut neu ddefnyddio ffordd gynt o wneud rhywbeth, a fyddai’n golygu risgiau diangen heb eu hawdurdodi.</a:t>
            </a:r>
          </a:p>
        </p:txBody>
      </p:sp>
      <p:sp>
        <p:nvSpPr>
          <p:cNvPr id="15364" name="Rectangle 5">
            <a:extLst>
              <a:ext uri="{FF2B5EF4-FFF2-40B4-BE49-F238E27FC236}">
                <a16:creationId xmlns:a16="http://schemas.microsoft.com/office/drawing/2014/main" id="{1CAAAF1B-F9C5-714E-AC14-D2636B021E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562" y="2710163"/>
            <a:ext cx="7620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latin typeface="+mn-lt"/>
              </a:rPr>
              <a:t>Rhoi gwybod i weithwyr newydd a gweithwyr sy’n cael eu trosglwyddo am beryglon sy’n gysylltiedig â gwaith/gweithrediad yr adran.</a:t>
            </a:r>
          </a:p>
        </p:txBody>
      </p:sp>
      <p:sp>
        <p:nvSpPr>
          <p:cNvPr id="15365" name="Rectangle 6">
            <a:extLst>
              <a:ext uri="{FF2B5EF4-FFF2-40B4-BE49-F238E27FC236}">
                <a16:creationId xmlns:a16="http://schemas.microsoft.com/office/drawing/2014/main" id="{D2BB882A-0EE1-084F-A58A-4DB1C3309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562" y="3720113"/>
            <a:ext cx="7620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latin typeface="+mn-lt"/>
              </a:rPr>
              <a:t>Rhoi gwybod am ddamweiniau/digwyddiadau sydd wedi arwain at ddifrod i beiriannau neu gyfarpar, neu a allai arwain at ddifrod o’r fath.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64DCCA2-19EE-8947-8B4B-A915F395BB65}"/>
              </a:ext>
            </a:extLst>
          </p:cNvPr>
          <p:cNvSpPr txBox="1">
            <a:spLocks/>
          </p:cNvSpPr>
          <p:nvPr/>
        </p:nvSpPr>
        <p:spPr>
          <a:xfrm>
            <a:off x="457200" y="1008000"/>
            <a:ext cx="8229600" cy="3825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Bydd gweithwyr yn</a:t>
            </a:r>
          </a:p>
        </p:txBody>
      </p:sp>
    </p:spTree>
    <p:extLst>
      <p:ext uri="{BB962C8B-B14F-4D97-AF65-F5344CB8AC3E}">
        <p14:creationId xmlns:p14="http://schemas.microsoft.com/office/powerpoint/2010/main" val="1504670727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4" name="Rectangle 4">
            <a:extLst>
              <a:ext uri="{FF2B5EF4-FFF2-40B4-BE49-F238E27FC236}">
                <a16:creationId xmlns:a16="http://schemas.microsoft.com/office/drawing/2014/main" id="{19A691E1-F59C-FC4F-BEFF-1700AEA062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Cyfrifoldebau cyflogwyr</a:t>
            </a:r>
          </a:p>
        </p:txBody>
      </p:sp>
      <p:sp>
        <p:nvSpPr>
          <p:cNvPr id="527365" name="Rectangle 5">
            <a:extLst>
              <a:ext uri="{FF2B5EF4-FFF2-40B4-BE49-F238E27FC236}">
                <a16:creationId xmlns:a16="http://schemas.microsoft.com/office/drawing/2014/main" id="{787D75FB-A554-BA4D-ADE7-3B98DACF76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Mae gan gyflogwyr gyfrifoldeb i wneud y canlynol:</a:t>
            </a:r>
          </a:p>
          <a:p>
            <a:pPr lvl="1"/>
            <a:r>
              <a:rPr lang="cy-GB"/>
              <a:t>darparu gwybodaeth, cyfarwyddyd a hyfforddiant i weithwyr</a:t>
            </a:r>
          </a:p>
          <a:p>
            <a:pPr lvl="1"/>
            <a:r>
              <a:rPr lang="cy-GB"/>
              <a:t>darparu goruchwyliaeth ddigonol a systemau gweithio diogel a dulliau diogel o fynd i mewn ac allan</a:t>
            </a:r>
          </a:p>
          <a:p>
            <a:pPr lvl="1"/>
            <a:r>
              <a:rPr lang="cy-GB"/>
              <a:t>darparu a chynnal a chadw peiriannau a chyfarpar</a:t>
            </a:r>
          </a:p>
          <a:p>
            <a:pPr lvl="1"/>
            <a:r>
              <a:rPr lang="cy-GB"/>
              <a:t>darparu ffyrdd diogel o drin a thrafod, defnyddio a storio deunyddiau a sylweddau</a:t>
            </a:r>
          </a:p>
          <a:p>
            <a:pPr lvl="1"/>
            <a:r>
              <a:rPr lang="cy-GB"/>
              <a:t>darparu dillad a chyfarpar diogelu personol angenrheidiol</a:t>
            </a:r>
          </a:p>
        </p:txBody>
      </p:sp>
    </p:spTree>
    <p:extLst>
      <p:ext uri="{BB962C8B-B14F-4D97-AF65-F5344CB8AC3E}">
        <p14:creationId xmlns:p14="http://schemas.microsoft.com/office/powerpoint/2010/main" val="42059548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922EFC3A-569C-AF49-B108-9A06CFBE8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937" y="1697784"/>
            <a:ext cx="735945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latin typeface="+mn-lt"/>
              </a:rPr>
              <a:t>Cydweithredu yn yr ymchwiliad i ddamweiniau gyda’r nod o gyflwyno dulliau i atal damweiniau rhag digwydd eto.</a:t>
            </a:r>
          </a:p>
        </p:txBody>
      </p:sp>
      <p:sp>
        <p:nvSpPr>
          <p:cNvPr id="16387" name="Rectangle 4">
            <a:extLst>
              <a:ext uri="{FF2B5EF4-FFF2-40B4-BE49-F238E27FC236}">
                <a16:creationId xmlns:a16="http://schemas.microsoft.com/office/drawing/2014/main" id="{50FA034F-2690-7745-8291-48D9F9143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706656"/>
            <a:ext cx="712236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latin typeface="+mn-lt"/>
              </a:rPr>
              <a:t>Gosod enghraifft bersonol yn enwedig i aelodau iau’r adran.</a:t>
            </a:r>
          </a:p>
        </p:txBody>
      </p:sp>
      <p:sp>
        <p:nvSpPr>
          <p:cNvPr id="16388" name="Rectangle 5">
            <a:extLst>
              <a:ext uri="{FF2B5EF4-FFF2-40B4-BE49-F238E27FC236}">
                <a16:creationId xmlns:a16="http://schemas.microsoft.com/office/drawing/2014/main" id="{E4493352-35DA-A342-B6B4-1F27D1EA0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737319"/>
            <a:ext cx="733839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latin typeface="+mn-lt"/>
              </a:rPr>
              <a:t>Defnyddio’r offer a’r cyfarpar cywir ar gyfer y gwaith neu’r tasgau, gan gynnwys unrhyw gyfarpar diogelwch perthnasol a dillad diogelwch a ddarperir.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1495A14-6D98-734F-BD55-3D37D0A05182}"/>
              </a:ext>
            </a:extLst>
          </p:cNvPr>
          <p:cNvSpPr txBox="1">
            <a:spLocks/>
          </p:cNvSpPr>
          <p:nvPr/>
        </p:nvSpPr>
        <p:spPr>
          <a:xfrm>
            <a:off x="457200" y="1008000"/>
            <a:ext cx="8229600" cy="3825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Bydd gweithwyr yn</a:t>
            </a:r>
          </a:p>
        </p:txBody>
      </p:sp>
    </p:spTree>
    <p:extLst>
      <p:ext uri="{BB962C8B-B14F-4D97-AF65-F5344CB8AC3E}">
        <p14:creationId xmlns:p14="http://schemas.microsoft.com/office/powerpoint/2010/main" val="802251015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80C53CE-36E0-2A48-8D46-8C8719F0C878}"/>
              </a:ext>
            </a:extLst>
          </p:cNvPr>
          <p:cNvSpPr txBox="1">
            <a:spLocks/>
          </p:cNvSpPr>
          <p:nvPr/>
        </p:nvSpPr>
        <p:spPr>
          <a:xfrm>
            <a:off x="457200" y="1008000"/>
            <a:ext cx="8229600" cy="3825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Cyfrifoldebau cleientiaid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87DE25-DBB9-314E-9B0B-53F534068250}"/>
              </a:ext>
            </a:extLst>
          </p:cNvPr>
          <p:cNvSpPr txBox="1"/>
          <p:nvPr/>
        </p:nvSpPr>
        <p:spPr>
          <a:xfrm>
            <a:off x="457200" y="1988840"/>
            <a:ext cx="43308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Ar y safle, cyfrifoldeb y prif gontractwr (a’r gweithlu) yw sicrhau diogelwch a lles nhw eu hunain ac eraill.</a:t>
            </a:r>
          </a:p>
          <a:p>
            <a:endParaRPr lang="en-US" dirty="0"/>
          </a:p>
          <a:p>
            <a:r>
              <a:rPr lang="cy-GB"/>
              <a:t>Wrth gynllunio a pharatoi’r gwaith, cyfrifoldeb y cleient yw ymgysylltu a gweithio â’r contractwr i gadw’r safle’n lân, yn daclus ac yn ddiogel bob amser.</a:t>
            </a:r>
          </a:p>
        </p:txBody>
      </p:sp>
      <p:pic>
        <p:nvPicPr>
          <p:cNvPr id="7" name="Picture 6" descr="A picture containing outdoor, person, ground, orange  Description automatically generated">
            <a:extLst>
              <a:ext uri="{FF2B5EF4-FFF2-40B4-BE49-F238E27FC236}">
                <a16:creationId xmlns:a16="http://schemas.microsoft.com/office/drawing/2014/main" id="{12BAEE12-9A16-48F3-BC98-6620D07F0B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988840"/>
            <a:ext cx="4140367" cy="276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389742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>
            <a:extLst>
              <a:ext uri="{FF2B5EF4-FFF2-40B4-BE49-F238E27FC236}">
                <a16:creationId xmlns:a16="http://schemas.microsoft.com/office/drawing/2014/main" id="{69152B4F-C4DA-B544-B31C-D37CA567AA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Crynodeb – atal damweiniau</a:t>
            </a:r>
          </a:p>
        </p:txBody>
      </p:sp>
      <p:sp>
        <p:nvSpPr>
          <p:cNvPr id="174083" name="Rectangle 3">
            <a:extLst>
              <a:ext uri="{FF2B5EF4-FFF2-40B4-BE49-F238E27FC236}">
                <a16:creationId xmlns:a16="http://schemas.microsoft.com/office/drawing/2014/main" id="{44F5D3FE-097F-C646-88B8-7C79F0E86B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cy-GB"/>
              <a:t>Gall pob gweithiwr helpu i atal damweiniau drwy: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ddilyn yr hyfforddiant a’r cyfarwyddiau a roddir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dilyn gweithdrefnau gweithle’r cyflogwr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rhoi gwybod am sefyllfaoedd peryglus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cadw’r gweithle yn lân a thaclus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peidio â chwarae o gwmpas yn y gwaith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defnyddio synnwyr cyffredin a bod yn wyliadwrus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cy-GB"/>
              <a:t>gofyn os nad yw’n siŵr beth i'w wneud neu sut mae gwneud rhywbeth.</a:t>
            </a:r>
          </a:p>
        </p:txBody>
      </p:sp>
    </p:spTree>
    <p:extLst>
      <p:ext uri="{BB962C8B-B14F-4D97-AF65-F5344CB8AC3E}">
        <p14:creationId xmlns:p14="http://schemas.microsoft.com/office/powerpoint/2010/main" val="4894300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8" name="Rectangle 4">
            <a:extLst>
              <a:ext uri="{FF2B5EF4-FFF2-40B4-BE49-F238E27FC236}">
                <a16:creationId xmlns:a16="http://schemas.microsoft.com/office/drawing/2014/main" id="{6C20CC7F-C2A7-DE44-8377-FA8F7DC270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Cyfrifoldebau cyflogwyr</a:t>
            </a:r>
          </a:p>
        </p:txBody>
      </p:sp>
      <p:sp>
        <p:nvSpPr>
          <p:cNvPr id="528389" name="Rectangle 5">
            <a:extLst>
              <a:ext uri="{FF2B5EF4-FFF2-40B4-BE49-F238E27FC236}">
                <a16:creationId xmlns:a16="http://schemas.microsoft.com/office/drawing/2014/main" id="{D95D1E7C-1210-3F45-A8BF-F4DE8E17D5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cy-GB"/>
              <a:t>darparu polisi diogelwch ysgrifenedig (pan fydd gan gyflogwr 5 gweithiwr neu fwy)</a:t>
            </a:r>
          </a:p>
          <a:p>
            <a:pPr lvl="1"/>
            <a:r>
              <a:rPr lang="cy-GB"/>
              <a:t>darparu cyfleusterau lles digonol</a:t>
            </a:r>
          </a:p>
          <a:p>
            <a:pPr lvl="1"/>
            <a:r>
              <a:rPr lang="cy-GB"/>
              <a:t>ymgynghori â gweithwyr ynghylch materion iechyd a diogelwch</a:t>
            </a:r>
          </a:p>
          <a:p>
            <a:pPr lvl="1"/>
            <a:r>
              <a:rPr lang="cy-GB"/>
              <a:t>arddangos arwyddion a hysbysiadau penodol</a:t>
            </a:r>
          </a:p>
          <a:p>
            <a:pPr lvl="1"/>
            <a:r>
              <a:rPr lang="cy-GB"/>
              <a:t>sicrhau bod mesurau digonol ar waith ar gyfer argyfyngau gan gynnwys tân</a:t>
            </a:r>
          </a:p>
          <a:p>
            <a:pPr lvl="1"/>
            <a:r>
              <a:rPr lang="cy-GB"/>
              <a:t>peidio â chaniatáu i weithwyr wneud unrhyw beth sydd y tu hwnt i allu’r gweithwyr (gallai hyn eu rhoi mewn perygl)</a:t>
            </a:r>
          </a:p>
          <a:p>
            <a:pPr lvl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35495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6" name="Rectangle 4">
            <a:extLst>
              <a:ext uri="{FF2B5EF4-FFF2-40B4-BE49-F238E27FC236}">
                <a16:creationId xmlns:a16="http://schemas.microsoft.com/office/drawing/2014/main" id="{FDDB3FBF-5351-684D-AE1D-7FBD5B94B5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Cyfrifoldebau cyflogwyr</a:t>
            </a:r>
          </a:p>
        </p:txBody>
      </p:sp>
      <p:sp>
        <p:nvSpPr>
          <p:cNvPr id="530437" name="Rectangle 5">
            <a:extLst>
              <a:ext uri="{FF2B5EF4-FFF2-40B4-BE49-F238E27FC236}">
                <a16:creationId xmlns:a16="http://schemas.microsoft.com/office/drawing/2014/main" id="{72BBD272-94A0-4B47-A09E-B1FE53954B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cy-GB"/>
              <a:t>cofnodi ac adrodd am ddamweiniau, clefydau a digwyddiadau peryglus</a:t>
            </a:r>
          </a:p>
          <a:p>
            <a:pPr lvl="1"/>
            <a:r>
              <a:rPr lang="cy-GB"/>
              <a:t>diogelu gweithwyr rhag sŵn a allai achosi iddynt golli eu clyw</a:t>
            </a:r>
          </a:p>
          <a:p>
            <a:pPr lvl="1"/>
            <a:r>
              <a:rPr lang="cy-GB"/>
              <a:t>penodi rhywun cymwys i gynghori'r cyflogwr am iechyd a diogelwch</a:t>
            </a:r>
          </a:p>
          <a:p>
            <a:pPr lvl="1"/>
            <a:r>
              <a:rPr lang="cy-GB"/>
              <a:t>darparu cyfleusterau a swyddogion cymorth cyntaf.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F36DAD-45A8-4927-B416-CF0A88951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009" y="3429000"/>
            <a:ext cx="4009991" cy="265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594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60" name="Rectangle 4">
            <a:extLst>
              <a:ext uri="{FF2B5EF4-FFF2-40B4-BE49-F238E27FC236}">
                <a16:creationId xmlns:a16="http://schemas.microsoft.com/office/drawing/2014/main" id="{5FAECA1A-45E7-2A46-94A6-AD86DFD1DE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Cyfrifoldebau gweithwyr</a:t>
            </a:r>
          </a:p>
        </p:txBody>
      </p:sp>
      <p:sp>
        <p:nvSpPr>
          <p:cNvPr id="531461" name="Rectangle 5">
            <a:extLst>
              <a:ext uri="{FF2B5EF4-FFF2-40B4-BE49-F238E27FC236}">
                <a16:creationId xmlns:a16="http://schemas.microsoft.com/office/drawing/2014/main" id="{DDF9A74D-7A7F-D64F-B935-99FA78DC14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r>
              <a:rPr lang="cy-GB"/>
              <a:t>Mae gan weithwyr gyfrifoldebau hefyd. Rhaid iddynt ddilyn yr hyfforddiant a’r cyfarwyddyd a roddir, a dylent:</a:t>
            </a:r>
          </a:p>
          <a:p>
            <a:pPr lvl="1"/>
            <a:r>
              <a:rPr lang="cy-GB"/>
              <a:t>wisgo’r dillad priodol</a:t>
            </a:r>
          </a:p>
          <a:p>
            <a:pPr lvl="1"/>
            <a:r>
              <a:rPr lang="cy-GB"/>
              <a:t>rhoi gwybod am unrhyw ddamwain</a:t>
            </a:r>
          </a:p>
          <a:p>
            <a:pPr lvl="1"/>
            <a:r>
              <a:rPr lang="cy-GB"/>
              <a:t>rhoi gwybod am unrhyw sefyllfaoedd peryglus</a:t>
            </a:r>
          </a:p>
          <a:p>
            <a:pPr lvl="1"/>
            <a:r>
              <a:rPr lang="cy-GB"/>
              <a:t>defnyddio’r cyfarpar cywir bob tro</a:t>
            </a:r>
          </a:p>
          <a:p>
            <a:pPr lvl="1"/>
            <a:r>
              <a:rPr lang="cy-GB"/>
              <a:t>defnyddio’r ffordd ddiogel a chywir o wneud rhywbeth bob amser</a:t>
            </a:r>
          </a:p>
          <a:p>
            <a:pPr lvl="1"/>
            <a:endParaRPr lang="en-GB" altLang="en-US" dirty="0"/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01876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4" name="Rectangle 4">
            <a:extLst>
              <a:ext uri="{FF2B5EF4-FFF2-40B4-BE49-F238E27FC236}">
                <a16:creationId xmlns:a16="http://schemas.microsoft.com/office/drawing/2014/main" id="{4143CD9E-C019-924F-A241-233B72D5AE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Cyfrifoldebau gweithwyr</a:t>
            </a:r>
          </a:p>
        </p:txBody>
      </p:sp>
      <p:sp>
        <p:nvSpPr>
          <p:cNvPr id="532485" name="Rectangle 5">
            <a:extLst>
              <a:ext uri="{FF2B5EF4-FFF2-40B4-BE49-F238E27FC236}">
                <a16:creationId xmlns:a16="http://schemas.microsoft.com/office/drawing/2014/main" id="{F5E0543E-DBAE-2943-AB2D-7CA3627A58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4873716" cy="4248000"/>
          </a:xfrm>
        </p:spPr>
        <p:txBody>
          <a:bodyPr/>
          <a:lstStyle/>
          <a:p>
            <a:pPr lvl="1"/>
            <a:r>
              <a:rPr lang="cy-GB"/>
              <a:t>peidio â gwneud unrhyw beth nad oes ganddynt yr hawl i'w wneud</a:t>
            </a:r>
          </a:p>
          <a:p>
            <a:pPr lvl="1"/>
            <a:r>
              <a:rPr lang="cy-GB"/>
              <a:t>dilyn unrhyw arwyddion neu hysbysiadau diogelwch</a:t>
            </a:r>
          </a:p>
          <a:p>
            <a:pPr lvl="1"/>
            <a:r>
              <a:rPr lang="cy-GB"/>
              <a:t>gofyn os nad ydyn nhw’n siŵr o unrhyw beth</a:t>
            </a:r>
          </a:p>
          <a:p>
            <a:pPr lvl="1"/>
            <a:r>
              <a:rPr lang="cy-GB"/>
              <a:t>peidio â gwneud unrhyw beth sy’n rhy beryglus yn eu barn nhw</a:t>
            </a:r>
          </a:p>
          <a:p>
            <a:pPr lvl="1"/>
            <a:r>
              <a:rPr lang="cy-GB"/>
              <a:t>peidio â gwneud unrhyw beth a allai niweidio nhw eu hunain neu eraill</a:t>
            </a:r>
          </a:p>
          <a:p>
            <a:endParaRPr lang="en-GB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A3BBC0-EFC7-4CB8-8EEB-78C92DD787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88"/>
          <a:stretch/>
        </p:blipFill>
        <p:spPr>
          <a:xfrm>
            <a:off x="5659928" y="2310863"/>
            <a:ext cx="3491880" cy="288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25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8" name="Rectangle 4">
            <a:extLst>
              <a:ext uri="{FF2B5EF4-FFF2-40B4-BE49-F238E27FC236}">
                <a16:creationId xmlns:a16="http://schemas.microsoft.com/office/drawing/2014/main" id="{793DC47E-A4E8-9C41-9102-8B80BC1BD3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Cyfrifoldebau gweithwyr</a:t>
            </a:r>
          </a:p>
        </p:txBody>
      </p:sp>
      <p:sp>
        <p:nvSpPr>
          <p:cNvPr id="533509" name="Rectangle 5">
            <a:extLst>
              <a:ext uri="{FF2B5EF4-FFF2-40B4-BE49-F238E27FC236}">
                <a16:creationId xmlns:a16="http://schemas.microsoft.com/office/drawing/2014/main" id="{2ACF3076-289F-F942-A6AB-108BA7B2AB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cy-GB"/>
              <a:t>cadw’r gweithle yn lân a thaclus</a:t>
            </a:r>
          </a:p>
          <a:p>
            <a:pPr lvl="1"/>
            <a:r>
              <a:rPr lang="cy-GB"/>
              <a:t>dilyn rheolau ynghylch ysmygu</a:t>
            </a:r>
          </a:p>
          <a:p>
            <a:pPr lvl="1"/>
            <a:r>
              <a:rPr lang="cy-GB"/>
              <a:t>peidio â rhedeg</a:t>
            </a:r>
          </a:p>
          <a:p>
            <a:pPr lvl="1"/>
            <a:r>
              <a:rPr lang="cy-GB"/>
              <a:t>rhoi gwybod am unrhyw gyfarpar sydd wedi’i ddifrodi</a:t>
            </a:r>
          </a:p>
          <a:p>
            <a:pPr lvl="1"/>
            <a:r>
              <a:rPr lang="cy-GB"/>
              <a:t>peidio â chreu unrhyw beryglon baglu</a:t>
            </a:r>
          </a:p>
          <a:p>
            <a:pPr lvl="1"/>
            <a:r>
              <a:rPr lang="cy-GB"/>
              <a:t>cydweithredu â’r cyflogwr</a:t>
            </a:r>
          </a:p>
          <a:p>
            <a:pPr lvl="1"/>
            <a:r>
              <a:rPr lang="cy-GB"/>
              <a:t>cydweithredu ag eraill.</a:t>
            </a:r>
          </a:p>
        </p:txBody>
      </p:sp>
    </p:spTree>
    <p:extLst>
      <p:ext uri="{BB962C8B-B14F-4D97-AF65-F5344CB8AC3E}">
        <p14:creationId xmlns:p14="http://schemas.microsoft.com/office/powerpoint/2010/main" val="2948292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2">
            <a:extLst>
              <a:ext uri="{FF2B5EF4-FFF2-40B4-BE49-F238E27FC236}">
                <a16:creationId xmlns:a16="http://schemas.microsoft.com/office/drawing/2014/main" id="{96AB34B9-672C-2745-975F-552BDB4EB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060848"/>
            <a:ext cx="8534400" cy="224676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cy-GB" b="1" u="sng">
                <a:latin typeface="+mn-lt"/>
              </a:rPr>
              <a:t>DYLETSWYDDAU'R CYFLOGWR</a:t>
            </a:r>
          </a:p>
          <a:p>
            <a:pPr algn="l">
              <a:spcBef>
                <a:spcPct val="50000"/>
              </a:spcBef>
            </a:pPr>
            <a:r>
              <a:rPr lang="cy-GB" b="1" i="1">
                <a:latin typeface="+mn-lt"/>
              </a:rPr>
              <a:t>Prif ddyletswydd cyflogwyr yw’r un a osodir gan Ddeddf Iechyd a Diogelwch yn y Gwaith etc 1974,</a:t>
            </a:r>
            <a:r>
              <a:rPr lang="cy-GB">
                <a:latin typeface="+mn-lt"/>
              </a:rPr>
              <a:t> </a:t>
            </a:r>
          </a:p>
          <a:p>
            <a:pPr algn="l">
              <a:spcBef>
                <a:spcPct val="50000"/>
              </a:spcBef>
            </a:pPr>
            <a:r>
              <a:rPr lang="cy-GB" b="1">
                <a:latin typeface="+mn-lt"/>
              </a:rPr>
              <a:t>sef i sicrhau, cyn belled ag y bo’n rhesymol ymarferol, iechyd, diogelwch a lles eu gweithwyr yn y gweithle ac unrhyw un arall y mae eu busnes yn effeithio arno.</a:t>
            </a:r>
            <a:r>
              <a:rPr lang="cy-GB">
                <a:latin typeface="+mn-lt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73E821-0A08-C941-A6ED-5A3DC5AA8512}"/>
              </a:ext>
            </a:extLst>
          </p:cNvPr>
          <p:cNvSpPr txBox="1">
            <a:spLocks/>
          </p:cNvSpPr>
          <p:nvPr/>
        </p:nvSpPr>
        <p:spPr>
          <a:xfrm>
            <a:off x="457200" y="1008000"/>
            <a:ext cx="8229600" cy="3825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Dyletswyddau’r cyflogwr</a:t>
            </a:r>
          </a:p>
        </p:txBody>
      </p:sp>
    </p:spTree>
    <p:extLst>
      <p:ext uri="{BB962C8B-B14F-4D97-AF65-F5344CB8AC3E}">
        <p14:creationId xmlns:p14="http://schemas.microsoft.com/office/powerpoint/2010/main" val="43487972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6434D6-E634-1C45-AE95-7B4C8FA9F670}"/>
              </a:ext>
            </a:extLst>
          </p:cNvPr>
          <p:cNvSpPr txBox="1"/>
          <p:nvPr/>
        </p:nvSpPr>
        <p:spPr>
          <a:xfrm>
            <a:off x="899592" y="1556792"/>
            <a:ext cx="684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Darllenwch yr erthyglau newyddion canlynol a phenderfynwch beth y gallai’r cyflogwr fod wedi’i wneud ac y gallai’r gweithiwr fod wedi’i wneud i atal damwain o’r fath.</a:t>
            </a:r>
          </a:p>
        </p:txBody>
      </p:sp>
    </p:spTree>
    <p:extLst>
      <p:ext uri="{BB962C8B-B14F-4D97-AF65-F5344CB8AC3E}">
        <p14:creationId xmlns:p14="http://schemas.microsoft.com/office/powerpoint/2010/main" val="2226663566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1355</TotalTime>
  <Words>1178</Words>
  <Application>Microsoft Office PowerPoint</Application>
  <PresentationFormat>On-screen Show (4:3)</PresentationFormat>
  <Paragraphs>107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Comic Sans MS</vt:lpstr>
      <vt:lpstr>Lucida Grande</vt:lpstr>
      <vt:lpstr>Tahoma</vt:lpstr>
      <vt:lpstr>Times New Roman</vt:lpstr>
      <vt:lpstr>Default Design</vt:lpstr>
      <vt:lpstr> PowerPoint 3: Rolau a chyfrifoldebau</vt:lpstr>
      <vt:lpstr>Cyfrifoldebau cyflogwyr</vt:lpstr>
      <vt:lpstr>Cyfrifoldebau cyflogwyr</vt:lpstr>
      <vt:lpstr>Cyfrifoldebau cyflogwyr</vt:lpstr>
      <vt:lpstr>Cyfrifoldebau gweithwyr</vt:lpstr>
      <vt:lpstr>Cyfrifoldebau gweithwyr</vt:lpstr>
      <vt:lpstr>Cyfrifoldebau gweithwyr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Crynodeb – atal damweiniau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193</cp:revision>
  <dcterms:created xsi:type="dcterms:W3CDTF">2013-05-28T00:38:54Z</dcterms:created>
  <dcterms:modified xsi:type="dcterms:W3CDTF">2021-05-03T13:23:29Z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