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42" r:id="rId6"/>
    <p:sldId id="469" r:id="rId7"/>
    <p:sldId id="354" r:id="rId8"/>
    <p:sldId id="409" r:id="rId9"/>
    <p:sldId id="351" r:id="rId10"/>
    <p:sldId id="422" r:id="rId11"/>
    <p:sldId id="352" r:id="rId12"/>
    <p:sldId id="349" r:id="rId13"/>
    <p:sldId id="348" r:id="rId14"/>
    <p:sldId id="470" r:id="rId15"/>
    <p:sldId id="357" r:id="rId16"/>
    <p:sldId id="356" r:id="rId17"/>
    <p:sldId id="355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195C86-3370-43BE-AF56-F1743DECADF7}" v="8" dt="2020-10-01T11:00:46.3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4" autoAdjust="0"/>
    <p:restoredTop sz="94249" autoAdjust="0"/>
  </p:normalViewPr>
  <p:slideViewPr>
    <p:cSldViewPr snapToGrid="0">
      <p:cViewPr>
        <p:scale>
          <a:sx n="89" d="100"/>
          <a:sy n="89" d="100"/>
        </p:scale>
        <p:origin x="224" y="-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Evans" userId="S::julie.evans@uwtsd.ac.uk::d47432b1-b0c6-4038-b9ba-057154c6d67f" providerId="AD" clId="Web-{EE195C86-3370-43BE-AF56-F1743DECADF7}"/>
    <pc:docChg chg="modSld">
      <pc:chgData name="Julie Evans" userId="S::julie.evans@uwtsd.ac.uk::d47432b1-b0c6-4038-b9ba-057154c6d67f" providerId="AD" clId="Web-{EE195C86-3370-43BE-AF56-F1743DECADF7}" dt="2020-10-01T11:00:46.387" v="7" actId="1076"/>
      <pc:docMkLst>
        <pc:docMk/>
      </pc:docMkLst>
      <pc:sldChg chg="modSp addCm">
        <pc:chgData name="Julie Evans" userId="S::julie.evans@uwtsd.ac.uk::d47432b1-b0c6-4038-b9ba-057154c6d67f" providerId="AD" clId="Web-{EE195C86-3370-43BE-AF56-F1743DECADF7}" dt="2020-10-01T10:56:13.693" v="2" actId="20577"/>
        <pc:sldMkLst>
          <pc:docMk/>
          <pc:sldMk cId="849033648" sldId="354"/>
        </pc:sldMkLst>
        <pc:spChg chg="mod">
          <ac:chgData name="Julie Evans" userId="S::julie.evans@uwtsd.ac.uk::d47432b1-b0c6-4038-b9ba-057154c6d67f" providerId="AD" clId="Web-{EE195C86-3370-43BE-AF56-F1743DECADF7}" dt="2020-10-01T10:56:13.693" v="2" actId="20577"/>
          <ac:spMkLst>
            <pc:docMk/>
            <pc:sldMk cId="849033648" sldId="354"/>
            <ac:spMk id="9" creationId="{2E525A38-C9FD-7948-AD1A-EFE6526F1B6A}"/>
          </ac:spMkLst>
        </pc:spChg>
      </pc:sldChg>
      <pc:sldChg chg="modSp">
        <pc:chgData name="Julie Evans" userId="S::julie.evans@uwtsd.ac.uk::d47432b1-b0c6-4038-b9ba-057154c6d67f" providerId="AD" clId="Web-{EE195C86-3370-43BE-AF56-F1743DECADF7}" dt="2020-10-01T11:00:46.387" v="7" actId="1076"/>
        <pc:sldMkLst>
          <pc:docMk/>
          <pc:sldMk cId="2917338445" sldId="355"/>
        </pc:sldMkLst>
        <pc:picChg chg="mod">
          <ac:chgData name="Julie Evans" userId="S::julie.evans@uwtsd.ac.uk::d47432b1-b0c6-4038-b9ba-057154c6d67f" providerId="AD" clId="Web-{EE195C86-3370-43BE-AF56-F1743DECADF7}" dt="2020-10-01T11:00:46.387" v="7" actId="1076"/>
          <ac:picMkLst>
            <pc:docMk/>
            <pc:sldMk cId="2917338445" sldId="355"/>
            <ac:picMk id="5" creationId="{67B14A4D-D469-F24C-BE87-DFBE77E16407}"/>
          </ac:picMkLst>
        </pc:picChg>
      </pc:sldChg>
      <pc:sldChg chg="modSp">
        <pc:chgData name="Julie Evans" userId="S::julie.evans@uwtsd.ac.uk::d47432b1-b0c6-4038-b9ba-057154c6d67f" providerId="AD" clId="Web-{EE195C86-3370-43BE-AF56-F1743DECADF7}" dt="2020-10-01T11:00:09.996" v="5" actId="1076"/>
        <pc:sldMkLst>
          <pc:docMk/>
          <pc:sldMk cId="2849913964" sldId="356"/>
        </pc:sldMkLst>
        <pc:spChg chg="mod">
          <ac:chgData name="Julie Evans" userId="S::julie.evans@uwtsd.ac.uk::d47432b1-b0c6-4038-b9ba-057154c6d67f" providerId="AD" clId="Web-{EE195C86-3370-43BE-AF56-F1743DECADF7}" dt="2020-10-01T11:00:09.996" v="5" actId="1076"/>
          <ac:spMkLst>
            <pc:docMk/>
            <pc:sldMk cId="2849913964" sldId="356"/>
            <ac:spMk id="8" creationId="{D1B225FA-C304-4A48-BE49-63FA6090C8EE}"/>
          </ac:spMkLst>
        </pc:spChg>
      </pc:sldChg>
      <pc:sldChg chg="addCm">
        <pc:chgData name="Julie Evans" userId="S::julie.evans@uwtsd.ac.uk::d47432b1-b0c6-4038-b9ba-057154c6d67f" providerId="AD" clId="Web-{EE195C86-3370-43BE-AF56-F1743DECADF7}" dt="2020-10-01T10:59:36.964" v="4"/>
        <pc:sldMkLst>
          <pc:docMk/>
          <pc:sldMk cId="1793409437" sldId="35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302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76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786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25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334E6-DA8E-4E23-A9B9-5879472100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38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268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7B296-76DF-4B2D-83CD-8DCB1A099B8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038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20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7B296-76DF-4B2D-83CD-8DCB1A099B8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390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969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54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476672"/>
            <a:ext cx="8219256" cy="78296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700">
                <a:solidFill>
                  <a:srgbClr val="027CB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94551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wernick.co.uk/buildings/360-virtual-tour-of-swansea-university-y-twyni-buildin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s://www.wernick.co.uk/buildings/abou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10: Adeiladu oddi ar y safle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sydd wedi’i phrofi’n Rhagorol o dan BREEAM</a:t>
            </a:r>
            <a:br>
              <a:rPr lang="cy-GB" b="0" dirty="0"/>
            </a:br>
            <a:endParaRPr lang="cy-GB" b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9064ACF-67C5-1749-B923-5F4A2F0474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48882"/>
            <a:ext cx="4238089" cy="430111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dirty="0"/>
              <a:t>Golygai’r system nad oedd bron dim gwastraff yn cael ei gynhyrchu wrth weithgynhyrchu’r modiwlau. Roedd 60 modiwl prosiect Abertawe yn pwyso tua 8 tunnell yr un, sy’n golygu bod strwythur modiwlaidd cyffredinol yr adeilad tua 480 tunnell. </a:t>
            </a:r>
          </a:p>
          <a:p>
            <a:pPr>
              <a:lnSpc>
                <a:spcPct val="100000"/>
              </a:lnSpc>
            </a:pPr>
            <a:r>
              <a:rPr lang="cy-GB" dirty="0"/>
              <a:t>Dim ond 650kg o wastraff a gynhyrchwyd gan y 60 modiwl, sef tua 0.15% o wastraff. Mae’r ffigurau a ddyfynnir ar gyfer adeiladu traddodiadol yn aml cyn uched â 10%.</a:t>
            </a:r>
          </a:p>
          <a:p>
            <a:pPr algn="just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E1B147-86E9-436B-9705-23084134C6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0640" y="2022097"/>
            <a:ext cx="3526159" cy="32279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CF07C8-5B2F-4BB0-A860-6FC1418DF8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40" t="11516" r="21991" b="11684"/>
          <a:stretch/>
        </p:blipFill>
        <p:spPr>
          <a:xfrm>
            <a:off x="5260369" y="4329490"/>
            <a:ext cx="1078496" cy="103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sydd wedi’i phrofi’n Rhagorol o dan BREEAM</a:t>
            </a:r>
            <a:endParaRPr lang="cy-GB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50D14-7C41-4110-9E67-C536690CB9BC}"/>
              </a:ext>
            </a:extLst>
          </p:cNvPr>
          <p:cNvSpPr txBox="1"/>
          <p:nvPr/>
        </p:nvSpPr>
        <p:spPr>
          <a:xfrm>
            <a:off x="331076" y="1611944"/>
            <a:ext cx="788275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b="1" i="1" dirty="0">
                <a:latin typeface="+mn-lt"/>
              </a:rPr>
              <a:t>Targed Rhagorol BREEAM 19kg/m2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dirty="0">
                <a:solidFill>
                  <a:srgbClr val="000000"/>
                </a:solidFill>
                <a:latin typeface="+mn-lt"/>
              </a:rPr>
              <a:t>Prif Swyddfa Wickford:	Swyddfa deulawr 1,000 metr sgwâr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dirty="0">
                <a:solidFill>
                  <a:srgbClr val="000000"/>
                </a:solidFill>
                <a:latin typeface="+mn-lt"/>
              </a:rPr>
              <a:t>Cynhyrchu modiwlau:	262 kg = 0.62 kg/m2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dirty="0">
                <a:solidFill>
                  <a:srgbClr val="000000"/>
                </a:solidFill>
                <a:latin typeface="+mn-lt"/>
              </a:rPr>
              <a:t>Paratoi’r modiwlau yn y ffatri:	4,071 kg = 0.62 kg/m2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dirty="0">
                <a:solidFill>
                  <a:srgbClr val="000000"/>
                </a:solidFill>
                <a:latin typeface="+mn-lt"/>
              </a:rPr>
              <a:t>Paratoi’r safle:		11,080 kg = 0.62 kg/m2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000" b="1" i="1" dirty="0">
                <a:solidFill>
                  <a:srgbClr val="000000"/>
                </a:solidFill>
                <a:latin typeface="+mn-lt"/>
              </a:rPr>
              <a:t>Cyfanswm y gwastraff a gynhyrchwyd = 15.151 kg/m2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cy-GB" sz="2400" b="1" i="1" dirty="0">
                <a:solidFill>
                  <a:srgbClr val="00B050"/>
                </a:solidFill>
                <a:latin typeface="+mn-lt"/>
              </a:rPr>
              <a:t>Canran y gwastraff a ailgylchwyd a’i ddargyfeirio o safleoedd </a:t>
            </a:r>
            <a:r>
              <a:rPr lang="cy-GB" sz="2400" b="1" i="1">
                <a:solidFill>
                  <a:srgbClr val="00B050"/>
                </a:solidFill>
                <a:latin typeface="+mn-lt"/>
              </a:rPr>
              <a:t>tirlenwi = </a:t>
            </a:r>
            <a:r>
              <a:rPr lang="cy-GB" sz="2400" b="1" i="1" dirty="0">
                <a:solidFill>
                  <a:srgbClr val="00B050"/>
                </a:solidFill>
                <a:latin typeface="+mn-lt"/>
              </a:rPr>
              <a:t>98% </a:t>
            </a:r>
          </a:p>
        </p:txBody>
      </p:sp>
    </p:spTree>
    <p:extLst>
      <p:ext uri="{BB962C8B-B14F-4D97-AF65-F5344CB8AC3E}">
        <p14:creationId xmlns:p14="http://schemas.microsoft.com/office/powerpoint/2010/main" val="3819444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Darparu'r modiwlau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52697" y="1390588"/>
            <a:ext cx="8438606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defnyddio datrysiad modiwlaidd yn caniatáu gweithio ar yr un pryd. Felly, tra oedd y safle’n cael ei baratoi a’r sylfeini’n cael eu gosod, roedd y 60 modiwl yn cael eu gweithgynhyrchu 10 milltir i ffwrdd yn ffatri Wernick.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4EC1BF-CBF0-4041-92D0-4AEC599E44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0" r="-316"/>
          <a:stretch/>
        </p:blipFill>
        <p:spPr>
          <a:xfrm>
            <a:off x="5202623" y="2857413"/>
            <a:ext cx="3484177" cy="2246064"/>
          </a:xfrm>
          <a:prstGeom prst="rect">
            <a:avLst/>
          </a:prstGeom>
        </p:spPr>
      </p:pic>
      <p:pic>
        <p:nvPicPr>
          <p:cNvPr id="11" name="Picture 10" descr="Adeilad mawr  Disgrifiad wedi'i greu'n awtomatig">
            <a:extLst>
              <a:ext uri="{FF2B5EF4-FFF2-40B4-BE49-F238E27FC236}">
                <a16:creationId xmlns:a16="http://schemas.microsoft.com/office/drawing/2014/main" id="{3C65D364-8407-4C79-823E-63359BF31F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857413"/>
            <a:ext cx="3749697" cy="21982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EB14C2-A2B9-4565-9522-3EBF730883F9}"/>
              </a:ext>
            </a:extLst>
          </p:cNvPr>
          <p:cNvSpPr txBox="1"/>
          <p:nvPr/>
        </p:nvSpPr>
        <p:spPr>
          <a:xfrm>
            <a:off x="352697" y="5113469"/>
            <a:ext cx="4367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>
                <a:solidFill>
                  <a:schemeClr val="tx1"/>
                </a:solidFill>
              </a:rPr>
              <a:t>Gwaith yn cael ei wneud ar y safle tra oedd yr adeilad yn cael ei gynhyrchu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ACA444-8FA9-4604-99F7-303789737467}"/>
              </a:ext>
            </a:extLst>
          </p:cNvPr>
          <p:cNvSpPr txBox="1"/>
          <p:nvPr/>
        </p:nvSpPr>
        <p:spPr>
          <a:xfrm>
            <a:off x="5092264" y="5182795"/>
            <a:ext cx="39413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>
                <a:solidFill>
                  <a:srgbClr val="000000"/>
                </a:solidFill>
                <a:latin typeface="+mn-lt"/>
              </a:rPr>
              <a:t>Cynhyrchu’r modiwlau mewn ffatri gweithgynhyrchu arbenigol </a:t>
            </a:r>
          </a:p>
        </p:txBody>
      </p:sp>
    </p:spTree>
    <p:extLst>
      <p:ext uri="{BB962C8B-B14F-4D97-AF65-F5344CB8AC3E}">
        <p14:creationId xmlns:p14="http://schemas.microsoft.com/office/powerpoint/2010/main" val="1793409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Astudiaeth achos adeiladu oddi ar y safle: Wernick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51894" y="1390588"/>
            <a:ext cx="4078216" cy="3005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Cafodd y modiwlau eu danfon dros bum niwrnod. Codwyd nhw i’w lle gyda chraen a’u selio cyn dechrau’r gwaith gosod ffitiadau.</a:t>
            </a:r>
          </a:p>
          <a:p>
            <a:pPr marL="342900" indent="-34290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kern="0" dirty="0"/>
          </a:p>
        </p:txBody>
      </p:sp>
      <p:sp>
        <p:nvSpPr>
          <p:cNvPr id="8" name="Google Shape;134;p29">
            <a:extLst>
              <a:ext uri="{FF2B5EF4-FFF2-40B4-BE49-F238E27FC236}">
                <a16:creationId xmlns:a16="http://schemas.microsoft.com/office/drawing/2014/main" id="{D1B225FA-C304-4A48-BE49-63FA6090C8EE}"/>
              </a:ext>
            </a:extLst>
          </p:cNvPr>
          <p:cNvSpPr txBox="1">
            <a:spLocks/>
          </p:cNvSpPr>
          <p:nvPr/>
        </p:nvSpPr>
        <p:spPr>
          <a:xfrm>
            <a:off x="351894" y="2963492"/>
            <a:ext cx="4361996" cy="143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Gellir darparu system dros dro i ddiogelu’r to, sy’n golygu nad oedd angen sgaffaldiau ar yr adeilad, gan arbed amser ac arian.</a:t>
            </a:r>
          </a:p>
          <a:p>
            <a:pPr marL="342900" indent="-3429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kern="0" dirty="0"/>
          </a:p>
        </p:txBody>
      </p:sp>
      <p:pic>
        <p:nvPicPr>
          <p:cNvPr id="7" name="Picture 6" descr="A picture containing outdoor, grass, building, train  Description automatically generated">
            <a:extLst>
              <a:ext uri="{FF2B5EF4-FFF2-40B4-BE49-F238E27FC236}">
                <a16:creationId xmlns:a16="http://schemas.microsoft.com/office/drawing/2014/main" id="{AB006C18-C17E-4E22-9093-DEDAECB698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955" y="1658672"/>
            <a:ext cx="3707045" cy="427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13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Y prosiect wedi’i gwblhau</a:t>
            </a:r>
          </a:p>
        </p:txBody>
      </p:sp>
      <p:pic>
        <p:nvPicPr>
          <p:cNvPr id="6" name="Picture 5" descr="A view of a building  Description automatically generated">
            <a:extLst>
              <a:ext uri="{FF2B5EF4-FFF2-40B4-BE49-F238E27FC236}">
                <a16:creationId xmlns:a16="http://schemas.microsoft.com/office/drawing/2014/main" id="{606D0F9A-F1F3-4A40-9373-3F491BEE35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571639"/>
            <a:ext cx="5707117" cy="36899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C4B695-5A69-4D7E-86C3-92CDB2DF6DAF}"/>
              </a:ext>
            </a:extLst>
          </p:cNvPr>
          <p:cNvSpPr txBox="1"/>
          <p:nvPr/>
        </p:nvSpPr>
        <p:spPr>
          <a:xfrm>
            <a:off x="6306205" y="2621347"/>
            <a:ext cx="25896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Rhith daith 360 - Adeilad ‘Y Twyni’ Prifysgol Abertawe • Wernick</a:t>
            </a:r>
          </a:p>
        </p:txBody>
      </p:sp>
    </p:spTree>
    <p:extLst>
      <p:ext uri="{BB962C8B-B14F-4D97-AF65-F5344CB8AC3E}">
        <p14:creationId xmlns:p14="http://schemas.microsoft.com/office/powerpoint/2010/main" val="2917338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cy-GB"/>
              <a:t>Astudiaeth achos adeiladu oddi ar y safle: Wernick Buildings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390588"/>
            <a:ext cx="8229600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800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3E2227-A495-408F-85F9-BEFFA2EFC9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3319" y="1721828"/>
            <a:ext cx="5540681" cy="27813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7AE61-D007-484C-B564-6A3DF512519A}"/>
              </a:ext>
            </a:extLst>
          </p:cNvPr>
          <p:cNvSpPr txBox="1"/>
          <p:nvPr/>
        </p:nvSpPr>
        <p:spPr>
          <a:xfrm>
            <a:off x="248193" y="1766203"/>
            <a:ext cx="3355126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solidFill>
                  <a:srgbClr val="333333"/>
                </a:solidFill>
                <a:latin typeface="+mn-lt"/>
              </a:rPr>
              <a:t>Mae adeilad ‘Y Twyni’ yn floc addysgu modiwlaidd ar gampws Bae Abertawe sydd wedi’i ddylunio a’i adeiladu gan Wernick Buildings Ltd.</a:t>
            </a:r>
            <a:r>
              <a:rPr lang="cy-GB" b="0" i="0">
                <a:solidFill>
                  <a:srgbClr val="333333"/>
                </a:solidFill>
                <a:latin typeface="+mn-lt"/>
              </a:rPr>
              <a:t> </a:t>
            </a:r>
          </a:p>
          <a:p>
            <a:endParaRPr lang="en-US" sz="2400" dirty="0">
              <a:solidFill>
                <a:srgbClr val="333333"/>
              </a:solidFill>
              <a:latin typeface="PT San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674487-592B-4B55-BCE5-D2B1EA23BF69}"/>
              </a:ext>
            </a:extLst>
          </p:cNvPr>
          <p:cNvSpPr txBox="1"/>
          <p:nvPr/>
        </p:nvSpPr>
        <p:spPr>
          <a:xfrm>
            <a:off x="248193" y="4594859"/>
            <a:ext cx="8913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2000">
                <a:solidFill>
                  <a:srgbClr val="333333"/>
                </a:solidFill>
                <a:latin typeface="PT Sans"/>
              </a:rPr>
              <a:t>Atgynhyrchir y wybodaeth ganlynol gyda chaniatâd caredig Wernick Buildings. </a:t>
            </a:r>
            <a:r>
              <a:rPr lang="cy-GB"/>
              <a:t>I gael rhagor o wybodaeth, ewch i</a:t>
            </a:r>
            <a:r>
              <a:rPr lang="cy-GB" sz="2000">
                <a:solidFill>
                  <a:srgbClr val="333333"/>
                </a:solidFill>
                <a:latin typeface="PT Sans"/>
              </a:rPr>
              <a:t> </a:t>
            </a:r>
            <a:r>
              <a:rPr lang="cy-GB" sz="1800">
                <a:hlinkClick r:id="rId4"/>
              </a:rPr>
              <a:t>Modular Building Manufacturer UK | Wernick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0189DB-1D2A-4D2C-B7F0-A601623FB7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15" t="10369" r="75344" b="76513"/>
          <a:stretch/>
        </p:blipFill>
        <p:spPr>
          <a:xfrm>
            <a:off x="7578930" y="5403238"/>
            <a:ext cx="1549077" cy="67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0BCE55F2-0A20-4F1E-879C-F83EC7D63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79193"/>
            <a:ext cx="740843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2500–3000m2 o theatr ddarlithio hyblyg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Angen ateb y gellir ei adleoli ar gyfer yr adeilad</a:t>
            </a:r>
          </a:p>
          <a:p>
            <a:pPr marL="342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Mannau mawr cynllun agored gyda lle i hyd at 500 o bobl ym mhob ystafell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Nenfydau uchel gyda gwasanaethau gweladwy ac AV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Adeilad deniadol yn esthetig sy’n ymdoddi i’w amgylchedd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Ynni isel ac yn hawdd ei uwchraddio i fod yn ynni cadarnhaol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 err="1">
                <a:solidFill>
                  <a:srgbClr val="000000"/>
                </a:solidFill>
                <a:latin typeface="+mn-lt"/>
              </a:rPr>
              <a:t>Dedlein</a:t>
            </a:r>
            <a:r>
              <a:rPr lang="cy-GB" dirty="0">
                <a:solidFill>
                  <a:srgbClr val="000000"/>
                </a:solidFill>
                <a:latin typeface="+mn-lt"/>
              </a:rPr>
              <a:t> pendant, sef Tachwedd 2019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+mn-lt"/>
              </a:rPr>
              <a:t>Proses gaffael syml a chyflym</a:t>
            </a:r>
          </a:p>
          <a:p>
            <a:pPr marL="180000" indent="-252000">
              <a:spcAft>
                <a:spcPts val="1200"/>
              </a:spcAft>
              <a:buClr>
                <a:srgbClr val="0F6BB9"/>
              </a:buClr>
              <a:buSzPct val="80000"/>
              <a:buFont typeface="Wingdings 3" pitchFamily="18" charset="2"/>
              <a:buChar char="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80000" indent="-252000">
              <a:spcAft>
                <a:spcPts val="1200"/>
              </a:spcAft>
              <a:buClr>
                <a:srgbClr val="0F6BB9"/>
              </a:buClr>
              <a:buSzPct val="80000"/>
              <a:buFont typeface="Wingdings 3" pitchFamily="18" charset="2"/>
              <a:buChar char="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 descr="A close up of a sign  Description automatically generated">
            <a:extLst>
              <a:ext uri="{FF2B5EF4-FFF2-40B4-BE49-F238E27FC236}">
                <a16:creationId xmlns:a16="http://schemas.microsoft.com/office/drawing/2014/main" id="{23E1C2E7-7523-4887-99BD-C0F8A02A1A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788" y="4644574"/>
            <a:ext cx="1992684" cy="111755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DB923D-7A68-4E35-A6CE-D8230C123F1E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8438606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baseline="0">
                <a:solidFill>
                  <a:srgbClr val="027CBD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sz="2400"/>
              <a:t>Briff y cleient – sefydlwyd ym mis Tachwedd 2018</a:t>
            </a:r>
          </a:p>
        </p:txBody>
      </p:sp>
    </p:spTree>
    <p:extLst>
      <p:ext uri="{BB962C8B-B14F-4D97-AF65-F5344CB8AC3E}">
        <p14:creationId xmlns:p14="http://schemas.microsoft.com/office/powerpoint/2010/main" val="277181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System Fodiwlaidd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35430" y="1516445"/>
            <a:ext cx="8460376" cy="3476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I fanteisio i’r eithaf ar ateb modiwlaidd, cysylltwch yn gynnar â’ch contractwr modiwlaidd a dod ag ef i mewn i’r tîm ar gam 1 neu 2 RIBA. </a:t>
            </a:r>
          </a:p>
          <a:p>
            <a:r>
              <a:rPr lang="cy-GB"/>
              <a:t>Mae hyn yn golygu bod modd dylunio’r adeilad o amgylch y system fodiwlaidd, gan sicrhau’r effeithlonrwydd gorau posibl o ran dylunio, gweithgynhyrchu ac adeiladu, gan arwain at raglen sy’n llawer llai o’i chymharu ag adeiladu traddodiadol yn ogystal â gwell gwerth am arian.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48EEE9-B27E-4DA6-916B-FEB1D34323FB}"/>
              </a:ext>
            </a:extLst>
          </p:cNvPr>
          <p:cNvSpPr txBox="1">
            <a:spLocks/>
          </p:cNvSpPr>
          <p:nvPr/>
        </p:nvSpPr>
        <p:spPr bwMode="auto">
          <a:xfrm>
            <a:off x="609599" y="5647084"/>
            <a:ext cx="8251371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y-GB" sz="1800"/>
              <a:t>Ffynhonnell: Wernick</a:t>
            </a:r>
          </a:p>
        </p:txBody>
      </p:sp>
    </p:spTree>
    <p:extLst>
      <p:ext uri="{BB962C8B-B14F-4D97-AF65-F5344CB8AC3E}">
        <p14:creationId xmlns:p14="http://schemas.microsoft.com/office/powerpoint/2010/main" val="849033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93" t="35763" b="26449"/>
          <a:stretch/>
        </p:blipFill>
        <p:spPr bwMode="auto">
          <a:xfrm>
            <a:off x="823706" y="2712564"/>
            <a:ext cx="7784620" cy="487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EB030-4BA7-4E6D-9998-67B4D4E2B089}"/>
              </a:ext>
            </a:extLst>
          </p:cNvPr>
          <p:cNvSpPr txBox="1"/>
          <p:nvPr/>
        </p:nvSpPr>
        <p:spPr>
          <a:xfrm>
            <a:off x="106291" y="4316945"/>
            <a:ext cx="16347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dirty="0">
                <a:solidFill>
                  <a:schemeClr val="accent6">
                    <a:lumMod val="75000"/>
                  </a:schemeClr>
                </a:solidFill>
              </a:rPr>
              <a:t>A yw adeiladu modiwlaidd neu oddi ar y safle yn opsiwn?</a:t>
            </a:r>
          </a:p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709E38-83E3-49AC-84EF-F23FE4464FCE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923677" y="3266507"/>
            <a:ext cx="407964" cy="105043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96FFB29-A57D-4FC3-B91B-7C482FADB641}"/>
              </a:ext>
            </a:extLst>
          </p:cNvPr>
          <p:cNvSpPr txBox="1"/>
          <p:nvPr/>
        </p:nvSpPr>
        <p:spPr>
          <a:xfrm>
            <a:off x="1684384" y="4137116"/>
            <a:ext cx="1634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dirty="0">
                <a:solidFill>
                  <a:srgbClr val="FF66FF"/>
                </a:solidFill>
              </a:rPr>
              <a:t>Penodi tîm dylunio, gan gynnwys gwneuthurwr modiwlaidd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381433-7002-4FE5-AD09-EED0C5D208D3}"/>
              </a:ext>
            </a:extLst>
          </p:cNvPr>
          <p:cNvSpPr txBox="1"/>
          <p:nvPr/>
        </p:nvSpPr>
        <p:spPr>
          <a:xfrm>
            <a:off x="3347864" y="4120664"/>
            <a:ext cx="19189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dirty="0">
                <a:solidFill>
                  <a:srgbClr val="00B0F0"/>
                </a:solidFill>
              </a:rPr>
              <a:t>Y tîm dylunio’n gweithio gyda’r gwneuthurwr modiwlaidd i fanteisio i’r eithaf ar fanteision oddi ar y safle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A2ABED-4CE7-40CA-9F78-81A74245A6BC}"/>
              </a:ext>
            </a:extLst>
          </p:cNvPr>
          <p:cNvSpPr txBox="1"/>
          <p:nvPr/>
        </p:nvSpPr>
        <p:spPr>
          <a:xfrm>
            <a:off x="5295491" y="4328411"/>
            <a:ext cx="19317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dirty="0">
                <a:solidFill>
                  <a:schemeClr val="accent4">
                    <a:lumMod val="75000"/>
                  </a:schemeClr>
                </a:solidFill>
              </a:rPr>
              <a:t>Y tîm dylunio yn goruchwylio’r gweithgynhyrchu ar y safle ac oddi arno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89747D-5B2C-4C07-9F98-12055064BD09}"/>
              </a:ext>
            </a:extLst>
          </p:cNvPr>
          <p:cNvSpPr txBox="1"/>
          <p:nvPr/>
        </p:nvSpPr>
        <p:spPr>
          <a:xfrm>
            <a:off x="7381525" y="4338728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>
                <a:solidFill>
                  <a:schemeClr val="tx2">
                    <a:lumMod val="60000"/>
                    <a:lumOff val="40000"/>
                  </a:schemeClr>
                </a:solidFill>
              </a:rPr>
              <a:t>Mae holl fanteision adeiladu modiwlaidd yn cael eu gwireddu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F467447-2587-48D8-A9ED-49CDF65FB370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2239874" y="3278813"/>
            <a:ext cx="261896" cy="858303"/>
          </a:xfrm>
          <a:prstGeom prst="straightConnector1">
            <a:avLst/>
          </a:prstGeom>
          <a:ln w="5715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90D5EDA-BE95-4934-8740-DDCCCB7093D5}"/>
              </a:ext>
            </a:extLst>
          </p:cNvPr>
          <p:cNvCxnSpPr>
            <a:cxnSpLocks/>
          </p:cNvCxnSpPr>
          <p:nvPr/>
        </p:nvCxnSpPr>
        <p:spPr>
          <a:xfrm>
            <a:off x="3347864" y="3272949"/>
            <a:ext cx="504056" cy="86217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CAE6F1-5E56-4846-92B9-AD39496D7D28}"/>
              </a:ext>
            </a:extLst>
          </p:cNvPr>
          <p:cNvCxnSpPr>
            <a:cxnSpLocks/>
          </p:cNvCxnSpPr>
          <p:nvPr/>
        </p:nvCxnSpPr>
        <p:spPr>
          <a:xfrm>
            <a:off x="4283968" y="3271012"/>
            <a:ext cx="0" cy="875506"/>
          </a:xfrm>
          <a:prstGeom prst="straightConnector1">
            <a:avLst/>
          </a:prstGeom>
          <a:ln w="57150">
            <a:solidFill>
              <a:srgbClr val="FFFF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7F5791D-279F-467C-A28B-DE41F0D4F4DB}"/>
              </a:ext>
            </a:extLst>
          </p:cNvPr>
          <p:cNvCxnSpPr>
            <a:cxnSpLocks/>
          </p:cNvCxnSpPr>
          <p:nvPr/>
        </p:nvCxnSpPr>
        <p:spPr>
          <a:xfrm flipH="1">
            <a:off x="4716016" y="3272950"/>
            <a:ext cx="432048" cy="868841"/>
          </a:xfrm>
          <a:prstGeom prst="straightConnector1">
            <a:avLst/>
          </a:prstGeom>
          <a:ln w="57150">
            <a:solidFill>
              <a:srgbClr val="7BB34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4D40495-3CFF-4BBB-9091-038E3379E8EA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084168" y="3269077"/>
            <a:ext cx="177216" cy="1059334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A97523C-F796-4530-8542-6FB636FF5028}"/>
              </a:ext>
            </a:extLst>
          </p:cNvPr>
          <p:cNvCxnSpPr>
            <a:cxnSpLocks/>
          </p:cNvCxnSpPr>
          <p:nvPr/>
        </p:nvCxnSpPr>
        <p:spPr>
          <a:xfrm>
            <a:off x="7144317" y="3279393"/>
            <a:ext cx="687390" cy="1037552"/>
          </a:xfrm>
          <a:prstGeom prst="straightConnector1">
            <a:avLst/>
          </a:prstGeom>
          <a:ln w="57150">
            <a:solidFill>
              <a:srgbClr val="FF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A317A7-BD0F-4A36-84D0-B79E8E4A44F8}"/>
              </a:ext>
            </a:extLst>
          </p:cNvPr>
          <p:cNvCxnSpPr>
            <a:cxnSpLocks/>
          </p:cNvCxnSpPr>
          <p:nvPr/>
        </p:nvCxnSpPr>
        <p:spPr>
          <a:xfrm>
            <a:off x="8100392" y="3279394"/>
            <a:ext cx="173348" cy="1059335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15573AFC-616A-46D7-B405-FC1CCC8B0D9E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8438606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baseline="0">
                <a:solidFill>
                  <a:srgbClr val="027CBD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sz="2400"/>
              <a:t>Ymgysylltu cynnar – yr allwedd i lwyddiant modiwlaidd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89AD40E-6A98-4BE3-9EA3-1C153E1A3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09517"/>
              </p:ext>
            </p:extLst>
          </p:nvPr>
        </p:nvGraphicFramePr>
        <p:xfrm>
          <a:off x="828064" y="2187861"/>
          <a:ext cx="7780262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179">
                  <a:extLst>
                    <a:ext uri="{9D8B030D-6E8A-4147-A177-3AD203B41FA5}">
                      <a16:colId xmlns:a16="http://schemas.microsoft.com/office/drawing/2014/main" val="3923538402"/>
                    </a:ext>
                  </a:extLst>
                </a:gridCol>
                <a:gridCol w="907256">
                  <a:extLst>
                    <a:ext uri="{9D8B030D-6E8A-4147-A177-3AD203B41FA5}">
                      <a16:colId xmlns:a16="http://schemas.microsoft.com/office/drawing/2014/main" val="664473925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783629645"/>
                    </a:ext>
                  </a:extLst>
                </a:gridCol>
                <a:gridCol w="900113">
                  <a:extLst>
                    <a:ext uri="{9D8B030D-6E8A-4147-A177-3AD203B41FA5}">
                      <a16:colId xmlns:a16="http://schemas.microsoft.com/office/drawing/2014/main" val="2644478574"/>
                    </a:ext>
                  </a:extLst>
                </a:gridCol>
                <a:gridCol w="921543">
                  <a:extLst>
                    <a:ext uri="{9D8B030D-6E8A-4147-A177-3AD203B41FA5}">
                      <a16:colId xmlns:a16="http://schemas.microsoft.com/office/drawing/2014/main" val="10827245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32839717"/>
                    </a:ext>
                  </a:extLst>
                </a:gridCol>
                <a:gridCol w="935832">
                  <a:extLst>
                    <a:ext uri="{9D8B030D-6E8A-4147-A177-3AD203B41FA5}">
                      <a16:colId xmlns:a16="http://schemas.microsoft.com/office/drawing/2014/main" val="308081016"/>
                    </a:ext>
                  </a:extLst>
                </a:gridCol>
                <a:gridCol w="1135964">
                  <a:extLst>
                    <a:ext uri="{9D8B030D-6E8A-4147-A177-3AD203B41FA5}">
                      <a16:colId xmlns:a16="http://schemas.microsoft.com/office/drawing/2014/main" val="1533466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0 Diffiniad Strategol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1 Paratoi a Briff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2 Dyluniad o’r Cysyniad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3 Dyluniad wedi’i Ddatblygu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4 Dyluniad Technegol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5 Adeiladu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6 Trosglwyddo a Chau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7 Defnyddio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43160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B6E7A2-3267-43E0-B02B-CAF1CC6DE106}"/>
              </a:ext>
            </a:extLst>
          </p:cNvPr>
          <p:cNvSpPr txBox="1"/>
          <p:nvPr/>
        </p:nvSpPr>
        <p:spPr>
          <a:xfrm>
            <a:off x="823706" y="1918209"/>
            <a:ext cx="239547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Cynllun Gwaith RIBA 2013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88265743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 sz="2400"/>
              <a:t>Prif fanteision adeiladau modiwlaidd Wernick</a:t>
            </a:r>
          </a:p>
        </p:txBody>
      </p:sp>
      <p:sp>
        <p:nvSpPr>
          <p:cNvPr id="7" name="Google Shape;134;p29">
            <a:extLst>
              <a:ext uri="{FF2B5EF4-FFF2-40B4-BE49-F238E27FC236}">
                <a16:creationId xmlns:a16="http://schemas.microsoft.com/office/drawing/2014/main" id="{BA07D989-616A-594F-9996-A4B579B8D263}"/>
              </a:ext>
            </a:extLst>
          </p:cNvPr>
          <p:cNvSpPr txBox="1">
            <a:spLocks/>
          </p:cNvSpPr>
          <p:nvPr/>
        </p:nvSpPr>
        <p:spPr>
          <a:xfrm>
            <a:off x="4466694" y="5833314"/>
            <a:ext cx="4220105" cy="713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algn="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200" b="1" kern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F7BE9D-4A0E-409C-A92F-18709364CC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602000"/>
            <a:ext cx="8229600" cy="4248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</a:rPr>
              <a:t>Cyfnodau adeiladu sydd hyd at 50% yn fyrrach nag adeiladu traddodiadol</a:t>
            </a:r>
          </a:p>
          <a:p>
            <a:pPr marL="342900" indent="-342900">
              <a:lnSpc>
                <a:spcPts val="15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</a:rPr>
              <a:t>Costau prosiect cyffredinol is o’u cymharu ag adeiladu traddodiadol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/>
              <a:t>Sicrwydd y rhaglen o ganlyniad i weithgynhyrchu oddi ar y safle a gweithio ar yr un pryd 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</a:rPr>
              <a:t>Mae amodau’r ffatri yn gwella iechyd a diogelwch, cywirdeb ac ansawdd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</a:rPr>
              <a:t>Dylunio ar gyfer Gweithgynhyrchu a Chydosod (</a:t>
            </a:r>
            <a:r>
              <a:rPr lang="cy-GB" sz="2000" dirty="0" err="1">
                <a:solidFill>
                  <a:srgbClr val="000000"/>
                </a:solidFill>
              </a:rPr>
              <a:t>DfMA</a:t>
            </a:r>
            <a:r>
              <a:rPr lang="cy-GB" sz="2000" dirty="0">
                <a:solidFill>
                  <a:srgbClr val="000000"/>
                </a:solidFill>
              </a:rPr>
              <a:t>) gyda bron dim gwastraff o’r cynhyrchu modiwlaidd</a:t>
            </a:r>
          </a:p>
          <a:p>
            <a:pPr marL="342900" indent="-342900">
              <a:lnSpc>
                <a:spcPts val="15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/>
              <a:t>Llai o sŵn, gwastraff a tharfu ar y safle</a:t>
            </a:r>
          </a:p>
          <a:p>
            <a:pPr marL="342900" indent="-342900">
              <a:lnSpc>
                <a:spcPts val="15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/>
              <a:t>System paneli wal cwbl anllosgadwy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2000" dirty="0"/>
              <a:t>M</a:t>
            </a:r>
            <a:r>
              <a:rPr lang="cy-GB" dirty="0"/>
              <a:t>às</a:t>
            </a:r>
            <a:r>
              <a:rPr lang="cy-GB" sz="2000" dirty="0"/>
              <a:t> thermol uwch o’i gymharu â dur modiwlaidd ysgafn traddodiadol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86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7E920C3-92A5-4FF3-B846-FCB9B9020D0C}"/>
              </a:ext>
            </a:extLst>
          </p:cNvPr>
          <p:cNvGrpSpPr/>
          <p:nvPr/>
        </p:nvGrpSpPr>
        <p:grpSpPr>
          <a:xfrm>
            <a:off x="1304316" y="1442711"/>
            <a:ext cx="6110378" cy="3704185"/>
            <a:chOff x="1520340" y="585462"/>
            <a:chExt cx="6436036" cy="36784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E0B8F4-58E1-4E02-A7A0-89C5D38585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4563" t="2401" r="4822" b="10967"/>
            <a:stretch/>
          </p:blipFill>
          <p:spPr>
            <a:xfrm>
              <a:off x="1881117" y="591530"/>
              <a:ext cx="6075259" cy="3672408"/>
            </a:xfrm>
            <a:prstGeom prst="rect">
              <a:avLst/>
            </a:prstGeom>
          </p:spPr>
        </p:pic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C420594-138C-4B43-9191-DA87AAA03C17}"/>
                </a:ext>
              </a:extLst>
            </p:cNvPr>
            <p:cNvSpPr/>
            <p:nvPr/>
          </p:nvSpPr>
          <p:spPr>
            <a:xfrm>
              <a:off x="1520340" y="585462"/>
              <a:ext cx="3529130" cy="1707887"/>
            </a:xfrm>
            <a:custGeom>
              <a:avLst/>
              <a:gdLst>
                <a:gd name="connsiteX0" fmla="*/ 3461117 w 3461117"/>
                <a:gd name="connsiteY0" fmla="*/ 755702 h 1707887"/>
                <a:gd name="connsiteX1" fmla="*/ 0 w 3461117"/>
                <a:gd name="connsiteY1" fmla="*/ 1707887 h 1707887"/>
                <a:gd name="connsiteX2" fmla="*/ 241824 w 3461117"/>
                <a:gd name="connsiteY2" fmla="*/ 302281 h 1707887"/>
                <a:gd name="connsiteX3" fmla="*/ 1382935 w 3461117"/>
                <a:gd name="connsiteY3" fmla="*/ 0 h 1707887"/>
                <a:gd name="connsiteX4" fmla="*/ 2864112 w 3461117"/>
                <a:gd name="connsiteY4" fmla="*/ 234267 h 1707887"/>
                <a:gd name="connsiteX5" fmla="*/ 3461117 w 3461117"/>
                <a:gd name="connsiteY5" fmla="*/ 755702 h 1707887"/>
                <a:gd name="connsiteX0" fmla="*/ 3529130 w 3529130"/>
                <a:gd name="connsiteY0" fmla="*/ 778373 h 1707887"/>
                <a:gd name="connsiteX1" fmla="*/ 0 w 3529130"/>
                <a:gd name="connsiteY1" fmla="*/ 1707887 h 1707887"/>
                <a:gd name="connsiteX2" fmla="*/ 241824 w 3529130"/>
                <a:gd name="connsiteY2" fmla="*/ 302281 h 1707887"/>
                <a:gd name="connsiteX3" fmla="*/ 1382935 w 3529130"/>
                <a:gd name="connsiteY3" fmla="*/ 0 h 1707887"/>
                <a:gd name="connsiteX4" fmla="*/ 2864112 w 3529130"/>
                <a:gd name="connsiteY4" fmla="*/ 234267 h 1707887"/>
                <a:gd name="connsiteX5" fmla="*/ 3529130 w 3529130"/>
                <a:gd name="connsiteY5" fmla="*/ 778373 h 1707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29130" h="1707887">
                  <a:moveTo>
                    <a:pt x="3529130" y="778373"/>
                  </a:moveTo>
                  <a:lnTo>
                    <a:pt x="0" y="1707887"/>
                  </a:lnTo>
                  <a:lnTo>
                    <a:pt x="241824" y="302281"/>
                  </a:lnTo>
                  <a:lnTo>
                    <a:pt x="1382935" y="0"/>
                  </a:lnTo>
                  <a:lnTo>
                    <a:pt x="2864112" y="234267"/>
                  </a:lnTo>
                  <a:lnTo>
                    <a:pt x="3529130" y="778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A481E9D-6512-481B-873C-A30CACB5F494}"/>
              </a:ext>
            </a:extLst>
          </p:cNvPr>
          <p:cNvSpPr/>
          <p:nvPr/>
        </p:nvSpPr>
        <p:spPr>
          <a:xfrm>
            <a:off x="842855" y="4856628"/>
            <a:ext cx="2807845" cy="660774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>
                <a:solidFill>
                  <a:schemeClr val="bg1"/>
                </a:solidFill>
              </a:rPr>
              <a:t>Hyd y modiwlau rhwng 6m a 15m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FC94C8D-7231-409C-85EF-AB3C9B8E4666}"/>
              </a:ext>
            </a:extLst>
          </p:cNvPr>
          <p:cNvCxnSpPr>
            <a:cxnSpLocks/>
          </p:cNvCxnSpPr>
          <p:nvPr/>
        </p:nvCxnSpPr>
        <p:spPr>
          <a:xfrm flipH="1" flipV="1">
            <a:off x="3203849" y="4509120"/>
            <a:ext cx="1872209" cy="720080"/>
          </a:xfrm>
          <a:prstGeom prst="straightConnector1">
            <a:avLst/>
          </a:prstGeom>
          <a:ln w="57150">
            <a:solidFill>
              <a:srgbClr val="027CB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E43102B9-0041-4783-9E5C-347D8DD98F84}"/>
              </a:ext>
            </a:extLst>
          </p:cNvPr>
          <p:cNvSpPr/>
          <p:nvPr/>
        </p:nvSpPr>
        <p:spPr>
          <a:xfrm>
            <a:off x="303041" y="1537589"/>
            <a:ext cx="2664296" cy="816498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 dirty="0"/>
              <a:t>Gwneud y mwyaf o uchder nenfydau mewnol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0E9428-A035-4036-8FAF-95FDBF6E951A}"/>
              </a:ext>
            </a:extLst>
          </p:cNvPr>
          <p:cNvSpPr txBox="1"/>
          <p:nvPr/>
        </p:nvSpPr>
        <p:spPr>
          <a:xfrm>
            <a:off x="301914" y="2412278"/>
            <a:ext cx="15268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Hyd at 3300mm i ochr isaf y strwythur</a:t>
            </a:r>
          </a:p>
          <a:p>
            <a:r>
              <a:rPr lang="cy-GB" sz="1600" dirty="0"/>
              <a:t>Uchafswm o 3600mm hyd at ochr isaf y soffit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1923A86-BB4A-4882-80EA-299C62DBBC84}"/>
              </a:ext>
            </a:extLst>
          </p:cNvPr>
          <p:cNvSpPr txBox="1"/>
          <p:nvPr/>
        </p:nvSpPr>
        <p:spPr>
          <a:xfrm>
            <a:off x="752780" y="5517402"/>
            <a:ext cx="4719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Rhychwantau mewnol clir aml-lawr hyd at 12m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F79546-4C94-43E2-873C-6513F721397F}"/>
              </a:ext>
            </a:extLst>
          </p:cNvPr>
          <p:cNvCxnSpPr>
            <a:cxnSpLocks/>
          </p:cNvCxnSpPr>
          <p:nvPr/>
        </p:nvCxnSpPr>
        <p:spPr>
          <a:xfrm flipH="1">
            <a:off x="5805026" y="1966381"/>
            <a:ext cx="1103243" cy="868033"/>
          </a:xfrm>
          <a:prstGeom prst="straightConnector1">
            <a:avLst/>
          </a:prstGeom>
          <a:ln w="57150">
            <a:solidFill>
              <a:srgbClr val="027C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BEA0D-FAA3-40C5-862A-A9F104CC8C8F}"/>
              </a:ext>
            </a:extLst>
          </p:cNvPr>
          <p:cNvGrpSpPr/>
          <p:nvPr/>
        </p:nvGrpSpPr>
        <p:grpSpPr>
          <a:xfrm>
            <a:off x="6908266" y="1320479"/>
            <a:ext cx="1987539" cy="710763"/>
            <a:chOff x="6344101" y="443563"/>
            <a:chExt cx="2332126" cy="50520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25C7C5D-19F3-4767-95BC-8F4BD83C832C}"/>
                </a:ext>
              </a:extLst>
            </p:cNvPr>
            <p:cNvSpPr/>
            <p:nvPr/>
          </p:nvSpPr>
          <p:spPr>
            <a:xfrm>
              <a:off x="6344101" y="443563"/>
              <a:ext cx="2332126" cy="503157"/>
            </a:xfrm>
            <a:prstGeom prst="rect">
              <a:avLst/>
            </a:prstGeom>
            <a:solidFill>
              <a:srgbClr val="027C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525A6DC-08F8-42AF-8C37-D57E42E49899}"/>
                </a:ext>
              </a:extLst>
            </p:cNvPr>
            <p:cNvSpPr txBox="1"/>
            <p:nvPr/>
          </p:nvSpPr>
          <p:spPr>
            <a:xfrm>
              <a:off x="6368194" y="445608"/>
              <a:ext cx="2104687" cy="503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y-GB" b="1">
                  <a:solidFill>
                    <a:schemeClr val="bg1"/>
                  </a:solidFill>
                </a:rPr>
                <a:t>Paneli waliau allanol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8BCBAE3-F14B-4B3D-86EA-33EE405EEF1F}"/>
              </a:ext>
            </a:extLst>
          </p:cNvPr>
          <p:cNvSpPr txBox="1"/>
          <p:nvPr/>
        </p:nvSpPr>
        <p:spPr>
          <a:xfrm>
            <a:off x="7372728" y="2135279"/>
            <a:ext cx="1611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Gwerthoedd U- isel (trawsyriant thermol) a systemau cwbl anllosgadwy ar gael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F29DB3-B99B-4E66-9A1E-6432CEB7502A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4878515" y="4556908"/>
            <a:ext cx="2030708" cy="181874"/>
          </a:xfrm>
          <a:prstGeom prst="straightConnector1">
            <a:avLst/>
          </a:prstGeom>
          <a:ln w="57150">
            <a:solidFill>
              <a:srgbClr val="027C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24D734-FD63-4A19-9CFB-D00DBED881E7}"/>
              </a:ext>
            </a:extLst>
          </p:cNvPr>
          <p:cNvGrpSpPr/>
          <p:nvPr/>
        </p:nvGrpSpPr>
        <p:grpSpPr>
          <a:xfrm>
            <a:off x="6750726" y="4230949"/>
            <a:ext cx="2393275" cy="1015664"/>
            <a:chOff x="6837509" y="2343675"/>
            <a:chExt cx="2869535" cy="101566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5546AA-1C65-45BC-8328-8236AB3F0E31}"/>
                </a:ext>
              </a:extLst>
            </p:cNvPr>
            <p:cNvSpPr/>
            <p:nvPr/>
          </p:nvSpPr>
          <p:spPr>
            <a:xfrm>
              <a:off x="6837509" y="2343675"/>
              <a:ext cx="2869535" cy="1015663"/>
            </a:xfrm>
            <a:prstGeom prst="rect">
              <a:avLst/>
            </a:prstGeom>
            <a:solidFill>
              <a:srgbClr val="027C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8397CEE-86D0-421B-81D0-E5CF0AB06D60}"/>
                </a:ext>
              </a:extLst>
            </p:cNvPr>
            <p:cNvSpPr txBox="1"/>
            <p:nvPr/>
          </p:nvSpPr>
          <p:spPr>
            <a:xfrm>
              <a:off x="7027548" y="2343676"/>
              <a:ext cx="248820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y-GB" b="1">
                  <a:solidFill>
                    <a:schemeClr val="bg1"/>
                  </a:solidFill>
                </a:rPr>
                <a:t>Lloriau perfformiad uchel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9DA9CC8-3AAA-4CB3-B7BB-9EB1C61B70F2}"/>
              </a:ext>
            </a:extLst>
          </p:cNvPr>
          <p:cNvSpPr txBox="1"/>
          <p:nvPr/>
        </p:nvSpPr>
        <p:spPr>
          <a:xfrm>
            <a:off x="6833526" y="5229200"/>
            <a:ext cx="2313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Lloriau concrit a phren wedi’i groes-laminadu (CLT) sy’n fwy cynaliadwy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35462D4-59F3-4323-98BE-AECD8B4F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 sz="2400"/>
              <a:t>Dyluniad modiwlau Wernick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5C347D-98FA-4AF1-A187-5E63C3239370}"/>
              </a:ext>
            </a:extLst>
          </p:cNvPr>
          <p:cNvSpPr/>
          <p:nvPr/>
        </p:nvSpPr>
        <p:spPr>
          <a:xfrm>
            <a:off x="3771320" y="1570168"/>
            <a:ext cx="2724957" cy="400921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y-GB" b="1" dirty="0"/>
              <a:t>Gallu i wneud 6 llawr</a:t>
            </a:r>
          </a:p>
        </p:txBody>
      </p:sp>
    </p:spTree>
    <p:extLst>
      <p:ext uri="{BB962C8B-B14F-4D97-AF65-F5344CB8AC3E}">
        <p14:creationId xmlns:p14="http://schemas.microsoft.com/office/powerpoint/2010/main" val="203709688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Rhaglen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F1191B-7333-4814-8719-79DA521AC78F}"/>
              </a:ext>
            </a:extLst>
          </p:cNvPr>
          <p:cNvSpPr txBox="1"/>
          <p:nvPr/>
        </p:nvSpPr>
        <p:spPr>
          <a:xfrm>
            <a:off x="457200" y="1909812"/>
            <a:ext cx="457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Derbyn ymholiad – Tachwedd 2018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Cyflwyno cais cynllunio –</a:t>
            </a:r>
            <a:br>
              <a:rPr lang="cy-GB" sz="1800" dirty="0"/>
            </a:br>
            <a:r>
              <a:rPr lang="cy-GB" sz="1800" dirty="0"/>
              <a:t>Rhagfyr 2018 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 Archeb wedi’i rhoi – Mawrth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 Dechrau ar y safle – Mehefin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 Danfon y modiwlau – Gorffennaf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cy-GB" sz="1800" dirty="0"/>
              <a:t> Trosglwyddo – Tachwedd 2019</a:t>
            </a:r>
          </a:p>
        </p:txBody>
      </p:sp>
      <p:pic>
        <p:nvPicPr>
          <p:cNvPr id="7" name="Picture 6" descr="A room filled with furniture and a flat screen tv  Description automatically generated">
            <a:extLst>
              <a:ext uri="{FF2B5EF4-FFF2-40B4-BE49-F238E27FC236}">
                <a16:creationId xmlns:a16="http://schemas.microsoft.com/office/drawing/2014/main" id="{4E84EE4D-59CD-4350-B62F-194B07E39F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268" y="1909812"/>
            <a:ext cx="4202201" cy="280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93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cy-GB"/>
              <a:t>Ynni adeilad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390588"/>
            <a:ext cx="8229600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b="1" dirty="0"/>
              <a:t>Gwerth-U isel, yr arferion gorau o ran priodweddau </a:t>
            </a:r>
            <a:r>
              <a:rPr lang="cy-GB" b="1" dirty="0" err="1"/>
              <a:t>aerdynn</a:t>
            </a:r>
            <a:r>
              <a:rPr lang="cy-GB" b="1" dirty="0"/>
              <a:t> </a:t>
            </a:r>
          </a:p>
          <a:p>
            <a:r>
              <a:rPr lang="cy-GB" dirty="0"/>
              <a:t>Mae’r system yn ffrâm gynnes ac mae bron pob pont thermol gylchol wedi’ i thynnu, gan helpu i gynhyrchu ateb ynni isel.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14A26B-A2E9-4534-8A60-B5A8641AC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39" y="2913665"/>
            <a:ext cx="3673357" cy="27550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C749EA-87CE-4B7C-AA8D-6F6F0A1A2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837" y="2913665"/>
            <a:ext cx="3673358" cy="27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721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www.w3.org/XML/1998/namespace"/>
    <ds:schemaRef ds:uri="7d2f7706-b7a4-469b-9553-f9b3a96bd917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Words>913</Words>
  <Application>Microsoft Office PowerPoint</Application>
  <PresentationFormat>On-screen Show (4:3)</PresentationFormat>
  <Paragraphs>102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Lucida Grande</vt:lpstr>
      <vt:lpstr>PT Sans</vt:lpstr>
      <vt:lpstr>Times New Roman</vt:lpstr>
      <vt:lpstr>Wingdings 3</vt:lpstr>
      <vt:lpstr>Default Design</vt:lpstr>
      <vt:lpstr> PowerPoint 10: Adeiladu oddi ar y safle 3</vt:lpstr>
      <vt:lpstr>Astudiaeth achos adeiladu oddi ar y safle: Wernick Buildings</vt:lpstr>
      <vt:lpstr>PowerPoint Presentation</vt:lpstr>
      <vt:lpstr>System Fodiwlaidd</vt:lpstr>
      <vt:lpstr>PowerPoint Presentation</vt:lpstr>
      <vt:lpstr>Prif fanteision adeiladau modiwlaidd Wernick</vt:lpstr>
      <vt:lpstr>Dyluniad modiwlau Wernick</vt:lpstr>
      <vt:lpstr>Rhaglen</vt:lpstr>
      <vt:lpstr>Ynni adeilad </vt:lpstr>
      <vt:lpstr>System sydd wedi’i phrofi’n Rhagorol o dan BREEAM </vt:lpstr>
      <vt:lpstr>System sydd wedi’i phrofi’n Rhagorol o dan BREEAM</vt:lpstr>
      <vt:lpstr>Darparu'r modiwlau</vt:lpstr>
      <vt:lpstr>Astudiaeth achos adeiladu oddi ar y safle: Wernick</vt:lpstr>
      <vt:lpstr>Y prosiect wedi’i gwblhau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47</cp:revision>
  <dcterms:created xsi:type="dcterms:W3CDTF">2013-05-28T00:38:54Z</dcterms:created>
  <dcterms:modified xsi:type="dcterms:W3CDTF">2021-05-21T10:46:43Z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