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2" r:id="rId6"/>
    <p:sldId id="359" r:id="rId7"/>
    <p:sldId id="348" r:id="rId8"/>
    <p:sldId id="356" r:id="rId9"/>
    <p:sldId id="357" r:id="rId10"/>
    <p:sldId id="358" r:id="rId11"/>
    <p:sldId id="351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4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4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2AE4FC-979E-4DE9-8B60-B79F3C582E28}" v="63" dt="2020-10-01T11:50:53.0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769" autoAdjust="0"/>
    <p:restoredTop sz="94249" autoAdjust="0"/>
  </p:normalViewPr>
  <p:slideViewPr>
    <p:cSldViewPr snapToGrid="0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152" y="8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W Evans" userId="S::gareth.w.evans@uwtsd.ac.uk::96028f8e-6444-4ba4-ae49-63360c631b48" providerId="AD" clId="Web-{1C6095BD-D02F-4B87-944C-A9C5AF0EADD0}"/>
    <pc:docChg chg="modSld">
      <pc:chgData name="Gareth W Evans" userId="S::gareth.w.evans@uwtsd.ac.uk::96028f8e-6444-4ba4-ae49-63360c631b48" providerId="AD" clId="Web-{1C6095BD-D02F-4B87-944C-A9C5AF0EADD0}" dt="2020-09-30T14:42:40.430" v="6" actId="20577"/>
      <pc:docMkLst>
        <pc:docMk/>
      </pc:docMkLst>
      <pc:sldChg chg="modSp">
        <pc:chgData name="Gareth W Evans" userId="S::gareth.w.evans@uwtsd.ac.uk::96028f8e-6444-4ba4-ae49-63360c631b48" providerId="AD" clId="Web-{1C6095BD-D02F-4B87-944C-A9C5AF0EADD0}" dt="2020-09-30T14:42:22.257" v="0" actId="20577"/>
        <pc:sldMkLst>
          <pc:docMk/>
          <pc:sldMk cId="489405597" sldId="342"/>
        </pc:sldMkLst>
        <pc:spChg chg="mod">
          <ac:chgData name="Gareth W Evans" userId="S::gareth.w.evans@uwtsd.ac.uk::96028f8e-6444-4ba4-ae49-63360c631b48" providerId="AD" clId="Web-{1C6095BD-D02F-4B87-944C-A9C5AF0EADD0}" dt="2020-09-30T14:42:22.257" v="0" actId="20577"/>
          <ac:spMkLst>
            <pc:docMk/>
            <pc:sldMk cId="489405597" sldId="342"/>
            <ac:spMk id="9" creationId="{2E525A38-C9FD-7948-AD1A-EFE6526F1B6A}"/>
          </ac:spMkLst>
        </pc:spChg>
      </pc:sldChg>
      <pc:sldChg chg="modSp">
        <pc:chgData name="Gareth W Evans" userId="S::gareth.w.evans@uwtsd.ac.uk::96028f8e-6444-4ba4-ae49-63360c631b48" providerId="AD" clId="Web-{1C6095BD-D02F-4B87-944C-A9C5AF0EADD0}" dt="2020-09-30T14:42:40.430" v="5" actId="20577"/>
        <pc:sldMkLst>
          <pc:docMk/>
          <pc:sldMk cId="3193480384" sldId="356"/>
        </pc:sldMkLst>
        <pc:spChg chg="mod">
          <ac:chgData name="Gareth W Evans" userId="S::gareth.w.evans@uwtsd.ac.uk::96028f8e-6444-4ba4-ae49-63360c631b48" providerId="AD" clId="Web-{1C6095BD-D02F-4B87-944C-A9C5AF0EADD0}" dt="2020-09-30T14:42:40.430" v="5" actId="20577"/>
          <ac:spMkLst>
            <pc:docMk/>
            <pc:sldMk cId="3193480384" sldId="356"/>
            <ac:spMk id="4" creationId="{432C7DCA-9A70-0547-80D7-06DD0A591C07}"/>
          </ac:spMkLst>
        </pc:spChg>
      </pc:sldChg>
    </pc:docChg>
  </pc:docChgLst>
  <pc:docChgLst>
    <pc:chgData name="Julie Evans" userId="S::julie.evans@uwtsd.ac.uk::d47432b1-b0c6-4038-b9ba-057154c6d67f" providerId="AD" clId="Web-{A12AE4FC-979E-4DE9-8B60-B79F3C582E28}"/>
    <pc:docChg chg="modSld">
      <pc:chgData name="Julie Evans" userId="S::julie.evans@uwtsd.ac.uk::d47432b1-b0c6-4038-b9ba-057154c6d67f" providerId="AD" clId="Web-{A12AE4FC-979E-4DE9-8B60-B79F3C582E28}" dt="2020-10-01T11:50:53.033" v="60"/>
      <pc:docMkLst>
        <pc:docMk/>
      </pc:docMkLst>
      <pc:sldChg chg="modSp">
        <pc:chgData name="Julie Evans" userId="S::julie.evans@uwtsd.ac.uk::d47432b1-b0c6-4038-b9ba-057154c6d67f" providerId="AD" clId="Web-{A12AE4FC-979E-4DE9-8B60-B79F3C582E28}" dt="2020-10-01T11:42:41.363" v="0" actId="20577"/>
        <pc:sldMkLst>
          <pc:docMk/>
          <pc:sldMk cId="0" sldId="256"/>
        </pc:sldMkLst>
        <pc:spChg chg="mod">
          <ac:chgData name="Julie Evans" userId="S::julie.evans@uwtsd.ac.uk::d47432b1-b0c6-4038-b9ba-057154c6d67f" providerId="AD" clId="Web-{A12AE4FC-979E-4DE9-8B60-B79F3C582E28}" dt="2020-10-01T11:42:41.363" v="0" actId="20577"/>
          <ac:spMkLst>
            <pc:docMk/>
            <pc:sldMk cId="0" sldId="256"/>
            <ac:spMk id="205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5:06.747" v="17"/>
        <pc:sldMkLst>
          <pc:docMk/>
          <pc:sldMk cId="489405597" sldId="342"/>
        </pc:sldMkLst>
        <pc:spChg chg="mod">
          <ac:chgData name="Julie Evans" userId="S::julie.evans@uwtsd.ac.uk::d47432b1-b0c6-4038-b9ba-057154c6d67f" providerId="AD" clId="Web-{A12AE4FC-979E-4DE9-8B60-B79F3C582E28}" dt="2020-10-01T11:44:15.962" v="15" actId="1076"/>
          <ac:spMkLst>
            <pc:docMk/>
            <pc:sldMk cId="489405597" sldId="342"/>
            <ac:spMk id="9" creationId="{2E525A38-C9FD-7948-AD1A-EFE6526F1B6A}"/>
          </ac:spMkLst>
        </pc:spChg>
        <pc:picChg chg="mod">
          <ac:chgData name="Julie Evans" userId="S::julie.evans@uwtsd.ac.uk::d47432b1-b0c6-4038-b9ba-057154c6d67f" providerId="AD" clId="Web-{A12AE4FC-979E-4DE9-8B60-B79F3C582E28}" dt="2020-10-01T11:44:23.291" v="16" actId="14100"/>
          <ac:picMkLst>
            <pc:docMk/>
            <pc:sldMk cId="489405597" sldId="342"/>
            <ac:picMk id="5" creationId="{1F1A345E-83D6-5749-BDCB-11271F329007}"/>
          </ac:picMkLst>
        </pc:picChg>
      </pc:sldChg>
      <pc:sldChg chg="modSp">
        <pc:chgData name="Julie Evans" userId="S::julie.evans@uwtsd.ac.uk::d47432b1-b0c6-4038-b9ba-057154c6d67f" providerId="AD" clId="Web-{A12AE4FC-979E-4DE9-8B60-B79F3C582E28}" dt="2020-10-01T11:45:21.247" v="18" actId="14100"/>
        <pc:sldMkLst>
          <pc:docMk/>
          <pc:sldMk cId="3869098759" sldId="348"/>
        </pc:sldMkLst>
        <pc:picChg chg="mod">
          <ac:chgData name="Julie Evans" userId="S::julie.evans@uwtsd.ac.uk::d47432b1-b0c6-4038-b9ba-057154c6d67f" providerId="AD" clId="Web-{A12AE4FC-979E-4DE9-8B60-B79F3C582E28}" dt="2020-10-01T11:45:21.247" v="18" actId="14100"/>
          <ac:picMkLst>
            <pc:docMk/>
            <pc:sldMk cId="3869098759" sldId="348"/>
            <ac:picMk id="6" creationId="{17C88E72-7688-40AF-9FBF-90010558D621}"/>
          </ac:picMkLst>
        </pc:picChg>
      </pc:sldChg>
      <pc:sldChg chg="modSp">
        <pc:chgData name="Julie Evans" userId="S::julie.evans@uwtsd.ac.uk::d47432b1-b0c6-4038-b9ba-057154c6d67f" providerId="AD" clId="Web-{A12AE4FC-979E-4DE9-8B60-B79F3C582E28}" dt="2020-10-01T11:48:14.117" v="46" actId="1076"/>
        <pc:sldMkLst>
          <pc:docMk/>
          <pc:sldMk cId="2688364483" sldId="351"/>
        </pc:sldMkLst>
        <pc:spChg chg="mod">
          <ac:chgData name="Julie Evans" userId="S::julie.evans@uwtsd.ac.uk::d47432b1-b0c6-4038-b9ba-057154c6d67f" providerId="AD" clId="Web-{A12AE4FC-979E-4DE9-8B60-B79F3C582E28}" dt="2020-10-01T11:48:14.117" v="46" actId="1076"/>
          <ac:spMkLst>
            <pc:docMk/>
            <pc:sldMk cId="2688364483" sldId="351"/>
            <ac:spMk id="6" creationId="{ABF0AE66-5455-3A47-B122-A76AAB21443E}"/>
          </ac:spMkLst>
        </pc:spChg>
      </pc:sldChg>
      <pc:sldChg chg="modSp">
        <pc:chgData name="Julie Evans" userId="S::julie.evans@uwtsd.ac.uk::d47432b1-b0c6-4038-b9ba-057154c6d67f" providerId="AD" clId="Web-{A12AE4FC-979E-4DE9-8B60-B79F3C582E28}" dt="2020-10-01T11:49:11.089" v="50" actId="1076"/>
        <pc:sldMkLst>
          <pc:docMk/>
          <pc:sldMk cId="3062967350" sldId="353"/>
        </pc:sldMkLst>
        <pc:spChg chg="mod">
          <ac:chgData name="Julie Evans" userId="S::julie.evans@uwtsd.ac.uk::d47432b1-b0c6-4038-b9ba-057154c6d67f" providerId="AD" clId="Web-{A12AE4FC-979E-4DE9-8B60-B79F3C582E28}" dt="2020-10-01T11:49:11.089" v="50" actId="1076"/>
          <ac:spMkLst>
            <pc:docMk/>
            <pc:sldMk cId="3062967350" sldId="353"/>
            <ac:spMk id="6" creationId="{ABF0AE66-5455-3A47-B122-A76AAB21443E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50:53.033" v="60"/>
        <pc:sldMkLst>
          <pc:docMk/>
          <pc:sldMk cId="3362998624" sldId="354"/>
        </pc:sldMkLst>
        <pc:spChg chg="mod">
          <ac:chgData name="Julie Evans" userId="S::julie.evans@uwtsd.ac.uk::d47432b1-b0c6-4038-b9ba-057154c6d67f" providerId="AD" clId="Web-{A12AE4FC-979E-4DE9-8B60-B79F3C582E28}" dt="2020-10-01T11:50:24.547" v="59" actId="20577"/>
          <ac:spMkLst>
            <pc:docMk/>
            <pc:sldMk cId="3362998624" sldId="354"/>
            <ac:spMk id="6" creationId="{ABF0AE66-5455-3A47-B122-A76AAB21443E}"/>
          </ac:spMkLst>
        </pc:spChg>
        <pc:spChg chg="mod">
          <ac:chgData name="Julie Evans" userId="S::julie.evans@uwtsd.ac.uk::d47432b1-b0c6-4038-b9ba-057154c6d67f" providerId="AD" clId="Web-{A12AE4FC-979E-4DE9-8B60-B79F3C582E28}" dt="2020-10-01T11:50:08.561" v="55" actId="20577"/>
          <ac:spMkLst>
            <pc:docMk/>
            <pc:sldMk cId="3362998624" sldId="354"/>
            <ac:spMk id="8" creationId="{0996D642-61B1-B346-ACA4-3ADA4DDCF382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6:21.845" v="24" actId="20577"/>
        <pc:sldMkLst>
          <pc:docMk/>
          <pc:sldMk cId="3193480384" sldId="356"/>
        </pc:sldMkLst>
        <pc:spChg chg="mod">
          <ac:chgData name="Julie Evans" userId="S::julie.evans@uwtsd.ac.uk::d47432b1-b0c6-4038-b9ba-057154c6d67f" providerId="AD" clId="Web-{A12AE4FC-979E-4DE9-8B60-B79F3C582E28}" dt="2020-10-01T11:46:21.845" v="24" actId="20577"/>
          <ac:spMkLst>
            <pc:docMk/>
            <pc:sldMk cId="3193480384" sldId="356"/>
            <ac:spMk id="4" creationId="{432C7DCA-9A70-0547-80D7-06DD0A591C07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7:08.082" v="32"/>
        <pc:sldMkLst>
          <pc:docMk/>
          <pc:sldMk cId="2606471148" sldId="357"/>
        </pc:sldMkLst>
        <pc:spChg chg="mod">
          <ac:chgData name="Julie Evans" userId="S::julie.evans@uwtsd.ac.uk::d47432b1-b0c6-4038-b9ba-057154c6d67f" providerId="AD" clId="Web-{A12AE4FC-979E-4DE9-8B60-B79F3C582E28}" dt="2020-10-01T11:46:34.892" v="31" actId="14100"/>
          <ac:spMkLst>
            <pc:docMk/>
            <pc:sldMk cId="2606471148" sldId="357"/>
            <ac:spMk id="4" creationId="{432C7DCA-9A70-0547-80D7-06DD0A591C07}"/>
          </ac:spMkLst>
        </pc:spChg>
      </pc:sldChg>
      <pc:sldChg chg="modSp">
        <pc:chgData name="Julie Evans" userId="S::julie.evans@uwtsd.ac.uk::d47432b1-b0c6-4038-b9ba-057154c6d67f" providerId="AD" clId="Web-{A12AE4FC-979E-4DE9-8B60-B79F3C582E28}" dt="2020-10-01T11:47:54.538" v="41" actId="20577"/>
        <pc:sldMkLst>
          <pc:docMk/>
          <pc:sldMk cId="2512445731" sldId="358"/>
        </pc:sldMkLst>
        <pc:spChg chg="mod">
          <ac:chgData name="Julie Evans" userId="S::julie.evans@uwtsd.ac.uk::d47432b1-b0c6-4038-b9ba-057154c6d67f" providerId="AD" clId="Web-{A12AE4FC-979E-4DE9-8B60-B79F3C582E28}" dt="2020-10-01T11:47:54.538" v="41" actId="20577"/>
          <ac:spMkLst>
            <pc:docMk/>
            <pc:sldMk cId="2512445731" sldId="358"/>
            <ac:spMk id="4" creationId="{432C7DCA-9A70-0547-80D7-06DD0A591C07}"/>
          </ac:spMkLst>
        </pc:spChg>
      </pc:sldChg>
    </pc:docChg>
  </pc:docChgLst>
  <pc:docChgLst>
    <pc:chgData name="Sheila Holmes" userId="6e7462e7-2d5c-446e-98fb-109e4125352a" providerId="ADAL" clId="{F738F5DD-4859-4C4E-8D93-6F824824FC3D}"/>
    <pc:docChg chg="custSel modSld">
      <pc:chgData name="Sheila Holmes" userId="6e7462e7-2d5c-446e-98fb-109e4125352a" providerId="ADAL" clId="{F738F5DD-4859-4C4E-8D93-6F824824FC3D}" dt="2020-10-02T10:39:22.231" v="2" actId="478"/>
      <pc:docMkLst>
        <pc:docMk/>
      </pc:docMkLst>
      <pc:sldChg chg="delSp modSp mod">
        <pc:chgData name="Sheila Holmes" userId="6e7462e7-2d5c-446e-98fb-109e4125352a" providerId="ADAL" clId="{F738F5DD-4859-4C4E-8D93-6F824824FC3D}" dt="2020-10-02T10:39:22.231" v="2" actId="478"/>
        <pc:sldMkLst>
          <pc:docMk/>
          <pc:sldMk cId="489405597" sldId="342"/>
        </pc:sldMkLst>
        <pc:spChg chg="del mod">
          <ac:chgData name="Sheila Holmes" userId="6e7462e7-2d5c-446e-98fb-109e4125352a" providerId="ADAL" clId="{F738F5DD-4859-4C4E-8D93-6F824824FC3D}" dt="2020-10-02T10:39:22.231" v="2" actId="478"/>
          <ac:spMkLst>
            <pc:docMk/>
            <pc:sldMk cId="489405597" sldId="342"/>
            <ac:spMk id="7" creationId="{BA07D989-616A-594F-9996-A4B579B8D2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42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900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1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209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021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6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78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37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44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523994"/>
            <a:ext cx="1423986" cy="1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w8NH6SuOs77wOo1YCL5Vm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youtu.be/Hgq14W6v2v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106: Cyflwyniad i dechnolegau newydd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8: Adeiladu oddi ar y safle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Deunyddiau a ddefnyddir mewn adeiladu oddi ar y safle: dur</a:t>
            </a:r>
            <a:br>
              <a:rPr lang="cy-GB" b="0"/>
            </a:br>
            <a:endParaRPr lang="cy-GB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36535" y="5084825"/>
            <a:ext cx="2350857" cy="527904"/>
          </a:xfrm>
        </p:spPr>
        <p:txBody>
          <a:bodyPr/>
          <a:lstStyle/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Offsite fundamentals</a:t>
            </a:r>
            <a:br>
              <a:rPr lang="cy-GB"/>
            </a:br>
            <a:r>
              <a:rPr lang="cy-GB"/>
              <a:t>Sleidiau gan Dr Mila Duncheva a Carola Calcagno, Prifysgol Napier Caeredin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96D642-61B1-B346-ACA4-3ADA4DDCF382}"/>
              </a:ext>
            </a:extLst>
          </p:cNvPr>
          <p:cNvSpPr txBox="1">
            <a:spLocks/>
          </p:cNvSpPr>
          <p:nvPr/>
        </p:nvSpPr>
        <p:spPr bwMode="auto">
          <a:xfrm>
            <a:off x="473071" y="1390588"/>
            <a:ext cx="4098929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1" algn="just"/>
            <a:endParaRPr lang="en-US" sz="1600" kern="0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endParaRPr lang="en-US" sz="1600" kern="0" dirty="0"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473071" y="1807145"/>
            <a:ext cx="2218758" cy="28931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800" dirty="0">
                <a:latin typeface="Arial"/>
                <a:ea typeface="ＭＳ Ｐゴシック"/>
              </a:rPr>
              <a:t>Mae dur ar gael ar ffurf: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/>
                <a:ea typeface="ＭＳ Ｐゴシック"/>
              </a:rPr>
              <a:t>cydrannau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/>
                <a:ea typeface="ＭＳ Ｐゴシック"/>
              </a:rPr>
              <a:t>llawer o siapiau a ffurfiau; oherwydd ei berfformiad strwythurol.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4E5E68"/>
              </a:solidFill>
              <a:latin typeface="Helvetica" pitchFamily="2" charset="0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0D343107-F651-4ECB-838B-FA0919F0F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518321"/>
              </p:ext>
            </p:extLst>
          </p:nvPr>
        </p:nvGraphicFramePr>
        <p:xfrm>
          <a:off x="2832645" y="1470883"/>
          <a:ext cx="60960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39514424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590141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Manteision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Heriau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29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/>
                        <a:t>Yn arbennig o addas ar gyfer prosiectau mawr lle mae angen gorchuddio rhychwantau mawr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Gall ei gludo fod yn 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901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/>
                        <a:t>Dull ‘sych’: mae’n arwain at amgylchedd gwaith glân a chydosod cyflym ar y safle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Does dim modd addasu cydrannau yn hawdd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41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Mae i ddur ddargludedd thermol uchel: mae angen i ddylunio manwl a gwaith inswleiddio fod yn arbennig o gywir er mwyn osgoi pontio thermol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501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Mae cyrydu yn risg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451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99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Cyflwyniad i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693682" y="1875934"/>
            <a:ext cx="4114801" cy="3642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y-GB"/>
              <a:t>Mae adeiladu oddi ar y safle yn golygu bod cynhyrchion yn cael eu gweithgynhyrchu mewn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ffatri ac yna’n cael eu cludo a’u cydosod a’u gosod ar y safle.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>
                <a:latin typeface="Arial"/>
                <a:ea typeface="ＭＳ Ｐゴシック"/>
              </a:rPr>
              <a:t>Mae cynhyrchion adeiladu oddi ar y safle yn cynnwys: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Cydrannau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Is-osodiadau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Paneli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Arial"/>
                <a:ea typeface="ＭＳ Ｐゴシック"/>
              </a:rPr>
              <a:t>Podiau. </a:t>
            </a:r>
          </a:p>
        </p:txBody>
      </p:sp>
      <p:pic>
        <p:nvPicPr>
          <p:cNvPr id="4" name="Picture 3" descr="A picture containing sky, outdoor  Description automatically generated">
            <a:extLst>
              <a:ext uri="{FF2B5EF4-FFF2-40B4-BE49-F238E27FC236}">
                <a16:creationId xmlns:a16="http://schemas.microsoft.com/office/drawing/2014/main" id="{7A555226-BC7B-40B5-81A2-44DCC24651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540" y="1706635"/>
            <a:ext cx="3275260" cy="2186410"/>
          </a:xfrm>
          <a:prstGeom prst="rect">
            <a:avLst/>
          </a:prstGeom>
        </p:spPr>
      </p:pic>
      <p:pic>
        <p:nvPicPr>
          <p:cNvPr id="6" name="Picture 5" descr="A picture containing text, grass, outdoor, sky  Description automatically generated">
            <a:extLst>
              <a:ext uri="{FF2B5EF4-FFF2-40B4-BE49-F238E27FC236}">
                <a16:creationId xmlns:a16="http://schemas.microsoft.com/office/drawing/2014/main" id="{C2F04272-3C00-49E8-AE9C-026EA845C4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540" y="3893045"/>
            <a:ext cx="3279228" cy="21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Cyflwyniad i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607920"/>
            <a:ext cx="8529145" cy="3642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Mae adeiladu oddi ar y safle yn Ddull Adeiladu Modern (MMC) sy’n ceisio gwneud y gorau o’r broses adeiladu. </a:t>
            </a:r>
            <a:r>
              <a:rPr lang="cy-GB" dirty="0">
                <a:latin typeface="Arial"/>
                <a:ea typeface="ＭＳ Ｐゴシック"/>
              </a:rPr>
              <a:t>Fe’i hadwaenir hefyd fel OSM (Cynhyrchu Oddi ar y Safle) neu adeiladu </a:t>
            </a:r>
            <a:r>
              <a:rPr lang="cy-GB" dirty="0" err="1"/>
              <a:t>priffáb</a:t>
            </a:r>
            <a:r>
              <a:rPr lang="cy-GB" dirty="0">
                <a:latin typeface="Arial"/>
                <a:ea typeface="ＭＳ Ｐゴシック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kern="0" dirty="0">
              <a:ea typeface="ＭＳ Ｐゴシック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Gallwch ddysgu mwy am adeiladu oddi ar y safle o’r fideos isod: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hlinkClick r:id="rId3"/>
              </a:rPr>
              <a:t>https://www.youtube.com/channel/UCw8NH6SuOs77wOo1YCL5Vmw</a:t>
            </a:r>
            <a:r>
              <a:rPr lang="cy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hlinkClick r:id="rId4"/>
              </a:rPr>
              <a:t>https://youtu.be/Hgq14W6v2vU</a:t>
            </a:r>
            <a:r>
              <a:rPr lang="cy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636D81-6692-44F8-83A6-4660EF6942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524" y="3938155"/>
            <a:ext cx="3216166" cy="21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16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Manteision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C3C1B-6DC2-4D44-BC21-B74F2C484C87}"/>
              </a:ext>
            </a:extLst>
          </p:cNvPr>
          <p:cNvSpPr txBox="1"/>
          <p:nvPr/>
        </p:nvSpPr>
        <p:spPr>
          <a:xfrm>
            <a:off x="457200" y="2180714"/>
            <a:ext cx="4818185" cy="2811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cy-GB" dirty="0"/>
              <a:t>Manteision adeiladu oddi ar y safle yw: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cy-GB" dirty="0"/>
              <a:t>amgylchedd cynhyrchu rheoledig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cy-GB" dirty="0"/>
              <a:t>proses gynhyrchu gyson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cy-GB" dirty="0"/>
              <a:t>nid yw’r tywydd yn effeithio ar gynhyrchu, fel sy’n digwydd ar y safle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cy-GB" dirty="0"/>
              <a:t>proses gynhyrchu </a:t>
            </a:r>
            <a:r>
              <a:rPr lang="cy-GB" dirty="0" err="1"/>
              <a:t>gyflymach</a:t>
            </a:r>
            <a:endParaRPr lang="cy-GB" dirty="0"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cy-GB" dirty="0"/>
              <a:t>llai o wastraff.</a:t>
            </a:r>
          </a:p>
        </p:txBody>
      </p:sp>
      <p:pic>
        <p:nvPicPr>
          <p:cNvPr id="9" name="Picture 8" descr="A picture containing icon  Description automatically generated">
            <a:extLst>
              <a:ext uri="{FF2B5EF4-FFF2-40B4-BE49-F238E27FC236}">
                <a16:creationId xmlns:a16="http://schemas.microsoft.com/office/drawing/2014/main" id="{CD425590-7357-472D-B111-88B47B6DAF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6254" y="1569848"/>
            <a:ext cx="3947745" cy="371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Manteision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580993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cy-GB" b="1">
                <a:latin typeface="Arial"/>
                <a:ea typeface="ＭＳ Ｐゴシック"/>
              </a:rPr>
              <a:t>Cynaliadwyedd</a:t>
            </a:r>
          </a:p>
          <a:p>
            <a:br>
              <a:rPr lang="cy-GB" sz="1600">
                <a:latin typeface="Arial"/>
                <a:ea typeface="ＭＳ Ｐゴシック"/>
                <a:cs typeface="ＭＳ Ｐゴシック" charset="-128"/>
              </a:rPr>
            </a:br>
            <a:r>
              <a:rPr lang="cy-GB" sz="1800">
                <a:latin typeface="Arial"/>
                <a:ea typeface="ＭＳ Ｐゴシック"/>
                <a:cs typeface="ＭＳ Ｐゴシック" charset="-128"/>
              </a:rPr>
              <a:t>Mae amgylchedd y ffatri’n darparu lle gwaith glanach a mwy diogel. </a:t>
            </a:r>
            <a:r>
              <a:rPr lang="cy-GB"/>
              <a:t>Mae’r cynhyrcu’n cael ei reoli, gan ei gwneud yn haws cyflawni meini prawf perfformiad amgylcheddol.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1800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/>
              <a:t>Economaidd: cyflawnir hyn drwy gyflymder cynhyrchu.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/>
              <a:t>Cymdeithasol: cyflawnir hyn drwy lai o risg i staff adeiladu nag ar y safle.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>
                <a:latin typeface="Arial"/>
                <a:ea typeface="ＭＳ Ｐゴシック"/>
              </a:rPr>
              <a:t>Amgylcheddol: cyflawnir hyn gyda chynnyrch o ansawdd uwch a’r perfformiad sy’n deillio o hynny (e.e. insiwleiddio).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BE7A3F-B0E7-444F-8584-27B55E98BF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0" y="5309925"/>
            <a:ext cx="4340774" cy="728565"/>
          </a:xfrm>
        </p:spPr>
        <p:txBody>
          <a:bodyPr/>
          <a:lstStyle/>
          <a:p>
            <a:pPr marL="0" lvl="8" indent="0" algn="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i="1" dirty="0"/>
              <a:t>Off-site fundamentals</a:t>
            </a:r>
            <a:br>
              <a:rPr lang="cy-GB" sz="1600" i="1" dirty="0"/>
            </a:br>
            <a:r>
              <a:rPr lang="cy-GB" sz="1600" i="1" dirty="0"/>
              <a:t>Sleidiau gan Dr Mila Duncheva a Carola Calcagno, Prifysgol Napier Caeredin</a:t>
            </a:r>
          </a:p>
        </p:txBody>
      </p:sp>
      <p:pic>
        <p:nvPicPr>
          <p:cNvPr id="5" name="Picture 4" descr="Logo, company name  Description automatically generated">
            <a:extLst>
              <a:ext uri="{FF2B5EF4-FFF2-40B4-BE49-F238E27FC236}">
                <a16:creationId xmlns:a16="http://schemas.microsoft.com/office/drawing/2014/main" id="{F9E996F6-329C-4F37-BE8A-BC6F54A049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308" y="2065330"/>
            <a:ext cx="1826307" cy="17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8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0487"/>
            <a:ext cx="8229600" cy="382588"/>
          </a:xfrm>
        </p:spPr>
        <p:txBody>
          <a:bodyPr/>
          <a:lstStyle/>
          <a:p>
            <a:r>
              <a:rPr lang="cy-GB" b="0"/>
              <a:t>Manteision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426543" y="4820814"/>
            <a:ext cx="2486230" cy="517588"/>
          </a:xfrm>
        </p:spPr>
        <p:txBody>
          <a:bodyPr/>
          <a:lstStyle/>
          <a:p>
            <a:pPr marL="0" lvl="8" indent="0" algn="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i="1" dirty="0"/>
              <a:t>Offsite fundamentals</a:t>
            </a:r>
            <a:br>
              <a:rPr lang="cy-GB" sz="1600" i="1" dirty="0"/>
            </a:br>
            <a:r>
              <a:rPr lang="cy-GB" sz="1600" i="1" dirty="0"/>
              <a:t>Sleidiau gan Dr Mila Duncheva a Carola Calcagno, Prifysgol Napier Caeredin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628289" cy="449353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cy-GB" b="1" dirty="0">
                <a:latin typeface="Arial"/>
                <a:ea typeface="ＭＳ Ｐゴシック"/>
              </a:rPr>
              <a:t>Gwerth</a:t>
            </a:r>
          </a:p>
          <a:p>
            <a:br>
              <a:rPr lang="cy-GB" sz="1600" dirty="0">
                <a:latin typeface="Arial"/>
                <a:ea typeface="ＭＳ Ｐゴシック"/>
                <a:cs typeface="ＭＳ Ｐゴシック" charset="-128"/>
              </a:rPr>
            </a:br>
            <a:r>
              <a:rPr lang="cy-GB" sz="1800" dirty="0">
                <a:latin typeface="Arial"/>
                <a:ea typeface="ＭＳ Ｐゴシック"/>
                <a:cs typeface="ＭＳ Ｐゴシック" charset="-128"/>
              </a:rPr>
              <a:t>Mae amgylchedd y ffatri’n gwarantu ansawdd uwch, ymddygiad mwy rhagweladwy o ran cynnyrch, perfformiad gwell heb fawr o ddiffygion, a mwy o foddhad ymysg cwsmeriaid o ganlyniad.</a:t>
            </a:r>
          </a:p>
          <a:p>
            <a:endParaRPr lang="en-GB" sz="1000" dirty="0">
              <a:latin typeface="Arial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 dirty="0"/>
              <a:t>Technegol</a:t>
            </a:r>
            <a:r>
              <a:rPr lang="cy-GB" sz="1800" dirty="0"/>
              <a:t>: mae amgylchedd y ffatri’n gwarantu ansawdd uwch, ymddygiad mwy rhagweladwy o ran cynnyrch.</a:t>
            </a:r>
            <a:r>
              <a:rPr lang="cy-GB" sz="1800" dirty="0"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 dirty="0"/>
              <a:t>Ansawdd</a:t>
            </a:r>
            <a:r>
              <a:rPr lang="cy-GB" sz="1800" dirty="0"/>
              <a:t>: caiff ansawdd ei reoli gan yr amgylchedd sych a rheolaidd, gan gynhyrchu cydrannau â pherfformiad gwell rhagweladwy a llai o ddiffygion.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 dirty="0"/>
              <a:t>Boddhad cwsmeriaid</a:t>
            </a:r>
            <a:r>
              <a:rPr lang="cy-GB" sz="1800" dirty="0"/>
              <a:t>: canlyniad gwell ansawdd o fewn proses effeithlon.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028AC-54BC-4B16-ABC7-D865084A66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6543" y="1872703"/>
            <a:ext cx="2145176" cy="17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71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Manteision adeiladu oddi ar y safle</a:t>
            </a:r>
            <a:br>
              <a:rPr lang="cy-GB" b="0"/>
            </a:br>
            <a:endParaRPr lang="cy-GB" b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628290" cy="34778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cy-GB" b="1">
                <a:latin typeface="Arial"/>
                <a:ea typeface="ＭＳ Ｐゴシック"/>
              </a:rPr>
              <a:t>Effeithlonrwydd</a:t>
            </a:r>
            <a:r>
              <a:rPr lang="cy-GB">
                <a:latin typeface="Arial"/>
                <a:ea typeface="ＭＳ Ｐゴシック"/>
              </a:rPr>
              <a:t> </a:t>
            </a:r>
            <a:br>
              <a:rPr lang="cy-GB">
                <a:latin typeface="Arial"/>
                <a:ea typeface="ＭＳ Ｐゴシック"/>
              </a:rPr>
            </a:br>
            <a:endParaRPr lang="cy-GB">
              <a:latin typeface="Arial"/>
              <a:ea typeface="ＭＳ Ｐゴシック"/>
            </a:endParaRPr>
          </a:p>
          <a:p>
            <a:r>
              <a:rPr lang="cy-GB" sz="1800">
                <a:latin typeface="Arial" charset="0"/>
                <a:ea typeface="ＭＳ Ｐゴシック" charset="-128"/>
                <a:cs typeface="ＭＳ Ｐゴシック" charset="-128"/>
              </a:rPr>
              <a:t>Mae amgylchedd y ffatri’n fwy effeithlon.</a:t>
            </a:r>
          </a:p>
          <a:p>
            <a:endParaRPr lang="en-GB" sz="1800" dirty="0">
              <a:latin typeface="Arial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/>
              <a:t>Amser</a:t>
            </a:r>
            <a:r>
              <a:rPr lang="cy-GB" sz="1800"/>
              <a:t>: gellir gwneud arbedion, gan wneud gwaith safle ar yr un pryd â gweithgynhyrchu cydrannau oddi ar y safle.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/>
              <a:t>Gwastraff</a:t>
            </a:r>
            <a:r>
              <a:rPr lang="cy-GB" sz="1800"/>
              <a:t>: gellir cynhyrchu llai o wastraff wrth gynhyrchu cydrannau’n gywir gyda llai o ddiffygion.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1800" b="1">
                <a:latin typeface="Arial"/>
                <a:ea typeface="ＭＳ Ｐゴシック"/>
              </a:rPr>
              <a:t>Hyblygrwydd</a:t>
            </a:r>
            <a:r>
              <a:rPr lang="cy-GB" sz="1800">
                <a:latin typeface="Arial"/>
                <a:ea typeface="ＭＳ Ｐゴシック"/>
              </a:rPr>
              <a:t>: canlyniad gwell ansawdd, o fewn proses effeithlon (awtomataidd o bosib).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F2EB01-47EF-4534-945F-0BA245E778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46026" y="5222719"/>
            <a:ext cx="4340774" cy="540075"/>
          </a:xfrm>
        </p:spPr>
        <p:txBody>
          <a:bodyPr/>
          <a:lstStyle/>
          <a:p>
            <a:pPr marL="0" lvl="8" indent="0" algn="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i="1" dirty="0"/>
              <a:t>Offsite fundamentals</a:t>
            </a:r>
            <a:br>
              <a:rPr lang="cy-GB" sz="1600" i="1" dirty="0"/>
            </a:br>
            <a:r>
              <a:rPr lang="cy-GB" sz="1600" i="1" dirty="0"/>
              <a:t>Sleidiau gan Dr Mila Duncheva a Carola Calcagno, Prifysgol Napier Caeredin</a:t>
            </a:r>
          </a:p>
        </p:txBody>
      </p:sp>
      <p:pic>
        <p:nvPicPr>
          <p:cNvPr id="6" name="Picture 5" descr="Diagram  Description automatically generated with medium confidence">
            <a:extLst>
              <a:ext uri="{FF2B5EF4-FFF2-40B4-BE49-F238E27FC236}">
                <a16:creationId xmlns:a16="http://schemas.microsoft.com/office/drawing/2014/main" id="{26EC8525-1CC1-44C2-AB59-D3D8655AE3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778" y="2290602"/>
            <a:ext cx="2214663" cy="211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45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0"/>
              <a:t>Deunyddiau a ddefnyddir mewn adeiladu oddi ar y safle: pren</a:t>
            </a:r>
            <a:br>
              <a:rPr lang="cy-GB" b="0"/>
            </a:br>
            <a:endParaRPr lang="cy-GB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0" y="2602264"/>
            <a:ext cx="4340774" cy="382588"/>
          </a:xfrm>
        </p:spPr>
        <p:txBody>
          <a:bodyPr/>
          <a:lstStyle/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Offsite fundamentals</a:t>
            </a:r>
            <a:br>
              <a:rPr lang="cy-GB"/>
            </a:br>
            <a:r>
              <a:rPr lang="cy-GB"/>
              <a:t>Sleidiau gan Dr Mila Duncheva a Carola Calcagno, </a:t>
            </a:r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Prifysgol Napier Caeredin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96D642-61B1-B346-ACA4-3ADA4DDCF382}"/>
              </a:ext>
            </a:extLst>
          </p:cNvPr>
          <p:cNvSpPr txBox="1">
            <a:spLocks/>
          </p:cNvSpPr>
          <p:nvPr/>
        </p:nvSpPr>
        <p:spPr bwMode="auto">
          <a:xfrm>
            <a:off x="256298" y="3474658"/>
            <a:ext cx="4098929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1" algn="just"/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endParaRPr lang="en-US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1178168" y="1507524"/>
            <a:ext cx="4360986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Mae cynnyrch pren ar gael ar ffurf: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is-osodiadau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paneli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cynhyrchion pren wedi’u peiriannu 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unedau cyfeintiol. 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46B00A8F-06E1-4D3D-BC08-AFDE0F3728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513600"/>
              </p:ext>
            </p:extLst>
          </p:nvPr>
        </p:nvGraphicFramePr>
        <p:xfrm>
          <a:off x="293914" y="3170430"/>
          <a:ext cx="8556172" cy="2826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086">
                  <a:extLst>
                    <a:ext uri="{9D8B030D-6E8A-4147-A177-3AD203B41FA5}">
                      <a16:colId xmlns:a16="http://schemas.microsoft.com/office/drawing/2014/main" val="1496963308"/>
                    </a:ext>
                  </a:extLst>
                </a:gridCol>
                <a:gridCol w="4278086">
                  <a:extLst>
                    <a:ext uri="{9D8B030D-6E8A-4147-A177-3AD203B41FA5}">
                      <a16:colId xmlns:a16="http://schemas.microsoft.com/office/drawing/2014/main" val="3776558950"/>
                    </a:ext>
                  </a:extLst>
                </a:gridCol>
              </a:tblGrid>
              <a:tr h="449015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Manteision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Heriau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86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/>
                        <a:t>Priodweddau amgylcheddol da (e.e. dal carbon)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Mae angen talu sylw arbennig wrth ddylunio gyda phren, oherwydd ei briodweddau naturiol, sy’n gallu arwain at symudiad gwahaniaethol oherwydd newidiadau yn ei gynnwys lleithder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161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/>
                        <a:t>Perfformiad thermol da ac yn aerdynn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Mae rheoliadau tân sy’n pennu defnyddio deunyddiau nad ydynt yn llosgi yn gallu bod yn rhwystr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681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364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732" y="1008000"/>
            <a:ext cx="8584058" cy="368737"/>
          </a:xfrm>
        </p:spPr>
        <p:txBody>
          <a:bodyPr/>
          <a:lstStyle/>
          <a:p>
            <a:r>
              <a:rPr lang="cy-GB" b="0" dirty="0"/>
              <a:t>Deunyddiau a ddefnyddir mewn adeiladu oddi ar y safle: concrit</a:t>
            </a:r>
            <a:br>
              <a:rPr lang="cy-GB" b="0" dirty="0"/>
            </a:br>
            <a:endParaRPr lang="cy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346026" y="2377811"/>
            <a:ext cx="4340774" cy="527904"/>
          </a:xfrm>
        </p:spPr>
        <p:txBody>
          <a:bodyPr/>
          <a:lstStyle/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Offsite fundamentals</a:t>
            </a:r>
            <a:br>
              <a:rPr lang="cy-GB"/>
            </a:br>
            <a:r>
              <a:rPr lang="cy-GB"/>
              <a:t>Sleidiau gan Dr Mila Duncheva a Carola Calcagno, </a:t>
            </a:r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Prifysgol Napier Caeredin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372283" y="1486382"/>
            <a:ext cx="8314517" cy="178510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800" dirty="0">
                <a:latin typeface="+mn-lt"/>
                <a:ea typeface="ＭＳ Ｐゴシック"/>
              </a:rPr>
              <a:t>Mae concrit ar gael wedi’i </a:t>
            </a:r>
            <a:r>
              <a:rPr lang="cy-GB" sz="1800" dirty="0" err="1">
                <a:latin typeface="+mn-lt"/>
                <a:ea typeface="ＭＳ Ｐゴシック"/>
              </a:rPr>
              <a:t>rag</a:t>
            </a:r>
            <a:r>
              <a:rPr lang="cy-GB" sz="1800" dirty="0">
                <a:latin typeface="+mn-lt"/>
                <a:ea typeface="ＭＳ Ｐゴシック"/>
              </a:rPr>
              <a:t>-gastio mewn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ea typeface="ＭＳ Ｐゴシック"/>
              </a:rPr>
              <a:t>cydrannau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ea typeface="ＭＳ Ｐゴシック"/>
              </a:rPr>
              <a:t>is-osodiadau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ea typeface="ＭＳ Ｐゴシック"/>
              </a:rPr>
              <a:t>paneli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ea typeface="ＭＳ Ｐゴシック"/>
              </a:rPr>
              <a:t>unedau cyfeintiol.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4E5E68"/>
              </a:solidFill>
              <a:latin typeface="Helvetica" pitchFamily="2" charset="0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C9E3E3AF-25B2-4EFF-8599-4DF3C0E10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046947"/>
              </p:ext>
            </p:extLst>
          </p:nvPr>
        </p:nvGraphicFramePr>
        <p:xfrm>
          <a:off x="457200" y="3015360"/>
          <a:ext cx="8229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9486">
                  <a:extLst>
                    <a:ext uri="{9D8B030D-6E8A-4147-A177-3AD203B41FA5}">
                      <a16:colId xmlns:a16="http://schemas.microsoft.com/office/drawing/2014/main" val="3973620949"/>
                    </a:ext>
                  </a:extLst>
                </a:gridCol>
                <a:gridCol w="4180114">
                  <a:extLst>
                    <a:ext uri="{9D8B030D-6E8A-4147-A177-3AD203B41FA5}">
                      <a16:colId xmlns:a16="http://schemas.microsoft.com/office/drawing/2014/main" val="14286595"/>
                    </a:ext>
                  </a:extLst>
                </a:gridCol>
              </a:tblGrid>
              <a:tr h="323912"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Manteision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Heriau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09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/>
                        <a:t>Yn dileu’r angen am adeiladwaith ‘gwlyb’ gydag amseroedd caledu cysylltiedig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Mae’r cydrannau’n drwm: risgiau iechyd a diogelwch cysylltiedig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984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dirty="0"/>
                        <a:t>Cyfle i adeiladau sydd â gofynion diogelwch a gwydnwch arbennig (carchardai, seilwaith ac ati)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Fel arfer, dim ond y strwythur concrid sy’n cael ei gynnwys; mae angen trefnu’r gwaith sy’n weddill a’i gysoni ar y safle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26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dirty="0"/>
                        <a:t>Materion yn ymwneud â thrafnidiaeth; gall lleoliadau anghysbell fod yn rhwystr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18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9673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D37067-E105-46B4-BF7E-BFB7A157CF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7d2f7706-b7a4-469b-9553-f9b3a96bd917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3932</TotalTime>
  <Words>844</Words>
  <Application>Microsoft Office PowerPoint</Application>
  <PresentationFormat>On-screen Show (4:3)</PresentationFormat>
  <Paragraphs>109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Helvetica</vt:lpstr>
      <vt:lpstr>Lucida Grande</vt:lpstr>
      <vt:lpstr>Times New Roman</vt:lpstr>
      <vt:lpstr>Default Design</vt:lpstr>
      <vt:lpstr> PowerPoint 8: Adeiladu oddi ar y safle 1</vt:lpstr>
      <vt:lpstr>Cyflwyniad i adeiladu oddi ar y safle </vt:lpstr>
      <vt:lpstr>Cyflwyniad i adeiladu oddi ar y safle </vt:lpstr>
      <vt:lpstr>Manteision adeiladu oddi ar y safle </vt:lpstr>
      <vt:lpstr>Manteision adeiladu oddi ar y safle </vt:lpstr>
      <vt:lpstr>Manteision adeiladu oddi ar y safle </vt:lpstr>
      <vt:lpstr>Manteision adeiladu oddi ar y safle </vt:lpstr>
      <vt:lpstr>Deunyddiau a ddefnyddir mewn adeiladu oddi ar y safle: pren </vt:lpstr>
      <vt:lpstr>Deunyddiau a ddefnyddir mewn adeiladu oddi ar y safle: concrit </vt:lpstr>
      <vt:lpstr>Deunyddiau a ddefnyddir mewn adeiladu oddi ar y safle: dur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92</cp:revision>
  <dcterms:created xsi:type="dcterms:W3CDTF">2013-05-28T00:38:54Z</dcterms:created>
  <dcterms:modified xsi:type="dcterms:W3CDTF">2021-05-19T12:57:39Z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