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6"/>
  </p:notesMasterIdLst>
  <p:handoutMasterIdLst>
    <p:handoutMasterId r:id="rId17"/>
  </p:handoutMasterIdLst>
  <p:sldIdLst>
    <p:sldId id="256" r:id="rId5"/>
    <p:sldId id="347" r:id="rId6"/>
    <p:sldId id="328" r:id="rId7"/>
    <p:sldId id="331" r:id="rId8"/>
    <p:sldId id="330" r:id="rId9"/>
    <p:sldId id="345" r:id="rId10"/>
    <p:sldId id="334" r:id="rId11"/>
    <p:sldId id="349" r:id="rId12"/>
    <p:sldId id="350" r:id="rId13"/>
    <p:sldId id="332" r:id="rId14"/>
    <p:sldId id="267" r:id="rId15"/>
  </p:sldIdLst>
  <p:sldSz cx="9144000" cy="6858000" type="screen4x3"/>
  <p:notesSz cx="6858000" cy="9144000"/>
  <p:custDataLst>
    <p:tags r:id="rId1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43289E-FCE1-4B44-B630-07D4BBBC70CC}" v="5" dt="2020-11-26T14:34:42.2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23929" autoAdjust="0"/>
    <p:restoredTop sz="92308" autoAdjust="0"/>
  </p:normalViewPr>
  <p:slideViewPr>
    <p:cSldViewPr showGuides="1">
      <p:cViewPr varScale="1">
        <p:scale>
          <a:sx n="115" d="100"/>
          <a:sy n="115" d="100"/>
        </p:scale>
        <p:origin x="1140" y="9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4/21/2021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D847933-502B-D146-9428-3DDD196AD935}" type="slidenum">
              <a:rPr lang="en-GB" smtClean="0"/>
              <a:pPr/>
              <a:t>10</a:t>
            </a:fld>
            <a:endParaRPr lang="en-GB"/>
          </a:p>
        </p:txBody>
      </p:sp>
    </p:spTree>
    <p:extLst>
      <p:ext uri="{BB962C8B-B14F-4D97-AF65-F5344CB8AC3E}">
        <p14:creationId xmlns:p14="http://schemas.microsoft.com/office/powerpoint/2010/main" val="3594070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Hawlfraint © 2021 Sefydliad City and Guilds Llundain. Cedwir pob hawl.</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a:ea typeface="Arial" pitchFamily="-105" charset="0"/>
                <a:cs typeface="Arial" pitchFamily="-105" charset="0"/>
              </a:rPr>
              <a:t> o </a:t>
            </a:r>
            <a:r>
              <a:rPr lang="en-US" sz="900" baseline="0" dirty="0">
                <a:ea typeface="Arial" pitchFamily="-105" charset="0"/>
                <a:cs typeface="Arial" pitchFamily="-105" charset="0"/>
              </a:rPr>
              <a:t>11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Cymhwyster Sylfaen mewn</a:t>
            </a:r>
            <a:br>
              <a:rPr lang="en-GB" sz="1400" baseline="0" dirty="0">
                <a:solidFill>
                  <a:schemeClr val="tx1"/>
                </a:solidFill>
              </a:rPr>
            </a:br>
            <a:r>
              <a:rPr lang="en-GB" sz="1400" b="1" baseline="0" dirty="0">
                <a:solidFill>
                  <a:schemeClr val="tx1"/>
                </a:solidFill>
              </a:rPr>
              <a:t>Adeiladu a Pheirianneg Gwasanaethau Adeiladu</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lang="cy-GB" sz="6600">
                <a:solidFill>
                  <a:schemeClr val="bg1"/>
                </a:solidFill>
                <a:ea typeface="ＭＳ Ｐゴシック" pitchFamily="-105" charset="-128"/>
                <a:cs typeface="ＭＳ Ｐゴシック" pitchFamily="-105" charset="-128"/>
              </a:rPr>
              <a:t>Cyflwyniad PowerPoint</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cy-GB" sz="2400" b="1"/>
              <a:t>Uned 107: Gweithio gyda brics, blociau a cherrig</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cy-GB"/>
              <a:t>PowerPoint 3: Offer ar gyfer gwaith maen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B44D841-3B86-414A-A6AD-572061521D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2024" y="3964613"/>
            <a:ext cx="1597025" cy="1597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a:extLst>
              <a:ext uri="{FF2B5EF4-FFF2-40B4-BE49-F238E27FC236}">
                <a16:creationId xmlns:a16="http://schemas.microsoft.com/office/drawing/2014/main" id="{5372D511-1019-470A-A746-9A5FD1E5ED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114668">
            <a:off x="1998291" y="3854737"/>
            <a:ext cx="1973263" cy="1800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cy-GB"/>
              <a:t>Gofalu am offer</a:t>
            </a:r>
          </a:p>
        </p:txBody>
      </p:sp>
      <p:sp>
        <p:nvSpPr>
          <p:cNvPr id="3" name="Content Placeholder 2"/>
          <p:cNvSpPr>
            <a:spLocks noGrp="1"/>
          </p:cNvSpPr>
          <p:nvPr>
            <p:ph sz="quarter" idx="10"/>
          </p:nvPr>
        </p:nvSpPr>
        <p:spPr>
          <a:xfrm>
            <a:off x="457856" y="1585670"/>
            <a:ext cx="7714544" cy="3141136"/>
          </a:xfrm>
        </p:spPr>
        <p:txBody>
          <a:bodyPr/>
          <a:lstStyle/>
          <a:p>
            <a:r>
              <a:rPr lang="cy-GB"/>
              <a:t>Bydd gofalu am eich offer yn golygu eu bod bob amser yn addas i’r diben a’ch bod yn gallu creu gwaith o’r ansawdd gorau posibl bob amser.</a:t>
            </a:r>
          </a:p>
          <a:p>
            <a:r>
              <a:rPr lang="cy-GB"/>
              <a:t>Cadwch nhw’n lân, cadwch gynion yn finiog, byddwch yn ofalus wrth drin offer mwy bregus fel lefelau saer, a byddant yn eich gwasanaethu’n dda am amser hir. </a:t>
            </a:r>
          </a:p>
          <a:p>
            <a:pPr marL="0" lvl="8" indent="0" eaLnBrk="0" hangingPunct="0">
              <a:lnSpc>
                <a:spcPts val="1200"/>
              </a:lnSpc>
              <a:spcBef>
                <a:spcPts val="0"/>
              </a:spcBef>
              <a:spcAft>
                <a:spcPts val="0"/>
              </a:spcAft>
              <a:buNone/>
            </a:pPr>
            <a:endParaRPr lang="en-US" dirty="0"/>
          </a:p>
        </p:txBody>
      </p:sp>
      <p:pic>
        <p:nvPicPr>
          <p:cNvPr id="7" name="Picture 6">
            <a:extLst>
              <a:ext uri="{FF2B5EF4-FFF2-40B4-BE49-F238E27FC236}">
                <a16:creationId xmlns:a16="http://schemas.microsoft.com/office/drawing/2014/main" id="{3D3BFA78-6A6F-496A-AAB8-3F746C0D1D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4664" y="4191454"/>
            <a:ext cx="1100138" cy="1100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a:extLst>
              <a:ext uri="{FF2B5EF4-FFF2-40B4-BE49-F238E27FC236}">
                <a16:creationId xmlns:a16="http://schemas.microsoft.com/office/drawing/2014/main" id="{138E87D5-653D-45F0-BDA4-1D02E157D6D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4481" y="3964613"/>
            <a:ext cx="1489075" cy="1489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8">
            <a:extLst>
              <a:ext uri="{FF2B5EF4-FFF2-40B4-BE49-F238E27FC236}">
                <a16:creationId xmlns:a16="http://schemas.microsoft.com/office/drawing/2014/main" id="{D622D4DB-FB33-42A0-BAAC-475F250EABC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84344" y="4877602"/>
            <a:ext cx="944562" cy="944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11">
            <a:extLst>
              <a:ext uri="{FF2B5EF4-FFF2-40B4-BE49-F238E27FC236}">
                <a16:creationId xmlns:a16="http://schemas.microsoft.com/office/drawing/2014/main" id="{AF35FCEB-7A05-4A9F-8FE4-C21328434C2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20319727">
            <a:off x="4754604" y="4259271"/>
            <a:ext cx="1236662" cy="1236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12">
            <a:extLst>
              <a:ext uri="{FF2B5EF4-FFF2-40B4-BE49-F238E27FC236}">
                <a16:creationId xmlns:a16="http://schemas.microsoft.com/office/drawing/2014/main" id="{0C79C4BC-9C78-4734-9B1E-6959729D9E8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l="4929" t="8211" r="5884" b="8698"/>
          <a:stretch>
            <a:fillRect/>
          </a:stretch>
        </p:blipFill>
        <p:spPr bwMode="auto">
          <a:xfrm rot="1787078">
            <a:off x="6189693" y="3893019"/>
            <a:ext cx="1520825" cy="141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lang="cy-GB" sz="6000">
                <a:solidFill>
                  <a:srgbClr val="0077E3"/>
                </a:solidFill>
                <a:ea typeface="ＭＳ Ｐゴシック" pitchFamily="-105" charset="-128"/>
                <a:cs typeface="ＭＳ Ｐゴシック" pitchFamily="-105" charset="-128"/>
              </a:rPr>
              <a:t>Unrhyw gwestiynau?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7A542-B378-4C82-A440-FAA4C95382C8}"/>
              </a:ext>
            </a:extLst>
          </p:cNvPr>
          <p:cNvSpPr>
            <a:spLocks noGrp="1"/>
          </p:cNvSpPr>
          <p:nvPr>
            <p:ph type="title"/>
          </p:nvPr>
        </p:nvSpPr>
        <p:spPr/>
        <p:txBody>
          <a:bodyPr/>
          <a:lstStyle/>
          <a:p>
            <a:r>
              <a:rPr lang="cy-GB"/>
              <a:t>Tryweli</a:t>
            </a:r>
          </a:p>
        </p:txBody>
      </p:sp>
      <p:sp>
        <p:nvSpPr>
          <p:cNvPr id="5" name="Rectangle 4">
            <a:extLst>
              <a:ext uri="{FF2B5EF4-FFF2-40B4-BE49-F238E27FC236}">
                <a16:creationId xmlns:a16="http://schemas.microsoft.com/office/drawing/2014/main" id="{8B574F12-9B10-4E8A-B49B-C45D475E0F65}"/>
              </a:ext>
            </a:extLst>
          </p:cNvPr>
          <p:cNvSpPr/>
          <p:nvPr/>
        </p:nvSpPr>
        <p:spPr>
          <a:xfrm>
            <a:off x="368052" y="1418239"/>
            <a:ext cx="4996035" cy="4042132"/>
          </a:xfrm>
          <a:prstGeom prst="rect">
            <a:avLst/>
          </a:prstGeom>
        </p:spPr>
        <p:txBody>
          <a:bodyPr wrap="square">
            <a:spAutoFit/>
          </a:bodyPr>
          <a:lstStyle/>
          <a:p>
            <a:pPr>
              <a:spcAft>
                <a:spcPts val="1000"/>
              </a:spcAft>
            </a:pPr>
            <a:r>
              <a:rPr lang="cy-GB"/>
              <a:t>I adeiladu wal gyda brics, blociau neu gerrig, rydyn ni’n defnyddio trywel osod i greu uniad gwely morter a phwythau’r mur. Mae tryweli o wahanol siapiau a meintiau ar gael.</a:t>
            </a:r>
          </a:p>
          <a:p>
            <a:pPr>
              <a:spcAft>
                <a:spcPts val="1000"/>
              </a:spcAft>
            </a:pPr>
            <a:r>
              <a:rPr lang="cy-GB"/>
              <a:t>Dyma brif offeryn y briciwr, ac mae’n ei ddefnyddio’n gyson drwy gydol y diwrnod gwaith. </a:t>
            </a:r>
          </a:p>
          <a:p>
            <a:pPr>
              <a:spcAft>
                <a:spcPts val="1000"/>
              </a:spcAft>
            </a:pPr>
            <a:r>
              <a:rPr lang="cy-GB">
                <a:latin typeface="+mj-lt"/>
                <a:ea typeface="Calibri" panose="020F0502020204030204" pitchFamily="34" charset="0"/>
                <a:cs typeface="Times New Roman" panose="02020603050405020304" pitchFamily="18" charset="0"/>
              </a:rPr>
              <a:t>Mae trywel pwyntio yn offeryn llai sy’n cael ei ddefnyddio i greu gorffeniad uniad mewn gwaith maen ac mae hefyd modd ei ddefnyddio i lyfnhau morter sydd wedi’i ei osod ar arwynebau fel pen pier neu biler.</a:t>
            </a:r>
          </a:p>
        </p:txBody>
      </p:sp>
      <p:pic>
        <p:nvPicPr>
          <p:cNvPr id="10" name="Content Placeholder 9">
            <a:extLst>
              <a:ext uri="{FF2B5EF4-FFF2-40B4-BE49-F238E27FC236}">
                <a16:creationId xmlns:a16="http://schemas.microsoft.com/office/drawing/2014/main" id="{DEB91C7A-7A89-4458-BAD0-975185343DB4}"/>
              </a:ext>
            </a:extLst>
          </p:cNvPr>
          <p:cNvPicPr>
            <a:picLocks noGrp="1" noChangeAspect="1"/>
          </p:cNvPicPr>
          <p:nvPr>
            <p:ph sz="quarter" idx="10"/>
          </p:nvPr>
        </p:nvPicPr>
        <p:blipFill>
          <a:blip r:embed="rId2"/>
          <a:stretch>
            <a:fillRect/>
          </a:stretch>
        </p:blipFill>
        <p:spPr>
          <a:xfrm>
            <a:off x="6213585" y="1600130"/>
            <a:ext cx="2765502" cy="1962615"/>
          </a:xfrm>
          <a:prstGeom prst="rect">
            <a:avLst/>
          </a:prstGeom>
        </p:spPr>
      </p:pic>
      <p:pic>
        <p:nvPicPr>
          <p:cNvPr id="11" name="Picture 2">
            <a:extLst>
              <a:ext uri="{FF2B5EF4-FFF2-40B4-BE49-F238E27FC236}">
                <a16:creationId xmlns:a16="http://schemas.microsoft.com/office/drawing/2014/main" id="{D4816D0E-76D0-4CD7-81AB-BC9F8B8B4F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5641" y="4077072"/>
            <a:ext cx="1603528" cy="1603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91285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a:extLst>
              <a:ext uri="{FF2B5EF4-FFF2-40B4-BE49-F238E27FC236}">
                <a16:creationId xmlns:a16="http://schemas.microsoft.com/office/drawing/2014/main" id="{54BBB4DE-E28C-4CC0-A7E8-937BFE5ABB3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584" t="20910" r="25896" b="43424"/>
          <a:stretch/>
        </p:blipFill>
        <p:spPr bwMode="auto">
          <a:xfrm>
            <a:off x="4365686" y="2047239"/>
            <a:ext cx="4310769" cy="2101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74" name="Title 1"/>
          <p:cNvSpPr>
            <a:spLocks noGrp="1"/>
          </p:cNvSpPr>
          <p:nvPr>
            <p:ph type="title"/>
          </p:nvPr>
        </p:nvSpPr>
        <p:spPr/>
        <p:txBody>
          <a:bodyPr/>
          <a:lstStyle/>
          <a:p>
            <a:r>
              <a:rPr lang="cy-GB"/>
              <a:t>Lefelau</a:t>
            </a:r>
          </a:p>
        </p:txBody>
      </p:sp>
      <p:sp>
        <p:nvSpPr>
          <p:cNvPr id="3075" name="Content Placeholder 2"/>
          <p:cNvSpPr>
            <a:spLocks noGrp="1"/>
          </p:cNvSpPr>
          <p:nvPr>
            <p:ph sz="quarter" idx="10"/>
          </p:nvPr>
        </p:nvSpPr>
        <p:spPr>
          <a:xfrm>
            <a:off x="467544" y="1484783"/>
            <a:ext cx="5544616" cy="3784839"/>
          </a:xfrm>
        </p:spPr>
        <p:txBody>
          <a:bodyPr/>
          <a:lstStyle/>
          <a:p>
            <a:r>
              <a:rPr lang="cy-GB"/>
              <a:t>Mae lefelau saer yn cael eu defnyddio’n gyson yn ystod gwaith maen i wneud yn siŵr bod y gwaith yn wastad ac yn syth.</a:t>
            </a:r>
          </a:p>
          <a:p>
            <a:r>
              <a:rPr lang="cy-GB"/>
              <a:t>Mae lefelau saer ar gael mewn</a:t>
            </a:r>
            <a:br>
              <a:rPr lang="cy-GB"/>
            </a:br>
            <a:r>
              <a:rPr lang="cy-GB"/>
              <a:t>sawl gwahanol hyd a maint ar gyfer</a:t>
            </a:r>
            <a:br>
              <a:rPr lang="cy-GB"/>
            </a:br>
            <a:r>
              <a:rPr lang="cy-GB"/>
              <a:t>amryw o ddefnyddiau.</a:t>
            </a:r>
          </a:p>
          <a:p>
            <a:r>
              <a:rPr lang="cy-GB"/>
              <a:t>Byddai modd defnyddio’r lefel</a:t>
            </a:r>
            <a:br>
              <a:rPr lang="cy-GB"/>
            </a:br>
            <a:r>
              <a:rPr lang="cy-GB"/>
              <a:t>llai sy’n cael ei ddangos yma</a:t>
            </a:r>
            <a:br>
              <a:rPr lang="cy-GB"/>
            </a:br>
            <a:r>
              <a:rPr lang="cy-GB"/>
              <a:t>i lefelu brics unigol ar gopin</a:t>
            </a:r>
            <a:br>
              <a:rPr lang="cy-GB"/>
            </a:br>
            <a:r>
              <a:rPr lang="cy-GB"/>
              <a:t>ymyl brics, er enghraifft.</a:t>
            </a:r>
          </a:p>
          <a:p>
            <a:endParaRPr lang="en-GB" dirty="0"/>
          </a:p>
          <a:p>
            <a:endParaRPr dirty="0">
              <a:ea typeface="ＭＳ Ｐゴシック" pitchFamily="-105" charset="-128"/>
              <a:cs typeface="ＭＳ Ｐゴシック" pitchFamily="-105" charset="-128"/>
            </a:endParaRPr>
          </a:p>
        </p:txBody>
      </p:sp>
      <p:pic>
        <p:nvPicPr>
          <p:cNvPr id="9" name="Picture 2" descr="http://www.axminster.co.uk/images/products/large/953659_xl.jpg">
            <a:extLst>
              <a:ext uri="{FF2B5EF4-FFF2-40B4-BE49-F238E27FC236}">
                <a16:creationId xmlns:a16="http://schemas.microsoft.com/office/drawing/2014/main" id="{3AEF6397-178D-44AC-B80A-CA3A73521B6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3688" b="39312"/>
          <a:stretch/>
        </p:blipFill>
        <p:spPr bwMode="auto">
          <a:xfrm>
            <a:off x="5508104" y="4469801"/>
            <a:ext cx="2962300" cy="79982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8EB65DAE-E207-4DFC-8326-215BE73BF3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750072">
            <a:off x="4614370" y="3569144"/>
            <a:ext cx="2846604" cy="2378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descr="http://www.axminster.co.uk/images/products/large/135565_xl.jpg">
            <a:extLst>
              <a:ext uri="{FF2B5EF4-FFF2-40B4-BE49-F238E27FC236}">
                <a16:creationId xmlns:a16="http://schemas.microsoft.com/office/drawing/2014/main" id="{16F1E765-332A-4C4C-AF3D-41F0335DD0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9482235" flipH="1">
            <a:off x="6139225" y="1730521"/>
            <a:ext cx="3062641" cy="268622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cy-GB"/>
              <a:t>Morthwylion</a:t>
            </a:r>
          </a:p>
        </p:txBody>
      </p:sp>
      <p:sp>
        <p:nvSpPr>
          <p:cNvPr id="3" name="Content Placeholder 2"/>
          <p:cNvSpPr>
            <a:spLocks noGrp="1"/>
          </p:cNvSpPr>
          <p:nvPr>
            <p:ph sz="quarter" idx="10"/>
          </p:nvPr>
        </p:nvSpPr>
        <p:spPr>
          <a:xfrm>
            <a:off x="461646" y="1542888"/>
            <a:ext cx="6126578" cy="3511766"/>
          </a:xfrm>
        </p:spPr>
        <p:txBody>
          <a:bodyPr/>
          <a:lstStyle/>
          <a:p>
            <a:r>
              <a:rPr lang="cy-GB"/>
              <a:t>Mae’r morthwylion sy’n cael eu defnyddio gan friciwr wedi’u dylunio ar gyfer gwaith torri caled. </a:t>
            </a:r>
          </a:p>
          <a:p>
            <a:r>
              <a:rPr lang="cy-GB"/>
              <a:t>Mae’r offer hyn wedi’u dylunio’n benodol i dorri a thocio brics a blociau i’r hyd a’r siâp sydd angen.</a:t>
            </a:r>
          </a:p>
          <a:p>
            <a:r>
              <a:rPr lang="cy-GB"/>
              <a:t>Enw’r morthwyl sy’n cael ei</a:t>
            </a:r>
            <a:br>
              <a:rPr lang="cy-GB"/>
            </a:br>
            <a:r>
              <a:rPr lang="cy-GB"/>
              <a:t>ddangos yma gyda llafn ar ei ben</a:t>
            </a:r>
            <a:br>
              <a:rPr lang="cy-GB"/>
            </a:br>
            <a:r>
              <a:rPr lang="cy-GB"/>
              <a:t>yw morthwyl brics ac enw’r</a:t>
            </a:r>
            <a:br>
              <a:rPr lang="cy-GB"/>
            </a:br>
            <a:r>
              <a:rPr lang="cy-GB"/>
              <a:t>morthwyl gyda’r pen mwy</a:t>
            </a:r>
            <a:br>
              <a:rPr lang="cy-GB"/>
            </a:br>
            <a:r>
              <a:rPr lang="cy-GB"/>
              <a:t>swmpus yw morthwyl deuben. </a:t>
            </a:r>
          </a:p>
          <a:p>
            <a:endParaRPr lang="en-US" kern="0" dirty="0"/>
          </a:p>
          <a:p>
            <a:r>
              <a:rPr lang="cy-GB"/>
              <a:t> </a:t>
            </a:r>
          </a:p>
          <a:p>
            <a:endParaRPr lang="en-US" kern="0" dirty="0"/>
          </a:p>
          <a:p>
            <a:endParaRPr lang="en-GB" dirty="0"/>
          </a:p>
          <a:p>
            <a:endParaRPr lang="en-US" dirty="0"/>
          </a:p>
        </p:txBody>
      </p:sp>
      <p:sp>
        <p:nvSpPr>
          <p:cNvPr id="9" name="TextBox 8">
            <a:extLst>
              <a:ext uri="{FF2B5EF4-FFF2-40B4-BE49-F238E27FC236}">
                <a16:creationId xmlns:a16="http://schemas.microsoft.com/office/drawing/2014/main" id="{EDC5CA0A-23EF-4E5B-A0F6-91BECE4C107C}"/>
              </a:ext>
            </a:extLst>
          </p:cNvPr>
          <p:cNvSpPr txBox="1"/>
          <p:nvPr/>
        </p:nvSpPr>
        <p:spPr>
          <a:xfrm>
            <a:off x="7524329" y="1408498"/>
            <a:ext cx="1296144" cy="707886"/>
          </a:xfrm>
          <a:prstGeom prst="rect">
            <a:avLst/>
          </a:prstGeom>
          <a:noFill/>
        </p:spPr>
        <p:txBody>
          <a:bodyPr wrap="square" rtlCol="0">
            <a:spAutoFit/>
          </a:bodyPr>
          <a:lstStyle/>
          <a:p>
            <a:r>
              <a:rPr lang="cy-GB" dirty="0"/>
              <a:t>Morthwyl brics</a:t>
            </a:r>
          </a:p>
        </p:txBody>
      </p:sp>
      <p:sp>
        <p:nvSpPr>
          <p:cNvPr id="10" name="TextBox 9">
            <a:extLst>
              <a:ext uri="{FF2B5EF4-FFF2-40B4-BE49-F238E27FC236}">
                <a16:creationId xmlns:a16="http://schemas.microsoft.com/office/drawing/2014/main" id="{374D567F-768C-4244-88A2-77848F1F08E3}"/>
              </a:ext>
            </a:extLst>
          </p:cNvPr>
          <p:cNvSpPr txBox="1"/>
          <p:nvPr/>
        </p:nvSpPr>
        <p:spPr>
          <a:xfrm>
            <a:off x="4413385" y="5357091"/>
            <a:ext cx="1800200" cy="707886"/>
          </a:xfrm>
          <a:prstGeom prst="rect">
            <a:avLst/>
          </a:prstGeom>
          <a:noFill/>
        </p:spPr>
        <p:txBody>
          <a:bodyPr wrap="square" rtlCol="0">
            <a:spAutoFit/>
          </a:bodyPr>
          <a:lstStyle/>
          <a:p>
            <a:r>
              <a:rPr lang="cy-GB"/>
              <a:t>Morthwyl deuben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cy-GB" dirty="0"/>
              <a:t>Morthwylion </a:t>
            </a:r>
            <a:r>
              <a:rPr lang="cy-GB" b="0" dirty="0">
                <a:ea typeface="ＭＳ Ｐゴシック" pitchFamily="-105" charset="-128"/>
                <a:cs typeface="ＭＳ Ｐゴシック" pitchFamily="-105" charset="-128"/>
              </a:rPr>
              <a:t>parhad</a:t>
            </a:r>
          </a:p>
        </p:txBody>
      </p:sp>
      <p:sp>
        <p:nvSpPr>
          <p:cNvPr id="8" name="Content Placeholder 6">
            <a:extLst>
              <a:ext uri="{FF2B5EF4-FFF2-40B4-BE49-F238E27FC236}">
                <a16:creationId xmlns:a16="http://schemas.microsoft.com/office/drawing/2014/main" id="{4D4A3912-F3A5-4A70-81C4-32F36F8E4076}"/>
              </a:ext>
            </a:extLst>
          </p:cNvPr>
          <p:cNvSpPr txBox="1">
            <a:spLocks/>
          </p:cNvSpPr>
          <p:nvPr/>
        </p:nvSpPr>
        <p:spPr bwMode="auto">
          <a:xfrm>
            <a:off x="457200" y="1700808"/>
            <a:ext cx="4402832" cy="4154984"/>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cy-GB"/>
              <a:t>Mae’r morthwyl hwn yn offeryn arbenigol sy’n cael ei ddefnyddio gan fricwyr i docio a siapio deunyddiau gwaith maen yn gywir iawn. </a:t>
            </a:r>
          </a:p>
          <a:p>
            <a:r>
              <a:rPr lang="cy-GB"/>
              <a:t>Wrth greu onglau neu hyd yn oed linell grom, mae’n bosibl gwneud mân addasiadau gyda’r offeryn hwn, sy’n cael ei alw’n forthwyl sgolpio.  </a:t>
            </a:r>
          </a:p>
          <a:p>
            <a:r>
              <a:rPr lang="cy-GB"/>
              <a:t>Mae’n bosibl newid rhan ar wahân o’r morthwyl sy’n cael ei galw’n grib pan fydd wedi treulio.</a:t>
            </a:r>
          </a:p>
          <a:p>
            <a:endParaRPr lang="en-US" kern="0" dirty="0"/>
          </a:p>
        </p:txBody>
      </p:sp>
      <p:pic>
        <p:nvPicPr>
          <p:cNvPr id="9" name="Picture 2" descr="http://www.axminster.co.uk/images/products/large/118493_xl.jpg">
            <a:extLst>
              <a:ext uri="{FF2B5EF4-FFF2-40B4-BE49-F238E27FC236}">
                <a16:creationId xmlns:a16="http://schemas.microsoft.com/office/drawing/2014/main" id="{31123350-6C7E-468B-A271-FA43042090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1205374"/>
            <a:ext cx="2962300" cy="29623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http://www.axminster.co.uk/images/products/large/400476_xl.jpg">
            <a:extLst>
              <a:ext uri="{FF2B5EF4-FFF2-40B4-BE49-F238E27FC236}">
                <a16:creationId xmlns:a16="http://schemas.microsoft.com/office/drawing/2014/main" id="{417465FF-23BA-40D6-9424-E67959777B5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9918" t="65789" r="44482" b="19611"/>
          <a:stretch/>
        </p:blipFill>
        <p:spPr bwMode="auto">
          <a:xfrm>
            <a:off x="6013730" y="4428370"/>
            <a:ext cx="1519000" cy="142163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8E4FDDE-37CD-4C9F-9B83-298E9A4F803E}"/>
              </a:ext>
            </a:extLst>
          </p:cNvPr>
          <p:cNvSpPr txBox="1"/>
          <p:nvPr/>
        </p:nvSpPr>
        <p:spPr>
          <a:xfrm>
            <a:off x="7274761" y="1700808"/>
            <a:ext cx="1275348" cy="707886"/>
          </a:xfrm>
          <a:prstGeom prst="rect">
            <a:avLst/>
          </a:prstGeom>
          <a:noFill/>
        </p:spPr>
        <p:txBody>
          <a:bodyPr wrap="square" rtlCol="0">
            <a:spAutoFit/>
          </a:bodyPr>
          <a:lstStyle/>
          <a:p>
            <a:r>
              <a:rPr lang="cy-GB" dirty="0"/>
              <a:t>Morthwyl </a:t>
            </a:r>
            <a:r>
              <a:rPr lang="cy-GB" dirty="0" err="1"/>
              <a:t>sgolpio</a:t>
            </a:r>
            <a:endParaRPr lang="cy-GB" dirty="0"/>
          </a:p>
        </p:txBody>
      </p:sp>
      <p:sp>
        <p:nvSpPr>
          <p:cNvPr id="7" name="TextBox 6">
            <a:extLst>
              <a:ext uri="{FF2B5EF4-FFF2-40B4-BE49-F238E27FC236}">
                <a16:creationId xmlns:a16="http://schemas.microsoft.com/office/drawing/2014/main" id="{625D12B3-E5AA-417B-9159-DF35848A0E14}"/>
              </a:ext>
            </a:extLst>
          </p:cNvPr>
          <p:cNvSpPr txBox="1"/>
          <p:nvPr/>
        </p:nvSpPr>
        <p:spPr>
          <a:xfrm>
            <a:off x="7354280" y="4693221"/>
            <a:ext cx="1195829" cy="400110"/>
          </a:xfrm>
          <a:prstGeom prst="rect">
            <a:avLst/>
          </a:prstGeom>
          <a:noFill/>
        </p:spPr>
        <p:txBody>
          <a:bodyPr wrap="square" rtlCol="0">
            <a:spAutoFit/>
          </a:bodyPr>
          <a:lstStyle/>
          <a:p>
            <a:r>
              <a:rPr lang="cy-GB"/>
              <a:t>Crib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5A6372C7-CBB5-4347-A17C-64C7B40B051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701" t="22714" r="33628" b="18282"/>
          <a:stretch/>
        </p:blipFill>
        <p:spPr bwMode="auto">
          <a:xfrm>
            <a:off x="4781851" y="1190145"/>
            <a:ext cx="3931528" cy="3333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a:extLst>
              <a:ext uri="{FF2B5EF4-FFF2-40B4-BE49-F238E27FC236}">
                <a16:creationId xmlns:a16="http://schemas.microsoft.com/office/drawing/2014/main" id="{C839A7BB-CAB7-4535-87C9-018716A2F68B}"/>
              </a:ext>
            </a:extLst>
          </p:cNvPr>
          <p:cNvSpPr>
            <a:spLocks noGrp="1"/>
          </p:cNvSpPr>
          <p:nvPr>
            <p:ph type="title"/>
          </p:nvPr>
        </p:nvSpPr>
        <p:spPr/>
        <p:txBody>
          <a:bodyPr/>
          <a:lstStyle/>
          <a:p>
            <a:r>
              <a:rPr lang="cy-GB"/>
              <a:t>Cŷn bras</a:t>
            </a:r>
          </a:p>
        </p:txBody>
      </p:sp>
      <p:sp>
        <p:nvSpPr>
          <p:cNvPr id="5" name="Content Placeholder 2">
            <a:extLst>
              <a:ext uri="{FF2B5EF4-FFF2-40B4-BE49-F238E27FC236}">
                <a16:creationId xmlns:a16="http://schemas.microsoft.com/office/drawing/2014/main" id="{61A2AAED-E247-4C49-8C1D-2DF86BF02E1F}"/>
              </a:ext>
            </a:extLst>
          </p:cNvPr>
          <p:cNvSpPr txBox="1">
            <a:spLocks/>
          </p:cNvSpPr>
          <p:nvPr/>
        </p:nvSpPr>
        <p:spPr bwMode="auto">
          <a:xfrm>
            <a:off x="467544" y="1484784"/>
            <a:ext cx="5760640" cy="436521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cy-GB" dirty="0"/>
              <a:t>Mae sawl gwahanol fath o gŷn ac offer torri yn cael eu defnyddio ar y cyd â morthwyl </a:t>
            </a:r>
            <a:r>
              <a:rPr lang="cy-GB" dirty="0" err="1"/>
              <a:t>deuben</a:t>
            </a:r>
            <a:r>
              <a:rPr lang="cy-GB" dirty="0"/>
              <a:t>.</a:t>
            </a:r>
          </a:p>
          <a:p>
            <a:r>
              <a:rPr lang="cy-GB" dirty="0"/>
              <a:t>Cŷn bach yw hwn sy’n cael ei </a:t>
            </a:r>
            <a:br>
              <a:rPr lang="cy-GB" dirty="0"/>
            </a:br>
            <a:r>
              <a:rPr lang="cy-GB" dirty="0"/>
              <a:t>ddefnyddio i dorri brics a blociau</a:t>
            </a:r>
            <a:br>
              <a:rPr lang="cy-GB" dirty="0"/>
            </a:br>
            <a:r>
              <a:rPr lang="cy-GB" dirty="0"/>
              <a:t>yn gywir yn ôl dimensiynau penodol.</a:t>
            </a:r>
          </a:p>
          <a:p>
            <a:endParaRPr lang="en-GB" dirty="0"/>
          </a:p>
          <a:p>
            <a:r>
              <a:rPr lang="cy-GB" dirty="0"/>
              <a:t>Rhybudd – mae perygl o anafu eich llaw wrth ddefnyddio morthwyl gwahanol, fel morthwyl brics, gyda chŷn bras - mae'n hawdd iawn peidio taro’r cŷn oherwydd bod pen y morthwyl yn llai.</a:t>
            </a:r>
          </a:p>
          <a:p>
            <a:endParaRPr lang="en-US" kern="0" dirty="0">
              <a:ea typeface="ＭＳ Ｐゴシック" pitchFamily="-105" charset="-128"/>
              <a:cs typeface="ＭＳ Ｐゴシック" pitchFamily="-105" charset="-128"/>
            </a:endParaRPr>
          </a:p>
          <a:p>
            <a:endParaRPr lang="en-GB" dirty="0"/>
          </a:p>
          <a:p>
            <a:endParaRPr lang="en-US" kern="0" dirty="0">
              <a:ea typeface="ＭＳ Ｐゴシック" pitchFamily="-105" charset="-128"/>
              <a:cs typeface="ＭＳ Ｐゴシック" pitchFamily="-105" charset="-128"/>
            </a:endParaRPr>
          </a:p>
          <a:p>
            <a:endParaRPr lang="en-GB" dirty="0"/>
          </a:p>
          <a:p>
            <a:endParaRPr lang="en-US" kern="0" dirty="0">
              <a:ea typeface="ＭＳ Ｐゴシック" pitchFamily="-105" charset="-128"/>
              <a:cs typeface="ＭＳ Ｐゴシック" pitchFamily="-105" charset="-128"/>
            </a:endParaRPr>
          </a:p>
        </p:txBody>
      </p:sp>
      <p:pic>
        <p:nvPicPr>
          <p:cNvPr id="8" name="Picture 2">
            <a:extLst>
              <a:ext uri="{FF2B5EF4-FFF2-40B4-BE49-F238E27FC236}">
                <a16:creationId xmlns:a16="http://schemas.microsoft.com/office/drawing/2014/main" id="{05FC2366-FA0B-48B4-97CF-559B55A251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750072">
            <a:off x="7144012" y="3759733"/>
            <a:ext cx="1828591" cy="1527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6855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DF25465-6E52-4143-BFC9-49A59AD0443A}"/>
              </a:ext>
            </a:extLst>
          </p:cNvPr>
          <p:cNvPicPr>
            <a:picLocks noChangeAspect="1"/>
          </p:cNvPicPr>
          <p:nvPr/>
        </p:nvPicPr>
        <p:blipFill>
          <a:blip r:embed="rId2"/>
          <a:stretch>
            <a:fillRect/>
          </a:stretch>
        </p:blipFill>
        <p:spPr>
          <a:xfrm>
            <a:off x="5713318" y="3902032"/>
            <a:ext cx="3368427" cy="2270944"/>
          </a:xfrm>
          <a:prstGeom prst="rect">
            <a:avLst/>
          </a:prstGeom>
        </p:spPr>
      </p:pic>
      <p:pic>
        <p:nvPicPr>
          <p:cNvPr id="5" name="Picture 2">
            <a:extLst>
              <a:ext uri="{FF2B5EF4-FFF2-40B4-BE49-F238E27FC236}">
                <a16:creationId xmlns:a16="http://schemas.microsoft.com/office/drawing/2014/main" id="{D4C8AD54-3B85-41DC-A644-FAACBB66136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483" t="16139" r="21960" b="31382"/>
          <a:stretch/>
        </p:blipFill>
        <p:spPr bwMode="auto">
          <a:xfrm>
            <a:off x="5724128" y="1368271"/>
            <a:ext cx="3275123" cy="2198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sz="quarter" idx="10"/>
          </p:nvPr>
        </p:nvSpPr>
        <p:spPr>
          <a:xfrm>
            <a:off x="457200" y="1700808"/>
            <a:ext cx="5256118" cy="3528392"/>
          </a:xfrm>
        </p:spPr>
        <p:txBody>
          <a:bodyPr/>
          <a:lstStyle/>
          <a:p>
            <a:r>
              <a:rPr lang="cy-GB" dirty="0"/>
              <a:t>Offeryn cymharol syml yw un o’r rhai pwysicaf sy’n cael ei ddefnyddio mewn gwaith maen.</a:t>
            </a:r>
          </a:p>
          <a:p>
            <a:r>
              <a:rPr lang="cy-GB" dirty="0"/>
              <a:t>Er mwyn adeiladu wal syth sy’n hirach na hyd lefel saer, mae llinell linyn yn ddarn hanfodol o offer.</a:t>
            </a:r>
          </a:p>
          <a:p>
            <a:r>
              <a:rPr lang="cy-GB" dirty="0"/>
              <a:t>Mae’r llinell yn cael ei throelli ar binnau sy’n gallu cael eu plannu mewn uniadau morter caled. Mae’r llinellau a’r pinnau yn aml yn cael eu defnyddio gyda blociau corneli, ac mae’n bosibl eu cysylltu i gorneli brics neu flociau.</a:t>
            </a:r>
          </a:p>
          <a:p>
            <a:endParaRPr lang="en-US" kern="0" dirty="0"/>
          </a:p>
          <a:p>
            <a:endParaRPr lang="en-US" kern="0" dirty="0"/>
          </a:p>
          <a:p>
            <a:endParaRPr lang="en-GB" dirty="0"/>
          </a:p>
          <a:p>
            <a:endParaRPr lang="en-GB" dirty="0"/>
          </a:p>
          <a:p>
            <a:endParaRPr lang="en-US" dirty="0"/>
          </a:p>
        </p:txBody>
      </p:sp>
      <p:sp>
        <p:nvSpPr>
          <p:cNvPr id="6" name="Title 5">
            <a:extLst>
              <a:ext uri="{FF2B5EF4-FFF2-40B4-BE49-F238E27FC236}">
                <a16:creationId xmlns:a16="http://schemas.microsoft.com/office/drawing/2014/main" id="{B755C899-393C-45D0-BEE9-EAB2845A11EC}"/>
              </a:ext>
            </a:extLst>
          </p:cNvPr>
          <p:cNvSpPr>
            <a:spLocks noGrp="1"/>
          </p:cNvSpPr>
          <p:nvPr>
            <p:ph type="title"/>
          </p:nvPr>
        </p:nvSpPr>
        <p:spPr/>
        <p:txBody>
          <a:bodyPr/>
          <a:lstStyle/>
          <a:p>
            <a:r>
              <a:rPr lang="cy-GB"/>
              <a:t>Llinell linyn</a:t>
            </a:r>
          </a:p>
        </p:txBody>
      </p:sp>
      <p:sp>
        <p:nvSpPr>
          <p:cNvPr id="7" name="Content Placeholder 2">
            <a:extLst>
              <a:ext uri="{FF2B5EF4-FFF2-40B4-BE49-F238E27FC236}">
                <a16:creationId xmlns:a16="http://schemas.microsoft.com/office/drawing/2014/main" id="{CCD251D0-4A5F-48D0-89DE-49DCC34AC168}"/>
              </a:ext>
            </a:extLst>
          </p:cNvPr>
          <p:cNvSpPr txBox="1">
            <a:spLocks/>
          </p:cNvSpPr>
          <p:nvPr/>
        </p:nvSpPr>
        <p:spPr bwMode="auto">
          <a:xfrm>
            <a:off x="429333" y="3902032"/>
            <a:ext cx="5294795" cy="154319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endParaRPr lang="en-US" kern="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FE7AF-4CB0-4CAD-9D0F-F636C875E45A}"/>
              </a:ext>
            </a:extLst>
          </p:cNvPr>
          <p:cNvSpPr>
            <a:spLocks noGrp="1"/>
          </p:cNvSpPr>
          <p:nvPr>
            <p:ph type="title"/>
          </p:nvPr>
        </p:nvSpPr>
        <p:spPr/>
        <p:txBody>
          <a:bodyPr/>
          <a:lstStyle/>
          <a:p>
            <a:r>
              <a:rPr lang="cy-GB" dirty="0"/>
              <a:t>Plaen uniadu</a:t>
            </a:r>
          </a:p>
        </p:txBody>
      </p:sp>
      <p:pic>
        <p:nvPicPr>
          <p:cNvPr id="4" name="Content Placeholder 3">
            <a:extLst>
              <a:ext uri="{FF2B5EF4-FFF2-40B4-BE49-F238E27FC236}">
                <a16:creationId xmlns:a16="http://schemas.microsoft.com/office/drawing/2014/main" id="{3632C6F1-565D-40E9-BC81-36B9400D11CE}"/>
              </a:ext>
            </a:extLst>
          </p:cNvPr>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bwMode="auto">
          <a:xfrm>
            <a:off x="4572700" y="2708920"/>
            <a:ext cx="3482330" cy="34823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id="{3EF2CE90-BE3B-4BB0-A694-962CAA4A9546}"/>
              </a:ext>
            </a:extLst>
          </p:cNvPr>
          <p:cNvSpPr txBox="1">
            <a:spLocks/>
          </p:cNvSpPr>
          <p:nvPr/>
        </p:nvSpPr>
        <p:spPr bwMode="auto">
          <a:xfrm>
            <a:off x="453286" y="1556792"/>
            <a:ext cx="7800455" cy="154319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cy-GB" dirty="0"/>
              <a:t>Mae plaen uniadu’n cael ei ddefnyddio i greu gorffeniad i’r uniadau gwely a phwythau’r wal. Mae’r offeryn hwn yn rhoi proffil hanner cylch i’r uniad morter. </a:t>
            </a:r>
          </a:p>
          <a:p>
            <a:r>
              <a:rPr lang="cy-GB" dirty="0"/>
              <a:t>Cyfeirir at y broses weithiau fel ‘sythu’r uniad’ ac mae’n sicrhau bod gorffeniad yr uniad yn para’n dda.</a:t>
            </a:r>
          </a:p>
          <a:p>
            <a:endParaRPr lang="en-US" kern="0" dirty="0"/>
          </a:p>
          <a:p>
            <a:endParaRPr lang="en-US" kern="0" dirty="0"/>
          </a:p>
          <a:p>
            <a:endParaRPr lang="en-US" kern="0" dirty="0"/>
          </a:p>
        </p:txBody>
      </p:sp>
      <p:pic>
        <p:nvPicPr>
          <p:cNvPr id="6" name="Picture 5">
            <a:extLst>
              <a:ext uri="{FF2B5EF4-FFF2-40B4-BE49-F238E27FC236}">
                <a16:creationId xmlns:a16="http://schemas.microsoft.com/office/drawing/2014/main" id="{84D5274B-13B4-45D4-894A-B26EAD949BEE}"/>
              </a:ext>
            </a:extLst>
          </p:cNvPr>
          <p:cNvPicPr>
            <a:picLocks noChangeAspect="1"/>
          </p:cNvPicPr>
          <p:nvPr/>
        </p:nvPicPr>
        <p:blipFill>
          <a:blip r:embed="rId3"/>
          <a:stretch>
            <a:fillRect/>
          </a:stretch>
        </p:blipFill>
        <p:spPr>
          <a:xfrm flipH="1">
            <a:off x="1691680" y="3429000"/>
            <a:ext cx="2550821" cy="2258194"/>
          </a:xfrm>
          <a:prstGeom prst="rect">
            <a:avLst/>
          </a:prstGeom>
        </p:spPr>
      </p:pic>
    </p:spTree>
    <p:extLst>
      <p:ext uri="{BB962C8B-B14F-4D97-AF65-F5344CB8AC3E}">
        <p14:creationId xmlns:p14="http://schemas.microsoft.com/office/powerpoint/2010/main" val="22087862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C9807-C1A4-49FB-A163-A808C4969036}"/>
              </a:ext>
            </a:extLst>
          </p:cNvPr>
          <p:cNvSpPr>
            <a:spLocks noGrp="1"/>
          </p:cNvSpPr>
          <p:nvPr>
            <p:ph type="title"/>
          </p:nvPr>
        </p:nvSpPr>
        <p:spPr/>
        <p:txBody>
          <a:bodyPr/>
          <a:lstStyle/>
          <a:p>
            <a:r>
              <a:rPr lang="cy-GB"/>
              <a:t>Tâp mesur</a:t>
            </a:r>
          </a:p>
        </p:txBody>
      </p:sp>
      <p:pic>
        <p:nvPicPr>
          <p:cNvPr id="4" name="Content Placeholder 3">
            <a:extLst>
              <a:ext uri="{FF2B5EF4-FFF2-40B4-BE49-F238E27FC236}">
                <a16:creationId xmlns:a16="http://schemas.microsoft.com/office/drawing/2014/main" id="{D622D4DB-FB33-42A0-BAAC-475F250EABC4}"/>
              </a:ext>
            </a:extLst>
          </p:cNvPr>
          <p:cNvPicPr>
            <a:picLocks noGrp="1" noChangeAspect="1" noChangeArrowheads="1"/>
          </p:cNvPicPr>
          <p:nvPr>
            <p:ph sz="quarter" idx="10"/>
          </p:nvPr>
        </p:nvPicPr>
        <p:blipFill>
          <a:blip r:embed="rId2">
            <a:extLst>
              <a:ext uri="{28A0092B-C50C-407E-A947-70E740481C1C}">
                <a14:useLocalDpi xmlns:a14="http://schemas.microsoft.com/office/drawing/2010/main" val="0"/>
              </a:ext>
            </a:extLst>
          </a:blip>
          <a:srcRect/>
          <a:stretch>
            <a:fillRect/>
          </a:stretch>
        </p:blipFill>
        <p:spPr bwMode="auto">
          <a:xfrm>
            <a:off x="5004047" y="2339657"/>
            <a:ext cx="3622322" cy="36223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Content Placeholder 2">
            <a:extLst>
              <a:ext uri="{FF2B5EF4-FFF2-40B4-BE49-F238E27FC236}">
                <a16:creationId xmlns:a16="http://schemas.microsoft.com/office/drawing/2014/main" id="{BC3ED495-1011-4DBE-8E94-ACD13CF845F9}"/>
              </a:ext>
            </a:extLst>
          </p:cNvPr>
          <p:cNvSpPr txBox="1">
            <a:spLocks/>
          </p:cNvSpPr>
          <p:nvPr/>
        </p:nvSpPr>
        <p:spPr bwMode="auto">
          <a:xfrm>
            <a:off x="453286" y="1556792"/>
            <a:ext cx="4550761" cy="381642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r>
              <a:rPr lang="cy-GB"/>
              <a:t>Mae tâp mesur yn hanfodol er mwyn sicrhau cywirdeb a sicrhau bod eich gwaith yn cyd-fynd â’r lluniadau a’r fanyleb.</a:t>
            </a:r>
          </a:p>
          <a:p>
            <a:r>
              <a:rPr lang="cy-GB"/>
              <a:t>Mae mesurau tâp ar gael mewn sawl hyd. Mae’r tâp 10m sy’n cael ei ddangos yma yn gyfleus i’w ddefnyddio yn y rhan fwyaf o weithgareddau gwaith maen.</a:t>
            </a:r>
          </a:p>
          <a:p>
            <a:endParaRPr lang="en-US" kern="0" dirty="0"/>
          </a:p>
          <a:p>
            <a:endParaRPr lang="en-US" kern="0" dirty="0"/>
          </a:p>
          <a:p>
            <a:endParaRPr lang="en-US" kern="0" dirty="0"/>
          </a:p>
        </p:txBody>
      </p:sp>
    </p:spTree>
    <p:extLst>
      <p:ext uri="{BB962C8B-B14F-4D97-AF65-F5344CB8AC3E}">
        <p14:creationId xmlns:p14="http://schemas.microsoft.com/office/powerpoint/2010/main" val="160424002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1647</TotalTime>
  <Words>655</Words>
  <Application>Microsoft Office PowerPoint</Application>
  <PresentationFormat>On-screen Show (4:3)</PresentationFormat>
  <Paragraphs>57</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Lucida Grande</vt:lpstr>
      <vt:lpstr>Times New Roman</vt:lpstr>
      <vt:lpstr>Default Design</vt:lpstr>
      <vt:lpstr>PowerPoint 3: Offer ar gyfer gwaith maen</vt:lpstr>
      <vt:lpstr>Tryweli</vt:lpstr>
      <vt:lpstr>Lefelau</vt:lpstr>
      <vt:lpstr>Morthwylion</vt:lpstr>
      <vt:lpstr>Morthwylion parhad</vt:lpstr>
      <vt:lpstr>Cŷn bras</vt:lpstr>
      <vt:lpstr>Llinell linyn</vt:lpstr>
      <vt:lpstr>Plaen uniadu</vt:lpstr>
      <vt:lpstr>Tâp mesur</vt:lpstr>
      <vt:lpstr>Gofalu am offer</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166</cp:revision>
  <dcterms:created xsi:type="dcterms:W3CDTF">2013-05-28T00:38:54Z</dcterms:created>
  <dcterms:modified xsi:type="dcterms:W3CDTF">2021-04-21T09:46:00Z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