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3"/>
  </p:notesMasterIdLst>
  <p:handoutMasterIdLst>
    <p:handoutMasterId r:id="rId14"/>
  </p:handoutMasterIdLst>
  <p:sldIdLst>
    <p:sldId id="256" r:id="rId5"/>
    <p:sldId id="338" r:id="rId6"/>
    <p:sldId id="346" r:id="rId7"/>
    <p:sldId id="347" r:id="rId8"/>
    <p:sldId id="343" r:id="rId9"/>
    <p:sldId id="340" r:id="rId10"/>
    <p:sldId id="348" r:id="rId11"/>
    <p:sldId id="267" r:id="rId12"/>
  </p:sldIdLst>
  <p:sldSz cx="9144000" cy="6858000" type="screen4x3"/>
  <p:notesSz cx="6858000" cy="9144000"/>
  <p:custDataLst>
    <p:tags r:id="rId1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87" autoAdjust="0"/>
    <p:restoredTop sz="93792" autoAdjust="0"/>
  </p:normalViewPr>
  <p:slideViewPr>
    <p:cSldViewPr showGuides="1">
      <p:cViewPr varScale="1">
        <p:scale>
          <a:sx n="107" d="100"/>
          <a:sy n="107" d="100"/>
        </p:scale>
        <p:origin x="138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015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10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107: Gweithio gyda brics, blociau a cherrig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507288" cy="2514600"/>
          </a:xfrm>
        </p:spPr>
        <p:txBody>
          <a:bodyPr anchor="t"/>
          <a:lstStyle/>
          <a:p>
            <a:pPr eaLnBrk="1" hangingPunct="1"/>
            <a:r>
              <a:rPr lang="cy-GB" dirty="0"/>
              <a:t>PowerPoint 23: Adeiladu waliau’n ddiogel ac yn effeithiol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Diogelwch ar y safle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8944" y="1543516"/>
            <a:ext cx="8229600" cy="648072"/>
          </a:xfrm>
        </p:spPr>
        <p:txBody>
          <a:bodyPr/>
          <a:lstStyle/>
          <a:p>
            <a:r>
              <a:rPr lang="cy-GB" sz="1850" dirty="0"/>
              <a:t>Mae safleoedd adeiladu yn lleoedd prysur a swnllyd i weithio. Rhaid i bawb fod yn wyliadwrus ac yn effro i’r hyn sydd o’u cwmpas er mwyn aros yn ddiogel.</a:t>
            </a:r>
          </a:p>
          <a:p>
            <a:pPr lvl="0"/>
            <a:endParaRPr lang="en-GB" sz="18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80C72A-8296-493B-9140-1AEF4359AD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3436" y="2492896"/>
            <a:ext cx="5499796" cy="2808312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49D03D1-6F10-405F-878A-4C7583405E9F}"/>
              </a:ext>
            </a:extLst>
          </p:cNvPr>
          <p:cNvSpPr txBox="1">
            <a:spLocks/>
          </p:cNvSpPr>
          <p:nvPr/>
        </p:nvSpPr>
        <p:spPr bwMode="auto">
          <a:xfrm>
            <a:off x="438944" y="2388126"/>
            <a:ext cx="2764904" cy="3151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sz="1900" dirty="0"/>
              <a:t>Wrth baratoi ar gyfer tasg waith ar safle, fel codi waliau gyda cherrig, dylech gynllunio’r dasg gan gofio am ddiogelwch yn gyntaf ac yn bennaf.</a:t>
            </a:r>
          </a:p>
          <a:p>
            <a:r>
              <a:rPr lang="cy-GB" sz="1900" dirty="0"/>
              <a:t>Bydd cynllunio gofalus yn eich cadw’n ddiogel ac yn eich gwneud yn fwy effeithiol yn eich gwaith.</a:t>
            </a:r>
          </a:p>
          <a:p>
            <a:endParaRPr lang="en-US" sz="1900" kern="0" dirty="0"/>
          </a:p>
        </p:txBody>
      </p:sp>
    </p:spTree>
    <p:extLst>
      <p:ext uri="{BB962C8B-B14F-4D97-AF65-F5344CB8AC3E}">
        <p14:creationId xmlns:p14="http://schemas.microsoft.com/office/powerpoint/2010/main" val="172776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D88635-7C4F-4B77-93F9-2B388DC58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Diogelwch ar y safle </a:t>
            </a:r>
            <a:r>
              <a:rPr lang="cy-GB" b="0"/>
              <a:t>parhad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2F85D13-4333-483E-916B-1346AAEF0470}"/>
              </a:ext>
            </a:extLst>
          </p:cNvPr>
          <p:cNvSpPr txBox="1">
            <a:spLocks/>
          </p:cNvSpPr>
          <p:nvPr/>
        </p:nvSpPr>
        <p:spPr bwMode="auto">
          <a:xfrm>
            <a:off x="457200" y="1628800"/>
            <a:ext cx="325070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sz="1850" dirty="0"/>
              <a:t>Pan fydd gweithwyr neu ymwelwyr yn mynd ar safle adeiladu, maen nhw’n rhwym wrth amrywiaeth o gyfreithiau a rheoliadau iechyd a diogelwch.</a:t>
            </a:r>
          </a:p>
          <a:p>
            <a:r>
              <a:rPr lang="cy-GB" sz="1850" dirty="0"/>
              <a:t>Ni ddylid eu hystyried yn gyfyngiadau ond yn hytrach yn warchodaeth.</a:t>
            </a:r>
          </a:p>
          <a:p>
            <a:r>
              <a:rPr lang="cy-GB" sz="1850" dirty="0"/>
              <a:t>Sicrhewch eich bod yn gyfarwydd â'r deddfau perthnasol a byddwch yn ofalus wrth weithio iddynt.</a:t>
            </a:r>
          </a:p>
          <a:p>
            <a:endParaRPr lang="en-US" sz="1850" kern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823A75-810E-41A9-9DFC-87D9310E5A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1878092"/>
            <a:ext cx="4875259" cy="3101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82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8C1C2-ED90-41F3-85B2-7BEF2DC52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Diogelwch ar y safle </a:t>
            </a:r>
            <a:r>
              <a:rPr lang="cy-GB" b="0"/>
              <a:t>parhad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6813726-22F9-43CA-84E0-3A9EFFA80C0D}"/>
              </a:ext>
            </a:extLst>
          </p:cNvPr>
          <p:cNvSpPr txBox="1">
            <a:spLocks/>
          </p:cNvSpPr>
          <p:nvPr/>
        </p:nvSpPr>
        <p:spPr bwMode="auto">
          <a:xfrm>
            <a:off x="467544" y="1561876"/>
            <a:ext cx="4176466" cy="424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sz="1600" dirty="0"/>
              <a:t>Er mwyn gweithio ar safle’n ddiogel, mae’n rhaid i bob gweithiwr ddefnyddio cyfarpar diogelu personol sy’n briodol i’w dasg waith.</a:t>
            </a:r>
          </a:p>
          <a:p>
            <a:r>
              <a:rPr lang="cy-GB" sz="1600" dirty="0"/>
              <a:t>Peidiwch byth â mentro drwy beidio â defnyddio cyfarpar diogelu personol. Gwnewch yn siŵr ei fod mewn cyflwr da cyn ei ddefnyddio. Cadwch eich cyfarpar diogelu personol yn iawn ar ôl ei ddefnyddio.</a:t>
            </a:r>
          </a:p>
          <a:p>
            <a:r>
              <a:rPr lang="cy-GB" sz="1600" dirty="0"/>
              <a:t>Cofiwch y gall peidio â chydymffurfio â gofynion diogelwch arwain at erlyniad a dirwyon posibl neu garchar.</a:t>
            </a:r>
          </a:p>
          <a:p>
            <a:endParaRPr lang="en-US" sz="1600" kern="0" dirty="0"/>
          </a:p>
          <a:p>
            <a:endParaRPr lang="en-US" sz="1600" kern="0" dirty="0"/>
          </a:p>
          <a:p>
            <a:endParaRPr lang="en-US" sz="1600" kern="0" dirty="0"/>
          </a:p>
          <a:p>
            <a:endParaRPr lang="en-US" sz="1600" kern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D7D457-FFD4-424D-A321-F0AC26C7D2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6940" y="1154454"/>
            <a:ext cx="2096429" cy="156117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8025927-BD97-46EE-B707-CE6230F0F7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10" y="1186252"/>
            <a:ext cx="2051824" cy="15834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3EE4AF-F6C2-4B2F-978F-9FE6153270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7840" y="2736574"/>
            <a:ext cx="1471961" cy="19403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8A15B1E-DB88-44A7-A84F-E60CA20E31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9495" y="3098044"/>
            <a:ext cx="2051824" cy="11708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E8CFD21-F445-4852-B989-500FE2883B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54177" y="4676886"/>
            <a:ext cx="1167660" cy="129949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4C6327D-F480-4CD4-8A9A-BCB9254D93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31602" y="4676886"/>
            <a:ext cx="1546054" cy="1056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512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E287E-7586-4DCA-81B2-D366218DC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Diogelwch ar y safle </a:t>
            </a:r>
            <a:r>
              <a:rPr lang="cy-GB" b="0"/>
              <a:t>parhad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EF12162-75F2-420B-AD8A-98D17BF5BCD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7544" y="1556791"/>
            <a:ext cx="8601118" cy="1601502"/>
          </a:xfrm>
        </p:spPr>
        <p:txBody>
          <a:bodyPr/>
          <a:lstStyle/>
          <a:p>
            <a:r>
              <a:rPr lang="cy-GB" dirty="0"/>
              <a:t>Gallai rhai ddweud bod rhoi cymaint o sylw i iechyd a diogelwch yn arafu tasg.</a:t>
            </a:r>
          </a:p>
          <a:p>
            <a:r>
              <a:rPr lang="cy-GB" dirty="0"/>
              <a:t>Meddyliwch am yr amser a gollir a’r oedi i gynnydd ar safle y gellid ei achosi drwy beidio â gweithio’n ddiogel.</a:t>
            </a:r>
          </a:p>
          <a:p>
            <a:pPr lvl="0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B01FFB-C8ED-4E53-A394-91A5BA4CD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8103" y="2996952"/>
            <a:ext cx="3483969" cy="1601502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6D567F8-2CB6-48CA-BCD5-DA36E58ABAF0}"/>
              </a:ext>
            </a:extLst>
          </p:cNvPr>
          <p:cNvSpPr txBox="1">
            <a:spLocks/>
          </p:cNvSpPr>
          <p:nvPr/>
        </p:nvSpPr>
        <p:spPr bwMode="auto">
          <a:xfrm>
            <a:off x="489214" y="5013176"/>
            <a:ext cx="8259250" cy="72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Rhaid i’r rhaglen waith ar y safle roi cyfrif am yr amser sydd ei angen i ddylunio a sefydlu arferion gwaith sy’n ddiogel.</a:t>
            </a:r>
          </a:p>
          <a:p>
            <a:endParaRPr lang="en-US" kern="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0D8B0ED5-F75E-4F7A-A6B6-8FAFA002B463}"/>
              </a:ext>
            </a:extLst>
          </p:cNvPr>
          <p:cNvSpPr txBox="1">
            <a:spLocks/>
          </p:cNvSpPr>
          <p:nvPr/>
        </p:nvSpPr>
        <p:spPr bwMode="auto">
          <a:xfrm>
            <a:off x="502390" y="3250048"/>
            <a:ext cx="4059266" cy="1547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sz="1900" dirty="0"/>
              <a:t>Mae’r llun hwn yn dangos anaf a achoswyd drwy beidio â defnyddio cyfarpar diogelu personol priodol wrth weithio gyda choncrit am ddiwrnod. Gellid yn hawdd fod wedi osgoi hyn.</a:t>
            </a:r>
          </a:p>
          <a:p>
            <a:endParaRPr lang="en-US" sz="1900" kern="0" dirty="0"/>
          </a:p>
        </p:txBody>
      </p:sp>
    </p:spTree>
    <p:extLst>
      <p:ext uri="{BB962C8B-B14F-4D97-AF65-F5344CB8AC3E}">
        <p14:creationId xmlns:p14="http://schemas.microsoft.com/office/powerpoint/2010/main" val="826076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FE514-A957-4891-B3EC-5749C6BC4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Effeithiolrwydd ar y safle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B5BC822-6A12-4B82-9FAC-783731A1988F}"/>
              </a:ext>
            </a:extLst>
          </p:cNvPr>
          <p:cNvSpPr txBox="1">
            <a:spLocks/>
          </p:cNvSpPr>
          <p:nvPr/>
        </p:nvSpPr>
        <p:spPr bwMode="auto">
          <a:xfrm>
            <a:off x="479326" y="1556792"/>
            <a:ext cx="3789825" cy="4293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sz="1800" dirty="0"/>
              <a:t>Bydd cynllunio da yn caniatáu i bobl weithio’n ddiogel a chynhyrchu arferion gwaith effeithiol.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sz="1800" dirty="0"/>
              <a:t>Gellir rheoli a chynllunio ar gyfer materion diogelwch a pheryglon yn y gwaith drwy greu asesiad risg. Gellir defnyddio hwn gyda datganiad dull.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sz="1800" dirty="0"/>
              <a:t>Mae’r ddwy ddogfen hon yn caniatáu i waith sydd wedi’i gynllunio fod yn ddiogel ac yn effeithiol drwy fanylu ar y ffordd fwyaf diogel ac effeithlon o gyflawni tasg waith.</a:t>
            </a:r>
          </a:p>
        </p:txBody>
      </p:sp>
      <p:grpSp>
        <p:nvGrpSpPr>
          <p:cNvPr id="8" name="object 6">
            <a:extLst>
              <a:ext uri="{FF2B5EF4-FFF2-40B4-BE49-F238E27FC236}">
                <a16:creationId xmlns:a16="http://schemas.microsoft.com/office/drawing/2014/main" id="{62A93FDD-BB31-45AE-8F1A-C415639EBC93}"/>
              </a:ext>
            </a:extLst>
          </p:cNvPr>
          <p:cNvGrpSpPr/>
          <p:nvPr/>
        </p:nvGrpSpPr>
        <p:grpSpPr>
          <a:xfrm>
            <a:off x="4355976" y="2002790"/>
            <a:ext cx="4542235" cy="2852420"/>
            <a:chOff x="2622053" y="869756"/>
            <a:chExt cx="4277995" cy="2852420"/>
          </a:xfrm>
        </p:grpSpPr>
        <p:sp>
          <p:nvSpPr>
            <p:cNvPr id="9" name="object 7">
              <a:extLst>
                <a:ext uri="{FF2B5EF4-FFF2-40B4-BE49-F238E27FC236}">
                  <a16:creationId xmlns:a16="http://schemas.microsoft.com/office/drawing/2014/main" id="{11589AC0-22C3-4E24-AF33-4546783FC4F1}"/>
                </a:ext>
              </a:extLst>
            </p:cNvPr>
            <p:cNvSpPr/>
            <p:nvPr/>
          </p:nvSpPr>
          <p:spPr>
            <a:xfrm>
              <a:off x="2625191" y="872896"/>
              <a:ext cx="4271645" cy="2846070"/>
            </a:xfrm>
            <a:custGeom>
              <a:avLst/>
              <a:gdLst/>
              <a:ahLst/>
              <a:cxnLst/>
              <a:rect l="l" t="t" r="r" b="b"/>
              <a:pathLst>
                <a:path w="4271645" h="2846070">
                  <a:moveTo>
                    <a:pt x="4271098" y="0"/>
                  </a:moveTo>
                  <a:lnTo>
                    <a:pt x="0" y="0"/>
                  </a:lnTo>
                  <a:lnTo>
                    <a:pt x="0" y="2845866"/>
                  </a:lnTo>
                  <a:lnTo>
                    <a:pt x="4271098" y="2845866"/>
                  </a:lnTo>
                  <a:lnTo>
                    <a:pt x="4271098" y="0"/>
                  </a:lnTo>
                  <a:close/>
                </a:path>
              </a:pathLst>
            </a:custGeom>
            <a:solidFill>
              <a:srgbClr val="8DCED8"/>
            </a:solidFill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" name="object 8">
              <a:extLst>
                <a:ext uri="{FF2B5EF4-FFF2-40B4-BE49-F238E27FC236}">
                  <a16:creationId xmlns:a16="http://schemas.microsoft.com/office/drawing/2014/main" id="{01212B7F-92AA-48A0-AFD3-787D623349BB}"/>
                </a:ext>
              </a:extLst>
            </p:cNvPr>
            <p:cNvSpPr/>
            <p:nvPr/>
          </p:nvSpPr>
          <p:spPr>
            <a:xfrm>
              <a:off x="2625196" y="872900"/>
              <a:ext cx="4271645" cy="2846070"/>
            </a:xfrm>
            <a:custGeom>
              <a:avLst/>
              <a:gdLst/>
              <a:ahLst/>
              <a:cxnLst/>
              <a:rect l="l" t="t" r="r" b="b"/>
              <a:pathLst>
                <a:path w="4271645" h="2846070">
                  <a:moveTo>
                    <a:pt x="4271098" y="2845866"/>
                  </a:moveTo>
                  <a:lnTo>
                    <a:pt x="0" y="2845866"/>
                  </a:lnTo>
                  <a:lnTo>
                    <a:pt x="0" y="0"/>
                  </a:lnTo>
                  <a:lnTo>
                    <a:pt x="4271098" y="0"/>
                  </a:lnTo>
                  <a:lnTo>
                    <a:pt x="4271098" y="2845866"/>
                  </a:lnTo>
                  <a:close/>
                </a:path>
              </a:pathLst>
            </a:custGeom>
            <a:ln w="6286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aphicFrame>
        <p:nvGraphicFramePr>
          <p:cNvPr id="12" name="object 9">
            <a:extLst>
              <a:ext uri="{FF2B5EF4-FFF2-40B4-BE49-F238E27FC236}">
                <a16:creationId xmlns:a16="http://schemas.microsoft.com/office/drawing/2014/main" id="{55970431-932F-4019-A854-7E14CFE5B6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948782"/>
              </p:ext>
            </p:extLst>
          </p:nvPr>
        </p:nvGraphicFramePr>
        <p:xfrm>
          <a:off x="4432994" y="2730486"/>
          <a:ext cx="4371655" cy="2182849"/>
        </p:xfrm>
        <a:graphic>
          <a:graphicData uri="http://schemas.openxmlformats.org/drawingml/2006/table">
            <a:tbl>
              <a:tblPr firstRow="1" bandRow="1"/>
              <a:tblGrid>
                <a:gridCol w="538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0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01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71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03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374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509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1095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27000" marR="116839" indent="33655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lang="cy-GB" sz="6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Ardal/ gweithgarwch</a:t>
                      </a: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14629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lang="cy-GB" sz="6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Perygl</a:t>
                      </a: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52069" marR="66675" indent="105410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lang="cy-GB" sz="6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Risg i (rhestru personau)</a:t>
                      </a: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77470" marR="74295" indent="75565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lang="cy-GB" sz="6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Rhagofalon cyfredol</a:t>
                      </a: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56210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lang="cy-GB" sz="6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Cam gweithredu</a:t>
                      </a: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6830" marR="29209" indent="88900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lang="cy-GB" sz="6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Rhaid gweithredu erbyn</a:t>
                      </a: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35560" marR="27305" indent="8255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lang="cy-GB" sz="6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Dyddiad ar gyfer gweithredu gofynnol</a:t>
                      </a: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9685" algn="l">
                        <a:lnSpc>
                          <a:spcPct val="100000"/>
                        </a:lnSpc>
                        <a:spcBef>
                          <a:spcPts val="75"/>
                        </a:spcBef>
                      </a:pPr>
                      <a:r>
                        <a:rPr lang="cy-GB" sz="6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Wedi’i gwblhau</a:t>
                      </a:r>
                    </a:p>
                  </a:txBody>
                  <a:tcPr marL="0" marR="0" marT="9525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1D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18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718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7187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456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 rtl="0"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231F20"/>
                      </a:solidFill>
                      <a:prstDash val="solid"/>
                    </a:lnL>
                    <a:lnR w="6350">
                      <a:solidFill>
                        <a:srgbClr val="231F20"/>
                      </a:solidFill>
                      <a:prstDash val="solid"/>
                    </a:lnR>
                    <a:lnT w="6350">
                      <a:solidFill>
                        <a:srgbClr val="231F20"/>
                      </a:solidFill>
                      <a:prstDash val="solid"/>
                    </a:lnT>
                    <a:lnB w="6350">
                      <a:solidFill>
                        <a:srgbClr val="231F2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object 10">
            <a:extLst>
              <a:ext uri="{FF2B5EF4-FFF2-40B4-BE49-F238E27FC236}">
                <a16:creationId xmlns:a16="http://schemas.microsoft.com/office/drawing/2014/main" id="{DFD8529D-F1FD-4081-8555-A1FA0CAB0862}"/>
              </a:ext>
            </a:extLst>
          </p:cNvPr>
          <p:cNvSpPr txBox="1"/>
          <p:nvPr/>
        </p:nvSpPr>
        <p:spPr>
          <a:xfrm>
            <a:off x="4404280" y="1965221"/>
            <a:ext cx="2258644" cy="7467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just" fontAlgn="auto">
              <a:spcBef>
                <a:spcPts val="105"/>
              </a:spcBef>
              <a:spcAft>
                <a:spcPts val="0"/>
              </a:spcAft>
            </a:pPr>
            <a:r>
              <a:rPr lang="cy-GB" sz="1950" b="1">
                <a:solidFill>
                  <a:srgbClr val="231F20"/>
                </a:solidFill>
                <a:latin typeface="Arial"/>
                <a:ea typeface="+mn-ea"/>
                <a:cs typeface="Arial"/>
              </a:rPr>
              <a:t>Asesiad Risg</a:t>
            </a:r>
          </a:p>
          <a:p>
            <a:pPr marL="20955" marR="5080" algn="just" fontAlgn="auto">
              <a:lnSpc>
                <a:spcPct val="117800"/>
              </a:lnSpc>
              <a:spcBef>
                <a:spcPts val="365"/>
              </a:spcBef>
              <a:spcAft>
                <a:spcPts val="0"/>
              </a:spcAft>
              <a:tabLst>
                <a:tab pos="2091689" algn="l"/>
              </a:tabLst>
            </a:pPr>
            <a:r>
              <a:rPr lang="cy-GB" sz="70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Cynhaliwyd yr asesiad gan:  </a:t>
            </a:r>
            <a:r>
              <a:rPr lang="cy-GB" sz="700" u="sng">
                <a:solidFill>
                  <a:srgbClr val="231F20"/>
                </a:solidFill>
                <a:uFill>
                  <a:solidFill>
                    <a:srgbClr val="221E1F"/>
                  </a:solidFill>
                </a:uFill>
                <a:latin typeface="Calibri"/>
                <a:ea typeface="+mn-ea"/>
                <a:cs typeface="Calibri"/>
              </a:rPr>
              <a:t> 	 </a:t>
            </a:r>
            <a:r>
              <a:rPr lang="cy-GB" sz="70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                                                Dyddiad cynnal yr asesiad:  </a:t>
            </a:r>
            <a:r>
              <a:rPr lang="cy-GB" sz="700" u="sng">
                <a:solidFill>
                  <a:srgbClr val="231F20"/>
                </a:solidFill>
                <a:uFill>
                  <a:solidFill>
                    <a:srgbClr val="221E1F"/>
                  </a:solidFill>
                </a:uFill>
                <a:latin typeface="Calibri"/>
                <a:ea typeface="+mn-ea"/>
                <a:cs typeface="Calibri"/>
              </a:rPr>
              <a:t> 	 </a:t>
            </a:r>
            <a:r>
              <a:rPr lang="cy-GB" sz="700">
                <a:solidFill>
                  <a:srgbClr val="231F20"/>
                </a:solidFill>
                <a:latin typeface="Calibri"/>
                <a:ea typeface="+mn-ea"/>
                <a:cs typeface="Calibri"/>
              </a:rPr>
              <a:t>                                     Dyddiad yr adolygiad nesaf: </a:t>
            </a:r>
            <a:r>
              <a:rPr lang="cy-GB" sz="700" u="sng">
                <a:solidFill>
                  <a:srgbClr val="231F20"/>
                </a:solidFill>
                <a:uFill>
                  <a:solidFill>
                    <a:srgbClr val="221E1F"/>
                  </a:solidFill>
                </a:uFill>
                <a:latin typeface="Calibri"/>
                <a:ea typeface="+mn-ea"/>
                <a:cs typeface="Calibri"/>
              </a:rPr>
              <a:t> 	</a:t>
            </a:r>
          </a:p>
        </p:txBody>
      </p:sp>
    </p:spTree>
    <p:extLst>
      <p:ext uri="{BB962C8B-B14F-4D97-AF65-F5344CB8AC3E}">
        <p14:creationId xmlns:p14="http://schemas.microsoft.com/office/powerpoint/2010/main" val="634354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0">
            <a:extLst>
              <a:ext uri="{FF2B5EF4-FFF2-40B4-BE49-F238E27FC236}">
                <a16:creationId xmlns:a16="http://schemas.microsoft.com/office/drawing/2014/main" id="{2AAD7324-544E-4417-AC72-9FA39EABEF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98541"/>
              </p:ext>
            </p:extLst>
          </p:nvPr>
        </p:nvGraphicFramePr>
        <p:xfrm>
          <a:off x="1187624" y="1590549"/>
          <a:ext cx="6393813" cy="42046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512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7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83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99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36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20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25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9893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90705">
                <a:tc gridSpan="8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1150" b="1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DATGANIAD DULL</a:t>
                      </a:r>
                    </a:p>
                  </a:txBody>
                  <a:tcPr marL="0" marR="0" marT="5461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FEF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705">
                <a:tc grid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1150" b="1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Dyddiad Adolygu:</a:t>
                      </a:r>
                    </a:p>
                  </a:txBody>
                  <a:tcPr marL="0" marR="0" marT="5461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1150" b="1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Disgrifiad o’r Adolygiad:</a:t>
                      </a:r>
                    </a:p>
                  </a:txBody>
                  <a:tcPr marL="0" marR="0" marT="5461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1150" b="1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Cymeradwywyd Gan:</a:t>
                      </a:r>
                    </a:p>
                  </a:txBody>
                  <a:tcPr marL="0" marR="0" marT="5461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504">
                <a:tc gridSpan="2">
                  <a:txBody>
                    <a:bodyPr/>
                    <a:lstStyle/>
                    <a:p>
                      <a:pPr marL="89535" marR="657225">
                        <a:lnSpc>
                          <a:spcPct val="101400"/>
                        </a:lnSpc>
                        <a:spcBef>
                          <a:spcPts val="409"/>
                        </a:spcBef>
                      </a:pPr>
                      <a:r>
                        <a:rPr lang="cy-GB" sz="115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Disgrifiad o'r Dull Gweithio</a:t>
                      </a:r>
                    </a:p>
                  </a:txBody>
                  <a:tcPr marL="0" marR="0" marT="52069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115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Asesiad Risg</a:t>
                      </a:r>
                    </a:p>
                  </a:txBody>
                  <a:tcPr marL="0" marR="0" marT="5461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endParaRPr lang="cy-GB" sz="1150" dirty="0">
                        <a:solidFill>
                          <a:srgbClr val="231F20"/>
                        </a:solidFill>
                        <a:latin typeface="Calibri"/>
                        <a:cs typeface="Calibri"/>
                      </a:endParaRPr>
                    </a:p>
                  </a:txBody>
                  <a:tcPr marL="0" marR="0" marT="54610" marB="0">
                    <a:lnL w="6350">
                      <a:solidFill>
                        <a:srgbClr val="F48523"/>
                      </a:solidFill>
                      <a:prstDash val="solid"/>
                    </a:lnL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095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lang="cy-GB" sz="1150" dirty="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Lefelau Risg</a:t>
                      </a:r>
                    </a:p>
                  </a:txBody>
                  <a:tcPr marL="0" marR="0" marT="54610" marB="0"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9535" marR="190500">
                        <a:lnSpc>
                          <a:spcPct val="101400"/>
                        </a:lnSpc>
                        <a:spcBef>
                          <a:spcPts val="409"/>
                        </a:spcBef>
                      </a:pPr>
                      <a:r>
                        <a:rPr lang="cy-GB" sz="115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Camau a Argymhellir* (Cymal Rhif)</a:t>
                      </a:r>
                    </a:p>
                  </a:txBody>
                  <a:tcPr marL="0" marR="0" marT="52069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0705">
                <a:tc grid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115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1.</a:t>
                      </a:r>
                    </a:p>
                  </a:txBody>
                  <a:tcPr marL="0" marR="0" marT="5397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0705">
                <a:tc grid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115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2.</a:t>
                      </a:r>
                    </a:p>
                  </a:txBody>
                  <a:tcPr marL="0" marR="0" marT="5397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0705">
                <a:tc grid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115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3.</a:t>
                      </a:r>
                    </a:p>
                  </a:txBody>
                  <a:tcPr marL="0" marR="0" marT="5397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0705">
                <a:tc grid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115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4.</a:t>
                      </a:r>
                    </a:p>
                  </a:txBody>
                  <a:tcPr marL="0" marR="0" marT="5397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0704">
                <a:tc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1150" b="1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LEFELAU RISG:</a:t>
                      </a:r>
                    </a:p>
                  </a:txBody>
                  <a:tcPr marL="0" marR="0" marT="53975" marB="0">
                    <a:lnL w="6350">
                      <a:solidFill>
                        <a:srgbClr val="F48523"/>
                      </a:solidFill>
                      <a:prstDash val="solid"/>
                    </a:lnL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8542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115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Dosbarth 1 (uchel)</a:t>
                      </a:r>
                    </a:p>
                  </a:txBody>
                  <a:tcPr marL="0" marR="0" marT="53975" marB="0"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2827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115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Dosbarth 2 (canolig)</a:t>
                      </a:r>
                    </a:p>
                  </a:txBody>
                  <a:tcPr marL="0" marR="0" marT="53975" marB="0"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784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115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Dosbarth 3 (isel)</a:t>
                      </a:r>
                    </a:p>
                  </a:txBody>
                  <a:tcPr marL="0" marR="0" marT="53975" marB="0"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2827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115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Dosbarth 4 (risg isel iawn)</a:t>
                      </a:r>
                    </a:p>
                  </a:txBody>
                  <a:tcPr marL="0" marR="0" marT="53975" marB="0"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7055">
                <a:tc gridSpan="8"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  <a:solidFill>
                      <a:srgbClr val="FBBE8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24104">
                <a:tc gridSpan="4">
                  <a:txBody>
                    <a:bodyPr/>
                    <a:lstStyle/>
                    <a:p>
                      <a:pPr marL="89535" marR="422909">
                        <a:lnSpc>
                          <a:spcPct val="101400"/>
                        </a:lnSpc>
                        <a:spcBef>
                          <a:spcPts val="405"/>
                        </a:spcBef>
                      </a:pPr>
                      <a:r>
                        <a:rPr lang="cy-GB" sz="115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Cymeradwyo Manylion Peirianyddol/Tystysgrifau/Cyflawni Gwaith:</a:t>
                      </a:r>
                    </a:p>
                  </a:txBody>
                  <a:tcPr marL="0" marR="0" marT="5143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115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Codau Ymarfer, Deddfwriaeth:</a:t>
                      </a:r>
                    </a:p>
                  </a:txBody>
                  <a:tcPr marL="0" marR="0" marT="5397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46305">
                <a:tc gridSpan="2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115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Peiriannau/Cyfarpar:</a:t>
                      </a:r>
                    </a:p>
                  </a:txBody>
                  <a:tcPr marL="0" marR="0" marT="5397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895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lang="cy-GB" sz="1150">
                          <a:solidFill>
                            <a:srgbClr val="231F20"/>
                          </a:solidFill>
                          <a:latin typeface="Calibri"/>
                          <a:cs typeface="Calibri"/>
                        </a:rPr>
                        <a:t>Gwirio’r gwaith cynnal a chadw:</a:t>
                      </a:r>
                    </a:p>
                  </a:txBody>
                  <a:tcPr marL="0" marR="0" marT="53975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48523"/>
                      </a:solidFill>
                      <a:prstDash val="solid"/>
                    </a:lnL>
                    <a:lnR w="6350">
                      <a:solidFill>
                        <a:srgbClr val="F48523"/>
                      </a:solidFill>
                      <a:prstDash val="solid"/>
                    </a:lnR>
                    <a:lnT w="6350">
                      <a:solidFill>
                        <a:srgbClr val="F48523"/>
                      </a:solidFill>
                      <a:prstDash val="solid"/>
                    </a:lnT>
                    <a:lnB w="6350">
                      <a:solidFill>
                        <a:srgbClr val="F48523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5968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3298</TotalTime>
  <Words>548</Words>
  <Application>Microsoft Office PowerPoint</Application>
  <PresentationFormat>On-screen Show (4:3)</PresentationFormat>
  <Paragraphs>62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Lucida Grande</vt:lpstr>
      <vt:lpstr>Times New Roman</vt:lpstr>
      <vt:lpstr>Default Design</vt:lpstr>
      <vt:lpstr>PowerPoint 23: Adeiladu waliau’n ddiogel ac yn effeithiol</vt:lpstr>
      <vt:lpstr>Diogelwch ar y safle</vt:lpstr>
      <vt:lpstr>Diogelwch ar y safle parhad</vt:lpstr>
      <vt:lpstr>Diogelwch ar y safle parhad</vt:lpstr>
      <vt:lpstr>Diogelwch ar y safle parhad</vt:lpstr>
      <vt:lpstr>Effeithiolrwydd ar y safle</vt:lpstr>
      <vt:lpstr>PowerPoint Presentation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165</cp:revision>
  <dcterms:created xsi:type="dcterms:W3CDTF">2013-05-28T00:38:54Z</dcterms:created>
  <dcterms:modified xsi:type="dcterms:W3CDTF">2021-04-21T10:02:52Z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