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8" r:id="rId6"/>
    <p:sldId id="340" r:id="rId7"/>
    <p:sldId id="328" r:id="rId8"/>
    <p:sldId id="341" r:id="rId9"/>
    <p:sldId id="342" r:id="rId10"/>
    <p:sldId id="267" r:id="rId11"/>
  </p:sldIdLst>
  <p:sldSz cx="9144000" cy="6858000" type="screen4x3"/>
  <p:notesSz cx="6797675" cy="987425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chael Harrison" initials="RH" lastIdx="1" clrIdx="0">
    <p:extLst>
      <p:ext uri="{19B8F6BF-5375-455C-9EA6-DF929625EA0E}">
        <p15:presenceInfo xmlns:p15="http://schemas.microsoft.com/office/powerpoint/2012/main" userId="Rachael Har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77E3"/>
    <a:srgbClr val="000000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A2B0E-55F7-4AB6-82E5-B5DE8C85D7EA}" v="1" dt="2020-11-27T11:41:57.3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33" autoAdjust="0"/>
    <p:restoredTop sz="93792" autoAdjust="0"/>
  </p:normalViewPr>
  <p:slideViewPr>
    <p:cSldViewPr showGuides="1">
      <p:cViewPr varScale="1">
        <p:scale>
          <a:sx n="67" d="100"/>
          <a:sy n="67" d="100"/>
        </p:scale>
        <p:origin x="107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015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794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107: Gweithio gyda brics, blociau a cherrig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18: Cofnodi gwaith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7AB7C-8324-4E1C-8C01-89EA07FE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Taflenni amser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1753F1-1F5E-42DA-A676-07B65811C8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12776"/>
            <a:ext cx="4546848" cy="4335623"/>
          </a:xfrm>
        </p:spPr>
        <p:txBody>
          <a:bodyPr/>
          <a:lstStyle/>
          <a:p>
            <a:r>
              <a:rPr lang="cy-GB">
                <a:latin typeface="Arial" pitchFamily="34" charset="0"/>
                <a:cs typeface="Arial" pitchFamily="34" charset="0"/>
              </a:rPr>
              <a:t>Defnyddir </a:t>
            </a:r>
            <a:r>
              <a:rPr lang="cy-GB" b="1">
                <a:latin typeface="Arial" pitchFamily="34" charset="0"/>
                <a:cs typeface="Arial" pitchFamily="34" charset="0"/>
              </a:rPr>
              <a:t>taflen amser</a:t>
            </a:r>
            <a:r>
              <a:rPr lang="cy-GB">
                <a:latin typeface="Arial" pitchFamily="34" charset="0"/>
                <a:cs typeface="Arial" pitchFamily="34" charset="0"/>
              </a:rPr>
              <a:t> i gofnodi’r oriau gwaith a gwblhawyd yn ddyddiol. </a:t>
            </a:r>
          </a:p>
          <a:p>
            <a:r>
              <a:rPr lang="cy-GB">
                <a:latin typeface="Arial" pitchFamily="34" charset="0"/>
                <a:cs typeface="Arial" pitchFamily="34" charset="0"/>
              </a:rPr>
              <a:t>Gan fod cyflog gweithiwr yn cael ei gyfrifo o'r wybodaeth hon, mae'n hanfodol bod y cofnod yn gywir. </a:t>
            </a:r>
          </a:p>
          <a:p>
            <a:r>
              <a:rPr lang="cy-GB">
                <a:latin typeface="Arial" pitchFamily="34" charset="0"/>
                <a:cs typeface="Arial" pitchFamily="34" charset="0"/>
              </a:rPr>
              <a:t>Gall taflenni amser helpu i gyfrifo’r costau llafur ar gyfer tasg, i weld a yw'r prosiect yn aros o fewn y gyllideb. </a:t>
            </a:r>
          </a:p>
          <a:p>
            <a:r>
              <a:rPr lang="cy-GB">
                <a:latin typeface="Arial" pitchFamily="34" charset="0"/>
                <a:cs typeface="Arial" pitchFamily="34" charset="0"/>
              </a:rPr>
              <a:t>Gall taflenni amser hefyd ddarparu gwybodaeth am amcangyfrif o’r costau pan fydd cwmnïau’n rhoi dyfynbris ar gyfer prosiectau yn y dyfodol. 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247B481F-C96D-441E-897B-DBCAACF83B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53"/>
          <a:stretch/>
        </p:blipFill>
        <p:spPr>
          <a:xfrm>
            <a:off x="5004048" y="1772816"/>
            <a:ext cx="3861816" cy="38515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776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FE514-A957-4891-B3EC-5749C6BC4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Taflenni gwaith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385669-9223-41D5-86F7-71CD4DD2AA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0194" y="1597290"/>
            <a:ext cx="4461846" cy="4061416"/>
          </a:xfrm>
        </p:spPr>
        <p:txBody>
          <a:bodyPr/>
          <a:lstStyle/>
          <a:p>
            <a:r>
              <a:rPr lang="cy-GB" dirty="0">
                <a:latin typeface="Arial" pitchFamily="34" charset="0"/>
                <a:cs typeface="Arial" pitchFamily="34" charset="0"/>
              </a:rPr>
              <a:t>Mae </a:t>
            </a:r>
            <a:r>
              <a:rPr lang="cy-GB" b="1" dirty="0">
                <a:latin typeface="Arial" pitchFamily="34" charset="0"/>
                <a:cs typeface="Arial" pitchFamily="34" charset="0"/>
              </a:rPr>
              <a:t>taflen waith</a:t>
            </a:r>
            <a:r>
              <a:rPr lang="cy-GB" dirty="0">
                <a:latin typeface="Arial" pitchFamily="34" charset="0"/>
                <a:cs typeface="Arial" pitchFamily="34" charset="0"/>
              </a:rPr>
              <a:t> yn rhoi manylion y dasg sydd i’w chyflawni. 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Mae </a:t>
            </a:r>
            <a:r>
              <a:rPr lang="cy-GB" sz="1800" dirty="0" err="1">
                <a:latin typeface="Arial" pitchFamily="34" charset="0"/>
                <a:cs typeface="Arial" pitchFamily="34" charset="0"/>
              </a:rPr>
              <a:t>weithiau’n</a:t>
            </a:r>
            <a:r>
              <a:rPr lang="cy-GB" sz="1800" dirty="0">
                <a:latin typeface="Arial" pitchFamily="34" charset="0"/>
                <a:cs typeface="Arial" pitchFamily="34" charset="0"/>
              </a:rPr>
              <a:t> darparu gwybodaeth am leoliad y gwaith ar y safle, y deunyddiau sydd eu hangen ar gyfer y gwaith a’r oriau a ddyrannwyd i gwblhau’r gwaith. 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Mae cael cyfarwyddiadau a manylion ysgrifenedig ar gyfer gwaith yn osgoi camddealltwriaeth. 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Mae hefyd yn rhoi cyfle i’r briciwr feddwl ymlaen a chynllunio ar gyfer y gwaith.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  <a:p>
            <a:pPr lvl="0"/>
            <a:endParaRPr lang="en-GB" dirty="0"/>
          </a:p>
          <a:p>
            <a:r>
              <a:rPr lang="cy-GB" dirty="0"/>
              <a:t> </a:t>
            </a:r>
          </a:p>
          <a:p>
            <a:pPr lvl="0"/>
            <a:endParaRPr lang="en-GB" dirty="0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6A7B694D-5334-4CBA-9DD5-5F2C7854DF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766"/>
          <a:stretch/>
        </p:blipFill>
        <p:spPr>
          <a:xfrm>
            <a:off x="4762853" y="1916832"/>
            <a:ext cx="3892296" cy="3622588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3435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Rhestr o offer a deunyddiau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19F8B55-07B0-44F4-960E-421528F80F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6189" y="1603255"/>
            <a:ext cx="4095811" cy="4345520"/>
          </a:xfrm>
        </p:spPr>
        <p:txBody>
          <a:bodyPr/>
          <a:lstStyle/>
          <a:p>
            <a:pPr lvl="0"/>
            <a:r>
              <a:rPr lang="cy-GB"/>
              <a:t>Mae gwneud r</a:t>
            </a:r>
            <a:r>
              <a:rPr lang="cy-GB" b="1"/>
              <a:t>hestrau o’r offer a’r deunyddiau</a:t>
            </a:r>
            <a:r>
              <a:rPr lang="cy-GB"/>
              <a:t> sydd eu hangen ar gyfer tasg waith yn arfer da. </a:t>
            </a:r>
          </a:p>
          <a:p>
            <a:pPr lvl="0"/>
            <a:r>
              <a:rPr lang="cy-GB"/>
              <a:t>Mae’n caniatáu i’r gwaith gael ei gynllunio’n effeithiol ac yn atal oedi o ganlyniad i ddarganfod eitemau neu offer sydd ar goll ar ôl i’r dasg ddechrau.</a:t>
            </a:r>
          </a:p>
          <a:p>
            <a:pPr lvl="0"/>
            <a:r>
              <a:rPr lang="cy-GB"/>
              <a:t>Drwy gyfeirio at y fanyleb, y lluniadau gwaith ac amserlenni, gellir llunio rhestr gynhwysfawr o’r hyn sydd ei angen i gwblhau tasg.</a:t>
            </a:r>
          </a:p>
          <a:p>
            <a:pPr lvl="0"/>
            <a:endParaRPr lang="en-GB" dirty="0"/>
          </a:p>
          <a:p>
            <a:endParaRPr lang="en-US" dirty="0"/>
          </a:p>
        </p:txBody>
      </p:sp>
      <p:pic>
        <p:nvPicPr>
          <p:cNvPr id="5" name="Picture 4" descr="A person wearing a hard hat and holding a tablet&#10;&#10;Description automatically generated with low confidence">
            <a:extLst>
              <a:ext uri="{FF2B5EF4-FFF2-40B4-BE49-F238E27FC236}">
                <a16:creationId xmlns:a16="http://schemas.microsoft.com/office/drawing/2014/main" id="{C66EA9F9-A2E5-4FC5-9AEA-EA54563D1C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44" t="10676" r="10676" b="10676"/>
          <a:stretch/>
        </p:blipFill>
        <p:spPr>
          <a:xfrm>
            <a:off x="5436096" y="1700808"/>
            <a:ext cx="2575362" cy="30102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602E7-422D-43E8-AE0E-F2C39CA70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Rhestr mân broblemau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4EB167-9D24-4BF0-B4E1-0363CD31DF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6189" y="1603255"/>
            <a:ext cx="4959907" cy="4246746"/>
          </a:xfrm>
        </p:spPr>
        <p:txBody>
          <a:bodyPr/>
          <a:lstStyle/>
          <a:p>
            <a:pPr lvl="0"/>
            <a:r>
              <a:rPr lang="cy-GB" dirty="0"/>
              <a:t>Llunnir </a:t>
            </a:r>
            <a:r>
              <a:rPr lang="cy-GB" b="1" dirty="0"/>
              <a:t>rhestr mân broblemau</a:t>
            </a:r>
            <a:r>
              <a:rPr lang="cy-GB" dirty="0"/>
              <a:t> er mwyn canfod diffygion y mae angen eu cywiro. </a:t>
            </a:r>
          </a:p>
          <a:p>
            <a:pPr lvl="0"/>
            <a:r>
              <a:rPr lang="cy-GB" dirty="0"/>
              <a:t>Gallai restru pethau fel: </a:t>
            </a:r>
          </a:p>
          <a:p>
            <a:pPr lvl="1"/>
            <a:r>
              <a:rPr lang="cy-GB" dirty="0">
                <a:solidFill>
                  <a:srgbClr val="000000"/>
                </a:solidFill>
              </a:rPr>
              <a:t>safonau gwaith gwael</a:t>
            </a:r>
          </a:p>
          <a:p>
            <a:pPr lvl="1"/>
            <a:r>
              <a:rPr lang="cy-GB" dirty="0">
                <a:solidFill>
                  <a:srgbClr val="000000"/>
                </a:solidFill>
              </a:rPr>
              <a:t>ansawdd gwael y deunyddiau a ddefnyddiwyd</a:t>
            </a:r>
          </a:p>
          <a:p>
            <a:pPr lvl="1"/>
            <a:r>
              <a:rPr lang="cy-GB">
                <a:solidFill>
                  <a:srgbClr val="000000"/>
                </a:solidFill>
              </a:rPr>
              <a:t>deunyddiau sydd wedi’u difrodi.</a:t>
            </a:r>
          </a:p>
          <a:p>
            <a:r>
              <a:rPr lang="cy-GB" dirty="0"/>
              <a:t>Mae’r diffygion a’r problemau a nodwyd yn cael eu datrys yn systematig. Gallai’r broses hon gael ei chynnal gan oruchwyliwr mân broblemau neu fforman gorffen.</a:t>
            </a:r>
          </a:p>
          <a:p>
            <a:endParaRPr lang="en-US" dirty="0"/>
          </a:p>
        </p:txBody>
      </p:sp>
      <p:pic>
        <p:nvPicPr>
          <p:cNvPr id="6" name="Picture 5" descr="A few people wearing hardhats and hard hats&#10;&#10;Description automatically generated with medium confidence">
            <a:extLst>
              <a:ext uri="{FF2B5EF4-FFF2-40B4-BE49-F238E27FC236}">
                <a16:creationId xmlns:a16="http://schemas.microsoft.com/office/drawing/2014/main" id="{FF2CEF56-97FE-4187-9E14-5D99EB2874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100"/>
          <a:stretch/>
        </p:blipFill>
        <p:spPr>
          <a:xfrm>
            <a:off x="5364088" y="1916832"/>
            <a:ext cx="3151424" cy="277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9A17F-E986-4CF2-BF88-9C9F491BB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Nodyn danfon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FF452F-7B57-41D0-A937-82D642C7ED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6189" y="1565906"/>
            <a:ext cx="4599867" cy="4246746"/>
          </a:xfrm>
        </p:spPr>
        <p:txBody>
          <a:bodyPr/>
          <a:lstStyle/>
          <a:p>
            <a:r>
              <a:rPr lang="cy-GB" dirty="0">
                <a:latin typeface="Arial" pitchFamily="34" charset="0"/>
                <a:cs typeface="Arial" pitchFamily="34" charset="0"/>
              </a:rPr>
              <a:t>Mae </a:t>
            </a:r>
            <a:r>
              <a:rPr lang="cy-GB" b="1" dirty="0">
                <a:latin typeface="Arial" pitchFamily="34" charset="0"/>
                <a:cs typeface="Arial" pitchFamily="34" charset="0"/>
              </a:rPr>
              <a:t>nodyn danfon</a:t>
            </a:r>
            <a:r>
              <a:rPr lang="cy-GB" dirty="0">
                <a:latin typeface="Arial" pitchFamily="34" charset="0"/>
                <a:cs typeface="Arial" pitchFamily="34" charset="0"/>
              </a:rPr>
              <a:t> yn cyd-fynd â danfoniad o ddeunyddiau neu gydrannau i’r safle.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Rhaid gwirio maint y nwyddau sydd wedi cael eu danfon yn ofalus a sicrhau eu bod mewn cyflwr da cyn llofnodi’r nodyn danfon.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Rhaid cofnodi unrhyw anghysondebau, a dylid rhoi gwybod i oruchwyliwr.</a:t>
            </a:r>
          </a:p>
          <a:p>
            <a:r>
              <a:rPr lang="cy-GB" sz="1800" dirty="0">
                <a:latin typeface="Arial" pitchFamily="34" charset="0"/>
                <a:cs typeface="Arial" pitchFamily="34" charset="0"/>
              </a:rPr>
              <a:t>Os cadarnheir nad y deunyddiau yw'r eitemau a archebwyd, gellir gwrthod y nwyddau a ddanfonwyd. 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6" name="Picture 5" descr="A picture containing text, receipt&#10;&#10;Description automatically generated">
            <a:extLst>
              <a:ext uri="{FF2B5EF4-FFF2-40B4-BE49-F238E27FC236}">
                <a16:creationId xmlns:a16="http://schemas.microsoft.com/office/drawing/2014/main" id="{BD4DDFA1-99E7-4F73-8772-6459716754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1388" b="7097"/>
          <a:stretch/>
        </p:blipFill>
        <p:spPr>
          <a:xfrm>
            <a:off x="5148064" y="1438213"/>
            <a:ext cx="3243072" cy="41044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6852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7d91badd-8922-4db1-9652-4fbca8a6b7df"/>
    <ds:schemaRef ds:uri="http://schemas.openxmlformats.org/package/2006/metadata/core-properties"/>
    <ds:schemaRef ds:uri="1c5831b9-66da-4f16-a409-834213ecdb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2687</TotalTime>
  <Words>383</Words>
  <Application>Microsoft Office PowerPoint</Application>
  <PresentationFormat>On-screen Show (4:3)</PresentationFormat>
  <Paragraphs>39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Default Design</vt:lpstr>
      <vt:lpstr>PowerPoint 18: Cofnodi gwaith</vt:lpstr>
      <vt:lpstr>Taflenni amser</vt:lpstr>
      <vt:lpstr>Taflenni gwaith</vt:lpstr>
      <vt:lpstr>Rhestr o offer a deunyddiau</vt:lpstr>
      <vt:lpstr>Rhestr mân broblemau</vt:lpstr>
      <vt:lpstr>Nodyn danfon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161</cp:revision>
  <cp:lastPrinted>2021-03-01T14:51:14Z</cp:lastPrinted>
  <dcterms:created xsi:type="dcterms:W3CDTF">2013-05-28T00:38:54Z</dcterms:created>
  <dcterms:modified xsi:type="dcterms:W3CDTF">2021-04-30T12:46:14Z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