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0" r:id="rId7"/>
    <p:sldId id="342" r:id="rId8"/>
    <p:sldId id="328" r:id="rId9"/>
    <p:sldId id="341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64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20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20: Waliau syth o gerrig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cerrig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5338936" cy="4335623"/>
          </a:xfrm>
        </p:spPr>
        <p:txBody>
          <a:bodyPr/>
          <a:lstStyle/>
          <a:p>
            <a:r>
              <a:rPr lang="cy-GB"/>
              <a:t>Mae cerrig wedi cael eu defnyddio mewn gweithgareddau gwaith maen ers canrifoedd.</a:t>
            </a:r>
          </a:p>
          <a:p>
            <a:r>
              <a:rPr lang="cy-GB"/>
              <a:t>Mae sawl gwahanol ddull o ddefnyddio cerrig wrth adeiladu waliau syth.</a:t>
            </a:r>
          </a:p>
          <a:p>
            <a:pPr lvl="0"/>
            <a:r>
              <a:rPr lang="cy-GB"/>
              <a:t>Mae angen cryn dipyn o fedrusrwydd a phrofiad i allu bondio cerrig gyda’i gilydd i ffurfio waliau cadarn a sefydlog.</a:t>
            </a:r>
          </a:p>
          <a:p>
            <a:pPr lvl="0"/>
            <a:r>
              <a:rPr lang="cy-GB"/>
              <a:t>Mae rhai cerrig yn cael eu ‘trin’ yn ofalus i greu meintiau penodol a siapiau hafal. Mae waliau cerrig eraill yn defnyddio deunyddiau naturiol sydd wedi eu tynnu o’r ddaear.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0A81DC-0D90-403A-94AD-12ECA6DD3E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8055" y="1772817"/>
            <a:ext cx="254770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cerrig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4802250" cy="4464496"/>
          </a:xfrm>
        </p:spPr>
        <p:txBody>
          <a:bodyPr/>
          <a:lstStyle/>
          <a:p>
            <a:r>
              <a:rPr lang="cy-GB">
                <a:latin typeface="Arial" pitchFamily="34" charset="0"/>
                <a:cs typeface="Arial" pitchFamily="34" charset="0"/>
              </a:rPr>
              <a:t>Mae waliau cerrig heb batrwm penodol yn cael eu hadeiladu gyda threfniadau bondio nad oes modd eu hailadrodd. </a:t>
            </a:r>
          </a:p>
          <a:p>
            <a:r>
              <a:rPr lang="cy-GB">
                <a:latin typeface="Arial" pitchFamily="34" charset="0"/>
                <a:cs typeface="Arial" pitchFamily="34" charset="0"/>
              </a:rPr>
              <a:t>Cyfeirir at y rhain yn aml fel waliau cerrig ‘rwbel ar hap’.</a:t>
            </a:r>
          </a:p>
          <a:p>
            <a:r>
              <a:rPr lang="cy-GB">
                <a:latin typeface="Arial" pitchFamily="34" charset="0"/>
                <a:cs typeface="Arial" pitchFamily="34" charset="0"/>
              </a:rPr>
              <a:t>Mae’r briciwr neu’r saer maen yn gwneud ychydig bach o waith trin a siapio.</a:t>
            </a:r>
          </a:p>
          <a:p>
            <a:r>
              <a:rPr lang="cy-GB">
                <a:latin typeface="Arial" pitchFamily="34" charset="0"/>
                <a:cs typeface="Arial" pitchFamily="34" charset="0"/>
              </a:rPr>
              <a:t>Mae angen gweledigaeth a medrusrwydd artistig i gael canlyniad deniadol gyda’r math hwn o wal. Mae’n gostus ac yn cymryd llawer o amser. </a:t>
            </a:r>
          </a:p>
          <a:p>
            <a:pPr lvl="0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DE26E7-56C1-4511-BD07-EEFC801A0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4198" y="1791696"/>
            <a:ext cx="3301231" cy="3274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62E0-5A8E-49B6-BB12-F5D6E991C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cerrig </a:t>
            </a:r>
            <a:r>
              <a:rPr lang="cy-GB" b="0"/>
              <a:t>parhad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FE38F1-4E40-4CD3-A28E-EFB214848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9078" y="1538519"/>
            <a:ext cx="4309629" cy="416943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1EED054-D4E2-4EF5-A4A3-7B1BE095D17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38519"/>
            <a:ext cx="4442210" cy="4069013"/>
          </a:xfrm>
        </p:spPr>
        <p:txBody>
          <a:bodyPr/>
          <a:lstStyle/>
          <a:p>
            <a:r>
              <a:rPr lang="cy-GB">
                <a:latin typeface="Arial" pitchFamily="34" charset="0"/>
                <a:cs typeface="Arial" pitchFamily="34" charset="0"/>
              </a:rPr>
              <a:t>Gan nad oes ymylon na siâp rheolaidd i’r deunyddiau cerrig ar wal rwbel ar hap, canllaw yn unig yw’r llinell linyn.</a:t>
            </a:r>
          </a:p>
          <a:p>
            <a:r>
              <a:rPr lang="cy-GB">
                <a:latin typeface="Arial" pitchFamily="34" charset="0"/>
                <a:cs typeface="Arial" pitchFamily="34" charset="0"/>
              </a:rPr>
              <a:t>Mae’n bosibl gosod proffiliau ar bob ochr i’r wal a gosod llinell linyn ynghlwm wrthynt fel canllaw er mwyn gosod y cerrig mewn llinell syth.</a:t>
            </a:r>
          </a:p>
          <a:p>
            <a:r>
              <a:rPr lang="cy-GB">
                <a:latin typeface="Arial" pitchFamily="34" charset="0"/>
                <a:cs typeface="Arial" pitchFamily="34" charset="0"/>
              </a:rPr>
              <a:t>Mae angen llawer iawn o ofal a medrusrwydd i gael canlyniad deniadol a chywir.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5668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cerrig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04480"/>
            <a:ext cx="4474839" cy="4228776"/>
          </a:xfrm>
        </p:spPr>
        <p:txBody>
          <a:bodyPr/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waliau cerrig sydd â phatrymau amlwg yn cael eu hadeiladu o gerrig sy’n cael eu trin yn ôl meintiau a chymesuredd penodol.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Cyfeirir at hyn yn aml fel gwaith cerrig mewn haen. Mae maint pob carreg yn cyd-fynd â dimensiynau penodol gydag ymylon syth sy’n ei gwneud yn haws i’w gosod fel rhan o wal syth.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Mae’n bosibl defnyddio llinell linyn gyda’r math hwn o waliau cerrig mewn ffordd debyg i wal frics syth i gael canlyniad cywir.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89CA7C-4486-419D-9D1A-FB441CE011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996096"/>
            <a:ext cx="3261223" cy="32455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602E7-422D-43E8-AE0E-F2C39CA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Waliau cerrig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4EB167-9D24-4BF0-B4E1-0363CD31DF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4978896" cy="4320479"/>
          </a:xfrm>
        </p:spPr>
        <p:txBody>
          <a:bodyPr/>
          <a:lstStyle/>
          <a:p>
            <a:pPr lvl="0"/>
            <a:r>
              <a:rPr lang="cy-GB"/>
              <a:t>Mae cerrig yn ddeunydd naturiol sy’n cynhyrchu strwythurau parhaol. </a:t>
            </a:r>
          </a:p>
          <a:p>
            <a:pPr lvl="0"/>
            <a:r>
              <a:rPr lang="cy-GB"/>
              <a:t>Pan fyddant wedi’u hadeiladu gyda gofal a medrusrwydd, gall wal gerrig fod yn gynnyrch deniadol sy’n ychwanegu cymeriad at brosiect adeiladu.</a:t>
            </a:r>
          </a:p>
          <a:p>
            <a:pPr lvl="0"/>
            <a:r>
              <a:rPr lang="cy-GB"/>
              <a:t>Yn wahanol i frics a blociau sydd â siapau a meintiau rheolaidd, mae cerrig naturiol yn afreolaidd, yn drwm ac yn heriol i’w defnyddio. Ond mae’n rhoi cryn fodlonrwydd swydd pan fydd canlyniad da.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A7D22D-B0A4-4E91-9DB0-50BE73EFF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2085278"/>
            <a:ext cx="2720898" cy="268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2858</TotalTime>
  <Words>409</Words>
  <Application>Microsoft Office PowerPoint</Application>
  <PresentationFormat>On-screen Show (4:3)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Lucida Grande</vt:lpstr>
      <vt:lpstr>Times New Roman</vt:lpstr>
      <vt:lpstr>Default Design</vt:lpstr>
      <vt:lpstr>PowerPoint 20: Waliau syth o gerrig</vt:lpstr>
      <vt:lpstr>Waliau cerrig</vt:lpstr>
      <vt:lpstr>Waliau cerrig parhad</vt:lpstr>
      <vt:lpstr>Waliau cerrig parhad</vt:lpstr>
      <vt:lpstr>Waliau cerrig parhad</vt:lpstr>
      <vt:lpstr>Waliau cerrig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159</cp:revision>
  <dcterms:created xsi:type="dcterms:W3CDTF">2013-05-28T00:38:54Z</dcterms:created>
  <dcterms:modified xsi:type="dcterms:W3CDTF">2021-04-21T10:01:02Z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