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51" r:id="rId6"/>
    <p:sldId id="347" r:id="rId7"/>
    <p:sldId id="328" r:id="rId8"/>
    <p:sldId id="331" r:id="rId9"/>
    <p:sldId id="330" r:id="rId10"/>
    <p:sldId id="345" r:id="rId11"/>
    <p:sldId id="350" r:id="rId12"/>
    <p:sldId id="334" r:id="rId13"/>
    <p:sldId id="352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C041C8-F387-487F-9211-492797548D6C}" v="2" dt="2020-11-26T14:43:11.6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30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39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>
                <a:ea typeface="Arial" pitchFamily="-105" charset="0"/>
                <a:cs typeface="Arial" pitchFamily="-105" charset="0"/>
              </a:rPr>
              <a:t> o </a:t>
            </a:r>
            <a:r>
              <a:rPr lang="en-US" sz="900" baseline="0" dirty="0">
                <a:ea typeface="Arial" pitchFamily="-105" charset="0"/>
                <a:cs typeface="Arial" pitchFamily="-105" charset="0"/>
              </a:rPr>
              <a:t>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4: Offer ar gyfer gwaith maen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DA488-4389-4C4B-BDAA-6068029E3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Proffiliau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93D675-10AA-4DD7-9707-A881195F9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1258546"/>
            <a:ext cx="3624616" cy="29985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74AD8CD-D638-40A7-AD0B-2A9C740BC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4365104"/>
            <a:ext cx="2808312" cy="1564584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2835849-F52C-486F-93F6-420FCD2CF7DB}"/>
              </a:ext>
            </a:extLst>
          </p:cNvPr>
          <p:cNvSpPr txBox="1">
            <a:spLocks/>
          </p:cNvSpPr>
          <p:nvPr/>
        </p:nvSpPr>
        <p:spPr bwMode="auto">
          <a:xfrm>
            <a:off x="442159" y="1606612"/>
            <a:ext cx="4489881" cy="410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proffiliau yn ffordd dros dro o ddynodi corneli a safleoedd waliau wrth greu amlinelliad adeilad. </a:t>
            </a:r>
          </a:p>
          <a:p>
            <a:r>
              <a:rPr lang="cy-GB"/>
              <a:t>Maen nhw’n cael eu cydosod yn ôl yr angen gan ddefnyddio pegiau pren a byrddau. Mae’n bosibl cysylltu llinellau llinyn i’r proffiliau i farcio llinell y cloddiadau wrth greu sylfeini.</a:t>
            </a:r>
          </a:p>
          <a:p>
            <a:r>
              <a:rPr lang="cy-GB"/>
              <a:t>Mae’n bosibl eu gadael yn eu lle i ddangos llinell a lleoliad y gwaith maen a adeiladwyd o dan y ddaear i’r briciwr.</a:t>
            </a:r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615078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5A3336-F0D2-42B9-88D2-48BBBCD28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991" y="3570431"/>
            <a:ext cx="2822726" cy="26439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73B0F22-59DE-4309-B64F-94D7B9267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9259" y="1152269"/>
            <a:ext cx="1670190" cy="21399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17991F-3D1C-4930-957C-433728350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Bwrdd plastro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57D7E9-65D5-42A7-A5AB-9518E2BB6CAC}"/>
              </a:ext>
            </a:extLst>
          </p:cNvPr>
          <p:cNvSpPr/>
          <p:nvPr/>
        </p:nvSpPr>
        <p:spPr>
          <a:xfrm>
            <a:off x="391886" y="1668819"/>
            <a:ext cx="5605234" cy="3118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cy-GB">
                <a:latin typeface="+mn-lt"/>
              </a:rPr>
              <a:t>Mae byrddau plastro yn gyfarpar hanfodol er mwyn cyflawni gweithgareddau gwaith maen. Maen nhw wedi’u gwneud o ddeunyddiau dalennog fel pren haenog. </a:t>
            </a:r>
          </a:p>
          <a:p>
            <a:pPr>
              <a:spcAft>
                <a:spcPts val="1000"/>
              </a:spcAft>
            </a:pPr>
            <a:r>
              <a:rPr lang="cy-GB">
                <a:latin typeface="+mn-lt"/>
              </a:rPr>
              <a:t>Mae morter sment yn cael ei roi ar fwrdd plastro i ganiatáu i’r briciwr ei baratoi a’i siapio wrth greu uniad gwely.</a:t>
            </a:r>
          </a:p>
          <a:p>
            <a:pPr>
              <a:spcAft>
                <a:spcPts val="1000"/>
              </a:spcAft>
            </a:pPr>
            <a:r>
              <a:rPr lang="cy-GB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Er hwylustod, mae’r byrddau plastro yn cael eu rhoi rhwng pentyrrau o ddeunyddiau gwaith maen ac yn aml yn cael eu cynnal drwy eu gosod ar flociau.</a:t>
            </a:r>
          </a:p>
        </p:txBody>
      </p:sp>
    </p:spTree>
    <p:extLst>
      <p:ext uri="{BB962C8B-B14F-4D97-AF65-F5344CB8AC3E}">
        <p14:creationId xmlns:p14="http://schemas.microsoft.com/office/powerpoint/2010/main" val="1678852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B47DD9-4D23-4605-A22A-B3CB6A0A6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844" y="3889637"/>
            <a:ext cx="3700249" cy="215442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02E3FB-D0F7-44A5-AF97-2FF47EAB6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072" y="1390588"/>
            <a:ext cx="3474373" cy="237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67A542-B378-4C82-A440-FAA4C9538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Berfa drol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B574F12-9B10-4E8A-B49B-C45D475E0F65}"/>
              </a:ext>
            </a:extLst>
          </p:cNvPr>
          <p:cNvSpPr/>
          <p:nvPr/>
        </p:nvSpPr>
        <p:spPr>
          <a:xfrm>
            <a:off x="368052" y="1418239"/>
            <a:ext cx="5428084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cy-GB" dirty="0">
                <a:latin typeface="+mn-lt"/>
              </a:rPr>
              <a:t>Mae llawer o weithgareddau gwaith ar y </a:t>
            </a:r>
            <a:br>
              <a:rPr lang="cy-GB" dirty="0">
                <a:latin typeface="+mn-lt"/>
              </a:rPr>
            </a:br>
            <a:r>
              <a:rPr lang="cy-GB" dirty="0">
                <a:latin typeface="+mn-lt"/>
              </a:rPr>
              <a:t>safle yn dibynnu ar ddefnyddio berfa drol.</a:t>
            </a:r>
          </a:p>
          <a:p>
            <a:pPr>
              <a:spcAft>
                <a:spcPts val="1000"/>
              </a:spcAft>
            </a:pPr>
            <a:r>
              <a:rPr lang="cy-GB" dirty="0">
                <a:latin typeface="+mn-lt"/>
              </a:rPr>
              <a:t>Maen nhw’n cael eu defnyddio i gludo morter sment i’r lleoliad gwaith ac mae’n bosibl eu defnyddio, gyda gofal, i symud brics, blociau a cherrig i’w lle. </a:t>
            </a:r>
          </a:p>
          <a:p>
            <a:pPr>
              <a:spcAft>
                <a:spcPts val="1000"/>
              </a:spcAft>
            </a:pPr>
            <a:r>
              <a:rPr lang="cy-GB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Er ei bod yn fantais nad yw berfâu plastig yn rhydu nac yn cyrydu, dydyn nhw ddim fel </a:t>
            </a:r>
            <a:br>
              <a:rPr lang="cy-GB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arfer yn ddigon cryf i’w defnyddio ar </a:t>
            </a:r>
            <a:br>
              <a:rPr lang="cy-GB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y-GB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safleoedd adeiladu.</a:t>
            </a:r>
          </a:p>
          <a:p>
            <a:pPr>
              <a:spcAft>
                <a:spcPts val="1000"/>
              </a:spcAft>
            </a:pPr>
            <a:r>
              <a:rPr lang="cy-GB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Mae berfa drol ddur yn fwy sefydlog ac felly’n haws ei symud o gwmpas, a bydd yn para am amser hir, os byddwch yn gofalu amdano.</a:t>
            </a:r>
          </a:p>
        </p:txBody>
      </p:sp>
    </p:spTree>
    <p:extLst>
      <p:ext uri="{BB962C8B-B14F-4D97-AF65-F5344CB8AC3E}">
        <p14:creationId xmlns:p14="http://schemas.microsoft.com/office/powerpoint/2010/main" val="2059128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1829985E-0662-4CE6-A13A-7A6BC018E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186" y="1916832"/>
            <a:ext cx="2947814" cy="4173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Bwcedi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6835880" cy="4411986"/>
          </a:xfrm>
        </p:spPr>
        <p:txBody>
          <a:bodyPr/>
          <a:lstStyle/>
          <a:p>
            <a:r>
              <a:rPr lang="cy-GB" dirty="0"/>
              <a:t>Mae bwced yn gyfarpar hanfodol ar y safle ac mae’n cael ei defnyddio gan y briciwr i gario dŵr i’w gymysgu. Mae rhai bricwyr yn defnyddio bwced i gario offer hanfodol i’r man gwaith.</a:t>
            </a:r>
          </a:p>
          <a:p>
            <a:r>
              <a:rPr lang="cy-GB" dirty="0"/>
              <a:t>Os bydd bwced wedi’i chreu o blastig o safon priodol, mae’n gallu bod yn ddigon cryf i’w defnyddio ar y safle.</a:t>
            </a:r>
          </a:p>
          <a:p>
            <a:r>
              <a:rPr lang="cy-GB" dirty="0"/>
              <a:t>Yn y gorffennol, roedd bwcedi’n cael eu gwneud o </a:t>
            </a:r>
            <a:br>
              <a:rPr lang="cy-GB" dirty="0"/>
            </a:br>
            <a:r>
              <a:rPr lang="cy-GB" dirty="0"/>
              <a:t>ddur oedd â haen amddiffynnol i atal rhwd a chyrydu </a:t>
            </a:r>
            <a:br>
              <a:rPr lang="cy-GB" dirty="0"/>
            </a:br>
            <a:r>
              <a:rPr lang="cy-GB" dirty="0"/>
              <a:t>(sy’n cael ei alw’n ddur galfanedig). </a:t>
            </a:r>
            <a:br>
              <a:rPr lang="cy-GB" dirty="0"/>
            </a:br>
            <a:r>
              <a:rPr lang="cy-GB" dirty="0"/>
              <a:t>Fodd bynnag, mae bwcedi dur yn amlwg yn</a:t>
            </a:r>
            <a:br>
              <a:rPr lang="cy-GB" dirty="0"/>
            </a:br>
            <a:r>
              <a:rPr lang="cy-GB" dirty="0"/>
              <a:t>drymach i’w defnyddio na rhai plastig.</a:t>
            </a:r>
          </a:p>
          <a:p>
            <a:endParaRPr lang="en-GB" dirty="0"/>
          </a:p>
          <a:p>
            <a:endParaRPr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98732435-A00C-4961-A9D6-8C4E02162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88985">
            <a:off x="4418759" y="4192412"/>
            <a:ext cx="4338929" cy="1174015"/>
          </a:xfrm>
          <a:prstGeom prst="rect">
            <a:avLst/>
          </a:prstGeom>
        </p:spPr>
      </p:pic>
      <p:pic>
        <p:nvPicPr>
          <p:cNvPr id="9" name="Picture 4" descr="http://www.axminster.co.uk/images/products/large/118148_xl.jpg">
            <a:extLst>
              <a:ext uri="{FF2B5EF4-FFF2-40B4-BE49-F238E27FC236}">
                <a16:creationId xmlns:a16="http://schemas.microsoft.com/office/drawing/2014/main" id="{ADD74669-1892-4E21-BF9B-FD943F59F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212" y="1284895"/>
            <a:ext cx="2835252" cy="2835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Rhawiau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96726"/>
            <a:ext cx="6126578" cy="3948498"/>
          </a:xfrm>
        </p:spPr>
        <p:txBody>
          <a:bodyPr/>
          <a:lstStyle/>
          <a:p>
            <a:r>
              <a:rPr lang="cy-GB" dirty="0"/>
              <a:t>Mae rhawiau’n cael eu defnyddio mewn gweithgareddau gwaith maen i gymysgu a symud morter ac i symud deunyddiau rhydd eraill. </a:t>
            </a:r>
          </a:p>
          <a:p>
            <a:r>
              <a:rPr lang="cy-GB" dirty="0"/>
              <a:t>Maen nhw’n amrywio o ran siâp a maint ac wedi’u dylunio ar gyfer gwahanol dasgau. Mae llafn llydan ar y rhaw uchaf sydd i’w gweld yma ac mae’n bosibl ei defnyddio i godi cyfeintiau mawr o ddeunyddiau o sylfaen gwastad, solet.</a:t>
            </a:r>
          </a:p>
          <a:p>
            <a:r>
              <a:rPr lang="cy-GB" dirty="0"/>
              <a:t>Mae gan y rhaw isaf sydd i’w gweld </a:t>
            </a:r>
            <a:br>
              <a:rPr lang="cy-GB" dirty="0"/>
            </a:br>
            <a:r>
              <a:rPr lang="cy-GB" dirty="0"/>
              <a:t>yma ‘drwyn’ main, sy’n ei gwneud </a:t>
            </a:r>
            <a:br>
              <a:rPr lang="cy-GB" dirty="0"/>
            </a:br>
            <a:r>
              <a:rPr lang="cy-GB" dirty="0"/>
              <a:t>yn fwy defnyddiol i gloddio'n uniongyrchol i mewn i bentyrrau neu </a:t>
            </a:r>
            <a:r>
              <a:rPr lang="cy-GB" dirty="0" err="1"/>
              <a:t>domenni</a:t>
            </a:r>
            <a:r>
              <a:rPr lang="cy-GB" dirty="0"/>
              <a:t> o ddeunyddiau.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GB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Ymyl syth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4D4A3912-F3A5-4A70-81C4-32F36F8E4076}"/>
              </a:ext>
            </a:extLst>
          </p:cNvPr>
          <p:cNvSpPr txBox="1">
            <a:spLocks/>
          </p:cNvSpPr>
          <p:nvPr/>
        </p:nvSpPr>
        <p:spPr bwMode="auto">
          <a:xfrm>
            <a:off x="450804" y="1484784"/>
            <a:ext cx="800516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Mae ymyl syth yn cael ei ddefnyddio i drosglwyddo lefelau dros bellter sy’n fwy na hyd y lefel saer. </a:t>
            </a:r>
          </a:p>
          <a:p>
            <a:endParaRPr lang="en-US" kern="0" dirty="0"/>
          </a:p>
          <a:p>
            <a:endParaRPr lang="en-US" kern="0" dirty="0"/>
          </a:p>
          <a:p>
            <a:r>
              <a:rPr lang="cy-GB" dirty="0"/>
              <a:t>Mae angen ei greu o deunyddiau anhyblyg </a:t>
            </a:r>
            <a:br>
              <a:rPr lang="cy-GB" dirty="0"/>
            </a:br>
            <a:r>
              <a:rPr lang="cy-GB" dirty="0"/>
              <a:t>a sefydlog. Cafodd yr enghraifft uchod ei </a:t>
            </a:r>
            <a:br>
              <a:rPr lang="cy-GB" dirty="0"/>
            </a:br>
            <a:r>
              <a:rPr lang="cy-GB" dirty="0"/>
              <a:t>chreu o fetel ysgafn. </a:t>
            </a:r>
          </a:p>
          <a:p>
            <a:r>
              <a:rPr lang="cy-GB" dirty="0"/>
              <a:t>Byddai angen gwirio ymyl syth o bren yn </a:t>
            </a:r>
            <a:br>
              <a:rPr lang="cy-GB" dirty="0"/>
            </a:br>
            <a:r>
              <a:rPr lang="cy-GB" dirty="0"/>
              <a:t>aml i sicrhau ei fod yn gywir gan fod pren </a:t>
            </a:r>
            <a:br>
              <a:rPr lang="cy-GB" dirty="0"/>
            </a:br>
            <a:r>
              <a:rPr lang="cy-GB" dirty="0"/>
              <a:t>yn gallu colli siâp a throi dros amser.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5C08DEF-7386-4D11-8CA8-DD476AF388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" t="39660" r="7071" b="41555"/>
          <a:stretch/>
        </p:blipFill>
        <p:spPr bwMode="auto">
          <a:xfrm rot="21309301">
            <a:off x="939957" y="2200010"/>
            <a:ext cx="7026852" cy="64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28773AB-B66D-4B62-B2F8-AC1DE44D7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2869403"/>
            <a:ext cx="3202649" cy="21336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79623E9-13EC-4E92-98C3-1B433813CB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1008000"/>
            <a:ext cx="3499480" cy="33964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39A7BB-CAB7-4535-87C9-018716A2F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Rhodenni mesur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1A2AAED-E247-4C49-8C1D-2DF86BF02E1F}"/>
              </a:ext>
            </a:extLst>
          </p:cNvPr>
          <p:cNvSpPr txBox="1">
            <a:spLocks/>
          </p:cNvSpPr>
          <p:nvPr/>
        </p:nvSpPr>
        <p:spPr bwMode="auto">
          <a:xfrm>
            <a:off x="467544" y="1484785"/>
            <a:ext cx="435323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rhoden fesur yn darparu cyfeirnod dibynadwy, hawdd ei ddarllen i wirio’r bylchau fertigol rhwng gwaith brics neu waith blociau.</a:t>
            </a:r>
          </a:p>
          <a:p>
            <a:r>
              <a:rPr lang="cy-GB"/>
              <a:t>Mae’n bosibl ei greu o bren sydd ar gael ar y safle gan ddefnyddio toriadau llif i’w farcio yn y safleoedd cywir.</a:t>
            </a:r>
          </a:p>
          <a:p>
            <a:r>
              <a:rPr lang="cy-GB"/>
              <a:t>Mae’n hawdd ei ddefnyddio i wirio’r gwaith i sicrhau ei fod yn cadw at y mesuriadau penodedig heb ddefnyddio tâp mesur drwy’r amser.</a:t>
            </a:r>
          </a:p>
          <a:p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GB" dirty="0"/>
          </a:p>
          <a:p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GB" dirty="0"/>
          </a:p>
          <a:p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BB9EE1-85D4-4A24-9DA2-5B130CF2E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0095" y="3877278"/>
            <a:ext cx="1522758" cy="23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55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8EDA2F3-39E8-42FC-83E5-D5B832894A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44" t="23613" r="44512" b="21302"/>
          <a:stretch/>
        </p:blipFill>
        <p:spPr bwMode="auto">
          <a:xfrm rot="5400000">
            <a:off x="5459191" y="119763"/>
            <a:ext cx="2770990" cy="4401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5C9807-C1A4-49FB-A163-A808C496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Sgwaryn safle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C3ED495-1011-4DBE-8E94-ACD13CF845F9}"/>
              </a:ext>
            </a:extLst>
          </p:cNvPr>
          <p:cNvSpPr txBox="1">
            <a:spLocks/>
          </p:cNvSpPr>
          <p:nvPr/>
        </p:nvSpPr>
        <p:spPr bwMode="auto">
          <a:xfrm>
            <a:off x="453286" y="1556791"/>
            <a:ext cx="4550762" cy="449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Mae'r rhan fwyaf o adeiladau wedi'u gosod allan fel strwythurau sgwâr neu betryal. I osod siapiau adeilad syml gyda chorneli ongl sgwâr, mae’n bosibl defnyddio sgwaryn safle.</a:t>
            </a:r>
          </a:p>
          <a:p>
            <a:r>
              <a:rPr lang="cy-GB"/>
              <a:t>Cafodd y sgwaryn yn y darlun uchaf ei greu o fetel i sicrhau ei fod yn aros yn ddigon cadarn a chywir. Mae’n bosibl ei blygu hefyd er mwyn ei wneud yn haws i’w gario neu ei storio.</a:t>
            </a:r>
          </a:p>
          <a:p>
            <a:r>
              <a:rPr lang="cy-GB"/>
              <a:t>Mae’n bosibl creu sgwaryn safle ar y safle gan ddefnyddio pren sydd ar gael.</a:t>
            </a:r>
          </a:p>
          <a:p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D99FF7-7153-44DB-B64C-F810F3A459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8184" y="3573016"/>
            <a:ext cx="2220043" cy="248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40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8BF1760-8A58-49B8-BDE1-B0B4C5DC0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9297" y="1612513"/>
            <a:ext cx="3977503" cy="324036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40020"/>
            <a:ext cx="7643192" cy="4581267"/>
          </a:xfrm>
        </p:spPr>
        <p:txBody>
          <a:bodyPr/>
          <a:lstStyle/>
          <a:p>
            <a:r>
              <a:rPr lang="cy-GB" dirty="0"/>
              <a:t>Mae’n bosibl defnyddio blwch mesur i sicrhau cysondeb dibynadwy yng nghymarebau’r deunyddiau sy’n cael eu cymysgu</a:t>
            </a:r>
            <a:br>
              <a:rPr lang="cy-GB" dirty="0"/>
            </a:br>
            <a:r>
              <a:rPr lang="cy-GB" dirty="0"/>
              <a:t>i greu morter sment.</a:t>
            </a:r>
          </a:p>
          <a:p>
            <a:r>
              <a:rPr lang="cy-GB" dirty="0"/>
              <a:t>Mae’n flwch di-waelod o fetel neu bren, sy’n </a:t>
            </a:r>
            <a:br>
              <a:rPr lang="cy-GB" dirty="0"/>
            </a:br>
            <a:r>
              <a:rPr lang="cy-GB" dirty="0"/>
              <a:t>cael ei roi ar sylfaen gwastad a’i lenwi </a:t>
            </a:r>
            <a:br>
              <a:rPr lang="cy-GB" dirty="0"/>
            </a:br>
            <a:r>
              <a:rPr lang="cy-GB" dirty="0"/>
              <a:t>â phowdr sment neu dywod.</a:t>
            </a:r>
          </a:p>
          <a:p>
            <a:r>
              <a:rPr lang="cy-GB" dirty="0"/>
              <a:t>Rhaid i’r sment neu’r tywod fod yn </a:t>
            </a:r>
            <a:br>
              <a:rPr lang="cy-GB" dirty="0"/>
            </a:br>
            <a:r>
              <a:rPr lang="cy-GB" dirty="0"/>
              <a:t>gyfwyneb â brig y blwch i sicrhau </a:t>
            </a:r>
            <a:br>
              <a:rPr lang="cy-GB" dirty="0"/>
            </a:br>
            <a:r>
              <a:rPr lang="cy-GB" dirty="0"/>
              <a:t>cysondeb.</a:t>
            </a:r>
          </a:p>
          <a:p>
            <a:r>
              <a:rPr lang="cy-GB" dirty="0"/>
              <a:t>Yna caiff y blwch ei godi i ffwrdd, gan ailadrodd y broses yn ôl cymarebau’r deunydd sydd ei angen ar gyfer y cymysgedd morter.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55C899-393C-45D0-BEE9-EAB2845A1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Blwch mesur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1843</TotalTime>
  <Words>816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PowerPoint 4: Offer ar gyfer gwaith maen</vt:lpstr>
      <vt:lpstr>Bwrdd plastro</vt:lpstr>
      <vt:lpstr>Berfa drol</vt:lpstr>
      <vt:lpstr>Bwcedi</vt:lpstr>
      <vt:lpstr>Rhawiau</vt:lpstr>
      <vt:lpstr>Ymyl syth</vt:lpstr>
      <vt:lpstr>Rhodenni mesur</vt:lpstr>
      <vt:lpstr>Sgwaryn safle</vt:lpstr>
      <vt:lpstr>Blwch mesur</vt:lpstr>
      <vt:lpstr>Proffiliau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168</cp:revision>
  <dcterms:created xsi:type="dcterms:W3CDTF">2013-05-28T00:38:54Z</dcterms:created>
  <dcterms:modified xsi:type="dcterms:W3CDTF">2021-04-21T09:46:40Z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