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48" r:id="rId6"/>
    <p:sldId id="350" r:id="rId7"/>
    <p:sldId id="346" r:id="rId8"/>
    <p:sldId id="267" r:id="rId9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0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41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25: Gweithio’n ddiogel gan gadw at amserlenni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Amserlenni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89857" y="1398365"/>
            <a:ext cx="4514191" cy="452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700" dirty="0"/>
              <a:t>Rhaid i bob prosiect adeiladu gadw at amserlenni, terfynau amser a chyllidebau er mwyn bod yn llwyddiannus, ac mae gan y briciwr rôl yn hyn o beth.</a:t>
            </a:r>
          </a:p>
          <a:p>
            <a:r>
              <a:rPr lang="cy-GB" sz="1700" dirty="0"/>
              <a:t>Mae cynllunio’n ofalus yn allweddol i effeithlonrwydd a chynhyrchiant ar y safle. </a:t>
            </a:r>
          </a:p>
          <a:p>
            <a:r>
              <a:rPr lang="cy-GB" sz="1700" dirty="0"/>
              <a:t>Dogfen yw siart </a:t>
            </a:r>
            <a:r>
              <a:rPr lang="cy-GB" sz="1700" dirty="0" err="1"/>
              <a:t>Gantt</a:t>
            </a:r>
            <a:r>
              <a:rPr lang="cy-GB" sz="1700" dirty="0"/>
              <a:t> sy’n helpu staff ar y safle i ddilyn cyfres benodol o weithgareddau ac mae’n dangos yn glir a yw’r gwaith ar y safle yn mynd </a:t>
            </a:r>
            <a:r>
              <a:rPr lang="cy-GB" sz="1700" dirty="0" err="1"/>
              <a:t>rhagddo’n</a:t>
            </a:r>
            <a:r>
              <a:rPr lang="cy-GB" sz="1700" dirty="0"/>
              <a:t> unol â’r amserlen. </a:t>
            </a:r>
          </a:p>
          <a:p>
            <a:r>
              <a:rPr lang="cy-GB" sz="1700" dirty="0"/>
              <a:t>Gall fod yn syml neu'n fwy cymhleth, gan ddibynnu ar faint y prosiect.</a:t>
            </a:r>
          </a:p>
          <a:p>
            <a:endParaRPr lang="en-GB" sz="17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3A3ED4-7DCC-4A6D-B411-D981AD9704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31"/>
          <a:stretch/>
        </p:blipFill>
        <p:spPr>
          <a:xfrm>
            <a:off x="5364088" y="1124744"/>
            <a:ext cx="3419475" cy="487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Amserlenni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200" y="1527944"/>
            <a:ext cx="4618856" cy="4421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00" dirty="0"/>
              <a:t>Rhaid i’r briciwr ddangos nifer o nodweddion er mwyn cyfrannu at lwyddiant y tîm adeiladu wrth weithio o fewn amserlenni’r prosiect. 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Dibynadwyedd. Cyrraedd y safle ar yr amser y cytunwyd arno a gweithio yn ôl y cyfarwyddyd.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Hyblygrwydd. Bod yn barod i wneud newidiadau i batrymau gwaith i oresgyn problemau.</a:t>
            </a:r>
          </a:p>
          <a:p>
            <a:pPr lvl="1"/>
            <a:r>
              <a:rPr lang="cy-GB" sz="1800" dirty="0">
                <a:solidFill>
                  <a:srgbClr val="000000"/>
                </a:solidFill>
              </a:rPr>
              <a:t>Cydweithio. Gweithio ochr yn ochr â chrefftau eraill a hyrwyddo rhediad esmwyth y prosiect.</a:t>
            </a:r>
          </a:p>
          <a:p>
            <a:endParaRPr lang="en-US" sz="1800" kern="0" dirty="0"/>
          </a:p>
          <a:p>
            <a:endParaRPr lang="en-US" sz="1800" kern="0" dirty="0"/>
          </a:p>
          <a:p>
            <a:endParaRPr lang="en-US" sz="1800" kern="0" dirty="0"/>
          </a:p>
          <a:p>
            <a:endParaRPr lang="en-US" sz="1800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487E9A-8641-4FBF-AE18-51F7BE794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429" y="2070163"/>
            <a:ext cx="3512371" cy="27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Arferion gweithio diogel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67831" y="1370627"/>
            <a:ext cx="5040273" cy="417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750" dirty="0"/>
              <a:t>Wrth weithio ar y safle, mae llawer o beryglon posibl y mae’n rhaid eu rheoli’n ofalus.</a:t>
            </a:r>
          </a:p>
          <a:p>
            <a:r>
              <a:rPr lang="cy-GB" sz="1750" dirty="0"/>
              <a:t>Mae llawer o reoliadau wedi’u datblygu i warchod gweithwyr a’u cadw’n ddiogel, ac mae arolygwyr yn ymweld â safleoedd adeiladu i wneud yn siŵr y cedwir at y gyfraith.</a:t>
            </a:r>
          </a:p>
          <a:p>
            <a:r>
              <a:rPr lang="cy-GB" sz="1750" dirty="0"/>
              <a:t>Er bod gweithio o fewn amserlenni yn bwysig, peidiwch byth â chyfnewid diogelwch am gynhyrchiant. </a:t>
            </a:r>
          </a:p>
          <a:p>
            <a:r>
              <a:rPr lang="cy-GB" sz="1750" dirty="0"/>
              <a:t>Dylech bob amser chwilio am ffyrdd o weithio’n effeithlon ond yn ddiogel, gan ofalu am eich lles eich hun a diogelwch y bobl sy’n gweithio gyda chi.</a:t>
            </a:r>
          </a:p>
          <a:p>
            <a:endParaRPr lang="en-US" sz="1750" kern="0" dirty="0"/>
          </a:p>
          <a:p>
            <a:endParaRPr lang="en-US" sz="1750" kern="0" dirty="0"/>
          </a:p>
        </p:txBody>
      </p:sp>
      <p:pic>
        <p:nvPicPr>
          <p:cNvPr id="6" name="Picture 5" descr="A person in a hardhat looking at his phone&#10;&#10;Description automatically generated with low confidence">
            <a:extLst>
              <a:ext uri="{FF2B5EF4-FFF2-40B4-BE49-F238E27FC236}">
                <a16:creationId xmlns:a16="http://schemas.microsoft.com/office/drawing/2014/main" id="{9FE16333-3DEB-41E0-944E-30CB1F4C05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75"/>
          <a:stretch/>
        </p:blipFill>
        <p:spPr>
          <a:xfrm>
            <a:off x="5728777" y="1772816"/>
            <a:ext cx="2940496" cy="303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3839</TotalTime>
  <Words>288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Lucida Grande</vt:lpstr>
      <vt:lpstr>Times New Roman</vt:lpstr>
      <vt:lpstr>Default Design</vt:lpstr>
      <vt:lpstr>PowerPoint 25: Gweithio’n ddiogel gan gadw at amserlenni</vt:lpstr>
      <vt:lpstr>Amserlenni</vt:lpstr>
      <vt:lpstr>Amserlenni parhad</vt:lpstr>
      <vt:lpstr>Arferion gweithio diogel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168</cp:revision>
  <dcterms:created xsi:type="dcterms:W3CDTF">2013-05-28T00:38:54Z</dcterms:created>
  <dcterms:modified xsi:type="dcterms:W3CDTF">2021-04-21T10:26:55Z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