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48" r:id="rId6"/>
    <p:sldId id="350" r:id="rId7"/>
    <p:sldId id="346" r:id="rId8"/>
    <p:sldId id="267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884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>
                <a:solidFill>
                  <a:schemeClr val="tx1"/>
                </a:solidFill>
              </a:rPr>
            </a:br>
            <a:r>
              <a:rPr lang="en-GB" sz="1400" b="1" baseline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26: Gwella perfformiad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Hunan arfarnu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482952" cy="43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900" dirty="0"/>
              <a:t>Mae’n cymryd amser i fagu hyder fel briciwr neu saer maen medrus.</a:t>
            </a:r>
          </a:p>
          <a:p>
            <a:r>
              <a:rPr lang="cy-GB" sz="1900" dirty="0"/>
              <a:t>Er mwyn datblygu a meithrin sgiliau, rhaid dadansoddi safonau gwaith yn bersonol a gonest.</a:t>
            </a:r>
          </a:p>
          <a:p>
            <a:r>
              <a:rPr lang="cy-GB" sz="1900" dirty="0"/>
              <a:t>Gwerthuswch eich gwaith drwy ofyn cwestiynau i </a:t>
            </a:r>
            <a:r>
              <a:rPr lang="cy-GB" sz="1900" dirty="0" err="1"/>
              <a:t>chi'ch</a:t>
            </a:r>
            <a:r>
              <a:rPr lang="cy-GB" sz="1900" dirty="0"/>
              <a:t> hun.</a:t>
            </a:r>
          </a:p>
          <a:p>
            <a:pPr lvl="1"/>
            <a:r>
              <a:rPr lang="cy-GB" sz="1900" dirty="0">
                <a:solidFill>
                  <a:srgbClr val="000000"/>
                </a:solidFill>
              </a:rPr>
              <a:t>Beth alla i ei wneud i weithio’n </a:t>
            </a:r>
            <a:r>
              <a:rPr lang="cy-GB" sz="1900" dirty="0" err="1">
                <a:solidFill>
                  <a:srgbClr val="000000"/>
                </a:solidFill>
              </a:rPr>
              <a:t>gyflymach</a:t>
            </a:r>
            <a:r>
              <a:rPr lang="cy-GB" sz="1900" dirty="0">
                <a:solidFill>
                  <a:srgbClr val="000000"/>
                </a:solidFill>
              </a:rPr>
              <a:t>?</a:t>
            </a:r>
          </a:p>
          <a:p>
            <a:pPr lvl="1"/>
            <a:r>
              <a:rPr lang="cy-GB" sz="1900" dirty="0">
                <a:solidFill>
                  <a:srgbClr val="000000"/>
                </a:solidFill>
              </a:rPr>
              <a:t>Ydw i’n mynd i’r arfer o wirio fy ngwaith wrth fynd ymlaen?</a:t>
            </a:r>
          </a:p>
          <a:p>
            <a:pPr lvl="1"/>
            <a:r>
              <a:rPr lang="cy-GB" sz="1900" dirty="0">
                <a:solidFill>
                  <a:srgbClr val="000000"/>
                </a:solidFill>
              </a:rPr>
              <a:t>Sut mae gorffeniad fy ngwaith yn cymharu ag eraill?</a:t>
            </a:r>
          </a:p>
          <a:p>
            <a:pPr lvl="1"/>
            <a:endParaRPr lang="en-US" sz="1900" kern="0" dirty="0">
              <a:solidFill>
                <a:srgbClr val="000000"/>
              </a:solidFill>
            </a:endParaRPr>
          </a:p>
          <a:p>
            <a:pPr lvl="1"/>
            <a:endParaRPr lang="en-US" sz="1900" kern="0" dirty="0">
              <a:solidFill>
                <a:srgbClr val="000000"/>
              </a:solidFill>
            </a:endParaRPr>
          </a:p>
          <a:p>
            <a:endParaRPr lang="en-GB" sz="1900" dirty="0"/>
          </a:p>
          <a:p>
            <a:endParaRPr lang="en-GB" sz="1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EA7F58-F41F-43C1-ABA2-2FD0087CE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808820"/>
            <a:ext cx="2824929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Gwerthuso cyfoedion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199" y="1527944"/>
            <a:ext cx="4474841" cy="276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cy-GB" sz="1800" dirty="0"/>
              <a:t>Pan fydd darn o waith yn cael ei gynhyrchu, efallai y bydd yn edrych yn dderbyniol ar yr olwg gyntaf. </a:t>
            </a:r>
          </a:p>
          <a:p>
            <a:pPr>
              <a:lnSpc>
                <a:spcPct val="100000"/>
              </a:lnSpc>
            </a:pPr>
            <a:r>
              <a:rPr lang="cy-GB" sz="1800" dirty="0"/>
              <a:t>Fodd bynnag, os bydd rhywun arall yn gwirio’r gwaith, efallai y byddan nhw’n sylwi ar broblemau neu wallau a fethwyd i ddechrau. </a:t>
            </a:r>
          </a:p>
          <a:p>
            <a:pPr>
              <a:lnSpc>
                <a:spcPct val="100000"/>
              </a:lnSpc>
            </a:pPr>
            <a:r>
              <a:rPr lang="cy-GB" sz="1800" dirty="0"/>
              <a:t>Dyma un o fanteision gwerthuso cyfoedion.</a:t>
            </a:r>
          </a:p>
          <a:p>
            <a:pPr>
              <a:lnSpc>
                <a:spcPct val="100000"/>
              </a:lnSpc>
            </a:pPr>
            <a:endParaRPr lang="en-US" sz="1800" kern="0" dirty="0"/>
          </a:p>
          <a:p>
            <a:pPr>
              <a:lnSpc>
                <a:spcPct val="100000"/>
              </a:lnSpc>
            </a:pPr>
            <a:endParaRPr lang="en-US" sz="1800" kern="0" dirty="0"/>
          </a:p>
          <a:p>
            <a:pPr>
              <a:lnSpc>
                <a:spcPct val="100000"/>
              </a:lnSpc>
            </a:pPr>
            <a:endParaRPr lang="en-US" sz="1800" kern="0" dirty="0"/>
          </a:p>
          <a:p>
            <a:pPr>
              <a:lnSpc>
                <a:spcPct val="100000"/>
              </a:lnSpc>
            </a:pPr>
            <a:endParaRPr lang="en-US" sz="1800" kern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AEC161-C216-423A-8D37-C5F871BA4C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769666"/>
            <a:ext cx="3883953" cy="252028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55B5969-F1D4-4132-8D2C-E49C97762F30}"/>
              </a:ext>
            </a:extLst>
          </p:cNvPr>
          <p:cNvSpPr txBox="1">
            <a:spLocks/>
          </p:cNvSpPr>
          <p:nvPr/>
        </p:nvSpPr>
        <p:spPr bwMode="auto">
          <a:xfrm>
            <a:off x="457199" y="4437112"/>
            <a:ext cx="8435281" cy="1282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Mae cael rhywun arall i wirio eich gwaith a gwneud sylwadau arno yn helpu i wella safonau. </a:t>
            </a:r>
          </a:p>
          <a:p>
            <a:r>
              <a:rPr lang="cy-GB" dirty="0"/>
              <a:t>Bydd dysgu gan bobl eraill a rhannu arferion gorau yn gwella safonau.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gwaith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842992" cy="436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Cynhelir ansawdd y gwaith pan fydd: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cyfathrebu da ar lafar ynghyd â chydweithrediad rhwng gweithwyr ynghylch gwella safonau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ymgynghori a thrafodaeth gydag eraill am gyfarwyddiadau a dogfennau ysgrifenedig er mwyn osgoi dryswch</a:t>
            </a:r>
          </a:p>
          <a:p>
            <a:pPr lvl="1"/>
            <a:r>
              <a:rPr lang="cy-GB">
                <a:solidFill>
                  <a:srgbClr val="000000"/>
                </a:solidFill>
              </a:rPr>
              <a:t>ysbryd y tîm yn cael ei wella wrth wrando ar awgrymiadau ynghylch sut y gellir gwella ansawdd a chynhyrchiant.</a:t>
            </a:r>
          </a:p>
          <a:p>
            <a:pPr marL="0" lvl="1" indent="0">
              <a:buNone/>
            </a:pPr>
            <a:r>
              <a:rPr lang="cy-GB">
                <a:solidFill>
                  <a:srgbClr val="000000"/>
                </a:solidFill>
              </a:rPr>
              <a:t>Dylech wneud eich gwaith i’r safonau uchaf posibl er mwyn dod yn weithiwr y gellir ymddiried ynddo ac sy’n cael ei werthfawrogi.</a:t>
            </a: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pPr lvl="1"/>
            <a:endParaRPr lang="en-US" kern="0" dirty="0">
              <a:solidFill>
                <a:srgbClr val="000000"/>
              </a:solidFill>
            </a:endParaRPr>
          </a:p>
          <a:p>
            <a:endParaRPr lang="en-US" kern="0" dirty="0"/>
          </a:p>
          <a:p>
            <a:endParaRPr lang="en-US" kern="0" dirty="0"/>
          </a:p>
        </p:txBody>
      </p:sp>
      <p:pic>
        <p:nvPicPr>
          <p:cNvPr id="4" name="Picture 3" descr="A person wearing a hard hat&#10;&#10;Description automatically generated with medium confidence">
            <a:extLst>
              <a:ext uri="{FF2B5EF4-FFF2-40B4-BE49-F238E27FC236}">
                <a16:creationId xmlns:a16="http://schemas.microsoft.com/office/drawing/2014/main" id="{AE37C0A1-BA94-4620-8CC6-F95628C4D8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825"/>
          <a:stretch/>
        </p:blipFill>
        <p:spPr>
          <a:xfrm>
            <a:off x="6296789" y="2200265"/>
            <a:ext cx="2364432" cy="245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3867</TotalTime>
  <Words>259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Lucida Grande</vt:lpstr>
      <vt:lpstr>Times New Roman</vt:lpstr>
      <vt:lpstr>Default Design</vt:lpstr>
      <vt:lpstr>PowerPoint 26: Gwella perfformiad</vt:lpstr>
      <vt:lpstr>Hunan arfarnu</vt:lpstr>
      <vt:lpstr>Gwerthuso cyfoedion</vt:lpstr>
      <vt:lpstr>Ansawdd y gwaith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163</cp:revision>
  <dcterms:created xsi:type="dcterms:W3CDTF">2013-05-28T00:38:54Z</dcterms:created>
  <dcterms:modified xsi:type="dcterms:W3CDTF">2021-04-21T10:19:56Z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