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0"/>
  </p:notesMasterIdLst>
  <p:handoutMasterIdLst>
    <p:handoutMasterId r:id="rId11"/>
  </p:handoutMasterIdLst>
  <p:sldIdLst>
    <p:sldId id="256" r:id="rId5"/>
    <p:sldId id="338" r:id="rId6"/>
    <p:sldId id="340" r:id="rId7"/>
    <p:sldId id="328" r:id="rId8"/>
    <p:sldId id="267" r:id="rId9"/>
  </p:sldIdLst>
  <p:sldSz cx="9144000" cy="6858000" type="screen4x3"/>
  <p:notesSz cx="6797675" cy="9874250"/>
  <p:custDataLst>
    <p:tags r:id="rId1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27" autoAdjust="0"/>
    <p:restoredTop sz="93792" autoAdjust="0"/>
  </p:normalViewPr>
  <p:slideViewPr>
    <p:cSldViewPr showGuides="1">
      <p:cViewPr varScale="1">
        <p:scale>
          <a:sx n="114" d="100"/>
          <a:sy n="114" d="100"/>
        </p:scale>
        <p:origin x="132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690269"/>
            <a:ext cx="5438140" cy="444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378824"/>
            <a:ext cx="2945659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17: Canrannau gwastraff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Cyfrifo canrannau gwastraff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4377"/>
            <a:ext cx="8218090" cy="4335623"/>
          </a:xfrm>
        </p:spPr>
        <p:txBody>
          <a:bodyPr/>
          <a:lstStyle/>
          <a:p>
            <a:pPr lvl="0"/>
            <a:r>
              <a:rPr lang="cy-GB" dirty="0"/>
              <a:t>Mae’n anodd osgoi cynhyrchu gwastraff yn ystod gwaith adeiladu gwaith maen.</a:t>
            </a:r>
          </a:p>
          <a:p>
            <a:pPr lvl="0"/>
            <a:r>
              <a:rPr lang="cy-GB" dirty="0"/>
              <a:t>Wrth gludo deunyddiau, gall eitemau gael eu difrodi a’u gwneud yn anaddas i’w defnyddio. </a:t>
            </a:r>
          </a:p>
          <a:p>
            <a:pPr lvl="0"/>
            <a:r>
              <a:rPr lang="cy-GB" dirty="0"/>
              <a:t>Wrth dorri deunyddiau sydd wedi’u gwneud o frics a blociau, mae gwastraff yn cael ei greu oherwydd efallai na fydd modd defnyddio’r rhan o fricsen neu floc sydd ar ôl ar ôl gwaith torri.</a:t>
            </a:r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3234DC-FB5B-44E6-8456-0408823A2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6050" y="4365104"/>
            <a:ext cx="3995936" cy="1243805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8D8E172-E58D-43E4-899B-93D00C13C79C}"/>
              </a:ext>
            </a:extLst>
          </p:cNvPr>
          <p:cNvSpPr txBox="1">
            <a:spLocks/>
          </p:cNvSpPr>
          <p:nvPr/>
        </p:nvSpPr>
        <p:spPr bwMode="auto">
          <a:xfrm>
            <a:off x="457200" y="4365104"/>
            <a:ext cx="389877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Wrth gyfrifo meintiau deunyddiau ar gyfer tasg waith, mae hyn yn golygu bod yn rhaid ychwanegu canran ar gyfer gwastraff.</a:t>
            </a:r>
          </a:p>
        </p:txBody>
      </p:sp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Cyfrifo canrannau gwastraff </a:t>
            </a:r>
            <a:r>
              <a:rPr lang="cy-GB" b="0" dirty="0"/>
              <a:t>parhad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0194" y="1597290"/>
            <a:ext cx="8422286" cy="1831710"/>
          </a:xfrm>
        </p:spPr>
        <p:txBody>
          <a:bodyPr/>
          <a:lstStyle/>
          <a:p>
            <a:pPr lvl="0"/>
            <a:r>
              <a:rPr lang="cy-GB" dirty="0"/>
              <a:t>Gall y ffigur canran a ddefnyddir i gyfrifo lwfansau ar gyfer gwastraff amrywio gan ddibynnu ar nifer o ffactorau. </a:t>
            </a:r>
          </a:p>
          <a:p>
            <a:pPr lvl="0"/>
            <a:r>
              <a:rPr lang="cy-GB" dirty="0"/>
              <a:t>Er enghraifft, gall y brics penodedig fod yn feddal ac yn dueddol o gael eu difrodi neu gallent fod yn frau ac yn dueddol o dorri’n chwilfriw. Byddai angen i’r ffigur canrannol roi cyfrif am y gwastraff posibl a ragwelir oherwydd y deunyddiau a ddefnyddir.</a:t>
            </a:r>
          </a:p>
          <a:p>
            <a:pPr lvl="0"/>
            <a:endParaRPr lang="en-GB" dirty="0"/>
          </a:p>
          <a:p>
            <a:r>
              <a:rPr lang="cy-GB" dirty="0"/>
              <a:t> </a:t>
            </a:r>
          </a:p>
          <a:p>
            <a:pPr lvl="0"/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FA92C0-E91A-4270-94D8-4EE0C3D94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1419" y="3645024"/>
            <a:ext cx="1761892" cy="20239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DAF839-C1B0-418A-80D2-C7828DD0F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3645024"/>
            <a:ext cx="1717287" cy="202394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DEB2F43-C0B0-41ED-BE2B-F2D1E79ED8B9}"/>
              </a:ext>
            </a:extLst>
          </p:cNvPr>
          <p:cNvSpPr txBox="1">
            <a:spLocks/>
          </p:cNvSpPr>
          <p:nvPr/>
        </p:nvSpPr>
        <p:spPr bwMode="auto">
          <a:xfrm>
            <a:off x="457200" y="3670388"/>
            <a:ext cx="4245822" cy="225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Neu gall dyluniad y prosiect gynnwys nodweddion gwaith maen sy’n galw am gynhyrchu nifer fawr o frics wedi’u torri.</a:t>
            </a:r>
          </a:p>
          <a:p>
            <a:r>
              <a:rPr lang="cy-GB" sz="1800" dirty="0"/>
              <a:t>Byddai hyn yn cynyddu faint o wastraff sy’n cael ei gynhyrchu drwy waith torri.</a:t>
            </a:r>
          </a:p>
        </p:txBody>
      </p:sp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Cyfrifo canrannau gwastraff </a:t>
            </a:r>
            <a:r>
              <a:rPr lang="cy-GB" b="0"/>
              <a:t>parhad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19F8B55-07B0-44F4-960E-421528F80F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189" y="1504479"/>
            <a:ext cx="8210611" cy="3321897"/>
          </a:xfrm>
        </p:spPr>
        <p:txBody>
          <a:bodyPr/>
          <a:lstStyle/>
          <a:p>
            <a:pPr lvl="0"/>
            <a:r>
              <a:rPr lang="cy-GB"/>
              <a:t>Fel rheol, mae’r ffigur canran cyffredin a ddefnyddir ar gyfer cyfrifo gwastraff wrth ddefnyddio deunyddiau gwaith maen yn 5%.</a:t>
            </a:r>
          </a:p>
          <a:p>
            <a:r>
              <a:rPr lang="cy-GB"/>
              <a:t>I gyfrifo nifer gofynnol y brics neu’r blociau, rhaid i arwynebedd wyneb y wal gael ei sefydlu’n gyntaf mewn m</a:t>
            </a:r>
            <a:r>
              <a:rPr lang="cy-GB" baseline="30000"/>
              <a:t>2</a:t>
            </a:r>
            <a:r>
              <a:rPr lang="cy-GB"/>
              <a:t> (neu fetrau sgwâr).</a:t>
            </a:r>
          </a:p>
          <a:p>
            <a:r>
              <a:rPr lang="cy-GB"/>
              <a:t>Yna, i gyfrifo nifer y brics sydd eu hangen, lluoswch y ffigur m</a:t>
            </a:r>
            <a:r>
              <a:rPr lang="cy-GB" baseline="30000"/>
              <a:t>2</a:t>
            </a:r>
            <a:r>
              <a:rPr lang="cy-GB"/>
              <a:t> â </a:t>
            </a:r>
            <a:r>
              <a:rPr lang="cy-GB" b="1"/>
              <a:t>60</a:t>
            </a:r>
            <a:r>
              <a:rPr lang="cy-GB"/>
              <a:t> ar gyfer brics a </a:t>
            </a:r>
            <a:r>
              <a:rPr lang="cy-GB" b="1"/>
              <a:t>10</a:t>
            </a:r>
            <a:r>
              <a:rPr lang="cy-GB"/>
              <a:t> ar gyfer blociau. </a:t>
            </a:r>
          </a:p>
          <a:p>
            <a:r>
              <a:rPr lang="cy-GB"/>
              <a:t>Mae'r ganran y penderfynir arni ar gyfer gwastraff yn cael ei hychwanegu at y nifer o frics neu flociau a gyfrifwyd.</a:t>
            </a:r>
          </a:p>
          <a:p>
            <a:endParaRPr lang="en-US" kern="0" dirty="0"/>
          </a:p>
          <a:p>
            <a:endParaRPr lang="en-US" kern="0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endParaRPr lang="en-US" dirty="0"/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32DE5129-5A46-418D-8079-A204DB3739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429000"/>
            <a:ext cx="4053035" cy="3321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dcmitype/"/>
    <ds:schemaRef ds:uri="7d91badd-8922-4db1-9652-4fbca8a6b7df"/>
    <ds:schemaRef ds:uri="1c5831b9-66da-4f16-a409-834213ecdb8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2614</TotalTime>
  <Words>317</Words>
  <Application>Microsoft Office PowerPoint</Application>
  <PresentationFormat>On-screen Show (4:3)</PresentationFormat>
  <Paragraphs>30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Lucida Grande</vt:lpstr>
      <vt:lpstr>Times New Roman</vt:lpstr>
      <vt:lpstr>Default Design</vt:lpstr>
      <vt:lpstr>PowerPoint 17: Canrannau gwastraff</vt:lpstr>
      <vt:lpstr>Cyfrifo canrannau gwastraff</vt:lpstr>
      <vt:lpstr>Cyfrifo canrannau gwastraff parhad</vt:lpstr>
      <vt:lpstr>Cyfrifo canrannau gwastraff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155</cp:revision>
  <cp:lastPrinted>2021-03-01T14:16:15Z</cp:lastPrinted>
  <dcterms:created xsi:type="dcterms:W3CDTF">2013-05-28T00:38:54Z</dcterms:created>
  <dcterms:modified xsi:type="dcterms:W3CDTF">2021-04-21T09:58:32Z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