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47" r:id="rId6"/>
    <p:sldId id="328" r:id="rId7"/>
    <p:sldId id="331" r:id="rId8"/>
    <p:sldId id="330" r:id="rId9"/>
    <p:sldId id="345" r:id="rId10"/>
    <p:sldId id="334" r:id="rId11"/>
    <p:sldId id="332" r:id="rId12"/>
    <p:sldId id="346" r:id="rId13"/>
    <p:sldId id="348" r:id="rId14"/>
    <p:sldId id="342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15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47933-502B-D146-9428-3DDD196AD9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-105" charset="0"/>
                <a:ea typeface="ＭＳ Ｐゴシック" pitchFamily="-105" charset="-128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-105" charset="0"/>
              <a:ea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8549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2: Adeiladu’n gywir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7A63518-A466-4D7F-AED5-A22992A9B92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851920" y="1772816"/>
            <a:ext cx="5039723" cy="38209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041FA59-7075-40C9-9395-6657A49C1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Leinio mewn gwaith cerrig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DE06FE-19DB-4D28-A9C7-69FDED9960BD}"/>
              </a:ext>
            </a:extLst>
          </p:cNvPr>
          <p:cNvSpPr/>
          <p:nvPr/>
        </p:nvSpPr>
        <p:spPr>
          <a:xfrm>
            <a:off x="395537" y="1470361"/>
            <a:ext cx="403244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 angen defnyddio dull gwahanol wrth osod gwaith cerrig at y llinell er mwyn sicrhau cywirdeb.</a:t>
            </a:r>
          </a:p>
          <a:p>
            <a:endParaRPr lang="en-GB" sz="1000" dirty="0"/>
          </a:p>
          <a:p>
            <a:r>
              <a:rPr lang="cy-GB" dirty="0"/>
              <a:t>Oherwydd na fydd rhai cerrig yn unffurf ac yn gyson o ran siâp, nid oes modd gosod y llinell linyn yn uniongyrchol ar y conglfeini neu'r corneli.</a:t>
            </a:r>
          </a:p>
          <a:p>
            <a:endParaRPr lang="en-GB" sz="1000" dirty="0"/>
          </a:p>
          <a:p>
            <a:r>
              <a:rPr lang="cy-GB" dirty="0"/>
              <a:t>Mae’r darlun yn dangos sut mae modd defnyddio proffiliau pren i osod llinell linyn fel canllaw er mwyn adeiladu wal syth.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262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B781A1-507B-41E2-A4BB-DF91B7E15A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916832"/>
            <a:ext cx="3646465" cy="3024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Cywirdeb wrth fesur morter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75839" y="1405183"/>
            <a:ext cx="4816241" cy="4293208"/>
          </a:xfrm>
        </p:spPr>
        <p:txBody>
          <a:bodyPr/>
          <a:lstStyle/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Yr enw am ddarparu meintiau cywir o ddeunyddiau ar gyfer cymysgu morter yw ‘dogni’.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1000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Ni fydd mesur deunyddiau fesul ‘llond rhaw’ yn cynhyrchu cymysgedd dibynadwy a chyson.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1000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 blwch mesur yn sgwâr dur neu bren heb waelod neu’n flwch petryal sy’n cael ei osod ar arwyneb gwastad, glân, ac yn cael ei lenwi â thywod neu sment nes ei fod yn cyrraedd y brig.</a:t>
            </a: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 sz="1000" kern="1200" dirty="0">
              <a:solidFill>
                <a:srgbClr val="000000"/>
              </a:solidFill>
              <a:latin typeface="Arial" pitchFamily="-105" charset="0"/>
              <a:ea typeface="ＭＳ Ｐゴシック" pitchFamily="-105" charset="-128"/>
            </a:endParaRPr>
          </a:p>
          <a:p>
            <a:pPr lvl="0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cy-GB" dirty="0">
                <a:solidFill>
                  <a:srgbClr val="000000"/>
                </a:solidFill>
                <a:latin typeface="Arial" pitchFamily="-105" charset="0"/>
                <a:ea typeface="ＭＳ Ｐゴシック" pitchFamily="-105" charset="-128"/>
              </a:rPr>
              <a:t>Mae wedyn yn bosibl mesur meintiau cyson.</a:t>
            </a:r>
          </a:p>
          <a:p>
            <a:endParaRPr lang="en-GB" dirty="0"/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265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A542-B378-4C82-A440-FAA4C9538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Gwaith cywir â thrywel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0A2A27C-8FD6-42AF-B683-04CE78CDFC63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 flipH="1">
            <a:off x="5004047" y="2468121"/>
            <a:ext cx="3812391" cy="21850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B574F12-9B10-4E8A-B49B-C45D475E0F65}"/>
              </a:ext>
            </a:extLst>
          </p:cNvPr>
          <p:cNvSpPr/>
          <p:nvPr/>
        </p:nvSpPr>
        <p:spPr>
          <a:xfrm>
            <a:off x="398401" y="1693450"/>
            <a:ext cx="4572000" cy="37343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cy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Rholio morter ar y bwrdd plastro yw’r ffordd draddodiadol o baratoi’r deunydd i osod uniad gwely. </a:t>
            </a:r>
          </a:p>
          <a:p>
            <a:pPr>
              <a:spcAft>
                <a:spcPts val="1000"/>
              </a:spcAft>
            </a:pPr>
            <a:r>
              <a:rPr lang="cy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Cofiwch bod angen cryn dipyn o ymarfer i feistroli’r weithred o rolio.</a:t>
            </a:r>
          </a:p>
          <a:p>
            <a:pPr>
              <a:spcAft>
                <a:spcPts val="1000"/>
              </a:spcAft>
            </a:pPr>
            <a:r>
              <a:rPr lang="cy-GB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Yn y pen draw, bydd yn bosibl ffurfio rholyn addas y byddwch yn gallu ei osod yn gywir ar y wal gyda symudiad cyflym sy’n rheoli llif y morter i’r safle rydych yn dymuno. </a:t>
            </a:r>
          </a:p>
        </p:txBody>
      </p:sp>
    </p:spTree>
    <p:extLst>
      <p:ext uri="{BB962C8B-B14F-4D97-AF65-F5344CB8AC3E}">
        <p14:creationId xmlns:p14="http://schemas.microsoft.com/office/powerpoint/2010/main" val="2059128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FBCE01-D4CD-47BA-8727-D752AD07A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06963"/>
            <a:ext cx="5580112" cy="2529950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lefelu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8208912" cy="4248472"/>
          </a:xfrm>
        </p:spPr>
        <p:txBody>
          <a:bodyPr/>
          <a:lstStyle/>
          <a:p>
            <a:r>
              <a:rPr lang="cy-GB"/>
              <a:t>Cofiwch bod y lefel saer yn offeryn manwl. Peidiwch byth â tharo’r lefel saer i alinio’r brics yn llorweddol.</a:t>
            </a:r>
          </a:p>
          <a:p>
            <a:r>
              <a:rPr lang="cy-GB"/>
              <a:t>Rhowch y lefel saer ar yr haen o frics i’w lefelu (fel y mae’r llun yn dangos) a thapiwch y brics yn ysgafn.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cy-GB"/>
              <a:t>Os oes angen eu haddasu yn ormodol, efallai y bydd angen tynnu’r brics yn yr haen a newid trwch yr uniad gwely. </a:t>
            </a:r>
          </a:p>
          <a:p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175CA60-2AE6-43C9-A67B-5B2CD1797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145" y="991860"/>
            <a:ext cx="3183327" cy="4874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sythu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9267"/>
            <a:ext cx="5544616" cy="3359466"/>
          </a:xfrm>
        </p:spPr>
        <p:txBody>
          <a:bodyPr/>
          <a:lstStyle/>
          <a:p>
            <a:r>
              <a:rPr lang="cy-GB"/>
              <a:t>Pwyswch gornel y lefel saer yn erbyn ymyl cornel y brics.</a:t>
            </a:r>
          </a:p>
          <a:p>
            <a:r>
              <a:rPr lang="cy-GB"/>
              <a:t>I gadw’r lefel saer yn sefydlog, rhowch eich troed yn erbyn gwaelod y lefel a dal pen uchaf y lefel gyda’ch llaw rydd.</a:t>
            </a:r>
          </a:p>
          <a:p>
            <a:r>
              <a:rPr lang="cy-GB"/>
              <a:t>Dylech addasu’r brics yn ofalus ar bob pen i’r haen ac edrych i lawr wyneb y wal i wneud yn siŵr ei fod yn cyd-fynd â’r lefel saer.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sythu </a:t>
            </a:r>
            <a:r>
              <a:rPr lang="cy-GB" b="0">
                <a:ea typeface="ＭＳ Ｐゴシック" pitchFamily="-105" charset="-128"/>
                <a:cs typeface="ＭＳ Ｐゴシック" pitchFamily="-105" charset="-128"/>
              </a:rPr>
              <a:t>parhad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220960-AB4E-4845-B915-547A6DE72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2" y="1602000"/>
            <a:ext cx="2931689" cy="4581128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4D4A3912-F3A5-4A70-81C4-32F36F8E4076}"/>
              </a:ext>
            </a:extLst>
          </p:cNvPr>
          <p:cNvSpPr txBox="1">
            <a:spLocks/>
          </p:cNvSpPr>
          <p:nvPr/>
        </p:nvSpPr>
        <p:spPr bwMode="auto">
          <a:xfrm>
            <a:off x="457200" y="1602000"/>
            <a:ext cx="4834882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Sythwch ymyl gwrthdro’r gwaith yn yr un ffordd â’r wyneb. </a:t>
            </a:r>
          </a:p>
          <a:p>
            <a:r>
              <a:rPr lang="cy-GB"/>
              <a:t>Efallai y bydd angen tapio rhai brics i mewn neu dynnu rhai ymlaen i gwrdd â’r lefel saer er mwyn sicrhau cywirdeb.</a:t>
            </a:r>
          </a:p>
          <a:p>
            <a:r>
              <a:rPr lang="cy-GB"/>
              <a:t>Cofiwch – peidiwch byth â tharo’r lefel saer i sythu’r gwaith maen.</a:t>
            </a:r>
          </a:p>
          <a:p>
            <a:r>
              <a:rPr lang="cy-GB"/>
              <a:t>Tapiwch y brics i’w leinio’n fertigol bob tro. </a:t>
            </a:r>
          </a:p>
          <a:p>
            <a:endParaRPr lang="en-US" kern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9A7BB-CAB7-4535-87C9-018716A2F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leinio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5F8C2B-F57F-4573-9B93-05DC992668BD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96" y="1390588"/>
            <a:ext cx="3513462" cy="424815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1A2AAED-E247-4C49-8C1D-2DF86BF02E1F}"/>
              </a:ext>
            </a:extLst>
          </p:cNvPr>
          <p:cNvSpPr txBox="1">
            <a:spLocks/>
          </p:cNvSpPr>
          <p:nvPr/>
        </p:nvSpPr>
        <p:spPr bwMode="auto">
          <a:xfrm>
            <a:off x="457200" y="1422600"/>
            <a:ext cx="51845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Bydd leinio wyneb y brics rhwng y pennau sydd wedi’u sythu ar bob haen yn helpu i greu wal sydd â lefel wyneb cywir. </a:t>
            </a:r>
          </a:p>
          <a:p>
            <a:r>
              <a:rPr lang="cy-GB" dirty="0"/>
              <a:t>Pwyswch ymyl y lefel saer yn erbyn wyneb y brics ym mhob haen a’u haddasu yn ôl yr angen.</a:t>
            </a:r>
          </a:p>
          <a:p>
            <a:r>
              <a:rPr lang="cy-GB" dirty="0"/>
              <a:t>Bydd hyn yn alinio’r brics yn wyneb y wal i roi ymddangosiad gwastad, unffurf.</a:t>
            </a:r>
          </a:p>
          <a:p>
            <a:pPr>
              <a:lnSpc>
                <a:spcPct val="100000"/>
              </a:lnSpc>
            </a:pPr>
            <a:r>
              <a:rPr lang="cy-GB" dirty="0"/>
              <a:t>Peidiwch ag edrych ar unrhyw un o’r swigod yn y lefel saer.</a:t>
            </a:r>
          </a:p>
          <a:p>
            <a:pPr>
              <a:lnSpc>
                <a:spcPct val="100000"/>
              </a:lnSpc>
            </a:pPr>
            <a:r>
              <a:rPr lang="cy-GB" dirty="0"/>
              <a:t>Defnyddiwch y lefel fel ymyl syth yn unig.</a:t>
            </a:r>
          </a:p>
          <a:p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6855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E71AEA-D304-4620-A8D4-01936B442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2120" y="1988840"/>
            <a:ext cx="3147934" cy="342899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62760"/>
            <a:ext cx="5050904" cy="3987240"/>
          </a:xfrm>
        </p:spPr>
        <p:txBody>
          <a:bodyPr/>
          <a:lstStyle/>
          <a:p>
            <a:r>
              <a:rPr lang="cy-GB" dirty="0"/>
              <a:t>Y gwiriad olaf sydd angen ei wneud gyda'r lefel saer yw gwirio amrediad y gwaith. </a:t>
            </a:r>
          </a:p>
          <a:p>
            <a:r>
              <a:rPr lang="cy-GB" dirty="0"/>
              <a:t>Mae hyn yn golygu dal y lefel saer fel y dangosir yn y darlun i wneud yn siŵr bod pen pob haen mewn llinell.</a:t>
            </a:r>
          </a:p>
          <a:p>
            <a:r>
              <a:rPr lang="cy-GB" dirty="0"/>
              <a:t>Mae’r lefel saer ond yn cael ei defnyddio fel ymyl syth i addasu’r brics neu’r blociau i gyd-fynd â hi.</a:t>
            </a:r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55C899-393C-45D0-BEE9-EAB2845A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gwirio amrediad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Defnyddio lefel saer – gwaith blociau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1290" y="1700808"/>
            <a:ext cx="3826768" cy="3141136"/>
          </a:xfrm>
        </p:spPr>
        <p:txBody>
          <a:bodyPr/>
          <a:lstStyle/>
          <a:p>
            <a:r>
              <a:rPr lang="cy-GB" dirty="0"/>
              <a:t>Mae’r egwyddorion a ddisgrifiwyd eisoes ar gyfer gwaith brics yn berthnasol wrth lefelu, sythu a leinio gwaith blociau.</a:t>
            </a:r>
          </a:p>
          <a:p>
            <a:r>
              <a:rPr lang="cy-GB" dirty="0"/>
              <a:t>Pan fyddwn yn fodlon bod ein conglfeini wedi cael eu cwblhau’n gywir, gallwn eu defnyddio fel canllaw i ‘redeg’ y gwaith maen rhwng y corneli. </a:t>
            </a:r>
          </a:p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27B6A8-AFA4-41C8-80C2-F4A816FC75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797179"/>
            <a:ext cx="4265410" cy="354882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EE47094-9DE0-45DC-BB4A-001F1A88F4A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3347864" y="1978193"/>
            <a:ext cx="5583257" cy="38718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08EC78-8732-49C0-BB76-8AE6AA723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Gosod at y llinell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142EAA-A36D-4BEA-8748-1B22CE53B723}"/>
              </a:ext>
            </a:extLst>
          </p:cNvPr>
          <p:cNvSpPr/>
          <p:nvPr/>
        </p:nvSpPr>
        <p:spPr>
          <a:xfrm>
            <a:off x="395536" y="1470361"/>
            <a:ext cx="807380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y-GB" dirty="0"/>
              <a:t>Mae gosod at y llinell yn agwedd arall ar osod brics lle mae angen amser ac ymarfer er mwyn datblygu cyflymder a chywirdeb.</a:t>
            </a:r>
          </a:p>
          <a:p>
            <a:endParaRPr lang="en-GB" dirty="0"/>
          </a:p>
          <a:p>
            <a:r>
              <a:rPr lang="cy-GB" dirty="0"/>
              <a:t>Peidiwch byth â gosod y brics fel eu bod yn cyffwrdd y llinell. </a:t>
            </a:r>
            <a:br>
              <a:rPr lang="cy-GB" dirty="0"/>
            </a:br>
            <a:r>
              <a:rPr lang="cy-GB" dirty="0"/>
              <a:t>Bydd gwneud hyn yn gwneud i’r llinell symud oddi wrth </a:t>
            </a:r>
            <a:br>
              <a:rPr lang="cy-GB" dirty="0"/>
            </a:br>
            <a:r>
              <a:rPr lang="cy-GB" dirty="0"/>
              <a:t>wyneb y wal a bydd yn arwain at wyneb crwm. </a:t>
            </a:r>
          </a:p>
          <a:p>
            <a:endParaRPr lang="en-GB" dirty="0"/>
          </a:p>
          <a:p>
            <a: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Edrychwch i lawr y wal i</a:t>
            </a:r>
            <a:b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sicrhau bod yr wyneb yn</a:t>
            </a:r>
            <a:b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llyfn a bod pwythau’r wal</a:t>
            </a:r>
            <a:b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cy-GB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mewn llinell fertigol.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29501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1545</TotalTime>
  <Words>756</Words>
  <Application>Microsoft Office PowerPoint</Application>
  <PresentationFormat>On-screen Show (4:3)</PresentationFormat>
  <Paragraphs>62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2: Adeiladu’n gywir</vt:lpstr>
      <vt:lpstr>Gwaith cywir â thrywel</vt:lpstr>
      <vt:lpstr>Defnyddio lefel saer – lefelu</vt:lpstr>
      <vt:lpstr>Defnyddio lefel saer – sythu</vt:lpstr>
      <vt:lpstr>Defnyddio lefel saer – sythu parhad</vt:lpstr>
      <vt:lpstr>Defnyddio lefel saer – leinio</vt:lpstr>
      <vt:lpstr>Defnyddio lefel saer – gwirio amrediad</vt:lpstr>
      <vt:lpstr>Defnyddio lefel saer – gwaith blociau</vt:lpstr>
      <vt:lpstr>Gosod at y llinell</vt:lpstr>
      <vt:lpstr>Leinio mewn gwaith cerrig</vt:lpstr>
      <vt:lpstr>Cywirdeb wrth fesur morter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151</cp:revision>
  <dcterms:created xsi:type="dcterms:W3CDTF">2013-05-28T00:38:54Z</dcterms:created>
  <dcterms:modified xsi:type="dcterms:W3CDTF">2021-04-21T09:45:34Z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