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256" r:id="rId5"/>
    <p:sldId id="338" r:id="rId6"/>
    <p:sldId id="343" r:id="rId7"/>
    <p:sldId id="340" r:id="rId8"/>
    <p:sldId id="342" r:id="rId9"/>
    <p:sldId id="328" r:id="rId10"/>
    <p:sldId id="341" r:id="rId11"/>
    <p:sldId id="344" r:id="rId12"/>
    <p:sldId id="345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6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663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21: Conglfeini a phen waliau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38944" y="1413548"/>
            <a:ext cx="5275408" cy="453650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Conglfaen yw’r enw a ddefnyddir ar gyfer cornel mewn gwaith maen.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angen medrusrwydd a gofal i adeiladu conglfeini, gan eu bod yn cael eu defnyddio i arwain y gwaith o adeiladu rhannau syth o’r wal.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Pan fydd y conglfeini ar bob ochr i’r wal wedi’u cwblhau, bydd llinell linyn yn cael ei gosod a bydd modd cwblhau’r gwaith </a:t>
            </a:r>
            <a:r>
              <a:rPr lang="cy-GB" dirty="0" err="1"/>
              <a:t>mewnlenwi</a:t>
            </a:r>
            <a:r>
              <a:rPr lang="cy-GB" dirty="0"/>
              <a:t> rhwng y corneli.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Felly mae alinio a lefelu’r conglfeini’n gywir yn hanfodol er mwyn i’r wal fod yn syth o un pen i’r llall.</a:t>
            </a:r>
          </a:p>
          <a:p>
            <a:pPr lvl="0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D0EE5E-AFCC-4C28-81C9-B1E21CE0E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523" y="1390588"/>
            <a:ext cx="3299949" cy="24145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F390CF-87F9-4B44-B9F2-083F9B733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352" y="4317164"/>
            <a:ext cx="2972448" cy="156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E287E-7586-4DCA-81B2-D366218DC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 </a:t>
            </a:r>
            <a:r>
              <a:rPr lang="cy-GB" b="0"/>
              <a:t>parhad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862A301-BDC1-4A4E-A7AD-D7CC363450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032375" y="3776499"/>
            <a:ext cx="2202162" cy="208073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EF12162-75F2-420B-AD8A-98D17BF5BCD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45" y="1470570"/>
            <a:ext cx="5040560" cy="4478710"/>
          </a:xfrm>
        </p:spPr>
        <p:txBody>
          <a:bodyPr/>
          <a:lstStyle/>
          <a:p>
            <a:r>
              <a:rPr lang="cy-GB"/>
              <a:t>Mae’r dull o adeiladu conglfaen yn golygu camu pob haen yn ôl o’r un isod wrth i’r gwaith fynd yn ei flaen. </a:t>
            </a:r>
          </a:p>
          <a:p>
            <a:r>
              <a:rPr lang="cy-GB"/>
              <a:t>Yr enw ar y broses hon yw ‘rhacio yn ôl’.</a:t>
            </a:r>
          </a:p>
          <a:p>
            <a:r>
              <a:rPr lang="cy-GB"/>
              <a:t>Rhaid mesur pob haen yn gywir wrth eu gosod. Y mesur safonol ar gyfer bricsen ac uniad gwely yw 75mm.</a:t>
            </a:r>
          </a:p>
          <a:p>
            <a:r>
              <a:rPr lang="cy-GB"/>
              <a:t>I’w gwneud yn haws i wirio cywirdeb a chysondeb y mesur, gellir gwneud rhoden fesur gyda bylchau’r haen wedi’u marcio arni gyda thoriadau â llif.</a:t>
            </a:r>
          </a:p>
          <a:p>
            <a:pPr lvl="0"/>
            <a:endParaRPr lang="en-GB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8FA297A-F233-4E21-8D12-B298DF669403}"/>
              </a:ext>
            </a:extLst>
          </p:cNvPr>
          <p:cNvSpPr/>
          <p:nvPr/>
        </p:nvSpPr>
        <p:spPr>
          <a:xfrm>
            <a:off x="5632166" y="1575694"/>
            <a:ext cx="2162175" cy="1549400"/>
          </a:xfrm>
          <a:custGeom>
            <a:avLst/>
            <a:gdLst/>
            <a:ahLst/>
            <a:cxnLst/>
            <a:rect l="l" t="t" r="r" b="b"/>
            <a:pathLst>
              <a:path w="2162175" h="1549400">
                <a:moveTo>
                  <a:pt x="293369" y="0"/>
                </a:moveTo>
                <a:lnTo>
                  <a:pt x="0" y="0"/>
                </a:lnTo>
                <a:lnTo>
                  <a:pt x="0" y="1548952"/>
                </a:lnTo>
                <a:lnTo>
                  <a:pt x="2161844" y="1548952"/>
                </a:lnTo>
                <a:lnTo>
                  <a:pt x="2161844" y="1367307"/>
                </a:lnTo>
                <a:lnTo>
                  <a:pt x="2157536" y="1361253"/>
                </a:lnTo>
                <a:lnTo>
                  <a:pt x="2156179" y="1352249"/>
                </a:lnTo>
                <a:lnTo>
                  <a:pt x="2157438" y="1342263"/>
                </a:lnTo>
                <a:lnTo>
                  <a:pt x="2160981" y="1333258"/>
                </a:lnTo>
                <a:lnTo>
                  <a:pt x="1890968" y="1175235"/>
                </a:lnTo>
                <a:lnTo>
                  <a:pt x="1837042" y="1142047"/>
                </a:lnTo>
                <a:lnTo>
                  <a:pt x="1831787" y="1134800"/>
                </a:lnTo>
                <a:lnTo>
                  <a:pt x="1828417" y="1125343"/>
                </a:lnTo>
                <a:lnTo>
                  <a:pt x="1827835" y="1114415"/>
                </a:lnTo>
                <a:lnTo>
                  <a:pt x="1830946" y="1102753"/>
                </a:lnTo>
                <a:lnTo>
                  <a:pt x="1541043" y="914158"/>
                </a:lnTo>
                <a:lnTo>
                  <a:pt x="1536899" y="907731"/>
                </a:lnTo>
                <a:lnTo>
                  <a:pt x="1533409" y="900077"/>
                </a:lnTo>
                <a:lnTo>
                  <a:pt x="1532211" y="890952"/>
                </a:lnTo>
                <a:lnTo>
                  <a:pt x="1534947" y="880110"/>
                </a:lnTo>
                <a:lnTo>
                  <a:pt x="1221486" y="691515"/>
                </a:lnTo>
                <a:lnTo>
                  <a:pt x="1216151" y="688153"/>
                </a:lnTo>
                <a:lnTo>
                  <a:pt x="1212210" y="682339"/>
                </a:lnTo>
                <a:lnTo>
                  <a:pt x="1210072" y="674562"/>
                </a:lnTo>
                <a:lnTo>
                  <a:pt x="1210144" y="665314"/>
                </a:lnTo>
                <a:lnTo>
                  <a:pt x="933348" y="479336"/>
                </a:lnTo>
                <a:lnTo>
                  <a:pt x="926092" y="474344"/>
                </a:lnTo>
                <a:lnTo>
                  <a:pt x="920475" y="464932"/>
                </a:lnTo>
                <a:lnTo>
                  <a:pt x="917151" y="453556"/>
                </a:lnTo>
                <a:lnTo>
                  <a:pt x="916774" y="442671"/>
                </a:lnTo>
                <a:lnTo>
                  <a:pt x="592836" y="254076"/>
                </a:lnTo>
                <a:lnTo>
                  <a:pt x="588686" y="248016"/>
                </a:lnTo>
                <a:lnTo>
                  <a:pt x="585196" y="240976"/>
                </a:lnTo>
                <a:lnTo>
                  <a:pt x="584002" y="231973"/>
                </a:lnTo>
                <a:lnTo>
                  <a:pt x="586740" y="220027"/>
                </a:lnTo>
                <a:lnTo>
                  <a:pt x="467333" y="130967"/>
                </a:lnTo>
                <a:lnTo>
                  <a:pt x="384134" y="67528"/>
                </a:lnTo>
                <a:lnTo>
                  <a:pt x="343992" y="34048"/>
                </a:lnTo>
                <a:lnTo>
                  <a:pt x="336941" y="24308"/>
                </a:lnTo>
                <a:lnTo>
                  <a:pt x="324896" y="13095"/>
                </a:lnTo>
                <a:lnTo>
                  <a:pt x="309743" y="3846"/>
                </a:lnTo>
                <a:lnTo>
                  <a:pt x="293369" y="0"/>
                </a:lnTo>
                <a:close/>
              </a:path>
            </a:pathLst>
          </a:custGeom>
          <a:solidFill>
            <a:srgbClr val="F1CB8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2530870D-579F-4F56-8A64-2882CA93F51D}"/>
              </a:ext>
            </a:extLst>
          </p:cNvPr>
          <p:cNvSpPr txBox="1"/>
          <p:nvPr/>
        </p:nvSpPr>
        <p:spPr>
          <a:xfrm>
            <a:off x="8244642" y="1573310"/>
            <a:ext cx="710565" cy="17653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cy-GB" sz="1000">
                <a:solidFill>
                  <a:srgbClr val="231F20"/>
                </a:solidFill>
                <a:latin typeface="Trebuchet MS"/>
                <a:cs typeface="Trebuchet MS"/>
              </a:rPr>
              <a:t>Rhacio yn ôl</a:t>
            </a:r>
          </a:p>
        </p:txBody>
      </p:sp>
      <p:grpSp>
        <p:nvGrpSpPr>
          <p:cNvPr id="10" name="object 10">
            <a:extLst>
              <a:ext uri="{FF2B5EF4-FFF2-40B4-BE49-F238E27FC236}">
                <a16:creationId xmlns:a16="http://schemas.microsoft.com/office/drawing/2014/main" id="{31A6503B-4381-4CB6-927B-E72B597895D0}"/>
              </a:ext>
            </a:extLst>
          </p:cNvPr>
          <p:cNvGrpSpPr/>
          <p:nvPr/>
        </p:nvGrpSpPr>
        <p:grpSpPr>
          <a:xfrm>
            <a:off x="5632130" y="1390588"/>
            <a:ext cx="2602407" cy="1741170"/>
            <a:chOff x="1736940" y="893939"/>
            <a:chExt cx="2602407" cy="1741170"/>
          </a:xfrm>
        </p:grpSpPr>
        <p:sp>
          <p:nvSpPr>
            <p:cNvPr id="11" name="object 11">
              <a:extLst>
                <a:ext uri="{FF2B5EF4-FFF2-40B4-BE49-F238E27FC236}">
                  <a16:creationId xmlns:a16="http://schemas.microsoft.com/office/drawing/2014/main" id="{8799B6C3-C3CF-43BA-BE6D-9DF238C199CC}"/>
                </a:ext>
              </a:extLst>
            </p:cNvPr>
            <p:cNvSpPr/>
            <p:nvPr/>
          </p:nvSpPr>
          <p:spPr>
            <a:xfrm>
              <a:off x="1736940" y="893939"/>
              <a:ext cx="2457450" cy="1741170"/>
            </a:xfrm>
            <a:custGeom>
              <a:avLst/>
              <a:gdLst/>
              <a:ahLst/>
              <a:cxnLst/>
              <a:rect l="l" t="t" r="r" b="b"/>
              <a:pathLst>
                <a:path w="2457450" h="1741170">
                  <a:moveTo>
                    <a:pt x="293382" y="1333284"/>
                  </a:moveTo>
                  <a:lnTo>
                    <a:pt x="12" y="1333284"/>
                  </a:lnTo>
                  <a:lnTo>
                    <a:pt x="12" y="1518361"/>
                  </a:lnTo>
                  <a:lnTo>
                    <a:pt x="293382" y="1518361"/>
                  </a:lnTo>
                  <a:lnTo>
                    <a:pt x="293382" y="1333284"/>
                  </a:lnTo>
                  <a:close/>
                </a:path>
                <a:path w="2457450" h="1741170">
                  <a:moveTo>
                    <a:pt x="293382" y="880110"/>
                  </a:moveTo>
                  <a:lnTo>
                    <a:pt x="12" y="880110"/>
                  </a:lnTo>
                  <a:lnTo>
                    <a:pt x="12" y="1065199"/>
                  </a:lnTo>
                  <a:lnTo>
                    <a:pt x="293382" y="1065199"/>
                  </a:lnTo>
                  <a:lnTo>
                    <a:pt x="293382" y="880110"/>
                  </a:lnTo>
                  <a:close/>
                </a:path>
                <a:path w="2457450" h="1741170">
                  <a:moveTo>
                    <a:pt x="293382" y="442696"/>
                  </a:moveTo>
                  <a:lnTo>
                    <a:pt x="12" y="442696"/>
                  </a:lnTo>
                  <a:lnTo>
                    <a:pt x="12" y="627773"/>
                  </a:lnTo>
                  <a:lnTo>
                    <a:pt x="293382" y="627773"/>
                  </a:lnTo>
                  <a:lnTo>
                    <a:pt x="293382" y="442696"/>
                  </a:lnTo>
                  <a:close/>
                </a:path>
                <a:path w="2457450" h="1741170">
                  <a:moveTo>
                    <a:pt x="293382" y="0"/>
                  </a:moveTo>
                  <a:lnTo>
                    <a:pt x="12" y="0"/>
                  </a:lnTo>
                  <a:lnTo>
                    <a:pt x="12" y="185089"/>
                  </a:lnTo>
                  <a:lnTo>
                    <a:pt x="293382" y="185089"/>
                  </a:lnTo>
                  <a:lnTo>
                    <a:pt x="293382" y="0"/>
                  </a:lnTo>
                  <a:close/>
                </a:path>
                <a:path w="2457450" h="1741170">
                  <a:moveTo>
                    <a:pt x="586752" y="1555915"/>
                  </a:moveTo>
                  <a:lnTo>
                    <a:pt x="0" y="1555915"/>
                  </a:lnTo>
                  <a:lnTo>
                    <a:pt x="0" y="1741004"/>
                  </a:lnTo>
                  <a:lnTo>
                    <a:pt x="586752" y="1741004"/>
                  </a:lnTo>
                  <a:lnTo>
                    <a:pt x="586752" y="1555915"/>
                  </a:lnTo>
                  <a:close/>
                </a:path>
                <a:path w="2457450" h="1741170">
                  <a:moveTo>
                    <a:pt x="586752" y="1102779"/>
                  </a:moveTo>
                  <a:lnTo>
                    <a:pt x="0" y="1102779"/>
                  </a:lnTo>
                  <a:lnTo>
                    <a:pt x="0" y="1287856"/>
                  </a:lnTo>
                  <a:lnTo>
                    <a:pt x="586752" y="1287856"/>
                  </a:lnTo>
                  <a:lnTo>
                    <a:pt x="586752" y="1102779"/>
                  </a:lnTo>
                  <a:close/>
                </a:path>
                <a:path w="2457450" h="1741170">
                  <a:moveTo>
                    <a:pt x="586752" y="665327"/>
                  </a:moveTo>
                  <a:lnTo>
                    <a:pt x="0" y="665327"/>
                  </a:lnTo>
                  <a:lnTo>
                    <a:pt x="0" y="850417"/>
                  </a:lnTo>
                  <a:lnTo>
                    <a:pt x="586752" y="850417"/>
                  </a:lnTo>
                  <a:lnTo>
                    <a:pt x="586752" y="665327"/>
                  </a:lnTo>
                  <a:close/>
                </a:path>
                <a:path w="2457450" h="1741170">
                  <a:moveTo>
                    <a:pt x="586752" y="220027"/>
                  </a:moveTo>
                  <a:lnTo>
                    <a:pt x="0" y="220027"/>
                  </a:lnTo>
                  <a:lnTo>
                    <a:pt x="0" y="405117"/>
                  </a:lnTo>
                  <a:lnTo>
                    <a:pt x="586752" y="405117"/>
                  </a:lnTo>
                  <a:lnTo>
                    <a:pt x="586752" y="220027"/>
                  </a:lnTo>
                  <a:close/>
                </a:path>
                <a:path w="2457450" h="1741170">
                  <a:moveTo>
                    <a:pt x="916787" y="1333284"/>
                  </a:moveTo>
                  <a:lnTo>
                    <a:pt x="330047" y="1333284"/>
                  </a:lnTo>
                  <a:lnTo>
                    <a:pt x="330047" y="1518361"/>
                  </a:lnTo>
                  <a:lnTo>
                    <a:pt x="916787" y="1518361"/>
                  </a:lnTo>
                  <a:lnTo>
                    <a:pt x="916787" y="1333284"/>
                  </a:lnTo>
                  <a:close/>
                </a:path>
                <a:path w="2457450" h="1741170">
                  <a:moveTo>
                    <a:pt x="916787" y="880110"/>
                  </a:moveTo>
                  <a:lnTo>
                    <a:pt x="330047" y="880110"/>
                  </a:lnTo>
                  <a:lnTo>
                    <a:pt x="330047" y="1065199"/>
                  </a:lnTo>
                  <a:lnTo>
                    <a:pt x="916787" y="1065199"/>
                  </a:lnTo>
                  <a:lnTo>
                    <a:pt x="916787" y="880110"/>
                  </a:lnTo>
                  <a:close/>
                </a:path>
                <a:path w="2457450" h="1741170">
                  <a:moveTo>
                    <a:pt x="916787" y="442696"/>
                  </a:moveTo>
                  <a:lnTo>
                    <a:pt x="330047" y="442696"/>
                  </a:lnTo>
                  <a:lnTo>
                    <a:pt x="330047" y="627773"/>
                  </a:lnTo>
                  <a:lnTo>
                    <a:pt x="916787" y="627773"/>
                  </a:lnTo>
                  <a:lnTo>
                    <a:pt x="916787" y="442696"/>
                  </a:lnTo>
                  <a:close/>
                </a:path>
                <a:path w="2457450" h="1741170">
                  <a:moveTo>
                    <a:pt x="1210183" y="1555915"/>
                  </a:moveTo>
                  <a:lnTo>
                    <a:pt x="623430" y="1555915"/>
                  </a:lnTo>
                  <a:lnTo>
                    <a:pt x="623430" y="1741004"/>
                  </a:lnTo>
                  <a:lnTo>
                    <a:pt x="1210183" y="1741004"/>
                  </a:lnTo>
                  <a:lnTo>
                    <a:pt x="1210183" y="1555915"/>
                  </a:lnTo>
                  <a:close/>
                </a:path>
                <a:path w="2457450" h="1741170">
                  <a:moveTo>
                    <a:pt x="1210183" y="1102779"/>
                  </a:moveTo>
                  <a:lnTo>
                    <a:pt x="623430" y="1102779"/>
                  </a:lnTo>
                  <a:lnTo>
                    <a:pt x="623430" y="1287856"/>
                  </a:lnTo>
                  <a:lnTo>
                    <a:pt x="1210183" y="1287856"/>
                  </a:lnTo>
                  <a:lnTo>
                    <a:pt x="1210183" y="1102779"/>
                  </a:lnTo>
                  <a:close/>
                </a:path>
                <a:path w="2457450" h="1741170">
                  <a:moveTo>
                    <a:pt x="1210183" y="665327"/>
                  </a:moveTo>
                  <a:lnTo>
                    <a:pt x="623430" y="665327"/>
                  </a:lnTo>
                  <a:lnTo>
                    <a:pt x="623430" y="850417"/>
                  </a:lnTo>
                  <a:lnTo>
                    <a:pt x="1210183" y="850417"/>
                  </a:lnTo>
                  <a:lnTo>
                    <a:pt x="1210183" y="665327"/>
                  </a:lnTo>
                  <a:close/>
                </a:path>
                <a:path w="2457450" h="1741170">
                  <a:moveTo>
                    <a:pt x="1534985" y="1333284"/>
                  </a:moveTo>
                  <a:lnTo>
                    <a:pt x="948245" y="1333284"/>
                  </a:lnTo>
                  <a:lnTo>
                    <a:pt x="948245" y="1518361"/>
                  </a:lnTo>
                  <a:lnTo>
                    <a:pt x="1534985" y="1518361"/>
                  </a:lnTo>
                  <a:lnTo>
                    <a:pt x="1534985" y="1333284"/>
                  </a:lnTo>
                  <a:close/>
                </a:path>
                <a:path w="2457450" h="1741170">
                  <a:moveTo>
                    <a:pt x="1534985" y="880110"/>
                  </a:moveTo>
                  <a:lnTo>
                    <a:pt x="948245" y="880110"/>
                  </a:lnTo>
                  <a:lnTo>
                    <a:pt x="948245" y="1065199"/>
                  </a:lnTo>
                  <a:lnTo>
                    <a:pt x="1534985" y="1065199"/>
                  </a:lnTo>
                  <a:lnTo>
                    <a:pt x="1534985" y="880110"/>
                  </a:lnTo>
                  <a:close/>
                </a:path>
                <a:path w="2457450" h="1741170">
                  <a:moveTo>
                    <a:pt x="1830971" y="1555915"/>
                  </a:moveTo>
                  <a:lnTo>
                    <a:pt x="1244231" y="1555915"/>
                  </a:lnTo>
                  <a:lnTo>
                    <a:pt x="1244231" y="1741004"/>
                  </a:lnTo>
                  <a:lnTo>
                    <a:pt x="1830971" y="1741004"/>
                  </a:lnTo>
                  <a:lnTo>
                    <a:pt x="1830971" y="1555915"/>
                  </a:lnTo>
                  <a:close/>
                </a:path>
                <a:path w="2457450" h="1741170">
                  <a:moveTo>
                    <a:pt x="1830971" y="1102779"/>
                  </a:moveTo>
                  <a:lnTo>
                    <a:pt x="1244231" y="1102779"/>
                  </a:lnTo>
                  <a:lnTo>
                    <a:pt x="1244231" y="1287856"/>
                  </a:lnTo>
                  <a:lnTo>
                    <a:pt x="1830971" y="1287856"/>
                  </a:lnTo>
                  <a:lnTo>
                    <a:pt x="1830971" y="1102779"/>
                  </a:lnTo>
                  <a:close/>
                </a:path>
                <a:path w="2457450" h="1741170">
                  <a:moveTo>
                    <a:pt x="2161019" y="1333284"/>
                  </a:moveTo>
                  <a:lnTo>
                    <a:pt x="1574279" y="1333284"/>
                  </a:lnTo>
                  <a:lnTo>
                    <a:pt x="1574279" y="1518361"/>
                  </a:lnTo>
                  <a:lnTo>
                    <a:pt x="2161019" y="1518361"/>
                  </a:lnTo>
                  <a:lnTo>
                    <a:pt x="2161019" y="1333284"/>
                  </a:lnTo>
                  <a:close/>
                </a:path>
                <a:path w="2457450" h="1741170">
                  <a:moveTo>
                    <a:pt x="2457005" y="1555915"/>
                  </a:moveTo>
                  <a:lnTo>
                    <a:pt x="1870265" y="1555915"/>
                  </a:lnTo>
                  <a:lnTo>
                    <a:pt x="1870265" y="1741004"/>
                  </a:lnTo>
                  <a:lnTo>
                    <a:pt x="2457005" y="1741004"/>
                  </a:lnTo>
                  <a:lnTo>
                    <a:pt x="2457005" y="1555915"/>
                  </a:lnTo>
                  <a:close/>
                </a:path>
              </a:pathLst>
            </a:custGeom>
            <a:solidFill>
              <a:srgbClr val="C87A4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4">
              <a:extLst>
                <a:ext uri="{FF2B5EF4-FFF2-40B4-BE49-F238E27FC236}">
                  <a16:creationId xmlns:a16="http://schemas.microsoft.com/office/drawing/2014/main" id="{F8CCAF3D-1470-4987-A842-6ECBC14ACAC8}"/>
                </a:ext>
              </a:extLst>
            </p:cNvPr>
            <p:cNvSpPr/>
            <p:nvPr/>
          </p:nvSpPr>
          <p:spPr>
            <a:xfrm>
              <a:off x="2096686" y="984745"/>
              <a:ext cx="2242185" cy="1419860"/>
            </a:xfrm>
            <a:custGeom>
              <a:avLst/>
              <a:gdLst/>
              <a:ahLst/>
              <a:cxnLst/>
              <a:rect l="l" t="t" r="r" b="b"/>
              <a:pathLst>
                <a:path w="2242185" h="1419860">
                  <a:moveTo>
                    <a:pt x="0" y="0"/>
                  </a:moveTo>
                  <a:lnTo>
                    <a:pt x="2242185" y="235750"/>
                  </a:lnTo>
                  <a:lnTo>
                    <a:pt x="1954060" y="1419707"/>
                  </a:lnTo>
                </a:path>
              </a:pathLst>
            </a:custGeom>
            <a:ln w="10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5">
              <a:extLst>
                <a:ext uri="{FF2B5EF4-FFF2-40B4-BE49-F238E27FC236}">
                  <a16:creationId xmlns:a16="http://schemas.microsoft.com/office/drawing/2014/main" id="{5A99A92B-497C-439F-AEDE-0D1EE5F36C03}"/>
                </a:ext>
              </a:extLst>
            </p:cNvPr>
            <p:cNvSpPr/>
            <p:nvPr/>
          </p:nvSpPr>
          <p:spPr>
            <a:xfrm>
              <a:off x="2374339" y="1215248"/>
              <a:ext cx="1964689" cy="974725"/>
            </a:xfrm>
            <a:custGeom>
              <a:avLst/>
              <a:gdLst/>
              <a:ahLst/>
              <a:cxnLst/>
              <a:rect l="l" t="t" r="r" b="b"/>
              <a:pathLst>
                <a:path w="1964689" h="974725">
                  <a:moveTo>
                    <a:pt x="0" y="0"/>
                  </a:moveTo>
                  <a:lnTo>
                    <a:pt x="1964537" y="5245"/>
                  </a:lnTo>
                  <a:lnTo>
                    <a:pt x="1356829" y="974407"/>
                  </a:lnTo>
                </a:path>
              </a:pathLst>
            </a:custGeom>
            <a:ln w="10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6">
              <a:extLst>
                <a:ext uri="{FF2B5EF4-FFF2-40B4-BE49-F238E27FC236}">
                  <a16:creationId xmlns:a16="http://schemas.microsoft.com/office/drawing/2014/main" id="{3F33E570-5F06-4DB7-8652-CB4F6280332A}"/>
                </a:ext>
              </a:extLst>
            </p:cNvPr>
            <p:cNvSpPr/>
            <p:nvPr/>
          </p:nvSpPr>
          <p:spPr>
            <a:xfrm>
              <a:off x="2746291" y="1220487"/>
              <a:ext cx="1592580" cy="681355"/>
            </a:xfrm>
            <a:custGeom>
              <a:avLst/>
              <a:gdLst/>
              <a:ahLst/>
              <a:cxnLst/>
              <a:rect l="l" t="t" r="r" b="b"/>
              <a:pathLst>
                <a:path w="1592579" h="681355">
                  <a:moveTo>
                    <a:pt x="0" y="251459"/>
                  </a:moveTo>
                  <a:lnTo>
                    <a:pt x="1592580" y="0"/>
                  </a:lnTo>
                  <a:lnTo>
                    <a:pt x="612940" y="681037"/>
                  </a:lnTo>
                </a:path>
              </a:pathLst>
            </a:custGeom>
            <a:ln w="10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36F1443D-D4C1-47FF-ADB8-DB5B58A82BBB}"/>
                </a:ext>
              </a:extLst>
            </p:cNvPr>
            <p:cNvSpPr/>
            <p:nvPr/>
          </p:nvSpPr>
          <p:spPr>
            <a:xfrm>
              <a:off x="3034422" y="1220487"/>
              <a:ext cx="1304925" cy="440055"/>
            </a:xfrm>
            <a:custGeom>
              <a:avLst/>
              <a:gdLst/>
              <a:ahLst/>
              <a:cxnLst/>
              <a:rect l="l" t="t" r="r" b="b"/>
              <a:pathLst>
                <a:path w="1304925" h="440055">
                  <a:moveTo>
                    <a:pt x="0" y="440054"/>
                  </a:moveTo>
                  <a:lnTo>
                    <a:pt x="1304455" y="0"/>
                  </a:lnTo>
                </a:path>
              </a:pathLst>
            </a:custGeom>
            <a:ln w="10477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826076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D6C83FC-3B46-4830-8F66-56FD512B2E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4149080"/>
            <a:ext cx="3779912" cy="20716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22B66-2B3A-4615-8685-8B316C7C0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2892" y="946537"/>
            <a:ext cx="3923928" cy="22134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9830" y="1470890"/>
            <a:ext cx="4514218" cy="4464496"/>
          </a:xfrm>
        </p:spPr>
        <p:txBody>
          <a:bodyPr/>
          <a:lstStyle/>
          <a:p>
            <a:r>
              <a:rPr lang="cy-GB" dirty="0">
                <a:latin typeface="Arial" pitchFamily="34" charset="0"/>
                <a:cs typeface="Arial" pitchFamily="34" charset="0"/>
              </a:rPr>
              <a:t>I adeiladu conglfaen gyda brics, dilynwch y camau hyn:</a:t>
            </a:r>
          </a:p>
          <a:p>
            <a:pPr marL="324000" lvl="0" indent="-3240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 sz="16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Gosodwch y brics ar gyfer yr haen gyntaf ar hyd llinell y wal sydd wedi’i gosod ymlaen llaw. </a:t>
            </a:r>
          </a:p>
          <a:p>
            <a:pPr marL="324000" lvl="0" indent="-3240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 sz="16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Lefelwch y brics hyn o un pen i’r llall. Tapiwch y brics – NID y lefel – i’w alinio.</a:t>
            </a:r>
          </a:p>
          <a:p>
            <a:pPr marL="324000" lvl="0" indent="-3240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/>
            </a:pPr>
            <a:r>
              <a:rPr lang="cy-GB" sz="16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Defnyddiwch y lefel saer fel ymyl syth ar wyneb y brics i wneud yn siŵr eu bod yn syth. Cofiwch, tapiwch y brics ac NID y lefel i’w alinio.</a:t>
            </a:r>
          </a:p>
          <a:p>
            <a:pPr lv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Cymerwch amser i wneud y cam cyntaf hwn yn iawn. Tynnwch y brics i addasu maint yr uniad gwely os oes angen.</a:t>
            </a:r>
          </a:p>
          <a:p>
            <a:pPr lvl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endParaRPr lang="en-US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endParaRPr lang="en-US" sz="1600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endParaRPr lang="en-GB" dirty="0"/>
          </a:p>
          <a:p>
            <a:pPr lvl="0"/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30583B-62AD-4C33-B368-89478F86EB41}"/>
              </a:ext>
            </a:extLst>
          </p:cNvPr>
          <p:cNvSpPr txBox="1"/>
          <p:nvPr/>
        </p:nvSpPr>
        <p:spPr>
          <a:xfrm>
            <a:off x="5364088" y="3159950"/>
            <a:ext cx="3779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400">
                <a:solidFill>
                  <a:srgbClr val="000000"/>
                </a:solidFill>
                <a:latin typeface="Arial"/>
              </a:rPr>
              <a:t>Sylwch: Yr uchder a ddewisir ar gyfer y conglfaen fydd yn pennu nifer y brics i’w gosod yn yr haen gyntaf. Peidiwch ag ymestyn yr haen gyntaf yn hirach na hyd eich lefel saer.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B5A4A3-042A-462F-8A64-7C47B58E7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7321" y="3587040"/>
            <a:ext cx="4355976" cy="19720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30D5CE-0A75-40C8-A003-1B39657566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703" y="1444097"/>
            <a:ext cx="4231648" cy="22390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35162E0-5A8E-49B6-BB12-F5D6E991C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 </a:t>
            </a:r>
            <a:r>
              <a:rPr lang="cy-GB" b="0"/>
              <a:t>parhad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1EED054-D4E2-4EF5-A4A3-7B1BE095D1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24829"/>
            <a:ext cx="4402832" cy="4134302"/>
          </a:xfrm>
        </p:spPr>
        <p:txBody>
          <a:bodyPr/>
          <a:lstStyle/>
          <a:p>
            <a:r>
              <a:rPr lang="cy-GB" dirty="0">
                <a:latin typeface="Arial" pitchFamily="34" charset="0"/>
                <a:cs typeface="Arial" pitchFamily="34" charset="0"/>
              </a:rPr>
              <a:t>Yr enw ar y brics sydd wedi’u gosod ar ongl sgwâr i ffurfio’r gornel yw ‘gwrthdro’.</a:t>
            </a:r>
          </a:p>
          <a:p>
            <a:pPr marL="342900" lvl="0" indent="-3429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 startAt="4"/>
            </a:pPr>
            <a:r>
              <a:rPr lang="cy-GB" sz="16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Gwnewch yn siŵr bod brics y gwrthdro ar ongl sgwâr i linell wyneb y wal. (Mae sgwâr dur fel yr un a ddangosir yma yn ddefnyddiol).</a:t>
            </a:r>
          </a:p>
          <a:p>
            <a:pPr marL="342900" lvl="0" indent="-3429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 startAt="4"/>
            </a:pPr>
            <a:r>
              <a:rPr lang="cy-GB" sz="16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Lefelwch o’r pwynt cornel i ddiwedd y gwrthdro. Peidiwch â gwneud unrhyw addasiadau i safle’r gornel – dim ond pen y gwrthdro ddylech chi ei addasu.</a:t>
            </a:r>
          </a:p>
          <a:p>
            <a:pPr marL="342900" lvl="0" indent="-34290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+mj-lt"/>
              <a:buAutoNum type="arabicPeriod" startAt="4"/>
            </a:pPr>
            <a:r>
              <a:rPr lang="cy-GB" sz="1600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Defnyddiwch y lefel saer fel ymyl syth i alinio wyneb brics y gwrthdro am ei hyd cyfan.</a:t>
            </a:r>
          </a:p>
          <a:p>
            <a:pPr lvl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</a:pPr>
            <a:r>
              <a:rPr lang="cy-GB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Gwiriwch gywirdeb y gwaith yn gyson.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cy-GB" dirty="0"/>
              <a:t>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668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6FEE107-A435-45F0-8B9E-0F7F8DA9F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2734416"/>
            <a:ext cx="3317529" cy="33982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D76BF3-D43E-4D7B-B63A-67B531638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558" y="952200"/>
            <a:ext cx="3030251" cy="3268888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 </a:t>
            </a:r>
            <a:r>
              <a:rPr lang="cy-GB" b="0"/>
              <a:t>parhad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2935" y="1504480"/>
            <a:ext cx="6635080" cy="700384"/>
          </a:xfrm>
        </p:spPr>
        <p:txBody>
          <a:bodyPr/>
          <a:lstStyle/>
          <a:p>
            <a:pPr lvl="0"/>
            <a:r>
              <a:rPr lang="cy-GB"/>
              <a:t>Mae’r conglfaen yn cael ei godi un haen ar y tro, gan ailadrodd yr un camau ar gyfer pob haen. </a:t>
            </a:r>
          </a:p>
          <a:p>
            <a:pPr lvl="0"/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3275EA-BB2C-402E-A539-B9BEDA527FA2}"/>
              </a:ext>
            </a:extLst>
          </p:cNvPr>
          <p:cNvSpPr txBox="1">
            <a:spLocks/>
          </p:cNvSpPr>
          <p:nvPr/>
        </p:nvSpPr>
        <p:spPr bwMode="auto">
          <a:xfrm>
            <a:off x="467544" y="3464946"/>
            <a:ext cx="3891126" cy="256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Rhaid gwirio bod y gwaith yn unionsyth ar bob pen i’r haen wrth iddynt gael eu gosod.</a:t>
            </a:r>
          </a:p>
          <a:p>
            <a:r>
              <a:rPr lang="cy-GB" dirty="0"/>
              <a:t>Rhaid gwirio mesuriad pob haen</a:t>
            </a:r>
            <a:br>
              <a:rPr lang="cy-GB" dirty="0"/>
            </a:br>
            <a:r>
              <a:rPr lang="cy-GB" dirty="0"/>
              <a:t>o ran eu trwch er mwyn cynnal uniadau gwely cyson a chywir.</a:t>
            </a:r>
          </a:p>
          <a:p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1B8EF7C-4389-4981-8DD2-33814C98D122}"/>
              </a:ext>
            </a:extLst>
          </p:cNvPr>
          <p:cNvSpPr txBox="1">
            <a:spLocks/>
          </p:cNvSpPr>
          <p:nvPr/>
        </p:nvSpPr>
        <p:spPr bwMode="auto">
          <a:xfrm>
            <a:off x="482935" y="2318756"/>
            <a:ext cx="4890031" cy="93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Wrth i’r gwaith fynd yn ei flaen, rhaid cadw’r pwynt cornel yn unionsyth ar y wyneb a’r gwrthdro.</a:t>
            </a:r>
          </a:p>
          <a:p>
            <a:endParaRPr lang="en-US" kern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6804E6-AFAB-427E-A4C8-F1C6B50C8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947" y="1772816"/>
            <a:ext cx="4420572" cy="2736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602E7-422D-43E8-AE0E-F2C39CA7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4EB167-9D24-4BF0-B4E1-0363CD31DF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4420572" cy="4593599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Wrth osod pob haen yn y conglfaen, dylid gosod y lefel saer ar y gwaith fel y dangosir yma.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‘Gwirio amrediad’ yw’r enw ar y broses hon.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Pan fydd y llinell linyn yn cael ei chysylltu o un pen o’r wal i’r llall er mwyn adeiladu’r gwaith </a:t>
            </a:r>
            <a:r>
              <a:rPr lang="cy-GB" dirty="0" err="1"/>
              <a:t>mewnlenwi</a:t>
            </a:r>
            <a:r>
              <a:rPr lang="cy-GB" dirty="0"/>
              <a:t>, mae’n sicrhau fod haenau’r conglfaen yn ‘llifo’ i weddill y wal.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Bydd gofal a chywirdeb yn y conglfeini adeiladu yn arwain at greu wal gydag ymddangosiad cyffredinol da.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6F1F6B-B438-47D7-9AFB-7E11CC5C9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869" y="1241437"/>
            <a:ext cx="4103117" cy="32130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5661D7-47BC-4F15-B0D9-66AF24475E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96501">
            <a:off x="7020823" y="3740383"/>
            <a:ext cx="862768" cy="24784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0D3882-6625-45BA-A8F4-9A3D2DB23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Pen wal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939F8A8-E738-4E2E-B398-BC2AFC67E6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04479"/>
            <a:ext cx="4364669" cy="2950045"/>
          </a:xfrm>
        </p:spPr>
        <p:txBody>
          <a:bodyPr/>
          <a:lstStyle/>
          <a:p>
            <a:pPr lvl="0"/>
            <a:r>
              <a:rPr lang="cy-GB"/>
              <a:t>Pen wal yw pen unionsyth darn o wal heb waith maen y gwrthdro. </a:t>
            </a:r>
          </a:p>
          <a:p>
            <a:r>
              <a:rPr lang="cy-GB"/>
              <a:t>Mae’r egwyddorion a’r camau a ddefnyddir i adeiladu conglfaen hefyd yn berthnasol i adeiladu pen wal, ond heb waith maen y gwrthdro.</a:t>
            </a:r>
          </a:p>
          <a:p>
            <a:r>
              <a:rPr lang="cy-GB"/>
              <a:t>Bydd cywirdeb wrth adeiladu pen wal yn effeithio’n uniongyrchol ar gywirdeb y wal orffenedig.</a:t>
            </a:r>
          </a:p>
          <a:p>
            <a:endParaRPr lang="en-US" kern="0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665ECEE-0832-4850-B43B-2A6D3CA09C12}"/>
              </a:ext>
            </a:extLst>
          </p:cNvPr>
          <p:cNvSpPr txBox="1">
            <a:spLocks/>
          </p:cNvSpPr>
          <p:nvPr/>
        </p:nvSpPr>
        <p:spPr bwMode="auto">
          <a:xfrm>
            <a:off x="457200" y="4941168"/>
            <a:ext cx="685110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Wrth sythu pen wal, mae hi ond yn bosibl sythu wyneb a phen y wal – nid y cefn.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979130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CBF33CB-D428-43FE-833A-7AF3D7FEF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199894"/>
            <a:ext cx="2653283" cy="2692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F45D49-0016-4C04-9BDB-FF1440EB4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344" y="3645024"/>
            <a:ext cx="2400439" cy="25202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4F3C9F-ADEC-424C-BEC7-744E46B41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Conglfeini a phen waliau o flociau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1A1AC31-A8D2-422B-9C1B-3CFFC044C1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04480"/>
            <a:ext cx="5194920" cy="4228776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conglfeini a phennau waliau o waith blociau yn cael eu hadeiladu gan ddilyn egwyddorion a chamau tebyg i’r rheini sy’n cael eu defnyddio mewn gwaith brics.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Gan fod y cydrannau’n aml yn fwy ac yn drymach na brics, mae angen bod yn fwy gofalus wrth eu gosod, er mwyn osgoi anaf. 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Bydd angen mwy o ymdrech a rheolaeth i’w alinio’n gywir.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Er mwyn cadw hanner bond mewn conglfaen, rhaid ychwanegu bloc wedi’i dorri wrth ymyl y bloc pen sy’n ffurfio’r gwrthdro.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0954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3133</TotalTime>
  <Words>793</Words>
  <Application>Microsoft Office PowerPoint</Application>
  <PresentationFormat>On-screen Show (4:3)</PresentationFormat>
  <Paragraphs>58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Lucida Grande</vt:lpstr>
      <vt:lpstr>Times New Roman</vt:lpstr>
      <vt:lpstr>Trebuchet MS</vt:lpstr>
      <vt:lpstr>Default Design</vt:lpstr>
      <vt:lpstr>PowerPoint 21: Conglfeini a phen waliau</vt:lpstr>
      <vt:lpstr>Conglfeini</vt:lpstr>
      <vt:lpstr>Conglfeini parhad</vt:lpstr>
      <vt:lpstr>Conglfeini parhad</vt:lpstr>
      <vt:lpstr>Conglfeini parhad</vt:lpstr>
      <vt:lpstr>Conglfeini parhad</vt:lpstr>
      <vt:lpstr>Conglfeini parhad</vt:lpstr>
      <vt:lpstr>Pen wal</vt:lpstr>
      <vt:lpstr>Conglfeini a phen waliau o flociau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160</cp:revision>
  <dcterms:created xsi:type="dcterms:W3CDTF">2013-05-28T00:38:54Z</dcterms:created>
  <dcterms:modified xsi:type="dcterms:W3CDTF">2021-04-21T10:01:37Z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