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3"/>
  </p:notesMasterIdLst>
  <p:handoutMasterIdLst>
    <p:handoutMasterId r:id="rId14"/>
  </p:handoutMasterIdLst>
  <p:sldIdLst>
    <p:sldId id="256" r:id="rId5"/>
    <p:sldId id="338" r:id="rId6"/>
    <p:sldId id="340" r:id="rId7"/>
    <p:sldId id="328" r:id="rId8"/>
    <p:sldId id="336" r:id="rId9"/>
    <p:sldId id="341" r:id="rId10"/>
    <p:sldId id="342" r:id="rId11"/>
    <p:sldId id="267" r:id="rId12"/>
  </p:sldIdLst>
  <p:sldSz cx="9144000" cy="6858000" type="screen4x3"/>
  <p:notesSz cx="6797675" cy="9874250"/>
  <p:custDataLst>
    <p:tags r:id="rId1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chael Harrison" initials="RH" lastIdx="1" clrIdx="0">
    <p:extLst>
      <p:ext uri="{19B8F6BF-5375-455C-9EA6-DF929625EA0E}">
        <p15:presenceInfo xmlns:p15="http://schemas.microsoft.com/office/powerpoint/2012/main" userId="Rachael Harris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D9C31E-722F-49A9-AB98-B1729D689690}" v="5" dt="2020-11-27T09:30:34.7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8589" autoAdjust="0"/>
    <p:restoredTop sz="93117" autoAdjust="0"/>
  </p:normalViewPr>
  <p:slideViewPr>
    <p:cSldViewPr showGuides="1">
      <p:cViewPr varScale="1">
        <p:scale>
          <a:sx n="106" d="100"/>
          <a:sy n="106" d="100"/>
        </p:scale>
        <p:origin x="136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90269"/>
            <a:ext cx="5438140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015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973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8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107: Gweithio gyda brics, blociau a cherrig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14: Cynllunio trefn y gwaith (2)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Cyfarwyddiadau’r Gwneuthurwr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8710" y="1424902"/>
            <a:ext cx="8218090" cy="995985"/>
          </a:xfrm>
        </p:spPr>
        <p:txBody>
          <a:bodyPr/>
          <a:lstStyle/>
          <a:p>
            <a:r>
              <a:rPr lang="cy-GB" sz="1800" dirty="0"/>
              <a:t>Mae cyfarwyddiadau gwneuthurwyr yn bwysig gan eu bod yn ganllaw i’r ffordd gywir o gydosod neu ddefnyddio eitem sy’n cael ei defnyddio mewn gweithgareddau adeiladu maen.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BAA726D-EA1B-417E-96A6-94B313D3BACD}"/>
              </a:ext>
            </a:extLst>
          </p:cNvPr>
          <p:cNvSpPr txBox="1">
            <a:spLocks/>
          </p:cNvSpPr>
          <p:nvPr/>
        </p:nvSpPr>
        <p:spPr bwMode="auto">
          <a:xfrm>
            <a:off x="457200" y="2564904"/>
            <a:ext cx="8218090" cy="3285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sz="1800" dirty="0"/>
              <a:t>Mae dilyn cyfarwyddiadau ysgrifenedig ynghylch defnyddio offer neu ddarn o gyfarpar yn gywir yn sicrhau y bydd yr eitem yn cael ei defnyddio’n ddiogel ac yn gweithio’n iawn dros amser. </a:t>
            </a:r>
          </a:p>
          <a:p>
            <a:r>
              <a:rPr lang="cy-GB" sz="1800" dirty="0"/>
              <a:t>Mae rhai cyfarwyddiadau ar ffurf rhybuddion megis ‘peidiwch â rhoi yn agos i dân’. Mae dilyn cyfarwyddiadau’r gwneuthurwr yn hanfodol er mwyn diogelu gweithwyr rhag niwed neu anaf, yn ogystal â chynnal effeithlonrwydd.</a:t>
            </a:r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72776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FE514-A957-4891-B3EC-5749C6BC4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Gwirio adnoddau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E385669-9223-41D5-86F7-71CD4DD2AA3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8162" y="1515961"/>
            <a:ext cx="8229599" cy="1060010"/>
          </a:xfrm>
        </p:spPr>
        <p:txBody>
          <a:bodyPr/>
          <a:lstStyle/>
          <a:p>
            <a:r>
              <a:rPr lang="cy-GB"/>
              <a:t>Er mwyn paratoi’n llwyddiannus ar gyfer adeiladu unrhyw dasg waith maen, mae angen cynllunio a gwirio adnoddau’n ofalus. Rhaid i’r deunyddiau a ddewisir i’w defnyddio gydymffurfio â’r fanyleb a rhaid iddynt fod heb eu difrodi.</a:t>
            </a:r>
          </a:p>
          <a:p>
            <a:r>
              <a:rPr lang="cy-GB"/>
              <a:t> </a:t>
            </a:r>
          </a:p>
          <a:p>
            <a:pPr lvl="0"/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9118670-6F9F-49A0-A10D-68987F02984A}"/>
              </a:ext>
            </a:extLst>
          </p:cNvPr>
          <p:cNvSpPr txBox="1">
            <a:spLocks/>
          </p:cNvSpPr>
          <p:nvPr/>
        </p:nvSpPr>
        <p:spPr bwMode="auto">
          <a:xfrm>
            <a:off x="457200" y="2701344"/>
            <a:ext cx="4906888" cy="3148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Bydd gan y deunyddiau a nodwyd nodweddion penodol sy’n eu gwneud yn addas i’w defnyddio yn y dasg waith. Felly, mae’n bwysig iawn bod y briciwr yn dewis yr adnoddau cywir ac yn gwirio eu cyflwr cyn i’r gwaith ddechrau.</a:t>
            </a:r>
          </a:p>
          <a:p>
            <a:r>
              <a:rPr lang="cy-GB"/>
              <a:t>Yn ogystal â defnyddio’r fanyleb i wirio adnoddau, gellir gwirio gwybodaeth o luniadau a rhestrau gwaith.</a:t>
            </a:r>
          </a:p>
          <a:p>
            <a:endParaRPr lang="en-US" kern="0" dirty="0"/>
          </a:p>
          <a:p>
            <a:endParaRPr lang="en-US" kern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EF7F0A-CBDF-48BA-8E7D-9C7777FF11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3068960"/>
            <a:ext cx="2627201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354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Derbyn cyfarwyddiadau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BD66991-7A17-4C5F-9A2B-19C1CECB4C72}"/>
              </a:ext>
            </a:extLst>
          </p:cNvPr>
          <p:cNvSpPr txBox="1">
            <a:spLocks/>
          </p:cNvSpPr>
          <p:nvPr/>
        </p:nvSpPr>
        <p:spPr bwMode="auto">
          <a:xfrm>
            <a:off x="457200" y="2648314"/>
            <a:ext cx="4715642" cy="3289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Mae cyfathrebu da â staff adeiladu sy’n goruchwylio ac yn cynllunio trefn y gwaith ar y safle yn hanfodol i lwyddiant.</a:t>
            </a:r>
          </a:p>
          <a:p>
            <a:r>
              <a:rPr lang="cy-GB"/>
              <a:t>Rhaid i friciwr fod yn ofalus pan fydd sefyllfaoedd yn codi a allai olygu gweithio ar eich menter eich hun. Dylech bob amser ymgynghori â gweithwyr a rheolwyr mwy profiadol a gwrando’n ofalus ar gyfarwyddiadau.</a:t>
            </a:r>
          </a:p>
          <a:p>
            <a:endParaRPr lang="en-US" kern="0" dirty="0"/>
          </a:p>
          <a:p>
            <a:endParaRPr lang="en-US" kern="0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19F8B55-07B0-44F4-960E-421528F80F2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6189" y="1504480"/>
            <a:ext cx="8363270" cy="988416"/>
          </a:xfrm>
        </p:spPr>
        <p:txBody>
          <a:bodyPr/>
          <a:lstStyle/>
          <a:p>
            <a:r>
              <a:rPr lang="cy-GB"/>
              <a:t>Mae cymryd gofal i weithio o fewn terfynau cyfrifoldeb personol yn bwysig wrth gynllunio trefn y gwaith. Dylid rhoi sylw gofalus i gyfarwyddiadau goruchwylwyr a rheolwyr.</a:t>
            </a:r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125FBC2-0788-45C2-9230-0E195EDADF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5501" y="2648314"/>
            <a:ext cx="3513958" cy="262559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0F723-16B0-4242-BDA1-129EC8419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Datrys problemau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B124CC-52BF-4FD2-9C06-EA36CAD2C882}"/>
              </a:ext>
            </a:extLst>
          </p:cNvPr>
          <p:cNvSpPr/>
          <p:nvPr/>
        </p:nvSpPr>
        <p:spPr>
          <a:xfrm>
            <a:off x="351547" y="2420888"/>
            <a:ext cx="465250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>
                <a:latin typeface="+mn-lt"/>
                <a:ea typeface="ＭＳ Ｐゴシック" charset="-128"/>
              </a:rPr>
              <a:t>Nid yw gofyn am help a chyngor yn arwydd o wendid. Mae ymgynghori â goruchwylwyr a chydweithwyr eraill a allai fod yn fwy profiadol yn ffordd o feithrin perthynas dda ar y safle.</a:t>
            </a:r>
          </a:p>
          <a:p>
            <a:endParaRPr lang="en-GB" dirty="0">
              <a:latin typeface="+mn-lt"/>
              <a:ea typeface="ＭＳ Ｐゴシック" charset="-128"/>
            </a:endParaRPr>
          </a:p>
          <a:p>
            <a:r>
              <a:rPr lang="cy-GB">
                <a:latin typeface="+mn-lt"/>
                <a:ea typeface="ＭＳ Ｐゴシック" charset="-128"/>
              </a:rPr>
              <a:t>Mae rhywun nad yw’n ‘mynd ar ei ben ei hun’ yn dangos y gellir ymddiried ynddynt i weithio fel rhan o dîm a gweithredu er lles gorau pobl eraill.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640FFBB-8E9F-44F6-8C2B-310EDA81AE9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5429" y="1594161"/>
            <a:ext cx="8363270" cy="707886"/>
          </a:xfrm>
        </p:spPr>
        <p:txBody>
          <a:bodyPr/>
          <a:lstStyle/>
          <a:p>
            <a:r>
              <a:rPr lang="cy-GB"/>
              <a:t>Pan fydd problemau’n codi wrth gynllunio trefn y gwaith, mae cael help pobl eraill yn bwysig wrth sefydlu ateb sy’n cefnogi cynhyrchiant.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4FCBA9-5452-41DA-8029-E4E7AFC54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2505620"/>
            <a:ext cx="3020687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791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E880D-AB71-49B0-A0E4-28BDE57BB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Gwaith Tîm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A7B98D2-69FE-4863-9D17-7AFE86CAD808}"/>
              </a:ext>
            </a:extLst>
          </p:cNvPr>
          <p:cNvSpPr txBox="1">
            <a:spLocks/>
          </p:cNvSpPr>
          <p:nvPr/>
        </p:nvSpPr>
        <p:spPr bwMode="auto">
          <a:xfrm>
            <a:off x="457199" y="2216664"/>
            <a:ext cx="5266929" cy="363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dirty="0"/>
              <a:t>Bydd maint y timau’n amrywio o grwpiau bach o fricwyr, i dimau mawr ar brosiectau gyda llawer o weithwyr medrus.</a:t>
            </a:r>
          </a:p>
          <a:p>
            <a:r>
              <a:rPr lang="cy-GB" dirty="0"/>
              <a:t>Mae gwaith tîm yn gofyn bod pob aelod o’r tîm yn cyfathrebu’n effeithiol â chydweithwyr a rheolwyr wrth weithio gyda’i gilydd.</a:t>
            </a:r>
          </a:p>
          <a:p>
            <a:r>
              <a:rPr lang="cy-GB" sz="1800" dirty="0"/>
              <a:t>Gall diffyg cyfathrebu achosi camddealltwriaeth a chamgymeriadau a all arwain at wastraffu deunyddiau, amser ac ymdrech. Gall cyfathrebu gwael hefyd arwain at ddamweiniau.</a:t>
            </a:r>
          </a:p>
          <a:p>
            <a:endParaRPr lang="en-US" kern="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E1366A5-ABB8-4AC6-B712-617DFD936E8D}"/>
              </a:ext>
            </a:extLst>
          </p:cNvPr>
          <p:cNvSpPr txBox="1">
            <a:spLocks/>
          </p:cNvSpPr>
          <p:nvPr/>
        </p:nvSpPr>
        <p:spPr bwMode="auto">
          <a:xfrm>
            <a:off x="469784" y="1490159"/>
            <a:ext cx="8363270" cy="620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Bydd gweithio yn y diwydiant adeiladu yn aml yn golygu eich bod yn gweithio mewn timau.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5A84B46-B177-44DC-BF69-1D7B99B22B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8032" y="2492896"/>
            <a:ext cx="2826266" cy="2110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067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E3413-BE7A-4FDD-AFB9-EF1395EE4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Gwaith tîm </a:t>
            </a:r>
            <a:r>
              <a:rPr lang="cy-GB" b="0"/>
              <a:t>parhad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F08EE25-A8A9-49E8-A738-CFEF2183672D}"/>
              </a:ext>
            </a:extLst>
          </p:cNvPr>
          <p:cNvSpPr txBox="1">
            <a:spLocks/>
          </p:cNvSpPr>
          <p:nvPr/>
        </p:nvSpPr>
        <p:spPr bwMode="auto">
          <a:xfrm>
            <a:off x="457200" y="1454155"/>
            <a:ext cx="8363270" cy="1038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Mae defnyddio sgiliau cyfathrebu effeithiol yn hanfodol i ddatblygu a chynnal perthynas waith dda o fewn timau ac i sicrhau llwyddiant yn y gweithle.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5D441EE-9E08-47DA-926D-A7640A5282BC}"/>
              </a:ext>
            </a:extLst>
          </p:cNvPr>
          <p:cNvSpPr txBox="1">
            <a:spLocks/>
          </p:cNvSpPr>
          <p:nvPr/>
        </p:nvSpPr>
        <p:spPr bwMode="auto">
          <a:xfrm>
            <a:off x="439294" y="2651905"/>
            <a:ext cx="8363270" cy="1038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Mae cyfathrebu yn golygu rhannu meddyliau, gwybodaeth a syniadau rhwng pobl. Mae’n cynnwys sawl ffurf – o lafar i ysgrifenedig, neu hyd yn oed wybodaeth a gyflwynir mewn amrywiaeth o ddogfennau. 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CC2077-E702-4BD0-8B77-B04DD7D07CA0}"/>
              </a:ext>
            </a:extLst>
          </p:cNvPr>
          <p:cNvSpPr txBox="1">
            <a:spLocks/>
          </p:cNvSpPr>
          <p:nvPr/>
        </p:nvSpPr>
        <p:spPr bwMode="auto">
          <a:xfrm>
            <a:off x="457200" y="3851555"/>
            <a:ext cx="4690864" cy="1946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Dylai pob aelod o’r tîm drin yr aelodau eraill â pharch. </a:t>
            </a:r>
          </a:p>
          <a:p>
            <a:r>
              <a:rPr lang="cy-GB"/>
              <a:t>Bydd cysylltiadau da yn y gweithle yn tyfu os bydd pob person yn trin pobl eraill fel yr hoffent hwy gael eu trin.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C69C7B-1833-4221-AAB9-24701AB301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3851554"/>
            <a:ext cx="2928614" cy="194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98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purl.org/dc/elements/1.1/"/>
    <ds:schemaRef ds:uri="http://schemas.microsoft.com/office/2006/metadata/properties"/>
    <ds:schemaRef ds:uri="7d91badd-8922-4db1-9652-4fbca8a6b7df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1c5831b9-66da-4f16-a409-834213ecdb8e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2395</TotalTime>
  <Words>596</Words>
  <Application>Microsoft Office PowerPoint</Application>
  <PresentationFormat>On-screen Show (4:3)</PresentationFormat>
  <Paragraphs>37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Lucida Grande</vt:lpstr>
      <vt:lpstr>Times New Roman</vt:lpstr>
      <vt:lpstr>Default Design</vt:lpstr>
      <vt:lpstr>PowerPoint 14: Cynllunio trefn y gwaith (2)</vt:lpstr>
      <vt:lpstr>Cyfarwyddiadau’r Gwneuthurwr</vt:lpstr>
      <vt:lpstr>Gwirio adnoddau</vt:lpstr>
      <vt:lpstr>Derbyn cyfarwyddiadau</vt:lpstr>
      <vt:lpstr>Datrys problemau</vt:lpstr>
      <vt:lpstr>Gwaith Tîm</vt:lpstr>
      <vt:lpstr>Gwaith tîm parhad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153</cp:revision>
  <cp:lastPrinted>2021-03-01T13:47:44Z</cp:lastPrinted>
  <dcterms:created xsi:type="dcterms:W3CDTF">2013-05-28T00:38:54Z</dcterms:created>
  <dcterms:modified xsi:type="dcterms:W3CDTF">2021-04-21T09:56:44Z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