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28" r:id="rId6"/>
    <p:sldId id="336" r:id="rId7"/>
    <p:sldId id="331" r:id="rId8"/>
    <p:sldId id="330" r:id="rId9"/>
    <p:sldId id="337" r:id="rId10"/>
    <p:sldId id="332" r:id="rId11"/>
    <p:sldId id="333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40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8: Pentyrru a storio deunyddiau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Amddiffyn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6617" y="1700808"/>
            <a:ext cx="4979479" cy="4338000"/>
          </a:xfrm>
        </p:spPr>
        <p:txBody>
          <a:bodyPr/>
          <a:lstStyle/>
          <a:p>
            <a:r>
              <a:rPr lang="cy-GB"/>
              <a:t>Mae adnoddau ar gyfer gweithgareddau gwaith maen yn werthfawr ac mae angen eu hamddiffyn rhag y tywydd, difrod a dwyn.</a:t>
            </a:r>
          </a:p>
          <a:p>
            <a:r>
              <a:rPr lang="cy-GB"/>
              <a:t>Gyda llawer o adnoddau, bydd cynhyrchwyr yn diogelu rhag y tywydd drwy ddefnyddio mesurau fel lapio mewn polythen.</a:t>
            </a:r>
          </a:p>
          <a:p>
            <a:r>
              <a:rPr lang="cy-GB"/>
              <a:t>Dylid cadw a chynnal y mesurau amddiffyn hyn pan fydd deunyddiau’n cael eu danfon i’r safle a’u storio.</a:t>
            </a:r>
          </a:p>
          <a:p>
            <a:pPr lvl="1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B216D3-77CC-45C3-A219-2D7A994E4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852114"/>
            <a:ext cx="2986859" cy="31537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Amddiffyn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C01B3E-9A35-4173-BE5C-7B8D422162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47788"/>
            <a:ext cx="5554960" cy="416784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Dylai holl weithwyr y safle gymryd sylw gofalus o’r mesurau amddiffyn a ddefnyddir i storio deunyddiau.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Os bydd gorchuddion amddiffynnol ar ddeunyddiau sy’n cael eu danfon yn cael eu difrodi, dylid darparu deunydd amddiffyn newydd.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Mae’n ddefnyddiol bod yn gyfarwydd â’r adnoddau sydd ar gael ar y safle y gallech chi eu defnyddio i amddiffyn deunyddiau, yn enwedig os oes rhagolygon am dywydd gwael.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Gall cymryd yr amser i gynnal amddiffyniad rhag y tywydd helpu i gwrdd â dyddiadau cau a chynnal cynhyrchiant.</a:t>
            </a:r>
          </a:p>
        </p:txBody>
      </p:sp>
      <p:grpSp>
        <p:nvGrpSpPr>
          <p:cNvPr id="6" name="Diagram group">
            <a:extLst>
              <a:ext uri="{FF2B5EF4-FFF2-40B4-BE49-F238E27FC236}">
                <a16:creationId xmlns:a16="http://schemas.microsoft.com/office/drawing/2014/main" id="{85B83C61-3005-4919-85A9-12DB8D0EEC5C}"/>
              </a:ext>
            </a:extLst>
          </p:cNvPr>
          <p:cNvGrpSpPr/>
          <p:nvPr/>
        </p:nvGrpSpPr>
        <p:grpSpPr>
          <a:xfrm>
            <a:off x="5792740" y="836712"/>
            <a:ext cx="3351260" cy="3097530"/>
            <a:chOff x="4857651" y="1649228"/>
            <a:chExt cx="3351260" cy="309753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655AD3-2FF1-4254-9E2B-01FC3669769D}"/>
                </a:ext>
              </a:extLst>
            </p:cNvPr>
            <p:cNvSpPr/>
            <p:nvPr/>
          </p:nvSpPr>
          <p:spPr>
            <a:xfrm>
              <a:off x="4857651" y="1649228"/>
              <a:ext cx="3351260" cy="3097530"/>
            </a:xfrm>
            <a:prstGeom prst="ellipse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7000" r="-17000"/>
              </a:stretch>
            </a:blipFill>
            <a:sp3d z="50080" prstMaterial="plastic">
              <a:bevelT w="25400" h="25400"/>
              <a:bevelB w="25400" h="25400"/>
            </a:sp3d>
          </p:spPr>
          <p:style>
            <a:ln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Amddiffyn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00184"/>
            <a:ext cx="4762872" cy="4161064"/>
          </a:xfrm>
        </p:spPr>
        <p:txBody>
          <a:bodyPr/>
          <a:lstStyle/>
          <a:p>
            <a:r>
              <a:rPr lang="cy-GB"/>
              <a:t>Bydd cynllunio i storio deunyddiau mewn ffordd drefnus yn eu hamddiffyn rhag difrod damweiniol. </a:t>
            </a:r>
          </a:p>
          <a:p>
            <a:r>
              <a:rPr lang="cy-GB"/>
              <a:t>Mae’r blociau a ddangosir yma yn cael eu storio mewn pentyrrau taclus ar baledau er mwyn gallu eu symud yn rhwydd gyda pheiriant i’r lleoliad gwaith. Bydd hyn yn lleihau'r perygl o ddifrod ac yn lleihau colledion posibl.</a:t>
            </a:r>
          </a:p>
          <a:p>
            <a:r>
              <a:rPr lang="cy-GB"/>
              <a:t>Mae cadw safle adeiladu yn daclus ac yn drefnus yn amddiffyn y deunyddiau ac yn sicrhau diogelwch y gweithwyr. </a:t>
            </a:r>
          </a:p>
          <a:p>
            <a:r>
              <a:rPr lang="cy-GB"/>
              <a:t> 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E56CC-6368-456B-A8D6-50F59A9A4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097527"/>
            <a:ext cx="2244192" cy="22243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174382-810E-434E-8DAD-04CEC709A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0717" y="3752145"/>
            <a:ext cx="3499552" cy="21168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609D39-0654-45AF-A72E-79A641747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686900" cy="139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Effeithlonrwydd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12719"/>
            <a:ext cx="5482952" cy="4437281"/>
          </a:xfrm>
        </p:spPr>
        <p:txBody>
          <a:bodyPr/>
          <a:lstStyle/>
          <a:p>
            <a:r>
              <a:rPr lang="cy-GB"/>
              <a:t>Yn ogystal ag amddiffyn deunyddiau, mae cynllunio’n ofalus yn helpu effeithlonrwydd gan y gall difrod i adnoddau gwaith oherwydd storio gwael darfu ar dasgau gwaith.</a:t>
            </a:r>
          </a:p>
          <a:p>
            <a:r>
              <a:rPr lang="cy-GB"/>
              <a:t>Nid yw’n anodd storio pethau’n gywir. Er enghraifft, dylid pentyrru rholiau cwrs atal lleithder ar eu hochr, fel y dangosir yma, er mwyn osgoi ystumio a chracio posibl.</a:t>
            </a:r>
          </a:p>
          <a:p>
            <a:r>
              <a:rPr lang="cy-GB"/>
              <a:t>Dylid pentyrru bagiau o sment yn daclus, a defnyddio’r swp i gyd cyn rhoi stoc newydd ar y pentwr.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5B9CA-0D51-4EBE-8785-4AE5907EC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139" y="3764042"/>
            <a:ext cx="2292661" cy="14227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2C926-7426-4C5A-BCA3-899DD508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Effeithlonrwydd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  <a:r>
              <a:rPr lang="cy-GB"/>
              <a:t> 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90D227B-4431-4D90-8775-EA578544B6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4698385" cy="3333854"/>
          </a:xfrm>
        </p:spPr>
        <p:txBody>
          <a:bodyPr/>
          <a:lstStyle/>
          <a:p>
            <a:r>
              <a:rPr lang="cy-GB"/>
              <a:t>Dylid storio a thrin eitemau trwm yn ofalus i’w diogelu a gwneud yn siŵr bod y gwaith yn mynd rhagddo’n effeithlon.</a:t>
            </a:r>
          </a:p>
          <a:p>
            <a:r>
              <a:rPr lang="cy-GB"/>
              <a:t>Mae’r blociau concrit trwm hyn wedi cael eu cludo gan beiriant o’r storfa. </a:t>
            </a:r>
          </a:p>
          <a:p>
            <a:r>
              <a:rPr lang="cy-GB"/>
              <a:t>Mae’r strapiau dur sy’n dal y pecyn at ei gilydd wedi cael eu gadael yn eu lle nes bydd y deunyddiau’n cael eu defnyddio, er mwyn gwneud yn siŵr na fydd blociau’n disgyn ac yn torri.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B66F3-D98B-4C0A-A23B-6E356935AE86}"/>
              </a:ext>
            </a:extLst>
          </p:cNvPr>
          <p:cNvSpPr txBox="1"/>
          <p:nvPr/>
        </p:nvSpPr>
        <p:spPr>
          <a:xfrm>
            <a:off x="6615862" y="4818638"/>
            <a:ext cx="2521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Sment gwaith maen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0BA91-7376-4158-A1A4-C654FE21D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443" y="1212856"/>
            <a:ext cx="2720898" cy="26874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7A6A47-ACF2-457C-8DB2-B766C187E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00196"/>
            <a:ext cx="2163359" cy="227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72BA643-5423-420A-B4EB-36AF1C5F31CE}"/>
              </a:ext>
            </a:extLst>
          </p:cNvPr>
          <p:cNvSpPr txBox="1">
            <a:spLocks/>
          </p:cNvSpPr>
          <p:nvPr/>
        </p:nvSpPr>
        <p:spPr bwMode="auto">
          <a:xfrm>
            <a:off x="457200" y="4987915"/>
            <a:ext cx="6158662" cy="75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Symudwyd y linteli dur hyn i’r lleoliad gwaith gan ddefnyddio’r un dull effeithlon. </a:t>
            </a:r>
          </a:p>
        </p:txBody>
      </p:sp>
    </p:spTree>
    <p:extLst>
      <p:ext uri="{BB962C8B-B14F-4D97-AF65-F5344CB8AC3E}">
        <p14:creationId xmlns:p14="http://schemas.microsoft.com/office/powerpoint/2010/main" val="315605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7FBF2A-DD24-43A9-8D7D-B98E699B1FC6}"/>
              </a:ext>
            </a:extLst>
          </p:cNvPr>
          <p:cNvSpPr txBox="1">
            <a:spLocks/>
          </p:cNvSpPr>
          <p:nvPr/>
        </p:nvSpPr>
        <p:spPr bwMode="auto">
          <a:xfrm>
            <a:off x="457200" y="1528685"/>
            <a:ext cx="8229600" cy="96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Er mwyn sicrhau effeithlonrwydd o ran costau, mae’n bwysig diogelu adnoddau ar y safle drwy eu storio’n ddiogel. Yn aml, bydd eitemau o werth uchel yn cael eu storio mewn cynwysyddion y mae modd eu cloi.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B1A601-D2BD-4C32-91B0-829F61DE69FC}"/>
              </a:ext>
            </a:extLst>
          </p:cNvPr>
          <p:cNvSpPr txBox="1">
            <a:spLocks/>
          </p:cNvSpPr>
          <p:nvPr/>
        </p:nvSpPr>
        <p:spPr bwMode="auto">
          <a:xfrm>
            <a:off x="457200" y="2756847"/>
            <a:ext cx="3682752" cy="166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Caiff deunyddiau ac adnoddau eraill eu storio’n ddiogel mewn compownd gyda ffens o’i amgylch. Bydd hwn mewn safle a fydd yn caniatáu i gerbydau cludo fynd ato’n rhwydd.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3015F-F8FB-424F-ABD7-4D3D8B6B1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222763"/>
            <a:ext cx="4126893" cy="24124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7883CB2-4F2F-4639-BF1C-90705D26257F}"/>
              </a:ext>
            </a:extLst>
          </p:cNvPr>
          <p:cNvSpPr/>
          <p:nvPr/>
        </p:nvSpPr>
        <p:spPr>
          <a:xfrm>
            <a:off x="395536" y="4635236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Bydd y compownd storio yn cael ei drefnu fel bod mynediad hawdd ac effeithlon i’r peiriannau sy’n cael eu defnyddio i fynd ag adnoddau i’r lleoliad gwaith.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C62120-C052-4B05-B1DE-42C6AB1EBA99}"/>
              </a:ext>
            </a:extLst>
          </p:cNvPr>
          <p:cNvSpPr txBox="1">
            <a:spLocks/>
          </p:cNvSpPr>
          <p:nvPr/>
        </p:nvSpPr>
        <p:spPr bwMode="auto">
          <a:xfrm>
            <a:off x="457200" y="1454805"/>
            <a:ext cx="82296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Bydd safle adeiladu’n aml yn cael ei amddiffyn a’i ddiogelu gan </a:t>
            </a:r>
            <a:r>
              <a:rPr lang="cy-GB" dirty="0" err="1"/>
              <a:t>fordiau</a:t>
            </a:r>
            <a:r>
              <a:rPr lang="cy-GB" dirty="0"/>
              <a:t> o amgylch yr ardal waith.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40386-1D36-456C-9383-FBCD1D8BCB6D}"/>
              </a:ext>
            </a:extLst>
          </p:cNvPr>
          <p:cNvSpPr txBox="1">
            <a:spLocks/>
          </p:cNvSpPr>
          <p:nvPr/>
        </p:nvSpPr>
        <p:spPr bwMode="auto">
          <a:xfrm>
            <a:off x="463219" y="2241233"/>
            <a:ext cx="3983711" cy="242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Bydd yn bosibl monitro a rheoli’r man lle mae cerbydau’n cyrraedd ac yn gadael er mwyn sicrhau nad oes dim yn cael ei gludo ar y safle nac oddi arno heb ganiatâd.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aml, mae mynedfeydd ar wahân i weithwyr a staff fynd ar droed.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FE6577-89A1-4DF3-BC81-43C8E589D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697691"/>
            <a:ext cx="4352652" cy="265232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FB4DB3-F5A2-462B-9E2A-9E49640CCC55}"/>
              </a:ext>
            </a:extLst>
          </p:cNvPr>
          <p:cNvSpPr txBox="1">
            <a:spLocks/>
          </p:cNvSpPr>
          <p:nvPr/>
        </p:nvSpPr>
        <p:spPr bwMode="auto">
          <a:xfrm>
            <a:off x="457200" y="4953970"/>
            <a:ext cx="68037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Mae hyn yn atal mynediad heb awdurdod ac yn diogelu rhag y posibilrwydd y bydd adnoddau gwerthfawr yn cael eu dwyn.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1426</TotalTime>
  <Words>619</Words>
  <Application>Microsoft Office PowerPoint</Application>
  <PresentationFormat>On-screen Show (4:3)</PresentationFormat>
  <Paragraphs>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8: Pentyrru a storio deunyddiau</vt:lpstr>
      <vt:lpstr>Amddiffyn</vt:lpstr>
      <vt:lpstr>Amddiffyn parhad</vt:lpstr>
      <vt:lpstr>Amddiffyn parhad</vt:lpstr>
      <vt:lpstr>Effeithlonrwydd</vt:lpstr>
      <vt:lpstr>Effeithlonrwydd parhad  </vt:lpstr>
      <vt:lpstr>Diogelwch</vt:lpstr>
      <vt:lpstr>Diogelwch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147</cp:revision>
  <dcterms:created xsi:type="dcterms:W3CDTF">2013-05-28T00:38:54Z</dcterms:created>
  <dcterms:modified xsi:type="dcterms:W3CDTF">2021-04-21T09:50:13Z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