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38" r:id="rId6"/>
    <p:sldId id="340" r:id="rId7"/>
    <p:sldId id="328" r:id="rId8"/>
    <p:sldId id="336" r:id="rId9"/>
    <p:sldId id="341" r:id="rId10"/>
    <p:sldId id="342" r:id="rId11"/>
    <p:sldId id="343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BC9592-3FD4-4628-BD0D-7ECE92B9EC74}" v="5" dt="2020-11-27T09:44:21.5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981" autoAdjust="0"/>
    <p:restoredTop sz="93792" autoAdjust="0"/>
  </p:normalViewPr>
  <p:slideViewPr>
    <p:cSldViewPr showGuides="1">
      <p:cViewPr varScale="1">
        <p:scale>
          <a:sx n="114" d="100"/>
          <a:sy n="114" d="100"/>
        </p:scale>
        <p:origin x="112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8" d="100"/>
          <a:sy n="48" d="100"/>
        </p:scale>
        <p:origin x="2684" y="4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015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73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Hawlfraint © 2021 Sefydliad City and Guilds Llundain. Cedwir pob hawl. 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 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Cymhwyster Sylfaen mewn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Adeiladu a Pheirianneg Gwasanaethau Adeiladu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lang="cy-GB"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Cyflwyniad PowerPoint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cy-GB" sz="2400" b="1"/>
              <a:t>Uned 107: Gweithio gyda brics, blociau a cherrig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cy-GB"/>
              <a:t>PowerPoint 15: Cyfrifo meintiau - arwynebedd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gli\user\Home\prodev\laurenh\Downloads\shutterstock_133357625.jpg">
            <a:extLst>
              <a:ext uri="{FF2B5EF4-FFF2-40B4-BE49-F238E27FC236}">
                <a16:creationId xmlns:a16="http://schemas.microsoft.com/office/drawing/2014/main" id="{90854FFB-8869-467E-9D67-DE49F5FEB2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9" t="6131" b="11634"/>
          <a:stretch/>
        </p:blipFill>
        <p:spPr bwMode="auto">
          <a:xfrm>
            <a:off x="6372200" y="3227862"/>
            <a:ext cx="2634852" cy="1656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37AB7C-8324-4E1C-8C01-89EA07FE3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 ac arwynebedd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11753F1-1F5E-42DA-A676-07B65811C8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4377"/>
            <a:ext cx="8218090" cy="1656597"/>
          </a:xfrm>
        </p:spPr>
        <p:txBody>
          <a:bodyPr/>
          <a:lstStyle/>
          <a:p>
            <a:pPr lvl="0"/>
            <a:r>
              <a:rPr lang="cy-GB"/>
              <a:t>Mae llawer o weithwyr adeiladu yn osgoi cyfrifo meintiau, gan feddwl efallai ei fod yn rhy gymhleth iddynt ddelio ag ef. </a:t>
            </a:r>
          </a:p>
          <a:p>
            <a:pPr lvl="0"/>
            <a:r>
              <a:rPr lang="cy-GB"/>
              <a:t>Gallai methu cyfrifo’r maint cywir o ddeunyddiau sydd eu hangen ar gyfer tasg olygu y byddwch yn rhedeg allan o ddeunyddiau cyn gorffen y dasg. </a:t>
            </a:r>
          </a:p>
          <a:p>
            <a:r>
              <a:rPr lang="cy-GB"/>
              <a:t> </a:t>
            </a:r>
          </a:p>
          <a:p>
            <a:endParaRPr lang="en-US" kern="0" dirty="0"/>
          </a:p>
          <a:p>
            <a:pPr lvl="0"/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AA726D-EA1B-417E-96A6-94B313D3BACD}"/>
              </a:ext>
            </a:extLst>
          </p:cNvPr>
          <p:cNvSpPr txBox="1">
            <a:spLocks/>
          </p:cNvSpPr>
          <p:nvPr/>
        </p:nvSpPr>
        <p:spPr bwMode="auto">
          <a:xfrm>
            <a:off x="457200" y="3227862"/>
            <a:ext cx="6145366" cy="211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y-GB"/>
              <a:t>Mae’n bwysig cyfrifo meintiau brics a blociau yn gywir gan fod camgymeriadau’n gallu arwain at gost ddiangen ac aneffeithlonrwydd.</a:t>
            </a:r>
          </a:p>
          <a:p>
            <a:pPr defTabSz="844550">
              <a:lnSpc>
                <a:spcPct val="90000"/>
              </a:lnSpc>
              <a:spcAft>
                <a:spcPct val="35000"/>
              </a:spcAft>
            </a:pPr>
            <a:r>
              <a:rPr lang="cy-GB"/>
              <a:t>Ar lefel bersonol, os na allwch chi gyfrifo maint y gwaith a gwblhawyd, ni fyddwch yn gallu cael eich talu'n gywir.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727768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FE514-A957-4891-B3EC-5749C6BC4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 ac arwynebedd </a:t>
            </a:r>
            <a:r>
              <a:rPr lang="cy-GB" b="0"/>
              <a:t>parhad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E385669-9223-41D5-86F7-71CD4DD2AA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0194" y="1597290"/>
            <a:ext cx="8229599" cy="1264967"/>
          </a:xfrm>
        </p:spPr>
        <p:txBody>
          <a:bodyPr/>
          <a:lstStyle/>
          <a:p>
            <a:pPr lvl="0"/>
            <a:r>
              <a:rPr lang="cy-GB"/>
              <a:t>Mae’n haws cyfrifo tasgau drwy ddilyn rhai camau syml.</a:t>
            </a:r>
          </a:p>
          <a:p>
            <a:r>
              <a:rPr lang="cy-GB"/>
              <a:t>I gyfrifo nifer y brics sydd eu hangen ar gyfer y wal, yn gyntaf mae angen i ni gyfrifo arwynebedd y wyneb.</a:t>
            </a:r>
          </a:p>
          <a:p>
            <a:pPr lvl="0"/>
            <a:endParaRPr lang="en-GB" dirty="0"/>
          </a:p>
          <a:p>
            <a:r>
              <a:rPr lang="cy-GB"/>
              <a:t> </a:t>
            </a:r>
          </a:p>
          <a:p>
            <a:pPr lvl="0"/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9118670-6F9F-49A0-A10D-68987F02984A}"/>
              </a:ext>
            </a:extLst>
          </p:cNvPr>
          <p:cNvSpPr txBox="1">
            <a:spLocks/>
          </p:cNvSpPr>
          <p:nvPr/>
        </p:nvSpPr>
        <p:spPr bwMode="auto">
          <a:xfrm>
            <a:off x="470194" y="3068960"/>
            <a:ext cx="3021686" cy="278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I wneud hyn, rydym yn lluosi’r hyd gyda’r uchder.</a:t>
            </a:r>
          </a:p>
          <a:p>
            <a:r>
              <a:rPr lang="cy-GB"/>
              <a:t>I’w gwneud yn haws, troswch y mesuriadau o filimetrau i fetrau yn gyntaf.</a:t>
            </a:r>
          </a:p>
          <a:p>
            <a:endParaRPr lang="en-US" kern="0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EA732D7A-22D8-4847-AEA9-3D569CE7A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985" y="2451288"/>
            <a:ext cx="4989487" cy="342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4354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 ac arwynebedd </a:t>
            </a:r>
            <a:r>
              <a:rPr lang="cy-GB" b="0"/>
              <a:t>parhad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19F8B55-07B0-44F4-960E-421528F80F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76189" y="1504480"/>
            <a:ext cx="8363270" cy="1342324"/>
          </a:xfrm>
        </p:spPr>
        <p:txBody>
          <a:bodyPr/>
          <a:lstStyle/>
          <a:p>
            <a:pPr lvl="0"/>
            <a:r>
              <a:rPr lang="cy-GB"/>
              <a:t>Er mwyn trosi milimetrau yn fetrau, symudwch y pwynt degol dri cham i'r chwith.</a:t>
            </a:r>
          </a:p>
          <a:p>
            <a:r>
              <a:rPr lang="cy-GB"/>
              <a:t>Mesurwch yr hyd yn gyntaf, sef 1790mm.</a:t>
            </a:r>
          </a:p>
          <a:p>
            <a:pPr lvl="0"/>
            <a:endParaRPr lang="en-GB" dirty="0"/>
          </a:p>
          <a:p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CDD5970-C451-4D5D-9905-04DB0B3FD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5" y="2846804"/>
            <a:ext cx="4837457" cy="3003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436CDA-57F4-47BF-BE8D-B943A09A244D}"/>
              </a:ext>
            </a:extLst>
          </p:cNvPr>
          <p:cNvSpPr txBox="1">
            <a:spLocks/>
          </p:cNvSpPr>
          <p:nvPr/>
        </p:nvSpPr>
        <p:spPr bwMode="auto">
          <a:xfrm>
            <a:off x="5233888" y="2846804"/>
            <a:ext cx="3605571" cy="2557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0"/>
            <a:r>
              <a:rPr lang="cy-GB" dirty="0"/>
              <a:t>Mae </a:t>
            </a:r>
            <a:r>
              <a:rPr lang="cy-GB" b="1" dirty="0"/>
              <a:t>1790mm</a:t>
            </a:r>
            <a:r>
              <a:rPr lang="cy-GB" dirty="0"/>
              <a:t> yn troi’n ...</a:t>
            </a:r>
          </a:p>
          <a:p>
            <a:r>
              <a:rPr lang="cy-GB" dirty="0">
                <a:solidFill>
                  <a:srgbClr val="000000"/>
                </a:solidFill>
              </a:rPr>
              <a:t>1790</a:t>
            </a:r>
            <a:r>
              <a:rPr lang="cy-GB" b="1" dirty="0"/>
              <a:t>.</a:t>
            </a:r>
            <a:r>
              <a:rPr lang="cy-GB" dirty="0">
                <a:solidFill>
                  <a:srgbClr val="000000"/>
                </a:solidFill>
              </a:rPr>
              <a:t>00</a:t>
            </a:r>
          </a:p>
          <a:p>
            <a:r>
              <a:rPr lang="cy-GB" dirty="0">
                <a:solidFill>
                  <a:srgbClr val="000000"/>
                </a:solidFill>
              </a:rPr>
              <a:t>179</a:t>
            </a:r>
            <a:r>
              <a:rPr lang="cy-GB" b="1" dirty="0"/>
              <a:t>.</a:t>
            </a:r>
            <a:r>
              <a:rPr lang="cy-GB" dirty="0">
                <a:solidFill>
                  <a:srgbClr val="000000"/>
                </a:solidFill>
              </a:rPr>
              <a:t>000</a:t>
            </a:r>
          </a:p>
          <a:p>
            <a:r>
              <a:rPr lang="cy-GB" dirty="0">
                <a:solidFill>
                  <a:srgbClr val="000000"/>
                </a:solidFill>
              </a:rPr>
              <a:t>17</a:t>
            </a:r>
            <a:r>
              <a:rPr lang="cy-GB" dirty="0"/>
              <a:t>.</a:t>
            </a:r>
            <a:r>
              <a:rPr lang="cy-GB" dirty="0">
                <a:solidFill>
                  <a:srgbClr val="000000"/>
                </a:solidFill>
              </a:rPr>
              <a:t>9000</a:t>
            </a:r>
          </a:p>
          <a:p>
            <a:r>
              <a:rPr lang="cy-GB" b="1" dirty="0"/>
              <a:t>1.79m</a:t>
            </a:r>
          </a:p>
          <a:p>
            <a:endParaRPr lang="en-GB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pPr lvl="0"/>
            <a:endParaRPr lang="en-GB" dirty="0"/>
          </a:p>
          <a:p>
            <a:endParaRPr lang="en-US" kern="0" dirty="0"/>
          </a:p>
          <a:p>
            <a:endParaRPr lang="en-US" kern="0" dirty="0"/>
          </a:p>
        </p:txBody>
      </p:sp>
      <p:sp>
        <p:nvSpPr>
          <p:cNvPr id="9" name="Curved Up Arrow 17">
            <a:extLst>
              <a:ext uri="{FF2B5EF4-FFF2-40B4-BE49-F238E27FC236}">
                <a16:creationId xmlns:a16="http://schemas.microsoft.com/office/drawing/2014/main" id="{78A75056-6A47-43E2-9CDC-69DAFBF8A344}"/>
              </a:ext>
            </a:extLst>
          </p:cNvPr>
          <p:cNvSpPr/>
          <p:nvPr/>
        </p:nvSpPr>
        <p:spPr>
          <a:xfrm rot="20968369" flipH="1">
            <a:off x="5327091" y="5241693"/>
            <a:ext cx="1763527" cy="545721"/>
          </a:xfrm>
          <a:prstGeom prst="curvedUpArrow">
            <a:avLst>
              <a:gd name="adj1" fmla="val 25000"/>
              <a:gd name="adj2" fmla="val 47094"/>
              <a:gd name="adj3" fmla="val 33989"/>
            </a:avLst>
          </a:prstGeom>
          <a:gradFill>
            <a:gsLst>
              <a:gs pos="0">
                <a:srgbClr val="C1631D"/>
              </a:gs>
              <a:gs pos="90000">
                <a:srgbClr val="C1631D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3A14D2C-89CB-4290-8866-F968878D6786}"/>
              </a:ext>
            </a:extLst>
          </p:cNvPr>
          <p:cNvSpPr/>
          <p:nvPr/>
        </p:nvSpPr>
        <p:spPr>
          <a:xfrm>
            <a:off x="6732240" y="3836961"/>
            <a:ext cx="2286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y-GB" dirty="0"/>
              <a:t>Rydych wedi symud y pwynt degol dri lle i'r chwith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>
            <a:extLst>
              <a:ext uri="{FF2B5EF4-FFF2-40B4-BE49-F238E27FC236}">
                <a16:creationId xmlns:a16="http://schemas.microsoft.com/office/drawing/2014/main" id="{E55E2EBF-1DBB-4E46-A972-514746C9FA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370" y="4473864"/>
            <a:ext cx="3275856" cy="182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020F723-16B0-4242-BDA1-129EC8419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 ac arwynebedd </a:t>
            </a:r>
            <a:r>
              <a:rPr lang="cy-GB" b="0"/>
              <a:t>parhad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9BF5EB-9121-496C-9F62-94604F9DF712}"/>
              </a:ext>
            </a:extLst>
          </p:cNvPr>
          <p:cNvSpPr/>
          <p:nvPr/>
        </p:nvSpPr>
        <p:spPr>
          <a:xfrm>
            <a:off x="351547" y="1505628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y-GB"/>
              <a:t>Pan fyddwn yn gwneud yr un peth ar gyfer dau ddimensiwn y wal, mae gennym: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AF6B177-CDED-4767-ACE6-BB8912D001BE}"/>
              </a:ext>
            </a:extLst>
          </p:cNvPr>
          <p:cNvSpPr/>
          <p:nvPr/>
        </p:nvSpPr>
        <p:spPr>
          <a:xfrm>
            <a:off x="899592" y="2222783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y-GB" b="1" dirty="0">
                <a:latin typeface="+mn-lt"/>
                <a:ea typeface="ＭＳ Ｐゴシック" charset="-128"/>
              </a:rPr>
              <a:t>Hyd 1.79m</a:t>
            </a:r>
          </a:p>
          <a:p>
            <a:pPr lvl="0"/>
            <a:r>
              <a:rPr lang="cy-GB" b="1" dirty="0">
                <a:latin typeface="+mn-lt"/>
                <a:ea typeface="ＭＳ Ｐゴシック" charset="-128"/>
              </a:rPr>
              <a:t>Uchder 0.975m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B608D2B-E4A0-4887-8981-90FC2257FD7B}"/>
              </a:ext>
            </a:extLst>
          </p:cNvPr>
          <p:cNvSpPr/>
          <p:nvPr/>
        </p:nvSpPr>
        <p:spPr>
          <a:xfrm>
            <a:off x="363959" y="2852936"/>
            <a:ext cx="8456513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cy-GB" dirty="0">
                <a:latin typeface="+mn-lt"/>
                <a:ea typeface="ＭＳ Ｐゴシック" charset="-128"/>
              </a:rPr>
              <a:t>I sefydlu arwynebedd wyneb y wal, lluoswch </a:t>
            </a:r>
            <a:r>
              <a:rPr lang="cy-GB" b="1" dirty="0">
                <a:latin typeface="+mn-lt"/>
                <a:ea typeface="ＭＳ Ｐゴシック" charset="-128"/>
              </a:rPr>
              <a:t>1.79x0.975</a:t>
            </a:r>
            <a:r>
              <a:rPr lang="cy-GB" dirty="0">
                <a:latin typeface="+mn-lt"/>
                <a:ea typeface="ＭＳ Ｐゴシック" charset="-128"/>
              </a:rPr>
              <a:t> sy’n hafal i: </a:t>
            </a:r>
            <a:r>
              <a:rPr lang="cy-GB" b="1" dirty="0">
                <a:latin typeface="+mn-lt"/>
                <a:ea typeface="ＭＳ Ｐゴシック" charset="-128"/>
              </a:rPr>
              <a:t>1.745m²</a:t>
            </a:r>
            <a:r>
              <a:rPr lang="cy-GB" dirty="0">
                <a:latin typeface="+mn-lt"/>
                <a:ea typeface="ＭＳ Ｐゴシック" charset="-128"/>
              </a:rPr>
              <a:t> (neu fetrau sgwâr). Fe allen ni dalgrynnu’r ffigur hwn i </a:t>
            </a:r>
            <a:r>
              <a:rPr lang="cy-GB" b="1" dirty="0">
                <a:latin typeface="+mn-lt"/>
                <a:ea typeface="ＭＳ Ｐゴシック" charset="-128"/>
              </a:rPr>
              <a:t>1.75</a:t>
            </a:r>
            <a:r>
              <a:rPr lang="cy-GB" dirty="0">
                <a:latin typeface="+mn-lt"/>
                <a:ea typeface="ＭＳ Ｐゴシック" charset="-128"/>
              </a:rPr>
              <a:t> er mwyn gwneud pethau’n </a:t>
            </a:r>
            <a:r>
              <a:rPr lang="cy-GB" dirty="0" err="1">
                <a:latin typeface="+mn-lt"/>
                <a:ea typeface="ＭＳ Ｐゴシック" charset="-128"/>
              </a:rPr>
              <a:t>symlach</a:t>
            </a:r>
            <a:r>
              <a:rPr lang="cy-GB" dirty="0">
                <a:latin typeface="+mn-lt"/>
                <a:ea typeface="ＭＳ Ｐゴシック" charset="-128"/>
              </a:rPr>
              <a:t> byth.</a:t>
            </a:r>
          </a:p>
          <a:p>
            <a:pPr>
              <a:spcBef>
                <a:spcPts val="1000"/>
              </a:spcBef>
            </a:pPr>
            <a:r>
              <a:rPr lang="cy-GB" dirty="0">
                <a:latin typeface="+mn-lt"/>
                <a:ea typeface="ＭＳ Ｐゴシック" charset="-128"/>
              </a:rPr>
              <a:t>Ar gyfer wal hanner bric o drwch, mae 60 o frics am bob metr sgwâr (m</a:t>
            </a:r>
            <a:r>
              <a:rPr lang="cy-GB" baseline="30000" dirty="0">
                <a:latin typeface="+mn-lt"/>
                <a:ea typeface="ＭＳ Ｐゴシック" charset="-128"/>
              </a:rPr>
              <a:t>2</a:t>
            </a:r>
            <a:r>
              <a:rPr lang="cy-GB" dirty="0">
                <a:latin typeface="+mn-lt"/>
                <a:ea typeface="ＭＳ Ｐゴシック" charset="-128"/>
              </a:rPr>
              <a:t>), felly os byddwn yn lluosi </a:t>
            </a:r>
            <a:r>
              <a:rPr lang="cy-GB" b="1" dirty="0">
                <a:latin typeface="+mn-lt"/>
                <a:ea typeface="ＭＳ Ｐゴシック" charset="-128"/>
              </a:rPr>
              <a:t>1.75x60</a:t>
            </a:r>
            <a:r>
              <a:rPr lang="cy-GB" dirty="0">
                <a:latin typeface="+mn-lt"/>
                <a:ea typeface="ＭＳ Ｐゴシック" charset="-128"/>
              </a:rPr>
              <a:t>, byddwn yn cyfrifo bod angen </a:t>
            </a:r>
            <a:r>
              <a:rPr lang="cy-GB" b="1" dirty="0">
                <a:latin typeface="+mn-lt"/>
                <a:ea typeface="ＭＳ Ｐゴシック" charset="-128"/>
              </a:rPr>
              <a:t>105</a:t>
            </a:r>
            <a:r>
              <a:rPr lang="cy-GB" dirty="0">
                <a:latin typeface="+mn-lt"/>
                <a:ea typeface="ＭＳ Ｐゴシック" charset="-128"/>
              </a:rPr>
              <a:t> o frics.</a:t>
            </a:r>
          </a:p>
          <a:p>
            <a:pPr lvl="0"/>
            <a:endParaRPr lang="en-GB" dirty="0">
              <a:latin typeface="+mn-lt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3791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E880D-AB71-49B0-A0E4-28BDE57BB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 ac arwynebedd </a:t>
            </a:r>
            <a:r>
              <a:rPr lang="cy-GB" b="0"/>
              <a:t>parhad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A7B98D2-69FE-4863-9D17-7AFE86CAD808}"/>
              </a:ext>
            </a:extLst>
          </p:cNvPr>
          <p:cNvSpPr txBox="1">
            <a:spLocks/>
          </p:cNvSpPr>
          <p:nvPr/>
        </p:nvSpPr>
        <p:spPr bwMode="auto">
          <a:xfrm>
            <a:off x="457200" y="1422600"/>
            <a:ext cx="5482951" cy="423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 dirty="0"/>
              <a:t>I gyfrifo nifer y blociau sydd eu hangen ar gyfer wal, rydym yn dilyn yr un broses ac yn lluosi arwynebedd wyneb y wal â </a:t>
            </a:r>
            <a:r>
              <a:rPr lang="cy-GB" b="1" dirty="0"/>
              <a:t>10</a:t>
            </a:r>
            <a:r>
              <a:rPr lang="cy-GB" dirty="0"/>
              <a:t>, gan fod 10 bloc am bob m</a:t>
            </a:r>
            <a:r>
              <a:rPr lang="cy-GB" baseline="30000" dirty="0"/>
              <a:t>2</a:t>
            </a:r>
            <a:r>
              <a:rPr lang="cy-GB" dirty="0"/>
              <a:t>.</a:t>
            </a:r>
          </a:p>
          <a:p>
            <a:r>
              <a:rPr lang="cy-GB" dirty="0">
                <a:solidFill>
                  <a:srgbClr val="000000"/>
                </a:solidFill>
              </a:rPr>
              <a:t>Gan ddefnyddio’r arwynebedd o </a:t>
            </a:r>
            <a:r>
              <a:rPr lang="cy-GB" b="1" dirty="0">
                <a:solidFill>
                  <a:srgbClr val="000000"/>
                </a:solidFill>
              </a:rPr>
              <a:t>1.75m²</a:t>
            </a:r>
            <a:r>
              <a:rPr lang="cy-GB" dirty="0">
                <a:solidFill>
                  <a:srgbClr val="000000"/>
                </a:solidFill>
              </a:rPr>
              <a:t>, sydd eisoes wedi’i gyfrifo, gallwn gyfrifo bod angen </a:t>
            </a:r>
            <a:r>
              <a:rPr lang="cy-GB" b="1" dirty="0">
                <a:solidFill>
                  <a:srgbClr val="000000"/>
                </a:solidFill>
              </a:rPr>
              <a:t>17.5</a:t>
            </a:r>
            <a:r>
              <a:rPr lang="cy-GB" dirty="0">
                <a:solidFill>
                  <a:srgbClr val="000000"/>
                </a:solidFill>
              </a:rPr>
              <a:t> o flociau arnom.</a:t>
            </a:r>
          </a:p>
          <a:p>
            <a:r>
              <a:rPr lang="cy-GB" dirty="0">
                <a:solidFill>
                  <a:srgbClr val="000000"/>
                </a:solidFill>
              </a:rPr>
              <a:t>Mewn gwirionedd, dylech dalgrynnu’r ffigur hwn i 18 ac ychwanegu swm ychwanegol i ganiatáu ar gyfer gwastraff.</a:t>
            </a:r>
          </a:p>
          <a:p>
            <a:r>
              <a:rPr lang="cy-GB" dirty="0">
                <a:solidFill>
                  <a:srgbClr val="000000"/>
                </a:solidFill>
              </a:rPr>
              <a:t>Byddwn yn trafod sut i ganiatáu ar gyfer gwastraff mewn sesiwn arall.</a:t>
            </a:r>
          </a:p>
          <a:p>
            <a:endParaRPr lang="en-US" kern="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DC008BC-4C16-4905-856A-A46AC2655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71798"/>
            <a:ext cx="2928526" cy="2625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06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1CE1936-9CF4-40B9-B584-3E0E408E709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132857"/>
            <a:ext cx="4402832" cy="35283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5E3413-BE7A-4FDD-AFB9-EF1395EE4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 ac arwynebedd </a:t>
            </a:r>
            <a:r>
              <a:rPr lang="cy-GB" b="0"/>
              <a:t>parhad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F08EE25-A8A9-49E8-A738-CFEF2183672D}"/>
              </a:ext>
            </a:extLst>
          </p:cNvPr>
          <p:cNvSpPr txBox="1">
            <a:spLocks/>
          </p:cNvSpPr>
          <p:nvPr/>
        </p:nvSpPr>
        <p:spPr bwMode="auto">
          <a:xfrm>
            <a:off x="457200" y="1454155"/>
            <a:ext cx="8363270" cy="1038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Pan fydd yna agoriadau mewn waliau, mae angen i ni gyfrifo arwynebedd yr agoriad yn yr un ffordd ag a ddisgrifiwyd eisoes ac yna ei dynnu o arwynebedd cyfan y wal.</a:t>
            </a:r>
          </a:p>
          <a:p>
            <a:endParaRPr lang="en-US" kern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071B264-7D71-450D-B5BB-24BE4591CB6F}"/>
              </a:ext>
            </a:extLst>
          </p:cNvPr>
          <p:cNvSpPr txBox="1">
            <a:spLocks/>
          </p:cNvSpPr>
          <p:nvPr/>
        </p:nvSpPr>
        <p:spPr bwMode="auto">
          <a:xfrm>
            <a:off x="457200" y="2492896"/>
            <a:ext cx="382676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Pan fydd agoriad llai, gallai fod yn fwy effeithlon anwybyddu’r agoriad a thrin y wal fel un solid heb agoriad.</a:t>
            </a:r>
          </a:p>
          <a:p>
            <a:r>
              <a:rPr lang="cy-GB"/>
              <a:t>Y rheswm am hyn yw y byddai angen caniatáu ar gyfer y gwastraff a fydd yn cael ei greu drwy dorri brics a blociau i gynnal y bond y naill ochr a’r llall i’r agoriad.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95798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6D54470-C565-49C2-932C-57AB35C50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0861" y="2136177"/>
            <a:ext cx="3635939" cy="32360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03E416-2E35-4D68-8561-038B8DE71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/>
              <a:t>Meintiau ac arwynebedd </a:t>
            </a:r>
            <a:r>
              <a:rPr lang="cy-GB" b="0"/>
              <a:t>parhad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0CFC42A-4725-42B1-AD60-FB6A9F71295E}"/>
              </a:ext>
            </a:extLst>
          </p:cNvPr>
          <p:cNvSpPr txBox="1">
            <a:spLocks/>
          </p:cNvSpPr>
          <p:nvPr/>
        </p:nvSpPr>
        <p:spPr bwMode="auto">
          <a:xfrm>
            <a:off x="457200" y="1485755"/>
            <a:ext cx="4618856" cy="436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cy-GB"/>
              <a:t>Wrth gyfrifo meintiau ar gyfer wal sy’n cynnwys gwrthdro, cofiwch y bydd wyneb y wal a gwrthdro’r wal yn gorgyffwrdd.</a:t>
            </a:r>
          </a:p>
          <a:p>
            <a:r>
              <a:rPr lang="cy-GB"/>
              <a:t>Caiff hyn ei gynrychioli gan adran goch y lluniad.</a:t>
            </a:r>
          </a:p>
          <a:p>
            <a:r>
              <a:rPr lang="cy-GB"/>
              <a:t>Os dyluniad adeilad yn cynnwys llawer o gorneli allanol a mewnol, (neu os yw’r waliau’n un fricsen o drwch), mae’n ddefnyddiol ystyried hyn er mwyn osgoi gwastraff diangen.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978639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lang="cy-GB"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Unrhyw gwestiynau?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2488</TotalTime>
  <Words>583</Words>
  <Application>Microsoft Office PowerPoint</Application>
  <PresentationFormat>On-screen Show (4:3)</PresentationFormat>
  <Paragraphs>54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Lucida Grande</vt:lpstr>
      <vt:lpstr>Times New Roman</vt:lpstr>
      <vt:lpstr>Default Design</vt:lpstr>
      <vt:lpstr>PowerPoint 15: Cyfrifo meintiau - arwynebedd</vt:lpstr>
      <vt:lpstr>Meintiau ac arwynebedd</vt:lpstr>
      <vt:lpstr>Meintiau ac arwynebedd parhad</vt:lpstr>
      <vt:lpstr>Meintiau ac arwynebedd parhad</vt:lpstr>
      <vt:lpstr>Meintiau ac arwynebedd parhad</vt:lpstr>
      <vt:lpstr>Meintiau ac arwynebedd parhad</vt:lpstr>
      <vt:lpstr>Meintiau ac arwynebedd parhad</vt:lpstr>
      <vt:lpstr>Meintiau ac arwynebedd parhad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152</cp:revision>
  <dcterms:created xsi:type="dcterms:W3CDTF">2013-05-28T00:38:54Z</dcterms:created>
  <dcterms:modified xsi:type="dcterms:W3CDTF">2021-04-21T09:57:32Z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