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31" r:id="rId7"/>
    <p:sldId id="336" r:id="rId8"/>
    <p:sldId id="330" r:id="rId9"/>
    <p:sldId id="337" r:id="rId10"/>
    <p:sldId id="332" r:id="rId11"/>
    <p:sldId id="333" r:id="rId12"/>
    <p:sldId id="334" r:id="rId13"/>
    <p:sldId id="335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ona Freel" initials="FF" lastIdx="2" clrIdx="0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4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748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7: Deunyddiau morter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06146-5B40-4D4F-BB50-6652FBD59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Ychwanegion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73B9923-3F4C-4CB8-B80D-B8AA39D157BC}"/>
              </a:ext>
            </a:extLst>
          </p:cNvPr>
          <p:cNvSpPr txBox="1">
            <a:spLocks/>
          </p:cNvSpPr>
          <p:nvPr/>
        </p:nvSpPr>
        <p:spPr bwMode="auto">
          <a:xfrm>
            <a:off x="457200" y="1700808"/>
            <a:ext cx="81472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rhai ychwanegion llai cyffredin y gallech chi eu defnyddio wrth gymysgu morter.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Mae arafwr yn cael ei ddefnyddio i arafu’r broses galedu (neu hydradu) er mwyn gallu parhau i weithio gyda’r gymysgedd am amser hirach.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Mae cyflymydd yn gweithio’n hollol groes i hynny, er mwyn cyflymu’r broses galedu. Gallai hyn fod yn ddefnyddiol pan fydd y dasg yn golygu tarfu ar lif traffig neu wrth weithio rhwng y llanw.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Defnyddir amddiffynnydd rhag rhew i atal tymheredd dan y pwynt rhewi rhag difrodi morter yn ystod y broses galedu.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8632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Tywod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6617" y="1700808"/>
            <a:ext cx="4835463" cy="4338000"/>
          </a:xfrm>
        </p:spPr>
        <p:txBody>
          <a:bodyPr/>
          <a:lstStyle/>
          <a:p>
            <a:r>
              <a:rPr lang="cy-GB" dirty="0"/>
              <a:t>Mae tywod i’w ddefnyddio mewn morter</a:t>
            </a:r>
            <a:br>
              <a:rPr lang="cy-GB" dirty="0"/>
            </a:br>
            <a:r>
              <a:rPr lang="cy-GB" dirty="0"/>
              <a:t>yn dod o ddwy brif ffynhonnell.</a:t>
            </a:r>
          </a:p>
          <a:p>
            <a:pPr lvl="1"/>
            <a:r>
              <a:rPr lang="cy-GB" dirty="0"/>
              <a:t>Gellir ei gloddio o ddyddodion pwll, sy’n cael ei alw’n ‘dywod pwll’. Mae’r math hwn o dywod yn cynhyrchu morter sy’n hawdd i weithio ag o.</a:t>
            </a:r>
          </a:p>
          <a:p>
            <a:pPr lvl="1"/>
            <a:r>
              <a:rPr lang="cy-GB" dirty="0"/>
              <a:t>Wrth i ddyddodion tywod pwll leihau ac wrth iddi hi fynd yn anoddach i gael caniatâd cynllunio i dynnu tywod o byllau, mae tywod yn cael ei echdynnu fwyfwy o’r môr. Cyfeirir at hyn yn aml fel ‘tywod a garthwyd’.</a:t>
            </a:r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17230A-C1BA-40E2-8BF3-EECA11055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872913"/>
            <a:ext cx="3806582" cy="2261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E40693-8C79-4746-8022-B41BE6790209}"/>
              </a:ext>
            </a:extLst>
          </p:cNvPr>
          <p:cNvSpPr txBox="1"/>
          <p:nvPr/>
        </p:nvSpPr>
        <p:spPr>
          <a:xfrm>
            <a:off x="5764997" y="4142725"/>
            <a:ext cx="3261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Gwaith prosesu tywod a garthwyd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08945A6-2FDD-4C72-B889-9DA52208E9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784" b="12396"/>
          <a:stretch/>
        </p:blipFill>
        <p:spPr>
          <a:xfrm>
            <a:off x="5514925" y="1340767"/>
            <a:ext cx="3002698" cy="25202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Tywod </a:t>
            </a:r>
            <a:r>
              <a:rPr lang="cy-GB" b="0" dirty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4914399" cy="2648896"/>
          </a:xfrm>
        </p:spPr>
        <p:txBody>
          <a:bodyPr/>
          <a:lstStyle/>
          <a:p>
            <a:r>
              <a:rPr lang="cy-GB"/>
              <a:t>Rhaid i unrhyw dywod sy’n cael ei ddefnyddio ar gyfer gwaith maen fod wedi’i raddio’n dda. Mae hyn yn golygu bod yn rhaid iddo gynnwys cymysgedd unffurf o ronynnau mân, canolig a bras.</a:t>
            </a:r>
          </a:p>
          <a:p>
            <a:r>
              <a:rPr lang="cy-GB"/>
              <a:t>Bydd morter o dywod wedi’i raddio’n wael yn wannach gan y bydd angen llenwi mwy o fylchau bach iawn. 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97B1AD4-2245-4B5A-9500-D1504D2444DF}"/>
              </a:ext>
            </a:extLst>
          </p:cNvPr>
          <p:cNvSpPr txBox="1">
            <a:spLocks/>
          </p:cNvSpPr>
          <p:nvPr/>
        </p:nvSpPr>
        <p:spPr bwMode="auto">
          <a:xfrm>
            <a:off x="431349" y="4230654"/>
            <a:ext cx="8229600" cy="1505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Gall y bylchau neu’r gwagleoedd bach hyn wneud i’r morter grebachu wrth iddo galedu, a gall olygu y bydd craciau’n ffurfio.</a:t>
            </a:r>
          </a:p>
          <a:p>
            <a:r>
              <a:rPr lang="cy-GB"/>
              <a:t>Gall glaw dreiddio drwy’r wal, a fydd yn arwain at ddirywiad dros amser.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058704-7008-4BC0-B7E5-910A86A86A87}"/>
              </a:ext>
            </a:extLst>
          </p:cNvPr>
          <p:cNvSpPr txBox="1"/>
          <p:nvPr/>
        </p:nvSpPr>
        <p:spPr>
          <a:xfrm>
            <a:off x="6228184" y="103967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900"/>
              <a:t>Grawn mawr: 35% (2.5–5 mm)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F446D9-0FDB-4595-A4DB-926EE6F58302}"/>
              </a:ext>
            </a:extLst>
          </p:cNvPr>
          <p:cNvSpPr txBox="1"/>
          <p:nvPr/>
        </p:nvSpPr>
        <p:spPr>
          <a:xfrm>
            <a:off x="5292080" y="3824483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y-GB" sz="900"/>
              <a:t>Grawn canolig: 40% (0.5–2.5 mm)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DB4DBE-F5D7-40B3-A360-EC31E2B89C36}"/>
              </a:ext>
            </a:extLst>
          </p:cNvPr>
          <p:cNvSpPr txBox="1"/>
          <p:nvPr/>
        </p:nvSpPr>
        <p:spPr>
          <a:xfrm>
            <a:off x="6912260" y="3861322"/>
            <a:ext cx="1728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y-GB" sz="900"/>
              <a:t>Grawn bach: 25%</a:t>
            </a:r>
            <a:br>
              <a:rPr lang="cy-GB" sz="900"/>
            </a:br>
            <a:r>
              <a:rPr lang="cy-GB" sz="900"/>
              <a:t>(llai na 0.5 mm)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Tywod </a:t>
            </a:r>
            <a:r>
              <a:rPr lang="cy-GB" b="0" dirty="0"/>
              <a:t>parhad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7EAA2B-89BB-4DD0-9180-65BA86ED1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258732"/>
            <a:ext cx="2232248" cy="459126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3C01B3E-9A35-4173-BE5C-7B8D4221622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36373"/>
            <a:ext cx="5050904" cy="4167842"/>
          </a:xfrm>
        </p:spPr>
        <p:txBody>
          <a:bodyPr/>
          <a:lstStyle/>
          <a:p>
            <a:r>
              <a:rPr lang="cy-GB"/>
              <a:t>Rhaid golchi tywod cyn ei ddefnyddio ar gyfer morter ac ni ddylai gynnwys llaid a silt.</a:t>
            </a:r>
          </a:p>
          <a:p>
            <a:r>
              <a:rPr lang="cy-GB"/>
              <a:t>Bydd cymysgedd morter sy’n cynnwys llawer o laid neu silt yn cael ei wanhau a dros amser gallai hyn arwain at fethiant strwythurol.</a:t>
            </a:r>
          </a:p>
          <a:p>
            <a:r>
              <a:rPr lang="cy-GB"/>
              <a:t>Gallai’r fanyleb nodi bod angen ‘prawf silt’.</a:t>
            </a:r>
          </a:p>
          <a:p>
            <a:r>
              <a:rPr lang="cy-GB"/>
              <a:t>Yn y prawf hwn, mae’r tywod glân yn suddo i waelod y llestr profi (tiwb) ac mae modd gweld yn glir faint o silt a llaid neu glai sydd yno.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2F61A1-BDC3-4EFE-A6B0-4648D0AE7C87}"/>
              </a:ext>
            </a:extLst>
          </p:cNvPr>
          <p:cNvSpPr txBox="1"/>
          <p:nvPr/>
        </p:nvSpPr>
        <p:spPr>
          <a:xfrm>
            <a:off x="7236296" y="4221088"/>
            <a:ext cx="1450504" cy="11387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sz="1200" dirty="0"/>
              <a:t>Haen o glai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sz="1200" dirty="0"/>
              <a:t>Haen o silt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endParaRPr lang="en-US" sz="1200" dirty="0"/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cy-GB" sz="1200" dirty="0"/>
              <a:t>Haenau o dywod</a:t>
            </a:r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Sment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392349" y="1397065"/>
            <a:ext cx="4503035" cy="4437281"/>
          </a:xfrm>
        </p:spPr>
        <p:txBody>
          <a:bodyPr/>
          <a:lstStyle/>
          <a:p>
            <a:r>
              <a:rPr lang="cy-GB" dirty="0"/>
              <a:t>Cynhyrchir powdr sment o galchfaen</a:t>
            </a:r>
            <a:br>
              <a:rPr lang="cy-GB" dirty="0"/>
            </a:br>
            <a:r>
              <a:rPr lang="cy-GB" dirty="0"/>
              <a:t>ac mae’n cael ei ddefnyddio fel ‘rhwymwr’ mewn morter.</a:t>
            </a:r>
          </a:p>
          <a:p>
            <a:r>
              <a:rPr lang="cy-GB" dirty="0"/>
              <a:t>Mae’n effeithiol wrth lenwi’r bylchau rhwng y tywod ac mae’n gwneud yn siŵr bod y morter gorffenedig yn ddigon caled a chadarn ar gyfer y dasg.</a:t>
            </a:r>
          </a:p>
          <a:p>
            <a:r>
              <a:rPr lang="cy-GB" dirty="0"/>
              <a:t>Mae adwaith cemegol yn digwydd rhwng y powdr sment a’r dŵr sy’n cael ei ychwanegu at y gymysgedd. Yr enw am hyn yw ‘hydradu’ ac mae’r adwaith hwn yn gwneud y morter yn galed iawn.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FB5271-58BE-47B7-A006-D62AEA06E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5385" y="1390588"/>
            <a:ext cx="3791415" cy="23529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98AF67C-67DE-4AAC-BEE7-3B113F0CF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8042" y="3429000"/>
            <a:ext cx="2612774" cy="18366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F89DE0E-AC09-4BFF-9723-30C9484B59C1}"/>
              </a:ext>
            </a:extLst>
          </p:cNvPr>
          <p:cNvSpPr txBox="1"/>
          <p:nvPr/>
        </p:nvSpPr>
        <p:spPr>
          <a:xfrm>
            <a:off x="6084168" y="5423648"/>
            <a:ext cx="33843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Gwaith cynhyrchu sment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2C926-7426-4C5A-BCA3-899DD508A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Sment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90D227B-4431-4D90-8775-EA578544B6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5354" y="1433069"/>
            <a:ext cx="8229600" cy="792088"/>
          </a:xfrm>
        </p:spPr>
        <p:txBody>
          <a:bodyPr/>
          <a:lstStyle/>
          <a:p>
            <a:r>
              <a:rPr lang="cy-GB"/>
              <a:t>Gall llawer o wahanol fathau o sment y gael eu nodi yn ôl gofynion y dasg.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36883B-EE95-428C-A239-98B8184D41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2577282"/>
            <a:ext cx="2369780" cy="223224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AB97CC-7B6B-4670-9D32-69B733ED0903}"/>
              </a:ext>
            </a:extLst>
          </p:cNvPr>
          <p:cNvSpPr/>
          <p:nvPr/>
        </p:nvSpPr>
        <p:spPr>
          <a:xfrm>
            <a:off x="357665" y="2132856"/>
            <a:ext cx="6086543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>
                <a:latin typeface="+mn-lt"/>
                <a:ea typeface="ＭＳ Ｐゴシック" charset="-128"/>
                <a:cs typeface="+mn-cs"/>
              </a:rPr>
              <a:t>Sment </a:t>
            </a:r>
            <a:r>
              <a:rPr lang="cy-GB" dirty="0" err="1">
                <a:latin typeface="+mn-lt"/>
                <a:ea typeface="ＭＳ Ｐゴシック" charset="-128"/>
                <a:cs typeface="+mn-cs"/>
              </a:rPr>
              <a:t>Portland</a:t>
            </a:r>
            <a:r>
              <a:rPr lang="cy-GB" dirty="0">
                <a:latin typeface="+mn-lt"/>
                <a:ea typeface="ＭＳ Ｐゴシック" charset="-128"/>
                <a:cs typeface="+mn-cs"/>
              </a:rPr>
              <a:t> Arferol (OPC) yw’r sment sy’n cael ei ddefnyddio amlaf. </a:t>
            </a:r>
            <a:r>
              <a:rPr lang="cy-GB" dirty="0"/>
              <a:t>Mae’n addas ar gyfer gwaith maen cyffredinol a bydd yn cynhyrchu morter cryf iawn, o ansawdd uchder.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/>
              <a:t>Mae sment gwaith maen yn debyg i OPC, ond mae’n cynnwys </a:t>
            </a:r>
            <a:r>
              <a:rPr lang="cy-GB" dirty="0" err="1"/>
              <a:t>llenwydd</a:t>
            </a:r>
            <a:r>
              <a:rPr lang="cy-GB" dirty="0"/>
              <a:t>. Felly, er mwyn iddo fod yn ddigon cryf, mae angen cyfran uwch o bowdr sment ar forter sy’n defnyddio’r math hwn o sment.</a:t>
            </a:r>
          </a:p>
          <a:p>
            <a:pPr marL="215900" lvl="1" indent="-215900" eaLnBrk="0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</a:pPr>
            <a:r>
              <a:rPr lang="cy-GB" dirty="0">
                <a:latin typeface="+mn-lt"/>
                <a:ea typeface="ＭＳ Ｐゴシック" charset="-128"/>
                <a:cs typeface="+mn-cs"/>
              </a:rPr>
              <a:t>Gellir defnyddio Sment </a:t>
            </a:r>
            <a:r>
              <a:rPr lang="cy-GB" dirty="0" err="1">
                <a:latin typeface="+mn-lt"/>
                <a:ea typeface="ＭＳ Ｐゴシック" charset="-128"/>
                <a:cs typeface="+mn-cs"/>
              </a:rPr>
              <a:t>Portland</a:t>
            </a:r>
            <a:r>
              <a:rPr lang="cy-GB" dirty="0">
                <a:latin typeface="+mn-lt"/>
                <a:ea typeface="ＭＳ Ｐゴシック" charset="-128"/>
                <a:cs typeface="+mn-cs"/>
              </a:rPr>
              <a:t> sy’n Caledu’n Gyflym (RHPC) pan fydd angen iddo galedu’n gynt.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1B66F3-D98B-4C0A-A23B-6E356935AE86}"/>
              </a:ext>
            </a:extLst>
          </p:cNvPr>
          <p:cNvSpPr txBox="1"/>
          <p:nvPr/>
        </p:nvSpPr>
        <p:spPr>
          <a:xfrm>
            <a:off x="6615862" y="4818638"/>
            <a:ext cx="2521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600"/>
              <a:t>Sment gwaith maen</a:t>
            </a:r>
          </a:p>
        </p:txBody>
      </p:sp>
    </p:spTree>
    <p:extLst>
      <p:ext uri="{BB962C8B-B14F-4D97-AF65-F5344CB8AC3E}">
        <p14:creationId xmlns:p14="http://schemas.microsoft.com/office/powerpoint/2010/main" val="3156059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Plastigwr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7FBF2A-DD24-43A9-8D7D-B98E699B1FC6}"/>
              </a:ext>
            </a:extLst>
          </p:cNvPr>
          <p:cNvSpPr txBox="1">
            <a:spLocks/>
          </p:cNvSpPr>
          <p:nvPr/>
        </p:nvSpPr>
        <p:spPr bwMode="auto">
          <a:xfrm>
            <a:off x="457200" y="1528685"/>
            <a:ext cx="8229600" cy="47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I wneud morter sment yn fwy ‘ymarferol’, rhaid ychwanegu plastigwr.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EA5011-1DEE-488F-BEAD-50B3153D43CF}"/>
              </a:ext>
            </a:extLst>
          </p:cNvPr>
          <p:cNvSpPr txBox="1">
            <a:spLocks/>
          </p:cNvSpPr>
          <p:nvPr/>
        </p:nvSpPr>
        <p:spPr bwMode="auto">
          <a:xfrm>
            <a:off x="467985" y="2046568"/>
            <a:ext cx="5516122" cy="3398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plastigwyr modern yn ychwanegion cemegol sy’n cael eu cynnwys yn y broses gymysgu fel hylif neu bowdr.</a:t>
            </a:r>
          </a:p>
          <a:p>
            <a:r>
              <a:rPr lang="cy-GB"/>
              <a:t>Dylid cymryd gofal wrth eu defnyddio, gan ddilyn cyfarwyddiadau’r gwneuthurwr.</a:t>
            </a:r>
          </a:p>
          <a:p>
            <a:r>
              <a:rPr lang="cy-GB"/>
              <a:t>Mae plastigwyr cemegol yn gweithio drwy gyflwyno swigod aer bychain, sy’n caniatáu i’r gronynnau o dywod symud dros ei gilydd yn haws. Gelwir hyn yn fywiogi’r aer.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E2C76D-48F9-4636-9406-12C23EC46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0954" y="2138775"/>
            <a:ext cx="1992234" cy="17840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C24CC8-015A-4EA6-83B8-883755627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4106" y="3991331"/>
            <a:ext cx="1813695" cy="21566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786DCE7-E66F-4AF7-A91C-0E95372BF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2132856"/>
            <a:ext cx="3107705" cy="33516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Calch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C62120-C052-4B05-B1DE-42C6AB1EBA99}"/>
              </a:ext>
            </a:extLst>
          </p:cNvPr>
          <p:cNvSpPr txBox="1">
            <a:spLocks/>
          </p:cNvSpPr>
          <p:nvPr/>
        </p:nvSpPr>
        <p:spPr bwMode="auto">
          <a:xfrm>
            <a:off x="457200" y="1474056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Yn y gorffennol, roedd yn gyffredin i ddefnyddio calch wedi’i hydradu.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40386-1D36-456C-9383-FBCD1D8BCB6D}"/>
              </a:ext>
            </a:extLst>
          </p:cNvPr>
          <p:cNvSpPr txBox="1">
            <a:spLocks/>
          </p:cNvSpPr>
          <p:nvPr/>
        </p:nvSpPr>
        <p:spPr bwMode="auto">
          <a:xfrm>
            <a:off x="457200" y="1914091"/>
            <a:ext cx="5626968" cy="378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hyn yn cynyddu cynnwys powdwr y gymysgedd, sy’n ffurfio glud sy’n iro’r gronynnau o dywod.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calch wedi’i hydradu’n dal i gael ei nodi mewn rhai achosion, ond mae mwy o ystyriaethau iechyd a diogelwch ynghlwm ag o (a gall fod yn fwy peryglus i iechyd), o’i gymharu â phlastigwyr cemegol, sy’n haws gweithio gyda nhw.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Gall cymysgu morter gyda chalch wedi’i hydradu gynhyrchu llawer o wres – digon i doddi bwced blastig.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24F70-CB06-47D6-82BC-C245F89B4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Dŵr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7037CD-B780-445C-8666-FFF1DD468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751" y="1695444"/>
            <a:ext cx="3165049" cy="288032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6807FC-7F65-4631-97AA-810378A723BD}"/>
              </a:ext>
            </a:extLst>
          </p:cNvPr>
          <p:cNvSpPr txBox="1">
            <a:spLocks/>
          </p:cNvSpPr>
          <p:nvPr/>
        </p:nvSpPr>
        <p:spPr bwMode="auto">
          <a:xfrm>
            <a:off x="457200" y="1474056"/>
            <a:ext cx="4834880" cy="332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dŵr yn gyfansoddyn hanfodol, ac ni fyddai morter yn caledu hebddo.</a:t>
            </a:r>
          </a:p>
          <a:p>
            <a:r>
              <a:rPr lang="cy-GB"/>
              <a:t>Dylai’r dŵr sy’n cael ei ddefnyddio i greu morter fod yn yfadwy, sy’n golygu ei fod yn addas i’w yfed. </a:t>
            </a:r>
          </a:p>
          <a:p>
            <a:r>
              <a:rPr lang="cy-GB"/>
              <a:t>Drwy defnyddio dŵr addas i’w yfed, ni fydd cemegau’n bresennol a allai ymyrryd â’r broses galedu neu effeithio ar y morter mewn ffyrdd annymunol.</a:t>
            </a:r>
          </a:p>
          <a:p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E10FA6E-F6C1-4FF3-8701-2A7F01582AC7}"/>
              </a:ext>
            </a:extLst>
          </p:cNvPr>
          <p:cNvSpPr txBox="1">
            <a:spLocks/>
          </p:cNvSpPr>
          <p:nvPr/>
        </p:nvSpPr>
        <p:spPr bwMode="auto">
          <a:xfrm>
            <a:off x="457200" y="4941168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Gallai defnyddio dŵr o nant neu bwll gerllaw safle adeiladu, effeithio ar y broses galedu neu droi lliw’r morter.</a:t>
            </a:r>
          </a:p>
        </p:txBody>
      </p:sp>
    </p:spTree>
    <p:extLst>
      <p:ext uri="{BB962C8B-B14F-4D97-AF65-F5344CB8AC3E}">
        <p14:creationId xmlns:p14="http://schemas.microsoft.com/office/powerpoint/2010/main" val="8967320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891</Words>
  <Application>Microsoft Office PowerPoint</Application>
  <PresentationFormat>On-screen Show (4:3)</PresentationFormat>
  <Paragraphs>63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7: Deunyddiau morter</vt:lpstr>
      <vt:lpstr>Tywod</vt:lpstr>
      <vt:lpstr>Tywod parhad</vt:lpstr>
      <vt:lpstr>Tywod parhad</vt:lpstr>
      <vt:lpstr>Sment</vt:lpstr>
      <vt:lpstr>Sment parhad</vt:lpstr>
      <vt:lpstr>Plastigwr</vt:lpstr>
      <vt:lpstr>Calch</vt:lpstr>
      <vt:lpstr>Dŵr</vt:lpstr>
      <vt:lpstr>Ychwanegion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154</cp:revision>
  <dcterms:created xsi:type="dcterms:W3CDTF">2013-05-28T00:38:54Z</dcterms:created>
  <dcterms:modified xsi:type="dcterms:W3CDTF">2021-04-21T09:49:45Z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