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3"/>
  </p:notesMasterIdLst>
  <p:handoutMasterIdLst>
    <p:handoutMasterId r:id="rId14"/>
  </p:handoutMasterIdLst>
  <p:sldIdLst>
    <p:sldId id="256" r:id="rId5"/>
    <p:sldId id="338" r:id="rId6"/>
    <p:sldId id="340" r:id="rId7"/>
    <p:sldId id="331" r:id="rId8"/>
    <p:sldId id="328" r:id="rId9"/>
    <p:sldId id="336" r:id="rId10"/>
    <p:sldId id="339" r:id="rId11"/>
    <p:sldId id="267" r:id="rId12"/>
  </p:sldIdLst>
  <p:sldSz cx="9144000" cy="6858000" type="screen4x3"/>
  <p:notesSz cx="6797675" cy="9874250"/>
  <p:custDataLst>
    <p:tags r:id="rId15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62" autoAdjust="0"/>
    <p:restoredTop sz="93792" autoAdjust="0"/>
  </p:normalViewPr>
  <p:slideViewPr>
    <p:cSldViewPr showGuides="1">
      <p:cViewPr varScale="1">
        <p:scale>
          <a:sx n="114" d="100"/>
          <a:sy n="114" d="100"/>
        </p:scale>
        <p:origin x="1470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4/21/2021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1863" y="741363"/>
            <a:ext cx="4933950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690269"/>
            <a:ext cx="5438140" cy="444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824"/>
            <a:ext cx="294565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378824"/>
            <a:ext cx="294565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00152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7573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53259" name="Text Box 11"/>
          <p:cNvSpPr txBox="1">
            <a:spLocks noChangeArrowheads="1"/>
          </p:cNvSpPr>
          <p:nvPr userDrawn="1"/>
        </p:nvSpPr>
        <p:spPr bwMode="auto">
          <a:xfrm>
            <a:off x="457200" y="6480000"/>
            <a:ext cx="6477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</a:pPr>
            <a:r>
              <a:rPr lang="en-US" sz="900" baseline="0" dirty="0"/>
              <a:t>Hawlfraint © 2021 Sefydliad City and Guilds Llundain. Cedwir pob hawl.</a:t>
            </a:r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 8</a:t>
            </a:r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006987" y="234902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7200" y="257779"/>
            <a:ext cx="60912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Cymhwyster Sylfaen mewn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Adeiladu a Pheirianneg Gwasanaethau Adeiladu</a:t>
            </a:r>
            <a:endParaRPr lang="en-US" sz="1400" baseline="0" dirty="0">
              <a:solidFill>
                <a:schemeClr val="tx1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6A7BE4C5-B6E4-7B41-B4EA-AC5B28CB82C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5868000"/>
            <a:ext cx="9144000" cy="54799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lang="cy-GB" sz="660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Cyflwyniad PowerPoint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cy-GB" sz="2400" b="1"/>
              <a:t>Uned 107: Gweithio gyda brics, blociau a cherrig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944800"/>
            <a:ext cx="8153400" cy="2514600"/>
          </a:xfrm>
        </p:spPr>
        <p:txBody>
          <a:bodyPr anchor="t"/>
          <a:lstStyle/>
          <a:p>
            <a:pPr eaLnBrk="1" hangingPunct="1"/>
            <a:r>
              <a:rPr lang="cy-GB"/>
              <a:t>PowerPoint 11: Dulliau o baratoi’r ardal waith – effeithlonrwydd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3F3AD17-F41A-4AC4-837E-C2ECABC8A6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2592" y="2789035"/>
            <a:ext cx="4784110" cy="30469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037AB7C-8324-4E1C-8C01-89EA07FE31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Storio ar y safle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11753F1-1F5E-42DA-A676-07B65811C86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68711" y="1493514"/>
            <a:ext cx="8423769" cy="936105"/>
          </a:xfrm>
        </p:spPr>
        <p:txBody>
          <a:bodyPr/>
          <a:lstStyle/>
          <a:p>
            <a:r>
              <a:rPr lang="cy-GB" dirty="0"/>
              <a:t>Bydd ystyried effeithlonrwydd wrth gynllunio lleoliad cyfleusterau storio ar y safle yn helpu i leihau gwastraff a cholledion o ganlyniad i ddwyn a difrod a achosir gan ymdriniaeth ddwbl. </a:t>
            </a:r>
          </a:p>
          <a:p>
            <a:endParaRPr lang="en-GB" dirty="0"/>
          </a:p>
          <a:p>
            <a:r>
              <a:rPr lang="cy-GB" dirty="0"/>
              <a:t> </a:t>
            </a:r>
          </a:p>
          <a:p>
            <a:pPr lvl="0"/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E7745E7-AE57-4CEF-B09A-490559868811}"/>
              </a:ext>
            </a:extLst>
          </p:cNvPr>
          <p:cNvSpPr txBox="1">
            <a:spLocks/>
          </p:cNvSpPr>
          <p:nvPr/>
        </p:nvSpPr>
        <p:spPr bwMode="auto">
          <a:xfrm>
            <a:off x="468711" y="2602731"/>
            <a:ext cx="3239193" cy="3074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cy-GB" sz="1800" dirty="0"/>
              <a:t>Mae cynwysyddion storio wedi’u lleoli mewn safleoedd sy’n caniatáu i gerbydau cludo fynd atynt yn rhwydd. </a:t>
            </a:r>
          </a:p>
          <a:p>
            <a:r>
              <a:rPr lang="cy-GB" sz="1800" dirty="0"/>
              <a:t>Mae mannau storio agored wedi’u lleoli er mwyn storio eitemau swmpus yn effeithlon er enghraifft pren, brics, pibellau draenio a thrawstiau to.</a:t>
            </a:r>
          </a:p>
          <a:p>
            <a:endParaRPr lang="en-US" kern="0" dirty="0"/>
          </a:p>
          <a:p>
            <a:r>
              <a:rPr lang="cy-GB" dirty="0"/>
              <a:t> </a:t>
            </a:r>
          </a:p>
          <a:p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7277685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F4199E3-CE81-4C2B-99D4-2500191432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2160" y="2944326"/>
            <a:ext cx="2410916" cy="241091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9CFE514-A957-4891-B3EC-5749C6BC42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Storio ar y safle </a:t>
            </a:r>
            <a:r>
              <a:rPr lang="cy-GB" b="0"/>
              <a:t>parhad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E385669-9223-41D5-86F7-71CD4DD2AA3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68711" y="1493514"/>
            <a:ext cx="4895377" cy="3591670"/>
          </a:xfrm>
        </p:spPr>
        <p:txBody>
          <a:bodyPr/>
          <a:lstStyle/>
          <a:p>
            <a:r>
              <a:rPr lang="cy-GB" sz="1800" dirty="0"/>
              <a:t>Mae cadw deunyddiau ac adnoddau mewn storfeydd diogel i warchod rhag lladrata a difrod yn helpu effeithlonrwydd.</a:t>
            </a:r>
          </a:p>
          <a:p>
            <a:r>
              <a:rPr lang="cy-GB" sz="1800" dirty="0"/>
              <a:t>Os bydd eitemau’n cael eu difrodi neu ar goll pan fydd gweithiwr yn barod i’w defnyddio, bydd yn achosi oedi a all fod yn gostus.</a:t>
            </a:r>
          </a:p>
          <a:p>
            <a:r>
              <a:rPr lang="cy-GB" sz="1800" dirty="0"/>
              <a:t>I ddarparu mwy o ddiogelwch, gall cynhwysydd y gellir ei gloi fel yr un a ddangosir yma hefyd gynnwys lle storio diogel ychwanegol o’i fewn, fel cell offer i warchod offer bach.</a:t>
            </a:r>
          </a:p>
          <a:p>
            <a:r>
              <a:rPr lang="cy-GB" dirty="0"/>
              <a:t> </a:t>
            </a:r>
          </a:p>
          <a:p>
            <a:endParaRPr lang="en-GB" dirty="0"/>
          </a:p>
          <a:p>
            <a:r>
              <a:rPr lang="cy-GB" dirty="0"/>
              <a:t> </a:t>
            </a:r>
          </a:p>
          <a:p>
            <a:pPr lvl="0"/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DE860B3-ADE4-46B8-AFE6-3D381B77AF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8236" y="1006817"/>
            <a:ext cx="3231162" cy="2157698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9118670-6F9F-49A0-A10D-68987F02984A}"/>
              </a:ext>
            </a:extLst>
          </p:cNvPr>
          <p:cNvSpPr txBox="1">
            <a:spLocks/>
          </p:cNvSpPr>
          <p:nvPr/>
        </p:nvSpPr>
        <p:spPr bwMode="auto">
          <a:xfrm>
            <a:off x="468711" y="5229200"/>
            <a:ext cx="8218089" cy="72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cy-GB" sz="1800" dirty="0"/>
              <a:t>Mae rheoli mynediad at eitemau gwerthfawr yn rhan bwysig o redeg safle adeiladu effeithlon.</a:t>
            </a:r>
          </a:p>
          <a:p>
            <a:endParaRPr lang="en-US" kern="0" dirty="0"/>
          </a:p>
          <a:p>
            <a:r>
              <a:rPr lang="cy-GB" dirty="0"/>
              <a:t> </a:t>
            </a:r>
          </a:p>
          <a:p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6343547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F81C3695-1E2C-4123-9473-1D9F2B91AF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055142"/>
            <a:ext cx="2952328" cy="1965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Codi a chario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67453"/>
            <a:ext cx="5050904" cy="3257691"/>
          </a:xfrm>
        </p:spPr>
        <p:txBody>
          <a:bodyPr/>
          <a:lstStyle/>
          <a:p>
            <a:r>
              <a:rPr lang="cy-GB"/>
              <a:t>Mae effeithlonrwydd wrth symud a phentyrru deunyddiau o storfa yn lleihau difrod posibl ac yn cynnal lefelau cynhyrchiant.</a:t>
            </a:r>
          </a:p>
          <a:p>
            <a:r>
              <a:rPr lang="cy-GB"/>
              <a:t>Mae offer ar gyfer symud brics â llaw, fel gefeiliau brics neu glampiau brics, wedi’u dylunio i gario brics mewn lluosrifau o chwech yn gyfforddus. </a:t>
            </a:r>
          </a:p>
          <a:p>
            <a:r>
              <a:rPr lang="cy-GB"/>
              <a:t>Mae pentyrru a threfnu deunyddiau'n ofalus yn gwneud y gwaith yn haws ac yn gyflymach. 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D48E3C3-0C4E-4F5A-A0BA-43A9432BD5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6136" y="923110"/>
            <a:ext cx="2013679" cy="2001834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8C654A4-B575-494F-A010-242619893E95}"/>
              </a:ext>
            </a:extLst>
          </p:cNvPr>
          <p:cNvSpPr txBox="1">
            <a:spLocks/>
          </p:cNvSpPr>
          <p:nvPr/>
        </p:nvSpPr>
        <p:spPr bwMode="auto">
          <a:xfrm>
            <a:off x="457200" y="5020195"/>
            <a:ext cx="8363271" cy="713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cy-GB"/>
              <a:t>Mae lleoli deunyddiau fel eu bod yn hawdd eu cyrraedd ac y gellir eu hadnewyddu heb darfu yn ffordd effeithlon o weithio.</a:t>
            </a:r>
          </a:p>
          <a:p>
            <a:endParaRPr lang="en-US" kern="0" dirty="0"/>
          </a:p>
          <a:p>
            <a:r>
              <a:rPr lang="cy-GB"/>
              <a:t> </a:t>
            </a:r>
          </a:p>
          <a:p>
            <a:endParaRPr lang="en-US" kern="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Trin a thrafod mecanyddol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65557"/>
            <a:ext cx="8147247" cy="1008112"/>
          </a:xfrm>
        </p:spPr>
        <p:txBody>
          <a:bodyPr/>
          <a:lstStyle/>
          <a:p>
            <a:r>
              <a:rPr lang="cy-GB"/>
              <a:t>Mae deunyddiau ac offer adeiladu yn aml yn drwm ac wedi’u siapio’n anhylaw. Lle bynnag y bo modd, dylid defnyddio trin a thrafod mecanyddol yn hytrach na chodi a chario.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C781FB8-DE4D-4B7E-8DC4-0E85AEF236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5195" y="2515445"/>
            <a:ext cx="4217496" cy="2353716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BD66991-7A17-4C5F-9A2B-19C1CECB4C72}"/>
              </a:ext>
            </a:extLst>
          </p:cNvPr>
          <p:cNvSpPr txBox="1">
            <a:spLocks/>
          </p:cNvSpPr>
          <p:nvPr/>
        </p:nvSpPr>
        <p:spPr bwMode="auto">
          <a:xfrm>
            <a:off x="441309" y="2548916"/>
            <a:ext cx="3986675" cy="2469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cy-GB"/>
              <a:t>Gall peiriannau fel wagen fforch godi wneud cyfraniad sylweddol tuag at redeg safle effeithlon.</a:t>
            </a:r>
          </a:p>
          <a:p>
            <a:r>
              <a:rPr lang="cy-GB"/>
              <a:t>Gall y peiriannau hyn deithio ar draws tir garw a gosod llwythi trwm yn ddiogel mewn lleoliadau anodd eu cyrraedd.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195F606-B9F9-40A5-A681-778970EA26A0}"/>
              </a:ext>
            </a:extLst>
          </p:cNvPr>
          <p:cNvSpPr txBox="1">
            <a:spLocks/>
          </p:cNvSpPr>
          <p:nvPr/>
        </p:nvSpPr>
        <p:spPr bwMode="auto">
          <a:xfrm>
            <a:off x="411571" y="5093744"/>
            <a:ext cx="8147247" cy="663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cy-GB"/>
              <a:t>Gall gweithio ar y cyd â gweithredwr peiriannau medrus gynnal lefelau uchel o effeithlonrwydd a chynhyrchiant ar safle.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0F723-16B0-4242-BDA1-129EC8419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Trin a thrafod mecanyddol </a:t>
            </a:r>
            <a:r>
              <a:rPr lang="cy-GB" b="0"/>
              <a:t>parhad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6B124CC-52BF-4FD2-9C06-EA36CAD2C882}"/>
              </a:ext>
            </a:extLst>
          </p:cNvPr>
          <p:cNvSpPr/>
          <p:nvPr/>
        </p:nvSpPr>
        <p:spPr>
          <a:xfrm>
            <a:off x="395536" y="1607890"/>
            <a:ext cx="5442109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y-GB" sz="1800" dirty="0">
                <a:latin typeface="+mn-lt"/>
                <a:ea typeface="ＭＳ Ｐゴシック" charset="-128"/>
              </a:rPr>
              <a:t>Mae safleoedd adeiladu mawr yn aml yn defnyddio craen tŵr i sicrhau effeithlonrwydd wrth storio a symud deunyddiau a chyfarpar yn fecanyddol.</a:t>
            </a:r>
          </a:p>
          <a:p>
            <a:endParaRPr lang="en-US" sz="1800" kern="0" dirty="0">
              <a:latin typeface="+mn-lt"/>
              <a:ea typeface="ＭＳ Ｐゴシック" charset="-128"/>
            </a:endParaRPr>
          </a:p>
          <a:p>
            <a:r>
              <a:rPr lang="cy-GB" sz="1800" dirty="0">
                <a:latin typeface="+mn-lt"/>
                <a:ea typeface="ＭＳ Ｐゴシック" charset="-128"/>
              </a:rPr>
              <a:t>Bydd cynllunio a lleoli craen y safle yn ofalus yn caniatáu i ddeunyddiau gael eu dadlwytho pan fyddant yn cael eu danfon a’u storio. Gellir eu symud wedyn i leoliad y gwaith yn effeithlon, gan leihau difrod ac osgoi ymdriniaeth ddwbl.</a:t>
            </a:r>
          </a:p>
          <a:p>
            <a:endParaRPr lang="en-US" sz="1800" kern="0" dirty="0">
              <a:latin typeface="+mn-lt"/>
              <a:ea typeface="ＭＳ Ｐゴシック" charset="-128"/>
            </a:endParaRPr>
          </a:p>
          <a:p>
            <a:r>
              <a:rPr lang="cy-GB" sz="1800" dirty="0">
                <a:latin typeface="+mn-lt"/>
                <a:ea typeface="ＭＳ Ｐゴシック" charset="-128"/>
              </a:rPr>
              <a:t>Mae’r craen yn aml wedi’i leoli’n ganolog ar y</a:t>
            </a:r>
          </a:p>
          <a:p>
            <a:r>
              <a:rPr lang="cy-GB" sz="1800" dirty="0">
                <a:latin typeface="+mn-lt"/>
                <a:ea typeface="ＭＳ Ｐゴシック" charset="-128"/>
              </a:rPr>
              <a:t>llain adeiladu er mwyn gallu cyrraedd y safle cyfan yn hawdd.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2A9A231-0F0A-4F1A-8614-E8F7E5325B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1439" y="1709117"/>
            <a:ext cx="2588756" cy="35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7919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A11FC4-A5BB-40E7-8F57-2F2EE55F52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Ymdrin â gwahanol ddeunyddiau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5636684-287B-4C46-8575-6757748974E4}"/>
              </a:ext>
            </a:extLst>
          </p:cNvPr>
          <p:cNvSpPr txBox="1">
            <a:spLocks/>
          </p:cNvSpPr>
          <p:nvPr/>
        </p:nvSpPr>
        <p:spPr bwMode="auto">
          <a:xfrm>
            <a:off x="447938" y="1424052"/>
            <a:ext cx="5924261" cy="4322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spcBef>
                <a:spcPts val="700"/>
              </a:spcBef>
              <a:spcAft>
                <a:spcPts val="700"/>
              </a:spcAft>
            </a:pPr>
            <a:r>
              <a:rPr lang="cy-GB" dirty="0"/>
              <a:t>Mae gan ddeunyddiau gwaith saer amrywiaeth o siapiau a phwysau gwahanol, sy’n gallu effeithio ar effeithlonrwydd wrth eu symud a’u storio. Mae rhai ar ffurf reolaidd ond mae eraill yn afreolaidd ac yn anodd eu trin.</a:t>
            </a:r>
          </a:p>
          <a:p>
            <a:pPr>
              <a:spcBef>
                <a:spcPts val="700"/>
              </a:spcBef>
              <a:spcAft>
                <a:spcPts val="700"/>
              </a:spcAft>
            </a:pPr>
            <a:r>
              <a:rPr lang="cy-GB" dirty="0"/>
              <a:t>Mae’n gymharol hawdd delio â brics gan nad ydynt yn rhy drwm ac maent yn rheolaidd eu siâp. Mae blociau concrid trwchus yn llawer trymach ac yn fwy, ac efallai y bydd gweithiwr yn ei chael yn anodd eu symud a’u trin.</a:t>
            </a:r>
          </a:p>
          <a:p>
            <a:pPr>
              <a:spcBef>
                <a:spcPts val="700"/>
              </a:spcBef>
              <a:spcAft>
                <a:spcPts val="700"/>
              </a:spcAft>
            </a:pPr>
            <a:r>
              <a:rPr lang="cy-GB" dirty="0"/>
              <a:t>Mae deunyddiau gwaith maen yn aml yn afreolaidd eu siâp, yn amrywio o ran pwysau ac yn anodd eu pentyrru a’u storio. </a:t>
            </a:r>
          </a:p>
        </p:txBody>
      </p:sp>
      <p:pic>
        <p:nvPicPr>
          <p:cNvPr id="7" name="Picture 3">
            <a:extLst>
              <a:ext uri="{FF2B5EF4-FFF2-40B4-BE49-F238E27FC236}">
                <a16:creationId xmlns:a16="http://schemas.microsoft.com/office/drawing/2014/main" id="{C910C4AB-870D-4E37-8421-4B5BEC81E4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368699"/>
            <a:ext cx="2191813" cy="1243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 descr="Engineering-brick-Worc-Red_large.jpg">
            <a:extLst>
              <a:ext uri="{FF2B5EF4-FFF2-40B4-BE49-F238E27FC236}">
                <a16:creationId xmlns:a16="http://schemas.microsoft.com/office/drawing/2014/main" id="{5EB09E2C-08A1-454C-A880-934E173CE2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802229"/>
            <a:ext cx="1436326" cy="1436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D2BF06A-4BA2-4BF6-8EFA-899F805D0A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4248" y="4428343"/>
            <a:ext cx="1728192" cy="1706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253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lang="cy-GB" sz="600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Unrhyw gwestiynau?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0F53B212927044AA6183A8C6980CAA" ma:contentTypeVersion="6" ma:contentTypeDescription="Create a new document." ma:contentTypeScope="" ma:versionID="6d8fd973004ed86d7ba9f8e7a1daa516">
  <xsd:schema xmlns:xsd="http://www.w3.org/2001/XMLSchema" xmlns:xs="http://www.w3.org/2001/XMLSchema" xmlns:p="http://schemas.microsoft.com/office/2006/metadata/properties" xmlns:ns2="1c5831b9-66da-4f16-a409-834213ecdb8e" xmlns:ns3="7d91badd-8922-4db1-9652-4fbca8a6b7df" targetNamespace="http://schemas.microsoft.com/office/2006/metadata/properties" ma:root="true" ma:fieldsID="c87b6c94211ad6040e8d5e3341244e41" ns2:_="" ns3:_="">
    <xsd:import namespace="1c5831b9-66da-4f16-a409-834213ecdb8e"/>
    <xsd:import namespace="7d91badd-8922-4db1-9652-4fbca8a6b7d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5831b9-66da-4f16-a409-834213ecdb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91badd-8922-4db1-9652-4fbca8a6b7d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1036693-0DAE-48A3-A42A-8F3FD82F9C7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980B000-6044-4A60-BEFB-4CCD130D49D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c5831b9-66da-4f16-a409-834213ecdb8e"/>
    <ds:schemaRef ds:uri="7d91badd-8922-4db1-9652-4fbca8a6b7d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5CCB350-B76C-41FC-AE69-633CA55F79C0}">
  <ds:schemaRefs>
    <ds:schemaRef ds:uri="7d91badd-8922-4db1-9652-4fbca8a6b7df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1c5831b9-66da-4f16-a409-834213ecdb8e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1923</TotalTime>
  <Words>595</Words>
  <Application>Microsoft Office PowerPoint</Application>
  <PresentationFormat>On-screen Show (4:3)</PresentationFormat>
  <Paragraphs>50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Lucida Grande</vt:lpstr>
      <vt:lpstr>Times New Roman</vt:lpstr>
      <vt:lpstr>Default Design</vt:lpstr>
      <vt:lpstr>PowerPoint 11: Dulliau o baratoi’r ardal waith – effeithlonrwydd</vt:lpstr>
      <vt:lpstr>Storio ar y safle</vt:lpstr>
      <vt:lpstr>Storio ar y safle parhad</vt:lpstr>
      <vt:lpstr>Codi a chario </vt:lpstr>
      <vt:lpstr>Trin a thrafod mecanyddol</vt:lpstr>
      <vt:lpstr>Trin a thrafod mecanyddol parhad</vt:lpstr>
      <vt:lpstr>Ymdrin â gwahanol ddeunyddiau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152</cp:revision>
  <cp:lastPrinted>2021-03-01T10:23:25Z</cp:lastPrinted>
  <dcterms:created xsi:type="dcterms:W3CDTF">2013-05-28T00:38:54Z</dcterms:created>
  <dcterms:modified xsi:type="dcterms:W3CDTF">2021-04-21T09:51:46Z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0x010100BF0F53B212927044AA6183A8C6980CAA</vt:lpwstr>
  </property>
</Properties>
</file>