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28" r:id="rId6"/>
    <p:sldId id="333" r:id="rId7"/>
    <p:sldId id="331" r:id="rId8"/>
    <p:sldId id="332" r:id="rId9"/>
    <p:sldId id="33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62" autoAdjust="0"/>
    <p:restoredTop sz="93792" autoAdjust="0"/>
  </p:normalViewPr>
  <p:slideViewPr>
    <p:cSldViewPr showGuides="1">
      <p:cViewPr varScale="1">
        <p:scale>
          <a:sx n="114" d="100"/>
          <a:sy n="114" d="100"/>
        </p:scale>
        <p:origin x="11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573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107: Gweithio gyda brics, blociau a cherrig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 dirty="0"/>
              <a:t>PowerPoint 6: Cerrig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cerrig mewn tasgau gwaith maen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6612"/>
            <a:ext cx="4546848" cy="3694596"/>
          </a:xfrm>
        </p:spPr>
        <p:txBody>
          <a:bodyPr/>
          <a:lstStyle/>
          <a:p>
            <a:pPr lvl="0"/>
            <a:r>
              <a:rPr lang="cy-GB"/>
              <a:t>Mae rhai cerrig yn cael eu ‘trin’ yn ofalus i greu meintiau penodol a siapiau hafal. </a:t>
            </a:r>
          </a:p>
          <a:p>
            <a:pPr lvl="0"/>
            <a:r>
              <a:rPr lang="cy-GB"/>
              <a:t>Mae waliau cerrig eraill yn defnyddio deunyddiau naturiol sydd wedi eu tynnu o’r ddaear ac sy’n cael eu defnyddio heb lawer o waith ychwanegol.</a:t>
            </a:r>
          </a:p>
          <a:p>
            <a:pPr lvl="0"/>
            <a:r>
              <a:rPr lang="cy-GB"/>
              <a:t>Mae trin cerrig yn alwedigaeth fedrus, lle mae angen offer a chyfarpar arbenigol.</a:t>
            </a:r>
          </a:p>
          <a:p>
            <a:pPr lvl="0"/>
            <a:endParaRPr lang="en-GB" dirty="0"/>
          </a:p>
          <a:p>
            <a:pPr lvl="1"/>
            <a:endParaRPr lang="en-US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54474072-6ECA-4985-A9D9-0B44BD78D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8186" y="2076078"/>
            <a:ext cx="3598614" cy="2705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53550-22E9-4A31-83A2-621935D0E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cerrig mewn tasgau gwaith maen </a:t>
            </a:r>
            <a:r>
              <a:rPr lang="cy-GB" b="0">
                <a:ea typeface="ＭＳ Ｐゴシック" pitchFamily="-105" charset="-128"/>
                <a:cs typeface="ＭＳ Ｐゴシック" pitchFamily="-105" charset="-128"/>
              </a:rPr>
              <a:t>parhad</a:t>
            </a:r>
          </a:p>
        </p:txBody>
      </p:sp>
      <p:pic>
        <p:nvPicPr>
          <p:cNvPr id="5" name="Picture 4" descr="Wal frics  Disgrifiad wedi ei greu'n awtomatig">
            <a:extLst>
              <a:ext uri="{FF2B5EF4-FFF2-40B4-BE49-F238E27FC236}">
                <a16:creationId xmlns:a16="http://schemas.microsoft.com/office/drawing/2014/main" id="{5E865688-0B8C-4398-AA7A-68ED0D4F5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767336"/>
            <a:ext cx="2651787" cy="1988840"/>
          </a:xfrm>
          <a:prstGeom prst="rect">
            <a:avLst/>
          </a:prstGeom>
        </p:spPr>
      </p:pic>
      <p:pic>
        <p:nvPicPr>
          <p:cNvPr id="7" name="Picture 6" descr="Wal frics  Disgrifiad wedi ei greu'n awtomatig">
            <a:extLst>
              <a:ext uri="{FF2B5EF4-FFF2-40B4-BE49-F238E27FC236}">
                <a16:creationId xmlns:a16="http://schemas.microsoft.com/office/drawing/2014/main" id="{DC52DCF9-F921-4083-AE22-00A1957B3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935" y="3521493"/>
            <a:ext cx="1995171" cy="14963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2DA51F-4A5E-4BDB-BFDD-1A14E56ECB84}"/>
              </a:ext>
            </a:extLst>
          </p:cNvPr>
          <p:cNvSpPr/>
          <p:nvPr/>
        </p:nvSpPr>
        <p:spPr>
          <a:xfrm>
            <a:off x="323528" y="5003990"/>
            <a:ext cx="80194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cy-GB" dirty="0"/>
              <a:t>Mae rhai o’r offer llaw sy’n cael eu defnyddio</a:t>
            </a:r>
            <a:br>
              <a:rPr lang="cy-GB" dirty="0"/>
            </a:br>
            <a:r>
              <a:rPr lang="cy-GB" dirty="0"/>
              <a:t>gan saer maen yn debyg i’r rhai mae briciwr yn eu defnyddio.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F36B4-0CB7-43DE-887C-24B792269420}"/>
              </a:ext>
            </a:extLst>
          </p:cNvPr>
          <p:cNvSpPr/>
          <p:nvPr/>
        </p:nvSpPr>
        <p:spPr>
          <a:xfrm>
            <a:off x="342378" y="1424414"/>
            <a:ext cx="55220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cy-GB"/>
              <a:t>Mae’n cymryd amser a gofal i greu conglfeini a nodweddion onglog gyda cherrig.</a:t>
            </a:r>
          </a:p>
          <a:p>
            <a:pPr lvl="0"/>
            <a:endParaRPr lang="en-GB" dirty="0"/>
          </a:p>
          <a:p>
            <a:pPr lvl="0"/>
            <a:r>
              <a:rPr lang="cy-GB"/>
              <a:t>Er mwyn tocio cerrig naturiol, mae angen dealltwriaeth o wneuthuriad y deunydd. Mae saer maen da yn datblygu ‘llygad’ am y ffordd mae haenau yn y garreg wedi eu trefnu.</a:t>
            </a:r>
          </a:p>
          <a:p>
            <a:pPr lvl="0"/>
            <a:endParaRPr lang="en-GB" dirty="0"/>
          </a:p>
          <a:p>
            <a:pPr lvl="0"/>
            <a:r>
              <a:rPr lang="cy-GB"/>
              <a:t>Mae’n bosibl defnyddio’r haenau hyn er eich mantais i wneud i’r cerrig dorri ar hyd llinellau sy’n cyfateb i’r siâp neu’r ongl a ddymunir.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05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cerrig mewn tasgau gwaith maen </a:t>
            </a:r>
            <a:r>
              <a:rPr lang="cy-GB" b="0">
                <a:ea typeface="ＭＳ Ｐゴシック" pitchFamily="-105" charset="-128"/>
                <a:cs typeface="ＭＳ Ｐゴシック" pitchFamily="-105" charset="-128"/>
              </a:rPr>
              <a:t>parhad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12776"/>
            <a:ext cx="4978896" cy="4536504"/>
          </a:xfrm>
        </p:spPr>
        <p:txBody>
          <a:bodyPr/>
          <a:lstStyle/>
          <a:p>
            <a:r>
              <a:rPr lang="cy-GB"/>
              <a:t>Mae cerrig yn ddeunydd cryf a gwydn felly mae angen offer caled i dorri a siapio cerrig. </a:t>
            </a:r>
          </a:p>
          <a:p>
            <a:r>
              <a:rPr lang="cy-GB"/>
              <a:t>Rhaid cadw offer llaw mewn cyflwr da. Rhaid i’r cynion fod yn finiog ac ni ddylid gadael iddynt ddatblygu pennau ‘madarch’. </a:t>
            </a:r>
          </a:p>
          <a:p>
            <a:r>
              <a:rPr lang="cy-GB" i="1"/>
              <a:t>Pan fydd cŷn dur yn cael ei daro dro ar ôl tro, gall golli ei siâp a gallai achosi anaf i’r defnyddiwr.</a:t>
            </a:r>
          </a:p>
          <a:p>
            <a:r>
              <a:rPr lang="cy-GB"/>
              <a:t>Wrth dorri cerrig mwy, gallwch chi ddefnyddio rhywfaint o offer pŵer er mwyn gwella cynhyrchiant.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D5132C-AA58-400A-AFF2-51E3E2704092}"/>
              </a:ext>
            </a:extLst>
          </p:cNvPr>
          <p:cNvGrpSpPr/>
          <p:nvPr/>
        </p:nvGrpSpPr>
        <p:grpSpPr>
          <a:xfrm>
            <a:off x="5724128" y="1418335"/>
            <a:ext cx="2701746" cy="2229706"/>
            <a:chOff x="5729299" y="3788975"/>
            <a:chExt cx="3139094" cy="249765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8501E1-F852-4B78-90C4-DC4725122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59081" y="5136939"/>
              <a:ext cx="1209312" cy="104652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ADE2B70-98FA-4EAC-BABB-D8CC3C5E4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3423" y="4960460"/>
              <a:ext cx="1026245" cy="13261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0070F9F-8B9F-474B-9287-D24952A47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29299" y="3788975"/>
              <a:ext cx="1896306" cy="98174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0E810A6-0331-441C-86E5-72006AE92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8096" y="4404510"/>
              <a:ext cx="2192902" cy="73242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720091-99D5-46D5-BB89-6B7A6094A2A4}"/>
              </a:ext>
            </a:extLst>
          </p:cNvPr>
          <p:cNvGrpSpPr/>
          <p:nvPr/>
        </p:nvGrpSpPr>
        <p:grpSpPr>
          <a:xfrm>
            <a:off x="5614670" y="3501733"/>
            <a:ext cx="3072130" cy="2612759"/>
            <a:chOff x="5535854" y="1062263"/>
            <a:chExt cx="3374863" cy="284484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BBE3796-885B-4A61-970E-726029CD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60746" y="1062263"/>
              <a:ext cx="1949971" cy="128040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D8C7E00-A8F2-4747-AF6C-A9E06D2AB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15299" y="2808875"/>
              <a:ext cx="1378496" cy="109822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DE17C35-EB9D-40B1-A033-49E46D27E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35854" y="2197386"/>
              <a:ext cx="1438853" cy="7324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cerrig mewn tasgau gwaith maen </a:t>
            </a:r>
            <a:r>
              <a:rPr lang="cy-GB" b="0">
                <a:ea typeface="ＭＳ Ｐゴシック" pitchFamily="-105" charset="-128"/>
                <a:cs typeface="ＭＳ Ｐゴシック" pitchFamily="-105" charset="-128"/>
              </a:rPr>
              <a:t>parhad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7FBF2A-DD24-43A9-8D7D-B98E699B1FC6}"/>
              </a:ext>
            </a:extLst>
          </p:cNvPr>
          <p:cNvSpPr txBox="1">
            <a:spLocks/>
          </p:cNvSpPr>
          <p:nvPr/>
        </p:nvSpPr>
        <p:spPr bwMode="auto">
          <a:xfrm>
            <a:off x="457200" y="1528684"/>
            <a:ext cx="4546848" cy="420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dirty="0"/>
              <a:t>Oherwydd bod cerrig naturiol yn drwm a’u siapau a’u meintiau’n afreolaidd, gall fod yn anodd eu cludo a’u trin â llaw.</a:t>
            </a:r>
          </a:p>
          <a:p>
            <a:r>
              <a:rPr lang="cy-GB" dirty="0"/>
              <a:t>Wrth adeiladu wal gerrig, rhaid caniatáu digon o le yn y man gwaith er mwyn gosod y deunyddiau cerrig i sicrhau bod modd gweithio’n ddiogel ac yn effeithlon.</a:t>
            </a:r>
          </a:p>
          <a:p>
            <a:r>
              <a:rPr lang="cy-GB" dirty="0"/>
              <a:t>Efallai y bydd angen i fricwyr a seiri maen weithio gyda’i gilydd i symud a gosod deunyddiau cerrig yn ddiogel wrth adeiladu wal.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BBAE00-90FA-4B61-BE90-1EA03D453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988840"/>
            <a:ext cx="3284420" cy="32440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Defnyddio cerrig mewn tasgau gwaith maen </a:t>
            </a:r>
            <a:r>
              <a:rPr lang="cy-GB" b="0">
                <a:ea typeface="ＭＳ Ｐゴシック" pitchFamily="-105" charset="-128"/>
                <a:cs typeface="ＭＳ Ｐゴシック" pitchFamily="-105" charset="-128"/>
              </a:rPr>
              <a:t>parhad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92864"/>
          </a:xfrm>
        </p:spPr>
        <p:txBody>
          <a:bodyPr/>
          <a:lstStyle/>
          <a:p>
            <a:pPr>
              <a:defRPr/>
            </a:pPr>
            <a:r>
              <a:rPr lang="cy-GB"/>
              <a:t>Drwy ddefnyddio cerrig mewn gwahanol ffyrdd, mae’n ddeunydd sy’n gallu creu amrywiaeth o effeithiau addurniadol.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CC176C-D9FC-4575-8659-27EFE98192DD}"/>
              </a:ext>
            </a:extLst>
          </p:cNvPr>
          <p:cNvSpPr txBox="1">
            <a:spLocks/>
          </p:cNvSpPr>
          <p:nvPr/>
        </p:nvSpPr>
        <p:spPr bwMode="auto">
          <a:xfrm>
            <a:off x="440958" y="2326276"/>
            <a:ext cx="3771001" cy="352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dirty="0"/>
              <a:t>Mae’n cymryd mwy o amser i godi adeiladau a strwythurau eraill drwy ddefnyddio gwaith maen o’i gymharu â gwaith brics neu waith blociau.</a:t>
            </a:r>
          </a:p>
          <a:p>
            <a:r>
              <a:rPr lang="cy-GB" dirty="0"/>
              <a:t>Mae angen amryw o sgiliau a dawn artistig i greu canlyniad deniadol a chadarn.</a:t>
            </a:r>
          </a:p>
          <a:p>
            <a:r>
              <a:rPr lang="cy-GB" dirty="0"/>
              <a:t>Gall adeiladu gyda cherrig fod yn werth chweil a rhoi boddhad.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123621-0027-477B-A1DA-565FEEE32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2199884"/>
            <a:ext cx="4296393" cy="28421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439</Words>
  <Application>Microsoft Office PowerPoint</Application>
  <PresentationFormat>On-screen Show (4:3)</PresentationFormat>
  <Paragraphs>35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Default Design</vt:lpstr>
      <vt:lpstr>PowerPoint 6: Cerrig</vt:lpstr>
      <vt:lpstr>Defnyddio cerrig mewn tasgau gwaith maen</vt:lpstr>
      <vt:lpstr>Defnyddio cerrig mewn tasgau gwaith maen parhad</vt:lpstr>
      <vt:lpstr>Defnyddio cerrig mewn tasgau gwaith maen parhad</vt:lpstr>
      <vt:lpstr>Defnyddio cerrig mewn tasgau gwaith maen parhad</vt:lpstr>
      <vt:lpstr>Defnyddio cerrig mewn tasgau gwaith maen parhad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138</cp:revision>
  <dcterms:created xsi:type="dcterms:W3CDTF">2013-05-28T00:38:54Z</dcterms:created>
  <dcterms:modified xsi:type="dcterms:W3CDTF">2021-04-21T09:48:46Z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