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1" r:id="rId4"/>
  </p:sldMasterIdLst>
  <p:notesMasterIdLst>
    <p:notesMasterId r:id="rId14"/>
  </p:notesMasterIdLst>
  <p:handoutMasterIdLst>
    <p:handoutMasterId r:id="rId15"/>
  </p:handoutMasterIdLst>
  <p:sldIdLst>
    <p:sldId id="256" r:id="rId5"/>
    <p:sldId id="338" r:id="rId6"/>
    <p:sldId id="340" r:id="rId7"/>
    <p:sldId id="331" r:id="rId8"/>
    <p:sldId id="328" r:id="rId9"/>
    <p:sldId id="336" r:id="rId10"/>
    <p:sldId id="341" r:id="rId11"/>
    <p:sldId id="342" r:id="rId12"/>
    <p:sldId id="267" r:id="rId13"/>
  </p:sldIdLst>
  <p:sldSz cx="9144000" cy="6858000" type="screen4x3"/>
  <p:notesSz cx="6797675" cy="9874250"/>
  <p:custDataLst>
    <p:tags r:id="rId16"/>
  </p:custDataLst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5pPr>
    <a:lvl6pPr marL="22860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6pPr>
    <a:lvl7pPr marL="27432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7pPr>
    <a:lvl8pPr marL="32004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8pPr>
    <a:lvl9pPr marL="36576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10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7E3"/>
    <a:srgbClr val="000000"/>
    <a:srgbClr val="E30613"/>
    <a:srgbClr val="D9D9D9"/>
    <a:srgbClr val="D81E05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122" autoAdjust="0"/>
    <p:restoredTop sz="93792" autoAdjust="0"/>
  </p:normalViewPr>
  <p:slideViewPr>
    <p:cSldViewPr showGuides="1">
      <p:cViewPr varScale="1">
        <p:scale>
          <a:sx n="107" d="100"/>
          <a:sy n="107" d="100"/>
        </p:scale>
        <p:origin x="1536" y="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186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57" d="100"/>
          <a:sy n="57" d="100"/>
        </p:scale>
        <p:origin x="-1170" y="-96"/>
      </p:cViewPr>
      <p:guideLst>
        <p:guide orient="horz" pos="3110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tags" Target="tags/tag1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3713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586ABBB-9C0A-1D47-83E6-10FD6948B0D3}" type="datetime1">
              <a:rPr lang="en-US"/>
              <a:pPr/>
              <a:t>4/21/2021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378824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378824"/>
            <a:ext cx="2945659" cy="493713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BFAD621-1136-4040-A893-ED5AEC3FF12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74557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659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0443" y="0"/>
            <a:ext cx="2945659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94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31863" y="741363"/>
            <a:ext cx="4933950" cy="37020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768" y="4690269"/>
            <a:ext cx="5438140" cy="4443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450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78824"/>
            <a:ext cx="2945659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50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0443" y="9378824"/>
            <a:ext cx="2945659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D847933-502B-D146-9428-3DDD196AD935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32193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4001525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775733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008000"/>
            <a:ext cx="8229600" cy="382588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Text Box 10"/>
          <p:cNvSpPr txBox="1">
            <a:spLocks noChangeArrowheads="1"/>
          </p:cNvSpPr>
          <p:nvPr userDrawn="1"/>
        </p:nvSpPr>
        <p:spPr bwMode="white">
          <a:xfrm>
            <a:off x="0" y="457200"/>
            <a:ext cx="9144000" cy="152400"/>
          </a:xfrm>
          <a:prstGeom prst="rect">
            <a:avLst/>
          </a:prstGeom>
          <a:solidFill>
            <a:srgbClr val="D9D9D9">
              <a:alpha val="0"/>
            </a:srgbClr>
          </a:solidFill>
          <a:ln>
            <a:noFill/>
          </a:ln>
        </p:spPr>
        <p:txBody>
          <a:bodyPr wrap="none"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defRPr/>
            </a:pPr>
            <a:r>
              <a:rPr lang="en-GB" sz="1800">
                <a:solidFill>
                  <a:srgbClr val="D9D9D9"/>
                </a:solidFill>
                <a:cs typeface="Arial" charset="0"/>
              </a:rPr>
              <a:t> </a:t>
            </a:r>
          </a:p>
        </p:txBody>
      </p:sp>
      <p:sp>
        <p:nvSpPr>
          <p:cNvPr id="53259" name="Text Box 11"/>
          <p:cNvSpPr txBox="1">
            <a:spLocks noChangeArrowheads="1"/>
          </p:cNvSpPr>
          <p:nvPr userDrawn="1"/>
        </p:nvSpPr>
        <p:spPr bwMode="auto">
          <a:xfrm>
            <a:off x="457200" y="6480000"/>
            <a:ext cx="6477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>
              <a:spcBef>
                <a:spcPts val="600"/>
              </a:spcBef>
            </a:pPr>
            <a:r>
              <a:rPr lang="en-US" sz="900" baseline="0" dirty="0"/>
              <a:t>Hawlfraint © 2021 Sefydliad City and Guilds Llundain. Cedwir pob </a:t>
            </a:r>
            <a:r>
              <a:rPr lang="en-US" sz="900" baseline="0"/>
              <a:t>hawl.</a:t>
            </a:r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2" name="Text Box 11"/>
          <p:cNvSpPr txBox="1">
            <a:spLocks noChangeArrowheads="1"/>
          </p:cNvSpPr>
          <p:nvPr userDrawn="1"/>
        </p:nvSpPr>
        <p:spPr bwMode="auto">
          <a:xfrm>
            <a:off x="7239000" y="6480000"/>
            <a:ext cx="1447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 algn="r">
              <a:spcBef>
                <a:spcPts val="600"/>
              </a:spcBef>
            </a:pPr>
            <a:fld id="{6152C911-7D81-1845-9D20-613E63F035EB}" type="slidenum">
              <a:rPr lang="en-US" sz="900" baseline="0">
                <a:ea typeface="Arial" pitchFamily="-105" charset="0"/>
                <a:cs typeface="Arial" pitchFamily="-105" charset="0"/>
              </a:rPr>
              <a:pPr algn="r">
                <a:spcBef>
                  <a:spcPts val="600"/>
                </a:spcBef>
              </a:pPr>
              <a:t>‹#›</a:t>
            </a:fld>
            <a:r>
              <a:rPr lang="en-US" sz="900" baseline="0" dirty="0">
                <a:ea typeface="Arial" pitchFamily="-105" charset="0"/>
                <a:cs typeface="Arial" pitchFamily="-105" charset="0"/>
              </a:rPr>
              <a:t> o 9</a:t>
            </a:r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035" name="Title Placeholder 10"/>
          <p:cNvSpPr>
            <a:spLocks noGrp="1"/>
          </p:cNvSpPr>
          <p:nvPr>
            <p:ph type="title"/>
          </p:nvPr>
        </p:nvSpPr>
        <p:spPr bwMode="auto">
          <a:xfrm>
            <a:off x="457200" y="1008000"/>
            <a:ext cx="8218488" cy="382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1036" name="Text Placeholder 13"/>
          <p:cNvSpPr>
            <a:spLocks noGrp="1"/>
          </p:cNvSpPr>
          <p:nvPr>
            <p:ph type="body" idx="1"/>
          </p:nvPr>
        </p:nvSpPr>
        <p:spPr bwMode="auto">
          <a:xfrm>
            <a:off x="457200" y="1512000"/>
            <a:ext cx="8229600" cy="42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  <a:p>
            <a:pPr lvl="4"/>
            <a:endParaRPr lang="en-GB" dirty="0"/>
          </a:p>
        </p:txBody>
      </p:sp>
      <p:pic>
        <p:nvPicPr>
          <p:cNvPr id="13" name="Picture 12" descr="City &amp; Guilds and EAL logo">
            <a:extLst>
              <a:ext uri="{FF2B5EF4-FFF2-40B4-BE49-F238E27FC236}">
                <a16:creationId xmlns:a16="http://schemas.microsoft.com/office/drawing/2014/main" id="{54C8F537-6DBE-534E-B9F5-B8C14A123E7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006987" y="234902"/>
            <a:ext cx="1655999" cy="501635"/>
          </a:xfrm>
          <a:prstGeom prst="rect">
            <a:avLst/>
          </a:prstGeom>
        </p:spPr>
      </p:pic>
      <p:sp>
        <p:nvSpPr>
          <p:cNvPr id="1029" name="Rectangle 14"/>
          <p:cNvSpPr>
            <a:spLocks noChangeArrowheads="1"/>
          </p:cNvSpPr>
          <p:nvPr userDrawn="1"/>
        </p:nvSpPr>
        <p:spPr bwMode="auto">
          <a:xfrm>
            <a:off x="457200" y="257779"/>
            <a:ext cx="609120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 anchor="b" anchorCtr="0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400" baseline="0" dirty="0">
                <a:solidFill>
                  <a:schemeClr val="tx1"/>
                </a:solidFill>
              </a:rPr>
              <a:t>Cymhwyster Sylfaen mewn</a:t>
            </a:r>
            <a:br>
              <a:rPr lang="en-GB" sz="1400" baseline="0" dirty="0">
                <a:solidFill>
                  <a:schemeClr val="tx1"/>
                </a:solidFill>
              </a:rPr>
            </a:br>
            <a:r>
              <a:rPr lang="en-GB" sz="1400" b="1" baseline="0" dirty="0">
                <a:solidFill>
                  <a:schemeClr val="tx1"/>
                </a:solidFill>
              </a:rPr>
              <a:t>Adeiladu a Pheirianneg Gwasanaethau Adeiladu</a:t>
            </a:r>
            <a:endParaRPr lang="en-US" sz="1400" baseline="0" dirty="0">
              <a:solidFill>
                <a:schemeClr val="tx1"/>
              </a:solidFill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A2179D90-178B-9644-ABBE-ACA37CB4C747}"/>
              </a:ext>
            </a:extLst>
          </p:cNvPr>
          <p:cNvCxnSpPr>
            <a:cxnSpLocks/>
          </p:cNvCxnSpPr>
          <p:nvPr userDrawn="1"/>
        </p:nvCxnSpPr>
        <p:spPr>
          <a:xfrm>
            <a:off x="457200" y="900000"/>
            <a:ext cx="8229600" cy="0"/>
          </a:xfrm>
          <a:prstGeom prst="line">
            <a:avLst/>
          </a:prstGeom>
          <a:ln>
            <a:solidFill>
              <a:srgbClr val="0077E3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id="{6A7BE4C5-B6E4-7B41-B4EA-AC5B28CB82C3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0" y="5868000"/>
            <a:ext cx="9144000" cy="54799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 baseline="0">
          <a:solidFill>
            <a:srgbClr val="0077E3"/>
          </a:solidFill>
          <a:latin typeface="+mj-lt"/>
          <a:ea typeface="ＭＳ Ｐゴシック" charset="-128"/>
          <a:cs typeface="ＭＳ Ｐゴシック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9pPr>
    </p:titleStyle>
    <p:bodyStyle>
      <a:lvl1pPr marL="0" indent="0" algn="l" rtl="0" eaLnBrk="0" fontAlgn="base" hangingPunct="0">
        <a:lnSpc>
          <a:spcPts val="2400"/>
        </a:lnSpc>
        <a:spcBef>
          <a:spcPts val="1000"/>
        </a:spcBef>
        <a:spcAft>
          <a:spcPts val="1000"/>
        </a:spcAft>
        <a:defRPr lang="en-GB" sz="20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215900" indent="-215900" algn="l" rtl="0" eaLnBrk="0" fontAlgn="base" hangingPunct="0">
        <a:lnSpc>
          <a:spcPts val="24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2000" dirty="0">
          <a:solidFill>
            <a:schemeClr val="tx1"/>
          </a:solidFill>
          <a:latin typeface="+mn-lt"/>
          <a:ea typeface="ＭＳ Ｐゴシック" charset="-128"/>
          <a:cs typeface="+mn-cs"/>
        </a:defRPr>
      </a:lvl2pPr>
      <a:lvl3pPr marL="0" indent="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Font typeface="Lucida Grande" pitchFamily="-105" charset="0"/>
        <a:defRPr lang="en-GB" sz="1600" dirty="0">
          <a:solidFill>
            <a:schemeClr val="tx1"/>
          </a:solidFill>
          <a:latin typeface="+mn-lt"/>
          <a:ea typeface="ＭＳ Ｐゴシック" charset="-128"/>
          <a:cs typeface="+mn-cs"/>
        </a:defRPr>
      </a:lvl3pPr>
      <a:lvl4pPr marL="215900" indent="-21590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4pPr>
      <a:lvl5pPr marL="431800" indent="-215900" algn="l" rtl="0" eaLnBrk="0" fontAlgn="base" hangingPunct="0">
        <a:lnSpc>
          <a:spcPts val="2000"/>
        </a:lnSpc>
        <a:spcBef>
          <a:spcPct val="0"/>
        </a:spcBef>
        <a:spcAft>
          <a:spcPts val="500"/>
        </a:spcAft>
        <a:buFont typeface="Arial" pitchFamily="-105" charset="0"/>
        <a:buChar char="–"/>
        <a:defRPr lang="en-US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5pPr>
      <a:lvl6pPr marL="457200" indent="-457200" algn="l" defTabSz="914400" rtl="0" fontAlgn="base">
        <a:spcBef>
          <a:spcPct val="20000"/>
        </a:spcBef>
        <a:spcAft>
          <a:spcPct val="0"/>
        </a:spcAft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6pPr>
      <a:lvl7pPr marL="2971800" indent="-228600" algn="l" defTabSz="914400" rtl="0" fontAlgn="base">
        <a:spcBef>
          <a:spcPct val="20000"/>
        </a:spcBef>
        <a:spcAft>
          <a:spcPct val="0"/>
        </a:spcAft>
        <a:buClr>
          <a:srgbClr val="E30613"/>
        </a:buClr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7pPr>
      <a:lvl8pPr marL="34290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600" kern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8pPr>
      <a:lvl9pPr marL="38862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0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4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371600"/>
            <a:ext cx="8229600" cy="4754563"/>
          </a:xfrm>
        </p:spPr>
        <p:txBody>
          <a:bodyPr/>
          <a:lstStyle/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/>
            <a:r>
              <a:rPr lang="cy-GB" sz="6600">
                <a:solidFill>
                  <a:schemeClr val="bg1"/>
                </a:solidFill>
                <a:ea typeface="ＭＳ Ｐゴシック" pitchFamily="-105" charset="-128"/>
                <a:cs typeface="ＭＳ Ｐゴシック" pitchFamily="-105" charset="-128"/>
              </a:rPr>
              <a:t>Cyflwyniad PowerPoint</a:t>
            </a:r>
          </a:p>
        </p:txBody>
      </p:sp>
      <p:sp>
        <p:nvSpPr>
          <p:cNvPr id="2054" name="TextBox 9"/>
          <p:cNvSpPr txBox="1">
            <a:spLocks noChangeArrowheads="1"/>
          </p:cNvSpPr>
          <p:nvPr/>
        </p:nvSpPr>
        <p:spPr bwMode="auto">
          <a:xfrm>
            <a:off x="457200" y="2209800"/>
            <a:ext cx="8001000" cy="73866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0" tIns="0" rIns="0" bIns="0">
            <a:prstTxWarp prst="textNoShape">
              <a:avLst/>
            </a:prstTxWarp>
            <a:noAutofit/>
          </a:bodyPr>
          <a:lstStyle/>
          <a:p>
            <a:r>
              <a:rPr lang="cy-GB" sz="2400" b="1"/>
              <a:t>Uned 107: Gweithio gyda brics, blociau a cherrig</a:t>
            </a:r>
          </a:p>
        </p:txBody>
      </p:sp>
      <p:sp>
        <p:nvSpPr>
          <p:cNvPr id="2053" name="Rectangle 15"/>
          <p:cNvSpPr>
            <a:spLocks noGrp="1" noChangeArrowheads="1"/>
          </p:cNvSpPr>
          <p:nvPr>
            <p:ph type="title"/>
          </p:nvPr>
        </p:nvSpPr>
        <p:spPr>
          <a:xfrm>
            <a:off x="457200" y="2944800"/>
            <a:ext cx="8153400" cy="2514600"/>
          </a:xfrm>
        </p:spPr>
        <p:txBody>
          <a:bodyPr anchor="t"/>
          <a:lstStyle/>
          <a:p>
            <a:pPr eaLnBrk="1" hangingPunct="1"/>
            <a:r>
              <a:rPr lang="cy-GB"/>
              <a:t>PowerPoint 12: Dulliau o baratoi’r ardal waith – diogelwch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37AB7C-8324-4E1C-8C01-89EA07FE31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Rheoli risg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C11753F1-1F5E-42DA-A676-07B65811C86E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68711" y="1421506"/>
            <a:ext cx="7847705" cy="1647454"/>
          </a:xfrm>
        </p:spPr>
        <p:txBody>
          <a:bodyPr/>
          <a:lstStyle/>
          <a:p>
            <a:r>
              <a:rPr lang="cy-GB" dirty="0"/>
              <a:t>Mae nifer o beryglon posibl y gellir dod ar eu traws wrth baratoi’r ardal waith ar gyfer gweithgareddau adeiladwaith maen. </a:t>
            </a:r>
          </a:p>
          <a:p>
            <a:r>
              <a:rPr lang="cy-GB"/>
              <a:t>Mae’n hanfodol meddwl am</a:t>
            </a:r>
            <a:br>
              <a:rPr lang="cy-GB"/>
            </a:br>
            <a:r>
              <a:rPr lang="cy-GB"/>
              <a:t>ddiogelwch wrth gynllunio a</a:t>
            </a:r>
            <a:br>
              <a:rPr lang="cy-GB"/>
            </a:br>
            <a:r>
              <a:rPr lang="cy-GB"/>
              <a:t>pharatoi ar gyfer tasg waith.</a:t>
            </a:r>
          </a:p>
          <a:p>
            <a:endParaRPr lang="en-GB" dirty="0"/>
          </a:p>
          <a:p>
            <a:r>
              <a:rPr lang="cy-GB" dirty="0"/>
              <a:t> </a:t>
            </a:r>
          </a:p>
          <a:p>
            <a:pPr lvl="0"/>
            <a:endParaRPr lang="en-GB" dirty="0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5E7745E7-AE57-4CEF-B09A-490559868811}"/>
              </a:ext>
            </a:extLst>
          </p:cNvPr>
          <p:cNvSpPr txBox="1">
            <a:spLocks/>
          </p:cNvSpPr>
          <p:nvPr/>
        </p:nvSpPr>
        <p:spPr bwMode="auto">
          <a:xfrm>
            <a:off x="493901" y="3354149"/>
            <a:ext cx="3768489" cy="1647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 algn="l" rtl="0" eaLnBrk="0" fontAlgn="base" hangingPunct="0">
              <a:lnSpc>
                <a:spcPts val="2400"/>
              </a:lnSpc>
              <a:spcBef>
                <a:spcPts val="1000"/>
              </a:spcBef>
              <a:spcAft>
                <a:spcPts val="1000"/>
              </a:spcAft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215900" indent="-215900" algn="l" rtl="0" eaLnBrk="0" fontAlgn="base" hangingPunct="0">
              <a:lnSpc>
                <a:spcPts val="24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2pPr>
            <a:lvl3pPr marL="0" indent="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Font typeface="Lucida Grande" pitchFamily="-105" charset="0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3pPr>
            <a:lvl4pPr marL="215900" indent="-21590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4pPr>
            <a:lvl5pPr marL="431800" indent="-215900" algn="l" rtl="0" eaLnBrk="0" fontAlgn="base" hangingPunct="0">
              <a:lnSpc>
                <a:spcPts val="2000"/>
              </a:lnSpc>
              <a:spcBef>
                <a:spcPct val="0"/>
              </a:spcBef>
              <a:spcAft>
                <a:spcPts val="500"/>
              </a:spcAft>
              <a:buFont typeface="Arial" pitchFamily="-105" charset="0"/>
              <a:buChar char="–"/>
              <a:defRPr lang="en-US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5pPr>
            <a:lvl6pPr marL="457200" indent="-4572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6pPr>
            <a:lvl7pPr marL="2971800" indent="-228600" algn="l" defTabSz="914400" rtl="0" fontAlgn="base">
              <a:spcBef>
                <a:spcPct val="20000"/>
              </a:spcBef>
              <a:spcAft>
                <a:spcPct val="0"/>
              </a:spcAft>
              <a:buClr>
                <a:srgbClr val="E30613"/>
              </a:buClr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7pPr>
            <a:lvl8pPr marL="34290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8pPr>
            <a:lvl9pPr marL="38862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0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9pPr>
          </a:lstStyle>
          <a:p>
            <a:r>
              <a:rPr lang="cy-GB"/>
              <a:t>Mae paratoi asesiad risg yn cefnogi arferion gweithio diogel drwy nodi peryglon a risgiau posibl sy’n gysylltiedig â gweithgaredd. </a:t>
            </a:r>
          </a:p>
          <a:p>
            <a:endParaRPr lang="en-US" kern="0" dirty="0"/>
          </a:p>
          <a:p>
            <a:r>
              <a:rPr lang="cy-GB"/>
              <a:t> </a:t>
            </a:r>
          </a:p>
          <a:p>
            <a:endParaRPr lang="en-US" kern="0" dirty="0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4F38F34D-CF8B-4B70-A632-27F19F8CE360}"/>
              </a:ext>
            </a:extLst>
          </p:cNvPr>
          <p:cNvSpPr txBox="1">
            <a:spLocks/>
          </p:cNvSpPr>
          <p:nvPr/>
        </p:nvSpPr>
        <p:spPr bwMode="auto">
          <a:xfrm>
            <a:off x="483865" y="4959643"/>
            <a:ext cx="8411356" cy="9831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 algn="l" rtl="0" eaLnBrk="0" fontAlgn="base" hangingPunct="0">
              <a:lnSpc>
                <a:spcPts val="2400"/>
              </a:lnSpc>
              <a:spcBef>
                <a:spcPts val="1000"/>
              </a:spcBef>
              <a:spcAft>
                <a:spcPts val="1000"/>
              </a:spcAft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215900" indent="-215900" algn="l" rtl="0" eaLnBrk="0" fontAlgn="base" hangingPunct="0">
              <a:lnSpc>
                <a:spcPts val="24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2pPr>
            <a:lvl3pPr marL="0" indent="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Font typeface="Lucida Grande" pitchFamily="-105" charset="0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3pPr>
            <a:lvl4pPr marL="215900" indent="-21590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4pPr>
            <a:lvl5pPr marL="431800" indent="-215900" algn="l" rtl="0" eaLnBrk="0" fontAlgn="base" hangingPunct="0">
              <a:lnSpc>
                <a:spcPts val="2000"/>
              </a:lnSpc>
              <a:spcBef>
                <a:spcPct val="0"/>
              </a:spcBef>
              <a:spcAft>
                <a:spcPts val="500"/>
              </a:spcAft>
              <a:buFont typeface="Arial" pitchFamily="-105" charset="0"/>
              <a:buChar char="–"/>
              <a:defRPr lang="en-US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5pPr>
            <a:lvl6pPr marL="457200" indent="-4572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6pPr>
            <a:lvl7pPr marL="2971800" indent="-228600" algn="l" defTabSz="914400" rtl="0" fontAlgn="base">
              <a:spcBef>
                <a:spcPct val="20000"/>
              </a:spcBef>
              <a:spcAft>
                <a:spcPct val="0"/>
              </a:spcAft>
              <a:buClr>
                <a:srgbClr val="E30613"/>
              </a:buClr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7pPr>
            <a:lvl8pPr marL="34290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8pPr>
            <a:lvl9pPr marL="38862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0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9pPr>
          </a:lstStyle>
          <a:p>
            <a:r>
              <a:rPr lang="cy-GB"/>
              <a:t>Drwy feddwl ymlaen llaw ac</a:t>
            </a:r>
            <a:br>
              <a:rPr lang="cy-GB"/>
            </a:br>
            <a:r>
              <a:rPr lang="cy-GB"/>
              <a:t>ystyried unrhyw beryglon posibl a allai ddigwydd yn ofalus, gellir lleihau neu ddileu risgiau a gellir eu monitro wrth i’r gwaith fynd rhagddo.</a:t>
            </a:r>
          </a:p>
          <a:p>
            <a:endParaRPr lang="en-US" kern="0" dirty="0"/>
          </a:p>
          <a:p>
            <a:r>
              <a:rPr lang="cy-GB"/>
              <a:t> </a:t>
            </a:r>
          </a:p>
          <a:p>
            <a:endParaRPr lang="en-US" kern="0" dirty="0"/>
          </a:p>
        </p:txBody>
      </p:sp>
      <p:grpSp>
        <p:nvGrpSpPr>
          <p:cNvPr id="13" name="object 6">
            <a:extLst>
              <a:ext uri="{FF2B5EF4-FFF2-40B4-BE49-F238E27FC236}">
                <a16:creationId xmlns:a16="http://schemas.microsoft.com/office/drawing/2014/main" id="{FA79E369-AD46-4166-ABB1-33DADEC59C88}"/>
              </a:ext>
            </a:extLst>
          </p:cNvPr>
          <p:cNvGrpSpPr/>
          <p:nvPr/>
        </p:nvGrpSpPr>
        <p:grpSpPr>
          <a:xfrm>
            <a:off x="4211462" y="2204864"/>
            <a:ext cx="4542235" cy="2852420"/>
            <a:chOff x="2622053" y="869756"/>
            <a:chExt cx="4277995" cy="2852420"/>
          </a:xfrm>
        </p:grpSpPr>
        <p:sp>
          <p:nvSpPr>
            <p:cNvPr id="14" name="object 7">
              <a:extLst>
                <a:ext uri="{FF2B5EF4-FFF2-40B4-BE49-F238E27FC236}">
                  <a16:creationId xmlns:a16="http://schemas.microsoft.com/office/drawing/2014/main" id="{E8582025-BD47-4F4E-9F29-04218F4B8CBC}"/>
                </a:ext>
              </a:extLst>
            </p:cNvPr>
            <p:cNvSpPr/>
            <p:nvPr/>
          </p:nvSpPr>
          <p:spPr>
            <a:xfrm>
              <a:off x="2625191" y="872896"/>
              <a:ext cx="4271645" cy="2846070"/>
            </a:xfrm>
            <a:custGeom>
              <a:avLst/>
              <a:gdLst/>
              <a:ahLst/>
              <a:cxnLst/>
              <a:rect l="l" t="t" r="r" b="b"/>
              <a:pathLst>
                <a:path w="4271645" h="2846070">
                  <a:moveTo>
                    <a:pt x="4271098" y="0"/>
                  </a:moveTo>
                  <a:lnTo>
                    <a:pt x="0" y="0"/>
                  </a:lnTo>
                  <a:lnTo>
                    <a:pt x="0" y="2845866"/>
                  </a:lnTo>
                  <a:lnTo>
                    <a:pt x="4271098" y="2845866"/>
                  </a:lnTo>
                  <a:lnTo>
                    <a:pt x="4271098" y="0"/>
                  </a:lnTo>
                  <a:close/>
                </a:path>
              </a:pathLst>
            </a:custGeom>
            <a:solidFill>
              <a:srgbClr val="8DCED8"/>
            </a:solidFill>
          </p:spPr>
          <p:txBody>
            <a:bodyPr wrap="square" lIns="0" tIns="0" rIns="0" bIns="0" rtlCol="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5" name="object 8">
              <a:extLst>
                <a:ext uri="{FF2B5EF4-FFF2-40B4-BE49-F238E27FC236}">
                  <a16:creationId xmlns:a16="http://schemas.microsoft.com/office/drawing/2014/main" id="{226BAE01-3143-44DA-B1A0-41F81D8052F1}"/>
                </a:ext>
              </a:extLst>
            </p:cNvPr>
            <p:cNvSpPr/>
            <p:nvPr/>
          </p:nvSpPr>
          <p:spPr>
            <a:xfrm>
              <a:off x="2625196" y="872900"/>
              <a:ext cx="4271645" cy="2846070"/>
            </a:xfrm>
            <a:custGeom>
              <a:avLst/>
              <a:gdLst/>
              <a:ahLst/>
              <a:cxnLst/>
              <a:rect l="l" t="t" r="r" b="b"/>
              <a:pathLst>
                <a:path w="4271645" h="2846070">
                  <a:moveTo>
                    <a:pt x="4271098" y="2845866"/>
                  </a:moveTo>
                  <a:lnTo>
                    <a:pt x="0" y="2845866"/>
                  </a:lnTo>
                  <a:lnTo>
                    <a:pt x="0" y="0"/>
                  </a:lnTo>
                  <a:lnTo>
                    <a:pt x="4271098" y="0"/>
                  </a:lnTo>
                  <a:lnTo>
                    <a:pt x="4271098" y="2845866"/>
                  </a:lnTo>
                  <a:close/>
                </a:path>
              </a:pathLst>
            </a:custGeom>
            <a:ln w="6286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</p:grpSp>
      <p:graphicFrame>
        <p:nvGraphicFramePr>
          <p:cNvPr id="16" name="object 9">
            <a:extLst>
              <a:ext uri="{FF2B5EF4-FFF2-40B4-BE49-F238E27FC236}">
                <a16:creationId xmlns:a16="http://schemas.microsoft.com/office/drawing/2014/main" id="{F202166B-FEC8-422E-BA02-7D508A2685F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28771058"/>
              </p:ext>
            </p:extLst>
          </p:nvPr>
        </p:nvGraphicFramePr>
        <p:xfrm>
          <a:off x="4288480" y="2932560"/>
          <a:ext cx="4371655" cy="2182849"/>
        </p:xfrm>
        <a:graphic>
          <a:graphicData uri="http://schemas.openxmlformats.org/drawingml/2006/table">
            <a:tbl>
              <a:tblPr firstRow="1" bandRow="1"/>
              <a:tblGrid>
                <a:gridCol w="53802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369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1017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1017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7713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1038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93745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395094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310959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127000" marR="116839" indent="33655" algn="l">
                        <a:lnSpc>
                          <a:spcPct val="100000"/>
                        </a:lnSpc>
                        <a:spcBef>
                          <a:spcPts val="75"/>
                        </a:spcBef>
                      </a:pPr>
                      <a:r>
                        <a:rPr lang="cy-GB" sz="600" b="1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Ardal/ gweithgarwch</a:t>
                      </a:r>
                    </a:p>
                  </a:txBody>
                  <a:tcPr marL="0" marR="0" marT="9525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61D23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214629" algn="l">
                        <a:lnSpc>
                          <a:spcPct val="100000"/>
                        </a:lnSpc>
                        <a:spcBef>
                          <a:spcPts val="75"/>
                        </a:spcBef>
                      </a:pPr>
                      <a:r>
                        <a:rPr lang="cy-GB" sz="600" b="1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Perygl</a:t>
                      </a:r>
                    </a:p>
                  </a:txBody>
                  <a:tcPr marL="0" marR="0" marT="9525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61D23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52069" marR="66675" indent="105410" algn="l">
                        <a:lnSpc>
                          <a:spcPct val="100000"/>
                        </a:lnSpc>
                        <a:spcBef>
                          <a:spcPts val="75"/>
                        </a:spcBef>
                      </a:pPr>
                      <a:r>
                        <a:rPr lang="cy-GB" sz="600" b="1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Risg i (rhestru personau)</a:t>
                      </a:r>
                    </a:p>
                  </a:txBody>
                  <a:tcPr marL="0" marR="0" marT="9525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61D23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77470" marR="74295" indent="75565" algn="l">
                        <a:lnSpc>
                          <a:spcPct val="100000"/>
                        </a:lnSpc>
                        <a:spcBef>
                          <a:spcPts val="75"/>
                        </a:spcBef>
                      </a:pPr>
                      <a:r>
                        <a:rPr lang="cy-GB" sz="600" b="1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Rhagofalon cyfredol</a:t>
                      </a:r>
                    </a:p>
                  </a:txBody>
                  <a:tcPr marL="0" marR="0" marT="9525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61D23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156210" algn="l">
                        <a:lnSpc>
                          <a:spcPct val="100000"/>
                        </a:lnSpc>
                        <a:spcBef>
                          <a:spcPts val="75"/>
                        </a:spcBef>
                      </a:pPr>
                      <a:r>
                        <a:rPr lang="cy-GB" sz="600" b="1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Cam gweithredu</a:t>
                      </a:r>
                    </a:p>
                  </a:txBody>
                  <a:tcPr marL="0" marR="0" marT="9525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61D23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36830" marR="29209" indent="88900" algn="l">
                        <a:lnSpc>
                          <a:spcPct val="100000"/>
                        </a:lnSpc>
                        <a:spcBef>
                          <a:spcPts val="75"/>
                        </a:spcBef>
                      </a:pPr>
                      <a:r>
                        <a:rPr lang="cy-GB" sz="600" b="1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Rhaid gweithredu erbyn</a:t>
                      </a:r>
                    </a:p>
                  </a:txBody>
                  <a:tcPr marL="0" marR="0" marT="9525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61D23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35560" marR="27305" indent="8255" algn="l">
                        <a:lnSpc>
                          <a:spcPct val="100000"/>
                        </a:lnSpc>
                        <a:spcBef>
                          <a:spcPts val="75"/>
                        </a:spcBef>
                      </a:pPr>
                      <a:r>
                        <a:rPr lang="cy-GB" sz="600" b="1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Dyddiad ar gyfer gweithredu gofynnol</a:t>
                      </a:r>
                    </a:p>
                  </a:txBody>
                  <a:tcPr marL="0" marR="0" marT="9525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61D23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19685" algn="l">
                        <a:lnSpc>
                          <a:spcPct val="100000"/>
                        </a:lnSpc>
                        <a:spcBef>
                          <a:spcPts val="75"/>
                        </a:spcBef>
                      </a:pPr>
                      <a:r>
                        <a:rPr lang="cy-GB" sz="600" b="1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Wedi’i gwblhau</a:t>
                      </a:r>
                    </a:p>
                  </a:txBody>
                  <a:tcPr marL="0" marR="0" marT="9525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61D2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27187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rtl="0"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rtl="0"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rtl="0"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rtl="0"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rtl="0"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rtl="0"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rtl="0"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rtl="0"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27187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rtl="0"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rtl="0"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rtl="0"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rtl="0"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rtl="0"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rtl="0"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rtl="0"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rtl="0"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27187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rtl="0"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rtl="0"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rtl="0"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rtl="0"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rtl="0"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rtl="0"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rtl="0"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rtl="0"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34563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rtl="0"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rtl="0"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rtl="0"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rtl="0"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rtl="0"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rtl="0"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rtl="0"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rtl="0">
                        <a:lnSpc>
                          <a:spcPct val="100000"/>
                        </a:lnSpc>
                      </a:pPr>
                      <a:endParaRPr sz="10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17" name="object 10">
            <a:extLst>
              <a:ext uri="{FF2B5EF4-FFF2-40B4-BE49-F238E27FC236}">
                <a16:creationId xmlns:a16="http://schemas.microsoft.com/office/drawing/2014/main" id="{8A90BB99-8988-401D-9EF1-F65C3E0EC282}"/>
              </a:ext>
            </a:extLst>
          </p:cNvPr>
          <p:cNvSpPr txBox="1"/>
          <p:nvPr/>
        </p:nvSpPr>
        <p:spPr>
          <a:xfrm>
            <a:off x="4259766" y="2167295"/>
            <a:ext cx="2258644" cy="74676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algn="just" fontAlgn="auto">
              <a:spcBef>
                <a:spcPts val="105"/>
              </a:spcBef>
              <a:spcAft>
                <a:spcPts val="0"/>
              </a:spcAft>
            </a:pPr>
            <a:r>
              <a:rPr lang="cy-GB" sz="1950" b="1">
                <a:solidFill>
                  <a:srgbClr val="231F20"/>
                </a:solidFill>
                <a:latin typeface="Arial"/>
                <a:ea typeface="+mn-ea"/>
                <a:cs typeface="Arial"/>
              </a:rPr>
              <a:t>Asesiad Risg</a:t>
            </a:r>
          </a:p>
          <a:p>
            <a:pPr marL="20955" marR="5080" algn="just" fontAlgn="auto">
              <a:lnSpc>
                <a:spcPct val="117800"/>
              </a:lnSpc>
              <a:spcBef>
                <a:spcPts val="365"/>
              </a:spcBef>
              <a:spcAft>
                <a:spcPts val="0"/>
              </a:spcAft>
              <a:tabLst>
                <a:tab pos="2091689" algn="l"/>
              </a:tabLst>
            </a:pPr>
            <a:r>
              <a:rPr lang="cy-GB" sz="700">
                <a:solidFill>
                  <a:srgbClr val="231F20"/>
                </a:solidFill>
                <a:latin typeface="Calibri"/>
                <a:ea typeface="+mn-ea"/>
                <a:cs typeface="Calibri"/>
              </a:rPr>
              <a:t>Cynhaliwyd yr asesiad gan:  </a:t>
            </a:r>
            <a:r>
              <a:rPr lang="cy-GB" sz="700" u="sng">
                <a:solidFill>
                  <a:srgbClr val="231F20"/>
                </a:solidFill>
                <a:uFill>
                  <a:solidFill>
                    <a:srgbClr val="221E1F"/>
                  </a:solidFill>
                </a:uFill>
                <a:latin typeface="Calibri"/>
                <a:ea typeface="+mn-ea"/>
                <a:cs typeface="Calibri"/>
              </a:rPr>
              <a:t> 	 </a:t>
            </a:r>
            <a:r>
              <a:rPr lang="cy-GB" sz="700">
                <a:solidFill>
                  <a:srgbClr val="231F20"/>
                </a:solidFill>
                <a:latin typeface="Calibri"/>
                <a:ea typeface="+mn-ea"/>
                <a:cs typeface="Calibri"/>
              </a:rPr>
              <a:t>                                                Dyddiad cynnal yr asesiad:  </a:t>
            </a:r>
            <a:r>
              <a:rPr lang="cy-GB" sz="700" u="sng">
                <a:solidFill>
                  <a:srgbClr val="231F20"/>
                </a:solidFill>
                <a:uFill>
                  <a:solidFill>
                    <a:srgbClr val="221E1F"/>
                  </a:solidFill>
                </a:uFill>
                <a:latin typeface="Calibri"/>
                <a:ea typeface="+mn-ea"/>
                <a:cs typeface="Calibri"/>
              </a:rPr>
              <a:t> 	 </a:t>
            </a:r>
            <a:r>
              <a:rPr lang="cy-GB" sz="700">
                <a:solidFill>
                  <a:srgbClr val="231F20"/>
                </a:solidFill>
                <a:latin typeface="Calibri"/>
                <a:ea typeface="+mn-ea"/>
                <a:cs typeface="Calibri"/>
              </a:rPr>
              <a:t>                                     Dyddiad yr adolygiad nesaf: </a:t>
            </a:r>
            <a:r>
              <a:rPr lang="cy-GB" sz="700" u="sng">
                <a:solidFill>
                  <a:srgbClr val="231F20"/>
                </a:solidFill>
                <a:uFill>
                  <a:solidFill>
                    <a:srgbClr val="221E1F"/>
                  </a:solidFill>
                </a:uFill>
                <a:latin typeface="Calibri"/>
                <a:ea typeface="+mn-ea"/>
                <a:cs typeface="Calibri"/>
              </a:rPr>
              <a:t> 	</a:t>
            </a:r>
          </a:p>
        </p:txBody>
      </p:sp>
    </p:spTree>
    <p:extLst>
      <p:ext uri="{BB962C8B-B14F-4D97-AF65-F5344CB8AC3E}">
        <p14:creationId xmlns:p14="http://schemas.microsoft.com/office/powerpoint/2010/main" val="17277685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CFE514-A957-4891-B3EC-5749C6BC42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Rheoli risg </a:t>
            </a:r>
            <a:r>
              <a:rPr lang="cy-GB" b="0"/>
              <a:t>parhad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3E385669-9223-41D5-86F7-71CD4DD2AA32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74875" y="1440164"/>
            <a:ext cx="7985558" cy="4409835"/>
          </a:xfrm>
        </p:spPr>
        <p:txBody>
          <a:bodyPr/>
          <a:lstStyle/>
          <a:p>
            <a:r>
              <a:rPr lang="cy-GB"/>
              <a:t>Wrth baratoi ar gyfer gweithgareddau gwaith, gall symud deunyddiau i’w lle olygu symudiadau gan beiriannau trwm. Mae hyn yn creu llawer o beryglon posibl i weithwyr sy’n agos atynt. 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r>
              <a:rPr lang="cy-GB"/>
              <a:t>Bydd asesiad risg yn helpu i gynllunio i leihau risgiau o’r math hwn, drwy dynnu sylw gweithwyr at beryglon posibl a nodi mesurau y gellir eu cymryd i’w diogelu rhag niwed.</a:t>
            </a:r>
          </a:p>
          <a:p>
            <a:endParaRPr lang="en-GB" dirty="0"/>
          </a:p>
          <a:p>
            <a:endParaRPr lang="en-GB" dirty="0"/>
          </a:p>
          <a:p>
            <a:r>
              <a:rPr lang="cy-GB"/>
              <a:t> </a:t>
            </a:r>
          </a:p>
          <a:p>
            <a:pPr lvl="0"/>
            <a:endParaRPr lang="en-GB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BBDEA82-DDB4-480A-80BE-EF4A0A55F94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63688" y="2492896"/>
            <a:ext cx="5256584" cy="22208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43547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>
            <a:extLst>
              <a:ext uri="{FF2B5EF4-FFF2-40B4-BE49-F238E27FC236}">
                <a16:creationId xmlns:a16="http://schemas.microsoft.com/office/drawing/2014/main" id="{5A439123-682C-4678-9849-DEE90B4CD11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76056" y="1750804"/>
            <a:ext cx="3635188" cy="22694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Paratoi’n ddiogel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457200" y="1467454"/>
            <a:ext cx="8363270" cy="730508"/>
          </a:xfrm>
        </p:spPr>
        <p:txBody>
          <a:bodyPr/>
          <a:lstStyle/>
          <a:p>
            <a:r>
              <a:rPr lang="cy-GB"/>
              <a:t>Ar ôl symud y deunyddiau gwaith maen i’r lleoliad gwaith, efallai y bydd angen rhywfaint o drin â llaw.</a:t>
            </a:r>
          </a:p>
          <a:p>
            <a:endParaRPr lang="en-US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48C654A4-B575-494F-A010-242619893E95}"/>
              </a:ext>
            </a:extLst>
          </p:cNvPr>
          <p:cNvSpPr txBox="1">
            <a:spLocks/>
          </p:cNvSpPr>
          <p:nvPr/>
        </p:nvSpPr>
        <p:spPr bwMode="auto">
          <a:xfrm>
            <a:off x="467653" y="2398400"/>
            <a:ext cx="4272808" cy="1296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 algn="l" rtl="0" eaLnBrk="0" fontAlgn="base" hangingPunct="0">
              <a:lnSpc>
                <a:spcPts val="2400"/>
              </a:lnSpc>
              <a:spcBef>
                <a:spcPts val="1000"/>
              </a:spcBef>
              <a:spcAft>
                <a:spcPts val="1000"/>
              </a:spcAft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215900" indent="-215900" algn="l" rtl="0" eaLnBrk="0" fontAlgn="base" hangingPunct="0">
              <a:lnSpc>
                <a:spcPts val="24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2pPr>
            <a:lvl3pPr marL="0" indent="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Font typeface="Lucida Grande" pitchFamily="-105" charset="0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3pPr>
            <a:lvl4pPr marL="215900" indent="-21590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4pPr>
            <a:lvl5pPr marL="431800" indent="-215900" algn="l" rtl="0" eaLnBrk="0" fontAlgn="base" hangingPunct="0">
              <a:lnSpc>
                <a:spcPts val="2000"/>
              </a:lnSpc>
              <a:spcBef>
                <a:spcPct val="0"/>
              </a:spcBef>
              <a:spcAft>
                <a:spcPts val="500"/>
              </a:spcAft>
              <a:buFont typeface="Arial" pitchFamily="-105" charset="0"/>
              <a:buChar char="–"/>
              <a:defRPr lang="en-US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5pPr>
            <a:lvl6pPr marL="457200" indent="-4572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6pPr>
            <a:lvl7pPr marL="2971800" indent="-228600" algn="l" defTabSz="914400" rtl="0" fontAlgn="base">
              <a:spcBef>
                <a:spcPct val="20000"/>
              </a:spcBef>
              <a:spcAft>
                <a:spcPct val="0"/>
              </a:spcAft>
              <a:buClr>
                <a:srgbClr val="E30613"/>
              </a:buClr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7pPr>
            <a:lvl8pPr marL="34290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8pPr>
            <a:lvl9pPr marL="38862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0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9pPr>
          </a:lstStyle>
          <a:p>
            <a:r>
              <a:rPr lang="cy-GB"/>
              <a:t>Mae codi adnoddau trwm sydd â siâp lletchwith (fel carreg) yn iawn yn hanfodol er mwyn paratoi’r man gweithio’n ddiogel ac osgoi anafiadau.</a:t>
            </a:r>
          </a:p>
          <a:p>
            <a:endParaRPr lang="en-US" kern="0" dirty="0"/>
          </a:p>
          <a:p>
            <a:r>
              <a:rPr lang="cy-GB"/>
              <a:t> </a:t>
            </a:r>
          </a:p>
          <a:p>
            <a:endParaRPr lang="en-US" kern="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8D1BAE4-0246-4346-939A-CD15B05517CD}"/>
              </a:ext>
            </a:extLst>
          </p:cNvPr>
          <p:cNvSpPr txBox="1"/>
          <p:nvPr/>
        </p:nvSpPr>
        <p:spPr>
          <a:xfrm>
            <a:off x="395536" y="4021127"/>
            <a:ext cx="8243591" cy="21441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 eaLnBrk="0" hangingPunct="0">
              <a:lnSpc>
                <a:spcPts val="24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</a:pPr>
            <a:r>
              <a:rPr lang="cy-GB">
                <a:latin typeface="+mn-lt"/>
                <a:ea typeface="ＭＳ Ｐゴシック" charset="-128"/>
              </a:rPr>
              <a:t>Wrth godi eitemau trwm, gwnewch yn siŵr bod y canlynol yn gywir:</a:t>
            </a:r>
          </a:p>
          <a:p>
            <a:pPr marL="215900" lvl="1" indent="-215900" eaLnBrk="0" hangingPunct="0">
              <a:lnSpc>
                <a:spcPts val="24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</a:pPr>
            <a:r>
              <a:rPr lang="cy-GB">
                <a:latin typeface="+mn-lt"/>
                <a:ea typeface="ＭＳ Ｐゴシック" charset="-128"/>
              </a:rPr>
              <a:t>osgo cyn codi </a:t>
            </a:r>
          </a:p>
          <a:p>
            <a:pPr marL="215900" lvl="1" indent="-215900" eaLnBrk="0" hangingPunct="0">
              <a:lnSpc>
                <a:spcPts val="24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</a:pPr>
            <a:r>
              <a:rPr lang="cy-GB">
                <a:latin typeface="+mn-lt"/>
                <a:ea typeface="ＭＳ Ｐゴシック" charset="-128"/>
              </a:rPr>
              <a:t>techneg wrth godi </a:t>
            </a:r>
          </a:p>
          <a:p>
            <a:pPr marL="215900" lvl="1" indent="-215900" eaLnBrk="0" hangingPunct="0">
              <a:lnSpc>
                <a:spcPts val="24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</a:pPr>
            <a:r>
              <a:rPr lang="cy-GB">
                <a:latin typeface="+mn-lt"/>
                <a:ea typeface="ＭＳ Ｐゴシック" charset="-128"/>
              </a:rPr>
              <a:t>osgo’r corff a’r dechneg wrth ostwng y llwyth i lawr.</a:t>
            </a:r>
          </a:p>
          <a:p>
            <a:pPr marL="215900" lvl="1" indent="-215900" eaLnBrk="0" hangingPunct="0">
              <a:lnSpc>
                <a:spcPts val="24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</a:pPr>
            <a:endParaRPr lang="en-US" kern="0" dirty="0">
              <a:solidFill>
                <a:srgbClr val="000000"/>
              </a:solidFill>
              <a:latin typeface="Arial"/>
              <a:ea typeface="ＭＳ Ｐゴシック" charset="-128"/>
              <a:cs typeface="+mn-cs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98954E08-EBF4-41B1-906F-E6FF357F1F1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64288" y="3701446"/>
            <a:ext cx="1777971" cy="2570746"/>
          </a:xfrm>
          <a:prstGeom prst="rect">
            <a:avLst/>
          </a:prstGeom>
        </p:spPr>
      </p:pic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Paratoi’n ddiogel </a:t>
            </a:r>
            <a:r>
              <a:rPr lang="cy-GB" b="0"/>
              <a:t>parhad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8BD66991-7A17-4C5F-9A2B-19C1CECB4C72}"/>
              </a:ext>
            </a:extLst>
          </p:cNvPr>
          <p:cNvSpPr txBox="1">
            <a:spLocks/>
          </p:cNvSpPr>
          <p:nvPr/>
        </p:nvSpPr>
        <p:spPr bwMode="auto">
          <a:xfrm>
            <a:off x="457200" y="1507320"/>
            <a:ext cx="5338936" cy="4225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 algn="l" rtl="0" eaLnBrk="0" fontAlgn="base" hangingPunct="0">
              <a:lnSpc>
                <a:spcPts val="2400"/>
              </a:lnSpc>
              <a:spcBef>
                <a:spcPts val="1000"/>
              </a:spcBef>
              <a:spcAft>
                <a:spcPts val="1000"/>
              </a:spcAft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215900" indent="-215900" algn="l" rtl="0" eaLnBrk="0" fontAlgn="base" hangingPunct="0">
              <a:lnSpc>
                <a:spcPts val="24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2pPr>
            <a:lvl3pPr marL="0" indent="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Font typeface="Lucida Grande" pitchFamily="-105" charset="0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3pPr>
            <a:lvl4pPr marL="215900" indent="-21590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4pPr>
            <a:lvl5pPr marL="431800" indent="-215900" algn="l" rtl="0" eaLnBrk="0" fontAlgn="base" hangingPunct="0">
              <a:lnSpc>
                <a:spcPts val="2000"/>
              </a:lnSpc>
              <a:spcBef>
                <a:spcPct val="0"/>
              </a:spcBef>
              <a:spcAft>
                <a:spcPts val="500"/>
              </a:spcAft>
              <a:buFont typeface="Arial" pitchFamily="-105" charset="0"/>
              <a:buChar char="–"/>
              <a:defRPr lang="en-US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5pPr>
            <a:lvl6pPr marL="457200" indent="-4572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6pPr>
            <a:lvl7pPr marL="2971800" indent="-228600" algn="l" defTabSz="914400" rtl="0" fontAlgn="base">
              <a:spcBef>
                <a:spcPct val="20000"/>
              </a:spcBef>
              <a:spcAft>
                <a:spcPct val="0"/>
              </a:spcAft>
              <a:buClr>
                <a:srgbClr val="E30613"/>
              </a:buClr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7pPr>
            <a:lvl8pPr marL="34290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8pPr>
            <a:lvl9pPr marL="38862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0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9pPr>
          </a:lstStyle>
          <a:p>
            <a:pPr>
              <a:spcBef>
                <a:spcPts val="700"/>
              </a:spcBef>
              <a:spcAft>
                <a:spcPts val="700"/>
              </a:spcAft>
            </a:pPr>
            <a:r>
              <a:rPr lang="cy-GB" dirty="0"/>
              <a:t>Wrth bentyrru deunyddiau yn y lleoliad gwaith, rhaid eu trefnu mewn modd sefydlog. Mae pentyrrau o ddeunyddiau trwm a rheini’n ansad â photensial i allu achosi anaf.</a:t>
            </a:r>
          </a:p>
          <a:p>
            <a:pPr>
              <a:spcBef>
                <a:spcPts val="700"/>
              </a:spcBef>
              <a:spcAft>
                <a:spcPts val="700"/>
              </a:spcAft>
            </a:pPr>
            <a:r>
              <a:rPr lang="cy-GB" dirty="0"/>
              <a:t>Gellir pentyrru’r brics a’r blociau mewn haenau taclus gan eu bod eu siâp yn rheolaidd.</a:t>
            </a:r>
          </a:p>
          <a:p>
            <a:pPr>
              <a:spcBef>
                <a:spcPts val="700"/>
              </a:spcBef>
              <a:spcAft>
                <a:spcPts val="700"/>
              </a:spcAft>
            </a:pPr>
            <a:r>
              <a:rPr lang="cy-GB" dirty="0"/>
              <a:t>Gellir pentyrru brics ar eu hymylon ac os defnyddir gefeiliau brics (neu glamp), gellir rhoi rhes o chwe bricsen ar y tro ar y pentwr. </a:t>
            </a:r>
          </a:p>
          <a:p>
            <a:pPr>
              <a:spcBef>
                <a:spcPts val="700"/>
              </a:spcBef>
              <a:spcAft>
                <a:spcPts val="700"/>
              </a:spcAft>
            </a:pPr>
            <a:r>
              <a:rPr lang="cy-GB" dirty="0"/>
              <a:t>Gall y blociau gael eu pentyrru’n daclus ond maent yn fwy sefydlog os cânt eu trefnu’n wastad fel y dangosir yma.</a:t>
            </a:r>
          </a:p>
          <a:p>
            <a:endParaRPr lang="en-US" kern="0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FD5B7C3F-3A5F-413D-9FEF-02612D8AE76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96136" y="1700808"/>
            <a:ext cx="1727553" cy="2191628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A63DA261-F8D5-48BA-BB90-87822FF5E45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23689" y="1966287"/>
            <a:ext cx="1418570" cy="115946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20F723-16B0-4242-BDA1-129EC84195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Paratoi’n ddiogel </a:t>
            </a:r>
            <a:r>
              <a:rPr lang="cy-GB" b="0"/>
              <a:t>parhad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66B124CC-52BF-4FD2-9C06-EA36CAD2C882}"/>
              </a:ext>
            </a:extLst>
          </p:cNvPr>
          <p:cNvSpPr/>
          <p:nvPr/>
        </p:nvSpPr>
        <p:spPr>
          <a:xfrm>
            <a:off x="376119" y="1452635"/>
            <a:ext cx="4627929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y-GB">
                <a:latin typeface="+mn-lt"/>
                <a:ea typeface="ＭＳ Ｐゴシック" charset="-128"/>
              </a:rPr>
              <a:t>Mae pecynnau o frics yn cael eu danfon i’r safle gyda bandiau dur neu blastig cryf yn dal y pecyn at ei gilydd.</a:t>
            </a:r>
          </a:p>
          <a:p>
            <a:endParaRPr lang="en-US" kern="0" dirty="0">
              <a:latin typeface="+mn-lt"/>
              <a:ea typeface="ＭＳ Ｐゴシック" charset="-128"/>
            </a:endParaRPr>
          </a:p>
          <a:p>
            <a:r>
              <a:rPr lang="cy-GB">
                <a:latin typeface="+mn-lt"/>
                <a:ea typeface="ＭＳ Ｐゴシック" charset="-128"/>
              </a:rPr>
              <a:t>Defnyddiwch yr offer cywir bob amser i dorri’r bandiau a gofalwch nad yw’r bandiau’n llamu allan ac yn taro gweithwyr eraill gerllaw.</a:t>
            </a:r>
          </a:p>
          <a:p>
            <a:endParaRPr lang="en-US" kern="0" dirty="0">
              <a:latin typeface="+mn-lt"/>
              <a:ea typeface="ＭＳ Ｐゴシック" charset="-128"/>
            </a:endParaRPr>
          </a:p>
          <a:p>
            <a:r>
              <a:rPr lang="cy-GB">
                <a:latin typeface="+mn-lt"/>
                <a:ea typeface="ＭＳ Ｐゴシック" charset="-128"/>
              </a:rPr>
              <a:t>Ystyriwch ddiogelwch pobl eraill drwy gael gwared â’r bandiau’n briodol ar ôl eu tynnu. </a:t>
            </a:r>
            <a:r>
              <a:rPr lang="cy-GB"/>
              <a:t>Gallant greu perygl baglu os gadewir hwy o gwmpas.</a:t>
            </a:r>
          </a:p>
          <a:p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568039B-B6FE-4BCC-BFCC-5E819AD5287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51456" y="3100896"/>
            <a:ext cx="3705310" cy="2466737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0BD3790E-E046-4C41-A7FF-1EEAE805129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40152" y="964919"/>
            <a:ext cx="2088233" cy="20739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379196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7E880D-AB71-49B0-A0E4-28BDE57BB9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Paratoi’n ddiogel </a:t>
            </a:r>
            <a:r>
              <a:rPr lang="cy-GB" b="0"/>
              <a:t>parhad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2D75970-2CA2-4578-861C-43D8994D487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23221" y="2132856"/>
            <a:ext cx="4952737" cy="3933056"/>
          </a:xfrm>
          <a:prstGeom prst="rect">
            <a:avLst/>
          </a:prstGeom>
        </p:spPr>
      </p:pic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8CC76065-77FB-4583-9608-4C4D119393B2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57200" y="1527720"/>
            <a:ext cx="6635080" cy="1008112"/>
          </a:xfrm>
        </p:spPr>
        <p:txBody>
          <a:bodyPr/>
          <a:lstStyle/>
          <a:p>
            <a:r>
              <a:rPr lang="cy-GB"/>
              <a:t>Bydd adegau pan fydd deunyddiau gwaith maen wedi’u pentyrru ar hyd ymyl ffos gloddio yn barod i adeiladu gwaith o dan lefel y ddaear.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6A7B98D2-69FE-4863-9D17-7AFE86CAD808}"/>
              </a:ext>
            </a:extLst>
          </p:cNvPr>
          <p:cNvSpPr txBox="1">
            <a:spLocks/>
          </p:cNvSpPr>
          <p:nvPr/>
        </p:nvSpPr>
        <p:spPr bwMode="auto">
          <a:xfrm>
            <a:off x="457200" y="2651572"/>
            <a:ext cx="3826768" cy="2865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 algn="l" rtl="0" eaLnBrk="0" fontAlgn="base" hangingPunct="0">
              <a:lnSpc>
                <a:spcPts val="2400"/>
              </a:lnSpc>
              <a:spcBef>
                <a:spcPts val="1000"/>
              </a:spcBef>
              <a:spcAft>
                <a:spcPts val="1000"/>
              </a:spcAft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215900" indent="-215900" algn="l" rtl="0" eaLnBrk="0" fontAlgn="base" hangingPunct="0">
              <a:lnSpc>
                <a:spcPts val="24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2pPr>
            <a:lvl3pPr marL="0" indent="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Font typeface="Lucida Grande" pitchFamily="-105" charset="0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3pPr>
            <a:lvl4pPr marL="215900" indent="-21590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4pPr>
            <a:lvl5pPr marL="431800" indent="-215900" algn="l" rtl="0" eaLnBrk="0" fontAlgn="base" hangingPunct="0">
              <a:lnSpc>
                <a:spcPts val="2000"/>
              </a:lnSpc>
              <a:spcBef>
                <a:spcPct val="0"/>
              </a:spcBef>
              <a:spcAft>
                <a:spcPts val="500"/>
              </a:spcAft>
              <a:buFont typeface="Arial" pitchFamily="-105" charset="0"/>
              <a:buChar char="–"/>
              <a:defRPr lang="en-US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5pPr>
            <a:lvl6pPr marL="457200" indent="-4572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6pPr>
            <a:lvl7pPr marL="2971800" indent="-228600" algn="l" defTabSz="914400" rtl="0" fontAlgn="base">
              <a:spcBef>
                <a:spcPct val="20000"/>
              </a:spcBef>
              <a:spcAft>
                <a:spcPct val="0"/>
              </a:spcAft>
              <a:buClr>
                <a:srgbClr val="E30613"/>
              </a:buClr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7pPr>
            <a:lvl8pPr marL="34290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8pPr>
            <a:lvl9pPr marL="38862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0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9pPr>
          </a:lstStyle>
          <a:p>
            <a:r>
              <a:rPr lang="cy-GB"/>
              <a:t>Gwnewch yn siŵr bod tir sy’n cynnal y pentyrrau o ddeunyddiau ar ymyl ffos yn gadarn ac yn wastad bob amser. </a:t>
            </a:r>
          </a:p>
          <a:p>
            <a:r>
              <a:rPr lang="cy-GB"/>
              <a:t>Efallai y bydd angen treulio rhywfaint o amser yn cael gwared ar ddeunydd meddal neu ddeunydd rhydd cyn dechrau’r broses o bentyrru.</a:t>
            </a:r>
          </a:p>
        </p:txBody>
      </p:sp>
    </p:spTree>
    <p:extLst>
      <p:ext uri="{BB962C8B-B14F-4D97-AF65-F5344CB8AC3E}">
        <p14:creationId xmlns:p14="http://schemas.microsoft.com/office/powerpoint/2010/main" val="145506747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A732CA-EE2E-4B49-ADDF-E330CEED3F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Paratoi’n ddiogel </a:t>
            </a:r>
            <a:r>
              <a:rPr lang="cy-GB" b="0"/>
              <a:t>parhad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7AEADD74-7AA5-466E-A15B-70B869864CEA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57200" y="1390588"/>
            <a:ext cx="8229600" cy="4322280"/>
          </a:xfrm>
        </p:spPr>
        <p:txBody>
          <a:bodyPr/>
          <a:lstStyle/>
          <a:p>
            <a:r>
              <a:rPr lang="cy-GB" dirty="0"/>
              <a:t>Dylech drin brics a blociau yn ofalus er mwyn osgoi difrod ac anaf i </a:t>
            </a:r>
            <a:r>
              <a:rPr lang="cy-GB" dirty="0" err="1"/>
              <a:t>chi’ch</a:t>
            </a:r>
            <a:r>
              <a:rPr lang="cy-GB" dirty="0"/>
              <a:t> hun. </a:t>
            </a:r>
          </a:p>
          <a:p>
            <a:r>
              <a:rPr lang="cy-GB" sz="1600" dirty="0"/>
              <a:t>Os ydynt yn cael eu trin yn arw, </a:t>
            </a:r>
            <a:r>
              <a:rPr lang="cy-GB" sz="1600" dirty="0" err="1"/>
              <a:t>gallant</a:t>
            </a:r>
            <a:r>
              <a:rPr lang="cy-GB" sz="1600" dirty="0"/>
              <a:t> ddatblygu craciau nad ydynt yn hawdd eu gweld. Os byddant wedi cracio, </a:t>
            </a:r>
            <a:r>
              <a:rPr lang="cy-GB" sz="1600" dirty="0" err="1"/>
              <a:t>gallant</a:t>
            </a:r>
            <a:r>
              <a:rPr lang="cy-GB" sz="1600" dirty="0"/>
              <a:t> dorri’n ddau ddarn trwm neu fwy, sy’n gallu cwympo ac anafu coesau neu draed gweithiwr, felly mae angen bod yn ofalus.</a:t>
            </a:r>
          </a:p>
          <a:p>
            <a:r>
              <a:rPr lang="cy-GB" sz="1600" dirty="0"/>
              <a:t>Mae angen gofal arbennig wrth drin blociau concrit trwchus. Gall fod yn hawdd iawn dal eich bysedd rhwng blociau trwm wrth eu pentyrru un ar ben y llall.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F0CC61C-1A83-4DE1-84AE-BAD99CF5D99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7864" y="4056052"/>
            <a:ext cx="1705173" cy="18226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706710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marL="0" indent="0" algn="ctr" eaLnBrk="1" hangingPunct="1">
              <a:lnSpc>
                <a:spcPct val="100000"/>
              </a:lnSpc>
            </a:pPr>
            <a:endParaRPr sz="6000" dirty="0">
              <a:solidFill>
                <a:srgbClr val="E30613"/>
              </a:solidFill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>
              <a:lnSpc>
                <a:spcPct val="100000"/>
              </a:lnSpc>
            </a:pPr>
            <a:r>
              <a:rPr lang="cy-GB" sz="6000">
                <a:solidFill>
                  <a:srgbClr val="0077E3"/>
                </a:solidFill>
                <a:ea typeface="ＭＳ Ｐゴシック" pitchFamily="-105" charset="-128"/>
                <a:cs typeface="ＭＳ Ｐゴシック" pitchFamily="-105" charset="-128"/>
              </a:rPr>
              <a:t>Unrhyw gwestiynau?</a:t>
            </a:r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</p:tagLst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F0F53B212927044AA6183A8C6980CAA" ma:contentTypeVersion="6" ma:contentTypeDescription="Create a new document." ma:contentTypeScope="" ma:versionID="6d8fd973004ed86d7ba9f8e7a1daa516">
  <xsd:schema xmlns:xsd="http://www.w3.org/2001/XMLSchema" xmlns:xs="http://www.w3.org/2001/XMLSchema" xmlns:p="http://schemas.microsoft.com/office/2006/metadata/properties" xmlns:ns2="1c5831b9-66da-4f16-a409-834213ecdb8e" xmlns:ns3="7d91badd-8922-4db1-9652-4fbca8a6b7df" targetNamespace="http://schemas.microsoft.com/office/2006/metadata/properties" ma:root="true" ma:fieldsID="c87b6c94211ad6040e8d5e3341244e41" ns2:_="" ns3:_="">
    <xsd:import namespace="1c5831b9-66da-4f16-a409-834213ecdb8e"/>
    <xsd:import namespace="7d91badd-8922-4db1-9652-4fbca8a6b7d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c5831b9-66da-4f16-a409-834213ecdb8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d91badd-8922-4db1-9652-4fbca8a6b7df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51036693-0DAE-48A3-A42A-8F3FD82F9C7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4980B000-6044-4A60-BEFB-4CCD130D49D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c5831b9-66da-4f16-a409-834213ecdb8e"/>
    <ds:schemaRef ds:uri="7d91badd-8922-4db1-9652-4fbca8a6b7d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A5CCB350-B76C-41FC-AE69-633CA55F79C0}">
  <ds:schemaRefs>
    <ds:schemaRef ds:uri="http://schemas.microsoft.com/office/2006/metadata/properties"/>
    <ds:schemaRef ds:uri="http://schemas.openxmlformats.org/package/2006/metadata/core-properties"/>
    <ds:schemaRef ds:uri="http://schemas.microsoft.com/office/2006/documentManagement/types"/>
    <ds:schemaRef ds:uri="http://purl.org/dc/terms/"/>
    <ds:schemaRef ds:uri="http://purl.org/dc/dcmitype/"/>
    <ds:schemaRef ds:uri="http://schemas.microsoft.com/office/infopath/2007/PartnerControls"/>
    <ds:schemaRef ds:uri="http://purl.org/dc/elements/1.1/"/>
    <ds:schemaRef ds:uri="7d91badd-8922-4db1-9652-4fbca8a6b7df"/>
    <ds:schemaRef ds:uri="1c5831b9-66da-4f16-a409-834213ecdb8e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2118</TotalTime>
  <Words>662</Words>
  <Application>Microsoft Office PowerPoint</Application>
  <PresentationFormat>On-screen Show (4:3)</PresentationFormat>
  <Paragraphs>68</Paragraphs>
  <Slides>9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Arial</vt:lpstr>
      <vt:lpstr>Calibri</vt:lpstr>
      <vt:lpstr>Lucida Grande</vt:lpstr>
      <vt:lpstr>Times New Roman</vt:lpstr>
      <vt:lpstr>Default Design</vt:lpstr>
      <vt:lpstr>PowerPoint 12: Dulliau o baratoi’r ardal waith – diogelwch</vt:lpstr>
      <vt:lpstr>Rheoli risg</vt:lpstr>
      <vt:lpstr>Rheoli risg parhad</vt:lpstr>
      <vt:lpstr>Paratoi’n ddiogel</vt:lpstr>
      <vt:lpstr>Paratoi’n ddiogel parhad</vt:lpstr>
      <vt:lpstr>Paratoi’n ddiogel parhad</vt:lpstr>
      <vt:lpstr>Paratoi’n ddiogel parhad</vt:lpstr>
      <vt:lpstr>Paratoi’n ddiogel parhad</vt:lpstr>
      <vt:lpstr>PowerPoint Presentation</vt:lpstr>
    </vt:vector>
  </TitlesOfParts>
  <Company>City &amp; Guilds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janicec</dc:creator>
  <cp:lastModifiedBy>Fiona Freel</cp:lastModifiedBy>
  <cp:revision>154</cp:revision>
  <cp:lastPrinted>2021-03-01T11:25:23Z</cp:lastPrinted>
  <dcterms:created xsi:type="dcterms:W3CDTF">2013-05-28T00:38:54Z</dcterms:created>
  <dcterms:modified xsi:type="dcterms:W3CDTF">2021-04-21T09:52:28Z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0x010100BF0F53B212927044AA6183A8C6980CAA</vt:lpwstr>
  </property>
</Properties>
</file>