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328" r:id="rId7"/>
    <p:sldId id="336" r:id="rId8"/>
    <p:sldId id="331" r:id="rId9"/>
    <p:sldId id="339" r:id="rId10"/>
    <p:sldId id="330" r:id="rId11"/>
    <p:sldId id="267" r:id="rId12"/>
  </p:sldIdLst>
  <p:sldSz cx="9144000" cy="6858000" type="screen4x3"/>
  <p:notesSz cx="6797675" cy="987425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78" autoAdjust="0"/>
    <p:restoredTop sz="92848" autoAdjust="0"/>
  </p:normalViewPr>
  <p:slideViewPr>
    <p:cSldViewPr showGuides="1">
      <p:cViewPr varScale="1">
        <p:scale>
          <a:sx n="106" d="100"/>
          <a:sy n="106" d="100"/>
        </p:scale>
        <p:origin x="14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10: Dulliau o gymysgu morter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llaw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078EF7-94A9-4680-94A9-D5BE670D1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543" y="1916832"/>
            <a:ext cx="3174155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4979479" cy="4032448"/>
          </a:xfrm>
        </p:spPr>
        <p:txBody>
          <a:bodyPr/>
          <a:lstStyle/>
          <a:p>
            <a:r>
              <a:rPr lang="cy-GB"/>
              <a:t>Mae cymysgu morter â llaw yn waith caled, ond drwy ddilyn trefn syml a gweithio ar sylfaen soled lân, gellir ei wneud ychydig yn haws.</a:t>
            </a:r>
          </a:p>
          <a:p>
            <a:r>
              <a:rPr lang="cy-GB"/>
              <a:t>Un rheol gyffredin wrth gymysgu â llaw yw ‘tair gwaith yn sych – tair gwaith yn wlyb’. </a:t>
            </a:r>
          </a:p>
          <a:p>
            <a:r>
              <a:rPr lang="cy-GB"/>
              <a:t>Mae hyn yn golygu bod y deunyddiau sych yn cael eu symud o’u safle i’r ochr ac yna’n ôl eto dair gwaith drosodd er mwyn cymysgu’r tywod a’r sment yn drylwyr cyn ychwanegu dŵr.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llaw </a:t>
            </a:r>
            <a:r>
              <a:rPr lang="cy-GB" b="0"/>
              <a:t>parhad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5483535" cy="4462718"/>
          </a:xfrm>
        </p:spPr>
        <p:txBody>
          <a:bodyPr/>
          <a:lstStyle/>
          <a:p>
            <a:r>
              <a:rPr lang="cy-GB" dirty="0"/>
              <a:t>Unwaith y bydd y deunyddiau sych wedi’u cymysgu’n dda ac wedi’u gosod mewn twmpath taclus, mae pant mawr crwn yn cael ei ffurfio yn y canol ac mae dŵr yn cael ei ychwanegu’n ofalus.</a:t>
            </a:r>
          </a:p>
          <a:p>
            <a:r>
              <a:rPr lang="cy-GB" sz="1800" dirty="0"/>
              <a:t>Mae’r dŵr yn cael ei gymysgu’n raddol, nes ei fod yn cael ei wasgaru’n gyson drwy’r deunyddiau. Gellir wedyn ei droi dair gwaith yn ‘wlyb’, mewn modd tebyg i’r cymysgu sych a bydd mwy o ddŵr yn cael ei ychwanegu’n araf yn ôl yr angen.</a:t>
            </a:r>
          </a:p>
          <a:p>
            <a:r>
              <a:rPr lang="cy-GB" sz="1800" dirty="0"/>
              <a:t>Os defnyddir plastigwr, dylid ei ychwanegu at y dŵr ac nid at y deunyddiau sych.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A175BF-97D2-47A5-8C04-D7A042104F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514346"/>
            <a:ext cx="2113286" cy="20272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83CCFC-5E0C-48EA-BACB-62084F019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3798793"/>
            <a:ext cx="2157797" cy="207529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843B998-1C8F-491F-A11C-2F8990897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26455" y="3194425"/>
            <a:ext cx="4536503" cy="12291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6441B2A-3B3C-4BDB-9F28-8BFE79356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6451" y="2337387"/>
            <a:ext cx="2143199" cy="20559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llaw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6B124CC-52BF-4FD2-9C06-EA36CAD2C882}"/>
              </a:ext>
            </a:extLst>
          </p:cNvPr>
          <p:cNvSpPr/>
          <p:nvPr/>
        </p:nvSpPr>
        <p:spPr>
          <a:xfrm>
            <a:off x="423265" y="1540768"/>
            <a:ext cx="54726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Wrth gymysgu â llaw, peidiwch â defnyddio rhaw sy’n rhy fawr neu’n rhy anodd i’w thrin. Mae’n fwy effeithlon ac yn haws o lawer defnyddio rhaw lai gyda ‘thrwyn’ sy’n meinhau.</a:t>
            </a:r>
          </a:p>
          <a:p>
            <a:endParaRPr lang="en-US" dirty="0"/>
          </a:p>
          <a:p>
            <a:r>
              <a:rPr lang="cy-GB" sz="1800" dirty="0"/>
              <a:t>Wrth i ddŵr gael ei ychwanegu at y deunyddiau sych, byddant yn mynd yn drymach, a bydd defnyddio rhaw sy’n addas ar gyfer y gwaith a galluoedd y gweithiwr yn gwneud y cymysgu’n gyflymach ac yn fwy effeithlon.</a:t>
            </a:r>
          </a:p>
          <a:p>
            <a:endParaRPr lang="en-US" sz="1800" dirty="0"/>
          </a:p>
          <a:p>
            <a:r>
              <a:rPr lang="cy-GB" sz="1800" dirty="0"/>
              <a:t>Mae cynhyrchu cymysgeddau morter â llaw sy’n gyson rhwng sypiau yn dasg sy’n gofyn am sgiliau </a:t>
            </a:r>
            <a:br>
              <a:rPr lang="cy-GB" sz="1800" dirty="0"/>
            </a:br>
            <a:r>
              <a:rPr lang="cy-GB" sz="1800" dirty="0"/>
              <a:t>a phrofiad.</a:t>
            </a:r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pheiriant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5453190" cy="4349816"/>
          </a:xfrm>
        </p:spPr>
        <p:txBody>
          <a:bodyPr/>
          <a:lstStyle/>
          <a:p>
            <a:r>
              <a:rPr lang="cy-GB" sz="1800" dirty="0"/>
              <a:t>Mae cymysgu ar y safle fel arfer yn cael ei wneud gan ddefnyddio cymysgydd drwm. Gall hwn gael ei bweru gan drydan, injan disel neu injan betrol. </a:t>
            </a:r>
          </a:p>
          <a:p>
            <a:r>
              <a:rPr lang="cy-GB" sz="1800" dirty="0"/>
              <a:t>Mae cymysgydd drwm o unrhyw faint yn ddarn pwerus o beirianwaith a rhaid ei drin gyda pharch.</a:t>
            </a:r>
          </a:p>
          <a:p>
            <a:r>
              <a:rPr lang="cy-GB" sz="1800" dirty="0"/>
              <a:t>Wrth gymysgu morter gyda chymysgydd drwm, ychwanegwch ychydig o ddŵr yn gyntaf, y sment yn ail a’r tywod yn drydydd.</a:t>
            </a:r>
          </a:p>
          <a:p>
            <a:r>
              <a:rPr lang="cy-GB" sz="1800" dirty="0"/>
              <a:t>Os ychwanegir y sment ar ôl y tywod, gall ffurfio’n beli bychain, sy’n atal cymysgu trylwyr a gall effeithio ar gryfder terfynol y morter.</a:t>
            </a:r>
          </a:p>
          <a:p>
            <a:r>
              <a:rPr lang="cy-GB" dirty="0"/>
              <a:t> </a:t>
            </a:r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733362-06D4-46C7-9EE6-6F1FAE83B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390" y="1974248"/>
            <a:ext cx="2624597" cy="290950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11FC4-A5BB-40E7-8F57-2F2EE55F5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pheiriant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70FF4C-8C49-4BA0-877B-34800F60E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0602" y="2132856"/>
            <a:ext cx="2638305" cy="259228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636684-287B-4C46-8575-6757748974E4}"/>
              </a:ext>
            </a:extLst>
          </p:cNvPr>
          <p:cNvSpPr txBox="1">
            <a:spLocks/>
          </p:cNvSpPr>
          <p:nvPr/>
        </p:nvSpPr>
        <p:spPr bwMode="auto">
          <a:xfrm>
            <a:off x="457200" y="1527696"/>
            <a:ext cx="5266928" cy="334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600" dirty="0"/>
              <a:t>Gellir cymysgu morter ar y safle â pheiriant gan ddefnyddio cymysgydd seilo.</a:t>
            </a:r>
          </a:p>
          <a:p>
            <a:r>
              <a:rPr lang="cy-GB" sz="1600" dirty="0"/>
              <a:t>Mae’r darn hwn o beirianwaith yn cynnwys deunyddiau morter wedi’u storio’n sych mewn seilos mawr sy’n cael</a:t>
            </a:r>
            <a:br>
              <a:rPr lang="cy-GB" sz="1600" dirty="0"/>
            </a:br>
            <a:r>
              <a:rPr lang="cy-GB" sz="1600" dirty="0"/>
              <a:t>eu cludo i’r safle wedi’u llenwi ymlaen llaw ac yn barod ar gyfer gwaith cymysgu. </a:t>
            </a:r>
          </a:p>
          <a:p>
            <a:r>
              <a:rPr lang="cy-GB" sz="1600" dirty="0"/>
              <a:t>Mae cyflenwad dŵr yn cael ei gysylltu â’r peiriant, sydd wedyn yn cymysgu’r morter yn fewnol i’r trwch a’r addasrwydd gweithio angenrheidiol.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D0B45B-B010-422C-8C29-25A07D69E790}"/>
              </a:ext>
            </a:extLst>
          </p:cNvPr>
          <p:cNvSpPr/>
          <p:nvPr/>
        </p:nvSpPr>
        <p:spPr>
          <a:xfrm>
            <a:off x="323528" y="4976361"/>
            <a:ext cx="82295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sz="1600" dirty="0"/>
              <a:t>Gall gweithwyr lled-fedrus ddefnyddio’r peiriant i gynhyrchu’r union swm i gwblhau’r dasg waith gyda chyn lleied â phosibl o wastraff.</a:t>
            </a:r>
          </a:p>
        </p:txBody>
      </p:sp>
    </p:spTree>
    <p:extLst>
      <p:ext uri="{BB962C8B-B14F-4D97-AF65-F5344CB8AC3E}">
        <p14:creationId xmlns:p14="http://schemas.microsoft.com/office/powerpoint/2010/main" val="3386253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Cymysgu â pheiriant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86429"/>
            <a:ext cx="4906888" cy="3930803"/>
          </a:xfrm>
        </p:spPr>
        <p:txBody>
          <a:bodyPr/>
          <a:lstStyle/>
          <a:p>
            <a:r>
              <a:rPr lang="cy-GB"/>
              <a:t>Gellir cymysgu morter gyda pheiriannau dan amodau ffatri i’w ddanfon i’r safle adeiladu.</a:t>
            </a:r>
          </a:p>
          <a:p>
            <a:r>
              <a:rPr lang="cy-GB"/>
              <a:t>Bydd morter a gymysgir oddi ar y safle fel arfer yn cael ei gymysgu yn ôl sypiau pwysau ac nid yn ôl cyfaint. Mae hwn yn ddull cywir iawn o wneud yn siŵr bod y cyfrannau cywir yn cael eu defnyddio.</a:t>
            </a:r>
          </a:p>
          <a:p>
            <a:r>
              <a:rPr lang="cy-GB"/>
              <a:t>Gall y morter wedi’i gymysgu a ddanfonir i’r safle gynnwys ‘arafydd’, sef ychwanegyn sy’n arafu cyflymder caledu sment gan hyd at 48 awr neu fwy. </a:t>
            </a:r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4B3521-50F5-4E25-8F8A-269DFB662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103565"/>
            <a:ext cx="2160240" cy="2325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06C4512-D4DE-4EED-9AA8-EED2E3410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2100" y="4088999"/>
            <a:ext cx="3240360" cy="16654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C8B40E-E3CA-4657-9998-8EB37383FFED}"/>
              </a:ext>
            </a:extLst>
          </p:cNvPr>
          <p:cNvSpPr txBox="1"/>
          <p:nvPr/>
        </p:nvSpPr>
        <p:spPr>
          <a:xfrm>
            <a:off x="5580112" y="3524565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Morter wedi’i gymysgu ymlaen llaw yn cael ei ddanfon i’r safle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7d91badd-8922-4db1-9652-4fbca8a6b7df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1c5831b9-66da-4f16-a409-834213ecdb8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1795</TotalTime>
  <Words>614</Words>
  <Application>Microsoft Office PowerPoint</Application>
  <PresentationFormat>On-screen Show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PowerPoint 10: Dulliau o gymysgu morter</vt:lpstr>
      <vt:lpstr>Cymysgu â llaw</vt:lpstr>
      <vt:lpstr>Cymysgu â llaw parhad</vt:lpstr>
      <vt:lpstr>Cymysgu â llaw parhad</vt:lpstr>
      <vt:lpstr>Cymysgu â pheiriant</vt:lpstr>
      <vt:lpstr>Cymysgu â pheiriant parhad</vt:lpstr>
      <vt:lpstr>Cymysgu â pheiriant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149</cp:revision>
  <cp:lastPrinted>2021-03-01T09:30:09Z</cp:lastPrinted>
  <dcterms:created xsi:type="dcterms:W3CDTF">2013-05-28T00:38:54Z</dcterms:created>
  <dcterms:modified xsi:type="dcterms:W3CDTF">2021-04-21T09:51:13Z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