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38" r:id="rId6"/>
    <p:sldId id="328" r:id="rId7"/>
    <p:sldId id="336" r:id="rId8"/>
    <p:sldId id="331" r:id="rId9"/>
    <p:sldId id="330" r:id="rId10"/>
    <p:sldId id="337" r:id="rId11"/>
    <p:sldId id="332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259BE1-630F-43A0-962A-CF56A998E842}" v="5" dt="2020-11-26T16:31:36.9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Dulliau o baratoi morter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 y morter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78EF7-94A9-4680-94A9-D5BE670D1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543" y="1916832"/>
            <a:ext cx="3174155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6558" y="1556792"/>
            <a:ext cx="4979479" cy="4149192"/>
          </a:xfrm>
        </p:spPr>
        <p:txBody>
          <a:bodyPr/>
          <a:lstStyle/>
          <a:p>
            <a:r>
              <a:rPr lang="cy-GB" dirty="0"/>
              <a:t>Mae morter yn cael ei gymysgu yn unol â chymarebau penodol. Bydd cymhareb y gymysgedd morter yn cael ei bennu yn unol â’r deunydd gwaith maen sy’n cael ei ddefnyddio. </a:t>
            </a:r>
          </a:p>
          <a:p>
            <a:r>
              <a:rPr lang="cy-GB" dirty="0"/>
              <a:t>Dylai cymhareb y gymysgedd gynhyrchu morter sydd ychydig yn llai caled na’r brics neu’r blociau sy’n cael eu gosod.</a:t>
            </a:r>
          </a:p>
          <a:p>
            <a:r>
              <a:rPr lang="cy-GB" dirty="0"/>
              <a:t>Mae hyn yn caniatáu ar gyfer unrhyw symudiad bychan a achosir gan ymlediad thermol, neu grebachu yn y gwaith maen wrth iddo galedu.</a:t>
            </a:r>
          </a:p>
          <a:p>
            <a:endParaRPr lang="en-GB" dirty="0"/>
          </a:p>
          <a:p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 y morter </a:t>
            </a:r>
            <a:r>
              <a:rPr lang="cy-GB" b="0"/>
              <a:t>parhad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8570"/>
            <a:ext cx="5483535" cy="3096344"/>
          </a:xfrm>
        </p:spPr>
        <p:txBody>
          <a:bodyPr/>
          <a:lstStyle/>
          <a:p>
            <a:r>
              <a:rPr lang="cy-GB"/>
              <a:t>Mae brics a blociau yn amrywio o ran caledwch a chryfder. Er enghraifft, mae brics peirianneg yn eithriadol o galed ac yn cael eu defnyddio mewn strwythurau sy’n gorfod ymdopi â llwythi a straen uchel, fel pontydd.</a:t>
            </a:r>
          </a:p>
          <a:p>
            <a:r>
              <a:rPr lang="cy-GB"/>
              <a:t>Byddai cymhareb y gymysgedd morter a nodir yn cael ei dylunio i greu cymysgedd sydd ychydig yn wannach na’r brics peirianneg ond yn ddigon cryf i wrthsefyll y pwysau a’r grymoedd a roddir arni.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71BCEF-14FF-4823-A173-0B807897C01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76872"/>
            <a:ext cx="2746648" cy="19529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40AF758-6543-4356-B0E8-28830E7F846C}"/>
              </a:ext>
            </a:extLst>
          </p:cNvPr>
          <p:cNvSpPr/>
          <p:nvPr/>
        </p:nvSpPr>
        <p:spPr>
          <a:xfrm>
            <a:off x="374629" y="4808033"/>
            <a:ext cx="8394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hyn yn golygu y byddai modd lleihau’r ffigur sy’n dangos cyfran y tywod yn y gymysgedd, er mwyn cael cyfran fwy o sment.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Cymarebau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C01B3E-9A35-4173-BE5C-7B8D422162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12776"/>
            <a:ext cx="7859216" cy="4167842"/>
          </a:xfrm>
        </p:spPr>
        <p:txBody>
          <a:bodyPr/>
          <a:lstStyle/>
          <a:p>
            <a:r>
              <a:rPr lang="cy-GB"/>
              <a:t>Byddai cymhareb o 1:5 yn golygu y byddai cymysgedd morter yn cynnwys un rhan o sment am bob pum rhan o dywod. </a:t>
            </a:r>
          </a:p>
          <a:p>
            <a:r>
              <a:rPr lang="cy-GB"/>
              <a:t>I’w wneud yn gryfach, byddem yn lleihau maint y tywod neu’n cynyddu maint y sment. </a:t>
            </a:r>
          </a:p>
          <a:p>
            <a:r>
              <a:rPr lang="cy-GB"/>
              <a:t>Byddai angen i gymhareb y morter yn y gymysgedd fod yn wannach ar gyfer deunyddiau meddalach fel brics silicad calsiwm (sydd weithiau’n cael eu galw’n frics tywod/calchfaen) neu fathau meddalach o frics clai, fel ‘ffletons’.</a:t>
            </a:r>
          </a:p>
          <a:p>
            <a:endParaRPr lang="en-GB" dirty="0"/>
          </a:p>
          <a:p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96B000-DD36-41DB-B74D-FFE4298B7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942" y="4077072"/>
            <a:ext cx="3056435" cy="199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6E0D21D4-C7A8-4954-9194-98023E896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652">
            <a:off x="1232855" y="4483174"/>
            <a:ext cx="2955520" cy="146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509601-800[1].jpg">
            <a:extLst>
              <a:ext uri="{FF2B5EF4-FFF2-40B4-BE49-F238E27FC236}">
                <a16:creationId xmlns:a16="http://schemas.microsoft.com/office/drawing/2014/main" id="{686B9E1F-4BC9-4752-8AFD-045AEB369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390" y="2708920"/>
            <a:ext cx="345638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Cymarebau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199" y="1423380"/>
            <a:ext cx="5718549" cy="434981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dirty="0"/>
              <a:t>Gall blociau hefyd amrywio o ran caledwch a chryfder.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dirty="0"/>
              <a:t>Bydd angen i gymhareb y gymysgedd morter fod yn galetach ar gyfer blociau concrit trwchus wedi’u cynhyrchu o agregau bras nac ar gyfer blociau inswleiddio thermol ysgafn, ac wedi’u cynhyrchu o ludw tanwydd </a:t>
            </a:r>
            <a:r>
              <a:rPr lang="cy-GB" dirty="0" err="1"/>
              <a:t>maluredig</a:t>
            </a:r>
            <a:r>
              <a:rPr lang="cy-GB" dirty="0"/>
              <a:t> (PFA).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dirty="0"/>
              <a:t>Bydd cymhareb y gymysgedd ar gyfer blociau inswleiddio thermol yn wannach er mwyn caniatáu symudiadau thermol.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dirty="0"/>
              <a:t>Os yw cymhareb y gymysgedd morter ar gyfer blociau inswleiddio thermol yn rhy gryf, bydd cracio’n digwydd wrth ffenestri a drysau ac wrth waliau cyswllt.</a:t>
            </a:r>
          </a:p>
          <a:p>
            <a:endParaRPr lang="en-GB" dirty="0"/>
          </a:p>
          <a:p>
            <a:r>
              <a:rPr lang="cy-GB" dirty="0"/>
              <a:t>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F2CCA-D874-4E67-9E2B-15F6398B4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920" y="1390588"/>
            <a:ext cx="2456709" cy="172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 morter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46856" y="1586429"/>
            <a:ext cx="8229600" cy="993395"/>
          </a:xfrm>
        </p:spPr>
        <p:txBody>
          <a:bodyPr/>
          <a:lstStyle/>
          <a:p>
            <a:r>
              <a:rPr lang="cy-GB"/>
              <a:t>I wneud yn siŵr bod cymysgedd y morter yn gyson, rydym yn mesur meintiau’r deunyddiau sy’n cael eu defnyddio. Mae’n annhebygol y byddwch yn cael cyfrannau cywir os byddwch yn mesur y deunydd fesul ‘llond rhaw’.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B2016A-941E-42AA-A8BA-5E5653646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437" y="2708920"/>
            <a:ext cx="4015751" cy="266429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B86E9C-4AB1-4F97-AE4C-92647E5E5672}"/>
              </a:ext>
            </a:extLst>
          </p:cNvPr>
          <p:cNvSpPr txBox="1">
            <a:spLocks/>
          </p:cNvSpPr>
          <p:nvPr/>
        </p:nvSpPr>
        <p:spPr bwMode="auto">
          <a:xfrm>
            <a:off x="438591" y="2711370"/>
            <a:ext cx="4226625" cy="366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Bydd gwahanol feintiau’n cael eu llwytho ar raw gan ddibynnu ar gryfder y gweithiwr.</a:t>
            </a:r>
          </a:p>
          <a:p>
            <a:r>
              <a:rPr lang="cy-GB"/>
              <a:t>Bydd deunyddiau gwlyb neu laith yn drymach na deunyddiau sych a byddant yn glynu at ei gilydd ar y rhaw, sy’n golygu y bydd y maint a ychwanegir at gymysgedd yn amrywio.</a:t>
            </a:r>
          </a:p>
          <a:p>
            <a:endParaRPr lang="en-US" kern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2F5C33-21DB-41B1-AAC8-10B8F0727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328" y="1199294"/>
            <a:ext cx="4073143" cy="3071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22C926-7426-4C5A-BCA3-899DD508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 morter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  <a:r>
              <a:rPr lang="cy-GB"/>
              <a:t> 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90D227B-4431-4D90-8775-EA578544B6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0368"/>
            <a:ext cx="4330824" cy="2736304"/>
          </a:xfrm>
        </p:spPr>
        <p:txBody>
          <a:bodyPr/>
          <a:lstStyle/>
          <a:p>
            <a:r>
              <a:rPr lang="cy-GB" dirty="0"/>
              <a:t>Gallwch ddefnyddio blwch mesur i wneud yn siŵr eich bod yn ychwanegu cyfrannau cyson o dywod a sment at gymysgedd morter.</a:t>
            </a:r>
          </a:p>
          <a:p>
            <a:r>
              <a:rPr lang="cy-GB" dirty="0"/>
              <a:t>Blwch di-waelod wedi’i wneud o bren neu fetel yw’r darn hwn o offer sy’n cael ei lenwi â deunydd nes ei fod yn gyfwyneb â’r brig.</a:t>
            </a:r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70E43A-A551-48D9-9625-6956F1B473D1}"/>
              </a:ext>
            </a:extLst>
          </p:cNvPr>
          <p:cNvSpPr/>
          <p:nvPr/>
        </p:nvSpPr>
        <p:spPr>
          <a:xfrm>
            <a:off x="382864" y="4453608"/>
            <a:ext cx="83782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Er mwyn i gymhareb cymysgedd y morter fod yn 1:3 (un rhan o sment am bob tair rhan o dywod) byddai angen un blwch o sment am bob tri blwch o dywod. Yna, bydd y meintiau a fesurwyd yn gywir yn cael eu cymysgu â’i gilydd.</a:t>
            </a:r>
          </a:p>
        </p:txBody>
      </p:sp>
    </p:spTree>
    <p:extLst>
      <p:ext uri="{BB962C8B-B14F-4D97-AF65-F5344CB8AC3E}">
        <p14:creationId xmlns:p14="http://schemas.microsoft.com/office/powerpoint/2010/main" val="3156059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 morter </a:t>
            </a:r>
            <a:r>
              <a:rPr lang="cy-GB" b="0"/>
              <a:t>parhad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B1A601-D2BD-4C32-91B0-829F61DE69FC}"/>
              </a:ext>
            </a:extLst>
          </p:cNvPr>
          <p:cNvSpPr txBox="1">
            <a:spLocks/>
          </p:cNvSpPr>
          <p:nvPr/>
        </p:nvSpPr>
        <p:spPr bwMode="auto">
          <a:xfrm>
            <a:off x="467544" y="1556792"/>
            <a:ext cx="8064896" cy="166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Wrth gynhyrchu morter, rhaid glynu wrth gymhareb benodedig y gymysgedd er mwyn cyflawni: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883CB2-4F2F-4639-BF1C-90705D26257F}"/>
              </a:ext>
            </a:extLst>
          </p:cNvPr>
          <p:cNvSpPr/>
          <p:nvPr/>
        </p:nvSpPr>
        <p:spPr>
          <a:xfrm>
            <a:off x="395536" y="2413337"/>
            <a:ext cx="763284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/>
                <a:ea typeface="ＭＳ Ｐゴシック" charset="-128"/>
              </a:rPr>
              <a:t>cryfder digonol – ond ychydig yn fwy meddal na’r deunyddiau gwaith maen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/>
                <a:ea typeface="ＭＳ Ｐゴシック" charset="-128"/>
              </a:rPr>
              <a:t>gwydnwch – gwrthsefyll ymosodiad cemegol a niwed gan rew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/>
                <a:ea typeface="ＭＳ Ｐゴシック" charset="-128"/>
              </a:rPr>
              <a:t>bondio cryf gyda chydrannau gwaith maen – glynu'r cydrannau'n dynn wrth ei gilydd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/>
              <a:t>selio arwyneb yr uniadau morter i amddiffyn rhag glaw wedi’i yrru gan wynt.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</TotalTime>
  <Words>648</Words>
  <Application>Microsoft Office PowerPoint</Application>
  <PresentationFormat>On-screen Show (4:3)</PresentationFormat>
  <Paragraphs>43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9: Dulliau o baratoi morter</vt:lpstr>
      <vt:lpstr>Manyleb y morter</vt:lpstr>
      <vt:lpstr>Manyleb y morter parhad</vt:lpstr>
      <vt:lpstr>Cymarebau</vt:lpstr>
      <vt:lpstr>Cymarebau parhad</vt:lpstr>
      <vt:lpstr>Mesur morter</vt:lpstr>
      <vt:lpstr>Mesur morter parhad  </vt:lpstr>
      <vt:lpstr>Mesur morter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147</cp:revision>
  <dcterms:created xsi:type="dcterms:W3CDTF">2013-05-28T00:38:54Z</dcterms:created>
  <dcterms:modified xsi:type="dcterms:W3CDTF">2021-04-21T09:50:42Z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