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6"/>
  </p:notesMasterIdLst>
  <p:handoutMasterIdLst>
    <p:handoutMasterId r:id="rId17"/>
  </p:handoutMasterIdLst>
  <p:sldIdLst>
    <p:sldId id="256" r:id="rId5"/>
    <p:sldId id="328" r:id="rId6"/>
    <p:sldId id="331" r:id="rId7"/>
    <p:sldId id="330" r:id="rId8"/>
    <p:sldId id="334" r:id="rId9"/>
    <p:sldId id="345" r:id="rId10"/>
    <p:sldId id="342" r:id="rId11"/>
    <p:sldId id="343" r:id="rId12"/>
    <p:sldId id="344" r:id="rId13"/>
    <p:sldId id="340" r:id="rId14"/>
    <p:sldId id="267" r:id="rId15"/>
  </p:sldIdLst>
  <p:sldSz cx="9144000" cy="6858000" type="screen4x3"/>
  <p:notesSz cx="6797675" cy="9874250"/>
  <p:custDataLst>
    <p:tags r:id="rId18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iona Freel" initials="FF" lastIdx="2" clrIdx="0">
    <p:extLst>
      <p:ext uri="{19B8F6BF-5375-455C-9EA6-DF929625EA0E}">
        <p15:presenceInfo xmlns:p15="http://schemas.microsoft.com/office/powerpoint/2012/main" userId="S::Fiona.Freel@cityandguilds.com::3a7a7974-e831-4583-92ac-603bf88d45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5635175-9A45-40F6-B133-48F8E4F7AF7F}" v="6" dt="2020-11-26T13:14:30.58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264" autoAdjust="0"/>
    <p:restoredTop sz="93772" autoAdjust="0"/>
  </p:normalViewPr>
  <p:slideViewPr>
    <p:cSldViewPr showGuides="1">
      <p:cViewPr varScale="1">
        <p:scale>
          <a:sx n="107" d="100"/>
          <a:sy n="107" d="100"/>
        </p:scale>
        <p:origin x="1410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1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48" d="100"/>
          <a:sy n="48" d="100"/>
        </p:scale>
        <p:origin x="2684" y="44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395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690269"/>
            <a:ext cx="5438140" cy="444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824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378824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D847933-502B-D146-9428-3DDD196AD93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-105" charset="0"/>
              <a:ea typeface="ＭＳ Ｐゴシック" pitchFamily="-10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385491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D847933-502B-D146-9428-3DDD196AD93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-105" charset="0"/>
              <a:ea typeface="ＭＳ Ｐゴシック" pitchFamily="-10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670258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D847933-502B-D146-9428-3DDD196AD93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-105" charset="0"/>
              <a:ea typeface="ＭＳ Ｐゴシック" pitchFamily="-10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999829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11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107: Gweithio gyda brics, blociau a cherrig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7643192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1: Paratoi a diogelu’r man gweithio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Gwarchod deunyddiau </a:t>
            </a:r>
            <a:r>
              <a:rPr lang="cy-GB" b="0">
                <a:ea typeface="ＭＳ Ｐゴシック" pitchFamily="-105" charset="-128"/>
                <a:cs typeface="ＭＳ Ｐゴシック" pitchFamily="-105" charset="-128"/>
              </a:rPr>
              <a:t>parhad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72816"/>
            <a:ext cx="8229600" cy="4248000"/>
          </a:xfrm>
        </p:spPr>
        <p:txBody>
          <a:bodyPr/>
          <a:lstStyle/>
          <a:p>
            <a:r>
              <a:rPr lang="cy-GB" dirty="0"/>
              <a:t>Gall ychydig o ymdrech a chynllunio wneud gwahaniaeth mawr i effeithlonrwydd a chynhyrchiant. </a:t>
            </a:r>
          </a:p>
          <a:p>
            <a:r>
              <a:rPr lang="cy-GB" dirty="0"/>
              <a:t>Os bydd deunyddiau a chydrannau yn mynd yn rhai na ellir eu defnyddio oherwydd storio, trin neu warchod gwael, gall cost prosiect gynyddu’n fawr.</a:t>
            </a:r>
          </a:p>
          <a:p>
            <a:r>
              <a:rPr lang="cy-GB" dirty="0"/>
              <a:t>Drwy ddatblygu’r arfer o warchod deunyddiau a chydrannau’n ddigonol wrth sefydlu’r ardal waith, gall pawb ar y safle </a:t>
            </a:r>
            <a:br>
              <a:rPr lang="cy-GB" dirty="0"/>
            </a:br>
            <a:r>
              <a:rPr lang="cy-GB" dirty="0"/>
              <a:t>elwa.</a:t>
            </a:r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88F481E9-9EEB-4771-A1AF-6D9B488B48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149080"/>
            <a:ext cx="2232248" cy="2024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Cynllunio’r gwaith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484784"/>
            <a:ext cx="8363272" cy="4221256"/>
          </a:xfrm>
        </p:spPr>
        <p:txBody>
          <a:bodyPr/>
          <a:lstStyle/>
          <a:p>
            <a:r>
              <a:rPr lang="cy-GB" dirty="0"/>
              <a:t>Mae datblygu arferion gweithio da wrth gynllunio gweithgareddau adeiladu yn cyfrannu at effeithlonrwydd a chynhyrchiant.</a:t>
            </a:r>
          </a:p>
          <a:p>
            <a:r>
              <a:rPr lang="cy-GB" dirty="0"/>
              <a:t>Rhaid i’r briciwr weithio mewn ffordd drefnus</a:t>
            </a:r>
            <a:br>
              <a:rPr lang="cy-GB" dirty="0"/>
            </a:br>
            <a:r>
              <a:rPr lang="cy-GB" dirty="0"/>
              <a:t>er mwyn gwneud y mwyaf o’i ymdrech a </a:t>
            </a:r>
            <a:br>
              <a:rPr lang="cy-GB" dirty="0"/>
            </a:br>
            <a:r>
              <a:rPr lang="cy-GB" dirty="0"/>
              <a:t>pheidio â gwastraffu amser ac egni. </a:t>
            </a:r>
          </a:p>
          <a:p>
            <a:r>
              <a:rPr lang="cy-GB" dirty="0"/>
              <a:t>Mae gosod deunyddiau allan yn y man </a:t>
            </a:r>
            <a:br>
              <a:rPr lang="cy-GB" dirty="0"/>
            </a:br>
            <a:r>
              <a:rPr lang="cy-GB" dirty="0"/>
              <a:t>gweithio yn gywir yn hanfodol er mwyn </a:t>
            </a:r>
            <a:br>
              <a:rPr lang="cy-GB" dirty="0"/>
            </a:br>
            <a:r>
              <a:rPr lang="cy-GB" dirty="0"/>
              <a:t>cyflawni gymaint â phosibl mewn diwrnod </a:t>
            </a:r>
            <a:br>
              <a:rPr lang="cy-GB" dirty="0"/>
            </a:br>
            <a:r>
              <a:rPr lang="cy-GB" dirty="0"/>
              <a:t>gwaith. </a:t>
            </a:r>
          </a:p>
          <a:p>
            <a:r>
              <a:rPr lang="cy-GB" dirty="0"/>
              <a:t>Mae cynhyrchiant da yn fuddiol i enw da’r cwmni ac mae hefyd yn golygu y gall y briciwr sicrhau lefelau boddhaol o enillion.</a:t>
            </a:r>
          </a:p>
          <a:p>
            <a:endParaRPr lang="en-GB" dirty="0">
              <a:ea typeface="ＭＳ Ｐゴシック" pitchFamily="-105" charset="-128"/>
              <a:cs typeface="ＭＳ Ｐゴシック" pitchFamily="-105" charset="-128"/>
            </a:endParaRPr>
          </a:p>
          <a:p>
            <a:endParaRPr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DBA8AE5E-80D2-44FC-AACC-E202E83C83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385" y="2227076"/>
            <a:ext cx="3102439" cy="2403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Dewis deunyddiau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429920"/>
            <a:ext cx="8229600" cy="4303336"/>
          </a:xfrm>
        </p:spPr>
        <p:txBody>
          <a:bodyPr/>
          <a:lstStyle/>
          <a:p>
            <a:r>
              <a:rPr lang="cy-GB" dirty="0"/>
              <a:t>Mae cael y swm cywir o ddeunyddiau wrth law yn golygu y bydd y gwaith yn rhedeg yn fwy esmwyth.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 amser yn cael ei wastraffu os oes rhaid i </a:t>
            </a:r>
            <a:br>
              <a:rPr lang="cy-GB" dirty="0"/>
            </a:br>
            <a:r>
              <a:rPr lang="cy-GB" dirty="0"/>
              <a:t>chi roi’r gorau i weithio oherwydd eich bod </a:t>
            </a:r>
            <a:br>
              <a:rPr lang="cy-GB" dirty="0"/>
            </a:br>
            <a:r>
              <a:rPr lang="cy-GB" dirty="0"/>
              <a:t>wedi rhedeg allan o ddeunyddiau neu </a:t>
            </a:r>
            <a:br>
              <a:rPr lang="cy-GB" dirty="0"/>
            </a:br>
            <a:r>
              <a:rPr lang="cy-GB" dirty="0"/>
              <a:t>gydrannau.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cy-GB" dirty="0"/>
              <a:t>Mae hefyd yn gwastraffu amser os deuir â gormod o </a:t>
            </a:r>
            <a:br>
              <a:rPr lang="cy-GB" dirty="0"/>
            </a:br>
            <a:r>
              <a:rPr lang="cy-GB" dirty="0"/>
              <a:t>frics neu flociau i'r lleoliadau gwaith y mae'n rhaid eu </a:t>
            </a:r>
            <a:br>
              <a:rPr lang="cy-GB" dirty="0"/>
            </a:br>
            <a:r>
              <a:rPr lang="cy-GB" dirty="0"/>
              <a:t>tynnu iddo yno wedyn pan fydd y gwaith wedi’i gwblhau.</a:t>
            </a:r>
          </a:p>
          <a:p>
            <a:r>
              <a:rPr lang="cy-GB" dirty="0"/>
              <a:t>Cymerwch yr amser i gyfrifo faint o ddeunyddiau</a:t>
            </a:r>
            <a:br>
              <a:rPr lang="cy-GB" dirty="0"/>
            </a:br>
            <a:r>
              <a:rPr lang="cy-GB" dirty="0"/>
              <a:t> penodol sydd eu hangen cyn i chi ddechrau.</a:t>
            </a:r>
          </a:p>
          <a:p>
            <a:endParaRPr lang="en-US" kern="0" dirty="0">
              <a:solidFill>
                <a:srgbClr val="000000"/>
              </a:solidFill>
              <a:latin typeface="Arial"/>
              <a:ea typeface="ＭＳ Ｐゴシック" charset="-128"/>
              <a:cs typeface="+mn-cs"/>
            </a:endParaRP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US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0C1B9A84-4999-40D3-83EB-3E695D79D3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0502" y="1965918"/>
            <a:ext cx="1280985" cy="1280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0">
            <a:extLst>
              <a:ext uri="{FF2B5EF4-FFF2-40B4-BE49-F238E27FC236}">
                <a16:creationId xmlns:a16="http://schemas.microsoft.com/office/drawing/2014/main" id="{F114480E-936C-4A6E-9207-634EE353B9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2843" y="2963551"/>
            <a:ext cx="1316930" cy="1402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8">
            <a:extLst>
              <a:ext uri="{FF2B5EF4-FFF2-40B4-BE49-F238E27FC236}">
                <a16:creationId xmlns:a16="http://schemas.microsoft.com/office/drawing/2014/main" id="{6BA10477-0CF5-4C1A-816A-FCBD78A27D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6354" y="4960114"/>
            <a:ext cx="1505133" cy="1233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Dewis deunyddiau </a:t>
            </a:r>
            <a:r>
              <a:rPr lang="cy-GB" b="0">
                <a:ea typeface="ＭＳ Ｐゴシック" pitchFamily="-105" charset="-128"/>
                <a:cs typeface="ＭＳ Ｐゴシック" pitchFamily="-105" charset="-128"/>
              </a:rPr>
              <a:t>parhad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02000"/>
            <a:ext cx="8229600" cy="4248000"/>
          </a:xfrm>
        </p:spPr>
        <p:txBody>
          <a:bodyPr/>
          <a:lstStyle/>
          <a:p>
            <a:r>
              <a:rPr lang="cy-GB"/>
              <a:t>Mae gwneud rhestrau o anghenion o ran deunyddiau a chyfarpar bob amser yn syniad da. Mae hyn yn helpu’r broses gynllunio gan ei fod yn cadarnhau bod y deunyddiau perthnasol wrth law ac nad oes prinder.</a:t>
            </a:r>
          </a:p>
          <a:p>
            <a:r>
              <a:rPr lang="cy-GB"/>
              <a:t>Gall y rhestrau gynnwys dod o hyd i’r canlynol a’u gosod allan:</a:t>
            </a:r>
          </a:p>
          <a:p>
            <a:pPr lvl="3">
              <a:defRPr/>
            </a:pPr>
            <a:r>
              <a:rPr lang="cy-GB" sz="2000"/>
              <a:t>brics</a:t>
            </a:r>
          </a:p>
          <a:p>
            <a:pPr lvl="3">
              <a:defRPr/>
            </a:pPr>
            <a:r>
              <a:rPr lang="cy-GB" sz="2000"/>
              <a:t>blociau</a:t>
            </a:r>
          </a:p>
          <a:p>
            <a:pPr lvl="3">
              <a:defRPr/>
            </a:pPr>
            <a:r>
              <a:rPr lang="cy-GB" sz="2000"/>
              <a:t>cerrig</a:t>
            </a:r>
          </a:p>
          <a:p>
            <a:pPr lvl="3">
              <a:defRPr/>
            </a:pPr>
            <a:r>
              <a:rPr lang="cy-GB" sz="2000"/>
              <a:t>clymau waliau.</a:t>
            </a:r>
          </a:p>
          <a:p>
            <a:pPr lvl="0"/>
            <a:r>
              <a:rPr lang="cy-GB">
                <a:solidFill>
                  <a:srgbClr val="000000"/>
                </a:solidFill>
              </a:rPr>
              <a:t>Efallai y bydd angen deunyddiau a chydrannau eraill yn dibynnu ar y</a:t>
            </a:r>
            <a:br>
              <a:rPr lang="cy-GB">
                <a:solidFill>
                  <a:srgbClr val="000000"/>
                </a:solidFill>
              </a:rPr>
            </a:br>
            <a:r>
              <a:rPr lang="cy-GB">
                <a:solidFill>
                  <a:srgbClr val="000000"/>
                </a:solidFill>
              </a:rPr>
              <a:t>dasg waith.</a:t>
            </a:r>
          </a:p>
          <a:p>
            <a:pPr marL="0" indent="0"/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02000"/>
            <a:ext cx="8229600" cy="3987240"/>
          </a:xfrm>
        </p:spPr>
        <p:txBody>
          <a:bodyPr/>
          <a:lstStyle/>
          <a:p>
            <a:r>
              <a:rPr lang="cy-GB"/>
              <a:t>Edrychwch am risgiau a pheryglon ac aseswch unrhyw anawsterau o ran mynediad. </a:t>
            </a:r>
          </a:p>
          <a:p>
            <a:r>
              <a:rPr lang="cy-GB"/>
              <a:t>Ar safle prysur, bydd crefftwyr eraill yn gweithio o’ch cwmpas. Cadwch eu hanghenion mewn cof wrth i chi gynllunio eich gwaith eich hun – byddwch yn ystyriol.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755C899-393C-45D0-BEE9-EAB2845A1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Rheoli risgiau a pheryglon</a:t>
            </a:r>
          </a:p>
        </p:txBody>
      </p:sp>
      <p:pic>
        <p:nvPicPr>
          <p:cNvPr id="7" name="Picture 71">
            <a:extLst>
              <a:ext uri="{FF2B5EF4-FFF2-40B4-BE49-F238E27FC236}">
                <a16:creationId xmlns:a16="http://schemas.microsoft.com/office/drawing/2014/main" id="{77D1725E-447A-4E2F-A163-5C1BB6A544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4110" y="3207464"/>
            <a:ext cx="1057029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2">
            <a:extLst>
              <a:ext uri="{FF2B5EF4-FFF2-40B4-BE49-F238E27FC236}">
                <a16:creationId xmlns:a16="http://schemas.microsoft.com/office/drawing/2014/main" id="{9D3F0C0B-DA68-446D-80A1-A9C7DD251C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97615" y="3364732"/>
            <a:ext cx="1274080" cy="2421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4A2FBDB-7AA1-4BBD-92B0-FCE7242B705D}"/>
              </a:ext>
            </a:extLst>
          </p:cNvPr>
          <p:cNvSpPr/>
          <p:nvPr/>
        </p:nvSpPr>
        <p:spPr>
          <a:xfrm>
            <a:off x="2286000" y="3603968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y-GB"/>
              <a:t>Efallai y bydd angen i chi gynllunio'r gwaith er mwyn sicrhau mynediad da i chi ac eraill drwy adeiladu rhai adrannau o'r gwaith yn gyntaf.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46F906-FB13-48CB-9463-EFB2D3063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Lleoli deunyddiau</a:t>
            </a:r>
          </a:p>
        </p:txBody>
      </p:sp>
      <p:graphicFrame>
        <p:nvGraphicFramePr>
          <p:cNvPr id="4" name="object 17">
            <a:extLst>
              <a:ext uri="{FF2B5EF4-FFF2-40B4-BE49-F238E27FC236}">
                <a16:creationId xmlns:a16="http://schemas.microsoft.com/office/drawing/2014/main" id="{0302104E-1CC3-4A38-998D-EB071948AF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5190878"/>
              </p:ext>
            </p:extLst>
          </p:nvPr>
        </p:nvGraphicFramePr>
        <p:xfrm>
          <a:off x="2463486" y="3813361"/>
          <a:ext cx="4217028" cy="1735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12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6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6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06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92988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128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065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6065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6128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173570"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9525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D59967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231F20"/>
                      </a:solidFill>
                      <a:prstDash val="solid"/>
                    </a:lnL>
                    <a:lnR w="9525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D59967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231F20"/>
                      </a:solidFill>
                      <a:prstDash val="solid"/>
                    </a:lnL>
                    <a:lnR w="9525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D59967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231F20"/>
                      </a:solidFill>
                      <a:prstDash val="solid"/>
                    </a:lnL>
                    <a:lnR w="9525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D59967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231F20"/>
                      </a:solidFill>
                      <a:prstDash val="solid"/>
                    </a:lnL>
                    <a:lnR w="9525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D59967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231F20"/>
                      </a:solidFill>
                      <a:prstDash val="solid"/>
                    </a:lnL>
                    <a:lnR w="9525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D59967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231F20"/>
                      </a:solidFill>
                      <a:prstDash val="solid"/>
                    </a:lnL>
                    <a:lnR w="9525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D59967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231F20"/>
                      </a:solidFill>
                      <a:prstDash val="solid"/>
                    </a:lnL>
                    <a:lnR w="9525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D59967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solidFill>
                      <a:srgbClr val="D5996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5" name="object 19">
            <a:extLst>
              <a:ext uri="{FF2B5EF4-FFF2-40B4-BE49-F238E27FC236}">
                <a16:creationId xmlns:a16="http://schemas.microsoft.com/office/drawing/2014/main" id="{1EC30427-4F50-44D8-9056-215E539A5E54}"/>
              </a:ext>
            </a:extLst>
          </p:cNvPr>
          <p:cNvGrpSpPr/>
          <p:nvPr/>
        </p:nvGrpSpPr>
        <p:grpSpPr>
          <a:xfrm>
            <a:off x="2887049" y="4392509"/>
            <a:ext cx="586740" cy="586740"/>
            <a:chOff x="2922371" y="3713771"/>
            <a:chExt cx="586740" cy="586740"/>
          </a:xfrm>
        </p:grpSpPr>
        <p:sp>
          <p:nvSpPr>
            <p:cNvPr id="6" name="object 20">
              <a:extLst>
                <a:ext uri="{FF2B5EF4-FFF2-40B4-BE49-F238E27FC236}">
                  <a16:creationId xmlns:a16="http://schemas.microsoft.com/office/drawing/2014/main" id="{B2556460-83A3-499A-B2DD-0AC2A2217745}"/>
                </a:ext>
              </a:extLst>
            </p:cNvPr>
            <p:cNvSpPr/>
            <p:nvPr/>
          </p:nvSpPr>
          <p:spPr>
            <a:xfrm>
              <a:off x="2925546" y="3716946"/>
              <a:ext cx="580390" cy="580390"/>
            </a:xfrm>
            <a:custGeom>
              <a:avLst/>
              <a:gdLst/>
              <a:ahLst/>
              <a:cxnLst/>
              <a:rect l="l" t="t" r="r" b="b"/>
              <a:pathLst>
                <a:path w="580389" h="580389">
                  <a:moveTo>
                    <a:pt x="579805" y="0"/>
                  </a:moveTo>
                  <a:lnTo>
                    <a:pt x="0" y="0"/>
                  </a:lnTo>
                  <a:lnTo>
                    <a:pt x="0" y="579805"/>
                  </a:lnTo>
                  <a:lnTo>
                    <a:pt x="579805" y="579805"/>
                  </a:lnTo>
                  <a:lnTo>
                    <a:pt x="579805" y="0"/>
                  </a:lnTo>
                  <a:close/>
                </a:path>
              </a:pathLst>
            </a:custGeom>
            <a:solidFill>
              <a:srgbClr val="D5996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21">
              <a:extLst>
                <a:ext uri="{FF2B5EF4-FFF2-40B4-BE49-F238E27FC236}">
                  <a16:creationId xmlns:a16="http://schemas.microsoft.com/office/drawing/2014/main" id="{0D67B4A1-CB42-4D7D-ABC9-87F392879FD6}"/>
                </a:ext>
              </a:extLst>
            </p:cNvPr>
            <p:cNvSpPr/>
            <p:nvPr/>
          </p:nvSpPr>
          <p:spPr>
            <a:xfrm>
              <a:off x="2925546" y="3716946"/>
              <a:ext cx="580390" cy="580390"/>
            </a:xfrm>
            <a:custGeom>
              <a:avLst/>
              <a:gdLst/>
              <a:ahLst/>
              <a:cxnLst/>
              <a:rect l="l" t="t" r="r" b="b"/>
              <a:pathLst>
                <a:path w="580389" h="580389">
                  <a:moveTo>
                    <a:pt x="579805" y="579805"/>
                  </a:moveTo>
                  <a:lnTo>
                    <a:pt x="0" y="579805"/>
                  </a:lnTo>
                  <a:lnTo>
                    <a:pt x="0" y="0"/>
                  </a:lnTo>
                  <a:lnTo>
                    <a:pt x="579805" y="0"/>
                  </a:lnTo>
                  <a:lnTo>
                    <a:pt x="579805" y="579805"/>
                  </a:lnTo>
                  <a:close/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" name="object 23">
            <a:extLst>
              <a:ext uri="{FF2B5EF4-FFF2-40B4-BE49-F238E27FC236}">
                <a16:creationId xmlns:a16="http://schemas.microsoft.com/office/drawing/2014/main" id="{2F6DD62C-1368-43A2-86B9-C6F212985E85}"/>
              </a:ext>
            </a:extLst>
          </p:cNvPr>
          <p:cNvGrpSpPr/>
          <p:nvPr/>
        </p:nvGrpSpPr>
        <p:grpSpPr>
          <a:xfrm>
            <a:off x="4364558" y="4395684"/>
            <a:ext cx="586740" cy="586740"/>
            <a:chOff x="4448314" y="3713771"/>
            <a:chExt cx="586740" cy="586740"/>
          </a:xfrm>
        </p:grpSpPr>
        <p:sp>
          <p:nvSpPr>
            <p:cNvPr id="9" name="object 24">
              <a:extLst>
                <a:ext uri="{FF2B5EF4-FFF2-40B4-BE49-F238E27FC236}">
                  <a16:creationId xmlns:a16="http://schemas.microsoft.com/office/drawing/2014/main" id="{E61A573B-7764-42C0-8FD6-08D284214ABA}"/>
                </a:ext>
              </a:extLst>
            </p:cNvPr>
            <p:cNvSpPr/>
            <p:nvPr/>
          </p:nvSpPr>
          <p:spPr>
            <a:xfrm>
              <a:off x="4451489" y="3716946"/>
              <a:ext cx="580390" cy="580390"/>
            </a:xfrm>
            <a:custGeom>
              <a:avLst/>
              <a:gdLst/>
              <a:ahLst/>
              <a:cxnLst/>
              <a:rect l="l" t="t" r="r" b="b"/>
              <a:pathLst>
                <a:path w="580389" h="580389">
                  <a:moveTo>
                    <a:pt x="579805" y="0"/>
                  </a:moveTo>
                  <a:lnTo>
                    <a:pt x="0" y="0"/>
                  </a:lnTo>
                  <a:lnTo>
                    <a:pt x="0" y="579805"/>
                  </a:lnTo>
                  <a:lnTo>
                    <a:pt x="579805" y="579805"/>
                  </a:lnTo>
                  <a:lnTo>
                    <a:pt x="579805" y="0"/>
                  </a:lnTo>
                  <a:close/>
                </a:path>
              </a:pathLst>
            </a:custGeom>
            <a:solidFill>
              <a:srgbClr val="D5996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25">
              <a:extLst>
                <a:ext uri="{FF2B5EF4-FFF2-40B4-BE49-F238E27FC236}">
                  <a16:creationId xmlns:a16="http://schemas.microsoft.com/office/drawing/2014/main" id="{F1193E9D-6418-4C74-A9D0-2594E0C20464}"/>
                </a:ext>
              </a:extLst>
            </p:cNvPr>
            <p:cNvSpPr/>
            <p:nvPr/>
          </p:nvSpPr>
          <p:spPr>
            <a:xfrm>
              <a:off x="4451489" y="3716946"/>
              <a:ext cx="580390" cy="580390"/>
            </a:xfrm>
            <a:custGeom>
              <a:avLst/>
              <a:gdLst/>
              <a:ahLst/>
              <a:cxnLst/>
              <a:rect l="l" t="t" r="r" b="b"/>
              <a:pathLst>
                <a:path w="580389" h="580389">
                  <a:moveTo>
                    <a:pt x="579805" y="579805"/>
                  </a:moveTo>
                  <a:lnTo>
                    <a:pt x="0" y="579805"/>
                  </a:lnTo>
                  <a:lnTo>
                    <a:pt x="0" y="0"/>
                  </a:lnTo>
                  <a:lnTo>
                    <a:pt x="579805" y="0"/>
                  </a:lnTo>
                  <a:lnTo>
                    <a:pt x="579805" y="579805"/>
                  </a:lnTo>
                  <a:close/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" name="object 26">
            <a:extLst>
              <a:ext uri="{FF2B5EF4-FFF2-40B4-BE49-F238E27FC236}">
                <a16:creationId xmlns:a16="http://schemas.microsoft.com/office/drawing/2014/main" id="{B9E3CE10-007F-45F2-B6A1-E273A9E34A60}"/>
              </a:ext>
            </a:extLst>
          </p:cNvPr>
          <p:cNvGrpSpPr/>
          <p:nvPr/>
        </p:nvGrpSpPr>
        <p:grpSpPr>
          <a:xfrm>
            <a:off x="5856578" y="4389334"/>
            <a:ext cx="586740" cy="586740"/>
            <a:chOff x="5972327" y="3713771"/>
            <a:chExt cx="586740" cy="586740"/>
          </a:xfrm>
        </p:grpSpPr>
        <p:sp>
          <p:nvSpPr>
            <p:cNvPr id="12" name="object 27">
              <a:extLst>
                <a:ext uri="{FF2B5EF4-FFF2-40B4-BE49-F238E27FC236}">
                  <a16:creationId xmlns:a16="http://schemas.microsoft.com/office/drawing/2014/main" id="{AE8934D1-CECB-42E7-9CD4-FCAD5B55F3B6}"/>
                </a:ext>
              </a:extLst>
            </p:cNvPr>
            <p:cNvSpPr/>
            <p:nvPr/>
          </p:nvSpPr>
          <p:spPr>
            <a:xfrm>
              <a:off x="5975502" y="3716946"/>
              <a:ext cx="580390" cy="580390"/>
            </a:xfrm>
            <a:custGeom>
              <a:avLst/>
              <a:gdLst/>
              <a:ahLst/>
              <a:cxnLst/>
              <a:rect l="l" t="t" r="r" b="b"/>
              <a:pathLst>
                <a:path w="580390" h="580389">
                  <a:moveTo>
                    <a:pt x="579805" y="0"/>
                  </a:moveTo>
                  <a:lnTo>
                    <a:pt x="0" y="0"/>
                  </a:lnTo>
                  <a:lnTo>
                    <a:pt x="0" y="579805"/>
                  </a:lnTo>
                  <a:lnTo>
                    <a:pt x="579805" y="579805"/>
                  </a:lnTo>
                  <a:lnTo>
                    <a:pt x="579805" y="0"/>
                  </a:lnTo>
                  <a:close/>
                </a:path>
              </a:pathLst>
            </a:custGeom>
            <a:solidFill>
              <a:srgbClr val="D5996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28">
              <a:extLst>
                <a:ext uri="{FF2B5EF4-FFF2-40B4-BE49-F238E27FC236}">
                  <a16:creationId xmlns:a16="http://schemas.microsoft.com/office/drawing/2014/main" id="{1CDE94FC-15A7-4724-A070-3728E44E6488}"/>
                </a:ext>
              </a:extLst>
            </p:cNvPr>
            <p:cNvSpPr/>
            <p:nvPr/>
          </p:nvSpPr>
          <p:spPr>
            <a:xfrm>
              <a:off x="5975502" y="3716946"/>
              <a:ext cx="580390" cy="580390"/>
            </a:xfrm>
            <a:custGeom>
              <a:avLst/>
              <a:gdLst/>
              <a:ahLst/>
              <a:cxnLst/>
              <a:rect l="l" t="t" r="r" b="b"/>
              <a:pathLst>
                <a:path w="580390" h="580389">
                  <a:moveTo>
                    <a:pt x="579805" y="579805"/>
                  </a:moveTo>
                  <a:lnTo>
                    <a:pt x="0" y="579805"/>
                  </a:lnTo>
                  <a:lnTo>
                    <a:pt x="0" y="0"/>
                  </a:lnTo>
                  <a:lnTo>
                    <a:pt x="579805" y="0"/>
                  </a:lnTo>
                  <a:lnTo>
                    <a:pt x="579805" y="579805"/>
                  </a:lnTo>
                  <a:close/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8">
            <a:extLst>
              <a:ext uri="{FF2B5EF4-FFF2-40B4-BE49-F238E27FC236}">
                <a16:creationId xmlns:a16="http://schemas.microsoft.com/office/drawing/2014/main" id="{9E7538A0-3452-47AD-8D16-B2A8715C1E80}"/>
              </a:ext>
            </a:extLst>
          </p:cNvPr>
          <p:cNvSpPr/>
          <p:nvPr/>
        </p:nvSpPr>
        <p:spPr>
          <a:xfrm>
            <a:off x="3536586" y="4395684"/>
            <a:ext cx="762000" cy="762000"/>
          </a:xfrm>
          <a:custGeom>
            <a:avLst/>
            <a:gdLst/>
            <a:ahLst/>
            <a:cxnLst/>
            <a:rect l="l" t="t" r="r" b="b"/>
            <a:pathLst>
              <a:path w="762000" h="762000">
                <a:moveTo>
                  <a:pt x="762000" y="761987"/>
                </a:moveTo>
                <a:lnTo>
                  <a:pt x="0" y="761987"/>
                </a:lnTo>
                <a:lnTo>
                  <a:pt x="0" y="0"/>
                </a:lnTo>
                <a:lnTo>
                  <a:pt x="762000" y="0"/>
                </a:lnTo>
                <a:lnTo>
                  <a:pt x="762000" y="761987"/>
                </a:lnTo>
                <a:close/>
              </a:path>
            </a:pathLst>
          </a:custGeom>
          <a:ln w="4444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7" name="object 22">
            <a:extLst>
              <a:ext uri="{FF2B5EF4-FFF2-40B4-BE49-F238E27FC236}">
                <a16:creationId xmlns:a16="http://schemas.microsoft.com/office/drawing/2014/main" id="{005CCC2D-328E-4DD9-A8B8-9430A458E12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2162" y="4080139"/>
            <a:ext cx="8229600" cy="1944216"/>
          </a:xfrm>
          <a:custGeom>
            <a:avLst/>
            <a:gdLst/>
            <a:ahLst/>
            <a:cxnLst/>
            <a:rect l="l" t="t" r="r" b="b"/>
            <a:pathLst>
              <a:path w="762000" h="762000">
                <a:moveTo>
                  <a:pt x="762000" y="761987"/>
                </a:moveTo>
                <a:lnTo>
                  <a:pt x="0" y="761987"/>
                </a:lnTo>
                <a:lnTo>
                  <a:pt x="0" y="0"/>
                </a:lnTo>
                <a:lnTo>
                  <a:pt x="762000" y="0"/>
                </a:lnTo>
                <a:lnTo>
                  <a:pt x="762000" y="761987"/>
                </a:lnTo>
                <a:close/>
              </a:path>
            </a:pathLst>
          </a:custGeom>
          <a:ln w="4444">
            <a:noFill/>
          </a:ln>
        </p:spPr>
        <p:txBody>
          <a:bodyPr wrap="square" lIns="0" tIns="0" rIns="0" bIns="0" rtlCol="0"/>
          <a:lstStyle/>
          <a:p>
            <a:r>
              <a:rPr lang="cy-GB" sz="800"/>
              <a:t>		                                              Bwrdd plastro      Pentwr o frics</a:t>
            </a:r>
          </a:p>
        </p:txBody>
      </p:sp>
      <p:sp>
        <p:nvSpPr>
          <p:cNvPr id="18" name="object 22">
            <a:extLst>
              <a:ext uri="{FF2B5EF4-FFF2-40B4-BE49-F238E27FC236}">
                <a16:creationId xmlns:a16="http://schemas.microsoft.com/office/drawing/2014/main" id="{468BC449-7394-4D5D-96EE-9E64A43A029E}"/>
              </a:ext>
            </a:extLst>
          </p:cNvPr>
          <p:cNvSpPr/>
          <p:nvPr/>
        </p:nvSpPr>
        <p:spPr>
          <a:xfrm>
            <a:off x="5028153" y="4395684"/>
            <a:ext cx="762000" cy="762000"/>
          </a:xfrm>
          <a:custGeom>
            <a:avLst/>
            <a:gdLst/>
            <a:ahLst/>
            <a:cxnLst/>
            <a:rect l="l" t="t" r="r" b="b"/>
            <a:pathLst>
              <a:path w="762000" h="762000">
                <a:moveTo>
                  <a:pt x="762000" y="761987"/>
                </a:moveTo>
                <a:lnTo>
                  <a:pt x="0" y="761987"/>
                </a:lnTo>
                <a:lnTo>
                  <a:pt x="0" y="0"/>
                </a:lnTo>
                <a:lnTo>
                  <a:pt x="762000" y="0"/>
                </a:lnTo>
                <a:lnTo>
                  <a:pt x="762000" y="761987"/>
                </a:lnTo>
                <a:close/>
              </a:path>
            </a:pathLst>
          </a:custGeom>
          <a:ln w="4444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sz="18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A508589-EA0C-49B1-8D23-3D185B977DF3}"/>
              </a:ext>
            </a:extLst>
          </p:cNvPr>
          <p:cNvSpPr txBox="1"/>
          <p:nvPr/>
        </p:nvSpPr>
        <p:spPr>
          <a:xfrm>
            <a:off x="442163" y="1479650"/>
            <a:ext cx="8229599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y-GB"/>
              <a:t>Os na fydd deunyddiau’n cael eu pentyrru’n daclus yn y lle cywir, gall wastraffu amser ac egni drwy dorri ar draws llif llyfn y gwaith. </a:t>
            </a:r>
            <a:br>
              <a:rPr lang="cy-GB"/>
            </a:br>
            <a:endParaRPr lang="cy-GB"/>
          </a:p>
          <a:p>
            <a:r>
              <a:rPr lang="cy-GB"/>
              <a:t>Mae’r llun isod yn dangos awgrym syml ar gyfer gosod allan lle mae byrddau plastro a phentyrrau brics wedi’u gosod bob yn ail tua 600mm o’r wal sydd i’w hadeiladu.</a:t>
            </a:r>
          </a:p>
        </p:txBody>
      </p:sp>
      <p:sp>
        <p:nvSpPr>
          <p:cNvPr id="21" name="object 29">
            <a:extLst>
              <a:ext uri="{FF2B5EF4-FFF2-40B4-BE49-F238E27FC236}">
                <a16:creationId xmlns:a16="http://schemas.microsoft.com/office/drawing/2014/main" id="{B11B82BA-C709-48A5-A5EA-C62E087904AC}"/>
              </a:ext>
            </a:extLst>
          </p:cNvPr>
          <p:cNvSpPr txBox="1"/>
          <p:nvPr/>
        </p:nvSpPr>
        <p:spPr>
          <a:xfrm>
            <a:off x="4556963" y="3652185"/>
            <a:ext cx="201930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fontAlgn="auto">
              <a:spcBef>
                <a:spcPts val="100"/>
              </a:spcBef>
              <a:spcAft>
                <a:spcPts val="0"/>
              </a:spcAft>
            </a:pPr>
            <a:r>
              <a:rPr lang="cy-GB" sz="800">
                <a:solidFill>
                  <a:srgbClr val="231F20"/>
                </a:solidFill>
                <a:latin typeface="+mn-lt"/>
                <a:ea typeface="+mn-ea"/>
                <a:cs typeface="Calibri"/>
              </a:rPr>
              <a:t>Wal</a:t>
            </a:r>
          </a:p>
        </p:txBody>
      </p:sp>
    </p:spTree>
    <p:extLst>
      <p:ext uri="{BB962C8B-B14F-4D97-AF65-F5344CB8AC3E}">
        <p14:creationId xmlns:p14="http://schemas.microsoft.com/office/powerpoint/2010/main" val="23632136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Gwarchod deunyddiau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95143"/>
            <a:ext cx="4240424" cy="4149248"/>
          </a:xfrm>
        </p:spPr>
        <p:txBody>
          <a:bodyPr/>
          <a:lstStyle/>
          <a:p>
            <a:r>
              <a:rPr lang="cy-GB"/>
              <a:t>Os nad yw brics wedi’u pentyrru fel y rhai a welir yma yn cael eu gwarchod nes i’r gwaith ddechrau, mae perygl iddynt gael eu gwlychu yn ystod cyfnodau o dywydd gwael.</a:t>
            </a:r>
          </a:p>
          <a:p>
            <a:pPr lvl="0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y-GB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Mae’n anodd gosod brics a blociau gwlyb yn gywir a gall yr adweithiau cemegol a achosir gan leithder achosi staenio ar wyneb y wal yn ddiweddarach.</a:t>
            </a:r>
          </a:p>
          <a:p>
            <a:endParaRPr lang="en-GB" dirty="0"/>
          </a:p>
          <a:p>
            <a:pPr marL="0" lvl="8" indent="0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18F0A74C-7844-4DC2-85D2-4C8CE2AB7D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916832"/>
            <a:ext cx="4240424" cy="2781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82650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Gwarchod deunyddiau </a:t>
            </a:r>
            <a:r>
              <a:rPr lang="cy-GB" b="0">
                <a:ea typeface="ＭＳ Ｐゴシック" pitchFamily="-105" charset="-128"/>
                <a:cs typeface="ＭＳ Ｐゴシック" pitchFamily="-105" charset="-128"/>
              </a:rPr>
              <a:t>parhad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72816"/>
            <a:ext cx="5266928" cy="4243583"/>
          </a:xfrm>
        </p:spPr>
        <p:txBody>
          <a:bodyPr/>
          <a:lstStyle/>
          <a:p>
            <a:r>
              <a:rPr lang="cy-GB"/>
              <a:t>Pan fydd brics a blociau yn cael eu danfon i’r safle, byddant fel arfer yn cael eu gwarchod rhag tywydd gwael gan lapiad polythen.</a:t>
            </a:r>
          </a:p>
          <a:p>
            <a:pPr lvl="3">
              <a:defRPr/>
            </a:pPr>
            <a:r>
              <a:rPr lang="cy-GB" sz="2000"/>
              <a:t>Wrth agor y pecynnau brics i’w symud i’w lle ar gyfer eu gosod, dylai’r briciwr wneud yn siŵr ei fod y gwarchod yn parhau nes bydd y gwaith adeiladu’n dechrau.</a:t>
            </a:r>
          </a:p>
          <a:p>
            <a:pPr lvl="3">
              <a:defRPr/>
            </a:pPr>
            <a:r>
              <a:rPr lang="cy-GB" sz="2000"/>
              <a:t>Bydd cymryd amser i orchuddio pentyrrau brics a blociau â pholythen, neu ddim ond gosod</a:t>
            </a:r>
            <a:br>
              <a:rPr lang="cy-GB" sz="2000"/>
            </a:br>
            <a:r>
              <a:rPr lang="cy-GB" sz="2000"/>
              <a:t>bwrdd plastro ar ben y pentwr, yn golygu y gall y gwaith barhau’n syth ar ôl i dywydd garw fynd heibio.</a:t>
            </a:r>
          </a:p>
          <a:p>
            <a:pPr lvl="3">
              <a:defRPr/>
            </a:pPr>
            <a:endParaRPr lang="en-GB" kern="120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endParaRPr lang="en-GB" dirty="0"/>
          </a:p>
          <a:p>
            <a:endParaRPr lang="en-GB" dirty="0"/>
          </a:p>
          <a:p>
            <a:pPr marL="0" lvl="8" indent="0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pic>
        <p:nvPicPr>
          <p:cNvPr id="5" name="Picture 11">
            <a:extLst>
              <a:ext uri="{FF2B5EF4-FFF2-40B4-BE49-F238E27FC236}">
                <a16:creationId xmlns:a16="http://schemas.microsoft.com/office/drawing/2014/main" id="{48DEDBF2-1821-46A6-80CB-4280D8E55A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628800"/>
            <a:ext cx="2470279" cy="4117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47598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Gwarchod deunyddiau </a:t>
            </a:r>
            <a:r>
              <a:rPr lang="cy-GB" b="0">
                <a:ea typeface="ＭＳ Ｐゴシック" pitchFamily="-105" charset="-128"/>
                <a:cs typeface="ＭＳ Ｐゴシック" pitchFamily="-105" charset="-128"/>
              </a:rPr>
              <a:t>parhad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519181" y="1390588"/>
            <a:ext cx="5194920" cy="4459412"/>
          </a:xfrm>
        </p:spPr>
        <p:txBody>
          <a:bodyPr/>
          <a:lstStyle/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cy-GB" sz="1800" dirty="0"/>
              <a:t>Gwnewch yn siŵr na all y gorchudd gael ei chwythu i ffwrdd gan wyntoedd cryfion. Sicrhewch fod pwysau’n cadw’r gorchudd i lawr yn effeithiol i osgoi cael eich siomi pan fyddwch yn penderfynu dechrau gweithio</a:t>
            </a:r>
            <a:r>
              <a:rPr lang="cy-GB" dirty="0"/>
              <a:t>. </a:t>
            </a:r>
          </a:p>
          <a:p>
            <a:pPr lvl="3">
              <a:defRPr/>
            </a:pPr>
            <a:r>
              <a:rPr lang="cy-GB" sz="1800" dirty="0"/>
              <a:t>Gallai hyn fod mor syml â gosod bloc concrid ar ben y pentwr o frics neu flociau sy’n cael eu gwarchod.</a:t>
            </a:r>
          </a:p>
          <a:p>
            <a:pPr lvl="3">
              <a:defRPr/>
            </a:pPr>
            <a:r>
              <a:rPr lang="cy-GB" sz="1800" dirty="0"/>
              <a:t>Os defnyddir gorchuddion polythen i warchod y pentyrrau, mae’n syniad da pan fyddwch yn tynnu’r gorchudd oddi ar y pentyrrau brics neu flociau i’w gadw gerllaw. </a:t>
            </a:r>
          </a:p>
          <a:p>
            <a:pPr lvl="3">
              <a:defRPr/>
            </a:pPr>
            <a:r>
              <a:rPr lang="cy-GB" sz="1800" dirty="0"/>
              <a:t>Os bydd yn dechrau glawio ar ôl i’r gwaith ddechrau, gallwch wedyn orchuddio deunyddiau’n gyflym i’w cadw’n sych</a:t>
            </a:r>
            <a:r>
              <a:rPr lang="cy-GB" sz="2000" dirty="0"/>
              <a:t>.</a:t>
            </a:r>
          </a:p>
          <a:p>
            <a:pPr lvl="3">
              <a:defRPr/>
            </a:pPr>
            <a:endParaRPr lang="en-US" dirty="0"/>
          </a:p>
          <a:p>
            <a:endParaRPr lang="en-GB" dirty="0"/>
          </a:p>
          <a:p>
            <a:endParaRPr lang="en-GB" dirty="0"/>
          </a:p>
          <a:p>
            <a:pPr marL="0" lvl="8" indent="0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pic>
        <p:nvPicPr>
          <p:cNvPr id="6" name="Picture 73">
            <a:extLst>
              <a:ext uri="{FF2B5EF4-FFF2-40B4-BE49-F238E27FC236}">
                <a16:creationId xmlns:a16="http://schemas.microsoft.com/office/drawing/2014/main" id="{18C11744-1F7D-46B1-8578-132451663A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101" y="2060848"/>
            <a:ext cx="3429899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465091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7d91badd-8922-4db1-9652-4fbca8a6b7df"/>
    <ds:schemaRef ds:uri="1c5831b9-66da-4f16-a409-834213ecdb8e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1325</TotalTime>
  <Words>780</Words>
  <Application>Microsoft Office PowerPoint</Application>
  <PresentationFormat>On-screen Show (4:3)</PresentationFormat>
  <Paragraphs>61</Paragraphs>
  <Slides>11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Lucida Grande</vt:lpstr>
      <vt:lpstr>Times New Roman</vt:lpstr>
      <vt:lpstr>Default Design</vt:lpstr>
      <vt:lpstr>PowerPoint 1: Paratoi a diogelu’r man gweithio</vt:lpstr>
      <vt:lpstr>Cynllunio’r gwaith</vt:lpstr>
      <vt:lpstr>Dewis deunyddiau</vt:lpstr>
      <vt:lpstr>Dewis deunyddiau parhad</vt:lpstr>
      <vt:lpstr>Rheoli risgiau a pheryglon</vt:lpstr>
      <vt:lpstr>Lleoli deunyddiau</vt:lpstr>
      <vt:lpstr>Gwarchod deunyddiau</vt:lpstr>
      <vt:lpstr>Gwarchod deunyddiau parhad</vt:lpstr>
      <vt:lpstr>Gwarchod deunyddiau parhad</vt:lpstr>
      <vt:lpstr>Gwarchod deunyddiau parhad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147</cp:revision>
  <cp:lastPrinted>2021-02-23T15:18:53Z</cp:lastPrinted>
  <dcterms:created xsi:type="dcterms:W3CDTF">2013-05-28T00:38:54Z</dcterms:created>
  <dcterms:modified xsi:type="dcterms:W3CDTF">2021-04-21T09:44:51Z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