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48" r:id="rId6"/>
    <p:sldId id="350" r:id="rId7"/>
    <p:sldId id="346" r:id="rId8"/>
    <p:sldId id="349" r:id="rId9"/>
    <p:sldId id="338" r:id="rId10"/>
    <p:sldId id="347" r:id="rId11"/>
    <p:sldId id="343" r:id="rId12"/>
    <p:sldId id="340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0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63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24: Gweithio yn ôl safonau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B113-DCAB-4CDF-8FDC-84DBC846F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Ansawdd y gorffeniad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1C54E9-6685-4E66-B648-A0CF63C27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5720" y="3759830"/>
            <a:ext cx="3156932" cy="21015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672FEC-01E6-4833-A336-D0316F784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127" y="1375789"/>
            <a:ext cx="2553644" cy="18019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E91600-F8C8-44E0-AE4F-EFA4EDC77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2918988"/>
            <a:ext cx="2070223" cy="1575669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2032AB7-275B-4F51-953C-D386427FF48A}"/>
              </a:ext>
            </a:extLst>
          </p:cNvPr>
          <p:cNvSpPr txBox="1">
            <a:spLocks/>
          </p:cNvSpPr>
          <p:nvPr/>
        </p:nvSpPr>
        <p:spPr bwMode="auto">
          <a:xfrm>
            <a:off x="483667" y="1556792"/>
            <a:ext cx="507205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Pan fydd gwaith maen wedi’i wneud i safon uchel, mae’n cyfrannu at greu amgylchedd deniadol i fyw a gweithio ynddo.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4D33E0-AE11-41AA-964E-160C3985A2C6}"/>
              </a:ext>
            </a:extLst>
          </p:cNvPr>
          <p:cNvSpPr txBox="1">
            <a:spLocks/>
          </p:cNvSpPr>
          <p:nvPr/>
        </p:nvSpPr>
        <p:spPr bwMode="auto">
          <a:xfrm>
            <a:off x="483667" y="2969420"/>
            <a:ext cx="3512270" cy="2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Gall cynhyrchu gwaith o safon uchel roi llawer o foddhad o'r swydd. </a:t>
            </a:r>
          </a:p>
          <a:p>
            <a:r>
              <a:rPr lang="cy-GB"/>
              <a:t>Bydd gorffeniad o safon hefyd yn creu strwythur sy’n para ac a fydd yn cael ei weld am flynyddoedd i ddod.</a:t>
            </a:r>
          </a:p>
        </p:txBody>
      </p:sp>
    </p:spTree>
    <p:extLst>
      <p:ext uri="{BB962C8B-B14F-4D97-AF65-F5344CB8AC3E}">
        <p14:creationId xmlns:p14="http://schemas.microsoft.com/office/powerpoint/2010/main" val="307081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C2059C7-0FE6-4C74-80E7-FF0446B35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1037860"/>
            <a:ext cx="2763849" cy="23911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365AE7-DFC3-496C-922C-EFD0AAF88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217" y="3429000"/>
            <a:ext cx="2090105" cy="25680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4740F7-4A72-43A7-BAC8-DC339E68D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Ansawdd y gorffeniad </a:t>
            </a:r>
            <a:r>
              <a:rPr lang="cy-GB" b="0"/>
              <a:t>parhad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708E7B-F53F-468A-986A-BF0AEEC669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5017" y="1146780"/>
            <a:ext cx="1164363" cy="1297718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83094B2-8E1B-4BA4-8A4E-97950E841E9E}"/>
              </a:ext>
            </a:extLst>
          </p:cNvPr>
          <p:cNvSpPr txBox="1">
            <a:spLocks/>
          </p:cNvSpPr>
          <p:nvPr/>
        </p:nvSpPr>
        <p:spPr bwMode="auto">
          <a:xfrm>
            <a:off x="457200" y="1527944"/>
            <a:ext cx="4359981" cy="4407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cynhyrchu gwaith i safon uchel yn dechrau gyda chael y pethau sylfaenol yn iawn.</a:t>
            </a:r>
          </a:p>
          <a:p>
            <a:r>
              <a:rPr lang="cy-GB"/>
              <a:t>I wneud y gwaith yn gyflymach, mae gan rai bricwyr yr arfer drwg o roi mortar ‘ar ran flaen ac ôl’ uniadau pwythau'r mur fel y dangosir yn y llun.</a:t>
            </a:r>
          </a:p>
          <a:p>
            <a:r>
              <a:rPr lang="cy-GB"/>
              <a:t>Mae hyn yn golygu, yn hytrach na llenwi’r uniad yn llwyr, mae ychydig o fortar yn cael ei roi ar ymylon blaen a chefn yr wyneb, sy’n gadael bwlch yn yr uniad gorffenedig.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565253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Ansawdd y gorffeniad </a:t>
            </a:r>
            <a:r>
              <a:rPr lang="cy-GB" b="0"/>
              <a:t>parhad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B35EFE-D71B-40B2-88B1-28DD6608C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1" y="1390588"/>
            <a:ext cx="3927697" cy="2666006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A31E4E-7178-4340-8767-96030DF210E3}"/>
              </a:ext>
            </a:extLst>
          </p:cNvPr>
          <p:cNvSpPr txBox="1">
            <a:spLocks/>
          </p:cNvSpPr>
          <p:nvPr/>
        </p:nvSpPr>
        <p:spPr bwMode="auto">
          <a:xfrm>
            <a:off x="457200" y="1604543"/>
            <a:ext cx="4042791" cy="266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gweithio i ddatblygu arferion gwaith da yn arwain at gynhyrchu gwaith sy’n edrych yn ddeniadol ac yn gadarn.</a:t>
            </a:r>
          </a:p>
          <a:p>
            <a:r>
              <a:rPr lang="cy-GB"/>
              <a:t>Mae cyflogwyr yn gwerthfawrogi gweithwyr medrus sy’n gallu cynhyrchu gwaith i safon uchel. </a:t>
            </a:r>
          </a:p>
          <a:p>
            <a:endParaRPr lang="en-US" kern="0" dirty="0"/>
          </a:p>
          <a:p>
            <a:endParaRPr lang="en-US" kern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0A50893-5933-40F7-8D20-03A5B7A34338}"/>
              </a:ext>
            </a:extLst>
          </p:cNvPr>
          <p:cNvSpPr txBox="1">
            <a:spLocks/>
          </p:cNvSpPr>
          <p:nvPr/>
        </p:nvSpPr>
        <p:spPr bwMode="auto">
          <a:xfrm>
            <a:off x="457199" y="4246463"/>
            <a:ext cx="8363273" cy="141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850" dirty="0"/>
              <a:t>Mae’n bwysig eich bod yn cymryd amser i edrych yn ofalus ar eich gwaith. </a:t>
            </a:r>
          </a:p>
          <a:p>
            <a:r>
              <a:rPr lang="cy-GB" sz="1850" dirty="0"/>
              <a:t>Wrth wneud gorffeniadau uniadau, rhaid datblygu’r sgiliau sydd eu hangen i ddewis yr amser priodol i wneud y gwaith uniadu. Mae’n gofyn ymarfer er mwyn osgoi staenio gyda’r morter a chreu uniadau glân sydd wedi’u diffinio’n dda.</a:t>
            </a:r>
          </a:p>
          <a:p>
            <a:endParaRPr lang="en-US" sz="1850" kern="0" dirty="0"/>
          </a:p>
          <a:p>
            <a:endParaRPr lang="en-US" sz="1850" kern="0" dirty="0"/>
          </a:p>
        </p:txBody>
      </p:sp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CE7B1-884E-4F2B-93D5-32DCBCE08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Ansawdd y gorffeniad </a:t>
            </a:r>
            <a:r>
              <a:rPr lang="cy-GB" b="0"/>
              <a:t>parhad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3D537-3C79-4004-B237-4C2565D0D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3387" y="1844824"/>
            <a:ext cx="2893413" cy="280831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2042B11-50B7-4163-AE23-BA7D8FEFE80C}"/>
              </a:ext>
            </a:extLst>
          </p:cNvPr>
          <p:cNvSpPr txBox="1">
            <a:spLocks/>
          </p:cNvSpPr>
          <p:nvPr/>
        </p:nvSpPr>
        <p:spPr bwMode="auto">
          <a:xfrm>
            <a:off x="457200" y="1484784"/>
            <a:ext cx="5050904" cy="3659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rhai tasgau gwaith yn fwy o her, fel pwyntio gwaith maen gyda morter lliw. </a:t>
            </a:r>
          </a:p>
          <a:p>
            <a:r>
              <a:rPr lang="cy-GB"/>
              <a:t>Bydd defnyddio’r offer cywir ar gyfer y dasg yn gwneud y gwaith yn haws. Fodd bynnag, ymarfer parhaus a bod yn ddiwyd yw’r unig ffordd o wella technegau a sgiliau.</a:t>
            </a:r>
          </a:p>
          <a:p>
            <a:r>
              <a:rPr lang="cy-GB"/>
              <a:t>Gellir dysgu llawer iawn drwy arsylwi’r rheini sydd â mwy o sgiliau ac sydd wedi cael amser i ddatblygu eu galluoedd.</a:t>
            </a:r>
          </a:p>
          <a:p>
            <a:endParaRPr lang="en-US" kern="0" dirty="0"/>
          </a:p>
          <a:p>
            <a:endParaRPr lang="en-US" kern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5F49A04-5FF5-421A-BD66-A843E4F16E1E}"/>
              </a:ext>
            </a:extLst>
          </p:cNvPr>
          <p:cNvSpPr txBox="1">
            <a:spLocks/>
          </p:cNvSpPr>
          <p:nvPr/>
        </p:nvSpPr>
        <p:spPr bwMode="auto">
          <a:xfrm>
            <a:off x="478204" y="5238701"/>
            <a:ext cx="8486284" cy="49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Dadansoddwch ansawdd eich gwaith yn ofalus bob tro y byddwch yn cwblhau tasg.</a:t>
            </a:r>
          </a:p>
        </p:txBody>
      </p:sp>
    </p:spTree>
    <p:extLst>
      <p:ext uri="{BB962C8B-B14F-4D97-AF65-F5344CB8AC3E}">
        <p14:creationId xmlns:p14="http://schemas.microsoft.com/office/powerpoint/2010/main" val="2878722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Ansawdd y gorffeniad </a:t>
            </a:r>
            <a:r>
              <a:rPr lang="cy-GB" b="0"/>
              <a:t>parhad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943" y="1543516"/>
            <a:ext cx="4781130" cy="4306484"/>
          </a:xfrm>
        </p:spPr>
        <p:txBody>
          <a:bodyPr/>
          <a:lstStyle/>
          <a:p>
            <a:r>
              <a:rPr lang="cy-GB" sz="1850" dirty="0"/>
              <a:t>Mae angen naddu neu smwddio’r uniadau pwytho a gwely er mwyn bodloni dau ofyniad.</a:t>
            </a:r>
          </a:p>
          <a:p>
            <a:pPr lvl="1"/>
            <a:r>
              <a:rPr lang="cy-GB" sz="1850" dirty="0"/>
              <a:t>Cynhyrchu’r edrychiad a ddymunir fel y nodir.</a:t>
            </a:r>
          </a:p>
          <a:p>
            <a:pPr lvl="1"/>
            <a:r>
              <a:rPr lang="cy-GB" sz="1850" dirty="0"/>
              <a:t>Diogelu’r uniad rhag y tywydd er mwyn atal lleithder rhag treiddio i mewn. </a:t>
            </a:r>
          </a:p>
          <a:p>
            <a:pPr marL="0" lvl="1" indent="0">
              <a:buNone/>
            </a:pPr>
            <a:r>
              <a:rPr lang="cy-GB" sz="1850" dirty="0"/>
              <a:t>Mae’n arfer da mewn gwaith brics i uno’r holl bwythau yn gyntaf, cyn yr uniadau gwely. </a:t>
            </a:r>
          </a:p>
          <a:p>
            <a:pPr marL="0" lvl="1" indent="0">
              <a:buNone/>
            </a:pPr>
            <a:r>
              <a:rPr lang="cy-GB" sz="1850" dirty="0"/>
              <a:t>Mae hyn yn lleihau nifer y bargodiadau bach lle mae’r uniad pwytho a’r uniad gwely yn croestorri.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BE887FE-38D7-4E0D-B8B0-72B6099FF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5" y="3289764"/>
            <a:ext cx="3436495" cy="26038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AECB0D0-4831-4D10-8ECB-54238A27F6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5" y="1007999"/>
            <a:ext cx="2843352" cy="226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C1C2-ED90-41F3-85B2-7BEF2DC52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Ansawdd y gorffeniad </a:t>
            </a:r>
            <a:r>
              <a:rPr lang="cy-GB" b="0"/>
              <a:t>parhad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6813726-22F9-43CA-84E0-3A9EFFA80C0D}"/>
              </a:ext>
            </a:extLst>
          </p:cNvPr>
          <p:cNvSpPr txBox="1">
            <a:spLocks/>
          </p:cNvSpPr>
          <p:nvPr/>
        </p:nvSpPr>
        <p:spPr bwMode="auto">
          <a:xfrm>
            <a:off x="457200" y="1556792"/>
            <a:ext cx="511256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Gall peidio â chynnal safonau uchel drwy gwblhau’r gwaith yn iawn arwain at adael bylchau, a fydd yn golygu bod y gwaith maen yn agored i effeithiau tywydd garw. </a:t>
            </a:r>
          </a:p>
          <a:p>
            <a:r>
              <a:rPr lang="cy-GB" dirty="0"/>
              <a:t>Pan fydd lleithder yn mynd i mewn i uniad gwely sydd wedi’i orffen yn wael, gall aros yno am beth amser a rhewi yn ystod tywydd oer.</a:t>
            </a:r>
          </a:p>
          <a:p>
            <a:r>
              <a:rPr lang="cy-GB" dirty="0"/>
              <a:t>Gan fod dŵr yn chwyddo wrth rewi, gall o bosibl ddinistrio’r uniad morter a bydd yn dirywio dros amser.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AA21C1-3DB5-4103-ADFC-5D83233CC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0142" y="1667169"/>
            <a:ext cx="2836658" cy="3523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12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D5878B-3E1B-4B9D-995A-E35AD0DE2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60000">
            <a:off x="6523715" y="1084528"/>
            <a:ext cx="2724756" cy="46889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4E287E-7586-4DCA-81B2-D366218DC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ar sail goddefiant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EF12162-75F2-420B-AD8A-98D17BF5BC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4175" y="1468963"/>
            <a:ext cx="6008831" cy="4362648"/>
          </a:xfrm>
        </p:spPr>
        <p:txBody>
          <a:bodyPr/>
          <a:lstStyle/>
          <a:p>
            <a:r>
              <a:rPr lang="cy-GB"/>
              <a:t>Mae gweithio i safonau yn golygu gweithio o fewn goddefiannau penodol. </a:t>
            </a:r>
          </a:p>
          <a:p>
            <a:r>
              <a:rPr lang="cy-GB"/>
              <a:t>Mae goddefiant yn amrywiad a ganiateir rhwng y mesuriad penodol a'r gwir fesuriad.</a:t>
            </a:r>
          </a:p>
          <a:p>
            <a:r>
              <a:rPr lang="cy-GB"/>
              <a:t>Fel arfer, mae'n cael ei fynegi fel ffigur plws neu finws, er enghraifft ±4mm fel y dangosir yn y llun. Os yw’r wal allan o blwm y tu hwnt i’r goddefiant, nid yw’n dderbyniol. </a:t>
            </a:r>
          </a:p>
          <a:p>
            <a:r>
              <a:rPr lang="cy-GB"/>
              <a:t>Pennir goddefiant o fewn Safonau Prydeinig. Er enghraifft, ni ddylai wal 5m o uchder fod yn fwy nag 8mm allan o blwm i’r naill gyfeiriad neu’r llall.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76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Gweithio ar sail goddefiant </a:t>
            </a:r>
            <a:r>
              <a:rPr lang="cy-GB" b="0"/>
              <a:t>parhad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B5BC822-6A12-4B82-9FAC-783731A1988F}"/>
              </a:ext>
            </a:extLst>
          </p:cNvPr>
          <p:cNvSpPr txBox="1">
            <a:spLocks/>
          </p:cNvSpPr>
          <p:nvPr/>
        </p:nvSpPr>
        <p:spPr bwMode="auto">
          <a:xfrm>
            <a:off x="468263" y="1517889"/>
            <a:ext cx="820747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 goddefiant yn berthnasol i sawl agwedd ar waith maen gan gynnwys lefel, wyneb, maint brics a blociau, a mwy.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799AD1-AC2B-4CFF-B0B4-51BABE94D6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2132856"/>
            <a:ext cx="5116060" cy="2708502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6BA0E29-5AF1-4139-BD9B-A777BD80C5CC}"/>
              </a:ext>
            </a:extLst>
          </p:cNvPr>
          <p:cNvSpPr txBox="1">
            <a:spLocks/>
          </p:cNvSpPr>
          <p:nvPr/>
        </p:nvSpPr>
        <p:spPr bwMode="auto">
          <a:xfrm>
            <a:off x="479326" y="4821420"/>
            <a:ext cx="8229600" cy="102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Bydd cynhyrchu gwaith mor gywir â phosibl yn golygu y bydd y strwythur gorffenedig yn sefydlog ac yn addas i’r diben. Gwnewch eich gorau glas i gadw eich gwaith o fewn y goddefiant a roddir.</a:t>
            </a:r>
          </a:p>
        </p:txBody>
      </p:sp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3743</TotalTime>
  <Words>685</Words>
  <Application>Microsoft Office PowerPoint</Application>
  <PresentationFormat>On-screen Show (4:3)</PresentationFormat>
  <Paragraphs>47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PowerPoint 24: Gweithio yn ôl safonau</vt:lpstr>
      <vt:lpstr>Ansawdd y gorffeniad</vt:lpstr>
      <vt:lpstr>Ansawdd y gorffeniad parhad</vt:lpstr>
      <vt:lpstr>Ansawdd y gorffeniad parhad</vt:lpstr>
      <vt:lpstr>Ansawdd y gorffeniad parhad</vt:lpstr>
      <vt:lpstr>Ansawdd y gorffeniad parhad</vt:lpstr>
      <vt:lpstr>Ansawdd y gorffeniad parhad</vt:lpstr>
      <vt:lpstr>Gweithio ar sail goddefiant</vt:lpstr>
      <vt:lpstr>Gweithio ar sail goddefiant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162</cp:revision>
  <dcterms:created xsi:type="dcterms:W3CDTF">2013-05-28T00:38:54Z</dcterms:created>
  <dcterms:modified xsi:type="dcterms:W3CDTF">2021-04-21T10:03:28Z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