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28" r:id="rId6"/>
    <p:sldId id="331" r:id="rId7"/>
    <p:sldId id="330" r:id="rId8"/>
    <p:sldId id="332" r:id="rId9"/>
    <p:sldId id="333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0EBA89-AE62-4195-AA8E-ED2FDCA49B2B}" v="10" dt="2020-11-26T15:36:33.1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72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3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73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5: Brics a blociau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5B62CF0-1BE1-4FAB-901F-A8957FE46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092" y="2096824"/>
            <a:ext cx="3173405" cy="3060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brics a blociau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58008"/>
            <a:ext cx="5306892" cy="4338000"/>
          </a:xfrm>
        </p:spPr>
        <p:txBody>
          <a:bodyPr/>
          <a:lstStyle/>
          <a:p>
            <a:r>
              <a:rPr lang="cy-GB"/>
              <a:t>Mae’n bosibl defnyddio brics a blociau mewn sawl gwahanol ffordd.</a:t>
            </a:r>
          </a:p>
          <a:p>
            <a:r>
              <a:rPr lang="cy-GB"/>
              <a:t>Bydd y fanyleb yn nodi’r dulliau o osod allan waliau a’r math o ddeunyddiau i’w defnyddio.</a:t>
            </a:r>
          </a:p>
          <a:p>
            <a:r>
              <a:rPr lang="cy-GB"/>
              <a:t>Er enghraifft, gall wal geudod gynnwys:</a:t>
            </a:r>
          </a:p>
          <a:p>
            <a:pPr lvl="1"/>
            <a:r>
              <a:rPr lang="cy-GB"/>
              <a:t>haen allanol o frics wyneb a haen fewnol o flociau (blociau concrit neu insiwleiddio)</a:t>
            </a:r>
          </a:p>
          <a:p>
            <a:pPr lvl="1"/>
            <a:r>
              <a:rPr lang="cy-GB"/>
              <a:t>haen allanol o flociau a haen fewnol o flociau</a:t>
            </a:r>
          </a:p>
          <a:p>
            <a:pPr lvl="1"/>
            <a:r>
              <a:rPr lang="cy-GB"/>
              <a:t>haen allanol o frics neu flociau a haen fewnol ffrâm bren.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43A00E75-A758-4348-8E82-6ECA80FB5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9241">
            <a:off x="6556805" y="5019141"/>
            <a:ext cx="1921231" cy="91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frics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00184"/>
            <a:ext cx="8435280" cy="3657007"/>
          </a:xfrm>
        </p:spPr>
        <p:txBody>
          <a:bodyPr/>
          <a:lstStyle/>
          <a:p>
            <a:r>
              <a:rPr lang="cy-GB" dirty="0"/>
              <a:t>Wrth ddefnyddio brics fel deunydd ar gyfer adeiladu waliau, gallwch eu rhannu’n fras i ddau gategori:</a:t>
            </a:r>
          </a:p>
          <a:p>
            <a:pPr lvl="1"/>
            <a:r>
              <a:rPr lang="cy-GB" dirty="0"/>
              <a:t>Brics wyneb</a:t>
            </a:r>
          </a:p>
          <a:p>
            <a:pPr lvl="1"/>
            <a:r>
              <a:rPr lang="cy-GB" dirty="0"/>
              <a:t>Brics cyffredin</a:t>
            </a:r>
          </a:p>
          <a:p>
            <a:r>
              <a:rPr lang="cy-GB" dirty="0"/>
              <a:t>Gall gorffeniad allanol y strwythur fod </a:t>
            </a:r>
            <a:br>
              <a:rPr lang="cy-GB" dirty="0"/>
            </a:br>
            <a:r>
              <a:rPr lang="cy-GB" dirty="0"/>
              <a:t>yn frics wyneb. Wrth ddylunio adeilad, mae’n bosibl defnyddio amrywiaeth enfawr o frics wyneb o sawl gwahanol liw a gwead.</a:t>
            </a:r>
          </a:p>
          <a:p>
            <a:r>
              <a:rPr lang="cy-GB" dirty="0"/>
              <a:t>Gall brics cyffredin fod wedi’u creu o glai neu goncrit ac maen nhw’n aml o’r golwg tu ôl i rendrad neu gladin.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GB" dirty="0"/>
          </a:p>
          <a:p>
            <a:endParaRPr lang="en-US" kern="0" dirty="0"/>
          </a:p>
          <a:p>
            <a:pPr lvl="1"/>
            <a:endParaRPr lang="en-US" dirty="0"/>
          </a:p>
          <a:p>
            <a:endParaRPr lang="en-GB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2A32E9-9875-4015-9FC6-BE0E4B36D8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091" y="1916832"/>
            <a:ext cx="3750802" cy="1557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frics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717200"/>
          </a:xfrm>
        </p:spPr>
        <p:txBody>
          <a:bodyPr/>
          <a:lstStyle/>
          <a:p>
            <a:pPr>
              <a:defRPr/>
            </a:pPr>
            <a:r>
              <a:rPr lang="cy-GB" dirty="0"/>
              <a:t>Mae brics peirianneg yn frics trwchus wedi’u creu o fath arbennig o glai. Mae eu lefelau amsugno dŵr yn isel, sy’n golygu eu bod yn llai tebygol o gael eu difrodi gan rew.</a:t>
            </a:r>
          </a:p>
          <a:p>
            <a:pPr>
              <a:defRPr/>
            </a:pPr>
            <a:r>
              <a:rPr lang="cy-GB" dirty="0"/>
              <a:t>Mae’r math hwn o fricsen yn addas </a:t>
            </a:r>
            <a:br>
              <a:rPr lang="cy-GB" dirty="0"/>
            </a:br>
            <a:r>
              <a:rPr lang="cy-GB" dirty="0"/>
              <a:t>ar gyfer safleoedd agored mewn </a:t>
            </a:r>
            <a:br>
              <a:rPr lang="cy-GB" dirty="0"/>
            </a:br>
            <a:r>
              <a:rPr lang="cy-GB" dirty="0"/>
              <a:t>strwythur ac yn cynnig nodweddion </a:t>
            </a:r>
            <a:br>
              <a:rPr lang="cy-GB" dirty="0"/>
            </a:br>
            <a:r>
              <a:rPr lang="cy-GB" dirty="0"/>
              <a:t>atal hindreuliad, fel siliau sy’n estyn </a:t>
            </a:r>
            <a:br>
              <a:rPr lang="cy-GB" dirty="0"/>
            </a:br>
            <a:r>
              <a:rPr lang="cy-GB" dirty="0"/>
              <a:t>allan ar agoriadau drysau a ffenestri.</a:t>
            </a:r>
          </a:p>
          <a:p>
            <a:pPr>
              <a:defRPr/>
            </a:pPr>
            <a:r>
              <a:rPr lang="cy-GB" dirty="0"/>
              <a:t>Mae hefyd yn bosib defnyddio brics peirianneg fel rhwystr lleithder mewn wal. Mae’r math hwn o fricsen yn ddrud, felly gall ei ddefnydd fod yn gyfyngedig.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2BD8EC-057B-4CA5-9D4D-E1A6F4EEC9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538402" cy="215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flociau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7FBF2A-DD24-43A9-8D7D-B98E699B1FC6}"/>
              </a:ext>
            </a:extLst>
          </p:cNvPr>
          <p:cNvSpPr txBox="1">
            <a:spLocks/>
          </p:cNvSpPr>
          <p:nvPr/>
        </p:nvSpPr>
        <p:spPr bwMode="auto">
          <a:xfrm>
            <a:off x="457200" y="1528684"/>
            <a:ext cx="8229600" cy="3844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Gall blociau gael eu creu o ddeunydd bras (graean) neu ddeunyddiau inswleiddio mân, fel lludw tanwydd maluriedig (PFA).</a:t>
            </a:r>
          </a:p>
          <a:p>
            <a:r>
              <a:rPr lang="cy-GB" dirty="0"/>
              <a:t>Fel arfer, rydyn ni’n cyfeirio at flociau </a:t>
            </a:r>
            <a:br>
              <a:rPr lang="cy-GB" dirty="0"/>
            </a:br>
            <a:r>
              <a:rPr lang="cy-GB" dirty="0"/>
              <a:t>graean bras fel blociau concrit. </a:t>
            </a:r>
          </a:p>
          <a:p>
            <a:r>
              <a:rPr lang="cy-GB" dirty="0"/>
              <a:t>Mae’n bosibl defnyddio blociau concrit </a:t>
            </a:r>
            <a:br>
              <a:rPr lang="cy-GB" dirty="0"/>
            </a:br>
            <a:r>
              <a:rPr lang="cy-GB" dirty="0"/>
              <a:t>dwys mewn sefyllfaoedd lle mae angen i’r </a:t>
            </a:r>
            <a:br>
              <a:rPr lang="cy-GB" dirty="0"/>
            </a:br>
            <a:r>
              <a:rPr lang="cy-GB" dirty="0"/>
              <a:t>brics fod yn gryfach, fel o dan y ddaear.</a:t>
            </a:r>
          </a:p>
          <a:p>
            <a:r>
              <a:rPr lang="cy-GB" dirty="0"/>
              <a:t>Mae’n bosibl defnyddio blociau concrit </a:t>
            </a:r>
            <a:br>
              <a:rPr lang="cy-GB" dirty="0"/>
            </a:br>
            <a:r>
              <a:rPr lang="cy-GB" dirty="0"/>
              <a:t>ysgafn mewn sefyllfaoedd lle nad oes rhaid iddynt gario llwythau uchel.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0F5ABE4-4A1B-4F7C-9ACE-DDC4F5502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33792">
            <a:off x="5418850" y="2260190"/>
            <a:ext cx="2952326" cy="233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Mathau o flociau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0C62120-C052-4B05-B1DE-42C6AB1EBA99}"/>
              </a:ext>
            </a:extLst>
          </p:cNvPr>
          <p:cNvSpPr txBox="1">
            <a:spLocks/>
          </p:cNvSpPr>
          <p:nvPr/>
        </p:nvSpPr>
        <p:spPr bwMode="auto">
          <a:xfrm>
            <a:off x="457200" y="1581702"/>
            <a:ext cx="822960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blociau inswleiddio thermol yn cynnwys sment, calch, tywod, PFA a dŵr. </a:t>
            </a:r>
          </a:p>
          <a:p>
            <a:r>
              <a:rPr lang="cy-GB"/>
              <a:t>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40386-1D36-456C-9383-FBCD1D8BCB6D}"/>
              </a:ext>
            </a:extLst>
          </p:cNvPr>
          <p:cNvSpPr txBox="1">
            <a:spLocks/>
          </p:cNvSpPr>
          <p:nvPr/>
        </p:nvSpPr>
        <p:spPr bwMode="auto">
          <a:xfrm>
            <a:off x="457200" y="2447059"/>
            <a:ext cx="4546848" cy="288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Caiff PFA ei gymysgu â thywod a dŵr i ffurfio slyri. Yna, mae’n cael ei gynhesu cyn ei gymysgu â sment, calch a rhywfaint o bowdr alwminiwm sylffad. </a:t>
            </a:r>
          </a:p>
          <a:p>
            <a:r>
              <a:rPr lang="cy-GB"/>
              <a:t>Mae’r alwminiwm yn adweithio gyda’r calch i ffurfio swigod o hydrogen. Mae’r swigod neu’r ‘bylchau’ hyn yn gweithredu fel rhwystr i leihau trosglwyddiad gwres.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25E6326-DA11-4A92-BFF4-C0D9C8DE5966}"/>
              </a:ext>
            </a:extLst>
          </p:cNvPr>
          <p:cNvSpPr txBox="1">
            <a:spLocks/>
          </p:cNvSpPr>
          <p:nvPr/>
        </p:nvSpPr>
        <p:spPr bwMode="auto">
          <a:xfrm>
            <a:off x="457200" y="5566692"/>
            <a:ext cx="82296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Mae’n hawdd trin a thorri blociau inswleiddio thermol.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A93A4257-CAF5-451D-9A4A-0F23DF37F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932136"/>
            <a:ext cx="3308428" cy="222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</TotalTime>
  <Words>456</Words>
  <Application>Microsoft Office PowerPoint</Application>
  <PresentationFormat>On-screen Show (4:3)</PresentationFormat>
  <Paragraphs>43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5: Brics a blociau</vt:lpstr>
      <vt:lpstr>Defnyddio brics a blociau</vt:lpstr>
      <vt:lpstr>Mathau o frics</vt:lpstr>
      <vt:lpstr>Mathau o frics parhad</vt:lpstr>
      <vt:lpstr>Mathau o flociau</vt:lpstr>
      <vt:lpstr>Mathau o flociau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131</cp:revision>
  <dcterms:created xsi:type="dcterms:W3CDTF">2013-05-28T00:38:54Z</dcterms:created>
  <dcterms:modified xsi:type="dcterms:W3CDTF">2021-04-21T09:48:12Z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