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9"/>
  </p:notesMasterIdLst>
  <p:handoutMasterIdLst>
    <p:handoutMasterId r:id="rId20"/>
  </p:handoutMasterIdLst>
  <p:sldIdLst>
    <p:sldId id="256" r:id="rId5"/>
    <p:sldId id="347" r:id="rId6"/>
    <p:sldId id="328" r:id="rId7"/>
    <p:sldId id="341" r:id="rId8"/>
    <p:sldId id="342" r:id="rId9"/>
    <p:sldId id="331" r:id="rId10"/>
    <p:sldId id="343" r:id="rId11"/>
    <p:sldId id="344" r:id="rId12"/>
    <p:sldId id="351" r:id="rId13"/>
    <p:sldId id="345" r:id="rId14"/>
    <p:sldId id="349" r:id="rId15"/>
    <p:sldId id="350" r:id="rId16"/>
    <p:sldId id="346" r:id="rId17"/>
    <p:sldId id="267" r:id="rId18"/>
  </p:sldIdLst>
  <p:sldSz cx="9144000" cy="6858000" type="screen4x3"/>
  <p:notesSz cx="6858000" cy="9144000"/>
  <p:custDataLst>
    <p:tags r:id="rId21"/>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a Mellor" initials="LM" lastIdx="1" clrIdx="0">
    <p:extLst>
      <p:ext uri="{19B8F6BF-5375-455C-9EA6-DF929625EA0E}">
        <p15:presenceInfo xmlns:p15="http://schemas.microsoft.com/office/powerpoint/2012/main" userId="8befdacc21238ac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9E5F680-39F0-4B26-8CA7-E33FAB8D9E34}" v="1" dt="2020-10-18T20:15:04.25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44"/>
    <p:restoredTop sz="93172" autoAdjust="0"/>
  </p:normalViewPr>
  <p:slideViewPr>
    <p:cSldViewPr showGuides="1">
      <p:cViewPr varScale="1">
        <p:scale>
          <a:sx n="62" d="100"/>
          <a:sy n="62" d="100"/>
        </p:scale>
        <p:origin x="696"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tags" Target="tags/tag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n francis" userId="79642c83b9358b67" providerId="LiveId" clId="{79E5F680-39F0-4B26-8CA7-E33FAB8D9E34}"/>
    <pc:docChg chg="custSel addSld modSld">
      <pc:chgData name="jan francis" userId="79642c83b9358b67" providerId="LiveId" clId="{79E5F680-39F0-4B26-8CA7-E33FAB8D9E34}" dt="2020-10-18T20:37:41.126" v="687" actId="255"/>
      <pc:docMkLst>
        <pc:docMk/>
      </pc:docMkLst>
      <pc:sldChg chg="modSp mod">
        <pc:chgData name="jan francis" userId="79642c83b9358b67" providerId="LiveId" clId="{79E5F680-39F0-4B26-8CA7-E33FAB8D9E34}" dt="2020-10-18T20:31:50.078" v="650" actId="113"/>
        <pc:sldMkLst>
          <pc:docMk/>
          <pc:sldMk cId="3111041383" sldId="344"/>
        </pc:sldMkLst>
        <pc:graphicFrameChg chg="modGraphic">
          <ac:chgData name="jan francis" userId="79642c83b9358b67" providerId="LiveId" clId="{79E5F680-39F0-4B26-8CA7-E33FAB8D9E34}" dt="2020-10-18T20:31:50.078" v="650" actId="113"/>
          <ac:graphicFrameMkLst>
            <pc:docMk/>
            <pc:sldMk cId="3111041383" sldId="344"/>
            <ac:graphicFrameMk id="4" creationId="{53D603C3-1A97-465D-98EA-D00DBCB60322}"/>
          </ac:graphicFrameMkLst>
        </pc:graphicFrameChg>
      </pc:sldChg>
      <pc:sldChg chg="modSp add mod">
        <pc:chgData name="jan francis" userId="79642c83b9358b67" providerId="LiveId" clId="{79E5F680-39F0-4B26-8CA7-E33FAB8D9E34}" dt="2020-10-18T20:37:41.126" v="687" actId="255"/>
        <pc:sldMkLst>
          <pc:docMk/>
          <pc:sldMk cId="2347692775" sldId="351"/>
        </pc:sldMkLst>
        <pc:spChg chg="mod">
          <ac:chgData name="jan francis" userId="79642c83b9358b67" providerId="LiveId" clId="{79E5F680-39F0-4B26-8CA7-E33FAB8D9E34}" dt="2020-10-18T20:11:40.817" v="81" actId="20577"/>
          <ac:spMkLst>
            <pc:docMk/>
            <pc:sldMk cId="2347692775" sldId="351"/>
            <ac:spMk id="2" creationId="{00000000-0000-0000-0000-000000000000}"/>
          </ac:spMkLst>
        </pc:spChg>
        <pc:graphicFrameChg chg="mod modGraphic">
          <ac:chgData name="jan francis" userId="79642c83b9358b67" providerId="LiveId" clId="{79E5F680-39F0-4B26-8CA7-E33FAB8D9E34}" dt="2020-10-18T20:37:41.126" v="687" actId="255"/>
          <ac:graphicFrameMkLst>
            <pc:docMk/>
            <pc:sldMk cId="2347692775" sldId="351"/>
            <ac:graphicFrameMk id="4" creationId="{53D603C3-1A97-465D-98EA-D00DBCB60322}"/>
          </ac:graphicFrameMkLst>
        </pc:graphicFrameChg>
      </pc:sldChg>
    </pc:docChg>
  </pc:docChgLst>
  <pc:docChgLst>
    <pc:chgData name="jan francis" userId="79642c83b9358b67" providerId="LiveId" clId="{0D569148-8095-4057-B34B-F7CDC444FE7D}"/>
    <pc:docChg chg="undo custSel addSld delSld modSld sldOrd">
      <pc:chgData name="jan francis" userId="79642c83b9358b67" providerId="LiveId" clId="{0D569148-8095-4057-B34B-F7CDC444FE7D}" dt="2020-06-16T19:22:49.784" v="3739" actId="47"/>
      <pc:docMkLst>
        <pc:docMk/>
      </pc:docMkLst>
      <pc:sldChg chg="addSp delSp modSp mod">
        <pc:chgData name="jan francis" userId="79642c83b9358b67" providerId="LiveId" clId="{0D569148-8095-4057-B34B-F7CDC444FE7D}" dt="2020-06-16T10:12:05.012" v="2665" actId="20577"/>
        <pc:sldMkLst>
          <pc:docMk/>
          <pc:sldMk cId="0" sldId="328"/>
        </pc:sldMkLst>
        <pc:spChg chg="add mod">
          <ac:chgData name="jan francis" userId="79642c83b9358b67" providerId="LiveId" clId="{0D569148-8095-4057-B34B-F7CDC444FE7D}" dt="2020-06-15T09:54:05.941" v="1524" actId="255"/>
          <ac:spMkLst>
            <pc:docMk/>
            <pc:sldMk cId="0" sldId="328"/>
            <ac:spMk id="4" creationId="{B5942E53-0ED9-445A-BCEE-3F82594C229B}"/>
          </ac:spMkLst>
        </pc:spChg>
        <pc:spChg chg="mod">
          <ac:chgData name="jan francis" userId="79642c83b9358b67" providerId="LiveId" clId="{0D569148-8095-4057-B34B-F7CDC444FE7D}" dt="2020-06-14T12:53:08.855" v="161" actId="20577"/>
          <ac:spMkLst>
            <pc:docMk/>
            <pc:sldMk cId="0" sldId="328"/>
            <ac:spMk id="3074" creationId="{00000000-0000-0000-0000-000000000000}"/>
          </ac:spMkLst>
        </pc:spChg>
        <pc:spChg chg="mod">
          <ac:chgData name="jan francis" userId="79642c83b9358b67" providerId="LiveId" clId="{0D569148-8095-4057-B34B-F7CDC444FE7D}" dt="2020-06-16T10:12:05.012" v="2665" actId="20577"/>
          <ac:spMkLst>
            <pc:docMk/>
            <pc:sldMk cId="0" sldId="328"/>
            <ac:spMk id="3075" creationId="{00000000-0000-0000-0000-000000000000}"/>
          </ac:spMkLst>
        </pc:spChg>
        <pc:picChg chg="add del mod">
          <ac:chgData name="jan francis" userId="79642c83b9358b67" providerId="LiveId" clId="{0D569148-8095-4057-B34B-F7CDC444FE7D}" dt="2020-06-15T09:48:13.470" v="1320" actId="21"/>
          <ac:picMkLst>
            <pc:docMk/>
            <pc:sldMk cId="0" sldId="328"/>
            <ac:picMk id="2" creationId="{829D7FA6-B484-496C-8927-15E409F93CE8}"/>
          </ac:picMkLst>
        </pc:picChg>
        <pc:picChg chg="add mod">
          <ac:chgData name="jan francis" userId="79642c83b9358b67" providerId="LiveId" clId="{0D569148-8095-4057-B34B-F7CDC444FE7D}" dt="2020-06-15T09:50:31.838" v="1498" actId="1076"/>
          <ac:picMkLst>
            <pc:docMk/>
            <pc:sldMk cId="0" sldId="328"/>
            <ac:picMk id="3" creationId="{31476A40-2D79-4574-B73A-A00C8C810F1E}"/>
          </ac:picMkLst>
        </pc:picChg>
      </pc:sldChg>
      <pc:sldChg chg="modSp del mod">
        <pc:chgData name="jan francis" userId="79642c83b9358b67" providerId="LiveId" clId="{0D569148-8095-4057-B34B-F7CDC444FE7D}" dt="2020-06-16T19:22:49.784" v="3739" actId="47"/>
        <pc:sldMkLst>
          <pc:docMk/>
          <pc:sldMk cId="0" sldId="330"/>
        </pc:sldMkLst>
        <pc:spChg chg="mod">
          <ac:chgData name="jan francis" userId="79642c83b9358b67" providerId="LiveId" clId="{0D569148-8095-4057-B34B-F7CDC444FE7D}" dt="2020-06-14T13:51:40.272" v="536" actId="21"/>
          <ac:spMkLst>
            <pc:docMk/>
            <pc:sldMk cId="0" sldId="330"/>
            <ac:spMk id="5122" creationId="{00000000-0000-0000-0000-000000000000}"/>
          </ac:spMkLst>
        </pc:spChg>
        <pc:spChg chg="mod">
          <ac:chgData name="jan francis" userId="79642c83b9358b67" providerId="LiveId" clId="{0D569148-8095-4057-B34B-F7CDC444FE7D}" dt="2020-06-14T13:51:14.572" v="520" actId="20577"/>
          <ac:spMkLst>
            <pc:docMk/>
            <pc:sldMk cId="0" sldId="330"/>
            <ac:spMk id="5123" creationId="{00000000-0000-0000-0000-000000000000}"/>
          </ac:spMkLst>
        </pc:spChg>
      </pc:sldChg>
      <pc:sldChg chg="modSp mod">
        <pc:chgData name="jan francis" userId="79642c83b9358b67" providerId="LiveId" clId="{0D569148-8095-4057-B34B-F7CDC444FE7D}" dt="2020-06-16T11:18:02.630" v="3212" actId="20577"/>
        <pc:sldMkLst>
          <pc:docMk/>
          <pc:sldMk cId="0" sldId="331"/>
        </pc:sldMkLst>
        <pc:spChg chg="mod">
          <ac:chgData name="jan francis" userId="79642c83b9358b67" providerId="LiveId" clId="{0D569148-8095-4057-B34B-F7CDC444FE7D}" dt="2020-06-16T10:08:40.950" v="2601" actId="1076"/>
          <ac:spMkLst>
            <pc:docMk/>
            <pc:sldMk cId="0" sldId="331"/>
            <ac:spMk id="2" creationId="{00000000-0000-0000-0000-000000000000}"/>
          </ac:spMkLst>
        </pc:spChg>
        <pc:graphicFrameChg chg="mod modGraphic">
          <ac:chgData name="jan francis" userId="79642c83b9358b67" providerId="LiveId" clId="{0D569148-8095-4057-B34B-F7CDC444FE7D}" dt="2020-06-16T11:18:02.630" v="3212" actId="20577"/>
          <ac:graphicFrameMkLst>
            <pc:docMk/>
            <pc:sldMk cId="0" sldId="331"/>
            <ac:graphicFrameMk id="4" creationId="{53D603C3-1A97-465D-98EA-D00DBCB60322}"/>
          </ac:graphicFrameMkLst>
        </pc:graphicFrameChg>
      </pc:sldChg>
      <pc:sldChg chg="addSp modSp mod">
        <pc:chgData name="jan francis" userId="79642c83b9358b67" providerId="LiveId" clId="{0D569148-8095-4057-B34B-F7CDC444FE7D}" dt="2020-06-16T11:20:02.441" v="3224" actId="20577"/>
        <pc:sldMkLst>
          <pc:docMk/>
          <pc:sldMk cId="1223576254" sldId="341"/>
        </pc:sldMkLst>
        <pc:spChg chg="mod">
          <ac:chgData name="jan francis" userId="79642c83b9358b67" providerId="LiveId" clId="{0D569148-8095-4057-B34B-F7CDC444FE7D}" dt="2020-06-14T12:53:17.444" v="168" actId="20577"/>
          <ac:spMkLst>
            <pc:docMk/>
            <pc:sldMk cId="1223576254" sldId="341"/>
            <ac:spMk id="3074" creationId="{00000000-0000-0000-0000-000000000000}"/>
          </ac:spMkLst>
        </pc:spChg>
        <pc:spChg chg="mod">
          <ac:chgData name="jan francis" userId="79642c83b9358b67" providerId="LiveId" clId="{0D569148-8095-4057-B34B-F7CDC444FE7D}" dt="2020-06-16T11:20:02.441" v="3224" actId="20577"/>
          <ac:spMkLst>
            <pc:docMk/>
            <pc:sldMk cId="1223576254" sldId="341"/>
            <ac:spMk id="3075" creationId="{00000000-0000-0000-0000-000000000000}"/>
          </ac:spMkLst>
        </pc:spChg>
        <pc:picChg chg="add mod">
          <ac:chgData name="jan francis" userId="79642c83b9358b67" providerId="LiveId" clId="{0D569148-8095-4057-B34B-F7CDC444FE7D}" dt="2020-06-15T09:48:26.414" v="1322" actId="1076"/>
          <ac:picMkLst>
            <pc:docMk/>
            <pc:sldMk cId="1223576254" sldId="341"/>
            <ac:picMk id="4" creationId="{CB38AACF-6A01-41E0-9706-047367C618D1}"/>
          </ac:picMkLst>
        </pc:picChg>
      </pc:sldChg>
      <pc:sldChg chg="addSp modSp mod">
        <pc:chgData name="jan francis" userId="79642c83b9358b67" providerId="LiveId" clId="{0D569148-8095-4057-B34B-F7CDC444FE7D}" dt="2020-06-16T10:26:29.973" v="2882" actId="313"/>
        <pc:sldMkLst>
          <pc:docMk/>
          <pc:sldMk cId="1930404069" sldId="342"/>
        </pc:sldMkLst>
        <pc:spChg chg="add mod">
          <ac:chgData name="jan francis" userId="79642c83b9358b67" providerId="LiveId" clId="{0D569148-8095-4057-B34B-F7CDC444FE7D}" dt="2020-06-15T10:02:02.817" v="1622" actId="1076"/>
          <ac:spMkLst>
            <pc:docMk/>
            <pc:sldMk cId="1930404069" sldId="342"/>
            <ac:spMk id="3" creationId="{CF5F8319-808D-468C-AEA0-F56AA67E3AAB}"/>
          </ac:spMkLst>
        </pc:spChg>
        <pc:spChg chg="mod">
          <ac:chgData name="jan francis" userId="79642c83b9358b67" providerId="LiveId" clId="{0D569148-8095-4057-B34B-F7CDC444FE7D}" dt="2020-06-16T10:26:29.973" v="2882" actId="313"/>
          <ac:spMkLst>
            <pc:docMk/>
            <pc:sldMk cId="1930404069" sldId="342"/>
            <ac:spMk id="3075" creationId="{00000000-0000-0000-0000-000000000000}"/>
          </ac:spMkLst>
        </pc:spChg>
        <pc:picChg chg="add mod">
          <ac:chgData name="jan francis" userId="79642c83b9358b67" providerId="LiveId" clId="{0D569148-8095-4057-B34B-F7CDC444FE7D}" dt="2020-06-15T10:00:57.227" v="1618" actId="1076"/>
          <ac:picMkLst>
            <pc:docMk/>
            <pc:sldMk cId="1930404069" sldId="342"/>
            <ac:picMk id="2" creationId="{8455D705-125D-492B-9EDE-B9398156A000}"/>
          </ac:picMkLst>
        </pc:picChg>
      </pc:sldChg>
      <pc:sldChg chg="modSp mod">
        <pc:chgData name="jan francis" userId="79642c83b9358b67" providerId="LiveId" clId="{0D569148-8095-4057-B34B-F7CDC444FE7D}" dt="2020-06-16T11:41:55.728" v="3738" actId="20577"/>
        <pc:sldMkLst>
          <pc:docMk/>
          <pc:sldMk cId="574900988" sldId="343"/>
        </pc:sldMkLst>
        <pc:spChg chg="mod">
          <ac:chgData name="jan francis" userId="79642c83b9358b67" providerId="LiveId" clId="{0D569148-8095-4057-B34B-F7CDC444FE7D}" dt="2020-06-16T11:09:41.514" v="3113" actId="20577"/>
          <ac:spMkLst>
            <pc:docMk/>
            <pc:sldMk cId="574900988" sldId="343"/>
            <ac:spMk id="3074" creationId="{00000000-0000-0000-0000-000000000000}"/>
          </ac:spMkLst>
        </pc:spChg>
        <pc:graphicFrameChg chg="mod modGraphic">
          <ac:chgData name="jan francis" userId="79642c83b9358b67" providerId="LiveId" clId="{0D569148-8095-4057-B34B-F7CDC444FE7D}" dt="2020-06-16T11:41:55.728" v="3738" actId="20577"/>
          <ac:graphicFrameMkLst>
            <pc:docMk/>
            <pc:sldMk cId="574900988" sldId="343"/>
            <ac:graphicFrameMk id="2" creationId="{E1C078EB-4E16-40EB-AAF2-7B7895CD0618}"/>
          </ac:graphicFrameMkLst>
        </pc:graphicFrameChg>
      </pc:sldChg>
      <pc:sldChg chg="modSp mod">
        <pc:chgData name="jan francis" userId="79642c83b9358b67" providerId="LiveId" clId="{0D569148-8095-4057-B34B-F7CDC444FE7D}" dt="2020-06-16T11:41:21.994" v="3731" actId="20577"/>
        <pc:sldMkLst>
          <pc:docMk/>
          <pc:sldMk cId="3111041383" sldId="344"/>
        </pc:sldMkLst>
        <pc:spChg chg="mod">
          <ac:chgData name="jan francis" userId="79642c83b9358b67" providerId="LiveId" clId="{0D569148-8095-4057-B34B-F7CDC444FE7D}" dt="2020-06-16T11:10:12.207" v="3119" actId="20577"/>
          <ac:spMkLst>
            <pc:docMk/>
            <pc:sldMk cId="3111041383" sldId="344"/>
            <ac:spMk id="2" creationId="{00000000-0000-0000-0000-000000000000}"/>
          </ac:spMkLst>
        </pc:spChg>
        <pc:graphicFrameChg chg="mod modGraphic">
          <ac:chgData name="jan francis" userId="79642c83b9358b67" providerId="LiveId" clId="{0D569148-8095-4057-B34B-F7CDC444FE7D}" dt="2020-06-16T11:41:21.994" v="3731" actId="20577"/>
          <ac:graphicFrameMkLst>
            <pc:docMk/>
            <pc:sldMk cId="3111041383" sldId="344"/>
            <ac:graphicFrameMk id="4" creationId="{53D603C3-1A97-465D-98EA-D00DBCB60322}"/>
          </ac:graphicFrameMkLst>
        </pc:graphicFrameChg>
      </pc:sldChg>
      <pc:sldChg chg="modSp add mod">
        <pc:chgData name="jan francis" userId="79642c83b9358b67" providerId="LiveId" clId="{0D569148-8095-4057-B34B-F7CDC444FE7D}" dt="2020-06-15T11:26:00.028" v="2060" actId="255"/>
        <pc:sldMkLst>
          <pc:docMk/>
          <pc:sldMk cId="1343989511" sldId="345"/>
        </pc:sldMkLst>
        <pc:spChg chg="mod">
          <ac:chgData name="jan francis" userId="79642c83b9358b67" providerId="LiveId" clId="{0D569148-8095-4057-B34B-F7CDC444FE7D}" dt="2020-06-14T13:52:05.669" v="547" actId="20577"/>
          <ac:spMkLst>
            <pc:docMk/>
            <pc:sldMk cId="1343989511" sldId="345"/>
            <ac:spMk id="2" creationId="{00000000-0000-0000-0000-000000000000}"/>
          </ac:spMkLst>
        </pc:spChg>
        <pc:graphicFrameChg chg="mod modGraphic">
          <ac:chgData name="jan francis" userId="79642c83b9358b67" providerId="LiveId" clId="{0D569148-8095-4057-B34B-F7CDC444FE7D}" dt="2020-06-15T11:26:00.028" v="2060" actId="255"/>
          <ac:graphicFrameMkLst>
            <pc:docMk/>
            <pc:sldMk cId="1343989511" sldId="345"/>
            <ac:graphicFrameMk id="4" creationId="{53D603C3-1A97-465D-98EA-D00DBCB60322}"/>
          </ac:graphicFrameMkLst>
        </pc:graphicFrameChg>
      </pc:sldChg>
      <pc:sldChg chg="modSp add mod">
        <pc:chgData name="jan francis" userId="79642c83b9358b67" providerId="LiveId" clId="{0D569148-8095-4057-B34B-F7CDC444FE7D}" dt="2020-06-15T11:25:49.633" v="2059" actId="255"/>
        <pc:sldMkLst>
          <pc:docMk/>
          <pc:sldMk cId="1458104281" sldId="346"/>
        </pc:sldMkLst>
        <pc:spChg chg="mod">
          <ac:chgData name="jan francis" userId="79642c83b9358b67" providerId="LiveId" clId="{0D569148-8095-4057-B34B-F7CDC444FE7D}" dt="2020-06-14T13:55:33.222" v="641" actId="20577"/>
          <ac:spMkLst>
            <pc:docMk/>
            <pc:sldMk cId="1458104281" sldId="346"/>
            <ac:spMk id="2" creationId="{00000000-0000-0000-0000-000000000000}"/>
          </ac:spMkLst>
        </pc:spChg>
        <pc:graphicFrameChg chg="modGraphic">
          <ac:chgData name="jan francis" userId="79642c83b9358b67" providerId="LiveId" clId="{0D569148-8095-4057-B34B-F7CDC444FE7D}" dt="2020-06-15T11:25:49.633" v="2059" actId="255"/>
          <ac:graphicFrameMkLst>
            <pc:docMk/>
            <pc:sldMk cId="1458104281" sldId="346"/>
            <ac:graphicFrameMk id="4" creationId="{53D603C3-1A97-465D-98EA-D00DBCB60322}"/>
          </ac:graphicFrameMkLst>
        </pc:graphicFrameChg>
      </pc:sldChg>
      <pc:sldChg chg="addSp modSp add mod ord">
        <pc:chgData name="jan francis" userId="79642c83b9358b67" providerId="LiveId" clId="{0D569148-8095-4057-B34B-F7CDC444FE7D}" dt="2020-06-15T09:59:58.747" v="1616" actId="20578"/>
        <pc:sldMkLst>
          <pc:docMk/>
          <pc:sldMk cId="3850699825" sldId="347"/>
        </pc:sldMkLst>
        <pc:spChg chg="add mod">
          <ac:chgData name="jan francis" userId="79642c83b9358b67" providerId="LiveId" clId="{0D569148-8095-4057-B34B-F7CDC444FE7D}" dt="2020-06-15T09:57:38.224" v="1539" actId="1076"/>
          <ac:spMkLst>
            <pc:docMk/>
            <pc:sldMk cId="3850699825" sldId="347"/>
            <ac:spMk id="4" creationId="{0CA7A7ED-071B-4153-AFC0-304ED999A6FF}"/>
          </ac:spMkLst>
        </pc:spChg>
        <pc:spChg chg="mod">
          <ac:chgData name="jan francis" userId="79642c83b9358b67" providerId="LiveId" clId="{0D569148-8095-4057-B34B-F7CDC444FE7D}" dt="2020-06-15T09:33:37.573" v="885" actId="20577"/>
          <ac:spMkLst>
            <pc:docMk/>
            <pc:sldMk cId="3850699825" sldId="347"/>
            <ac:spMk id="3074" creationId="{00000000-0000-0000-0000-000000000000}"/>
          </ac:spMkLst>
        </pc:spChg>
        <pc:spChg chg="mod">
          <ac:chgData name="jan francis" userId="79642c83b9358b67" providerId="LiveId" clId="{0D569148-8095-4057-B34B-F7CDC444FE7D}" dt="2020-06-15T09:59:58.747" v="1616" actId="20578"/>
          <ac:spMkLst>
            <pc:docMk/>
            <pc:sldMk cId="3850699825" sldId="347"/>
            <ac:spMk id="3075" creationId="{00000000-0000-0000-0000-000000000000}"/>
          </ac:spMkLst>
        </pc:spChg>
        <pc:picChg chg="add mod">
          <ac:chgData name="jan francis" userId="79642c83b9358b67" providerId="LiveId" clId="{0D569148-8095-4057-B34B-F7CDC444FE7D}" dt="2020-06-15T09:59:22.820" v="1547" actId="1076"/>
          <ac:picMkLst>
            <pc:docMk/>
            <pc:sldMk cId="3850699825" sldId="347"/>
            <ac:picMk id="2" creationId="{BA2FB07C-D9EB-4EC8-AE3E-12AD5FE375FF}"/>
          </ac:picMkLst>
        </pc:picChg>
        <pc:picChg chg="add mod">
          <ac:chgData name="jan francis" userId="79642c83b9358b67" providerId="LiveId" clId="{0D569148-8095-4057-B34B-F7CDC444FE7D}" dt="2020-06-15T09:56:22.622" v="1532" actId="1076"/>
          <ac:picMkLst>
            <pc:docMk/>
            <pc:sldMk cId="3850699825" sldId="347"/>
            <ac:picMk id="3" creationId="{84BB6641-1967-473B-8CE2-695647FAC1C5}"/>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6/16/2021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17213954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9</a:t>
            </a:fld>
            <a:endParaRPr lang="en-GB"/>
          </a:p>
        </p:txBody>
      </p:sp>
    </p:spTree>
    <p:extLst>
      <p:ext uri="{BB962C8B-B14F-4D97-AF65-F5344CB8AC3E}">
        <p14:creationId xmlns:p14="http://schemas.microsoft.com/office/powerpoint/2010/main" val="29900032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13</a:t>
            </a:fld>
            <a:endParaRPr lang="en-GB"/>
          </a:p>
        </p:txBody>
      </p:sp>
    </p:spTree>
    <p:extLst>
      <p:ext uri="{BB962C8B-B14F-4D97-AF65-F5344CB8AC3E}">
        <p14:creationId xmlns:p14="http://schemas.microsoft.com/office/powerpoint/2010/main" val="39236691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Hawlfraint © 2021 Sefydliad City and Guilds Llundain. Cedwir pob hawl.</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 14</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Cymhwyster Sylfaen mewn</a:t>
            </a:r>
            <a:br>
              <a:rPr lang="en-GB" sz="1400" baseline="0" dirty="0">
                <a:solidFill>
                  <a:schemeClr val="tx1"/>
                </a:solidFill>
              </a:rPr>
            </a:br>
            <a:r>
              <a:rPr lang="en-GB" sz="1400" b="1" baseline="0" dirty="0">
                <a:solidFill>
                  <a:schemeClr val="tx1"/>
                </a:solidFill>
              </a:rPr>
              <a:t>Adeiladu a Pheirianneg Gwasanaethau Adeiladu</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cy-GB" sz="2400" b="1"/>
              <a:t>Uned 108: Galwedigaethau gwaith coed</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cy-GB"/>
              <a:t>PowerPoint 3: Deunyddiau a ddefnyddir mewn galwedigaethau gwaith coed</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33915"/>
            <a:ext cx="8229600" cy="320645"/>
          </a:xfrm>
        </p:spPr>
        <p:txBody>
          <a:bodyPr/>
          <a:lstStyle/>
          <a:p>
            <a:r>
              <a:rPr lang="cy-GB"/>
              <a:t>Gosodion pren metel: priodoleddau a chyfyngiadau </a:t>
            </a:r>
          </a:p>
        </p:txBody>
      </p:sp>
      <p:sp>
        <p:nvSpPr>
          <p:cNvPr id="3" name="Content Placeholder 2"/>
          <p:cNvSpPr>
            <a:spLocks noGrp="1"/>
          </p:cNvSpPr>
          <p:nvPr>
            <p:ph sz="quarter" idx="10"/>
          </p:nvPr>
        </p:nvSpPr>
        <p:spPr>
          <a:xfrm>
            <a:off x="481896" y="1516817"/>
            <a:ext cx="8229600" cy="4248000"/>
          </a:xfrm>
        </p:spPr>
        <p:txBody>
          <a:bodyPr/>
          <a:lstStyle/>
          <a:p>
            <a:pPr marL="0" lvl="1" indent="0">
              <a:buNone/>
            </a:pPr>
            <a:r>
              <a:rPr lang="cy-GB"/>
              <a:t> </a:t>
            </a:r>
          </a:p>
          <a:p>
            <a:pPr marL="0" lvl="1" indent="0">
              <a:buNone/>
            </a:pPr>
            <a:r>
              <a:rPr lang="cy-GB"/>
              <a:t> </a:t>
            </a:r>
          </a:p>
          <a:p>
            <a:endParaRPr lang="en-US" dirty="0"/>
          </a:p>
        </p:txBody>
      </p:sp>
      <p:graphicFrame>
        <p:nvGraphicFramePr>
          <p:cNvPr id="4" name="Table 4">
            <a:extLst>
              <a:ext uri="{FF2B5EF4-FFF2-40B4-BE49-F238E27FC236}">
                <a16:creationId xmlns:a16="http://schemas.microsoft.com/office/drawing/2014/main" id="{53D603C3-1A97-465D-98EA-D00DBCB60322}"/>
              </a:ext>
            </a:extLst>
          </p:cNvPr>
          <p:cNvGraphicFramePr>
            <a:graphicFrameLocks noGrp="1"/>
          </p:cNvGraphicFramePr>
          <p:nvPr>
            <p:extLst>
              <p:ext uri="{D42A27DB-BD31-4B8C-83A1-F6EECF244321}">
                <p14:modId xmlns:p14="http://schemas.microsoft.com/office/powerpoint/2010/main" val="571242158"/>
              </p:ext>
            </p:extLst>
          </p:nvPr>
        </p:nvGraphicFramePr>
        <p:xfrm>
          <a:off x="168204" y="1618567"/>
          <a:ext cx="8856984" cy="4605226"/>
        </p:xfrm>
        <a:graphic>
          <a:graphicData uri="http://schemas.openxmlformats.org/drawingml/2006/table">
            <a:tbl>
              <a:tblPr firstRow="1" bandRow="1">
                <a:tableStyleId>{5C22544A-7EE6-4342-B048-85BDC9FD1C3A}</a:tableStyleId>
              </a:tblPr>
              <a:tblGrid>
                <a:gridCol w="1836204">
                  <a:extLst>
                    <a:ext uri="{9D8B030D-6E8A-4147-A177-3AD203B41FA5}">
                      <a16:colId xmlns:a16="http://schemas.microsoft.com/office/drawing/2014/main" val="2984713540"/>
                    </a:ext>
                  </a:extLst>
                </a:gridCol>
                <a:gridCol w="3528392">
                  <a:extLst>
                    <a:ext uri="{9D8B030D-6E8A-4147-A177-3AD203B41FA5}">
                      <a16:colId xmlns:a16="http://schemas.microsoft.com/office/drawing/2014/main" val="3569632472"/>
                    </a:ext>
                  </a:extLst>
                </a:gridCol>
                <a:gridCol w="3492388">
                  <a:extLst>
                    <a:ext uri="{9D8B030D-6E8A-4147-A177-3AD203B41FA5}">
                      <a16:colId xmlns:a16="http://schemas.microsoft.com/office/drawing/2014/main" val="328722275"/>
                    </a:ext>
                  </a:extLst>
                </a:gridCol>
              </a:tblGrid>
              <a:tr h="423034">
                <a:tc>
                  <a:txBody>
                    <a:bodyPr/>
                    <a:lstStyle/>
                    <a:p>
                      <a:r>
                        <a:rPr lang="cy-GB">
                          <a:solidFill>
                            <a:schemeClr val="tx1"/>
                          </a:solidFill>
                        </a:rPr>
                        <a:t>Math</a:t>
                      </a:r>
                    </a:p>
                  </a:txBody>
                  <a:tcPr/>
                </a:tc>
                <a:tc>
                  <a:txBody>
                    <a:bodyPr/>
                    <a:lstStyle/>
                    <a:p>
                      <a:r>
                        <a:rPr lang="cy-GB">
                          <a:solidFill>
                            <a:schemeClr val="tx1"/>
                          </a:solidFill>
                        </a:rPr>
                        <a:t>Rhinweddau</a:t>
                      </a:r>
                    </a:p>
                  </a:txBody>
                  <a:tcPr/>
                </a:tc>
                <a:tc>
                  <a:txBody>
                    <a:bodyPr/>
                    <a:lstStyle/>
                    <a:p>
                      <a:r>
                        <a:rPr lang="cy-GB">
                          <a:solidFill>
                            <a:schemeClr val="tx1"/>
                          </a:solidFill>
                        </a:rPr>
                        <a:t>Cyfyngiadau</a:t>
                      </a:r>
                    </a:p>
                  </a:txBody>
                  <a:tcPr/>
                </a:tc>
                <a:extLst>
                  <a:ext uri="{0D108BD9-81ED-4DB2-BD59-A6C34878D82A}">
                    <a16:rowId xmlns:a16="http://schemas.microsoft.com/office/drawing/2014/main" val="3570271681"/>
                  </a:ext>
                </a:extLst>
              </a:tr>
              <a:tr h="648386">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cy-GB" sz="1400"/>
                        <a:t>Sgriwiau pozidriv</a:t>
                      </a:r>
                    </a:p>
                  </a:txBody>
                  <a:tcPr/>
                </a:tc>
                <a:tc>
                  <a:txBody>
                    <a:bodyPr/>
                    <a:lstStyle/>
                    <a:p>
                      <a:r>
                        <a:rPr lang="cy-GB" sz="1400"/>
                        <a:t>Gellir eu cynhyrchu ar raddfa fawr a’r opsiwn rhataf ar gyfer sgriwio cyflym</a:t>
                      </a:r>
                    </a:p>
                  </a:txBody>
                  <a:tcPr/>
                </a:tc>
                <a:tc>
                  <a:txBody>
                    <a:bodyPr/>
                    <a:lstStyle/>
                    <a:p>
                      <a:r>
                        <a:rPr lang="cy-GB" sz="1400"/>
                        <a:t>Gellir eu llyfnu, gan ddibynnu ar y defnydd a’r deunydd</a:t>
                      </a:r>
                    </a:p>
                  </a:txBody>
                  <a:tcPr/>
                </a:tc>
                <a:extLst>
                  <a:ext uri="{0D108BD9-81ED-4DB2-BD59-A6C34878D82A}">
                    <a16:rowId xmlns:a16="http://schemas.microsoft.com/office/drawing/2014/main" val="263027525"/>
                  </a:ext>
                </a:extLst>
              </a:tr>
              <a:tr h="562943">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cy-GB" sz="1400"/>
                        <a:t>Sgriwiau pen-slot</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400" dirty="0"/>
                    </a:p>
                  </a:txBody>
                  <a:tcPr/>
                </a:tc>
                <a:tc>
                  <a:txBody>
                    <a:bodyPr/>
                    <a:lstStyle/>
                    <a:p>
                      <a:r>
                        <a:rPr lang="cy-GB" sz="1400"/>
                        <a:t>Gorffeniad da gan fod modd gosod slotiau ar gyfer dodrefn drws </a:t>
                      </a:r>
                    </a:p>
                  </a:txBody>
                  <a:tcPr/>
                </a:tc>
                <a:tc>
                  <a:txBody>
                    <a:bodyPr/>
                    <a:lstStyle/>
                    <a:p>
                      <a:r>
                        <a:rPr lang="cy-GB" sz="1400"/>
                        <a:t>Gallu llithro’n rhwydd felly mae angen eu gosod â llaw</a:t>
                      </a:r>
                    </a:p>
                  </a:txBody>
                  <a:tcPr/>
                </a:tc>
                <a:extLst>
                  <a:ext uri="{0D108BD9-81ED-4DB2-BD59-A6C34878D82A}">
                    <a16:rowId xmlns:a16="http://schemas.microsoft.com/office/drawing/2014/main" val="1032286369"/>
                  </a:ext>
                </a:extLst>
              </a:tr>
              <a:tr h="562943">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cy-GB" sz="1400"/>
                        <a:t>Sgriwiau Torx</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400" dirty="0"/>
                    </a:p>
                  </a:txBody>
                  <a:tcPr/>
                </a:tc>
                <a:tc>
                  <a:txBody>
                    <a:bodyPr/>
                    <a:lstStyle/>
                    <a:p>
                      <a:r>
                        <a:rPr lang="cy-GB" sz="1400"/>
                        <a:t>Gafael rhagorol ac yn haws eu defnyddio heb lithro</a:t>
                      </a:r>
                    </a:p>
                  </a:txBody>
                  <a:tcPr/>
                </a:tc>
                <a:tc>
                  <a:txBody>
                    <a:bodyPr/>
                    <a:lstStyle/>
                    <a:p>
                      <a:r>
                        <a:rPr lang="cy-GB" sz="1400"/>
                        <a:t>Drutach a llai cyffredin</a:t>
                      </a:r>
                    </a:p>
                  </a:txBody>
                  <a:tcPr/>
                </a:tc>
                <a:extLst>
                  <a:ext uri="{0D108BD9-81ED-4DB2-BD59-A6C34878D82A}">
                    <a16:rowId xmlns:a16="http://schemas.microsoft.com/office/drawing/2014/main" val="359386196"/>
                  </a:ext>
                </a:extLst>
              </a:tr>
              <a:tr h="562943">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cy-GB" sz="1400"/>
                        <a:t>Pinnau gwifro</a:t>
                      </a:r>
                    </a:p>
                    <a:p>
                      <a:endParaRPr lang="en-GB" sz="1400" dirty="0"/>
                    </a:p>
                  </a:txBody>
                  <a:tcPr/>
                </a:tc>
                <a:tc>
                  <a:txBody>
                    <a:bodyPr/>
                    <a:lstStyle/>
                    <a:p>
                      <a:r>
                        <a:rPr lang="cy-GB" sz="1400"/>
                        <a:t>Siafft a phen bach sy’n ei gwneud yn hawdd eu cuddio</a:t>
                      </a:r>
                    </a:p>
                  </a:txBody>
                  <a:tcPr/>
                </a:tc>
                <a:tc>
                  <a:txBody>
                    <a:bodyPr/>
                    <a:lstStyle/>
                    <a:p>
                      <a:r>
                        <a:rPr lang="cy-GB" sz="1400"/>
                        <a:t>Gallu plygu’n rhwydd os nad ydynt yn cael eu taro’n syth ar y pen. Gall y pennau dorri</a:t>
                      </a:r>
                    </a:p>
                  </a:txBody>
                  <a:tcPr/>
                </a:tc>
                <a:extLst>
                  <a:ext uri="{0D108BD9-81ED-4DB2-BD59-A6C34878D82A}">
                    <a16:rowId xmlns:a16="http://schemas.microsoft.com/office/drawing/2014/main" val="3759893110"/>
                  </a:ext>
                </a:extLst>
              </a:tr>
              <a:tr h="624127">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cy-GB" sz="1400"/>
                        <a:t>Hoelion hirgrwn (main)</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400" dirty="0"/>
                    </a:p>
                  </a:txBody>
                  <a:tcPr/>
                </a:tc>
                <a:tc>
                  <a:txBody>
                    <a:bodyPr/>
                    <a:lstStyle/>
                    <a:p>
                      <a:r>
                        <a:rPr lang="cy-GB" sz="1400"/>
                        <a:t>Hoelion gwifren anghymesur mewn hydoedd a thrwch amrywiol. Gellir eu dyrnu’n wastad </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cy-GB" sz="1400"/>
                        <a:t>Gallu plygu’n rhwydd os nad ydynt yn cael eu taro’n syth ar y pen. Gall morthwyl lithro ar ben bach.</a:t>
                      </a:r>
                    </a:p>
                  </a:txBody>
                  <a:tcPr/>
                </a:tc>
                <a:extLst>
                  <a:ext uri="{0D108BD9-81ED-4DB2-BD59-A6C34878D82A}">
                    <a16:rowId xmlns:a16="http://schemas.microsoft.com/office/drawing/2014/main" val="2161008279"/>
                  </a:ext>
                </a:extLst>
              </a:tr>
              <a:tr h="924131">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cy-GB" sz="1400"/>
                        <a:t>Hoelion bras</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400" dirty="0"/>
                    </a:p>
                  </a:txBody>
                  <a:tcPr/>
                </a:tc>
                <a:tc>
                  <a:txBody>
                    <a:bodyPr/>
                    <a:lstStyle/>
                    <a:p>
                      <a:r>
                        <a:rPr lang="cy-GB" sz="1400"/>
                        <a:t>Hoelion byr, tew, galfanedig wedi’u hinswleiddio gyda phen mawr sy'n cael ei hoelio’n wastad â’r wyneb. Delfrydol ar gyfer gosod bachau ffelt a distiau</a:t>
                      </a:r>
                    </a:p>
                  </a:txBody>
                  <a:tcPr/>
                </a:tc>
                <a:tc>
                  <a:txBody>
                    <a:bodyPr/>
                    <a:lstStyle/>
                    <a:p>
                      <a:r>
                        <a:rPr lang="cy-GB" sz="1400"/>
                        <a:t>Mae’r siafftiau byr yn eu gwneud yn anodd eu dal a’u hoelio. Gall y pennau gasglu lleithder</a:t>
                      </a:r>
                    </a:p>
                  </a:txBody>
                  <a:tcPr/>
                </a:tc>
                <a:extLst>
                  <a:ext uri="{0D108BD9-81ED-4DB2-BD59-A6C34878D82A}">
                    <a16:rowId xmlns:a16="http://schemas.microsoft.com/office/drawing/2014/main" val="174494708"/>
                  </a:ext>
                </a:extLst>
              </a:tr>
            </a:tbl>
          </a:graphicData>
        </a:graphic>
      </p:graphicFrame>
    </p:spTree>
    <p:extLst>
      <p:ext uri="{BB962C8B-B14F-4D97-AF65-F5344CB8AC3E}">
        <p14:creationId xmlns:p14="http://schemas.microsoft.com/office/powerpoint/2010/main" val="13439895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896" y="1077819"/>
            <a:ext cx="8229600" cy="602767"/>
          </a:xfrm>
        </p:spPr>
        <p:txBody>
          <a:bodyPr/>
          <a:lstStyle/>
          <a:p>
            <a:r>
              <a:rPr lang="cy-GB"/>
              <a:t>Gosodion pren metel: priodoleddau a chyfyngiadau </a:t>
            </a:r>
          </a:p>
        </p:txBody>
      </p:sp>
      <p:sp>
        <p:nvSpPr>
          <p:cNvPr id="3" name="Content Placeholder 2"/>
          <p:cNvSpPr>
            <a:spLocks noGrp="1"/>
          </p:cNvSpPr>
          <p:nvPr>
            <p:ph sz="quarter" idx="10"/>
          </p:nvPr>
        </p:nvSpPr>
        <p:spPr>
          <a:xfrm>
            <a:off x="6948264" y="1516817"/>
            <a:ext cx="1763232" cy="1070499"/>
          </a:xfrm>
        </p:spPr>
        <p:txBody>
          <a:bodyPr/>
          <a:lstStyle/>
          <a:p>
            <a:pPr marL="0" lvl="1" indent="0">
              <a:buNone/>
            </a:pPr>
            <a:r>
              <a:rPr lang="cy-GB"/>
              <a:t> </a:t>
            </a:r>
          </a:p>
          <a:p>
            <a:pPr marL="0" lvl="1" indent="0">
              <a:buNone/>
            </a:pPr>
            <a:r>
              <a:rPr lang="cy-GB"/>
              <a:t> </a:t>
            </a:r>
          </a:p>
          <a:p>
            <a:endParaRPr lang="en-US" dirty="0"/>
          </a:p>
        </p:txBody>
      </p:sp>
      <p:pic>
        <p:nvPicPr>
          <p:cNvPr id="7" name="Picture 6">
            <a:extLst>
              <a:ext uri="{FF2B5EF4-FFF2-40B4-BE49-F238E27FC236}">
                <a16:creationId xmlns:a16="http://schemas.microsoft.com/office/drawing/2014/main" id="{BDB6D5DE-4974-466B-8CEC-06785B260C74}"/>
              </a:ext>
            </a:extLst>
          </p:cNvPr>
          <p:cNvPicPr>
            <a:picLocks noChangeAspect="1"/>
          </p:cNvPicPr>
          <p:nvPr/>
        </p:nvPicPr>
        <p:blipFill>
          <a:blip r:embed="rId2"/>
          <a:stretch>
            <a:fillRect/>
          </a:stretch>
        </p:blipFill>
        <p:spPr>
          <a:xfrm>
            <a:off x="581144" y="1735422"/>
            <a:ext cx="1135984" cy="1130513"/>
          </a:xfrm>
          <a:prstGeom prst="rect">
            <a:avLst/>
          </a:prstGeom>
        </p:spPr>
      </p:pic>
      <p:sp>
        <p:nvSpPr>
          <p:cNvPr id="8" name="TextBox 7">
            <a:extLst>
              <a:ext uri="{FF2B5EF4-FFF2-40B4-BE49-F238E27FC236}">
                <a16:creationId xmlns:a16="http://schemas.microsoft.com/office/drawing/2014/main" id="{FC75D467-1F3F-40F4-AA90-23F4D0C640F7}"/>
              </a:ext>
            </a:extLst>
          </p:cNvPr>
          <p:cNvSpPr txBox="1"/>
          <p:nvPr/>
        </p:nvSpPr>
        <p:spPr>
          <a:xfrm>
            <a:off x="462558" y="3095203"/>
            <a:ext cx="1512168" cy="1569660"/>
          </a:xfrm>
          <a:prstGeom prst="rect">
            <a:avLst/>
          </a:prstGeom>
          <a:noFill/>
        </p:spPr>
        <p:txBody>
          <a:bodyPr wrap="square" rtlCol="0">
            <a:spAutoFit/>
          </a:bodyPr>
          <a:lstStyle/>
          <a:p>
            <a:r>
              <a:rPr lang="cy-GB" sz="1200"/>
              <a:t>Sgriw pen fflat neu sgriw gwrthsodd. Wedi’i gynllunio fel bod y sgriw yn gorwedd yn wastad gyda’r arwyneb yn cael ei osod, fel na fydd y pen yn dal. </a:t>
            </a:r>
          </a:p>
        </p:txBody>
      </p:sp>
      <p:pic>
        <p:nvPicPr>
          <p:cNvPr id="9" name="Picture 8">
            <a:extLst>
              <a:ext uri="{FF2B5EF4-FFF2-40B4-BE49-F238E27FC236}">
                <a16:creationId xmlns:a16="http://schemas.microsoft.com/office/drawing/2014/main" id="{809C5153-023B-4688-9B9D-E2668382F485}"/>
              </a:ext>
            </a:extLst>
          </p:cNvPr>
          <p:cNvPicPr>
            <a:picLocks noChangeAspect="1"/>
          </p:cNvPicPr>
          <p:nvPr/>
        </p:nvPicPr>
        <p:blipFill>
          <a:blip r:embed="rId3"/>
          <a:stretch>
            <a:fillRect/>
          </a:stretch>
        </p:blipFill>
        <p:spPr>
          <a:xfrm>
            <a:off x="2029588" y="1675099"/>
            <a:ext cx="1114048" cy="1251161"/>
          </a:xfrm>
          <a:prstGeom prst="rect">
            <a:avLst/>
          </a:prstGeom>
        </p:spPr>
      </p:pic>
      <p:sp>
        <p:nvSpPr>
          <p:cNvPr id="11" name="TextBox 10">
            <a:extLst>
              <a:ext uri="{FF2B5EF4-FFF2-40B4-BE49-F238E27FC236}">
                <a16:creationId xmlns:a16="http://schemas.microsoft.com/office/drawing/2014/main" id="{861C9E1B-A880-4FC5-A3A3-64AE9FFD9DDE}"/>
              </a:ext>
            </a:extLst>
          </p:cNvPr>
          <p:cNvSpPr txBox="1"/>
          <p:nvPr/>
        </p:nvSpPr>
        <p:spPr>
          <a:xfrm>
            <a:off x="1830528" y="3085675"/>
            <a:ext cx="1512168" cy="2308324"/>
          </a:xfrm>
          <a:prstGeom prst="rect">
            <a:avLst/>
          </a:prstGeom>
          <a:noFill/>
        </p:spPr>
        <p:txBody>
          <a:bodyPr wrap="square" rtlCol="0">
            <a:spAutoFit/>
          </a:bodyPr>
          <a:lstStyle/>
          <a:p>
            <a:r>
              <a:rPr lang="cy-GB" sz="1200"/>
              <a:t>Mae sgriw pen uchel neu hirgrwn yn gyfuniad o sgriw gwrthsodd a sgriw pen cromlin. Maen nhw’n wrthsodd ond mae top y pen yn ymwthio uwchben yr wyneb. Fe’u defnyddir yn bennaf fel nodwedd addurnol.</a:t>
            </a:r>
          </a:p>
        </p:txBody>
      </p:sp>
      <p:pic>
        <p:nvPicPr>
          <p:cNvPr id="12" name="Picture 11">
            <a:extLst>
              <a:ext uri="{FF2B5EF4-FFF2-40B4-BE49-F238E27FC236}">
                <a16:creationId xmlns:a16="http://schemas.microsoft.com/office/drawing/2014/main" id="{6E14C404-1ACE-44F6-9081-5D38BAE0FB94}"/>
              </a:ext>
            </a:extLst>
          </p:cNvPr>
          <p:cNvPicPr>
            <a:picLocks noChangeAspect="1"/>
          </p:cNvPicPr>
          <p:nvPr/>
        </p:nvPicPr>
        <p:blipFill>
          <a:blip r:embed="rId4"/>
          <a:stretch>
            <a:fillRect/>
          </a:stretch>
        </p:blipFill>
        <p:spPr>
          <a:xfrm>
            <a:off x="3383586" y="1700808"/>
            <a:ext cx="1114047" cy="1225452"/>
          </a:xfrm>
          <a:prstGeom prst="rect">
            <a:avLst/>
          </a:prstGeom>
        </p:spPr>
      </p:pic>
      <p:sp>
        <p:nvSpPr>
          <p:cNvPr id="14" name="TextBox 13">
            <a:extLst>
              <a:ext uri="{FF2B5EF4-FFF2-40B4-BE49-F238E27FC236}">
                <a16:creationId xmlns:a16="http://schemas.microsoft.com/office/drawing/2014/main" id="{30E6E305-5AB8-49AB-B9F8-9AB0AC2C8AB9}"/>
              </a:ext>
            </a:extLst>
          </p:cNvPr>
          <p:cNvSpPr txBox="1"/>
          <p:nvPr/>
        </p:nvSpPr>
        <p:spPr>
          <a:xfrm>
            <a:off x="3289058" y="3085675"/>
            <a:ext cx="1512168" cy="2492990"/>
          </a:xfrm>
          <a:prstGeom prst="rect">
            <a:avLst/>
          </a:prstGeom>
          <a:noFill/>
        </p:spPr>
        <p:txBody>
          <a:bodyPr wrap="square" rtlCol="0">
            <a:spAutoFit/>
          </a:bodyPr>
          <a:lstStyle/>
          <a:p>
            <a:r>
              <a:rPr lang="cy-GB" sz="1200"/>
              <a:t>Mae sgriwiau cromennog, crwn neu ben padell yn darparu arwyneb mwy i’r sgriw ‘stopio’ ar yr arwyneb sy'n cael ei osod. Mae’r rhain yn ddelfrydol ar gyfer gosod solet lle nad oes angen i ben y sgriw fod yn rhydd neu o dan wyneb y deunydd.</a:t>
            </a:r>
          </a:p>
        </p:txBody>
      </p:sp>
      <p:pic>
        <p:nvPicPr>
          <p:cNvPr id="16" name="Picture 15">
            <a:extLst>
              <a:ext uri="{FF2B5EF4-FFF2-40B4-BE49-F238E27FC236}">
                <a16:creationId xmlns:a16="http://schemas.microsoft.com/office/drawing/2014/main" id="{BAD11976-241F-446E-ABD6-9844E341991B}"/>
              </a:ext>
            </a:extLst>
          </p:cNvPr>
          <p:cNvPicPr>
            <a:picLocks noChangeAspect="1"/>
          </p:cNvPicPr>
          <p:nvPr/>
        </p:nvPicPr>
        <p:blipFill>
          <a:blip r:embed="rId5"/>
          <a:stretch>
            <a:fillRect/>
          </a:stretch>
        </p:blipFill>
        <p:spPr>
          <a:xfrm>
            <a:off x="4866523" y="1735422"/>
            <a:ext cx="1051373" cy="1172686"/>
          </a:xfrm>
          <a:prstGeom prst="rect">
            <a:avLst/>
          </a:prstGeom>
        </p:spPr>
      </p:pic>
      <p:sp>
        <p:nvSpPr>
          <p:cNvPr id="18" name="TextBox 17">
            <a:extLst>
              <a:ext uri="{FF2B5EF4-FFF2-40B4-BE49-F238E27FC236}">
                <a16:creationId xmlns:a16="http://schemas.microsoft.com/office/drawing/2014/main" id="{E5EA6A8A-4514-4450-8662-3EBB3A9317F2}"/>
              </a:ext>
            </a:extLst>
          </p:cNvPr>
          <p:cNvSpPr txBox="1"/>
          <p:nvPr/>
        </p:nvSpPr>
        <p:spPr>
          <a:xfrm>
            <a:off x="4747588" y="3095203"/>
            <a:ext cx="1512168" cy="2492990"/>
          </a:xfrm>
          <a:prstGeom prst="rect">
            <a:avLst/>
          </a:prstGeom>
          <a:noFill/>
        </p:spPr>
        <p:txBody>
          <a:bodyPr wrap="square">
            <a:spAutoFit/>
          </a:bodyPr>
          <a:lstStyle/>
          <a:p>
            <a:r>
              <a:rPr lang="cy-GB" sz="1200"/>
              <a:t>Mae sgriw pen nodwydd yn amrywiad ar y pen sgriw suddedig, ond mae arwyneb y pen o dan yr wyneb wedi crymu, fel biwgl. Mae hyn yn lleihau’r difrod i’r plastrfwrdd, gan rwygo llai ar y papur, felly fel arfer mae i’w weld ar sgriwiau wal sych.</a:t>
            </a:r>
          </a:p>
        </p:txBody>
      </p:sp>
      <p:pic>
        <p:nvPicPr>
          <p:cNvPr id="19" name="Picture 18">
            <a:extLst>
              <a:ext uri="{FF2B5EF4-FFF2-40B4-BE49-F238E27FC236}">
                <a16:creationId xmlns:a16="http://schemas.microsoft.com/office/drawing/2014/main" id="{56CEFA76-7983-4FF8-B9B4-055E42B9BE5D}"/>
              </a:ext>
            </a:extLst>
          </p:cNvPr>
          <p:cNvPicPr>
            <a:picLocks noChangeAspect="1"/>
          </p:cNvPicPr>
          <p:nvPr/>
        </p:nvPicPr>
        <p:blipFill>
          <a:blip r:embed="rId6"/>
          <a:stretch>
            <a:fillRect/>
          </a:stretch>
        </p:blipFill>
        <p:spPr>
          <a:xfrm>
            <a:off x="6194018" y="1849145"/>
            <a:ext cx="1153698" cy="1034067"/>
          </a:xfrm>
          <a:prstGeom prst="rect">
            <a:avLst/>
          </a:prstGeom>
        </p:spPr>
      </p:pic>
      <p:sp>
        <p:nvSpPr>
          <p:cNvPr id="20" name="TextBox 19">
            <a:extLst>
              <a:ext uri="{FF2B5EF4-FFF2-40B4-BE49-F238E27FC236}">
                <a16:creationId xmlns:a16="http://schemas.microsoft.com/office/drawing/2014/main" id="{ABFFC698-75ED-4467-A565-72BA278BC4C5}"/>
              </a:ext>
            </a:extLst>
          </p:cNvPr>
          <p:cNvSpPr txBox="1"/>
          <p:nvPr/>
        </p:nvSpPr>
        <p:spPr>
          <a:xfrm>
            <a:off x="6518840" y="3130495"/>
            <a:ext cx="1365528" cy="2862322"/>
          </a:xfrm>
          <a:prstGeom prst="rect">
            <a:avLst/>
          </a:prstGeom>
          <a:noFill/>
        </p:spPr>
        <p:txBody>
          <a:bodyPr wrap="square" rtlCol="0">
            <a:spAutoFit/>
          </a:bodyPr>
          <a:lstStyle/>
          <a:p>
            <a:r>
              <a:rPr lang="cy-GB" sz="1200"/>
              <a:t>Mae sgriwiau pen fflans yn darparu arwyneb mawr a llydan, tra hefyd yn darparu pen cadarn ar gyfer trosglwyddo grym drwy’r gyriant. Yn gyffredinol, nid oes angen wasier fflat gyda’r pennau sgriw hyn.</a:t>
            </a:r>
          </a:p>
        </p:txBody>
      </p:sp>
    </p:spTree>
    <p:extLst>
      <p:ext uri="{BB962C8B-B14F-4D97-AF65-F5344CB8AC3E}">
        <p14:creationId xmlns:p14="http://schemas.microsoft.com/office/powerpoint/2010/main" val="22399439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2846" y="1035174"/>
            <a:ext cx="8229600" cy="602767"/>
          </a:xfrm>
        </p:spPr>
        <p:txBody>
          <a:bodyPr/>
          <a:lstStyle/>
          <a:p>
            <a:r>
              <a:rPr lang="cy-GB"/>
              <a:t>Gosodion pren metel: priodoleddau a chyfyngiadau </a:t>
            </a:r>
          </a:p>
        </p:txBody>
      </p:sp>
      <p:sp>
        <p:nvSpPr>
          <p:cNvPr id="3" name="Content Placeholder 2"/>
          <p:cNvSpPr>
            <a:spLocks noGrp="1"/>
          </p:cNvSpPr>
          <p:nvPr>
            <p:ph sz="quarter" idx="10"/>
          </p:nvPr>
        </p:nvSpPr>
        <p:spPr>
          <a:xfrm>
            <a:off x="6948264" y="1516817"/>
            <a:ext cx="1763232" cy="1070499"/>
          </a:xfrm>
        </p:spPr>
        <p:txBody>
          <a:bodyPr/>
          <a:lstStyle/>
          <a:p>
            <a:pPr marL="0" lvl="1" indent="0">
              <a:buNone/>
            </a:pPr>
            <a:r>
              <a:rPr lang="cy-GB"/>
              <a:t> </a:t>
            </a:r>
          </a:p>
          <a:p>
            <a:pPr marL="0" lvl="1" indent="0">
              <a:buNone/>
            </a:pPr>
            <a:r>
              <a:rPr lang="cy-GB"/>
              <a:t> </a:t>
            </a:r>
          </a:p>
          <a:p>
            <a:endParaRPr lang="en-US" dirty="0"/>
          </a:p>
        </p:txBody>
      </p:sp>
      <p:pic>
        <p:nvPicPr>
          <p:cNvPr id="6" name="Picture 5">
            <a:extLst>
              <a:ext uri="{FF2B5EF4-FFF2-40B4-BE49-F238E27FC236}">
                <a16:creationId xmlns:a16="http://schemas.microsoft.com/office/drawing/2014/main" id="{D9741077-7A43-4F73-884D-FEFC162ED533}"/>
              </a:ext>
            </a:extLst>
          </p:cNvPr>
          <p:cNvPicPr>
            <a:picLocks noChangeAspect="1"/>
          </p:cNvPicPr>
          <p:nvPr/>
        </p:nvPicPr>
        <p:blipFill rotWithShape="1">
          <a:blip r:embed="rId2"/>
          <a:srcRect b="14378"/>
          <a:stretch/>
        </p:blipFill>
        <p:spPr>
          <a:xfrm>
            <a:off x="5148064" y="1516817"/>
            <a:ext cx="3898976" cy="3206482"/>
          </a:xfrm>
          <a:prstGeom prst="rect">
            <a:avLst/>
          </a:prstGeom>
        </p:spPr>
      </p:pic>
      <p:sp>
        <p:nvSpPr>
          <p:cNvPr id="5" name="TextBox 4">
            <a:extLst>
              <a:ext uri="{FF2B5EF4-FFF2-40B4-BE49-F238E27FC236}">
                <a16:creationId xmlns:a16="http://schemas.microsoft.com/office/drawing/2014/main" id="{63AC3B20-C3FD-4BD4-B4F5-ED7DB1DA3B7C}"/>
              </a:ext>
            </a:extLst>
          </p:cNvPr>
          <p:cNvSpPr txBox="1"/>
          <p:nvPr/>
        </p:nvSpPr>
        <p:spPr>
          <a:xfrm>
            <a:off x="217184" y="1550814"/>
            <a:ext cx="4781592" cy="4106252"/>
          </a:xfrm>
          <a:prstGeom prst="rect">
            <a:avLst/>
          </a:prstGeom>
          <a:noFill/>
        </p:spPr>
        <p:txBody>
          <a:bodyPr wrap="square" rtlCol="0">
            <a:spAutoFit/>
          </a:bodyPr>
          <a:lstStyle/>
          <a:p>
            <a:pPr marL="342900" indent="-342900">
              <a:spcBef>
                <a:spcPts val="500"/>
              </a:spcBef>
              <a:spcAft>
                <a:spcPts val="500"/>
              </a:spcAft>
              <a:buClr>
                <a:srgbClr val="0077E3"/>
              </a:buClr>
              <a:buFont typeface="Arial" panose="020B0604020202020204" pitchFamily="34" charset="0"/>
              <a:buChar char="•"/>
            </a:pPr>
            <a:r>
              <a:rPr lang="cy-GB" dirty="0"/>
              <a:t>Mae’r broses baratoi ar gyfer gosod yn dibynnu ar y math o ffitiad a ddefnyddir</a:t>
            </a:r>
          </a:p>
          <a:p>
            <a:pPr marL="342900" indent="-342900">
              <a:spcBef>
                <a:spcPts val="500"/>
              </a:spcBef>
              <a:spcAft>
                <a:spcPts val="500"/>
              </a:spcAft>
              <a:buClr>
                <a:srgbClr val="0077E3"/>
              </a:buClr>
              <a:buFont typeface="Arial" panose="020B0604020202020204" pitchFamily="34" charset="0"/>
              <a:buChar char="•"/>
            </a:pPr>
            <a:r>
              <a:rPr lang="cy-GB" dirty="0"/>
              <a:t>Fel arfer, tyllau peilot yw maint diamedr y gwreiddyn fel y dangosir i dywys y sgriw drwy’r twll gan adael rhywfaint o ddeunydd i dynnu arno.</a:t>
            </a:r>
          </a:p>
          <a:p>
            <a:pPr marL="342900" indent="-342900">
              <a:spcBef>
                <a:spcPts val="500"/>
              </a:spcBef>
              <a:spcAft>
                <a:spcPts val="500"/>
              </a:spcAft>
              <a:buClr>
                <a:srgbClr val="0077E3"/>
              </a:buClr>
              <a:buFont typeface="Arial" panose="020B0604020202020204" pitchFamily="34" charset="0"/>
              <a:buChar char="•"/>
            </a:pPr>
            <a:r>
              <a:rPr lang="cy-GB" dirty="0"/>
              <a:t>Mae tyllau clirio yr un maint â’r prif ddiamedr, felly dim ond wrth osod y pren mae modd gosod y sgriw ac nid yw’n tynnu ar y pren uchaf.</a:t>
            </a:r>
          </a:p>
          <a:p>
            <a:pPr marL="342900" indent="-342900">
              <a:buClr>
                <a:srgbClr val="0077E3"/>
              </a:buClr>
              <a:buFont typeface="Arial" panose="020B0604020202020204" pitchFamily="34" charset="0"/>
              <a:buChar char="•"/>
            </a:pPr>
            <a:endParaRPr lang="cy-GB" dirty="0"/>
          </a:p>
        </p:txBody>
      </p:sp>
      <p:pic>
        <p:nvPicPr>
          <p:cNvPr id="10" name="Picture 9">
            <a:extLst>
              <a:ext uri="{FF2B5EF4-FFF2-40B4-BE49-F238E27FC236}">
                <a16:creationId xmlns:a16="http://schemas.microsoft.com/office/drawing/2014/main" id="{5EB6EC12-F589-446A-B520-CC8287E4AE12}"/>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t="8061"/>
          <a:stretch/>
        </p:blipFill>
        <p:spPr>
          <a:xfrm>
            <a:off x="5031663" y="4798673"/>
            <a:ext cx="3898976" cy="1294532"/>
          </a:xfrm>
          <a:prstGeom prst="rect">
            <a:avLst/>
          </a:prstGeom>
        </p:spPr>
      </p:pic>
    </p:spTree>
    <p:extLst>
      <p:ext uri="{BB962C8B-B14F-4D97-AF65-F5344CB8AC3E}">
        <p14:creationId xmlns:p14="http://schemas.microsoft.com/office/powerpoint/2010/main" val="15427377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2504" y="908721"/>
            <a:ext cx="8229600" cy="787230"/>
          </a:xfrm>
        </p:spPr>
        <p:txBody>
          <a:bodyPr/>
          <a:lstStyle/>
          <a:p>
            <a:r>
              <a:rPr lang="cy-GB"/>
              <a:t>Adlynion: nodweddion a chyfyngiadau </a:t>
            </a:r>
          </a:p>
        </p:txBody>
      </p:sp>
      <p:sp>
        <p:nvSpPr>
          <p:cNvPr id="3" name="Content Placeholder 2"/>
          <p:cNvSpPr>
            <a:spLocks noGrp="1"/>
          </p:cNvSpPr>
          <p:nvPr>
            <p:ph sz="quarter" idx="10"/>
          </p:nvPr>
        </p:nvSpPr>
        <p:spPr>
          <a:xfrm>
            <a:off x="481896" y="1516817"/>
            <a:ext cx="8229600" cy="4248000"/>
          </a:xfrm>
        </p:spPr>
        <p:txBody>
          <a:bodyPr/>
          <a:lstStyle/>
          <a:p>
            <a:pPr marL="0" lvl="1" indent="0">
              <a:buNone/>
            </a:pPr>
            <a:r>
              <a:rPr lang="cy-GB"/>
              <a:t> </a:t>
            </a:r>
          </a:p>
          <a:p>
            <a:pPr marL="0" lvl="1" indent="0">
              <a:buNone/>
            </a:pPr>
            <a:r>
              <a:rPr lang="cy-GB"/>
              <a:t> </a:t>
            </a:r>
          </a:p>
          <a:p>
            <a:endParaRPr lang="en-US" dirty="0"/>
          </a:p>
        </p:txBody>
      </p:sp>
      <p:graphicFrame>
        <p:nvGraphicFramePr>
          <p:cNvPr id="4" name="Table 4">
            <a:extLst>
              <a:ext uri="{FF2B5EF4-FFF2-40B4-BE49-F238E27FC236}">
                <a16:creationId xmlns:a16="http://schemas.microsoft.com/office/drawing/2014/main" id="{53D603C3-1A97-465D-98EA-D00DBCB60322}"/>
              </a:ext>
            </a:extLst>
          </p:cNvPr>
          <p:cNvGraphicFramePr>
            <a:graphicFrameLocks noGrp="1"/>
          </p:cNvGraphicFramePr>
          <p:nvPr>
            <p:extLst>
              <p:ext uri="{D42A27DB-BD31-4B8C-83A1-F6EECF244321}">
                <p14:modId xmlns:p14="http://schemas.microsoft.com/office/powerpoint/2010/main" val="2851710387"/>
              </p:ext>
            </p:extLst>
          </p:nvPr>
        </p:nvGraphicFramePr>
        <p:xfrm>
          <a:off x="251521" y="1266864"/>
          <a:ext cx="8640959" cy="5320002"/>
        </p:xfrm>
        <a:graphic>
          <a:graphicData uri="http://schemas.openxmlformats.org/drawingml/2006/table">
            <a:tbl>
              <a:tblPr firstRow="1" bandRow="1">
                <a:tableStyleId>{5C22544A-7EE6-4342-B048-85BDC9FD1C3A}</a:tableStyleId>
              </a:tblPr>
              <a:tblGrid>
                <a:gridCol w="1422223">
                  <a:extLst>
                    <a:ext uri="{9D8B030D-6E8A-4147-A177-3AD203B41FA5}">
                      <a16:colId xmlns:a16="http://schemas.microsoft.com/office/drawing/2014/main" val="2984713540"/>
                    </a:ext>
                  </a:extLst>
                </a:gridCol>
                <a:gridCol w="3330304">
                  <a:extLst>
                    <a:ext uri="{9D8B030D-6E8A-4147-A177-3AD203B41FA5}">
                      <a16:colId xmlns:a16="http://schemas.microsoft.com/office/drawing/2014/main" val="3569632472"/>
                    </a:ext>
                  </a:extLst>
                </a:gridCol>
                <a:gridCol w="3888432">
                  <a:extLst>
                    <a:ext uri="{9D8B030D-6E8A-4147-A177-3AD203B41FA5}">
                      <a16:colId xmlns:a16="http://schemas.microsoft.com/office/drawing/2014/main" val="328722275"/>
                    </a:ext>
                  </a:extLst>
                </a:gridCol>
              </a:tblGrid>
              <a:tr h="383261">
                <a:tc>
                  <a:txBody>
                    <a:bodyPr/>
                    <a:lstStyle/>
                    <a:p>
                      <a:r>
                        <a:rPr lang="cy-GB">
                          <a:solidFill>
                            <a:schemeClr val="tx1"/>
                          </a:solidFill>
                        </a:rPr>
                        <a:t>Math</a:t>
                      </a:r>
                    </a:p>
                  </a:txBody>
                  <a:tcPr/>
                </a:tc>
                <a:tc>
                  <a:txBody>
                    <a:bodyPr/>
                    <a:lstStyle/>
                    <a:p>
                      <a:r>
                        <a:rPr lang="cy-GB">
                          <a:solidFill>
                            <a:schemeClr val="tx1"/>
                          </a:solidFill>
                        </a:rPr>
                        <a:t>Rhinweddau</a:t>
                      </a:r>
                    </a:p>
                  </a:txBody>
                  <a:tcPr/>
                </a:tc>
                <a:tc>
                  <a:txBody>
                    <a:bodyPr/>
                    <a:lstStyle/>
                    <a:p>
                      <a:r>
                        <a:rPr lang="cy-GB">
                          <a:solidFill>
                            <a:schemeClr val="tx1"/>
                          </a:solidFill>
                        </a:rPr>
                        <a:t>Cyfyngiadau</a:t>
                      </a:r>
                    </a:p>
                  </a:txBody>
                  <a:tcPr/>
                </a:tc>
                <a:extLst>
                  <a:ext uri="{0D108BD9-81ED-4DB2-BD59-A6C34878D82A}">
                    <a16:rowId xmlns:a16="http://schemas.microsoft.com/office/drawing/2014/main" val="3570271681"/>
                  </a:ext>
                </a:extLst>
              </a:tr>
              <a:tr h="779983">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cy-GB" sz="1600" b="0">
                          <a:solidFill>
                            <a:schemeClr val="tx1"/>
                          </a:solidFill>
                        </a:rPr>
                        <a:t>Glud PVA</a:t>
                      </a:r>
                    </a:p>
                  </a:txBody>
                  <a:tcPr/>
                </a:tc>
                <a:tc>
                  <a:txBody>
                    <a:bodyPr/>
                    <a:lstStyle/>
                    <a:p>
                      <a:r>
                        <a:rPr lang="cy-GB" sz="1600"/>
                        <a:t>Cynnyrch dŵr rhad ac effeithiol; hawdd ei lanhau. Diwenwyn</a:t>
                      </a:r>
                    </a:p>
                  </a:txBody>
                  <a:tcPr/>
                </a:tc>
                <a:tc>
                  <a:txBody>
                    <a:bodyPr/>
                    <a:lstStyle/>
                    <a:p>
                      <a:r>
                        <a:rPr lang="cy-GB" sz="1600"/>
                        <a:t>Gall lleithder effeithio arno. Dim bond cychwynnol; mae’n cymryd 24 awr i gael bond llawn</a:t>
                      </a:r>
                    </a:p>
                  </a:txBody>
                  <a:tcPr/>
                </a:tc>
                <a:extLst>
                  <a:ext uri="{0D108BD9-81ED-4DB2-BD59-A6C34878D82A}">
                    <a16:rowId xmlns:a16="http://schemas.microsoft.com/office/drawing/2014/main" val="263027525"/>
                  </a:ext>
                </a:extLst>
              </a:tr>
              <a:tr h="815935">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cy-GB" sz="1600"/>
                        <a:t>Glud polywethan</a:t>
                      </a:r>
                    </a:p>
                  </a:txBody>
                  <a:tcPr/>
                </a:tc>
                <a:tc>
                  <a:txBody>
                    <a:bodyPr/>
                    <a:lstStyle/>
                    <a:p>
                      <a:r>
                        <a:rPr lang="cy-GB" sz="1600"/>
                        <a:t>Gellir ei osod yn gyflym; hawdd ei lanhau unwaith y bydd yn sych. Cryf a gallu gwrthsefyll dŵr. Treiddiad da; llenwi bylchau</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cy-GB" sz="1600"/>
                        <a:t>Drytach na PVA. Cemegau sy’n gallu bod yn niweidiol ac yn anodd eu tynnu oddi ar y croen</a:t>
                      </a:r>
                    </a:p>
                  </a:txBody>
                  <a:tcPr/>
                </a:tc>
                <a:extLst>
                  <a:ext uri="{0D108BD9-81ED-4DB2-BD59-A6C34878D82A}">
                    <a16:rowId xmlns:a16="http://schemas.microsoft.com/office/drawing/2014/main" val="1032286369"/>
                  </a:ext>
                </a:extLst>
              </a:tr>
              <a:tr h="1117844">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cy-GB" sz="1600"/>
                        <a:t>Glud resin</a:t>
                      </a:r>
                    </a:p>
                  </a:txBody>
                  <a:tcPr/>
                </a:tc>
                <a:tc>
                  <a:txBody>
                    <a:bodyPr/>
                    <a:lstStyle/>
                    <a:p>
                      <a:r>
                        <a:rPr lang="cy-GB" sz="1600"/>
                        <a:t>Drytach na PVA. Seiliedig ar ddŵr ond yn gwrthsefyll dŵr. Tac cychwynnol da a llai o amser clampio o’i gymharu â PVA</a:t>
                      </a:r>
                    </a:p>
                  </a:txBody>
                  <a:tcPr/>
                </a:tc>
                <a:tc>
                  <a:txBody>
                    <a:bodyPr/>
                    <a:lstStyle/>
                    <a:p>
                      <a:r>
                        <a:rPr lang="cy-GB" sz="1600"/>
                        <a:t>Oes silff fyrrach a llai o haenau na PVA a heb fod mor gryf â glud PU. Ddim yn llenwi bylchau</a:t>
                      </a:r>
                    </a:p>
                  </a:txBody>
                  <a:tcPr/>
                </a:tc>
                <a:extLst>
                  <a:ext uri="{0D108BD9-81ED-4DB2-BD59-A6C34878D82A}">
                    <a16:rowId xmlns:a16="http://schemas.microsoft.com/office/drawing/2014/main" val="359386196"/>
                  </a:ext>
                </a:extLst>
              </a:tr>
              <a:tr h="903616">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cy-GB" sz="1600"/>
                        <a:t>Cascamite neu wrea fformaldehyd</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600" dirty="0"/>
                    </a:p>
                  </a:txBody>
                  <a:tcPr/>
                </a:tc>
                <a:tc>
                  <a:txBody>
                    <a:bodyPr/>
                    <a:lstStyle/>
                    <a:p>
                      <a:r>
                        <a:rPr lang="cy-GB" sz="1600"/>
                        <a:t>Rhad gan ei fod yn cael ei gymysgu o bowdr yn ôl yr angen. Gwrthsefyll dŵr a gwres</a:t>
                      </a:r>
                    </a:p>
                  </a:txBody>
                  <a:tcPr/>
                </a:tc>
                <a:tc>
                  <a:txBody>
                    <a:bodyPr/>
                    <a:lstStyle/>
                    <a:p>
                      <a:r>
                        <a:rPr lang="cy-GB" sz="1600"/>
                        <a:t>Prinder amser gwaith cyn gosod</a:t>
                      </a:r>
                    </a:p>
                    <a:p>
                      <a:r>
                        <a:rPr lang="cy-GB" sz="1600"/>
                        <a:t>Oes silff wael yn cynnwys llidydd cemegol</a:t>
                      </a:r>
                    </a:p>
                  </a:txBody>
                  <a:tcPr/>
                </a:tc>
                <a:extLst>
                  <a:ext uri="{0D108BD9-81ED-4DB2-BD59-A6C34878D82A}">
                    <a16:rowId xmlns:a16="http://schemas.microsoft.com/office/drawing/2014/main" val="2161008279"/>
                  </a:ext>
                </a:extLst>
              </a:tr>
              <a:tr h="862337">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cy-GB" sz="1600"/>
                        <a:t>Adlyn llenwi bwlch</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600" dirty="0"/>
                    </a:p>
                  </a:txBody>
                  <a:tcPr/>
                </a:tc>
                <a:tc>
                  <a:txBody>
                    <a:bodyPr/>
                    <a:lstStyle/>
                    <a:p>
                      <a:r>
                        <a:rPr lang="cy-GB" sz="1600"/>
                        <a:t>Priodweddau llenwi bylchau a thacio cadarn ar y dechrau</a:t>
                      </a:r>
                    </a:p>
                  </a:txBody>
                  <a:tcPr/>
                </a:tc>
                <a:tc>
                  <a:txBody>
                    <a:bodyPr/>
                    <a:lstStyle/>
                    <a:p>
                      <a:r>
                        <a:rPr lang="cy-GB" sz="1600"/>
                        <a:t>Anodd ei lanhau felly dydy ei wasgu ddim yn cael ei argymell</a:t>
                      </a:r>
                    </a:p>
                  </a:txBody>
                  <a:tcPr/>
                </a:tc>
                <a:extLst>
                  <a:ext uri="{0D108BD9-81ED-4DB2-BD59-A6C34878D82A}">
                    <a16:rowId xmlns:a16="http://schemas.microsoft.com/office/drawing/2014/main" val="174494708"/>
                  </a:ext>
                </a:extLst>
              </a:tr>
            </a:tbl>
          </a:graphicData>
        </a:graphic>
      </p:graphicFrame>
    </p:spTree>
    <p:extLst>
      <p:ext uri="{BB962C8B-B14F-4D97-AF65-F5344CB8AC3E}">
        <p14:creationId xmlns:p14="http://schemas.microsoft.com/office/powerpoint/2010/main" val="14581042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a:solidFill>
                  <a:srgbClr val="0077E3"/>
                </a:solidFill>
                <a:ea typeface="ＭＳ Ｐゴシック" pitchFamily="-105" charset="-128"/>
                <a:cs typeface="ＭＳ Ｐゴシック" pitchFamily="-105" charset="-128"/>
              </a:rPr>
              <a:t>Unrhyw gwestiynau?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Pren adeiladu a gwaith coed</a:t>
            </a:r>
          </a:p>
        </p:txBody>
      </p:sp>
      <p:sp>
        <p:nvSpPr>
          <p:cNvPr id="3075" name="Content Placeholder 2"/>
          <p:cNvSpPr>
            <a:spLocks noGrp="1"/>
          </p:cNvSpPr>
          <p:nvPr>
            <p:ph sz="quarter" idx="10"/>
          </p:nvPr>
        </p:nvSpPr>
        <p:spPr>
          <a:xfrm>
            <a:off x="457200" y="1512000"/>
            <a:ext cx="8229600" cy="4248000"/>
          </a:xfrm>
        </p:spPr>
        <p:txBody>
          <a:bodyPr/>
          <a:lstStyle/>
          <a:p>
            <a:r>
              <a:rPr lang="cy-GB" dirty="0"/>
              <a:t>Mae pren yn ymwneud â’r holl bren sydd wedi cael ei dorri i’w ddefnyddio wrth adeiladu.</a:t>
            </a:r>
          </a:p>
          <a:p>
            <a:pPr marL="0" lvl="1" indent="0">
              <a:buNone/>
            </a:pPr>
            <a:r>
              <a:rPr lang="cy-GB" b="1" dirty="0"/>
              <a:t>Mathau o bren</a:t>
            </a:r>
          </a:p>
          <a:p>
            <a:pPr marL="0" lvl="1" indent="0">
              <a:buNone/>
            </a:pPr>
            <a:r>
              <a:rPr lang="cy-GB" dirty="0"/>
              <a:t>Mae pren yn cael ei ddosbarthu fel </a:t>
            </a:r>
            <a:r>
              <a:rPr lang="cy-GB" b="1" dirty="0"/>
              <a:t>pren caled</a:t>
            </a:r>
            <a:r>
              <a:rPr lang="cy-GB" dirty="0"/>
              <a:t> neu </a:t>
            </a:r>
            <a:r>
              <a:rPr lang="cy-GB" b="1" dirty="0"/>
              <a:t>bren meddal</a:t>
            </a:r>
            <a:r>
              <a:rPr lang="cy-GB" dirty="0"/>
              <a:t>, yn dibynnu ar y math o goeden y mae’r pren wedi cael ei dorri ohoni.</a:t>
            </a:r>
            <a:r>
              <a:rPr lang="cy-GB" sz="2000" b="0" i="0" u="none" strike="noStrike" baseline="0" dirty="0"/>
              <a:t> Mae’r ddau fath hyn o goeden yn wahanol, ac mae strwythur gwahanol i’r pren o bob un. </a:t>
            </a:r>
            <a:endParaRPr lang="en-US" dirty="0"/>
          </a:p>
          <a:p>
            <a:pPr marL="0" lvl="1" indent="0">
              <a:buNone/>
            </a:pPr>
            <a:r>
              <a:rPr lang="cy-GB" b="1" dirty="0"/>
              <a:t>Dyma fathau o bren wedi’i brosesu:</a:t>
            </a:r>
          </a:p>
          <a:p>
            <a:pPr lvl="1"/>
            <a:r>
              <a:rPr lang="cy-GB" dirty="0"/>
              <a:t>Pren wedi’i weithgynhyrchu</a:t>
            </a:r>
          </a:p>
          <a:p>
            <a:pPr lvl="1"/>
            <a:r>
              <a:rPr lang="cy-GB" dirty="0"/>
              <a:t>Pren wedi’i drin yn gemegol</a:t>
            </a:r>
          </a:p>
          <a:p>
            <a:pPr lvl="1"/>
            <a:r>
              <a:rPr lang="cy-GB" dirty="0"/>
              <a:t>Byrddau wedi'u gweithgynhyrchu</a:t>
            </a:r>
          </a:p>
        </p:txBody>
      </p:sp>
      <p:pic>
        <p:nvPicPr>
          <p:cNvPr id="5" name="Picture 4" descr="Llun yn cynnwys wal  Disgrifiad wedi ei greu'n awtomatig">
            <a:extLst>
              <a:ext uri="{FF2B5EF4-FFF2-40B4-BE49-F238E27FC236}">
                <a16:creationId xmlns:a16="http://schemas.microsoft.com/office/drawing/2014/main" id="{5AC025CB-D185-4A4A-A291-B62817FE4F36}"/>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580113" y="3651849"/>
            <a:ext cx="3563887" cy="2375701"/>
          </a:xfrm>
          <a:prstGeom prst="rect">
            <a:avLst/>
          </a:prstGeom>
        </p:spPr>
      </p:pic>
    </p:spTree>
    <p:extLst>
      <p:ext uri="{BB962C8B-B14F-4D97-AF65-F5344CB8AC3E}">
        <p14:creationId xmlns:p14="http://schemas.microsoft.com/office/powerpoint/2010/main" val="38506998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Coed meddal</a:t>
            </a:r>
          </a:p>
        </p:txBody>
      </p:sp>
      <p:sp>
        <p:nvSpPr>
          <p:cNvPr id="3075" name="Content Placeholder 2"/>
          <p:cNvSpPr>
            <a:spLocks noGrp="1"/>
          </p:cNvSpPr>
          <p:nvPr>
            <p:ph sz="quarter" idx="10"/>
          </p:nvPr>
        </p:nvSpPr>
        <p:spPr>
          <a:xfrm>
            <a:off x="457200" y="1498784"/>
            <a:ext cx="8229600" cy="4338000"/>
          </a:xfrm>
        </p:spPr>
        <p:txBody>
          <a:bodyPr/>
          <a:lstStyle/>
          <a:p>
            <a:r>
              <a:rPr lang="cy-GB" i="0" u="none" strike="noStrike" baseline="0" dirty="0"/>
              <a:t>Mae pren coed meddal yn dod o goed conifferaidd, sydd fel arfer yn fythwyrdd, gyda dail tebyg i nodwyddau ac, yn achos coed pinwydd, maent yn cynhyrchu moch coed. </a:t>
            </a:r>
            <a:r>
              <a:rPr lang="cy-GB" dirty="0"/>
              <a:t>Fel arfer, maent yn llai trwchus na choed caled gan eu bod yn tyfu’n gyflymach. Dyma’r coed meddal cyffredin:</a:t>
            </a:r>
          </a:p>
          <a:p>
            <a:pPr lvl="1">
              <a:spcBef>
                <a:spcPts val="300"/>
              </a:spcBef>
              <a:spcAft>
                <a:spcPts val="300"/>
              </a:spcAft>
            </a:pPr>
            <a:r>
              <a:rPr lang="cy-GB" dirty="0"/>
              <a:t>Cochwydd</a:t>
            </a:r>
          </a:p>
          <a:p>
            <a:pPr lvl="1">
              <a:spcBef>
                <a:spcPts val="300"/>
              </a:spcBef>
              <a:spcAft>
                <a:spcPts val="300"/>
              </a:spcAft>
            </a:pPr>
            <a:r>
              <a:rPr lang="cy-GB" dirty="0"/>
              <a:t>Pinwydd (yr Alban, Gwyn, Melyn, Parana)</a:t>
            </a:r>
          </a:p>
          <a:p>
            <a:pPr lvl="1">
              <a:spcBef>
                <a:spcPts val="300"/>
              </a:spcBef>
              <a:spcAft>
                <a:spcPts val="300"/>
              </a:spcAft>
            </a:pPr>
            <a:r>
              <a:rPr lang="cy-GB" dirty="0"/>
              <a:t>Llarwydden</a:t>
            </a:r>
          </a:p>
          <a:p>
            <a:pPr lvl="1">
              <a:spcBef>
                <a:spcPts val="300"/>
              </a:spcBef>
              <a:spcAft>
                <a:spcPts val="300"/>
              </a:spcAft>
            </a:pPr>
            <a:r>
              <a:rPr lang="cy-GB" dirty="0"/>
              <a:t>Cedrwydden (Coch)</a:t>
            </a:r>
          </a:p>
          <a:p>
            <a:pPr lvl="1">
              <a:spcBef>
                <a:spcPts val="300"/>
              </a:spcBef>
              <a:spcAft>
                <a:spcPts val="300"/>
              </a:spcAft>
            </a:pPr>
            <a:r>
              <a:rPr lang="cy-GB" dirty="0"/>
              <a:t>Pyrwydden (Ewropeaidd, Sikta)</a:t>
            </a:r>
          </a:p>
          <a:p>
            <a:pPr lvl="1">
              <a:spcBef>
                <a:spcPts val="300"/>
              </a:spcBef>
              <a:spcAft>
                <a:spcPts val="300"/>
              </a:spcAft>
            </a:pPr>
            <a:r>
              <a:rPr lang="cy-GB" dirty="0"/>
              <a:t>Ffynidwydden Douglas</a:t>
            </a:r>
          </a:p>
          <a:p>
            <a:pPr lvl="1">
              <a:spcBef>
                <a:spcPts val="300"/>
              </a:spcBef>
              <a:spcAft>
                <a:spcPts val="300"/>
              </a:spcAft>
            </a:pPr>
            <a:r>
              <a:rPr lang="cy-GB" dirty="0"/>
              <a:t>Hemlog y gorllewin</a:t>
            </a:r>
          </a:p>
        </p:txBody>
      </p:sp>
      <p:pic>
        <p:nvPicPr>
          <p:cNvPr id="4" name="Picture 3" descr="Llun yn cynnwys coeden, awyr agored, planhigyn, coniffer  Mae’r disgrifiad wedi'i greu'n awtomatig">
            <a:extLst>
              <a:ext uri="{FF2B5EF4-FFF2-40B4-BE49-F238E27FC236}">
                <a16:creationId xmlns:a16="http://schemas.microsoft.com/office/drawing/2014/main" id="{655D4577-A7FE-425A-BE81-C47207E15B6D}"/>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526580" y="2996952"/>
            <a:ext cx="3611251" cy="2706629"/>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1070738"/>
            <a:ext cx="8229600" cy="360040"/>
          </a:xfrm>
        </p:spPr>
        <p:txBody>
          <a:bodyPr/>
          <a:lstStyle/>
          <a:p>
            <a:r>
              <a:rPr lang="cy-GB"/>
              <a:t>Coed caled cyffredin</a:t>
            </a:r>
          </a:p>
        </p:txBody>
      </p:sp>
      <p:sp>
        <p:nvSpPr>
          <p:cNvPr id="3075" name="Content Placeholder 2"/>
          <p:cNvSpPr>
            <a:spLocks noGrp="1"/>
          </p:cNvSpPr>
          <p:nvPr>
            <p:ph sz="quarter" idx="10"/>
          </p:nvPr>
        </p:nvSpPr>
        <p:spPr>
          <a:xfrm>
            <a:off x="457200" y="1628800"/>
            <a:ext cx="8229600" cy="4608512"/>
          </a:xfrm>
        </p:spPr>
        <p:txBody>
          <a:bodyPr/>
          <a:lstStyle/>
          <a:p>
            <a:r>
              <a:rPr lang="cy-GB" i="0" u="none" strike="noStrike" baseline="0"/>
              <a:t>Mae pren caled yn dod o goed collddail. Yn gyffredinol, coed dail llydan yw’r rhain sy’n colli eu dail yn yr hydref, fel derw, er nad yw hyn yn wir bob amser. </a:t>
            </a:r>
            <a:r>
              <a:rPr lang="cy-GB"/>
              <a:t>Fel arfer, maent yn fwy trwchus na choed meddal gan eu bod yn tyfu’n arafach. Dyma’r pren caled cyffredin:</a:t>
            </a:r>
          </a:p>
          <a:p>
            <a:pPr lvl="2"/>
            <a:endParaRPr lang="en-US" sz="1000" dirty="0">
              <a:ea typeface="ＭＳ Ｐゴシック" pitchFamily="-105" charset="-128"/>
              <a:cs typeface="ＭＳ Ｐゴシック" pitchFamily="-105" charset="-128"/>
            </a:endParaRPr>
          </a:p>
        </p:txBody>
      </p:sp>
      <p:pic>
        <p:nvPicPr>
          <p:cNvPr id="3" name="Picture 2" descr="Coeden mewn cae  Mae’r disgrifiad yn cael ei greu’n awtomatig gyda hyder canolig">
            <a:extLst>
              <a:ext uri="{FF2B5EF4-FFF2-40B4-BE49-F238E27FC236}">
                <a16:creationId xmlns:a16="http://schemas.microsoft.com/office/drawing/2014/main" id="{4FE311D0-E389-4477-AE18-A6B350C98748}"/>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222499" y="3427596"/>
            <a:ext cx="3921501" cy="2604579"/>
          </a:xfrm>
          <a:prstGeom prst="rect">
            <a:avLst/>
          </a:prstGeom>
        </p:spPr>
      </p:pic>
      <p:sp>
        <p:nvSpPr>
          <p:cNvPr id="8" name="TextBox 7">
            <a:extLst>
              <a:ext uri="{FF2B5EF4-FFF2-40B4-BE49-F238E27FC236}">
                <a16:creationId xmlns:a16="http://schemas.microsoft.com/office/drawing/2014/main" id="{104F6809-5196-4507-B90A-E8C7E0F00B0A}"/>
              </a:ext>
            </a:extLst>
          </p:cNvPr>
          <p:cNvSpPr txBox="1"/>
          <p:nvPr/>
        </p:nvSpPr>
        <p:spPr>
          <a:xfrm>
            <a:off x="58922" y="3150128"/>
            <a:ext cx="2843808" cy="2246769"/>
          </a:xfrm>
          <a:prstGeom prst="rect">
            <a:avLst/>
          </a:prstGeom>
          <a:noFill/>
        </p:spPr>
        <p:txBody>
          <a:bodyPr wrap="square">
            <a:spAutoFit/>
          </a:bodyPr>
          <a:lstStyle/>
          <a:p>
            <a:pPr marL="800100" lvl="1" indent="-342900">
              <a:buClr>
                <a:srgbClr val="0077E3"/>
              </a:buClr>
              <a:buFont typeface="Arial" panose="020B0604020202020204" pitchFamily="34" charset="0"/>
              <a:buChar char="•"/>
            </a:pPr>
            <a:r>
              <a:rPr lang="cy-GB"/>
              <a:t>Derwen (Coch, Gwyn, Byw)</a:t>
            </a:r>
          </a:p>
          <a:p>
            <a:pPr marL="800100" lvl="1" indent="-342900">
              <a:buClr>
                <a:srgbClr val="0077E3"/>
              </a:buClr>
              <a:buFont typeface="Arial" panose="020B0604020202020204" pitchFamily="34" charset="0"/>
              <a:buChar char="•"/>
            </a:pPr>
            <a:r>
              <a:rPr lang="cy-GB"/>
              <a:t>Mahogani (Sapele, Utile, Meranti)</a:t>
            </a:r>
          </a:p>
          <a:p>
            <a:pPr marL="800100" lvl="1" indent="-342900">
              <a:buClr>
                <a:srgbClr val="0077E3"/>
              </a:buClr>
              <a:buFont typeface="Arial" panose="020B0604020202020204" pitchFamily="34" charset="0"/>
              <a:buChar char="•"/>
            </a:pPr>
            <a:r>
              <a:rPr lang="cy-GB"/>
              <a:t>Tîc (Iroko)</a:t>
            </a:r>
          </a:p>
          <a:p>
            <a:pPr marL="800100" lvl="1" indent="-342900">
              <a:buClr>
                <a:srgbClr val="0077E3"/>
              </a:buClr>
              <a:buFont typeface="Arial" panose="020B0604020202020204" pitchFamily="34" charset="0"/>
              <a:buChar char="•"/>
            </a:pPr>
            <a:r>
              <a:rPr lang="cy-GB"/>
              <a:t>Onnen</a:t>
            </a:r>
          </a:p>
        </p:txBody>
      </p:sp>
      <p:sp>
        <p:nvSpPr>
          <p:cNvPr id="10" name="TextBox 9">
            <a:extLst>
              <a:ext uri="{FF2B5EF4-FFF2-40B4-BE49-F238E27FC236}">
                <a16:creationId xmlns:a16="http://schemas.microsoft.com/office/drawing/2014/main" id="{F171918C-C2A7-46CB-99F3-F9C7B07E8A5D}"/>
              </a:ext>
            </a:extLst>
          </p:cNvPr>
          <p:cNvSpPr txBox="1"/>
          <p:nvPr/>
        </p:nvSpPr>
        <p:spPr>
          <a:xfrm>
            <a:off x="2504451" y="3130404"/>
            <a:ext cx="2718048" cy="1631216"/>
          </a:xfrm>
          <a:prstGeom prst="rect">
            <a:avLst/>
          </a:prstGeom>
          <a:noFill/>
        </p:spPr>
        <p:txBody>
          <a:bodyPr wrap="square">
            <a:spAutoFit/>
          </a:bodyPr>
          <a:lstStyle/>
          <a:p>
            <a:pPr marL="800100" lvl="1" indent="-342900">
              <a:buClr>
                <a:srgbClr val="0077E3"/>
              </a:buClr>
              <a:buFont typeface="Arial" panose="020B0604020202020204" pitchFamily="34" charset="0"/>
              <a:buChar char="•"/>
            </a:pPr>
            <a:r>
              <a:rPr lang="cy-GB"/>
              <a:t>Ffawydden</a:t>
            </a:r>
          </a:p>
          <a:p>
            <a:pPr marL="800100" lvl="1" indent="-342900">
              <a:buClr>
                <a:srgbClr val="0077E3"/>
              </a:buClr>
              <a:buFont typeface="Arial" panose="020B0604020202020204" pitchFamily="34" charset="0"/>
              <a:buChar char="•"/>
            </a:pPr>
            <a:r>
              <a:rPr lang="cy-GB"/>
              <a:t>Masarn</a:t>
            </a:r>
          </a:p>
          <a:p>
            <a:pPr marL="800100" lvl="1" indent="-342900">
              <a:buClr>
                <a:srgbClr val="0077E3"/>
              </a:buClr>
              <a:buFont typeface="Arial" panose="020B0604020202020204" pitchFamily="34" charset="0"/>
              <a:buChar char="•"/>
            </a:pPr>
            <a:r>
              <a:rPr lang="cy-GB"/>
              <a:t>Ceirios</a:t>
            </a:r>
          </a:p>
          <a:p>
            <a:pPr marL="800100" lvl="1" indent="-342900">
              <a:buClr>
                <a:srgbClr val="0077E3"/>
              </a:buClr>
              <a:buFont typeface="Arial" panose="020B0604020202020204" pitchFamily="34" charset="0"/>
              <a:buChar char="•"/>
            </a:pPr>
            <a:r>
              <a:rPr lang="cy-GB"/>
              <a:t>Balsa</a:t>
            </a:r>
          </a:p>
          <a:p>
            <a:pPr marL="800100" lvl="1" indent="-342900">
              <a:buClr>
                <a:srgbClr val="0077E3"/>
              </a:buClr>
              <a:buFont typeface="Arial" panose="020B0604020202020204" pitchFamily="34" charset="0"/>
              <a:buChar char="•"/>
            </a:pPr>
            <a:r>
              <a:rPr lang="cy-GB"/>
              <a:t>Cneuen Ffrengig</a:t>
            </a:r>
          </a:p>
        </p:txBody>
      </p:sp>
    </p:spTree>
    <p:extLst>
      <p:ext uri="{BB962C8B-B14F-4D97-AF65-F5344CB8AC3E}">
        <p14:creationId xmlns:p14="http://schemas.microsoft.com/office/powerpoint/2010/main" val="12235762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Pren a byrddau wedi’u peiriannu</a:t>
            </a:r>
          </a:p>
        </p:txBody>
      </p:sp>
      <p:sp>
        <p:nvSpPr>
          <p:cNvPr id="3075" name="Content Placeholder 2"/>
          <p:cNvSpPr>
            <a:spLocks noGrp="1"/>
          </p:cNvSpPr>
          <p:nvPr>
            <p:ph sz="quarter" idx="10"/>
          </p:nvPr>
        </p:nvSpPr>
        <p:spPr>
          <a:xfrm>
            <a:off x="422781" y="1628800"/>
            <a:ext cx="4365241" cy="3915176"/>
          </a:xfrm>
        </p:spPr>
        <p:txBody>
          <a:bodyPr/>
          <a:lstStyle/>
          <a:p>
            <a:pPr lvl="1"/>
            <a:r>
              <a:rPr lang="cy-GB"/>
              <a:t>Pren haenog (argaenau laminedig wedi’i ludo a’i wasgu)</a:t>
            </a:r>
          </a:p>
          <a:p>
            <a:pPr lvl="1"/>
            <a:r>
              <a:rPr lang="cy-GB"/>
              <a:t>MDF (pren ffibr dwysedd canolig)</a:t>
            </a:r>
          </a:p>
          <a:p>
            <a:pPr lvl="1"/>
            <a:r>
              <a:rPr lang="cy-GB"/>
              <a:t>OSB (pren fflawiau cyfeiriedig)</a:t>
            </a:r>
          </a:p>
          <a:p>
            <a:pPr lvl="1"/>
            <a:r>
              <a:rPr lang="cy-GB"/>
              <a:t>Bwrdd ffibr (un neu ddwy ochr)</a:t>
            </a:r>
          </a:p>
          <a:p>
            <a:pPr lvl="1"/>
            <a:r>
              <a:rPr lang="cy-GB"/>
              <a:t>Sglodfwrdd (bwrdd gronynnau)</a:t>
            </a:r>
          </a:p>
          <a:p>
            <a:pPr lvl="1"/>
            <a:r>
              <a:rPr lang="cy-GB"/>
              <a:t>Trawstiau glulam (pren wedi'i ludo a’i lamineiddio)</a:t>
            </a:r>
          </a:p>
          <a:p>
            <a:pPr lvl="1"/>
            <a:r>
              <a:rPr lang="cy-GB"/>
              <a:t>Llawr wedi’i lamineiddio (laminiad bwrdd a phren soled)</a:t>
            </a:r>
          </a:p>
          <a:p>
            <a:pPr lvl="1"/>
            <a:r>
              <a:rPr lang="cy-GB"/>
              <a:t>Blocfwrdd</a:t>
            </a:r>
          </a:p>
        </p:txBody>
      </p:sp>
      <p:pic>
        <p:nvPicPr>
          <p:cNvPr id="5" name="Picture 4" descr="Llun yn cynnwys llawr coed  Disgrifiad wedi ei greu'n awtomatig">
            <a:extLst>
              <a:ext uri="{FF2B5EF4-FFF2-40B4-BE49-F238E27FC236}">
                <a16:creationId xmlns:a16="http://schemas.microsoft.com/office/drawing/2014/main" id="{A0EA4909-D199-44EA-93E0-95297ABD7AF6}"/>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788023" y="2839458"/>
            <a:ext cx="4376865" cy="3010542"/>
          </a:xfrm>
          <a:prstGeom prst="rect">
            <a:avLst/>
          </a:prstGeom>
        </p:spPr>
      </p:pic>
    </p:spTree>
    <p:extLst>
      <p:ext uri="{BB962C8B-B14F-4D97-AF65-F5344CB8AC3E}">
        <p14:creationId xmlns:p14="http://schemas.microsoft.com/office/powerpoint/2010/main" val="19304040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916004"/>
            <a:ext cx="8229600" cy="508817"/>
          </a:xfrm>
        </p:spPr>
        <p:txBody>
          <a:bodyPr/>
          <a:lstStyle/>
          <a:p>
            <a:r>
              <a:rPr lang="cy-GB"/>
              <a:t>Nodweddion a chyfyngiadau pren meddal </a:t>
            </a:r>
            <a:br>
              <a:rPr lang="cy-GB"/>
            </a:br>
            <a:endParaRPr lang="cy-GB"/>
          </a:p>
        </p:txBody>
      </p:sp>
      <p:sp>
        <p:nvSpPr>
          <p:cNvPr id="3" name="Content Placeholder 2"/>
          <p:cNvSpPr>
            <a:spLocks noGrp="1"/>
          </p:cNvSpPr>
          <p:nvPr>
            <p:ph sz="quarter" idx="10"/>
          </p:nvPr>
        </p:nvSpPr>
        <p:spPr>
          <a:xfrm>
            <a:off x="481896" y="1516817"/>
            <a:ext cx="8229600" cy="4248000"/>
          </a:xfrm>
        </p:spPr>
        <p:txBody>
          <a:bodyPr/>
          <a:lstStyle/>
          <a:p>
            <a:pPr marL="0" lvl="1" indent="0">
              <a:buNone/>
            </a:pPr>
            <a:r>
              <a:rPr lang="cy-GB"/>
              <a:t> </a:t>
            </a:r>
          </a:p>
          <a:p>
            <a:pPr marL="0" lvl="1" indent="0">
              <a:buNone/>
            </a:pPr>
            <a:r>
              <a:rPr lang="cy-GB"/>
              <a:t> </a:t>
            </a:r>
          </a:p>
          <a:p>
            <a:endParaRPr lang="en-US" dirty="0"/>
          </a:p>
        </p:txBody>
      </p:sp>
      <p:graphicFrame>
        <p:nvGraphicFramePr>
          <p:cNvPr id="4" name="Table 4">
            <a:extLst>
              <a:ext uri="{FF2B5EF4-FFF2-40B4-BE49-F238E27FC236}">
                <a16:creationId xmlns:a16="http://schemas.microsoft.com/office/drawing/2014/main" id="{53D603C3-1A97-465D-98EA-D00DBCB60322}"/>
              </a:ext>
            </a:extLst>
          </p:cNvPr>
          <p:cNvGraphicFramePr>
            <a:graphicFrameLocks noGrp="1"/>
          </p:cNvGraphicFramePr>
          <p:nvPr>
            <p:extLst>
              <p:ext uri="{D42A27DB-BD31-4B8C-83A1-F6EECF244321}">
                <p14:modId xmlns:p14="http://schemas.microsoft.com/office/powerpoint/2010/main" val="1379007137"/>
              </p:ext>
            </p:extLst>
          </p:nvPr>
        </p:nvGraphicFramePr>
        <p:xfrm>
          <a:off x="323528" y="1300351"/>
          <a:ext cx="8640960" cy="5042658"/>
        </p:xfrm>
        <a:graphic>
          <a:graphicData uri="http://schemas.openxmlformats.org/drawingml/2006/table">
            <a:tbl>
              <a:tblPr firstRow="1" bandRow="1">
                <a:tableStyleId>{5C22544A-7EE6-4342-B048-85BDC9FD1C3A}</a:tableStyleId>
              </a:tblPr>
              <a:tblGrid>
                <a:gridCol w="1584176">
                  <a:extLst>
                    <a:ext uri="{9D8B030D-6E8A-4147-A177-3AD203B41FA5}">
                      <a16:colId xmlns:a16="http://schemas.microsoft.com/office/drawing/2014/main" val="2984713540"/>
                    </a:ext>
                  </a:extLst>
                </a:gridCol>
                <a:gridCol w="3960440">
                  <a:extLst>
                    <a:ext uri="{9D8B030D-6E8A-4147-A177-3AD203B41FA5}">
                      <a16:colId xmlns:a16="http://schemas.microsoft.com/office/drawing/2014/main" val="3569632472"/>
                    </a:ext>
                  </a:extLst>
                </a:gridCol>
                <a:gridCol w="3096344">
                  <a:extLst>
                    <a:ext uri="{9D8B030D-6E8A-4147-A177-3AD203B41FA5}">
                      <a16:colId xmlns:a16="http://schemas.microsoft.com/office/drawing/2014/main" val="328722275"/>
                    </a:ext>
                  </a:extLst>
                </a:gridCol>
              </a:tblGrid>
              <a:tr h="522765">
                <a:tc>
                  <a:txBody>
                    <a:bodyPr/>
                    <a:lstStyle/>
                    <a:p>
                      <a:r>
                        <a:rPr lang="cy-GB">
                          <a:solidFill>
                            <a:schemeClr val="tx1"/>
                          </a:solidFill>
                        </a:rPr>
                        <a:t>Rhywogaeth</a:t>
                      </a:r>
                    </a:p>
                  </a:txBody>
                  <a:tcPr/>
                </a:tc>
                <a:tc>
                  <a:txBody>
                    <a:bodyPr/>
                    <a:lstStyle/>
                    <a:p>
                      <a:r>
                        <a:rPr lang="cy-GB">
                          <a:solidFill>
                            <a:schemeClr val="tx1"/>
                          </a:solidFill>
                        </a:rPr>
                        <a:t>Rhinweddau</a:t>
                      </a:r>
                    </a:p>
                  </a:txBody>
                  <a:tcPr/>
                </a:tc>
                <a:tc>
                  <a:txBody>
                    <a:bodyPr/>
                    <a:lstStyle/>
                    <a:p>
                      <a:r>
                        <a:rPr lang="cy-GB">
                          <a:solidFill>
                            <a:schemeClr val="tx1"/>
                          </a:solidFill>
                        </a:rPr>
                        <a:t>Cyfyngiadau</a:t>
                      </a:r>
                    </a:p>
                  </a:txBody>
                  <a:tcPr/>
                </a:tc>
                <a:extLst>
                  <a:ext uri="{0D108BD9-81ED-4DB2-BD59-A6C34878D82A}">
                    <a16:rowId xmlns:a16="http://schemas.microsoft.com/office/drawing/2014/main" val="3570271681"/>
                  </a:ext>
                </a:extLst>
              </a:tr>
              <a:tr h="506437">
                <a:tc>
                  <a:txBody>
                    <a:bodyPr/>
                    <a:lstStyle/>
                    <a:p>
                      <a:r>
                        <a:rPr lang="cy-GB" sz="1600" b="1"/>
                        <a:t>Pinwydden</a:t>
                      </a:r>
                    </a:p>
                  </a:txBody>
                  <a:tcPr/>
                </a:tc>
                <a:tc>
                  <a:txBody>
                    <a:bodyPr/>
                    <a:lstStyle/>
                    <a:p>
                      <a:r>
                        <a:rPr lang="cy-GB" sz="1600"/>
                        <a:t>Siâp da, modd ei staenio a’i baentio</a:t>
                      </a:r>
                    </a:p>
                  </a:txBody>
                  <a:tcPr/>
                </a:tc>
                <a:tc>
                  <a:txBody>
                    <a:bodyPr/>
                    <a:lstStyle/>
                    <a:p>
                      <a:r>
                        <a:rPr lang="cy-GB" sz="1600"/>
                        <a:t>Gwan iawn gan ei fod yn tyfu'n gyflym, marcio’n hawdd, pocedi o noddion</a:t>
                      </a:r>
                    </a:p>
                  </a:txBody>
                  <a:tcPr/>
                </a:tc>
                <a:extLst>
                  <a:ext uri="{0D108BD9-81ED-4DB2-BD59-A6C34878D82A}">
                    <a16:rowId xmlns:a16="http://schemas.microsoft.com/office/drawing/2014/main" val="263027525"/>
                  </a:ext>
                </a:extLst>
              </a:tr>
              <a:tr h="510361">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cy-GB" sz="1600" b="1"/>
                        <a:t>Llarwydden</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cy-GB" sz="1600"/>
                        <a:t>Gallu gwrthsefyll tywydd, ar gael yn rhwydd,</a:t>
                      </a:r>
                    </a:p>
                    <a:p>
                      <a:pPr marL="0" marR="0" lvl="0" indent="0" algn="l" defTabSz="457200" rtl="0" eaLnBrk="1" fontAlgn="auto" latinLnBrk="0" hangingPunct="1">
                        <a:lnSpc>
                          <a:spcPct val="100000"/>
                        </a:lnSpc>
                        <a:spcBef>
                          <a:spcPts val="0"/>
                        </a:spcBef>
                        <a:spcAft>
                          <a:spcPts val="0"/>
                        </a:spcAft>
                        <a:buClrTx/>
                        <a:buSzTx/>
                        <a:buFontTx/>
                        <a:buNone/>
                        <a:tabLst/>
                        <a:defRPr/>
                      </a:pPr>
                      <a:r>
                        <a:rPr lang="cy-GB" sz="1600"/>
                        <a:t>Caled, cryf</a:t>
                      </a:r>
                    </a:p>
                    <a:p>
                      <a:endParaRPr lang="en-GB" sz="16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cy-GB" sz="1600"/>
                        <a:t>Hollti a rhannu; rhy olewog i'w baentio. Sensiteiddiwr</a:t>
                      </a:r>
                    </a:p>
                  </a:txBody>
                  <a:tcPr/>
                </a:tc>
                <a:extLst>
                  <a:ext uri="{0D108BD9-81ED-4DB2-BD59-A6C34878D82A}">
                    <a16:rowId xmlns:a16="http://schemas.microsoft.com/office/drawing/2014/main" val="1032286369"/>
                  </a:ext>
                </a:extLst>
              </a:tr>
              <a:tr h="512702">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cy-GB" sz="1600" b="1"/>
                        <a:t>Cedrwydden</a:t>
                      </a:r>
                    </a:p>
                  </a:txBody>
                  <a:tcPr/>
                </a:tc>
                <a:tc>
                  <a:txBody>
                    <a:bodyPr/>
                    <a:lstStyle/>
                    <a:p>
                      <a:r>
                        <a:rPr lang="cy-GB" sz="1600" dirty="0"/>
                        <a:t>Gallu gwrthsefyll tywydd</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cy-GB" sz="1600"/>
                        <a:t>Mae’n ddrud, yn rhy olewog i’w beintio. Sensiteiddiwr. </a:t>
                      </a:r>
                      <a:br>
                        <a:rPr lang="cy-GB" sz="1600"/>
                      </a:br>
                      <a:r>
                        <a:rPr lang="cy-GB" sz="1600"/>
                        <a:t>Hollti a rhannu</a:t>
                      </a:r>
                    </a:p>
                  </a:txBody>
                  <a:tcPr/>
                </a:tc>
                <a:extLst>
                  <a:ext uri="{0D108BD9-81ED-4DB2-BD59-A6C34878D82A}">
                    <a16:rowId xmlns:a16="http://schemas.microsoft.com/office/drawing/2014/main" val="359386196"/>
                  </a:ext>
                </a:extLst>
              </a:tr>
              <a:tr h="571265">
                <a:tc>
                  <a:txBody>
                    <a:bodyPr/>
                    <a:lstStyle/>
                    <a:p>
                      <a:r>
                        <a:rPr lang="cy-GB" sz="1600" b="1"/>
                        <a:t>Pyrwydden</a:t>
                      </a:r>
                    </a:p>
                  </a:txBody>
                  <a:tcPr/>
                </a:tc>
                <a:tc>
                  <a:txBody>
                    <a:bodyPr/>
                    <a:lstStyle/>
                    <a:p>
                      <a:r>
                        <a:rPr lang="cy-GB" sz="1600"/>
                        <a:t>Rhad, tyfu’n gyflym</a:t>
                      </a:r>
                    </a:p>
                  </a:txBody>
                  <a:tcPr/>
                </a:tc>
                <a:tc>
                  <a:txBody>
                    <a:bodyPr/>
                    <a:lstStyle/>
                    <a:p>
                      <a:r>
                        <a:rPr lang="cy-GB" sz="1600"/>
                        <a:t>Pocedi o noddion; grawn rhydd</a:t>
                      </a:r>
                    </a:p>
                  </a:txBody>
                  <a:tcPr/>
                </a:tc>
                <a:extLst>
                  <a:ext uri="{0D108BD9-81ED-4DB2-BD59-A6C34878D82A}">
                    <a16:rowId xmlns:a16="http://schemas.microsoft.com/office/drawing/2014/main" val="3759893110"/>
                  </a:ext>
                </a:extLst>
              </a:tr>
              <a:tr h="458525">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cy-GB" sz="1600" b="1"/>
                        <a:t>Ffynidwydden Douglas</a:t>
                      </a:r>
                    </a:p>
                  </a:txBody>
                  <a:tcPr/>
                </a:tc>
                <a:tc>
                  <a:txBody>
                    <a:bodyPr/>
                    <a:lstStyle/>
                    <a:p>
                      <a:r>
                        <a:rPr lang="cy-GB" sz="1600"/>
                        <a:t>Cryfder canolig a gwytnwch</a:t>
                      </a:r>
                    </a:p>
                  </a:txBody>
                  <a:tcPr/>
                </a:tc>
                <a:tc>
                  <a:txBody>
                    <a:bodyPr/>
                    <a:lstStyle/>
                    <a:p>
                      <a:r>
                        <a:rPr lang="cy-GB" sz="1600"/>
                        <a:t>Brau; gall hollti a marcio’n hawdd, rhy olewog i’w baentio</a:t>
                      </a:r>
                    </a:p>
                  </a:txBody>
                  <a:tcPr/>
                </a:tc>
                <a:extLst>
                  <a:ext uri="{0D108BD9-81ED-4DB2-BD59-A6C34878D82A}">
                    <a16:rowId xmlns:a16="http://schemas.microsoft.com/office/drawing/2014/main" val="2161008279"/>
                  </a:ext>
                </a:extLst>
              </a:tr>
              <a:tr h="656788">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cy-GB" sz="1600" b="1">
                          <a:solidFill>
                            <a:schemeClr val="tx1"/>
                          </a:solidFill>
                        </a:rPr>
                        <a:t>Cochwydd</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600" dirty="0"/>
                    </a:p>
                  </a:txBody>
                  <a:tcPr/>
                </a:tc>
                <a:tc>
                  <a:txBody>
                    <a:bodyPr/>
                    <a:lstStyle/>
                    <a:p>
                      <a:r>
                        <a:rPr lang="cy-GB" sz="1600"/>
                        <a:t>Gorffeniad da, cryfder canolig a gwytnwch, gallu gwrthsefyll tywydd</a:t>
                      </a:r>
                    </a:p>
                  </a:txBody>
                  <a:tcPr/>
                </a:tc>
                <a:tc>
                  <a:txBody>
                    <a:bodyPr/>
                    <a:lstStyle/>
                    <a:p>
                      <a:r>
                        <a:rPr lang="cy-GB" sz="1600" dirty="0"/>
                        <a:t>Drud </a:t>
                      </a:r>
                      <a:br>
                        <a:rPr lang="cy-GB" sz="1600" dirty="0"/>
                      </a:br>
                      <a:r>
                        <a:rPr lang="cy-GB" sz="1600" dirty="0"/>
                        <a:t>Sensiteiddiwr</a:t>
                      </a:r>
                    </a:p>
                  </a:txBody>
                  <a:tcPr/>
                </a:tc>
                <a:extLst>
                  <a:ext uri="{0D108BD9-81ED-4DB2-BD59-A6C34878D82A}">
                    <a16:rowId xmlns:a16="http://schemas.microsoft.com/office/drawing/2014/main" val="174494708"/>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908720"/>
            <a:ext cx="8229600" cy="420838"/>
          </a:xfrm>
        </p:spPr>
        <p:txBody>
          <a:bodyPr/>
          <a:lstStyle/>
          <a:p>
            <a:r>
              <a:rPr lang="cy-GB"/>
              <a:t>Nodweddion a chyfyngiadau pren caled</a:t>
            </a:r>
            <a:br>
              <a:rPr lang="cy-GB"/>
            </a:br>
            <a:br>
              <a:rPr lang="cy-GB"/>
            </a:br>
            <a:endParaRPr lang="cy-GB"/>
          </a:p>
        </p:txBody>
      </p:sp>
      <p:sp>
        <p:nvSpPr>
          <p:cNvPr id="3075" name="Content Placeholder 2"/>
          <p:cNvSpPr>
            <a:spLocks noGrp="1"/>
          </p:cNvSpPr>
          <p:nvPr>
            <p:ph sz="quarter" idx="10"/>
          </p:nvPr>
        </p:nvSpPr>
        <p:spPr>
          <a:xfrm>
            <a:off x="457200" y="1556792"/>
            <a:ext cx="8229600" cy="4392488"/>
          </a:xfrm>
        </p:spPr>
        <p:txBody>
          <a:bodyPr/>
          <a:lstStyle/>
          <a:p>
            <a:pPr marL="0" lvl="1" indent="0">
              <a:buNone/>
            </a:pPr>
            <a:endParaRPr lang="en-US" dirty="0"/>
          </a:p>
          <a:p>
            <a:pPr lvl="2"/>
            <a:endParaRPr lang="en-US" sz="1000" dirty="0">
              <a:ea typeface="ＭＳ Ｐゴシック" pitchFamily="-105" charset="-128"/>
              <a:cs typeface="ＭＳ Ｐゴシック" pitchFamily="-105" charset="-128"/>
            </a:endParaRPr>
          </a:p>
        </p:txBody>
      </p:sp>
      <p:graphicFrame>
        <p:nvGraphicFramePr>
          <p:cNvPr id="2" name="Table 2">
            <a:extLst>
              <a:ext uri="{FF2B5EF4-FFF2-40B4-BE49-F238E27FC236}">
                <a16:creationId xmlns:a16="http://schemas.microsoft.com/office/drawing/2014/main" id="{E1C078EB-4E16-40EB-AAF2-7B7895CD0618}"/>
              </a:ext>
            </a:extLst>
          </p:cNvPr>
          <p:cNvGraphicFramePr>
            <a:graphicFrameLocks noGrp="1"/>
          </p:cNvGraphicFramePr>
          <p:nvPr>
            <p:extLst>
              <p:ext uri="{D42A27DB-BD31-4B8C-83A1-F6EECF244321}">
                <p14:modId xmlns:p14="http://schemas.microsoft.com/office/powerpoint/2010/main" val="3846013378"/>
              </p:ext>
            </p:extLst>
          </p:nvPr>
        </p:nvGraphicFramePr>
        <p:xfrm>
          <a:off x="215516" y="1319129"/>
          <a:ext cx="8820980" cy="4806185"/>
        </p:xfrm>
        <a:graphic>
          <a:graphicData uri="http://schemas.openxmlformats.org/drawingml/2006/table">
            <a:tbl>
              <a:tblPr firstRow="1" bandRow="1">
                <a:tableStyleId>{5C22544A-7EE6-4342-B048-85BDC9FD1C3A}</a:tableStyleId>
              </a:tblPr>
              <a:tblGrid>
                <a:gridCol w="1692188">
                  <a:extLst>
                    <a:ext uri="{9D8B030D-6E8A-4147-A177-3AD203B41FA5}">
                      <a16:colId xmlns:a16="http://schemas.microsoft.com/office/drawing/2014/main" val="3994287576"/>
                    </a:ext>
                  </a:extLst>
                </a:gridCol>
                <a:gridCol w="3046354">
                  <a:extLst>
                    <a:ext uri="{9D8B030D-6E8A-4147-A177-3AD203B41FA5}">
                      <a16:colId xmlns:a16="http://schemas.microsoft.com/office/drawing/2014/main" val="1044034918"/>
                    </a:ext>
                  </a:extLst>
                </a:gridCol>
                <a:gridCol w="4082438">
                  <a:extLst>
                    <a:ext uri="{9D8B030D-6E8A-4147-A177-3AD203B41FA5}">
                      <a16:colId xmlns:a16="http://schemas.microsoft.com/office/drawing/2014/main" val="2160522359"/>
                    </a:ext>
                  </a:extLst>
                </a:gridCol>
              </a:tblGrid>
              <a:tr h="372323">
                <a:tc>
                  <a:txBody>
                    <a:bodyPr/>
                    <a:lstStyle/>
                    <a:p>
                      <a:r>
                        <a:rPr lang="cy-GB">
                          <a:solidFill>
                            <a:schemeClr val="tx1"/>
                          </a:solidFill>
                        </a:rPr>
                        <a:t>Rhywogaeth</a:t>
                      </a:r>
                    </a:p>
                  </a:txBody>
                  <a:tcPr/>
                </a:tc>
                <a:tc>
                  <a:txBody>
                    <a:bodyPr/>
                    <a:lstStyle/>
                    <a:p>
                      <a:r>
                        <a:rPr lang="cy-GB">
                          <a:solidFill>
                            <a:schemeClr val="tx1"/>
                          </a:solidFill>
                        </a:rPr>
                        <a:t>Rhinweddau</a:t>
                      </a:r>
                    </a:p>
                  </a:txBody>
                  <a:tcPr/>
                </a:tc>
                <a:tc>
                  <a:txBody>
                    <a:bodyPr/>
                    <a:lstStyle/>
                    <a:p>
                      <a:r>
                        <a:rPr lang="cy-GB">
                          <a:solidFill>
                            <a:schemeClr val="tx1"/>
                          </a:solidFill>
                        </a:rPr>
                        <a:t>Cyfyngiadau</a:t>
                      </a:r>
                    </a:p>
                  </a:txBody>
                  <a:tcPr/>
                </a:tc>
                <a:extLst>
                  <a:ext uri="{0D108BD9-81ED-4DB2-BD59-A6C34878D82A}">
                    <a16:rowId xmlns:a16="http://schemas.microsoft.com/office/drawing/2014/main" val="3673475837"/>
                  </a:ext>
                </a:extLst>
              </a:tr>
              <a:tr h="592193">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cy-GB" sz="1400" b="1">
                          <a:solidFill>
                            <a:schemeClr val="tx1"/>
                          </a:solidFill>
                        </a:rPr>
                        <a:t>Derw</a:t>
                      </a:r>
                    </a:p>
                  </a:txBody>
                  <a:tcPr/>
                </a:tc>
                <a:tc>
                  <a:txBody>
                    <a:bodyPr/>
                    <a:lstStyle/>
                    <a:p>
                      <a:r>
                        <a:rPr lang="cy-GB" sz="1400" b="0">
                          <a:solidFill>
                            <a:schemeClr val="tx1"/>
                          </a:solidFill>
                        </a:rPr>
                        <a:t>Caled, gwydn, cryf, siâp da, gorffeniad da, byrddau llydan</a:t>
                      </a:r>
                    </a:p>
                  </a:txBody>
                  <a:tcPr/>
                </a:tc>
                <a:tc>
                  <a:txBody>
                    <a:bodyPr/>
                    <a:lstStyle/>
                    <a:p>
                      <a:r>
                        <a:rPr lang="cy-GB" sz="1400" b="0">
                          <a:solidFill>
                            <a:schemeClr val="tx1"/>
                          </a:solidFill>
                        </a:rPr>
                        <a:t>Clefyd haearn; ysgwyd, hollti; tyfu’n araf, sychu’n araf.</a:t>
                      </a:r>
                      <a:r>
                        <a:rPr lang="cy-GB" sz="1400"/>
                        <a:t> Sensiteiddiwr</a:t>
                      </a:r>
                    </a:p>
                  </a:txBody>
                  <a:tcPr/>
                </a:tc>
                <a:extLst>
                  <a:ext uri="{0D108BD9-81ED-4DB2-BD59-A6C34878D82A}">
                    <a16:rowId xmlns:a16="http://schemas.microsoft.com/office/drawing/2014/main" val="3372394534"/>
                  </a:ext>
                </a:extLst>
              </a:tr>
              <a:tr h="592193">
                <a:tc>
                  <a:txBody>
                    <a:bodyPr/>
                    <a:lstStyle/>
                    <a:p>
                      <a:r>
                        <a:rPr lang="cy-GB" sz="1400" b="1"/>
                        <a:t>Mahogani</a:t>
                      </a:r>
                    </a:p>
                    <a:p>
                      <a:r>
                        <a:rPr lang="cy-GB" sz="1400"/>
                        <a:t>(sapele,utile)</a:t>
                      </a:r>
                    </a:p>
                  </a:txBody>
                  <a:tcPr/>
                </a:tc>
                <a:tc>
                  <a:txBody>
                    <a:bodyPr/>
                    <a:lstStyle/>
                    <a:p>
                      <a:r>
                        <a:rPr lang="cy-GB" sz="1400"/>
                        <a:t>Meddal a thrwchus, graen syth, gorffeniad cywrain, sefydlog, byrddau llydan</a:t>
                      </a:r>
                    </a:p>
                  </a:txBody>
                  <a:tcPr/>
                </a:tc>
                <a:tc>
                  <a:txBody>
                    <a:bodyPr/>
                    <a:lstStyle/>
                    <a:p>
                      <a:r>
                        <a:rPr lang="cy-GB" sz="1400"/>
                        <a:t>Gor-gynaeafu, prin, drud, tyfu’n araf. Sensiteiddiwr</a:t>
                      </a:r>
                    </a:p>
                  </a:txBody>
                  <a:tcPr/>
                </a:tc>
                <a:extLst>
                  <a:ext uri="{0D108BD9-81ED-4DB2-BD59-A6C34878D82A}">
                    <a16:rowId xmlns:a16="http://schemas.microsoft.com/office/drawing/2014/main" val="3335124000"/>
                  </a:ext>
                </a:extLst>
              </a:tr>
              <a:tr h="527458">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cy-GB" sz="1400" b="1"/>
                        <a:t>Tîc</a:t>
                      </a:r>
                    </a:p>
                    <a:p>
                      <a:pPr marL="0" marR="0" lvl="0" indent="0" algn="l" defTabSz="457200" rtl="0" eaLnBrk="1" fontAlgn="auto" latinLnBrk="0" hangingPunct="1">
                        <a:lnSpc>
                          <a:spcPct val="100000"/>
                        </a:lnSpc>
                        <a:spcBef>
                          <a:spcPts val="0"/>
                        </a:spcBef>
                        <a:spcAft>
                          <a:spcPts val="0"/>
                        </a:spcAft>
                        <a:buClrTx/>
                        <a:buSzTx/>
                        <a:buFontTx/>
                        <a:buNone/>
                        <a:tabLst/>
                        <a:defRPr/>
                      </a:pPr>
                      <a:r>
                        <a:rPr lang="cy-GB" sz="1400"/>
                        <a:t>(Shorea,Iroko)</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cy-GB" sz="1400"/>
                        <a:t>Gallu gwrthsefyll dŵr/UV, graen tynn, hawdd ei weithio</a:t>
                      </a:r>
                    </a:p>
                  </a:txBody>
                  <a:tcPr/>
                </a:tc>
                <a:tc>
                  <a:txBody>
                    <a:bodyPr/>
                    <a:lstStyle/>
                    <a:p>
                      <a:r>
                        <a:rPr lang="cy-GB" sz="1400"/>
                        <a:t>Drud; brau; torri offer; olewog.</a:t>
                      </a:r>
                      <a:br>
                        <a:rPr lang="cy-GB" sz="1400"/>
                      </a:br>
                      <a:r>
                        <a:rPr lang="cy-GB" sz="1400"/>
                        <a:t>Sensiteiddiwr</a:t>
                      </a:r>
                    </a:p>
                  </a:txBody>
                  <a:tcPr/>
                </a:tc>
                <a:extLst>
                  <a:ext uri="{0D108BD9-81ED-4DB2-BD59-A6C34878D82A}">
                    <a16:rowId xmlns:a16="http://schemas.microsoft.com/office/drawing/2014/main" val="2826304688"/>
                  </a:ext>
                </a:extLst>
              </a:tr>
              <a:tr h="661211">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cy-GB" sz="1400" b="1"/>
                        <a:t>Onnen</a:t>
                      </a:r>
                    </a:p>
                  </a:txBody>
                  <a:tcPr/>
                </a:tc>
                <a:tc>
                  <a:txBody>
                    <a:bodyPr/>
                    <a:lstStyle/>
                    <a:p>
                      <a:r>
                        <a:rPr lang="cy-GB" sz="1400"/>
                        <a:t>Gallu gwrthsefyll sioc, golau, siâp da, cryf, caled, gorffeniad da</a:t>
                      </a:r>
                    </a:p>
                  </a:txBody>
                  <a:tcPr/>
                </a:tc>
                <a:tc>
                  <a:txBody>
                    <a:bodyPr/>
                    <a:lstStyle/>
                    <a:p>
                      <a:r>
                        <a:rPr lang="cy-GB" sz="1400"/>
                        <a:t>Gwywiad onnen; gall hollti yn y pen; gwenwynig. Ddim yn addas ar gyfer y tywydd. Anodd ei drin neu ei sgleinio. Brau</a:t>
                      </a:r>
                    </a:p>
                  </a:txBody>
                  <a:tcPr/>
                </a:tc>
                <a:extLst>
                  <a:ext uri="{0D108BD9-81ED-4DB2-BD59-A6C34878D82A}">
                    <a16:rowId xmlns:a16="http://schemas.microsoft.com/office/drawing/2014/main" val="3566105439"/>
                  </a:ext>
                </a:extLst>
              </a:tr>
              <a:tr h="527458">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cy-GB" sz="1400" b="1"/>
                        <a:t>Masarn</a:t>
                      </a:r>
                    </a:p>
                  </a:txBody>
                  <a:tcPr/>
                </a:tc>
                <a:tc>
                  <a:txBody>
                    <a:bodyPr/>
                    <a:lstStyle/>
                    <a:p>
                      <a:r>
                        <a:rPr lang="cy-GB" sz="1400"/>
                        <a:t>Trwchus, caled, siâp da, sefydlog</a:t>
                      </a:r>
                    </a:p>
                    <a:p>
                      <a:r>
                        <a:rPr lang="cy-GB" sz="1400"/>
                        <a:t>Elastig, gwynnin y gellir ei ddefnyddio,</a:t>
                      </a:r>
                    </a:p>
                  </a:txBody>
                  <a:tcPr/>
                </a:tc>
                <a:tc>
                  <a:txBody>
                    <a:bodyPr/>
                    <a:lstStyle/>
                    <a:p>
                      <a:r>
                        <a:rPr lang="cy-GB" sz="1400"/>
                        <a:t>Ddim yn wydn iawn. Llosgi offer. </a:t>
                      </a:r>
                      <a:br>
                        <a:rPr lang="cy-GB" sz="1400"/>
                      </a:br>
                      <a:r>
                        <a:rPr lang="cy-GB" sz="1400"/>
                        <a:t>Sensiteiddiwr</a:t>
                      </a:r>
                    </a:p>
                  </a:txBody>
                  <a:tcPr/>
                </a:tc>
                <a:extLst>
                  <a:ext uri="{0D108BD9-81ED-4DB2-BD59-A6C34878D82A}">
                    <a16:rowId xmlns:a16="http://schemas.microsoft.com/office/drawing/2014/main" val="1491120947"/>
                  </a:ext>
                </a:extLst>
              </a:tr>
              <a:tr h="527458">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cy-GB" sz="1400" b="1"/>
                        <a:t>Ceirios</a:t>
                      </a:r>
                    </a:p>
                  </a:txBody>
                  <a:tcPr/>
                </a:tc>
                <a:tc>
                  <a:txBody>
                    <a:bodyPr/>
                    <a:lstStyle/>
                    <a:p>
                      <a:r>
                        <a:rPr lang="cy-GB" sz="1400"/>
                        <a:t>Siâp da, graen syth, hawdd i’w weithio, hyblyg, gwydn</a:t>
                      </a:r>
                    </a:p>
                  </a:txBody>
                  <a:tcPr/>
                </a:tc>
                <a:tc>
                  <a:txBody>
                    <a:bodyPr/>
                    <a:lstStyle/>
                    <a:p>
                      <a:r>
                        <a:rPr lang="cy-GB" sz="1400"/>
                        <a:t>Drud, cynnwys namau, difrod dŵr</a:t>
                      </a:r>
                    </a:p>
                  </a:txBody>
                  <a:tcPr/>
                </a:tc>
                <a:extLst>
                  <a:ext uri="{0D108BD9-81ED-4DB2-BD59-A6C34878D82A}">
                    <a16:rowId xmlns:a16="http://schemas.microsoft.com/office/drawing/2014/main" val="3400858237"/>
                  </a:ext>
                </a:extLst>
              </a:tr>
              <a:tr h="592193">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cy-GB" sz="1400" b="1"/>
                        <a:t>Balsa</a:t>
                      </a:r>
                    </a:p>
                  </a:txBody>
                  <a:tcPr/>
                </a:tc>
                <a:tc>
                  <a:txBody>
                    <a:bodyPr/>
                    <a:lstStyle/>
                    <a:p>
                      <a:r>
                        <a:rPr lang="cy-GB" sz="1400"/>
                        <a:t>Meddal, ysgafn, hawdd i’w ddefnyddio, tyfu'n gyflym, gwynnin</a:t>
                      </a:r>
                    </a:p>
                  </a:txBody>
                  <a:tcPr/>
                </a:tc>
                <a:tc>
                  <a:txBody>
                    <a:bodyPr/>
                    <a:lstStyle/>
                    <a:p>
                      <a:r>
                        <a:rPr lang="cy-GB" sz="1400" dirty="0"/>
                        <a:t>Gwan; brau, hollti; mae’r gwynnin yn athraidd</a:t>
                      </a:r>
                    </a:p>
                  </a:txBody>
                  <a:tcPr/>
                </a:tc>
                <a:extLst>
                  <a:ext uri="{0D108BD9-81ED-4DB2-BD59-A6C34878D82A}">
                    <a16:rowId xmlns:a16="http://schemas.microsoft.com/office/drawing/2014/main" val="3492981771"/>
                  </a:ext>
                </a:extLst>
              </a:tr>
            </a:tbl>
          </a:graphicData>
        </a:graphic>
      </p:graphicFrame>
    </p:spTree>
    <p:extLst>
      <p:ext uri="{BB962C8B-B14F-4D97-AF65-F5344CB8AC3E}">
        <p14:creationId xmlns:p14="http://schemas.microsoft.com/office/powerpoint/2010/main" val="5749009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2504" y="1006442"/>
            <a:ext cx="8229600" cy="602767"/>
          </a:xfrm>
        </p:spPr>
        <p:txBody>
          <a:bodyPr/>
          <a:lstStyle/>
          <a:p>
            <a:r>
              <a:rPr lang="cy-GB"/>
              <a:t>Rhinweddau a chyfyngiadau byrddau wedi’u peiriannu </a:t>
            </a:r>
          </a:p>
        </p:txBody>
      </p:sp>
      <p:sp>
        <p:nvSpPr>
          <p:cNvPr id="3" name="Content Placeholder 2"/>
          <p:cNvSpPr>
            <a:spLocks noGrp="1"/>
          </p:cNvSpPr>
          <p:nvPr>
            <p:ph sz="quarter" idx="10"/>
          </p:nvPr>
        </p:nvSpPr>
        <p:spPr>
          <a:xfrm>
            <a:off x="481896" y="1516817"/>
            <a:ext cx="8229600" cy="4248000"/>
          </a:xfrm>
        </p:spPr>
        <p:txBody>
          <a:bodyPr/>
          <a:lstStyle/>
          <a:p>
            <a:pPr marL="0" lvl="1" indent="0">
              <a:buNone/>
            </a:pPr>
            <a:r>
              <a:rPr lang="cy-GB"/>
              <a:t> </a:t>
            </a:r>
          </a:p>
          <a:p>
            <a:pPr marL="0" lvl="1" indent="0">
              <a:buNone/>
            </a:pPr>
            <a:r>
              <a:rPr lang="cy-GB"/>
              <a:t> </a:t>
            </a:r>
          </a:p>
          <a:p>
            <a:endParaRPr lang="en-US" dirty="0"/>
          </a:p>
        </p:txBody>
      </p:sp>
      <p:graphicFrame>
        <p:nvGraphicFramePr>
          <p:cNvPr id="4" name="Table 4">
            <a:extLst>
              <a:ext uri="{FF2B5EF4-FFF2-40B4-BE49-F238E27FC236}">
                <a16:creationId xmlns:a16="http://schemas.microsoft.com/office/drawing/2014/main" id="{53D603C3-1A97-465D-98EA-D00DBCB60322}"/>
              </a:ext>
            </a:extLst>
          </p:cNvPr>
          <p:cNvGraphicFramePr>
            <a:graphicFrameLocks noGrp="1"/>
          </p:cNvGraphicFramePr>
          <p:nvPr>
            <p:extLst>
              <p:ext uri="{D42A27DB-BD31-4B8C-83A1-F6EECF244321}">
                <p14:modId xmlns:p14="http://schemas.microsoft.com/office/powerpoint/2010/main" val="4010776379"/>
              </p:ext>
            </p:extLst>
          </p:nvPr>
        </p:nvGraphicFramePr>
        <p:xfrm>
          <a:off x="294700" y="1353778"/>
          <a:ext cx="8603992" cy="5346462"/>
        </p:xfrm>
        <a:graphic>
          <a:graphicData uri="http://schemas.openxmlformats.org/drawingml/2006/table">
            <a:tbl>
              <a:tblPr firstRow="1" bandRow="1">
                <a:tableStyleId>{5C22544A-7EE6-4342-B048-85BDC9FD1C3A}</a:tableStyleId>
              </a:tblPr>
              <a:tblGrid>
                <a:gridCol w="1979256">
                  <a:extLst>
                    <a:ext uri="{9D8B030D-6E8A-4147-A177-3AD203B41FA5}">
                      <a16:colId xmlns:a16="http://schemas.microsoft.com/office/drawing/2014/main" val="2984713540"/>
                    </a:ext>
                  </a:extLst>
                </a:gridCol>
                <a:gridCol w="3384376">
                  <a:extLst>
                    <a:ext uri="{9D8B030D-6E8A-4147-A177-3AD203B41FA5}">
                      <a16:colId xmlns:a16="http://schemas.microsoft.com/office/drawing/2014/main" val="3569632472"/>
                    </a:ext>
                  </a:extLst>
                </a:gridCol>
                <a:gridCol w="3240360">
                  <a:extLst>
                    <a:ext uri="{9D8B030D-6E8A-4147-A177-3AD203B41FA5}">
                      <a16:colId xmlns:a16="http://schemas.microsoft.com/office/drawing/2014/main" val="328722275"/>
                    </a:ext>
                  </a:extLst>
                </a:gridCol>
              </a:tblGrid>
              <a:tr h="347868">
                <a:tc>
                  <a:txBody>
                    <a:bodyPr/>
                    <a:lstStyle/>
                    <a:p>
                      <a:r>
                        <a:rPr lang="cy-GB">
                          <a:solidFill>
                            <a:schemeClr val="tx1"/>
                          </a:solidFill>
                        </a:rPr>
                        <a:t>Math</a:t>
                      </a:r>
                    </a:p>
                  </a:txBody>
                  <a:tcPr/>
                </a:tc>
                <a:tc>
                  <a:txBody>
                    <a:bodyPr/>
                    <a:lstStyle/>
                    <a:p>
                      <a:r>
                        <a:rPr lang="cy-GB">
                          <a:solidFill>
                            <a:schemeClr val="tx1"/>
                          </a:solidFill>
                        </a:rPr>
                        <a:t>Rhinweddau</a:t>
                      </a:r>
                    </a:p>
                  </a:txBody>
                  <a:tcPr/>
                </a:tc>
                <a:tc>
                  <a:txBody>
                    <a:bodyPr/>
                    <a:lstStyle/>
                    <a:p>
                      <a:r>
                        <a:rPr lang="cy-GB">
                          <a:solidFill>
                            <a:schemeClr val="tx1"/>
                          </a:solidFill>
                        </a:rPr>
                        <a:t>Cyfyngiadau</a:t>
                      </a:r>
                    </a:p>
                  </a:txBody>
                  <a:tcPr/>
                </a:tc>
                <a:extLst>
                  <a:ext uri="{0D108BD9-81ED-4DB2-BD59-A6C34878D82A}">
                    <a16:rowId xmlns:a16="http://schemas.microsoft.com/office/drawing/2014/main" val="3570271681"/>
                  </a:ext>
                </a:extLst>
              </a:tr>
              <a:tr h="781859">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cy-GB" sz="1400" b="1">
                          <a:solidFill>
                            <a:schemeClr val="tx1"/>
                          </a:solidFill>
                        </a:rPr>
                        <a:t>Pren haenog</a:t>
                      </a:r>
                    </a:p>
                    <a:p>
                      <a:endParaRPr lang="en-GB" sz="1400" b="1" dirty="0"/>
                    </a:p>
                  </a:txBody>
                  <a:tcPr/>
                </a:tc>
                <a:tc>
                  <a:txBody>
                    <a:bodyPr/>
                    <a:lstStyle/>
                    <a:p>
                      <a:r>
                        <a:rPr lang="cy-GB" sz="1400"/>
                        <a:t>Llawer o raddau. Anhyblyg a gwydn, gall fod yn hyblyg. Argaenau od o ran sefydlogrwydd; gorffeniad llyfn, modd ei baentio </a:t>
                      </a:r>
                    </a:p>
                  </a:txBody>
                  <a:tcPr/>
                </a:tc>
                <a:tc>
                  <a:txBody>
                    <a:bodyPr/>
                    <a:lstStyle/>
                    <a:p>
                      <a:r>
                        <a:rPr lang="cy-GB" sz="1400"/>
                        <a:t>Gall ddad-laminadu neu gynnwys gwagleoedd a chlymau, dim modd trwsio’r grawn gorffenedig, pylu,</a:t>
                      </a:r>
                    </a:p>
                    <a:p>
                      <a:r>
                        <a:rPr lang="cy-GB" sz="1400"/>
                        <a:t>Gall y llwch fod yn wenwynig (h.y. ewcalyptws)</a:t>
                      </a:r>
                    </a:p>
                  </a:txBody>
                  <a:tcPr/>
                </a:tc>
                <a:extLst>
                  <a:ext uri="{0D108BD9-81ED-4DB2-BD59-A6C34878D82A}">
                    <a16:rowId xmlns:a16="http://schemas.microsoft.com/office/drawing/2014/main" val="263027525"/>
                  </a:ext>
                </a:extLst>
              </a:tr>
              <a:tr h="987822">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cy-GB" sz="1400" b="1"/>
                        <a:t>MDF (pren ffibr dwysedd canolig)</a:t>
                      </a:r>
                    </a:p>
                  </a:txBody>
                  <a:tcPr/>
                </a:tc>
                <a:tc>
                  <a:txBody>
                    <a:bodyPr/>
                    <a:lstStyle/>
                    <a:p>
                      <a:r>
                        <a:rPr lang="cy-GB" sz="1400"/>
                        <a:t>Sefydlog a llyfn. Gellir ei drin, ei ailgylchu, ei fowldio a’i gerfio,</a:t>
                      </a:r>
                    </a:p>
                    <a:p>
                      <a:r>
                        <a:rPr lang="cy-GB" sz="1400"/>
                        <a:t>Gorffeniad da ar gyfer paentio gan nad yw’r grawn yn codi.</a:t>
                      </a:r>
                    </a:p>
                  </a:txBody>
                  <a:tcPr/>
                </a:tc>
                <a:tc>
                  <a:txBody>
                    <a:bodyPr/>
                    <a:lstStyle/>
                    <a:p>
                      <a:r>
                        <a:rPr lang="cy-GB" sz="1400"/>
                        <a:t>Gall ffluwchio a malu'n fân, llosgi offer, dim modd trwsio grawn gorffenedig, llwch niweidiol, chwalu mewn amodau llaith hyd yn oed pan gaiff ei drin</a:t>
                      </a:r>
                    </a:p>
                  </a:txBody>
                  <a:tcPr/>
                </a:tc>
                <a:extLst>
                  <a:ext uri="{0D108BD9-81ED-4DB2-BD59-A6C34878D82A}">
                    <a16:rowId xmlns:a16="http://schemas.microsoft.com/office/drawing/2014/main" val="1032286369"/>
                  </a:ext>
                </a:extLst>
              </a:tr>
              <a:tr h="835833">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cy-GB" sz="1400" b="1"/>
                        <a:t>OSB (pren fflawiau cyfeiriedig)</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400" b="1" dirty="0"/>
                    </a:p>
                  </a:txBody>
                  <a:tcPr/>
                </a:tc>
                <a:tc>
                  <a:txBody>
                    <a:bodyPr/>
                    <a:lstStyle/>
                    <a:p>
                      <a:r>
                        <a:rPr lang="cy-GB" sz="1400"/>
                        <a:t>Rhad, wedi’i ailgylchu, cymharol sefydlog yn enwedig ar ôl ei drwsio, gallu gwrthsefyll dŵr, mae’n haws ei drwsio na sglodfwrdd</a:t>
                      </a:r>
                    </a:p>
                  </a:txBody>
                  <a:tcPr/>
                </a:tc>
                <a:tc>
                  <a:txBody>
                    <a:bodyPr/>
                    <a:lstStyle/>
                    <a:p>
                      <a:r>
                        <a:rPr lang="cy-GB" sz="1400"/>
                        <a:t>Brau, ddim yn gallu gwrthsefyll tywydd, gorffeniad garw, ddim yn sefydlog, hollti, dim modd trwsio’r grawn gorffenedig. Angen lle storio gwastad</a:t>
                      </a:r>
                    </a:p>
                  </a:txBody>
                  <a:tcPr/>
                </a:tc>
                <a:extLst>
                  <a:ext uri="{0D108BD9-81ED-4DB2-BD59-A6C34878D82A}">
                    <a16:rowId xmlns:a16="http://schemas.microsoft.com/office/drawing/2014/main" val="359386196"/>
                  </a:ext>
                </a:extLst>
              </a:tr>
              <a:tr h="898659">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cy-GB" sz="1400" b="1"/>
                        <a:t>Sglodfwrdd LDF</a:t>
                      </a:r>
                    </a:p>
                    <a:p>
                      <a:pPr marL="0" marR="0" lvl="0" indent="0" algn="l" defTabSz="457200" rtl="0" eaLnBrk="1" fontAlgn="auto" latinLnBrk="0" hangingPunct="1">
                        <a:lnSpc>
                          <a:spcPct val="100000"/>
                        </a:lnSpc>
                        <a:spcBef>
                          <a:spcPts val="0"/>
                        </a:spcBef>
                        <a:spcAft>
                          <a:spcPts val="0"/>
                        </a:spcAft>
                        <a:buClrTx/>
                        <a:buSzTx/>
                        <a:buFontTx/>
                        <a:buNone/>
                        <a:tabLst/>
                        <a:defRPr/>
                      </a:pPr>
                      <a:r>
                        <a:rPr lang="cy-GB" sz="1400" b="1"/>
                        <a:t>(bwrdd gronynnau)</a:t>
                      </a:r>
                    </a:p>
                  </a:txBody>
                  <a:tcPr/>
                </a:tc>
                <a:tc>
                  <a:txBody>
                    <a:bodyPr/>
                    <a:lstStyle/>
                    <a:p>
                      <a:r>
                        <a:rPr lang="cy-GB" sz="1400"/>
                        <a:t>Gellir ei drin, ei ailgylchu. Deunydd llawr rhataf, gellir ei fowldio â thafod mecanyddol a rhigol sy’n caniatáu uniadau tynn</a:t>
                      </a:r>
                    </a:p>
                  </a:txBody>
                  <a:tcPr/>
                </a:tc>
                <a:tc>
                  <a:txBody>
                    <a:bodyPr/>
                    <a:lstStyle/>
                    <a:p>
                      <a:r>
                        <a:rPr lang="cy-GB" sz="1400"/>
                        <a:t>Brau, dim llawer o hyblygrwydd, hollti, anodd ei sgriwio/hoelio, gall yr ymylon falu, ddim yn gryf wrth gael ei wasgu'n uniongyrchol</a:t>
                      </a:r>
                    </a:p>
                  </a:txBody>
                  <a:tcPr/>
                </a:tc>
                <a:extLst>
                  <a:ext uri="{0D108BD9-81ED-4DB2-BD59-A6C34878D82A}">
                    <a16:rowId xmlns:a16="http://schemas.microsoft.com/office/drawing/2014/main" val="2161008279"/>
                  </a:ext>
                </a:extLst>
              </a:tr>
              <a:tr h="695736">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cy-GB" sz="1400" b="1"/>
                        <a:t>Caledfwrdd HDF (pren ffibr dwysedd uchel)</a:t>
                      </a:r>
                    </a:p>
                  </a:txBody>
                  <a:tcPr/>
                </a:tc>
                <a:tc>
                  <a:txBody>
                    <a:bodyPr/>
                    <a:lstStyle/>
                    <a:p>
                      <a:r>
                        <a:rPr lang="cy-GB" sz="1400"/>
                        <a:t> Gwydn iawn ac yn gwrthsefyll dŵr, wedi’i ailgylchu, ffibrau wedi’u ffrwydro cyn ei wasgu, gan ei wneud yn drwchus iawn</a:t>
                      </a:r>
                    </a:p>
                  </a:txBody>
                  <a:tcPr/>
                </a:tc>
                <a:tc>
                  <a:txBody>
                    <a:bodyPr/>
                    <a:lstStyle/>
                    <a:p>
                      <a:r>
                        <a:rPr lang="cy-GB" sz="1400"/>
                        <a:t>Drud, nid yw bob amser yn cael ei gyflenwi mewn meintiau mawr neu drwchus</a:t>
                      </a:r>
                    </a:p>
                  </a:txBody>
                  <a:tcPr/>
                </a:tc>
                <a:extLst>
                  <a:ext uri="{0D108BD9-81ED-4DB2-BD59-A6C34878D82A}">
                    <a16:rowId xmlns:a16="http://schemas.microsoft.com/office/drawing/2014/main" val="174494708"/>
                  </a:ext>
                </a:extLst>
              </a:tr>
            </a:tbl>
          </a:graphicData>
        </a:graphic>
      </p:graphicFrame>
    </p:spTree>
    <p:extLst>
      <p:ext uri="{BB962C8B-B14F-4D97-AF65-F5344CB8AC3E}">
        <p14:creationId xmlns:p14="http://schemas.microsoft.com/office/powerpoint/2010/main" val="31110413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896" y="980728"/>
            <a:ext cx="8229600" cy="493969"/>
          </a:xfrm>
        </p:spPr>
        <p:txBody>
          <a:bodyPr/>
          <a:lstStyle/>
          <a:p>
            <a:r>
              <a:rPr lang="cy-GB"/>
              <a:t>Deunyddiau eraill a ddefnyddir gan saer coed: rhai enghreifftiau </a:t>
            </a:r>
          </a:p>
        </p:txBody>
      </p:sp>
      <p:sp>
        <p:nvSpPr>
          <p:cNvPr id="3" name="Content Placeholder 2"/>
          <p:cNvSpPr>
            <a:spLocks noGrp="1"/>
          </p:cNvSpPr>
          <p:nvPr>
            <p:ph sz="quarter" idx="10"/>
          </p:nvPr>
        </p:nvSpPr>
        <p:spPr>
          <a:xfrm>
            <a:off x="481896" y="1516817"/>
            <a:ext cx="8229600" cy="4248000"/>
          </a:xfrm>
        </p:spPr>
        <p:txBody>
          <a:bodyPr/>
          <a:lstStyle/>
          <a:p>
            <a:pPr marL="0" lvl="1" indent="0">
              <a:buNone/>
            </a:pPr>
            <a:r>
              <a:rPr lang="cy-GB"/>
              <a:t> </a:t>
            </a:r>
          </a:p>
          <a:p>
            <a:pPr marL="0" lvl="1" indent="0">
              <a:buNone/>
            </a:pPr>
            <a:r>
              <a:rPr lang="cy-GB"/>
              <a:t> </a:t>
            </a:r>
          </a:p>
          <a:p>
            <a:endParaRPr lang="en-US" dirty="0"/>
          </a:p>
        </p:txBody>
      </p:sp>
      <p:graphicFrame>
        <p:nvGraphicFramePr>
          <p:cNvPr id="4" name="Table 4">
            <a:extLst>
              <a:ext uri="{FF2B5EF4-FFF2-40B4-BE49-F238E27FC236}">
                <a16:creationId xmlns:a16="http://schemas.microsoft.com/office/drawing/2014/main" id="{53D603C3-1A97-465D-98EA-D00DBCB60322}"/>
              </a:ext>
            </a:extLst>
          </p:cNvPr>
          <p:cNvGraphicFramePr>
            <a:graphicFrameLocks noGrp="1"/>
          </p:cNvGraphicFramePr>
          <p:nvPr>
            <p:extLst>
              <p:ext uri="{D42A27DB-BD31-4B8C-83A1-F6EECF244321}">
                <p14:modId xmlns:p14="http://schemas.microsoft.com/office/powerpoint/2010/main" val="2309390193"/>
              </p:ext>
            </p:extLst>
          </p:nvPr>
        </p:nvGraphicFramePr>
        <p:xfrm>
          <a:off x="323528" y="1412776"/>
          <a:ext cx="8711495" cy="4946916"/>
        </p:xfrm>
        <a:graphic>
          <a:graphicData uri="http://schemas.openxmlformats.org/drawingml/2006/table">
            <a:tbl>
              <a:tblPr firstRow="1" bandRow="1">
                <a:tableStyleId>{5C22544A-7EE6-4342-B048-85BDC9FD1C3A}</a:tableStyleId>
              </a:tblPr>
              <a:tblGrid>
                <a:gridCol w="1679994">
                  <a:extLst>
                    <a:ext uri="{9D8B030D-6E8A-4147-A177-3AD203B41FA5}">
                      <a16:colId xmlns:a16="http://schemas.microsoft.com/office/drawing/2014/main" val="2984713540"/>
                    </a:ext>
                  </a:extLst>
                </a:gridCol>
                <a:gridCol w="3095517">
                  <a:extLst>
                    <a:ext uri="{9D8B030D-6E8A-4147-A177-3AD203B41FA5}">
                      <a16:colId xmlns:a16="http://schemas.microsoft.com/office/drawing/2014/main" val="3569632472"/>
                    </a:ext>
                  </a:extLst>
                </a:gridCol>
                <a:gridCol w="3935984">
                  <a:extLst>
                    <a:ext uri="{9D8B030D-6E8A-4147-A177-3AD203B41FA5}">
                      <a16:colId xmlns:a16="http://schemas.microsoft.com/office/drawing/2014/main" val="328722275"/>
                    </a:ext>
                  </a:extLst>
                </a:gridCol>
              </a:tblGrid>
              <a:tr h="349526">
                <a:tc>
                  <a:txBody>
                    <a:bodyPr/>
                    <a:lstStyle/>
                    <a:p>
                      <a:r>
                        <a:rPr lang="cy-GB">
                          <a:solidFill>
                            <a:schemeClr val="tx1"/>
                          </a:solidFill>
                        </a:rPr>
                        <a:t>Math</a:t>
                      </a:r>
                    </a:p>
                  </a:txBody>
                  <a:tcPr/>
                </a:tc>
                <a:tc>
                  <a:txBody>
                    <a:bodyPr/>
                    <a:lstStyle/>
                    <a:p>
                      <a:r>
                        <a:rPr lang="cy-GB">
                          <a:solidFill>
                            <a:schemeClr val="tx1"/>
                          </a:solidFill>
                        </a:rPr>
                        <a:t>Rhinweddau</a:t>
                      </a:r>
                    </a:p>
                  </a:txBody>
                  <a:tcPr/>
                </a:tc>
                <a:tc>
                  <a:txBody>
                    <a:bodyPr/>
                    <a:lstStyle/>
                    <a:p>
                      <a:r>
                        <a:rPr lang="cy-GB">
                          <a:solidFill>
                            <a:schemeClr val="tx1"/>
                          </a:solidFill>
                        </a:rPr>
                        <a:t>Cyfyngiadau</a:t>
                      </a:r>
                    </a:p>
                  </a:txBody>
                  <a:tcPr/>
                </a:tc>
                <a:extLst>
                  <a:ext uri="{0D108BD9-81ED-4DB2-BD59-A6C34878D82A}">
                    <a16:rowId xmlns:a16="http://schemas.microsoft.com/office/drawing/2014/main" val="3570271681"/>
                  </a:ext>
                </a:extLst>
              </a:tr>
              <a:tr h="962409">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cy-GB" sz="1400" b="1">
                          <a:solidFill>
                            <a:schemeClr val="tx1"/>
                          </a:solidFill>
                        </a:rPr>
                        <a:t>UPVC</a:t>
                      </a:r>
                    </a:p>
                    <a:p>
                      <a:endParaRPr lang="en-GB" sz="1400" b="1" dirty="0"/>
                    </a:p>
                  </a:txBody>
                  <a:tcPr/>
                </a:tc>
                <a:tc>
                  <a:txBody>
                    <a:bodyPr/>
                    <a:lstStyle/>
                    <a:p>
                      <a:r>
                        <a:rPr lang="cy-GB" sz="1400"/>
                        <a:t>Sefydlog a llyfn. Nid oes angen ei drin na’i baentio. Mae’n delio â gosodiadau’n dda ac nid yw’n adweithio i rwd na phydredd</a:t>
                      </a:r>
                    </a:p>
                  </a:txBody>
                  <a:tcPr/>
                </a:tc>
                <a:tc>
                  <a:txBody>
                    <a:bodyPr/>
                    <a:lstStyle/>
                    <a:p>
                      <a:r>
                        <a:rPr lang="cy-GB" sz="1400"/>
                        <a:t>Gall dorri i lawr oherwydd UV a hindreulio. Brau a gall dorri. Anodd iawn ei drwsio.</a:t>
                      </a:r>
                    </a:p>
                  </a:txBody>
                  <a:tcPr/>
                </a:tc>
                <a:extLst>
                  <a:ext uri="{0D108BD9-81ED-4DB2-BD59-A6C34878D82A}">
                    <a16:rowId xmlns:a16="http://schemas.microsoft.com/office/drawing/2014/main" val="263027525"/>
                  </a:ext>
                </a:extLst>
              </a:tr>
              <a:tr h="962409">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cy-GB" sz="1400" b="1"/>
                        <a:t>Gwaith stydiau metel</a:t>
                      </a:r>
                    </a:p>
                  </a:txBody>
                  <a:tcPr/>
                </a:tc>
                <a:tc>
                  <a:txBody>
                    <a:bodyPr/>
                    <a:lstStyle/>
                    <a:p>
                      <a:r>
                        <a:rPr lang="cy-GB" sz="1400"/>
                        <a:t>Hawdd ei gynhyrchu ar raddfa fawr a’i drwsio. Nid yw’n torri i lawr nac yn pydru’n gyflym. Ysgafn a hawdd ei gludo. </a:t>
                      </a:r>
                    </a:p>
                  </a:txBody>
                  <a:tcPr/>
                </a:tc>
                <a:tc>
                  <a:txBody>
                    <a:bodyPr/>
                    <a:lstStyle/>
                    <a:p>
                      <a:r>
                        <a:rPr lang="cy-GB" sz="1400"/>
                        <a:t>Nid yw mor gadarn â stydiau pren. Gall rwygo’n rhydd o osodiadau gan y caiff ei osod drwy ddeunydd tenau. Gall fod yn anodd ei drwsio. Angen patres ar gyfer hongian pethau trwm.</a:t>
                      </a:r>
                    </a:p>
                  </a:txBody>
                  <a:tcPr/>
                </a:tc>
                <a:extLst>
                  <a:ext uri="{0D108BD9-81ED-4DB2-BD59-A6C34878D82A}">
                    <a16:rowId xmlns:a16="http://schemas.microsoft.com/office/drawing/2014/main" val="1032286369"/>
                  </a:ext>
                </a:extLst>
              </a:tr>
              <a:tr h="962409">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cy-GB" sz="1400" b="1"/>
                        <a:t>RSJ metel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400" b="1" dirty="0"/>
                    </a:p>
                  </a:txBody>
                  <a:tcPr/>
                </a:tc>
                <a:tc>
                  <a:txBody>
                    <a:bodyPr/>
                    <a:lstStyle/>
                    <a:p>
                      <a:r>
                        <a:rPr lang="cy-GB" sz="1400"/>
                        <a:t>Darnau dur siâp H wedi’u rholio’n gadarn ar gyfer cynnal llwythi. Priodweddau gorchuddio da o’i gymharu â linteli concrid</a:t>
                      </a:r>
                    </a:p>
                  </a:txBody>
                  <a:tcPr/>
                </a:tc>
                <a:tc>
                  <a:txBody>
                    <a:bodyPr/>
                    <a:lstStyle/>
                    <a:p>
                      <a:r>
                        <a:rPr lang="cy-GB" sz="1400"/>
                        <a:t>Anoddach ei ddrilio a’i siapio na phren, gall ymylon wedi torri fod yn finiog ac yn beryglus.</a:t>
                      </a:r>
                    </a:p>
                  </a:txBody>
                  <a:tcPr/>
                </a:tc>
                <a:extLst>
                  <a:ext uri="{0D108BD9-81ED-4DB2-BD59-A6C34878D82A}">
                    <a16:rowId xmlns:a16="http://schemas.microsoft.com/office/drawing/2014/main" val="359386196"/>
                  </a:ext>
                </a:extLst>
              </a:tr>
              <a:tr h="962409">
                <a:tc>
                  <a:txBody>
                    <a:bodyPr/>
                    <a:lstStyle/>
                    <a:p>
                      <a:r>
                        <a:rPr lang="cy-GB" sz="1400" b="1"/>
                        <a:t>Bwrdd inswleiddio</a:t>
                      </a:r>
                    </a:p>
                  </a:txBody>
                  <a:tcPr/>
                </a:tc>
                <a:tc>
                  <a:txBody>
                    <a:bodyPr/>
                    <a:lstStyle/>
                    <a:p>
                      <a:r>
                        <a:rPr lang="cy-GB" sz="1400"/>
                        <a:t>Byrddau ewyn ysgafn iawn wedi’u gwasgu rhwng ffoil. Priodweddau da o ran gwres a sŵn, gallu gwrthsefyll dŵr</a:t>
                      </a:r>
                    </a:p>
                  </a:txBody>
                  <a:tcPr/>
                </a:tc>
                <a:tc>
                  <a:txBody>
                    <a:bodyPr/>
                    <a:lstStyle/>
                    <a:p>
                      <a:r>
                        <a:rPr lang="cy-GB" sz="1400"/>
                        <a:t>Cynhyrchu llwch gwenwynig pan gaiff ei dorri, brau </a:t>
                      </a:r>
                    </a:p>
                  </a:txBody>
                  <a:tcPr/>
                </a:tc>
                <a:extLst>
                  <a:ext uri="{0D108BD9-81ED-4DB2-BD59-A6C34878D82A}">
                    <a16:rowId xmlns:a16="http://schemas.microsoft.com/office/drawing/2014/main" val="3759893110"/>
                  </a:ext>
                </a:extLst>
              </a:tr>
              <a:tr h="495162">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cy-GB" sz="1400" b="1"/>
                        <a:t>Gwlân creigiau</a:t>
                      </a:r>
                    </a:p>
                  </a:txBody>
                  <a:tcPr/>
                </a:tc>
                <a:tc>
                  <a:txBody>
                    <a:bodyPr/>
                    <a:lstStyle/>
                    <a:p>
                      <a:r>
                        <a:rPr lang="cy-GB" sz="1400"/>
                        <a:t>Gwlân ffibrog ysgafn sy’n cael ei ddefnyddio i inswleiddio atigau a gwasanaethau</a:t>
                      </a:r>
                    </a:p>
                  </a:txBody>
                  <a:tcPr/>
                </a:tc>
                <a:tc>
                  <a:txBody>
                    <a:bodyPr/>
                    <a:lstStyle/>
                    <a:p>
                      <a:r>
                        <a:rPr lang="cy-GB" sz="1400"/>
                        <a:t>Gall llwch gwenwynig effeithio ar anadlu a’r croen.</a:t>
                      </a:r>
                    </a:p>
                  </a:txBody>
                  <a:tcPr/>
                </a:tc>
                <a:extLst>
                  <a:ext uri="{0D108BD9-81ED-4DB2-BD59-A6C34878D82A}">
                    <a16:rowId xmlns:a16="http://schemas.microsoft.com/office/drawing/2014/main" val="2161008279"/>
                  </a:ext>
                </a:extLst>
              </a:tr>
            </a:tbl>
          </a:graphicData>
        </a:graphic>
      </p:graphicFrame>
    </p:spTree>
    <p:extLst>
      <p:ext uri="{BB962C8B-B14F-4D97-AF65-F5344CB8AC3E}">
        <p14:creationId xmlns:p14="http://schemas.microsoft.com/office/powerpoint/2010/main" val="234769277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4044</TotalTime>
  <Words>1888</Words>
  <Application>Microsoft Office PowerPoint</Application>
  <PresentationFormat>On-screen Show (4:3)</PresentationFormat>
  <Paragraphs>205</Paragraphs>
  <Slides>14</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Lucida Grande</vt:lpstr>
      <vt:lpstr>Times New Roman</vt:lpstr>
      <vt:lpstr>Default Design</vt:lpstr>
      <vt:lpstr>PowerPoint 3: Deunyddiau a ddefnyddir mewn galwedigaethau gwaith coed</vt:lpstr>
      <vt:lpstr>Pren adeiladu a gwaith coed</vt:lpstr>
      <vt:lpstr>Coed meddal</vt:lpstr>
      <vt:lpstr>Coed caled cyffredin</vt:lpstr>
      <vt:lpstr>Pren a byrddau wedi’u peiriannu</vt:lpstr>
      <vt:lpstr>Nodweddion a chyfyngiadau pren meddal  </vt:lpstr>
      <vt:lpstr>Nodweddion a chyfyngiadau pren caled  </vt:lpstr>
      <vt:lpstr>Rhinweddau a chyfyngiadau byrddau wedi’u peiriannu </vt:lpstr>
      <vt:lpstr>Deunyddiau eraill a ddefnyddir gan saer coed: rhai enghreifftiau </vt:lpstr>
      <vt:lpstr>Gosodion pren metel: priodoleddau a chyfyngiadau </vt:lpstr>
      <vt:lpstr>Gosodion pren metel: priodoleddau a chyfyngiadau </vt:lpstr>
      <vt:lpstr>Gosodion pren metel: priodoleddau a chyfyngiadau </vt:lpstr>
      <vt:lpstr>Adlynion: nodweddion a chyfyngiadau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185</cp:revision>
  <dcterms:created xsi:type="dcterms:W3CDTF">2013-05-28T00:38:54Z</dcterms:created>
  <dcterms:modified xsi:type="dcterms:W3CDTF">2021-06-16T07:35:27Z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