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341" r:id="rId7"/>
    <p:sldId id="331" r:id="rId8"/>
    <p:sldId id="330" r:id="rId9"/>
    <p:sldId id="342" r:id="rId10"/>
    <p:sldId id="343" r:id="rId11"/>
    <p:sldId id="344" r:id="rId12"/>
    <p:sldId id="334" r:id="rId13"/>
    <p:sldId id="335" r:id="rId14"/>
    <p:sldId id="336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9FED58-1DA4-497F-9A5B-0CF501851E6F}" v="1" dt="2020-06-09T14:58:42.2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93172" autoAdjust="0"/>
  </p:normalViewPr>
  <p:slideViewPr>
    <p:cSldViewPr showGuides="1">
      <p:cViewPr varScale="1">
        <p:scale>
          <a:sx n="62" d="100"/>
          <a:sy n="62" d="100"/>
        </p:scale>
        <p:origin x="69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 francis" userId="79642c83b9358b67" providerId="LiveId" clId="{539FED58-1DA4-497F-9A5B-0CF501851E6F}"/>
    <pc:docChg chg="modSld">
      <pc:chgData name="jan francis" userId="79642c83b9358b67" providerId="LiveId" clId="{539FED58-1DA4-497F-9A5B-0CF501851E6F}" dt="2020-06-09T15:15:36.981" v="118" actId="20577"/>
      <pc:docMkLst>
        <pc:docMk/>
      </pc:docMkLst>
      <pc:sldChg chg="modSp mod">
        <pc:chgData name="jan francis" userId="79642c83b9358b67" providerId="LiveId" clId="{539FED58-1DA4-497F-9A5B-0CF501851E6F}" dt="2020-06-09T15:00:09.632" v="46" actId="20577"/>
        <pc:sldMkLst>
          <pc:docMk/>
          <pc:sldMk cId="0" sldId="328"/>
        </pc:sldMkLst>
        <pc:spChg chg="mod">
          <ac:chgData name="jan francis" userId="79642c83b9358b67" providerId="LiveId" clId="{539FED58-1DA4-497F-9A5B-0CF501851E6F}" dt="2020-06-09T15:00:09.632" v="46" actId="20577"/>
          <ac:spMkLst>
            <pc:docMk/>
            <pc:sldMk cId="0" sldId="328"/>
            <ac:spMk id="3074" creationId="{00000000-0000-0000-0000-000000000000}"/>
          </ac:spMkLst>
        </pc:spChg>
      </pc:sldChg>
      <pc:sldChg chg="modSp mod">
        <pc:chgData name="jan francis" userId="79642c83b9358b67" providerId="LiveId" clId="{539FED58-1DA4-497F-9A5B-0CF501851E6F}" dt="2020-06-09T15:15:06.331" v="106" actId="14100"/>
        <pc:sldMkLst>
          <pc:docMk/>
          <pc:sldMk cId="0" sldId="330"/>
        </pc:sldMkLst>
        <pc:spChg chg="mod">
          <ac:chgData name="jan francis" userId="79642c83b9358b67" providerId="LiveId" clId="{539FED58-1DA4-497F-9A5B-0CF501851E6F}" dt="2020-06-09T15:15:06.331" v="106" actId="14100"/>
          <ac:spMkLst>
            <pc:docMk/>
            <pc:sldMk cId="0" sldId="330"/>
            <ac:spMk id="5123" creationId="{00000000-0000-0000-0000-000000000000}"/>
          </ac:spMkLst>
        </pc:spChg>
      </pc:sldChg>
      <pc:sldChg chg="modSp mod">
        <pc:chgData name="jan francis" userId="79642c83b9358b67" providerId="LiveId" clId="{539FED58-1DA4-497F-9A5B-0CF501851E6F}" dt="2020-06-09T14:59:12.808" v="19" actId="20577"/>
        <pc:sldMkLst>
          <pc:docMk/>
          <pc:sldMk cId="0" sldId="334"/>
        </pc:sldMkLst>
        <pc:spChg chg="mod">
          <ac:chgData name="jan francis" userId="79642c83b9358b67" providerId="LiveId" clId="{539FED58-1DA4-497F-9A5B-0CF501851E6F}" dt="2020-06-09T14:59:12.808" v="19" actId="20577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jan francis" userId="79642c83b9358b67" providerId="LiveId" clId="{539FED58-1DA4-497F-9A5B-0CF501851E6F}" dt="2020-06-09T15:01:47.165" v="86" actId="20577"/>
        <pc:sldMkLst>
          <pc:docMk/>
          <pc:sldMk cId="0" sldId="336"/>
        </pc:sldMkLst>
        <pc:spChg chg="mod">
          <ac:chgData name="jan francis" userId="79642c83b9358b67" providerId="LiveId" clId="{539FED58-1DA4-497F-9A5B-0CF501851E6F}" dt="2020-06-09T15:01:47.165" v="86" actId="20577"/>
          <ac:spMkLst>
            <pc:docMk/>
            <pc:sldMk cId="0" sldId="336"/>
            <ac:spMk id="3" creationId="{00000000-0000-0000-0000-000000000000}"/>
          </ac:spMkLst>
        </pc:spChg>
      </pc:sldChg>
      <pc:sldChg chg="modSp mod">
        <pc:chgData name="jan francis" userId="79642c83b9358b67" providerId="LiveId" clId="{539FED58-1DA4-497F-9A5B-0CF501851E6F}" dt="2020-06-09T15:00:21.952" v="73" actId="20577"/>
        <pc:sldMkLst>
          <pc:docMk/>
          <pc:sldMk cId="2025680702" sldId="341"/>
        </pc:sldMkLst>
        <pc:spChg chg="mod">
          <ac:chgData name="jan francis" userId="79642c83b9358b67" providerId="LiveId" clId="{539FED58-1DA4-497F-9A5B-0CF501851E6F}" dt="2020-06-09T15:00:21.952" v="73" actId="20577"/>
          <ac:spMkLst>
            <pc:docMk/>
            <pc:sldMk cId="2025680702" sldId="341"/>
            <ac:spMk id="3074" creationId="{00000000-0000-0000-0000-000000000000}"/>
          </ac:spMkLst>
        </pc:spChg>
      </pc:sldChg>
      <pc:sldChg chg="modSp mod">
        <pc:chgData name="jan francis" userId="79642c83b9358b67" providerId="LiveId" clId="{539FED58-1DA4-497F-9A5B-0CF501851E6F}" dt="2020-06-09T15:15:36.981" v="118" actId="20577"/>
        <pc:sldMkLst>
          <pc:docMk/>
          <pc:sldMk cId="1695606768" sldId="342"/>
        </pc:sldMkLst>
        <pc:spChg chg="mod">
          <ac:chgData name="jan francis" userId="79642c83b9358b67" providerId="LiveId" clId="{539FED58-1DA4-497F-9A5B-0CF501851E6F}" dt="2020-06-09T15:15:36.981" v="118" actId="20577"/>
          <ac:spMkLst>
            <pc:docMk/>
            <pc:sldMk cId="1695606768" sldId="342"/>
            <ac:spMk id="512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091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108: Galwedigaethau gwaith coed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1: Arbenigedd a swyddi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075240" cy="504000"/>
          </a:xfrm>
        </p:spPr>
        <p:txBody>
          <a:bodyPr/>
          <a:lstStyle/>
          <a:p>
            <a:r>
              <a:rPr lang="cy-GB"/>
              <a:t>Crefftwyr eraill sy’n gweithio gyda seiri coed ar wahanol gamau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843168"/>
          </a:xfrm>
        </p:spPr>
        <p:txBody>
          <a:bodyPr/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 dirty="0"/>
              <a:t>Strwythurol: </a:t>
            </a:r>
            <a:r>
              <a:rPr lang="cy-GB" dirty="0"/>
              <a:t>Mae seiri coed yn gweithio ochr yn ochr â bricwyr i osod toeau a distiau. Efallai eu bod hefyd yn ymwneud â pheirianwyr strwythurol os defnyddir dur. Mae seiri coed yn gweithio gyda gyrwyr offer a sgaffaldwyr i sicrhau bod y gwaith codi a’r mynediad yn ddiogel.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 dirty="0"/>
              <a:t>Ffics cyntaf: </a:t>
            </a:r>
            <a:r>
              <a:rPr lang="cy-GB" dirty="0"/>
              <a:t>Mae seiri coed yn gweithio gyda phlymwyr a thrydanwyr i sicrhau bod gwasanaethau’n cael eu gosod drwy ddistiau a gwaith stydiau. Maent hefyd yn cysylltu â phlastrwyr i drefnu eu bod yn dychwelyd ar gyfer yr ail ffics.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 dirty="0"/>
              <a:t>Ail ffics:</a:t>
            </a:r>
            <a:r>
              <a:rPr lang="cy-GB" dirty="0"/>
              <a:t> Mae seiri coed yn gweithio gyda phlymwyr a thrydanwyr i sicrhau bod gwasanaethau’n cael eu gorffen. Maent hefyd yn cysylltu â theilswyr ac addurnwyr i drefnu pob cam o'r broses orffen.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cy-GB"/>
              <a:t>Beth yw'r prosesau sy'n gysylltiedig â chynllunio a chynhyrchu saernïaeth?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888432"/>
          </a:xfrm>
        </p:spPr>
        <p:txBody>
          <a:bodyPr/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/>
              <a:t>Gosod allan: </a:t>
            </a:r>
            <a:r>
              <a:rPr lang="cy-GB"/>
              <a:t>Mae hyn yn golygu creu llun graddfa 1:1 o drawstoriad o'r eitem rydych yn bwriadu ei gwneud. Yn aml, tynnir cynllun a golwg o’r ochr. Fe'i tynnir fel arfer ar ddarn o fwrdd sy'n caniatáu i'r saer farcio'r cydrannau allan ohono cyn torri ac fe'i gelwir yn 'wialen'.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/>
              <a:t>Marcio: </a:t>
            </a:r>
            <a:r>
              <a:rPr lang="cy-GB"/>
              <a:t>Dyma'r broses o drosglwyddo'r manylion o'r wialen i'r stoc. Mae'n cynnwys meintiau cydrannau, meintiau a safleoedd uniadau a mowldiau a safleoedd rabedi.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/>
              <a:t>Gweithgynhyrchu: </a:t>
            </a:r>
            <a:r>
              <a:rPr lang="cy-GB"/>
              <a:t>Gall y broses hon ddechrau unwaith y bydd y stoc wedi'i farcio'n llawn. Mae'n ei gwneud yn ofynnol i'r saer osod peiriannau ar gyfer torri a mowldio'r cydrannau cyn casglu'r uniadau ar y diwedd a gorffen y gwaith.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Swyddi ac arbenigedd mewn galwedigaethau coed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21256"/>
          </a:xfrm>
        </p:spPr>
        <p:txBody>
          <a:bodyPr/>
          <a:lstStyle/>
          <a:p>
            <a:pPr marL="0" indent="0"/>
            <a:r>
              <a:rPr lang="cy-GB"/>
              <a:t>Dyma’r prif lwybrau gyrfa a llwybrau cynnydd ar gyfer prentis sy’n astudio galwedigaethau coed yn yr amgylchedd adeiledig:</a:t>
            </a:r>
          </a:p>
          <a:p>
            <a:pPr lvl="1"/>
            <a:r>
              <a:rPr lang="cy-GB"/>
              <a:t>Saer safle</a:t>
            </a:r>
          </a:p>
          <a:p>
            <a:pPr lvl="1"/>
            <a:r>
              <a:rPr lang="cy-GB"/>
              <a:t>Saer pensaernïol</a:t>
            </a:r>
          </a:p>
          <a:p>
            <a:pPr lvl="1"/>
            <a:r>
              <a:rPr lang="cy-GB"/>
              <a:t>Gosod siopau</a:t>
            </a:r>
          </a:p>
          <a:p>
            <a:pPr lvl="1"/>
            <a:r>
              <a:rPr lang="cy-GB"/>
              <a:t>Gosodwr systemau mewnol</a:t>
            </a:r>
          </a:p>
          <a:p>
            <a:pPr lvl="1"/>
            <a:r>
              <a:rPr lang="cy-GB"/>
              <a:t>Saer ffurfwaith</a:t>
            </a:r>
          </a:p>
          <a:p>
            <a:pPr lvl="1"/>
            <a:r>
              <a:rPr lang="cy-GB"/>
              <a:t>Fframiwr pren</a:t>
            </a:r>
          </a:p>
          <a:p>
            <a:pPr lvl="1"/>
            <a:r>
              <a:rPr lang="cy-GB"/>
              <a:t>Töwr</a:t>
            </a:r>
          </a:p>
          <a:p>
            <a:pPr lvl="1"/>
            <a:r>
              <a:rPr lang="cy-GB"/>
              <a:t>Gosodwr ceginau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0A508E-E4E8-4949-BE6E-50CDA9D0B4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178" y="2420888"/>
            <a:ext cx="3638805" cy="36098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Swyddi ac arbenigedd mewn galwedigaethau coed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cy-GB"/>
              <a:t>Mae galwedigaethau coed arbenigol eraill yn cynnwys:</a:t>
            </a:r>
          </a:p>
          <a:p>
            <a:pPr lvl="1"/>
            <a:r>
              <a:rPr lang="cy-GB"/>
              <a:t>Gwneud cabinet</a:t>
            </a:r>
          </a:p>
          <a:p>
            <a:pPr lvl="1"/>
            <a:r>
              <a:rPr lang="cy-GB"/>
              <a:t>Adeiladu cychod</a:t>
            </a:r>
          </a:p>
          <a:p>
            <a:pPr lvl="1"/>
            <a:r>
              <a:rPr lang="cy-GB"/>
              <a:t>Adfer dodrefn</a:t>
            </a:r>
          </a:p>
          <a:p>
            <a:pPr lvl="1"/>
            <a:r>
              <a:rPr lang="cy-GB"/>
              <a:t>Turniwr pren</a:t>
            </a:r>
          </a:p>
          <a:p>
            <a:pPr marL="0" lvl="1" indent="0">
              <a:buNone/>
            </a:pPr>
            <a:r>
              <a:rPr lang="cy-GB"/>
              <a:t>  (Crefft sy'n diflannu)</a:t>
            </a:r>
          </a:p>
          <a:p>
            <a:pPr lvl="1"/>
            <a:r>
              <a:rPr lang="cy-GB"/>
              <a:t>Gweithio gyda choed mewn modd gwyrdd</a:t>
            </a:r>
          </a:p>
          <a:p>
            <a:pPr lvl="1"/>
            <a:r>
              <a:rPr lang="cy-GB"/>
              <a:t>Saer olwynion</a:t>
            </a:r>
          </a:p>
          <a:p>
            <a:pPr lvl="1"/>
            <a:r>
              <a:rPr lang="cy-GB"/>
              <a:t>Gwneud casgenni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2"/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5680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Saer safle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626968" cy="4275216"/>
          </a:xfrm>
        </p:spPr>
        <p:txBody>
          <a:bodyPr/>
          <a:lstStyle/>
          <a:p>
            <a:br>
              <a:rPr lang="cy-GB"/>
            </a:br>
            <a:r>
              <a:rPr lang="cy-GB"/>
              <a:t>Cyfrifoldebau: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Gosod cydrannau strwythurol fel toeau, distiau, gwaith stydiau a gorffeniadau bondoeau, fel wynebau ac estyll tywydd.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Gosod cydrannau </a:t>
            </a:r>
            <a:r>
              <a:rPr lang="cy-GB" b="1"/>
              <a:t>ffics cyntaf</a:t>
            </a:r>
            <a:r>
              <a:rPr lang="cy-GB"/>
              <a:t> fel partisiynau, leininau drysau, fframiau, lloriau a grisiau.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Gosod cydrannau </a:t>
            </a:r>
            <a:r>
              <a:rPr lang="cy-GB" b="1"/>
              <a:t>ail ffics</a:t>
            </a:r>
            <a:r>
              <a:rPr lang="cy-GB"/>
              <a:t> fel ceginau, drysau, blychau gwasanaeth, sgyrtin, prif drawstiau a gorffeniadau grisiau.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Snagio a gorffeniad terfynol cyn i’r dasg gael ei chymeradwyo.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C34E81-BE2C-4AC5-A467-4D4E019177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378" y="2827631"/>
            <a:ext cx="2851526" cy="27616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935544"/>
            <a:ext cx="8229600" cy="382588"/>
          </a:xfrm>
        </p:spPr>
        <p:txBody>
          <a:bodyPr/>
          <a:lstStyle/>
          <a:p>
            <a:r>
              <a:rPr lang="cy-GB"/>
              <a:t>Gosod siopau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518864" y="1390588"/>
            <a:ext cx="8229600" cy="4558692"/>
          </a:xfrm>
        </p:spPr>
        <p:txBody>
          <a:bodyPr/>
          <a:lstStyle/>
          <a:p>
            <a:pPr>
              <a:defRPr/>
            </a:pPr>
            <a:br>
              <a:rPr lang="cy-GB"/>
            </a:br>
            <a:r>
              <a:rPr lang="cy-GB"/>
              <a:t>Cyfrifoldebau: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Gwneud gosodion a ffitiadau gwneud-i-fesur ar gyfer siopau, bariau, swyddfeydd ac adeiladau cyhoeddus.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Gosod gosodion a ffitiadau ar gyfer siopau, bariau, swyddfeydd ac adeiladau cyhoeddus.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Gwneud datblygiadau pwrpasol ar gyfer siopau, bariau, swyddfeydd ac adeiladau cyhoeddus.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Gosod datblygiadau pwrpasol ar gyfer siopau, bariau, swyddfeydd ac adeiladau cyhoeddus.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Saer pensaernïol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03560" cy="4248000"/>
          </a:xfrm>
        </p:spPr>
        <p:txBody>
          <a:bodyPr/>
          <a:lstStyle/>
          <a:p>
            <a:pPr>
              <a:defRPr/>
            </a:pPr>
            <a:r>
              <a:rPr lang="cy-GB"/>
              <a:t>Cyfrifoldebau:</a:t>
            </a: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Gosod drysau, ffenestri, grisiau a chynhyrchion pren eraill ar gyfer tai, adeiladau masnachol a chyhoeddus.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Marcio drysau, ffenestri, grisiau a chynhyrchion pren eraill ar gyfer tai.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Gwneud drysau, ffenestri, grisiau a chynhyrchion pren eraill ar gyfer tai.</a:t>
            </a:r>
          </a:p>
          <a:p>
            <a:pPr>
              <a:defRPr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43FAC0-8FDF-4BC4-B1CE-A05D9DFAC82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2629105"/>
            <a:ext cx="4283968" cy="322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606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Gosodwr systemau mewnol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66365" y="160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cy-GB"/>
              <a:t> Cyfrifoldebau: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Mesur a marcio systemau mewnol.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Gosod a thrwsio nenfydau crog datodadwy.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Gosod a thrwsio waliau partisiwn datodadwy.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Gosod patresau ar y pared er mwyn gallu gosod y gwasanaeth.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Eu hiechyd a diogelwch nhw eu hunain a phawb ar y safle.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b="1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2093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Cyfrifoldebau Iechyd a Diogelwch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66365" y="160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cy-GB"/>
              <a:t>Mae’r holl rolau hyn hefyd yn gyfrifol am sicrhau eu hiechyd a’u diogelwch eu hunain ac iechyd a diogelwch pawb ar y safle.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b="1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F3D1C9-6A23-49EA-B180-A93A9E0C72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389" y="2624080"/>
            <a:ext cx="4900123" cy="322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11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cy-GB"/>
              <a:t> Beth yw’r gwahaniaethau rhwng y camau yn y gwaith coed ar safleoedd?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0972" y="1844824"/>
            <a:ext cx="8133476" cy="4005176"/>
          </a:xfrm>
        </p:spPr>
        <p:txBody>
          <a:bodyPr/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Y gwaith </a:t>
            </a:r>
            <a:r>
              <a:rPr lang="cy-GB" b="1" dirty="0"/>
              <a:t>carcasu strwythurol</a:t>
            </a:r>
            <a:r>
              <a:rPr lang="cy-GB" dirty="0"/>
              <a:t> yw’r gofyniad cyntaf ar gyfer saer coed mewn adeilad. Mae hyn yn waith trwm sy’n cynnwys gosod toeau, distiau a gwaith stydiau strwythurol. Mae seiri coed yn gweithio o luniadau i dorri a gosod cydrannau cyn eu gosod yn eu lle.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Y </a:t>
            </a:r>
            <a:r>
              <a:rPr lang="cy-GB" b="1" dirty="0"/>
              <a:t>ffics cyntaf</a:t>
            </a:r>
            <a:r>
              <a:rPr lang="cy-GB" dirty="0"/>
              <a:t> yw’r ail gam ac mae’n golygu torri a gosod lloriau, selio’r adeilad gyda fframiau drysau a ffenestri a dechrau ar y cynllun mewnol. Mae’r saer yn torri, yn gosod ac yn trwsio waliau’r pared, ac yn gosod leininau.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Yr </a:t>
            </a:r>
            <a:r>
              <a:rPr lang="cy-GB" b="1" dirty="0"/>
              <a:t>ail ffics</a:t>
            </a:r>
            <a:r>
              <a:rPr lang="cy-GB" dirty="0"/>
              <a:t> yw’r cam olaf yn y broses lle mae drysau mewnol yn cael eu hongian a’u ffitio â gwaith haearn, mae’r ceginau'n cael eu ffitio, mae sgyrtin a’r prif drawstiau yn cael eu torri a’u gosod a’r grisiau'n cael eu gorffen, cyn eu paentio.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7086</TotalTime>
  <Words>798</Words>
  <Application>Microsoft Office PowerPoint</Application>
  <PresentationFormat>On-screen Show (4:3)</PresentationFormat>
  <Paragraphs>85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1: Arbenigedd a swyddi</vt:lpstr>
      <vt:lpstr>Swyddi ac arbenigedd mewn galwedigaethau coed</vt:lpstr>
      <vt:lpstr>Swyddi ac arbenigedd mewn galwedigaethau coed</vt:lpstr>
      <vt:lpstr>Saer safle</vt:lpstr>
      <vt:lpstr>Gosod siopau</vt:lpstr>
      <vt:lpstr>Saer pensaernïol</vt:lpstr>
      <vt:lpstr>Gosodwr systemau mewnol</vt:lpstr>
      <vt:lpstr>Cyfrifoldebau Iechyd a Diogelwch</vt:lpstr>
      <vt:lpstr> Beth yw’r gwahaniaethau rhwng y camau yn y gwaith coed ar safleoedd?</vt:lpstr>
      <vt:lpstr>Crefftwyr eraill sy’n gweithio gyda seiri coed ar wahanol gamau</vt:lpstr>
      <vt:lpstr>Beth yw'r prosesau sy'n gysylltiedig â chynllunio a chynhyrchu saernïaeth?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177</cp:revision>
  <dcterms:created xsi:type="dcterms:W3CDTF">2013-05-28T00:38:54Z</dcterms:created>
  <dcterms:modified xsi:type="dcterms:W3CDTF">2021-06-16T15:13:18Z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