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46"/>
  </p:notesMasterIdLst>
  <p:handoutMasterIdLst>
    <p:handoutMasterId r:id="rId47"/>
  </p:handoutMasterIdLst>
  <p:sldIdLst>
    <p:sldId id="256" r:id="rId5"/>
    <p:sldId id="331" r:id="rId6"/>
    <p:sldId id="363" r:id="rId7"/>
    <p:sldId id="364" r:id="rId8"/>
    <p:sldId id="365" r:id="rId9"/>
    <p:sldId id="366" r:id="rId10"/>
    <p:sldId id="342" r:id="rId11"/>
    <p:sldId id="343" r:id="rId12"/>
    <p:sldId id="368" r:id="rId13"/>
    <p:sldId id="367" r:id="rId14"/>
    <p:sldId id="369" r:id="rId15"/>
    <p:sldId id="370" r:id="rId16"/>
    <p:sldId id="330" r:id="rId17"/>
    <p:sldId id="344" r:id="rId18"/>
    <p:sldId id="332" r:id="rId19"/>
    <p:sldId id="371" r:id="rId20"/>
    <p:sldId id="351" r:id="rId21"/>
    <p:sldId id="372" r:id="rId22"/>
    <p:sldId id="373" r:id="rId23"/>
    <p:sldId id="389" r:id="rId24"/>
    <p:sldId id="381" r:id="rId25"/>
    <p:sldId id="345" r:id="rId26"/>
    <p:sldId id="386" r:id="rId27"/>
    <p:sldId id="376" r:id="rId28"/>
    <p:sldId id="375" r:id="rId29"/>
    <p:sldId id="387" r:id="rId30"/>
    <p:sldId id="374" r:id="rId31"/>
    <p:sldId id="377" r:id="rId32"/>
    <p:sldId id="378" r:id="rId33"/>
    <p:sldId id="379" r:id="rId34"/>
    <p:sldId id="346" r:id="rId35"/>
    <p:sldId id="347" r:id="rId36"/>
    <p:sldId id="348" r:id="rId37"/>
    <p:sldId id="349" r:id="rId38"/>
    <p:sldId id="350" r:id="rId39"/>
    <p:sldId id="333" r:id="rId40"/>
    <p:sldId id="382" r:id="rId41"/>
    <p:sldId id="383" r:id="rId42"/>
    <p:sldId id="384" r:id="rId43"/>
    <p:sldId id="388" r:id="rId44"/>
    <p:sldId id="267" r:id="rId45"/>
  </p:sldIdLst>
  <p:sldSz cx="9144000" cy="6858000" type="screen4x3"/>
  <p:notesSz cx="6858000" cy="9144000"/>
  <p:custDataLst>
    <p:tags r:id="rId4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a Mellor" initials="LM" lastIdx="4" clrIdx="0">
    <p:extLst>
      <p:ext uri="{19B8F6BF-5375-455C-9EA6-DF929625EA0E}">
        <p15:presenceInfo xmlns:p15="http://schemas.microsoft.com/office/powerpoint/2012/main" userId="8befdacc21238a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D5AD"/>
    <a:srgbClr val="D6D8D5"/>
    <a:srgbClr val="CBCAC0"/>
    <a:srgbClr val="D8D9D1"/>
    <a:srgbClr val="E5E6E1"/>
    <a:srgbClr val="E9EAE5"/>
    <a:srgbClr val="C1BDB4"/>
    <a:srgbClr val="C1C2BA"/>
    <a:srgbClr val="CACBC3"/>
    <a:srgbClr val="D4D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F8187B-43EE-4FF8-86A1-8D369F2C2752}" v="4" dt="2020-10-18T15:46:04.6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3172" autoAdjust="0"/>
  </p:normalViewPr>
  <p:slideViewPr>
    <p:cSldViewPr showGuides="1">
      <p:cViewPr varScale="1">
        <p:scale>
          <a:sx n="62" d="100"/>
          <a:sy n="62" d="100"/>
        </p:scale>
        <p:origin x="6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handoutMaster" Target="handoutMasters/handoutMaster1.xml"/><Relationship Id="rId50" Type="http://schemas.openxmlformats.org/officeDocument/2006/relationships/presProps" Target="presProps.xml"/><Relationship Id="rId55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ags" Target="tags/tag1.xml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 francis" userId="79642c83b9358b67" providerId="LiveId" clId="{44F8187B-43EE-4FF8-86A1-8D369F2C2752}"/>
    <pc:docChg chg="custSel addSld modSld">
      <pc:chgData name="jan francis" userId="79642c83b9358b67" providerId="LiveId" clId="{44F8187B-43EE-4FF8-86A1-8D369F2C2752}" dt="2020-10-18T15:47:15.653" v="581" actId="313"/>
      <pc:docMkLst>
        <pc:docMk/>
      </pc:docMkLst>
      <pc:sldChg chg="modSp mod">
        <pc:chgData name="jan francis" userId="79642c83b9358b67" providerId="LiveId" clId="{44F8187B-43EE-4FF8-86A1-8D369F2C2752}" dt="2020-10-17T15:23:10.631" v="13" actId="1076"/>
        <pc:sldMkLst>
          <pc:docMk/>
          <pc:sldMk cId="2305172031" sldId="363"/>
        </pc:sldMkLst>
        <pc:spChg chg="mod">
          <ac:chgData name="jan francis" userId="79642c83b9358b67" providerId="LiveId" clId="{44F8187B-43EE-4FF8-86A1-8D369F2C2752}" dt="2020-10-17T15:23:10.631" v="13" actId="1076"/>
          <ac:spMkLst>
            <pc:docMk/>
            <pc:sldMk cId="2305172031" sldId="363"/>
            <ac:spMk id="3" creationId="{0D13BD36-6256-45CD-BF13-77C5530A0F9C}"/>
          </ac:spMkLst>
        </pc:spChg>
      </pc:sldChg>
      <pc:sldChg chg="addSp delSp modSp add mod">
        <pc:chgData name="jan francis" userId="79642c83b9358b67" providerId="LiveId" clId="{44F8187B-43EE-4FF8-86A1-8D369F2C2752}" dt="2020-10-18T15:47:15.653" v="581" actId="313"/>
        <pc:sldMkLst>
          <pc:docMk/>
          <pc:sldMk cId="3861506927" sldId="389"/>
        </pc:sldMkLst>
        <pc:spChg chg="del">
          <ac:chgData name="jan francis" userId="79642c83b9358b67" providerId="LiveId" clId="{44F8187B-43EE-4FF8-86A1-8D369F2C2752}" dt="2020-10-18T15:28:29.481" v="15" actId="478"/>
          <ac:spMkLst>
            <pc:docMk/>
            <pc:sldMk cId="3861506927" sldId="389"/>
            <ac:spMk id="2" creationId="{00000000-0000-0000-0000-000000000000}"/>
          </ac:spMkLst>
        </pc:spChg>
        <pc:spChg chg="mod">
          <ac:chgData name="jan francis" userId="79642c83b9358b67" providerId="LiveId" clId="{44F8187B-43EE-4FF8-86A1-8D369F2C2752}" dt="2020-10-18T15:47:15.653" v="581" actId="313"/>
          <ac:spMkLst>
            <pc:docMk/>
            <pc:sldMk cId="3861506927" sldId="389"/>
            <ac:spMk id="3" creationId="{00000000-0000-0000-0000-000000000000}"/>
          </ac:spMkLst>
        </pc:spChg>
        <pc:spChg chg="add mod">
          <ac:chgData name="jan francis" userId="79642c83b9358b67" providerId="LiveId" clId="{44F8187B-43EE-4FF8-86A1-8D369F2C2752}" dt="2020-10-18T15:28:33.968" v="24" actId="20577"/>
          <ac:spMkLst>
            <pc:docMk/>
            <pc:sldMk cId="3861506927" sldId="389"/>
            <ac:spMk id="6" creationId="{41A21AB0-70D2-4487-AAC3-29BCE5A2A6C2}"/>
          </ac:spMkLst>
        </pc:spChg>
        <pc:spChg chg="add mod">
          <ac:chgData name="jan francis" userId="79642c83b9358b67" providerId="LiveId" clId="{44F8187B-43EE-4FF8-86A1-8D369F2C2752}" dt="2020-10-18T15:47:02.706" v="580" actId="1076"/>
          <ac:spMkLst>
            <pc:docMk/>
            <pc:sldMk cId="3861506927" sldId="389"/>
            <ac:spMk id="9" creationId="{2AD5B095-2D1F-401E-83CD-32055061D049}"/>
          </ac:spMkLst>
        </pc:spChg>
        <pc:picChg chg="del">
          <ac:chgData name="jan francis" userId="79642c83b9358b67" providerId="LiveId" clId="{44F8187B-43EE-4FF8-86A1-8D369F2C2752}" dt="2020-10-18T15:30:14.782" v="182" actId="478"/>
          <ac:picMkLst>
            <pc:docMk/>
            <pc:sldMk cId="3861506927" sldId="389"/>
            <ac:picMk id="5" creationId="{E9E4FCBF-EA82-4F53-886D-CD791A3CF533}"/>
          </ac:picMkLst>
        </pc:picChg>
        <pc:picChg chg="add del mod">
          <ac:chgData name="jan francis" userId="79642c83b9358b67" providerId="LiveId" clId="{44F8187B-43EE-4FF8-86A1-8D369F2C2752}" dt="2020-10-18T15:46:02.581" v="558" actId="478"/>
          <ac:picMkLst>
            <pc:docMk/>
            <pc:sldMk cId="3861506927" sldId="389"/>
            <ac:picMk id="7" creationId="{F0AC0E7D-77EC-4234-BEF1-6A5FF722DBC5}"/>
          </ac:picMkLst>
        </pc:picChg>
        <pc:picChg chg="add mod">
          <ac:chgData name="jan francis" userId="79642c83b9358b67" providerId="LiveId" clId="{44F8187B-43EE-4FF8-86A1-8D369F2C2752}" dt="2020-10-18T15:46:16.753" v="563" actId="1076"/>
          <ac:picMkLst>
            <pc:docMk/>
            <pc:sldMk cId="3861506927" sldId="389"/>
            <ac:picMk id="8" creationId="{A7476E15-594A-48F1-A7EB-ACD9E122D7D2}"/>
          </ac:picMkLst>
        </pc:picChg>
        <pc:picChg chg="add mod">
          <ac:chgData name="jan francis" userId="79642c83b9358b67" providerId="LiveId" clId="{44F8187B-43EE-4FF8-86A1-8D369F2C2752}" dt="2020-10-18T15:46:10.121" v="562" actId="1076"/>
          <ac:picMkLst>
            <pc:docMk/>
            <pc:sldMk cId="3861506927" sldId="389"/>
            <ac:picMk id="10" creationId="{FB78EAEA-1B59-4087-BD93-1AA0AA057C7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3773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4134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174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884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8142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9761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4008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8289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2676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6282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199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0416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6667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80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318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898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881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8472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311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808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 smtClean="0">
                <a:ea typeface="Arial" pitchFamily="-105" charset="0"/>
                <a:cs typeface="Arial" pitchFamily="-105" charset="0"/>
              </a:rPr>
              <a:pPr/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41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108: Galwedigaethau gwaith coed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6: Offer pŵer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2DD52-758D-4FB9-9C2B-DA76DA239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Deddfwriaeth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1AA78-A0FD-4A26-B270-BEB5269E7A0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Codau ymarfer cymeradwy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Awdurdod Gweithredol Iechyd a Diogelwch (HSE) wedi cyhoeddi Cod Ymarfer Cymeradwy ar ddefnyddio peiriannau gwaith coed yn ddiogel.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hwn yn manylu ar yr holl fesurau y gellir eu rhoi ar waith i gydymffurfio â phob rheoliad.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Er enghraifft, hyfforddi peirianwyr gwaith coed i weithredu gwahanol beiriannau, diogelu rhag peryglon penodol, cynnal a chadw ac archwilio.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318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F58C4-8A11-4E95-B650-1623472E9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382588"/>
          </a:xfrm>
        </p:spPr>
        <p:txBody>
          <a:bodyPr/>
          <a:lstStyle/>
          <a:p>
            <a:r>
              <a:rPr lang="cy-GB"/>
              <a:t>Canllaw: </a:t>
            </a:r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Taflenni arweiniad yr Awdurdod Gweithredol Iechyd a Diogelwch</a:t>
            </a:r>
            <a:br>
              <a:rPr lang="cy-GB" b="1">
                <a:ea typeface="ＭＳ Ｐゴシック" pitchFamily="-105" charset="-128"/>
                <a:cs typeface="ＭＳ Ｐゴシック" pitchFamily="-105" charset="-128"/>
              </a:rPr>
            </a:br>
            <a:endParaRPr lang="cy-GB" b="1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723820-E2DE-4C9C-A904-F667BD0838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916832"/>
            <a:ext cx="8229600" cy="4176464"/>
          </a:xfrm>
        </p:spPr>
        <p:txBody>
          <a:bodyPr/>
          <a:lstStyle/>
          <a:p>
            <a:r>
              <a:rPr lang="cy-GB" dirty="0"/>
              <a:t>Mae gwefan yr Awdurdod Gweithredol Iechyd a Diogelwch yn darparu nifer o gyhoeddiadau a all helpu gyda’r gwaith o ddefnyddio peiriannau gwaith coed. Mae hyn yn cynnwys: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charset="0"/>
              <a:buChar char="•"/>
            </a:pPr>
            <a:r>
              <a:rPr lang="cy-GB" dirty="0"/>
              <a:t>posteri diogelwch llifiau crwn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charset="0"/>
              <a:buChar char="•"/>
            </a:pPr>
            <a:r>
              <a:rPr lang="cy-GB" dirty="0"/>
              <a:t>gwybodaeth am beryglon mewnanadlu llwch pren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charset="0"/>
              <a:buChar char="•"/>
            </a:pPr>
            <a:r>
              <a:rPr lang="cy-GB" dirty="0"/>
              <a:t>Rheoli Sylweddau Peryglus i Iechyd (COSHH)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charset="0"/>
              <a:buChar char="•"/>
            </a:pPr>
            <a:r>
              <a:rPr lang="cy-GB" dirty="0"/>
              <a:t>fideos ymarfer diogel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charset="0"/>
              <a:buChar char="•"/>
            </a:pPr>
            <a:r>
              <a:rPr lang="cy-GB" dirty="0"/>
              <a:t>enghreifftiau o asesiadau risg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charset="0"/>
              <a:buChar char="•"/>
            </a:pPr>
            <a:r>
              <a:rPr lang="cy-GB" dirty="0"/>
              <a:t>canllawiau ar godi a chario mewn gwaith coed.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278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F58C4-8A11-4E95-B650-1623472E9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13706"/>
            <a:ext cx="8579296" cy="443086"/>
          </a:xfrm>
        </p:spPr>
        <p:txBody>
          <a:bodyPr/>
          <a:lstStyle/>
          <a:p>
            <a:r>
              <a:rPr lang="cy-GB"/>
              <a:t>Canllaw: manylebau gweithgynhyrchwyr a</a:t>
            </a:r>
            <a:br>
              <a:rPr lang="cy-GB"/>
            </a:br>
            <a:r>
              <a:rPr lang="cy-GB"/>
              <a:t>llawlyfrau gwasanaeth</a:t>
            </a:r>
            <a:br>
              <a:rPr lang="cy-GB" b="1">
                <a:ea typeface="ＭＳ Ｐゴシック" pitchFamily="-105" charset="-128"/>
                <a:cs typeface="ＭＳ Ｐゴシック" pitchFamily="-105" charset="-128"/>
              </a:rPr>
            </a:br>
            <a:endParaRPr lang="cy-GB" b="1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723820-E2DE-4C9C-A904-F667BD0838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4176464"/>
          </a:xfrm>
        </p:spPr>
        <p:txBody>
          <a:bodyPr/>
          <a:lstStyle/>
          <a:p>
            <a:endParaRPr lang="en-GB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gwneuthurwyr peiriannau gwaith coed yn darparu dogfennau canllaw ar weithredu, cynnal a chadw a defnyddio eu peiriannau.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angen arweiniad ar rannau newydd, pa iriad sydd ei angen, a threfniadau glanhau a gwasanaethu.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hyn yn ofyniad dan HASWA 1974.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taflenni hyn yn rhoi gwybodaeth werthfawr am sut i ddefnyddio peiriant yn gywir.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072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073239"/>
            <a:ext cx="8229600" cy="360040"/>
          </a:xfrm>
        </p:spPr>
        <p:txBody>
          <a:bodyPr/>
          <a:lstStyle/>
          <a:p>
            <a:r>
              <a:rPr lang="cy-GB"/>
              <a:t>Pa offer sydd ei angen arnaf?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2322371"/>
            <a:ext cx="5266928" cy="3626909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Ni ddylid defnyddio gyrwyr effaith i wneud gwaith manwl fel gwaith haearn gan eu bod yn rhy ffyrnig. Mae dril cyfun neu yrrwr llaw yn caniatáu mwy o reolaeth, gan osgoi difrodi’r gwaith a’r gweithiwr.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Gall llafn heb fin ar lif gron achosi i’r defnyddiwr orfodi’r llif drwy’r pren. Gall hyn wneud y llafn yn llai miniog byth wrth iddo fynd yn boeth ac achosi camdroadau. Gall llafn wedi camdroi wneud i’r llif neidio.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C97282-FE5D-41B4-A5C8-11D0B5A88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2760425"/>
            <a:ext cx="3024336" cy="30243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68AE2A-1CDD-41D2-92F1-3DD0435E8018}"/>
              </a:ext>
            </a:extLst>
          </p:cNvPr>
          <p:cNvSpPr txBox="1"/>
          <p:nvPr/>
        </p:nvSpPr>
        <p:spPr>
          <a:xfrm>
            <a:off x="457200" y="1523488"/>
            <a:ext cx="8229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Mae offer ar gyfer pob swydd. Eich gwaith chi yw nodi’r offer cywir a’i ddefnyddio a’i gynnal a’i gadw’n gywir. Er enghraifft: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60040"/>
          </a:xfrm>
        </p:spPr>
        <p:txBody>
          <a:bodyPr/>
          <a:lstStyle/>
          <a:p>
            <a:r>
              <a:rPr lang="cy-GB"/>
              <a:t>Pa offer sydd ei angen arnaf?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5138440" cy="4338000"/>
          </a:xfrm>
        </p:spPr>
        <p:txBody>
          <a:bodyPr/>
          <a:lstStyle/>
          <a:p>
            <a:r>
              <a:rPr lang="cy-GB"/>
              <a:t>Ni ddylid defnyddio rhai offer pŵer mewn sefyllfaoedd peryglus. </a:t>
            </a:r>
          </a:p>
          <a:p>
            <a:pPr lvl="1"/>
            <a:r>
              <a:rPr lang="cy-GB"/>
              <a:t>Offer nad ydynt yn tanio ym mhresenoldeb anweddau neu lwch fflamadwy </a:t>
            </a:r>
          </a:p>
          <a:p>
            <a:pPr lvl="1"/>
            <a:r>
              <a:rPr lang="cy-GB"/>
              <a:t>Rhaid defnyddio offer wedi’u hinswleiddio gyda’r sgoriau priodol ar gyfer pob math o waith, yn enwedig y tu allan</a:t>
            </a:r>
          </a:p>
          <a:p>
            <a:pPr lvl="1"/>
            <a:r>
              <a:rPr lang="cy-GB"/>
              <a:t>Handlenni dirgryniadau isel ar gyfer gwaith hir</a:t>
            </a:r>
          </a:p>
          <a:p>
            <a:pPr lvl="1"/>
            <a:r>
              <a:rPr lang="cy-GB"/>
              <a:t>Rhaid cael trwydded gydag offer poeth (sy’n creu gwres neu wreichion) fel peiriant llifanu onglau</a:t>
            </a:r>
          </a:p>
          <a:p>
            <a:pPr lvl="1"/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539D72-B048-452F-8989-55498B8032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1171890"/>
            <a:ext cx="2857210" cy="285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101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2319"/>
            <a:ext cx="8229600" cy="382588"/>
          </a:xfrm>
        </p:spPr>
        <p:txBody>
          <a:bodyPr/>
          <a:lstStyle/>
          <a:p>
            <a:r>
              <a:rPr lang="cy-GB"/>
              <a:t>Offer pŵer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248000"/>
          </a:xfrm>
        </p:spPr>
        <p:txBody>
          <a:bodyPr/>
          <a:lstStyle/>
          <a:p>
            <a:r>
              <a:rPr lang="cy-GB"/>
              <a:t>Mae offer pŵer mae </a:t>
            </a:r>
            <a:r>
              <a:rPr lang="cy-GB" b="1"/>
              <a:t>seiri</a:t>
            </a:r>
            <a:r>
              <a:rPr lang="cy-GB"/>
              <a:t> yn eu defnyddio yn cynnwys:</a:t>
            </a:r>
          </a:p>
          <a:p>
            <a:pPr lvl="1"/>
            <a:r>
              <a:rPr lang="cy-GB"/>
              <a:t>Driliau cyfun, driliau SDS, cywasgwyr, gynnau hoelion a gynnau sgriwiau</a:t>
            </a:r>
          </a:p>
          <a:p>
            <a:pPr lvl="1"/>
            <a:r>
              <a:rPr lang="cy-GB"/>
              <a:t>Llifiau crwn (symudol, rheiddiol, meitr cyfansawdd, rheilen)  </a:t>
            </a:r>
          </a:p>
          <a:p>
            <a:pPr lvl="1"/>
            <a:r>
              <a:rPr lang="cy-GB"/>
              <a:t>Herclifiau, llifiau cilyddu, amlerfyn</a:t>
            </a:r>
          </a:p>
          <a:p>
            <a:pPr lvl="1"/>
            <a:r>
              <a:rPr lang="cy-GB"/>
              <a:t>Plaenwyr a sandwyr pŵer (belt, pad, orbital)</a:t>
            </a:r>
          </a:p>
          <a:p>
            <a:pPr lvl="1"/>
            <a:r>
              <a:rPr lang="cy-GB"/>
              <a:t>Llwybrwyr, trimwyr laminad</a:t>
            </a:r>
          </a:p>
          <a:p>
            <a:pPr lvl="1"/>
            <a:r>
              <a:rPr lang="cy-GB"/>
              <a:t>Peiriannau llifanu onglau</a:t>
            </a:r>
          </a:p>
          <a:p>
            <a:pPr lvl="1"/>
            <a:r>
              <a:rPr lang="cy-GB"/>
              <a:t>Uniadau bisgedi, uniadau hoelbren wedi’u peiriannu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150" y="1022561"/>
            <a:ext cx="8229600" cy="382588"/>
          </a:xfrm>
        </p:spPr>
        <p:txBody>
          <a:bodyPr/>
          <a:lstStyle/>
          <a:p>
            <a:r>
              <a:rPr lang="cy-GB"/>
              <a:t>Offer pŵer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70251" y="1628800"/>
            <a:ext cx="8229600" cy="3908493"/>
          </a:xfrm>
        </p:spPr>
        <p:txBody>
          <a:bodyPr/>
          <a:lstStyle/>
          <a:p>
            <a:r>
              <a:rPr lang="cy-GB" dirty="0"/>
              <a:t>Mae offer pŵer mae </a:t>
            </a:r>
            <a:r>
              <a:rPr lang="cy-GB" b="1" dirty="0"/>
              <a:t>seiri dodrefn</a:t>
            </a:r>
            <a:r>
              <a:rPr lang="cy-GB" dirty="0"/>
              <a:t> yn eu defnyddio yn cynnwys: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dirty="0"/>
              <a:t>Driliau cyfun, cywasgwyr, gwn hoelion a gwn sgriwgiau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dirty="0"/>
              <a:t>Llifiau crwn (symudol, rheiddiol, meitr cyfansawdd, rheilen, panel, dimensiwn, rhwygo)  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dirty="0"/>
              <a:t>Herclifiau, cylchlifiau, llifiau ffret 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dirty="0"/>
              <a:t>Plaenwyr a sandwyr pŵer (belt, pad, orbital, linishers, sandwyr drwm)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dirty="0"/>
              <a:t>Llwybryddion, trimwyr laminad, llwybryddion bwrdd, mowldinau troelli, tynoau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dirty="0"/>
              <a:t>Peiriannau llifanu onglau, llifanwyr meinciau, 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dirty="0"/>
              <a:t>Uniadau bisgedi, uniadau hoelbren wedi’u peiriannu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dirty="0"/>
              <a:t>Mortais, driliau piler</a:t>
            </a:r>
          </a:p>
        </p:txBody>
      </p:sp>
    </p:spTree>
    <p:extLst>
      <p:ext uri="{BB962C8B-B14F-4D97-AF65-F5344CB8AC3E}">
        <p14:creationId xmlns:p14="http://schemas.microsoft.com/office/powerpoint/2010/main" val="3272258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44016"/>
          </a:xfrm>
        </p:spPr>
        <p:txBody>
          <a:bodyPr/>
          <a:lstStyle/>
          <a:p>
            <a:r>
              <a:rPr lang="cy-GB"/>
              <a:t>Driliau a chywasgwyr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8844" y="1556792"/>
            <a:ext cx="8423635" cy="4392488"/>
          </a:xfrm>
        </p:spPr>
        <p:txBody>
          <a:bodyPr/>
          <a:lstStyle/>
          <a:p>
            <a:r>
              <a:rPr lang="cy-GB" dirty="0"/>
              <a:t>Ceir sawl gwahanol fath o ddriliau pŵer ar gyfer llawer o wahanol dasgau. </a:t>
            </a:r>
          </a:p>
          <a:p>
            <a:r>
              <a:rPr lang="cy-GB" dirty="0"/>
              <a:t>Mae pedwar prif gategori: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dirty="0"/>
              <a:t>gyrwyr dril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dirty="0"/>
              <a:t>tyrnsgriwiau sy'n bwydo’n awtomatig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dirty="0"/>
              <a:t>driliau taro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dirty="0"/>
              <a:t>Driliau morthwyl SDS. </a:t>
            </a:r>
          </a:p>
          <a:p>
            <a:r>
              <a:rPr lang="cy-GB" dirty="0"/>
              <a:t>Mae llawer o’r driliau hyn yn cyd-fynd â’i gilydd pan fyddant yn cael eu defnyddio i wneud tasgau penodol. Er enghraifft, gellir defnyddio dril morthwyl SDS neu ddril taro i ddrilio twll mewn gwaith maen, ac yna (ar ôl defnyddio’r plwg wal cywir) defnyddir gyrrwr y dril i yrru’r sgriw i mewn i’r plwg gan ddarparu ffitiad diogel.</a:t>
            </a:r>
          </a:p>
          <a:p>
            <a:pPr lvl="1"/>
            <a:endParaRPr lang="en-US" dirty="0"/>
          </a:p>
          <a:p>
            <a:pPr lvl="2">
              <a:defRPr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8C35AB-8985-4A65-A46D-2671187C0F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2060848"/>
            <a:ext cx="2470624" cy="218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91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7460"/>
            <a:ext cx="8229600" cy="360040"/>
          </a:xfrm>
        </p:spPr>
        <p:txBody>
          <a:bodyPr/>
          <a:lstStyle/>
          <a:p>
            <a:r>
              <a:rPr lang="cy-GB"/>
              <a:t>Driliau a chywasgwyr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8845" y="1710908"/>
            <a:ext cx="5903355" cy="3662307"/>
          </a:xfrm>
        </p:spPr>
        <p:txBody>
          <a:bodyPr/>
          <a:lstStyle/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sz="1800" dirty="0"/>
              <a:t>Hyblyg iawn a gellir eu defnyddio gyda gwahanol ebillion. 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sz="1800" dirty="0"/>
              <a:t>Mae driliau cyfun, peilot a thrwodd, driliau gwrthsoddi, gosod a thynnu sgriwiau, torri tyllau crwn gyda thorrwr llif, neu bwffio a llathru. 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sz="1800" dirty="0"/>
              <a:t>Mae gan gywasgwyr soced i negyddu’r darnau sy’n llithro a’r effaith wrth iddynt droi i yrru’r ffitiad i mewn i’r pren.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sz="1800" dirty="0"/>
              <a:t>Mae crafangau rhyddhau cyflym ar gael ar gyfer driliau cyfun sy’n golygu bod modd cyfnewid darnau’n gyflym. 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cy-GB" sz="1800" dirty="0"/>
              <a:t>Mae’r rhan fwyaf o ddriliau ac offer yn cael eu pweru gan fatri, sy’n golygu eu bod yn fwy diogel i’w defnyddio</a:t>
            </a:r>
          </a:p>
          <a:p>
            <a:pPr lvl="1"/>
            <a:endParaRPr lang="en-US" dirty="0"/>
          </a:p>
          <a:p>
            <a:pPr lvl="2">
              <a:defRPr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7AEDB5-1EA1-4ECF-9FE0-0F30A93EA5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200" y="1710909"/>
            <a:ext cx="2647181" cy="264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1078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9E4FCBF-EA82-4F53-886D-CD791A3CF5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081" y="1367984"/>
            <a:ext cx="4104456" cy="1815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7944"/>
            <a:ext cx="8229600" cy="360040"/>
          </a:xfrm>
        </p:spPr>
        <p:txBody>
          <a:bodyPr/>
          <a:lstStyle/>
          <a:p>
            <a:r>
              <a:rPr lang="cy-GB"/>
              <a:t>Driliau SDS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2755" y="2708920"/>
            <a:ext cx="7199499" cy="3888432"/>
          </a:xfrm>
        </p:spPr>
        <p:txBody>
          <a:bodyPr/>
          <a:lstStyle/>
          <a:p>
            <a:pPr lvl="1"/>
            <a:r>
              <a:rPr lang="cy-GB" dirty="0"/>
              <a:t>Mae ganddynt effaith morthwylio sy’n cael ei</a:t>
            </a:r>
            <a:br>
              <a:rPr lang="cy-GB" dirty="0"/>
            </a:br>
            <a:r>
              <a:rPr lang="cy-GB" dirty="0"/>
              <a:t>defnyddio i dyllu tyllau mewn cynnyrch gwaith</a:t>
            </a:r>
            <a:br>
              <a:rPr lang="cy-GB" dirty="0"/>
            </a:br>
            <a:r>
              <a:rPr lang="cy-GB" dirty="0"/>
              <a:t>maen caled fel brics, blociau, cerrig a choncrit. </a:t>
            </a:r>
          </a:p>
          <a:p>
            <a:pPr lvl="1"/>
            <a:r>
              <a:rPr lang="cy-GB" dirty="0"/>
              <a:t>Mae’r symudiad troi’n cael ei roi ar waith gyda switsh ac mae’n hawdd ei ddiffodd. </a:t>
            </a:r>
          </a:p>
          <a:p>
            <a:pPr lvl="1"/>
            <a:r>
              <a:rPr lang="cy-GB" dirty="0"/>
              <a:t>Mae modd defnyddio’r morthwyl llonydd wrth gerfio waliau. </a:t>
            </a:r>
          </a:p>
          <a:p>
            <a:pPr lvl="1"/>
            <a:r>
              <a:rPr lang="cy-GB" dirty="0"/>
              <a:t>Mae gan y dril hwn grafanc unigryw hefyd sy’n golygu bod angen i ebillion y dril fod ag arddull soced mewniad.</a:t>
            </a:r>
          </a:p>
          <a:p>
            <a:pPr lvl="2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128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360040"/>
          </a:xfrm>
        </p:spPr>
        <p:txBody>
          <a:bodyPr/>
          <a:lstStyle/>
          <a:p>
            <a:r>
              <a:rPr lang="cy-GB"/>
              <a:t>Peryglon sy’n gysylltiedig ag offer pŵer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21024"/>
            <a:ext cx="8229600" cy="4572272"/>
          </a:xfrm>
        </p:spPr>
        <p:txBody>
          <a:bodyPr/>
          <a:lstStyle/>
          <a:p>
            <a:r>
              <a:rPr lang="cy-GB" sz="1800" dirty="0"/>
              <a:t>Y peryglon mwyaf cyffredin sy’n gysylltiedig â defnyddio offer pŵer:</a:t>
            </a:r>
          </a:p>
          <a:p>
            <a:pPr lvl="1"/>
            <a:r>
              <a:rPr lang="cy-GB" sz="1800" dirty="0"/>
              <a:t>Natur cylchdroi'r offer torri (grym mewngyrchol, cyfrodeddiad)</a:t>
            </a:r>
          </a:p>
          <a:p>
            <a:pPr lvl="1"/>
            <a:r>
              <a:rPr lang="cy-GB" sz="1800" dirty="0"/>
              <a:t>Y ffynhonnell bŵer</a:t>
            </a:r>
          </a:p>
          <a:p>
            <a:pPr lvl="1"/>
            <a:r>
              <a:rPr lang="cy-GB" sz="1800" dirty="0"/>
              <a:t>Pa mor finiog yw’r torwyr, y cyllyll a’r llafnau</a:t>
            </a:r>
          </a:p>
          <a:p>
            <a:pPr lvl="1"/>
            <a:r>
              <a:rPr lang="cy-GB" sz="1800" dirty="0"/>
              <a:t>Ategolion metel rhydd fel cyllyll rhannu, ffensys neu gardiau</a:t>
            </a:r>
          </a:p>
          <a:p>
            <a:pPr lvl="1"/>
            <a:r>
              <a:rPr lang="cy-GB" sz="1800" dirty="0"/>
              <a:t>Camddefnydd e.e. pan gaiff offer pŵer ei ddefnyddio ar gyfer rhywbeth ar wahân i’w bwrpas bwriedig. Enghraifft fyddai defnyddio llafn trawstoriad i rwygo pren. Gall hyn achosi i’r llif rwymo a gall hynny arwain at ôl-gic.</a:t>
            </a:r>
          </a:p>
          <a:p>
            <a:r>
              <a:rPr lang="cy-GB" sz="1800" b="1" dirty="0"/>
              <a:t>Awgrym: </a:t>
            </a:r>
            <a:r>
              <a:rPr lang="cy-GB" sz="1800" dirty="0"/>
              <a:t>Os ydych chi’n defnyddio llawer o gryfder wrth ddefnyddio offer, rydych chi’n ei ddefnyddio’n anghywir, yn defnyddio’r offer anghywir neu mae angen cynnal a chadw’r offer ar unwaith.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8845" y="1556792"/>
            <a:ext cx="7775563" cy="4176464"/>
          </a:xfrm>
        </p:spPr>
        <p:txBody>
          <a:bodyPr/>
          <a:lstStyle/>
          <a:p>
            <a:pPr lvl="1"/>
            <a:r>
              <a:rPr lang="cy-GB"/>
              <a:t>Fel arfer caiff gwn hoelion ei ddefnyddio yn ystod y ffics cyntaf a’r modelau ail ffics ysgafnach. Rhaid dewis y math cywir o hoelen ar gyfer yr hyn mae angen ei wneud.</a:t>
            </a:r>
          </a:p>
          <a:p>
            <a:pPr lvl="1"/>
            <a:r>
              <a:rPr lang="cy-GB"/>
              <a:t>Gall gynnau hoelion gael eu pweru gan fatri, aer neu fatri a nwy. </a:t>
            </a:r>
          </a:p>
          <a:p>
            <a:pPr lvl="1"/>
            <a:r>
              <a:rPr lang="cy-GB"/>
              <a:t>Mae angen hyfforddiant i ddefnyddio gynnau hoelion gan fod llawer o ddamweiniau’n gyffredin, gan gynnwys pobl yn saethu eu hunain yn y frest neu’r stumog.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1A21AB0-70D2-4487-AAC3-29BCE5A2A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Gynnau hoelion</a:t>
            </a:r>
          </a:p>
        </p:txBody>
      </p:sp>
    </p:spTree>
    <p:extLst>
      <p:ext uri="{BB962C8B-B14F-4D97-AF65-F5344CB8AC3E}">
        <p14:creationId xmlns:p14="http://schemas.microsoft.com/office/powerpoint/2010/main" val="38615069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AD6B2-264B-4E13-A734-3883E6B19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33450"/>
            <a:ext cx="8229600" cy="382588"/>
          </a:xfrm>
        </p:spPr>
        <p:txBody>
          <a:bodyPr/>
          <a:lstStyle/>
          <a:p>
            <a:r>
              <a:rPr lang="cy-GB"/>
              <a:t>Ebillion dril a gwrthsoddyddion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56EC5-4837-48F3-AB53-BC7CE70380F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13198"/>
            <a:ext cx="4042792" cy="4580026"/>
          </a:xfrm>
        </p:spPr>
        <p:txBody>
          <a:bodyPr/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700" dirty="0"/>
              <a:t>Mae ebillion driliau’n dod gyda phennau soced sy’n cael eu rhyddhau’n gyflym, fel gydag ebillion SDS neu bennau bar plaen y gall crafanc dril ei wasgu o gwmpas.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700" dirty="0"/>
              <a:t>Dylid gofalu nad ydynt wedi’u plygu a’u bod yn cael eu gosod yn y canol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700" dirty="0"/>
              <a:t>Mae gwrthsoddion yn creu twll conigol ar gyfer sgriwiau gwrthsoddedig i ffitio’n dynn fel eu bod yn wastad â’r wyneb neu o dan yr wyneb.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700" dirty="0"/>
              <a:t>Mae’n hawdd tynnu ac ailddefnyddio sgriwiau gwrthsoddedig ac nid ydynt yn difrodi’r pren wrth eu tynnu.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BE38BE-A7A2-4A2E-AEA5-3547C1E3E2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7485" y="1302068"/>
            <a:ext cx="4589498" cy="29696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32885BB-5B61-45A6-8B33-0B0B8D4F9B68}"/>
              </a:ext>
            </a:extLst>
          </p:cNvPr>
          <p:cNvSpPr txBox="1"/>
          <p:nvPr/>
        </p:nvSpPr>
        <p:spPr>
          <a:xfrm>
            <a:off x="5054806" y="4415896"/>
            <a:ext cx="396267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700" dirty="0"/>
              <a:t>Dylai ebillion a gwrthsoddion pren fod yn finiog bob amser. Gellir hogi rhai ebillion driliau fel rhaw ac ebillion ceibren gyda charreg ddiemwnt.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739CC8-23F9-47D9-976D-FD3C1320B366}"/>
              </a:ext>
            </a:extLst>
          </p:cNvPr>
          <p:cNvSpPr txBox="1"/>
          <p:nvPr/>
        </p:nvSpPr>
        <p:spPr>
          <a:xfrm>
            <a:off x="5148064" y="3861048"/>
            <a:ext cx="864096" cy="215444"/>
          </a:xfrm>
          <a:prstGeom prst="rect">
            <a:avLst/>
          </a:prstGeom>
          <a:solidFill>
            <a:srgbClr val="D4D5CD"/>
          </a:solidFill>
        </p:spPr>
        <p:txBody>
          <a:bodyPr wrap="square" rtlCol="0">
            <a:spAutoFit/>
          </a:bodyPr>
          <a:lstStyle/>
          <a:p>
            <a:r>
              <a:rPr lang="cy-GB" sz="800"/>
              <a:t>Ebill taradr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007E33-7BE0-454A-9594-F51DABB12CD3}"/>
              </a:ext>
            </a:extLst>
          </p:cNvPr>
          <p:cNvSpPr txBox="1"/>
          <p:nvPr/>
        </p:nvSpPr>
        <p:spPr>
          <a:xfrm>
            <a:off x="6218677" y="3789040"/>
            <a:ext cx="1017618" cy="213684"/>
          </a:xfrm>
          <a:prstGeom prst="rect">
            <a:avLst/>
          </a:prstGeom>
          <a:solidFill>
            <a:srgbClr val="CACBC3"/>
          </a:solidFill>
        </p:spPr>
        <p:txBody>
          <a:bodyPr wrap="square" rtlCol="0">
            <a:spAutoFit/>
          </a:bodyPr>
          <a:lstStyle/>
          <a:p>
            <a:r>
              <a:rPr lang="cy-GB" sz="800" dirty="0"/>
              <a:t>Ebill metel HSS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C45C71-1DB0-4822-B27E-0509B35D93DB}"/>
              </a:ext>
            </a:extLst>
          </p:cNvPr>
          <p:cNvSpPr txBox="1"/>
          <p:nvPr/>
        </p:nvSpPr>
        <p:spPr>
          <a:xfrm>
            <a:off x="7380312" y="3789040"/>
            <a:ext cx="648072" cy="338554"/>
          </a:xfrm>
          <a:prstGeom prst="rect">
            <a:avLst/>
          </a:prstGeom>
          <a:solidFill>
            <a:srgbClr val="C1C2BA"/>
          </a:solidFill>
        </p:spPr>
        <p:txBody>
          <a:bodyPr wrap="square" rtlCol="0">
            <a:spAutoFit/>
          </a:bodyPr>
          <a:lstStyle/>
          <a:p>
            <a:r>
              <a:rPr lang="cy-GB" sz="800"/>
              <a:t>Gwaith maen arferol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5EA865-8EC4-488A-A302-A6D89DA745DE}"/>
              </a:ext>
            </a:extLst>
          </p:cNvPr>
          <p:cNvSpPr txBox="1"/>
          <p:nvPr/>
        </p:nvSpPr>
        <p:spPr>
          <a:xfrm>
            <a:off x="8172401" y="3789040"/>
            <a:ext cx="864582" cy="461665"/>
          </a:xfrm>
          <a:prstGeom prst="rect">
            <a:avLst/>
          </a:prstGeom>
          <a:solidFill>
            <a:srgbClr val="C1BDB4"/>
          </a:solidFill>
        </p:spPr>
        <p:txBody>
          <a:bodyPr wrap="square" rtlCol="0">
            <a:spAutoFit/>
          </a:bodyPr>
          <a:lstStyle/>
          <a:p>
            <a:r>
              <a:rPr lang="cy-GB" sz="800" dirty="0"/>
              <a:t>Daliwr ebillion rhyddhau cyflym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576608-3D8C-42D7-8BAD-FC751BC66EEC}"/>
              </a:ext>
            </a:extLst>
          </p:cNvPr>
          <p:cNvSpPr txBox="1"/>
          <p:nvPr/>
        </p:nvSpPr>
        <p:spPr>
          <a:xfrm>
            <a:off x="4499992" y="2204864"/>
            <a:ext cx="864096" cy="215444"/>
          </a:xfrm>
          <a:prstGeom prst="rect">
            <a:avLst/>
          </a:prstGeom>
          <a:solidFill>
            <a:srgbClr val="E9EAE5"/>
          </a:solidFill>
        </p:spPr>
        <p:txBody>
          <a:bodyPr wrap="square" rtlCol="0">
            <a:spAutoFit/>
          </a:bodyPr>
          <a:lstStyle/>
          <a:p>
            <a:r>
              <a:rPr lang="cy-GB" sz="800"/>
              <a:t>Ebill sbardun pren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DF9614-9D6E-4FAC-8505-507EA04E7E2D}"/>
              </a:ext>
            </a:extLst>
          </p:cNvPr>
          <p:cNvSpPr txBox="1"/>
          <p:nvPr/>
        </p:nvSpPr>
        <p:spPr>
          <a:xfrm>
            <a:off x="5634998" y="1427845"/>
            <a:ext cx="864096" cy="338554"/>
          </a:xfrm>
          <a:prstGeom prst="rect">
            <a:avLst/>
          </a:prstGeom>
          <a:solidFill>
            <a:srgbClr val="E5E6E1"/>
          </a:solidFill>
        </p:spPr>
        <p:txBody>
          <a:bodyPr wrap="square" rtlCol="0">
            <a:spAutoFit/>
          </a:bodyPr>
          <a:lstStyle/>
          <a:p>
            <a:r>
              <a:rPr lang="cy-GB" sz="800" dirty="0"/>
              <a:t>Pren fflat neu ebill rhaw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D3AEED-E70A-4F8F-9A60-A5B567606BF8}"/>
              </a:ext>
            </a:extLst>
          </p:cNvPr>
          <p:cNvSpPr txBox="1"/>
          <p:nvPr/>
        </p:nvSpPr>
        <p:spPr>
          <a:xfrm>
            <a:off x="6655292" y="1470972"/>
            <a:ext cx="1301084" cy="213684"/>
          </a:xfrm>
          <a:prstGeom prst="rect">
            <a:avLst/>
          </a:prstGeom>
          <a:solidFill>
            <a:srgbClr val="D8D9D1"/>
          </a:solidFill>
        </p:spPr>
        <p:txBody>
          <a:bodyPr wrap="square" rtlCol="0">
            <a:spAutoFit/>
          </a:bodyPr>
          <a:lstStyle/>
          <a:p>
            <a:r>
              <a:rPr lang="cy-GB" sz="800" dirty="0"/>
              <a:t>Ebill gwaith maen SDS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E304D4-D4A2-4621-886A-E39367DF9573}"/>
              </a:ext>
            </a:extLst>
          </p:cNvPr>
          <p:cNvSpPr txBox="1"/>
          <p:nvPr/>
        </p:nvSpPr>
        <p:spPr>
          <a:xfrm>
            <a:off x="7812360" y="2328253"/>
            <a:ext cx="648072" cy="461665"/>
          </a:xfrm>
          <a:prstGeom prst="rect">
            <a:avLst/>
          </a:prstGeom>
          <a:solidFill>
            <a:srgbClr val="CBCAC0"/>
          </a:solidFill>
        </p:spPr>
        <p:txBody>
          <a:bodyPr wrap="square" rtlCol="0">
            <a:spAutoFit/>
          </a:bodyPr>
          <a:lstStyle/>
          <a:p>
            <a:r>
              <a:rPr lang="cy-GB" sz="800"/>
              <a:t>Gwrthsoddydd a thwll peilot</a:t>
            </a:r>
          </a:p>
        </p:txBody>
      </p:sp>
    </p:spTree>
    <p:extLst>
      <p:ext uri="{BB962C8B-B14F-4D97-AF65-F5344CB8AC3E}">
        <p14:creationId xmlns:p14="http://schemas.microsoft.com/office/powerpoint/2010/main" val="22213058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9186"/>
            <a:ext cx="8229600" cy="382588"/>
          </a:xfrm>
        </p:spPr>
        <p:txBody>
          <a:bodyPr/>
          <a:lstStyle/>
          <a:p>
            <a:r>
              <a:rPr lang="cy-GB"/>
              <a:t>Llifiau cylch: llif gron symudol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199" y="1578364"/>
            <a:ext cx="8229600" cy="4470706"/>
          </a:xfrm>
        </p:spPr>
        <p:txBody>
          <a:bodyPr/>
          <a:lstStyle/>
          <a:p>
            <a:pPr marL="0" lvl="1" indent="0">
              <a:buNone/>
            </a:pPr>
            <a:r>
              <a:rPr lang="cy-GB"/>
              <a:t>Mae’r llif gron symudol wedi’i dylunio’n bennaf i dorri pren i hyd ar draws y graen. Gellir ei ddefnyddio i rwygo pren, ond rhaid bod yn ofalus bod y llafn cywir yn cael ei ddefnyddio i atal y llafn llif rhag mynd yn sownd – gall y llafn ‘frathu’ ac achosi i’r llif gicio’n ôl tuag at y defnyddiwr.</a:t>
            </a:r>
          </a:p>
          <a:p>
            <a:pPr marL="0" lvl="1" indent="0">
              <a:buNone/>
            </a:pPr>
            <a:r>
              <a:rPr lang="cy-GB"/>
              <a:t>Gan ddefnyddio ffens briodol a chyda gwahanol addasiadau i’r gwely a dyfnder y toriad, gellir ei defnyddio hefyd i dorri:</a:t>
            </a:r>
          </a:p>
          <a:p>
            <a:pPr lvl="1"/>
            <a:r>
              <a:rPr lang="cy-GB"/>
              <a:t> befelau</a:t>
            </a:r>
          </a:p>
          <a:p>
            <a:pPr lvl="1"/>
            <a:r>
              <a:rPr lang="cy-GB"/>
              <a:t> befelau cyfansawdd</a:t>
            </a:r>
          </a:p>
          <a:p>
            <a:pPr lvl="1"/>
            <a:r>
              <a:rPr lang="cy-GB"/>
              <a:t> rhigol</a:t>
            </a:r>
          </a:p>
          <a:p>
            <a:endParaRPr lang="en-US" dirty="0"/>
          </a:p>
          <a:p>
            <a:pPr lvl="2">
              <a:defRPr/>
            </a:pP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0BED091-83E5-42E1-A0B1-75B9F0047B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3300883"/>
            <a:ext cx="3211679" cy="287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6915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1579"/>
            <a:ext cx="8229600" cy="382588"/>
          </a:xfrm>
        </p:spPr>
        <p:txBody>
          <a:bodyPr/>
          <a:lstStyle/>
          <a:p>
            <a:r>
              <a:rPr lang="cy-GB"/>
              <a:t>Llifiau cylch: llif gron symudol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7FF703-76B7-4CF2-ADD6-548D04854CC8}"/>
              </a:ext>
            </a:extLst>
          </p:cNvPr>
          <p:cNvSpPr txBox="1"/>
          <p:nvPr/>
        </p:nvSpPr>
        <p:spPr>
          <a:xfrm>
            <a:off x="323528" y="1772816"/>
            <a:ext cx="39915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Dylai llifiau cylch bob amser fod â chyfwyneb sylfaenol a chyswllt llawn â’r pren ac, yn yr achos hwn, y ffens dros dro.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Bydd rhai defnyddwyr yn cael eu temtio i eistedd y gwaelod ar ei droed a gostwng y sawdl yn araf i wneud toriad i arbed amser. Fodd bynnag, mae hyn yn beryglus ac mae’r rhan fwyaf o lifiau crwn wedi’u gosod gyda stop plymiad sy’n caniatáu gweithredu diogel.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55FB53-B310-4749-8593-2CAE3CB8B8A3}"/>
              </a:ext>
            </a:extLst>
          </p:cNvPr>
          <p:cNvSpPr txBox="1"/>
          <p:nvPr/>
        </p:nvSpPr>
        <p:spPr>
          <a:xfrm>
            <a:off x="4315046" y="4221088"/>
            <a:ext cx="48289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Dylid defnyddio cyllyll rhannu bob amser oni bai eich bod yn torri plymiad. Dylid defnyddio lletem y tu ôl i’r toriad os ydych yn rhwymo i ryddhau pwysau ac osgoi ôl-gic, lle gall y llif neidio allan o’i sianel, yn aml tuag at y defnyddiwr.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180606-195D-4E0E-B3AE-9F7C65C118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17" r="23333" b="16702"/>
          <a:stretch/>
        </p:blipFill>
        <p:spPr>
          <a:xfrm>
            <a:off x="5292080" y="1228451"/>
            <a:ext cx="3108329" cy="281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4741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5660"/>
            <a:ext cx="8229600" cy="382588"/>
          </a:xfrm>
        </p:spPr>
        <p:txBody>
          <a:bodyPr/>
          <a:lstStyle/>
          <a:p>
            <a:r>
              <a:rPr lang="cy-GB"/>
              <a:t>Llifiau cylch:  llif meitrog gyfansawdd sy'n llithro</a:t>
            </a:r>
            <a:br>
              <a:rPr lang="cy-GB" b="1"/>
            </a:br>
            <a:endParaRPr lang="cy-GB" b="1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23527" y="1579424"/>
            <a:ext cx="8762883" cy="4275216"/>
          </a:xfrm>
        </p:spPr>
        <p:txBody>
          <a:bodyPr/>
          <a:lstStyle/>
          <a:p>
            <a:pPr lvl="1"/>
            <a:r>
              <a:rPr lang="cy-GB"/>
              <a:t>Mae’r llif wedi’i ddylunio’n bennaf i dorri pren i hyd ar draws y graen. </a:t>
            </a:r>
          </a:p>
          <a:p>
            <a:pPr lvl="1"/>
            <a:r>
              <a:rPr lang="cy-GB"/>
              <a:t>Gellir ei ddefnyddio i dorri meitrau syth a chyfansawdd gan fod y llafn yn cylchdroi ar estyll fflat ac yn gwyro ar y plaen fertigol gan ganiatáu iddo dorri dwy ongl ar unwaith yn yr un modd â cheibrau byr. </a:t>
            </a:r>
          </a:p>
          <a:p>
            <a:pPr lvl="1"/>
            <a:r>
              <a:rPr lang="cy-GB"/>
              <a:t>Yn yr un modd â’r holl lifiau cylch, rhaid gofalu nad yw deunydd yn cicio’n ôl os yw’n cael ei ddal rhwng y llafn a’r ffens.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cy-GB"/>
              <a:t>Gyda gwahanol addasiadau, gellir ei ddefnyddio hefyd i dorri:</a:t>
            </a:r>
          </a:p>
          <a:p>
            <a:pPr lvl="1"/>
            <a:r>
              <a:rPr lang="cy-GB"/>
              <a:t> befelau</a:t>
            </a:r>
          </a:p>
          <a:p>
            <a:pPr lvl="1"/>
            <a:r>
              <a:rPr lang="cy-GB"/>
              <a:t> befelau cyfansawdd</a:t>
            </a:r>
          </a:p>
          <a:p>
            <a:pPr lvl="1"/>
            <a:r>
              <a:rPr lang="cy-GB"/>
              <a:t> rhigol</a:t>
            </a:r>
          </a:p>
          <a:p>
            <a:endParaRPr lang="en-US" dirty="0"/>
          </a:p>
          <a:p>
            <a:pPr lvl="2">
              <a:defRPr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DCB05C-CFAA-45CB-9736-61F0BCEA3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7" y="3823454"/>
            <a:ext cx="3002243" cy="224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1009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382588"/>
          </a:xfrm>
        </p:spPr>
        <p:txBody>
          <a:bodyPr/>
          <a:lstStyle/>
          <a:p>
            <a:r>
              <a:rPr lang="cy-GB"/>
              <a:t>Llifiau cylch: llif fraich rheiddiol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23528" y="1671882"/>
            <a:ext cx="8363272" cy="4470706"/>
          </a:xfrm>
        </p:spPr>
        <p:txBody>
          <a:bodyPr/>
          <a:lstStyle/>
          <a:p>
            <a:pPr lvl="1"/>
            <a:r>
              <a:rPr lang="cy-GB"/>
              <a:t>Mae’r llif fraich rheiddiol wedi’i dylunio’n bennaf i dorri pren i hyd ar draws y graen. </a:t>
            </a:r>
          </a:p>
          <a:p>
            <a:pPr lvl="1"/>
            <a:r>
              <a:rPr lang="cy-GB"/>
              <a:t>Dylid gosod y bwrdd estyniad ar y ddwy ochr a dylid dal y pren yn gadarn yn erbyn y ffens. </a:t>
            </a:r>
          </a:p>
          <a:p>
            <a:pPr lvl="1"/>
            <a:r>
              <a:rPr lang="cy-GB"/>
              <a:t>Dylid bod yn ofalus wrth dorri i atal llafn y llif rhag mynd yn sownd – gall y llafn ‘frathu’ a thynnu ei hun i ddarnau mwy o’r pren.</a:t>
            </a:r>
          </a:p>
          <a:p>
            <a:endParaRPr lang="en-US" dirty="0"/>
          </a:p>
          <a:p>
            <a:pPr lvl="2">
              <a:defRPr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99E187-A7B7-4115-86FE-C9D2E7E1DE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7684" y="3789040"/>
            <a:ext cx="2353548" cy="23535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3A60A9-2CEA-48B9-A0CB-046025A83FAA}"/>
              </a:ext>
            </a:extLst>
          </p:cNvPr>
          <p:cNvSpPr txBox="1"/>
          <p:nvPr/>
        </p:nvSpPr>
        <p:spPr>
          <a:xfrm>
            <a:off x="457200" y="3907235"/>
            <a:ext cx="618048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>
              <a:buNone/>
            </a:pPr>
            <a:r>
              <a:rPr lang="cy-GB"/>
              <a:t>Gyda gwahanol addasiadau i fraich, colyn ac uchder y llif, gellir ei defnyddio hefyd i dorri: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 befelau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 befelau cyfansawdd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 rhigol</a:t>
            </a:r>
          </a:p>
        </p:txBody>
      </p:sp>
    </p:spTree>
    <p:extLst>
      <p:ext uri="{BB962C8B-B14F-4D97-AF65-F5344CB8AC3E}">
        <p14:creationId xmlns:p14="http://schemas.microsoft.com/office/powerpoint/2010/main" val="2668071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022" y="1098000"/>
            <a:ext cx="8229600" cy="382588"/>
          </a:xfrm>
        </p:spPr>
        <p:txBody>
          <a:bodyPr/>
          <a:lstStyle/>
          <a:p>
            <a:r>
              <a:rPr lang="cy-GB"/>
              <a:t>Llifiau bwrdd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78022" y="1513435"/>
            <a:ext cx="3925676" cy="4055270"/>
          </a:xfrm>
        </p:spPr>
        <p:txBody>
          <a:bodyPr/>
          <a:lstStyle/>
          <a:p>
            <a:r>
              <a:rPr lang="cy-GB"/>
              <a:t> </a:t>
            </a:r>
            <a:r>
              <a:rPr lang="cy-GB" b="1"/>
              <a:t>Arferion diogel: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Pan fyddwch yn defnyddio llifiau bwrdd, dylech bob amser osod y peiriant a’r echdyniad i’w defnyddio’n ddiogel.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Yn y llun gwelir bwrdd plu, sy’n cadw’r pwysau ar y deunydd – gan ei wthio i mewn i’r ffens.</a:t>
            </a:r>
          </a:p>
          <a:p>
            <a:endParaRPr lang="en-US" dirty="0"/>
          </a:p>
          <a:p>
            <a:pPr lvl="2">
              <a:defRPr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FC2D5B-E0F9-42B7-B6D1-A0126656BE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05" b="32621"/>
          <a:stretch/>
        </p:blipFill>
        <p:spPr>
          <a:xfrm>
            <a:off x="4592822" y="1811540"/>
            <a:ext cx="4264497" cy="25826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40131C6-873D-454F-98DA-863FB6152C81}"/>
              </a:ext>
            </a:extLst>
          </p:cNvPr>
          <p:cNvSpPr txBox="1"/>
          <p:nvPr/>
        </p:nvSpPr>
        <p:spPr>
          <a:xfrm>
            <a:off x="382716" y="4725144"/>
            <a:ext cx="82937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Gelwir y bachyn y gellir ei dynnu yn ffon wthio. Mae’n galluogi’r defnyddiwr i wthio’r stoc heb i’r dwylo ddod o fewn 15cm (6 modfedd) i’r llafn.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97444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977" y="1102196"/>
            <a:ext cx="8229600" cy="382588"/>
          </a:xfrm>
        </p:spPr>
        <p:txBody>
          <a:bodyPr/>
          <a:lstStyle/>
          <a:p>
            <a:r>
              <a:rPr lang="cy-GB"/>
              <a:t>Llifiau bwrdd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44909" y="1556792"/>
            <a:ext cx="7797552" cy="2715770"/>
          </a:xfrm>
        </p:spPr>
        <p:txBody>
          <a:bodyPr/>
          <a:lstStyle/>
          <a:p>
            <a:r>
              <a:rPr lang="cy-GB" dirty="0"/>
              <a:t> </a:t>
            </a:r>
            <a:r>
              <a:rPr lang="cy-GB" b="1" dirty="0"/>
              <a:t>Llif dimensiwn</a:t>
            </a:r>
          </a:p>
          <a:p>
            <a:r>
              <a:rPr lang="cy-GB" dirty="0"/>
              <a:t>Mae’r llif hwn wedi’i gynllunio i dorri (rhwygo) pren ar ei hyd, yn ogystal â thorri deunyddiau dalen.</a:t>
            </a:r>
          </a:p>
          <a:p>
            <a:r>
              <a:rPr lang="cy-GB" dirty="0"/>
              <a:t>Gyda’i fwrdd llithro a’i ffensys y gellir eu haddasu, mae hwn yn beiriant amlbwrpas sy’n gallu cynhyrchu toriadau sgwâr, befel a thaprog.</a:t>
            </a:r>
          </a:p>
          <a:p>
            <a:endParaRPr lang="en-US" dirty="0"/>
          </a:p>
          <a:p>
            <a:pPr lvl="2">
              <a:defRPr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7E78F4-68E0-4A22-8E97-85C4DAD22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6808" y="3546386"/>
            <a:ext cx="6060666" cy="2404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9508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222" y="1065321"/>
            <a:ext cx="8229600" cy="382588"/>
          </a:xfrm>
        </p:spPr>
        <p:txBody>
          <a:bodyPr/>
          <a:lstStyle/>
          <a:p>
            <a:r>
              <a:rPr lang="cy-GB"/>
              <a:t>Llifiau bras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09144" y="1747079"/>
            <a:ext cx="4413176" cy="3626137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llif hon wedi’i chynllunio i dorri (rhwygo) stoc pren mawr ar ei hyd.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Gyda’i ffens y gellir ei haddasu a llafn rhwygo mawr, mae hwn yn beiriant sy’n gallu rhwygo’r rhan fwyaf o ddarnau a mathau o bren.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Tri cham fel arfer, gan fod angen i’r motor fod yn bwerus.</a:t>
            </a:r>
          </a:p>
          <a:p>
            <a:endParaRPr lang="en-US" dirty="0"/>
          </a:p>
          <a:p>
            <a:pPr lvl="2">
              <a:defRPr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C1BCDE-9603-4A85-BE94-4F0111635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7216" y="3076909"/>
            <a:ext cx="3646784" cy="271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4209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088740"/>
            <a:ext cx="8229600" cy="360040"/>
          </a:xfrm>
        </p:spPr>
        <p:txBody>
          <a:bodyPr/>
          <a:lstStyle/>
          <a:p>
            <a:r>
              <a:rPr lang="cy-GB"/>
              <a:t>Llafnau: llafn croestoriad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3322712" cy="4104456"/>
          </a:xfrm>
        </p:spPr>
        <p:txBody>
          <a:bodyPr/>
          <a:lstStyle/>
          <a:p>
            <a:pPr lvl="1"/>
            <a:r>
              <a:rPr lang="cy-GB"/>
              <a:t>Mae’r math hwn o lafn yn lleihau’r toriad drwy dorri’r ffibrau. Mae ongl bach negatif yn dueddol o wthio’r pren i ffwrdd oddi wrth llafn y llif.</a:t>
            </a:r>
          </a:p>
          <a:p>
            <a:pPr lvl="1"/>
            <a:r>
              <a:rPr lang="cy-GB"/>
              <a:t>Fodd bynnag, mae hefyd yn gwneud cilddant cryfach sy’n gallu gwrthsefyll llymder torri ar draws graen y pren.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cy-GB"/>
              <a:t>                     </a:t>
            </a:r>
            <a:r>
              <a:rPr lang="cy-GB" b="1"/>
              <a:t>                                          </a:t>
            </a:r>
          </a:p>
          <a:p>
            <a:endParaRPr lang="en-US" dirty="0"/>
          </a:p>
          <a:p>
            <a:endParaRPr lang="en-US" dirty="0"/>
          </a:p>
          <a:p>
            <a:pPr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6F44BE-1C50-4BC5-A3AD-E911D54768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2" b="11736"/>
          <a:stretch/>
        </p:blipFill>
        <p:spPr>
          <a:xfrm>
            <a:off x="4098665" y="1379382"/>
            <a:ext cx="4588135" cy="449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550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CCB5E-CA29-42E2-A4AE-4D9CBC16E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432048"/>
          </a:xfrm>
        </p:spPr>
        <p:txBody>
          <a:bodyPr/>
          <a:lstStyle/>
          <a:p>
            <a:r>
              <a:rPr lang="cy-GB"/>
              <a:t>Ffynonellau pŵer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3BD36-6256-45CD-BF13-77C5530A0F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1738" y="1772816"/>
            <a:ext cx="8070701" cy="4392488"/>
          </a:xfrm>
        </p:spPr>
        <p:txBody>
          <a:bodyPr/>
          <a:lstStyle/>
          <a:p>
            <a:pPr eaLnBrk="1" hangingPunct="1"/>
            <a:r>
              <a:rPr lang="cy-GB" dirty="0"/>
              <a:t>Dyma’r pedwar prif fath o gyflenwad pŵer ar gyfer offer pŵer cludadwy: </a:t>
            </a:r>
          </a:p>
          <a:p>
            <a:pPr lvl="1" eaLnBrk="1" hangingPunct="1"/>
            <a:r>
              <a:rPr lang="cy-GB" dirty="0"/>
              <a:t>batri</a:t>
            </a:r>
          </a:p>
          <a:p>
            <a:pPr lvl="1" eaLnBrk="1" hangingPunct="1"/>
            <a:r>
              <a:rPr lang="cy-GB" dirty="0"/>
              <a:t>prif gyflenwad 110V</a:t>
            </a:r>
          </a:p>
          <a:p>
            <a:pPr lvl="1" eaLnBrk="1" hangingPunct="1"/>
            <a:r>
              <a:rPr lang="cy-GB" dirty="0"/>
              <a:t>prif gyflenwad 230V </a:t>
            </a:r>
          </a:p>
          <a:p>
            <a:pPr lvl="1" eaLnBrk="1" hangingPunct="1"/>
            <a:r>
              <a:rPr lang="cy-GB" dirty="0"/>
              <a:t>aer cywasgedig.</a:t>
            </a:r>
          </a:p>
          <a:p>
            <a:pPr eaLnBrk="1" hangingPunct="1"/>
            <a:r>
              <a:rPr lang="cy-GB" dirty="0"/>
              <a:t> Dyma fathau eraill o ffynonellau pŵer: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415V 3 Pŵer cyfnod i yrru peiriannau sefydlog mawr</a:t>
            </a:r>
          </a:p>
          <a:p>
            <a:pPr lvl="1" eaLnBrk="1" hangingPunct="1"/>
            <a:r>
              <a:rPr lang="cy-GB" dirty="0"/>
              <a:t> blwch nwy: yn cael ei ddefnyddio ochr yn ochr â batris mewn gynau hoelion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1720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188803"/>
            <a:ext cx="8229600" cy="360040"/>
          </a:xfrm>
        </p:spPr>
        <p:txBody>
          <a:bodyPr/>
          <a:lstStyle/>
          <a:p>
            <a:r>
              <a:rPr lang="cy-GB"/>
              <a:t>Llafnau: llafn rhwygo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251520" y="1988840"/>
            <a:ext cx="3312368" cy="4320480"/>
          </a:xfrm>
        </p:spPr>
        <p:txBody>
          <a:bodyPr/>
          <a:lstStyle/>
          <a:p>
            <a:pPr lvl="1"/>
            <a:r>
              <a:rPr lang="cy-GB" dirty="0"/>
              <a:t>Mae’r math hwn o lafn wedi'i gynllunio i wahanu’r ffibrau. Dim ond ar gyfer rhwygo ar hyd y graen y dylid defnyddio’r ongl bositif dannedd y bachyn.</a:t>
            </a:r>
          </a:p>
          <a:p>
            <a:pPr lvl="1"/>
            <a:r>
              <a:rPr lang="cy-GB" dirty="0"/>
              <a:t>Mae’r dannedd yn dueddol o yrru a brathu’n raddol i’r pren ac efallai y byddant yn cipio pan fyddant yn torri ar draws.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cy-GB" dirty="0"/>
              <a:t>                     </a:t>
            </a:r>
            <a:r>
              <a:rPr lang="cy-GB" b="1" dirty="0"/>
              <a:t>                                          </a:t>
            </a:r>
          </a:p>
          <a:p>
            <a:endParaRPr lang="en-US" dirty="0"/>
          </a:p>
          <a:p>
            <a:endParaRPr lang="en-US" dirty="0"/>
          </a:p>
          <a:p>
            <a:pPr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6AFAB6-AFA8-400F-8448-3A0F017562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7" b="21428"/>
          <a:stretch/>
        </p:blipFill>
        <p:spPr>
          <a:xfrm>
            <a:off x="3685212" y="1844824"/>
            <a:ext cx="4788655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6353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66365" y="1073006"/>
            <a:ext cx="8229600" cy="360040"/>
          </a:xfrm>
        </p:spPr>
        <p:txBody>
          <a:bodyPr/>
          <a:lstStyle/>
          <a:p>
            <a:r>
              <a:rPr lang="cy-GB"/>
              <a:t>Llafnau: llafn cyfun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1150"/>
            <a:ext cx="3322712" cy="4176122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math hwn o lafn yn defnyddio nodweddion llafn croestoriad a llafn rhwygo ac yn eu cyfuno i un llafn.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nifer o amrywiadau ar gael y gellir eu defnyddio i dorri gwahanol ddeunyddiau.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cy-GB"/>
              <a:t>                     </a:t>
            </a:r>
            <a:r>
              <a:rPr lang="cy-GB" b="1"/>
              <a:t>                                          </a:t>
            </a:r>
          </a:p>
          <a:p>
            <a:endParaRPr lang="en-US" dirty="0"/>
          </a:p>
          <a:p>
            <a:endParaRPr lang="en-US" dirty="0"/>
          </a:p>
          <a:p>
            <a:pPr>
              <a:defRPr/>
            </a:pPr>
            <a:endParaRPr lang="en-US" dirty="0"/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7748CD-4A8E-417C-8A0D-3CB2E88C1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1248832"/>
            <a:ext cx="4182218" cy="417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1153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360040"/>
          </a:xfrm>
        </p:spPr>
        <p:txBody>
          <a:bodyPr/>
          <a:lstStyle/>
          <a:p>
            <a:r>
              <a:rPr lang="cy-GB"/>
              <a:t>Llifdoriad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66365" y="1916832"/>
            <a:ext cx="3034680" cy="4221256"/>
          </a:xfrm>
        </p:spPr>
        <p:txBody>
          <a:bodyPr/>
          <a:lstStyle/>
          <a:p>
            <a:pPr lvl="1"/>
            <a:r>
              <a:rPr lang="cy-GB">
                <a:solidFill>
                  <a:srgbClr val="000000"/>
                </a:solidFill>
              </a:rPr>
              <a:t>Mae’r llifdoriad yn cael ei gynhyrchu drwy blygu pob dant i wahanol gyfeiriadau, yn yr un modd â llif llaw traddodiadol.</a:t>
            </a:r>
          </a:p>
          <a:p>
            <a:pPr lvl="1"/>
            <a:r>
              <a:rPr lang="cy-GB">
                <a:solidFill>
                  <a:srgbClr val="000000"/>
                </a:solidFill>
              </a:rPr>
              <a:t>Gelwir y math hwn o set yn ‘set sbring’ ac fe’i defnyddir ar lafnau cyfochrog.</a:t>
            </a:r>
          </a:p>
          <a:p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B4F3A6D-693B-4072-A2CB-B98137BFC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1512000"/>
            <a:ext cx="4877223" cy="41944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718DD64-CF10-4C0D-84EE-88ECEF68A5CB}"/>
              </a:ext>
            </a:extLst>
          </p:cNvPr>
          <p:cNvSpPr txBox="1"/>
          <p:nvPr/>
        </p:nvSpPr>
        <p:spPr>
          <a:xfrm>
            <a:off x="5436096" y="3609206"/>
            <a:ext cx="26642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1800"/>
              <a:t>Llifdoriad: cyfanswm lled toriad y llif</a:t>
            </a:r>
          </a:p>
        </p:txBody>
      </p:sp>
    </p:spTree>
    <p:extLst>
      <p:ext uri="{BB962C8B-B14F-4D97-AF65-F5344CB8AC3E}">
        <p14:creationId xmlns:p14="http://schemas.microsoft.com/office/powerpoint/2010/main" val="39052824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71446" y="1069487"/>
            <a:ext cx="8229600" cy="360040"/>
          </a:xfrm>
        </p:spPr>
        <p:txBody>
          <a:bodyPr/>
          <a:lstStyle/>
          <a:p>
            <a:r>
              <a:rPr lang="cy-GB"/>
              <a:t>TCT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71446" y="1484784"/>
            <a:ext cx="3740513" cy="4248472"/>
          </a:xfrm>
        </p:spPr>
        <p:txBody>
          <a:bodyPr/>
          <a:lstStyle/>
          <a:p>
            <a:pPr lvl="1"/>
            <a:r>
              <a:rPr lang="cy-GB"/>
              <a:t>Mae llafnau llif blaen carbid twngsten (TCT) ddarn o dwngsten ar bob dant, ac mae modd cael rhai newydd yn eu lle.</a:t>
            </a:r>
          </a:p>
          <a:p>
            <a:pPr lvl="1"/>
            <a:r>
              <a:rPr lang="cy-GB"/>
              <a:t>Mae siâp y twngsten yn golygu bod y llafn llif yn cael ei glirio (set).</a:t>
            </a:r>
          </a:p>
          <a:p>
            <a:pPr lvl="1"/>
            <a:r>
              <a:rPr lang="cy-GB"/>
              <a:t>Mae’r rhan fwyaf o’r llafnau welwch chi heddiw’n defnyddio’r math hwn o ddeunydd torri ar flaenau’r dannedd.</a:t>
            </a:r>
          </a:p>
          <a:p>
            <a:pPr lvl="1"/>
            <a:r>
              <a:rPr lang="cy-GB"/>
              <a:t>Mae’n ddeunydd caled sy’n para’n hirach ac yn cadw’n fwy miniog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5190A8-4215-4FFC-B58D-E177FD970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4983" y="1795228"/>
            <a:ext cx="4200508" cy="38132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E8DEB09-ACD3-4791-A14B-B729C3930AF6}"/>
              </a:ext>
            </a:extLst>
          </p:cNvPr>
          <p:cNvSpPr txBox="1"/>
          <p:nvPr/>
        </p:nvSpPr>
        <p:spPr>
          <a:xfrm>
            <a:off x="6084168" y="3933056"/>
            <a:ext cx="273630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1400"/>
              <a:t>Llifdoriad wedi’i ddarparu gan led blaenau carbid twngsten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738695-062A-46FF-84BE-CF73A3D233C9}"/>
              </a:ext>
            </a:extLst>
          </p:cNvPr>
          <p:cNvSpPr txBox="1"/>
          <p:nvPr/>
        </p:nvSpPr>
        <p:spPr>
          <a:xfrm>
            <a:off x="5940152" y="1795228"/>
            <a:ext cx="182773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1400" dirty="0"/>
              <a:t>Awgrymiadau TCT</a:t>
            </a:r>
          </a:p>
        </p:txBody>
      </p:sp>
    </p:spTree>
    <p:extLst>
      <p:ext uri="{BB962C8B-B14F-4D97-AF65-F5344CB8AC3E}">
        <p14:creationId xmlns:p14="http://schemas.microsoft.com/office/powerpoint/2010/main" val="11947858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83302" y="1081742"/>
            <a:ext cx="8229600" cy="360040"/>
          </a:xfrm>
        </p:spPr>
        <p:txBody>
          <a:bodyPr/>
          <a:lstStyle/>
          <a:p>
            <a:r>
              <a:rPr lang="cy-GB"/>
              <a:t>Gwddf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83302" y="1548711"/>
            <a:ext cx="8037636" cy="1561802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 gwddf yw’r bwlch rhwng dannedd llafnau’r llif sy’n tynnu’r sglodion sy’n cael eu creu drwy dorri’r pren.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llun isod yn dangos gwahanol fathau o yddfau a’r gwahanol gyfraddau bwydo y gellir eu defnyddio i wthio pren drwy’r llif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95A3C1-F0CA-415E-B632-7CCE2EA1F6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513"/>
          <a:stretch/>
        </p:blipFill>
        <p:spPr>
          <a:xfrm>
            <a:off x="483302" y="3933056"/>
            <a:ext cx="8675550" cy="18383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81116DE-5096-4F2E-A21D-28670AB97A66}"/>
              </a:ext>
            </a:extLst>
          </p:cNvPr>
          <p:cNvSpPr txBox="1"/>
          <p:nvPr/>
        </p:nvSpPr>
        <p:spPr>
          <a:xfrm>
            <a:off x="2123728" y="3217442"/>
            <a:ext cx="259228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/>
              <a:t>Gwddf llai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/>
              <a:t>Tynnu llai o sglodion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/>
              <a:t>Cyfradd bwydo arafach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13F31B-8E3F-4929-9DBA-E94CC4D08EF8}"/>
              </a:ext>
            </a:extLst>
          </p:cNvPr>
          <p:cNvSpPr txBox="1"/>
          <p:nvPr/>
        </p:nvSpPr>
        <p:spPr>
          <a:xfrm>
            <a:off x="6190859" y="3283901"/>
            <a:ext cx="259228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800"/>
              <a:t>Gwddf mwy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/>
              <a:t>Tynnu mwy o sglodion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y-GB" sz="1400"/>
              <a:t>Cyfradd bwydo cyflymach</a:t>
            </a:r>
          </a:p>
        </p:txBody>
      </p:sp>
    </p:spTree>
    <p:extLst>
      <p:ext uri="{BB962C8B-B14F-4D97-AF65-F5344CB8AC3E}">
        <p14:creationId xmlns:p14="http://schemas.microsoft.com/office/powerpoint/2010/main" val="21345953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053303"/>
            <a:ext cx="8229600" cy="360040"/>
          </a:xfrm>
        </p:spPr>
        <p:txBody>
          <a:bodyPr/>
          <a:lstStyle/>
          <a:p>
            <a:r>
              <a:rPr lang="cy-GB"/>
              <a:t>Cyfyngydd sglodion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037636" cy="936104"/>
          </a:xfrm>
        </p:spPr>
        <p:txBody>
          <a:bodyPr/>
          <a:lstStyle/>
          <a:p>
            <a:pPr marL="215900" lvl="2" indent="-215900">
              <a:buClr>
                <a:srgbClr val="0077E3"/>
              </a:buClr>
              <a:buFont typeface="Arial" pitchFamily="-105" charset="0"/>
              <a:buChar char="•"/>
            </a:pPr>
            <a:r>
              <a:rPr lang="cy-GB" sz="1800">
                <a:ea typeface="ＭＳ Ｐゴシック" pitchFamily="-105" charset="-128"/>
              </a:rPr>
              <a:t>Mae hyn yn lleihau faint y gall pob dant ei dorri ac felly’n lleihau’r risg o gicio’n ôl (deunydd yn cael ei wthio’n ôl tuag at y gweithredwr).</a:t>
            </a:r>
          </a:p>
          <a:p>
            <a:pPr eaLnBrk="1" hangingPunct="1"/>
            <a:endParaRPr lang="en-GB" dirty="0"/>
          </a:p>
          <a:p>
            <a:endParaRPr lang="en-US" dirty="0"/>
          </a:p>
          <a:p>
            <a:r>
              <a:rPr lang="cy-GB"/>
              <a:t>   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92CCF1-C131-47C8-91FC-2981083687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081" b="20270"/>
          <a:stretch/>
        </p:blipFill>
        <p:spPr>
          <a:xfrm>
            <a:off x="2555776" y="3284984"/>
            <a:ext cx="5553593" cy="19442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56A3EC-C479-4C40-A958-AC5C24BF3E03}"/>
              </a:ext>
            </a:extLst>
          </p:cNvPr>
          <p:cNvSpPr txBox="1"/>
          <p:nvPr/>
        </p:nvSpPr>
        <p:spPr>
          <a:xfrm>
            <a:off x="2555776" y="2745344"/>
            <a:ext cx="2338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Cyfyngu ar faint y gall pob dant ei symud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2F555B-FE52-44E4-959E-247B25386F4A}"/>
              </a:ext>
            </a:extLst>
          </p:cNvPr>
          <p:cNvSpPr txBox="1"/>
          <p:nvPr/>
        </p:nvSpPr>
        <p:spPr>
          <a:xfrm>
            <a:off x="2699792" y="5219922"/>
            <a:ext cx="2338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Nodwedd diogelwch gwrth-gicio'n ôl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9A576A-4688-436F-8939-0C3BEC19EE3C}"/>
              </a:ext>
            </a:extLst>
          </p:cNvPr>
          <p:cNvSpPr txBox="1"/>
          <p:nvPr/>
        </p:nvSpPr>
        <p:spPr>
          <a:xfrm>
            <a:off x="5914725" y="5229200"/>
            <a:ext cx="2338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Blaen carbid twngsten</a:t>
            </a:r>
          </a:p>
        </p:txBody>
      </p:sp>
    </p:spTree>
    <p:extLst>
      <p:ext uri="{BB962C8B-B14F-4D97-AF65-F5344CB8AC3E}">
        <p14:creationId xmlns:p14="http://schemas.microsoft.com/office/powerpoint/2010/main" val="35803827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60" y="1079952"/>
            <a:ext cx="8229600" cy="382588"/>
          </a:xfrm>
        </p:spPr>
        <p:txBody>
          <a:bodyPr/>
          <a:lstStyle/>
          <a:p>
            <a:r>
              <a:rPr lang="cy-GB"/>
              <a:t>Herclifiau a llifiau cilyddu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B76D4CE-F732-42D1-AFDB-3CFFE9CD9A3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77234"/>
            <a:ext cx="8229600" cy="4448854"/>
          </a:xfrm>
        </p:spPr>
        <p:txBody>
          <a:bodyPr/>
          <a:lstStyle/>
          <a:p>
            <a:r>
              <a:rPr lang="cy-GB"/>
              <a:t>Mae’r llifiau hyn yn defnyddio llafn syth sy’n symud i mewn ac allan (ac yn ôl ac ymlaen ar ffurf pendil yn achos herclifiau) i dorri deunyddiau.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FDF6EA1-022D-4CA5-AE99-D9E5F5B02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8721" y="2915726"/>
            <a:ext cx="2265040" cy="22650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86D394-EDF8-4A58-AAD5-A3A7458D7780}"/>
              </a:ext>
            </a:extLst>
          </p:cNvPr>
          <p:cNvSpPr txBox="1"/>
          <p:nvPr/>
        </p:nvSpPr>
        <p:spPr>
          <a:xfrm>
            <a:off x="431860" y="2470500"/>
            <a:ext cx="611152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Gellir defnyddio herclifiau i dorri pren a metel ac maent wedi’u cynllunio ar gyfer torri cromliniau.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llifiau cilyddu wedi’u dylunio ar gyfer tynnu hen fframiau a gosodion a gallant dorri drwy bren a metel yn rhwydd.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gan herclifiau wely sy’n gogwyddo hefyd sy’n caniatáu toriadau cyfansawdd.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Gall y llafnau blygu gan wneud toriadau allan o sgwâr felly nid yw’n ddelfrydol ar gyfer toriadau sgwâr ar bren trwchus.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8000"/>
            <a:ext cx="8229600" cy="382588"/>
          </a:xfrm>
        </p:spPr>
        <p:txBody>
          <a:bodyPr/>
          <a:lstStyle/>
          <a:p>
            <a:r>
              <a:rPr lang="cy-GB"/>
              <a:t>Llwybrwyr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57564BE-2C86-4149-B710-1758850272B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 dirty="0"/>
              <a:t>Cydrannau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D54A02C-F4CB-45E3-A276-239A38BB29E8}"/>
              </a:ext>
            </a:extLst>
          </p:cNvPr>
          <p:cNvGrpSpPr/>
          <p:nvPr/>
        </p:nvGrpSpPr>
        <p:grpSpPr>
          <a:xfrm>
            <a:off x="827584" y="1409857"/>
            <a:ext cx="7548843" cy="4411060"/>
            <a:chOff x="-111956" y="572634"/>
            <a:chExt cx="7548843" cy="4411060"/>
          </a:xfrm>
        </p:grpSpPr>
        <p:grpSp>
          <p:nvGrpSpPr>
            <p:cNvPr id="27" name="object 8">
              <a:extLst>
                <a:ext uri="{FF2B5EF4-FFF2-40B4-BE49-F238E27FC236}">
                  <a16:creationId xmlns:a16="http://schemas.microsoft.com/office/drawing/2014/main" id="{C3BDC834-0652-481C-ADCB-2E916C969EC4}"/>
                </a:ext>
              </a:extLst>
            </p:cNvPr>
            <p:cNvGrpSpPr/>
            <p:nvPr/>
          </p:nvGrpSpPr>
          <p:grpSpPr>
            <a:xfrm>
              <a:off x="1236618" y="1031454"/>
              <a:ext cx="5210175" cy="3952240"/>
              <a:chOff x="1217933" y="1027367"/>
              <a:chExt cx="5210175" cy="3952240"/>
            </a:xfrm>
          </p:grpSpPr>
          <p:pic>
            <p:nvPicPr>
              <p:cNvPr id="47" name="object 9">
                <a:extLst>
                  <a:ext uri="{FF2B5EF4-FFF2-40B4-BE49-F238E27FC236}">
                    <a16:creationId xmlns:a16="http://schemas.microsoft.com/office/drawing/2014/main" id="{5C02B211-7961-41C7-8B6E-A071318AF0CD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443000" y="1027367"/>
                <a:ext cx="4984748" cy="3951832"/>
              </a:xfrm>
              <a:prstGeom prst="rect">
                <a:avLst/>
              </a:prstGeom>
            </p:spPr>
          </p:pic>
          <p:sp>
            <p:nvSpPr>
              <p:cNvPr id="48" name="object 10">
                <a:extLst>
                  <a:ext uri="{FF2B5EF4-FFF2-40B4-BE49-F238E27FC236}">
                    <a16:creationId xmlns:a16="http://schemas.microsoft.com/office/drawing/2014/main" id="{E211B060-E292-40C3-8C2E-DEB58D4CC508}"/>
                  </a:ext>
                </a:extLst>
              </p:cNvPr>
              <p:cNvSpPr/>
              <p:nvPr/>
            </p:nvSpPr>
            <p:spPr>
              <a:xfrm>
                <a:off x="3839999" y="1304794"/>
                <a:ext cx="1789430" cy="140970"/>
              </a:xfrm>
              <a:custGeom>
                <a:avLst/>
                <a:gdLst/>
                <a:ahLst/>
                <a:cxnLst/>
                <a:rect l="l" t="t" r="r" b="b"/>
                <a:pathLst>
                  <a:path w="1789429" h="140969">
                    <a:moveTo>
                      <a:pt x="0" y="140411"/>
                    </a:moveTo>
                    <a:lnTo>
                      <a:pt x="1789366" y="0"/>
                    </a:lnTo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9" name="object 11">
                <a:extLst>
                  <a:ext uri="{FF2B5EF4-FFF2-40B4-BE49-F238E27FC236}">
                    <a16:creationId xmlns:a16="http://schemas.microsoft.com/office/drawing/2014/main" id="{22AC8A3B-95F9-4B2F-85C0-9730019746F0}"/>
                  </a:ext>
                </a:extLst>
              </p:cNvPr>
              <p:cNvSpPr/>
              <p:nvPr/>
            </p:nvSpPr>
            <p:spPr>
              <a:xfrm>
                <a:off x="1224283" y="3395201"/>
                <a:ext cx="1847850" cy="153035"/>
              </a:xfrm>
              <a:custGeom>
                <a:avLst/>
                <a:gdLst/>
                <a:ahLst/>
                <a:cxnLst/>
                <a:rect l="l" t="t" r="r" b="b"/>
                <a:pathLst>
                  <a:path w="1847850" h="153035">
                    <a:moveTo>
                      <a:pt x="0" y="0"/>
                    </a:moveTo>
                    <a:lnTo>
                      <a:pt x="1847723" y="152996"/>
                    </a:lnTo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0" name="object 12">
                <a:extLst>
                  <a:ext uri="{FF2B5EF4-FFF2-40B4-BE49-F238E27FC236}">
                    <a16:creationId xmlns:a16="http://schemas.microsoft.com/office/drawing/2014/main" id="{0363CED2-B27B-4A31-86F5-AC5D5D3031BC}"/>
                  </a:ext>
                </a:extLst>
              </p:cNvPr>
              <p:cNvSpPr/>
              <p:nvPr/>
            </p:nvSpPr>
            <p:spPr>
              <a:xfrm>
                <a:off x="1487229" y="2001735"/>
                <a:ext cx="1104900" cy="518159"/>
              </a:xfrm>
              <a:custGeom>
                <a:avLst/>
                <a:gdLst/>
                <a:ahLst/>
                <a:cxnLst/>
                <a:rect l="l" t="t" r="r" b="b"/>
                <a:pathLst>
                  <a:path w="1104900" h="518160">
                    <a:moveTo>
                      <a:pt x="0" y="0"/>
                    </a:moveTo>
                    <a:lnTo>
                      <a:pt x="1104773" y="517766"/>
                    </a:lnTo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</p:grpSp>
        <p:sp>
          <p:nvSpPr>
            <p:cNvPr id="28" name="object 13">
              <a:extLst>
                <a:ext uri="{FF2B5EF4-FFF2-40B4-BE49-F238E27FC236}">
                  <a16:creationId xmlns:a16="http://schemas.microsoft.com/office/drawing/2014/main" id="{AD902259-EF5E-4C5B-892A-098E9E416397}"/>
                </a:ext>
              </a:extLst>
            </p:cNvPr>
            <p:cNvSpPr txBox="1"/>
            <p:nvPr/>
          </p:nvSpPr>
          <p:spPr>
            <a:xfrm>
              <a:off x="-111956" y="1848576"/>
              <a:ext cx="1595756" cy="18210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100" dirty="0">
                  <a:solidFill>
                    <a:srgbClr val="231F20"/>
                  </a:solidFill>
                  <a:latin typeface="Gill Sans MT"/>
                  <a:cs typeface="Gill Sans MT"/>
                </a:rPr>
                <a:t>Addasiad dyfnder manwl</a:t>
              </a:r>
            </a:p>
          </p:txBody>
        </p:sp>
        <p:sp>
          <p:nvSpPr>
            <p:cNvPr id="29" name="object 14">
              <a:extLst>
                <a:ext uri="{FF2B5EF4-FFF2-40B4-BE49-F238E27FC236}">
                  <a16:creationId xmlns:a16="http://schemas.microsoft.com/office/drawing/2014/main" id="{00A1FA0A-2D05-4A52-BFEF-B4D7D14F0B18}"/>
                </a:ext>
              </a:extLst>
            </p:cNvPr>
            <p:cNvSpPr txBox="1"/>
            <p:nvPr/>
          </p:nvSpPr>
          <p:spPr>
            <a:xfrm>
              <a:off x="210709" y="3242851"/>
              <a:ext cx="1086949" cy="5206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100">
                  <a:solidFill>
                    <a:srgbClr val="231F20"/>
                  </a:solidFill>
                  <a:latin typeface="Gill Sans MT"/>
                  <a:cs typeface="Gill Sans MT"/>
                </a:rPr>
                <a:t>Crafanc a cholet</a:t>
              </a:r>
            </a:p>
            <a:p>
              <a:pPr>
                <a:lnSpc>
                  <a:spcPct val="100000"/>
                </a:lnSpc>
                <a:spcBef>
                  <a:spcPts val="30"/>
                </a:spcBef>
              </a:pPr>
              <a:endParaRPr sz="1100" dirty="0">
                <a:latin typeface="Gill Sans MT"/>
                <a:cs typeface="Gill Sans MT"/>
              </a:endParaRPr>
            </a:p>
            <a:p>
              <a:pPr marL="12700">
                <a:lnSpc>
                  <a:spcPct val="100000"/>
                </a:lnSpc>
              </a:pPr>
              <a:r>
                <a:rPr lang="cy-GB" sz="1100">
                  <a:solidFill>
                    <a:srgbClr val="231F20"/>
                  </a:solidFill>
                  <a:latin typeface="Gill Sans MT"/>
                  <a:cs typeface="Gill Sans MT"/>
                </a:rPr>
                <a:t>Stop dyfnder</a:t>
              </a:r>
            </a:p>
          </p:txBody>
        </p:sp>
        <p:grpSp>
          <p:nvGrpSpPr>
            <p:cNvPr id="30" name="object 15">
              <a:extLst>
                <a:ext uri="{FF2B5EF4-FFF2-40B4-BE49-F238E27FC236}">
                  <a16:creationId xmlns:a16="http://schemas.microsoft.com/office/drawing/2014/main" id="{EDEBB80B-EF48-476A-94A4-49ABDFD2A25D}"/>
                </a:ext>
              </a:extLst>
            </p:cNvPr>
            <p:cNvGrpSpPr/>
            <p:nvPr/>
          </p:nvGrpSpPr>
          <p:grpSpPr>
            <a:xfrm>
              <a:off x="764049" y="2284546"/>
              <a:ext cx="1834514" cy="1421130"/>
              <a:chOff x="764049" y="2284546"/>
              <a:chExt cx="1834514" cy="1421130"/>
            </a:xfrm>
          </p:grpSpPr>
          <p:sp>
            <p:nvSpPr>
              <p:cNvPr id="45" name="object 16">
                <a:extLst>
                  <a:ext uri="{FF2B5EF4-FFF2-40B4-BE49-F238E27FC236}">
                    <a16:creationId xmlns:a16="http://schemas.microsoft.com/office/drawing/2014/main" id="{1733B912-0C56-49EA-8471-6FEB0FD45237}"/>
                  </a:ext>
                </a:extLst>
              </p:cNvPr>
              <p:cNvSpPr/>
              <p:nvPr/>
            </p:nvSpPr>
            <p:spPr>
              <a:xfrm>
                <a:off x="991595" y="3665609"/>
                <a:ext cx="1600835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1600835" h="33654">
                    <a:moveTo>
                      <a:pt x="0" y="0"/>
                    </a:moveTo>
                    <a:lnTo>
                      <a:pt x="1600403" y="33553"/>
                    </a:lnTo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6" name="object 17">
                <a:extLst>
                  <a:ext uri="{FF2B5EF4-FFF2-40B4-BE49-F238E27FC236}">
                    <a16:creationId xmlns:a16="http://schemas.microsoft.com/office/drawing/2014/main" id="{2496C809-590D-424F-9E56-8CC925C5C199}"/>
                  </a:ext>
                </a:extLst>
              </p:cNvPr>
              <p:cNvSpPr/>
              <p:nvPr/>
            </p:nvSpPr>
            <p:spPr>
              <a:xfrm>
                <a:off x="770399" y="2290896"/>
                <a:ext cx="944244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944244" h="114300">
                    <a:moveTo>
                      <a:pt x="0" y="0"/>
                    </a:moveTo>
                    <a:lnTo>
                      <a:pt x="944105" y="114300"/>
                    </a:lnTo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</p:grpSp>
        <p:sp>
          <p:nvSpPr>
            <p:cNvPr id="31" name="object 18">
              <a:extLst>
                <a:ext uri="{FF2B5EF4-FFF2-40B4-BE49-F238E27FC236}">
                  <a16:creationId xmlns:a16="http://schemas.microsoft.com/office/drawing/2014/main" id="{E579BB27-0628-40D5-AE1E-A3C3E184E9A2}"/>
                </a:ext>
              </a:extLst>
            </p:cNvPr>
            <p:cNvSpPr txBox="1"/>
            <p:nvPr/>
          </p:nvSpPr>
          <p:spPr>
            <a:xfrm>
              <a:off x="2578540" y="572634"/>
              <a:ext cx="4558419" cy="111979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072130" marR="138430">
                <a:lnSpc>
                  <a:spcPct val="104200"/>
                </a:lnSpc>
              </a:pPr>
              <a:r>
                <a:rPr lang="cy-GB" sz="1100" dirty="0">
                  <a:solidFill>
                    <a:srgbClr val="231F20"/>
                  </a:solidFill>
                  <a:latin typeface="Gill Sans MT"/>
                  <a:cs typeface="Gill Sans MT"/>
                </a:rPr>
                <a:t>Gosodiad cyflymder. Mae hyn yn cael ei leihau wrth ddefnyddio torwyr diamedr mawr</a:t>
              </a:r>
            </a:p>
            <a:p>
              <a:pPr marL="3072130" marR="138430">
                <a:lnSpc>
                  <a:spcPct val="104200"/>
                </a:lnSpc>
              </a:pPr>
              <a:endParaRPr sz="11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Gill Sans MT"/>
                <a:cs typeface="Gill Sans MT"/>
              </a:endParaRPr>
            </a:p>
            <a:p>
              <a:pPr marL="3072130">
                <a:lnSpc>
                  <a:spcPct val="100000"/>
                </a:lnSpc>
                <a:spcBef>
                  <a:spcPts val="530"/>
                </a:spcBef>
              </a:pPr>
              <a:r>
                <a:rPr lang="cy-GB" sz="1100" dirty="0">
                  <a:solidFill>
                    <a:srgbClr val="231F20"/>
                  </a:solidFill>
                  <a:latin typeface="Gill Sans MT"/>
                  <a:cs typeface="Gill Sans MT"/>
                </a:rPr>
                <a:t>Sbardun a switsh diogelwch</a:t>
              </a:r>
            </a:p>
          </p:txBody>
        </p:sp>
        <p:sp>
          <p:nvSpPr>
            <p:cNvPr id="32" name="object 19">
              <a:extLst>
                <a:ext uri="{FF2B5EF4-FFF2-40B4-BE49-F238E27FC236}">
                  <a16:creationId xmlns:a16="http://schemas.microsoft.com/office/drawing/2014/main" id="{11AF977D-A568-4453-8D3E-82B82D6A79FC}"/>
                </a:ext>
              </a:extLst>
            </p:cNvPr>
            <p:cNvSpPr txBox="1"/>
            <p:nvPr/>
          </p:nvSpPr>
          <p:spPr>
            <a:xfrm>
              <a:off x="245960" y="2173120"/>
              <a:ext cx="631655" cy="52065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100">
                  <a:solidFill>
                    <a:srgbClr val="231F20"/>
                  </a:solidFill>
                  <a:latin typeface="Gill Sans MT"/>
                  <a:cs typeface="Gill Sans MT"/>
                </a:rPr>
                <a:t>Handlen</a:t>
              </a:r>
            </a:p>
            <a:p>
              <a:pPr>
                <a:lnSpc>
                  <a:spcPct val="100000"/>
                </a:lnSpc>
                <a:spcBef>
                  <a:spcPts val="30"/>
                </a:spcBef>
              </a:pPr>
              <a:endParaRPr sz="1100" dirty="0">
                <a:latin typeface="Gill Sans MT"/>
                <a:cs typeface="Gill Sans MT"/>
              </a:endParaRPr>
            </a:p>
            <a:p>
              <a:pPr marL="12700">
                <a:lnSpc>
                  <a:spcPct val="100000"/>
                </a:lnSpc>
              </a:pPr>
              <a:r>
                <a:rPr lang="cy-GB" sz="1100">
                  <a:solidFill>
                    <a:srgbClr val="231F20"/>
                  </a:solidFill>
                  <a:latin typeface="Gill Sans MT"/>
                  <a:cs typeface="Gill Sans MT"/>
                </a:rPr>
                <a:t>Corff</a:t>
              </a:r>
            </a:p>
          </p:txBody>
        </p:sp>
        <p:sp>
          <p:nvSpPr>
            <p:cNvPr id="33" name="object 20">
              <a:extLst>
                <a:ext uri="{FF2B5EF4-FFF2-40B4-BE49-F238E27FC236}">
                  <a16:creationId xmlns:a16="http://schemas.microsoft.com/office/drawing/2014/main" id="{D8F4D235-E4E2-4D8A-896A-82E6050E9276}"/>
                </a:ext>
              </a:extLst>
            </p:cNvPr>
            <p:cNvSpPr txBox="1"/>
            <p:nvPr/>
          </p:nvSpPr>
          <p:spPr>
            <a:xfrm>
              <a:off x="5567264" y="4689902"/>
              <a:ext cx="441459" cy="18210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100">
                  <a:solidFill>
                    <a:srgbClr val="231F20"/>
                  </a:solidFill>
                  <a:latin typeface="Gill Sans MT"/>
                  <a:cs typeface="Gill Sans MT"/>
                </a:rPr>
                <a:t>Ffensys</a:t>
              </a:r>
            </a:p>
          </p:txBody>
        </p:sp>
        <p:sp>
          <p:nvSpPr>
            <p:cNvPr id="34" name="object 21">
              <a:extLst>
                <a:ext uri="{FF2B5EF4-FFF2-40B4-BE49-F238E27FC236}">
                  <a16:creationId xmlns:a16="http://schemas.microsoft.com/office/drawing/2014/main" id="{2D99F3B2-1D7A-497C-8F90-EB1E94DDA391}"/>
                </a:ext>
              </a:extLst>
            </p:cNvPr>
            <p:cNvSpPr txBox="1"/>
            <p:nvPr/>
          </p:nvSpPr>
          <p:spPr>
            <a:xfrm>
              <a:off x="5669682" y="2628983"/>
              <a:ext cx="1767205" cy="70275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endParaRPr lang="en-US" sz="1100" spc="30" dirty="0">
                <a:solidFill>
                  <a:srgbClr val="231F20"/>
                </a:solidFill>
                <a:latin typeface="Gill Sans MT"/>
                <a:cs typeface="Gill Sans MT"/>
              </a:endParaRPr>
            </a:p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100">
                  <a:solidFill>
                    <a:srgbClr val="231F20"/>
                  </a:solidFill>
                  <a:latin typeface="Gill Sans MT"/>
                  <a:cs typeface="Gill Sans MT"/>
                </a:rPr>
                <a:t>Sylfaen</a:t>
              </a:r>
            </a:p>
            <a:p>
              <a:pPr>
                <a:lnSpc>
                  <a:spcPct val="100000"/>
                </a:lnSpc>
                <a:spcBef>
                  <a:spcPts val="30"/>
                </a:spcBef>
              </a:pPr>
              <a:endParaRPr sz="1100" dirty="0">
                <a:latin typeface="Gill Sans MT"/>
                <a:cs typeface="Gill Sans MT"/>
              </a:endParaRPr>
            </a:p>
            <a:p>
              <a:pPr marL="12700">
                <a:lnSpc>
                  <a:spcPct val="100000"/>
                </a:lnSpc>
              </a:pPr>
              <a:r>
                <a:rPr lang="cy-GB" sz="1100">
                  <a:solidFill>
                    <a:srgbClr val="231F20"/>
                  </a:solidFill>
                  <a:latin typeface="Gill Sans MT"/>
                  <a:cs typeface="Gill Sans MT"/>
                </a:rPr>
                <a:t>Addasiad mân ar gyfer ffens</a:t>
              </a:r>
            </a:p>
          </p:txBody>
        </p:sp>
        <p:sp>
          <p:nvSpPr>
            <p:cNvPr id="35" name="object 22">
              <a:extLst>
                <a:ext uri="{FF2B5EF4-FFF2-40B4-BE49-F238E27FC236}">
                  <a16:creationId xmlns:a16="http://schemas.microsoft.com/office/drawing/2014/main" id="{FA030FE0-A225-4213-84BD-5A1ACB97BC13}"/>
                </a:ext>
              </a:extLst>
            </p:cNvPr>
            <p:cNvSpPr txBox="1"/>
            <p:nvPr/>
          </p:nvSpPr>
          <p:spPr>
            <a:xfrm>
              <a:off x="5625238" y="2111163"/>
              <a:ext cx="737285" cy="18210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100" dirty="0">
                  <a:solidFill>
                    <a:srgbClr val="231F20"/>
                  </a:solidFill>
                  <a:latin typeface="Gill Sans MT"/>
                  <a:cs typeface="Gill Sans MT"/>
                </a:rPr>
                <a:t>Handlen</a:t>
              </a:r>
            </a:p>
          </p:txBody>
        </p:sp>
        <p:grpSp>
          <p:nvGrpSpPr>
            <p:cNvPr id="36" name="object 23">
              <a:extLst>
                <a:ext uri="{FF2B5EF4-FFF2-40B4-BE49-F238E27FC236}">
                  <a16:creationId xmlns:a16="http://schemas.microsoft.com/office/drawing/2014/main" id="{A60894FC-EDF0-4DD1-8DFD-D6760B8B5417}"/>
                </a:ext>
              </a:extLst>
            </p:cNvPr>
            <p:cNvGrpSpPr/>
            <p:nvPr/>
          </p:nvGrpSpPr>
          <p:grpSpPr>
            <a:xfrm>
              <a:off x="679450" y="1827346"/>
              <a:ext cx="5065395" cy="2954020"/>
              <a:chOff x="679450" y="1827346"/>
              <a:chExt cx="5065395" cy="2954020"/>
            </a:xfrm>
          </p:grpSpPr>
          <p:sp>
            <p:nvSpPr>
              <p:cNvPr id="38" name="object 24">
                <a:extLst>
                  <a:ext uri="{FF2B5EF4-FFF2-40B4-BE49-F238E27FC236}">
                    <a16:creationId xmlns:a16="http://schemas.microsoft.com/office/drawing/2014/main" id="{9BA89669-FA1E-4F7A-AB4D-019CF70F85F9}"/>
                  </a:ext>
                </a:extLst>
              </p:cNvPr>
              <p:cNvSpPr/>
              <p:nvPr/>
            </p:nvSpPr>
            <p:spPr>
              <a:xfrm>
                <a:off x="685800" y="2585191"/>
                <a:ext cx="2686685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2686685" h="48894">
                    <a:moveTo>
                      <a:pt x="0" y="0"/>
                    </a:moveTo>
                    <a:lnTo>
                      <a:pt x="2686202" y="48602"/>
                    </a:lnTo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9" name="object 25">
                <a:extLst>
                  <a:ext uri="{FF2B5EF4-FFF2-40B4-BE49-F238E27FC236}">
                    <a16:creationId xmlns:a16="http://schemas.microsoft.com/office/drawing/2014/main" id="{FDA2576B-721C-4406-85EB-08D5CA745975}"/>
                  </a:ext>
                </a:extLst>
              </p:cNvPr>
              <p:cNvSpPr/>
              <p:nvPr/>
            </p:nvSpPr>
            <p:spPr>
              <a:xfrm>
                <a:off x="4114800" y="1833696"/>
                <a:ext cx="1485900" cy="457200"/>
              </a:xfrm>
              <a:custGeom>
                <a:avLst/>
                <a:gdLst/>
                <a:ahLst/>
                <a:cxnLst/>
                <a:rect l="l" t="t" r="r" b="b"/>
                <a:pathLst>
                  <a:path w="1485900" h="457200">
                    <a:moveTo>
                      <a:pt x="1485900" y="0"/>
                    </a:moveTo>
                    <a:lnTo>
                      <a:pt x="0" y="457200"/>
                    </a:lnTo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0" name="object 26">
                <a:extLst>
                  <a:ext uri="{FF2B5EF4-FFF2-40B4-BE49-F238E27FC236}">
                    <a16:creationId xmlns:a16="http://schemas.microsoft.com/office/drawing/2014/main" id="{FEFB0148-8899-43B5-8CF4-726AA61AC2E1}"/>
                  </a:ext>
                </a:extLst>
              </p:cNvPr>
              <p:cNvSpPr/>
              <p:nvPr/>
            </p:nvSpPr>
            <p:spPr>
              <a:xfrm>
                <a:off x="4457700" y="2117195"/>
                <a:ext cx="1143000" cy="576580"/>
              </a:xfrm>
              <a:custGeom>
                <a:avLst/>
                <a:gdLst/>
                <a:ahLst/>
                <a:cxnLst/>
                <a:rect l="l" t="t" r="r" b="b"/>
                <a:pathLst>
                  <a:path w="1143000" h="576580">
                    <a:moveTo>
                      <a:pt x="0" y="575995"/>
                    </a:moveTo>
                    <a:lnTo>
                      <a:pt x="1143000" y="0"/>
                    </a:lnTo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1" name="object 27">
                <a:extLst>
                  <a:ext uri="{FF2B5EF4-FFF2-40B4-BE49-F238E27FC236}">
                    <a16:creationId xmlns:a16="http://schemas.microsoft.com/office/drawing/2014/main" id="{46DD6FD7-1E3D-405E-8D38-9EF0E3D6BD60}"/>
                  </a:ext>
                </a:extLst>
              </p:cNvPr>
              <p:cNvSpPr/>
              <p:nvPr/>
            </p:nvSpPr>
            <p:spPr>
              <a:xfrm>
                <a:off x="4887908" y="4677275"/>
                <a:ext cx="677545" cy="97790"/>
              </a:xfrm>
              <a:custGeom>
                <a:avLst/>
                <a:gdLst/>
                <a:ahLst/>
                <a:cxnLst/>
                <a:rect l="l" t="t" r="r" b="b"/>
                <a:pathLst>
                  <a:path w="677545" h="97789">
                    <a:moveTo>
                      <a:pt x="677113" y="97637"/>
                    </a:moveTo>
                    <a:lnTo>
                      <a:pt x="0" y="0"/>
                    </a:lnTo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2" name="object 28">
                <a:extLst>
                  <a:ext uri="{FF2B5EF4-FFF2-40B4-BE49-F238E27FC236}">
                    <a16:creationId xmlns:a16="http://schemas.microsoft.com/office/drawing/2014/main" id="{9EC20C6C-581B-401B-B20D-7B3399FDECF9}"/>
                  </a:ext>
                </a:extLst>
              </p:cNvPr>
              <p:cNvSpPr/>
              <p:nvPr/>
            </p:nvSpPr>
            <p:spPr>
              <a:xfrm>
                <a:off x="3834002" y="2976696"/>
                <a:ext cx="1767205" cy="1273810"/>
              </a:xfrm>
              <a:custGeom>
                <a:avLst/>
                <a:gdLst/>
                <a:ahLst/>
                <a:cxnLst/>
                <a:rect l="l" t="t" r="r" b="b"/>
                <a:pathLst>
                  <a:path w="1767204" h="1273810">
                    <a:moveTo>
                      <a:pt x="1766697" y="0"/>
                    </a:moveTo>
                    <a:lnTo>
                      <a:pt x="0" y="1273492"/>
                    </a:lnTo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3" name="object 29">
                <a:extLst>
                  <a:ext uri="{FF2B5EF4-FFF2-40B4-BE49-F238E27FC236}">
                    <a16:creationId xmlns:a16="http://schemas.microsoft.com/office/drawing/2014/main" id="{16CC73A1-27DE-4AAD-B4BF-F41979C6A956}"/>
                  </a:ext>
                </a:extLst>
              </p:cNvPr>
              <p:cNvSpPr/>
              <p:nvPr/>
            </p:nvSpPr>
            <p:spPr>
              <a:xfrm>
                <a:off x="5511603" y="3315590"/>
                <a:ext cx="227329" cy="687705"/>
              </a:xfrm>
              <a:custGeom>
                <a:avLst/>
                <a:gdLst/>
                <a:ahLst/>
                <a:cxnLst/>
                <a:rect l="l" t="t" r="r" b="b"/>
                <a:pathLst>
                  <a:path w="227329" h="687704">
                    <a:moveTo>
                      <a:pt x="226796" y="0"/>
                    </a:moveTo>
                    <a:lnTo>
                      <a:pt x="0" y="687616"/>
                    </a:lnTo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4" name="object 30">
                <a:extLst>
                  <a:ext uri="{FF2B5EF4-FFF2-40B4-BE49-F238E27FC236}">
                    <a16:creationId xmlns:a16="http://schemas.microsoft.com/office/drawing/2014/main" id="{D87BD668-AEF1-45BB-8780-F0F13B717E7D}"/>
                  </a:ext>
                </a:extLst>
              </p:cNvPr>
              <p:cNvSpPr/>
              <p:nvPr/>
            </p:nvSpPr>
            <p:spPr>
              <a:xfrm>
                <a:off x="1223918" y="4187710"/>
                <a:ext cx="1368425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1368425" h="34289">
                    <a:moveTo>
                      <a:pt x="0" y="0"/>
                    </a:moveTo>
                    <a:lnTo>
                      <a:pt x="1368082" y="33870"/>
                    </a:lnTo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</p:grpSp>
        <p:sp>
          <p:nvSpPr>
            <p:cNvPr id="37" name="object 31">
              <a:extLst>
                <a:ext uri="{FF2B5EF4-FFF2-40B4-BE49-F238E27FC236}">
                  <a16:creationId xmlns:a16="http://schemas.microsoft.com/office/drawing/2014/main" id="{61E87658-B8C6-4428-880B-EEA4FE8C1F0E}"/>
                </a:ext>
              </a:extLst>
            </p:cNvPr>
            <p:cNvSpPr txBox="1"/>
            <p:nvPr/>
          </p:nvSpPr>
          <p:spPr>
            <a:xfrm>
              <a:off x="114111" y="4072752"/>
              <a:ext cx="1119421" cy="349519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 marR="5080">
                <a:lnSpc>
                  <a:spcPct val="104200"/>
                </a:lnSpc>
                <a:spcBef>
                  <a:spcPts val="60"/>
                </a:spcBef>
              </a:pPr>
              <a:r>
                <a:rPr lang="cy-GB" sz="1100">
                  <a:solidFill>
                    <a:srgbClr val="231F20"/>
                  </a:solidFill>
                  <a:latin typeface="Gill Sans MT"/>
                  <a:cs typeface="Gill Sans MT"/>
                </a:rPr>
                <a:t>Tyred neu gastelliad addasadwy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26048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0582C-BFC4-4072-A272-E66A6AA2C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Llwybryddion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0DEF58-C90C-492E-B3B3-4F8253A3597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llwybryddion yn offer pŵer amlbwrpas ac mae ganddynt sawl defnydd.</a:t>
            </a:r>
          </a:p>
          <a:p>
            <a:r>
              <a:rPr lang="cy-GB"/>
              <a:t>Maen nhw’n offer pŵer gwych ar gyfer seiri coed a seiri dodrefn.</a:t>
            </a:r>
          </a:p>
          <a:p>
            <a:r>
              <a:rPr lang="cy-GB"/>
              <a:t>Dyma rai defnyddiau posibl:</a:t>
            </a:r>
          </a:p>
          <a:p>
            <a:pPr lvl="1"/>
            <a:r>
              <a:rPr lang="cy-GB"/>
              <a:t>torri rabed</a:t>
            </a:r>
          </a:p>
          <a:p>
            <a:pPr lvl="1"/>
            <a:r>
              <a:rPr lang="cy-GB"/>
              <a:t>torri mowldinau</a:t>
            </a:r>
          </a:p>
          <a:p>
            <a:pPr lvl="1"/>
            <a:r>
              <a:rPr lang="cy-GB"/>
              <a:t>tocio a siapio cynhyrchion pren</a:t>
            </a:r>
          </a:p>
          <a:p>
            <a:pPr lvl="1"/>
            <a:r>
              <a:rPr lang="cy-GB"/>
              <a:t>torri cromliniau</a:t>
            </a:r>
          </a:p>
          <a:p>
            <a:pPr lvl="1"/>
            <a:r>
              <a:rPr lang="cy-GB"/>
              <a:t>bylchu morteisiau a rhigolau.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2584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1D05D-AFEF-48DD-AD20-0E18AB596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Torwyr llwybrydd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35211C2-957C-4100-8A18-AD68D74B5F1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5461"/>
          <a:stretch/>
        </p:blipFill>
        <p:spPr>
          <a:xfrm>
            <a:off x="1403648" y="1390588"/>
            <a:ext cx="6511577" cy="19442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6057EB0-0A44-4689-B153-0DA78506C82D}"/>
              </a:ext>
            </a:extLst>
          </p:cNvPr>
          <p:cNvSpPr txBox="1"/>
          <p:nvPr/>
        </p:nvSpPr>
        <p:spPr>
          <a:xfrm>
            <a:off x="1455080" y="3334804"/>
            <a:ext cx="6408712" cy="261610"/>
          </a:xfrm>
          <a:prstGeom prst="rect">
            <a:avLst/>
          </a:prstGeom>
          <a:noFill/>
          <a:ln>
            <a:solidFill>
              <a:srgbClr val="8FD5AD"/>
            </a:solidFill>
          </a:ln>
        </p:spPr>
        <p:txBody>
          <a:bodyPr wrap="square" rtlCol="0">
            <a:spAutoFit/>
          </a:bodyPr>
          <a:lstStyle/>
          <a:p>
            <a:r>
              <a:rPr lang="cy-GB" sz="1100" dirty="0"/>
              <a:t>  Torrwr Ovolo               Torrwr rabedi         Torrwr siamfferi       Torrwr trwyn byr             Torrwr V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87412E-8F53-4463-A184-A8B8247926AE}"/>
              </a:ext>
            </a:extLst>
          </p:cNvPr>
          <p:cNvSpPr txBox="1"/>
          <p:nvPr/>
        </p:nvSpPr>
        <p:spPr>
          <a:xfrm>
            <a:off x="1455080" y="5538838"/>
            <a:ext cx="6408712" cy="261610"/>
          </a:xfrm>
          <a:prstGeom prst="rect">
            <a:avLst/>
          </a:prstGeom>
          <a:noFill/>
          <a:ln>
            <a:solidFill>
              <a:srgbClr val="8FD5AD"/>
            </a:solidFill>
          </a:ln>
        </p:spPr>
        <p:txBody>
          <a:bodyPr wrap="square" rtlCol="0">
            <a:spAutoFit/>
          </a:bodyPr>
          <a:lstStyle/>
          <a:p>
            <a:r>
              <a:rPr lang="cy-GB" sz="1100" dirty="0"/>
              <a:t>Torrwr cynffonnog        Torrwr trimio            Torrwr rhychiog         Torrwr ogee            Torrwr cilfwâu</a:t>
            </a: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0BAA143F-DB35-4F1A-9187-D0B30E8ED35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9488" b="5974"/>
          <a:stretch/>
        </p:blipFill>
        <p:spPr bwMode="auto">
          <a:xfrm>
            <a:off x="1403648" y="3595518"/>
            <a:ext cx="651157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98811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7C9F9-CE33-42E3-B485-F378756EE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15" y="1008000"/>
            <a:ext cx="8229600" cy="382588"/>
          </a:xfrm>
        </p:spPr>
        <p:txBody>
          <a:bodyPr/>
          <a:lstStyle/>
          <a:p>
            <a:r>
              <a:rPr lang="cy-GB"/>
              <a:t>Diogelwch offer pŵer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D0DA57-CCE6-4010-AA5B-C7065B8562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12720"/>
            <a:ext cx="8229600" cy="443728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Ar gyfer offer y mae angen eu cysylltu â chyflenwad pŵer, gall hyn fod yn 230V (prif gyflenwad domestig arferol) neu 110V (fel foltedd is drwy newidydd).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Nid argymhellir defnyddio offer ar 230V, gan y gall unrhyw sioc drydanol o'r offer ar y foltedd hwn fod yn angheuol. Os ydynt yn cael eu defnyddio, dylid defnyddio RCD (dyfais cerrynt gweddilliol).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Dim ond offer sy’n defnyddio cyflenwad o 110V, wedi’i leihau o 230V drwy newidydd, y gellir eu defnyddio ar safleoedd adeiladu.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holl offer pŵer yn cynnwys inswleiddio dwbl erbyn hyn a dylid eu stampio gydag arwydd inswleiddio dwbl.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Rhaid cael trwydded i ddefnyddio gwn hoelion nwy.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A4E48E-2005-4EB5-A19B-6B9A2A4F56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941168"/>
            <a:ext cx="497702" cy="35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0739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2C28DD8-64A4-4EFA-B522-81581C96AA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695"/>
          <a:stretch/>
        </p:blipFill>
        <p:spPr>
          <a:xfrm>
            <a:off x="5580112" y="3629421"/>
            <a:ext cx="3230558" cy="19560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E1D05D-AFEF-48DD-AD20-0E18AB596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830" y="1012223"/>
            <a:ext cx="8229600" cy="382588"/>
          </a:xfrm>
        </p:spPr>
        <p:txBody>
          <a:bodyPr/>
          <a:lstStyle/>
          <a:p>
            <a:r>
              <a:rPr lang="cy-GB"/>
              <a:t>Plaenwyr pŵer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8DB34CD-6DF4-4A8A-A696-74B362E7B9B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20014"/>
            <a:ext cx="5122912" cy="4400559"/>
          </a:xfrm>
        </p:spPr>
        <p:txBody>
          <a:bodyPr/>
          <a:lstStyle/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700" dirty="0"/>
              <a:t>Plaenwyr pŵer yw plaeniau sy’n gallu tynnu pren yn gyflym ac yn effeithlon i sicrhau gorffeniad da.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700" dirty="0"/>
              <a:t>Mae ganddynt gyllyll neu dorwyr y gellir eu tynnu, wedi’u gosod mewn troell sy’n cylchdroi’n gyflym.</a:t>
            </a:r>
          </a:p>
          <a:p>
            <a:pPr marL="342900" indent="-342900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700" dirty="0"/>
              <a:t>Mae modd addasu uchder rhan flaen y plât sylfaenol, er mwyn i’r defnyddiwr allu addasu dyfnder y toriad.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sz="1700" dirty="0"/>
              <a:t>Cymerwch ofal i gadw’r gwely’n wastad, a defnyddio’r handlenni’n unig. Mae gan y rhan fwyaf o blaenwyr feltiau, yn aml gyda bylchau mynediad sy’n gallu pinsio bysedd. Fel gyda phob offer pŵer, rhaid i chi aros i’r torwyr stopio cyn ei roi i lawr.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3FB700-86B1-4856-B935-65B1E58600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3596" y="1037426"/>
            <a:ext cx="2391574" cy="239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5675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583CF-3146-4F29-9395-F6824AC12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Newidyddion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C9822F7-5D3B-42D1-A9A3-05D6733838E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4860032" y="2204864"/>
            <a:ext cx="3645724" cy="35055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783EE69-F34F-4A71-A375-FD5E8612126F}"/>
              </a:ext>
            </a:extLst>
          </p:cNvPr>
          <p:cNvSpPr txBox="1"/>
          <p:nvPr/>
        </p:nvSpPr>
        <p:spPr>
          <a:xfrm>
            <a:off x="653314" y="1616940"/>
            <a:ext cx="449474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Yn y llun mae newidydd 110V. Mae’n ofyniad cyfreithiol i ddefnyddio offer 110V ar safleoedd adeiladu ond nid mewn gweithdai.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Ni ellir defnyddio nac addasu offer 230V i’w defnyddio gyda newidydd gan fod y moduron yn cael eu gwneud yn wahanol.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110V yn lleihau’r risg o farw yn sylweddol os byddwch yn torri drwy gebl yn ddamweiniol.</a:t>
            </a:r>
          </a:p>
        </p:txBody>
      </p:sp>
    </p:spTree>
    <p:extLst>
      <p:ext uri="{BB962C8B-B14F-4D97-AF65-F5344CB8AC3E}">
        <p14:creationId xmlns:p14="http://schemas.microsoft.com/office/powerpoint/2010/main" val="3139000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25272-EB10-4CFC-99FE-77C752F16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Foltedd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764949-2659-460C-8BE9-044586EDB92D}"/>
              </a:ext>
            </a:extLst>
          </p:cNvPr>
          <p:cNvSpPr txBox="1"/>
          <p:nvPr/>
        </p:nvSpPr>
        <p:spPr>
          <a:xfrm>
            <a:off x="457200" y="1690062"/>
            <a:ext cx="475692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Dyma’r plygiau sy’n cael eu defnyddio gyda phob foltedd. Defnyddir lliwiau i ddangos y foltedd a'i gwneud yn glir pa blygiau sy'n ffitio gyda'i gilydd.</a:t>
            </a:r>
          </a:p>
          <a:p>
            <a:endParaRPr lang="en-US" dirty="0"/>
          </a:p>
          <a:p>
            <a:r>
              <a:rPr lang="cy-GB"/>
              <a:t>Mae safle a nifer y pinnau y tu mewn i'r plwg hefyd yn dangos y foltedd. Maent yn helpu i sicrhau bod y plwg cywir yn cael ei ddefnyddio, gan ei gwneud yn amhosibl cysylltu dau liw gwahanol</a:t>
            </a:r>
          </a:p>
          <a:p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E460218-2196-4A8B-B545-A5DD3485B193}"/>
              </a:ext>
            </a:extLst>
          </p:cNvPr>
          <p:cNvGrpSpPr/>
          <p:nvPr/>
        </p:nvGrpSpPr>
        <p:grpSpPr>
          <a:xfrm>
            <a:off x="6228184" y="1919427"/>
            <a:ext cx="1699085" cy="3438345"/>
            <a:chOff x="5495299" y="4537544"/>
            <a:chExt cx="1699085" cy="3438345"/>
          </a:xfrm>
        </p:grpSpPr>
        <p:sp>
          <p:nvSpPr>
            <p:cNvPr id="8" name="object 12">
              <a:extLst>
                <a:ext uri="{FF2B5EF4-FFF2-40B4-BE49-F238E27FC236}">
                  <a16:creationId xmlns:a16="http://schemas.microsoft.com/office/drawing/2014/main" id="{C16AF4BD-1F7C-4755-81AA-E44685A9F472}"/>
                </a:ext>
              </a:extLst>
            </p:cNvPr>
            <p:cNvSpPr txBox="1"/>
            <p:nvPr/>
          </p:nvSpPr>
          <p:spPr>
            <a:xfrm>
              <a:off x="5495300" y="5398722"/>
              <a:ext cx="1440159" cy="16671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 b="1">
                  <a:solidFill>
                    <a:srgbClr val="919598"/>
                  </a:solidFill>
                  <a:latin typeface="Gill Sans MT"/>
                  <a:cs typeface="Gill Sans MT"/>
                </a:rPr>
                <a:t>110V 1 cam – melyn</a:t>
              </a:r>
            </a:p>
          </p:txBody>
        </p:sp>
        <p:pic>
          <p:nvPicPr>
            <p:cNvPr id="9" name="object 13">
              <a:extLst>
                <a:ext uri="{FF2B5EF4-FFF2-40B4-BE49-F238E27FC236}">
                  <a16:creationId xmlns:a16="http://schemas.microsoft.com/office/drawing/2014/main" id="{83C51E6C-0B50-40B2-AF6C-A7C9C4542518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73598" y="4537544"/>
              <a:ext cx="1320786" cy="899998"/>
            </a:xfrm>
            <a:prstGeom prst="rect">
              <a:avLst/>
            </a:prstGeom>
          </p:spPr>
        </p:pic>
        <p:pic>
          <p:nvPicPr>
            <p:cNvPr id="10" name="object 14">
              <a:extLst>
                <a:ext uri="{FF2B5EF4-FFF2-40B4-BE49-F238E27FC236}">
                  <a16:creationId xmlns:a16="http://schemas.microsoft.com/office/drawing/2014/main" id="{BEF8B3D7-E6C8-4F96-9025-47152681F580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98998" y="5831992"/>
              <a:ext cx="1263922" cy="863768"/>
            </a:xfrm>
            <a:prstGeom prst="rect">
              <a:avLst/>
            </a:prstGeom>
          </p:spPr>
        </p:pic>
        <p:sp>
          <p:nvSpPr>
            <p:cNvPr id="11" name="object 15">
              <a:extLst>
                <a:ext uri="{FF2B5EF4-FFF2-40B4-BE49-F238E27FC236}">
                  <a16:creationId xmlns:a16="http://schemas.microsoft.com/office/drawing/2014/main" id="{8689114D-27C0-4F7C-BEAC-D291102332F1}"/>
                </a:ext>
              </a:extLst>
            </p:cNvPr>
            <p:cNvSpPr txBox="1"/>
            <p:nvPr/>
          </p:nvSpPr>
          <p:spPr>
            <a:xfrm>
              <a:off x="5495299" y="6693179"/>
              <a:ext cx="1064260" cy="32060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 b="1">
                  <a:solidFill>
                    <a:srgbClr val="919598"/>
                  </a:solidFill>
                  <a:latin typeface="Gill Sans MT"/>
                  <a:cs typeface="Gill Sans MT"/>
                </a:rPr>
                <a:t>230V 1 cam – glas</a:t>
              </a:r>
            </a:p>
          </p:txBody>
        </p:sp>
        <p:pic>
          <p:nvPicPr>
            <p:cNvPr id="12" name="object 16">
              <a:extLst>
                <a:ext uri="{FF2B5EF4-FFF2-40B4-BE49-F238E27FC236}">
                  <a16:creationId xmlns:a16="http://schemas.microsoft.com/office/drawing/2014/main" id="{8635CBFA-3A75-4C02-B343-C506D5D9B35A}"/>
                </a:ext>
              </a:extLst>
            </p:cNvPr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24398" y="6948004"/>
              <a:ext cx="1219198" cy="899998"/>
            </a:xfrm>
            <a:prstGeom prst="rect">
              <a:avLst/>
            </a:prstGeom>
          </p:spPr>
        </p:pic>
        <p:sp>
          <p:nvSpPr>
            <p:cNvPr id="13" name="object 17">
              <a:extLst>
                <a:ext uri="{FF2B5EF4-FFF2-40B4-BE49-F238E27FC236}">
                  <a16:creationId xmlns:a16="http://schemas.microsoft.com/office/drawing/2014/main" id="{51931B91-D056-4340-95BC-551AFB4EC417}"/>
                </a:ext>
              </a:extLst>
            </p:cNvPr>
            <p:cNvSpPr txBox="1"/>
            <p:nvPr/>
          </p:nvSpPr>
          <p:spPr>
            <a:xfrm>
              <a:off x="5495299" y="7809177"/>
              <a:ext cx="1219198" cy="16671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lang="cy-GB" sz="1000" b="1" dirty="0">
                  <a:solidFill>
                    <a:srgbClr val="919598"/>
                  </a:solidFill>
                  <a:latin typeface="Gill Sans MT"/>
                  <a:cs typeface="Gill Sans MT"/>
                </a:rPr>
                <a:t>400V 3 cam – coch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7171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8740"/>
            <a:ext cx="8229600" cy="360040"/>
          </a:xfrm>
        </p:spPr>
        <p:txBody>
          <a:bodyPr/>
          <a:lstStyle/>
          <a:p>
            <a:r>
              <a:rPr lang="cy-GB"/>
              <a:t>Deddfwriaeth sy’n gysylltiedig ag offer pŵer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4248472"/>
          </a:xfrm>
        </p:spPr>
        <p:txBody>
          <a:bodyPr/>
          <a:lstStyle/>
          <a:p>
            <a:pPr lvl="0"/>
            <a:r>
              <a:rPr lang="cy-GB" b="1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Deddf Iechyd a Diogelwch yn y Gwaith 1974</a:t>
            </a:r>
          </a:p>
          <a:p>
            <a:pPr lvl="0"/>
            <a:r>
              <a:rPr lang="cy-GB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Dyma’r brif gyfraith iechyd a diogelwch sy’n weithredol yn y DU. Mae’n rhoi dyletswydd ar gyflogwyr i sicrhau:</a:t>
            </a:r>
          </a:p>
          <a:p>
            <a:pPr marL="342900" lvl="0" indent="-342900">
              <a:buClr>
                <a:srgbClr val="0077E3"/>
              </a:buClr>
              <a:buFont typeface="Arial" charset="0"/>
              <a:buChar char="•"/>
            </a:pPr>
            <a:r>
              <a:rPr lang="cy-GB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bod peiriannau gwaith coed yn ddiogel i’w defnyddio</a:t>
            </a:r>
          </a:p>
          <a:p>
            <a:pPr marL="342900" lvl="0" indent="-342900">
              <a:buClr>
                <a:srgbClr val="0077E3"/>
              </a:buClr>
              <a:buFont typeface="Arial" charset="0"/>
              <a:buChar char="•"/>
            </a:pPr>
            <a:r>
              <a:rPr lang="cy-GB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bod system weithio ddiogel yn ei lle</a:t>
            </a:r>
          </a:p>
          <a:p>
            <a:pPr marL="342900" lvl="0" indent="-342900">
              <a:buClr>
                <a:srgbClr val="0077E3"/>
              </a:buClr>
              <a:buFont typeface="Arial" charset="0"/>
              <a:buChar char="•"/>
            </a:pPr>
            <a:r>
              <a:rPr lang="cy-GB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bod gweithwyr yn cael gwybod am bob risg a pherygl</a:t>
            </a:r>
          </a:p>
          <a:p>
            <a:pPr marL="342900" lvl="0" indent="-342900">
              <a:buClr>
                <a:srgbClr val="0077E3"/>
              </a:buClr>
              <a:buFont typeface="Arial" charset="0"/>
              <a:buChar char="•"/>
            </a:pPr>
            <a:r>
              <a:rPr lang="cy-GB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bod pob gweithiwr wedi’i hyfforddi ac yn gymwys i weithredu peiriannau.</a:t>
            </a:r>
          </a:p>
          <a:p>
            <a:pPr marL="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395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8740"/>
            <a:ext cx="8229600" cy="360040"/>
          </a:xfrm>
        </p:spPr>
        <p:txBody>
          <a:bodyPr/>
          <a:lstStyle/>
          <a:p>
            <a:r>
              <a:rPr lang="cy-GB"/>
              <a:t>Deddfwriaeth sy’n gysylltiedig ag offer pŵer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320480"/>
          </a:xfrm>
        </p:spPr>
        <p:txBody>
          <a:bodyPr/>
          <a:lstStyle/>
          <a:p>
            <a:pPr marL="0" lvl="1" indent="0">
              <a:buNone/>
            </a:pPr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Rheoliadau Darparu a Defnyddio Cyfarpar Gwaith (PUWER) 1998</a:t>
            </a:r>
          </a:p>
          <a:p>
            <a:r>
              <a:rPr lang="cy-GB"/>
              <a:t>Mae’r rheoliadau hyn yn rhoi dyletswydd ar gyflogwyr i sicrhau:</a:t>
            </a:r>
          </a:p>
          <a:p>
            <a:pPr marL="342900" indent="-342900">
              <a:buClr>
                <a:srgbClr val="0077E3"/>
              </a:buClr>
              <a:buFont typeface="Arial" charset="0"/>
              <a:buChar char="•"/>
            </a:pPr>
            <a:r>
              <a:rPr lang="cy-GB"/>
              <a:t>bod yr offer yn addas at y diben y mae’n cael ei ddefnyddio ar ei gyfer</a:t>
            </a:r>
          </a:p>
          <a:p>
            <a:pPr marL="342900" indent="-342900">
              <a:buClr>
                <a:srgbClr val="0077E3"/>
              </a:buClr>
              <a:buFont typeface="Arial" charset="0"/>
              <a:buChar char="•"/>
            </a:pPr>
            <a:r>
              <a:rPr lang="cy-GB"/>
              <a:t>bod offer gwaith coed yn cael eu cynnal a’u cadw</a:t>
            </a:r>
          </a:p>
          <a:p>
            <a:pPr marL="342900" indent="-342900">
              <a:buClr>
                <a:srgbClr val="0077E3"/>
              </a:buClr>
              <a:buFont typeface="Arial" charset="0"/>
              <a:buChar char="•"/>
            </a:pPr>
            <a:r>
              <a:rPr lang="cy-GB"/>
              <a:t>eich bod yn archwilio offer a pheiriannau</a:t>
            </a:r>
          </a:p>
          <a:p>
            <a:pPr marL="342900" indent="-342900">
              <a:buClr>
                <a:srgbClr val="0077E3"/>
              </a:buClr>
              <a:buFont typeface="Arial" charset="0"/>
              <a:buChar char="•"/>
            </a:pPr>
            <a:r>
              <a:rPr lang="cy-GB"/>
              <a:t>bod y risgiau sy’n gysylltiedig â defnyddio offer gwaith coed yn cael eu lleihau i’r eithaf. </a:t>
            </a:r>
          </a:p>
          <a:p>
            <a:pPr marL="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369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8209A-5E49-41CC-94E9-1B7A9555C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Deddfwriaeth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D4B253-F4A7-4F87-9284-210849E28CA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>
                <a:ea typeface="ＭＳ Ｐゴシック" pitchFamily="-105" charset="-128"/>
                <a:cs typeface="ＭＳ Ｐゴシック" pitchFamily="-105" charset="-128"/>
              </a:rPr>
              <a:t>Rheoliadau Rheoli Sŵn yn y Gwaith 2005</a:t>
            </a:r>
          </a:p>
          <a:p>
            <a:r>
              <a:rPr lang="cy-GB"/>
              <a:t>Gall peiriannau gwaith coed fod yn swnllyd iawn pan fyddant yn cael eu defnyddio. Rhaid cymryd rhagofalon i sicrhau nad yw clyw gweithwyr yn cael ei niweidio wrth ddefnyddio’r offer y maent yn gweithio gyda nhw.</a:t>
            </a:r>
          </a:p>
          <a:p>
            <a:r>
              <a:rPr lang="cy-GB"/>
              <a:t>Gall y mesurau mae'n rhaid eu dilyn gynnwys: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ynysu peiriannau swnllyd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hyfforddiant ar eu defnyddio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cyfarpar diogelu personol (PPE) fel amddiffynwyr clustiau</a:t>
            </a:r>
          </a:p>
        </p:txBody>
      </p:sp>
    </p:spTree>
    <p:extLst>
      <p:ext uri="{BB962C8B-B14F-4D97-AF65-F5344CB8AC3E}">
        <p14:creationId xmlns:p14="http://schemas.microsoft.com/office/powerpoint/2010/main" val="32635957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7d91badd-8922-4db1-9652-4fbca8a6b7df"/>
    <ds:schemaRef ds:uri="http://schemas.microsoft.com/office/2006/documentManagement/types"/>
    <ds:schemaRef ds:uri="http://purl.org/dc/elements/1.1/"/>
    <ds:schemaRef ds:uri="http://schemas.microsoft.com/office/2006/metadata/properties"/>
    <ds:schemaRef ds:uri="1c5831b9-66da-4f16-a409-834213ecdb8e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3948</TotalTime>
  <Words>3128</Words>
  <Application>Microsoft Office PowerPoint</Application>
  <PresentationFormat>On-screen Show (4:3)</PresentationFormat>
  <Paragraphs>319</Paragraphs>
  <Slides>41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Arial</vt:lpstr>
      <vt:lpstr>Gill Sans MT</vt:lpstr>
      <vt:lpstr>Lucida Grande</vt:lpstr>
      <vt:lpstr>Times New Roman</vt:lpstr>
      <vt:lpstr>Default Design</vt:lpstr>
      <vt:lpstr>PowerPoint 6: Offer pŵer</vt:lpstr>
      <vt:lpstr>Peryglon sy’n gysylltiedig ag offer pŵer</vt:lpstr>
      <vt:lpstr>Ffynonellau pŵer</vt:lpstr>
      <vt:lpstr>Diogelwch offer pŵer</vt:lpstr>
      <vt:lpstr>Newidyddion</vt:lpstr>
      <vt:lpstr>Foltedd</vt:lpstr>
      <vt:lpstr>Deddfwriaeth sy’n gysylltiedig ag offer pŵer</vt:lpstr>
      <vt:lpstr>Deddfwriaeth sy’n gysylltiedig ag offer pŵer</vt:lpstr>
      <vt:lpstr>Deddfwriaeth</vt:lpstr>
      <vt:lpstr>Deddfwriaeth</vt:lpstr>
      <vt:lpstr>Canllaw: Taflenni arweiniad yr Awdurdod Gweithredol Iechyd a Diogelwch </vt:lpstr>
      <vt:lpstr>Canllaw: manylebau gweithgynhyrchwyr a llawlyfrau gwasanaeth </vt:lpstr>
      <vt:lpstr>Pa offer sydd ei angen arnaf?</vt:lpstr>
      <vt:lpstr>Pa offer sydd ei angen arnaf?</vt:lpstr>
      <vt:lpstr>Offer pŵer</vt:lpstr>
      <vt:lpstr>Offer pŵer</vt:lpstr>
      <vt:lpstr>Driliau a chywasgwyr</vt:lpstr>
      <vt:lpstr>Driliau a chywasgwyr</vt:lpstr>
      <vt:lpstr>Driliau SDS</vt:lpstr>
      <vt:lpstr>Gynnau hoelion</vt:lpstr>
      <vt:lpstr>Ebillion dril a gwrthsoddyddion</vt:lpstr>
      <vt:lpstr>Llifiau cylch: llif gron symudol</vt:lpstr>
      <vt:lpstr>Llifiau cylch: llif gron symudol</vt:lpstr>
      <vt:lpstr>Llifiau cylch:  llif meitrog gyfansawdd sy'n llithro </vt:lpstr>
      <vt:lpstr>Llifiau cylch: llif fraich rheiddiol</vt:lpstr>
      <vt:lpstr>Llifiau bwrdd</vt:lpstr>
      <vt:lpstr>Llifiau bwrdd</vt:lpstr>
      <vt:lpstr>Llifiau bras</vt:lpstr>
      <vt:lpstr>Llafnau: llafn croestoriad</vt:lpstr>
      <vt:lpstr>Llafnau: llafn rhwygo</vt:lpstr>
      <vt:lpstr>Llafnau: llafn cyfun</vt:lpstr>
      <vt:lpstr>Llifdoriad</vt:lpstr>
      <vt:lpstr>TCT</vt:lpstr>
      <vt:lpstr>Gwddf</vt:lpstr>
      <vt:lpstr>Cyfyngydd sglodion</vt:lpstr>
      <vt:lpstr>Herclifiau a llifiau cilyddu</vt:lpstr>
      <vt:lpstr>Llwybrwyr</vt:lpstr>
      <vt:lpstr>Llwybryddion </vt:lpstr>
      <vt:lpstr>Torwyr llwybrydd</vt:lpstr>
      <vt:lpstr>Plaenwyr pŵer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253</cp:revision>
  <dcterms:created xsi:type="dcterms:W3CDTF">2013-05-28T00:38:54Z</dcterms:created>
  <dcterms:modified xsi:type="dcterms:W3CDTF">2021-06-16T08:26:47Z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