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59" r:id="rId6"/>
    <p:sldId id="331" r:id="rId7"/>
    <p:sldId id="346" r:id="rId8"/>
    <p:sldId id="341" r:id="rId9"/>
    <p:sldId id="342" r:id="rId10"/>
    <p:sldId id="358" r:id="rId11"/>
    <p:sldId id="356" r:id="rId12"/>
    <p:sldId id="357" r:id="rId13"/>
    <p:sldId id="345" r:id="rId14"/>
    <p:sldId id="344" r:id="rId15"/>
    <p:sldId id="348" r:id="rId16"/>
    <p:sldId id="351" r:id="rId17"/>
    <p:sldId id="349" r:id="rId18"/>
    <p:sldId id="350" r:id="rId19"/>
    <p:sldId id="353" r:id="rId20"/>
    <p:sldId id="347" r:id="rId21"/>
    <p:sldId id="355"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 francis" initials="jf" lastIdx="1" clrIdx="0">
    <p:extLst>
      <p:ext uri="{19B8F6BF-5375-455C-9EA6-DF929625EA0E}">
        <p15:presenceInfo xmlns:p15="http://schemas.microsoft.com/office/powerpoint/2012/main" userId="79642c83b9358b67" providerId="Windows Live"/>
      </p:ext>
    </p:extLst>
  </p:cmAuthor>
  <p:cmAuthor id="2" name="Linda Mellor" initials="LM" lastIdx="3" clrIdx="1">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0A346A-0CA3-42B4-B59E-F6F5E9DD55D4}" v="3" dt="2020-10-19T13:26:34.6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41" d="100"/>
          <a:sy n="41" d="100"/>
        </p:scale>
        <p:origin x="28" y="408"/>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3031872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761888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884373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83984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219258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275012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standards.cen.eu/index.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noisehelp.com/noise-dose.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108: Galwedigaethau gwaith coed</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2: Iechyd a Diogelwch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265844"/>
          </a:xfrm>
        </p:spPr>
        <p:txBody>
          <a:bodyPr/>
          <a:lstStyle/>
          <a:p>
            <a:r>
              <a:rPr lang="cy-GB"/>
              <a:t>LEV: Awyru’r bibell wacáu leol</a:t>
            </a:r>
          </a:p>
        </p:txBody>
      </p:sp>
      <p:sp>
        <p:nvSpPr>
          <p:cNvPr id="3" name="Content Placeholder 2"/>
          <p:cNvSpPr>
            <a:spLocks noGrp="1"/>
          </p:cNvSpPr>
          <p:nvPr>
            <p:ph sz="quarter" idx="10"/>
          </p:nvPr>
        </p:nvSpPr>
        <p:spPr>
          <a:xfrm>
            <a:off x="457200" y="1916832"/>
            <a:ext cx="3826768" cy="3456384"/>
          </a:xfrm>
        </p:spPr>
        <p:txBody>
          <a:bodyPr/>
          <a:lstStyle/>
          <a:p>
            <a:pPr lvl="1">
              <a:buFont typeface="Arial" panose="020B0604020202020204" pitchFamily="34" charset="0"/>
              <a:buChar char="•"/>
            </a:pPr>
            <a:r>
              <a:rPr lang="cy-GB"/>
              <a:t>Bag llwch</a:t>
            </a:r>
          </a:p>
          <a:p>
            <a:pPr lvl="1">
              <a:buFont typeface="Arial" panose="020B0604020202020204" pitchFamily="34" charset="0"/>
              <a:buChar char="•"/>
            </a:pPr>
            <a:r>
              <a:rPr lang="cy-GB"/>
              <a:t>Uned echdynnu symudol</a:t>
            </a:r>
          </a:p>
          <a:p>
            <a:pPr lvl="1">
              <a:buFont typeface="Arial" panose="020B0604020202020204" pitchFamily="34" charset="0"/>
              <a:buChar char="•"/>
            </a:pPr>
            <a:r>
              <a:rPr lang="cy-GB"/>
              <a:t>Uned echdynnu ddiwydiannol (wedi’i gosod fel arfer mewn gweithdy)</a:t>
            </a:r>
          </a:p>
          <a:p>
            <a:pPr lvl="1">
              <a:buFont typeface="Arial" panose="020B0604020202020204" pitchFamily="34" charset="0"/>
              <a:buChar char="•"/>
            </a:pPr>
            <a:r>
              <a:rPr lang="cy-GB"/>
              <a:t>Hidlydd aer (fel arfer wedi’i osod ar y nenfwd ac yn cael ei ddefnyddio mewn gweithdai a swyddfeydd)            </a:t>
            </a:r>
          </a:p>
        </p:txBody>
      </p:sp>
      <p:pic>
        <p:nvPicPr>
          <p:cNvPr id="7" name="Picture 6">
            <a:extLst>
              <a:ext uri="{FF2B5EF4-FFF2-40B4-BE49-F238E27FC236}">
                <a16:creationId xmlns:a16="http://schemas.microsoft.com/office/drawing/2014/main" id="{33C0239B-5BE1-45E1-9512-EDAC30196ECB}"/>
              </a:ext>
            </a:extLst>
          </p:cNvPr>
          <p:cNvPicPr>
            <a:picLocks noChangeAspect="1"/>
          </p:cNvPicPr>
          <p:nvPr/>
        </p:nvPicPr>
        <p:blipFill>
          <a:blip r:embed="rId2"/>
          <a:stretch>
            <a:fillRect/>
          </a:stretch>
        </p:blipFill>
        <p:spPr>
          <a:xfrm>
            <a:off x="5559386" y="1916832"/>
            <a:ext cx="3584614" cy="3240360"/>
          </a:xfrm>
          <a:prstGeom prst="rect">
            <a:avLst/>
          </a:prstGeom>
        </p:spPr>
      </p:pic>
    </p:spTree>
    <p:extLst>
      <p:ext uri="{BB962C8B-B14F-4D97-AF65-F5344CB8AC3E}">
        <p14:creationId xmlns:p14="http://schemas.microsoft.com/office/powerpoint/2010/main" val="3407294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000"/>
            <a:ext cx="8229600" cy="458792"/>
          </a:xfrm>
        </p:spPr>
        <p:txBody>
          <a:bodyPr/>
          <a:lstStyle/>
          <a:p>
            <a:r>
              <a:rPr lang="cy-GB" b="1"/>
              <a:t>Rhwystrau a llwybrau cerdded a diogelwch</a:t>
            </a:r>
            <a:br>
              <a:rPr lang="cy-GB"/>
            </a:br>
            <a:endParaRPr lang="cy-GB"/>
          </a:p>
        </p:txBody>
      </p:sp>
      <p:sp>
        <p:nvSpPr>
          <p:cNvPr id="3" name="Content Placeholder 2"/>
          <p:cNvSpPr>
            <a:spLocks noGrp="1"/>
          </p:cNvSpPr>
          <p:nvPr>
            <p:ph sz="quarter" idx="10"/>
          </p:nvPr>
        </p:nvSpPr>
        <p:spPr>
          <a:xfrm>
            <a:off x="457200" y="2060848"/>
            <a:ext cx="8229600" cy="3699152"/>
          </a:xfrm>
        </p:spPr>
        <p:txBody>
          <a:bodyPr/>
          <a:lstStyle/>
          <a:p>
            <a:pPr lvl="1">
              <a:buFont typeface="Arial" panose="020B0604020202020204" pitchFamily="34" charset="0"/>
              <a:buChar char="•"/>
            </a:pPr>
            <a:r>
              <a:rPr lang="cy-GB"/>
              <a:t>Llyfr llofnodi</a:t>
            </a:r>
          </a:p>
          <a:p>
            <a:pPr lvl="1">
              <a:buFont typeface="Arial" panose="020B0604020202020204" pitchFamily="34" charset="0"/>
              <a:buChar char="•"/>
            </a:pPr>
            <a:r>
              <a:rPr lang="cy-GB"/>
              <a:t>Sesiynau cynefino ar safleoedd</a:t>
            </a:r>
          </a:p>
          <a:p>
            <a:pPr lvl="1">
              <a:buFont typeface="Arial" panose="020B0604020202020204" pitchFamily="34" charset="0"/>
              <a:buChar char="•"/>
            </a:pPr>
            <a:r>
              <a:rPr lang="cy-GB"/>
              <a:t>Rhwystrau diogelwch</a:t>
            </a:r>
          </a:p>
          <a:p>
            <a:pPr lvl="1">
              <a:buFont typeface="Arial" panose="020B0604020202020204" pitchFamily="34" charset="0"/>
              <a:buChar char="•"/>
            </a:pPr>
            <a:r>
              <a:rPr lang="cy-GB"/>
              <a:t>Ffens heras</a:t>
            </a:r>
          </a:p>
          <a:p>
            <a:pPr lvl="1">
              <a:buFont typeface="Arial" panose="020B0604020202020204" pitchFamily="34" charset="0"/>
              <a:buChar char="•"/>
            </a:pPr>
            <a:r>
              <a:rPr lang="cy-GB"/>
              <a:t>Llwybrau cerdded dynodedig</a:t>
            </a:r>
          </a:p>
          <a:p>
            <a:pPr lvl="1">
              <a:buFont typeface="Arial" panose="020B0604020202020204" pitchFamily="34" charset="0"/>
              <a:buChar char="•"/>
            </a:pPr>
            <a:r>
              <a:rPr lang="cy-GB"/>
              <a:t>Canllawiau a byrddau cicio</a:t>
            </a:r>
          </a:p>
          <a:p>
            <a:pPr lvl="1">
              <a:buFont typeface="Arial" panose="020B0604020202020204" pitchFamily="34" charset="0"/>
              <a:buChar char="•"/>
            </a:pPr>
            <a:r>
              <a:rPr lang="cy-GB"/>
              <a:t>Mannau diogelwch</a:t>
            </a:r>
          </a:p>
          <a:p>
            <a:pPr lvl="1">
              <a:buFont typeface="Arial" panose="020B0604020202020204" pitchFamily="34" charset="0"/>
              <a:buChar char="•"/>
            </a:pPr>
            <a:r>
              <a:rPr lang="cy-GB"/>
              <a:t>Mannau casglu os bydd tân</a:t>
            </a:r>
          </a:p>
        </p:txBody>
      </p:sp>
      <p:pic>
        <p:nvPicPr>
          <p:cNvPr id="6" name="Picture 5" descr="Cadair â streipen ddu a melyn  Mae’r disgrifiad wedi'i greu'n awtomatig gyda hyder isel">
            <a:extLst>
              <a:ext uri="{FF2B5EF4-FFF2-40B4-BE49-F238E27FC236}">
                <a16:creationId xmlns:a16="http://schemas.microsoft.com/office/drawing/2014/main" id="{85EF2A6B-FFA7-40D5-AAEA-3991BFBE316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2000" y="2802000"/>
            <a:ext cx="4572000" cy="3048000"/>
          </a:xfrm>
          <a:prstGeom prst="rect">
            <a:avLst/>
          </a:prstGeom>
        </p:spPr>
      </p:pic>
    </p:spTree>
    <p:extLst>
      <p:ext uri="{BB962C8B-B14F-4D97-AF65-F5344CB8AC3E}">
        <p14:creationId xmlns:p14="http://schemas.microsoft.com/office/powerpoint/2010/main" val="963563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Asesiadau risg, cofnodion cymorth cyntaf a damweiniau a fu bron â digwydd</a:t>
            </a:r>
          </a:p>
        </p:txBody>
      </p:sp>
      <p:sp>
        <p:nvSpPr>
          <p:cNvPr id="3" name="Content Placeholder 2"/>
          <p:cNvSpPr>
            <a:spLocks noGrp="1"/>
          </p:cNvSpPr>
          <p:nvPr>
            <p:ph sz="quarter" idx="10"/>
          </p:nvPr>
        </p:nvSpPr>
        <p:spPr>
          <a:xfrm>
            <a:off x="457200" y="1751880"/>
            <a:ext cx="8229600" cy="4248000"/>
          </a:xfrm>
        </p:spPr>
        <p:txBody>
          <a:bodyPr/>
          <a:lstStyle/>
          <a:p>
            <a:pPr lvl="1">
              <a:buFont typeface="Arial" panose="020B0604020202020204" pitchFamily="34" charset="0"/>
              <a:buChar char="•"/>
            </a:pPr>
            <a:r>
              <a:rPr lang="cy-GB"/>
              <a:t>Sesiynau briffio iechyd a diogelwch</a:t>
            </a:r>
          </a:p>
          <a:p>
            <a:pPr lvl="1">
              <a:buFont typeface="Arial" panose="020B0604020202020204" pitchFamily="34" charset="0"/>
              <a:buChar char="•"/>
            </a:pPr>
            <a:r>
              <a:rPr lang="cy-GB"/>
              <a:t>Hyfforddiant staff</a:t>
            </a:r>
          </a:p>
          <a:p>
            <a:pPr lvl="1">
              <a:buFont typeface="Arial" panose="020B0604020202020204" pitchFamily="34" charset="0"/>
              <a:buChar char="•"/>
            </a:pPr>
            <a:r>
              <a:rPr lang="cy-GB"/>
              <a:t>Sesiynau cynefino ar safleoedd</a:t>
            </a:r>
          </a:p>
          <a:p>
            <a:pPr lvl="1">
              <a:buFont typeface="Arial" panose="020B0604020202020204" pitchFamily="34" charset="0"/>
              <a:buChar char="•"/>
            </a:pPr>
            <a:r>
              <a:rPr lang="cy-GB"/>
              <a:t>Byrddau diogelwch</a:t>
            </a:r>
          </a:p>
          <a:p>
            <a:pPr lvl="1">
              <a:buFont typeface="Arial" panose="020B0604020202020204" pitchFamily="34" charset="0"/>
              <a:buChar char="•"/>
            </a:pPr>
            <a:r>
              <a:rPr lang="cy-GB"/>
              <a:t>Archwiliadau iechyd a diogelwch</a:t>
            </a:r>
          </a:p>
          <a:p>
            <a:pPr lvl="1">
              <a:buFont typeface="Arial" panose="020B0604020202020204" pitchFamily="34" charset="0"/>
              <a:buChar char="•"/>
            </a:pPr>
            <a:r>
              <a:rPr lang="cy-GB"/>
              <a:t>Swyddogion cymorth cyntaf</a:t>
            </a:r>
          </a:p>
          <a:p>
            <a:pPr lvl="1">
              <a:buFont typeface="Arial" panose="020B0604020202020204" pitchFamily="34" charset="0"/>
              <a:buChar char="•"/>
            </a:pPr>
            <a:r>
              <a:rPr lang="cy-GB"/>
              <a:t>Llyfr damweiniau a fu bron â digwydd</a:t>
            </a:r>
          </a:p>
          <a:p>
            <a:pPr lvl="1">
              <a:buFont typeface="Arial" panose="020B0604020202020204" pitchFamily="34" charset="0"/>
              <a:buChar char="•"/>
            </a:pPr>
            <a:r>
              <a:rPr lang="cy-GB"/>
              <a:t>Asesiadau risg parhaus </a:t>
            </a:r>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DF93295B-063E-4F51-824A-49FD682A93EA}"/>
              </a:ext>
            </a:extLst>
          </p:cNvPr>
          <p:cNvPicPr>
            <a:picLocks noChangeAspect="1"/>
          </p:cNvPicPr>
          <p:nvPr/>
        </p:nvPicPr>
        <p:blipFill>
          <a:blip r:embed="rId2"/>
          <a:stretch>
            <a:fillRect/>
          </a:stretch>
        </p:blipFill>
        <p:spPr>
          <a:xfrm>
            <a:off x="5038394" y="2204864"/>
            <a:ext cx="3648406" cy="2736304"/>
          </a:xfrm>
          <a:prstGeom prst="rect">
            <a:avLst/>
          </a:prstGeom>
        </p:spPr>
      </p:pic>
    </p:spTree>
    <p:extLst>
      <p:ext uri="{BB962C8B-B14F-4D97-AF65-F5344CB8AC3E}">
        <p14:creationId xmlns:p14="http://schemas.microsoft.com/office/powerpoint/2010/main" val="1634813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Asesiadau Risg</a:t>
            </a:r>
            <a:br>
              <a:rPr lang="cy-GB"/>
            </a:br>
            <a:endParaRPr lang="cy-GB"/>
          </a:p>
        </p:txBody>
      </p:sp>
      <p:sp>
        <p:nvSpPr>
          <p:cNvPr id="3" name="Content Placeholder 2"/>
          <p:cNvSpPr>
            <a:spLocks noGrp="1"/>
          </p:cNvSpPr>
          <p:nvPr>
            <p:ph sz="quarter" idx="10"/>
          </p:nvPr>
        </p:nvSpPr>
        <p:spPr>
          <a:xfrm>
            <a:off x="489612" y="1556792"/>
            <a:ext cx="8229600" cy="3672408"/>
          </a:xfrm>
        </p:spPr>
        <p:txBody>
          <a:bodyPr/>
          <a:lstStyle/>
          <a:p>
            <a:r>
              <a:rPr lang="cy-GB"/>
              <a:t>Gellir dilyn pum cam tuag at asesu risg i sicrhau bod eich asesiad risg yn cael ei gynnal yn gywir, y pum cam hyn yw:</a:t>
            </a:r>
          </a:p>
          <a:p>
            <a:pPr marL="457200" indent="-457200">
              <a:buFont typeface="+mj-lt"/>
              <a:buAutoNum type="arabicPeriod"/>
            </a:pPr>
            <a:r>
              <a:rPr lang="cy-GB"/>
              <a:t>Nodi’r peryglon.</a:t>
            </a:r>
          </a:p>
          <a:p>
            <a:pPr marL="457200" indent="-457200">
              <a:buFont typeface="+mj-lt"/>
              <a:buAutoNum type="arabicPeriod"/>
            </a:pPr>
            <a:r>
              <a:rPr lang="cy-GB"/>
              <a:t>Penderfynu pwy allai gael ei niweidio a sut.</a:t>
            </a:r>
          </a:p>
          <a:p>
            <a:pPr marL="457200" indent="-457200">
              <a:buFont typeface="+mj-lt"/>
              <a:buAutoNum type="arabicPeriod"/>
            </a:pPr>
            <a:r>
              <a:rPr lang="cy-GB"/>
              <a:t>Gwerthuso’r risgiau a phenderfynu ar fesurau rheoli.</a:t>
            </a:r>
          </a:p>
          <a:p>
            <a:pPr marL="457200" indent="-457200">
              <a:buFont typeface="+mj-lt"/>
              <a:buAutoNum type="arabicPeriod"/>
            </a:pPr>
            <a:r>
              <a:rPr lang="cy-GB"/>
              <a:t>Cofnodi eich canfyddiadau a’u gweithredu.</a:t>
            </a:r>
          </a:p>
          <a:p>
            <a:pPr marL="457200" indent="-457200">
              <a:buFont typeface="+mj-lt"/>
              <a:buAutoNum type="arabicPeriod"/>
            </a:pPr>
            <a:r>
              <a:rPr lang="cy-GB"/>
              <a:t>Adolygu eich asesiad a’i ddiweddaru os oes angen.                           </a:t>
            </a: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3304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360040"/>
          </a:xfrm>
        </p:spPr>
        <p:txBody>
          <a:bodyPr/>
          <a:lstStyle/>
          <a:p>
            <a:r>
              <a:rPr lang="cy-GB"/>
              <a:t>Risgiau iechyd a diogelwch</a:t>
            </a:r>
          </a:p>
        </p:txBody>
      </p:sp>
      <p:sp>
        <p:nvSpPr>
          <p:cNvPr id="3" name="Content Placeholder 2"/>
          <p:cNvSpPr>
            <a:spLocks noGrp="1"/>
          </p:cNvSpPr>
          <p:nvPr>
            <p:ph sz="quarter" idx="10"/>
          </p:nvPr>
        </p:nvSpPr>
        <p:spPr>
          <a:xfrm>
            <a:off x="457200" y="1268760"/>
            <a:ext cx="8229600" cy="4752528"/>
          </a:xfrm>
        </p:spPr>
        <p:txBody>
          <a:bodyPr/>
          <a:lstStyle/>
          <a:p>
            <a:pPr marL="0" lvl="1" indent="0">
              <a:buNone/>
            </a:pPr>
            <a:r>
              <a:rPr lang="cy-GB" b="1" dirty="0"/>
              <a:t>Risg diogelwch: perygl uniongyrchol i’ch diogelwch</a:t>
            </a:r>
          </a:p>
          <a:p>
            <a:pPr lvl="1">
              <a:buFont typeface="Arial" panose="020B0604020202020204" pitchFamily="34" charset="0"/>
              <a:buChar char="•"/>
            </a:pPr>
            <a:r>
              <a:rPr lang="cy-GB" sz="1800" dirty="0"/>
              <a:t>Syrthio o uchder (ysgolion, sgaffald, MEWP, toeau bregus, eiddo gwag)</a:t>
            </a:r>
          </a:p>
          <a:p>
            <a:pPr lvl="1">
              <a:buFont typeface="Arial" panose="020B0604020202020204" pitchFamily="34" charset="0"/>
              <a:buChar char="•"/>
            </a:pPr>
            <a:r>
              <a:rPr lang="cy-GB" sz="1800" dirty="0"/>
              <a:t>Gweithrediadau codi </a:t>
            </a:r>
          </a:p>
          <a:p>
            <a:pPr lvl="1">
              <a:buFont typeface="Arial" panose="020B0604020202020204" pitchFamily="34" charset="0"/>
              <a:buChar char="•"/>
            </a:pPr>
            <a:r>
              <a:rPr lang="cy-GB" sz="1800" dirty="0"/>
              <a:t>Peiriannau (MEWP wedi'i ddal, gwrthdroi, gwasgu)</a:t>
            </a:r>
          </a:p>
          <a:p>
            <a:pPr lvl="1">
              <a:buFont typeface="Arial" panose="020B0604020202020204" pitchFamily="34" charset="0"/>
              <a:buChar char="•"/>
            </a:pPr>
            <a:r>
              <a:rPr lang="cy-GB" sz="1800" dirty="0"/>
              <a:t>Peiriannau sefydlog a symudol</a:t>
            </a:r>
          </a:p>
          <a:p>
            <a:pPr lvl="1">
              <a:buFont typeface="Arial" panose="020B0604020202020204" pitchFamily="34" charset="0"/>
              <a:buChar char="•"/>
            </a:pPr>
            <a:r>
              <a:rPr lang="cy-GB" sz="1800" dirty="0"/>
              <a:t>Cwympo  </a:t>
            </a:r>
          </a:p>
          <a:p>
            <a:pPr lvl="1">
              <a:buFont typeface="Arial" panose="020B0604020202020204" pitchFamily="34" charset="0"/>
              <a:buChar char="•"/>
            </a:pPr>
            <a:r>
              <a:rPr lang="cy-GB" sz="1800" dirty="0"/>
              <a:t>Mygu</a:t>
            </a:r>
          </a:p>
          <a:p>
            <a:pPr lvl="1">
              <a:buFont typeface="Arial" panose="020B0604020202020204" pitchFamily="34" charset="0"/>
              <a:buChar char="•"/>
            </a:pPr>
            <a:r>
              <a:rPr lang="cy-GB" sz="1800" dirty="0"/>
              <a:t>Trydanu</a:t>
            </a:r>
          </a:p>
          <a:p>
            <a:pPr lvl="1">
              <a:buFont typeface="Arial" panose="020B0604020202020204" pitchFamily="34" charset="0"/>
              <a:buChar char="•"/>
            </a:pPr>
            <a:r>
              <a:rPr lang="cy-GB" sz="1800" dirty="0"/>
              <a:t>Gwrthrychau’n syrthio</a:t>
            </a:r>
          </a:p>
          <a:p>
            <a:pPr lvl="1">
              <a:buFont typeface="Arial" panose="020B0604020202020204" pitchFamily="34" charset="0"/>
              <a:buChar char="•"/>
            </a:pPr>
            <a:r>
              <a:rPr lang="cy-GB" sz="1800" dirty="0"/>
              <a:t>Llithro, baglu a syrthio</a:t>
            </a:r>
          </a:p>
          <a:p>
            <a:pPr lvl="1">
              <a:buFont typeface="Arial" panose="020B0604020202020204" pitchFamily="34" charset="0"/>
              <a:buChar char="•"/>
            </a:pPr>
            <a:r>
              <a:rPr lang="cy-GB" sz="1800" dirty="0"/>
              <a:t>Cael eich taro gan deflyn (anafiadau llygaid)</a:t>
            </a:r>
          </a:p>
          <a:p>
            <a:pPr lvl="1">
              <a:buFont typeface="Arial" panose="020B0604020202020204" pitchFamily="34" charset="0"/>
              <a:buChar char="•"/>
            </a:pPr>
            <a:endParaRPr lang="en-US" sz="1800" dirty="0"/>
          </a:p>
          <a:p>
            <a:pPr lvl="1">
              <a:buFont typeface="Arial" panose="020B0604020202020204" pitchFamily="34" charset="0"/>
              <a:buChar char="•"/>
            </a:pPr>
            <a:endParaRPr lang="en-US" sz="1800" dirty="0"/>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16B56E17-2B0A-4A3F-AEBA-70C546ED8FD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64596" y="3405336"/>
            <a:ext cx="3815916" cy="2543944"/>
          </a:xfrm>
          <a:prstGeom prst="rect">
            <a:avLst/>
          </a:prstGeom>
        </p:spPr>
      </p:pic>
    </p:spTree>
    <p:extLst>
      <p:ext uri="{BB962C8B-B14F-4D97-AF65-F5344CB8AC3E}">
        <p14:creationId xmlns:p14="http://schemas.microsoft.com/office/powerpoint/2010/main" val="1335426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504056"/>
          </a:xfrm>
        </p:spPr>
        <p:txBody>
          <a:bodyPr/>
          <a:lstStyle/>
          <a:p>
            <a:r>
              <a:rPr lang="cy-GB"/>
              <a:t>Risgiau iechyd a diogelwch</a:t>
            </a:r>
          </a:p>
        </p:txBody>
      </p:sp>
      <p:sp>
        <p:nvSpPr>
          <p:cNvPr id="3" name="Content Placeholder 2"/>
          <p:cNvSpPr>
            <a:spLocks noGrp="1"/>
          </p:cNvSpPr>
          <p:nvPr>
            <p:ph sz="quarter" idx="10"/>
          </p:nvPr>
        </p:nvSpPr>
        <p:spPr>
          <a:xfrm>
            <a:off x="457200" y="1484784"/>
            <a:ext cx="8229600" cy="4680520"/>
          </a:xfrm>
        </p:spPr>
        <p:txBody>
          <a:bodyPr/>
          <a:lstStyle/>
          <a:p>
            <a:pPr marL="0" lvl="1" indent="0">
              <a:buNone/>
            </a:pPr>
            <a:r>
              <a:rPr lang="cy-GB" b="1" dirty="0"/>
              <a:t>Risg iechyd: risg tymor canolig neu hirdymor i’ch iechyd na ellir ei ddadwneud yn aml</a:t>
            </a:r>
          </a:p>
          <a:p>
            <a:pPr lvl="1">
              <a:spcBef>
                <a:spcPts val="300"/>
              </a:spcBef>
              <a:spcAft>
                <a:spcPts val="300"/>
              </a:spcAft>
              <a:buFont typeface="Arial" panose="020B0604020202020204" pitchFamily="34" charset="0"/>
              <a:buChar char="•"/>
            </a:pPr>
            <a:r>
              <a:rPr lang="cy-GB" sz="1800" dirty="0"/>
              <a:t>Sŵn</a:t>
            </a:r>
          </a:p>
          <a:p>
            <a:pPr lvl="1">
              <a:spcBef>
                <a:spcPts val="300"/>
              </a:spcBef>
              <a:spcAft>
                <a:spcPts val="300"/>
              </a:spcAft>
              <a:buFont typeface="Arial" panose="020B0604020202020204" pitchFamily="34" charset="0"/>
              <a:buChar char="•"/>
            </a:pPr>
            <a:r>
              <a:rPr lang="cy-GB" sz="1800" dirty="0"/>
              <a:t>Llwch bwrdd pren caled/peirianneg</a:t>
            </a:r>
          </a:p>
          <a:p>
            <a:pPr lvl="1">
              <a:spcBef>
                <a:spcPts val="300"/>
              </a:spcBef>
              <a:spcAft>
                <a:spcPts val="300"/>
              </a:spcAft>
              <a:buFont typeface="Arial" panose="020B0604020202020204" pitchFamily="34" charset="0"/>
              <a:buChar char="•"/>
            </a:pPr>
            <a:r>
              <a:rPr lang="cy-GB" sz="1800" dirty="0"/>
              <a:t>Llwch asbestos</a:t>
            </a:r>
          </a:p>
          <a:p>
            <a:pPr lvl="1">
              <a:spcBef>
                <a:spcPts val="300"/>
              </a:spcBef>
              <a:spcAft>
                <a:spcPts val="300"/>
              </a:spcAft>
              <a:buFont typeface="Arial" panose="020B0604020202020204" pitchFamily="34" charset="0"/>
              <a:buChar char="•"/>
            </a:pPr>
            <a:r>
              <a:rPr lang="cy-GB" sz="1800" dirty="0"/>
              <a:t>Llwch Silica</a:t>
            </a:r>
          </a:p>
          <a:p>
            <a:pPr lvl="1">
              <a:spcBef>
                <a:spcPts val="300"/>
              </a:spcBef>
              <a:spcAft>
                <a:spcPts val="300"/>
              </a:spcAft>
              <a:buFont typeface="Arial" panose="020B0604020202020204" pitchFamily="34" charset="0"/>
              <a:buChar char="•"/>
            </a:pPr>
            <a:r>
              <a:rPr lang="cy-GB" sz="1800" dirty="0"/>
              <a:t>Dirgrynu</a:t>
            </a:r>
          </a:p>
          <a:p>
            <a:pPr lvl="1">
              <a:spcBef>
                <a:spcPts val="300"/>
              </a:spcBef>
              <a:spcAft>
                <a:spcPts val="300"/>
              </a:spcAft>
              <a:buFont typeface="Arial" panose="020B0604020202020204" pitchFamily="34" charset="0"/>
              <a:buChar char="•"/>
            </a:pPr>
            <a:r>
              <a:rPr lang="cy-GB" sz="1800" dirty="0"/>
              <a:t>Codi â llaw</a:t>
            </a:r>
          </a:p>
          <a:p>
            <a:pPr lvl="1">
              <a:spcBef>
                <a:spcPts val="300"/>
              </a:spcBef>
              <a:spcAft>
                <a:spcPts val="300"/>
              </a:spcAft>
              <a:buFont typeface="Arial" panose="020B0604020202020204" pitchFamily="34" charset="0"/>
              <a:buChar char="•"/>
            </a:pPr>
            <a:r>
              <a:rPr lang="cy-GB" sz="1800" dirty="0"/>
              <a:t>Dermatitis</a:t>
            </a:r>
          </a:p>
          <a:p>
            <a:pPr lvl="1">
              <a:spcBef>
                <a:spcPts val="300"/>
              </a:spcBef>
              <a:spcAft>
                <a:spcPts val="300"/>
              </a:spcAft>
              <a:buFont typeface="Arial" panose="020B0604020202020204" pitchFamily="34" charset="0"/>
              <a:buChar char="•"/>
            </a:pPr>
            <a:r>
              <a:rPr lang="cy-GB" sz="1800" dirty="0"/>
              <a:t>Yr amgylchedd (tymheredd, lleithder, goleuo ayb.)</a:t>
            </a:r>
          </a:p>
          <a:p>
            <a:pPr lvl="1">
              <a:spcBef>
                <a:spcPts val="300"/>
              </a:spcBef>
              <a:spcAft>
                <a:spcPts val="300"/>
              </a:spcAft>
              <a:buFont typeface="Arial" panose="020B0604020202020204" pitchFamily="34" charset="0"/>
              <a:buChar char="•"/>
            </a:pPr>
            <a:r>
              <a:rPr lang="cy-GB" sz="1800" dirty="0"/>
              <a:t>Gwaith ailadroddus (sefyll, safle), pen-glin y forwyn (bwrsitis)</a:t>
            </a:r>
          </a:p>
          <a:p>
            <a:pPr marL="0" lvl="1" indent="0">
              <a:buNone/>
            </a:pPr>
            <a:r>
              <a:rPr lang="cy-GB" sz="1100" u="sng" dirty="0"/>
              <a:t>                                                                                             </a:t>
            </a:r>
          </a:p>
          <a:p>
            <a:pPr marL="0" lvl="1" indent="0">
              <a:buNone/>
            </a:pPr>
            <a:endParaRPr lang="en-US" sz="1100" u="sng" dirty="0"/>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598928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1116795"/>
            <a:ext cx="8229600" cy="360040"/>
          </a:xfrm>
        </p:spPr>
        <p:txBody>
          <a:bodyPr/>
          <a:lstStyle/>
          <a:p>
            <a:pPr>
              <a:lnSpc>
                <a:spcPct val="100000"/>
              </a:lnSpc>
              <a:defRPr/>
            </a:pPr>
            <a:r>
              <a:rPr lang="cy-GB" sz="2400" b="1"/>
              <a:t>Rhoi gwybod am ddamweiniau </a:t>
            </a:r>
          </a:p>
        </p:txBody>
      </p:sp>
      <p:sp>
        <p:nvSpPr>
          <p:cNvPr id="3" name="Content Placeholder 2"/>
          <p:cNvSpPr>
            <a:spLocks noGrp="1"/>
          </p:cNvSpPr>
          <p:nvPr>
            <p:ph sz="quarter" idx="10"/>
          </p:nvPr>
        </p:nvSpPr>
        <p:spPr>
          <a:xfrm>
            <a:off x="409836" y="1628800"/>
            <a:ext cx="8554652" cy="4896544"/>
          </a:xfrm>
        </p:spPr>
        <p:txBody>
          <a:bodyPr/>
          <a:lstStyle/>
          <a:p>
            <a:pPr marL="285750" indent="-285750">
              <a:lnSpc>
                <a:spcPct val="100000"/>
              </a:lnSpc>
              <a:spcBef>
                <a:spcPts val="500"/>
              </a:spcBef>
              <a:spcAft>
                <a:spcPts val="500"/>
              </a:spcAft>
              <a:buClr>
                <a:srgbClr val="0077E3"/>
              </a:buClr>
              <a:buFont typeface="Arial" panose="020B0604020202020204" pitchFamily="34" charset="0"/>
              <a:buChar char="•"/>
              <a:defRPr/>
            </a:pPr>
            <a:r>
              <a:rPr lang="cy-GB" sz="1800" dirty="0"/>
              <a:t>Rhaid i chi gydymffurfio â </a:t>
            </a:r>
            <a:r>
              <a:rPr lang="cy-GB" sz="1800" b="1" dirty="0"/>
              <a:t>Rheoliadau Adrodd ar Anafiadau, Clefydau a Digwyddiadau Peryglus (RIDDOR) 2013</a:t>
            </a:r>
          </a:p>
          <a:p>
            <a:pPr marL="285750" indent="-285750">
              <a:lnSpc>
                <a:spcPct val="100000"/>
              </a:lnSpc>
              <a:spcBef>
                <a:spcPts val="500"/>
              </a:spcBef>
              <a:spcAft>
                <a:spcPts val="500"/>
              </a:spcAft>
              <a:buClr>
                <a:srgbClr val="0077E3"/>
              </a:buClr>
              <a:buFont typeface="Arial" panose="020B0604020202020204" pitchFamily="34" charset="0"/>
              <a:buChar char="•"/>
              <a:defRPr/>
            </a:pPr>
            <a:r>
              <a:rPr lang="cy-GB" sz="1800" dirty="0"/>
              <a:t>Rhaid rhoi gwybod i’r Awdurdod Gweithredol Iechyd a Diogelwch am ddamwain sy’n achosi marwolaeth, anaf difrifol neu absenoldeb o’r gwaith am fwy na thri diwrnod gan ddefnyddio Ffurflen Cofnodi Damwain. Fel arfer, rhoddir gwybod am fân ddamweiniau mewn Llyfr Damweiniau.</a:t>
            </a:r>
          </a:p>
          <a:p>
            <a:pPr marL="284400" indent="-284400">
              <a:lnSpc>
                <a:spcPct val="100000"/>
              </a:lnSpc>
              <a:spcBef>
                <a:spcPts val="500"/>
              </a:spcBef>
              <a:spcAft>
                <a:spcPts val="500"/>
              </a:spcAft>
              <a:buClr>
                <a:srgbClr val="0077E3"/>
              </a:buClr>
              <a:buFont typeface="Arial" panose="020B0604020202020204" pitchFamily="34" charset="0"/>
              <a:buChar char="•"/>
              <a:defRPr/>
            </a:pPr>
            <a:r>
              <a:rPr lang="cy-GB" sz="1800" dirty="0"/>
              <a:t>Eich cyfrifoldeb chi yw rhoi gwybod am bob damwain a damwain a fu bron â digwydd i oruchwyliwr sy’n cwblhau adroddiadau damweiniau. Bydd angen i chi roi gwybodaeth os ydych chi wedi bod mewn damwain neu wedi bod yn dyst i ddamwain neu ddamwain a fu bron â digwydd.</a:t>
            </a:r>
          </a:p>
          <a:p>
            <a:pPr marL="284400" indent="-284400">
              <a:lnSpc>
                <a:spcPct val="100000"/>
              </a:lnSpc>
              <a:spcBef>
                <a:spcPts val="500"/>
              </a:spcBef>
              <a:spcAft>
                <a:spcPts val="500"/>
              </a:spcAft>
              <a:buClr>
                <a:srgbClr val="0077E3"/>
              </a:buClr>
              <a:buFont typeface="Arial" panose="020B0604020202020204" pitchFamily="34" charset="0"/>
              <a:buChar char="•"/>
              <a:defRPr/>
            </a:pPr>
            <a:r>
              <a:rPr lang="cy-GB" sz="1800" dirty="0"/>
              <a:t>Mae rhoi gwybod am ddamweiniau a damweiniau a fu bron â digwydd yn eich helpu i adnabod peryglon a chymryd camau i osgoi damweiniau yn y dyfodol.</a:t>
            </a:r>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89856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363272" cy="288032"/>
          </a:xfrm>
        </p:spPr>
        <p:txBody>
          <a:bodyPr/>
          <a:lstStyle/>
          <a:p>
            <a:r>
              <a:rPr lang="cy-GB" dirty="0"/>
              <a:t>Deddf a Rheoliadau Iechyd a Diogelwch yn y Gwaith 1974</a:t>
            </a:r>
          </a:p>
        </p:txBody>
      </p:sp>
      <p:sp>
        <p:nvSpPr>
          <p:cNvPr id="3" name="Content Placeholder 2"/>
          <p:cNvSpPr>
            <a:spLocks noGrp="1"/>
          </p:cNvSpPr>
          <p:nvPr>
            <p:ph sz="quarter" idx="10"/>
          </p:nvPr>
        </p:nvSpPr>
        <p:spPr>
          <a:xfrm>
            <a:off x="471711" y="1772816"/>
            <a:ext cx="8229600" cy="4869272"/>
          </a:xfrm>
        </p:spPr>
        <p:txBody>
          <a:bodyPr/>
          <a:lstStyle/>
          <a:p>
            <a:pPr lvl="1">
              <a:spcBef>
                <a:spcPts val="300"/>
              </a:spcBef>
              <a:spcAft>
                <a:spcPts val="300"/>
              </a:spcAft>
              <a:buFont typeface="Arial" panose="020B0604020202020204" pitchFamily="34" charset="0"/>
              <a:buChar char="•"/>
            </a:pPr>
            <a:r>
              <a:rPr lang="cy-GB" sz="1800" dirty="0"/>
              <a:t>Rheoliadau Trydan yn y Gwaith, 1989</a:t>
            </a:r>
          </a:p>
          <a:p>
            <a:pPr lvl="1">
              <a:spcBef>
                <a:spcPts val="300"/>
              </a:spcBef>
              <a:spcAft>
                <a:spcPts val="300"/>
              </a:spcAft>
              <a:buFont typeface="Arial" panose="020B0604020202020204" pitchFamily="34" charset="0"/>
              <a:buChar char="•"/>
            </a:pPr>
            <a:r>
              <a:rPr lang="cy-GB" sz="1800" dirty="0"/>
              <a:t>Rheoliadau Rheoli Iechyd a Diogelwch yn y Gwaith 1999</a:t>
            </a:r>
          </a:p>
          <a:p>
            <a:pPr lvl="1">
              <a:spcBef>
                <a:spcPts val="300"/>
              </a:spcBef>
              <a:spcAft>
                <a:spcPts val="300"/>
              </a:spcAft>
              <a:buFont typeface="Arial" panose="020B0604020202020204" pitchFamily="34" charset="0"/>
              <a:buChar char="•"/>
            </a:pPr>
            <a:r>
              <a:rPr lang="cy-GB" sz="1800" dirty="0"/>
              <a:t>Rheoliadau’r Gweithle (Iechyd, Diogelwch a Lles) 1992</a:t>
            </a:r>
          </a:p>
          <a:p>
            <a:pPr lvl="1">
              <a:spcBef>
                <a:spcPts val="300"/>
              </a:spcBef>
              <a:spcAft>
                <a:spcPts val="300"/>
              </a:spcAft>
              <a:buFont typeface="Arial" panose="020B0604020202020204" pitchFamily="34" charset="0"/>
              <a:buChar char="•"/>
            </a:pPr>
            <a:r>
              <a:rPr lang="cy-GB" sz="1800" dirty="0"/>
              <a:t>Rheoliadau Darparu a Defnyddio Cyfarpar Gwaith (PUWER), 1998</a:t>
            </a:r>
          </a:p>
          <a:p>
            <a:pPr lvl="1">
              <a:spcBef>
                <a:spcPts val="300"/>
              </a:spcBef>
              <a:spcAft>
                <a:spcPts val="300"/>
              </a:spcAft>
              <a:buFont typeface="Arial" panose="020B0604020202020204" pitchFamily="34" charset="0"/>
              <a:buChar char="•"/>
            </a:pPr>
            <a:r>
              <a:rPr lang="cy-GB" sz="1800" dirty="0"/>
              <a:t>Rheoli Sylweddau Peryglus i Iechyd (COSHH) 2002</a:t>
            </a:r>
          </a:p>
          <a:p>
            <a:pPr lvl="1">
              <a:spcBef>
                <a:spcPts val="300"/>
              </a:spcBef>
              <a:spcAft>
                <a:spcPts val="300"/>
              </a:spcAft>
              <a:buFont typeface="Arial" panose="020B0604020202020204" pitchFamily="34" charset="0"/>
              <a:buChar char="•"/>
            </a:pPr>
            <a:r>
              <a:rPr lang="cy-GB" sz="1800" dirty="0"/>
              <a:t>RIDDOR (Rheoliadau Adrodd am Anafiadau, Clefydau a Digwyddiadau Peryglus), 2013</a:t>
            </a:r>
          </a:p>
          <a:p>
            <a:pPr lvl="1">
              <a:spcBef>
                <a:spcPts val="300"/>
              </a:spcBef>
              <a:spcAft>
                <a:spcPts val="300"/>
              </a:spcAft>
              <a:buFont typeface="Arial" panose="020B0604020202020204" pitchFamily="34" charset="0"/>
              <a:buChar char="•"/>
            </a:pPr>
            <a:r>
              <a:rPr lang="cy-GB" sz="1800" dirty="0"/>
              <a:t>Rheoliadau Cyfarpar Diogelu Personol yn y Gwaith, 1992 (Rhaid gwisgo PPE a rhaid ei ddarparu am ddim)</a:t>
            </a:r>
          </a:p>
          <a:p>
            <a:pPr lvl="1">
              <a:spcBef>
                <a:spcPts val="300"/>
              </a:spcBef>
              <a:spcAft>
                <a:spcPts val="300"/>
              </a:spcAft>
              <a:buFont typeface="Arial" panose="020B0604020202020204" pitchFamily="34" charset="0"/>
              <a:buChar char="•"/>
            </a:pPr>
            <a:r>
              <a:rPr lang="cy-GB" sz="1800" dirty="0">
                <a:latin typeface="Arial" panose="020B0604020202020204" pitchFamily="34" charset="0"/>
                <a:ea typeface="Calibri" panose="020F0502020204030204" pitchFamily="34" charset="0"/>
                <a:cs typeface="Arial" panose="020B0604020202020204" pitchFamily="34" charset="0"/>
              </a:rPr>
              <a:t>Rheoliadau Rheoli Sŵn yn y Gwaith, 2005</a:t>
            </a:r>
          </a:p>
          <a:p>
            <a:pPr lvl="1">
              <a:spcBef>
                <a:spcPts val="300"/>
              </a:spcBef>
              <a:spcAft>
                <a:spcPts val="300"/>
              </a:spcAft>
              <a:buFont typeface="Arial" panose="020B0604020202020204" pitchFamily="34" charset="0"/>
              <a:buChar char="•"/>
            </a:pPr>
            <a:r>
              <a:rPr lang="cy-GB" sz="1800" dirty="0">
                <a:ea typeface="Calibri" panose="020F0502020204030204" pitchFamily="34" charset="0"/>
                <a:cs typeface="Times New Roman" panose="02020603050405020304" pitchFamily="18" charset="0"/>
              </a:rPr>
              <a:t>Rheoliadau Rheoli Dyluniad Adeiladu (CDM), 2015</a:t>
            </a: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0914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5535"/>
            <a:ext cx="8229600" cy="504056"/>
          </a:xfrm>
        </p:spPr>
        <p:txBody>
          <a:bodyPr/>
          <a:lstStyle/>
          <a:p>
            <a:r>
              <a:rPr lang="cy-GB"/>
              <a:t>Bod yn drefnus, bod yn gyfrifol</a:t>
            </a:r>
          </a:p>
        </p:txBody>
      </p:sp>
      <p:sp>
        <p:nvSpPr>
          <p:cNvPr id="3" name="Content Placeholder 2"/>
          <p:cNvSpPr>
            <a:spLocks noGrp="1"/>
          </p:cNvSpPr>
          <p:nvPr>
            <p:ph sz="quarter" idx="10"/>
          </p:nvPr>
        </p:nvSpPr>
        <p:spPr>
          <a:xfrm>
            <a:off x="457200" y="1358917"/>
            <a:ext cx="8229600" cy="4572508"/>
          </a:xfrm>
        </p:spPr>
        <p:txBody>
          <a:bodyPr/>
          <a:lstStyle/>
          <a:p>
            <a:pPr marL="0" lvl="1" indent="0">
              <a:buNone/>
            </a:pPr>
            <a:endParaRPr lang="en-US" dirty="0"/>
          </a:p>
          <a:p>
            <a:pPr lvl="1">
              <a:buFont typeface="Arial" panose="020B0604020202020204" pitchFamily="34" charset="0"/>
              <a:buChar char="•"/>
            </a:pPr>
            <a:r>
              <a:rPr lang="cy-GB"/>
              <a:t>Gellir osgoi llawer o ddamweiniau yn y gwaith drwy gadw man gwaith taclus a threfnus a chynnal archwiliadau diogelwch yn rheolaidd.</a:t>
            </a:r>
          </a:p>
          <a:p>
            <a:pPr lvl="1">
              <a:buFont typeface="Arial" panose="020B0604020202020204" pitchFamily="34" charset="0"/>
              <a:buChar char="•"/>
            </a:pPr>
            <a:r>
              <a:rPr lang="cy-GB"/>
              <a:t>Mae damweiniau’n digwydd yn aml oherwydd rhuthro ac eitemau wedi’u gosod yn anghywir.</a:t>
            </a:r>
          </a:p>
          <a:p>
            <a:pPr lvl="1">
              <a:buFont typeface="Arial" panose="020B0604020202020204" pitchFamily="34" charset="0"/>
              <a:buChar char="•"/>
            </a:pPr>
            <a:r>
              <a:rPr lang="cy-GB"/>
              <a:t>Peidiwch byth â defnyddio peiriannau heb gael hyfforddiant perthnasol.</a:t>
            </a:r>
          </a:p>
          <a:p>
            <a:pPr lvl="1">
              <a:buFont typeface="Arial" panose="020B0604020202020204" pitchFamily="34" charset="0"/>
              <a:buChar char="•"/>
            </a:pPr>
            <a:r>
              <a:rPr lang="cy-GB"/>
              <a:t>Rhowch eich diogelwch eich hun a diogelwch pobl eraill yn gyntaf bob amser drwy wneud yn siŵr, yn enwedig wrth osod peiriannau, offer pŵer ac echdynnu.</a:t>
            </a:r>
          </a:p>
          <a:p>
            <a:pPr lvl="1">
              <a:buFont typeface="Arial" panose="020B0604020202020204" pitchFamily="34" charset="0"/>
              <a:buChar char="•"/>
            </a:pPr>
            <a:r>
              <a:rPr lang="cy-GB"/>
              <a:t>Dylech bob amser wirio gofynion gorfodol y gweithle. </a:t>
            </a:r>
          </a:p>
          <a:p>
            <a:pPr lvl="1">
              <a:buFont typeface="Arial" panose="020B0604020202020204" pitchFamily="34" charset="0"/>
              <a:buChar char="•"/>
            </a:pPr>
            <a:r>
              <a:rPr lang="cy-GB"/>
              <a:t>Gwisgo’r cyfarpar diogelu personol priodol ar gyfer y dasg.</a:t>
            </a:r>
          </a:p>
          <a:p>
            <a:pPr lvl="1">
              <a:buFont typeface="Arial" panose="020B0604020202020204" pitchFamily="34" charset="0"/>
              <a:buChar char="•"/>
            </a:pPr>
            <a:endParaRPr lang="en-US" dirty="0">
              <a:ea typeface="ＭＳ Ｐゴシック" pitchFamily="-105" charset="-128"/>
              <a:cs typeface="ＭＳ Ｐゴシック" pitchFamily="-105" charset="-128"/>
            </a:endParaRP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3828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Cyfarpar Diogelu Personol</a:t>
            </a:r>
          </a:p>
        </p:txBody>
      </p:sp>
      <p:pic>
        <p:nvPicPr>
          <p:cNvPr id="6" name="Content Placeholder 5" descr="Diagram  Disgrifiad wedi'i gynhyrchu'n awtomatig">
            <a:extLst>
              <a:ext uri="{FF2B5EF4-FFF2-40B4-BE49-F238E27FC236}">
                <a16:creationId xmlns:a16="http://schemas.microsoft.com/office/drawing/2014/main" id="{29BB0B9A-8B4C-40F6-8464-0D076A7C3FDB}"/>
              </a:ext>
            </a:extLst>
          </p:cNvPr>
          <p:cNvPicPr>
            <a:picLocks noGrp="1" noChangeAspect="1"/>
          </p:cNvPicPr>
          <p:nvPr>
            <p:ph sz="quarter" idx="10"/>
          </p:nvPr>
        </p:nvPicPr>
        <p:blipFill>
          <a:blip r:embed="rId2" cstate="print">
            <a:extLst>
              <a:ext uri="{28A0092B-C50C-407E-A947-70E740481C1C}">
                <a14:useLocalDpi xmlns:a14="http://schemas.microsoft.com/office/drawing/2010/main"/>
              </a:ext>
            </a:extLst>
          </a:blip>
          <a:stretch>
            <a:fillRect/>
          </a:stretch>
        </p:blipFill>
        <p:spPr>
          <a:xfrm>
            <a:off x="3419872" y="2204864"/>
            <a:ext cx="5343674" cy="3870472"/>
          </a:xfrm>
        </p:spPr>
      </p:pic>
      <p:sp>
        <p:nvSpPr>
          <p:cNvPr id="10" name="TextBox 9">
            <a:extLst>
              <a:ext uri="{FF2B5EF4-FFF2-40B4-BE49-F238E27FC236}">
                <a16:creationId xmlns:a16="http://schemas.microsoft.com/office/drawing/2014/main" id="{03AA47B2-CFFB-4679-839C-317871D613A8}"/>
              </a:ext>
            </a:extLst>
          </p:cNvPr>
          <p:cNvSpPr txBox="1"/>
          <p:nvPr/>
        </p:nvSpPr>
        <p:spPr>
          <a:xfrm>
            <a:off x="445941" y="1400950"/>
            <a:ext cx="8086499" cy="1015663"/>
          </a:xfrm>
          <a:prstGeom prst="rect">
            <a:avLst/>
          </a:prstGeom>
          <a:noFill/>
        </p:spPr>
        <p:txBody>
          <a:bodyPr wrap="square">
            <a:spAutoFit/>
          </a:bodyPr>
          <a:lstStyle/>
          <a:p>
            <a:r>
              <a:rPr lang="cy-GB" dirty="0"/>
              <a:t>Eich cyfrifoldeb chi yw defnyddio cyfarpar diogelu personol. Mae </a:t>
            </a:r>
            <a:r>
              <a:rPr lang="cy-GB" b="1" dirty="0"/>
              <a:t>gwarchodaeth gorfforol</a:t>
            </a:r>
            <a:r>
              <a:rPr lang="cy-GB" dirty="0"/>
              <a:t> yn eich amddiffyn rhag anaf corfforol.</a:t>
            </a:r>
          </a:p>
          <a:p>
            <a:pPr marL="0" indent="0"/>
            <a:r>
              <a:rPr lang="cy-GB" dirty="0"/>
              <a:t> </a:t>
            </a:r>
          </a:p>
        </p:txBody>
      </p:sp>
      <p:sp>
        <p:nvSpPr>
          <p:cNvPr id="12" name="TextBox 11">
            <a:extLst>
              <a:ext uri="{FF2B5EF4-FFF2-40B4-BE49-F238E27FC236}">
                <a16:creationId xmlns:a16="http://schemas.microsoft.com/office/drawing/2014/main" id="{5D9F9258-EDD8-472D-9421-E1978B65D010}"/>
              </a:ext>
            </a:extLst>
          </p:cNvPr>
          <p:cNvSpPr txBox="1"/>
          <p:nvPr/>
        </p:nvSpPr>
        <p:spPr>
          <a:xfrm>
            <a:off x="457200" y="2194502"/>
            <a:ext cx="3178696" cy="3785652"/>
          </a:xfrm>
          <a:prstGeom prst="rect">
            <a:avLst/>
          </a:prstGeom>
          <a:noFill/>
        </p:spPr>
        <p:txBody>
          <a:bodyPr wrap="square">
            <a:spAutoFit/>
          </a:bodyPr>
          <a:lstStyle/>
          <a:p>
            <a:pPr marL="0" lvl="1"/>
            <a:r>
              <a:rPr lang="cy-GB"/>
              <a:t>Mae cyfarpar diogelu yn cynnwys:</a:t>
            </a:r>
          </a:p>
          <a:p>
            <a:pPr marL="342900" indent="-342900">
              <a:buClr>
                <a:srgbClr val="0077E3"/>
              </a:buClr>
              <a:buFont typeface="Arial" panose="020B0604020202020204" pitchFamily="34" charset="0"/>
              <a:buChar char="•"/>
            </a:pPr>
            <a:r>
              <a:rPr lang="cy-GB">
                <a:solidFill>
                  <a:srgbClr val="000000"/>
                </a:solidFill>
              </a:rPr>
              <a:t>Het galed</a:t>
            </a:r>
          </a:p>
          <a:p>
            <a:pPr marL="342900" indent="-342900">
              <a:buClr>
                <a:srgbClr val="0077E3"/>
              </a:buClr>
              <a:buFont typeface="Arial" panose="020B0604020202020204" pitchFamily="34" charset="0"/>
              <a:buChar char="•"/>
            </a:pPr>
            <a:r>
              <a:rPr lang="cy-GB">
                <a:solidFill>
                  <a:srgbClr val="000000"/>
                </a:solidFill>
              </a:rPr>
              <a:t>Menig                                                       </a:t>
            </a:r>
          </a:p>
          <a:p>
            <a:pPr marL="342900" indent="-342900">
              <a:buClr>
                <a:srgbClr val="0077E3"/>
              </a:buClr>
              <a:buFont typeface="Arial" panose="020B0604020202020204" pitchFamily="34" charset="0"/>
              <a:buChar char="•"/>
            </a:pPr>
            <a:r>
              <a:rPr lang="cy-GB">
                <a:solidFill>
                  <a:srgbClr val="000000"/>
                </a:solidFill>
              </a:rPr>
              <a:t>Sbectolau diogelwch</a:t>
            </a:r>
          </a:p>
          <a:p>
            <a:pPr marL="342900" indent="-342900">
              <a:buClr>
                <a:srgbClr val="0077E3"/>
              </a:buClr>
              <a:buFont typeface="Arial" panose="020B0604020202020204" pitchFamily="34" charset="0"/>
              <a:buChar char="•"/>
            </a:pPr>
            <a:r>
              <a:rPr lang="cy-GB">
                <a:solidFill>
                  <a:srgbClr val="000000"/>
                </a:solidFill>
              </a:rPr>
              <a:t>Dulliau diogelu clyw</a:t>
            </a:r>
          </a:p>
          <a:p>
            <a:pPr marL="342900" indent="-342900">
              <a:buClr>
                <a:srgbClr val="0077E3"/>
              </a:buClr>
              <a:buFont typeface="Arial" panose="020B0604020202020204" pitchFamily="34" charset="0"/>
              <a:buChar char="•"/>
            </a:pPr>
            <a:r>
              <a:rPr lang="cy-GB">
                <a:solidFill>
                  <a:srgbClr val="000000"/>
                </a:solidFill>
              </a:rPr>
              <a:t>Dulliau diogelu’r system anadlu</a:t>
            </a:r>
          </a:p>
          <a:p>
            <a:pPr marL="342900" indent="-342900">
              <a:buClr>
                <a:srgbClr val="0077E3"/>
              </a:buClr>
              <a:buFont typeface="Arial" panose="020B0604020202020204" pitchFamily="34" charset="0"/>
              <a:buChar char="•"/>
            </a:pPr>
            <a:r>
              <a:rPr lang="cy-GB">
                <a:solidFill>
                  <a:srgbClr val="000000"/>
                </a:solidFill>
              </a:rPr>
              <a:t>Esgidiau a dillad gwarchodol</a:t>
            </a:r>
          </a:p>
          <a:p>
            <a:pPr marL="342900" indent="-342900">
              <a:buClr>
                <a:srgbClr val="0077E3"/>
              </a:buClr>
              <a:buFont typeface="Arial" panose="020B0604020202020204" pitchFamily="34" charset="0"/>
              <a:buChar char="•"/>
            </a:pPr>
            <a:r>
              <a:rPr lang="cy-GB">
                <a:solidFill>
                  <a:srgbClr val="000000"/>
                </a:solidFill>
              </a:rPr>
              <a:t>Dillad llachar</a:t>
            </a:r>
          </a:p>
          <a:p>
            <a:pPr marL="342900" indent="-342900">
              <a:buClr>
                <a:srgbClr val="0077E3"/>
              </a:buClr>
              <a:buFont typeface="Arial" panose="020B0604020202020204" pitchFamily="34" charset="0"/>
              <a:buChar char="•"/>
            </a:pPr>
            <a:r>
              <a:rPr lang="cy-GB">
                <a:solidFill>
                  <a:srgbClr val="000000"/>
                </a:solidFill>
              </a:rPr>
              <a:t>Padiau pengliniau</a:t>
            </a:r>
          </a:p>
          <a:p>
            <a:endParaRPr lang="en-US" dirty="0">
              <a:solidFill>
                <a:srgbClr val="000000"/>
              </a:solidFill>
            </a:endParaRPr>
          </a:p>
        </p:txBody>
      </p:sp>
    </p:spTree>
    <p:extLst>
      <p:ext uri="{BB962C8B-B14F-4D97-AF65-F5344CB8AC3E}">
        <p14:creationId xmlns:p14="http://schemas.microsoft.com/office/powerpoint/2010/main" val="4117242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265844"/>
          </a:xfrm>
        </p:spPr>
        <p:txBody>
          <a:bodyPr/>
          <a:lstStyle/>
          <a:p>
            <a:r>
              <a:rPr lang="cy-GB" sz="2200" dirty="0"/>
              <a:t>Cyfarpar Diogelu Personol: Dulliau diogelu’r system anadlu</a:t>
            </a:r>
          </a:p>
        </p:txBody>
      </p:sp>
      <p:sp>
        <p:nvSpPr>
          <p:cNvPr id="3" name="Content Placeholder 2"/>
          <p:cNvSpPr>
            <a:spLocks noGrp="1"/>
          </p:cNvSpPr>
          <p:nvPr>
            <p:ph sz="quarter" idx="10"/>
          </p:nvPr>
        </p:nvSpPr>
        <p:spPr>
          <a:xfrm>
            <a:off x="395536" y="1772816"/>
            <a:ext cx="8291264" cy="4918732"/>
          </a:xfrm>
        </p:spPr>
        <p:txBody>
          <a:bodyPr/>
          <a:lstStyle/>
          <a:p>
            <a:pPr marL="0" lvl="1" indent="0">
              <a:buNone/>
            </a:pPr>
            <a:r>
              <a:rPr lang="cy-GB" sz="1800" dirty="0"/>
              <a:t>Mae masgiau wyneb yn cael eu rhoi mewn categori ar sail pa beryglon maen nhw’n addas ar eu cyfer:</a:t>
            </a:r>
          </a:p>
          <a:p>
            <a:pPr lvl="1"/>
            <a:r>
              <a:rPr lang="cy-GB" sz="1800" dirty="0"/>
              <a:t>Mae </a:t>
            </a:r>
            <a:r>
              <a:rPr lang="cy-GB" sz="1800" b="1" dirty="0"/>
              <a:t>FFP 1</a:t>
            </a:r>
            <a:r>
              <a:rPr lang="cy-GB" sz="1800" dirty="0"/>
              <a:t> yn cyfeirio at y masgiau sy'n hidlo leiaf o’r tri masg gyda phroses hidlo aerosol o 80% o leiaf a gollyngiadau i’r tu mewn o uchafswm o 22%. Mae’r masg hwn yn cael ei ddefnyddio’n bennaf fel masg llwch (e.e. ar gyfer gwaith adnewyddu cartrefi)</a:t>
            </a:r>
          </a:p>
          <a:p>
            <a:pPr lvl="1"/>
            <a:r>
              <a:rPr lang="cy-GB" sz="1800" dirty="0"/>
              <a:t>Mae gan fasgiau </a:t>
            </a:r>
            <a:r>
              <a:rPr lang="cy-GB" sz="1800" b="1" dirty="0"/>
              <a:t>FFP2</a:t>
            </a:r>
            <a:r>
              <a:rPr lang="cy-GB" sz="1800" dirty="0"/>
              <a:t> ganran hidlo o 94% o leiaf a dim mwy na 8% yn gollwng i’r tu mewn. Fe’u defnyddir yn bennaf ym meysydd adeiladu, amaethyddiaeth, a chan weithwyr gofal iechyd proffesiynol yn erbyn feirysau’r ffliw. </a:t>
            </a:r>
          </a:p>
          <a:p>
            <a:pPr lvl="1"/>
            <a:r>
              <a:rPr lang="cy-GB" sz="1800" dirty="0">
                <a:solidFill>
                  <a:srgbClr val="151515"/>
                </a:solidFill>
              </a:rPr>
              <a:t>Masgiau </a:t>
            </a:r>
            <a:r>
              <a:rPr lang="cy-GB" sz="1800" b="1" dirty="0">
                <a:solidFill>
                  <a:srgbClr val="151515"/>
                </a:solidFill>
              </a:rPr>
              <a:t>FFP3</a:t>
            </a:r>
            <a:r>
              <a:rPr lang="cy-GB" sz="1800" dirty="0">
                <a:solidFill>
                  <a:srgbClr val="151515"/>
                </a:solidFill>
              </a:rPr>
              <a:t> yw’r masg sy'n hidlo fwyaf o’r holl fasgiau FFP. Gyda chanran hidlo o 99% o leiaf a dim mwy na 2% yn gollwng i’r tu mewn, maen nhw’n diogelu rhag gronynnau mân iawn fel asbestos.                     </a:t>
            </a:r>
          </a:p>
          <a:p>
            <a:pPr marL="0" lvl="1" indent="0" algn="r">
              <a:buNone/>
            </a:pPr>
            <a:r>
              <a:rPr lang="cy-GB" sz="1400" dirty="0"/>
              <a:t>Ffynhonnell: </a:t>
            </a:r>
            <a:r>
              <a:rPr lang="cy-GB" sz="1400" dirty="0">
                <a:hlinkClick r:id="rId2"/>
              </a:rPr>
              <a:t>https://standards.cen.eu/index.html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PPE: diogelu’r system anadlu</a:t>
            </a:r>
          </a:p>
        </p:txBody>
      </p:sp>
      <p:sp>
        <p:nvSpPr>
          <p:cNvPr id="3" name="Content Placeholder 2"/>
          <p:cNvSpPr>
            <a:spLocks noGrp="1"/>
          </p:cNvSpPr>
          <p:nvPr>
            <p:ph sz="quarter" idx="10"/>
          </p:nvPr>
        </p:nvSpPr>
        <p:spPr>
          <a:xfrm>
            <a:off x="323528" y="2176235"/>
            <a:ext cx="5472608" cy="4248000"/>
          </a:xfrm>
        </p:spPr>
        <p:txBody>
          <a:bodyPr/>
          <a:lstStyle/>
          <a:p>
            <a:pPr lvl="1">
              <a:buFont typeface="Arial" panose="020B0604020202020204" pitchFamily="34" charset="0"/>
              <a:buChar char="•"/>
            </a:pPr>
            <a:r>
              <a:rPr lang="cy-GB" sz="1800" dirty="0"/>
              <a:t>Masg wyneb papur mae modd ei waredu (</a:t>
            </a:r>
            <a:r>
              <a:rPr lang="cy-GB" sz="1800" b="1" dirty="0"/>
              <a:t>FFP1</a:t>
            </a:r>
            <a:r>
              <a:rPr lang="cy-GB" sz="1800" dirty="0"/>
              <a:t> fel arfer)</a:t>
            </a:r>
          </a:p>
          <a:p>
            <a:pPr lvl="1">
              <a:buFont typeface="Arial" panose="020B0604020202020204" pitchFamily="34" charset="0"/>
              <a:buChar char="•"/>
            </a:pPr>
            <a:r>
              <a:rPr lang="cy-GB" sz="1800" dirty="0"/>
              <a:t>Masg wyneb papur â falf arno (</a:t>
            </a:r>
            <a:r>
              <a:rPr lang="cy-GB" sz="1800" b="1" dirty="0"/>
              <a:t>FFP1/2</a:t>
            </a:r>
            <a:r>
              <a:rPr lang="cy-GB" sz="1800" dirty="0"/>
              <a:t> fel arfer)</a:t>
            </a:r>
          </a:p>
          <a:p>
            <a:pPr lvl="1">
              <a:buFont typeface="Arial" panose="020B0604020202020204" pitchFamily="34" charset="0"/>
              <a:buChar char="•"/>
            </a:pPr>
            <a:r>
              <a:rPr lang="cy-GB" sz="1800" dirty="0"/>
              <a:t>Masg silicon wedi mowldio gyda hidlyddion (</a:t>
            </a:r>
            <a:r>
              <a:rPr lang="cy-GB" sz="1800" b="1" dirty="0"/>
              <a:t>FFP3</a:t>
            </a:r>
            <a:r>
              <a:rPr lang="cy-GB" sz="1800" dirty="0"/>
              <a:t> fel arfer)</a:t>
            </a:r>
          </a:p>
          <a:p>
            <a:pPr lvl="1">
              <a:buFont typeface="Arial" panose="020B0604020202020204" pitchFamily="34" charset="0"/>
              <a:buChar char="•"/>
            </a:pPr>
            <a:r>
              <a:rPr lang="cy-GB" sz="1800" dirty="0">
                <a:solidFill>
                  <a:srgbClr val="000000"/>
                </a:solidFill>
              </a:rPr>
              <a:t>Hidlyddion llwch/anwedd</a:t>
            </a:r>
          </a:p>
          <a:p>
            <a:pPr lvl="1">
              <a:buFont typeface="Arial" panose="020B0604020202020204" pitchFamily="34" charset="0"/>
              <a:buChar char="•"/>
            </a:pPr>
            <a:r>
              <a:rPr lang="cy-GB" sz="1800" dirty="0"/>
              <a:t>Anadlydd wyneb-yn-wyneb </a:t>
            </a:r>
            <a:r>
              <a:rPr lang="cy-GB" dirty="0"/>
              <a:t>(FFP3)</a:t>
            </a:r>
          </a:p>
        </p:txBody>
      </p:sp>
      <p:pic>
        <p:nvPicPr>
          <p:cNvPr id="5" name="Picture 4">
            <a:extLst>
              <a:ext uri="{FF2B5EF4-FFF2-40B4-BE49-F238E27FC236}">
                <a16:creationId xmlns:a16="http://schemas.microsoft.com/office/drawing/2014/main" id="{D1C1FC19-E008-48FC-BB4C-40F1A3DF911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12160" y="2134245"/>
            <a:ext cx="3131840" cy="2348880"/>
          </a:xfrm>
          <a:prstGeom prst="rect">
            <a:avLst/>
          </a:prstGeom>
        </p:spPr>
      </p:pic>
      <p:sp>
        <p:nvSpPr>
          <p:cNvPr id="7" name="TextBox 6">
            <a:extLst>
              <a:ext uri="{FF2B5EF4-FFF2-40B4-BE49-F238E27FC236}">
                <a16:creationId xmlns:a16="http://schemas.microsoft.com/office/drawing/2014/main" id="{ED53F4C6-782A-4521-A3F6-0DC2619E51C9}"/>
              </a:ext>
            </a:extLst>
          </p:cNvPr>
          <p:cNvSpPr txBox="1"/>
          <p:nvPr/>
        </p:nvSpPr>
        <p:spPr>
          <a:xfrm>
            <a:off x="323528" y="1426359"/>
            <a:ext cx="8229600" cy="646331"/>
          </a:xfrm>
          <a:prstGeom prst="rect">
            <a:avLst/>
          </a:prstGeom>
          <a:noFill/>
        </p:spPr>
        <p:txBody>
          <a:bodyPr wrap="square">
            <a:spAutoFit/>
          </a:bodyPr>
          <a:lstStyle/>
          <a:p>
            <a:pPr marL="0" lvl="1" indent="0">
              <a:buNone/>
            </a:pPr>
            <a:r>
              <a:rPr lang="cy-GB" sz="1800" dirty="0"/>
              <a:t>Mae RPE ar gael mewn gwahanol arddulliau yn dibynnu ar y perygl y mae’n addas ar ei gyfer:</a:t>
            </a:r>
          </a:p>
        </p:txBody>
      </p:sp>
      <p:sp>
        <p:nvSpPr>
          <p:cNvPr id="9" name="TextBox 8">
            <a:extLst>
              <a:ext uri="{FF2B5EF4-FFF2-40B4-BE49-F238E27FC236}">
                <a16:creationId xmlns:a16="http://schemas.microsoft.com/office/drawing/2014/main" id="{2C9A40A1-3B37-4ABE-847D-2D15C819756C}"/>
              </a:ext>
            </a:extLst>
          </p:cNvPr>
          <p:cNvSpPr txBox="1"/>
          <p:nvPr/>
        </p:nvSpPr>
        <p:spPr>
          <a:xfrm>
            <a:off x="307817" y="5013176"/>
            <a:ext cx="8378983" cy="646331"/>
          </a:xfrm>
          <a:prstGeom prst="rect">
            <a:avLst/>
          </a:prstGeom>
          <a:noFill/>
        </p:spPr>
        <p:txBody>
          <a:bodyPr wrap="square">
            <a:spAutoFit/>
          </a:bodyPr>
          <a:lstStyle/>
          <a:p>
            <a:pPr marL="0" lvl="1" indent="0">
              <a:buNone/>
            </a:pPr>
            <a:r>
              <a:rPr lang="cy-GB" sz="1800" dirty="0">
                <a:ea typeface="ＭＳ Ｐゴシック" pitchFamily="-105" charset="-128"/>
                <a:cs typeface="ＭＳ Ｐゴシック" pitchFamily="-105" charset="-128"/>
              </a:rPr>
              <a:t>Mae llawer o goed yn wenwynig neu’n cael eu dynodi’n ‘sensiteiddwyr’. Er enghraifft, mae llwch ywen yn wenwynig iawn ac yn gallu achosi marwolaeth. </a:t>
            </a:r>
          </a:p>
        </p:txBody>
      </p:sp>
    </p:spTree>
    <p:extLst>
      <p:ext uri="{BB962C8B-B14F-4D97-AF65-F5344CB8AC3E}">
        <p14:creationId xmlns:p14="http://schemas.microsoft.com/office/powerpoint/2010/main" val="3962979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49" y="1052736"/>
            <a:ext cx="8229600" cy="360040"/>
          </a:xfrm>
        </p:spPr>
        <p:txBody>
          <a:bodyPr/>
          <a:lstStyle/>
          <a:p>
            <a:r>
              <a:rPr lang="cy-GB"/>
              <a:t>PPE: diogelu clyw/sŵn</a:t>
            </a:r>
          </a:p>
        </p:txBody>
      </p:sp>
      <p:sp>
        <p:nvSpPr>
          <p:cNvPr id="3" name="Content Placeholder 2"/>
          <p:cNvSpPr>
            <a:spLocks noGrp="1"/>
          </p:cNvSpPr>
          <p:nvPr>
            <p:ph sz="quarter" idx="10"/>
          </p:nvPr>
        </p:nvSpPr>
        <p:spPr>
          <a:xfrm>
            <a:off x="457200" y="1628800"/>
            <a:ext cx="8229600" cy="4968552"/>
          </a:xfrm>
        </p:spPr>
        <p:txBody>
          <a:bodyPr/>
          <a:lstStyle/>
          <a:p>
            <a:pPr marL="0" lvl="1" indent="0">
              <a:buNone/>
            </a:pPr>
            <a:r>
              <a:rPr lang="cy-GB" sz="1800" dirty="0"/>
              <a:t>‘Mae'r lefel y mae'n rhaid i gyflogwyr ddarparu dulliau diogelu clyw a pharthau diogelu clyw bellach yn 85 desibel (amlygiad cyfartalog dyddiol neu wythnosol) ac mae'r lefel y mae'n rhaid i gyflogwyr asesu'r risg i iechyd gweithwyr a rhoi gwybodaeth a hyfforddiant iddynt bellach yn 80 desibel.’</a:t>
            </a:r>
            <a:endParaRPr lang="cy-GB" sz="1400" dirty="0"/>
          </a:p>
          <a:p>
            <a:pPr marL="0" lvl="1" indent="0">
              <a:buNone/>
            </a:pPr>
            <a:r>
              <a:rPr lang="cy-GB" sz="1800" dirty="0"/>
              <a:t>‘Mae’r safon a dderbynnir yn gyffredinol i leihau’r risg i’r clyw yn seiliedig ar ddod i gysylltiad ag </a:t>
            </a:r>
            <a:r>
              <a:rPr lang="cy-GB" sz="1800" b="1" dirty="0"/>
              <a:t>85 dBA</a:t>
            </a:r>
            <a:r>
              <a:rPr lang="cy-GB" sz="1800" dirty="0"/>
              <a:t> am uchafswm o wyth awr y dydd, wedi’i ddilyn gan o leiaf ddeg awr o amser adfer ar </a:t>
            </a:r>
            <a:r>
              <a:rPr lang="cy-GB" sz="1800" b="1" dirty="0"/>
              <a:t>70 dBA</a:t>
            </a:r>
            <a:r>
              <a:rPr lang="cy-GB" sz="1800" dirty="0"/>
              <a:t> neu is.’</a:t>
            </a:r>
          </a:p>
          <a:p>
            <a:pPr lvl="1"/>
            <a:r>
              <a:rPr lang="cy-GB" sz="1800" b="1" dirty="0"/>
              <a:t>Ar 91 desibel, gall eich clustiau oddef hyd at ddwy awr o amlygiad.</a:t>
            </a:r>
          </a:p>
          <a:p>
            <a:pPr lvl="1"/>
            <a:r>
              <a:rPr lang="cy-GB" sz="1800" b="1" dirty="0"/>
              <a:t>Ar 100 desibel, gall difrod ddigwydd gyda 15 munud o amlygiad.</a:t>
            </a:r>
          </a:p>
          <a:p>
            <a:pPr lvl="1"/>
            <a:r>
              <a:rPr lang="cy-GB" sz="1800" b="1" dirty="0"/>
              <a:t>Ar 112 desibel, gall difrod ddigwydd gydag ond un munud o amlygiad.</a:t>
            </a:r>
          </a:p>
          <a:p>
            <a:pPr lvl="1"/>
            <a:r>
              <a:rPr lang="cy-GB" sz="1800" b="1" dirty="0"/>
              <a:t>Ar 140 desibel, gall nerfau gael eu niweidio ar unwaith.</a:t>
            </a:r>
          </a:p>
          <a:p>
            <a:pPr marL="0" lvl="1" indent="0" algn="r">
              <a:buNone/>
            </a:pPr>
            <a:r>
              <a:rPr lang="cy-GB" sz="1400" u="sng" dirty="0">
                <a:hlinkClick r:id="rId2"/>
              </a:rPr>
              <a:t>Ffynhonnell: </a:t>
            </a:r>
            <a:r>
              <a:rPr lang="cy-GB" sz="1400" dirty="0">
                <a:hlinkClick r:id="rId2"/>
              </a:rPr>
              <a:t>/www.noisehelp.com/noise-dose.html</a:t>
            </a:r>
          </a:p>
          <a:p>
            <a:endParaRPr lang="en-US" sz="1400" dirty="0"/>
          </a:p>
          <a:p>
            <a:endParaRPr lang="en-US" dirty="0"/>
          </a:p>
          <a:p>
            <a:endParaRPr lang="en-US" dirty="0"/>
          </a:p>
        </p:txBody>
      </p:sp>
    </p:spTree>
    <p:extLst>
      <p:ext uri="{BB962C8B-B14F-4D97-AF65-F5344CB8AC3E}">
        <p14:creationId xmlns:p14="http://schemas.microsoft.com/office/powerpoint/2010/main" val="653006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360040"/>
          </a:xfrm>
        </p:spPr>
        <p:txBody>
          <a:bodyPr/>
          <a:lstStyle/>
          <a:p>
            <a:r>
              <a:rPr lang="cy-GB"/>
              <a:t>Mesurau rheoli ar y cyd: arwyddion</a:t>
            </a:r>
          </a:p>
        </p:txBody>
      </p:sp>
      <p:sp>
        <p:nvSpPr>
          <p:cNvPr id="3" name="Content Placeholder 2"/>
          <p:cNvSpPr>
            <a:spLocks noGrp="1"/>
          </p:cNvSpPr>
          <p:nvPr>
            <p:ph sz="quarter" idx="10"/>
          </p:nvPr>
        </p:nvSpPr>
        <p:spPr>
          <a:xfrm>
            <a:off x="457200" y="1976211"/>
            <a:ext cx="7220077" cy="4536504"/>
          </a:xfrm>
        </p:spPr>
        <p:txBody>
          <a:bodyPr/>
          <a:lstStyle/>
          <a:p>
            <a:pPr lvl="1">
              <a:lnSpc>
                <a:spcPct val="100000"/>
              </a:lnSpc>
              <a:buFont typeface="Arial" panose="020B0604020202020204" pitchFamily="34" charset="0"/>
              <a:buChar char="•"/>
            </a:pPr>
            <a:r>
              <a:rPr lang="cy-GB" sz="1800" dirty="0"/>
              <a:t>Arwyddion cylch gorfodol (glas): </a:t>
            </a:r>
            <a:r>
              <a:rPr lang="cy-GB" sz="1800" b="1" dirty="0"/>
              <a:t>Pethau y mae’n rhaid i chi eu gwneud.</a:t>
            </a:r>
            <a:r>
              <a:rPr lang="cy-GB" sz="1800" dirty="0"/>
              <a:t> Rhoi gwybod am ofynion gorfodol y safle/gweithdy.</a:t>
            </a:r>
          </a:p>
          <a:p>
            <a:pPr lvl="1">
              <a:lnSpc>
                <a:spcPct val="100000"/>
              </a:lnSpc>
              <a:buFont typeface="Arial" panose="020B0604020202020204" pitchFamily="34" charset="0"/>
              <a:buChar char="•"/>
            </a:pPr>
            <a:r>
              <a:rPr lang="cy-GB" sz="1800" dirty="0"/>
              <a:t>Arwyddion cylch gwaharddedig (coch): </a:t>
            </a:r>
            <a:r>
              <a:rPr lang="cy-GB" sz="1800" b="1" dirty="0">
                <a:solidFill>
                  <a:srgbClr val="000000"/>
                </a:solidFill>
                <a:ea typeface="ＭＳ Ｐゴシック" pitchFamily="-105" charset="-128"/>
                <a:cs typeface="ＭＳ Ｐゴシック" pitchFamily="-105" charset="-128"/>
              </a:rPr>
              <a:t>Pethau na ddylech eu gwneud.</a:t>
            </a:r>
            <a:r>
              <a:rPr lang="cy-GB" sz="1800" dirty="0">
                <a:solidFill>
                  <a:srgbClr val="000000"/>
                </a:solidFill>
                <a:ea typeface="ＭＳ Ｐゴシック" pitchFamily="-105" charset="-128"/>
                <a:cs typeface="ＭＳ Ｐゴシック" pitchFamily="-105" charset="-128"/>
              </a:rPr>
              <a:t> Rhoi gwybod am weithredoedd sydd wedi’u gwahardd yn y safle/gweithdy.</a:t>
            </a:r>
          </a:p>
          <a:p>
            <a:pPr lvl="1">
              <a:lnSpc>
                <a:spcPct val="100000"/>
              </a:lnSpc>
              <a:buFont typeface="Arial" panose="020B0604020202020204" pitchFamily="34" charset="0"/>
              <a:buChar char="•"/>
            </a:pPr>
            <a:r>
              <a:rPr lang="cy-GB" sz="1800" dirty="0"/>
              <a:t>Arwyddion rhybudd trionglog (melyn): </a:t>
            </a:r>
            <a:r>
              <a:rPr lang="cy-GB" sz="1800" b="1" dirty="0">
                <a:ea typeface="ＭＳ Ｐゴシック" pitchFamily="-105" charset="-128"/>
                <a:cs typeface="ＭＳ Ｐゴシック" pitchFamily="-105" charset="-128"/>
              </a:rPr>
              <a:t>Byddwch yn ymwybodol. </a:t>
            </a:r>
            <a:r>
              <a:rPr lang="cy-GB" sz="1800" dirty="0"/>
              <a:t>Rhoi gwybod i bawb sy’n dod i mewn y peryglon yn y safle/gweithdy. </a:t>
            </a:r>
          </a:p>
          <a:p>
            <a:pPr lvl="1">
              <a:lnSpc>
                <a:spcPct val="100000"/>
              </a:lnSpc>
              <a:buFont typeface="Arial" panose="020B0604020202020204" pitchFamily="34" charset="0"/>
              <a:buChar char="•"/>
            </a:pPr>
            <a:r>
              <a:rPr lang="cy-GB" sz="1800" dirty="0"/>
              <a:t>Arwyddion gwybodaeth sgwâr neu betryal (gwyrdd):</a:t>
            </a:r>
            <a:r>
              <a:rPr lang="cy-GB" sz="1800" dirty="0">
                <a:solidFill>
                  <a:srgbClr val="000000"/>
                </a:solidFill>
                <a:ea typeface="ＭＳ Ｐゴシック" pitchFamily="-105" charset="-128"/>
                <a:cs typeface="ＭＳ Ｐゴシック" pitchFamily="-105" charset="-128"/>
              </a:rPr>
              <a:t> </a:t>
            </a:r>
            <a:r>
              <a:rPr lang="cy-GB" sz="1800" b="1" dirty="0">
                <a:solidFill>
                  <a:srgbClr val="000000"/>
                </a:solidFill>
                <a:ea typeface="ＭＳ Ｐゴシック" pitchFamily="-105" charset="-128"/>
                <a:cs typeface="ＭＳ Ｐゴシック" pitchFamily="-105" charset="-128"/>
              </a:rPr>
              <a:t>Dilynwch fi. </a:t>
            </a:r>
            <a:r>
              <a:rPr lang="cy-GB" sz="1800" dirty="0">
                <a:solidFill>
                  <a:srgbClr val="000000"/>
                </a:solidFill>
                <a:ea typeface="ＭＳ Ｐゴシック" pitchFamily="-105" charset="-128"/>
                <a:cs typeface="ＭＳ Ｐゴシック" pitchFamily="-105" charset="-128"/>
              </a:rPr>
              <a:t>Rhoi gwybodaeth i bawb sy’n mynd i mewn i’r safle/gweithdy. </a:t>
            </a:r>
          </a:p>
          <a:p>
            <a:pPr lvl="1">
              <a:lnSpc>
                <a:spcPct val="100000"/>
              </a:lnSpc>
              <a:buFont typeface="Arial" panose="020B0604020202020204" pitchFamily="34" charset="0"/>
              <a:buChar char="•"/>
            </a:pPr>
            <a:r>
              <a:rPr lang="cy-GB" sz="1800" dirty="0">
                <a:solidFill>
                  <a:srgbClr val="000000"/>
                </a:solidFill>
                <a:ea typeface="ＭＳ Ｐゴシック" pitchFamily="-105" charset="-128"/>
                <a:cs typeface="ＭＳ Ｐゴシック" pitchFamily="-105" charset="-128"/>
              </a:rPr>
              <a:t>Arwyddion tân sgwâr (coch): </a:t>
            </a:r>
            <a:r>
              <a:rPr lang="cy-GB" sz="1800" b="1" dirty="0">
                <a:solidFill>
                  <a:srgbClr val="000000"/>
                </a:solidFill>
                <a:ea typeface="ＭＳ Ｐゴシック" pitchFamily="-105" charset="-128"/>
                <a:cs typeface="ＭＳ Ｐゴシック" pitchFamily="-105" charset="-128"/>
              </a:rPr>
              <a:t>Dyma fo. </a:t>
            </a:r>
            <a:r>
              <a:rPr lang="cy-GB" sz="1800" dirty="0">
                <a:solidFill>
                  <a:srgbClr val="000000"/>
                </a:solidFill>
                <a:ea typeface="ＭＳ Ｐゴシック" pitchFamily="-105" charset="-128"/>
                <a:cs typeface="ＭＳ Ｐゴシック" pitchFamily="-105" charset="-128"/>
              </a:rPr>
              <a:t>Mae’n rhoi gwybod ble mae’r offer tân.</a:t>
            </a:r>
          </a:p>
          <a:p>
            <a:pPr marL="0" lvl="1" indent="0">
              <a:buNone/>
            </a:pPr>
            <a:endParaRPr lang="en-US" sz="1800" dirty="0">
              <a:solidFill>
                <a:srgbClr val="000000"/>
              </a:solidFill>
              <a:ea typeface="ＭＳ Ｐゴシック" pitchFamily="-105" charset="-128"/>
              <a:cs typeface="ＭＳ Ｐゴシック" pitchFamily="-105" charset="-128"/>
            </a:endParaRPr>
          </a:p>
          <a:p>
            <a:pPr marL="0" lvl="1" indent="0">
              <a:buNone/>
            </a:pPr>
            <a:endParaRPr lang="en-US" sz="1800" dirty="0">
              <a:solidFill>
                <a:srgbClr val="000000"/>
              </a:solidFill>
              <a:ea typeface="ＭＳ Ｐゴシック" pitchFamily="-105" charset="-128"/>
              <a:cs typeface="ＭＳ Ｐゴシック" pitchFamily="-105" charset="-128"/>
            </a:endParaRP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pic>
        <p:nvPicPr>
          <p:cNvPr id="4" name="Content Placeholder 4">
            <a:extLst>
              <a:ext uri="{FF2B5EF4-FFF2-40B4-BE49-F238E27FC236}">
                <a16:creationId xmlns:a16="http://schemas.microsoft.com/office/drawing/2014/main" id="{F566B22A-AAB0-4709-BCB9-6B7B3C339A1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7999828" y="2511987"/>
            <a:ext cx="720080" cy="720080"/>
          </a:xfrm>
          <a:prstGeom prst="rect">
            <a:avLst/>
          </a:prstGeom>
          <a:noFill/>
          <a:ln w="9525">
            <a:noFill/>
            <a:miter lim="800000"/>
            <a:headEnd/>
            <a:tailEnd/>
          </a:ln>
        </p:spPr>
      </p:pic>
      <p:pic>
        <p:nvPicPr>
          <p:cNvPr id="5" name="Picture 4">
            <a:extLst>
              <a:ext uri="{FF2B5EF4-FFF2-40B4-BE49-F238E27FC236}">
                <a16:creationId xmlns:a16="http://schemas.microsoft.com/office/drawing/2014/main" id="{BEB3F9D5-5FC2-451D-B221-35E2B460F28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96442" y="1631998"/>
            <a:ext cx="720080" cy="720080"/>
          </a:xfrm>
          <a:prstGeom prst="rect">
            <a:avLst/>
          </a:prstGeom>
        </p:spPr>
      </p:pic>
      <p:pic>
        <p:nvPicPr>
          <p:cNvPr id="6" name="Picture 5">
            <a:extLst>
              <a:ext uri="{FF2B5EF4-FFF2-40B4-BE49-F238E27FC236}">
                <a16:creationId xmlns:a16="http://schemas.microsoft.com/office/drawing/2014/main" id="{CA2CB605-1313-41BC-A7E6-0630A335342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929244" y="3291380"/>
            <a:ext cx="861248" cy="861248"/>
          </a:xfrm>
          <a:prstGeom prst="rect">
            <a:avLst/>
          </a:prstGeom>
        </p:spPr>
      </p:pic>
      <p:pic>
        <p:nvPicPr>
          <p:cNvPr id="7" name="Picture 6">
            <a:extLst>
              <a:ext uri="{FF2B5EF4-FFF2-40B4-BE49-F238E27FC236}">
                <a16:creationId xmlns:a16="http://schemas.microsoft.com/office/drawing/2014/main" id="{161F3B77-80F7-4253-9221-3EC4A35A34AF}"/>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883427" y="4271254"/>
            <a:ext cx="1013893" cy="765202"/>
          </a:xfrm>
          <a:prstGeom prst="rect">
            <a:avLst/>
          </a:prstGeom>
        </p:spPr>
      </p:pic>
      <p:pic>
        <p:nvPicPr>
          <p:cNvPr id="8" name="Picture 7">
            <a:extLst>
              <a:ext uri="{FF2B5EF4-FFF2-40B4-BE49-F238E27FC236}">
                <a16:creationId xmlns:a16="http://schemas.microsoft.com/office/drawing/2014/main" id="{B5A55642-5AAE-4A7A-823E-ABA85F2AD06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902762" y="5229200"/>
            <a:ext cx="1039320" cy="779490"/>
          </a:xfrm>
          <a:prstGeom prst="rect">
            <a:avLst/>
          </a:prstGeom>
        </p:spPr>
      </p:pic>
    </p:spTree>
    <p:extLst>
      <p:ext uri="{BB962C8B-B14F-4D97-AF65-F5344CB8AC3E}">
        <p14:creationId xmlns:p14="http://schemas.microsoft.com/office/powerpoint/2010/main" val="3061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499" y="1061452"/>
            <a:ext cx="8219256" cy="639356"/>
          </a:xfrm>
        </p:spPr>
        <p:txBody>
          <a:bodyPr/>
          <a:lstStyle/>
          <a:p>
            <a:r>
              <a:rPr lang="cy-GB"/>
              <a:t> Mathau o ddiogelwch: arwyddion</a:t>
            </a:r>
          </a:p>
        </p:txBody>
      </p:sp>
      <p:sp>
        <p:nvSpPr>
          <p:cNvPr id="9" name="Content Placeholder 8">
            <a:extLst>
              <a:ext uri="{FF2B5EF4-FFF2-40B4-BE49-F238E27FC236}">
                <a16:creationId xmlns:a16="http://schemas.microsoft.com/office/drawing/2014/main" id="{0377531F-9EB7-441B-B0A8-C162274051A3}"/>
              </a:ext>
            </a:extLst>
          </p:cNvPr>
          <p:cNvSpPr>
            <a:spLocks noGrp="1"/>
          </p:cNvSpPr>
          <p:nvPr>
            <p:ph sz="quarter" idx="10"/>
          </p:nvPr>
        </p:nvSpPr>
        <p:spPr>
          <a:xfrm>
            <a:off x="484245" y="1548075"/>
            <a:ext cx="2855219" cy="4221256"/>
          </a:xfrm>
        </p:spPr>
        <p:txBody>
          <a:bodyPr/>
          <a:lstStyle/>
          <a:p>
            <a:r>
              <a:rPr lang="cy-GB" sz="1800" dirty="0"/>
              <a:t>Mae arwyddion eraill ar gael ym manylion COSHH ynghylch cyfansoddion organig anweddol (VOCs). Mae’r rhain yn gyfansoddion sy’n niweidiol i fywyd.</a:t>
            </a:r>
          </a:p>
          <a:p>
            <a:r>
              <a:rPr lang="cy-GB" sz="1800" dirty="0"/>
              <a:t>Y symbolau oren yw’r safon Ewropeaidd. Cafodd y rhain eu disodli gan y diemwntau coch sy’n safon fyd-eang ac yn cael eu cydnabod ym mhob man.</a:t>
            </a:r>
          </a:p>
        </p:txBody>
      </p:sp>
      <p:pic>
        <p:nvPicPr>
          <p:cNvPr id="6" name="object 9">
            <a:extLst>
              <a:ext uri="{FF2B5EF4-FFF2-40B4-BE49-F238E27FC236}">
                <a16:creationId xmlns:a16="http://schemas.microsoft.com/office/drawing/2014/main" id="{A1AEEFFB-B88D-4AEF-B48E-94EF368CA792}"/>
              </a:ext>
            </a:extLst>
          </p:cNvPr>
          <p:cNvPicPr/>
          <p:nvPr/>
        </p:nvPicPr>
        <p:blipFill>
          <a:blip r:embed="rId3" cstate="print"/>
          <a:stretch>
            <a:fillRect/>
          </a:stretch>
        </p:blipFill>
        <p:spPr>
          <a:xfrm>
            <a:off x="6085433" y="3317860"/>
            <a:ext cx="2724180" cy="843356"/>
          </a:xfrm>
          <a:prstGeom prst="rect">
            <a:avLst/>
          </a:prstGeom>
        </p:spPr>
      </p:pic>
      <p:pic>
        <p:nvPicPr>
          <p:cNvPr id="7" name="object 10">
            <a:extLst>
              <a:ext uri="{FF2B5EF4-FFF2-40B4-BE49-F238E27FC236}">
                <a16:creationId xmlns:a16="http://schemas.microsoft.com/office/drawing/2014/main" id="{31E15E59-82BC-4797-904B-043264874137}"/>
              </a:ext>
            </a:extLst>
          </p:cNvPr>
          <p:cNvPicPr/>
          <p:nvPr/>
        </p:nvPicPr>
        <p:blipFill>
          <a:blip r:embed="rId4" cstate="print"/>
          <a:stretch>
            <a:fillRect/>
          </a:stretch>
        </p:blipFill>
        <p:spPr>
          <a:xfrm>
            <a:off x="6119688" y="4381159"/>
            <a:ext cx="2724180" cy="820051"/>
          </a:xfrm>
          <a:prstGeom prst="rect">
            <a:avLst/>
          </a:prstGeom>
        </p:spPr>
      </p:pic>
      <p:pic>
        <p:nvPicPr>
          <p:cNvPr id="11" name="object 14">
            <a:extLst>
              <a:ext uri="{FF2B5EF4-FFF2-40B4-BE49-F238E27FC236}">
                <a16:creationId xmlns:a16="http://schemas.microsoft.com/office/drawing/2014/main" id="{ABACACC9-43E3-4D7B-9801-EBF4C784D68B}"/>
              </a:ext>
            </a:extLst>
          </p:cNvPr>
          <p:cNvPicPr/>
          <p:nvPr/>
        </p:nvPicPr>
        <p:blipFill>
          <a:blip r:embed="rId5" cstate="print"/>
          <a:stretch>
            <a:fillRect/>
          </a:stretch>
        </p:blipFill>
        <p:spPr>
          <a:xfrm>
            <a:off x="6012160" y="2080244"/>
            <a:ext cx="2900522" cy="835685"/>
          </a:xfrm>
          <a:prstGeom prst="rect">
            <a:avLst/>
          </a:prstGeom>
        </p:spPr>
      </p:pic>
      <p:sp>
        <p:nvSpPr>
          <p:cNvPr id="12" name="object 15">
            <a:extLst>
              <a:ext uri="{FF2B5EF4-FFF2-40B4-BE49-F238E27FC236}">
                <a16:creationId xmlns:a16="http://schemas.microsoft.com/office/drawing/2014/main" id="{0CECB389-99E6-48BF-B01A-9A897F68786F}"/>
              </a:ext>
            </a:extLst>
          </p:cNvPr>
          <p:cNvSpPr txBox="1"/>
          <p:nvPr/>
        </p:nvSpPr>
        <p:spPr>
          <a:xfrm>
            <a:off x="6258452" y="4176716"/>
            <a:ext cx="522605" cy="154940"/>
          </a:xfrm>
          <a:prstGeom prst="rect">
            <a:avLst/>
          </a:prstGeom>
        </p:spPr>
        <p:txBody>
          <a:bodyPr vert="horz" wrap="square" lIns="0" tIns="12700" rIns="0" bIns="0" rtlCol="0">
            <a:spAutoFit/>
          </a:bodyPr>
          <a:lstStyle/>
          <a:p>
            <a:pPr marL="12700">
              <a:lnSpc>
                <a:spcPct val="100000"/>
              </a:lnSpc>
              <a:spcBef>
                <a:spcPts val="100"/>
              </a:spcBef>
            </a:pPr>
            <a:r>
              <a:rPr lang="cy-GB" sz="850" dirty="0">
                <a:solidFill>
                  <a:srgbClr val="231F20"/>
                </a:solidFill>
                <a:latin typeface="Arial"/>
                <a:cs typeface="Arial"/>
              </a:rPr>
              <a:t>Achosi tân</a:t>
            </a:r>
          </a:p>
        </p:txBody>
      </p:sp>
      <p:sp>
        <p:nvSpPr>
          <p:cNvPr id="13" name="object 16">
            <a:extLst>
              <a:ext uri="{FF2B5EF4-FFF2-40B4-BE49-F238E27FC236}">
                <a16:creationId xmlns:a16="http://schemas.microsoft.com/office/drawing/2014/main" id="{F9870AF8-3337-4A4E-8951-0FFB09DC4A6C}"/>
              </a:ext>
            </a:extLst>
          </p:cNvPr>
          <p:cNvSpPr txBox="1"/>
          <p:nvPr/>
        </p:nvSpPr>
        <p:spPr>
          <a:xfrm>
            <a:off x="7238583" y="4118074"/>
            <a:ext cx="573777" cy="143629"/>
          </a:xfrm>
          <a:prstGeom prst="rect">
            <a:avLst/>
          </a:prstGeom>
        </p:spPr>
        <p:txBody>
          <a:bodyPr vert="horz" wrap="square" lIns="0" tIns="12700" rIns="0" bIns="0" rtlCol="0">
            <a:spAutoFit/>
          </a:bodyPr>
          <a:lstStyle/>
          <a:p>
            <a:pPr marL="12700">
              <a:lnSpc>
                <a:spcPct val="100000"/>
              </a:lnSpc>
              <a:spcBef>
                <a:spcPts val="100"/>
              </a:spcBef>
            </a:pPr>
            <a:r>
              <a:rPr lang="cy-GB" sz="850" dirty="0">
                <a:solidFill>
                  <a:srgbClr val="231F20"/>
                </a:solidFill>
                <a:latin typeface="Arial"/>
                <a:cs typeface="Arial"/>
              </a:rPr>
              <a:t>Ffrwydrol</a:t>
            </a:r>
          </a:p>
        </p:txBody>
      </p:sp>
      <p:sp>
        <p:nvSpPr>
          <p:cNvPr id="15" name="object 17">
            <a:extLst>
              <a:ext uri="{FF2B5EF4-FFF2-40B4-BE49-F238E27FC236}">
                <a16:creationId xmlns:a16="http://schemas.microsoft.com/office/drawing/2014/main" id="{8B9E4452-E7F5-4C40-A0DC-5FE408B7371C}"/>
              </a:ext>
            </a:extLst>
          </p:cNvPr>
          <p:cNvSpPr txBox="1"/>
          <p:nvPr/>
        </p:nvSpPr>
        <p:spPr>
          <a:xfrm>
            <a:off x="7936392" y="4095341"/>
            <a:ext cx="1029117" cy="265457"/>
          </a:xfrm>
          <a:prstGeom prst="rect">
            <a:avLst/>
          </a:prstGeom>
        </p:spPr>
        <p:txBody>
          <a:bodyPr vert="horz" wrap="square" lIns="0" tIns="34290" rIns="0" bIns="0" rtlCol="0">
            <a:spAutoFit/>
          </a:bodyPr>
          <a:lstStyle/>
          <a:p>
            <a:pPr marL="123189" marR="5080">
              <a:lnSpc>
                <a:spcPts val="850"/>
              </a:lnSpc>
              <a:spcBef>
                <a:spcPts val="270"/>
              </a:spcBef>
            </a:pPr>
            <a:r>
              <a:rPr lang="cy-GB" sz="850" dirty="0">
                <a:solidFill>
                  <a:srgbClr val="231F20"/>
                </a:solidFill>
                <a:latin typeface="Arial"/>
                <a:cs typeface="Arial"/>
              </a:rPr>
              <a:t>Peryglus i’r amgylchedd</a:t>
            </a:r>
          </a:p>
        </p:txBody>
      </p:sp>
      <p:sp>
        <p:nvSpPr>
          <p:cNvPr id="16" name="object 18">
            <a:extLst>
              <a:ext uri="{FF2B5EF4-FFF2-40B4-BE49-F238E27FC236}">
                <a16:creationId xmlns:a16="http://schemas.microsoft.com/office/drawing/2014/main" id="{6867D61F-DDCD-4675-993A-CE4902A9C96A}"/>
              </a:ext>
            </a:extLst>
          </p:cNvPr>
          <p:cNvSpPr txBox="1"/>
          <p:nvPr/>
        </p:nvSpPr>
        <p:spPr>
          <a:xfrm>
            <a:off x="6210945" y="5201210"/>
            <a:ext cx="652780" cy="154940"/>
          </a:xfrm>
          <a:prstGeom prst="rect">
            <a:avLst/>
          </a:prstGeom>
        </p:spPr>
        <p:txBody>
          <a:bodyPr vert="horz" wrap="square" lIns="0" tIns="12700" rIns="0" bIns="0" rtlCol="0">
            <a:spAutoFit/>
          </a:bodyPr>
          <a:lstStyle/>
          <a:p>
            <a:pPr marL="12700">
              <a:lnSpc>
                <a:spcPct val="100000"/>
              </a:lnSpc>
              <a:spcBef>
                <a:spcPts val="100"/>
              </a:spcBef>
            </a:pPr>
            <a:r>
              <a:rPr lang="cy-GB" sz="850" dirty="0">
                <a:solidFill>
                  <a:srgbClr val="231F20"/>
                </a:solidFill>
                <a:latin typeface="Arial"/>
                <a:cs typeface="Arial"/>
              </a:rPr>
              <a:t>Gwneud tân yn fwy dwys</a:t>
            </a:r>
          </a:p>
        </p:txBody>
      </p:sp>
      <p:sp>
        <p:nvSpPr>
          <p:cNvPr id="17" name="object 19">
            <a:extLst>
              <a:ext uri="{FF2B5EF4-FFF2-40B4-BE49-F238E27FC236}">
                <a16:creationId xmlns:a16="http://schemas.microsoft.com/office/drawing/2014/main" id="{A38FF749-DB3F-4EFF-B03A-A84468B347A1}"/>
              </a:ext>
            </a:extLst>
          </p:cNvPr>
          <p:cNvSpPr txBox="1"/>
          <p:nvPr/>
        </p:nvSpPr>
        <p:spPr>
          <a:xfrm>
            <a:off x="7155051" y="5243452"/>
            <a:ext cx="1492885" cy="262890"/>
          </a:xfrm>
          <a:prstGeom prst="rect">
            <a:avLst/>
          </a:prstGeom>
        </p:spPr>
        <p:txBody>
          <a:bodyPr vert="horz" wrap="square" lIns="0" tIns="34290" rIns="0" bIns="0" rtlCol="0">
            <a:spAutoFit/>
          </a:bodyPr>
          <a:lstStyle/>
          <a:p>
            <a:pPr marL="12700" marR="5080" indent="75565">
              <a:lnSpc>
                <a:spcPts val="850"/>
              </a:lnSpc>
              <a:spcBef>
                <a:spcPts val="270"/>
              </a:spcBef>
              <a:tabLst>
                <a:tab pos="1047750" algn="l"/>
              </a:tabLst>
            </a:pPr>
            <a:r>
              <a:rPr lang="cy-GB" sz="850" dirty="0">
                <a:solidFill>
                  <a:srgbClr val="231F20"/>
                </a:solidFill>
                <a:latin typeface="Arial"/>
                <a:cs typeface="Arial"/>
              </a:rPr>
              <a:t>Hirdymor 	Perygl cyrydol i iechyd</a:t>
            </a:r>
          </a:p>
        </p:txBody>
      </p:sp>
      <p:sp>
        <p:nvSpPr>
          <p:cNvPr id="18" name="object 20">
            <a:extLst>
              <a:ext uri="{FF2B5EF4-FFF2-40B4-BE49-F238E27FC236}">
                <a16:creationId xmlns:a16="http://schemas.microsoft.com/office/drawing/2014/main" id="{7D424A78-2D02-4B28-8AC4-778A55AC3ED9}"/>
              </a:ext>
            </a:extLst>
          </p:cNvPr>
          <p:cNvSpPr txBox="1"/>
          <p:nvPr/>
        </p:nvSpPr>
        <p:spPr>
          <a:xfrm>
            <a:off x="6156330" y="2895692"/>
            <a:ext cx="622935" cy="143629"/>
          </a:xfrm>
          <a:prstGeom prst="rect">
            <a:avLst/>
          </a:prstGeom>
        </p:spPr>
        <p:txBody>
          <a:bodyPr vert="horz" wrap="square" lIns="0" tIns="12700" rIns="0" bIns="0" rtlCol="0">
            <a:spAutoFit/>
          </a:bodyPr>
          <a:lstStyle/>
          <a:p>
            <a:pPr marL="12700">
              <a:lnSpc>
                <a:spcPct val="100000"/>
              </a:lnSpc>
              <a:spcBef>
                <a:spcPts val="100"/>
              </a:spcBef>
            </a:pPr>
            <a:r>
              <a:rPr lang="cy-GB" sz="850" dirty="0">
                <a:solidFill>
                  <a:srgbClr val="231F20"/>
                </a:solidFill>
                <a:latin typeface="Arial"/>
                <a:cs typeface="Arial"/>
              </a:rPr>
              <a:t>Gwenwynig</a:t>
            </a:r>
          </a:p>
        </p:txBody>
      </p:sp>
      <p:sp>
        <p:nvSpPr>
          <p:cNvPr id="19" name="object 21">
            <a:extLst>
              <a:ext uri="{FF2B5EF4-FFF2-40B4-BE49-F238E27FC236}">
                <a16:creationId xmlns:a16="http://schemas.microsoft.com/office/drawing/2014/main" id="{9E3FF0FC-03D4-42D2-903D-341C7EDC9A46}"/>
              </a:ext>
            </a:extLst>
          </p:cNvPr>
          <p:cNvSpPr txBox="1"/>
          <p:nvPr/>
        </p:nvSpPr>
        <p:spPr>
          <a:xfrm>
            <a:off x="8225091" y="2895692"/>
            <a:ext cx="518859" cy="143629"/>
          </a:xfrm>
          <a:prstGeom prst="rect">
            <a:avLst/>
          </a:prstGeom>
        </p:spPr>
        <p:txBody>
          <a:bodyPr vert="horz" wrap="square" lIns="0" tIns="12700" rIns="0" bIns="0" rtlCol="0">
            <a:spAutoFit/>
          </a:bodyPr>
          <a:lstStyle/>
          <a:p>
            <a:pPr marL="12700">
              <a:lnSpc>
                <a:spcPct val="100000"/>
              </a:lnSpc>
              <a:spcBef>
                <a:spcPts val="100"/>
              </a:spcBef>
            </a:pPr>
            <a:r>
              <a:rPr lang="cy-GB" sz="850" dirty="0">
                <a:solidFill>
                  <a:srgbClr val="231F20"/>
                </a:solidFill>
                <a:latin typeface="Arial"/>
                <a:cs typeface="Arial"/>
              </a:rPr>
              <a:t>Llidydd</a:t>
            </a:r>
          </a:p>
        </p:txBody>
      </p:sp>
      <p:sp>
        <p:nvSpPr>
          <p:cNvPr id="20" name="object 22">
            <a:extLst>
              <a:ext uri="{FF2B5EF4-FFF2-40B4-BE49-F238E27FC236}">
                <a16:creationId xmlns:a16="http://schemas.microsoft.com/office/drawing/2014/main" id="{51598B91-0395-4D59-8C32-04B72E3F5E1B}"/>
              </a:ext>
            </a:extLst>
          </p:cNvPr>
          <p:cNvSpPr txBox="1"/>
          <p:nvPr/>
        </p:nvSpPr>
        <p:spPr>
          <a:xfrm>
            <a:off x="7140087" y="2895692"/>
            <a:ext cx="1085004" cy="379862"/>
          </a:xfrm>
          <a:prstGeom prst="rect">
            <a:avLst/>
          </a:prstGeom>
        </p:spPr>
        <p:txBody>
          <a:bodyPr vert="horz" wrap="square" lIns="0" tIns="34290" rIns="0" bIns="0" rtlCol="0">
            <a:spAutoFit/>
          </a:bodyPr>
          <a:lstStyle/>
          <a:p>
            <a:pPr marL="12700" marR="5080" indent="5715">
              <a:lnSpc>
                <a:spcPts val="850"/>
              </a:lnSpc>
              <a:spcBef>
                <a:spcPts val="270"/>
              </a:spcBef>
            </a:pPr>
            <a:r>
              <a:rPr lang="cy-GB" sz="850" dirty="0">
                <a:solidFill>
                  <a:srgbClr val="231F20"/>
                </a:solidFill>
                <a:latin typeface="Arial"/>
                <a:cs typeface="Arial"/>
              </a:rPr>
              <a:t>Efallai y bydd yn ffrwydro pan gaiff ei gynhesu</a:t>
            </a:r>
          </a:p>
        </p:txBody>
      </p:sp>
      <p:pic>
        <p:nvPicPr>
          <p:cNvPr id="21" name="object 8">
            <a:extLst>
              <a:ext uri="{FF2B5EF4-FFF2-40B4-BE49-F238E27FC236}">
                <a16:creationId xmlns:a16="http://schemas.microsoft.com/office/drawing/2014/main" id="{62A27163-8AE7-4EFC-8B59-F08E0DAAFBD0}"/>
              </a:ext>
            </a:extLst>
          </p:cNvPr>
          <p:cNvPicPr/>
          <p:nvPr/>
        </p:nvPicPr>
        <p:blipFill rotWithShape="1">
          <a:blip r:embed="rId6" cstate="print"/>
          <a:srcRect t="8097" b="68415"/>
          <a:stretch/>
        </p:blipFill>
        <p:spPr>
          <a:xfrm>
            <a:off x="3259896" y="2187431"/>
            <a:ext cx="2623552" cy="639356"/>
          </a:xfrm>
          <a:prstGeom prst="rect">
            <a:avLst/>
          </a:prstGeom>
        </p:spPr>
      </p:pic>
      <p:pic>
        <p:nvPicPr>
          <p:cNvPr id="22" name="object 8">
            <a:extLst>
              <a:ext uri="{FF2B5EF4-FFF2-40B4-BE49-F238E27FC236}">
                <a16:creationId xmlns:a16="http://schemas.microsoft.com/office/drawing/2014/main" id="{224B9204-0790-425B-98DD-A352AD1D01F0}"/>
              </a:ext>
            </a:extLst>
          </p:cNvPr>
          <p:cNvPicPr/>
          <p:nvPr/>
        </p:nvPicPr>
        <p:blipFill rotWithShape="1">
          <a:blip r:embed="rId6" cstate="print"/>
          <a:srcRect t="36903" b="37604"/>
          <a:stretch/>
        </p:blipFill>
        <p:spPr>
          <a:xfrm>
            <a:off x="3246257" y="2915929"/>
            <a:ext cx="2623552" cy="693930"/>
          </a:xfrm>
          <a:prstGeom prst="rect">
            <a:avLst/>
          </a:prstGeom>
        </p:spPr>
      </p:pic>
      <p:pic>
        <p:nvPicPr>
          <p:cNvPr id="23" name="object 8">
            <a:extLst>
              <a:ext uri="{FF2B5EF4-FFF2-40B4-BE49-F238E27FC236}">
                <a16:creationId xmlns:a16="http://schemas.microsoft.com/office/drawing/2014/main" id="{64CC6BC8-C365-4CFB-9327-911EA465F277}"/>
              </a:ext>
            </a:extLst>
          </p:cNvPr>
          <p:cNvPicPr/>
          <p:nvPr/>
        </p:nvPicPr>
        <p:blipFill rotWithShape="1">
          <a:blip r:embed="rId6" cstate="print"/>
          <a:srcRect l="24280" t="69874" r="23571" b="4633"/>
          <a:stretch/>
        </p:blipFill>
        <p:spPr>
          <a:xfrm>
            <a:off x="3918096" y="3609859"/>
            <a:ext cx="1368152" cy="693930"/>
          </a:xfrm>
          <a:prstGeom prst="rect">
            <a:avLst/>
          </a:prstGeom>
        </p:spPr>
      </p:pic>
      <p:sp>
        <p:nvSpPr>
          <p:cNvPr id="3" name="TextBox 2">
            <a:extLst>
              <a:ext uri="{FF2B5EF4-FFF2-40B4-BE49-F238E27FC236}">
                <a16:creationId xmlns:a16="http://schemas.microsoft.com/office/drawing/2014/main" id="{77C149C2-111F-48E2-9301-379C775CE5C4}"/>
              </a:ext>
            </a:extLst>
          </p:cNvPr>
          <p:cNvSpPr txBox="1"/>
          <p:nvPr/>
        </p:nvSpPr>
        <p:spPr>
          <a:xfrm>
            <a:off x="3257448" y="1687320"/>
            <a:ext cx="5379530" cy="369332"/>
          </a:xfrm>
          <a:prstGeom prst="rect">
            <a:avLst/>
          </a:prstGeom>
          <a:noFill/>
        </p:spPr>
        <p:txBody>
          <a:bodyPr wrap="square" rtlCol="0">
            <a:spAutoFit/>
          </a:bodyPr>
          <a:lstStyle/>
          <a:p>
            <a:r>
              <a:rPr lang="cy-GB" sz="1800" dirty="0"/>
              <a:t>Symbolau Ewropeaidd 	  Symbolau rhyngwladol</a:t>
            </a:r>
          </a:p>
        </p:txBody>
      </p:sp>
    </p:spTree>
    <p:extLst>
      <p:ext uri="{BB962C8B-B14F-4D97-AF65-F5344CB8AC3E}">
        <p14:creationId xmlns:p14="http://schemas.microsoft.com/office/powerpoint/2010/main" val="334950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1057313"/>
            <a:ext cx="8219256" cy="639356"/>
          </a:xfrm>
        </p:spPr>
        <p:txBody>
          <a:bodyPr/>
          <a:lstStyle/>
          <a:p>
            <a:r>
              <a:rPr lang="cy-GB"/>
              <a:t> Tanau</a:t>
            </a:r>
          </a:p>
        </p:txBody>
      </p:sp>
      <p:pic>
        <p:nvPicPr>
          <p:cNvPr id="12" name="Picture 11">
            <a:extLst>
              <a:ext uri="{FF2B5EF4-FFF2-40B4-BE49-F238E27FC236}">
                <a16:creationId xmlns:a16="http://schemas.microsoft.com/office/drawing/2014/main" id="{6BE87232-C342-4F4A-97A1-507DA10EB58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51182" y="5013176"/>
            <a:ext cx="1230468" cy="928655"/>
          </a:xfrm>
          <a:prstGeom prst="rect">
            <a:avLst/>
          </a:prstGeom>
        </p:spPr>
      </p:pic>
      <p:pic>
        <p:nvPicPr>
          <p:cNvPr id="13" name="Picture 12">
            <a:extLst>
              <a:ext uri="{FF2B5EF4-FFF2-40B4-BE49-F238E27FC236}">
                <a16:creationId xmlns:a16="http://schemas.microsoft.com/office/drawing/2014/main" id="{C992457B-4ACF-4A8F-9B8B-408FE95BE48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68344" y="2035450"/>
            <a:ext cx="1238206" cy="928655"/>
          </a:xfrm>
          <a:prstGeom prst="rect">
            <a:avLst/>
          </a:prstGeom>
        </p:spPr>
      </p:pic>
      <p:sp>
        <p:nvSpPr>
          <p:cNvPr id="4" name="Content Placeholder 3">
            <a:extLst>
              <a:ext uri="{FF2B5EF4-FFF2-40B4-BE49-F238E27FC236}">
                <a16:creationId xmlns:a16="http://schemas.microsoft.com/office/drawing/2014/main" id="{3B0B7C2C-111D-406D-B154-294C0A85A078}"/>
              </a:ext>
            </a:extLst>
          </p:cNvPr>
          <p:cNvSpPr>
            <a:spLocks noGrp="1"/>
          </p:cNvSpPr>
          <p:nvPr>
            <p:ph sz="quarter" idx="10"/>
          </p:nvPr>
        </p:nvSpPr>
        <p:spPr>
          <a:xfrm>
            <a:off x="611560" y="1527720"/>
            <a:ext cx="7170365" cy="4131200"/>
          </a:xfrm>
        </p:spPr>
        <p:txBody>
          <a:bodyPr/>
          <a:lstStyle/>
          <a:p>
            <a:r>
              <a:rPr lang="cy-GB" dirty="0"/>
              <a:t>Os byddwch yn darganfod tân, dylech wneud y canlynol:</a:t>
            </a:r>
          </a:p>
          <a:p>
            <a:pPr marL="342900" indent="-342900">
              <a:spcBef>
                <a:spcPts val="500"/>
              </a:spcBef>
              <a:spcAft>
                <a:spcPts val="500"/>
              </a:spcAft>
              <a:buClr>
                <a:srgbClr val="0077E3"/>
              </a:buClr>
              <a:buFont typeface="Arial" panose="020B0604020202020204" pitchFamily="34" charset="0"/>
              <a:buChar char="•"/>
            </a:pPr>
            <a:r>
              <a:rPr lang="cy-GB" dirty="0"/>
              <a:t>Canwch y larwm drwy weiddi ‘Tân!’, pwyso’r botwm larwm agosaf neu ffonio 999.</a:t>
            </a:r>
          </a:p>
          <a:p>
            <a:pPr marL="342900" indent="-342900">
              <a:spcBef>
                <a:spcPts val="500"/>
              </a:spcBef>
              <a:spcAft>
                <a:spcPts val="500"/>
              </a:spcAft>
              <a:buClr>
                <a:srgbClr val="0077E3"/>
              </a:buClr>
              <a:buFont typeface="Arial" panose="020B0604020202020204" pitchFamily="34" charset="0"/>
              <a:buChar char="•"/>
            </a:pPr>
            <a:r>
              <a:rPr lang="cy-GB" dirty="0"/>
              <a:t>Peidiwch â cheisio diffodd y tân oni bai ei fod yn fach, eich bod wedi’ch hyfforddi i wneud hynny a bod y diffoddwr neu’r flanced gywir ar gael. Gwnewch yn siŵr bod eich ffordd allan yn glir cyn ceisio gwneud hynny. Rhaid i’r rheini nad ydynt wedi cael hyfforddiant adael yr adeilad ar unwaith.</a:t>
            </a:r>
          </a:p>
          <a:p>
            <a:pPr marL="342900" indent="-342900">
              <a:spcBef>
                <a:spcPts val="500"/>
              </a:spcBef>
              <a:spcAft>
                <a:spcPts val="500"/>
              </a:spcAft>
              <a:buClr>
                <a:srgbClr val="0077E3"/>
              </a:buClr>
              <a:buFont typeface="Arial" panose="020B0604020202020204" pitchFamily="34" charset="0"/>
              <a:buChar char="•"/>
            </a:pPr>
            <a:r>
              <a:rPr lang="cy-GB" dirty="0"/>
              <a:t>Gadewch yr holl eiddo a’r offer a gadael mewn ffordd drefnus, gan helpu’r rheini y gallai fod angen help arnynt.</a:t>
            </a:r>
          </a:p>
          <a:p>
            <a:pPr marL="342900" indent="-342900">
              <a:spcBef>
                <a:spcPts val="500"/>
              </a:spcBef>
              <a:spcAft>
                <a:spcPts val="500"/>
              </a:spcAft>
              <a:buClr>
                <a:srgbClr val="0077E3"/>
              </a:buClr>
              <a:buFont typeface="Arial" panose="020B0604020202020204" pitchFamily="34" charset="0"/>
              <a:buChar char="•"/>
            </a:pPr>
            <a:r>
              <a:rPr lang="cy-GB" dirty="0"/>
              <a:t>Dylech ymgynnull yn y man ymgynnull mewn argyfwng ac aros am ragor o gyfarwyddiadau.</a:t>
            </a:r>
          </a:p>
        </p:txBody>
      </p:sp>
    </p:spTree>
    <p:extLst>
      <p:ext uri="{BB962C8B-B14F-4D97-AF65-F5344CB8AC3E}">
        <p14:creationId xmlns:p14="http://schemas.microsoft.com/office/powerpoint/2010/main" val="3775175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3662" y="1129152"/>
            <a:ext cx="8219256" cy="639356"/>
          </a:xfrm>
        </p:spPr>
        <p:txBody>
          <a:bodyPr/>
          <a:lstStyle/>
          <a:p>
            <a:r>
              <a:rPr lang="cy-GB"/>
              <a:t> Tanau</a:t>
            </a:r>
          </a:p>
        </p:txBody>
      </p:sp>
      <p:sp>
        <p:nvSpPr>
          <p:cNvPr id="4" name="Content Placeholder 3">
            <a:extLst>
              <a:ext uri="{FF2B5EF4-FFF2-40B4-BE49-F238E27FC236}">
                <a16:creationId xmlns:a16="http://schemas.microsoft.com/office/drawing/2014/main" id="{3B0B7C2C-111D-406D-B154-294C0A85A078}"/>
              </a:ext>
            </a:extLst>
          </p:cNvPr>
          <p:cNvSpPr>
            <a:spLocks noGrp="1"/>
          </p:cNvSpPr>
          <p:nvPr>
            <p:ph sz="quarter" idx="10"/>
          </p:nvPr>
        </p:nvSpPr>
        <p:spPr>
          <a:xfrm>
            <a:off x="558510" y="1765130"/>
            <a:ext cx="4334261" cy="2088232"/>
          </a:xfrm>
        </p:spPr>
        <p:txBody>
          <a:bodyPr/>
          <a:lstStyle/>
          <a:p>
            <a:pPr>
              <a:lnSpc>
                <a:spcPct val="100000"/>
              </a:lnSpc>
            </a:pPr>
            <a:r>
              <a:rPr lang="cy-GB" dirty="0"/>
              <a:t>Mae tân angen tair ffynhonnell i losgi. Sef:</a:t>
            </a:r>
          </a:p>
          <a:p>
            <a:pPr marL="342900" indent="-342900">
              <a:lnSpc>
                <a:spcPct val="100000"/>
              </a:lnSpc>
              <a:spcBef>
                <a:spcPts val="500"/>
              </a:spcBef>
              <a:spcAft>
                <a:spcPts val="500"/>
              </a:spcAft>
              <a:buClr>
                <a:srgbClr val="0077E3"/>
              </a:buClr>
              <a:buFont typeface="Arial" panose="020B0604020202020204" pitchFamily="34" charset="0"/>
              <a:buChar char="•"/>
            </a:pPr>
            <a:r>
              <a:rPr lang="cy-GB" dirty="0"/>
              <a:t>Ocsigen</a:t>
            </a:r>
          </a:p>
          <a:p>
            <a:pPr marL="342900" indent="-342900">
              <a:lnSpc>
                <a:spcPct val="100000"/>
              </a:lnSpc>
              <a:spcBef>
                <a:spcPts val="500"/>
              </a:spcBef>
              <a:spcAft>
                <a:spcPts val="500"/>
              </a:spcAft>
              <a:buClr>
                <a:srgbClr val="0077E3"/>
              </a:buClr>
              <a:buFont typeface="Arial" panose="020B0604020202020204" pitchFamily="34" charset="0"/>
              <a:buChar char="•"/>
            </a:pPr>
            <a:r>
              <a:rPr lang="cy-GB" dirty="0"/>
              <a:t>Gwres neu wreichionyn</a:t>
            </a:r>
          </a:p>
          <a:p>
            <a:pPr marL="342900" indent="-342900">
              <a:lnSpc>
                <a:spcPct val="100000"/>
              </a:lnSpc>
              <a:spcBef>
                <a:spcPts val="500"/>
              </a:spcBef>
              <a:spcAft>
                <a:spcPts val="500"/>
              </a:spcAft>
              <a:buClr>
                <a:srgbClr val="0077E3"/>
              </a:buClr>
              <a:buFont typeface="Arial" panose="020B0604020202020204" pitchFamily="34" charset="0"/>
              <a:buChar char="•"/>
            </a:pPr>
            <a:r>
              <a:rPr lang="cy-GB" dirty="0"/>
              <a:t>Tanwydd</a:t>
            </a:r>
          </a:p>
          <a:p>
            <a:pPr marL="342900" indent="-342900">
              <a:lnSpc>
                <a:spcPct val="100000"/>
              </a:lnSpc>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2DF71E6B-F0A5-469D-B491-0690CE5F3E19}"/>
              </a:ext>
            </a:extLst>
          </p:cNvPr>
          <p:cNvSpPr txBox="1"/>
          <p:nvPr/>
        </p:nvSpPr>
        <p:spPr>
          <a:xfrm>
            <a:off x="558510" y="4277661"/>
            <a:ext cx="7987366" cy="1323439"/>
          </a:xfrm>
          <a:prstGeom prst="rect">
            <a:avLst/>
          </a:prstGeom>
          <a:noFill/>
        </p:spPr>
        <p:txBody>
          <a:bodyPr wrap="square" rtlCol="0">
            <a:spAutoFit/>
          </a:bodyPr>
          <a:lstStyle/>
          <a:p>
            <a:pPr>
              <a:lnSpc>
                <a:spcPct val="100000"/>
              </a:lnSpc>
            </a:pPr>
            <a:r>
              <a:rPr lang="cy-GB" dirty="0"/>
              <a:t>Os nad oes unrhyw un o’r rhain yn bresennol, ni fydd y tân yn llosgi. </a:t>
            </a:r>
            <a:br>
              <a:rPr lang="cy-GB" dirty="0"/>
            </a:br>
            <a:r>
              <a:rPr lang="cy-GB" dirty="0"/>
              <a:t>Mae’r rhan fwyaf o ddiffoddwyr tân yn tynnu’r ocsigen neu’r gwres o’r sefyllfa. </a:t>
            </a:r>
            <a:br>
              <a:rPr lang="cy-GB" dirty="0"/>
            </a:br>
            <a:r>
              <a:rPr lang="cy-GB" dirty="0"/>
              <a:t>Mae gwahanol fathau o danwydd angen gwahanol fathau o ddiffoddydd.</a:t>
            </a:r>
          </a:p>
          <a:p>
            <a:endParaRPr lang="en-GB" dirty="0"/>
          </a:p>
        </p:txBody>
      </p:sp>
      <p:grpSp>
        <p:nvGrpSpPr>
          <p:cNvPr id="17" name="Group 16">
            <a:extLst>
              <a:ext uri="{FF2B5EF4-FFF2-40B4-BE49-F238E27FC236}">
                <a16:creationId xmlns:a16="http://schemas.microsoft.com/office/drawing/2014/main" id="{169771D1-BD88-4644-9788-413BB2CFDB88}"/>
              </a:ext>
            </a:extLst>
          </p:cNvPr>
          <p:cNvGrpSpPr/>
          <p:nvPr/>
        </p:nvGrpSpPr>
        <p:grpSpPr>
          <a:xfrm>
            <a:off x="5148064" y="1327197"/>
            <a:ext cx="2905733" cy="2511330"/>
            <a:chOff x="5140937" y="1725738"/>
            <a:chExt cx="2905733" cy="2511330"/>
          </a:xfrm>
        </p:grpSpPr>
        <p:sp>
          <p:nvSpPr>
            <p:cNvPr id="8" name="object 11">
              <a:extLst>
                <a:ext uri="{FF2B5EF4-FFF2-40B4-BE49-F238E27FC236}">
                  <a16:creationId xmlns:a16="http://schemas.microsoft.com/office/drawing/2014/main" id="{C094B2F1-C2D0-4899-87D0-E76121B7E5DC}"/>
                </a:ext>
              </a:extLst>
            </p:cNvPr>
            <p:cNvSpPr/>
            <p:nvPr/>
          </p:nvSpPr>
          <p:spPr>
            <a:xfrm>
              <a:off x="6287858" y="3348310"/>
              <a:ext cx="512445" cy="570230"/>
            </a:xfrm>
            <a:custGeom>
              <a:avLst/>
              <a:gdLst/>
              <a:ahLst/>
              <a:cxnLst/>
              <a:rect l="l" t="t" r="r" b="b"/>
              <a:pathLst>
                <a:path w="512445" h="570229">
                  <a:moveTo>
                    <a:pt x="262839" y="0"/>
                  </a:moveTo>
                  <a:lnTo>
                    <a:pt x="264383" y="43950"/>
                  </a:lnTo>
                  <a:lnTo>
                    <a:pt x="257289" y="93019"/>
                  </a:lnTo>
                  <a:lnTo>
                    <a:pt x="246994" y="138247"/>
                  </a:lnTo>
                  <a:lnTo>
                    <a:pt x="238937" y="170675"/>
                  </a:lnTo>
                  <a:lnTo>
                    <a:pt x="216964" y="152860"/>
                  </a:lnTo>
                  <a:lnTo>
                    <a:pt x="193709" y="125445"/>
                  </a:lnTo>
                  <a:lnTo>
                    <a:pt x="171736" y="89070"/>
                  </a:lnTo>
                  <a:lnTo>
                    <a:pt x="153606" y="44373"/>
                  </a:lnTo>
                  <a:lnTo>
                    <a:pt x="143869" y="92148"/>
                  </a:lnTo>
                  <a:lnTo>
                    <a:pt x="138304" y="137552"/>
                  </a:lnTo>
                  <a:lnTo>
                    <a:pt x="136534" y="182197"/>
                  </a:lnTo>
                  <a:lnTo>
                    <a:pt x="138178" y="227695"/>
                  </a:lnTo>
                  <a:lnTo>
                    <a:pt x="142856" y="275657"/>
                  </a:lnTo>
                  <a:lnTo>
                    <a:pt x="150190" y="327698"/>
                  </a:lnTo>
                  <a:lnTo>
                    <a:pt x="123841" y="312924"/>
                  </a:lnTo>
                  <a:lnTo>
                    <a:pt x="95575" y="288867"/>
                  </a:lnTo>
                  <a:lnTo>
                    <a:pt x="64749" y="255210"/>
                  </a:lnTo>
                  <a:lnTo>
                    <a:pt x="30721" y="211632"/>
                  </a:lnTo>
                  <a:lnTo>
                    <a:pt x="27889" y="262305"/>
                  </a:lnTo>
                  <a:lnTo>
                    <a:pt x="33701" y="309773"/>
                  </a:lnTo>
                  <a:lnTo>
                    <a:pt x="46553" y="358520"/>
                  </a:lnTo>
                  <a:lnTo>
                    <a:pt x="64846" y="413029"/>
                  </a:lnTo>
                  <a:lnTo>
                    <a:pt x="54235" y="416497"/>
                  </a:lnTo>
                  <a:lnTo>
                    <a:pt x="38823" y="420284"/>
                  </a:lnTo>
                  <a:lnTo>
                    <a:pt x="20212" y="422151"/>
                  </a:lnTo>
                  <a:lnTo>
                    <a:pt x="0" y="419862"/>
                  </a:lnTo>
                  <a:lnTo>
                    <a:pt x="21277" y="457729"/>
                  </a:lnTo>
                  <a:lnTo>
                    <a:pt x="49918" y="500076"/>
                  </a:lnTo>
                  <a:lnTo>
                    <a:pt x="79200" y="539864"/>
                  </a:lnTo>
                  <a:lnTo>
                    <a:pt x="102400" y="570052"/>
                  </a:lnTo>
                  <a:lnTo>
                    <a:pt x="423265" y="563219"/>
                  </a:lnTo>
                  <a:lnTo>
                    <a:pt x="445292" y="542158"/>
                  </a:lnTo>
                  <a:lnTo>
                    <a:pt x="468920" y="507331"/>
                  </a:lnTo>
                  <a:lnTo>
                    <a:pt x="491908" y="462901"/>
                  </a:lnTo>
                  <a:lnTo>
                    <a:pt x="512013" y="413029"/>
                  </a:lnTo>
                  <a:lnTo>
                    <a:pt x="490735" y="425030"/>
                  </a:lnTo>
                  <a:lnTo>
                    <a:pt x="464656" y="434790"/>
                  </a:lnTo>
                  <a:lnTo>
                    <a:pt x="436655" y="441350"/>
                  </a:lnTo>
                  <a:lnTo>
                    <a:pt x="409613" y="443750"/>
                  </a:lnTo>
                  <a:lnTo>
                    <a:pt x="431569" y="413387"/>
                  </a:lnTo>
                  <a:lnTo>
                    <a:pt x="454179" y="370406"/>
                  </a:lnTo>
                  <a:lnTo>
                    <a:pt x="474004" y="319395"/>
                  </a:lnTo>
                  <a:lnTo>
                    <a:pt x="487604" y="264941"/>
                  </a:lnTo>
                  <a:lnTo>
                    <a:pt x="491540" y="211632"/>
                  </a:lnTo>
                  <a:lnTo>
                    <a:pt x="476231" y="239636"/>
                  </a:lnTo>
                  <a:lnTo>
                    <a:pt x="445882" y="269240"/>
                  </a:lnTo>
                  <a:lnTo>
                    <a:pt x="408492" y="295643"/>
                  </a:lnTo>
                  <a:lnTo>
                    <a:pt x="372059" y="314045"/>
                  </a:lnTo>
                  <a:lnTo>
                    <a:pt x="379683" y="283321"/>
                  </a:lnTo>
                  <a:lnTo>
                    <a:pt x="385502" y="241949"/>
                  </a:lnTo>
                  <a:lnTo>
                    <a:pt x="388533" y="192386"/>
                  </a:lnTo>
                  <a:lnTo>
                    <a:pt x="387796" y="137088"/>
                  </a:lnTo>
                  <a:lnTo>
                    <a:pt x="382308" y="78511"/>
                  </a:lnTo>
                  <a:lnTo>
                    <a:pt x="373026" y="110511"/>
                  </a:lnTo>
                  <a:lnTo>
                    <a:pt x="354144" y="142513"/>
                  </a:lnTo>
                  <a:lnTo>
                    <a:pt x="331421" y="170676"/>
                  </a:lnTo>
                  <a:lnTo>
                    <a:pt x="310616" y="191160"/>
                  </a:lnTo>
                  <a:lnTo>
                    <a:pt x="308430" y="164174"/>
                  </a:lnTo>
                  <a:lnTo>
                    <a:pt x="300805" y="123745"/>
                  </a:lnTo>
                  <a:lnTo>
                    <a:pt x="286142" y="69234"/>
                  </a:lnTo>
                  <a:lnTo>
                    <a:pt x="262839" y="0"/>
                  </a:lnTo>
                  <a:close/>
                </a:path>
              </a:pathLst>
            </a:custGeom>
            <a:solidFill>
              <a:srgbClr val="FFDA00"/>
            </a:solidFill>
          </p:spPr>
          <p:txBody>
            <a:bodyPr wrap="square" lIns="0" tIns="0" rIns="0" bIns="0" rtlCol="0"/>
            <a:lstStyle/>
            <a:p>
              <a:endParaRPr/>
            </a:p>
          </p:txBody>
        </p:sp>
        <p:sp>
          <p:nvSpPr>
            <p:cNvPr id="10" name="object 13">
              <a:extLst>
                <a:ext uri="{FF2B5EF4-FFF2-40B4-BE49-F238E27FC236}">
                  <a16:creationId xmlns:a16="http://schemas.microsoft.com/office/drawing/2014/main" id="{FA3DF9FE-9503-4A53-98AE-B68B6D2BE798}"/>
                </a:ext>
              </a:extLst>
            </p:cNvPr>
            <p:cNvSpPr/>
            <p:nvPr/>
          </p:nvSpPr>
          <p:spPr>
            <a:xfrm>
              <a:off x="5140937" y="1729015"/>
              <a:ext cx="1447800" cy="2506980"/>
            </a:xfrm>
            <a:custGeom>
              <a:avLst/>
              <a:gdLst/>
              <a:ahLst/>
              <a:cxnLst/>
              <a:rect l="l" t="t" r="r" b="b"/>
              <a:pathLst>
                <a:path w="1447800" h="2506979">
                  <a:moveTo>
                    <a:pt x="567867" y="2185771"/>
                  </a:moveTo>
                  <a:lnTo>
                    <a:pt x="1445018" y="666534"/>
                  </a:lnTo>
                  <a:lnTo>
                    <a:pt x="1447317" y="670496"/>
                  </a:lnTo>
                  <a:lnTo>
                    <a:pt x="1447317" y="0"/>
                  </a:lnTo>
                  <a:lnTo>
                    <a:pt x="0" y="2506802"/>
                  </a:lnTo>
                  <a:lnTo>
                    <a:pt x="2819" y="2506802"/>
                  </a:lnTo>
                  <a:lnTo>
                    <a:pt x="13652" y="2496566"/>
                  </a:lnTo>
                  <a:lnTo>
                    <a:pt x="567867" y="2185771"/>
                  </a:lnTo>
                  <a:close/>
                </a:path>
              </a:pathLst>
            </a:custGeom>
            <a:ln w="27305">
              <a:solidFill>
                <a:srgbClr val="FFFFFF"/>
              </a:solidFill>
            </a:ln>
          </p:spPr>
          <p:txBody>
            <a:bodyPr wrap="square" lIns="0" tIns="0" rIns="0" bIns="0" rtlCol="0"/>
            <a:lstStyle/>
            <a:p>
              <a:endParaRPr/>
            </a:p>
          </p:txBody>
        </p:sp>
        <p:grpSp>
          <p:nvGrpSpPr>
            <p:cNvPr id="3" name="Group 2">
              <a:extLst>
                <a:ext uri="{FF2B5EF4-FFF2-40B4-BE49-F238E27FC236}">
                  <a16:creationId xmlns:a16="http://schemas.microsoft.com/office/drawing/2014/main" id="{5DEB25E3-7FE1-4265-987B-E4F18DB4C921}"/>
                </a:ext>
              </a:extLst>
            </p:cNvPr>
            <p:cNvGrpSpPr/>
            <p:nvPr/>
          </p:nvGrpSpPr>
          <p:grpSpPr>
            <a:xfrm>
              <a:off x="5140937" y="1726913"/>
              <a:ext cx="2905733" cy="2510155"/>
              <a:chOff x="5140937" y="1726913"/>
              <a:chExt cx="2905733" cy="2510155"/>
            </a:xfrm>
          </p:grpSpPr>
          <p:sp>
            <p:nvSpPr>
              <p:cNvPr id="9" name="object 12">
                <a:extLst>
                  <a:ext uri="{FF2B5EF4-FFF2-40B4-BE49-F238E27FC236}">
                    <a16:creationId xmlns:a16="http://schemas.microsoft.com/office/drawing/2014/main" id="{C336710C-90DE-4F95-8B56-FC64C7DD285C}"/>
                  </a:ext>
                </a:extLst>
              </p:cNvPr>
              <p:cNvSpPr/>
              <p:nvPr/>
            </p:nvSpPr>
            <p:spPr>
              <a:xfrm>
                <a:off x="5140937" y="1729015"/>
                <a:ext cx="1447800" cy="2506980"/>
              </a:xfrm>
              <a:custGeom>
                <a:avLst/>
                <a:gdLst/>
                <a:ahLst/>
                <a:cxnLst/>
                <a:rect l="l" t="t" r="r" b="b"/>
                <a:pathLst>
                  <a:path w="1447800" h="2506979">
                    <a:moveTo>
                      <a:pt x="1447317" y="0"/>
                    </a:moveTo>
                    <a:lnTo>
                      <a:pt x="0" y="2506802"/>
                    </a:lnTo>
                    <a:lnTo>
                      <a:pt x="2819" y="2506802"/>
                    </a:lnTo>
                    <a:lnTo>
                      <a:pt x="13652" y="2496566"/>
                    </a:lnTo>
                    <a:lnTo>
                      <a:pt x="567867" y="2185771"/>
                    </a:lnTo>
                    <a:lnTo>
                      <a:pt x="1445018" y="666534"/>
                    </a:lnTo>
                    <a:lnTo>
                      <a:pt x="1447317" y="670496"/>
                    </a:lnTo>
                    <a:lnTo>
                      <a:pt x="1447317" y="0"/>
                    </a:lnTo>
                    <a:close/>
                  </a:path>
                </a:pathLst>
              </a:custGeom>
              <a:solidFill>
                <a:srgbClr val="009BDF"/>
              </a:solidFill>
            </p:spPr>
            <p:txBody>
              <a:bodyPr wrap="square" lIns="0" tIns="0" rIns="0" bIns="0" rtlCol="0"/>
              <a:lstStyle/>
              <a:p>
                <a:endParaRPr dirty="0"/>
              </a:p>
            </p:txBody>
          </p:sp>
          <p:sp>
            <p:nvSpPr>
              <p:cNvPr id="6" name="object 16">
                <a:extLst>
                  <a:ext uri="{FF2B5EF4-FFF2-40B4-BE49-F238E27FC236}">
                    <a16:creationId xmlns:a16="http://schemas.microsoft.com/office/drawing/2014/main" id="{779F6E6A-A254-4C20-9313-704B8BEB3836}"/>
                  </a:ext>
                </a:extLst>
              </p:cNvPr>
              <p:cNvSpPr/>
              <p:nvPr/>
            </p:nvSpPr>
            <p:spPr>
              <a:xfrm>
                <a:off x="6569561" y="1726913"/>
                <a:ext cx="1451610" cy="2510155"/>
              </a:xfrm>
              <a:custGeom>
                <a:avLst/>
                <a:gdLst/>
                <a:ahLst/>
                <a:cxnLst/>
                <a:rect l="l" t="t" r="r" b="b"/>
                <a:pathLst>
                  <a:path w="1451610" h="2510154">
                    <a:moveTo>
                      <a:pt x="1917" y="0"/>
                    </a:moveTo>
                    <a:lnTo>
                      <a:pt x="0" y="3276"/>
                    </a:lnTo>
                    <a:lnTo>
                      <a:pt x="0" y="673773"/>
                    </a:lnTo>
                    <a:lnTo>
                      <a:pt x="874864" y="2189048"/>
                    </a:lnTo>
                    <a:lnTo>
                      <a:pt x="1451114" y="2510078"/>
                    </a:lnTo>
                    <a:lnTo>
                      <a:pt x="1917" y="0"/>
                    </a:lnTo>
                    <a:close/>
                  </a:path>
                </a:pathLst>
              </a:custGeom>
              <a:solidFill>
                <a:srgbClr val="DA2128"/>
              </a:solidFill>
            </p:spPr>
            <p:txBody>
              <a:bodyPr wrap="square" lIns="0" tIns="0" rIns="0" bIns="0" rtlCol="0"/>
              <a:lstStyle/>
              <a:p>
                <a:endParaRPr/>
              </a:p>
            </p:txBody>
          </p:sp>
          <p:sp>
            <p:nvSpPr>
              <p:cNvPr id="7" name="object 10">
                <a:extLst>
                  <a:ext uri="{FF2B5EF4-FFF2-40B4-BE49-F238E27FC236}">
                    <a16:creationId xmlns:a16="http://schemas.microsoft.com/office/drawing/2014/main" id="{7CFC87E7-4E32-4848-BF7A-ACEDCD3BDD4F}"/>
                  </a:ext>
                </a:extLst>
              </p:cNvPr>
              <p:cNvSpPr/>
              <p:nvPr/>
            </p:nvSpPr>
            <p:spPr>
              <a:xfrm>
                <a:off x="6089876" y="2826047"/>
                <a:ext cx="969644" cy="1092835"/>
              </a:xfrm>
              <a:custGeom>
                <a:avLst/>
                <a:gdLst/>
                <a:ahLst/>
                <a:cxnLst/>
                <a:rect l="l" t="t" r="r" b="b"/>
                <a:pathLst>
                  <a:path w="969645" h="1092835">
                    <a:moveTo>
                      <a:pt x="460819" y="0"/>
                    </a:moveTo>
                    <a:lnTo>
                      <a:pt x="414521" y="61606"/>
                    </a:lnTo>
                    <a:lnTo>
                      <a:pt x="395533" y="99669"/>
                    </a:lnTo>
                    <a:lnTo>
                      <a:pt x="379745" y="142092"/>
                    </a:lnTo>
                    <a:lnTo>
                      <a:pt x="367479" y="188515"/>
                    </a:lnTo>
                    <a:lnTo>
                      <a:pt x="359053" y="238578"/>
                    </a:lnTo>
                    <a:lnTo>
                      <a:pt x="354787" y="291920"/>
                    </a:lnTo>
                    <a:lnTo>
                      <a:pt x="355003" y="348183"/>
                    </a:lnTo>
                    <a:lnTo>
                      <a:pt x="327743" y="319645"/>
                    </a:lnTo>
                    <a:lnTo>
                      <a:pt x="290568" y="291430"/>
                    </a:lnTo>
                    <a:lnTo>
                      <a:pt x="248913" y="265133"/>
                    </a:lnTo>
                    <a:lnTo>
                      <a:pt x="208216" y="242354"/>
                    </a:lnTo>
                    <a:lnTo>
                      <a:pt x="227116" y="272920"/>
                    </a:lnTo>
                    <a:lnTo>
                      <a:pt x="239949" y="310502"/>
                    </a:lnTo>
                    <a:lnTo>
                      <a:pt x="247472" y="355858"/>
                    </a:lnTo>
                    <a:lnTo>
                      <a:pt x="250444" y="409748"/>
                    </a:lnTo>
                    <a:lnTo>
                      <a:pt x="249624" y="472930"/>
                    </a:lnTo>
                    <a:lnTo>
                      <a:pt x="245770" y="546163"/>
                    </a:lnTo>
                    <a:lnTo>
                      <a:pt x="229765" y="516612"/>
                    </a:lnTo>
                    <a:lnTo>
                      <a:pt x="199682" y="486422"/>
                    </a:lnTo>
                    <a:lnTo>
                      <a:pt x="159359" y="458795"/>
                    </a:lnTo>
                    <a:lnTo>
                      <a:pt x="112636" y="436930"/>
                    </a:lnTo>
                    <a:lnTo>
                      <a:pt x="130826" y="472238"/>
                    </a:lnTo>
                    <a:lnTo>
                      <a:pt x="140986" y="510494"/>
                    </a:lnTo>
                    <a:lnTo>
                      <a:pt x="144099" y="554649"/>
                    </a:lnTo>
                    <a:lnTo>
                      <a:pt x="141150" y="607652"/>
                    </a:lnTo>
                    <a:lnTo>
                      <a:pt x="133121" y="672452"/>
                    </a:lnTo>
                    <a:lnTo>
                      <a:pt x="108483" y="641306"/>
                    </a:lnTo>
                    <a:lnTo>
                      <a:pt x="74242" y="615281"/>
                    </a:lnTo>
                    <a:lnTo>
                      <a:pt x="36161" y="595655"/>
                    </a:lnTo>
                    <a:lnTo>
                      <a:pt x="0" y="583704"/>
                    </a:lnTo>
                    <a:lnTo>
                      <a:pt x="23116" y="612263"/>
                    </a:lnTo>
                    <a:lnTo>
                      <a:pt x="41589" y="656276"/>
                    </a:lnTo>
                    <a:lnTo>
                      <a:pt x="55891" y="709580"/>
                    </a:lnTo>
                    <a:lnTo>
                      <a:pt x="66496" y="766013"/>
                    </a:lnTo>
                    <a:lnTo>
                      <a:pt x="73878" y="819411"/>
                    </a:lnTo>
                    <a:lnTo>
                      <a:pt x="78511" y="863612"/>
                    </a:lnTo>
                    <a:lnTo>
                      <a:pt x="86783" y="907714"/>
                    </a:lnTo>
                    <a:lnTo>
                      <a:pt x="103740" y="950997"/>
                    </a:lnTo>
                    <a:lnTo>
                      <a:pt x="129875" y="995099"/>
                    </a:lnTo>
                    <a:lnTo>
                      <a:pt x="165675" y="1041659"/>
                    </a:lnTo>
                    <a:lnTo>
                      <a:pt x="211632" y="1092314"/>
                    </a:lnTo>
                    <a:lnTo>
                      <a:pt x="740714" y="1088898"/>
                    </a:lnTo>
                    <a:lnTo>
                      <a:pt x="783043" y="1055719"/>
                    </a:lnTo>
                    <a:lnTo>
                      <a:pt x="816360" y="1012710"/>
                    </a:lnTo>
                    <a:lnTo>
                      <a:pt x="841485" y="964785"/>
                    </a:lnTo>
                    <a:lnTo>
                      <a:pt x="859236" y="916859"/>
                    </a:lnTo>
                    <a:lnTo>
                      <a:pt x="870432" y="873848"/>
                    </a:lnTo>
                    <a:lnTo>
                      <a:pt x="878760" y="833819"/>
                    </a:lnTo>
                    <a:lnTo>
                      <a:pt x="889546" y="791984"/>
                    </a:lnTo>
                    <a:lnTo>
                      <a:pt x="906067" y="749000"/>
                    </a:lnTo>
                    <a:lnTo>
                      <a:pt x="931602" y="705525"/>
                    </a:lnTo>
                    <a:lnTo>
                      <a:pt x="969429" y="662216"/>
                    </a:lnTo>
                    <a:lnTo>
                      <a:pt x="926599" y="672192"/>
                    </a:lnTo>
                    <a:lnTo>
                      <a:pt x="877689" y="688246"/>
                    </a:lnTo>
                    <a:lnTo>
                      <a:pt x="834539" y="704941"/>
                    </a:lnTo>
                    <a:lnTo>
                      <a:pt x="808989" y="716838"/>
                    </a:lnTo>
                    <a:lnTo>
                      <a:pt x="793682" y="722810"/>
                    </a:lnTo>
                    <a:lnTo>
                      <a:pt x="778697" y="723663"/>
                    </a:lnTo>
                    <a:lnTo>
                      <a:pt x="772031" y="716837"/>
                    </a:lnTo>
                    <a:lnTo>
                      <a:pt x="781684" y="699770"/>
                    </a:lnTo>
                    <a:lnTo>
                      <a:pt x="795053" y="677581"/>
                    </a:lnTo>
                    <a:lnTo>
                      <a:pt x="806714" y="642876"/>
                    </a:lnTo>
                    <a:lnTo>
                      <a:pt x="814963" y="597361"/>
                    </a:lnTo>
                    <a:lnTo>
                      <a:pt x="818093" y="542744"/>
                    </a:lnTo>
                    <a:lnTo>
                      <a:pt x="814397" y="480731"/>
                    </a:lnTo>
                    <a:lnTo>
                      <a:pt x="802170" y="413029"/>
                    </a:lnTo>
                    <a:lnTo>
                      <a:pt x="773436" y="492948"/>
                    </a:lnTo>
                    <a:lnTo>
                      <a:pt x="746410" y="541481"/>
                    </a:lnTo>
                    <a:lnTo>
                      <a:pt x="722799" y="563652"/>
                    </a:lnTo>
                    <a:lnTo>
                      <a:pt x="704310" y="564489"/>
                    </a:lnTo>
                    <a:lnTo>
                      <a:pt x="692648" y="549017"/>
                    </a:lnTo>
                    <a:lnTo>
                      <a:pt x="689521" y="522262"/>
                    </a:lnTo>
                    <a:lnTo>
                      <a:pt x="691196" y="485614"/>
                    </a:lnTo>
                    <a:lnTo>
                      <a:pt x="691544" y="439579"/>
                    </a:lnTo>
                    <a:lnTo>
                      <a:pt x="688667" y="387856"/>
                    </a:lnTo>
                    <a:lnTo>
                      <a:pt x="680669" y="334142"/>
                    </a:lnTo>
                    <a:lnTo>
                      <a:pt x="665656" y="282135"/>
                    </a:lnTo>
                    <a:lnTo>
                      <a:pt x="641730" y="235534"/>
                    </a:lnTo>
                    <a:lnTo>
                      <a:pt x="646782" y="291878"/>
                    </a:lnTo>
                    <a:lnTo>
                      <a:pt x="639554" y="351656"/>
                    </a:lnTo>
                    <a:lnTo>
                      <a:pt x="624880" y="404576"/>
                    </a:lnTo>
                    <a:lnTo>
                      <a:pt x="607593" y="440347"/>
                    </a:lnTo>
                    <a:lnTo>
                      <a:pt x="584178" y="465141"/>
                    </a:lnTo>
                    <a:lnTo>
                      <a:pt x="566205" y="469779"/>
                    </a:lnTo>
                    <a:lnTo>
                      <a:pt x="555274" y="457138"/>
                    </a:lnTo>
                    <a:lnTo>
                      <a:pt x="552983" y="430098"/>
                    </a:lnTo>
                    <a:lnTo>
                      <a:pt x="551169" y="384556"/>
                    </a:lnTo>
                    <a:lnTo>
                      <a:pt x="542529" y="340616"/>
                    </a:lnTo>
                    <a:lnTo>
                      <a:pt x="529086" y="297351"/>
                    </a:lnTo>
                    <a:lnTo>
                      <a:pt x="512862" y="253832"/>
                    </a:lnTo>
                    <a:lnTo>
                      <a:pt x="495879" y="209134"/>
                    </a:lnTo>
                    <a:lnTo>
                      <a:pt x="480161" y="162329"/>
                    </a:lnTo>
                    <a:lnTo>
                      <a:pt x="467730" y="112490"/>
                    </a:lnTo>
                    <a:lnTo>
                      <a:pt x="460608" y="58689"/>
                    </a:lnTo>
                    <a:lnTo>
                      <a:pt x="460819" y="0"/>
                    </a:lnTo>
                    <a:close/>
                  </a:path>
                </a:pathLst>
              </a:custGeom>
              <a:solidFill>
                <a:srgbClr val="C9252B"/>
              </a:solidFill>
            </p:spPr>
            <p:txBody>
              <a:bodyPr wrap="square" lIns="0" tIns="0" rIns="0" bIns="0" rtlCol="0"/>
              <a:lstStyle/>
              <a:p>
                <a:endParaRPr/>
              </a:p>
            </p:txBody>
          </p:sp>
          <p:sp>
            <p:nvSpPr>
              <p:cNvPr id="11" name="object 14">
                <a:extLst>
                  <a:ext uri="{FF2B5EF4-FFF2-40B4-BE49-F238E27FC236}">
                    <a16:creationId xmlns:a16="http://schemas.microsoft.com/office/drawing/2014/main" id="{D719983F-5DA2-44AF-B63A-74BE89A9FB99}"/>
                  </a:ext>
                </a:extLst>
              </p:cNvPr>
              <p:cNvSpPr/>
              <p:nvPr/>
            </p:nvSpPr>
            <p:spPr>
              <a:xfrm>
                <a:off x="5150435" y="3898989"/>
                <a:ext cx="2896235" cy="321310"/>
              </a:xfrm>
              <a:custGeom>
                <a:avLst/>
                <a:gdLst/>
                <a:ahLst/>
                <a:cxnLst/>
                <a:rect l="l" t="t" r="r" b="b"/>
                <a:pathLst>
                  <a:path w="2896235" h="321310">
                    <a:moveTo>
                      <a:pt x="2319362" y="0"/>
                    </a:moveTo>
                    <a:lnTo>
                      <a:pt x="565086" y="0"/>
                    </a:lnTo>
                    <a:lnTo>
                      <a:pt x="10845" y="310794"/>
                    </a:lnTo>
                    <a:lnTo>
                      <a:pt x="0" y="321030"/>
                    </a:lnTo>
                    <a:lnTo>
                      <a:pt x="2895612" y="321030"/>
                    </a:lnTo>
                    <a:lnTo>
                      <a:pt x="2319362" y="0"/>
                    </a:lnTo>
                    <a:close/>
                  </a:path>
                </a:pathLst>
              </a:custGeom>
              <a:solidFill>
                <a:srgbClr val="00954D"/>
              </a:solidFill>
            </p:spPr>
            <p:txBody>
              <a:bodyPr wrap="square" lIns="0" tIns="0" rIns="0" bIns="0" rtlCol="0"/>
              <a:lstStyle/>
              <a:p>
                <a:endParaRPr/>
              </a:p>
            </p:txBody>
          </p:sp>
        </p:grpSp>
        <p:sp>
          <p:nvSpPr>
            <p:cNvPr id="12" name="object 15">
              <a:extLst>
                <a:ext uri="{FF2B5EF4-FFF2-40B4-BE49-F238E27FC236}">
                  <a16:creationId xmlns:a16="http://schemas.microsoft.com/office/drawing/2014/main" id="{4B33C013-A729-484E-99F9-1A3A57BD7CE4}"/>
                </a:ext>
              </a:extLst>
            </p:cNvPr>
            <p:cNvSpPr/>
            <p:nvPr/>
          </p:nvSpPr>
          <p:spPr>
            <a:xfrm>
              <a:off x="5143726" y="3914787"/>
              <a:ext cx="2896235" cy="321310"/>
            </a:xfrm>
            <a:custGeom>
              <a:avLst/>
              <a:gdLst/>
              <a:ahLst/>
              <a:cxnLst/>
              <a:rect l="l" t="t" r="r" b="b"/>
              <a:pathLst>
                <a:path w="2896235" h="321310">
                  <a:moveTo>
                    <a:pt x="2319362" y="0"/>
                  </a:moveTo>
                  <a:lnTo>
                    <a:pt x="565086" y="0"/>
                  </a:lnTo>
                  <a:lnTo>
                    <a:pt x="10845" y="310794"/>
                  </a:lnTo>
                  <a:lnTo>
                    <a:pt x="0" y="321030"/>
                  </a:lnTo>
                  <a:lnTo>
                    <a:pt x="2895612" y="321030"/>
                  </a:lnTo>
                  <a:lnTo>
                    <a:pt x="2319362" y="0"/>
                  </a:lnTo>
                  <a:close/>
                </a:path>
              </a:pathLst>
            </a:custGeom>
            <a:ln w="27305">
              <a:solidFill>
                <a:srgbClr val="FFFFFF"/>
              </a:solidFill>
            </a:ln>
          </p:spPr>
          <p:txBody>
            <a:bodyPr wrap="square" lIns="0" tIns="0" rIns="0" bIns="0" rtlCol="0"/>
            <a:lstStyle/>
            <a:p>
              <a:endParaRPr/>
            </a:p>
          </p:txBody>
        </p:sp>
        <p:sp>
          <p:nvSpPr>
            <p:cNvPr id="13" name="object 17">
              <a:extLst>
                <a:ext uri="{FF2B5EF4-FFF2-40B4-BE49-F238E27FC236}">
                  <a16:creationId xmlns:a16="http://schemas.microsoft.com/office/drawing/2014/main" id="{FE79690E-1F6B-40E4-B8B8-2D7A53BA9765}"/>
                </a:ext>
              </a:extLst>
            </p:cNvPr>
            <p:cNvSpPr/>
            <p:nvPr/>
          </p:nvSpPr>
          <p:spPr>
            <a:xfrm>
              <a:off x="6588224" y="1725738"/>
              <a:ext cx="1451610" cy="2510155"/>
            </a:xfrm>
            <a:custGeom>
              <a:avLst/>
              <a:gdLst/>
              <a:ahLst/>
              <a:cxnLst/>
              <a:rect l="l" t="t" r="r" b="b"/>
              <a:pathLst>
                <a:path w="1451610" h="2510154">
                  <a:moveTo>
                    <a:pt x="874864" y="2189048"/>
                  </a:moveTo>
                  <a:lnTo>
                    <a:pt x="1451114" y="2510078"/>
                  </a:lnTo>
                  <a:lnTo>
                    <a:pt x="1917" y="0"/>
                  </a:lnTo>
                  <a:lnTo>
                    <a:pt x="0" y="3276"/>
                  </a:lnTo>
                  <a:lnTo>
                    <a:pt x="0" y="673773"/>
                  </a:lnTo>
                  <a:lnTo>
                    <a:pt x="874864" y="2189048"/>
                  </a:lnTo>
                  <a:close/>
                </a:path>
              </a:pathLst>
            </a:custGeom>
            <a:ln w="27305">
              <a:solidFill>
                <a:srgbClr val="FFFFFF"/>
              </a:solidFill>
            </a:ln>
          </p:spPr>
          <p:txBody>
            <a:bodyPr wrap="square" lIns="0" tIns="0" rIns="0" bIns="0" rtlCol="0"/>
            <a:lstStyle/>
            <a:p>
              <a:endParaRPr/>
            </a:p>
          </p:txBody>
        </p:sp>
        <p:sp>
          <p:nvSpPr>
            <p:cNvPr id="14" name="object 18">
              <a:extLst>
                <a:ext uri="{FF2B5EF4-FFF2-40B4-BE49-F238E27FC236}">
                  <a16:creationId xmlns:a16="http://schemas.microsoft.com/office/drawing/2014/main" id="{FA9FA58B-C963-46BB-8698-5D4E283DCC06}"/>
                </a:ext>
              </a:extLst>
            </p:cNvPr>
            <p:cNvSpPr/>
            <p:nvPr/>
          </p:nvSpPr>
          <p:spPr>
            <a:xfrm>
              <a:off x="6285094" y="3994502"/>
              <a:ext cx="126364" cy="176530"/>
            </a:xfrm>
            <a:custGeom>
              <a:avLst/>
              <a:gdLst/>
              <a:ahLst/>
              <a:cxnLst/>
              <a:rect l="l" t="t" r="r" b="b"/>
              <a:pathLst>
                <a:path w="126364" h="176529">
                  <a:moveTo>
                    <a:pt x="126136" y="0"/>
                  </a:moveTo>
                  <a:lnTo>
                    <a:pt x="0" y="0"/>
                  </a:lnTo>
                  <a:lnTo>
                    <a:pt x="0" y="30480"/>
                  </a:lnTo>
                  <a:lnTo>
                    <a:pt x="0" y="72390"/>
                  </a:lnTo>
                  <a:lnTo>
                    <a:pt x="0" y="102870"/>
                  </a:lnTo>
                  <a:lnTo>
                    <a:pt x="0" y="176530"/>
                  </a:lnTo>
                  <a:lnTo>
                    <a:pt x="36728" y="176530"/>
                  </a:lnTo>
                  <a:lnTo>
                    <a:pt x="36728" y="102870"/>
                  </a:lnTo>
                  <a:lnTo>
                    <a:pt x="115074" y="102870"/>
                  </a:lnTo>
                  <a:lnTo>
                    <a:pt x="115074" y="72390"/>
                  </a:lnTo>
                  <a:lnTo>
                    <a:pt x="36728" y="72390"/>
                  </a:lnTo>
                  <a:lnTo>
                    <a:pt x="36728" y="30480"/>
                  </a:lnTo>
                  <a:lnTo>
                    <a:pt x="126136" y="30480"/>
                  </a:lnTo>
                  <a:lnTo>
                    <a:pt x="126136" y="0"/>
                  </a:lnTo>
                  <a:close/>
                </a:path>
              </a:pathLst>
            </a:custGeom>
            <a:solidFill>
              <a:srgbClr val="FFFFFF"/>
            </a:solidFill>
          </p:spPr>
          <p:txBody>
            <a:bodyPr wrap="square" lIns="0" tIns="0" rIns="0" bIns="0" rtlCol="0"/>
            <a:lstStyle/>
            <a:p>
              <a:endParaRPr/>
            </a:p>
          </p:txBody>
        </p:sp>
        <p:pic>
          <p:nvPicPr>
            <p:cNvPr id="15" name="object 19">
              <a:extLst>
                <a:ext uri="{FF2B5EF4-FFF2-40B4-BE49-F238E27FC236}">
                  <a16:creationId xmlns:a16="http://schemas.microsoft.com/office/drawing/2014/main" id="{0472B12A-0F85-41A4-9BF9-06C46F9C276D}"/>
                </a:ext>
              </a:extLst>
            </p:cNvPr>
            <p:cNvPicPr/>
            <p:nvPr/>
          </p:nvPicPr>
          <p:blipFill>
            <a:blip r:embed="rId3" cstate="print"/>
            <a:stretch>
              <a:fillRect/>
            </a:stretch>
          </p:blipFill>
          <p:spPr>
            <a:xfrm>
              <a:off x="6435222" y="3994256"/>
              <a:ext cx="141973" cy="181457"/>
            </a:xfrm>
            <a:prstGeom prst="rect">
              <a:avLst/>
            </a:prstGeom>
          </p:spPr>
        </p:pic>
        <p:sp>
          <p:nvSpPr>
            <p:cNvPr id="16" name="object 20">
              <a:extLst>
                <a:ext uri="{FF2B5EF4-FFF2-40B4-BE49-F238E27FC236}">
                  <a16:creationId xmlns:a16="http://schemas.microsoft.com/office/drawing/2014/main" id="{BFDFED8A-0266-446C-A044-1E6917EC271A}"/>
                </a:ext>
              </a:extLst>
            </p:cNvPr>
            <p:cNvSpPr/>
            <p:nvPr/>
          </p:nvSpPr>
          <p:spPr>
            <a:xfrm>
              <a:off x="5697008" y="2576089"/>
              <a:ext cx="1682114" cy="1595755"/>
            </a:xfrm>
            <a:custGeom>
              <a:avLst/>
              <a:gdLst/>
              <a:ahLst/>
              <a:cxnLst/>
              <a:rect l="l" t="t" r="r" b="b"/>
              <a:pathLst>
                <a:path w="1682114" h="1595754">
                  <a:moveTo>
                    <a:pt x="188861" y="856881"/>
                  </a:moveTo>
                  <a:lnTo>
                    <a:pt x="186639" y="842708"/>
                  </a:lnTo>
                  <a:lnTo>
                    <a:pt x="180340" y="825525"/>
                  </a:lnTo>
                  <a:lnTo>
                    <a:pt x="169964" y="809840"/>
                  </a:lnTo>
                  <a:lnTo>
                    <a:pt x="162598" y="802627"/>
                  </a:lnTo>
                  <a:lnTo>
                    <a:pt x="155486" y="795642"/>
                  </a:lnTo>
                  <a:lnTo>
                    <a:pt x="154698" y="795108"/>
                  </a:lnTo>
                  <a:lnTo>
                    <a:pt x="154698" y="868426"/>
                  </a:lnTo>
                  <a:lnTo>
                    <a:pt x="152654" y="877976"/>
                  </a:lnTo>
                  <a:lnTo>
                    <a:pt x="126403" y="907097"/>
                  </a:lnTo>
                  <a:lnTo>
                    <a:pt x="106108" y="910132"/>
                  </a:lnTo>
                  <a:lnTo>
                    <a:pt x="94818" y="908316"/>
                  </a:lnTo>
                  <a:lnTo>
                    <a:pt x="58521" y="890092"/>
                  </a:lnTo>
                  <a:lnTo>
                    <a:pt x="34404" y="853744"/>
                  </a:lnTo>
                  <a:lnTo>
                    <a:pt x="34150" y="844105"/>
                  </a:lnTo>
                  <a:lnTo>
                    <a:pt x="36207" y="834529"/>
                  </a:lnTo>
                  <a:lnTo>
                    <a:pt x="62445" y="805510"/>
                  </a:lnTo>
                  <a:lnTo>
                    <a:pt x="82715" y="802627"/>
                  </a:lnTo>
                  <a:lnTo>
                    <a:pt x="93954" y="804468"/>
                  </a:lnTo>
                  <a:lnTo>
                    <a:pt x="130162" y="822680"/>
                  </a:lnTo>
                  <a:lnTo>
                    <a:pt x="154406" y="858850"/>
                  </a:lnTo>
                  <a:lnTo>
                    <a:pt x="154698" y="868426"/>
                  </a:lnTo>
                  <a:lnTo>
                    <a:pt x="154698" y="795108"/>
                  </a:lnTo>
                  <a:lnTo>
                    <a:pt x="136906" y="782929"/>
                  </a:lnTo>
                  <a:lnTo>
                    <a:pt x="116395" y="772960"/>
                  </a:lnTo>
                  <a:lnTo>
                    <a:pt x="96786" y="767397"/>
                  </a:lnTo>
                  <a:lnTo>
                    <a:pt x="78117" y="766241"/>
                  </a:lnTo>
                  <a:lnTo>
                    <a:pt x="60388" y="769505"/>
                  </a:lnTo>
                  <a:lnTo>
                    <a:pt x="23533" y="794473"/>
                  </a:lnTo>
                  <a:lnTo>
                    <a:pt x="1143" y="840790"/>
                  </a:lnTo>
                  <a:lnTo>
                    <a:pt x="0" y="855599"/>
                  </a:lnTo>
                  <a:lnTo>
                    <a:pt x="2222" y="869772"/>
                  </a:lnTo>
                  <a:lnTo>
                    <a:pt x="32981" y="916749"/>
                  </a:lnTo>
                  <a:lnTo>
                    <a:pt x="72097" y="939419"/>
                  </a:lnTo>
                  <a:lnTo>
                    <a:pt x="110401" y="946099"/>
                  </a:lnTo>
                  <a:lnTo>
                    <a:pt x="128473" y="942987"/>
                  </a:lnTo>
                  <a:lnTo>
                    <a:pt x="141859" y="937882"/>
                  </a:lnTo>
                  <a:lnTo>
                    <a:pt x="154139" y="929551"/>
                  </a:lnTo>
                  <a:lnTo>
                    <a:pt x="165315" y="917994"/>
                  </a:lnTo>
                  <a:lnTo>
                    <a:pt x="170662" y="910132"/>
                  </a:lnTo>
                  <a:lnTo>
                    <a:pt x="175387" y="903198"/>
                  </a:lnTo>
                  <a:lnTo>
                    <a:pt x="183222" y="887120"/>
                  </a:lnTo>
                  <a:lnTo>
                    <a:pt x="187718" y="871677"/>
                  </a:lnTo>
                  <a:lnTo>
                    <a:pt x="188861" y="856881"/>
                  </a:lnTo>
                  <a:close/>
                </a:path>
                <a:path w="1682114" h="1595754">
                  <a:moveTo>
                    <a:pt x="299186" y="679996"/>
                  </a:moveTo>
                  <a:lnTo>
                    <a:pt x="191122" y="683755"/>
                  </a:lnTo>
                  <a:lnTo>
                    <a:pt x="144513" y="594131"/>
                  </a:lnTo>
                  <a:lnTo>
                    <a:pt x="123075" y="631113"/>
                  </a:lnTo>
                  <a:lnTo>
                    <a:pt x="156603" y="688047"/>
                  </a:lnTo>
                  <a:lnTo>
                    <a:pt x="90957" y="686435"/>
                  </a:lnTo>
                  <a:lnTo>
                    <a:pt x="68783" y="724636"/>
                  </a:lnTo>
                  <a:lnTo>
                    <a:pt x="170992" y="721334"/>
                  </a:lnTo>
                  <a:lnTo>
                    <a:pt x="220421" y="815733"/>
                  </a:lnTo>
                  <a:lnTo>
                    <a:pt x="241998" y="778598"/>
                  </a:lnTo>
                  <a:lnTo>
                    <a:pt x="207645" y="717651"/>
                  </a:lnTo>
                  <a:lnTo>
                    <a:pt x="276682" y="718820"/>
                  </a:lnTo>
                  <a:lnTo>
                    <a:pt x="299186" y="679996"/>
                  </a:lnTo>
                  <a:close/>
                </a:path>
                <a:path w="1682114" h="1595754">
                  <a:moveTo>
                    <a:pt x="352005" y="588886"/>
                  </a:moveTo>
                  <a:lnTo>
                    <a:pt x="294652" y="555625"/>
                  </a:lnTo>
                  <a:lnTo>
                    <a:pt x="228714" y="448970"/>
                  </a:lnTo>
                  <a:lnTo>
                    <a:pt x="207683" y="485203"/>
                  </a:lnTo>
                  <a:lnTo>
                    <a:pt x="256667" y="554266"/>
                  </a:lnTo>
                  <a:lnTo>
                    <a:pt x="171615" y="547382"/>
                  </a:lnTo>
                  <a:lnTo>
                    <a:pt x="149758" y="585063"/>
                  </a:lnTo>
                  <a:lnTo>
                    <a:pt x="276085" y="587603"/>
                  </a:lnTo>
                  <a:lnTo>
                    <a:pt x="333463" y="620864"/>
                  </a:lnTo>
                  <a:lnTo>
                    <a:pt x="352005" y="588886"/>
                  </a:lnTo>
                  <a:close/>
                </a:path>
                <a:path w="1682114" h="1595754">
                  <a:moveTo>
                    <a:pt x="470484" y="384594"/>
                  </a:moveTo>
                  <a:lnTo>
                    <a:pt x="388391" y="336969"/>
                  </a:lnTo>
                  <a:lnTo>
                    <a:pt x="351421" y="400710"/>
                  </a:lnTo>
                  <a:lnTo>
                    <a:pt x="376948" y="415505"/>
                  </a:lnTo>
                  <a:lnTo>
                    <a:pt x="397484" y="380111"/>
                  </a:lnTo>
                  <a:lnTo>
                    <a:pt x="403631" y="385940"/>
                  </a:lnTo>
                  <a:lnTo>
                    <a:pt x="408482" y="392328"/>
                  </a:lnTo>
                  <a:lnTo>
                    <a:pt x="412064" y="399288"/>
                  </a:lnTo>
                  <a:lnTo>
                    <a:pt x="414362" y="406819"/>
                  </a:lnTo>
                  <a:lnTo>
                    <a:pt x="415201" y="414680"/>
                  </a:lnTo>
                  <a:lnTo>
                    <a:pt x="414451" y="422567"/>
                  </a:lnTo>
                  <a:lnTo>
                    <a:pt x="388581" y="457339"/>
                  </a:lnTo>
                  <a:lnTo>
                    <a:pt x="369443" y="462661"/>
                  </a:lnTo>
                  <a:lnTo>
                    <a:pt x="358165" y="461505"/>
                  </a:lnTo>
                  <a:lnTo>
                    <a:pt x="319557" y="442417"/>
                  </a:lnTo>
                  <a:lnTo>
                    <a:pt x="294805" y="404698"/>
                  </a:lnTo>
                  <a:lnTo>
                    <a:pt x="294614" y="394982"/>
                  </a:lnTo>
                  <a:lnTo>
                    <a:pt x="296646" y="385457"/>
                  </a:lnTo>
                  <a:lnTo>
                    <a:pt x="321919" y="356323"/>
                  </a:lnTo>
                  <a:lnTo>
                    <a:pt x="338023" y="353796"/>
                  </a:lnTo>
                  <a:lnTo>
                    <a:pt x="346697" y="355511"/>
                  </a:lnTo>
                  <a:lnTo>
                    <a:pt x="364934" y="324053"/>
                  </a:lnTo>
                  <a:lnTo>
                    <a:pt x="353047" y="320167"/>
                  </a:lnTo>
                  <a:lnTo>
                    <a:pt x="340969" y="318681"/>
                  </a:lnTo>
                  <a:lnTo>
                    <a:pt x="328714" y="319608"/>
                  </a:lnTo>
                  <a:lnTo>
                    <a:pt x="293243" y="337096"/>
                  </a:lnTo>
                  <a:lnTo>
                    <a:pt x="266420" y="378053"/>
                  </a:lnTo>
                  <a:lnTo>
                    <a:pt x="261937" y="411607"/>
                  </a:lnTo>
                  <a:lnTo>
                    <a:pt x="265341" y="428345"/>
                  </a:lnTo>
                  <a:lnTo>
                    <a:pt x="296100" y="471805"/>
                  </a:lnTo>
                  <a:lnTo>
                    <a:pt x="331139" y="492137"/>
                  </a:lnTo>
                  <a:lnTo>
                    <a:pt x="365950" y="498792"/>
                  </a:lnTo>
                  <a:lnTo>
                    <a:pt x="382638" y="496633"/>
                  </a:lnTo>
                  <a:lnTo>
                    <a:pt x="422871" y="472782"/>
                  </a:lnTo>
                  <a:lnTo>
                    <a:pt x="442417" y="432066"/>
                  </a:lnTo>
                  <a:lnTo>
                    <a:pt x="442899" y="423392"/>
                  </a:lnTo>
                  <a:lnTo>
                    <a:pt x="442506" y="418071"/>
                  </a:lnTo>
                  <a:lnTo>
                    <a:pt x="441413" y="412051"/>
                  </a:lnTo>
                  <a:lnTo>
                    <a:pt x="439661" y="405333"/>
                  </a:lnTo>
                  <a:lnTo>
                    <a:pt x="437248" y="397916"/>
                  </a:lnTo>
                  <a:lnTo>
                    <a:pt x="458216" y="405790"/>
                  </a:lnTo>
                  <a:lnTo>
                    <a:pt x="470484" y="384594"/>
                  </a:lnTo>
                  <a:close/>
                </a:path>
                <a:path w="1682114" h="1595754">
                  <a:moveTo>
                    <a:pt x="555967" y="237185"/>
                  </a:moveTo>
                  <a:lnTo>
                    <a:pt x="528497" y="221234"/>
                  </a:lnTo>
                  <a:lnTo>
                    <a:pt x="479374" y="305943"/>
                  </a:lnTo>
                  <a:lnTo>
                    <a:pt x="439991" y="283121"/>
                  </a:lnTo>
                  <a:lnTo>
                    <a:pt x="483120" y="208788"/>
                  </a:lnTo>
                  <a:lnTo>
                    <a:pt x="456539" y="193382"/>
                  </a:lnTo>
                  <a:lnTo>
                    <a:pt x="413448" y="267690"/>
                  </a:lnTo>
                  <a:lnTo>
                    <a:pt x="380961" y="248869"/>
                  </a:lnTo>
                  <a:lnTo>
                    <a:pt x="427926" y="167906"/>
                  </a:lnTo>
                  <a:lnTo>
                    <a:pt x="400837" y="152184"/>
                  </a:lnTo>
                  <a:lnTo>
                    <a:pt x="335737" y="264414"/>
                  </a:lnTo>
                  <a:lnTo>
                    <a:pt x="488746" y="353136"/>
                  </a:lnTo>
                  <a:lnTo>
                    <a:pt x="555967" y="237185"/>
                  </a:lnTo>
                  <a:close/>
                </a:path>
                <a:path w="1682114" h="1595754">
                  <a:moveTo>
                    <a:pt x="642086" y="88747"/>
                  </a:moveTo>
                  <a:lnTo>
                    <a:pt x="489115" y="0"/>
                  </a:lnTo>
                  <a:lnTo>
                    <a:pt x="471830" y="29781"/>
                  </a:lnTo>
                  <a:lnTo>
                    <a:pt x="578485" y="91668"/>
                  </a:lnTo>
                  <a:lnTo>
                    <a:pt x="436575" y="90512"/>
                  </a:lnTo>
                  <a:lnTo>
                    <a:pt x="417156" y="124053"/>
                  </a:lnTo>
                  <a:lnTo>
                    <a:pt x="570166" y="212801"/>
                  </a:lnTo>
                  <a:lnTo>
                    <a:pt x="587425" y="183007"/>
                  </a:lnTo>
                  <a:lnTo>
                    <a:pt x="478866" y="120040"/>
                  </a:lnTo>
                  <a:lnTo>
                    <a:pt x="623570" y="120700"/>
                  </a:lnTo>
                  <a:lnTo>
                    <a:pt x="642086" y="88747"/>
                  </a:lnTo>
                  <a:close/>
                </a:path>
                <a:path w="1682114" h="1595754">
                  <a:moveTo>
                    <a:pt x="1050823" y="1563789"/>
                  </a:moveTo>
                  <a:lnTo>
                    <a:pt x="952893" y="1563789"/>
                  </a:lnTo>
                  <a:lnTo>
                    <a:pt x="952893" y="1518069"/>
                  </a:lnTo>
                  <a:lnTo>
                    <a:pt x="1038834" y="1518069"/>
                  </a:lnTo>
                  <a:lnTo>
                    <a:pt x="1038834" y="1487589"/>
                  </a:lnTo>
                  <a:lnTo>
                    <a:pt x="952893" y="1487589"/>
                  </a:lnTo>
                  <a:lnTo>
                    <a:pt x="952893" y="1449489"/>
                  </a:lnTo>
                  <a:lnTo>
                    <a:pt x="1046505" y="1449489"/>
                  </a:lnTo>
                  <a:lnTo>
                    <a:pt x="1046505" y="1417739"/>
                  </a:lnTo>
                  <a:lnTo>
                    <a:pt x="916787" y="1417739"/>
                  </a:lnTo>
                  <a:lnTo>
                    <a:pt x="916787" y="1449489"/>
                  </a:lnTo>
                  <a:lnTo>
                    <a:pt x="916787" y="1487589"/>
                  </a:lnTo>
                  <a:lnTo>
                    <a:pt x="916787" y="1518069"/>
                  </a:lnTo>
                  <a:lnTo>
                    <a:pt x="916787" y="1563789"/>
                  </a:lnTo>
                  <a:lnTo>
                    <a:pt x="916787" y="1595539"/>
                  </a:lnTo>
                  <a:lnTo>
                    <a:pt x="1050823" y="1595539"/>
                  </a:lnTo>
                  <a:lnTo>
                    <a:pt x="1050823" y="1563789"/>
                  </a:lnTo>
                  <a:close/>
                </a:path>
                <a:path w="1682114" h="1595754">
                  <a:moveTo>
                    <a:pt x="1204899" y="1562950"/>
                  </a:moveTo>
                  <a:lnTo>
                    <a:pt x="1116584" y="1562950"/>
                  </a:lnTo>
                  <a:lnTo>
                    <a:pt x="1116584" y="1418170"/>
                  </a:lnTo>
                  <a:lnTo>
                    <a:pt x="1079614" y="1418170"/>
                  </a:lnTo>
                  <a:lnTo>
                    <a:pt x="1079614" y="1562950"/>
                  </a:lnTo>
                  <a:lnTo>
                    <a:pt x="1079614" y="1594700"/>
                  </a:lnTo>
                  <a:lnTo>
                    <a:pt x="1204899" y="1594700"/>
                  </a:lnTo>
                  <a:lnTo>
                    <a:pt x="1204899" y="1562950"/>
                  </a:lnTo>
                  <a:close/>
                </a:path>
                <a:path w="1682114" h="1595754">
                  <a:moveTo>
                    <a:pt x="1441450" y="266192"/>
                  </a:moveTo>
                  <a:lnTo>
                    <a:pt x="1423327" y="234238"/>
                  </a:lnTo>
                  <a:lnTo>
                    <a:pt x="1364691" y="267563"/>
                  </a:lnTo>
                  <a:lnTo>
                    <a:pt x="1330718" y="207721"/>
                  </a:lnTo>
                  <a:lnTo>
                    <a:pt x="1389380" y="174472"/>
                  </a:lnTo>
                  <a:lnTo>
                    <a:pt x="1371269" y="142519"/>
                  </a:lnTo>
                  <a:lnTo>
                    <a:pt x="1217422" y="229819"/>
                  </a:lnTo>
                  <a:lnTo>
                    <a:pt x="1235557" y="261772"/>
                  </a:lnTo>
                  <a:lnTo>
                    <a:pt x="1304239" y="222770"/>
                  </a:lnTo>
                  <a:lnTo>
                    <a:pt x="1338173" y="282600"/>
                  </a:lnTo>
                  <a:lnTo>
                    <a:pt x="1269466" y="321551"/>
                  </a:lnTo>
                  <a:lnTo>
                    <a:pt x="1287602" y="353491"/>
                  </a:lnTo>
                  <a:lnTo>
                    <a:pt x="1441450" y="266192"/>
                  </a:lnTo>
                  <a:close/>
                </a:path>
                <a:path w="1682114" h="1595754">
                  <a:moveTo>
                    <a:pt x="1523568" y="410845"/>
                  </a:moveTo>
                  <a:lnTo>
                    <a:pt x="1459534" y="298030"/>
                  </a:lnTo>
                  <a:lnTo>
                    <a:pt x="1305674" y="385343"/>
                  </a:lnTo>
                  <a:lnTo>
                    <a:pt x="1371841" y="501916"/>
                  </a:lnTo>
                  <a:lnTo>
                    <a:pt x="1399501" y="486219"/>
                  </a:lnTo>
                  <a:lnTo>
                    <a:pt x="1351178" y="401040"/>
                  </a:lnTo>
                  <a:lnTo>
                    <a:pt x="1390713" y="378599"/>
                  </a:lnTo>
                  <a:lnTo>
                    <a:pt x="1433156" y="453313"/>
                  </a:lnTo>
                  <a:lnTo>
                    <a:pt x="1459852" y="438175"/>
                  </a:lnTo>
                  <a:lnTo>
                    <a:pt x="1417447" y="363435"/>
                  </a:lnTo>
                  <a:lnTo>
                    <a:pt x="1450111" y="344893"/>
                  </a:lnTo>
                  <a:lnTo>
                    <a:pt x="1496314" y="426300"/>
                  </a:lnTo>
                  <a:lnTo>
                    <a:pt x="1523568" y="410845"/>
                  </a:lnTo>
                  <a:close/>
                </a:path>
                <a:path w="1682114" h="1595754">
                  <a:moveTo>
                    <a:pt x="1585518" y="520014"/>
                  </a:moveTo>
                  <a:lnTo>
                    <a:pt x="1564868" y="483641"/>
                  </a:lnTo>
                  <a:lnTo>
                    <a:pt x="1539798" y="488035"/>
                  </a:lnTo>
                  <a:lnTo>
                    <a:pt x="1539798" y="521462"/>
                  </a:lnTo>
                  <a:lnTo>
                    <a:pt x="1490319" y="575233"/>
                  </a:lnTo>
                  <a:lnTo>
                    <a:pt x="1471536" y="542137"/>
                  </a:lnTo>
                  <a:lnTo>
                    <a:pt x="1467954" y="535825"/>
                  </a:lnTo>
                  <a:lnTo>
                    <a:pt x="1539798" y="521462"/>
                  </a:lnTo>
                  <a:lnTo>
                    <a:pt x="1539798" y="488035"/>
                  </a:lnTo>
                  <a:lnTo>
                    <a:pt x="1379855" y="516026"/>
                  </a:lnTo>
                  <a:lnTo>
                    <a:pt x="1398943" y="549668"/>
                  </a:lnTo>
                  <a:lnTo>
                    <a:pt x="1436497" y="542137"/>
                  </a:lnTo>
                  <a:lnTo>
                    <a:pt x="1468640" y="598792"/>
                  </a:lnTo>
                  <a:lnTo>
                    <a:pt x="1442770" y="626897"/>
                  </a:lnTo>
                  <a:lnTo>
                    <a:pt x="1462544" y="661746"/>
                  </a:lnTo>
                  <a:lnTo>
                    <a:pt x="1537614" y="575233"/>
                  </a:lnTo>
                  <a:lnTo>
                    <a:pt x="1584261" y="521462"/>
                  </a:lnTo>
                  <a:lnTo>
                    <a:pt x="1585518" y="520014"/>
                  </a:lnTo>
                  <a:close/>
                </a:path>
                <a:path w="1682114" h="1595754">
                  <a:moveTo>
                    <a:pt x="1682000" y="690029"/>
                  </a:moveTo>
                  <a:lnTo>
                    <a:pt x="1611274" y="565429"/>
                  </a:lnTo>
                  <a:lnTo>
                    <a:pt x="1584045" y="580885"/>
                  </a:lnTo>
                  <a:lnTo>
                    <a:pt x="1610258" y="627113"/>
                  </a:lnTo>
                  <a:lnTo>
                    <a:pt x="1483664" y="698957"/>
                  </a:lnTo>
                  <a:lnTo>
                    <a:pt x="1502041" y="731316"/>
                  </a:lnTo>
                  <a:lnTo>
                    <a:pt x="1628635" y="659472"/>
                  </a:lnTo>
                  <a:lnTo>
                    <a:pt x="1654746" y="705485"/>
                  </a:lnTo>
                  <a:lnTo>
                    <a:pt x="1682000" y="690029"/>
                  </a:lnTo>
                  <a:close/>
                </a:path>
              </a:pathLst>
            </a:custGeom>
            <a:solidFill>
              <a:srgbClr val="FFFFFF"/>
            </a:solidFill>
          </p:spPr>
          <p:txBody>
            <a:bodyPr wrap="square" lIns="0" tIns="0" rIns="0" bIns="0" rtlCol="0"/>
            <a:lstStyle/>
            <a:p>
              <a:endParaRPr dirty="0"/>
            </a:p>
          </p:txBody>
        </p:sp>
      </p:grpSp>
    </p:spTree>
    <p:extLst>
      <p:ext uri="{BB962C8B-B14F-4D97-AF65-F5344CB8AC3E}">
        <p14:creationId xmlns:p14="http://schemas.microsoft.com/office/powerpoint/2010/main" val="1844373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2601</TotalTime>
  <Words>1571</Words>
  <Application>Microsoft Office PowerPoint</Application>
  <PresentationFormat>On-screen Show (4:3)</PresentationFormat>
  <Paragraphs>161</Paragraphs>
  <Slides>19</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2: Iechyd a Diogelwch</vt:lpstr>
      <vt:lpstr>Cyfarpar Diogelu Personol</vt:lpstr>
      <vt:lpstr>Cyfarpar Diogelu Personol: Dulliau diogelu’r system anadlu</vt:lpstr>
      <vt:lpstr>PPE: diogelu’r system anadlu</vt:lpstr>
      <vt:lpstr>PPE: diogelu clyw/sŵn</vt:lpstr>
      <vt:lpstr>Mesurau rheoli ar y cyd: arwyddion</vt:lpstr>
      <vt:lpstr> Mathau o ddiogelwch: arwyddion</vt:lpstr>
      <vt:lpstr> Tanau</vt:lpstr>
      <vt:lpstr> Tanau</vt:lpstr>
      <vt:lpstr>LEV: Awyru’r bibell wacáu leol</vt:lpstr>
      <vt:lpstr>Rhwystrau a llwybrau cerdded a diogelwch </vt:lpstr>
      <vt:lpstr>Asesiadau risg, cofnodion cymorth cyntaf a damweiniau a fu bron â digwydd</vt:lpstr>
      <vt:lpstr>Asesiadau Risg </vt:lpstr>
      <vt:lpstr>Risgiau iechyd a diogelwch</vt:lpstr>
      <vt:lpstr>Risgiau iechyd a diogelwch</vt:lpstr>
      <vt:lpstr>Rhoi gwybod am ddamweiniau </vt:lpstr>
      <vt:lpstr>Deddf a Rheoliadau Iechyd a Diogelwch yn y Gwaith 1974</vt:lpstr>
      <vt:lpstr>Bod yn drefnus, bod yn gyfrifol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185</cp:revision>
  <dcterms:created xsi:type="dcterms:W3CDTF">2013-05-28T00:38:54Z</dcterms:created>
  <dcterms:modified xsi:type="dcterms:W3CDTF">2021-06-16T07:31:10Z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