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</p:sldMasterIdLst>
  <p:notesMasterIdLst>
    <p:notesMasterId r:id="rId25"/>
  </p:notesMasterIdLst>
  <p:handoutMasterIdLst>
    <p:handoutMasterId r:id="rId26"/>
  </p:handoutMasterIdLst>
  <p:sldIdLst>
    <p:sldId id="256" r:id="rId2"/>
    <p:sldId id="340" r:id="rId3"/>
    <p:sldId id="356" r:id="rId4"/>
    <p:sldId id="353" r:id="rId5"/>
    <p:sldId id="354" r:id="rId6"/>
    <p:sldId id="343" r:id="rId7"/>
    <p:sldId id="342" r:id="rId8"/>
    <p:sldId id="355" r:id="rId9"/>
    <p:sldId id="357" r:id="rId10"/>
    <p:sldId id="344" r:id="rId11"/>
    <p:sldId id="341" r:id="rId12"/>
    <p:sldId id="360" r:id="rId13"/>
    <p:sldId id="352" r:id="rId14"/>
    <p:sldId id="361" r:id="rId15"/>
    <p:sldId id="345" r:id="rId16"/>
    <p:sldId id="346" r:id="rId17"/>
    <p:sldId id="347" r:id="rId18"/>
    <p:sldId id="362" r:id="rId19"/>
    <p:sldId id="349" r:id="rId20"/>
    <p:sldId id="350" r:id="rId21"/>
    <p:sldId id="351" r:id="rId22"/>
    <p:sldId id="358" r:id="rId23"/>
    <p:sldId id="267" r:id="rId24"/>
  </p:sldIdLst>
  <p:sldSz cx="9144000" cy="6858000" type="screen4x3"/>
  <p:notesSz cx="6858000" cy="9144000"/>
  <p:custDataLst>
    <p:tags r:id="rId27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568" autoAdjust="0"/>
    <p:restoredTop sz="90835" autoAdjust="0"/>
  </p:normalViewPr>
  <p:slideViewPr>
    <p:cSldViewPr showGuides="1">
      <p:cViewPr varScale="1">
        <p:scale>
          <a:sx n="60" d="100"/>
          <a:sy n="60" d="100"/>
        </p:scale>
        <p:origin x="1116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5/6/2021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Taflen Waith Osod 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27142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Taflen Waith Osod 18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40356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Taflen Waith Osod 20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7638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851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9437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37223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43409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0525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19768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7693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5700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527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857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4483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062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868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9507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4135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0541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23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68" r:id="rId16"/>
    <p:sldLayoutId id="2147483669" r:id="rId17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109: Plastro a systemau mewnol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5: Deall sut i baratoi’r mannau ar gyfer cymysgu a gweithio gyda phlastr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>
            <a:extLst>
              <a:ext uri="{FF2B5EF4-FFF2-40B4-BE49-F238E27FC236}">
                <a16:creationId xmlns:a16="http://schemas.microsoft.com/office/drawing/2014/main" id="{3586DE46-DEFC-44DA-BA71-9B9A417D733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Tryweli gosod</a:t>
            </a:r>
          </a:p>
        </p:txBody>
      </p:sp>
      <p:sp>
        <p:nvSpPr>
          <p:cNvPr id="24579" name="Content Placeholder 2">
            <a:extLst>
              <a:ext uri="{FF2B5EF4-FFF2-40B4-BE49-F238E27FC236}">
                <a16:creationId xmlns:a16="http://schemas.microsoft.com/office/drawing/2014/main" id="{E551F198-1037-429C-85E0-74CD49620AA8}"/>
              </a:ext>
            </a:extLst>
          </p:cNvPr>
          <p:cNvSpPr>
            <a:spLocks noGrp="1" noChangeArrowheads="1"/>
          </p:cNvSpPr>
          <p:nvPr>
            <p:ph sz="quarter" idx="10"/>
          </p:nvPr>
        </p:nvSpPr>
        <p:spPr>
          <a:xfrm>
            <a:off x="468313" y="1412875"/>
            <a:ext cx="8229600" cy="4756150"/>
          </a:xfrm>
        </p:spPr>
        <p:txBody>
          <a:bodyPr/>
          <a:lstStyle/>
          <a:p>
            <a:pPr marL="0" indent="0"/>
            <a:r>
              <a:rPr lang="cy-GB" sz="2000">
                <a:ea typeface="ＭＳ Ｐゴシック" panose="020B0600070205080204" pitchFamily="34" charset="-128"/>
              </a:rPr>
              <a:t>Bydd gan blastrwr da sawl math o drywel osod: un ar gyfer gosod is-haenau a thrywel arall ar gyfer y gorffeniad.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  <p:pic>
        <p:nvPicPr>
          <p:cNvPr id="24580" name="Picture 3">
            <a:extLst>
              <a:ext uri="{FF2B5EF4-FFF2-40B4-BE49-F238E27FC236}">
                <a16:creationId xmlns:a16="http://schemas.microsoft.com/office/drawing/2014/main" id="{008ECC69-EC7F-4FB4-9245-77A2188C8A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527300"/>
            <a:ext cx="4114800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4">
            <a:extLst>
              <a:ext uri="{FF2B5EF4-FFF2-40B4-BE49-F238E27FC236}">
                <a16:creationId xmlns:a16="http://schemas.microsoft.com/office/drawing/2014/main" id="{78A732ED-3846-4C6A-AB5E-3915D5216E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075" y="2997200"/>
            <a:ext cx="2813050" cy="281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>
            <a:extLst>
              <a:ext uri="{FF2B5EF4-FFF2-40B4-BE49-F238E27FC236}">
                <a16:creationId xmlns:a16="http://schemas.microsoft.com/office/drawing/2014/main" id="{9370DE36-1EB7-49D2-B9E1-CB0C017C32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Hawgiau/handbwrdd</a:t>
            </a:r>
          </a:p>
        </p:txBody>
      </p:sp>
      <p:sp>
        <p:nvSpPr>
          <p:cNvPr id="25603" name="Content Placeholder 2">
            <a:extLst>
              <a:ext uri="{FF2B5EF4-FFF2-40B4-BE49-F238E27FC236}">
                <a16:creationId xmlns:a16="http://schemas.microsoft.com/office/drawing/2014/main" id="{F5D59CB2-C6C1-4A79-8538-7B6E7062C1A1}"/>
              </a:ext>
            </a:extLst>
          </p:cNvPr>
          <p:cNvSpPr>
            <a:spLocks noGrp="1" noChangeArrowheads="1"/>
          </p:cNvSpPr>
          <p:nvPr>
            <p:ph sz="quarter" idx="10"/>
          </p:nvPr>
        </p:nvSpPr>
        <p:spPr>
          <a:xfrm>
            <a:off x="500521" y="1628800"/>
            <a:ext cx="8229600" cy="4756150"/>
          </a:xfrm>
        </p:spPr>
        <p:txBody>
          <a:bodyPr/>
          <a:lstStyle/>
          <a:p>
            <a:pPr marL="0" indent="0"/>
            <a:r>
              <a:rPr lang="cy-GB" sz="2000">
                <a:ea typeface="ＭＳ Ｐゴシック" panose="020B0600070205080204" pitchFamily="34" charset="-128"/>
              </a:rPr>
              <a:t>Yn draddodiadol, roedd hawgiau wedi’u gwneud o bren, ond heddiw mae hawgiau modern wedi’u gwneud o bolywrethan neu alwminiwm.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  <p:pic>
        <p:nvPicPr>
          <p:cNvPr id="25604" name="Picture 4">
            <a:extLst>
              <a:ext uri="{FF2B5EF4-FFF2-40B4-BE49-F238E27FC236}">
                <a16:creationId xmlns:a16="http://schemas.microsoft.com/office/drawing/2014/main" id="{8608D3FD-DD6A-41B0-BC48-30FCA3B081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5563" y="2852738"/>
            <a:ext cx="3587750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5">
            <a:extLst>
              <a:ext uri="{FF2B5EF4-FFF2-40B4-BE49-F238E27FC236}">
                <a16:creationId xmlns:a16="http://schemas.microsoft.com/office/drawing/2014/main" id="{1F260AC5-6B1C-4B1A-B3EE-1B9F0DDCF6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925" y="2852738"/>
            <a:ext cx="3643313" cy="273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>
            <a:extLst>
              <a:ext uri="{FF2B5EF4-FFF2-40B4-BE49-F238E27FC236}">
                <a16:creationId xmlns:a16="http://schemas.microsoft.com/office/drawing/2014/main" id="{299CC83B-A967-4E95-A467-DCB76157B4E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Tryweli</a:t>
            </a:r>
          </a:p>
        </p:txBody>
      </p:sp>
      <p:sp>
        <p:nvSpPr>
          <p:cNvPr id="26627" name="Content Placeholder 2">
            <a:extLst>
              <a:ext uri="{FF2B5EF4-FFF2-40B4-BE49-F238E27FC236}">
                <a16:creationId xmlns:a16="http://schemas.microsoft.com/office/drawing/2014/main" id="{C6DA6917-183F-4F9C-95C2-D2686E291BDD}"/>
              </a:ext>
            </a:extLst>
          </p:cNvPr>
          <p:cNvSpPr>
            <a:spLocks noGrp="1" noChangeArrowheads="1"/>
          </p:cNvSpPr>
          <p:nvPr>
            <p:ph sz="quarter" idx="10"/>
          </p:nvPr>
        </p:nvSpPr>
        <p:spPr>
          <a:xfrm>
            <a:off x="478205" y="1614488"/>
            <a:ext cx="8229600" cy="4756150"/>
          </a:xfrm>
        </p:spPr>
        <p:txBody>
          <a:bodyPr/>
          <a:lstStyle/>
          <a:p>
            <a:pPr marL="0" indent="0"/>
            <a:r>
              <a:rPr lang="cy-GB"/>
              <a:t>Trywel fwced</a:t>
            </a:r>
          </a:p>
          <a:p>
            <a:pPr marL="0" indent="0"/>
            <a:r>
              <a:rPr lang="cy-GB"/>
              <a:t>Trywel pwyntio</a:t>
            </a:r>
          </a:p>
          <a:p>
            <a:pPr marL="0" indent="0"/>
            <a:r>
              <a:rPr lang="cy-GB"/>
              <a:t>Trywel trwyn smwt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  <p:pic>
        <p:nvPicPr>
          <p:cNvPr id="26628" name="Picture 3">
            <a:extLst>
              <a:ext uri="{FF2B5EF4-FFF2-40B4-BE49-F238E27FC236}">
                <a16:creationId xmlns:a16="http://schemas.microsoft.com/office/drawing/2014/main" id="{33824E41-FA01-4174-952D-D0C3B36DC7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1231900"/>
            <a:ext cx="2879725" cy="228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Picture 4">
            <a:extLst>
              <a:ext uri="{FF2B5EF4-FFF2-40B4-BE49-F238E27FC236}">
                <a16:creationId xmlns:a16="http://schemas.microsoft.com/office/drawing/2014/main" id="{1D183D07-6DAC-4A3C-9E2B-CB8BB4E755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3730625"/>
            <a:ext cx="2528888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0" name="Picture 5">
            <a:extLst>
              <a:ext uri="{FF2B5EF4-FFF2-40B4-BE49-F238E27FC236}">
                <a16:creationId xmlns:a16="http://schemas.microsoft.com/office/drawing/2014/main" id="{F4549C99-B674-40A2-B9D4-6D0B126F19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821" y="3429000"/>
            <a:ext cx="2940050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>
            <a:extLst>
              <a:ext uri="{FF2B5EF4-FFF2-40B4-BE49-F238E27FC236}">
                <a16:creationId xmlns:a16="http://schemas.microsoft.com/office/drawing/2014/main" id="{42D98F93-3B97-418F-ABA8-64D2B317DCB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Offer cornel</a:t>
            </a:r>
          </a:p>
        </p:txBody>
      </p:sp>
      <p:sp>
        <p:nvSpPr>
          <p:cNvPr id="27651" name="Content Placeholder 2">
            <a:extLst>
              <a:ext uri="{FF2B5EF4-FFF2-40B4-BE49-F238E27FC236}">
                <a16:creationId xmlns:a16="http://schemas.microsoft.com/office/drawing/2014/main" id="{5DF18386-3476-45E8-AD6B-704E7E92FCB6}"/>
              </a:ext>
            </a:extLst>
          </p:cNvPr>
          <p:cNvSpPr>
            <a:spLocks noGrp="1" noChangeArrowheads="1"/>
          </p:cNvSpPr>
          <p:nvPr>
            <p:ph sz="quarter" idx="10"/>
          </p:nvPr>
        </p:nvSpPr>
        <p:spPr>
          <a:xfrm>
            <a:off x="459557" y="1595437"/>
            <a:ext cx="8229600" cy="4756150"/>
          </a:xfrm>
        </p:spPr>
        <p:txBody>
          <a:bodyPr/>
          <a:lstStyle/>
          <a:p>
            <a:pPr marL="0" indent="0"/>
            <a:r>
              <a:rPr lang="cy-GB"/>
              <a:t>Offeryn cornel fewnol                         Offeryn cornel allanol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  <p:pic>
        <p:nvPicPr>
          <p:cNvPr id="27652" name="Picture 3">
            <a:extLst>
              <a:ext uri="{FF2B5EF4-FFF2-40B4-BE49-F238E27FC236}">
                <a16:creationId xmlns:a16="http://schemas.microsoft.com/office/drawing/2014/main" id="{D8AD45BE-FEE6-49A4-B307-4DD5F0F172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8400" y="2611438"/>
            <a:ext cx="3311525" cy="293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2">
            <a:extLst>
              <a:ext uri="{FF2B5EF4-FFF2-40B4-BE49-F238E27FC236}">
                <a16:creationId xmlns:a16="http://schemas.microsoft.com/office/drawing/2014/main" id="{5D3B8345-FC7A-41BB-8ED7-92F8CEE0F1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075" y="2492375"/>
            <a:ext cx="2770188" cy="277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>
            <a:extLst>
              <a:ext uri="{FF2B5EF4-FFF2-40B4-BE49-F238E27FC236}">
                <a16:creationId xmlns:a16="http://schemas.microsoft.com/office/drawing/2014/main" id="{BA03D06A-73F9-4052-8527-905595AA184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2756" y="1040291"/>
            <a:ext cx="8218488" cy="574675"/>
          </a:xfrm>
        </p:spPr>
        <p:txBody>
          <a:bodyPr/>
          <a:lstStyle/>
          <a:p>
            <a:r>
              <a:rPr lang="cy-GB"/>
              <a:t>Crafwyr</a:t>
            </a:r>
          </a:p>
        </p:txBody>
      </p:sp>
      <p:sp>
        <p:nvSpPr>
          <p:cNvPr id="28675" name="Content Placeholder 4">
            <a:extLst>
              <a:ext uri="{FF2B5EF4-FFF2-40B4-BE49-F238E27FC236}">
                <a16:creationId xmlns:a16="http://schemas.microsoft.com/office/drawing/2014/main" id="{6761A4E0-AF2B-4026-8E8E-3D81BB2024B8}"/>
              </a:ext>
            </a:extLst>
          </p:cNvPr>
          <p:cNvSpPr>
            <a:spLocks noGrp="1" noChangeArrowheads="1"/>
          </p:cNvSpPr>
          <p:nvPr>
            <p:ph sz="quarter" idx="10"/>
          </p:nvPr>
        </p:nvSpPr>
        <p:spPr>
          <a:xfrm>
            <a:off x="529764" y="1614966"/>
            <a:ext cx="8610600" cy="4606925"/>
          </a:xfrm>
        </p:spPr>
        <p:txBody>
          <a:bodyPr/>
          <a:lstStyle/>
          <a:p>
            <a:pPr marL="0" indent="0"/>
            <a:r>
              <a:rPr lang="cy-GB" sz="2400">
                <a:ea typeface="ＭＳ Ｐゴシック" panose="020B0600070205080204" pitchFamily="34" charset="-128"/>
              </a:rPr>
              <a:t>Defnyddir crafwyr crib i greu allweddau mewn is-haenau.</a:t>
            </a:r>
          </a:p>
          <a:p>
            <a:pPr marL="0" indent="0"/>
            <a:r>
              <a:rPr lang="cy-GB" sz="2400">
                <a:ea typeface="ＭＳ Ｐゴシック" panose="020B0600070205080204" pitchFamily="34" charset="-128"/>
              </a:rPr>
              <a:t>Defnyddir ysgraffinwyr i greu allweddau mewn is-haenau ysgafn.</a:t>
            </a:r>
          </a:p>
          <a:p>
            <a:pPr marL="0" indent="0"/>
            <a:r>
              <a:rPr lang="cy-GB" sz="2400">
                <a:ea typeface="ＭＳ Ｐゴシック" panose="020B0600070205080204" pitchFamily="34" charset="-128"/>
              </a:rPr>
              <a:t>Defnyddir crafwr dellt gyda phlastr calch.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  <p:pic>
        <p:nvPicPr>
          <p:cNvPr id="28676" name="Picture 2" descr="Image result for comb scratcher">
            <a:extLst>
              <a:ext uri="{FF2B5EF4-FFF2-40B4-BE49-F238E27FC236}">
                <a16:creationId xmlns:a16="http://schemas.microsoft.com/office/drawing/2014/main" id="{94E1A5E9-AD17-41CE-B6FA-7A3AC8C329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539175"/>
            <a:ext cx="2857500" cy="198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7" name="Picture 4" descr="Image result for plastering comb scratcher">
            <a:extLst>
              <a:ext uri="{FF2B5EF4-FFF2-40B4-BE49-F238E27FC236}">
                <a16:creationId xmlns:a16="http://schemas.microsoft.com/office/drawing/2014/main" id="{C6976060-F38D-4C19-B66F-535FC3B8C8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7101" y="3573016"/>
            <a:ext cx="2519362" cy="216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>
            <a:extLst>
              <a:ext uri="{FF2B5EF4-FFF2-40B4-BE49-F238E27FC236}">
                <a16:creationId xmlns:a16="http://schemas.microsoft.com/office/drawing/2014/main" id="{A9A6262B-81E8-4C8C-B93E-B00D5681AFF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Ymylon syth</a:t>
            </a:r>
          </a:p>
        </p:txBody>
      </p:sp>
      <p:sp>
        <p:nvSpPr>
          <p:cNvPr id="29699" name="Content Placeholder 2">
            <a:extLst>
              <a:ext uri="{FF2B5EF4-FFF2-40B4-BE49-F238E27FC236}">
                <a16:creationId xmlns:a16="http://schemas.microsoft.com/office/drawing/2014/main" id="{072924CB-6486-465C-937B-81FEB2860FF9}"/>
              </a:ext>
            </a:extLst>
          </p:cNvPr>
          <p:cNvSpPr>
            <a:spLocks noGrp="1" noChangeArrowheads="1"/>
          </p:cNvSpPr>
          <p:nvPr>
            <p:ph sz="quarter" idx="10"/>
          </p:nvPr>
        </p:nvSpPr>
        <p:spPr>
          <a:xfrm>
            <a:off x="623887" y="1767339"/>
            <a:ext cx="8340725" cy="4572000"/>
          </a:xfrm>
        </p:spPr>
        <p:txBody>
          <a:bodyPr/>
          <a:lstStyle/>
          <a:p>
            <a:pPr marL="0" indent="0"/>
            <a:r>
              <a:rPr lang="cy-GB"/>
              <a:t>Ymyl syth ymyl bluog</a:t>
            </a:r>
          </a:p>
          <a:p>
            <a:pPr marL="0" indent="0"/>
            <a:r>
              <a:rPr lang="cy-GB"/>
              <a:t>Rheol blwch</a:t>
            </a:r>
          </a:p>
          <a:p>
            <a:pPr marL="0" indent="0"/>
            <a:r>
              <a:rPr lang="cy-GB"/>
              <a:t>Derby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  <p:pic>
        <p:nvPicPr>
          <p:cNvPr id="29700" name="Picture 4" descr="Image result for plastering straight edge">
            <a:extLst>
              <a:ext uri="{FF2B5EF4-FFF2-40B4-BE49-F238E27FC236}">
                <a16:creationId xmlns:a16="http://schemas.microsoft.com/office/drawing/2014/main" id="{08DA298B-7D20-4C8A-AD3C-B56C5C61E4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289243">
            <a:off x="1390650" y="2711451"/>
            <a:ext cx="2370137" cy="274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Picture 6" descr="Related image">
            <a:extLst>
              <a:ext uri="{FF2B5EF4-FFF2-40B4-BE49-F238E27FC236}">
                <a16:creationId xmlns:a16="http://schemas.microsoft.com/office/drawing/2014/main" id="{4DE47FB0-B7C1-4604-A922-1D5D66FD45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1628775"/>
            <a:ext cx="3876675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2" name="Picture 8" descr="Silverline Strijklat 1200mm">
            <a:extLst>
              <a:ext uri="{FF2B5EF4-FFF2-40B4-BE49-F238E27FC236}">
                <a16:creationId xmlns:a16="http://schemas.microsoft.com/office/drawing/2014/main" id="{7D196D4B-AF57-4938-96C0-A58AE076FA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49121">
            <a:off x="4305300" y="2768600"/>
            <a:ext cx="3730625" cy="204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>
            <a:extLst>
              <a:ext uri="{FF2B5EF4-FFF2-40B4-BE49-F238E27FC236}">
                <a16:creationId xmlns:a16="http://schemas.microsoft.com/office/drawing/2014/main" id="{6077BA31-C5C6-4BC1-B854-034692A6F44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Fflôt sbwng a sbatwla </a:t>
            </a:r>
          </a:p>
        </p:txBody>
      </p:sp>
      <p:sp>
        <p:nvSpPr>
          <p:cNvPr id="30723" name="Content Placeholder 2">
            <a:extLst>
              <a:ext uri="{FF2B5EF4-FFF2-40B4-BE49-F238E27FC236}">
                <a16:creationId xmlns:a16="http://schemas.microsoft.com/office/drawing/2014/main" id="{EF607A20-485B-4DEF-A556-9E803F0CA2F2}"/>
              </a:ext>
            </a:extLst>
          </p:cNvPr>
          <p:cNvSpPr>
            <a:spLocks noGrp="1" noChangeArrowheads="1"/>
          </p:cNvSpPr>
          <p:nvPr>
            <p:ph sz="quarter" idx="10"/>
          </p:nvPr>
        </p:nvSpPr>
        <p:spPr>
          <a:xfrm>
            <a:off x="457200" y="1772816"/>
            <a:ext cx="8362950" cy="4721225"/>
          </a:xfrm>
        </p:spPr>
        <p:txBody>
          <a:bodyPr/>
          <a:lstStyle/>
          <a:p>
            <a:pPr marL="0" indent="0"/>
            <a:r>
              <a:rPr lang="cy-GB"/>
              <a:t>Offer a ddefnyddir ar gyfer lefelu arwynebau plastr a’u gorffen. 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  <p:pic>
        <p:nvPicPr>
          <p:cNvPr id="30724" name="Picture 2">
            <a:extLst>
              <a:ext uri="{FF2B5EF4-FFF2-40B4-BE49-F238E27FC236}">
                <a16:creationId xmlns:a16="http://schemas.microsoft.com/office/drawing/2014/main" id="{B858CB36-A5A2-47E9-B917-11164F6B1D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2565400"/>
            <a:ext cx="4248150" cy="284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Picture 4">
            <a:extLst>
              <a:ext uri="{FF2B5EF4-FFF2-40B4-BE49-F238E27FC236}">
                <a16:creationId xmlns:a16="http://schemas.microsoft.com/office/drawing/2014/main" id="{051056D1-166A-4812-9DA4-45A33A7F9D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9600" y="3141663"/>
            <a:ext cx="2997200" cy="2535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>
            <a:extLst>
              <a:ext uri="{FF2B5EF4-FFF2-40B4-BE49-F238E27FC236}">
                <a16:creationId xmlns:a16="http://schemas.microsoft.com/office/drawing/2014/main" id="{0D14EDD4-CE3C-4DCC-BF6B-8ABBE759DC7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312" y="989012"/>
            <a:ext cx="8218488" cy="382588"/>
          </a:xfrm>
        </p:spPr>
        <p:txBody>
          <a:bodyPr/>
          <a:lstStyle/>
          <a:p>
            <a:r>
              <a:rPr lang="cy-GB"/>
              <a:t>Snipwyr</a:t>
            </a:r>
          </a:p>
        </p:txBody>
      </p:sp>
      <p:sp>
        <p:nvSpPr>
          <p:cNvPr id="31747" name="Content Placeholder 2">
            <a:extLst>
              <a:ext uri="{FF2B5EF4-FFF2-40B4-BE49-F238E27FC236}">
                <a16:creationId xmlns:a16="http://schemas.microsoft.com/office/drawing/2014/main" id="{C4B1C5F9-334A-4DFF-AC2E-0F790D05A16F}"/>
              </a:ext>
            </a:extLst>
          </p:cNvPr>
          <p:cNvSpPr>
            <a:spLocks noGrp="1" noChangeArrowheads="1"/>
          </p:cNvSpPr>
          <p:nvPr>
            <p:ph sz="quarter" idx="10"/>
          </p:nvPr>
        </p:nvSpPr>
        <p:spPr>
          <a:xfrm>
            <a:off x="468312" y="1594644"/>
            <a:ext cx="8229600" cy="4648200"/>
          </a:xfrm>
        </p:spPr>
        <p:txBody>
          <a:bodyPr/>
          <a:lstStyle/>
          <a:p>
            <a:pPr marL="0" indent="0">
              <a:lnSpc>
                <a:spcPct val="100000"/>
              </a:lnSpc>
            </a:pPr>
            <a:r>
              <a:rPr lang="cy-GB"/>
              <a:t>Defnyddir snipwyr i dorri gwahanol fathau o drimiau, fel gleiniau ongl, atalwyr a rholiau EML cyn eu gosod ar y walblat. 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  <p:pic>
        <p:nvPicPr>
          <p:cNvPr id="31748" name="Picture 4">
            <a:extLst>
              <a:ext uri="{FF2B5EF4-FFF2-40B4-BE49-F238E27FC236}">
                <a16:creationId xmlns:a16="http://schemas.microsoft.com/office/drawing/2014/main" id="{E6C2794C-7941-492B-AC4F-2AC70C6ECC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2781300"/>
            <a:ext cx="3059113" cy="227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>
            <a:extLst>
              <a:ext uri="{FF2B5EF4-FFF2-40B4-BE49-F238E27FC236}">
                <a16:creationId xmlns:a16="http://schemas.microsoft.com/office/drawing/2014/main" id="{79A264C6-F88B-4CAF-A99D-16CADF61893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Fflôt</a:t>
            </a:r>
          </a:p>
        </p:txBody>
      </p:sp>
      <p:sp>
        <p:nvSpPr>
          <p:cNvPr id="32771" name="Content Placeholder 2">
            <a:extLst>
              <a:ext uri="{FF2B5EF4-FFF2-40B4-BE49-F238E27FC236}">
                <a16:creationId xmlns:a16="http://schemas.microsoft.com/office/drawing/2014/main" id="{50A62ED7-3B15-4623-AF21-14871C7F087F}"/>
              </a:ext>
            </a:extLst>
          </p:cNvPr>
          <p:cNvSpPr>
            <a:spLocks noGrp="1" noChangeArrowheads="1"/>
          </p:cNvSpPr>
          <p:nvPr>
            <p:ph sz="quarter" idx="10"/>
          </p:nvPr>
        </p:nvSpPr>
        <p:spPr>
          <a:xfrm>
            <a:off x="442189" y="1628800"/>
            <a:ext cx="8229600" cy="4756150"/>
          </a:xfrm>
        </p:spPr>
        <p:txBody>
          <a:bodyPr/>
          <a:lstStyle/>
          <a:p>
            <a:pPr marL="0" indent="0">
              <a:lnSpc>
                <a:spcPct val="100000"/>
              </a:lnSpc>
            </a:pPr>
            <a:r>
              <a:rPr lang="cy-GB"/>
              <a:t>Mae’n cael ei ddefnyddio i atgyfnerthu arwynebau o is-haen i ffurfio gorffeniad llyfn plaen neu allwedd, gan baratoi ar gyfer y gôt osod.  Mae’r fflotiau hyn fel arfer wedi’u gwneud o bolywrethan. 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  <p:pic>
        <p:nvPicPr>
          <p:cNvPr id="32772" name="Picture 3">
            <a:extLst>
              <a:ext uri="{FF2B5EF4-FFF2-40B4-BE49-F238E27FC236}">
                <a16:creationId xmlns:a16="http://schemas.microsoft.com/office/drawing/2014/main" id="{E51D8BE0-29C2-4D5D-A6E6-6D1DD024DC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284538"/>
            <a:ext cx="258762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3" name="Picture 4">
            <a:extLst>
              <a:ext uri="{FF2B5EF4-FFF2-40B4-BE49-F238E27FC236}">
                <a16:creationId xmlns:a16="http://schemas.microsoft.com/office/drawing/2014/main" id="{7EC3B496-7D89-459D-92AF-8458EB8C54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3141663"/>
            <a:ext cx="3168650" cy="267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>
            <a:extLst>
              <a:ext uri="{FF2B5EF4-FFF2-40B4-BE49-F238E27FC236}">
                <a16:creationId xmlns:a16="http://schemas.microsoft.com/office/drawing/2014/main" id="{71B62B67-AEC1-4B1F-AEB6-E2E91499E3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Lefel saer</a:t>
            </a:r>
          </a:p>
        </p:txBody>
      </p:sp>
      <p:sp>
        <p:nvSpPr>
          <p:cNvPr id="33795" name="Content Placeholder 2">
            <a:extLst>
              <a:ext uri="{FF2B5EF4-FFF2-40B4-BE49-F238E27FC236}">
                <a16:creationId xmlns:a16="http://schemas.microsoft.com/office/drawing/2014/main" id="{C167D722-DDDB-4AAA-856D-20D079A00F07}"/>
              </a:ext>
            </a:extLst>
          </p:cNvPr>
          <p:cNvSpPr>
            <a:spLocks noGrp="1" noChangeArrowheads="1"/>
          </p:cNvSpPr>
          <p:nvPr>
            <p:ph sz="quarter" idx="10"/>
          </p:nvPr>
        </p:nvSpPr>
        <p:spPr>
          <a:xfrm>
            <a:off x="457200" y="1371600"/>
            <a:ext cx="8229600" cy="4578350"/>
          </a:xfrm>
        </p:spPr>
        <p:txBody>
          <a:bodyPr/>
          <a:lstStyle/>
          <a:p>
            <a:pPr marL="0" indent="0"/>
            <a:br>
              <a:rPr lang="cy-GB"/>
            </a:br>
            <a:r>
              <a:rPr lang="cy-GB"/>
              <a:t>Gellir defnyddio lefel saer ar ei ben ei hun neu gydag ymyl syth, sy’n ymestyn ei hyd. </a:t>
            </a:r>
          </a:p>
          <a:p>
            <a:pPr marL="0" indent="0"/>
            <a:r>
              <a:rPr lang="cy-GB"/>
              <a:t>Mae’n cael ei ddefnyddio ar gyfer plymio a lefelu arwynebau fel gleiniau ongl safonol ar gyfer gorffeniadau ac agoriadau ffenestri. 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  <p:pic>
        <p:nvPicPr>
          <p:cNvPr id="33796" name="Picture 3">
            <a:extLst>
              <a:ext uri="{FF2B5EF4-FFF2-40B4-BE49-F238E27FC236}">
                <a16:creationId xmlns:a16="http://schemas.microsoft.com/office/drawing/2014/main" id="{29E77530-EC9E-4865-8AAE-DB503C6D09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3660775"/>
            <a:ext cx="4283075" cy="211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>
            <a:extLst>
              <a:ext uri="{FF2B5EF4-FFF2-40B4-BE49-F238E27FC236}">
                <a16:creationId xmlns:a16="http://schemas.microsoft.com/office/drawing/2014/main" id="{26A876A4-FAC5-48D3-9E44-0B981A004C7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Cynllunio gwaith plastro</a:t>
            </a:r>
          </a:p>
        </p:txBody>
      </p:sp>
      <p:sp>
        <p:nvSpPr>
          <p:cNvPr id="14339" name="Content Placeholder 2">
            <a:extLst>
              <a:ext uri="{FF2B5EF4-FFF2-40B4-BE49-F238E27FC236}">
                <a16:creationId xmlns:a16="http://schemas.microsoft.com/office/drawing/2014/main" id="{B2894557-0532-4252-8D02-B9BEFA15CEBB}"/>
              </a:ext>
            </a:extLst>
          </p:cNvPr>
          <p:cNvSpPr>
            <a:spLocks noGrp="1" noChangeArrowheads="1"/>
          </p:cNvSpPr>
          <p:nvPr>
            <p:ph sz="quarter" idx="10"/>
          </p:nvPr>
        </p:nvSpPr>
        <p:spPr>
          <a:xfrm>
            <a:off x="475995" y="1844824"/>
            <a:ext cx="8229600" cy="4865688"/>
          </a:xfrm>
        </p:spPr>
        <p:txBody>
          <a:bodyPr/>
          <a:lstStyle/>
          <a:p>
            <a:pPr marL="0" indent="0"/>
            <a:r>
              <a:rPr lang="cy-GB"/>
              <a:t>Wrth sefydlu man cymysgu, mae angen i chi ystyried y canlynol: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storio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dŵr glân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tynnu llwch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trydan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cyfarpar cymysgu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gwaredu gwastraff</a:t>
            </a:r>
          </a:p>
          <a:p>
            <a:pPr marL="0" indent="0">
              <a:buFontTx/>
              <a:buChar char="•"/>
            </a:pPr>
            <a:endParaRPr altLang="en-US" sz="2400" b="1" dirty="0">
              <a:ea typeface="ＭＳ Ｐゴシック" panose="020B0600070205080204" pitchFamily="34" charset="-128"/>
            </a:endParaRPr>
          </a:p>
          <a:p>
            <a:pPr marL="0" indent="0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>
            <a:extLst>
              <a:ext uri="{FF2B5EF4-FFF2-40B4-BE49-F238E27FC236}">
                <a16:creationId xmlns:a16="http://schemas.microsoft.com/office/drawing/2014/main" id="{48979361-59B5-40C0-9D04-FE0863AA2BF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93915" y="1128712"/>
            <a:ext cx="8218488" cy="485775"/>
          </a:xfrm>
        </p:spPr>
        <p:txBody>
          <a:bodyPr/>
          <a:lstStyle/>
          <a:p>
            <a:r>
              <a:rPr lang="cy-GB"/>
              <a:t>Brwsys dŵr</a:t>
            </a:r>
          </a:p>
        </p:txBody>
      </p:sp>
      <p:sp>
        <p:nvSpPr>
          <p:cNvPr id="34819" name="Content Placeholder 2">
            <a:extLst>
              <a:ext uri="{FF2B5EF4-FFF2-40B4-BE49-F238E27FC236}">
                <a16:creationId xmlns:a16="http://schemas.microsoft.com/office/drawing/2014/main" id="{634FE07A-3F66-4665-9BC0-EE224927ECF3}"/>
              </a:ext>
            </a:extLst>
          </p:cNvPr>
          <p:cNvSpPr>
            <a:spLocks noGrp="1" noChangeArrowheads="1"/>
          </p:cNvSpPr>
          <p:nvPr>
            <p:ph sz="quarter" idx="10"/>
          </p:nvPr>
        </p:nvSpPr>
        <p:spPr>
          <a:xfrm>
            <a:off x="493915" y="1772816"/>
            <a:ext cx="8229600" cy="4756150"/>
          </a:xfrm>
        </p:spPr>
        <p:txBody>
          <a:bodyPr/>
          <a:lstStyle/>
          <a:p>
            <a:pPr marL="0" indent="0"/>
            <a:r>
              <a:rPr lang="cy-GB"/>
              <a:t>Maent yn cael eu defnyddio i roi dŵr wrth orffen plastr gosod. </a:t>
            </a:r>
          </a:p>
          <a:p>
            <a:pPr marL="0" indent="0"/>
            <a:r>
              <a:rPr lang="cy-GB"/>
              <a:t>Maent yn cael eu defnyddio i lanhau onglau mewnol a fframiau. </a:t>
            </a:r>
          </a:p>
        </p:txBody>
      </p:sp>
      <p:pic>
        <p:nvPicPr>
          <p:cNvPr id="34820" name="Picture 3">
            <a:extLst>
              <a:ext uri="{FF2B5EF4-FFF2-40B4-BE49-F238E27FC236}">
                <a16:creationId xmlns:a16="http://schemas.microsoft.com/office/drawing/2014/main" id="{20A4B88B-9654-4648-A025-62AE049F1B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37431" y="3544095"/>
            <a:ext cx="2505075" cy="191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1" name="Picture 4">
            <a:extLst>
              <a:ext uri="{FF2B5EF4-FFF2-40B4-BE49-F238E27FC236}">
                <a16:creationId xmlns:a16="http://schemas.microsoft.com/office/drawing/2014/main" id="{AE8299C2-98AD-419D-A9EE-CD9E72350F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949700" y="3644900"/>
            <a:ext cx="3425825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>
            <a:extLst>
              <a:ext uri="{FF2B5EF4-FFF2-40B4-BE49-F238E27FC236}">
                <a16:creationId xmlns:a16="http://schemas.microsoft.com/office/drawing/2014/main" id="{70B266BF-2306-4A60-BB6D-FF85B12121A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Offer bach</a:t>
            </a:r>
          </a:p>
        </p:txBody>
      </p:sp>
      <p:sp>
        <p:nvSpPr>
          <p:cNvPr id="35843" name="Content Placeholder 2">
            <a:extLst>
              <a:ext uri="{FF2B5EF4-FFF2-40B4-BE49-F238E27FC236}">
                <a16:creationId xmlns:a16="http://schemas.microsoft.com/office/drawing/2014/main" id="{CAFB10A8-53FD-4287-A022-4BC07FC6D28E}"/>
              </a:ext>
            </a:extLst>
          </p:cNvPr>
          <p:cNvSpPr>
            <a:spLocks noGrp="1" noChangeArrowheads="1"/>
          </p:cNvSpPr>
          <p:nvPr>
            <p:ph sz="quarter" idx="10"/>
          </p:nvPr>
        </p:nvSpPr>
        <p:spPr>
          <a:xfrm>
            <a:off x="473873" y="1628800"/>
            <a:ext cx="8229600" cy="4756150"/>
          </a:xfrm>
        </p:spPr>
        <p:txBody>
          <a:bodyPr/>
          <a:lstStyle/>
          <a:p>
            <a:pPr marL="0" indent="0"/>
            <a:r>
              <a:rPr lang="cy-GB"/>
              <a:t>Maent yn cael eu defnyddio mewn onglau tyn ac anodd. Y mathau a ddangosir yma yw deilen a sgwâr. </a:t>
            </a:r>
          </a:p>
        </p:txBody>
      </p:sp>
      <p:pic>
        <p:nvPicPr>
          <p:cNvPr id="35844" name="Picture 4">
            <a:extLst>
              <a:ext uri="{FF2B5EF4-FFF2-40B4-BE49-F238E27FC236}">
                <a16:creationId xmlns:a16="http://schemas.microsoft.com/office/drawing/2014/main" id="{21312746-F231-4380-9046-DD8AF4B7C9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2636838"/>
            <a:ext cx="5040312" cy="306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>
            <a:extLst>
              <a:ext uri="{FF2B5EF4-FFF2-40B4-BE49-F238E27FC236}">
                <a16:creationId xmlns:a16="http://schemas.microsoft.com/office/drawing/2014/main" id="{6D037D81-308D-4B01-BD67-91F31F2DD1D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Manteision cynllunio gwaith plastro</a:t>
            </a:r>
          </a:p>
        </p:txBody>
      </p:sp>
      <p:sp>
        <p:nvSpPr>
          <p:cNvPr id="37891" name="Content Placeholder 2">
            <a:extLst>
              <a:ext uri="{FF2B5EF4-FFF2-40B4-BE49-F238E27FC236}">
                <a16:creationId xmlns:a16="http://schemas.microsoft.com/office/drawing/2014/main" id="{9ECB3CF7-73F9-4597-8655-FB7C4C691594}"/>
              </a:ext>
            </a:extLst>
          </p:cNvPr>
          <p:cNvSpPr>
            <a:spLocks noGrp="1" noChangeArrowheads="1"/>
          </p:cNvSpPr>
          <p:nvPr>
            <p:ph sz="quarter" idx="10"/>
          </p:nvPr>
        </p:nvSpPr>
        <p:spPr>
          <a:xfrm>
            <a:off x="457200" y="1772816"/>
            <a:ext cx="8229600" cy="4756150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Mae’r gwaith yn cael ei gwblhau ar amser yn unol â’r amserlen.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Mae’r gwaith yn cael ei gwblhau heb ymyriadau.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Mae’r gwaith yn cael ei gwblhau yn unol â’r gyllideb.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Mae’r gwaith yn cael ei gwblhau i’r safon ofynnol.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Mae’r gwaith yn cael ei gwblhau’n ddiogel.</a:t>
            </a:r>
          </a:p>
          <a:p>
            <a:pPr marL="0" indent="0"/>
            <a:endParaRPr altLang="en-US" sz="2400" dirty="0">
              <a:ea typeface="ＭＳ Ｐゴシック" panose="020B0600070205080204" pitchFamily="34" charset="-128"/>
            </a:endParaRPr>
          </a:p>
          <a:p>
            <a:pPr marL="0" indent="0"/>
            <a:endParaRPr altLang="en-US" sz="2400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>
            <a:extLst>
              <a:ext uri="{FF2B5EF4-FFF2-40B4-BE49-F238E27FC236}">
                <a16:creationId xmlns:a16="http://schemas.microsoft.com/office/drawing/2014/main" id="{CDFF6A3A-52A2-44A8-858D-BA26D16B6F7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Cymysgu plaster wedi’i gymysgu ymlaen llaw</a:t>
            </a:r>
          </a:p>
        </p:txBody>
      </p:sp>
      <p:pic>
        <p:nvPicPr>
          <p:cNvPr id="15363" name="Content Placeholder 4" descr="A person in a blue shirt  Description automatically generated">
            <a:extLst>
              <a:ext uri="{FF2B5EF4-FFF2-40B4-BE49-F238E27FC236}">
                <a16:creationId xmlns:a16="http://schemas.microsoft.com/office/drawing/2014/main" id="{9D5B5255-3B9C-4075-AE46-EBAABC46D4B2}"/>
              </a:ext>
            </a:extLst>
          </p:cNvPr>
          <p:cNvPicPr>
            <a:picLocks noGrp="1" noChangeAspect="1" noChangeArrowheads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63713" y="1844675"/>
            <a:ext cx="5903912" cy="38227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>
            <a:extLst>
              <a:ext uri="{FF2B5EF4-FFF2-40B4-BE49-F238E27FC236}">
                <a16:creationId xmlns:a16="http://schemas.microsoft.com/office/drawing/2014/main" id="{C1C64286-F35A-45BD-BAE8-B33C836633A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Offer pŵer</a:t>
            </a:r>
          </a:p>
        </p:txBody>
      </p:sp>
      <p:sp>
        <p:nvSpPr>
          <p:cNvPr id="16387" name="Content Placeholder 2">
            <a:extLst>
              <a:ext uri="{FF2B5EF4-FFF2-40B4-BE49-F238E27FC236}">
                <a16:creationId xmlns:a16="http://schemas.microsoft.com/office/drawing/2014/main" id="{52A20016-56E6-40D4-94C6-8BF57A852524}"/>
              </a:ext>
            </a:extLst>
          </p:cNvPr>
          <p:cNvSpPr>
            <a:spLocks noGrp="1" noChangeArrowheads="1"/>
          </p:cNvSpPr>
          <p:nvPr>
            <p:ph sz="quarter" idx="10"/>
          </p:nvPr>
        </p:nvSpPr>
        <p:spPr>
          <a:xfrm>
            <a:off x="446088" y="1628800"/>
            <a:ext cx="8229600" cy="4756150"/>
          </a:xfrm>
        </p:spPr>
        <p:txBody>
          <a:bodyPr/>
          <a:lstStyle/>
          <a:p>
            <a:pPr marL="0" indent="0"/>
            <a:r>
              <a:rPr lang="cy-GB" b="1">
                <a:ea typeface="ＭＳ Ｐゴシック" panose="020B0600070205080204" pitchFamily="34" charset="-128"/>
              </a:rPr>
              <a:t>Offer cymysgu deunyddiau rhydd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  <p:pic>
        <p:nvPicPr>
          <p:cNvPr id="16388" name="Picture 3">
            <a:extLst>
              <a:ext uri="{FF2B5EF4-FFF2-40B4-BE49-F238E27FC236}">
                <a16:creationId xmlns:a16="http://schemas.microsoft.com/office/drawing/2014/main" id="{9450CF9F-51F8-4109-80F7-03E60C10B2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9434" y="2114720"/>
            <a:ext cx="4665132" cy="335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>
            <a:extLst>
              <a:ext uri="{FF2B5EF4-FFF2-40B4-BE49-F238E27FC236}">
                <a16:creationId xmlns:a16="http://schemas.microsoft.com/office/drawing/2014/main" id="{2F66DF02-C506-4227-938D-294A7ADA170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Cymysgu deunyddiau traddodiadol</a:t>
            </a:r>
          </a:p>
        </p:txBody>
      </p:sp>
      <p:pic>
        <p:nvPicPr>
          <p:cNvPr id="17411" name="Picture 2">
            <a:extLst>
              <a:ext uri="{FF2B5EF4-FFF2-40B4-BE49-F238E27FC236}">
                <a16:creationId xmlns:a16="http://schemas.microsoft.com/office/drawing/2014/main" id="{4B1BF1D4-22E4-4688-B0A2-2ECD9C894A8B}"/>
              </a:ext>
            </a:extLst>
          </p:cNvPr>
          <p:cNvPicPr>
            <a:picLocks noGrp="1" noChangeAspect="1" noChangeArrowheads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32138" y="1341438"/>
            <a:ext cx="4048125" cy="467836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>
            <a:extLst>
              <a:ext uri="{FF2B5EF4-FFF2-40B4-BE49-F238E27FC236}">
                <a16:creationId xmlns:a16="http://schemas.microsoft.com/office/drawing/2014/main" id="{06250A54-0F3F-404E-99A7-F810FA498C6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Gosod y man gwaith</a:t>
            </a:r>
          </a:p>
        </p:txBody>
      </p:sp>
      <p:pic>
        <p:nvPicPr>
          <p:cNvPr id="18435" name="Content Placeholder 4" descr="A table topped with lots of furniture  Description automatically generated">
            <a:extLst>
              <a:ext uri="{FF2B5EF4-FFF2-40B4-BE49-F238E27FC236}">
                <a16:creationId xmlns:a16="http://schemas.microsoft.com/office/drawing/2014/main" id="{340AD043-F749-4C4B-96EE-41844EDF7FB2}"/>
              </a:ext>
            </a:extLst>
          </p:cNvPr>
          <p:cNvPicPr>
            <a:picLocks noGrp="1" noChangeAspect="1" noChangeArrowheads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51050" y="1658938"/>
            <a:ext cx="4544099" cy="3930302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>
            <a:extLst>
              <a:ext uri="{FF2B5EF4-FFF2-40B4-BE49-F238E27FC236}">
                <a16:creationId xmlns:a16="http://schemas.microsoft.com/office/drawing/2014/main" id="{7CC9C52F-B709-4A2F-BEEE-7961C60864C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Gosod y man gwaith</a:t>
            </a:r>
          </a:p>
        </p:txBody>
      </p:sp>
      <p:pic>
        <p:nvPicPr>
          <p:cNvPr id="19459" name="Content Placeholder 4" descr="A cup of coffee  Description automatically generated">
            <a:extLst>
              <a:ext uri="{FF2B5EF4-FFF2-40B4-BE49-F238E27FC236}">
                <a16:creationId xmlns:a16="http://schemas.microsoft.com/office/drawing/2014/main" id="{382B3437-6951-45FB-BDFD-5E1D65696808}"/>
              </a:ext>
            </a:extLst>
          </p:cNvPr>
          <p:cNvPicPr>
            <a:picLocks noGrp="1" noChangeAspect="1" noChangeArrowheads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08175" y="1557339"/>
            <a:ext cx="4746980" cy="3959894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>
            <a:extLst>
              <a:ext uri="{FF2B5EF4-FFF2-40B4-BE49-F238E27FC236}">
                <a16:creationId xmlns:a16="http://schemas.microsoft.com/office/drawing/2014/main" id="{46C8B44D-8A36-464A-8748-931415A7EC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Cyfarpar mynediad</a:t>
            </a:r>
          </a:p>
        </p:txBody>
      </p:sp>
      <p:sp>
        <p:nvSpPr>
          <p:cNvPr id="20483" name="Content Placeholder 2">
            <a:extLst>
              <a:ext uri="{FF2B5EF4-FFF2-40B4-BE49-F238E27FC236}">
                <a16:creationId xmlns:a16="http://schemas.microsoft.com/office/drawing/2014/main" id="{CCA52BC8-03FF-41D8-B9A5-E05DD45475FF}"/>
              </a:ext>
            </a:extLst>
          </p:cNvPr>
          <p:cNvSpPr>
            <a:spLocks noGrp="1" noChangeArrowheads="1"/>
          </p:cNvSpPr>
          <p:nvPr>
            <p:ph sz="quarter" idx="10"/>
          </p:nvPr>
        </p:nvSpPr>
        <p:spPr>
          <a:xfrm>
            <a:off x="457200" y="1700808"/>
            <a:ext cx="8229600" cy="4756150"/>
          </a:xfrm>
        </p:spPr>
        <p:txBody>
          <a:bodyPr/>
          <a:lstStyle/>
          <a:p>
            <a:pPr marL="0" indent="0"/>
            <a:r>
              <a:rPr lang="cy-GB"/>
              <a:t>Defnyddir cyfarpar mynediad i ddarparu ffordd ddiogel o weithio ar uchder, gan leihau’r risg o gwympo a allai achosi anaf difrifol. </a:t>
            </a:r>
          </a:p>
        </p:txBody>
      </p:sp>
      <p:pic>
        <p:nvPicPr>
          <p:cNvPr id="20484" name="Picture 3">
            <a:extLst>
              <a:ext uri="{FF2B5EF4-FFF2-40B4-BE49-F238E27FC236}">
                <a16:creationId xmlns:a16="http://schemas.microsoft.com/office/drawing/2014/main" id="{BF5B3241-8D19-484E-B439-DBA2678965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3284538"/>
            <a:ext cx="4176713" cy="2281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>
            <a:extLst>
              <a:ext uri="{FF2B5EF4-FFF2-40B4-BE49-F238E27FC236}">
                <a16:creationId xmlns:a16="http://schemas.microsoft.com/office/drawing/2014/main" id="{0E7260B6-3B8D-417F-B270-A91BD8006AD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Paratoi arwynebau</a:t>
            </a:r>
          </a:p>
        </p:txBody>
      </p:sp>
      <p:sp>
        <p:nvSpPr>
          <p:cNvPr id="22531" name="Content Placeholder 2">
            <a:extLst>
              <a:ext uri="{FF2B5EF4-FFF2-40B4-BE49-F238E27FC236}">
                <a16:creationId xmlns:a16="http://schemas.microsoft.com/office/drawing/2014/main" id="{8CB8E8B8-48E8-4AE5-BE6B-01F461E9AC8E}"/>
              </a:ext>
            </a:extLst>
          </p:cNvPr>
          <p:cNvSpPr>
            <a:spLocks noGrp="1" noChangeArrowheads="1"/>
          </p:cNvSpPr>
          <p:nvPr>
            <p:ph sz="quarter" idx="10"/>
          </p:nvPr>
        </p:nvSpPr>
        <p:spPr>
          <a:xfrm>
            <a:off x="476722" y="1920875"/>
            <a:ext cx="8229600" cy="4937125"/>
          </a:xfrm>
        </p:spPr>
        <p:txBody>
          <a:bodyPr/>
          <a:lstStyle/>
          <a:p>
            <a:pPr marL="0" indent="0"/>
            <a:r>
              <a:rPr lang="cy-GB" b="1"/>
              <a:t>Allwedd</a:t>
            </a:r>
            <a:r>
              <a:rPr lang="cy-GB"/>
              <a:t>: pa mor arw neu lyfn yw arwyneb y cefndir.</a:t>
            </a:r>
          </a:p>
          <a:p>
            <a:pPr marL="0" indent="0"/>
            <a:r>
              <a:rPr lang="cy-GB" b="1"/>
              <a:t>Glynu/adlyniad:</a:t>
            </a:r>
            <a:r>
              <a:rPr lang="cy-GB"/>
              <a:t> pa mor dda y mae’r plastr yn glynu wrth yr </a:t>
            </a:r>
          </a:p>
          <a:p>
            <a:pPr marL="0" indent="0"/>
            <a:r>
              <a:rPr lang="cy-GB"/>
              <a:t>arwyneb cefndir. </a:t>
            </a:r>
          </a:p>
          <a:p>
            <a:pPr marL="0" indent="0"/>
            <a:r>
              <a:rPr lang="cy-GB" b="1"/>
              <a:t>Sugnedd:</a:t>
            </a:r>
            <a:r>
              <a:rPr lang="cy-GB"/>
              <a:t> cyfradd amsugno o’r cefndir.</a:t>
            </a:r>
          </a:p>
          <a:p>
            <a:pPr marL="0" indent="0"/>
            <a:r>
              <a:rPr lang="cy-GB" b="1"/>
              <a:t>Sugnedd isel:</a:t>
            </a:r>
            <a:r>
              <a:rPr lang="cy-GB"/>
              <a:t> cefndir lle nad oes fawr ddim amsugno, os o gwbl.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965</TotalTime>
  <Words>494</Words>
  <Application>Microsoft Office PowerPoint</Application>
  <PresentationFormat>On-screen Show (4:3)</PresentationFormat>
  <Paragraphs>76</Paragraphs>
  <Slides>23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Lucida Grande</vt:lpstr>
      <vt:lpstr>Times New Roman</vt:lpstr>
      <vt:lpstr>Default Design</vt:lpstr>
      <vt:lpstr>PowerPoint 5: Deall sut i baratoi’r mannau ar gyfer cymysgu a gweithio gyda phlastr</vt:lpstr>
      <vt:lpstr>Cynllunio gwaith plastro</vt:lpstr>
      <vt:lpstr>Cymysgu plaster wedi’i gymysgu ymlaen llaw</vt:lpstr>
      <vt:lpstr>Offer pŵer</vt:lpstr>
      <vt:lpstr>Cymysgu deunyddiau traddodiadol</vt:lpstr>
      <vt:lpstr>Gosod y man gwaith</vt:lpstr>
      <vt:lpstr>Gosod y man gwaith</vt:lpstr>
      <vt:lpstr>Cyfarpar mynediad</vt:lpstr>
      <vt:lpstr>Paratoi arwynebau</vt:lpstr>
      <vt:lpstr>Tryweli gosod</vt:lpstr>
      <vt:lpstr>Hawgiau/handbwrdd</vt:lpstr>
      <vt:lpstr>Tryweli</vt:lpstr>
      <vt:lpstr>Offer cornel</vt:lpstr>
      <vt:lpstr>Crafwyr</vt:lpstr>
      <vt:lpstr>Ymylon syth</vt:lpstr>
      <vt:lpstr>Fflôt sbwng a sbatwla </vt:lpstr>
      <vt:lpstr>Snipwyr</vt:lpstr>
      <vt:lpstr>Fflôt</vt:lpstr>
      <vt:lpstr>Lefel saer</vt:lpstr>
      <vt:lpstr>Brwsys dŵr</vt:lpstr>
      <vt:lpstr>Offer bach</vt:lpstr>
      <vt:lpstr>Manteision cynllunio gwaith plastro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136</cp:revision>
  <dcterms:created xsi:type="dcterms:W3CDTF">2013-05-28T00:38:54Z</dcterms:created>
  <dcterms:modified xsi:type="dcterms:W3CDTF">2021-05-06T10:12:53Z</dcterms:modified>
</cp:coreProperties>
</file>