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</p:sldMasterIdLst>
  <p:notesMasterIdLst>
    <p:notesMasterId r:id="rId20"/>
  </p:notesMasterIdLst>
  <p:handoutMasterIdLst>
    <p:handoutMasterId r:id="rId21"/>
  </p:handoutMasterIdLst>
  <p:sldIdLst>
    <p:sldId id="256" r:id="rId2"/>
    <p:sldId id="343" r:id="rId3"/>
    <p:sldId id="344" r:id="rId4"/>
    <p:sldId id="345" r:id="rId5"/>
    <p:sldId id="347" r:id="rId6"/>
    <p:sldId id="348" r:id="rId7"/>
    <p:sldId id="349" r:id="rId8"/>
    <p:sldId id="351" r:id="rId9"/>
    <p:sldId id="352" r:id="rId10"/>
    <p:sldId id="353" r:id="rId11"/>
    <p:sldId id="354" r:id="rId12"/>
    <p:sldId id="355" r:id="rId13"/>
    <p:sldId id="356" r:id="rId14"/>
    <p:sldId id="357" r:id="rId15"/>
    <p:sldId id="358" r:id="rId16"/>
    <p:sldId id="359" r:id="rId17"/>
    <p:sldId id="360" r:id="rId18"/>
    <p:sldId id="267" r:id="rId19"/>
  </p:sldIdLst>
  <p:sldSz cx="9144000" cy="6858000" type="screen4x3"/>
  <p:notesSz cx="6858000" cy="9144000"/>
  <p:custDataLst>
    <p:tags r:id="rId22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iona Freel" initials="FF" lastIdx="1" clrIdx="0">
    <p:extLst>
      <p:ext uri="{19B8F6BF-5375-455C-9EA6-DF929625EA0E}">
        <p15:presenceInfo xmlns:p15="http://schemas.microsoft.com/office/powerpoint/2012/main" userId="S::Fiona.Freel@cityandguilds.com::3a7a7974-e831-4583-92ac-603bf88d45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44"/>
    <p:restoredTop sz="93172" autoAdjust="0"/>
  </p:normalViewPr>
  <p:slideViewPr>
    <p:cSldViewPr showGuides="1">
      <p:cViewPr varScale="1">
        <p:scale>
          <a:sx n="62" d="100"/>
          <a:sy n="62" d="100"/>
        </p:scale>
        <p:origin x="696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5/6/2021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Taflen Waith Osod 41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02307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Taflen Waith Osod 42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15814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Taflen Waith Osod 43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8733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cy-GB">
                <a:latin typeface="Arial" panose="020B0604020202020204" pitchFamily="34" charset="0"/>
                <a:ea typeface="ＭＳ Ｐゴシック" panose="020B0600070205080204" pitchFamily="34" charset="-128"/>
              </a:rPr>
              <a:t>Taflen Waith Osod 44</a:t>
            </a:r>
          </a:p>
        </p:txBody>
      </p:sp>
      <p:sp>
        <p:nvSpPr>
          <p:cNvPr id="31748" name="Slide Number Placeholder 3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742B581-57D6-418D-B0D3-59BE6BEE8C7A}" type="slidenum">
              <a:rPr lang="en-GB" altLang="en-US" smtClean="0"/>
              <a:pPr>
                <a:spcBef>
                  <a:spcPct val="0"/>
                </a:spcBef>
              </a:pPr>
              <a:t>16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857742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0483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5245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73417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8190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5761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32646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9674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418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80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350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9924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5001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979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6622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823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18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68" r:id="rId16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109: Plastro a systemau mewnol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11: Deall sut mae gosod plastrfyrddau a dellt pren: Offer a chyfarpar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Gosod gyda hoelion wedi’u galfaneiddio</a:t>
            </a:r>
          </a:p>
        </p:txBody>
      </p:sp>
      <p:sp>
        <p:nvSpPr>
          <p:cNvPr id="24579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46088" y="1556792"/>
            <a:ext cx="8229600" cy="4937125"/>
          </a:xfrm>
        </p:spPr>
        <p:txBody>
          <a:bodyPr/>
          <a:lstStyle/>
          <a:p>
            <a:pPr marL="0" indent="0"/>
            <a:r>
              <a:rPr lang="cy-GB"/>
              <a:t>Mae plastrfyrddau’n cael eu cynnal gan osodiadau, wedi’u gosod bob 150mm.</a:t>
            </a:r>
          </a:p>
          <a:p>
            <a:pPr marL="0" indent="0"/>
            <a:r>
              <a:rPr lang="cy-GB"/>
              <a:t>Mae gan hoelion wedi’u galfaneiddio argaen o sinc wedi’i osod ar y dur er mwyn atal cyrydu neu rwbio.</a:t>
            </a:r>
          </a:p>
          <a:p>
            <a:pPr marL="0" indent="0"/>
            <a:r>
              <a:rPr lang="cy-GB" b="1">
                <a:ea typeface="ＭＳ Ｐゴシック" panose="020B0600070205080204" pitchFamily="34" charset="-128"/>
              </a:rPr>
              <a:t>Trwch y bwrdd 	 Maint lleiaf yr hoelen</a:t>
            </a:r>
          </a:p>
          <a:p>
            <a:pPr marL="0" indent="0"/>
            <a:r>
              <a:rPr lang="cy-GB"/>
              <a:t>9.5mm	  		30mm </a:t>
            </a:r>
          </a:p>
          <a:p>
            <a:pPr marL="0" indent="0"/>
            <a:r>
              <a:rPr lang="cy-GB"/>
              <a:t>12.5mm	 	40mm </a:t>
            </a:r>
          </a:p>
          <a:p>
            <a:pPr marL="0" indent="0"/>
            <a:r>
              <a:rPr lang="cy-GB"/>
              <a:t>15mm 	  		40mm </a:t>
            </a:r>
          </a:p>
          <a:p>
            <a:pPr marL="0" indent="0"/>
            <a:r>
              <a:rPr lang="cy-GB"/>
              <a:t>19mm 	  		50mm </a:t>
            </a:r>
          </a:p>
        </p:txBody>
      </p:sp>
    </p:spTree>
    <p:extLst>
      <p:ext uri="{BB962C8B-B14F-4D97-AF65-F5344CB8AC3E}">
        <p14:creationId xmlns:p14="http://schemas.microsoft.com/office/powerpoint/2010/main" val="21524025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Sgriwiau wal sych</a:t>
            </a:r>
          </a:p>
        </p:txBody>
      </p:sp>
      <p:sp>
        <p:nvSpPr>
          <p:cNvPr id="25603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556792"/>
            <a:ext cx="8229600" cy="4937125"/>
          </a:xfrm>
        </p:spPr>
        <p:txBody>
          <a:bodyPr/>
          <a:lstStyle/>
          <a:p>
            <a:pPr marL="0" indent="0"/>
            <a:r>
              <a:rPr lang="cy-GB" dirty="0"/>
              <a:t>Mae sgriwiau’n cael eu gosod bob 230mm ar gyfer stydiau a bob 300mm ar gyfer distiau nenfwd. </a:t>
            </a:r>
          </a:p>
          <a:p>
            <a:pPr marL="0" indent="0"/>
            <a:r>
              <a:rPr lang="cy-GB" b="1" dirty="0">
                <a:ea typeface="ＭＳ Ｐゴシック" panose="020B0600070205080204" pitchFamily="34" charset="-128"/>
              </a:rPr>
              <a:t>Maint y bwrdd   	Maint lleiaf y sgriw</a:t>
            </a:r>
          </a:p>
          <a:p>
            <a:pPr marL="0" indent="0">
              <a:spcBef>
                <a:spcPts val="700"/>
              </a:spcBef>
              <a:spcAft>
                <a:spcPts val="700"/>
              </a:spcAft>
            </a:pPr>
            <a:r>
              <a:rPr lang="cy-GB" dirty="0"/>
              <a:t>12.5mm	 	38mm </a:t>
            </a:r>
          </a:p>
          <a:p>
            <a:pPr marL="0" indent="0">
              <a:spcBef>
                <a:spcPts val="700"/>
              </a:spcBef>
              <a:spcAft>
                <a:spcPts val="700"/>
              </a:spcAft>
            </a:pPr>
            <a:r>
              <a:rPr lang="cy-GB" dirty="0"/>
              <a:t>15mm		 	41mm</a:t>
            </a:r>
          </a:p>
          <a:p>
            <a:pPr marL="0" indent="0">
              <a:spcBef>
                <a:spcPts val="700"/>
              </a:spcBef>
              <a:spcAft>
                <a:spcPts val="700"/>
              </a:spcAft>
            </a:pPr>
            <a:r>
              <a:rPr lang="cy-GB" dirty="0"/>
              <a:t>19mm		 	51mm </a:t>
            </a:r>
          </a:p>
          <a:p>
            <a:pPr marL="0" indent="0">
              <a:spcBef>
                <a:spcPts val="700"/>
              </a:spcBef>
              <a:spcAft>
                <a:spcPts val="700"/>
              </a:spcAft>
            </a:pPr>
            <a:r>
              <a:rPr lang="cy-GB" dirty="0"/>
              <a:t>12.5mm 	    	Haen ddwbl 51mm</a:t>
            </a:r>
          </a:p>
          <a:p>
            <a:pPr marL="0" indent="0"/>
            <a:r>
              <a:rPr lang="cy-GB" dirty="0"/>
              <a:t>Gosodir sgriwiau wedi’u coladu gan ddefnyddio teclyn bwydo awtomatig wal sych mecanyddol. Mae sgriwiau wedi’u coladu yn amrywio o ran hyd o 25mm i 50mm.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495412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Sgriwiau wal sych</a:t>
            </a:r>
          </a:p>
        </p:txBody>
      </p:sp>
      <p:sp>
        <p:nvSpPr>
          <p:cNvPr id="26627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46088" y="1470536"/>
            <a:ext cx="8229600" cy="4756150"/>
          </a:xfrm>
        </p:spPr>
        <p:txBody>
          <a:bodyPr/>
          <a:lstStyle/>
          <a:p>
            <a:pPr marL="0" indent="0"/>
            <a:r>
              <a:rPr lang="cy-GB"/>
              <a:t>Gosod ar stydiau neu stribedi metel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  <a:p>
            <a:pPr marL="0" indent="0"/>
            <a:r>
              <a:rPr lang="cy-GB" b="1">
                <a:ea typeface="ＭＳ Ｐゴシック" panose="020B0600070205080204" pitchFamily="34" charset="-128"/>
              </a:rPr>
              <a:t>Maint y bwrdd      	 Maint lleiaf y sgriw</a:t>
            </a:r>
          </a:p>
          <a:p>
            <a:pPr marL="0" indent="0"/>
            <a:r>
              <a:rPr lang="cy-GB"/>
              <a:t>9.5mm			22mm</a:t>
            </a:r>
          </a:p>
          <a:p>
            <a:pPr marL="0" indent="0"/>
            <a:r>
              <a:rPr lang="cy-GB"/>
              <a:t>12.5mm		25mm</a:t>
            </a:r>
          </a:p>
          <a:p>
            <a:pPr marL="0" indent="0"/>
            <a:r>
              <a:rPr lang="cy-GB"/>
              <a:t>15mm 			25mm</a:t>
            </a:r>
          </a:p>
          <a:p>
            <a:pPr marL="0" indent="0"/>
            <a:r>
              <a:rPr lang="cy-GB"/>
              <a:t>19mm			42mm</a:t>
            </a:r>
          </a:p>
          <a:p>
            <a:pPr marL="0" indent="0"/>
            <a:r>
              <a:rPr lang="cy-GB"/>
              <a:t>12.5Mm 		Haen ddwbl 36mm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363325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Gosod canol</a:t>
            </a:r>
          </a:p>
        </p:txBody>
      </p:sp>
      <p:sp>
        <p:nvSpPr>
          <p:cNvPr id="27651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484784"/>
            <a:ext cx="8229600" cy="4865688"/>
          </a:xfrm>
        </p:spPr>
        <p:txBody>
          <a:bodyPr/>
          <a:lstStyle/>
          <a:p>
            <a:pPr marL="0" indent="0"/>
            <a:r>
              <a:rPr lang="cy-GB" sz="2000" dirty="0">
                <a:ea typeface="ＭＳ Ｐゴシック" panose="020B0600070205080204" pitchFamily="34" charset="-128"/>
              </a:rPr>
              <a:t>Rhaid i ganon distiau/stydiau allu cymryd pwysau’r plastrfwrdd.  Bydd distiau sy’n rhy bell oddi wrth ei gilydd yn achosi i’r plastrfwrdd ysigo.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Canol: pellter rhwng dau drawst neu styd.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 dirty="0">
                <a:ea typeface="ＭＳ Ｐゴシック" panose="020B0600070205080204" pitchFamily="34" charset="-128"/>
              </a:rPr>
              <a:t>Nogin: pren wedi’i osod rhwng distiau neu stydiau i roi cynhaliaeth.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42392" y="3429000"/>
            <a:ext cx="784810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/>
            <a:r>
              <a:rPr lang="cy-GB" b="1">
                <a:ea typeface="ＭＳ Ｐゴシック" panose="020B0600070205080204" pitchFamily="34" charset="-128"/>
              </a:rPr>
              <a:t>Plastrfwrdd		Canol	Canol gyda nogins</a:t>
            </a:r>
          </a:p>
          <a:p>
            <a:pPr marL="0" indent="0"/>
            <a:r>
              <a:rPr lang="cy-GB"/>
              <a:t>12.5mm		600mm 	450mm</a:t>
            </a:r>
          </a:p>
          <a:p>
            <a:pPr marL="0" indent="0"/>
            <a:r>
              <a:rPr lang="cy-GB"/>
              <a:t>15mm			600mm 	600mm</a:t>
            </a:r>
          </a:p>
          <a:p>
            <a:pPr marL="0" indent="0"/>
            <a:r>
              <a:rPr lang="cy-GB"/>
              <a:t>19mm 			600mm 	600mm</a:t>
            </a:r>
          </a:p>
          <a:p>
            <a:pPr marL="0" indent="0"/>
            <a:r>
              <a:rPr lang="cy-GB"/>
              <a:t>Laminadau thermol 	600mm 	450mm</a:t>
            </a:r>
          </a:p>
        </p:txBody>
      </p:sp>
    </p:spTree>
    <p:extLst>
      <p:ext uri="{BB962C8B-B14F-4D97-AF65-F5344CB8AC3E}">
        <p14:creationId xmlns:p14="http://schemas.microsoft.com/office/powerpoint/2010/main" val="4574450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Gosod plastrfwrdd ar nenfwd</a:t>
            </a:r>
          </a:p>
        </p:txBody>
      </p:sp>
      <p:sp>
        <p:nvSpPr>
          <p:cNvPr id="28675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46088" y="1697037"/>
            <a:ext cx="8229600" cy="4756150"/>
          </a:xfrm>
        </p:spPr>
        <p:txBody>
          <a:bodyPr/>
          <a:lstStyle/>
          <a:p>
            <a:pPr marL="0" indent="0"/>
            <a:r>
              <a:rPr lang="cy-GB" dirty="0"/>
              <a:t>Cyn i chi ddechrau, dylai’r holl wasanaethau, gan gynnwys dwythellau, pibellau a cheblau, fod wedi cael eu gosod (gosodiad cyntaf).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Ystyriaethau.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Gosod allan.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Y drefn osod.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067193"/>
            <a:ext cx="4967784" cy="23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70547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Gosod plastrfwrdd ar stydiau</a:t>
            </a:r>
          </a:p>
        </p:txBody>
      </p:sp>
      <p:sp>
        <p:nvSpPr>
          <p:cNvPr id="29699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628800"/>
            <a:ext cx="4402832" cy="4756150"/>
          </a:xfrm>
        </p:spPr>
        <p:txBody>
          <a:bodyPr/>
          <a:lstStyle/>
          <a:p>
            <a:pPr marL="0" indent="0"/>
            <a:r>
              <a:rPr lang="cy-GB"/>
              <a:t>Mae dau ddull y gellir eu defnyddio wrth osod plastrfwrdd i stydiau.</a:t>
            </a:r>
          </a:p>
          <a:p>
            <a:pPr marL="0" indent="0"/>
            <a:r>
              <a:rPr lang="cy-GB"/>
              <a:t>Gellir gosod y plastrfwrdd yn llorweddol neu’n fertigol yn unol â’r stydiau.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Ystyriaethau.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Gosod allan.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Y drefn osod.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  <p:pic>
        <p:nvPicPr>
          <p:cNvPr id="2970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06964"/>
            <a:ext cx="2552700" cy="382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88399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365214" y="1700808"/>
            <a:ext cx="8496300" cy="2159000"/>
          </a:xfrm>
        </p:spPr>
        <p:txBody>
          <a:bodyPr/>
          <a:lstStyle/>
          <a:p>
            <a:r>
              <a:rPr lang="cy-GB"/>
              <a:t>Wrth osod plastrfyrddau ar waliau ffrâm, mae’n syniad da stagro’r byrddau ar ochr arall y wal. Bydd hyn yn cryfhau’r wal ac yn dosbarthu’r pwysau a’r straen.</a:t>
            </a:r>
          </a:p>
          <a:p>
            <a:pPr algn="ctr"/>
            <a:endParaRPr altLang="en-US" sz="2400" u="sng" dirty="0">
              <a:ea typeface="ＭＳ Ｐゴシック" panose="020B0600070205080204" pitchFamily="34" charset="-128"/>
            </a:endParaRPr>
          </a:p>
          <a:p>
            <a:pPr algn="ctr"/>
            <a:endParaRPr altLang="en-US" sz="2400" u="sng" dirty="0">
              <a:ea typeface="ＭＳ Ｐゴシック" panose="020B0600070205080204" pitchFamily="34" charset="-128"/>
            </a:endParaRPr>
          </a:p>
          <a:p>
            <a:endParaRPr altLang="en-US" sz="2400" dirty="0">
              <a:ea typeface="ＭＳ Ｐゴシック" panose="020B0600070205080204" pitchFamily="34" charset="-128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AF390FE-5355-496A-B976-5DCFDF06C8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9406" y="980728"/>
            <a:ext cx="8218487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cy-GB" sz="2400" b="1">
                <a:solidFill>
                  <a:srgbClr val="0077E3"/>
                </a:solidFill>
                <a:latin typeface="Arial"/>
                <a:ea typeface="+mj-ea"/>
                <a:cs typeface="+mj-cs"/>
              </a:rPr>
              <a:t>Gosod plastrfyrddau</a:t>
            </a:r>
          </a:p>
        </p:txBody>
      </p:sp>
      <p:pic>
        <p:nvPicPr>
          <p:cNvPr id="30724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376" b="25151"/>
          <a:stretch/>
        </p:blipFill>
        <p:spPr bwMode="auto">
          <a:xfrm>
            <a:off x="602455" y="3429000"/>
            <a:ext cx="7672388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10C3EA3-E803-41A1-9979-016B6AC93302}"/>
              </a:ext>
            </a:extLst>
          </p:cNvPr>
          <p:cNvSpPr txBox="1"/>
          <p:nvPr/>
        </p:nvSpPr>
        <p:spPr>
          <a:xfrm>
            <a:off x="2483769" y="3028890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Plastrfwrdd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EA52DF7-2067-4590-BED2-12F2C6CBF9B0}"/>
              </a:ext>
            </a:extLst>
          </p:cNvPr>
          <p:cNvSpPr txBox="1"/>
          <p:nvPr/>
        </p:nvSpPr>
        <p:spPr>
          <a:xfrm>
            <a:off x="5724128" y="2766948"/>
            <a:ext cx="2304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Uniad wedi’i osod ar y styd hwn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47861F0-3A96-4B88-AD23-251242426FC0}"/>
              </a:ext>
            </a:extLst>
          </p:cNvPr>
          <p:cNvSpPr txBox="1"/>
          <p:nvPr/>
        </p:nvSpPr>
        <p:spPr>
          <a:xfrm>
            <a:off x="1979712" y="5157049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Uniad wedi’i osod ar y styd hwn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AA8633C-2B95-406C-9607-CE525D3B3DFF}"/>
              </a:ext>
            </a:extLst>
          </p:cNvPr>
          <p:cNvSpPr txBox="1"/>
          <p:nvPr/>
        </p:nvSpPr>
        <p:spPr>
          <a:xfrm>
            <a:off x="6156176" y="5157192"/>
            <a:ext cx="1512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Styd</a:t>
            </a:r>
          </a:p>
        </p:txBody>
      </p:sp>
    </p:spTree>
    <p:extLst>
      <p:ext uri="{BB962C8B-B14F-4D97-AF65-F5344CB8AC3E}">
        <p14:creationId xmlns:p14="http://schemas.microsoft.com/office/powerpoint/2010/main" val="18929413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Gosod dellt pren</a:t>
            </a:r>
          </a:p>
        </p:txBody>
      </p:sp>
      <p:sp>
        <p:nvSpPr>
          <p:cNvPr id="29699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628800"/>
            <a:ext cx="7787208" cy="4756150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y-GB" b="1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Mathau o ddeunyddiau ar gyfer dellt: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Pren wedi’i hollti neu wedi’i lifio. Mae pren wedi’i hollti’n gryfach gan ei fod yn lleihau’r graen byr ac yn cadw ei gryfder cynhenid.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Derw, castan neu larwydd – yn nhrefn eu cryfder.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y-GB" b="1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Gosod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y-GB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Dylid gosod dellt pren gyda hoelion dur gwrthstaen (hoelion haearn wedi’u torri â llaw yn draddodiadol) gyda bwlch o 10mm rhyngddynt.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y-GB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Mae’n syniad da stagro’r uniadau tua 1m oddi wrth ei gilydd, er mwyn rhoi sefydlogrwydd ac atal creu ‘ysgolion’.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705292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Offer llaw plastrfwrdd</a:t>
            </a:r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00" y="1371600"/>
            <a:ext cx="2386013" cy="234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1371600"/>
            <a:ext cx="2219325" cy="222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463" y="3791744"/>
            <a:ext cx="1841500" cy="184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4184650"/>
            <a:ext cx="19939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Picture 12" descr="Image result for plasterboarding knif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1675" y="1630363"/>
            <a:ext cx="2473325" cy="170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5" name="Picture 14" descr="Image result for plasterboarding hammer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56782">
            <a:off x="5729288" y="4089400"/>
            <a:ext cx="2887662" cy="124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5656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Offer pŵer</a:t>
            </a:r>
          </a:p>
        </p:txBody>
      </p:sp>
      <p:sp>
        <p:nvSpPr>
          <p:cNvPr id="15363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371600"/>
            <a:ext cx="8229600" cy="4756150"/>
          </a:xfrm>
        </p:spPr>
        <p:txBody>
          <a:bodyPr/>
          <a:lstStyle/>
          <a:p>
            <a:pPr marL="0" indent="0"/>
            <a:r>
              <a:rPr lang="cy-GB"/>
              <a:t>Offer pŵer cludadwy ar gyfer gosod plastrfyrddau ar gefndiroedd o goed a dur.</a:t>
            </a:r>
          </a:p>
          <a:p>
            <a:pPr marL="0" indent="0"/>
            <a:r>
              <a:rPr lang="cy-GB"/>
              <a:t>Mathau o foltedd.</a:t>
            </a:r>
          </a:p>
        </p:txBody>
      </p:sp>
      <p:pic>
        <p:nvPicPr>
          <p:cNvPr id="1536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2852738"/>
            <a:ext cx="360045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m_444072477532861599Picture 2" descr="image0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2954338"/>
            <a:ext cx="3100387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8146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Pwyslathau a chodwyr</a:t>
            </a:r>
          </a:p>
        </p:txBody>
      </p:sp>
      <p:sp>
        <p:nvSpPr>
          <p:cNvPr id="16387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371600"/>
            <a:ext cx="8229600" cy="4865688"/>
          </a:xfrm>
        </p:spPr>
        <p:txBody>
          <a:bodyPr/>
          <a:lstStyle/>
          <a:p>
            <a:pPr marL="0" indent="0"/>
            <a:r>
              <a:rPr lang="cy-GB"/>
              <a:t>Offer a ddefnyddir i leoli plastrfwrdd cyn ei osod.</a:t>
            </a:r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2590800"/>
            <a:ext cx="3476625" cy="347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852738"/>
            <a:ext cx="3527425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40739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 noChangeArrowheads="1"/>
          </p:cNvSpPr>
          <p:nvPr>
            <p:ph type="title"/>
          </p:nvPr>
        </p:nvSpPr>
        <p:spPr>
          <a:xfrm>
            <a:off x="323528" y="1052736"/>
            <a:ext cx="8218488" cy="382588"/>
          </a:xfrm>
        </p:spPr>
        <p:txBody>
          <a:bodyPr/>
          <a:lstStyle/>
          <a:p>
            <a:r>
              <a:rPr lang="cy-GB"/>
              <a:t>Gosod plastrfwrdd</a:t>
            </a:r>
          </a:p>
        </p:txBody>
      </p:sp>
      <p:sp>
        <p:nvSpPr>
          <p:cNvPr id="18435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323528" y="1556792"/>
            <a:ext cx="8820472" cy="5010150"/>
          </a:xfrm>
        </p:spPr>
        <p:txBody>
          <a:bodyPr/>
          <a:lstStyle/>
          <a:p>
            <a:pPr marL="0" indent="0"/>
            <a:r>
              <a:rPr lang="cy-GB" sz="2000" dirty="0">
                <a:ea typeface="ＭＳ Ｐゴシック" panose="020B0600070205080204" pitchFamily="34" charset="-128"/>
              </a:rPr>
              <a:t>Mae plastrfyrddau’n cael eu cynhyrchu o gypswm, wedi’i wasgu rhwng haenen o bapur ar y ddwy ochr.</a:t>
            </a:r>
          </a:p>
          <a:p>
            <a:pPr marL="0" indent="0"/>
            <a:r>
              <a:rPr lang="cy-GB" sz="2000" dirty="0">
                <a:ea typeface="ＭＳ Ｐゴシック" panose="020B0600070205080204" pitchFamily="34" charset="-128"/>
              </a:rPr>
              <a:t>Maen nhw’n cael eu defnyddio fel arwyneb cefndir mewn adeiladau newydd a thraddodiadol i ffurfio cefndir adeiladu sych a elwir yn ‘leinio sych’.</a:t>
            </a:r>
          </a:p>
          <a:p>
            <a:pPr marL="342900" indent="-34290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 dirty="0">
                <a:ea typeface="ＭＳ Ｐゴシック" panose="020B0600070205080204" pitchFamily="34" charset="-128"/>
              </a:rPr>
              <a:t>Mae plastrfwrdd yn darparu arwyneb gwastad y gellir ei blastro neu ei uniadu.</a:t>
            </a:r>
          </a:p>
          <a:p>
            <a:pPr marL="342900" indent="-34290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 dirty="0">
                <a:ea typeface="ＭＳ Ｐゴシック" panose="020B0600070205080204" pitchFamily="34" charset="-128"/>
              </a:rPr>
              <a:t>Mae’r plastrfwrdd wedi cael ei gynhyrchu yn lle’r dellt pren traddodiadol.</a:t>
            </a:r>
          </a:p>
          <a:p>
            <a:pPr marL="342900" indent="-34290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 dirty="0">
                <a:ea typeface="ＭＳ Ｐゴシック" panose="020B0600070205080204" pitchFamily="34" charset="-128"/>
              </a:rPr>
              <a:t>Mae plastrfwrdd perfformiad yn cael ei gynhyrchu yn unol â rheoliadau adeiladu.</a:t>
            </a:r>
          </a:p>
          <a:p>
            <a:pPr marL="342900" indent="-34290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 dirty="0">
                <a:ea typeface="ＭＳ Ｐゴシック" panose="020B0600070205080204" pitchFamily="34" charset="-128"/>
              </a:rPr>
              <a:t>Wedi’i osod ar gefndir pren a metel.</a:t>
            </a:r>
          </a:p>
        </p:txBody>
      </p:sp>
    </p:spTree>
    <p:extLst>
      <p:ext uri="{BB962C8B-B14F-4D97-AF65-F5344CB8AC3E}">
        <p14:creationId xmlns:p14="http://schemas.microsoft.com/office/powerpoint/2010/main" val="26994359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Plastrfwrdd</a:t>
            </a:r>
          </a:p>
        </p:txBody>
      </p:sp>
      <p:sp>
        <p:nvSpPr>
          <p:cNvPr id="19459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455296"/>
            <a:ext cx="8229600" cy="4794250"/>
          </a:xfrm>
        </p:spPr>
        <p:txBody>
          <a:bodyPr/>
          <a:lstStyle/>
          <a:p>
            <a:pPr marL="0" indent="0"/>
            <a:r>
              <a:rPr lang="cy-GB" sz="2000">
                <a:ea typeface="ＭＳ Ｐゴシック" panose="020B0600070205080204" pitchFamily="34" charset="-128"/>
              </a:rPr>
              <a:t>Mae yna dri chwmni sy’n gweithgynhyrchu plastrfyrddau.</a:t>
            </a:r>
          </a:p>
          <a:p>
            <a:pPr marL="0" indent="0"/>
            <a:r>
              <a:rPr lang="cy-GB" sz="2000">
                <a:ea typeface="ＭＳ Ｐゴシック" panose="020B0600070205080204" pitchFamily="34" charset="-128"/>
              </a:rPr>
              <a:t>Mae’r rheoliadau adeiladu’n rheoli pa fath o blastrfwrdd sy’n cael ei ddefnyddio. Mae plastrfyrddau’n cael ei gynhyrchu mewn amrywiaeth o feintiau. Y mwyaf cyffredin: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>
                <a:ea typeface="ＭＳ Ｐゴシック" panose="020B0600070205080204" pitchFamily="34" charset="-128"/>
              </a:rPr>
              <a:t>2.400m x 1.200m, trwch 9.5mm, 12.5mm, 15mm a 19mm.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>
                <a:ea typeface="ＭＳ Ｐゴシック" panose="020B0600070205080204" pitchFamily="34" charset="-128"/>
              </a:rPr>
              <a:t>1.800m x 0.900mm, trwch 9.5mm a 12.5mm.</a:t>
            </a:r>
          </a:p>
          <a:p>
            <a:pPr marL="0" indent="0"/>
            <a:r>
              <a:rPr lang="cy-GB" sz="2000">
                <a:ea typeface="ＭＳ Ｐゴシック" panose="020B0600070205080204" pitchFamily="34" charset="-128"/>
              </a:rPr>
              <a:t>Mae gan blastrfyrddau gornel sgwâr neu bigfain, sydd yn aml yn cael eu talfyrru i ‘SE’ ac ‘TE’.</a:t>
            </a:r>
          </a:p>
          <a:p>
            <a:pPr marL="0" indent="0"/>
            <a:r>
              <a:rPr lang="cy-GB"/>
              <a:t>Mae plastrfyrddau perfformiad wedi’i ddylunio i fodloni gofynion amrywiol ac mae wedi’u godio â lliw.</a:t>
            </a:r>
          </a:p>
        </p:txBody>
      </p:sp>
    </p:spTree>
    <p:extLst>
      <p:ext uri="{BB962C8B-B14F-4D97-AF65-F5344CB8AC3E}">
        <p14:creationId xmlns:p14="http://schemas.microsoft.com/office/powerpoint/2010/main" val="434389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Plastrfwrdd perfformiad</a:t>
            </a:r>
          </a:p>
        </p:txBody>
      </p:sp>
      <p:sp>
        <p:nvSpPr>
          <p:cNvPr id="20483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41608" y="1627187"/>
            <a:ext cx="8229600" cy="4756150"/>
          </a:xfrm>
        </p:spPr>
        <p:txBody>
          <a:bodyPr/>
          <a:lstStyle/>
          <a:p>
            <a:pPr marL="0" indent="0"/>
            <a:r>
              <a:rPr lang="cy-GB"/>
              <a:t>Plastrfwrdd yw hwn sydd â nodweddion ychwanegol o’i gymharu â phlastrfwrdd safonol ac mae’n gallu gwella perfformiad ystafell: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Inswleiddio sain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Gwrthsefyll tân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Lleithder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Inswleiddio.</a:t>
            </a:r>
          </a:p>
          <a:p>
            <a:pPr marL="0" indent="0"/>
            <a:r>
              <a:rPr lang="cy-GB"/>
              <a:t> </a:t>
            </a:r>
          </a:p>
        </p:txBody>
      </p:sp>
      <p:pic>
        <p:nvPicPr>
          <p:cNvPr id="2048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2276475"/>
            <a:ext cx="4248150" cy="345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50565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Storio plastrfwrdd</a:t>
            </a:r>
          </a:p>
        </p:txBody>
      </p:sp>
      <p:sp>
        <p:nvSpPr>
          <p:cNvPr id="22531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251520" y="1556792"/>
            <a:ext cx="8892480" cy="4756150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Dylid danfon plastrfwrdd yn fflat ar baledau neu ar gludwyr pren.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 taflenni data’r gweithgynhyrchwyr yn rhoi gwybodaeth benodol am storio a thrin deunyddiau a chydrannau â llaw.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Mae’n well i blastrfwrdd gael ei gludo ar ei ymyl gan ddau o bobl er mwyn atal y bwrdd rhag torri.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Ni ddylai plastrfwrdd ddod i gysylltiad ag amodau tamp gan y bydd y craidd plastr yn amsugno’r lleithder.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Dylid storio gwahanol fathau o bastrfwrdd ar wahân i osgoi dryswch.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Gellir ailgylchu gwastraff bwrdd plastr.</a:t>
            </a:r>
          </a:p>
        </p:txBody>
      </p:sp>
    </p:spTree>
    <p:extLst>
      <p:ext uri="{BB962C8B-B14F-4D97-AF65-F5344CB8AC3E}">
        <p14:creationId xmlns:p14="http://schemas.microsoft.com/office/powerpoint/2010/main" val="14302615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Gosod â sgriwiau</a:t>
            </a:r>
          </a:p>
        </p:txBody>
      </p:sp>
      <p:sp>
        <p:nvSpPr>
          <p:cNvPr id="23555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46088" y="1556792"/>
            <a:ext cx="8229600" cy="4756150"/>
          </a:xfrm>
        </p:spPr>
        <p:txBody>
          <a:bodyPr/>
          <a:lstStyle/>
          <a:p>
            <a:pPr marL="0" indent="0"/>
            <a:r>
              <a:rPr lang="cy-GB"/>
              <a:t>Mae sgriwiau waliau sych yn cael eu hystyried yn osodiadau cryfach na hoelion galfanedig ac mae llai o siawns iddyn nhw ddod allan drwy’r arwyneb gorffenedig.</a:t>
            </a:r>
          </a:p>
          <a:p>
            <a:pPr marL="0" indent="0"/>
            <a:r>
              <a:rPr lang="cy-GB"/>
              <a:t>Mae gosod â sgriwiau yn golygu bod arwyneb y plastrfwrdd yn llai tebygol o symud oherwydd ddirgrynu a throi neu symud pren.</a:t>
            </a:r>
          </a:p>
          <a:p>
            <a:pPr marL="0" indent="0"/>
            <a:r>
              <a:rPr lang="cy-GB"/>
              <a:t>Rhaid i’r sgriwiau dreiddio o leiaf 20mm i mewn i’r pren. Mae ganddyn nhw lai o edau ac maen nhw’n rhoi gafael cryfach ar y cefndir pren</a:t>
            </a:r>
          </a:p>
          <a:p>
            <a:pPr marL="0" indent="0"/>
            <a:r>
              <a:rPr lang="cy-GB"/>
              <a:t>Rhaid i’r sgriw dreiddio o leiaf 10mm i mewn i stydiau dur neu leinin. Mae ganddynt edau agosach sy’n gafael yn dynn mewn leininau metel tenau.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2850647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1020</TotalTime>
  <Words>999</Words>
  <Application>Microsoft Office PowerPoint</Application>
  <PresentationFormat>On-screen Show (4:3)</PresentationFormat>
  <Paragraphs>114</Paragraphs>
  <Slides>18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Lucida Grande</vt:lpstr>
      <vt:lpstr>Times New Roman</vt:lpstr>
      <vt:lpstr>Default Design</vt:lpstr>
      <vt:lpstr>PowerPoint 11: Deall sut mae gosod plastrfyrddau a dellt pren: Offer a chyfarpar</vt:lpstr>
      <vt:lpstr>Offer llaw plastrfwrdd</vt:lpstr>
      <vt:lpstr>Offer pŵer</vt:lpstr>
      <vt:lpstr>Pwyslathau a chodwyr</vt:lpstr>
      <vt:lpstr>Gosod plastrfwrdd</vt:lpstr>
      <vt:lpstr>Plastrfwrdd</vt:lpstr>
      <vt:lpstr>Plastrfwrdd perfformiad</vt:lpstr>
      <vt:lpstr>Storio plastrfwrdd</vt:lpstr>
      <vt:lpstr>Gosod â sgriwiau</vt:lpstr>
      <vt:lpstr>Gosod gyda hoelion wedi’u galfaneiddio</vt:lpstr>
      <vt:lpstr>Sgriwiau wal sych</vt:lpstr>
      <vt:lpstr>Sgriwiau wal sych</vt:lpstr>
      <vt:lpstr>Gosod canol</vt:lpstr>
      <vt:lpstr>Gosod plastrfwrdd ar nenfwd</vt:lpstr>
      <vt:lpstr>Gosod plastrfwrdd ar stydiau</vt:lpstr>
      <vt:lpstr>PowerPoint Presentation</vt:lpstr>
      <vt:lpstr>Gosod dellt pren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141</cp:revision>
  <dcterms:created xsi:type="dcterms:W3CDTF">2013-05-28T00:38:54Z</dcterms:created>
  <dcterms:modified xsi:type="dcterms:W3CDTF">2021-05-06T10:33:58Z</dcterms:modified>
</cp:coreProperties>
</file>