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1" r:id="rId1"/>
  </p:sldMasterIdLst>
  <p:notesMasterIdLst>
    <p:notesMasterId r:id="rId13"/>
  </p:notesMasterIdLst>
  <p:handoutMasterIdLst>
    <p:handoutMasterId r:id="rId14"/>
  </p:handoutMasterIdLst>
  <p:sldIdLst>
    <p:sldId id="256" r:id="rId2"/>
    <p:sldId id="342" r:id="rId3"/>
    <p:sldId id="344" r:id="rId4"/>
    <p:sldId id="346" r:id="rId5"/>
    <p:sldId id="347" r:id="rId6"/>
    <p:sldId id="348" r:id="rId7"/>
    <p:sldId id="349" r:id="rId8"/>
    <p:sldId id="350" r:id="rId9"/>
    <p:sldId id="352" r:id="rId10"/>
    <p:sldId id="353" r:id="rId11"/>
    <p:sldId id="267" r:id="rId12"/>
  </p:sldIdLst>
  <p:sldSz cx="9144000" cy="6858000" type="screen4x3"/>
  <p:notesSz cx="6858000" cy="9144000"/>
  <p:custDataLst>
    <p:tags r:id="rId15"/>
  </p:custDataLst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5pPr>
    <a:lvl6pPr marL="22860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6pPr>
    <a:lvl7pPr marL="27432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7pPr>
    <a:lvl8pPr marL="32004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8pPr>
    <a:lvl9pPr marL="36576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7E3"/>
    <a:srgbClr val="000000"/>
    <a:srgbClr val="E30613"/>
    <a:srgbClr val="D9D9D9"/>
    <a:srgbClr val="D81E05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4544"/>
    <p:restoredTop sz="93172" autoAdjust="0"/>
  </p:normalViewPr>
  <p:slideViewPr>
    <p:cSldViewPr showGuides="1">
      <p:cViewPr varScale="1">
        <p:scale>
          <a:sx n="62" d="100"/>
          <a:sy n="62" d="100"/>
        </p:scale>
        <p:origin x="696" y="4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186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57" d="100"/>
          <a:sy n="57" d="100"/>
        </p:scale>
        <p:origin x="-1170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gs" Target="tags/tag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586ABBB-9C0A-1D47-83E6-10FD6948B0D3}" type="datetime1">
              <a:rPr lang="en-US"/>
              <a:pPr/>
              <a:t>5/6/2021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BFAD621-1136-4040-A893-ED5AEC3FF12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74557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94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450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50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D847933-502B-D146-9428-3DDD196AD935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32193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y-GB"/>
              <a:t>Taflen Waith Osod 53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840939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y-GB"/>
              <a:t>Taflen Waith Osod 54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590825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y-GB"/>
              <a:t>Taflen Waith Osod 55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7048484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y-GB"/>
              <a:t>Taflen Waith Osod 56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961736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008000"/>
            <a:ext cx="8229600" cy="382588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lvl1pPr>
            <a:lvl3pPr marL="540000" marR="0" indent="-27000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ClrTx/>
              <a:buSzTx/>
              <a:buFont typeface="Lucida Grande"/>
              <a:buChar char="–"/>
              <a:tabLst/>
              <a:defRPr/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0"/>
            <a:r>
              <a:rPr lang="en-GB" noProof="0"/>
              <a:t>Click to edit Master text styles</a:t>
            </a:r>
          </a:p>
          <a:p>
            <a:pPr lvl="2"/>
            <a:endParaRPr lang="en-GB"/>
          </a:p>
          <a:p>
            <a:pPr lvl="2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221553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emf"/><Relationship Id="rId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Text Box 10"/>
          <p:cNvSpPr txBox="1">
            <a:spLocks noChangeArrowheads="1"/>
          </p:cNvSpPr>
          <p:nvPr userDrawn="1"/>
        </p:nvSpPr>
        <p:spPr bwMode="white">
          <a:xfrm>
            <a:off x="0" y="457200"/>
            <a:ext cx="9144000" cy="152400"/>
          </a:xfrm>
          <a:prstGeom prst="rect">
            <a:avLst/>
          </a:prstGeom>
          <a:solidFill>
            <a:srgbClr val="D9D9D9">
              <a:alpha val="0"/>
            </a:srgbClr>
          </a:solidFill>
          <a:ln>
            <a:noFill/>
          </a:ln>
        </p:spPr>
        <p:txBody>
          <a:bodyPr wrap="none"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defRPr/>
            </a:pPr>
            <a:r>
              <a:rPr lang="en-GB" sz="1800">
                <a:solidFill>
                  <a:srgbClr val="D9D9D9"/>
                </a:solidFill>
                <a:cs typeface="Arial" charset="0"/>
              </a:rPr>
              <a:t> </a:t>
            </a:r>
          </a:p>
        </p:txBody>
      </p:sp>
      <p:sp>
        <p:nvSpPr>
          <p:cNvPr id="53259" name="Text Box 11"/>
          <p:cNvSpPr txBox="1">
            <a:spLocks noChangeArrowheads="1"/>
          </p:cNvSpPr>
          <p:nvPr userDrawn="1"/>
        </p:nvSpPr>
        <p:spPr bwMode="auto">
          <a:xfrm>
            <a:off x="457200" y="6480000"/>
            <a:ext cx="6477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>
              <a:spcBef>
                <a:spcPts val="600"/>
              </a:spcBef>
            </a:pPr>
            <a:r>
              <a:rPr lang="en-US" sz="900" baseline="0" dirty="0"/>
              <a:t>Hawlfraint © 2021 Sefydliad City and Guilds Llundain. Cedwir pob hawl.</a:t>
            </a:r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2" name="Text Box 11"/>
          <p:cNvSpPr txBox="1">
            <a:spLocks noChangeArrowheads="1"/>
          </p:cNvSpPr>
          <p:nvPr userDrawn="1"/>
        </p:nvSpPr>
        <p:spPr bwMode="auto">
          <a:xfrm>
            <a:off x="7239000" y="6480000"/>
            <a:ext cx="1447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 algn="r">
              <a:spcBef>
                <a:spcPts val="600"/>
              </a:spcBef>
            </a:pPr>
            <a:fld id="{6152C911-7D81-1845-9D20-613E63F035EB}" type="slidenum">
              <a:rPr lang="en-US" sz="900" baseline="0">
                <a:ea typeface="Arial" pitchFamily="-105" charset="0"/>
                <a:cs typeface="Arial" pitchFamily="-105" charset="0"/>
              </a:rPr>
              <a:pPr algn="r">
                <a:spcBef>
                  <a:spcPts val="600"/>
                </a:spcBef>
              </a:pPr>
              <a:t>‹#›</a:t>
            </a:fld>
            <a:r>
              <a:rPr lang="en-US" sz="900" baseline="0" dirty="0">
                <a:ea typeface="Arial" pitchFamily="-105" charset="0"/>
                <a:cs typeface="Arial" pitchFamily="-105" charset="0"/>
              </a:rPr>
              <a:t> o 11</a:t>
            </a: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035" name="Title Placeholder 10"/>
          <p:cNvSpPr>
            <a:spLocks noGrp="1"/>
          </p:cNvSpPr>
          <p:nvPr>
            <p:ph type="title"/>
          </p:nvPr>
        </p:nvSpPr>
        <p:spPr bwMode="auto">
          <a:xfrm>
            <a:off x="457200" y="1008000"/>
            <a:ext cx="8218488" cy="382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1036" name="Text Placeholder 13"/>
          <p:cNvSpPr>
            <a:spLocks noGrp="1"/>
          </p:cNvSpPr>
          <p:nvPr>
            <p:ph type="body" idx="1"/>
          </p:nvPr>
        </p:nvSpPr>
        <p:spPr bwMode="auto">
          <a:xfrm>
            <a:off x="457200" y="1512000"/>
            <a:ext cx="8229600" cy="42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  <a:p>
            <a:pPr lvl="4"/>
            <a:endParaRPr lang="en-GB" dirty="0"/>
          </a:p>
        </p:txBody>
      </p:sp>
      <p:pic>
        <p:nvPicPr>
          <p:cNvPr id="13" name="Picture 12" descr="City &amp; Guilds and EAL logo">
            <a:extLst>
              <a:ext uri="{FF2B5EF4-FFF2-40B4-BE49-F238E27FC236}">
                <a16:creationId xmlns:a16="http://schemas.microsoft.com/office/drawing/2014/main" id="{54C8F537-6DBE-534E-B9F5-B8C14A123E71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006987" y="234902"/>
            <a:ext cx="1655999" cy="501635"/>
          </a:xfrm>
          <a:prstGeom prst="rect">
            <a:avLst/>
          </a:prstGeom>
        </p:spPr>
      </p:pic>
      <p:sp>
        <p:nvSpPr>
          <p:cNvPr id="1029" name="Rectangle 14"/>
          <p:cNvSpPr>
            <a:spLocks noChangeArrowheads="1"/>
          </p:cNvSpPr>
          <p:nvPr userDrawn="1"/>
        </p:nvSpPr>
        <p:spPr bwMode="auto">
          <a:xfrm>
            <a:off x="457200" y="257779"/>
            <a:ext cx="609120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 anchor="b" anchorCtr="0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400" baseline="0" dirty="0">
                <a:solidFill>
                  <a:schemeClr val="tx1"/>
                </a:solidFill>
              </a:rPr>
              <a:t>Cymhwyster Sylfaen mewn</a:t>
            </a:r>
            <a:br>
              <a:rPr lang="en-GB" sz="1400" baseline="0" dirty="0">
                <a:solidFill>
                  <a:schemeClr val="tx1"/>
                </a:solidFill>
              </a:rPr>
            </a:br>
            <a:r>
              <a:rPr lang="en-GB" sz="1400" b="1" baseline="0" dirty="0">
                <a:solidFill>
                  <a:schemeClr val="tx1"/>
                </a:solidFill>
              </a:rPr>
              <a:t>Adeiladu a Pheirianneg Gwasanaethau Adeiladu</a:t>
            </a:r>
            <a:endParaRPr lang="en-US" sz="1400" baseline="0" dirty="0">
              <a:solidFill>
                <a:schemeClr val="tx1"/>
              </a:solidFill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A2179D90-178B-9644-ABBE-ACA37CB4C747}"/>
              </a:ext>
            </a:extLst>
          </p:cNvPr>
          <p:cNvCxnSpPr>
            <a:cxnSpLocks/>
          </p:cNvCxnSpPr>
          <p:nvPr userDrawn="1"/>
        </p:nvCxnSpPr>
        <p:spPr>
          <a:xfrm>
            <a:off x="457200" y="900000"/>
            <a:ext cx="8229600" cy="0"/>
          </a:xfrm>
          <a:prstGeom prst="line">
            <a:avLst/>
          </a:prstGeom>
          <a:ln>
            <a:solidFill>
              <a:srgbClr val="0077E3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id="{6A7BE4C5-B6E4-7B41-B4EA-AC5B28CB82C3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0" y="5868000"/>
            <a:ext cx="9144000" cy="54799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 baseline="0">
          <a:solidFill>
            <a:srgbClr val="0077E3"/>
          </a:solidFill>
          <a:latin typeface="+mj-lt"/>
          <a:ea typeface="ＭＳ Ｐゴシック" charset="-128"/>
          <a:cs typeface="ＭＳ Ｐゴシック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9pPr>
    </p:titleStyle>
    <p:bodyStyle>
      <a:lvl1pPr marL="0" indent="0" algn="l" rtl="0" eaLnBrk="0" fontAlgn="base" hangingPunct="0">
        <a:lnSpc>
          <a:spcPts val="2400"/>
        </a:lnSpc>
        <a:spcBef>
          <a:spcPts val="1000"/>
        </a:spcBef>
        <a:spcAft>
          <a:spcPts val="1000"/>
        </a:spcAft>
        <a:defRPr lang="en-GB" sz="20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215900" indent="-215900" algn="l" rtl="0" eaLnBrk="0" fontAlgn="base" hangingPunct="0">
        <a:lnSpc>
          <a:spcPts val="24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2000" dirty="0">
          <a:solidFill>
            <a:schemeClr val="tx1"/>
          </a:solidFill>
          <a:latin typeface="+mn-lt"/>
          <a:ea typeface="ＭＳ Ｐゴシック" charset="-128"/>
          <a:cs typeface="+mn-cs"/>
        </a:defRPr>
      </a:lvl2pPr>
      <a:lvl3pPr marL="0" indent="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Font typeface="Lucida Grande" pitchFamily="-105" charset="0"/>
        <a:defRPr lang="en-GB" sz="1600" dirty="0">
          <a:solidFill>
            <a:schemeClr val="tx1"/>
          </a:solidFill>
          <a:latin typeface="+mn-lt"/>
          <a:ea typeface="ＭＳ Ｐゴシック" charset="-128"/>
          <a:cs typeface="+mn-cs"/>
        </a:defRPr>
      </a:lvl3pPr>
      <a:lvl4pPr marL="215900" indent="-21590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4pPr>
      <a:lvl5pPr marL="431800" indent="-215900" algn="l" rtl="0" eaLnBrk="0" fontAlgn="base" hangingPunct="0">
        <a:lnSpc>
          <a:spcPts val="2000"/>
        </a:lnSpc>
        <a:spcBef>
          <a:spcPct val="0"/>
        </a:spcBef>
        <a:spcAft>
          <a:spcPts val="500"/>
        </a:spcAft>
        <a:buFont typeface="Arial" pitchFamily="-105" charset="0"/>
        <a:buChar char="–"/>
        <a:defRPr lang="en-US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5pPr>
      <a:lvl6pPr marL="457200" indent="-457200" algn="l" defTabSz="914400" rtl="0" fontAlgn="base">
        <a:spcBef>
          <a:spcPct val="20000"/>
        </a:spcBef>
        <a:spcAft>
          <a:spcPct val="0"/>
        </a:spcAft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6pPr>
      <a:lvl7pPr marL="2971800" indent="-228600" algn="l" defTabSz="914400" rtl="0" fontAlgn="base">
        <a:spcBef>
          <a:spcPct val="20000"/>
        </a:spcBef>
        <a:spcAft>
          <a:spcPct val="0"/>
        </a:spcAft>
        <a:buClr>
          <a:srgbClr val="E30613"/>
        </a:buClr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7pPr>
      <a:lvl8pPr marL="34290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600" kern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8pPr>
      <a:lvl9pPr marL="38862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0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s://gov.wales/building-regulations-approved-documents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4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371600"/>
            <a:ext cx="8229600" cy="4754563"/>
          </a:xfrm>
        </p:spPr>
        <p:txBody>
          <a:bodyPr/>
          <a:lstStyle/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/>
            <a:r>
              <a:rPr lang="cy-GB" sz="6600">
                <a:solidFill>
                  <a:schemeClr val="bg1"/>
                </a:solidFill>
                <a:ea typeface="ＭＳ Ｐゴシック" pitchFamily="-105" charset="-128"/>
                <a:cs typeface="ＭＳ Ｐゴシック" pitchFamily="-105" charset="-128"/>
              </a:rPr>
              <a:t>Cyflwyniad PowerPoint</a:t>
            </a:r>
          </a:p>
        </p:txBody>
      </p:sp>
      <p:sp>
        <p:nvSpPr>
          <p:cNvPr id="2054" name="TextBox 9"/>
          <p:cNvSpPr txBox="1">
            <a:spLocks noChangeArrowheads="1"/>
          </p:cNvSpPr>
          <p:nvPr/>
        </p:nvSpPr>
        <p:spPr bwMode="auto">
          <a:xfrm>
            <a:off x="457200" y="2209800"/>
            <a:ext cx="8001000" cy="73866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0" tIns="0" rIns="0" bIns="0">
            <a:prstTxWarp prst="textNoShape">
              <a:avLst/>
            </a:prstTxWarp>
            <a:noAutofit/>
          </a:bodyPr>
          <a:lstStyle/>
          <a:p>
            <a:r>
              <a:rPr lang="cy-GB" sz="2400" b="1"/>
              <a:t>Uned 109: Plastro a systemau mewnol</a:t>
            </a:r>
          </a:p>
        </p:txBody>
      </p:sp>
      <p:sp>
        <p:nvSpPr>
          <p:cNvPr id="2053" name="Rectangle 15"/>
          <p:cNvSpPr>
            <a:spLocks noGrp="1" noChangeArrowheads="1"/>
          </p:cNvSpPr>
          <p:nvPr>
            <p:ph type="title"/>
          </p:nvPr>
        </p:nvSpPr>
        <p:spPr>
          <a:xfrm>
            <a:off x="457200" y="2944800"/>
            <a:ext cx="8153400" cy="2514600"/>
          </a:xfrm>
        </p:spPr>
        <p:txBody>
          <a:bodyPr anchor="t"/>
          <a:lstStyle/>
          <a:p>
            <a:pPr eaLnBrk="1" hangingPunct="1"/>
            <a:r>
              <a:rPr lang="cy-GB"/>
              <a:t>PowerPoint 14: Dadansoddi perfformiad a safonau’r diwydiant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t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Hunan arfarnu</a:t>
            </a:r>
          </a:p>
        </p:txBody>
      </p:sp>
      <p:sp>
        <p:nvSpPr>
          <p:cNvPr id="24579" name="Content Placeholder 2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Asesu cyflawniad a nodau 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endParaRPr altLang="en-US" dirty="0">
              <a:ea typeface="ＭＳ Ｐゴシック" panose="020B0600070205080204" pitchFamily="34" charset="-128"/>
            </a:endParaRP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Disgrifiwch yr hyn rydych wedi’i gyflawni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endParaRPr altLang="en-US" dirty="0">
              <a:ea typeface="ＭＳ Ｐゴシック" panose="020B0600070205080204" pitchFamily="34" charset="-128"/>
            </a:endParaRP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Dangos ymddygiad sy’n cydfynd â gwerthoedd y cwmni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endParaRPr altLang="en-US" dirty="0">
              <a:ea typeface="ＭＳ Ｐゴシック" panose="020B0600070205080204" pitchFamily="34" charset="-128"/>
            </a:endParaRP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Awgrymu meysydd ar gyfer datblygiad personol</a:t>
            </a:r>
          </a:p>
        </p:txBody>
      </p:sp>
    </p:spTree>
    <p:extLst>
      <p:ext uri="{BB962C8B-B14F-4D97-AF65-F5344CB8AC3E}">
        <p14:creationId xmlns:p14="http://schemas.microsoft.com/office/powerpoint/2010/main" val="256421414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marL="0" indent="0" algn="ctr" eaLnBrk="1" hangingPunct="1">
              <a:lnSpc>
                <a:spcPct val="100000"/>
              </a:lnSpc>
            </a:pPr>
            <a:endParaRPr sz="6000" dirty="0">
              <a:solidFill>
                <a:srgbClr val="E30613"/>
              </a:solidFill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>
              <a:lnSpc>
                <a:spcPct val="100000"/>
              </a:lnSpc>
            </a:pPr>
            <a:r>
              <a:rPr lang="cy-GB" sz="6000">
                <a:solidFill>
                  <a:srgbClr val="0077E3"/>
                </a:solidFill>
                <a:ea typeface="ＭＳ Ｐゴシック" pitchFamily="-105" charset="-128"/>
                <a:cs typeface="ＭＳ Ｐゴシック" pitchFamily="-105" charset="-128"/>
              </a:rPr>
              <a:t>Unrhyw gwestiynau?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 noChangeArrowheads="1"/>
          </p:cNvSpPr>
          <p:nvPr>
            <p:ph type="title"/>
          </p:nvPr>
        </p:nvSpPr>
        <p:spPr>
          <a:xfrm>
            <a:off x="468313" y="1124744"/>
            <a:ext cx="8218487" cy="719138"/>
          </a:xfrm>
        </p:spPr>
        <p:txBody>
          <a:bodyPr/>
          <a:lstStyle/>
          <a:p>
            <a:r>
              <a:rPr lang="cy-GB"/>
              <a:t>Cwblhau gwaith yn unol ag amserlenni penodol</a:t>
            </a:r>
          </a:p>
        </p:txBody>
      </p:sp>
      <p:sp>
        <p:nvSpPr>
          <p:cNvPr id="13315" name="Content Placeholder 2"/>
          <p:cNvSpPr>
            <a:spLocks noGrp="1" noChangeArrowheads="1"/>
          </p:cNvSpPr>
          <p:nvPr>
            <p:ph idx="1"/>
          </p:nvPr>
        </p:nvSpPr>
        <p:spPr>
          <a:xfrm>
            <a:off x="611560" y="1859799"/>
            <a:ext cx="8229600" cy="4065588"/>
          </a:xfrm>
        </p:spPr>
        <p:txBody>
          <a:bodyPr/>
          <a:lstStyle/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Gwybod beth yw eich rôl a lefel eich sgiliau o ran cyflawni tasgau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endParaRPr altLang="en-US" dirty="0">
              <a:ea typeface="ＭＳ Ｐゴシック" panose="020B0600070205080204" pitchFamily="34" charset="-128"/>
            </a:endParaRP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Cynllunio tasgau a deunyddiau sy’n gysylltiedig â’r gwaith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endParaRPr altLang="en-US" dirty="0">
              <a:ea typeface="ＭＳ Ｐゴシック" panose="020B0600070205080204" pitchFamily="34" charset="-128"/>
            </a:endParaRP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Gwirio deunyddiau a chydrannau plastro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endParaRPr altLang="en-US" dirty="0">
              <a:ea typeface="ＭＳ Ｐゴシック" panose="020B0600070205080204" pitchFamily="34" charset="-128"/>
            </a:endParaRP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Gweithio yn unol â manylebau a goddefiannau</a:t>
            </a:r>
          </a:p>
          <a:p>
            <a:endParaRPr altLang="en-US" sz="2400" dirty="0">
              <a:ea typeface="ＭＳ Ｐゴシック" panose="020B0600070205080204" pitchFamily="34" charset="-128"/>
            </a:endParaRPr>
          </a:p>
          <a:p>
            <a:endParaRPr altLang="en-US" sz="2400" dirty="0"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3003775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Gweithio’n ddiogel</a:t>
            </a:r>
          </a:p>
        </p:txBody>
      </p:sp>
      <p:sp>
        <p:nvSpPr>
          <p:cNvPr id="15363" name="Content Placeholder 2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Dilyn asesiadau risg a datganiadau dull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Dilyn rheolau a rheoliadau’r cwmni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Gweithio’n ddiogel a riportio unrhyw ddamweiniau fu bron â digwydd 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Peidiwch â pheryglu bywydau pobl eraill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Defnyddio offer a chyfarpar yn ddiogel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Cynnal a chadw mannau gwaith ac adnoddau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Gwisgo cyfarpar diogelu personol priodol</a:t>
            </a:r>
          </a:p>
          <a:p>
            <a:endParaRPr altLang="en-US" dirty="0">
              <a:ea typeface="ＭＳ Ｐゴシック" panose="020B0600070205080204" pitchFamily="34" charset="-128"/>
            </a:endParaRPr>
          </a:p>
          <a:p>
            <a:endParaRPr altLang="en-US" dirty="0">
              <a:ea typeface="ＭＳ Ｐゴシック" panose="020B0600070205080204" pitchFamily="34" charset="-128"/>
            </a:endParaRPr>
          </a:p>
          <a:p>
            <a:endParaRPr altLang="en-US" dirty="0">
              <a:ea typeface="ＭＳ Ｐゴシック" panose="020B0600070205080204" pitchFamily="34" charset="-128"/>
            </a:endParaRPr>
          </a:p>
          <a:p>
            <a:endParaRPr altLang="en-US" dirty="0"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543372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Cwblhau gwaith i safon y diwydiant</a:t>
            </a:r>
          </a:p>
        </p:txBody>
      </p:sp>
      <p:sp>
        <p:nvSpPr>
          <p:cNvPr id="17411" name="Content Placeholder 2"/>
          <p:cNvSpPr>
            <a:spLocks noGrp="1" noChangeArrowheads="1"/>
          </p:cNvSpPr>
          <p:nvPr>
            <p:ph idx="1"/>
          </p:nvPr>
        </p:nvSpPr>
        <p:spPr>
          <a:xfrm>
            <a:off x="457200" y="1512000"/>
            <a:ext cx="7355160" cy="4248000"/>
          </a:xfrm>
        </p:spPr>
        <p:txBody>
          <a:bodyPr/>
          <a:lstStyle/>
          <a:p>
            <a:r>
              <a:rPr lang="cy-GB"/>
              <a:t>Mae goddefiadau’n cael eu gosod a’u rhoi ar waith i sicrhau gwaith cyson ac o ansawdd:</a:t>
            </a:r>
          </a:p>
          <a:p>
            <a:endParaRPr altLang="en-US" dirty="0">
              <a:ea typeface="ＭＳ Ｐゴシック" panose="020B0600070205080204" pitchFamily="34" charset="-128"/>
            </a:endParaRP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Cod ymarfer Safonau Prydeinig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endParaRPr altLang="en-US" dirty="0">
              <a:ea typeface="ＭＳ Ｐゴシック" panose="020B0600070205080204" pitchFamily="34" charset="-128"/>
            </a:endParaRP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Rheoliadau adeiladu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endParaRPr altLang="en-US" dirty="0">
              <a:ea typeface="ＭＳ Ｐゴシック" panose="020B0600070205080204" pitchFamily="34" charset="-128"/>
            </a:endParaRP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Safonau NHBC</a:t>
            </a:r>
          </a:p>
        </p:txBody>
      </p:sp>
    </p:spTree>
    <p:extLst>
      <p:ext uri="{BB962C8B-B14F-4D97-AF65-F5344CB8AC3E}">
        <p14:creationId xmlns:p14="http://schemas.microsoft.com/office/powerpoint/2010/main" val="27634860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 noChangeArrowheads="1"/>
          </p:cNvSpPr>
          <p:nvPr>
            <p:ph type="title"/>
          </p:nvPr>
        </p:nvSpPr>
        <p:spPr>
          <a:xfrm>
            <a:off x="468313" y="1019302"/>
            <a:ext cx="8218487" cy="358775"/>
          </a:xfrm>
        </p:spPr>
        <p:txBody>
          <a:bodyPr/>
          <a:lstStyle/>
          <a:p>
            <a:r>
              <a:rPr lang="cy-GB"/>
              <a:t>Rheoliadau adeiladu</a:t>
            </a:r>
          </a:p>
        </p:txBody>
      </p:sp>
      <p:sp>
        <p:nvSpPr>
          <p:cNvPr id="15363" name="Content Placeholder 2">
            <a:extLst>
              <a:ext uri="{FF2B5EF4-FFF2-40B4-BE49-F238E27FC236}">
                <a16:creationId xmlns:a16="http://schemas.microsoft.com/office/drawing/2014/main" id="{1E2531A0-A9D1-40B7-BEA9-6CC724A3AE24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468313" y="1484784"/>
            <a:ext cx="8229600" cy="5073650"/>
          </a:xfrm>
        </p:spPr>
        <p:txBody>
          <a:bodyPr/>
          <a:lstStyle/>
          <a:p>
            <a:pPr>
              <a:defRPr/>
            </a:pPr>
            <a:r>
              <a:rPr lang="cy-GB"/>
              <a:t>Mae rheoliadau adeiladu yn rheoli safonau crefftwaith ac arferion adeiladu safonol ar draws y DU.</a:t>
            </a:r>
          </a:p>
          <a:p>
            <a:pPr>
              <a:defRPr/>
            </a:pPr>
            <a:r>
              <a:rPr lang="cy-GB"/>
              <a:t>Bydd hyn yn sicrhau bod pob adeilad sy’n cael ei godi o dan y rheoliadau adeiladu yn cydymffurfio â’r un perfformiad a safonau.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  <a:defRPr/>
            </a:pPr>
            <a:r>
              <a:rPr lang="cy-GB"/>
              <a:t>Rhan C ymwrthedd i halogyddion a lleithder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  <a:defRPr/>
            </a:pPr>
            <a:r>
              <a:rPr lang="cy-GB"/>
              <a:t>Rhan E ymwrthedd i symudiad sain  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  <a:defRPr/>
            </a:pPr>
            <a:r>
              <a:rPr lang="cy-GB"/>
              <a:t>Rhan B diogelwch tân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  <a:defRPr/>
            </a:pPr>
            <a:r>
              <a:rPr lang="cy-GB"/>
              <a:t>Rhan L arbed tanwydd ac ynni</a:t>
            </a:r>
          </a:p>
          <a:p>
            <a:pPr>
              <a:defRPr/>
            </a:pPr>
            <a:r>
              <a:rPr lang="cy-GB"/>
              <a:t>Mae’r dogfennau hyn yn rhoi arweiniad cyffredinol ar y perfformiad a ddisgwylir o ddeunyddiau plastro i fodloni’r rheoliadau adeiladu (gweler </a:t>
            </a:r>
            <a:r>
              <a:rPr lang="cy-GB">
                <a:hlinkClick r:id="rId2"/>
              </a:rPr>
              <a:t>https://gov.wales/building-regulations-approved-documents</a:t>
            </a:r>
            <a:r>
              <a:rPr lang="cy-GB"/>
              <a:t>).</a:t>
            </a:r>
          </a:p>
          <a:p>
            <a:pPr>
              <a:defRPr/>
            </a:pPr>
            <a:endParaRPr altLang="en-US" b="1" dirty="0">
              <a:ea typeface="ＭＳ Ｐゴシック" panose="020B0600070205080204" pitchFamily="34" charset="-128"/>
            </a:endParaRPr>
          </a:p>
          <a:p>
            <a:pPr>
              <a:defRPr/>
            </a:pPr>
            <a:endParaRPr lang="en-US" altLang="en-US" dirty="0"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46936517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Dilyn cyfarwyddiadau technegol</a:t>
            </a:r>
          </a:p>
        </p:txBody>
      </p:sp>
      <p:sp>
        <p:nvSpPr>
          <p:cNvPr id="19459" name="Content Placeholder 2"/>
          <p:cNvSpPr>
            <a:spLocks noGrp="1" noChangeArrowheads="1"/>
          </p:cNvSpPr>
          <p:nvPr>
            <p:ph idx="1"/>
          </p:nvPr>
        </p:nvSpPr>
        <p:spPr>
          <a:xfrm>
            <a:off x="457200" y="1512000"/>
            <a:ext cx="8003232" cy="4248000"/>
          </a:xfrm>
        </p:spPr>
        <p:txBody>
          <a:bodyPr/>
          <a:lstStyle/>
          <a:p>
            <a:r>
              <a:rPr lang="cy-GB"/>
              <a:t>Mae dogfennau’r gweithgynhyrchwyr yn rhoi gwybodaeth benodol am y cynnyrch plastro sydd i gael ei ddefnyddio.</a:t>
            </a:r>
          </a:p>
          <a:p>
            <a:r>
              <a:rPr lang="cy-GB"/>
              <a:t>Mae gwybodaeth y Gwneuthurwr yn rhoi gwybodaeth am ddiogelwch, storio, cymysgu a chyfarwyddiadau gosod i’r defnyddiwr.</a:t>
            </a:r>
          </a:p>
          <a:p>
            <a:r>
              <a:rPr lang="cy-GB"/>
              <a:t>Wrth weithio gyda deunyddiau, mae’n hanfodol cyfeirio at gyfarwyddiadau’r gwneuthurwr i sicrhau bod y cynnyrch wedi’i osod yn unol â’r cyfarwyddiadau, ac felly’n sicrhau bod y warant yn ddilys.</a:t>
            </a:r>
          </a:p>
          <a:p>
            <a:r>
              <a:rPr lang="cy-GB"/>
              <a:t>Mae gwneuthurwyr plastr a phlastrfwrdd yn darparu’r taflenni data hyn ar eu gwefannau. </a:t>
            </a:r>
          </a:p>
          <a:p>
            <a:endParaRPr altLang="en-US" dirty="0"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59360246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Gweithio’n gyfrifol</a:t>
            </a:r>
          </a:p>
        </p:txBody>
      </p:sp>
      <p:sp>
        <p:nvSpPr>
          <p:cNvPr id="20483" name="Content Placeholder 2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Darllen dogfennau a dilyn cyfarwyddiadau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endParaRPr altLang="en-US" dirty="0">
              <a:ea typeface="ＭＳ Ｐゴシック" panose="020B0600070205080204" pitchFamily="34" charset="-128"/>
            </a:endParaRP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Cwblhau gwaith ar amser ac i’r safon ofynnol.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endParaRPr altLang="en-US" dirty="0">
              <a:ea typeface="ＭＳ Ｐゴシック" panose="020B0600070205080204" pitchFamily="34" charset="-128"/>
            </a:endParaRP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Cyfrifoldebau unigol i'r cyflogwr a'r cleient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endParaRPr altLang="en-US" dirty="0">
              <a:ea typeface="ＭＳ Ｐゴシック" panose="020B0600070205080204" pitchFamily="34" charset="-128"/>
            </a:endParaRP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Gweithio fel aelod o dîm i gwrdd â therfynau amser</a:t>
            </a:r>
          </a:p>
          <a:p>
            <a:endParaRPr altLang="en-US" sz="2400" dirty="0">
              <a:ea typeface="ＭＳ Ｐゴシック" panose="020B0600070205080204" pitchFamily="34" charset="-128"/>
            </a:endParaRPr>
          </a:p>
          <a:p>
            <a:endParaRPr altLang="en-US" sz="2400" dirty="0">
              <a:ea typeface="ＭＳ Ｐゴシック" panose="020B0600070205080204" pitchFamily="34" charset="-128"/>
            </a:endParaRPr>
          </a:p>
          <a:p>
            <a:endParaRPr altLang="en-US" sz="2400" dirty="0">
              <a:ea typeface="ＭＳ Ｐゴシック" panose="020B0600070205080204" pitchFamily="34" charset="-128"/>
            </a:endParaRPr>
          </a:p>
          <a:p>
            <a:endParaRPr altLang="en-US" dirty="0">
              <a:ea typeface="ＭＳ Ｐゴシック" panose="020B0600070205080204" pitchFamily="34" charset="-128"/>
            </a:endParaRPr>
          </a:p>
          <a:p>
            <a:endParaRPr altLang="en-US" dirty="0"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23249123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Effeithiau gwaith gwael</a:t>
            </a:r>
          </a:p>
        </p:txBody>
      </p:sp>
      <p:sp>
        <p:nvSpPr>
          <p:cNvPr id="21507" name="Content Placeholder 2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Costau ychwanegol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Gwaith diffygiol y mae angen ei gywiro oherwydd diffyg sgiliau a pherfformiad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Cadw tŷ gwael, storio gwael yn arwain at gostau ychwanegol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Diffyg gwaith cynnal a chadw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Cynllunio ac aildrefnu amserlenni, llafur, deunyddiau ac adnoddau</a:t>
            </a:r>
          </a:p>
          <a:p>
            <a:endParaRPr altLang="en-US" sz="2400" dirty="0">
              <a:ea typeface="ＭＳ Ｐゴシック" panose="020B0600070205080204" pitchFamily="34" charset="-128"/>
            </a:endParaRPr>
          </a:p>
          <a:p>
            <a:endParaRPr altLang="en-US" sz="2400" dirty="0"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3417499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Dadansoddi perfformiad</a:t>
            </a:r>
          </a:p>
        </p:txBody>
      </p:sp>
      <p:sp>
        <p:nvSpPr>
          <p:cNvPr id="23555" name="Content Placeholder 2"/>
          <p:cNvSpPr>
            <a:spLocks noGrp="1" noChangeArrowheads="1"/>
          </p:cNvSpPr>
          <p:nvPr>
            <p:ph idx="1"/>
          </p:nvPr>
        </p:nvSpPr>
        <p:spPr>
          <a:xfrm>
            <a:off x="457200" y="1556792"/>
            <a:ext cx="8229600" cy="4505325"/>
          </a:xfrm>
        </p:spPr>
        <p:txBody>
          <a:bodyPr/>
          <a:lstStyle/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Gallu datrys problemau ar lefel eich sgiliau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Sgiliau dehongli a chyfathrebu gwybodaeth dechnegol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Cyfrifoldeb a rôl arwain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Dilyniant gyrfa ac uwchsgilio</a:t>
            </a:r>
          </a:p>
          <a:p>
            <a:endParaRPr altLang="en-US" sz="2400" dirty="0">
              <a:ea typeface="ＭＳ Ｐゴシック" panose="020B0600070205080204" pitchFamily="34" charset="-128"/>
            </a:endParaRPr>
          </a:p>
          <a:p>
            <a:endParaRPr altLang="en-US" dirty="0"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318264985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</p:tagLst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1058</TotalTime>
  <Words>461</Words>
  <Application>Microsoft Office PowerPoint</Application>
  <PresentationFormat>On-screen Show (4:3)</PresentationFormat>
  <Paragraphs>84</Paragraphs>
  <Slides>11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Arial</vt:lpstr>
      <vt:lpstr>Lucida Grande</vt:lpstr>
      <vt:lpstr>Times New Roman</vt:lpstr>
      <vt:lpstr>Default Design</vt:lpstr>
      <vt:lpstr>PowerPoint 14: Dadansoddi perfformiad a safonau’r diwydiant</vt:lpstr>
      <vt:lpstr>Cwblhau gwaith yn unol ag amserlenni penodol</vt:lpstr>
      <vt:lpstr>Gweithio’n ddiogel</vt:lpstr>
      <vt:lpstr>Cwblhau gwaith i safon y diwydiant</vt:lpstr>
      <vt:lpstr>Rheoliadau adeiladu</vt:lpstr>
      <vt:lpstr>Dilyn cyfarwyddiadau technegol</vt:lpstr>
      <vt:lpstr>Gweithio’n gyfrifol</vt:lpstr>
      <vt:lpstr>Effeithiau gwaith gwael</vt:lpstr>
      <vt:lpstr>Dadansoddi perfformiad</vt:lpstr>
      <vt:lpstr>Hunan arfarnu</vt:lpstr>
      <vt:lpstr>PowerPoint Presentation</vt:lpstr>
    </vt:vector>
  </TitlesOfParts>
  <Company>City &amp; Guilds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janicec</dc:creator>
  <cp:lastModifiedBy>Fiona Freel</cp:lastModifiedBy>
  <cp:revision>134</cp:revision>
  <dcterms:created xsi:type="dcterms:W3CDTF">2013-05-28T00:38:54Z</dcterms:created>
  <dcterms:modified xsi:type="dcterms:W3CDTF">2021-05-06T10:41:45Z</dcterms:modified>
</cp:coreProperties>
</file>