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4"/>
  </p:notesMasterIdLst>
  <p:handoutMasterIdLst>
    <p:handoutMasterId r:id="rId25"/>
  </p:handoutMasterIdLst>
  <p:sldIdLst>
    <p:sldId id="256" r:id="rId2"/>
    <p:sldId id="342" r:id="rId3"/>
    <p:sldId id="343" r:id="rId4"/>
    <p:sldId id="345" r:id="rId5"/>
    <p:sldId id="346" r:id="rId6"/>
    <p:sldId id="347" r:id="rId7"/>
    <p:sldId id="348" r:id="rId8"/>
    <p:sldId id="349" r:id="rId9"/>
    <p:sldId id="350" r:id="rId10"/>
    <p:sldId id="351" r:id="rId11"/>
    <p:sldId id="353" r:id="rId12"/>
    <p:sldId id="354" r:id="rId13"/>
    <p:sldId id="355" r:id="rId14"/>
    <p:sldId id="356" r:id="rId15"/>
    <p:sldId id="357" r:id="rId16"/>
    <p:sldId id="359" r:id="rId17"/>
    <p:sldId id="360" r:id="rId18"/>
    <p:sldId id="361" r:id="rId19"/>
    <p:sldId id="362" r:id="rId20"/>
    <p:sldId id="363" r:id="rId21"/>
    <p:sldId id="364"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90"/>
    <a:srgbClr val="FFF38D"/>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8" autoAdjust="0"/>
    <p:restoredTop sz="89002" autoAdjust="0"/>
  </p:normalViewPr>
  <p:slideViewPr>
    <p:cSldViewPr showGuides="1">
      <p:cViewPr varScale="1">
        <p:scale>
          <a:sx n="59" d="100"/>
          <a:sy n="59" d="100"/>
        </p:scale>
        <p:origin x="1416" y="6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Taflen Waith Osod 21</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617340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Taflen Waith Osod 22</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85964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Taflen Waith Osod 23</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77884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a:t>Taflen Waith Osod 24</a:t>
            </a:r>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297005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583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8546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399801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99086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743308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2292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6575537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015168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61910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7660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lvl1pPr marL="0" marR="0" indent="0" algn="l" defTabSz="914400" rtl="0" eaLnBrk="1" fontAlgn="base" latinLnBrk="0" hangingPunct="1">
              <a:lnSpc>
                <a:spcPct val="100000"/>
              </a:lnSpc>
              <a:spcBef>
                <a:spcPts val="600"/>
              </a:spcBef>
              <a:spcAft>
                <a:spcPts val="600"/>
              </a:spcAft>
              <a:buClrTx/>
              <a:buSzTx/>
              <a:buFontTx/>
              <a:buNone/>
              <a:tabLst/>
              <a:defRPr/>
            </a:lvl1pPr>
            <a:lvl3pPr marL="540000" marR="0" indent="-270000" algn="l" defTabSz="914400" rtl="0" eaLnBrk="1" fontAlgn="base" latinLnBrk="0" hangingPunct="1">
              <a:lnSpc>
                <a:spcPct val="100000"/>
              </a:lnSpc>
              <a:spcBef>
                <a:spcPts val="0"/>
              </a:spcBef>
              <a:spcAft>
                <a:spcPts val="200"/>
              </a:spcAft>
              <a:buClrTx/>
              <a:buSzTx/>
              <a:buFont typeface="Lucida Grande"/>
              <a:buChar char="–"/>
              <a:tabLst/>
              <a:defRPr/>
            </a:lvl3pPr>
          </a:lstStyle>
          <a:p>
            <a:pPr lvl="0"/>
            <a:r>
              <a:rPr lang="en-GB"/>
              <a:t>Click to edit Master text styles</a:t>
            </a:r>
          </a:p>
          <a:p>
            <a:pPr lvl="1"/>
            <a:r>
              <a:rPr lang="en-GB"/>
              <a:t>Second level</a:t>
            </a:r>
          </a:p>
          <a:p>
            <a:pPr lvl="2"/>
            <a:r>
              <a:rPr lang="en-GB"/>
              <a:t>Third level</a:t>
            </a:r>
          </a:p>
          <a:p>
            <a:pPr lvl="0"/>
            <a:r>
              <a:rPr lang="en-GB" noProof="0"/>
              <a:t>Click to edit Master text styles</a:t>
            </a:r>
          </a:p>
          <a:p>
            <a:pPr lvl="2"/>
            <a:endParaRPr lang="en-GB"/>
          </a:p>
          <a:p>
            <a:pPr lvl="2"/>
            <a:endParaRPr lang="en-GB"/>
          </a:p>
        </p:txBody>
      </p:sp>
    </p:spTree>
    <p:extLst>
      <p:ext uri="{BB962C8B-B14F-4D97-AF65-F5344CB8AC3E}">
        <p14:creationId xmlns:p14="http://schemas.microsoft.com/office/powerpoint/2010/main" val="181172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4847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03419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93375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14641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780267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817787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1775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21"/>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22"/>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65" r:id="rId13"/>
    <p:sldLayoutId id="2147483666" r:id="rId14"/>
    <p:sldLayoutId id="2147483667" r:id="rId15"/>
    <p:sldLayoutId id="2147483669" r:id="rId16"/>
    <p:sldLayoutId id="2147483670" r:id="rId17"/>
    <p:sldLayoutId id="2147483671" r:id="rId18"/>
    <p:sldLayoutId id="2147483672" r:id="rId19"/>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109: Plastro a systemau mewnol</a:t>
            </a:r>
          </a:p>
        </p:txBody>
      </p:sp>
      <p:sp>
        <p:nvSpPr>
          <p:cNvPr id="2053" name="Rectangle 15"/>
          <p:cNvSpPr>
            <a:spLocks noGrp="1" noChangeArrowheads="1"/>
          </p:cNvSpPr>
          <p:nvPr>
            <p:ph type="title"/>
          </p:nvPr>
        </p:nvSpPr>
        <p:spPr>
          <a:xfrm>
            <a:off x="457200" y="2944800"/>
            <a:ext cx="7643192" cy="2514600"/>
          </a:xfrm>
        </p:spPr>
        <p:txBody>
          <a:bodyPr anchor="t"/>
          <a:lstStyle/>
          <a:p>
            <a:pPr eaLnBrk="1" hangingPunct="1"/>
            <a:r>
              <a:rPr lang="cy-GB"/>
              <a:t>PowerPoint 6: Offer i baratoi cefndiroedd gwahanol ar gyfer gwaith plastro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r>
              <a:rPr lang="cy-GB"/>
              <a:t>Morthwyl dellt</a:t>
            </a:r>
          </a:p>
        </p:txBody>
      </p:sp>
      <p:pic>
        <p:nvPicPr>
          <p:cNvPr id="22531" name="Picture 2" descr="Estwing_ESTE311"/>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a:xfrm>
            <a:off x="3860565" y="1198158"/>
            <a:ext cx="5249863" cy="4437062"/>
          </a:xfrm>
          <a:noFill/>
        </p:spPr>
      </p:pic>
      <p:sp>
        <p:nvSpPr>
          <p:cNvPr id="2" name="Rectangle 1"/>
          <p:cNvSpPr/>
          <p:nvPr/>
        </p:nvSpPr>
        <p:spPr>
          <a:xfrm>
            <a:off x="539552" y="1916832"/>
            <a:ext cx="4572000" cy="2000548"/>
          </a:xfrm>
          <a:prstGeom prst="rect">
            <a:avLst/>
          </a:prstGeom>
        </p:spPr>
        <p:txBody>
          <a:bodyPr>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Offeryn traddodiadol a ddefnyddir gan blasterwyr, cyn i’r plastrfwrdd gael ei ddefnyddio’n eang, i dorri dellt pren wrth eu gosod. Defnyddir hefyd ar gyfer hacio hen blastr calch oddi ar waliau. 	</a:t>
            </a:r>
          </a:p>
        </p:txBody>
      </p:sp>
    </p:spTree>
    <p:extLst>
      <p:ext uri="{BB962C8B-B14F-4D97-AF65-F5344CB8AC3E}">
        <p14:creationId xmlns:p14="http://schemas.microsoft.com/office/powerpoint/2010/main" val="2835270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a:xfrm>
            <a:off x="479426" y="1052736"/>
            <a:ext cx="8218487" cy="360362"/>
          </a:xfrm>
        </p:spPr>
        <p:txBody>
          <a:bodyPr/>
          <a:lstStyle/>
          <a:p>
            <a:r>
              <a:rPr lang="cy-GB"/>
              <a:t>Cyfryngau bondio</a:t>
            </a:r>
          </a:p>
        </p:txBody>
      </p:sp>
      <p:sp>
        <p:nvSpPr>
          <p:cNvPr id="24579" name="Content Placeholder 2"/>
          <p:cNvSpPr>
            <a:spLocks noGrp="1" noChangeArrowheads="1"/>
          </p:cNvSpPr>
          <p:nvPr>
            <p:ph sz="quarter" idx="10"/>
          </p:nvPr>
        </p:nvSpPr>
        <p:spPr>
          <a:xfrm>
            <a:off x="479426" y="1628823"/>
            <a:ext cx="8229600" cy="5256213"/>
          </a:xfrm>
        </p:spPr>
        <p:txBody>
          <a:bodyPr/>
          <a:lstStyle/>
          <a:p>
            <a:pPr marL="0" indent="0"/>
            <a:r>
              <a:rPr lang="cy-GB"/>
              <a:t>Roedd gwasgaru slyri yn ddull traddodiadol o fondio arwynebau: roedd sment a thywod siarp yn cael ei wneud i mewn i slyri ac yna’n cael ei daflu ar y cefndir gyda phadl neu raw fach. Erbyn hyn, ychwanegir PVA neu SBR i gynyddu a gwella priodweddau bondio’r slyri.</a:t>
            </a:r>
          </a:p>
          <a:p>
            <a:pPr marL="0" indent="0"/>
            <a:endParaRPr altLang="en-US" dirty="0">
              <a:ea typeface="ＭＳ Ｐゴシック" panose="020B0600070205080204" pitchFamily="34" charset="-128"/>
            </a:endParaRPr>
          </a:p>
        </p:txBody>
      </p:sp>
      <p:pic>
        <p:nvPicPr>
          <p:cNvPr id="2458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4451" y="3443245"/>
            <a:ext cx="1821765" cy="249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367433"/>
            <a:ext cx="2448073" cy="254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4864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p:txBody>
          <a:bodyPr/>
          <a:lstStyle/>
          <a:p>
            <a:r>
              <a:rPr lang="cy-GB"/>
              <a:t>Rhoi slyri bondio gyda brwsh</a:t>
            </a:r>
          </a:p>
        </p:txBody>
      </p:sp>
      <p:pic>
        <p:nvPicPr>
          <p:cNvPr id="25603" name="Picture 5"/>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707904" y="1844824"/>
            <a:ext cx="4858377" cy="324036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 y="1844824"/>
            <a:ext cx="2962672" cy="3170099"/>
          </a:xfrm>
          <a:prstGeom prst="rect">
            <a:avLst/>
          </a:prstGeom>
        </p:spPr>
        <p:txBody>
          <a:bodyPr wrap="square">
            <a:spAutoFit/>
          </a:bodyPr>
          <a:lstStyle/>
          <a:p>
            <a:r>
              <a:rPr lang="cy-GB">
                <a:solidFill>
                  <a:srgbClr val="211D1E"/>
                </a:solidFill>
                <a:latin typeface="+mn-lt"/>
              </a:rPr>
              <a:t>Cymysgwch y slyri sych â dŵr a’i roi’n syth ar yr arwyneb gyda brwsh, yna </a:t>
            </a:r>
            <a:r>
              <a:rPr lang="cy-GB" b="1">
                <a:solidFill>
                  <a:srgbClr val="211D1E"/>
                </a:solidFill>
                <a:latin typeface="+mn-lt"/>
              </a:rPr>
              <a:t>dotweithiwch</a:t>
            </a:r>
            <a:r>
              <a:rPr lang="cy-GB">
                <a:solidFill>
                  <a:srgbClr val="211D1E"/>
                </a:solidFill>
                <a:latin typeface="+mn-lt"/>
              </a:rPr>
              <a:t> yr arwyneb i greu gorffeniad gweadog sy’n ffurfio allwedd dda. Mae’r math hwn o slyri yn cael ei adael am 24 awr i galedu cyn rhoi plastr sment arno. </a:t>
            </a:r>
          </a:p>
        </p:txBody>
      </p:sp>
    </p:spTree>
    <p:extLst>
      <p:ext uri="{BB962C8B-B14F-4D97-AF65-F5344CB8AC3E}">
        <p14:creationId xmlns:p14="http://schemas.microsoft.com/office/powerpoint/2010/main" val="3669561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Arrowheads="1"/>
          </p:cNvSpPr>
          <p:nvPr>
            <p:ph type="title"/>
          </p:nvPr>
        </p:nvSpPr>
        <p:spPr/>
        <p:txBody>
          <a:bodyPr/>
          <a:lstStyle/>
          <a:p>
            <a:r>
              <a:rPr lang="cy-GB"/>
              <a:t>Defnyddio rholer a hambwrdd i osod graean bondio</a:t>
            </a:r>
          </a:p>
        </p:txBody>
      </p:sp>
      <p:pic>
        <p:nvPicPr>
          <p:cNvPr id="26627" name="Content Placeholder 4" descr="A picture containing indoor, sitting, table, laying  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851920" y="1772816"/>
            <a:ext cx="4506999" cy="3380813"/>
          </a:xfrm>
        </p:spPr>
      </p:pic>
      <p:sp>
        <p:nvSpPr>
          <p:cNvPr id="4" name="Rectangle 3"/>
          <p:cNvSpPr/>
          <p:nvPr/>
        </p:nvSpPr>
        <p:spPr>
          <a:xfrm>
            <a:off x="441537" y="1385730"/>
            <a:ext cx="3178696" cy="4154984"/>
          </a:xfrm>
          <a:prstGeom prst="rect">
            <a:avLst/>
          </a:prstGeom>
        </p:spPr>
        <p:txBody>
          <a:bodyPr wrap="square">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 llawer o gynnyrch newydd ar gyfer plastr bondio ar y farchnad heddiw sydd wedi cael eu datblygu mewn labordai. Er enghraifft, mae ThistleBond-it a Febond Blue Grit wedi cael eu datblygu ar gyfer sgimio arwynebau solet. Gallwch roi’r adlynion hyn gyda brwsh meddal neu roler. </a:t>
            </a:r>
          </a:p>
        </p:txBody>
      </p:sp>
    </p:spTree>
    <p:extLst>
      <p:ext uri="{BB962C8B-B14F-4D97-AF65-F5344CB8AC3E}">
        <p14:creationId xmlns:p14="http://schemas.microsoft.com/office/powerpoint/2010/main" val="259672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p:txBody>
          <a:bodyPr/>
          <a:lstStyle/>
          <a:p>
            <a:r>
              <a:rPr lang="cy-GB"/>
              <a:t>Adlyn bondio graean</a:t>
            </a:r>
          </a:p>
        </p:txBody>
      </p:sp>
      <p:pic>
        <p:nvPicPr>
          <p:cNvPr id="27651" name="Content Placeholder 4" descr="A picture containing mug  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131262" y="1556792"/>
            <a:ext cx="4555331" cy="4111686"/>
          </a:xfrm>
        </p:spPr>
      </p:pic>
      <p:sp>
        <p:nvSpPr>
          <p:cNvPr id="2" name="Rectangle 1"/>
          <p:cNvSpPr/>
          <p:nvPr/>
        </p:nvSpPr>
        <p:spPr>
          <a:xfrm>
            <a:off x="457200" y="1556792"/>
            <a:ext cx="3674062" cy="3539430"/>
          </a:xfrm>
          <a:prstGeom prst="rect">
            <a:avLst/>
          </a:prstGeom>
        </p:spPr>
        <p:txBody>
          <a:bodyPr wrap="square">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 llawer o gynnyrch newydd ar gyfer plastr bondio ar y farchnad heddiw sydd wedi cael eu datblygu mewn labordai. Er enghraifft, mae ThistleBond-it a Febond Blue Grit wedi cael eu datblygu ar gyfer sgimio arwynebau solet. Gallwch roi’r adlynion hyn gyda brwsh meddal neu roler. </a:t>
            </a:r>
          </a:p>
        </p:txBody>
      </p:sp>
    </p:spTree>
    <p:extLst>
      <p:ext uri="{BB962C8B-B14F-4D97-AF65-F5344CB8AC3E}">
        <p14:creationId xmlns:p14="http://schemas.microsoft.com/office/powerpoint/2010/main" val="1345740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noChangeArrowheads="1"/>
          </p:cNvSpPr>
          <p:nvPr>
            <p:ph type="title"/>
          </p:nvPr>
        </p:nvSpPr>
        <p:spPr/>
        <p:txBody>
          <a:bodyPr/>
          <a:lstStyle/>
          <a:p>
            <a:r>
              <a:rPr lang="cy-GB"/>
              <a:t>Yn cael ei ddefnyddio ar gefndiroedd sugnedd uchel</a:t>
            </a:r>
          </a:p>
        </p:txBody>
      </p:sp>
      <p:pic>
        <p:nvPicPr>
          <p:cNvPr id="28675" name="Content Placeholder 3" descr="A picture containing sitting, container, cup, green  Description automatically generated"/>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a:xfrm>
            <a:off x="2771800" y="1772816"/>
            <a:ext cx="3962251" cy="3962251"/>
          </a:xfrm>
        </p:spPr>
      </p:pic>
    </p:spTree>
    <p:extLst>
      <p:ext uri="{BB962C8B-B14F-4D97-AF65-F5344CB8AC3E}">
        <p14:creationId xmlns:p14="http://schemas.microsoft.com/office/powerpoint/2010/main" val="1500723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noChangeArrowheads="1"/>
          </p:cNvSpPr>
          <p:nvPr>
            <p:ph type="title"/>
          </p:nvPr>
        </p:nvSpPr>
        <p:spPr/>
        <p:txBody>
          <a:bodyPr/>
          <a:lstStyle/>
          <a:p>
            <a:r>
              <a:rPr lang="cy-GB"/>
              <a:t>Crafwyr llawr</a:t>
            </a:r>
          </a:p>
        </p:txBody>
      </p:sp>
      <p:pic>
        <p:nvPicPr>
          <p:cNvPr id="30723" name="Content Placeholder 4" descr="A close up of a device  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932040" y="1988840"/>
            <a:ext cx="3983236" cy="2986782"/>
          </a:xfrm>
        </p:spPr>
      </p:pic>
      <p:sp>
        <p:nvSpPr>
          <p:cNvPr id="2" name="Rectangle 1"/>
          <p:cNvSpPr/>
          <p:nvPr/>
        </p:nvSpPr>
        <p:spPr>
          <a:xfrm>
            <a:off x="611560" y="1700808"/>
            <a:ext cx="4572000" cy="2616101"/>
          </a:xfrm>
          <a:prstGeom prst="rect">
            <a:avLst/>
          </a:prstGeom>
        </p:spPr>
        <p:txBody>
          <a:bodyPr>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 crafwyr llawr yn cael eu defnyddio’n aml gyda brwsh ysgubo ar gyfer glanhau’r ardal waith yn ystod ac ar ôl rhoi’r gôt grafu. Mae deunyddiau plastro gwlyb yn gallu gwneud lloriau’n llithrig ac mae angen eu clirio cyn gynted â phosibl i atal llithro.</a:t>
            </a:r>
            <a:r>
              <a:rPr lang="cy-GB">
                <a:solidFill>
                  <a:srgbClr val="211D1E"/>
                </a:solidFill>
                <a:latin typeface="CongressSansLightStd"/>
                <a:cs typeface="Arial" panose="020B0604020202020204" pitchFamily="34" charset="0"/>
              </a:rPr>
              <a:t> 	</a:t>
            </a:r>
          </a:p>
        </p:txBody>
      </p:sp>
    </p:spTree>
    <p:extLst>
      <p:ext uri="{BB962C8B-B14F-4D97-AF65-F5344CB8AC3E}">
        <p14:creationId xmlns:p14="http://schemas.microsoft.com/office/powerpoint/2010/main" val="3011056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noChangeArrowheads="1"/>
          </p:cNvSpPr>
          <p:nvPr>
            <p:ph type="title"/>
          </p:nvPr>
        </p:nvSpPr>
        <p:spPr/>
        <p:txBody>
          <a:bodyPr/>
          <a:lstStyle/>
          <a:p>
            <a:r>
              <a:rPr lang="cy-GB"/>
              <a:t>Torrwr mecanyddol</a:t>
            </a:r>
          </a:p>
        </p:txBody>
      </p:sp>
      <p:pic>
        <p:nvPicPr>
          <p:cNvPr id="31747" name="Picture 2" descr="Image result for removing rende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2952740" y="1556792"/>
            <a:ext cx="5689376" cy="3413087"/>
          </a:xfrm>
        </p:spPr>
      </p:pic>
      <p:sp>
        <p:nvSpPr>
          <p:cNvPr id="2" name="Rectangle 1"/>
          <p:cNvSpPr/>
          <p:nvPr/>
        </p:nvSpPr>
        <p:spPr>
          <a:xfrm>
            <a:off x="457200" y="3429000"/>
            <a:ext cx="4572000" cy="2000548"/>
          </a:xfrm>
          <a:prstGeom prst="rect">
            <a:avLst/>
          </a:prstGeom>
        </p:spPr>
        <p:txBody>
          <a:bodyPr>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 torrwr yn offeryn pŵer mawr sy’n cael ei ddefnyddio ar ddarnau caled, ystyfnig o blaster sy’n anodd eu tynnu â llaw gan ddefnyddio dim ond morthwyl a chŷn bras.</a:t>
            </a:r>
            <a:r>
              <a:rPr lang="cy-GB">
                <a:solidFill>
                  <a:srgbClr val="211D1E"/>
                </a:solidFill>
                <a:latin typeface="CongressSansLightStd"/>
                <a:cs typeface="Arial" panose="020B0604020202020204" pitchFamily="34" charset="0"/>
              </a:rPr>
              <a:t> 	</a:t>
            </a:r>
          </a:p>
        </p:txBody>
      </p:sp>
    </p:spTree>
    <p:extLst>
      <p:ext uri="{BB962C8B-B14F-4D97-AF65-F5344CB8AC3E}">
        <p14:creationId xmlns:p14="http://schemas.microsoft.com/office/powerpoint/2010/main" val="2249709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noChangeArrowheads="1"/>
          </p:cNvSpPr>
          <p:nvPr>
            <p:ph type="title"/>
          </p:nvPr>
        </p:nvSpPr>
        <p:spPr/>
        <p:txBody>
          <a:bodyPr/>
          <a:lstStyle/>
          <a:p>
            <a:r>
              <a:rPr lang="cy-GB"/>
              <a:t>Trawsnewidydd</a:t>
            </a:r>
          </a:p>
        </p:txBody>
      </p:sp>
      <p:pic>
        <p:nvPicPr>
          <p:cNvPr id="32771" name="Content Placeholder 4" descr="A picture containing yellow  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905094" y="2060848"/>
            <a:ext cx="3792084" cy="3530203"/>
          </a:xfrm>
        </p:spPr>
      </p:pic>
      <p:sp>
        <p:nvSpPr>
          <p:cNvPr id="2" name="Rectangle 1"/>
          <p:cNvSpPr/>
          <p:nvPr/>
        </p:nvSpPr>
        <p:spPr>
          <a:xfrm>
            <a:off x="457200" y="1556792"/>
            <a:ext cx="4726360" cy="2554545"/>
          </a:xfrm>
          <a:prstGeom prst="rect">
            <a:avLst/>
          </a:prstGeom>
        </p:spPr>
        <p:txBody>
          <a:bodyPr wrap="square">
            <a:spAutoFit/>
          </a:bodyPr>
          <a:lstStyle/>
          <a:p>
            <a:endParaRPr lang="en-GB" sz="40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 angen rhedeg yr holl offer pŵer trydanol ar y safle ar foltedd o 110 folt. Gallwch ostwng y foltedd o 230V i 110V gan ddefnyddio newidydd; bydd hyn yn ei wneud yn fwy diogel i'w ddefnyddio. </a:t>
            </a:r>
          </a:p>
        </p:txBody>
      </p:sp>
    </p:spTree>
    <p:extLst>
      <p:ext uri="{BB962C8B-B14F-4D97-AF65-F5344CB8AC3E}">
        <p14:creationId xmlns:p14="http://schemas.microsoft.com/office/powerpoint/2010/main" val="440843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noChangeArrowheads="1"/>
          </p:cNvSpPr>
          <p:nvPr>
            <p:ph type="title"/>
          </p:nvPr>
        </p:nvSpPr>
        <p:spPr/>
        <p:txBody>
          <a:bodyPr/>
          <a:lstStyle/>
          <a:p>
            <a:r>
              <a:rPr lang="cy-GB"/>
              <a:t>Sgorio arwyneb â llifanydd</a:t>
            </a:r>
          </a:p>
        </p:txBody>
      </p:sp>
      <p:pic>
        <p:nvPicPr>
          <p:cNvPr id="33795" name="Picture 4" descr="Image result for makita hand grinding machine"/>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635896" y="1916832"/>
            <a:ext cx="4679925" cy="3217040"/>
          </a:xfrm>
        </p:spPr>
      </p:pic>
    </p:spTree>
    <p:extLst>
      <p:ext uri="{BB962C8B-B14F-4D97-AF65-F5344CB8AC3E}">
        <p14:creationId xmlns:p14="http://schemas.microsoft.com/office/powerpoint/2010/main" val="290032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noChangeArrowheads="1"/>
          </p:cNvSpPr>
          <p:nvPr>
            <p:ph type="title"/>
          </p:nvPr>
        </p:nvSpPr>
        <p:spPr/>
        <p:txBody>
          <a:bodyPr/>
          <a:lstStyle/>
          <a:p>
            <a:r>
              <a:rPr lang="cy-GB"/>
              <a:t>Paratoi allwedd</a:t>
            </a:r>
          </a:p>
        </p:txBody>
      </p:sp>
      <p:sp>
        <p:nvSpPr>
          <p:cNvPr id="13315" name="Content Placeholder 2"/>
          <p:cNvSpPr>
            <a:spLocks noGrp="1" noChangeArrowheads="1"/>
          </p:cNvSpPr>
          <p:nvPr>
            <p:ph idx="1"/>
          </p:nvPr>
        </p:nvSpPr>
        <p:spPr/>
        <p:txBody>
          <a:bodyPr/>
          <a:lstStyle/>
          <a:p>
            <a:r>
              <a:rPr lang="cy-GB" sz="2000">
                <a:ea typeface="ＭＳ Ｐゴシック" panose="020B0600070205080204" pitchFamily="34" charset="-128"/>
              </a:rPr>
              <a:t>Mae paratoi allwedd yn golygu creu arwyneb garw i wella ei adlyniad</a:t>
            </a:r>
          </a:p>
          <a:p>
            <a:r>
              <a:rPr lang="cy-GB" sz="2000">
                <a:ea typeface="ＭＳ Ｐゴシック" panose="020B0600070205080204" pitchFamily="34" charset="-128"/>
              </a:rPr>
              <a:t>Mae paratoi allwedd ar gyfer plastr yn un o’r pethau pwysicaf y gall plastrwr ei wneud. Bydd peidio â darparu allwedd yn arwain at y bond yn methu a’r plastr yn syrthio oddi ar y wal.</a:t>
            </a:r>
          </a:p>
          <a:p>
            <a:endParaRPr altLang="en-US" dirty="0">
              <a:ea typeface="ＭＳ Ｐゴシック" panose="020B0600070205080204" pitchFamily="34" charset="-128"/>
            </a:endParaRPr>
          </a:p>
        </p:txBody>
      </p:sp>
      <p:pic>
        <p:nvPicPr>
          <p:cNvPr id="1331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852936"/>
            <a:ext cx="4392066" cy="260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7912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noChangeArrowheads="1"/>
          </p:cNvSpPr>
          <p:nvPr>
            <p:ph type="title"/>
          </p:nvPr>
        </p:nvSpPr>
        <p:spPr/>
        <p:txBody>
          <a:bodyPr/>
          <a:lstStyle/>
          <a:p>
            <a:r>
              <a:rPr lang="cy-GB"/>
              <a:t>Atodiad gwn nodwydd ar gyfer tynnu paent rhydd</a:t>
            </a:r>
          </a:p>
        </p:txBody>
      </p:sp>
      <p:pic>
        <p:nvPicPr>
          <p:cNvPr id="34819" name="Picture 6" descr="Image result for makita needle g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497" y="1916832"/>
            <a:ext cx="4824536" cy="3465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0767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noChangeArrowheads="1"/>
          </p:cNvSpPr>
          <p:nvPr>
            <p:ph type="title"/>
          </p:nvPr>
        </p:nvSpPr>
        <p:spPr/>
        <p:txBody>
          <a:bodyPr/>
          <a:lstStyle/>
          <a:p>
            <a:r>
              <a:rPr lang="cy-GB"/>
              <a:t>Adnoddau</a:t>
            </a:r>
          </a:p>
        </p:txBody>
      </p:sp>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4563" y="1903413"/>
            <a:ext cx="2420937"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5798" y="3636169"/>
            <a:ext cx="30368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249692">
            <a:off x="4689475" y="1203325"/>
            <a:ext cx="566738"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9085" y="1536508"/>
            <a:ext cx="20224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900238"/>
            <a:ext cx="1919288"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0239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p:txBody>
          <a:bodyPr/>
          <a:lstStyle/>
          <a:p>
            <a:r>
              <a:rPr lang="cy-GB"/>
              <a:t>Offer a chyfarpar sy’n cael eu ddefnyddio i baratoi cefndiroedd</a:t>
            </a:r>
          </a:p>
        </p:txBody>
      </p:sp>
      <p:sp>
        <p:nvSpPr>
          <p:cNvPr id="14339" name="Content Placeholder 2"/>
          <p:cNvSpPr>
            <a:spLocks noGrp="1" noChangeArrowheads="1"/>
          </p:cNvSpPr>
          <p:nvPr>
            <p:ph sz="quarter" idx="10"/>
          </p:nvPr>
        </p:nvSpPr>
        <p:spPr>
          <a:xfrm>
            <a:off x="457200" y="1772816"/>
            <a:ext cx="7931224" cy="4756150"/>
          </a:xfrm>
        </p:spPr>
        <p:txBody>
          <a:bodyPr/>
          <a:lstStyle/>
          <a:p>
            <a:pPr marL="0" indent="0"/>
            <a:r>
              <a:rPr lang="cy-GB"/>
              <a:t>Ychydig o waith paratoi sydd ei angen ar gyfer gwaith newydd wrth roi plastr ar gefndiroedd. Ond, wrth adnewyddu adeiladau hŷn, bydd angen i chi sicrhau bod gan yr arwynebau presennol allwedd ddigonol, sy’n caniatáu i’r plaster fondio. </a:t>
            </a:r>
          </a:p>
          <a:p>
            <a:pPr marL="0" indent="0"/>
            <a:endParaRPr altLang="en-US" dirty="0">
              <a:ea typeface="ＭＳ Ｐゴシック" panose="020B0600070205080204" pitchFamily="34" charset="-128"/>
            </a:endParaRPr>
          </a:p>
          <a:p>
            <a:pPr marL="0" indent="0"/>
            <a:r>
              <a:rPr lang="cy-GB"/>
              <a:t>Mae gan rai arwynebau allwedd wael neu ddim allwedd o gwbl a bydd angen eu paratoi gan ddefnyddio offer a dulliau gwahanol.</a:t>
            </a:r>
          </a:p>
          <a:p>
            <a:pPr marL="0" indent="0"/>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710644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cy-GB"/>
              <a:t>Morthwyl deuben a chŷn bras</a:t>
            </a:r>
          </a:p>
        </p:txBody>
      </p:sp>
      <p:pic>
        <p:nvPicPr>
          <p:cNvPr id="16387" name="Picture 8" descr="Related image"/>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139952" y="1390588"/>
            <a:ext cx="4424362" cy="4514850"/>
          </a:xfrm>
        </p:spPr>
      </p:pic>
      <p:sp>
        <p:nvSpPr>
          <p:cNvPr id="2" name="Rectangle 1"/>
          <p:cNvSpPr/>
          <p:nvPr/>
        </p:nvSpPr>
        <p:spPr>
          <a:xfrm>
            <a:off x="457200" y="2132856"/>
            <a:ext cx="3221558" cy="1631216"/>
          </a:xfrm>
          <a:prstGeom prst="rect">
            <a:avLst/>
          </a:prstGeom>
        </p:spPr>
        <p:txBody>
          <a:bodyPr wrap="square">
            <a:spAutoFit/>
          </a:bodyPr>
          <a:lstStyle/>
          <a:p>
            <a:r>
              <a:rPr lang="cy-GB">
                <a:solidFill>
                  <a:srgbClr val="211D1E"/>
                </a:solidFill>
                <a:latin typeface="Arial" panose="020B0604020202020204" pitchFamily="34" charset="0"/>
                <a:cs typeface="Arial" panose="020B0604020202020204" pitchFamily="34" charset="0"/>
              </a:rPr>
              <a:t>Mae’r morthwyl deuben yn cael ei daro yn erbyn pen y cŷn bras </a:t>
            </a:r>
            <a:br>
              <a:rPr lang="cy-GB">
                <a:solidFill>
                  <a:srgbClr val="211D1E"/>
                </a:solidFill>
                <a:latin typeface="Arial" panose="020B0604020202020204" pitchFamily="34" charset="0"/>
                <a:cs typeface="Arial" panose="020B0604020202020204" pitchFamily="34" charset="0"/>
              </a:rPr>
            </a:br>
            <a:r>
              <a:rPr lang="cy-GB">
                <a:solidFill>
                  <a:srgbClr val="211D1E"/>
                </a:solidFill>
                <a:latin typeface="Arial" panose="020B0604020202020204" pitchFamily="34" charset="0"/>
                <a:cs typeface="Arial" panose="020B0604020202020204" pitchFamily="34" charset="0"/>
              </a:rPr>
              <a:t>i dynnu hen blastr o gefndiroedd. </a:t>
            </a:r>
            <a:r>
              <a:rPr lang="cy-GB">
                <a:solidFill>
                  <a:srgbClr val="211D1E"/>
                </a:solidFill>
                <a:latin typeface="CongressSansLightStd"/>
                <a:cs typeface="Arial" panose="020B0604020202020204" pitchFamily="34" charset="0"/>
              </a:rPr>
              <a:t>	</a:t>
            </a:r>
          </a:p>
        </p:txBody>
      </p:sp>
    </p:spTree>
    <p:extLst>
      <p:ext uri="{BB962C8B-B14F-4D97-AF65-F5344CB8AC3E}">
        <p14:creationId xmlns:p14="http://schemas.microsoft.com/office/powerpoint/2010/main" val="726313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Arrowheads="1"/>
          </p:cNvSpPr>
          <p:nvPr>
            <p:ph type="title"/>
          </p:nvPr>
        </p:nvSpPr>
        <p:spPr/>
        <p:txBody>
          <a:bodyPr/>
          <a:lstStyle/>
          <a:p>
            <a:r>
              <a:rPr lang="cy-GB"/>
              <a:t>Cael gwared â phlastr diffygiol</a:t>
            </a:r>
          </a:p>
        </p:txBody>
      </p:sp>
      <p:sp>
        <p:nvSpPr>
          <p:cNvPr id="17411" name="Content Placeholder 2"/>
          <p:cNvSpPr>
            <a:spLocks noGrp="1" noChangeArrowheads="1"/>
          </p:cNvSpPr>
          <p:nvPr>
            <p:ph sz="quarter" idx="10"/>
          </p:nvPr>
        </p:nvSpPr>
        <p:spPr>
          <a:xfrm>
            <a:off x="457200" y="1371600"/>
            <a:ext cx="8229600" cy="4756150"/>
          </a:xfrm>
        </p:spPr>
        <p:txBody>
          <a:bodyPr/>
          <a:lstStyle/>
          <a:p>
            <a:pPr marL="0" indent="0"/>
            <a:endParaRPr altLang="en-US">
              <a:ea typeface="ＭＳ Ｐゴシック" panose="020B0600070205080204" pitchFamily="34" charset="-128"/>
            </a:endParaRPr>
          </a:p>
          <a:p>
            <a:pPr marL="0" indent="0"/>
            <a:endParaRPr altLang="en-US">
              <a:ea typeface="ＭＳ Ｐゴシック" panose="020B0600070205080204" pitchFamily="34" charset="-128"/>
            </a:endParaRPr>
          </a:p>
        </p:txBody>
      </p:sp>
      <p:pic>
        <p:nvPicPr>
          <p:cNvPr id="174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8670" y="1754188"/>
            <a:ext cx="4645316" cy="3387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57200" y="1556792"/>
            <a:ext cx="3034680" cy="3847207"/>
          </a:xfrm>
          <a:prstGeom prst="rect">
            <a:avLst/>
          </a:prstGeom>
        </p:spPr>
        <p:txBody>
          <a:bodyPr wrap="square">
            <a:spAutoFit/>
          </a:bodyPr>
          <a:lstStyle/>
          <a:p>
            <a:endParaRPr lang="en-GB" sz="2400" dirty="0">
              <a:solidFill>
                <a:srgbClr val="000000"/>
              </a:solidFill>
              <a:latin typeface="CongressSansLightStd"/>
            </a:endParaRPr>
          </a:p>
          <a:p>
            <a:r>
              <a:rPr lang="cy-GB">
                <a:solidFill>
                  <a:srgbClr val="211D1E"/>
                </a:solidFill>
                <a:latin typeface="+mn-lt"/>
              </a:rPr>
              <a:t>Mae tynnu hen blastr o gefndiroedd yn broses a elwir yn ‘hacio’. </a:t>
            </a:r>
          </a:p>
          <a:p>
            <a:r>
              <a:rPr lang="cy-GB">
                <a:solidFill>
                  <a:srgbClr val="211D1E"/>
                </a:solidFill>
                <a:latin typeface="+mn-lt"/>
              </a:rPr>
              <a:t>Mae’n bwysig tynnu’r holl blaster rhydd oddi ar yr wyneb. Gellir gwneud hyn â llaw neu’n fecanyddol gan ddefnyddio offer a chyfarpar amrywiol. </a:t>
            </a:r>
          </a:p>
        </p:txBody>
      </p:sp>
    </p:spTree>
    <p:extLst>
      <p:ext uri="{BB962C8B-B14F-4D97-AF65-F5344CB8AC3E}">
        <p14:creationId xmlns:p14="http://schemas.microsoft.com/office/powerpoint/2010/main" val="400775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r>
              <a:rPr lang="cy-GB"/>
              <a:t>Morthwyl sgolpio</a:t>
            </a:r>
          </a:p>
        </p:txBody>
      </p:sp>
      <p:pic>
        <p:nvPicPr>
          <p:cNvPr id="18435" name="Picture 4" descr="A close up of a tool  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668463"/>
            <a:ext cx="5616575" cy="421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Content Placeholder 5"/>
          <p:cNvSpPr>
            <a:spLocks noGrp="1" noChangeArrowheads="1"/>
          </p:cNvSpPr>
          <p:nvPr>
            <p:ph sz="quarter" idx="10"/>
          </p:nvPr>
        </p:nvSpPr>
        <p:spPr>
          <a:xfrm>
            <a:off x="457200" y="1916832"/>
            <a:ext cx="2458616" cy="2489448"/>
          </a:xfrm>
        </p:spPr>
        <p:txBody>
          <a:bodyPr/>
          <a:lstStyle/>
          <a:p>
            <a:endParaRPr lang="en-GB" dirty="0"/>
          </a:p>
          <a:p>
            <a:r>
              <a:rPr lang="cy-GB"/>
              <a:t>Mae gan y morthwyl hwn ddannedd miniog a gellir ei ddefnyddio i dynnu plastr. Mae’n gadael arwyneb garw ar gefndiroedd.	</a:t>
            </a:r>
          </a:p>
          <a:p>
            <a:pPr marL="0" indent="0"/>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1336087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cy-GB"/>
              <a:t>Morthwyl pigfain</a:t>
            </a:r>
          </a:p>
        </p:txBody>
      </p:sp>
      <p:sp>
        <p:nvSpPr>
          <p:cNvPr id="19459" name="Content Placeholder 2"/>
          <p:cNvSpPr>
            <a:spLocks noGrp="1" noChangeArrowheads="1"/>
          </p:cNvSpPr>
          <p:nvPr>
            <p:ph sz="quarter" idx="10"/>
          </p:nvPr>
        </p:nvSpPr>
        <p:spPr>
          <a:xfrm>
            <a:off x="457200" y="1371600"/>
            <a:ext cx="8229600" cy="4756150"/>
          </a:xfrm>
        </p:spPr>
        <p:txBody>
          <a:bodyPr/>
          <a:lstStyle/>
          <a:p>
            <a:pPr marL="0" indent="0"/>
            <a:endParaRPr altLang="en-US">
              <a:ea typeface="ＭＳ Ｐゴシック" panose="020B0600070205080204" pitchFamily="34" charset="-128"/>
            </a:endParaRPr>
          </a:p>
          <a:p>
            <a:pPr marL="0" indent="0"/>
            <a:endParaRPr altLang="en-US">
              <a:ea typeface="ＭＳ Ｐゴシック" panose="020B0600070205080204" pitchFamily="34" charset="-128"/>
            </a:endParaRPr>
          </a:p>
        </p:txBody>
      </p:sp>
      <p:pic>
        <p:nvPicPr>
          <p:cNvPr id="19460" name="Picture 4" descr="A close up of a tool  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124682"/>
            <a:ext cx="4524375"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40788" y="2458412"/>
            <a:ext cx="4572000" cy="2000548"/>
          </a:xfrm>
          <a:prstGeom prst="rect">
            <a:avLst/>
          </a:prstGeom>
        </p:spPr>
        <p:txBody>
          <a:bodyPr>
            <a:spAutoFit/>
          </a:bodyPr>
          <a:lstStyle/>
          <a:p>
            <a:endParaRPr lang="en-GB" sz="2400" dirty="0">
              <a:solidFill>
                <a:srgbClr val="000000"/>
              </a:solidFill>
              <a:latin typeface="Arial" panose="020B0604020202020204" pitchFamily="34" charset="0"/>
              <a:cs typeface="Arial" panose="020B0604020202020204" pitchFamily="34" charset="0"/>
            </a:endParaRPr>
          </a:p>
          <a:p>
            <a:r>
              <a:rPr lang="cy-GB">
                <a:solidFill>
                  <a:srgbClr val="211D1E"/>
                </a:solidFill>
                <a:latin typeface="Arial" panose="020B0604020202020204" pitchFamily="34" charset="0"/>
                <a:cs typeface="Arial" panose="020B0604020202020204" pitchFamily="34" charset="0"/>
              </a:rPr>
              <a:t>Mae gan y morthwyl hwn ben gwastad ar un ochr a phen pigog ar yr ochr arall. Mae’n ffordd dda o gael mynediad ar arwynebau tenau, tynn fel brics a cherrig i lanhau’r uniadau. </a:t>
            </a:r>
            <a:r>
              <a:rPr lang="cy-GB">
                <a:solidFill>
                  <a:srgbClr val="211D1E"/>
                </a:solidFill>
                <a:latin typeface="CongressSansLightStd"/>
                <a:cs typeface="Arial" panose="020B0604020202020204" pitchFamily="34" charset="0"/>
              </a:rPr>
              <a:t>	</a:t>
            </a:r>
          </a:p>
        </p:txBody>
      </p:sp>
    </p:spTree>
    <p:extLst>
      <p:ext uri="{BB962C8B-B14F-4D97-AF65-F5344CB8AC3E}">
        <p14:creationId xmlns:p14="http://schemas.microsoft.com/office/powerpoint/2010/main" val="943897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p:txBody>
          <a:bodyPr/>
          <a:lstStyle/>
          <a:p>
            <a:r>
              <a:rPr lang="cy-GB"/>
              <a:t>Morthwyl hollt</a:t>
            </a:r>
          </a:p>
        </p:txBody>
      </p:sp>
      <p:pic>
        <p:nvPicPr>
          <p:cNvPr id="20483" name="Picture 2" descr="20oz Claw Hamme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rot="9189657">
            <a:off x="1184286" y="1909933"/>
            <a:ext cx="3362032" cy="3362032"/>
          </a:xfrm>
          <a:noFill/>
        </p:spPr>
      </p:pic>
      <p:sp>
        <p:nvSpPr>
          <p:cNvPr id="2" name="Rectangle 1"/>
          <p:cNvSpPr/>
          <p:nvPr/>
        </p:nvSpPr>
        <p:spPr>
          <a:xfrm>
            <a:off x="4103688" y="2060848"/>
            <a:ext cx="4572000" cy="2616101"/>
          </a:xfrm>
          <a:prstGeom prst="rect">
            <a:avLst/>
          </a:prstGeom>
        </p:spPr>
        <p:txBody>
          <a:bodyPr>
            <a:spAutoFit/>
          </a:bodyPr>
          <a:lstStyle/>
          <a:p>
            <a:endParaRPr lang="en-GB" sz="2400" dirty="0">
              <a:solidFill>
                <a:srgbClr val="000000"/>
              </a:solidFill>
              <a:latin typeface="CongressSansLightStd"/>
            </a:endParaRPr>
          </a:p>
          <a:p>
            <a:r>
              <a:rPr lang="cy-GB">
                <a:solidFill>
                  <a:srgbClr val="211D1E"/>
                </a:solidFill>
                <a:latin typeface="Arial" panose="020B0604020202020204" pitchFamily="34" charset="0"/>
                <a:cs typeface="Arial" panose="020B0604020202020204" pitchFamily="34" charset="0"/>
              </a:rPr>
              <a:t>Mae’r morthwyl hwn yn cael ei ddefnyddio wrth baratoi cefndiroedd pren sydd wedi cael eu plastro o’r blaen. Ei brif swyddogaeth yw tynnu hen hoelion a allai fod yn arwyneb y pren, neu dynnu hen ddellt neu blastrfwrdd sydd wedi’i ddifrodi. </a:t>
            </a:r>
            <a:r>
              <a:rPr lang="cy-GB">
                <a:solidFill>
                  <a:srgbClr val="211D1E"/>
                </a:solidFill>
                <a:latin typeface="CongressSansLightStd"/>
                <a:cs typeface="Arial" panose="020B0604020202020204" pitchFamily="34" charset="0"/>
              </a:rPr>
              <a:t>	</a:t>
            </a:r>
          </a:p>
        </p:txBody>
      </p:sp>
    </p:spTree>
    <p:extLst>
      <p:ext uri="{BB962C8B-B14F-4D97-AF65-F5344CB8AC3E}">
        <p14:creationId xmlns:p14="http://schemas.microsoft.com/office/powerpoint/2010/main" val="1688155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noChangeArrowheads="1"/>
          </p:cNvSpPr>
          <p:nvPr>
            <p:ph type="title"/>
          </p:nvPr>
        </p:nvSpPr>
        <p:spPr/>
        <p:txBody>
          <a:bodyPr/>
          <a:lstStyle/>
          <a:p>
            <a:r>
              <a:rPr lang="cy-GB"/>
              <a:t>Mae bar hoelion yn cael ei ddefnyddio i dynnu hoelion mewn pren</a:t>
            </a:r>
          </a:p>
        </p:txBody>
      </p:sp>
      <p:sp>
        <p:nvSpPr>
          <p:cNvPr id="2" name="TextBox 1">
            <a:extLst>
              <a:ext uri="{FF2B5EF4-FFF2-40B4-BE49-F238E27FC236}">
                <a16:creationId xmlns:a16="http://schemas.microsoft.com/office/drawing/2014/main" id="{71669E28-CC9F-4471-8D67-40B3426B68E6}"/>
              </a:ext>
            </a:extLst>
          </p:cNvPr>
          <p:cNvSpPr txBox="1"/>
          <p:nvPr/>
        </p:nvSpPr>
        <p:spPr>
          <a:xfrm>
            <a:off x="5868144" y="2780928"/>
            <a:ext cx="1097471" cy="504056"/>
          </a:xfrm>
          <a:prstGeom prst="rect">
            <a:avLst/>
          </a:prstGeom>
          <a:noFill/>
        </p:spPr>
        <p:txBody>
          <a:bodyPr wrap="square" rtlCol="0">
            <a:spAutoFit/>
          </a:bodyPr>
          <a:lstStyle/>
          <a:p>
            <a:endParaRPr lang="en-GB" dirty="0"/>
          </a:p>
        </p:txBody>
      </p:sp>
      <p:pic>
        <p:nvPicPr>
          <p:cNvPr id="6" name="Picture 5" descr="A picture containing indoor  Description automatically generated">
            <a:extLst>
              <a:ext uri="{FF2B5EF4-FFF2-40B4-BE49-F238E27FC236}">
                <a16:creationId xmlns:a16="http://schemas.microsoft.com/office/drawing/2014/main" id="{0FC5F291-7AA2-4559-8DDB-C04A701C88E9}"/>
              </a:ext>
            </a:extLst>
          </p:cNvPr>
          <p:cNvPicPr>
            <a:picLocks noChangeAspect="1"/>
          </p:cNvPicPr>
          <p:nvPr/>
        </p:nvPicPr>
        <p:blipFill>
          <a:blip r:embed="rId2"/>
          <a:stretch>
            <a:fillRect/>
          </a:stretch>
        </p:blipFill>
        <p:spPr>
          <a:xfrm>
            <a:off x="1519870" y="1772816"/>
            <a:ext cx="5461000" cy="3644900"/>
          </a:xfrm>
          <a:prstGeom prst="rect">
            <a:avLst/>
          </a:prstGeom>
        </p:spPr>
      </p:pic>
    </p:spTree>
    <p:extLst>
      <p:ext uri="{BB962C8B-B14F-4D97-AF65-F5344CB8AC3E}">
        <p14:creationId xmlns:p14="http://schemas.microsoft.com/office/powerpoint/2010/main" val="26965508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1100</TotalTime>
  <Words>770</Words>
  <Application>Microsoft Office PowerPoint</Application>
  <PresentationFormat>On-screen Show (4:3)</PresentationFormat>
  <Paragraphs>65</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CongressSansLightStd</vt:lpstr>
      <vt:lpstr>Lucida Grande</vt:lpstr>
      <vt:lpstr>Times New Roman</vt:lpstr>
      <vt:lpstr>Default Design</vt:lpstr>
      <vt:lpstr>PowerPoint 6: Offer i baratoi cefndiroedd gwahanol ar gyfer gwaith plastro</vt:lpstr>
      <vt:lpstr>Paratoi allwedd</vt:lpstr>
      <vt:lpstr>Offer a chyfarpar sy’n cael eu ddefnyddio i baratoi cefndiroedd</vt:lpstr>
      <vt:lpstr>Morthwyl deuben a chŷn bras</vt:lpstr>
      <vt:lpstr>Cael gwared â phlastr diffygiol</vt:lpstr>
      <vt:lpstr>Morthwyl sgolpio</vt:lpstr>
      <vt:lpstr>Morthwyl pigfain</vt:lpstr>
      <vt:lpstr>Morthwyl hollt</vt:lpstr>
      <vt:lpstr>Mae bar hoelion yn cael ei ddefnyddio i dynnu hoelion mewn pren</vt:lpstr>
      <vt:lpstr>Morthwyl dellt</vt:lpstr>
      <vt:lpstr>Cyfryngau bondio</vt:lpstr>
      <vt:lpstr>Rhoi slyri bondio gyda brwsh</vt:lpstr>
      <vt:lpstr>Defnyddio rholer a hambwrdd i osod graean bondio</vt:lpstr>
      <vt:lpstr>Adlyn bondio graean</vt:lpstr>
      <vt:lpstr>Yn cael ei ddefnyddio ar gefndiroedd sugnedd uchel</vt:lpstr>
      <vt:lpstr>Crafwyr llawr</vt:lpstr>
      <vt:lpstr>Torrwr mecanyddol</vt:lpstr>
      <vt:lpstr>Trawsnewidydd</vt:lpstr>
      <vt:lpstr>Sgorio arwyneb â llifanydd</vt:lpstr>
      <vt:lpstr>Atodiad gwn nodwydd ar gyfer tynnu paent rhydd</vt:lpstr>
      <vt:lpstr>Adnoddau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140</cp:revision>
  <dcterms:created xsi:type="dcterms:W3CDTF">2013-05-28T00:38:54Z</dcterms:created>
  <dcterms:modified xsi:type="dcterms:W3CDTF">2021-05-06T10:15:09Z</dcterms:modified>
</cp:coreProperties>
</file>