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1" r:id="rId1"/>
  </p:sldMasterIdLst>
  <p:notesMasterIdLst>
    <p:notesMasterId r:id="rId21"/>
  </p:notesMasterIdLst>
  <p:handoutMasterIdLst>
    <p:handoutMasterId r:id="rId22"/>
  </p:handoutMasterIdLst>
  <p:sldIdLst>
    <p:sldId id="256" r:id="rId2"/>
    <p:sldId id="342" r:id="rId3"/>
    <p:sldId id="344" r:id="rId4"/>
    <p:sldId id="345" r:id="rId5"/>
    <p:sldId id="347" r:id="rId6"/>
    <p:sldId id="348" r:id="rId7"/>
    <p:sldId id="349" r:id="rId8"/>
    <p:sldId id="350" r:id="rId9"/>
    <p:sldId id="351" r:id="rId10"/>
    <p:sldId id="352" r:id="rId11"/>
    <p:sldId id="353" r:id="rId12"/>
    <p:sldId id="354" r:id="rId13"/>
    <p:sldId id="355" r:id="rId14"/>
    <p:sldId id="356" r:id="rId15"/>
    <p:sldId id="357" r:id="rId16"/>
    <p:sldId id="358" r:id="rId17"/>
    <p:sldId id="360" r:id="rId18"/>
    <p:sldId id="361" r:id="rId19"/>
    <p:sldId id="267" r:id="rId20"/>
  </p:sldIdLst>
  <p:sldSz cx="9144000" cy="6858000" type="screen4x3"/>
  <p:notesSz cx="6858000" cy="9144000"/>
  <p:custDataLst>
    <p:tags r:id="rId23"/>
  </p:custDataLst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5pPr>
    <a:lvl6pPr marL="22860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6pPr>
    <a:lvl7pPr marL="27432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7pPr>
    <a:lvl8pPr marL="32004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8pPr>
    <a:lvl9pPr marL="36576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7E3"/>
    <a:srgbClr val="000000"/>
    <a:srgbClr val="E30613"/>
    <a:srgbClr val="D9D9D9"/>
    <a:srgbClr val="D81E05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4544"/>
    <p:restoredTop sz="93172" autoAdjust="0"/>
  </p:normalViewPr>
  <p:slideViewPr>
    <p:cSldViewPr showGuides="1">
      <p:cViewPr varScale="1">
        <p:scale>
          <a:sx n="62" d="100"/>
          <a:sy n="62" d="100"/>
        </p:scale>
        <p:origin x="696" y="4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186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57" d="100"/>
          <a:sy n="57" d="100"/>
        </p:scale>
        <p:origin x="-1170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gs" Target="tags/tag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586ABBB-9C0A-1D47-83E6-10FD6948B0D3}" type="datetime1">
              <a:rPr lang="en-US"/>
              <a:pPr/>
              <a:t>5/6/2021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BFAD621-1136-4040-A893-ED5AEC3FF12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74557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94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450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50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D847933-502B-D146-9428-3DDD196AD935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32193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630229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y-GB"/>
              <a:t>Taflen Waith Osod 26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448478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y-GB"/>
              <a:t>Taflen Waith Osod 27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1452512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y-GB"/>
              <a:t>Taflen Waith Osod 28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660554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008000"/>
            <a:ext cx="8229600" cy="382588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457200" y="1371600"/>
            <a:ext cx="8229600" cy="475560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54426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457200" y="1371600"/>
            <a:ext cx="8229600" cy="475560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317796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457200" y="1371600"/>
            <a:ext cx="8229600" cy="475560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074322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457200" y="1371600"/>
            <a:ext cx="8229600" cy="475560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257446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457200" y="1371600"/>
            <a:ext cx="8229600" cy="475560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084407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457200" y="1371600"/>
            <a:ext cx="8229600" cy="475560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835333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457200" y="1371600"/>
            <a:ext cx="8229600" cy="475560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609585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457200" y="1371600"/>
            <a:ext cx="8229600" cy="475560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9425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457200" y="1371600"/>
            <a:ext cx="8229600" cy="475560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84046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457200" y="1371600"/>
            <a:ext cx="8229600" cy="475560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96865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457200" y="1371600"/>
            <a:ext cx="8229600" cy="475560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21542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457200" y="1371600"/>
            <a:ext cx="8229600" cy="475560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9915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457200" y="1371600"/>
            <a:ext cx="8229600" cy="475560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80041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457200" y="1371600"/>
            <a:ext cx="8229600" cy="475560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5804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457200" y="1371600"/>
            <a:ext cx="8229600" cy="475560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26114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457200" y="1371600"/>
            <a:ext cx="8229600" cy="475560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40498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2.em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Text Box 10"/>
          <p:cNvSpPr txBox="1">
            <a:spLocks noChangeArrowheads="1"/>
          </p:cNvSpPr>
          <p:nvPr userDrawn="1"/>
        </p:nvSpPr>
        <p:spPr bwMode="white">
          <a:xfrm>
            <a:off x="0" y="457200"/>
            <a:ext cx="9144000" cy="152400"/>
          </a:xfrm>
          <a:prstGeom prst="rect">
            <a:avLst/>
          </a:prstGeom>
          <a:solidFill>
            <a:srgbClr val="D9D9D9">
              <a:alpha val="0"/>
            </a:srgbClr>
          </a:solidFill>
          <a:ln>
            <a:noFill/>
          </a:ln>
        </p:spPr>
        <p:txBody>
          <a:bodyPr wrap="none"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defRPr/>
            </a:pPr>
            <a:r>
              <a:rPr lang="en-GB" sz="1800">
                <a:solidFill>
                  <a:srgbClr val="D9D9D9"/>
                </a:solidFill>
                <a:cs typeface="Arial" charset="0"/>
              </a:rPr>
              <a:t> </a:t>
            </a:r>
          </a:p>
        </p:txBody>
      </p:sp>
      <p:sp>
        <p:nvSpPr>
          <p:cNvPr id="53259" name="Text Box 11"/>
          <p:cNvSpPr txBox="1">
            <a:spLocks noChangeArrowheads="1"/>
          </p:cNvSpPr>
          <p:nvPr userDrawn="1"/>
        </p:nvSpPr>
        <p:spPr bwMode="auto">
          <a:xfrm>
            <a:off x="457200" y="6480000"/>
            <a:ext cx="6477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>
              <a:spcBef>
                <a:spcPts val="600"/>
              </a:spcBef>
            </a:pPr>
            <a:r>
              <a:rPr lang="en-US" sz="900" baseline="0" dirty="0"/>
              <a:t>Hawlfraint © 2021 Sefydliad City and Guilds Llundain. Cedwir pob hawl.</a:t>
            </a:r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2" name="Text Box 11"/>
          <p:cNvSpPr txBox="1">
            <a:spLocks noChangeArrowheads="1"/>
          </p:cNvSpPr>
          <p:nvPr userDrawn="1"/>
        </p:nvSpPr>
        <p:spPr bwMode="auto">
          <a:xfrm>
            <a:off x="7239000" y="6480000"/>
            <a:ext cx="1447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 algn="r">
              <a:spcBef>
                <a:spcPts val="600"/>
              </a:spcBef>
            </a:pPr>
            <a:fld id="{6152C911-7D81-1845-9D20-613E63F035EB}" type="slidenum">
              <a:rPr lang="en-US" sz="900" baseline="0">
                <a:ea typeface="Arial" pitchFamily="-105" charset="0"/>
                <a:cs typeface="Arial" pitchFamily="-105" charset="0"/>
              </a:rPr>
              <a:pPr algn="r">
                <a:spcBef>
                  <a:spcPts val="600"/>
                </a:spcBef>
              </a:pPr>
              <a:t>‹#›</a:t>
            </a:fld>
            <a:r>
              <a:rPr lang="en-US" sz="900" baseline="0" dirty="0">
                <a:ea typeface="Arial" pitchFamily="-105" charset="0"/>
                <a:cs typeface="Arial" pitchFamily="-105" charset="0"/>
              </a:rPr>
              <a:t> o 19</a:t>
            </a: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035" name="Title Placeholder 10"/>
          <p:cNvSpPr>
            <a:spLocks noGrp="1"/>
          </p:cNvSpPr>
          <p:nvPr>
            <p:ph type="title"/>
          </p:nvPr>
        </p:nvSpPr>
        <p:spPr bwMode="auto">
          <a:xfrm>
            <a:off x="457200" y="1008000"/>
            <a:ext cx="8218488" cy="382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1036" name="Text Placeholder 13"/>
          <p:cNvSpPr>
            <a:spLocks noGrp="1"/>
          </p:cNvSpPr>
          <p:nvPr>
            <p:ph type="body" idx="1"/>
          </p:nvPr>
        </p:nvSpPr>
        <p:spPr bwMode="auto">
          <a:xfrm>
            <a:off x="457200" y="1512000"/>
            <a:ext cx="8229600" cy="42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  <a:p>
            <a:pPr lvl="4"/>
            <a:endParaRPr lang="en-GB" dirty="0"/>
          </a:p>
        </p:txBody>
      </p:sp>
      <p:pic>
        <p:nvPicPr>
          <p:cNvPr id="13" name="Picture 12" descr="City &amp; Guilds and EAL logo">
            <a:extLst>
              <a:ext uri="{FF2B5EF4-FFF2-40B4-BE49-F238E27FC236}">
                <a16:creationId xmlns:a16="http://schemas.microsoft.com/office/drawing/2014/main" id="{54C8F537-6DBE-534E-B9F5-B8C14A123E71}"/>
              </a:ext>
            </a:extLst>
          </p:cNvPr>
          <p:cNvPicPr>
            <a:picLocks noChangeAspect="1"/>
          </p:cNvPicPr>
          <p:nvPr userDrawn="1"/>
        </p:nvPicPr>
        <p:blipFill>
          <a:blip r:embed="rId19"/>
          <a:stretch>
            <a:fillRect/>
          </a:stretch>
        </p:blipFill>
        <p:spPr>
          <a:xfrm>
            <a:off x="7006987" y="234902"/>
            <a:ext cx="1655999" cy="501635"/>
          </a:xfrm>
          <a:prstGeom prst="rect">
            <a:avLst/>
          </a:prstGeom>
        </p:spPr>
      </p:pic>
      <p:sp>
        <p:nvSpPr>
          <p:cNvPr id="1029" name="Rectangle 14"/>
          <p:cNvSpPr>
            <a:spLocks noChangeArrowheads="1"/>
          </p:cNvSpPr>
          <p:nvPr userDrawn="1"/>
        </p:nvSpPr>
        <p:spPr bwMode="auto">
          <a:xfrm>
            <a:off x="457200" y="257779"/>
            <a:ext cx="609120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 anchor="b" anchorCtr="0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400" baseline="0" dirty="0">
                <a:solidFill>
                  <a:schemeClr val="tx1"/>
                </a:solidFill>
              </a:rPr>
              <a:t>Cymhwyster Sylfaen mewn</a:t>
            </a:r>
            <a:br>
              <a:rPr lang="en-GB" sz="1400" baseline="0" dirty="0">
                <a:solidFill>
                  <a:schemeClr val="tx1"/>
                </a:solidFill>
              </a:rPr>
            </a:br>
            <a:r>
              <a:rPr lang="en-GB" sz="1400" b="1" baseline="0" dirty="0">
                <a:solidFill>
                  <a:schemeClr val="tx1"/>
                </a:solidFill>
              </a:rPr>
              <a:t>Adeiladu a Pheirianneg Gwasanaethau Adeiladu</a:t>
            </a:r>
            <a:endParaRPr lang="en-US" sz="1400" baseline="0" dirty="0">
              <a:solidFill>
                <a:schemeClr val="tx1"/>
              </a:solidFill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A2179D90-178B-9644-ABBE-ACA37CB4C747}"/>
              </a:ext>
            </a:extLst>
          </p:cNvPr>
          <p:cNvCxnSpPr>
            <a:cxnSpLocks/>
          </p:cNvCxnSpPr>
          <p:nvPr userDrawn="1"/>
        </p:nvCxnSpPr>
        <p:spPr>
          <a:xfrm>
            <a:off x="457200" y="900000"/>
            <a:ext cx="8229600" cy="0"/>
          </a:xfrm>
          <a:prstGeom prst="line">
            <a:avLst/>
          </a:prstGeom>
          <a:ln>
            <a:solidFill>
              <a:srgbClr val="0077E3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id="{6A7BE4C5-B6E4-7B41-B4EA-AC5B28CB82C3}"/>
              </a:ext>
            </a:extLst>
          </p:cNvPr>
          <p:cNvPicPr>
            <a:picLocks noChangeAspect="1"/>
          </p:cNvPicPr>
          <p:nvPr userDrawn="1"/>
        </p:nvPicPr>
        <p:blipFill>
          <a:blip r:embed="rId20"/>
          <a:stretch>
            <a:fillRect/>
          </a:stretch>
        </p:blipFill>
        <p:spPr>
          <a:xfrm>
            <a:off x="0" y="5868000"/>
            <a:ext cx="9144000" cy="54799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4" r:id="rId2"/>
    <p:sldLayoutId id="2147483655" r:id="rId3"/>
    <p:sldLayoutId id="2147483656" r:id="rId4"/>
    <p:sldLayoutId id="2147483657" r:id="rId5"/>
    <p:sldLayoutId id="2147483658" r:id="rId6"/>
    <p:sldLayoutId id="2147483659" r:id="rId7"/>
    <p:sldLayoutId id="2147483660" r:id="rId8"/>
    <p:sldLayoutId id="2147483661" r:id="rId9"/>
    <p:sldLayoutId id="2147483662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68" r:id="rId16"/>
    <p:sldLayoutId id="2147483669" r:id="rId17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 baseline="0">
          <a:solidFill>
            <a:srgbClr val="0077E3"/>
          </a:solidFill>
          <a:latin typeface="+mj-lt"/>
          <a:ea typeface="ＭＳ Ｐゴシック" charset="-128"/>
          <a:cs typeface="ＭＳ Ｐゴシック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9pPr>
    </p:titleStyle>
    <p:bodyStyle>
      <a:lvl1pPr marL="0" indent="0" algn="l" rtl="0" eaLnBrk="0" fontAlgn="base" hangingPunct="0">
        <a:lnSpc>
          <a:spcPts val="2400"/>
        </a:lnSpc>
        <a:spcBef>
          <a:spcPts val="1000"/>
        </a:spcBef>
        <a:spcAft>
          <a:spcPts val="1000"/>
        </a:spcAft>
        <a:defRPr lang="en-GB" sz="20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215900" indent="-215900" algn="l" rtl="0" eaLnBrk="0" fontAlgn="base" hangingPunct="0">
        <a:lnSpc>
          <a:spcPts val="24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2000" dirty="0">
          <a:solidFill>
            <a:schemeClr val="tx1"/>
          </a:solidFill>
          <a:latin typeface="+mn-lt"/>
          <a:ea typeface="ＭＳ Ｐゴシック" charset="-128"/>
          <a:cs typeface="+mn-cs"/>
        </a:defRPr>
      </a:lvl2pPr>
      <a:lvl3pPr marL="0" indent="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Font typeface="Lucida Grande" pitchFamily="-105" charset="0"/>
        <a:defRPr lang="en-GB" sz="1600" dirty="0">
          <a:solidFill>
            <a:schemeClr val="tx1"/>
          </a:solidFill>
          <a:latin typeface="+mn-lt"/>
          <a:ea typeface="ＭＳ Ｐゴシック" charset="-128"/>
          <a:cs typeface="+mn-cs"/>
        </a:defRPr>
      </a:lvl3pPr>
      <a:lvl4pPr marL="215900" indent="-21590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4pPr>
      <a:lvl5pPr marL="431800" indent="-215900" algn="l" rtl="0" eaLnBrk="0" fontAlgn="base" hangingPunct="0">
        <a:lnSpc>
          <a:spcPts val="2000"/>
        </a:lnSpc>
        <a:spcBef>
          <a:spcPct val="0"/>
        </a:spcBef>
        <a:spcAft>
          <a:spcPts val="500"/>
        </a:spcAft>
        <a:buFont typeface="Arial" pitchFamily="-105" charset="0"/>
        <a:buChar char="–"/>
        <a:defRPr lang="en-US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5pPr>
      <a:lvl6pPr marL="457200" indent="-457200" algn="l" defTabSz="914400" rtl="0" fontAlgn="base">
        <a:spcBef>
          <a:spcPct val="20000"/>
        </a:spcBef>
        <a:spcAft>
          <a:spcPct val="0"/>
        </a:spcAft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6pPr>
      <a:lvl7pPr marL="2971800" indent="-228600" algn="l" defTabSz="914400" rtl="0" fontAlgn="base">
        <a:spcBef>
          <a:spcPct val="20000"/>
        </a:spcBef>
        <a:spcAft>
          <a:spcPct val="0"/>
        </a:spcAft>
        <a:buClr>
          <a:srgbClr val="E30613"/>
        </a:buClr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7pPr>
      <a:lvl8pPr marL="34290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600" kern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8pPr>
      <a:lvl9pPr marL="38862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0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10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1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1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4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371600"/>
            <a:ext cx="8229600" cy="4754563"/>
          </a:xfrm>
        </p:spPr>
        <p:txBody>
          <a:bodyPr/>
          <a:lstStyle/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/>
            <a:r>
              <a:rPr lang="cy-GB" sz="6600">
                <a:solidFill>
                  <a:schemeClr val="bg1"/>
                </a:solidFill>
                <a:ea typeface="ＭＳ Ｐゴシック" pitchFamily="-105" charset="-128"/>
                <a:cs typeface="ＭＳ Ｐゴシック" pitchFamily="-105" charset="-128"/>
              </a:rPr>
              <a:t>Cyflwyniad PowerPoint</a:t>
            </a:r>
          </a:p>
        </p:txBody>
      </p:sp>
      <p:sp>
        <p:nvSpPr>
          <p:cNvPr id="2054" name="TextBox 9"/>
          <p:cNvSpPr txBox="1">
            <a:spLocks noChangeArrowheads="1"/>
          </p:cNvSpPr>
          <p:nvPr/>
        </p:nvSpPr>
        <p:spPr bwMode="auto">
          <a:xfrm>
            <a:off x="429455" y="2206136"/>
            <a:ext cx="8001000" cy="73866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0" tIns="0" rIns="0" bIns="0">
            <a:prstTxWarp prst="textNoShape">
              <a:avLst/>
            </a:prstTxWarp>
            <a:noAutofit/>
          </a:bodyPr>
          <a:lstStyle/>
          <a:p>
            <a:r>
              <a:rPr lang="cy-GB" sz="2400" b="1"/>
              <a:t>Uned 109: Plastro a systemau mewnol</a:t>
            </a:r>
          </a:p>
        </p:txBody>
      </p:sp>
      <p:sp>
        <p:nvSpPr>
          <p:cNvPr id="2053" name="Rectangle 15"/>
          <p:cNvSpPr>
            <a:spLocks noGrp="1" noChangeArrowheads="1"/>
          </p:cNvSpPr>
          <p:nvPr>
            <p:ph type="title"/>
          </p:nvPr>
        </p:nvSpPr>
        <p:spPr>
          <a:xfrm>
            <a:off x="457200" y="2944800"/>
            <a:ext cx="8153400" cy="2514600"/>
          </a:xfrm>
        </p:spPr>
        <p:txBody>
          <a:bodyPr anchor="t"/>
          <a:lstStyle/>
          <a:p>
            <a:pPr eaLnBrk="1" hangingPunct="1"/>
            <a:r>
              <a:rPr lang="cy-GB"/>
              <a:t>PowerPoint 7: Dulliau o baratoi cefndiroedd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Plastr solet presennol </a:t>
            </a:r>
          </a:p>
        </p:txBody>
      </p:sp>
      <p:sp>
        <p:nvSpPr>
          <p:cNvPr id="23555" name="Content Placeholder 2"/>
          <p:cNvSpPr>
            <a:spLocks noGrp="1" noChangeArrowheads="1"/>
          </p:cNvSpPr>
          <p:nvPr>
            <p:ph sz="quarter" idx="10"/>
          </p:nvPr>
        </p:nvSpPr>
        <p:spPr>
          <a:xfrm>
            <a:off x="457200" y="1371600"/>
            <a:ext cx="8229600" cy="4756150"/>
          </a:xfrm>
        </p:spPr>
        <p:txBody>
          <a:bodyPr/>
          <a:lstStyle/>
          <a:p>
            <a:pPr marL="0" indent="0"/>
            <a:br>
              <a:rPr lang="cy-GB"/>
            </a:br>
            <a:r>
              <a:rPr lang="cy-GB"/>
              <a:t>Mae’r math hwn o arwyneb yn gyffredin ar waliau solet sydd angen eu trawsnewid.</a:t>
            </a:r>
          </a:p>
          <a:p>
            <a:pPr marL="0" indent="0"/>
            <a:r>
              <a:rPr lang="cy-GB"/>
              <a:t>Mae trawsnewidiadau sgim yn gwella ymddangosiad wal drwy ail-sgimio’r arwyneb heb dynnu’r hen blastr o’r cefndir.</a:t>
            </a:r>
          </a:p>
          <a:p>
            <a:pPr marL="0" indent="0"/>
            <a:r>
              <a:rPr lang="cy-GB"/>
              <a:t> </a:t>
            </a:r>
          </a:p>
        </p:txBody>
      </p:sp>
      <p:pic>
        <p:nvPicPr>
          <p:cNvPr id="23556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975" y="3213100"/>
            <a:ext cx="5472113" cy="2519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1163613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t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Brics clai </a:t>
            </a:r>
          </a:p>
        </p:txBody>
      </p:sp>
      <p:sp>
        <p:nvSpPr>
          <p:cNvPr id="24579" name="Content Placeholder 2"/>
          <p:cNvSpPr>
            <a:spLocks noGrp="1" noChangeArrowheads="1"/>
          </p:cNvSpPr>
          <p:nvPr>
            <p:ph sz="quarter" idx="10"/>
          </p:nvPr>
        </p:nvSpPr>
        <p:spPr>
          <a:xfrm>
            <a:off x="457200" y="1371600"/>
            <a:ext cx="8229600" cy="4756150"/>
          </a:xfrm>
        </p:spPr>
        <p:txBody>
          <a:bodyPr/>
          <a:lstStyle/>
          <a:p>
            <a:pPr marL="0" indent="0"/>
            <a:br>
              <a:rPr lang="cy-GB"/>
            </a:br>
            <a:r>
              <a:rPr lang="cy-GB"/>
              <a:t>Roedd brics clai yn boblogaidd iawn ar un adeg ac mae modd eu gweld yy mhob math o adeilad. Nam cyffredin gyda brics clai yw eu bod yn colli eu hwyneb, gan achosi i’r plastr ryddhau.</a:t>
            </a:r>
          </a:p>
        </p:txBody>
      </p:sp>
      <p:pic>
        <p:nvPicPr>
          <p:cNvPr id="24580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675" y="2924175"/>
            <a:ext cx="4545013" cy="3008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2658214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it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Brics concrid </a:t>
            </a:r>
          </a:p>
        </p:txBody>
      </p:sp>
      <p:sp>
        <p:nvSpPr>
          <p:cNvPr id="25603" name="Content Placeholder 2"/>
          <p:cNvSpPr>
            <a:spLocks noGrp="1" noChangeArrowheads="1"/>
          </p:cNvSpPr>
          <p:nvPr>
            <p:ph sz="quarter" idx="10"/>
          </p:nvPr>
        </p:nvSpPr>
        <p:spPr>
          <a:xfrm>
            <a:off x="484188" y="1341438"/>
            <a:ext cx="8229600" cy="4754562"/>
          </a:xfrm>
        </p:spPr>
        <p:txBody>
          <a:bodyPr/>
          <a:lstStyle/>
          <a:p>
            <a:pPr marL="0" indent="0"/>
            <a:br>
              <a:rPr lang="cy-GB"/>
            </a:br>
            <a:r>
              <a:rPr lang="cy-GB"/>
              <a:t>Mae’r brics hyn wedi’u gwneud o agregau bras wedi’u cymysgu â sment. Mae’r arwyneb hwn yn llyfn ac yn galed, sy’n golygu bod yr allwedd yn wael a bod y sugnedd yn isel. </a:t>
            </a:r>
          </a:p>
          <a:p>
            <a:pPr marL="0" indent="0"/>
            <a:endParaRPr altLang="en-US" dirty="0">
              <a:ea typeface="ＭＳ Ｐゴシック" panose="020B0600070205080204" pitchFamily="34" charset="-128"/>
            </a:endParaRPr>
          </a:p>
        </p:txBody>
      </p:sp>
      <p:pic>
        <p:nvPicPr>
          <p:cNvPr id="2560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2825564"/>
            <a:ext cx="4790195" cy="30244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0969369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it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Brics peirianneg </a:t>
            </a:r>
          </a:p>
        </p:txBody>
      </p:sp>
      <p:sp>
        <p:nvSpPr>
          <p:cNvPr id="26627" name="Content Placeholder 2"/>
          <p:cNvSpPr>
            <a:spLocks noGrp="1" noChangeArrowheads="1"/>
          </p:cNvSpPr>
          <p:nvPr>
            <p:ph sz="quarter" idx="10"/>
          </p:nvPr>
        </p:nvSpPr>
        <p:spPr>
          <a:xfrm>
            <a:off x="457200" y="1341438"/>
            <a:ext cx="8229600" cy="4754562"/>
          </a:xfrm>
        </p:spPr>
        <p:txBody>
          <a:bodyPr/>
          <a:lstStyle/>
          <a:p>
            <a:pPr marL="0" indent="0"/>
            <a:br>
              <a:rPr lang="cy-GB"/>
            </a:br>
            <a:r>
              <a:rPr lang="cy-GB"/>
              <a:t>Mae hwn yn arwyneb caled a thrwchus gydag allwedd wael a dim cyfradd amsugno. Mae gan wyneb y fricsen arwyneb sgleiniog sy’n ei gwneud yn anodd paratoi ar gyfer plastro.</a:t>
            </a:r>
          </a:p>
          <a:p>
            <a:pPr marL="0" indent="0"/>
            <a:endParaRPr altLang="en-US" dirty="0">
              <a:ea typeface="ＭＳ Ｐゴシック" panose="020B0600070205080204" pitchFamily="34" charset="-128"/>
            </a:endParaRPr>
          </a:p>
        </p:txBody>
      </p:sp>
      <p:pic>
        <p:nvPicPr>
          <p:cNvPr id="26628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4438" y="2909380"/>
            <a:ext cx="4391818" cy="27437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7179063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it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Cefndiroedd cerrig a llechi </a:t>
            </a:r>
          </a:p>
        </p:txBody>
      </p:sp>
      <p:sp>
        <p:nvSpPr>
          <p:cNvPr id="27651" name="Content Placeholder 2"/>
          <p:cNvSpPr>
            <a:spLocks noGrp="1" noChangeArrowheads="1"/>
          </p:cNvSpPr>
          <p:nvPr>
            <p:ph sz="quarter" idx="10"/>
          </p:nvPr>
        </p:nvSpPr>
        <p:spPr>
          <a:xfrm>
            <a:off x="457200" y="1371600"/>
            <a:ext cx="8229600" cy="4756150"/>
          </a:xfrm>
        </p:spPr>
        <p:txBody>
          <a:bodyPr/>
          <a:lstStyle/>
          <a:p>
            <a:pPr marL="0" indent="0"/>
            <a:br>
              <a:rPr lang="cy-GB"/>
            </a:br>
            <a:r>
              <a:rPr lang="cy-GB"/>
              <a:t>Mae cefndiroedd cerrig yn gallu bod ag arwynebau garw neu lyfn. Oherwydd eu siâp a’u maint afreolaidd, mae’r cefndir hwn yn anwastad iawn a bydd angen haenau ychwanegol i’w gorchuddio.</a:t>
            </a:r>
          </a:p>
          <a:p>
            <a:pPr marL="0" indent="0"/>
            <a:endParaRPr lang="en-US" altLang="en-US" dirty="0">
              <a:ea typeface="ＭＳ Ｐゴシック" panose="020B0600070205080204" pitchFamily="34" charset="-128"/>
            </a:endParaRPr>
          </a:p>
        </p:txBody>
      </p:sp>
      <p:pic>
        <p:nvPicPr>
          <p:cNvPr id="27652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66900" y="2730601"/>
            <a:ext cx="5399088" cy="3097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9137390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it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Cerrig pad a linteli concrid </a:t>
            </a:r>
          </a:p>
        </p:txBody>
      </p:sp>
      <p:sp>
        <p:nvSpPr>
          <p:cNvPr id="28675" name="Content Placeholder 2"/>
          <p:cNvSpPr>
            <a:spLocks noGrp="1" noChangeArrowheads="1"/>
          </p:cNvSpPr>
          <p:nvPr>
            <p:ph sz="quarter" idx="10"/>
          </p:nvPr>
        </p:nvSpPr>
        <p:spPr>
          <a:xfrm>
            <a:off x="457200" y="1371600"/>
            <a:ext cx="8229600" cy="4756150"/>
          </a:xfrm>
        </p:spPr>
        <p:txBody>
          <a:bodyPr/>
          <a:lstStyle/>
          <a:p>
            <a:pPr marL="0" indent="0"/>
            <a:br>
              <a:rPr lang="cy-GB"/>
            </a:br>
            <a:r>
              <a:rPr lang="cy-GB"/>
              <a:t>Mae’r arwyneb hwn yn wastad ac yn galed gydag ychydig o sugnedd. Defnyddir concrid i wneud linteli a cherrig pad, sy’n arwynebau cynnal llwythi uwchben agoriadau fel ffenestri a drysau. </a:t>
            </a:r>
          </a:p>
          <a:p>
            <a:pPr marL="0" indent="0"/>
            <a:endParaRPr altLang="en-US" dirty="0">
              <a:ea typeface="ＭＳ Ｐゴシック" panose="020B0600070205080204" pitchFamily="34" charset="-128"/>
            </a:endParaRPr>
          </a:p>
        </p:txBody>
      </p:sp>
      <p:pic>
        <p:nvPicPr>
          <p:cNvPr id="28676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2813108"/>
            <a:ext cx="4680520" cy="30988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3113782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it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Walblatiau a dalenni pren </a:t>
            </a:r>
          </a:p>
        </p:txBody>
      </p:sp>
      <p:sp>
        <p:nvSpPr>
          <p:cNvPr id="29699" name="Content Placeholder 2"/>
          <p:cNvSpPr>
            <a:spLocks noGrp="1" noChangeArrowheads="1"/>
          </p:cNvSpPr>
          <p:nvPr>
            <p:ph sz="quarter" idx="10"/>
          </p:nvPr>
        </p:nvSpPr>
        <p:spPr>
          <a:xfrm>
            <a:off x="457200" y="1628800"/>
            <a:ext cx="8229600" cy="4756150"/>
          </a:xfrm>
        </p:spPr>
        <p:txBody>
          <a:bodyPr/>
          <a:lstStyle/>
          <a:p>
            <a:pPr marL="0" indent="0"/>
            <a:r>
              <a:rPr lang="cy-GB"/>
              <a:t>Ychydig o sugnedd sydd i’r cefndir hwn a dim allwedd. Mae pren yn gallu symud a throi wrth ddod i gyswllt â lleithder.</a:t>
            </a:r>
          </a:p>
          <a:p>
            <a:pPr marL="0" indent="0"/>
            <a:endParaRPr altLang="en-US" dirty="0">
              <a:ea typeface="ＭＳ Ｐゴシック" panose="020B0600070205080204" pitchFamily="34" charset="-128"/>
            </a:endParaRPr>
          </a:p>
          <a:p>
            <a:pPr marL="0" indent="0"/>
            <a:endParaRPr altLang="en-US" dirty="0">
              <a:ea typeface="ＭＳ Ｐゴシック" panose="020B0600070205080204" pitchFamily="34" charset="-128"/>
            </a:endParaRPr>
          </a:p>
        </p:txBody>
      </p:sp>
      <p:pic>
        <p:nvPicPr>
          <p:cNvPr id="29700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2492896"/>
            <a:ext cx="5184427" cy="31713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8901026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it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Plasteri</a:t>
            </a:r>
          </a:p>
        </p:txBody>
      </p:sp>
      <p:sp>
        <p:nvSpPr>
          <p:cNvPr id="31747" name="Content Placeholder 2"/>
          <p:cNvSpPr>
            <a:spLocks noGrp="1" noChangeArrowheads="1"/>
          </p:cNvSpPr>
          <p:nvPr>
            <p:ph sz="quarter" idx="10"/>
          </p:nvPr>
        </p:nvSpPr>
        <p:spPr>
          <a:xfrm>
            <a:off x="473146" y="1700808"/>
            <a:ext cx="8229600" cy="4786312"/>
          </a:xfrm>
        </p:spPr>
        <p:txBody>
          <a:bodyPr/>
          <a:lstStyle/>
          <a:p>
            <a:pPr marL="0" indent="0">
              <a:spcBef>
                <a:spcPts val="400"/>
              </a:spcBef>
              <a:spcAft>
                <a:spcPts val="400"/>
              </a:spcAft>
            </a:pPr>
            <a:r>
              <a:rPr lang="cy-GB"/>
              <a:t>Mae’r deunyddiau a ddefnyddir ar gyfer plastro mewnol yn amrywio o ddeunyddiau rhydd traddodiadol </a:t>
            </a:r>
          </a:p>
          <a:p>
            <a:pPr marL="0" indent="0">
              <a:spcBef>
                <a:spcPts val="400"/>
              </a:spcBef>
              <a:spcAft>
                <a:spcPts val="400"/>
              </a:spcAft>
            </a:pPr>
            <a:r>
              <a:rPr lang="cy-GB"/>
              <a:t>i blastr modern sydd wedi’i gymysgu ymlaen llaw ac sydd angen dŵr yn unig. Dyma’r prif ddeunyddiau a ddefnyddir:</a:t>
            </a:r>
          </a:p>
          <a:p>
            <a:pPr marL="0" indent="0">
              <a:spcBef>
                <a:spcPts val="400"/>
              </a:spcBef>
              <a:spcAft>
                <a:spcPts val="400"/>
              </a:spcAft>
            </a:pPr>
            <a:endParaRPr altLang="en-US" dirty="0">
              <a:ea typeface="ＭＳ Ｐゴシック" panose="020B0600070205080204" pitchFamily="34" charset="-128"/>
            </a:endParaRPr>
          </a:p>
          <a:p>
            <a:pPr marL="342900" indent="-342900">
              <a:spcBef>
                <a:spcPts val="400"/>
              </a:spcBef>
              <a:spcAft>
                <a:spcPts val="40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plastr calch traddodiadol</a:t>
            </a:r>
          </a:p>
          <a:p>
            <a:pPr marL="342900" indent="-342900">
              <a:spcBef>
                <a:spcPts val="400"/>
              </a:spcBef>
              <a:spcAft>
                <a:spcPts val="40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endParaRPr altLang="en-US" dirty="0">
              <a:ea typeface="ＭＳ Ｐゴシック" panose="020B0600070205080204" pitchFamily="34" charset="-128"/>
            </a:endParaRPr>
          </a:p>
          <a:p>
            <a:pPr marL="342900" indent="-342900">
              <a:spcBef>
                <a:spcPts val="400"/>
              </a:spcBef>
              <a:spcAft>
                <a:spcPts val="40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plastr sment traddodiadol</a:t>
            </a:r>
          </a:p>
          <a:p>
            <a:pPr marL="342900" indent="-342900">
              <a:spcBef>
                <a:spcPts val="400"/>
              </a:spcBef>
              <a:spcAft>
                <a:spcPts val="40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endParaRPr altLang="en-US" dirty="0">
              <a:ea typeface="ＭＳ Ｐゴシック" panose="020B0600070205080204" pitchFamily="34" charset="-128"/>
            </a:endParaRPr>
          </a:p>
          <a:p>
            <a:pPr marL="342900" indent="-342900">
              <a:spcBef>
                <a:spcPts val="400"/>
              </a:spcBef>
              <a:spcAft>
                <a:spcPts val="40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cefndir gypswm a phlastr gorffennu.</a:t>
            </a:r>
          </a:p>
          <a:p>
            <a:pPr marL="0" indent="0">
              <a:spcBef>
                <a:spcPts val="400"/>
              </a:spcBef>
              <a:spcAft>
                <a:spcPts val="400"/>
              </a:spcAft>
              <a:buFontTx/>
              <a:buChar char="•"/>
            </a:pPr>
            <a:endParaRPr altLang="en-US" sz="2000" dirty="0">
              <a:ea typeface="ＭＳ Ｐゴシック" panose="020B0600070205080204" pitchFamily="34" charset="-128"/>
            </a:endParaRPr>
          </a:p>
          <a:p>
            <a:pPr marL="0" indent="0">
              <a:spcBef>
                <a:spcPts val="400"/>
              </a:spcBef>
              <a:spcAft>
                <a:spcPts val="400"/>
              </a:spcAft>
            </a:pPr>
            <a:endParaRPr altLang="en-US" dirty="0">
              <a:ea typeface="ＭＳ Ｐゴシック" panose="020B0600070205080204" pitchFamily="34" charset="-128"/>
            </a:endParaRPr>
          </a:p>
          <a:p>
            <a:pPr marL="0" indent="0">
              <a:spcBef>
                <a:spcPts val="400"/>
              </a:spcBef>
              <a:spcAft>
                <a:spcPts val="400"/>
              </a:spcAft>
            </a:pPr>
            <a:endParaRPr altLang="en-US" dirty="0">
              <a:ea typeface="ＭＳ Ｐゴシック" panose="020B0600070205080204" pitchFamily="34" charset="-128"/>
            </a:endParaRPr>
          </a:p>
          <a:p>
            <a:pPr marL="0" indent="0"/>
            <a:endParaRPr lang="en-US" altLang="en-US" dirty="0"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73529248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it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Deunyddiau dalen/plastrfwrdd</a:t>
            </a:r>
          </a:p>
        </p:txBody>
      </p:sp>
      <p:sp>
        <p:nvSpPr>
          <p:cNvPr id="32771" name="Content Placeholder 2"/>
          <p:cNvSpPr>
            <a:spLocks noGrp="1" noChangeArrowheads="1"/>
          </p:cNvSpPr>
          <p:nvPr>
            <p:ph sz="quarter" idx="10"/>
          </p:nvPr>
        </p:nvSpPr>
        <p:spPr>
          <a:xfrm>
            <a:off x="491646" y="1700808"/>
            <a:ext cx="8229600" cy="4756150"/>
          </a:xfrm>
        </p:spPr>
        <p:txBody>
          <a:bodyPr/>
          <a:lstStyle/>
          <a:p>
            <a:pPr marL="0" indent="0"/>
            <a:r>
              <a:rPr lang="cy-GB"/>
              <a:t>Mae deunyddiau dalen a phlastrfwrdd yn fwy cyffredin heddiw ac maent wedi disodli dellt a phlastr yn bennaf oherwydd eu bod yn perfformio’n well, gan gynnwys: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gwrthsefyll tân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manteision inswleiddio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gwrthsefyll lleithder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gwrthsefyll trawiad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diogelu rhag sŵn</a:t>
            </a:r>
          </a:p>
          <a:p>
            <a:pPr marL="0" indent="0"/>
            <a:endParaRPr lang="en-US" altLang="en-US" dirty="0"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06143087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marL="0" indent="0" algn="ctr" eaLnBrk="1" hangingPunct="1">
              <a:lnSpc>
                <a:spcPct val="100000"/>
              </a:lnSpc>
            </a:pPr>
            <a:endParaRPr sz="6000" dirty="0">
              <a:solidFill>
                <a:srgbClr val="E30613"/>
              </a:solidFill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>
              <a:lnSpc>
                <a:spcPct val="100000"/>
              </a:lnSpc>
            </a:pPr>
            <a:r>
              <a:rPr lang="cy-GB" sz="6000">
                <a:solidFill>
                  <a:srgbClr val="0077E3"/>
                </a:solidFill>
                <a:ea typeface="ＭＳ Ｐゴシック" pitchFamily="-105" charset="-128"/>
                <a:cs typeface="ＭＳ Ｐゴシック" pitchFamily="-105" charset="-128"/>
              </a:rPr>
              <a:t>Unrhyw gwestiynau?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Paratoi cefndiroedd</a:t>
            </a:r>
          </a:p>
        </p:txBody>
      </p:sp>
      <p:sp>
        <p:nvSpPr>
          <p:cNvPr id="13315" name="Content Placeholder 2"/>
          <p:cNvSpPr>
            <a:spLocks noGrp="1" noChangeArrowheads="1"/>
          </p:cNvSpPr>
          <p:nvPr>
            <p:ph sz="quarter" idx="10"/>
          </p:nvPr>
        </p:nvSpPr>
        <p:spPr>
          <a:xfrm>
            <a:off x="439280" y="1628800"/>
            <a:ext cx="8229600" cy="4756150"/>
          </a:xfrm>
        </p:spPr>
        <p:txBody>
          <a:bodyPr/>
          <a:lstStyle/>
          <a:p>
            <a:pPr marL="0" indent="0">
              <a:lnSpc>
                <a:spcPct val="100000"/>
              </a:lnSpc>
            </a:pPr>
            <a:r>
              <a:rPr lang="cy-GB"/>
              <a:t>Rhaid i blastrwyr allu adnabod cefndiroedd gwahanol</a:t>
            </a:r>
            <a:br>
              <a:rPr lang="cy-GB"/>
            </a:br>
            <a:r>
              <a:rPr lang="cy-GB"/>
              <a:t>ac adnabod nodweddion canlynol gwahanol arwynebau cefndir wrth blastro a gosod deunyddiau dalen:</a:t>
            </a:r>
          </a:p>
          <a:p>
            <a:pPr marL="342900" indent="-342900">
              <a:lnSpc>
                <a:spcPct val="100000"/>
              </a:lnSpc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arwynebau cryf a gwan</a:t>
            </a:r>
          </a:p>
          <a:p>
            <a:pPr marL="342900" indent="-342900">
              <a:lnSpc>
                <a:spcPct val="100000"/>
              </a:lnSpc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arwynebau wedi’u hallweddu’n wael</a:t>
            </a:r>
          </a:p>
          <a:p>
            <a:pPr marL="342900" indent="-342900">
              <a:lnSpc>
                <a:spcPct val="100000"/>
              </a:lnSpc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arwynebau sugnedd uchel</a:t>
            </a:r>
          </a:p>
          <a:p>
            <a:pPr marL="342900" indent="-342900">
              <a:lnSpc>
                <a:spcPct val="100000"/>
              </a:lnSpc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cefndiroedd pren a metel.</a:t>
            </a:r>
          </a:p>
          <a:p>
            <a:pPr marL="0" indent="0"/>
            <a:endParaRPr lang="en-US" altLang="en-US" dirty="0">
              <a:ea typeface="ＭＳ Ｐゴシック" panose="020B0600070205080204" pitchFamily="34" charset="-128"/>
            </a:endParaRPr>
          </a:p>
          <a:p>
            <a:pPr marL="0" indent="0"/>
            <a:endParaRPr lang="en-US" altLang="en-US" dirty="0"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665283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Nodweddion cefndir</a:t>
            </a:r>
          </a:p>
        </p:txBody>
      </p:sp>
      <p:sp>
        <p:nvSpPr>
          <p:cNvPr id="15363" name="Content Placeholder 2"/>
          <p:cNvSpPr>
            <a:spLocks noGrp="1" noChangeArrowheads="1"/>
          </p:cNvSpPr>
          <p:nvPr>
            <p:ph sz="quarter" idx="10"/>
          </p:nvPr>
        </p:nvSpPr>
        <p:spPr>
          <a:xfrm>
            <a:off x="457200" y="1412776"/>
            <a:ext cx="8229600" cy="4756150"/>
          </a:xfrm>
        </p:spPr>
        <p:txBody>
          <a:bodyPr/>
          <a:lstStyle/>
          <a:p>
            <a:pPr marL="0" indent="0"/>
            <a:r>
              <a:rPr lang="cy-GB" dirty="0"/>
              <a:t>Mae’r termau allweddol y mae angen i chi eu gwybod yn cynnwys y canlynol.</a:t>
            </a:r>
          </a:p>
          <a:p>
            <a:pPr marL="342900" indent="-342900">
              <a:spcBef>
                <a:spcPts val="700"/>
              </a:spcBef>
              <a:spcAft>
                <a:spcPts val="70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/>
              <a:t>Cydweddoldeb: mae’r deunyddiau plastro a ddefnyddir o'r cryfder cywir ar gyfer y cefndir y maent yn cael eu rhoi arno.</a:t>
            </a:r>
          </a:p>
          <a:p>
            <a:pPr marL="342900" indent="-342900">
              <a:spcBef>
                <a:spcPts val="700"/>
              </a:spcBef>
              <a:spcAft>
                <a:spcPts val="70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b="1" dirty="0"/>
              <a:t>Allwedd</a:t>
            </a:r>
            <a:r>
              <a:rPr lang="cy-GB" dirty="0"/>
              <a:t>: pa mor arw neu lyfn yw arwyneb y cefndir. Mae creu arwyneb garw i gefndir yn helpu’r plastr i ludo. </a:t>
            </a:r>
          </a:p>
          <a:p>
            <a:pPr marL="342900" indent="-342900">
              <a:spcBef>
                <a:spcPts val="700"/>
              </a:spcBef>
              <a:spcAft>
                <a:spcPts val="70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b="1" dirty="0">
                <a:ea typeface="ＭＳ Ｐゴシック" panose="020B0600070205080204" pitchFamily="34" charset="-128"/>
              </a:rPr>
              <a:t>Allwedd fecanyddol </a:t>
            </a:r>
            <a:r>
              <a:rPr lang="cy-GB" dirty="0"/>
              <a:t>Defnyddir offer brasnaddu mecanyddol ar arwynebau llyfn trwchus i greu arwyneb garw a fydd ag allwedd dda.</a:t>
            </a:r>
          </a:p>
          <a:p>
            <a:pPr marL="342900" indent="-342900">
              <a:spcBef>
                <a:spcPts val="700"/>
              </a:spcBef>
              <a:spcAft>
                <a:spcPts val="70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b="1" dirty="0">
                <a:ea typeface="ＭＳ Ｐゴシック" panose="020B0600070205080204" pitchFamily="34" charset="-128"/>
              </a:rPr>
              <a:t>Dellt Metel wedi’u Hehangu (EML): </a:t>
            </a:r>
            <a:r>
              <a:rPr lang="cy-GB" dirty="0"/>
              <a:t>Ffordd dda arall o gynnig cefndir sy’n atgyfnerthu ac sydd ag allwedd.</a:t>
            </a:r>
            <a:r>
              <a:rPr lang="cy-GB" b="1" dirty="0">
                <a:ea typeface="ＭＳ Ｐゴシック" panose="020B0600070205080204" pitchFamily="34" charset="-128"/>
              </a:rPr>
              <a:t> </a:t>
            </a:r>
          </a:p>
          <a:p>
            <a:pPr marL="342900" indent="-342900">
              <a:spcBef>
                <a:spcPts val="700"/>
              </a:spcBef>
              <a:spcAft>
                <a:spcPts val="70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b="1" dirty="0"/>
              <a:t>Sugnedd</a:t>
            </a:r>
            <a:r>
              <a:rPr lang="cy-GB" dirty="0"/>
              <a:t>: y gyfradd y mae cefndir yn amsugno lleithder.</a:t>
            </a:r>
          </a:p>
          <a:p>
            <a:pPr marL="0" indent="0"/>
            <a:endParaRPr altLang="en-US" dirty="0"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2595860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 noChangeArrowheads="1"/>
          </p:cNvSpPr>
          <p:nvPr>
            <p:ph type="title"/>
          </p:nvPr>
        </p:nvSpPr>
        <p:spPr>
          <a:xfrm>
            <a:off x="490558" y="1052736"/>
            <a:ext cx="8218487" cy="431800"/>
          </a:xfrm>
        </p:spPr>
        <p:txBody>
          <a:bodyPr/>
          <a:lstStyle/>
          <a:p>
            <a:r>
              <a:rPr lang="cy-GB"/>
              <a:t>Asesu cefndiroedd</a:t>
            </a:r>
          </a:p>
        </p:txBody>
      </p:sp>
      <p:sp>
        <p:nvSpPr>
          <p:cNvPr id="16387" name="Content Placeholder 2"/>
          <p:cNvSpPr>
            <a:spLocks noGrp="1" noChangeArrowheads="1"/>
          </p:cNvSpPr>
          <p:nvPr>
            <p:ph sz="quarter" idx="10"/>
          </p:nvPr>
        </p:nvSpPr>
        <p:spPr>
          <a:xfrm>
            <a:off x="473618" y="1772816"/>
            <a:ext cx="8229600" cy="4248448"/>
          </a:xfrm>
        </p:spPr>
        <p:txBody>
          <a:bodyPr/>
          <a:lstStyle/>
          <a:p>
            <a:pPr marL="0" indent="0"/>
            <a:r>
              <a:rPr lang="cy-GB"/>
              <a:t>Un o gyfrifoldebau plastrwr yw archwilio ac asesu nodweddion arwyneb gwahanol gefndiroedd cyn rhoi plastr, er mwyn sicrhau bod y plastr yn glynu.</a:t>
            </a:r>
          </a:p>
          <a:p>
            <a:pPr marL="0" indent="0"/>
            <a:r>
              <a:rPr lang="cy-GB"/>
              <a:t>Bydd edrych ar y sugnedd yn dweud wrthych chi a yw’r cefndir yn sych ac yn fân-dyllog. 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Mae </a:t>
            </a:r>
            <a:r>
              <a:rPr lang="cy-GB" b="1"/>
              <a:t>dim sugnedd neu sugnedd isel</a:t>
            </a:r>
            <a:r>
              <a:rPr lang="cy-GB"/>
              <a:t> yn gallu awgrymu bod y cefndir yn galed neu’n drwchus. 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Bydd cefndiroedd sydd â </a:t>
            </a:r>
            <a:r>
              <a:rPr lang="cy-GB" b="1"/>
              <a:t>sugnedd uchel</a:t>
            </a:r>
            <a:r>
              <a:rPr lang="cy-GB"/>
              <a:t> yn amsugno lleithder o’r gymysgedd blastr ac yn achosi iddo sychu’n rhy gyflym wrth ei ddefnyddio.</a:t>
            </a:r>
          </a:p>
          <a:p>
            <a:pPr marL="0" indent="0"/>
            <a:r>
              <a:rPr lang="cy-GB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398041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Blociau gwag a solet </a:t>
            </a:r>
          </a:p>
        </p:txBody>
      </p:sp>
      <p:sp>
        <p:nvSpPr>
          <p:cNvPr id="18435" name="Content Placeholder 2"/>
          <p:cNvSpPr>
            <a:spLocks noGrp="1" noChangeArrowheads="1"/>
          </p:cNvSpPr>
          <p:nvPr>
            <p:ph sz="quarter" idx="10"/>
          </p:nvPr>
        </p:nvSpPr>
        <p:spPr>
          <a:xfrm>
            <a:off x="473512" y="1556792"/>
            <a:ext cx="8229600" cy="4937125"/>
          </a:xfrm>
        </p:spPr>
        <p:txBody>
          <a:bodyPr/>
          <a:lstStyle/>
          <a:p>
            <a:pPr marL="0" indent="0"/>
            <a:r>
              <a:rPr lang="cy-GB"/>
              <a:t>Ychydig iawn o waith paratoi fydd ei angen ar adeiladau sydd wedi’u hadeiladu o’r newydd ac sydd â waliau bloc cyn i chi roi plastr ar eu hwyneb, gan fod ganddyn nhw allwedd ganolig i ddigonol. </a:t>
            </a:r>
          </a:p>
          <a:p>
            <a:pPr marL="0" indent="0"/>
            <a:endParaRPr lang="en-US" altLang="en-US" dirty="0">
              <a:ea typeface="ＭＳ Ｐゴシック" panose="020B0600070205080204" pitchFamily="34" charset="-128"/>
            </a:endParaRPr>
          </a:p>
        </p:txBody>
      </p:sp>
      <p:pic>
        <p:nvPicPr>
          <p:cNvPr id="1843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81956" y="2708920"/>
            <a:ext cx="5768975" cy="3011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1103720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Blociau ysgafn wedi’u hawyru </a:t>
            </a:r>
          </a:p>
        </p:txBody>
      </p:sp>
      <p:sp>
        <p:nvSpPr>
          <p:cNvPr id="19459" name="Content Placeholder 2"/>
          <p:cNvSpPr>
            <a:spLocks noGrp="1" noChangeArrowheads="1"/>
          </p:cNvSpPr>
          <p:nvPr>
            <p:ph sz="quarter" idx="10"/>
          </p:nvPr>
        </p:nvSpPr>
        <p:spPr>
          <a:xfrm>
            <a:off x="446088" y="1556792"/>
            <a:ext cx="8229600" cy="4937125"/>
          </a:xfrm>
        </p:spPr>
        <p:txBody>
          <a:bodyPr/>
          <a:lstStyle/>
          <a:p>
            <a:pPr marL="0" indent="0"/>
            <a:r>
              <a:rPr lang="cy-GB"/>
              <a:t>Mae’r blociau hyn yn ysgafn ac yn wan gydag allwedd ddigonol. Mae gan y math hwn o floc lefelau sugnnedd uchel. </a:t>
            </a:r>
          </a:p>
          <a:p>
            <a:pPr marL="0" indent="0"/>
            <a:r>
              <a:rPr lang="cy-GB"/>
              <a:t>Nid yw cymysgeddau sy’n seiliedig ar sment yn addas ar gyfer y cefndir hwn. </a:t>
            </a:r>
          </a:p>
        </p:txBody>
      </p:sp>
      <p:pic>
        <p:nvPicPr>
          <p:cNvPr id="19460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2924944"/>
            <a:ext cx="5144417" cy="2822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3660568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Distiau nenfwd</a:t>
            </a:r>
          </a:p>
        </p:txBody>
      </p:sp>
      <p:sp>
        <p:nvSpPr>
          <p:cNvPr id="20483" name="Content Placeholder 2"/>
          <p:cNvSpPr>
            <a:spLocks noGrp="1" noChangeArrowheads="1"/>
          </p:cNvSpPr>
          <p:nvPr>
            <p:ph sz="quarter" idx="10"/>
          </p:nvPr>
        </p:nvSpPr>
        <p:spPr>
          <a:xfrm>
            <a:off x="457200" y="1371600"/>
            <a:ext cx="8229600" cy="4756150"/>
          </a:xfrm>
        </p:spPr>
        <p:txBody>
          <a:bodyPr/>
          <a:lstStyle/>
          <a:p>
            <a:pPr marL="0" indent="0"/>
            <a:br>
              <a:rPr lang="cy-GB"/>
            </a:br>
            <a:r>
              <a:rPr lang="cy-GB"/>
              <a:t>Mae sawl math gwahanol o blastrfwrdd yn cael ei ddefnyddio yn y diwydiant, ond maent i gyd yn cael eu gwneud gyda chraidd plastr a chroen allanol o bapur. </a:t>
            </a:r>
          </a:p>
          <a:p>
            <a:pPr marL="0" indent="0"/>
            <a:r>
              <a:rPr lang="cy-GB"/>
              <a:t>Distiau nenfwd pren</a:t>
            </a:r>
          </a:p>
          <a:p>
            <a:pPr marL="0" indent="0"/>
            <a:r>
              <a:rPr lang="cy-GB"/>
              <a:t>Gwirio canol</a:t>
            </a:r>
          </a:p>
          <a:p>
            <a:pPr marL="0" indent="0"/>
            <a:r>
              <a:rPr lang="cy-GB"/>
              <a:t>Sicrhau bod modd eu rhoi mewn llinell</a:t>
            </a:r>
          </a:p>
        </p:txBody>
      </p:sp>
      <p:pic>
        <p:nvPicPr>
          <p:cNvPr id="2048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475" y="2492375"/>
            <a:ext cx="4756150" cy="2881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8221033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Rhaniadau stydiau pren</a:t>
            </a:r>
          </a:p>
        </p:txBody>
      </p:sp>
      <p:sp>
        <p:nvSpPr>
          <p:cNvPr id="21507" name="Content Placeholder 2"/>
          <p:cNvSpPr>
            <a:spLocks noGrp="1" noChangeArrowheads="1"/>
          </p:cNvSpPr>
          <p:nvPr>
            <p:ph sz="quarter" idx="10"/>
          </p:nvPr>
        </p:nvSpPr>
        <p:spPr>
          <a:xfrm>
            <a:off x="457200" y="1371600"/>
            <a:ext cx="8229600" cy="4756150"/>
          </a:xfrm>
        </p:spPr>
        <p:txBody>
          <a:bodyPr/>
          <a:lstStyle/>
          <a:p>
            <a:pPr marL="0" indent="0"/>
            <a:br>
              <a:rPr lang="cy-GB"/>
            </a:br>
            <a:r>
              <a:rPr lang="cy-GB"/>
              <a:t>Gosod plastrfwrdd ar waliau stydiau pren: 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canol stydiau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plât unigol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pen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styd.</a:t>
            </a:r>
          </a:p>
        </p:txBody>
      </p:sp>
      <p:pic>
        <p:nvPicPr>
          <p:cNvPr id="21508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7238" y="2060575"/>
            <a:ext cx="3219450" cy="3592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4585661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Cefndir dellt pren </a:t>
            </a:r>
          </a:p>
        </p:txBody>
      </p:sp>
      <p:sp>
        <p:nvSpPr>
          <p:cNvPr id="22531" name="Content Placeholder 2"/>
          <p:cNvSpPr>
            <a:spLocks noGrp="1" noChangeArrowheads="1"/>
          </p:cNvSpPr>
          <p:nvPr>
            <p:ph sz="quarter" idx="10"/>
          </p:nvPr>
        </p:nvSpPr>
        <p:spPr>
          <a:xfrm>
            <a:off x="457200" y="1371600"/>
            <a:ext cx="8229600" cy="4865688"/>
          </a:xfrm>
        </p:spPr>
        <p:txBody>
          <a:bodyPr/>
          <a:lstStyle/>
          <a:p>
            <a:br>
              <a:rPr lang="cy-GB"/>
            </a:br>
            <a:r>
              <a:rPr lang="cy-GB"/>
              <a:t>Yn draddodiadol, roedd dellt yn cael eu defnyddio ar gefndiroedd pren. Mae’r math hwn o gefndir yn dal i gael ei ddefnyddio i adfer adeiladau traddodiadol a rhestredig. </a:t>
            </a:r>
          </a:p>
          <a:p>
            <a:pPr marL="0" indent="0"/>
            <a:r>
              <a:rPr lang="cy-GB"/>
              <a:t>Mae paratoi, trwsio a phlastro’r arwyneb hwn yn gallu bod yn broses sy’n cymryd llawer o amser. </a:t>
            </a:r>
          </a:p>
          <a:p>
            <a:pPr marL="0" indent="0"/>
            <a:endParaRPr altLang="en-US" dirty="0">
              <a:ea typeface="ＭＳ Ｐゴシック" panose="020B0600070205080204" pitchFamily="34" charset="-128"/>
            </a:endParaRPr>
          </a:p>
          <a:p>
            <a:pPr marL="0" indent="0"/>
            <a:endParaRPr altLang="en-US" dirty="0">
              <a:ea typeface="ＭＳ Ｐゴシック" panose="020B0600070205080204" pitchFamily="34" charset="-128"/>
            </a:endParaRPr>
          </a:p>
        </p:txBody>
      </p:sp>
      <p:pic>
        <p:nvPicPr>
          <p:cNvPr id="2253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22750" y="3353897"/>
            <a:ext cx="3949650" cy="24846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53114067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</p:tagLst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972</TotalTime>
  <Words>827</Words>
  <Application>Microsoft Office PowerPoint</Application>
  <PresentationFormat>On-screen Show (4:3)</PresentationFormat>
  <Paragraphs>86</Paragraphs>
  <Slides>19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3" baseType="lpstr">
      <vt:lpstr>Arial</vt:lpstr>
      <vt:lpstr>Lucida Grande</vt:lpstr>
      <vt:lpstr>Times New Roman</vt:lpstr>
      <vt:lpstr>Default Design</vt:lpstr>
      <vt:lpstr>PowerPoint 7: Dulliau o baratoi cefndiroedd</vt:lpstr>
      <vt:lpstr>Paratoi cefndiroedd</vt:lpstr>
      <vt:lpstr>Nodweddion cefndir</vt:lpstr>
      <vt:lpstr>Asesu cefndiroedd</vt:lpstr>
      <vt:lpstr>Blociau gwag a solet </vt:lpstr>
      <vt:lpstr>Blociau ysgafn wedi’u hawyru </vt:lpstr>
      <vt:lpstr>Distiau nenfwd</vt:lpstr>
      <vt:lpstr>Rhaniadau stydiau pren</vt:lpstr>
      <vt:lpstr>Cefndir dellt pren </vt:lpstr>
      <vt:lpstr>Plastr solet presennol </vt:lpstr>
      <vt:lpstr>Brics clai </vt:lpstr>
      <vt:lpstr>Brics concrid </vt:lpstr>
      <vt:lpstr>Brics peirianneg </vt:lpstr>
      <vt:lpstr>Cefndiroedd cerrig a llechi </vt:lpstr>
      <vt:lpstr>Cerrig pad a linteli concrid </vt:lpstr>
      <vt:lpstr>Walblatiau a dalenni pren </vt:lpstr>
      <vt:lpstr>Plasteri</vt:lpstr>
      <vt:lpstr>Deunyddiau dalen/plastrfwrdd</vt:lpstr>
      <vt:lpstr>PowerPoint Presentation</vt:lpstr>
    </vt:vector>
  </TitlesOfParts>
  <Company>City &amp; Guilds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janicec</dc:creator>
  <cp:lastModifiedBy>Fiona Freel</cp:lastModifiedBy>
  <cp:revision>136</cp:revision>
  <dcterms:created xsi:type="dcterms:W3CDTF">2013-05-28T00:38:54Z</dcterms:created>
  <dcterms:modified xsi:type="dcterms:W3CDTF">2021-05-06T10:18:23Z</dcterms:modified>
</cp:coreProperties>
</file>