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20"/>
  </p:notesMasterIdLst>
  <p:handoutMasterIdLst>
    <p:handoutMasterId r:id="rId21"/>
  </p:handoutMasterIdLst>
  <p:sldIdLst>
    <p:sldId id="256" r:id="rId2"/>
    <p:sldId id="342" r:id="rId3"/>
    <p:sldId id="344" r:id="rId4"/>
    <p:sldId id="345" r:id="rId5"/>
    <p:sldId id="346" r:id="rId6"/>
    <p:sldId id="347" r:id="rId7"/>
    <p:sldId id="361" r:id="rId8"/>
    <p:sldId id="349" r:id="rId9"/>
    <p:sldId id="350" r:id="rId10"/>
    <p:sldId id="352" r:id="rId11"/>
    <p:sldId id="353" r:id="rId12"/>
    <p:sldId id="354" r:id="rId13"/>
    <p:sldId id="355" r:id="rId14"/>
    <p:sldId id="356" r:id="rId15"/>
    <p:sldId id="357" r:id="rId16"/>
    <p:sldId id="358" r:id="rId17"/>
    <p:sldId id="359" r:id="rId18"/>
    <p:sldId id="267" r:id="rId19"/>
  </p:sldIdLst>
  <p:sldSz cx="9144000" cy="6858000" type="screen4x3"/>
  <p:notesSz cx="6858000" cy="9144000"/>
  <p:custDataLst>
    <p:tags r:id="rId2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4"/>
    <p:restoredTop sz="93172" autoAdjust="0"/>
  </p:normalViewPr>
  <p:slideViewPr>
    <p:cSldViewPr showGuides="1">
      <p:cViewPr varScale="1">
        <p:scale>
          <a:sx n="62" d="100"/>
          <a:sy n="62" d="100"/>
        </p:scale>
        <p:origin x="69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556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3346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11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 sz="1200">
                <a:ea typeface="ＭＳ Ｐゴシック" panose="020B0600070205080204" pitchFamily="34" charset="-128"/>
              </a:rPr>
              <a:t>Beth yw manteision ac anfanteision defnyddio plasteri calch?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1714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070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254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9731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750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lvl1pPr>
            <a:lvl3pPr marL="540000" marR="0" indent="-270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Lucida Grande"/>
              <a:buChar char="–"/>
              <a:tabLst/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0"/>
            <a:r>
              <a:rPr lang="en-GB" noProof="0"/>
              <a:t>Click to edit Master text styles</a:t>
            </a:r>
          </a:p>
          <a:p>
            <a:pPr lvl="2"/>
            <a:endParaRPr lang="en-GB"/>
          </a:p>
          <a:p>
            <a:pPr lvl="2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353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634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56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982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132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183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451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55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18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109: Plastro a systemau mewnol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Sesiwn 3: Deunyddiau plastro traddodiadol a modern:</a:t>
            </a:r>
            <a:br>
              <a:rPr lang="cy-GB"/>
            </a:br>
            <a:r>
              <a:rPr lang="cy-GB"/>
              <a:t>glynwyr, agregau, atgyfnerthiad ac ychwanegion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leiniau</a:t>
            </a:r>
          </a:p>
        </p:txBody>
      </p:sp>
      <p:sp>
        <p:nvSpPr>
          <p:cNvPr id="2355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503237" y="1628800"/>
            <a:ext cx="8389243" cy="4756150"/>
          </a:xfrm>
        </p:spPr>
        <p:txBody>
          <a:bodyPr/>
          <a:lstStyle/>
          <a:p>
            <a:pPr marL="0" indent="0"/>
            <a:r>
              <a:rPr lang="cy-GB" dirty="0"/>
              <a:t>Mae amrywiaeth o wahanol leiniau’n cael eu defnyddio ar gyfer arwynebau mewnol.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Gleiniau ongl safonol.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Gleiniau ongl côt denau.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Gleiniau stopio.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Gleiniau ehangu.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Gleiniau P pren (a ddefnyddir ar blastr calch)</a:t>
            </a:r>
          </a:p>
          <a:p>
            <a:pPr marL="0" indent="0"/>
            <a:r>
              <a:rPr lang="cy-GB" dirty="0"/>
              <a:t>Mae gleiniau a thrimiau wedi’u gwneud o ddur galfanedig neu blastig ac maent yn dod mewn hydau safonol o 2.4mm.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97435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Atgyfnerthiadau</a:t>
            </a:r>
          </a:p>
        </p:txBody>
      </p:sp>
      <p:sp>
        <p:nvSpPr>
          <p:cNvPr id="24579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628800"/>
            <a:ext cx="8229600" cy="4756150"/>
          </a:xfrm>
        </p:spPr>
        <p:txBody>
          <a:bodyPr/>
          <a:lstStyle/>
          <a:p>
            <a:pPr marL="0" indent="0"/>
            <a:r>
              <a:rPr lang="cy-GB"/>
              <a:t>Mae atgyfnerthiadau’n cael eu defnyddio i gryfhau arwynebau gwan neu i wella cryfder y cymysgeddau. Maen nhw’n cynnwys: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ffibrau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EML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dellt pren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sgrim hunan-lynu</a:t>
            </a:r>
          </a:p>
          <a:p>
            <a:pPr marL="0" indent="0">
              <a:buFontTx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7225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Cefndir dellt pren</a:t>
            </a:r>
          </a:p>
        </p:txBody>
      </p:sp>
      <p:pic>
        <p:nvPicPr>
          <p:cNvPr id="25603" name="Content Placeholder 7" descr="A pile of wood  Description automatically generate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38225" y="1628800"/>
            <a:ext cx="7056437" cy="4032250"/>
          </a:xfrm>
        </p:spPr>
      </p:pic>
    </p:spTree>
    <p:extLst>
      <p:ext uri="{BB962C8B-B14F-4D97-AF65-F5344CB8AC3E}">
        <p14:creationId xmlns:p14="http://schemas.microsoft.com/office/powerpoint/2010/main" val="2004515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Dellt metel wedi’u hehangu</a:t>
            </a:r>
          </a:p>
        </p:txBody>
      </p:sp>
      <p:pic>
        <p:nvPicPr>
          <p:cNvPr id="26627" name="Content Placeholder 4" descr="A circuit board  Description automatically generate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2112" y="1484784"/>
            <a:ext cx="7319540" cy="4209017"/>
          </a:xfrm>
        </p:spPr>
      </p:pic>
    </p:spTree>
    <p:extLst>
      <p:ext uri="{BB962C8B-B14F-4D97-AF65-F5344CB8AC3E}">
        <p14:creationId xmlns:p14="http://schemas.microsoft.com/office/powerpoint/2010/main" val="6134558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Plastrfwrdd </a:t>
            </a:r>
          </a:p>
        </p:txBody>
      </p:sp>
      <p:sp>
        <p:nvSpPr>
          <p:cNvPr id="27651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628800"/>
            <a:ext cx="8507412" cy="4756150"/>
          </a:xfrm>
        </p:spPr>
        <p:txBody>
          <a:bodyPr/>
          <a:lstStyle/>
          <a:p>
            <a:pPr marL="0" indent="0"/>
            <a:r>
              <a:rPr lang="cy-GB" sz="2000">
                <a:ea typeface="ＭＳ Ｐゴシック" panose="020B0600070205080204" pitchFamily="34" charset="-128"/>
              </a:rPr>
              <a:t>Dalenni petryal yw plastrfyrddau sydd wedi’u cynhyrchu o graidd gypswm, wedi’i wasgu rhwng haenen o bapur ar y ddwy ochr. Mae’n cael ei defnyddio fel arwyneb cefndir mewn adeiladau newydd a thraddodiadol i ffurfio cefndir adeiladu sych a elwir yn ‘leinio sych’.</a:t>
            </a:r>
          </a:p>
          <a:p>
            <a:pPr marL="342900" indent="-342900">
              <a:spcBef>
                <a:spcPts val="900"/>
              </a:spcBef>
              <a:spcAft>
                <a:spcPts val="9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ea typeface="ＭＳ Ｐゴシック" panose="020B0600070205080204" pitchFamily="34" charset="-128"/>
              </a:rPr>
              <a:t>Mae’n cael ei ddefnyddio yn lle dellt a phlastr.</a:t>
            </a:r>
          </a:p>
          <a:p>
            <a:pPr marL="342900" indent="-342900">
              <a:spcBef>
                <a:spcPts val="900"/>
              </a:spcBef>
              <a:spcAft>
                <a:spcPts val="9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Mae’n gynnyrch sych sydd wedi’i wneud ymlaen llaw ac sydd angen ei orffen drwy roi haen osod.</a:t>
            </a:r>
          </a:p>
          <a:p>
            <a:pPr marL="342900" indent="-342900">
              <a:spcBef>
                <a:spcPts val="900"/>
              </a:spcBef>
              <a:spcAft>
                <a:spcPts val="9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ea typeface="ＭＳ Ｐゴシック" panose="020B0600070205080204" pitchFamily="34" charset="-128"/>
              </a:rPr>
              <a:t>Mae ymylon naill ai’n bigfain neu ag ymyl sgwâr.</a:t>
            </a:r>
          </a:p>
          <a:p>
            <a:pPr marL="342900" indent="-342900">
              <a:spcBef>
                <a:spcPts val="900"/>
              </a:spcBef>
              <a:spcAft>
                <a:spcPts val="9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ea typeface="ＭＳ Ｐゴシック" panose="020B0600070205080204" pitchFamily="34" charset="-128"/>
              </a:rPr>
              <a:t>Gall fod yn safonol neu’n seiliedig ar berfformiad.</a:t>
            </a:r>
          </a:p>
          <a:p>
            <a:pPr marL="342900" indent="-342900">
              <a:spcBef>
                <a:spcPts val="900"/>
              </a:spcBef>
              <a:spcAft>
                <a:spcPts val="9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ea typeface="ＭＳ Ｐゴシック" panose="020B0600070205080204" pitchFamily="34" charset="-128"/>
              </a:rPr>
              <a:t>Yn cael ei osod â sgriwiau, hoelion neu dabiau.</a:t>
            </a:r>
          </a:p>
        </p:txBody>
      </p:sp>
    </p:spTree>
    <p:extLst>
      <p:ext uri="{BB962C8B-B14F-4D97-AF65-F5344CB8AC3E}">
        <p14:creationId xmlns:p14="http://schemas.microsoft.com/office/powerpoint/2010/main" val="29845655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Plastrfwrdd perfformiad</a:t>
            </a:r>
            <a:br>
              <a:rPr lang="cy-GB"/>
            </a:br>
            <a:endParaRPr lang="cy-GB"/>
          </a:p>
        </p:txBody>
      </p:sp>
      <p:sp>
        <p:nvSpPr>
          <p:cNvPr id="28675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57200" y="1628800"/>
            <a:ext cx="8229600" cy="2403008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Diogelu rhag tân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Gwrthsefyll lleithder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Atal anwedd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Atal sain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Haenen thermol</a:t>
            </a:r>
          </a:p>
          <a:p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42344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 noChangeArrowheads="1"/>
          </p:cNvSpPr>
          <p:nvPr>
            <p:ph type="title"/>
          </p:nvPr>
        </p:nvSpPr>
        <p:spPr>
          <a:xfrm>
            <a:off x="463341" y="1052736"/>
            <a:ext cx="8218487" cy="431800"/>
          </a:xfrm>
        </p:spPr>
        <p:txBody>
          <a:bodyPr/>
          <a:lstStyle/>
          <a:p>
            <a:r>
              <a:rPr lang="cy-GB"/>
              <a:t>Storio deunyddiau</a:t>
            </a:r>
          </a:p>
        </p:txBody>
      </p:sp>
      <p:sp>
        <p:nvSpPr>
          <p:cNvPr id="29699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68313" y="1678334"/>
            <a:ext cx="8213515" cy="5184775"/>
          </a:xfrm>
        </p:spPr>
        <p:txBody>
          <a:bodyPr/>
          <a:lstStyle/>
          <a:p>
            <a:pPr marL="0" indent="0"/>
            <a:r>
              <a:rPr lang="cy-GB"/>
              <a:t>Mae angen storio deunyddiau plastro oddi wrth leithder a rhew. </a:t>
            </a:r>
            <a:br>
              <a:rPr lang="cy-GB"/>
            </a:br>
            <a:r>
              <a:rPr lang="cy-GB"/>
              <a:t>Mae angen i chi ystyried y canlynol: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Storio deunyddiau rhydd.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Storio deunyddiau mewn bagiau.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Cynwysyddion.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Gleiniau.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D0DB65-047E-43CA-B5DE-1ABA7E856D9B}"/>
              </a:ext>
            </a:extLst>
          </p:cNvPr>
          <p:cNvSpPr txBox="1"/>
          <p:nvPr/>
        </p:nvSpPr>
        <p:spPr>
          <a:xfrm>
            <a:off x="4562283" y="2348880"/>
            <a:ext cx="4572000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1000"/>
              </a:spcBef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Dyddiadau defnyddio erbyn.</a:t>
            </a:r>
          </a:p>
          <a:p>
            <a:pPr marL="342900" indent="-342900">
              <a:spcBef>
                <a:spcPts val="1000"/>
              </a:spcBef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Cylchdroi stoc.</a:t>
            </a:r>
          </a:p>
          <a:p>
            <a:pPr marL="342900" indent="-342900">
              <a:spcBef>
                <a:spcPts val="1000"/>
              </a:spcBef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Halogiad.</a:t>
            </a:r>
          </a:p>
          <a:p>
            <a:pPr marL="342900" indent="-342900">
              <a:spcBef>
                <a:spcPts val="1000"/>
              </a:spcBef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Cyrydiad.</a:t>
            </a:r>
          </a:p>
        </p:txBody>
      </p:sp>
    </p:spTree>
    <p:extLst>
      <p:ext uri="{BB962C8B-B14F-4D97-AF65-F5344CB8AC3E}">
        <p14:creationId xmlns:p14="http://schemas.microsoft.com/office/powerpoint/2010/main" val="33127009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Plastr castio</a:t>
            </a:r>
          </a:p>
        </p:txBody>
      </p:sp>
      <p:pic>
        <p:nvPicPr>
          <p:cNvPr id="30723" name="Content Placeholder 4" descr="A close up of a device  Description automatically generated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11760" y="1404255"/>
            <a:ext cx="5298058" cy="4318913"/>
          </a:xfrm>
        </p:spPr>
      </p:pic>
    </p:spTree>
    <p:extLst>
      <p:ext uri="{BB962C8B-B14F-4D97-AF65-F5344CB8AC3E}">
        <p14:creationId xmlns:p14="http://schemas.microsoft.com/office/powerpoint/2010/main" val="7438409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 noChangeArrowheads="1"/>
          </p:cNvSpPr>
          <p:nvPr>
            <p:ph type="title"/>
          </p:nvPr>
        </p:nvSpPr>
        <p:spPr>
          <a:xfrm>
            <a:off x="468313" y="908720"/>
            <a:ext cx="8218487" cy="669925"/>
          </a:xfrm>
        </p:spPr>
        <p:txBody>
          <a:bodyPr/>
          <a:lstStyle/>
          <a:p>
            <a:br>
              <a:rPr lang="cy-GB"/>
            </a:br>
            <a:r>
              <a:rPr lang="cy-GB"/>
              <a:t>Deunyddiau plastro traddodiadol a modern:</a:t>
            </a:r>
            <a:br>
              <a:rPr lang="cy-GB"/>
            </a:br>
            <a:endParaRPr lang="cy-GB"/>
          </a:p>
        </p:txBody>
      </p:sp>
      <p:sp>
        <p:nvSpPr>
          <p:cNvPr id="1331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68313" y="1492291"/>
            <a:ext cx="8229600" cy="4756150"/>
          </a:xfrm>
        </p:spPr>
        <p:txBody>
          <a:bodyPr/>
          <a:lstStyle/>
          <a:p>
            <a:pPr marL="0" indent="0"/>
            <a:endParaRPr altLang="en-US" sz="2400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Glynwyr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Agregau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Ychwanegion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Atgyfnerthiadau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Gleiniau</a:t>
            </a:r>
          </a:p>
        </p:txBody>
      </p:sp>
    </p:spTree>
    <p:extLst>
      <p:ext uri="{BB962C8B-B14F-4D97-AF65-F5344CB8AC3E}">
        <p14:creationId xmlns:p14="http://schemas.microsoft.com/office/powerpoint/2010/main" val="1517085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Tywod</a:t>
            </a:r>
          </a:p>
        </p:txBody>
      </p:sp>
      <p:sp>
        <p:nvSpPr>
          <p:cNvPr id="15363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556792"/>
            <a:ext cx="8229600" cy="4756150"/>
          </a:xfrm>
        </p:spPr>
        <p:txBody>
          <a:bodyPr/>
          <a:lstStyle/>
          <a:p>
            <a:pPr marL="0" indent="0"/>
            <a:r>
              <a:rPr lang="cy-GB" sz="2000">
                <a:ea typeface="ＭＳ Ｐゴシック" panose="020B0600070205080204" pitchFamily="34" charset="-128"/>
              </a:rPr>
              <a:t>Defnyddir tywod fel yr agreg i roi swmp i’r gymysgedd. Bydd gan dywod sydd wedi’i raddio’n dda gymysgedd unffurf o ronynnau bach, canolig a mawr a byddant yn onglog o ran siâp. Bydd gwaddod yn atal y sment rhag rhwymo â’r tywod ac yn achosi i’r gymysgedd fod yn wan.</a:t>
            </a:r>
          </a:p>
          <a:p>
            <a:pPr marL="0" indent="0"/>
            <a:r>
              <a:rPr lang="cy-GB" b="1">
                <a:ea typeface="ＭＳ Ｐゴシック" panose="020B0600070205080204" pitchFamily="34" charset="-128"/>
              </a:rPr>
              <a:t>Mathau o dywod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ea typeface="ＭＳ Ｐゴシック" panose="020B0600070205080204" pitchFamily="34" charset="-128"/>
              </a:rPr>
              <a:t>Tywod wedi’i garthu.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ea typeface="ＭＳ Ｐゴシック" panose="020B0600070205080204" pitchFamily="34" charset="-128"/>
              </a:rPr>
              <a:t>Tywod pwll.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ea typeface="ＭＳ Ｐゴシック" panose="020B0600070205080204" pitchFamily="34" charset="-128"/>
              </a:rPr>
              <a:t>Tywod bras/agreg wedi’i falu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ea typeface="ＭＳ Ｐゴシック" panose="020B0600070205080204" pitchFamily="34" charset="-128"/>
              </a:rPr>
              <a:t>Mae tywod môr yn cynnwys amhureddau fel cregyn, ac mae wedi’i raddio’n wael. </a:t>
            </a:r>
          </a:p>
        </p:txBody>
      </p:sp>
    </p:spTree>
    <p:extLst>
      <p:ext uri="{BB962C8B-B14F-4D97-AF65-F5344CB8AC3E}">
        <p14:creationId xmlns:p14="http://schemas.microsoft.com/office/powerpoint/2010/main" val="516075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Plastr cefndir wedi’i wneud o sment</a:t>
            </a:r>
          </a:p>
        </p:txBody>
      </p:sp>
      <p:sp>
        <p:nvSpPr>
          <p:cNvPr id="16387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556792"/>
            <a:ext cx="8229600" cy="4756150"/>
          </a:xfrm>
        </p:spPr>
        <p:txBody>
          <a:bodyPr/>
          <a:lstStyle/>
          <a:p>
            <a:pPr marL="0" indent="0"/>
            <a:r>
              <a:rPr lang="cy-GB" sz="2000">
                <a:ea typeface="ＭＳ Ｐゴシック" panose="020B0600070205080204" pitchFamily="34" charset="-128"/>
              </a:rPr>
              <a:t>Mae sment yn lynwr sy’n setio’n gyflymach ond sydd hefyd yn rhoi cryfder i’r gymysgedd. Roedd cyflwyno sment mewn cymysgeddau is-haen yn golygu bod gan waith adeiladu a phlastro amseroedd setio cyflymach. </a:t>
            </a:r>
          </a:p>
          <a:p>
            <a:pPr marL="0" indent="0"/>
            <a:r>
              <a:rPr lang="cy-GB" sz="2000">
                <a:ea typeface="ＭＳ Ｐゴシック" panose="020B0600070205080204" pitchFamily="34" charset="-128"/>
              </a:rPr>
              <a:t>Bydd sment wedi’i gymysgu â thywod a dŵr yn dechrau setio ar ôl 45 munud ac fel arfer mae wedi setio’n gyfan gwbl erbyn y diwrnod canlynol.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ea typeface="ＭＳ Ｐゴシック" panose="020B0600070205080204" pitchFamily="34" charset="-128"/>
              </a:rPr>
              <a:t>Brau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ea typeface="ＭＳ Ｐゴシック" panose="020B0600070205080204" pitchFamily="34" charset="-128"/>
              </a:rPr>
              <a:t>Crebachu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ea typeface="ＭＳ Ｐゴシック" panose="020B0600070205080204" pitchFamily="34" charset="-128"/>
              </a:rPr>
              <a:t>Caledu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0952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Ychwanegion</a:t>
            </a:r>
          </a:p>
        </p:txBody>
      </p:sp>
      <p:sp>
        <p:nvSpPr>
          <p:cNvPr id="17411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556792"/>
            <a:ext cx="8229600" cy="5089525"/>
          </a:xfrm>
        </p:spPr>
        <p:txBody>
          <a:bodyPr/>
          <a:lstStyle/>
          <a:p>
            <a:pPr marL="0" indent="0"/>
            <a:r>
              <a:rPr lang="cy-GB" dirty="0"/>
              <a:t>Mae’r ychwanegion wedi’u creu i roi nodweddion gwahanol i’r plastr ac i wella ei berfformiad. Mae ychwanegion yn gallu bod ar ffurf hylif neu bowdr ac maent yn cynnwys y canlynol: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plastigwyr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diddoswyr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cyflymwyr/gwrth rew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arafwyr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cyfryngau bondio</a:t>
            </a:r>
          </a:p>
          <a:p>
            <a:pPr marL="0" indent="0"/>
            <a:r>
              <a:rPr lang="cy-GB" dirty="0"/>
              <a:t>Dilynwch gyfarwyddiadau’r gwneuthurwr bob amser wrth ddefnyddio ychwanegion.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48404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Plasteri gypswm wedi’u cymysgu ymlaen llaw</a:t>
            </a:r>
          </a:p>
        </p:txBody>
      </p:sp>
      <p:sp>
        <p:nvSpPr>
          <p:cNvPr id="1843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556792"/>
            <a:ext cx="8229600" cy="4756150"/>
          </a:xfrm>
        </p:spPr>
        <p:txBody>
          <a:bodyPr/>
          <a:lstStyle/>
          <a:p>
            <a:pPr marL="0" indent="0">
              <a:lnSpc>
                <a:spcPct val="150000"/>
              </a:lnSpc>
            </a:pPr>
            <a:r>
              <a:rPr lang="cy-GB"/>
              <a:t>Mae gan blastr gypswm sydd wedi’i gymysgu ymlaen llaw lawer o fanteision dros ddeunyddiau plastro traddodiadol, oherwydd eu bod nhw wedi’u dylunio gyda defnydd penodol mewn golwg.</a:t>
            </a:r>
          </a:p>
          <a:p>
            <a:pPr>
              <a:lnSpc>
                <a:spcPct val="150000"/>
              </a:lnSpc>
            </a:pPr>
            <a:r>
              <a:rPr lang="cy-GB"/>
              <a:t>Mae plastr modern sydd wedi’i gymysgu ymlaen llaw yn gymysgedd o gypswm ac agregau ysgafn (fermicwlit a pherlit). Mae amrywiaeth o blastr is-haen a phlastr cotiau gosod wedi’u creu i’w rhoi ar gefndiroedd gwahanol. </a:t>
            </a:r>
          </a:p>
        </p:txBody>
      </p:sp>
    </p:spTree>
    <p:extLst>
      <p:ext uri="{BB962C8B-B14F-4D97-AF65-F5344CB8AC3E}">
        <p14:creationId xmlns:p14="http://schemas.microsoft.com/office/powerpoint/2010/main" val="734130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Plasteri gypswm wedi’u cymysgu ymlaen llaw</a:t>
            </a:r>
          </a:p>
        </p:txBody>
      </p:sp>
      <p:sp>
        <p:nvSpPr>
          <p:cNvPr id="1843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700808"/>
            <a:ext cx="8229600" cy="4756150"/>
          </a:xfrm>
        </p:spPr>
        <p:txBody>
          <a:bodyPr/>
          <a:lstStyle/>
          <a:p>
            <a:r>
              <a:rPr lang="cy-GB"/>
              <a:t>Mae llawer o fanteision i’r plasteri hyn: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Byddan nhw’n setio’n galed mewn llai na dwy awr, gan ganiatáu nifer o gotiau ar yr un diwrnod.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eu gallu i fondio yn llawer gwell na phlastr traddodiadol, sy’n eu gwneud yn fwy amlbwrpas.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plastr cotiau gosod wedi’i greu i ddarparu gorffeniad rhagorol y gellir ei drywelu’n llyfn ar gyfer ei addurno. Gellir rhoi’r math hwn o orffeniad plastr ar is-haenau tywod a sment, plastrfwrdd a phlastr is-haen gypswm wedi’i gymysgu ymlaen llaw. </a:t>
            </a:r>
          </a:p>
          <a:p>
            <a:endParaRPr lang="en-US" altLang="en-US" sz="2800" dirty="0">
              <a:ea typeface="ＭＳ Ｐゴシック" panose="020B0600070205080204" pitchFamily="34" charset="-128"/>
            </a:endParaRPr>
          </a:p>
          <a:p>
            <a:endParaRPr lang="en-US" altLang="en-US" sz="2400" dirty="0">
              <a:ea typeface="ＭＳ Ｐゴシック" panose="020B0600070205080204" pitchFamily="34" charset="-128"/>
            </a:endParaRPr>
          </a:p>
          <a:p>
            <a:endParaRPr lang="en-US" altLang="en-US" sz="2400" dirty="0">
              <a:ea typeface="ＭＳ Ｐゴシック" panose="020B0600070205080204" pitchFamily="34" charset="-128"/>
            </a:endParaRPr>
          </a:p>
          <a:p>
            <a:endParaRPr lang="en-US" altLang="en-US" sz="2400" dirty="0">
              <a:ea typeface="ＭＳ Ｐゴシック" panose="020B0600070205080204" pitchFamily="34" charset="-128"/>
            </a:endParaRPr>
          </a:p>
          <a:p>
            <a:endParaRPr lang="en-US" altLang="en-US" sz="2400" dirty="0">
              <a:ea typeface="ＭＳ Ｐゴシック" panose="020B0600070205080204" pitchFamily="34" charset="-128"/>
            </a:endParaRPr>
          </a:p>
          <a:p>
            <a:pPr marL="0" indent="0"/>
            <a:endParaRPr altLang="en-US" sz="2400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3541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 noChangeArrowheads="1"/>
          </p:cNvSpPr>
          <p:nvPr>
            <p:ph type="title"/>
          </p:nvPr>
        </p:nvSpPr>
        <p:spPr>
          <a:xfrm>
            <a:off x="512235" y="1014837"/>
            <a:ext cx="8218487" cy="503238"/>
          </a:xfrm>
        </p:spPr>
        <p:txBody>
          <a:bodyPr/>
          <a:lstStyle/>
          <a:p>
            <a:r>
              <a:rPr lang="cy-GB"/>
              <a:t>Plastr cefn sment a chalch wedi’i gymysgu ymlaen llaw </a:t>
            </a:r>
          </a:p>
        </p:txBody>
      </p:sp>
      <p:sp>
        <p:nvSpPr>
          <p:cNvPr id="20483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90210" y="1539859"/>
            <a:ext cx="8240512" cy="4248472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cy-GB" dirty="0"/>
              <a:t>Mae’r plastr is-haen hwn yn gymysgedd o sment, calch, perlit  a ffibrau synthetig sy’n cael eu hychwanegu wrth eu gweithgynhyrchu i gwella ei gryfder a’i allu i rwymo ac i helpu i leihau crebachu. 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endParaRPr lang="cy-GB" dirty="0"/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cy-GB" dirty="0"/>
              <a:t>Defnyddir y math hwn o blastr ar waith adnewyddu ar ôl  i gwrs llaith cemegol gael ei osod neu os ydy lleithder wedi bod yn bresenoldeb parhaus yn y cefndir.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endParaRPr lang="cy-GB" dirty="0"/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cy-GB" dirty="0"/>
              <a:t>Fel cymysgedd morter calch, mae’r plastr hwn yn gadael i waliau anadlu’n naturiol, gan ganiatáu i leithder sydd wedi’i ddal sychu o’r tu mewn i’r gwaith maen.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8809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Plastr calch</a:t>
            </a:r>
          </a:p>
        </p:txBody>
      </p:sp>
      <p:sp>
        <p:nvSpPr>
          <p:cNvPr id="21507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72436" y="1556792"/>
            <a:ext cx="8229600" cy="4865688"/>
          </a:xfrm>
        </p:spPr>
        <p:txBody>
          <a:bodyPr/>
          <a:lstStyle/>
          <a:p>
            <a:pPr marL="0" indent="0">
              <a:spcBef>
                <a:spcPts val="200"/>
              </a:spcBef>
              <a:spcAft>
                <a:spcPts val="200"/>
              </a:spcAft>
            </a:pPr>
            <a:r>
              <a:rPr lang="cy-GB" sz="2000">
                <a:ea typeface="ＭＳ Ｐゴシック" panose="020B0600070205080204" pitchFamily="34" charset="-128"/>
              </a:rPr>
              <a:t>Mae cymysgedd galch yn cael ei defnyddio’n bennaf i adfer treftadaeth ac mewn gwaith cadwraeth.</a:t>
            </a:r>
          </a:p>
          <a:p>
            <a:pPr marL="0" indent="0">
              <a:spcBef>
                <a:spcPts val="200"/>
              </a:spcBef>
              <a:spcAft>
                <a:spcPts val="200"/>
              </a:spcAft>
            </a:pPr>
            <a:endParaRPr altLang="en-US" sz="2000" dirty="0">
              <a:ea typeface="ＭＳ Ｐゴシック" panose="020B0600070205080204" pitchFamily="34" charset="-128"/>
            </a:endParaRP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ea typeface="ＭＳ Ｐゴシック" panose="020B0600070205080204" pitchFamily="34" charset="-128"/>
              </a:rPr>
              <a:t>Calch anhydrolig (neu byti calch, calch pur, calch aer, calch calsiwm uchel) 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ea typeface="ＭＳ Ｐゴシック" panose="020B0600070205080204" pitchFamily="34" charset="-128"/>
              </a:rPr>
              <a:t>Tywod agreg bras/miniog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ea typeface="ＭＳ Ｐゴシック" panose="020B0600070205080204" pitchFamily="34" charset="-128"/>
              </a:rPr>
              <a:t>Atgyfnerthiadau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ea typeface="ＭＳ Ｐゴシック" panose="020B0600070205080204" pitchFamily="34" charset="-128"/>
              </a:rPr>
              <a:t>Ychwanegion Pozzolan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ea typeface="ＭＳ Ｐゴシック" panose="020B0600070205080204" pitchFamily="34" charset="-128"/>
              </a:rPr>
              <a:t>Pigmentau daear i’w lliwio.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ea typeface="ＭＳ Ｐゴシック" panose="020B0600070205080204" pitchFamily="34" charset="-128"/>
              </a:rPr>
              <a:t>Côt orffen: pyti calch, tywod silica man fel llenwad neu agreg man.</a:t>
            </a:r>
          </a:p>
          <a:p>
            <a:pPr marL="0" indent="0">
              <a:spcBef>
                <a:spcPts val="200"/>
              </a:spcBef>
              <a:spcAft>
                <a:spcPts val="200"/>
              </a:spcAft>
            </a:pPr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86681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1004</TotalTime>
  <Words>877</Words>
  <Application>Microsoft Office PowerPoint</Application>
  <PresentationFormat>On-screen Show (4:3)</PresentationFormat>
  <Paragraphs>119</Paragraphs>
  <Slides>18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Lucida Grande</vt:lpstr>
      <vt:lpstr>Times New Roman</vt:lpstr>
      <vt:lpstr>Default Design</vt:lpstr>
      <vt:lpstr>Sesiwn 3: Deunyddiau plastro traddodiadol a modern: glynwyr, agregau, atgyfnerthiad ac ychwanegion</vt:lpstr>
      <vt:lpstr> Deunyddiau plastro traddodiadol a modern: </vt:lpstr>
      <vt:lpstr>Tywod</vt:lpstr>
      <vt:lpstr>Plastr cefndir wedi’i wneud o sment</vt:lpstr>
      <vt:lpstr>Ychwanegion</vt:lpstr>
      <vt:lpstr>Plasteri gypswm wedi’u cymysgu ymlaen llaw</vt:lpstr>
      <vt:lpstr>Plasteri gypswm wedi’u cymysgu ymlaen llaw</vt:lpstr>
      <vt:lpstr>Plastr cefn sment a chalch wedi’i gymysgu ymlaen llaw </vt:lpstr>
      <vt:lpstr>Plastr calch</vt:lpstr>
      <vt:lpstr>Mathau o leiniau</vt:lpstr>
      <vt:lpstr>Atgyfnerthiadau</vt:lpstr>
      <vt:lpstr>Cefndir dellt pren</vt:lpstr>
      <vt:lpstr>Dellt metel wedi’u hehangu</vt:lpstr>
      <vt:lpstr>Plastrfwrdd </vt:lpstr>
      <vt:lpstr>Plastrfwrdd perfformiad </vt:lpstr>
      <vt:lpstr>Storio deunyddiau</vt:lpstr>
      <vt:lpstr>Plastr castio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143</cp:revision>
  <dcterms:created xsi:type="dcterms:W3CDTF">2013-05-28T00:38:54Z</dcterms:created>
  <dcterms:modified xsi:type="dcterms:W3CDTF">2021-05-06T10:07:38Z</dcterms:modified>
</cp:coreProperties>
</file>