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50" r:id="rId10"/>
    <p:sldId id="351" r:id="rId11"/>
    <p:sldId id="353" r:id="rId12"/>
    <p:sldId id="354" r:id="rId13"/>
    <p:sldId id="356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5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37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48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0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39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14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7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82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18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8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68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09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2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6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2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8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75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84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10: Deall sut mae cyfrifo meintiau o ddeunyddiau plastro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Arwynebedd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11300"/>
            <a:ext cx="3826768" cy="4756150"/>
          </a:xfrm>
        </p:spPr>
        <p:txBody>
          <a:bodyPr/>
          <a:lstStyle/>
          <a:p>
            <a:pPr marL="0" indent="0"/>
            <a:r>
              <a:rPr lang="cy-GB"/>
              <a:t>Gellir rhannu arwynebedd sydd â siâp afreolaidd yn ddarnau ac yna eu hychwanegu at ei gilydd.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36EC2-5A8D-4A2F-85C5-A13ECD8F249F}"/>
              </a:ext>
            </a:extLst>
          </p:cNvPr>
          <p:cNvGrpSpPr/>
          <p:nvPr/>
        </p:nvGrpSpPr>
        <p:grpSpPr>
          <a:xfrm>
            <a:off x="336173" y="2636912"/>
            <a:ext cx="3947795" cy="2016125"/>
            <a:chOff x="1201547" y="1674012"/>
            <a:chExt cx="3947795" cy="2016125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103A7004-A2E2-4BAE-84F5-3E04437C89C5}"/>
                </a:ext>
              </a:extLst>
            </p:cNvPr>
            <p:cNvGrpSpPr/>
            <p:nvPr/>
          </p:nvGrpSpPr>
          <p:grpSpPr>
            <a:xfrm>
              <a:off x="1201547" y="1674012"/>
              <a:ext cx="3947795" cy="2016125"/>
              <a:chOff x="1201547" y="1674012"/>
              <a:chExt cx="3947795" cy="2016125"/>
            </a:xfrm>
          </p:grpSpPr>
          <p:sp>
            <p:nvSpPr>
              <p:cNvPr id="13" name="object 10">
                <a:extLst>
                  <a:ext uri="{FF2B5EF4-FFF2-40B4-BE49-F238E27FC236}">
                    <a16:creationId xmlns:a16="http://schemas.microsoft.com/office/drawing/2014/main" id="{0B11E943-1185-4D81-A24F-5DA587BAECDF}"/>
                  </a:ext>
                </a:extLst>
              </p:cNvPr>
              <p:cNvSpPr/>
              <p:nvPr/>
            </p:nvSpPr>
            <p:spPr>
              <a:xfrm>
                <a:off x="1201547" y="1674012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1">
                <a:extLst>
                  <a:ext uri="{FF2B5EF4-FFF2-40B4-BE49-F238E27FC236}">
                    <a16:creationId xmlns:a16="http://schemas.microsoft.com/office/drawing/2014/main" id="{D8A0108B-0CDB-4B31-B713-8017AAEAFD12}"/>
                  </a:ext>
                </a:extLst>
              </p:cNvPr>
              <p:cNvSpPr/>
              <p:nvPr/>
            </p:nvSpPr>
            <p:spPr>
              <a:xfrm>
                <a:off x="1650203" y="1965186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868100D8-7E0C-4775-9275-FBA5BB9705DF}"/>
                </a:ext>
              </a:extLst>
            </p:cNvPr>
            <p:cNvSpPr txBox="1"/>
            <p:nvPr/>
          </p:nvSpPr>
          <p:spPr>
            <a:xfrm>
              <a:off x="1434631" y="2104990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Side 6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</a:p>
          </p:txBody>
        </p:sp>
        <p:sp>
          <p:nvSpPr>
            <p:cNvPr id="9" name="object 13">
              <a:extLst>
                <a:ext uri="{FF2B5EF4-FFF2-40B4-BE49-F238E27FC236}">
                  <a16:creationId xmlns:a16="http://schemas.microsoft.com/office/drawing/2014/main" id="{28274985-C9C9-47A1-9FD1-B2E561347740}"/>
                </a:ext>
              </a:extLst>
            </p:cNvPr>
            <p:cNvSpPr/>
            <p:nvPr/>
          </p:nvSpPr>
          <p:spPr>
            <a:xfrm>
              <a:off x="3237001" y="3024009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46FD2E5D-152C-4756-9BAE-792B5A8181ED}"/>
                </a:ext>
              </a:extLst>
            </p:cNvPr>
            <p:cNvSpPr txBox="1"/>
            <p:nvPr/>
          </p:nvSpPr>
          <p:spPr>
            <a:xfrm>
              <a:off x="3210831" y="3082941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Side 4</a:t>
              </a:r>
            </a:p>
          </p:txBody>
        </p: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4B8FBF51-1CB9-4692-8B61-739B8E859FC5}"/>
                </a:ext>
              </a:extLst>
            </p:cNvPr>
            <p:cNvSpPr txBox="1"/>
            <p:nvPr/>
          </p:nvSpPr>
          <p:spPr>
            <a:xfrm>
              <a:off x="4920749" y="2302989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Side 2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</a:p>
          </p:txBody>
        </p:sp>
        <p:sp>
          <p:nvSpPr>
            <p:cNvPr id="12" name="object 16">
              <a:extLst>
                <a:ext uri="{FF2B5EF4-FFF2-40B4-BE49-F238E27FC236}">
                  <a16:creationId xmlns:a16="http://schemas.microsoft.com/office/drawing/2014/main" id="{A1E370D9-7A3C-41B5-B610-328FB3AE8DA1}"/>
                </a:ext>
              </a:extLst>
            </p:cNvPr>
            <p:cNvSpPr txBox="1"/>
            <p:nvPr/>
          </p:nvSpPr>
          <p:spPr>
            <a:xfrm>
              <a:off x="1201547" y="1674012"/>
              <a:ext cx="3947795" cy="2016125"/>
            </a:xfrm>
            <a:prstGeom prst="rect">
              <a:avLst/>
            </a:prstGeom>
          </p:spPr>
          <p:txBody>
            <a:bodyPr vert="horz" wrap="square" lIns="0" tIns="77470" rIns="0" bIns="0" rtlCol="0">
              <a:spAutoFit/>
            </a:bodyPr>
            <a:lstStyle/>
            <a:p>
              <a:pPr marL="267335" algn="ctr">
                <a:lnSpc>
                  <a:spcPct val="100000"/>
                </a:lnSpc>
                <a:spcBef>
                  <a:spcPts val="610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+mn-lt"/>
                  <a:cs typeface="Gill Sans MT"/>
                </a:rPr>
                <a:t>Ochr 1</a:t>
              </a: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 marL="945515">
                <a:lnSpc>
                  <a:spcPct val="100000"/>
                </a:lnSpc>
                <a:spcBef>
                  <a:spcPts val="865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+mn-lt"/>
                  <a:cs typeface="Gill Sans MT"/>
                </a:rPr>
                <a:t>Ochr 5 </a:t>
              </a:r>
              <a:r>
                <a:rPr lang="cy-GB" sz="1050" b="1" dirty="0">
                  <a:solidFill>
                    <a:srgbClr val="231F20"/>
                  </a:solidFill>
                  <a:latin typeface="+mn-lt"/>
                  <a:cs typeface="Gill Sans MT"/>
                </a:rPr>
                <a:t>2.8m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00" dirty="0">
                <a:latin typeface="+mn-lt"/>
                <a:cs typeface="Gill Sans MT"/>
              </a:endParaRPr>
            </a:p>
            <a:p>
              <a:pPr marR="478790" algn="r">
                <a:lnSpc>
                  <a:spcPct val="100000"/>
                </a:lnSpc>
              </a:pPr>
              <a:r>
                <a:rPr lang="cy-GB" sz="1050" dirty="0">
                  <a:solidFill>
                    <a:srgbClr val="231F20"/>
                  </a:solidFill>
                  <a:latin typeface="+mn-lt"/>
                  <a:cs typeface="Gill Sans MT"/>
                </a:rPr>
                <a:t>Ochr 3 </a:t>
              </a:r>
              <a:r>
                <a:rPr lang="cy-GB" sz="1050" b="1" dirty="0">
                  <a:solidFill>
                    <a:srgbClr val="231F20"/>
                  </a:solidFill>
                  <a:latin typeface="+mn-lt"/>
                  <a:cs typeface="Gill Sans MT"/>
                </a:rPr>
                <a:t>2.5m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D30BDD8-A70C-47A9-9723-432C30551672}"/>
              </a:ext>
            </a:extLst>
          </p:cNvPr>
          <p:cNvSpPr txBox="1"/>
          <p:nvPr/>
        </p:nvSpPr>
        <p:spPr>
          <a:xfrm>
            <a:off x="336173" y="4479034"/>
            <a:ext cx="4572000" cy="998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  <a:spcBef>
                <a:spcPts val="5"/>
              </a:spcBef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1</a:t>
            </a:r>
          </a:p>
          <a:p>
            <a:pPr marL="152400" marR="359410">
              <a:lnSpc>
                <a:spcPct val="101400"/>
              </a:lnSpc>
              <a:spcBef>
                <a:spcPts val="42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Rhannwch yr arwynebedd yn ddwy ran, ac yna cyfrifwch arwynebedd pob rhan. Y ffordd hawsaf o wneud hyn yw ei rannu'n ddwy adran lai: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6880F0-BF3A-4039-9067-1A89DB8E2F4E}"/>
              </a:ext>
            </a:extLst>
          </p:cNvPr>
          <p:cNvGrpSpPr/>
          <p:nvPr/>
        </p:nvGrpSpPr>
        <p:grpSpPr>
          <a:xfrm>
            <a:off x="4583192" y="1263509"/>
            <a:ext cx="3947795" cy="2016125"/>
            <a:chOff x="1201547" y="4779009"/>
            <a:chExt cx="3947795" cy="2016125"/>
          </a:xfrm>
        </p:grpSpPr>
        <p:grpSp>
          <p:nvGrpSpPr>
            <p:cNvPr id="18" name="object 17">
              <a:extLst>
                <a:ext uri="{FF2B5EF4-FFF2-40B4-BE49-F238E27FC236}">
                  <a16:creationId xmlns:a16="http://schemas.microsoft.com/office/drawing/2014/main" id="{82FAFC35-000A-4D1D-ACB2-E0C24102A27B}"/>
                </a:ext>
              </a:extLst>
            </p:cNvPr>
            <p:cNvGrpSpPr/>
            <p:nvPr/>
          </p:nvGrpSpPr>
          <p:grpSpPr>
            <a:xfrm>
              <a:off x="1201547" y="4779009"/>
              <a:ext cx="3947795" cy="2016125"/>
              <a:chOff x="1201547" y="4779009"/>
              <a:chExt cx="3947795" cy="2016125"/>
            </a:xfrm>
          </p:grpSpPr>
          <p:sp>
            <p:nvSpPr>
              <p:cNvPr id="27" name="object 18">
                <a:extLst>
                  <a:ext uri="{FF2B5EF4-FFF2-40B4-BE49-F238E27FC236}">
                    <a16:creationId xmlns:a16="http://schemas.microsoft.com/office/drawing/2014/main" id="{0ECFABC7-2A44-4A9B-80CC-7659ED05D32B}"/>
                  </a:ext>
                </a:extLst>
              </p:cNvPr>
              <p:cNvSpPr/>
              <p:nvPr/>
            </p:nvSpPr>
            <p:spPr>
              <a:xfrm>
                <a:off x="1201547" y="4779009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9">
                <a:extLst>
                  <a:ext uri="{FF2B5EF4-FFF2-40B4-BE49-F238E27FC236}">
                    <a16:creationId xmlns:a16="http://schemas.microsoft.com/office/drawing/2014/main" id="{F7D15D91-A812-4894-9568-CCB738C43888}"/>
                  </a:ext>
                </a:extLst>
              </p:cNvPr>
              <p:cNvSpPr/>
              <p:nvPr/>
            </p:nvSpPr>
            <p:spPr>
              <a:xfrm>
                <a:off x="1650203" y="5079179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">
                <a:extLst>
                  <a:ext uri="{FF2B5EF4-FFF2-40B4-BE49-F238E27FC236}">
                    <a16:creationId xmlns:a16="http://schemas.microsoft.com/office/drawing/2014/main" id="{78595CEF-900C-4C93-B04C-240EE6F6E177}"/>
                  </a:ext>
                </a:extLst>
              </p:cNvPr>
              <p:cNvSpPr/>
              <p:nvPr/>
            </p:nvSpPr>
            <p:spPr>
              <a:xfrm>
                <a:off x="3405174" y="5104804"/>
                <a:ext cx="0" cy="990600"/>
              </a:xfrm>
              <a:custGeom>
                <a:avLst/>
                <a:gdLst/>
                <a:ahLst/>
                <a:cxnLst/>
                <a:rect l="l" t="t" r="r" b="b"/>
                <a:pathLst>
                  <a:path h="990600">
                    <a:moveTo>
                      <a:pt x="0" y="990003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A2FCDE15-F9DF-4A7D-B074-6A80AA97A3AA}"/>
                </a:ext>
              </a:extLst>
            </p:cNvPr>
            <p:cNvSpPr txBox="1"/>
            <p:nvPr/>
          </p:nvSpPr>
          <p:spPr>
            <a:xfrm>
              <a:off x="2246223" y="5346031"/>
              <a:ext cx="2256155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  <a:tabLst>
                  <a:tab pos="1652270" algn="l"/>
                </a:tabLst>
              </a:pPr>
              <a:r>
                <a:rPr lang="cy-GB" sz="1050" b="1">
                  <a:solidFill>
                    <a:srgbClr val="F48523"/>
                  </a:solidFill>
                  <a:latin typeface="Gill Sans MT"/>
                  <a:cs typeface="Gill Sans MT"/>
                </a:rPr>
                <a:t>Adran A	Adran B</a:t>
              </a:r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4CD7ED83-F16D-44C7-9923-8DE172899645}"/>
                </a:ext>
              </a:extLst>
            </p:cNvPr>
            <p:cNvSpPr txBox="1"/>
            <p:nvPr/>
          </p:nvSpPr>
          <p:spPr>
            <a:xfrm>
              <a:off x="1419631" y="5227991"/>
              <a:ext cx="166712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Ochr 6 </a:t>
              </a:r>
              <a:r>
                <a:rPr lang="cy-GB" sz="10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753B1339-D45B-4D74-A589-7FC208615A83}"/>
                </a:ext>
              </a:extLst>
            </p:cNvPr>
            <p:cNvSpPr txBox="1"/>
            <p:nvPr/>
          </p:nvSpPr>
          <p:spPr>
            <a:xfrm>
              <a:off x="2147688" y="6086166"/>
              <a:ext cx="745490" cy="17440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Ochr 5 </a:t>
              </a:r>
              <a:r>
                <a:rPr lang="cy-GB" sz="10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2.8m</a:t>
              </a:r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25F6903-9223-4B94-B17F-0317D62C6F91}"/>
                </a:ext>
              </a:extLst>
            </p:cNvPr>
            <p:cNvSpPr txBox="1"/>
            <p:nvPr/>
          </p:nvSpPr>
          <p:spPr>
            <a:xfrm>
              <a:off x="3137653" y="4871166"/>
              <a:ext cx="1221054" cy="17440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Ochr 1</a:t>
              </a:r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3647EA4C-6A6A-4804-BF36-2B20D62A8F72}"/>
                </a:ext>
              </a:extLst>
            </p:cNvPr>
            <p:cNvSpPr/>
            <p:nvPr/>
          </p:nvSpPr>
          <p:spPr>
            <a:xfrm>
              <a:off x="3237001" y="6137998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87F63920-8EE9-49C5-8CAB-A1860439844E}"/>
                </a:ext>
              </a:extLst>
            </p:cNvPr>
            <p:cNvSpPr txBox="1"/>
            <p:nvPr/>
          </p:nvSpPr>
          <p:spPr>
            <a:xfrm>
              <a:off x="3210831" y="6196940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Side 4</a:t>
              </a:r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9E7CEBEF-957E-40FA-B177-5D20130C9FE2}"/>
                </a:ext>
              </a:extLst>
            </p:cNvPr>
            <p:cNvSpPr txBox="1"/>
            <p:nvPr/>
          </p:nvSpPr>
          <p:spPr>
            <a:xfrm>
              <a:off x="4933096" y="5461990"/>
              <a:ext cx="166712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Ochr 2 </a:t>
              </a:r>
              <a:r>
                <a:rPr lang="cy-GB" sz="10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9DC32461-B6E6-420F-903F-5E2DDFA8961D}"/>
                </a:ext>
              </a:extLst>
            </p:cNvPr>
            <p:cNvSpPr txBox="1"/>
            <p:nvPr/>
          </p:nvSpPr>
          <p:spPr>
            <a:xfrm>
              <a:off x="3929687" y="6500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Side 3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2.5m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DCFADD6-BB56-4273-9E08-E7842CCEFFBA}"/>
              </a:ext>
            </a:extLst>
          </p:cNvPr>
          <p:cNvSpPr txBox="1"/>
          <p:nvPr/>
        </p:nvSpPr>
        <p:spPr>
          <a:xfrm>
            <a:off x="4817441" y="3161612"/>
            <a:ext cx="4883291" cy="3037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2</a:t>
            </a:r>
          </a:p>
          <a:p>
            <a:pPr marL="152400" marR="1254760">
              <a:lnSpc>
                <a:spcPct val="132300"/>
              </a:lnSpc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Cyfrifwch arwynebedd adran A ac adran B:  </a:t>
            </a:r>
            <a:r>
              <a:rPr lang="cy-GB" sz="1400">
                <a:solidFill>
                  <a:srgbClr val="231F20"/>
                </a:solidFill>
              </a:rPr>
              <a:t>adran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 A = 2.1 </a:t>
            </a:r>
            <a:r>
              <a:rPr lang="cy-GB" sz="1400" baseline="-4830">
                <a:solidFill>
                  <a:srgbClr val="231F20"/>
                </a:solidFill>
                <a:latin typeface="Garamond"/>
                <a:cs typeface="Garamond"/>
              </a:rPr>
              <a:t>× 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2.8 = 5.88m²</a:t>
            </a: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adran B = 2.5 </a:t>
            </a:r>
            <a:r>
              <a:rPr lang="cy-GB" sz="1400" baseline="-4830">
                <a:solidFill>
                  <a:srgbClr val="231F20"/>
                </a:solidFill>
                <a:latin typeface="Garamond"/>
                <a:cs typeface="Garamond"/>
              </a:rPr>
              <a:t>× 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3.2 = 8m²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3</a:t>
            </a:r>
          </a:p>
          <a:p>
            <a:pPr marL="152400" marR="995680">
              <a:lnSpc>
                <a:spcPct val="132300"/>
              </a:lnSpc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Ychwanegwch arwynebedd adran A ac adran B at ei gilyddd:  adran A + adran B = cyfanswm arwynebedd y llawr</a:t>
            </a: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5.88 + 8 = 13.88m²</a:t>
            </a:r>
          </a:p>
          <a:p>
            <a:pPr marL="152400">
              <a:lnSpc>
                <a:spcPct val="100000"/>
              </a:lnSpc>
              <a:spcBef>
                <a:spcPts val="869"/>
              </a:spcBef>
            </a:pPr>
            <a:r>
              <a:rPr lang="cy-GB" sz="1400"/>
              <a:t>Cyfanswm arwynebedd y llawr yw </a:t>
            </a:r>
            <a:r>
              <a:rPr lang="cy-GB" sz="1400" b="1">
                <a:solidFill>
                  <a:srgbClr val="F48523"/>
                </a:solidFill>
                <a:latin typeface="Gill Sans MT"/>
                <a:cs typeface="Gill Sans MT"/>
              </a:rPr>
              <a:t>13.88m²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6235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Perimedrau ac arwynebedd cylchoedd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B001C-F34B-472C-890E-063D5421B0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0"/>
          </p:nvPr>
        </p:nvSpPr>
        <p:spPr>
          <a:xfrm>
            <a:off x="457200" y="1371600"/>
            <a:ext cx="8229600" cy="4865712"/>
          </a:xfrm>
          <a:blipFill>
            <a:blip r:embed="rId2"/>
            <a:stretch>
              <a:fillRect l="-593" t="-627" r="-370"/>
            </a:stretch>
          </a:blipFill>
        </p:spPr>
        <p:txBody>
          <a:bodyPr/>
          <a:lstStyle/>
          <a:p>
            <a:pPr>
              <a:defRPr/>
            </a:pPr>
            <a:r>
              <a:rPr lang="cy-GB" dirty="0">
                <a:noFill/>
              </a:rPr>
              <a:t> 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0"/>
          <a:stretch/>
        </p:blipFill>
        <p:spPr bwMode="auto">
          <a:xfrm>
            <a:off x="2075656" y="3429000"/>
            <a:ext cx="498157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352205-BC70-4ECD-A0A1-158E8A3F0545}"/>
              </a:ext>
            </a:extLst>
          </p:cNvPr>
          <p:cNvSpPr txBox="1"/>
          <p:nvPr/>
        </p:nvSpPr>
        <p:spPr>
          <a:xfrm>
            <a:off x="2843808" y="5152984"/>
            <a:ext cx="5184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100" dirty="0"/>
              <a:t>Mae 3.142 o ddiamedrau mewn un cylchdro cyfan</a:t>
            </a:r>
          </a:p>
        </p:txBody>
      </p:sp>
    </p:spTree>
    <p:extLst>
      <p:ext uri="{BB962C8B-B14F-4D97-AF65-F5344CB8AC3E}">
        <p14:creationId xmlns:p14="http://schemas.microsoft.com/office/powerpoint/2010/main" val="4197605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05086"/>
            <a:ext cx="8218488" cy="574675"/>
          </a:xfrm>
        </p:spPr>
        <p:txBody>
          <a:bodyPr/>
          <a:lstStyle/>
          <a:p>
            <a:r>
              <a:rPr lang="cy-GB"/>
              <a:t>Cyfaint ciwb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7338"/>
            <a:ext cx="3898776" cy="4570412"/>
          </a:xfrm>
        </p:spPr>
        <p:txBody>
          <a:bodyPr/>
          <a:lstStyle/>
          <a:p>
            <a:pPr marL="0" indent="0"/>
            <a:r>
              <a:rPr lang="cy-GB"/>
              <a:t>Cyfaint gwrthrych yw cyfanswm y lle mae’n ei gymryd, e.e. cynhwysydd o blastigwr, sylfaen neu gyfaint cymysgwr concrid.</a:t>
            </a:r>
          </a:p>
          <a:p>
            <a:pPr marL="0" indent="0"/>
            <a:r>
              <a:rPr lang="cy-GB"/>
              <a:t>Cyfaint = hyd x lled x uchder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506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ED3F926-57BC-498F-B896-6DF3F8FEE34D}"/>
              </a:ext>
            </a:extLst>
          </p:cNvPr>
          <p:cNvGrpSpPr/>
          <p:nvPr/>
        </p:nvGrpSpPr>
        <p:grpSpPr>
          <a:xfrm>
            <a:off x="4566444" y="1846870"/>
            <a:ext cx="4470052" cy="3960495"/>
            <a:chOff x="2592006" y="1440002"/>
            <a:chExt cx="4470052" cy="3960495"/>
          </a:xfrm>
        </p:grpSpPr>
        <p:grpSp>
          <p:nvGrpSpPr>
            <p:cNvPr id="7" name="object 6">
              <a:extLst>
                <a:ext uri="{FF2B5EF4-FFF2-40B4-BE49-F238E27FC236}">
                  <a16:creationId xmlns:a16="http://schemas.microsoft.com/office/drawing/2014/main" id="{3469118B-45B9-4B53-8728-9A569BACA2E5}"/>
                </a:ext>
              </a:extLst>
            </p:cNvPr>
            <p:cNvGrpSpPr/>
            <p:nvPr/>
          </p:nvGrpSpPr>
          <p:grpSpPr>
            <a:xfrm>
              <a:off x="2592006" y="1440002"/>
              <a:ext cx="4320540" cy="3960495"/>
              <a:chOff x="2592006" y="1440002"/>
              <a:chExt cx="4320540" cy="3960495"/>
            </a:xfrm>
          </p:grpSpPr>
          <p:sp>
            <p:nvSpPr>
              <p:cNvPr id="19" name="object 7">
                <a:extLst>
                  <a:ext uri="{FF2B5EF4-FFF2-40B4-BE49-F238E27FC236}">
                    <a16:creationId xmlns:a16="http://schemas.microsoft.com/office/drawing/2014/main" id="{9240F400-FF5A-489F-ADD2-D0DE116C3B99}"/>
                  </a:ext>
                </a:extLst>
              </p:cNvPr>
              <p:cNvSpPr/>
              <p:nvPr/>
            </p:nvSpPr>
            <p:spPr>
              <a:xfrm>
                <a:off x="2592006" y="1440002"/>
                <a:ext cx="4320540" cy="3960495"/>
              </a:xfrm>
              <a:custGeom>
                <a:avLst/>
                <a:gdLst/>
                <a:ahLst/>
                <a:cxnLst/>
                <a:rect l="l" t="t" r="r" b="b"/>
                <a:pathLst>
                  <a:path w="4320540" h="3960495">
                    <a:moveTo>
                      <a:pt x="4320006" y="0"/>
                    </a:moveTo>
                    <a:lnTo>
                      <a:pt x="0" y="0"/>
                    </a:lnTo>
                    <a:lnTo>
                      <a:pt x="0" y="3960012"/>
                    </a:lnTo>
                    <a:lnTo>
                      <a:pt x="4320006" y="3960012"/>
                    </a:lnTo>
                    <a:lnTo>
                      <a:pt x="4320006" y="0"/>
                    </a:lnTo>
                    <a:close/>
                  </a:path>
                </a:pathLst>
              </a:custGeom>
              <a:solidFill>
                <a:srgbClr val="E6E6E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8">
                <a:extLst>
                  <a:ext uri="{FF2B5EF4-FFF2-40B4-BE49-F238E27FC236}">
                    <a16:creationId xmlns:a16="http://schemas.microsoft.com/office/drawing/2014/main" id="{D3E72504-B595-46F9-8D35-1FCB9EFB6319}"/>
                  </a:ext>
                </a:extLst>
              </p:cNvPr>
              <p:cNvSpPr/>
              <p:nvPr/>
            </p:nvSpPr>
            <p:spPr>
              <a:xfrm>
                <a:off x="2952000" y="3384003"/>
                <a:ext cx="3600450" cy="1656080"/>
              </a:xfrm>
              <a:custGeom>
                <a:avLst/>
                <a:gdLst/>
                <a:ahLst/>
                <a:cxnLst/>
                <a:rect l="l" t="t" r="r" b="b"/>
                <a:pathLst>
                  <a:path w="3600450" h="1656079">
                    <a:moveTo>
                      <a:pt x="3600005" y="0"/>
                    </a:moveTo>
                    <a:lnTo>
                      <a:pt x="0" y="0"/>
                    </a:lnTo>
                    <a:lnTo>
                      <a:pt x="0" y="1656003"/>
                    </a:lnTo>
                    <a:lnTo>
                      <a:pt x="3600005" y="1656003"/>
                    </a:lnTo>
                    <a:lnTo>
                      <a:pt x="360000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19C4030F-2B90-4CB6-B2A4-6267E022469E}"/>
                </a:ext>
              </a:extLst>
            </p:cNvPr>
            <p:cNvSpPr txBox="1"/>
            <p:nvPr/>
          </p:nvSpPr>
          <p:spPr>
            <a:xfrm>
              <a:off x="2592006" y="1440002"/>
              <a:ext cx="4470052" cy="3960495"/>
            </a:xfrm>
            <a:prstGeom prst="rect">
              <a:avLst/>
            </a:prstGeom>
          </p:spPr>
          <p:txBody>
            <a:bodyPr vert="horz" wrap="square" lIns="0" tIns="54610" rIns="0" bIns="0" rtlCol="0">
              <a:spAutoFit/>
            </a:bodyPr>
            <a:lstStyle/>
            <a:p>
              <a:pPr marL="151765">
                <a:lnSpc>
                  <a:spcPct val="100000"/>
                </a:lnSpc>
                <a:spcBef>
                  <a:spcPts val="430"/>
                </a:spcBef>
              </a:pPr>
              <a:r>
                <a:rPr lang="cy-GB" sz="11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Enghraifft: 3</a:t>
              </a:r>
            </a:p>
            <a:p>
              <a:pPr marL="151765" marR="181610">
                <a:lnSpc>
                  <a:spcPct val="101400"/>
                </a:lnSpc>
                <a:spcBef>
                  <a:spcPts val="850"/>
                </a:spcBef>
              </a:pP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Mae gan y saer dun o hylif cadw ac mae angen iddo wybod beth yw ei gyfaint.  Mae diamedr y tun yn 250mm ac mae ei uchder yn 700mm.</a:t>
              </a:r>
            </a:p>
            <a:p>
              <a:pPr marL="151765">
                <a:lnSpc>
                  <a:spcPct val="100000"/>
                </a:lnSpc>
                <a:spcBef>
                  <a:spcPts val="620"/>
                </a:spcBef>
              </a:pP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πr²h (π</a:t>
              </a:r>
              <a:r>
                <a:rPr lang="cy-GB" sz="2100" baseline="-7936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×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r²</a:t>
              </a:r>
              <a:r>
                <a:rPr lang="cy-GB" sz="2100" baseline="-7936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×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h) = cyfaint</a:t>
              </a:r>
            </a:p>
            <a:p>
              <a:pPr marL="151765" marR="2058670">
                <a:lnSpc>
                  <a:spcPct val="144900"/>
                </a:lnSpc>
                <a:spcBef>
                  <a:spcPts val="200"/>
                </a:spcBef>
              </a:pP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mae’r radiws (r) yn hanner y diamedr:  250 </a:t>
              </a:r>
              <a:r>
                <a:rPr lang="cy-GB" sz="2100" baseline="-3968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÷ 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2 = 125mm</a:t>
              </a:r>
            </a:p>
            <a:p>
              <a:pPr marL="152400">
                <a:lnSpc>
                  <a:spcPct val="100000"/>
                </a:lnSpc>
                <a:spcBef>
                  <a:spcPts val="819"/>
                </a:spcBef>
              </a:pP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3.142 </a:t>
              </a:r>
              <a:r>
                <a:rPr lang="cy-GB" sz="1725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× 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0.125² </a:t>
              </a:r>
              <a:r>
                <a:rPr lang="cy-GB" sz="1725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× 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0.700 = 0.034m³</a:t>
              </a: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1400" dirty="0">
                <a:latin typeface="Gill Sans MT"/>
                <a:cs typeface="Gill Sans MT"/>
              </a:endParaRPr>
            </a:p>
            <a:p>
              <a:pPr marL="151765">
                <a:lnSpc>
                  <a:spcPct val="100000"/>
                </a:lnSpc>
              </a:pPr>
              <a:r>
                <a:rPr lang="cy-GB" sz="1150" dirty="0">
                  <a:latin typeface="Gill Sans MT"/>
                  <a:cs typeface="Gill Sans MT"/>
                </a:rPr>
                <a:t>Mae cyfaint y tun o baent yn </a:t>
              </a:r>
              <a:r>
                <a:rPr lang="cy-GB" sz="1150" b="1" dirty="0">
                  <a:solidFill>
                    <a:srgbClr val="F48523"/>
                  </a:solidFill>
                  <a:latin typeface="Gill Sans MT"/>
                  <a:cs typeface="Gill Sans MT"/>
                </a:rPr>
                <a:t>0.034m³</a:t>
              </a:r>
              <a:r>
                <a:rPr lang="cy-GB"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.</a:t>
              </a:r>
            </a:p>
          </p:txBody>
        </p:sp>
        <p:grpSp>
          <p:nvGrpSpPr>
            <p:cNvPr id="9" name="object 10">
              <a:extLst>
                <a:ext uri="{FF2B5EF4-FFF2-40B4-BE49-F238E27FC236}">
                  <a16:creationId xmlns:a16="http://schemas.microsoft.com/office/drawing/2014/main" id="{95FC5C29-89E6-452C-A926-504586A8BAA7}"/>
                </a:ext>
              </a:extLst>
            </p:cNvPr>
            <p:cNvGrpSpPr/>
            <p:nvPr/>
          </p:nvGrpSpPr>
          <p:grpSpPr>
            <a:xfrm>
              <a:off x="4301092" y="3474002"/>
              <a:ext cx="901065" cy="1431290"/>
              <a:chOff x="4301092" y="3474002"/>
              <a:chExt cx="901065" cy="1431290"/>
            </a:xfrm>
          </p:grpSpPr>
          <p:sp>
            <p:nvSpPr>
              <p:cNvPr id="12" name="object 11">
                <a:extLst>
                  <a:ext uri="{FF2B5EF4-FFF2-40B4-BE49-F238E27FC236}">
                    <a16:creationId xmlns:a16="http://schemas.microsoft.com/office/drawing/2014/main" id="{CA8699AD-742D-47B7-851A-8445723F87D5}"/>
                  </a:ext>
                </a:extLst>
              </p:cNvPr>
              <p:cNvSpPr/>
              <p:nvPr/>
            </p:nvSpPr>
            <p:spPr>
              <a:xfrm>
                <a:off x="4305175" y="4548181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0"/>
                    </a:move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1D0E6757-9264-4B6D-A45B-F4511472363A}"/>
                  </a:ext>
                </a:extLst>
              </p:cNvPr>
              <p:cNvSpPr/>
              <p:nvPr/>
            </p:nvSpPr>
            <p:spPr>
              <a:xfrm>
                <a:off x="4305175" y="4548181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353656"/>
                    </a:move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C61DF641-32C0-4B6A-9545-FC487F288AE9}"/>
                  </a:ext>
                </a:extLst>
              </p:cNvPr>
              <p:cNvSpPr/>
              <p:nvPr/>
            </p:nvSpPr>
            <p:spPr>
              <a:xfrm>
                <a:off x="4301998" y="3477183"/>
                <a:ext cx="900430" cy="1257300"/>
              </a:xfrm>
              <a:custGeom>
                <a:avLst/>
                <a:gdLst/>
                <a:ahLst/>
                <a:cxnLst/>
                <a:rect l="l" t="t" r="r" b="b"/>
                <a:pathLst>
                  <a:path w="900429" h="1257300">
                    <a:moveTo>
                      <a:pt x="899998" y="176834"/>
                    </a:moveTo>
                    <a:lnTo>
                      <a:pt x="896810" y="176834"/>
                    </a:lnTo>
                    <a:lnTo>
                      <a:pt x="891971" y="150698"/>
                    </a:lnTo>
                    <a:lnTo>
                      <a:pt x="855294" y="102285"/>
                    </a:lnTo>
                    <a:lnTo>
                      <a:pt x="787222" y="60820"/>
                    </a:lnTo>
                    <a:lnTo>
                      <a:pt x="743140" y="43370"/>
                    </a:lnTo>
                    <a:lnTo>
                      <a:pt x="693293" y="28486"/>
                    </a:lnTo>
                    <a:lnTo>
                      <a:pt x="638365" y="16433"/>
                    </a:lnTo>
                    <a:lnTo>
                      <a:pt x="579043" y="7493"/>
                    </a:lnTo>
                    <a:lnTo>
                      <a:pt x="516026" y="1917"/>
                    </a:lnTo>
                    <a:lnTo>
                      <a:pt x="449999" y="0"/>
                    </a:lnTo>
                    <a:lnTo>
                      <a:pt x="383971" y="1917"/>
                    </a:lnTo>
                    <a:lnTo>
                      <a:pt x="320941" y="7493"/>
                    </a:lnTo>
                    <a:lnTo>
                      <a:pt x="261620" y="16433"/>
                    </a:lnTo>
                    <a:lnTo>
                      <a:pt x="206692" y="28486"/>
                    </a:lnTo>
                    <a:lnTo>
                      <a:pt x="156845" y="43370"/>
                    </a:lnTo>
                    <a:lnTo>
                      <a:pt x="112776" y="60820"/>
                    </a:lnTo>
                    <a:lnTo>
                      <a:pt x="75158" y="80543"/>
                    </a:lnTo>
                    <a:lnTo>
                      <a:pt x="22085" y="125755"/>
                    </a:lnTo>
                    <a:lnTo>
                      <a:pt x="3175" y="176822"/>
                    </a:lnTo>
                    <a:lnTo>
                      <a:pt x="0" y="176834"/>
                    </a:lnTo>
                    <a:lnTo>
                      <a:pt x="0" y="1256830"/>
                    </a:lnTo>
                    <a:lnTo>
                      <a:pt x="899998" y="1256830"/>
                    </a:lnTo>
                    <a:lnTo>
                      <a:pt x="899998" y="17683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3E372054-D441-460C-849C-33D0F1535B23}"/>
                  </a:ext>
                </a:extLst>
              </p:cNvPr>
              <p:cNvSpPr/>
              <p:nvPr/>
            </p:nvSpPr>
            <p:spPr>
              <a:xfrm>
                <a:off x="4305175" y="3477177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353656"/>
                    </a:move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5">
                <a:extLst>
                  <a:ext uri="{FF2B5EF4-FFF2-40B4-BE49-F238E27FC236}">
                    <a16:creationId xmlns:a16="http://schemas.microsoft.com/office/drawing/2014/main" id="{E2FDE408-32EE-4641-BB59-6970D4D838A8}"/>
                  </a:ext>
                </a:extLst>
              </p:cNvPr>
              <p:cNvSpPr/>
              <p:nvPr/>
            </p:nvSpPr>
            <p:spPr>
              <a:xfrm>
                <a:off x="4304267" y="3654000"/>
                <a:ext cx="0" cy="1080135"/>
              </a:xfrm>
              <a:custGeom>
                <a:avLst/>
                <a:gdLst/>
                <a:ahLst/>
                <a:cxnLst/>
                <a:rect l="l" t="t" r="r" b="b"/>
                <a:pathLst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39DAA567-1714-4825-A8F1-2997A23ABCA9}"/>
                  </a:ext>
                </a:extLst>
              </p:cNvPr>
              <p:cNvSpPr/>
              <p:nvPr/>
            </p:nvSpPr>
            <p:spPr>
              <a:xfrm>
                <a:off x="5197839" y="3654000"/>
                <a:ext cx="0" cy="1080135"/>
              </a:xfrm>
              <a:custGeom>
                <a:avLst/>
                <a:gdLst/>
                <a:ahLst/>
                <a:cxnLst/>
                <a:rect l="l" t="t" r="r" b="b"/>
                <a:pathLst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270C99CB-0696-4472-9A2C-4F2C9AEAE2B5}"/>
                  </a:ext>
                </a:extLst>
              </p:cNvPr>
              <p:cNvSpPr/>
              <p:nvPr/>
            </p:nvSpPr>
            <p:spPr>
              <a:xfrm>
                <a:off x="4481995" y="3581996"/>
                <a:ext cx="540385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540385" h="144145">
                    <a:moveTo>
                      <a:pt x="540003" y="0"/>
                    </a:moveTo>
                    <a:lnTo>
                      <a:pt x="0" y="0"/>
                    </a:lnTo>
                    <a:lnTo>
                      <a:pt x="0" y="144005"/>
                    </a:lnTo>
                    <a:lnTo>
                      <a:pt x="540003" y="144005"/>
                    </a:lnTo>
                    <a:lnTo>
                      <a:pt x="5400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18">
              <a:extLst>
                <a:ext uri="{FF2B5EF4-FFF2-40B4-BE49-F238E27FC236}">
                  <a16:creationId xmlns:a16="http://schemas.microsoft.com/office/drawing/2014/main" id="{6C07CC3C-722D-4B88-976F-AE95D7EC19CD}"/>
                </a:ext>
              </a:extLst>
            </p:cNvPr>
            <p:cNvSpPr txBox="1"/>
            <p:nvPr/>
          </p:nvSpPr>
          <p:spPr>
            <a:xfrm>
              <a:off x="2952000" y="3384003"/>
              <a:ext cx="3600450" cy="1656080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10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250mm</a:t>
              </a:r>
            </a:p>
          </p:txBody>
        </p:sp>
        <p:sp>
          <p:nvSpPr>
            <p:cNvPr id="11" name="object 19">
              <a:extLst>
                <a:ext uri="{FF2B5EF4-FFF2-40B4-BE49-F238E27FC236}">
                  <a16:creationId xmlns:a16="http://schemas.microsoft.com/office/drawing/2014/main" id="{47F67FC3-6D3A-47DB-9106-A1989BC28B45}"/>
                </a:ext>
              </a:extLst>
            </p:cNvPr>
            <p:cNvSpPr txBox="1"/>
            <p:nvPr/>
          </p:nvSpPr>
          <p:spPr>
            <a:xfrm>
              <a:off x="4109729" y="3958236"/>
              <a:ext cx="157159" cy="50192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700mm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3745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>
          <a:xfrm>
            <a:off x="512763" y="1052736"/>
            <a:ext cx="8218488" cy="381000"/>
          </a:xfrm>
        </p:spPr>
        <p:txBody>
          <a:bodyPr/>
          <a:lstStyle/>
          <a:p>
            <a:r>
              <a:rPr lang="cy-GB"/>
              <a:t>Cymarebau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12763" y="1556793"/>
            <a:ext cx="8379717" cy="4320480"/>
          </a:xfrm>
        </p:spPr>
        <p:txBody>
          <a:bodyPr/>
          <a:lstStyle/>
          <a:p>
            <a:pPr marL="0" indent="0"/>
            <a:r>
              <a:rPr lang="cy-GB" dirty="0"/>
              <a:t>Mae cymarebau’n cael eu defnyddio’n aml wrth gymysgu gwahanol gynhwysion i wneud cymysgedd o sment neu galch.</a:t>
            </a:r>
          </a:p>
          <a:p>
            <a:pPr marL="0" indent="0"/>
            <a:r>
              <a:rPr lang="cy-GB" dirty="0"/>
              <a:t>Byddai cymhareb arferol ar gyfer cymysgedd yn cael ei hysgrifennu fel hyn: 6:1:1 tywod, sment a chalch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6 yn cynrychioli’r tywod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1 yn cynrychioli’r sment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1 yn cynrychioli’r calch.</a:t>
            </a:r>
          </a:p>
          <a:p>
            <a:pPr marL="0" indent="0"/>
            <a:r>
              <a:rPr lang="cy-GB" dirty="0"/>
              <a:t>Byddai’r rhain yn cael eu cymysgu â mesurau mesur cyfartal i sicrhau bod y gyfran gywir o bob deunydd yn cael ei ddefnyddio a bod y gymysgedd blastr yn gyson o ran cryfder. </a:t>
            </a:r>
          </a:p>
        </p:txBody>
      </p:sp>
    </p:spTree>
    <p:extLst>
      <p:ext uri="{BB962C8B-B14F-4D97-AF65-F5344CB8AC3E}">
        <p14:creationId xmlns:p14="http://schemas.microsoft.com/office/powerpoint/2010/main" val="103593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30204" y="1039018"/>
            <a:ext cx="8218487" cy="360363"/>
          </a:xfrm>
        </p:spPr>
        <p:txBody>
          <a:bodyPr/>
          <a:lstStyle/>
          <a:p>
            <a:r>
              <a:rPr lang="cy-GB"/>
              <a:t>Mae cynllunio da yn gallu arbed costau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1" y="1556792"/>
            <a:ext cx="8014351" cy="5089525"/>
          </a:xfrm>
        </p:spPr>
        <p:txBody>
          <a:bodyPr/>
          <a:lstStyle/>
          <a:p>
            <a:pPr marL="0" indent="0"/>
            <a:r>
              <a:rPr lang="cy-GB"/>
              <a:t>Mae bod yn drefnus ymlaen llaw o ran y llafur, y deunyddiau a’r adnoddau cywir yn golygu y bydd problemau’n llai tebygol o godi. Mae gweithlu anhrefnus yn gallu bod yn gostus yn y tymor hir.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angen paratoi asesiadau risg a datganiadau dull cyn i’r gwaith ddechrau.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archebu deunyddiau ac adnoddau cyn dechrau ar y gwaith er mwyn sicrhau eich bod yn cadw at derfynau amser.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angen storio deunyddiau plastro yn gywir er mwyn osgoi difrod.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611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>
          <a:xfrm>
            <a:off x="468312" y="1052736"/>
            <a:ext cx="8218488" cy="646113"/>
          </a:xfrm>
        </p:spPr>
        <p:txBody>
          <a:bodyPr/>
          <a:lstStyle/>
          <a:p>
            <a:r>
              <a:rPr lang="cy-GB"/>
              <a:t>Nod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844675"/>
            <a:ext cx="8229600" cy="3816350"/>
          </a:xfrm>
        </p:spPr>
        <p:txBody>
          <a:bodyPr/>
          <a:lstStyle/>
          <a:p>
            <a:pPr marL="0" indent="0"/>
            <a:r>
              <a:rPr lang="cy-GB"/>
              <a:t>Deall sut mae cyfrifo gwahanol fformiwlâu i fesur deunyddiau ar gyfer plastro mewnol gan ddefnyddio’r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Llinol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Perimedr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Arwynebedd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Cyfaint.</a:t>
            </a:r>
          </a:p>
        </p:txBody>
      </p:sp>
    </p:spTree>
    <p:extLst>
      <p:ext uri="{BB962C8B-B14F-4D97-AF65-F5344CB8AC3E}">
        <p14:creationId xmlns:p14="http://schemas.microsoft.com/office/powerpoint/2010/main" val="133985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980728"/>
            <a:ext cx="8218488" cy="646113"/>
          </a:xfrm>
        </p:spPr>
        <p:txBody>
          <a:bodyPr/>
          <a:lstStyle/>
          <a:p>
            <a:r>
              <a:rPr lang="cy-GB"/>
              <a:t>Cyfrifo meintiau deunyddiau 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73238"/>
            <a:ext cx="7859216" cy="4354512"/>
          </a:xfrm>
        </p:spPr>
        <p:txBody>
          <a:bodyPr/>
          <a:lstStyle/>
          <a:p>
            <a:pPr marL="0" indent="0"/>
            <a:r>
              <a:rPr lang="cy-GB"/>
              <a:t>Fel plastrwr, bydd gofyn i chi fesur a chyfrifo amrywiaeth o ddeunyddiau plastro ar gyfer contractau.</a:t>
            </a:r>
          </a:p>
          <a:p>
            <a:pPr marL="0" indent="0"/>
            <a:r>
              <a:rPr lang="cy-GB"/>
              <a:t>Gall y rhain gynnwys: tywod rhydd, sment, calch, plastrau wedi’u cymysgu’n barod, gleiniau, deunyddiau dalen, ychwanegion, EML, gosodiadau, atgyfnerthiadau ac ati.</a:t>
            </a:r>
          </a:p>
          <a:p>
            <a:pPr marL="0" indent="0"/>
            <a:r>
              <a:rPr lang="cy-GB"/>
              <a:t>Wrth dendro am gontractau plastro, mae’n bwysig cyfrifo’n gywir a pheidio â thanamcangyfrif faint o ddeunyddiau sydd eu hangen gan fod hyn yn gallu bod yn gostus iawn.</a:t>
            </a:r>
          </a:p>
          <a:p>
            <a:pPr marL="0" indent="0"/>
            <a:r>
              <a:rPr lang="cy-GB"/>
              <a:t>Rhaid ystyried gwastraff wrth gyfrifo meintiau.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5769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Unedau mesur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4153" y="1451561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Wrth gyfrifo meintiau deunyddiau plastro, defnyddir yr unedau canlynol i fesur: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0EFE23F-7031-4DF9-9839-9A8451C20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47599"/>
              </p:ext>
            </p:extLst>
          </p:nvPr>
        </p:nvGraphicFramePr>
        <p:xfrm>
          <a:off x="1325563" y="2564904"/>
          <a:ext cx="6481762" cy="286057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333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8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890"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>
                          <a:solidFill>
                            <a:srgbClr val="000000"/>
                          </a:solidFill>
                        </a:rPr>
                        <a:t>Unedau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>
                          <a:solidFill>
                            <a:srgbClr val="000000"/>
                          </a:solidFill>
                        </a:rPr>
                        <a:t>Deunyddiau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lvl="0" algn="l">
                        <a:lnSpc>
                          <a:spcPts val="2000"/>
                        </a:lnSpc>
                      </a:pPr>
                      <a:r>
                        <a:rPr lang="cy-GB" sz="1800"/>
                        <a:t>Mesuriadau llinol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Gleiniau onglog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Metrau sgwâr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Bwrdd plastr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Metrau ciwbig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Gwaith tair côt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99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Litrau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Ychwanegion/cyfryngau bondio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Cilogramau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Sment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Tunelli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Tywod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52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052736"/>
            <a:ext cx="8218488" cy="646113"/>
          </a:xfrm>
        </p:spPr>
        <p:txBody>
          <a:bodyPr/>
          <a:lstStyle/>
          <a:p>
            <a:r>
              <a:rPr lang="cy-GB"/>
              <a:t>Cyfrifo 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698849"/>
            <a:ext cx="8229600" cy="3778250"/>
          </a:xfrm>
        </p:spPr>
        <p:txBody>
          <a:bodyPr anchor="ctr"/>
          <a:lstStyle/>
          <a:p>
            <a:pPr marL="0" indent="0"/>
            <a:r>
              <a:rPr lang="cy-GB" dirty="0"/>
              <a:t>Wrth gyfrifo ar gyfer deunyddiau plastro, rydym ni’n defnyddio’r gweithrediadau sylfaenol hyn:</a:t>
            </a:r>
          </a:p>
          <a:p>
            <a:pPr marL="0" indent="0"/>
            <a:r>
              <a:rPr lang="cy-GB" dirty="0"/>
              <a:t>Adio	 	  +</a:t>
            </a:r>
          </a:p>
          <a:p>
            <a:pPr marL="0" indent="0"/>
            <a:r>
              <a:rPr lang="cy-GB" dirty="0"/>
              <a:t>Tynnu 	 	</a:t>
            </a:r>
            <a:r>
              <a:rPr lang="cy-GB" sz="2400" dirty="0">
                <a:ea typeface="ＭＳ Ｐゴシック" panose="020B0600070205080204" pitchFamily="34" charset="-128"/>
              </a:rPr>
              <a:t>  -</a:t>
            </a:r>
          </a:p>
          <a:p>
            <a:pPr marL="0" indent="0"/>
            <a:r>
              <a:rPr lang="cy-GB" dirty="0"/>
              <a:t>Lluosi	 	</a:t>
            </a:r>
            <a:r>
              <a:rPr lang="cy-GB" sz="2400" dirty="0">
                <a:ea typeface="ＭＳ Ｐゴシック" panose="020B0600070205080204" pitchFamily="34" charset="-128"/>
              </a:rPr>
              <a:t>  x</a:t>
            </a:r>
          </a:p>
          <a:p>
            <a:pPr marL="0" indent="0"/>
            <a:r>
              <a:rPr lang="cy-GB" dirty="0"/>
              <a:t>Rhannu	               </a:t>
            </a:r>
            <a:r>
              <a:rPr lang="cy-GB" sz="2400" dirty="0">
                <a:ea typeface="ＭＳ Ｐゴシック" panose="020B0600070205080204" pitchFamily="34" charset="-128"/>
              </a:rPr>
              <a:t>÷</a:t>
            </a:r>
          </a:p>
        </p:txBody>
      </p:sp>
    </p:spTree>
    <p:extLst>
      <p:ext uri="{BB962C8B-B14F-4D97-AF65-F5344CB8AC3E}">
        <p14:creationId xmlns:p14="http://schemas.microsoft.com/office/powerpoint/2010/main" val="123212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Canrannau  %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4562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Un ffordd hawdd o gyfrifo canran (%) rhif yw rhannu’r rhif â 100 a’i luosi â’r ffigur canran sydd ei angen arnoch chi.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20% yw’r swm a ychwanegir ar gyfer TAW ar ddeunyddiau.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>
                <a:ea typeface="ＭＳ Ｐゴシック" panose="020B0600070205080204" pitchFamily="34" charset="-128"/>
              </a:rPr>
              <a:t>5% - 10% yw’r rhif sy’n cael ei ddefnyddio i ychwanegu gwastraff wrth gyfrifo meintiau deunyddiau ar gyfer contract.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0444" y="375040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Enghraifft: </a:t>
            </a:r>
            <a:r>
              <a:rPr lang="cy-GB"/>
              <a:t>I gynyddu 19m o 12%:</a:t>
            </a:r>
          </a:p>
          <a:p>
            <a:pPr marL="0" indent="0"/>
            <a:r>
              <a:rPr lang="cy-GB"/>
              <a:t>19 ÷ 100 = 0.19 </a:t>
            </a:r>
          </a:p>
          <a:p>
            <a:pPr marL="0" indent="0"/>
            <a:r>
              <a:rPr lang="cy-GB"/>
              <a:t>0.19 × 12 = 2.28 </a:t>
            </a:r>
          </a:p>
          <a:p>
            <a:pPr marL="0" indent="0"/>
            <a:r>
              <a:rPr lang="cy-GB"/>
              <a:t>19 + 2.28 = 21.28m </a:t>
            </a:r>
          </a:p>
          <a:p>
            <a:pPr marL="0" indent="0"/>
            <a:r>
              <a:rPr lang="cy-GB"/>
              <a:t>Cyfanswm sydd ei angen </a:t>
            </a:r>
            <a:r>
              <a:rPr lang="cy-GB" b="1"/>
              <a:t>21.28m.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09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Mesuriadau llinol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Mesuriadau llinol yw pa mor hir yw eitem.</a:t>
            </a:r>
          </a:p>
          <a:p>
            <a:pPr marL="0" indent="0"/>
            <a:r>
              <a:rPr lang="cy-GB"/>
              <a:t>Mesurir trimiau metel yn llinol.</a:t>
            </a:r>
          </a:p>
          <a:p>
            <a:pPr marL="0" indent="0"/>
            <a:r>
              <a:rPr lang="cy-GB"/>
              <a:t>Wrth osod stribedi EML ar blatiau waliau, rydym yn mesur faint sydd eu hangen mewn metrau llinol.</a:t>
            </a:r>
          </a:p>
          <a:p>
            <a:pPr marL="0" indent="0"/>
            <a:r>
              <a:rPr lang="cy-GB"/>
              <a:t>Mae cilfwadau plastrfwrdd yn ddeunydd plastro arall sy’n cael ei fesur yn llinol.</a:t>
            </a:r>
          </a:p>
          <a:p>
            <a:pPr marL="0" indent="0"/>
            <a:r>
              <a:rPr lang="cy-GB"/>
              <a:t>Wrth fesur ystafell ar gyfer cilfwadau plastrfwrdd, rydym yn mesur y perimedr yn gyntaf (pedair ochr). </a:t>
            </a:r>
          </a:p>
          <a:p>
            <a:pPr marL="0" indent="0"/>
            <a:r>
              <a:rPr lang="cy-GB"/>
              <a:t>I ddod o hyd i’r mesuriad llinol, adiwch hyd y pedair wal a’i rannu â hyd y cilfwadau.</a:t>
            </a:r>
          </a:p>
        </p:txBody>
      </p:sp>
    </p:spTree>
    <p:extLst>
      <p:ext uri="{BB962C8B-B14F-4D97-AF65-F5344CB8AC3E}">
        <p14:creationId xmlns:p14="http://schemas.microsoft.com/office/powerpoint/2010/main" val="236764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Arwynebedd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07" name="Content Placeholder 2"/>
              <p:cNvSpPr>
                <a:spLocks noGrp="1" noChangeArrowheads="1"/>
              </p:cNvSpPr>
              <p:nvPr>
                <p:ph sz="quarter" idx="10"/>
              </p:nvPr>
            </p:nvSpPr>
            <p:spPr>
              <a:xfrm>
                <a:off x="446088" y="1628800"/>
                <a:ext cx="8229600" cy="4756150"/>
              </a:xfrm>
            </p:spPr>
            <p:txBody>
              <a:bodyPr/>
              <a:lstStyle/>
              <a:p>
                <a:pPr marL="0" indent="0"/>
                <a:r>
                  <a:rPr lang="cy-GB" dirty="0"/>
                  <a:t>I fesur faint o blastr neu blastrfwrdd sydd ei angen i orchuddio arwyneb wal neu nenfwd, mae angen i chi gyfrifo’r arwynebedd.</a:t>
                </a:r>
              </a:p>
              <a:p>
                <a:pPr marL="0" indent="0"/>
                <a:r>
                  <a:rPr lang="cy-GB" dirty="0"/>
                  <a:t>I ddod o hyd i’r arwynebedd, lluoswch yr hyd â’i led (H x Ll).</a:t>
                </a:r>
              </a:p>
              <a:p>
                <a:pPr marL="0" indent="0"/>
                <a:endParaRPr altLang="en-US" dirty="0">
                  <a:ea typeface="ＭＳ Ｐゴシック" panose="020B0600070205080204" pitchFamily="34" charset="-128"/>
                </a:endParaRPr>
              </a:p>
              <a:p>
                <a:pPr marL="0" indent="0"/>
                <a:r>
                  <a:rPr lang="cy-GB" b="1" dirty="0">
                    <a:ea typeface="ＭＳ Ｐゴシック" panose="020B0600070205080204" pitchFamily="34" charset="-128"/>
                  </a:rPr>
                  <a:t>Enghraifft</a:t>
                </a:r>
              </a:p>
              <a:p>
                <a:pPr marL="0" indent="0">
                  <a:lnSpc>
                    <a:spcPct val="100000"/>
                  </a:lnSpc>
                </a:pPr>
                <a:r>
                  <a:rPr lang="cy-GB" dirty="0"/>
                  <a:t>Mae plastrfwrdd safonol yn mesur 2.4m o hyd x 1.2m o led felly mae 2.88m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²</m:t>
                    </m:r>
                  </m:oMath>
                </a14:m>
                <a:r>
                  <a:rPr lang="cy-GB" dirty="0"/>
                  <a:t> ym mhob dalen gyfan a ddefnyddir.</a:t>
                </a:r>
              </a:p>
            </p:txBody>
          </p:sp>
        </mc:Choice>
        <mc:Fallback>
          <p:sp>
            <p:nvSpPr>
              <p:cNvPr id="2150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446088" y="1628800"/>
                <a:ext cx="8229600" cy="4756150"/>
              </a:xfrm>
              <a:blipFill>
                <a:blip r:embed="rId2"/>
                <a:stretch>
                  <a:fillRect l="-1852" t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2559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922</Words>
  <Application>Microsoft Office PowerPoint</Application>
  <PresentationFormat>On-screen Show (4:3)</PresentationFormat>
  <Paragraphs>142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Garamond</vt:lpstr>
      <vt:lpstr>Gill Sans MT</vt:lpstr>
      <vt:lpstr>Lucida Grande</vt:lpstr>
      <vt:lpstr>Times New Roman</vt:lpstr>
      <vt:lpstr>Default Design</vt:lpstr>
      <vt:lpstr>PowerPoint 10: Deall sut mae cyfrifo meintiau o ddeunyddiau plastro</vt:lpstr>
      <vt:lpstr>Mae cynllunio da yn gallu arbed costau</vt:lpstr>
      <vt:lpstr>Nod</vt:lpstr>
      <vt:lpstr>Cyfrifo meintiau deunyddiau </vt:lpstr>
      <vt:lpstr>Unedau mesur</vt:lpstr>
      <vt:lpstr>Cyfrifo </vt:lpstr>
      <vt:lpstr>Canrannau  %</vt:lpstr>
      <vt:lpstr>Mesuriadau llinol</vt:lpstr>
      <vt:lpstr>Arwynebedd</vt:lpstr>
      <vt:lpstr>Arwynebedd</vt:lpstr>
      <vt:lpstr>Perimedrau ac arwynebedd cylchoedd</vt:lpstr>
      <vt:lpstr>Cyfaint ciwb</vt:lpstr>
      <vt:lpstr>Cymarebau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141</cp:revision>
  <dcterms:created xsi:type="dcterms:W3CDTF">2013-05-28T00:38:54Z</dcterms:created>
  <dcterms:modified xsi:type="dcterms:W3CDTF">2021-05-06T10:29:32Z</dcterms:modified>
</cp:coreProperties>
</file>