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2" r:id="rId3"/>
    <p:sldId id="344" r:id="rId4"/>
    <p:sldId id="345" r:id="rId5"/>
    <p:sldId id="347" r:id="rId6"/>
    <p:sldId id="348" r:id="rId7"/>
    <p:sldId id="349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60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81" autoAdjust="0"/>
    <p:restoredTop sz="93172" autoAdjust="0"/>
  </p:normalViewPr>
  <p:slideViewPr>
    <p:cSldViewPr showGuides="1">
      <p:cViewPr varScale="1">
        <p:scale>
          <a:sx n="67" d="100"/>
          <a:sy n="67" d="100"/>
        </p:scale>
        <p:origin x="114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5/6/2021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29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619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471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31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304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28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76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17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78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69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800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88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261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7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4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109: Plastro a systemau mewnol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8: Paratoi cefndiroedd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Stribedi plaster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1844675"/>
            <a:ext cx="4824413" cy="3886200"/>
          </a:xfrm>
          <a:noFill/>
        </p:spPr>
      </p:pic>
    </p:spTree>
    <p:extLst>
      <p:ext uri="{BB962C8B-B14F-4D97-AF65-F5344CB8AC3E}">
        <p14:creationId xmlns:p14="http://schemas.microsoft.com/office/powerpoint/2010/main" val="1574683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Craciau sy’n lledaenu</a:t>
            </a:r>
          </a:p>
        </p:txBody>
      </p:sp>
      <p:pic>
        <p:nvPicPr>
          <p:cNvPr id="25603" name="Content Placeholder 4" descr="A picture containing building, sitting, front, surface  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865313"/>
            <a:ext cx="6235700" cy="3795712"/>
          </a:xfrm>
        </p:spPr>
      </p:pic>
    </p:spTree>
    <p:extLst>
      <p:ext uri="{BB962C8B-B14F-4D97-AF65-F5344CB8AC3E}">
        <p14:creationId xmlns:p14="http://schemas.microsoft.com/office/powerpoint/2010/main" val="267835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Craciau</a:t>
            </a:r>
          </a:p>
        </p:txBody>
      </p:sp>
      <p:pic>
        <p:nvPicPr>
          <p:cNvPr id="26627" name="Content Placeholder 4" descr="A close up of a white wall  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9" b="43379"/>
          <a:stretch>
            <a:fillRect/>
          </a:stretch>
        </p:blipFill>
        <p:spPr>
          <a:xfrm>
            <a:off x="1893888" y="1820863"/>
            <a:ext cx="5249862" cy="3408362"/>
          </a:xfrm>
        </p:spPr>
      </p:pic>
    </p:spTree>
    <p:extLst>
      <p:ext uri="{BB962C8B-B14F-4D97-AF65-F5344CB8AC3E}">
        <p14:creationId xmlns:p14="http://schemas.microsoft.com/office/powerpoint/2010/main" val="2180224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Cefndir Problemus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45126" y="1783556"/>
            <a:ext cx="8229600" cy="4756150"/>
          </a:xfrm>
        </p:spPr>
        <p:txBody>
          <a:bodyPr/>
          <a:lstStyle/>
          <a:p>
            <a:pPr marL="0" indent="0"/>
            <a:r>
              <a:rPr lang="cy-GB"/>
              <a:t>Ni ddylid plastro cefndir lle mae’r paent rhydd.</a:t>
            </a:r>
          </a:p>
          <a:p>
            <a:pPr marL="0" indent="0"/>
            <a:r>
              <a:rPr lang="cy-GB"/>
              <a:t>Paratoi.</a:t>
            </a:r>
          </a:p>
          <a:p>
            <a:pPr marL="0" indent="0"/>
            <a:r>
              <a:rPr lang="cy-GB"/>
              <a:t>Math o allwedd.</a:t>
            </a:r>
          </a:p>
          <a:p>
            <a:pPr marL="0" indent="0"/>
            <a:r>
              <a:rPr lang="cy-GB"/>
              <a:t>Math o system blastro.</a:t>
            </a:r>
          </a:p>
        </p:txBody>
      </p:sp>
      <p:pic>
        <p:nvPicPr>
          <p:cNvPr id="276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492375"/>
            <a:ext cx="5003800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590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Cefndir Problemus</a:t>
            </a:r>
          </a:p>
        </p:txBody>
      </p:sp>
      <p:sp>
        <p:nvSpPr>
          <p:cNvPr id="2867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16075"/>
            <a:ext cx="8229600" cy="4756150"/>
          </a:xfrm>
        </p:spPr>
        <p:txBody>
          <a:bodyPr/>
          <a:lstStyle/>
          <a:p>
            <a:pPr marL="0" indent="0"/>
            <a:r>
              <a:rPr lang="cy-GB"/>
              <a:t>Mae arwynebau plastr sydd wedi’u heffeithio gan damprwydd yn cynnwys lleithder ac ewlychiad.</a:t>
            </a:r>
          </a:p>
          <a:p>
            <a:pPr marL="0" indent="0"/>
            <a:r>
              <a:rPr lang="cy-GB"/>
              <a:t>Paratoi.</a:t>
            </a:r>
          </a:p>
          <a:p>
            <a:pPr marL="0" indent="0"/>
            <a:r>
              <a:rPr lang="cy-GB"/>
              <a:t>Triniaeth.</a:t>
            </a:r>
          </a:p>
          <a:p>
            <a:pPr marL="0" indent="0"/>
            <a:r>
              <a:rPr lang="cy-GB"/>
              <a:t>System blastro.</a:t>
            </a:r>
          </a:p>
        </p:txBody>
      </p:sp>
      <p:pic>
        <p:nvPicPr>
          <p:cNvPr id="28676" name="Picture 2" descr="Image result for crumbling plastered surf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4762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889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Crac strwythurol</a:t>
            </a:r>
          </a:p>
        </p:txBody>
      </p:sp>
      <p:pic>
        <p:nvPicPr>
          <p:cNvPr id="29699" name="Content Placeholder 4" descr="A picture containing building, dirty, old, sitting  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193" y="1556792"/>
            <a:ext cx="5546501" cy="4160570"/>
          </a:xfrm>
        </p:spPr>
      </p:pic>
    </p:spTree>
    <p:extLst>
      <p:ext uri="{BB962C8B-B14F-4D97-AF65-F5344CB8AC3E}">
        <p14:creationId xmlns:p14="http://schemas.microsoft.com/office/powerpoint/2010/main" val="1142619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>
          <a:xfrm>
            <a:off x="202161" y="1042914"/>
            <a:ext cx="8218488" cy="719138"/>
          </a:xfrm>
        </p:spPr>
        <p:txBody>
          <a:bodyPr/>
          <a:lstStyle/>
          <a:p>
            <a:r>
              <a:rPr lang="cy-GB"/>
              <a:t>Diffygion ac atebion mewn systemau plastro a phlastro plastrfwrdd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8EAFAF7-00EE-45AB-9EC6-902F090A24D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09998126"/>
              </p:ext>
            </p:extLst>
          </p:nvPr>
        </p:nvGraphicFramePr>
        <p:xfrm>
          <a:off x="179512" y="1773238"/>
          <a:ext cx="8856538" cy="4858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7767">
                <a:tc>
                  <a:txBody>
                    <a:bodyPr/>
                    <a:lstStyle/>
                    <a:p>
                      <a:r>
                        <a:rPr lang="cy-GB" sz="1800">
                          <a:solidFill>
                            <a:schemeClr val="tx1"/>
                          </a:solidFill>
                        </a:rPr>
                        <a:t>Math o ddiffyg</a:t>
                      </a:r>
                    </a:p>
                  </a:txBody>
                  <a:tcPr marL="91437" marR="91437" marT="45721" marB="45721"/>
                </a:tc>
                <a:tc>
                  <a:txBody>
                    <a:bodyPr/>
                    <a:lstStyle/>
                    <a:p>
                      <a:r>
                        <a:rPr lang="cy-GB" sz="1800">
                          <a:solidFill>
                            <a:schemeClr val="tx1"/>
                          </a:solidFill>
                        </a:rPr>
                        <a:t>Atebion</a:t>
                      </a:r>
                    </a:p>
                  </a:txBody>
                  <a:tcPr marL="91437" marR="91437" marT="45721" marB="4572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5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Craciau trwch blewyn ar arwyneb y plastr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Craciau strwythurol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Craciau mân ar arwyneb y plastr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Arwyneb powdwr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Chwythu’r plastr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Systemau plastr yn gwahanu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Staenio ewlychiad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Tamprwydd yn codi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Tyfiant llwydni ffwngaidd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Plastrfwrdd yn dadelfennu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Plastrfwrdd yn ysigo</a:t>
                      </a:r>
                    </a:p>
                    <a:p>
                      <a:r>
                        <a:rPr lang="cy-GB" sz="1800" baseline="0"/>
                        <a:t>Gosodiadau’n popio</a:t>
                      </a:r>
                    </a:p>
                    <a:p>
                      <a:r>
                        <a:rPr lang="cy-GB" sz="1800" baseline="0"/>
                        <a:t>Arwyneb plastr rhwyllog</a:t>
                      </a:r>
                    </a:p>
                  </a:txBody>
                  <a:tcPr marL="91437" marR="91437" marT="45721" marB="45721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/>
                        <a:t>Crebachu/cymysgeddau cryf</a:t>
                      </a:r>
                    </a:p>
                    <a:p>
                      <a:r>
                        <a:rPr lang="cy-GB" sz="1800"/>
                        <a:t>Symudiad yn y cefndir</a:t>
                      </a:r>
                    </a:p>
                    <a:p>
                      <a:r>
                        <a:rPr lang="cy-GB" sz="1800"/>
                        <a:t>Llawer o sugnedd yn y cefndir</a:t>
                      </a:r>
                    </a:p>
                    <a:p>
                      <a:r>
                        <a:rPr lang="cy-GB" sz="1800"/>
                        <a:t>Cymysgeddau gwan/defnyddio hen ddeunyddiau</a:t>
                      </a:r>
                    </a:p>
                    <a:p>
                      <a:r>
                        <a:rPr lang="cy-GB" sz="1800"/>
                        <a:t>Plastr cryf ar gefndiroedd gwan</a:t>
                      </a:r>
                    </a:p>
                    <a:p>
                      <a:r>
                        <a:rPr lang="cy-GB" sz="1800"/>
                        <a:t>Dim allwedd rhwng cotiau</a:t>
                      </a:r>
                    </a:p>
                    <a:p>
                      <a:r>
                        <a:rPr lang="cy-GB" sz="1800"/>
                        <a:t>Lleithder wedi’i gau yn treiddio drwy’r arwyneb</a:t>
                      </a:r>
                    </a:p>
                    <a:p>
                      <a:r>
                        <a:rPr lang="cy-GB" sz="1800" baseline="0"/>
                        <a:t>Dim cwrs tamp yn y wal gerrig</a:t>
                      </a:r>
                    </a:p>
                    <a:p>
                      <a:r>
                        <a:rPr lang="cy-GB" sz="1800" baseline="0"/>
                        <a:t>Arwynebau oer a dim cylchrediad aer</a:t>
                      </a:r>
                    </a:p>
                    <a:p>
                      <a:r>
                        <a:rPr lang="cy-GB" sz="1800" baseline="0"/>
                        <a:t>Plastrfwrdd tamp</a:t>
                      </a:r>
                    </a:p>
                    <a:p>
                      <a:r>
                        <a:rPr lang="cy-GB" sz="1800" baseline="0"/>
                        <a:t>Canol gosodiadau’n rhy bell oddi wrth ei gilydd</a:t>
                      </a:r>
                    </a:p>
                    <a:p>
                      <a:r>
                        <a:rPr lang="cy-GB" sz="1800" baseline="0"/>
                        <a:t>Dirgrynu a gosodiadau gwael</a:t>
                      </a:r>
                    </a:p>
                    <a:p>
                      <a:r>
                        <a:rPr lang="cy-GB" sz="1800"/>
                        <a:t>Rhoi plastr gorffen ar gefndir gwlyb</a:t>
                      </a:r>
                    </a:p>
                  </a:txBody>
                  <a:tcPr marL="91437" marR="91437" marT="45721" marB="4572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21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Paratoi cefndiroedd</a:t>
            </a:r>
          </a:p>
        </p:txBody>
      </p:sp>
      <p:sp>
        <p:nvSpPr>
          <p:cNvPr id="1331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484784"/>
            <a:ext cx="8229600" cy="4756150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cy-GB"/>
              <a:t>Deall sut mae paratoi arwynebau cefndir ar gyfer plastro mewnol a gosod deunyddiau dalen: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hacio a thynnu cefndiroedd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paratoi allwedd fecanyddol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defnyddio cyfryngau bondio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adnabod diffygion o ganlyniad i baratoi gwael.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5034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Gwaith plastro adferol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700808"/>
            <a:ext cx="8229600" cy="4756150"/>
          </a:xfrm>
        </p:spPr>
        <p:txBody>
          <a:bodyPr/>
          <a:lstStyle/>
          <a:p>
            <a:pPr marL="0" indent="0"/>
            <a:r>
              <a:rPr lang="cy-GB"/>
              <a:t>Mae tynnu hen blastr o gefndiroedd yn broses a elwir yn ‘hacio’.</a:t>
            </a:r>
          </a:p>
          <a:p>
            <a:pPr marL="0" indent="0"/>
            <a:r>
              <a:rPr lang="cy-GB"/>
              <a:t>Gellir gwneud hyn â llaw neu’n fecanyddol.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Cyfarpar Diogelu Personol.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Diogelu’r eiddo.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Tynnu llwch.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Gwaredu Gwastraff.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Paratoi’r cefndir.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24175"/>
            <a:ext cx="4183063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1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Adfer nenfydau</a:t>
            </a:r>
          </a:p>
        </p:txBody>
      </p:sp>
      <p:sp>
        <p:nvSpPr>
          <p:cNvPr id="16387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62452"/>
            <a:ext cx="8229600" cy="4756150"/>
          </a:xfrm>
        </p:spPr>
        <p:txBody>
          <a:bodyPr/>
          <a:lstStyle/>
          <a:p>
            <a:pPr marL="0" indent="0"/>
            <a:r>
              <a:rPr lang="cy-GB"/>
              <a:t>Mae nenfydau plastrfwrdd neu ddellt plastr yn gallu datgelu gwahanol amodau wrth gael eu tynnu.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Cyflwr y pren.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Tynnu ffitiadau.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Gwirio canol.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Sefydlogrwydd distiau.</a:t>
            </a:r>
          </a:p>
        </p:txBody>
      </p: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4641035" y="2420483"/>
            <a:ext cx="4033838" cy="3240087"/>
            <a:chOff x="-1649" y="-3973"/>
            <a:chExt cx="2054352" cy="2307983"/>
          </a:xfrm>
        </p:grpSpPr>
        <p:sp>
          <p:nvSpPr>
            <p:cNvPr id="5" name="Shape 69784">
              <a:extLst>
                <a:ext uri="{FF2B5EF4-FFF2-40B4-BE49-F238E27FC236}">
                  <a16:creationId xmlns:a16="http://schemas.microsoft.com/office/drawing/2014/main" id="{371C8516-E25C-471F-A543-7BB2290A6F0F}"/>
                </a:ext>
              </a:extLst>
            </p:cNvPr>
            <p:cNvSpPr/>
            <p:nvPr/>
          </p:nvSpPr>
          <p:spPr>
            <a:xfrm>
              <a:off x="-32" y="550"/>
              <a:ext cx="2051926" cy="2303460"/>
            </a:xfrm>
            <a:custGeom>
              <a:avLst/>
              <a:gdLst/>
              <a:ahLst/>
              <a:cxnLst/>
              <a:rect l="0" t="0" r="0" b="0"/>
              <a:pathLst>
                <a:path w="2052003" h="2303996">
                  <a:moveTo>
                    <a:pt x="0" y="0"/>
                  </a:moveTo>
                  <a:lnTo>
                    <a:pt x="2052003" y="0"/>
                  </a:lnTo>
                  <a:lnTo>
                    <a:pt x="2052003" y="2303996"/>
                  </a:lnTo>
                  <a:lnTo>
                    <a:pt x="0" y="2303996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43133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pic>
          <p:nvPicPr>
            <p:cNvPr id="16390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49" y="-3973"/>
              <a:ext cx="2054352" cy="230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3539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Paratoi allwedd </a:t>
            </a:r>
          </a:p>
        </p:txBody>
      </p:sp>
      <p:sp>
        <p:nvSpPr>
          <p:cNvPr id="1843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6228" y="1700808"/>
            <a:ext cx="7830188" cy="4756150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cy-GB"/>
              <a:t>Ychydig o waith paratoi sydd ei angen ar gyfer gwaith newydd wrth osod plastrfyrddau a systemau plastro solet.</a:t>
            </a:r>
          </a:p>
          <a:p>
            <a:pPr marL="0" indent="0">
              <a:lnSpc>
                <a:spcPct val="100000"/>
              </a:lnSpc>
            </a:pPr>
            <a:r>
              <a:rPr lang="cy-GB"/>
              <a:t>Ond, wrth adnewyddu adeiladau hŷn, bydd angen i chi sicrhau bod gan yr arwynebau presennol allwedd ddigonol, sy’n caniatáu i’r plaster fondio. </a:t>
            </a:r>
          </a:p>
          <a:p>
            <a:pPr marL="0" indent="0">
              <a:lnSpc>
                <a:spcPct val="100000"/>
              </a:lnSpc>
            </a:pPr>
            <a:r>
              <a:rPr lang="cy-GB"/>
              <a:t>Mae gan rai arwynebau allwedd wael neu ddim allwedd o gwbl a bydd angen eu paratoi. Bydd sicrhau bod systemau plastr yn bondio’n ddigonol yn dibynnu ar sawl dull.</a:t>
            </a:r>
          </a:p>
          <a:p>
            <a:pPr marL="0" indent="0"/>
            <a:endParaRPr altLang="en-US" sz="2400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328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 noChangeArrowheads="1"/>
          </p:cNvSpPr>
          <p:nvPr>
            <p:ph type="title"/>
          </p:nvPr>
        </p:nvSpPr>
        <p:spPr>
          <a:xfrm>
            <a:off x="493915" y="1196752"/>
            <a:ext cx="8218487" cy="358775"/>
          </a:xfrm>
        </p:spPr>
        <p:txBody>
          <a:bodyPr/>
          <a:lstStyle/>
          <a:p>
            <a:r>
              <a:rPr lang="cy-GB"/>
              <a:t>Paratoi arwynebau</a:t>
            </a:r>
          </a:p>
        </p:txBody>
      </p:sp>
      <p:sp>
        <p:nvSpPr>
          <p:cNvPr id="1945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93915" y="1772816"/>
            <a:ext cx="8629108" cy="5400675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Glynu/adlyniad:</a:t>
            </a:r>
            <a:r>
              <a:rPr lang="cy-GB" sz="2000" dirty="0">
                <a:ea typeface="ＭＳ Ｐゴシック" panose="020B0600070205080204" pitchFamily="34" charset="-128"/>
              </a:rPr>
              <a:t> pa mor dda y mae’r plastr yn glynu wrth y cefndir.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Allwedd</a:t>
            </a:r>
            <a:r>
              <a:rPr lang="cy-GB" sz="2000" dirty="0">
                <a:ea typeface="ＭＳ Ｐゴシック" panose="020B0600070205080204" pitchFamily="34" charset="-128"/>
              </a:rPr>
              <a:t>: pa mor arw neu lyfn yw arwyneb y cefndir.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Paratoi allwedd fecanyddol:</a:t>
            </a:r>
            <a:r>
              <a:rPr lang="cy-GB" sz="2000" dirty="0">
                <a:ea typeface="ＭＳ Ｐゴシック" panose="020B0600070205080204" pitchFamily="34" charset="-128"/>
              </a:rPr>
              <a:t> cribinio, sgriffio, brwsio gwifrau, crafu ac ati. Mae offer naddu a malu yn cael eu defnyddio ar arwynebau llyfn a thrwchus.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Dellt Metel wedi’u Hehangu (EML): </a:t>
            </a:r>
            <a:r>
              <a:rPr lang="cy-GB" sz="2000" dirty="0">
                <a:ea typeface="ＭＳ Ｐゴシック" panose="020B0600070205080204" pitchFamily="34" charset="-128"/>
              </a:rPr>
              <a:t>ffordd dda arall o gynnig cefndir sy’n atgyfnerthu ac sydd ag allwedd.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Cyfryngau bondio:</a:t>
            </a:r>
            <a:r>
              <a:rPr lang="cy-GB" sz="2000" dirty="0">
                <a:ea typeface="ＭＳ Ｐゴシック" panose="020B0600070205080204" pitchFamily="34" charset="-128"/>
              </a:rPr>
              <a:t> fel slyrïau SBR, dotweithio, sment a thywod, PVA a grit dros sgim.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2000" b="1" dirty="0">
                <a:ea typeface="ＭＳ Ｐゴシック" panose="020B0600070205080204" pitchFamily="34" charset="-128"/>
              </a:rPr>
              <a:t>Arwyneb cefndiroedd:</a:t>
            </a:r>
            <a:r>
              <a:rPr lang="cy-GB" sz="2000" dirty="0">
                <a:ea typeface="ＭＳ Ｐゴシック" panose="020B0600070205080204" pitchFamily="34" charset="-128"/>
              </a:rPr>
              <a:t> efallai y bydd angen triniaethau ac atebion cemegol ar y rhain.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5905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Mathau o arwynebau</a:t>
            </a:r>
          </a:p>
        </p:txBody>
      </p:sp>
      <p:sp>
        <p:nvSpPr>
          <p:cNvPr id="20483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68312" y="1642570"/>
            <a:ext cx="8229600" cy="4361632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Concrid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Brics clai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Brics cyffredin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Pren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1EA60-BAFC-469D-BC72-B7EA297BF995}"/>
              </a:ext>
            </a:extLst>
          </p:cNvPr>
          <p:cNvSpPr txBox="1"/>
          <p:nvPr/>
        </p:nvSpPr>
        <p:spPr>
          <a:xfrm>
            <a:off x="3779912" y="1628800"/>
            <a:ext cx="4572000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Metal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Compównd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Brics peirianneg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Blociau llawn gwynt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Cerrig neu lechi</a:t>
            </a:r>
          </a:p>
        </p:txBody>
      </p:sp>
    </p:spTree>
    <p:extLst>
      <p:ext uri="{BB962C8B-B14F-4D97-AF65-F5344CB8AC3E}">
        <p14:creationId xmlns:p14="http://schemas.microsoft.com/office/powerpoint/2010/main" val="22427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Cefndir problemus</a:t>
            </a:r>
          </a:p>
        </p:txBody>
      </p:sp>
      <p:pic>
        <p:nvPicPr>
          <p:cNvPr id="22531" name="Content Placeholder 4" descr="A brick wall  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r="16277" b="15865"/>
          <a:stretch>
            <a:fillRect/>
          </a:stretch>
        </p:blipFill>
        <p:spPr>
          <a:xfrm>
            <a:off x="1331640" y="1556792"/>
            <a:ext cx="5976938" cy="4002088"/>
          </a:xfrm>
        </p:spPr>
      </p:pic>
    </p:spTree>
    <p:extLst>
      <p:ext uri="{BB962C8B-B14F-4D97-AF65-F5344CB8AC3E}">
        <p14:creationId xmlns:p14="http://schemas.microsoft.com/office/powerpoint/2010/main" val="949520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Cefndiroedd llychlyd a sugnedd uchel</a:t>
            </a:r>
          </a:p>
        </p:txBody>
      </p:sp>
      <p:pic>
        <p:nvPicPr>
          <p:cNvPr id="23555" name="Content Placeholder 4" descr="A picture containing building, standing, black, covered  Description automatically generated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80"/>
          <a:stretch>
            <a:fillRect/>
          </a:stretch>
        </p:blipFill>
        <p:spPr>
          <a:xfrm>
            <a:off x="1401763" y="1752600"/>
            <a:ext cx="6340475" cy="3929063"/>
          </a:xfrm>
        </p:spPr>
      </p:pic>
    </p:spTree>
    <p:extLst>
      <p:ext uri="{BB962C8B-B14F-4D97-AF65-F5344CB8AC3E}">
        <p14:creationId xmlns:p14="http://schemas.microsoft.com/office/powerpoint/2010/main" val="31185557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</TotalTime>
  <Words>539</Words>
  <Application>Microsoft Office PowerPoint</Application>
  <PresentationFormat>On-screen Show (4:3)</PresentationFormat>
  <Paragraphs>102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Lucida Grande</vt:lpstr>
      <vt:lpstr>Times New Roman</vt:lpstr>
      <vt:lpstr>Default Design</vt:lpstr>
      <vt:lpstr>PowerPoint 8: Paratoi cefndiroedd</vt:lpstr>
      <vt:lpstr>Paratoi cefndiroedd</vt:lpstr>
      <vt:lpstr>Gwaith plastro adferol</vt:lpstr>
      <vt:lpstr>Adfer nenfydau</vt:lpstr>
      <vt:lpstr>Paratoi allwedd </vt:lpstr>
      <vt:lpstr>Paratoi arwynebau</vt:lpstr>
      <vt:lpstr>Mathau o arwynebau</vt:lpstr>
      <vt:lpstr>Cefndir problemus</vt:lpstr>
      <vt:lpstr>Cefndiroedd llychlyd a sugnedd uchel</vt:lpstr>
      <vt:lpstr>Stribedi plaster</vt:lpstr>
      <vt:lpstr>Craciau sy’n lledaenu</vt:lpstr>
      <vt:lpstr>Craciau</vt:lpstr>
      <vt:lpstr>Cefndir Problemus</vt:lpstr>
      <vt:lpstr>Cefndir Problemus</vt:lpstr>
      <vt:lpstr>Crac strwythurol</vt:lpstr>
      <vt:lpstr>Diffygion ac atebion mewn systemau plastro a phlastro plastrfwrdd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134</cp:revision>
  <dcterms:created xsi:type="dcterms:W3CDTF">2013-05-28T00:38:54Z</dcterms:created>
  <dcterms:modified xsi:type="dcterms:W3CDTF">2021-05-06T10:23:03Z</dcterms:modified>
</cp:coreProperties>
</file>