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256" r:id="rId2"/>
    <p:sldId id="342" r:id="rId3"/>
    <p:sldId id="343" r:id="rId4"/>
    <p:sldId id="344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4" r:id="rId13"/>
    <p:sldId id="355" r:id="rId14"/>
    <p:sldId id="357" r:id="rId15"/>
    <p:sldId id="35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673" autoAdjust="0"/>
    <p:restoredTop sz="93172" autoAdjust="0"/>
  </p:normalViewPr>
  <p:slideViewPr>
    <p:cSldViewPr showGuides="1">
      <p:cViewPr varScale="1">
        <p:scale>
          <a:sx n="67" d="100"/>
          <a:sy n="67" d="100"/>
        </p:scale>
        <p:origin x="5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057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016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37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1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10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08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24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2: Cyfrifoldebau plastrwr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Gwybodaeth plastro’r gwneuthurwr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248150"/>
          </a:xfrm>
        </p:spPr>
        <p:txBody>
          <a:bodyPr/>
          <a:lstStyle/>
          <a:p>
            <a:r>
              <a:rPr lang="cy-GB"/>
              <a:t>Mae plastr Gypswm yn cynnwys cyfarwyddiadau’r gwneuthurwr sy’n rhoi canllawiau ar sut i ddefnyddio’r cynnyrch plastr.</a:t>
            </a:r>
          </a:p>
          <a:p>
            <a:r>
              <a:rPr lang="cy-GB"/>
              <a:t>Gwiriwch ddyddiad defnyddio olaf plastr wedi’i fagio er mwyn osgoi setio cyflym neu araf.</a:t>
            </a:r>
          </a:p>
          <a:p>
            <a:r>
              <a:rPr lang="cy-GB"/>
              <a:t>Mae manteision ac anfanteision i blastr sydd wedi’i gymysgu ymlaen llaw o’i gymharu â phlastr traddodiadol.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6119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Plastrfwrdd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plastrfwrdd wedi’i wneud o blastr gypswm rhwng dwy haen o bapur, sy’n cael eu defnyddio’n arbennig i ffurfio neu leinio waliau mewnol mewn tai.</a:t>
            </a:r>
          </a:p>
          <a:p>
            <a:r>
              <a:rPr lang="cy-GB"/>
              <a:t>Bydd gofyn i chi wybod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storio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codi a chario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diffygion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ailgylchu gwastraff.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3" r="-2545" b="15218"/>
          <a:stretch>
            <a:fillRect/>
          </a:stretch>
        </p:blipFill>
        <p:spPr bwMode="auto">
          <a:xfrm>
            <a:off x="4448206" y="2321714"/>
            <a:ext cx="4227482" cy="302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2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731838"/>
            <a:ext cx="8218487" cy="487362"/>
          </a:xfrm>
        </p:spPr>
        <p:txBody>
          <a:bodyPr/>
          <a:lstStyle/>
          <a:p>
            <a:br>
              <a:rPr lang="cy-GB"/>
            </a:br>
            <a:r>
              <a:rPr lang="cy-GB"/>
              <a:t>Manyleb plastro</a:t>
            </a:r>
            <a:br>
              <a:rPr lang="cy-GB"/>
            </a:br>
            <a:endParaRPr lang="cy-GB"/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7499176" cy="4906963"/>
          </a:xfrm>
        </p:spPr>
        <p:txBody>
          <a:bodyPr/>
          <a:lstStyle/>
          <a:p>
            <a:r>
              <a:rPr lang="cy-GB"/>
              <a:t>Bydd manyleb plastro yn cynnwys yr wybodaeth ganlynol.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Disgrifiad o’r deunyddiau plastro fydd yn cael eu defnyddio.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Paratoi is-haenau cefndir.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Trwch y plastr a ddefnyddiwyd, gan gynnwys yr haenau.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Cryfder a chysondeb a gyflawnwyd drwy fesur i gymarebau.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Safonau’r gwaith.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2385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cefndiroedd ar gyfer plastro</a:t>
            </a:r>
          </a:p>
        </p:txBody>
      </p:sp>
      <p:sp>
        <p:nvSpPr>
          <p:cNvPr id="26627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7139136" cy="4248000"/>
          </a:xfrm>
        </p:spPr>
        <p:txBody>
          <a:bodyPr/>
          <a:lstStyle/>
          <a:p>
            <a:r>
              <a:rPr lang="cy-GB"/>
              <a:t>Mae angen paratoi cefndiroedd gwahanol ar gyfer eu plastro mewn ffyrdd gwahanol. Mae sawl cam y mae angen i chi eu cymryd i wneud yn siŵr bod y plastr yn glynu’n dda wrth yr wyneb: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asesu cryfder a chyflwr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 sugnedd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paratoi allwedd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paratoi allwedd fecanyddol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cyfryngau bondio.</a:t>
            </a:r>
          </a:p>
        </p:txBody>
      </p:sp>
    </p:spTree>
    <p:extLst>
      <p:ext uri="{BB962C8B-B14F-4D97-AF65-F5344CB8AC3E}">
        <p14:creationId xmlns:p14="http://schemas.microsoft.com/office/powerpoint/2010/main" val="1588276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>
          <a:xfrm>
            <a:off x="462920" y="1036637"/>
            <a:ext cx="8218487" cy="669925"/>
          </a:xfrm>
        </p:spPr>
        <p:txBody>
          <a:bodyPr/>
          <a:lstStyle/>
          <a:p>
            <a:r>
              <a:rPr lang="cy-GB"/>
              <a:t>Gweithio’n ddiogel</a:t>
            </a: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62920" y="1556792"/>
            <a:ext cx="8069519" cy="4937125"/>
          </a:xfrm>
        </p:spPr>
        <p:txBody>
          <a:bodyPr/>
          <a:lstStyle/>
          <a:p>
            <a:r>
              <a:rPr lang="cy-GB" dirty="0"/>
              <a:t>Cyn dechrau ar unrhyw waith, rhaid i chi fod yn gyfarwydd â’r asesiad risg a’r datganiad dull. Er mwyn gweithio’n ddiogel, bydd angen i chi wneud y canlynol.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Cwblhau sesiwn gynefino â’r gweithle.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Gwisgo cyfarpar diogelu personol priodol.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Deall a dilyn rheolau cadw tŷ.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Gwirio’r holl gyfarpar cyn ei ddefnyddio.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Gwybod beth yw’r gweithdrefnau ar gyfer gwagio’r adeilad.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Deall gweithdrefnau cymorth cyntaf.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Gwybod sut i weithio mewn mannau uchel yn ddiogel.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Deall gweithdrefnau cofnodi ac adrodd am ddamweiniau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6317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Ystyriaethau amgylcheddol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Bydd angen i chi fod yn ymwybodol o’r ystyriaethau amgylcheddol canlynol: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sut mae glanhau offer, cyfarpar, y gweithle a chael gwared ar wastraff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mathau o wastraff plastro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ailgylchu gwastraff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gwahanu gwastraff.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effaith gwastraff peryglus ar yr amgylchedd.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326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Cynnal a chadw offer a chyfarpar plastro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Gwiriwch ansawdd yr offer a’r cyfarpar cyn i chi ddechrau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Glanhau offer a chyfarpar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Storio’r offer a chyfarpar yn ddiogel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Offer pŵer ar gyfer cymysgu a gosod plastrfwrdd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Offer mecanyddol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243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84390"/>
            <a:ext cx="8218487" cy="598487"/>
          </a:xfrm>
        </p:spPr>
        <p:txBody>
          <a:bodyPr/>
          <a:lstStyle/>
          <a:p>
            <a:r>
              <a:rPr lang="cy-GB"/>
              <a:t>Sefydlu man cymysgu diogel 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6482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1467"/>
            <a:ext cx="3456384" cy="386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66443" y="1556792"/>
            <a:ext cx="412035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>
                <a:solidFill>
                  <a:srgbClr val="211D1E"/>
                </a:solidFill>
                <a:latin typeface="+mn-lt"/>
              </a:rPr>
              <a:t>Wrth gymysgu plastr, y peth cyntaf i’w wneud yw sefydlu eich man cymysgu gyda’r offer angenrheidiol. </a:t>
            </a:r>
          </a:p>
          <a:p>
            <a:r>
              <a:rPr lang="cy-GB">
                <a:solidFill>
                  <a:srgbClr val="211D1E"/>
                </a:solidFill>
                <a:latin typeface="+mn-lt"/>
              </a:rPr>
              <a:t>Dylai’r ardal gymysgu: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fod â digon o awyr iach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fod â mynediad at ddŵr glân a thrydan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fod mor agos â phosibl at y deunyddiau sydd wedi’u storio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fod â man ar gyfer gwaredu deunyddiau gwastraff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fod a gorchuddion llawr amddiffynnol os oes angen. </a:t>
            </a:r>
          </a:p>
        </p:txBody>
      </p:sp>
    </p:spTree>
    <p:extLst>
      <p:ext uri="{BB962C8B-B14F-4D97-AF65-F5344CB8AC3E}">
        <p14:creationId xmlns:p14="http://schemas.microsoft.com/office/powerpoint/2010/main" val="94692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Diogelu arwynebau cyn plastro</a:t>
            </a:r>
          </a:p>
        </p:txBody>
      </p:sp>
      <p:pic>
        <p:nvPicPr>
          <p:cNvPr id="15363" name="Content Placeholder 2" descr="A room filled with furniture and a fireplace  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8138"/>
            <a:ext cx="7427913" cy="3863975"/>
          </a:xfrm>
        </p:spPr>
      </p:pic>
    </p:spTree>
    <p:extLst>
      <p:ext uri="{BB962C8B-B14F-4D97-AF65-F5344CB8AC3E}">
        <p14:creationId xmlns:p14="http://schemas.microsoft.com/office/powerpoint/2010/main" val="186531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440788" y="1072356"/>
            <a:ext cx="8218487" cy="598487"/>
          </a:xfrm>
        </p:spPr>
        <p:txBody>
          <a:bodyPr/>
          <a:lstStyle/>
          <a:p>
            <a:r>
              <a:rPr lang="cy-GB"/>
              <a:t>Gwirio deunyddiau cymysgu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40788" y="1679155"/>
            <a:ext cx="8703212" cy="4754563"/>
          </a:xfrm>
        </p:spPr>
        <p:txBody>
          <a:bodyPr/>
          <a:lstStyle/>
          <a:p>
            <a:r>
              <a:rPr lang="cy-GB"/>
              <a:t>Cyn cymysgu deunyddiau, bydd angen i chi wirio’r canlynol.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Ansawdd y deunydd.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Storio a diogelu’r deunyddiau.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Oedran a chyflwr.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Halogiad.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ddŵr ar gyfer cymysgu fod yn lân.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cymysgu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 fydd y deunyddiau plastro yn cael eu cymysgu â llaw neu drwy ddulliau mecanyddol.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535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 plastro rhydd traddodiadol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Mae deunyddiau plastro rhydd traddodiadol yn cynnwys: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Agregau, rhwymwyr, atgyfnerthiadau ac ychwanegion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Plastr calch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Tywod siarp wedi’i gymysgu gyda chalch hydrolig ac atgyfnerthiad o flewyn ceffyl neu afr.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Plastr cefndir wedi’i wneud o sment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Sment Portland Cyffredin wedi’i gymysgu gyda thywod adeiladu a phlastigwr/diddoswr.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5737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Glynwyr ac agregau ysgafn wedi’u cymysgu ymlaen llaw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91734" y="1556792"/>
            <a:ext cx="8413750" cy="4754563"/>
          </a:xfrm>
        </p:spPr>
        <p:txBody>
          <a:bodyPr/>
          <a:lstStyle/>
          <a:p>
            <a:r>
              <a:rPr lang="cy-GB"/>
              <a:t>Mae plasteri côt isaf yn cynnwys agregau perlit a fermicwlit wedi’u cymysgu â glynwr gypswm.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9460" name="Picture 4" descr="A close up of a rock  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482" y="2482168"/>
            <a:ext cx="4059237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6" descr="A picture containing cake, food, table, large  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93" y="2501219"/>
            <a:ext cx="4060825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45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32461"/>
            <a:ext cx="410527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Plastr côt isaf gypswm ysgafn wedi’i gymysgu ymlaen llaw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7264"/>
            <a:ext cx="8229600" cy="4248000"/>
          </a:xfrm>
        </p:spPr>
        <p:txBody>
          <a:bodyPr/>
          <a:lstStyle/>
          <a:p>
            <a:endParaRPr altLang="en-US" sz="2400">
              <a:ea typeface="ＭＳ Ｐゴシック" panose="020B0600070205080204" pitchFamily="34" charset="-128"/>
            </a:endParaRPr>
          </a:p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20485" name="Picture 4" descr="A close up of a logo  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041" y="1591022"/>
            <a:ext cx="3049588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71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gorffennu</a:t>
            </a:r>
          </a:p>
        </p:txBody>
      </p:sp>
      <p:pic>
        <p:nvPicPr>
          <p:cNvPr id="21507" name="Content Placeholder 4" descr="A picture containing toiletry, lotion  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897062"/>
            <a:ext cx="3889375" cy="3887787"/>
          </a:xfrm>
        </p:spPr>
      </p:pic>
      <p:pic>
        <p:nvPicPr>
          <p:cNvPr id="21508" name="Picture 2" descr="See the sourc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00251"/>
            <a:ext cx="4508500" cy="451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354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634</Words>
  <Application>Microsoft Office PowerPoint</Application>
  <PresentationFormat>On-screen Show (4:3)</PresentationFormat>
  <Paragraphs>94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 Grande</vt:lpstr>
      <vt:lpstr>Times New Roman</vt:lpstr>
      <vt:lpstr>Default Design</vt:lpstr>
      <vt:lpstr>PowerPoint 2: Cyfrifoldebau plastrwr </vt:lpstr>
      <vt:lpstr>Cynnal a chadw offer a chyfarpar plastro</vt:lpstr>
      <vt:lpstr>Sefydlu man cymysgu diogel </vt:lpstr>
      <vt:lpstr>Diogelu arwynebau cyn plastro</vt:lpstr>
      <vt:lpstr>Gwirio deunyddiau cymysgu</vt:lpstr>
      <vt:lpstr>Deunyddiau plastro rhydd traddodiadol</vt:lpstr>
      <vt:lpstr>Glynwyr ac agregau ysgafn wedi’u cymysgu ymlaen llaw</vt:lpstr>
      <vt:lpstr>Plastr côt isaf gypswm ysgafn wedi’i gymysgu ymlaen llaw</vt:lpstr>
      <vt:lpstr>Plastr gorffennu</vt:lpstr>
      <vt:lpstr>Gwybodaeth plastro’r gwneuthurwr</vt:lpstr>
      <vt:lpstr>Plastrfwrdd</vt:lpstr>
      <vt:lpstr> Manyleb plastro </vt:lpstr>
      <vt:lpstr>Paratoi cefndiroedd ar gyfer plastro</vt:lpstr>
      <vt:lpstr>Gweithio’n ddiogel</vt:lpstr>
      <vt:lpstr>Ystyriaethau amgylcheddol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148</cp:revision>
  <dcterms:created xsi:type="dcterms:W3CDTF">2013-05-28T00:38:54Z</dcterms:created>
  <dcterms:modified xsi:type="dcterms:W3CDTF">2021-05-06T10:05:06Z</dcterms:modified>
</cp:coreProperties>
</file>