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0"/>
  </p:notesMasterIdLst>
  <p:handoutMasterIdLst>
    <p:handoutMasterId r:id="rId21"/>
  </p:handoutMasterIdLst>
  <p:sldIdLst>
    <p:sldId id="339" r:id="rId5"/>
    <p:sldId id="328" r:id="rId6"/>
    <p:sldId id="331" r:id="rId7"/>
    <p:sldId id="332" r:id="rId8"/>
    <p:sldId id="333" r:id="rId9"/>
    <p:sldId id="334" r:id="rId10"/>
    <p:sldId id="336" r:id="rId11"/>
    <p:sldId id="337" r:id="rId12"/>
    <p:sldId id="344" r:id="rId13"/>
    <p:sldId id="345" r:id="rId14"/>
    <p:sldId id="341" r:id="rId15"/>
    <p:sldId id="342" r:id="rId16"/>
    <p:sldId id="343" r:id="rId17"/>
    <p:sldId id="338" r:id="rId18"/>
    <p:sldId id="267" r:id="rId19"/>
  </p:sldIdLst>
  <p:sldSz cx="9144000" cy="6858000" type="screen4x3"/>
  <p:notesSz cx="6858000" cy="9144000"/>
  <p:custDataLst>
    <p:tags r:id="rId2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4"/>
    <p:restoredTop sz="92430" autoAdjust="0"/>
  </p:normalViewPr>
  <p:slideViewPr>
    <p:cSldViewPr showGuides="1">
      <p:cViewPr varScale="1">
        <p:scale>
          <a:sx n="62" d="100"/>
          <a:sy n="62" d="100"/>
        </p:scale>
        <p:origin x="696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15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110: Galwedigaethau gorffen addurno a phaentio diwydiannol</a:t>
            </a:r>
          </a:p>
          <a:p>
            <a:endParaRPr lang="en-US" sz="2400" b="1" dirty="0"/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cy-GB"/>
            </a:br>
            <a:r>
              <a:rPr lang="cy-GB"/>
              <a:t>PowerPoint 8: Offer a chyfarpar paentio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110 folt</a:t>
            </a:r>
          </a:p>
        </p:txBody>
      </p:sp>
      <p:pic>
        <p:nvPicPr>
          <p:cNvPr id="1026" name="Picture 2" descr="Draper 31264 230-110 V Portable Site Tra- Buy Online in Cambodia at  Desertc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1556792"/>
            <a:ext cx="2520280" cy="2520280"/>
          </a:xfrm>
          <a:prstGeom prst="rect">
            <a:avLst/>
          </a:prstGeom>
          <a:noFill/>
        </p:spPr>
      </p:pic>
      <p:pic>
        <p:nvPicPr>
          <p:cNvPr id="1030" name="Picture 6" descr="Draper 59851 110-Volt 16 amp BS-Approved Plug for 110-Volt Extension Cable:  Amazon.co.uk: DIY &amp; Tool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772405">
            <a:off x="797920" y="4241516"/>
            <a:ext cx="2130696" cy="1216974"/>
          </a:xfrm>
          <a:prstGeom prst="rect">
            <a:avLst/>
          </a:prstGeom>
          <a:noFill/>
        </p:spPr>
      </p:pic>
      <p:pic>
        <p:nvPicPr>
          <p:cNvPr id="1032" name="Picture 8" descr="10 KVA Continuously Rated Single Phase Site 10KVA Transformer Input 240 Volt/Output  110 Vol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112" y="2060848"/>
            <a:ext cx="3024336" cy="3317777"/>
          </a:xfrm>
          <a:prstGeom prst="rect">
            <a:avLst/>
          </a:prstGeom>
          <a:noFill/>
        </p:spPr>
      </p:pic>
      <p:pic>
        <p:nvPicPr>
          <p:cNvPr id="10" name="Picture 12" descr="10m 110 Volt Extension Lead | 16 Amp Extension Cables | Power Solutions"/>
          <p:cNvPicPr>
            <a:picLocks noChangeAspect="1" noChangeArrowheads="1"/>
          </p:cNvPicPr>
          <p:nvPr/>
        </p:nvPicPr>
        <p:blipFill>
          <a:blip r:embed="rId5"/>
          <a:srcRect t="20573" b="25054"/>
          <a:stretch>
            <a:fillRect/>
          </a:stretch>
        </p:blipFill>
        <p:spPr bwMode="auto">
          <a:xfrm rot="4543887">
            <a:off x="2306399" y="2495430"/>
            <a:ext cx="4164864" cy="24727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Gwn gwres aer poeth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b="1"/>
              <a:t>Dewis modern yn lle torts nwy.</a:t>
            </a:r>
          </a:p>
          <a:p>
            <a:r>
              <a:rPr lang="cy-GB" b="1">
                <a:solidFill>
                  <a:srgbClr val="0077E3"/>
                </a:solidFill>
              </a:rPr>
              <a:t>Manteision: </a:t>
            </a:r>
          </a:p>
          <a:p>
            <a:pPr marL="361950" indent="-361950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cy-GB"/>
              <a:t>yn llai tebygol o achosi tân</a:t>
            </a:r>
          </a:p>
          <a:p>
            <a:pPr marL="361950" indent="-361950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cy-GB"/>
              <a:t>yn llai tebygol o losgi’r pren</a:t>
            </a:r>
          </a:p>
          <a:p>
            <a:r>
              <a:rPr lang="cy-GB" b="1">
                <a:solidFill>
                  <a:srgbClr val="0077E3"/>
                </a:solidFill>
              </a:rPr>
              <a:t>Anfanteision:</a:t>
            </a:r>
          </a:p>
          <a:p>
            <a:pPr marL="361950" indent="-361950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angen cyflenwad trydan</a:t>
            </a:r>
          </a:p>
          <a:p>
            <a:pPr marL="361950" indent="-361950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arafach na nwy</a:t>
            </a:r>
          </a:p>
          <a:p>
            <a:endParaRPr lang="en-GB" b="1" dirty="0"/>
          </a:p>
        </p:txBody>
      </p:sp>
      <p:pic>
        <p:nvPicPr>
          <p:cNvPr id="4" name="Picture 6" descr="Llun gwn gwres aer poet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4008" y="1988840"/>
            <a:ext cx="3935338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estoolcdn.azureedge.net/productmedia/Images/jpg_large/64025030-23b9-11e9-80f7-005056b31774_400_267.jpg"/>
          <p:cNvPicPr>
            <a:picLocks noChangeAspect="1" noChangeArrowheads="1"/>
          </p:cNvPicPr>
          <p:nvPr/>
        </p:nvPicPr>
        <p:blipFill>
          <a:blip r:embed="rId2"/>
          <a:srcRect l="14894" r="17021"/>
          <a:stretch>
            <a:fillRect/>
          </a:stretch>
        </p:blipFill>
        <p:spPr bwMode="auto">
          <a:xfrm>
            <a:off x="2915816" y="3284984"/>
            <a:ext cx="3312368" cy="254317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sandio trydanol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cy-GB"/>
              <a:t>Mae sandio mecanyddol yn dod yn boblogaidd gyda dyfodiad sandio di-lwch sy’n defnyddio padiau sandio arbennig.</a:t>
            </a:r>
          </a:p>
          <a:p>
            <a:pPr>
              <a:lnSpc>
                <a:spcPct val="150000"/>
              </a:lnSpc>
            </a:pPr>
            <a:r>
              <a:rPr lang="cy-GB"/>
              <a:t>Mae’r unedau sandio modern hyn yn sugno llwch o’r wyneb.</a:t>
            </a:r>
          </a:p>
          <a:p>
            <a:endParaRPr lang="en-GB" dirty="0"/>
          </a:p>
        </p:txBody>
      </p:sp>
      <p:pic>
        <p:nvPicPr>
          <p:cNvPr id="2058" name="Picture 10" descr="https://festoolcdn.azureedge.net/productmedia/Images/jpg_large/82b6bf3e-192e-11e7-80da-005056b31774_400_267.jpg"/>
          <p:cNvPicPr>
            <a:picLocks noChangeAspect="1" noChangeArrowheads="1"/>
          </p:cNvPicPr>
          <p:nvPr/>
        </p:nvPicPr>
        <p:blipFill>
          <a:blip r:embed="rId3"/>
          <a:srcRect l="8128"/>
          <a:stretch>
            <a:fillRect/>
          </a:stretch>
        </p:blipFill>
        <p:spPr bwMode="auto">
          <a:xfrm>
            <a:off x="6300192" y="4005064"/>
            <a:ext cx="2441848" cy="1774130"/>
          </a:xfrm>
          <a:prstGeom prst="rect">
            <a:avLst/>
          </a:prstGeom>
          <a:noFill/>
        </p:spPr>
      </p:pic>
      <p:pic>
        <p:nvPicPr>
          <p:cNvPr id="2062" name="Picture 14" descr="https://festoolcdn.azureedge.net/productmedia/Images/jpg_large/790b95dd-f575-11e5-80d7-005056b31774_400_26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560" y="3717032"/>
            <a:ext cx="2376264" cy="19461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>
                <a:uFill>
                  <a:solidFill>
                    <a:schemeClr val="tx1"/>
                  </a:solidFill>
                </a:uFill>
              </a:rPr>
              <a:t>Estyniad sandio trydanol</a:t>
            </a:r>
          </a:p>
        </p:txBody>
      </p:sp>
      <p:pic>
        <p:nvPicPr>
          <p:cNvPr id="6148" name="Picture 4" descr="Llu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736" y="2348880"/>
            <a:ext cx="4824536" cy="3213632"/>
          </a:xfrm>
          <a:prstGeom prst="rect">
            <a:avLst/>
          </a:prstGeom>
          <a:ln w="571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Eitemau defnyddiol eraill</a:t>
            </a:r>
            <a:br>
              <a:rPr lang="cy-GB"/>
            </a:br>
            <a:endParaRPr lang="cy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844824"/>
            <a:ext cx="8229600" cy="3915176"/>
          </a:xfrm>
        </p:spPr>
        <p:txBody>
          <a:bodyPr/>
          <a:lstStyle/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Cyllell Stanley at ddefnydd cyffredinol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Hanbwrdd i cymysgu deunydd llenwi arno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Bwcedi ar gyfer dal dŵr/sbwriel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Sbwnj ar gyfer golchi i lawr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Cadachau ar gyfer sychu sbotiau paent cyn iddynt sychu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Pleiars/gefail i dynnu hoelion, pinnau, clipiau ac ati.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Sgriwdreifars: detholiad o bennau fflat a phennau Phillips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http://www.caneadam.co.uk/content/images/thumbs/0001898_stanley-professional-filling-knif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034892">
            <a:off x="6163340" y="3796205"/>
            <a:ext cx="1944687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>
                <a:ea typeface="ＭＳ Ｐゴシック" pitchFamily="-105" charset="-128"/>
                <a:cs typeface="ＭＳ Ｐゴシック" pitchFamily="-105" charset="-128"/>
              </a:rPr>
              <a:t>Cyllell grafu/ crafwr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3987184"/>
          </a:xfrm>
        </p:spPr>
        <p:txBody>
          <a:bodyPr/>
          <a:lstStyle/>
          <a:p>
            <a:r>
              <a:rPr lang="cy-GB" sz="2400" b="1"/>
              <a:t>Disgrifiad: </a:t>
            </a:r>
            <a:r>
              <a:rPr lang="cy-GB" sz="2400"/>
              <a:t>Nid yw llafn cyllell grafu yn plygu’n hawdd. Mae gan y cyllyll o’r ansawdd gorau garn o bren caled. </a:t>
            </a:r>
          </a:p>
          <a:p>
            <a:r>
              <a:rPr lang="cy-GB" sz="2400" b="1"/>
              <a:t>Defnydd: </a:t>
            </a:r>
            <a:r>
              <a:rPr lang="cy-GB" sz="2400"/>
              <a:t>Tynnu papur wal, paent rhydd a diffygion eraill ar yr arwyneb.</a:t>
            </a:r>
          </a:p>
          <a:p>
            <a:r>
              <a:rPr lang="cy-GB" sz="2400" b="1"/>
              <a:t>Maint: </a:t>
            </a:r>
            <a:r>
              <a:rPr lang="cy-GB" sz="2400"/>
              <a:t>25mm    50mm    75mm    100mm</a:t>
            </a:r>
          </a:p>
        </p:txBody>
      </p:sp>
      <p:pic>
        <p:nvPicPr>
          <p:cNvPr id="4" name="Picture 13" descr="Cyllell Lenwi Draddodiado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208252">
            <a:off x="3072814" y="4607089"/>
            <a:ext cx="2997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http://www-3.toolbox.co.uk/stanley-proscale-tang-filling-knife-00101606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165678">
            <a:off x="738829" y="3818850"/>
            <a:ext cx="1700907" cy="1946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https://encrypted-tbn2.gstatic.com/images?q=tbn:ANd9GcRITea1eaa3gqfDWzTN3Cf1lhTXPiMUOCqeCcaTmhAeZND4V1j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82950">
            <a:off x="5929216" y="3706096"/>
            <a:ext cx="2359025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/>
              <a:t>Cyllyll/llafnau llenwi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4176464"/>
          </a:xfrm>
        </p:spPr>
        <p:txBody>
          <a:bodyPr/>
          <a:lstStyle/>
          <a:p>
            <a:r>
              <a:rPr lang="cy-GB" sz="2400" b="1"/>
              <a:t>Disgrifiad: </a:t>
            </a:r>
            <a:r>
              <a:rPr lang="cy-GB" sz="2400"/>
              <a:t>Mae llafnau tenau, hyblyg ar gyllyll llenwi i helpu i lenwi bylchau a chraciau. Gall y llafnau o’r ansawdd gorau blygu drwy 90 gradd a dod yn ôl i siâp.</a:t>
            </a:r>
          </a:p>
          <a:p>
            <a:r>
              <a:rPr lang="cy-GB" sz="2400" b="1"/>
              <a:t>Defnydd: </a:t>
            </a:r>
            <a:r>
              <a:rPr lang="cy-GB" sz="2400"/>
              <a:t>Llenwi tyllau a chraciau ag amryw ddeunyddiau llenwi.</a:t>
            </a:r>
          </a:p>
          <a:p>
            <a:r>
              <a:rPr lang="cy-GB" sz="2400" b="1"/>
              <a:t>Maint: </a:t>
            </a:r>
            <a:r>
              <a:rPr lang="cy-GB" sz="2400"/>
              <a:t>25mm    50mm     75mm    100mm</a:t>
            </a:r>
          </a:p>
          <a:p>
            <a:endParaRPr lang="en-US" dirty="0"/>
          </a:p>
        </p:txBody>
      </p:sp>
      <p:pic>
        <p:nvPicPr>
          <p:cNvPr id="5" name="Picture 2" descr="Llun cyllell graf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544" y="3717032"/>
            <a:ext cx="3168352" cy="2107816"/>
          </a:xfrm>
          <a:prstGeom prst="rect">
            <a:avLst/>
          </a:prstGeom>
          <a:noFill/>
        </p:spPr>
      </p:pic>
      <p:pic>
        <p:nvPicPr>
          <p:cNvPr id="1026" name="Picture 2" descr="d:\Users\User\Desktop\New folder (2)\20200524_1536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1960" y="4100033"/>
            <a:ext cx="1435041" cy="1971994"/>
          </a:xfrm>
          <a:prstGeom prst="rect">
            <a:avLst/>
          </a:prstGeom>
          <a:ln w="28575">
            <a:solidFill>
              <a:srgbClr val="0077E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4" name="Picture 6" descr="Prynu brwshis papuro a brwshis hel llwch ar-lein | MyPaintbrus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651911">
            <a:off x="6488803" y="3905643"/>
            <a:ext cx="1846171" cy="1846171"/>
          </a:xfrm>
          <a:prstGeom prst="rect">
            <a:avLst/>
          </a:prstGeom>
          <a:noFill/>
        </p:spPr>
      </p:pic>
      <p:pic>
        <p:nvPicPr>
          <p:cNvPr id="12292" name="Picture 4" descr="Perfection Dusting Brush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95936" y="3789040"/>
            <a:ext cx="1818604" cy="2146359"/>
          </a:xfrm>
          <a:prstGeom prst="rect">
            <a:avLst/>
          </a:prstGeom>
          <a:noFill/>
        </p:spPr>
      </p:pic>
      <p:pic>
        <p:nvPicPr>
          <p:cNvPr id="12290" name="Picture 2" descr="Kana Professional Dusting Brush 4&quot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6430298">
            <a:off x="1287678" y="3817086"/>
            <a:ext cx="1947424" cy="194742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/>
              <a:t>Brwshis hel llwch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3987184"/>
          </a:xfrm>
        </p:spPr>
        <p:txBody>
          <a:bodyPr/>
          <a:lstStyle/>
          <a:p>
            <a:pPr lvl="2">
              <a:defRPr/>
            </a:pPr>
            <a:r>
              <a:rPr lang="cy-GB" sz="2400" b="1"/>
              <a:t>Disgrifiad: </a:t>
            </a:r>
            <a:r>
              <a:rPr lang="cy-GB" sz="2400"/>
              <a:t>Yn debyg i frwsh paent a’r blew naill ai’n flew pur, neu’n ffilament synthetig.</a:t>
            </a:r>
          </a:p>
          <a:p>
            <a:pPr lvl="2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/>
          </a:p>
          <a:p>
            <a:pPr lvl="2">
              <a:defRPr/>
            </a:pPr>
            <a:r>
              <a:rPr lang="cy-GB" sz="2400" b="1"/>
              <a:t>Defnydd:  </a:t>
            </a:r>
            <a:r>
              <a:rPr lang="cy-GB" sz="2400"/>
              <a:t>Darn pwysig o offer i dynnu llwch a mân weddillion oddi ar arwyneb cyn ei baentio.</a:t>
            </a:r>
          </a:p>
          <a:p>
            <a:pPr lvl="2">
              <a:defRPr/>
            </a:pPr>
            <a:endParaRPr lang="en-US" sz="2400" b="1" dirty="0"/>
          </a:p>
          <a:p>
            <a:pPr lvl="2">
              <a:defRPr/>
            </a:pPr>
            <a:r>
              <a:rPr lang="cy-GB" sz="2400" b="1"/>
              <a:t>Maint: </a:t>
            </a:r>
            <a:r>
              <a:rPr lang="cy-GB" sz="2400"/>
              <a:t>75mm neu 100mm fel arfer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Stanley 0-58-930 Dynagrip Nail Punch Set 3 Piece"/>
          <p:cNvPicPr>
            <a:picLocks noChangeAspect="1" noChangeArrowheads="1"/>
          </p:cNvPicPr>
          <p:nvPr/>
        </p:nvPicPr>
        <p:blipFill>
          <a:blip r:embed="rId2"/>
          <a:srcRect t="18295" b="18980"/>
          <a:stretch>
            <a:fillRect/>
          </a:stretch>
        </p:blipFill>
        <p:spPr bwMode="auto">
          <a:xfrm>
            <a:off x="3275856" y="4077072"/>
            <a:ext cx="2755181" cy="172819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Morthwyl a phwnsh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844824"/>
            <a:ext cx="8229600" cy="3312368"/>
          </a:xfrm>
        </p:spPr>
        <p:txBody>
          <a:bodyPr/>
          <a:lstStyle/>
          <a:p>
            <a:r>
              <a:rPr lang="cy-GB" sz="2400" b="1"/>
              <a:t>Disgrifiad: </a:t>
            </a:r>
            <a:r>
              <a:rPr lang="cy-GB" sz="2400"/>
              <a:t>Gwneir pwnsh o fetel caled er mwyn gallu gwrthsefyll ergydion morthwyl.</a:t>
            </a:r>
          </a:p>
          <a:p>
            <a:r>
              <a:rPr lang="cy-GB" sz="2400" b="1"/>
              <a:t>Defnydd: </a:t>
            </a:r>
            <a:r>
              <a:rPr lang="cy-GB" sz="2400"/>
              <a:t>Fe’i defnyddir gyda morthwyl i yrru pennau hoelion powld i mewn o dan yr wyneb.</a:t>
            </a:r>
          </a:p>
          <a:p>
            <a:r>
              <a:rPr lang="cy-GB" sz="2400" b="1"/>
              <a:t>Maint: </a:t>
            </a:r>
            <a:r>
              <a:rPr lang="cy-GB" sz="2400"/>
              <a:t>1.6mm, 2.4mm, 3.2mm, 4mm and 4.8mm </a:t>
            </a:r>
          </a:p>
          <a:p>
            <a:endParaRPr lang="en-US" b="1" dirty="0">
              <a:solidFill>
                <a:srgbClr val="0077E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RTF Granville : Crafwr Trionglog : Carn mewn dau ddar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671037">
            <a:off x="1545112" y="3354440"/>
            <a:ext cx="2440112" cy="2440112"/>
          </a:xfrm>
          <a:prstGeom prst="rect">
            <a:avLst/>
          </a:prstGeom>
          <a:noFill/>
        </p:spPr>
      </p:pic>
      <p:pic>
        <p:nvPicPr>
          <p:cNvPr id="9218" name="Picture 2" descr="https://www.hamiltondecoratingtools.co.uk/uploads/product-images/2081_x500x500xResize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78579">
            <a:off x="4658912" y="3276618"/>
            <a:ext cx="3444313" cy="22870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Crafwr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7931224" cy="4304712"/>
          </a:xfrm>
        </p:spPr>
        <p:txBody>
          <a:bodyPr/>
          <a:lstStyle/>
          <a:p>
            <a:r>
              <a:rPr lang="cy-GB" sz="2400" b="1" dirty="0"/>
              <a:t>Disgrifiad: </a:t>
            </a:r>
            <a:r>
              <a:rPr lang="cy-GB" sz="2400" dirty="0"/>
              <a:t>Llafn ar flaen coesyn metel. </a:t>
            </a:r>
          </a:p>
          <a:p>
            <a:r>
              <a:rPr lang="cy-GB" sz="2400" b="1" dirty="0"/>
              <a:t>Defnydd: </a:t>
            </a:r>
            <a:r>
              <a:rPr lang="cy-GB" sz="2400" dirty="0"/>
              <a:t>Fe’i defnyddir gan amlaf i dynnu paent gyda gwres neu stripier paent.</a:t>
            </a:r>
          </a:p>
          <a:p>
            <a:r>
              <a:rPr lang="cy-GB" sz="2400" b="1" dirty="0"/>
              <a:t>Mathau: </a:t>
            </a:r>
            <a:r>
              <a:rPr lang="cy-GB" sz="2400" dirty="0"/>
              <a:t>Llafn â chyfuniad o ymylon i grafu arwyneb gwastad a mowldinau. Trionglog ar gyfer arwynebau gwastad yn unig </a:t>
            </a:r>
          </a:p>
          <a:p>
            <a:endParaRPr lang="en-US" b="1" i="1" dirty="0">
              <a:solidFill>
                <a:srgbClr val="0077E3"/>
              </a:solidFill>
            </a:endParaRPr>
          </a:p>
          <a:p>
            <a:endParaRPr lang="en-US" b="1" dirty="0">
              <a:solidFill>
                <a:srgbClr val="0077E3"/>
              </a:solidFill>
            </a:endParaRPr>
          </a:p>
          <a:p>
            <a:pPr>
              <a:spcBef>
                <a:spcPts val="3000"/>
              </a:spcBef>
            </a:pPr>
            <a:r>
              <a:rPr lang="cy-GB" b="1" dirty="0">
                <a:solidFill>
                  <a:srgbClr val="0077E3"/>
                </a:solidFill>
              </a:rPr>
              <a:t>         Trionglog                                     Llafn â chyfuniad o ymylon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Makita CG100D 10.8v CXT Cordless Caulking Gun | Mastic / Sealant Guns"/>
          <p:cNvPicPr>
            <a:picLocks noChangeAspect="1" noChangeArrowheads="1"/>
          </p:cNvPicPr>
          <p:nvPr/>
        </p:nvPicPr>
        <p:blipFill>
          <a:blip r:embed="rId2"/>
          <a:srcRect b="15299"/>
          <a:stretch>
            <a:fillRect/>
          </a:stretch>
        </p:blipFill>
        <p:spPr bwMode="auto">
          <a:xfrm rot="1654385">
            <a:off x="5770150" y="3662560"/>
            <a:ext cx="2747555" cy="2012713"/>
          </a:xfrm>
          <a:prstGeom prst="rect">
            <a:avLst/>
          </a:prstGeom>
          <a:noFill/>
        </p:spPr>
      </p:pic>
      <p:pic>
        <p:nvPicPr>
          <p:cNvPr id="8194" name="Picture 2" descr="ProDec Advance PRCG11 Revolving Caulking Gun, Black, 400 ml 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68450">
            <a:off x="1640999" y="4477480"/>
            <a:ext cx="3031786" cy="147951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Gwn mastic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7643192" cy="3987184"/>
          </a:xfrm>
        </p:spPr>
        <p:txBody>
          <a:bodyPr/>
          <a:lstStyle/>
          <a:p>
            <a:r>
              <a:rPr lang="cy-GB" b="1" dirty="0"/>
              <a:t>Disgrifiad: </a:t>
            </a:r>
            <a:r>
              <a:rPr lang="cy-GB" dirty="0"/>
              <a:t>Teclyn llaw sy’n dal tiwbiau calc, silicon a deunyddiau selio hyblyg eraill</a:t>
            </a:r>
          </a:p>
          <a:p>
            <a:r>
              <a:rPr lang="cy-GB" b="1" dirty="0"/>
              <a:t>Defnydd: </a:t>
            </a:r>
            <a:r>
              <a:rPr lang="cy-GB" dirty="0"/>
              <a:t>Rhoi deunydd llenwi a deunyddiau selio hyblyg mewn craciau a bylchau mewn sgyrtinau, architrafau, cofin a chornisiau.</a:t>
            </a:r>
          </a:p>
          <a:p>
            <a:r>
              <a:rPr lang="cy-GB" b="1" dirty="0"/>
              <a:t>Mathau: </a:t>
            </a:r>
            <a:r>
              <a:rPr lang="cy-GB" dirty="0"/>
              <a:t>Mae’r gynnau mastic o’r ansawdd gorau wedi’u gwneud o fetel, ac mae rhai ohonynt yn gweithio efo batri. </a:t>
            </a:r>
          </a:p>
          <a:p>
            <a:r>
              <a:rPr lang="cy-GB" b="1" dirty="0"/>
              <a:t>Maint: </a:t>
            </a:r>
            <a:r>
              <a:rPr lang="cy-GB" dirty="0"/>
              <a:t>Dau faint i dderbyn tiwbiau 310 neu 380ml.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osco 10&quot;/12&quot; Sanding Block - TWSB-2 | BTN Music U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5856" y="3717032"/>
            <a:ext cx="2312368" cy="2312368"/>
          </a:xfrm>
          <a:prstGeom prst="rect">
            <a:avLst/>
          </a:prstGeom>
          <a:noFill/>
        </p:spPr>
      </p:pic>
      <p:pic>
        <p:nvPicPr>
          <p:cNvPr id="7172" name="Picture 4" descr="Faithfull Rubber Sanding Block | Sanding Block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3608" y="3933056"/>
            <a:ext cx="1916832" cy="191683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Blociau sandio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3528392"/>
          </a:xfrm>
        </p:spPr>
        <p:txBody>
          <a:bodyPr/>
          <a:lstStyle/>
          <a:p>
            <a:r>
              <a:rPr lang="cy-GB" sz="2400" b="1"/>
              <a:t>Disgrifiad: </a:t>
            </a:r>
            <a:r>
              <a:rPr lang="cy-GB" sz="2400"/>
              <a:t>Blociau petryal y gellir eu gwneud ar gyfer y dasg neu eu llifio o ddarn o bren.</a:t>
            </a:r>
          </a:p>
          <a:p>
            <a:r>
              <a:rPr lang="cy-GB" sz="2400" b="1"/>
              <a:t>Defnydd: </a:t>
            </a:r>
            <a:r>
              <a:rPr lang="cy-GB" sz="2400"/>
              <a:t>I helpu’r addurnwr i sandio arwyneb. Gall defnyddio blociau helpu i greu arwyneb llyfnach yn gyflymach gyda llai o ymdrech.</a:t>
            </a:r>
          </a:p>
          <a:p>
            <a:r>
              <a:rPr lang="cy-GB" sz="2400" b="1"/>
              <a:t>Mathau: </a:t>
            </a:r>
            <a:r>
              <a:rPr lang="cy-GB" sz="2400"/>
              <a:t>Rwber, corcyn, neu bren.</a:t>
            </a:r>
          </a:p>
          <a:p>
            <a:endParaRPr lang="en-US" b="1" dirty="0">
              <a:solidFill>
                <a:srgbClr val="0077E3"/>
              </a:solidFill>
            </a:endParaRPr>
          </a:p>
          <a:p>
            <a:endParaRPr lang="en-US" b="1" dirty="0">
              <a:solidFill>
                <a:srgbClr val="0077E3"/>
              </a:solidFill>
            </a:endParaRPr>
          </a:p>
          <a:p>
            <a:endParaRPr lang="en-US" dirty="0"/>
          </a:p>
        </p:txBody>
      </p:sp>
      <p:pic>
        <p:nvPicPr>
          <p:cNvPr id="7170" name="Picture 2" descr="https://www.buckandhickman.com/asset/medium/40/1_/b27c8f4591242d55ef261dd06d9d3e37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8144" y="3573016"/>
            <a:ext cx="2386236" cy="23862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trydanol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sz="2400"/>
              <a:t>Gall offer trydanol yn aml wneud tasg yn haws ac yn gyflymach. </a:t>
            </a:r>
          </a:p>
          <a:p>
            <a:r>
              <a:rPr lang="cy-GB" sz="2400"/>
              <a:t>Y prif berygl gydag offer trydanol, a fydd yn cael eu nodi mewn </a:t>
            </a:r>
            <a:r>
              <a:rPr lang="cy-GB" sz="2400" b="1"/>
              <a:t>asesiad risg</a:t>
            </a:r>
            <a:r>
              <a:rPr lang="cy-GB" sz="2400"/>
              <a:t> yw sioc drydanol, sy’n gallu bod yn farwol.</a:t>
            </a:r>
          </a:p>
          <a:p>
            <a:r>
              <a:rPr lang="cy-GB" sz="2400"/>
              <a:t>Er mwyn lleihau effaith sioc drydanol, dylai pob offer fod yn 110 folt a dylid ei brofi yn ôl yr angen.</a:t>
            </a:r>
          </a:p>
          <a:p>
            <a:r>
              <a:rPr lang="cy-GB" sz="2400"/>
              <a:t>Bydd angen </a:t>
            </a:r>
            <a:r>
              <a:rPr lang="cy-GB" sz="2400" b="1"/>
              <a:t>transfformer</a:t>
            </a:r>
            <a:r>
              <a:rPr lang="cy-GB" sz="2400"/>
              <a:t> i leihau’r foltedd o 240 folt i 110.  </a:t>
            </a:r>
          </a:p>
          <a:p>
            <a:r>
              <a:rPr lang="cy-GB" sz="2400"/>
              <a:t>Mae pob offer 110 folt yn felyn ac mae ganddo blygiau gwahanol i offer 240 folt.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1643</TotalTime>
  <Words>622</Words>
  <Application>Microsoft Office PowerPoint</Application>
  <PresentationFormat>On-screen Show (4:3)</PresentationFormat>
  <Paragraphs>71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Lucida Grande</vt:lpstr>
      <vt:lpstr>Times New Roman</vt:lpstr>
      <vt:lpstr>Default Design</vt:lpstr>
      <vt:lpstr> PowerPoint 8: Offer a chyfarpar paentio</vt:lpstr>
      <vt:lpstr>Cyllell grafu/ crafwr</vt:lpstr>
      <vt:lpstr>Cyllyll/llafnau llenwi</vt:lpstr>
      <vt:lpstr>Brwshis hel llwch</vt:lpstr>
      <vt:lpstr>Morthwyl a phwnsh </vt:lpstr>
      <vt:lpstr>Crafwr</vt:lpstr>
      <vt:lpstr>Gwn mastic</vt:lpstr>
      <vt:lpstr>Blociau sandio</vt:lpstr>
      <vt:lpstr>Offer trydanol</vt:lpstr>
      <vt:lpstr>Offer 110 folt</vt:lpstr>
      <vt:lpstr>Gwn gwres aer poeth</vt:lpstr>
      <vt:lpstr>Offer sandio trydanol</vt:lpstr>
      <vt:lpstr>Estyniad sandio trydanol</vt:lpstr>
      <vt:lpstr>Eitemau defnyddiol eraill 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196</cp:revision>
  <dcterms:created xsi:type="dcterms:W3CDTF">2013-05-28T00:38:54Z</dcterms:created>
  <dcterms:modified xsi:type="dcterms:W3CDTF">2021-04-26T16:18:06Z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