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339" r:id="rId5"/>
    <p:sldId id="328" r:id="rId6"/>
    <p:sldId id="331" r:id="rId7"/>
    <p:sldId id="330" r:id="rId8"/>
    <p:sldId id="336" r:id="rId9"/>
    <p:sldId id="332" r:id="rId10"/>
    <p:sldId id="333" r:id="rId11"/>
    <p:sldId id="334" r:id="rId12"/>
    <p:sldId id="335" r:id="rId13"/>
    <p:sldId id="338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77E3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2961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WpVJBh5TRbQ" TargetMode="External"/><Relationship Id="rId3" Type="http://schemas.openxmlformats.org/officeDocument/2006/relationships/hyperlink" Target="https://youtu.be/Vx0LwtLl4-M" TargetMode="External"/><Relationship Id="rId7" Type="http://schemas.openxmlformats.org/officeDocument/2006/relationships/hyperlink" Target="https://youtu.be/fGJ_lDj4Bas" TargetMode="External"/><Relationship Id="rId2" Type="http://schemas.openxmlformats.org/officeDocument/2006/relationships/hyperlink" Target="https://youtu.be/jOZZeLKu7e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youtu.be/qRTe14Car0Y" TargetMode="External"/><Relationship Id="rId5" Type="http://schemas.openxmlformats.org/officeDocument/2006/relationships/hyperlink" Target="https://youtu.be/OTC9VsUXfp0" TargetMode="External"/><Relationship Id="rId4" Type="http://schemas.openxmlformats.org/officeDocument/2006/relationships/hyperlink" Target="https://youtu.be/uAjr4bLquRM" TargetMode="External"/><Relationship Id="rId9" Type="http://schemas.openxmlformats.org/officeDocument/2006/relationships/hyperlink" Target="https://youtu.be/OoiArFrHF3I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live.uploads.lionindustries.proteus.digitalroar.co.uk/store/162/Wagner-FC9900-web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1: Swydd y peintiwr a’r addurnwr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Dolenni defnyddiol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512000"/>
            <a:ext cx="8075240" cy="4248000"/>
          </a:xfrm>
        </p:spPr>
        <p:txBody>
          <a:bodyPr/>
          <a:lstStyle/>
          <a:p>
            <a:r>
              <a:rPr lang="cy-GB" b="1">
                <a:solidFill>
                  <a:srgbClr val="0077E3"/>
                </a:solidFill>
              </a:rPr>
              <a:t>Diwrnod ym mywyd prentis </a:t>
            </a:r>
            <a:r>
              <a:rPr lang="cy-GB">
                <a:hlinkClick r:id="rId2"/>
              </a:rPr>
              <a:t>https://youtu.be/jOZZeLKu7e8</a:t>
            </a:r>
          </a:p>
          <a:p>
            <a:r>
              <a:rPr lang="cy-GB" b="1">
                <a:solidFill>
                  <a:srgbClr val="000000"/>
                </a:solidFill>
              </a:rPr>
              <a:t>Paentio pontydd </a:t>
            </a:r>
            <a:r>
              <a:rPr lang="cy-GB">
                <a:hlinkClick r:id="rId3"/>
              </a:rPr>
              <a:t>https://youtu.be/Vx0LwtLl4-M</a:t>
            </a:r>
            <a:r>
              <a:rPr lang="cy-GB"/>
              <a:t>      </a:t>
            </a:r>
          </a:p>
          <a:p>
            <a:r>
              <a:rPr lang="cy-GB" b="1">
                <a:solidFill>
                  <a:srgbClr val="0077E3"/>
                </a:solidFill>
              </a:rPr>
              <a:t>Paentio diwydiannol </a:t>
            </a:r>
            <a:r>
              <a:rPr lang="cy-GB">
                <a:hlinkClick r:id="rId4"/>
              </a:rPr>
              <a:t>https://youtu.be/uAjr4bLquRM</a:t>
            </a:r>
          </a:p>
          <a:p>
            <a:r>
              <a:rPr lang="cy-GB" b="1">
                <a:solidFill>
                  <a:srgbClr val="000000"/>
                </a:solidFill>
              </a:rPr>
              <a:t>Paentio tŵr </a:t>
            </a:r>
            <a:r>
              <a:rPr lang="cy-GB">
                <a:hlinkClick r:id="rId5"/>
              </a:rPr>
              <a:t>https://youtu.be/OTC9VsUXfp0</a:t>
            </a:r>
          </a:p>
          <a:p>
            <a:r>
              <a:rPr lang="cy-GB" b="1">
                <a:solidFill>
                  <a:srgbClr val="0077E3"/>
                </a:solidFill>
              </a:rPr>
              <a:t>Paentio ac addurno ffilm o 1945 </a:t>
            </a:r>
            <a:r>
              <a:rPr lang="cy-GB">
                <a:hlinkClick r:id="rId6"/>
              </a:rPr>
              <a:t>https://youtu.be/qRTe14Car0Y</a:t>
            </a:r>
          </a:p>
          <a:p>
            <a:r>
              <a:rPr lang="cy-GB" b="1">
                <a:solidFill>
                  <a:srgbClr val="000000"/>
                </a:solidFill>
              </a:rPr>
              <a:t>Addurno adferol </a:t>
            </a:r>
            <a:r>
              <a:rPr lang="cy-GB">
                <a:hlinkClick r:id="rId7"/>
              </a:rPr>
              <a:t>https://youtu.be/fGJ_lDj4Bas </a:t>
            </a:r>
          </a:p>
          <a:p>
            <a:r>
              <a:rPr lang="cy-GB" b="1">
                <a:solidFill>
                  <a:srgbClr val="0077E3"/>
                </a:solidFill>
              </a:rPr>
              <a:t>Effeithiau addurnol </a:t>
            </a:r>
            <a:r>
              <a:rPr lang="cy-GB">
                <a:hlinkClick r:id="rId8"/>
              </a:rPr>
              <a:t>https://youtu.be/WpVJBh5TRbQ</a:t>
            </a:r>
          </a:p>
          <a:p>
            <a:r>
              <a:rPr lang="cy-GB" b="1">
                <a:solidFill>
                  <a:srgbClr val="000000"/>
                </a:solidFill>
              </a:rPr>
              <a:t>Papuro waliau </a:t>
            </a:r>
            <a:r>
              <a:rPr lang="cy-GB">
                <a:hlinkClick r:id="rId9"/>
              </a:rPr>
              <a:t>https://youtu.be/OoiArFrHF3I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>
                <a:ea typeface="ＭＳ Ｐゴシック" pitchFamily="-105" charset="-128"/>
                <a:cs typeface="ＭＳ Ｐゴシック" pitchFamily="-105" charset="-128"/>
              </a:rPr>
              <a:t>Peintiwr neu beintiwr ac addurnwr?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3843168"/>
          </a:xfrm>
        </p:spPr>
        <p:txBody>
          <a:bodyPr/>
          <a:lstStyle/>
          <a:p>
            <a:pPr marL="0" indent="0"/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Mae’r diwydiant peintio ac addurno yn amrywiol iawn.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cy-GB"/>
              <a:t>Bydd y math o waith a wneir weithiau’n dibynnu ar allu’r Paentiwr ac Addurnwr, a/neu’r math o waith sydd ar y gweill ganddo.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cy-GB"/>
              <a:t>Bydd rhai hefyd yn arbenigo mewn mathau neilltuol o waith.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cy-GB"/>
              <a:t>Nid yw pob peintiwr ac addurnwr yn gosod papur wal, yn gwneud gwaith sbreio neu’n defnyddio gorffeniadau arbenigol.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cy-GB"/>
              <a:t>Mae rhai addurnwyr nad ydynt yn gwneud dim ond gosod papur wal, gwaith sbreio neu osod gorffeniadau arbennig.</a:t>
            </a:r>
          </a:p>
          <a:p>
            <a:pPr marL="0" indent="0"/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Cynllunio’r gwaith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Ar wahân i baratoi ac addurno arwynebau, bydd yn rhaid i beintiwr ac addurnwr hefyd gynllunio’r gwaith cyn dechrau.</a:t>
            </a:r>
          </a:p>
          <a:p>
            <a:r>
              <a:rPr lang="cy-GB" b="1">
                <a:solidFill>
                  <a:srgbClr val="0077E3"/>
                </a:solidFill>
              </a:rPr>
              <a:t>CWESTIWN: Yn eich barn chi, beth mae angen i beintiwr gynllunio ar ei gyfer?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Y tywydd 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Materion iechyd a diogelwch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Ble bydd yn dechrau ac yn gorffen gweithio 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Bod ganddo’r offer, y deunyddiau a’r cyfarpar cywir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cy-GB"/>
              <a:t>Gweithio o gwmpas crefftau eraill, y cwsmer neu’r cyhoedd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cy-GB" sz="2400" b="1">
                <a:ea typeface="ＭＳ Ｐゴシック" pitchFamily="-105" charset="-128"/>
                <a:cs typeface="ＭＳ Ｐゴシック" pitchFamily="-105" charset="-128"/>
              </a:rPr>
              <a:t>Diogelu’r ardal weithio ac ardaloedd eraill y mae’r gwaith yn effeithio arnynt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12776"/>
            <a:ext cx="8229600" cy="4464496"/>
          </a:xfrm>
        </p:spPr>
        <p:txBody>
          <a:bodyPr/>
          <a:lstStyle/>
          <a:p>
            <a:pPr lvl="3">
              <a:defRPr/>
            </a:pPr>
            <a:endParaRPr lang="en-US" dirty="0"/>
          </a:p>
          <a:p>
            <a:pPr marL="0" indent="0"/>
            <a:r>
              <a:rPr lang="cy-GB"/>
              <a:t>Mae’n bwysig peidio â difrodi’r ardal y mae’r gwaith yn effeithio arni a’r gosodiadau, y ffitiadau, y dodrefn, y nodweddion a’r eiddo sydd ynddi.</a:t>
            </a:r>
          </a:p>
          <a:p>
            <a:pPr marL="0" indent="0"/>
            <a:r>
              <a:rPr lang="cy-GB" b="1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Beth yw’r goblygiadau yn eich barn chi os caiff rhywbeth ei ddifrodi?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Colli enillion/elw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Amser yn cael ei wastraffu wrth lanhau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Colli enw da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Colli gwaith yn y dyfodol</a:t>
            </a:r>
          </a:p>
        </p:txBody>
      </p:sp>
      <p:pic>
        <p:nvPicPr>
          <p:cNvPr id="4" name="Picture 3" descr="http://www.msimmonds.co.uk/wp-content/uploads/2013/01/IMG_0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0391" y="3468784"/>
            <a:ext cx="3384377" cy="2376264"/>
          </a:xfrm>
          <a:prstGeom prst="rect">
            <a:avLst/>
          </a:prstGeom>
          <a:ln w="19050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Sicrhau iechyd a diogelwch yn y gweithle</a:t>
            </a:r>
            <a:br>
              <a:rPr lang="cy-GB" sz="2400" b="1"/>
            </a:b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8229600" cy="3960440"/>
          </a:xfrm>
        </p:spPr>
        <p:txBody>
          <a:bodyPr/>
          <a:lstStyle/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Rhaid i chi ddilyn egwyddorion iechyd a diogelwch yn y gweithle bob amser.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Mae llawer o ‘gyfreithau’, a elwir yn rheoliadau, ac yn aml defnyddir byrfoddau i gyfeirio atynt - PUWER, HASAWA, WAHR a COSHH.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Mewn grwpiau, dowch o hyd i ystyr y byrfoddau hyn.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Rhaid i weithwyr a phrentisiaid lynu wrth y rheoliadau hyn.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lun crafwr gwaith trwm"/>
          <p:cNvPicPr>
            <a:picLocks noChangeAspect="1" noChangeArrowheads="1"/>
          </p:cNvPicPr>
          <p:nvPr/>
        </p:nvPicPr>
        <p:blipFill>
          <a:blip r:embed="rId3"/>
          <a:srcRect l="13790" t="-5746" r="10827"/>
          <a:stretch>
            <a:fillRect/>
          </a:stretch>
        </p:blipFill>
        <p:spPr bwMode="auto">
          <a:xfrm rot="5624451">
            <a:off x="3523116" y="4365368"/>
            <a:ext cx="1288684" cy="19914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800"/>
              <a:t>Paratoi arwynebau cyn eu paentio a/neu eu haddurno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7848872" cy="3312368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endParaRPr lang="en-US" sz="800" b="1" dirty="0"/>
          </a:p>
          <a:p>
            <a:pPr lvl="2">
              <a:lnSpc>
                <a:spcPct val="150000"/>
              </a:lnSpc>
              <a:defRPr/>
            </a:pPr>
            <a:r>
              <a:rPr lang="cy-GB" sz="2000"/>
              <a:t>Mae’n debyg mai paratoi arwynebau yw’r cam pwysicaf yn y broses addurno. Os na wneir hyn, neu os na chaiff ei wneud yn iawn, bydd y gwaith gorffenedig yn cael ei ddifetha.</a:t>
            </a:r>
          </a:p>
          <a:p>
            <a:pPr lvl="2">
              <a:lnSpc>
                <a:spcPct val="100000"/>
              </a:lnSpc>
              <a:defRPr/>
            </a:pPr>
            <a:endParaRPr lang="en-US" sz="800" dirty="0"/>
          </a:p>
          <a:p>
            <a:pPr lvl="2">
              <a:lnSpc>
                <a:spcPct val="150000"/>
              </a:lnSpc>
              <a:defRPr/>
            </a:pPr>
            <a:r>
              <a:rPr lang="cy-GB" sz="2000"/>
              <a:t>Yn anffodus, os bydd y paratoi’n cael ei wneud yn dda, ni fydd pobl yn sylwi arno; ond os na fydd yn cael ei wneud yn dda, byddant yn sylwi ar unwaith.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b="1" dirty="0"/>
          </a:p>
          <a:p>
            <a:pPr lvl="2">
              <a:defRPr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lun o’r offer">
            <a:hlinkClick r:id="rId2" tooltip="Cliciwch ar y llun i’w chwyddo"/>
          </p:cNvPr>
          <p:cNvPicPr/>
          <p:nvPr/>
        </p:nvPicPr>
        <p:blipFill>
          <a:blip r:embed="rId3" cstate="print"/>
          <a:srcRect l="15428" r="11838" b="10714"/>
          <a:stretch>
            <a:fillRect/>
          </a:stretch>
        </p:blipFill>
        <p:spPr bwMode="auto">
          <a:xfrm>
            <a:off x="6300192" y="2564904"/>
            <a:ext cx="25922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Paentio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7787208" cy="3987184"/>
          </a:xfrm>
        </p:spPr>
        <p:txBody>
          <a:bodyPr/>
          <a:lstStyle/>
          <a:p>
            <a:r>
              <a:rPr lang="cy-GB" b="1"/>
              <a:t>Paentio yw prif gyfrifoldeb y rhan fwyaf o beintwyr ac addurnwyr.</a:t>
            </a:r>
          </a:p>
          <a:p>
            <a:r>
              <a:rPr lang="cy-GB"/>
              <a:t>Gellir defnyddio’r offer canlynol i wneud hynny:</a:t>
            </a:r>
          </a:p>
          <a:p>
            <a:pPr marL="268288" indent="-268288">
              <a:lnSpc>
                <a:spcPct val="20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brwsh</a:t>
            </a:r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rholer</a:t>
            </a:r>
          </a:p>
          <a:p>
            <a:pPr marL="268288" indent="-26828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Peiriant sbreio HVLP</a:t>
            </a:r>
          </a:p>
          <a:p>
            <a:pPr marL="268288" indent="-26828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Peiriant sbreio nad yw’n defnyddio aer.</a:t>
            </a:r>
          </a:p>
          <a:p>
            <a:pPr marL="268288" indent="-268288">
              <a:buClr>
                <a:srgbClr val="0077E3"/>
              </a:buClr>
              <a:buSzPct val="120000"/>
            </a:pPr>
            <a:r>
              <a:rPr lang="cy-GB"/>
              <a:t>                                                                  </a:t>
            </a:r>
            <a:r>
              <a:rPr lang="cy-GB" b="1">
                <a:solidFill>
                  <a:srgbClr val="0077E3"/>
                </a:solidFill>
              </a:rPr>
              <a:t>System sbreio HVLP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1"/>
              <a:t>Papuro nenfydau a waliau</a:t>
            </a:r>
            <a:br>
              <a:rPr lang="cy-GB" b="1"/>
            </a:b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45285"/>
            <a:ext cx="8229600" cy="4248000"/>
          </a:xfrm>
        </p:spPr>
        <p:txBody>
          <a:bodyPr/>
          <a:lstStyle/>
          <a:p>
            <a:pPr marL="265113" indent="-265113">
              <a:lnSpc>
                <a:spcPct val="100000"/>
              </a:lnSpc>
              <a:buClr>
                <a:srgbClr val="0077E3"/>
              </a:buClr>
              <a:buSzPct val="116000"/>
              <a:buFont typeface="Arial" pitchFamily="34" charset="0"/>
              <a:buChar char="•"/>
            </a:pPr>
            <a:r>
              <a:rPr lang="cy-GB"/>
              <a:t>Bydd rhai peintwyr ac addurnwyr yn gosod gwahanol fathau o bapur, yn amrywio o ran cost rhwng £2.00 y rôl a channoedd o bunnoedd y rôl.</a:t>
            </a:r>
          </a:p>
          <a:p>
            <a:pPr marL="265113" indent="-265113">
              <a:lnSpc>
                <a:spcPct val="100000"/>
              </a:lnSpc>
              <a:buClr>
                <a:srgbClr val="0077E3"/>
              </a:buClr>
              <a:buSzPct val="116000"/>
              <a:buFont typeface="Arial" pitchFamily="34" charset="0"/>
              <a:buChar char="•"/>
            </a:pPr>
            <a:r>
              <a:rPr lang="cy-GB"/>
              <a:t>Mae peth o’r gwaith hwn yn arbenigol iawn ac mae rhai addurnwyr nad ydynt ond yn gwneud dim ond papuro at eu byw.</a:t>
            </a:r>
          </a:p>
          <a:p>
            <a:pPr marL="265113" indent="-265113">
              <a:lnSpc>
                <a:spcPct val="100000"/>
              </a:lnSpc>
              <a:buClr>
                <a:srgbClr val="0077E3"/>
              </a:buClr>
              <a:buSzPct val="116000"/>
              <a:buFont typeface="Arial" pitchFamily="34" charset="0"/>
              <a:buChar char="•"/>
            </a:pPr>
            <a:r>
              <a:rPr lang="cy-GB"/>
              <a:t>Mae’r gallu i gynllunio gwaith a chyfrifo faint o ddeunydd sydd ei angen yn bwysig iawn.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528" y="4293096"/>
            <a:ext cx="2448272" cy="1700189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1"/>
              <a:t>Defnyddio effeithiau paent addurnol a gorffeniadau arbennig</a:t>
            </a:r>
            <a:br>
              <a:rPr lang="cy-GB" b="1"/>
            </a:b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104456"/>
          </a:xfrm>
        </p:spPr>
        <p:txBody>
          <a:bodyPr/>
          <a:lstStyle/>
          <a:p>
            <a:pPr marL="363538" indent="-363538">
              <a:lnSpc>
                <a:spcPct val="10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Mae hon yn gangen hynod arbenigol o beintio ac addurno, sy’n gofyn am lygad craff, llaw gadarn a chreadigrwydd.</a:t>
            </a:r>
          </a:p>
          <a:p>
            <a:pPr marL="363538" indent="-363538">
              <a:lnSpc>
                <a:spcPct val="100000"/>
              </a:lnSpc>
              <a:spcBef>
                <a:spcPts val="1200"/>
              </a:spcBef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Gall y tâl fod yn sylweddol. </a:t>
            </a:r>
          </a:p>
          <a:p>
            <a:pPr marL="363538" indent="-363538">
              <a:lnSpc>
                <a:spcPct val="10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cy-GB"/>
              <a:t>Chwiliwch ar-lein neu mewn gwerslyfrau am enghreifftiau o’r effeithiau paent canlynol: 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cy-GB"/>
              <a:t>- marblo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cy-GB"/>
              <a:t>- dangos graen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cy-GB"/>
              <a:t>- </a:t>
            </a:r>
            <a:r>
              <a:rPr lang="cy-GB" i="1"/>
              <a:t>rag rolling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cy-GB"/>
              <a:t>- defnyddio stensil 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cy-GB"/>
              <a:t>- gwydro.</a:t>
            </a:r>
          </a:p>
          <a:p>
            <a:endParaRPr lang="en-US" dirty="0"/>
          </a:p>
        </p:txBody>
      </p:sp>
      <p:pic>
        <p:nvPicPr>
          <p:cNvPr id="1026" name="Picture 2" descr="d:\Users\User\Desktop\Dox May 20\work bits\Pictures\20161018_152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9189" y="4155421"/>
            <a:ext cx="3024336" cy="162018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2294</TotalTime>
  <Words>679</Words>
  <Application>Microsoft Office PowerPoint</Application>
  <PresentationFormat>On-screen Show (4:3)</PresentationFormat>
  <Paragraphs>84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 PowerPoint 1: Swydd y peintiwr a’r addurnwr</vt:lpstr>
      <vt:lpstr>Peintiwr neu beintiwr ac addurnwr?</vt:lpstr>
      <vt:lpstr>Cynllunio’r gwaith</vt:lpstr>
      <vt:lpstr>Diogelu’r ardal weithio ac ardaloedd eraill y mae’r gwaith yn effeithio arnynt</vt:lpstr>
      <vt:lpstr>Sicrhau iechyd a diogelwch yn y gweithle  </vt:lpstr>
      <vt:lpstr>Paratoi arwynebau cyn eu paentio a/neu eu haddurno</vt:lpstr>
      <vt:lpstr>Paentio</vt:lpstr>
      <vt:lpstr>Papuro nenfydau a waliau  </vt:lpstr>
      <vt:lpstr>Defnyddio effeithiau paent addurnol a gorffeniadau arbennig  </vt:lpstr>
      <vt:lpstr>Dolenni defnyddiol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229</cp:revision>
  <dcterms:created xsi:type="dcterms:W3CDTF">2013-05-28T00:38:54Z</dcterms:created>
  <dcterms:modified xsi:type="dcterms:W3CDTF">2021-04-26T15:41:10Z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