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5"/>
  </p:notesMasterIdLst>
  <p:handoutMasterIdLst>
    <p:handoutMasterId r:id="rId16"/>
  </p:handoutMasterIdLst>
  <p:sldIdLst>
    <p:sldId id="339" r:id="rId5"/>
    <p:sldId id="333" r:id="rId6"/>
    <p:sldId id="334" r:id="rId7"/>
    <p:sldId id="328" r:id="rId8"/>
    <p:sldId id="331" r:id="rId9"/>
    <p:sldId id="332" r:id="rId10"/>
    <p:sldId id="337" r:id="rId11"/>
    <p:sldId id="330" r:id="rId12"/>
    <p:sldId id="336" r:id="rId13"/>
    <p:sldId id="267" r:id="rId14"/>
  </p:sldIdLst>
  <p:sldSz cx="9144000" cy="6858000" type="screen4x3"/>
  <p:notesSz cx="6858000" cy="9144000"/>
  <p:custDataLst>
    <p:tags r:id="rId17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D81E05"/>
    <a:srgbClr val="E30613"/>
    <a:srgbClr val="EAB200"/>
    <a:srgbClr val="000000"/>
    <a:srgbClr val="D9D9D9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686" autoAdjust="0"/>
    <p:restoredTop sz="93227" autoAdjust="0"/>
  </p:normalViewPr>
  <p:slideViewPr>
    <p:cSldViewPr showGuides="1">
      <p:cViewPr varScale="1">
        <p:scale>
          <a:sx n="62" d="100"/>
          <a:sy n="62" d="100"/>
        </p:scale>
        <p:origin x="936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4/27/2021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070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10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MlAIO4MiXRU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gUdbPpcS7ew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d8l9FFLyjJU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110: Galwedigaethau gorffen addurno a phaentio diwydiannol</a:t>
            </a:r>
          </a:p>
          <a:p>
            <a:endParaRPr lang="en-US" sz="2400" b="1" dirty="0"/>
          </a:p>
          <a:p>
            <a:endParaRPr lang="en-GB" sz="2400" b="1" dirty="0"/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br>
              <a:rPr lang="cy-GB"/>
            </a:br>
            <a:r>
              <a:rPr lang="cy-GB"/>
              <a:t>PowerPoint 5: Cynaliadwyedd adnoddau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reen Earth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lum bright="20000"/>
          </a:blip>
          <a:srcRect/>
          <a:stretch>
            <a:fillRect/>
          </a:stretch>
        </p:blipFill>
        <p:spPr bwMode="auto">
          <a:xfrm>
            <a:off x="6228184" y="3573016"/>
            <a:ext cx="2699373" cy="275045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Cynaliadwyedd a’r diwydiant addurno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8229600" cy="3987184"/>
          </a:xfrm>
        </p:spPr>
        <p:txBody>
          <a:bodyPr/>
          <a:lstStyle/>
          <a:p>
            <a:r>
              <a:rPr lang="cy-GB" b="1">
                <a:solidFill>
                  <a:srgbClr val="0077E3"/>
                </a:solidFill>
              </a:rPr>
              <a:t>CYNALIADWYEDD: </a:t>
            </a:r>
            <a:r>
              <a:rPr lang="cy-GB" b="1"/>
              <a:t>‘osgoi disbyddu adnoddau naturiol er mwyn cynnal cydbwysedd ecolegol’.</a:t>
            </a:r>
          </a:p>
          <a:p>
            <a:r>
              <a:rPr lang="cy-GB"/>
              <a:t>Yn syml, po fwyaf y byddwn yn defnyddio cynnyrch o ffynonellau anghynaliadwy, y cyflymaf y’u disbyddir.</a:t>
            </a:r>
          </a:p>
          <a:p>
            <a:r>
              <a:rPr lang="cy-GB"/>
              <a:t>Po leiaf sydd gennym, y drutaf fyddant.</a:t>
            </a:r>
          </a:p>
          <a:p>
            <a:r>
              <a:rPr lang="cy-GB" b="1">
                <a:solidFill>
                  <a:srgbClr val="0077E3"/>
                </a:solidFill>
              </a:rPr>
              <a:t>LLEIHAU!...AILDDEFNYDDIO!...AILGYLCHU!</a:t>
            </a:r>
          </a:p>
          <a:p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Kyoodoz: Let's Draw Recycling (Recycle) Symbol - YouTube"/>
          <p:cNvPicPr>
            <a:picLocks noChangeAspect="1" noChangeArrowheads="1"/>
          </p:cNvPicPr>
          <p:nvPr/>
        </p:nvPicPr>
        <p:blipFill>
          <a:blip r:embed="rId2">
            <a:lum contrast="40000"/>
          </a:blip>
          <a:srcRect/>
          <a:stretch>
            <a:fillRect/>
          </a:stretch>
        </p:blipFill>
        <p:spPr bwMode="auto">
          <a:xfrm>
            <a:off x="4788024" y="1340768"/>
            <a:ext cx="3888432" cy="240250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Y gwahaniaeth y gallwch chi ei wneud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00808"/>
            <a:ext cx="8075240" cy="4059192"/>
          </a:xfrm>
        </p:spPr>
        <p:txBody>
          <a:bodyPr/>
          <a:lstStyle/>
          <a:p>
            <a:pPr marL="358775" indent="-358775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SzPct val="131000"/>
              <a:buFont typeface="Arial" panose="020B0604020202020204" pitchFamily="34" charset="0"/>
              <a:buChar char="•"/>
            </a:pPr>
            <a:r>
              <a:rPr lang="cy-GB" b="1" dirty="0"/>
              <a:t>Lleihau gwastraff</a:t>
            </a:r>
          </a:p>
          <a:p>
            <a:pPr marL="358775" indent="-358775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SzPct val="131000"/>
              <a:buFont typeface="Arial" panose="020B0604020202020204" pitchFamily="34" charset="0"/>
              <a:buChar char="•"/>
            </a:pPr>
            <a:r>
              <a:rPr lang="cy-GB" b="1" dirty="0"/>
              <a:t>Storio cynhyrchion yn gywir</a:t>
            </a:r>
          </a:p>
          <a:p>
            <a:pPr marL="358775" indent="-358775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SzPct val="131000"/>
              <a:buFont typeface="Arial" panose="020B0604020202020204" pitchFamily="34" charset="0"/>
              <a:buChar char="•"/>
            </a:pPr>
            <a:r>
              <a:rPr lang="cy-GB" b="1" dirty="0"/>
              <a:t>Cael gwared â deunyddiau gwastraff yn y</a:t>
            </a:r>
            <a:br>
              <a:rPr lang="cy-GB" b="1" dirty="0"/>
            </a:br>
            <a:r>
              <a:rPr lang="cy-GB" b="1" dirty="0"/>
              <a:t>ffordd gywir</a:t>
            </a:r>
          </a:p>
          <a:p>
            <a:pPr marL="358775" indent="-358775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SzPct val="131000"/>
              <a:buFont typeface="Arial" panose="020B0604020202020204" pitchFamily="34" charset="0"/>
              <a:buChar char="•"/>
            </a:pPr>
            <a:r>
              <a:rPr lang="cy-GB" b="1" dirty="0"/>
              <a:t>Defnyddio cynnyrch dyfrsail, nid olew</a:t>
            </a:r>
          </a:p>
          <a:p>
            <a:pPr marL="358775" indent="-358775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SzPct val="131000"/>
              <a:buFont typeface="Arial" panose="020B0604020202020204" pitchFamily="34" charset="0"/>
              <a:buChar char="•"/>
            </a:pPr>
            <a:r>
              <a:rPr lang="cy-GB" b="1" dirty="0"/>
              <a:t>Ailgylchu ac ailddefnyddio deunydd pacio lle bynnag y bo modd</a:t>
            </a:r>
          </a:p>
          <a:p>
            <a:pPr marL="358775" indent="-358775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SzPct val="131000"/>
              <a:buFont typeface="Arial" panose="020B0604020202020204" pitchFamily="34" charset="0"/>
              <a:buChar char="•"/>
            </a:pPr>
            <a:r>
              <a:rPr lang="cy-GB" b="1" dirty="0"/>
              <a:t>Defnyddio negeseuon electronig yn lle nodiadau ar bapur</a:t>
            </a:r>
          </a:p>
          <a:p>
            <a:pPr marL="358775" indent="-358775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SzPct val="131000"/>
              <a:buFont typeface="Arial" panose="020B0604020202020204" pitchFamily="34" charset="0"/>
              <a:buChar char="•"/>
            </a:pPr>
            <a:r>
              <a:rPr lang="cy-GB" b="1" dirty="0"/>
              <a:t>Gofalu am offer a chyfarpar fel nad oes rhaid eu newid mor aml.</a:t>
            </a:r>
          </a:p>
          <a:p>
            <a:endParaRPr lang="en-GB" b="1" dirty="0"/>
          </a:p>
          <a:p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86173" y="5850000"/>
            <a:ext cx="8229600" cy="4275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  <a:p>
            <a:pPr marL="0" marR="0" lvl="0" indent="0" algn="l" defTabSz="914400" rtl="0" eaLnBrk="0" fontAlgn="base" latinLnBrk="0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  <a:p>
            <a:pPr marL="0" marR="0" lvl="0" indent="0" algn="l" defTabSz="914400" rtl="0" eaLnBrk="0" fontAlgn="base" latinLnBrk="0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endParaRPr lang="en-GB" b="1" kern="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marR="0" lvl="0" indent="0" algn="l" defTabSz="914400" rtl="0" eaLnBrk="0" fontAlgn="base" latinLnBrk="0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  <a:p>
            <a:pPr marL="0" marR="0" lvl="0" indent="0" algn="l" defTabSz="914400" rtl="0" eaLnBrk="0" fontAlgn="base" latinLnBrk="0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VOCs mewn paent"/>
          <p:cNvPicPr>
            <a:picLocks noChangeAspect="1" noChangeArrowheads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 rot="1026817">
            <a:off x="4903436" y="4492705"/>
            <a:ext cx="1584176" cy="1512168"/>
          </a:xfrm>
          <a:prstGeom prst="rect">
            <a:avLst/>
          </a:prstGeom>
          <a:noFill/>
          <a:ln>
            <a:noFill/>
          </a:ln>
        </p:spPr>
      </p:pic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Cyfansoddion Organig Anweddol 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00808"/>
            <a:ext cx="8229600" cy="4059192"/>
          </a:xfrm>
        </p:spPr>
        <p:txBody>
          <a:bodyPr/>
          <a:lstStyle/>
          <a:p>
            <a:pPr lvl="2">
              <a:defRPr/>
            </a:pPr>
            <a:r>
              <a:rPr lang="cy-GB" sz="2000" b="1"/>
              <a:t>Mae VOCs, yn gemegau niweidiol sy’n cael eu rhyddhau i’r awyr ac sy’n cyfrannu at lygredd a chynhesu byd-eang.</a:t>
            </a:r>
          </a:p>
          <a:p>
            <a:pPr lvl="2">
              <a:spcBef>
                <a:spcPts val="1200"/>
              </a:spcBef>
              <a:spcAft>
                <a:spcPts val="1200"/>
              </a:spcAft>
              <a:defRPr/>
            </a:pPr>
            <a:r>
              <a:rPr lang="cy-GB"/>
              <a:t>Erbyn hyn, mae pob gwneuthurwr (paent, staeniau, farneisiau, toddyddion ac ati) wedi lleihau maint y cyfansoddion organig anweddol, a’r toddyddion, a ddefnyddir yn eu cynnyrch.</a:t>
            </a:r>
          </a:p>
          <a:p>
            <a:pPr lvl="2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defRPr/>
            </a:pPr>
            <a:r>
              <a:rPr lang="cy-GB" sz="2000"/>
              <a:t>Po leiaf y cynnwys VOC, y lleiaf yw’r effaith ar yr amgylchedd</a:t>
            </a:r>
          </a:p>
          <a:p>
            <a:pPr lvl="2">
              <a:defRPr/>
            </a:pPr>
            <a:r>
              <a:rPr lang="cy-GB" sz="2000"/>
              <a:t>Erbyn 2010 roedd pob paent a farnais yn cydymffurfio â gofynion VOC.</a:t>
            </a:r>
          </a:p>
          <a:p>
            <a:pPr lvl="2">
              <a:defRPr/>
            </a:pPr>
            <a:endParaRPr lang="en-US" sz="2000" dirty="0"/>
          </a:p>
          <a:p>
            <a:r>
              <a:rPr lang="cy-GB" sz="1800">
                <a:hlinkClick r:id="rId3"/>
              </a:rPr>
              <a:t>https://youtu.be/MlAIO4MiXRU</a:t>
            </a:r>
          </a:p>
          <a:p>
            <a:pPr marL="0" indent="0"/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Y pum categori o VOC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2060848"/>
            <a:ext cx="8229600" cy="3699152"/>
          </a:xfrm>
        </p:spPr>
        <p:txBody>
          <a:bodyPr/>
          <a:lstStyle/>
          <a:p>
            <a:pPr marL="177800" indent="-177800">
              <a:buFont typeface="Arial" pitchFamily="34" charset="0"/>
              <a:buChar char="•"/>
            </a:pPr>
            <a:r>
              <a:rPr lang="cy-GB" sz="2400" b="1" u="heavy">
                <a:solidFill>
                  <a:srgbClr val="C00000"/>
                </a:solidFill>
                <a:uFill>
                  <a:solidFill>
                    <a:schemeClr val="tx1"/>
                  </a:solidFill>
                </a:uFill>
              </a:rPr>
              <a:t>UCHEL IAWN</a:t>
            </a:r>
            <a:r>
              <a:rPr lang="cy-GB" b="1"/>
              <a:t>…..cynnwys VOC uwch na 50%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cy-GB" sz="2400" b="1" u="heavy">
                <a:solidFill>
                  <a:srgbClr val="EAB200"/>
                </a:solidFill>
                <a:uFill>
                  <a:solidFill>
                    <a:schemeClr val="tx1"/>
                  </a:solidFill>
                </a:uFill>
              </a:rPr>
              <a:t>UCHEL</a:t>
            </a:r>
            <a:r>
              <a:rPr lang="cy-GB" b="1"/>
              <a:t>…..............cynnwys VOC rhwng  25% a 50%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cy-GB" sz="2400" b="1" u="heavy">
                <a:solidFill>
                  <a:schemeClr val="accent6">
                    <a:lumMod val="60000"/>
                    <a:lumOff val="40000"/>
                  </a:schemeClr>
                </a:solidFill>
                <a:uFill>
                  <a:solidFill>
                    <a:schemeClr val="tx1"/>
                  </a:solidFill>
                </a:uFill>
              </a:rPr>
              <a:t>CANOLIG</a:t>
            </a:r>
            <a:r>
              <a:rPr lang="cy-GB" b="1"/>
              <a:t>….......cynnwys VOC rhwng 8% a 24%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cy-GB" sz="2400" b="1" u="heavy">
                <a:solidFill>
                  <a:srgbClr val="6699FF"/>
                </a:solidFill>
                <a:uFill>
                  <a:solidFill>
                    <a:schemeClr val="tx1"/>
                  </a:solidFill>
                </a:uFill>
              </a:rPr>
              <a:t>ISEL</a:t>
            </a:r>
            <a:r>
              <a:rPr lang="cy-GB" b="1"/>
              <a:t>…..............cynnwys VOC rhwng 0.30% a 7.99% 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cy-GB" sz="2400" b="1" u="heavy">
                <a:solidFill>
                  <a:srgbClr val="007A37"/>
                </a:solidFill>
                <a:uFill>
                  <a:solidFill>
                    <a:schemeClr val="tx1"/>
                  </a:solidFill>
                </a:uFill>
              </a:rPr>
              <a:t>MYMRYN</a:t>
            </a:r>
            <a:r>
              <a:rPr lang="cy-GB" b="1"/>
              <a:t>…......cynnwys VOC rhwng 0% a .29%</a:t>
            </a:r>
          </a:p>
          <a:p>
            <a:pPr marL="177800" indent="-177800">
              <a:buFont typeface="Arial" pitchFamily="34" charset="0"/>
              <a:buChar char="•"/>
            </a:pPr>
            <a:endParaRPr lang="en-US" b="1" dirty="0"/>
          </a:p>
          <a:p>
            <a:pPr marL="177800" indent="-177800">
              <a:buFont typeface="Arial" pitchFamily="34" charset="0"/>
              <a:buChar char="•"/>
            </a:pPr>
            <a:r>
              <a:rPr lang="cy-GB" b="1"/>
              <a:t>Egluro VOCs    </a:t>
            </a:r>
            <a:r>
              <a:rPr lang="cy-GB">
                <a:hlinkClick r:id="rId2"/>
              </a:rPr>
              <a:t>https://youtu.be/gUdbPpcS7ew</a:t>
            </a:r>
            <a:r>
              <a:rPr lang="cy-GB"/>
              <a:t> </a:t>
            </a:r>
          </a:p>
          <a:p>
            <a:pPr marL="177800" indent="-177800">
              <a:buFont typeface="Arial" pitchFamily="34" charset="0"/>
              <a:buChar char="•"/>
            </a:pPr>
            <a:endParaRPr lang="en-US" b="1" dirty="0"/>
          </a:p>
          <a:p>
            <a:pPr marL="177800" indent="-177800"/>
            <a:endParaRPr lang="en-US" b="1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 Labelu VOCs </a:t>
            </a:r>
          </a:p>
        </p:txBody>
      </p:sp>
      <p:pic>
        <p:nvPicPr>
          <p:cNvPr id="4" name="Picture 4" descr="Llun SYMBOL CYFANSODDYN ORGANIG ANWEDDO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648" y="1844824"/>
            <a:ext cx="6120680" cy="36396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>
                <a:uFill>
                  <a:solidFill>
                    <a:schemeClr val="tx1"/>
                  </a:solidFill>
                </a:uFill>
                <a:ea typeface="ＭＳ Ｐゴシック" pitchFamily="-105" charset="-128"/>
                <a:cs typeface="ＭＳ Ｐゴシック" pitchFamily="-105" charset="-128"/>
              </a:rPr>
              <a:t>Paent heb fod yn wenwynig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2">
              <a:lnSpc>
                <a:spcPts val="2400"/>
              </a:lnSpc>
              <a:spcBef>
                <a:spcPts val="1100"/>
              </a:spcBef>
              <a:spcAft>
                <a:spcPts val="1100"/>
              </a:spcAft>
              <a:defRPr/>
            </a:pPr>
            <a:r>
              <a:rPr lang="cy-GB" sz="2000"/>
              <a:t>Mae rhai cwmnïau yn cynhyrchu deunyddiau nad ydynt yn wenwynig o gwbl, sy’n ddiogel i’r amgylchedd ac nad ydynt yn cynnwys prin ddim VOCs.</a:t>
            </a:r>
          </a:p>
          <a:p>
            <a:pPr lvl="2">
              <a:lnSpc>
                <a:spcPct val="150000"/>
              </a:lnSpc>
              <a:defRPr/>
            </a:pPr>
            <a:endParaRPr lang="en-US" sz="2000" b="1" dirty="0"/>
          </a:p>
          <a:p>
            <a:endParaRPr lang="en-US" dirty="0"/>
          </a:p>
        </p:txBody>
      </p:sp>
      <p:pic>
        <p:nvPicPr>
          <p:cNvPr id="11268" name="Picture 4" descr="Llun earthborn paint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609373">
            <a:off x="5805275" y="2896376"/>
            <a:ext cx="2375173" cy="2802156"/>
          </a:xfrm>
          <a:prstGeom prst="rect">
            <a:avLst/>
          </a:prstGeom>
          <a:noFill/>
        </p:spPr>
      </p:pic>
      <p:pic>
        <p:nvPicPr>
          <p:cNvPr id="11270" name="Picture 6" descr="Llun nutshell paint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949221">
            <a:off x="485509" y="2663813"/>
            <a:ext cx="2563869" cy="2704348"/>
          </a:xfrm>
          <a:prstGeom prst="rect">
            <a:avLst/>
          </a:prstGeom>
          <a:noFill/>
        </p:spPr>
      </p:pic>
      <p:pic>
        <p:nvPicPr>
          <p:cNvPr id="5122" name="Picture 2" descr="Dulux Trade Evolve Matt | Dulux Trade Paint Exper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3808" y="2420888"/>
            <a:ext cx="3168352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Gwaredu gwastraff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229600" cy="398718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</a:pPr>
            <a:r>
              <a:rPr lang="cy-GB" b="1" dirty="0"/>
              <a:t>Rhaid bod yn ofalus wrth waredu gwastraff peryglus. Gall paent gael ei ystyried yn wastraff peryglus. </a:t>
            </a:r>
            <a:endParaRPr lang="en-GB" sz="800" b="1" dirty="0"/>
          </a:p>
          <a:p>
            <a:pPr marL="363538" indent="-363538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cy-GB" dirty="0"/>
              <a:t>Ceisiwch beidio ag archebu mwy o ddeunyddiau nag sydd eu hangen arnoch ar gyfer y gwaith.</a:t>
            </a:r>
          </a:p>
          <a:p>
            <a:pPr marL="363538" indent="-363538">
              <a:spcBef>
                <a:spcPts val="1200"/>
              </a:spcBef>
              <a:spcAft>
                <a:spcPts val="0"/>
              </a:spcAft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cy-GB" dirty="0"/>
              <a:t>Peidiwch ag arllwys paent sydd dros ben na gwastraff ar ôl glanhau i sinc neu i ddraen.</a:t>
            </a:r>
          </a:p>
          <a:p>
            <a:pPr marL="363538" indent="-363538">
              <a:spcBef>
                <a:spcPts val="1200"/>
              </a:spcBef>
              <a:spcAft>
                <a:spcPts val="0"/>
              </a:spcAft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cy-GB" dirty="0"/>
              <a:t>Sychwch unrhyw gynwysyddion a chael gwared â gwastraff gyda tŷ arferol.</a:t>
            </a:r>
          </a:p>
          <a:p>
            <a:pPr marL="363538" indent="-363538">
              <a:spcBef>
                <a:spcPts val="1200"/>
              </a:spcBef>
              <a:spcAft>
                <a:spcPts val="0"/>
              </a:spcAft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cy-GB" dirty="0"/>
              <a:t>Holwch eich awdurdod lleol a'r gwneuthurwr i gael arweiniad ar sut i gael gwared ar ddeunyddiau peryglus.</a:t>
            </a:r>
          </a:p>
          <a:p>
            <a:pPr marL="363538" indent="-363538">
              <a:spcBef>
                <a:spcPts val="1200"/>
              </a:spcBef>
              <a:spcAft>
                <a:spcPts val="0"/>
              </a:spcAft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cy-GB" dirty="0"/>
              <a:t>Ceir rhagor o wybodaeth yn y fideo hon: </a:t>
            </a:r>
            <a:r>
              <a:rPr lang="cy-GB" dirty="0">
                <a:hlinkClick r:id="rId2"/>
              </a:rPr>
              <a:t>https://youtu.be/d8l9FFLyjJU</a:t>
            </a:r>
          </a:p>
          <a:p>
            <a:pPr lvl="3">
              <a:defRPr/>
            </a:pPr>
            <a:endParaRPr lang="en-US" dirty="0"/>
          </a:p>
          <a:p>
            <a:pPr marL="0" indent="0"/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dc500-600whit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4048" y="1844824"/>
            <a:ext cx="3394348" cy="4233351"/>
          </a:xfrm>
          <a:prstGeom prst="rect">
            <a:avLst/>
          </a:prstGeom>
          <a:noFill/>
        </p:spPr>
      </p:pic>
      <p:pic>
        <p:nvPicPr>
          <p:cNvPr id="2050" name="Picture 2" descr="udc1000-3sv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576" y="1772816"/>
            <a:ext cx="3816424" cy="398535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Deunydd glanhau brwshis a rholeri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Dewis arall nad yw’n niweidiol i’r amgylchedd yn lle glanhau  brwshis  yn y ffordd draddodiadol 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2061</TotalTime>
  <Words>443</Words>
  <Application>Microsoft Office PowerPoint</Application>
  <PresentationFormat>On-screen Show (4:3)</PresentationFormat>
  <Paragraphs>52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Lucida Grande</vt:lpstr>
      <vt:lpstr>Times New Roman</vt:lpstr>
      <vt:lpstr>Default Design</vt:lpstr>
      <vt:lpstr> PowerPoint 5: Cynaliadwyedd adnoddau</vt:lpstr>
      <vt:lpstr>Cynaliadwyedd a’r diwydiant addurno</vt:lpstr>
      <vt:lpstr>Y gwahaniaeth y gallwch chi ei wneud</vt:lpstr>
      <vt:lpstr>Cyfansoddion Organig Anweddol </vt:lpstr>
      <vt:lpstr>Y pum categori o VOC</vt:lpstr>
      <vt:lpstr> Labelu VOCs </vt:lpstr>
      <vt:lpstr>Paent heb fod yn wenwynig</vt:lpstr>
      <vt:lpstr>Gwaredu gwastraff</vt:lpstr>
      <vt:lpstr>Deunydd glanhau brwshis a rholeri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192</cp:revision>
  <dcterms:created xsi:type="dcterms:W3CDTF">2013-05-28T00:38:54Z</dcterms:created>
  <dcterms:modified xsi:type="dcterms:W3CDTF">2021-04-27T16:27:29Z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