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339" r:id="rId5"/>
    <p:sldId id="328" r:id="rId6"/>
    <p:sldId id="342" r:id="rId7"/>
    <p:sldId id="343" r:id="rId8"/>
    <p:sldId id="331" r:id="rId9"/>
    <p:sldId id="330" r:id="rId10"/>
    <p:sldId id="345" r:id="rId11"/>
    <p:sldId id="332" r:id="rId12"/>
    <p:sldId id="348" r:id="rId13"/>
    <p:sldId id="333" r:id="rId14"/>
    <p:sldId id="347" r:id="rId15"/>
    <p:sldId id="344" r:id="rId16"/>
    <p:sldId id="346" r:id="rId17"/>
    <p:sldId id="334" r:id="rId18"/>
    <p:sldId id="341" r:id="rId19"/>
    <p:sldId id="337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4821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ThURAhuRb4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9: Offer paentio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Rholeri paent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r>
              <a:rPr lang="cy-GB"/>
              <a:t>Bydd y dewis o lewys a fframiau rholer yn dibynnu ar y math o baent sy’n cael ei ddefnyddio a’r arwyneb y mae’n cael ei ddefnyddio arno.</a:t>
            </a:r>
          </a:p>
          <a:p>
            <a:r>
              <a:rPr lang="cy-GB"/>
              <a:t>Mae pedwar math cyffredin o lawes ar gyfer rholer: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/>
              <a:t>Byr</a:t>
            </a:r>
            <a:r>
              <a:rPr lang="cy-GB"/>
              <a:t>: i roi gorffeniad da ar y goten olaf.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/>
              <a:t>Canolig</a:t>
            </a:r>
            <a:r>
              <a:rPr lang="cy-GB"/>
              <a:t>: ar gyfer paent emylsiwn, plisgyn wy dyfrsail, paent ar gyfer gwaith cerrig a brics i lyfnhau waliau a nenfydau.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/>
              <a:t>Hir</a:t>
            </a:r>
            <a:r>
              <a:rPr lang="cy-GB"/>
              <a:t>: ar gyfer paent emylsiwn a / neu baent gwaith cerrig a brics ar waliau llydan mawr gydag arwyneb heb fod yn llyfn.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/>
              <a:t>Hir iawn: </a:t>
            </a:r>
            <a:r>
              <a:rPr lang="cy-GB"/>
              <a:t>Ar gyfer arwynebau nad yw’n llyfn gyda phantiau dyfnion i roi stremp drostynt.</a:t>
            </a:r>
          </a:p>
          <a:p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Gair i gall wrth ddefnyddio rholeri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cy-GB"/>
              <a:t>Golchwch lawes rholier newydd sbon bob amser cyn ei defnyddio i atal ffibrau rhydd rhag mynd i’r paent.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cy-GB"/>
              <a:t>Gwlychwch rywfaint ar y llawes cyn ei defnyddio er mwyn i’r paent gael ei amsugno yn gynt.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cy-GB"/>
              <a:t>Gwasgwch y paent sydd dros ben yn ôl i’r cynhwysydd cyn golchi’r rholer.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cy-GB"/>
              <a:t>Rhowch dro i’r rholer ar ôl i chi ei olchi.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cy-GB"/>
              <a:t>Dylech adael y llawes yn sefyll yn syth neu’n hongian mewn lle sych er mwyn osgoi gwastatáu’r mân flew.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prodec.uk.com/images/ProDec-Sheepskin-Medium-Pile-Cage-Roller-9x1.75in-PRRE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75574">
            <a:off x="770972" y="1539086"/>
            <a:ext cx="2377750" cy="1584176"/>
          </a:xfrm>
          <a:prstGeom prst="rect">
            <a:avLst/>
          </a:prstGeom>
          <a:noFill/>
        </p:spPr>
      </p:pic>
      <p:pic>
        <p:nvPicPr>
          <p:cNvPr id="11" name="Picture 8" descr="Llun llawes rholer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0350">
            <a:off x="3563888" y="1412776"/>
            <a:ext cx="2016224" cy="2016224"/>
          </a:xfrm>
          <a:prstGeom prst="rect">
            <a:avLst/>
          </a:prstGeom>
          <a:noFill/>
        </p:spPr>
      </p:pic>
      <p:pic>
        <p:nvPicPr>
          <p:cNvPr id="10" name="Picture 2" descr="http://s7g3.scene7.com/is/image/ae235?src=ae235/10175_P&amp;$prodImageMedium$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69807">
            <a:off x="5761776" y="1350388"/>
            <a:ext cx="2351162" cy="1974126"/>
          </a:xfrm>
          <a:prstGeom prst="rect">
            <a:avLst/>
          </a:prstGeom>
          <a:noFill/>
        </p:spPr>
      </p:pic>
      <p:pic>
        <p:nvPicPr>
          <p:cNvPr id="7" name="Picture 2" descr="Stanley Medium Pile Paint Roller Sleev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261093">
            <a:off x="6425739" y="3410530"/>
            <a:ext cx="1823602" cy="1823602"/>
          </a:xfrm>
          <a:prstGeom prst="rect">
            <a:avLst/>
          </a:prstGeom>
          <a:noFill/>
        </p:spPr>
      </p:pic>
      <p:pic>
        <p:nvPicPr>
          <p:cNvPr id="9" name="Picture 2" descr="Llun rholer moh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403046">
            <a:off x="716097" y="3850893"/>
            <a:ext cx="2304256" cy="1440133"/>
          </a:xfrm>
          <a:prstGeom prst="rect">
            <a:avLst/>
          </a:prstGeom>
          <a:noFill/>
        </p:spPr>
      </p:pic>
      <p:pic>
        <p:nvPicPr>
          <p:cNvPr id="8" name="Picture 2" descr="Llun rholer sbwnj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237431">
            <a:off x="3087631" y="3682879"/>
            <a:ext cx="2412246" cy="17475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lewys rholer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93322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cy-GB"/>
              <a:t>        </a:t>
            </a:r>
            <a:r>
              <a:rPr lang="cy-GB" b="1">
                <a:solidFill>
                  <a:srgbClr val="0077E3"/>
                </a:solidFill>
              </a:rPr>
              <a:t>Gwlân               Polyamid wedi ei wehyddu             Microffibr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cy-GB"/>
              <a:t>       </a:t>
            </a:r>
            <a:r>
              <a:rPr lang="cy-GB" b="1">
                <a:solidFill>
                  <a:srgbClr val="0077E3"/>
                </a:solidFill>
              </a:rPr>
              <a:t>Moher                        Sbwnj                           Polyestr wedi ei wau</a:t>
            </a:r>
            <a:r>
              <a:rPr lang="cy-GB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ffrâm rholer a’u maint</a:t>
            </a:r>
          </a:p>
        </p:txBody>
      </p:sp>
      <p:pic>
        <p:nvPicPr>
          <p:cNvPr id="4" name="Picture 10" descr="Llun ffrâm rholer ar ffurf cawell"/>
          <p:cNvPicPr>
            <a:picLocks noChangeAspect="1" noChangeArrowheads="1"/>
          </p:cNvPicPr>
          <p:nvPr/>
        </p:nvPicPr>
        <p:blipFill>
          <a:blip r:embed="rId2"/>
          <a:srcRect l="16346" r="10963"/>
          <a:stretch>
            <a:fillRect/>
          </a:stretch>
        </p:blipFill>
        <p:spPr bwMode="auto">
          <a:xfrm rot="981835">
            <a:off x="6168197" y="1348427"/>
            <a:ext cx="2641347" cy="2754018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2752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y-GB" b="1" dirty="0"/>
              <a:t>Mae tri math cyffredin o ffrâm rholer: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cy-GB" dirty="0"/>
              <a:t>Fframiau un fraich ar ffurf cawell</a:t>
            </a:r>
          </a:p>
          <a:p>
            <a:pPr marL="457200" indent="-4572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cy-GB" dirty="0"/>
              <a:t>Fframiau dwy fraich (mae modd addasu rhai</a:t>
            </a:r>
            <a:br>
              <a:rPr lang="cy-GB" dirty="0"/>
            </a:br>
            <a:r>
              <a:rPr lang="cy-GB" dirty="0"/>
              <a:t>ohonynt)</a:t>
            </a:r>
          </a:p>
          <a:p>
            <a:pPr marL="457200" indent="-4572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cy-GB" dirty="0"/>
              <a:t>Fframiau rholeri i baentio rheiddiaduron</a:t>
            </a:r>
          </a:p>
          <a:p>
            <a:pPr marL="342900" indent="-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math ar ffurf cawell yn ar gael mewn dau led, sef 175mm a 225mm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Ceir fframiau dwy fraich  300mm  375mm  450mm a 600mm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fframiau i baentio rheiddiaduron yn cymryd llewys rhwng 75mm a 100mm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hamiltondecoratingtools.co.uk/uploads/product-images/2076.jpg"/>
          <p:cNvPicPr>
            <a:picLocks noChangeAspect="1" noChangeArrowheads="1"/>
          </p:cNvPicPr>
          <p:nvPr/>
        </p:nvPicPr>
        <p:blipFill>
          <a:blip r:embed="rId2"/>
          <a:srcRect l="6818" t="6781" b="8450"/>
          <a:stretch>
            <a:fillRect/>
          </a:stretch>
        </p:blipFill>
        <p:spPr bwMode="auto">
          <a:xfrm>
            <a:off x="5436096" y="3573016"/>
            <a:ext cx="2952328" cy="1800200"/>
          </a:xfrm>
          <a:prstGeom prst="rect">
            <a:avLst/>
          </a:prstGeom>
          <a:noFill/>
        </p:spPr>
      </p:pic>
      <p:pic>
        <p:nvPicPr>
          <p:cNvPr id="5" name="Picture 4" descr="harris-t-class-delta-roller-frame-9-in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82035">
            <a:off x="1232093" y="1992168"/>
            <a:ext cx="1872208" cy="2707966"/>
          </a:xfrm>
          <a:prstGeom prst="rect">
            <a:avLst/>
          </a:prstGeom>
        </p:spPr>
      </p:pic>
      <p:pic>
        <p:nvPicPr>
          <p:cNvPr id="8" name="Picture 4" descr="http://www.hamiltondecoratingtools.co.uk/uploads/product-images/1407.jpg"/>
          <p:cNvPicPr>
            <a:picLocks noChangeAspect="1" noChangeArrowheads="1"/>
          </p:cNvPicPr>
          <p:nvPr/>
        </p:nvPicPr>
        <p:blipFill>
          <a:blip r:embed="rId4"/>
          <a:srcRect l="9783" t="5882" r="11949" b="17647"/>
          <a:stretch>
            <a:fillRect/>
          </a:stretch>
        </p:blipFill>
        <p:spPr bwMode="auto">
          <a:xfrm>
            <a:off x="5436096" y="1700808"/>
            <a:ext cx="2880320" cy="18722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Mathau o fframiau rholeri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03691" y="1385504"/>
            <a:ext cx="7992888" cy="446449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cy-GB" b="1" dirty="0">
                <a:solidFill>
                  <a:srgbClr val="0077E3"/>
                </a:solidFill>
              </a:rPr>
              <a:t>Ffrâm ar ffurf cawell                        Ffrâm ddwy fraith y</a:t>
            </a:r>
            <a:br>
              <a:rPr lang="cy-GB" b="1" dirty="0">
                <a:solidFill>
                  <a:srgbClr val="0077E3"/>
                </a:solidFill>
              </a:rPr>
            </a:br>
            <a:r>
              <a:rPr lang="cy-GB" b="1" dirty="0">
                <a:solidFill>
                  <a:srgbClr val="0077E3"/>
                </a:solidFill>
              </a:rPr>
              <a:t>				       gellir ei haddasu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cy-GB" b="1" dirty="0">
                <a:solidFill>
                  <a:srgbClr val="0077E3"/>
                </a:solidFill>
              </a:rPr>
              <a:t>        </a:t>
            </a:r>
          </a:p>
          <a:p>
            <a:r>
              <a:rPr lang="cy-GB" b="1" dirty="0">
                <a:solidFill>
                  <a:srgbClr val="0077E3"/>
                </a:solidFill>
              </a:rPr>
              <a:t>                   Ffrâm rholier rheiddiadur                  Ffrâm ddwy fraich</a:t>
            </a:r>
          </a:p>
        </p:txBody>
      </p:sp>
      <p:pic>
        <p:nvPicPr>
          <p:cNvPr id="9" name="Picture 2" descr="http://www.hamiltondecoratingtools.co.uk/uploads/product-images/2051.jpg"/>
          <p:cNvPicPr>
            <a:picLocks noChangeAspect="1" noChangeArrowheads="1"/>
          </p:cNvPicPr>
          <p:nvPr/>
        </p:nvPicPr>
        <p:blipFill>
          <a:blip r:embed="rId5"/>
          <a:srcRect l="8141" r="10453" b="10266"/>
          <a:stretch>
            <a:fillRect/>
          </a:stretch>
        </p:blipFill>
        <p:spPr bwMode="auto">
          <a:xfrm>
            <a:off x="2123728" y="3861048"/>
            <a:ext cx="216024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andover : Plastic Paint Kettle : Metal Handle : 1 Lit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6560" y="3995860"/>
            <a:ext cx="2160240" cy="2160240"/>
          </a:xfrm>
          <a:prstGeom prst="rect">
            <a:avLst/>
          </a:prstGeom>
          <a:noFill/>
        </p:spPr>
      </p:pic>
      <p:pic>
        <p:nvPicPr>
          <p:cNvPr id="5122" name="Picture 2" descr="Metal Paint Kettles - ProDec"/>
          <p:cNvPicPr>
            <a:picLocks noChangeAspect="1" noChangeArrowheads="1"/>
          </p:cNvPicPr>
          <p:nvPr/>
        </p:nvPicPr>
        <p:blipFill>
          <a:blip r:embed="rId3"/>
          <a:srcRect l="20221" t="9394" r="21361" b="6061"/>
          <a:stretch>
            <a:fillRect/>
          </a:stretch>
        </p:blipFill>
        <p:spPr bwMode="auto">
          <a:xfrm>
            <a:off x="4536657" y="4135264"/>
            <a:ext cx="1872208" cy="19442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Tecell/pot paent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2952328"/>
          </a:xfrm>
        </p:spPr>
        <p:txBody>
          <a:bodyPr/>
          <a:lstStyle/>
          <a:p>
            <a:r>
              <a:rPr lang="cy-GB" b="1"/>
              <a:t>Disgrifiad: </a:t>
            </a:r>
            <a:r>
              <a:rPr lang="cy-GB"/>
              <a:t>Pot plastig neu fetel gyda handlen i ddal paent. </a:t>
            </a:r>
          </a:p>
          <a:p>
            <a:r>
              <a:rPr lang="cy-GB" b="1"/>
              <a:t>Defnydd: </a:t>
            </a:r>
            <a:r>
              <a:rPr lang="cy-GB"/>
              <a:t>Dylid ei ddefnyddio bob amser yn lle’r tun paent ei hun gan ei fod yn ysgafnach, yn dal llai o baent rhag ofn iddo ollwng ac mae’n atal baw a llwch rhag mynd i mewn i’r tun paent.</a:t>
            </a:r>
          </a:p>
          <a:p>
            <a:r>
              <a:rPr lang="cy-GB" b="1"/>
              <a:t>Maint</a:t>
            </a:r>
            <a:r>
              <a:rPr lang="cy-GB"/>
              <a:t> Fel rheol bydd tegell paent yn dal tua 2.5 litr o baent, ond mae’n well tywallt y swm sydd ei angen arnoch mewn gwirionedd.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TF Granville : Plastic Roller Bucket : 25 lit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07245">
            <a:off x="4846762" y="2741124"/>
            <a:ext cx="3600400" cy="3024336"/>
          </a:xfrm>
          <a:prstGeom prst="rect">
            <a:avLst/>
          </a:prstGeom>
          <a:noFill/>
        </p:spPr>
      </p:pic>
      <p:pic>
        <p:nvPicPr>
          <p:cNvPr id="4102" name="Picture 6" descr="RTF Granville : 5 inch Plastic Tray for 4 in Rollers"/>
          <p:cNvPicPr>
            <a:picLocks noChangeAspect="1" noChangeArrowheads="1"/>
          </p:cNvPicPr>
          <p:nvPr/>
        </p:nvPicPr>
        <p:blipFill>
          <a:blip r:embed="rId3"/>
          <a:srcRect b="12550"/>
          <a:stretch>
            <a:fillRect/>
          </a:stretch>
        </p:blipFill>
        <p:spPr bwMode="auto">
          <a:xfrm>
            <a:off x="3131840" y="3789040"/>
            <a:ext cx="1872208" cy="208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Hambyrddau a phwcedi i’w defnyddio gyda rholer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3843168"/>
          </a:xfrm>
        </p:spPr>
        <p:txBody>
          <a:bodyPr/>
          <a:lstStyle/>
          <a:p>
            <a:r>
              <a:rPr lang="cy-GB" b="1"/>
              <a:t>Hambyrddau: </a:t>
            </a:r>
            <a:r>
              <a:rPr lang="cy-GB"/>
              <a:t>Fe’u defnyddir i ddal ychydig o baent (hyd at 2.5 litr). </a:t>
            </a:r>
          </a:p>
          <a:p>
            <a:r>
              <a:rPr lang="cy-GB" b="1"/>
              <a:t>Pwcedi: </a:t>
            </a:r>
            <a:r>
              <a:rPr lang="cy-GB"/>
              <a:t>I ddal mwy o baent - hyd at 15 litr.</a:t>
            </a:r>
          </a:p>
        </p:txBody>
      </p:sp>
      <p:pic>
        <p:nvPicPr>
          <p:cNvPr id="4104" name="Picture 8" descr="RTF Granville : Plastic Paint Tray : For 9in Rollers"/>
          <p:cNvPicPr>
            <a:picLocks noChangeAspect="1" noChangeArrowheads="1"/>
          </p:cNvPicPr>
          <p:nvPr/>
        </p:nvPicPr>
        <p:blipFill>
          <a:blip r:embed="rId4"/>
          <a:srcRect t="15104" b="15141"/>
          <a:stretch>
            <a:fillRect/>
          </a:stretch>
        </p:blipFill>
        <p:spPr bwMode="auto">
          <a:xfrm rot="414922">
            <a:off x="589755" y="2997869"/>
            <a:ext cx="2539392" cy="2183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Brwshis paent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r>
              <a:rPr lang="cy-GB" sz="2400">
                <a:ea typeface="ＭＳ Ｐゴシック" pitchFamily="-105" charset="-128"/>
                <a:cs typeface="ＭＳ Ｐゴシック" pitchFamily="-105" charset="-128"/>
              </a:rPr>
              <a:t>Mae’n bwysig deall y dewis o frwshis sydd ar gael gan fod sawl math.</a:t>
            </a:r>
          </a:p>
          <a:p>
            <a:r>
              <a:rPr lang="cy-GB" sz="2400">
                <a:ea typeface="ＭＳ Ｐゴシック" pitchFamily="-105" charset="-128"/>
                <a:cs typeface="ＭＳ Ｐゴシック" pitchFamily="-105" charset="-128"/>
              </a:rPr>
              <a:t>Dylai’r brwsh a ddewiswch fod yn: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sz="2400">
                <a:ea typeface="ＭＳ Ｐゴシック" pitchFamily="-105" charset="-128"/>
                <a:cs typeface="ＭＳ Ｐゴシック" pitchFamily="-105" charset="-128"/>
              </a:rPr>
              <a:t>addas ar gyfer y dasg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sz="2400">
                <a:ea typeface="ＭＳ Ｐゴシック" pitchFamily="-105" charset="-128"/>
                <a:cs typeface="ＭＳ Ｐゴシック" pitchFamily="-105" charset="-128"/>
              </a:rPr>
              <a:t>yn braf i afael ynddo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sz="2400">
                <a:ea typeface="ＭＳ Ｐゴシック" pitchFamily="-105" charset="-128"/>
                <a:cs typeface="ＭＳ Ｐゴシック" pitchFamily="-105" charset="-128"/>
              </a:rPr>
              <a:t>addas ar gyfer y math o baent sy’n cael ei ddefnyddio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sz="2400">
                <a:ea typeface="ＭＳ Ｐゴシック" pitchFamily="-105" charset="-128"/>
                <a:cs typeface="ＭＳ Ｐゴシック" pitchFamily="-105" charset="-128"/>
              </a:rPr>
              <a:t>yn ddigon gwydn i’w lanhau ac ailddefnyddio’n aml.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Cydrannau brwsh paent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400" b="1">
                <a:solidFill>
                  <a:srgbClr val="0077E3"/>
                </a:solidFill>
              </a:rPr>
              <a:t>Carn</a:t>
            </a:r>
            <a:r>
              <a:rPr lang="cy-GB" sz="1600" b="1">
                <a:solidFill>
                  <a:srgbClr val="C00000"/>
                </a:solidFill>
              </a:rPr>
              <a:t> </a:t>
            </a:r>
            <a:r>
              <a:rPr lang="cy-GB" sz="1600" b="1"/>
              <a:t>– </a:t>
            </a:r>
            <a:r>
              <a:rPr lang="cy-GB"/>
              <a:t>wedi’i wneud o resin plastig, neu bren caled Wedi’i selio’n aml gyda lacer i’w amddiffyn.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400" b="1">
                <a:solidFill>
                  <a:srgbClr val="0077E3"/>
                </a:solidFill>
              </a:rPr>
              <a:t>Blew</a:t>
            </a:r>
            <a:r>
              <a:rPr lang="cy-GB" sz="1600" b="1"/>
              <a:t> </a:t>
            </a:r>
            <a:r>
              <a:rPr lang="cy-GB" b="1"/>
              <a:t>– </a:t>
            </a:r>
            <a:r>
              <a:rPr lang="cy-GB"/>
              <a:t>ffilamentau synthetig neu flew naturiol fel arfer.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400" b="1">
                <a:solidFill>
                  <a:srgbClr val="0077E3"/>
                </a:solidFill>
              </a:rPr>
              <a:t>Ffurel</a:t>
            </a:r>
            <a:r>
              <a:rPr lang="cy-GB" sz="1600" b="1"/>
              <a:t> – </a:t>
            </a:r>
            <a:r>
              <a:rPr lang="cy-GB"/>
              <a:t>band metel sy’n dal y blew a’r handlen at ei gilydd.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400" b="1">
                <a:solidFill>
                  <a:srgbClr val="0077E3"/>
                </a:solidFill>
              </a:rPr>
              <a:t>Bôn</a:t>
            </a:r>
            <a:r>
              <a:rPr lang="cy-GB" sz="1600" b="1"/>
              <a:t> – </a:t>
            </a:r>
            <a:r>
              <a:rPr lang="cy-GB"/>
              <a:t>resin sy’n gwrthsefyll dŵr a thoddyddion sy’n cysylltu’r blew gyda’i gilydd, ac yn eu cysylltu â’r  carn.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400" b="1">
                <a:solidFill>
                  <a:srgbClr val="0077E3"/>
                </a:solidFill>
              </a:rPr>
              <a:t>Stribyn gwahanu </a:t>
            </a:r>
            <a:r>
              <a:rPr lang="cy-GB" sz="1600" b="1"/>
              <a:t>– </a:t>
            </a:r>
            <a:r>
              <a:rPr lang="cy-GB"/>
              <a:t>stribyn pren, plastig neu gardfwrdd bach sy’n creu lle yng nghanol y blew i ddal paent.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Cydrannau brwsh paent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5B9D4C-B8D0-46EC-886E-88E1578876C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Mae pum rhan i bob brwsh.</a:t>
            </a:r>
          </a:p>
          <a:p>
            <a:endParaRPr lang="en-US" dirty="0"/>
          </a:p>
          <a:p>
            <a:endParaRPr lang="en-GB" dirty="0"/>
          </a:p>
        </p:txBody>
      </p:sp>
      <p:grpSp>
        <p:nvGrpSpPr>
          <p:cNvPr id="40" name="object 7">
            <a:extLst>
              <a:ext uri="{FF2B5EF4-FFF2-40B4-BE49-F238E27FC236}">
                <a16:creationId xmlns:a16="http://schemas.microsoft.com/office/drawing/2014/main" id="{0CDAE25D-A0E7-4216-9B67-545D822E3507}"/>
              </a:ext>
            </a:extLst>
          </p:cNvPr>
          <p:cNvGrpSpPr/>
          <p:nvPr/>
        </p:nvGrpSpPr>
        <p:grpSpPr>
          <a:xfrm>
            <a:off x="2411760" y="2420888"/>
            <a:ext cx="2891155" cy="2517775"/>
            <a:chOff x="1722047" y="1852496"/>
            <a:chExt cx="2891155" cy="2517775"/>
          </a:xfrm>
        </p:grpSpPr>
        <p:pic>
          <p:nvPicPr>
            <p:cNvPr id="41" name="object 8">
              <a:extLst>
                <a:ext uri="{FF2B5EF4-FFF2-40B4-BE49-F238E27FC236}">
                  <a16:creationId xmlns:a16="http://schemas.microsoft.com/office/drawing/2014/main" id="{A7878EA3-F610-49B1-B5EE-B5C460C5B65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22047" y="3232580"/>
              <a:ext cx="1250950" cy="1091895"/>
            </a:xfrm>
            <a:prstGeom prst="rect">
              <a:avLst/>
            </a:prstGeom>
          </p:spPr>
        </p:pic>
        <p:sp>
          <p:nvSpPr>
            <p:cNvPr id="42" name="object 9">
              <a:extLst>
                <a:ext uri="{FF2B5EF4-FFF2-40B4-BE49-F238E27FC236}">
                  <a16:creationId xmlns:a16="http://schemas.microsoft.com/office/drawing/2014/main" id="{9C2CB35F-6BDD-4112-8ED9-5A1185315A01}"/>
                </a:ext>
              </a:extLst>
            </p:cNvPr>
            <p:cNvSpPr/>
            <p:nvPr/>
          </p:nvSpPr>
          <p:spPr>
            <a:xfrm>
              <a:off x="2977917" y="1855036"/>
              <a:ext cx="1612265" cy="1143000"/>
            </a:xfrm>
            <a:custGeom>
              <a:avLst/>
              <a:gdLst/>
              <a:ahLst/>
              <a:cxnLst/>
              <a:rect l="l" t="t" r="r" b="b"/>
              <a:pathLst>
                <a:path w="1612264" h="1143000">
                  <a:moveTo>
                    <a:pt x="1556071" y="0"/>
                  </a:moveTo>
                  <a:lnTo>
                    <a:pt x="1519564" y="6475"/>
                  </a:lnTo>
                  <a:lnTo>
                    <a:pt x="1473554" y="32584"/>
                  </a:lnTo>
                  <a:lnTo>
                    <a:pt x="1415161" y="84838"/>
                  </a:lnTo>
                  <a:lnTo>
                    <a:pt x="1383448" y="115876"/>
                  </a:lnTo>
                  <a:lnTo>
                    <a:pt x="1348278" y="147477"/>
                  </a:lnTo>
                  <a:lnTo>
                    <a:pt x="1310190" y="179405"/>
                  </a:lnTo>
                  <a:lnTo>
                    <a:pt x="1269722" y="211419"/>
                  </a:lnTo>
                  <a:lnTo>
                    <a:pt x="1227414" y="243284"/>
                  </a:lnTo>
                  <a:lnTo>
                    <a:pt x="1183803" y="274762"/>
                  </a:lnTo>
                  <a:lnTo>
                    <a:pt x="1139429" y="305613"/>
                  </a:lnTo>
                  <a:lnTo>
                    <a:pt x="1094830" y="335602"/>
                  </a:lnTo>
                  <a:lnTo>
                    <a:pt x="1050545" y="364489"/>
                  </a:lnTo>
                  <a:lnTo>
                    <a:pt x="1007113" y="392037"/>
                  </a:lnTo>
                  <a:lnTo>
                    <a:pt x="965072" y="418009"/>
                  </a:lnTo>
                  <a:lnTo>
                    <a:pt x="896446" y="459040"/>
                  </a:lnTo>
                  <a:lnTo>
                    <a:pt x="859803" y="481209"/>
                  </a:lnTo>
                  <a:lnTo>
                    <a:pt x="822156" y="504900"/>
                  </a:lnTo>
                  <a:lnTo>
                    <a:pt x="783914" y="530428"/>
                  </a:lnTo>
                  <a:lnTo>
                    <a:pt x="745490" y="558106"/>
                  </a:lnTo>
                  <a:lnTo>
                    <a:pt x="707294" y="588250"/>
                  </a:lnTo>
                  <a:lnTo>
                    <a:pt x="669737" y="621174"/>
                  </a:lnTo>
                  <a:lnTo>
                    <a:pt x="633231" y="657192"/>
                  </a:lnTo>
                  <a:lnTo>
                    <a:pt x="598185" y="696620"/>
                  </a:lnTo>
                  <a:lnTo>
                    <a:pt x="565012" y="739772"/>
                  </a:lnTo>
                  <a:lnTo>
                    <a:pt x="534122" y="786962"/>
                  </a:lnTo>
                  <a:lnTo>
                    <a:pt x="505925" y="838506"/>
                  </a:lnTo>
                  <a:lnTo>
                    <a:pt x="480834" y="894717"/>
                  </a:lnTo>
                  <a:lnTo>
                    <a:pt x="452521" y="960566"/>
                  </a:lnTo>
                  <a:lnTo>
                    <a:pt x="427548" y="999174"/>
                  </a:lnTo>
                  <a:lnTo>
                    <a:pt x="402199" y="1016332"/>
                  </a:lnTo>
                  <a:lnTo>
                    <a:pt x="372757" y="1017830"/>
                  </a:lnTo>
                  <a:lnTo>
                    <a:pt x="346207" y="1012856"/>
                  </a:lnTo>
                  <a:lnTo>
                    <a:pt x="302953" y="1003781"/>
                  </a:lnTo>
                  <a:lnTo>
                    <a:pt x="248484" y="992764"/>
                  </a:lnTo>
                  <a:lnTo>
                    <a:pt x="188288" y="981966"/>
                  </a:lnTo>
                  <a:lnTo>
                    <a:pt x="127853" y="973543"/>
                  </a:lnTo>
                  <a:lnTo>
                    <a:pt x="72668" y="969656"/>
                  </a:lnTo>
                  <a:lnTo>
                    <a:pt x="28221" y="972464"/>
                  </a:lnTo>
                  <a:lnTo>
                    <a:pt x="0" y="984125"/>
                  </a:lnTo>
                  <a:lnTo>
                    <a:pt x="423329" y="1142608"/>
                  </a:lnTo>
                  <a:lnTo>
                    <a:pt x="1612112" y="19890"/>
                  </a:lnTo>
                  <a:lnTo>
                    <a:pt x="1585960" y="6642"/>
                  </a:lnTo>
                  <a:lnTo>
                    <a:pt x="1556071" y="0"/>
                  </a:lnTo>
                  <a:close/>
                </a:path>
              </a:pathLst>
            </a:custGeom>
            <a:solidFill>
              <a:srgbClr val="F1C8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10">
              <a:extLst>
                <a:ext uri="{FF2B5EF4-FFF2-40B4-BE49-F238E27FC236}">
                  <a16:creationId xmlns:a16="http://schemas.microsoft.com/office/drawing/2014/main" id="{9A8D4C7B-B5D0-4C18-A738-1CB1CBE1241E}"/>
                </a:ext>
              </a:extLst>
            </p:cNvPr>
            <p:cNvSpPr/>
            <p:nvPr/>
          </p:nvSpPr>
          <p:spPr>
            <a:xfrm>
              <a:off x="2977917" y="1855036"/>
              <a:ext cx="1612265" cy="1143000"/>
            </a:xfrm>
            <a:custGeom>
              <a:avLst/>
              <a:gdLst/>
              <a:ahLst/>
              <a:cxnLst/>
              <a:rect l="l" t="t" r="r" b="b"/>
              <a:pathLst>
                <a:path w="1612264" h="1143000">
                  <a:moveTo>
                    <a:pt x="1612112" y="19890"/>
                  </a:moveTo>
                  <a:lnTo>
                    <a:pt x="1585960" y="6642"/>
                  </a:lnTo>
                  <a:lnTo>
                    <a:pt x="1556071" y="0"/>
                  </a:lnTo>
                  <a:lnTo>
                    <a:pt x="1519564" y="6475"/>
                  </a:lnTo>
                  <a:lnTo>
                    <a:pt x="1473554" y="32584"/>
                  </a:lnTo>
                  <a:lnTo>
                    <a:pt x="1415161" y="84838"/>
                  </a:lnTo>
                  <a:lnTo>
                    <a:pt x="1383448" y="115876"/>
                  </a:lnTo>
                  <a:lnTo>
                    <a:pt x="1348278" y="147477"/>
                  </a:lnTo>
                  <a:lnTo>
                    <a:pt x="1310190" y="179405"/>
                  </a:lnTo>
                  <a:lnTo>
                    <a:pt x="1269722" y="211419"/>
                  </a:lnTo>
                  <a:lnTo>
                    <a:pt x="1227414" y="243284"/>
                  </a:lnTo>
                  <a:lnTo>
                    <a:pt x="1183803" y="274762"/>
                  </a:lnTo>
                  <a:lnTo>
                    <a:pt x="1139429" y="305613"/>
                  </a:lnTo>
                  <a:lnTo>
                    <a:pt x="1094830" y="335602"/>
                  </a:lnTo>
                  <a:lnTo>
                    <a:pt x="1050545" y="364489"/>
                  </a:lnTo>
                  <a:lnTo>
                    <a:pt x="1007113" y="392037"/>
                  </a:lnTo>
                  <a:lnTo>
                    <a:pt x="965072" y="418009"/>
                  </a:lnTo>
                  <a:lnTo>
                    <a:pt x="931672" y="438078"/>
                  </a:lnTo>
                  <a:lnTo>
                    <a:pt x="896446" y="459040"/>
                  </a:lnTo>
                  <a:lnTo>
                    <a:pt x="859803" y="481209"/>
                  </a:lnTo>
                  <a:lnTo>
                    <a:pt x="822156" y="504900"/>
                  </a:lnTo>
                  <a:lnTo>
                    <a:pt x="783914" y="530428"/>
                  </a:lnTo>
                  <a:lnTo>
                    <a:pt x="745490" y="558106"/>
                  </a:lnTo>
                  <a:lnTo>
                    <a:pt x="707294" y="588250"/>
                  </a:lnTo>
                  <a:lnTo>
                    <a:pt x="669737" y="621174"/>
                  </a:lnTo>
                  <a:lnTo>
                    <a:pt x="633231" y="657192"/>
                  </a:lnTo>
                  <a:lnTo>
                    <a:pt x="598185" y="696620"/>
                  </a:lnTo>
                  <a:lnTo>
                    <a:pt x="565012" y="739772"/>
                  </a:lnTo>
                  <a:lnTo>
                    <a:pt x="534122" y="786962"/>
                  </a:lnTo>
                  <a:lnTo>
                    <a:pt x="505925" y="838506"/>
                  </a:lnTo>
                  <a:lnTo>
                    <a:pt x="480834" y="894717"/>
                  </a:lnTo>
                  <a:lnTo>
                    <a:pt x="452521" y="960566"/>
                  </a:lnTo>
                  <a:lnTo>
                    <a:pt x="427548" y="999174"/>
                  </a:lnTo>
                  <a:lnTo>
                    <a:pt x="402199" y="1016332"/>
                  </a:lnTo>
                  <a:lnTo>
                    <a:pt x="372757" y="1017830"/>
                  </a:lnTo>
                  <a:lnTo>
                    <a:pt x="346207" y="1012856"/>
                  </a:lnTo>
                  <a:lnTo>
                    <a:pt x="302953" y="1003781"/>
                  </a:lnTo>
                  <a:lnTo>
                    <a:pt x="248484" y="992764"/>
                  </a:lnTo>
                  <a:lnTo>
                    <a:pt x="188288" y="981966"/>
                  </a:lnTo>
                  <a:lnTo>
                    <a:pt x="127853" y="973543"/>
                  </a:lnTo>
                  <a:lnTo>
                    <a:pt x="72668" y="969656"/>
                  </a:lnTo>
                  <a:lnTo>
                    <a:pt x="28221" y="972464"/>
                  </a:lnTo>
                  <a:lnTo>
                    <a:pt x="0" y="984125"/>
                  </a:lnTo>
                  <a:lnTo>
                    <a:pt x="423329" y="1142608"/>
                  </a:lnTo>
                  <a:lnTo>
                    <a:pt x="1612112" y="1989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id="{85A573CD-5341-4FDD-8F6B-F88E55BE630F}"/>
                </a:ext>
              </a:extLst>
            </p:cNvPr>
            <p:cNvSpPr/>
            <p:nvPr/>
          </p:nvSpPr>
          <p:spPr>
            <a:xfrm>
              <a:off x="3284762" y="1874926"/>
              <a:ext cx="1325880" cy="1569085"/>
            </a:xfrm>
            <a:custGeom>
              <a:avLst/>
              <a:gdLst/>
              <a:ahLst/>
              <a:cxnLst/>
              <a:rect l="l" t="t" r="r" b="b"/>
              <a:pathLst>
                <a:path w="1325879" h="1569085">
                  <a:moveTo>
                    <a:pt x="1305267" y="0"/>
                  </a:moveTo>
                  <a:lnTo>
                    <a:pt x="0" y="1232738"/>
                  </a:lnTo>
                  <a:lnTo>
                    <a:pt x="37477" y="1568919"/>
                  </a:lnTo>
                  <a:lnTo>
                    <a:pt x="294970" y="1327277"/>
                  </a:lnTo>
                  <a:lnTo>
                    <a:pt x="324930" y="1283828"/>
                  </a:lnTo>
                  <a:lnTo>
                    <a:pt x="343371" y="1235371"/>
                  </a:lnTo>
                  <a:lnTo>
                    <a:pt x="356820" y="1187121"/>
                  </a:lnTo>
                  <a:lnTo>
                    <a:pt x="371802" y="1144296"/>
                  </a:lnTo>
                  <a:lnTo>
                    <a:pt x="394842" y="1112113"/>
                  </a:lnTo>
                  <a:lnTo>
                    <a:pt x="415537" y="1096759"/>
                  </a:lnTo>
                  <a:lnTo>
                    <a:pt x="444305" y="1078347"/>
                  </a:lnTo>
                  <a:lnTo>
                    <a:pt x="479981" y="1056466"/>
                  </a:lnTo>
                  <a:lnTo>
                    <a:pt x="521402" y="1030706"/>
                  </a:lnTo>
                  <a:lnTo>
                    <a:pt x="567402" y="1000658"/>
                  </a:lnTo>
                  <a:lnTo>
                    <a:pt x="616815" y="965911"/>
                  </a:lnTo>
                  <a:lnTo>
                    <a:pt x="668477" y="926054"/>
                  </a:lnTo>
                  <a:lnTo>
                    <a:pt x="721223" y="880678"/>
                  </a:lnTo>
                  <a:lnTo>
                    <a:pt x="773887" y="829373"/>
                  </a:lnTo>
                  <a:lnTo>
                    <a:pt x="802167" y="798607"/>
                  </a:lnTo>
                  <a:lnTo>
                    <a:pt x="831595" y="764229"/>
                  </a:lnTo>
                  <a:lnTo>
                    <a:pt x="862011" y="726702"/>
                  </a:lnTo>
                  <a:lnTo>
                    <a:pt x="893253" y="686495"/>
                  </a:lnTo>
                  <a:lnTo>
                    <a:pt x="925158" y="644071"/>
                  </a:lnTo>
                  <a:lnTo>
                    <a:pt x="957566" y="599898"/>
                  </a:lnTo>
                  <a:lnTo>
                    <a:pt x="990315" y="554441"/>
                  </a:lnTo>
                  <a:lnTo>
                    <a:pt x="1121485" y="369094"/>
                  </a:lnTo>
                  <a:lnTo>
                    <a:pt x="1153513" y="324207"/>
                  </a:lnTo>
                  <a:lnTo>
                    <a:pt x="1184912" y="280831"/>
                  </a:lnTo>
                  <a:lnTo>
                    <a:pt x="1215521" y="239433"/>
                  </a:lnTo>
                  <a:lnTo>
                    <a:pt x="1245177" y="200478"/>
                  </a:lnTo>
                  <a:lnTo>
                    <a:pt x="1273720" y="164432"/>
                  </a:lnTo>
                  <a:lnTo>
                    <a:pt x="1300987" y="131762"/>
                  </a:lnTo>
                  <a:lnTo>
                    <a:pt x="1319108" y="98655"/>
                  </a:lnTo>
                  <a:lnTo>
                    <a:pt x="1325292" y="58899"/>
                  </a:lnTo>
                  <a:lnTo>
                    <a:pt x="1320393" y="22634"/>
                  </a:lnTo>
                  <a:lnTo>
                    <a:pt x="1305267" y="0"/>
                  </a:lnTo>
                  <a:close/>
                </a:path>
              </a:pathLst>
            </a:custGeom>
            <a:solidFill>
              <a:srgbClr val="C9A0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12">
              <a:extLst>
                <a:ext uri="{FF2B5EF4-FFF2-40B4-BE49-F238E27FC236}">
                  <a16:creationId xmlns:a16="http://schemas.microsoft.com/office/drawing/2014/main" id="{A4DB946E-377E-4F74-BEF0-3F68F0AEF633}"/>
                </a:ext>
              </a:extLst>
            </p:cNvPr>
            <p:cNvSpPr/>
            <p:nvPr/>
          </p:nvSpPr>
          <p:spPr>
            <a:xfrm>
              <a:off x="3284762" y="1874926"/>
              <a:ext cx="1325880" cy="1569085"/>
            </a:xfrm>
            <a:custGeom>
              <a:avLst/>
              <a:gdLst/>
              <a:ahLst/>
              <a:cxnLst/>
              <a:rect l="l" t="t" r="r" b="b"/>
              <a:pathLst>
                <a:path w="1325879" h="1569085">
                  <a:moveTo>
                    <a:pt x="1305267" y="0"/>
                  </a:moveTo>
                  <a:lnTo>
                    <a:pt x="0" y="1232738"/>
                  </a:lnTo>
                  <a:lnTo>
                    <a:pt x="37477" y="1568919"/>
                  </a:lnTo>
                  <a:lnTo>
                    <a:pt x="294970" y="1327277"/>
                  </a:lnTo>
                  <a:lnTo>
                    <a:pt x="324930" y="1283828"/>
                  </a:lnTo>
                  <a:lnTo>
                    <a:pt x="343371" y="1235371"/>
                  </a:lnTo>
                  <a:lnTo>
                    <a:pt x="356820" y="1187121"/>
                  </a:lnTo>
                  <a:lnTo>
                    <a:pt x="371802" y="1144296"/>
                  </a:lnTo>
                  <a:lnTo>
                    <a:pt x="394842" y="1112113"/>
                  </a:lnTo>
                  <a:lnTo>
                    <a:pt x="415537" y="1096759"/>
                  </a:lnTo>
                  <a:lnTo>
                    <a:pt x="444305" y="1078347"/>
                  </a:lnTo>
                  <a:lnTo>
                    <a:pt x="479981" y="1056466"/>
                  </a:lnTo>
                  <a:lnTo>
                    <a:pt x="521402" y="1030706"/>
                  </a:lnTo>
                  <a:lnTo>
                    <a:pt x="567402" y="1000658"/>
                  </a:lnTo>
                  <a:lnTo>
                    <a:pt x="616815" y="965911"/>
                  </a:lnTo>
                  <a:lnTo>
                    <a:pt x="668477" y="926054"/>
                  </a:lnTo>
                  <a:lnTo>
                    <a:pt x="721223" y="880678"/>
                  </a:lnTo>
                  <a:lnTo>
                    <a:pt x="773887" y="829373"/>
                  </a:lnTo>
                  <a:lnTo>
                    <a:pt x="802167" y="798607"/>
                  </a:lnTo>
                  <a:lnTo>
                    <a:pt x="831595" y="764229"/>
                  </a:lnTo>
                  <a:lnTo>
                    <a:pt x="862011" y="726702"/>
                  </a:lnTo>
                  <a:lnTo>
                    <a:pt x="893253" y="686495"/>
                  </a:lnTo>
                  <a:lnTo>
                    <a:pt x="925158" y="644071"/>
                  </a:lnTo>
                  <a:lnTo>
                    <a:pt x="957566" y="599898"/>
                  </a:lnTo>
                  <a:lnTo>
                    <a:pt x="990315" y="554441"/>
                  </a:lnTo>
                  <a:lnTo>
                    <a:pt x="1023243" y="508167"/>
                  </a:lnTo>
                  <a:lnTo>
                    <a:pt x="1056188" y="461540"/>
                  </a:lnTo>
                  <a:lnTo>
                    <a:pt x="1088989" y="415027"/>
                  </a:lnTo>
                  <a:lnTo>
                    <a:pt x="1121485" y="369094"/>
                  </a:lnTo>
                  <a:lnTo>
                    <a:pt x="1153513" y="324207"/>
                  </a:lnTo>
                  <a:lnTo>
                    <a:pt x="1184912" y="280831"/>
                  </a:lnTo>
                  <a:lnTo>
                    <a:pt x="1215521" y="239433"/>
                  </a:lnTo>
                  <a:lnTo>
                    <a:pt x="1245177" y="200478"/>
                  </a:lnTo>
                  <a:lnTo>
                    <a:pt x="1273720" y="164432"/>
                  </a:lnTo>
                  <a:lnTo>
                    <a:pt x="1300987" y="131762"/>
                  </a:lnTo>
                  <a:lnTo>
                    <a:pt x="1319108" y="98655"/>
                  </a:lnTo>
                  <a:lnTo>
                    <a:pt x="1325292" y="58899"/>
                  </a:lnTo>
                  <a:lnTo>
                    <a:pt x="1320393" y="22634"/>
                  </a:lnTo>
                  <a:lnTo>
                    <a:pt x="1305267" y="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13">
              <a:extLst>
                <a:ext uri="{FF2B5EF4-FFF2-40B4-BE49-F238E27FC236}">
                  <a16:creationId xmlns:a16="http://schemas.microsoft.com/office/drawing/2014/main" id="{22E0CA4B-04C1-4259-B71C-DD3F18FD510C}"/>
                </a:ext>
              </a:extLst>
            </p:cNvPr>
            <p:cNvSpPr/>
            <p:nvPr/>
          </p:nvSpPr>
          <p:spPr>
            <a:xfrm>
              <a:off x="3196868" y="3107654"/>
              <a:ext cx="125095" cy="333375"/>
            </a:xfrm>
            <a:custGeom>
              <a:avLst/>
              <a:gdLst/>
              <a:ahLst/>
              <a:cxnLst/>
              <a:rect l="l" t="t" r="r" b="b"/>
              <a:pathLst>
                <a:path w="125095" h="333375">
                  <a:moveTo>
                    <a:pt x="87896" y="0"/>
                  </a:moveTo>
                  <a:lnTo>
                    <a:pt x="0" y="83019"/>
                  </a:lnTo>
                  <a:lnTo>
                    <a:pt x="23279" y="291947"/>
                  </a:lnTo>
                  <a:lnTo>
                    <a:pt x="125018" y="332968"/>
                  </a:lnTo>
                  <a:lnTo>
                    <a:pt x="87896" y="0"/>
                  </a:lnTo>
                  <a:close/>
                </a:path>
              </a:pathLst>
            </a:custGeom>
            <a:solidFill>
              <a:srgbClr val="8E6C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14">
              <a:extLst>
                <a:ext uri="{FF2B5EF4-FFF2-40B4-BE49-F238E27FC236}">
                  <a16:creationId xmlns:a16="http://schemas.microsoft.com/office/drawing/2014/main" id="{9D0E6813-F372-4E57-855D-1F5D5686E75B}"/>
                </a:ext>
              </a:extLst>
            </p:cNvPr>
            <p:cNvSpPr/>
            <p:nvPr/>
          </p:nvSpPr>
          <p:spPr>
            <a:xfrm>
              <a:off x="3196868" y="3107654"/>
              <a:ext cx="125095" cy="333375"/>
            </a:xfrm>
            <a:custGeom>
              <a:avLst/>
              <a:gdLst/>
              <a:ahLst/>
              <a:cxnLst/>
              <a:rect l="l" t="t" r="r" b="b"/>
              <a:pathLst>
                <a:path w="125095" h="333375">
                  <a:moveTo>
                    <a:pt x="87896" y="0"/>
                  </a:moveTo>
                  <a:lnTo>
                    <a:pt x="0" y="83019"/>
                  </a:lnTo>
                  <a:lnTo>
                    <a:pt x="23279" y="291947"/>
                  </a:lnTo>
                  <a:lnTo>
                    <a:pt x="125018" y="332968"/>
                  </a:lnTo>
                  <a:lnTo>
                    <a:pt x="87896" y="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5">
              <a:extLst>
                <a:ext uri="{FF2B5EF4-FFF2-40B4-BE49-F238E27FC236}">
                  <a16:creationId xmlns:a16="http://schemas.microsoft.com/office/drawing/2014/main" id="{AC13A742-F8D8-442E-BEF6-552D4B04FA4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7894" y="3397337"/>
              <a:ext cx="106603" cy="131305"/>
            </a:xfrm>
            <a:prstGeom prst="rect">
              <a:avLst/>
            </a:prstGeom>
          </p:spPr>
        </p:pic>
        <p:sp>
          <p:nvSpPr>
            <p:cNvPr id="49" name="object 16">
              <a:extLst>
                <a:ext uri="{FF2B5EF4-FFF2-40B4-BE49-F238E27FC236}">
                  <a16:creationId xmlns:a16="http://schemas.microsoft.com/office/drawing/2014/main" id="{0701E37A-8447-42EB-9498-812CA93E0896}"/>
                </a:ext>
              </a:extLst>
            </p:cNvPr>
            <p:cNvSpPr/>
            <p:nvPr/>
          </p:nvSpPr>
          <p:spPr>
            <a:xfrm>
              <a:off x="2172131" y="3273357"/>
              <a:ext cx="1001394" cy="1094105"/>
            </a:xfrm>
            <a:custGeom>
              <a:avLst/>
              <a:gdLst/>
              <a:ahLst/>
              <a:cxnLst/>
              <a:rect l="l" t="t" r="r" b="b"/>
              <a:pathLst>
                <a:path w="1001394" h="1094104">
                  <a:moveTo>
                    <a:pt x="937196" y="0"/>
                  </a:moveTo>
                  <a:lnTo>
                    <a:pt x="38112" y="849134"/>
                  </a:lnTo>
                  <a:lnTo>
                    <a:pt x="30023" y="858938"/>
                  </a:lnTo>
                  <a:lnTo>
                    <a:pt x="22955" y="865679"/>
                  </a:lnTo>
                  <a:lnTo>
                    <a:pt x="19335" y="870673"/>
                  </a:lnTo>
                  <a:lnTo>
                    <a:pt x="21590" y="875233"/>
                  </a:lnTo>
                  <a:lnTo>
                    <a:pt x="29591" y="881634"/>
                  </a:lnTo>
                  <a:lnTo>
                    <a:pt x="34671" y="883500"/>
                  </a:lnTo>
                  <a:lnTo>
                    <a:pt x="28282" y="891501"/>
                  </a:lnTo>
                  <a:lnTo>
                    <a:pt x="15516" y="905068"/>
                  </a:lnTo>
                  <a:lnTo>
                    <a:pt x="11062" y="911861"/>
                  </a:lnTo>
                  <a:lnTo>
                    <a:pt x="11722" y="917625"/>
                  </a:lnTo>
                  <a:lnTo>
                    <a:pt x="15448" y="923405"/>
                  </a:lnTo>
                  <a:lnTo>
                    <a:pt x="17672" y="930027"/>
                  </a:lnTo>
                  <a:lnTo>
                    <a:pt x="17590" y="936449"/>
                  </a:lnTo>
                  <a:lnTo>
                    <a:pt x="14401" y="941628"/>
                  </a:lnTo>
                  <a:lnTo>
                    <a:pt x="9543" y="947678"/>
                  </a:lnTo>
                  <a:lnTo>
                    <a:pt x="6251" y="955595"/>
                  </a:lnTo>
                  <a:lnTo>
                    <a:pt x="6507" y="962660"/>
                  </a:lnTo>
                  <a:lnTo>
                    <a:pt x="12293" y="966152"/>
                  </a:lnTo>
                  <a:lnTo>
                    <a:pt x="18287" y="968108"/>
                  </a:lnTo>
                  <a:lnTo>
                    <a:pt x="19000" y="971791"/>
                  </a:lnTo>
                  <a:lnTo>
                    <a:pt x="16163" y="976321"/>
                  </a:lnTo>
                  <a:lnTo>
                    <a:pt x="11506" y="980821"/>
                  </a:lnTo>
                  <a:lnTo>
                    <a:pt x="6294" y="985333"/>
                  </a:lnTo>
                  <a:lnTo>
                    <a:pt x="2122" y="990260"/>
                  </a:lnTo>
                  <a:lnTo>
                    <a:pt x="21628" y="1006424"/>
                  </a:lnTo>
                  <a:lnTo>
                    <a:pt x="29108" y="1008011"/>
                  </a:lnTo>
                  <a:lnTo>
                    <a:pt x="31762" y="1010145"/>
                  </a:lnTo>
                  <a:lnTo>
                    <a:pt x="22974" y="1018425"/>
                  </a:lnTo>
                  <a:lnTo>
                    <a:pt x="9450" y="1030543"/>
                  </a:lnTo>
                  <a:lnTo>
                    <a:pt x="6109" y="1035654"/>
                  </a:lnTo>
                  <a:lnTo>
                    <a:pt x="8318" y="1039469"/>
                  </a:lnTo>
                  <a:lnTo>
                    <a:pt x="2628" y="1042669"/>
                  </a:lnTo>
                  <a:lnTo>
                    <a:pt x="0" y="1043914"/>
                  </a:lnTo>
                  <a:lnTo>
                    <a:pt x="2306" y="1046763"/>
                  </a:lnTo>
                  <a:lnTo>
                    <a:pt x="6938" y="1047264"/>
                  </a:lnTo>
                  <a:lnTo>
                    <a:pt x="23507" y="1045070"/>
                  </a:lnTo>
                  <a:lnTo>
                    <a:pt x="29572" y="1044586"/>
                  </a:lnTo>
                  <a:lnTo>
                    <a:pt x="28781" y="1046002"/>
                  </a:lnTo>
                  <a:lnTo>
                    <a:pt x="25090" y="1050015"/>
                  </a:lnTo>
                  <a:lnTo>
                    <a:pt x="22453" y="1057325"/>
                  </a:lnTo>
                  <a:lnTo>
                    <a:pt x="24483" y="1062610"/>
                  </a:lnTo>
                  <a:lnTo>
                    <a:pt x="30887" y="1062162"/>
                  </a:lnTo>
                  <a:lnTo>
                    <a:pt x="39743" y="1059159"/>
                  </a:lnTo>
                  <a:lnTo>
                    <a:pt x="49123" y="1056779"/>
                  </a:lnTo>
                  <a:lnTo>
                    <a:pt x="61099" y="1055471"/>
                  </a:lnTo>
                  <a:lnTo>
                    <a:pt x="63792" y="1057567"/>
                  </a:lnTo>
                  <a:lnTo>
                    <a:pt x="60579" y="1072515"/>
                  </a:lnTo>
                  <a:lnTo>
                    <a:pt x="86982" y="1069568"/>
                  </a:lnTo>
                  <a:lnTo>
                    <a:pt x="94437" y="1071168"/>
                  </a:lnTo>
                  <a:lnTo>
                    <a:pt x="95250" y="1078357"/>
                  </a:lnTo>
                  <a:lnTo>
                    <a:pt x="96267" y="1084171"/>
                  </a:lnTo>
                  <a:lnTo>
                    <a:pt x="99439" y="1088829"/>
                  </a:lnTo>
                  <a:lnTo>
                    <a:pt x="106713" y="1089385"/>
                  </a:lnTo>
                  <a:lnTo>
                    <a:pt x="120040" y="1082890"/>
                  </a:lnTo>
                  <a:lnTo>
                    <a:pt x="133513" y="1075351"/>
                  </a:lnTo>
                  <a:lnTo>
                    <a:pt x="140633" y="1074216"/>
                  </a:lnTo>
                  <a:lnTo>
                    <a:pt x="142457" y="1078683"/>
                  </a:lnTo>
                  <a:lnTo>
                    <a:pt x="140042" y="1087945"/>
                  </a:lnTo>
                  <a:lnTo>
                    <a:pt x="142030" y="1093912"/>
                  </a:lnTo>
                  <a:lnTo>
                    <a:pt x="154563" y="1090277"/>
                  </a:lnTo>
                  <a:lnTo>
                    <a:pt x="174895" y="1078939"/>
                  </a:lnTo>
                  <a:lnTo>
                    <a:pt x="200279" y="1061796"/>
                  </a:lnTo>
                  <a:lnTo>
                    <a:pt x="1001064" y="310324"/>
                  </a:lnTo>
                  <a:lnTo>
                    <a:pt x="972407" y="278930"/>
                  </a:lnTo>
                  <a:lnTo>
                    <a:pt x="951184" y="239066"/>
                  </a:lnTo>
                  <a:lnTo>
                    <a:pt x="936842" y="193226"/>
                  </a:lnTo>
                  <a:lnTo>
                    <a:pt x="928826" y="143905"/>
                  </a:lnTo>
                  <a:lnTo>
                    <a:pt x="926583" y="93597"/>
                  </a:lnTo>
                  <a:lnTo>
                    <a:pt x="929557" y="44797"/>
                  </a:lnTo>
                  <a:lnTo>
                    <a:pt x="937196" y="0"/>
                  </a:lnTo>
                  <a:close/>
                </a:path>
              </a:pathLst>
            </a:custGeom>
            <a:solidFill>
              <a:srgbClr val="271D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17">
              <a:extLst>
                <a:ext uri="{FF2B5EF4-FFF2-40B4-BE49-F238E27FC236}">
                  <a16:creationId xmlns:a16="http://schemas.microsoft.com/office/drawing/2014/main" id="{1F61DEF7-79B7-457D-9039-792AFB8B7C73}"/>
                </a:ext>
              </a:extLst>
            </p:cNvPr>
            <p:cNvSpPr/>
            <p:nvPr/>
          </p:nvSpPr>
          <p:spPr>
            <a:xfrm>
              <a:off x="2172131" y="3273357"/>
              <a:ext cx="1001394" cy="1094105"/>
            </a:xfrm>
            <a:custGeom>
              <a:avLst/>
              <a:gdLst/>
              <a:ahLst/>
              <a:cxnLst/>
              <a:rect l="l" t="t" r="r" b="b"/>
              <a:pathLst>
                <a:path w="1001394" h="1094104">
                  <a:moveTo>
                    <a:pt x="937196" y="0"/>
                  </a:moveTo>
                  <a:lnTo>
                    <a:pt x="38112" y="849134"/>
                  </a:lnTo>
                  <a:lnTo>
                    <a:pt x="30023" y="858938"/>
                  </a:lnTo>
                  <a:lnTo>
                    <a:pt x="22955" y="865679"/>
                  </a:lnTo>
                  <a:lnTo>
                    <a:pt x="19335" y="870673"/>
                  </a:lnTo>
                  <a:lnTo>
                    <a:pt x="21590" y="875233"/>
                  </a:lnTo>
                  <a:lnTo>
                    <a:pt x="29591" y="881634"/>
                  </a:lnTo>
                  <a:lnTo>
                    <a:pt x="34671" y="883500"/>
                  </a:lnTo>
                  <a:lnTo>
                    <a:pt x="28282" y="891501"/>
                  </a:lnTo>
                  <a:lnTo>
                    <a:pt x="22212" y="898023"/>
                  </a:lnTo>
                  <a:lnTo>
                    <a:pt x="15516" y="905068"/>
                  </a:lnTo>
                  <a:lnTo>
                    <a:pt x="11062" y="911861"/>
                  </a:lnTo>
                  <a:lnTo>
                    <a:pt x="11722" y="917625"/>
                  </a:lnTo>
                  <a:lnTo>
                    <a:pt x="15448" y="923405"/>
                  </a:lnTo>
                  <a:lnTo>
                    <a:pt x="17672" y="930027"/>
                  </a:lnTo>
                  <a:lnTo>
                    <a:pt x="17590" y="936449"/>
                  </a:lnTo>
                  <a:lnTo>
                    <a:pt x="14401" y="941628"/>
                  </a:lnTo>
                  <a:lnTo>
                    <a:pt x="9543" y="947678"/>
                  </a:lnTo>
                  <a:lnTo>
                    <a:pt x="6251" y="955595"/>
                  </a:lnTo>
                  <a:lnTo>
                    <a:pt x="6507" y="962660"/>
                  </a:lnTo>
                  <a:lnTo>
                    <a:pt x="12293" y="966152"/>
                  </a:lnTo>
                  <a:lnTo>
                    <a:pt x="18287" y="968108"/>
                  </a:lnTo>
                  <a:lnTo>
                    <a:pt x="19000" y="971791"/>
                  </a:lnTo>
                  <a:lnTo>
                    <a:pt x="16163" y="976321"/>
                  </a:lnTo>
                  <a:lnTo>
                    <a:pt x="11506" y="980821"/>
                  </a:lnTo>
                  <a:lnTo>
                    <a:pt x="6294" y="985333"/>
                  </a:lnTo>
                  <a:lnTo>
                    <a:pt x="2122" y="990260"/>
                  </a:lnTo>
                  <a:lnTo>
                    <a:pt x="17815" y="1005841"/>
                  </a:lnTo>
                  <a:lnTo>
                    <a:pt x="21628" y="1006424"/>
                  </a:lnTo>
                  <a:lnTo>
                    <a:pt x="29108" y="1008011"/>
                  </a:lnTo>
                  <a:lnTo>
                    <a:pt x="31762" y="1010145"/>
                  </a:lnTo>
                  <a:lnTo>
                    <a:pt x="22974" y="1018425"/>
                  </a:lnTo>
                  <a:lnTo>
                    <a:pt x="15889" y="1024633"/>
                  </a:lnTo>
                  <a:lnTo>
                    <a:pt x="9450" y="1030543"/>
                  </a:lnTo>
                  <a:lnTo>
                    <a:pt x="6109" y="1035654"/>
                  </a:lnTo>
                  <a:lnTo>
                    <a:pt x="8318" y="1039469"/>
                  </a:lnTo>
                  <a:lnTo>
                    <a:pt x="5435" y="1041196"/>
                  </a:lnTo>
                  <a:lnTo>
                    <a:pt x="2628" y="1042669"/>
                  </a:lnTo>
                  <a:lnTo>
                    <a:pt x="0" y="1043914"/>
                  </a:lnTo>
                  <a:lnTo>
                    <a:pt x="2306" y="1046763"/>
                  </a:lnTo>
                  <a:lnTo>
                    <a:pt x="6938" y="1047264"/>
                  </a:lnTo>
                  <a:lnTo>
                    <a:pt x="13978" y="1046379"/>
                  </a:lnTo>
                  <a:lnTo>
                    <a:pt x="23507" y="1045070"/>
                  </a:lnTo>
                  <a:lnTo>
                    <a:pt x="29572" y="1044586"/>
                  </a:lnTo>
                  <a:lnTo>
                    <a:pt x="28781" y="1046002"/>
                  </a:lnTo>
                  <a:lnTo>
                    <a:pt x="25090" y="1050015"/>
                  </a:lnTo>
                  <a:lnTo>
                    <a:pt x="22453" y="1057325"/>
                  </a:lnTo>
                  <a:lnTo>
                    <a:pt x="24483" y="1062610"/>
                  </a:lnTo>
                  <a:lnTo>
                    <a:pt x="30887" y="1062162"/>
                  </a:lnTo>
                  <a:lnTo>
                    <a:pt x="39743" y="1059159"/>
                  </a:lnTo>
                  <a:lnTo>
                    <a:pt x="49123" y="1056779"/>
                  </a:lnTo>
                  <a:lnTo>
                    <a:pt x="61099" y="1055471"/>
                  </a:lnTo>
                  <a:lnTo>
                    <a:pt x="63792" y="1057567"/>
                  </a:lnTo>
                  <a:lnTo>
                    <a:pt x="62191" y="1065047"/>
                  </a:lnTo>
                  <a:lnTo>
                    <a:pt x="60579" y="1072515"/>
                  </a:lnTo>
                  <a:lnTo>
                    <a:pt x="72580" y="1071168"/>
                  </a:lnTo>
                  <a:lnTo>
                    <a:pt x="79794" y="1070368"/>
                  </a:lnTo>
                  <a:lnTo>
                    <a:pt x="86982" y="1069568"/>
                  </a:lnTo>
                  <a:lnTo>
                    <a:pt x="94437" y="1071168"/>
                  </a:lnTo>
                  <a:lnTo>
                    <a:pt x="95250" y="1078357"/>
                  </a:lnTo>
                  <a:lnTo>
                    <a:pt x="96267" y="1084171"/>
                  </a:lnTo>
                  <a:lnTo>
                    <a:pt x="99439" y="1088829"/>
                  </a:lnTo>
                  <a:lnTo>
                    <a:pt x="106713" y="1089385"/>
                  </a:lnTo>
                  <a:lnTo>
                    <a:pt x="120040" y="1082890"/>
                  </a:lnTo>
                  <a:lnTo>
                    <a:pt x="133513" y="1075351"/>
                  </a:lnTo>
                  <a:lnTo>
                    <a:pt x="140633" y="1074216"/>
                  </a:lnTo>
                  <a:lnTo>
                    <a:pt x="142457" y="1078683"/>
                  </a:lnTo>
                  <a:lnTo>
                    <a:pt x="140042" y="1087945"/>
                  </a:lnTo>
                  <a:lnTo>
                    <a:pt x="142030" y="1093912"/>
                  </a:lnTo>
                  <a:lnTo>
                    <a:pt x="154563" y="1090277"/>
                  </a:lnTo>
                  <a:lnTo>
                    <a:pt x="174895" y="1078939"/>
                  </a:lnTo>
                  <a:lnTo>
                    <a:pt x="200279" y="1061796"/>
                  </a:lnTo>
                  <a:lnTo>
                    <a:pt x="1001064" y="310324"/>
                  </a:lnTo>
                  <a:lnTo>
                    <a:pt x="972407" y="278930"/>
                  </a:lnTo>
                  <a:lnTo>
                    <a:pt x="951184" y="239066"/>
                  </a:lnTo>
                  <a:lnTo>
                    <a:pt x="936842" y="193226"/>
                  </a:lnTo>
                  <a:lnTo>
                    <a:pt x="928826" y="143905"/>
                  </a:lnTo>
                  <a:lnTo>
                    <a:pt x="926583" y="93597"/>
                  </a:lnTo>
                  <a:lnTo>
                    <a:pt x="929557" y="44797"/>
                  </a:lnTo>
                  <a:lnTo>
                    <a:pt x="937196" y="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18">
              <a:extLst>
                <a:ext uri="{FF2B5EF4-FFF2-40B4-BE49-F238E27FC236}">
                  <a16:creationId xmlns:a16="http://schemas.microsoft.com/office/drawing/2014/main" id="{CD7E072E-E4AC-4532-8DAC-DED783550AA6}"/>
                </a:ext>
              </a:extLst>
            </p:cNvPr>
            <p:cNvSpPr/>
            <p:nvPr/>
          </p:nvSpPr>
          <p:spPr>
            <a:xfrm>
              <a:off x="3034144" y="3190680"/>
              <a:ext cx="200660" cy="393065"/>
            </a:xfrm>
            <a:custGeom>
              <a:avLst/>
              <a:gdLst/>
              <a:ahLst/>
              <a:cxnLst/>
              <a:rect l="l" t="t" r="r" b="b"/>
              <a:pathLst>
                <a:path w="200660" h="393064">
                  <a:moveTo>
                    <a:pt x="162712" y="0"/>
                  </a:moveTo>
                  <a:lnTo>
                    <a:pt x="75183" y="82676"/>
                  </a:lnTo>
                  <a:lnTo>
                    <a:pt x="69568" y="112200"/>
                  </a:lnTo>
                  <a:lnTo>
                    <a:pt x="65990" y="143897"/>
                  </a:lnTo>
                  <a:lnTo>
                    <a:pt x="64605" y="177013"/>
                  </a:lnTo>
                  <a:lnTo>
                    <a:pt x="65570" y="210794"/>
                  </a:lnTo>
                  <a:lnTo>
                    <a:pt x="0" y="271919"/>
                  </a:lnTo>
                  <a:lnTo>
                    <a:pt x="12484" y="306577"/>
                  </a:lnTo>
                  <a:lnTo>
                    <a:pt x="70269" y="252691"/>
                  </a:lnTo>
                  <a:lnTo>
                    <a:pt x="72059" y="262634"/>
                  </a:lnTo>
                  <a:lnTo>
                    <a:pt x="74096" y="272449"/>
                  </a:lnTo>
                  <a:lnTo>
                    <a:pt x="76378" y="282127"/>
                  </a:lnTo>
                  <a:lnTo>
                    <a:pt x="78905" y="291655"/>
                  </a:lnTo>
                  <a:lnTo>
                    <a:pt x="16027" y="350291"/>
                  </a:lnTo>
                  <a:lnTo>
                    <a:pt x="28498" y="384962"/>
                  </a:lnTo>
                  <a:lnTo>
                    <a:pt x="91325" y="326389"/>
                  </a:lnTo>
                  <a:lnTo>
                    <a:pt x="100797" y="345784"/>
                  </a:lnTo>
                  <a:lnTo>
                    <a:pt x="111855" y="363543"/>
                  </a:lnTo>
                  <a:lnTo>
                    <a:pt x="124579" y="379378"/>
                  </a:lnTo>
                  <a:lnTo>
                    <a:pt x="139052" y="393001"/>
                  </a:lnTo>
                  <a:lnTo>
                    <a:pt x="200126" y="335711"/>
                  </a:lnTo>
                  <a:lnTo>
                    <a:pt x="162712" y="0"/>
                  </a:lnTo>
                  <a:close/>
                </a:path>
              </a:pathLst>
            </a:custGeom>
            <a:solidFill>
              <a:srgbClr val="C7C1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19">
              <a:extLst>
                <a:ext uri="{FF2B5EF4-FFF2-40B4-BE49-F238E27FC236}">
                  <a16:creationId xmlns:a16="http://schemas.microsoft.com/office/drawing/2014/main" id="{8B5E7320-6AEE-44DF-BD63-5398C0B2C995}"/>
                </a:ext>
              </a:extLst>
            </p:cNvPr>
            <p:cNvSpPr/>
            <p:nvPr/>
          </p:nvSpPr>
          <p:spPr>
            <a:xfrm>
              <a:off x="3034144" y="3190680"/>
              <a:ext cx="200660" cy="393065"/>
            </a:xfrm>
            <a:custGeom>
              <a:avLst/>
              <a:gdLst/>
              <a:ahLst/>
              <a:cxnLst/>
              <a:rect l="l" t="t" r="r" b="b"/>
              <a:pathLst>
                <a:path w="200660" h="393064">
                  <a:moveTo>
                    <a:pt x="75183" y="82676"/>
                  </a:moveTo>
                  <a:lnTo>
                    <a:pt x="69568" y="112200"/>
                  </a:lnTo>
                  <a:lnTo>
                    <a:pt x="65990" y="143897"/>
                  </a:lnTo>
                  <a:lnTo>
                    <a:pt x="64605" y="177013"/>
                  </a:lnTo>
                  <a:lnTo>
                    <a:pt x="65570" y="210794"/>
                  </a:lnTo>
                  <a:lnTo>
                    <a:pt x="0" y="271919"/>
                  </a:lnTo>
                  <a:lnTo>
                    <a:pt x="12484" y="306577"/>
                  </a:lnTo>
                  <a:lnTo>
                    <a:pt x="70269" y="252691"/>
                  </a:lnTo>
                  <a:lnTo>
                    <a:pt x="72059" y="262634"/>
                  </a:lnTo>
                  <a:lnTo>
                    <a:pt x="74096" y="272449"/>
                  </a:lnTo>
                  <a:lnTo>
                    <a:pt x="76378" y="282127"/>
                  </a:lnTo>
                  <a:lnTo>
                    <a:pt x="78905" y="291655"/>
                  </a:lnTo>
                  <a:lnTo>
                    <a:pt x="16027" y="350291"/>
                  </a:lnTo>
                  <a:lnTo>
                    <a:pt x="28498" y="384962"/>
                  </a:lnTo>
                  <a:lnTo>
                    <a:pt x="91325" y="326389"/>
                  </a:lnTo>
                  <a:lnTo>
                    <a:pt x="100797" y="345784"/>
                  </a:lnTo>
                  <a:lnTo>
                    <a:pt x="111855" y="363543"/>
                  </a:lnTo>
                  <a:lnTo>
                    <a:pt x="124579" y="379378"/>
                  </a:lnTo>
                  <a:lnTo>
                    <a:pt x="139052" y="393001"/>
                  </a:lnTo>
                  <a:lnTo>
                    <a:pt x="200126" y="335711"/>
                  </a:lnTo>
                  <a:lnTo>
                    <a:pt x="162712" y="0"/>
                  </a:lnTo>
                  <a:lnTo>
                    <a:pt x="75183" y="82676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0">
              <a:extLst>
                <a:ext uri="{FF2B5EF4-FFF2-40B4-BE49-F238E27FC236}">
                  <a16:creationId xmlns:a16="http://schemas.microsoft.com/office/drawing/2014/main" id="{768F5027-D85D-43DA-94FA-A9E35828FD10}"/>
                </a:ext>
              </a:extLst>
            </p:cNvPr>
            <p:cNvSpPr/>
            <p:nvPr/>
          </p:nvSpPr>
          <p:spPr>
            <a:xfrm>
              <a:off x="2535727" y="2837986"/>
              <a:ext cx="866140" cy="566420"/>
            </a:xfrm>
            <a:custGeom>
              <a:avLst/>
              <a:gdLst/>
              <a:ahLst/>
              <a:cxnLst/>
              <a:rect l="l" t="t" r="r" b="b"/>
              <a:pathLst>
                <a:path w="866139" h="566420">
                  <a:moveTo>
                    <a:pt x="432562" y="0"/>
                  </a:moveTo>
                  <a:lnTo>
                    <a:pt x="0" y="390728"/>
                  </a:lnTo>
                  <a:lnTo>
                    <a:pt x="10401" y="396849"/>
                  </a:lnTo>
                  <a:lnTo>
                    <a:pt x="435013" y="566216"/>
                  </a:lnTo>
                  <a:lnTo>
                    <a:pt x="865517" y="159651"/>
                  </a:lnTo>
                  <a:lnTo>
                    <a:pt x="442188" y="1181"/>
                  </a:lnTo>
                  <a:lnTo>
                    <a:pt x="432562" y="0"/>
                  </a:lnTo>
                  <a:close/>
                </a:path>
              </a:pathLst>
            </a:custGeom>
            <a:solidFill>
              <a:srgbClr val="EDE7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1">
              <a:extLst>
                <a:ext uri="{FF2B5EF4-FFF2-40B4-BE49-F238E27FC236}">
                  <a16:creationId xmlns:a16="http://schemas.microsoft.com/office/drawing/2014/main" id="{150D9283-CF20-4F37-A06F-089399966F58}"/>
                </a:ext>
              </a:extLst>
            </p:cNvPr>
            <p:cNvSpPr/>
            <p:nvPr/>
          </p:nvSpPr>
          <p:spPr>
            <a:xfrm>
              <a:off x="2535727" y="2837986"/>
              <a:ext cx="866140" cy="566420"/>
            </a:xfrm>
            <a:custGeom>
              <a:avLst/>
              <a:gdLst/>
              <a:ahLst/>
              <a:cxnLst/>
              <a:rect l="l" t="t" r="r" b="b"/>
              <a:pathLst>
                <a:path w="866139" h="566420">
                  <a:moveTo>
                    <a:pt x="442188" y="1181"/>
                  </a:moveTo>
                  <a:lnTo>
                    <a:pt x="432562" y="0"/>
                  </a:lnTo>
                  <a:lnTo>
                    <a:pt x="0" y="390728"/>
                  </a:lnTo>
                  <a:lnTo>
                    <a:pt x="10401" y="396849"/>
                  </a:lnTo>
                  <a:lnTo>
                    <a:pt x="435013" y="566216"/>
                  </a:lnTo>
                  <a:lnTo>
                    <a:pt x="865517" y="159651"/>
                  </a:lnTo>
                  <a:lnTo>
                    <a:pt x="442188" y="1181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2">
              <a:extLst>
                <a:ext uri="{FF2B5EF4-FFF2-40B4-BE49-F238E27FC236}">
                  <a16:creationId xmlns:a16="http://schemas.microsoft.com/office/drawing/2014/main" id="{9C769BC0-C562-461F-9540-EAA8CA5B4591}"/>
                </a:ext>
              </a:extLst>
            </p:cNvPr>
            <p:cNvSpPr/>
            <p:nvPr/>
          </p:nvSpPr>
          <p:spPr>
            <a:xfrm>
              <a:off x="2653251" y="3128155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64" y="171284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3">
              <a:extLst>
                <a:ext uri="{FF2B5EF4-FFF2-40B4-BE49-F238E27FC236}">
                  <a16:creationId xmlns:a16="http://schemas.microsoft.com/office/drawing/2014/main" id="{80070CE2-EECD-4BDF-B83A-AC548480360F}"/>
                </a:ext>
              </a:extLst>
            </p:cNvPr>
            <p:cNvSpPr/>
            <p:nvPr/>
          </p:nvSpPr>
          <p:spPr>
            <a:xfrm>
              <a:off x="2642331" y="3139088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51" y="171272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4">
              <a:extLst>
                <a:ext uri="{FF2B5EF4-FFF2-40B4-BE49-F238E27FC236}">
                  <a16:creationId xmlns:a16="http://schemas.microsoft.com/office/drawing/2014/main" id="{99226E30-19D7-46B4-B1BB-3459F2917E17}"/>
                </a:ext>
              </a:extLst>
            </p:cNvPr>
            <p:cNvSpPr/>
            <p:nvPr/>
          </p:nvSpPr>
          <p:spPr>
            <a:xfrm>
              <a:off x="2573559" y="3197772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64" y="171259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5">
              <a:extLst>
                <a:ext uri="{FF2B5EF4-FFF2-40B4-BE49-F238E27FC236}">
                  <a16:creationId xmlns:a16="http://schemas.microsoft.com/office/drawing/2014/main" id="{5402F0BD-B35E-4BB1-B89B-6A51D43F66ED}"/>
                </a:ext>
              </a:extLst>
            </p:cNvPr>
            <p:cNvSpPr/>
            <p:nvPr/>
          </p:nvSpPr>
          <p:spPr>
            <a:xfrm>
              <a:off x="2886994" y="2915066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51" y="171259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26">
              <a:extLst>
                <a:ext uri="{FF2B5EF4-FFF2-40B4-BE49-F238E27FC236}">
                  <a16:creationId xmlns:a16="http://schemas.microsoft.com/office/drawing/2014/main" id="{525740D3-3803-445E-AE4D-BC662EC3560B}"/>
                </a:ext>
              </a:extLst>
            </p:cNvPr>
            <p:cNvSpPr/>
            <p:nvPr/>
          </p:nvSpPr>
          <p:spPr>
            <a:xfrm>
              <a:off x="2876076" y="2925997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51" y="171272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27">
              <a:extLst>
                <a:ext uri="{FF2B5EF4-FFF2-40B4-BE49-F238E27FC236}">
                  <a16:creationId xmlns:a16="http://schemas.microsoft.com/office/drawing/2014/main" id="{8F136F08-0B68-417A-A83A-A9AA5BF8F2E0}"/>
                </a:ext>
              </a:extLst>
            </p:cNvPr>
            <p:cNvSpPr/>
            <p:nvPr/>
          </p:nvSpPr>
          <p:spPr>
            <a:xfrm>
              <a:off x="3090692" y="2930166"/>
              <a:ext cx="67310" cy="43815"/>
            </a:xfrm>
            <a:custGeom>
              <a:avLst/>
              <a:gdLst/>
              <a:ahLst/>
              <a:cxnLst/>
              <a:rect l="l" t="t" r="r" b="b"/>
              <a:pathLst>
                <a:path w="67310" h="43814">
                  <a:moveTo>
                    <a:pt x="67182" y="17856"/>
                  </a:moveTo>
                  <a:lnTo>
                    <a:pt x="63602" y="9744"/>
                  </a:lnTo>
                  <a:lnTo>
                    <a:pt x="55635" y="3679"/>
                  </a:lnTo>
                  <a:lnTo>
                    <a:pt x="44444" y="239"/>
                  </a:lnTo>
                  <a:lnTo>
                    <a:pt x="31191" y="0"/>
                  </a:lnTo>
                  <a:lnTo>
                    <a:pt x="18304" y="3156"/>
                  </a:lnTo>
                  <a:lnTo>
                    <a:pt x="8142" y="8977"/>
                  </a:lnTo>
                  <a:lnTo>
                    <a:pt x="1707" y="16643"/>
                  </a:lnTo>
                  <a:lnTo>
                    <a:pt x="0" y="25336"/>
                  </a:lnTo>
                  <a:lnTo>
                    <a:pt x="3579" y="33450"/>
                  </a:lnTo>
                  <a:lnTo>
                    <a:pt x="11544" y="39517"/>
                  </a:lnTo>
                  <a:lnTo>
                    <a:pt x="22738" y="42958"/>
                  </a:lnTo>
                  <a:lnTo>
                    <a:pt x="36004" y="43192"/>
                  </a:lnTo>
                  <a:lnTo>
                    <a:pt x="48887" y="40041"/>
                  </a:lnTo>
                  <a:lnTo>
                    <a:pt x="59051" y="34220"/>
                  </a:lnTo>
                  <a:lnTo>
                    <a:pt x="65486" y="26551"/>
                  </a:lnTo>
                  <a:lnTo>
                    <a:pt x="67182" y="17856"/>
                  </a:lnTo>
                  <a:close/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8">
              <a:extLst>
                <a:ext uri="{FF2B5EF4-FFF2-40B4-BE49-F238E27FC236}">
                  <a16:creationId xmlns:a16="http://schemas.microsoft.com/office/drawing/2014/main" id="{20061D9D-C4ED-41C4-878F-BE5B08431485}"/>
                </a:ext>
              </a:extLst>
            </p:cNvPr>
            <p:cNvSpPr/>
            <p:nvPr/>
          </p:nvSpPr>
          <p:spPr>
            <a:xfrm>
              <a:off x="2970749" y="2997635"/>
              <a:ext cx="434975" cy="421005"/>
            </a:xfrm>
            <a:custGeom>
              <a:avLst/>
              <a:gdLst/>
              <a:ahLst/>
              <a:cxnLst/>
              <a:rect l="l" t="t" r="r" b="b"/>
              <a:pathLst>
                <a:path w="434975" h="421004">
                  <a:moveTo>
                    <a:pt x="430504" y="0"/>
                  </a:moveTo>
                  <a:lnTo>
                    <a:pt x="0" y="406577"/>
                  </a:lnTo>
                  <a:lnTo>
                    <a:pt x="4356" y="420573"/>
                  </a:lnTo>
                  <a:lnTo>
                    <a:pt x="434860" y="14008"/>
                  </a:lnTo>
                  <a:lnTo>
                    <a:pt x="430504" y="0"/>
                  </a:lnTo>
                  <a:close/>
                </a:path>
              </a:pathLst>
            </a:custGeom>
            <a:solidFill>
              <a:srgbClr val="9893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29">
              <a:extLst>
                <a:ext uri="{FF2B5EF4-FFF2-40B4-BE49-F238E27FC236}">
                  <a16:creationId xmlns:a16="http://schemas.microsoft.com/office/drawing/2014/main" id="{0D7D3A9F-D73D-4E1C-9551-9EFD478EDD52}"/>
                </a:ext>
              </a:extLst>
            </p:cNvPr>
            <p:cNvSpPr/>
            <p:nvPr/>
          </p:nvSpPr>
          <p:spPr>
            <a:xfrm>
              <a:off x="2970749" y="2997635"/>
              <a:ext cx="434975" cy="421005"/>
            </a:xfrm>
            <a:custGeom>
              <a:avLst/>
              <a:gdLst/>
              <a:ahLst/>
              <a:cxnLst/>
              <a:rect l="l" t="t" r="r" b="b"/>
              <a:pathLst>
                <a:path w="434975" h="421004">
                  <a:moveTo>
                    <a:pt x="434860" y="14008"/>
                  </a:moveTo>
                  <a:lnTo>
                    <a:pt x="4356" y="420573"/>
                  </a:lnTo>
                  <a:lnTo>
                    <a:pt x="0" y="406577"/>
                  </a:lnTo>
                  <a:lnTo>
                    <a:pt x="430504" y="0"/>
                  </a:lnTo>
                  <a:lnTo>
                    <a:pt x="434860" y="14008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30">
            <a:extLst>
              <a:ext uri="{FF2B5EF4-FFF2-40B4-BE49-F238E27FC236}">
                <a16:creationId xmlns:a16="http://schemas.microsoft.com/office/drawing/2014/main" id="{FA69A6E5-ECCE-4C4B-9D79-5511277177CF}"/>
              </a:ext>
            </a:extLst>
          </p:cNvPr>
          <p:cNvSpPr txBox="1"/>
          <p:nvPr/>
        </p:nvSpPr>
        <p:spPr>
          <a:xfrm>
            <a:off x="2815661" y="3250299"/>
            <a:ext cx="589280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1200" dirty="0">
                <a:latin typeface="Gill Sans MT"/>
                <a:cs typeface="Gill Sans MT"/>
              </a:rPr>
              <a:t>Ffurel</a:t>
            </a:r>
          </a:p>
        </p:txBody>
      </p:sp>
      <p:sp>
        <p:nvSpPr>
          <p:cNvPr id="64" name="object 31">
            <a:extLst>
              <a:ext uri="{FF2B5EF4-FFF2-40B4-BE49-F238E27FC236}">
                <a16:creationId xmlns:a16="http://schemas.microsoft.com/office/drawing/2014/main" id="{DBB0D787-D236-43BD-99EB-BEDAE2A5FCB2}"/>
              </a:ext>
            </a:extLst>
          </p:cNvPr>
          <p:cNvSpPr txBox="1"/>
          <p:nvPr/>
        </p:nvSpPr>
        <p:spPr>
          <a:xfrm>
            <a:off x="4011676" y="2608192"/>
            <a:ext cx="328930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1200" dirty="0">
                <a:latin typeface="Gill Sans MT"/>
                <a:cs typeface="Gill Sans MT"/>
              </a:rPr>
              <a:t>Carn</a:t>
            </a:r>
          </a:p>
        </p:txBody>
      </p:sp>
      <p:sp>
        <p:nvSpPr>
          <p:cNvPr id="65" name="object 32">
            <a:extLst>
              <a:ext uri="{FF2B5EF4-FFF2-40B4-BE49-F238E27FC236}">
                <a16:creationId xmlns:a16="http://schemas.microsoft.com/office/drawing/2014/main" id="{8D3495DA-9EB2-49B5-A481-15AFD5EBCC38}"/>
              </a:ext>
            </a:extLst>
          </p:cNvPr>
          <p:cNvSpPr txBox="1"/>
          <p:nvPr/>
        </p:nvSpPr>
        <p:spPr>
          <a:xfrm>
            <a:off x="4073637" y="4233839"/>
            <a:ext cx="1165440" cy="50654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34620">
              <a:lnSpc>
                <a:spcPct val="100000"/>
              </a:lnSpc>
              <a:spcBef>
                <a:spcPts val="110"/>
              </a:spcBef>
            </a:pPr>
            <a:r>
              <a:rPr lang="cy-GB" sz="1200" dirty="0">
                <a:latin typeface="Gill Sans MT"/>
                <a:cs typeface="Gill Sans MT"/>
              </a:rPr>
              <a:t>Bôn epocsi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800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lang="cy-GB" sz="1200" dirty="0">
                <a:latin typeface="Gill Sans MT"/>
                <a:cs typeface="Gill Sans MT"/>
              </a:rPr>
              <a:t>Stribyn gwahanu</a:t>
            </a:r>
          </a:p>
        </p:txBody>
      </p:sp>
      <p:grpSp>
        <p:nvGrpSpPr>
          <p:cNvPr id="66" name="object 33">
            <a:extLst>
              <a:ext uri="{FF2B5EF4-FFF2-40B4-BE49-F238E27FC236}">
                <a16:creationId xmlns:a16="http://schemas.microsoft.com/office/drawing/2014/main" id="{A523C2F3-F99D-4CE8-97C2-B501D961C82D}"/>
              </a:ext>
            </a:extLst>
          </p:cNvPr>
          <p:cNvGrpSpPr/>
          <p:nvPr/>
        </p:nvGrpSpPr>
        <p:grpSpPr>
          <a:xfrm>
            <a:off x="2940884" y="2777099"/>
            <a:ext cx="1606550" cy="2452370"/>
            <a:chOff x="2251171" y="2208707"/>
            <a:chExt cx="1606550" cy="2452370"/>
          </a:xfrm>
        </p:grpSpPr>
        <p:sp>
          <p:nvSpPr>
            <p:cNvPr id="67" name="object 34">
              <a:extLst>
                <a:ext uri="{FF2B5EF4-FFF2-40B4-BE49-F238E27FC236}">
                  <a16:creationId xmlns:a16="http://schemas.microsoft.com/office/drawing/2014/main" id="{7F53F939-B6EF-4F2B-9994-2809DEF9B384}"/>
                </a:ext>
              </a:extLst>
            </p:cNvPr>
            <p:cNvSpPr/>
            <p:nvPr/>
          </p:nvSpPr>
          <p:spPr>
            <a:xfrm>
              <a:off x="3709043" y="2211933"/>
              <a:ext cx="145415" cy="145415"/>
            </a:xfrm>
            <a:custGeom>
              <a:avLst/>
              <a:gdLst/>
              <a:ahLst/>
              <a:cxnLst/>
              <a:rect l="l" t="t" r="r" b="b"/>
              <a:pathLst>
                <a:path w="145414" h="145414">
                  <a:moveTo>
                    <a:pt x="0" y="0"/>
                  </a:moveTo>
                  <a:lnTo>
                    <a:pt x="144843" y="144843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35">
              <a:extLst>
                <a:ext uri="{FF2B5EF4-FFF2-40B4-BE49-F238E27FC236}">
                  <a16:creationId xmlns:a16="http://schemas.microsoft.com/office/drawing/2014/main" id="{ACEC0902-5F7C-4890-9582-B137F53592AC}"/>
                </a:ext>
              </a:extLst>
            </p:cNvPr>
            <p:cNvSpPr/>
            <p:nvPr/>
          </p:nvSpPr>
          <p:spPr>
            <a:xfrm>
              <a:off x="2695084" y="2836407"/>
              <a:ext cx="151765" cy="167640"/>
            </a:xfrm>
            <a:custGeom>
              <a:avLst/>
              <a:gdLst/>
              <a:ahLst/>
              <a:cxnLst/>
              <a:rect l="l" t="t" r="r" b="b"/>
              <a:pathLst>
                <a:path w="151764" h="167639">
                  <a:moveTo>
                    <a:pt x="0" y="0"/>
                  </a:moveTo>
                  <a:lnTo>
                    <a:pt x="151295" y="167373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36">
              <a:extLst>
                <a:ext uri="{FF2B5EF4-FFF2-40B4-BE49-F238E27FC236}">
                  <a16:creationId xmlns:a16="http://schemas.microsoft.com/office/drawing/2014/main" id="{C002339F-5261-43CA-8E33-11D773CBF622}"/>
                </a:ext>
              </a:extLst>
            </p:cNvPr>
            <p:cNvSpPr/>
            <p:nvPr/>
          </p:nvSpPr>
          <p:spPr>
            <a:xfrm>
              <a:off x="3206882" y="3522034"/>
              <a:ext cx="206375" cy="219075"/>
            </a:xfrm>
            <a:custGeom>
              <a:avLst/>
              <a:gdLst/>
              <a:ahLst/>
              <a:cxnLst/>
              <a:rect l="l" t="t" r="r" b="b"/>
              <a:pathLst>
                <a:path w="206375" h="219075">
                  <a:moveTo>
                    <a:pt x="206019" y="218884"/>
                  </a:moveTo>
                  <a:lnTo>
                    <a:pt x="0" y="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37">
              <a:extLst>
                <a:ext uri="{FF2B5EF4-FFF2-40B4-BE49-F238E27FC236}">
                  <a16:creationId xmlns:a16="http://schemas.microsoft.com/office/drawing/2014/main" id="{6A774A3C-CDAC-4CB0-BB05-B51CC5A88A04}"/>
                </a:ext>
              </a:extLst>
            </p:cNvPr>
            <p:cNvSpPr/>
            <p:nvPr/>
          </p:nvSpPr>
          <p:spPr>
            <a:xfrm>
              <a:off x="3089391" y="3530075"/>
              <a:ext cx="219075" cy="447675"/>
            </a:xfrm>
            <a:custGeom>
              <a:avLst/>
              <a:gdLst/>
              <a:ahLst/>
              <a:cxnLst/>
              <a:rect l="l" t="t" r="r" b="b"/>
              <a:pathLst>
                <a:path w="219075" h="447675">
                  <a:moveTo>
                    <a:pt x="218884" y="447446"/>
                  </a:moveTo>
                  <a:lnTo>
                    <a:pt x="0" y="0"/>
                  </a:lnTo>
                </a:path>
              </a:pathLst>
            </a:custGeom>
            <a:ln w="64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38">
              <a:extLst>
                <a:ext uri="{FF2B5EF4-FFF2-40B4-BE49-F238E27FC236}">
                  <a16:creationId xmlns:a16="http://schemas.microsoft.com/office/drawing/2014/main" id="{F8D345C6-615A-48D9-BADB-5C03FD20D200}"/>
                </a:ext>
              </a:extLst>
            </p:cNvPr>
            <p:cNvSpPr/>
            <p:nvPr/>
          </p:nvSpPr>
          <p:spPr>
            <a:xfrm>
              <a:off x="3094226" y="3525251"/>
              <a:ext cx="219075" cy="447675"/>
            </a:xfrm>
            <a:custGeom>
              <a:avLst/>
              <a:gdLst/>
              <a:ahLst/>
              <a:cxnLst/>
              <a:rect l="l" t="t" r="r" b="b"/>
              <a:pathLst>
                <a:path w="219075" h="447675">
                  <a:moveTo>
                    <a:pt x="218884" y="447421"/>
                  </a:moveTo>
                  <a:lnTo>
                    <a:pt x="0" y="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39">
              <a:extLst>
                <a:ext uri="{FF2B5EF4-FFF2-40B4-BE49-F238E27FC236}">
                  <a16:creationId xmlns:a16="http://schemas.microsoft.com/office/drawing/2014/main" id="{1BCCD582-8FCC-484C-BB54-3935154CC0D8}"/>
                </a:ext>
              </a:extLst>
            </p:cNvPr>
            <p:cNvSpPr/>
            <p:nvPr/>
          </p:nvSpPr>
          <p:spPr>
            <a:xfrm>
              <a:off x="2261121" y="4310651"/>
              <a:ext cx="51435" cy="345440"/>
            </a:xfrm>
            <a:custGeom>
              <a:avLst/>
              <a:gdLst/>
              <a:ahLst/>
              <a:cxnLst/>
              <a:rect l="l" t="t" r="r" b="b"/>
              <a:pathLst>
                <a:path w="51435" h="345439">
                  <a:moveTo>
                    <a:pt x="50914" y="0"/>
                  </a:moveTo>
                  <a:lnTo>
                    <a:pt x="0" y="345440"/>
                  </a:lnTo>
                </a:path>
              </a:pathLst>
            </a:custGeom>
            <a:ln w="64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0">
              <a:extLst>
                <a:ext uri="{FF2B5EF4-FFF2-40B4-BE49-F238E27FC236}">
                  <a16:creationId xmlns:a16="http://schemas.microsoft.com/office/drawing/2014/main" id="{FC70C60C-56DA-42F9-A367-D26536AEAF2E}"/>
                </a:ext>
              </a:extLst>
            </p:cNvPr>
            <p:cNvSpPr/>
            <p:nvPr/>
          </p:nvSpPr>
          <p:spPr>
            <a:xfrm>
              <a:off x="2254397" y="4311922"/>
              <a:ext cx="51435" cy="345440"/>
            </a:xfrm>
            <a:custGeom>
              <a:avLst/>
              <a:gdLst/>
              <a:ahLst/>
              <a:cxnLst/>
              <a:rect l="l" t="t" r="r" b="b"/>
              <a:pathLst>
                <a:path w="51435" h="345439">
                  <a:moveTo>
                    <a:pt x="50926" y="0"/>
                  </a:moveTo>
                  <a:lnTo>
                    <a:pt x="0" y="34544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41">
            <a:extLst>
              <a:ext uri="{FF2B5EF4-FFF2-40B4-BE49-F238E27FC236}">
                <a16:creationId xmlns:a16="http://schemas.microsoft.com/office/drawing/2014/main" id="{2EF3E10D-DB1D-404D-8A5A-0E50CEB1ADAD}"/>
              </a:ext>
            </a:extLst>
          </p:cNvPr>
          <p:cNvSpPr txBox="1"/>
          <p:nvPr/>
        </p:nvSpPr>
        <p:spPr>
          <a:xfrm>
            <a:off x="2435399" y="5188927"/>
            <a:ext cx="1555205" cy="466153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lang="cy-GB" sz="1200" dirty="0">
                <a:latin typeface="Gill Sans MT"/>
                <a:cs typeface="Gill Sans MT"/>
              </a:rPr>
              <a:t>Blew</a:t>
            </a: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lang="cy-GB" sz="1200" b="1" dirty="0">
                <a:solidFill>
                  <a:srgbClr val="9D9EA0"/>
                </a:solidFill>
                <a:latin typeface="Arial"/>
                <a:cs typeface="Arial"/>
              </a:rPr>
              <a:t>Rhannau</a:t>
            </a:r>
            <a:r>
              <a:rPr lang="cy-GB" sz="850" b="1" dirty="0">
                <a:solidFill>
                  <a:srgbClr val="9D9EA0"/>
                </a:solidFill>
                <a:latin typeface="Arial"/>
                <a:cs typeface="Arial"/>
              </a:rPr>
              <a:t> </a:t>
            </a:r>
            <a:r>
              <a:rPr lang="cy-GB" sz="1200" b="1" dirty="0">
                <a:solidFill>
                  <a:srgbClr val="9D9EA0"/>
                </a:solidFill>
                <a:latin typeface="Arial"/>
                <a:cs typeface="Arial"/>
              </a:rPr>
              <a:t>brwsh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Mathau o frwshis paent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Mae tri math o flew ar gyfer y mathau o frwsh paent a ddefnyddir yn gyffredin: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/>
              <a:t>Blew pur:  </a:t>
            </a:r>
            <a:r>
              <a:rPr lang="cy-GB" dirty="0"/>
              <a:t>Mae’n fwyaf addas ar gyfer paent olew ond efallai y bydd brwshis mwy yn addas ar gyfer paent dyfrllyd hefyd.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b="1" dirty="0"/>
              <a:t>Ffilament Synthetig:  </a:t>
            </a:r>
            <a:r>
              <a:rPr lang="cy-GB" dirty="0"/>
              <a:t>Blew o wneuthuriad dyn, a ddefnyddir yn bennaf gyda phaent dyfrsail, ond defnyddir rhai gyda phaent olew.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b="1" dirty="0"/>
              <a:t>Cymysg: </a:t>
            </a:r>
            <a:r>
              <a:rPr lang="cy-GB" dirty="0"/>
              <a:t>Mae rhai brwshis yn cynnwys cymysgedd o flew naturiol a blew synthetig.</a:t>
            </a:r>
            <a:endParaRPr lang="en-US" dirty="0"/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Sut mae brwshis a rholeri’n cael eu gwneud: </a:t>
            </a:r>
            <a:r>
              <a:rPr lang="cy-GB" dirty="0">
                <a:solidFill>
                  <a:srgbClr val="0077E3"/>
                </a:solidFill>
                <a:hlinkClick r:id="rId2"/>
              </a:rPr>
              <a:t>https://youtu.be/cThURAhuRb4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amilton Perfection Pure Bristle Brushes Size 1.5&quot;: Amazon.co.uk ..."/>
          <p:cNvPicPr>
            <a:picLocks noChangeAspect="1" noChangeArrowheads="1"/>
          </p:cNvPicPr>
          <p:nvPr/>
        </p:nvPicPr>
        <p:blipFill>
          <a:blip r:embed="rId2"/>
          <a:srcRect l="577" b="-960"/>
          <a:stretch>
            <a:fillRect/>
          </a:stretch>
        </p:blipFill>
        <p:spPr bwMode="auto">
          <a:xfrm rot="11620831">
            <a:off x="5395860" y="1641409"/>
            <a:ext cx="3161715" cy="3211347"/>
          </a:xfrm>
          <a:prstGeom prst="rect">
            <a:avLst/>
          </a:prstGeom>
          <a:noFill/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382588"/>
          </a:xfrm>
        </p:spPr>
        <p:txBody>
          <a:bodyPr/>
          <a:lstStyle/>
          <a:p>
            <a:r>
              <a:rPr lang="cy-GB"/>
              <a:t>Blew pur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72816"/>
            <a:ext cx="8229600" cy="4032448"/>
          </a:xfrm>
        </p:spPr>
        <p:txBody>
          <a:bodyPr/>
          <a:lstStyle/>
          <a:p>
            <a:r>
              <a:rPr lang="cy-GB" sz="2400" b="1" dirty="0"/>
              <a:t>Manteision: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cy-GB" dirty="0"/>
              <a:t>Yn gwisgo’n naturiol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cy-GB" dirty="0"/>
              <a:t>Gwrthsefyll y rhan fwyaf o gemegau, cryf a</a:t>
            </a:r>
            <a:br>
              <a:rPr lang="cy-GB" dirty="0"/>
            </a:br>
            <a:r>
              <a:rPr lang="cy-GB" dirty="0"/>
              <a:t>chadarn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cy-GB" dirty="0"/>
              <a:t>Mae’n dal llawer o baent. </a:t>
            </a:r>
          </a:p>
          <a:p>
            <a:pPr marL="538163" indent="-538163"/>
            <a:r>
              <a:rPr lang="cy-GB" sz="2400" b="1" dirty="0"/>
              <a:t>Anfanteision: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cy-GB" dirty="0"/>
              <a:t>Perfformiad gwael gydag ambell baent dyfrsail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cy-GB" dirty="0"/>
              <a:t>Gall gymryd ychydig o amser i ddod i’w siâp.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blew naturiol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blew naturiol yn tapro’n naturiol ac mae hollt ym mlaen y blewyn . Mae’r hollt hwn yn helpu i leihau ôl y brwsh.</a:t>
            </a:r>
          </a:p>
        </p:txBody>
      </p:sp>
      <p:pic>
        <p:nvPicPr>
          <p:cNvPr id="4" name="Content Placeholder 5" descr="SFK_1668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 bwMode="auto">
          <a:xfrm rot="16200000">
            <a:off x="2915816" y="1052736"/>
            <a:ext cx="3096344" cy="583264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urdy Monarch XL Elite 2”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532479">
            <a:off x="5358201" y="1619250"/>
            <a:ext cx="3619500" cy="3619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Ffilament Synthetig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7283152" cy="4059192"/>
          </a:xfrm>
        </p:spPr>
        <p:txBody>
          <a:bodyPr/>
          <a:lstStyle/>
          <a:p>
            <a:r>
              <a:rPr lang="cy-GB" sz="2400" b="1"/>
              <a:t>Manteision: </a:t>
            </a:r>
          </a:p>
          <a:p>
            <a:pPr marL="623888" indent="-623888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cy-GB"/>
              <a:t>Gwrthsefyll cemegau</a:t>
            </a:r>
          </a:p>
          <a:p>
            <a:pPr marL="623888" indent="-623888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cy-GB"/>
              <a:t>Dal eu siâp pan fyddant yn wlyb, yn para’n hirach</a:t>
            </a:r>
          </a:p>
          <a:p>
            <a:pPr marL="623888" indent="-623888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cy-GB"/>
              <a:t>Gwell gorffeniad mewn paent dyfrsail.</a:t>
            </a:r>
          </a:p>
          <a:p>
            <a:r>
              <a:rPr lang="cy-GB" sz="2400" b="1"/>
              <a:t>Anfanteision</a:t>
            </a:r>
            <a:r>
              <a:rPr lang="cy-GB" sz="2400"/>
              <a:t>: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cy-GB"/>
              <a:t>Mae’r blew yn gallu torri, plygu neu gamu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cy-GB"/>
              <a:t>Nid yw rhai mathau’n rhoi gorffeniad cystal gyda phaent olew.</a:t>
            </a:r>
          </a:p>
          <a:p>
            <a:pPr lvl="2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Gair i gall wrth ddefnyddio brwshis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cy-GB"/>
              <a:t>Gwlychu’r blew ryw ychydig cyn eu defnyddio i adael i’r paent gael ei dynnu i mewn i’r blew yn gynt a helpu i atal dŵr sych rhag cronni wrth y ffurel.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cy-GB"/>
              <a:t>Peidiwch â gorlwytho brwsh, os oes rhaid i chi droi’r brwsh o gwmpas ar ôl i chi ei roi yn y paent, mae gennych ormod o baent arno.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cy-GB"/>
              <a:t>Gwasgu paent o’r brwsh cyn ei olchi.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cy-GB"/>
              <a:t>Ar ôl eu golch, gwasgu’r dŵr/hylif glanhau allan o’r brwsh.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cy-GB"/>
              <a:t>Gadewch y brwsh yn fflat neu ei ddal ar fachyn mewn lle sych wedi’i awyru’n dda.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1711</TotalTime>
  <Words>949</Words>
  <Application>Microsoft Office PowerPoint</Application>
  <PresentationFormat>On-screen Show (4:3)</PresentationFormat>
  <Paragraphs>107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Gill Sans MT</vt:lpstr>
      <vt:lpstr>Lucida Grande</vt:lpstr>
      <vt:lpstr>Times New Roman</vt:lpstr>
      <vt:lpstr>Wingdings</vt:lpstr>
      <vt:lpstr>Default Design</vt:lpstr>
      <vt:lpstr> PowerPoint 9: Offer paentio </vt:lpstr>
      <vt:lpstr>Brwshis paent</vt:lpstr>
      <vt:lpstr>Cydrannau brwsh paent</vt:lpstr>
      <vt:lpstr>Cydrannau brwsh paent</vt:lpstr>
      <vt:lpstr>Mathau o frwshis paent</vt:lpstr>
      <vt:lpstr>Blew pur</vt:lpstr>
      <vt:lpstr>Nodweddion blew naturiol</vt:lpstr>
      <vt:lpstr>Ffilament Synthetig</vt:lpstr>
      <vt:lpstr>Gair i gall wrth ddefnyddio brwshis</vt:lpstr>
      <vt:lpstr>Rholeri paent</vt:lpstr>
      <vt:lpstr>Gair i gall wrth ddefnyddio rholeri</vt:lpstr>
      <vt:lpstr>Mathau o lewys rholer</vt:lpstr>
      <vt:lpstr>Mathau o ffrâm rholer a’u maint</vt:lpstr>
      <vt:lpstr>Mathau o fframiau rholeri</vt:lpstr>
      <vt:lpstr>Tecell/pot paent</vt:lpstr>
      <vt:lpstr>Hambyrddau a phwcedi i’w defnyddio gyda rholer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202</cp:revision>
  <dcterms:created xsi:type="dcterms:W3CDTF">2013-05-28T00:38:54Z</dcterms:created>
  <dcterms:modified xsi:type="dcterms:W3CDTF">2021-04-26T16:28:27Z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