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339" r:id="rId5"/>
    <p:sldId id="328" r:id="rId6"/>
    <p:sldId id="331" r:id="rId7"/>
    <p:sldId id="341" r:id="rId8"/>
    <p:sldId id="332" r:id="rId9"/>
    <p:sldId id="333" r:id="rId10"/>
    <p:sldId id="334" r:id="rId11"/>
    <p:sldId id="335" r:id="rId12"/>
    <p:sldId id="336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5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1501" autoAdjust="0"/>
  </p:normalViewPr>
  <p:slideViewPr>
    <p:cSldViewPr showGuides="1">
      <p:cViewPr varScale="1">
        <p:scale>
          <a:sx n="61" d="100"/>
          <a:sy n="61" d="100"/>
        </p:scale>
        <p:origin x="73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 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se.gov.uk/legislation/hswa.htm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coshh/basics/index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lead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se.gov.uk/work-at-height/the-law.htm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4: Deddfwriaeth allweddol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deddfwriaeth?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0" indent="0"/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Yn y bôn, mae deddfwriaeth yn enw arall ar gyfraith. Fel arfer, eglurir y ddedfwriaeth mewn cyfres o ddogfennau a elwir yn ‘rheoliadau’. </a:t>
            </a:r>
          </a:p>
          <a:p>
            <a:r>
              <a:rPr lang="cy-GB"/>
              <a:t>Y prif ddarn o ddeddfwriaeth yw Deddf Iechyd a Diogelwch yn y Gwaith 1974, y cyfeirir ati’n aml gan ddefnyddio’r byrfodd </a:t>
            </a:r>
            <a:r>
              <a:rPr lang="cy-GB" b="1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HASAW</a:t>
            </a:r>
            <a:r>
              <a:rPr lang="cy-GB"/>
              <a:t>.</a:t>
            </a:r>
          </a:p>
          <a:p>
            <a:pPr marL="0" indent="0"/>
            <a:r>
              <a:rPr lang="cy-GB"/>
              <a:t>Mae’r Ddeddf yn egluro dyletswyddau cyffredinol cyflogwyr a gweithwyr. Bydd peidio â chydymffurfio â’r dyletswyddau hyn yn arwain at ddirwyon neu ddedfryd o garchar.</a:t>
            </a:r>
          </a:p>
          <a:p>
            <a:pPr marL="0" indent="0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sz="1000"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HASAWA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3843168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cy-GB" b="1"/>
              <a:t>Mae Rhan Un y Ddeddf Iechyd a Diogelwch yn y Gwaith, adran 7 (a) Dyletswyddau cyffredinol neu weithwyr, yn datgan....</a:t>
            </a:r>
          </a:p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cy-GB" i="1">
                <a:solidFill>
                  <a:srgbClr val="0077E3"/>
                </a:solidFill>
              </a:rPr>
              <a:t>‘Tra bydd yn y gwaith, bydd gan pob cyflogai ddyletswydd i gymryd gofal rhesymol ohono’i hun a phobl eraill y gallai ei weithredoedd neu ei esgeulustod yn y gwaith effeithio arnynt’</a:t>
            </a:r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cy-GB"/>
              <a:t>Mewn gair, rhaid i chi beidio ag achosi niwed neu anaf i chi eich hun nac i eraill drwy unrhyw beth rydych chi’n ei </a:t>
            </a:r>
            <a:r>
              <a:rPr lang="cy-GB" b="1">
                <a:solidFill>
                  <a:srgbClr val="0077E3"/>
                </a:solidFill>
              </a:rPr>
              <a:t>wneud</a:t>
            </a:r>
            <a:r>
              <a:rPr lang="cy-GB"/>
              <a:t>, neu unrhyw beth nad ydych chi’n ei </a:t>
            </a:r>
            <a:r>
              <a:rPr lang="cy-GB" b="1">
                <a:solidFill>
                  <a:srgbClr val="0077E3"/>
                </a:solidFill>
              </a:rPr>
              <a:t>wneud </a:t>
            </a:r>
            <a:r>
              <a:rPr lang="cy-GB"/>
              <a:t>yn y gwaith.</a:t>
            </a:r>
          </a:p>
          <a:p>
            <a:pPr>
              <a:buClr>
                <a:srgbClr val="C00000"/>
              </a:buClr>
            </a:pPr>
            <a:r>
              <a:rPr lang="cy-GB">
                <a:hlinkClick r:id="rId2"/>
              </a:rPr>
              <a:t>www.hse.gov.uk/legislation/hswa.htm</a:t>
            </a:r>
          </a:p>
          <a:p>
            <a:pPr>
              <a:buClr>
                <a:srgbClr val="C00000"/>
              </a:buClr>
            </a:pPr>
            <a:endParaRPr lang="en-GB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Rheoliadau COSHH 2002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354934"/>
          </a:xfrm>
        </p:spPr>
        <p:txBody>
          <a:bodyPr/>
          <a:lstStyle/>
          <a:p>
            <a:pPr marL="0" indent="0"/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Acronym yw COSHH ar gyfer Rheoli Sylweddau sy’n Beryglus i Iechyd.</a:t>
            </a:r>
          </a:p>
          <a:p>
            <a:pPr marL="0" indent="0"/>
            <a:r>
              <a:rPr lang="cy-GB" b="1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C) </a:t>
            </a:r>
            <a:r>
              <a:rPr lang="cy-GB"/>
              <a:t>Beth yw sylwedd?</a:t>
            </a:r>
          </a:p>
          <a:p>
            <a:pPr marL="0" indent="0"/>
            <a:r>
              <a:rPr lang="cy-GB" b="1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A) </a:t>
            </a:r>
            <a:r>
              <a:rPr lang="cy-GB"/>
              <a:t>Gall sylwedd fod yn bowdr, yn hylif, yn nwy neu, mewn rhai achosion, yn ddeunydd solid</a:t>
            </a:r>
          </a:p>
          <a:p>
            <a:pPr marL="0" indent="0"/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2" descr="Llun HSE COSHH"/>
          <p:cNvPicPr>
            <a:picLocks noChangeAspect="1" noChangeArrowheads="1"/>
          </p:cNvPicPr>
          <p:nvPr/>
        </p:nvPicPr>
        <p:blipFill>
          <a:blip r:embed="rId2"/>
          <a:srcRect l="21562" r="20344" b="13807"/>
          <a:stretch>
            <a:fillRect/>
          </a:stretch>
        </p:blipFill>
        <p:spPr bwMode="auto">
          <a:xfrm rot="556729">
            <a:off x="6532757" y="3788586"/>
            <a:ext cx="2236853" cy="2173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Rheoliadau COSHH 2002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72816"/>
            <a:ext cx="8229600" cy="3987184"/>
          </a:xfrm>
        </p:spPr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Cyn i’r gwaith ddechrau, rhaid cynnal asesiad </a:t>
            </a:r>
            <a:r>
              <a:rPr lang="cy-GB" b="1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COSHH</a:t>
            </a:r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 bob amser.</a:t>
            </a:r>
          </a:p>
          <a:p>
            <a:r>
              <a:rPr lang="cy-GB"/>
              <a:t>Yn syml, pwrpas asesiad COSHH yw: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adnabod y peryglon sy’n ymwneud â’r sylweddau sy’n cael eu defnyddio.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adnabod y risgiau cysylltiedig. 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gwybod sut i ddelio â’r peryglon/risgiau hynny.</a:t>
            </a:r>
          </a:p>
          <a:p>
            <a:pPr marL="361950" indent="-361950">
              <a:buClr>
                <a:srgbClr val="0077E3"/>
              </a:buClr>
              <a:buSzPct val="120000"/>
            </a:pPr>
            <a:r>
              <a:rPr lang="cy-GB" b="1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Dylai unigolyn cymwys wneud yr asesiad.</a:t>
            </a:r>
          </a:p>
          <a:p>
            <a:pPr marL="361950" indent="-361950">
              <a:buClr>
                <a:srgbClr val="0077E3"/>
              </a:buClr>
              <a:buSzPct val="120000"/>
            </a:pPr>
            <a:r>
              <a:rPr lang="cy-GB">
                <a:hlinkClick r:id="rId3"/>
              </a:rPr>
              <a:t>www.hse.gov.uk/coshh/basics/index.htm#</a:t>
            </a:r>
          </a:p>
          <a:p>
            <a:pPr marL="361950" indent="-361950">
              <a:buClr>
                <a:srgbClr val="0077E3"/>
              </a:buClr>
              <a:buSzPct val="120000"/>
            </a:pPr>
            <a:endParaRPr lang="en-US" b="1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lvl="2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feil: Penglog ac esgyrn croes.sv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lum bright="18000"/>
          </a:blip>
          <a:srcRect/>
          <a:stretch>
            <a:fillRect/>
          </a:stretch>
        </p:blipFill>
        <p:spPr bwMode="auto">
          <a:xfrm>
            <a:off x="1979712" y="1484784"/>
            <a:ext cx="4571772" cy="43924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Rheoli Plwm yn y Gwaith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/>
              <a:t>Mae’r Rheoliadau Rheoli Plwm yn y Gwaith (2002) a elwir yn ‘</a:t>
            </a:r>
            <a:r>
              <a:rPr lang="cy-GB">
                <a:solidFill>
                  <a:srgbClr val="0077E3"/>
                </a:solidFill>
              </a:rPr>
              <a:t>CLAW</a:t>
            </a:r>
            <a:r>
              <a:rPr lang="cy-GB"/>
              <a:t>’ yn berthnasol iawn i beintwyr ac addurnwyr oherwydd y plwm a ychwanegid at rai mathau o baent.</a:t>
            </a:r>
          </a:p>
          <a:p>
            <a:r>
              <a:rPr lang="cy-GB"/>
              <a:t>Mae plwm yn sylwedd peryglus iawn sydd wedi achosi salwch difrifol a nifer o farwolaethau dros y blynyddoedd. </a:t>
            </a:r>
          </a:p>
          <a:p>
            <a:r>
              <a:rPr lang="cy-GB"/>
              <a:t>Roedd paentwyr ac addurnwyr yn dal i ddefnyddio paent a oedd yn cynnwys plwm hyd at ddechrau’r 1960au. </a:t>
            </a:r>
          </a:p>
          <a:p>
            <a:r>
              <a:rPr lang="cy-GB" b="1">
                <a:solidFill>
                  <a:srgbClr val="0077E3"/>
                </a:solidFill>
              </a:rPr>
              <a:t>Cyflwynwyd gwaharddiad ar roi plwm yn y rhan fwyaf o fathau o baent yn 1992.</a:t>
            </a:r>
          </a:p>
          <a:p>
            <a:r>
              <a:rPr lang="cy-GB">
                <a:hlinkClick r:id="rId3"/>
              </a:rPr>
              <a:t>www.hse.gov.uk/lead/</a:t>
            </a:r>
          </a:p>
          <a:p>
            <a:endParaRPr lang="en-GB" b="1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Rheoli Plwm yn y Gwaith (2002)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cy-GB"/>
              <a:t>Prif nod y Rheoliadau yw rheoli sut y daw gweithwyr i gyffyrddiad â phlwm.  </a:t>
            </a:r>
          </a:p>
          <a:p>
            <a:pPr>
              <a:lnSpc>
                <a:spcPct val="100000"/>
              </a:lnSpc>
            </a:pPr>
            <a:r>
              <a:rPr lang="cy-GB"/>
              <a:t>Gwneir hyn drwy osod </a:t>
            </a:r>
            <a:r>
              <a:rPr lang="cy-GB">
                <a:solidFill>
                  <a:srgbClr val="0077E3"/>
                </a:solidFill>
              </a:rPr>
              <a:t>dyletswyddau </a:t>
            </a:r>
            <a:r>
              <a:rPr lang="cy-GB"/>
              <a:t>ar gyflogwyr i gynnal </a:t>
            </a:r>
            <a:r>
              <a:rPr lang="cy-GB">
                <a:solidFill>
                  <a:srgbClr val="0077E3"/>
                </a:solidFill>
              </a:rPr>
              <a:t>asesiadau risg</a:t>
            </a:r>
            <a:r>
              <a:rPr lang="cy-GB"/>
              <a:t>, i atal neu reoli’r cyffyrddiad â phlwm a monitro sut y daw gweithwyr gyffyrddiad â phlwm. </a:t>
            </a:r>
          </a:p>
          <a:p>
            <a:endParaRPr lang="en-GB" b="1" dirty="0"/>
          </a:p>
          <a:p>
            <a:r>
              <a:rPr lang="cy-GB" b="1"/>
              <a:t>  Pecynau profi am blwm</a:t>
            </a:r>
          </a:p>
        </p:txBody>
      </p:sp>
      <p:pic>
        <p:nvPicPr>
          <p:cNvPr id="4" name="Picture 8" descr="Llun pecyn profi am blwm mewn pa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9952" y="3520334"/>
            <a:ext cx="2016224" cy="2304256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0" descr="Llun pecyn profi am blwm mewn pa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0651" y="3520334"/>
            <a:ext cx="2088232" cy="2298302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Gweithio ar Uchder 2005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Gelwir y rhain yn </a:t>
            </a:r>
            <a:r>
              <a:rPr lang="cy-GB" b="1">
                <a:solidFill>
                  <a:srgbClr val="0077E3"/>
                </a:solidFill>
              </a:rPr>
              <a:t>‘WAHR’  </a:t>
            </a:r>
            <a:r>
              <a:rPr lang="cy-GB" b="1"/>
              <a:t>a lluniwyd y rheoliadau hyn i atal marwolaeth ac anaf o ganlyniad i gwympo o uchder.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Rhaid i gyflogwyr sicrhau bod gwaith yn cael ei gynllunio, ei oruchwylio a’i gyflawni’n briodol gan bobl </a:t>
            </a:r>
            <a:r>
              <a:rPr lang="cy-GB">
                <a:solidFill>
                  <a:srgbClr val="0077E3"/>
                </a:solidFill>
              </a:rPr>
              <a:t>gymwys</a:t>
            </a:r>
            <a:r>
              <a:rPr lang="cy-GB"/>
              <a:t>.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Rhaid iddynt ddarparu’r math iawn o offer ar gyfer gweithio mewn mannau uchel.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Rhaid i gyflogwyr a/neu’r rhai sy’n rheoli asesu’r risgiau sy’n gysylltiedig yn gyntaf. 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Mae gan weithwyr ddyletswydd hefyd i gydymffurfio â’r rheoliadau.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>
                <a:hlinkClick r:id="rId2"/>
              </a:rPr>
              <a:t>www.hse.gov.uk/work-at-height/the-law.htm 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lun clorian cyfiawnder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p:blipFill>
        <p:spPr bwMode="auto">
          <a:xfrm>
            <a:off x="6372200" y="2915992"/>
            <a:ext cx="2038726" cy="29654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METHU Â DILYN Y RHEOLIADAU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solidFill>
                  <a:srgbClr val="000000"/>
                </a:solidFill>
              </a:rPr>
              <a:t>Gall arwain at y canlynol.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cy-GB" b="1">
                <a:solidFill>
                  <a:srgbClr val="0077E5"/>
                </a:solidFill>
              </a:rPr>
              <a:t>Colli enw da cwmni/personol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cy-GB" b="1">
                <a:solidFill>
                  <a:srgbClr val="0077E5"/>
                </a:solidFill>
              </a:rPr>
              <a:t>Hawliadau yswiriant costus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cy-GB" b="1">
                <a:solidFill>
                  <a:srgbClr val="0077E5"/>
                </a:solidFill>
              </a:rPr>
              <a:t>Oedi wrth wneud gwaith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cy-GB" b="1">
                <a:solidFill>
                  <a:srgbClr val="0077E5"/>
                </a:solidFill>
              </a:rPr>
              <a:t>Dirwyon/carcharu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cy-GB" b="1">
                <a:solidFill>
                  <a:srgbClr val="0077E5"/>
                </a:solidFill>
              </a:rPr>
              <a:t>Anafiadau/damweiniau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cy-GB" b="1">
                <a:solidFill>
                  <a:srgbClr val="0077E5"/>
                </a:solidFill>
              </a:rPr>
              <a:t>Colli busnes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cy-GB" b="1">
                <a:solidFill>
                  <a:srgbClr val="0077E5"/>
                </a:solidFill>
              </a:rPr>
              <a:t>Colli elw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1480</TotalTime>
  <Words>630</Words>
  <Application>Microsoft Office PowerPoint</Application>
  <PresentationFormat>On-screen Show (4:3)</PresentationFormat>
  <Paragraphs>60</Paragraphs>
  <Slides>10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 PowerPoint 4: Deddfwriaeth allweddol</vt:lpstr>
      <vt:lpstr>Beth yw deddfwriaeth?</vt:lpstr>
      <vt:lpstr>HASAWA</vt:lpstr>
      <vt:lpstr>Rheoliadau COSHH 2002</vt:lpstr>
      <vt:lpstr>Rheoliadau COSHH 2002</vt:lpstr>
      <vt:lpstr>Rheoliadau Rheoli Plwm yn y Gwaith</vt:lpstr>
      <vt:lpstr>Rheoliadau Rheoli Plwm yn y Gwaith (2002)</vt:lpstr>
      <vt:lpstr>Rheoliadau Gweithio ar Uchder 2005 </vt:lpstr>
      <vt:lpstr>METHU Â DILYN Y RHEOLIADAU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183</cp:revision>
  <dcterms:created xsi:type="dcterms:W3CDTF">2013-05-28T00:38:54Z</dcterms:created>
  <dcterms:modified xsi:type="dcterms:W3CDTF">2021-04-26T15:56:27Z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