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339" r:id="rId5"/>
    <p:sldId id="328" r:id="rId6"/>
    <p:sldId id="331" r:id="rId7"/>
    <p:sldId id="330" r:id="rId8"/>
    <p:sldId id="348" r:id="rId9"/>
    <p:sldId id="349" r:id="rId10"/>
    <p:sldId id="350" r:id="rId11"/>
    <p:sldId id="332" r:id="rId12"/>
    <p:sldId id="342" r:id="rId13"/>
    <p:sldId id="351" r:id="rId14"/>
    <p:sldId id="340" r:id="rId15"/>
    <p:sldId id="352" r:id="rId16"/>
    <p:sldId id="343" r:id="rId17"/>
    <p:sldId id="344" r:id="rId18"/>
    <p:sldId id="345" r:id="rId19"/>
    <p:sldId id="347" r:id="rId20"/>
    <p:sldId id="346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1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2829" autoAdjust="0"/>
  </p:normalViewPr>
  <p:slideViewPr>
    <p:cSldViewPr showGuides="1">
      <p:cViewPr varScale="1">
        <p:scale>
          <a:sx n="106" d="100"/>
          <a:sy n="106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15.png" /><Relationship Id="rId4" Type="http://schemas.openxmlformats.org/officeDocument/2006/relationships/image" Target="../media/image1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&#65279;<?xml version="1.0" encoding="utf-8" standalone="yes"?>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1.xml" /></Relationships>
</file>

<file path=ppt/slides/_rels/slide14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.xml" /></Relationships>
</file>

<file path=ppt/slides/_rels/slide15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1.xml" /></Relationships>
</file>

<file path=ppt/slides/_rels/slide16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3.png" /></Relationships>
</file>

<file path=ppt/slides/_rels/slide17.xml.rels>&#65279;<?xml version="1.0" encoding="utf-8" standalone="yes"?><Relationships xmlns="http://schemas.openxmlformats.org/package/2006/relationships"><Relationship Id="rId3" Type="http://schemas.openxmlformats.org/officeDocument/2006/relationships/hyperlink" Target="http://www.youtube.com/watch?v=f39o4EVqx9U" TargetMode="External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7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dirty="1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dirty="1" sz="2400" b="1"/>
              <a:t>Uned 110:</a:t>
            </a:r>
            <a:r>
              <a:rPr lang="cy-GB" dirty="1" sz="2400" b="1"/>
              <a:t> </a:t>
            </a:r>
            <a:r>
              <a:rPr lang="cy-GB" dirty="1" sz="2400" b="1"/>
              <a:t>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 dirty="1"/>
            </a:br>
            <a:r>
              <a:rPr lang="cy-GB" dirty="1"/>
              <a:t>PowerPoint 11:</a:t>
            </a:r>
            <a:r>
              <a:rPr lang="cy-GB" dirty="1"/>
              <a:t> </a:t>
            </a:r>
            <a:r>
              <a:rPr lang="cy-GB" dirty="1"/>
              <a:t>Deunyddiau paentio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627784" y="4149080"/>
            <a:ext cx="6048672" cy="2016224"/>
            <a:chOff x="2627784" y="4005064"/>
            <a:chExt cx="6264696" cy="2160240"/>
          </a:xfrm>
        </p:grpSpPr>
        <p:pic>
          <p:nvPicPr>
            <p:cNvPr id="1032" name="Picture 8" descr="Johnstones Jonmat Emulsion BRILLIANT WHITE"/>
            <p:cNvPicPr>
              <a:picLocks noChangeAspect="1" noChangeArrowheads="1"/>
            </p:cNvPicPr>
            <p:nvPr/>
          </p:nvPicPr>
          <p:blipFill>
            <a:blip r:embed="rId2"/>
            <a:srcRect l="14815" r="11111" b="3226"/>
            <a:stretch>
              <a:fillRect/>
            </a:stretch>
          </p:blipFill>
          <p:spPr bwMode="auto">
            <a:xfrm>
              <a:off x="5868144" y="4077072"/>
              <a:ext cx="1512168" cy="2088232"/>
            </a:xfrm>
            <a:prstGeom prst="rect">
              <a:avLst/>
            </a:prstGeom>
            <a:noFill/>
          </p:spPr>
        </p:pic>
        <p:pic>
          <p:nvPicPr>
            <p:cNvPr id="1026" name="Picture 2" descr="Crown Trade Covermatt Obliterating Emulsion"/>
            <p:cNvPicPr>
              <a:picLocks noChangeAspect="1" noChangeArrowheads="1"/>
            </p:cNvPicPr>
            <p:nvPr/>
          </p:nvPicPr>
          <p:blipFill>
            <a:blip r:embed="rId3"/>
            <a:srcRect l="16343" t="3269" r="18284" b="8477"/>
            <a:stretch>
              <a:fillRect/>
            </a:stretch>
          </p:blipFill>
          <p:spPr bwMode="auto">
            <a:xfrm>
              <a:off x="2627784" y="4077072"/>
              <a:ext cx="1440160" cy="1944216"/>
            </a:xfrm>
            <a:prstGeom prst="rect">
              <a:avLst/>
            </a:prstGeom>
            <a:noFill/>
          </p:spPr>
        </p:pic>
        <p:pic>
          <p:nvPicPr>
            <p:cNvPr id="1028" name="Picture 4" descr="Dulux Trade Supermatt Paint for Plaster | Dulux Decorator Centr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23928" y="4077072"/>
              <a:ext cx="2088232" cy="2088232"/>
            </a:xfrm>
            <a:prstGeom prst="rect">
              <a:avLst/>
            </a:prstGeom>
            <a:noFill/>
          </p:spPr>
        </p:pic>
        <p:pic>
          <p:nvPicPr>
            <p:cNvPr id="1034" name="Picture 10" descr="Macpherson Eclipse Emulsion | Walls and Ceilings"/>
            <p:cNvPicPr>
              <a:picLocks noChangeAspect="1" noChangeArrowheads="1"/>
            </p:cNvPicPr>
            <p:nvPr/>
          </p:nvPicPr>
          <p:blipFill>
            <a:blip r:embed="rId5"/>
            <a:srcRect l="21543" t="12195" r="19983" b="14634"/>
            <a:stretch>
              <a:fillRect/>
            </a:stretch>
          </p:blipFill>
          <p:spPr bwMode="auto">
            <a:xfrm>
              <a:off x="7524328" y="4005064"/>
              <a:ext cx="1368152" cy="216024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cy-GB" dirty="1" sz="2800"/>
              <a:t>Emylsiwn mat contract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064896" cy="403197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Math rhatach o emylsiwn sy’n ddelfrydol ar gyfer plastr newydd gan ei fod yn athraidd.</a:t>
            </a:r>
            <a:r>
              <a:rPr lang="cy-GB" dirty="1" b="1"/>
              <a:t> </a:t>
            </a:r>
            <a:r>
              <a:rPr lang="cy-GB" dirty="1"/>
              <a:t>Mae hyn yn golygu ei fod yn caniatáu i unrhyw leithder yn yr arwyneb ddianc drwyddo.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Fe’i defnyddir yn aml ar adeiladau newydd, neu lle mae angen emylsiwn finyl rhatach.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Nid yw’n addas ar gyfer arwynebau sy’n debygol o fod yn cael llawer o ddefnydd neu arwynebau y bydd angen eu sychu/glanhau.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Preimars dyfrsail ac olew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dirty="1" b="1"/>
              <a:t>I’w ddefnyddio dan is-haen neu baent gorffen arall.</a:t>
            </a:r>
          </a:p>
          <a:p>
            <a:r>
              <a:rPr lang="cy-GB" dirty="1"/>
              <a:t>Nid yw pob preimar yr un fath.</a:t>
            </a:r>
            <a:r>
              <a:rPr lang="cy-GB" dirty="1"/>
              <a:t> </a:t>
            </a:r>
            <a:r>
              <a:rPr lang="cy-GB" dirty="1"/>
              <a:t>Mae mathau gwahanol ar gyfer: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1"/>
              <a:t>Pren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1"/>
              <a:t>Metal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1"/>
              <a:t>Plastig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1"/>
              <a:t>Teils neu arwynebau gwydrog</a:t>
            </a:r>
          </a:p>
          <a:p>
            <a:r>
              <a:rPr lang="cy-GB" dirty="1"/>
              <a:t>Mae preimar yn rhan o’r hyn a elwir yn system baent a’r preimar yw’r goten gyntaf ar wyneb moel.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 descr="Llun o breim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06744">
            <a:off x="2400075" y="2666656"/>
            <a:ext cx="1328370" cy="1656184"/>
          </a:xfrm>
          <a:prstGeom prst="rect">
            <a:avLst/>
          </a:prstGeom>
          <a:noFill/>
        </p:spPr>
      </p:pic>
      <p:pic>
        <p:nvPicPr>
          <p:cNvPr id="6" name="Picture 12" descr="Preimar cyffred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2636912"/>
            <a:ext cx="1253549" cy="1656184"/>
          </a:xfrm>
          <a:prstGeom prst="rect">
            <a:avLst/>
          </a:prstGeom>
          <a:noFill/>
        </p:spPr>
      </p:pic>
      <p:pic>
        <p:nvPicPr>
          <p:cNvPr id="7" name="Picture 4" descr="http://s7g3.scene7.com/is/image/ae235?src=ae235/64719_P&amp;$prodImageMedium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63345">
            <a:off x="5420037" y="2605179"/>
            <a:ext cx="1807966" cy="2026512"/>
          </a:xfrm>
          <a:prstGeom prst="rect">
            <a:avLst/>
          </a:prstGeom>
          <a:noFill/>
        </p:spPr>
      </p:pic>
      <p:pic>
        <p:nvPicPr>
          <p:cNvPr id="8194" name="Picture 2" descr="Crown Trade Aluminium Wood Prim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90829">
            <a:off x="7236296" y="2708920"/>
            <a:ext cx="1212429" cy="1802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/>
              <a:t>Rhai preimars cyffredin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Preimar acrylig: </a:t>
            </a:r>
            <a:r>
              <a:rPr lang="cy-GB" dirty="1"/>
              <a:t>ar gyfer pren caled a phren meddal, sychu’n gyflym, heb arogl cryf, nid yw’n selio ceinciau, nid yw bob amser yn addas i’w ddefnyddio y tu allan.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Preimar pren alwminiwm: </a:t>
            </a:r>
            <a:r>
              <a:rPr lang="cy-GB" dirty="1"/>
              <a:t>ar gyfer pren caled a phren meddal, gafael yn dda, selio ceinciau, sychu’n araf, llwyd tywyll ei liw.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Preimar metel</a:t>
            </a:r>
            <a:r>
              <a:rPr lang="cy-GB" dirty="1"/>
              <a:t>: gwahanol fathau yn dibynnu ar y math o fetel.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Preimar cyffredinol</a:t>
            </a:r>
            <a:r>
              <a:rPr lang="cy-GB" dirty="1"/>
              <a:t>: ar gyfer arwynebau pren a metel.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Preimar arbenigol</a:t>
            </a:r>
            <a:r>
              <a:rPr lang="cy-GB" dirty="1"/>
              <a:t>: ar gyfer arwynebau anodd fel serameg, formica, melamine a phlastig.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 dirty="1" sz="2800"/>
              <a:t>Is-haen dyfrsail ac olew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dirty="1" b="1"/>
              <a:t>Mae is-haen fel arfer yn llawer mwy trwchus na glos ac nid yw wedi'i fwriadu fel gorffeniad.</a:t>
            </a:r>
          </a:p>
          <a:p>
            <a:r>
              <a:rPr lang="cy-GB" dirty="1"/>
              <a:t>Pwrpas yr is-haen yw: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1"/>
              <a:t>Cuddio lliw gwreiddiol yr arwyneb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1"/>
              <a:t>Darparu sylfaen lefn a chadarn ar gyfer y goten uchaf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1"/>
              <a:t>Glynu wrth unrhyw goten flaenorol.</a:t>
            </a:r>
          </a:p>
          <a:p>
            <a:pPr>
              <a:buClr>
                <a:srgbClr val="000000"/>
              </a:buClr>
              <a:buSzPct val="122000"/>
            </a:pPr>
            <a:r>
              <a:rPr lang="cy-GB" dirty="1"/>
              <a:t>Gellir defnyddio brwsh neu rholer neu gellir ei sbreio.</a:t>
            </a:r>
            <a:r>
              <a:rPr lang="cy-GB" dirty="1"/>
              <a:t> </a:t>
            </a:r>
            <a:r>
              <a:rPr lang="cy-GB" dirty="1"/>
              <a:t>Fe’i defnyddir yn bennaf ar bren a gwaith metel.</a:t>
            </a:r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</p:txBody>
      </p:sp>
      <p:pic>
        <p:nvPicPr>
          <p:cNvPr id="4" name="Picture 2" descr="Llun cysylltied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240" y="2132856"/>
            <a:ext cx="1708558" cy="2356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Paent satin a phlisgyn wy dyfrsail ac olew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1" b="1"/>
              <a:t>Mae’r rhain yn cael eu hystyried yn ‘baent gorffen’, y goten olaf i’w rhoi ar arwyneb.</a:t>
            </a:r>
          </a:p>
          <a:p>
            <a:r>
              <a:rPr lang="cy-GB" dirty="1"/>
              <a:t>Gellir eu defnyddio ar y canlynol: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nenfwd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wal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gwaith coed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gwaith metel.</a:t>
            </a:r>
          </a:p>
          <a:p>
            <a:r>
              <a:rPr lang="cy-GB" dirty="1"/>
              <a:t>Ystyrir eu bod yn para’n dda a chan eu bod wedi’u gorffen yn llyfn, mae modd taro cadach drostynt.</a:t>
            </a:r>
          </a:p>
        </p:txBody>
      </p:sp>
      <p:pic>
        <p:nvPicPr>
          <p:cNvPr id="5" name="Picture 8" descr="Llun cysylltied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936" y="2132856"/>
            <a:ext cx="2104281" cy="2892541"/>
          </a:xfrm>
          <a:prstGeom prst="rect">
            <a:avLst/>
          </a:prstGeom>
          <a:noFill/>
        </p:spPr>
      </p:pic>
      <p:pic>
        <p:nvPicPr>
          <p:cNvPr id="6" name="Picture 4" descr="Llun o johnstones water based eggshe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2348880"/>
            <a:ext cx="177852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Glos dyfrsail ac olew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y-GB" dirty="1" b="1"/>
              <a:t>Gorffeniad yw paent glos, a gellir ei ddefnyddio y tu mewn a’r tu allan i adeilad.</a:t>
            </a:r>
          </a:p>
          <a:p>
            <a:r>
              <a:rPr lang="cy-GB" dirty="1"/>
              <a:t>Gellir defnyddio paent glos ar y canlynol: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gwaith coed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gwaith metel.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wal</a:t>
            </a:r>
          </a:p>
          <a:p>
            <a:pPr>
              <a:lnSpc>
                <a:spcPct val="150000"/>
              </a:lnSpc>
            </a:pPr>
            <a:r>
              <a:rPr lang="cy-GB" dirty="1"/>
              <a:t>Fel paent plisgyn wy a satin, gellir taro cadach dros baent glos yn rhwydd, sy’n golygu ei fod yn ddewis da ar gyfer arwynebau sy’n gofyn am eu glanhau yn aml.</a:t>
            </a:r>
          </a:p>
          <a:p>
            <a:endParaRPr lang="en-GB" dirty="0"/>
          </a:p>
        </p:txBody>
      </p:sp>
      <p:pic>
        <p:nvPicPr>
          <p:cNvPr id="5" name="Picture 8" descr="Llun CROWN TRADE gloss fin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2375065"/>
            <a:ext cx="1482485" cy="2088232"/>
          </a:xfrm>
          <a:prstGeom prst="rect">
            <a:avLst/>
          </a:prstGeom>
          <a:noFill/>
        </p:spPr>
      </p:pic>
      <p:pic>
        <p:nvPicPr>
          <p:cNvPr id="6" name="Picture 10" descr="Llun johnstones aqua glo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2375064"/>
            <a:ext cx="1512168" cy="2107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/>
              <a:t>Farneisiau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dirty="1" b="1"/>
              <a:t>Gorffeniad clir neu dryloyw yw farneisiau sydd wedi eu cynllunio i wella edrychiad a gwarchod pren naturiol.</a:t>
            </a:r>
            <a:r>
              <a:rPr lang="cy-GB" dirty="1" b="1"/>
              <a:t> </a:t>
            </a:r>
            <a:r>
              <a:rPr lang="cy-GB" dirty="1" b="1"/>
              <a:t>Gellir eu defnyddio y tu mewn neu’r tu allan i adeilad.</a:t>
            </a:r>
          </a:p>
          <a:p>
            <a:r>
              <a:rPr lang="cy-GB" dirty="1"/>
              <a:t>Mae farneisiau dyfrsail a farneisiau olew ac mae iddynt bedwar gorffeniad: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mat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plisgyn wy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satin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glos</a:t>
            </a:r>
          </a:p>
          <a:p>
            <a:r>
              <a:rPr lang="cy-GB" dirty="1"/>
              <a:t>Mae lefel sglein y farnais yn dibynnu ar gymhareb y cynhwysion.</a:t>
            </a:r>
          </a:p>
          <a:p>
            <a:r>
              <a:rPr lang="cy-GB" dirty="1" b="1"/>
              <a:t> </a:t>
            </a:r>
          </a:p>
          <a:p>
            <a:endParaRPr lang="en-GB" b="1" dirty="0"/>
          </a:p>
        </p:txBody>
      </p:sp>
      <p:pic>
        <p:nvPicPr>
          <p:cNvPr id="4" name="Picture 18" descr="Llun o farnais sy’n sychu’n gyfly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3140968"/>
            <a:ext cx="1399059" cy="2016224"/>
          </a:xfrm>
          <a:prstGeom prst="rect">
            <a:avLst/>
          </a:prstGeom>
          <a:noFill/>
        </p:spPr>
      </p:pic>
      <p:pic>
        <p:nvPicPr>
          <p:cNvPr id="6" name="Picture 16" descr="Llun o farnais i’w ddefnyddio y tu all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3068960"/>
            <a:ext cx="1620688" cy="2124744"/>
          </a:xfrm>
          <a:prstGeom prst="rect">
            <a:avLst/>
          </a:prstGeom>
          <a:noFill/>
        </p:spPr>
      </p:pic>
      <p:pic>
        <p:nvPicPr>
          <p:cNvPr id="7" name="Picture 6" descr="Farnais i’w ddefnyddio y tu mew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944" y="2708920"/>
            <a:ext cx="266429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/>
              <a:t>Sut mae paent yn cael ei wneud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8229600" cy="3915176"/>
          </a:xfrm>
        </p:spPr>
        <p:txBody>
          <a:bodyPr/>
          <a:lstStyle/>
          <a:p>
            <a:pPr marL="457200" indent="-457200">
              <a:buClr>
                <a:srgbClr val="0077E3"/>
              </a:buClr>
              <a:buSzPct val="123000"/>
            </a:pPr>
            <a:r>
              <a:rPr lang="cy-GB" dirty="1"/>
              <a:t>Gwyliwch y fideo ganlynol i weld sut mae paent yn cael ei wneud:</a:t>
            </a:r>
            <a:r>
              <a:rPr lang="cy-GB" dirty="1"/>
              <a:t>  </a:t>
            </a:r>
          </a:p>
          <a:p>
            <a:pPr marL="457200" indent="-457200">
              <a:buClr>
                <a:srgbClr val="0077E3"/>
              </a:buClr>
              <a:buSzPct val="123000"/>
            </a:pPr>
            <a:r>
              <a:rPr lang="cy-GB" dirty="1"/>
              <a:t> </a:t>
            </a:r>
          </a:p>
          <a:p>
            <a:pPr marL="457200" indent="-457200">
              <a:buClr>
                <a:srgbClr val="0077E3"/>
              </a:buClr>
              <a:buSzPct val="123000"/>
            </a:pPr>
            <a:r>
              <a:rPr lang="cy-GB" dirty="1">
                <a:hlinkClick r:id="rId3"/>
              </a:rPr>
              <a:t>www.youtube.com/watch?v=f39o4EVqx9U</a:t>
            </a:r>
            <a:r>
              <a:rPr lang="cy-GB" dirty="1"/>
              <a:t> </a:t>
            </a:r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dirty="1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476784"/>
          </a:xfrm>
        </p:spPr>
        <p:txBody>
          <a:bodyPr/>
          <a:lstStyle/>
          <a:p>
            <a:r>
              <a:rPr lang="cy-GB" dirty="1" sz="2800">
                <a:ea typeface="ＭＳ Ｐゴシック" pitchFamily="-105" charset="-128"/>
                <a:cs typeface="ＭＳ Ｐゴシック" pitchFamily="-105" charset="-128"/>
              </a:rPr>
              <a:t>Mathau o baent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3915176"/>
          </a:xfrm>
        </p:spPr>
        <p:txBody>
          <a:bodyPr/>
          <a:lstStyle/>
          <a:p>
            <a:r>
              <a:rPr lang="cy-GB" dirty="1" sz="2400"/>
              <a:t>Mae dau fath o baent cyffredin, sef:</a:t>
            </a:r>
          </a:p>
          <a:p>
            <a:endParaRPr lang="en-GB" sz="24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sz="2400"/>
              <a:t>Paent dyfrsail, lle mae’r glynwr wedi’i wasgaru yn y dŵr.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 sz="2400"/>
              <a:t>Paent olew, lle mae’r glynwr wedi ei doddi mewn toddyd</a:t>
            </a:r>
            <a:r>
              <a:rPr lang="cy-GB" dirty="1" sz="2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Paent dyfrsail cyffredin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dirty="1" b="1"/>
              <a:t>Mae sawl math o baent dyfrsail i’w defnyddio ar nenfydau, waliau a gwaith coed y tu mewn neu’r tu allan.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Preimar – y goten gyntaf mewn system baent yn aml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Is-haen – y goten ganol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Glos– coten i orffen pren a thrim metel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Satin – coten i orffen nenfydau, waliau a thrim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Plisgyn wy– coten i orffen nenfydau, waliau a thrim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1"/>
              <a:t>Emwlsiwn – coten i orffen nenfydau a waliau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endParaRPr lang="en-US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>
                <a:ea typeface="ＭＳ Ｐゴシック" pitchFamily="-105" charset="-128"/>
                <a:cs typeface="ＭＳ Ｐゴシック" pitchFamily="-105" charset="-128"/>
              </a:rPr>
              <a:t>Paent olew cyffredin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>
              <a:spcAft>
                <a:spcPts val="3000"/>
              </a:spcAft>
              <a:buClr>
                <a:srgbClr val="0077E3"/>
              </a:buClr>
              <a:buSzPct val="120000"/>
              <a:defRPr/>
            </a:pPr>
            <a:r>
              <a:rPr lang="cy-GB" dirty="1" b="1"/>
              <a:t>Mae paent olew neu baent sy’n seiliedig ar doddydd hefyd yn cael ei ddefnyddio mewn ffordd debyg i baent dyfrsail: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cy-GB" dirty="1"/>
              <a:t>Glos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cy-GB" dirty="1"/>
              <a:t>Is-haen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cy-GB" dirty="1"/>
              <a:t>Preimar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cy-GB" dirty="1"/>
              <a:t>Satin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cy-GB" dirty="1"/>
              <a:t>Plisgyn wy</a:t>
            </a:r>
          </a:p>
          <a:p>
            <a:pPr marL="361950" indent="-361950">
              <a:buClr>
                <a:srgbClr val="0077E3"/>
              </a:buClr>
              <a:buSzPct val="120000"/>
              <a:defRPr/>
            </a:pPr>
            <a:endParaRPr lang="en-US" dirty="0">
              <a:solidFill>
                <a:srgbClr val="000000"/>
              </a:solidFill>
            </a:endParaRPr>
          </a:p>
          <a:p>
            <a:pPr>
              <a:defRPr/>
            </a:pPr>
            <a:endParaRPr lang="en-US" b="1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Paent dyfrsail: technoleg newydd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571184" cy="4059192"/>
          </a:xfrm>
        </p:spPr>
        <p:txBody>
          <a:bodyPr/>
          <a:lstStyle/>
          <a:p>
            <a:r>
              <a:rPr lang="cy-GB" dirty="1" b="1"/>
              <a:t>Fel y sylwoch o bosib, mae yna ddewisiadau amgen dyfrsail yn cyfateb i baent olew.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Mae paent dyfrsail yn cael llai o effaith ar yr amgylchedd.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Mae gan baent dyfrsail gynnwys VOC is ac yn gyffredinol maent yn cael eu hystyried yn fwy cynaliadwy.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Mae llawer o wledydd wedi gwahardd paent olew yn gyfan gwbl.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/>
              <a:t>Mae miliynau o bunnoedd wedi cael eu gwario ar eu datblygu.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1" b="1"/>
              <a:t>Mae manteision ac anfanteision i’r naill baent a’r llall.</a:t>
            </a:r>
          </a:p>
        </p:txBody>
      </p:sp>
      <p:pic>
        <p:nvPicPr>
          <p:cNvPr id="4" name="Picture 2" descr="Green Earth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7092280" y="1934986"/>
            <a:ext cx="1696097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686800" cy="382588"/>
          </a:xfrm>
        </p:spPr>
        <p:txBody>
          <a:bodyPr/>
          <a:lstStyle/>
          <a:p>
            <a:r>
              <a:rPr lang="cy-GB" dirty="1" sz="2800"/>
              <a:t>Paent dyfrsail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dirty="1" b="1"/>
              <a:t>MANTEISION: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cy-GB" dirty="1"/>
              <a:t>Mae’n sychu'n gyflym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cy-GB" dirty="1"/>
              <a:t>Nid oes ganddo arogl cryf/mae’n gynaliadwy / mae’n well i’r amgylchedd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cy-GB" dirty="1"/>
              <a:t>Nid yw’n melynu/Mae’n melynu’n arafach</a:t>
            </a:r>
          </a:p>
          <a:p>
            <a:r>
              <a:rPr lang="cy-GB" dirty="1" b="1"/>
              <a:t>ANFANTEISION: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Yn aml nid yw’n para cystal â phaent olew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Nid yw ôl brwsh yn llifo allan ohono am fod y paent yn sychu’n rhy gyflym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Nid yw lefel y sglein mor ddwfn o gymharu â’r sglein paent olew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Paent olew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1" b="1"/>
              <a:t>MANTEISION: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cy-GB" dirty="1"/>
              <a:t>Mae wyneb y paent yn aml yn galetach ac yn para’n well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cy-GB" dirty="1"/>
              <a:t>Mae llai o ôl brwsh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cy-GB" dirty="1"/>
              <a:t>Sglein ddofn o gymharu â phaent glos dyfrsail</a:t>
            </a:r>
          </a:p>
          <a:p>
            <a:r>
              <a:rPr lang="cy-GB" dirty="1" b="1"/>
              <a:t>ANFANTEISION: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Mae’n araf i sychu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Mae wyneb y paent yn dueddol o felynu/colli ei liw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cy-GB" dirty="1"/>
              <a:t>Mae ganddo arogl cryf/nid yw’n gynaliadwy, nid yw cystal i’r amgylchedd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Pum lefel sglein paent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pPr lvl="2">
              <a:spcBef>
                <a:spcPts val="1800"/>
              </a:spcBef>
              <a:spcAft>
                <a:spcPts val="4200"/>
              </a:spcAft>
              <a:defRPr/>
            </a:pPr>
            <a:r>
              <a:rPr lang="cy-GB" dirty="1" sz="2000" b="1"/>
              <a:t>Mae pa mor sgleiniog yw paent yn dibynnu ar y math o baent a chymhareb y cynhwysion yn y paent.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cy-GB" dirty="1" sz="2000" b="1"/>
              <a:t>Matt                                       </a:t>
            </a:r>
            <a:r>
              <a:rPr lang="cy-GB" dirty="1" b="1"/>
              <a:t>PRIN DDIM SGLEIN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cy-GB" dirty="1" sz="2000" b="1"/>
              <a:t>Plisgyn wy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cy-GB" dirty="1" sz="2000" b="1"/>
              <a:t>Sidan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cy-GB" dirty="1" sz="2000" b="1"/>
              <a:t>Satin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cy-GB" dirty="1" sz="2000" b="1"/>
              <a:t>Glos                                    </a:t>
            </a:r>
            <a:r>
              <a:rPr lang="cy-GB" dirty="1" b="1"/>
              <a:t>SGLEIN GREF</a:t>
            </a:r>
          </a:p>
        </p:txBody>
      </p:sp>
      <p:sp>
        <p:nvSpPr>
          <p:cNvPr id="4" name="Down Arrow 3"/>
          <p:cNvSpPr/>
          <p:nvPr/>
        </p:nvSpPr>
        <p:spPr>
          <a:xfrm>
            <a:off x="3995936" y="3140968"/>
            <a:ext cx="1800200" cy="1800200"/>
          </a:xfrm>
          <a:prstGeom prst="downArrow">
            <a:avLst/>
          </a:prstGeom>
          <a:blipFill>
            <a:blip r:embed="rId3"/>
            <a:tile tx="0" ty="0" sx="100000" sy="100000" flip="none" algn="tl"/>
          </a:blipFill>
          <a:effectLst>
            <a:outerShdw blurRad="190500" dist="101600" dir="18900000" sx="103000" sy="103000" algn="bl" rotWithShape="0">
              <a:prstClr val="black">
                <a:alpha val="17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1" sz="2800"/>
              <a:t>Emwlsiwn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61950" indent="-361950">
              <a:buClr>
                <a:srgbClr val="0077E3"/>
              </a:buClr>
              <a:buSzPct val="122000"/>
            </a:pPr>
            <a:r>
              <a:rPr lang="cy-GB" dirty="1" b="1"/>
              <a:t>Paent cyffredin dyfrsail, sy’n cael ei ddefnyddio ar nenfydau a waliau.</a:t>
            </a:r>
          </a:p>
          <a:p>
            <a:pPr marL="361950" indent="-361950">
              <a:buClr>
                <a:srgbClr val="0077E3"/>
              </a:buClr>
              <a:buSzPct val="122000"/>
            </a:pPr>
            <a:r>
              <a:rPr lang="cy-GB" dirty="1"/>
              <a:t>Ceir tair lefel o sglein: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cy-GB" dirty="1"/>
              <a:t>Matt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cy-GB" dirty="1"/>
              <a:t>Canolig/sglein ysgafn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cy-GB" dirty="1"/>
              <a:t>Sidan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anose="020B0604020202020204" pitchFamily="34" charset="0"/>
              <a:buChar char="•"/>
            </a:pPr>
            <a:r>
              <a:rPr lang="cy-GB" dirty="1"/>
              <a:t>Po gryfaf y sglein hawsaf yw glanhau wyneb y paent.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anose="020B0604020202020204" pitchFamily="34" charset="0"/>
              <a:buChar char="•"/>
            </a:pPr>
            <a:r>
              <a:rPr lang="cy-GB" dirty="1"/>
              <a:t>Gellir ei beintio â brwsh neu rholer neu gellir ei sbreio.</a:t>
            </a:r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</p:txBody>
      </p:sp>
      <p:pic>
        <p:nvPicPr>
          <p:cNvPr id="8196" name="Picture 4" descr="Dulux Trade Vinyl Mat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2492896"/>
            <a:ext cx="1812032" cy="1812033"/>
          </a:xfrm>
          <a:prstGeom prst="rect">
            <a:avLst/>
          </a:prstGeom>
          <a:noFill/>
        </p:spPr>
      </p:pic>
      <p:pic>
        <p:nvPicPr>
          <p:cNvPr id="8198" name="Picture 6" descr="Dulux Trade Vinyl Soft She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492896"/>
            <a:ext cx="1728192" cy="1728192"/>
          </a:xfrm>
          <a:prstGeom prst="rect">
            <a:avLst/>
          </a:prstGeom>
          <a:noFill/>
        </p:spPr>
      </p:pic>
      <p:pic>
        <p:nvPicPr>
          <p:cNvPr id="8200" name="Picture 8" descr="Dulux Trade Vinyl Sil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0272" y="2492896"/>
            <a:ext cx="187220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2350</TotalTime>
  <Words>888</Words>
  <Application>Microsoft Office PowerPoint</Application>
  <PresentationFormat>On-screen Show (4:3)</PresentationFormat>
  <Paragraphs>126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Lucida Grande</vt:lpstr>
      <vt:lpstr>Times New Roman</vt:lpstr>
      <vt:lpstr>Wingdings</vt:lpstr>
      <vt:lpstr>Default Design</vt:lpstr>
      <vt:lpstr> PowerPoint 11: Paint materials</vt:lpstr>
      <vt:lpstr>Types of paint</vt:lpstr>
      <vt:lpstr>Common water-based paints</vt:lpstr>
      <vt:lpstr>Common oil/solvent-based paints</vt:lpstr>
      <vt:lpstr>Water-based paints: new technology</vt:lpstr>
      <vt:lpstr>Water-based paints</vt:lpstr>
      <vt:lpstr>Oil-based paints</vt:lpstr>
      <vt:lpstr>The five sheen levels of paint</vt:lpstr>
      <vt:lpstr>Emulsion</vt:lpstr>
      <vt:lpstr>Contract matt emulsion</vt:lpstr>
      <vt:lpstr>Oil and water-based primers</vt:lpstr>
      <vt:lpstr>Some common primers</vt:lpstr>
      <vt:lpstr>Oil and water-based undercoat</vt:lpstr>
      <vt:lpstr>Water and oil-based satin and eggshell</vt:lpstr>
      <vt:lpstr>Oil and water-based gloss</vt:lpstr>
      <vt:lpstr>Varnishes</vt:lpstr>
      <vt:lpstr>How paint is made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213</cp:revision>
  <dcterms:created xsi:type="dcterms:W3CDTF">2013-05-28T00:38:54Z</dcterms:created>
  <dcterms:modified xsi:type="dcterms:W3CDTF">2021-02-08T17:10:19Z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