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341" r:id="rId5"/>
    <p:sldId id="328" r:id="rId6"/>
    <p:sldId id="331" r:id="rId7"/>
    <p:sldId id="330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758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y-GB"/>
              <a:t>GWELER TAFLEN WAITH 8: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10: Deunyddiau paratoi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82588"/>
          </a:xfrm>
        </p:spPr>
        <p:txBody>
          <a:bodyPr/>
          <a:lstStyle/>
          <a:p>
            <a:r>
              <a:rPr lang="cy-GB" sz="2800"/>
              <a:t>Y broses golchi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b="1" dirty="0"/>
              <a:t>Mae dau ddull o olchi. </a:t>
            </a:r>
          </a:p>
          <a:p>
            <a:pPr marL="457200" indent="-4572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cy-GB" b="1" dirty="0"/>
              <a:t>Golchi safonol</a:t>
            </a:r>
          </a:p>
          <a:p>
            <a:pPr marL="457200" indent="-4572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cy-GB" b="1" dirty="0"/>
              <a:t>Golchi at orffeniad</a:t>
            </a:r>
          </a:p>
          <a:p>
            <a:pPr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0000"/>
            </a:pPr>
            <a:r>
              <a:rPr lang="cy-GB" dirty="0"/>
              <a:t>Mae golchi at orffeniad yn cael ei wneud ar arwynebau nad oes angen eu peintio.</a:t>
            </a:r>
          </a:p>
          <a:p>
            <a:pPr marL="363538" indent="-363538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Dechreuwch drwy olchi o’r gwaelod i’r top fel na fyddwch yn gadael ôl.</a:t>
            </a:r>
          </a:p>
          <a:p>
            <a:pPr marL="363538" indent="-363538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Rhaid i sebon siwgr fod wedi’i rinsio’n dda i osgoi diffygion yn y paentio.</a:t>
            </a:r>
          </a:p>
          <a:p>
            <a:pPr marL="363538" indent="-363538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Dilynwch gyfarwyddiadau’r gwneuthurwr bob amser wrth gymysgu.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484784"/>
            <a:ext cx="7992888" cy="4176464"/>
          </a:xfrm>
        </p:spPr>
        <p:txBody>
          <a:bodyPr/>
          <a:lstStyle/>
          <a:p>
            <a:r>
              <a:rPr lang="cy-GB" b="1"/>
              <a:t>Mae calcio yn addas ar gyfer llenwi bylchau lle mae symudiad rhwng dau arwyneb.</a:t>
            </a:r>
          </a:p>
          <a:p>
            <a:r>
              <a:rPr lang="cy-GB"/>
              <a:t>Mae ar gael mewn tri lliw gwahanol: 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Magnolia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Brown </a:t>
            </a:r>
          </a:p>
          <a:p>
            <a:pPr marL="363538" indent="-363538">
              <a:spcBef>
                <a:spcPts val="1200"/>
              </a:spcBef>
              <a:spcAft>
                <a:spcPts val="2400"/>
              </a:spcAft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Gwyn</a:t>
            </a:r>
          </a:p>
          <a:p>
            <a:pPr>
              <a:spcBef>
                <a:spcPts val="1800"/>
              </a:spcBef>
            </a:pPr>
            <a:r>
              <a:rPr lang="cy-GB"/>
              <a:t>Ni ellir ei rwbio i lawr, felly rhaid bod yn ofalus i beidio â defnyddio gormod.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382588"/>
          </a:xfrm>
        </p:spPr>
        <p:txBody>
          <a:bodyPr/>
          <a:lstStyle/>
          <a:p>
            <a:r>
              <a:rPr lang="cy-GB" sz="2800"/>
              <a:t>Calcio</a:t>
            </a:r>
          </a:p>
        </p:txBody>
      </p:sp>
      <p:pic>
        <p:nvPicPr>
          <p:cNvPr id="5126" name="Picture 6" descr="Geocel Contractors Decorators Caulk Magnolia 380ML"/>
          <p:cNvPicPr>
            <a:picLocks noChangeAspect="1" noChangeArrowheads="1"/>
          </p:cNvPicPr>
          <p:nvPr/>
        </p:nvPicPr>
        <p:blipFill>
          <a:blip r:embed="rId2"/>
          <a:srcRect l="42638" r="42439" b="1934"/>
          <a:stretch>
            <a:fillRect/>
          </a:stretch>
        </p:blipFill>
        <p:spPr bwMode="auto">
          <a:xfrm rot="5400000">
            <a:off x="3599892" y="1448780"/>
            <a:ext cx="504056" cy="3312368"/>
          </a:xfrm>
          <a:prstGeom prst="rect">
            <a:avLst/>
          </a:prstGeom>
          <a:noFill/>
        </p:spPr>
      </p:pic>
      <p:pic>
        <p:nvPicPr>
          <p:cNvPr id="5130" name="Picture 10" descr="Geocel Contractors Decorators Caulk White 380ML"/>
          <p:cNvPicPr>
            <a:picLocks noChangeAspect="1" noChangeArrowheads="1"/>
          </p:cNvPicPr>
          <p:nvPr/>
        </p:nvPicPr>
        <p:blipFill>
          <a:blip r:embed="rId3"/>
          <a:srcRect l="42553" r="42553"/>
          <a:stretch>
            <a:fillRect/>
          </a:stretch>
        </p:blipFill>
        <p:spPr bwMode="auto">
          <a:xfrm rot="5400000">
            <a:off x="3563888" y="2636912"/>
            <a:ext cx="504056" cy="3384376"/>
          </a:xfrm>
          <a:prstGeom prst="rect">
            <a:avLst/>
          </a:prstGeom>
          <a:noFill/>
        </p:spPr>
      </p:pic>
      <p:pic>
        <p:nvPicPr>
          <p:cNvPr id="5124" name="Picture 4" descr="Geocel Contractors Decorators Caulk Brown 380ML"/>
          <p:cNvPicPr>
            <a:picLocks noChangeAspect="1" noChangeArrowheads="1"/>
          </p:cNvPicPr>
          <p:nvPr/>
        </p:nvPicPr>
        <p:blipFill>
          <a:blip r:embed="rId4"/>
          <a:srcRect l="42892" r="42811" b="2128"/>
          <a:stretch>
            <a:fillRect/>
          </a:stretch>
        </p:blipFill>
        <p:spPr bwMode="auto">
          <a:xfrm rot="5400000">
            <a:off x="3599892" y="2024844"/>
            <a:ext cx="504056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rtoline Methylated Spirit – 500ml | Robert Dy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7736" y="3776264"/>
            <a:ext cx="2376264" cy="23762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Sielac a </a:t>
            </a:r>
            <a:r>
              <a:rPr lang="cy-GB" sz="2800" i="1"/>
              <a:t>white knotting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003232" cy="3600400"/>
          </a:xfrm>
        </p:spPr>
        <p:txBody>
          <a:bodyPr/>
          <a:lstStyle/>
          <a:p>
            <a:r>
              <a:rPr lang="cy-GB" b="1" dirty="0"/>
              <a:t>Gall </a:t>
            </a:r>
            <a:r>
              <a:rPr lang="cy-GB" b="1" i="1" dirty="0"/>
              <a:t>knotting</a:t>
            </a:r>
            <a:r>
              <a:rPr lang="cy-GB" b="1" dirty="0"/>
              <a:t> fod yn un brown traddodiadol neu’n un gwyn (wedi ei gannu).</a:t>
            </a:r>
          </a:p>
          <a:p>
            <a:r>
              <a:rPr lang="cy-GB" dirty="0"/>
              <a:t>Caiff ei ddefnyddio i selio ceinciau mewn pren moel i atal y sug rhag dod trwodd.</a:t>
            </a:r>
          </a:p>
          <a:p>
            <a:r>
              <a:rPr lang="cy-GB" dirty="0"/>
              <a:t>Mae </a:t>
            </a:r>
            <a:r>
              <a:rPr lang="cy-GB" i="1" dirty="0"/>
              <a:t>knotting</a:t>
            </a:r>
            <a:r>
              <a:rPr lang="cy-GB" dirty="0"/>
              <a:t> yn seiliedig ar wirod a golyga hyn fod, rhaid defnyddio meths i olchi’r brwshis.</a:t>
            </a:r>
          </a:p>
          <a:p>
            <a:endParaRPr lang="en-US" b="1" dirty="0"/>
          </a:p>
          <a:p>
            <a:r>
              <a:rPr lang="cy-GB" b="1" dirty="0"/>
              <a:t> </a:t>
            </a:r>
          </a:p>
        </p:txBody>
      </p:sp>
      <p:pic>
        <p:nvPicPr>
          <p:cNvPr id="4" name="Picture 2" descr="d:\Users\User\Desktop\white_knott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193" y="4178763"/>
            <a:ext cx="665217" cy="1802523"/>
          </a:xfrm>
          <a:prstGeom prst="rect">
            <a:avLst/>
          </a:prstGeom>
          <a:noFill/>
        </p:spPr>
      </p:pic>
      <p:pic>
        <p:nvPicPr>
          <p:cNvPr id="5" name="Picture 3" descr="d:\Users\User\Desktop\patent_shellac_knotting_solut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8618" y="4063135"/>
            <a:ext cx="671760" cy="1932602"/>
          </a:xfrm>
          <a:prstGeom prst="rect">
            <a:avLst/>
          </a:prstGeom>
          <a:noFill/>
        </p:spPr>
      </p:pic>
      <p:pic>
        <p:nvPicPr>
          <p:cNvPr id="6" name="Picture 4" descr="d:\Users\User\Desktop\Shellac_varitie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5241" y="4052870"/>
            <a:ext cx="3071317" cy="1887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Papur sgraffinio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cy-GB" b="1"/>
              <a:t>Mae’n bwysig dewis y math cywir o bapur sgraffinio wrth rwbio i lawr.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Os yw’n rhy fras gallai grafu neu ddifrodi’r wyneb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Os yw’n rhy fân, ni fydd yn effeithiol a bydd yn llenwi efo llwch </a:t>
            </a:r>
          </a:p>
          <a:p>
            <a:r>
              <a:rPr lang="cy-GB" b="1"/>
              <a:t>Mae sawl math o bapur sgraffinio. Dyma’r ddau fath mwyaf cyffredin a ddefnyddir gan beintwyr ac addurnwyr: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alwminiwm ocsid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silicon carbid (gwlyb a sych)</a:t>
            </a:r>
          </a:p>
          <a:p>
            <a:endParaRPr lang="en-GB" b="1" dirty="0">
              <a:solidFill>
                <a:srgbClr val="C00000"/>
              </a:solidFill>
            </a:endParaRPr>
          </a:p>
          <a:p>
            <a:endParaRPr lang="en-GB" b="1" dirty="0">
              <a:solidFill>
                <a:srgbClr val="C00000"/>
              </a:solidFill>
            </a:endParaRPr>
          </a:p>
          <a:p>
            <a:pPr marL="0" indent="0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Users\User\Desktop\871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13917">
            <a:off x="6898940" y="2888940"/>
            <a:ext cx="1800200" cy="165618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Alwminiwm ocsid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8985" y="1890448"/>
            <a:ext cx="8075240" cy="3987184"/>
          </a:xfrm>
        </p:spPr>
        <p:txBody>
          <a:bodyPr/>
          <a:lstStyle/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Mae’n gynt ac yn fwy effeithiol na mathau eraill o bapur sgraffinio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Mae’n llai tebygol o lenwi efo llwch na ‘phapur gwydrog' traddodiadol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Mae’n cael ei werthu mewn rholiau 5, 10 a 50 metr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Mae ar gael yn hwylus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Mae’n cynhyrchu llwch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Mae’n para’n dda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GRADDAU: O’r brasaf i’r llyfnaf 40,60, 80, 100, 120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endParaRPr lang="en-US" b="1" dirty="0"/>
          </a:p>
          <a:p>
            <a:pPr marL="265113" indent="-265113">
              <a:buClr>
                <a:srgbClr val="000000"/>
              </a:buClr>
            </a:pPr>
            <a:endParaRPr lang="en-US" b="1" dirty="0">
              <a:solidFill>
                <a:srgbClr val="0077E3"/>
              </a:solidFill>
            </a:endParaRPr>
          </a:p>
          <a:p>
            <a:endParaRPr lang="en-US" dirty="0"/>
          </a:p>
        </p:txBody>
      </p:sp>
      <p:pic>
        <p:nvPicPr>
          <p:cNvPr id="5" name="Picture 2" descr="d:\Users\User\Desktop\779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872" y="3429000"/>
            <a:ext cx="1368152" cy="1368152"/>
          </a:xfrm>
          <a:prstGeom prst="rect">
            <a:avLst/>
          </a:prstGeom>
          <a:noFill/>
        </p:spPr>
      </p:pic>
      <p:pic>
        <p:nvPicPr>
          <p:cNvPr id="6" name="Picture 3" descr="d:\Users\User\Desktop\RODAOY-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3717032"/>
            <a:ext cx="1060647" cy="1175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>
                <a:ea typeface="ＭＳ Ｐゴシック" pitchFamily="-105" charset="-128"/>
                <a:cs typeface="ＭＳ Ｐゴシック" pitchFamily="-105" charset="-128"/>
              </a:rPr>
              <a:t>Silicon carbid (gwlyb a sych)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Gall fod yn fwy effeithiol na sgraffinio sych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Nid yw’n addas ar gyfer arwynebau mandyllog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Mae’r deunyddiau’n ddrutach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Dewis eang o raddau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Nid yw’n cynhyrchu llwch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Gall fod yn boitj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/>
              <a:t>GRADDAU: O’r brasaf i’r llyfnaf 120....220....360....400....600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endParaRPr lang="en-GB" b="1" dirty="0">
              <a:ea typeface="ＭＳ Ｐゴシック" pitchFamily="34" charset="-128"/>
            </a:endParaRPr>
          </a:p>
          <a:p>
            <a:pPr lvl="3">
              <a:defRPr/>
            </a:pPr>
            <a:r>
              <a:rPr lang="cy-GB"/>
              <a:t>.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2" descr="Llun o bapur carbid silicon gwlyb a sy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99259">
            <a:off x="5030598" y="2124778"/>
            <a:ext cx="3019740" cy="2074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80"/>
            <a:ext cx="8229600" cy="382588"/>
          </a:xfrm>
        </p:spPr>
        <p:txBody>
          <a:bodyPr/>
          <a:lstStyle/>
          <a:p>
            <a:r>
              <a:rPr lang="cy-GB" sz="2800"/>
              <a:t>Deunydd llenwi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03208"/>
          </a:xfrm>
        </p:spPr>
        <p:txBody>
          <a:bodyPr/>
          <a:lstStyle/>
          <a:p>
            <a:pPr lvl="2">
              <a:lnSpc>
                <a:spcPct val="100000"/>
              </a:lnSpc>
              <a:defRPr/>
            </a:pPr>
            <a:r>
              <a:rPr lang="cy-GB" sz="2000" dirty="0"/>
              <a:t>Bydd y math o ddeunyddiau llenwi a ddefnyddir fel arfer yn dibynnu ar yr arwyneb sy’n cael ei lenwi. Mae sawl math o ddeunydd llenwi.</a:t>
            </a:r>
            <a:endParaRPr lang="en-US" sz="2000" dirty="0"/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cy-GB" sz="2000" dirty="0"/>
              <a:t>powdwr i’w ddefnyddio y tu mewn neu’r tu allan neu lenwad wedi ei gymysgu’n barod</a:t>
            </a:r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cy-GB" sz="2000" dirty="0"/>
              <a:t>llenwad pren lliw wedi ei gymysgu’n barod</a:t>
            </a:r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cy-GB" sz="2000" dirty="0"/>
              <a:t>llenwad arwynebau llyfn wedi ei gymysgu’n barod</a:t>
            </a:r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cy-GB" sz="2000" dirty="0"/>
              <a:t>llenwad dau becyn</a:t>
            </a:r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cy-GB" sz="2000" dirty="0"/>
              <a:t>calcio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Powdr llenwi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b="1">
                <a:uFill>
                  <a:solidFill>
                    <a:schemeClr val="tx1"/>
                  </a:solidFill>
                </a:uFill>
              </a:rPr>
              <a:t>Llenwad plastr  </a:t>
            </a:r>
            <a:r>
              <a:rPr lang="cy-GB"/>
              <a:t>fe’i defnyddir i drwsio ac atgyweirio arwynebau fel plastr, pren a phlastrfwrdd y tu mewn i adeiladau. Mae fel arfer yn wyn.</a:t>
            </a:r>
          </a:p>
          <a:p>
            <a:endParaRPr lang="en-US" b="1" dirty="0"/>
          </a:p>
          <a:p>
            <a:r>
              <a:rPr lang="cy-GB" b="1"/>
              <a:t> </a:t>
            </a:r>
          </a:p>
          <a:p>
            <a:r>
              <a:rPr lang="cy-GB" b="1">
                <a:uFill>
                  <a:solidFill>
                    <a:schemeClr val="tx1"/>
                  </a:solidFill>
                </a:uFill>
              </a:rPr>
              <a:t>Mae llenwad sment </a:t>
            </a:r>
            <a:r>
              <a:rPr lang="cy-GB"/>
              <a:t>fel arfer yn llwyd. Mae’n seiliedig ar sment ac fe’i defnyddir i lenwi rendr y tu allan i adeiladau.</a:t>
            </a:r>
          </a:p>
        </p:txBody>
      </p:sp>
      <p:pic>
        <p:nvPicPr>
          <p:cNvPr id="5" name="Picture 16" descr="Llun o polyfil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2276872"/>
            <a:ext cx="1367061" cy="1307584"/>
          </a:xfrm>
          <a:prstGeom prst="rect">
            <a:avLst/>
          </a:prstGeom>
          <a:noFill/>
        </p:spPr>
      </p:pic>
      <p:pic>
        <p:nvPicPr>
          <p:cNvPr id="7" name="Picture 14" descr="Llun o bowdr llenw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2276872"/>
            <a:ext cx="1296144" cy="1296144"/>
          </a:xfrm>
          <a:prstGeom prst="rect">
            <a:avLst/>
          </a:prstGeom>
          <a:noFill/>
        </p:spPr>
      </p:pic>
      <p:pic>
        <p:nvPicPr>
          <p:cNvPr id="8" name="Picture 10" descr="Llun o lenwad ar gyfer y tu allan i adeila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3061" y="4365104"/>
            <a:ext cx="1508739" cy="1440160"/>
          </a:xfrm>
          <a:prstGeom prst="rect">
            <a:avLst/>
          </a:prstGeom>
          <a:noFill/>
        </p:spPr>
      </p:pic>
      <p:pic>
        <p:nvPicPr>
          <p:cNvPr id="9" name="Picture 4" descr="http://www.toupret.co.uk/uploads/UK/toupret_planirex_15k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168" y="4077072"/>
            <a:ext cx="1872208" cy="1872208"/>
          </a:xfrm>
          <a:prstGeom prst="rect">
            <a:avLst/>
          </a:prstGeom>
          <a:noFill/>
        </p:spPr>
      </p:pic>
      <p:pic>
        <p:nvPicPr>
          <p:cNvPr id="10" name="Picture 8" descr="Llun o toupret exterio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28904" y="4268892"/>
            <a:ext cx="1800200" cy="1800200"/>
          </a:xfrm>
          <a:prstGeom prst="rect">
            <a:avLst/>
          </a:prstGeom>
          <a:noFill/>
        </p:spPr>
      </p:pic>
      <p:pic>
        <p:nvPicPr>
          <p:cNvPr id="6" name="Picture 2" descr="http://www.toupret.co.uk/uploads/UK/toupret_interior_filler_10x1k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7904" y="2204864"/>
            <a:ext cx="1614561" cy="1487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Llun o lenwad arwyneb llyf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37296">
            <a:off x="5004048" y="4653136"/>
            <a:ext cx="1434462" cy="14344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Llenwad wedi ei gymysgu’n barod</a:t>
            </a:r>
          </a:p>
        </p:txBody>
      </p:sp>
      <p:pic>
        <p:nvPicPr>
          <p:cNvPr id="4" name="Picture 4" descr="d:\Users\User\Desktop\wood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01553">
            <a:off x="7025746" y="2191624"/>
            <a:ext cx="167346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79526" y="1556792"/>
            <a:ext cx="7787208" cy="3987184"/>
          </a:xfrm>
        </p:spPr>
        <p:txBody>
          <a:bodyPr/>
          <a:lstStyle/>
          <a:p>
            <a:r>
              <a:rPr lang="cy-GB" b="1" dirty="0"/>
              <a:t>Mae sawl math o lenwad sydd wedi eu cymysgu’n barod ac mae defnydd gwahanol i bob un ohonynt.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b="1" dirty="0"/>
          </a:p>
          <a:p>
            <a:pPr marL="363538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Llenwad pren lliw i'w ddefnyddio cyn defnyddio farnais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Llenwad past hyblyg ar gyfer craciau ansefydlog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Llenwad amlbwrpas ar gyfer mân atgyweirio cyffredinol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Llenwad cyffredinol ar gyfer gwaith</a:t>
            </a:r>
            <a:br>
              <a:rPr lang="cy-GB" dirty="0"/>
            </a:br>
            <a:r>
              <a:rPr lang="cy-GB" dirty="0"/>
              <a:t>llenwi ysgafn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Llenwad arwyneb llyfn </a:t>
            </a:r>
          </a:p>
          <a:p>
            <a:endParaRPr lang="en-US" b="1" dirty="0"/>
          </a:p>
          <a:p>
            <a:endParaRPr lang="en-US" b="1" dirty="0"/>
          </a:p>
        </p:txBody>
      </p:sp>
      <p:pic>
        <p:nvPicPr>
          <p:cNvPr id="6" name="Picture 2" descr="Llun o lenwad ar gyfer gwaith llenwi ysgaf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40654">
            <a:off x="6476744" y="3677561"/>
            <a:ext cx="2133372" cy="213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lun llenwad lliw dau becyn ar gyfer pr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0743" y="4279672"/>
            <a:ext cx="1941023" cy="1941023"/>
          </a:xfrm>
          <a:prstGeom prst="rect">
            <a:avLst/>
          </a:prstGeom>
          <a:noFill/>
        </p:spPr>
      </p:pic>
      <p:pic>
        <p:nvPicPr>
          <p:cNvPr id="7172" name="Picture 4" descr="ISOPON Metalik Body Filler 1.1Litre [MET/2] - £34.56 : Jawel Pain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92247">
            <a:off x="5765243" y="2274729"/>
            <a:ext cx="2520280" cy="206159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Llenwad dau becyn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cy-GB" b="1" dirty="0"/>
              <a:t>Mae llenwad dau becyn yn cynnwys dau sylwedd: past wedi ei gymysgu’n barod a chaledwr/catalydd. Mae’r rhain wedyn yn cael eu cymysgu i wneud y llenwad.</a:t>
            </a:r>
            <a:endParaRPr lang="en-US" b="1" dirty="0"/>
          </a:p>
          <a:p>
            <a:pPr marL="363538" indent="-363538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Mae’n para’n dda iawn.</a:t>
            </a:r>
          </a:p>
          <a:p>
            <a:pPr marL="363538" indent="-363538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Gellir ei ddefnyddio ar arwynebau mewnol ac</a:t>
            </a:r>
            <a:br>
              <a:rPr lang="cy-GB" dirty="0"/>
            </a:br>
            <a:r>
              <a:rPr lang="cy-GB" dirty="0"/>
              <a:t>allanol.</a:t>
            </a:r>
          </a:p>
          <a:p>
            <a:pPr marL="363538" indent="-363538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Mae rhai mathau wedi eu lliwio i gyd-fynd â</a:t>
            </a:r>
            <a:br>
              <a:rPr lang="cy-GB" dirty="0"/>
            </a:br>
            <a:r>
              <a:rPr lang="cy-GB" dirty="0"/>
              <a:t>lliw y coedyn.</a:t>
            </a:r>
          </a:p>
          <a:p>
            <a:pPr marL="363538" indent="-363538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Mae’n sychu’n gyflym iawn</a:t>
            </a:r>
          </a:p>
          <a:p>
            <a:pPr marL="363538" indent="-363538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cy-GB" dirty="0"/>
              <a:t>Gellir ei ddefnyddio mewn pren, metel,</a:t>
            </a:r>
            <a:br>
              <a:rPr lang="cy-GB" dirty="0"/>
            </a:br>
            <a:r>
              <a:rPr lang="cy-GB" dirty="0"/>
              <a:t>cerrig a phlastig.</a:t>
            </a:r>
          </a:p>
          <a:p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lun sebon siwgr"/>
          <p:cNvPicPr>
            <a:picLocks noChangeAspect="1" noChangeArrowheads="1"/>
          </p:cNvPicPr>
          <p:nvPr/>
        </p:nvPicPr>
        <p:blipFill>
          <a:blip r:embed="rId2"/>
          <a:srcRect r="13793"/>
          <a:stretch>
            <a:fillRect/>
          </a:stretch>
        </p:blipFill>
        <p:spPr bwMode="auto">
          <a:xfrm>
            <a:off x="3952660" y="2664899"/>
            <a:ext cx="1680187" cy="20162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Glanhau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8376" y="1620783"/>
            <a:ext cx="8147248" cy="4104456"/>
          </a:xfrm>
        </p:spPr>
        <p:txBody>
          <a:bodyPr/>
          <a:lstStyle/>
          <a:p>
            <a:r>
              <a:rPr lang="cy-GB" b="1" dirty="0"/>
              <a:t>Sebon siwgr yw’r cyfrwng glanhau mwyaf cyffredin a ddefnyddir. Mae ar gael mewn tair ffurf: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powdr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hylif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 dirty="0"/>
              <a:t>weips.</a:t>
            </a:r>
          </a:p>
          <a:p>
            <a:r>
              <a:rPr lang="cy-GB" b="1" dirty="0"/>
              <a:t>Gellir ei ddefnyddio i lanhau: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baw a glanhau cyffredinol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 dirty="0"/>
              <a:t>olew/saim.</a:t>
            </a:r>
          </a:p>
          <a:p>
            <a:endParaRPr lang="en-US" dirty="0"/>
          </a:p>
        </p:txBody>
      </p:sp>
      <p:pic>
        <p:nvPicPr>
          <p:cNvPr id="6" name="Picture 10" descr="Llun sebon siwgr"/>
          <p:cNvPicPr>
            <a:picLocks noChangeAspect="1" noChangeArrowheads="1"/>
          </p:cNvPicPr>
          <p:nvPr/>
        </p:nvPicPr>
        <p:blipFill>
          <a:blip r:embed="rId3"/>
          <a:srcRect l="20000" r="16000"/>
          <a:stretch>
            <a:fillRect/>
          </a:stretch>
        </p:blipFill>
        <p:spPr bwMode="auto">
          <a:xfrm>
            <a:off x="5622751" y="2376867"/>
            <a:ext cx="1440160" cy="2304256"/>
          </a:xfrm>
          <a:prstGeom prst="rect">
            <a:avLst/>
          </a:prstGeom>
          <a:noFill/>
        </p:spPr>
      </p:pic>
      <p:pic>
        <p:nvPicPr>
          <p:cNvPr id="7" name="Picture 12" descr="Llun sebon siwg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8001" y="2312876"/>
            <a:ext cx="1541537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1919</TotalTime>
  <Words>667</Words>
  <Application>Microsoft Office PowerPoint</Application>
  <PresentationFormat>On-screen Show (4:3)</PresentationFormat>
  <Paragraphs>93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 PowerPoint 10: Deunyddiau paratoi</vt:lpstr>
      <vt:lpstr>Papur sgraffinio </vt:lpstr>
      <vt:lpstr>Alwminiwm ocsid</vt:lpstr>
      <vt:lpstr>Silicon carbid (gwlyb a sych)</vt:lpstr>
      <vt:lpstr>Deunydd llenwi</vt:lpstr>
      <vt:lpstr>Powdr llenwi</vt:lpstr>
      <vt:lpstr>Llenwad wedi ei gymysgu’n barod</vt:lpstr>
      <vt:lpstr>Llenwad dau becyn</vt:lpstr>
      <vt:lpstr>Glanhau</vt:lpstr>
      <vt:lpstr>Y broses golchi</vt:lpstr>
      <vt:lpstr>Calcio</vt:lpstr>
      <vt:lpstr>Sielac a white knotting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213</cp:revision>
  <dcterms:created xsi:type="dcterms:W3CDTF">2013-05-28T00:38:54Z</dcterms:created>
  <dcterms:modified xsi:type="dcterms:W3CDTF">2021-04-26T16:38:39Z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