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343" r:id="rId5"/>
    <p:sldId id="328" r:id="rId6"/>
    <p:sldId id="341" r:id="rId7"/>
    <p:sldId id="331" r:id="rId8"/>
    <p:sldId id="330" r:id="rId9"/>
    <p:sldId id="332" r:id="rId10"/>
    <p:sldId id="333" r:id="rId11"/>
    <p:sldId id="334" r:id="rId12"/>
    <p:sldId id="335" r:id="rId13"/>
    <p:sldId id="336" r:id="rId14"/>
    <p:sldId id="337" r:id="rId15"/>
    <p:sldId id="339" r:id="rId16"/>
    <p:sldId id="340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4024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6: Deunyddiau i ddiogelu ardaloedd cyfagos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Deunyddiau gorchuddio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b="1" dirty="0">
                <a:solidFill>
                  <a:srgbClr val="000000"/>
                </a:solidFill>
              </a:rPr>
              <a:t>Mae bordiau, er eu bod yn ddrutach, yn ddelfrydol ar gyfer diogelu ardaloedd gwastad eang.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Mathau:</a:t>
            </a:r>
            <a:r>
              <a:rPr lang="cy-GB" sz="2400" b="1" dirty="0">
                <a:solidFill>
                  <a:srgbClr val="0077E3"/>
                </a:solidFill>
              </a:rPr>
              <a:t> </a:t>
            </a:r>
            <a:r>
              <a:rPr lang="cy-GB" i="1" dirty="0">
                <a:solidFill>
                  <a:srgbClr val="000000"/>
                </a:solidFill>
              </a:rPr>
              <a:t>Hardboard, plywood</a:t>
            </a:r>
            <a:r>
              <a:rPr lang="cy-GB" dirty="0">
                <a:solidFill>
                  <a:srgbClr val="000000"/>
                </a:solidFill>
              </a:rPr>
              <a:t>, MDF, PVC wedi’i</a:t>
            </a:r>
            <a:br>
              <a:rPr lang="cy-GB" dirty="0">
                <a:solidFill>
                  <a:srgbClr val="000000"/>
                </a:solidFill>
              </a:rPr>
            </a:br>
            <a:r>
              <a:rPr lang="cy-GB" dirty="0">
                <a:solidFill>
                  <a:srgbClr val="000000"/>
                </a:solidFill>
              </a:rPr>
              <a:t>atgyfnerthu, cardbord cryf, Correx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Ffyrdd o’u ddefnyddio:</a:t>
            </a:r>
            <a:r>
              <a:rPr lang="cy-GB" sz="2400" b="1" dirty="0">
                <a:solidFill>
                  <a:srgbClr val="0077E3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Lloriau tu mewn neu’r</a:t>
            </a:r>
            <a:br>
              <a:rPr lang="cy-GB" dirty="0">
                <a:solidFill>
                  <a:srgbClr val="000000"/>
                </a:solidFill>
              </a:rPr>
            </a:br>
            <a:r>
              <a:rPr lang="cy-GB" dirty="0">
                <a:solidFill>
                  <a:srgbClr val="000000"/>
                </a:solidFill>
              </a:rPr>
              <a:t>tu allan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Maint:</a:t>
            </a:r>
            <a:r>
              <a:rPr lang="cy-GB" sz="2400" b="1" dirty="0">
                <a:solidFill>
                  <a:srgbClr val="000000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Typically</a:t>
            </a:r>
            <a:r>
              <a:rPr lang="cy-GB" sz="2400" b="1" dirty="0">
                <a:solidFill>
                  <a:srgbClr val="000000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2400mm x 1200mm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Manteision:</a:t>
            </a:r>
            <a:r>
              <a:rPr lang="cy-GB" b="1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Yn gryf, yn gallu gwrthsefyll effaith</a:t>
            </a:r>
            <a:br>
              <a:rPr lang="cy-GB" dirty="0">
                <a:solidFill>
                  <a:srgbClr val="000000"/>
                </a:solidFill>
              </a:rPr>
            </a:br>
            <a:r>
              <a:rPr lang="cy-GB" dirty="0">
                <a:solidFill>
                  <a:srgbClr val="000000"/>
                </a:solidFill>
              </a:rPr>
              <a:t>pethau’n syrthio arno, ddim yn llithrig, nid yw’n amsugno hylifau, mae modd ei ailddefnyddio.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Anfanteision:</a:t>
            </a:r>
            <a:r>
              <a:rPr lang="cy-GB" b="1" dirty="0">
                <a:solidFill>
                  <a:srgbClr val="000000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Gall fod yn rhy fawr i rai llefydd.</a:t>
            </a:r>
          </a:p>
        </p:txBody>
      </p:sp>
      <p:pic>
        <p:nvPicPr>
          <p:cNvPr id="6146" name="Picture 2" descr="Correx Sheets - Trent Plastics Fabrications Lt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216" y="2564904"/>
            <a:ext cx="2098204" cy="2098204"/>
          </a:xfrm>
          <a:prstGeom prst="rect">
            <a:avLst/>
          </a:prstGeom>
          <a:ln w="38100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Users\User\Desktop\Superta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555" y="3742525"/>
            <a:ext cx="2090198" cy="213474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Papur masgio brown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Papur brown plaen, yn cael ei werthu mewn rholiau o wahanol faint, weithiau gydag ymyl sy’n glynu</a:t>
            </a:r>
          </a:p>
          <a:p>
            <a:r>
              <a:rPr lang="cy-GB" b="1">
                <a:solidFill>
                  <a:srgbClr val="0077E3"/>
                </a:solidFill>
              </a:rPr>
              <a:t>Manteision:</a:t>
            </a:r>
            <a:r>
              <a:rPr lang="cy-GB" b="1"/>
              <a:t> </a:t>
            </a:r>
            <a:r>
              <a:rPr lang="cy-GB"/>
              <a:t>Rhad, hawdd ei osod, gall ffitio o amgylch arwynebau crwm, glud gwan fel nad yw’n difrodi arwynebau pan fydd yn cael ei dynnu.</a:t>
            </a:r>
          </a:p>
          <a:p>
            <a:r>
              <a:rPr lang="cy-GB" b="1">
                <a:solidFill>
                  <a:srgbClr val="0077E3"/>
                </a:solidFill>
              </a:rPr>
              <a:t>Anfanteision:</a:t>
            </a:r>
            <a:r>
              <a:rPr lang="cy-GB" b="1"/>
              <a:t> </a:t>
            </a:r>
            <a:r>
              <a:rPr lang="cy-GB"/>
              <a:t>Ni ellir ei ddefnyddio ond unwaith, nid yw’n dal dŵr, mae’n hawdd ei rwygo neu ei ddifrodi, gall y glud gwan fod yn anfantais hefyd.</a:t>
            </a:r>
          </a:p>
          <a:p>
            <a:endParaRPr lang="en-US" dirty="0"/>
          </a:p>
        </p:txBody>
      </p:sp>
      <p:pic>
        <p:nvPicPr>
          <p:cNvPr id="4" name="Picture 4" descr="d:\Users\User\Desktop\210_MAP3060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848" y="4005064"/>
            <a:ext cx="2453258" cy="1893915"/>
          </a:xfrm>
          <a:prstGeom prst="rect">
            <a:avLst/>
          </a:prstGeom>
          <a:noFill/>
        </p:spPr>
      </p:pic>
      <p:pic>
        <p:nvPicPr>
          <p:cNvPr id="5" name="Picture 2" descr="d:\Users\User\Desktop\3a5a7737-67bb-4c69-8009-39d2d47b005a_4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176" y="3573016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Users\User\Desktop\p2731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2204864"/>
            <a:ext cx="3073524" cy="30735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Peiriannau masgio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Fe’u defnyddir gyda phapur masgio brown. Gall y peiriannau hyn gyflymu’r broses fasgio</a:t>
            </a:r>
          </a:p>
          <a:p>
            <a:r>
              <a:rPr lang="cy-GB" b="1"/>
              <a:t>    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cy-GB" b="1">
                <a:solidFill>
                  <a:srgbClr val="0077E3"/>
                </a:solidFill>
              </a:rPr>
              <a:t>          Peiriant masgio lloriau Peiriant masgio llaw</a:t>
            </a:r>
          </a:p>
        </p:txBody>
      </p:sp>
      <p:pic>
        <p:nvPicPr>
          <p:cNvPr id="5" name="Picture 3" descr="d:\Users\User\Desktop\30802-00_masking_tape_machine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2348880"/>
            <a:ext cx="3173801" cy="279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Users\User\Desktop\speedy-mask-int-gam.jpg"/>
          <p:cNvPicPr>
            <a:picLocks noChangeAspect="1" noChangeArrowheads="1"/>
          </p:cNvPicPr>
          <p:nvPr/>
        </p:nvPicPr>
        <p:blipFill>
          <a:blip r:embed="rId2"/>
          <a:srcRect l="13889" b="4743"/>
          <a:stretch>
            <a:fillRect/>
          </a:stretch>
        </p:blipFill>
        <p:spPr bwMode="auto">
          <a:xfrm rot="20707350">
            <a:off x="4154592" y="3802430"/>
            <a:ext cx="2232248" cy="208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Ffilm fasgio bolythen gydag ymyl adlynol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cy-GB" b="1" dirty="0"/>
              <a:t>Plastig tryloyw, tenau ar rolyn, gydag ymyl adlynol, y gellir ei agor allan i orchuddio arwyneb mwy.</a:t>
            </a:r>
          </a:p>
          <a:p>
            <a:r>
              <a:rPr lang="cy-GB" b="1" dirty="0">
                <a:solidFill>
                  <a:srgbClr val="0077E3"/>
                </a:solidFill>
              </a:rPr>
              <a:t>Manteision:</a:t>
            </a:r>
            <a:r>
              <a:rPr lang="cy-GB" sz="2400" b="1" dirty="0">
                <a:solidFill>
                  <a:srgbClr val="0077E3"/>
                </a:solidFill>
              </a:rPr>
              <a:t> </a:t>
            </a:r>
            <a:r>
              <a:rPr lang="cy-GB" dirty="0"/>
              <a:t>Mae’n dal-dŵr, mae’n awdd ei ddefnyddio, gellir ei agor allan, mae’n gadael i olau fynd trwyddo (addas ar gyfer ffenestri), roliau o wahanol faint.</a:t>
            </a:r>
          </a:p>
          <a:p>
            <a:r>
              <a:rPr lang="cy-GB" b="1" dirty="0">
                <a:solidFill>
                  <a:srgbClr val="0077E3"/>
                </a:solidFill>
              </a:rPr>
              <a:t>Anfanteision: </a:t>
            </a:r>
            <a:r>
              <a:rPr lang="cy-GB" dirty="0"/>
              <a:t>Ni ellir ei ddefnyddio ond unwaith. </a:t>
            </a:r>
          </a:p>
          <a:p>
            <a:endParaRPr lang="en-US" dirty="0"/>
          </a:p>
        </p:txBody>
      </p:sp>
      <p:pic>
        <p:nvPicPr>
          <p:cNvPr id="5" name="Picture 2" descr="d:\Users\User\Desktop\31nji9Gsp4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97397">
            <a:off x="6682015" y="3466177"/>
            <a:ext cx="2241012" cy="220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Pam y dylid diogelu’r ardal waith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defTabSz="903288"/>
            <a:r>
              <a:rPr lang="cy-GB" b="1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Gall peidio â diogelu’r ardal waith arwain at: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cy-GB"/>
              <a:t>anghytundeb diangen â chwsmeriaid neu gleientiaid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cy-GB"/>
              <a:t>premiymau yswiriant uwch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cy-GB"/>
              <a:t>colli busnes y dyfodol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cy-GB"/>
              <a:t>hawliadau yswiriant costus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cy-GB"/>
              <a:t>colli enw da.</a:t>
            </a:r>
          </a:p>
        </p:txBody>
      </p:sp>
      <p:pic>
        <p:nvPicPr>
          <p:cNvPr id="4" name="Picture 2" descr="Llun o arwydd pu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9461" y="3469440"/>
            <a:ext cx="2167071" cy="2672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Eitemau y gallai fod angen eu diogelu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Lloriau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Eitemau trydanol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Dodrefn, llefydd tân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Drychau, lluniau, gwaith celf ar y waliau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Goleuadau, cysgodlenni, lampau.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Ffaniau nenfwd, fentiau tymheru, ductin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Lolfeydd haul, planhigion, dodrefn, ffenestri, decin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cy-GB"/>
              <a:t>Bleinds, llenni, ffenestri, sgriniau, fentiau, switsys socedi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Ffyrdd o warchod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solidFill>
                  <a:srgbClr val="000000"/>
                </a:solidFill>
              </a:rPr>
              <a:t>Bydd natur yr eitem sydd angen ei warchod yn pennu’r deunydd neu’r deunyddiau i’w defnyddio.</a:t>
            </a:r>
          </a:p>
          <a:p>
            <a:r>
              <a:rPr lang="cy-GB">
                <a:solidFill>
                  <a:srgbClr val="000000"/>
                </a:solidFill>
              </a:rPr>
              <a:t>Gallai dewis a defnyddio’r dull anghywir o warchod arwain at ddifrod, a bydd yn rhaid cywiro hynny ar eich traul chi.</a:t>
            </a:r>
          </a:p>
          <a:p>
            <a:r>
              <a:rPr lang="cy-GB">
                <a:solidFill>
                  <a:srgbClr val="000000"/>
                </a:solidFill>
              </a:rPr>
              <a:t>Y tair ffordd o ddiogelu eiddo:</a:t>
            </a:r>
          </a:p>
          <a:p>
            <a:pPr marL="457200" indent="-457200"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cy-GB"/>
              <a:t>Masgio</a:t>
            </a:r>
          </a:p>
          <a:p>
            <a:pPr marL="457200" indent="-457200"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cy-GB"/>
              <a:t>Gorchuddio â chynfas</a:t>
            </a:r>
          </a:p>
          <a:p>
            <a:pPr marL="457200" indent="-457200"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cy-GB"/>
              <a:t>Tynnu</a:t>
            </a:r>
          </a:p>
          <a:p>
            <a:endParaRPr lang="en-US" dirty="0"/>
          </a:p>
        </p:txBody>
      </p:sp>
      <p:pic>
        <p:nvPicPr>
          <p:cNvPr id="4" name="Picture 3" descr="http://sprayzone.co.uk/wp-content/themes/sprayzone/scripts/timthumb.php?src=http://sprayzone.co.uk/wp-content/uploads/2015/02/coating_4.jpg&amp;w=450&amp;zc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8" y="3239720"/>
            <a:ext cx="3456384" cy="2520280"/>
          </a:xfrm>
          <a:prstGeom prst="rect">
            <a:avLst/>
          </a:prstGeom>
          <a:ln w="38100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1.gstatic.com/images?q=tbn:ANd9GcSbyMSylOejq2le8JBMOK8OhhyoQMVqJGCEuPZBJ2-XkeXkkML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327933">
            <a:off x="6228184" y="4221088"/>
            <a:ext cx="2376264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Cynfas gotwm rhag llwch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772816"/>
            <a:ext cx="8229600" cy="3959968"/>
          </a:xfrm>
        </p:spPr>
        <p:txBody>
          <a:bodyPr/>
          <a:lstStyle/>
          <a:p>
            <a:r>
              <a:rPr lang="cy-GB" b="1" dirty="0">
                <a:solidFill>
                  <a:srgbClr val="000000"/>
                </a:solidFill>
              </a:rPr>
              <a:t>Gall ansawdd cynfasau cotwm rhag llwch amrywio.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</a:rPr>
              <a:t>Mathau:  </a:t>
            </a:r>
            <a:r>
              <a:rPr lang="cy-GB" dirty="0"/>
              <a:t>Ar gyfer gwaith ysgafn a thrwm (gall fod â chefn rwber/polythen)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</a:rPr>
              <a:t>Ffyrdd o’u defnyddio: </a:t>
            </a:r>
            <a:r>
              <a:rPr lang="cy-GB" dirty="0"/>
              <a:t>Gorchuddio lloriau, dodrefn, grisiau, llwybrau, gerddi, ayb.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</a:rPr>
              <a:t>Maint:  </a:t>
            </a:r>
            <a:r>
              <a:rPr lang="cy-GB" dirty="0"/>
              <a:t>7.2 m x 0.9m        3.6 m x 2.7m         3.6 m x 3.6m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</a:rPr>
              <a:t>Manteision: </a:t>
            </a:r>
            <a:r>
              <a:rPr lang="cy-GB" dirty="0"/>
              <a:t>Yn gryf, yn gorchuddio ardaloedd mawr, gellir eu hailddefnyddio, maent yn para’n dda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</a:rPr>
              <a:t>Anfanteision: </a:t>
            </a:r>
            <a:r>
              <a:rPr lang="cy-GB" dirty="0"/>
              <a:t>Mae paent/hylif yn gallu mynd drwy</a:t>
            </a:r>
            <a:br>
              <a:rPr lang="cy-GB" dirty="0"/>
            </a:br>
            <a:r>
              <a:rPr lang="cy-GB" dirty="0"/>
              <a:t>rai cynfasau; mae angen eu golchi/glanhau’n aml.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 dirty="0"/>
              <a:t>Cynfasau plastig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b="1" dirty="0"/>
              <a:t>Mae gosod cynfasau plastig yn rhatach na chynfasau cotwm rhag llwch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Mathau:</a:t>
            </a:r>
            <a:r>
              <a:rPr lang="cy-GB" b="1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Gorchudd polythen clir tenau. Mae gan rai mathau ymyl sy’n glynu yn ei gilydd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Ffyrdd o’u defnyddio:</a:t>
            </a:r>
            <a:r>
              <a:rPr lang="cy-GB" b="1" dirty="0">
                <a:solidFill>
                  <a:srgbClr val="000000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Delfrydol ar gyfer gorchuddio dodrefn ac eitemau trydanol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Maint:</a:t>
            </a:r>
            <a:r>
              <a:rPr lang="cy-GB" b="1" dirty="0">
                <a:solidFill>
                  <a:srgbClr val="0077E3"/>
                </a:solidFill>
              </a:rPr>
              <a:t>   </a:t>
            </a:r>
            <a:r>
              <a:rPr lang="cy-GB" dirty="0">
                <a:solidFill>
                  <a:srgbClr val="000000"/>
                </a:solidFill>
              </a:rPr>
              <a:t>3.6 m x 2.7m    3.6 m x 3.6m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Manteision: </a:t>
            </a:r>
            <a:r>
              <a:rPr lang="cy-GB" dirty="0">
                <a:solidFill>
                  <a:srgbClr val="000000"/>
                </a:solidFill>
              </a:rPr>
              <a:t>Ysgafn, rhad, dal dŵr, dal llwch.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Anfanteision:</a:t>
            </a:r>
            <a:r>
              <a:rPr lang="cy-GB" b="1" dirty="0">
                <a:solidFill>
                  <a:srgbClr val="0077E3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Maent yn hawdd eu rhwygo, nid ydynt yn para’n dda, mae angen ei tapio i lawr, ac ni ellir eu defnyddio ond unwaith.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arpwlin Amlbwrp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37121">
            <a:off x="6753743" y="1899370"/>
            <a:ext cx="1892774" cy="225793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Polythen trwm (a elwir hefyd yn darpwlin)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075240" cy="3987184"/>
          </a:xfrm>
        </p:spPr>
        <p:txBody>
          <a:bodyPr/>
          <a:lstStyle/>
          <a:p>
            <a:r>
              <a:rPr lang="cy-GB" b="1" dirty="0">
                <a:uFill>
                  <a:solidFill>
                    <a:schemeClr val="tx1"/>
                  </a:solidFill>
                </a:uFill>
              </a:rPr>
              <a:t>Math cryfach a mwy gwydn o orchudd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Mathau:  </a:t>
            </a:r>
            <a:r>
              <a:rPr lang="cy-GB" dirty="0">
                <a:solidFill>
                  <a:srgbClr val="000000"/>
                </a:solidFill>
              </a:rPr>
              <a:t>Polyethylen PVC sy’n dal dŵr ar gyfer gwaith</a:t>
            </a:r>
            <a:br>
              <a:rPr lang="cy-GB" dirty="0">
                <a:solidFill>
                  <a:srgbClr val="000000"/>
                </a:solidFill>
              </a:rPr>
            </a:br>
            <a:r>
              <a:rPr lang="cy-GB" dirty="0">
                <a:solidFill>
                  <a:srgbClr val="000000"/>
                </a:solidFill>
              </a:rPr>
              <a:t>trwm, ac sy’n aml wedi cael ei atgyfnerthu’n gan</a:t>
            </a:r>
            <a:br>
              <a:rPr lang="cy-GB" dirty="0">
                <a:solidFill>
                  <a:srgbClr val="000000"/>
                </a:solidFill>
              </a:rPr>
            </a:br>
            <a:r>
              <a:rPr lang="cy-GB" dirty="0">
                <a:solidFill>
                  <a:srgbClr val="000000"/>
                </a:solidFill>
              </a:rPr>
              <a:t>rwyll neilon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Ffyrdd o’i ddefnyddio:  </a:t>
            </a:r>
            <a:r>
              <a:rPr lang="cy-GB" dirty="0">
                <a:solidFill>
                  <a:srgbClr val="000000"/>
                </a:solidFill>
              </a:rPr>
              <a:t>Yr un defnydd â chynfas</a:t>
            </a:r>
            <a:br>
              <a:rPr lang="cy-GB" dirty="0">
                <a:solidFill>
                  <a:srgbClr val="000000"/>
                </a:solidFill>
              </a:rPr>
            </a:br>
            <a:r>
              <a:rPr lang="cy-GB" dirty="0">
                <a:solidFill>
                  <a:srgbClr val="000000"/>
                </a:solidFill>
              </a:rPr>
              <a:t>gotwm rhag llwch 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Maint:</a:t>
            </a:r>
            <a:r>
              <a:rPr lang="cy-GB" b="1" dirty="0">
                <a:solidFill>
                  <a:srgbClr val="0077E3"/>
                </a:solidFill>
              </a:rPr>
              <a:t> </a:t>
            </a:r>
            <a:r>
              <a:rPr lang="cy-GB" dirty="0">
                <a:solidFill>
                  <a:srgbClr val="000000"/>
                </a:solidFill>
              </a:rPr>
              <a:t>6 m x 4m    10m x 8m, 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</a:rPr>
              <a:t>Manteision: </a:t>
            </a:r>
            <a:r>
              <a:rPr lang="cy-GB" dirty="0"/>
              <a:t>Maint mawr, dal dŵr, para’n dda, gellir ei ailddefnyddio, gellir ei glymu i strwythur os oes angen, ac nid yw’n pydru.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Anfanteision:  </a:t>
            </a:r>
            <a:r>
              <a:rPr lang="cy-GB" dirty="0">
                <a:solidFill>
                  <a:srgbClr val="000000"/>
                </a:solidFill>
              </a:rPr>
              <a:t>Gall fod yn anodd ei drin, yn llithrig ar rai lloriau.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072" y="2924944"/>
            <a:ext cx="3600400" cy="19442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Tâp masgio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19256" cy="4059192"/>
          </a:xfrm>
        </p:spPr>
        <p:txBody>
          <a:bodyPr/>
          <a:lstStyle/>
          <a:p>
            <a:r>
              <a:rPr lang="cy-GB" b="1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Mae sawl gwahanol fath o dâp masgio. Mae’n bwysig dewis y math cywir ar gyfer y gwaith.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Mathau: </a:t>
            </a:r>
            <a:r>
              <a:rPr lang="cy-GB" i="1" dirty="0">
                <a:solidFill>
                  <a:srgbClr val="000000"/>
                </a:solidFill>
              </a:rPr>
              <a:t>Low tack , standard crepe</a:t>
            </a:r>
            <a:r>
              <a:rPr lang="cy-GB" dirty="0">
                <a:solidFill>
                  <a:srgbClr val="000000"/>
                </a:solidFill>
              </a:rPr>
              <a:t>, tâp ar gyfer gwaith allanol, 7-diwrnod,</a:t>
            </a:r>
            <a:r>
              <a:rPr lang="cy-GB" dirty="0"/>
              <a:t> tâp peintiwr, PVC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Ffyrdd o’i ddefnyddio: </a:t>
            </a:r>
            <a:r>
              <a:rPr lang="cy-GB" dirty="0"/>
              <a:t>Tu mewn neu’r tu allan</a:t>
            </a:r>
            <a:br>
              <a:rPr lang="cy-GB" dirty="0"/>
            </a:br>
            <a:r>
              <a:rPr lang="cy-GB" dirty="0"/>
              <a:t>yn dibynnu ar y math o dâp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Maint: </a:t>
            </a:r>
            <a:r>
              <a:rPr lang="cy-GB" dirty="0">
                <a:solidFill>
                  <a:srgbClr val="000000"/>
                </a:solidFill>
              </a:rPr>
              <a:t>25mm, 50mm, 75mm, 100mm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Manteision: </a:t>
            </a:r>
            <a:r>
              <a:rPr lang="cy-GB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Dewis eang o fathau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Anfanteision: </a:t>
            </a:r>
            <a:r>
              <a:rPr lang="cy-GB" dirty="0">
                <a:solidFill>
                  <a:srgbClr val="000000"/>
                </a:solidFill>
              </a:rPr>
              <a:t>Gall prynu tapiau o ansawdd da fod yn gostus; gall defnydd anghywir niweidio arwyneb paent; ni ellir ei ddefnyddio ond unwaith; gall paent lifo oddi tano.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ogtape Painters Multi-Surface 21-Day Masking Tape 36mm x 41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84237">
            <a:off x="3179972" y="1676932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4" descr="Frogtape Painters Delicate Surface Masking Tape 36mm x 41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1412776"/>
            <a:ext cx="2592288" cy="25922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Rhai mathau o dâp masgio</a:t>
            </a:r>
          </a:p>
        </p:txBody>
      </p:sp>
      <p:pic>
        <p:nvPicPr>
          <p:cNvPr id="5" name="Picture 8" descr="http://kingfisher.scene7.com/is/image/Kingfisher/productTemplate?$baseImage=Kingfisher/03436868_02c&amp;$PRODUCT_LARGE$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872" y="4184727"/>
            <a:ext cx="2197595" cy="1801910"/>
          </a:xfrm>
          <a:prstGeom prst="rect">
            <a:avLst/>
          </a:prstGeom>
          <a:noFill/>
        </p:spPr>
      </p:pic>
      <p:pic>
        <p:nvPicPr>
          <p:cNvPr id="8" name="Picture 10" descr="Tâp Low Tack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36" y="3933056"/>
            <a:ext cx="2353444" cy="1929696"/>
          </a:xfrm>
          <a:prstGeom prst="rect">
            <a:avLst/>
          </a:prstGeom>
          <a:noFill/>
        </p:spPr>
      </p:pic>
      <p:pic>
        <p:nvPicPr>
          <p:cNvPr id="9" name="Picture 12" descr="Tâp Masgio Manw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128" y="3996764"/>
            <a:ext cx="2353444" cy="1929696"/>
          </a:xfrm>
          <a:prstGeom prst="rect">
            <a:avLst/>
          </a:prstGeom>
          <a:noFill/>
        </p:spPr>
      </p:pic>
      <p:pic>
        <p:nvPicPr>
          <p:cNvPr id="10" name="Picture 4" descr="d:\Users\User\Desktop\7daymaskingb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528" y="2253932"/>
            <a:ext cx="2890966" cy="1535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</TotalTime>
  <Words>848</Words>
  <Application>Microsoft Office PowerPoint</Application>
  <PresentationFormat>On-screen Show (4:3)</PresentationFormat>
  <Paragraphs>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 PowerPoint 6: Deunyddiau i ddiogelu ardaloedd cyfagos</vt:lpstr>
      <vt:lpstr>Pam y dylid diogelu’r ardal waith</vt:lpstr>
      <vt:lpstr>Eitemau y gallai fod angen eu diogelu</vt:lpstr>
      <vt:lpstr>Ffyrdd o warchod</vt:lpstr>
      <vt:lpstr>Cynfas gotwm rhag llwch</vt:lpstr>
      <vt:lpstr>Cynfasau plastig</vt:lpstr>
      <vt:lpstr>Polythen trwm (a elwir hefyd yn darpwlin)</vt:lpstr>
      <vt:lpstr>Tâp masgio</vt:lpstr>
      <vt:lpstr>Rhai mathau o dâp masgio</vt:lpstr>
      <vt:lpstr>Deunyddiau gorchuddio</vt:lpstr>
      <vt:lpstr>Papur masgio brown</vt:lpstr>
      <vt:lpstr>Peiriannau masgio</vt:lpstr>
      <vt:lpstr>Ffilm fasgio bolythen gydag ymyl adlynol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179</cp:revision>
  <dcterms:created xsi:type="dcterms:W3CDTF">2013-05-28T00:38:54Z</dcterms:created>
  <dcterms:modified xsi:type="dcterms:W3CDTF">2021-04-26T16:09:36Z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