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2"/>
  </p:notesMasterIdLst>
  <p:handoutMasterIdLst>
    <p:handoutMasterId r:id="rId13"/>
  </p:handoutMasterIdLst>
  <p:sldIdLst>
    <p:sldId id="256" r:id="rId5"/>
    <p:sldId id="328" r:id="rId6"/>
    <p:sldId id="331" r:id="rId7"/>
    <p:sldId id="332" r:id="rId8"/>
    <p:sldId id="333" r:id="rId9"/>
    <p:sldId id="334" r:id="rId10"/>
    <p:sldId id="267" r:id="rId11"/>
  </p:sldIdLst>
  <p:sldSz cx="9144000" cy="6858000" type="screen4x3"/>
  <p:notesSz cx="6858000" cy="9144000"/>
  <p:custDataLst>
    <p:tags r:id="rId1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2"/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4"/>
    <p:restoredTop sz="94024" autoAdjust="0"/>
  </p:normalViewPr>
  <p:slideViewPr>
    <p:cSldViewPr showGuides="1">
      <p:cViewPr varScale="1">
        <p:scale>
          <a:sx n="62" d="100"/>
          <a:sy n="62" d="100"/>
        </p:scale>
        <p:origin x="696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D847F3-3E71-4875-AF0B-FEA4161C3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81052A-0BF8-461D-B8F4-4E90190584C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900113" y="2349500"/>
            <a:ext cx="914400" cy="914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79F08D4-D46B-4AAD-B6F9-27B72297B81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CE4C4-50A7-4009-84E0-F81ECD215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A4DA58-6C4E-4E50-B8A7-3BD25126D3C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50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GB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67544" y="1124744"/>
            <a:ext cx="8001000" cy="36004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110: Galwedigaethau gorffen addurno a phaentio diwydiannol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060848"/>
            <a:ext cx="8153400" cy="3672408"/>
          </a:xfrm>
        </p:spPr>
        <p:txBody>
          <a:bodyPr anchor="t"/>
          <a:lstStyle/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cy-GB"/>
              <a:t>PowerPoint 0: Cyflwyniad</a:t>
            </a:r>
            <a:br>
              <a:rPr lang="cy-GB"/>
            </a:br>
            <a:br>
              <a:rPr lang="cy-GB"/>
            </a:br>
            <a:r>
              <a:rPr lang="cy-GB"/>
              <a:t>Mae’r wybodaeth hon yn rhoi trosolwg o unedau peintio ac addurno eich cymhwyster.</a:t>
            </a:r>
            <a:r>
              <a:rPr lang="cy-GB" sz="2000">
                <a:ea typeface="ＭＳ Ｐゴシック" pitchFamily="-105" charset="-128"/>
                <a:cs typeface="ＭＳ Ｐゴシック" pitchFamily="-105" charset="-128"/>
              </a:rPr>
              <a:t> Bydd yn eich helpu i ddeall gofynion a chynnwys</a:t>
            </a:r>
            <a:br>
              <a:rPr lang="cy-GB" sz="2000">
                <a:ea typeface="ＭＳ Ｐゴシック" pitchFamily="-105" charset="-128"/>
                <a:cs typeface="ＭＳ Ｐゴシック" pitchFamily="-105" charset="-128"/>
              </a:rPr>
            </a:br>
            <a:r>
              <a:rPr lang="cy-GB" sz="2000">
                <a:ea typeface="ＭＳ Ｐゴシック" pitchFamily="-105" charset="-128"/>
                <a:cs typeface="ＭＳ Ｐゴシック" pitchFamily="-105" charset="-128"/>
              </a:rPr>
              <a:t>y cwrs.</a:t>
            </a:r>
            <a:r>
              <a:rPr lang="cy-GB" sz="2000"/>
              <a:t> </a:t>
            </a:r>
            <a:br>
              <a:rPr lang="cy-GB" sz="2000"/>
            </a:br>
            <a:br>
              <a:rPr lang="cy-GB" sz="2000"/>
            </a:br>
            <a:r>
              <a:rPr lang="cy-GB" sz="2000" b="0">
                <a:solidFill>
                  <a:schemeClr val="tx1"/>
                </a:solidFill>
              </a:rPr>
              <a:t>Bydd yr uned yn cyflwyno egwyddorion sylfaenol paratoi waliau moel neu waliau sydd wedi eu paentio a defnyddio brwsh a rholer i baentio ardaloedd cymharol syml gyda phaent dyfrsail neu baent olew.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cy-GB"/>
              <a:t>Deilliant Dysgu 1: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>
              <a:lnSpc>
                <a:spcPct val="100000"/>
              </a:lnSpc>
              <a:spcAft>
                <a:spcPts val="1800"/>
              </a:spcAft>
            </a:pPr>
            <a:r>
              <a:rPr lang="cy-GB" b="1"/>
              <a:t>Deall yr egwyddorion sylfaenol ar gyfer bod yn beintiwr ac addurnwr </a:t>
            </a:r>
          </a:p>
          <a:p>
            <a:r>
              <a:rPr lang="cy-GB" b="1">
                <a:solidFill>
                  <a:srgbClr val="0077E3"/>
                </a:solidFill>
              </a:rPr>
              <a:t>1.1 </a:t>
            </a:r>
            <a:r>
              <a:rPr lang="cy-GB" b="1"/>
              <a:t>   </a:t>
            </a:r>
            <a:r>
              <a:rPr lang="cy-GB"/>
              <a:t>Rôl y peintiwr a’r addurnwr</a:t>
            </a:r>
          </a:p>
          <a:p>
            <a:r>
              <a:rPr lang="cy-GB" b="1">
                <a:solidFill>
                  <a:srgbClr val="0077E3"/>
                </a:solidFill>
              </a:rPr>
              <a:t>1.2</a:t>
            </a:r>
            <a:r>
              <a:rPr lang="cy-GB" b="1"/>
              <a:t>    </a:t>
            </a:r>
            <a:r>
              <a:rPr lang="cy-GB"/>
              <a:t>Mathau o waith peintio ac addurno</a:t>
            </a:r>
          </a:p>
          <a:p>
            <a:r>
              <a:rPr lang="cy-GB" b="1">
                <a:solidFill>
                  <a:srgbClr val="0077E3"/>
                </a:solidFill>
              </a:rPr>
              <a:t>1.3 </a:t>
            </a:r>
            <a:r>
              <a:rPr lang="cy-GB" b="1"/>
              <a:t>  </a:t>
            </a:r>
            <a:r>
              <a:rPr lang="cy-GB"/>
              <a:t> Rhesymau dros beintio</a:t>
            </a:r>
          </a:p>
          <a:p>
            <a:r>
              <a:rPr lang="cy-GB" b="1">
                <a:solidFill>
                  <a:srgbClr val="0077E3"/>
                </a:solidFill>
              </a:rPr>
              <a:t>1.4 </a:t>
            </a:r>
            <a:r>
              <a:rPr lang="cy-GB" b="1"/>
              <a:t>   </a:t>
            </a:r>
            <a:r>
              <a:rPr lang="cy-GB"/>
              <a:t>Deddfwriaeth allweddol</a:t>
            </a:r>
          </a:p>
          <a:p>
            <a:pPr marL="0" lvl="1" indent="0">
              <a:spcBef>
                <a:spcPts val="1000"/>
              </a:spcBef>
              <a:spcAft>
                <a:spcPts val="1000"/>
              </a:spcAft>
              <a:buClrTx/>
              <a:buNone/>
            </a:pPr>
            <a:r>
              <a:rPr lang="cy-GB" b="1">
                <a:solidFill>
                  <a:srgbClr val="0077E3"/>
                </a:solidFill>
              </a:rPr>
              <a:t>1.5 </a:t>
            </a:r>
            <a:r>
              <a:rPr lang="cy-GB" b="1"/>
              <a:t>   </a:t>
            </a:r>
            <a:r>
              <a:rPr lang="cy-GB"/>
              <a:t>Cynaliadwyedd adnoddau</a:t>
            </a:r>
          </a:p>
          <a:p>
            <a:endParaRPr lang="en-GB" dirty="0"/>
          </a:p>
          <a:p>
            <a:pPr lvl="0"/>
            <a:endParaRPr lang="en-GB" dirty="0"/>
          </a:p>
          <a:p>
            <a:pPr marL="0" indent="0"/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cy-GB"/>
              <a:t>Deilliant Dysgu 2: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700808"/>
            <a:ext cx="8229600" cy="4059192"/>
          </a:xfrm>
        </p:spPr>
        <p:txBody>
          <a:bodyPr/>
          <a:lstStyle/>
          <a:p>
            <a:r>
              <a:rPr lang="cy-GB" b="1"/>
              <a:t>Adnabod offer, cyfarpar a deunyddiau cyffredin a ddefnyddir wrth beintio ac addurno</a:t>
            </a:r>
          </a:p>
          <a:p>
            <a:pPr>
              <a:lnSpc>
                <a:spcPct val="150000"/>
              </a:lnSpc>
            </a:pPr>
            <a:r>
              <a:rPr lang="cy-GB" b="1">
                <a:solidFill>
                  <a:srgbClr val="0077E3"/>
                </a:solidFill>
              </a:rPr>
              <a:t>2.1</a:t>
            </a:r>
            <a:r>
              <a:rPr lang="cy-GB" b="1"/>
              <a:t>   </a:t>
            </a:r>
            <a:r>
              <a:rPr lang="cy-GB"/>
              <a:t>Offer a chyfarpar paentio.</a:t>
            </a:r>
          </a:p>
          <a:p>
            <a:pPr lvl="0"/>
            <a:r>
              <a:rPr lang="cy-GB" b="1">
                <a:solidFill>
                  <a:srgbClr val="0077E3"/>
                </a:solidFill>
              </a:rPr>
              <a:t>2.2 </a:t>
            </a:r>
            <a:r>
              <a:rPr lang="cy-GB" b="1"/>
              <a:t>  </a:t>
            </a:r>
            <a:r>
              <a:rPr lang="cy-GB"/>
              <a:t>Deunyddiau paratoi a phaent.</a:t>
            </a:r>
          </a:p>
          <a:p>
            <a:pPr>
              <a:lnSpc>
                <a:spcPct val="150000"/>
              </a:lnSpc>
            </a:pPr>
            <a:r>
              <a:rPr lang="cy-GB" b="1">
                <a:solidFill>
                  <a:srgbClr val="0077E3"/>
                </a:solidFill>
              </a:rPr>
              <a:t>2.3</a:t>
            </a:r>
            <a:r>
              <a:rPr lang="cy-GB" b="1"/>
              <a:t>   </a:t>
            </a:r>
            <a:r>
              <a:rPr lang="cy-GB"/>
              <a:t>Deunyddiau a ddefnyddir i ddiogelu ardaloedd cyfagos. </a:t>
            </a:r>
          </a:p>
          <a:p>
            <a:endParaRPr lang="en-GB" dirty="0"/>
          </a:p>
          <a:p>
            <a:pPr lvl="0"/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382588"/>
          </a:xfrm>
        </p:spPr>
        <p:txBody>
          <a:bodyPr/>
          <a:lstStyle/>
          <a:p>
            <a:r>
              <a:rPr lang="cy-GB"/>
              <a:t>Deilliant Dysgu 3: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484784"/>
            <a:ext cx="8229600" cy="42480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b="1"/>
              <a:t>Paratoi ar gyfer tasgau peintio ac addurno cyffredin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b="1">
                <a:solidFill>
                  <a:srgbClr val="0077E2"/>
                </a:solidFill>
              </a:rPr>
              <a:t>3.1</a:t>
            </a:r>
            <a:r>
              <a:rPr lang="cy-GB" b="1"/>
              <a:t>   </a:t>
            </a:r>
            <a:r>
              <a:rPr lang="cy-GB"/>
              <a:t>Cynllunio trefn y gwaith.</a:t>
            </a:r>
          </a:p>
          <a:p>
            <a:pPr marL="0" lvl="1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None/>
            </a:pPr>
            <a:r>
              <a:rPr lang="cy-GB" b="1">
                <a:solidFill>
                  <a:srgbClr val="0077E2"/>
                </a:solidFill>
              </a:rPr>
              <a:t>3.2 </a:t>
            </a:r>
            <a:r>
              <a:rPr lang="cy-GB" b="1"/>
              <a:t>  </a:t>
            </a:r>
            <a:r>
              <a:rPr lang="cy-GB"/>
              <a:t>Paratoi’r ardal waith a gwarchod y mannau o gwmpas.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b="1">
                <a:solidFill>
                  <a:srgbClr val="0077E2"/>
                </a:solidFill>
              </a:rPr>
              <a:t>3.3 </a:t>
            </a:r>
            <a:r>
              <a:rPr lang="cy-GB" b="1"/>
              <a:t>  </a:t>
            </a:r>
            <a:r>
              <a:rPr lang="cy-GB"/>
              <a:t>Codi cyfarpar mynediad a llwyfannau gwaith a’u tynnu i lawr.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b="1">
                <a:solidFill>
                  <a:srgbClr val="0077E2"/>
                </a:solidFill>
              </a:rPr>
              <a:t>3.4</a:t>
            </a:r>
            <a:r>
              <a:rPr lang="cy-GB" b="1"/>
              <a:t>   </a:t>
            </a:r>
            <a:r>
              <a:rPr lang="cy-GB"/>
              <a:t>Paratoi arwynebau.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b="1">
                <a:solidFill>
                  <a:srgbClr val="0077E2"/>
                </a:solidFill>
              </a:rPr>
              <a:t>3.5</a:t>
            </a:r>
            <a:r>
              <a:rPr lang="cy-GB" b="1"/>
              <a:t>   </a:t>
            </a:r>
            <a:r>
              <a:rPr lang="cy-GB"/>
              <a:t>Atgyweirio arwynebau.</a:t>
            </a:r>
          </a:p>
          <a:p>
            <a:pPr marL="539750" indent="-539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b="1">
                <a:solidFill>
                  <a:srgbClr val="0077E2"/>
                </a:solidFill>
              </a:rPr>
              <a:t>3.6</a:t>
            </a:r>
            <a:r>
              <a:rPr lang="cy-GB" b="1"/>
              <a:t>   </a:t>
            </a:r>
            <a:r>
              <a:rPr lang="cy-GB"/>
              <a:t>Paratoi paent dyfrsail a phaent olew.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b="1">
                <a:solidFill>
                  <a:srgbClr val="0077E2"/>
                </a:solidFill>
              </a:rPr>
              <a:t>3.7</a:t>
            </a:r>
            <a:r>
              <a:rPr lang="cy-GB" b="1"/>
              <a:t>   </a:t>
            </a:r>
            <a:r>
              <a:rPr lang="cy-GB"/>
              <a:t>Storio deunyddiau cyn ac ar ôl eu defnyddio.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cy-GB"/>
              <a:t>Deilliant Dysgu 4: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r>
              <a:rPr lang="cy-GB" b="1"/>
              <a:t>Cwblhau tasgau peintio ac addurno cyffredin</a:t>
            </a:r>
          </a:p>
          <a:p>
            <a:pPr marL="539750" indent="-539750">
              <a:spcBef>
                <a:spcPts val="2400"/>
              </a:spcBef>
            </a:pPr>
            <a:r>
              <a:rPr lang="cy-GB" b="1">
                <a:solidFill>
                  <a:srgbClr val="0077E2"/>
                </a:solidFill>
              </a:rPr>
              <a:t>4.1</a:t>
            </a:r>
            <a:r>
              <a:rPr lang="cy-GB"/>
              <a:t>   Defnyddio paent dyfrsail a phaent olew yn iawn</a:t>
            </a:r>
          </a:p>
          <a:p>
            <a:r>
              <a:rPr lang="cy-GB" b="1">
                <a:solidFill>
                  <a:srgbClr val="0077E2"/>
                </a:solidFill>
              </a:rPr>
              <a:t>4.2</a:t>
            </a:r>
            <a:r>
              <a:rPr lang="cy-GB"/>
              <a:t>   Glanhau, cynnal a chadw a storio offer a chyfarpar</a:t>
            </a:r>
          </a:p>
          <a:p>
            <a:r>
              <a:rPr lang="cy-GB" b="1">
                <a:solidFill>
                  <a:srgbClr val="0077E2"/>
                </a:solidFill>
              </a:rPr>
              <a:t>4.3</a:t>
            </a:r>
            <a:r>
              <a:rPr lang="cy-GB"/>
              <a:t>   Cadw’r ardal waith yn lân a diogel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cy-GB"/>
              <a:t>Deilliant Dysgu 5: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r>
              <a:rPr lang="cy-GB" b="1"/>
              <a:t>Deall y meini prawf perfformiad ar gyfer cwblhau a gwerthuso tasgau peintio ac addurno cyffredin</a:t>
            </a:r>
          </a:p>
          <a:p>
            <a:pPr>
              <a:spcBef>
                <a:spcPts val="1800"/>
              </a:spcBef>
            </a:pPr>
            <a:r>
              <a:rPr lang="cy-GB" b="1">
                <a:solidFill>
                  <a:srgbClr val="0077E2"/>
                </a:solidFill>
              </a:rPr>
              <a:t>5.1</a:t>
            </a:r>
            <a:r>
              <a:rPr lang="cy-GB" b="1"/>
              <a:t>   Gwerthuso yn erbyn safonau’r diwydiant</a:t>
            </a:r>
          </a:p>
          <a:p>
            <a:pPr>
              <a:spcBef>
                <a:spcPts val="1800"/>
              </a:spcBef>
            </a:pPr>
            <a:r>
              <a:rPr lang="cy-GB"/>
              <a:t>Ansawdd yr arwyneb a’r paentio, defnyddio’r paent glanweithdra a thaclusrwydd yr ardal waith , ansawdd y gorffeniad, gweithio o fewn terfynau, gweithio yn unol ag amserlen</a:t>
            </a:r>
          </a:p>
          <a:p>
            <a:r>
              <a:rPr lang="cy-GB" b="1"/>
              <a:t>5.2 Dadansoddiad o berfformiad</a:t>
            </a:r>
          </a:p>
          <a:p>
            <a:r>
              <a:rPr lang="cy-GB"/>
              <a:t>Hunan-werthuso, trafodaeth lafar, adborth ysgrifenedig, ansawdd y gwaith</a:t>
            </a:r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2686</TotalTime>
  <Words>332</Words>
  <Application>Microsoft Office PowerPoint</Application>
  <PresentationFormat>On-screen Show (4:3)</PresentationFormat>
  <Paragraphs>42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Lucida Grande</vt:lpstr>
      <vt:lpstr>Times New Roman</vt:lpstr>
      <vt:lpstr>Default Design</vt:lpstr>
      <vt:lpstr>PowerPoint 0: Cyflwyniad  Mae’r wybodaeth hon yn rhoi trosolwg o unedau peintio ac addurno eich cymhwyster. Bydd yn eich helpu i ddeall gofynion a chynnwys y cwrs.   Bydd yr uned yn cyflwyno egwyddorion sylfaenol paratoi waliau moel neu waliau sydd wedi eu paentio a defnyddio brwsh a rholer i baentio ardaloedd cymharol syml gyda phaent dyfrsail neu baent olew.</vt:lpstr>
      <vt:lpstr>Deilliant Dysgu 1:</vt:lpstr>
      <vt:lpstr>Deilliant Dysgu 2:</vt:lpstr>
      <vt:lpstr>Deilliant Dysgu 3:</vt:lpstr>
      <vt:lpstr>Deilliant Dysgu 4:</vt:lpstr>
      <vt:lpstr>Deilliant Dysgu 5: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144</cp:revision>
  <dcterms:created xsi:type="dcterms:W3CDTF">2013-05-28T00:38:54Z</dcterms:created>
  <dcterms:modified xsi:type="dcterms:W3CDTF">2021-04-26T15:33:54Z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