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4"/>
  </p:notesMasterIdLst>
  <p:handoutMasterIdLst>
    <p:handoutMasterId r:id="rId15"/>
  </p:handoutMasterIdLst>
  <p:sldIdLst>
    <p:sldId id="339" r:id="rId5"/>
    <p:sldId id="328" r:id="rId6"/>
    <p:sldId id="331" r:id="rId7"/>
    <p:sldId id="330" r:id="rId8"/>
    <p:sldId id="332" r:id="rId9"/>
    <p:sldId id="343" r:id="rId10"/>
    <p:sldId id="344" r:id="rId11"/>
    <p:sldId id="346" r:id="rId12"/>
    <p:sldId id="267" r:id="rId13"/>
  </p:sldIdLst>
  <p:sldSz cx="9144000" cy="6858000" type="screen4x3"/>
  <p:notesSz cx="6858000" cy="9144000"/>
  <p:custDataLst>
    <p:tags r:id="rId1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3377E3"/>
    <a:srgbClr val="B9DCFF"/>
    <a:srgbClr val="3399FF"/>
    <a:srgbClr val="000000"/>
    <a:srgbClr val="D2CBAE"/>
    <a:srgbClr val="DDD8C1"/>
    <a:srgbClr val="D9D9D9"/>
    <a:srgbClr val="E30613"/>
    <a:srgbClr val="D81E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93891" autoAdjust="0"/>
  </p:normalViewPr>
  <p:slideViewPr>
    <p:cSldViewPr showGuides="1">
      <p:cViewPr varScale="1">
        <p:scale>
          <a:sx n="62" d="100"/>
          <a:sy n="62" d="100"/>
        </p:scale>
        <p:origin x="696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9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110: Galwedigaethau gorffen addurno a phaentio diwydiannol</a:t>
            </a:r>
          </a:p>
          <a:p>
            <a:endParaRPr lang="en-US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cy-GB"/>
            </a:br>
            <a:r>
              <a:rPr lang="cy-GB"/>
              <a:t>PowerPoint 2: Mathau o waith peintio ac addurno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Paentio ac addurno domestig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700808"/>
            <a:ext cx="8229600" cy="4248000"/>
          </a:xfrm>
        </p:spPr>
        <p:txBody>
          <a:bodyPr/>
          <a:lstStyle/>
          <a:p>
            <a:pPr marL="0" indent="0"/>
            <a:r>
              <a:rPr lang="cy-GB" b="1">
                <a:ea typeface="ＭＳ Ｐゴシック" pitchFamily="-105" charset="-128"/>
                <a:cs typeface="ＭＳ Ｐゴシック" pitchFamily="-105" charset="-128"/>
              </a:rPr>
              <a:t>Mae addurno domestig yn cyfeirio at weithio mewn eiddo preifat.</a:t>
            </a:r>
          </a:p>
          <a:p>
            <a:pPr marL="0" indent="0"/>
            <a:r>
              <a:rPr lang="cy-GB"/>
              <a:t>Mae’r gwaith yn amrywiol ac yn aml yn cynnwys: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cysylltu’n uniongyrchol â’r cwsmer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paratoi’r tu mewn a’r tu allan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peintio y tu mewn a’r tu allan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defnyddio effeithiau addurnol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papuro.</a:t>
            </a:r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4" name="Picture 3" descr="C:\Users\User\AppData\Local\Temp\shutterstock_1084012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6302" y="3440695"/>
            <a:ext cx="3528392" cy="2356965"/>
          </a:xfrm>
          <a:prstGeom prst="rect">
            <a:avLst/>
          </a:prstGeom>
          <a:ln w="28575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Paentio ac addurno masnachol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628800"/>
            <a:ext cx="8676456" cy="4248000"/>
          </a:xfrm>
        </p:spPr>
        <p:txBody>
          <a:bodyPr/>
          <a:lstStyle/>
          <a:p>
            <a:r>
              <a:rPr lang="cy-GB" b="1" dirty="0"/>
              <a:t>Mae peintio ac addurno masnachol yn cyfeirio at waith mewnol ac allanol a wneir yn y canlynol:</a:t>
            </a:r>
          </a:p>
          <a:p>
            <a:pPr marL="363538" indent="-363538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0"/>
              <a:t>adeiladau newydd (a elwir hyn yn ‘waith safle’)</a:t>
            </a:r>
          </a:p>
          <a:p>
            <a:pPr marL="363538" indent="-363538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0"/>
              <a:t>bwytai</a:t>
            </a:r>
          </a:p>
          <a:p>
            <a:pPr marL="363538" indent="-363538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0"/>
              <a:t>swyddfeydd</a:t>
            </a:r>
          </a:p>
          <a:p>
            <a:pPr marL="363538" indent="-363538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0"/>
              <a:t>gwestai</a:t>
            </a:r>
          </a:p>
          <a:p>
            <a:pPr marL="363538" indent="-363538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0"/>
              <a:t>banciau.</a:t>
            </a:r>
          </a:p>
          <a:p>
            <a:r>
              <a:rPr lang="cy-GB" b="1" dirty="0"/>
              <a:t>Yn aml, mae’n rhaid cwblhau gwaith masnachol o fewn amserlenni</a:t>
            </a:r>
            <a:br>
              <a:rPr lang="cy-GB" b="1" dirty="0"/>
            </a:br>
            <a:r>
              <a:rPr lang="cy-GB" b="1" dirty="0"/>
              <a:t>tynn iawn.</a:t>
            </a:r>
          </a:p>
          <a:p>
            <a:endParaRPr lang="en-US" dirty="0"/>
          </a:p>
        </p:txBody>
      </p:sp>
      <p:pic>
        <p:nvPicPr>
          <p:cNvPr id="4" name="Picture 2" descr="C:\Users\User\AppData\Local\Temp\shutterstock_1651815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128" y="2924944"/>
            <a:ext cx="2808312" cy="1875952"/>
          </a:xfrm>
          <a:prstGeom prst="rect">
            <a:avLst/>
          </a:prstGeom>
          <a:ln w="28575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Paentio ac addurno diwydiannol 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pPr marL="0" lvl="3" indent="0">
              <a:lnSpc>
                <a:spcPct val="100000"/>
              </a:lnSpc>
              <a:buNone/>
              <a:defRPr/>
            </a:pPr>
            <a:r>
              <a:rPr lang="cy-GB" sz="2000" b="1" dirty="0"/>
              <a:t>Mae paentio diwydiannol yn aml yn cael ei wneud gan gwmnïau arbenigol. Mae peidio â bod ofn uchder a ffitrwydd corfforol yn hanfodol. Mae peintwyr diwydiannol yn aml yn gweithio ar y strwythurau canlynol:</a:t>
            </a:r>
          </a:p>
          <a:p>
            <a:pPr marL="363538" lvl="3" indent="-363538">
              <a:lnSpc>
                <a:spcPct val="150000"/>
              </a:lnSpc>
              <a:buSzPct val="120000"/>
              <a:defRPr/>
            </a:pPr>
            <a:r>
              <a:rPr lang="cy-GB" sz="2000" dirty="0"/>
              <a:t>pontydd</a:t>
            </a:r>
          </a:p>
          <a:p>
            <a:pPr marL="363538" lvl="3" indent="-363538">
              <a:lnSpc>
                <a:spcPct val="150000"/>
              </a:lnSpc>
              <a:buSzPct val="120000"/>
              <a:defRPr/>
            </a:pPr>
            <a:r>
              <a:rPr lang="cy-GB" sz="2000" dirty="0"/>
              <a:t>peilonau trydan</a:t>
            </a:r>
          </a:p>
          <a:p>
            <a:pPr marL="363538" lvl="3" indent="-363538">
              <a:lnSpc>
                <a:spcPct val="150000"/>
              </a:lnSpc>
              <a:buSzPct val="120000"/>
              <a:defRPr/>
            </a:pPr>
            <a:r>
              <a:rPr lang="cy-GB" sz="2000" dirty="0"/>
              <a:t>strwythurau dur</a:t>
            </a:r>
          </a:p>
          <a:p>
            <a:pPr marL="363538" lvl="3" indent="-363538">
              <a:lnSpc>
                <a:spcPct val="150000"/>
              </a:lnSpc>
              <a:buSzPct val="120000"/>
              <a:defRPr/>
            </a:pPr>
            <a:r>
              <a:rPr lang="cy-GB" sz="2000" dirty="0"/>
              <a:t>rigiau olew</a:t>
            </a:r>
          </a:p>
          <a:p>
            <a:pPr marL="363538" lvl="3" indent="-363538">
              <a:lnSpc>
                <a:spcPct val="150000"/>
              </a:lnSpc>
              <a:buSzPct val="120000"/>
              <a:defRPr/>
            </a:pPr>
            <a:r>
              <a:rPr lang="cy-GB" sz="2000" dirty="0"/>
              <a:t>toau</a:t>
            </a:r>
          </a:p>
          <a:p>
            <a:pPr marL="363538" lvl="3" indent="-363538">
              <a:lnSpc>
                <a:spcPct val="100000"/>
              </a:lnSpc>
              <a:spcBef>
                <a:spcPts val="0"/>
              </a:spcBef>
              <a:buSzPct val="120000"/>
              <a:buNone/>
              <a:defRPr/>
            </a:pPr>
            <a:r>
              <a:rPr lang="cy-GB" sz="2000" dirty="0">
                <a:solidFill>
                  <a:srgbClr val="0077E3"/>
                </a:solidFill>
              </a:rPr>
              <a:t>                                   </a:t>
            </a:r>
            <a:r>
              <a:rPr lang="cy-GB" sz="1400" dirty="0">
                <a:solidFill>
                  <a:srgbClr val="0077E3"/>
                </a:solidFill>
              </a:rPr>
              <a:t> 		</a:t>
            </a:r>
            <a:r>
              <a:rPr lang="cy-GB" sz="1400" b="1" dirty="0">
                <a:solidFill>
                  <a:srgbClr val="0077E3"/>
                </a:solidFill>
              </a:rPr>
              <a:t>Paentio pontydd cyn rheoliadau iechyd a diogelwch!</a:t>
            </a:r>
          </a:p>
          <a:p>
            <a:pPr marL="0" lvl="3" indent="0">
              <a:buNone/>
              <a:defRPr/>
            </a:pPr>
            <a:endParaRPr lang="en-US" sz="2000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6146" name="Picture 2" descr="Paentio Pont Brooklyn tua 250 troedfedd [1247x969] : Porn adrenal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74432" y="2924944"/>
            <a:ext cx="3312368" cy="2571956"/>
          </a:xfrm>
          <a:prstGeom prst="rect">
            <a:avLst/>
          </a:prstGeom>
          <a:ln w="28575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Gwaith Treftadaeth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628800"/>
            <a:ext cx="8676456" cy="4248000"/>
          </a:xfrm>
        </p:spPr>
        <p:txBody>
          <a:bodyPr/>
          <a:lstStyle/>
          <a:p>
            <a:pPr lvl="2">
              <a:lnSpc>
                <a:spcPct val="100000"/>
              </a:lnSpc>
              <a:defRPr/>
            </a:pPr>
            <a:r>
              <a:rPr lang="cy-GB" sz="2000" b="1" dirty="0"/>
              <a:t>Mae gwaith treftadaeth yn aml yn cael ei wneud gan arbenigwyr ac mae’n ymwneud ag adfer hen adeiladau y tu mewn a’r tu allan, er enghraifft:</a:t>
            </a:r>
            <a:endParaRPr lang="en-US" sz="2000" b="1" dirty="0"/>
          </a:p>
          <a:p>
            <a:pPr marL="363538" lvl="2" indent="-363538">
              <a:lnSpc>
                <a:spcPct val="150000"/>
              </a:lnSpc>
              <a:buClr>
                <a:srgbClr val="0077E3"/>
              </a:buClr>
              <a:buSzPct val="121000"/>
              <a:buFont typeface="Arial" pitchFamily="34" charset="0"/>
              <a:buChar char="•"/>
              <a:defRPr/>
            </a:pPr>
            <a:r>
              <a:rPr lang="cy-GB" sz="2000" dirty="0"/>
              <a:t>plastai</a:t>
            </a:r>
          </a:p>
          <a:p>
            <a:pPr marL="363538" lvl="2" indent="-363538">
              <a:lnSpc>
                <a:spcPct val="150000"/>
              </a:lnSpc>
              <a:buClr>
                <a:srgbClr val="0077E3"/>
              </a:buClr>
              <a:buSzPct val="121000"/>
              <a:buFont typeface="Arial" pitchFamily="34" charset="0"/>
              <a:buChar char="•"/>
              <a:defRPr/>
            </a:pPr>
            <a:r>
              <a:rPr lang="cy-GB" sz="2000" dirty="0"/>
              <a:t>adeiladau rhestredig</a:t>
            </a:r>
          </a:p>
          <a:p>
            <a:pPr marL="363538" lvl="2" indent="-363538">
              <a:lnSpc>
                <a:spcPct val="150000"/>
              </a:lnSpc>
              <a:buClr>
                <a:srgbClr val="0077E3"/>
              </a:buClr>
              <a:buSzPct val="121000"/>
              <a:buFont typeface="Arial" pitchFamily="34" charset="0"/>
              <a:buChar char="•"/>
              <a:defRPr/>
            </a:pPr>
            <a:r>
              <a:rPr lang="cy-GB" sz="2000" dirty="0"/>
              <a:t>cestyll.</a:t>
            </a:r>
            <a:endParaRPr lang="en-US" sz="2000" dirty="0"/>
          </a:p>
          <a:p>
            <a:pPr lvl="2">
              <a:lnSpc>
                <a:spcPct val="100000"/>
              </a:lnSpc>
              <a:buClr>
                <a:srgbClr val="0077E3"/>
              </a:buClr>
              <a:buSzPct val="121000"/>
              <a:defRPr/>
            </a:pPr>
            <a:r>
              <a:rPr lang="cy-GB" sz="2000" b="1" dirty="0"/>
              <a:t>Mae gwaith treftadaeth yn gofyn am lawer o wahanol sgiliau llaw,</a:t>
            </a:r>
            <a:br>
              <a:rPr lang="cy-GB" sz="2000" b="1" dirty="0"/>
            </a:br>
            <a:r>
              <a:rPr lang="cy-GB" sz="2000" b="1" dirty="0"/>
              <a:t>llygad dda am fanylion, amynedd a gwybodaeth am hen</a:t>
            </a:r>
            <a:br>
              <a:rPr lang="cy-GB" sz="2000" b="1" dirty="0"/>
            </a:br>
            <a:r>
              <a:rPr lang="cy-GB" sz="2000" b="1" dirty="0"/>
              <a:t>ddeunyddiau a thechnegau.  </a:t>
            </a:r>
          </a:p>
          <a:p>
            <a:pPr lvl="2">
              <a:defRPr/>
            </a:pPr>
            <a:endParaRPr lang="en-US" sz="2000" dirty="0"/>
          </a:p>
        </p:txBody>
      </p:sp>
      <p:pic>
        <p:nvPicPr>
          <p:cNvPr id="5122" name="Picture 2" descr="Frank Walker Cynt Wedy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39952" y="2348880"/>
            <a:ext cx="4130824" cy="1920834"/>
          </a:xfrm>
          <a:prstGeom prst="rect">
            <a:avLst/>
          </a:prstGeom>
          <a:ln w="28575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382588"/>
          </a:xfrm>
        </p:spPr>
        <p:txBody>
          <a:bodyPr/>
          <a:lstStyle/>
          <a:p>
            <a:r>
              <a:rPr lang="cy-GB"/>
              <a:t>Nodweddion cyffredin y tu mewn i dai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40768"/>
            <a:ext cx="8229600" cy="441923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y-GB" b="1">
                <a:solidFill>
                  <a:srgbClr val="3377E3"/>
                </a:solidFill>
              </a:rPr>
              <a:t>1)  </a:t>
            </a:r>
            <a:r>
              <a:rPr lang="cy-GB"/>
              <a:t>Cilfwâu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y-GB" b="1">
                <a:solidFill>
                  <a:srgbClr val="3377E3"/>
                </a:solidFill>
              </a:rPr>
              <a:t>2)  </a:t>
            </a:r>
            <a:r>
              <a:rPr lang="cy-GB"/>
              <a:t>Ffris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y-GB" b="1">
                <a:solidFill>
                  <a:srgbClr val="3377E3"/>
                </a:solidFill>
              </a:rPr>
              <a:t>3)  </a:t>
            </a:r>
            <a:r>
              <a:rPr lang="cy-GB"/>
              <a:t>Rheilen lluniau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y-GB" b="1">
                <a:solidFill>
                  <a:srgbClr val="3377E3"/>
                </a:solidFill>
              </a:rPr>
              <a:t>4)  </a:t>
            </a:r>
            <a:r>
              <a:rPr lang="cy-GB"/>
              <a:t>Drws paneli a ffrâm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y-GB" b="1">
                <a:solidFill>
                  <a:srgbClr val="3377E3"/>
                </a:solidFill>
              </a:rPr>
              <a:t>5)  </a:t>
            </a:r>
            <a:r>
              <a:rPr lang="cy-GB"/>
              <a:t>Ffenestr linter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y-GB" b="1">
                <a:solidFill>
                  <a:srgbClr val="3377E3"/>
                </a:solidFill>
              </a:rPr>
              <a:t>6)  </a:t>
            </a:r>
            <a:r>
              <a:rPr lang="cy-GB"/>
              <a:t>Rheilen dado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y-GB" b="1">
                <a:solidFill>
                  <a:srgbClr val="3377E3"/>
                </a:solidFill>
              </a:rPr>
              <a:t>7)  </a:t>
            </a:r>
            <a:r>
              <a:rPr lang="cy-GB"/>
              <a:t>Dado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y-GB" b="1">
                <a:solidFill>
                  <a:srgbClr val="3377E3"/>
                </a:solidFill>
              </a:rPr>
              <a:t>8)  </a:t>
            </a:r>
            <a:r>
              <a:rPr lang="cy-GB"/>
              <a:t>Brest simnai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y-GB" b="1">
                <a:solidFill>
                  <a:srgbClr val="3377E3"/>
                </a:solidFill>
              </a:rPr>
              <a:t>9)  </a:t>
            </a:r>
            <a:r>
              <a:rPr lang="cy-GB"/>
              <a:t>Alcof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y-GB" b="1">
                <a:solidFill>
                  <a:srgbClr val="3377E3"/>
                </a:solidFill>
              </a:rPr>
              <a:t>10) </a:t>
            </a:r>
            <a:r>
              <a:rPr lang="cy-GB"/>
              <a:t>Sgyrtin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y-GB" b="1">
                <a:solidFill>
                  <a:srgbClr val="3377E3"/>
                </a:solidFill>
              </a:rPr>
              <a:t>11) </a:t>
            </a:r>
            <a:r>
              <a:rPr lang="cy-GB"/>
              <a:t>Llenwi wal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endParaRPr lang="en-GB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dirty="0"/>
          </a:p>
          <a:p>
            <a:endParaRPr lang="en-GB" dirty="0"/>
          </a:p>
        </p:txBody>
      </p:sp>
      <p:pic>
        <p:nvPicPr>
          <p:cNvPr id="1027" name="Picture 3" descr="d:\Users\User\Desktop\01_QW-interi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824" y="1340768"/>
            <a:ext cx="5455187" cy="460851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7" name="Oval 6"/>
          <p:cNvSpPr/>
          <p:nvPr/>
        </p:nvSpPr>
        <p:spPr>
          <a:xfrm>
            <a:off x="3042412" y="3068960"/>
            <a:ext cx="576064" cy="576064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600" b="1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8" name="Oval 7"/>
          <p:cNvSpPr/>
          <p:nvPr/>
        </p:nvSpPr>
        <p:spPr>
          <a:xfrm>
            <a:off x="4410564" y="4725144"/>
            <a:ext cx="648072" cy="648072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effectLst>
            <a:outerShdw blurRad="50800" dist="38100" dir="5400000" sx="106000" sy="106000" algn="t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800" b="1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9" name="Oval 8"/>
          <p:cNvSpPr/>
          <p:nvPr/>
        </p:nvSpPr>
        <p:spPr>
          <a:xfrm>
            <a:off x="5418676" y="3212976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0" name="Oval 9"/>
          <p:cNvSpPr/>
          <p:nvPr/>
        </p:nvSpPr>
        <p:spPr>
          <a:xfrm>
            <a:off x="6714820" y="2924944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1" name="Oval 10"/>
          <p:cNvSpPr/>
          <p:nvPr/>
        </p:nvSpPr>
        <p:spPr>
          <a:xfrm>
            <a:off x="7722932" y="4581128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2" name="Oval 11"/>
          <p:cNvSpPr/>
          <p:nvPr/>
        </p:nvSpPr>
        <p:spPr>
          <a:xfrm>
            <a:off x="4770604" y="3717032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3" name="Oval 12"/>
          <p:cNvSpPr/>
          <p:nvPr/>
        </p:nvSpPr>
        <p:spPr>
          <a:xfrm>
            <a:off x="3690484" y="2420888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4" name="Oval 13"/>
          <p:cNvSpPr/>
          <p:nvPr/>
        </p:nvSpPr>
        <p:spPr>
          <a:xfrm>
            <a:off x="3402452" y="4293096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5" name="Oval 14"/>
          <p:cNvSpPr/>
          <p:nvPr/>
        </p:nvSpPr>
        <p:spPr>
          <a:xfrm>
            <a:off x="5994740" y="2348880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6" name="Oval 15"/>
          <p:cNvSpPr/>
          <p:nvPr/>
        </p:nvSpPr>
        <p:spPr>
          <a:xfrm>
            <a:off x="7218876" y="1844824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7" name="Oval 16"/>
          <p:cNvSpPr/>
          <p:nvPr/>
        </p:nvSpPr>
        <p:spPr>
          <a:xfrm>
            <a:off x="7434900" y="1268760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>
                <a:solidFill>
                  <a:schemeClr val="tx1"/>
                </a:solidFill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Nodweddion cyffredin y tu allan i dai</a:t>
            </a:r>
            <a:br>
              <a:rPr lang="cy-GB"/>
            </a:br>
            <a:endParaRPr lang="cy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+mj-lt"/>
              <a:buAutoNum type="arabicParenR"/>
            </a:pPr>
            <a:r>
              <a:rPr lang="cy-GB"/>
              <a:t>Crib</a:t>
            </a:r>
          </a:p>
          <a:p>
            <a:pPr marL="457200" indent="-4572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+mj-lt"/>
              <a:buAutoNum type="arabicParenR"/>
            </a:pPr>
            <a:r>
              <a:rPr lang="cy-GB"/>
              <a:t>Talcen</a:t>
            </a:r>
          </a:p>
          <a:p>
            <a:pPr marL="457200" indent="-4572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+mj-lt"/>
              <a:buAutoNum type="arabicParenR"/>
            </a:pPr>
            <a:r>
              <a:rPr lang="cy-GB" i="1"/>
              <a:t>Lean to</a:t>
            </a:r>
          </a:p>
          <a:p>
            <a:pPr marL="457200" indent="-4572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+mj-lt"/>
              <a:buAutoNum type="arabicParenR"/>
            </a:pPr>
            <a:r>
              <a:rPr lang="cy-GB"/>
              <a:t>Gwaith plwm</a:t>
            </a:r>
          </a:p>
          <a:p>
            <a:pPr marL="457200" indent="-4572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+mj-lt"/>
              <a:buAutoNum type="arabicParenR"/>
            </a:pPr>
            <a:r>
              <a:rPr lang="cy-GB"/>
              <a:t>Godre</a:t>
            </a:r>
          </a:p>
          <a:p>
            <a:pPr marL="457200" indent="-4572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+mj-lt"/>
              <a:buAutoNum type="arabicParenR"/>
            </a:pPr>
            <a:r>
              <a:rPr lang="cy-GB"/>
              <a:t>Paneli solar</a:t>
            </a:r>
          </a:p>
          <a:p>
            <a:pPr marL="457200" indent="-4572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+mj-lt"/>
              <a:buAutoNum type="arabicParenR"/>
            </a:pPr>
            <a:r>
              <a:rPr lang="cy-GB"/>
              <a:t>Portj</a:t>
            </a:r>
          </a:p>
          <a:p>
            <a:pPr marL="457200" indent="-4572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+mj-lt"/>
              <a:buAutoNum type="arabicParenR"/>
            </a:pPr>
            <a:r>
              <a:rPr lang="cy-GB"/>
              <a:t>Bondo/soffit/ffasgia</a:t>
            </a:r>
          </a:p>
          <a:p>
            <a:pPr marL="457200" indent="-4572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+mj-lt"/>
              <a:buAutoNum type="arabicParenR"/>
            </a:pPr>
            <a:r>
              <a:rPr lang="cy-GB"/>
              <a:t>Conglfaen</a:t>
            </a:r>
          </a:p>
          <a:p>
            <a:pPr marL="457200" indent="-4572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+mj-lt"/>
              <a:buAutoNum type="arabicParenR"/>
            </a:pPr>
            <a:r>
              <a:rPr lang="cy-GB"/>
              <a:t>To talcennog</a:t>
            </a:r>
          </a:p>
          <a:p>
            <a:endParaRPr lang="en-GB" dirty="0"/>
          </a:p>
        </p:txBody>
      </p:sp>
      <p:pic>
        <p:nvPicPr>
          <p:cNvPr id="1026" name="Picture 2" descr="C:\Users\User\AppData\Local\Temp\solar_panels_hou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5856" y="1844824"/>
            <a:ext cx="5256583" cy="3737681"/>
          </a:xfrm>
          <a:prstGeom prst="rect">
            <a:avLst/>
          </a:prstGeom>
          <a:noFill/>
        </p:spPr>
      </p:pic>
      <p:sp>
        <p:nvSpPr>
          <p:cNvPr id="6" name="Oval 5"/>
          <p:cNvSpPr/>
          <p:nvPr/>
        </p:nvSpPr>
        <p:spPr>
          <a:xfrm>
            <a:off x="5868144" y="1340768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8" name="Oval 7"/>
          <p:cNvSpPr/>
          <p:nvPr/>
        </p:nvSpPr>
        <p:spPr>
          <a:xfrm>
            <a:off x="7020272" y="2780928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Oval 8"/>
          <p:cNvSpPr/>
          <p:nvPr/>
        </p:nvSpPr>
        <p:spPr>
          <a:xfrm>
            <a:off x="7236296" y="4437112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0" name="Oval 9"/>
          <p:cNvSpPr/>
          <p:nvPr/>
        </p:nvSpPr>
        <p:spPr>
          <a:xfrm>
            <a:off x="7740352" y="2996952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1" name="Oval 10"/>
          <p:cNvSpPr/>
          <p:nvPr/>
        </p:nvSpPr>
        <p:spPr>
          <a:xfrm>
            <a:off x="5652120" y="5445224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2" name="Oval 11"/>
          <p:cNvSpPr/>
          <p:nvPr/>
        </p:nvSpPr>
        <p:spPr>
          <a:xfrm>
            <a:off x="4644008" y="2204864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3" name="Oval 12"/>
          <p:cNvSpPr/>
          <p:nvPr/>
        </p:nvSpPr>
        <p:spPr>
          <a:xfrm>
            <a:off x="4211960" y="5301208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4" name="Oval 13"/>
          <p:cNvSpPr/>
          <p:nvPr/>
        </p:nvSpPr>
        <p:spPr>
          <a:xfrm>
            <a:off x="2771800" y="2780928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5" name="Oval 14"/>
          <p:cNvSpPr/>
          <p:nvPr/>
        </p:nvSpPr>
        <p:spPr>
          <a:xfrm>
            <a:off x="6300192" y="3789040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6" name="Oval 15"/>
          <p:cNvSpPr/>
          <p:nvPr/>
        </p:nvSpPr>
        <p:spPr>
          <a:xfrm>
            <a:off x="4211960" y="3717032"/>
            <a:ext cx="648072" cy="648072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18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               Drws llyfn                Drws panelog</a:t>
            </a:r>
          </a:p>
        </p:txBody>
      </p:sp>
      <p:sp>
        <p:nvSpPr>
          <p:cNvPr id="32" name="Rectangle 31"/>
          <p:cNvSpPr/>
          <p:nvPr/>
        </p:nvSpPr>
        <p:spPr>
          <a:xfrm rot="5400000">
            <a:off x="4463988" y="3032956"/>
            <a:ext cx="720080" cy="2160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 rot="5400000">
            <a:off x="4463988" y="4545124"/>
            <a:ext cx="720080" cy="2160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Content Placeholder 34"/>
          <p:cNvSpPr>
            <a:spLocks noGrp="1"/>
          </p:cNvSpPr>
          <p:nvPr>
            <p:ph sz="quarter" idx="10"/>
          </p:nvPr>
        </p:nvSpPr>
        <p:spPr>
          <a:xfrm>
            <a:off x="467544" y="1412776"/>
            <a:ext cx="8136904" cy="4464496"/>
          </a:xfrm>
        </p:spPr>
        <p:txBody>
          <a:bodyPr/>
          <a:lstStyle/>
          <a:p>
            <a:r>
              <a:rPr lang="cy-GB"/>
              <a:t>                                                                                                                                                                                       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619672" y="1484784"/>
            <a:ext cx="1872208" cy="4248472"/>
            <a:chOff x="1619672" y="1484784"/>
            <a:chExt cx="1872208" cy="4248472"/>
          </a:xfrm>
        </p:grpSpPr>
        <p:sp>
          <p:nvSpPr>
            <p:cNvPr id="5" name="Rectangle 4"/>
            <p:cNvSpPr/>
            <p:nvPr/>
          </p:nvSpPr>
          <p:spPr>
            <a:xfrm rot="5400000">
              <a:off x="431540" y="2672916"/>
              <a:ext cx="4248472" cy="1872208"/>
            </a:xfrm>
            <a:prstGeom prst="rect">
              <a:avLst/>
            </a:prstGeom>
            <a:blipFill>
              <a:blip r:embed="rId2">
                <a:alphaModFix amt="52000"/>
              </a:blip>
              <a:tile tx="0" ty="0" sx="100000" sy="100000" flip="none" algn="tl"/>
            </a:blip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Oval 83"/>
            <p:cNvSpPr/>
            <p:nvPr/>
          </p:nvSpPr>
          <p:spPr>
            <a:xfrm>
              <a:off x="3131840" y="3717032"/>
              <a:ext cx="216024" cy="144016"/>
            </a:xfrm>
            <a:prstGeom prst="ellipse">
              <a:avLst/>
            </a:prstGeom>
            <a:blipFill>
              <a:blip r:embed="rId3"/>
              <a:tile tx="0" ty="0" sx="100000" sy="100000" flip="none" algn="tl"/>
            </a:blip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41C5F6C4-F5D2-4185-AD7A-A8220BEBFA5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952" b="10796"/>
          <a:stretch/>
        </p:blipFill>
        <p:spPr>
          <a:xfrm>
            <a:off x="3913584" y="1568336"/>
            <a:ext cx="4690864" cy="41533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2073</TotalTime>
  <Words>349</Words>
  <Application>Microsoft Office PowerPoint</Application>
  <PresentationFormat>On-screen Show (4:3)</PresentationFormat>
  <Paragraphs>85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Lucida Grande</vt:lpstr>
      <vt:lpstr>Times New Roman</vt:lpstr>
      <vt:lpstr>Default Design</vt:lpstr>
      <vt:lpstr> PowerPoint 2: Mathau o waith peintio ac addurno</vt:lpstr>
      <vt:lpstr>Paentio ac addurno domestig </vt:lpstr>
      <vt:lpstr>Paentio ac addurno masnachol </vt:lpstr>
      <vt:lpstr>Paentio ac addurno diwydiannol </vt:lpstr>
      <vt:lpstr>Gwaith Treftadaeth</vt:lpstr>
      <vt:lpstr>Nodweddion cyffredin y tu mewn i dai</vt:lpstr>
      <vt:lpstr>Nodweddion cyffredin y tu allan i dai </vt:lpstr>
      <vt:lpstr>               Drws llyfn                Drws panelog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224</cp:revision>
  <dcterms:created xsi:type="dcterms:W3CDTF">2013-05-28T00:38:54Z</dcterms:created>
  <dcterms:modified xsi:type="dcterms:W3CDTF">2021-04-27T16:24:54Z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