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2"/>
  </p:notesMasterIdLst>
  <p:handoutMasterIdLst>
    <p:handoutMasterId r:id="rId13"/>
  </p:handoutMasterIdLst>
  <p:sldIdLst>
    <p:sldId id="256" r:id="rId5"/>
    <p:sldId id="354" r:id="rId6"/>
    <p:sldId id="355" r:id="rId7"/>
    <p:sldId id="356" r:id="rId8"/>
    <p:sldId id="359" r:id="rId9"/>
    <p:sldId id="360" r:id="rId10"/>
    <p:sldId id="267" r:id="rId11"/>
  </p:sldIdLst>
  <p:sldSz cx="9144000" cy="6858000" type="screen4x3"/>
  <p:notesSz cx="6858000" cy="9144000"/>
  <p:custDataLst>
    <p:tags r:id="rId14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mon Dixon - NFRC" initials="SD-N" lastIdx="2" clrIdx="0">
    <p:extLst>
      <p:ext uri="{19B8F6BF-5375-455C-9EA6-DF929625EA0E}">
        <p15:presenceInfo xmlns:p15="http://schemas.microsoft.com/office/powerpoint/2012/main" userId="S::simondixon@nfrc.co.uk::23172875-84e1-4f3a-ab6f-9a6e8bfe904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525BEB1-874C-40B2-A3B7-085D3BA9C69A}" v="2" dt="2020-08-25T10:27:45.0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4544"/>
    <p:restoredTop sz="93172" autoAdjust="0"/>
  </p:normalViewPr>
  <p:slideViewPr>
    <p:cSldViewPr showGuides="1">
      <p:cViewPr varScale="1">
        <p:scale>
          <a:sx n="67" d="100"/>
          <a:sy n="67" d="100"/>
        </p:scale>
        <p:origin x="55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gs" Target="tags/tag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mon Dixon - NFRC" userId="23172875-84e1-4f3a-ab6f-9a6e8bfe9041" providerId="ADAL" clId="{6525BEB1-874C-40B2-A3B7-085D3BA9C69A}"/>
    <pc:docChg chg="custSel modSld">
      <pc:chgData name="Simon Dixon - NFRC" userId="23172875-84e1-4f3a-ab6f-9a6e8bfe9041" providerId="ADAL" clId="{6525BEB1-874C-40B2-A3B7-085D3BA9C69A}" dt="2020-08-25T10:27:45.016" v="3"/>
      <pc:docMkLst>
        <pc:docMk/>
      </pc:docMkLst>
      <pc:sldChg chg="addCm modCm">
        <pc:chgData name="Simon Dixon - NFRC" userId="23172875-84e1-4f3a-ab6f-9a6e8bfe9041" providerId="ADAL" clId="{6525BEB1-874C-40B2-A3B7-085D3BA9C69A}" dt="2020-08-25T10:27:11.333" v="1"/>
        <pc:sldMkLst>
          <pc:docMk/>
          <pc:sldMk cId="519572813" sldId="356"/>
        </pc:sldMkLst>
      </pc:sldChg>
      <pc:sldChg chg="addCm modCm">
        <pc:chgData name="Simon Dixon - NFRC" userId="23172875-84e1-4f3a-ab6f-9a6e8bfe9041" providerId="ADAL" clId="{6525BEB1-874C-40B2-A3B7-085D3BA9C69A}" dt="2020-08-25T10:27:45.016" v="3"/>
        <pc:sldMkLst>
          <pc:docMk/>
          <pc:sldMk cId="2427014248" sldId="360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7/1/2021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5A235-6463-4A58-9198-72241D34E1F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98315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5A235-6463-4A58-9198-72241D34E1F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48922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5A235-6463-4A58-9198-72241D34E1F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58864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5A235-6463-4A58-9198-72241D34E1F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35829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5A235-6463-4A58-9198-72241D34E1F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8214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EE882-D50A-4E47-B3AA-CEC8FB47685B}" type="datetimeFigureOut">
              <a:rPr lang="en-US" smtClean="0"/>
              <a:t>7/1/2021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8609-9C7E-4C4A-AD29-A6B4785746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579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2021 City and Guilds of London Institute. All rights reserved.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7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4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5.jpe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 1.1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723900" y="2206136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101: Cyflwyniad i’r Amgylchedd Adeiledig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9: </a:t>
            </a:r>
            <a:r>
              <a:rPr lang="cy-GB" b="1"/>
              <a:t>Gosod gorchuddion to lapiad sengl</a:t>
            </a:r>
          </a:p>
        </p:txBody>
      </p:sp>
      <p:sp>
        <p:nvSpPr>
          <p:cNvPr id="5" name="TextBox 9">
            <a:extLst>
              <a:ext uri="{FF2B5EF4-FFF2-40B4-BE49-F238E27FC236}">
                <a16:creationId xmlns:a16="http://schemas.microsoft.com/office/drawing/2014/main" id="{4175AF00-9432-4E5F-B736-B425695CA7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432" y="2206136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111: Galwedigaethau toi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576064"/>
          </a:xfrm>
        </p:spPr>
        <p:txBody>
          <a:bodyPr>
            <a:normAutofit/>
          </a:bodyPr>
          <a:lstStyle/>
          <a:p>
            <a:pPr algn="l"/>
            <a:r>
              <a:rPr lang="cy-GB" b="1"/>
              <a:t>Llinell crib – ffurfio morter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204864"/>
            <a:ext cx="6875090" cy="4371300"/>
          </a:xfrm>
        </p:spPr>
        <p:txBody>
          <a:bodyPr>
            <a:normAutofit/>
          </a:bodyPr>
          <a:lstStyle/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  <a:defRPr/>
            </a:pPr>
            <a:r>
              <a:rPr lang="cy-GB"/>
              <a:t>Wrth osod teils crib yn wlyb, mae hi’n bwysig cofio ei bod yn rhaid i’r morter gael y tewdra a’r cryfder cywir.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  <a:defRPr/>
            </a:pPr>
            <a:r>
              <a:rPr lang="cy-GB"/>
              <a:t>Un broblem wrth osod teils crib yw eu bod yn tueddu i grwydro, felly mae taro llinell yn gallu helpu i’w cadw’n syth, sicrhau bod digon o lapiad a bydd yn rhoi canllaw cyson ar gyfer gosod yn gyson.</a:t>
            </a:r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569439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648072"/>
          </a:xfrm>
        </p:spPr>
        <p:txBody>
          <a:bodyPr>
            <a:normAutofit/>
          </a:bodyPr>
          <a:lstStyle/>
          <a:p>
            <a:pPr algn="l"/>
            <a:r>
              <a:rPr lang="cy-GB" b="1"/>
              <a:t>Llinell crib – ffurfio morter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73540" y="1412776"/>
            <a:ext cx="6336704" cy="5163388"/>
          </a:xfrm>
        </p:spPr>
        <p:txBody>
          <a:bodyPr>
            <a:normAutofit/>
          </a:bodyPr>
          <a:lstStyle/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  <a:defRPr/>
            </a:pPr>
            <a:r>
              <a:rPr lang="cy-GB" b="1" dirty="0"/>
              <a:t>Techneg sylfaenol</a:t>
            </a:r>
          </a:p>
          <a:p>
            <a:pPr marL="514350" lvl="0" indent="-51435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defRPr/>
            </a:pPr>
            <a:r>
              <a:rPr lang="cy-GB" dirty="0"/>
              <a:t>Rhowch y deilsen gyntaf fel ei bod yn ganolog, gydag </a:t>
            </a:r>
            <a:r>
              <a:rPr lang="cy-GB" dirty="0" err="1"/>
              <a:t>lapiad</a:t>
            </a:r>
            <a:r>
              <a:rPr lang="cy-GB" dirty="0"/>
              <a:t> cyfartal ar y teils ar y ddwy ochr a marcio’r ymyl â thrywel i roi llinellau gosod.</a:t>
            </a:r>
          </a:p>
          <a:p>
            <a:pPr marL="514350" lvl="0" indent="-51435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defRPr/>
            </a:pPr>
            <a:r>
              <a:rPr lang="cy-GB" dirty="0"/>
              <a:t>Ewch ati i drin y morter yn y bwced neu ar y bwrdd er mwyn i chi allu ei roi mewn siâp taclus a chryno, ychydig y tu mewn i’r llinellau.</a:t>
            </a:r>
          </a:p>
          <a:p>
            <a:pPr marL="514350" lvl="0" indent="-51435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defRPr/>
            </a:pPr>
            <a:r>
              <a:rPr lang="cy-GB" dirty="0"/>
              <a:t>Rhowch lond trywel o forter yn y pen, pwyswch ddarn o deilsen wedi torri arno a gosod eto er mwyn i’r siâp fod ychydig yn uwch na’r deilsen grib.</a:t>
            </a:r>
          </a:p>
          <a:p>
            <a:endParaRPr lang="en-GB" sz="1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48" t="6529" r="6675" b="15076"/>
          <a:stretch/>
        </p:blipFill>
        <p:spPr>
          <a:xfrm>
            <a:off x="6858160" y="2420888"/>
            <a:ext cx="2005379" cy="278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881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667906"/>
          </a:xfrm>
        </p:spPr>
        <p:txBody>
          <a:bodyPr>
            <a:normAutofit/>
          </a:bodyPr>
          <a:lstStyle/>
          <a:p>
            <a:pPr algn="l"/>
            <a:r>
              <a:rPr lang="cy-GB" b="1"/>
              <a:t>Llinell crib – ffurfio morter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44824"/>
            <a:ext cx="5391150" cy="4731340"/>
          </a:xfrm>
        </p:spPr>
        <p:txBody>
          <a:bodyPr>
            <a:normAutofit/>
          </a:bodyPr>
          <a:lstStyle/>
          <a:p>
            <a:pPr marL="514350" lvl="0" indent="-514350">
              <a:lnSpc>
                <a:spcPct val="115000"/>
              </a:lnSpc>
              <a:spcAft>
                <a:spcPts val="1000"/>
              </a:spcAft>
              <a:buFont typeface="+mj-lt"/>
              <a:buAutoNum type="arabicPeriod" startAt="4"/>
              <a:defRPr/>
            </a:pPr>
            <a:r>
              <a:rPr lang="cy-GB"/>
              <a:t>Tarwch y deilsen grib i lawr nes bod y cliriad tua 10mm uwchben y teils to a’i fod yn gyson ar y naill ochr a’r llall.</a:t>
            </a:r>
          </a:p>
          <a:p>
            <a:pPr marL="514350" lvl="0" indent="-514350">
              <a:lnSpc>
                <a:spcPct val="115000"/>
              </a:lnSpc>
              <a:spcAft>
                <a:spcPts val="1000"/>
              </a:spcAft>
              <a:buFont typeface="+mj-lt"/>
              <a:buAutoNum type="arabicPeriod" startAt="4"/>
              <a:defRPr/>
            </a:pPr>
            <a:r>
              <a:rPr lang="cy-GB"/>
              <a:t>Pan fyddwch chi’n hapus â'r deilsen grib gyntaf, mewnosodwch ddarn o deilsen wedi torri yn barod ar gyfer yr uniad morter nesaf, yna llenwch gyda lled cyson o oddeutu 15mm a rhoi’r morter ymyl ar gyfer y deilsen nesaf.</a:t>
            </a:r>
          </a:p>
          <a:p>
            <a:endParaRPr lang="en-GB" sz="1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55" t="4005" r="5597" b="6388"/>
          <a:stretch/>
        </p:blipFill>
        <p:spPr>
          <a:xfrm>
            <a:off x="6409893" y="1314681"/>
            <a:ext cx="2276907" cy="22669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67" t="6666" r="9101" b="15278"/>
          <a:stretch/>
        </p:blipFill>
        <p:spPr>
          <a:xfrm>
            <a:off x="6392768" y="3789040"/>
            <a:ext cx="2294032" cy="2246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572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576064"/>
          </a:xfrm>
        </p:spPr>
        <p:txBody>
          <a:bodyPr>
            <a:normAutofit/>
          </a:bodyPr>
          <a:lstStyle/>
          <a:p>
            <a:pPr algn="l"/>
            <a:r>
              <a:rPr lang="cy-GB" b="1"/>
              <a:t>System crib gosod sych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77624" y="1484784"/>
            <a:ext cx="7694775" cy="5019372"/>
          </a:xfrm>
        </p:spPr>
        <p:txBody>
          <a:bodyPr>
            <a:normAutofit/>
          </a:bodyPr>
          <a:lstStyle/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  <a:defRPr/>
            </a:pPr>
            <a:r>
              <a:rPr lang="cy-GB" dirty="0"/>
              <a:t>Prosesau gosod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cy-GB" dirty="0"/>
              <a:t>Cyflwyno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cy-GB" dirty="0"/>
              <a:t>Awyru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cy-GB" dirty="0"/>
              <a:t>Heb awyru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cy-GB" dirty="0"/>
              <a:t>Llif aer</a:t>
            </a:r>
          </a:p>
          <a:p>
            <a:pPr>
              <a:lnSpc>
                <a:spcPct val="115000"/>
              </a:lnSpc>
              <a:defRPr/>
            </a:pPr>
            <a:r>
              <a:rPr lang="cy-GB" dirty="0"/>
              <a:t>Arddangosfa ymarferol gan y tiwtor  </a:t>
            </a:r>
          </a:p>
          <a:p>
            <a:pPr>
              <a:lnSpc>
                <a:spcPct val="115000"/>
              </a:lnSpc>
              <a:defRPr/>
            </a:pPr>
            <a:r>
              <a:rPr lang="cy-GB" dirty="0"/>
              <a:t>Nodyn: dilynwch gyfarwyddiadau’r gwneuthurwyr bob amser gan eu bod yn gallu bod yn wahanol.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367756"/>
            <a:ext cx="2133600" cy="212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8678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504056"/>
          </a:xfrm>
        </p:spPr>
        <p:txBody>
          <a:bodyPr>
            <a:normAutofit/>
          </a:bodyPr>
          <a:lstStyle/>
          <a:p>
            <a:pPr algn="l"/>
            <a:r>
              <a:rPr lang="cy-GB" b="1"/>
              <a:t>Pen y crib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65594"/>
            <a:ext cx="7029450" cy="4032448"/>
          </a:xfrm>
        </p:spPr>
        <p:txBody>
          <a:bodyPr>
            <a:normAutofit/>
          </a:bodyPr>
          <a:lstStyle/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  <a:defRPr/>
            </a:pPr>
            <a:r>
              <a:rPr lang="cy-GB"/>
              <a:t>Mae ffyrdd gwahanol o orffen pennau crib, gan ddibynnu ar y system sy’n cael ei defnyddio.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  <a:defRPr/>
            </a:pPr>
            <a:r>
              <a:rPr lang="cy-GB"/>
              <a:t>Sut mae modd gorffen pen crib?</a:t>
            </a:r>
          </a:p>
          <a:p>
            <a:pPr marL="285750" lvl="0" indent="-285750">
              <a:lnSpc>
                <a:spcPct val="115000"/>
              </a:lnSpc>
              <a:spcAft>
                <a:spcPts val="10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Gosod a phwyntio</a:t>
            </a:r>
          </a:p>
          <a:p>
            <a:pPr marL="285750" lvl="0" indent="-285750">
              <a:lnSpc>
                <a:spcPct val="115000"/>
              </a:lnSpc>
              <a:spcAft>
                <a:spcPts val="10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Capiau pen</a:t>
            </a:r>
          </a:p>
          <a:p>
            <a:pPr marL="285750" lvl="0" indent="-285750">
              <a:lnSpc>
                <a:spcPct val="115000"/>
              </a:lnSpc>
              <a:spcAft>
                <a:spcPts val="10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Gosod diogelwch</a:t>
            </a:r>
          </a:p>
          <a:p>
            <a:pPr marL="285750" lvl="0" indent="-285750">
              <a:lnSpc>
                <a:spcPct val="115000"/>
              </a:lnSpc>
              <a:spcAft>
                <a:spcPts val="10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Pennau bloc</a:t>
            </a:r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427014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1064</TotalTime>
  <Words>347</Words>
  <Application>Microsoft Office PowerPoint</Application>
  <PresentationFormat>On-screen Show (4:3)</PresentationFormat>
  <Paragraphs>39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Lucida Grande</vt:lpstr>
      <vt:lpstr>Times New Roman</vt:lpstr>
      <vt:lpstr>Default Design</vt:lpstr>
      <vt:lpstr>PowerPoint 9: Gosod gorchuddion to lapiad sengl</vt:lpstr>
      <vt:lpstr>Llinell crib – ffurfio morter</vt:lpstr>
      <vt:lpstr>Llinell crib – ffurfio morter</vt:lpstr>
      <vt:lpstr>Llinell crib – ffurfio morter</vt:lpstr>
      <vt:lpstr>System crib gosod sych</vt:lpstr>
      <vt:lpstr>Pen y crib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Install single-lap roof coverings</dc:title>
  <cp:lastModifiedBy>Fiona Freel</cp:lastModifiedBy>
  <cp:revision>21</cp:revision>
  <dcterms:created xsi:type="dcterms:W3CDTF">2013-05-28T00:38:54Z</dcterms:created>
  <dcterms:modified xsi:type="dcterms:W3CDTF">2021-07-01T10:44:20Z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