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55" r:id="rId6"/>
    <p:sldId id="360" r:id="rId7"/>
    <p:sldId id="356" r:id="rId8"/>
    <p:sldId id="357" r:id="rId9"/>
    <p:sldId id="359" r:id="rId10"/>
    <p:sldId id="358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 Dixon - NFRC" initials="SD-N" lastIdx="1" clrIdx="0">
    <p:extLst>
      <p:ext uri="{19B8F6BF-5375-455C-9EA6-DF929625EA0E}">
        <p15:presenceInfo xmlns:p15="http://schemas.microsoft.com/office/powerpoint/2012/main" userId="S::simondixon@nfrc.co.uk::23172875-84e1-4f3a-ab6f-9a6e8bfe90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B2E3C0-F82B-44F7-8530-2A8D16B1D478}" v="1" dt="2020-08-19T10:13:32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 Dixon - NFRC" userId="23172875-84e1-4f3a-ab6f-9a6e8bfe9041" providerId="ADAL" clId="{88B2E3C0-F82B-44F7-8530-2A8D16B1D478}"/>
    <pc:docChg chg="custSel modSld">
      <pc:chgData name="Simon Dixon - NFRC" userId="23172875-84e1-4f3a-ab6f-9a6e8bfe9041" providerId="ADAL" clId="{88B2E3C0-F82B-44F7-8530-2A8D16B1D478}" dt="2020-08-19T10:13:32.795" v="1"/>
      <pc:docMkLst>
        <pc:docMk/>
      </pc:docMkLst>
      <pc:sldChg chg="addCm modCm">
        <pc:chgData name="Simon Dixon - NFRC" userId="23172875-84e1-4f3a-ab6f-9a6e8bfe9041" providerId="ADAL" clId="{88B2E3C0-F82B-44F7-8530-2A8D16B1D478}" dt="2020-08-19T10:13:32.795" v="1"/>
        <pc:sldMkLst>
          <pc:docMk/>
          <pc:sldMk cId="3894502009" sldId="35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7/1/2021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49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982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3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98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650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5A235-6463-4A58-9198-72241D34E1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776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E882-D50A-4E47-B3AA-CEC8FB47685B}" type="datetimeFigureOut">
              <a:rPr lang="en-US" smtClean="0"/>
              <a:t>7/1/2021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8609-9C7E-4C4A-AD29-A6B4785746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6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 1.1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101: Cyflwyniad i’r Amgylchedd Adeiledig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3: Strwythur y to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111: Galwedigaethau toi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668344" y="4669521"/>
            <a:ext cx="1347787" cy="111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7301345" cy="720080"/>
          </a:xfrm>
        </p:spPr>
        <p:txBody>
          <a:bodyPr/>
          <a:lstStyle/>
          <a:p>
            <a:pPr algn="l"/>
            <a:r>
              <a:rPr lang="cy-GB" b="1"/>
              <a:t>Mathau o doeau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1556" y="1556792"/>
            <a:ext cx="7720466" cy="4545043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spcAft>
                <a:spcPts val="500"/>
              </a:spcAft>
              <a:buNone/>
            </a:pPr>
            <a:r>
              <a:rPr lang="cy-GB" sz="2000" dirty="0"/>
              <a:t>Mae amodau'r tywydd yn y DU, gyda llawer o law ac weithiau eira, yn golygu ei bod hi’n gwneud synnwyr i doeau fod ar oleddf. Mae goleddf yn golygu adeiladu ar ongl. Y syniad yw bod glaw ac eira yn disgyn i lawr yr ongl ac oddi ar yr ochr yn hytrach na gorwedd ar y to.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2000" dirty="0"/>
              <a:t>Nid yw pob to ar oleddf; mae gan lawer o estyniadau ac adeiladau diwydiannol doeau fflat. Problem gyda tho fflat yw ei bod yn rhaid iddo allu cynnal ei hun yn ogystal ag unrhyw bwysau ychwanegol oherwydd eira neu law. </a:t>
            </a:r>
            <a:br>
              <a:rPr lang="cy-GB" sz="2000" dirty="0"/>
            </a:br>
            <a:r>
              <a:rPr lang="cy-GB" sz="2000" dirty="0"/>
              <a:t>Rhaid cynnwys ongl fach er mwyn gallu draenio dŵr glaw. 1:40 yw’r dyluniad sy’n cael ei ffafrio ar gyfer to fflat.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2000" dirty="0"/>
              <a:t>Mae toeau hefyd yn rhoi sefydlogrwydd i’r adeilad drwy glymu’r waliau gyda’i gilydd.</a:t>
            </a:r>
          </a:p>
          <a:p>
            <a:pPr marL="0" indent="0">
              <a:buNone/>
            </a:pPr>
            <a:endParaRPr lang="en-GB" sz="1600" i="1" u="sng" dirty="0"/>
          </a:p>
        </p:txBody>
      </p:sp>
    </p:spTree>
    <p:extLst>
      <p:ext uri="{BB962C8B-B14F-4D97-AF65-F5344CB8AC3E}">
        <p14:creationId xmlns:p14="http://schemas.microsoft.com/office/powerpoint/2010/main" val="282189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7301345" cy="720080"/>
          </a:xfrm>
        </p:spPr>
        <p:txBody>
          <a:bodyPr/>
          <a:lstStyle/>
          <a:p>
            <a:pPr algn="l"/>
            <a:r>
              <a:rPr lang="cy-GB" b="1"/>
              <a:t>Mathau o doeau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C87DFB-3069-4F88-982F-DFD26E6C8266}"/>
              </a:ext>
            </a:extLst>
          </p:cNvPr>
          <p:cNvSpPr txBox="1"/>
          <p:nvPr/>
        </p:nvSpPr>
        <p:spPr>
          <a:xfrm>
            <a:off x="1286476" y="3441429"/>
            <a:ext cx="1223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talcen slip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8A865F-6637-4905-ADC3-83E953378FF5}"/>
              </a:ext>
            </a:extLst>
          </p:cNvPr>
          <p:cNvSpPr txBox="1"/>
          <p:nvPr/>
        </p:nvSpPr>
        <p:spPr>
          <a:xfrm>
            <a:off x="4067116" y="3278630"/>
            <a:ext cx="1223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talcen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23C1C4-ACD3-4DD7-9526-E752F8BA6BC5}"/>
              </a:ext>
            </a:extLst>
          </p:cNvPr>
          <p:cNvSpPr txBox="1"/>
          <p:nvPr/>
        </p:nvSpPr>
        <p:spPr>
          <a:xfrm>
            <a:off x="7209924" y="3251350"/>
            <a:ext cx="1223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fflat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41DAFF-EE29-44AF-8110-26729D0D72BC}"/>
              </a:ext>
            </a:extLst>
          </p:cNvPr>
          <p:cNvSpPr txBox="1"/>
          <p:nvPr/>
        </p:nvSpPr>
        <p:spPr>
          <a:xfrm>
            <a:off x="3760725" y="5805264"/>
            <a:ext cx="2014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cambren a chafn</a:t>
            </a:r>
          </a:p>
        </p:txBody>
      </p:sp>
      <p:pic>
        <p:nvPicPr>
          <p:cNvPr id="5" name="Picture 4" descr="To talcen slip">
            <a:extLst>
              <a:ext uri="{FF2B5EF4-FFF2-40B4-BE49-F238E27FC236}">
                <a16:creationId xmlns:a16="http://schemas.microsoft.com/office/drawing/2014/main" id="{44E58507-C19F-4029-A819-D5C6A90CEC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29" b="7828"/>
          <a:stretch/>
        </p:blipFill>
        <p:spPr>
          <a:xfrm>
            <a:off x="391256" y="1473981"/>
            <a:ext cx="2397803" cy="2045246"/>
          </a:xfrm>
          <a:prstGeom prst="rect">
            <a:avLst/>
          </a:prstGeom>
        </p:spPr>
      </p:pic>
      <p:pic>
        <p:nvPicPr>
          <p:cNvPr id="8" name="Picture 7" descr="To talcen">
            <a:extLst>
              <a:ext uri="{FF2B5EF4-FFF2-40B4-BE49-F238E27FC236}">
                <a16:creationId xmlns:a16="http://schemas.microsoft.com/office/drawing/2014/main" id="{8E7AE199-1A91-478F-A7AA-1E253DD8A2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549"/>
          <a:stretch/>
        </p:blipFill>
        <p:spPr>
          <a:xfrm>
            <a:off x="3322320" y="1075465"/>
            <a:ext cx="2499360" cy="2194522"/>
          </a:xfrm>
          <a:prstGeom prst="rect">
            <a:avLst/>
          </a:prstGeom>
        </p:spPr>
      </p:pic>
      <p:pic>
        <p:nvPicPr>
          <p:cNvPr id="20" name="Picture 19" descr="To fflat">
            <a:extLst>
              <a:ext uri="{FF2B5EF4-FFF2-40B4-BE49-F238E27FC236}">
                <a16:creationId xmlns:a16="http://schemas.microsoft.com/office/drawing/2014/main" id="{8486CC38-CD09-4351-B477-4D2BA84117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65" t="7442" r="8351" b="13828"/>
          <a:stretch/>
        </p:blipFill>
        <p:spPr>
          <a:xfrm>
            <a:off x="6143403" y="1189439"/>
            <a:ext cx="2499361" cy="2063708"/>
          </a:xfrm>
          <a:prstGeom prst="rect">
            <a:avLst/>
          </a:prstGeom>
        </p:spPr>
      </p:pic>
      <p:pic>
        <p:nvPicPr>
          <p:cNvPr id="22" name="Picture 21" descr="To cambren">
            <a:extLst>
              <a:ext uri="{FF2B5EF4-FFF2-40B4-BE49-F238E27FC236}">
                <a16:creationId xmlns:a16="http://schemas.microsoft.com/office/drawing/2014/main" id="{6F37295D-9AFC-4F40-826E-DB8C29785A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51" b="7451"/>
          <a:stretch/>
        </p:blipFill>
        <p:spPr>
          <a:xfrm>
            <a:off x="324560" y="3760018"/>
            <a:ext cx="2499360" cy="2045246"/>
          </a:xfrm>
          <a:prstGeom prst="rect">
            <a:avLst/>
          </a:prstGeom>
        </p:spPr>
      </p:pic>
      <p:pic>
        <p:nvPicPr>
          <p:cNvPr id="24" name="Picture 23" descr="To cambren a chafn">
            <a:extLst>
              <a:ext uri="{FF2B5EF4-FFF2-40B4-BE49-F238E27FC236}">
                <a16:creationId xmlns:a16="http://schemas.microsoft.com/office/drawing/2014/main" id="{8795E216-955C-485C-84AE-D973346492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00"/>
          <a:stretch/>
        </p:blipFill>
        <p:spPr>
          <a:xfrm>
            <a:off x="2980610" y="3695920"/>
            <a:ext cx="2889504" cy="2173442"/>
          </a:xfrm>
          <a:prstGeom prst="rect">
            <a:avLst/>
          </a:prstGeom>
        </p:spPr>
      </p:pic>
      <p:pic>
        <p:nvPicPr>
          <p:cNvPr id="26" name="Picture 25" descr="To mansard">
            <a:extLst>
              <a:ext uri="{FF2B5EF4-FFF2-40B4-BE49-F238E27FC236}">
                <a16:creationId xmlns:a16="http://schemas.microsoft.com/office/drawing/2014/main" id="{ABC73A68-FBAE-4D32-BBF7-E61D30A06ED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64" r="4312"/>
          <a:stretch/>
        </p:blipFill>
        <p:spPr>
          <a:xfrm>
            <a:off x="5993332" y="3559814"/>
            <a:ext cx="2641677" cy="25420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0244F2-BC27-457A-B098-9078B8CEF387}"/>
              </a:ext>
            </a:extLst>
          </p:cNvPr>
          <p:cNvSpPr txBox="1"/>
          <p:nvPr/>
        </p:nvSpPr>
        <p:spPr>
          <a:xfrm>
            <a:off x="1792549" y="5633953"/>
            <a:ext cx="1223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cambren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ED0118-678D-419D-A540-5F2379070471}"/>
              </a:ext>
            </a:extLst>
          </p:cNvPr>
          <p:cNvSpPr txBox="1"/>
          <p:nvPr/>
        </p:nvSpPr>
        <p:spPr>
          <a:xfrm>
            <a:off x="7314170" y="5886794"/>
            <a:ext cx="1223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/>
              <a:t>To mansard</a:t>
            </a:r>
          </a:p>
        </p:txBody>
      </p:sp>
    </p:spTree>
    <p:extLst>
      <p:ext uri="{BB962C8B-B14F-4D97-AF65-F5344CB8AC3E}">
        <p14:creationId xmlns:p14="http://schemas.microsoft.com/office/powerpoint/2010/main" val="2370754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2500"/>
            <a:ext cx="7301345" cy="604292"/>
          </a:xfrm>
        </p:spPr>
        <p:txBody>
          <a:bodyPr/>
          <a:lstStyle/>
          <a:p>
            <a:pPr algn="l"/>
            <a:r>
              <a:rPr lang="cy-GB" b="1"/>
              <a:t>Nodweddion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836712"/>
            <a:ext cx="7715201" cy="58879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cy-GB" sz="2000" b="1"/>
              <a:t>Ceibren</a:t>
            </a:r>
            <a:r>
              <a:rPr lang="cy-GB" sz="2000"/>
              <a:t> – ceibrennau to yw prif gydrannau strwythurol y to; dyma’r fframwaith. Mae’r ceibrennau’n gorwedd ar y waliau cynhaliol ac yn cael eu gosod ar ongl ar gyfer toeau ar oleddf ac yn llorweddol ar gyfer toeau fflat.</a:t>
            </a:r>
          </a:p>
          <a:p>
            <a:pPr marL="0" indent="0">
              <a:buNone/>
            </a:pPr>
            <a:r>
              <a:rPr lang="cy-GB" sz="2000" b="1"/>
              <a:t>Walblat </a:t>
            </a:r>
            <a:r>
              <a:rPr lang="cy-GB" sz="2000"/>
              <a:t>– mae hwn yn bren llorweddol sy’n cael ei roi ar dop wal ar lefel y bondo i ddal pennau’r distiau neu’r ceibrennau.</a:t>
            </a:r>
          </a:p>
          <a:p>
            <a:pPr marL="0" indent="0">
              <a:buNone/>
            </a:pPr>
            <a:r>
              <a:rPr lang="cy-GB" sz="2000" b="1"/>
              <a:t>Trawslath</a:t>
            </a:r>
            <a:r>
              <a:rPr lang="cy-GB" sz="2000"/>
              <a:t> – traws sy’n cynnal adran ganol y ceibrennau.</a:t>
            </a:r>
          </a:p>
          <a:p>
            <a:pPr marL="0" indent="0">
              <a:buNone/>
            </a:pPr>
            <a:r>
              <a:rPr lang="cy-GB" sz="2000" b="1"/>
              <a:t>Cleddau</a:t>
            </a:r>
            <a:r>
              <a:rPr lang="cy-GB" sz="2000"/>
              <a:t> – mae angen cleddyfu ceibrennau to i’w gwneud yn fwy cadarn a sefydlog ac i atal y to rhag gwegian.</a:t>
            </a:r>
          </a:p>
          <a:p>
            <a:pPr marL="0" indent="0">
              <a:buNone/>
            </a:pPr>
            <a:r>
              <a:rPr lang="cy-GB" sz="2000" b="1"/>
              <a:t>Estyll stribed</a:t>
            </a:r>
            <a:r>
              <a:rPr lang="cy-GB" sz="2000"/>
              <a:t> – mae estyll stribed yn ddarnau tenau o bren sy’n bwynt i osod teils neu ddalennau to.</a:t>
            </a:r>
          </a:p>
        </p:txBody>
      </p:sp>
    </p:spTree>
    <p:extLst>
      <p:ext uri="{BB962C8B-B14F-4D97-AF65-F5344CB8AC3E}">
        <p14:creationId xmlns:p14="http://schemas.microsoft.com/office/powerpoint/2010/main" val="361083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7301345" cy="936104"/>
          </a:xfrm>
        </p:spPr>
        <p:txBody>
          <a:bodyPr/>
          <a:lstStyle/>
          <a:p>
            <a:pPr algn="l"/>
            <a:r>
              <a:rPr lang="cy-GB" b="1"/>
              <a:t>Nodweddion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556792"/>
            <a:ext cx="8229601" cy="49964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cy-GB" sz="2000" b="1"/>
              <a:t>Crib </a:t>
            </a:r>
            <a:r>
              <a:rPr lang="cy-GB" sz="2000"/>
              <a:t>– top cyffordd y to; dyma’r copa lle mae’r ceibrennau’n cwrdd.</a:t>
            </a:r>
          </a:p>
          <a:p>
            <a:pPr marL="0" indent="0">
              <a:buNone/>
            </a:pPr>
            <a:r>
              <a:rPr lang="cy-GB" sz="2000" b="1"/>
              <a:t>Apig </a:t>
            </a:r>
            <a:r>
              <a:rPr lang="cy-GB" sz="2000"/>
              <a:t>– pwynt uchaf y to, llinell y crib fel rheol.</a:t>
            </a:r>
          </a:p>
          <a:p>
            <a:pPr marL="0" indent="0">
              <a:buNone/>
            </a:pPr>
            <a:r>
              <a:rPr lang="cy-GB" sz="2000" b="1"/>
              <a:t>Teils/llechi</a:t>
            </a:r>
            <a:r>
              <a:rPr lang="cy-GB" sz="2000"/>
              <a:t> – gorchudd to sy’n cael eu gosod ar yr estyll stribed.</a:t>
            </a:r>
          </a:p>
          <a:p>
            <a:pPr marL="0" indent="0">
              <a:buNone/>
            </a:pPr>
            <a:r>
              <a:rPr lang="cy-GB" sz="2000" b="1"/>
              <a:t>Seliau</a:t>
            </a:r>
            <a:r>
              <a:rPr lang="cy-GB" sz="2000"/>
              <a:t> – maen nhw’n cael eu defnyddio pan fydd uniad neu ongl i sicrhau bod y to’n dal dŵr. 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9948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1854C9C-FCB0-42FF-8922-3079E0E9A0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b="16587"/>
          <a:stretch/>
        </p:blipFill>
        <p:spPr bwMode="auto">
          <a:xfrm>
            <a:off x="1835696" y="1148888"/>
            <a:ext cx="6635080" cy="456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7301345" cy="936104"/>
          </a:xfrm>
        </p:spPr>
        <p:txBody>
          <a:bodyPr/>
          <a:lstStyle/>
          <a:p>
            <a:pPr algn="l"/>
            <a:r>
              <a:rPr lang="cy-GB" b="1"/>
              <a:t>Nodweddion to</a:t>
            </a:r>
          </a:p>
        </p:txBody>
      </p:sp>
    </p:spTree>
    <p:extLst>
      <p:ext uri="{BB962C8B-B14F-4D97-AF65-F5344CB8AC3E}">
        <p14:creationId xmlns:p14="http://schemas.microsoft.com/office/powerpoint/2010/main" val="423489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7301345" cy="648072"/>
          </a:xfrm>
        </p:spPr>
        <p:txBody>
          <a:bodyPr/>
          <a:lstStyle/>
          <a:p>
            <a:pPr algn="l"/>
            <a:r>
              <a:rPr lang="cy-GB" b="1"/>
              <a:t>Nodweddion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772816"/>
            <a:ext cx="7301345" cy="4780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sz="2000" b="1"/>
              <a:t>Bondo</a:t>
            </a:r>
            <a:r>
              <a:rPr lang="cy-GB" sz="2000"/>
              <a:t> – ardal wrth droed y ceibrennau. Mae’n gallu bod yn wastad ac nid oes modd ei weld bob tro.</a:t>
            </a:r>
          </a:p>
          <a:p>
            <a:pPr marL="0" indent="0">
              <a:buNone/>
            </a:pPr>
            <a:r>
              <a:rPr lang="cy-GB" sz="2000" b="1"/>
              <a:t>Estyll talcen</a:t>
            </a:r>
            <a:r>
              <a:rPr lang="cy-GB" sz="2000"/>
              <a:t> - nodwedd addurnol sy’n cael ei gosod ar y talcen i guddio pennau’r trawstiau.</a:t>
            </a:r>
          </a:p>
          <a:p>
            <a:pPr marL="0" indent="0">
              <a:buNone/>
            </a:pPr>
            <a:r>
              <a:rPr lang="cy-GB" sz="2000" b="1"/>
              <a:t>Soffitiau</a:t>
            </a:r>
            <a:r>
              <a:rPr lang="cy-GB" sz="2000"/>
              <a:t> – dyma ran isaf neu fargod y bondo; ochr isaf y bondo. Mae darn gwastad o bren neu blastig yn cael ei roi’n sownd i’r soffit i wneud iddo ddal dŵr.</a:t>
            </a:r>
          </a:p>
          <a:p>
            <a:pPr marL="0" indent="0">
              <a:buNone/>
            </a:pPr>
            <a:r>
              <a:rPr lang="cy-GB" sz="2000" b="1"/>
              <a:t>Ffasgia</a:t>
            </a:r>
            <a:r>
              <a:rPr lang="cy-GB" sz="2000"/>
              <a:t> – bwrdd llorweddol, addurnol, pren neu PVC, wedi’i osod ar ben y ceibrennau ar lefel y bondo.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3578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478</Words>
  <Application>Microsoft Office PowerPoint</Application>
  <PresentationFormat>On-screen Show (4:3)</PresentationFormat>
  <Paragraphs>44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3: Strwythur y to</vt:lpstr>
      <vt:lpstr>Mathau o doeau</vt:lpstr>
      <vt:lpstr>Mathau o doeau</vt:lpstr>
      <vt:lpstr>Nodweddion to</vt:lpstr>
      <vt:lpstr>Nodweddion to</vt:lpstr>
      <vt:lpstr>Nodweddion to</vt:lpstr>
      <vt:lpstr>Nodweddion to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technology</dc:title>
  <dc:creator>Fiona Freel</dc:creator>
  <cp:lastModifiedBy>Fiona Freel</cp:lastModifiedBy>
  <cp:revision>21</cp:revision>
  <dcterms:created xsi:type="dcterms:W3CDTF">2013-05-28T00:38:54Z</dcterms:created>
  <dcterms:modified xsi:type="dcterms:W3CDTF">2021-07-01T15:35:10Z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