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56" r:id="rId5"/>
    <p:sldId id="361" r:id="rId6"/>
    <p:sldId id="368" r:id="rId7"/>
    <p:sldId id="362" r:id="rId8"/>
    <p:sldId id="363" r:id="rId9"/>
    <p:sldId id="367" r:id="rId10"/>
    <p:sldId id="366" r:id="rId11"/>
    <p:sldId id="364" r:id="rId12"/>
    <p:sldId id="365" r:id="rId13"/>
    <p:sldId id="267"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Dixon - NFRC" initials="SD-N" lastIdx="1" clrIdx="0">
    <p:extLst>
      <p:ext uri="{19B8F6BF-5375-455C-9EA6-DF929625EA0E}">
        <p15:presenceInfo xmlns:p15="http://schemas.microsoft.com/office/powerpoint/2012/main" userId="S::simondixon@nfrc.co.uk::23172875-84e1-4f3a-ab6f-9a6e8bfe90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0551E3-E1FD-4F02-A475-AF14A3F5E3AD}" v="1" dt="2020-08-24T09:46:16.8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44"/>
    <p:restoredTop sz="93172" autoAdjust="0"/>
  </p:normalViewPr>
  <p:slideViewPr>
    <p:cSldViewPr showGuides="1">
      <p:cViewPr varScale="1">
        <p:scale>
          <a:sx n="62" d="100"/>
          <a:sy n="62" d="100"/>
        </p:scale>
        <p:origin x="6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Dixon - NFRC" userId="23172875-84e1-4f3a-ab6f-9a6e8bfe9041" providerId="ADAL" clId="{430551E3-E1FD-4F02-A475-AF14A3F5E3AD}"/>
    <pc:docChg chg="custSel modSld">
      <pc:chgData name="Simon Dixon - NFRC" userId="23172875-84e1-4f3a-ab6f-9a6e8bfe9041" providerId="ADAL" clId="{430551E3-E1FD-4F02-A475-AF14A3F5E3AD}" dt="2020-08-24T09:46:16.871" v="1"/>
      <pc:docMkLst>
        <pc:docMk/>
      </pc:docMkLst>
      <pc:sldChg chg="addCm modCm">
        <pc:chgData name="Simon Dixon - NFRC" userId="23172875-84e1-4f3a-ab6f-9a6e8bfe9041" providerId="ADAL" clId="{430551E3-E1FD-4F02-A475-AF14A3F5E3AD}" dt="2020-08-24T09:46:16.871" v="1"/>
        <pc:sldMkLst>
          <pc:docMk/>
          <pc:sldMk cId="0" sldId="26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5</a:t>
            </a:fld>
            <a:endParaRPr lang="en-GB"/>
          </a:p>
        </p:txBody>
      </p:sp>
    </p:spTree>
    <p:extLst>
      <p:ext uri="{BB962C8B-B14F-4D97-AF65-F5344CB8AC3E}">
        <p14:creationId xmlns:p14="http://schemas.microsoft.com/office/powerpoint/2010/main" val="620150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6</a:t>
            </a:fld>
            <a:endParaRPr lang="en-GB"/>
          </a:p>
        </p:txBody>
      </p:sp>
    </p:spTree>
    <p:extLst>
      <p:ext uri="{BB962C8B-B14F-4D97-AF65-F5344CB8AC3E}">
        <p14:creationId xmlns:p14="http://schemas.microsoft.com/office/powerpoint/2010/main" val="117581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7</a:t>
            </a:fld>
            <a:endParaRPr lang="en-GB"/>
          </a:p>
        </p:txBody>
      </p:sp>
    </p:spTree>
    <p:extLst>
      <p:ext uri="{BB962C8B-B14F-4D97-AF65-F5344CB8AC3E}">
        <p14:creationId xmlns:p14="http://schemas.microsoft.com/office/powerpoint/2010/main" val="1452918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8</a:t>
            </a:fld>
            <a:endParaRPr lang="en-GB"/>
          </a:p>
        </p:txBody>
      </p:sp>
    </p:spTree>
    <p:extLst>
      <p:ext uri="{BB962C8B-B14F-4D97-AF65-F5344CB8AC3E}">
        <p14:creationId xmlns:p14="http://schemas.microsoft.com/office/powerpoint/2010/main" val="455043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9</a:t>
            </a:fld>
            <a:endParaRPr lang="en-GB"/>
          </a:p>
        </p:txBody>
      </p:sp>
    </p:spTree>
    <p:extLst>
      <p:ext uri="{BB962C8B-B14F-4D97-AF65-F5344CB8AC3E}">
        <p14:creationId xmlns:p14="http://schemas.microsoft.com/office/powerpoint/2010/main" val="2872644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5BEE882-D50A-4E47-B3AA-CEC8FB47685B}" type="datetimeFigureOut">
              <a:rPr lang="en-US" smtClean="0"/>
              <a:t>7/1/2021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28609-9C7E-4C4A-AD29-A6B4785746A6}" type="slidenum">
              <a:rPr lang="en-US" smtClean="0"/>
              <a:t>‹#›</a:t>
            </a:fld>
            <a:endParaRPr lang="en-US"/>
          </a:p>
        </p:txBody>
      </p:sp>
    </p:spTree>
    <p:extLst>
      <p:ext uri="{BB962C8B-B14F-4D97-AF65-F5344CB8AC3E}">
        <p14:creationId xmlns:p14="http://schemas.microsoft.com/office/powerpoint/2010/main" val="8461825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hse.gov.uk/pubns/indg401.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 1.1</a:t>
            </a: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101: Cyflwyniad i’r Amgylchedd Adeiledig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2: Gweithio mewn mannau uchel</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111: Galwedigaethau toi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792086"/>
          </a:xfrm>
        </p:spPr>
        <p:txBody>
          <a:bodyPr>
            <a:normAutofit/>
          </a:bodyPr>
          <a:lstStyle/>
          <a:p>
            <a:pPr algn="l"/>
            <a:r>
              <a:rPr lang="cy-GB" b="1"/>
              <a:t>Gweithio mewn mannau uchel</a:t>
            </a:r>
          </a:p>
        </p:txBody>
      </p:sp>
      <p:sp>
        <p:nvSpPr>
          <p:cNvPr id="5" name="Content Placeholder 4"/>
          <p:cNvSpPr>
            <a:spLocks noGrp="1"/>
          </p:cNvSpPr>
          <p:nvPr>
            <p:ph idx="1"/>
          </p:nvPr>
        </p:nvSpPr>
        <p:spPr>
          <a:xfrm>
            <a:off x="457200" y="1556793"/>
            <a:ext cx="8435280" cy="4901158"/>
          </a:xfrm>
        </p:spPr>
        <p:txBody>
          <a:bodyPr>
            <a:normAutofit/>
          </a:bodyPr>
          <a:lstStyle/>
          <a:p>
            <a:pPr marL="0" indent="0">
              <a:spcAft>
                <a:spcPts val="1000"/>
              </a:spcAft>
              <a:buNone/>
              <a:defRPr/>
            </a:pPr>
            <a:r>
              <a:rPr lang="cy-GB" b="1">
                <a:solidFill>
                  <a:prstClr val="black"/>
                </a:solidFill>
                <a:ea typeface="Calibri"/>
                <a:cs typeface="Times New Roman"/>
              </a:rPr>
              <a:t>Pa ddeddfwriaeth sy’n berthnasol i weithio mewn llefydd uchel?</a:t>
            </a:r>
          </a:p>
          <a:p>
            <a:pPr marL="0" indent="0">
              <a:spcAft>
                <a:spcPts val="1000"/>
              </a:spcAft>
              <a:buNone/>
              <a:defRPr/>
            </a:pPr>
            <a:r>
              <a:rPr lang="cy-GB">
                <a:solidFill>
                  <a:prstClr val="black"/>
                </a:solidFill>
                <a:ea typeface="Calibri"/>
                <a:cs typeface="Times New Roman"/>
              </a:rPr>
              <a:t>Rheoliadau Gweithio ar Uchder 2005 (WAHR)</a:t>
            </a:r>
          </a:p>
          <a:p>
            <a:pPr marL="0" indent="0">
              <a:spcAft>
                <a:spcPts val="1000"/>
              </a:spcAft>
              <a:buNone/>
              <a:defRPr/>
            </a:pPr>
            <a:r>
              <a:rPr lang="cy-GB">
                <a:solidFill>
                  <a:prstClr val="black"/>
                </a:solidFill>
                <a:ea typeface="Calibri"/>
                <a:cs typeface="Times New Roman"/>
              </a:rPr>
              <a:t>Mae hierarchaeth syml ar gyfer rheoli a dewis cyfarpar i weithio mewn llefydd uchel. Rhaid i’r rheini sy’n dal y ddyletswydd: </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Osgoi gweithio mewn llefydd uchel pan fydd modd </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Defnyddio cyfarpar gwaith neu fesurau eraill i atal cwympiadau pan na fydd modd osgoi gweithio mewn llefydd uchel a </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Pan na fydd modd dileu’r risg o gwympo, defnyddio cyfarpar gwaith neu fesurau eraill i leihau'r pellter a chanlyniadau cwympo petai hynny’n digwydd.</a:t>
            </a:r>
          </a:p>
          <a:p>
            <a:pPr>
              <a:spcAft>
                <a:spcPts val="1000"/>
              </a:spcAft>
              <a:defRPr/>
            </a:pPr>
            <a:endParaRPr lang="en-GB" sz="1600" dirty="0">
              <a:solidFill>
                <a:prstClr val="black"/>
              </a:solidFill>
              <a:ea typeface="Calibri"/>
              <a:cs typeface="Times New Roman"/>
            </a:endParaRPr>
          </a:p>
        </p:txBody>
      </p:sp>
    </p:spTree>
    <p:extLst>
      <p:ext uri="{BB962C8B-B14F-4D97-AF65-F5344CB8AC3E}">
        <p14:creationId xmlns:p14="http://schemas.microsoft.com/office/powerpoint/2010/main" val="2574684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792086"/>
          </a:xfrm>
        </p:spPr>
        <p:txBody>
          <a:bodyPr>
            <a:normAutofit/>
          </a:bodyPr>
          <a:lstStyle/>
          <a:p>
            <a:pPr algn="l"/>
            <a:r>
              <a:rPr lang="cy-GB" b="1"/>
              <a:t>Diogelu personol a diogelu pawb</a:t>
            </a:r>
          </a:p>
        </p:txBody>
      </p:sp>
      <p:sp>
        <p:nvSpPr>
          <p:cNvPr id="5" name="Content Placeholder 4"/>
          <p:cNvSpPr>
            <a:spLocks noGrp="1"/>
          </p:cNvSpPr>
          <p:nvPr>
            <p:ph idx="1"/>
          </p:nvPr>
        </p:nvSpPr>
        <p:spPr>
          <a:xfrm>
            <a:off x="457200" y="1556793"/>
            <a:ext cx="8435280" cy="4901158"/>
          </a:xfrm>
        </p:spPr>
        <p:txBody>
          <a:bodyPr>
            <a:normAutofit/>
          </a:bodyPr>
          <a:lstStyle/>
          <a:p>
            <a:pPr>
              <a:defRPr/>
            </a:pPr>
            <a:r>
              <a:rPr lang="cy-GB" i="1"/>
              <a:t>Dylech bob amser ystyried mesurau sy’n diogelu pawb sydd mewn perygl (diogelu pawb) cyn mesurau sy’n diogelu’r unigolyn yn unig (diogelu personol). </a:t>
            </a:r>
          </a:p>
          <a:p>
            <a:pPr>
              <a:defRPr/>
            </a:pPr>
            <a:r>
              <a:rPr lang="cy-GB" i="1"/>
              <a:t>Mae diogelu pawb yn gyfarpar nad yw’n golygu ei bod yn rhaid i’r unigolyn sy’n gweithio’n rhywle uchel weithredu er mwyn iddo fod yn effeithio, er enghraifft canllaw diogelu parhaol neu dros dro. </a:t>
            </a:r>
          </a:p>
          <a:p>
            <a:pPr>
              <a:defRPr/>
            </a:pPr>
            <a:r>
              <a:rPr lang="cy-GB" i="1"/>
              <a:t>Mae cyfarpar diogelu personol yn gyfarpar sy’n golygu ei bod yn rhaid i’r unigolyn weithredu er mwyn iddo fod yn effeithiol. Mae enghraifft yn cynnwys gwisgo harnais diogelwch yn gywir a’i gysylltu, drwy laniard sy’n amsugno egni, i bwynt angori addas.</a:t>
            </a:r>
          </a:p>
          <a:p>
            <a:pPr algn="r">
              <a:defRPr/>
            </a:pPr>
            <a:r>
              <a:rPr lang="cy-GB" sz="1600">
                <a:solidFill>
                  <a:prstClr val="black"/>
                </a:solidFill>
                <a:ea typeface="Calibri"/>
                <a:cs typeface="Times New Roman"/>
              </a:rPr>
              <a:t>O Working at height: A brief guide, Yr Awdurdod Gweithredol Iechyd a Diogelwch</a:t>
            </a:r>
          </a:p>
          <a:p>
            <a:pPr algn="r">
              <a:defRPr/>
            </a:pPr>
            <a:r>
              <a:rPr lang="cy-GB" sz="1600">
                <a:hlinkClick r:id="rId2"/>
              </a:rPr>
              <a:t>Working at height: A brief guide (hse.gov.uk)</a:t>
            </a:r>
          </a:p>
        </p:txBody>
      </p:sp>
    </p:spTree>
    <p:extLst>
      <p:ext uri="{BB962C8B-B14F-4D97-AF65-F5344CB8AC3E}">
        <p14:creationId xmlns:p14="http://schemas.microsoft.com/office/powerpoint/2010/main" val="1555117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9" descr="Lyte DIY SFBD245 Domestic Double-Extension Ladder 15 Rungs"/>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98147" y="1102958"/>
            <a:ext cx="2123926" cy="2123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963110"/>
            <a:ext cx="7305675" cy="669856"/>
          </a:xfrm>
        </p:spPr>
        <p:txBody>
          <a:bodyPr/>
          <a:lstStyle/>
          <a:p>
            <a:pPr eaLnBrk="1" hangingPunct="1"/>
            <a:r>
              <a:rPr lang="cy-GB"/>
              <a:t>Mathau o gyfarpar mynediad</a:t>
            </a:r>
            <a:r>
              <a:rPr lang="cy-GB" b="1">
                <a:cs typeface="Arial" charset="0"/>
              </a:rPr>
              <a:t> </a:t>
            </a:r>
          </a:p>
        </p:txBody>
      </p:sp>
      <p:pic>
        <p:nvPicPr>
          <p:cNvPr id="7" name="Picture 11" descr="Podium Step 960mm Platform Height"/>
          <p:cNvPicPr>
            <a:picLocks noGrp="1" noChangeAspect="1" noChangeArrowheads="1"/>
          </p:cNvPicPr>
          <p:nvPr>
            <p:ph sz="quarter" idx="10"/>
          </p:nvPr>
        </p:nvPicPr>
        <p:blipFill>
          <a:blip r:embed="rId3" cstate="email">
            <a:extLst>
              <a:ext uri="{28A0092B-C50C-407E-A947-70E740481C1C}">
                <a14:useLocalDpi xmlns:a14="http://schemas.microsoft.com/office/drawing/2010/main"/>
              </a:ext>
            </a:extLst>
          </a:blip>
          <a:srcRect l="18016" r="21025"/>
          <a:stretch>
            <a:fillRect/>
          </a:stretch>
        </p:blipFill>
        <p:spPr bwMode="auto">
          <a:xfrm>
            <a:off x="2286248" y="1772815"/>
            <a:ext cx="1175613" cy="1563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097515" y="3240161"/>
            <a:ext cx="1872208" cy="400110"/>
          </a:xfrm>
          <a:prstGeom prst="rect">
            <a:avLst/>
          </a:prstGeom>
          <a:noFill/>
        </p:spPr>
        <p:txBody>
          <a:bodyPr wrap="square" rtlCol="0">
            <a:spAutoFit/>
          </a:bodyPr>
          <a:lstStyle/>
          <a:p>
            <a:r>
              <a:rPr lang="cy-GB"/>
              <a:t>Ysgolion</a:t>
            </a:r>
          </a:p>
        </p:txBody>
      </p:sp>
      <p:sp>
        <p:nvSpPr>
          <p:cNvPr id="10" name="TextBox 9"/>
          <p:cNvSpPr txBox="1"/>
          <p:nvPr/>
        </p:nvSpPr>
        <p:spPr>
          <a:xfrm>
            <a:off x="2079548" y="3324759"/>
            <a:ext cx="2251743" cy="400110"/>
          </a:xfrm>
          <a:prstGeom prst="rect">
            <a:avLst/>
          </a:prstGeom>
          <a:noFill/>
        </p:spPr>
        <p:txBody>
          <a:bodyPr wrap="square" rtlCol="0">
            <a:spAutoFit/>
          </a:bodyPr>
          <a:lstStyle/>
          <a:p>
            <a:r>
              <a:rPr lang="cy-GB" dirty="0"/>
              <a:t>Tyrrau symudol</a:t>
            </a:r>
          </a:p>
        </p:txBody>
      </p:sp>
      <p:pic>
        <p:nvPicPr>
          <p:cNvPr id="11" name="Picture 11" descr="Platfform Gwaith Sefyll Sgwâr Alwminiwm"/>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82271" y="4128241"/>
            <a:ext cx="1608714" cy="1395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Lyte GFBB7 Swingback Builders Step Ladder Fibreglass 7-Tread"/>
          <p:cNvPicPr>
            <a:picLocks noChangeAspect="1" noChangeArrowheads="1"/>
          </p:cNvPicPr>
          <p:nvPr/>
        </p:nvPicPr>
        <p:blipFill rotWithShape="1">
          <a:blip r:embed="rId5">
            <a:extLst>
              <a:ext uri="{28A0092B-C50C-407E-A947-70E740481C1C}">
                <a14:useLocalDpi xmlns:a14="http://schemas.microsoft.com/office/drawing/2010/main"/>
              </a:ext>
            </a:extLst>
          </a:blip>
          <a:srcRect l="23248" t="8262" r="24175"/>
          <a:stretch/>
        </p:blipFill>
        <p:spPr bwMode="auto">
          <a:xfrm>
            <a:off x="395535" y="1772816"/>
            <a:ext cx="1300103" cy="1714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328042" y="5263345"/>
            <a:ext cx="2143151" cy="409827"/>
          </a:xfrm>
          <a:prstGeom prst="rect">
            <a:avLst/>
          </a:prstGeom>
          <a:noFill/>
        </p:spPr>
        <p:txBody>
          <a:bodyPr wrap="square" rtlCol="0">
            <a:spAutoFit/>
          </a:bodyPr>
          <a:lstStyle/>
          <a:p>
            <a:r>
              <a:rPr lang="cy-GB" dirty="0"/>
              <a:t>Platfformau sefyll</a:t>
            </a:r>
          </a:p>
        </p:txBody>
      </p:sp>
      <p:sp>
        <p:nvSpPr>
          <p:cNvPr id="14" name="TextBox 13"/>
          <p:cNvSpPr txBox="1"/>
          <p:nvPr/>
        </p:nvSpPr>
        <p:spPr>
          <a:xfrm>
            <a:off x="554415" y="3395006"/>
            <a:ext cx="1872208" cy="400110"/>
          </a:xfrm>
          <a:prstGeom prst="rect">
            <a:avLst/>
          </a:prstGeom>
          <a:noFill/>
        </p:spPr>
        <p:txBody>
          <a:bodyPr wrap="square" rtlCol="0">
            <a:spAutoFit/>
          </a:bodyPr>
          <a:lstStyle/>
          <a:p>
            <a:r>
              <a:rPr lang="cy-GB"/>
              <a:t>Stepiau</a:t>
            </a:r>
          </a:p>
        </p:txBody>
      </p:sp>
      <p:pic>
        <p:nvPicPr>
          <p:cNvPr id="15" name="Picture 4"/>
          <p:cNvPicPr>
            <a:picLocks noChangeAspect="1"/>
          </p:cNvPicPr>
          <p:nvPr/>
        </p:nvPicPr>
        <p:blipFill rotWithShape="1">
          <a:blip r:embed="rId6" cstate="email">
            <a:extLst>
              <a:ext uri="{28A0092B-C50C-407E-A947-70E740481C1C}">
                <a14:useLocalDpi xmlns:a14="http://schemas.microsoft.com/office/drawing/2010/main"/>
              </a:ext>
            </a:extLst>
          </a:blip>
          <a:srcRect l="11214" t="4879" r="32262"/>
          <a:stretch/>
        </p:blipFill>
        <p:spPr bwMode="auto">
          <a:xfrm>
            <a:off x="4410325" y="1332163"/>
            <a:ext cx="897035" cy="19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4371256" y="3353124"/>
            <a:ext cx="1872208" cy="400110"/>
          </a:xfrm>
          <a:prstGeom prst="rect">
            <a:avLst/>
          </a:prstGeom>
          <a:noFill/>
        </p:spPr>
        <p:txBody>
          <a:bodyPr wrap="square" rtlCol="0">
            <a:spAutoFit/>
          </a:bodyPr>
          <a:lstStyle/>
          <a:p>
            <a:r>
              <a:rPr lang="cy-GB"/>
              <a:t>Lifft siswrn</a:t>
            </a:r>
          </a:p>
        </p:txBody>
      </p:sp>
      <p:pic>
        <p:nvPicPr>
          <p:cNvPr id="17" name="Picture 1"/>
          <p:cNvPicPr>
            <a:picLocks noChangeAspect="1"/>
          </p:cNvPicPr>
          <p:nvPr/>
        </p:nvPicPr>
        <p:blipFill rotWithShape="1">
          <a:blip r:embed="rId7" cstate="email">
            <a:extLst>
              <a:ext uri="{28A0092B-C50C-407E-A947-70E740481C1C}">
                <a14:useLocalDpi xmlns:a14="http://schemas.microsoft.com/office/drawing/2010/main"/>
              </a:ext>
            </a:extLst>
          </a:blip>
          <a:srcRect t="8908" b="12784"/>
          <a:stretch/>
        </p:blipFill>
        <p:spPr bwMode="auto">
          <a:xfrm>
            <a:off x="5584787" y="3985616"/>
            <a:ext cx="1880079" cy="163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5598147" y="5673173"/>
            <a:ext cx="3222325" cy="400110"/>
          </a:xfrm>
          <a:prstGeom prst="rect">
            <a:avLst/>
          </a:prstGeom>
          <a:noFill/>
        </p:spPr>
        <p:txBody>
          <a:bodyPr wrap="square" rtlCol="0">
            <a:spAutoFit/>
          </a:bodyPr>
          <a:lstStyle/>
          <a:p>
            <a:r>
              <a:rPr lang="cy-GB" dirty="0"/>
              <a:t>Craeniau casglu ffrwythau</a:t>
            </a:r>
          </a:p>
        </p:txBody>
      </p:sp>
      <p:pic>
        <p:nvPicPr>
          <p:cNvPr id="1027" name="Picture 3" descr="X:\ILM Publishing\MAC Storage\Learning Solutions\Construction\SmartScreen\6707 Painting and Decorating\6707 Painting and Decorating SmartScreen Level 2\Production\Handover files\Unit 220\Artwork\I1.68_106644731.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700842" y="4034854"/>
            <a:ext cx="2143152" cy="1607364"/>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3173933" y="5673173"/>
            <a:ext cx="1872208" cy="400110"/>
          </a:xfrm>
          <a:prstGeom prst="rect">
            <a:avLst/>
          </a:prstGeom>
          <a:noFill/>
        </p:spPr>
        <p:txBody>
          <a:bodyPr wrap="square" rtlCol="0">
            <a:spAutoFit/>
          </a:bodyPr>
          <a:lstStyle/>
          <a:p>
            <a:r>
              <a:rPr lang="cy-GB"/>
              <a:t>Tiwb</a:t>
            </a:r>
          </a:p>
        </p:txBody>
      </p:sp>
    </p:spTree>
    <p:extLst>
      <p:ext uri="{BB962C8B-B14F-4D97-AF65-F5344CB8AC3E}">
        <p14:creationId xmlns:p14="http://schemas.microsoft.com/office/powerpoint/2010/main" val="172149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720080"/>
          </a:xfrm>
        </p:spPr>
        <p:txBody>
          <a:bodyPr>
            <a:normAutofit/>
          </a:bodyPr>
          <a:lstStyle/>
          <a:p>
            <a:pPr algn="l"/>
            <a:r>
              <a:rPr lang="cy-GB"/>
              <a:t>Cyfarpar mynediad</a:t>
            </a:r>
          </a:p>
        </p:txBody>
      </p:sp>
      <p:graphicFrame>
        <p:nvGraphicFramePr>
          <p:cNvPr id="6" name="Table 5">
            <a:extLst>
              <a:ext uri="{FF2B5EF4-FFF2-40B4-BE49-F238E27FC236}">
                <a16:creationId xmlns:a16="http://schemas.microsoft.com/office/drawing/2014/main" id="{DC0BFD49-62BD-4648-AAA6-46B571EA8145}"/>
              </a:ext>
            </a:extLst>
          </p:cNvPr>
          <p:cNvGraphicFramePr>
            <a:graphicFrameLocks noGrp="1"/>
          </p:cNvGraphicFramePr>
          <p:nvPr>
            <p:extLst>
              <p:ext uri="{D42A27DB-BD31-4B8C-83A1-F6EECF244321}">
                <p14:modId xmlns:p14="http://schemas.microsoft.com/office/powerpoint/2010/main" val="737288283"/>
              </p:ext>
            </p:extLst>
          </p:nvPr>
        </p:nvGraphicFramePr>
        <p:xfrm>
          <a:off x="323528" y="1523563"/>
          <a:ext cx="8315807" cy="4557461"/>
        </p:xfrm>
        <a:graphic>
          <a:graphicData uri="http://schemas.openxmlformats.org/drawingml/2006/table">
            <a:tbl>
              <a:tblPr firstRow="1" firstCol="1" bandRow="1">
                <a:tableStyleId>{5C22544A-7EE6-4342-B048-85BDC9FD1C3A}</a:tableStyleId>
              </a:tblPr>
              <a:tblGrid>
                <a:gridCol w="1213447">
                  <a:extLst>
                    <a:ext uri="{9D8B030D-6E8A-4147-A177-3AD203B41FA5}">
                      <a16:colId xmlns:a16="http://schemas.microsoft.com/office/drawing/2014/main" val="3543299354"/>
                    </a:ext>
                  </a:extLst>
                </a:gridCol>
                <a:gridCol w="2576587">
                  <a:extLst>
                    <a:ext uri="{9D8B030D-6E8A-4147-A177-3AD203B41FA5}">
                      <a16:colId xmlns:a16="http://schemas.microsoft.com/office/drawing/2014/main" val="3150582288"/>
                    </a:ext>
                  </a:extLst>
                </a:gridCol>
                <a:gridCol w="4525773">
                  <a:extLst>
                    <a:ext uri="{9D8B030D-6E8A-4147-A177-3AD203B41FA5}">
                      <a16:colId xmlns:a16="http://schemas.microsoft.com/office/drawing/2014/main" val="1404054008"/>
                    </a:ext>
                  </a:extLst>
                </a:gridCol>
              </a:tblGrid>
              <a:tr h="173992">
                <a:tc>
                  <a:txBody>
                    <a:bodyPr/>
                    <a:lstStyle/>
                    <a:p>
                      <a:pPr>
                        <a:lnSpc>
                          <a:spcPct val="115000"/>
                        </a:lnSpc>
                        <a:spcAft>
                          <a:spcPts val="1000"/>
                        </a:spcAft>
                      </a:pPr>
                      <a:r>
                        <a:rPr lang="cy-GB" sz="1400">
                          <a:solidFill>
                            <a:schemeClr val="tx1"/>
                          </a:solidFill>
                        </a:rPr>
                        <a:t>Cyfarpar </a:t>
                      </a:r>
                    </a:p>
                  </a:txBody>
                  <a:tcPr marL="65749" marR="65749" marT="0" marB="0"/>
                </a:tc>
                <a:tc>
                  <a:txBody>
                    <a:bodyPr/>
                    <a:lstStyle/>
                    <a:p>
                      <a:pPr>
                        <a:lnSpc>
                          <a:spcPct val="115000"/>
                        </a:lnSpc>
                        <a:spcAft>
                          <a:spcPts val="1000"/>
                        </a:spcAft>
                      </a:pPr>
                      <a:r>
                        <a:rPr lang="cy-GB" sz="1400">
                          <a:solidFill>
                            <a:schemeClr val="tx1"/>
                          </a:solidFill>
                        </a:rPr>
                        <a:t>Prif nodweddion</a:t>
                      </a:r>
                    </a:p>
                  </a:txBody>
                  <a:tcPr marL="65749" marR="65749" marT="0" marB="0"/>
                </a:tc>
                <a:tc>
                  <a:txBody>
                    <a:bodyPr/>
                    <a:lstStyle/>
                    <a:p>
                      <a:pPr>
                        <a:lnSpc>
                          <a:spcPct val="115000"/>
                        </a:lnSpc>
                        <a:spcAft>
                          <a:spcPts val="1000"/>
                        </a:spcAft>
                      </a:pPr>
                      <a:r>
                        <a:rPr lang="cy-GB" sz="1400">
                          <a:solidFill>
                            <a:schemeClr val="tx1"/>
                          </a:solidFill>
                        </a:rPr>
                        <a:t>Archwiliadau diogelwch</a:t>
                      </a:r>
                    </a:p>
                  </a:txBody>
                  <a:tcPr marL="65749" marR="65749" marT="0" marB="0"/>
                </a:tc>
                <a:extLst>
                  <a:ext uri="{0D108BD9-81ED-4DB2-BD59-A6C34878D82A}">
                    <a16:rowId xmlns:a16="http://schemas.microsoft.com/office/drawing/2014/main" val="2951104779"/>
                  </a:ext>
                </a:extLst>
              </a:tr>
              <a:tr h="543648">
                <a:tc>
                  <a:txBody>
                    <a:bodyPr/>
                    <a:lstStyle/>
                    <a:p>
                      <a:pPr>
                        <a:lnSpc>
                          <a:spcPct val="115000"/>
                        </a:lnSpc>
                        <a:spcAft>
                          <a:spcPts val="1000"/>
                        </a:spcAft>
                      </a:pPr>
                      <a:r>
                        <a:rPr lang="cy-GB" sz="1400">
                          <a:solidFill>
                            <a:schemeClr val="tx1"/>
                          </a:solidFill>
                        </a:rPr>
                        <a:t>Ysgol fach</a:t>
                      </a:r>
                    </a:p>
                  </a:txBody>
                  <a:tcPr marL="65749" marR="65749" marT="0" marB="0"/>
                </a:tc>
                <a:tc>
                  <a:txBody>
                    <a:bodyPr/>
                    <a:lstStyle/>
                    <a:p>
                      <a:pPr>
                        <a:lnSpc>
                          <a:spcPct val="115000"/>
                        </a:lnSpc>
                        <a:spcAft>
                          <a:spcPts val="1000"/>
                        </a:spcAft>
                      </a:pPr>
                      <a:r>
                        <a:rPr lang="cy-GB" sz="1400"/>
                        <a:t>Yn ddelfrydol ar gyfer mannau cyfyng. Mae pedair coes yn rhoi sefydlogrwydd.</a:t>
                      </a:r>
                    </a:p>
                  </a:txBody>
                  <a:tcPr marL="65749" marR="65749" marT="0" marB="0"/>
                </a:tc>
                <a:tc>
                  <a:txBody>
                    <a:bodyPr/>
                    <a:lstStyle/>
                    <a:p>
                      <a:pPr marL="342900" lvl="0" indent="-342900">
                        <a:lnSpc>
                          <a:spcPct val="115000"/>
                        </a:lnSpc>
                        <a:buFont typeface="Symbol" panose="05050102010706020507" pitchFamily="18" charset="2"/>
                        <a:buChar char=""/>
                      </a:pPr>
                      <a:r>
                        <a:rPr lang="cy-GB" sz="1400"/>
                        <a:t>Dylai’r pen-glin aros yn is na thop y grisiau.</a:t>
                      </a:r>
                    </a:p>
                    <a:p>
                      <a:pPr marL="342900" lvl="0" indent="-342900">
                        <a:lnSpc>
                          <a:spcPct val="115000"/>
                        </a:lnSpc>
                        <a:buFont typeface="Symbol" panose="05050102010706020507" pitchFamily="18" charset="2"/>
                        <a:buChar char=""/>
                      </a:pPr>
                      <a:r>
                        <a:rPr lang="cy-GB" sz="1400"/>
                        <a:t>Gwiriwch y colfachau, y cortynnau neu’r rhaffau.</a:t>
                      </a:r>
                    </a:p>
                    <a:p>
                      <a:pPr marL="342900" lvl="0" indent="-342900">
                        <a:lnSpc>
                          <a:spcPct val="115000"/>
                        </a:lnSpc>
                        <a:spcAft>
                          <a:spcPts val="1000"/>
                        </a:spcAft>
                        <a:buFont typeface="Symbol" panose="05050102010706020507" pitchFamily="18" charset="2"/>
                        <a:buChar char=""/>
                      </a:pPr>
                      <a:r>
                        <a:rPr lang="cy-GB" sz="1400"/>
                        <a:t>Gosodwch i wynebu’r gwaith yn unig.</a:t>
                      </a:r>
                    </a:p>
                  </a:txBody>
                  <a:tcPr marL="65749" marR="65749" marT="0" marB="0"/>
                </a:tc>
                <a:extLst>
                  <a:ext uri="{0D108BD9-81ED-4DB2-BD59-A6C34878D82A}">
                    <a16:rowId xmlns:a16="http://schemas.microsoft.com/office/drawing/2014/main" val="1616322874"/>
                  </a:ext>
                </a:extLst>
              </a:tr>
              <a:tr h="543648">
                <a:tc>
                  <a:txBody>
                    <a:bodyPr/>
                    <a:lstStyle/>
                    <a:p>
                      <a:pPr>
                        <a:lnSpc>
                          <a:spcPct val="115000"/>
                        </a:lnSpc>
                        <a:spcAft>
                          <a:spcPts val="1000"/>
                        </a:spcAft>
                      </a:pPr>
                      <a:r>
                        <a:rPr lang="cy-GB" sz="1400" dirty="0">
                          <a:solidFill>
                            <a:schemeClr val="tx1"/>
                          </a:solidFill>
                        </a:rPr>
                        <a:t>Ysgol</a:t>
                      </a:r>
                    </a:p>
                  </a:txBody>
                  <a:tcPr marL="65749" marR="65749" marT="0" marB="0"/>
                </a:tc>
                <a:tc>
                  <a:txBody>
                    <a:bodyPr/>
                    <a:lstStyle/>
                    <a:p>
                      <a:pPr>
                        <a:lnSpc>
                          <a:spcPct val="115000"/>
                        </a:lnSpc>
                        <a:spcAft>
                          <a:spcPts val="1000"/>
                        </a:spcAft>
                      </a:pPr>
                      <a:r>
                        <a:rPr lang="cy-GB" sz="1400"/>
                        <a:t>Delfrydol ar gyfer mynediad sylfaenol, gwaith tymor byr. Wedi’i gwneud o alwminiwm, gwydr ffibr neu bren.</a:t>
                      </a:r>
                    </a:p>
                  </a:txBody>
                  <a:tcPr marL="65749" marR="65749" marT="0" marB="0"/>
                </a:tc>
                <a:tc>
                  <a:txBody>
                    <a:bodyPr/>
                    <a:lstStyle/>
                    <a:p>
                      <a:pPr marL="342900" lvl="0" indent="-342900">
                        <a:lnSpc>
                          <a:spcPct val="115000"/>
                        </a:lnSpc>
                        <a:buFont typeface="Symbol" panose="05050102010706020507" pitchFamily="18" charset="2"/>
                        <a:buChar char=""/>
                      </a:pPr>
                      <a:r>
                        <a:rPr lang="cy-GB" sz="1400"/>
                        <a:t>Archwilio’r grisiau, y rhodenni clymu a/neu atgyweiriadau.</a:t>
                      </a:r>
                    </a:p>
                    <a:p>
                      <a:pPr marL="342900" lvl="0" indent="-342900">
                        <a:lnSpc>
                          <a:spcPct val="115000"/>
                        </a:lnSpc>
                        <a:buFont typeface="Symbol" panose="05050102010706020507" pitchFamily="18" charset="2"/>
                        <a:buChar char=""/>
                      </a:pPr>
                      <a:r>
                        <a:rPr lang="cy-GB" sz="1400"/>
                        <a:t>Gwnewch yn siŵr ei bod yn cael ei roi ar dir cadarn a gwastad.</a:t>
                      </a:r>
                    </a:p>
                    <a:p>
                      <a:pPr marL="342900" lvl="0" indent="-342900">
                        <a:lnSpc>
                          <a:spcPct val="115000"/>
                        </a:lnSpc>
                        <a:spcAft>
                          <a:spcPts val="1000"/>
                        </a:spcAft>
                        <a:buFont typeface="Symbol" panose="05050102010706020507" pitchFamily="18" charset="2"/>
                        <a:buChar char=""/>
                      </a:pPr>
                      <a:r>
                        <a:rPr lang="cy-GB" sz="1400"/>
                        <a:t>Ni ddylai’r ongl fod yn fwy na 75° neu 1 mewn 4.</a:t>
                      </a:r>
                    </a:p>
                  </a:txBody>
                  <a:tcPr marL="65749" marR="65749" marT="0" marB="0"/>
                </a:tc>
                <a:extLst>
                  <a:ext uri="{0D108BD9-81ED-4DB2-BD59-A6C34878D82A}">
                    <a16:rowId xmlns:a16="http://schemas.microsoft.com/office/drawing/2014/main" val="1361153794"/>
                  </a:ext>
                </a:extLst>
              </a:tr>
              <a:tr h="543648">
                <a:tc>
                  <a:txBody>
                    <a:bodyPr/>
                    <a:lstStyle/>
                    <a:p>
                      <a:pPr>
                        <a:lnSpc>
                          <a:spcPct val="115000"/>
                        </a:lnSpc>
                        <a:spcAft>
                          <a:spcPts val="1000"/>
                        </a:spcAft>
                      </a:pPr>
                      <a:r>
                        <a:rPr lang="cy-GB" sz="1400">
                          <a:solidFill>
                            <a:schemeClr val="tx1"/>
                          </a:solidFill>
                        </a:rPr>
                        <a:t>Sgaffaldiau neu dyrrau bach symudol</a:t>
                      </a:r>
                    </a:p>
                  </a:txBody>
                  <a:tcPr marL="65749" marR="65749" marT="0" marB="0"/>
                </a:tc>
                <a:tc>
                  <a:txBody>
                    <a:bodyPr/>
                    <a:lstStyle/>
                    <a:p>
                      <a:pPr>
                        <a:lnSpc>
                          <a:spcPct val="115000"/>
                        </a:lnSpc>
                        <a:spcAft>
                          <a:spcPts val="1000"/>
                        </a:spcAft>
                      </a:pPr>
                      <a:r>
                        <a:rPr lang="cy-GB" sz="1400"/>
                        <a:t>Fel rheol mae’r rhain yn cael eu gwneud o alwminiwm ac mae modd eu plygu gydag olwynion y gellir eu cloi.</a:t>
                      </a:r>
                    </a:p>
                  </a:txBody>
                  <a:tcPr marL="65749" marR="65749" marT="0" marB="0"/>
                </a:tc>
                <a:tc>
                  <a:txBody>
                    <a:bodyPr/>
                    <a:lstStyle/>
                    <a:p>
                      <a:pPr marL="342900" lvl="0" indent="-342900">
                        <a:lnSpc>
                          <a:spcPct val="115000"/>
                        </a:lnSpc>
                        <a:buFont typeface="Symbol" panose="05050102010706020507" pitchFamily="18" charset="2"/>
                        <a:buChar char=""/>
                      </a:pPr>
                      <a:r>
                        <a:rPr lang="cy-GB" sz="1400"/>
                        <a:t>Gwnewch yn siŵr bod y tir yn wastad a bod yr olwynion wedi’u cloi.</a:t>
                      </a:r>
                    </a:p>
                    <a:p>
                      <a:pPr marL="342900" lvl="0" indent="-342900">
                        <a:lnSpc>
                          <a:spcPct val="115000"/>
                        </a:lnSpc>
                        <a:spcAft>
                          <a:spcPts val="1000"/>
                        </a:spcAft>
                        <a:buFont typeface="Symbol" panose="05050102010706020507" pitchFamily="18" charset="2"/>
                        <a:buChar char=""/>
                      </a:pPr>
                      <a:r>
                        <a:rPr lang="cy-GB" sz="1400"/>
                        <a:t>Peidiwch byth â symud y platfform pan fydd ganddo offer, cyfarpar na phobl arno.</a:t>
                      </a:r>
                    </a:p>
                  </a:txBody>
                  <a:tcPr marL="65749" marR="65749" marT="0" marB="0"/>
                </a:tc>
                <a:extLst>
                  <a:ext uri="{0D108BD9-81ED-4DB2-BD59-A6C34878D82A}">
                    <a16:rowId xmlns:a16="http://schemas.microsoft.com/office/drawing/2014/main" val="1073992164"/>
                  </a:ext>
                </a:extLst>
              </a:tr>
              <a:tr h="543648">
                <a:tc>
                  <a:txBody>
                    <a:bodyPr/>
                    <a:lstStyle/>
                    <a:p>
                      <a:pPr>
                        <a:lnSpc>
                          <a:spcPct val="115000"/>
                        </a:lnSpc>
                        <a:spcAft>
                          <a:spcPts val="1000"/>
                        </a:spcAft>
                      </a:pPr>
                      <a:r>
                        <a:rPr lang="cy-GB" sz="1400">
                          <a:solidFill>
                            <a:schemeClr val="tx1"/>
                          </a:solidFill>
                        </a:rPr>
                        <a:t>Sgaffaldiau tŵr symudol</a:t>
                      </a:r>
                    </a:p>
                  </a:txBody>
                  <a:tcPr marL="65749" marR="65749" marT="0" marB="0"/>
                </a:tc>
                <a:tc>
                  <a:txBody>
                    <a:bodyPr/>
                    <a:lstStyle/>
                    <a:p>
                      <a:pPr>
                        <a:lnSpc>
                          <a:spcPct val="115000"/>
                        </a:lnSpc>
                        <a:spcAft>
                          <a:spcPts val="1000"/>
                        </a:spcAft>
                      </a:pPr>
                      <a:r>
                        <a:rPr lang="cy-GB" sz="1400"/>
                        <a:t>Mae’r rhain yn fersiynau mwy o dyrrau bach, fel arfer gyda diogelwch ychwanegol ar yr ymylon.</a:t>
                      </a:r>
                    </a:p>
                  </a:txBody>
                  <a:tcPr marL="65749" marR="65749" marT="0" marB="0"/>
                </a:tc>
                <a:tc>
                  <a:txBody>
                    <a:bodyPr/>
                    <a:lstStyle/>
                    <a:p>
                      <a:pPr marL="342900" lvl="0" indent="-342900">
                        <a:lnSpc>
                          <a:spcPct val="115000"/>
                        </a:lnSpc>
                        <a:buFont typeface="Symbol" panose="05050102010706020507" pitchFamily="18" charset="2"/>
                        <a:buChar char=""/>
                      </a:pPr>
                      <a:r>
                        <a:rPr lang="cy-GB" sz="1400" dirty="0"/>
                        <a:t>Gwnewch yn siŵr bod y tir yn wastad a bod yr olwynion wedi’u cloi.</a:t>
                      </a:r>
                    </a:p>
                    <a:p>
                      <a:pPr marL="342900" lvl="0" indent="-342900">
                        <a:lnSpc>
                          <a:spcPct val="115000"/>
                        </a:lnSpc>
                        <a:buFont typeface="Symbol" panose="05050102010706020507" pitchFamily="18" charset="2"/>
                        <a:buChar char=""/>
                      </a:pPr>
                      <a:r>
                        <a:rPr lang="cy-GB" sz="1400" dirty="0"/>
                        <a:t>Peidiwch byth â symud y platfform pan fydd ganddo offer, cyfarpar na phobl arno.</a:t>
                      </a:r>
                    </a:p>
                    <a:p>
                      <a:pPr marL="342900" lvl="0" indent="-342900">
                        <a:lnSpc>
                          <a:spcPct val="115000"/>
                        </a:lnSpc>
                        <a:spcAft>
                          <a:spcPts val="1000"/>
                        </a:spcAft>
                        <a:buFont typeface="Symbol" panose="05050102010706020507" pitchFamily="18" charset="2"/>
                        <a:buChar char=""/>
                      </a:pPr>
                      <a:r>
                        <a:rPr lang="cy-GB" sz="1400" dirty="0"/>
                        <a:t>Ni ddylai’r gymhared lled y gwaelod i’r uchder fod yn fwy na 1:3.</a:t>
                      </a:r>
                    </a:p>
                  </a:txBody>
                  <a:tcPr marL="65749" marR="65749" marT="0" marB="0"/>
                </a:tc>
                <a:extLst>
                  <a:ext uri="{0D108BD9-81ED-4DB2-BD59-A6C34878D82A}">
                    <a16:rowId xmlns:a16="http://schemas.microsoft.com/office/drawing/2014/main" val="4165733951"/>
                  </a:ext>
                </a:extLst>
              </a:tr>
            </a:tbl>
          </a:graphicData>
        </a:graphic>
      </p:graphicFrame>
    </p:spTree>
    <p:extLst>
      <p:ext uri="{BB962C8B-B14F-4D97-AF65-F5344CB8AC3E}">
        <p14:creationId xmlns:p14="http://schemas.microsoft.com/office/powerpoint/2010/main" val="2300391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720080"/>
          </a:xfrm>
        </p:spPr>
        <p:txBody>
          <a:bodyPr>
            <a:normAutofit/>
          </a:bodyPr>
          <a:lstStyle/>
          <a:p>
            <a:pPr algn="l"/>
            <a:r>
              <a:rPr lang="cy-GB"/>
              <a:t>Cyfarpar mynediad</a:t>
            </a:r>
          </a:p>
        </p:txBody>
      </p:sp>
      <p:graphicFrame>
        <p:nvGraphicFramePr>
          <p:cNvPr id="6" name="Table 5">
            <a:extLst>
              <a:ext uri="{FF2B5EF4-FFF2-40B4-BE49-F238E27FC236}">
                <a16:creationId xmlns:a16="http://schemas.microsoft.com/office/drawing/2014/main" id="{DC0BFD49-62BD-4648-AAA6-46B571EA8145}"/>
              </a:ext>
            </a:extLst>
          </p:cNvPr>
          <p:cNvGraphicFramePr>
            <a:graphicFrameLocks noGrp="1"/>
          </p:cNvGraphicFramePr>
          <p:nvPr>
            <p:extLst>
              <p:ext uri="{D42A27DB-BD31-4B8C-83A1-F6EECF244321}">
                <p14:modId xmlns:p14="http://schemas.microsoft.com/office/powerpoint/2010/main" val="159518565"/>
              </p:ext>
            </p:extLst>
          </p:nvPr>
        </p:nvGraphicFramePr>
        <p:xfrm>
          <a:off x="323528" y="2060848"/>
          <a:ext cx="8363270" cy="2408743"/>
        </p:xfrm>
        <a:graphic>
          <a:graphicData uri="http://schemas.openxmlformats.org/drawingml/2006/table">
            <a:tbl>
              <a:tblPr firstRow="1" firstCol="1" bandRow="1">
                <a:tableStyleId>{5C22544A-7EE6-4342-B048-85BDC9FD1C3A}</a:tableStyleId>
              </a:tblPr>
              <a:tblGrid>
                <a:gridCol w="1080120">
                  <a:extLst>
                    <a:ext uri="{9D8B030D-6E8A-4147-A177-3AD203B41FA5}">
                      <a16:colId xmlns:a16="http://schemas.microsoft.com/office/drawing/2014/main" val="3543299354"/>
                    </a:ext>
                  </a:extLst>
                </a:gridCol>
                <a:gridCol w="2731546">
                  <a:extLst>
                    <a:ext uri="{9D8B030D-6E8A-4147-A177-3AD203B41FA5}">
                      <a16:colId xmlns:a16="http://schemas.microsoft.com/office/drawing/2014/main" val="3150582288"/>
                    </a:ext>
                  </a:extLst>
                </a:gridCol>
                <a:gridCol w="4551604">
                  <a:extLst>
                    <a:ext uri="{9D8B030D-6E8A-4147-A177-3AD203B41FA5}">
                      <a16:colId xmlns:a16="http://schemas.microsoft.com/office/drawing/2014/main" val="1404054008"/>
                    </a:ext>
                  </a:extLst>
                </a:gridCol>
              </a:tblGrid>
              <a:tr h="1202814">
                <a:tc>
                  <a:txBody>
                    <a:bodyPr/>
                    <a:lstStyle/>
                    <a:p>
                      <a:pPr>
                        <a:lnSpc>
                          <a:spcPct val="115000"/>
                        </a:lnSpc>
                        <a:spcAft>
                          <a:spcPts val="1000"/>
                        </a:spcAft>
                      </a:pPr>
                      <a:r>
                        <a:rPr lang="cy-GB" sz="1400" b="0" dirty="0" err="1">
                          <a:solidFill>
                            <a:schemeClr val="tx1"/>
                          </a:solidFill>
                        </a:rPr>
                        <a:t>Sgaffaldiau</a:t>
                      </a:r>
                      <a:r>
                        <a:rPr lang="cy-GB" sz="1400" b="0" dirty="0">
                          <a:solidFill>
                            <a:schemeClr val="tx1"/>
                          </a:solidFill>
                        </a:rPr>
                        <a:t> sefydlog a diogelu ymylon</a:t>
                      </a:r>
                    </a:p>
                  </a:txBody>
                  <a:tcPr marL="65749" marR="65749" marT="0" marB="0"/>
                </a:tc>
                <a:tc>
                  <a:txBody>
                    <a:bodyPr/>
                    <a:lstStyle/>
                    <a:p>
                      <a:pPr>
                        <a:lnSpc>
                          <a:spcPct val="115000"/>
                        </a:lnSpc>
                        <a:spcAft>
                          <a:spcPts val="1000"/>
                        </a:spcAft>
                      </a:pPr>
                      <a:r>
                        <a:rPr lang="cy-GB" sz="1400" b="0">
                          <a:solidFill>
                            <a:schemeClr val="tx1"/>
                          </a:solidFill>
                        </a:rPr>
                        <a:t>Sgaffaldiau sy’n cael eu gosod a’u haddasu i’r maint priodol i’r gwaith gyda diogelwch ar yr ymylon a rheiliau gwarchod.</a:t>
                      </a:r>
                    </a:p>
                  </a:txBody>
                  <a:tcPr marL="65749" marR="65749" marT="0" marB="0"/>
                </a:tc>
                <a:tc>
                  <a:txBody>
                    <a:bodyPr/>
                    <a:lstStyle/>
                    <a:p>
                      <a:pPr marL="342900" lvl="0" indent="-342900">
                        <a:lnSpc>
                          <a:spcPct val="115000"/>
                        </a:lnSpc>
                        <a:buFont typeface="Symbol" panose="05050102010706020507" pitchFamily="18" charset="2"/>
                        <a:buChar char=""/>
                      </a:pPr>
                      <a:r>
                        <a:rPr lang="cy-GB" sz="1400" b="0">
                          <a:solidFill>
                            <a:schemeClr val="tx1"/>
                          </a:solidFill>
                        </a:rPr>
                        <a:t>Rhaid cael digon o fracedi, rheiliau gwarchod a byrddau sgaffald.</a:t>
                      </a:r>
                    </a:p>
                    <a:p>
                      <a:pPr marL="342900" lvl="0" indent="-342900">
                        <a:lnSpc>
                          <a:spcPct val="115000"/>
                        </a:lnSpc>
                        <a:buFont typeface="Symbol" panose="05050102010706020507" pitchFamily="18" charset="2"/>
                        <a:buChar char=""/>
                      </a:pPr>
                      <a:r>
                        <a:rPr lang="cy-GB" sz="1400" b="0">
                          <a:solidFill>
                            <a:schemeClr val="tx1"/>
                          </a:solidFill>
                        </a:rPr>
                        <a:t>Dylai’r tiwbiau fod yn lefel.</a:t>
                      </a:r>
                    </a:p>
                    <a:p>
                      <a:pPr marL="342900" lvl="0" indent="-342900">
                        <a:lnSpc>
                          <a:spcPct val="115000"/>
                        </a:lnSpc>
                        <a:spcAft>
                          <a:spcPts val="1000"/>
                        </a:spcAft>
                        <a:buFont typeface="Symbol" panose="05050102010706020507" pitchFamily="18" charset="2"/>
                        <a:buChar char=""/>
                      </a:pPr>
                      <a:r>
                        <a:rPr lang="cy-GB" sz="1400" b="0">
                          <a:solidFill>
                            <a:schemeClr val="tx1"/>
                          </a:solidFill>
                        </a:rPr>
                        <a:t>Dylid cael mynediad priodol gan ddefnyddio ysgol.</a:t>
                      </a:r>
                    </a:p>
                  </a:txBody>
                  <a:tcPr marL="65749" marR="65749" marT="0" marB="0"/>
                </a:tc>
                <a:extLst>
                  <a:ext uri="{0D108BD9-81ED-4DB2-BD59-A6C34878D82A}">
                    <a16:rowId xmlns:a16="http://schemas.microsoft.com/office/drawing/2014/main" val="4191839875"/>
                  </a:ext>
                </a:extLst>
              </a:tr>
              <a:tr h="1202814">
                <a:tc>
                  <a:txBody>
                    <a:bodyPr/>
                    <a:lstStyle/>
                    <a:p>
                      <a:pPr>
                        <a:lnSpc>
                          <a:spcPct val="115000"/>
                        </a:lnSpc>
                        <a:spcAft>
                          <a:spcPts val="1000"/>
                        </a:spcAft>
                      </a:pPr>
                      <a:r>
                        <a:rPr lang="cy-GB" sz="1400" b="0">
                          <a:solidFill>
                            <a:schemeClr val="tx1"/>
                          </a:solidFill>
                        </a:rPr>
                        <a:t>Llwyfannau gwaith symudol sy’n codi</a:t>
                      </a:r>
                    </a:p>
                  </a:txBody>
                  <a:tcPr marL="65749" marR="65749" marT="0" marB="0"/>
                </a:tc>
                <a:tc>
                  <a:txBody>
                    <a:bodyPr/>
                    <a:lstStyle/>
                    <a:p>
                      <a:pPr>
                        <a:lnSpc>
                          <a:spcPct val="115000"/>
                        </a:lnSpc>
                        <a:spcAft>
                          <a:spcPts val="1000"/>
                        </a:spcAft>
                      </a:pPr>
                      <a:r>
                        <a:rPr lang="cy-GB" sz="1400" b="0">
                          <a:solidFill>
                            <a:schemeClr val="tx1"/>
                          </a:solidFill>
                        </a:rPr>
                        <a:t>Gelwir y rhain yn lifftiau siswrn neu’n graeniau casglu ffrwythau.</a:t>
                      </a:r>
                    </a:p>
                  </a:txBody>
                  <a:tcPr marL="65749" marR="65749" marT="0" marB="0"/>
                </a:tc>
                <a:tc>
                  <a:txBody>
                    <a:bodyPr/>
                    <a:lstStyle/>
                    <a:p>
                      <a:pPr marL="342900" lvl="0" indent="-342900">
                        <a:lnSpc>
                          <a:spcPct val="115000"/>
                        </a:lnSpc>
                        <a:buFont typeface="Symbol" panose="05050102010706020507" pitchFamily="18" charset="2"/>
                        <a:buChar char=""/>
                      </a:pPr>
                      <a:r>
                        <a:rPr lang="cy-GB" sz="1400" b="0" dirty="0">
                          <a:solidFill>
                            <a:schemeClr val="tx1"/>
                          </a:solidFill>
                        </a:rPr>
                        <a:t>Mae angen hyfforddiant arbenigol cyn defnyddio llwyfan.</a:t>
                      </a:r>
                    </a:p>
                    <a:p>
                      <a:pPr marL="342900" lvl="0" indent="-342900">
                        <a:lnSpc>
                          <a:spcPct val="115000"/>
                        </a:lnSpc>
                        <a:buFont typeface="Symbol" panose="05050102010706020507" pitchFamily="18" charset="2"/>
                        <a:buChar char=""/>
                      </a:pPr>
                      <a:r>
                        <a:rPr lang="cy-GB" sz="1400" b="0" dirty="0">
                          <a:solidFill>
                            <a:schemeClr val="tx1"/>
                          </a:solidFill>
                        </a:rPr>
                        <a:t>Defnyddio rheiliau gwarchod a byrddau troedio.</a:t>
                      </a:r>
                    </a:p>
                    <a:p>
                      <a:pPr marL="342900" lvl="0" indent="-342900">
                        <a:lnSpc>
                          <a:spcPct val="115000"/>
                        </a:lnSpc>
                        <a:spcAft>
                          <a:spcPts val="1000"/>
                        </a:spcAft>
                        <a:buFont typeface="Symbol" panose="05050102010706020507" pitchFamily="18" charset="2"/>
                        <a:buChar char=""/>
                      </a:pPr>
                      <a:r>
                        <a:rPr lang="cy-GB" sz="1400" b="0" dirty="0">
                          <a:solidFill>
                            <a:schemeClr val="tx1"/>
                          </a:solidFill>
                        </a:rPr>
                        <a:t>Mae angen bod yn ofalus i osgoi peryglon uwchben fel ceblau.</a:t>
                      </a:r>
                    </a:p>
                  </a:txBody>
                  <a:tcPr marL="65749" marR="65749" marT="0" marB="0"/>
                </a:tc>
                <a:extLst>
                  <a:ext uri="{0D108BD9-81ED-4DB2-BD59-A6C34878D82A}">
                    <a16:rowId xmlns:a16="http://schemas.microsoft.com/office/drawing/2014/main" val="763291657"/>
                  </a:ext>
                </a:extLst>
              </a:tr>
            </a:tbl>
          </a:graphicData>
        </a:graphic>
      </p:graphicFrame>
    </p:spTree>
    <p:extLst>
      <p:ext uri="{BB962C8B-B14F-4D97-AF65-F5344CB8AC3E}">
        <p14:creationId xmlns:p14="http://schemas.microsoft.com/office/powerpoint/2010/main" val="84240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720080"/>
          </a:xfrm>
        </p:spPr>
        <p:txBody>
          <a:bodyPr>
            <a:normAutofit/>
          </a:bodyPr>
          <a:lstStyle/>
          <a:p>
            <a:pPr algn="l"/>
            <a:r>
              <a:rPr lang="cy-GB" b="1"/>
              <a:t>Gweithio mewn llefydd uchel: ysgolion</a:t>
            </a:r>
          </a:p>
        </p:txBody>
      </p:sp>
      <p:sp>
        <p:nvSpPr>
          <p:cNvPr id="5" name="Content Placeholder 4"/>
          <p:cNvSpPr>
            <a:spLocks noGrp="1"/>
          </p:cNvSpPr>
          <p:nvPr>
            <p:ph idx="1"/>
          </p:nvPr>
        </p:nvSpPr>
        <p:spPr>
          <a:xfrm>
            <a:off x="457200" y="1700809"/>
            <a:ext cx="8147248" cy="4757142"/>
          </a:xfrm>
        </p:spPr>
        <p:txBody>
          <a:bodyPr>
            <a:normAutofit/>
          </a:bodyPr>
          <a:lstStyle/>
          <a:p>
            <a:pPr marL="342900" indent="-342900">
              <a:buClr>
                <a:srgbClr val="0077E3"/>
              </a:buClr>
              <a:buFont typeface="Arial" panose="020B0604020202020204" pitchFamily="34" charset="0"/>
              <a:buChar char="•"/>
              <a:defRPr/>
            </a:pPr>
            <a:r>
              <a:rPr lang="cy-GB">
                <a:solidFill>
                  <a:prstClr val="black"/>
                </a:solidFill>
                <a:ea typeface="Calibri"/>
                <a:cs typeface="Times New Roman"/>
              </a:rPr>
              <a:t>Pwyswch ysgolion yn ddiogel: ongl 75⁰ cywir (un uned allan ar gyfer pob pedair i fyny).</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Y defnyddiwr i gadw tri phwynt cyswllt bob amser.</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Gosodwch yr ysgol/traed rhag llithro/colfachau y gellir eu cloi yn ddiogel.</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Ystyriwch amodau'r tywydd a’r tir.</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Archwiliwch a chynnal a chadw’n briodol cyn ac yn ystod y defnyddio.</a:t>
            </a:r>
          </a:p>
          <a:p>
            <a:pPr marL="342900" indent="-342900">
              <a:spcAft>
                <a:spcPts val="1000"/>
              </a:spcAft>
              <a:buFont typeface="Arial" panose="020B0604020202020204" pitchFamily="34" charset="0"/>
              <a:buChar char="•"/>
              <a:defRPr/>
            </a:pPr>
            <a:endParaRPr lang="en-GB" dirty="0">
              <a:solidFill>
                <a:prstClr val="black"/>
              </a:solidFill>
              <a:ea typeface="Calibri"/>
              <a:cs typeface="Times New Roman"/>
            </a:endParaRPr>
          </a:p>
          <a:p>
            <a:pPr>
              <a:spcAft>
                <a:spcPts val="1000"/>
              </a:spcAft>
              <a:defRPr/>
            </a:pPr>
            <a:endParaRPr lang="en-GB" sz="1600" dirty="0">
              <a:solidFill>
                <a:prstClr val="black"/>
              </a:solidFill>
              <a:ea typeface="Calibri"/>
              <a:cs typeface="Times New Roman"/>
            </a:endParaRPr>
          </a:p>
        </p:txBody>
      </p:sp>
    </p:spTree>
    <p:extLst>
      <p:ext uri="{BB962C8B-B14F-4D97-AF65-F5344CB8AC3E}">
        <p14:creationId xmlns:p14="http://schemas.microsoft.com/office/powerpoint/2010/main" val="1970846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8229600" cy="648072"/>
          </a:xfrm>
        </p:spPr>
        <p:txBody>
          <a:bodyPr/>
          <a:lstStyle/>
          <a:p>
            <a:pPr algn="l" eaLnBrk="1" hangingPunct="1"/>
            <a:r>
              <a:rPr lang="cy-GB"/>
              <a:t> </a:t>
            </a:r>
            <a:r>
              <a:rPr lang="cy-GB" b="1">
                <a:cs typeface="Arial" charset="0"/>
              </a:rPr>
              <a:t>Ysgolion </a:t>
            </a:r>
          </a:p>
        </p:txBody>
      </p:sp>
      <p:sp>
        <p:nvSpPr>
          <p:cNvPr id="3" name="Content Placeholder 2"/>
          <p:cNvSpPr>
            <a:spLocks noGrp="1"/>
          </p:cNvSpPr>
          <p:nvPr>
            <p:ph sz="quarter" idx="10"/>
          </p:nvPr>
        </p:nvSpPr>
        <p:spPr>
          <a:xfrm>
            <a:off x="457200" y="1268760"/>
            <a:ext cx="7410450" cy="4858440"/>
          </a:xfrm>
        </p:spPr>
        <p:txBody>
          <a:bodyPr/>
          <a:lstStyle/>
          <a:p>
            <a:pPr>
              <a:lnSpc>
                <a:spcPct val="100000"/>
              </a:lnSpc>
            </a:pPr>
            <a:endParaRPr lang="en-GB" sz="1600" dirty="0"/>
          </a:p>
          <a:p>
            <a:pPr>
              <a:lnSpc>
                <a:spcPct val="100000"/>
              </a:lnSpc>
            </a:pPr>
            <a:endParaRPr lang="en-US" sz="1600" dirty="0"/>
          </a:p>
        </p:txBody>
      </p:sp>
      <p:pic>
        <p:nvPicPr>
          <p:cNvPr id="4" name="Picture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 y="1700808"/>
            <a:ext cx="3094286" cy="2329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65760" y="1700808"/>
            <a:ext cx="3247157" cy="2329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
          <p:cNvSpPr txBox="1">
            <a:spLocks noChangeArrowheads="1"/>
          </p:cNvSpPr>
          <p:nvPr/>
        </p:nvSpPr>
        <p:spPr bwMode="auto">
          <a:xfrm>
            <a:off x="194529" y="4253377"/>
            <a:ext cx="1693925" cy="157003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ea typeface="ＭＳ Ｐゴシック" pitchFamily="34" charset="-128"/>
              </a:defRPr>
            </a:lvl1pPr>
            <a:lvl2pPr marL="742950" indent="-285750" eaLnBrk="0" hangingPunct="0">
              <a:defRPr sz="2000">
                <a:solidFill>
                  <a:schemeClr val="tx1"/>
                </a:solidFill>
                <a:latin typeface="Arial" charset="0"/>
                <a:ea typeface="ＭＳ Ｐゴシック" pitchFamily="34" charset="-128"/>
              </a:defRPr>
            </a:lvl2pPr>
            <a:lvl3pPr marL="1143000" indent="-228600" eaLnBrk="0" hangingPunct="0">
              <a:defRPr sz="2000">
                <a:solidFill>
                  <a:schemeClr val="tx1"/>
                </a:solidFill>
                <a:latin typeface="Arial" charset="0"/>
                <a:ea typeface="ＭＳ Ｐゴシック" pitchFamily="34" charset="-128"/>
              </a:defRPr>
            </a:lvl3pPr>
            <a:lvl4pPr marL="1600200" indent="-228600" eaLnBrk="0" hangingPunct="0">
              <a:defRPr sz="2000">
                <a:solidFill>
                  <a:schemeClr val="tx1"/>
                </a:solidFill>
                <a:latin typeface="Arial" charset="0"/>
                <a:ea typeface="ＭＳ Ｐゴシック" pitchFamily="34" charset="-128"/>
              </a:defRPr>
            </a:lvl4pPr>
            <a:lvl5pPr marL="2057400" indent="-228600" eaLnBrk="0" hangingPunct="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eaLnBrk="1" hangingPunct="1"/>
            <a:r>
              <a:rPr lang="cy-GB" sz="1600" b="1" dirty="0"/>
              <a:t>Anghywir – mae’n </a:t>
            </a:r>
            <a:r>
              <a:rPr lang="cy-GB" sz="1600" b="1" dirty="0" err="1"/>
              <a:t>gorymestyn</a:t>
            </a:r>
            <a:r>
              <a:rPr lang="cy-GB" sz="1600" b="1" dirty="0"/>
              <a:t> ac nid yw’n cynnal tri phwynt cyswllt</a:t>
            </a:r>
          </a:p>
        </p:txBody>
      </p:sp>
      <p:sp>
        <p:nvSpPr>
          <p:cNvPr id="7" name="TextBox 8"/>
          <p:cNvSpPr txBox="1">
            <a:spLocks noChangeArrowheads="1"/>
          </p:cNvSpPr>
          <p:nvPr/>
        </p:nvSpPr>
        <p:spPr bwMode="auto">
          <a:xfrm>
            <a:off x="2095997" y="4253377"/>
            <a:ext cx="1600200" cy="157003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pitchFamily="34" charset="-128"/>
              </a:defRPr>
            </a:lvl1pPr>
            <a:lvl2pPr marL="742950" indent="-285750" eaLnBrk="0" hangingPunct="0">
              <a:defRPr sz="2000">
                <a:solidFill>
                  <a:schemeClr val="tx1"/>
                </a:solidFill>
                <a:latin typeface="Arial" charset="0"/>
                <a:ea typeface="ＭＳ Ｐゴシック" pitchFamily="34" charset="-128"/>
              </a:defRPr>
            </a:lvl2pPr>
            <a:lvl3pPr marL="1143000" indent="-228600" eaLnBrk="0" hangingPunct="0">
              <a:defRPr sz="2000">
                <a:solidFill>
                  <a:schemeClr val="tx1"/>
                </a:solidFill>
                <a:latin typeface="Arial" charset="0"/>
                <a:ea typeface="ＭＳ Ｐゴシック" pitchFamily="34" charset="-128"/>
              </a:defRPr>
            </a:lvl3pPr>
            <a:lvl4pPr marL="1600200" indent="-228600" eaLnBrk="0" hangingPunct="0">
              <a:defRPr sz="2000">
                <a:solidFill>
                  <a:schemeClr val="tx1"/>
                </a:solidFill>
                <a:latin typeface="Arial" charset="0"/>
                <a:ea typeface="ＭＳ Ｐゴシック" pitchFamily="34" charset="-128"/>
              </a:defRPr>
            </a:lvl4pPr>
            <a:lvl5pPr marL="2057400" indent="-228600" eaLnBrk="0" hangingPunct="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eaLnBrk="1" hangingPunct="1"/>
            <a:r>
              <a:rPr lang="cy-GB" sz="1600" b="1"/>
              <a:t>Cywir - mae’r defnyddiwr yn cynnal tri phwynt cyswllt</a:t>
            </a:r>
          </a:p>
          <a:p>
            <a:pPr eaLnBrk="1" hangingPunct="1"/>
            <a:endParaRPr lang="en-GB" sz="1600" b="1" dirty="0"/>
          </a:p>
          <a:p>
            <a:pPr eaLnBrk="1" hangingPunct="1"/>
            <a:endParaRPr lang="en-GB" sz="1600" b="1" dirty="0"/>
          </a:p>
        </p:txBody>
      </p:sp>
      <p:sp>
        <p:nvSpPr>
          <p:cNvPr id="8" name="TextBox 9"/>
          <p:cNvSpPr txBox="1">
            <a:spLocks noChangeArrowheads="1"/>
          </p:cNvSpPr>
          <p:nvPr/>
        </p:nvSpPr>
        <p:spPr bwMode="auto">
          <a:xfrm>
            <a:off x="4489138" y="4325280"/>
            <a:ext cx="1600200" cy="157003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pitchFamily="34" charset="-128"/>
              </a:defRPr>
            </a:lvl1pPr>
            <a:lvl2pPr marL="742950" indent="-285750" eaLnBrk="0" hangingPunct="0">
              <a:defRPr sz="2000">
                <a:solidFill>
                  <a:schemeClr val="tx1"/>
                </a:solidFill>
                <a:latin typeface="Arial" charset="0"/>
                <a:ea typeface="ＭＳ Ｐゴシック" pitchFamily="34" charset="-128"/>
              </a:defRPr>
            </a:lvl2pPr>
            <a:lvl3pPr marL="1143000" indent="-228600" eaLnBrk="0" hangingPunct="0">
              <a:defRPr sz="2000">
                <a:solidFill>
                  <a:schemeClr val="tx1"/>
                </a:solidFill>
                <a:latin typeface="Arial" charset="0"/>
                <a:ea typeface="ＭＳ Ｐゴシック" pitchFamily="34" charset="-128"/>
              </a:defRPr>
            </a:lvl3pPr>
            <a:lvl4pPr marL="1600200" indent="-228600" eaLnBrk="0" hangingPunct="0">
              <a:defRPr sz="2000">
                <a:solidFill>
                  <a:schemeClr val="tx1"/>
                </a:solidFill>
                <a:latin typeface="Arial" charset="0"/>
                <a:ea typeface="ＭＳ Ｐゴシック" pitchFamily="34" charset="-128"/>
              </a:defRPr>
            </a:lvl4pPr>
            <a:lvl5pPr marL="2057400" indent="-228600" eaLnBrk="0" hangingPunct="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eaLnBrk="1" hangingPunct="1"/>
            <a:r>
              <a:rPr lang="cy-GB" sz="1600" b="1"/>
              <a:t>Anghywir - mae’n camu </a:t>
            </a:r>
          </a:p>
          <a:p>
            <a:pPr eaLnBrk="1" hangingPunct="1"/>
            <a:r>
              <a:rPr lang="cy-GB" sz="1600" b="1"/>
              <a:t>o’r ochr at y gwaith</a:t>
            </a:r>
          </a:p>
          <a:p>
            <a:pPr eaLnBrk="1" hangingPunct="1"/>
            <a:endParaRPr lang="en-GB" sz="1600" b="1" dirty="0"/>
          </a:p>
          <a:p>
            <a:pPr eaLnBrk="1" hangingPunct="1"/>
            <a:endParaRPr lang="en-GB" sz="1600" b="1" dirty="0"/>
          </a:p>
        </p:txBody>
      </p:sp>
      <p:sp>
        <p:nvSpPr>
          <p:cNvPr id="9" name="TextBox 10"/>
          <p:cNvSpPr txBox="1">
            <a:spLocks noChangeArrowheads="1"/>
          </p:cNvSpPr>
          <p:nvPr/>
        </p:nvSpPr>
        <p:spPr bwMode="auto">
          <a:xfrm>
            <a:off x="6296880" y="4320983"/>
            <a:ext cx="1416037" cy="157003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ea typeface="ＭＳ Ｐゴシック" pitchFamily="34" charset="-128"/>
              </a:defRPr>
            </a:lvl1pPr>
            <a:lvl2pPr marL="742950" indent="-285750" eaLnBrk="0" hangingPunct="0">
              <a:defRPr sz="2000">
                <a:solidFill>
                  <a:schemeClr val="tx1"/>
                </a:solidFill>
                <a:latin typeface="Arial" charset="0"/>
                <a:ea typeface="ＭＳ Ｐゴシック" pitchFamily="34" charset="-128"/>
              </a:defRPr>
            </a:lvl2pPr>
            <a:lvl3pPr marL="1143000" indent="-228600" eaLnBrk="0" hangingPunct="0">
              <a:defRPr sz="2000">
                <a:solidFill>
                  <a:schemeClr val="tx1"/>
                </a:solidFill>
                <a:latin typeface="Arial" charset="0"/>
                <a:ea typeface="ＭＳ Ｐゴシック" pitchFamily="34" charset="-128"/>
              </a:defRPr>
            </a:lvl3pPr>
            <a:lvl4pPr marL="1600200" indent="-228600" eaLnBrk="0" hangingPunct="0">
              <a:defRPr sz="2000">
                <a:solidFill>
                  <a:schemeClr val="tx1"/>
                </a:solidFill>
                <a:latin typeface="Arial" charset="0"/>
                <a:ea typeface="ＭＳ Ｐゴシック" pitchFamily="34" charset="-128"/>
              </a:defRPr>
            </a:lvl4pPr>
            <a:lvl5pPr marL="2057400" indent="-228600" eaLnBrk="0" hangingPunct="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eaLnBrk="1" hangingPunct="1"/>
            <a:r>
              <a:rPr lang="cy-GB" sz="1600" b="1"/>
              <a:t>Cywir - mae’n camu </a:t>
            </a:r>
          </a:p>
          <a:p>
            <a:pPr eaLnBrk="1" hangingPunct="1"/>
            <a:r>
              <a:rPr lang="cy-GB" sz="1600" b="1"/>
              <a:t>gan wynebu’r gwaith</a:t>
            </a:r>
          </a:p>
          <a:p>
            <a:pPr eaLnBrk="1" hangingPunct="1"/>
            <a:endParaRPr lang="en-GB" sz="1600" b="1" dirty="0"/>
          </a:p>
          <a:p>
            <a:pPr eaLnBrk="1" hangingPunct="1"/>
            <a:endParaRPr lang="en-GB" sz="1600" b="1" dirty="0"/>
          </a:p>
        </p:txBody>
      </p:sp>
    </p:spTree>
    <p:extLst>
      <p:ext uri="{BB962C8B-B14F-4D97-AF65-F5344CB8AC3E}">
        <p14:creationId xmlns:p14="http://schemas.microsoft.com/office/powerpoint/2010/main" val="1638684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720080"/>
          </a:xfrm>
        </p:spPr>
        <p:txBody>
          <a:bodyPr>
            <a:normAutofit/>
          </a:bodyPr>
          <a:lstStyle/>
          <a:p>
            <a:pPr algn="l"/>
            <a:r>
              <a:rPr lang="cy-GB" b="1"/>
              <a:t>Gweithio yn rhywle uchel: beth sy’n gallu mynd o'i le?</a:t>
            </a:r>
          </a:p>
        </p:txBody>
      </p:sp>
      <p:sp>
        <p:nvSpPr>
          <p:cNvPr id="5" name="Content Placeholder 4"/>
          <p:cNvSpPr>
            <a:spLocks noGrp="1"/>
          </p:cNvSpPr>
          <p:nvPr>
            <p:ph idx="1"/>
          </p:nvPr>
        </p:nvSpPr>
        <p:spPr>
          <a:xfrm>
            <a:off x="457200" y="1700808"/>
            <a:ext cx="6305550" cy="4757142"/>
          </a:xfrm>
        </p:spPr>
        <p:txBody>
          <a:bodyPr>
            <a:normAutofit/>
          </a:bodyPr>
          <a:lstStyle/>
          <a:p>
            <a:pPr marL="285750" indent="-285750">
              <a:spcAft>
                <a:spcPts val="1000"/>
              </a:spcAft>
              <a:buClr>
                <a:srgbClr val="0077E3"/>
              </a:buClr>
              <a:buFont typeface="Arial" panose="020B0604020202020204" pitchFamily="34" charset="0"/>
              <a:buChar char="•"/>
              <a:defRPr/>
            </a:pPr>
            <a:r>
              <a:rPr lang="cy-GB">
                <a:solidFill>
                  <a:prstClr val="black"/>
                </a:solidFill>
                <a:ea typeface="Calibri"/>
                <a:cs typeface="Times New Roman"/>
              </a:rPr>
              <a:t>Sgaffaldiau’n dymchwel.</a:t>
            </a:r>
          </a:p>
          <a:p>
            <a:pPr marL="285750" indent="-285750">
              <a:spcAft>
                <a:spcPts val="1000"/>
              </a:spcAft>
              <a:buClr>
                <a:srgbClr val="0077E3"/>
              </a:buClr>
              <a:buFont typeface="Arial" panose="020B0604020202020204" pitchFamily="34" charset="0"/>
              <a:buChar char="•"/>
              <a:defRPr/>
            </a:pPr>
            <a:r>
              <a:rPr lang="cy-GB">
                <a:solidFill>
                  <a:prstClr val="black"/>
                </a:solidFill>
                <a:ea typeface="Calibri"/>
                <a:cs typeface="Times New Roman"/>
              </a:rPr>
              <a:t>Pobl yn disgyn.</a:t>
            </a:r>
          </a:p>
          <a:p>
            <a:pPr marL="285750" indent="-285750">
              <a:spcAft>
                <a:spcPts val="1000"/>
              </a:spcAft>
              <a:buClr>
                <a:srgbClr val="0077E3"/>
              </a:buClr>
              <a:buFont typeface="Arial" panose="020B0604020202020204" pitchFamily="34" charset="0"/>
              <a:buChar char="•"/>
              <a:defRPr/>
            </a:pPr>
            <a:r>
              <a:rPr lang="cy-GB">
                <a:solidFill>
                  <a:prstClr val="black"/>
                </a:solidFill>
                <a:ea typeface="Calibri"/>
                <a:cs typeface="Times New Roman"/>
              </a:rPr>
              <a:t>Eitemau a chyfarpar yn disgyn.</a:t>
            </a:r>
          </a:p>
          <a:p>
            <a:pPr marL="285750" indent="-285750">
              <a:spcAft>
                <a:spcPts val="1000"/>
              </a:spcAft>
              <a:buClr>
                <a:srgbClr val="0077E3"/>
              </a:buClr>
              <a:buFont typeface="Arial" panose="020B0604020202020204" pitchFamily="34" charset="0"/>
              <a:buChar char="•"/>
              <a:defRPr/>
            </a:pPr>
            <a:r>
              <a:rPr lang="cy-GB">
                <a:solidFill>
                  <a:prstClr val="black"/>
                </a:solidFill>
                <a:ea typeface="Calibri"/>
                <a:cs typeface="Times New Roman"/>
              </a:rPr>
              <a:t>Cyswllt â rhannau isel neu finiog o’r strwythur h.y. pen y polion sgaffaldiau, edau bolltau agored ac ati.</a:t>
            </a:r>
          </a:p>
          <a:p>
            <a:pPr marL="285750" indent="-285750">
              <a:spcAft>
                <a:spcPts val="1000"/>
              </a:spcAft>
              <a:buClr>
                <a:srgbClr val="0077E3"/>
              </a:buClr>
              <a:buFont typeface="Arial" panose="020B0604020202020204" pitchFamily="34" charset="0"/>
              <a:buChar char="•"/>
              <a:defRPr/>
            </a:pPr>
            <a:r>
              <a:rPr lang="cy-GB">
                <a:solidFill>
                  <a:prstClr val="black"/>
                </a:solidFill>
                <a:ea typeface="Calibri"/>
                <a:cs typeface="Times New Roman"/>
              </a:rPr>
              <a:t>Ysgol yn cwympo neu’n disgyn.</a:t>
            </a:r>
          </a:p>
          <a:p>
            <a:pPr marL="285750" indent="-285750">
              <a:spcAft>
                <a:spcPts val="1000"/>
              </a:spcAft>
              <a:buClr>
                <a:srgbClr val="0077E3"/>
              </a:buClr>
              <a:buFont typeface="Arial" panose="020B0604020202020204" pitchFamily="34" charset="0"/>
              <a:buChar char="•"/>
              <a:defRPr/>
            </a:pPr>
            <a:r>
              <a:rPr lang="cy-GB">
                <a:solidFill>
                  <a:prstClr val="black"/>
                </a:solidFill>
                <a:ea typeface="Calibri"/>
                <a:cs typeface="Times New Roman"/>
              </a:rPr>
              <a:t>Disgyn o’r ysgol mynediad.</a:t>
            </a:r>
          </a:p>
          <a:p>
            <a:pPr>
              <a:spcAft>
                <a:spcPts val="1000"/>
              </a:spcAft>
              <a:defRPr/>
            </a:pPr>
            <a:endParaRPr lang="en-GB" sz="1600" dirty="0">
              <a:solidFill>
                <a:prstClr val="black"/>
              </a:solidFill>
              <a:ea typeface="Calibri"/>
              <a:cs typeface="Times New Roman"/>
            </a:endParaRPr>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809"/>
          <a:stretch/>
        </p:blipFill>
        <p:spPr bwMode="auto">
          <a:xfrm>
            <a:off x="6762750" y="1340767"/>
            <a:ext cx="1421559" cy="2487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8000" r="15333"/>
          <a:stretch/>
        </p:blipFill>
        <p:spPr bwMode="auto">
          <a:xfrm>
            <a:off x="7029450" y="4041886"/>
            <a:ext cx="142875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6808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1195</TotalTime>
  <Words>782</Words>
  <Application>Microsoft Office PowerPoint</Application>
  <PresentationFormat>On-screen Show (4:3)</PresentationFormat>
  <Paragraphs>88</Paragraphs>
  <Slides>10</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Lucida Grande</vt:lpstr>
      <vt:lpstr>Symbol</vt:lpstr>
      <vt:lpstr>Times New Roman</vt:lpstr>
      <vt:lpstr>Default Design</vt:lpstr>
      <vt:lpstr>PowerPoint 2: Gweithio mewn mannau uchel</vt:lpstr>
      <vt:lpstr>Gweithio mewn mannau uchel</vt:lpstr>
      <vt:lpstr>Diogelu personol a diogelu pawb</vt:lpstr>
      <vt:lpstr>Mathau o gyfarpar mynediad </vt:lpstr>
      <vt:lpstr>Cyfarpar mynediad</vt:lpstr>
      <vt:lpstr>Cyfarpar mynediad</vt:lpstr>
      <vt:lpstr>Gweithio mewn llefydd uchel: ysgolion</vt:lpstr>
      <vt:lpstr> Ysgolion </vt:lpstr>
      <vt:lpstr>Gweithio yn rhywle uchel: beth sy’n gallu mynd o'i 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112 : Storage and platforms</dc:title>
  <cp:lastModifiedBy>Fiona Freel</cp:lastModifiedBy>
  <cp:revision>20</cp:revision>
  <dcterms:created xsi:type="dcterms:W3CDTF">2013-05-28T00:38:54Z</dcterms:created>
  <dcterms:modified xsi:type="dcterms:W3CDTF">2021-07-01T09:48:47Z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