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52" r:id="rId6"/>
    <p:sldId id="353" r:id="rId7"/>
    <p:sldId id="354" r:id="rId8"/>
    <p:sldId id="355" r:id="rId9"/>
    <p:sldId id="357" r:id="rId10"/>
    <p:sldId id="358" r:id="rId11"/>
    <p:sldId id="366" r:id="rId12"/>
    <p:sldId id="367" r:id="rId13"/>
    <p:sldId id="368" r:id="rId14"/>
    <p:sldId id="369" r:id="rId15"/>
    <p:sldId id="370" r:id="rId16"/>
    <p:sldId id="371" r:id="rId17"/>
    <p:sldId id="372" r:id="rId18"/>
    <p:sldId id="379" r:id="rId19"/>
    <p:sldId id="381" r:id="rId20"/>
    <p:sldId id="382" r:id="rId21"/>
    <p:sldId id="383" r:id="rId22"/>
    <p:sldId id="384" r:id="rId23"/>
    <p:sldId id="385"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Dixon - NFRC" initials="SD-N" lastIdx="1" clrIdx="0">
    <p:extLst>
      <p:ext uri="{19B8F6BF-5375-455C-9EA6-DF929625EA0E}">
        <p15:presenceInfo xmlns:p15="http://schemas.microsoft.com/office/powerpoint/2012/main" userId="S::simondixon@nfrc.co.uk::23172875-84e1-4f3a-ab6f-9a6e8bfe9041" providerId="AD"/>
      </p:ext>
    </p:extLst>
  </p:cmAuthor>
  <p:cmAuthor id="2" name="Linda Mellor" initials="LM" lastIdx="1" clrIdx="1">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837AE8-AD04-4056-8403-81A2BD72398A}" v="1" dt="2020-08-24T09:41:30.7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Dixon - NFRC" userId="23172875-84e1-4f3a-ab6f-9a6e8bfe9041" providerId="ADAL" clId="{6A837AE8-AD04-4056-8403-81A2BD72398A}"/>
    <pc:docChg chg="custSel modSld">
      <pc:chgData name="Simon Dixon - NFRC" userId="23172875-84e1-4f3a-ab6f-9a6e8bfe9041" providerId="ADAL" clId="{6A837AE8-AD04-4056-8403-81A2BD72398A}" dt="2020-08-24T09:41:30.715" v="1"/>
      <pc:docMkLst>
        <pc:docMk/>
      </pc:docMkLst>
      <pc:sldChg chg="addCm modCm">
        <pc:chgData name="Simon Dixon - NFRC" userId="23172875-84e1-4f3a-ab6f-9a6e8bfe9041" providerId="ADAL" clId="{6A837AE8-AD04-4056-8403-81A2BD72398A}" dt="2020-08-24T09:41:30.715" v="1"/>
        <pc:sldMkLst>
          <pc:docMk/>
          <pc:sldMk cId="0" sldId="2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2</a:t>
            </a:fld>
            <a:endParaRPr lang="en-GB"/>
          </a:p>
        </p:txBody>
      </p:sp>
    </p:spTree>
    <p:extLst>
      <p:ext uri="{BB962C8B-B14F-4D97-AF65-F5344CB8AC3E}">
        <p14:creationId xmlns:p14="http://schemas.microsoft.com/office/powerpoint/2010/main" val="102415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3</a:t>
            </a:fld>
            <a:endParaRPr lang="en-GB"/>
          </a:p>
        </p:txBody>
      </p:sp>
    </p:spTree>
    <p:extLst>
      <p:ext uri="{BB962C8B-B14F-4D97-AF65-F5344CB8AC3E}">
        <p14:creationId xmlns:p14="http://schemas.microsoft.com/office/powerpoint/2010/main" val="2971220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4</a:t>
            </a:fld>
            <a:endParaRPr lang="en-GB"/>
          </a:p>
        </p:txBody>
      </p:sp>
    </p:spTree>
    <p:extLst>
      <p:ext uri="{BB962C8B-B14F-4D97-AF65-F5344CB8AC3E}">
        <p14:creationId xmlns:p14="http://schemas.microsoft.com/office/powerpoint/2010/main" val="675048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5</a:t>
            </a:fld>
            <a:endParaRPr lang="en-GB"/>
          </a:p>
        </p:txBody>
      </p:sp>
    </p:spTree>
    <p:extLst>
      <p:ext uri="{BB962C8B-B14F-4D97-AF65-F5344CB8AC3E}">
        <p14:creationId xmlns:p14="http://schemas.microsoft.com/office/powerpoint/2010/main" val="3991420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6</a:t>
            </a:fld>
            <a:endParaRPr lang="en-GB"/>
          </a:p>
        </p:txBody>
      </p:sp>
    </p:spTree>
    <p:extLst>
      <p:ext uri="{BB962C8B-B14F-4D97-AF65-F5344CB8AC3E}">
        <p14:creationId xmlns:p14="http://schemas.microsoft.com/office/powerpoint/2010/main" val="2541444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7</a:t>
            </a:fld>
            <a:endParaRPr lang="en-GB"/>
          </a:p>
        </p:txBody>
      </p:sp>
    </p:spTree>
    <p:extLst>
      <p:ext uri="{BB962C8B-B14F-4D97-AF65-F5344CB8AC3E}">
        <p14:creationId xmlns:p14="http://schemas.microsoft.com/office/powerpoint/2010/main" val="659155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8</a:t>
            </a:fld>
            <a:endParaRPr lang="en-GB"/>
          </a:p>
        </p:txBody>
      </p:sp>
    </p:spTree>
    <p:extLst>
      <p:ext uri="{BB962C8B-B14F-4D97-AF65-F5344CB8AC3E}">
        <p14:creationId xmlns:p14="http://schemas.microsoft.com/office/powerpoint/2010/main" val="2525179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C5A235-6463-4A58-9198-72241D34E1F2}" type="slidenum">
              <a:rPr lang="en-GB" smtClean="0"/>
              <a:t>9</a:t>
            </a:fld>
            <a:endParaRPr lang="en-GB"/>
          </a:p>
        </p:txBody>
      </p:sp>
    </p:spTree>
    <p:extLst>
      <p:ext uri="{BB962C8B-B14F-4D97-AF65-F5344CB8AC3E}">
        <p14:creationId xmlns:p14="http://schemas.microsoft.com/office/powerpoint/2010/main" val="130298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Discuss each</a:t>
            </a:r>
          </a:p>
        </p:txBody>
      </p:sp>
      <p:sp>
        <p:nvSpPr>
          <p:cNvPr id="4" name="Slide Number Placeholder 3"/>
          <p:cNvSpPr>
            <a:spLocks noGrp="1"/>
          </p:cNvSpPr>
          <p:nvPr>
            <p:ph type="sldNum" sz="quarter" idx="10"/>
          </p:nvPr>
        </p:nvSpPr>
        <p:spPr/>
        <p:txBody>
          <a:bodyPr/>
          <a:lstStyle/>
          <a:p>
            <a:fld id="{D6C5A235-6463-4A58-9198-72241D34E1F2}" type="slidenum">
              <a:rPr lang="en-GB" smtClean="0"/>
              <a:t>14</a:t>
            </a:fld>
            <a:endParaRPr lang="en-GB"/>
          </a:p>
        </p:txBody>
      </p:sp>
    </p:spTree>
    <p:extLst>
      <p:ext uri="{BB962C8B-B14F-4D97-AF65-F5344CB8AC3E}">
        <p14:creationId xmlns:p14="http://schemas.microsoft.com/office/powerpoint/2010/main" val="888419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5BEE882-D50A-4E47-B3AA-CEC8FB47685B}" type="datetimeFigureOut">
              <a:rPr lang="en-US" smtClean="0"/>
              <a:t>7/1/2021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324082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5BEE882-D50A-4E47-B3AA-CEC8FB47685B}" type="datetimeFigureOut">
              <a:rPr lang="en-US" smtClean="0"/>
              <a:t>7/1/2021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28609-9C7E-4C4A-AD29-A6B4785746A6}" type="slidenum">
              <a:rPr lang="en-US" smtClean="0"/>
              <a:t>‹#›</a:t>
            </a:fld>
            <a:endParaRPr lang="en-US"/>
          </a:p>
        </p:txBody>
      </p:sp>
    </p:spTree>
    <p:extLst>
      <p:ext uri="{BB962C8B-B14F-4D97-AF65-F5344CB8AC3E}">
        <p14:creationId xmlns:p14="http://schemas.microsoft.com/office/powerpoint/2010/main" val="27541155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 1.1</a:t>
            </a: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101: Cyflwyniad i’r Amgylchedd Adeiledig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1: Gweithio’n ddiogel</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111: Galwedigaethau toi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504056"/>
          </a:xfrm>
        </p:spPr>
        <p:txBody>
          <a:bodyPr>
            <a:normAutofit/>
          </a:bodyPr>
          <a:lstStyle/>
          <a:p>
            <a:pPr algn="l"/>
            <a:r>
              <a:rPr lang="cy-GB" b="1"/>
              <a:t>Iechyd a hylendid</a:t>
            </a:r>
          </a:p>
        </p:txBody>
      </p:sp>
      <p:sp>
        <p:nvSpPr>
          <p:cNvPr id="5" name="Content Placeholder 4"/>
          <p:cNvSpPr>
            <a:spLocks noGrp="1"/>
          </p:cNvSpPr>
          <p:nvPr>
            <p:ph idx="1"/>
          </p:nvPr>
        </p:nvSpPr>
        <p:spPr>
          <a:xfrm>
            <a:off x="468660" y="1700808"/>
            <a:ext cx="8206680" cy="4757143"/>
          </a:xfrm>
        </p:spPr>
        <p:txBody>
          <a:bodyPr>
            <a:normAutofit/>
          </a:bodyPr>
          <a:lstStyle/>
          <a:p>
            <a:pPr>
              <a:defRPr/>
            </a:pPr>
            <a:r>
              <a:rPr lang="cy-GB">
                <a:solidFill>
                  <a:prstClr val="black"/>
                </a:solidFill>
                <a:ea typeface="Calibri"/>
                <a:cs typeface="Times New Roman"/>
              </a:rPr>
              <a:t>Eich cyfrifoldeb chi, yn ogystal â chyfrifoldeb eich cyflogwr, yw sicrhau eich bod yn cadw'n ddiogel ac yn iach yn y gwaith.</a:t>
            </a:r>
          </a:p>
          <a:p>
            <a:pPr marL="0" indent="0">
              <a:spcAft>
                <a:spcPts val="1000"/>
              </a:spcAft>
              <a:buNone/>
              <a:defRPr/>
            </a:pPr>
            <a:r>
              <a:rPr lang="cy-GB">
                <a:solidFill>
                  <a:prstClr val="black"/>
                </a:solidFill>
                <a:ea typeface="Calibri"/>
                <a:cs typeface="Times New Roman"/>
              </a:rPr>
              <a:t>Bydd angen i’r cyflogwr ddarparu cyfleusterau lles sylfaenol, ni waeth lle rydych chi’n gweithio, a rhaid i’r rhain ddilyn y safonau gofynnol.</a:t>
            </a:r>
          </a:p>
          <a:p>
            <a:pPr>
              <a:spcAft>
                <a:spcPts val="1000"/>
              </a:spcAft>
              <a:defRPr/>
            </a:pPr>
            <a:r>
              <a:rPr lang="cy-GB" b="1">
                <a:solidFill>
                  <a:prstClr val="black"/>
                </a:solidFill>
                <a:ea typeface="Calibri"/>
                <a:cs typeface="Times New Roman"/>
              </a:rPr>
              <a:t>Toiledau</a:t>
            </a:r>
            <a:r>
              <a:rPr lang="cy-GB">
                <a:solidFill>
                  <a:prstClr val="black"/>
                </a:solidFill>
                <a:ea typeface="Calibri"/>
                <a:cs typeface="Times New Roman"/>
              </a:rPr>
              <a:t> – os oes clo ar y drws, does dim angen toiledau ar wahân ar gyfer dynion a menywod. Dylai fod digon o doiledau ar gyfer gweithlu’r safle. Os nad oes dŵr tap, rhaid cael toiledau cemegol.</a:t>
            </a:r>
          </a:p>
          <a:p>
            <a:pPr>
              <a:spcAft>
                <a:spcPts val="1000"/>
              </a:spcAft>
              <a:defRPr/>
            </a:pPr>
            <a:r>
              <a:rPr lang="cy-GB" b="1">
                <a:solidFill>
                  <a:prstClr val="black"/>
                </a:solidFill>
                <a:ea typeface="Calibri"/>
                <a:cs typeface="Times New Roman"/>
              </a:rPr>
              <a:t>Cyfleusterau golchi</a:t>
            </a:r>
            <a:r>
              <a:rPr lang="cy-GB">
                <a:solidFill>
                  <a:prstClr val="black"/>
                </a:solidFill>
                <a:ea typeface="Calibri"/>
                <a:cs typeface="Times New Roman"/>
              </a:rPr>
              <a:t> – dylai fod basn ymolchi sy’n ddigon mawr i olchi hyd at y benelin. Dylid cael sebon, dŵr poeth a dŵr oer ac, os ydych chi’n gweithio gyda sylweddau peryglus, mae angen cawodydd hefyd.</a:t>
            </a:r>
          </a:p>
        </p:txBody>
      </p:sp>
    </p:spTree>
    <p:extLst>
      <p:ext uri="{BB962C8B-B14F-4D97-AF65-F5344CB8AC3E}">
        <p14:creationId xmlns:p14="http://schemas.microsoft.com/office/powerpoint/2010/main" val="160862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052736"/>
            <a:ext cx="8001000" cy="504056"/>
          </a:xfrm>
        </p:spPr>
        <p:txBody>
          <a:bodyPr>
            <a:normAutofit/>
          </a:bodyPr>
          <a:lstStyle/>
          <a:p>
            <a:pPr algn="l"/>
            <a:r>
              <a:rPr lang="cy-GB" b="1"/>
              <a:t>Iechyd a hylendid</a:t>
            </a:r>
          </a:p>
        </p:txBody>
      </p:sp>
      <p:sp>
        <p:nvSpPr>
          <p:cNvPr id="5" name="Content Placeholder 4"/>
          <p:cNvSpPr>
            <a:spLocks noGrp="1"/>
          </p:cNvSpPr>
          <p:nvPr>
            <p:ph idx="1"/>
          </p:nvPr>
        </p:nvSpPr>
        <p:spPr>
          <a:xfrm>
            <a:off x="457200" y="1844823"/>
            <a:ext cx="7427168" cy="4613127"/>
          </a:xfrm>
        </p:spPr>
        <p:txBody>
          <a:bodyPr>
            <a:normAutofit/>
          </a:bodyPr>
          <a:lstStyle/>
          <a:p>
            <a:pPr>
              <a:spcAft>
                <a:spcPts val="1000"/>
              </a:spcAft>
              <a:defRPr/>
            </a:pPr>
            <a:r>
              <a:rPr lang="cy-GB" b="1">
                <a:solidFill>
                  <a:prstClr val="black"/>
                </a:solidFill>
                <a:ea typeface="Calibri"/>
                <a:cs typeface="Times New Roman"/>
              </a:rPr>
              <a:t>Dŵr yfed</a:t>
            </a:r>
            <a:r>
              <a:rPr lang="cy-GB">
                <a:solidFill>
                  <a:prstClr val="black"/>
                </a:solidFill>
                <a:ea typeface="Calibri"/>
                <a:cs typeface="Times New Roman"/>
              </a:rPr>
              <a:t> – dylai dŵr yfed glân fod ar gael, naill ai’n uniongyrchol drwy’r prif gyflenwad neu fel dŵr potel.</a:t>
            </a:r>
          </a:p>
          <a:p>
            <a:pPr>
              <a:spcAft>
                <a:spcPts val="1000"/>
              </a:spcAft>
              <a:defRPr/>
            </a:pPr>
            <a:r>
              <a:rPr lang="cy-GB" b="1">
                <a:solidFill>
                  <a:prstClr val="black"/>
                </a:solidFill>
                <a:ea typeface="Calibri"/>
                <a:cs typeface="Times New Roman"/>
              </a:rPr>
              <a:t>Ystafell sych</a:t>
            </a:r>
            <a:r>
              <a:rPr lang="cy-GB">
                <a:solidFill>
                  <a:prstClr val="black"/>
                </a:solidFill>
                <a:ea typeface="Calibri"/>
                <a:cs typeface="Times New Roman"/>
              </a:rPr>
              <a:t> – gall hon hefyd fod yn ystafell storio; mae angen iddi fod yn ddiogel er mwyn i weithwyr allu gadael eu heiddo yno. Bydd yn cael ei defnyddio fel lle i sychu os yw gweithwyr wedi bod yn gweithio mewn tywydd gwlyb, os felly dylid hefyd darparu gwresogydd.</a:t>
            </a:r>
          </a:p>
          <a:p>
            <a:pPr>
              <a:spcAft>
                <a:spcPts val="1000"/>
              </a:spcAft>
              <a:defRPr/>
            </a:pPr>
            <a:r>
              <a:rPr lang="cy-GB" b="1">
                <a:solidFill>
                  <a:prstClr val="black"/>
                </a:solidFill>
                <a:ea typeface="Calibri"/>
                <a:cs typeface="Times New Roman"/>
              </a:rPr>
              <a:t>Ardal seibiant o’r gwaith</a:t>
            </a:r>
            <a:r>
              <a:rPr lang="cy-GB">
                <a:solidFill>
                  <a:prstClr val="black"/>
                </a:solidFill>
                <a:ea typeface="Calibri"/>
                <a:cs typeface="Times New Roman"/>
              </a:rPr>
              <a:t> – lloches sy’n gysgod rhag y gwynt a’r glaw, ac yn cynnwys tegell, microdon, byrddau a chadeiriau. Dylai fod gwres yn y lloches hefyd.</a:t>
            </a:r>
          </a:p>
        </p:txBody>
      </p:sp>
    </p:spTree>
    <p:extLst>
      <p:ext uri="{BB962C8B-B14F-4D97-AF65-F5344CB8AC3E}">
        <p14:creationId xmlns:p14="http://schemas.microsoft.com/office/powerpoint/2010/main" val="310677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058230"/>
            <a:ext cx="8001000" cy="360040"/>
          </a:xfrm>
        </p:spPr>
        <p:txBody>
          <a:bodyPr>
            <a:noAutofit/>
          </a:bodyPr>
          <a:lstStyle/>
          <a:p>
            <a:pPr algn="l"/>
            <a:r>
              <a:rPr lang="cy-GB" b="1" dirty="0"/>
              <a:t>Sŵn</a:t>
            </a:r>
          </a:p>
        </p:txBody>
      </p:sp>
      <p:sp>
        <p:nvSpPr>
          <p:cNvPr id="5" name="Content Placeholder 4"/>
          <p:cNvSpPr>
            <a:spLocks noGrp="1"/>
          </p:cNvSpPr>
          <p:nvPr>
            <p:ph idx="1"/>
          </p:nvPr>
        </p:nvSpPr>
        <p:spPr>
          <a:xfrm>
            <a:off x="467544" y="1628800"/>
            <a:ext cx="8424936" cy="4561520"/>
          </a:xfrm>
        </p:spPr>
        <p:txBody>
          <a:bodyPr>
            <a:noAutofit/>
          </a:bodyPr>
          <a:lstStyle/>
          <a:p>
            <a:pPr marL="0" indent="0">
              <a:spcBef>
                <a:spcPts val="700"/>
              </a:spcBef>
              <a:spcAft>
                <a:spcPts val="700"/>
              </a:spcAft>
              <a:buNone/>
              <a:defRPr/>
            </a:pPr>
            <a:r>
              <a:rPr lang="cy-GB" dirty="0">
                <a:solidFill>
                  <a:prstClr val="black"/>
                </a:solidFill>
                <a:ea typeface="Calibri"/>
                <a:cs typeface="Times New Roman"/>
              </a:rPr>
              <a:t>Mae effeithiau negyddol sŵn ar iechyd yn cynnwys colli clyw, naill ai’n barhaol neu dros dro, a </a:t>
            </a:r>
            <a:r>
              <a:rPr lang="cy-GB" dirty="0" err="1">
                <a:solidFill>
                  <a:prstClr val="black"/>
                </a:solidFill>
                <a:ea typeface="Calibri"/>
                <a:cs typeface="Times New Roman"/>
              </a:rPr>
              <a:t>thinitws</a:t>
            </a:r>
            <a:r>
              <a:rPr lang="cy-GB" dirty="0">
                <a:solidFill>
                  <a:prstClr val="black"/>
                </a:solidFill>
                <a:ea typeface="Calibri"/>
                <a:cs typeface="Times New Roman"/>
              </a:rPr>
              <a:t>.</a:t>
            </a:r>
          </a:p>
          <a:p>
            <a:pPr marL="0" indent="0">
              <a:spcBef>
                <a:spcPts val="700"/>
              </a:spcBef>
              <a:spcAft>
                <a:spcPts val="700"/>
              </a:spcAft>
              <a:buNone/>
              <a:defRPr/>
            </a:pPr>
            <a:r>
              <a:rPr lang="cy-GB" b="1" dirty="0">
                <a:solidFill>
                  <a:prstClr val="black"/>
                </a:solidFill>
                <a:ea typeface="Calibri"/>
                <a:cs typeface="Times New Roman"/>
              </a:rPr>
              <a:t>Rhagofalon:</a:t>
            </a:r>
          </a:p>
          <a:p>
            <a:pPr>
              <a:spcBef>
                <a:spcPts val="700"/>
              </a:spcBef>
              <a:spcAft>
                <a:spcPts val="700"/>
              </a:spcAft>
              <a:defRPr/>
            </a:pPr>
            <a:r>
              <a:rPr lang="cy-GB" b="1" dirty="0">
                <a:solidFill>
                  <a:prstClr val="black"/>
                </a:solidFill>
                <a:ea typeface="Calibri"/>
                <a:cs typeface="Times New Roman"/>
              </a:rPr>
              <a:t>Dileu</a:t>
            </a:r>
            <a:r>
              <a:rPr lang="cy-GB" dirty="0">
                <a:solidFill>
                  <a:prstClr val="black"/>
                </a:solidFill>
                <a:ea typeface="Calibri"/>
                <a:cs typeface="Times New Roman"/>
              </a:rPr>
              <a:t> – cael gwared â ffynhonnell y sŵn.</a:t>
            </a:r>
          </a:p>
          <a:p>
            <a:pPr>
              <a:spcBef>
                <a:spcPts val="700"/>
              </a:spcBef>
              <a:spcAft>
                <a:spcPts val="700"/>
              </a:spcAft>
              <a:defRPr/>
            </a:pPr>
            <a:r>
              <a:rPr lang="cy-GB" b="1" dirty="0">
                <a:solidFill>
                  <a:prstClr val="black"/>
                </a:solidFill>
                <a:ea typeface="Calibri"/>
                <a:cs typeface="Times New Roman"/>
              </a:rPr>
              <a:t>Symud</a:t>
            </a:r>
            <a:r>
              <a:rPr lang="cy-GB" dirty="0">
                <a:solidFill>
                  <a:prstClr val="black"/>
                </a:solidFill>
                <a:ea typeface="Calibri"/>
                <a:cs typeface="Times New Roman"/>
              </a:rPr>
              <a:t> – cadw cyfarpar swnllyd oddi wrth bobl.</a:t>
            </a:r>
          </a:p>
          <a:p>
            <a:pPr>
              <a:spcBef>
                <a:spcPts val="700"/>
              </a:spcBef>
              <a:spcAft>
                <a:spcPts val="700"/>
              </a:spcAft>
              <a:defRPr/>
            </a:pPr>
            <a:r>
              <a:rPr lang="cy-GB" b="1" dirty="0">
                <a:solidFill>
                  <a:prstClr val="black"/>
                </a:solidFill>
                <a:ea typeface="Calibri"/>
                <a:cs typeface="Times New Roman"/>
              </a:rPr>
              <a:t>Amgáu</a:t>
            </a:r>
            <a:r>
              <a:rPr lang="cy-GB" dirty="0">
                <a:solidFill>
                  <a:prstClr val="black"/>
                </a:solidFill>
                <a:ea typeface="Calibri"/>
                <a:cs typeface="Times New Roman"/>
              </a:rPr>
              <a:t> – amgylchynu cyfarpar swnllyd ee ardal wrth-sain neu orchuddio â deunydd gwrth-sain.</a:t>
            </a:r>
          </a:p>
          <a:p>
            <a:pPr>
              <a:spcBef>
                <a:spcPts val="700"/>
              </a:spcBef>
              <a:spcAft>
                <a:spcPts val="700"/>
              </a:spcAft>
              <a:defRPr/>
            </a:pPr>
            <a:r>
              <a:rPr lang="cy-GB" b="1" dirty="0">
                <a:solidFill>
                  <a:prstClr val="black"/>
                </a:solidFill>
                <a:ea typeface="Calibri"/>
                <a:cs typeface="Times New Roman"/>
              </a:rPr>
              <a:t>Ynysu</a:t>
            </a:r>
            <a:r>
              <a:rPr lang="cy-GB" dirty="0">
                <a:solidFill>
                  <a:prstClr val="black"/>
                </a:solidFill>
                <a:ea typeface="Calibri"/>
                <a:cs typeface="Times New Roman"/>
              </a:rPr>
              <a:t> – symud y gweithwyr i ardaloedd gwarchodedig.</a:t>
            </a:r>
          </a:p>
          <a:p>
            <a:pPr marL="0" indent="0">
              <a:spcBef>
                <a:spcPts val="700"/>
              </a:spcBef>
              <a:spcAft>
                <a:spcPts val="700"/>
              </a:spcAft>
              <a:buNone/>
              <a:defRPr/>
            </a:pPr>
            <a:r>
              <a:rPr lang="cy-GB" b="1" dirty="0">
                <a:solidFill>
                  <a:prstClr val="black"/>
                </a:solidFill>
                <a:ea typeface="Calibri"/>
                <a:cs typeface="Times New Roman"/>
              </a:rPr>
              <a:t>Hyd yn oed ar ôl ystyried pob un o’r rhain, efallai y bydd angen cyfarpar diogelu personol o hyd.</a:t>
            </a:r>
          </a:p>
        </p:txBody>
      </p:sp>
    </p:spTree>
    <p:extLst>
      <p:ext uri="{BB962C8B-B14F-4D97-AF65-F5344CB8AC3E}">
        <p14:creationId xmlns:p14="http://schemas.microsoft.com/office/powerpoint/2010/main" val="369167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057363"/>
            <a:ext cx="8001000" cy="162272"/>
          </a:xfrm>
        </p:spPr>
        <p:txBody>
          <a:bodyPr>
            <a:noAutofit/>
          </a:bodyPr>
          <a:lstStyle/>
          <a:p>
            <a:pPr algn="l"/>
            <a:r>
              <a:rPr lang="cy-GB" b="1" dirty="0"/>
              <a:t>Sŵn</a:t>
            </a:r>
          </a:p>
        </p:txBody>
      </p:sp>
      <p:sp>
        <p:nvSpPr>
          <p:cNvPr id="5" name="Content Placeholder 4"/>
          <p:cNvSpPr>
            <a:spLocks noGrp="1"/>
          </p:cNvSpPr>
          <p:nvPr>
            <p:ph idx="1"/>
          </p:nvPr>
        </p:nvSpPr>
        <p:spPr>
          <a:xfrm>
            <a:off x="467544" y="1700808"/>
            <a:ext cx="7363691" cy="3702918"/>
          </a:xfrm>
        </p:spPr>
        <p:txBody>
          <a:bodyPr>
            <a:normAutofit/>
          </a:bodyPr>
          <a:lstStyle/>
          <a:p>
            <a:pPr marL="0" indent="0">
              <a:spcAft>
                <a:spcPts val="1000"/>
              </a:spcAft>
              <a:buNone/>
              <a:defRPr/>
            </a:pPr>
            <a:r>
              <a:rPr lang="cy-GB" b="1" dirty="0">
                <a:solidFill>
                  <a:prstClr val="black"/>
                </a:solidFill>
                <a:ea typeface="Calibri"/>
                <a:cs typeface="Times New Roman"/>
              </a:rPr>
              <a:t>Sut ydw i’n gwybod os oes angen i mi gael fy niogelu?</a:t>
            </a:r>
          </a:p>
          <a:p>
            <a:pPr marL="0" indent="0">
              <a:spcAft>
                <a:spcPts val="1000"/>
              </a:spcAft>
              <a:buNone/>
              <a:defRPr/>
            </a:pPr>
            <a:r>
              <a:rPr lang="cy-GB" dirty="0">
                <a:solidFill>
                  <a:prstClr val="black"/>
                </a:solidFill>
                <a:ea typeface="Calibri"/>
                <a:cs typeface="Times New Roman"/>
              </a:rPr>
              <a:t>Dyma ffordd syml o gynnal prawf i weld a yw ardal waith mor swnllyd bod angen gweithredu.</a:t>
            </a:r>
          </a:p>
          <a:p>
            <a:pPr marL="0" indent="0">
              <a:spcAft>
                <a:spcPts val="1000"/>
              </a:spcAft>
              <a:buNone/>
              <a:defRPr/>
            </a:pPr>
            <a:r>
              <a:rPr lang="cy-GB" dirty="0">
                <a:solidFill>
                  <a:prstClr val="black"/>
                </a:solidFill>
                <a:ea typeface="Calibri"/>
                <a:cs typeface="Times New Roman"/>
              </a:rPr>
              <a:t>Sefwch 2 fetr i ffwrdd oddi wrth eich ffrind: dylech allu siarad â’ch gilydd heb weiddi.</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333960"/>
            <a:ext cx="5029200" cy="1466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3637F0AF-4007-41F2-B5D2-4B45768E2740}"/>
              </a:ext>
            </a:extLst>
          </p:cNvPr>
          <p:cNvSpPr txBox="1"/>
          <p:nvPr/>
        </p:nvSpPr>
        <p:spPr>
          <a:xfrm>
            <a:off x="3810912" y="4384540"/>
            <a:ext cx="1728192" cy="400110"/>
          </a:xfrm>
          <a:prstGeom prst="rect">
            <a:avLst/>
          </a:prstGeom>
          <a:noFill/>
        </p:spPr>
        <p:txBody>
          <a:bodyPr wrap="square" rtlCol="0">
            <a:spAutoFit/>
          </a:bodyPr>
          <a:lstStyle/>
          <a:p>
            <a:pPr algn="ctr"/>
            <a:r>
              <a:rPr lang="cy-GB" dirty="0">
                <a:solidFill>
                  <a:prstClr val="black"/>
                </a:solidFill>
                <a:ea typeface="Calibri"/>
                <a:cs typeface="Times New Roman"/>
              </a:rPr>
              <a:t>2 fetr</a:t>
            </a:r>
            <a:endParaRPr lang="en-GB" dirty="0"/>
          </a:p>
        </p:txBody>
      </p:sp>
    </p:spTree>
    <p:extLst>
      <p:ext uri="{BB962C8B-B14F-4D97-AF65-F5344CB8AC3E}">
        <p14:creationId xmlns:p14="http://schemas.microsoft.com/office/powerpoint/2010/main" val="107348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8275" y="1055017"/>
            <a:ext cx="8001000" cy="285750"/>
          </a:xfrm>
        </p:spPr>
        <p:txBody>
          <a:bodyPr>
            <a:noAutofit/>
          </a:bodyPr>
          <a:lstStyle/>
          <a:p>
            <a:pPr algn="l"/>
            <a:r>
              <a:rPr lang="cy-GB" b="1"/>
              <a:t>COSHH</a:t>
            </a:r>
          </a:p>
        </p:txBody>
      </p:sp>
      <p:sp>
        <p:nvSpPr>
          <p:cNvPr id="5" name="Content Placeholder 4"/>
          <p:cNvSpPr>
            <a:spLocks noGrp="1"/>
          </p:cNvSpPr>
          <p:nvPr>
            <p:ph idx="1"/>
          </p:nvPr>
        </p:nvSpPr>
        <p:spPr>
          <a:xfrm>
            <a:off x="568275" y="1543632"/>
            <a:ext cx="7421163" cy="5117183"/>
          </a:xfrm>
        </p:spPr>
        <p:txBody>
          <a:bodyPr>
            <a:normAutofit/>
          </a:bodyPr>
          <a:lstStyle/>
          <a:p>
            <a:pPr marL="0" indent="0">
              <a:spcAft>
                <a:spcPts val="1000"/>
              </a:spcAft>
              <a:buNone/>
              <a:defRPr/>
            </a:pPr>
            <a:r>
              <a:rPr lang="cy-GB" b="1">
                <a:solidFill>
                  <a:prstClr val="black"/>
                </a:solidFill>
                <a:ea typeface="Calibri"/>
                <a:cs typeface="Times New Roman"/>
              </a:rPr>
              <a:t>Sylweddau</a:t>
            </a:r>
            <a:r>
              <a:rPr lang="cy-GB">
                <a:solidFill>
                  <a:prstClr val="black"/>
                </a:solidFill>
                <a:ea typeface="Calibri"/>
                <a:cs typeface="Times New Roman"/>
              </a:rPr>
              <a:t>: Paent plwm, toddyddion, adlynion, sment, llwch, pridd neu ddŵr halogedig, asbestos ac ati.</a:t>
            </a:r>
          </a:p>
          <a:p>
            <a:pPr marL="0" indent="0">
              <a:spcAft>
                <a:spcPts val="1000"/>
              </a:spcAft>
              <a:buNone/>
              <a:defRPr/>
            </a:pPr>
            <a:r>
              <a:rPr lang="cy-GB" b="1">
                <a:solidFill>
                  <a:prstClr val="black"/>
                </a:solidFill>
                <a:ea typeface="Calibri"/>
                <a:cs typeface="Times New Roman"/>
              </a:rPr>
              <a:t>Rhagofalon:</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Cyfarpar Diogelu Personol</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RPE</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LEV</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Ynysu</a:t>
            </a:r>
          </a:p>
          <a:p>
            <a:pPr marL="342900" indent="-342900">
              <a:spcAft>
                <a:spcPts val="1000"/>
              </a:spcAft>
              <a:buClr>
                <a:srgbClr val="0077E3"/>
              </a:buClr>
              <a:buFont typeface="Arial" panose="020B0604020202020204" pitchFamily="34" charset="0"/>
              <a:buChar char="•"/>
              <a:defRPr/>
            </a:pPr>
            <a:r>
              <a:rPr lang="cy-GB">
                <a:solidFill>
                  <a:prstClr val="black"/>
                </a:solidFill>
                <a:ea typeface="Calibri"/>
                <a:cs typeface="Times New Roman"/>
              </a:rPr>
              <a:t>Pennu amseroedd dod i gysylltiad</a:t>
            </a:r>
          </a:p>
        </p:txBody>
      </p:sp>
      <p:pic>
        <p:nvPicPr>
          <p:cNvPr id="133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2086"/>
          <a:stretch/>
        </p:blipFill>
        <p:spPr bwMode="auto">
          <a:xfrm>
            <a:off x="4502100" y="2665673"/>
            <a:ext cx="4067175" cy="763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9136" y="4102224"/>
            <a:ext cx="2604864" cy="1736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1C62E694-1C55-4222-A89A-1C619A062F35}"/>
              </a:ext>
            </a:extLst>
          </p:cNvPr>
          <p:cNvSpPr txBox="1"/>
          <p:nvPr/>
        </p:nvSpPr>
        <p:spPr>
          <a:xfrm>
            <a:off x="4541258" y="3492940"/>
            <a:ext cx="720080" cy="507831"/>
          </a:xfrm>
          <a:prstGeom prst="rect">
            <a:avLst/>
          </a:prstGeom>
          <a:noFill/>
        </p:spPr>
        <p:txBody>
          <a:bodyPr wrap="square" rtlCol="0">
            <a:spAutoFit/>
          </a:bodyPr>
          <a:lstStyle/>
          <a:p>
            <a:pPr algn="ctr"/>
            <a:r>
              <a:rPr lang="cy-GB" sz="900"/>
              <a:t>Llygaid</a:t>
            </a:r>
          </a:p>
          <a:p>
            <a:pPr algn="ctr"/>
            <a:r>
              <a:rPr lang="cy-GB" sz="900"/>
              <a:t>diogelwch</a:t>
            </a:r>
          </a:p>
          <a:p>
            <a:pPr algn="ctr"/>
            <a:r>
              <a:rPr lang="cy-GB" sz="900"/>
              <a:t>addasiad</a:t>
            </a:r>
          </a:p>
        </p:txBody>
      </p:sp>
      <p:sp>
        <p:nvSpPr>
          <p:cNvPr id="9" name="TextBox 8">
            <a:extLst>
              <a:ext uri="{FF2B5EF4-FFF2-40B4-BE49-F238E27FC236}">
                <a16:creationId xmlns:a16="http://schemas.microsoft.com/office/drawing/2014/main" id="{78256235-D4C9-437F-8539-CC2796BFE533}"/>
              </a:ext>
            </a:extLst>
          </p:cNvPr>
          <p:cNvSpPr txBox="1"/>
          <p:nvPr/>
        </p:nvSpPr>
        <p:spPr>
          <a:xfrm>
            <a:off x="5364088" y="3511696"/>
            <a:ext cx="720080" cy="507831"/>
          </a:xfrm>
          <a:prstGeom prst="rect">
            <a:avLst/>
          </a:prstGeom>
          <a:noFill/>
        </p:spPr>
        <p:txBody>
          <a:bodyPr wrap="square" rtlCol="0">
            <a:spAutoFit/>
          </a:bodyPr>
          <a:lstStyle/>
          <a:p>
            <a:pPr algn="ctr"/>
            <a:r>
              <a:rPr lang="cy-GB" sz="900"/>
              <a:t>Protective</a:t>
            </a:r>
          </a:p>
          <a:p>
            <a:pPr algn="ctr"/>
            <a:r>
              <a:rPr lang="cy-GB" sz="900"/>
              <a:t>clothing</a:t>
            </a:r>
          </a:p>
          <a:p>
            <a:pPr algn="ctr"/>
            <a:r>
              <a:rPr lang="cy-GB" sz="900"/>
              <a:t>addasiad</a:t>
            </a:r>
          </a:p>
        </p:txBody>
      </p:sp>
      <p:sp>
        <p:nvSpPr>
          <p:cNvPr id="10" name="TextBox 9">
            <a:extLst>
              <a:ext uri="{FF2B5EF4-FFF2-40B4-BE49-F238E27FC236}">
                <a16:creationId xmlns:a16="http://schemas.microsoft.com/office/drawing/2014/main" id="{48023944-EBCE-4AD6-B38F-224ED3300255}"/>
              </a:ext>
            </a:extLst>
          </p:cNvPr>
          <p:cNvSpPr txBox="1"/>
          <p:nvPr/>
        </p:nvSpPr>
        <p:spPr>
          <a:xfrm>
            <a:off x="6231498" y="3521102"/>
            <a:ext cx="720080" cy="507831"/>
          </a:xfrm>
          <a:prstGeom prst="rect">
            <a:avLst/>
          </a:prstGeom>
          <a:noFill/>
        </p:spPr>
        <p:txBody>
          <a:bodyPr wrap="square" rtlCol="0">
            <a:spAutoFit/>
          </a:bodyPr>
          <a:lstStyle/>
          <a:p>
            <a:pPr algn="ctr"/>
            <a:r>
              <a:rPr lang="cy-GB" sz="900"/>
              <a:t>Foot</a:t>
            </a:r>
          </a:p>
          <a:p>
            <a:pPr algn="ctr"/>
            <a:r>
              <a:rPr lang="cy-GB" sz="900"/>
              <a:t>diogelwch</a:t>
            </a:r>
          </a:p>
          <a:p>
            <a:pPr algn="ctr"/>
            <a:r>
              <a:rPr lang="cy-GB" sz="900"/>
              <a:t>addasiad</a:t>
            </a:r>
          </a:p>
        </p:txBody>
      </p:sp>
      <p:sp>
        <p:nvSpPr>
          <p:cNvPr id="11" name="TextBox 10">
            <a:extLst>
              <a:ext uri="{FF2B5EF4-FFF2-40B4-BE49-F238E27FC236}">
                <a16:creationId xmlns:a16="http://schemas.microsoft.com/office/drawing/2014/main" id="{9DE86A2E-40F9-46A2-80A4-BB7DAF7609C3}"/>
              </a:ext>
            </a:extLst>
          </p:cNvPr>
          <p:cNvSpPr txBox="1"/>
          <p:nvPr/>
        </p:nvSpPr>
        <p:spPr>
          <a:xfrm>
            <a:off x="7020272" y="3521102"/>
            <a:ext cx="720080" cy="507831"/>
          </a:xfrm>
          <a:prstGeom prst="rect">
            <a:avLst/>
          </a:prstGeom>
          <a:noFill/>
        </p:spPr>
        <p:txBody>
          <a:bodyPr wrap="square" rtlCol="0">
            <a:spAutoFit/>
          </a:bodyPr>
          <a:lstStyle/>
          <a:p>
            <a:pPr algn="ctr"/>
            <a:r>
              <a:rPr lang="cy-GB" sz="900"/>
              <a:t>Protective</a:t>
            </a:r>
          </a:p>
          <a:p>
            <a:pPr algn="ctr"/>
            <a:r>
              <a:rPr lang="cy-GB" sz="900"/>
              <a:t>menig</a:t>
            </a:r>
          </a:p>
          <a:p>
            <a:pPr algn="ctr"/>
            <a:r>
              <a:rPr lang="cy-GB" sz="900"/>
              <a:t>addasiad</a:t>
            </a:r>
          </a:p>
        </p:txBody>
      </p:sp>
      <p:sp>
        <p:nvSpPr>
          <p:cNvPr id="12" name="TextBox 11">
            <a:extLst>
              <a:ext uri="{FF2B5EF4-FFF2-40B4-BE49-F238E27FC236}">
                <a16:creationId xmlns:a16="http://schemas.microsoft.com/office/drawing/2014/main" id="{CB91D2FA-8D11-4301-ADBE-548E4FE6205A}"/>
              </a:ext>
            </a:extLst>
          </p:cNvPr>
          <p:cNvSpPr txBox="1"/>
          <p:nvPr/>
        </p:nvSpPr>
        <p:spPr>
          <a:xfrm>
            <a:off x="7855645" y="3502291"/>
            <a:ext cx="720080" cy="507831"/>
          </a:xfrm>
          <a:prstGeom prst="rect">
            <a:avLst/>
          </a:prstGeom>
          <a:noFill/>
        </p:spPr>
        <p:txBody>
          <a:bodyPr wrap="square" rtlCol="0">
            <a:spAutoFit/>
          </a:bodyPr>
          <a:lstStyle/>
          <a:p>
            <a:pPr algn="ctr"/>
            <a:r>
              <a:rPr lang="cy-GB" sz="900"/>
              <a:t>Pen</a:t>
            </a:r>
          </a:p>
          <a:p>
            <a:pPr algn="ctr"/>
            <a:r>
              <a:rPr lang="cy-GB" sz="900"/>
              <a:t>diogelwch</a:t>
            </a:r>
          </a:p>
          <a:p>
            <a:pPr algn="ctr"/>
            <a:r>
              <a:rPr lang="cy-GB" sz="900"/>
              <a:t>addasiad</a:t>
            </a:r>
          </a:p>
        </p:txBody>
      </p:sp>
    </p:spTree>
    <p:extLst>
      <p:ext uri="{BB962C8B-B14F-4D97-AF65-F5344CB8AC3E}">
        <p14:creationId xmlns:p14="http://schemas.microsoft.com/office/powerpoint/2010/main" val="3662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504056"/>
          </a:xfrm>
        </p:spPr>
        <p:txBody>
          <a:bodyPr>
            <a:normAutofit/>
          </a:bodyPr>
          <a:lstStyle/>
          <a:p>
            <a:pPr algn="l"/>
            <a:r>
              <a:rPr lang="cy-GB" b="1"/>
              <a:t>Risgiau iechyd</a:t>
            </a:r>
          </a:p>
        </p:txBody>
      </p:sp>
      <p:sp>
        <p:nvSpPr>
          <p:cNvPr id="5" name="Content Placeholder 4"/>
          <p:cNvSpPr>
            <a:spLocks noGrp="1"/>
          </p:cNvSpPr>
          <p:nvPr>
            <p:ph idx="1"/>
          </p:nvPr>
        </p:nvSpPr>
        <p:spPr>
          <a:xfrm>
            <a:off x="457200" y="1844824"/>
            <a:ext cx="8001000" cy="4469111"/>
          </a:xfrm>
        </p:spPr>
        <p:txBody>
          <a:bodyPr>
            <a:normAutofit/>
          </a:bodyPr>
          <a:lstStyle/>
          <a:p>
            <a:pPr marL="0" indent="0">
              <a:spcAft>
                <a:spcPts val="1000"/>
              </a:spcAft>
              <a:buNone/>
              <a:defRPr/>
            </a:pPr>
            <a:r>
              <a:rPr lang="cy-GB" b="1">
                <a:solidFill>
                  <a:prstClr val="black"/>
                </a:solidFill>
                <a:ea typeface="Calibri"/>
                <a:cs typeface="Times New Roman"/>
              </a:rPr>
              <a:t>Crynhoi – y pump uchaf: </a:t>
            </a:r>
            <a:br>
              <a:rPr lang="cy-GB" b="1">
                <a:solidFill>
                  <a:prstClr val="black"/>
                </a:solidFill>
                <a:ea typeface="Calibri"/>
                <a:cs typeface="Times New Roman"/>
              </a:rPr>
            </a:br>
            <a:r>
              <a:rPr lang="cy-GB" b="1">
                <a:solidFill>
                  <a:prstClr val="black"/>
                </a:solidFill>
                <a:ea typeface="Calibri"/>
                <a:cs typeface="Times New Roman"/>
              </a:rPr>
              <a:t>Beth yw canlyniadau’r risgiau iechyd hyn?</a:t>
            </a:r>
          </a:p>
          <a:p>
            <a:pPr marL="514350" indent="-514350">
              <a:spcAft>
                <a:spcPts val="1000"/>
              </a:spcAft>
              <a:buFont typeface="+mj-lt"/>
              <a:buAutoNum type="arabicPeriod"/>
              <a:defRPr/>
            </a:pPr>
            <a:r>
              <a:rPr lang="cy-GB">
                <a:solidFill>
                  <a:prstClr val="black"/>
                </a:solidFill>
                <a:ea typeface="Calibri"/>
                <a:cs typeface="Times New Roman"/>
              </a:rPr>
              <a:t>Dod i gysylltiad ag asbestos</a:t>
            </a:r>
          </a:p>
          <a:p>
            <a:pPr marL="514350" indent="-514350">
              <a:spcAft>
                <a:spcPts val="1000"/>
              </a:spcAft>
              <a:buFont typeface="+mj-lt"/>
              <a:buAutoNum type="arabicPeriod"/>
              <a:defRPr/>
            </a:pPr>
            <a:r>
              <a:rPr lang="cy-GB">
                <a:solidFill>
                  <a:prstClr val="black"/>
                </a:solidFill>
                <a:ea typeface="Calibri"/>
                <a:cs typeface="Times New Roman"/>
              </a:rPr>
              <a:t>Dod i gysylltiad â silica</a:t>
            </a:r>
          </a:p>
          <a:p>
            <a:pPr marL="514350" indent="-514350">
              <a:spcAft>
                <a:spcPts val="1000"/>
              </a:spcAft>
              <a:buFont typeface="+mj-lt"/>
              <a:buAutoNum type="arabicPeriod"/>
              <a:defRPr/>
            </a:pPr>
            <a:r>
              <a:rPr lang="cy-GB">
                <a:solidFill>
                  <a:prstClr val="black"/>
                </a:solidFill>
                <a:ea typeface="Calibri"/>
                <a:cs typeface="Times New Roman"/>
              </a:rPr>
              <a:t>Codi a chario</a:t>
            </a:r>
          </a:p>
          <a:p>
            <a:pPr marL="514350" indent="-514350">
              <a:spcAft>
                <a:spcPts val="1000"/>
              </a:spcAft>
              <a:buFont typeface="+mj-lt"/>
              <a:buAutoNum type="arabicPeriod"/>
              <a:defRPr/>
            </a:pPr>
            <a:r>
              <a:rPr lang="cy-GB">
                <a:solidFill>
                  <a:prstClr val="black"/>
                </a:solidFill>
                <a:ea typeface="Calibri"/>
                <a:cs typeface="Times New Roman"/>
              </a:rPr>
              <a:t>Dod i gysylltiad â gormod o sŵn</a:t>
            </a:r>
          </a:p>
          <a:p>
            <a:pPr marL="514350" indent="-514350">
              <a:spcAft>
                <a:spcPts val="1000"/>
              </a:spcAft>
              <a:buFont typeface="+mj-lt"/>
              <a:buAutoNum type="arabicPeriod"/>
              <a:defRPr/>
            </a:pPr>
            <a:r>
              <a:rPr lang="cy-GB">
                <a:solidFill>
                  <a:prstClr val="black"/>
                </a:solidFill>
                <a:ea typeface="Calibri"/>
                <a:cs typeface="Times New Roman"/>
              </a:rPr>
              <a:t>Dod i gysylltiad â gormod o ddirgrynu</a:t>
            </a:r>
          </a:p>
          <a:p>
            <a:pPr marL="0" indent="0">
              <a:spcAft>
                <a:spcPts val="1000"/>
              </a:spcAft>
              <a:buNone/>
              <a:defRPr/>
            </a:pPr>
            <a:endParaRPr lang="en-GB" sz="1600" dirty="0">
              <a:solidFill>
                <a:prstClr val="black"/>
              </a:solidFill>
              <a:ea typeface="Calibri"/>
              <a:cs typeface="Times New Roman"/>
            </a:endParaRPr>
          </a:p>
          <a:p>
            <a:pPr marL="0" indent="0">
              <a:spcAft>
                <a:spcPts val="1000"/>
              </a:spcAft>
              <a:buNone/>
              <a:defRPr/>
            </a:pPr>
            <a:endParaRPr lang="en-GB" sz="1600" dirty="0">
              <a:solidFill>
                <a:prstClr val="black"/>
              </a:solidFill>
              <a:ea typeface="Calibri"/>
              <a:cs typeface="Times New Roman"/>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3573016"/>
            <a:ext cx="2219325"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13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80728"/>
            <a:ext cx="8001000" cy="648072"/>
          </a:xfrm>
        </p:spPr>
        <p:txBody>
          <a:bodyPr>
            <a:normAutofit/>
          </a:bodyPr>
          <a:lstStyle/>
          <a:p>
            <a:pPr algn="l"/>
            <a:r>
              <a:rPr lang="cy-GB" b="1"/>
              <a:t>Risgiau iechyd: dermatitis</a:t>
            </a:r>
          </a:p>
        </p:txBody>
      </p:sp>
      <p:sp>
        <p:nvSpPr>
          <p:cNvPr id="5" name="Content Placeholder 4"/>
          <p:cNvSpPr>
            <a:spLocks noGrp="1"/>
          </p:cNvSpPr>
          <p:nvPr>
            <p:ph idx="1"/>
          </p:nvPr>
        </p:nvSpPr>
        <p:spPr>
          <a:xfrm>
            <a:off x="457200" y="1412776"/>
            <a:ext cx="8363272" cy="4400791"/>
          </a:xfrm>
        </p:spPr>
        <p:txBody>
          <a:bodyPr>
            <a:normAutofit/>
          </a:bodyPr>
          <a:lstStyle/>
          <a:p>
            <a:pPr>
              <a:spcAft>
                <a:spcPts val="1000"/>
              </a:spcAft>
              <a:defRPr/>
            </a:pPr>
            <a:r>
              <a:rPr lang="cy-GB" dirty="0">
                <a:solidFill>
                  <a:prstClr val="black"/>
                </a:solidFill>
                <a:latin typeface="Arial" panose="020B0604020202020204" pitchFamily="34" charset="0"/>
                <a:ea typeface="Calibri"/>
                <a:cs typeface="Arial" panose="020B0604020202020204" pitchFamily="34" charset="0"/>
              </a:rPr>
              <a:t>Mae dermatitis yn gwneud i’ch croen droi’n goch, yn sych, cracio a datblygu pothelli.</a:t>
            </a:r>
          </a:p>
          <a:p>
            <a:pPr>
              <a:spcAft>
                <a:spcPts val="1000"/>
              </a:spcAft>
              <a:defRPr/>
            </a:pPr>
            <a:r>
              <a:rPr lang="cy-GB" dirty="0">
                <a:solidFill>
                  <a:prstClr val="black"/>
                </a:solidFill>
                <a:latin typeface="Arial" panose="020B0604020202020204" pitchFamily="34" charset="0"/>
                <a:ea typeface="Calibri"/>
                <a:cs typeface="Arial" panose="020B0604020202020204" pitchFamily="34" charset="0"/>
              </a:rPr>
              <a:t>Mae sylwedd llidus (e.e. morter) yn niweidio ac yn llidio’r croen.</a:t>
            </a:r>
          </a:p>
          <a:p>
            <a:pPr>
              <a:spcAft>
                <a:spcPts val="1000"/>
              </a:spcAft>
              <a:defRPr/>
            </a:pPr>
            <a:r>
              <a:rPr lang="cy-GB" dirty="0">
                <a:solidFill>
                  <a:prstClr val="black"/>
                </a:solidFill>
                <a:latin typeface="Arial" panose="020B0604020202020204" pitchFamily="34" charset="0"/>
                <a:ea typeface="Calibri"/>
                <a:cs typeface="Arial" panose="020B0604020202020204" pitchFamily="34" charset="0"/>
              </a:rPr>
              <a:t>Mae’n achosi poen a chosi annioddefol.  </a:t>
            </a:r>
          </a:p>
          <a:p>
            <a:pPr>
              <a:spcAft>
                <a:spcPts val="1000"/>
              </a:spcAft>
              <a:defRPr/>
            </a:pPr>
            <a:r>
              <a:rPr lang="cy-GB" dirty="0">
                <a:solidFill>
                  <a:prstClr val="black"/>
                </a:solidFill>
                <a:latin typeface="Arial" panose="020B0604020202020204" pitchFamily="34" charset="0"/>
                <a:ea typeface="Calibri"/>
                <a:cs typeface="Arial" panose="020B0604020202020204" pitchFamily="34" charset="0"/>
              </a:rPr>
              <a:t>Mae’n digwydd pan fydd croen yn dod i gysylltiad â sylweddau llidus yn ddigon hir.</a:t>
            </a:r>
          </a:p>
          <a:p>
            <a:pPr>
              <a:spcAft>
                <a:spcPts val="1000"/>
              </a:spcAft>
              <a:defRPr/>
            </a:pPr>
            <a:r>
              <a:rPr lang="cy-GB" dirty="0">
                <a:solidFill>
                  <a:prstClr val="black"/>
                </a:solidFill>
                <a:latin typeface="Arial" panose="020B0604020202020204" pitchFamily="34" charset="0"/>
                <a:ea typeface="Calibri"/>
                <a:cs typeface="Arial" panose="020B0604020202020204" pitchFamily="34" charset="0"/>
              </a:rPr>
              <a:t>Golchwch eich dillad gwaith yn rheolaidd a defnyddio eli rhwystrol i ddiogelu eich dwylo.</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878735"/>
            <a:ext cx="6553200"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354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cy-GB" b="1"/>
              <a:t>Risgiau iechyd: asthma</a:t>
            </a:r>
          </a:p>
        </p:txBody>
      </p:sp>
      <p:sp>
        <p:nvSpPr>
          <p:cNvPr id="5" name="Content Placeholder 4"/>
          <p:cNvSpPr>
            <a:spLocks noGrp="1"/>
          </p:cNvSpPr>
          <p:nvPr>
            <p:ph idx="1"/>
          </p:nvPr>
        </p:nvSpPr>
        <p:spPr>
          <a:xfrm>
            <a:off x="457200" y="1556792"/>
            <a:ext cx="7283152" cy="3834358"/>
          </a:xfrm>
        </p:spPr>
        <p:txBody>
          <a:bodyPr>
            <a:normAutofit/>
          </a:bodyPr>
          <a:lstStyle/>
          <a:p>
            <a:pPr marL="0" indent="0">
              <a:spcAft>
                <a:spcPts val="1000"/>
              </a:spcAft>
              <a:buNone/>
              <a:defRPr/>
            </a:pPr>
            <a:r>
              <a:rPr lang="cy-GB">
                <a:solidFill>
                  <a:prstClr val="black"/>
                </a:solidFill>
                <a:latin typeface="Arial" panose="020B0604020202020204" pitchFamily="34" charset="0"/>
                <a:ea typeface="Calibri"/>
                <a:cs typeface="Arial" panose="020B0604020202020204" pitchFamily="34" charset="0"/>
              </a:rPr>
              <a:t>Nid yw asthma bob amser yn gyflwr y cewch eich geni gydag ef. Mae’n gallu datblygu dros amser pan fyddwch yn dod i gysylltiad â rhai pethau (e.e. llwch coed).</a:t>
            </a:r>
          </a:p>
          <a:p>
            <a:pPr marL="0" indent="0">
              <a:spcAft>
                <a:spcPts val="1000"/>
              </a:spcAft>
              <a:buNone/>
              <a:defRPr/>
            </a:pPr>
            <a:r>
              <a:rPr lang="cy-GB">
                <a:solidFill>
                  <a:prstClr val="black"/>
                </a:solidFill>
                <a:latin typeface="Arial" panose="020B0604020202020204" pitchFamily="34" charset="0"/>
                <a:ea typeface="Calibri"/>
                <a:cs typeface="Arial" panose="020B0604020202020204" pitchFamily="34" charset="0"/>
              </a:rPr>
              <a:t>Yn eich corff mae tiwbiau sy’n cludo aer i’r ysgyfaint (sef y bronciolynnau).</a:t>
            </a:r>
          </a:p>
          <a:p>
            <a:pPr marL="0" indent="0">
              <a:spcAft>
                <a:spcPts val="1000"/>
              </a:spcAft>
              <a:buNone/>
              <a:defRPr/>
            </a:pPr>
            <a:r>
              <a:rPr lang="cy-GB">
                <a:solidFill>
                  <a:prstClr val="black"/>
                </a:solidFill>
                <a:latin typeface="Arial" panose="020B0604020202020204" pitchFamily="34" charset="0"/>
                <a:ea typeface="Calibri"/>
                <a:cs typeface="Arial" panose="020B0604020202020204" pitchFamily="34" charset="0"/>
              </a:rPr>
              <a:t>Mae leinin y tiwbiau hyn yn gallu troi’n sensitif iawn: maen nhw’n chwyddo ac yn cyfyngu ar faint o aer sy’n gallu cyrraedd yr ysgyfaint pan fyddwch yn dioddef o asthma.</a:t>
            </a:r>
          </a:p>
          <a:p>
            <a:pPr marL="0" indent="0">
              <a:spcAft>
                <a:spcPts val="1000"/>
              </a:spcAft>
              <a:buNone/>
              <a:defRPr/>
            </a:pPr>
            <a:endParaRPr lang="en-GB" sz="1600" dirty="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276771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cy-GB" b="1"/>
              <a:t>Risgiau iechyd</a:t>
            </a:r>
          </a:p>
        </p:txBody>
      </p:sp>
      <p:sp>
        <p:nvSpPr>
          <p:cNvPr id="5" name="Content Placeholder 4"/>
          <p:cNvSpPr>
            <a:spLocks noGrp="1"/>
          </p:cNvSpPr>
          <p:nvPr>
            <p:ph idx="1"/>
          </p:nvPr>
        </p:nvSpPr>
        <p:spPr>
          <a:xfrm>
            <a:off x="457200" y="1556792"/>
            <a:ext cx="7283152" cy="3834358"/>
          </a:xfrm>
        </p:spPr>
        <p:txBody>
          <a:bodyPr>
            <a:normAutofit/>
          </a:bodyPr>
          <a:lstStyle/>
          <a:p>
            <a:r>
              <a:rPr lang="cy-GB" b="1"/>
              <a:t>Peryglon iechyd wrth dorri teils clai neu goncrid gyda thorrwr disg</a:t>
            </a:r>
          </a:p>
          <a:p>
            <a:r>
              <a:rPr lang="cy-GB"/>
              <a:t>Mae silica yn fwyn naturiol sydd mewn llawer o ddeunyddiau adeiladu, fel teils to concrid. Mae’r silica’n torri yn llwch mân iawn (sydd hefyd yn cael ei alw’n silica crisialog neu RCS) yn ystod tasgau cyffredin fel torri. Mae anadlu’r llwch hwn yn rheolaidd yn gallu achosi clefyd difrifol ar yr ysgyfaint megis silicosis a chanser yr ysgyfaint. Mae ymchwil ddiweddar gan yr Awdurdod Gweithredol Iechyd a Diogelwch wedi amcangyfrif y gallai silica fod yn gyfrifol am farwolaethau dros 600 o bobl bob blwyddyn sydd wedi gweithio ym maes adeiladu.</a:t>
            </a:r>
          </a:p>
          <a:p>
            <a:pPr marL="0" indent="0">
              <a:spcAft>
                <a:spcPts val="1000"/>
              </a:spcAft>
              <a:buNone/>
              <a:defRPr/>
            </a:pPr>
            <a:endParaRPr lang="en-GB" sz="1600" dirty="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387562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cy-GB"/>
              <a:t>Sefyllfaoedd asesu risg</a:t>
            </a:r>
          </a:p>
        </p:txBody>
      </p:sp>
      <p:sp>
        <p:nvSpPr>
          <p:cNvPr id="5" name="Content Placeholder 4"/>
          <p:cNvSpPr>
            <a:spLocks noGrp="1"/>
          </p:cNvSpPr>
          <p:nvPr>
            <p:ph idx="1"/>
          </p:nvPr>
        </p:nvSpPr>
        <p:spPr>
          <a:xfrm>
            <a:off x="457200" y="1556792"/>
            <a:ext cx="7283152" cy="3834358"/>
          </a:xfrm>
        </p:spPr>
        <p:txBody>
          <a:bodyPr>
            <a:normAutofit/>
          </a:bodyPr>
          <a:lstStyle/>
          <a:p>
            <a:pPr marL="342900" indent="-342900">
              <a:buClr>
                <a:srgbClr val="0077E3"/>
              </a:buClr>
              <a:buFont typeface="Arial" panose="020B0604020202020204" pitchFamily="34" charset="0"/>
              <a:buChar char="•"/>
            </a:pPr>
            <a:r>
              <a:rPr lang="cy-GB"/>
              <a:t>Torri teils to gyda thorrwr disg</a:t>
            </a:r>
          </a:p>
          <a:p>
            <a:pPr marL="342900" indent="-342900">
              <a:buClr>
                <a:srgbClr val="0077E3"/>
              </a:buClr>
              <a:buFont typeface="Arial" panose="020B0604020202020204" pitchFamily="34" charset="0"/>
              <a:buChar char="•"/>
            </a:pPr>
            <a:r>
              <a:rPr lang="cy-GB"/>
              <a:t>Ailbwyntio gwaith brics ar wal isel</a:t>
            </a:r>
          </a:p>
          <a:p>
            <a:pPr marL="342900" indent="-342900">
              <a:buClr>
                <a:srgbClr val="0077E3"/>
              </a:buClr>
              <a:buFont typeface="Arial" panose="020B0604020202020204" pitchFamily="34" charset="0"/>
              <a:buChar char="•"/>
            </a:pPr>
            <a:r>
              <a:rPr lang="cy-GB"/>
              <a:t>Defnyddio MEWP</a:t>
            </a:r>
          </a:p>
          <a:p>
            <a:pPr marL="342900" indent="-342900">
              <a:buClr>
                <a:srgbClr val="0077E3"/>
              </a:buClr>
              <a:buFont typeface="Arial" panose="020B0604020202020204" pitchFamily="34" charset="0"/>
              <a:buChar char="•"/>
            </a:pPr>
            <a:r>
              <a:rPr lang="cy-GB"/>
              <a:t>Codi a datgymalu tŵr sgaffald</a:t>
            </a:r>
          </a:p>
          <a:p>
            <a:pPr marL="342900" indent="-342900">
              <a:buClr>
                <a:srgbClr val="0077E3"/>
              </a:buClr>
              <a:buFont typeface="Arial" panose="020B0604020202020204" pitchFamily="34" charset="0"/>
              <a:buChar char="•"/>
            </a:pPr>
            <a:r>
              <a:rPr lang="cy-GB"/>
              <a:t>Gyrru wagen fforch godi</a:t>
            </a:r>
          </a:p>
          <a:p>
            <a:pPr marL="342900" indent="-342900">
              <a:buClr>
                <a:srgbClr val="0077E3"/>
              </a:buClr>
              <a:buFont typeface="Arial" panose="020B0604020202020204" pitchFamily="34" charset="0"/>
              <a:buChar char="•"/>
            </a:pPr>
            <a:r>
              <a:rPr lang="cy-GB"/>
              <a:t>Cymysgu morter</a:t>
            </a:r>
          </a:p>
          <a:p>
            <a:pPr marL="0" indent="0">
              <a:spcAft>
                <a:spcPts val="1000"/>
              </a:spcAft>
              <a:buNone/>
              <a:defRPr/>
            </a:pPr>
            <a:endParaRPr lang="en-GB" sz="1600" dirty="0">
              <a:solidFill>
                <a:prstClr val="black"/>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14260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360040"/>
          </a:xfrm>
        </p:spPr>
        <p:txBody>
          <a:bodyPr/>
          <a:lstStyle/>
          <a:p>
            <a:pPr algn="l"/>
            <a:r>
              <a:rPr lang="cy-GB" b="1"/>
              <a:t>Ystadegau</a:t>
            </a:r>
          </a:p>
        </p:txBody>
      </p:sp>
      <p:sp>
        <p:nvSpPr>
          <p:cNvPr id="3" name="Content Placeholder 2"/>
          <p:cNvSpPr>
            <a:spLocks noGrp="1"/>
          </p:cNvSpPr>
          <p:nvPr>
            <p:ph sz="half" idx="1"/>
          </p:nvPr>
        </p:nvSpPr>
        <p:spPr>
          <a:xfrm>
            <a:off x="457199" y="1484784"/>
            <a:ext cx="7301345" cy="4248472"/>
          </a:xfrm>
        </p:spPr>
        <p:txBody>
          <a:bodyPr>
            <a:normAutofit/>
          </a:bodyPr>
          <a:lstStyle/>
          <a:p>
            <a:pPr marL="0" indent="0">
              <a:buNone/>
            </a:pPr>
            <a:r>
              <a:rPr lang="cy-GB" sz="2000"/>
              <a:t>Y pum prif risg diogelwch – yn nhrefn faint o weithwyr sydd wedi marw:</a:t>
            </a:r>
          </a:p>
          <a:p>
            <a:pPr marL="514350" indent="-514350">
              <a:buFont typeface="+mj-lt"/>
              <a:buAutoNum type="arabicParenR"/>
            </a:pPr>
            <a:r>
              <a:rPr lang="cy-GB" sz="2000"/>
              <a:t>Syrthio o rywle uchel – disgyn o ysgol</a:t>
            </a:r>
          </a:p>
          <a:p>
            <a:pPr marL="514350" indent="-514350">
              <a:buFont typeface="+mj-lt"/>
              <a:buAutoNum type="arabicParenR"/>
            </a:pPr>
            <a:r>
              <a:rPr lang="cy-GB" sz="2000"/>
              <a:t>Syrthio o rywle uchel – disgyn drwy do bregus</a:t>
            </a:r>
          </a:p>
          <a:p>
            <a:pPr marL="514350" indent="-514350">
              <a:buFont typeface="+mj-lt"/>
              <a:buAutoNum type="arabicParenR"/>
            </a:pPr>
            <a:r>
              <a:rPr lang="cy-GB" sz="2000"/>
              <a:t>Gweithrediadau codi</a:t>
            </a:r>
          </a:p>
          <a:p>
            <a:pPr marL="514350" indent="-514350">
              <a:buFont typeface="+mj-lt"/>
              <a:buAutoNum type="arabicParenR"/>
            </a:pPr>
            <a:r>
              <a:rPr lang="cy-GB" sz="2000"/>
              <a:t>Cael eu taro gan beiriant</a:t>
            </a:r>
          </a:p>
          <a:p>
            <a:pPr marL="514350" indent="-514350">
              <a:buFont typeface="+mj-lt"/>
              <a:buAutoNum type="arabicParenR"/>
            </a:pPr>
            <a:r>
              <a:rPr lang="cy-GB" sz="2000"/>
              <a:t>Peiriant yn disgyn drosodd</a:t>
            </a:r>
          </a:p>
          <a:p>
            <a:endParaRPr lang="en-GB" sz="1600" dirty="0"/>
          </a:p>
        </p:txBody>
      </p:sp>
      <p:pic>
        <p:nvPicPr>
          <p:cNvPr id="5" name="Content Placeholder 1" descr="Construction site Masshouse Lane / Albert Street - Constru ...">
            <a:extLst>
              <a:ext uri="{FF2B5EF4-FFF2-40B4-BE49-F238E27FC236}">
                <a16:creationId xmlns:a16="http://schemas.microsoft.com/office/drawing/2014/main" id="{B9E24E82-FF4F-4768-BA60-31AAF55D38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0750" y="1849437"/>
            <a:ext cx="4762500" cy="3571875"/>
          </a:xfrm>
        </p:spPr>
      </p:pic>
      <p:pic>
        <p:nvPicPr>
          <p:cNvPr id="6" name="Content Placeholder 1" descr="Construction site Masshouse Lane / Albert Street - Constru ...">
            <a:extLst>
              <a:ext uri="{FF2B5EF4-FFF2-40B4-BE49-F238E27FC236}">
                <a16:creationId xmlns:a16="http://schemas.microsoft.com/office/drawing/2014/main" id="{607B057F-0831-4FD3-A223-CE492D1403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4300" y="2161381"/>
            <a:ext cx="4762500" cy="3571875"/>
          </a:xfrm>
        </p:spPr>
      </p:pic>
      <p:pic>
        <p:nvPicPr>
          <p:cNvPr id="7" name="Content Placeholder 1" descr="Construction site Masshouse Lane / Albert Street - Constru ...">
            <a:extLst>
              <a:ext uri="{FF2B5EF4-FFF2-40B4-BE49-F238E27FC236}">
                <a16:creationId xmlns:a16="http://schemas.microsoft.com/office/drawing/2014/main" id="{8060CB00-8E0C-45D5-BFE2-B01D456AC3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3150" y="2001837"/>
            <a:ext cx="4762500" cy="3571875"/>
          </a:xfrm>
        </p:spPr>
      </p:pic>
    </p:spTree>
    <p:extLst>
      <p:ext uri="{BB962C8B-B14F-4D97-AF65-F5344CB8AC3E}">
        <p14:creationId xmlns:p14="http://schemas.microsoft.com/office/powerpoint/2010/main" val="2586264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52500"/>
            <a:ext cx="8001000" cy="820316"/>
          </a:xfrm>
        </p:spPr>
        <p:txBody>
          <a:bodyPr>
            <a:normAutofit/>
          </a:bodyPr>
          <a:lstStyle/>
          <a:p>
            <a:pPr algn="l"/>
            <a:r>
              <a:rPr lang="cy-GB"/>
              <a:t>Asesiad risg</a:t>
            </a:r>
          </a:p>
        </p:txBody>
      </p:sp>
      <p:graphicFrame>
        <p:nvGraphicFramePr>
          <p:cNvPr id="10" name="Table 9">
            <a:extLst>
              <a:ext uri="{FF2B5EF4-FFF2-40B4-BE49-F238E27FC236}">
                <a16:creationId xmlns:a16="http://schemas.microsoft.com/office/drawing/2014/main" id="{3A0AAA00-2A29-4F9B-B477-D3E8BC585392}"/>
              </a:ext>
            </a:extLst>
          </p:cNvPr>
          <p:cNvGraphicFramePr>
            <a:graphicFrameLocks noGrp="1"/>
          </p:cNvGraphicFramePr>
          <p:nvPr>
            <p:extLst>
              <p:ext uri="{D42A27DB-BD31-4B8C-83A1-F6EECF244321}">
                <p14:modId xmlns:p14="http://schemas.microsoft.com/office/powerpoint/2010/main" val="2353939070"/>
              </p:ext>
            </p:extLst>
          </p:nvPr>
        </p:nvGraphicFramePr>
        <p:xfrm>
          <a:off x="331638" y="1444697"/>
          <a:ext cx="8480724" cy="4360987"/>
        </p:xfrm>
        <a:graphic>
          <a:graphicData uri="http://schemas.openxmlformats.org/drawingml/2006/table">
            <a:tbl>
              <a:tblPr firstRow="1" firstCol="1" bandRow="1">
                <a:tableStyleId>{5C22544A-7EE6-4342-B048-85BDC9FD1C3A}</a:tableStyleId>
              </a:tblPr>
              <a:tblGrid>
                <a:gridCol w="2890664">
                  <a:extLst>
                    <a:ext uri="{9D8B030D-6E8A-4147-A177-3AD203B41FA5}">
                      <a16:colId xmlns:a16="http://schemas.microsoft.com/office/drawing/2014/main" val="2433719552"/>
                    </a:ext>
                  </a:extLst>
                </a:gridCol>
                <a:gridCol w="5590060">
                  <a:extLst>
                    <a:ext uri="{9D8B030D-6E8A-4147-A177-3AD203B41FA5}">
                      <a16:colId xmlns:a16="http://schemas.microsoft.com/office/drawing/2014/main" val="1290185329"/>
                    </a:ext>
                  </a:extLst>
                </a:gridCol>
              </a:tblGrid>
              <a:tr h="384607">
                <a:tc>
                  <a:txBody>
                    <a:bodyPr/>
                    <a:lstStyle/>
                    <a:p>
                      <a:pPr>
                        <a:lnSpc>
                          <a:spcPct val="115000"/>
                        </a:lnSpc>
                        <a:spcAft>
                          <a:spcPts val="1000"/>
                        </a:spcAft>
                      </a:pPr>
                      <a:r>
                        <a:rPr lang="cy-GB" sz="1600">
                          <a:solidFill>
                            <a:schemeClr val="tx1"/>
                          </a:solidFill>
                        </a:rPr>
                        <a:t>Dyddiad yr asesiad risg                                     </a:t>
                      </a:r>
                    </a:p>
                  </a:txBody>
                  <a:tcPr marL="44194" marR="44194" marT="0" marB="0"/>
                </a:tc>
                <a:tc>
                  <a:txBody>
                    <a:bodyPr/>
                    <a:lstStyle/>
                    <a:p>
                      <a:pPr>
                        <a:lnSpc>
                          <a:spcPct val="115000"/>
                        </a:lnSpc>
                        <a:spcAft>
                          <a:spcPts val="1000"/>
                        </a:spcAft>
                      </a:pPr>
                      <a:r>
                        <a:rPr lang="cy-GB" sz="1600">
                          <a:solidFill>
                            <a:schemeClr val="tx1"/>
                          </a:solidFill>
                        </a:rPr>
                        <a:t>Enw’r unigolyn/unigolion:                                 </a:t>
                      </a:r>
                    </a:p>
                  </a:txBody>
                  <a:tcPr marL="44194" marR="44194" marT="0" marB="0"/>
                </a:tc>
                <a:extLst>
                  <a:ext uri="{0D108BD9-81ED-4DB2-BD59-A6C34878D82A}">
                    <a16:rowId xmlns:a16="http://schemas.microsoft.com/office/drawing/2014/main" val="2090747972"/>
                  </a:ext>
                </a:extLst>
              </a:tr>
              <a:tr h="565331">
                <a:tc>
                  <a:txBody>
                    <a:bodyPr/>
                    <a:lstStyle/>
                    <a:p>
                      <a:pPr>
                        <a:lnSpc>
                          <a:spcPct val="115000"/>
                        </a:lnSpc>
                        <a:spcAft>
                          <a:spcPts val="1000"/>
                        </a:spcAft>
                      </a:pPr>
                      <a:r>
                        <a:rPr lang="cy-GB" sz="1600">
                          <a:solidFill>
                            <a:schemeClr val="tx1"/>
                          </a:solidFill>
                        </a:rPr>
                        <a:t>Adnabod peryglon</a:t>
                      </a:r>
                    </a:p>
                  </a:txBody>
                  <a:tcPr marL="44194" marR="44194" marT="0" marB="0"/>
                </a:tc>
                <a:tc>
                  <a:txBody>
                    <a:bodyPr/>
                    <a:lstStyle/>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p>
                      <a:pPr algn="l" rtl="0">
                        <a:lnSpc>
                          <a:spcPct val="115000"/>
                        </a:lnSpc>
                        <a:spcAft>
                          <a:spcPts val="1000"/>
                        </a:spcAft>
                      </a:pPr>
                      <a:endParaRPr lang="en-GB" sz="700" dirty="0">
                        <a:solidFill>
                          <a:schemeClr val="tx1"/>
                        </a:solidFill>
                        <a:effectLst/>
                      </a:endParaRPr>
                    </a:p>
                  </a:txBody>
                  <a:tcPr marL="44194" marR="44194" marT="0" marB="0"/>
                </a:tc>
                <a:extLst>
                  <a:ext uri="{0D108BD9-81ED-4DB2-BD59-A6C34878D82A}">
                    <a16:rowId xmlns:a16="http://schemas.microsoft.com/office/drawing/2014/main" val="99173790"/>
                  </a:ext>
                </a:extLst>
              </a:tr>
              <a:tr h="628736">
                <a:tc>
                  <a:txBody>
                    <a:bodyPr/>
                    <a:lstStyle/>
                    <a:p>
                      <a:pPr>
                        <a:lnSpc>
                          <a:spcPct val="115000"/>
                        </a:lnSpc>
                        <a:spcAft>
                          <a:spcPts val="1000"/>
                        </a:spcAft>
                      </a:pPr>
                      <a:r>
                        <a:rPr lang="cy-GB" sz="1600">
                          <a:solidFill>
                            <a:schemeClr val="tx1"/>
                          </a:solidFill>
                        </a:rPr>
                        <a:t>Dweud pwy sydd mewn perygl</a:t>
                      </a:r>
                    </a:p>
                  </a:txBody>
                  <a:tcPr marL="44194" marR="44194" marT="0" marB="0"/>
                </a:tc>
                <a:tc>
                  <a:txBody>
                    <a:bodyPr/>
                    <a:lstStyle/>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txBody>
                  <a:tcPr marL="44194" marR="44194" marT="0" marB="0"/>
                </a:tc>
                <a:extLst>
                  <a:ext uri="{0D108BD9-81ED-4DB2-BD59-A6C34878D82A}">
                    <a16:rowId xmlns:a16="http://schemas.microsoft.com/office/drawing/2014/main" val="3213756710"/>
                  </a:ext>
                </a:extLst>
              </a:tr>
              <a:tr h="868690">
                <a:tc>
                  <a:txBody>
                    <a:bodyPr/>
                    <a:lstStyle/>
                    <a:p>
                      <a:pPr>
                        <a:lnSpc>
                          <a:spcPct val="115000"/>
                        </a:lnSpc>
                        <a:spcAft>
                          <a:spcPts val="1000"/>
                        </a:spcAft>
                      </a:pPr>
                      <a:r>
                        <a:rPr lang="cy-GB" sz="1600">
                          <a:solidFill>
                            <a:schemeClr val="tx1"/>
                          </a:solidFill>
                        </a:rPr>
                        <a:t>Beth yw’r risg yn sgil y perygl, a allai achosi damwain?</a:t>
                      </a:r>
                    </a:p>
                  </a:txBody>
                  <a:tcPr marL="44194" marR="44194" marT="0" marB="0"/>
                </a:tc>
                <a:tc>
                  <a:txBody>
                    <a:bodyPr/>
                    <a:lstStyle/>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txBody>
                  <a:tcPr marL="44194" marR="44194" marT="0" marB="0"/>
                </a:tc>
                <a:extLst>
                  <a:ext uri="{0D108BD9-81ED-4DB2-BD59-A6C34878D82A}">
                    <a16:rowId xmlns:a16="http://schemas.microsoft.com/office/drawing/2014/main" val="2201078538"/>
                  </a:ext>
                </a:extLst>
              </a:tr>
              <a:tr h="868690">
                <a:tc>
                  <a:txBody>
                    <a:bodyPr/>
                    <a:lstStyle/>
                    <a:p>
                      <a:pPr>
                        <a:lnSpc>
                          <a:spcPct val="115000"/>
                        </a:lnSpc>
                        <a:spcAft>
                          <a:spcPts val="1000"/>
                        </a:spcAft>
                      </a:pPr>
                      <a:r>
                        <a:rPr lang="cy-GB" sz="1600">
                          <a:solidFill>
                            <a:schemeClr val="tx1"/>
                          </a:solidFill>
                        </a:rPr>
                        <a:t>Y camau i’w cymryd i leihau’r risg</a:t>
                      </a:r>
                    </a:p>
                  </a:txBody>
                  <a:tcPr marL="44194" marR="44194" marT="0" marB="0"/>
                </a:tc>
                <a:tc>
                  <a:txBody>
                    <a:bodyPr/>
                    <a:lstStyle/>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txBody>
                  <a:tcPr marL="44194" marR="44194" marT="0" marB="0"/>
                </a:tc>
                <a:extLst>
                  <a:ext uri="{0D108BD9-81ED-4DB2-BD59-A6C34878D82A}">
                    <a16:rowId xmlns:a16="http://schemas.microsoft.com/office/drawing/2014/main" val="840340680"/>
                  </a:ext>
                </a:extLst>
              </a:tr>
              <a:tr h="628736">
                <a:tc>
                  <a:txBody>
                    <a:bodyPr/>
                    <a:lstStyle/>
                    <a:p>
                      <a:pPr>
                        <a:lnSpc>
                          <a:spcPct val="115000"/>
                        </a:lnSpc>
                        <a:spcAft>
                          <a:spcPts val="1000"/>
                        </a:spcAft>
                      </a:pPr>
                      <a:r>
                        <a:rPr lang="cy-GB" sz="1600">
                          <a:solidFill>
                            <a:schemeClr val="tx1"/>
                          </a:solidFill>
                        </a:rPr>
                        <a:t>Monitro’r risg</a:t>
                      </a:r>
                    </a:p>
                  </a:txBody>
                  <a:tcPr marL="44194" marR="44194" marT="0" marB="0"/>
                </a:tc>
                <a:tc>
                  <a:txBody>
                    <a:bodyPr/>
                    <a:lstStyle/>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p>
                      <a:pPr>
                        <a:lnSpc>
                          <a:spcPct val="115000"/>
                        </a:lnSpc>
                        <a:spcAft>
                          <a:spcPts val="1000"/>
                        </a:spcAft>
                      </a:pPr>
                      <a:r>
                        <a:rPr lang="cy-GB" sz="900">
                          <a:solidFill>
                            <a:schemeClr val="tx1"/>
                          </a:solidFill>
                        </a:rPr>
                        <a:t> </a:t>
                      </a:r>
                    </a:p>
                  </a:txBody>
                  <a:tcPr marL="44194" marR="44194" marT="0" marB="0"/>
                </a:tc>
                <a:extLst>
                  <a:ext uri="{0D108BD9-81ED-4DB2-BD59-A6C34878D82A}">
                    <a16:rowId xmlns:a16="http://schemas.microsoft.com/office/drawing/2014/main" val="1418000519"/>
                  </a:ext>
                </a:extLst>
              </a:tr>
            </a:tbl>
          </a:graphicData>
        </a:graphic>
      </p:graphicFrame>
    </p:spTree>
    <p:extLst>
      <p:ext uri="{BB962C8B-B14F-4D97-AF65-F5344CB8AC3E}">
        <p14:creationId xmlns:p14="http://schemas.microsoft.com/office/powerpoint/2010/main" val="1550863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432048"/>
          </a:xfrm>
        </p:spPr>
        <p:txBody>
          <a:bodyPr/>
          <a:lstStyle/>
          <a:p>
            <a:pPr algn="l"/>
            <a:r>
              <a:rPr lang="cy-GB" b="1"/>
              <a:t>Riportio</a:t>
            </a:r>
          </a:p>
        </p:txBody>
      </p:sp>
      <p:sp>
        <p:nvSpPr>
          <p:cNvPr id="3" name="Content Placeholder 2"/>
          <p:cNvSpPr>
            <a:spLocks noGrp="1"/>
          </p:cNvSpPr>
          <p:nvPr>
            <p:ph sz="half" idx="1"/>
          </p:nvPr>
        </p:nvSpPr>
        <p:spPr>
          <a:xfrm>
            <a:off x="457200" y="1556792"/>
            <a:ext cx="7143750" cy="4320480"/>
          </a:xfrm>
        </p:spPr>
        <p:txBody>
          <a:bodyPr>
            <a:noAutofit/>
          </a:bodyPr>
          <a:lstStyle/>
          <a:p>
            <a:pPr marL="0" indent="0">
              <a:buNone/>
            </a:pPr>
            <a:r>
              <a:rPr lang="cy-GB" sz="2000" dirty="0"/>
              <a:t>Un o’ch cyfrifoldebau dan HASAWA yw delio â pheryglon yn y gweithle neu eu riportio.</a:t>
            </a:r>
          </a:p>
          <a:p>
            <a:pPr marL="0" indent="0">
              <a:buNone/>
            </a:pPr>
            <a:r>
              <a:rPr lang="cy-GB" sz="2000" b="1" dirty="0"/>
              <a:t>Pam mae hi’n bwysig riportio peryglon?</a:t>
            </a:r>
          </a:p>
          <a:p>
            <a:pPr marL="342900" indent="-342900">
              <a:buClr>
                <a:srgbClr val="0077E3"/>
              </a:buClr>
              <a:buFont typeface="Arial" panose="020B0604020202020204" pitchFamily="34" charset="0"/>
              <a:buChar char="•"/>
            </a:pPr>
            <a:r>
              <a:rPr lang="cy-GB" sz="2000" dirty="0"/>
              <a:t>Atal perygl i bobl eraill</a:t>
            </a:r>
          </a:p>
          <a:p>
            <a:pPr marL="342900" indent="-342900">
              <a:buClr>
                <a:srgbClr val="0077E3"/>
              </a:buClr>
              <a:buFont typeface="Arial" panose="020B0604020202020204" pitchFamily="34" charset="0"/>
              <a:buChar char="•"/>
            </a:pPr>
            <a:r>
              <a:rPr lang="cy-GB" sz="2000" dirty="0"/>
              <a:t>Atal damweiniau</a:t>
            </a:r>
          </a:p>
          <a:p>
            <a:pPr marL="342900" indent="-342900">
              <a:buClr>
                <a:srgbClr val="0077E3"/>
              </a:buClr>
              <a:buFont typeface="Arial" panose="020B0604020202020204" pitchFamily="34" charset="0"/>
              <a:buChar char="•"/>
            </a:pPr>
            <a:r>
              <a:rPr lang="cy-GB" sz="2000" dirty="0"/>
              <a:t>Cywiro sefyllfaoedd peryglus</a:t>
            </a:r>
          </a:p>
          <a:p>
            <a:pPr marL="0" indent="0">
              <a:buNone/>
            </a:pPr>
            <a:r>
              <a:rPr lang="cy-GB" sz="2000" b="1" dirty="0"/>
              <a:t>Sut mae modd gwneud hyn?</a:t>
            </a:r>
          </a:p>
          <a:p>
            <a:pPr marL="342900" indent="-342900">
              <a:buClr>
                <a:srgbClr val="0077E3"/>
              </a:buClr>
              <a:buFont typeface="Arial" panose="020B0604020202020204" pitchFamily="34" charset="0"/>
              <a:buChar char="•"/>
            </a:pPr>
            <a:r>
              <a:rPr lang="cy-GB" sz="2000" dirty="0"/>
              <a:t>Llyfr peryglon/Cofrestr o ddamweiniau a fu bron â digwydd</a:t>
            </a:r>
          </a:p>
          <a:p>
            <a:endParaRPr lang="en-GB" sz="1600" dirty="0"/>
          </a:p>
          <a:p>
            <a:endParaRPr lang="en-GB" sz="1600" dirty="0"/>
          </a:p>
          <a:p>
            <a:pPr marL="0" indent="0">
              <a:buNone/>
            </a:pPr>
            <a:endParaRPr lang="en-GB" sz="1600" dirty="0"/>
          </a:p>
        </p:txBody>
      </p:sp>
    </p:spTree>
    <p:extLst>
      <p:ext uri="{BB962C8B-B14F-4D97-AF65-F5344CB8AC3E}">
        <p14:creationId xmlns:p14="http://schemas.microsoft.com/office/powerpoint/2010/main" val="3072255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7301345" cy="432048"/>
          </a:xfrm>
        </p:spPr>
        <p:txBody>
          <a:bodyPr/>
          <a:lstStyle/>
          <a:p>
            <a:pPr algn="l"/>
            <a:r>
              <a:rPr lang="cy-GB" b="1"/>
              <a:t>Newid mewn amgylchiadau</a:t>
            </a:r>
          </a:p>
        </p:txBody>
      </p:sp>
      <p:sp>
        <p:nvSpPr>
          <p:cNvPr id="3" name="Content Placeholder 2"/>
          <p:cNvSpPr>
            <a:spLocks noGrp="1"/>
          </p:cNvSpPr>
          <p:nvPr>
            <p:ph sz="half" idx="1"/>
          </p:nvPr>
        </p:nvSpPr>
        <p:spPr>
          <a:xfrm>
            <a:off x="457200" y="1988840"/>
            <a:ext cx="7143750" cy="4411960"/>
          </a:xfrm>
        </p:spPr>
        <p:txBody>
          <a:bodyPr>
            <a:normAutofit/>
          </a:bodyPr>
          <a:lstStyle/>
          <a:p>
            <a:pPr marL="0" indent="0">
              <a:buNone/>
            </a:pPr>
            <a:r>
              <a:rPr lang="cy-GB" sz="2000"/>
              <a:t>Mae llawer o beryglon ar safleoedd adeiladu: maen nhw’n llefydd prysur, yn newid yn gyson ac yn mynd drwy gamau datblygu newydd wrth i’r gwaith adeiladu gael ei wneud. Wrth i bob cam ddechrau, mae angen ystyried set newydd sbon o beryglon posibl.</a:t>
            </a:r>
          </a:p>
          <a:p>
            <a:pPr marL="0" indent="0">
              <a:buNone/>
            </a:pPr>
            <a:r>
              <a:rPr lang="cy-GB" sz="2000"/>
              <a:t>Mae amodau tywydd eithafol, fel glaw trwm, gwynt cryf neu dymheredd eithafol, yn gallu gwneud safleoedd adeiladu hyd yn oed yn fwy peryglus.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16610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504056"/>
          </a:xfrm>
        </p:spPr>
        <p:txBody>
          <a:bodyPr/>
          <a:lstStyle/>
          <a:p>
            <a:pPr algn="l"/>
            <a:r>
              <a:rPr lang="cy-GB" b="1"/>
              <a:t>Newid mewn amgylchiadau</a:t>
            </a:r>
          </a:p>
        </p:txBody>
      </p:sp>
      <p:sp>
        <p:nvSpPr>
          <p:cNvPr id="3" name="Content Placeholder 2"/>
          <p:cNvSpPr>
            <a:spLocks noGrp="1"/>
          </p:cNvSpPr>
          <p:nvPr>
            <p:ph sz="half" idx="1"/>
          </p:nvPr>
        </p:nvSpPr>
        <p:spPr>
          <a:xfrm>
            <a:off x="457200" y="1484784"/>
            <a:ext cx="8291264" cy="4699992"/>
          </a:xfrm>
        </p:spPr>
        <p:txBody>
          <a:bodyPr>
            <a:normAutofit/>
          </a:bodyPr>
          <a:lstStyle/>
          <a:p>
            <a:pPr marL="0" indent="0">
              <a:spcBef>
                <a:spcPts val="700"/>
              </a:spcBef>
              <a:spcAft>
                <a:spcPts val="700"/>
              </a:spcAft>
              <a:buNone/>
            </a:pPr>
            <a:r>
              <a:rPr lang="cy-GB" sz="2000" b="1" dirty="0"/>
              <a:t>Glaw trwm </a:t>
            </a:r>
            <a:r>
              <a:rPr lang="cy-GB" sz="2000" dirty="0"/>
              <a:t>– mae cyfnodau hir o law yn gallu llenwi ffosydd â dŵr, sy’n arwain at lifogydd; mae arwynebau llyfn yn gallu troi’n llithrig.</a:t>
            </a:r>
          </a:p>
          <a:p>
            <a:pPr marL="0" indent="0">
              <a:spcBef>
                <a:spcPts val="700"/>
              </a:spcBef>
              <a:spcAft>
                <a:spcPts val="700"/>
              </a:spcAft>
              <a:buNone/>
            </a:pPr>
            <a:r>
              <a:rPr lang="cy-GB" sz="2000" b="1" dirty="0"/>
              <a:t>Gwynt</a:t>
            </a:r>
            <a:r>
              <a:rPr lang="cy-GB" sz="2000" dirty="0"/>
              <a:t> – mae gwyntoedd cryf yn golygu nad oes modd gweithio yn rhywle uchel; mae </a:t>
            </a:r>
            <a:r>
              <a:rPr lang="cy-GB" sz="2000" dirty="0" err="1"/>
              <a:t>sgaffaldiau’n</a:t>
            </a:r>
            <a:r>
              <a:rPr lang="cy-GB" sz="2000" dirty="0"/>
              <a:t> gallu mynd yn ansefydlog; mae deunyddiau ar y to sydd heb eu rhoi yn sownd yn gallu dod yn rhydd; mae modd i dywod/sment gael eu chwythu ar draws y safle.</a:t>
            </a:r>
          </a:p>
          <a:p>
            <a:pPr marL="0" indent="0">
              <a:spcBef>
                <a:spcPts val="700"/>
              </a:spcBef>
              <a:spcAft>
                <a:spcPts val="700"/>
              </a:spcAft>
              <a:buNone/>
            </a:pPr>
            <a:r>
              <a:rPr lang="cy-GB" sz="2000" b="1" dirty="0"/>
              <a:t>Gwres</a:t>
            </a:r>
            <a:r>
              <a:rPr lang="cy-GB" sz="2000" dirty="0"/>
              <a:t> – mae’n gallu newid ymddygiad deunyddiau (caledu’n gyflymach, toddi) ac mae’n gallu achosi diffyg hylif a gorludded gwres.</a:t>
            </a:r>
          </a:p>
          <a:p>
            <a:pPr marL="0" indent="0">
              <a:spcBef>
                <a:spcPts val="700"/>
              </a:spcBef>
              <a:spcAft>
                <a:spcPts val="700"/>
              </a:spcAft>
              <a:buNone/>
            </a:pPr>
            <a:r>
              <a:rPr lang="cy-GB" sz="2000" b="1" dirty="0"/>
              <a:t>Eira</a:t>
            </a:r>
            <a:r>
              <a:rPr lang="cy-GB" sz="2000" dirty="0"/>
              <a:t> – mae’n gallu ychwanegu pwysau aruthrol at doeau a strwythurau eraill; mae’n gallu gwneud i strwythurau ddisgyn; mae’n gallu gwneud arwynebau’n llithrig; rhwystro mynediad; effeithio ar ymddygiad deunyddiau.</a:t>
            </a:r>
          </a:p>
          <a:p>
            <a:pPr marL="0" indent="0">
              <a:buNone/>
            </a:pPr>
            <a:endParaRPr lang="en-GB" sz="1600" dirty="0"/>
          </a:p>
        </p:txBody>
      </p:sp>
    </p:spTree>
    <p:extLst>
      <p:ext uri="{BB962C8B-B14F-4D97-AF65-F5344CB8AC3E}">
        <p14:creationId xmlns:p14="http://schemas.microsoft.com/office/powerpoint/2010/main" val="3780937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360040"/>
          </a:xfrm>
        </p:spPr>
        <p:txBody>
          <a:bodyPr/>
          <a:lstStyle/>
          <a:p>
            <a:pPr algn="l"/>
            <a:r>
              <a:rPr lang="cy-GB" b="1"/>
              <a:t>Storio cywir</a:t>
            </a:r>
          </a:p>
        </p:txBody>
      </p:sp>
      <p:sp>
        <p:nvSpPr>
          <p:cNvPr id="3" name="Content Placeholder 2"/>
          <p:cNvSpPr>
            <a:spLocks noGrp="1"/>
          </p:cNvSpPr>
          <p:nvPr>
            <p:ph sz="half" idx="1"/>
          </p:nvPr>
        </p:nvSpPr>
        <p:spPr>
          <a:xfrm>
            <a:off x="457200" y="1484784"/>
            <a:ext cx="7143750" cy="4916015"/>
          </a:xfrm>
        </p:spPr>
        <p:txBody>
          <a:bodyPr>
            <a:normAutofit/>
          </a:bodyPr>
          <a:lstStyle/>
          <a:p>
            <a:pPr marL="0" indent="0">
              <a:buNone/>
            </a:pPr>
            <a:r>
              <a:rPr lang="cy-GB" sz="2000" b="1"/>
              <a:t>Beth yw sylwedd llosgadwy?</a:t>
            </a:r>
          </a:p>
          <a:p>
            <a:pPr marL="0" indent="0">
              <a:buNone/>
            </a:pPr>
            <a:r>
              <a:rPr lang="cy-GB" sz="2000"/>
              <a:t>Mae’n ddeunydd sy’n gallu bod yn fflamadwy neu’n ffrwydrol, neu’r ddau, fel paent, deunyddiau glanhau ac ati.</a:t>
            </a:r>
          </a:p>
          <a:p>
            <a:pPr marL="0" indent="0">
              <a:buNone/>
            </a:pPr>
            <a:r>
              <a:rPr lang="cy-GB" sz="2000"/>
              <a:t>Mae gan yr Awdurdod Gweithredol Iechyd a Diogelwch gyngor sylfaenol ar sut mae storio deunyddiau o’r fath yn gywir.</a:t>
            </a:r>
          </a:p>
          <a:p>
            <a:r>
              <a:rPr lang="cy-GB" sz="2000" b="1"/>
              <a:t>Cyfnewid</a:t>
            </a:r>
            <a:r>
              <a:rPr lang="cy-GB" sz="2000"/>
              <a:t> – mewn nifer o achosion mae’n bosibl canfod a defnyddio deunydd gwahanol sy’n llai peryglus; dylid ystyried yr opsiwn hwn yn gyntaf bob tro.</a:t>
            </a:r>
          </a:p>
          <a:p>
            <a:r>
              <a:rPr lang="cy-GB" sz="2000" b="1"/>
              <a:t>Tanio</a:t>
            </a:r>
            <a:r>
              <a:rPr lang="cy-GB" sz="2000"/>
              <a:t> – cadwch ddeunyddiau i ffwrdd oddi wrth unrhyw wreichion neu fflam a allai danio’r anwedd.</a:t>
            </a:r>
          </a:p>
        </p:txBody>
      </p:sp>
    </p:spTree>
    <p:extLst>
      <p:ext uri="{BB962C8B-B14F-4D97-AF65-F5344CB8AC3E}">
        <p14:creationId xmlns:p14="http://schemas.microsoft.com/office/powerpoint/2010/main" val="383051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360040"/>
          </a:xfrm>
        </p:spPr>
        <p:txBody>
          <a:bodyPr/>
          <a:lstStyle/>
          <a:p>
            <a:pPr algn="l"/>
            <a:r>
              <a:rPr lang="cy-GB" b="1"/>
              <a:t>Storio cywir</a:t>
            </a:r>
          </a:p>
        </p:txBody>
      </p:sp>
      <p:sp>
        <p:nvSpPr>
          <p:cNvPr id="3" name="Content Placeholder 2"/>
          <p:cNvSpPr>
            <a:spLocks noGrp="1"/>
          </p:cNvSpPr>
          <p:nvPr>
            <p:ph sz="half" idx="1"/>
          </p:nvPr>
        </p:nvSpPr>
        <p:spPr>
          <a:xfrm>
            <a:off x="457200" y="1844824"/>
            <a:ext cx="7143750" cy="4555976"/>
          </a:xfrm>
        </p:spPr>
        <p:txBody>
          <a:bodyPr>
            <a:normAutofit/>
          </a:bodyPr>
          <a:lstStyle/>
          <a:p>
            <a:r>
              <a:rPr lang="cy-GB" sz="2000" b="1"/>
              <a:t>Cadw</a:t>
            </a:r>
            <a:r>
              <a:rPr lang="cy-GB" sz="2000"/>
              <a:t> – dylid cadw’r deunyddiau mewn cynwysyddion priodol gyda chaeadau.</a:t>
            </a:r>
          </a:p>
          <a:p>
            <a:r>
              <a:rPr lang="cy-GB" sz="2000" b="1"/>
              <a:t>Awyru</a:t>
            </a:r>
            <a:r>
              <a:rPr lang="cy-GB" sz="2000"/>
              <a:t> – dylid awyru’r ardal yn dda i wasgaru unrhyw anwedd a allai danio ffrwydrad.</a:t>
            </a:r>
          </a:p>
          <a:p>
            <a:r>
              <a:rPr lang="cy-GB" sz="2000" b="1"/>
              <a:t>Gwahanu</a:t>
            </a:r>
            <a:r>
              <a:rPr lang="cy-GB" sz="2000"/>
              <a:t> – cadwch sylweddau fflamadwy i ffwrdd o ardaloedd gwaith cyffredinol bob tro.</a:t>
            </a:r>
          </a:p>
          <a:p>
            <a:pPr marL="0" indent="0">
              <a:buNone/>
            </a:pPr>
            <a:r>
              <a:rPr lang="cy-GB" sz="2000"/>
              <a:t>Mae angen cadw rhai deunyddiau fel LPG (nwy petrolewm hylifedig) mewn ardaloedd storio sydd wedi cael eu hadeiladu’n arbennig.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2747" y="4599334"/>
            <a:ext cx="1277938" cy="127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017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7301345" cy="504056"/>
          </a:xfrm>
        </p:spPr>
        <p:txBody>
          <a:bodyPr/>
          <a:lstStyle/>
          <a:p>
            <a:pPr algn="l"/>
            <a:r>
              <a:rPr lang="cy-GB" b="1"/>
              <a:t>Cemegion</a:t>
            </a:r>
          </a:p>
        </p:txBody>
      </p:sp>
      <p:sp>
        <p:nvSpPr>
          <p:cNvPr id="3" name="Content Placeholder 2"/>
          <p:cNvSpPr>
            <a:spLocks noGrp="1"/>
          </p:cNvSpPr>
          <p:nvPr>
            <p:ph sz="half" idx="1"/>
          </p:nvPr>
        </p:nvSpPr>
        <p:spPr>
          <a:xfrm>
            <a:off x="406231" y="1964361"/>
            <a:ext cx="6921085" cy="4157806"/>
          </a:xfrm>
        </p:spPr>
        <p:txBody>
          <a:bodyPr>
            <a:normAutofit/>
          </a:bodyPr>
          <a:lstStyle/>
          <a:p>
            <a:pPr marL="0" indent="0">
              <a:buNone/>
            </a:pPr>
            <a:r>
              <a:rPr lang="cy-GB" sz="2000" b="1"/>
              <a:t>COSHH</a:t>
            </a:r>
            <a:r>
              <a:rPr lang="cy-GB" sz="2000"/>
              <a:t> yw Rheoliadau Rheoli Sylweddau sy’n Beryglus i Iechyd, 2002.</a:t>
            </a:r>
          </a:p>
          <a:p>
            <a:pPr marL="0" indent="0">
              <a:buFont typeface="Arial" pitchFamily="34" charset="0"/>
              <a:buNone/>
              <a:defRPr/>
            </a:pPr>
            <a:r>
              <a:rPr lang="cy-GB" sz="2000"/>
              <a:t>Dyma’r symbolau arddull rhyngwladol newydd, a ddaeth i rym ym mis Mehefin 2015.</a:t>
            </a:r>
          </a:p>
          <a:p>
            <a:pPr marL="0" indent="0">
              <a:buFont typeface="Arial" pitchFamily="34" charset="0"/>
              <a:buNone/>
              <a:defRPr/>
            </a:pPr>
            <a:r>
              <a:rPr lang="cy-GB" sz="2000"/>
              <a:t>Bydd unrhyw gemegyn yn</a:t>
            </a:r>
            <a:br>
              <a:rPr lang="cy-GB" sz="2000"/>
            </a:br>
            <a:r>
              <a:rPr lang="cy-GB" sz="2000"/>
              <a:t>dangos y symbol(au) cyfatebol</a:t>
            </a:r>
            <a:br>
              <a:rPr lang="cy-GB" sz="2000"/>
            </a:br>
            <a:r>
              <a:rPr lang="cy-GB" sz="2000"/>
              <a:t>ynghyd â chyngor ar storio ar y</a:t>
            </a:r>
            <a:br>
              <a:rPr lang="cy-GB" sz="2000"/>
            </a:br>
            <a:r>
              <a:rPr lang="cy-GB" sz="2000"/>
              <a:t>taflen data diogelwch.</a:t>
            </a:r>
          </a:p>
          <a:p>
            <a:pPr marL="0" indent="0">
              <a:buFont typeface="Arial" pitchFamily="34" charset="0"/>
              <a:buNone/>
              <a:defRPr/>
            </a:pPr>
            <a:endParaRPr lang="en-GB" sz="1600" u="sng" dirty="0"/>
          </a:p>
          <a:p>
            <a:pPr marL="0" indent="0">
              <a:buNone/>
            </a:pPr>
            <a:endParaRPr lang="en-GB" sz="1600" dirty="0"/>
          </a:p>
          <a:p>
            <a:pPr marL="0" indent="0">
              <a:buNone/>
            </a:pPr>
            <a:endParaRPr lang="en-GB" sz="1600" dirty="0"/>
          </a:p>
        </p:txBody>
      </p:sp>
      <p:pic>
        <p:nvPicPr>
          <p:cNvPr id="10" name="Picture 2">
            <a:extLst>
              <a:ext uri="{FF2B5EF4-FFF2-40B4-BE49-F238E27FC236}">
                <a16:creationId xmlns:a16="http://schemas.microsoft.com/office/drawing/2014/main" id="{FF132F7C-A161-4246-87C0-7FB5C4884C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9700" y="4508062"/>
            <a:ext cx="1275819" cy="1307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a:extLst>
              <a:ext uri="{FF2B5EF4-FFF2-40B4-BE49-F238E27FC236}">
                <a16:creationId xmlns:a16="http://schemas.microsoft.com/office/drawing/2014/main" id="{33771538-A7E7-4BE0-A927-E150C87643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0346" y="4546948"/>
            <a:ext cx="1335188" cy="1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a:extLst>
              <a:ext uri="{FF2B5EF4-FFF2-40B4-BE49-F238E27FC236}">
                <a16:creationId xmlns:a16="http://schemas.microsoft.com/office/drawing/2014/main" id="{7FAD1323-A8E1-4C6E-ADDE-B262023A98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6412" y="4505667"/>
            <a:ext cx="1351317" cy="1346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a:extLst>
              <a:ext uri="{FF2B5EF4-FFF2-40B4-BE49-F238E27FC236}">
                <a16:creationId xmlns:a16="http://schemas.microsoft.com/office/drawing/2014/main" id="{0DC3192A-68DF-44EC-861F-82AA6650E9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6111" y="3260524"/>
            <a:ext cx="1311813" cy="1313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6">
            <a:extLst>
              <a:ext uri="{FF2B5EF4-FFF2-40B4-BE49-F238E27FC236}">
                <a16:creationId xmlns:a16="http://schemas.microsoft.com/office/drawing/2014/main" id="{6D3937B0-BEED-48D6-BC98-A1DDD1FD95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0923" y="3249944"/>
            <a:ext cx="1272178" cy="1268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a:extLst>
              <a:ext uri="{FF2B5EF4-FFF2-40B4-BE49-F238E27FC236}">
                <a16:creationId xmlns:a16="http://schemas.microsoft.com/office/drawing/2014/main" id="{9BF50DB6-B181-49A4-91F8-21CB74FBB03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49685" y="3211046"/>
            <a:ext cx="1275819" cy="1307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a:extLst>
              <a:ext uri="{FF2B5EF4-FFF2-40B4-BE49-F238E27FC236}">
                <a16:creationId xmlns:a16="http://schemas.microsoft.com/office/drawing/2014/main" id="{111D8499-EF90-421B-9D9F-FB11A485D749}"/>
              </a:ext>
            </a:extLst>
          </p:cNvPr>
          <p:cNvSpPr txBox="1"/>
          <p:nvPr/>
        </p:nvSpPr>
        <p:spPr>
          <a:xfrm>
            <a:off x="325751" y="1484784"/>
            <a:ext cx="8411395" cy="400110"/>
          </a:xfrm>
          <a:prstGeom prst="rect">
            <a:avLst/>
          </a:prstGeom>
          <a:noFill/>
        </p:spPr>
        <p:txBody>
          <a:bodyPr wrap="square">
            <a:spAutoFit/>
          </a:bodyPr>
          <a:lstStyle/>
          <a:p>
            <a:pPr marL="0" indent="0">
              <a:buNone/>
            </a:pPr>
            <a:r>
              <a:rPr lang="cy-GB" sz="2000"/>
              <a:t>Mae angen storio cemegion yn unol â gofynion COSHH.</a:t>
            </a:r>
          </a:p>
        </p:txBody>
      </p:sp>
    </p:spTree>
    <p:extLst>
      <p:ext uri="{BB962C8B-B14F-4D97-AF65-F5344CB8AC3E}">
        <p14:creationId xmlns:p14="http://schemas.microsoft.com/office/powerpoint/2010/main" val="226933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7814"/>
            <a:ext cx="7301345" cy="352954"/>
          </a:xfrm>
        </p:spPr>
        <p:txBody>
          <a:bodyPr/>
          <a:lstStyle/>
          <a:p>
            <a:pPr algn="l"/>
            <a:r>
              <a:rPr lang="cy-GB" b="1"/>
              <a:t>Cemegion</a:t>
            </a:r>
          </a:p>
        </p:txBody>
      </p:sp>
      <p:sp>
        <p:nvSpPr>
          <p:cNvPr id="3" name="Content Placeholder 2"/>
          <p:cNvSpPr>
            <a:spLocks noGrp="1"/>
          </p:cNvSpPr>
          <p:nvPr>
            <p:ph sz="half" idx="1"/>
          </p:nvPr>
        </p:nvSpPr>
        <p:spPr>
          <a:xfrm>
            <a:off x="457200" y="1484784"/>
            <a:ext cx="7143750" cy="4916016"/>
          </a:xfrm>
        </p:spPr>
        <p:txBody>
          <a:bodyPr>
            <a:normAutofit/>
          </a:bodyPr>
          <a:lstStyle/>
          <a:p>
            <a:pPr marL="0" indent="0">
              <a:buNone/>
            </a:pPr>
            <a:r>
              <a:rPr lang="cy-GB" sz="2000" b="1"/>
              <a:t>Sut dylid storio pob un yn gywir?</a:t>
            </a:r>
          </a:p>
          <a:p>
            <a:pPr marL="342900" indent="-342900">
              <a:buClr>
                <a:srgbClr val="0077E3"/>
              </a:buClr>
              <a:buFont typeface="Arial" panose="020B0604020202020204" pitchFamily="34" charset="0"/>
              <a:buChar char="•"/>
            </a:pPr>
            <a:r>
              <a:rPr lang="cy-GB" sz="2000"/>
              <a:t>Mewn cynwysyddion sydd wedi’u labelu’n briodol</a:t>
            </a:r>
          </a:p>
          <a:p>
            <a:pPr marL="342900" indent="-342900">
              <a:buClr>
                <a:srgbClr val="0077E3"/>
              </a:buClr>
              <a:buFont typeface="Arial" panose="020B0604020202020204" pitchFamily="34" charset="0"/>
              <a:buChar char="•"/>
            </a:pPr>
            <a:r>
              <a:rPr lang="cy-GB" sz="2000"/>
              <a:t>Cynwysyddion gyda chaeadau priodol</a:t>
            </a:r>
          </a:p>
          <a:p>
            <a:pPr marL="342900" indent="-342900">
              <a:buClr>
                <a:srgbClr val="0077E3"/>
              </a:buClr>
              <a:buFont typeface="Arial" panose="020B0604020202020204" pitchFamily="34" charset="0"/>
              <a:buChar char="•"/>
            </a:pPr>
            <a:r>
              <a:rPr lang="cy-GB" sz="2000"/>
              <a:t>Mewn cypyrddau dan glo</a:t>
            </a:r>
          </a:p>
          <a:p>
            <a:pPr marL="342900" indent="-342900">
              <a:buClr>
                <a:srgbClr val="0077E3"/>
              </a:buClr>
              <a:buFont typeface="Arial" panose="020B0604020202020204" pitchFamily="34" charset="0"/>
              <a:buChar char="•"/>
            </a:pPr>
            <a:r>
              <a:rPr lang="cy-GB" sz="2000"/>
              <a:t>Oddi wrth ffynonellau gwres</a:t>
            </a:r>
          </a:p>
          <a:p>
            <a:pPr marL="342900" indent="-342900">
              <a:buClr>
                <a:srgbClr val="0077E3"/>
              </a:buClr>
              <a:buFont typeface="Arial" panose="020B0604020202020204" pitchFamily="34" charset="0"/>
              <a:buChar char="•"/>
            </a:pPr>
            <a:r>
              <a:rPr lang="cy-GB" sz="2000"/>
              <a:t>Llefydd diogel</a:t>
            </a:r>
          </a:p>
          <a:p>
            <a:pPr marL="342900" indent="-342900">
              <a:buClr>
                <a:srgbClr val="0077E3"/>
              </a:buClr>
              <a:buFont typeface="Arial" panose="020B0604020202020204" pitchFamily="34" charset="0"/>
              <a:buChar char="•"/>
            </a:pPr>
            <a:r>
              <a:rPr lang="cy-GB" sz="2000"/>
              <a:t>Oddi ar lefel y ddaear</a:t>
            </a:r>
          </a:p>
          <a:p>
            <a:pPr marL="342900" indent="-342900">
              <a:buClr>
                <a:srgbClr val="0077E3"/>
              </a:buClr>
              <a:buFont typeface="Arial" panose="020B0604020202020204" pitchFamily="34" charset="0"/>
              <a:buChar char="•"/>
            </a:pPr>
            <a:r>
              <a:rPr lang="cy-GB" sz="2000"/>
              <a:t>Ar y tymheredd cywir</a:t>
            </a:r>
          </a:p>
          <a:p>
            <a:pPr marL="0" indent="0">
              <a:buNone/>
            </a:pPr>
            <a:endParaRPr lang="en-GB" sz="1600" dirty="0"/>
          </a:p>
          <a:p>
            <a:pPr marL="0" indent="0">
              <a:buNone/>
            </a:pPr>
            <a:endParaRPr lang="en-GB" sz="16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9667" y="4458417"/>
            <a:ext cx="1275819" cy="1336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4909" y="4470957"/>
            <a:ext cx="1335188" cy="133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9075" y="4408880"/>
            <a:ext cx="1351317" cy="1346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90274" y="3088996"/>
            <a:ext cx="1325150" cy="1397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29667" y="3191255"/>
            <a:ext cx="1272178" cy="1268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55242" y="3123086"/>
            <a:ext cx="1325150" cy="1336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1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2323</TotalTime>
  <Words>1442</Words>
  <Application>Microsoft Office PowerPoint</Application>
  <PresentationFormat>On-screen Show (4:3)</PresentationFormat>
  <Paragraphs>162</Paragraphs>
  <Slides>21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Lucida Grande</vt:lpstr>
      <vt:lpstr>Times New Roman</vt:lpstr>
      <vt:lpstr>Default Design</vt:lpstr>
      <vt:lpstr>PowerPoint 1: Gweithio’n ddiogel</vt:lpstr>
      <vt:lpstr>Ystadegau</vt:lpstr>
      <vt:lpstr>Riportio</vt:lpstr>
      <vt:lpstr>Newid mewn amgylchiadau</vt:lpstr>
      <vt:lpstr>Newid mewn amgylchiadau</vt:lpstr>
      <vt:lpstr>Storio cywir</vt:lpstr>
      <vt:lpstr>Storio cywir</vt:lpstr>
      <vt:lpstr>Cemegion</vt:lpstr>
      <vt:lpstr>Cemegion</vt:lpstr>
      <vt:lpstr>Iechyd a hylendid</vt:lpstr>
      <vt:lpstr>Iechyd a hylendid</vt:lpstr>
      <vt:lpstr>Sŵn</vt:lpstr>
      <vt:lpstr>Sŵn</vt:lpstr>
      <vt:lpstr>COSHH</vt:lpstr>
      <vt:lpstr>Risgiau iechyd</vt:lpstr>
      <vt:lpstr>Risgiau iechyd: dermatitis</vt:lpstr>
      <vt:lpstr>Risgiau iechyd: asthma</vt:lpstr>
      <vt:lpstr>Risgiau iechyd</vt:lpstr>
      <vt:lpstr>Sefyllfaoedd asesu risg</vt:lpstr>
      <vt:lpstr>Asesiad risg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Fiona Freel</cp:lastModifiedBy>
  <cp:revision>46</cp:revision>
  <dcterms:created xsi:type="dcterms:W3CDTF">2013-05-28T00:38:54Z</dcterms:created>
  <dcterms:modified xsi:type="dcterms:W3CDTF">2021-07-01T15:31:10Z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