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45" r:id="rId6"/>
    <p:sldId id="346" r:id="rId7"/>
    <p:sldId id="347" r:id="rId8"/>
    <p:sldId id="349" r:id="rId9"/>
    <p:sldId id="355" r:id="rId10"/>
    <p:sldId id="348" r:id="rId11"/>
    <p:sldId id="352" r:id="rId12"/>
    <p:sldId id="353" r:id="rId13"/>
    <p:sldId id="354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8081F1-0189-4542-951A-62B57433443B}" v="1" dt="2020-08-25T14:04:33.2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3172" autoAdjust="0"/>
  </p:normalViewPr>
  <p:slideViewPr>
    <p:cSldViewPr showGuides="1">
      <p:cViewPr varScale="1">
        <p:scale>
          <a:sx n="62" d="100"/>
          <a:sy n="62" d="100"/>
        </p:scale>
        <p:origin x="6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7/1/2021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3EFA-5A2F-406B-8F5A-572E8EEC994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945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3EFA-5A2F-406B-8F5A-572E8EEC994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589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3EFA-5A2F-406B-8F5A-572E8EEC994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875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3EFA-5A2F-406B-8F5A-572E8EEC994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164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E882-D50A-4E47-B3AA-CEC8FB4768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8609-9C7E-4C4A-AD29-A6B4785746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430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https://www.youtube.com/embed/WZ6Ng6YI9OA?feature=oembed" TargetMode="External"/><Relationship Id="rId1" Type="http://schemas.openxmlformats.org/officeDocument/2006/relationships/video" Target="https://www.youtube.com/embed/TpqgM-jxVAU?feature=oembed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 1.1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7239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101: Cyflwyniad i’r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 dirty="0"/>
              <a:t>PowerPoint 7: </a:t>
            </a:r>
            <a:r>
              <a:rPr lang="cy-GB" b="1" dirty="0"/>
              <a:t>Gosod cefndiroedd a chydrannau</a:t>
            </a:r>
            <a:br>
              <a:rPr lang="cy-GB" b="1" dirty="0"/>
            </a:br>
            <a:r>
              <a:rPr lang="cy-GB" b="1" dirty="0"/>
              <a:t>ategol toeau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4175AF00-9432-4E5F-B736-B425695C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111: Galwedigaethau toi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40938"/>
            <a:ext cx="8229600" cy="687861"/>
          </a:xfrm>
        </p:spPr>
        <p:txBody>
          <a:bodyPr>
            <a:normAutofit/>
          </a:bodyPr>
          <a:lstStyle/>
          <a:p>
            <a:pPr algn="l"/>
            <a:r>
              <a:rPr lang="cy-GB" b="1"/>
              <a:t>Argymhellion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72816"/>
            <a:ext cx="7287491" cy="48033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 dirty="0"/>
              <a:t>Bydd gweithgynhyrchwyr hefyd yn darparu argymhellion ar sut i osod is-haen, y gofynion sylfaenol ar gyfer lapiadau a phlygiadau unionsyth a’r mathau o selio neu dapio i’w defnyddio.</a:t>
            </a:r>
          </a:p>
          <a:p>
            <a:pPr marL="0" indent="0">
              <a:buNone/>
            </a:pPr>
            <a:r>
              <a:rPr lang="cy-GB" dirty="0"/>
              <a:t>Mae argymhellion gwneuthurwyr yn cynnwys: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isafswm y gofynion lapiad ar gyfer ffeltio to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uchder plygiadau unionsyth i ffeltio at ategweithiau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argymhellion selio/tapio.</a:t>
            </a:r>
          </a:p>
          <a:p>
            <a:pPr marL="0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1450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04056"/>
          </a:xfrm>
        </p:spPr>
        <p:txBody>
          <a:bodyPr/>
          <a:lstStyle/>
          <a:p>
            <a:pPr algn="l"/>
            <a:r>
              <a:rPr lang="cy-GB" b="1"/>
              <a:t>Rhwystro tân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628800"/>
            <a:ext cx="7848872" cy="48769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/>
              <a:t>Dylid adeiladu toeau mewn ffordd sy’n golygu eu bod yn gallu rhwystro tân rhag lledaenu i raddau.</a:t>
            </a:r>
          </a:p>
          <a:p>
            <a:pPr marL="0" indent="0">
              <a:buNone/>
            </a:pPr>
            <a:r>
              <a:rPr lang="cy-GB"/>
              <a:t>Dylai fod rhwystr tân yn y gyffordd rhwng wal sy’n gwahanu neu wal adran a tho. Os oes bylchau, mae tân, mwg a fflamau’n gallu lledaenu o un adran i’r nesaf ar draws y wal. </a:t>
            </a: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4067271"/>
            <a:ext cx="885825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392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52735"/>
            <a:ext cx="8229600" cy="720079"/>
          </a:xfrm>
        </p:spPr>
        <p:txBody>
          <a:bodyPr>
            <a:normAutofit/>
          </a:bodyPr>
          <a:lstStyle/>
          <a:p>
            <a:pPr algn="l"/>
            <a:r>
              <a:rPr lang="cy-GB" b="1"/>
              <a:t>Rhwystro tân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72815"/>
            <a:ext cx="7287491" cy="4803349"/>
          </a:xfrm>
        </p:spPr>
        <p:txBody>
          <a:bodyPr>
            <a:normAutofit/>
          </a:bodyPr>
          <a:lstStyle/>
          <a:p>
            <a:r>
              <a:rPr lang="cy-GB"/>
              <a:t>Dylid defnyddio deunydd meddal sy’n gwrthsefyll tân, fel gwlân mwynol, er mwyn i’r trawstiau allu symud ac i rwystro’r teils rhag ‘crymu’.  </a:t>
            </a:r>
          </a:p>
          <a:p>
            <a:r>
              <a:rPr lang="cy-GB"/>
              <a:t>Dylid darparu rhwystr ceudod yn y bondo wedi’i focsio. Dylai’r rhwystr ceudod fod yn flanced wlân mwynol wedi’i hatgyfnerthu â gwifrau, o leiaf 50mm o drwch, wedi’i hoelio i’r ceibren a’i thorri’n ofalus i’r siâp er mwyn selio’r bondo wedi’i focsio’n llawn.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437112"/>
            <a:ext cx="741809" cy="108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947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504056"/>
          </a:xfrm>
        </p:spPr>
        <p:txBody>
          <a:bodyPr/>
          <a:lstStyle/>
          <a:p>
            <a:pPr algn="l"/>
            <a:r>
              <a:rPr lang="cy-GB" b="1"/>
              <a:t>Awyru yn y bondo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44824"/>
            <a:ext cx="7287491" cy="4731340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awyru gwagleoedd to er mwyn atal aer cynnes rhag cyddwyso ar arwynebau oer. Mae anwedd yn gallu arwain at bydredd a llwydni.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hi’n bwysig awyru’r bondo gan ei fod yn creu llif aer drwy adran isaf y llofft ac mae’n gallu helpu i atal anwedd. Weithiau bydd y llif aer hwn yn cael ei rwystro gan ormod o inswleiddiad.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hi’n bwysig inswleiddio’n gywir ond gan ychwanegu fentiau yn y mannau cywir. Mae hyn yn caniatáu i’r to anadlu ond mae’n cadw’r cartref yn gynnes.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8087" y="5229200"/>
            <a:ext cx="1128713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462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511049"/>
          </a:xfrm>
        </p:spPr>
        <p:txBody>
          <a:bodyPr/>
          <a:lstStyle/>
          <a:p>
            <a:pPr algn="l"/>
            <a:r>
              <a:rPr lang="cy-GB" b="1"/>
              <a:t>Cynnes neu oer?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00808"/>
            <a:ext cx="7287491" cy="48753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/>
              <a:t>Yn gyffredinol, mae toeau fflat yn cael eu hystyried yn rhai ‘Oer’ neu ‘Gynnes’ ac mae’n dibynnu ar leoliad yr inswleiddiad. Dyma ddau fideo i egluro'r gwahaniaeth:</a:t>
            </a:r>
          </a:p>
          <a:p>
            <a:pPr lvl="1" indent="0">
              <a:buNone/>
            </a:pPr>
            <a:r>
              <a:rPr lang="cy-GB"/>
              <a:t>            To fflat oer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lvl="1" indent="0">
              <a:buNone/>
            </a:pPr>
            <a:r>
              <a:rPr lang="cy-GB" sz="1600"/>
              <a:t>               </a:t>
            </a:r>
            <a:r>
              <a:rPr lang="cy-GB"/>
              <a:t>To fflat cynnes</a:t>
            </a: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2" name="Online Media 1" title="Cold flat roof construction Explained">
            <a:hlinkClick r:id="" action="ppaction://media"/>
            <a:extLst>
              <a:ext uri="{FF2B5EF4-FFF2-40B4-BE49-F238E27FC236}">
                <a16:creationId xmlns:a16="http://schemas.microsoft.com/office/drawing/2014/main" id="{9EC2D42A-D132-4195-B19F-6C0277ED7C3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302000" y="2711450"/>
            <a:ext cx="2540000" cy="14351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Online Media 6" title="Warm flat roof construction Explained.">
            <a:hlinkClick r:id="" action="ppaction://media"/>
            <a:extLst>
              <a:ext uri="{FF2B5EF4-FFF2-40B4-BE49-F238E27FC236}">
                <a16:creationId xmlns:a16="http://schemas.microsoft.com/office/drawing/2014/main" id="{EC1AE6B7-C206-4730-A257-1E3FCEC7851D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3271622" y="4439642"/>
            <a:ext cx="2540000" cy="14351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7725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29910"/>
            <a:ext cx="8229600" cy="554874"/>
          </a:xfrm>
        </p:spPr>
        <p:txBody>
          <a:bodyPr/>
          <a:lstStyle/>
          <a:p>
            <a:pPr algn="l"/>
            <a:r>
              <a:rPr lang="cy-GB" b="1"/>
              <a:t>Argymhellion llif aer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1" y="1628800"/>
            <a:ext cx="3466728" cy="49473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 dirty="0"/>
              <a:t>Bydd argymhellion awyru yn dibynnu ar y canlynol: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To cynnes neu oer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Graddfa’r goleddf</a:t>
            </a:r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3" name="Picture 2" descr="Shape, polygon&#10;&#10;Description automatically generated">
            <a:extLst>
              <a:ext uri="{FF2B5EF4-FFF2-40B4-BE49-F238E27FC236}">
                <a16:creationId xmlns:a16="http://schemas.microsoft.com/office/drawing/2014/main" id="{FC869B4C-B8F9-4393-B128-B5DC2A3380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558"/>
          <a:stretch/>
        </p:blipFill>
        <p:spPr>
          <a:xfrm>
            <a:off x="3779912" y="1196752"/>
            <a:ext cx="4608512" cy="483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60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76064"/>
          </a:xfrm>
        </p:spPr>
        <p:txBody>
          <a:bodyPr/>
          <a:lstStyle/>
          <a:p>
            <a:pPr algn="l"/>
            <a:r>
              <a:rPr lang="cy-GB" b="1"/>
              <a:t>Byrddau ffasgia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5019372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Dylai top y bwrdd </a:t>
            </a:r>
            <a:r>
              <a:rPr lang="cy-GB" dirty="0" err="1"/>
              <a:t>ffasgia</a:t>
            </a:r>
            <a:r>
              <a:rPr lang="cy-GB" dirty="0"/>
              <a:t> fod ar uchder i gynnal cwrs teils y bondo ar yr un goleddf â gweddill y to. Os yw’r </a:t>
            </a:r>
            <a:r>
              <a:rPr lang="cy-GB" dirty="0" err="1"/>
              <a:t>ffasgia’n</a:t>
            </a:r>
            <a:r>
              <a:rPr lang="cy-GB" dirty="0"/>
              <a:t> </a:t>
            </a:r>
            <a:r>
              <a:rPr lang="cy-GB" b="1" dirty="0"/>
              <a:t>rhy uchel</a:t>
            </a:r>
            <a:r>
              <a:rPr lang="cy-GB" dirty="0"/>
              <a:t>, bydd teils y bondo’n gwyro am i fyny (sbroced), os yw’n </a:t>
            </a:r>
            <a:r>
              <a:rPr lang="cy-GB" b="1" dirty="0"/>
              <a:t>rhy isel</a:t>
            </a:r>
            <a:r>
              <a:rPr lang="cy-GB" dirty="0"/>
              <a:t>, byddan nhw’n gwyro am i lawr. Nid yw’r naill na’r llall yn ddoeth.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Ar gyfer pob dyluniad teils, pob graddfa goleddf ceibren, gyda neu heb awyru dros y </a:t>
            </a:r>
            <a:r>
              <a:rPr lang="cy-GB" dirty="0" err="1"/>
              <a:t>ffasgia</a:t>
            </a:r>
            <a:r>
              <a:rPr lang="cy-GB" dirty="0"/>
              <a:t>, bydd uchder y bwrdd </a:t>
            </a:r>
            <a:r>
              <a:rPr lang="cy-GB" dirty="0" err="1"/>
              <a:t>ffasgia</a:t>
            </a:r>
            <a:r>
              <a:rPr lang="cy-GB" dirty="0"/>
              <a:t> dros y ceibren, neu’r estyllen stribed groes, yn wahanol.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rhai gwneuthurwyr yn darparu tablau o uchder byrddau </a:t>
            </a:r>
            <a:r>
              <a:rPr lang="cy-GB" dirty="0" err="1"/>
              <a:t>ffasgia</a:t>
            </a:r>
            <a:r>
              <a:rPr lang="cy-GB" dirty="0"/>
              <a:t> ar gyfer eu cynnyrch – os nad ydynt, bydd yn rhaid i chi ei gyfrifo eich hun.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Bydd maint a siâp rhwyll awyru dros </a:t>
            </a:r>
            <a:r>
              <a:rPr lang="cy-GB" dirty="0" err="1"/>
              <a:t>ffasgia</a:t>
            </a:r>
            <a:r>
              <a:rPr lang="cy-GB" dirty="0"/>
              <a:t> hefyd yn effeithio ar uchder y bwrdd </a:t>
            </a:r>
            <a:r>
              <a:rPr lang="cy-GB" dirty="0" err="1"/>
              <a:t>ffasgia</a:t>
            </a:r>
            <a:r>
              <a:rPr lang="cy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060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04056"/>
          </a:xfrm>
        </p:spPr>
        <p:txBody>
          <a:bodyPr/>
          <a:lstStyle/>
          <a:p>
            <a:pPr algn="l"/>
            <a:r>
              <a:rPr lang="cy-GB" b="1"/>
              <a:t>Is-haen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6792"/>
            <a:ext cx="7287491" cy="50193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y-GB"/>
              <a:t>Mae angen i chi fod yn gyfarwydd â’r gwahanol ffyrdd o osod yr is-haen ym mhob un o’r ardaloedd hyn: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bondo/agoriadau/ategweithiau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ymylon main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cribau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cafnau.</a:t>
            </a:r>
          </a:p>
          <a:p>
            <a:endParaRPr lang="en-GB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036561"/>
            <a:ext cx="3829050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54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601752"/>
          </a:xfrm>
        </p:spPr>
        <p:txBody>
          <a:bodyPr>
            <a:normAutofit/>
          </a:bodyPr>
          <a:lstStyle/>
          <a:p>
            <a:pPr algn="l"/>
            <a:r>
              <a:rPr lang="cy-GB" b="1"/>
              <a:t>Argymhellion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82480"/>
            <a:ext cx="7787208" cy="4993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 b="1"/>
              <a:t>BS 5534: Sut mae’n effeithio ar y ffordd mae contractwyr toi yn gweithio?</a:t>
            </a:r>
          </a:p>
          <a:p>
            <a:pPr marL="0" indent="0">
              <a:buNone/>
            </a:pPr>
            <a:r>
              <a:rPr lang="cy-GB"/>
              <a:t>Mae BS 5534 yn rhoi canllawiau i’r diwydiant adeiladu ar yr arferion gorau o ran gosod to llechi neu deils. Mae’n cynnwys amrywiaeth eang o wybodaeth, yn amrywio o ddewis estyll stribed a dulliau gosod i fformiwlâu ymgodiad y gwynt, gan roi ffordd i wneuthurwyr gyfrifo manylebau gosod.</a:t>
            </a:r>
          </a:p>
          <a:p>
            <a:pPr marL="0" indent="0">
              <a:buNone/>
            </a:pPr>
            <a:r>
              <a:rPr lang="cy-GB"/>
              <a:t>Nid yw’n ofyniad cyfreithiol gosod to yn unol â safon Brydeinig. Fodd bynnag, gellir cynnwys y safon mewn manyleb, a gellir cadarnhau hyn mewn llys os oes angen. </a:t>
            </a: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7567" y="5157192"/>
            <a:ext cx="651673" cy="889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996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1052</TotalTime>
  <Words>659</Words>
  <Application>Microsoft Office PowerPoint</Application>
  <PresentationFormat>On-screen Show (4:3)</PresentationFormat>
  <Paragraphs>53</Paragraphs>
  <Slides>11</Slides>
  <Notes>4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Lucida Grande</vt:lpstr>
      <vt:lpstr>Times New Roman</vt:lpstr>
      <vt:lpstr>Default Design</vt:lpstr>
      <vt:lpstr>PowerPoint 7: Gosod cefndiroedd a chydrannau ategol toeau</vt:lpstr>
      <vt:lpstr>Rhwystro tân</vt:lpstr>
      <vt:lpstr>Rhwystro tân </vt:lpstr>
      <vt:lpstr>Awyru yn y bondo</vt:lpstr>
      <vt:lpstr>Cynnes neu oer?</vt:lpstr>
      <vt:lpstr>Argymhellion llif aer</vt:lpstr>
      <vt:lpstr>Byrddau ffasgia</vt:lpstr>
      <vt:lpstr>Is-haen</vt:lpstr>
      <vt:lpstr>Argymhellion</vt:lpstr>
      <vt:lpstr>Argymhellion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149</cp:revision>
  <dcterms:created xsi:type="dcterms:W3CDTF">2013-05-28T00:38:54Z</dcterms:created>
  <dcterms:modified xsi:type="dcterms:W3CDTF">2021-07-01T15:50:28Z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