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3"/>
  </p:notesMasterIdLst>
  <p:handoutMasterIdLst>
    <p:handoutMasterId r:id="rId14"/>
  </p:handoutMasterIdLst>
  <p:sldIdLst>
    <p:sldId id="256" r:id="rId5"/>
    <p:sldId id="345" r:id="rId6"/>
    <p:sldId id="346" r:id="rId7"/>
    <p:sldId id="353" r:id="rId8"/>
    <p:sldId id="354" r:id="rId9"/>
    <p:sldId id="356" r:id="rId10"/>
    <p:sldId id="357" r:id="rId11"/>
    <p:sldId id="267" r:id="rId12"/>
  </p:sldIdLst>
  <p:sldSz cx="9144000" cy="6858000" type="screen4x3"/>
  <p:notesSz cx="6858000" cy="9144000"/>
  <p:custDataLst>
    <p:tags r:id="rId1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mon Dixon - NFRC" initials="SD-N" lastIdx="3" clrIdx="0">
    <p:extLst>
      <p:ext uri="{19B8F6BF-5375-455C-9EA6-DF929625EA0E}">
        <p15:presenceInfo xmlns:p15="http://schemas.microsoft.com/office/powerpoint/2012/main" userId="S::simondixon@nfrc.co.uk::23172875-84e1-4f3a-ab6f-9a6e8bfe90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2F3624-8152-477B-A172-79B8C142AEF1}" v="2" dt="2020-08-24T10:09:02.6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47" autoAdjust="0"/>
    <p:restoredTop sz="89632" autoAdjust="0"/>
  </p:normalViewPr>
  <p:slideViewPr>
    <p:cSldViewPr showGuides="1">
      <p:cViewPr varScale="1">
        <p:scale>
          <a:sx n="60" d="100"/>
          <a:sy n="60" d="100"/>
        </p:scale>
        <p:origin x="1188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on Dixon - NFRC" userId="23172875-84e1-4f3a-ab6f-9a6e8bfe9041" providerId="ADAL" clId="{CF2F3624-8152-477B-A172-79B8C142AEF1}"/>
    <pc:docChg chg="custSel modSld">
      <pc:chgData name="Simon Dixon - NFRC" userId="23172875-84e1-4f3a-ab6f-9a6e8bfe9041" providerId="ADAL" clId="{CF2F3624-8152-477B-A172-79B8C142AEF1}" dt="2020-08-24T10:09:02.614" v="4"/>
      <pc:docMkLst>
        <pc:docMk/>
      </pc:docMkLst>
      <pc:sldChg chg="addCm">
        <pc:chgData name="Simon Dixon - NFRC" userId="23172875-84e1-4f3a-ab6f-9a6e8bfe9041" providerId="ADAL" clId="{CF2F3624-8152-477B-A172-79B8C142AEF1}" dt="2020-08-24T10:07:38.090" v="0" actId="1589"/>
        <pc:sldMkLst>
          <pc:docMk/>
          <pc:sldMk cId="0" sldId="267"/>
        </pc:sldMkLst>
      </pc:sldChg>
      <pc:sldChg chg="addCm modCm">
        <pc:chgData name="Simon Dixon - NFRC" userId="23172875-84e1-4f3a-ab6f-9a6e8bfe9041" providerId="ADAL" clId="{CF2F3624-8152-477B-A172-79B8C142AEF1}" dt="2020-08-24T10:08:03.014" v="2"/>
        <pc:sldMkLst>
          <pc:docMk/>
          <pc:sldMk cId="4081775636" sldId="341"/>
        </pc:sldMkLst>
      </pc:sldChg>
      <pc:sldChg chg="addCm modCm">
        <pc:chgData name="Simon Dixon - NFRC" userId="23172875-84e1-4f3a-ab6f-9a6e8bfe9041" providerId="ADAL" clId="{CF2F3624-8152-477B-A172-79B8C142AEF1}" dt="2020-08-24T10:09:02.614" v="4"/>
        <pc:sldMkLst>
          <pc:docMk/>
          <pc:sldMk cId="1237471364" sldId="34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7/1/2021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552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9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0898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858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EE882-D50A-4E47-B3AA-CEC8FB47685B}" type="datetimeFigureOut">
              <a:rPr lang="en-US" smtClean="0"/>
              <a:t>7/1/2021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8609-9C7E-4C4A-AD29-A6B478574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405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 1.1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723900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101: Cyflwyniad i’r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5: Gorchuddion to lapiad dwbl</a:t>
            </a: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4175AF00-9432-4E5F-B736-B425695CA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111: Galwedigaethau toi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504056"/>
          </a:xfrm>
        </p:spPr>
        <p:txBody>
          <a:bodyPr/>
          <a:lstStyle/>
          <a:p>
            <a:pPr algn="l"/>
            <a:r>
              <a:rPr lang="cy-GB" b="1"/>
              <a:t>Teils plaen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84784"/>
            <a:ext cx="8589640" cy="4939258"/>
          </a:xfrm>
        </p:spPr>
        <p:txBody>
          <a:bodyPr>
            <a:noAutofit/>
          </a:bodyPr>
          <a:lstStyle/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teils wedi bod ar gael ar ryw ffurf ers cannoedd o flynyddoedd.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Maen nhw’n deils traddodiadol, bach, petryal: wedi’u gwneud o glai neu goncrid.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Maen nhw’n llai na mathau eraill o deils/llech ac yn gyffredinol byddan nhw’n cael eu defnyddio ar gyfer gwaith bach, fel </a:t>
            </a:r>
            <a:r>
              <a:rPr lang="cy-GB" dirty="0" err="1"/>
              <a:t>portsh</a:t>
            </a:r>
            <a:r>
              <a:rPr lang="cy-GB" dirty="0"/>
              <a:t>, bae a </a:t>
            </a:r>
            <a:r>
              <a:rPr lang="cy-GB" dirty="0" err="1"/>
              <a:t>theilsio</a:t>
            </a:r>
            <a:r>
              <a:rPr lang="cy-GB" dirty="0"/>
              <a:t> fertigol.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Mae’r ffyrdd safonol o’u gosod yn cynnwys o dan y bondo a theils top sy’n creu cwrs dwbl ar yr ymyl gwaelod a thop.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teils teilsen-a-hanner yn cael eu defnyddio i greu hanner bond ar bob yn ail gwrs.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amrywiadau ar gael ar gyfer ymylon main, cafnau ac ardaloedd fertigol.</a:t>
            </a:r>
          </a:p>
        </p:txBody>
      </p:sp>
    </p:spTree>
    <p:extLst>
      <p:ext uri="{BB962C8B-B14F-4D97-AF65-F5344CB8AC3E}">
        <p14:creationId xmlns:p14="http://schemas.microsoft.com/office/powerpoint/2010/main" val="782864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576064"/>
          </a:xfrm>
        </p:spPr>
        <p:txBody>
          <a:bodyPr/>
          <a:lstStyle/>
          <a:p>
            <a:pPr algn="l"/>
            <a:r>
              <a:rPr lang="cy-GB" b="1"/>
              <a:t>Teils plaen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20728" y="1556792"/>
            <a:ext cx="6779095" cy="49392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y-GB" b="1" dirty="0"/>
              <a:t>Beth yw’r goleddf to isaf ar gyfer teils plaen?</a:t>
            </a:r>
          </a:p>
          <a:p>
            <a:r>
              <a:rPr lang="cy-GB" dirty="0"/>
              <a:t>35°</a:t>
            </a:r>
          </a:p>
          <a:p>
            <a:pPr marL="0" indent="0">
              <a:buNone/>
            </a:pPr>
            <a:r>
              <a:rPr lang="cy-GB" b="1" dirty="0"/>
              <a:t>Ydy teils plaen yn lapiad sengl neu’n lapiad dwbl?</a:t>
            </a:r>
          </a:p>
          <a:p>
            <a:r>
              <a:rPr lang="cy-GB" dirty="0"/>
              <a:t>Lapiad dwbl</a:t>
            </a:r>
          </a:p>
          <a:p>
            <a:pPr marL="0" indent="0">
              <a:buNone/>
            </a:pPr>
            <a:r>
              <a:rPr lang="cy-GB" b="1" dirty="0"/>
              <a:t>Pa un sy’n drymach: clai neu goncrid?</a:t>
            </a:r>
          </a:p>
          <a:p>
            <a:r>
              <a:rPr lang="cy-GB" dirty="0"/>
              <a:t>Concrit</a:t>
            </a:r>
          </a:p>
          <a:p>
            <a:pPr marL="0" indent="0">
              <a:buNone/>
            </a:pPr>
            <a:r>
              <a:rPr lang="cy-GB" b="1" dirty="0"/>
              <a:t>Beth yw maint safonol teilsen blaen?</a:t>
            </a:r>
          </a:p>
          <a:p>
            <a:r>
              <a:rPr lang="cy-GB" dirty="0"/>
              <a:t>265 x 165mm</a:t>
            </a:r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5676901" y="1556792"/>
            <a:ext cx="2171701" cy="48249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GB" sz="1600" dirty="0"/>
          </a:p>
          <a:p>
            <a:pPr marL="0" indent="0">
              <a:buFont typeface="Arial"/>
              <a:buNone/>
            </a:pPr>
            <a:endParaRPr lang="en-GB" sz="1600" dirty="0"/>
          </a:p>
          <a:p>
            <a:pPr marL="0" indent="0">
              <a:buFont typeface="Arial"/>
              <a:buNone/>
            </a:pPr>
            <a:endParaRPr lang="en-GB" sz="1600" dirty="0"/>
          </a:p>
          <a:p>
            <a:pPr marL="0" indent="0">
              <a:buFont typeface="Arial"/>
              <a:buNone/>
            </a:pPr>
            <a:endParaRPr lang="en-GB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/>
          <a:srcRect l="19144" t="21182" r="30761" b="16123"/>
          <a:stretch/>
        </p:blipFill>
        <p:spPr bwMode="auto">
          <a:xfrm>
            <a:off x="5868144" y="3411200"/>
            <a:ext cx="2636263" cy="2733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117" y="1362171"/>
            <a:ext cx="1778970" cy="156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3600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648072"/>
          </a:xfrm>
        </p:spPr>
        <p:txBody>
          <a:bodyPr/>
          <a:lstStyle/>
          <a:p>
            <a:pPr algn="l"/>
            <a:r>
              <a:rPr lang="cy-GB" b="1"/>
              <a:t>Offer a deunyddiau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56792"/>
            <a:ext cx="7287491" cy="42484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y-GB"/>
              <a:t>Mae deunyddiau toi yn cynnwys y canlynol ac maen nhw’n berthnasol i dasgau eraill hefyd.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Tywod a sment ar gyfer morter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Teils plaen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Bondo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Teilsen-a-hanner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Estyll stribed pren meddal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Hoelion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17023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9590" y="1052736"/>
            <a:ext cx="8229600" cy="648072"/>
          </a:xfrm>
        </p:spPr>
        <p:txBody>
          <a:bodyPr/>
          <a:lstStyle/>
          <a:p>
            <a:pPr algn="l"/>
            <a:r>
              <a:rPr lang="cy-GB"/>
              <a:t>Offer a deunyddiau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00808"/>
            <a:ext cx="7287491" cy="43910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y-GB"/>
              <a:t>Mae defnyddio teils sydd wedi cael eu hadfer yn dod yn fwyfwy poblogaidd am nifer o resymau. Er enghraifft, maen nhw’n gallu helpu cleient sydd eisiau trwsio neu ymestyn eiddo sydd eisoes yn bodoli. Teils wedi'u hadfer: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modd eu defnyddio i gyfateb i rai sydd eisoes yn bodoli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maen nhw’n cadw teimlad o gyfnod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maen nhw’n cynnig edrychiad o hindreuliad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maen nhw’n rhatach na rhai newydd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maen nhw’n gyfeillgar i’r amgylchedd</a:t>
            </a:r>
          </a:p>
        </p:txBody>
      </p:sp>
    </p:spTree>
    <p:extLst>
      <p:ext uri="{BB962C8B-B14F-4D97-AF65-F5344CB8AC3E}">
        <p14:creationId xmlns:p14="http://schemas.microsoft.com/office/powerpoint/2010/main" val="371126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y-GB" b="1"/>
              <a:t>Teils plaen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060848"/>
            <a:ext cx="7287491" cy="411448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y-GB" b="1"/>
              <a:t>Beth yw’r maint safonol a argymhellir ar gyfer estyllen stribed wrth ddefnyddio teils plaen?</a:t>
            </a:r>
          </a:p>
          <a:p>
            <a:pPr marL="0" lvl="0" indent="0">
              <a:buNone/>
            </a:pPr>
            <a:r>
              <a:rPr lang="cy-GB"/>
              <a:t>38mm x 25mm</a:t>
            </a:r>
          </a:p>
          <a:p>
            <a:pPr marL="0" lvl="0" indent="0">
              <a:buNone/>
            </a:pPr>
            <a:r>
              <a:rPr lang="cy-GB" b="1"/>
              <a:t>Trafodwch y broses i benderfynu ar leoliad estyllen stribed y bondo a'r cwrs cyntaf.</a:t>
            </a:r>
          </a:p>
        </p:txBody>
      </p:sp>
    </p:spTree>
    <p:extLst>
      <p:ext uri="{BB962C8B-B14F-4D97-AF65-F5344CB8AC3E}">
        <p14:creationId xmlns:p14="http://schemas.microsoft.com/office/powerpoint/2010/main" val="135531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y-GB" b="1"/>
              <a:t>Teils plaen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44824"/>
            <a:ext cx="7287491" cy="433050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y-GB"/>
              <a:t>Ar ôl i chi gael eich pwynt gosod cyntaf gallwch osod yr estyll stribed eraill i’r hyd mesur mwyaf a gwneud unrhyw addasiadau sydd eu hangen o gwmpas y metr olaf cyn i chi gyrraedd y crib.</a:t>
            </a:r>
          </a:p>
          <a:p>
            <a:pPr marL="0" indent="0"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7702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1098</TotalTime>
  <Words>382</Words>
  <Application>Microsoft Office PowerPoint</Application>
  <PresentationFormat>On-screen Show (4:3)</PresentationFormat>
  <Paragraphs>51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Lucida Grande</vt:lpstr>
      <vt:lpstr>Times New Roman</vt:lpstr>
      <vt:lpstr>Default Design</vt:lpstr>
      <vt:lpstr>PowerPoint 5: Gorchuddion to lapiad dwbl</vt:lpstr>
      <vt:lpstr>Teils plaen</vt:lpstr>
      <vt:lpstr>Teils plaen</vt:lpstr>
      <vt:lpstr>Offer a deunyddiau</vt:lpstr>
      <vt:lpstr>Offer a deunyddiau</vt:lpstr>
      <vt:lpstr>Teils plaen</vt:lpstr>
      <vt:lpstr>Teils plaen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Install plain tile roof coverings</dc:title>
  <cp:lastModifiedBy>Fiona Freel</cp:lastModifiedBy>
  <cp:revision>23</cp:revision>
  <dcterms:created xsi:type="dcterms:W3CDTF">2013-05-28T00:38:54Z</dcterms:created>
  <dcterms:modified xsi:type="dcterms:W3CDTF">2021-07-01T15:43:19Z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