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44" r:id="rId6"/>
    <p:sldId id="345" r:id="rId7"/>
    <p:sldId id="346" r:id="rId8"/>
    <p:sldId id="347" r:id="rId9"/>
    <p:sldId id="348" r:id="rId10"/>
    <p:sldId id="350" r:id="rId11"/>
    <p:sldId id="358" r:id="rId12"/>
    <p:sldId id="351" r:id="rId13"/>
    <p:sldId id="352" r:id="rId14"/>
    <p:sldId id="353" r:id="rId15"/>
    <p:sldId id="359" r:id="rId16"/>
    <p:sldId id="356" r:id="rId17"/>
    <p:sldId id="357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Dixon - NFRC" initials="SD-N" lastIdx="2" clrIdx="0">
    <p:extLst>
      <p:ext uri="{19B8F6BF-5375-455C-9EA6-DF929625EA0E}">
        <p15:presenceInfo xmlns:p15="http://schemas.microsoft.com/office/powerpoint/2012/main" userId="S::simondixon@nfrc.co.uk::23172875-84e1-4f3a-ab6f-9a6e8bfe90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BB889F-C588-45EE-A482-6B083BF3AE69}" v="3" dt="2020-08-25T09:30:12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Dixon - NFRC" userId="23172875-84e1-4f3a-ab6f-9a6e8bfe9041" providerId="ADAL" clId="{78BB889F-C588-45EE-A482-6B083BF3AE69}"/>
    <pc:docChg chg="custSel modSld">
      <pc:chgData name="Simon Dixon - NFRC" userId="23172875-84e1-4f3a-ab6f-9a6e8bfe9041" providerId="ADAL" clId="{78BB889F-C588-45EE-A482-6B083BF3AE69}" dt="2020-08-25T09:30:12.602" v="4"/>
      <pc:docMkLst>
        <pc:docMk/>
      </pc:docMkLst>
      <pc:sldChg chg="addCm delCm modCm">
        <pc:chgData name="Simon Dixon - NFRC" userId="23172875-84e1-4f3a-ab6f-9a6e8bfe9041" providerId="ADAL" clId="{78BB889F-C588-45EE-A482-6B083BF3AE69}" dt="2020-08-25T09:24:44.948" v="2" actId="1592"/>
        <pc:sldMkLst>
          <pc:docMk/>
          <pc:sldMk cId="3372115306" sldId="345"/>
        </pc:sldMkLst>
      </pc:sldChg>
      <pc:sldChg chg="addCm modCm">
        <pc:chgData name="Simon Dixon - NFRC" userId="23172875-84e1-4f3a-ab6f-9a6e8bfe9041" providerId="ADAL" clId="{78BB889F-C588-45EE-A482-6B083BF3AE69}" dt="2020-08-25T09:30:12.602" v="4"/>
        <pc:sldMkLst>
          <pc:docMk/>
          <pc:sldMk cId="1606109259" sldId="3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489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661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062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7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235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Use diagrams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612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Use diagrams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781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629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Use diagrams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68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E882-D50A-4E47-B3AA-CEC8FB47685B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8609-9C7E-4C4A-AD29-A6B47857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9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 1.1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6: Llechi naturiol ar doeau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111: Galwedigaethau toi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/>
          <a:lstStyle/>
          <a:p>
            <a:pPr algn="l"/>
            <a:r>
              <a:rPr lang="cy-GB" b="1"/>
              <a:t>Graddio a threfnu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84784"/>
            <a:ext cx="8579296" cy="495411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 b="1"/>
              <a:t>Pa broblemau allai godi os na fyddai’r llechi’n cael eu graddio a’u trefnu cyn eu gosod?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Ni fydd y to’n wastad oherwydd bod trwch y llechi’n amrywio.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Mae’n golygu bod y to yn agored i wynt a glaw o’r ochr.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Nid yw’n edrych gystal gan nad yw’n llyfn ac nid yw’r llechi’n eistedd yn dda gyda’i gilydd.</a:t>
            </a:r>
          </a:p>
          <a:p>
            <a:pPr marL="0" lvl="0" indent="0">
              <a:buNone/>
            </a:pPr>
            <a:r>
              <a:rPr lang="cy-GB" b="1"/>
              <a:t>Sut mae trefnu a graddio</a:t>
            </a:r>
          </a:p>
          <a:p>
            <a:pPr marL="342900" lvl="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Archwilio a gwahanu</a:t>
            </a:r>
          </a:p>
          <a:p>
            <a:pPr marL="342900" lvl="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Pwysau</a:t>
            </a:r>
          </a:p>
          <a:p>
            <a:pPr marL="342900" lvl="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Gofynion storio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4" t="17010"/>
          <a:stretch/>
        </p:blipFill>
        <p:spPr bwMode="auto">
          <a:xfrm>
            <a:off x="6904760" y="4223455"/>
            <a:ext cx="2239240" cy="1660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7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/>
          <a:lstStyle/>
          <a:p>
            <a:pPr algn="l"/>
            <a:r>
              <a:rPr lang="cy-GB" b="1"/>
              <a:t>Safle tyllu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84784"/>
            <a:ext cx="8003232" cy="49541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cy-GB"/>
              <a:t>Nid yw pob llechen yn cael ei thyllu ymlaen llaw. Dylid marcio’r pwynt tynnu ar gefn y llechen (gwely).</a:t>
            </a:r>
          </a:p>
          <a:p>
            <a:pPr marL="0" lvl="0" indent="0">
              <a:buNone/>
            </a:pPr>
            <a:r>
              <a:rPr lang="cy-GB"/>
              <a:t>I ddod o hyd i’r pwynt tyllu, defnyddiwch y fformiwla:</a:t>
            </a:r>
          </a:p>
          <a:p>
            <a:pPr marL="0" lvl="0" indent="0" algn="ctr">
              <a:buNone/>
            </a:pPr>
            <a:r>
              <a:rPr lang="cy-GB" b="1"/>
              <a:t>Pwynt tyllu = mesur + pen-lapiad + 6 i 12mm</a:t>
            </a:r>
          </a:p>
          <a:p>
            <a:pPr algn="ctr"/>
            <a:endParaRPr lang="en-GB" b="1" dirty="0"/>
          </a:p>
          <a:p>
            <a:r>
              <a:rPr lang="cy-GB" b="1">
                <a:solidFill>
                  <a:sysClr val="windowText" lastClr="000000"/>
                </a:solidFill>
              </a:rPr>
              <a:t>6 i 12mm esboniad: </a:t>
            </a:r>
            <a:r>
              <a:rPr lang="cy-GB">
                <a:solidFill>
                  <a:sysClr val="windowText" lastClr="000000"/>
                </a:solidFill>
              </a:rPr>
              <a:t>Pan roedd estyll stribed llai yn cael eu defnyddio, roedd 6mm o gliriad yn ddigon, wrth ddefnyddio'r estyll stribed cywir a mwy (50x25mm) ac ar gyfer mesuriadau metrig, mae’n ymddangos mai'r norm yw 10mm.</a:t>
            </a:r>
          </a:p>
          <a:p>
            <a:pPr marL="0" lvl="0" indent="0" algn="ctr">
              <a:buNone/>
            </a:pPr>
            <a:endParaRPr lang="en-GB" dirty="0"/>
          </a:p>
          <a:p>
            <a:pPr marL="0" lvl="0" indent="0" algn="ctr">
              <a:buNone/>
            </a:pPr>
            <a:endParaRPr lang="en-GB" sz="1600" dirty="0"/>
          </a:p>
          <a:p>
            <a:pPr marL="0" lvl="0" indent="0" algn="ctr">
              <a:buNone/>
            </a:pPr>
            <a:endParaRPr lang="en-GB" sz="1600" dirty="0"/>
          </a:p>
          <a:p>
            <a:pPr marL="0" lvl="0" indent="0" algn="ctr">
              <a:buNone/>
            </a:pPr>
            <a:endParaRPr lang="en-GB" sz="1600" dirty="0"/>
          </a:p>
          <a:p>
            <a:pPr marL="0" lvl="0" indent="0" algn="ctr">
              <a:buNone/>
            </a:pPr>
            <a:endParaRPr lang="en-GB" sz="1600" dirty="0"/>
          </a:p>
          <a:p>
            <a:pPr marL="0" lvl="0" indent="0" algn="ctr">
              <a:buNone/>
            </a:pPr>
            <a:endParaRPr lang="en-GB" sz="1600" dirty="0"/>
          </a:p>
          <a:p>
            <a:pPr marL="0" lvl="0" indent="0">
              <a:buNone/>
            </a:pPr>
            <a:endParaRPr lang="en-GB" sz="1600" dirty="0"/>
          </a:p>
          <a:p>
            <a:endParaRPr lang="en-GB" sz="1600" dirty="0"/>
          </a:p>
          <a:p>
            <a:pPr marL="0" lv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8381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/>
          <a:lstStyle/>
          <a:p>
            <a:pPr algn="l"/>
            <a:r>
              <a:rPr lang="cy-GB" b="1"/>
              <a:t>Safle tyllu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89CA9C-3B49-4F00-968A-AC648E9445B4}"/>
              </a:ext>
            </a:extLst>
          </p:cNvPr>
          <p:cNvSpPr txBox="1"/>
          <p:nvPr/>
        </p:nvSpPr>
        <p:spPr>
          <a:xfrm>
            <a:off x="463281" y="2496844"/>
            <a:ext cx="4572000" cy="138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Safle tyllu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/>
              <a:t>Mesur</a:t>
            </a: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+ pen-lapiad + 6</a:t>
            </a:r>
            <a:r>
              <a:rPr lang="cy-GB" sz="1800"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12mm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cy-GB" sz="1800">
                <a:latin typeface="Calibri" panose="020F0502020204030204" pitchFamily="34" charset="0"/>
                <a:ea typeface="Calibri" panose="020F0502020204030204" pitchFamily="34" charset="0"/>
              </a:rPr>
              <a:t>–</a:t>
            </a: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25mm ar gyfer yr ochr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666F8B-8713-44C9-9E7D-F3414E9E98E8}"/>
              </a:ext>
            </a:extLst>
          </p:cNvPr>
          <p:cNvSpPr/>
          <p:nvPr/>
        </p:nvSpPr>
        <p:spPr>
          <a:xfrm>
            <a:off x="6300192" y="2420888"/>
            <a:ext cx="1785739" cy="232955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BACC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X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Safle tyllu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72953AA-6C54-4B61-AB76-106F0A34F5A2}"/>
              </a:ext>
            </a:extLst>
          </p:cNvPr>
          <p:cNvCxnSpPr>
            <a:cxnSpLocks/>
          </p:cNvCxnSpPr>
          <p:nvPr/>
        </p:nvCxnSpPr>
        <p:spPr>
          <a:xfrm>
            <a:off x="7164288" y="2420888"/>
            <a:ext cx="0" cy="771525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123C736-32E1-417A-92FD-E1F08B5EDBAE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3563888" y="3585666"/>
            <a:ext cx="2736304" cy="11325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1A07E23-891F-42A0-B88B-DCDDBBF25B87}"/>
              </a:ext>
            </a:extLst>
          </p:cNvPr>
          <p:cNvCxnSpPr>
            <a:cxnSpLocks/>
          </p:cNvCxnSpPr>
          <p:nvPr/>
        </p:nvCxnSpPr>
        <p:spPr>
          <a:xfrm flipV="1">
            <a:off x="4211960" y="2806650"/>
            <a:ext cx="2664296" cy="3857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110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41478"/>
            <a:ext cx="8229600" cy="471297"/>
          </a:xfrm>
        </p:spPr>
        <p:txBody>
          <a:bodyPr/>
          <a:lstStyle/>
          <a:p>
            <a:pPr algn="l"/>
            <a:r>
              <a:rPr lang="cy-GB" b="1"/>
              <a:t>Wrth y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3895" y="1628801"/>
            <a:ext cx="5198225" cy="4481014"/>
          </a:xfrm>
        </p:spPr>
        <p:txBody>
          <a:bodyPr>
            <a:noAutofit/>
          </a:bodyPr>
          <a:lstStyle/>
          <a:p>
            <a:pPr marL="0" lv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dirty="0"/>
              <a:t>Sut gallwch chi gyfrifo safle'r estyll stribed dan y bondo a’r cwrs cyntaf?</a:t>
            </a:r>
          </a:p>
          <a:p>
            <a:pPr marL="0" lv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dirty="0"/>
              <a:t>Faint ddylai’r bargod fod i’r cafn?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Bargod o 50mm.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Lleoli estyllen stribed y cwrs cyntaf er mwyn i dop y llechen eistedd hanner ffordd ar yr estyllen stribed a 50mm i’r cafn.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Gosod yr estyllen stribed dan y bondo un mesur i lawr.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Estyllen stribed ychwanegol o dan y bondo.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294E07D-F893-457D-879B-9C911C1B9E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66" r="6327" b="19006"/>
          <a:stretch/>
        </p:blipFill>
        <p:spPr>
          <a:xfrm>
            <a:off x="5796136" y="1611723"/>
            <a:ext cx="3168352" cy="382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77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Wrth y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98802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cy-GB" dirty="0">
                <a:solidFill>
                  <a:prstClr val="black"/>
                </a:solidFill>
              </a:rPr>
              <a:t>Canllawiau swyddogol gan BS 5534 ar gyfer y bondo: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i="1" dirty="0">
                <a:solidFill>
                  <a:prstClr val="black"/>
                </a:solidFill>
              </a:rPr>
              <a:t>Dylid defnyddio cwrs dwbl o lechi. 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i="1" dirty="0">
                <a:solidFill>
                  <a:prstClr val="black"/>
                </a:solidFill>
              </a:rPr>
              <a:t>Dylai’r llechi dan y bondo fod o hyd cyfartal i gyfanswm y mesur a phen-</a:t>
            </a:r>
            <a:r>
              <a:rPr lang="cy-GB" i="1" dirty="0" err="1">
                <a:solidFill>
                  <a:prstClr val="black"/>
                </a:solidFill>
              </a:rPr>
              <a:t>lapiad</a:t>
            </a:r>
            <a:r>
              <a:rPr lang="cy-GB" i="1" dirty="0">
                <a:solidFill>
                  <a:prstClr val="black"/>
                </a:solidFill>
              </a:rPr>
              <a:t> y llechi llawn. 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i="1" dirty="0">
                <a:solidFill>
                  <a:prstClr val="black"/>
                </a:solidFill>
              </a:rPr>
              <a:t>Dylid gosod y llechi dan y bondo wyneb i lawr a hoelio’r pen i estyllen stribed y bondo neu estyllen stribed ychwanegol. 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i="1" dirty="0">
                <a:solidFill>
                  <a:prstClr val="black"/>
                </a:solidFill>
              </a:rPr>
              <a:t>Dylid gorgyffwrdd y llechi dan y bondo gyda llechen lawn gyda’r uniadau’n cael eu lleoli mewn egwyddor dros ganol y llechi dan y bondo. </a:t>
            </a:r>
          </a:p>
          <a:p>
            <a:pPr marL="342900" lvl="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i="1" dirty="0">
                <a:solidFill>
                  <a:prstClr val="black"/>
                </a:solidFill>
              </a:rPr>
              <a:t>Ni ddylid gosod llechi maint llawn ar eu hochr i greu’r cwrs dan y bondo.</a:t>
            </a:r>
          </a:p>
        </p:txBody>
      </p:sp>
    </p:spTree>
    <p:extLst>
      <p:ext uri="{BB962C8B-B14F-4D97-AF65-F5344CB8AC3E}">
        <p14:creationId xmlns:p14="http://schemas.microsoft.com/office/powerpoint/2010/main" val="348136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Defnyddio llechi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8147248" cy="4939258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llechi wedi cael eu defnyddio ar doeau ers cyfnod y Rhufeiniaid.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llechi’n gallu bod yn lleol, mae modd eu mewnforio ac mae modd iddyn nhw gael eu creu gan bobl hyd yn oed.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Mae’r llechi’n para’n dda, yn gwisgo’n dda ac yn dal dŵr.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Mae llechi Cymru yn enwog ym mhedwar ban byd oherwydd dyma’r llechi o’r ansawdd gorau sydd ar gael; fodd bynnag Sbaen sy’n allforio'r mwyaf o lechi.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Nid yw toeau llechi yn rhad – mae llawer o alw am lechi o ansawdd da sy’n cael eu hadfer ac mae hyn yn ateb cynaliadwy a chost effeithiol.</a:t>
            </a:r>
          </a:p>
        </p:txBody>
      </p:sp>
    </p:spTree>
    <p:extLst>
      <p:ext uri="{BB962C8B-B14F-4D97-AF65-F5344CB8AC3E}">
        <p14:creationId xmlns:p14="http://schemas.microsoft.com/office/powerpoint/2010/main" val="284674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Llechi naturiol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0808"/>
            <a:ext cx="7287491" cy="4795242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500mm x 250mm yw’r maint mwyaf cyffredin ar gyfer llechi.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Mae gan lechi wyneb, gwely, pen a chynffon.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Bydd llechi sydd wedi cael eu tyllu ymlaen llaw ar gael mewn meintiau gwahanol er mwyn gallu cael eu defnyddio ar doeau ar oleddfau gwahanol.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Bydd y pen-lapiad yn dibynnu ar y goleddf a'r lleoliad gan fod angen ystyried pa mor agored fydd y to i wynt a glaw.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Mae llechi naturiol yn lapiad dwbl.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3721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648071"/>
          </a:xfrm>
        </p:spPr>
        <p:txBody>
          <a:bodyPr/>
          <a:lstStyle/>
          <a:p>
            <a:pPr algn="l"/>
            <a:r>
              <a:rPr lang="cy-GB" b="1"/>
              <a:t>Offer ac adnoddau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096" y="1844824"/>
            <a:ext cx="3682752" cy="44352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dirty="0"/>
              <a:t>Mae rhai offer wedi’u cynllunio’n benodol i’w defnyddio gyda llechi: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Morthwyl töwr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Cyllell lechi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Haearn torri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Peiriant tyllu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Torwyr llechi</a:t>
            </a:r>
          </a:p>
          <a:p>
            <a:pPr marL="0" indent="0">
              <a:buNone/>
            </a:pPr>
            <a:endParaRPr lang="en-GB" sz="1600" dirty="0"/>
          </a:p>
          <a:p>
            <a:endParaRPr lang="en-GB" sz="1600" dirty="0"/>
          </a:p>
        </p:txBody>
      </p:sp>
      <p:pic>
        <p:nvPicPr>
          <p:cNvPr id="3" name="Picture 2" descr="A picture containing tool&#10;&#10;Description automatically generated">
            <a:extLst>
              <a:ext uri="{FF2B5EF4-FFF2-40B4-BE49-F238E27FC236}">
                <a16:creationId xmlns:a16="http://schemas.microsoft.com/office/drawing/2014/main" id="{37D5CBE9-24BB-4042-9F08-E6EB1AC8AD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731"/>
          <a:stretch/>
        </p:blipFill>
        <p:spPr>
          <a:xfrm>
            <a:off x="4816786" y="1916832"/>
            <a:ext cx="3861816" cy="387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7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27413"/>
            <a:ext cx="8229600" cy="559954"/>
          </a:xfrm>
        </p:spPr>
        <p:txBody>
          <a:bodyPr/>
          <a:lstStyle/>
          <a:p>
            <a:pPr algn="l"/>
            <a:r>
              <a:rPr lang="cy-GB" b="1"/>
              <a:t>Offer ac adnoddau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51040"/>
            <a:ext cx="5553075" cy="4516410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Morthwyl töwr</a:t>
            </a:r>
            <a:r>
              <a:rPr lang="cy-GB"/>
              <a:t> – sy’n cael ei alw’n forthwyl pigfain weithiau. Mae hwn yn forthwyl traddodiadol sydd â phen bach i fod yn gywir a phig sy’n cael ei ddefnyddio i wneud tyllau.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Haearn torri a chyllell lechi </a:t>
            </a:r>
            <a:r>
              <a:rPr lang="cy-GB"/>
              <a:t>– mae’r rhain yn cael eu defnyddio gyda’i gilydd i dorri llechi; mae’r haearn torri yn gweithio fel einion.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b="1"/>
              <a:t>Peiriant tyllu </a:t>
            </a:r>
            <a:r>
              <a:rPr lang="cy-GB"/>
              <a:t>– yn draddodiadol y prentis fyddai wedi bod yn gyfrifol am dyllu’r holl lechi i’r crefftwr.</a:t>
            </a:r>
          </a:p>
          <a:p>
            <a:endParaRPr lang="en-GB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7" b="18455"/>
          <a:stretch/>
        </p:blipFill>
        <p:spPr bwMode="auto">
          <a:xfrm>
            <a:off x="6021908" y="1027413"/>
            <a:ext cx="1924050" cy="133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56" b="21556"/>
          <a:stretch/>
        </p:blipFill>
        <p:spPr bwMode="auto">
          <a:xfrm rot="1110457">
            <a:off x="6021908" y="2456760"/>
            <a:ext cx="21431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833" y="3343061"/>
            <a:ext cx="12763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" t="22800" r="4801" b="19800"/>
          <a:stretch/>
        </p:blipFill>
        <p:spPr bwMode="auto">
          <a:xfrm rot="16200000">
            <a:off x="6681789" y="4171461"/>
            <a:ext cx="2238372" cy="141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82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/>
          <a:lstStyle/>
          <a:p>
            <a:pPr algn="l"/>
            <a:r>
              <a:rPr lang="cy-GB" b="1"/>
              <a:t>Offer ac adnoddau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28800"/>
            <a:ext cx="7287491" cy="48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dirty="0"/>
              <a:t>Mae deunyddiau penodol i’w defnyddio wrth doi gyda llechi, ac mae’r rhain yn cael eu hamlinellu yn safonau BS 5534.</a:t>
            </a:r>
          </a:p>
          <a:p>
            <a:pPr marL="0" indent="0">
              <a:buNone/>
            </a:pPr>
            <a:r>
              <a:rPr lang="cy-GB" b="1" dirty="0"/>
              <a:t>Pa faint ddylai’r estyll stribed fod?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Pren meddal 50mm x 25mm</a:t>
            </a:r>
          </a:p>
          <a:p>
            <a:pPr marL="0" indent="0">
              <a:buNone/>
            </a:pPr>
            <a:r>
              <a:rPr lang="cy-GB" b="1" dirty="0"/>
              <a:t>Pa ddeunyddiau eraill sydd eu hangen i doi gyda llechi naturiol?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Llechi naturiol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Hoelion yn benodol ar gyfer llechi</a:t>
            </a:r>
          </a:p>
          <a:p>
            <a:pPr marL="342900" indent="-34290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Bachau llechi</a:t>
            </a:r>
          </a:p>
        </p:txBody>
      </p:sp>
    </p:spTree>
    <p:extLst>
      <p:ext uri="{BB962C8B-B14F-4D97-AF65-F5344CB8AC3E}">
        <p14:creationId xmlns:p14="http://schemas.microsoft.com/office/powerpoint/2010/main" val="292855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/>
          <a:lstStyle/>
          <a:p>
            <a:pPr algn="l"/>
            <a:r>
              <a:rPr lang="cy-GB" b="1"/>
              <a:t>Mesur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457396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 b="1" dirty="0"/>
              <a:t>Sut mae cyfrifo’r mesur ar gyfer llechi naturiol?</a:t>
            </a:r>
          </a:p>
          <a:p>
            <a:pPr marL="0" lvl="0" indent="0">
              <a:buNone/>
            </a:pPr>
            <a:r>
              <a:rPr lang="cy-GB" dirty="0"/>
              <a:t>Tynnwch y pen-</a:t>
            </a:r>
            <a:r>
              <a:rPr lang="cy-GB" dirty="0" err="1"/>
              <a:t>lapiad</a:t>
            </a:r>
            <a:r>
              <a:rPr lang="cy-GB" dirty="0"/>
              <a:t> lleiaf o hyd llawn y llechen ac wedyn haneru.</a:t>
            </a:r>
          </a:p>
          <a:p>
            <a:pPr marL="0" lvl="0" indent="0" algn="ctr">
              <a:buNone/>
            </a:pPr>
            <a:r>
              <a:rPr lang="cy-GB" dirty="0"/>
              <a:t>Mesur = </a:t>
            </a:r>
            <a:r>
              <a:rPr lang="cy-GB" b="1" dirty="0"/>
              <a:t>hyd – pen-</a:t>
            </a:r>
            <a:r>
              <a:rPr lang="cy-GB" b="1" dirty="0" err="1"/>
              <a:t>lapiad</a:t>
            </a:r>
            <a:r>
              <a:rPr lang="cy-GB" b="1" dirty="0"/>
              <a:t> wedi’i rannu gyda 2</a:t>
            </a:r>
          </a:p>
          <a:p>
            <a:pPr marL="0" lvl="0" indent="0">
              <a:buNone/>
            </a:pPr>
            <a:r>
              <a:rPr lang="cy-GB" dirty="0"/>
              <a:t>Yn draddodiadol mae llechi o Brydain bob amser wedi cael eu cyflenwi mewn mesuriadau imperial gyda phen-</a:t>
            </a:r>
            <a:r>
              <a:rPr lang="cy-GB" dirty="0" err="1"/>
              <a:t>lapiad</a:t>
            </a:r>
            <a:r>
              <a:rPr lang="cy-GB" dirty="0"/>
              <a:t> diofyn o 3”. Roedd y fathemateg yn syml: Llechen 18” a thynnu 3” i roi 15”, a hanner hynny yw 7½”. Roedd pob mesur llechi yn fodfedd lawn neu’n hanner modfedd.</a:t>
            </a:r>
          </a:p>
          <a:p>
            <a:pPr marL="0" lvl="0" indent="0">
              <a:buNone/>
            </a:pPr>
            <a:r>
              <a:rPr lang="cy-GB" dirty="0"/>
              <a:t>Y dyddiau yma mae llechi mewn mesuriadau metrig llawn, fel 350mm, 400mm, 500mm ac mae’r rhan fwyaf wedi cael eu tyllu ymlaen llaw felly bydd angen i chi wybod y pen-</a:t>
            </a:r>
            <a:r>
              <a:rPr lang="cy-GB" dirty="0" err="1"/>
              <a:t>lapiad</a:t>
            </a:r>
            <a:r>
              <a:rPr lang="cy-GB" dirty="0"/>
              <a:t> i gyfrifo’r mesur iawn.</a:t>
            </a:r>
          </a:p>
        </p:txBody>
      </p:sp>
    </p:spTree>
    <p:extLst>
      <p:ext uri="{BB962C8B-B14F-4D97-AF65-F5344CB8AC3E}">
        <p14:creationId xmlns:p14="http://schemas.microsoft.com/office/powerpoint/2010/main" val="152066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/>
          <a:lstStyle/>
          <a:p>
            <a:pPr algn="l"/>
            <a:r>
              <a:rPr lang="cy-GB" b="1"/>
              <a:t>Mesur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89CA9C-3B49-4F00-968A-AC648E9445B4}"/>
              </a:ext>
            </a:extLst>
          </p:cNvPr>
          <p:cNvSpPr txBox="1"/>
          <p:nvPr/>
        </p:nvSpPr>
        <p:spPr>
          <a:xfrm>
            <a:off x="457200" y="1762648"/>
            <a:ext cx="4572000" cy="351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 b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Y mesur ar gyfer llechi naturiol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Mae hyn yn seiliedig ar y fformiwla:</a:t>
            </a:r>
          </a:p>
          <a:p>
            <a:endParaRPr lang="en-GB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y-GB" u="sng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Hyd – pen-lapiad  </a:t>
            </a:r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= mesur</a:t>
            </a:r>
          </a:p>
          <a:p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	2</a:t>
            </a:r>
          </a:p>
          <a:p>
            <a:endParaRPr lang="en-GB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Er enghraifft: </a:t>
            </a:r>
            <a:b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y-GB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y-GB" u="sng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400mm – 70mm</a:t>
            </a:r>
          </a:p>
          <a:p>
            <a:pPr indent="457200"/>
            <a:r>
              <a:rPr lang="cy-GB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2		   = 165mm</a:t>
            </a:r>
          </a:p>
        </p:txBody>
      </p:sp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7B62FAEC-E8D9-40D7-8F3A-A97D818558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25" b="23340"/>
          <a:stretch/>
        </p:blipFill>
        <p:spPr>
          <a:xfrm>
            <a:off x="4606184" y="1812828"/>
            <a:ext cx="4080616" cy="36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53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2130" y="908720"/>
            <a:ext cx="8229600" cy="720080"/>
          </a:xfrm>
        </p:spPr>
        <p:txBody>
          <a:bodyPr/>
          <a:lstStyle/>
          <a:p>
            <a:pPr algn="l"/>
            <a:r>
              <a:rPr lang="cy-GB" dirty="0"/>
              <a:t>Graddio a threfnu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2130" y="1480508"/>
            <a:ext cx="8507288" cy="5386164"/>
          </a:xfrm>
        </p:spPr>
        <p:txBody>
          <a:bodyPr>
            <a:normAutofit/>
          </a:bodyPr>
          <a:lstStyle/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Mae angen graddio llechi. Mae hon yn rhan bwysig iawn o’r gwaith.</a:t>
            </a:r>
          </a:p>
          <a:p>
            <a:pPr marL="0" lv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 dirty="0"/>
              <a:t>Yn ôl beth maen nhw’n cael eu graddio?</a:t>
            </a:r>
          </a:p>
          <a:p>
            <a:pPr marL="0" lv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dirty="0"/>
              <a:t>Trwch.</a:t>
            </a:r>
          </a:p>
          <a:p>
            <a:pPr marL="0" lv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 dirty="0"/>
              <a:t>Beth yw’r tri chategori graddio?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Trwchus, canolig a thenau.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b="1" dirty="0"/>
              <a:t>Ble fyddai pob gradd yn mynd ar y to?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 dirty="0"/>
              <a:t>Trwchus ar y gwaelod, canolig yn y canol a thenau ar y top. Dylid cadw llechi sydd wedi torri neu wedi cael eu difrodi yn ystod y trefnu ar gyfer cyrsiau dan y bondo ac i’w defnyddio fel toriadau hanner llechi/ar oleddf (ongl).</a:t>
            </a:r>
          </a:p>
        </p:txBody>
      </p:sp>
    </p:spTree>
    <p:extLst>
      <p:ext uri="{BB962C8B-B14F-4D97-AF65-F5344CB8AC3E}">
        <p14:creationId xmlns:p14="http://schemas.microsoft.com/office/powerpoint/2010/main" val="346541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1391</TotalTime>
  <Words>1018</Words>
  <Application>Microsoft Office PowerPoint</Application>
  <PresentationFormat>On-screen Show (4:3)</PresentationFormat>
  <Paragraphs>118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Lucida Grande</vt:lpstr>
      <vt:lpstr>Times New Roman</vt:lpstr>
      <vt:lpstr>Default Design</vt:lpstr>
      <vt:lpstr>PowerPoint 6: Llechi naturiol ar doeau</vt:lpstr>
      <vt:lpstr>Defnyddio llechi</vt:lpstr>
      <vt:lpstr>Llechi naturiol</vt:lpstr>
      <vt:lpstr>Offer ac adnoddau</vt:lpstr>
      <vt:lpstr>Offer ac adnoddau</vt:lpstr>
      <vt:lpstr>Offer ac adnoddau</vt:lpstr>
      <vt:lpstr>Mesur</vt:lpstr>
      <vt:lpstr>Mesur</vt:lpstr>
      <vt:lpstr>Graddio a threfnu</vt:lpstr>
      <vt:lpstr>Graddio a threfnu</vt:lpstr>
      <vt:lpstr>Safle tyllu</vt:lpstr>
      <vt:lpstr>Safle tyllu</vt:lpstr>
      <vt:lpstr>Wrth y bondo</vt:lpstr>
      <vt:lpstr>Wrth y bondo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regular sized natural roof slates to a standard roof detail.</dc:title>
  <cp:lastModifiedBy>Fiona Freel</cp:lastModifiedBy>
  <cp:revision>37</cp:revision>
  <dcterms:created xsi:type="dcterms:W3CDTF">2013-05-28T00:38:54Z</dcterms:created>
  <dcterms:modified xsi:type="dcterms:W3CDTF">2021-07-01T15:47:34Z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