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3"/>
  </p:notesMasterIdLst>
  <p:handoutMasterIdLst>
    <p:handoutMasterId r:id="rId14"/>
  </p:handoutMasterIdLst>
  <p:sldIdLst>
    <p:sldId id="256" r:id="rId5"/>
    <p:sldId id="343" r:id="rId6"/>
    <p:sldId id="344" r:id="rId7"/>
    <p:sldId id="346" r:id="rId8"/>
    <p:sldId id="348" r:id="rId9"/>
    <p:sldId id="351" r:id="rId10"/>
    <p:sldId id="352" r:id="rId11"/>
    <p:sldId id="267" r:id="rId12"/>
  </p:sldIdLst>
  <p:sldSz cx="9144000" cy="6858000" type="screen4x3"/>
  <p:notesSz cx="6858000" cy="9144000"/>
  <p:custDataLst>
    <p:tags r:id="rId15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imon Dixon - NFRC" initials="SD-N" lastIdx="3" clrIdx="0">
    <p:extLst>
      <p:ext uri="{19B8F6BF-5375-455C-9EA6-DF929625EA0E}">
        <p15:presenceInfo xmlns:p15="http://schemas.microsoft.com/office/powerpoint/2012/main" userId="S::simondixon@nfrc.co.uk::23172875-84e1-4f3a-ab6f-9a6e8bfe904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6692B1C-4B97-4611-B6EA-30F5C4AE376A}" v="2" dt="2020-08-25T09:39:28.08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4544"/>
    <p:restoredTop sz="93172" autoAdjust="0"/>
  </p:normalViewPr>
  <p:slideViewPr>
    <p:cSldViewPr showGuides="1">
      <p:cViewPr varScale="1">
        <p:scale>
          <a:sx n="67" d="100"/>
          <a:sy n="67" d="100"/>
        </p:scale>
        <p:origin x="556" y="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gs" Target="tags/tag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mon Dixon - NFRC" userId="23172875-84e1-4f3a-ab6f-9a6e8bfe9041" providerId="ADAL" clId="{A6692B1C-4B97-4611-B6EA-30F5C4AE376A}"/>
    <pc:docChg chg="custSel modSld">
      <pc:chgData name="Simon Dixon - NFRC" userId="23172875-84e1-4f3a-ab6f-9a6e8bfe9041" providerId="ADAL" clId="{A6692B1C-4B97-4611-B6EA-30F5C4AE376A}" dt="2020-08-25T09:39:28.080" v="4"/>
      <pc:docMkLst>
        <pc:docMk/>
      </pc:docMkLst>
      <pc:sldChg chg="addCm modCm">
        <pc:chgData name="Simon Dixon - NFRC" userId="23172875-84e1-4f3a-ab6f-9a6e8bfe9041" providerId="ADAL" clId="{A6692B1C-4B97-4611-B6EA-30F5C4AE376A}" dt="2020-08-25T09:38:57.287" v="2"/>
        <pc:sldMkLst>
          <pc:docMk/>
          <pc:sldMk cId="3844158110" sldId="347"/>
        </pc:sldMkLst>
      </pc:sldChg>
      <pc:sldChg chg="addCm modCm">
        <pc:chgData name="Simon Dixon - NFRC" userId="23172875-84e1-4f3a-ab6f-9a6e8bfe9041" providerId="ADAL" clId="{A6692B1C-4B97-4611-B6EA-30F5C4AE376A}" dt="2020-08-25T09:39:28.080" v="4"/>
        <pc:sldMkLst>
          <pc:docMk/>
          <pc:sldMk cId="3846075492" sldId="349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7/1/2021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C5A235-6463-4A58-9198-72241D34E1F2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4781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C5A235-6463-4A58-9198-72241D34E1F2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03578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C5A235-6463-4A58-9198-72241D34E1F2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64189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EE882-D50A-4E47-B3AA-CEC8FB47685B}" type="datetimeFigureOut">
              <a:rPr lang="en-US" smtClean="0"/>
              <a:t>7/1/2021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28609-9C7E-4C4A-AD29-A6B4785746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11569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emf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53259" name="Text Box 11"/>
          <p:cNvSpPr txBox="1">
            <a:spLocks noChangeArrowheads="1"/>
          </p:cNvSpPr>
          <p:nvPr userDrawn="1"/>
        </p:nvSpPr>
        <p:spPr bwMode="auto">
          <a:xfrm>
            <a:off x="457200" y="6480000"/>
            <a:ext cx="6477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>
              <a:spcBef>
                <a:spcPts val="600"/>
              </a:spcBef>
            </a:pPr>
            <a:r>
              <a:rPr lang="en-US" sz="900" baseline="0" dirty="0"/>
              <a:t>Copyright © 2021 City and Guilds of London Institute. All rights reserved.. </a:t>
            </a:r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8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 descr="City &amp; Guilds and EAL logo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06987" y="234902"/>
            <a:ext cx="1655999" cy="5016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57200" y="257779"/>
            <a:ext cx="60912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Foundation in 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Construction and Building Services Engineering</a:t>
            </a:r>
            <a:endParaRPr lang="en-US" sz="1400" baseline="0" dirty="0">
              <a:solidFill>
                <a:schemeClr val="tx1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6A7BE4C5-B6E4-7B41-B4EA-AC5B28CB82C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5868000"/>
            <a:ext cx="9144000" cy="54799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4" r:id="rId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lang="cy-GB" sz="660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Cyflwyniad PowerPoint 1.1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723900" y="2206136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cy-GB" sz="2400" b="1"/>
              <a:t>Uned 101: Cyflwyniad i’r Amgylchedd Adeiledig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2944800"/>
            <a:ext cx="8153400" cy="2514600"/>
          </a:xfrm>
        </p:spPr>
        <p:txBody>
          <a:bodyPr anchor="t"/>
          <a:lstStyle/>
          <a:p>
            <a:pPr eaLnBrk="1" hangingPunct="1"/>
            <a:r>
              <a:rPr lang="cy-GB"/>
              <a:t>PowerPoint 11: </a:t>
            </a:r>
            <a:r>
              <a:rPr lang="cy-GB" b="1"/>
              <a:t>Gosod llechi naturiol maint rheolaidd</a:t>
            </a:r>
          </a:p>
        </p:txBody>
      </p:sp>
      <p:sp>
        <p:nvSpPr>
          <p:cNvPr id="5" name="TextBox 9">
            <a:extLst>
              <a:ext uri="{FF2B5EF4-FFF2-40B4-BE49-F238E27FC236}">
                <a16:creationId xmlns:a16="http://schemas.microsoft.com/office/drawing/2014/main" id="{4175AF00-9432-4E5F-B736-B425695CA7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9432" y="2206136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cy-GB" sz="2400" b="1"/>
              <a:t>Uned 111: Galwedigaethau toi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, diagram&#10;&#10;Description automatically generated">
            <a:extLst>
              <a:ext uri="{FF2B5EF4-FFF2-40B4-BE49-F238E27FC236}">
                <a16:creationId xmlns:a16="http://schemas.microsoft.com/office/drawing/2014/main" id="{5A18E66D-EAFC-40EF-8747-93DC80B49C0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5362" t="14516" b="14870"/>
          <a:stretch/>
        </p:blipFill>
        <p:spPr>
          <a:xfrm>
            <a:off x="4576911" y="1916832"/>
            <a:ext cx="4303030" cy="3806892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980728"/>
            <a:ext cx="8229600" cy="576064"/>
          </a:xfrm>
        </p:spPr>
        <p:txBody>
          <a:bodyPr>
            <a:normAutofit/>
          </a:bodyPr>
          <a:lstStyle/>
          <a:p>
            <a:pPr algn="l"/>
            <a:r>
              <a:rPr lang="cy-GB" b="1"/>
              <a:t>Ymylon wedi’u gosod gyda llechi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1" y="1556792"/>
            <a:ext cx="3926569" cy="4731273"/>
          </a:xfrm>
        </p:spPr>
        <p:txBody>
          <a:bodyPr>
            <a:normAutofit/>
          </a:bodyPr>
          <a:lstStyle/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 dirty="0"/>
              <a:t>Lled llechi – gofyniad sylfaenol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 dirty="0"/>
              <a:t>Haen waelodol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 dirty="0"/>
              <a:t>Trefn y cyrsiau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 dirty="0"/>
              <a:t>Gofyniad bargod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 dirty="0"/>
              <a:t>Gosod a phwyntio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 dirty="0"/>
              <a:t>Ffitiadau – gofynion sylfaenol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 dirty="0"/>
              <a:t>Gweithdrefnau iechyd a diogelwch</a:t>
            </a:r>
          </a:p>
        </p:txBody>
      </p:sp>
    </p:spTree>
    <p:extLst>
      <p:ext uri="{BB962C8B-B14F-4D97-AF65-F5344CB8AC3E}">
        <p14:creationId xmlns:p14="http://schemas.microsoft.com/office/powerpoint/2010/main" val="262334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1052736"/>
            <a:ext cx="8229600" cy="720080"/>
          </a:xfrm>
        </p:spPr>
        <p:txBody>
          <a:bodyPr>
            <a:normAutofit/>
          </a:bodyPr>
          <a:lstStyle/>
          <a:p>
            <a:pPr algn="l"/>
            <a:r>
              <a:rPr lang="cy-GB" b="1"/>
              <a:t>Ymylon llechi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749068"/>
            <a:ext cx="7287491" cy="434414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y-GB"/>
              <a:t>Safonau swyddogol: BS 8000-6: Ymylon</a:t>
            </a:r>
          </a:p>
          <a:p>
            <a:r>
              <a:rPr lang="cy-GB"/>
              <a:t>Dylid gosod pob llechen ymyl yn fecanyddol yn unol â BS 5534.</a:t>
            </a:r>
          </a:p>
          <a:p>
            <a:r>
              <a:rPr lang="cy-GB"/>
              <a:t>Dylid gosod llechi’n arferol ar hanner bond ar gyfer llechi maint sengl, gan ddefnyddio llechi lletach yn ôl yr angen.</a:t>
            </a:r>
          </a:p>
          <a:p>
            <a:r>
              <a:rPr lang="cy-GB"/>
              <a:t>Dylid defnyddio cyfuniad o lechi o led gwahanol ar yr ymylon er mwyn cyflawni’r bond. Mae modd defnyddio llechi llechen-a-hanner pan fyddant ar gael. Er mwyn osgoi’r risg o dorri llechi cul tenau neu’r risg iddynt ddod yn rhydd, ni ddylai’r cyfuniad o feintiau llechi gynnwys llechi sy’n llai na 150mm o led.</a:t>
            </a:r>
          </a:p>
          <a:p>
            <a:pPr marL="0" indent="0">
              <a:buNone/>
            </a:pP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2363245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980728"/>
            <a:ext cx="8229600" cy="648072"/>
          </a:xfrm>
        </p:spPr>
        <p:txBody>
          <a:bodyPr>
            <a:normAutofit/>
          </a:bodyPr>
          <a:lstStyle/>
          <a:p>
            <a:pPr algn="l"/>
            <a:r>
              <a:rPr lang="cy-GB" b="1"/>
              <a:t>Gorffeniadau morter – ymylon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2132856"/>
            <a:ext cx="7287491" cy="4344144"/>
          </a:xfrm>
        </p:spPr>
        <p:txBody>
          <a:bodyPr>
            <a:normAutofit/>
          </a:bodyPr>
          <a:lstStyle/>
          <a:p>
            <a:pPr>
              <a:buClr>
                <a:srgbClr val="0077E3"/>
              </a:buClr>
            </a:pPr>
            <a:r>
              <a:rPr lang="cy-GB"/>
              <a:t>Safonau swyddogol: BS 8000-6: Ymylon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Dylid gosod gwely 100mm o led o forter wedi’i gywasgu’n llawn ar yr haen waelodol.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Dylid gosod llechi’n gadarn a gorffen yr ochrau’n daclus.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Dylai’r gwely morter fod yn ddigon cadarn i wrthsefyll dirgryniadau hoelio llechi neu’r pwysau a roddir o ganlyniad i osod yn fecanyddol.</a:t>
            </a:r>
          </a:p>
          <a:p>
            <a:pPr marL="0" indent="0">
              <a:buNone/>
            </a:pPr>
            <a:endParaRPr lang="en-GB" sz="1600" i="1" dirty="0"/>
          </a:p>
        </p:txBody>
      </p:sp>
    </p:spTree>
    <p:extLst>
      <p:ext uri="{BB962C8B-B14F-4D97-AF65-F5344CB8AC3E}">
        <p14:creationId xmlns:p14="http://schemas.microsoft.com/office/powerpoint/2010/main" val="3229685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980728"/>
            <a:ext cx="8229600" cy="792088"/>
          </a:xfrm>
        </p:spPr>
        <p:txBody>
          <a:bodyPr>
            <a:normAutofit/>
          </a:bodyPr>
          <a:lstStyle/>
          <a:p>
            <a:pPr algn="l"/>
            <a:r>
              <a:rPr lang="cy-GB" b="1"/>
              <a:t>Ymylon sych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556792"/>
            <a:ext cx="7287491" cy="492020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y-GB"/>
              <a:t>Safonau swyddogol: BS 8000-6: Ymylon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Dylid gosod systemau ymylon sych i gydymffurfio â chyfarwyddiadau gwaith safle’r gwneuthurwr.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Lle pennir systemau ymylon sych perchnogol, dylid defnyddio unrhyw fanylion ymylon arbennig a argymhellir gan y gwneuthurwr.</a:t>
            </a:r>
          </a:p>
        </p:txBody>
      </p:sp>
    </p:spTree>
    <p:extLst>
      <p:ext uri="{BB962C8B-B14F-4D97-AF65-F5344CB8AC3E}">
        <p14:creationId xmlns:p14="http://schemas.microsoft.com/office/powerpoint/2010/main" val="2435772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cy-GB" b="1"/>
              <a:t>Llechi ymyl uchaf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556792"/>
            <a:ext cx="7287491" cy="446614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cy-GB" sz="1800">
                <a:solidFill>
                  <a:prstClr val="black"/>
                </a:solidFill>
              </a:rPr>
              <a:t>Nid oes gan y llechi nibs felly gellir eu gorffen yn dynn gyda’r ymyl uchaf.</a:t>
            </a:r>
          </a:p>
          <a:p>
            <a:pPr marL="0" lvl="0" indent="0">
              <a:buNone/>
            </a:pPr>
            <a:r>
              <a:rPr lang="cy-GB" sz="1800">
                <a:solidFill>
                  <a:prstClr val="black"/>
                </a:solidFill>
              </a:rPr>
              <a:t>Dau</a:t>
            </a:r>
            <a:br>
              <a:rPr lang="cy-GB" sz="1800">
                <a:solidFill>
                  <a:prstClr val="black"/>
                </a:solidFill>
              </a:rPr>
            </a:br>
            <a:r>
              <a:rPr lang="cy-GB" sz="1800">
                <a:solidFill>
                  <a:prstClr val="black"/>
                </a:solidFill>
              </a:rPr>
              <a:t>ddull</a:t>
            </a:r>
          </a:p>
          <a:p>
            <a:pPr>
              <a:buFont typeface="Arial" panose="020B0604020202020204" pitchFamily="34" charset="0"/>
              <a:buChar char="•"/>
            </a:pPr>
            <a:endParaRPr lang="en-GB" sz="1600" dirty="0"/>
          </a:p>
          <a:p>
            <a:pPr>
              <a:buFont typeface="Arial" panose="020B0604020202020204" pitchFamily="34" charset="0"/>
              <a:buChar char="•"/>
            </a:pPr>
            <a:endParaRPr lang="en-GB" sz="1600" dirty="0"/>
          </a:p>
        </p:txBody>
      </p:sp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6527EEED-7C98-476C-BDDC-E769D2E3222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434" r="4019" b="33609"/>
          <a:stretch/>
        </p:blipFill>
        <p:spPr>
          <a:xfrm>
            <a:off x="1979712" y="2348880"/>
            <a:ext cx="6048672" cy="3321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810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cy-GB" b="1"/>
              <a:t>Llechi ymyl uchaf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844824"/>
            <a:ext cx="7287491" cy="4178108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cy-GB" b="1">
                <a:solidFill>
                  <a:prstClr val="black"/>
                </a:solidFill>
              </a:rPr>
              <a:t>Sut mae’r ddau ddull hyn yn helpu i’w hatal rhag codi?</a:t>
            </a:r>
          </a:p>
          <a:p>
            <a:pPr marL="285750" lvl="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>
                <a:solidFill>
                  <a:prstClr val="black"/>
                </a:solidFill>
              </a:rPr>
              <a:t>Gwely morter.</a:t>
            </a:r>
          </a:p>
          <a:p>
            <a:pPr marL="285750" lvl="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>
                <a:solidFill>
                  <a:prstClr val="black"/>
                </a:solidFill>
              </a:rPr>
              <a:t>Mae estyll stribed sy’n fwy trwchus yn cynnal pennau’r llechi uchaf ac yn atal eu cynffonau rhag codi.</a:t>
            </a:r>
          </a:p>
          <a:p>
            <a:pPr marL="0" lvl="0" indent="0">
              <a:buNone/>
            </a:pPr>
            <a:r>
              <a:rPr lang="cy-GB" b="1">
                <a:solidFill>
                  <a:prstClr val="black"/>
                </a:solidFill>
              </a:rPr>
              <a:t>Beth arall gellir ei wneud os oes angen iddynt allu wrthsefyll mwy o wynt?</a:t>
            </a:r>
          </a:p>
          <a:p>
            <a:pPr marL="0" lvl="0" indent="0">
              <a:buNone/>
            </a:pPr>
            <a:r>
              <a:rPr lang="cy-GB">
                <a:solidFill>
                  <a:prstClr val="black"/>
                </a:solidFill>
              </a:rPr>
              <a:t>Mae modd rhoi dau gwrs o lechi byr ar estyll stribed dwbl i gwtogi hyd y cwrs uchaf.</a:t>
            </a:r>
          </a:p>
          <a:p>
            <a:pPr>
              <a:buFont typeface="Arial" panose="020B0604020202020204" pitchFamily="34" charset="0"/>
              <a:buChar char="•"/>
            </a:pPr>
            <a:endParaRPr lang="en-GB" sz="1600" dirty="0"/>
          </a:p>
          <a:p>
            <a:pPr>
              <a:buFont typeface="Arial" panose="020B0604020202020204" pitchFamily="34" charset="0"/>
              <a:buChar char="•"/>
            </a:pP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1730981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lang="cy-GB" sz="600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Unrhyw gwestiynau?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F0F53B212927044AA6183A8C6980CAA" ma:contentTypeVersion="6" ma:contentTypeDescription="Create a new document." ma:contentTypeScope="" ma:versionID="6d8fd973004ed86d7ba9f8e7a1daa516">
  <xsd:schema xmlns:xsd="http://www.w3.org/2001/XMLSchema" xmlns:xs="http://www.w3.org/2001/XMLSchema" xmlns:p="http://schemas.microsoft.com/office/2006/metadata/properties" xmlns:ns2="1c5831b9-66da-4f16-a409-834213ecdb8e" xmlns:ns3="7d91badd-8922-4db1-9652-4fbca8a6b7df" targetNamespace="http://schemas.microsoft.com/office/2006/metadata/properties" ma:root="true" ma:fieldsID="c87b6c94211ad6040e8d5e3341244e41" ns2:_="" ns3:_="">
    <xsd:import namespace="1c5831b9-66da-4f16-a409-834213ecdb8e"/>
    <xsd:import namespace="7d91badd-8922-4db1-9652-4fbca8a6b7d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c5831b9-66da-4f16-a409-834213ecdb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91badd-8922-4db1-9652-4fbca8a6b7df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5CCB350-B76C-41FC-AE69-633CA55F79C0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51036693-0DAE-48A3-A42A-8F3FD82F9C7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980B000-6044-4A60-BEFB-4CCD130D49D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c5831b9-66da-4f16-a409-834213ecdb8e"/>
    <ds:schemaRef ds:uri="7d91badd-8922-4db1-9652-4fbca8a6b7d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1104</TotalTime>
  <Words>352</Words>
  <Application>Microsoft Office PowerPoint</Application>
  <PresentationFormat>On-screen Show (4:3)</PresentationFormat>
  <Paragraphs>42</Paragraphs>
  <Slides>8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Lucida Grande</vt:lpstr>
      <vt:lpstr>Times New Roman</vt:lpstr>
      <vt:lpstr>Default Design</vt:lpstr>
      <vt:lpstr>PowerPoint 11: Gosod llechi naturiol maint rheolaidd</vt:lpstr>
      <vt:lpstr>Ymylon wedi’u gosod gyda llechi</vt:lpstr>
      <vt:lpstr>Ymylon llechi</vt:lpstr>
      <vt:lpstr>Gorffeniadau morter – ymylon</vt:lpstr>
      <vt:lpstr>Ymylon sych</vt:lpstr>
      <vt:lpstr>Llechi ymyl uchaf</vt:lpstr>
      <vt:lpstr>Llechi ymyl uchaf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Install regular sized natural slate</dc:title>
  <cp:lastModifiedBy>Fiona Freel</cp:lastModifiedBy>
  <cp:revision>18</cp:revision>
  <dcterms:created xsi:type="dcterms:W3CDTF">2013-05-28T00:38:54Z</dcterms:created>
  <dcterms:modified xsi:type="dcterms:W3CDTF">2021-07-01T16:09:59Z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0x010100BF0F53B212927044AA6183A8C6980CAA</vt:lpwstr>
  </property>
</Properties>
</file>