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4" r:id="rId13"/>
    <p:sldId id="355" r:id="rId14"/>
    <p:sldId id="356" r:id="rId15"/>
    <p:sldId id="357" r:id="rId16"/>
    <p:sldId id="358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Dixon - NFRC" initials="SD-N" lastIdx="1" clrIdx="0">
    <p:extLst>
      <p:ext uri="{19B8F6BF-5375-455C-9EA6-DF929625EA0E}">
        <p15:presenceInfo xmlns:p15="http://schemas.microsoft.com/office/powerpoint/2012/main" userId="S::simondixon@nfrc.co.uk::23172875-84e1-4f3a-ab6f-9a6e8bfe90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8E07E-4C51-43AD-90B2-DBC6FD7C24DC}" v="1" dt="2020-08-25T10:12:24.6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93172" autoAdjust="0"/>
  </p:normalViewPr>
  <p:slideViewPr>
    <p:cSldViewPr showGuides="1">
      <p:cViewPr varScale="1">
        <p:scale>
          <a:sx n="62" d="100"/>
          <a:sy n="62" d="100"/>
        </p:scale>
        <p:origin x="69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Dixon - NFRC" userId="23172875-84e1-4f3a-ab6f-9a6e8bfe9041" providerId="ADAL" clId="{19B8E07E-4C51-43AD-90B2-DBC6FD7C24DC}"/>
    <pc:docChg chg="custSel modSld">
      <pc:chgData name="Simon Dixon - NFRC" userId="23172875-84e1-4f3a-ab6f-9a6e8bfe9041" providerId="ADAL" clId="{19B8E07E-4C51-43AD-90B2-DBC6FD7C24DC}" dt="2020-08-25T10:12:24.607" v="1"/>
      <pc:docMkLst>
        <pc:docMk/>
      </pc:docMkLst>
      <pc:sldChg chg="addCm modCm">
        <pc:chgData name="Simon Dixon - NFRC" userId="23172875-84e1-4f3a-ab6f-9a6e8bfe9041" providerId="ADAL" clId="{19B8E07E-4C51-43AD-90B2-DBC6FD7C24DC}" dt="2020-08-25T10:12:24.607" v="1"/>
        <pc:sldMkLst>
          <pc:docMk/>
          <pc:sldMk cId="2117062969" sldId="34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891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508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15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541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904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58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Tutor to have examples of eaves filler comb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215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337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254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335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330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E882-D50A-4E47-B3AA-CEC8FB47685B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8609-9C7E-4C4A-AD29-A6B47857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80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Hawlfraint © 2021 Sefydliad City and Guilds Llundain. Cedwir pob hawl.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Cymhwyster Sylfaen mewn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Adeiladu a Pheirianneg Gwasanaethau Adeiladu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 1.1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39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4: Gorchuddion to lapiad sengl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75AF00-9432-4E5F-B736-B425695CA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2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111: Galwedigaethau toi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5760" y="919402"/>
            <a:ext cx="8229600" cy="442076"/>
          </a:xfrm>
        </p:spPr>
        <p:txBody>
          <a:bodyPr/>
          <a:lstStyle/>
          <a:p>
            <a:pPr algn="l"/>
            <a:r>
              <a:rPr lang="cy-GB" b="1" dirty="0"/>
              <a:t>Ategweithiau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49065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y-GB" b="1" dirty="0"/>
              <a:t>Ategweithiau ochr yn gyffredinol</a:t>
            </a:r>
            <a:r>
              <a:rPr lang="cy-GB" dirty="0"/>
              <a:t> – os yw’n bosibl, dylid gosod y teils i ffitio teils safonol llawn mewn ategweithiau ochr chwith a dde.</a:t>
            </a:r>
          </a:p>
          <a:p>
            <a:pPr marL="0" indent="0">
              <a:buNone/>
            </a:pPr>
            <a:r>
              <a:rPr lang="cy-GB" dirty="0"/>
              <a:t>Os nad yw hyn yn bosibl, dylid torri’r teils i ffitio, gan sicrhau bod y teils sy’n cael eu torri’n ddigon mawr (o leiaf ½ lled y deilsen) er mwyn eu rhoi’n sownd yn fecanyddol.</a:t>
            </a:r>
          </a:p>
          <a:p>
            <a:pPr marL="0" indent="0">
              <a:buNone/>
            </a:pPr>
            <a:r>
              <a:rPr lang="cy-GB" dirty="0"/>
              <a:t>Ystyriwch: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gorchuddio seliau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cafn cudd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bylchau lleiaf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safle estyll stribed.</a:t>
            </a:r>
          </a:p>
          <a:p>
            <a:endParaRPr lang="en-GB" sz="16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89769"/>
            <a:ext cx="3744416" cy="2409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85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>
            <a:normAutofit/>
          </a:bodyPr>
          <a:lstStyle/>
          <a:p>
            <a:pPr algn="l"/>
            <a:r>
              <a:rPr lang="cy-GB"/>
              <a:t>Systemau ymylon sych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6743700" cy="5019372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Unedau ymylon pleth UPVC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Ymyl gorchuddedig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Ymyl sych parhaus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558" y="3429000"/>
            <a:ext cx="5100014" cy="266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24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153377"/>
            <a:ext cx="8229600" cy="504056"/>
          </a:xfrm>
        </p:spPr>
        <p:txBody>
          <a:bodyPr>
            <a:normAutofit/>
          </a:bodyPr>
          <a:lstStyle/>
          <a:p>
            <a:pPr algn="l"/>
            <a:r>
              <a:rPr lang="cy-GB" b="1"/>
              <a:t>Systemau ymylon gosod gwlyb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00808"/>
            <a:ext cx="7153819" cy="48049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Beth yw’r drefn gosod briodol ar gyfer systemau ymylon gosod gwlyb?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O leiaf 100mm o led o forter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Bargod derbyniol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Haen waelodol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Clipiau ymyl</a:t>
            </a:r>
          </a:p>
          <a:p>
            <a:pPr marL="0" indent="0">
              <a:buNone/>
            </a:pPr>
            <a:endParaRPr lang="en-GB" sz="1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22590"/>
            <a:ext cx="3316707" cy="248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27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76064"/>
          </a:xfrm>
        </p:spPr>
        <p:txBody>
          <a:bodyPr/>
          <a:lstStyle/>
          <a:p>
            <a:pPr algn="l"/>
            <a:r>
              <a:rPr lang="cy-GB" b="1"/>
              <a:t>Teils ymyl gorchuddedig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83578" y="1837041"/>
            <a:ext cx="8229600" cy="50209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Mae’r newidiadau i BS 5534 yn golygu y bydd angen </a:t>
            </a:r>
            <a:r>
              <a:rPr lang="cy-GB" b="1"/>
              <a:t>dau beth o leiaf</a:t>
            </a:r>
            <a:r>
              <a:rPr lang="cy-GB"/>
              <a:t> i osod elfennau cladin to perimedr gan gynnwys ymylon, a gall un o’r rhain fod yn glip teils, adlyn (mortar) neu system capio ymyl sych lle bo hynny’n briodol.</a:t>
            </a:r>
          </a:p>
          <a:p>
            <a:pPr marL="0" indent="0">
              <a:buNone/>
            </a:pPr>
            <a:r>
              <a:rPr lang="cy-GB"/>
              <a:t>Mae teils ymyl gorchuddedig yn gorffen yr ymyl yn daclus.</a:t>
            </a:r>
          </a:p>
          <a:p>
            <a:pPr marL="0" indent="0">
              <a:buNone/>
            </a:pPr>
            <a:r>
              <a:rPr lang="cy-GB"/>
              <a:t>Mae ffyrdd eraill o osod teils ymyl gorchuddedig yn cynnwys hoelion a sgriwiau wyneb plygio i mewn a chlipiau mewnol.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135" y="4515966"/>
            <a:ext cx="26765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74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engineering drawing&#10;&#10;Description automatically generated">
            <a:extLst>
              <a:ext uri="{FF2B5EF4-FFF2-40B4-BE49-F238E27FC236}">
                <a16:creationId xmlns:a16="http://schemas.microsoft.com/office/drawing/2014/main" id="{66766D2C-0F57-4FE6-8189-73EF842751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51" t="18097" r="29458" b="21456"/>
          <a:stretch/>
        </p:blipFill>
        <p:spPr>
          <a:xfrm>
            <a:off x="5084866" y="2924944"/>
            <a:ext cx="3300349" cy="307050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y-GB" b="1"/>
              <a:t>Gorchuddion lapiad sengl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81882"/>
            <a:ext cx="8218488" cy="4706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dirty="0"/>
              <a:t>Diffiniad o orchuddion lapiad sengl: ‘teils to sy’n gorgyffwrdd dim ond â’r teils yn y cwrs yn union oddi tanynt’. </a:t>
            </a:r>
          </a:p>
          <a:p>
            <a:pPr marL="0" indent="0">
              <a:buNone/>
            </a:pPr>
            <a:r>
              <a:rPr lang="cy-GB" dirty="0"/>
              <a:t>Mae angen llawer llai o unedau fesul m</a:t>
            </a:r>
            <a:r>
              <a:rPr lang="cy-GB" baseline="30000" dirty="0"/>
              <a:t>2</a:t>
            </a:r>
            <a:r>
              <a:rPr lang="cy-GB" dirty="0"/>
              <a:t> gyda theils lapiad sengl na chynnyrch lapiad dwbl.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18766"/>
            <a:ext cx="3219450" cy="215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30141" y="591176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Lapiad sengl</a:t>
            </a:r>
          </a:p>
        </p:txBody>
      </p:sp>
    </p:spTree>
    <p:extLst>
      <p:ext uri="{BB962C8B-B14F-4D97-AF65-F5344CB8AC3E}">
        <p14:creationId xmlns:p14="http://schemas.microsoft.com/office/powerpoint/2010/main" val="283634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F6D48C44-4EEF-4B9C-96E8-7386DE342F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73" t="18097" r="36328" b="24814"/>
          <a:stretch/>
        </p:blipFill>
        <p:spPr>
          <a:xfrm>
            <a:off x="5796136" y="1988840"/>
            <a:ext cx="3129134" cy="345266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Gorchuddion lapiad sengl i’r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556792"/>
            <a:ext cx="5194920" cy="4731273"/>
          </a:xfrm>
        </p:spPr>
        <p:txBody>
          <a:bodyPr>
            <a:normAutofit/>
          </a:bodyPr>
          <a:lstStyle/>
          <a:p>
            <a:r>
              <a:rPr lang="cy-GB" dirty="0"/>
              <a:t>I osod estyllen stribed y bondo rhaid i chi </a:t>
            </a:r>
            <a:r>
              <a:rPr lang="cy-GB" b="1" i="1" dirty="0"/>
              <a:t>fesur ochr isaf y deilsen, o waelod y nib</a:t>
            </a:r>
            <a:r>
              <a:rPr lang="cy-GB" dirty="0"/>
              <a:t>, er mwyn i chi wybod lle fydd y bargod a lle bydd y deilsen yn cael ei gosod ar yr estyllen stribed.</a:t>
            </a:r>
          </a:p>
          <a:p>
            <a:r>
              <a:rPr lang="cy-GB" dirty="0"/>
              <a:t>Canllaw da yw gosod yr estyllen stribed gyntaf er mwyn i gynffon cwrs bondo’r teils fargodi’r ffasgia ychydig o ganol y cafn. Mae’r diagram hwn yn dangos bod y bargod yn 40–45mm.</a:t>
            </a:r>
          </a:p>
          <a:p>
            <a:r>
              <a:rPr lang="cy-GB" dirty="0"/>
              <a:t>Os nad oed cafn, dylid caniatáu bargod o </a:t>
            </a:r>
            <a:r>
              <a:rPr lang="cy-GB" b="1" dirty="0"/>
              <a:t>50mm</a:t>
            </a:r>
            <a:r>
              <a:rPr lang="cy-GB" dirty="0"/>
              <a:t> o leiaf.</a:t>
            </a:r>
          </a:p>
        </p:txBody>
      </p:sp>
    </p:spTree>
    <p:extLst>
      <p:ext uri="{BB962C8B-B14F-4D97-AF65-F5344CB8AC3E}">
        <p14:creationId xmlns:p14="http://schemas.microsoft.com/office/powerpoint/2010/main" val="214383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/>
          <a:lstStyle/>
          <a:p>
            <a:pPr algn="l"/>
            <a:r>
              <a:rPr lang="cy-GB" b="1"/>
              <a:t>Gorchuddion lapiad sengl i’r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28800"/>
            <a:ext cx="7287491" cy="4659265"/>
          </a:xfrm>
        </p:spPr>
        <p:txBody>
          <a:bodyPr>
            <a:normAutofit/>
          </a:bodyPr>
          <a:lstStyle/>
          <a:p>
            <a:r>
              <a:rPr lang="cy-GB"/>
              <a:t>Ar ôl i chi </a:t>
            </a:r>
            <a:r>
              <a:rPr lang="cy-GB" b="1" i="1"/>
              <a:t>fesur y deilsen minws 50mm</a:t>
            </a:r>
            <a:r>
              <a:rPr lang="cy-GB"/>
              <a:t>, gallwch weld pa mor bell i fyny caiff yr estyllen stribed ei gosod.</a:t>
            </a:r>
          </a:p>
          <a:p>
            <a:r>
              <a:rPr lang="cy-GB"/>
              <a:t>Gosodwch yr estyllen stribed yn ei lle’n llac er mwyn i chi allu gwneud yn siŵr bod y lleoliad yn gywir. Dylid tynnu’r deilsen i lawr yn sgwâr ar yr estyllen stribed i sicrhau bod y bod y nibiau a thyllau’r hoelion yn y lleoliad cywir a gwneud yn siŵr bod y bargod yn gywir.</a:t>
            </a:r>
          </a:p>
          <a:p>
            <a:r>
              <a:rPr lang="cy-GB"/>
              <a:t>Ar ôl gwneud hynny, gallwch chi roi estyllen stribed y bondo yn sownd.</a:t>
            </a:r>
          </a:p>
        </p:txBody>
      </p:sp>
    </p:spTree>
    <p:extLst>
      <p:ext uri="{BB962C8B-B14F-4D97-AF65-F5344CB8AC3E}">
        <p14:creationId xmlns:p14="http://schemas.microsoft.com/office/powerpoint/2010/main" val="105950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Gorchuddion lapiad sengl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00808"/>
            <a:ext cx="7421163" cy="4587257"/>
          </a:xfrm>
        </p:spPr>
        <p:txBody>
          <a:bodyPr>
            <a:normAutofit/>
          </a:bodyPr>
          <a:lstStyle/>
          <a:p>
            <a:r>
              <a:rPr lang="cy-GB"/>
              <a:t>Ar ôl gosod estyllen stribed y bondo yn ei lle ar hyd y to, mae modd cyfrifo mesur yr estyll stribed yn ôl maint a math y teils, gan weithio gyda 75mm o orgyffwrdd.</a:t>
            </a:r>
          </a:p>
          <a:p>
            <a:r>
              <a:rPr lang="cy-GB"/>
              <a:t>Sut mae'r mesur yn cael ei gyfrifo: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3310985"/>
            <a:ext cx="3752850" cy="256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884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20080"/>
          </a:xfrm>
        </p:spPr>
        <p:txBody>
          <a:bodyPr/>
          <a:lstStyle/>
          <a:p>
            <a:pPr algn="l"/>
            <a:r>
              <a:rPr lang="cy-GB" b="1"/>
              <a:t>Llinellau perpendicwlar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8" b="20657"/>
          <a:stretch/>
        </p:blipFill>
        <p:spPr bwMode="auto">
          <a:xfrm rot="3330963">
            <a:off x="220159" y="3933408"/>
            <a:ext cx="2126088" cy="104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284ECEB7-638A-43C3-B51A-81B74779EC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83" t="11761" r="13920" b="28387"/>
          <a:stretch/>
        </p:blipFill>
        <p:spPr>
          <a:xfrm>
            <a:off x="2337982" y="1451474"/>
            <a:ext cx="5904656" cy="442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6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Gorchuddion lapiad sengl i’r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00808"/>
            <a:ext cx="7287491" cy="4587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Llenwadau bondo yw’r cydrannau eraill sydd i’w gosod wrth y bondo.</a:t>
            </a:r>
          </a:p>
          <a:p>
            <a:pPr marL="0" indent="0">
              <a:buNone/>
            </a:pPr>
            <a:r>
              <a:rPr lang="cy-GB" b="1"/>
              <a:t>Beth yw pwrpas llenwadau bondo?</a:t>
            </a:r>
          </a:p>
          <a:p>
            <a:pPr marL="0" indent="0">
              <a:buNone/>
            </a:pPr>
            <a:r>
              <a:rPr lang="cy-GB"/>
              <a:t>Y pwrpas yw cau unrhyw fwlch o dan y teils fel nad yw adar a fermin yn gallu mynd i mewn i ofod y to.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05342"/>
            <a:ext cx="3191808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868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Gorchuddion lapiad sengl i’r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72816"/>
            <a:ext cx="7287491" cy="45152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/>
              <a:t>Gosod</a:t>
            </a:r>
            <a:r>
              <a:rPr lang="cy-GB"/>
              <a:t>: Mae’n bwysig bod yr holl deils perimedr yn cael eu gosod yn fecanyddol. Bydd gwneuthurwyr yn rhoi argymhellion penodol, oherwydd efallai bydd angen hoelion neu glipiau ychwanegol gan ddibynnu ar oleddf a graddfa’r datguddiad.</a:t>
            </a:r>
          </a:p>
          <a:p>
            <a:pPr marL="0" indent="0">
              <a:buNone/>
            </a:pPr>
            <a:r>
              <a:rPr lang="cy-GB" b="1"/>
              <a:t>Ffyrdd o osod: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Hoelion – ceir canllawiau gan BS 5534. Ni ddylent fod yn llai na 3.35mm mewn diamedr a dylent allu treiddio o leiaf 15mm i mewn i’r estyll stribed.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Clipiau – mae clipiau teils a chlipiau bondo.</a:t>
            </a:r>
          </a:p>
        </p:txBody>
      </p:sp>
    </p:spTree>
    <p:extLst>
      <p:ext uri="{BB962C8B-B14F-4D97-AF65-F5344CB8AC3E}">
        <p14:creationId xmlns:p14="http://schemas.microsoft.com/office/powerpoint/2010/main" val="329134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Ategweithiau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00808"/>
            <a:ext cx="4834879" cy="49666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Gan ddibynnu ar y math o do, efallai bydd angen i chi ddelio ag ategweithiau a bydd sut byddwch chi’n torri’r teils yn dibynnu ar y lleoliad.</a:t>
            </a:r>
          </a:p>
          <a:p>
            <a:pPr marL="0" indent="0">
              <a:buNone/>
            </a:pPr>
            <a:r>
              <a:rPr lang="cy-GB" b="1"/>
              <a:t>Ategwaith ymyl uchaf</a:t>
            </a:r>
            <a:r>
              <a:rPr lang="cy-GB"/>
              <a:t> – gosodwch estyllen stribed teils y cwrs uchaf yn agos at y wal, gan ganiatáu ar gyfer bwlch aer o 5mm o leiaf a nibs y teils, ac yna gorffen y teilsio.</a:t>
            </a:r>
          </a:p>
          <a:p>
            <a:pPr marL="0" indent="0">
              <a:buNone/>
            </a:pPr>
            <a:endParaRPr lang="en-GB" sz="16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5" r="41011"/>
          <a:stretch/>
        </p:blipFill>
        <p:spPr bwMode="auto">
          <a:xfrm>
            <a:off x="6059637" y="3212976"/>
            <a:ext cx="3084363" cy="282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37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1226</TotalTime>
  <Words>741</Words>
  <Application>Microsoft Office PowerPoint</Application>
  <PresentationFormat>On-screen Show (4:3)</PresentationFormat>
  <Paragraphs>70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Lucida Grande</vt:lpstr>
      <vt:lpstr>Times New Roman</vt:lpstr>
      <vt:lpstr>Default Design</vt:lpstr>
      <vt:lpstr>PowerPoint 4: Gorchuddion to lapiad sengl</vt:lpstr>
      <vt:lpstr>Gorchuddion lapiad sengl</vt:lpstr>
      <vt:lpstr>Gorchuddion lapiad sengl i’r bondo</vt:lpstr>
      <vt:lpstr>Gorchuddion lapiad sengl i’r bondo</vt:lpstr>
      <vt:lpstr>Gorchuddion lapiad sengl</vt:lpstr>
      <vt:lpstr>Llinellau perpendicwlar</vt:lpstr>
      <vt:lpstr>Gorchuddion lapiad sengl i’r bondo</vt:lpstr>
      <vt:lpstr>Gorchuddion lapiad sengl i’r bondo</vt:lpstr>
      <vt:lpstr>Ategweithiau</vt:lpstr>
      <vt:lpstr>Ategweithiau</vt:lpstr>
      <vt:lpstr>Systemau ymylon sych</vt:lpstr>
      <vt:lpstr>Systemau ymylon gosod gwlyb</vt:lpstr>
      <vt:lpstr>Teils ymyl gorchuddedig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 heading here</dc:title>
  <cp:lastModifiedBy>Fiona Freel</cp:lastModifiedBy>
  <cp:revision>32</cp:revision>
  <dcterms:created xsi:type="dcterms:W3CDTF">2013-05-28T00:38:54Z</dcterms:created>
  <dcterms:modified xsi:type="dcterms:W3CDTF">2021-07-01T16:25:31Z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