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256" r:id="rId5"/>
    <p:sldId id="344" r:id="rId6"/>
    <p:sldId id="347" r:id="rId7"/>
    <p:sldId id="348" r:id="rId8"/>
    <p:sldId id="359" r:id="rId9"/>
    <p:sldId id="349" r:id="rId10"/>
    <p:sldId id="350" r:id="rId11"/>
    <p:sldId id="352" r:id="rId12"/>
    <p:sldId id="353" r:id="rId13"/>
    <p:sldId id="355" r:id="rId14"/>
    <p:sldId id="267" r:id="rId15"/>
  </p:sldIdLst>
  <p:sldSz cx="9144000" cy="6858000" type="screen4x3"/>
  <p:notesSz cx="6858000" cy="9144000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 Dixon - NFRC" initials="SD-N" lastIdx="2" clrIdx="0">
    <p:extLst>
      <p:ext uri="{19B8F6BF-5375-455C-9EA6-DF929625EA0E}">
        <p15:presenceInfo xmlns:p15="http://schemas.microsoft.com/office/powerpoint/2012/main" userId="S::simondixon@nfrc.co.uk::23172875-84e1-4f3a-ab6f-9a6e8bfe9041" providerId="AD"/>
      </p:ext>
    </p:extLst>
  </p:cmAuthor>
  <p:cmAuthor id="2" name="Linda Mellor" initials="LM" lastIdx="1" clrIdx="1">
    <p:extLst>
      <p:ext uri="{19B8F6BF-5375-455C-9EA6-DF929625EA0E}">
        <p15:presenceInfo xmlns:p15="http://schemas.microsoft.com/office/powerpoint/2012/main" userId="8befdacc21238ac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B6D0AE-A825-45A6-BC3F-AF40BEC4E518}" v="1" dt="2020-08-24T10:33:58.2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632" autoAdjust="0"/>
    <p:restoredTop sz="93172" autoAdjust="0"/>
  </p:normalViewPr>
  <p:slideViewPr>
    <p:cSldViewPr showGuides="1">
      <p:cViewPr varScale="1">
        <p:scale>
          <a:sx n="67" d="100"/>
          <a:sy n="67" d="100"/>
        </p:scale>
        <p:origin x="55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on Dixon - NFRC" userId="23172875-84e1-4f3a-ab6f-9a6e8bfe9041" providerId="ADAL" clId="{4BB6D0AE-A825-45A6-BC3F-AF40BEC4E518}"/>
    <pc:docChg chg="custSel modSld">
      <pc:chgData name="Simon Dixon - NFRC" userId="23172875-84e1-4f3a-ab6f-9a6e8bfe9041" providerId="ADAL" clId="{4BB6D0AE-A825-45A6-BC3F-AF40BEC4E518}" dt="2020-08-24T10:33:58.209" v="2"/>
      <pc:docMkLst>
        <pc:docMk/>
      </pc:docMkLst>
      <pc:sldChg chg="addCm modCm">
        <pc:chgData name="Simon Dixon - NFRC" userId="23172875-84e1-4f3a-ab6f-9a6e8bfe9041" providerId="ADAL" clId="{4BB6D0AE-A825-45A6-BC3F-AF40BEC4E518}" dt="2020-08-24T10:33:58.209" v="2"/>
        <pc:sldMkLst>
          <pc:docMk/>
          <pc:sldMk cId="28198035" sldId="35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7/1/2021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518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814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8554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274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0777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4109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45347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5A235-6463-4A58-9198-72241D34E1F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2706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EE882-D50A-4E47-B3AA-CEC8FB47685B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28609-9C7E-4C4A-AD29-A6B478574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225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 userDrawn="1"/>
        </p:nvSpPr>
        <p:spPr bwMode="auto">
          <a:xfrm>
            <a:off x="457200" y="6480000"/>
            <a:ext cx="647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r>
              <a:rPr lang="en-US" sz="900" baseline="0" dirty="0"/>
              <a:t>Copyright © 2021 City and Guilds of London Institute. All rights reserved.</a:t>
            </a:r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6987" y="234902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7200" y="257779"/>
            <a:ext cx="6091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Foundation in 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 and Building Services Engineering</a:t>
            </a:r>
            <a:endParaRPr lang="en-US" sz="1400" baseline="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A7BE4C5-B6E4-7B41-B4EA-AC5B28CB82C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5868000"/>
            <a:ext cx="9144000" cy="5479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lang="cy-GB"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Cyflwyniad PowerPoint 1.1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723900" y="2206136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101: Cyflwyniad i’r Amgylchedd Adeiledig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r>
              <a:rPr lang="cy-GB"/>
              <a:t>PowerPoint 10: Gosod teils plaen lapiad dwbl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4175AF00-9432-4E5F-B736-B425695CA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432" y="2206136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cy-GB" sz="2400" b="1"/>
              <a:t>Uned 111: Galwedigaethau toi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04056"/>
          </a:xfrm>
        </p:spPr>
        <p:txBody>
          <a:bodyPr/>
          <a:lstStyle/>
          <a:p>
            <a:pPr algn="l"/>
            <a:r>
              <a:rPr lang="cy-GB" b="1"/>
              <a:t>Teils ymyl fain ymyl wedi’u gosod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3281" y="1700808"/>
            <a:ext cx="7421163" cy="469054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cy-GB"/>
              <a:t>System ymyl fain arall yw teils ymyl fain ymyl wedi’u gosod. </a:t>
            </a:r>
          </a:p>
          <a:p>
            <a:pPr marL="0" lvl="0" indent="0">
              <a:buNone/>
            </a:pPr>
            <a:r>
              <a:rPr lang="cy-GB"/>
              <a:t>Sut mae’r rhain yn cael eu rhoi’n sownd i deils plaen?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Mae angen i’r teils ymyl fain ymyl orchuddio o leiaf 75mm o’r teils plaen.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Defnyddiwch pacio teils yn y gwely morter.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Pwyntio’n gywir.</a:t>
            </a:r>
          </a:p>
          <a:p>
            <a:pPr marL="0" lvl="0" indent="0">
              <a:buNone/>
            </a:pPr>
            <a:endParaRPr lang="en-GB" sz="1600" dirty="0"/>
          </a:p>
          <a:p>
            <a:endParaRPr lang="en-GB" sz="1600" dirty="0"/>
          </a:p>
          <a:p>
            <a:pPr marL="0" lvl="0" indent="0">
              <a:buNone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819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lang="cy-GB"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Unrhyw gwestiynau?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56124"/>
            <a:ext cx="8229600" cy="414360"/>
          </a:xfrm>
        </p:spPr>
        <p:txBody>
          <a:bodyPr/>
          <a:lstStyle/>
          <a:p>
            <a:pPr algn="l"/>
            <a:r>
              <a:rPr lang="cy-GB" b="1"/>
              <a:t>Teils plaen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1" y="1484784"/>
            <a:ext cx="5219700" cy="5011266"/>
          </a:xfrm>
        </p:spPr>
        <p:txBody>
          <a:bodyPr>
            <a:normAutofit/>
          </a:bodyPr>
          <a:lstStyle/>
          <a:p>
            <a:pPr marL="0" indent="0">
              <a:spcBef>
                <a:spcPts val="700"/>
              </a:spcBef>
              <a:spcAft>
                <a:spcPts val="700"/>
              </a:spcAft>
              <a:buNone/>
            </a:pPr>
            <a:r>
              <a:rPr lang="cy-GB" b="1"/>
              <a:t>Beth yw’r goleddf to isaf ar gyfer teils plaen?</a:t>
            </a:r>
          </a:p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cy-GB"/>
              <a:t>35°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  <a:buNone/>
            </a:pPr>
            <a:r>
              <a:rPr lang="cy-GB" b="1"/>
              <a:t>Ydy teils plaen yn lapiad sengl neu’n lapiad dwbl?</a:t>
            </a:r>
          </a:p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cy-GB"/>
              <a:t>Lapiad dwbl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  <a:buNone/>
            </a:pPr>
            <a:r>
              <a:rPr lang="cy-GB" b="1"/>
              <a:t>Pa un sy’n drymach: clai neu goncrid?</a:t>
            </a:r>
          </a:p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cy-GB"/>
              <a:t>Concrid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  <a:buNone/>
            </a:pPr>
            <a:r>
              <a:rPr lang="cy-GB" b="1"/>
              <a:t>Beth yw maint safonol teilsen blaen?</a:t>
            </a:r>
          </a:p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cy-GB"/>
              <a:t>265 x 165mm</a:t>
            </a:r>
          </a:p>
          <a:p>
            <a:pPr marL="0" indent="0">
              <a:buNone/>
            </a:pPr>
            <a:endParaRPr lang="en-GB" sz="1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594063"/>
            <a:ext cx="1806789" cy="158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Diagram, engineering drawing&#10;&#10;Description automatically generated">
            <a:extLst>
              <a:ext uri="{FF2B5EF4-FFF2-40B4-BE49-F238E27FC236}">
                <a16:creationId xmlns:a16="http://schemas.microsoft.com/office/drawing/2014/main" id="{D65F99F9-6C95-4ECE-9DA7-CDBE6EAFCD9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391" t="21456" r="30522" b="16418"/>
          <a:stretch/>
        </p:blipFill>
        <p:spPr>
          <a:xfrm>
            <a:off x="6094511" y="3294730"/>
            <a:ext cx="2592288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73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txBody>
          <a:bodyPr/>
          <a:lstStyle/>
          <a:p>
            <a:pPr algn="l"/>
            <a:r>
              <a:rPr lang="cy-GB" b="1"/>
              <a:t>Teils plaen wrth y bondo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7287491" cy="461854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cy-GB" sz="1800"/>
              <a:t>Ffurfio bondo sy’n cael gorffeniadau ymyl fain: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/>
              <a:t>Teils ymyl fain wedi’u gosod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/>
              <a:t>Ymylon main bonet	</a:t>
            </a:r>
          </a:p>
          <a:p>
            <a:pPr marL="571500" indent="-571500">
              <a:buFont typeface="+mj-lt"/>
              <a:buAutoNum type="arabicParenR"/>
            </a:pPr>
            <a:r>
              <a:rPr lang="cy-GB" sz="1800"/>
              <a:t>Gofynion lapiad sengl</a:t>
            </a:r>
          </a:p>
          <a:p>
            <a:pPr marL="571500" indent="-571500">
              <a:buFont typeface="+mj-lt"/>
              <a:buAutoNum type="arabicParenR"/>
            </a:pPr>
            <a:r>
              <a:rPr lang="cy-GB" sz="1800"/>
              <a:t>Meitr</a:t>
            </a:r>
          </a:p>
          <a:p>
            <a:pPr marL="571500" indent="-571500">
              <a:buFont typeface="+mj-lt"/>
              <a:buAutoNum type="arabicParenR"/>
            </a:pPr>
            <a:r>
              <a:rPr lang="cy-GB" sz="1800"/>
              <a:t>Nibiau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/>
              <a:t>Ymylon main aris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372" y="2324100"/>
            <a:ext cx="2415283" cy="154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456" y="4200525"/>
            <a:ext cx="2394199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493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txBody>
          <a:bodyPr/>
          <a:lstStyle/>
          <a:p>
            <a:pPr algn="l"/>
            <a:r>
              <a:rPr lang="cy-GB" b="1"/>
              <a:t>Teils plaen wrth y bondo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7287491" cy="461854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cy-GB"/>
              <a:t>Ffurfio bondo sy’n cael gorffeniadau cafn:</a:t>
            </a:r>
          </a:p>
          <a:p>
            <a:r>
              <a:rPr lang="cy-GB"/>
              <a:t>Teils cafn wedi cael eu gwneud yn arbennig</a:t>
            </a:r>
          </a:p>
          <a:p>
            <a:r>
              <a:rPr lang="cy-GB"/>
              <a:t>Cafnau agored</a:t>
            </a:r>
          </a:p>
          <a:p>
            <a:endParaRPr lang="en-GB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933056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00" y="3933056"/>
            <a:ext cx="3078616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582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txBody>
          <a:bodyPr/>
          <a:lstStyle/>
          <a:p>
            <a:pPr algn="l"/>
            <a:r>
              <a:rPr lang="cy-GB"/>
              <a:t>Teils plaen gyda chafnau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1" y="1556792"/>
            <a:ext cx="3322712" cy="461854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cy-GB"/>
              <a:t>Darparu cefnogaeth barhaus ar gyfer pennau'r estyll stribed teilsio ar bob pen.</a:t>
            </a:r>
          </a:p>
          <a:p>
            <a:pPr marL="0" lvl="0" indent="0">
              <a:buNone/>
            </a:pPr>
            <a:r>
              <a:rPr lang="cy-GB"/>
              <a:t>Is-haen 600mm o led o leiaf.</a:t>
            </a:r>
          </a:p>
          <a:p>
            <a:pPr marL="0" lvl="0" indent="0">
              <a:buNone/>
            </a:pPr>
            <a:r>
              <a:rPr lang="cy-GB"/>
              <a:t>Torri teils wrth ei gilydd a theils teilsen-a-hanner.</a:t>
            </a:r>
          </a:p>
          <a:p>
            <a:endParaRPr lang="en-GB" sz="1600" dirty="0"/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1B6C1C10-1423-4E12-8927-A5C5CB097D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33" b="23058"/>
          <a:stretch/>
        </p:blipFill>
        <p:spPr>
          <a:xfrm>
            <a:off x="3767684" y="1772816"/>
            <a:ext cx="4732994" cy="3810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4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txBody>
          <a:bodyPr/>
          <a:lstStyle/>
          <a:p>
            <a:pPr algn="l"/>
            <a:r>
              <a:rPr lang="cy-GB" b="1"/>
              <a:t>Systemau gosod ymylon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7287491" cy="47312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/>
              <a:t>Mathau o systemau gosod ymylon a ddefnyddir ar gyfer teils plaen: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cyfwyneb traddodiadol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gyda chefnogaeth haen waelodol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gyda chefnogaeth teils plaen.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950" y="3357482"/>
            <a:ext cx="3364050" cy="2519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819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41826"/>
            <a:ext cx="8229600" cy="398942"/>
          </a:xfrm>
        </p:spPr>
        <p:txBody>
          <a:bodyPr/>
          <a:lstStyle/>
          <a:p>
            <a:pPr algn="l"/>
            <a:r>
              <a:rPr lang="cy-GB" b="1"/>
              <a:t>Ymylon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1" y="1484784"/>
            <a:ext cx="3826768" cy="48032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 sz="1800" dirty="0"/>
              <a:t>Dulliau gwahanol i ffurfio ymyl teils plaen:</a:t>
            </a:r>
          </a:p>
          <a:p>
            <a:pPr marL="285750" indent="-285750"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dirty="0"/>
              <a:t>Cwrs teils plaen a theils teilsen-a-hanner bob yn ail</a:t>
            </a:r>
          </a:p>
          <a:p>
            <a:pPr marL="285750" indent="-285750"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dirty="0"/>
              <a:t>Gofynion bargod</a:t>
            </a:r>
          </a:p>
          <a:p>
            <a:pPr marL="285750" indent="-285750"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dirty="0"/>
              <a:t>Ffitiadau </a:t>
            </a:r>
          </a:p>
          <a:p>
            <a:pPr marL="285750" indent="-285750"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dirty="0"/>
              <a:t>Gosod a phwyntio</a:t>
            </a:r>
          </a:p>
          <a:p>
            <a:pPr marL="285750" indent="-285750"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dirty="0"/>
              <a:t>System ymylon gosod sych</a:t>
            </a:r>
          </a:p>
          <a:p>
            <a:pPr marL="285750" indent="-285750">
              <a:spcBef>
                <a:spcPts val="700"/>
              </a:spcBef>
              <a:spcAft>
                <a:spcPts val="7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 dirty="0"/>
              <a:t>Teils ymyl mantell</a:t>
            </a:r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endParaRPr lang="en-GB" sz="1600" b="1" dirty="0"/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E111D814-A0DA-45F3-9560-DB49E93BD8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934"/>
          <a:stretch/>
        </p:blipFill>
        <p:spPr>
          <a:xfrm>
            <a:off x="4211960" y="1340768"/>
            <a:ext cx="4824536" cy="433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625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064"/>
          </a:xfrm>
        </p:spPr>
        <p:txBody>
          <a:bodyPr>
            <a:normAutofit/>
          </a:bodyPr>
          <a:lstStyle/>
          <a:p>
            <a:pPr algn="l"/>
            <a:r>
              <a:rPr lang="cy-GB" b="1"/>
              <a:t>Estyll stribed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772816"/>
            <a:ext cx="7287491" cy="43422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 sz="1800" b="1"/>
              <a:t>Gofynion estyll stribed i dderbyn teils ymyl fain</a:t>
            </a:r>
          </a:p>
          <a:p>
            <a:pPr marL="0" indent="0">
              <a:buNone/>
            </a:pPr>
            <a:r>
              <a:rPr lang="cy-GB" sz="1800"/>
              <a:t>Dylid gwneud hyn i bennau’r estyll stribed: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/>
              <a:t>eu torri ar ongl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/>
              <a:t>defnyddio’r ceibren ymyl fain neu’r nogin i’w cynnal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/>
              <a:t>eu hoelio’n ddiogel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/>
              <a:t>yn unol â'r ddwy ochr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/>
              <a:t>beth am yr estyllen stribed yn y canol?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666"/>
          <a:stretch/>
        </p:blipFill>
        <p:spPr bwMode="auto">
          <a:xfrm rot="5400000">
            <a:off x="6174572" y="3342023"/>
            <a:ext cx="2235895" cy="2818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882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648072"/>
          </a:xfrm>
        </p:spPr>
        <p:txBody>
          <a:bodyPr/>
          <a:lstStyle/>
          <a:p>
            <a:pPr algn="l"/>
            <a:r>
              <a:rPr lang="cy-GB" b="1"/>
              <a:t>Ffitiadau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16832"/>
            <a:ext cx="7287491" cy="41749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 sz="1800" b="1"/>
              <a:t>Pa ffitiadau sy’n cael eu defnyddio ar gyfer teilsen ymyl fain bonet ac aris?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/>
              <a:t>Gwely morter – mae teils ymyl fain bonet yn cael eu gosod ar hyd y brif ymyl 50mm o led, mae teils ymyl fain aris yn cael eu gosod o’r cefn.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/>
              <a:t>Mae angen hoelio pob teilsen ymyl fain i geibren yr ymyl fain.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cy-GB" sz="1800"/>
              <a:t>Mae angen i’r hoelion i’r teils bonet fod cyn hired â’r pellter i lawr i’r ceibren ac mae hyn yn gallu bod yn gymaint â 75mm yn ogystal â threiddiad yr hoelen o 25mm.</a:t>
            </a:r>
          </a:p>
        </p:txBody>
      </p:sp>
    </p:spTree>
    <p:extLst>
      <p:ext uri="{BB962C8B-B14F-4D97-AF65-F5344CB8AC3E}">
        <p14:creationId xmlns:p14="http://schemas.microsoft.com/office/powerpoint/2010/main" val="43533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0F53B212927044AA6183A8C6980CAA" ma:contentTypeVersion="6" ma:contentTypeDescription="Create a new document." ma:contentTypeScope="" ma:versionID="6d8fd973004ed86d7ba9f8e7a1daa516">
  <xsd:schema xmlns:xsd="http://www.w3.org/2001/XMLSchema" xmlns:xs="http://www.w3.org/2001/XMLSchema" xmlns:p="http://schemas.microsoft.com/office/2006/metadata/properties" xmlns:ns2="1c5831b9-66da-4f16-a409-834213ecdb8e" xmlns:ns3="7d91badd-8922-4db1-9652-4fbca8a6b7df" targetNamespace="http://schemas.microsoft.com/office/2006/metadata/properties" ma:root="true" ma:fieldsID="c87b6c94211ad6040e8d5e3341244e41" ns2:_="" ns3:_="">
    <xsd:import namespace="1c5831b9-66da-4f16-a409-834213ecdb8e"/>
    <xsd:import namespace="7d91badd-8922-4db1-9652-4fbca8a6b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831b9-66da-4f16-a409-834213ecdb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91badd-8922-4db1-9652-4fbca8a6b7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5CCB350-B76C-41FC-AE69-633CA55F79C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980B000-6044-4A60-BEFB-4CCD130D4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5831b9-66da-4f16-a409-834213ecdb8e"/>
    <ds:schemaRef ds:uri="7d91badd-8922-4db1-9652-4fbca8a6b7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1036693-0DAE-48A3-A42A-8F3FD82F9C7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1065</TotalTime>
  <Words>422</Words>
  <Application>Microsoft Office PowerPoint</Application>
  <PresentationFormat>On-screen Show (4:3)</PresentationFormat>
  <Paragraphs>75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Lucida Grande</vt:lpstr>
      <vt:lpstr>Times New Roman</vt:lpstr>
      <vt:lpstr>Default Design</vt:lpstr>
      <vt:lpstr>PowerPoint 10: Gosod teils plaen lapiad dwbl</vt:lpstr>
      <vt:lpstr>Teils plaen</vt:lpstr>
      <vt:lpstr>Teils plaen wrth y bondo</vt:lpstr>
      <vt:lpstr>Teils plaen wrth y bondo</vt:lpstr>
      <vt:lpstr>Teils plaen gyda chafnau</vt:lpstr>
      <vt:lpstr>Systemau gosod ymylon</vt:lpstr>
      <vt:lpstr>Ymylon</vt:lpstr>
      <vt:lpstr>Estyll stribed</vt:lpstr>
      <vt:lpstr>Ffitiadau</vt:lpstr>
      <vt:lpstr>Teils ymyl fain ymyl wedi’u gosod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Install plain tile roof coverings</dc:title>
  <cp:lastModifiedBy>Fiona Freel</cp:lastModifiedBy>
  <cp:revision>34</cp:revision>
  <dcterms:created xsi:type="dcterms:W3CDTF">2013-05-28T00:38:54Z</dcterms:created>
  <dcterms:modified xsi:type="dcterms:W3CDTF">2021-07-01T16:21:36Z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0x010100BF0F53B212927044AA6183A8C6980CAA</vt:lpwstr>
  </property>
</Properties>
</file>