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61" r:id="rId6"/>
    <p:sldId id="268" r:id="rId7"/>
    <p:sldId id="362" r:id="rId8"/>
    <p:sldId id="261" r:id="rId9"/>
    <p:sldId id="262" r:id="rId10"/>
    <p:sldId id="266" r:id="rId11"/>
    <p:sldId id="264" r:id="rId12"/>
    <p:sldId id="263" r:id="rId13"/>
    <p:sldId id="258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66BE15-9602-944F-AD41-5946FC0F16E8}" v="62" dt="2020-08-14T19:02:11.0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88"/>
    <p:restoredTop sz="93172" autoAdjust="0"/>
  </p:normalViewPr>
  <p:slideViewPr>
    <p:cSldViewPr showGuides="1">
      <p:cViewPr varScale="1">
        <p:scale>
          <a:sx n="67" d="100"/>
          <a:sy n="67" d="100"/>
        </p:scale>
        <p:origin x="84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EBDB813A-41B2-3F4D-8C80-E2D32685F3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4409F44-4554-634B-A775-93DA36B5CEE1}" type="slidenum">
              <a:rPr lang="en-GB" altLang="en-US" sz="1200"/>
              <a:pPr eaLnBrk="1" hangingPunct="1"/>
              <a:t>2</a:t>
            </a:fld>
            <a:endParaRPr lang="en-GB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F75F1193-D30F-284B-83EC-EE860D663B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C78DBD50-ACDD-9C47-A20C-C562E15D56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81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A2C5C1B-3C06-1549-A1C8-3EA91386FB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B906C4-3FDA-BA4C-881B-D8140F3F49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7F977E-CF2E-8444-B42C-C66334A1DA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0CF74-BAF4-A94F-BDA0-47EBCDFA633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1993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508798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Uned 112: Gweithrediadau adeiladu a gweithrediadau peirianneg sifil</a:t>
            </a:r>
            <a:r>
              <a:rPr lang="cy-GB" sz="2400" b="1"/>
              <a:t>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35133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4: Systemau draenio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>
            <a:extLst>
              <a:ext uri="{FF2B5EF4-FFF2-40B4-BE49-F238E27FC236}">
                <a16:creationId xmlns:a16="http://schemas.microsoft.com/office/drawing/2014/main" id="{D25FB458-74EC-2B4E-A35A-0E74658768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Arferion draenio da</a:t>
            </a:r>
          </a:p>
        </p:txBody>
      </p:sp>
      <p:sp>
        <p:nvSpPr>
          <p:cNvPr id="12291" name="Rectangle 9">
            <a:extLst>
              <a:ext uri="{FF2B5EF4-FFF2-40B4-BE49-F238E27FC236}">
                <a16:creationId xmlns:a16="http://schemas.microsoft.com/office/drawing/2014/main" id="{10D9DCDE-5493-EB40-9D46-BEAAD5051B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2" y="1052736"/>
            <a:ext cx="8229600" cy="449124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/>
          </a:p>
          <a:p>
            <a:pPr marL="0" indent="0" eaLnBrk="1" hangingPunct="1">
              <a:spcBef>
                <a:spcPts val="700"/>
              </a:spcBef>
              <a:spcAft>
                <a:spcPts val="700"/>
              </a:spcAft>
              <a:buClr>
                <a:srgbClr val="C00000"/>
              </a:buClr>
              <a:buFontTx/>
              <a:buNone/>
            </a:pPr>
            <a:r>
              <a:rPr lang="cy-GB" dirty="0"/>
              <a:t>Dylai’r cynllun draenio fod mor syml ac uniongyrchol â phosibl.</a:t>
            </a:r>
          </a:p>
          <a:p>
            <a:pPr marL="0" indent="0" eaLnBrk="1" hangingPunct="1">
              <a:spcBef>
                <a:spcPts val="700"/>
              </a:spcBef>
              <a:spcAft>
                <a:spcPts val="700"/>
              </a:spcAft>
              <a:buClr>
                <a:srgbClr val="C00000"/>
              </a:buClr>
              <a:buFontTx/>
              <a:buNone/>
            </a:pPr>
            <a:r>
              <a:rPr lang="cy-GB" dirty="0"/>
              <a:t>Dylai’r deunyddiau a ddefnyddir fod yn galed, yn llyfn, yn gwrthsefyll rhwd ac yn gyfan o ran siâp.</a:t>
            </a:r>
          </a:p>
          <a:p>
            <a:pPr marL="0" indent="0" eaLnBrk="1" hangingPunct="1">
              <a:spcBef>
                <a:spcPts val="700"/>
              </a:spcBef>
              <a:spcAft>
                <a:spcPts val="700"/>
              </a:spcAft>
              <a:buClr>
                <a:srgbClr val="C00000"/>
              </a:buClr>
              <a:buFontTx/>
              <a:buNone/>
            </a:pPr>
            <a:r>
              <a:rPr lang="cy-GB" dirty="0"/>
              <a:t>Dylid gosod pibellau’n gyda rhediad er mwyn sicrhau bod y pibellau’n eu glanhau eu hunain. </a:t>
            </a:r>
          </a:p>
          <a:p>
            <a:pPr marL="0" indent="0" eaLnBrk="1" hangingPunct="1">
              <a:spcBef>
                <a:spcPts val="700"/>
              </a:spcBef>
              <a:spcAft>
                <a:spcPts val="700"/>
              </a:spcAft>
              <a:buClr>
                <a:srgbClr val="C00000"/>
              </a:buClr>
              <a:buFontTx/>
              <a:buNone/>
            </a:pPr>
            <a:r>
              <a:rPr lang="cy-GB" dirty="0"/>
              <a:t>Fel rheol, ystyrir y dylai’r rhediad fod fel a ganlyn: </a:t>
            </a:r>
            <a:br>
              <a:rPr lang="cy-GB" dirty="0"/>
            </a:br>
            <a:r>
              <a:rPr lang="cy-GB" dirty="0"/>
              <a:t>Dylai pibell 100mm gael rhediad o 1 mewn 40.</a:t>
            </a:r>
            <a:br>
              <a:rPr lang="cy-GB" dirty="0"/>
            </a:br>
            <a:r>
              <a:rPr lang="cy-GB" dirty="0"/>
              <a:t>Dylai pibell 150mm, gael rhediad o 1 mewn 60. A dylai pibell 225mm gael rhediad o 1 mewn 90.</a:t>
            </a:r>
          </a:p>
          <a:p>
            <a:pPr marL="0" indent="0" eaLnBrk="1" hangingPunct="1">
              <a:spcBef>
                <a:spcPts val="700"/>
              </a:spcBef>
              <a:spcAft>
                <a:spcPts val="700"/>
              </a:spcAft>
              <a:buClr>
                <a:srgbClr val="C00000"/>
              </a:buClr>
              <a:buFontTx/>
              <a:buNone/>
            </a:pPr>
            <a:r>
              <a:rPr lang="cy-GB" dirty="0"/>
              <a:t>Rhaid i bob uniad fod yn aerglos, yn dwrglos ac yn rhydd o rwystrau mewnol. </a:t>
            </a:r>
          </a:p>
          <a:p>
            <a:pPr marL="0" indent="0" eaLnBrk="1" hangingPunct="1">
              <a:buFontTx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9372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B8291B74-7914-8C44-B207-DBC24BE2F6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Cyflwyniad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D5BEF15B-4048-A14D-AADF-4CA87E10B0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cy-GB" sz="1400" b="1"/>
              <a:t> </a:t>
            </a:r>
            <a:r>
              <a:rPr lang="cy-GB" sz="1800"/>
              <a:t>Pwrpas system draenio dan y ddaear yw cludo dŵr gwastraff o ffitiadau glanweithiol, fel sinciau, baddonau ac ati, a hefyd o ddŵr wyneb o doeau, dreifs, llwybrau ac ati i bibellau cymunedol mwy a elwir yn garthffosydd.</a:t>
            </a:r>
          </a:p>
          <a:p>
            <a:pPr marL="0" indent="0">
              <a:buFontTx/>
              <a:buNone/>
              <a:defRPr/>
            </a:pPr>
            <a:r>
              <a:rPr lang="cy-GB" sz="1800"/>
              <a:t>Mae’r blaenoriaethau ar gyfer system draenio dda fel a ganlyn: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/>
              <a:t>Dylai’r dyluniad fod yn syml ac yn economaidd.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/>
              <a:t>Rhaid gosod draeniau ar raddiannau addas.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/>
              <a:t>Dylai llif dŵr gwastraff fod yn lanhau’r pibellau wrth lifo.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/>
              <a:t>Dylai lifo drwy’r system heb ollyngiadau.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cy-GB" sz="1800"/>
              <a:t>Rhaid cydymffurfio â’r holl reoliadau a safonau perthnasol.</a:t>
            </a:r>
          </a:p>
          <a:p>
            <a:pPr marL="0" indent="0">
              <a:buFontTx/>
              <a:buNone/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651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9EB0D69-6A93-E840-9680-9507A81270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System ddraenio gyfun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9D5A148-CDBB-C945-B4A3-4C968E303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cy-GB" sz="1800"/>
              <a:t>Mewn rhai systemau draenio, yn enwedig systemau hŷn, mae dŵr gwastraff a dŵr wyneb yn cael eu gollwng i ddraen neu garthffos gyffredin. Gelwir y system hon yn system gyfun, gan fod yr holl ddraeniau adeiladu yn cael eu cyfuno yn un draen neu garthffos.</a:t>
            </a:r>
          </a:p>
          <a:p>
            <a:pPr marL="0" indent="0" eaLnBrk="1" hangingPunct="1">
              <a:buFontTx/>
              <a:buNone/>
            </a:pPr>
            <a:r>
              <a:rPr lang="cy-GB" sz="1800"/>
              <a:t> Y broblem gyda’r math hwn o system yw bod dŵr wyneb sy’n gymharol ‘lân’ yn cael ei gymysgu â dŵr gwastraff ac, felly, rhaid iddo fynd drwy’r un broses drin â dŵr gwastraff. </a:t>
            </a:r>
          </a:p>
          <a:p>
            <a:pPr marL="0" indent="0" eaLnBrk="1" hangingPunct="1">
              <a:buFontTx/>
              <a:buNone/>
            </a:pPr>
            <a:r>
              <a:rPr lang="cy-GB" sz="1800"/>
              <a:t>Nid yw trin dŵr wyneb i’r graddau hyn yn angenrheidiol nac yn ddarbodus. Gallai hefyd beri risg i iechyd yn ystod stormydd os nad yw’r garthffos yn gallu ymdopi â faint o ddŵr sy’n llifo drwy’r system ar y pryd. O ganlyniad, bydd cynnwys y system yn gorlifo mewn gylïau neu hyd yn oed mewn offer glanweithiol y tu mewn i'r adeilad.</a:t>
            </a:r>
          </a:p>
        </p:txBody>
      </p:sp>
    </p:spTree>
    <p:extLst>
      <p:ext uri="{BB962C8B-B14F-4D97-AF65-F5344CB8AC3E}">
        <p14:creationId xmlns:p14="http://schemas.microsoft.com/office/powerpoint/2010/main" val="39618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9B2E73E5-00A9-F346-AAD3-0DB641EC20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System ddraenio gyfun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77657F0-6B62-495F-A631-5B488AD80E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615"/>
          <a:stretch/>
        </p:blipFill>
        <p:spPr>
          <a:xfrm>
            <a:off x="1974156" y="1772816"/>
            <a:ext cx="5184576" cy="395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24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>
            <a:extLst>
              <a:ext uri="{FF2B5EF4-FFF2-40B4-BE49-F238E27FC236}">
                <a16:creationId xmlns:a16="http://schemas.microsoft.com/office/drawing/2014/main" id="{AFDDC263-D76C-E742-9351-5BECBC269E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7931224" cy="49672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y-GB" sz="1800"/>
              <a:t>Gwelliant ar y system gyfun yw’r system ar wahân. </a:t>
            </a:r>
          </a:p>
          <a:p>
            <a:pPr marL="0" indent="0" eaLnBrk="1" hangingPunct="1">
              <a:buFontTx/>
              <a:buNone/>
            </a:pPr>
            <a:r>
              <a:rPr lang="cy-GB" sz="1800"/>
              <a:t>Yn y system hon, mae’r dŵr gwastraff yn cael ei gludo mewn carthffosydd a draeniau budr ac mae’r dŵr wyneb yn cael ei gludo mewn draeniau dŵr wyneb a charthffosydd ar wahân. Fel mae’r enw’n ei awgrymu, mae dŵr gwastraff a dŵr wyneb yn cael eu cadw’n gwbl ar wahân drwy gydol y broses. </a:t>
            </a:r>
          </a:p>
          <a:p>
            <a:pPr marL="0" indent="0" eaLnBrk="1" hangingPunct="1">
              <a:buFontTx/>
              <a:buNone/>
            </a:pP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cy-GB"/>
              <a:t>Mae’r problemau a amlinellir uchod yn cael eu goresgyn gan mai dim ond dŵr gwastraff sy’n cael ei gludo i’r gwaith trin carthion a bod y dŵr wyneb yn cael ei gludo i gyrsiau dŵr, fel ffrydiau, nentydd, afonydd ac ati drwy garthffos dŵr wyneb.</a:t>
            </a: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AA77C292-5F3B-234B-B34D-0CDDEE9798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System ar wahân</a:t>
            </a:r>
          </a:p>
        </p:txBody>
      </p:sp>
    </p:spTree>
    <p:extLst>
      <p:ext uri="{BB962C8B-B14F-4D97-AF65-F5344CB8AC3E}">
        <p14:creationId xmlns:p14="http://schemas.microsoft.com/office/powerpoint/2010/main" val="256032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>
            <a:extLst>
              <a:ext uri="{FF2B5EF4-FFF2-40B4-BE49-F238E27FC236}">
                <a16:creationId xmlns:a16="http://schemas.microsoft.com/office/drawing/2014/main" id="{782CC426-D0E6-8541-99D1-8D69F7048F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System ar wahân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B6445829-4376-4F26-9DDA-0836F3593E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477"/>
          <a:stretch/>
        </p:blipFill>
        <p:spPr>
          <a:xfrm>
            <a:off x="1691680" y="1591488"/>
            <a:ext cx="5976664" cy="425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52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1360CEB-9185-7348-81FD-B1EF065F9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System ar wahân yn rhannol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68C9C113-13F1-AE49-8F70-FAD4ADE47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altLang="en-US" sz="2000" dirty="0"/>
          </a:p>
          <a:p>
            <a:pPr marL="0" indent="0">
              <a:buFontTx/>
              <a:buNone/>
            </a:pPr>
            <a:r>
              <a:rPr lang="cy-GB" sz="1800"/>
              <a:t>Cyfaddawd yw’r system hon lle mae dau rwydwaith ar wahân yn cael eu darparu, un yn cludo dŵr storm a dŵr budr arall, yn ogystal â dŵr storm oddi ar doeau ac o gefnau cartrefi. Mantais hyn yw ei fod yn darparu ar gyfer fflysio’r garthffos fudr gan ddŵr y to, ac ati, bob tro y bydd hi’n bwrw glaw.</a:t>
            </a:r>
          </a:p>
          <a:p>
            <a:pPr marL="0" indent="0">
              <a:buFontTx/>
              <a:buNone/>
            </a:pPr>
            <a:r>
              <a:rPr lang="cy-GB" sz="1800"/>
              <a:t>Er mwyn caniatáu ar gyfer cyfnodau eithriadol o law, rhaid i’r garthffos fudr gael darpariaeth ar gyfer gorlifiadau storm, ond pur anaml y bydd yn cael ei defnyddio. Mae’r posibilrwydd o lygru cyrsiau dŵr yn parhau, ac nid yw’r system yn cael ei ffafrio o’i chymharu â’r un cwbl ar wahân.</a:t>
            </a:r>
          </a:p>
        </p:txBody>
      </p:sp>
    </p:spTree>
    <p:extLst>
      <p:ext uri="{BB962C8B-B14F-4D97-AF65-F5344CB8AC3E}">
        <p14:creationId xmlns:p14="http://schemas.microsoft.com/office/powerpoint/2010/main" val="106222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>
            <a:extLst>
              <a:ext uri="{FF2B5EF4-FFF2-40B4-BE49-F238E27FC236}">
                <a16:creationId xmlns:a16="http://schemas.microsoft.com/office/drawing/2014/main" id="{66BB364E-86AD-9743-A9BB-10CF16C0B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15412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Dulliau o gael mynediad</a:t>
            </a:r>
            <a:br>
              <a:rPr lang="cy-GB"/>
            </a:br>
            <a:endParaRPr lang="cy-GB"/>
          </a:p>
        </p:txBody>
      </p:sp>
      <p:sp>
        <p:nvSpPr>
          <p:cNvPr id="11267" name="Rectangle 9">
            <a:extLst>
              <a:ext uri="{FF2B5EF4-FFF2-40B4-BE49-F238E27FC236}">
                <a16:creationId xmlns:a16="http://schemas.microsoft.com/office/drawing/2014/main" id="{F35EDE5C-8E89-E142-BB94-B7E7FCFBF3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98000"/>
            <a:ext cx="8229600" cy="4662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cy-GB"/>
              <a:t>Mae angen mynediad at osodiadau draenio er mwyn profi, archwilio a chael gwared ar falurion. Gellir darparu mynediad i ddraeniau sy’n caniatáu rhodio i’r ddau gyfeiriad drwy gyfrwng siambrau archwilio, tyllau archwilio a ffitiadau mynediad eraill. </a:t>
            </a:r>
          </a:p>
          <a:p>
            <a:pPr marL="0" indent="0" eaLnBrk="1" hangingPunct="1">
              <a:buFontTx/>
              <a:buNone/>
            </a:pPr>
            <a:r>
              <a:rPr lang="cy-GB"/>
              <a:t>Mae crau rodio  yn darparu mynediad ar gyfer clirio malurion i gyfeiriad llif yn unig ac felly dylid eu defnyddio ar y cyd â siambr fynediad neu dwll archwilio yn is i lawr.</a:t>
            </a:r>
          </a:p>
          <a:p>
            <a:pPr marL="0" indent="0" eaLnBrk="1" hangingPunct="1">
              <a:buFontTx/>
              <a:buNone/>
            </a:pPr>
            <a:r>
              <a:rPr lang="cy-GB"/>
              <a:t>Ni ddylai unrhyw ran o’r draen neu’r garthffos fod dros 50m i ffwrdd o dwll archwilio. Felly, ni ddylai’r pellter rhwng pwyntiau fod yn fwy na 100m.</a:t>
            </a:r>
          </a:p>
        </p:txBody>
      </p:sp>
    </p:spTree>
    <p:extLst>
      <p:ext uri="{BB962C8B-B14F-4D97-AF65-F5344CB8AC3E}">
        <p14:creationId xmlns:p14="http://schemas.microsoft.com/office/powerpoint/2010/main" val="376631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>
            <a:extLst>
              <a:ext uri="{FF2B5EF4-FFF2-40B4-BE49-F238E27FC236}">
                <a16:creationId xmlns:a16="http://schemas.microsoft.com/office/drawing/2014/main" id="{39F81651-051A-6442-AC1B-6D975C148E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8713" y="698435"/>
            <a:ext cx="8218488" cy="382588"/>
          </a:xfrm>
        </p:spPr>
        <p:txBody>
          <a:bodyPr/>
          <a:lstStyle/>
          <a:p>
            <a:pPr eaLnBrk="1" hangingPunct="1"/>
            <a:br>
              <a:rPr lang="cy-GB"/>
            </a:br>
            <a:r>
              <a:rPr lang="cy-GB"/>
              <a:t>Awyru</a:t>
            </a:r>
            <a:br>
              <a:rPr lang="cy-GB"/>
            </a:br>
            <a:endParaRPr lang="cy-GB"/>
          </a:p>
        </p:txBody>
      </p:sp>
      <p:sp>
        <p:nvSpPr>
          <p:cNvPr id="12291" name="Rectangle 7">
            <a:extLst>
              <a:ext uri="{FF2B5EF4-FFF2-40B4-BE49-F238E27FC236}">
                <a16:creationId xmlns:a16="http://schemas.microsoft.com/office/drawing/2014/main" id="{04BFFCE5-B1A3-134A-A30B-AD16E199CF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cy-GB"/>
              <a:t>Mae’n rhaid awyru’r holl systemau draenio a charthffosiaeth yn ddigonol yn yr awyr agored er mwyn lleihau’r nwyon gwenwynig neu ffrwydrol sy’n cronni a chynnal gwasgedd atmosfferig pan fydd dŵr yn llifo drwy’r system ddraenio.</a:t>
            </a:r>
          </a:p>
          <a:p>
            <a:pPr marL="0" indent="0" eaLnBrk="1" hangingPunct="1">
              <a:buFontTx/>
              <a:buNone/>
            </a:pPr>
            <a:r>
              <a:rPr lang="cy-GB"/>
              <a:t>Dylid darparu awyru wrth ben draen, fel arfer drwy bibell garthion gyda fent neu bibell stac gyda fent ar wahân, ond nid drwy dwll archwilio.</a:t>
            </a:r>
          </a:p>
          <a:p>
            <a:pPr marL="0" indent="0" eaLnBrk="1" hangingPunct="1">
              <a:buFontTx/>
              <a:buNone/>
            </a:pPr>
            <a:r>
              <a:rPr lang="cy-GB"/>
              <a:t>Rhaid i’r gronynnau sydd wedi’u hymgorffori mewn dŵr budr neu system ddraenio gyfun gynnwys sêl dŵr o 50mm o leiaf.</a:t>
            </a:r>
          </a:p>
        </p:txBody>
      </p:sp>
    </p:spTree>
    <p:extLst>
      <p:ext uri="{BB962C8B-B14F-4D97-AF65-F5344CB8AC3E}">
        <p14:creationId xmlns:p14="http://schemas.microsoft.com/office/powerpoint/2010/main" val="239747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842</Words>
  <Application>Microsoft Office PowerPoint</Application>
  <PresentationFormat>On-screen Show (4:3)</PresentationFormat>
  <Paragraphs>48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Default Design</vt:lpstr>
      <vt:lpstr>PowerPoint 4: Systemau draenio</vt:lpstr>
      <vt:lpstr>Cyflwyniad</vt:lpstr>
      <vt:lpstr>System ddraenio gyfun</vt:lpstr>
      <vt:lpstr>System ddraenio gyfun</vt:lpstr>
      <vt:lpstr>System ar wahân</vt:lpstr>
      <vt:lpstr>System ar wahân</vt:lpstr>
      <vt:lpstr>System ar wahân yn rhannol</vt:lpstr>
      <vt:lpstr> Dulliau o gael mynediad </vt:lpstr>
      <vt:lpstr> Awyru </vt:lpstr>
      <vt:lpstr>Arferion draenio da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136</cp:revision>
  <dcterms:created xsi:type="dcterms:W3CDTF">2013-05-28T00:38:54Z</dcterms:created>
  <dcterms:modified xsi:type="dcterms:W3CDTF">2021-06-08T09:50:42Z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