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1"/>
  </p:notesMasterIdLst>
  <p:handoutMasterIdLst>
    <p:handoutMasterId r:id="rId22"/>
  </p:handoutMasterIdLst>
  <p:sldIdLst>
    <p:sldId id="256" r:id="rId5"/>
    <p:sldId id="292" r:id="rId6"/>
    <p:sldId id="300" r:id="rId7"/>
    <p:sldId id="294" r:id="rId8"/>
    <p:sldId id="295" r:id="rId9"/>
    <p:sldId id="296" r:id="rId10"/>
    <p:sldId id="262" r:id="rId11"/>
    <p:sldId id="266" r:id="rId12"/>
    <p:sldId id="273" r:id="rId13"/>
    <p:sldId id="258" r:id="rId14"/>
    <p:sldId id="297" r:id="rId15"/>
    <p:sldId id="263" r:id="rId16"/>
    <p:sldId id="298" r:id="rId17"/>
    <p:sldId id="299" r:id="rId18"/>
    <p:sldId id="259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2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E3E376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88"/>
    <p:restoredTop sz="93172" autoAdjust="0"/>
  </p:normalViewPr>
  <p:slideViewPr>
    <p:cSldViewPr showGuides="1">
      <p:cViewPr varScale="1">
        <p:scale>
          <a:sx n="67" d="100"/>
          <a:sy n="67" d="100"/>
        </p:scale>
        <p:origin x="8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30CB2C67-A892-CA4A-B31B-31F7CF4FA1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FF4F2A8-5331-0F4E-AF95-CC3F256B758C}" type="slidenum">
              <a:rPr lang="en-GB" altLang="en-US" sz="1200"/>
              <a:pPr eaLnBrk="1" hangingPunct="1"/>
              <a:t>15</a:t>
            </a:fld>
            <a:endParaRPr lang="en-GB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601AD6B-4697-9448-9A90-E30619B49F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3D07AB25-8E2B-0548-953B-C1B8B89677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27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5B91B7-4684-4B41-AA01-51F2044DCC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1FF7DF7-52A7-3046-A7E9-9C542541D8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8BA2E4-1C90-E24C-8E85-CD2DF63944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F036A5-3C13-7D49-BB0A-F68B18D6EF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51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uqryhFu9w8" TargetMode="External"/><Relationship Id="rId7" Type="http://schemas.openxmlformats.org/officeDocument/2006/relationships/hyperlink" Target="http://www.youtube.com/watch?v=D8MMTrXsWB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S-wFwXw4jUQ" TargetMode="External"/><Relationship Id="rId5" Type="http://schemas.openxmlformats.org/officeDocument/2006/relationships/hyperlink" Target="http://www.youtube.com/watch?v=MK7qBFYau6U" TargetMode="External"/><Relationship Id="rId4" Type="http://schemas.openxmlformats.org/officeDocument/2006/relationships/hyperlink" Target="http://www.youtube.com/watch?v=yD4xNFDZvcA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13: Ffurfwaith concrid ac atgyfnerthu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>
            <a:extLst>
              <a:ext uri="{FF2B5EF4-FFF2-40B4-BE49-F238E27FC236}">
                <a16:creationId xmlns:a16="http://schemas.microsoft.com/office/drawing/2014/main" id="{3C45583C-332D-8D44-B9F6-39B5F11CEB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Gorchuddio gwaith atgyfnerthu</a:t>
            </a:r>
            <a:br>
              <a:rPr lang="cy-GB"/>
            </a:br>
            <a:endParaRPr lang="cy-GB"/>
          </a:p>
        </p:txBody>
      </p:sp>
      <p:sp>
        <p:nvSpPr>
          <p:cNvPr id="17411" name="Rectangle 9">
            <a:extLst>
              <a:ext uri="{FF2B5EF4-FFF2-40B4-BE49-F238E27FC236}">
                <a16:creationId xmlns:a16="http://schemas.microsoft.com/office/drawing/2014/main" id="{83A967D7-87B4-3A4A-8050-1F70B7AE3C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y-GB" sz="1800" dirty="0"/>
              <a:t>Mae cryfder, gwydnwch a gwrthiant tân strwythur concrid cyfnerthedig yn dibynnu, ymysg ffactorau eraill, ar y gwaith atgyfnerthu sy’n cael ei wneud yn gywir, o fewn goddefiannau a ganiateir, yn y concrit caled. </a:t>
            </a:r>
          </a:p>
          <a:p>
            <a:pPr marL="0" indent="0" eaLnBrk="1" hangingPunct="1">
              <a:buFontTx/>
              <a:buNone/>
            </a:pPr>
            <a:r>
              <a:rPr lang="cy-GB" sz="1800" dirty="0"/>
              <a:t>Yr achos mwyaf cyffredin pan fydd gwaith atgyfnerthu yn rhydu yw nad oes digon o orchudd (mae ansawdd concrid annigonol yn achos mawr arall). Dylid gwirio safle’r atgyfnerthiad cyn ac yn ystod y concrid i sicrhau bod y gorchudd yn gywir drwyddi draw.</a:t>
            </a:r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algn="ctr" eaLnBrk="1" hangingPunct="1">
              <a:buFontTx/>
              <a:buNone/>
            </a:pPr>
            <a:r>
              <a:rPr lang="cy-GB" sz="1600" dirty="0"/>
              <a:t>Darnio oherwydd diffyg neu orchudd anghywir  </a:t>
            </a:r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B19050-D13B-4543-A80A-BC6D99D75C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51" y="4221088"/>
            <a:ext cx="2160240" cy="1435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399C6A-249A-AE41-B4D7-2A2DF7AFF8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6" t="8827" r="13768"/>
          <a:stretch/>
        </p:blipFill>
        <p:spPr>
          <a:xfrm>
            <a:off x="6749789" y="4081234"/>
            <a:ext cx="1940012" cy="1921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9F262A8-582F-AC41-A975-CAE891C737B2}"/>
              </a:ext>
            </a:extLst>
          </p:cNvPr>
          <p:cNvCxnSpPr>
            <a:cxnSpLocks/>
          </p:cNvCxnSpPr>
          <p:nvPr/>
        </p:nvCxnSpPr>
        <p:spPr>
          <a:xfrm>
            <a:off x="4496672" y="5042169"/>
            <a:ext cx="1686930" cy="331047"/>
          </a:xfrm>
          <a:prstGeom prst="straightConnector1">
            <a:avLst/>
          </a:prstGeom>
          <a:ln w="9525" cap="flat" cmpd="sng" algn="ctr">
            <a:solidFill>
              <a:srgbClr val="0077E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AEB5DE-24A1-9C42-BD25-EDE18EA92439}"/>
              </a:ext>
            </a:extLst>
          </p:cNvPr>
          <p:cNvCxnSpPr>
            <a:cxnSpLocks/>
          </p:cNvCxnSpPr>
          <p:nvPr/>
        </p:nvCxnSpPr>
        <p:spPr>
          <a:xfrm flipH="1">
            <a:off x="2999965" y="5042169"/>
            <a:ext cx="1428387" cy="331047"/>
          </a:xfrm>
          <a:prstGeom prst="straightConnector1">
            <a:avLst/>
          </a:prstGeom>
          <a:ln w="9525" cap="flat" cmpd="sng" algn="ctr">
            <a:solidFill>
              <a:srgbClr val="0077E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925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>
            <a:extLst>
              <a:ext uri="{FF2B5EF4-FFF2-40B4-BE49-F238E27FC236}">
                <a16:creationId xmlns:a16="http://schemas.microsoft.com/office/drawing/2014/main" id="{E6BF821C-E1DF-CC42-8FB2-C8C0C29855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8417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Gorchuddio gwaith atgyfnerthu</a:t>
            </a:r>
            <a:br>
              <a:rPr lang="cy-GB"/>
            </a:br>
            <a:endParaRPr lang="cy-GB"/>
          </a:p>
        </p:txBody>
      </p:sp>
      <p:sp>
        <p:nvSpPr>
          <p:cNvPr id="18435" name="Rectangle 9">
            <a:extLst>
              <a:ext uri="{FF2B5EF4-FFF2-40B4-BE49-F238E27FC236}">
                <a16:creationId xmlns:a16="http://schemas.microsoft.com/office/drawing/2014/main" id="{E2AE7653-97B8-FD45-94E2-4FBB9BA675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715200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y-GB" dirty="0"/>
              <a:t>I atal hyn rhag digwydd, dylid gorchuddio gwaith atgyfnerthu yn unol â’r gofynion a nodir fel arfer ar y lluniau gweithio.</a:t>
            </a:r>
          </a:p>
          <a:p>
            <a:pPr marL="0" indent="0" eaLnBrk="1" hangingPunct="1">
              <a:buFontTx/>
              <a:buNone/>
            </a:pPr>
            <a:r>
              <a:rPr lang="cy-GB" dirty="0"/>
              <a:t>Mae gorchudd penodedig yn golygu dyfnder gorchudd concrid, a ddangosir ar luniadau, i’r atgyfnerthiad agosaf at wyneb y concrit, gan gynnwys dolenni.</a:t>
            </a:r>
          </a:p>
          <a:p>
            <a:pPr marL="0" indent="0" eaLnBrk="1" hangingPunct="1">
              <a:buFontTx/>
              <a:buNone/>
            </a:pPr>
            <a:r>
              <a:rPr lang="cy-GB" dirty="0"/>
              <a:t>Bydd y gorchudd penodedig yn dibynnu ar pa mor agored yw’r elfen benodol o goncrid a chynnwys y sment, y math o sment a chymhareb amsugno/dŵr rhydd y concrid penodedig.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42A52E-7F95-AF46-8C71-FC323EABD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15083"/>
            <a:ext cx="2929508" cy="1627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0105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>
            <a:extLst>
              <a:ext uri="{FF2B5EF4-FFF2-40B4-BE49-F238E27FC236}">
                <a16:creationId xmlns:a16="http://schemas.microsoft.com/office/drawing/2014/main" id="{22A49F3A-236B-3B47-8FA1-E632C3B30A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2756" y="559374"/>
            <a:ext cx="8218488" cy="382588"/>
          </a:xfrm>
        </p:spPr>
        <p:txBody>
          <a:bodyPr/>
          <a:lstStyle/>
          <a:p>
            <a:pPr eaLnBrk="1" hangingPunct="1"/>
            <a:br>
              <a:rPr lang="cy-GB" sz="3200"/>
            </a:br>
            <a:r>
              <a:rPr lang="cy-GB"/>
              <a:t>Cadw’r gorchudd – bylchwyr a chadeiriau</a:t>
            </a:r>
            <a:br>
              <a:rPr lang="cy-GB"/>
            </a:br>
            <a:endParaRPr lang="cy-GB"/>
          </a:p>
        </p:txBody>
      </p:sp>
      <p:sp>
        <p:nvSpPr>
          <p:cNvPr id="19459" name="Rectangle 7">
            <a:extLst>
              <a:ext uri="{FF2B5EF4-FFF2-40B4-BE49-F238E27FC236}">
                <a16:creationId xmlns:a16="http://schemas.microsoft.com/office/drawing/2014/main" id="{DEDE5D97-08B9-2549-8EC2-4B7C0FCC53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2756" y="1484313"/>
            <a:ext cx="8218488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y-GB"/>
              <a:t>Gellir rhoi sylw i atgyfnerthu drwy ddefnyddio’r bylchwyr a’r cadeiriau i BS 7973-1, a leolir yn unol â BS 7973-2.</a:t>
            </a:r>
          </a:p>
          <a:p>
            <a:pPr marL="0" indent="0" eaLnBrk="1" hangingPunct="1">
              <a:buFontTx/>
              <a:buNone/>
            </a:pPr>
            <a:r>
              <a:rPr lang="cy-GB"/>
              <a:t>Mae’r bylchwyr wedi’u gwneud o blastig, sment ffibr neu goncrid, ac maent yn cael eu cyflenwi mewn sawl siâp ac o wahanol feintiau i roi’r gorchudd cywir. Defnyddir cadeiriau i osod haenau atgyfnerthu y pellter cywir oddi wrth ei gilydd. Fe’u defnyddir mewn slabiau a waliau.</a:t>
            </a:r>
          </a:p>
          <a:p>
            <a:pPr marL="0" indent="0" eaLnBrk="1" hangingPunct="1">
              <a:buFontTx/>
              <a:buNone/>
            </a:pPr>
            <a:endParaRPr lang="en-GB" altLang="en-US"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664D50-C383-4040-A169-25E50FFCE5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77071"/>
            <a:ext cx="1368152" cy="1824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A81F08-D803-5440-854D-D8051A4D6A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84731"/>
            <a:ext cx="2369840" cy="177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B578FA-92C6-1346-B4DD-033D215B34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45568"/>
            <a:ext cx="2632498" cy="181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171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>
            <a:extLst>
              <a:ext uri="{FF2B5EF4-FFF2-40B4-BE49-F238E27FC236}">
                <a16:creationId xmlns:a16="http://schemas.microsoft.com/office/drawing/2014/main" id="{BFA3A7BC-BE08-7042-A5F9-CB00940369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Bylchwyr a chadeiriau</a:t>
            </a:r>
          </a:p>
        </p:txBody>
      </p:sp>
      <p:sp>
        <p:nvSpPr>
          <p:cNvPr id="20483" name="Rectangle 7">
            <a:extLst>
              <a:ext uri="{FF2B5EF4-FFF2-40B4-BE49-F238E27FC236}">
                <a16:creationId xmlns:a16="http://schemas.microsoft.com/office/drawing/2014/main" id="{F5FCE42E-05DD-D248-B71E-214005F385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y-GB"/>
              <a:t>Rhaid i’r bylchwyr a’r cadeiriau fod yn wydn, ac ni ddylent achosi cyrydiad i’r gwaith atgyfnerthu neu staenio’r goncrid. Dylai’r rhai a wneir o sment ffibr neu goncrid fod yn debyg o ran cryfder, gwydnwch, mandylledd ac ymddangosiad os yw gorffeniad y goncrid o’i amgylch yn bwysig. Ni ddylid defnyddio blociau concrid sydd wedi’u gwneud ar y safle. </a:t>
            </a:r>
            <a:br>
              <a:rPr lang="cy-GB"/>
            </a:br>
            <a:r>
              <a:rPr lang="cy-GB" sz="2000"/>
              <a:t>Mae rhagor o arweiniad ar ddefnyddio bylchwyr ar gael yn y cyhoeddiad BS 7973.</a:t>
            </a:r>
          </a:p>
          <a:p>
            <a:pPr marL="0" indent="0" eaLnBrk="1" hangingPunct="1">
              <a:buFontTx/>
              <a:buNone/>
            </a:pPr>
            <a:endParaRPr lang="en-GB" altLang="en-US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E12D18-1B85-E04B-B55E-869010D775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7" t="30843" b="20313"/>
          <a:stretch/>
        </p:blipFill>
        <p:spPr>
          <a:xfrm>
            <a:off x="2555776" y="3851863"/>
            <a:ext cx="3880279" cy="1908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0055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>
            <a:extLst>
              <a:ext uri="{FF2B5EF4-FFF2-40B4-BE49-F238E27FC236}">
                <a16:creationId xmlns:a16="http://schemas.microsoft.com/office/drawing/2014/main" id="{B152C104-E5F3-C046-82BA-09CC77D16D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Gosod atgyfnerthiad</a:t>
            </a:r>
            <a:br>
              <a:rPr lang="cy-GB"/>
            </a:br>
            <a:endParaRPr lang="cy-GB"/>
          </a:p>
        </p:txBody>
      </p:sp>
      <p:sp>
        <p:nvSpPr>
          <p:cNvPr id="21507" name="Rectangle 9">
            <a:extLst>
              <a:ext uri="{FF2B5EF4-FFF2-40B4-BE49-F238E27FC236}">
                <a16:creationId xmlns:a16="http://schemas.microsoft.com/office/drawing/2014/main" id="{5E7ECABE-E21F-6E48-947B-9710BE0452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y-GB"/>
              <a:t>Dylid clymu’r bariau atgyfnerthu’n ddiogel ynghyd â gwifrau haearn meddal neu ddyfeisiau clymu yn unol â BS 7973. Dylid bod yn ofalus i sicrhau nad yw blaen dyfeisiau clymu neu glipiau yn treiddio i’r gorchudd concrid.</a:t>
            </a:r>
          </a:p>
          <a:p>
            <a:pPr marL="0" indent="0">
              <a:buFontTx/>
              <a:buNone/>
            </a:pPr>
            <a:r>
              <a:rPr lang="cy-GB"/>
              <a:t>Mae cysylltiadau strwythurol rhwng bariau fel arfer yn cael eu gwneud drwy orgyffwrdd. Gellir defnyddio cyplyswyr mecanyddol os nad yw’r gorgyffwrdd yn ymarferol neu os byddai hydoedd hir o orgyffwrdd yn annerbyniol. Os oes unrhyw ansicrwydd ynghylch trefniant yr atgyfnerthiad, neu unrhyw anghysondeb rhwng maint y bar a’r lluniadau, dylid ymgynghori â’r peiriannydd.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057BE2-7550-3946-8EC5-E09F1A57F7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77619"/>
            <a:ext cx="2049016" cy="1536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8554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95A98646-1291-774B-A7C0-FD4D3BEAE7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Fideos</a:t>
            </a:r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6616CEE9-FD59-5B4B-B38D-37A76458FD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cy-GB" sz="1800"/>
              <a:t>Leinars grisiau </a:t>
            </a:r>
            <a:r>
              <a:rPr lang="cy-GB" u="sng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https://www.youtube.com/watch?v=QuqryhFu9w8</a:t>
            </a:r>
          </a:p>
          <a:p>
            <a:pPr eaLnBrk="1" hangingPunct="1">
              <a:defRPr/>
            </a:pPr>
            <a:r>
              <a:rPr lang="cy-GB" sz="1800"/>
              <a:t>Ffurfwaith pren</a:t>
            </a:r>
            <a:r>
              <a:rPr lang="cy-GB" sz="1800">
                <a:solidFill>
                  <a:srgbClr val="0077E3"/>
                </a:solidFill>
              </a:rPr>
              <a:t> </a:t>
            </a:r>
            <a:r>
              <a:rPr lang="cy-GB" sz="1800">
                <a:solidFill>
                  <a:srgbClr val="0077E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www.youtube.com/watch?v=yD4xNFDZvcA</a:t>
            </a:r>
          </a:p>
          <a:p>
            <a:pPr eaLnBrk="1" hangingPunct="1">
              <a:defRPr/>
            </a:pPr>
            <a:r>
              <a:rPr lang="cy-GB" sz="1800"/>
              <a:t>Ffurfwaith plastig </a:t>
            </a:r>
            <a:r>
              <a:rPr lang="cy-GB" sz="1800">
                <a:solidFill>
                  <a:srgbClr val="0077E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www.youtube.com/watch?v=MK7qBFYau6U</a:t>
            </a:r>
          </a:p>
          <a:p>
            <a:pPr eaLnBrk="1" hangingPunct="1">
              <a:defRPr/>
            </a:pPr>
            <a:r>
              <a:rPr lang="cy-GB" sz="1800"/>
              <a:t>Systemau ffurfwaith modiwlar</a:t>
            </a:r>
            <a:r>
              <a:rPr lang="cy-GB" sz="1800">
                <a:hlinkClick r:id="rId6"/>
              </a:rPr>
              <a:t>https://www.youtube.com/watch?v=S-wFwXw4jUQ</a:t>
            </a:r>
            <a:r>
              <a:rPr lang="cy-GB" sz="1800"/>
              <a:t> </a:t>
            </a:r>
          </a:p>
          <a:p>
            <a:pPr eaLnBrk="1" hangingPunct="1">
              <a:defRPr/>
            </a:pPr>
            <a:r>
              <a:rPr lang="cy-GB" sz="1800"/>
              <a:t>Ffurfwaith i golofnau a thrawstiau </a:t>
            </a:r>
            <a:r>
              <a:rPr lang="cy-GB" sz="1800">
                <a:solidFill>
                  <a:srgbClr val="0077E3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www.youtube.com/watch?v=D8MMTrXsWB0</a:t>
            </a:r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435980D-3BD9-C443-A9FB-FF6E94775C73}"/>
              </a:ext>
            </a:extLst>
          </p:cNvPr>
          <p:cNvSpPr/>
          <p:nvPr/>
        </p:nvSpPr>
        <p:spPr>
          <a:xfrm>
            <a:off x="3845719" y="4953793"/>
            <a:ext cx="1441450" cy="407988"/>
          </a:xfrm>
          <a:prstGeom prst="roundRect">
            <a:avLst/>
          </a:prstGeom>
          <a:solidFill>
            <a:srgbClr val="0077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y-GB" sz="1200"/>
              <a:t>Dolen YouTube</a:t>
            </a:r>
          </a:p>
        </p:txBody>
      </p:sp>
    </p:spTree>
    <p:extLst>
      <p:ext uri="{BB962C8B-B14F-4D97-AF65-F5344CB8AC3E}">
        <p14:creationId xmlns:p14="http://schemas.microsoft.com/office/powerpoint/2010/main" val="2023880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BF0228A3-FC4D-5D4C-992B-27470B026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Ffurfwaith</a:t>
            </a:r>
            <a:br>
              <a:rPr lang="cy-GB"/>
            </a:br>
            <a:endParaRPr lang="cy-GB"/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38627328-7273-CB48-8655-BB1D71F430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y-GB" sz="2000"/>
              <a:t>Pwrpas y ffurfwaith yw cynnwys concrid wedi’i osod a’i gywasgu’n ffres nes ei fod wedi ennill digon o gryfder i fod yn hunangynhaliol, cynhyrchu elfen goncrit o’r siâp a’r maint gofynnol, a chreu’r gorffeniad a ddymunir i’r concrit.</a:t>
            </a:r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A2FB50-DC23-B043-9295-D3AEB37F62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2" b="14032"/>
          <a:stretch/>
        </p:blipFill>
        <p:spPr>
          <a:xfrm>
            <a:off x="832436" y="3204530"/>
            <a:ext cx="3024336" cy="2175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554CF2-4020-1B4B-AA9C-00A1D7422B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088" y="3205109"/>
            <a:ext cx="2761396" cy="2072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0693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BF0228A3-FC4D-5D4C-992B-27470B026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Gofynion ffurfwaith</a:t>
            </a:r>
            <a:br>
              <a:rPr lang="cy-GB"/>
            </a:br>
            <a:endParaRPr lang="cy-GB"/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38627328-7273-CB48-8655-BB1D71F430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Dylai’r ffurfwaith fod yn ddigon cadarn i’w atal rhag symud wrth osod y concrid.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Dylai fod yn ddigon cryf i gario pwysau neu wasgedd y concrid gwlyb.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Dylid ei osod yn unol â llinell a lefel o fewn y goddefiannau a bennwyd.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Dylai uniadau fod yn ddigon tynn i atal colli dŵr neu bast sment o’r concrid.</a:t>
            </a:r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  <a:p>
            <a:pPr marL="0" indent="0" eaLnBrk="1" hangingPunct="1">
              <a:buFontTx/>
              <a:buNone/>
            </a:pP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2227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295AFC35-C035-6442-85E6-F009E95A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430" y="1009800"/>
            <a:ext cx="8218487" cy="796925"/>
          </a:xfrm>
        </p:spPr>
        <p:txBody>
          <a:bodyPr/>
          <a:lstStyle/>
          <a:p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Mathau o ffurfwaith: safle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2ED170EA-CD54-E24C-AFEF-A4EE38D43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176" y="1600200"/>
            <a:ext cx="8229600" cy="4248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y-GB" sz="2000" b="1" dirty="0">
                <a:solidFill>
                  <a:srgbClr val="0077E3"/>
                </a:solidFill>
              </a:rPr>
              <a:t>Mae ffurfwaith ffordd </a:t>
            </a:r>
            <a:r>
              <a:rPr lang="cy-GB" sz="2000" dirty="0"/>
              <a:t>(ffurflenni dur) yn eithaf poblogaidd ymysg contractwyr proffesiynol i’w defnyddio ar y safle gan ei bod yn gadarn ac yn wydn, yn fwy nag abl i wrthsefyll caledwaith safle adeiladu prysur a does dim modd eu torri i bob pwrpas. </a:t>
            </a:r>
            <a:r>
              <a:rPr lang="cy-GB" dirty="0"/>
              <a:t>Gellir ei ailddefnyddio dro ar ôl tro, nid oes angen llawer o sgil i’w sefydlu ac mae’n rhad – gellir llogi hydoedd sengl am lai nag ychydig o bunnoedd yr wythnos.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93E734-92C8-644D-857E-0AC03DC8B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43944"/>
            <a:ext cx="3211507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5">
            <a:extLst>
              <a:ext uri="{FF2B5EF4-FFF2-40B4-BE49-F238E27FC236}">
                <a16:creationId xmlns:a16="http://schemas.microsoft.com/office/drawing/2014/main" id="{481BF186-B830-3648-A64C-09A426C1F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14056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449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29D34068-65DD-9C44-A716-AA000B2CA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098000"/>
            <a:ext cx="8218487" cy="796925"/>
          </a:xfrm>
        </p:spPr>
        <p:txBody>
          <a:bodyPr/>
          <a:lstStyle/>
          <a:p>
            <a:r>
              <a:rPr lang="cy-GB"/>
              <a:t>Mathau o ffurfwaith: safle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0EF8BA3-AA41-D149-9FB4-026CB4C30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y-GB" b="1">
                <a:solidFill>
                  <a:srgbClr val="0077E3"/>
                </a:solidFill>
              </a:rPr>
              <a:t>Mae caeadau pren </a:t>
            </a:r>
            <a:r>
              <a:rPr lang="cy-GB"/>
              <a:t>yn fwy traddodiadol ac, er mai’r ffurf ddur yw’r ffurf a ddewisir ar gyfer slabiau syml, ceir sefyllfaoedd lle nad yw’n bosibl nac yn ymarferol ei ddefnyddio, felly defnyddir caenu pren. </a:t>
            </a:r>
          </a:p>
          <a:p>
            <a:pPr marL="0" indent="0">
              <a:buFontTx/>
              <a:buNone/>
            </a:pPr>
            <a:r>
              <a:rPr lang="cy-GB"/>
              <a:t>Mantais fawr caeadau pren dros ffurf dur yw, oherwydd ei fod yn cael ei godi ar y safle, y gellir ei wneud ar gyfer unrhyw sefyllfa, yn amrywio o siapiau od, i ddyfnderoedd uwch. Caeadau pren hefyd yw’r dewis arferol ar gyfer gwaith concrid fertigol, er ei fod yn aml yn cael ei ddefnyddio ar y cyd ag elfennau cryfhaol dur modiwlaidd.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B0A1B4-9D43-0A44-93FE-592E511DDD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32904" r="-855" b="10851"/>
          <a:stretch/>
        </p:blipFill>
        <p:spPr>
          <a:xfrm>
            <a:off x="4849776" y="4444586"/>
            <a:ext cx="3837024" cy="1729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3365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9C2885CE-29EC-ED48-B2EB-22C22E62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8000"/>
            <a:ext cx="8218487" cy="796925"/>
          </a:xfrm>
        </p:spPr>
        <p:txBody>
          <a:bodyPr/>
          <a:lstStyle/>
          <a:p>
            <a:r>
              <a:rPr lang="cy-GB"/>
              <a:t>Asiantau rhyddhau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52697015-735B-804D-8F7F-AD53034DC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y-GB"/>
              <a:t>Mae angen i bob ffurfwaith, boed yn ffurf ffordd ddur neu’n gaead pren, gael ei orchuddio ag asiant gollwng (olew mold) cyn gosod unrhyw goncrid. </a:t>
            </a:r>
          </a:p>
          <a:p>
            <a:pPr marL="0" indent="0">
              <a:buFontTx/>
              <a:buNone/>
            </a:pPr>
            <a:r>
              <a:rPr lang="cy-GB"/>
              <a:t>Pwrpas cyfrwng rhyddhau yw atal y concrid rhag bondio i’r ffurfwaith a difetha’r wyneb pan fydd y gwaith ffurfio’n cael ei dynnu. Mae hefyd yn helpu i sicrhau bod y ffurfwaith yn aros yn lân ac yn rhydd o goncrid, fel y gellir ei ailddefnyddio’n hawdd mewn mannau eraill. </a:t>
            </a:r>
          </a:p>
          <a:p>
            <a:pPr marL="0" indent="0">
              <a:buFontTx/>
              <a:buNone/>
            </a:pPr>
            <a:r>
              <a:rPr lang="cy-GB"/>
              <a:t>Fel arfer, mae’n hylif sy’n cael ei beintio ar y ffurfwaith cyn i’r concrid gael ei dywallt ac mae’n sychu, gan adael gweddillion sebon neu gwyrog nad ydynt yn cael effaith niweidiol ar y concrid. </a:t>
            </a:r>
          </a:p>
        </p:txBody>
      </p:sp>
    </p:spTree>
    <p:extLst>
      <p:ext uri="{BB962C8B-B14F-4D97-AF65-F5344CB8AC3E}">
        <p14:creationId xmlns:p14="http://schemas.microsoft.com/office/powerpoint/2010/main" val="2514946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>
            <a:extLst>
              <a:ext uri="{FF2B5EF4-FFF2-40B4-BE49-F238E27FC236}">
                <a16:creationId xmlns:a16="http://schemas.microsoft.com/office/drawing/2014/main" id="{E0DEA4EB-6CDD-3A41-BE67-FCDA5AF06F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Tynnu ffurfwaith</a:t>
            </a:r>
            <a:br>
              <a:rPr lang="cy-GB"/>
            </a:br>
            <a:endParaRPr lang="cy-GB"/>
          </a:p>
        </p:txBody>
      </p:sp>
      <p:sp>
        <p:nvSpPr>
          <p:cNvPr id="14339" name="Rectangle 6">
            <a:extLst>
              <a:ext uri="{FF2B5EF4-FFF2-40B4-BE49-F238E27FC236}">
                <a16:creationId xmlns:a16="http://schemas.microsoft.com/office/drawing/2014/main" id="{8A15BE47-81B9-1E45-862E-D6F449B8B6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856" y="1268760"/>
            <a:ext cx="8229600" cy="4536504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/>
              <a:t>Bydd y cyfnod a ddylai fynd heibio cyn i’r gwaith ffurfio gael ei dynnu yn amrywio o’r naill waith i’r llall a bydd yn dibynnu ar y concrid a ddefnyddir, y tywydd a pha mor agored yw’r safle, unrhyw driniaeth ddilynol i’w rhoi i’r concrid, y dull o’i galedu a ffactorau eraill. </a:t>
            </a:r>
          </a:p>
          <a:p>
            <a:pPr marL="0" indent="0" eaLnBrk="1" hangingPunct="1">
              <a:buFontTx/>
              <a:buNone/>
            </a:pPr>
            <a:r>
              <a:rPr lang="cy-GB"/>
              <a:t>Rhaid peidio â thynnu’r gwaith ffurfio nes bod y concrid yn ddigon cryf i’w gynnal ei hun ac i allu cario llwythi a roir arno. Felly, dylai’r amser i’w dynnu fod yn gysylltiedig â chryfder y concrid, ac yn amlwg mae’n rhaid gadael ffurfiau soffit i greu trawstiau a slabiau yn eu lle yn hwy nag sy’n angenrheidiol ar gyfer y ffurfiau ochr. Fodd bynnag, lle mae edrychiad yn bwysig, dylai amseroedd tynnu fod mor gyson â phosibl i sicrhau’r amrywiad lliw lleiaf yn yr arwyneb gorffenedig.</a:t>
            </a:r>
          </a:p>
        </p:txBody>
      </p:sp>
    </p:spTree>
    <p:extLst>
      <p:ext uri="{BB962C8B-B14F-4D97-AF65-F5344CB8AC3E}">
        <p14:creationId xmlns:p14="http://schemas.microsoft.com/office/powerpoint/2010/main" val="611487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34EBD99E-88E0-8841-A209-74877376C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382588"/>
          </a:xfrm>
        </p:spPr>
        <p:txBody>
          <a:bodyPr/>
          <a:lstStyle/>
          <a:p>
            <a:br>
              <a:rPr lang="cy-GB" sz="3600"/>
            </a:br>
            <a:r>
              <a:rPr lang="cy-GB"/>
              <a:t>Atgyfnerthu – pam fod angen hynny?</a:t>
            </a:r>
            <a:br>
              <a:rPr lang="cy-GB"/>
            </a:br>
            <a:endParaRPr lang="cy-GB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7646E233-26CF-A640-81B3-0FB64C531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y-GB"/>
              <a:t>Mae gan Concrid gryfder cywasgol da, ond mae’n frau ac ni fydd yn cymryd straen trwm, ni ellir ei blygu na’i dynnu. </a:t>
            </a:r>
          </a:p>
          <a:p>
            <a:pPr marL="0" indent="0">
              <a:buFontTx/>
              <a:buNone/>
            </a:pPr>
            <a:r>
              <a:rPr lang="cy-GB"/>
              <a:t>Mae’r atgyfnerthiad dur yn helpu i’w atal rhag cracio os yw’n dioddef straen heblaw cywasgu.</a:t>
            </a:r>
          </a:p>
          <a:p>
            <a:pPr marL="0" indent="0">
              <a:buFontTx/>
              <a:buNone/>
            </a:pPr>
            <a:endParaRPr lang="en-GB" altLang="en-US" sz="2000" dirty="0"/>
          </a:p>
          <a:p>
            <a:pPr marL="0" indent="0">
              <a:buFontTx/>
              <a:buNone/>
            </a:pPr>
            <a:endParaRPr lang="en-GB" alt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689604-D64D-174F-B9AE-38EFAA8069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679818"/>
            <a:ext cx="6098057" cy="1666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4786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BF365B10-2234-1045-BCF4-5C6DB494C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Atgyfnerthu</a:t>
            </a:r>
            <a:br>
              <a:rPr lang="cy-GB"/>
            </a:br>
            <a:endParaRPr lang="cy-GB"/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7246ED2E-F4D1-B04B-BFB4-772C8F062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cy-GB" sz="1800"/>
              <a:t>Gall atgyfnerthu concrid gynnwys barrau dur wedi’u plygu neu ffabrig dur wedi’i weldio. Mae’r deunyddiau hyn yn dod o dan BS 4449, 4482 a 4483. Mae’r gofynion ar gyfer nodi, mesur, plygu a thorri atgyfnerthiad wedi’u cynnwys yn BS 8666.</a:t>
            </a:r>
          </a:p>
          <a:p>
            <a:pPr marL="0" indent="0">
              <a:buFontTx/>
              <a:buNone/>
            </a:pPr>
            <a:r>
              <a:rPr lang="cy-GB" sz="1800" b="1"/>
              <a:t>Gwaith atgyfnerthu a wnaed ymlaen llaw</a:t>
            </a:r>
          </a:p>
          <a:p>
            <a:pPr marL="0" indent="0">
              <a:buFontTx/>
              <a:buNone/>
            </a:pPr>
            <a:r>
              <a:rPr lang="cy-GB" sz="1800"/>
              <a:t>Mae’n aml yn fwy cyfleus cael cewyll a threfniadau atgyfnerthu cymhleth sydd eisoes wedi’u cynhyrchu o ffatri’r cyflenwr. Gellir amseru’r danfon i gyd-fynd â’r rhaglen adeiladu ond mae’r un gofynion ar gyfer storio ar y safle yn berthnasol ag ar gyfer atgyfnerthu confensiynol. Mae rhai o’r cydosodiadau’n drwm a bydd angen cyfarpar codi addas.</a:t>
            </a:r>
          </a:p>
        </p:txBody>
      </p:sp>
      <p:pic>
        <p:nvPicPr>
          <p:cNvPr id="16389" name="Picture 2">
            <a:extLst>
              <a:ext uri="{FF2B5EF4-FFF2-40B4-BE49-F238E27FC236}">
                <a16:creationId xmlns:a16="http://schemas.microsoft.com/office/drawing/2014/main" id="{5DDDAA94-1666-E441-95E9-2B180F996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941168"/>
            <a:ext cx="2592387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0043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3672</TotalTime>
  <Words>1283</Words>
  <Application>Microsoft Office PowerPoint</Application>
  <PresentationFormat>On-screen Show (4:3)</PresentationFormat>
  <Paragraphs>65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Lucida Grande</vt:lpstr>
      <vt:lpstr>Times New Roman</vt:lpstr>
      <vt:lpstr>Default Design</vt:lpstr>
      <vt:lpstr>PowerPoint 13: Ffurfwaith concrid ac atgyfnerthu</vt:lpstr>
      <vt:lpstr>Ffurfwaith </vt:lpstr>
      <vt:lpstr>Gofynion ffurfwaith </vt:lpstr>
      <vt:lpstr>Mathau o ffurfwaith: safle</vt:lpstr>
      <vt:lpstr>Mathau o ffurfwaith: safle</vt:lpstr>
      <vt:lpstr>Asiantau rhyddhau</vt:lpstr>
      <vt:lpstr>Tynnu ffurfwaith </vt:lpstr>
      <vt:lpstr> Atgyfnerthu – pam fod angen hynny? </vt:lpstr>
      <vt:lpstr>Atgyfnerthu </vt:lpstr>
      <vt:lpstr>Gorchuddio gwaith atgyfnerthu </vt:lpstr>
      <vt:lpstr> Gorchuddio gwaith atgyfnerthu </vt:lpstr>
      <vt:lpstr> Cadw’r gorchudd – bylchwyr a chadeiriau </vt:lpstr>
      <vt:lpstr>Bylchwyr a chadeiriau</vt:lpstr>
      <vt:lpstr>Gosod atgyfnerthiad </vt:lpstr>
      <vt:lpstr>Fideos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145</cp:revision>
  <dcterms:created xsi:type="dcterms:W3CDTF">2013-05-28T00:38:54Z</dcterms:created>
  <dcterms:modified xsi:type="dcterms:W3CDTF">2021-06-04T09:15:09Z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