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9"/>
  </p:notesMasterIdLst>
  <p:handoutMasterIdLst>
    <p:handoutMasterId r:id="rId30"/>
  </p:handoutMasterIdLst>
  <p:sldIdLst>
    <p:sldId id="256" r:id="rId5"/>
    <p:sldId id="329" r:id="rId6"/>
    <p:sldId id="330" r:id="rId7"/>
    <p:sldId id="360" r:id="rId8"/>
    <p:sldId id="361" r:id="rId9"/>
    <p:sldId id="331" r:id="rId10"/>
    <p:sldId id="332" r:id="rId11"/>
    <p:sldId id="335" r:id="rId12"/>
    <p:sldId id="333" r:id="rId13"/>
    <p:sldId id="334" r:id="rId14"/>
    <p:sldId id="338" r:id="rId15"/>
    <p:sldId id="337" r:id="rId16"/>
    <p:sldId id="339" r:id="rId17"/>
    <p:sldId id="340" r:id="rId18"/>
    <p:sldId id="341" r:id="rId19"/>
    <p:sldId id="342" r:id="rId20"/>
    <p:sldId id="336" r:id="rId21"/>
    <p:sldId id="362" r:id="rId22"/>
    <p:sldId id="363" r:id="rId23"/>
    <p:sldId id="364" r:id="rId24"/>
    <p:sldId id="346" r:id="rId25"/>
    <p:sldId id="365" r:id="rId26"/>
    <p:sldId id="366" r:id="rId27"/>
    <p:sldId id="267" r:id="rId28"/>
  </p:sldIdLst>
  <p:sldSz cx="9144000" cy="6858000" type="screen4x3"/>
  <p:notesSz cx="6858000" cy="9144000"/>
  <p:custDataLst>
    <p:tags r:id="rId3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E3E376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67"/>
    <p:restoredTop sz="93172" autoAdjust="0"/>
  </p:normalViewPr>
  <p:slideViewPr>
    <p:cSldViewPr showGuides="1">
      <p:cViewPr varScale="1">
        <p:scale>
          <a:sx n="67" d="100"/>
          <a:sy n="67" d="100"/>
        </p:scale>
        <p:origin x="8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J3kx7JMLTk" TargetMode="External"/><Relationship Id="rId7" Type="http://schemas.openxmlformats.org/officeDocument/2006/relationships/hyperlink" Target="http://www.youtube.com/watch?v=CLHRcUUm7bc" TargetMode="External"/><Relationship Id="rId2" Type="http://schemas.openxmlformats.org/officeDocument/2006/relationships/hyperlink" Target="http://www.youtube.com/watch?v=ZvEIZLQgN1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90iMrLGLODo" TargetMode="External"/><Relationship Id="rId5" Type="http://schemas.openxmlformats.org/officeDocument/2006/relationships/hyperlink" Target="http://www.youtube.com/watch?v=WwR2RhYxZ-o" TargetMode="External"/><Relationship Id="rId4" Type="http://schemas.openxmlformats.org/officeDocument/2006/relationships/hyperlink" Target="http://www.youtube.com/watch?v=k73_AB3v1yE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Mwg0xGjft8&amp;list=PL99B9420DBA73CA86" TargetMode="External"/><Relationship Id="rId2" Type="http://schemas.openxmlformats.org/officeDocument/2006/relationships/hyperlink" Target="http://www.youtube.com/watch?v=_jwWvTfdQZA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ciKN0xPjlWY&amp;list=PL99B9420DBA73CA86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EfLN42zaAw&amp;list=PL30E0467B279E05A4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v-6o29nE7U" TargetMode="External"/><Relationship Id="rId2" Type="http://schemas.openxmlformats.org/officeDocument/2006/relationships/hyperlink" Target="http://www.youtube.com/watch?v=0YnEpeKS4_A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fKS2K9qo-d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11: Dulliau adeiladu palmantu modiwlaidd</a:t>
            </a:r>
            <a:br>
              <a:rPr lang="cy-GB"/>
            </a:br>
            <a:r>
              <a:rPr lang="cy-GB"/>
              <a:t>palmant slabiau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Sgridio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r>
              <a:rPr lang="cy-GB"/>
              <a:t>Mae’r deunydd a ddefnyddir ar gyfer y dull hwn fel arfer yn dywod siarp ac weithiau gellir cymysgu hwn â sment (yn dibynnu ar y dull adeiladu a ddefnyddir).</a:t>
            </a:r>
          </a:p>
          <a:p>
            <a:r>
              <a:rPr lang="cy-GB"/>
              <a:t>Fel arfer, defnyddir y dull hwn ar gyfer cerrig palmant sydd wedi’u cynllunio i gael eu gosod fel hyn. Mae bob amser yn well defnyddio cerrig palmant sydd wedi cael eu dylunio gyda goddefiant bach yn eu trwch. </a:t>
            </a:r>
          </a:p>
          <a:p>
            <a:r>
              <a:rPr lang="cy-GB"/>
              <a:t>Fel arfer, mae’r dull hwn yn gofyn am gau o gwmpas yr ymyl yn barod i’w gosod. Defnyddir sgrîd pren i daenu a lefelu’r tywod i’r uchder gofynnol. Mae’r pren naill ai wedi’i osod ar y dyfnder gofynnol neu’n fflat ar y polion sgridio. </a:t>
            </a:r>
          </a:p>
        </p:txBody>
      </p:sp>
    </p:spTree>
    <p:extLst>
      <p:ext uri="{BB962C8B-B14F-4D97-AF65-F5344CB8AC3E}">
        <p14:creationId xmlns:p14="http://schemas.microsoft.com/office/powerpoint/2010/main" val="3106793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18488" cy="382588"/>
          </a:xfrm>
        </p:spPr>
        <p:txBody>
          <a:bodyPr/>
          <a:lstStyle/>
          <a:p>
            <a:r>
              <a:rPr lang="cy-GB"/>
              <a:t>Trwch y cwrs gosod tywod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859216" cy="4248000"/>
          </a:xfrm>
        </p:spPr>
        <p:txBody>
          <a:bodyPr/>
          <a:lstStyle/>
          <a:p>
            <a:r>
              <a:rPr lang="cy-GB"/>
              <a:t>Dylid taenu deunydd y cwrs gosod i roi trwch o 25mm ar ôl ei osod a’i gywasgu’n llawn. </a:t>
            </a:r>
          </a:p>
          <a:p>
            <a:r>
              <a:rPr lang="cy-GB"/>
              <a:t>Mae trwch o 30mm o ddeunydd heb ei gywasgu yn addas fel arfer. Dylid defnyddio ardal fach i ddechrau i bennu’r mesur gofynnol.</a:t>
            </a:r>
          </a:p>
        </p:txBody>
      </p:sp>
    </p:spTree>
    <p:extLst>
      <p:ext uri="{BB962C8B-B14F-4D97-AF65-F5344CB8AC3E}">
        <p14:creationId xmlns:p14="http://schemas.microsoft.com/office/powerpoint/2010/main" val="260261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18488" cy="382588"/>
          </a:xfrm>
        </p:spPr>
        <p:txBody>
          <a:bodyPr/>
          <a:lstStyle/>
          <a:p>
            <a:r>
              <a:rPr lang="cy-GB"/>
              <a:t>Paratoi'r cwrs gosod tywod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Dim ond i'r graddau y gellir cwblhau gwaith yn ystod y diwrnod gwaith neu cyn dechrau tywydd garw y dylid paratoi'r cwrs gosod. Ni ddylid gadael meysydd cwrs gosod parod dros nos. Dylai deunydd y cwrs gosod gael ei sgridio a’i baratoi gan ddefnyddio un o’r dulliau canlynol: cyn-gywasgu neu rag-gywasgu rhannol.</a:t>
            </a:r>
          </a:p>
        </p:txBody>
      </p:sp>
    </p:spTree>
    <p:extLst>
      <p:ext uri="{BB962C8B-B14F-4D97-AF65-F5344CB8AC3E}">
        <p14:creationId xmlns:p14="http://schemas.microsoft.com/office/powerpoint/2010/main" val="1753431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Cyn-gywasgu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Taenwch dywod y cwrs gosod i ddyfnder digonol i roi’r trwch gofynnol ar ôl cywasgu’r tywod a’r slabiau (bydd trwch y tywod heb ei gywasgu’n dibynnu ar natur a lleithder y tywod ac efallai y bydd angen treialu i gael y mesur iawn). </a:t>
            </a:r>
          </a:p>
          <a:p>
            <a:r>
              <a:rPr lang="cy-GB"/>
              <a:t>Cywasgwch gyda phlât sy’n dirgrynu a sgridio i lefelu’r arwyneb, yna rhyddhewch y 10mm uchaf â chribin.</a:t>
            </a:r>
          </a:p>
        </p:txBody>
      </p:sp>
    </p:spTree>
    <p:extLst>
      <p:ext uri="{BB962C8B-B14F-4D97-AF65-F5344CB8AC3E}">
        <p14:creationId xmlns:p14="http://schemas.microsoft.com/office/powerpoint/2010/main" val="1860592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Cywasgu’n rhannol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Taenwch ddeunydd y cwrs gosod heb ei gywasgu i ddyfnder sydd yr un fath â’r trwch gofynnol ar ôl cywasgu’r tywod a’r slabiau. Cywasgwch gyda chywasgydd plât sy’n dirgrynu, yna gosod a sgridio tua 10–15 mm arall o ddeunydd rhydd cyn gosod y slabiau.</a:t>
            </a:r>
          </a:p>
          <a:p>
            <a:r>
              <a:rPr lang="cy-GB"/>
              <a:t>Pan ddefnyddir rheiliau sgridio, dylid eu tynnu’n ofalus er mwyn osgoi tarfu ar arwyneb sgrîd y cwrs gosod. Dylid gwneud yn siŵr bod unrhyw bantiau sy’n cael eu gadael gan y rheiliau yn cael eu llenwi.</a:t>
            </a:r>
          </a:p>
          <a:p>
            <a:r>
              <a:rPr lang="cy-GB"/>
              <a:t>Os bydd y cwrs gosod wedi’i baratoi’n cael ei ddifrodi neu os bydd rhywbeth yn amharu arno cyn gosod y slab, dylid ei ailsgridio i’r goddefiannau angenrheidiol.</a:t>
            </a:r>
          </a:p>
        </p:txBody>
      </p:sp>
    </p:spTree>
    <p:extLst>
      <p:ext uri="{BB962C8B-B14F-4D97-AF65-F5344CB8AC3E}">
        <p14:creationId xmlns:p14="http://schemas.microsoft.com/office/powerpoint/2010/main" val="914034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slabiau palmantu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endParaRPr lang="en-US" dirty="0"/>
          </a:p>
          <a:p>
            <a:r>
              <a:rPr lang="cy-GB"/>
              <a:t>Dylid gosod slabiau yn unol â lllinell a lefel, a’u gosod i lawr gan ddefnyddio gordd neu, ar gyfer slabiau bychan, cywasgydd plât sy’n dirgrynu.</a:t>
            </a:r>
          </a:p>
          <a:p>
            <a:r>
              <a:rPr lang="cy-GB"/>
              <a:t>Efallai y bydd angen defnyddio cywasgydd plât sy'n dirgrynu sydd wedi'i ffitio â phlât neoprene i ddiogelu rhai slabiau gyda gorffeniadau arbennig. Dylai’r gosodwr weithio o flociau sydd eisoes wedi’u gosod, gan ofalu nad yw’n amharu arnynt. Ni ddylid cerdded ar slabiau a adawyd o fewn 1.0m i ymyl heb ei chau.</a:t>
            </a:r>
          </a:p>
        </p:txBody>
      </p:sp>
    </p:spTree>
    <p:extLst>
      <p:ext uri="{BB962C8B-B14F-4D97-AF65-F5344CB8AC3E}">
        <p14:creationId xmlns:p14="http://schemas.microsoft.com/office/powerpoint/2010/main" val="1863776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Uniadu slabiau ar gwrs gosod tywod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Dylid gosod baneri gydag uniadau o 2 i 5mm o led a thywod uniadu sych mân, wedi’i frwsio i mewn i lenwi uniadau’n gyfan gwbl. Gellir ychwanegu tywod ychwanegol i ychwanegu at yr uniadau yn ôl yr angen ar ôl i’r slabiau gael eu cywasgu gyda chywasgydd plât sy’n dirgrynu.</a:t>
            </a:r>
          </a:p>
          <a:p>
            <a:r>
              <a:rPr lang="cy-GB"/>
              <a:t>Yn ddelfrydol, dylai tywod uniadu fod wedi’i sychu mewn odyn. Dylid bod yn ofalus i ddewis tywod uniadu nad yw’n staenio wyneb y slabiau, lle byddai’n niweidiol i olwg esthetig y palmant. </a:t>
            </a:r>
          </a:p>
          <a:p>
            <a:r>
              <a:rPr lang="cy-GB"/>
              <a:t>Dylid cwblhau’r gwaith llenwi ar y cyd a’r cywasgu terfynol ar yr un diwrnod â’r gwaith gosod neu cyn tywydd garw. Efallai y bydd angen ychwanegu tywod uniadu ychwanegol yn ystod oes gynnar y palmant.</a:t>
            </a:r>
          </a:p>
        </p:txBody>
      </p:sp>
    </p:spTree>
    <p:extLst>
      <p:ext uri="{BB962C8B-B14F-4D97-AF65-F5344CB8AC3E}">
        <p14:creationId xmlns:p14="http://schemas.microsoft.com/office/powerpoint/2010/main" val="488098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â llaw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Gosod deunydd cwrs.</a:t>
            </a:r>
          </a:p>
          <a:p>
            <a:r>
              <a:rPr lang="cy-GB"/>
              <a:t>Dylai’r morter fod yn forter tywod a sment 1:3 (cyfrannau yn ôl cyfaint) wedi’i gymysgu’n ffres, ac yn llaith neu 1:3 morter calch-tywod (cyfrannau yn ôl cyfaint).</a:t>
            </a:r>
          </a:p>
          <a:p>
            <a:r>
              <a:rPr lang="cy-GB"/>
              <a:t>Dylai’r cwrs gosod morter gael ei daenu i ddyfnder o 30-35 mm i ddarparu trwch o 25 mm ar ôl cywasgu.</a:t>
            </a:r>
          </a:p>
          <a:p>
            <a:r>
              <a:rPr lang="cy-GB"/>
              <a:t>Dylai ardaloedd o gyrsiau gosod morter sydd wedi’u paratoi gael eu palmantu cyn gynted â phosibl. Dylid cael gwared o forter sment sydd wedi dechrau caledu neu sydd wedi’i gymysgu ers mwy na dwy awr.</a:t>
            </a:r>
          </a:p>
        </p:txBody>
      </p:sp>
    </p:spTree>
    <p:extLst>
      <p:ext uri="{BB962C8B-B14F-4D97-AF65-F5344CB8AC3E}">
        <p14:creationId xmlns:p14="http://schemas.microsoft.com/office/powerpoint/2010/main" val="2091777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slabiau ar gwrs gosod morter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r>
              <a:rPr lang="cy-GB"/>
              <a:t>Dylai ardaloedd o gyrsiau gosod morter sydd wedi’u paratoi gael eu palmantu cyn gynted â phosibl. Dylid cael gwared o forter sment sydd wedi dechrau caledu neu sydd wedi’i gymysgu ers mwy na dwy awr.</a:t>
            </a:r>
          </a:p>
          <a:p>
            <a:r>
              <a:rPr lang="cy-GB"/>
              <a:t>Dylid gosod y slabiau’n ofalus ar wely morter llawn a’u gosod i lawr yn unol â llinell a lefel gyda gordd. </a:t>
            </a:r>
          </a:p>
          <a:p>
            <a:r>
              <a:rPr lang="cy-GB"/>
              <a:t>Ni ddylai’r gosodwr sefyll mewn morter sydd wedi’i osod o’r newydd nac ar slabiau a osodwyd oni chymerir camau priodol i atal y slabiau rhag symud.</a:t>
            </a:r>
          </a:p>
        </p:txBody>
      </p:sp>
    </p:spTree>
    <p:extLst>
      <p:ext uri="{BB962C8B-B14F-4D97-AF65-F5344CB8AC3E}">
        <p14:creationId xmlns:p14="http://schemas.microsoft.com/office/powerpoint/2010/main" val="755288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Uniadu slabiau ar gwrs gosod morter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r>
              <a:rPr lang="cy-GB"/>
              <a:t>Mae slabiau’n cael eu gosod gydag uniadau llydan (h.y. 5 i 10 mm o led) a dylid llenwi’r cyfan o’r uniad â morter wedi’i gywasgu o fewn 2 i 3mm</a:t>
            </a:r>
            <a:br>
              <a:rPr lang="cy-GB"/>
            </a:br>
            <a:r>
              <a:rPr lang="cy-GB"/>
              <a:t>wyneb y slab gan ddefnyddio morter tywod a sment 1:4 cyfrannau yn ôl cyfaint), sy’n cynnwys tywod sy’n cydymffurfio â BS EN 12620:2002. </a:t>
            </a:r>
          </a:p>
          <a:p>
            <a:r>
              <a:rPr lang="cy-GB"/>
              <a:t>Dylid diogelu cerrig palmant sy’n cynnwys uniadau morter a/neu gyrsiau gosod morter rhag traffig cerddwyr nes bod y morter wedi caledu.</a:t>
            </a:r>
          </a:p>
        </p:txBody>
      </p:sp>
    </p:spTree>
    <p:extLst>
      <p:ext uri="{BB962C8B-B14F-4D97-AF65-F5344CB8AC3E}">
        <p14:creationId xmlns:p14="http://schemas.microsoft.com/office/powerpoint/2010/main" val="241499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Trawstoriad nodweddiadol o ardal balmantog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ardal balmog nodweddiadol wedi’i chreu o dair haen o waith adeiladu.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Yr haen waelod neu’r haen gyntaf a elwir yn is-sylfaen.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Yr haen wely yw’r ail.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Y trydydd yw’r cwrs arwyneb.</a:t>
            </a:r>
          </a:p>
          <a:p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64854FE8-2607-46B4-94A3-A9D084FFBF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76" t="1" b="36717"/>
          <a:stretch/>
        </p:blipFill>
        <p:spPr>
          <a:xfrm>
            <a:off x="4788024" y="3140968"/>
            <a:ext cx="3898776" cy="284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78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Gosodiad palmant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Fel arfer, dylai’r broses o osod slabiau gychwyn ar yr ymyl sefydlog. Fodd bynnag, mae unrhyw ymyl yn annhebygol o fod yn berffaith syth neu ar 90 gradd i batrwm y slabiau a fwriedir. </a:t>
            </a:r>
          </a:p>
          <a:p>
            <a:r>
              <a:rPr lang="cy-GB"/>
              <a:t>Felly, dylid gosod lein bellter byr o’r ymyl a’i defnyddio i alinio’r rhes gyntaf o slabiau. Bydd ail lein ar 90 gradd i’r gyntaf yn sicrhau nad yw’r bond slabiau’n ‘crwydro’. </a:t>
            </a:r>
          </a:p>
          <a:p>
            <a:r>
              <a:rPr lang="cy-GB"/>
              <a:t>Yna, gellir llenwi’r ardal rhwng y llinell linyn gyntaf a’r ymyl â slabiau neu flociau concrid wedi eu torri fel eu bod yn ffitio yn ôl yr angen. Mae’n bwysig parhau i ddefnyddio lein wrth osod yr ardal balmantog i sicrhau bod yr uniadau’n edrych yn syth neu mewn llinell.</a:t>
            </a:r>
          </a:p>
        </p:txBody>
      </p:sp>
    </p:spTree>
    <p:extLst>
      <p:ext uri="{BB962C8B-B14F-4D97-AF65-F5344CB8AC3E}">
        <p14:creationId xmlns:p14="http://schemas.microsoft.com/office/powerpoint/2010/main" val="307437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Torri slabiau palmantu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Wrth i’r gwaith fynd rhagddo, dylid llenwi’r man palmantog gydag unrhyw slabiau wedi eu torri yn cael eu rhoi i mewn a’u gosod, ac yna eu cywasgu</a:t>
            </a:r>
            <a:br>
              <a:rPr lang="cy-GB"/>
            </a:br>
            <a:r>
              <a:rPr lang="cy-GB"/>
              <a:t>ac uniadu. </a:t>
            </a:r>
          </a:p>
          <a:p>
            <a:r>
              <a:rPr lang="cy-GB"/>
              <a:t>Gellir torri slabiau gan ddefnyddio llif, morthwyl a chŷn neu lif disg addas. Gellir torri slabiau palmantu bach hefyd gan ddefnyddio torrwr slabiau mecanyddol addas.</a:t>
            </a:r>
          </a:p>
          <a:p>
            <a:r>
              <a:rPr lang="cy-GB"/>
              <a:t>Gofalwch eich bod yn sicrhau amgylchedd gweithio diogel yn ystod unrhyw waith torri a bod yr holl weithdrefnau’n cydymffurfio â’r ddeddfwriaeth ddiogelwch berthnasol.</a:t>
            </a:r>
          </a:p>
        </p:txBody>
      </p:sp>
    </p:spTree>
    <p:extLst>
      <p:ext uri="{BB962C8B-B14F-4D97-AF65-F5344CB8AC3E}">
        <p14:creationId xmlns:p14="http://schemas.microsoft.com/office/powerpoint/2010/main" val="2381609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Dolenni Fideo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O ddechrau’r gwaith i ddiwedd y gwaith: dull gwely morter</a:t>
            </a:r>
          </a:p>
          <a:p>
            <a:r>
              <a:rPr lang="cy-GB" sz="1600">
                <a:solidFill>
                  <a:srgbClr val="0077E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www.youtube.com/watch?v=ZvEIZLQgN1U</a:t>
            </a:r>
          </a:p>
          <a:p>
            <a:r>
              <a:rPr lang="cy-GB" sz="1600">
                <a:solidFill>
                  <a:srgbClr val="0077E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www.youtube.com/watch?v=8J3kx7JMLTk</a:t>
            </a:r>
          </a:p>
          <a:p>
            <a:r>
              <a:rPr lang="cy-GB" sz="1600">
                <a:solidFill>
                  <a:srgbClr val="0077E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www.youtube.com/watch?v=k73_AB3v1yE</a:t>
            </a:r>
          </a:p>
          <a:p>
            <a:r>
              <a:rPr lang="cy-GB" sz="1600">
                <a:solidFill>
                  <a:srgbClr val="0077E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www.youtube.com/watch?v=WwR2RhYxZ-o</a:t>
            </a:r>
          </a:p>
          <a:p>
            <a:r>
              <a:rPr lang="cy-GB" sz="1600">
                <a:solidFill>
                  <a:srgbClr val="0077E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www.youtube.com/watch?v=90iMrLGLODo</a:t>
            </a:r>
          </a:p>
          <a:p>
            <a:r>
              <a:rPr lang="cy-GB" sz="1600">
                <a:solidFill>
                  <a:srgbClr val="0077E3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www.youtube.com/watch?v=CLHRcUUm7bc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1E95100-48B3-3D46-AB89-7655C099AA4B}"/>
              </a:ext>
            </a:extLst>
          </p:cNvPr>
          <p:cNvSpPr/>
          <p:nvPr/>
        </p:nvSpPr>
        <p:spPr>
          <a:xfrm>
            <a:off x="5868144" y="2636912"/>
            <a:ext cx="1441450" cy="407988"/>
          </a:xfrm>
          <a:prstGeom prst="roundRect">
            <a:avLst/>
          </a:prstGeom>
          <a:solidFill>
            <a:srgbClr val="0077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y-GB" sz="1200"/>
              <a:t>Dolen YouTube</a:t>
            </a:r>
          </a:p>
        </p:txBody>
      </p:sp>
    </p:spTree>
    <p:extLst>
      <p:ext uri="{BB962C8B-B14F-4D97-AF65-F5344CB8AC3E}">
        <p14:creationId xmlns:p14="http://schemas.microsoft.com/office/powerpoint/2010/main" val="1345959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Dolenni Fideo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Y dull sgridio</a:t>
            </a:r>
          </a:p>
          <a:p>
            <a:r>
              <a:rPr lang="cy-GB" sz="1600">
                <a:solidFill>
                  <a:srgbClr val="0077E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www.youtube.com/watch?v=_jwWvTfdQZA</a:t>
            </a:r>
          </a:p>
          <a:p>
            <a:r>
              <a:rPr lang="cy-GB" sz="1600">
                <a:solidFill>
                  <a:srgbClr val="0077E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www.youtube.com/watch?v=zMwg0xGjft8&amp;list=PL99B9420DBA73CA86</a:t>
            </a:r>
          </a:p>
          <a:p>
            <a:r>
              <a:rPr lang="cy-GB" sz="1600">
                <a:solidFill>
                  <a:srgbClr val="0077E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www.youtube.com/watch?v=ciKN0xPjlWY&amp;list=PL99B9420DBA73CA86</a:t>
            </a:r>
          </a:p>
          <a:p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3DF0FFB-4BC9-7940-AC46-2830CF4C6515}"/>
              </a:ext>
            </a:extLst>
          </p:cNvPr>
          <p:cNvSpPr/>
          <p:nvPr/>
        </p:nvSpPr>
        <p:spPr>
          <a:xfrm>
            <a:off x="4067944" y="4221088"/>
            <a:ext cx="1441450" cy="407988"/>
          </a:xfrm>
          <a:prstGeom prst="roundRect">
            <a:avLst/>
          </a:prstGeom>
          <a:solidFill>
            <a:srgbClr val="0077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y-GB" sz="1200"/>
              <a:t>Dolen YouTube</a:t>
            </a:r>
          </a:p>
        </p:txBody>
      </p:sp>
    </p:spTree>
    <p:extLst>
      <p:ext uri="{BB962C8B-B14F-4D97-AF65-F5344CB8AC3E}">
        <p14:creationId xmlns:p14="http://schemas.microsoft.com/office/powerpoint/2010/main" val="503329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Paratoi’r ardal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Dylai’r ardal sydd i’w phalmantu gael ei marcio’n ofalus i’w pharatoi cyn dechrau cloddio. </a:t>
            </a:r>
          </a:p>
          <a:p>
            <a:r>
              <a:rPr lang="cy-GB"/>
              <a:t>Ceisiwch gadw’r ardal hon mor sgwâr â phosibl bob amser. Cyfrifwch i ble mae’r dŵr yn mynd i lifo ar ôl gosod y palmant. Yn ddelfrydol, bydd hyn i draen yn arwain at gwrs dŵr naturiol.</a:t>
            </a:r>
          </a:p>
          <a:p>
            <a:r>
              <a:rPr lang="cy-GB"/>
              <a:t>Rheol y fawd yw cloddio i lawr i sylfaen solet; deunydd clai yw hwn fel arfer.</a:t>
            </a:r>
          </a:p>
          <a:p>
            <a:r>
              <a:rPr lang="cy-GB"/>
              <a:t>Dolen fideo:	</a:t>
            </a:r>
            <a:r>
              <a:rPr lang="cy-GB" sz="1600">
                <a:solidFill>
                  <a:srgbClr val="0077E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www.youtube.com/watch?v=EEfLN42zaAw&amp;list=PL30E0467B279E05A4</a:t>
            </a:r>
          </a:p>
          <a:p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25B969E-FA97-0C41-837C-88F3FA80C17F}"/>
              </a:ext>
            </a:extLst>
          </p:cNvPr>
          <p:cNvSpPr/>
          <p:nvPr/>
        </p:nvSpPr>
        <p:spPr>
          <a:xfrm>
            <a:off x="6372200" y="5760000"/>
            <a:ext cx="1441450" cy="407988"/>
          </a:xfrm>
          <a:prstGeom prst="roundRect">
            <a:avLst/>
          </a:prstGeom>
          <a:solidFill>
            <a:srgbClr val="0077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y-GB" sz="1200"/>
              <a:t>Dolen YouTube</a:t>
            </a:r>
          </a:p>
        </p:txBody>
      </p:sp>
    </p:spTree>
    <p:extLst>
      <p:ext uri="{BB962C8B-B14F-4D97-AF65-F5344CB8AC3E}">
        <p14:creationId xmlns:p14="http://schemas.microsoft.com/office/powerpoint/2010/main" val="294416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Cwympiadau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palmantu’n darparu arwyneb palmantog sydd bron yn anhydraidd. Mae slabiau sydd ag uniadau morter yn gwrthsefyll dŵr yn treiddio’n syth ar ôl eu gosod. </a:t>
            </a:r>
          </a:p>
          <a:p>
            <a:r>
              <a:rPr lang="cy-GB"/>
              <a:t>Mae cymalau sy’n llawn tywod yn datblygu gwrthiant dŵr yn gynnar yn eu hoes. Felly, mae angen goleddf ar ardal wedi ei phalmantu â slabiau ar gyfer draenio dŵr wyneb. Argymhellir goleddf ar draws o 2.5% (1:40) o leiaf a goleddf ar hyd o 1.25% (1:80), lle bynnag y bo modd.</a:t>
            </a:r>
          </a:p>
        </p:txBody>
      </p:sp>
    </p:spTree>
    <p:extLst>
      <p:ext uri="{BB962C8B-B14F-4D97-AF65-F5344CB8AC3E}">
        <p14:creationId xmlns:p14="http://schemas.microsoft.com/office/powerpoint/2010/main" val="140922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Goddefiadau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Dylid gosod y palmant slabiau yn unol â’r goddefiannau canlynol. Dylai’r goddefiant lefel arwyneb gorffenedig o lefel dylunio y palmant slabiau fod yn ± 6mm. </a:t>
            </a:r>
          </a:p>
          <a:p>
            <a:r>
              <a:rPr lang="cy-GB"/>
              <a:t>Ni ddylai slabiau cyfagos fod yn amrywio mwy na 3mm o ran lefel.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22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yr is-sylfaen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Dylai uchder a goleddf y llwybr/patio gael ei osod allan gan berson cymwys gan sicrhau na fydd dŵr yn cronni ar yr arwyneb gorffenedig. </a:t>
            </a:r>
          </a:p>
          <a:p>
            <a:r>
              <a:rPr lang="cy-GB"/>
              <a:t>Dylai’r deunydd is-sylfaen gael ei daenu a’i lefelu i’r uchder a’r goleddfau ddymunir gyda rhaw neu gribin yn ôl yr angen.</a:t>
            </a:r>
          </a:p>
          <a:p>
            <a:r>
              <a:rPr lang="cy-GB"/>
              <a:t>Yn gyffredinol, ni ddylai trwch nodweddiadol yr is-sylfaen fod yn ddim llai na 75-100mm. Yna dylid ei gywasgu â phlât sy'n dirgrynu. </a:t>
            </a:r>
          </a:p>
          <a:p>
            <a:r>
              <a:rPr lang="cy-GB"/>
              <a:t>Os ydych chi’n defnyddio plât sy’n dirgrynu a oedd yn pwyso 1400kg/m</a:t>
            </a:r>
            <a:r>
              <a:rPr lang="cy-GB" baseline="300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cy-GB"/>
              <a:t> to 1800kg/m</a:t>
            </a:r>
            <a:r>
              <a:rPr lang="cy-GB" baseline="300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cy-GB"/>
              <a:t> yna bydd angen i chi basio dros yr haen chwe gwaith gyda’r plât sy’n dirgrynu i wneud yn siŵr ei fod wedi’i gywasgu’n ddigonol.</a:t>
            </a:r>
          </a:p>
        </p:txBody>
      </p:sp>
    </p:spTree>
    <p:extLst>
      <p:ext uri="{BB962C8B-B14F-4D97-AF65-F5344CB8AC3E}">
        <p14:creationId xmlns:p14="http://schemas.microsoft.com/office/powerpoint/2010/main" val="232414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yr is-sylfaen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Dolenni Fideo:</a:t>
            </a:r>
          </a:p>
          <a:p>
            <a:r>
              <a:rPr lang="cy-GB"/>
              <a:t>Defnyddio plât sy'n dirgrynu:</a:t>
            </a:r>
          </a:p>
          <a:p>
            <a:r>
              <a:rPr lang="cy-GB" sz="1800">
                <a:solidFill>
                  <a:srgbClr val="0077E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www.youtube.com/watch?v=0YnEpeKS4_A</a:t>
            </a:r>
          </a:p>
          <a:p>
            <a:r>
              <a:rPr lang="cy-GB" sz="1800">
                <a:solidFill>
                  <a:srgbClr val="0077E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www.youtube.com/watch?v=3v-6o29nE7U</a:t>
            </a:r>
          </a:p>
          <a:p>
            <a:r>
              <a:rPr lang="cy-GB" sz="1800">
                <a:solidFill>
                  <a:srgbClr val="0077E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www.youtube.com/watch?v=fKS2K9qo-dM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58B91FA-249A-5741-B7E7-9987A2EE26D3}"/>
              </a:ext>
            </a:extLst>
          </p:cNvPr>
          <p:cNvSpPr/>
          <p:nvPr/>
        </p:nvSpPr>
        <p:spPr>
          <a:xfrm>
            <a:off x="6516216" y="3429000"/>
            <a:ext cx="1441450" cy="407988"/>
          </a:xfrm>
          <a:prstGeom prst="roundRect">
            <a:avLst/>
          </a:prstGeom>
          <a:solidFill>
            <a:srgbClr val="0077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y-GB" sz="1200"/>
              <a:t>Dolen YouTube</a:t>
            </a:r>
          </a:p>
        </p:txBody>
      </p:sp>
    </p:spTree>
    <p:extLst>
      <p:ext uri="{BB962C8B-B14F-4D97-AF65-F5344CB8AC3E}">
        <p14:creationId xmlns:p14="http://schemas.microsoft.com/office/powerpoint/2010/main" val="140882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Cau o gwmpas yr ymylon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363272" cy="4248000"/>
          </a:xfrm>
        </p:spPr>
        <p:txBody>
          <a:bodyPr/>
          <a:lstStyle/>
          <a:p>
            <a:r>
              <a:rPr lang="cy-GB"/>
              <a:t>Rhaid cau o gwmpas ymyl y palmant slabiau i atal symudiad: yn yr ardal balmantog gyfan neu slabiau unigol. </a:t>
            </a:r>
          </a:p>
          <a:p>
            <a:r>
              <a:rPr lang="cy-GB"/>
              <a:t>Mae cau o gwmpas yr ymylon yn nadu symudiad ochrol ac yn cyfyngu ar golli deunydd gosod ar y ffiniau.</a:t>
            </a:r>
          </a:p>
          <a:p>
            <a:r>
              <a:rPr lang="cy-GB"/>
              <a:t>Dylid cau o gwmpas yr ymyl ar bob ffin yn yr ardal lle gosodwyd y slabiau, gan gynnwys lle mae slabiau yn cwrdd â gwahanol ddeunyddiau hyblyg, fel tarmac. </a:t>
            </a:r>
          </a:p>
          <a:p>
            <a:r>
              <a:rPr lang="cy-GB"/>
              <a:t>Dylid gohirio cywasgu haenau opbalmentydd ger y ymylon nes bydd unrhyw wely concrid wedi ennill digon o gryfder i atal yr ymyl rhag symud.</a:t>
            </a:r>
          </a:p>
        </p:txBody>
      </p:sp>
    </p:spTree>
    <p:extLst>
      <p:ext uri="{BB962C8B-B14F-4D97-AF65-F5344CB8AC3E}">
        <p14:creationId xmlns:p14="http://schemas.microsoft.com/office/powerpoint/2010/main" val="998570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Yr haen wely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Ar ôl i’r is-sylfaen gael ei gosod a’i chywasgu i’r uchder a ddymunir, yna’r cam nesaf yw adeiladu neu osod yr haen wely.</a:t>
            </a:r>
          </a:p>
          <a:p>
            <a:r>
              <a:rPr lang="cy-GB"/>
              <a:t>Mae gwahanol ddulliau o adeiladu’r haen hon: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Sgrdio ar wely o dywod 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Gosod ar wely morter</a:t>
            </a:r>
          </a:p>
          <a:p>
            <a:r>
              <a:rPr lang="cy-GB"/>
              <a:t>Mae’r dull a ddewisir yn dibynnu’n bennaf ar y math o balmant sy’n cael ei osod.</a:t>
            </a:r>
          </a:p>
        </p:txBody>
      </p:sp>
    </p:spTree>
    <p:extLst>
      <p:ext uri="{BB962C8B-B14F-4D97-AF65-F5344CB8AC3E}">
        <p14:creationId xmlns:p14="http://schemas.microsoft.com/office/powerpoint/2010/main" val="18740334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3666</TotalTime>
  <Words>1900</Words>
  <Application>Microsoft Office PowerPoint</Application>
  <PresentationFormat>On-screen Show (4:3)</PresentationFormat>
  <Paragraphs>108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Lucida Grande</vt:lpstr>
      <vt:lpstr>Times New Roman</vt:lpstr>
      <vt:lpstr>Default Design</vt:lpstr>
      <vt:lpstr>PowerPoint 11: Dulliau adeiladu palmantu modiwlaidd palmant slabiau</vt:lpstr>
      <vt:lpstr>Trawstoriad nodweddiadol o ardal balmantog</vt:lpstr>
      <vt:lpstr>Paratoi’r ardal</vt:lpstr>
      <vt:lpstr>Cwympiadau </vt:lpstr>
      <vt:lpstr>Goddefiadau </vt:lpstr>
      <vt:lpstr>Gosod yr is-sylfaen</vt:lpstr>
      <vt:lpstr>Gosod yr is-sylfaen</vt:lpstr>
      <vt:lpstr>Cau o gwmpas yr ymylon </vt:lpstr>
      <vt:lpstr>Yr haen wely</vt:lpstr>
      <vt:lpstr>Sgridio </vt:lpstr>
      <vt:lpstr>Trwch y cwrs gosod tywod </vt:lpstr>
      <vt:lpstr>Paratoi'r cwrs gosod tywod </vt:lpstr>
      <vt:lpstr>Cyn-gywasgu </vt:lpstr>
      <vt:lpstr>Cywasgu’n rhannol </vt:lpstr>
      <vt:lpstr>Gosod slabiau palmantu </vt:lpstr>
      <vt:lpstr>Uniadu slabiau ar gwrs gosod tywod </vt:lpstr>
      <vt:lpstr>Gosod â llaw</vt:lpstr>
      <vt:lpstr>Gosod slabiau ar gwrs gosod morter </vt:lpstr>
      <vt:lpstr>Uniadu slabiau ar gwrs gosod morter </vt:lpstr>
      <vt:lpstr>Gosodiad palmant </vt:lpstr>
      <vt:lpstr>Torri slabiau palmantu </vt:lpstr>
      <vt:lpstr>Dolenni Fideo </vt:lpstr>
      <vt:lpstr>Dolenni Fideo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152</cp:revision>
  <dcterms:created xsi:type="dcterms:W3CDTF">2013-05-28T00:38:54Z</dcterms:created>
  <dcterms:modified xsi:type="dcterms:W3CDTF">2021-06-08T10:02:04Z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