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1" r:id="rId4"/>
  </p:sldMasterIdLst>
  <p:notesMasterIdLst>
    <p:notesMasterId r:id="rId15"/>
  </p:notesMasterIdLst>
  <p:handoutMasterIdLst>
    <p:handoutMasterId r:id="rId16"/>
  </p:handoutMasterIdLst>
  <p:sldIdLst>
    <p:sldId id="256" r:id="rId5"/>
    <p:sldId id="338" r:id="rId6"/>
    <p:sldId id="257" r:id="rId7"/>
    <p:sldId id="261" r:id="rId8"/>
    <p:sldId id="262" r:id="rId9"/>
    <p:sldId id="263" r:id="rId10"/>
    <p:sldId id="264" r:id="rId11"/>
    <p:sldId id="268" r:id="rId12"/>
    <p:sldId id="339" r:id="rId13"/>
    <p:sldId id="267" r:id="rId14"/>
  </p:sldIdLst>
  <p:sldSz cx="9144000" cy="6858000" type="screen4x3"/>
  <p:notesSz cx="6858000" cy="9144000"/>
  <p:custDataLst>
    <p:tags r:id="rId17"/>
  </p:custDataLst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5pPr>
    <a:lvl6pPr marL="22860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6pPr>
    <a:lvl7pPr marL="27432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7pPr>
    <a:lvl8pPr marL="32004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8pPr>
    <a:lvl9pPr marL="36576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7E3"/>
    <a:srgbClr val="000000"/>
    <a:srgbClr val="E30613"/>
    <a:srgbClr val="D9D9D9"/>
    <a:srgbClr val="D81E05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4DC704F-E8C8-004E-8349-161347883DE0}" v="21" dt="2020-08-21T17:43:05.22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6549"/>
    <p:restoredTop sz="86328"/>
  </p:normalViewPr>
  <p:slideViewPr>
    <p:cSldViewPr showGuides="1">
      <p:cViewPr varScale="1">
        <p:scale>
          <a:sx n="57" d="100"/>
          <a:sy n="57" d="100"/>
        </p:scale>
        <p:origin x="1120" y="5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186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57" d="100"/>
          <a:sy n="57" d="100"/>
        </p:scale>
        <p:origin x="-1170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ags" Target="tags/tag1.xml"/><Relationship Id="rId2" Type="http://schemas.openxmlformats.org/officeDocument/2006/relationships/customXml" Target="../customXml/item2.xml"/><Relationship Id="rId16" Type="http://schemas.openxmlformats.org/officeDocument/2006/relationships/handoutMaster" Target="handoutMasters/handoutMaster1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microsoft.com/office/2015/10/relationships/revisionInfo" Target="revisionInfo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586ABBB-9C0A-1D47-83E6-10FD6948B0D3}" type="datetime1">
              <a:rPr lang="en-US"/>
              <a:pPr/>
              <a:t>6/4/2021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BFAD621-1136-4040-A893-ED5AEC3FF12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74557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94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450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50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D847933-502B-D146-9428-3DDD196AD935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32193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741854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008000"/>
            <a:ext cx="8229600" cy="382588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1336956"/>
          </a:xfrm>
        </p:spPr>
        <p:txBody>
          <a:bodyPr/>
          <a:lstStyle/>
          <a:p>
            <a:r>
              <a:rPr lang="en-GB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49275" y="1600201"/>
            <a:ext cx="3840480" cy="4343400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1071" y="1600201"/>
            <a:ext cx="3840480" cy="4343400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6FFC2-E1B0-FB40-AA6C-393FC83423C2}" type="datetimeFigureOut">
              <a:rPr lang="en-US" smtClean="0"/>
              <a:t>6/4/2021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C02388-AFFA-974F-9A1C-2A36539C9B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98058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6FFC2-E1B0-FB40-AA6C-393FC83423C2}" type="datetimeFigureOut">
              <a:rPr lang="en-US" smtClean="0"/>
              <a:t>6/4/2021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C02388-AFFA-974F-9A1C-2A36539C9B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89537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emf"/><Relationship Id="rId5" Type="http://schemas.openxmlformats.org/officeDocument/2006/relationships/image" Target="../media/image1.jp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Text Box 10"/>
          <p:cNvSpPr txBox="1">
            <a:spLocks noChangeArrowheads="1"/>
          </p:cNvSpPr>
          <p:nvPr userDrawn="1"/>
        </p:nvSpPr>
        <p:spPr bwMode="white">
          <a:xfrm>
            <a:off x="0" y="457200"/>
            <a:ext cx="9144000" cy="152400"/>
          </a:xfrm>
          <a:prstGeom prst="rect">
            <a:avLst/>
          </a:prstGeom>
          <a:solidFill>
            <a:srgbClr val="D9D9D9">
              <a:alpha val="0"/>
            </a:srgbClr>
          </a:solidFill>
          <a:ln>
            <a:noFill/>
          </a:ln>
        </p:spPr>
        <p:txBody>
          <a:bodyPr wrap="none"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defRPr/>
            </a:pPr>
            <a:r>
              <a:rPr lang="en-GB" sz="1800">
                <a:solidFill>
                  <a:srgbClr val="D9D9D9"/>
                </a:solidFill>
                <a:cs typeface="Arial" charset="0"/>
              </a:rPr>
              <a:t> </a:t>
            </a:r>
          </a:p>
        </p:txBody>
      </p:sp>
      <p:sp>
        <p:nvSpPr>
          <p:cNvPr id="53259" name="Text Box 11"/>
          <p:cNvSpPr txBox="1">
            <a:spLocks noChangeArrowheads="1"/>
          </p:cNvSpPr>
          <p:nvPr userDrawn="1"/>
        </p:nvSpPr>
        <p:spPr bwMode="auto">
          <a:xfrm>
            <a:off x="457200" y="6480000"/>
            <a:ext cx="6477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>
              <a:spcBef>
                <a:spcPts val="600"/>
              </a:spcBef>
            </a:pPr>
            <a:r>
              <a:rPr lang="en-US" sz="900" baseline="0" dirty="0"/>
              <a:t>Copyright © 2021 City and Guilds of London Institute. All rights reserved. </a:t>
            </a:r>
            <a:endParaRPr lang="en-US" sz="1200" dirty="0">
              <a:latin typeface="Times New Roman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2" name="Text Box 11"/>
          <p:cNvSpPr txBox="1">
            <a:spLocks noChangeArrowheads="1"/>
          </p:cNvSpPr>
          <p:nvPr userDrawn="1"/>
        </p:nvSpPr>
        <p:spPr bwMode="auto">
          <a:xfrm>
            <a:off x="7239000" y="6480000"/>
            <a:ext cx="1447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 algn="r">
              <a:spcBef>
                <a:spcPts val="600"/>
              </a:spcBef>
            </a:pPr>
            <a:fld id="{6152C911-7D81-1845-9D20-613E63F035EB}" type="slidenum">
              <a:rPr lang="en-US" sz="900" baseline="0">
                <a:ea typeface="Arial" pitchFamily="-105" charset="0"/>
                <a:cs typeface="Arial" pitchFamily="-105" charset="0"/>
              </a:rPr>
              <a:pPr algn="r">
                <a:spcBef>
                  <a:spcPts val="600"/>
                </a:spcBef>
              </a:pPr>
              <a:t>‹#›</a:t>
            </a:fld>
            <a:r>
              <a:rPr lang="en-US" sz="900" baseline="0" dirty="0">
                <a:ea typeface="Arial" pitchFamily="-105" charset="0"/>
                <a:cs typeface="Arial" pitchFamily="-105" charset="0"/>
              </a:rPr>
              <a:t> of 10</a:t>
            </a: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035" name="Title Placeholder 10"/>
          <p:cNvSpPr>
            <a:spLocks noGrp="1"/>
          </p:cNvSpPr>
          <p:nvPr>
            <p:ph type="title"/>
          </p:nvPr>
        </p:nvSpPr>
        <p:spPr bwMode="auto">
          <a:xfrm>
            <a:off x="457200" y="1008000"/>
            <a:ext cx="8218488" cy="382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1036" name="Text Placeholder 13"/>
          <p:cNvSpPr>
            <a:spLocks noGrp="1"/>
          </p:cNvSpPr>
          <p:nvPr>
            <p:ph type="body" idx="1"/>
          </p:nvPr>
        </p:nvSpPr>
        <p:spPr bwMode="auto">
          <a:xfrm>
            <a:off x="457200" y="1512000"/>
            <a:ext cx="8229600" cy="42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  <a:p>
            <a:pPr lvl="4"/>
            <a:endParaRPr lang="en-GB" dirty="0"/>
          </a:p>
        </p:txBody>
      </p:sp>
      <p:pic>
        <p:nvPicPr>
          <p:cNvPr id="13" name="Picture 12" descr="City &amp; Guilds and EAL logo">
            <a:extLst>
              <a:ext uri="{FF2B5EF4-FFF2-40B4-BE49-F238E27FC236}">
                <a16:creationId xmlns:a16="http://schemas.microsoft.com/office/drawing/2014/main" id="{54C8F537-6DBE-534E-B9F5-B8C14A123E71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7006987" y="234902"/>
            <a:ext cx="1655999" cy="501635"/>
          </a:xfrm>
          <a:prstGeom prst="rect">
            <a:avLst/>
          </a:prstGeom>
        </p:spPr>
      </p:pic>
      <p:sp>
        <p:nvSpPr>
          <p:cNvPr id="1029" name="Rectangle 14"/>
          <p:cNvSpPr>
            <a:spLocks noChangeArrowheads="1"/>
          </p:cNvSpPr>
          <p:nvPr userDrawn="1"/>
        </p:nvSpPr>
        <p:spPr bwMode="auto">
          <a:xfrm>
            <a:off x="457200" y="257779"/>
            <a:ext cx="609120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 anchor="b" anchorCtr="0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400" baseline="0" dirty="0">
                <a:solidFill>
                  <a:schemeClr val="tx1"/>
                </a:solidFill>
              </a:rPr>
              <a:t>Foundation in </a:t>
            </a:r>
            <a:br>
              <a:rPr lang="en-GB" sz="1400" baseline="0" dirty="0">
                <a:solidFill>
                  <a:schemeClr val="tx1"/>
                </a:solidFill>
              </a:rPr>
            </a:br>
            <a:r>
              <a:rPr lang="en-GB" sz="1400" b="1" baseline="0" dirty="0">
                <a:solidFill>
                  <a:schemeClr val="tx1"/>
                </a:solidFill>
              </a:rPr>
              <a:t>Construction and Building Services Engineering  </a:t>
            </a:r>
            <a:endParaRPr lang="en-US" sz="1400" baseline="0" dirty="0">
              <a:solidFill>
                <a:schemeClr val="tx1"/>
              </a:solidFill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A2179D90-178B-9644-ABBE-ACA37CB4C747}"/>
              </a:ext>
            </a:extLst>
          </p:cNvPr>
          <p:cNvCxnSpPr>
            <a:cxnSpLocks/>
          </p:cNvCxnSpPr>
          <p:nvPr userDrawn="1"/>
        </p:nvCxnSpPr>
        <p:spPr>
          <a:xfrm>
            <a:off x="457200" y="900000"/>
            <a:ext cx="8229600" cy="0"/>
          </a:xfrm>
          <a:prstGeom prst="line">
            <a:avLst/>
          </a:prstGeom>
          <a:ln>
            <a:solidFill>
              <a:srgbClr val="0077E3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id="{6A7BE4C5-B6E4-7B41-B4EA-AC5B28CB82C3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0" y="5868000"/>
            <a:ext cx="9144000" cy="54799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 baseline="0">
          <a:solidFill>
            <a:srgbClr val="0077E3"/>
          </a:solidFill>
          <a:latin typeface="+mj-lt"/>
          <a:ea typeface="ＭＳ Ｐゴシック" charset="-128"/>
          <a:cs typeface="ＭＳ Ｐゴシック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9pPr>
    </p:titleStyle>
    <p:bodyStyle>
      <a:lvl1pPr marL="0" indent="0" algn="l" rtl="0" eaLnBrk="0" fontAlgn="base" hangingPunct="0">
        <a:lnSpc>
          <a:spcPts val="2400"/>
        </a:lnSpc>
        <a:spcBef>
          <a:spcPts val="1000"/>
        </a:spcBef>
        <a:spcAft>
          <a:spcPts val="1000"/>
        </a:spcAft>
        <a:defRPr lang="en-GB" sz="20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215900" indent="-215900" algn="l" rtl="0" eaLnBrk="0" fontAlgn="base" hangingPunct="0">
        <a:lnSpc>
          <a:spcPts val="24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2000" dirty="0">
          <a:solidFill>
            <a:schemeClr val="tx1"/>
          </a:solidFill>
          <a:latin typeface="+mn-lt"/>
          <a:ea typeface="ＭＳ Ｐゴシック" charset="-128"/>
          <a:cs typeface="+mn-cs"/>
        </a:defRPr>
      </a:lvl2pPr>
      <a:lvl3pPr marL="0" indent="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Font typeface="Lucida Grande" pitchFamily="-105" charset="0"/>
        <a:defRPr lang="en-GB" sz="1600" dirty="0">
          <a:solidFill>
            <a:schemeClr val="tx1"/>
          </a:solidFill>
          <a:latin typeface="+mn-lt"/>
          <a:ea typeface="ＭＳ Ｐゴシック" charset="-128"/>
          <a:cs typeface="+mn-cs"/>
        </a:defRPr>
      </a:lvl3pPr>
      <a:lvl4pPr marL="215900" indent="-21590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4pPr>
      <a:lvl5pPr marL="431800" indent="-215900" algn="l" rtl="0" eaLnBrk="0" fontAlgn="base" hangingPunct="0">
        <a:lnSpc>
          <a:spcPts val="2000"/>
        </a:lnSpc>
        <a:spcBef>
          <a:spcPct val="0"/>
        </a:spcBef>
        <a:spcAft>
          <a:spcPts val="500"/>
        </a:spcAft>
        <a:buFont typeface="Arial" pitchFamily="-105" charset="0"/>
        <a:buChar char="–"/>
        <a:defRPr lang="en-US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5pPr>
      <a:lvl6pPr marL="457200" indent="-457200" algn="l" defTabSz="914400" rtl="0" fontAlgn="base">
        <a:spcBef>
          <a:spcPct val="20000"/>
        </a:spcBef>
        <a:spcAft>
          <a:spcPct val="0"/>
        </a:spcAft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6pPr>
      <a:lvl7pPr marL="2971800" indent="-228600" algn="l" defTabSz="914400" rtl="0" fontAlgn="base">
        <a:spcBef>
          <a:spcPct val="20000"/>
        </a:spcBef>
        <a:spcAft>
          <a:spcPct val="0"/>
        </a:spcAft>
        <a:buClr>
          <a:srgbClr val="E30613"/>
        </a:buClr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7pPr>
      <a:lvl8pPr marL="34290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600" kern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8pPr>
      <a:lvl9pPr marL="38862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0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4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371600"/>
            <a:ext cx="8229600" cy="4754563"/>
          </a:xfrm>
        </p:spPr>
        <p:txBody>
          <a:bodyPr/>
          <a:lstStyle/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/>
            <a:r>
              <a:rPr lang="cy-GB" sz="6600">
                <a:solidFill>
                  <a:schemeClr val="bg1"/>
                </a:solidFill>
                <a:ea typeface="ＭＳ Ｐゴシック" pitchFamily="-105" charset="-128"/>
                <a:cs typeface="ＭＳ Ｐゴシック" pitchFamily="-105" charset="-128"/>
              </a:rPr>
              <a:t>Cyflwyniad PowerPoint</a:t>
            </a:r>
          </a:p>
        </p:txBody>
      </p:sp>
      <p:sp>
        <p:nvSpPr>
          <p:cNvPr id="2054" name="TextBox 9"/>
          <p:cNvSpPr txBox="1">
            <a:spLocks noChangeArrowheads="1"/>
          </p:cNvSpPr>
          <p:nvPr/>
        </p:nvSpPr>
        <p:spPr bwMode="auto">
          <a:xfrm>
            <a:off x="457200" y="2209800"/>
            <a:ext cx="8001000" cy="73866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0" tIns="0" rIns="0" bIns="0">
            <a:prstTxWarp prst="textNoShape">
              <a:avLst/>
            </a:prstTxWarp>
            <a:noAutofit/>
          </a:bodyPr>
          <a:lstStyle/>
          <a:p>
            <a:r>
              <a:rPr lang="cy-GB" sz="2400" b="1">
                <a:solidFill>
                  <a:srgbClr val="000000"/>
                </a:solidFill>
                <a:latin typeface="Arial" panose="020B060402020202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Uned 112: Gweithrediadau adeiladu a gweithrediadau peirianneg sifil</a:t>
            </a:r>
            <a:r>
              <a:rPr lang="cy-GB" sz="2400" b="1"/>
              <a:t> </a:t>
            </a:r>
          </a:p>
        </p:txBody>
      </p:sp>
      <p:sp>
        <p:nvSpPr>
          <p:cNvPr id="2053" name="Rectangle 15"/>
          <p:cNvSpPr>
            <a:spLocks noGrp="1" noChangeArrowheads="1"/>
          </p:cNvSpPr>
          <p:nvPr>
            <p:ph type="title"/>
          </p:nvPr>
        </p:nvSpPr>
        <p:spPr>
          <a:xfrm>
            <a:off x="435133" y="3280013"/>
            <a:ext cx="8153400" cy="2514600"/>
          </a:xfrm>
        </p:spPr>
        <p:txBody>
          <a:bodyPr anchor="t"/>
          <a:lstStyle/>
          <a:p>
            <a:pPr eaLnBrk="1" hangingPunct="1"/>
            <a:r>
              <a:rPr lang="cy-GB" dirty="0"/>
              <a:t>PowerPoint 20: Cyfrifio tunelli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marL="0" indent="0" algn="ctr" eaLnBrk="1" hangingPunct="1">
              <a:lnSpc>
                <a:spcPct val="100000"/>
              </a:lnSpc>
            </a:pPr>
            <a:endParaRPr sz="6000" dirty="0">
              <a:solidFill>
                <a:srgbClr val="E30613"/>
              </a:solidFill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>
              <a:lnSpc>
                <a:spcPct val="100000"/>
              </a:lnSpc>
            </a:pPr>
            <a:r>
              <a:rPr lang="cy-GB" sz="6000">
                <a:solidFill>
                  <a:srgbClr val="0077E3"/>
                </a:solidFill>
                <a:ea typeface="ＭＳ Ｐゴシック" pitchFamily="-105" charset="-128"/>
                <a:cs typeface="ＭＳ Ｐゴシック" pitchFamily="-105" charset="-128"/>
              </a:rPr>
              <a:t>Unrhyw gwestiynau?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\\cgli\user\Home\prodev\laurenh\Downloads\shutterstock_133357625.jpg">
            <a:extLst>
              <a:ext uri="{FF2B5EF4-FFF2-40B4-BE49-F238E27FC236}">
                <a16:creationId xmlns:a16="http://schemas.microsoft.com/office/drawing/2014/main" id="{90854FFB-8869-467E-9D67-DE49F5FEB25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759" t="6131" b="11634"/>
          <a:stretch/>
        </p:blipFill>
        <p:spPr bwMode="auto">
          <a:xfrm>
            <a:off x="3444366" y="4347639"/>
            <a:ext cx="2232248" cy="14034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037AB7C-8324-4E1C-8C01-89EA07FE31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Cyfrifiadau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C11753F1-1F5E-42DA-A676-07B65811C86E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57200" y="1514377"/>
            <a:ext cx="8218090" cy="995985"/>
          </a:xfrm>
        </p:spPr>
        <p:txBody>
          <a:bodyPr/>
          <a:lstStyle/>
          <a:p>
            <a:pPr lvl="0"/>
            <a:r>
              <a:rPr lang="cy-GB"/>
              <a:t>Mae llawer o weithwyr adeiladu yn osgoi ymgymryd â chyfrifiadau meintiau, ond mae’n rhan bwysig o’r gwaith.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318B5A2D-4711-4149-9326-4940BC51D941}"/>
              </a:ext>
            </a:extLst>
          </p:cNvPr>
          <p:cNvSpPr txBox="1">
            <a:spLocks/>
          </p:cNvSpPr>
          <p:nvPr/>
        </p:nvSpPr>
        <p:spPr bwMode="auto">
          <a:xfrm>
            <a:off x="445691" y="2488725"/>
            <a:ext cx="8229599" cy="25964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 algn="l" rtl="0" eaLnBrk="0" fontAlgn="base" hangingPunct="0">
              <a:lnSpc>
                <a:spcPts val="2400"/>
              </a:lnSpc>
              <a:spcBef>
                <a:spcPts val="1000"/>
              </a:spcBef>
              <a:spcAft>
                <a:spcPts val="1000"/>
              </a:spcAft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215900" indent="-215900" algn="l" rtl="0" eaLnBrk="0" fontAlgn="base" hangingPunct="0">
              <a:lnSpc>
                <a:spcPts val="24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2pPr>
            <a:lvl3pPr marL="0" indent="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Font typeface="Lucida Grande" pitchFamily="-105" charset="0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3pPr>
            <a:lvl4pPr marL="215900" indent="-21590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4pPr>
            <a:lvl5pPr marL="431800" indent="-215900" algn="l" rtl="0" eaLnBrk="0" fontAlgn="base" hangingPunct="0">
              <a:lnSpc>
                <a:spcPts val="2000"/>
              </a:lnSpc>
              <a:spcBef>
                <a:spcPct val="0"/>
              </a:spcBef>
              <a:spcAft>
                <a:spcPts val="500"/>
              </a:spcAft>
              <a:buFont typeface="Arial" pitchFamily="-105" charset="0"/>
              <a:buChar char="–"/>
              <a:defRPr lang="en-US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5pPr>
            <a:lvl6pPr marL="457200" indent="-4572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6pPr>
            <a:lvl7pPr marL="2971800" indent="-228600" algn="l" defTabSz="914400" rtl="0" fontAlgn="base">
              <a:spcBef>
                <a:spcPct val="20000"/>
              </a:spcBef>
              <a:spcAft>
                <a:spcPct val="0"/>
              </a:spcAft>
              <a:buClr>
                <a:srgbClr val="E30613"/>
              </a:buClr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7pPr>
            <a:lvl8pPr marL="34290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8pPr>
            <a:lvl9pPr marL="38862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0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9pPr>
          </a:lstStyle>
          <a:p>
            <a:pPr lvl="0"/>
            <a:r>
              <a:rPr lang="cy-GB"/>
              <a:t>Gallai methu cyfrifo’r maint cywir o ddeunyddiau sydd eu hangen ar gyfer tasg olygu na fydd digon o ddeunyddiau i orffen y dasg. </a:t>
            </a:r>
          </a:p>
          <a:p>
            <a:pPr defTabSz="8445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GB" dirty="0"/>
          </a:p>
          <a:p>
            <a:pPr defTabSz="8445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cy-GB"/>
              <a:t>Mae’n bwysig cyfrifo meintiau deunyddiau yn gywir gan fod camgymeriadau’n gallu arwain at gost ddiangen ac aneffeithlonrwydd.</a:t>
            </a:r>
          </a:p>
          <a:p>
            <a:pPr lvl="0" defTabSz="8445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GB" dirty="0"/>
          </a:p>
          <a:p>
            <a:endParaRPr lang="en-US" kern="0" dirty="0"/>
          </a:p>
          <a:p>
            <a:endParaRPr lang="en-US" kern="0" dirty="0"/>
          </a:p>
        </p:txBody>
      </p:sp>
    </p:spTree>
    <p:extLst>
      <p:ext uri="{BB962C8B-B14F-4D97-AF65-F5344CB8AC3E}">
        <p14:creationId xmlns:p14="http://schemas.microsoft.com/office/powerpoint/2010/main" val="18798355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2" name="Rectangle 4"/>
          <p:cNvSpPr>
            <a:spLocks noGrp="1" noChangeArrowheads="1"/>
          </p:cNvSpPr>
          <p:nvPr>
            <p:ph type="title"/>
          </p:nvPr>
        </p:nvSpPr>
        <p:spPr>
          <a:xfrm>
            <a:off x="483714" y="1124744"/>
            <a:ext cx="8042276" cy="1336956"/>
          </a:xfrm>
        </p:spPr>
        <p:txBody>
          <a:bodyPr/>
          <a:lstStyle/>
          <a:p>
            <a:r>
              <a:rPr lang="cy-GB" dirty="0"/>
              <a:t>Cyfrifo meintiau</a:t>
            </a:r>
          </a:p>
        </p:txBody>
      </p:sp>
      <p:sp>
        <p:nvSpPr>
          <p:cNvPr id="73733" name="Rectangle 5"/>
          <p:cNvSpPr>
            <a:spLocks noGrp="1" noChangeArrowheads="1"/>
          </p:cNvSpPr>
          <p:nvPr>
            <p:ph sz="half" idx="1"/>
          </p:nvPr>
        </p:nvSpPr>
        <p:spPr>
          <a:xfrm>
            <a:off x="549273" y="1793222"/>
            <a:ext cx="7911157" cy="4343400"/>
          </a:xfrm>
        </p:spPr>
        <p:txBody>
          <a:bodyPr/>
          <a:lstStyle/>
          <a:p>
            <a:r>
              <a:rPr lang="cy-GB" dirty="0"/>
              <a:t>Ym maes adeiladu a pheirianneg sifil, rydyn ni’n defnyddio amrywiaeth o ddeunyddiau adeiladu. </a:t>
            </a:r>
          </a:p>
          <a:p>
            <a:r>
              <a:rPr lang="cy-GB" dirty="0"/>
              <a:t>Rydym yn cyfrifo’r gwahanol ddeunyddiau mewn gwahanol ffyrdd a chan ddefnyddio gwahanol fformiwlâu.</a:t>
            </a:r>
          </a:p>
          <a:p>
            <a:r>
              <a:rPr lang="cy-GB" dirty="0"/>
              <a:t>Yn y sesiwn hon byddwn yn edrych ar gyfrifiadau tunelli. Defnyddir y rhain i gyfrifo tywod, gro ac is-sylfaen. </a:t>
            </a:r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371588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373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Meintiau</a:t>
            </a:r>
          </a:p>
        </p:txBody>
      </p:sp>
      <p:sp>
        <p:nvSpPr>
          <p:cNvPr id="8499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  <a:p>
            <a:r>
              <a:rPr lang="cy-GB"/>
              <a:t>Tunelli: dilynwch y fformiwla hon  </a:t>
            </a:r>
          </a:p>
          <a:p>
            <a:r>
              <a:rPr lang="cy-GB" b="1"/>
              <a:t>Metrau ciwbig i dunelli</a:t>
            </a:r>
            <a:r>
              <a:rPr lang="cy-GB"/>
              <a:t> = cyfaint x dwysedd</a:t>
            </a:r>
          </a:p>
          <a:p>
            <a:r>
              <a:rPr lang="cy-GB"/>
              <a:t>Mae gan bob deunydd ddwysedd. </a:t>
            </a:r>
          </a:p>
          <a:p>
            <a:r>
              <a:rPr lang="cy-GB"/>
              <a:t>Faint mae metr ciwbig o’r deunydd yn ei bwyso yw ei ddwysedd. </a:t>
            </a:r>
          </a:p>
        </p:txBody>
      </p:sp>
    </p:spTree>
    <p:extLst>
      <p:ext uri="{BB962C8B-B14F-4D97-AF65-F5344CB8AC3E}">
        <p14:creationId xmlns:p14="http://schemas.microsoft.com/office/powerpoint/2010/main" val="4173337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4995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Dwysedd deunyddiau </a:t>
            </a:r>
          </a:p>
        </p:txBody>
      </p:sp>
      <p:sp>
        <p:nvSpPr>
          <p:cNvPr id="86019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y-GB" b="1"/>
              <a:t>Tywod = 1.8</a:t>
            </a:r>
          </a:p>
          <a:p>
            <a:r>
              <a:rPr lang="cy-GB" b="1"/>
              <a:t>Gro = 2.1</a:t>
            </a:r>
          </a:p>
          <a:p>
            <a:r>
              <a:rPr lang="cy-GB" b="1"/>
              <a:t>Is-sylfaen gronynnog (GSB) = 2.1</a:t>
            </a:r>
          </a:p>
          <a:p>
            <a:endParaRPr lang="en-GB" b="1" dirty="0"/>
          </a:p>
          <a:p>
            <a:r>
              <a:rPr lang="cy-GB" sz="1800"/>
              <a:t>Cofiwch: un rheol dda yw gweithio bob amser ar y sail y bydd tywod â dyfnder o 50mm a GSB â dyfnder o 100mm wrth wneud cyfrifiadau. </a:t>
            </a:r>
          </a:p>
        </p:txBody>
      </p:sp>
    </p:spTree>
    <p:extLst>
      <p:ext uri="{BB962C8B-B14F-4D97-AF65-F5344CB8AC3E}">
        <p14:creationId xmlns:p14="http://schemas.microsoft.com/office/powerpoint/2010/main" val="13492565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Meintiau – tywod </a:t>
            </a:r>
          </a:p>
        </p:txBody>
      </p:sp>
      <p:sp>
        <p:nvSpPr>
          <p:cNvPr id="87043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772816"/>
            <a:ext cx="8229600" cy="4248000"/>
          </a:xfrm>
        </p:spPr>
        <p:txBody>
          <a:bodyPr/>
          <a:lstStyle/>
          <a:p>
            <a:r>
              <a:rPr lang="cy-GB" dirty="0"/>
              <a:t>Er enghraifft: </a:t>
            </a:r>
          </a:p>
          <a:p>
            <a:r>
              <a:rPr lang="cy-GB" dirty="0"/>
              <a:t>Mae arwynebedd yn mesur 10m x 50m ac rydych eisiau ei orchuddio â 50mm o dywod. </a:t>
            </a:r>
          </a:p>
          <a:p>
            <a:r>
              <a:rPr lang="cy-GB" dirty="0"/>
              <a:t>Yn gyntaf, cyfrifwch yr arwynebedd yna’r cyfaint a’i luosi â dwysedd y deunydd.</a:t>
            </a:r>
          </a:p>
          <a:p>
            <a:r>
              <a:rPr lang="cy-GB" dirty="0"/>
              <a:t>10 x 50 x 0.050 x 1.8 = 45 tunnell o dywod </a:t>
            </a:r>
          </a:p>
          <a:p>
            <a:r>
              <a:rPr lang="cy-GB" dirty="0"/>
              <a:t>Hyd Lled Dyfnder Dwysedd 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420013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704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Meintiau – is-sylfaen gronynnog </a:t>
            </a:r>
          </a:p>
        </p:txBody>
      </p:sp>
      <p:sp>
        <p:nvSpPr>
          <p:cNvPr id="88067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02000"/>
            <a:ext cx="8229600" cy="4248000"/>
          </a:xfrm>
        </p:spPr>
        <p:txBody>
          <a:bodyPr/>
          <a:lstStyle/>
          <a:p>
            <a:r>
              <a:rPr lang="cy-GB" dirty="0"/>
              <a:t>Er enghraifft: </a:t>
            </a:r>
          </a:p>
          <a:p>
            <a:r>
              <a:rPr lang="cy-GB" dirty="0"/>
              <a:t>Mae arwynebedd yn mesur 10m x 50m ac rydych eisiau ei orchuddio â 100mm o GSB. </a:t>
            </a:r>
          </a:p>
          <a:p>
            <a:r>
              <a:rPr lang="cy-GB" dirty="0"/>
              <a:t>Yn gyntaf, cyfrifwch yr arwynebedd yna’r cyfaint a’i luosi â dwysedd y deunydd.</a:t>
            </a:r>
          </a:p>
          <a:p>
            <a:r>
              <a:rPr lang="cy-GB" dirty="0"/>
              <a:t>10 x 50 x 0.100 x 2.1 = 105 tunnell</a:t>
            </a:r>
          </a:p>
          <a:p>
            <a:r>
              <a:rPr lang="cy-GB" dirty="0"/>
              <a:t>Hyd Lled Dyfnder Dwysedd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18413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8067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Rhowch gynnig ar y rhain!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6151" y="1700808"/>
            <a:ext cx="8229600" cy="4248000"/>
          </a:xfrm>
        </p:spPr>
        <p:txBody>
          <a:bodyPr>
            <a:normAutofit/>
          </a:bodyPr>
          <a:lstStyle/>
          <a:p>
            <a:r>
              <a:rPr lang="cy-GB" dirty="0"/>
              <a:t>Faint o </a:t>
            </a:r>
            <a:r>
              <a:rPr lang="cy-GB" b="1" dirty="0"/>
              <a:t>DYWOD</a:t>
            </a:r>
            <a:r>
              <a:rPr lang="cy-GB" dirty="0"/>
              <a:t> a </a:t>
            </a:r>
            <a:r>
              <a:rPr lang="cy-GB" b="1" dirty="0"/>
              <a:t>GSB</a:t>
            </a:r>
            <a:r>
              <a:rPr lang="cy-GB" dirty="0"/>
              <a:t> fyddai eu hangen ar gyfer yr arwynebedd canlynol? </a:t>
            </a:r>
          </a:p>
          <a:p>
            <a:r>
              <a:rPr lang="cy-GB" dirty="0"/>
              <a:t>23m o hyd 6m o led</a:t>
            </a:r>
          </a:p>
          <a:p>
            <a:r>
              <a:rPr lang="cy-GB" dirty="0"/>
              <a:t>50m o hyd 3m o led </a:t>
            </a:r>
          </a:p>
          <a:p>
            <a:r>
              <a:rPr lang="cy-GB" dirty="0"/>
              <a:t>45m o hyd 5m o led</a:t>
            </a:r>
          </a:p>
          <a:p>
            <a:r>
              <a:rPr lang="cy-GB" dirty="0"/>
              <a:t>34m o led 47.4m o hyd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730509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Mae gofyn ymarfer i’r gwaith fod yn iawn!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  <a:p>
            <a:r>
              <a:rPr lang="cy-GB"/>
              <a:t>Cwblhewch y gweithgareddau ar y daflen waith a ddarperir. </a:t>
            </a:r>
          </a:p>
        </p:txBody>
      </p:sp>
    </p:spTree>
    <p:extLst>
      <p:ext uri="{BB962C8B-B14F-4D97-AF65-F5344CB8AC3E}">
        <p14:creationId xmlns:p14="http://schemas.microsoft.com/office/powerpoint/2010/main" val="3696059781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</p:tagLst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F0F53B212927044AA6183A8C6980CAA" ma:contentTypeVersion="6" ma:contentTypeDescription="Create a new document." ma:contentTypeScope="" ma:versionID="6d8fd973004ed86d7ba9f8e7a1daa516">
  <xsd:schema xmlns:xsd="http://www.w3.org/2001/XMLSchema" xmlns:xs="http://www.w3.org/2001/XMLSchema" xmlns:p="http://schemas.microsoft.com/office/2006/metadata/properties" xmlns:ns2="1c5831b9-66da-4f16-a409-834213ecdb8e" xmlns:ns3="7d91badd-8922-4db1-9652-4fbca8a6b7df" targetNamespace="http://schemas.microsoft.com/office/2006/metadata/properties" ma:root="true" ma:fieldsID="c87b6c94211ad6040e8d5e3341244e41" ns2:_="" ns3:_="">
    <xsd:import namespace="1c5831b9-66da-4f16-a409-834213ecdb8e"/>
    <xsd:import namespace="7d91badd-8922-4db1-9652-4fbca8a6b7d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c5831b9-66da-4f16-a409-834213ecdb8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d91badd-8922-4db1-9652-4fbca8a6b7df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A5CCB350-B76C-41FC-AE69-633CA55F79C0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51036693-0DAE-48A3-A42A-8F3FD82F9C7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4980B000-6044-4A60-BEFB-4CCD130D49D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c5831b9-66da-4f16-a409-834213ecdb8e"/>
    <ds:schemaRef ds:uri="7d91badd-8922-4db1-9652-4fbca8a6b7d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1024</TotalTime>
  <Words>383</Words>
  <Application>Microsoft Office PowerPoint</Application>
  <PresentationFormat>On-screen Show (4:3)</PresentationFormat>
  <Paragraphs>51</Paragraphs>
  <Slides>10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Arial</vt:lpstr>
      <vt:lpstr>Lucida Grande</vt:lpstr>
      <vt:lpstr>Times New Roman</vt:lpstr>
      <vt:lpstr>Default Design</vt:lpstr>
      <vt:lpstr>PowerPoint 20: Cyfrifio tunelli</vt:lpstr>
      <vt:lpstr>Cyfrifiadau</vt:lpstr>
      <vt:lpstr>Cyfrifo meintiau</vt:lpstr>
      <vt:lpstr>Meintiau</vt:lpstr>
      <vt:lpstr>Dwysedd deunyddiau </vt:lpstr>
      <vt:lpstr>Meintiau – tywod </vt:lpstr>
      <vt:lpstr>Meintiau – is-sylfaen gronynnog </vt:lpstr>
      <vt:lpstr>Rhowch gynnig ar y rhain! </vt:lpstr>
      <vt:lpstr>Mae gofyn ymarfer i’r gwaith fod yn iawn!</vt:lpstr>
      <vt:lpstr>PowerPoint Presentation</vt:lpstr>
    </vt:vector>
  </TitlesOfParts>
  <Company>City &amp; Guilds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janicec</dc:creator>
  <cp:lastModifiedBy>Fiona Freel</cp:lastModifiedBy>
  <cp:revision>132</cp:revision>
  <dcterms:created xsi:type="dcterms:W3CDTF">2013-05-28T00:38:54Z</dcterms:created>
  <dcterms:modified xsi:type="dcterms:W3CDTF">2021-06-04T09:27:22Z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0x010100BF0F53B212927044AA6183A8C6980CAA</vt:lpwstr>
  </property>
</Properties>
</file>