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56" r:id="rId5"/>
    <p:sldId id="273" r:id="rId6"/>
    <p:sldId id="306" r:id="rId7"/>
    <p:sldId id="270" r:id="rId8"/>
    <p:sldId id="269" r:id="rId9"/>
    <p:sldId id="307" r:id="rId10"/>
    <p:sldId id="308" r:id="rId11"/>
    <p:sldId id="309" r:id="rId12"/>
    <p:sldId id="310" r:id="rId13"/>
    <p:sldId id="311" r:id="rId14"/>
    <p:sldId id="279" r:id="rId15"/>
    <p:sldId id="280" r:id="rId16"/>
    <p:sldId id="313" r:id="rId17"/>
    <p:sldId id="282" r:id="rId18"/>
    <p:sldId id="262" r:id="rId19"/>
    <p:sldId id="267"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E3E376"/>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F9189A-D92F-2C40-AE61-4AC2F7C53274}" v="40" dt="2020-08-16T16:11:43.4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667"/>
    <p:restoredTop sz="93172" autoAdjust="0"/>
  </p:normalViewPr>
  <p:slideViewPr>
    <p:cSldViewPr showGuides="1">
      <p:cViewPr varScale="1">
        <p:scale>
          <a:sx n="67" d="100"/>
          <a:sy n="67" d="100"/>
        </p:scale>
        <p:origin x="83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6D28E72B-D4A5-FA4F-8ED2-D1A2645FDF48}"/>
              </a:ext>
            </a:extLst>
          </p:cNvPr>
          <p:cNvSpPr>
            <a:spLocks noGrp="1" noRot="1" noChangeAspect="1" noTextEdit="1"/>
          </p:cNvSpPr>
          <p:nvPr>
            <p:ph type="sldImg"/>
          </p:nvPr>
        </p:nvSpPr>
        <p:spPr>
          <a:ln/>
        </p:spPr>
      </p:sp>
      <p:sp>
        <p:nvSpPr>
          <p:cNvPr id="23555" name="Notes Placeholder 2">
            <a:extLst>
              <a:ext uri="{FF2B5EF4-FFF2-40B4-BE49-F238E27FC236}">
                <a16:creationId xmlns:a16="http://schemas.microsoft.com/office/drawing/2014/main" id="{A1C17E26-F0E4-554A-8483-669BEC2ADC3C}"/>
              </a:ext>
            </a:extLst>
          </p:cNvPr>
          <p:cNvSpPr>
            <a:spLocks noGrp="1"/>
          </p:cNvSpPr>
          <p:nvPr>
            <p:ph type="body" idx="1"/>
          </p:nvPr>
        </p:nvSpPr>
        <p:spPr>
          <a:noFill/>
        </p:spPr>
        <p:txBody>
          <a:bodyPr/>
          <a:lstStyle/>
          <a:p>
            <a:endParaRPr lang="en-US" altLang="en-US">
              <a:latin typeface="Arial" panose="020B0604020202020204" pitchFamily="34" charset="0"/>
            </a:endParaRPr>
          </a:p>
        </p:txBody>
      </p:sp>
      <p:sp>
        <p:nvSpPr>
          <p:cNvPr id="23556" name="Slide Number Placeholder 3">
            <a:extLst>
              <a:ext uri="{FF2B5EF4-FFF2-40B4-BE49-F238E27FC236}">
                <a16:creationId xmlns:a16="http://schemas.microsoft.com/office/drawing/2014/main" id="{B6AC50B2-6DBB-1E4D-960B-42B135489C42}"/>
              </a:ext>
            </a:extLst>
          </p:cNvPr>
          <p:cNvSpPr>
            <a:spLocks noGrp="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7193E14B-8439-CD4F-A589-AA1E4814F88E}" type="slidenum">
              <a:rPr lang="en-GB" altLang="en-US" sz="1200"/>
              <a:pPr eaLnBrk="1" hangingPunct="1"/>
              <a:t>10</a:t>
            </a:fld>
            <a:endParaRPr lang="en-GB" altLang="en-US" sz="1200"/>
          </a:p>
        </p:txBody>
      </p:sp>
    </p:spTree>
    <p:extLst>
      <p:ext uri="{BB962C8B-B14F-4D97-AF65-F5344CB8AC3E}">
        <p14:creationId xmlns:p14="http://schemas.microsoft.com/office/powerpoint/2010/main" val="3111885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345B91B7-4684-4B41-AA01-51F2044DCCD6}"/>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21FF7DF7-52A7-3046-A7E9-9C542541D807}"/>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9B8BA2E4-1C90-E24C-8E85-CD2DF6394419}"/>
              </a:ext>
            </a:extLst>
          </p:cNvPr>
          <p:cNvSpPr>
            <a:spLocks noGrp="1" noChangeArrowheads="1"/>
          </p:cNvSpPr>
          <p:nvPr>
            <p:ph type="sldNum" sz="quarter" idx="12"/>
          </p:nvPr>
        </p:nvSpPr>
        <p:spPr>
          <a:ln/>
        </p:spPr>
        <p:txBody>
          <a:bodyPr/>
          <a:lstStyle>
            <a:lvl1pPr>
              <a:defRPr/>
            </a:lvl1pPr>
          </a:lstStyle>
          <a:p>
            <a:fld id="{D6F036A5-3C13-7D49-BB0A-F68B18D6EF33}" type="slidenum">
              <a:rPr lang="en-GB" altLang="en-US"/>
              <a:pPr/>
              <a:t>‹#›</a:t>
            </a:fld>
            <a:endParaRPr lang="en-GB" altLang="en-US"/>
          </a:p>
        </p:txBody>
      </p:sp>
    </p:spTree>
    <p:extLst>
      <p:ext uri="{BB962C8B-B14F-4D97-AF65-F5344CB8AC3E}">
        <p14:creationId xmlns:p14="http://schemas.microsoft.com/office/powerpoint/2010/main" val="132511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youtube.com/watch?v=LkTre1zo85w" TargetMode="External"/><Relationship Id="rId2" Type="http://schemas.openxmlformats.org/officeDocument/2006/relationships/hyperlink" Target="http://www.youtube.com/watch?v=xUgiHghs8vs" TargetMode="External"/><Relationship Id="rId1" Type="http://schemas.openxmlformats.org/officeDocument/2006/relationships/slideLayout" Target="../slideLayouts/slideLayout2.xml"/><Relationship Id="rId4" Type="http://schemas.openxmlformats.org/officeDocument/2006/relationships/hyperlink" Target="http://www.youtube.com/watch?v=0eXXRhp0p3w"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solidFill>
                  <a:srgbClr val="000000"/>
                </a:solidFill>
                <a:latin typeface="Arial" panose="020B0604020202020204" pitchFamily="34" charset="0"/>
                <a:ea typeface="Cambria" panose="02040503050406030204" pitchFamily="18" charset="0"/>
                <a:cs typeface="Times New Roman" panose="02020603050405020304" pitchFamily="18" charset="0"/>
              </a:rPr>
              <a:t>Uned 112: Gweithrediadau adeiladu a gweithrediadau peirianneg sifil</a:t>
            </a:r>
            <a:r>
              <a:rPr lang="cy-GB" sz="2400" b="1"/>
              <a:t> </a:t>
            </a:r>
          </a:p>
        </p:txBody>
      </p:sp>
      <p:sp>
        <p:nvSpPr>
          <p:cNvPr id="2053" name="Rectangle 15"/>
          <p:cNvSpPr>
            <a:spLocks noGrp="1" noChangeArrowheads="1"/>
          </p:cNvSpPr>
          <p:nvPr>
            <p:ph type="title"/>
          </p:nvPr>
        </p:nvSpPr>
        <p:spPr>
          <a:xfrm>
            <a:off x="435133" y="3280013"/>
            <a:ext cx="8153400" cy="2514600"/>
          </a:xfrm>
        </p:spPr>
        <p:txBody>
          <a:bodyPr anchor="t"/>
          <a:lstStyle/>
          <a:p>
            <a:pPr eaLnBrk="1" hangingPunct="1"/>
            <a:r>
              <a:rPr lang="cy-GB"/>
              <a:t>PowerPoint 16: Gorffeniad concrid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BF1DD91B-09AF-7140-8A5C-62EEC70E0870}"/>
              </a:ext>
            </a:extLst>
          </p:cNvPr>
          <p:cNvSpPr>
            <a:spLocks noGrp="1" noChangeArrowheads="1"/>
          </p:cNvSpPr>
          <p:nvPr>
            <p:ph type="title"/>
          </p:nvPr>
        </p:nvSpPr>
        <p:spPr/>
        <p:txBody>
          <a:bodyPr/>
          <a:lstStyle/>
          <a:p>
            <a:pPr eaLnBrk="1" hangingPunct="1"/>
            <a:r>
              <a:rPr lang="cy-GB"/>
              <a:t>Gorffeniad – caboli </a:t>
            </a:r>
          </a:p>
        </p:txBody>
      </p:sp>
      <p:sp>
        <p:nvSpPr>
          <p:cNvPr id="14339" name="Rectangle 8">
            <a:extLst>
              <a:ext uri="{FF2B5EF4-FFF2-40B4-BE49-F238E27FC236}">
                <a16:creationId xmlns:a16="http://schemas.microsoft.com/office/drawing/2014/main" id="{F6CDEEA5-BD5F-9349-AC4F-2E85EDE00BC3}"/>
              </a:ext>
            </a:extLst>
          </p:cNvPr>
          <p:cNvSpPr>
            <a:spLocks noGrp="1" noChangeArrowheads="1"/>
          </p:cNvSpPr>
          <p:nvPr>
            <p:ph type="body" idx="1"/>
          </p:nvPr>
        </p:nvSpPr>
        <p:spPr/>
        <p:txBody>
          <a:bodyPr/>
          <a:lstStyle/>
          <a:p>
            <a:pPr marL="0" indent="0" eaLnBrk="1" hangingPunct="1">
              <a:buFontTx/>
              <a:buNone/>
            </a:pPr>
            <a:r>
              <a:rPr lang="cy-GB" sz="1800"/>
              <a:t>Gellir caboli concrid drwy greindio i wahanol raddau o lyfnder, o orffeniad mat i glos cryf. Gall yr olaf edrych fel marmor neu wenithfaen caboledig. Ar y cyfan, mae’r gwaith o caboli cydrannau bach yn cael ei wneud gydag offer llaw, ond mae’r unedau mwy yn cael eu caboli’n fecanyddol. Bydd greindio’r 2 neu 3mm allanol i ffwrdd yn datgelu’r agregiad. Mae’r gorffeniad terfynol yn dibynnu ar pa mor fân yw’r pennau sy’n sgleinio a sawl gwaith y cânt eu pasio dros arwyneb y concrid.</a:t>
            </a:r>
          </a:p>
          <a:p>
            <a:pPr marL="0" indent="0" eaLnBrk="1" hangingPunct="1">
              <a:buFontTx/>
              <a:buNone/>
            </a:pPr>
            <a:r>
              <a:rPr lang="cy-GB" sz="1800"/>
              <a:t>Y broses derfynol sy’n gysylltiedig â choncrit wedi’i gaboli y tu mewn yw gosod seliwr wyneb i roi gorchudd amddiffynnol parhaol a fydd yn para’n hir. Gall selwyr fod ar ffurf cwyr, hydoddydd neu ddŵr (acrylig), a gall pob un o’r rhain fod yn glir neu’n rhai lliw.</a:t>
            </a:r>
          </a:p>
        </p:txBody>
      </p:sp>
    </p:spTree>
    <p:extLst>
      <p:ext uri="{BB962C8B-B14F-4D97-AF65-F5344CB8AC3E}">
        <p14:creationId xmlns:p14="http://schemas.microsoft.com/office/powerpoint/2010/main" val="12965201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6">
            <a:extLst>
              <a:ext uri="{FF2B5EF4-FFF2-40B4-BE49-F238E27FC236}">
                <a16:creationId xmlns:a16="http://schemas.microsoft.com/office/drawing/2014/main" id="{1BF4F138-1EC6-BE4A-AA72-D693EE57DFBD}"/>
              </a:ext>
            </a:extLst>
          </p:cNvPr>
          <p:cNvSpPr>
            <a:spLocks noGrp="1" noChangeArrowheads="1"/>
          </p:cNvSpPr>
          <p:nvPr>
            <p:ph type="body" idx="1"/>
          </p:nvPr>
        </p:nvSpPr>
        <p:spPr>
          <a:xfrm>
            <a:off x="457200" y="1557338"/>
            <a:ext cx="8229600" cy="4967287"/>
          </a:xfrm>
        </p:spPr>
        <p:txBody>
          <a:bodyPr/>
          <a:lstStyle/>
          <a:p>
            <a:pPr marL="0" indent="0" eaLnBrk="1" hangingPunct="1">
              <a:buFontTx/>
              <a:buNone/>
            </a:pPr>
            <a:r>
              <a:rPr lang="cy-GB" sz="2000"/>
              <a:t>Mae sawl gorffeniad arall. </a:t>
            </a:r>
            <a:r>
              <a:rPr lang="cy-GB"/>
              <a:t>Dyma ychydig o enghreifftiau:</a:t>
            </a:r>
          </a:p>
          <a:p>
            <a:pPr marL="0" indent="0" algn="ctr" eaLnBrk="1" hangingPunct="1">
              <a:buFontTx/>
              <a:buNone/>
            </a:pPr>
            <a:r>
              <a:rPr lang="cy-GB" sz="2000" b="1">
                <a:solidFill>
                  <a:srgbClr val="0077E3"/>
                </a:solidFill>
              </a:rPr>
              <a:t>Agregad agored</a:t>
            </a:r>
          </a:p>
          <a:p>
            <a:pPr marL="0" indent="0" eaLnBrk="1" hangingPunct="1">
              <a:buFontTx/>
              <a:buNone/>
            </a:pPr>
            <a:endParaRPr lang="en-US" altLang="en-US" sz="2000" dirty="0"/>
          </a:p>
          <a:p>
            <a:pPr marL="0" indent="0" eaLnBrk="1" hangingPunct="1">
              <a:buFontTx/>
              <a:buNone/>
            </a:pPr>
            <a:endParaRPr lang="en-US" altLang="en-US" sz="2000" dirty="0"/>
          </a:p>
        </p:txBody>
      </p:sp>
      <p:sp>
        <p:nvSpPr>
          <p:cNvPr id="16388" name="Rectangle 7">
            <a:extLst>
              <a:ext uri="{FF2B5EF4-FFF2-40B4-BE49-F238E27FC236}">
                <a16:creationId xmlns:a16="http://schemas.microsoft.com/office/drawing/2014/main" id="{A1EE1262-98C3-8E49-986F-BBE74C58D299}"/>
              </a:ext>
            </a:extLst>
          </p:cNvPr>
          <p:cNvSpPr>
            <a:spLocks noGrp="1" noChangeArrowheads="1"/>
          </p:cNvSpPr>
          <p:nvPr>
            <p:ph type="title"/>
          </p:nvPr>
        </p:nvSpPr>
        <p:spPr/>
        <p:txBody>
          <a:bodyPr/>
          <a:lstStyle/>
          <a:p>
            <a:pPr eaLnBrk="1" hangingPunct="1"/>
            <a:r>
              <a:rPr lang="cy-GB"/>
              <a:t>Gorffeniadau </a:t>
            </a:r>
          </a:p>
        </p:txBody>
      </p:sp>
      <p:pic>
        <p:nvPicPr>
          <p:cNvPr id="2" name="Picture 1">
            <a:extLst>
              <a:ext uri="{FF2B5EF4-FFF2-40B4-BE49-F238E27FC236}">
                <a16:creationId xmlns:a16="http://schemas.microsoft.com/office/drawing/2014/main" id="{F51F81E7-49C8-F14F-B9BA-67AB662DA8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4596" y="2708920"/>
            <a:ext cx="3192016" cy="2394012"/>
          </a:xfrm>
          <a:prstGeom prst="rect">
            <a:avLst/>
          </a:prstGeom>
          <a:ln>
            <a:noFill/>
          </a:ln>
          <a:effectLst>
            <a:softEdge rad="112500"/>
          </a:effectLst>
        </p:spPr>
      </p:pic>
      <p:pic>
        <p:nvPicPr>
          <p:cNvPr id="3" name="Picture 2">
            <a:extLst>
              <a:ext uri="{FF2B5EF4-FFF2-40B4-BE49-F238E27FC236}">
                <a16:creationId xmlns:a16="http://schemas.microsoft.com/office/drawing/2014/main" id="{61EFD359-409A-884A-B686-CD1C97F8D4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5976" y="2708920"/>
            <a:ext cx="3324200" cy="2493150"/>
          </a:xfrm>
          <a:prstGeom prst="rect">
            <a:avLst/>
          </a:prstGeom>
          <a:ln>
            <a:noFill/>
          </a:ln>
          <a:effectLst>
            <a:softEdge rad="112500"/>
          </a:effectLst>
        </p:spPr>
      </p:pic>
    </p:spTree>
    <p:extLst>
      <p:ext uri="{BB962C8B-B14F-4D97-AF65-F5344CB8AC3E}">
        <p14:creationId xmlns:p14="http://schemas.microsoft.com/office/powerpoint/2010/main" val="254515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6">
            <a:extLst>
              <a:ext uri="{FF2B5EF4-FFF2-40B4-BE49-F238E27FC236}">
                <a16:creationId xmlns:a16="http://schemas.microsoft.com/office/drawing/2014/main" id="{2F22FD3D-A948-C34B-B305-98690894716A}"/>
              </a:ext>
            </a:extLst>
          </p:cNvPr>
          <p:cNvSpPr>
            <a:spLocks noGrp="1" noChangeArrowheads="1"/>
          </p:cNvSpPr>
          <p:nvPr>
            <p:ph type="body" idx="1"/>
          </p:nvPr>
        </p:nvSpPr>
        <p:spPr>
          <a:xfrm>
            <a:off x="457200" y="1557338"/>
            <a:ext cx="8229600" cy="4967287"/>
          </a:xfrm>
        </p:spPr>
        <p:txBody>
          <a:bodyPr/>
          <a:lstStyle/>
          <a:p>
            <a:pPr marL="0" indent="0" algn="ctr" eaLnBrk="1" hangingPunct="1">
              <a:buFontTx/>
              <a:buNone/>
            </a:pPr>
            <a:endParaRPr lang="en-US" altLang="en-US" sz="2000" b="1" dirty="0">
              <a:solidFill>
                <a:srgbClr val="0077E3"/>
              </a:solidFill>
            </a:endParaRPr>
          </a:p>
          <a:p>
            <a:pPr marL="0" indent="0" algn="ctr" eaLnBrk="1" hangingPunct="1">
              <a:buFontTx/>
              <a:buNone/>
            </a:pPr>
            <a:r>
              <a:rPr lang="cy-GB" sz="2000" b="1">
                <a:solidFill>
                  <a:srgbClr val="0077E3"/>
                </a:solidFill>
              </a:rPr>
              <a:t>Sand blastio </a:t>
            </a:r>
          </a:p>
          <a:p>
            <a:pPr marL="0" indent="0" eaLnBrk="1" hangingPunct="1">
              <a:buFontTx/>
              <a:buNone/>
            </a:pPr>
            <a:endParaRPr lang="en-US" altLang="en-US" sz="2000" dirty="0"/>
          </a:p>
          <a:p>
            <a:pPr marL="0" indent="0" eaLnBrk="1" hangingPunct="1">
              <a:buFontTx/>
              <a:buNone/>
            </a:pPr>
            <a:endParaRPr lang="en-US" altLang="en-US" sz="2000" dirty="0"/>
          </a:p>
        </p:txBody>
      </p:sp>
      <p:sp>
        <p:nvSpPr>
          <p:cNvPr id="17412" name="Rectangle 7">
            <a:extLst>
              <a:ext uri="{FF2B5EF4-FFF2-40B4-BE49-F238E27FC236}">
                <a16:creationId xmlns:a16="http://schemas.microsoft.com/office/drawing/2014/main" id="{85525E2A-277C-C445-B8D5-ED6713CC2BF9}"/>
              </a:ext>
            </a:extLst>
          </p:cNvPr>
          <p:cNvSpPr>
            <a:spLocks noGrp="1" noChangeArrowheads="1"/>
          </p:cNvSpPr>
          <p:nvPr>
            <p:ph type="title"/>
          </p:nvPr>
        </p:nvSpPr>
        <p:spPr/>
        <p:txBody>
          <a:bodyPr/>
          <a:lstStyle/>
          <a:p>
            <a:pPr eaLnBrk="1" hangingPunct="1"/>
            <a:r>
              <a:rPr lang="cy-GB"/>
              <a:t>Gorffeniadau </a:t>
            </a:r>
          </a:p>
        </p:txBody>
      </p:sp>
      <p:pic>
        <p:nvPicPr>
          <p:cNvPr id="2" name="Picture 1">
            <a:extLst>
              <a:ext uri="{FF2B5EF4-FFF2-40B4-BE49-F238E27FC236}">
                <a16:creationId xmlns:a16="http://schemas.microsoft.com/office/drawing/2014/main" id="{0F6B70C9-B138-704F-9589-DC1BB11162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2577572"/>
            <a:ext cx="2723090" cy="2723090"/>
          </a:xfrm>
          <a:prstGeom prst="rect">
            <a:avLst/>
          </a:prstGeom>
          <a:ln>
            <a:noFill/>
          </a:ln>
          <a:effectLst>
            <a:softEdge rad="112500"/>
          </a:effectLst>
        </p:spPr>
      </p:pic>
      <p:pic>
        <p:nvPicPr>
          <p:cNvPr id="3" name="Picture 2">
            <a:extLst>
              <a:ext uri="{FF2B5EF4-FFF2-40B4-BE49-F238E27FC236}">
                <a16:creationId xmlns:a16="http://schemas.microsoft.com/office/drawing/2014/main" id="{91842251-6888-F74E-9EBB-C3FF9C3F8F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82722" y="2548406"/>
            <a:ext cx="3828984" cy="2723090"/>
          </a:xfrm>
          <a:prstGeom prst="rect">
            <a:avLst/>
          </a:prstGeom>
          <a:ln>
            <a:noFill/>
          </a:ln>
          <a:effectLst>
            <a:softEdge rad="112500"/>
          </a:effectLst>
        </p:spPr>
      </p:pic>
    </p:spTree>
    <p:extLst>
      <p:ext uri="{BB962C8B-B14F-4D97-AF65-F5344CB8AC3E}">
        <p14:creationId xmlns:p14="http://schemas.microsoft.com/office/powerpoint/2010/main" val="596961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6">
            <a:extLst>
              <a:ext uri="{FF2B5EF4-FFF2-40B4-BE49-F238E27FC236}">
                <a16:creationId xmlns:a16="http://schemas.microsoft.com/office/drawing/2014/main" id="{63447DD6-E688-AC4B-B128-81804747F5A0}"/>
              </a:ext>
            </a:extLst>
          </p:cNvPr>
          <p:cNvSpPr>
            <a:spLocks noGrp="1" noChangeArrowheads="1"/>
          </p:cNvSpPr>
          <p:nvPr>
            <p:ph type="body" idx="1"/>
          </p:nvPr>
        </p:nvSpPr>
        <p:spPr>
          <a:xfrm>
            <a:off x="457200" y="1557338"/>
            <a:ext cx="8229600" cy="4967287"/>
          </a:xfrm>
        </p:spPr>
        <p:txBody>
          <a:bodyPr/>
          <a:lstStyle/>
          <a:p>
            <a:pPr marL="0" indent="0" eaLnBrk="1" hangingPunct="1">
              <a:buFontTx/>
              <a:buNone/>
            </a:pPr>
            <a:r>
              <a:rPr lang="cy-GB" sz="2000" dirty="0"/>
              <a:t>Mae gorffeniadau eraill yn cynnwys:</a:t>
            </a:r>
          </a:p>
          <a:p>
            <a:pPr marL="0" indent="0" eaLnBrk="1" hangingPunct="1">
              <a:buFontTx/>
              <a:buNone/>
            </a:pPr>
            <a:r>
              <a:rPr lang="cy-GB" sz="2000" b="1" dirty="0">
                <a:solidFill>
                  <a:srgbClr val="0077E3"/>
                </a:solidFill>
              </a:rPr>
              <a:t>            Patrwm                                   Printio </a:t>
            </a:r>
          </a:p>
          <a:p>
            <a:pPr marL="0" indent="0" eaLnBrk="1" hangingPunct="1">
              <a:buFontTx/>
              <a:buNone/>
            </a:pPr>
            <a:endParaRPr lang="en-US" altLang="en-US" sz="2000" dirty="0"/>
          </a:p>
        </p:txBody>
      </p:sp>
      <p:sp>
        <p:nvSpPr>
          <p:cNvPr id="18436" name="Rectangle 7">
            <a:extLst>
              <a:ext uri="{FF2B5EF4-FFF2-40B4-BE49-F238E27FC236}">
                <a16:creationId xmlns:a16="http://schemas.microsoft.com/office/drawing/2014/main" id="{6022D175-1A77-B349-AC90-8EFC8E43D8BA}"/>
              </a:ext>
            </a:extLst>
          </p:cNvPr>
          <p:cNvSpPr>
            <a:spLocks noGrp="1" noChangeArrowheads="1"/>
          </p:cNvSpPr>
          <p:nvPr>
            <p:ph type="title"/>
          </p:nvPr>
        </p:nvSpPr>
        <p:spPr/>
        <p:txBody>
          <a:bodyPr/>
          <a:lstStyle/>
          <a:p>
            <a:pPr eaLnBrk="1" hangingPunct="1"/>
            <a:r>
              <a:rPr lang="cy-GB"/>
              <a:t>Gorffeniadau </a:t>
            </a:r>
          </a:p>
        </p:txBody>
      </p:sp>
      <p:pic>
        <p:nvPicPr>
          <p:cNvPr id="2" name="Picture 1">
            <a:extLst>
              <a:ext uri="{FF2B5EF4-FFF2-40B4-BE49-F238E27FC236}">
                <a16:creationId xmlns:a16="http://schemas.microsoft.com/office/drawing/2014/main" id="{465ABD02-5CF6-5C4A-BD83-E442B14390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2564904"/>
            <a:ext cx="3258157" cy="2448272"/>
          </a:xfrm>
          <a:prstGeom prst="rect">
            <a:avLst/>
          </a:prstGeom>
          <a:ln>
            <a:noFill/>
          </a:ln>
          <a:effectLst>
            <a:softEdge rad="112500"/>
          </a:effectLst>
        </p:spPr>
      </p:pic>
      <p:pic>
        <p:nvPicPr>
          <p:cNvPr id="3" name="Picture 2">
            <a:extLst>
              <a:ext uri="{FF2B5EF4-FFF2-40B4-BE49-F238E27FC236}">
                <a16:creationId xmlns:a16="http://schemas.microsoft.com/office/drawing/2014/main" id="{5D848B27-2852-9245-919C-3109D49FAF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9382" y="2564904"/>
            <a:ext cx="3240360" cy="2418179"/>
          </a:xfrm>
          <a:prstGeom prst="rect">
            <a:avLst/>
          </a:prstGeom>
          <a:ln>
            <a:noFill/>
          </a:ln>
          <a:effectLst>
            <a:softEdge rad="112500"/>
          </a:effectLst>
        </p:spPr>
      </p:pic>
    </p:spTree>
    <p:extLst>
      <p:ext uri="{BB962C8B-B14F-4D97-AF65-F5344CB8AC3E}">
        <p14:creationId xmlns:p14="http://schemas.microsoft.com/office/powerpoint/2010/main" val="1147666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6">
            <a:extLst>
              <a:ext uri="{FF2B5EF4-FFF2-40B4-BE49-F238E27FC236}">
                <a16:creationId xmlns:a16="http://schemas.microsoft.com/office/drawing/2014/main" id="{60C2873F-D337-C44E-AD75-AA174F1E9A61}"/>
              </a:ext>
            </a:extLst>
          </p:cNvPr>
          <p:cNvSpPr>
            <a:spLocks noGrp="1" noChangeArrowheads="1"/>
          </p:cNvSpPr>
          <p:nvPr>
            <p:ph type="body" idx="1"/>
          </p:nvPr>
        </p:nvSpPr>
        <p:spPr>
          <a:xfrm>
            <a:off x="457200" y="1557338"/>
            <a:ext cx="8229600" cy="4967287"/>
          </a:xfrm>
        </p:spPr>
        <p:txBody>
          <a:bodyPr/>
          <a:lstStyle/>
          <a:p>
            <a:pPr marL="0" indent="0" eaLnBrk="1" hangingPunct="1">
              <a:buFontTx/>
              <a:buNone/>
            </a:pPr>
            <a:endParaRPr lang="en-US" altLang="en-US" sz="2000" dirty="0"/>
          </a:p>
          <a:p>
            <a:pPr eaLnBrk="1" hangingPunct="1"/>
            <a:r>
              <a:rPr lang="cy-GB" b="1" dirty="0">
                <a:solidFill>
                  <a:srgbClr val="0077E3"/>
                </a:solidFill>
              </a:rPr>
              <a:t>						</a:t>
            </a:r>
            <a:r>
              <a:rPr lang="cy-GB" dirty="0"/>
              <a:t>Defnyddio stensil</a:t>
            </a:r>
          </a:p>
        </p:txBody>
      </p:sp>
      <p:sp>
        <p:nvSpPr>
          <p:cNvPr id="19460" name="Rectangle 7">
            <a:extLst>
              <a:ext uri="{FF2B5EF4-FFF2-40B4-BE49-F238E27FC236}">
                <a16:creationId xmlns:a16="http://schemas.microsoft.com/office/drawing/2014/main" id="{82FCD08A-5717-C748-A65B-6DE0AF32961F}"/>
              </a:ext>
            </a:extLst>
          </p:cNvPr>
          <p:cNvSpPr>
            <a:spLocks noGrp="1" noChangeArrowheads="1"/>
          </p:cNvSpPr>
          <p:nvPr>
            <p:ph type="title"/>
          </p:nvPr>
        </p:nvSpPr>
        <p:spPr/>
        <p:txBody>
          <a:bodyPr/>
          <a:lstStyle/>
          <a:p>
            <a:pPr eaLnBrk="1" hangingPunct="1"/>
            <a:r>
              <a:rPr lang="cy-GB"/>
              <a:t>Offer a stensiliau gorffen</a:t>
            </a:r>
          </a:p>
        </p:txBody>
      </p:sp>
      <p:pic>
        <p:nvPicPr>
          <p:cNvPr id="19461" name="Picture 1">
            <a:extLst>
              <a:ext uri="{FF2B5EF4-FFF2-40B4-BE49-F238E27FC236}">
                <a16:creationId xmlns:a16="http://schemas.microsoft.com/office/drawing/2014/main" id="{46C5F8FA-114B-A046-BB00-4ABF018B667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97614" y="2942951"/>
            <a:ext cx="2528483" cy="18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2F5BA2C3-0636-C942-941A-765D05C00F7C}"/>
              </a:ext>
            </a:extLst>
          </p:cNvPr>
          <p:cNvSpPr txBox="1"/>
          <p:nvPr/>
        </p:nvSpPr>
        <p:spPr>
          <a:xfrm>
            <a:off x="1063562" y="2050090"/>
            <a:ext cx="3502882" cy="400110"/>
          </a:xfrm>
          <a:prstGeom prst="rect">
            <a:avLst/>
          </a:prstGeom>
          <a:noFill/>
        </p:spPr>
        <p:txBody>
          <a:bodyPr wrap="none" rtlCol="0">
            <a:spAutoFit/>
          </a:bodyPr>
          <a:lstStyle/>
          <a:p>
            <a:r>
              <a:rPr lang="cy-GB" dirty="0"/>
              <a:t>Offer crimpio a rholer pres</a:t>
            </a:r>
          </a:p>
        </p:txBody>
      </p:sp>
      <p:pic>
        <p:nvPicPr>
          <p:cNvPr id="8" name="Picture 7">
            <a:extLst>
              <a:ext uri="{FF2B5EF4-FFF2-40B4-BE49-F238E27FC236}">
                <a16:creationId xmlns:a16="http://schemas.microsoft.com/office/drawing/2014/main" id="{B28AD130-C67E-414D-AB03-8F11925F99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80" y="2619150"/>
            <a:ext cx="2650871" cy="2843662"/>
          </a:xfrm>
          <a:prstGeom prst="rect">
            <a:avLst/>
          </a:prstGeom>
          <a:ln>
            <a:noFill/>
          </a:ln>
          <a:effectLst>
            <a:softEdge rad="112500"/>
          </a:effectLst>
        </p:spPr>
      </p:pic>
    </p:spTree>
    <p:extLst>
      <p:ext uri="{BB962C8B-B14F-4D97-AF65-F5344CB8AC3E}">
        <p14:creationId xmlns:p14="http://schemas.microsoft.com/office/powerpoint/2010/main" val="4962587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5">
            <a:extLst>
              <a:ext uri="{FF2B5EF4-FFF2-40B4-BE49-F238E27FC236}">
                <a16:creationId xmlns:a16="http://schemas.microsoft.com/office/drawing/2014/main" id="{9BC12E33-1688-684C-AB2F-07E0FDE3BE96}"/>
              </a:ext>
            </a:extLst>
          </p:cNvPr>
          <p:cNvSpPr>
            <a:spLocks noGrp="1" noChangeArrowheads="1"/>
          </p:cNvSpPr>
          <p:nvPr>
            <p:ph type="title"/>
          </p:nvPr>
        </p:nvSpPr>
        <p:spPr/>
        <p:txBody>
          <a:bodyPr/>
          <a:lstStyle/>
          <a:p>
            <a:pPr eaLnBrk="1" hangingPunct="1"/>
            <a:r>
              <a:rPr lang="cy-GB"/>
              <a:t>Rhai enghreifftiau o sut y gwneir hyn</a:t>
            </a:r>
          </a:p>
        </p:txBody>
      </p:sp>
      <p:sp>
        <p:nvSpPr>
          <p:cNvPr id="21507" name="Rectangle 6">
            <a:extLst>
              <a:ext uri="{FF2B5EF4-FFF2-40B4-BE49-F238E27FC236}">
                <a16:creationId xmlns:a16="http://schemas.microsoft.com/office/drawing/2014/main" id="{4CA04458-5D03-5B47-974E-DBB558E0DC96}"/>
              </a:ext>
            </a:extLst>
          </p:cNvPr>
          <p:cNvSpPr>
            <a:spLocks noGrp="1" noChangeArrowheads="1"/>
          </p:cNvSpPr>
          <p:nvPr>
            <p:ph type="body" idx="1"/>
          </p:nvPr>
        </p:nvSpPr>
        <p:spPr/>
        <p:txBody>
          <a:bodyPr/>
          <a:lstStyle/>
          <a:p>
            <a:pPr marL="0" indent="0" eaLnBrk="1" hangingPunct="1">
              <a:buFontTx/>
              <a:buNone/>
            </a:pPr>
            <a:endParaRPr lang="en-US" altLang="en-US" sz="2000" dirty="0"/>
          </a:p>
          <a:p>
            <a:pPr marL="0" indent="0" eaLnBrk="1" hangingPunct="1">
              <a:buFontTx/>
              <a:buNone/>
            </a:pPr>
            <a:r>
              <a:rPr lang="cy-GB"/>
              <a:t>Llwybr concrid (gorffeniad brwsh)</a:t>
            </a:r>
            <a:r>
              <a:rPr lang="cy-GB" sz="2000">
                <a:solidFill>
                  <a:schemeClr val="bg1"/>
                </a:solidFill>
              </a:rPr>
              <a:t> </a:t>
            </a:r>
          </a:p>
          <a:p>
            <a:pPr marL="0" indent="0" eaLnBrk="1" hangingPunct="1">
              <a:buFontTx/>
              <a:buNone/>
            </a:pPr>
            <a:r>
              <a:rPr lang="cy-GB" sz="1600">
                <a:solidFill>
                  <a:srgbClr val="0077E3"/>
                </a:solidFill>
                <a:hlinkClick r:id="rId2">
                  <a:extLst>
                    <a:ext uri="{A12FA001-AC4F-418D-AE19-62706E023703}">
                      <ahyp:hlinkClr xmlns:ahyp="http://schemas.microsoft.com/office/drawing/2018/hyperlinkcolor" val="tx"/>
                    </a:ext>
                  </a:extLst>
                </a:hlinkClick>
              </a:rPr>
              <a:t>www.youtube.com/watch?v=xUgiHghs8vs</a:t>
            </a:r>
          </a:p>
          <a:p>
            <a:pPr marL="0" indent="0" eaLnBrk="1" hangingPunct="1">
              <a:buFontTx/>
              <a:buNone/>
            </a:pPr>
            <a:r>
              <a:rPr lang="cy-GB" sz="2000"/>
              <a:t>Defnyddio trywel bŵer </a:t>
            </a:r>
          </a:p>
          <a:p>
            <a:pPr marL="0" indent="0" eaLnBrk="1" hangingPunct="1">
              <a:buFontTx/>
              <a:buNone/>
            </a:pPr>
            <a:r>
              <a:rPr lang="cy-GB" sz="1600">
                <a:solidFill>
                  <a:srgbClr val="0077E3"/>
                </a:solidFill>
                <a:hlinkClick r:id="rId3">
                  <a:extLst>
                    <a:ext uri="{A12FA001-AC4F-418D-AE19-62706E023703}">
                      <ahyp:hlinkClr xmlns:ahyp="http://schemas.microsoft.com/office/drawing/2018/hyperlinkcolor" val="tx"/>
                    </a:ext>
                  </a:extLst>
                </a:hlinkClick>
              </a:rPr>
              <a:t>www.youtube.com/watch?v=LkTre1zo85w</a:t>
            </a:r>
          </a:p>
          <a:p>
            <a:pPr marL="0" indent="0" eaLnBrk="1" hangingPunct="1">
              <a:buFontTx/>
              <a:buNone/>
            </a:pPr>
            <a:r>
              <a:rPr lang="cy-GB" sz="2000"/>
              <a:t>Trywel bŵer </a:t>
            </a:r>
            <a:r>
              <a:rPr lang="cy-GB" sz="2000" i="1"/>
              <a:t>ride-on</a:t>
            </a:r>
          </a:p>
          <a:p>
            <a:pPr marL="0" indent="0" eaLnBrk="1" hangingPunct="1">
              <a:buFontTx/>
              <a:buNone/>
            </a:pPr>
            <a:r>
              <a:rPr lang="cy-GB" sz="1600">
                <a:solidFill>
                  <a:srgbClr val="0077E3"/>
                </a:solidFill>
                <a:hlinkClick r:id="rId4">
                  <a:extLst>
                    <a:ext uri="{A12FA001-AC4F-418D-AE19-62706E023703}">
                      <ahyp:hlinkClr xmlns:ahyp="http://schemas.microsoft.com/office/drawing/2018/hyperlinkcolor" val="tx"/>
                    </a:ext>
                  </a:extLst>
                </a:hlinkClick>
              </a:rPr>
              <a:t>www.youtube.com/watch?v=0eXXRhp0p3w</a:t>
            </a:r>
          </a:p>
          <a:p>
            <a:pPr marL="0" indent="0" eaLnBrk="1" hangingPunct="1">
              <a:buFontTx/>
              <a:buNone/>
            </a:pPr>
            <a:endParaRPr lang="en-US" altLang="en-US" dirty="0"/>
          </a:p>
        </p:txBody>
      </p:sp>
      <p:sp>
        <p:nvSpPr>
          <p:cNvPr id="5" name="Rounded Rectangle 4">
            <a:extLst>
              <a:ext uri="{FF2B5EF4-FFF2-40B4-BE49-F238E27FC236}">
                <a16:creationId xmlns:a16="http://schemas.microsoft.com/office/drawing/2014/main" id="{C57E501F-DFAD-B44F-B4FF-3411A4FCB428}"/>
              </a:ext>
            </a:extLst>
          </p:cNvPr>
          <p:cNvSpPr/>
          <p:nvPr/>
        </p:nvSpPr>
        <p:spPr>
          <a:xfrm>
            <a:off x="7245350" y="5442012"/>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cy-GB" sz="1200"/>
              <a:t>Dolen YouTube</a:t>
            </a:r>
          </a:p>
        </p:txBody>
      </p:sp>
    </p:spTree>
    <p:extLst>
      <p:ext uri="{BB962C8B-B14F-4D97-AF65-F5344CB8AC3E}">
        <p14:creationId xmlns:p14="http://schemas.microsoft.com/office/powerpoint/2010/main" val="15681811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44870DAE-88E3-2349-98C0-CA2262A25B0E}"/>
              </a:ext>
            </a:extLst>
          </p:cNvPr>
          <p:cNvSpPr>
            <a:spLocks noGrp="1"/>
          </p:cNvSpPr>
          <p:nvPr>
            <p:ph type="title"/>
          </p:nvPr>
        </p:nvSpPr>
        <p:spPr>
          <a:xfrm>
            <a:off x="438547" y="1196752"/>
            <a:ext cx="8218488" cy="382588"/>
          </a:xfrm>
        </p:spPr>
        <p:txBody>
          <a:bodyPr/>
          <a:lstStyle/>
          <a:p>
            <a:r>
              <a:rPr lang="cy-GB" dirty="0"/>
              <a:t>Gorffeniad safonol</a:t>
            </a:r>
          </a:p>
        </p:txBody>
      </p:sp>
      <p:sp>
        <p:nvSpPr>
          <p:cNvPr id="5123" name="Content Placeholder 2">
            <a:extLst>
              <a:ext uri="{FF2B5EF4-FFF2-40B4-BE49-F238E27FC236}">
                <a16:creationId xmlns:a16="http://schemas.microsoft.com/office/drawing/2014/main" id="{CB7DEA39-8E36-A345-8914-DF67C905F059}"/>
              </a:ext>
            </a:extLst>
          </p:cNvPr>
          <p:cNvSpPr>
            <a:spLocks noGrp="1"/>
          </p:cNvSpPr>
          <p:nvPr>
            <p:ph idx="1"/>
          </p:nvPr>
        </p:nvSpPr>
        <p:spPr/>
        <p:txBody>
          <a:bodyPr/>
          <a:lstStyle/>
          <a:p>
            <a:pPr marL="0" indent="0">
              <a:buFontTx/>
              <a:buNone/>
            </a:pPr>
            <a:endParaRPr lang="en-GB" altLang="en-US" sz="1800" dirty="0"/>
          </a:p>
          <a:p>
            <a:pPr marL="0" indent="0">
              <a:buFontTx/>
              <a:buNone/>
            </a:pPr>
            <a:r>
              <a:rPr lang="cy-GB"/>
              <a:t>Gellir cynhyrchu concrid o fewn goddefiannau dimensiynol agos, ond gyda gwahanol amrywiadau o ran lliw a phresenoldeb marciau a chefnennau, yn dibynnu ar y dull o’u gorffen, pur anaml y bydd yr arwyneb yn hollol rydd o amherffeithrwydd. Mae’n afrealistig disgwyl perffeithrwydd mewn ymddangosiad.</a:t>
            </a:r>
          </a:p>
          <a:p>
            <a:pPr marL="0" indent="0">
              <a:buFontTx/>
              <a:buNone/>
            </a:pPr>
            <a:r>
              <a:rPr lang="cy-GB"/>
              <a:t>Ar gyfer rhai gorffeniadau, efallai y bydd yn rhaid concritio un darn fel sampl er mwyn osgoi anghydfod am ansawdd y gwaith yn nes ymlaen. Er mwyn barnu ansawdd y gorffeniad, dylid edrych ar y sampl ar yr un pellter ag y bydd y gwaith yn cael ei weld, gan gofio’r amodau gwaith go iawn a’r arwynebedd llawr lle bo hynny’n berthnasol.</a:t>
            </a:r>
          </a:p>
        </p:txBody>
      </p:sp>
    </p:spTree>
    <p:extLst>
      <p:ext uri="{BB962C8B-B14F-4D97-AF65-F5344CB8AC3E}">
        <p14:creationId xmlns:p14="http://schemas.microsoft.com/office/powerpoint/2010/main" val="1726856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F17EC793-72A7-804A-ADF0-960DCD7D4BA8}"/>
              </a:ext>
            </a:extLst>
          </p:cNvPr>
          <p:cNvSpPr>
            <a:spLocks noGrp="1"/>
          </p:cNvSpPr>
          <p:nvPr>
            <p:ph type="title"/>
          </p:nvPr>
        </p:nvSpPr>
        <p:spPr/>
        <p:txBody>
          <a:bodyPr/>
          <a:lstStyle/>
          <a:p>
            <a:r>
              <a:rPr lang="cy-GB"/>
              <a:t>Dewis gorffeniad</a:t>
            </a:r>
          </a:p>
        </p:txBody>
      </p:sp>
      <p:sp>
        <p:nvSpPr>
          <p:cNvPr id="7171" name="Content Placeholder 2">
            <a:extLst>
              <a:ext uri="{FF2B5EF4-FFF2-40B4-BE49-F238E27FC236}">
                <a16:creationId xmlns:a16="http://schemas.microsoft.com/office/drawing/2014/main" id="{36D3F274-0700-8641-AF6B-D4816430C316}"/>
              </a:ext>
            </a:extLst>
          </p:cNvPr>
          <p:cNvSpPr>
            <a:spLocks noGrp="1"/>
          </p:cNvSpPr>
          <p:nvPr>
            <p:ph idx="1"/>
          </p:nvPr>
        </p:nvSpPr>
        <p:spPr>
          <a:xfrm>
            <a:off x="457200" y="1196752"/>
            <a:ext cx="8229600" cy="4563248"/>
          </a:xfrm>
        </p:spPr>
        <p:txBody>
          <a:bodyPr/>
          <a:lstStyle/>
          <a:p>
            <a:pPr marL="0" indent="0">
              <a:buFontTx/>
              <a:buNone/>
            </a:pPr>
            <a:endParaRPr lang="en-GB" altLang="en-US" sz="2000" dirty="0"/>
          </a:p>
          <a:p>
            <a:pPr marL="0" indent="0">
              <a:buFontTx/>
              <a:buNone/>
            </a:pPr>
            <a:r>
              <a:rPr lang="cy-GB"/>
              <a:t>Dylid dewis gorffeniad llawr concrid ar ôl ystyried y math o draffig, y llwyth, gwasgfa effaith a gwrthiant cemegol sy’n debygol o gael eu rhoi ar y llawr. Os bwriedir rhoi gorffeniadau dilynol ar arwynebau, dylid hefyd ystyried ffactorau fel hylendid, atal llwch, llithrigrwydd a thriniaeth addurnol.</a:t>
            </a:r>
          </a:p>
          <a:p>
            <a:pPr marL="0" indent="0">
              <a:buFontTx/>
              <a:buNone/>
            </a:pPr>
            <a:r>
              <a:rPr lang="cy-GB"/>
              <a:t>Er mwyn sicrhau bod yr arwyneb terfynol yn gweithio’n dda, mae’n hanfodol eich bod yn darparu ffurfwaith ag ymyl sgwâr wedi’u gosod a’u gwastatáu’n gywir, ac yn rhoi sylw gofalus i osod concrid, cywasgu a lefelu.</a:t>
            </a:r>
          </a:p>
        </p:txBody>
      </p:sp>
    </p:spTree>
    <p:extLst>
      <p:ext uri="{BB962C8B-B14F-4D97-AF65-F5344CB8AC3E}">
        <p14:creationId xmlns:p14="http://schemas.microsoft.com/office/powerpoint/2010/main" val="4175097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8">
            <a:extLst>
              <a:ext uri="{FF2B5EF4-FFF2-40B4-BE49-F238E27FC236}">
                <a16:creationId xmlns:a16="http://schemas.microsoft.com/office/drawing/2014/main" id="{6B4F25DE-59E5-7342-B4AA-38046B18D48C}"/>
              </a:ext>
            </a:extLst>
          </p:cNvPr>
          <p:cNvSpPr>
            <a:spLocks noGrp="1" noChangeArrowheads="1"/>
          </p:cNvSpPr>
          <p:nvPr>
            <p:ph type="title"/>
          </p:nvPr>
        </p:nvSpPr>
        <p:spPr/>
        <p:txBody>
          <a:bodyPr/>
          <a:lstStyle/>
          <a:p>
            <a:pPr eaLnBrk="1" hangingPunct="1"/>
            <a:r>
              <a:rPr lang="cy-GB"/>
              <a:t>Gorffeniadau –  fflotio (llyfn)</a:t>
            </a:r>
          </a:p>
        </p:txBody>
      </p:sp>
      <p:sp>
        <p:nvSpPr>
          <p:cNvPr id="8195" name="Rectangle 9">
            <a:extLst>
              <a:ext uri="{FF2B5EF4-FFF2-40B4-BE49-F238E27FC236}">
                <a16:creationId xmlns:a16="http://schemas.microsoft.com/office/drawing/2014/main" id="{7C9A7F20-9B49-624B-B2A0-AF290F4B4007}"/>
              </a:ext>
            </a:extLst>
          </p:cNvPr>
          <p:cNvSpPr>
            <a:spLocks noGrp="1" noChangeArrowheads="1"/>
          </p:cNvSpPr>
          <p:nvPr>
            <p:ph type="body" idx="1"/>
          </p:nvPr>
        </p:nvSpPr>
        <p:spPr/>
        <p:txBody>
          <a:bodyPr/>
          <a:lstStyle/>
          <a:p>
            <a:pPr marL="0" indent="0" eaLnBrk="1" hangingPunct="1">
              <a:buFontTx/>
              <a:buNone/>
            </a:pPr>
            <a:r>
              <a:rPr lang="cy-GB"/>
              <a:t>Dyma’r broses orffen gyntaf fel arfer ar ôl i’r arwyneb gael ei gywasgu a’i lefelu. Mae’r fflotio yn cau arwyneb y concrit drwy daenu’r morter dros ben yr agregau bras. Mae fflôt sgip yn cynnwys fflôt gul fawr ar ben handlen hir. Defnyddir hon i sgimio dros arwyneb y goncrit ffres, ddwywaith fel rheol. Mae’r fflôt yn gallu gwyro drwy gylchdroi’r handlen fel ei bod yn gallu llithro’n rhwydd dros arwyneb y concrid i’r ddau gyfeiriad. Y canlyniad yw arwyneb sydd â gwrymiau a marciau fflotio nad ydynt efallai’n addas ar gyfer defnyddio deunyddiau llawr tenau yn uniongyrchol. </a:t>
            </a:r>
          </a:p>
        </p:txBody>
      </p:sp>
      <p:pic>
        <p:nvPicPr>
          <p:cNvPr id="2" name="Picture 1">
            <a:extLst>
              <a:ext uri="{FF2B5EF4-FFF2-40B4-BE49-F238E27FC236}">
                <a16:creationId xmlns:a16="http://schemas.microsoft.com/office/drawing/2014/main" id="{D39EAB7D-F000-FC4E-9D5E-CE7785B48F1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7526" t="11565" b="3797"/>
          <a:stretch/>
        </p:blipFill>
        <p:spPr>
          <a:xfrm rot="5400000">
            <a:off x="6910986" y="4314899"/>
            <a:ext cx="1704710" cy="2062202"/>
          </a:xfrm>
          <a:prstGeom prst="rect">
            <a:avLst/>
          </a:prstGeom>
          <a:ln>
            <a:noFill/>
          </a:ln>
          <a:effectLst>
            <a:softEdge rad="112500"/>
          </a:effectLst>
        </p:spPr>
      </p:pic>
    </p:spTree>
    <p:extLst>
      <p:ext uri="{BB962C8B-B14F-4D97-AF65-F5344CB8AC3E}">
        <p14:creationId xmlns:p14="http://schemas.microsoft.com/office/powerpoint/2010/main" val="2519763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054696C3-C221-8A41-842D-815764C05EF7}"/>
              </a:ext>
            </a:extLst>
          </p:cNvPr>
          <p:cNvSpPr>
            <a:spLocks noGrp="1"/>
          </p:cNvSpPr>
          <p:nvPr>
            <p:ph type="title"/>
          </p:nvPr>
        </p:nvSpPr>
        <p:spPr/>
        <p:txBody>
          <a:bodyPr/>
          <a:lstStyle/>
          <a:p>
            <a:r>
              <a:rPr lang="cy-GB"/>
              <a:t>Gorffeniadau – tampio </a:t>
            </a:r>
          </a:p>
        </p:txBody>
      </p:sp>
      <p:sp>
        <p:nvSpPr>
          <p:cNvPr id="11267" name="Content Placeholder 2">
            <a:extLst>
              <a:ext uri="{FF2B5EF4-FFF2-40B4-BE49-F238E27FC236}">
                <a16:creationId xmlns:a16="http://schemas.microsoft.com/office/drawing/2014/main" id="{60A1DD50-00FF-1A40-B356-56A3BA57F58E}"/>
              </a:ext>
            </a:extLst>
          </p:cNvPr>
          <p:cNvSpPr>
            <a:spLocks noGrp="1"/>
          </p:cNvSpPr>
          <p:nvPr>
            <p:ph idx="1"/>
          </p:nvPr>
        </p:nvSpPr>
        <p:spPr>
          <a:xfrm>
            <a:off x="457200" y="1844824"/>
            <a:ext cx="8229600" cy="3915176"/>
          </a:xfrm>
        </p:spPr>
        <p:txBody>
          <a:bodyPr/>
          <a:lstStyle/>
          <a:p>
            <a:pPr marL="0" indent="0">
              <a:buFontTx/>
              <a:buNone/>
              <a:defRPr/>
            </a:pPr>
            <a:r>
              <a:rPr lang="cy-GB"/>
              <a:t>Gellir defnyddio rhoi wyneb ar goncrid ffres gan ddefnyddio trawst tampio. Yn ei ffurf symlaf, mae’r trawst yn cael ei symud ar draws yr arwyneb gwastad mewn cyfres o symudiadau agos a llorweddol. Bydd amledd ac a maint y rhychau a gynhyrchir yn dibynnu ar drwch y trawst, y cynnwys concrid a sgiliau’r gweithwyr.</a:t>
            </a:r>
          </a:p>
          <a:p>
            <a:pPr marL="0" indent="0">
              <a:buFontTx/>
              <a:buNone/>
              <a:defRPr/>
            </a:pPr>
            <a:endParaRPr lang="en-GB" sz="2000" dirty="0"/>
          </a:p>
          <a:p>
            <a:pPr>
              <a:defRPr/>
            </a:pPr>
            <a:endParaRPr lang="en-GB" sz="1000" dirty="0"/>
          </a:p>
        </p:txBody>
      </p:sp>
      <p:pic>
        <p:nvPicPr>
          <p:cNvPr id="4" name="Picture 3">
            <a:extLst>
              <a:ext uri="{FF2B5EF4-FFF2-40B4-BE49-F238E27FC236}">
                <a16:creationId xmlns:a16="http://schemas.microsoft.com/office/drawing/2014/main" id="{238D6477-6246-0E47-9705-8D84BB015E6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26" t="32905" r="326" b="-10486"/>
          <a:stretch/>
        </p:blipFill>
        <p:spPr>
          <a:xfrm>
            <a:off x="3905227" y="3790787"/>
            <a:ext cx="3384376" cy="1969213"/>
          </a:xfrm>
          <a:prstGeom prst="rect">
            <a:avLst/>
          </a:prstGeom>
          <a:ln>
            <a:noFill/>
          </a:ln>
          <a:effectLst>
            <a:softEdge rad="112500"/>
          </a:effectLst>
        </p:spPr>
      </p:pic>
    </p:spTree>
    <p:extLst>
      <p:ext uri="{BB962C8B-B14F-4D97-AF65-F5344CB8AC3E}">
        <p14:creationId xmlns:p14="http://schemas.microsoft.com/office/powerpoint/2010/main" val="117370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5754CE86-BFB9-9740-BB9B-53FB997E2F90}"/>
              </a:ext>
            </a:extLst>
          </p:cNvPr>
          <p:cNvSpPr>
            <a:spLocks noGrp="1"/>
          </p:cNvSpPr>
          <p:nvPr>
            <p:ph type="title"/>
          </p:nvPr>
        </p:nvSpPr>
        <p:spPr/>
        <p:txBody>
          <a:bodyPr/>
          <a:lstStyle/>
          <a:p>
            <a:r>
              <a:rPr lang="cy-GB"/>
              <a:t>Gorffeniadau – brwsio</a:t>
            </a:r>
          </a:p>
        </p:txBody>
      </p:sp>
      <p:sp>
        <p:nvSpPr>
          <p:cNvPr id="11267" name="Content Placeholder 2">
            <a:extLst>
              <a:ext uri="{FF2B5EF4-FFF2-40B4-BE49-F238E27FC236}">
                <a16:creationId xmlns:a16="http://schemas.microsoft.com/office/drawing/2014/main" id="{F0DB14B6-55A3-AF4E-8F66-5DECF6BAAF10}"/>
              </a:ext>
            </a:extLst>
          </p:cNvPr>
          <p:cNvSpPr>
            <a:spLocks noGrp="1"/>
          </p:cNvSpPr>
          <p:nvPr>
            <p:ph idx="1"/>
          </p:nvPr>
        </p:nvSpPr>
        <p:spPr>
          <a:xfrm>
            <a:off x="457200" y="1628775"/>
            <a:ext cx="8229600" cy="4525963"/>
          </a:xfrm>
        </p:spPr>
        <p:txBody>
          <a:bodyPr/>
          <a:lstStyle/>
          <a:p>
            <a:pPr marL="0" indent="0">
              <a:buFontTx/>
              <a:buNone/>
              <a:defRPr/>
            </a:pPr>
            <a:r>
              <a:rPr lang="cy-GB"/>
              <a:t>Mae’r gorffeniad hwn yn cael ei gyflawni drwy dynnu brwsh dros arwyneb y concrid gwlyb ar ôl lefelu’r arwyneb. Bydd y gorffeniad a geir yn dibynnu ar galedwch blew y brwsh a natur y concrid.</a:t>
            </a:r>
          </a:p>
          <a:p>
            <a:pPr>
              <a:defRPr/>
            </a:pPr>
            <a:endParaRPr lang="en-GB" sz="1000" dirty="0"/>
          </a:p>
        </p:txBody>
      </p:sp>
      <p:pic>
        <p:nvPicPr>
          <p:cNvPr id="2" name="Picture 1">
            <a:extLst>
              <a:ext uri="{FF2B5EF4-FFF2-40B4-BE49-F238E27FC236}">
                <a16:creationId xmlns:a16="http://schemas.microsoft.com/office/drawing/2014/main" id="{A317560B-B1D4-EA41-A5E4-961D656E3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5947" y="3717032"/>
            <a:ext cx="2168079" cy="1275341"/>
          </a:xfrm>
          <a:prstGeom prst="rect">
            <a:avLst/>
          </a:prstGeom>
          <a:ln>
            <a:noFill/>
          </a:ln>
          <a:effectLst>
            <a:softEdge rad="112500"/>
          </a:effectLst>
        </p:spPr>
      </p:pic>
      <p:pic>
        <p:nvPicPr>
          <p:cNvPr id="3" name="Picture 2">
            <a:extLst>
              <a:ext uri="{FF2B5EF4-FFF2-40B4-BE49-F238E27FC236}">
                <a16:creationId xmlns:a16="http://schemas.microsoft.com/office/drawing/2014/main" id="{68FE5D5D-D646-A54F-9D9D-8C1E6573324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7818"/>
          <a:stretch/>
        </p:blipFill>
        <p:spPr>
          <a:xfrm rot="5400000">
            <a:off x="1985212" y="3207476"/>
            <a:ext cx="2149238" cy="2592288"/>
          </a:xfrm>
          <a:prstGeom prst="rect">
            <a:avLst/>
          </a:prstGeom>
          <a:ln>
            <a:noFill/>
          </a:ln>
          <a:effectLst>
            <a:softEdge rad="112500"/>
          </a:effectLst>
        </p:spPr>
      </p:pic>
    </p:spTree>
    <p:extLst>
      <p:ext uri="{BB962C8B-B14F-4D97-AF65-F5344CB8AC3E}">
        <p14:creationId xmlns:p14="http://schemas.microsoft.com/office/powerpoint/2010/main" val="507667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6">
            <a:extLst>
              <a:ext uri="{FF2B5EF4-FFF2-40B4-BE49-F238E27FC236}">
                <a16:creationId xmlns:a16="http://schemas.microsoft.com/office/drawing/2014/main" id="{54B03ED7-D94B-4440-9260-D896C2B6263A}"/>
              </a:ext>
            </a:extLst>
          </p:cNvPr>
          <p:cNvSpPr>
            <a:spLocks noGrp="1" noChangeArrowheads="1"/>
          </p:cNvSpPr>
          <p:nvPr>
            <p:ph type="title"/>
          </p:nvPr>
        </p:nvSpPr>
        <p:spPr/>
        <p:txBody>
          <a:bodyPr/>
          <a:lstStyle/>
          <a:p>
            <a:pPr eaLnBrk="1" hangingPunct="1"/>
            <a:r>
              <a:rPr lang="cy-GB"/>
              <a:t>Gorffeniad – fflôt pŵer</a:t>
            </a:r>
          </a:p>
        </p:txBody>
      </p:sp>
      <p:sp>
        <p:nvSpPr>
          <p:cNvPr id="11267" name="Rectangle 7">
            <a:extLst>
              <a:ext uri="{FF2B5EF4-FFF2-40B4-BE49-F238E27FC236}">
                <a16:creationId xmlns:a16="http://schemas.microsoft.com/office/drawing/2014/main" id="{FA96228A-BBE5-5B4F-A302-825DB2E113E8}"/>
              </a:ext>
            </a:extLst>
          </p:cNvPr>
          <p:cNvSpPr>
            <a:spLocks noGrp="1" noChangeArrowheads="1"/>
          </p:cNvSpPr>
          <p:nvPr>
            <p:ph type="body" idx="1"/>
          </p:nvPr>
        </p:nvSpPr>
        <p:spPr>
          <a:xfrm>
            <a:off x="457200" y="1556792"/>
            <a:ext cx="8229600" cy="4203208"/>
          </a:xfrm>
        </p:spPr>
        <p:txBody>
          <a:bodyPr/>
          <a:lstStyle/>
          <a:p>
            <a:pPr marL="0" indent="0" eaLnBrk="1" hangingPunct="1">
              <a:buFontTx/>
              <a:buNone/>
            </a:pPr>
            <a:r>
              <a:rPr lang="cy-GB"/>
              <a:t>Ar ôl lefelu’r arwyneb, mae’r arwyneb yn cael ei fflotio i llyfnhau a chau’r arwyneb concrid a oedd wedi’i lefelu’n flaenorol ar ôl iddo galedu’n ddigonol – tua thair awr ar ôl ei osod. Ar gyfer y broses hon defnyddir fflôt pŵer sydd ag atodiad disg cylchol neu lafnau unigol fflat mawr. Nid yw’r gorffeniad yn llathraidd ac mae olion crwn nodweddiadol a gyda gorffeniad ar yr wyneb fel papur tywod. </a:t>
            </a:r>
          </a:p>
        </p:txBody>
      </p:sp>
      <p:pic>
        <p:nvPicPr>
          <p:cNvPr id="2" name="Picture 1">
            <a:extLst>
              <a:ext uri="{FF2B5EF4-FFF2-40B4-BE49-F238E27FC236}">
                <a16:creationId xmlns:a16="http://schemas.microsoft.com/office/drawing/2014/main" id="{14BF0CBF-E4EB-6543-B801-94290D7E1F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6857" y="4005064"/>
            <a:ext cx="1779173" cy="1501953"/>
          </a:xfrm>
          <a:prstGeom prst="rect">
            <a:avLst/>
          </a:prstGeom>
          <a:ln>
            <a:noFill/>
          </a:ln>
          <a:effectLst>
            <a:softEdge rad="112500"/>
          </a:effectLst>
        </p:spPr>
      </p:pic>
    </p:spTree>
    <p:extLst>
      <p:ext uri="{BB962C8B-B14F-4D97-AF65-F5344CB8AC3E}">
        <p14:creationId xmlns:p14="http://schemas.microsoft.com/office/powerpoint/2010/main" val="34853425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8">
            <a:extLst>
              <a:ext uri="{FF2B5EF4-FFF2-40B4-BE49-F238E27FC236}">
                <a16:creationId xmlns:a16="http://schemas.microsoft.com/office/drawing/2014/main" id="{F839C576-1ECA-9546-B086-B887E6C2C04E}"/>
              </a:ext>
            </a:extLst>
          </p:cNvPr>
          <p:cNvSpPr>
            <a:spLocks noGrp="1" noChangeArrowheads="1"/>
          </p:cNvSpPr>
          <p:nvPr>
            <p:ph type="title"/>
          </p:nvPr>
        </p:nvSpPr>
        <p:spPr/>
        <p:txBody>
          <a:bodyPr/>
          <a:lstStyle/>
          <a:p>
            <a:pPr eaLnBrk="1" hangingPunct="1"/>
            <a:r>
              <a:rPr lang="cy-GB"/>
              <a:t>Gorffeniad – trywel bŵer</a:t>
            </a:r>
          </a:p>
        </p:txBody>
      </p:sp>
      <p:sp>
        <p:nvSpPr>
          <p:cNvPr id="12291" name="Rectangle 9">
            <a:extLst>
              <a:ext uri="{FF2B5EF4-FFF2-40B4-BE49-F238E27FC236}">
                <a16:creationId xmlns:a16="http://schemas.microsoft.com/office/drawing/2014/main" id="{37442B33-C930-9240-8901-8FD2BFCDF43C}"/>
              </a:ext>
            </a:extLst>
          </p:cNvPr>
          <p:cNvSpPr>
            <a:spLocks noGrp="1" noChangeArrowheads="1"/>
          </p:cNvSpPr>
          <p:nvPr>
            <p:ph type="body" idx="1"/>
          </p:nvPr>
        </p:nvSpPr>
        <p:spPr/>
        <p:txBody>
          <a:bodyPr/>
          <a:lstStyle/>
          <a:p>
            <a:pPr marL="0" indent="0" eaLnBrk="1" hangingPunct="1">
              <a:buFontTx/>
              <a:buNone/>
            </a:pPr>
            <a:r>
              <a:rPr lang="cy-GB">
                <a:solidFill>
                  <a:srgbClr val="000000"/>
                </a:solidFill>
              </a:rPr>
              <a:t>Mae gorffeniad trywel bŵer yn yn gofyn am ddefnyddio fflôt pŵer i ddechrau. Ar ôl caniatáu i leithder gormodol ar yr arwyneb anweddu, mae arwyneb y slab yn cael ei lyfnhau ymhellach a’i ddwysáu gyda thrywel bŵer i sicrhau ei fod yn edrych yn llyfn ac yn sgleinio. Mae gan drywel bŵer  llafnau unigol sy’n llai na’r fflôt pŵer ac mae’n cael ei defnyddio ar gyfer gorffeniad terfynol. Ar gyfer lloriau diwydiannol, defnyddir caledwyr sych i wneud y llawr yn fwy gwydn ac i roi lliw iddo. Mae’r deunydd yn cael ei daenu ar goncrit ffres a’i fflotio a’i drywelu i ffurfio haen fonolithig. Mae amseriad eich y gwaith yn allweddol.</a:t>
            </a:r>
          </a:p>
        </p:txBody>
      </p:sp>
      <p:pic>
        <p:nvPicPr>
          <p:cNvPr id="12293" name="Picture 5">
            <a:extLst>
              <a:ext uri="{FF2B5EF4-FFF2-40B4-BE49-F238E27FC236}">
                <a16:creationId xmlns:a16="http://schemas.microsoft.com/office/drawing/2014/main" id="{AA8B28FB-AEA5-0D44-BA15-BBFFA1C3D5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6444" y="4437112"/>
            <a:ext cx="1999109" cy="159928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6135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CC9B738D-A385-7C41-8E1B-4BDC6EED2D9A}"/>
              </a:ext>
            </a:extLst>
          </p:cNvPr>
          <p:cNvSpPr>
            <a:spLocks noGrp="1" noChangeArrowheads="1"/>
          </p:cNvSpPr>
          <p:nvPr>
            <p:ph type="title"/>
          </p:nvPr>
        </p:nvSpPr>
        <p:spPr>
          <a:xfrm>
            <a:off x="457200" y="712467"/>
            <a:ext cx="8218488" cy="382588"/>
          </a:xfrm>
        </p:spPr>
        <p:txBody>
          <a:bodyPr/>
          <a:lstStyle/>
          <a:p>
            <a:pPr eaLnBrk="1" hangingPunct="1"/>
            <a:br>
              <a:rPr lang="cy-GB"/>
            </a:br>
            <a:r>
              <a:rPr lang="cy-GB"/>
              <a:t>Gorffeniad – greindio</a:t>
            </a:r>
            <a:br>
              <a:rPr lang="cy-GB"/>
            </a:br>
            <a:endParaRPr lang="cy-GB"/>
          </a:p>
        </p:txBody>
      </p:sp>
      <p:sp>
        <p:nvSpPr>
          <p:cNvPr id="13315" name="Rectangle 3">
            <a:extLst>
              <a:ext uri="{FF2B5EF4-FFF2-40B4-BE49-F238E27FC236}">
                <a16:creationId xmlns:a16="http://schemas.microsoft.com/office/drawing/2014/main" id="{FF643BD9-7E5A-4E40-9FFA-0D02F5AE5A09}"/>
              </a:ext>
            </a:extLst>
          </p:cNvPr>
          <p:cNvSpPr>
            <a:spLocks noGrp="1" noChangeArrowheads="1"/>
          </p:cNvSpPr>
          <p:nvPr>
            <p:ph type="body" idx="1"/>
          </p:nvPr>
        </p:nvSpPr>
        <p:spPr/>
        <p:txBody>
          <a:bodyPr/>
          <a:lstStyle/>
          <a:p>
            <a:pPr marL="0" indent="0" eaLnBrk="1" hangingPunct="1">
              <a:buFontTx/>
              <a:buNone/>
            </a:pPr>
            <a:r>
              <a:rPr lang="cy-GB" sz="1800" dirty="0"/>
              <a:t>Mae greindio yn dechneg gorffen a fwriedir i ddarparu arwyneb concrit derbyniol a gwydn heb driniaeth bellach. Ar ôl i’r goncrid gael ei gywasgu’n llawn a’i lefelu’n gywir gyda pheiriant dirgrynu gyda dau drawst neu rywbeth tebyg, mae’n cael ei llyfnhau ymhellach â’r fflôt sgip. </a:t>
            </a:r>
          </a:p>
          <a:p>
            <a:pPr marL="0" indent="0" eaLnBrk="1" hangingPunct="1">
              <a:buFontTx/>
              <a:buNone/>
            </a:pPr>
            <a:r>
              <a:rPr lang="cy-GB" sz="1800" dirty="0"/>
              <a:t>Mae’r concrid yn cael caledu ac yna mae’r arwyneb yn cael ei greindio i wead ‘papur tywod’ bras gan ddefnyddio peiriant greindio cyflymder isel i dynnu’r 1-2mm uchaf o olion dŵr sment a morter yn ogystal â mân anghysondebau yn y gorffeniad. Ni fwriedir i’r greindio gywiro anghywirdeb difrifol o ran lefel. Mae oed y concrid pan gaiff ei greindio yn dibynnu ar gryfder y concrid, ond er mwyn economi, bydd y greindio fel rheol yn cael ei wneud rhwng un a saith diwrnod ar ôl ei osod, cyn gynted ag y gellir greindio’r concrid heb rwygo gronynnau</a:t>
            </a:r>
            <a:br>
              <a:rPr lang="cy-GB" sz="1800" dirty="0"/>
            </a:br>
            <a:r>
              <a:rPr lang="cy-GB" sz="1800" dirty="0"/>
              <a:t>mân o’r wyneb. </a:t>
            </a:r>
          </a:p>
        </p:txBody>
      </p:sp>
    </p:spTree>
    <p:extLst>
      <p:ext uri="{BB962C8B-B14F-4D97-AF65-F5344CB8AC3E}">
        <p14:creationId xmlns:p14="http://schemas.microsoft.com/office/powerpoint/2010/main" val="15675455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3599</TotalTime>
  <Words>1058</Words>
  <Application>Microsoft Office PowerPoint</Application>
  <PresentationFormat>On-screen Show (4:3)</PresentationFormat>
  <Paragraphs>54</Paragraphs>
  <Slides>16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Lucida Grande</vt:lpstr>
      <vt:lpstr>Times New Roman</vt:lpstr>
      <vt:lpstr>Default Design</vt:lpstr>
      <vt:lpstr>PowerPoint 16: Gorffeniad concrid</vt:lpstr>
      <vt:lpstr>Gorffeniad safonol</vt:lpstr>
      <vt:lpstr>Dewis gorffeniad</vt:lpstr>
      <vt:lpstr>Gorffeniadau –  fflotio (llyfn)</vt:lpstr>
      <vt:lpstr>Gorffeniadau – tampio </vt:lpstr>
      <vt:lpstr>Gorffeniadau – brwsio</vt:lpstr>
      <vt:lpstr>Gorffeniad – fflôt pŵer</vt:lpstr>
      <vt:lpstr>Gorffeniad – trywel bŵer</vt:lpstr>
      <vt:lpstr> Gorffeniad – greindio </vt:lpstr>
      <vt:lpstr>Gorffeniad – caboli </vt:lpstr>
      <vt:lpstr>Gorffeniadau </vt:lpstr>
      <vt:lpstr>Gorffeniadau </vt:lpstr>
      <vt:lpstr>Gorffeniadau </vt:lpstr>
      <vt:lpstr>Offer a stensiliau gorffen</vt:lpstr>
      <vt:lpstr>Rhai enghreifftiau o sut y gwneir hyn</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140</cp:revision>
  <dcterms:created xsi:type="dcterms:W3CDTF">2013-05-28T00:38:54Z</dcterms:created>
  <dcterms:modified xsi:type="dcterms:W3CDTF">2021-06-04T09:23:20Z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