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3"/>
  </p:notesMasterIdLst>
  <p:handoutMasterIdLst>
    <p:handoutMasterId r:id="rId24"/>
  </p:handoutMasterIdLst>
  <p:sldIdLst>
    <p:sldId id="256" r:id="rId5"/>
    <p:sldId id="343" r:id="rId6"/>
    <p:sldId id="344" r:id="rId7"/>
    <p:sldId id="345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267" r:id="rId22"/>
  </p:sldIdLst>
  <p:sldSz cx="9144000" cy="6858000" type="screen4x3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E376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648"/>
    <p:restoredTop sz="93172" autoAdjust="0"/>
  </p:normalViewPr>
  <p:slideViewPr>
    <p:cSldViewPr showGuides="1">
      <p:cViewPr varScale="1">
        <p:scale>
          <a:sx n="67" d="100"/>
          <a:sy n="67" d="100"/>
        </p:scale>
        <p:origin x="83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8nwT43nKhlI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uNh74o7ifW8" TargetMode="External"/><Relationship Id="rId2" Type="http://schemas.openxmlformats.org/officeDocument/2006/relationships/hyperlink" Target="http://www.youtube.com/watch?v=rrwERw-UESY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youtube.com/watch?v=J__TVDrOzgo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EEfLN42zaAw&amp;list=PL30E0467B279E05A4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3v-6o29nE7U" TargetMode="External"/><Relationship Id="rId2" Type="http://schemas.openxmlformats.org/officeDocument/2006/relationships/hyperlink" Target="http://www.youtube.com/watch?v=0YnEpeKS4_A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youtube.com/watch?v=fKS2K9qo-d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Z-Au0RnKgmg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Uned 112: Gweithrediadau adeiladu a gweithrediadau peirianneg sifil</a:t>
            </a:r>
            <a:r>
              <a:rPr lang="cy-GB" sz="2400" b="1"/>
              <a:t>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35133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10: Dulliau adeiladu palmantu modiwlaidd</a:t>
            </a:r>
            <a:br>
              <a:rPr lang="cy-GB"/>
            </a:br>
            <a:r>
              <a:rPr lang="cy-GB"/>
              <a:t>palmant bloc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Gosod y cwrs wyneb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20108" cy="4248000"/>
          </a:xfrm>
        </p:spPr>
        <p:txBody>
          <a:bodyPr/>
          <a:lstStyle/>
          <a:p>
            <a:r>
              <a:rPr lang="cy-GB" dirty="0"/>
              <a:t>Dylid gosod y blociau gyda lled uniadau rhwng 2–5 mm, yn y bond penodedig. Nid yw’r nibiau gwahanu ar rai blociau wedi’u dylunio i bennu lled yr uniad ond yn hytrach i atal difrod i’r blociau o gyswllt wyneb yn wyneb. Ar gyfer gosod â llaw, dylai’r gosodwr weithio o flociau sydd eisoes wedi’u gosod, gan ofalu nad yw’n amharu arnynt. Dylid gosod blociau llawn yn gyntaf gan ddefnyddio wyneb agored fel y dangosir:</a:t>
            </a:r>
          </a:p>
          <a:p>
            <a:endParaRPr lang="en-US" dirty="0"/>
          </a:p>
        </p:txBody>
      </p:sp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AC8BD29C-8D82-447F-B510-3B720657A7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04" b="31858"/>
          <a:stretch/>
        </p:blipFill>
        <p:spPr>
          <a:xfrm>
            <a:off x="4577308" y="3005529"/>
            <a:ext cx="4109492" cy="275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19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0"/>
              <a:t>Patrymau gosod blociau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r>
              <a:rPr lang="cy-GB"/>
              <a:t>Mae blociau palmantu concrid wedi’u rhag-gastio yn cael eu cynhyrchu mewn amrywiaeth o siapiau, meintiau a lliwiau sy’n galluogi nifer o batrymau a dyluniadau.</a:t>
            </a:r>
          </a:p>
          <a:p>
            <a:r>
              <a:rPr lang="cy-GB"/>
              <a:t>Ar gyfer ardaloedd cerdded, nid yw’r patrwm gosod mor bwysig ag mewn ardaloedd lle bydd traffig. Ar gyfer ardaloedd sy’n cael eu defnyddio gan gerbydau, y patrwm gosod mwyaf effeithiol yw  bond </a:t>
            </a:r>
            <a:r>
              <a:rPr lang="cy-GB" i="1"/>
              <a:t>herringbone</a:t>
            </a:r>
            <a:r>
              <a:rPr lang="cy-GB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43939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0"/>
              <a:t>Bond brics ar eu hyd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/>
              <a:t>Mae’r bond brics ar eu hyd yn addas ar gyfer mannau i gerddwyr ac ardaloedd lle mae’r traffig yn ysgafn iawn, heb fod yn agored i symudiadau troi rheolaidd na brecio neu gyflymu’n aml. Dylid gosod rhesi bloc ar ongl sgwâr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406" y="2996952"/>
            <a:ext cx="7615188" cy="1682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025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0"/>
              <a:t>Gwehyddiad basged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/>
              <a:t>Mae’r patrwm hwn yn addas ar gyfer ardaloedd ar gyfer cerddwyr yn unig ac ni ddylid ei ddefnyddio ar gyfer ardaloedd lle bydd traffig.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656" y="2852936"/>
            <a:ext cx="6096000" cy="170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377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Patrymau </a:t>
            </a:r>
            <a:r>
              <a:rPr lang="cy-GB" i="1"/>
              <a:t>herringbone</a:t>
            </a:r>
            <a:r>
              <a:rPr lang="cy-GB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/>
              <a:t>Mae patrymau herringbone yn addas ar gyfer pob arwyneb.</a:t>
            </a:r>
          </a:p>
          <a:p>
            <a:r>
              <a:rPr lang="cy-GB"/>
              <a:t>Herringbone 90º i’r ymyl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cy-GB"/>
              <a:t>Herringbone 45º i’r ymyl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93012" y="2681677"/>
            <a:ext cx="5832648" cy="1374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76988" y="4611848"/>
            <a:ext cx="6048672" cy="1468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80722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Torri blociau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 sz="1800"/>
              <a:t>Cyn diwedd y diwrnod gwaith, neu ddechrau tywydd garw, dylid cwblhau'r ardal balmantog, cyn belled ag y bo'n ymarferol, drwy fewnosod blociau wedi'u torri, ac yna dylid llenwi’r uniadau a chywasgu.</a:t>
            </a:r>
          </a:p>
          <a:p>
            <a:r>
              <a:rPr lang="cy-GB" sz="1800"/>
              <a:t>Dylid torri blociau gan ddefnyddio torrwr hydrolig neu fecanyddol, llif neu ddisg sgraffiniol, i sicrhau cywirdeb sy’n sicrhau lled yr uniad rhwng 2–5 mm. </a:t>
            </a:r>
          </a:p>
          <a:p>
            <a:r>
              <a:rPr lang="cy-GB" sz="1800"/>
              <a:t>Gellir defnyddio blociau wedi eu torri i hyd at draean o’u hyd gwreiddiol. Ni ddylid defnyddio blociau llai na chwarter eu hyd gwreiddiol. </a:t>
            </a:r>
          </a:p>
          <a:p>
            <a:r>
              <a:rPr lang="cy-GB"/>
              <a:t>Dylid osgoi torri’r blociau’n hydredol, gan y gallai’r darn a dorrwyd o ganlyniad fod yn sylweddol wannach na bloc lled llawn. </a:t>
            </a:r>
          </a:p>
          <a:p>
            <a:r>
              <a:rPr lang="cy-GB">
                <a:hlinkClick r:id="rId2"/>
              </a:rPr>
              <a:t>www.youtube.com/watch?v=8nwT43nKhlI</a:t>
            </a:r>
          </a:p>
          <a:p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76702FD-1AF6-4041-933B-3C481EB8BAA9}"/>
              </a:ext>
            </a:extLst>
          </p:cNvPr>
          <p:cNvSpPr/>
          <p:nvPr/>
        </p:nvSpPr>
        <p:spPr>
          <a:xfrm>
            <a:off x="6732240" y="5646006"/>
            <a:ext cx="1441450" cy="407988"/>
          </a:xfrm>
          <a:prstGeom prst="roundRect">
            <a:avLst/>
          </a:prstGeom>
          <a:solidFill>
            <a:srgbClr val="0077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y-GB" sz="1200"/>
              <a:t>Dolen YouTube</a:t>
            </a:r>
          </a:p>
        </p:txBody>
      </p:sp>
    </p:spTree>
    <p:extLst>
      <p:ext uri="{BB962C8B-B14F-4D97-AF65-F5344CB8AC3E}">
        <p14:creationId xmlns:p14="http://schemas.microsoft.com/office/powerpoint/2010/main" val="247167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Llenwi uniadau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 sz="1800"/>
              <a:t>Cyn dechrau llenwi, dylid gwirio’r haen o flociau i sicrhau ei bod yn cydymffurfio’n llawn â’r fanyleb, gan gynnwys lefelau a goddefiannau, mannau ar y cyd ac aliniad bloc, a chywiro unrhyw ddiffyg cydymffurfio.</a:t>
            </a:r>
          </a:p>
          <a:p>
            <a:r>
              <a:rPr lang="cy-GB" sz="1800"/>
              <a:t>Dylid brwsio tywod silica sych (wedi’i sychu mewn odyn yn ddelfrydol), sy’n llifo’n rhydd yn unol â’r canlynol (yn seiliedig ar y Safon Agregau Ewropeaidd newydd, BS EN 12620 - categori f2) i mewn i’r uniadau rhwng y blociau, gan lenwi’r uniadau’n llawn. </a:t>
            </a:r>
          </a:p>
          <a:p>
            <a:r>
              <a:rPr lang="cy-GB" sz="1800"/>
              <a:t>Caiff y weithred hon ei dilyn gan gywasgu drwy basio ddwywaith neu fwy dros yr wyneb gyda phlât sy’n dirgrynu. Dylid ychwanegu tywod ychwanegol i ychwanegu at y cymal yn ôl yr angen ar ôl ei gywasgu ac yn ystod oes gynnar y palmant. Ni ddylai’r tywod a ddewiswyd staenio wyneb y palmant.</a:t>
            </a:r>
          </a:p>
        </p:txBody>
      </p:sp>
    </p:spTree>
    <p:extLst>
      <p:ext uri="{BB962C8B-B14F-4D97-AF65-F5344CB8AC3E}">
        <p14:creationId xmlns:p14="http://schemas.microsoft.com/office/powerpoint/2010/main" val="2469925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Dolenni fideo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>
              <a:hlinkClick r:id="rId2"/>
            </a:endParaRPr>
          </a:p>
          <a:p>
            <a:r>
              <a:rPr lang="cy-GB">
                <a:hlinkClick r:id="rId2"/>
              </a:rPr>
              <a:t>www.youtube.com/watch?v=rrwERw-UESY</a:t>
            </a:r>
          </a:p>
          <a:p>
            <a:endParaRPr lang="en-US" dirty="0"/>
          </a:p>
          <a:p>
            <a:r>
              <a:rPr lang="cy-GB">
                <a:hlinkClick r:id="rId3"/>
              </a:rPr>
              <a:t>www.youtube.com/watch?v=uNh74o7ifW8</a:t>
            </a:r>
          </a:p>
          <a:p>
            <a:endParaRPr lang="en-US" dirty="0"/>
          </a:p>
          <a:p>
            <a:r>
              <a:rPr lang="cy-GB">
                <a:hlinkClick r:id="rId4"/>
              </a:rPr>
              <a:t>www.youtube.com/watch?v=J__TVDrOzgo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9D4615B-EED7-7441-A7AB-0170CF2895AB}"/>
              </a:ext>
            </a:extLst>
          </p:cNvPr>
          <p:cNvSpPr/>
          <p:nvPr/>
        </p:nvSpPr>
        <p:spPr>
          <a:xfrm>
            <a:off x="6372200" y="3253639"/>
            <a:ext cx="1441450" cy="407988"/>
          </a:xfrm>
          <a:prstGeom prst="roundRect">
            <a:avLst/>
          </a:prstGeom>
          <a:solidFill>
            <a:srgbClr val="0077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y-GB" sz="1200"/>
              <a:t>Dolen YouTube</a:t>
            </a:r>
          </a:p>
        </p:txBody>
      </p:sp>
    </p:spTree>
    <p:extLst>
      <p:ext uri="{BB962C8B-B14F-4D97-AF65-F5344CB8AC3E}">
        <p14:creationId xmlns:p14="http://schemas.microsoft.com/office/powerpoint/2010/main" val="3721588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Trawstoriad nodweddiadol o ardal balmantog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/>
              <a:t>Mae ardal balmog nodweddiadol wedi’i chreu o dair haen o waith adeiladu.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Yr haen waelod neu’r haen gyntaf a elwir yn is-sylfaen.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Yr haen wely yw’r ail.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Y trydydd yw’r cwrs arwyneb.</a:t>
            </a:r>
          </a:p>
          <a:p>
            <a:endParaRPr lang="en-US" dirty="0"/>
          </a:p>
        </p:txBody>
      </p:sp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FA9355AA-2B10-4018-8824-D2447351FD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34" b="36685"/>
          <a:stretch/>
        </p:blipFill>
        <p:spPr>
          <a:xfrm>
            <a:off x="4597102" y="3140968"/>
            <a:ext cx="3973774" cy="282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946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Paratoi’r ardal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859216" cy="4248000"/>
          </a:xfrm>
        </p:spPr>
        <p:txBody>
          <a:bodyPr/>
          <a:lstStyle/>
          <a:p>
            <a:r>
              <a:rPr lang="cy-GB"/>
              <a:t>Dylai’r ardal sydd i’w phalmantu gael ei marcio’n ofalus i’w pharatoi cyn dechrau cloddio. </a:t>
            </a:r>
          </a:p>
          <a:p>
            <a:r>
              <a:rPr lang="cy-GB"/>
              <a:t>Ceisiwch gadw’r ardal hon mor sgwâr â phosibl bob amser. Cyfrifwch i ble mae’r dŵr yn mynd i lifo ar ôl gosod y palmant. Yn ddelfrydol, bydd hyn i draen yn arwain at gwrs dŵr naturiol.</a:t>
            </a:r>
          </a:p>
          <a:p>
            <a:r>
              <a:rPr lang="cy-GB"/>
              <a:t>Rheol y fawd yw cloddio i lawr i sylfaen solet; deunydd clai yw hwn fel arfer.</a:t>
            </a:r>
          </a:p>
          <a:p>
            <a:r>
              <a:rPr lang="cy-GB"/>
              <a:t>Dolen fideo:	</a:t>
            </a:r>
            <a:r>
              <a:rPr lang="cy-GB" sz="1400">
                <a:hlinkClick r:id="rId2"/>
              </a:rPr>
              <a:t>www.youtube.com/watch?v=EEfLN42zaAw&amp;list=PL30E0467B279E05A4</a:t>
            </a:r>
          </a:p>
          <a:p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F74075A-B73B-A94E-A56A-9E47CA7CC479}"/>
              </a:ext>
            </a:extLst>
          </p:cNvPr>
          <p:cNvSpPr/>
          <p:nvPr/>
        </p:nvSpPr>
        <p:spPr>
          <a:xfrm>
            <a:off x="6372200" y="5760000"/>
            <a:ext cx="1441450" cy="407988"/>
          </a:xfrm>
          <a:prstGeom prst="roundRect">
            <a:avLst/>
          </a:prstGeom>
          <a:solidFill>
            <a:srgbClr val="0077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y-GB" sz="1200"/>
              <a:t>Dolen Youtube</a:t>
            </a:r>
          </a:p>
        </p:txBody>
      </p:sp>
    </p:spTree>
    <p:extLst>
      <p:ext uri="{BB962C8B-B14F-4D97-AF65-F5344CB8AC3E}">
        <p14:creationId xmlns:p14="http://schemas.microsoft.com/office/powerpoint/2010/main" val="173401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Goleddf</a:t>
            </a:r>
            <a:br>
              <a:rPr lang="cy-GB"/>
            </a:br>
            <a:endParaRPr lang="cy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2664296"/>
          </a:xfrm>
        </p:spPr>
        <p:txBody>
          <a:bodyPr/>
          <a:lstStyle/>
          <a:p>
            <a:r>
              <a:rPr lang="cy-GB"/>
              <a:t>Mae palmantu’n darparu arwyneb palmantog sydd bron yn anhydraidd pan fydd yn newydd. </a:t>
            </a:r>
          </a:p>
          <a:p>
            <a:r>
              <a:rPr lang="cy-GB"/>
              <a:t>Mae cymalau sy’n llawn tywod yn datblygu gwrthiant dŵr yn gynnar yn eu hoes. Felly, mae angen goleddf ar ardal balmantog ar gyfer draenio dŵr wyneb. Argymhellir goleddf ar draws o 2.5% (1:40) o leiaf a goleddf ar hyd o 1.25% (1:80), lle bynnag y bo modd.</a:t>
            </a:r>
          </a:p>
        </p:txBody>
      </p:sp>
    </p:spTree>
    <p:extLst>
      <p:ext uri="{BB962C8B-B14F-4D97-AF65-F5344CB8AC3E}">
        <p14:creationId xmlns:p14="http://schemas.microsoft.com/office/powerpoint/2010/main" val="276690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Gosod yr is-sylfaen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/>
              <a:t>Dylai uchder a goleddf y palmant bloc gael ei osod allan gan berson cymwys gan sicrhau na fydd dŵr yn cronni ar</a:t>
            </a:r>
            <a:br>
              <a:rPr lang="cy-GB"/>
            </a:br>
            <a:r>
              <a:rPr lang="cy-GB"/>
              <a:t>yr arwyneb gorffenedig. </a:t>
            </a:r>
          </a:p>
          <a:p>
            <a:r>
              <a:rPr lang="cy-GB"/>
              <a:t>Dylai’r deunydd is-sylfaen gael ei daenu a’i lefelu i’r uchder a’r goleddfau ddymunir gyda rhaw neu gribin yn ôl yr angen.</a:t>
            </a:r>
          </a:p>
          <a:p>
            <a:r>
              <a:rPr lang="cy-GB"/>
              <a:t>Yn gyffredinol, ni ddylai trwch nodweddiadol yr is-sylfaen fod yn ddim llai na 75-100mm. Yna dylid ei gywasgu â phlât sy'n dirgrynu. </a:t>
            </a:r>
          </a:p>
          <a:p>
            <a:r>
              <a:rPr lang="cy-GB"/>
              <a:t>Os ydych chi’n defnyddio plât sy’n dirgrynu a oedd yn pwyso 1400kg/m2 i 1800kg/m2 yna byddai angen i chi basio dros yr haen chwe gwaith gyda’r plât sy’n dirgrynu i wneud yn siŵr ei fod wedi’i gywasgu’n ddigonol. </a:t>
            </a:r>
          </a:p>
        </p:txBody>
      </p:sp>
    </p:spTree>
    <p:extLst>
      <p:ext uri="{BB962C8B-B14F-4D97-AF65-F5344CB8AC3E}">
        <p14:creationId xmlns:p14="http://schemas.microsoft.com/office/powerpoint/2010/main" val="4059597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Gosod yr is-sylfaen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cy-GB"/>
              <a:t>Defnyddio plât sy'n dirgrynu:</a:t>
            </a:r>
          </a:p>
          <a:p>
            <a:r>
              <a:rPr lang="cy-GB">
                <a:hlinkClick r:id="rId2"/>
              </a:rPr>
              <a:t>www.youtube.com/watch?v=0YnEpeKS4_A</a:t>
            </a:r>
          </a:p>
          <a:p>
            <a:r>
              <a:rPr lang="cy-GB">
                <a:hlinkClick r:id="rId3"/>
              </a:rPr>
              <a:t>www.youtube.com/watch?v=3v-6o29nE7U</a:t>
            </a:r>
          </a:p>
          <a:p>
            <a:r>
              <a:rPr lang="cy-GB">
                <a:hlinkClick r:id="rId4"/>
              </a:rPr>
              <a:t>www.youtube.com/watch?v=fKS2K9qo-dM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D9BE4C4-D924-E74C-94A7-543479444188}"/>
              </a:ext>
            </a:extLst>
          </p:cNvPr>
          <p:cNvSpPr/>
          <p:nvPr/>
        </p:nvSpPr>
        <p:spPr>
          <a:xfrm>
            <a:off x="6660232" y="3636000"/>
            <a:ext cx="1441450" cy="407988"/>
          </a:xfrm>
          <a:prstGeom prst="roundRect">
            <a:avLst/>
          </a:prstGeom>
          <a:solidFill>
            <a:srgbClr val="0077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y-GB" sz="1200"/>
              <a:t>Dolen Youtube</a:t>
            </a:r>
          </a:p>
        </p:txBody>
      </p:sp>
    </p:spTree>
    <p:extLst>
      <p:ext uri="{BB962C8B-B14F-4D97-AF65-F5344CB8AC3E}">
        <p14:creationId xmlns:p14="http://schemas.microsoft.com/office/powerpoint/2010/main" val="3556579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Cau o gwmpas yr ymylon</a:t>
            </a:r>
            <a:br>
              <a:rPr lang="cy-GB"/>
            </a:br>
            <a:endParaRPr lang="cy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/>
              <a:t>Rhaid cau o gwmpas ymyl y man palmantog i atal symudiad yn y man palmantog cyfan neu flociau unigol. Mae cau o gwmpas yr ymylon yn nadu symudiad ochrol, yn atal y blociau rhag troi ac yn cyfyngu ar golli deunydd gosod ar y ffiniau.</a:t>
            </a:r>
          </a:p>
          <a:p>
            <a:r>
              <a:rPr lang="cy-GB"/>
              <a:t>Dylid cau o gwmpas yr ymyl ar bob ffin yn yr ardal balmantog, gan gynnwys lle mae palmant bloc yn cwrdd â gwahanol ddeunyddiau hyblyg, fel mannau glaswelltog. </a:t>
            </a:r>
          </a:p>
        </p:txBody>
      </p:sp>
      <p:pic>
        <p:nvPicPr>
          <p:cNvPr id="4" name="Picture 3" descr="b23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7" b="7527"/>
          <a:stretch/>
        </p:blipFill>
        <p:spPr>
          <a:xfrm>
            <a:off x="4572000" y="3636000"/>
            <a:ext cx="2983008" cy="187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80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Yr haen wely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y-GB"/>
              <a:t>Dylai’r tywod siarp (wedi’i olchi ddwywaith yn ddelfrydol) gael ei sgridio a’i baratoi gan ddefnyddio un o’r dulliau canlynol:</a:t>
            </a:r>
          </a:p>
          <a:p>
            <a:pPr marL="457200" indent="-457200">
              <a:buAutoNum type="alphaLcParenR"/>
            </a:pPr>
            <a:r>
              <a:rPr lang="cy-GB"/>
              <a:t>Cyn cwblhau’r cwrs gosod: dylid taenu’r deunydd mewn un haen a’i gywasgu gan ddefnyddio cywasgydd plât, gan ganiatáu ar gyfer lleihau trwch a gyflawnir yn ystod cywasgu a lefelu’r arwyneb drwy sgridio. </a:t>
            </a:r>
          </a:p>
          <a:p>
            <a:pPr marL="457200" indent="-457200">
              <a:buAutoNum type="alphaLcParenR"/>
            </a:pPr>
            <a:r>
              <a:rPr lang="cy-GB"/>
              <a:t>Cwrs gosod heb ei gywasgu: cwasgaru’r deunydd yn rhydd mewn haen unffurf a sgridio i’r trwch sydd ei angen i roi trwch delfrydol y cwrs gosod ar ôl gosod y blociau palmant a’u dirgrynu i’w lle.</a:t>
            </a:r>
          </a:p>
          <a:p>
            <a:r>
              <a:rPr lang="cy-GB">
                <a:hlinkClick r:id="rId2"/>
              </a:rPr>
              <a:t>www.youtube.com/watch?v=Z-Au0RnKgmg</a:t>
            </a:r>
          </a:p>
          <a:p>
            <a:pPr marL="457200" indent="-457200">
              <a:buAutoNum type="alphaLcParenR"/>
            </a:pP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516216" y="5229200"/>
            <a:ext cx="1441450" cy="407988"/>
          </a:xfrm>
          <a:prstGeom prst="roundRect">
            <a:avLst/>
          </a:prstGeom>
          <a:solidFill>
            <a:srgbClr val="0077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y-GB" sz="1200"/>
              <a:t>YouTube Link</a:t>
            </a:r>
          </a:p>
        </p:txBody>
      </p:sp>
    </p:spTree>
    <p:extLst>
      <p:ext uri="{BB962C8B-B14F-4D97-AF65-F5344CB8AC3E}">
        <p14:creationId xmlns:p14="http://schemas.microsoft.com/office/powerpoint/2010/main" val="611985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Gosod y cwrs wyneb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3987184"/>
          </a:xfrm>
        </p:spPr>
        <p:txBody>
          <a:bodyPr/>
          <a:lstStyle/>
          <a:p>
            <a:r>
              <a:rPr lang="cy-GB"/>
              <a:t>Fel arfer, dylai’r broses o osod blociau gychwyn ar yr ymyl sefydlog.</a:t>
            </a:r>
          </a:p>
          <a:p>
            <a:r>
              <a:rPr lang="cy-GB"/>
              <a:t>Os yw’r ymyl hon yn annhebygol o fod yn ddigon syth neu ar 90 gradd i’r bond bloc arfaethedig, dylid gosod lein fel datwm dros dro bellter byr oddi wrth yr ymyl a’i defnyddio i alinio’r ‘rhes’ gyntaf o flociau. </a:t>
            </a:r>
          </a:p>
          <a:p>
            <a:r>
              <a:rPr lang="cy-GB"/>
              <a:t>Bydd ail lein ar 90 gradd i’r gyntaf yn sicrhau nad yw’r bond blociau’n ‘crwydro’. Yna, gellir llenwi’r ardal rhwng y llinell linyn gyntaf a’r ymyl â blociau, eu torri fel eu bod yn ffitio yn ôl yr angen.</a:t>
            </a:r>
          </a:p>
          <a:p>
            <a:r>
              <a:rPr lang="cy-GB"/>
              <a:t>Fe’ch cynghorir i barhau i ddefnyddio lein neu ddulliau rheoli eraill wrth osod y man palmantog. </a:t>
            </a:r>
          </a:p>
        </p:txBody>
      </p:sp>
    </p:spTree>
    <p:extLst>
      <p:ext uri="{BB962C8B-B14F-4D97-AF65-F5344CB8AC3E}">
        <p14:creationId xmlns:p14="http://schemas.microsoft.com/office/powerpoint/2010/main" val="5132655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3584</TotalTime>
  <Words>1277</Words>
  <Application>Microsoft Office PowerPoint</Application>
  <PresentationFormat>On-screen Show (4:3)</PresentationFormat>
  <Paragraphs>87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Lucida Grande</vt:lpstr>
      <vt:lpstr>Times New Roman</vt:lpstr>
      <vt:lpstr>Default Design</vt:lpstr>
      <vt:lpstr>PowerPoint 10: Dulliau adeiladu palmantu modiwlaidd palmant bloc</vt:lpstr>
      <vt:lpstr>Trawstoriad nodweddiadol o ardal balmantog</vt:lpstr>
      <vt:lpstr>Paratoi’r ardal</vt:lpstr>
      <vt:lpstr>Goleddf </vt:lpstr>
      <vt:lpstr>Gosod yr is-sylfaen</vt:lpstr>
      <vt:lpstr>Gosod yr is-sylfaen</vt:lpstr>
      <vt:lpstr>Cau o gwmpas yr ymylon </vt:lpstr>
      <vt:lpstr>Yr haen wely </vt:lpstr>
      <vt:lpstr>Gosod y cwrs wyneb</vt:lpstr>
      <vt:lpstr>Gosod y cwrs wyneb</vt:lpstr>
      <vt:lpstr>Patrymau gosod blociau</vt:lpstr>
      <vt:lpstr>Bond brics ar eu hyd</vt:lpstr>
      <vt:lpstr>Gwehyddiad basged</vt:lpstr>
      <vt:lpstr>Patrymau herringbone </vt:lpstr>
      <vt:lpstr>Torri blociau</vt:lpstr>
      <vt:lpstr>Llenwi uniadau</vt:lpstr>
      <vt:lpstr>Dolenni fideo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148</cp:revision>
  <dcterms:created xsi:type="dcterms:W3CDTF">2013-05-28T00:38:54Z</dcterms:created>
  <dcterms:modified xsi:type="dcterms:W3CDTF">2021-06-08T10:00:15Z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