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5"/>
  </p:notesMasterIdLst>
  <p:handoutMasterIdLst>
    <p:handoutMasterId r:id="rId26"/>
  </p:handoutMasterIdLst>
  <p:sldIdLst>
    <p:sldId id="256" r:id="rId5"/>
    <p:sldId id="270" r:id="rId6"/>
    <p:sldId id="287" r:id="rId7"/>
    <p:sldId id="289" r:id="rId8"/>
    <p:sldId id="290" r:id="rId9"/>
    <p:sldId id="291" r:id="rId10"/>
    <p:sldId id="292" r:id="rId11"/>
    <p:sldId id="293" r:id="rId12"/>
    <p:sldId id="286" r:id="rId13"/>
    <p:sldId id="294" r:id="rId14"/>
    <p:sldId id="295" r:id="rId15"/>
    <p:sldId id="296" r:id="rId16"/>
    <p:sldId id="272" r:id="rId17"/>
    <p:sldId id="279" r:id="rId18"/>
    <p:sldId id="274" r:id="rId19"/>
    <p:sldId id="276" r:id="rId20"/>
    <p:sldId id="363" r:id="rId21"/>
    <p:sldId id="277" r:id="rId22"/>
    <p:sldId id="278" r:id="rId23"/>
    <p:sldId id="267" r:id="rId24"/>
  </p:sldIdLst>
  <p:sldSz cx="9144000" cy="6858000" type="screen4x3"/>
  <p:notesSz cx="6858000" cy="9144000"/>
  <p:custDataLst>
    <p:tags r:id="rId2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E376"/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609"/>
    <p:restoredTop sz="93172" autoAdjust="0"/>
  </p:normalViewPr>
  <p:slideViewPr>
    <p:cSldViewPr showGuides="1">
      <p:cViewPr varScale="1">
        <p:scale>
          <a:sx n="67" d="100"/>
          <a:sy n="67" d="100"/>
        </p:scale>
        <p:origin x="84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6/4/2021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A2C5C1B-3C06-1549-A1C8-3EA91386FB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BB906C4-3FDA-BA4C-881B-D8140F3F49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77F977E-CF2E-8444-B42C-C66334A1DA8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20CF74-BAF4-A94F-BDA0-47EBCDFA633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21993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E424614-634D-BB45-B325-7AA1D4D900C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4EC762C-1CDC-5F49-A9D6-F80AF4954A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BEE44E-871F-2A4B-8A6D-410EDFF134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559F25-53A7-5842-A8A5-5980EE85A4B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1209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20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EIthR6akGtw&amp;list=PL079B0FC4AD2A0887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Uned 112: Gweithrediadau adeiladu a gweithrediadau peirianneg sifil</a:t>
            </a:r>
            <a:r>
              <a:rPr lang="cy-GB" sz="2400" b="1"/>
              <a:t>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35133" y="3280013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5: Paratoi a diogelwch draeniau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>
            <a:extLst>
              <a:ext uri="{FF2B5EF4-FFF2-40B4-BE49-F238E27FC236}">
                <a16:creationId xmlns:a16="http://schemas.microsoft.com/office/drawing/2014/main" id="{F22828CB-94EF-2F47-B80F-763132459F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715412"/>
            <a:ext cx="8218488" cy="382588"/>
          </a:xfrm>
        </p:spPr>
        <p:txBody>
          <a:bodyPr/>
          <a:lstStyle/>
          <a:p>
            <a:pPr eaLnBrk="1" hangingPunct="1"/>
            <a:br>
              <a:rPr lang="cy-GB"/>
            </a:br>
            <a:r>
              <a:rPr lang="cy-GB"/>
              <a:t>Systemau gweithio diogel</a:t>
            </a:r>
            <a:br>
              <a:rPr lang="cy-GB"/>
            </a:br>
            <a:endParaRPr lang="cy-GB"/>
          </a:p>
        </p:txBody>
      </p:sp>
      <p:sp>
        <p:nvSpPr>
          <p:cNvPr id="14339" name="Rectangle 6">
            <a:extLst>
              <a:ext uri="{FF2B5EF4-FFF2-40B4-BE49-F238E27FC236}">
                <a16:creationId xmlns:a16="http://schemas.microsoft.com/office/drawing/2014/main" id="{D15BF3C0-A91C-4A4F-A4DB-4138937943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endParaRPr lang="en-GB" altLang="en-US" sz="1600" dirty="0"/>
          </a:p>
          <a:p>
            <a:pPr marL="0" indent="0" eaLnBrk="1" hangingPunct="1">
              <a:buFontTx/>
              <a:buNone/>
            </a:pPr>
            <a:r>
              <a:rPr lang="cy-GB"/>
              <a:t>Dylai’r person sy’n goruchwylio’r gwaith cloddio gael y cynlluniau gwasanaeth a dylai ddeall sut i’w darllen. </a:t>
            </a:r>
          </a:p>
          <a:p>
            <a:pPr marL="0" indent="0" eaLnBrk="1" hangingPunct="1">
              <a:buFontTx/>
              <a:buNone/>
            </a:pPr>
            <a:r>
              <a:rPr lang="cy-GB"/>
              <a:t>Chwiliwch o gwmpas am arwyddion amlwg o wasanaethau tanddaearol, e.e. gorchuddion falfiau neu drwsio wyneb y ffordd.</a:t>
            </a:r>
          </a:p>
          <a:p>
            <a:pPr marL="0" indent="0" eaLnBrk="1" hangingPunct="1">
              <a:buFontTx/>
              <a:buNone/>
            </a:pPr>
            <a:r>
              <a:rPr lang="cy-GB"/>
              <a:t>Defnyddiwch Declyn Osgoi Ceblau (CAT) i olrhain unrhyw wasanaethau a marcio’r tir yn unol â hynny.</a:t>
            </a:r>
          </a:p>
          <a:p>
            <a:pPr marL="0" indent="0" eaLnBrk="1" hangingPunct="1">
              <a:buFontTx/>
              <a:buNone/>
            </a:pPr>
            <a:r>
              <a:rPr lang="cy-GB"/>
              <a:t>Dylai pawb sy’n gwneud y gwaith wybod am arferion cloddio diogel a gweithdrefnau mewn argyfwng.</a:t>
            </a:r>
          </a:p>
        </p:txBody>
      </p:sp>
    </p:spTree>
    <p:extLst>
      <p:ext uri="{BB962C8B-B14F-4D97-AF65-F5344CB8AC3E}">
        <p14:creationId xmlns:p14="http://schemas.microsoft.com/office/powerpoint/2010/main" val="1466112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>
            <a:extLst>
              <a:ext uri="{FF2B5EF4-FFF2-40B4-BE49-F238E27FC236}">
                <a16:creationId xmlns:a16="http://schemas.microsoft.com/office/drawing/2014/main" id="{91F3A427-C2E1-2641-BDAF-E2F9BC9488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2" y="715412"/>
            <a:ext cx="8218488" cy="382588"/>
          </a:xfrm>
        </p:spPr>
        <p:txBody>
          <a:bodyPr/>
          <a:lstStyle/>
          <a:p>
            <a:pPr eaLnBrk="1" hangingPunct="1"/>
            <a:br>
              <a:rPr lang="cy-GB"/>
            </a:br>
            <a:r>
              <a:rPr lang="cy-GB"/>
              <a:t>Arferion cloddio diogel</a:t>
            </a:r>
            <a:br>
              <a:rPr lang="cy-GB"/>
            </a:br>
            <a:endParaRPr lang="cy-GB"/>
          </a:p>
        </p:txBody>
      </p:sp>
      <p:sp>
        <p:nvSpPr>
          <p:cNvPr id="15363" name="Rectangle 6">
            <a:extLst>
              <a:ext uri="{FF2B5EF4-FFF2-40B4-BE49-F238E27FC236}">
                <a16:creationId xmlns:a16="http://schemas.microsoft.com/office/drawing/2014/main" id="{B3E5E063-8E2C-EF42-AAFB-205F01153A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endParaRPr lang="en-GB" altLang="en-US" sz="2400" dirty="0"/>
          </a:p>
          <a:p>
            <a:pPr marL="0" indent="0" eaLnBrk="1" hangingPunct="1">
              <a:buFontTx/>
              <a:buNone/>
            </a:pPr>
            <a:r>
              <a:rPr lang="cy-GB"/>
              <a:t>Tyllwch dyllau prawf efo rhaw i gadarnhau safle a dyfnder y ceblau a defnyddio dyfais lleoli hyd yn oed wrth i chi gloddio, efallai eich bod wedi methu cebl.</a:t>
            </a:r>
          </a:p>
          <a:p>
            <a:pPr marL="0" indent="0" eaLnBrk="1" hangingPunct="1">
              <a:buFontTx/>
              <a:buNone/>
            </a:pPr>
            <a:r>
              <a:rPr lang="cy-GB"/>
              <a:t>Peidiwch â defnyddio UNRHYW offer pŵer llaw i gloddio o fewn 500mm i gebl trydan wedi’i farcio a dylid osgoi ei ddefnyddio o dan wyneb y ddaear.</a:t>
            </a:r>
          </a:p>
          <a:p>
            <a:pPr marL="0" indent="0" eaLnBrk="1" hangingPunct="1">
              <a:buFontTx/>
              <a:buNone/>
            </a:pPr>
            <a:r>
              <a:rPr lang="cy-GB"/>
              <a:t>Peidiwch â dal eich gafael ar wasanaethau agored na sefyll arnynt er mwyn eich sefydlogi eich hun na thynnu eich hun allan o dwll.</a:t>
            </a:r>
          </a:p>
        </p:txBody>
      </p:sp>
    </p:spTree>
    <p:extLst>
      <p:ext uri="{BB962C8B-B14F-4D97-AF65-F5344CB8AC3E}">
        <p14:creationId xmlns:p14="http://schemas.microsoft.com/office/powerpoint/2010/main" val="90509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>
            <a:extLst>
              <a:ext uri="{FF2B5EF4-FFF2-40B4-BE49-F238E27FC236}">
                <a16:creationId xmlns:a16="http://schemas.microsoft.com/office/drawing/2014/main" id="{4866FEAB-8313-6846-9014-D1E21DC28C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694234"/>
            <a:ext cx="8218488" cy="382588"/>
          </a:xfrm>
        </p:spPr>
        <p:txBody>
          <a:bodyPr/>
          <a:lstStyle/>
          <a:p>
            <a:pPr eaLnBrk="1" hangingPunct="1"/>
            <a:br>
              <a:rPr lang="cy-GB"/>
            </a:br>
            <a:r>
              <a:rPr lang="cy-GB"/>
              <a:t>Arferion cloddio diogel</a:t>
            </a:r>
            <a:br>
              <a:rPr lang="cy-GB"/>
            </a:br>
            <a:endParaRPr lang="cy-GB"/>
          </a:p>
        </p:txBody>
      </p:sp>
      <p:sp>
        <p:nvSpPr>
          <p:cNvPr id="16387" name="Rectangle 6">
            <a:extLst>
              <a:ext uri="{FF2B5EF4-FFF2-40B4-BE49-F238E27FC236}">
                <a16:creationId xmlns:a16="http://schemas.microsoft.com/office/drawing/2014/main" id="{E7FAF0D0-CC2D-F146-80DD-2AD62C8237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endParaRPr lang="en-GB" altLang="en-US" sz="2400" dirty="0"/>
          </a:p>
          <a:p>
            <a:pPr marL="0" indent="0" eaLnBrk="1" hangingPunct="1">
              <a:buFontTx/>
              <a:buNone/>
            </a:pPr>
            <a:r>
              <a:rPr lang="cy-GB"/>
              <a:t>Peidiwch â chyffwrdd gwasanaethau sy’n dod i’r amlwg.</a:t>
            </a:r>
          </a:p>
          <a:p>
            <a:pPr marL="0" indent="0" eaLnBrk="1" hangingPunct="1">
              <a:buFontTx/>
              <a:buNone/>
            </a:pPr>
            <a:r>
              <a:rPr lang="cy-GB"/>
              <a:t>Peidiwch â defnyddio brics, fflint, concrit na deunyddiau tebyg i ôl-lenwi twll, defnyddiwch ddeunyddiau mân e.e. tywod.</a:t>
            </a:r>
          </a:p>
          <a:p>
            <a:pPr marL="0" indent="0" eaLnBrk="1" hangingPunct="1">
              <a:buFontTx/>
              <a:buNone/>
            </a:pPr>
            <a:r>
              <a:rPr lang="cy-GB"/>
              <a:t>Rhowch wybod am unrhyw ddifrod, hyd yn oed os yw’n ymddangos nad yw wedi cael unrhyw effaith ar y gwasanaeth.</a:t>
            </a:r>
          </a:p>
          <a:p>
            <a:pPr marL="0" indent="0" eaLnBrk="1" hangingPunct="1">
              <a:buFontTx/>
              <a:buNone/>
            </a:pPr>
            <a:endParaRPr lang="en-GB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2481914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A4237D1F-3EE6-1C4F-B574-DBA3C3F276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Osgoi gwasanaethau tanddaearol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5304AC7E-253F-0249-99C9-C720F72132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FontTx/>
              <a:buNone/>
              <a:defRPr/>
            </a:pPr>
            <a:endParaRPr lang="en-GB" sz="2400" dirty="0">
              <a:ea typeface="Times New Roman" pitchFamily="18" charset="0"/>
              <a:cs typeface="Arial" charset="0"/>
            </a:endParaRP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cy-GB"/>
              <a:t>Yn gyffredinol, mae’r gwasanaethau’n disgyn i dri chategori: pibellau, ceblau a chwndidau.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cy-GB"/>
              <a:t>Roedd pibellau nwy a dŵr eu yn wreiddiol wedi eu gwneud o haearn bwrw ond maent yn cael eu newid neu eu hail leinio â phibell blastig. 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cy-GB"/>
              <a:t>Mae trydan, ffôn a theledu cylch cyfyng yn cael eu cyflenwi drwy wifrau ar bolion neu geblau o dan y ddaear. 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cy-GB"/>
              <a:t>Mae systemau cebl naill ai’n cael eu gosod yn uniongyrchol yn y ddaear neu’n cael eu gosod mewn rhwydwaith o gwndidau.</a:t>
            </a:r>
          </a:p>
          <a:p>
            <a:pPr>
              <a:lnSpc>
                <a:spcPct val="90000"/>
              </a:lnSpc>
              <a:defRPr/>
            </a:pPr>
            <a:endParaRPr lang="en-GB" sz="2400" dirty="0">
              <a:ea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965795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669C882D-5DE9-EB4B-9A68-062CC2CBAA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/>
              <a:t>Y dyfnder a argymhellir ar gyfer gwasanaethau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C8BD701-B113-DE40-82E6-123451163FF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FontTx/>
              <a:buNone/>
              <a:defRPr/>
            </a:pPr>
            <a:endParaRPr lang="en-GB" sz="2000" dirty="0"/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cy-GB" sz="2000" b="1"/>
              <a:t>Trydan HV ac LV  </a:t>
            </a: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cy-GB" sz="2000"/>
              <a:t>HV 600mm - LV 450mm     </a:t>
            </a: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cy-GB" sz="2000" b="1"/>
              <a:t>Nwy</a:t>
            </a:r>
            <a:r>
              <a:rPr lang="cy-GB" sz="2000"/>
              <a:t> </a:t>
            </a: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cy-GB" sz="2000"/>
              <a:t>600mm</a:t>
            </a: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cy-GB" sz="2000" b="1"/>
              <a:t>Dŵr</a:t>
            </a:r>
            <a:r>
              <a:rPr lang="cy-GB" sz="2000"/>
              <a:t>  </a:t>
            </a: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cy-GB" sz="2000"/>
              <a:t>900mm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55FD8A4-9958-D249-BD26-C593149293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14877" y="1390588"/>
            <a:ext cx="4038600" cy="4525963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  <a:defRPr/>
            </a:pPr>
            <a:endParaRPr lang="en-GB" dirty="0"/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cy-GB" sz="2000" b="1"/>
              <a:t>Goleuadau stryd  </a:t>
            </a: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cy-GB" sz="2000"/>
              <a:t>450mm</a:t>
            </a: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cy-GB" sz="2000" b="1"/>
              <a:t>Teledu cebl  </a:t>
            </a: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cy-GB" sz="2000"/>
              <a:t>250mm</a:t>
            </a: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cy-GB" sz="2000" b="1"/>
              <a:t>British Telecom  </a:t>
            </a: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cy-GB" sz="2000"/>
              <a:t>350mm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850041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FA4F13D4-D888-E34F-B945-BFBB188822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Trydan</a:t>
            </a:r>
          </a:p>
        </p:txBody>
      </p:sp>
      <p:sp>
        <p:nvSpPr>
          <p:cNvPr id="20486" name="Text Box 8">
            <a:extLst>
              <a:ext uri="{FF2B5EF4-FFF2-40B4-BE49-F238E27FC236}">
                <a16:creationId xmlns:a16="http://schemas.microsoft.com/office/drawing/2014/main" id="{0350A77E-5780-354B-BD0D-9EB090E291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888" y="2636838"/>
            <a:ext cx="72009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>
              <a:latin typeface="Comic Sans MS" panose="030F0902030302020204" pitchFamily="66" charset="0"/>
            </a:endParaRPr>
          </a:p>
        </p:txBody>
      </p:sp>
      <p:sp>
        <p:nvSpPr>
          <p:cNvPr id="20488" name="Content Placeholder 2">
            <a:extLst>
              <a:ext uri="{FF2B5EF4-FFF2-40B4-BE49-F238E27FC236}">
                <a16:creationId xmlns:a16="http://schemas.microsoft.com/office/drawing/2014/main" id="{2EDDBF9F-BA47-1E46-B930-5476A4942C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76725"/>
          </a:xfrm>
        </p:spPr>
        <p:txBody>
          <a:bodyPr/>
          <a:lstStyle/>
          <a:p>
            <a:pPr marL="0" indent="0">
              <a:buFontTx/>
              <a:buNone/>
            </a:pPr>
            <a:endParaRPr lang="en-GB" altLang="en-US" sz="1800" dirty="0"/>
          </a:p>
          <a:p>
            <a:pPr marL="0" indent="0">
              <a:buFontTx/>
              <a:buNone/>
            </a:pPr>
            <a:r>
              <a:rPr lang="cy-GB"/>
              <a:t>Mae’r rhan fwyaf o geblau trydan wedi’u lliwio’n ddu, er bod rhai ceblau foltedd uchel yn </a:t>
            </a:r>
            <a:r>
              <a:rPr lang="cy-GB" b="1">
                <a:solidFill>
                  <a:srgbClr val="C00000"/>
                </a:solidFill>
              </a:rPr>
              <a:t>goch</a:t>
            </a:r>
            <a:r>
              <a:rPr lang="cy-GB"/>
              <a:t>. Lle mae cwndidau’n cael eu defnyddio, byddant fel arfer wedi’u lliwio’n ddu os ydynt wedi eu gwneud o blastig modern. </a:t>
            </a:r>
          </a:p>
          <a:p>
            <a:pPr marL="0" indent="0">
              <a:buFontTx/>
              <a:buNone/>
            </a:pPr>
            <a:endParaRPr lang="en-GB" altLang="en-US" dirty="0"/>
          </a:p>
          <a:p>
            <a:pPr marL="0" indent="0">
              <a:buFontTx/>
              <a:buNone/>
            </a:pPr>
            <a:r>
              <a:rPr lang="cy-GB"/>
              <a:t>Gosodir teils amddiffyn uwchben y cebl, gyda’r rhain wedi’u gwneud o goncrid, clai neu blastig. Pan ddefnyddir tapiau marcio, maent fel arfer wedi eu lliwio'n felyn gyda thestun du. Mae meintiau’r ceblau’n amrywio o 10mm i 100mm o ddiamedr.</a:t>
            </a:r>
          </a:p>
          <a:p>
            <a:pPr marL="0" indent="0">
              <a:buFontTx/>
              <a:buNone/>
            </a:pPr>
            <a:endParaRPr lang="en-GB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110881373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72814934-F567-804C-9E68-86A0057510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89855"/>
            <a:ext cx="8218488" cy="382588"/>
          </a:xfrm>
        </p:spPr>
        <p:txBody>
          <a:bodyPr/>
          <a:lstStyle/>
          <a:p>
            <a:br>
              <a:rPr lang="cy-GB" sz="4000" b="1"/>
            </a:br>
            <a:r>
              <a:rPr lang="cy-GB" sz="2800"/>
              <a:t>Nwy</a:t>
            </a:r>
            <a:br>
              <a:rPr lang="cy-GB" sz="4000" b="1">
                <a:latin typeface="Comic Sans MS" panose="030F0902030302020204" pitchFamily="66" charset="0"/>
              </a:rPr>
            </a:br>
            <a:endParaRPr lang="cy-GB" sz="4000" b="1">
              <a:latin typeface="Comic Sans MS" panose="030F0902030302020204" pitchFamily="66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8C67C8-56DF-9F4D-941B-06FEAA38C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11350"/>
            <a:ext cx="8229600" cy="4525963"/>
          </a:xfrm>
        </p:spPr>
        <p:txBody>
          <a:bodyPr/>
          <a:lstStyle/>
          <a:p>
            <a:r>
              <a:rPr lang="cy-GB" dirty="0"/>
              <a:t>Yn draddodiadol, roedd pibellau nwy wedi’u gwneud o haearn neu ddur, weithiau gyda bitwmen du neu PVC du amdanynt. Yn ystod y 1970au, cafodd pibellau gwasanaeth dur newydd eu lapio mewn llawes PVC </a:t>
            </a:r>
            <a:r>
              <a:rPr lang="cy-GB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melyn</a:t>
            </a:r>
            <a:r>
              <a:rPr lang="cy-GB" b="1" dirty="0">
                <a:solidFill>
                  <a:srgbClr val="FFFF00"/>
                </a:solidFill>
              </a:rPr>
              <a:t> </a:t>
            </a:r>
            <a:r>
              <a:rPr lang="cy-GB" dirty="0"/>
              <a:t>a gwelwyd defnydd cynyddol o bibellau polyethylen. </a:t>
            </a:r>
          </a:p>
          <a:p>
            <a:endParaRPr lang="en-GB" altLang="en-US" dirty="0"/>
          </a:p>
          <a:p>
            <a:r>
              <a:rPr lang="cy-GB" dirty="0"/>
              <a:t>Yn ystod y 1980au, pibell polyethylen felen oedd y defnydd mwyaf cyffredin ar gyfer prif bibelli a gwasanaethau nwy. Mae’r cwndidau’n amrywio o 50mm i 300mm.</a:t>
            </a:r>
          </a:p>
          <a:p>
            <a:pPr>
              <a:defRPr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52151842"/>
      </p:ext>
    </p:extLst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72814934-F567-804C-9E68-86A0057510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89855"/>
            <a:ext cx="8218488" cy="382588"/>
          </a:xfrm>
        </p:spPr>
        <p:txBody>
          <a:bodyPr/>
          <a:lstStyle/>
          <a:p>
            <a:br>
              <a:rPr lang="cy-GB" sz="4000" b="1"/>
            </a:br>
            <a:r>
              <a:rPr lang="cy-GB" sz="2800"/>
              <a:t>Dŵr</a:t>
            </a:r>
            <a:br>
              <a:rPr lang="cy-GB" sz="4000" b="1">
                <a:latin typeface="Comic Sans MS" panose="030F0902030302020204" pitchFamily="66" charset="0"/>
              </a:rPr>
            </a:br>
            <a:endParaRPr lang="cy-GB" sz="4000" b="1">
              <a:latin typeface="Comic Sans MS" panose="030F0902030302020204" pitchFamily="66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8C67C8-56DF-9F4D-941B-06FEAA38C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11350"/>
            <a:ext cx="8229600" cy="4525963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cy-GB"/>
              <a:t>Fel arfer, mae’r prif bibelli dŵr yn cael eu gosod ar ddyfnder o 750mm i 900mm er mwyn osgoi rhewi mewn tywydd oer. Gosodid gwasanaethau dŵr hŷn mewn plwm, dur galfanedig â chopr, neu bolyethylen ddu (cwndidau plastig 20mm i 450mm).</a:t>
            </a:r>
          </a:p>
          <a:p>
            <a:pPr eaLnBrk="1" hangingPunct="1">
              <a:defRPr/>
            </a:pPr>
            <a:endParaRPr lang="en-GB" dirty="0"/>
          </a:p>
          <a:p>
            <a:pPr marL="0" indent="0" eaLnBrk="1" hangingPunct="1">
              <a:buFontTx/>
              <a:buNone/>
              <a:defRPr/>
            </a:pPr>
            <a:r>
              <a:rPr lang="cy-GB"/>
              <a:t>Erbyn hyn, mae’r rhan fwyaf o bibellau’r gwasanaeth dŵr wedi’u gosod mewn pibellau polyethylen </a:t>
            </a:r>
            <a:r>
              <a:rPr lang="cy-GB" b="1">
                <a:solidFill>
                  <a:srgbClr val="0070C0"/>
                </a:solidFill>
              </a:rPr>
              <a:t>glas</a:t>
            </a:r>
            <a:r>
              <a:rPr lang="cy-GB"/>
              <a:t>, ac mae’r cwndidau a’r tapiau marcio pan y’u defnyddir hwy hefyd wedi’u lliwio’n las. </a:t>
            </a:r>
          </a:p>
          <a:p>
            <a:pPr>
              <a:defRPr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524660363"/>
      </p:ext>
    </p:ext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0E12611E-E164-E94E-BE54-5B013C5FE0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Goleuadau stryd</a:t>
            </a:r>
          </a:p>
        </p:txBody>
      </p:sp>
      <p:sp>
        <p:nvSpPr>
          <p:cNvPr id="23555" name="Content Placeholder 1">
            <a:extLst>
              <a:ext uri="{FF2B5EF4-FFF2-40B4-BE49-F238E27FC236}">
                <a16:creationId xmlns:a16="http://schemas.microsoft.com/office/drawing/2014/main" id="{8A4DA480-24EC-A84D-956A-1DA7DD8509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altLang="en-US" sz="2400" dirty="0"/>
          </a:p>
          <a:p>
            <a:pPr marL="0" indent="0">
              <a:buFontTx/>
              <a:buNone/>
            </a:pPr>
            <a:r>
              <a:rPr lang="cy-GB" sz="1800"/>
              <a:t>Fel arfer mae’r rhain yn geblau du ag arfogaeth, ac mae’r meintiau’n amrywio o 10 i 75mm. </a:t>
            </a:r>
            <a:br>
              <a:rPr lang="cy-GB" sz="1800"/>
            </a:br>
            <a:r>
              <a:rPr lang="cy-GB" sz="1800"/>
              <a:t>Mae ceblau newyddach fel arfer rhwng 300 a 450mm o ddyfnder, ac yn aml mae tâp marcio wedi’i osod 150mm uwch eu pen, fel arfer maent wedi’u lliwio’n </a:t>
            </a:r>
            <a:r>
              <a:rPr lang="cy-GB" sz="1800" b="1">
                <a:solidFill>
                  <a:srgbClr val="FFC000"/>
                </a:solidFill>
              </a:rPr>
              <a:t>oren</a:t>
            </a:r>
            <a:r>
              <a:rPr lang="cy-GB" sz="1800"/>
              <a:t>.</a:t>
            </a:r>
          </a:p>
          <a:p>
            <a:pPr marL="0" indent="0">
              <a:buFontTx/>
              <a:buNone/>
            </a:pPr>
            <a:endParaRPr lang="en-GB" altLang="en-US" sz="1800" dirty="0"/>
          </a:p>
          <a:p>
            <a:pPr marL="0" indent="0">
              <a:buFontTx/>
              <a:buNone/>
            </a:pPr>
            <a:r>
              <a:rPr lang="cy-GB" sz="1800"/>
              <a:t>Mae trydan yn cael ei gyflenwi gan gwmnïau trydan neu awdurdodau lleol.</a:t>
            </a:r>
          </a:p>
          <a:p>
            <a:pPr marL="0" indent="0">
              <a:buFontTx/>
              <a:buNone/>
            </a:pPr>
            <a:endParaRPr lang="en-GB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941811151"/>
      </p:ext>
    </p:extLst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4089B1C7-9CDB-264C-8B15-1B45810346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Teledu cebl a BT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C6B4DCE-8334-6F4F-B482-40C330FCD0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088" y="1819275"/>
            <a:ext cx="8229600" cy="452596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endParaRPr lang="en-GB" sz="2400" dirty="0"/>
          </a:p>
          <a:p>
            <a:pPr marL="0" indent="0">
              <a:buFontTx/>
              <a:buNone/>
              <a:defRPr/>
            </a:pPr>
            <a:r>
              <a:rPr lang="cy-GB"/>
              <a:t>Gall telegyfathrebiadau a chebl fod yn gopr, neu’n opteg ffibrau ac ar hyn o bryd maent yn cael eu gosod mewn cwndid PVC a all fod wedi’u lliwio’n </a:t>
            </a:r>
            <a:r>
              <a:rPr lang="cy-GB" b="1">
                <a:solidFill>
                  <a:schemeClr val="bg1">
                    <a:lumMod val="50000"/>
                  </a:schemeClr>
                </a:solidFill>
              </a:rPr>
              <a:t>llwyd (BT)</a:t>
            </a:r>
            <a:r>
              <a:rPr lang="cy-GB"/>
              <a:t>, neu’n </a:t>
            </a:r>
            <a:r>
              <a:rPr lang="cy-GB" b="1">
                <a:solidFill>
                  <a:srgbClr val="00B050"/>
                </a:solidFill>
              </a:rPr>
              <a:t>wyrdd (teledu cebl)</a:t>
            </a:r>
            <a:r>
              <a:rPr lang="cy-GB"/>
              <a:t>. Gall cwndid hŷn fod yn glai, sment asbestos, haearn neu ffeibr pyg. </a:t>
            </a:r>
          </a:p>
          <a:p>
            <a:pPr marL="0" indent="0">
              <a:buFontTx/>
              <a:buNone/>
              <a:defRPr/>
            </a:pPr>
            <a:endParaRPr lang="en-GB" dirty="0"/>
          </a:p>
          <a:p>
            <a:pPr marL="0" indent="0">
              <a:buFontTx/>
              <a:buNone/>
              <a:defRPr/>
            </a:pPr>
            <a:r>
              <a:rPr lang="cy-GB"/>
              <a:t>Mae maint y cwndid yn amrywio o 25mm i 110mm.</a:t>
            </a:r>
          </a:p>
          <a:p>
            <a:pPr marL="0" indent="0">
              <a:buFontTx/>
              <a:buNone/>
              <a:defRPr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46947040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08A3D31E-1550-894E-B053-3B755C7CF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Cloddio ffosydd</a:t>
            </a: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DE1EBE93-37CB-0948-87D7-2AA5714BE8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altLang="en-US" sz="2400" dirty="0"/>
          </a:p>
          <a:p>
            <a:pPr marL="0" indent="0">
              <a:buFontTx/>
              <a:buNone/>
            </a:pPr>
            <a:r>
              <a:rPr lang="cy-GB">
                <a:latin typeface="+mj-lt"/>
              </a:rPr>
              <a:t>Ni ddylid cloddio ffosydd yn rhy bell cyn gosod pibellau a dylid bob amser eu cadw i’r lled a bennwyd ar gyfer y dyluniad. </a:t>
            </a:r>
          </a:p>
          <a:p>
            <a:pPr marL="0" indent="0">
              <a:buFontTx/>
              <a:buNone/>
            </a:pPr>
            <a:r>
              <a:rPr lang="cy-GB">
                <a:latin typeface="+mj-lt"/>
              </a:rPr>
              <a:t>Mae ffosydd eithriadol o lydan yn cynyddu maint y gwaith cloddio, y gwely ac ôl-lenwi, a gall osod llwyth ar y bibell sy’n fwy na’r llwyth dylunio.</a:t>
            </a:r>
          </a:p>
          <a:p>
            <a:pPr marL="0" indent="0">
              <a:buFontTx/>
              <a:buNone/>
            </a:pPr>
            <a:r>
              <a:rPr lang="cy-GB">
                <a:latin typeface="+mj-lt"/>
              </a:rPr>
              <a:t>Efallai y bydd angen i waith cloddio ar gyfer siambrau archwilio fod yn ehangach, ond dylid bod yn ofalus i gadw eu lled a’u hyd cyn lleied ag y bo modd.</a:t>
            </a:r>
          </a:p>
          <a:p>
            <a:pPr marL="0" indent="0">
              <a:buFontTx/>
              <a:buNone/>
            </a:pP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234147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>
            <a:extLst>
              <a:ext uri="{FF2B5EF4-FFF2-40B4-BE49-F238E27FC236}">
                <a16:creationId xmlns:a16="http://schemas.microsoft.com/office/drawing/2014/main" id="{25729DEA-2660-AF4C-959C-F1498D491B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Cloddio</a:t>
            </a:r>
          </a:p>
        </p:txBody>
      </p:sp>
      <p:sp>
        <p:nvSpPr>
          <p:cNvPr id="7171" name="Rectangle 6">
            <a:extLst>
              <a:ext uri="{FF2B5EF4-FFF2-40B4-BE49-F238E27FC236}">
                <a16:creationId xmlns:a16="http://schemas.microsoft.com/office/drawing/2014/main" id="{4793960E-BB2B-AB4A-AF4C-3F41C3FE1A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8003232" cy="42480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endParaRPr lang="en-GB" altLang="en-US" sz="1800" dirty="0"/>
          </a:p>
          <a:p>
            <a:pPr marL="0" indent="0" eaLnBrk="1" hangingPunct="1">
              <a:buFontTx/>
              <a:buNone/>
            </a:pPr>
            <a:r>
              <a:rPr lang="cy-GB"/>
              <a:t>Bob blwyddyn, mae gweithwyr adeiladu yn cael eu brifo pan fydd y gwaith cloddio y maent yn gweithio ynddynt yn dymchwel.</a:t>
            </a:r>
          </a:p>
          <a:p>
            <a:pPr marL="0" indent="0" eaLnBrk="1" hangingPunct="1">
              <a:buFontTx/>
              <a:buNone/>
            </a:pPr>
            <a:r>
              <a:rPr lang="cy-GB"/>
              <a:t>Mae llawer o fathau o dir yn hunangynhaliol i ryw raddau ond gall cwympo ddigwydd heb rybudd, sy’n golygu bod person yn cael ei gladdu, ei ddal, ei falu neu ei daro gan lwyth trwm o bridd neu gerrig.</a:t>
            </a:r>
          </a:p>
          <a:p>
            <a:pPr marL="0" indent="0" eaLnBrk="1" hangingPunct="1">
              <a:buFontTx/>
              <a:buNone/>
            </a:pPr>
            <a:r>
              <a:rPr lang="cy-GB"/>
              <a:t>Dros y blynyddoedd, mae llawer o farwolaethau wedi digwydd mewn gwaith cloddio bas a dwfn.</a:t>
            </a:r>
          </a:p>
        </p:txBody>
      </p:sp>
    </p:spTree>
    <p:extLst>
      <p:ext uri="{BB962C8B-B14F-4D97-AF65-F5344CB8AC3E}">
        <p14:creationId xmlns:p14="http://schemas.microsoft.com/office/powerpoint/2010/main" val="1367395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>
            <a:extLst>
              <a:ext uri="{FF2B5EF4-FFF2-40B4-BE49-F238E27FC236}">
                <a16:creationId xmlns:a16="http://schemas.microsoft.com/office/drawing/2014/main" id="{327122AF-1C63-8640-9D21-081E0214171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715412"/>
            <a:ext cx="8218488" cy="382588"/>
          </a:xfrm>
        </p:spPr>
        <p:txBody>
          <a:bodyPr/>
          <a:lstStyle/>
          <a:p>
            <a:pPr eaLnBrk="1" hangingPunct="1"/>
            <a:br>
              <a:rPr lang="cy-GB"/>
            </a:br>
            <a:r>
              <a:rPr lang="cy-GB"/>
              <a:t>Cynllunio</a:t>
            </a:r>
            <a:br>
              <a:rPr lang="cy-GB"/>
            </a:br>
            <a:endParaRPr lang="cy-GB"/>
          </a:p>
        </p:txBody>
      </p:sp>
      <p:sp>
        <p:nvSpPr>
          <p:cNvPr id="24579" name="Rectangle 6">
            <a:extLst>
              <a:ext uri="{FF2B5EF4-FFF2-40B4-BE49-F238E27FC236}">
                <a16:creationId xmlns:a16="http://schemas.microsoft.com/office/drawing/2014/main" id="{DDEC2A83-54F6-F24F-8E89-7733B5FB2C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  <a:defRPr/>
            </a:pPr>
            <a:endParaRPr lang="en-GB" sz="2400" dirty="0"/>
          </a:p>
          <a:p>
            <a:pPr marL="0" indent="0" eaLnBrk="1" hangingPunct="1">
              <a:buFontTx/>
              <a:buNone/>
              <a:defRPr/>
            </a:pPr>
            <a:r>
              <a:rPr lang="cy-GB"/>
              <a:t>Cyn dechrau gwaith cloddio, mae’n bwysig ei fod yn cael ei gynllunio gan ystyried y peryglon canlynol: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ochrau’n disgyn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deunyddiau’n disgyn ar bobl sy’n gweithio yn y gwaith cloddio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pobl a cherbydau sy'n rhan o'r gwaith cloddio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cyswllt â gwasanaethau dan ddaear</a:t>
            </a:r>
          </a:p>
        </p:txBody>
      </p:sp>
    </p:spTree>
    <p:extLst>
      <p:ext uri="{BB962C8B-B14F-4D97-AF65-F5344CB8AC3E}">
        <p14:creationId xmlns:p14="http://schemas.microsoft.com/office/powerpoint/2010/main" val="3599944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>
            <a:extLst>
              <a:ext uri="{FF2B5EF4-FFF2-40B4-BE49-F238E27FC236}">
                <a16:creationId xmlns:a16="http://schemas.microsoft.com/office/drawing/2014/main" id="{9059B8E5-E5C8-9F4C-A430-CBD8DCC084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Cynllunio</a:t>
            </a:r>
          </a:p>
        </p:txBody>
      </p:sp>
      <p:sp>
        <p:nvSpPr>
          <p:cNvPr id="9219" name="Rectangle 6">
            <a:extLst>
              <a:ext uri="{FF2B5EF4-FFF2-40B4-BE49-F238E27FC236}">
                <a16:creationId xmlns:a16="http://schemas.microsoft.com/office/drawing/2014/main" id="{0CE35207-E092-D942-B12E-DE02E93D69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7931224" cy="42480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endParaRPr lang="en-GB" altLang="en-US" sz="2400" dirty="0"/>
          </a:p>
          <a:p>
            <a:pPr marL="0" indent="0" eaLnBrk="1" hangingPunct="1">
              <a:buFontTx/>
              <a:buNone/>
            </a:pPr>
            <a:r>
              <a:rPr lang="cy-GB"/>
              <a:t>Dylai eich goruchwyliwr wneud yn siŵr bod yr offer angenrheidiol y gallai fod ei angen arnoch (taflenni ffosydd, propiau, balciau ac ati) ar gael ar y safle cyn i’r gwaith ddechrau.</a:t>
            </a:r>
          </a:p>
          <a:p>
            <a:pPr marL="0" indent="0" eaLnBrk="1" hangingPunct="1">
              <a:buFontTx/>
              <a:buNone/>
            </a:pPr>
            <a:r>
              <a:rPr lang="cy-GB"/>
              <a:t>Cofiwch, oni bai fod gennych dystiolaeth dda i awgrymu fel arall, dylech ystyried y tir wrth ymyl y gwaith cloddio fel ardal i’w chadw’n rhydd o lwythi ychwanegol. </a:t>
            </a:r>
          </a:p>
          <a:p>
            <a:pPr marL="0" indent="0" eaLnBrk="1" hangingPunct="1">
              <a:buFontTx/>
              <a:buNone/>
            </a:pPr>
            <a:r>
              <a:rPr lang="cy-GB"/>
              <a:t>Fel rheol gyffredinol ar gyfer gwaith cloddio heb ei ategu, defnyddiwch ddyfnder y ffos fel maint y parth diogelwch bob ochr.</a:t>
            </a:r>
          </a:p>
        </p:txBody>
      </p:sp>
    </p:spTree>
    <p:extLst>
      <p:ext uri="{BB962C8B-B14F-4D97-AF65-F5344CB8AC3E}">
        <p14:creationId xmlns:p14="http://schemas.microsoft.com/office/powerpoint/2010/main" val="2244112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>
            <a:extLst>
              <a:ext uri="{FF2B5EF4-FFF2-40B4-BE49-F238E27FC236}">
                <a16:creationId xmlns:a16="http://schemas.microsoft.com/office/drawing/2014/main" id="{B26F670F-BC67-004E-95FB-6666007477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715412"/>
            <a:ext cx="8218488" cy="382588"/>
          </a:xfrm>
        </p:spPr>
        <p:txBody>
          <a:bodyPr/>
          <a:lstStyle/>
          <a:p>
            <a:pPr eaLnBrk="1" hangingPunct="1"/>
            <a:br>
              <a:rPr lang="cy-GB"/>
            </a:br>
            <a:r>
              <a:rPr lang="cy-GB"/>
              <a:t>Y gwaith cloddio’n dymchwel</a:t>
            </a:r>
            <a:br>
              <a:rPr lang="cy-GB"/>
            </a:br>
            <a:endParaRPr lang="cy-GB"/>
          </a:p>
        </p:txBody>
      </p:sp>
      <p:sp>
        <p:nvSpPr>
          <p:cNvPr id="24579" name="Rectangle 6">
            <a:extLst>
              <a:ext uri="{FF2B5EF4-FFF2-40B4-BE49-F238E27FC236}">
                <a16:creationId xmlns:a16="http://schemas.microsoft.com/office/drawing/2014/main" id="{1A8506D8-EFDC-3E48-958E-8AECFCA940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8075240" cy="42480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endParaRPr lang="en-GB" sz="2400" dirty="0"/>
          </a:p>
          <a:p>
            <a:pPr marL="0" indent="0" eaLnBrk="1" hangingPunct="1">
              <a:buFontTx/>
              <a:buNone/>
              <a:defRPr/>
            </a:pPr>
            <a:r>
              <a:rPr lang="cy-GB"/>
              <a:t>Atal yr ochrau a’r pennau rhag cwympo drwy eu gwasgu i ongl ddiogel neu eu cynnal â phren, gorchuddion neu systemau cynnal.</a:t>
            </a:r>
          </a:p>
          <a:p>
            <a:pPr eaLnBrk="1" hangingPunct="1">
              <a:buClr>
                <a:srgbClr val="0077E3"/>
              </a:buClr>
              <a:buFont typeface="Arial" pitchFamily="34" charset="0"/>
              <a:buChar char="•"/>
              <a:defRPr/>
            </a:pPr>
            <a:r>
              <a:rPr lang="cy-GB"/>
              <a:t> Peidiwch â mynd i mewn i waith cloddio nad yw wedi cael ei ategu.</a:t>
            </a:r>
          </a:p>
          <a:p>
            <a:pPr eaLnBrk="1" hangingPunct="1">
              <a:buClr>
                <a:srgbClr val="0077E3"/>
              </a:buClr>
              <a:buFont typeface="Arial" pitchFamily="34" charset="0"/>
              <a:buChar char="•"/>
              <a:defRPr/>
            </a:pPr>
            <a:r>
              <a:rPr lang="cy-GB"/>
              <a:t> Peidiwch byth â gweithio o flaen y gwaith ategu.</a:t>
            </a:r>
          </a:p>
          <a:p>
            <a:pPr eaLnBrk="1" hangingPunct="1">
              <a:buClr>
                <a:srgbClr val="0077E3"/>
              </a:buClr>
              <a:buFont typeface="Arial" pitchFamily="34" charset="0"/>
              <a:buChar char="•"/>
              <a:defRPr/>
            </a:pPr>
            <a:r>
              <a:rPr lang="cy-GB"/>
              <a:t> Cofiwch y gall hyd yn oed gweithio mewn ffosydd bas fod yn beryglus. Efallai y bydd angen i chi ddarparu gwaith ategol os yw’r gwaith yn golygu plygu neu benlinio yn y ffos.</a:t>
            </a:r>
          </a:p>
        </p:txBody>
      </p:sp>
    </p:spTree>
    <p:extLst>
      <p:ext uri="{BB962C8B-B14F-4D97-AF65-F5344CB8AC3E}">
        <p14:creationId xmlns:p14="http://schemas.microsoft.com/office/powerpoint/2010/main" val="1491687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>
            <a:extLst>
              <a:ext uri="{FF2B5EF4-FFF2-40B4-BE49-F238E27FC236}">
                <a16:creationId xmlns:a16="http://schemas.microsoft.com/office/drawing/2014/main" id="{1E1816DB-BF16-7943-A8B7-D8193E7466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2" y="712289"/>
            <a:ext cx="8218488" cy="382588"/>
          </a:xfrm>
        </p:spPr>
        <p:txBody>
          <a:bodyPr/>
          <a:lstStyle/>
          <a:p>
            <a:pPr eaLnBrk="1" hangingPunct="1"/>
            <a:br>
              <a:rPr lang="cy-GB"/>
            </a:br>
            <a:r>
              <a:rPr lang="cy-GB"/>
              <a:t>Deunyddiau yn syrthio i mewn i waith cloddio</a:t>
            </a:r>
            <a:br>
              <a:rPr lang="cy-GB"/>
            </a:br>
            <a:endParaRPr lang="cy-GB"/>
          </a:p>
        </p:txBody>
      </p:sp>
      <p:sp>
        <p:nvSpPr>
          <p:cNvPr id="11267" name="Rectangle 6">
            <a:extLst>
              <a:ext uri="{FF2B5EF4-FFF2-40B4-BE49-F238E27FC236}">
                <a16:creationId xmlns:a16="http://schemas.microsoft.com/office/drawing/2014/main" id="{A5CF46A1-A0B7-8944-93D7-E7CC6881C8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8141368" cy="42480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endParaRPr lang="en-GB" altLang="en-US" sz="2400" dirty="0"/>
          </a:p>
          <a:p>
            <a:pPr marL="0" indent="0" eaLnBrk="1" hangingPunct="1">
              <a:buFontTx/>
              <a:buNone/>
            </a:pPr>
            <a:r>
              <a:rPr lang="cy-GB" dirty="0"/>
              <a:t>Peidiwch â storio rwbel na deunyddiau eraill yn agos at ochrau’r gwaith cloddio. Gallai’r rwbel ddisgyn i mewn i’r gwaith cloddio a bydd unrhyw lwyth ychwanegol yn gwneud yr ochrau’n fwy tebygol o gwympo.</a:t>
            </a:r>
          </a:p>
          <a:p>
            <a:pPr marL="0" indent="0" eaLnBrk="1" hangingPunct="1">
              <a:buFontTx/>
              <a:buNone/>
            </a:pPr>
            <a:r>
              <a:rPr lang="cy-GB" dirty="0"/>
              <a:t>Gwnewch yn siŵr bod ymylon y gwaith cloddio wedi’u diogelu rhag deunyddiau sy’n disgyn. Darparu byrddau traed lle bo angen.</a:t>
            </a:r>
          </a:p>
          <a:p>
            <a:pPr marL="0" indent="0" eaLnBrk="1" hangingPunct="1">
              <a:buFontTx/>
              <a:buNone/>
            </a:pPr>
            <a:r>
              <a:rPr lang="cy-GB" dirty="0"/>
              <a:t> Gwisgwch het galed pan fyddwch yn gweithio mewn tyllau.</a:t>
            </a:r>
          </a:p>
        </p:txBody>
      </p:sp>
    </p:spTree>
    <p:extLst>
      <p:ext uri="{BB962C8B-B14F-4D97-AF65-F5344CB8AC3E}">
        <p14:creationId xmlns:p14="http://schemas.microsoft.com/office/powerpoint/2010/main" val="4204587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>
            <a:extLst>
              <a:ext uri="{FF2B5EF4-FFF2-40B4-BE49-F238E27FC236}">
                <a16:creationId xmlns:a16="http://schemas.microsoft.com/office/drawing/2014/main" id="{5C2FA645-52F9-CE43-AB87-E579318B82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93820" y="404664"/>
            <a:ext cx="8218488" cy="382588"/>
          </a:xfrm>
        </p:spPr>
        <p:txBody>
          <a:bodyPr/>
          <a:lstStyle/>
          <a:p>
            <a:pPr eaLnBrk="1" hangingPunct="1"/>
            <a:br>
              <a:rPr lang="cy-GB" sz="3600"/>
            </a:br>
            <a:r>
              <a:rPr lang="cy-GB"/>
              <a:t>Pobl a cherbydau yn syrthio i mewn i’r gwaith cloddio</a:t>
            </a:r>
            <a:br>
              <a:rPr lang="cy-GB" sz="3600"/>
            </a:br>
            <a:endParaRPr lang="cy-GB" sz="3600"/>
          </a:p>
        </p:txBody>
      </p:sp>
      <p:sp>
        <p:nvSpPr>
          <p:cNvPr id="12291" name="Rectangle 6">
            <a:extLst>
              <a:ext uri="{FF2B5EF4-FFF2-40B4-BE49-F238E27FC236}">
                <a16:creationId xmlns:a16="http://schemas.microsoft.com/office/drawing/2014/main" id="{05785867-A084-C645-B556-E98E2B34C16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endParaRPr lang="en-GB" altLang="en-US" sz="2400" dirty="0"/>
          </a:p>
          <a:p>
            <a:pPr marL="0" indent="0" eaLnBrk="1" hangingPunct="1">
              <a:buFontTx/>
              <a:buNone/>
            </a:pPr>
            <a:r>
              <a:rPr lang="cy-GB"/>
              <a:t>Cymryd camau i atal pobl rhag syrthio i mewn i waith cloddio. Os yw’r gwaith cloddio’n 2m neu’n ddyfnach, neu’n 1m lle mae dŵr yn debygol o gasglu, dylid gosod rhwystrau sylweddol.</a:t>
            </a:r>
          </a:p>
          <a:p>
            <a:pPr marL="0" indent="0" eaLnBrk="1" hangingPunct="1">
              <a:buFontTx/>
              <a:buNone/>
            </a:pPr>
            <a:r>
              <a:rPr lang="cy-GB"/>
              <a:t>Lle mae’n rhaid i gerbydau lympio deunyddi mewn i dyllau, defnyddiwch flociau stopio i’w hatal rhag rhedeg yn rhy bell.</a:t>
            </a:r>
          </a:p>
          <a:p>
            <a:pPr marL="0" indent="0" eaLnBrk="1" hangingPunct="1">
              <a:buFontTx/>
              <a:buNone/>
            </a:pPr>
            <a:r>
              <a:rPr lang="cy-GB"/>
              <a:t>Cofiwch y gallai fod angen gwaith ategol ychwanegol ar ochrau’r gwaith cloddio.</a:t>
            </a:r>
          </a:p>
          <a:p>
            <a:pPr marL="0" indent="0" eaLnBrk="1" hangingPunct="1">
              <a:buFontTx/>
              <a:buNone/>
            </a:pPr>
            <a:r>
              <a:rPr lang="cy-GB" sz="1800">
                <a:hlinkClick r:id="rId2"/>
              </a:rPr>
              <a:t>www.youtube.com/watch?v=EIthR6akGtw&amp;list=PL079B0FC4AD2A0887</a:t>
            </a:r>
          </a:p>
          <a:p>
            <a:pPr marL="0" indent="0" eaLnBrk="1" hangingPunct="1">
              <a:buFontTx/>
              <a:buNone/>
            </a:pPr>
            <a:endParaRPr lang="en-GB" altLang="en-US" sz="2400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FE81A14-9012-1B43-ACAC-CC8ED9086BF7}"/>
              </a:ext>
            </a:extLst>
          </p:cNvPr>
          <p:cNvSpPr/>
          <p:nvPr/>
        </p:nvSpPr>
        <p:spPr>
          <a:xfrm>
            <a:off x="3707904" y="5352012"/>
            <a:ext cx="1441450" cy="407988"/>
          </a:xfrm>
          <a:prstGeom prst="roundRect">
            <a:avLst/>
          </a:prstGeom>
          <a:solidFill>
            <a:srgbClr val="0077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y-GB" sz="1200"/>
              <a:t>Dolen i’r We</a:t>
            </a:r>
          </a:p>
        </p:txBody>
      </p:sp>
    </p:spTree>
    <p:extLst>
      <p:ext uri="{BB962C8B-B14F-4D97-AF65-F5344CB8AC3E}">
        <p14:creationId xmlns:p14="http://schemas.microsoft.com/office/powerpoint/2010/main" val="4180603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>
            <a:extLst>
              <a:ext uri="{FF2B5EF4-FFF2-40B4-BE49-F238E27FC236}">
                <a16:creationId xmlns:a16="http://schemas.microsoft.com/office/drawing/2014/main" id="{9207B3B5-4314-D845-8CE4-CD0E6AC3BA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Osgoi gwasanaethau tanddaearol</a:t>
            </a:r>
          </a:p>
        </p:txBody>
      </p:sp>
      <p:sp>
        <p:nvSpPr>
          <p:cNvPr id="13315" name="Rectangle 6">
            <a:extLst>
              <a:ext uri="{FF2B5EF4-FFF2-40B4-BE49-F238E27FC236}">
                <a16:creationId xmlns:a16="http://schemas.microsoft.com/office/drawing/2014/main" id="{9D7C993B-D5D2-6841-A4BE-9328C71B62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7643192" cy="42480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endParaRPr lang="en-GB" altLang="en-US" sz="1800" dirty="0"/>
          </a:p>
          <a:p>
            <a:pPr marL="0" indent="0" eaLnBrk="1" hangingPunct="1">
              <a:buFontTx/>
              <a:buNone/>
            </a:pPr>
            <a:r>
              <a:rPr lang="cy-GB"/>
              <a:t>Dylai eich goruchwyliwr bob amser geisio lleihau’r posibilrwydd o risg i unrhyw un sy’n ymwneud â gwaith sy’n eu rhoi mewn cysylltiad â gwasanaethau tanddaearol.</a:t>
            </a:r>
          </a:p>
          <a:p>
            <a:pPr marL="0" indent="0" eaLnBrk="1" hangingPunct="1">
              <a:buFontTx/>
              <a:buNone/>
            </a:pPr>
            <a:endParaRPr lang="en-GB" altLang="en-US" dirty="0"/>
          </a:p>
          <a:p>
            <a:pPr marL="0" indent="0" eaLnBrk="1" hangingPunct="1">
              <a:buFontTx/>
              <a:buNone/>
            </a:pPr>
            <a:r>
              <a:rPr lang="cy-GB"/>
              <a:t>Wrth gloddio, dylech bob amser ddilyn system waith ddiogel sy’n seiliedig ar gael cymaint o wybodaeth â phosibl am wasanaethau wedi’u claddu cyn i’r gwaith cloddio ddechrau. Dylech ddefnyddio’r wybodaeth honno i sicrhau bod y gwaith yn cael ei wneud yn ddiogel.</a:t>
            </a:r>
          </a:p>
        </p:txBody>
      </p:sp>
    </p:spTree>
    <p:extLst>
      <p:ext uri="{BB962C8B-B14F-4D97-AF65-F5344CB8AC3E}">
        <p14:creationId xmlns:p14="http://schemas.microsoft.com/office/powerpoint/2010/main" val="26469674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1091</TotalTime>
  <Words>1412</Words>
  <Application>Microsoft Office PowerPoint</Application>
  <PresentationFormat>On-screen Show (4:3)</PresentationFormat>
  <Paragraphs>112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Comic Sans MS</vt:lpstr>
      <vt:lpstr>Lucida Grande</vt:lpstr>
      <vt:lpstr>Times New Roman</vt:lpstr>
      <vt:lpstr>Default Design</vt:lpstr>
      <vt:lpstr>PowerPoint 5: Paratoi a diogelwch draeniau</vt:lpstr>
      <vt:lpstr>Cloddio ffosydd</vt:lpstr>
      <vt:lpstr>Cloddio</vt:lpstr>
      <vt:lpstr> Cynllunio </vt:lpstr>
      <vt:lpstr>Cynllunio</vt:lpstr>
      <vt:lpstr> Y gwaith cloddio’n dymchwel </vt:lpstr>
      <vt:lpstr> Deunyddiau yn syrthio i mewn i waith cloddio </vt:lpstr>
      <vt:lpstr> Pobl a cherbydau yn syrthio i mewn i’r gwaith cloddio </vt:lpstr>
      <vt:lpstr>Osgoi gwasanaethau tanddaearol</vt:lpstr>
      <vt:lpstr> Systemau gweithio diogel </vt:lpstr>
      <vt:lpstr> Arferion cloddio diogel </vt:lpstr>
      <vt:lpstr> Arferion cloddio diogel </vt:lpstr>
      <vt:lpstr>Osgoi gwasanaethau tanddaearol</vt:lpstr>
      <vt:lpstr>Y dyfnder a argymhellir ar gyfer gwasanaethau</vt:lpstr>
      <vt:lpstr>Trydan</vt:lpstr>
      <vt:lpstr> Nwy </vt:lpstr>
      <vt:lpstr> Dŵr </vt:lpstr>
      <vt:lpstr>Goleuadau stryd</vt:lpstr>
      <vt:lpstr>Teledu cebl a BT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150</cp:revision>
  <dcterms:created xsi:type="dcterms:W3CDTF">2013-05-28T00:38:54Z</dcterms:created>
  <dcterms:modified xsi:type="dcterms:W3CDTF">2021-06-04T08:27:33Z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