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260" r:id="rId6"/>
    <p:sldId id="274" r:id="rId7"/>
    <p:sldId id="275" r:id="rId8"/>
    <p:sldId id="276" r:id="rId9"/>
    <p:sldId id="287" r:id="rId10"/>
    <p:sldId id="278" r:id="rId11"/>
    <p:sldId id="277" r:id="rId12"/>
    <p:sldId id="281" r:id="rId13"/>
    <p:sldId id="264" r:id="rId14"/>
    <p:sldId id="288" r:id="rId15"/>
    <p:sldId id="280" r:id="rId16"/>
    <p:sldId id="283" r:id="rId17"/>
    <p:sldId id="284" r:id="rId18"/>
    <p:sldId id="289" r:id="rId19"/>
    <p:sldId id="285" r:id="rId20"/>
    <p:sldId id="290" r:id="rId21"/>
    <p:sldId id="291"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7919F2-7F3B-974B-BFC5-05DBEEFEA904}" v="31" dt="2020-08-16T15:21:25.8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88"/>
    <p:restoredTop sz="93172" autoAdjust="0"/>
  </p:normalViewPr>
  <p:slideViewPr>
    <p:cSldViewPr showGuides="1">
      <p:cViewPr varScale="1">
        <p:scale>
          <a:sx n="67" d="100"/>
          <a:sy n="67" d="100"/>
        </p:scale>
        <p:origin x="8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ADEE2898-7889-924E-A889-AE5C763CC5DC}"/>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2CD4DC8F-90CF-3846-8B47-9A0B0C17881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E5F9B069-04CF-624E-92DC-8A734902B841}"/>
              </a:ext>
            </a:extLst>
          </p:cNvPr>
          <p:cNvSpPr>
            <a:spLocks noGrp="1" noChangeArrowheads="1"/>
          </p:cNvSpPr>
          <p:nvPr>
            <p:ph type="sldNum" sz="quarter" idx="12"/>
          </p:nvPr>
        </p:nvSpPr>
        <p:spPr>
          <a:ln/>
        </p:spPr>
        <p:txBody>
          <a:bodyPr/>
          <a:lstStyle>
            <a:lvl1pPr>
              <a:defRPr/>
            </a:lvl1pPr>
          </a:lstStyle>
          <a:p>
            <a:fld id="{D1F72D47-8E77-9846-BDE7-BC7F7EDCF72F}" type="slidenum">
              <a:rPr lang="en-GB" altLang="en-US"/>
              <a:pPr/>
              <a:t>‹#›</a:t>
            </a:fld>
            <a:endParaRPr lang="en-GB" altLang="en-US"/>
          </a:p>
        </p:txBody>
      </p:sp>
    </p:spTree>
    <p:extLst>
      <p:ext uri="{BB962C8B-B14F-4D97-AF65-F5344CB8AC3E}">
        <p14:creationId xmlns:p14="http://schemas.microsoft.com/office/powerpoint/2010/main" val="23384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ue0v3Ypl-0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T_gepV_KDnk"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Uned 112: Gweithrediadau adeiladu a gweithrediadau peirianneg sifil</a:t>
            </a:r>
            <a:r>
              <a:rPr lang="cy-GB" sz="2400" b="1"/>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cy-GB"/>
              <a:t>PowerPoint 12: Deunyddiau concrit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8">
            <a:extLst>
              <a:ext uri="{FF2B5EF4-FFF2-40B4-BE49-F238E27FC236}">
                <a16:creationId xmlns:a16="http://schemas.microsoft.com/office/drawing/2014/main" id="{B63F58C3-E656-FD43-9903-4B69B40AF5ED}"/>
              </a:ext>
            </a:extLst>
          </p:cNvPr>
          <p:cNvSpPr>
            <a:spLocks noGrp="1" noChangeArrowheads="1"/>
          </p:cNvSpPr>
          <p:nvPr>
            <p:ph type="title"/>
          </p:nvPr>
        </p:nvSpPr>
        <p:spPr/>
        <p:txBody>
          <a:bodyPr/>
          <a:lstStyle/>
          <a:p>
            <a:pPr eaLnBrk="1" hangingPunct="1"/>
            <a:r>
              <a:rPr lang="cy-GB"/>
              <a:t>Agymysgeddau</a:t>
            </a:r>
          </a:p>
        </p:txBody>
      </p:sp>
      <p:sp>
        <p:nvSpPr>
          <p:cNvPr id="16387" name="Rectangle 9">
            <a:extLst>
              <a:ext uri="{FF2B5EF4-FFF2-40B4-BE49-F238E27FC236}">
                <a16:creationId xmlns:a16="http://schemas.microsoft.com/office/drawing/2014/main" id="{EF950608-C39D-C04F-A4D0-BBBF82A2B118}"/>
              </a:ext>
            </a:extLst>
          </p:cNvPr>
          <p:cNvSpPr>
            <a:spLocks noGrp="1" noChangeArrowheads="1"/>
          </p:cNvSpPr>
          <p:nvPr>
            <p:ph type="body" idx="1"/>
          </p:nvPr>
        </p:nvSpPr>
        <p:spPr/>
        <p:txBody>
          <a:bodyPr/>
          <a:lstStyle/>
          <a:p>
            <a:pPr marL="0" indent="0">
              <a:buFontTx/>
              <a:buNone/>
            </a:pPr>
            <a:endParaRPr lang="en-GB" altLang="en-US" sz="2400" dirty="0"/>
          </a:p>
          <a:p>
            <a:pPr marL="0" indent="0">
              <a:buFontTx/>
              <a:buNone/>
            </a:pPr>
            <a:r>
              <a:rPr lang="cy-GB"/>
              <a:t>Mae adgymysgedd yn ddeunydd, fel arfer yn hylif, sy’n cael ei ychwanegu at goncrit wrth ei gymysgu er mwyn addasu priodweddau’r concrid ffres a/neu galed. Defnyddir adgymysgeddau yn y rhan fwyaf o goncrid erbyn hyn. </a:t>
            </a:r>
          </a:p>
          <a:p>
            <a:pPr marL="0" indent="0">
              <a:buFontTx/>
              <a:buNone/>
            </a:pPr>
            <a:endParaRPr lang="en-GB" altLang="en-US" dirty="0"/>
          </a:p>
          <a:p>
            <a:pPr marL="0" indent="0">
              <a:buFontTx/>
              <a:buNone/>
            </a:pPr>
            <a:r>
              <a:rPr lang="cy-GB"/>
              <a:t>Mae adgymysgeddau o fudd i goncrid drwy leihau faint o ddŵr rhydd sydd ei angen ar gyfer lefel benodol o gynnwys, yn aml yn ychwanegol at rai gwelliannau penodol eraill, gan gynnwys pwmpio, gosod, cryfder, gwydnwch a chynaliadwyedd.</a:t>
            </a:r>
          </a:p>
          <a:p>
            <a:pPr marL="0" indent="0">
              <a:buFontTx/>
              <a:buNone/>
            </a:pPr>
            <a:endParaRPr lang="en-GB" altLang="en-US" sz="2400" dirty="0"/>
          </a:p>
          <a:p>
            <a:pPr marL="0" indent="0">
              <a:buFontTx/>
              <a:buNone/>
            </a:pPr>
            <a:endParaRPr lang="en-US" altLang="en-US" sz="2400" dirty="0"/>
          </a:p>
        </p:txBody>
      </p:sp>
    </p:spTree>
    <p:extLst>
      <p:ext uri="{BB962C8B-B14F-4D97-AF65-F5344CB8AC3E}">
        <p14:creationId xmlns:p14="http://schemas.microsoft.com/office/powerpoint/2010/main" val="1243248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a:extLst>
              <a:ext uri="{FF2B5EF4-FFF2-40B4-BE49-F238E27FC236}">
                <a16:creationId xmlns:a16="http://schemas.microsoft.com/office/drawing/2014/main" id="{74430E53-363C-4645-A421-A422F7AA7941}"/>
              </a:ext>
            </a:extLst>
          </p:cNvPr>
          <p:cNvSpPr>
            <a:spLocks noGrp="1" noChangeArrowheads="1"/>
          </p:cNvSpPr>
          <p:nvPr>
            <p:ph type="title"/>
          </p:nvPr>
        </p:nvSpPr>
        <p:spPr/>
        <p:txBody>
          <a:bodyPr/>
          <a:lstStyle/>
          <a:p>
            <a:pPr eaLnBrk="1" hangingPunct="1"/>
            <a:r>
              <a:rPr lang="cy-GB"/>
              <a:t>Agymysgeddau</a:t>
            </a:r>
          </a:p>
        </p:txBody>
      </p:sp>
      <p:sp>
        <p:nvSpPr>
          <p:cNvPr id="17411" name="Rectangle 9">
            <a:extLst>
              <a:ext uri="{FF2B5EF4-FFF2-40B4-BE49-F238E27FC236}">
                <a16:creationId xmlns:a16="http://schemas.microsoft.com/office/drawing/2014/main" id="{3F48CBFB-4C20-0D46-AF11-5D6A220B4CFA}"/>
              </a:ext>
            </a:extLst>
          </p:cNvPr>
          <p:cNvSpPr>
            <a:spLocks noGrp="1" noChangeArrowheads="1"/>
          </p:cNvSpPr>
          <p:nvPr>
            <p:ph type="body" idx="1"/>
          </p:nvPr>
        </p:nvSpPr>
        <p:spPr>
          <a:xfrm>
            <a:off x="457200" y="1512000"/>
            <a:ext cx="7931224" cy="4248000"/>
          </a:xfrm>
        </p:spPr>
        <p:txBody>
          <a:bodyPr/>
          <a:lstStyle/>
          <a:p>
            <a:pPr marL="0" indent="0">
              <a:buFontTx/>
              <a:buNone/>
            </a:pPr>
            <a:endParaRPr lang="en-GB" altLang="en-US" dirty="0"/>
          </a:p>
          <a:p>
            <a:pPr marL="0" indent="0">
              <a:buFontTx/>
              <a:buNone/>
            </a:pPr>
            <a:r>
              <a:rPr lang="cy-GB"/>
              <a:t>Mae adegau pan fydd defnyddio adgymysgedd nid yn unig yn ddymunol ond hefyd yn hanfodol. Oherwydd bod adgymysgeddau’n cael eu hychwanegu at goncrid mewn meintiau bach, dim ond pan fydd modd arfer lefel uchel o reolaeth y dylid eu defnyddio. </a:t>
            </a:r>
          </a:p>
          <a:p>
            <a:pPr marL="0" indent="0">
              <a:buFontTx/>
              <a:buNone/>
            </a:pPr>
            <a:endParaRPr lang="en-GB" altLang="en-US" dirty="0"/>
          </a:p>
          <a:p>
            <a:pPr marL="0" indent="0">
              <a:buFontTx/>
              <a:buNone/>
            </a:pPr>
            <a:r>
              <a:rPr lang="cy-GB"/>
              <a:t>Gall dogn anghywir o adgymysgedd – naill ai gormod neu rhy ychydig – effeithio’n andwyol ar gryfder a phriodweddau eraill y concrid.</a:t>
            </a:r>
          </a:p>
          <a:p>
            <a:pPr marL="0" indent="0">
              <a:buFontTx/>
              <a:buNone/>
            </a:pPr>
            <a:endParaRPr lang="en-GB" altLang="en-US" sz="2400" dirty="0"/>
          </a:p>
        </p:txBody>
      </p:sp>
    </p:spTree>
    <p:extLst>
      <p:ext uri="{BB962C8B-B14F-4D97-AF65-F5344CB8AC3E}">
        <p14:creationId xmlns:p14="http://schemas.microsoft.com/office/powerpoint/2010/main" val="2806985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8197">
            <a:extLst>
              <a:ext uri="{FF2B5EF4-FFF2-40B4-BE49-F238E27FC236}">
                <a16:creationId xmlns:a16="http://schemas.microsoft.com/office/drawing/2014/main" id="{67AFF3C7-ABB9-2945-AB07-2DD50CAF0463}"/>
              </a:ext>
            </a:extLst>
          </p:cNvPr>
          <p:cNvSpPr>
            <a:spLocks noGrp="1"/>
          </p:cNvSpPr>
          <p:nvPr>
            <p:ph type="title"/>
          </p:nvPr>
        </p:nvSpPr>
        <p:spPr/>
        <p:txBody>
          <a:bodyPr/>
          <a:lstStyle/>
          <a:p>
            <a:r>
              <a:rPr lang="cy-GB"/>
              <a:t> Deunyddiau </a:t>
            </a:r>
          </a:p>
        </p:txBody>
      </p:sp>
      <p:sp>
        <p:nvSpPr>
          <p:cNvPr id="19459" name="Content Placeholder 8198">
            <a:extLst>
              <a:ext uri="{FF2B5EF4-FFF2-40B4-BE49-F238E27FC236}">
                <a16:creationId xmlns:a16="http://schemas.microsoft.com/office/drawing/2014/main" id="{7083C378-2F81-8E4E-ABF2-0F7F1673CD56}"/>
              </a:ext>
            </a:extLst>
          </p:cNvPr>
          <p:cNvSpPr>
            <a:spLocks noGrp="1"/>
          </p:cNvSpPr>
          <p:nvPr>
            <p:ph idx="1"/>
          </p:nvPr>
        </p:nvSpPr>
        <p:spPr/>
        <p:txBody>
          <a:bodyPr/>
          <a:lstStyle/>
          <a:p>
            <a:pPr marL="0" indent="0">
              <a:buFontTx/>
              <a:buNone/>
            </a:pPr>
            <a:endParaRPr lang="en-GB" altLang="en-US" sz="2400" dirty="0"/>
          </a:p>
          <a:p>
            <a:pPr marL="0" indent="0">
              <a:buFontTx/>
              <a:buNone/>
            </a:pPr>
            <a:r>
              <a:rPr lang="cy-GB"/>
              <a:t>Pan fydd yr holl ddeunyddiau’n cael eu cymysgu gyda’i gilydd, mae hyn yn dechrau’r broses galedu. Mae caledu sment yn ganlyniad adwaith cemegol rhwng sment a dŵr, nid proses sychu.</a:t>
            </a:r>
          </a:p>
          <a:p>
            <a:pPr marL="0" indent="0">
              <a:buFontTx/>
              <a:buNone/>
            </a:pPr>
            <a:endParaRPr lang="en-GB" altLang="en-US" dirty="0"/>
          </a:p>
          <a:p>
            <a:pPr marL="0" indent="0">
              <a:buFontTx/>
              <a:buNone/>
            </a:pPr>
            <a:r>
              <a:rPr lang="cy-GB"/>
              <a:t>Gelwir yr adwaith hwn yn </a:t>
            </a:r>
            <a:r>
              <a:rPr lang="cy-GB">
                <a:hlinkClick r:id="rId2"/>
              </a:rPr>
              <a:t>hydradu</a:t>
            </a:r>
            <a:r>
              <a:rPr lang="cy-GB"/>
              <a:t>. Mae’n cynhyrchu gwres ac ni ellir ei ddadwneud. Caledu yw’r anystwythder graddol lle mae’r sment yn gludo newidiadau o fod yn ddeunydd gwlyb ac meddal i gyflwr caledach. </a:t>
            </a:r>
          </a:p>
        </p:txBody>
      </p:sp>
      <p:sp>
        <p:nvSpPr>
          <p:cNvPr id="2" name="Rounded Rectangle 1">
            <a:extLst>
              <a:ext uri="{FF2B5EF4-FFF2-40B4-BE49-F238E27FC236}">
                <a16:creationId xmlns:a16="http://schemas.microsoft.com/office/drawing/2014/main" id="{3649F435-BB4A-B948-8B35-87C277591B1A}"/>
              </a:ext>
            </a:extLst>
          </p:cNvPr>
          <p:cNvSpPr/>
          <p:nvPr/>
        </p:nvSpPr>
        <p:spPr>
          <a:xfrm>
            <a:off x="5580112" y="4938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2758163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8197">
            <a:extLst>
              <a:ext uri="{FF2B5EF4-FFF2-40B4-BE49-F238E27FC236}">
                <a16:creationId xmlns:a16="http://schemas.microsoft.com/office/drawing/2014/main" id="{E8679A25-8A85-EC40-ADF4-F4F75AB39E33}"/>
              </a:ext>
            </a:extLst>
          </p:cNvPr>
          <p:cNvSpPr>
            <a:spLocks noGrp="1"/>
          </p:cNvSpPr>
          <p:nvPr>
            <p:ph type="title"/>
          </p:nvPr>
        </p:nvSpPr>
        <p:spPr/>
        <p:txBody>
          <a:bodyPr/>
          <a:lstStyle/>
          <a:p>
            <a:r>
              <a:rPr lang="cy-GB"/>
              <a:t> Cymysgu </a:t>
            </a:r>
          </a:p>
        </p:txBody>
      </p:sp>
      <p:sp>
        <p:nvSpPr>
          <p:cNvPr id="21507" name="Content Placeholder 8198">
            <a:extLst>
              <a:ext uri="{FF2B5EF4-FFF2-40B4-BE49-F238E27FC236}">
                <a16:creationId xmlns:a16="http://schemas.microsoft.com/office/drawing/2014/main" id="{0CA50AF3-656A-4C4E-817E-2A6356349726}"/>
              </a:ext>
            </a:extLst>
          </p:cNvPr>
          <p:cNvSpPr>
            <a:spLocks noGrp="1"/>
          </p:cNvSpPr>
          <p:nvPr>
            <p:ph idx="1"/>
          </p:nvPr>
        </p:nvSpPr>
        <p:spPr>
          <a:xfrm>
            <a:off x="457200" y="1512000"/>
            <a:ext cx="7715200" cy="4248000"/>
          </a:xfrm>
        </p:spPr>
        <p:txBody>
          <a:bodyPr/>
          <a:lstStyle/>
          <a:p>
            <a:pPr marL="0" indent="0">
              <a:buFontTx/>
              <a:buNone/>
              <a:defRPr/>
            </a:pPr>
            <a:endParaRPr lang="en-GB" sz="2400" b="1" dirty="0"/>
          </a:p>
          <a:p>
            <a:pPr marL="0" indent="0">
              <a:buFontTx/>
              <a:buNone/>
              <a:defRPr/>
            </a:pPr>
            <a:r>
              <a:rPr lang="cy-GB"/>
              <a:t>Y weithred bwysicaf wrth gymysgu concrid yw mesur y deunyddiau. </a:t>
            </a:r>
          </a:p>
          <a:p>
            <a:pPr marL="0" indent="0">
              <a:buFontTx/>
              <a:buNone/>
              <a:defRPr/>
            </a:pPr>
            <a:r>
              <a:rPr lang="cy-GB"/>
              <a:t>Bydd hynny’n sicrhau'r canlynol:</a:t>
            </a:r>
          </a:p>
          <a:p>
            <a:pPr marL="342900" indent="-342900">
              <a:buClr>
                <a:srgbClr val="0077E3"/>
              </a:buClr>
              <a:buFont typeface="Arial" panose="020B0604020202020204" pitchFamily="34" charset="0"/>
              <a:buChar char="•"/>
              <a:defRPr/>
            </a:pPr>
            <a:r>
              <a:rPr lang="cy-GB"/>
              <a:t>ceir yr un gymysgedd bob tro.</a:t>
            </a:r>
          </a:p>
          <a:p>
            <a:pPr marL="342900" indent="-342900">
              <a:buClr>
                <a:srgbClr val="0077E3"/>
              </a:buClr>
              <a:buFont typeface="Arial" panose="020B0604020202020204" pitchFamily="34" charset="0"/>
              <a:buChar char="•"/>
              <a:defRPr/>
            </a:pPr>
            <a:r>
              <a:rPr lang="cy-GB"/>
              <a:t> defnyddir y gymysgedd gywir fel y nodir gan y dylunydd.</a:t>
            </a:r>
          </a:p>
        </p:txBody>
      </p:sp>
    </p:spTree>
    <p:extLst>
      <p:ext uri="{BB962C8B-B14F-4D97-AF65-F5344CB8AC3E}">
        <p14:creationId xmlns:p14="http://schemas.microsoft.com/office/powerpoint/2010/main" val="298440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8197">
            <a:extLst>
              <a:ext uri="{FF2B5EF4-FFF2-40B4-BE49-F238E27FC236}">
                <a16:creationId xmlns:a16="http://schemas.microsoft.com/office/drawing/2014/main" id="{7EFEBA56-A44C-3547-A0F4-0F2339EC1A4C}"/>
              </a:ext>
            </a:extLst>
          </p:cNvPr>
          <p:cNvSpPr>
            <a:spLocks noGrp="1"/>
          </p:cNvSpPr>
          <p:nvPr>
            <p:ph type="title"/>
          </p:nvPr>
        </p:nvSpPr>
        <p:spPr/>
        <p:txBody>
          <a:bodyPr/>
          <a:lstStyle/>
          <a:p>
            <a:pPr marL="0" indent="0">
              <a:buFontTx/>
              <a:buNone/>
            </a:pPr>
            <a:r>
              <a:rPr lang="cy-GB"/>
              <a:t>Sut mae hyn yn cael ei wneud?</a:t>
            </a:r>
          </a:p>
        </p:txBody>
      </p:sp>
      <p:sp>
        <p:nvSpPr>
          <p:cNvPr id="21507" name="Content Placeholder 8198">
            <a:extLst>
              <a:ext uri="{FF2B5EF4-FFF2-40B4-BE49-F238E27FC236}">
                <a16:creationId xmlns:a16="http://schemas.microsoft.com/office/drawing/2014/main" id="{7AA5396D-104A-8945-9A6A-5B9A73E5F35E}"/>
              </a:ext>
            </a:extLst>
          </p:cNvPr>
          <p:cNvSpPr>
            <a:spLocks noGrp="1"/>
          </p:cNvSpPr>
          <p:nvPr>
            <p:ph idx="1"/>
          </p:nvPr>
        </p:nvSpPr>
        <p:spPr/>
        <p:txBody>
          <a:bodyPr/>
          <a:lstStyle/>
          <a:p>
            <a:pPr marL="0" indent="0">
              <a:buFontTx/>
              <a:buNone/>
            </a:pPr>
            <a:endParaRPr lang="en-GB" altLang="en-US" sz="2400" b="1" dirty="0"/>
          </a:p>
          <a:p>
            <a:pPr marL="0" indent="0">
              <a:buFontTx/>
              <a:buNone/>
            </a:pPr>
            <a:r>
              <a:rPr lang="cy-GB"/>
              <a:t>Y ffordd fwyaf cywir o fesur cymysgedd yw defnyddio blychau mesur. Bydd hyn yn sicrhau bod cyfaint cywir pob deunydd yn cael ei ddefnyddio (h.y. tywod, graean a sment). Un gymysgedd goncrid nodweddiadol fyddai 1 rhan o sment, 2 ran o dywod a 4 rhan o raean. Gelwir hyn yn gymysgedd 1 :2: 4.</a:t>
            </a:r>
          </a:p>
          <a:p>
            <a:pPr marL="0" indent="0">
              <a:buFontTx/>
              <a:buNone/>
            </a:pPr>
            <a:r>
              <a:rPr lang="cy-GB"/>
              <a:t>Os yw manyleb yn nodi cymysgedd 1 :2: 4, gelwir y wybodaeth sy’n cael ei chyfleu i chi yn </a:t>
            </a:r>
            <a:r>
              <a:rPr lang="cy-GB" b="1"/>
              <a:t>gymhareb</a:t>
            </a:r>
            <a:r>
              <a:rPr lang="cy-GB"/>
              <a:t>.</a:t>
            </a:r>
          </a:p>
          <a:p>
            <a:pPr marL="0" indent="0">
              <a:buFontTx/>
              <a:buNone/>
            </a:pPr>
            <a:endParaRPr lang="en-US" altLang="en-US" sz="2400" dirty="0"/>
          </a:p>
        </p:txBody>
      </p:sp>
    </p:spTree>
    <p:extLst>
      <p:ext uri="{BB962C8B-B14F-4D97-AF65-F5344CB8AC3E}">
        <p14:creationId xmlns:p14="http://schemas.microsoft.com/office/powerpoint/2010/main" val="2534007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8197">
            <a:extLst>
              <a:ext uri="{FF2B5EF4-FFF2-40B4-BE49-F238E27FC236}">
                <a16:creationId xmlns:a16="http://schemas.microsoft.com/office/drawing/2014/main" id="{4E9E7C78-8F66-3E4E-A7FE-D05813276403}"/>
              </a:ext>
            </a:extLst>
          </p:cNvPr>
          <p:cNvSpPr>
            <a:spLocks noGrp="1"/>
          </p:cNvSpPr>
          <p:nvPr>
            <p:ph type="title"/>
          </p:nvPr>
        </p:nvSpPr>
        <p:spPr/>
        <p:txBody>
          <a:bodyPr/>
          <a:lstStyle/>
          <a:p>
            <a:pPr marL="0" indent="0">
              <a:buFontTx/>
              <a:buNone/>
            </a:pPr>
            <a:r>
              <a:rPr lang="cy-GB"/>
              <a:t>Mesur y deunyddiau</a:t>
            </a:r>
          </a:p>
        </p:txBody>
      </p:sp>
      <p:sp>
        <p:nvSpPr>
          <p:cNvPr id="22531" name="Content Placeholder 8198">
            <a:extLst>
              <a:ext uri="{FF2B5EF4-FFF2-40B4-BE49-F238E27FC236}">
                <a16:creationId xmlns:a16="http://schemas.microsoft.com/office/drawing/2014/main" id="{724DDAAA-2427-8E49-A71C-E7465831934E}"/>
              </a:ext>
            </a:extLst>
          </p:cNvPr>
          <p:cNvSpPr>
            <a:spLocks noGrp="1"/>
          </p:cNvSpPr>
          <p:nvPr>
            <p:ph idx="1"/>
          </p:nvPr>
        </p:nvSpPr>
        <p:spPr/>
        <p:txBody>
          <a:bodyPr/>
          <a:lstStyle/>
          <a:p>
            <a:pPr marL="0" indent="0">
              <a:buFontTx/>
              <a:buNone/>
            </a:pPr>
            <a:endParaRPr lang="en-GB" altLang="en-US" sz="1400" dirty="0"/>
          </a:p>
          <a:p>
            <a:pPr marL="0" indent="0">
              <a:buFontTx/>
              <a:buNone/>
            </a:pPr>
            <a:r>
              <a:rPr lang="cy-GB"/>
              <a:t>Y ffordd hawsaf o fesur y deunyddiau yw drwy ddefnyddio bwcedi neu flychau mesur. Mae bwcedi ar gael yn rhwyddach felly byddwn yn canolbwyntio arnynt. </a:t>
            </a:r>
          </a:p>
          <a:p>
            <a:pPr marL="0" indent="0">
              <a:buFontTx/>
              <a:buNone/>
            </a:pPr>
            <a:endParaRPr lang="en-GB" altLang="en-US" dirty="0"/>
          </a:p>
          <a:p>
            <a:pPr marL="0" indent="0">
              <a:buFontTx/>
              <a:buNone/>
            </a:pPr>
            <a:r>
              <a:rPr lang="cy-GB"/>
              <a:t>Enghraifft: pe baem yn cymysgu swp o goncrid i gymhareb 1:2:4 byddem yn mesur y deunyddiau sych drwy lenwi’r bwced 4 gwaith gyda graean, yna 2 waith gyda thywod ac unwaith â sment. </a:t>
            </a:r>
          </a:p>
          <a:p>
            <a:pPr marL="0" indent="0">
              <a:buFontTx/>
              <a:buNone/>
            </a:pPr>
            <a:endParaRPr lang="en-GB" altLang="en-US" sz="2400" dirty="0"/>
          </a:p>
          <a:p>
            <a:pPr marL="0" indent="0">
              <a:buFontTx/>
              <a:buNone/>
            </a:pPr>
            <a:endParaRPr lang="en-GB" altLang="en-US" sz="2400" b="1" dirty="0"/>
          </a:p>
          <a:p>
            <a:pPr marL="0" indent="0">
              <a:buFontTx/>
              <a:buNone/>
            </a:pPr>
            <a:r>
              <a:rPr lang="cy-GB" sz="2400" b="1"/>
              <a:t> </a:t>
            </a:r>
          </a:p>
          <a:p>
            <a:pPr marL="0" indent="0">
              <a:buFontTx/>
              <a:buNone/>
            </a:pPr>
            <a:endParaRPr lang="en-GB" altLang="en-US" sz="2400" b="1" dirty="0"/>
          </a:p>
        </p:txBody>
      </p:sp>
    </p:spTree>
    <p:extLst>
      <p:ext uri="{BB962C8B-B14F-4D97-AF65-F5344CB8AC3E}">
        <p14:creationId xmlns:p14="http://schemas.microsoft.com/office/powerpoint/2010/main" val="1823887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8197">
            <a:extLst>
              <a:ext uri="{FF2B5EF4-FFF2-40B4-BE49-F238E27FC236}">
                <a16:creationId xmlns:a16="http://schemas.microsoft.com/office/drawing/2014/main" id="{786E047F-565B-684F-B398-3DD02730F90F}"/>
              </a:ext>
            </a:extLst>
          </p:cNvPr>
          <p:cNvSpPr>
            <a:spLocks noGrp="1"/>
          </p:cNvSpPr>
          <p:nvPr>
            <p:ph type="title"/>
          </p:nvPr>
        </p:nvSpPr>
        <p:spPr/>
        <p:txBody>
          <a:bodyPr/>
          <a:lstStyle/>
          <a:p>
            <a:r>
              <a:rPr lang="cy-GB"/>
              <a:t> Cymysgu </a:t>
            </a:r>
          </a:p>
        </p:txBody>
      </p:sp>
      <p:sp>
        <p:nvSpPr>
          <p:cNvPr id="23555" name="Content Placeholder 8198">
            <a:extLst>
              <a:ext uri="{FF2B5EF4-FFF2-40B4-BE49-F238E27FC236}">
                <a16:creationId xmlns:a16="http://schemas.microsoft.com/office/drawing/2014/main" id="{79C9824F-DC81-F44D-BE95-A785C4E01063}"/>
              </a:ext>
            </a:extLst>
          </p:cNvPr>
          <p:cNvSpPr>
            <a:spLocks noGrp="1"/>
          </p:cNvSpPr>
          <p:nvPr>
            <p:ph idx="1"/>
          </p:nvPr>
        </p:nvSpPr>
        <p:spPr>
          <a:xfrm>
            <a:off x="457200" y="1484313"/>
            <a:ext cx="8229600" cy="4525962"/>
          </a:xfrm>
        </p:spPr>
        <p:txBody>
          <a:bodyPr/>
          <a:lstStyle/>
          <a:p>
            <a:pPr marL="0" indent="0">
              <a:buFontTx/>
              <a:buNone/>
            </a:pPr>
            <a:endParaRPr lang="en-GB" altLang="en-US" sz="2400" dirty="0"/>
          </a:p>
          <a:p>
            <a:pPr marL="0" indent="0">
              <a:buFontTx/>
              <a:buNone/>
            </a:pPr>
            <a:r>
              <a:rPr lang="cy-GB" dirty="0"/>
              <a:t>Gellir cymysgu concrid </a:t>
            </a:r>
            <a:r>
              <a:rPr lang="cy-GB" b="1" dirty="0"/>
              <a:t>â llaw, gyda pheiriant (peiriant cymysgu) neu ei gymysgu’n barod. </a:t>
            </a:r>
          </a:p>
          <a:p>
            <a:pPr marL="0" indent="0">
              <a:buFontTx/>
              <a:buNone/>
            </a:pPr>
            <a:endParaRPr lang="en-GB" altLang="en-US" sz="2400" b="1" dirty="0"/>
          </a:p>
          <a:p>
            <a:pPr marL="0" indent="0">
              <a:buFontTx/>
              <a:buNone/>
            </a:pPr>
            <a:endParaRPr lang="en-GB" altLang="en-US" sz="2400" b="1" dirty="0"/>
          </a:p>
          <a:p>
            <a:pPr marL="0" indent="0">
              <a:buFontTx/>
              <a:buNone/>
            </a:pPr>
            <a:endParaRPr lang="en-GB" altLang="en-US" sz="2400" b="1" dirty="0"/>
          </a:p>
          <a:p>
            <a:pPr marL="0" indent="0">
              <a:buFontTx/>
              <a:buNone/>
            </a:pPr>
            <a:endParaRPr lang="en-GB" altLang="en-US" sz="2400" b="1" dirty="0"/>
          </a:p>
          <a:p>
            <a:pPr marL="0" indent="0">
              <a:buFontTx/>
              <a:buNone/>
            </a:pPr>
            <a:r>
              <a:rPr lang="cy-GB" b="1" i="1" dirty="0">
                <a:solidFill>
                  <a:srgbClr val="0077E3"/>
                </a:solidFill>
              </a:rPr>
              <a:t>Cofiwch</a:t>
            </a:r>
            <a:r>
              <a:rPr lang="cy-GB" i="1" dirty="0"/>
              <a:t> ei bod yn bwysig iawn gwisgo’r cyfarpar diogelu personol cywir wrth drin, defnyddio neu gymysgu Concrid. </a:t>
            </a:r>
          </a:p>
        </p:txBody>
      </p:sp>
      <p:pic>
        <p:nvPicPr>
          <p:cNvPr id="2" name="Picture 1">
            <a:extLst>
              <a:ext uri="{FF2B5EF4-FFF2-40B4-BE49-F238E27FC236}">
                <a16:creationId xmlns:a16="http://schemas.microsoft.com/office/drawing/2014/main" id="{5DDBC785-E330-1145-B5CE-BB7A51C5D5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68234" y="2939452"/>
            <a:ext cx="2232248" cy="1674186"/>
          </a:xfrm>
          <a:prstGeom prst="rect">
            <a:avLst/>
          </a:prstGeom>
          <a:ln>
            <a:noFill/>
          </a:ln>
          <a:effectLst>
            <a:softEdge rad="112500"/>
          </a:effectLst>
        </p:spPr>
      </p:pic>
      <p:pic>
        <p:nvPicPr>
          <p:cNvPr id="3" name="Picture 2">
            <a:extLst>
              <a:ext uri="{FF2B5EF4-FFF2-40B4-BE49-F238E27FC236}">
                <a16:creationId xmlns:a16="http://schemas.microsoft.com/office/drawing/2014/main" id="{EB3E54D5-1D46-8A4D-93CB-4BAE0E4F7580}"/>
              </a:ext>
            </a:extLst>
          </p:cNvPr>
          <p:cNvPicPr>
            <a:picLocks noChangeAspect="1"/>
          </p:cNvPicPr>
          <p:nvPr/>
        </p:nvPicPr>
        <p:blipFill rotWithShape="1">
          <a:blip r:embed="rId3">
            <a:extLst>
              <a:ext uri="{28A0092B-C50C-407E-A947-70E740481C1C}">
                <a14:useLocalDpi xmlns:a14="http://schemas.microsoft.com/office/drawing/2010/main" val="0"/>
              </a:ext>
            </a:extLst>
          </a:blip>
          <a:srcRect t="28378"/>
          <a:stretch/>
        </p:blipFill>
        <p:spPr>
          <a:xfrm>
            <a:off x="457200" y="2928872"/>
            <a:ext cx="2376264" cy="1636844"/>
          </a:xfrm>
          <a:prstGeom prst="rect">
            <a:avLst/>
          </a:prstGeom>
          <a:ln>
            <a:noFill/>
          </a:ln>
          <a:effectLst>
            <a:softEdge rad="112500"/>
          </a:effectLst>
        </p:spPr>
      </p:pic>
      <p:pic>
        <p:nvPicPr>
          <p:cNvPr id="4" name="Picture 3">
            <a:extLst>
              <a:ext uri="{FF2B5EF4-FFF2-40B4-BE49-F238E27FC236}">
                <a16:creationId xmlns:a16="http://schemas.microsoft.com/office/drawing/2014/main" id="{B9E37E9B-2CB9-5046-BEC7-5886671C67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1511" y="2928872"/>
            <a:ext cx="3302674" cy="1684363"/>
          </a:xfrm>
          <a:prstGeom prst="rect">
            <a:avLst/>
          </a:prstGeom>
          <a:ln>
            <a:noFill/>
          </a:ln>
          <a:effectLst>
            <a:softEdge rad="112500"/>
          </a:effectLst>
        </p:spPr>
      </p:pic>
    </p:spTree>
    <p:extLst>
      <p:ext uri="{BB962C8B-B14F-4D97-AF65-F5344CB8AC3E}">
        <p14:creationId xmlns:p14="http://schemas.microsoft.com/office/powerpoint/2010/main" val="144628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8197">
            <a:extLst>
              <a:ext uri="{FF2B5EF4-FFF2-40B4-BE49-F238E27FC236}">
                <a16:creationId xmlns:a16="http://schemas.microsoft.com/office/drawing/2014/main" id="{D64F266F-33C0-E343-B615-6BE5595E872D}"/>
              </a:ext>
            </a:extLst>
          </p:cNvPr>
          <p:cNvSpPr>
            <a:spLocks noGrp="1"/>
          </p:cNvSpPr>
          <p:nvPr>
            <p:ph type="title"/>
          </p:nvPr>
        </p:nvSpPr>
        <p:spPr/>
        <p:txBody>
          <a:bodyPr/>
          <a:lstStyle/>
          <a:p>
            <a:r>
              <a:rPr lang="cy-GB"/>
              <a:t> Cymysgu â pheiriant cymysgu</a:t>
            </a:r>
          </a:p>
        </p:txBody>
      </p:sp>
      <p:sp>
        <p:nvSpPr>
          <p:cNvPr id="24579" name="Content Placeholder 8198">
            <a:extLst>
              <a:ext uri="{FF2B5EF4-FFF2-40B4-BE49-F238E27FC236}">
                <a16:creationId xmlns:a16="http://schemas.microsoft.com/office/drawing/2014/main" id="{7235C4B7-DD20-3042-80A9-79D25A51DA59}"/>
              </a:ext>
            </a:extLst>
          </p:cNvPr>
          <p:cNvSpPr>
            <a:spLocks noGrp="1"/>
          </p:cNvSpPr>
          <p:nvPr>
            <p:ph idx="1"/>
          </p:nvPr>
        </p:nvSpPr>
        <p:spPr>
          <a:xfrm>
            <a:off x="539552" y="1591359"/>
            <a:ext cx="8229600" cy="4248000"/>
          </a:xfrm>
        </p:spPr>
        <p:txBody>
          <a:bodyPr/>
          <a:lstStyle/>
          <a:p>
            <a:pPr marL="0" indent="0">
              <a:buFontTx/>
              <a:buNone/>
            </a:pPr>
            <a:r>
              <a:rPr lang="cy-GB" dirty="0"/>
              <a:t>Unwaith eto, gan ddilyn y rheolau ynghylch mesur, rhowch y deunyddiau yn y peiriant ac ychwanegwch y dŵr fesul cam.</a:t>
            </a:r>
          </a:p>
          <a:p>
            <a:pPr marL="0" indent="0">
              <a:buFontTx/>
              <a:buNone/>
            </a:pPr>
            <a:r>
              <a:rPr lang="cy-GB" dirty="0"/>
              <a:t>Wrth gymysgu deunyddiau â pheiriant, mae'n bwysig cofio y dylid eu cymysgu am o leiaf 2 funud er mwyn sicrhau bod y deunyddiau'n cael eu cyfuno'n llawn.</a:t>
            </a:r>
          </a:p>
          <a:p>
            <a:pPr marL="0" indent="0">
              <a:buFontTx/>
              <a:buNone/>
            </a:pPr>
            <a:r>
              <a:rPr lang="cy-GB" dirty="0"/>
              <a:t>Ond rhaid i chi gofio hefyd y gall cymysgu arwain at wahanu’r agregau.</a:t>
            </a:r>
          </a:p>
          <a:p>
            <a:pPr marL="0" indent="0">
              <a:buFontTx/>
              <a:buNone/>
            </a:pPr>
            <a:r>
              <a:rPr lang="cy-GB" u="sng" dirty="0">
                <a:solidFill>
                  <a:srgbClr val="0563C1"/>
                </a:solidFill>
                <a:ea typeface="Calibri" panose="020F0502020204030204" pitchFamily="34" charset="0"/>
                <a:cs typeface="Times New Roman" panose="02020603050405020304" pitchFamily="18" charset="0"/>
                <a:hlinkClick r:id="rId2"/>
              </a:rPr>
              <a:t>https://www.youtube.com/watch?v=T_gepV_KDnk</a:t>
            </a:r>
          </a:p>
          <a:p>
            <a:endParaRPr lang="en-US" altLang="en-US" sz="1800" dirty="0">
              <a:solidFill>
                <a:srgbClr val="0077E3"/>
              </a:solidFill>
            </a:endParaRPr>
          </a:p>
          <a:p>
            <a:pPr marL="0" indent="0">
              <a:buFontTx/>
              <a:buNone/>
            </a:pPr>
            <a:endParaRPr lang="en-US" altLang="en-US" sz="2400" dirty="0"/>
          </a:p>
        </p:txBody>
      </p:sp>
      <p:sp>
        <p:nvSpPr>
          <p:cNvPr id="6" name="Rounded Rectangle 5">
            <a:extLst>
              <a:ext uri="{FF2B5EF4-FFF2-40B4-BE49-F238E27FC236}">
                <a16:creationId xmlns:a16="http://schemas.microsoft.com/office/drawing/2014/main" id="{AA6C365C-CF9B-1A49-B23C-1987F7772247}"/>
              </a:ext>
            </a:extLst>
          </p:cNvPr>
          <p:cNvSpPr/>
          <p:nvPr/>
        </p:nvSpPr>
        <p:spPr>
          <a:xfrm>
            <a:off x="5004048" y="5457891"/>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y-GB" sz="1200"/>
              <a:t>Dolen YouTube</a:t>
            </a:r>
          </a:p>
        </p:txBody>
      </p:sp>
    </p:spTree>
    <p:extLst>
      <p:ext uri="{BB962C8B-B14F-4D97-AF65-F5344CB8AC3E}">
        <p14:creationId xmlns:p14="http://schemas.microsoft.com/office/powerpoint/2010/main" val="360277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8197">
            <a:extLst>
              <a:ext uri="{FF2B5EF4-FFF2-40B4-BE49-F238E27FC236}">
                <a16:creationId xmlns:a16="http://schemas.microsoft.com/office/drawing/2014/main" id="{B695D1C1-8F48-D243-9E9F-5D895B22439A}"/>
              </a:ext>
            </a:extLst>
          </p:cNvPr>
          <p:cNvSpPr>
            <a:spLocks noGrp="1"/>
          </p:cNvSpPr>
          <p:nvPr>
            <p:ph type="title"/>
          </p:nvPr>
        </p:nvSpPr>
        <p:spPr/>
        <p:txBody>
          <a:bodyPr/>
          <a:lstStyle/>
          <a:p>
            <a:r>
              <a:rPr lang="cy-GB"/>
              <a:t> Concrit wedi'i gymysgu'n barod </a:t>
            </a:r>
          </a:p>
        </p:txBody>
      </p:sp>
      <p:sp>
        <p:nvSpPr>
          <p:cNvPr id="24579" name="Content Placeholder 8198">
            <a:extLst>
              <a:ext uri="{FF2B5EF4-FFF2-40B4-BE49-F238E27FC236}">
                <a16:creationId xmlns:a16="http://schemas.microsoft.com/office/drawing/2014/main" id="{5D10C9DC-6D22-7046-84AD-E71C978810EC}"/>
              </a:ext>
            </a:extLst>
          </p:cNvPr>
          <p:cNvSpPr>
            <a:spLocks noGrp="1"/>
          </p:cNvSpPr>
          <p:nvPr>
            <p:ph idx="1"/>
          </p:nvPr>
        </p:nvSpPr>
        <p:spPr>
          <a:xfrm>
            <a:off x="539552" y="1602000"/>
            <a:ext cx="8229600" cy="4248000"/>
          </a:xfrm>
        </p:spPr>
        <p:txBody>
          <a:bodyPr/>
          <a:lstStyle/>
          <a:p>
            <a:pPr marL="0" indent="0">
              <a:buFontTx/>
              <a:buNone/>
              <a:defRPr/>
            </a:pPr>
            <a:r>
              <a:rPr lang="cy-GB" dirty="0"/>
              <a:t>Mae llawer o fanteision i ddefnyddio concrid parod wedi’i gymysgu. </a:t>
            </a:r>
          </a:p>
          <a:p>
            <a:pPr marL="342900" indent="-342900">
              <a:buClr>
                <a:srgbClr val="0077E3"/>
              </a:buClr>
              <a:buFont typeface="Arial" panose="020B0604020202020204" pitchFamily="34" charset="0"/>
              <a:buChar char="•"/>
              <a:defRPr/>
            </a:pPr>
            <a:r>
              <a:rPr lang="cy-GB" dirty="0"/>
              <a:t>Arbed amser, ymdrech ac arian</a:t>
            </a:r>
          </a:p>
          <a:p>
            <a:pPr marL="342900" indent="-342900">
              <a:buClr>
                <a:srgbClr val="0077E3"/>
              </a:buClr>
              <a:buFont typeface="Arial" panose="020B0604020202020204" pitchFamily="34" charset="0"/>
              <a:buChar char="•"/>
              <a:defRPr/>
            </a:pPr>
            <a:r>
              <a:rPr lang="cy-GB" dirty="0"/>
              <a:t>Mae’n lleihau’r gofod sydd ei angen ar y safle (o gymharu â chymysgu yn y fan a’r lle).</a:t>
            </a:r>
          </a:p>
          <a:p>
            <a:pPr marL="342900" indent="-342900">
              <a:buClr>
                <a:srgbClr val="0077E3"/>
              </a:buClr>
              <a:buFont typeface="Arial" panose="020B0604020202020204" pitchFamily="34" charset="0"/>
              <a:buChar char="•"/>
              <a:defRPr/>
            </a:pPr>
            <a:r>
              <a:rPr lang="cy-GB" dirty="0"/>
              <a:t>Mae’n gwarantu’r un gymysgedd.</a:t>
            </a:r>
          </a:p>
          <a:p>
            <a:pPr marL="342900" indent="-342900">
              <a:buClr>
                <a:srgbClr val="0077E3"/>
              </a:buClr>
              <a:buFont typeface="Arial" panose="020B0604020202020204" pitchFamily="34" charset="0"/>
              <a:buChar char="•"/>
              <a:defRPr/>
            </a:pPr>
            <a:r>
              <a:rPr lang="cy-GB" dirty="0"/>
              <a:t>Gellir archebu unrhyw faint.</a:t>
            </a:r>
          </a:p>
          <a:p>
            <a:pPr marL="342900" indent="-342900">
              <a:buClr>
                <a:srgbClr val="0077E3"/>
              </a:buClr>
              <a:buFont typeface="Arial" panose="020B0604020202020204" pitchFamily="34" charset="0"/>
              <a:buChar char="•"/>
              <a:defRPr/>
            </a:pPr>
            <a:r>
              <a:rPr lang="cy-GB" dirty="0"/>
              <a:t>Mae sawl math o gymysgeddau ar gael.</a:t>
            </a:r>
          </a:p>
          <a:p>
            <a:pPr>
              <a:defRPr/>
            </a:pPr>
            <a:endParaRPr lang="en-US" sz="2400" dirty="0"/>
          </a:p>
        </p:txBody>
      </p:sp>
    </p:spTree>
    <p:extLst>
      <p:ext uri="{BB962C8B-B14F-4D97-AF65-F5344CB8AC3E}">
        <p14:creationId xmlns:p14="http://schemas.microsoft.com/office/powerpoint/2010/main" val="3245915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8197">
            <a:extLst>
              <a:ext uri="{FF2B5EF4-FFF2-40B4-BE49-F238E27FC236}">
                <a16:creationId xmlns:a16="http://schemas.microsoft.com/office/drawing/2014/main" id="{4A22E519-D263-0944-AAF9-B00CCFD8B6E8}"/>
              </a:ext>
            </a:extLst>
          </p:cNvPr>
          <p:cNvSpPr>
            <a:spLocks noGrp="1"/>
          </p:cNvSpPr>
          <p:nvPr>
            <p:ph type="title"/>
          </p:nvPr>
        </p:nvSpPr>
        <p:spPr/>
        <p:txBody>
          <a:bodyPr/>
          <a:lstStyle/>
          <a:p>
            <a:r>
              <a:rPr lang="cy-GB"/>
              <a:t>Deunyddiau </a:t>
            </a:r>
          </a:p>
        </p:txBody>
      </p:sp>
      <p:sp>
        <p:nvSpPr>
          <p:cNvPr id="8199" name="Content Placeholder 8198">
            <a:extLst>
              <a:ext uri="{FF2B5EF4-FFF2-40B4-BE49-F238E27FC236}">
                <a16:creationId xmlns:a16="http://schemas.microsoft.com/office/drawing/2014/main" id="{1221A498-2E03-3E4E-869F-51B240AA29C9}"/>
              </a:ext>
            </a:extLst>
          </p:cNvPr>
          <p:cNvSpPr>
            <a:spLocks noGrp="1"/>
          </p:cNvSpPr>
          <p:nvPr>
            <p:ph idx="1"/>
          </p:nvPr>
        </p:nvSpPr>
        <p:spPr/>
        <p:txBody>
          <a:bodyPr/>
          <a:lstStyle/>
          <a:p>
            <a:pPr marL="0" indent="0">
              <a:buFontTx/>
              <a:buNone/>
              <a:defRPr/>
            </a:pPr>
            <a:endParaRPr lang="en-GB" sz="2400" dirty="0"/>
          </a:p>
          <a:p>
            <a:pPr marL="0" indent="0">
              <a:buFontTx/>
              <a:buNone/>
              <a:defRPr/>
            </a:pPr>
            <a:r>
              <a:rPr lang="cy-GB"/>
              <a:t>Mae concrid yn gynnyrch wedi’i wneud o’r deunyddiau canlynol:</a:t>
            </a:r>
          </a:p>
          <a:p>
            <a:pPr marL="342900" indent="-342900">
              <a:buClr>
                <a:srgbClr val="0077E3"/>
              </a:buClr>
              <a:buFont typeface="Arial" panose="020B0604020202020204" pitchFamily="34" charset="0"/>
              <a:buChar char="•"/>
              <a:defRPr/>
            </a:pPr>
            <a:r>
              <a:rPr lang="cy-GB"/>
              <a:t>Sment</a:t>
            </a:r>
          </a:p>
          <a:p>
            <a:pPr marL="342900" indent="-342900">
              <a:buClr>
                <a:srgbClr val="0077E3"/>
              </a:buClr>
              <a:buFont typeface="Arial" panose="020B0604020202020204" pitchFamily="34" charset="0"/>
              <a:buChar char="•"/>
              <a:defRPr/>
            </a:pPr>
            <a:r>
              <a:rPr lang="cy-GB"/>
              <a:t>Agregau</a:t>
            </a:r>
          </a:p>
          <a:p>
            <a:pPr>
              <a:buClr>
                <a:srgbClr val="0077E3"/>
              </a:buClr>
              <a:defRPr/>
            </a:pPr>
            <a:r>
              <a:rPr lang="cy-GB"/>
              <a:t>    – agreg mân sy’n dywod</a:t>
            </a:r>
          </a:p>
          <a:p>
            <a:pPr>
              <a:buClr>
                <a:srgbClr val="0077E3"/>
              </a:buClr>
              <a:defRPr/>
            </a:pPr>
            <a:r>
              <a:rPr lang="cy-GB"/>
              <a:t>    – agregau bras sy’n raean</a:t>
            </a:r>
          </a:p>
          <a:p>
            <a:pPr marL="342900" indent="-342900">
              <a:buClr>
                <a:srgbClr val="0077E3"/>
              </a:buClr>
              <a:buFont typeface="Arial" panose="020B0604020202020204" pitchFamily="34" charset="0"/>
              <a:buChar char="•"/>
              <a:defRPr/>
            </a:pPr>
            <a:r>
              <a:rPr lang="cy-GB"/>
              <a:t>Dŵr </a:t>
            </a:r>
          </a:p>
          <a:p>
            <a:pPr marL="0" indent="0">
              <a:buFontTx/>
              <a:buNone/>
              <a:defRPr/>
            </a:pPr>
            <a:endParaRPr lang="en-GB" sz="2400" dirty="0"/>
          </a:p>
        </p:txBody>
      </p:sp>
    </p:spTree>
    <p:extLst>
      <p:ext uri="{BB962C8B-B14F-4D97-AF65-F5344CB8AC3E}">
        <p14:creationId xmlns:p14="http://schemas.microsoft.com/office/powerpoint/2010/main" val="19103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9A1E2AD8-9D2F-E448-B861-82619FC2AF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319587"/>
            <a:ext cx="1763713"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le 8197">
            <a:extLst>
              <a:ext uri="{FF2B5EF4-FFF2-40B4-BE49-F238E27FC236}">
                <a16:creationId xmlns:a16="http://schemas.microsoft.com/office/drawing/2014/main" id="{B03991AA-D03A-4945-BBC5-E408D873A188}"/>
              </a:ext>
            </a:extLst>
          </p:cNvPr>
          <p:cNvSpPr>
            <a:spLocks noGrp="1"/>
          </p:cNvSpPr>
          <p:nvPr>
            <p:ph type="title"/>
          </p:nvPr>
        </p:nvSpPr>
        <p:spPr>
          <a:xfrm>
            <a:off x="469106" y="1093528"/>
            <a:ext cx="8218488" cy="796925"/>
          </a:xfrm>
        </p:spPr>
        <p:txBody>
          <a:bodyPr/>
          <a:lstStyle/>
          <a:p>
            <a:r>
              <a:rPr lang="cy-GB"/>
              <a:t> Sment</a:t>
            </a:r>
          </a:p>
        </p:txBody>
      </p:sp>
      <p:sp>
        <p:nvSpPr>
          <p:cNvPr id="9220" name="Content Placeholder 8198">
            <a:extLst>
              <a:ext uri="{FF2B5EF4-FFF2-40B4-BE49-F238E27FC236}">
                <a16:creationId xmlns:a16="http://schemas.microsoft.com/office/drawing/2014/main" id="{BB9C9475-565E-524B-9AD0-FFA2BDF8FA35}"/>
              </a:ext>
            </a:extLst>
          </p:cNvPr>
          <p:cNvSpPr>
            <a:spLocks noGrp="1"/>
          </p:cNvSpPr>
          <p:nvPr>
            <p:ph idx="1"/>
          </p:nvPr>
        </p:nvSpPr>
        <p:spPr>
          <a:xfrm>
            <a:off x="457200" y="1557338"/>
            <a:ext cx="8075240" cy="4525962"/>
          </a:xfrm>
        </p:spPr>
        <p:txBody>
          <a:bodyPr/>
          <a:lstStyle/>
          <a:p>
            <a:pPr marL="0" indent="0">
              <a:buFontTx/>
              <a:buNone/>
            </a:pPr>
            <a:endParaRPr lang="en-GB" altLang="en-US" sz="2000" dirty="0"/>
          </a:p>
          <a:p>
            <a:pPr marL="0" indent="0">
              <a:buFontTx/>
              <a:buNone/>
            </a:pPr>
            <a:r>
              <a:rPr lang="cy-GB" sz="2000"/>
              <a:t>Cement yw’r deunydd pwysicaf mewn concrit gan mai hwn sy’n clymu’r agregau at ei gilydd i roi cryfder a pharhad.</a:t>
            </a:r>
          </a:p>
          <a:p>
            <a:pPr marL="0" indent="0">
              <a:buFontTx/>
              <a:buNone/>
            </a:pPr>
            <a:r>
              <a:rPr lang="cy-GB" sz="2000"/>
              <a:t>Mae sawl math o sment Portland, a elwid gynt yn ‘Ordinary Portland Cement’ (OPC), wedi cael eu datblygu dros y blynyddoedd. Yn ogystal â sment Portland, mae yna sment sy’n caledu’n gyflym, sment ar gyfer ymwrthedd sylffad a sment gwyn ar gyfer gorffeniadau pensaernïol a’r hyn a elwir yn smentau cyfansawdd</a:t>
            </a:r>
          </a:p>
        </p:txBody>
      </p:sp>
    </p:spTree>
    <p:extLst>
      <p:ext uri="{BB962C8B-B14F-4D97-AF65-F5344CB8AC3E}">
        <p14:creationId xmlns:p14="http://schemas.microsoft.com/office/powerpoint/2010/main" val="354987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8197">
            <a:extLst>
              <a:ext uri="{FF2B5EF4-FFF2-40B4-BE49-F238E27FC236}">
                <a16:creationId xmlns:a16="http://schemas.microsoft.com/office/drawing/2014/main" id="{015150B1-686F-C844-BDEF-738AD52D121C}"/>
              </a:ext>
            </a:extLst>
          </p:cNvPr>
          <p:cNvSpPr>
            <a:spLocks noGrp="1"/>
          </p:cNvSpPr>
          <p:nvPr>
            <p:ph type="title"/>
          </p:nvPr>
        </p:nvSpPr>
        <p:spPr/>
        <p:txBody>
          <a:bodyPr/>
          <a:lstStyle/>
          <a:p>
            <a:r>
              <a:rPr lang="cy-GB"/>
              <a:t> Agregau </a:t>
            </a:r>
          </a:p>
        </p:txBody>
      </p:sp>
      <p:sp>
        <p:nvSpPr>
          <p:cNvPr id="8199" name="Content Placeholder 8198">
            <a:extLst>
              <a:ext uri="{FF2B5EF4-FFF2-40B4-BE49-F238E27FC236}">
                <a16:creationId xmlns:a16="http://schemas.microsoft.com/office/drawing/2014/main" id="{F70F8346-FC93-554F-99AF-23FDF44DAB4E}"/>
              </a:ext>
            </a:extLst>
          </p:cNvPr>
          <p:cNvSpPr>
            <a:spLocks noGrp="1"/>
          </p:cNvSpPr>
          <p:nvPr>
            <p:ph idx="1"/>
          </p:nvPr>
        </p:nvSpPr>
        <p:spPr/>
        <p:txBody>
          <a:bodyPr/>
          <a:lstStyle/>
          <a:p>
            <a:pPr marL="0" indent="0" eaLnBrk="1" hangingPunct="1">
              <a:buFontTx/>
              <a:buNone/>
              <a:defRPr/>
            </a:pPr>
            <a:endParaRPr lang="en-GB" sz="2400" dirty="0">
              <a:solidFill>
                <a:srgbClr val="000000"/>
              </a:solidFill>
            </a:endParaRPr>
          </a:p>
          <a:p>
            <a:pPr marL="0" indent="0" eaLnBrk="1" hangingPunct="1">
              <a:buFontTx/>
              <a:buNone/>
              <a:defRPr/>
            </a:pPr>
            <a:r>
              <a:rPr lang="cy-GB">
                <a:solidFill>
                  <a:srgbClr val="000000"/>
                </a:solidFill>
              </a:rPr>
              <a:t>Mae’r term ‘agregau’ yn cael ei ddefnyddio i ddisgrifio’r graean, y cerrig mâl a’r tywod sy’n cael eu cymysgu â sment a dŵr i wneud concrid. Gan mai agregau yw’r rhan fwyaf o gyfaint y concrid a chan fod hynny’n effeithio ar ei berfformiad, mae’n bwysig dewis deunydd addas.</a:t>
            </a:r>
          </a:p>
          <a:p>
            <a:pPr marL="0" indent="0">
              <a:buFontTx/>
              <a:buNone/>
              <a:defRPr/>
            </a:pPr>
            <a:r>
              <a:rPr lang="cy-GB"/>
              <a:t>Mae agregau mân (tywod) yn cynnwys tywod naturiol, cerrig mâl neu raean mâl sy’n ddigon mân i’r cyfan fynd drwy ogr gyda bylchau 4mm. Mae agregau bras yn cynnwys gronynnau mwy o raean, gro mâl neu gerrig mâl.</a:t>
            </a:r>
          </a:p>
          <a:p>
            <a:pPr marL="0" indent="0">
              <a:buFontTx/>
              <a:buNone/>
              <a:defRPr/>
            </a:pPr>
            <a:endParaRPr lang="en-GB" sz="2400" dirty="0"/>
          </a:p>
        </p:txBody>
      </p:sp>
    </p:spTree>
    <p:extLst>
      <p:ext uri="{BB962C8B-B14F-4D97-AF65-F5344CB8AC3E}">
        <p14:creationId xmlns:p14="http://schemas.microsoft.com/office/powerpoint/2010/main" val="2147924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8197">
            <a:extLst>
              <a:ext uri="{FF2B5EF4-FFF2-40B4-BE49-F238E27FC236}">
                <a16:creationId xmlns:a16="http://schemas.microsoft.com/office/drawing/2014/main" id="{3EAEC5D0-1743-9541-A1C8-EE9A0BE5EC20}"/>
              </a:ext>
            </a:extLst>
          </p:cNvPr>
          <p:cNvSpPr>
            <a:spLocks noGrp="1"/>
          </p:cNvSpPr>
          <p:nvPr>
            <p:ph type="title"/>
          </p:nvPr>
        </p:nvSpPr>
        <p:spPr/>
        <p:txBody>
          <a:bodyPr/>
          <a:lstStyle/>
          <a:p>
            <a:r>
              <a:rPr lang="cy-GB"/>
              <a:t> Agregau</a:t>
            </a:r>
          </a:p>
        </p:txBody>
      </p:sp>
      <p:sp>
        <p:nvSpPr>
          <p:cNvPr id="6" name="Content Placeholder 5">
            <a:extLst>
              <a:ext uri="{FF2B5EF4-FFF2-40B4-BE49-F238E27FC236}">
                <a16:creationId xmlns:a16="http://schemas.microsoft.com/office/drawing/2014/main" id="{E6E77791-597C-CB46-937B-B6536A02C48F}"/>
              </a:ext>
            </a:extLst>
          </p:cNvPr>
          <p:cNvSpPr>
            <a:spLocks noGrp="1"/>
          </p:cNvSpPr>
          <p:nvPr>
            <p:ph sz="half" idx="1"/>
          </p:nvPr>
        </p:nvSpPr>
        <p:spPr>
          <a:xfrm>
            <a:off x="457200" y="1600200"/>
            <a:ext cx="4402138" cy="4525963"/>
          </a:xfrm>
        </p:spPr>
        <p:txBody>
          <a:bodyPr/>
          <a:lstStyle/>
          <a:p>
            <a:pPr marL="0" indent="0">
              <a:buFontTx/>
              <a:buNone/>
              <a:defRPr/>
            </a:pPr>
            <a:r>
              <a:rPr lang="cy-GB" sz="2000"/>
              <a:t>Byddwch yn ymwybodol: mae llawer o amrywiaeth o agregau ar gael.</a:t>
            </a:r>
          </a:p>
          <a:p>
            <a:pPr>
              <a:defRPr/>
            </a:pPr>
            <a:endParaRPr lang="en-GB" sz="2000" dirty="0"/>
          </a:p>
          <a:p>
            <a:pPr marL="0" indent="0">
              <a:buFontTx/>
              <a:buNone/>
              <a:defRPr/>
            </a:pPr>
            <a:r>
              <a:rPr lang="cy-GB" sz="2000"/>
              <a:t>Dylid onglu’r graean a ddefnyddir mewn concrit i roi mwy o gryfder. </a:t>
            </a:r>
          </a:p>
          <a:p>
            <a:pPr>
              <a:defRPr/>
            </a:pPr>
            <a:endParaRPr lang="en-GB" sz="2000" dirty="0"/>
          </a:p>
          <a:p>
            <a:pPr marL="0" indent="0">
              <a:buFontTx/>
              <a:buNone/>
              <a:defRPr/>
            </a:pPr>
            <a:r>
              <a:rPr lang="cy-GB" sz="2000"/>
              <a:t>Dylai’r tywod a ddefnyddir fod yn dywod siarp a elwir hefyd yn dywod concrit.</a:t>
            </a:r>
          </a:p>
          <a:p>
            <a:pPr>
              <a:defRPr/>
            </a:pPr>
            <a:endParaRPr lang="en-GB" dirty="0"/>
          </a:p>
        </p:txBody>
      </p:sp>
      <p:pic>
        <p:nvPicPr>
          <p:cNvPr id="11269" name="Picture 2">
            <a:extLst>
              <a:ext uri="{FF2B5EF4-FFF2-40B4-BE49-F238E27FC236}">
                <a16:creationId xmlns:a16="http://schemas.microsoft.com/office/drawing/2014/main" id="{D96B65C1-8B7E-634D-99D6-03D73148BE9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91981" y="1538287"/>
            <a:ext cx="3571875" cy="3781425"/>
          </a:xfrm>
          <a:noFill/>
        </p:spPr>
      </p:pic>
      <p:sp>
        <p:nvSpPr>
          <p:cNvPr id="2" name="TextBox 1">
            <a:extLst>
              <a:ext uri="{FF2B5EF4-FFF2-40B4-BE49-F238E27FC236}">
                <a16:creationId xmlns:a16="http://schemas.microsoft.com/office/drawing/2014/main" id="{3EA58C2C-7CD2-41D7-8932-AB8E0B5DE0EE}"/>
              </a:ext>
            </a:extLst>
          </p:cNvPr>
          <p:cNvSpPr txBox="1"/>
          <p:nvPr/>
        </p:nvSpPr>
        <p:spPr>
          <a:xfrm>
            <a:off x="5089921" y="1600200"/>
            <a:ext cx="704155" cy="246221"/>
          </a:xfrm>
          <a:prstGeom prst="rect">
            <a:avLst/>
          </a:prstGeom>
          <a:solidFill>
            <a:schemeClr val="bg1"/>
          </a:solidFill>
        </p:spPr>
        <p:txBody>
          <a:bodyPr wrap="square" rtlCol="0">
            <a:spAutoFit/>
          </a:bodyPr>
          <a:lstStyle/>
          <a:p>
            <a:r>
              <a:rPr lang="cy-GB" sz="1000"/>
              <a:t>Cwarts</a:t>
            </a:r>
          </a:p>
        </p:txBody>
      </p:sp>
      <p:sp>
        <p:nvSpPr>
          <p:cNvPr id="7" name="TextBox 6">
            <a:extLst>
              <a:ext uri="{FF2B5EF4-FFF2-40B4-BE49-F238E27FC236}">
                <a16:creationId xmlns:a16="http://schemas.microsoft.com/office/drawing/2014/main" id="{A95CC694-2806-4E22-8F35-F1AC0CF8D94D}"/>
              </a:ext>
            </a:extLst>
          </p:cNvPr>
          <p:cNvSpPr txBox="1"/>
          <p:nvPr/>
        </p:nvSpPr>
        <p:spPr>
          <a:xfrm>
            <a:off x="7812360" y="2060848"/>
            <a:ext cx="704155" cy="246221"/>
          </a:xfrm>
          <a:prstGeom prst="rect">
            <a:avLst/>
          </a:prstGeom>
          <a:solidFill>
            <a:schemeClr val="bg1"/>
          </a:solidFill>
        </p:spPr>
        <p:txBody>
          <a:bodyPr wrap="square" rtlCol="0">
            <a:spAutoFit/>
          </a:bodyPr>
          <a:lstStyle/>
          <a:p>
            <a:r>
              <a:rPr lang="cy-GB" sz="1000"/>
              <a:t>Pigment</a:t>
            </a:r>
          </a:p>
        </p:txBody>
      </p:sp>
      <p:sp>
        <p:nvSpPr>
          <p:cNvPr id="8" name="TextBox 7">
            <a:extLst>
              <a:ext uri="{FF2B5EF4-FFF2-40B4-BE49-F238E27FC236}">
                <a16:creationId xmlns:a16="http://schemas.microsoft.com/office/drawing/2014/main" id="{10C22098-46FC-4D0F-B819-00298A28A549}"/>
              </a:ext>
            </a:extLst>
          </p:cNvPr>
          <p:cNvSpPr txBox="1"/>
          <p:nvPr/>
        </p:nvSpPr>
        <p:spPr>
          <a:xfrm>
            <a:off x="4859338" y="2636912"/>
            <a:ext cx="704155" cy="246221"/>
          </a:xfrm>
          <a:prstGeom prst="rect">
            <a:avLst/>
          </a:prstGeom>
          <a:solidFill>
            <a:schemeClr val="bg1"/>
          </a:solidFill>
        </p:spPr>
        <p:txBody>
          <a:bodyPr wrap="square" rtlCol="0">
            <a:spAutoFit/>
          </a:bodyPr>
          <a:lstStyle/>
          <a:p>
            <a:pPr algn="r"/>
            <a:r>
              <a:rPr lang="cy-GB" sz="1000"/>
              <a:t>Tywod</a:t>
            </a:r>
          </a:p>
        </p:txBody>
      </p:sp>
      <p:sp>
        <p:nvSpPr>
          <p:cNvPr id="9" name="TextBox 8">
            <a:extLst>
              <a:ext uri="{FF2B5EF4-FFF2-40B4-BE49-F238E27FC236}">
                <a16:creationId xmlns:a16="http://schemas.microsoft.com/office/drawing/2014/main" id="{53A9C9B5-4E86-45F5-B03E-2C3A48CE506A}"/>
              </a:ext>
            </a:extLst>
          </p:cNvPr>
          <p:cNvSpPr txBox="1"/>
          <p:nvPr/>
        </p:nvSpPr>
        <p:spPr>
          <a:xfrm>
            <a:off x="5089920" y="5003235"/>
            <a:ext cx="704155" cy="246221"/>
          </a:xfrm>
          <a:prstGeom prst="rect">
            <a:avLst/>
          </a:prstGeom>
          <a:solidFill>
            <a:schemeClr val="bg1"/>
          </a:solidFill>
        </p:spPr>
        <p:txBody>
          <a:bodyPr wrap="square" rtlCol="0">
            <a:spAutoFit/>
          </a:bodyPr>
          <a:lstStyle/>
          <a:p>
            <a:pPr algn="r"/>
            <a:r>
              <a:rPr lang="cy-GB" sz="1000"/>
              <a:t>Tywod</a:t>
            </a:r>
          </a:p>
        </p:txBody>
      </p:sp>
      <p:sp>
        <p:nvSpPr>
          <p:cNvPr id="10" name="TextBox 9">
            <a:extLst>
              <a:ext uri="{FF2B5EF4-FFF2-40B4-BE49-F238E27FC236}">
                <a16:creationId xmlns:a16="http://schemas.microsoft.com/office/drawing/2014/main" id="{6D2CD9DF-ED00-4C0A-83F1-6183FBA7BCDB}"/>
              </a:ext>
            </a:extLst>
          </p:cNvPr>
          <p:cNvSpPr txBox="1"/>
          <p:nvPr/>
        </p:nvSpPr>
        <p:spPr>
          <a:xfrm>
            <a:off x="7740352" y="4757014"/>
            <a:ext cx="704155" cy="246221"/>
          </a:xfrm>
          <a:prstGeom prst="rect">
            <a:avLst/>
          </a:prstGeom>
          <a:solidFill>
            <a:schemeClr val="bg1"/>
          </a:solidFill>
        </p:spPr>
        <p:txBody>
          <a:bodyPr wrap="square" rtlCol="0">
            <a:spAutoFit/>
          </a:bodyPr>
          <a:lstStyle/>
          <a:p>
            <a:r>
              <a:rPr lang="cy-GB" sz="1000"/>
              <a:t>Tywod</a:t>
            </a:r>
          </a:p>
        </p:txBody>
      </p:sp>
      <p:sp>
        <p:nvSpPr>
          <p:cNvPr id="11" name="TextBox 10">
            <a:extLst>
              <a:ext uri="{FF2B5EF4-FFF2-40B4-BE49-F238E27FC236}">
                <a16:creationId xmlns:a16="http://schemas.microsoft.com/office/drawing/2014/main" id="{5EECA437-4AD7-4AB6-9899-294141BE9890}"/>
              </a:ext>
            </a:extLst>
          </p:cNvPr>
          <p:cNvSpPr txBox="1"/>
          <p:nvPr/>
        </p:nvSpPr>
        <p:spPr>
          <a:xfrm>
            <a:off x="4859338" y="4301181"/>
            <a:ext cx="848865" cy="246221"/>
          </a:xfrm>
          <a:prstGeom prst="rect">
            <a:avLst/>
          </a:prstGeom>
          <a:solidFill>
            <a:schemeClr val="bg1"/>
          </a:solidFill>
        </p:spPr>
        <p:txBody>
          <a:bodyPr wrap="square" rtlCol="0">
            <a:spAutoFit/>
          </a:bodyPr>
          <a:lstStyle/>
          <a:p>
            <a:pPr algn="r"/>
            <a:r>
              <a:rPr lang="cy-GB" sz="1000"/>
              <a:t>Graean pys</a:t>
            </a:r>
          </a:p>
        </p:txBody>
      </p:sp>
      <p:sp>
        <p:nvSpPr>
          <p:cNvPr id="12" name="TextBox 11">
            <a:extLst>
              <a:ext uri="{FF2B5EF4-FFF2-40B4-BE49-F238E27FC236}">
                <a16:creationId xmlns:a16="http://schemas.microsoft.com/office/drawing/2014/main" id="{68C35388-2FCA-4317-AE21-DACA2BD4B5F1}"/>
              </a:ext>
            </a:extLst>
          </p:cNvPr>
          <p:cNvSpPr txBox="1"/>
          <p:nvPr/>
        </p:nvSpPr>
        <p:spPr>
          <a:xfrm>
            <a:off x="8164437" y="3740070"/>
            <a:ext cx="979563" cy="246221"/>
          </a:xfrm>
          <a:prstGeom prst="rect">
            <a:avLst/>
          </a:prstGeom>
          <a:solidFill>
            <a:schemeClr val="bg1"/>
          </a:solidFill>
        </p:spPr>
        <p:txBody>
          <a:bodyPr wrap="square" rtlCol="0">
            <a:spAutoFit/>
          </a:bodyPr>
          <a:lstStyle/>
          <a:p>
            <a:r>
              <a:rPr lang="cy-GB" sz="1000" dirty="0"/>
              <a:t>Gwenithfaen</a:t>
            </a:r>
          </a:p>
        </p:txBody>
      </p:sp>
    </p:spTree>
    <p:extLst>
      <p:ext uri="{BB962C8B-B14F-4D97-AF65-F5344CB8AC3E}">
        <p14:creationId xmlns:p14="http://schemas.microsoft.com/office/powerpoint/2010/main" val="72059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a:extLst>
              <a:ext uri="{FF2B5EF4-FFF2-40B4-BE49-F238E27FC236}">
                <a16:creationId xmlns:a16="http://schemas.microsoft.com/office/drawing/2014/main" id="{D4EE865E-5CC9-9A41-BE27-A28479C8335C}"/>
              </a:ext>
            </a:extLst>
          </p:cNvPr>
          <p:cNvSpPr>
            <a:spLocks noGrp="1"/>
          </p:cNvSpPr>
          <p:nvPr>
            <p:ph type="title"/>
          </p:nvPr>
        </p:nvSpPr>
        <p:spPr/>
        <p:txBody>
          <a:bodyPr/>
          <a:lstStyle/>
          <a:p>
            <a:r>
              <a:rPr lang="cy-GB"/>
              <a:t>Meintiau o agregau</a:t>
            </a:r>
          </a:p>
        </p:txBody>
      </p:sp>
      <p:sp>
        <p:nvSpPr>
          <p:cNvPr id="16387" name="Content Placeholder 4">
            <a:extLst>
              <a:ext uri="{FF2B5EF4-FFF2-40B4-BE49-F238E27FC236}">
                <a16:creationId xmlns:a16="http://schemas.microsoft.com/office/drawing/2014/main" id="{B5B68516-584C-2D47-B49A-B5C99F1EF14D}"/>
              </a:ext>
            </a:extLst>
          </p:cNvPr>
          <p:cNvSpPr>
            <a:spLocks noGrp="1"/>
          </p:cNvSpPr>
          <p:nvPr>
            <p:ph idx="1"/>
          </p:nvPr>
        </p:nvSpPr>
        <p:spPr/>
        <p:txBody>
          <a:bodyPr/>
          <a:lstStyle/>
          <a:p>
            <a:pPr marL="0" indent="0">
              <a:buFontTx/>
              <a:buNone/>
              <a:defRPr/>
            </a:pPr>
            <a:endParaRPr lang="en-GB" sz="2400" dirty="0"/>
          </a:p>
          <a:p>
            <a:pPr marL="0" indent="0">
              <a:buFontTx/>
              <a:buNone/>
              <a:defRPr/>
            </a:pPr>
            <a:r>
              <a:rPr lang="cy-GB" dirty="0"/>
              <a:t>Mae’r maint mwyaf o agregau bras yn cael ei bennu gan y math o waith sydd i’w wneud. Ar gyfer concrit wedi’i atgyfnerthu, dylai fod yn gyfryw fel y gellir gosod y goncrid heb drafferth, gan amgylchynu’r holl atgyfnerthu’n drylwyr, yn enwedig yn y man gorchuddio, a llenwi corneli’r gwaith ffurfio. Mae’n arferol yn y DU i’r agregau bras a ddefnyddir ar gyfer concrit wedi’i atgyfnerthu fod ag uchafswm maint nominal o 20mm.</a:t>
            </a:r>
          </a:p>
          <a:p>
            <a:pPr marL="0" indent="0">
              <a:buFontTx/>
              <a:buNone/>
              <a:defRPr/>
            </a:pPr>
            <a:endParaRPr lang="en-GB" sz="2800" dirty="0">
              <a:latin typeface="+mj-lt"/>
            </a:endParaRPr>
          </a:p>
          <a:p>
            <a:pPr marL="0" indent="0">
              <a:buFontTx/>
              <a:buNone/>
              <a:defRPr/>
            </a:pPr>
            <a:endParaRPr lang="en-GB" sz="2800" dirty="0">
              <a:latin typeface="+mj-lt"/>
            </a:endParaRPr>
          </a:p>
        </p:txBody>
      </p:sp>
      <p:pic>
        <p:nvPicPr>
          <p:cNvPr id="3" name="Picture 2">
            <a:extLst>
              <a:ext uri="{FF2B5EF4-FFF2-40B4-BE49-F238E27FC236}">
                <a16:creationId xmlns:a16="http://schemas.microsoft.com/office/drawing/2014/main" id="{F18E1A88-D825-2E44-8F50-072A753B04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1" y="4221088"/>
            <a:ext cx="2526335" cy="1678208"/>
          </a:xfrm>
          <a:prstGeom prst="rect">
            <a:avLst/>
          </a:prstGeom>
          <a:ln>
            <a:noFill/>
          </a:ln>
          <a:effectLst>
            <a:softEdge rad="112500"/>
          </a:effectLst>
        </p:spPr>
      </p:pic>
    </p:spTree>
    <p:extLst>
      <p:ext uri="{BB962C8B-B14F-4D97-AF65-F5344CB8AC3E}">
        <p14:creationId xmlns:p14="http://schemas.microsoft.com/office/powerpoint/2010/main" val="397881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8197">
            <a:extLst>
              <a:ext uri="{FF2B5EF4-FFF2-40B4-BE49-F238E27FC236}">
                <a16:creationId xmlns:a16="http://schemas.microsoft.com/office/drawing/2014/main" id="{908D034A-C3FB-FD40-81FF-0C16C6D15613}"/>
              </a:ext>
            </a:extLst>
          </p:cNvPr>
          <p:cNvSpPr>
            <a:spLocks noGrp="1"/>
          </p:cNvSpPr>
          <p:nvPr>
            <p:ph type="title"/>
          </p:nvPr>
        </p:nvSpPr>
        <p:spPr/>
        <p:txBody>
          <a:bodyPr/>
          <a:lstStyle/>
          <a:p>
            <a:r>
              <a:rPr lang="cy-GB"/>
              <a:t>Meintiau o agregau</a:t>
            </a:r>
          </a:p>
        </p:txBody>
      </p:sp>
      <p:sp>
        <p:nvSpPr>
          <p:cNvPr id="13315" name="Content Placeholder 8198">
            <a:extLst>
              <a:ext uri="{FF2B5EF4-FFF2-40B4-BE49-F238E27FC236}">
                <a16:creationId xmlns:a16="http://schemas.microsoft.com/office/drawing/2014/main" id="{8EBEFD3A-3605-DE41-8C1B-70757844F4DD}"/>
              </a:ext>
            </a:extLst>
          </p:cNvPr>
          <p:cNvSpPr>
            <a:spLocks noGrp="1"/>
          </p:cNvSpPr>
          <p:nvPr>
            <p:ph idx="1"/>
          </p:nvPr>
        </p:nvSpPr>
        <p:spPr/>
        <p:txBody>
          <a:bodyPr/>
          <a:lstStyle/>
          <a:p>
            <a:pPr marL="0" indent="0">
              <a:buFontTx/>
              <a:buNone/>
            </a:pPr>
            <a:endParaRPr lang="en-GB" altLang="en-US" sz="2400" dirty="0"/>
          </a:p>
          <a:p>
            <a:pPr marL="0" indent="0">
              <a:buFontTx/>
              <a:buNone/>
            </a:pPr>
            <a:r>
              <a:rPr lang="cy-GB"/>
              <a:t>Efallai y bydd angen agregau llai, 10mm fel arfer, ar gyfer concrit sydd i’w osod drwy atgyfnerthiad. Yn yr achos hwn, efallai y bydd yn rhaid cynyddu cynnwys y sment 10-20% er mwyn sicrhau’r un cryfder a chynnwys, oherwydd mae’n rhaid cynyddu’r cynnwys agregau mân a’r cynnwys dŵr fel arfer er mwyn cynhyrchu cymysgedd sy’n gyson.</a:t>
            </a:r>
          </a:p>
        </p:txBody>
      </p:sp>
      <p:pic>
        <p:nvPicPr>
          <p:cNvPr id="13317" name="Picture 2">
            <a:extLst>
              <a:ext uri="{FF2B5EF4-FFF2-40B4-BE49-F238E27FC236}">
                <a16:creationId xmlns:a16="http://schemas.microsoft.com/office/drawing/2014/main" id="{EA5D1DA9-E6CE-A542-8000-E48CBDAD15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332" y="4311842"/>
            <a:ext cx="1931335" cy="144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3348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8197">
            <a:extLst>
              <a:ext uri="{FF2B5EF4-FFF2-40B4-BE49-F238E27FC236}">
                <a16:creationId xmlns:a16="http://schemas.microsoft.com/office/drawing/2014/main" id="{D9636396-3C53-2146-BB1C-1FC99A2F8D98}"/>
              </a:ext>
            </a:extLst>
          </p:cNvPr>
          <p:cNvSpPr>
            <a:spLocks noGrp="1"/>
          </p:cNvSpPr>
          <p:nvPr>
            <p:ph type="title"/>
          </p:nvPr>
        </p:nvSpPr>
        <p:spPr/>
        <p:txBody>
          <a:bodyPr/>
          <a:lstStyle/>
          <a:p>
            <a:r>
              <a:rPr lang="cy-GB"/>
              <a:t> Dŵr</a:t>
            </a:r>
          </a:p>
        </p:txBody>
      </p:sp>
      <p:sp>
        <p:nvSpPr>
          <p:cNvPr id="14339" name="Content Placeholder 8198">
            <a:extLst>
              <a:ext uri="{FF2B5EF4-FFF2-40B4-BE49-F238E27FC236}">
                <a16:creationId xmlns:a16="http://schemas.microsoft.com/office/drawing/2014/main" id="{158608B1-FB27-8143-A686-BD7A4BDB891F}"/>
              </a:ext>
            </a:extLst>
          </p:cNvPr>
          <p:cNvSpPr>
            <a:spLocks noGrp="1"/>
          </p:cNvSpPr>
          <p:nvPr>
            <p:ph idx="1"/>
          </p:nvPr>
        </p:nvSpPr>
        <p:spPr>
          <a:xfrm>
            <a:off x="457200" y="1556792"/>
            <a:ext cx="7643192" cy="4525963"/>
          </a:xfrm>
        </p:spPr>
        <p:txBody>
          <a:bodyPr/>
          <a:lstStyle/>
          <a:p>
            <a:pPr marL="0" indent="0">
              <a:buFontTx/>
              <a:buNone/>
            </a:pPr>
            <a:endParaRPr lang="en-GB" altLang="en-US" sz="2400" dirty="0"/>
          </a:p>
          <a:p>
            <a:pPr marL="0" indent="0">
              <a:buFontTx/>
              <a:buNone/>
            </a:pPr>
            <a:r>
              <a:rPr lang="cy-GB" dirty="0"/>
              <a:t>Mae dŵr yn gydran hanfodol o goncrid sydd ei angen i hydradu’r sment, proses lle mae’r dŵr yn cyfuno’n gemegol â’r sment i’w wneud yn galed. </a:t>
            </a:r>
          </a:p>
          <a:p>
            <a:pPr marL="0" indent="0">
              <a:buFontTx/>
              <a:buNone/>
            </a:pPr>
            <a:endParaRPr lang="en-US" altLang="en-US" dirty="0"/>
          </a:p>
          <a:p>
            <a:pPr marL="0" indent="0">
              <a:buFontTx/>
              <a:buNone/>
            </a:pPr>
            <a:r>
              <a:rPr lang="cy-GB" dirty="0"/>
              <a:t>Dylai’r dŵr a ddefnyddir i gymysgu concrid fod yn rhydd o unrhyw amhureddau a allai effeithio’n andwyol ar y broses o hydradu ac, o ganlyniad, ar briodweddau concrid. </a:t>
            </a:r>
          </a:p>
          <a:p>
            <a:pPr marL="0" indent="0">
              <a:buFontTx/>
              <a:buNone/>
            </a:pPr>
            <a:endParaRPr lang="en-GB" altLang="en-US" sz="2400" dirty="0"/>
          </a:p>
          <a:p>
            <a:pPr marL="0" indent="0">
              <a:buFontTx/>
              <a:buNone/>
            </a:pPr>
            <a:endParaRPr lang="en-GB" altLang="en-US" sz="2400" dirty="0"/>
          </a:p>
        </p:txBody>
      </p:sp>
    </p:spTree>
    <p:extLst>
      <p:ext uri="{BB962C8B-B14F-4D97-AF65-F5344CB8AC3E}">
        <p14:creationId xmlns:p14="http://schemas.microsoft.com/office/powerpoint/2010/main" val="1605473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8197">
            <a:extLst>
              <a:ext uri="{FF2B5EF4-FFF2-40B4-BE49-F238E27FC236}">
                <a16:creationId xmlns:a16="http://schemas.microsoft.com/office/drawing/2014/main" id="{50CACF31-8368-3F4D-A065-8515ABACBBBD}"/>
              </a:ext>
            </a:extLst>
          </p:cNvPr>
          <p:cNvSpPr>
            <a:spLocks noGrp="1"/>
          </p:cNvSpPr>
          <p:nvPr>
            <p:ph type="title"/>
          </p:nvPr>
        </p:nvSpPr>
        <p:spPr/>
        <p:txBody>
          <a:bodyPr/>
          <a:lstStyle/>
          <a:p>
            <a:r>
              <a:rPr lang="cy-GB"/>
              <a:t> Ansawdd dŵr </a:t>
            </a:r>
          </a:p>
        </p:txBody>
      </p:sp>
      <p:sp>
        <p:nvSpPr>
          <p:cNvPr id="15363" name="Content Placeholder 8198">
            <a:extLst>
              <a:ext uri="{FF2B5EF4-FFF2-40B4-BE49-F238E27FC236}">
                <a16:creationId xmlns:a16="http://schemas.microsoft.com/office/drawing/2014/main" id="{FDDD840C-A38E-1E41-89E5-58CD8210BB43}"/>
              </a:ext>
            </a:extLst>
          </p:cNvPr>
          <p:cNvSpPr>
            <a:spLocks noGrp="1"/>
          </p:cNvSpPr>
          <p:nvPr>
            <p:ph idx="1"/>
          </p:nvPr>
        </p:nvSpPr>
        <p:spPr>
          <a:xfrm>
            <a:off x="457200" y="1484784"/>
            <a:ext cx="7859216" cy="4248000"/>
          </a:xfrm>
        </p:spPr>
        <p:txBody>
          <a:bodyPr/>
          <a:lstStyle/>
          <a:p>
            <a:pPr marL="0" indent="0">
              <a:buFontTx/>
              <a:buNone/>
            </a:pPr>
            <a:endParaRPr lang="en-GB" altLang="en-US" sz="2400" dirty="0">
              <a:solidFill>
                <a:srgbClr val="000000"/>
              </a:solidFill>
            </a:endParaRPr>
          </a:p>
          <a:p>
            <a:pPr marL="0" indent="0">
              <a:buFontTx/>
              <a:buNone/>
            </a:pPr>
            <a:r>
              <a:rPr lang="cy-GB" dirty="0">
                <a:solidFill>
                  <a:srgbClr val="000000"/>
                </a:solidFill>
              </a:rPr>
              <a:t>Mae dŵr yfed yn addas ac fel arfer mae’n rhwydd cael cyflenwad gan y cwmni dŵr lleol. Mae dŵr wedi ei ailgylchu yn cael ei ddefnyddio fwyfwy er mwyn lleihau’r effaith ar yr amgylchedd. Nid yw dŵr môr yn addas ar gyfer concrit cyfnerthedig neu goncrid sy’n cynnwys metel wedi’i blannu ynddo.</a:t>
            </a:r>
          </a:p>
          <a:p>
            <a:pPr marL="0" indent="0">
              <a:buFontTx/>
              <a:buNone/>
            </a:pPr>
            <a:r>
              <a:rPr lang="cy-GB" dirty="0">
                <a:solidFill>
                  <a:srgbClr val="000000"/>
                </a:solidFill>
              </a:rPr>
              <a:t>Rheol dda i’w dilyn yw defnyddio dŵr y gellir ei yfed h.y. Digon</a:t>
            </a:r>
            <a:br>
              <a:rPr lang="cy-GB" dirty="0">
                <a:solidFill>
                  <a:srgbClr val="000000"/>
                </a:solidFill>
              </a:rPr>
            </a:br>
            <a:r>
              <a:rPr lang="cy-GB" dirty="0">
                <a:solidFill>
                  <a:srgbClr val="000000"/>
                </a:solidFill>
              </a:rPr>
              <a:t>da i’w yfed.</a:t>
            </a:r>
          </a:p>
          <a:p>
            <a:pPr marL="0" indent="0">
              <a:buFontTx/>
              <a:buNone/>
            </a:pPr>
            <a:endParaRPr lang="en-GB" altLang="en-US" sz="2400" dirty="0"/>
          </a:p>
        </p:txBody>
      </p:sp>
      <p:pic>
        <p:nvPicPr>
          <p:cNvPr id="15365" name="Picture 2">
            <a:extLst>
              <a:ext uri="{FF2B5EF4-FFF2-40B4-BE49-F238E27FC236}">
                <a16:creationId xmlns:a16="http://schemas.microsoft.com/office/drawing/2014/main" id="{6AA3EBCD-276B-2045-9BFD-76D5F2195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469700"/>
            <a:ext cx="1752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681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3642</TotalTime>
  <Words>1186</Words>
  <Application>Microsoft Office PowerPoint</Application>
  <PresentationFormat>On-screen Show (4:3)</PresentationFormat>
  <Paragraphs>106</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12: Deunyddiau concrit</vt:lpstr>
      <vt:lpstr>Deunyddiau </vt:lpstr>
      <vt:lpstr> Sment</vt:lpstr>
      <vt:lpstr> Agregau </vt:lpstr>
      <vt:lpstr> Agregau</vt:lpstr>
      <vt:lpstr>Meintiau o agregau</vt:lpstr>
      <vt:lpstr>Meintiau o agregau</vt:lpstr>
      <vt:lpstr> Dŵr</vt:lpstr>
      <vt:lpstr> Ansawdd dŵr </vt:lpstr>
      <vt:lpstr>Agymysgeddau</vt:lpstr>
      <vt:lpstr>Agymysgeddau</vt:lpstr>
      <vt:lpstr> Deunyddiau </vt:lpstr>
      <vt:lpstr> Cymysgu </vt:lpstr>
      <vt:lpstr>Sut mae hyn yn cael ei wneud?</vt:lpstr>
      <vt:lpstr>Mesur y deunyddiau</vt:lpstr>
      <vt:lpstr> Cymysgu </vt:lpstr>
      <vt:lpstr> Cymysgu â pheiriant cymysgu</vt:lpstr>
      <vt:lpstr> Concrit wedi'i gymysgu'n barod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153</cp:revision>
  <dcterms:created xsi:type="dcterms:W3CDTF">2013-05-28T00:38:54Z</dcterms:created>
  <dcterms:modified xsi:type="dcterms:W3CDTF">2021-06-04T09:12:46Z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