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259" r:id="rId6"/>
    <p:sldId id="268" r:id="rId7"/>
    <p:sldId id="314" r:id="rId8"/>
    <p:sldId id="276" r:id="rId9"/>
    <p:sldId id="277" r:id="rId10"/>
    <p:sldId id="315" r:id="rId11"/>
    <p:sldId id="278" r:id="rId12"/>
    <p:sldId id="316" r:id="rId13"/>
    <p:sldId id="317" r:id="rId14"/>
    <p:sldId id="281" r:id="rId15"/>
    <p:sldId id="318" r:id="rId16"/>
    <p:sldId id="283" r:id="rId17"/>
    <p:sldId id="285"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0FF948-500E-8E4B-841F-5F6D448F25B3}" v="21" dt="2020-08-16T16:20:07.1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67"/>
    <p:restoredTop sz="93172" autoAdjust="0"/>
  </p:normalViewPr>
  <p:slideViewPr>
    <p:cSldViewPr showGuides="1">
      <p:cViewPr varScale="1">
        <p:scale>
          <a:sx n="62" d="100"/>
          <a:sy n="62" d="100"/>
        </p:scale>
        <p:origin x="9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6F472684-E7D7-7646-B4F6-C2EC50D8705F}"/>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C5EA9975-B012-6E45-AFF9-36E797D552EE}" type="slidenum">
              <a:rPr lang="en-GB" altLang="en-US" sz="1200"/>
              <a:pPr eaLnBrk="1" hangingPunct="1"/>
              <a:t>2</a:t>
            </a:fld>
            <a:endParaRPr lang="en-GB" altLang="en-US" sz="1200"/>
          </a:p>
        </p:txBody>
      </p:sp>
      <p:sp>
        <p:nvSpPr>
          <p:cNvPr id="26627" name="Rectangle 2">
            <a:extLst>
              <a:ext uri="{FF2B5EF4-FFF2-40B4-BE49-F238E27FC236}">
                <a16:creationId xmlns:a16="http://schemas.microsoft.com/office/drawing/2014/main" id="{EF559249-B199-9042-8ADC-BD7F5C4678D5}"/>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2C1D58EB-9909-124E-B565-D00C13CBAB18}"/>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7997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FD7ACEB1-C44E-C445-B918-B3D2F774E2E5}"/>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DDF4F738-2BB9-1D4F-B964-85A7097D580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08B6D76E-8E2E-D643-8C4B-8683E8453C29}"/>
              </a:ext>
            </a:extLst>
          </p:cNvPr>
          <p:cNvSpPr>
            <a:spLocks noGrp="1" noChangeArrowheads="1"/>
          </p:cNvSpPr>
          <p:nvPr>
            <p:ph type="sldNum" sz="quarter" idx="12"/>
          </p:nvPr>
        </p:nvSpPr>
        <p:spPr>
          <a:ln/>
        </p:spPr>
        <p:txBody>
          <a:bodyPr/>
          <a:lstStyle>
            <a:lvl1pPr>
              <a:defRPr/>
            </a:lvl1pPr>
          </a:lstStyle>
          <a:p>
            <a:fld id="{79135A77-B7F2-9B44-8D1B-28F405F4BFC9}" type="slidenum">
              <a:rPr lang="en-GB" altLang="en-US"/>
              <a:pPr/>
              <a:t>‹#›</a:t>
            </a:fld>
            <a:endParaRPr lang="en-GB" altLang="en-US"/>
          </a:p>
        </p:txBody>
      </p:sp>
    </p:spTree>
    <p:extLst>
      <p:ext uri="{BB962C8B-B14F-4D97-AF65-F5344CB8AC3E}">
        <p14:creationId xmlns:p14="http://schemas.microsoft.com/office/powerpoint/2010/main" val="18831707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Uned 112: Gweithrediadau adeiladu a gweithrediadau peirianneg sifil</a:t>
            </a:r>
            <a:r>
              <a:rPr lang="cy-GB" sz="2400" b="1"/>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cy-GB"/>
              <a:t>PowerPoint 15: Sicrhau bod concrid yn caledu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A31A5EFA-6347-4C49-8F75-F971D5838F5B}"/>
              </a:ext>
            </a:extLst>
          </p:cNvPr>
          <p:cNvSpPr>
            <a:spLocks noGrp="1"/>
          </p:cNvSpPr>
          <p:nvPr>
            <p:ph type="title"/>
          </p:nvPr>
        </p:nvSpPr>
        <p:spPr/>
        <p:txBody>
          <a:bodyPr/>
          <a:lstStyle/>
          <a:p>
            <a:r>
              <a:rPr lang="cy-GB"/>
              <a:t>Dulliau o galedu – cyfansoddion caledu</a:t>
            </a:r>
          </a:p>
        </p:txBody>
      </p:sp>
      <p:sp>
        <p:nvSpPr>
          <p:cNvPr id="13315" name="Content Placeholder 2">
            <a:extLst>
              <a:ext uri="{FF2B5EF4-FFF2-40B4-BE49-F238E27FC236}">
                <a16:creationId xmlns:a16="http://schemas.microsoft.com/office/drawing/2014/main" id="{1BFB00C5-8301-0E46-9A80-A0ACB2DFE0D8}"/>
              </a:ext>
            </a:extLst>
          </p:cNvPr>
          <p:cNvSpPr>
            <a:spLocks noGrp="1"/>
          </p:cNvSpPr>
          <p:nvPr>
            <p:ph idx="1"/>
          </p:nvPr>
        </p:nvSpPr>
        <p:spPr/>
        <p:txBody>
          <a:bodyPr/>
          <a:lstStyle/>
          <a:p>
            <a:pPr marL="0" indent="0">
              <a:buFontTx/>
              <a:buNone/>
            </a:pPr>
            <a:r>
              <a:rPr lang="cy-GB"/>
              <a:t>Mae cyfansoddion caledu sy’n ffurfio pilen yn hylifau sydd fel arfer yn cael eu chwistrellu’n syth ar arwynebau concrid. Mae’r rhain wedyn yn sychu i ffurfio pilen gymharol anhydraidd sy’n atal colli lleithder o’r concrid.</a:t>
            </a:r>
          </a:p>
          <a:p>
            <a:pPr marL="0" indent="0">
              <a:buFontTx/>
              <a:buNone/>
            </a:pPr>
            <a:r>
              <a:rPr lang="cy-GB"/>
              <a:t>Maent yn ffordd effeithlon a chost-effeithiol o galedu concrid a gellir eu defnyddio ar gyfer concrid wedi’i osod o’r newydd neu goncrid sydd wedi’i galedu’n rhannol drwy ryw ddull arall. Fodd bynnag, gallant effeithio ar y bond rhwng concrit a thriniaethau arwyneb dilynol. </a:t>
            </a:r>
          </a:p>
          <a:p>
            <a:pPr marL="0" indent="0">
              <a:buFontTx/>
              <a:buNone/>
            </a:pPr>
            <a:r>
              <a:rPr lang="cy-GB"/>
              <a:t>Mae angen arfer gofal arbennig wrth ddewis cyfansoddyn addas o dan amgylchiadau o’r fath. Gall gweddillion rhai cynhyrchion nadu cynhyrchion a theils lloriau rhag glynu ar arwyneb y concrid.</a:t>
            </a:r>
          </a:p>
        </p:txBody>
      </p:sp>
    </p:spTree>
    <p:extLst>
      <p:ext uri="{BB962C8B-B14F-4D97-AF65-F5344CB8AC3E}">
        <p14:creationId xmlns:p14="http://schemas.microsoft.com/office/powerpoint/2010/main" val="336341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EE67D9C6-7B8D-364F-A70C-4D2E6DCDE6F3}"/>
              </a:ext>
            </a:extLst>
          </p:cNvPr>
          <p:cNvSpPr>
            <a:spLocks noGrp="1"/>
          </p:cNvSpPr>
          <p:nvPr>
            <p:ph type="title"/>
          </p:nvPr>
        </p:nvSpPr>
        <p:spPr/>
        <p:txBody>
          <a:bodyPr/>
          <a:lstStyle/>
          <a:p>
            <a:r>
              <a:rPr lang="cy-GB"/>
              <a:t>Dulliau o galedu – caledu â dŵr</a:t>
            </a:r>
          </a:p>
        </p:txBody>
      </p:sp>
      <p:sp>
        <p:nvSpPr>
          <p:cNvPr id="14339" name="Content Placeholder 2">
            <a:extLst>
              <a:ext uri="{FF2B5EF4-FFF2-40B4-BE49-F238E27FC236}">
                <a16:creationId xmlns:a16="http://schemas.microsoft.com/office/drawing/2014/main" id="{F827DB50-D02A-8F4E-9358-7F64A6E638BB}"/>
              </a:ext>
            </a:extLst>
          </p:cNvPr>
          <p:cNvSpPr>
            <a:spLocks noGrp="1"/>
          </p:cNvSpPr>
          <p:nvPr>
            <p:ph idx="1"/>
          </p:nvPr>
        </p:nvSpPr>
        <p:spPr/>
        <p:txBody>
          <a:bodyPr/>
          <a:lstStyle/>
          <a:p>
            <a:pPr marL="0" indent="0">
              <a:buFontTx/>
              <a:buNone/>
            </a:pPr>
            <a:endParaRPr lang="en-GB" altLang="en-US" sz="1800" dirty="0"/>
          </a:p>
          <a:p>
            <a:pPr marL="0" indent="0">
              <a:buFontTx/>
              <a:buNone/>
            </a:pPr>
            <a:r>
              <a:rPr lang="cy-GB"/>
              <a:t>Defnyddir dŵr i galedu drwy gyflenwi dŵr i arwyneb concrid mewn ffordd sy’n sicrhau ei fod yn cael ei gadw’n llaith yn barhaus. Ni ddylai’r dŵr a ddefnyddir at y diben hwn fod yn fwy na thua 5</a:t>
            </a:r>
            <a:r>
              <a:rPr lang="cy-GB">
                <a:latin typeface="Arial" panose="020B0604020202020204" pitchFamily="34" charset="0"/>
                <a:ea typeface="Calibri" panose="020F0502020204030204" pitchFamily="34" charset="0"/>
                <a:cs typeface="Times New Roman" panose="02020603050405020304" pitchFamily="18" charset="0"/>
              </a:rPr>
              <a:t>⁰</a:t>
            </a:r>
            <a:r>
              <a:rPr lang="cy-GB"/>
              <a:t>C yn oerach nag arwyneb y concrid. </a:t>
            </a:r>
          </a:p>
          <a:p>
            <a:pPr marL="0" indent="0">
              <a:buFontTx/>
              <a:buNone/>
            </a:pPr>
            <a:r>
              <a:rPr lang="cy-GB"/>
              <a:t>Gall chwistrellu concrid cynnes gyda dŵr oer achosi ‘sioc thermal’ a allai achosi neu gyfrannu at gracio. Rhaid osgoi gwlychu a sychu’r concrid bob yn ail hefyd gan fod hyn yn achosi newidiadau yn y cyfaint a allai gyfrannu at gracio a chracio’r arwyneb.</a:t>
            </a:r>
          </a:p>
        </p:txBody>
      </p:sp>
    </p:spTree>
    <p:extLst>
      <p:ext uri="{BB962C8B-B14F-4D97-AF65-F5344CB8AC3E}">
        <p14:creationId xmlns:p14="http://schemas.microsoft.com/office/powerpoint/2010/main" val="1807720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51F99F8F-58C0-0E4E-810E-F890A4193AF6}"/>
              </a:ext>
            </a:extLst>
          </p:cNvPr>
          <p:cNvSpPr>
            <a:spLocks noGrp="1"/>
          </p:cNvSpPr>
          <p:nvPr>
            <p:ph type="title"/>
          </p:nvPr>
        </p:nvSpPr>
        <p:spPr/>
        <p:txBody>
          <a:bodyPr/>
          <a:lstStyle/>
          <a:p>
            <a:r>
              <a:rPr lang="cy-GB" dirty="0"/>
              <a:t>Dulliau o galedu – pyllau</a:t>
            </a:r>
          </a:p>
        </p:txBody>
      </p:sp>
      <p:sp>
        <p:nvSpPr>
          <p:cNvPr id="15363" name="Content Placeholder 2">
            <a:extLst>
              <a:ext uri="{FF2B5EF4-FFF2-40B4-BE49-F238E27FC236}">
                <a16:creationId xmlns:a16="http://schemas.microsoft.com/office/drawing/2014/main" id="{1B081DF9-C519-7848-8155-C0BC8A7EB3E2}"/>
              </a:ext>
            </a:extLst>
          </p:cNvPr>
          <p:cNvSpPr>
            <a:spLocks noGrp="1"/>
          </p:cNvSpPr>
          <p:nvPr>
            <p:ph idx="1"/>
          </p:nvPr>
        </p:nvSpPr>
        <p:spPr/>
        <p:txBody>
          <a:bodyPr/>
          <a:lstStyle/>
          <a:p>
            <a:pPr marL="0" indent="0">
              <a:buFontTx/>
              <a:buNone/>
            </a:pPr>
            <a:r>
              <a:rPr lang="cy-GB"/>
              <a:t>Mae’n bosib y bydd arwynebau gwastad neu led wastad fel lloriau, palmentydd, toeau gwastad ac ati yn cael eu caledu drwy ddefnyddio pyllau. Codir argae o amgylch ymyl y slab ac yna mae dŵr yn cael ei ychwanegu i greu ‘pwll’ bas.</a:t>
            </a:r>
          </a:p>
          <a:p>
            <a:pPr marL="0" indent="0">
              <a:buFontTx/>
              <a:buNone/>
            </a:pPr>
            <a:r>
              <a:rPr lang="cy-GB"/>
              <a:t> Rhaid bod yn ofalus i sicrhau nad yw’r pwll yn gwagio drwy anweddu neu ollyngiadau. Mae pyllau’n ddull cyflym, rhad ac effeithiol o galedu pan fo cyflenwad parod o ddeunydd da i wneud ‘argae’ (e.e. pridd cleiog), cyflenwad o ddŵr ac nad yw’r ‘pwll’ yn ymyrryd â gwaith adeiladu dilynol. </a:t>
            </a:r>
          </a:p>
          <a:p>
            <a:pPr marL="0" indent="0">
              <a:buFontTx/>
              <a:buNone/>
            </a:pPr>
            <a:r>
              <a:rPr lang="cy-GB"/>
              <a:t>Mae ganddo fantais ychwanegol o helpu i gynnal tymheredd unffurf ar wyneb y slab. Mae craciau thermol cynnar yn llai tebygol mewn slabiau sy’n cael eu caledu drwy ddefnyddio pyllau.</a:t>
            </a:r>
          </a:p>
        </p:txBody>
      </p:sp>
    </p:spTree>
    <p:extLst>
      <p:ext uri="{BB962C8B-B14F-4D97-AF65-F5344CB8AC3E}">
        <p14:creationId xmlns:p14="http://schemas.microsoft.com/office/powerpoint/2010/main" val="1461292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120684F-F41E-C246-B910-FFC34AAC2682}"/>
              </a:ext>
            </a:extLst>
          </p:cNvPr>
          <p:cNvSpPr>
            <a:spLocks noGrp="1"/>
          </p:cNvSpPr>
          <p:nvPr>
            <p:ph type="title"/>
          </p:nvPr>
        </p:nvSpPr>
        <p:spPr/>
        <p:txBody>
          <a:bodyPr/>
          <a:lstStyle/>
          <a:p>
            <a:r>
              <a:rPr lang="cy-GB" dirty="0"/>
              <a:t>Dulliau o galedu – gorchuddion gwlyb </a:t>
            </a:r>
          </a:p>
        </p:txBody>
      </p:sp>
      <p:sp>
        <p:nvSpPr>
          <p:cNvPr id="16387" name="Content Placeholder 2">
            <a:extLst>
              <a:ext uri="{FF2B5EF4-FFF2-40B4-BE49-F238E27FC236}">
                <a16:creationId xmlns:a16="http://schemas.microsoft.com/office/drawing/2014/main" id="{CF1D7381-4901-744E-A954-0F0A1D9200E4}"/>
              </a:ext>
            </a:extLst>
          </p:cNvPr>
          <p:cNvSpPr>
            <a:spLocks noGrp="1"/>
          </p:cNvSpPr>
          <p:nvPr>
            <p:ph idx="1"/>
          </p:nvPr>
        </p:nvSpPr>
        <p:spPr>
          <a:xfrm>
            <a:off x="457200" y="1390588"/>
            <a:ext cx="8229600" cy="4369412"/>
          </a:xfrm>
        </p:spPr>
        <p:txBody>
          <a:bodyPr/>
          <a:lstStyle/>
          <a:p>
            <a:pPr marL="0" indent="0">
              <a:buFontTx/>
              <a:buNone/>
            </a:pPr>
            <a:endParaRPr lang="en-GB" altLang="en-US" sz="2000" dirty="0"/>
          </a:p>
          <a:p>
            <a:pPr marL="0" indent="0">
              <a:buFontTx/>
              <a:buNone/>
            </a:pPr>
            <a:r>
              <a:rPr lang="cy-GB"/>
              <a:t>Gellir defnyddio ffabrigau fel hesian, neu ddeunyddiau fel tywod i gadw dŵr ar wyneb y concrid. Ar rannau gwastad, efallai y bydd angen gosod pwysau i gadw ffabrigau i lawr.</a:t>
            </a:r>
          </a:p>
          <a:p>
            <a:pPr marL="0" indent="0">
              <a:buFontTx/>
              <a:buNone/>
            </a:pPr>
            <a:r>
              <a:rPr lang="cy-GB"/>
              <a:t>Hefyd, mae’n bwysig sicrhau bod yr ardal gyfan yn cael ei gorchuddio. Dylid gosod gorchuddion gwlyb cyn gynted ag y bydd y concrid wedi caledu’n ddigonol i atal difrod ar yr wyneb. </a:t>
            </a:r>
          </a:p>
          <a:p>
            <a:pPr marL="0" indent="0">
              <a:buFontTx/>
              <a:buNone/>
            </a:pPr>
            <a:r>
              <a:rPr lang="cy-GB"/>
              <a:t>Ni ddylid gadael iddynt sychu gan eu bod yn gallu gweithredu fel wic a thynnu dŵr allan o’r concrid. </a:t>
            </a:r>
          </a:p>
        </p:txBody>
      </p:sp>
    </p:spTree>
    <p:extLst>
      <p:ext uri="{BB962C8B-B14F-4D97-AF65-F5344CB8AC3E}">
        <p14:creationId xmlns:p14="http://schemas.microsoft.com/office/powerpoint/2010/main" val="938311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EB900AB1-5DC2-9F49-9590-88C49C021FA1}"/>
              </a:ext>
            </a:extLst>
          </p:cNvPr>
          <p:cNvSpPr>
            <a:spLocks noGrp="1"/>
          </p:cNvSpPr>
          <p:nvPr>
            <p:ph type="title"/>
          </p:nvPr>
        </p:nvSpPr>
        <p:spPr/>
        <p:txBody>
          <a:bodyPr/>
          <a:lstStyle/>
          <a:p>
            <a:r>
              <a:rPr lang="cy-GB" dirty="0"/>
              <a:t>Dulliau o galedu – chwistrellu</a:t>
            </a:r>
          </a:p>
        </p:txBody>
      </p:sp>
      <p:sp>
        <p:nvSpPr>
          <p:cNvPr id="17411" name="Content Placeholder 2">
            <a:extLst>
              <a:ext uri="{FF2B5EF4-FFF2-40B4-BE49-F238E27FC236}">
                <a16:creationId xmlns:a16="http://schemas.microsoft.com/office/drawing/2014/main" id="{90BCD653-2DA0-6F4C-9CB6-DD19BB24624A}"/>
              </a:ext>
            </a:extLst>
          </p:cNvPr>
          <p:cNvSpPr>
            <a:spLocks noGrp="1"/>
          </p:cNvSpPr>
          <p:nvPr>
            <p:ph idx="1"/>
          </p:nvPr>
        </p:nvSpPr>
        <p:spPr>
          <a:xfrm>
            <a:off x="457200" y="1700808"/>
            <a:ext cx="8229600" cy="4059192"/>
          </a:xfrm>
        </p:spPr>
        <p:txBody>
          <a:bodyPr/>
          <a:lstStyle/>
          <a:p>
            <a:pPr marL="0" indent="0">
              <a:buFontTx/>
              <a:buNone/>
            </a:pPr>
            <a:r>
              <a:rPr lang="cy-GB"/>
              <a:t>Gall chwistrellu â chwistrell mân neu niwlen o ddŵr fod yn ddull effeithlon o gyflenwi lleithder ychwanegol ar gyfer caledu ac, yn ystod tywydd poeth, mae’n helpu i ostwng tymheredd y concrid.</a:t>
            </a:r>
          </a:p>
          <a:p>
            <a:pPr marL="0" indent="0">
              <a:buFontTx/>
              <a:buNone/>
            </a:pPr>
            <a:r>
              <a:rPr lang="cy-GB"/>
              <a:t>Fel gyda dulliau eraill o galedu llaith, mae’n bwysig bod y system chwistrellu’n cadw’r goncrit yn wlyb yn barhaol. Fodd bynnag, nid oes rhaid i’r systemau chwistrellu fod ymlaen yn barhaol; gellir eu cysylltu ag amserydd.</a:t>
            </a:r>
          </a:p>
          <a:p>
            <a:pPr marL="0" indent="0">
              <a:buFontTx/>
              <a:buNone/>
            </a:pPr>
            <a:r>
              <a:rPr lang="cy-GB"/>
              <a:t>Mae angen cyflenwad mawr o ddŵr i chwistrellu dŵr, gall fod yn wastraffus o ddŵr ac efallai y bydd angen system ddraenio i drin dŵr ffo. Y dewis arall yw cael system ‘gaeedig’ lle caiff y dŵr ei gasglu a’i ailgylchu. </a:t>
            </a:r>
          </a:p>
        </p:txBody>
      </p:sp>
    </p:spTree>
    <p:extLst>
      <p:ext uri="{BB962C8B-B14F-4D97-AF65-F5344CB8AC3E}">
        <p14:creationId xmlns:p14="http://schemas.microsoft.com/office/powerpoint/2010/main" val="1097920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07B96232-0B0B-A449-865C-A7CCCD60EB7C}"/>
              </a:ext>
            </a:extLst>
          </p:cNvPr>
          <p:cNvSpPr>
            <a:spLocks noGrp="1" noChangeArrowheads="1"/>
          </p:cNvSpPr>
          <p:nvPr>
            <p:ph type="title"/>
          </p:nvPr>
        </p:nvSpPr>
        <p:spPr/>
        <p:txBody>
          <a:bodyPr/>
          <a:lstStyle/>
          <a:p>
            <a:pPr eaLnBrk="1" hangingPunct="1"/>
            <a:r>
              <a:rPr lang="cy-GB"/>
              <a:t>Pam mae angen i goncrid galedu?</a:t>
            </a:r>
          </a:p>
        </p:txBody>
      </p:sp>
      <p:sp>
        <p:nvSpPr>
          <p:cNvPr id="5123" name="Rectangle 8">
            <a:extLst>
              <a:ext uri="{FF2B5EF4-FFF2-40B4-BE49-F238E27FC236}">
                <a16:creationId xmlns:a16="http://schemas.microsoft.com/office/drawing/2014/main" id="{25F35791-C929-5549-B8F3-8BFDAFD11D94}"/>
              </a:ext>
            </a:extLst>
          </p:cNvPr>
          <p:cNvSpPr>
            <a:spLocks noGrp="1" noChangeArrowheads="1"/>
          </p:cNvSpPr>
          <p:nvPr>
            <p:ph type="body" idx="1"/>
          </p:nvPr>
        </p:nvSpPr>
        <p:spPr>
          <a:xfrm>
            <a:off x="457200" y="1268760"/>
            <a:ext cx="8229600" cy="4491240"/>
          </a:xfrm>
        </p:spPr>
        <p:txBody>
          <a:bodyPr/>
          <a:lstStyle/>
          <a:p>
            <a:pPr marL="0" indent="0" eaLnBrk="1" hangingPunct="1">
              <a:buFontTx/>
              <a:buNone/>
            </a:pPr>
            <a:endParaRPr lang="en-GB" altLang="en-US" sz="2000" dirty="0"/>
          </a:p>
          <a:p>
            <a:pPr marL="0" indent="0" eaLnBrk="1" hangingPunct="1">
              <a:buFontTx/>
              <a:buNone/>
            </a:pPr>
            <a:r>
              <a:rPr lang="cy-GB"/>
              <a:t>Caledu yw’r cam olaf ac un o’r camau pwysicaf wrth goncritio.  </a:t>
            </a:r>
            <a:br>
              <a:rPr lang="cy-GB"/>
            </a:br>
            <a:r>
              <a:rPr lang="cy-GB"/>
              <a:t>Ni waeth pa mor dda y gosodwyd y concrid hyd y pwynt hwn, os na chaiff y gwaith caledu ei wneud yn iawn, ni fydd y concrit yn datblygu ei gryfder llawn.</a:t>
            </a:r>
          </a:p>
          <a:p>
            <a:pPr marL="0" indent="0" eaLnBrk="1" hangingPunct="1">
              <a:buFontTx/>
              <a:buNone/>
            </a:pPr>
            <a:r>
              <a:rPr lang="cy-GB"/>
              <a:t>Mae’r concrid sydd wedi caledu’n iawn yn well mewn cymaint o ffyrdd. Mae’n gryfach ac yn dal dŵr. Mae’n llai tebygol o gael ei niweidio gan rew. Yr haen arwyneb yw’r rhan o’r concrid sy’n cael ei tharo waethaf gan caledu gwael. Ond yr wyneb yma sy’n rhoi’r gallu i’r concrid wrthsefyll traul, ac sy’n diogelu gwaith atgyfnerthu’r concrid. Os na chaiff galedu’n gywir, effeithir ar effeithiolrwydd ac oes y concrid.</a:t>
            </a:r>
          </a:p>
        </p:txBody>
      </p:sp>
    </p:spTree>
    <p:extLst>
      <p:ext uri="{BB962C8B-B14F-4D97-AF65-F5344CB8AC3E}">
        <p14:creationId xmlns:p14="http://schemas.microsoft.com/office/powerpoint/2010/main" val="2998513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D525D8B-153A-2B49-BDFF-C8E5EF38C4BC}"/>
              </a:ext>
            </a:extLst>
          </p:cNvPr>
          <p:cNvSpPr>
            <a:spLocks noGrp="1" noChangeArrowheads="1"/>
          </p:cNvSpPr>
          <p:nvPr>
            <p:ph type="title"/>
          </p:nvPr>
        </p:nvSpPr>
        <p:spPr/>
        <p:txBody>
          <a:bodyPr/>
          <a:lstStyle/>
          <a:p>
            <a:pPr eaLnBrk="1" hangingPunct="1"/>
            <a:r>
              <a:rPr lang="cy-GB"/>
              <a:t>Beth yn union mae caledu’n ei wneud? </a:t>
            </a:r>
          </a:p>
        </p:txBody>
      </p:sp>
      <p:sp>
        <p:nvSpPr>
          <p:cNvPr id="6147" name="Rectangle 3">
            <a:extLst>
              <a:ext uri="{FF2B5EF4-FFF2-40B4-BE49-F238E27FC236}">
                <a16:creationId xmlns:a16="http://schemas.microsoft.com/office/drawing/2014/main" id="{2456FFA7-BEF9-DD42-A390-BE87ED9DEA5A}"/>
              </a:ext>
            </a:extLst>
          </p:cNvPr>
          <p:cNvSpPr>
            <a:spLocks noGrp="1" noChangeArrowheads="1"/>
          </p:cNvSpPr>
          <p:nvPr>
            <p:ph type="body" idx="1"/>
          </p:nvPr>
        </p:nvSpPr>
        <p:spPr>
          <a:xfrm>
            <a:off x="457200" y="1196752"/>
            <a:ext cx="8229600" cy="4563248"/>
          </a:xfrm>
        </p:spPr>
        <p:txBody>
          <a:bodyPr/>
          <a:lstStyle/>
          <a:p>
            <a:pPr marL="0" indent="0">
              <a:buFontTx/>
              <a:buNone/>
            </a:pPr>
            <a:endParaRPr lang="en-GB" altLang="en-US" sz="2000" dirty="0"/>
          </a:p>
          <a:p>
            <a:pPr marL="0" indent="0">
              <a:buFontTx/>
              <a:buNone/>
            </a:pPr>
            <a:r>
              <a:rPr lang="cy-GB"/>
              <a:t>Pan fydd sment yn cael ei gymysgu â dŵr, mae adwaith cemegol a elwir yn hydradu yn digwydd. Dyma sy’n achosi i’r sment, a’r concrid gydag ef, galedu ac yna ddatblygu ei gryfder a’i wytnwch.</a:t>
            </a:r>
          </a:p>
          <a:p>
            <a:pPr marL="0" indent="0">
              <a:buFontTx/>
              <a:buNone/>
            </a:pPr>
            <a:r>
              <a:rPr lang="cy-GB"/>
              <a:t>Ond ni all hydradu ddigwydd oni bai fod y concrid yn cael ei gadw’n llaith ac ar dymheredd addas yn gynnar ar ôl ei osod. </a:t>
            </a:r>
          </a:p>
          <a:p>
            <a:pPr marL="0" indent="0">
              <a:buFontTx/>
              <a:buNone/>
            </a:pPr>
            <a:r>
              <a:rPr lang="cy-GB"/>
              <a:t>Os bydd y concrid yn sychu, bydd yr adwaith hydradu’n dod i stop. Po gynharaf mae hyn yn digwydd, y mwyaf difrifol yw’r effaith ar ansawdd posibl y concrit.</a:t>
            </a:r>
          </a:p>
        </p:txBody>
      </p:sp>
    </p:spTree>
    <p:extLst>
      <p:ext uri="{BB962C8B-B14F-4D97-AF65-F5344CB8AC3E}">
        <p14:creationId xmlns:p14="http://schemas.microsoft.com/office/powerpoint/2010/main" val="2964303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0F4CE32C-8D44-BC4C-96C8-0252A7DF5F74}"/>
              </a:ext>
            </a:extLst>
          </p:cNvPr>
          <p:cNvSpPr>
            <a:spLocks noGrp="1" noChangeArrowheads="1"/>
          </p:cNvSpPr>
          <p:nvPr>
            <p:ph type="title"/>
          </p:nvPr>
        </p:nvSpPr>
        <p:spPr/>
        <p:txBody>
          <a:bodyPr/>
          <a:lstStyle/>
          <a:p>
            <a:pPr eaLnBrk="1" hangingPunct="1"/>
            <a:r>
              <a:rPr lang="cy-GB"/>
              <a:t> Dulliau o sicrhau bod concrid yn caledu’n iawn</a:t>
            </a:r>
          </a:p>
        </p:txBody>
      </p:sp>
      <p:sp>
        <p:nvSpPr>
          <p:cNvPr id="7171" name="Rectangle 8">
            <a:extLst>
              <a:ext uri="{FF2B5EF4-FFF2-40B4-BE49-F238E27FC236}">
                <a16:creationId xmlns:a16="http://schemas.microsoft.com/office/drawing/2014/main" id="{49AA96FF-02BC-814E-9C64-D0C2FE130840}"/>
              </a:ext>
            </a:extLst>
          </p:cNvPr>
          <p:cNvSpPr>
            <a:spLocks noGrp="1" noChangeArrowheads="1"/>
          </p:cNvSpPr>
          <p:nvPr>
            <p:ph type="body" idx="1"/>
          </p:nvPr>
        </p:nvSpPr>
        <p:spPr/>
        <p:txBody>
          <a:bodyPr/>
          <a:lstStyle/>
          <a:p>
            <a:pPr marL="0" indent="0">
              <a:buFontTx/>
              <a:buNone/>
            </a:pPr>
            <a:endParaRPr lang="en-GB" altLang="en-US" sz="2000" dirty="0"/>
          </a:p>
          <a:p>
            <a:pPr marL="0" indent="0">
              <a:buFontTx/>
              <a:buNone/>
            </a:pPr>
            <a:r>
              <a:rPr lang="cy-GB"/>
              <a:t>Mae dwy ffordd sylfaenol o sicrhau bod concrid yn caledu’n iawn. </a:t>
            </a:r>
          </a:p>
          <a:p>
            <a:pPr marL="0" indent="0">
              <a:buFontTx/>
              <a:buNone/>
            </a:pPr>
            <a:r>
              <a:rPr lang="cy-GB"/>
              <a:t>Mae’r dull cyntaf yn golygu cadw wyneb y concrid yn llaith drwy greu pwll, chwistrellu, tywod llaith neu hesian llaith.</a:t>
            </a:r>
          </a:p>
          <a:p>
            <a:pPr marL="0" indent="0">
              <a:buFontTx/>
              <a:buNone/>
            </a:pPr>
            <a:r>
              <a:rPr lang="cy-GB"/>
              <a:t>Mae ail ddull yn atal colli lleithder o’r concrid drwy ei orchuddio â gorchuddion polythen, chwistrellu pilen galedu, neu adael y ffurfwaith yn ei le.</a:t>
            </a:r>
          </a:p>
        </p:txBody>
      </p:sp>
    </p:spTree>
    <p:extLst>
      <p:ext uri="{BB962C8B-B14F-4D97-AF65-F5344CB8AC3E}">
        <p14:creationId xmlns:p14="http://schemas.microsoft.com/office/powerpoint/2010/main" val="2902558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4590E9DC-3C8F-A540-850E-82996DDB031E}"/>
              </a:ext>
            </a:extLst>
          </p:cNvPr>
          <p:cNvSpPr>
            <a:spLocks noGrp="1"/>
          </p:cNvSpPr>
          <p:nvPr>
            <p:ph type="title"/>
          </p:nvPr>
        </p:nvSpPr>
        <p:spPr/>
        <p:txBody>
          <a:bodyPr/>
          <a:lstStyle/>
          <a:p>
            <a:r>
              <a:rPr lang="cy-GB"/>
              <a:t>Dull caledu 1</a:t>
            </a:r>
          </a:p>
        </p:txBody>
      </p:sp>
      <p:sp>
        <p:nvSpPr>
          <p:cNvPr id="3" name="Content Placeholder 2">
            <a:extLst>
              <a:ext uri="{FF2B5EF4-FFF2-40B4-BE49-F238E27FC236}">
                <a16:creationId xmlns:a16="http://schemas.microsoft.com/office/drawing/2014/main" id="{41FD2F7C-2E58-A94A-80DD-7F80333E4026}"/>
              </a:ext>
            </a:extLst>
          </p:cNvPr>
          <p:cNvSpPr>
            <a:spLocks noGrp="1"/>
          </p:cNvSpPr>
          <p:nvPr>
            <p:ph sz="half" idx="1"/>
          </p:nvPr>
        </p:nvSpPr>
        <p:spPr>
          <a:xfrm>
            <a:off x="499492" y="1179700"/>
            <a:ext cx="4038600" cy="4525963"/>
          </a:xfrm>
        </p:spPr>
        <p:txBody>
          <a:bodyPr/>
          <a:lstStyle/>
          <a:p>
            <a:pPr marL="0" indent="0">
              <a:buFontTx/>
              <a:buNone/>
              <a:defRPr/>
            </a:pPr>
            <a:endParaRPr lang="en-GB" sz="2000" dirty="0"/>
          </a:p>
          <a:p>
            <a:pPr marL="0" indent="0">
              <a:buFontTx/>
              <a:buNone/>
              <a:defRPr/>
            </a:pPr>
            <a:r>
              <a:rPr lang="cy-GB" sz="1800"/>
              <a:t>Creu pwll</a:t>
            </a:r>
          </a:p>
          <a:p>
            <a:pPr>
              <a:defRPr/>
            </a:pPr>
            <a:endParaRPr lang="en-GB" sz="1800" dirty="0"/>
          </a:p>
          <a:p>
            <a:pPr marL="0" indent="0">
              <a:buFontTx/>
              <a:buNone/>
              <a:defRPr/>
            </a:pPr>
            <a:endParaRPr lang="en-GB" sz="1800" dirty="0"/>
          </a:p>
          <a:p>
            <a:pPr marL="0" indent="0">
              <a:buFontTx/>
              <a:buNone/>
              <a:defRPr/>
            </a:pPr>
            <a:r>
              <a:rPr lang="cy-GB" sz="1800"/>
              <a:t>Chwistrellu</a:t>
            </a:r>
          </a:p>
          <a:p>
            <a:pPr marL="0" indent="0">
              <a:buFontTx/>
              <a:buNone/>
              <a:defRPr/>
            </a:pPr>
            <a:endParaRPr lang="en-GB" sz="2000" dirty="0"/>
          </a:p>
        </p:txBody>
      </p:sp>
      <p:sp>
        <p:nvSpPr>
          <p:cNvPr id="6" name="Content Placeholder 5">
            <a:extLst>
              <a:ext uri="{FF2B5EF4-FFF2-40B4-BE49-F238E27FC236}">
                <a16:creationId xmlns:a16="http://schemas.microsoft.com/office/drawing/2014/main" id="{B7ECAA1D-29EA-5544-9EE4-50FE3EA38F06}"/>
              </a:ext>
            </a:extLst>
          </p:cNvPr>
          <p:cNvSpPr>
            <a:spLocks noGrp="1"/>
          </p:cNvSpPr>
          <p:nvPr>
            <p:ph sz="half" idx="2"/>
          </p:nvPr>
        </p:nvSpPr>
        <p:spPr>
          <a:xfrm>
            <a:off x="4648200" y="1285144"/>
            <a:ext cx="4038600" cy="4525963"/>
          </a:xfrm>
        </p:spPr>
        <p:txBody>
          <a:bodyPr/>
          <a:lstStyle/>
          <a:p>
            <a:pPr>
              <a:defRPr/>
            </a:pPr>
            <a:endParaRPr lang="en-GB" sz="1800" dirty="0"/>
          </a:p>
          <a:p>
            <a:pPr marL="0" indent="0">
              <a:buFontTx/>
              <a:buNone/>
              <a:defRPr/>
            </a:pPr>
            <a:r>
              <a:rPr lang="cy-GB" sz="1800"/>
              <a:t>Tywod mân llaith </a:t>
            </a:r>
          </a:p>
          <a:p>
            <a:pPr>
              <a:defRPr/>
            </a:pPr>
            <a:endParaRPr lang="en-GB" sz="1800" dirty="0"/>
          </a:p>
          <a:p>
            <a:pPr marL="0" indent="0">
              <a:buFontTx/>
              <a:buNone/>
              <a:defRPr/>
            </a:pPr>
            <a:endParaRPr lang="en-GB" sz="1800" dirty="0"/>
          </a:p>
          <a:p>
            <a:pPr marL="0" indent="0">
              <a:buFontTx/>
              <a:buNone/>
              <a:defRPr/>
            </a:pPr>
            <a:endParaRPr lang="en-GB" sz="1800" dirty="0"/>
          </a:p>
          <a:p>
            <a:pPr marL="0" indent="0">
              <a:buFontTx/>
              <a:buNone/>
              <a:defRPr/>
            </a:pPr>
            <a:r>
              <a:rPr lang="cy-GB" sz="1800"/>
              <a:t>Hesian llaith</a:t>
            </a:r>
          </a:p>
          <a:p>
            <a:pPr>
              <a:defRPr/>
            </a:pPr>
            <a:endParaRPr lang="en-GB" dirty="0"/>
          </a:p>
        </p:txBody>
      </p:sp>
      <p:pic>
        <p:nvPicPr>
          <p:cNvPr id="5" name="Picture 4">
            <a:extLst>
              <a:ext uri="{FF2B5EF4-FFF2-40B4-BE49-F238E27FC236}">
                <a16:creationId xmlns:a16="http://schemas.microsoft.com/office/drawing/2014/main" id="{DE28BC0A-A6A2-A046-BEA6-6DD4B661B7CE}"/>
              </a:ext>
            </a:extLst>
          </p:cNvPr>
          <p:cNvPicPr>
            <a:picLocks noChangeAspect="1"/>
          </p:cNvPicPr>
          <p:nvPr/>
        </p:nvPicPr>
        <p:blipFill rotWithShape="1">
          <a:blip r:embed="rId2">
            <a:extLst>
              <a:ext uri="{28A0092B-C50C-407E-A947-70E740481C1C}">
                <a14:useLocalDpi xmlns:a14="http://schemas.microsoft.com/office/drawing/2010/main" val="0"/>
              </a:ext>
            </a:extLst>
          </a:blip>
          <a:srcRect t="26351"/>
          <a:stretch/>
        </p:blipFill>
        <p:spPr>
          <a:xfrm>
            <a:off x="1458972" y="1936670"/>
            <a:ext cx="2676594" cy="1478456"/>
          </a:xfrm>
          <a:prstGeom prst="rect">
            <a:avLst/>
          </a:prstGeom>
          <a:ln>
            <a:noFill/>
          </a:ln>
          <a:effectLst>
            <a:softEdge rad="112500"/>
          </a:effectLst>
        </p:spPr>
      </p:pic>
      <p:pic>
        <p:nvPicPr>
          <p:cNvPr id="7" name="Picture 6">
            <a:extLst>
              <a:ext uri="{FF2B5EF4-FFF2-40B4-BE49-F238E27FC236}">
                <a16:creationId xmlns:a16="http://schemas.microsoft.com/office/drawing/2014/main" id="{EBB2DE65-B90A-7C43-8311-DEB10807E0D0}"/>
              </a:ext>
            </a:extLst>
          </p:cNvPr>
          <p:cNvPicPr>
            <a:picLocks noChangeAspect="1"/>
          </p:cNvPicPr>
          <p:nvPr/>
        </p:nvPicPr>
        <p:blipFill rotWithShape="1">
          <a:blip r:embed="rId3">
            <a:extLst>
              <a:ext uri="{28A0092B-C50C-407E-A947-70E740481C1C}">
                <a14:useLocalDpi xmlns:a14="http://schemas.microsoft.com/office/drawing/2010/main" val="0"/>
              </a:ext>
            </a:extLst>
          </a:blip>
          <a:srcRect l="4075" t="33232" b="22843"/>
          <a:stretch/>
        </p:blipFill>
        <p:spPr>
          <a:xfrm>
            <a:off x="4465930" y="4400483"/>
            <a:ext cx="4403139" cy="1512168"/>
          </a:xfrm>
          <a:prstGeom prst="rect">
            <a:avLst/>
          </a:prstGeom>
          <a:ln>
            <a:noFill/>
          </a:ln>
          <a:effectLst>
            <a:softEdge rad="112500"/>
          </a:effectLst>
        </p:spPr>
      </p:pic>
      <p:pic>
        <p:nvPicPr>
          <p:cNvPr id="8" name="Picture 7">
            <a:extLst>
              <a:ext uri="{FF2B5EF4-FFF2-40B4-BE49-F238E27FC236}">
                <a16:creationId xmlns:a16="http://schemas.microsoft.com/office/drawing/2014/main" id="{1FCDDC5A-3470-5945-BBFF-262A950EBD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6064" y="2370917"/>
            <a:ext cx="1663315" cy="1530250"/>
          </a:xfrm>
          <a:prstGeom prst="rect">
            <a:avLst/>
          </a:prstGeom>
          <a:ln>
            <a:noFill/>
          </a:ln>
          <a:effectLst>
            <a:softEdge rad="112500"/>
          </a:effectLst>
        </p:spPr>
      </p:pic>
      <p:pic>
        <p:nvPicPr>
          <p:cNvPr id="9" name="Picture 8">
            <a:extLst>
              <a:ext uri="{FF2B5EF4-FFF2-40B4-BE49-F238E27FC236}">
                <a16:creationId xmlns:a16="http://schemas.microsoft.com/office/drawing/2014/main" id="{2365AA22-EE1F-5745-93CE-EB02F31BCE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887" y="3692239"/>
            <a:ext cx="2315081" cy="1736311"/>
          </a:xfrm>
          <a:prstGeom prst="rect">
            <a:avLst/>
          </a:prstGeom>
          <a:ln>
            <a:noFill/>
          </a:ln>
          <a:effectLst>
            <a:softEdge rad="112500"/>
          </a:effectLst>
        </p:spPr>
      </p:pic>
    </p:spTree>
    <p:extLst>
      <p:ext uri="{BB962C8B-B14F-4D97-AF65-F5344CB8AC3E}">
        <p14:creationId xmlns:p14="http://schemas.microsoft.com/office/powerpoint/2010/main" val="3632505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731E1E70-8EAD-1242-A0A3-520D572BD756}"/>
              </a:ext>
            </a:extLst>
          </p:cNvPr>
          <p:cNvSpPr>
            <a:spLocks noGrp="1"/>
          </p:cNvSpPr>
          <p:nvPr>
            <p:ph type="title"/>
          </p:nvPr>
        </p:nvSpPr>
        <p:spPr/>
        <p:txBody>
          <a:bodyPr/>
          <a:lstStyle/>
          <a:p>
            <a:r>
              <a:rPr lang="cy-GB"/>
              <a:t>Dull caledu 2</a:t>
            </a:r>
          </a:p>
        </p:txBody>
      </p:sp>
      <p:sp>
        <p:nvSpPr>
          <p:cNvPr id="9219" name="Content Placeholder 2">
            <a:extLst>
              <a:ext uri="{FF2B5EF4-FFF2-40B4-BE49-F238E27FC236}">
                <a16:creationId xmlns:a16="http://schemas.microsoft.com/office/drawing/2014/main" id="{286BBC7F-F7C5-8B46-BA36-A53BAAAAFD5B}"/>
              </a:ext>
            </a:extLst>
          </p:cNvPr>
          <p:cNvSpPr>
            <a:spLocks noGrp="1"/>
          </p:cNvSpPr>
          <p:nvPr>
            <p:ph sz="half" idx="1"/>
          </p:nvPr>
        </p:nvSpPr>
        <p:spPr>
          <a:xfrm>
            <a:off x="374650" y="1449388"/>
            <a:ext cx="4038600" cy="4525962"/>
          </a:xfrm>
        </p:spPr>
        <p:txBody>
          <a:bodyPr/>
          <a:lstStyle/>
          <a:p>
            <a:pPr marL="0" indent="0">
              <a:buFontTx/>
              <a:buNone/>
            </a:pPr>
            <a:endParaRPr lang="en-GB" altLang="en-US" sz="1800" dirty="0"/>
          </a:p>
          <a:p>
            <a:pPr marL="0" indent="0">
              <a:buFontTx/>
              <a:buNone/>
            </a:pPr>
            <a:r>
              <a:rPr lang="cy-GB" sz="1800"/>
              <a:t>Gadael y ffurfwaith</a:t>
            </a:r>
          </a:p>
          <a:p>
            <a:pPr marL="0" indent="0">
              <a:buFontTx/>
              <a:buNone/>
            </a:pPr>
            <a:endParaRPr lang="en-GB" altLang="en-US" sz="1800" dirty="0"/>
          </a:p>
          <a:p>
            <a:pPr marL="0" indent="0">
              <a:buFontTx/>
              <a:buNone/>
            </a:pPr>
            <a:endParaRPr lang="en-GB" altLang="en-US" sz="1800" dirty="0"/>
          </a:p>
          <a:p>
            <a:pPr marL="0" indent="0">
              <a:buFontTx/>
              <a:buNone/>
            </a:pPr>
            <a:endParaRPr lang="en-GB" altLang="en-US" sz="1800" dirty="0"/>
          </a:p>
          <a:p>
            <a:pPr marL="0" indent="0">
              <a:buFontTx/>
              <a:buNone/>
            </a:pPr>
            <a:r>
              <a:rPr lang="cy-GB" sz="1800"/>
              <a:t>Gorchudd polythen</a:t>
            </a:r>
          </a:p>
          <a:p>
            <a:pPr marL="0" indent="0">
              <a:buFontTx/>
              <a:buNone/>
            </a:pPr>
            <a:endParaRPr lang="en-GB" altLang="en-US" dirty="0"/>
          </a:p>
        </p:txBody>
      </p:sp>
      <p:sp>
        <p:nvSpPr>
          <p:cNvPr id="9220" name="Content Placeholder 5">
            <a:extLst>
              <a:ext uri="{FF2B5EF4-FFF2-40B4-BE49-F238E27FC236}">
                <a16:creationId xmlns:a16="http://schemas.microsoft.com/office/drawing/2014/main" id="{3FD00D1A-CF1C-D14F-9EF3-65B9503B5D4E}"/>
              </a:ext>
            </a:extLst>
          </p:cNvPr>
          <p:cNvSpPr>
            <a:spLocks noGrp="1"/>
          </p:cNvSpPr>
          <p:nvPr>
            <p:ph sz="half" idx="2"/>
          </p:nvPr>
        </p:nvSpPr>
        <p:spPr/>
        <p:txBody>
          <a:bodyPr/>
          <a:lstStyle/>
          <a:p>
            <a:pPr marL="0" indent="0" algn="ctr">
              <a:buFontTx/>
              <a:buNone/>
            </a:pPr>
            <a:endParaRPr lang="en-GB" altLang="en-US" dirty="0"/>
          </a:p>
          <a:p>
            <a:pPr marL="0" indent="0" algn="ctr">
              <a:buFontTx/>
              <a:buNone/>
            </a:pPr>
            <a:r>
              <a:rPr lang="cy-GB" sz="1800"/>
              <a:t>Chwistrellu pilen galedu</a:t>
            </a:r>
          </a:p>
        </p:txBody>
      </p:sp>
      <p:pic>
        <p:nvPicPr>
          <p:cNvPr id="11" name="Picture 10">
            <a:extLst>
              <a:ext uri="{FF2B5EF4-FFF2-40B4-BE49-F238E27FC236}">
                <a16:creationId xmlns:a16="http://schemas.microsoft.com/office/drawing/2014/main" id="{C607B845-E94D-B34E-8D32-0C6756895DE2}"/>
              </a:ext>
            </a:extLst>
          </p:cNvPr>
          <p:cNvPicPr>
            <a:picLocks noChangeAspect="1"/>
          </p:cNvPicPr>
          <p:nvPr/>
        </p:nvPicPr>
        <p:blipFill rotWithShape="1">
          <a:blip r:embed="rId2">
            <a:extLst>
              <a:ext uri="{28A0092B-C50C-407E-A947-70E740481C1C}">
                <a14:useLocalDpi xmlns:a14="http://schemas.microsoft.com/office/drawing/2010/main" val="0"/>
              </a:ext>
            </a:extLst>
          </a:blip>
          <a:srcRect l="22058" t="12852" r="10858"/>
          <a:stretch/>
        </p:blipFill>
        <p:spPr>
          <a:xfrm>
            <a:off x="5531687" y="2756115"/>
            <a:ext cx="2271626" cy="1912507"/>
          </a:xfrm>
          <a:prstGeom prst="rect">
            <a:avLst/>
          </a:prstGeom>
          <a:ln>
            <a:noFill/>
          </a:ln>
          <a:effectLst>
            <a:softEdge rad="112500"/>
          </a:effectLst>
        </p:spPr>
      </p:pic>
      <p:pic>
        <p:nvPicPr>
          <p:cNvPr id="13" name="Picture 12">
            <a:extLst>
              <a:ext uri="{FF2B5EF4-FFF2-40B4-BE49-F238E27FC236}">
                <a16:creationId xmlns:a16="http://schemas.microsoft.com/office/drawing/2014/main" id="{9FD4E857-3E51-F042-BBDE-51B1940F2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4896" y="4224586"/>
            <a:ext cx="2330278" cy="1553519"/>
          </a:xfrm>
          <a:prstGeom prst="rect">
            <a:avLst/>
          </a:prstGeom>
          <a:ln>
            <a:noFill/>
          </a:ln>
          <a:effectLst>
            <a:softEdge rad="112500"/>
          </a:effectLst>
        </p:spPr>
      </p:pic>
      <p:pic>
        <p:nvPicPr>
          <p:cNvPr id="14" name="Picture 13">
            <a:extLst>
              <a:ext uri="{FF2B5EF4-FFF2-40B4-BE49-F238E27FC236}">
                <a16:creationId xmlns:a16="http://schemas.microsoft.com/office/drawing/2014/main" id="{1E9ED0C4-1D97-9640-8C42-9D072CAD585B}"/>
              </a:ext>
            </a:extLst>
          </p:cNvPr>
          <p:cNvPicPr>
            <a:picLocks noChangeAspect="1"/>
          </p:cNvPicPr>
          <p:nvPr/>
        </p:nvPicPr>
        <p:blipFill rotWithShape="1">
          <a:blip r:embed="rId4">
            <a:extLst>
              <a:ext uri="{28A0092B-C50C-407E-A947-70E740481C1C}">
                <a14:useLocalDpi xmlns:a14="http://schemas.microsoft.com/office/drawing/2010/main" val="0"/>
              </a:ext>
            </a:extLst>
          </a:blip>
          <a:srcRect t="18984" r="18653" b="36393"/>
          <a:stretch/>
        </p:blipFill>
        <p:spPr>
          <a:xfrm>
            <a:off x="2017905" y="2380301"/>
            <a:ext cx="2701247" cy="1481744"/>
          </a:xfrm>
          <a:prstGeom prst="rect">
            <a:avLst/>
          </a:prstGeom>
          <a:ln>
            <a:noFill/>
          </a:ln>
          <a:effectLst>
            <a:softEdge rad="112500"/>
          </a:effectLst>
        </p:spPr>
      </p:pic>
    </p:spTree>
    <p:extLst>
      <p:ext uri="{BB962C8B-B14F-4D97-AF65-F5344CB8AC3E}">
        <p14:creationId xmlns:p14="http://schemas.microsoft.com/office/powerpoint/2010/main" val="1797210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8E18E1E8-5024-F049-8344-D89067C9D195}"/>
              </a:ext>
            </a:extLst>
          </p:cNvPr>
          <p:cNvSpPr>
            <a:spLocks noGrp="1"/>
          </p:cNvSpPr>
          <p:nvPr>
            <p:ph type="title"/>
          </p:nvPr>
        </p:nvSpPr>
        <p:spPr/>
        <p:txBody>
          <a:bodyPr/>
          <a:lstStyle/>
          <a:p>
            <a:r>
              <a:rPr lang="cy-GB"/>
              <a:t>Dulliau o sicrhau bod concrid yn caledu’n iawn</a:t>
            </a:r>
          </a:p>
        </p:txBody>
      </p:sp>
      <p:sp>
        <p:nvSpPr>
          <p:cNvPr id="10243" name="Content Placeholder 2">
            <a:extLst>
              <a:ext uri="{FF2B5EF4-FFF2-40B4-BE49-F238E27FC236}">
                <a16:creationId xmlns:a16="http://schemas.microsoft.com/office/drawing/2014/main" id="{EF4C1D8E-4DC4-A743-9980-5CEC0CAFF32E}"/>
              </a:ext>
            </a:extLst>
          </p:cNvPr>
          <p:cNvSpPr>
            <a:spLocks noGrp="1"/>
          </p:cNvSpPr>
          <p:nvPr>
            <p:ph idx="1"/>
          </p:nvPr>
        </p:nvSpPr>
        <p:spPr/>
        <p:txBody>
          <a:bodyPr/>
          <a:lstStyle/>
          <a:p>
            <a:pPr marL="0" indent="0">
              <a:buFontTx/>
              <a:buNone/>
            </a:pPr>
            <a:endParaRPr lang="en-GB" altLang="en-US" sz="2000" dirty="0"/>
          </a:p>
          <a:p>
            <a:pPr marL="0" indent="0">
              <a:buFontTx/>
              <a:buNone/>
            </a:pPr>
            <a:r>
              <a:rPr lang="cy-GB"/>
              <a:t>Yn ddi-os, dulliau Dull 1 yw’r rhai mwyaf effeithlon a mwyaf priodol ar gyfer rhai mathau o waith. Fodd bynnag, maent yn dioddef o’r anfantais ymarferol eu bod yn ddrud gan eu bod yn llafurddwys. Hefyd, os nad ydynt yn cael eu gwneud yn iawn, ac mae’n anodd iawn sicrhau hyn, efallai y byddant yn gwneud mwy o ddrwg nag o les. </a:t>
            </a:r>
          </a:p>
          <a:p>
            <a:pPr marL="0" indent="0">
              <a:buFontTx/>
              <a:buNone/>
            </a:pPr>
            <a:r>
              <a:rPr lang="cy-GB"/>
              <a:t>Mae dulliau Math 2, er nad ydynt mor effeithlon, fel arfer yn foddhaol i bawb ac eithrio gwaith arbennig iawn. Mae gan y dulliau hyn y fantais fawr y gellir eu gwneud yn haws.</a:t>
            </a:r>
          </a:p>
          <a:p>
            <a:pPr marL="0" indent="0">
              <a:buFontTx/>
              <a:buNone/>
            </a:pPr>
            <a:endParaRPr lang="en-GB" altLang="en-US" sz="2000" dirty="0"/>
          </a:p>
        </p:txBody>
      </p:sp>
    </p:spTree>
    <p:extLst>
      <p:ext uri="{BB962C8B-B14F-4D97-AF65-F5344CB8AC3E}">
        <p14:creationId xmlns:p14="http://schemas.microsoft.com/office/powerpoint/2010/main" val="402728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25C0D345-1595-9046-896E-8575A79AD523}"/>
              </a:ext>
            </a:extLst>
          </p:cNvPr>
          <p:cNvSpPr>
            <a:spLocks noGrp="1"/>
          </p:cNvSpPr>
          <p:nvPr>
            <p:ph type="title"/>
          </p:nvPr>
        </p:nvSpPr>
        <p:spPr/>
        <p:txBody>
          <a:bodyPr/>
          <a:lstStyle/>
          <a:p>
            <a:r>
              <a:rPr lang="cy-GB" dirty="0"/>
              <a:t>Dulliau o galedu – ffurfwaith</a:t>
            </a:r>
          </a:p>
        </p:txBody>
      </p:sp>
      <p:sp>
        <p:nvSpPr>
          <p:cNvPr id="11267" name="Content Placeholder 2">
            <a:extLst>
              <a:ext uri="{FF2B5EF4-FFF2-40B4-BE49-F238E27FC236}">
                <a16:creationId xmlns:a16="http://schemas.microsoft.com/office/drawing/2014/main" id="{D58A1A28-7100-6845-96C5-6DA4A8FB7933}"/>
              </a:ext>
            </a:extLst>
          </p:cNvPr>
          <p:cNvSpPr>
            <a:spLocks noGrp="1"/>
          </p:cNvSpPr>
          <p:nvPr>
            <p:ph idx="1"/>
          </p:nvPr>
        </p:nvSpPr>
        <p:spPr>
          <a:xfrm>
            <a:off x="457200" y="1390588"/>
            <a:ext cx="8229600" cy="4369412"/>
          </a:xfrm>
        </p:spPr>
        <p:txBody>
          <a:bodyPr/>
          <a:lstStyle/>
          <a:p>
            <a:pPr marL="0" indent="0">
              <a:buFontTx/>
              <a:buNone/>
            </a:pPr>
            <a:endParaRPr lang="en-GB" altLang="en-US" sz="1800" b="1" dirty="0">
              <a:solidFill>
                <a:srgbClr val="FF0000"/>
              </a:solidFill>
            </a:endParaRPr>
          </a:p>
          <a:p>
            <a:pPr marL="0" indent="0">
              <a:buFontTx/>
              <a:buNone/>
            </a:pPr>
            <a:r>
              <a:rPr lang="cy-GB"/>
              <a:t>Mae gadael gwaith ffurfio yn aml yn ddull effeithlon a chost-effeithiol o galedu concrit, yn enwedig yn ystod y camau cynnar. Mewn tywydd sych poeth iawn, efallai y byddai’n ddymunol gwlychu gwaith pren, er mwyn ei atal rhag sychu yn ystod y cyfnod caledu, a thrwy hynny gynyddu’r cyfnod y mae’n dal i fod yn effeithiol.</a:t>
            </a:r>
          </a:p>
          <a:p>
            <a:pPr marL="0" indent="0">
              <a:buFontTx/>
              <a:buNone/>
            </a:pPr>
            <a:r>
              <a:rPr lang="cy-GB"/>
              <a:t>Mae’n ddymunol bod unrhyw arwynebau sy’n agored i’r concrid (e.e. pennau trawstiau) yn cael eu gorchuddio â gorchuddion plastig neu eu cadw’n llaith drwy ddulliau eraill. Dylid nodi, pan fydd gwaith ffurfio fertigol yn cael ei lacio o arwyneb (e.e. o arwyneb wal) bod ei effeithiolrwydd fel system galedu yn cael ei leihau’n sylweddol.</a:t>
            </a:r>
          </a:p>
        </p:txBody>
      </p:sp>
    </p:spTree>
    <p:extLst>
      <p:ext uri="{BB962C8B-B14F-4D97-AF65-F5344CB8AC3E}">
        <p14:creationId xmlns:p14="http://schemas.microsoft.com/office/powerpoint/2010/main" val="1620896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9787160D-2929-A84D-8451-3E86230433AA}"/>
              </a:ext>
            </a:extLst>
          </p:cNvPr>
          <p:cNvSpPr>
            <a:spLocks noGrp="1"/>
          </p:cNvSpPr>
          <p:nvPr>
            <p:ph type="title"/>
          </p:nvPr>
        </p:nvSpPr>
        <p:spPr/>
        <p:txBody>
          <a:bodyPr/>
          <a:lstStyle/>
          <a:p>
            <a:r>
              <a:rPr lang="cy-GB"/>
              <a:t>Dulliau o galedu – gorchuddion plastig</a:t>
            </a:r>
          </a:p>
        </p:txBody>
      </p:sp>
      <p:sp>
        <p:nvSpPr>
          <p:cNvPr id="12291" name="Content Placeholder 2">
            <a:extLst>
              <a:ext uri="{FF2B5EF4-FFF2-40B4-BE49-F238E27FC236}">
                <a16:creationId xmlns:a16="http://schemas.microsoft.com/office/drawing/2014/main" id="{2F644B2D-D6C7-484B-8B60-C8E397A743D6}"/>
              </a:ext>
            </a:extLst>
          </p:cNvPr>
          <p:cNvSpPr>
            <a:spLocks noGrp="1"/>
          </p:cNvSpPr>
          <p:nvPr>
            <p:ph idx="1"/>
          </p:nvPr>
        </p:nvSpPr>
        <p:spPr/>
        <p:txBody>
          <a:bodyPr/>
          <a:lstStyle/>
          <a:p>
            <a:pPr marL="0" indent="0">
              <a:buFontTx/>
              <a:buNone/>
            </a:pPr>
            <a:r>
              <a:rPr lang="cy-GB"/>
              <a:t>Mae dalennau plastig, neu ddeunydd tebyg arall, yn rhwystr effeithiol rhag colli dŵr, ar yr amod eu bod yn cael eu cadw yn eu lle ac yn cael eu diogelu rhag difrod. </a:t>
            </a:r>
          </a:p>
          <a:p>
            <a:pPr marL="0" indent="0">
              <a:buFontTx/>
              <a:buNone/>
            </a:pPr>
            <a:r>
              <a:rPr lang="cy-GB"/>
              <a:t>Mae eu heffeithiolrwydd yn llawer llai os nad ydynt yn cael eu cadw’n ddiogel yn eu lle. Rhaid atal symudiad drafftiau o dan y gorchudd.</a:t>
            </a:r>
          </a:p>
          <a:p>
            <a:pPr marL="0" indent="0">
              <a:buFontTx/>
              <a:buNone/>
            </a:pPr>
            <a:r>
              <a:rPr lang="cy-GB"/>
              <a:t>Dylid gosod gorchuddion plastig dros arwynebau agored y concrid cyn gynted ag y bo modd gwneud hynny heb amharu ar y gorffeniad. Ar arwynebau gwastad, fel palmentydd, dylent ymestyn y tu hwnt i ymylon y slab, am o leiaf ddwywaith trwch y slab, neu gael eu troi i lawr dros ymyl y slab a’u selio.</a:t>
            </a:r>
          </a:p>
        </p:txBody>
      </p:sp>
    </p:spTree>
    <p:extLst>
      <p:ext uri="{BB962C8B-B14F-4D97-AF65-F5344CB8AC3E}">
        <p14:creationId xmlns:p14="http://schemas.microsoft.com/office/powerpoint/2010/main" val="3626255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3623</TotalTime>
  <Words>1331</Words>
  <Application>Microsoft Office PowerPoint</Application>
  <PresentationFormat>On-screen Show (4:3)</PresentationFormat>
  <Paragraphs>76</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PowerPoint 15: Sicrhau bod concrid yn caledu</vt:lpstr>
      <vt:lpstr>Pam mae angen i goncrid galedu?</vt:lpstr>
      <vt:lpstr>Beth yn union mae caledu’n ei wneud? </vt:lpstr>
      <vt:lpstr> Dulliau o sicrhau bod concrid yn caledu’n iawn</vt:lpstr>
      <vt:lpstr>Dull caledu 1</vt:lpstr>
      <vt:lpstr>Dull caledu 2</vt:lpstr>
      <vt:lpstr>Dulliau o sicrhau bod concrid yn caledu’n iawn</vt:lpstr>
      <vt:lpstr>Dulliau o galedu – ffurfwaith</vt:lpstr>
      <vt:lpstr>Dulliau o galedu – gorchuddion plastig</vt:lpstr>
      <vt:lpstr>Dulliau o galedu – cyfansoddion caledu</vt:lpstr>
      <vt:lpstr>Dulliau o galedu – caledu â dŵr</vt:lpstr>
      <vt:lpstr>Dulliau o galedu – pyllau</vt:lpstr>
      <vt:lpstr>Dulliau o galedu – gorchuddion gwlyb </vt:lpstr>
      <vt:lpstr>Dulliau o galedu – chwistrellu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140</cp:revision>
  <dcterms:created xsi:type="dcterms:W3CDTF">2013-05-28T00:38:54Z</dcterms:created>
  <dcterms:modified xsi:type="dcterms:W3CDTF">2021-06-04T09:20:05Z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