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2"/>
  </p:notesMasterIdLst>
  <p:handoutMasterIdLst>
    <p:handoutMasterId r:id="rId13"/>
  </p:handoutMasterIdLst>
  <p:sldIdLst>
    <p:sldId id="256" r:id="rId5"/>
    <p:sldId id="338" r:id="rId6"/>
    <p:sldId id="257" r:id="rId7"/>
    <p:sldId id="260" r:id="rId8"/>
    <p:sldId id="340" r:id="rId9"/>
    <p:sldId id="339" r:id="rId10"/>
    <p:sldId id="267" r:id="rId11"/>
  </p:sldIdLst>
  <p:sldSz cx="9144000" cy="6858000" type="screen4x3"/>
  <p:notesSz cx="6858000" cy="9144000"/>
  <p:custDataLst>
    <p:tags r:id="rId14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EC26254-48F4-2242-84BE-A010FFC190AF}" v="67" dt="2020-08-21T17:35:28.944"/>
    <p1510:client id="{E2E1881E-B6FB-5A4B-9CD1-B37A0C7408D8}" v="70" dt="2020-08-21T17:39:22.06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549"/>
    <p:restoredTop sz="93172" autoAdjust="0"/>
  </p:normalViewPr>
  <p:slideViewPr>
    <p:cSldViewPr showGuides="1">
      <p:cViewPr varScale="1">
        <p:scale>
          <a:sx n="67" d="100"/>
          <a:sy n="67" d="100"/>
        </p:scale>
        <p:origin x="840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6/3/2021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41854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FFC2-E1B0-FB40-AA6C-393FC83423C2}" type="datetimeFigureOut">
              <a:rPr lang="en-US" smtClean="0"/>
              <a:t>6/3/2021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02388-AFFA-974F-9A1C-2A36539C9B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805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FFC2-E1B0-FB40-AA6C-393FC83423C2}" type="datetimeFigureOut">
              <a:rPr lang="en-US" smtClean="0"/>
              <a:t>6/3/2021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02388-AFFA-974F-9A1C-2A36539C9B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953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emf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7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86335" y="24329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Uned 112: Gweithrediadau adeiladu a gweithrediadau peirianneg sifil</a:t>
            </a:r>
            <a:r>
              <a:rPr lang="cy-GB" sz="2400" b="1"/>
              <a:t> 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35133" y="3280013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19: Cyfrifo cyfaint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\\cgli\user\Home\prodev\laurenh\Downloads\shutterstock_133357625.jpg">
            <a:extLst>
              <a:ext uri="{FF2B5EF4-FFF2-40B4-BE49-F238E27FC236}">
                <a16:creationId xmlns:a16="http://schemas.microsoft.com/office/drawing/2014/main" id="{90854FFB-8869-467E-9D67-DE49F5FEB2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59" t="6131" b="11634"/>
          <a:stretch/>
        </p:blipFill>
        <p:spPr bwMode="auto">
          <a:xfrm>
            <a:off x="3444366" y="4347639"/>
            <a:ext cx="2232248" cy="1403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037AB7C-8324-4E1C-8C01-89EA07FE3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Cyfrifiadau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11753F1-1F5E-42DA-A676-07B65811C86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4377"/>
            <a:ext cx="8218090" cy="995985"/>
          </a:xfrm>
        </p:spPr>
        <p:txBody>
          <a:bodyPr/>
          <a:lstStyle/>
          <a:p>
            <a:pPr lvl="0"/>
            <a:r>
              <a:rPr lang="cy-GB"/>
              <a:t>Mae llawer o weithwyr adeiladu yn osgoi ymgymryd â chyfrifiadau meintiau, ond mae’n rhan bwysig o’r gwaith.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18B5A2D-4711-4149-9326-4940BC51D941}"/>
              </a:ext>
            </a:extLst>
          </p:cNvPr>
          <p:cNvSpPr txBox="1">
            <a:spLocks/>
          </p:cNvSpPr>
          <p:nvPr/>
        </p:nvSpPr>
        <p:spPr bwMode="auto">
          <a:xfrm>
            <a:off x="445691" y="2488725"/>
            <a:ext cx="8229599" cy="2596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 lvl="0"/>
            <a:r>
              <a:rPr lang="cy-GB"/>
              <a:t>Gallai methu cyfrifo’r maint cywir o ddeunyddiau sydd eu hangen ar gyfer tasg olygu na fydd digon o ddeunyddiau i orffen y dasg. </a:t>
            </a:r>
          </a:p>
          <a:p>
            <a:pPr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dirty="0"/>
          </a:p>
          <a:p>
            <a:pPr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cy-GB"/>
              <a:t>Mae’n bwysig cyfrifo meintiau deunyddiau yn gywir gan fod camgymeriadau’n gallu arwain at gost ddiangen ac aneffeithlonrwydd.</a:t>
            </a:r>
          </a:p>
          <a:p>
            <a:pPr lvl="0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dirty="0"/>
          </a:p>
          <a:p>
            <a:endParaRPr lang="en-US" kern="0" dirty="0"/>
          </a:p>
          <a:p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879835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2" name="Rectangle 4"/>
          <p:cNvSpPr>
            <a:spLocks noGrp="1" noChangeArrowheads="1"/>
          </p:cNvSpPr>
          <p:nvPr>
            <p:ph type="title"/>
          </p:nvPr>
        </p:nvSpPr>
        <p:spPr>
          <a:xfrm>
            <a:off x="549275" y="931723"/>
            <a:ext cx="8042276" cy="1336956"/>
          </a:xfrm>
        </p:spPr>
        <p:txBody>
          <a:bodyPr/>
          <a:lstStyle/>
          <a:p>
            <a:r>
              <a:rPr lang="cy-GB"/>
              <a:t>Cyfrifo meintiau</a:t>
            </a:r>
          </a:p>
        </p:txBody>
      </p:sp>
      <p:sp>
        <p:nvSpPr>
          <p:cNvPr id="73733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549274" y="1600201"/>
            <a:ext cx="7911157" cy="4343400"/>
          </a:xfrm>
        </p:spPr>
        <p:txBody>
          <a:bodyPr/>
          <a:lstStyle/>
          <a:p>
            <a:r>
              <a:rPr lang="cy-GB"/>
              <a:t>Ym maes adeiladu a pheirianneg sifil, rydyn ni’n defnyddio amrywiaeth o ddeunyddiau adeiladu. </a:t>
            </a:r>
          </a:p>
          <a:p>
            <a:r>
              <a:rPr lang="cy-GB"/>
              <a:t>Rydym yn cyfrifo’r gwahanol ddeunyddiau mewn gwahanol ffyrdd a chan ddefnyddio gwahanol fformiwlâu.</a:t>
            </a:r>
          </a:p>
          <a:p>
            <a:r>
              <a:rPr lang="cy-GB"/>
              <a:t>Yn y sesiwn hon byddwn yn edrych ar gyfrifiadau cyfaint. Defnyddir y rhain i gyfrifo concrid. 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7158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Meintiau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GB" b="1" dirty="0"/>
          </a:p>
          <a:p>
            <a:r>
              <a:rPr lang="cy-GB" b="1"/>
              <a:t>Cyfaint</a:t>
            </a:r>
            <a:r>
              <a:rPr lang="cy-GB"/>
              <a:t> = Hyd x Lled x Dyfnder = M³</a:t>
            </a:r>
          </a:p>
          <a:p>
            <a:endParaRPr lang="en-US" dirty="0">
              <a:cs typeface="Tahoma" pitchFamily="34" charset="0"/>
            </a:endParaRPr>
          </a:p>
          <a:p>
            <a:pPr>
              <a:buFontTx/>
              <a:buNone/>
            </a:pPr>
            <a:r>
              <a:rPr lang="cy-GB"/>
              <a:t>Concrit 10m x 50m x 0.150mm = 75m³ metr ciwbig </a:t>
            </a:r>
          </a:p>
          <a:p>
            <a:pPr>
              <a:buFontTx/>
              <a:buNone/>
            </a:pPr>
            <a:endParaRPr lang="en-GB" dirty="0"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4914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Rhowch gynnig ar y rhain!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y-GB"/>
              <a:t>23m o hyd, 6m o led a 0.1m o ddyfnder</a:t>
            </a:r>
          </a:p>
          <a:p>
            <a:endParaRPr lang="en-US" dirty="0"/>
          </a:p>
          <a:p>
            <a:r>
              <a:rPr lang="cy-GB"/>
              <a:t>50m o hyd, 3m o led a 0.2 o ddyfnder</a:t>
            </a:r>
          </a:p>
          <a:p>
            <a:endParaRPr lang="en-US" dirty="0"/>
          </a:p>
          <a:p>
            <a:r>
              <a:rPr lang="cy-GB"/>
              <a:t>45m o hyd, 5m o led a 100mm o ddyfnder</a:t>
            </a:r>
          </a:p>
          <a:p>
            <a:endParaRPr lang="en-US" dirty="0"/>
          </a:p>
          <a:p>
            <a:r>
              <a:rPr lang="cy-GB"/>
              <a:t>34m o hyd, 47.4m o led a 200mm o ddyfnder</a:t>
            </a:r>
          </a:p>
        </p:txBody>
      </p:sp>
    </p:spTree>
    <p:extLst>
      <p:ext uri="{BB962C8B-B14F-4D97-AF65-F5344CB8AC3E}">
        <p14:creationId xmlns:p14="http://schemas.microsoft.com/office/powerpoint/2010/main" val="21721572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Mae gofyn ymarfer i’r gwaith fod yn iawn!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cy-GB"/>
              <a:t>Cwblhewch y gweithgareddau ar y daflen waith a ddarperir. </a:t>
            </a:r>
          </a:p>
        </p:txBody>
      </p:sp>
    </p:spTree>
    <p:extLst>
      <p:ext uri="{BB962C8B-B14F-4D97-AF65-F5344CB8AC3E}">
        <p14:creationId xmlns:p14="http://schemas.microsoft.com/office/powerpoint/2010/main" val="36960597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1024</TotalTime>
  <Words>220</Words>
  <Application>Microsoft Office PowerPoint</Application>
  <PresentationFormat>On-screen Show (4:3)</PresentationFormat>
  <Paragraphs>34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Lucida Grande</vt:lpstr>
      <vt:lpstr>Times New Roman</vt:lpstr>
      <vt:lpstr>Default Design</vt:lpstr>
      <vt:lpstr>PowerPoint 19: Cyfrifo cyfaint</vt:lpstr>
      <vt:lpstr>Cyfrifiadau</vt:lpstr>
      <vt:lpstr>Cyfrifo meintiau</vt:lpstr>
      <vt:lpstr>Meintiau</vt:lpstr>
      <vt:lpstr>Rhowch gynnig ar y rhain! </vt:lpstr>
      <vt:lpstr>Mae gofyn ymarfer i’r gwaith fod yn iawn!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127</cp:revision>
  <dcterms:created xsi:type="dcterms:W3CDTF">2013-05-28T00:38:54Z</dcterms:created>
  <dcterms:modified xsi:type="dcterms:W3CDTF">2021-06-03T12:27:06Z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