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4"/>
  </p:notesMasterIdLst>
  <p:handoutMasterIdLst>
    <p:handoutMasterId r:id="rId25"/>
  </p:handoutMasterIdLst>
  <p:sldIdLst>
    <p:sldId id="256" r:id="rId5"/>
    <p:sldId id="335" r:id="rId6"/>
    <p:sldId id="334" r:id="rId7"/>
    <p:sldId id="340" r:id="rId8"/>
    <p:sldId id="339" r:id="rId9"/>
    <p:sldId id="337" r:id="rId10"/>
    <p:sldId id="330" r:id="rId11"/>
    <p:sldId id="343" r:id="rId12"/>
    <p:sldId id="341" r:id="rId13"/>
    <p:sldId id="387" r:id="rId14"/>
    <p:sldId id="344" r:id="rId15"/>
    <p:sldId id="329" r:id="rId16"/>
    <p:sldId id="338" r:id="rId17"/>
    <p:sldId id="336" r:id="rId18"/>
    <p:sldId id="342" r:id="rId19"/>
    <p:sldId id="345" r:id="rId20"/>
    <p:sldId id="346" r:id="rId21"/>
    <p:sldId id="388" r:id="rId22"/>
    <p:sldId id="267" r:id="rId23"/>
  </p:sldIdLst>
  <p:sldSz cx="9144000" cy="6858000" type="screen4x3"/>
  <p:notesSz cx="6858000" cy="9144000"/>
  <p:custDataLst>
    <p:tags r:id="rId2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E3E376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5831D0-5C11-BE44-9896-B0933B4D6C94}" v="14" dt="2020-08-16T10:41:32.4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627"/>
    <p:restoredTop sz="93172" autoAdjust="0"/>
  </p:normalViewPr>
  <p:slideViewPr>
    <p:cSldViewPr showGuides="1">
      <p:cViewPr varScale="1">
        <p:scale>
          <a:sx n="62" d="100"/>
          <a:sy n="62" d="100"/>
        </p:scale>
        <p:origin x="97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790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Uned 112: Gweithrediadau adeiladu a gweithrediadau peirianneg sifil</a:t>
            </a:r>
            <a:r>
              <a:rPr lang="cy-GB" sz="2400" b="1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9: Offer a chyfarpar palmantu modiwlaidd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Ystyllen syth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Defnyddir ystyllen syth i wirio lefelau ac uchder, a hefyd i drosglwyddo uchder a lefelau i rannau eraill o’r gwaith. Gall fod yn ddarn o bren neu’n ystyllen fetel bwrpasol.</a:t>
            </a:r>
          </a:p>
          <a:p>
            <a:r>
              <a:rPr lang="cy-GB"/>
              <a:t>Ni ellir gorbwysleisio pwysigrwydd yr offeryn hwn oherwydd heb wirio’r gwaith gydag ystyllen syth neu lefelau, gall pethau fynd o chwith yn gyflym. Hefyd, mae’r ystyllod pren yn gwneud sgrîdiau rhagorol.</a:t>
            </a:r>
          </a:p>
        </p:txBody>
      </p:sp>
      <p:pic>
        <p:nvPicPr>
          <p:cNvPr id="4" name="Picture 3" descr="118515_x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157700"/>
            <a:ext cx="1440160" cy="1440160"/>
          </a:xfrm>
          <a:prstGeom prst="rect">
            <a:avLst/>
          </a:prstGeom>
        </p:spPr>
      </p:pic>
      <p:pic>
        <p:nvPicPr>
          <p:cNvPr id="6" name="Picture 5" descr="118518_x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645024"/>
            <a:ext cx="2465512" cy="2465512"/>
          </a:xfrm>
          <a:prstGeom prst="rect">
            <a:avLst/>
          </a:prstGeom>
        </p:spPr>
      </p:pic>
      <p:pic>
        <p:nvPicPr>
          <p:cNvPr id="7" name="Picture 6" descr="1328276039-6445400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789040"/>
            <a:ext cx="2882900" cy="187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42215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Llif fach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cy-GB"/>
              <a:t>Defnyddir hon yn bennaf i dorri’r darnau pren i lawr i’r maint a’r hicynnau sydd eu hangen wrth dorri’r sgrîd pren. </a:t>
            </a:r>
          </a:p>
          <a:p>
            <a:r>
              <a:rPr lang="cy-GB"/>
              <a:t>Mae’r rhain ar gael mewn gwahanol feintiau a chan wahanol wneuthurwyr ayb. Mae gan yr un a ddangosir ongl 45 a 90 gradd sy’n rhan o’r handlen, dannedd cyffredinol i lifio gyda’r graen ac ar draws y graen a dannedd caled.</a:t>
            </a:r>
          </a:p>
        </p:txBody>
      </p:sp>
      <p:pic>
        <p:nvPicPr>
          <p:cNvPr id="4" name="Picture 3" descr="136237_x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74" b="35196"/>
          <a:stretch/>
        </p:blipFill>
        <p:spPr>
          <a:xfrm>
            <a:off x="3131840" y="4293096"/>
            <a:ext cx="4151784" cy="118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485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Rhawiau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Mae’r rhain yn dod mewn amrywiaeth o wahanol siapiau a meintiau.  Mae’r rhaw ‘ceg sgwâr’ yn adnodd defnyddiol ar gyfer rhawio a lefelu, gyda’i llafn llydan. </a:t>
            </a:r>
          </a:p>
          <a:p>
            <a:r>
              <a:rPr lang="cy-GB"/>
              <a:t>Fodd bynnag, nid yw cystal â ‘cheg ar daper’ ar gyfer palu, yn enwedig mewn tir caled neu glai.</a:t>
            </a:r>
          </a:p>
          <a:p>
            <a:endParaRPr lang="en-US" dirty="0"/>
          </a:p>
        </p:txBody>
      </p:sp>
      <p:pic>
        <p:nvPicPr>
          <p:cNvPr id="8" name="Picture 7" descr="118161_x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692" y="3717032"/>
            <a:ext cx="1944216" cy="1944216"/>
          </a:xfrm>
          <a:prstGeom prst="rect">
            <a:avLst/>
          </a:prstGeom>
        </p:spPr>
      </p:pic>
      <p:pic>
        <p:nvPicPr>
          <p:cNvPr id="10" name="Picture 9" descr="118165_x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495" y="3685094"/>
            <a:ext cx="2160240" cy="21602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1153" y="4489085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Ceg sgwâr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67944" y="4509120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Ceg ar daper</a:t>
            </a:r>
          </a:p>
        </p:txBody>
      </p:sp>
    </p:spTree>
    <p:extLst>
      <p:ext uri="{BB962C8B-B14F-4D97-AF65-F5344CB8AC3E}">
        <p14:creationId xmlns:p14="http://schemas.microsoft.com/office/powerpoint/2010/main" val="484247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Cribinau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cy-GB"/>
              <a:t>Defnyddir cribin i ledaenu a malu deunyddiau’n llyfn dros arwynebedd mawr. O ran ei gwneuthuriad gall ei choes fod yn ddur tiwbog gyda dannedd ac mae ei hyd yn 1500mm a’i phen yn 400mm.</a:t>
            </a:r>
          </a:p>
        </p:txBody>
      </p:sp>
      <p:pic>
        <p:nvPicPr>
          <p:cNvPr id="4" name="Picture 3" descr="118322_x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140968"/>
            <a:ext cx="2348880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487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Berfa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8229600" cy="4248000"/>
          </a:xfrm>
        </p:spPr>
        <p:txBody>
          <a:bodyPr/>
          <a:lstStyle/>
          <a:p>
            <a:r>
              <a:rPr lang="cy-GB" dirty="0"/>
              <a:t>Defnyddir berfa yn bennaf ar gyfer cludo deunyddiau o amgylch safleoedd adeiladu. Maent yn syml i’w defnyddio. </a:t>
            </a:r>
            <a:br>
              <a:rPr lang="cy-GB" dirty="0"/>
            </a:br>
            <a:r>
              <a:rPr lang="cy-GB" dirty="0"/>
              <a:t>Gair o gyngor wrth ddefnyddio berfa: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Dylech bob amser droi’r ferfa i’r cyfeiriad y mae’n mynd iddo cyn llenwi.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Ceisiwch roi’r rhan fwyaf o’r llwyth dros yr olwyn gan ei fod yn ei chadw’n ysgafnach ac yn gadael i’r olwyn wneud y gwaith – nid chi.</a:t>
            </a:r>
          </a:p>
          <a:p>
            <a:r>
              <a:rPr lang="cy-GB" dirty="0"/>
              <a:t>Mae gwahanol fathau ar gael: cyrff solet, olwynion</a:t>
            </a:r>
            <a:br>
              <a:rPr lang="cy-GB" dirty="0"/>
            </a:br>
            <a:r>
              <a:rPr lang="cy-GB" dirty="0"/>
              <a:t>niwmatig neu hyd yn oed olwynion rhag pynjar,</a:t>
            </a:r>
            <a:br>
              <a:rPr lang="cy-GB" dirty="0"/>
            </a:br>
            <a:r>
              <a:rPr lang="cy-GB" dirty="0"/>
              <a:t>plastig, dur neu galfanedig. </a:t>
            </a:r>
          </a:p>
        </p:txBody>
      </p:sp>
      <p:pic>
        <p:nvPicPr>
          <p:cNvPr id="4" name="Picture 3" descr="ae235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2" b="11539"/>
          <a:stretch/>
        </p:blipFill>
        <p:spPr>
          <a:xfrm>
            <a:off x="6372200" y="4399309"/>
            <a:ext cx="1872208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002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Brwsh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cy-GB"/>
              <a:t>Mae’r brwsh yn arf pwysig iawn. Cofiwch ‘Mae gwaith taclus yn waith da’ Mae hefyd yn cael ei ddefnyddio i frwsio’r growt i selio rhwng y cerrig palmant.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610625_x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66" b="21403"/>
          <a:stretch/>
        </p:blipFill>
        <p:spPr>
          <a:xfrm>
            <a:off x="243776" y="3276169"/>
            <a:ext cx="3291013" cy="1922971"/>
          </a:xfrm>
          <a:prstGeom prst="rect">
            <a:avLst/>
          </a:prstGeom>
        </p:spPr>
      </p:pic>
      <p:pic>
        <p:nvPicPr>
          <p:cNvPr id="5" name="Picture 4" descr="ae235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" t="19410" r="-2328" b="21246"/>
          <a:stretch/>
        </p:blipFill>
        <p:spPr>
          <a:xfrm>
            <a:off x="5889226" y="3068960"/>
            <a:ext cx="3240360" cy="1922971"/>
          </a:xfrm>
          <a:prstGeom prst="rect">
            <a:avLst/>
          </a:prstGeom>
        </p:spPr>
      </p:pic>
      <p:pic>
        <p:nvPicPr>
          <p:cNvPr id="6" name="Picture 5" descr="ae235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8"/>
          <a:stretch/>
        </p:blipFill>
        <p:spPr>
          <a:xfrm>
            <a:off x="3659566" y="3703418"/>
            <a:ext cx="2204864" cy="173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534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e235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5"/>
          <a:stretch/>
        </p:blipFill>
        <p:spPr>
          <a:xfrm>
            <a:off x="3779913" y="4617837"/>
            <a:ext cx="1336766" cy="12321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 Llif betrol neu drydan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cy-GB"/>
              <a:t>Mae’r rhain yn cael eu defnyddio i dorri cerrig mewn unrhyw siâp neu faint sydd ei angen yn rhwydd. Mae gwahanol lafnau sy’n addas ar gyfer y gwaith dan sylw. Rhaid i chi fod wedi’ch hyfforddi’n dda a chael eich barnu’n gymwys cyn defnyddio’r rhain.</a:t>
            </a:r>
          </a:p>
        </p:txBody>
      </p:sp>
      <p:pic>
        <p:nvPicPr>
          <p:cNvPr id="4" name="Picture 3" descr="med_stits410-s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89040"/>
            <a:ext cx="2921000" cy="1879600"/>
          </a:xfrm>
          <a:prstGeom prst="rect">
            <a:avLst/>
          </a:prstGeom>
        </p:spPr>
      </p:pic>
      <p:pic>
        <p:nvPicPr>
          <p:cNvPr id="5" name="Picture 4" descr="ae235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212976"/>
            <a:ext cx="2907525" cy="2907525"/>
          </a:xfrm>
          <a:prstGeom prst="rect">
            <a:avLst/>
          </a:prstGeom>
        </p:spPr>
      </p:pic>
      <p:pic>
        <p:nvPicPr>
          <p:cNvPr id="6" name="Picture 5" descr="ae235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964" y="3208174"/>
            <a:ext cx="1232163" cy="123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88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Holltwr blociau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cy-GB"/>
              <a:t>Mae hwn yn ddarn rhagorol o gyfarpar sy’n torri’r palmant bloc i’r maint angenrheidiol. Mae’n fwy diogel na llif drydan neu betrol gan nad yw’n cynhyrchu unrhyw sŵn na llwch. </a:t>
            </a:r>
          </a:p>
          <a:p>
            <a:r>
              <a:rPr lang="cy-GB"/>
              <a:t>Yr unig beth yw gwneud yn siŵr eich bod yn cadw’r llafnau’n finiog neu ni fydd yn torri mor gywir.</a:t>
            </a:r>
          </a:p>
        </p:txBody>
      </p:sp>
      <p:pic>
        <p:nvPicPr>
          <p:cNvPr id="4" name="Picture 3" descr="BS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597" y="3843229"/>
            <a:ext cx="1759632" cy="2038183"/>
          </a:xfrm>
          <a:prstGeom prst="rect">
            <a:avLst/>
          </a:prstGeom>
        </p:spPr>
      </p:pic>
      <p:pic>
        <p:nvPicPr>
          <p:cNvPr id="5" name="Picture 4" descr="spblminapav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011" y="3903993"/>
            <a:ext cx="1856007" cy="185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4705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Plât dirgrynu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787208" cy="4248000"/>
          </a:xfrm>
        </p:spPr>
        <p:txBody>
          <a:bodyPr/>
          <a:lstStyle/>
          <a:p>
            <a:r>
              <a:rPr lang="cy-GB"/>
              <a:t>Defnyddir hwn i gywasgu’r haen waelod ac weithiau i gywasgu arwyneb mannau palmantog. Defnyddiwch fat rwber i amddiffyn gorffeniad yr arwyneb. Maent ar gael gan wahanol wneuthurwyr ac maent yn dod mewn gwahanol bwysau. </a:t>
            </a:r>
          </a:p>
          <a:p>
            <a:endParaRPr lang="en-US" dirty="0"/>
          </a:p>
        </p:txBody>
      </p:sp>
      <p:pic>
        <p:nvPicPr>
          <p:cNvPr id="4" name="Picture 3" descr="ae235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068960"/>
            <a:ext cx="2550474" cy="2550474"/>
          </a:xfrm>
          <a:prstGeom prst="rect">
            <a:avLst/>
          </a:prstGeom>
        </p:spPr>
      </p:pic>
      <p:pic>
        <p:nvPicPr>
          <p:cNvPr id="5" name="Picture 4" descr="ae23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780928"/>
            <a:ext cx="3312368" cy="3312368"/>
          </a:xfrm>
          <a:prstGeom prst="rect">
            <a:avLst/>
          </a:prstGeom>
        </p:spPr>
      </p:pic>
      <p:pic>
        <p:nvPicPr>
          <p:cNvPr id="6" name="Picture 5" descr="ae235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645024"/>
            <a:ext cx="2413607" cy="241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378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Pinnau a lein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cy-GB"/>
              <a:t>Mae angen pinnau a lein arnoch i osod allan, cadw a gosod eich gwaith i’r lefelau neu’r rhediad cywir. Mae’n eithaf hawdd gosod gwahanol ddeunyddiau gan ei bod yn sgil ailadroddus ond y peth anodd yw gosod a dilyn lein a lefelau. </a:t>
            </a:r>
          </a:p>
        </p:txBody>
      </p:sp>
      <p:pic>
        <p:nvPicPr>
          <p:cNvPr id="4" name="Picture 3" descr="parkers_1030007210_300x3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3" y="3815662"/>
            <a:ext cx="1944337" cy="1944337"/>
          </a:xfrm>
          <a:prstGeom prst="rect">
            <a:avLst/>
          </a:prstGeom>
        </p:spPr>
      </p:pic>
      <p:pic>
        <p:nvPicPr>
          <p:cNvPr id="5" name="Picture 4" descr="600337_x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452" y="3815662"/>
            <a:ext cx="1440160" cy="1440160"/>
          </a:xfrm>
          <a:prstGeom prst="rect">
            <a:avLst/>
          </a:prstGeom>
        </p:spPr>
      </p:pic>
      <p:pic>
        <p:nvPicPr>
          <p:cNvPr id="6" name="Picture 5" descr="599412_x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575582"/>
            <a:ext cx="1944338" cy="194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038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Tapiau a phreniau mesur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cy-GB"/>
              <a:t>Mae tapiau a phreniau mesur yn rhan bwysig arall o’r offer hanfodol. Dylech gario tâp mesur bob amser. Maen nhw’n dod mewn sawl maint, fel arfer rhwng 3m a 50m o hyd, ac mae’r cas yn cael ei wneud o blastig neu ddur gyda thapiau dur neu ffibr. </a:t>
            </a:r>
          </a:p>
        </p:txBody>
      </p:sp>
      <p:pic>
        <p:nvPicPr>
          <p:cNvPr id="4" name="Picture 3" descr="136575_x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47" b="19261"/>
          <a:stretch/>
        </p:blipFill>
        <p:spPr>
          <a:xfrm>
            <a:off x="323528" y="3933056"/>
            <a:ext cx="2537520" cy="1531254"/>
          </a:xfrm>
          <a:prstGeom prst="rect">
            <a:avLst/>
          </a:prstGeom>
        </p:spPr>
      </p:pic>
      <p:pic>
        <p:nvPicPr>
          <p:cNvPr id="6" name="Picture 5" descr="950266_x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861048"/>
            <a:ext cx="2195736" cy="2195736"/>
          </a:xfrm>
          <a:prstGeom prst="rect">
            <a:avLst/>
          </a:prstGeom>
        </p:spPr>
      </p:pic>
      <p:pic>
        <p:nvPicPr>
          <p:cNvPr id="7" name="Picture 6" descr="135558_xl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82" b="30251"/>
          <a:stretch/>
        </p:blipFill>
        <p:spPr>
          <a:xfrm>
            <a:off x="3131840" y="4149080"/>
            <a:ext cx="3035850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291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Morthwylion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931224" cy="4248000"/>
          </a:xfrm>
        </p:spPr>
        <p:txBody>
          <a:bodyPr/>
          <a:lstStyle/>
          <a:p>
            <a:r>
              <a:rPr lang="cy-GB"/>
              <a:t>Mae’r morthwyl lwmp yn forthwyl bach defnyddiol sydd ar gael mewn dewis o bwysau sylfaenol: yn amrywio rhwng 2 bwys (0.9kg) a 4 pwys (1.8kg). </a:t>
            </a:r>
            <a:br>
              <a:rPr lang="cy-GB"/>
            </a:br>
            <a:r>
              <a:rPr lang="cy-GB"/>
              <a:t>Morthwyl 2 bwys neu 2½ (1.1kg) yw’r mwyaf cyfforddus i’w ddefnyddio, ond mae’r morthwyl 4 pwys yn ddefnyddiol wrth weithio gyda deunyddiau trymach, fel carreg naturiol. Gall coes y morthwyl fod yn bren neu’n wydr ffibr.</a:t>
            </a:r>
          </a:p>
          <a:p>
            <a:endParaRPr lang="en-GB" dirty="0"/>
          </a:p>
          <a:p>
            <a:endParaRPr lang="en-US" dirty="0"/>
          </a:p>
        </p:txBody>
      </p:sp>
      <p:pic>
        <p:nvPicPr>
          <p:cNvPr id="4" name="Picture 3" descr="ae235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573016"/>
            <a:ext cx="2276872" cy="2276872"/>
          </a:xfrm>
          <a:prstGeom prst="rect">
            <a:avLst/>
          </a:prstGeom>
        </p:spPr>
      </p:pic>
      <p:pic>
        <p:nvPicPr>
          <p:cNvPr id="5" name="Picture 4" descr="ae23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573016"/>
            <a:ext cx="2148371" cy="214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26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Malet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  <a:p>
            <a:r>
              <a:rPr lang="cy-GB"/>
              <a:t>Mae malet rwber bach yn ddelfrydol ar gyfer gyrru slabiau bach i'w lle.</a:t>
            </a:r>
            <a:br>
              <a:rPr lang="cy-GB"/>
            </a:br>
            <a:r>
              <a:rPr lang="cy-GB"/>
              <a:t>Maent yn berffaith ar gyfer gwaith manylach, fel palmant bloc a chyrbau ymyl. </a:t>
            </a:r>
          </a:p>
          <a:p>
            <a:r>
              <a:rPr lang="cy-GB"/>
              <a:t>Mae maletau ar gael mewn gwahanol faint, lliw a phwysau.</a:t>
            </a:r>
          </a:p>
          <a:p>
            <a:r>
              <a:rPr lang="cy-GB" b="1"/>
              <a:t> </a:t>
            </a:r>
          </a:p>
          <a:p>
            <a:endParaRPr lang="en-US" dirty="0"/>
          </a:p>
        </p:txBody>
      </p:sp>
      <p:pic>
        <p:nvPicPr>
          <p:cNvPr id="5" name="Picture 4" descr="118940_x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099" y="3861048"/>
            <a:ext cx="1700808" cy="1700808"/>
          </a:xfrm>
          <a:prstGeom prst="rect">
            <a:avLst/>
          </a:prstGeom>
        </p:spPr>
      </p:pic>
      <p:pic>
        <p:nvPicPr>
          <p:cNvPr id="6" name="Picture 5" descr="900487_x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100095" y="3636273"/>
            <a:ext cx="2132856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083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Gyrdd Rwber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  <a:p>
            <a:r>
              <a:rPr lang="cy-GB"/>
              <a:t>Roedd y rhain wedi’u gwneud o bren yn wreiddiol ond erbyn hyn maent wedi’u gwneud o rwber.</a:t>
            </a:r>
            <a:r>
              <a:rPr lang="cy-GB" b="1"/>
              <a:t> </a:t>
            </a:r>
            <a:r>
              <a:rPr lang="cy-GB"/>
              <a:t>Maen nhw’n pwyso 6kg (13¼ pwys) ac yn cael eu defnyddio i osod slabiau mawr. Weithiau yn Saesneg ysgrifennir y ffurf ‘Mall’, sy’n ymddangos fel pe bai’n ffurf fyrrach o ‘Mallet’, ond ‘Maul’ yn sicr yw’r ynganiad, yn hytrach na ‘Mal’. Gall y goes, fel y rhan fwyaf o offer modern, fod yn bren neu’n wydr ffibr.  </a:t>
            </a:r>
          </a:p>
          <a:p>
            <a:r>
              <a:rPr lang="cy-GB"/>
              <a:t> </a:t>
            </a:r>
          </a:p>
          <a:p>
            <a:r>
              <a:rPr lang="cy-GB" b="1"/>
              <a:t> </a:t>
            </a:r>
          </a:p>
          <a:p>
            <a:endParaRPr lang="en-US" dirty="0"/>
          </a:p>
        </p:txBody>
      </p:sp>
      <p:pic>
        <p:nvPicPr>
          <p:cNvPr id="4" name="Picture 3" descr="ae235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3" b="7930"/>
          <a:stretch/>
        </p:blipFill>
        <p:spPr>
          <a:xfrm>
            <a:off x="6156176" y="3921636"/>
            <a:ext cx="2160240" cy="191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227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Trywel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Mae’r rhain yn dod mewn amrywiaeth o feintiau a siapiau, gan ddibynnu ar sut maen nhw’n cael eu defnyddio! Mae’r carn yn gallu bod yn bren neu’n garn plastig meddal.</a:t>
            </a:r>
          </a:p>
          <a:p>
            <a:r>
              <a:rPr lang="cy-GB"/>
              <a:t>Yn gyffredinol, ar gyfer gosod palmant byddech yn defnyddio trywel o fath gosod brics ar gyfer taenu a pharatoi’r gwely tywod neu forter. Gwnewch yn siŵr eu bod yn lân bob amser ar ôl eu defnyddio.</a:t>
            </a:r>
          </a:p>
          <a:p>
            <a:r>
              <a:rPr lang="cy-GB"/>
              <a:t>Defnyddir trywel bwyntio i lenwi uniadau a phwyntio rhai mathau o gymalau. Maen nhw ar gael mewn gwahanol feintiau ac mae angen eu glanhau fel tryweli brics. </a:t>
            </a:r>
          </a:p>
          <a:p>
            <a:endParaRPr lang="en-US" dirty="0"/>
          </a:p>
        </p:txBody>
      </p:sp>
      <p:pic>
        <p:nvPicPr>
          <p:cNvPr id="5" name="Picture 4" descr="135608_x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9" b="16097"/>
          <a:stretch/>
        </p:blipFill>
        <p:spPr>
          <a:xfrm>
            <a:off x="4355976" y="4687486"/>
            <a:ext cx="1844824" cy="1331828"/>
          </a:xfrm>
          <a:prstGeom prst="rect">
            <a:avLst/>
          </a:prstGeom>
        </p:spPr>
      </p:pic>
      <p:pic>
        <p:nvPicPr>
          <p:cNvPr id="7" name="Picture 6" descr="134997_xl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6" b="7454"/>
          <a:stretch/>
        </p:blipFill>
        <p:spPr>
          <a:xfrm>
            <a:off x="6732240" y="4725144"/>
            <a:ext cx="1628800" cy="139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109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Tryweli/fflôts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tryweli neu fflôts yn dod mewn amrywiaeth o siapiau, meintiau ac mae deunydd eu gwneuthuriad yn amrywio hefyd. </a:t>
            </a:r>
          </a:p>
          <a:p>
            <a:r>
              <a:rPr lang="cy-GB"/>
              <a:t>Defnyddir fflotiau dur gyda handlenni meddal, plastig neu bren i llyfnhau’r haen wely pan nad yw’r sgrîd yn ffitio’n iawn.</a:t>
            </a:r>
          </a:p>
        </p:txBody>
      </p:sp>
      <p:pic>
        <p:nvPicPr>
          <p:cNvPr id="6" name="Picture 5" descr="135642_x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28" b="29692"/>
          <a:stretch/>
        </p:blipFill>
        <p:spPr>
          <a:xfrm>
            <a:off x="1403648" y="3882428"/>
            <a:ext cx="2564904" cy="1187018"/>
          </a:xfrm>
          <a:prstGeom prst="rect">
            <a:avLst/>
          </a:prstGeom>
        </p:spPr>
      </p:pic>
      <p:pic>
        <p:nvPicPr>
          <p:cNvPr id="7" name="Picture 6" descr="135424_xl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43" b="24934"/>
          <a:stretch/>
        </p:blipFill>
        <p:spPr>
          <a:xfrm>
            <a:off x="5508104" y="3645024"/>
            <a:ext cx="3212976" cy="1661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134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Lefelau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Mae’r rhain wedi’u gwneud o alwminiwm ac ar gael mewn meintiau amrywiol rhwng 225mm a 1200mm o hyd. Maent yn cael eu defnyddio i lefelu pethau’n llorweddol ac i blymio’n fertigol. Mae gan rai lefelau swigen y gellir ei haddasu ar y gwaelod ar gyfer gwaith onglog. Rydym hefyd yn defnyddio lefel hongian fach ar gyfer gosod rhediad a throsglwyddo lefelau dros bellteroedd bach.</a:t>
            </a:r>
          </a:p>
        </p:txBody>
      </p:sp>
      <p:pic>
        <p:nvPicPr>
          <p:cNvPr id="4" name="Picture 3" descr="504054_xl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56" b="24940"/>
          <a:stretch/>
        </p:blipFill>
        <p:spPr>
          <a:xfrm>
            <a:off x="683314" y="4223841"/>
            <a:ext cx="2266782" cy="1122159"/>
          </a:xfrm>
          <a:prstGeom prst="rect">
            <a:avLst/>
          </a:prstGeom>
        </p:spPr>
      </p:pic>
      <p:pic>
        <p:nvPicPr>
          <p:cNvPr id="5" name="Picture 4" descr="135835_x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818" y="3784561"/>
            <a:ext cx="2020364" cy="2020364"/>
          </a:xfrm>
          <a:prstGeom prst="rect">
            <a:avLst/>
          </a:prstGeom>
        </p:spPr>
      </p:pic>
      <p:pic>
        <p:nvPicPr>
          <p:cNvPr id="6" name="Picture 5" descr="117714_xl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1" b="14802"/>
          <a:stretch/>
        </p:blipFill>
        <p:spPr>
          <a:xfrm>
            <a:off x="6193904" y="3999648"/>
            <a:ext cx="2492896" cy="180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47070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3792</TotalTime>
  <Words>1072</Words>
  <Application>Microsoft Office PowerPoint</Application>
  <PresentationFormat>On-screen Show (4:3)</PresentationFormat>
  <Paragraphs>67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Lucida Grande</vt:lpstr>
      <vt:lpstr>Times New Roman</vt:lpstr>
      <vt:lpstr>Default Design</vt:lpstr>
      <vt:lpstr>PowerPoint 9: Offer a chyfarpar palmantu modiwlaidd</vt:lpstr>
      <vt:lpstr>Pinnau a lein</vt:lpstr>
      <vt:lpstr>Tapiau a phreniau mesur</vt:lpstr>
      <vt:lpstr>Morthwylion</vt:lpstr>
      <vt:lpstr>Malet</vt:lpstr>
      <vt:lpstr>Gyrdd Rwber </vt:lpstr>
      <vt:lpstr>Trywel</vt:lpstr>
      <vt:lpstr>Tryweli/fflôts </vt:lpstr>
      <vt:lpstr>Lefelau</vt:lpstr>
      <vt:lpstr>Ystyllen syth</vt:lpstr>
      <vt:lpstr>Llif fach</vt:lpstr>
      <vt:lpstr>Rhawiau</vt:lpstr>
      <vt:lpstr>Cribinau</vt:lpstr>
      <vt:lpstr>Berfa</vt:lpstr>
      <vt:lpstr>Brwsh</vt:lpstr>
      <vt:lpstr> Llif betrol neu drydan</vt:lpstr>
      <vt:lpstr>Holltwr blociau</vt:lpstr>
      <vt:lpstr>Plât dirgrynu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148</cp:revision>
  <dcterms:created xsi:type="dcterms:W3CDTF">2013-05-28T00:38:54Z</dcterms:created>
  <dcterms:modified xsi:type="dcterms:W3CDTF">2021-06-04T09:01:53Z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