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89" r:id="rId6"/>
    <p:sldId id="390" r:id="rId7"/>
    <p:sldId id="391" r:id="rId8"/>
    <p:sldId id="332" r:id="rId9"/>
    <p:sldId id="392" r:id="rId10"/>
    <p:sldId id="393" r:id="rId11"/>
    <p:sldId id="394" r:id="rId12"/>
    <p:sldId id="395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E3E376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58B0B3-0DF4-3A43-9C6B-4CA80A3444E4}" v="29" dt="2020-08-16T10:52:39.3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48"/>
    <p:restoredTop sz="93172" autoAdjust="0"/>
  </p:normalViewPr>
  <p:slideViewPr>
    <p:cSldViewPr showGuides="1">
      <p:cViewPr varScale="1">
        <p:scale>
          <a:sx n="67" d="100"/>
          <a:sy n="67" d="100"/>
        </p:scale>
        <p:origin x="8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020EEE9-E253-4750-A2A1-D05419F39A62}" type="datetimeFigureOut">
              <a:rPr lang="en-GB" smtClean="0"/>
              <a:pPr/>
              <a:t>04/06/2021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fld id="{93C81F41-10F9-495C-BC61-B69498FD6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610566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41756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8: Deunyddiau palmantu modiwlaidd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53400" cy="869950"/>
          </a:xfrm>
        </p:spPr>
        <p:txBody>
          <a:bodyPr/>
          <a:lstStyle/>
          <a:p>
            <a:r>
              <a:rPr lang="cy-GB"/>
              <a:t>Is-sylfaen neu is-sylfaen gronynnog (GSB)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>
                <a:latin typeface="Arial"/>
                <a:ea typeface="Times New Roman"/>
              </a:rPr>
              <a:t>Yr is-sylfaen/haen sylfaen</a:t>
            </a:r>
            <a:br>
              <a:rPr lang="cy-GB">
                <a:latin typeface="Arial"/>
                <a:ea typeface="Times New Roman"/>
              </a:rPr>
            </a:br>
            <a:r>
              <a:rPr lang="cy-GB">
                <a:latin typeface="Arial"/>
                <a:ea typeface="Times New Roman"/>
              </a:rPr>
              <a:t>wrth adeiladu patios a llwybrau troed palmant bloc.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y-GB">
                <a:latin typeface="Arial"/>
                <a:ea typeface="Times New Roman"/>
                <a:cs typeface="Times New Roman"/>
              </a:rPr>
              <a:t>Storiwch mewn cilfachau sydd â waliau rhyngddynt er mwyn osgoi cymysgu.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y-GB"/>
              <a:t>Dylai llawr y baeau hyn fod yn goncrid a dylai ddisgyn rhywfaint tuag at flaen y biniau er mwyn i ddŵr glaw ddraenio’n rhydd.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7" name="MOT Type 1 Sub Base Aggregate, Roadstone, Supplied and Delivered Nationwide" descr="Agreg Is-sylfaen MOT Math 1, Carreg Ffordd, a gyflenwir a ddanfonir ledled y wla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73016"/>
            <a:ext cx="2736304" cy="1937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215595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53400" cy="869950"/>
          </a:xfrm>
        </p:spPr>
        <p:txBody>
          <a:bodyPr/>
          <a:lstStyle/>
          <a:p>
            <a:r>
              <a:rPr lang="cy-GB"/>
              <a:t>Tywod siarp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/>
              <a:t>Gosod slabiau palmantu a blociau. Neu ei ddefnyddio i wneud concrid.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y-GB">
                <a:latin typeface="Arial"/>
                <a:ea typeface="Times New Roman"/>
                <a:cs typeface="Times New Roman"/>
              </a:rPr>
              <a:t>Storiwch mewn cilfachau sydd â waliau rhyngddynt er mwyn osgoi cymysgu.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y-GB">
                <a:latin typeface="Arial"/>
                <a:ea typeface="Times New Roman"/>
                <a:cs typeface="Times New Roman"/>
              </a:rPr>
              <a:t>Dylai llawr y baeau hyn fod yn goncrid a dylai ddisgyn rhywfaint tuag at flaen y biniau er mwyn i ddŵr glaw ddraenio’n rhydd.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18" name="il_fi" descr="http://www.valleygravel.ca/photos/FineMa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46512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4359291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3400" y="547846"/>
            <a:ext cx="8153400" cy="869950"/>
          </a:xfrm>
        </p:spPr>
        <p:txBody>
          <a:bodyPr/>
          <a:lstStyle/>
          <a:p>
            <a:br>
              <a:rPr lang="cy-GB"/>
            </a:br>
            <a:r>
              <a:rPr lang="cy-GB"/>
              <a:t>Tywod silica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/>
              <a:t>Llenwi’r bylchau bach mewn ardaloedd o balmant bloc.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y-GB">
                <a:latin typeface="Arial"/>
                <a:ea typeface="Times New Roman"/>
              </a:rPr>
              <a:t>Storio ar baledau i gadw’r bagiau’n glir o’r llawr ac i ffwrdd oddi wrth y waliau er mwyn sicrhau bod digon o aer yn cylchredeg rhyngddynt. </a:t>
            </a:r>
          </a:p>
          <a:p>
            <a:r>
              <a:rPr lang="cy-GB">
                <a:latin typeface="Arial"/>
                <a:ea typeface="Times New Roman"/>
              </a:rPr>
              <a:t>Cadwch y tywod hwn yn sych bob amser. </a:t>
            </a:r>
          </a:p>
          <a:p>
            <a:r>
              <a:rPr lang="cy-GB">
                <a:latin typeface="Arial"/>
                <a:ea typeface="Times New Roman"/>
              </a:rPr>
              <a:t>Peidiwch byth â storio mwy nag wyth o fagiau ar ben ei gilydd.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7" name="Silica Sand (SS2)" descr="Tywod Silica (SS2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73016"/>
            <a:ext cx="324036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473794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9552" y="830858"/>
            <a:ext cx="8153400" cy="869950"/>
          </a:xfrm>
        </p:spPr>
        <p:txBody>
          <a:bodyPr/>
          <a:lstStyle/>
          <a:p>
            <a:r>
              <a:rPr lang="cy-GB"/>
              <a:t>Sment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>
          <a:xfrm>
            <a:off x="540668" y="2333310"/>
            <a:ext cx="3886200" cy="3581400"/>
          </a:xfrm>
        </p:spPr>
        <p:txBody>
          <a:bodyPr/>
          <a:lstStyle/>
          <a:p>
            <a:r>
              <a:rPr lang="cy-GB" sz="1850" dirty="0"/>
              <a:t>Dyma’r </a:t>
            </a:r>
            <a:r>
              <a:rPr lang="cy-GB" sz="1850" i="1" dirty="0"/>
              <a:t>glud</a:t>
            </a:r>
            <a:r>
              <a:rPr lang="cy-GB" sz="1850" dirty="0"/>
              <a:t> sy’n rhwymo wrth wneud morter/haen gwely neu goncrit wrth osod palmant.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4817393" y="2276872"/>
            <a:ext cx="3886200" cy="3581400"/>
          </a:xfrm>
        </p:spPr>
        <p:txBody>
          <a:bodyPr>
            <a:no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850" dirty="0">
                <a:latin typeface="Arial"/>
                <a:ea typeface="Times New Roman"/>
              </a:rPr>
              <a:t>Rhaid eu storio mewn siediau sy’n dal dŵr ac sydd wedi’u hawyru’n dda – gyda lloriau pren yn ddelfrydol.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850" dirty="0">
                <a:latin typeface="Arial"/>
                <a:ea typeface="Times New Roman"/>
              </a:rPr>
              <a:t>Dylid storio sment ar baledau i gadw’r bagiau’n glir o’r llawr ac i ffwrdd oddi wrth y waliau er mwyn sicrhau bod digon o aer yn cylchredeg rhyngddynt.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850" dirty="0">
                <a:latin typeface="Arial"/>
                <a:ea typeface="Times New Roman"/>
              </a:rPr>
              <a:t>Peidiwch byth â storio mwy nag wyth o fagiau ar ben ei gilydd er mwyn osgoi cywasgu’r deunyddiau neu ‘galedu yn y warws’.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xfrm>
            <a:off x="551781" y="1521775"/>
            <a:ext cx="3886200" cy="640080"/>
          </a:xfrm>
          <a:solidFill>
            <a:srgbClr val="0077E3"/>
          </a:solidFill>
        </p:spPr>
        <p:txBody>
          <a:bodyPr/>
          <a:lstStyle/>
          <a:p>
            <a:r>
              <a:rPr lang="cy-GB" dirty="0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4800203" y="1528264"/>
            <a:ext cx="3886200" cy="640080"/>
          </a:xfrm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2" name="Picture 1" descr="BookFinalVersionPage1EditCementOnl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32" y="4124010"/>
            <a:ext cx="2320968" cy="1346283"/>
          </a:xfrm>
          <a:prstGeom prst="rect">
            <a:avLst/>
          </a:prstGeom>
        </p:spPr>
      </p:pic>
      <p:pic>
        <p:nvPicPr>
          <p:cNvPr id="3" name="Picture 2" descr="Blue-Circle-Cement-25kg_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61048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6673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3400" y="497187"/>
            <a:ext cx="8153400" cy="869950"/>
          </a:xfrm>
        </p:spPr>
        <p:txBody>
          <a:bodyPr/>
          <a:lstStyle/>
          <a:p>
            <a:br>
              <a:rPr lang="cy-GB"/>
            </a:br>
            <a:r>
              <a:rPr lang="cy-GB"/>
              <a:t>Ymylon pren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/>
              <a:t>Fe’i defnyddir fel atalfa ymyl ar lwybr troed. </a:t>
            </a:r>
          </a:p>
          <a:p>
            <a:r>
              <a:rPr lang="cy-GB"/>
              <a:t>Mae’n cael ei ddefnyddio i dorri sgridiau ar gyfer yr haen wely wrth osod blociau.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y-GB"/>
              <a:t>Maen nhw’n cael eu danfon mewn niferoedd bach a mawr ac fel arfer maen nhw’n cael eu rhwymo gyda’i gilydd.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y-GB"/>
              <a:t>Dylid eu storio ar sgids coed rhag iddynt warpio ac i’w cadw’n wastad.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8" name="Picture 7" descr="timber-pic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34" y="4241651"/>
            <a:ext cx="2440769" cy="145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2968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03586" y="533090"/>
            <a:ext cx="8153400" cy="869950"/>
          </a:xfrm>
        </p:spPr>
        <p:txBody>
          <a:bodyPr/>
          <a:lstStyle/>
          <a:p>
            <a:br>
              <a:rPr lang="cy-GB"/>
            </a:br>
            <a:r>
              <a:rPr lang="cy-GB"/>
              <a:t>Cyrbiau ymyl neu gyrbiau cicio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/>
              <a:t>Fe’u defnyddir fel ymyl ar lwybr troed. 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y-GB"/>
              <a:t>Storiwch ar baled. </a:t>
            </a:r>
          </a:p>
          <a:p>
            <a:r>
              <a:rPr lang="cy-GB"/>
              <a:t>Wedi’i lapio pan fo’n bosibl; os byddant yn cael eu storio’n rhydd, dylid eu stacio ar eu hymylon er mwyn osgoi difrodi eu hwynebau.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2" name="Picture 1" descr="150_x_50_x_915mm_Flat_Top_Edging_LP001_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" t="23049" b="25249"/>
          <a:stretch/>
        </p:blipFill>
        <p:spPr>
          <a:xfrm>
            <a:off x="5220072" y="4509120"/>
            <a:ext cx="2592288" cy="1368675"/>
          </a:xfrm>
          <a:prstGeom prst="rect">
            <a:avLst/>
          </a:prstGeom>
        </p:spPr>
      </p:pic>
      <p:pic>
        <p:nvPicPr>
          <p:cNvPr id="4" name="Picture 3" descr="b2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88" y="3429000"/>
            <a:ext cx="2592288" cy="194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017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53400" cy="869950"/>
          </a:xfrm>
        </p:spPr>
        <p:txBody>
          <a:bodyPr/>
          <a:lstStyle/>
          <a:p>
            <a:r>
              <a:rPr lang="cy-GB"/>
              <a:t>Slabiau palmant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/>
              <a:t>Fel gorffeniad arwyneb ar lwybrau, patios a throetffyrdd; mae gwahanol feintiau ar gael.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y-GB"/>
              <a:t>Storiwch ar baled. </a:t>
            </a:r>
          </a:p>
          <a:p>
            <a:r>
              <a:rPr lang="cy-GB"/>
              <a:t>Wedi’i lapio pan fo’n bosibl; os byddant yn cael eu storio’n rhydd, dylid eu stacio ar eu hymylon er mwyn osgoi difrodi eu hwynebau.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7" name="il_fi" descr="http://www.selectstone.com/wp-content/gallery/frontier-sawn-paving-stone/frontier-sawn-pattern-49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548" y="3717032"/>
            <a:ext cx="273630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647100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14027" y="555501"/>
            <a:ext cx="8153400" cy="869950"/>
          </a:xfrm>
        </p:spPr>
        <p:txBody>
          <a:bodyPr/>
          <a:lstStyle/>
          <a:p>
            <a:br>
              <a:rPr lang="cy-GB"/>
            </a:br>
            <a:r>
              <a:rPr lang="cy-GB"/>
              <a:t>Palmant blociau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y-GB"/>
              <a:t>Fel gorffeniad arwyneb ar ffyrdd a throetffyrdd.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y-GB"/>
              <a:t>Storiwch ar baled. </a:t>
            </a:r>
          </a:p>
          <a:p>
            <a:r>
              <a:rPr lang="cy-GB"/>
              <a:t>Wedi’i lapio pan fo’n bosibl; os byddant yn cael eu storio’n rhydd, dylid eu stacio ar eu hymylon er mwyn osgoi difrodi eu hwynebau.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Ar gyfer beth y caiff ei ddefnyddio?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cy-GB"/>
              <a:t> Sut bydd yn cael ei storio?</a:t>
            </a:r>
          </a:p>
        </p:txBody>
      </p:sp>
      <p:pic>
        <p:nvPicPr>
          <p:cNvPr id="7" name="il_fi" descr="http://www.driveway-sealer.co.uk/images/content/d3e4fcb717ac8e0c11727cc735dde45617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331236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3298224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3772</TotalTime>
  <Words>619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PowerPoint 8: Deunyddiau palmantu modiwlaidd</vt:lpstr>
      <vt:lpstr>Is-sylfaen neu is-sylfaen gronynnog (GSB) </vt:lpstr>
      <vt:lpstr>Tywod siarp</vt:lpstr>
      <vt:lpstr> Tywod silica </vt:lpstr>
      <vt:lpstr>Sment </vt:lpstr>
      <vt:lpstr> Ymylon pren</vt:lpstr>
      <vt:lpstr> Cyrbiau ymyl neu gyrbiau cicio </vt:lpstr>
      <vt:lpstr>Slabiau palmant </vt:lpstr>
      <vt:lpstr> Palmant blociau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140</cp:revision>
  <dcterms:created xsi:type="dcterms:W3CDTF">2013-05-28T00:38:54Z</dcterms:created>
  <dcterms:modified xsi:type="dcterms:W3CDTF">2021-06-04T08:57:05Z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