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9"/>
  </p:notesMasterIdLst>
  <p:handoutMasterIdLst>
    <p:handoutMasterId r:id="rId30"/>
  </p:handoutMasterIdLst>
  <p:sldIdLst>
    <p:sldId id="256" r:id="rId5"/>
    <p:sldId id="268" r:id="rId6"/>
    <p:sldId id="364" r:id="rId7"/>
    <p:sldId id="366" r:id="rId8"/>
    <p:sldId id="368" r:id="rId9"/>
    <p:sldId id="370" r:id="rId10"/>
    <p:sldId id="288" r:id="rId11"/>
    <p:sldId id="372" r:id="rId12"/>
    <p:sldId id="262" r:id="rId13"/>
    <p:sldId id="269" r:id="rId14"/>
    <p:sldId id="373" r:id="rId15"/>
    <p:sldId id="284" r:id="rId16"/>
    <p:sldId id="285" r:id="rId17"/>
    <p:sldId id="374" r:id="rId18"/>
    <p:sldId id="375" r:id="rId19"/>
    <p:sldId id="283" r:id="rId20"/>
    <p:sldId id="300" r:id="rId21"/>
    <p:sldId id="259" r:id="rId22"/>
    <p:sldId id="376" r:id="rId23"/>
    <p:sldId id="271" r:id="rId24"/>
    <p:sldId id="377" r:id="rId25"/>
    <p:sldId id="378" r:id="rId26"/>
    <p:sldId id="273" r:id="rId27"/>
    <p:sldId id="267" r:id="rId28"/>
  </p:sldIdLst>
  <p:sldSz cx="9144000" cy="6858000" type="screen4x3"/>
  <p:notesSz cx="6858000" cy="9144000"/>
  <p:custDataLst>
    <p:tags r:id="rId3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E37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823C96-415F-7349-8DA0-D49C849EE623}" v="71" dt="2020-08-14T19:41:57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27"/>
    <p:restoredTop sz="93172" autoAdjust="0"/>
  </p:normalViewPr>
  <p:slideViewPr>
    <p:cSldViewPr showGuides="1">
      <p:cViewPr varScale="1">
        <p:scale>
          <a:sx n="67" d="100"/>
          <a:sy n="67" d="100"/>
        </p:scale>
        <p:origin x="83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9E4E4D95-8894-E14B-97E3-422A33C376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44A07F8-5090-C54B-B557-2B1A976B777B}" type="slidenum">
              <a:rPr lang="en-GB" altLang="en-US" sz="1200"/>
              <a:pPr eaLnBrk="1" hangingPunct="1"/>
              <a:t>18</a:t>
            </a:fld>
            <a:endParaRPr lang="en-GB" altLang="en-US" sz="12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AA73F8B2-D067-3A49-814E-DB4FC192DD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A90960F2-D0FD-7247-877D-70FBED0ECC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597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2C0CF92C-7E53-2C46-BDF8-33C4F0D3A0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704853E-0C87-E34F-B375-1F8D9DCB0C33}" type="slidenum">
              <a:rPr lang="en-GB" altLang="en-US" sz="1200"/>
              <a:pPr eaLnBrk="1" hangingPunct="1"/>
              <a:t>19</a:t>
            </a:fld>
            <a:endParaRPr lang="en-GB" altLang="en-US" sz="12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39D2B294-BB00-BD4F-804C-67566D5216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9C8FAFCE-8765-044D-A27B-FD1B589DEF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042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2C5C1B-3C06-1549-A1C8-3EA91386FB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B906C4-3FDA-BA4C-881B-D8140F3F49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7F977E-CF2E-8444-B42C-C66334A1DA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0CF74-BAF4-A94F-BDA0-47EBCDFA63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1993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424614-634D-BB45-B325-7AA1D4D900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EC762C-1CDC-5F49-A9D6-F80AF4954A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BEE44E-871F-2A4B-8A6D-410EDFF134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559F25-53A7-5842-A8A5-5980EE85A4B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20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740AD8-AE0E-054E-B63E-A6AB8F2D29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A5674-3017-5B4B-8AE7-72A121EF10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71957E-8BCD-5849-BB95-BFF70043DA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C2E938-B5BB-7B45-8538-9BF10734A4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006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24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hyperlink" Target="http://www.youtube.com/watch?v=94aKj8eJDfo&amp;feature=player_embedded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hyperlink" Target="http://www.youtube.com/watch?v=94aKj8eJDfo&amp;feature=player_embedded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Uned 112: Gweithrediadau adeiladu a gweithrediadau peirianneg sifil</a:t>
            </a:r>
            <a:r>
              <a:rPr lang="cy-GB" sz="2400" b="1"/>
              <a:t>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35133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6: Cydrannau draenio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>
            <a:extLst>
              <a:ext uri="{FF2B5EF4-FFF2-40B4-BE49-F238E27FC236}">
                <a16:creationId xmlns:a16="http://schemas.microsoft.com/office/drawing/2014/main" id="{BBE0A79F-4EFA-0248-8F83-33A4352307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4008" y="548680"/>
            <a:ext cx="8218488" cy="382588"/>
          </a:xfrm>
        </p:spPr>
        <p:txBody>
          <a:bodyPr/>
          <a:lstStyle/>
          <a:p>
            <a:pPr eaLnBrk="1" hangingPunct="1"/>
            <a:br>
              <a:rPr lang="cy-GB" sz="2800" dirty="0"/>
            </a:br>
            <a:r>
              <a:rPr lang="cy-GB" dirty="0"/>
              <a:t>Pibellau o glai gwydrog sbigot dwbl gyda</a:t>
            </a:r>
            <a:br>
              <a:rPr lang="cy-GB" dirty="0"/>
            </a:br>
            <a:r>
              <a:rPr lang="cy-GB" dirty="0"/>
              <a:t>chypladau hyblyg</a:t>
            </a:r>
            <a:br>
              <a:rPr lang="cy-GB" dirty="0"/>
            </a:br>
            <a:endParaRPr lang="cy-GB" dirty="0"/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0658134C-38A8-6041-98F3-C63933FD9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/>
          </a:p>
          <a:p>
            <a:pPr marL="0" indent="0" eaLnBrk="1" hangingPunct="1">
              <a:buFontTx/>
              <a:buNone/>
            </a:pPr>
            <a:r>
              <a:rPr lang="cy-GB" sz="2000" dirty="0"/>
              <a:t>Mae’n darparu uniad bôn gyda chyplad llewys polypropylene sy’n amgáu pennau’r bibell Mae’n dderbyniol ar gyfer naill ai draeniau storm neu ddŵr budr ac mae ar gael mewn diamedrau o 100 a 150mm.</a:t>
            </a:r>
          </a:p>
        </p:txBody>
      </p:sp>
      <p:pic>
        <p:nvPicPr>
          <p:cNvPr id="17413" name="Picture 2">
            <a:extLst>
              <a:ext uri="{FF2B5EF4-FFF2-40B4-BE49-F238E27FC236}">
                <a16:creationId xmlns:a16="http://schemas.microsoft.com/office/drawing/2014/main" id="{95C5DAF5-F8DF-0D41-9D17-F8CFC8E22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44876"/>
          <a:stretch/>
        </p:blipFill>
        <p:spPr bwMode="auto">
          <a:xfrm>
            <a:off x="1835696" y="3429000"/>
            <a:ext cx="601651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398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>
            <a:extLst>
              <a:ext uri="{FF2B5EF4-FFF2-40B4-BE49-F238E27FC236}">
                <a16:creationId xmlns:a16="http://schemas.microsoft.com/office/drawing/2014/main" id="{7768FE98-1188-8748-9826-1ABCEED55A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45735"/>
            <a:ext cx="8218488" cy="382588"/>
          </a:xfrm>
        </p:spPr>
        <p:txBody>
          <a:bodyPr/>
          <a:lstStyle/>
          <a:p>
            <a:pPr eaLnBrk="1" hangingPunct="1"/>
            <a:br>
              <a:rPr lang="cy-GB" sz="3200" dirty="0"/>
            </a:br>
            <a:r>
              <a:rPr lang="cy-GB" dirty="0"/>
              <a:t>UPVC (polyfinyl clorid heb ei blastigeiddio)</a:t>
            </a:r>
            <a:br>
              <a:rPr lang="cy-GB" sz="3200" dirty="0"/>
            </a:br>
            <a:endParaRPr lang="cy-GB" sz="3200" dirty="0"/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D13E0268-4377-4243-8786-02DDA6F220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239" y="1772816"/>
            <a:ext cx="8229600" cy="4248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y-GB" dirty="0"/>
              <a:t>Mae’r pibellau hyn yn hyblyg, fel arfer maent hyd at 6m o hyd mewn diamedrau 110, 160 a 200mm ac maent yn ysgafn iawn i’w trin.</a:t>
            </a:r>
          </a:p>
          <a:p>
            <a:pPr marL="0" indent="0" eaLnBrk="1" hangingPunct="1">
              <a:buFontTx/>
              <a:buNone/>
            </a:pPr>
            <a:r>
              <a:rPr lang="cy-GB" dirty="0"/>
              <a:t>Mae’r pibellau naill ai wedi’u ffitio’n dynn yn y cymal cydio neu wedi’u gwthio’n ffit mewn uniad cydio hyblyg.</a:t>
            </a:r>
          </a:p>
          <a:p>
            <a:pPr marL="0" indent="0" eaLnBrk="1" hangingPunct="1">
              <a:buFontTx/>
              <a:buNone/>
            </a:pPr>
            <a:r>
              <a:rPr lang="cy-GB" dirty="0"/>
              <a:t>Rhaid bod yn ofalus wrth wthio pibell i mewn i’r llewys i ddefnyddio offeryn na fydd yn marcio wyneb y pibellau (e.e. nid yw bariau haearn yn addas).</a:t>
            </a:r>
          </a:p>
        </p:txBody>
      </p:sp>
      <p:pic>
        <p:nvPicPr>
          <p:cNvPr id="9221" name="Picture 5">
            <a:extLst>
              <a:ext uri="{FF2B5EF4-FFF2-40B4-BE49-F238E27FC236}">
                <a16:creationId xmlns:a16="http://schemas.microsoft.com/office/drawing/2014/main" id="{DAD6ADA6-31C7-154E-A4C9-383F1C632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4752002"/>
            <a:ext cx="2592288" cy="1125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694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>
            <a:extLst>
              <a:ext uri="{FF2B5EF4-FFF2-40B4-BE49-F238E27FC236}">
                <a16:creationId xmlns:a16="http://schemas.microsoft.com/office/drawing/2014/main" id="{95858F09-D32C-E74B-B6FF-BBB7257F2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Ffitiadau draenio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9DD44-DC66-ED42-8EBD-F102EFA570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1525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2000"/>
              <a:t>Mae gwahanol fathau o ffitiadau a chydrannau draenio ar gael gan amrywiaeth o weithgynhyrchwyr, gan gynnwys socedi, corneli, a darnau  eraill. Mae pob un o’r rhain ar gael mewn nifer o feintiau ac onglau gwahanol.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55302" name="Picture 6">
            <a:extLst>
              <a:ext uri="{FF2B5EF4-FFF2-40B4-BE49-F238E27FC236}">
                <a16:creationId xmlns:a16="http://schemas.microsoft.com/office/drawing/2014/main" id="{7D7C884F-C3C5-8F43-9F69-6BBF11094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83" y="3439197"/>
            <a:ext cx="2238375" cy="166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7">
            <a:extLst>
              <a:ext uri="{FF2B5EF4-FFF2-40B4-BE49-F238E27FC236}">
                <a16:creationId xmlns:a16="http://schemas.microsoft.com/office/drawing/2014/main" id="{F8166C00-08F5-414C-B318-07B3AE256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58" y="3429000"/>
            <a:ext cx="2238375" cy="166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Picture 8">
            <a:extLst>
              <a:ext uri="{FF2B5EF4-FFF2-40B4-BE49-F238E27FC236}">
                <a16:creationId xmlns:a16="http://schemas.microsoft.com/office/drawing/2014/main" id="{A75F8C8F-5A34-7D47-8F5F-39A0891A5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512" y="3418802"/>
            <a:ext cx="2238375" cy="166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5" name="Picture 9">
            <a:extLst>
              <a:ext uri="{FF2B5EF4-FFF2-40B4-BE49-F238E27FC236}">
                <a16:creationId xmlns:a16="http://schemas.microsoft.com/office/drawing/2014/main" id="{360CA4D0-9E75-A142-A1DA-9E581CB21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185" y="3418803"/>
            <a:ext cx="2238375" cy="166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611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>
            <a:extLst>
              <a:ext uri="{FF2B5EF4-FFF2-40B4-BE49-F238E27FC236}">
                <a16:creationId xmlns:a16="http://schemas.microsoft.com/office/drawing/2014/main" id="{93C2B670-BD85-0742-8AA4-D13B402258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Cyplau ac addasyddion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4EBF6A-53E7-3145-ADC7-7745134DED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cy-GB" sz="2000"/>
              <a:t>Cyplad safonol</a:t>
            </a:r>
          </a:p>
          <a:p>
            <a:pPr>
              <a:defRPr/>
            </a:pPr>
            <a:endParaRPr lang="en-GB" sz="1800" dirty="0"/>
          </a:p>
          <a:p>
            <a:pPr>
              <a:defRPr/>
            </a:pPr>
            <a:endParaRPr lang="en-GB" sz="1800" dirty="0"/>
          </a:p>
          <a:p>
            <a:pPr>
              <a:defRPr/>
            </a:pPr>
            <a:endParaRPr lang="en-GB" sz="1800" dirty="0"/>
          </a:p>
          <a:p>
            <a:pPr>
              <a:defRPr/>
            </a:pPr>
            <a:r>
              <a:rPr lang="cy-GB" sz="2000"/>
              <a:t>Cyplu draeniau</a:t>
            </a:r>
          </a:p>
          <a:p>
            <a:pPr marL="0" indent="0">
              <a:buFontTx/>
              <a:buNone/>
              <a:defRPr/>
            </a:pPr>
            <a:r>
              <a:rPr lang="cy-GB"/>
              <a:t> </a:t>
            </a:r>
          </a:p>
        </p:txBody>
      </p:sp>
      <p:sp>
        <p:nvSpPr>
          <p:cNvPr id="20484" name="Content Placeholder 2">
            <a:extLst>
              <a:ext uri="{FF2B5EF4-FFF2-40B4-BE49-F238E27FC236}">
                <a16:creationId xmlns:a16="http://schemas.microsoft.com/office/drawing/2014/main" id="{91C7E35C-D04A-294F-9612-4276B4C69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546848" cy="4525963"/>
          </a:xfrm>
        </p:spPr>
        <p:txBody>
          <a:bodyPr/>
          <a:lstStyle/>
          <a:p>
            <a:r>
              <a:rPr lang="cy-GB" sz="2000" dirty="0"/>
              <a:t>Addasydd draenio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cy-GB" sz="2000" dirty="0"/>
              <a:t>Addasydd cyffredinol</a:t>
            </a:r>
          </a:p>
          <a:p>
            <a:endParaRPr lang="en-GB" altLang="en-US" dirty="0"/>
          </a:p>
        </p:txBody>
      </p:sp>
      <p:pic>
        <p:nvPicPr>
          <p:cNvPr id="20486" name="Picture 6">
            <a:extLst>
              <a:ext uri="{FF2B5EF4-FFF2-40B4-BE49-F238E27FC236}">
                <a16:creationId xmlns:a16="http://schemas.microsoft.com/office/drawing/2014/main" id="{CBD0FCEE-4AA1-EC4E-8938-032A00B39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518" y="3514473"/>
            <a:ext cx="1296988" cy="122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>
            <a:extLst>
              <a:ext uri="{FF2B5EF4-FFF2-40B4-BE49-F238E27FC236}">
                <a16:creationId xmlns:a16="http://schemas.microsoft.com/office/drawing/2014/main" id="{27D247AD-E5BD-A540-A220-6CB83CA4B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647" y="1311275"/>
            <a:ext cx="1227138" cy="125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>
            <a:extLst>
              <a:ext uri="{FF2B5EF4-FFF2-40B4-BE49-F238E27FC236}">
                <a16:creationId xmlns:a16="http://schemas.microsoft.com/office/drawing/2014/main" id="{43B57B20-8431-CE45-B0F8-08CFFE8B6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3410419"/>
            <a:ext cx="12271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>
            <a:extLst>
              <a:ext uri="{FF2B5EF4-FFF2-40B4-BE49-F238E27FC236}">
                <a16:creationId xmlns:a16="http://schemas.microsoft.com/office/drawing/2014/main" id="{E7BE4008-567D-654F-88CF-4BAC38E66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910" y="1532811"/>
            <a:ext cx="1338931" cy="139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537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>
            <a:extLst>
              <a:ext uri="{FF2B5EF4-FFF2-40B4-BE49-F238E27FC236}">
                <a16:creationId xmlns:a16="http://schemas.microsoft.com/office/drawing/2014/main" id="{BF7CA803-A605-F64E-BE7E-7510E2157A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694531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Cyplad safonol</a:t>
            </a:r>
            <a:br>
              <a:rPr lang="cy-GB"/>
            </a:br>
            <a:endParaRPr lang="cy-GB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9B304-495E-E946-B7BF-F522DEB4B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938" y="1628775"/>
            <a:ext cx="8215312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1600" dirty="0"/>
              <a:t>Defnyddir cyplau safonol yn bennaf mewn carthffosydd, draeniau a mathau eraill o ddefnydd di-wasgedd.</a:t>
            </a:r>
          </a:p>
          <a:p>
            <a:pPr marL="177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Carthffosydd cyhoeddus</a:t>
            </a:r>
          </a:p>
          <a:p>
            <a:pPr marL="177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Fel dewis arall yn lle cyplad traddodiadol ar gyfer pibellau pen plaen.</a:t>
            </a:r>
          </a:p>
          <a:p>
            <a:pPr marL="177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Pan fo angen cysylltiad i ddraen neu garthffos sy'n bodoli eisoes.</a:t>
            </a:r>
          </a:p>
          <a:p>
            <a:pPr marL="17640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Ar gyfer gosod pibell newydd er mwyn disodli rhan wedi’i difrodi o’r ddraen neu’r garthffos bresennol.</a:t>
            </a:r>
          </a:p>
          <a:p>
            <a:pPr marL="177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Lle mae’r bibell sydd i’w newid yn wahanol o ran diamedr a deunydd i’r bibell newydd.</a:t>
            </a:r>
          </a:p>
          <a:p>
            <a:pPr marL="177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dirty="0"/>
              <a:t>Lle mae pibellau wedi cael eu torri neu ddarnau byr o bibell, mae angen uniadu.</a:t>
            </a:r>
          </a:p>
          <a:p>
            <a:pPr marL="0" indent="0">
              <a:buClr>
                <a:srgbClr val="C00000"/>
              </a:buClr>
              <a:buFontTx/>
              <a:buNone/>
              <a:defRPr/>
            </a:pPr>
            <a:endParaRPr lang="en-GB" sz="1800" dirty="0"/>
          </a:p>
          <a:p>
            <a:pPr>
              <a:buClr>
                <a:srgbClr val="C00000"/>
              </a:buClr>
              <a:buFont typeface="Wingdings" pitchFamily="2" charset="2"/>
              <a:buChar char="§"/>
              <a:defRPr/>
            </a:pPr>
            <a:endParaRPr lang="en-GB" sz="1800" dirty="0"/>
          </a:p>
          <a:p>
            <a:pPr>
              <a:buClr>
                <a:srgbClr val="C00000"/>
              </a:buClr>
              <a:buFont typeface="Wingdings" pitchFamily="2" charset="2"/>
              <a:buChar char="§"/>
              <a:defRPr/>
            </a:pPr>
            <a:endParaRPr lang="en-GB" sz="1800" dirty="0"/>
          </a:p>
          <a:p>
            <a:pPr>
              <a:buClr>
                <a:srgbClr val="C00000"/>
              </a:buClr>
              <a:buFont typeface="Wingdings" pitchFamily="2" charset="2"/>
              <a:buChar char="§"/>
              <a:defRPr/>
            </a:pPr>
            <a:endParaRPr lang="en-GB" sz="1800" dirty="0">
              <a:hlinkClick r:id="rId2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§"/>
              <a:defRPr/>
            </a:pPr>
            <a:endParaRPr lang="en-GB" sz="1800" dirty="0"/>
          </a:p>
          <a:p>
            <a:pPr marL="0" indent="0">
              <a:buFontTx/>
              <a:buNone/>
              <a:defRPr/>
            </a:pPr>
            <a:r>
              <a:rPr lang="cy-GB" dirty="0"/>
              <a:t> </a:t>
            </a:r>
          </a:p>
        </p:txBody>
      </p:sp>
      <p:pic>
        <p:nvPicPr>
          <p:cNvPr id="21509" name="Picture 9">
            <a:extLst>
              <a:ext uri="{FF2B5EF4-FFF2-40B4-BE49-F238E27FC236}">
                <a16:creationId xmlns:a16="http://schemas.microsoft.com/office/drawing/2014/main" id="{E265C89D-BBDF-6045-AAE8-7FF85F1B6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51756"/>
            <a:ext cx="1029120" cy="10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230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>
            <a:extLst>
              <a:ext uri="{FF2B5EF4-FFF2-40B4-BE49-F238E27FC236}">
                <a16:creationId xmlns:a16="http://schemas.microsoft.com/office/drawing/2014/main" id="{778B257F-779C-8D4D-9406-DADCA5AC2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Cyplu draeniau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F6399-3192-0D48-8DBD-DCF5F8AE6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506140"/>
            <a:ext cx="8229600" cy="4735575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FontTx/>
              <a:buNone/>
              <a:defRPr/>
            </a:pPr>
            <a:r>
              <a:rPr lang="cy-GB" sz="1800" dirty="0"/>
              <a:t>Defnydd: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Fel dewis arall yn lle cyplad traddodiadol ar gyfer pibellau</a:t>
            </a:r>
            <a:br>
              <a:rPr lang="cy-GB" sz="1800" dirty="0"/>
            </a:br>
            <a:r>
              <a:rPr lang="cy-GB" sz="1800" dirty="0"/>
              <a:t>pen plaen.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Ar gyfer gosod pibell newydd er mwyn disodli rhan wedi’i difrodi o’r ddraen neu’r garthffos bresennol.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Lle mae’r bibell sydd i’w newid yn wahanol o ran diamedr a deunydd i’r bibell newydd.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Lle mae pibellau wedi cael eu torri neu ddarnau byr o bibell, y mae angen eu huno.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 dirty="0"/>
              <a:t>I’w defnyddio mewn draeniau fertigol lle nad yw’r pibellau sydd wedi’u uniadu yn destun unrhyw lwyth.</a:t>
            </a:r>
          </a:p>
          <a:p>
            <a:pPr marL="285750" indent="-285750">
              <a:lnSpc>
                <a:spcPct val="100000"/>
              </a:lnSpc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600" u="sng" dirty="0">
                <a:hlinkClick r:id="rId2"/>
              </a:rPr>
              <a:t>www.youtube.com/watch?v=94aKj8eJDfo&amp;feature=player_embedded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  <a:defRPr/>
            </a:pPr>
            <a:endParaRPr lang="en-GB" sz="1800" dirty="0"/>
          </a:p>
        </p:txBody>
      </p:sp>
      <p:pic>
        <p:nvPicPr>
          <p:cNvPr id="22533" name="Picture 10">
            <a:extLst>
              <a:ext uri="{FF2B5EF4-FFF2-40B4-BE49-F238E27FC236}">
                <a16:creationId xmlns:a16="http://schemas.microsoft.com/office/drawing/2014/main" id="{F58823B2-C30B-844F-8AB3-2F0B245AA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089620"/>
            <a:ext cx="12382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455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>
            <a:extLst>
              <a:ext uri="{FF2B5EF4-FFF2-40B4-BE49-F238E27FC236}">
                <a16:creationId xmlns:a16="http://schemas.microsoft.com/office/drawing/2014/main" id="{3C11BB8B-A747-8945-9D51-A39199395E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Gylïau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23D379B9-C352-E445-A4B0-752F1B254C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y-GB"/>
              <a:t>Gellir defnyddio glytiau i dynnu dŵr wyneb o ardaloedd palmantog ar gyfer cerddwyr. Mae peipiau ochr a chefn yn derbyn dŵr gwastraff o offer domestig ar y llawr gwaelod a/neu ddŵr glaw o doeau.</a:t>
            </a:r>
          </a:p>
          <a:p>
            <a:pPr marL="0" indent="0" eaLnBrk="1" hangingPunct="1">
              <a:buFontTx/>
              <a:buNone/>
            </a:pPr>
            <a:endParaRPr lang="en-GB" altLang="en-US" sz="2400" dirty="0"/>
          </a:p>
          <a:p>
            <a:pPr marL="0" indent="0" eaLnBrk="1" hangingPunct="1">
              <a:buFontTx/>
              <a:buNone/>
            </a:pPr>
            <a:endParaRPr lang="en-US" altLang="en-US" sz="2400" dirty="0"/>
          </a:p>
        </p:txBody>
      </p:sp>
      <p:pic>
        <p:nvPicPr>
          <p:cNvPr id="23557" name="Picture 4">
            <a:extLst>
              <a:ext uri="{FF2B5EF4-FFF2-40B4-BE49-F238E27FC236}">
                <a16:creationId xmlns:a16="http://schemas.microsoft.com/office/drawing/2014/main" id="{686D8B17-B11C-2940-A5F6-CE9AF2729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539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C5FBD-E924-264C-9425-D9DFA3811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cy-GB"/>
              <a:t>Tyllau archwilio wedi'u rhag-gastio neu wedi'u ffurfio'n barod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2DEA14F4-F592-644E-BAE2-F52B2A1DD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altLang="en-US" sz="2400" dirty="0"/>
          </a:p>
          <a:p>
            <a:pPr marL="0" indent="0">
              <a:buFontTx/>
              <a:buNone/>
            </a:pPr>
            <a:r>
              <a:rPr lang="cy-GB"/>
              <a:t>Adeiladwyd tyllau archwilio mewn gwaith brics yn gyfan gwbl flynyddoedd lawer yn ôl. Erbyn hyn, mae’n fwy cyfleus defnyddio concrid wedi’i rag-gastio neu dyllau plastig parod sydd ar gael mewn rhannau sy’n amrywio o ran dyfnder o 100mm i 600mm.</a:t>
            </a:r>
          </a:p>
          <a:p>
            <a:pPr marL="0" indent="0">
              <a:buFontTx/>
              <a:buNone/>
            </a:pPr>
            <a:r>
              <a:rPr lang="cy-GB"/>
              <a:t>Mae gan ran isaf y rhain y sianeli a’r cysylltiadau angenrheidiol, sy’n golygu bod ffurfio twll archwilio yn llawer cyflymach ac yn haws, yn enwedig mewn tir sy’n llawn dŵr.</a:t>
            </a:r>
          </a:p>
        </p:txBody>
      </p:sp>
    </p:spTree>
    <p:extLst>
      <p:ext uri="{BB962C8B-B14F-4D97-AF65-F5344CB8AC3E}">
        <p14:creationId xmlns:p14="http://schemas.microsoft.com/office/powerpoint/2010/main" val="1565464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48A94DE5-97DA-EC43-B140-AA76EB4B7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15412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Tyllau archwilio</a:t>
            </a:r>
            <a:br>
              <a:rPr lang="cy-GB"/>
            </a:br>
            <a:endParaRPr lang="cy-GB"/>
          </a:p>
        </p:txBody>
      </p:sp>
      <p:sp>
        <p:nvSpPr>
          <p:cNvPr id="25603" name="Rectangle 8">
            <a:extLst>
              <a:ext uri="{FF2B5EF4-FFF2-40B4-BE49-F238E27FC236}">
                <a16:creationId xmlns:a16="http://schemas.microsoft.com/office/drawing/2014/main" id="{409ABBB1-F9E6-6145-883F-FFA67B796D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/>
          </a:p>
          <a:p>
            <a:pPr marL="0" indent="0" eaLnBrk="1" hangingPunct="1">
              <a:buFontTx/>
              <a:buNone/>
            </a:pPr>
            <a:r>
              <a:rPr lang="cy-GB"/>
              <a:t>Rhaid gosod pob pibell garthffos mewn hyd syth i raddiant cyson dros bob hyd.</a:t>
            </a:r>
          </a:p>
          <a:p>
            <a:pPr marL="0" indent="0" eaLnBrk="1" hangingPunct="1">
              <a:buFontTx/>
              <a:buNone/>
            </a:pPr>
            <a:r>
              <a:rPr lang="cy-GB"/>
              <a:t>Mae angen twll archwilio ym mhob newid:</a:t>
            </a:r>
          </a:p>
          <a:p>
            <a:pPr marL="0" indent="0" eaLnBrk="1" hangingPunct="1">
              <a:buFontTx/>
              <a:buNone/>
            </a:pPr>
            <a:r>
              <a:rPr lang="cy-GB"/>
              <a:t>			(a) cyfeiriad</a:t>
            </a:r>
          </a:p>
          <a:p>
            <a:pPr marL="0" indent="0" eaLnBrk="1" hangingPunct="1">
              <a:buFontTx/>
              <a:buNone/>
            </a:pPr>
            <a:r>
              <a:rPr lang="cy-GB"/>
              <a:t>			(b) graddiant</a:t>
            </a:r>
          </a:p>
          <a:p>
            <a:pPr marL="0" indent="0" eaLnBrk="1" hangingPunct="1">
              <a:buFontTx/>
              <a:buNone/>
            </a:pPr>
            <a:r>
              <a:rPr lang="cy-GB"/>
              <a:t>			(c) maint pibell</a:t>
            </a:r>
          </a:p>
          <a:p>
            <a:pPr marL="0" indent="0" eaLnBrk="1" hangingPunct="1">
              <a:buFontTx/>
              <a:buNone/>
            </a:pPr>
            <a:r>
              <a:rPr lang="cy-GB"/>
              <a:t>			(d) math o bibell</a:t>
            </a:r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67026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CC1D0152-3730-B24F-961C-A05163431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2" y="715412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Tyllau archwilio</a:t>
            </a:r>
            <a:br>
              <a:rPr lang="cy-GB"/>
            </a:br>
            <a:endParaRPr lang="cy-GB"/>
          </a:p>
        </p:txBody>
      </p:sp>
      <p:sp>
        <p:nvSpPr>
          <p:cNvPr id="26627" name="Rectangle 8">
            <a:extLst>
              <a:ext uri="{FF2B5EF4-FFF2-40B4-BE49-F238E27FC236}">
                <a16:creationId xmlns:a16="http://schemas.microsoft.com/office/drawing/2014/main" id="{D9CB6756-EA82-6246-BEFF-4105308A95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12000"/>
            <a:ext cx="7787208" cy="4248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cy-GB"/>
              <a:t>Lle mae sawl hyd o garthffos yn dod at ei gilydd, dylid adeiladu twll archwilio neu siambr archwilio. </a:t>
            </a:r>
          </a:p>
          <a:p>
            <a:pPr marL="0" indent="0" eaLnBrk="1" hangingPunct="1">
              <a:buFontTx/>
              <a:buNone/>
            </a:pPr>
            <a:r>
              <a:rPr lang="cy-GB"/>
              <a:t>Mewn darnau hir a syth o garthffosydd, mae tyllau archwilio neu siambrau archwilio yn aml yn cael eu darparu bob yn hyn a hyn. </a:t>
            </a:r>
          </a:p>
          <a:p>
            <a:pPr marL="0" indent="0" eaLnBrk="1" hangingPunct="1">
              <a:buFontTx/>
              <a:buNone/>
            </a:pPr>
            <a:r>
              <a:rPr lang="cy-GB"/>
              <a:t>Mae tyllau archwilio’n cael eu darparu er mwyn i’r garthffos allu cael ei rodio rhag ofn iddi gael ei blocio.</a:t>
            </a:r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17049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F9E142D-28BE-E841-AAD2-AA019C2F84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15412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Mathau o bibellau ac uniadau</a:t>
            </a:r>
            <a:br>
              <a:rPr lang="cy-GB"/>
            </a:br>
            <a:endParaRPr lang="cy-GB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4803E65-6274-2E4D-98A1-84BEE46470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endParaRPr lang="en-GB" sz="1800" dirty="0"/>
          </a:p>
          <a:p>
            <a:pPr marL="0" indent="0" eaLnBrk="1" hangingPunct="1">
              <a:buFontTx/>
              <a:buNone/>
              <a:defRPr/>
            </a:pPr>
            <a:r>
              <a:rPr lang="cy-GB"/>
              <a:t>Anhyblyg, os yw wedi’i wneud o haearn bwrw, concrid, sment asbestos,</a:t>
            </a:r>
          </a:p>
          <a:p>
            <a:pPr marL="0" indent="0" eaLnBrk="1" hangingPunct="1">
              <a:buFontTx/>
              <a:buNone/>
              <a:defRPr/>
            </a:pPr>
            <a:r>
              <a:rPr lang="cy-GB"/>
              <a:t>Hyblyg, os yw wedi’i wneud o ddeunyddiau plastig, ffeibr pyg, clai neu ddeunyddiau tebyg; a dur, ac ati.</a:t>
            </a:r>
          </a:p>
          <a:p>
            <a:pPr marL="0" indent="0" eaLnBrk="1" hangingPunct="1">
              <a:buFontTx/>
              <a:buNone/>
              <a:defRPr/>
            </a:pPr>
            <a:r>
              <a:rPr lang="cy-GB"/>
              <a:t>Caiff cymalau eu hystyried:</a:t>
            </a:r>
          </a:p>
          <a:p>
            <a:pPr marL="0" indent="0" eaLnBrk="1" hangingPunct="1">
              <a:buFontTx/>
              <a:buNone/>
              <a:defRPr/>
            </a:pPr>
            <a:r>
              <a:rPr lang="cy-GB"/>
              <a:t>Yn anhyblyg, os gwneir hwy yn solet drwy ddefnyddio uniadau tywod/sment neu drwy weldio neu folltio cantelau pibellau metel </a:t>
            </a:r>
          </a:p>
          <a:p>
            <a:pPr marL="0" indent="0" eaLnBrk="1" hangingPunct="1">
              <a:buFontTx/>
              <a:buNone/>
              <a:defRPr/>
            </a:pPr>
            <a:r>
              <a:rPr lang="cy-GB"/>
              <a:t>Yn hyblyg, os caiff uniadau eu gwneud gyda chylchoedd neu gasgedi sy’n cael eu dal rhwng sbigogiaid pibellau a socedi, llewys neu goleri.</a:t>
            </a:r>
          </a:p>
        </p:txBody>
      </p:sp>
    </p:spTree>
    <p:extLst>
      <p:ext uri="{BB962C8B-B14F-4D97-AF65-F5344CB8AC3E}">
        <p14:creationId xmlns:p14="http://schemas.microsoft.com/office/powerpoint/2010/main" val="4162301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>
            <a:extLst>
              <a:ext uri="{FF2B5EF4-FFF2-40B4-BE49-F238E27FC236}">
                <a16:creationId xmlns:a16="http://schemas.microsoft.com/office/drawing/2014/main" id="{00E27988-0E53-D843-BE4E-0357F1B61E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Tyllau archwilio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04A3E3E5-B086-D549-A0D3-BB21C5A82F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12000"/>
            <a:ext cx="7859216" cy="4248000"/>
          </a:xfrm>
        </p:spPr>
        <p:txBody>
          <a:bodyPr/>
          <a:lstStyle/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Dylai’r twll archwilio fod â gorchudd cryf a ffrâm.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Dylai’r siafft mynediad fod o leiaf 550mm o led a 600mm o led os oes modd.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Dylid darparu gris haearn bob 300mm pan fo angen.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Dylai fod digon o le i weithwyr weithio’n ddiogel yn y twll.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Rhaid i’r ochrau fod ar oleddf, ond ni ddylent fod yn rhy serth i weithwyr sefyll arnynt.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Dylai’r twll archwilio fod ddal dŵr.</a:t>
            </a:r>
          </a:p>
        </p:txBody>
      </p:sp>
    </p:spTree>
    <p:extLst>
      <p:ext uri="{BB962C8B-B14F-4D97-AF65-F5344CB8AC3E}">
        <p14:creationId xmlns:p14="http://schemas.microsoft.com/office/powerpoint/2010/main" val="3713867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>
            <a:extLst>
              <a:ext uri="{FF2B5EF4-FFF2-40B4-BE49-F238E27FC236}">
                <a16:creationId xmlns:a16="http://schemas.microsoft.com/office/drawing/2014/main" id="{D7A47A76-EA91-FB42-A0B0-82F993F199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2" y="548680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Adeiladu tyllau archwilio</a:t>
            </a:r>
            <a:br>
              <a:rPr lang="cy-GB"/>
            </a:br>
            <a:endParaRPr lang="cy-GB"/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6D3CA2E2-D251-2849-8F8A-16F6AB9A26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cy-GB"/>
              <a:t>Defnyddir tri phrif ddull/deunydd wrth adeiladu tyllau archwilio.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Waliau brics ar sylfaen concrit a gyda slab gorchuddio concrid wedi’i adeiladu yn y fan a’r lle, mewn siâp petryal.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 Cylchoedd concrid wedi’u rhag-gastio a ddefnyddir i adeiladu twll crwn ac sy’n cael eu gosod ar sylfaen goncrid.</a:t>
            </a:r>
          </a:p>
          <a:p>
            <a:pPr marL="285750" indent="-285750" eaLnBrk="1" hangingPunct="1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/>
              <a:t>Tyllau archwilio plastig parod, hefyd mewn cylch, gyda phob modrwy wedi’i bolltio gyda’i gilydd.</a:t>
            </a:r>
          </a:p>
        </p:txBody>
      </p:sp>
    </p:spTree>
    <p:extLst>
      <p:ext uri="{BB962C8B-B14F-4D97-AF65-F5344CB8AC3E}">
        <p14:creationId xmlns:p14="http://schemas.microsoft.com/office/powerpoint/2010/main" val="1466536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>
            <a:extLst>
              <a:ext uri="{FF2B5EF4-FFF2-40B4-BE49-F238E27FC236}">
                <a16:creationId xmlns:a16="http://schemas.microsoft.com/office/drawing/2014/main" id="{574B1824-C34D-1A40-A181-2A06985885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Siambr archwilio 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87B0714-4DC2-394D-A0A1-C9C2E1F7D8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12000"/>
            <a:ext cx="3754760" cy="4248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y-GB" sz="1800" dirty="0"/>
              <a:t>Fel arfer, mae’r rhain yn siâp bas, petryal neu grwn, gyda chaead a ffrâm o faint y siambr. Mae gweithwyr yn gweithio ar wyneb y ddaear pan fyddant yn gwthio rhoden i siambr archwilio.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FD8F7A2C-66E9-456B-84EC-37E9544E2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02" b="7233"/>
          <a:stretch/>
        </p:blipFill>
        <p:spPr>
          <a:xfrm>
            <a:off x="4283968" y="1584368"/>
            <a:ext cx="4483204" cy="410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25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>
            <a:extLst>
              <a:ext uri="{FF2B5EF4-FFF2-40B4-BE49-F238E27FC236}">
                <a16:creationId xmlns:a16="http://schemas.microsoft.com/office/drawing/2014/main" id="{F2E8E33D-9D35-B643-A4A9-AF13B9668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Crau rhoden. </a:t>
            </a:r>
          </a:p>
        </p:txBody>
      </p:sp>
      <p:sp>
        <p:nvSpPr>
          <p:cNvPr id="30723" name="Rectangle 6">
            <a:extLst>
              <a:ext uri="{FF2B5EF4-FFF2-40B4-BE49-F238E27FC236}">
                <a16:creationId xmlns:a16="http://schemas.microsoft.com/office/drawing/2014/main" id="{8808B65D-FD79-BE4E-9BFA-A59D21958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cy-GB"/>
              <a:t>Darperir hyn ym mhen uchaf carthffos lle nad yw’r dyfnder yn fawr a lle nad oes angen darparu twll archwilio, a fyddai’n llawer drutach.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1065CE5-6331-4536-B8AB-149AB5EFE5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89" b="15551"/>
          <a:stretch/>
        </p:blipFill>
        <p:spPr>
          <a:xfrm>
            <a:off x="2512676" y="2406076"/>
            <a:ext cx="4107536" cy="335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76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4622DAF-B360-9B49-AC3C-0B703D90C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Clai wedi’i wydro – pibellau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9F9271-63C5-F248-9916-8B979EF8BE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39675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2000" dirty="0"/>
              <a:t>Gweneuthuriad:</a:t>
            </a:r>
          </a:p>
          <a:p>
            <a:pPr>
              <a:defRPr/>
            </a:pPr>
            <a:r>
              <a:rPr lang="cy-GB" sz="2000" dirty="0"/>
              <a:t>Clai gyda gwydriad halen wedi’i ychwanegu wrth danio mewn odyn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2BD3A-50F1-C246-B1B6-282B8A05B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39675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2000"/>
              <a:t>Defnyddir ar gyfer:</a:t>
            </a:r>
          </a:p>
          <a:p>
            <a:pPr>
              <a:defRPr/>
            </a:pPr>
            <a:r>
              <a:rPr lang="cy-GB" sz="2000"/>
              <a:t>Draeniau a charthffosydd domestig a diwydiannol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3B676B-6066-3248-99F5-926E429C1D71}"/>
              </a:ext>
            </a:extLst>
          </p:cNvPr>
          <p:cNvSpPr txBox="1"/>
          <p:nvPr/>
        </p:nvSpPr>
        <p:spPr>
          <a:xfrm>
            <a:off x="457200" y="3228945"/>
            <a:ext cx="2571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2400" b="1" dirty="0">
                <a:solidFill>
                  <a:srgbClr val="0077E3"/>
                </a:solidFill>
                <a:cs typeface="Times New Roman" panose="02020603050405020304" pitchFamily="18" charset="0"/>
              </a:rPr>
              <a:t>UPVC </a:t>
            </a:r>
            <a:r>
              <a:rPr lang="cy-GB" sz="2800" b="1" dirty="0">
                <a:solidFill>
                  <a:srgbClr val="0077E3"/>
                </a:solidFill>
              </a:rPr>
              <a:t>–</a:t>
            </a:r>
            <a:r>
              <a:rPr lang="cy-GB" sz="2400" b="1" dirty="0">
                <a:solidFill>
                  <a:srgbClr val="0077E3"/>
                </a:solidFill>
                <a:cs typeface="Times New Roman" panose="02020603050405020304" pitchFamily="18" charset="0"/>
              </a:rPr>
              <a:t> pibellau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43A6B3-060E-7D43-9DB6-7314FE7FC2D2}"/>
              </a:ext>
            </a:extLst>
          </p:cNvPr>
          <p:cNvSpPr txBox="1">
            <a:spLocks/>
          </p:cNvSpPr>
          <p:nvPr/>
        </p:nvSpPr>
        <p:spPr bwMode="auto">
          <a:xfrm>
            <a:off x="483243" y="4005063"/>
            <a:ext cx="4038600" cy="12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4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20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cy-GB" sz="2000"/>
              <a:t>Gweneuthuriad:</a:t>
            </a:r>
          </a:p>
          <a:p>
            <a:pPr>
              <a:defRPr/>
            </a:pPr>
            <a:r>
              <a:rPr lang="cy-GB" sz="2000"/>
              <a:t> Polyfinyl clorid heb ei blastig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A754B543-5D5C-6D40-83A3-D011848EC2A0}"/>
              </a:ext>
            </a:extLst>
          </p:cNvPr>
          <p:cNvSpPr txBox="1">
            <a:spLocks/>
          </p:cNvSpPr>
          <p:nvPr/>
        </p:nvSpPr>
        <p:spPr bwMode="auto">
          <a:xfrm>
            <a:off x="4860032" y="3969059"/>
            <a:ext cx="4038600" cy="13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4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20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cy-GB" sz="2000"/>
              <a:t>Defnyddir ar gyfer:</a:t>
            </a:r>
          </a:p>
          <a:p>
            <a:pPr>
              <a:defRPr/>
            </a:pPr>
            <a:r>
              <a:rPr lang="cy-GB" sz="2000"/>
              <a:t>Draeniau a charthffosydd domestig</a:t>
            </a:r>
          </a:p>
        </p:txBody>
      </p:sp>
    </p:spTree>
    <p:extLst>
      <p:ext uri="{BB962C8B-B14F-4D97-AF65-F5344CB8AC3E}">
        <p14:creationId xmlns:p14="http://schemas.microsoft.com/office/powerpoint/2010/main" val="2500534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18B2754-2086-6E47-8217-E0D15FCB4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 Concrid – pibellau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E1DF2-DF16-474E-AAC3-AFA486102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18884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2000" dirty="0"/>
              <a:t>Gweneuthuriad:</a:t>
            </a:r>
          </a:p>
          <a:p>
            <a:pPr>
              <a:defRPr/>
            </a:pPr>
            <a:r>
              <a:rPr lang="cy-GB" sz="2000" dirty="0"/>
              <a:t>Concrid agreg bach o ansawdd 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FD3DFC-DD14-FE48-978A-3DA0E24915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39675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2000"/>
              <a:t>Defnyddir ar gyfer:</a:t>
            </a:r>
          </a:p>
          <a:p>
            <a:pPr>
              <a:defRPr/>
            </a:pPr>
            <a:r>
              <a:rPr lang="cy-GB" sz="2000"/>
              <a:t>Cyflenwadau dŵr a draeniau gwastraff diwydiannol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F81372-9601-2E4B-89D0-EF60138EE145}"/>
              </a:ext>
            </a:extLst>
          </p:cNvPr>
          <p:cNvSpPr txBox="1">
            <a:spLocks/>
          </p:cNvSpPr>
          <p:nvPr/>
        </p:nvSpPr>
        <p:spPr bwMode="auto">
          <a:xfrm>
            <a:off x="538956" y="3195237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cy-GB"/>
              <a:t>Ffeibr pyg – pibellau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D5EEB3F-7C67-9844-81C7-E4AF9C658FEE}"/>
              </a:ext>
            </a:extLst>
          </p:cNvPr>
          <p:cNvSpPr txBox="1">
            <a:spLocks/>
          </p:cNvSpPr>
          <p:nvPr/>
        </p:nvSpPr>
        <p:spPr bwMode="auto">
          <a:xfrm>
            <a:off x="441857" y="3761768"/>
            <a:ext cx="40386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4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20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sz="2000"/>
              <a:t>Gweneuthuriad:</a:t>
            </a:r>
          </a:p>
          <a:p>
            <a:r>
              <a:rPr lang="cy-GB" sz="2000"/>
              <a:t>Pyg gyda ffibrau wedi’u hychwanegu a’u mowldio i wahanol feintiau pibellau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81C14B5C-A3E3-9048-8DB0-3C1E1C9BAC8E}"/>
              </a:ext>
            </a:extLst>
          </p:cNvPr>
          <p:cNvSpPr txBox="1">
            <a:spLocks/>
          </p:cNvSpPr>
          <p:nvPr/>
        </p:nvSpPr>
        <p:spPr bwMode="auto">
          <a:xfrm>
            <a:off x="4648200" y="3757486"/>
            <a:ext cx="40386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4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20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8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800" kern="0" baseline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 sz="2000"/>
              <a:t>Defnyddir ar gyfer:</a:t>
            </a:r>
          </a:p>
          <a:p>
            <a:r>
              <a:rPr lang="cy-GB" sz="2000"/>
              <a:t>Draeniau maes a dwythellau ar gyfer gwifrau ffôn, ceblau trydanol a cheblau eraill sy'n pasio drwy waliau i mewn i adeilad</a:t>
            </a:r>
          </a:p>
        </p:txBody>
      </p:sp>
    </p:spTree>
    <p:extLst>
      <p:ext uri="{BB962C8B-B14F-4D97-AF65-F5344CB8AC3E}">
        <p14:creationId xmlns:p14="http://schemas.microsoft.com/office/powerpoint/2010/main" val="4172193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D148E5D-09A9-E549-BA32-64D0C2EBD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Cwndidau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F76562D4-3800-4F41-AFBA-59EA08107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88" y="1375808"/>
            <a:ext cx="8229600" cy="1440160"/>
          </a:xfrm>
        </p:spPr>
        <p:txBody>
          <a:bodyPr/>
          <a:lstStyle/>
          <a:p>
            <a:pPr marL="0" indent="0">
              <a:buFontTx/>
              <a:buNone/>
            </a:pPr>
            <a:endParaRPr lang="en-GB" altLang="en-US" dirty="0"/>
          </a:p>
          <a:p>
            <a:pPr marL="0" indent="0">
              <a:buFontTx/>
              <a:buNone/>
            </a:pPr>
            <a:r>
              <a:rPr lang="cy-GB"/>
              <a:t>Defnyddir y rhain yn bennaf fel cwndidau i gario gwifrau trydanol neu ffôn, yn enwedig pan fydd gwifrau’n gorfod mynd drwy adeilad neu gael eu claddu mewn waliau plastr.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790F54-7B33-5644-A132-6090570AFC0C}"/>
              </a:ext>
            </a:extLst>
          </p:cNvPr>
          <p:cNvSpPr txBox="1">
            <a:spLocks/>
          </p:cNvSpPr>
          <p:nvPr/>
        </p:nvSpPr>
        <p:spPr bwMode="auto">
          <a:xfrm>
            <a:off x="446088" y="3183776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cy-GB"/>
              <a:t>Compownd uniadu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B4375-FD22-FC42-8262-71FB00E87C03}"/>
              </a:ext>
            </a:extLst>
          </p:cNvPr>
          <p:cNvSpPr txBox="1">
            <a:spLocks/>
          </p:cNvSpPr>
          <p:nvPr/>
        </p:nvSpPr>
        <p:spPr bwMode="auto">
          <a:xfrm>
            <a:off x="482551" y="3429000"/>
            <a:ext cx="82296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endParaRPr lang="en-GB" altLang="en-US" kern="0" dirty="0"/>
          </a:p>
          <a:p>
            <a:r>
              <a:rPr lang="cy-GB"/>
              <a:t>Gellir defnyddio hwn i gysylltu pibelli a chyplwyr UPVC â’i gilydd. Mae’n</a:t>
            </a:r>
            <a:br>
              <a:rPr lang="cy-GB"/>
            </a:br>
            <a:r>
              <a:rPr lang="cy-GB"/>
              <a:t>hefyd yn cael ei ddefnyddio wrth gysylltu pibelli dŵr glaw a chorneli: mae’r compownd uniadu yn cael ei beintio ar y bibell a’r cyplysydd ac mae’r cysylltiad yn cael ei wneud ar unwaith. Mae’r compownd yn toddi’r deunydd ac, wrth ei sychu, mae’n ffurfio uniad nad yw’n gollwng.</a:t>
            </a:r>
          </a:p>
        </p:txBody>
      </p:sp>
    </p:spTree>
    <p:extLst>
      <p:ext uri="{BB962C8B-B14F-4D97-AF65-F5344CB8AC3E}">
        <p14:creationId xmlns:p14="http://schemas.microsoft.com/office/powerpoint/2010/main" val="3403897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F491CF6B-7091-E64C-B35D-25E971BA2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Cyplau a chysylltwyr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1A8A5C91-B66E-DA41-B389-24A59C01A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altLang="en-US" sz="2400" dirty="0"/>
          </a:p>
          <a:p>
            <a:pPr marL="0" indent="0">
              <a:buFontTx/>
              <a:buNone/>
            </a:pPr>
            <a:r>
              <a:rPr lang="cy-GB"/>
              <a:t>Defnyddir y rhain i gysylltu ffeibr UPVC a ffeibr pyg â’i gilydd. Gelwir y rhain yn gymalau hyblyg tra bod pibellau clai a phibau concrid gwydrog fel arfer yn cynnwys sbigot ar un pen a choler ar y pen arall.</a:t>
            </a:r>
          </a:p>
          <a:p>
            <a:pPr marL="0" indent="0">
              <a:buFontTx/>
              <a:buNone/>
            </a:pPr>
            <a:endParaRPr lang="en-GB" altLang="en-US" dirty="0"/>
          </a:p>
          <a:p>
            <a:pPr marL="0" indent="0">
              <a:buFontTx/>
              <a:buNone/>
            </a:pPr>
            <a:r>
              <a:rPr lang="cy-GB"/>
              <a:t>Fel arfer, mae gan y mathau hyn o bibellau gymalau tywod/sment sy’n cael eu galw’n gymalau anhyblyg.</a:t>
            </a:r>
          </a:p>
        </p:txBody>
      </p:sp>
    </p:spTree>
    <p:extLst>
      <p:ext uri="{BB962C8B-B14F-4D97-AF65-F5344CB8AC3E}">
        <p14:creationId xmlns:p14="http://schemas.microsoft.com/office/powerpoint/2010/main" val="377915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5D5D5A63-B596-AC40-B5F7-E549387DA1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5712" y="1203301"/>
            <a:ext cx="8229600" cy="1139825"/>
          </a:xfrm>
        </p:spPr>
        <p:txBody>
          <a:bodyPr/>
          <a:lstStyle/>
          <a:p>
            <a:r>
              <a:rPr lang="cy-GB"/>
              <a:t>Uniadau a ddefnyddir yn gyffredin</a:t>
            </a:r>
          </a:p>
        </p:txBody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515744AA-781D-E942-B16A-D5B93F21F48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54149"/>
            <a:ext cx="4038600" cy="1974851"/>
          </a:xfrm>
        </p:spPr>
        <p:txBody>
          <a:bodyPr/>
          <a:lstStyle/>
          <a:p>
            <a:endParaRPr lang="en-GB" altLang="en-US" dirty="0">
              <a:solidFill>
                <a:srgbClr val="FF0000"/>
              </a:solidFill>
            </a:endParaRPr>
          </a:p>
          <a:p>
            <a:r>
              <a:rPr lang="cy-GB"/>
              <a:t>|Sbigot dwbl – mae’n darparu uniad bôn gyda cyplad pholypropylene yn gorchuddio llewys sy’n amgáu pennau’r bibell</a:t>
            </a:r>
          </a:p>
          <a:p>
            <a:endParaRPr lang="en-GB" altLang="en-US" sz="2800" dirty="0"/>
          </a:p>
        </p:txBody>
      </p:sp>
      <p:pic>
        <p:nvPicPr>
          <p:cNvPr id="13316" name="Picture 12">
            <a:extLst>
              <a:ext uri="{FF2B5EF4-FFF2-40B4-BE49-F238E27FC236}">
                <a16:creationId xmlns:a16="http://schemas.microsoft.com/office/drawing/2014/main" id="{EA07E576-29B2-1145-AFF6-0DC25C8F944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35205" y="1078662"/>
            <a:ext cx="2781309" cy="252892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87BE960-CE4B-4443-9DCD-F0B473F51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12" y="3998912"/>
            <a:ext cx="4038600" cy="161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cy-GB"/>
              <a:t>Sbigot a soced – uniadau wedi’u selio gyda chylchoedd rwber wedi’u gosod rhwng pennau gwryw (spigot) a benyw (soced) y bibell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578F1F7-03D6-4A4B-BD96-687B94992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84984"/>
            <a:ext cx="3115165" cy="283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340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E150485B-B561-6144-87CB-C03BC7DBBB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1156" y="-69594"/>
            <a:ext cx="8218488" cy="382588"/>
          </a:xfrm>
        </p:spPr>
        <p:txBody>
          <a:bodyPr/>
          <a:lstStyle/>
          <a:p>
            <a:pPr eaLnBrk="1" hangingPunct="1"/>
            <a:br>
              <a:rPr lang="cy-GB" sz="3600" dirty="0"/>
            </a:br>
            <a:br>
              <a:rPr lang="cy-GB" sz="3600" dirty="0"/>
            </a:br>
            <a:r>
              <a:rPr lang="cy-GB" dirty="0"/>
              <a:t>Sbigot a soced – pibellau clai wedi’u gwydro â halen</a:t>
            </a:r>
            <a:br>
              <a:rPr lang="cy-GB" sz="3600" dirty="0"/>
            </a:br>
            <a:br>
              <a:rPr lang="cy-GB" sz="3600" dirty="0"/>
            </a:br>
            <a:endParaRPr lang="cy-GB" sz="3600" dirty="0"/>
          </a:p>
        </p:txBody>
      </p:sp>
      <p:sp>
        <p:nvSpPr>
          <p:cNvPr id="15363" name="Rectangle 8">
            <a:extLst>
              <a:ext uri="{FF2B5EF4-FFF2-40B4-BE49-F238E27FC236}">
                <a16:creationId xmlns:a16="http://schemas.microsoft.com/office/drawing/2014/main" id="{0A0FBD06-26F9-CD47-A86B-072B054744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cy-GB" dirty="0"/>
              <a:t>Am flynyddoedd lawer, dyma’r math safonol o bibell ddraenio ac roedd angen uniad gyda morter â sment. Gwnaed hwn ar ôl ei gau â’r uniad gyda darn o edafedd wedi’i dorri wedi’i lapio o amgylch y sbigog a’i wthio i mewn i’r soced. Mae’r math hwn o bibell ac uniad yn addas ar gyfer systemau draenio dŵr budr.</a:t>
            </a:r>
          </a:p>
        </p:txBody>
      </p:sp>
      <p:pic>
        <p:nvPicPr>
          <p:cNvPr id="15365" name="Picture 5">
            <a:extLst>
              <a:ext uri="{FF2B5EF4-FFF2-40B4-BE49-F238E27FC236}">
                <a16:creationId xmlns:a16="http://schemas.microsoft.com/office/drawing/2014/main" id="{1557D810-E520-774C-869D-DA7DAA580F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25350"/>
          <a:stretch/>
        </p:blipFill>
        <p:spPr bwMode="auto">
          <a:xfrm>
            <a:off x="2699792" y="3212976"/>
            <a:ext cx="4814405" cy="276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652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>
            <a:extLst>
              <a:ext uri="{FF2B5EF4-FFF2-40B4-BE49-F238E27FC236}">
                <a16:creationId xmlns:a16="http://schemas.microsoft.com/office/drawing/2014/main" id="{389874ED-BBA3-784D-8587-D5733B9366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3644" y="-56101"/>
            <a:ext cx="8218488" cy="382588"/>
          </a:xfrm>
        </p:spPr>
        <p:txBody>
          <a:bodyPr/>
          <a:lstStyle/>
          <a:p>
            <a:pPr eaLnBrk="1" hangingPunct="1"/>
            <a:br>
              <a:rPr lang="cy-GB" sz="3200" dirty="0"/>
            </a:br>
            <a:br>
              <a:rPr lang="cy-GB" sz="3200" dirty="0"/>
            </a:br>
            <a:r>
              <a:rPr lang="cy-GB" dirty="0"/>
              <a:t>Sbigot a soced – pibellau clai wedi’u gwydro</a:t>
            </a:r>
            <a:br>
              <a:rPr lang="cy-GB" sz="3200" dirty="0"/>
            </a:br>
            <a:br>
              <a:rPr lang="cy-GB" dirty="0"/>
            </a:br>
            <a:endParaRPr lang="cy-GB" dirty="0"/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5C4D1F4D-804D-D54E-B7E7-C71CD6B7BB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cy-GB" sz="2000" dirty="0"/>
              <a:t>Mae’r pibellau hyn yn hunan-alinio, gellir eu huno yn hyblyg ac maent yn eu selio eu hunain. Maen nhw’n ddewis modern yn lle’r pibelau gwydrog ffagl a soced traddodiadol, ac maen nhw’n haws ac yn gynt eu gosod. Maent yn addas ar gyfer draeniau budr ac maent ar gael mewn diamedr o 150, 225, 300, 375 a 450mm.</a:t>
            </a:r>
          </a:p>
        </p:txBody>
      </p:sp>
      <p:pic>
        <p:nvPicPr>
          <p:cNvPr id="16389" name="Picture 5">
            <a:extLst>
              <a:ext uri="{FF2B5EF4-FFF2-40B4-BE49-F238E27FC236}">
                <a16:creationId xmlns:a16="http://schemas.microsoft.com/office/drawing/2014/main" id="{B49B94DC-FD27-B847-8B61-6143417A82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42838"/>
          <a:stretch/>
        </p:blipFill>
        <p:spPr bwMode="auto">
          <a:xfrm>
            <a:off x="1622460" y="3402707"/>
            <a:ext cx="5899080" cy="233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48343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</TotalTime>
  <Words>1471</Words>
  <Application>Microsoft Office PowerPoint</Application>
  <PresentationFormat>On-screen Show (4:3)</PresentationFormat>
  <Paragraphs>133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Lucida Grande</vt:lpstr>
      <vt:lpstr>Times New Roman</vt:lpstr>
      <vt:lpstr>Wingdings</vt:lpstr>
      <vt:lpstr>Default Design</vt:lpstr>
      <vt:lpstr>PowerPoint 6: Cydrannau draenio </vt:lpstr>
      <vt:lpstr> Mathau o bibellau ac uniadau </vt:lpstr>
      <vt:lpstr>Clai wedi’i wydro – pibellau</vt:lpstr>
      <vt:lpstr> Concrid – pibellau</vt:lpstr>
      <vt:lpstr>Cwndidau</vt:lpstr>
      <vt:lpstr>Cyplau a chysylltwyr</vt:lpstr>
      <vt:lpstr>Uniadau a ddefnyddir yn gyffredin</vt:lpstr>
      <vt:lpstr>  Sbigot a soced – pibellau clai wedi’u gwydro â halen  </vt:lpstr>
      <vt:lpstr>  Sbigot a soced – pibellau clai wedi’u gwydro  </vt:lpstr>
      <vt:lpstr> Pibellau o glai gwydrog sbigot dwbl gyda chypladau hyblyg </vt:lpstr>
      <vt:lpstr> UPVC (polyfinyl clorid heb ei blastigeiddio) </vt:lpstr>
      <vt:lpstr>Ffitiadau draenio </vt:lpstr>
      <vt:lpstr>Cyplau ac addasyddion</vt:lpstr>
      <vt:lpstr> Cyplad safonol </vt:lpstr>
      <vt:lpstr>Cyplu draeniau</vt:lpstr>
      <vt:lpstr>Gylïau</vt:lpstr>
      <vt:lpstr>Tyllau archwilio wedi'u rhag-gastio neu wedi'u ffurfio'n barod</vt:lpstr>
      <vt:lpstr> Tyllau archwilio </vt:lpstr>
      <vt:lpstr> Tyllau archwilio </vt:lpstr>
      <vt:lpstr>Tyllau archwilio</vt:lpstr>
      <vt:lpstr> Adeiladu tyllau archwilio </vt:lpstr>
      <vt:lpstr>Siambr archwilio </vt:lpstr>
      <vt:lpstr>Crau rhoden.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155</cp:revision>
  <dcterms:created xsi:type="dcterms:W3CDTF">2013-05-28T00:38:54Z</dcterms:created>
  <dcterms:modified xsi:type="dcterms:W3CDTF">2021-06-08T09:57:01Z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