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28" r:id="rId6"/>
    <p:sldId id="331" r:id="rId7"/>
    <p:sldId id="330" r:id="rId8"/>
    <p:sldId id="332" r:id="rId9"/>
    <p:sldId id="342" r:id="rId10"/>
    <p:sldId id="343" r:id="rId11"/>
    <p:sldId id="344" r:id="rId12"/>
    <p:sldId id="345" r:id="rId13"/>
    <p:sldId id="346" r:id="rId14"/>
    <p:sldId id="347" r:id="rId15"/>
    <p:sldId id="348" r:id="rId16"/>
    <p:sldId id="349" r:id="rId17"/>
    <p:sldId id="350" r:id="rId18"/>
    <p:sldId id="351" r:id="rId19"/>
    <p:sldId id="352" r:id="rId20"/>
    <p:sldId id="341" r:id="rId21"/>
    <p:sldId id="353"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C74604-3D3C-1543-9DC2-2934DFA3FDB3}" v="35" dt="2020-08-14T17:58:09.7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549"/>
    <p:restoredTop sz="93172" autoAdjust="0"/>
  </p:normalViewPr>
  <p:slideViewPr>
    <p:cSldViewPr showGuides="1">
      <p:cViewPr varScale="1">
        <p:scale>
          <a:sx n="67" d="100"/>
          <a:sy n="67" d="100"/>
        </p:scale>
        <p:origin x="840"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6/8/2021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594070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hse.gov.uk/slips/introduction.ht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solidFill>
                  <a:srgbClr val="000000"/>
                </a:solidFill>
                <a:latin typeface="Arial" panose="020B0604020202020204" pitchFamily="34" charset="0"/>
                <a:ea typeface="Cambria" panose="02040503050406030204" pitchFamily="18" charset="0"/>
                <a:cs typeface="Times New Roman" panose="02020603050405020304" pitchFamily="18" charset="0"/>
              </a:rPr>
              <a:t>Uned 112: Gweithrediadau adeiladu a gweithrediadau peirianneg sifil</a:t>
            </a:r>
            <a:r>
              <a:rPr lang="cy-GB" sz="2400" b="1"/>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cy-GB"/>
              <a:t>PowerPoint 1: Paratoi a chynllunio diogelwch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Cadw trefn</a:t>
            </a:r>
          </a:p>
        </p:txBody>
      </p:sp>
      <p:sp>
        <p:nvSpPr>
          <p:cNvPr id="3" name="Content Placeholder 2"/>
          <p:cNvSpPr>
            <a:spLocks noGrp="1"/>
          </p:cNvSpPr>
          <p:nvPr>
            <p:ph sz="quarter" idx="10"/>
          </p:nvPr>
        </p:nvSpPr>
        <p:spPr/>
        <p:txBody>
          <a:bodyPr/>
          <a:lstStyle/>
          <a:p>
            <a:r>
              <a:rPr lang="cy-GB"/>
              <a:t>Nid yw’n ddigon da cael llwybr cerdded o amgylch eich ardal waith. Rhaid ei gadw’n glir, heb unrhyw wifrau sy’n llusgo, dim rhwystrau na deunyddiau gwastraff dros ben. </a:t>
            </a:r>
          </a:p>
          <a:p>
            <a:r>
              <a:rPr lang="cy-GB"/>
              <a:t>Mae angen i chi fod ag agwedd ‘gweld, datrys pethau’ i sicrhau bod y rhain a mannau gwaith eraill yn cael eu cadw’n glir ac yn cael eu gadael yn lân ac yn daclus yn ystod ac ar ddiwedd y diwrnod gwaith.</a:t>
            </a:r>
          </a:p>
          <a:p>
            <a:endParaRPr lang="en-US" dirty="0"/>
          </a:p>
          <a:p>
            <a:r>
              <a:rPr lang="cy-GB"/>
              <a:t>		Cofiwch ‘Mae gwaith taclus yn waith da’</a:t>
            </a:r>
          </a:p>
          <a:p>
            <a:endParaRPr lang="en-US" dirty="0"/>
          </a:p>
        </p:txBody>
      </p:sp>
    </p:spTree>
    <p:extLst>
      <p:ext uri="{BB962C8B-B14F-4D97-AF65-F5344CB8AC3E}">
        <p14:creationId xmlns:p14="http://schemas.microsoft.com/office/powerpoint/2010/main" val="1996357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Cyfarpar diogelu personol (PPE)</a:t>
            </a:r>
          </a:p>
        </p:txBody>
      </p:sp>
      <p:sp>
        <p:nvSpPr>
          <p:cNvPr id="5" name="Content Placeholder 4"/>
          <p:cNvSpPr>
            <a:spLocks noGrp="1"/>
          </p:cNvSpPr>
          <p:nvPr>
            <p:ph sz="quarter" idx="10"/>
          </p:nvPr>
        </p:nvSpPr>
        <p:spPr/>
        <p:txBody>
          <a:bodyPr/>
          <a:lstStyle/>
          <a:p>
            <a:br>
              <a:rPr lang="cy-GB"/>
            </a:br>
            <a:r>
              <a:rPr lang="cy-GB"/>
              <a:t>Beth yw PPE?</a:t>
            </a:r>
          </a:p>
          <a:p>
            <a:r>
              <a:rPr lang="cy-GB"/>
              <a:t>Offer yw cyfarpar diogelu personol a fydd yn diogelu'r defnyddiwr rhag risgiau i iechyd neu ddiogelwch yn y gwaith. Gall gynnwys eitemau fel helmedau diogelwch, menig, cyfarpar diogelu’r llygaid, dillad llachar, esgidiau diogelwch a harneisiau diogelwch.</a:t>
            </a:r>
          </a:p>
          <a:p>
            <a:r>
              <a:rPr lang="cy-GB"/>
              <a:t> Dylid defnyddio PPE fel dewis olaf. Lle bynnag y ceir risgiau i iechyd a diogelwch nad oes modd eu rheoli’n ddigonol mewn ffyrdd eraill, mae Rheoliadau Cyfarpar Diogelu Personol yn y Gwaith 1992 yn mynnu bod cyfarpar diogelu personol yn cael ei ddarparu.</a:t>
            </a:r>
          </a:p>
          <a:p>
            <a:endParaRPr lang="en-US" dirty="0"/>
          </a:p>
        </p:txBody>
      </p:sp>
    </p:spTree>
    <p:extLst>
      <p:ext uri="{BB962C8B-B14F-4D97-AF65-F5344CB8AC3E}">
        <p14:creationId xmlns:p14="http://schemas.microsoft.com/office/powerpoint/2010/main" val="2176747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Y peryglon a’r mathau o gyfarpar diogelu personol</a:t>
            </a:r>
            <a:br>
              <a:rPr lang="cy-GB"/>
            </a:br>
            <a:endParaRPr lang="cy-GB"/>
          </a:p>
        </p:txBody>
      </p:sp>
      <p:sp>
        <p:nvSpPr>
          <p:cNvPr id="5" name="Content Placeholder 4"/>
          <p:cNvSpPr>
            <a:spLocks noGrp="1"/>
          </p:cNvSpPr>
          <p:nvPr>
            <p:ph sz="quarter" idx="10"/>
          </p:nvPr>
        </p:nvSpPr>
        <p:spPr>
          <a:xfrm>
            <a:off x="431254" y="1950010"/>
            <a:ext cx="8229600" cy="4248000"/>
          </a:xfrm>
        </p:spPr>
        <p:txBody>
          <a:bodyPr/>
          <a:lstStyle/>
          <a:p>
            <a:r>
              <a:rPr lang="cy-GB" b="1" dirty="0"/>
              <a:t>Llygaid</a:t>
            </a:r>
          </a:p>
          <a:p>
            <a:r>
              <a:rPr lang="cy-GB" dirty="0"/>
              <a:t>Peryglon: tasgu cemegion neu fetel, llwch, darnau yn cael eu taflu.</a:t>
            </a:r>
          </a:p>
          <a:p>
            <a:r>
              <a:rPr lang="cy-GB" dirty="0"/>
              <a:t>Dewisiadau: </a:t>
            </a:r>
            <a:r>
              <a:rPr lang="cy-GB" b="1" dirty="0"/>
              <a:t>sbectol ddiogelwch, gogls, gorchudd wyneb, feisorau.</a:t>
            </a:r>
          </a:p>
          <a:p>
            <a:pPr marL="0" lvl="1" indent="0">
              <a:lnSpc>
                <a:spcPct val="100000"/>
              </a:lnSpc>
              <a:buNone/>
            </a:pPr>
            <a:r>
              <a:rPr lang="cy-GB" dirty="0"/>
              <a:t>Sylwer: Gwnewch yn siŵr bod gan y cyfarpar diogelu’r llygaid y cyfuniad cywir o effaith/tywyll/sblash/llygad ar gyfer y dasg a’i fod yn ffitio’r defnyddiwr yn iawn.</a:t>
            </a:r>
          </a:p>
          <a:p>
            <a:endParaRPr lang="en-US" dirty="0"/>
          </a:p>
          <a:p>
            <a:endParaRPr lang="en-US" dirty="0"/>
          </a:p>
        </p:txBody>
      </p:sp>
      <p:pic>
        <p:nvPicPr>
          <p:cNvPr id="8" name="Picture 7" descr="ae235.jpeg"/>
          <p:cNvPicPr>
            <a:picLocks noChangeAspect="1"/>
          </p:cNvPicPr>
          <p:nvPr/>
        </p:nvPicPr>
        <p:blipFill rotWithShape="1">
          <a:blip r:embed="rId2">
            <a:extLst>
              <a:ext uri="{28A0092B-C50C-407E-A947-70E740481C1C}">
                <a14:useLocalDpi xmlns:a14="http://schemas.microsoft.com/office/drawing/2010/main" val="0"/>
              </a:ext>
            </a:extLst>
          </a:blip>
          <a:srcRect t="14369" b="13936"/>
          <a:stretch/>
        </p:blipFill>
        <p:spPr>
          <a:xfrm>
            <a:off x="7355203" y="1484784"/>
            <a:ext cx="1305651" cy="936104"/>
          </a:xfrm>
          <a:prstGeom prst="rect">
            <a:avLst/>
          </a:prstGeom>
        </p:spPr>
      </p:pic>
      <p:pic>
        <p:nvPicPr>
          <p:cNvPr id="9" name="Picture 8" descr="ae235.jpeg"/>
          <p:cNvPicPr>
            <a:picLocks noChangeAspect="1"/>
          </p:cNvPicPr>
          <p:nvPr/>
        </p:nvPicPr>
        <p:blipFill rotWithShape="1">
          <a:blip r:embed="rId3">
            <a:extLst>
              <a:ext uri="{28A0092B-C50C-407E-A947-70E740481C1C}">
                <a14:useLocalDpi xmlns:a14="http://schemas.microsoft.com/office/drawing/2010/main" val="0"/>
              </a:ext>
            </a:extLst>
          </a:blip>
          <a:srcRect t="16275" b="17073"/>
          <a:stretch/>
        </p:blipFill>
        <p:spPr>
          <a:xfrm>
            <a:off x="5292080" y="4625863"/>
            <a:ext cx="1836618" cy="1224137"/>
          </a:xfrm>
          <a:prstGeom prst="rect">
            <a:avLst/>
          </a:prstGeom>
        </p:spPr>
      </p:pic>
      <p:pic>
        <p:nvPicPr>
          <p:cNvPr id="10" name="Picture 9" descr="ae235.jpeg"/>
          <p:cNvPicPr>
            <a:picLocks noChangeAspect="1"/>
          </p:cNvPicPr>
          <p:nvPr/>
        </p:nvPicPr>
        <p:blipFill rotWithShape="1">
          <a:blip r:embed="rId4">
            <a:extLst>
              <a:ext uri="{28A0092B-C50C-407E-A947-70E740481C1C}">
                <a14:useLocalDpi xmlns:a14="http://schemas.microsoft.com/office/drawing/2010/main" val="0"/>
              </a:ext>
            </a:extLst>
          </a:blip>
          <a:srcRect l="6698" t="23281" b="19784"/>
          <a:stretch/>
        </p:blipFill>
        <p:spPr>
          <a:xfrm>
            <a:off x="2195736" y="4625863"/>
            <a:ext cx="2006086" cy="1224137"/>
          </a:xfrm>
          <a:prstGeom prst="rect">
            <a:avLst/>
          </a:prstGeom>
        </p:spPr>
      </p:pic>
    </p:spTree>
    <p:extLst>
      <p:ext uri="{BB962C8B-B14F-4D97-AF65-F5344CB8AC3E}">
        <p14:creationId xmlns:p14="http://schemas.microsoft.com/office/powerpoint/2010/main" val="2182207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Y peryglon a’r mathau o gyfarpar diogelu personol</a:t>
            </a:r>
            <a:br>
              <a:rPr lang="cy-GB"/>
            </a:br>
            <a:endParaRPr lang="cy-GB"/>
          </a:p>
        </p:txBody>
      </p:sp>
      <p:sp>
        <p:nvSpPr>
          <p:cNvPr id="5" name="Content Placeholder 4"/>
          <p:cNvSpPr>
            <a:spLocks noGrp="1"/>
          </p:cNvSpPr>
          <p:nvPr>
            <p:ph sz="quarter" idx="10"/>
          </p:nvPr>
        </p:nvSpPr>
        <p:spPr/>
        <p:txBody>
          <a:bodyPr/>
          <a:lstStyle/>
          <a:p>
            <a:r>
              <a:rPr lang="cy-GB" b="1" dirty="0"/>
              <a:t>Clustiau</a:t>
            </a:r>
          </a:p>
          <a:p>
            <a:r>
              <a:rPr lang="cy-GB" dirty="0"/>
              <a:t>Peryglon: byddardod lled-barhaol neu barhaol.</a:t>
            </a:r>
          </a:p>
          <a:p>
            <a:r>
              <a:rPr lang="cy-GB" dirty="0"/>
              <a:t>Opsiynau: </a:t>
            </a:r>
            <a:r>
              <a:rPr lang="cy-GB" b="1" dirty="0"/>
              <a:t>dyfeisiau clust, teclynnau amddiffyn y clustiau neu ddull arall.</a:t>
            </a:r>
          </a:p>
          <a:p>
            <a:r>
              <a:rPr lang="cy-GB" dirty="0"/>
              <a:t>Sylwer: Gwnewch yn siŵr, wrth ddefnyddio’r plygiau clust eu bod yn lân ac yn cael eu gosod yn gywir, defnyddiwch blygiau clust glân yn unig.</a:t>
            </a:r>
          </a:p>
          <a:p>
            <a:endParaRPr lang="en-US" dirty="0"/>
          </a:p>
        </p:txBody>
      </p:sp>
      <p:pic>
        <p:nvPicPr>
          <p:cNvPr id="3" name="Picture 2"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0737" y="1495257"/>
            <a:ext cx="1407056" cy="1407056"/>
          </a:xfrm>
          <a:prstGeom prst="rect">
            <a:avLst/>
          </a:prstGeom>
        </p:spPr>
      </p:pic>
      <p:pic>
        <p:nvPicPr>
          <p:cNvPr id="4" name="Picture 3" descr="ae235.jpeg"/>
          <p:cNvPicPr>
            <a:picLocks noChangeAspect="1"/>
          </p:cNvPicPr>
          <p:nvPr/>
        </p:nvPicPr>
        <p:blipFill rotWithShape="1">
          <a:blip r:embed="rId3">
            <a:extLst>
              <a:ext uri="{28A0092B-C50C-407E-A947-70E740481C1C}">
                <a14:useLocalDpi xmlns:a14="http://schemas.microsoft.com/office/drawing/2010/main" val="0"/>
              </a:ext>
            </a:extLst>
          </a:blip>
          <a:srcRect t="21318" b="24194"/>
          <a:stretch/>
        </p:blipFill>
        <p:spPr>
          <a:xfrm>
            <a:off x="2074456" y="4509120"/>
            <a:ext cx="1800200" cy="980896"/>
          </a:xfrm>
          <a:prstGeom prst="rect">
            <a:avLst/>
          </a:prstGeom>
        </p:spPr>
      </p:pic>
      <p:pic>
        <p:nvPicPr>
          <p:cNvPr id="6" name="Picture 5" descr="ae235.jpeg"/>
          <p:cNvPicPr>
            <a:picLocks noChangeAspect="1"/>
          </p:cNvPicPr>
          <p:nvPr/>
        </p:nvPicPr>
        <p:blipFill rotWithShape="1">
          <a:blip r:embed="rId4">
            <a:extLst>
              <a:ext uri="{28A0092B-C50C-407E-A947-70E740481C1C}">
                <a14:useLocalDpi xmlns:a14="http://schemas.microsoft.com/office/drawing/2010/main" val="0"/>
              </a:ext>
            </a:extLst>
          </a:blip>
          <a:srcRect t="9356" b="10644"/>
          <a:stretch/>
        </p:blipFill>
        <p:spPr>
          <a:xfrm>
            <a:off x="5580112" y="4441252"/>
            <a:ext cx="1800200" cy="1440160"/>
          </a:xfrm>
          <a:prstGeom prst="rect">
            <a:avLst/>
          </a:prstGeom>
        </p:spPr>
      </p:pic>
    </p:spTree>
    <p:extLst>
      <p:ext uri="{BB962C8B-B14F-4D97-AF65-F5344CB8AC3E}">
        <p14:creationId xmlns:p14="http://schemas.microsoft.com/office/powerpoint/2010/main" val="1031659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Y peryglon a’r mathau o gyfarpar diogelu personol</a:t>
            </a:r>
            <a:br>
              <a:rPr lang="cy-GB"/>
            </a:br>
            <a:endParaRPr lang="cy-GB"/>
          </a:p>
        </p:txBody>
      </p:sp>
      <p:sp>
        <p:nvSpPr>
          <p:cNvPr id="5" name="Content Placeholder 4"/>
          <p:cNvSpPr>
            <a:spLocks noGrp="1"/>
          </p:cNvSpPr>
          <p:nvPr>
            <p:ph sz="quarter" idx="10"/>
          </p:nvPr>
        </p:nvSpPr>
        <p:spPr/>
        <p:txBody>
          <a:bodyPr/>
          <a:lstStyle/>
          <a:p>
            <a:r>
              <a:rPr lang="cy-GB" b="1"/>
              <a:t>Pen</a:t>
            </a:r>
          </a:p>
          <a:p>
            <a:r>
              <a:rPr lang="cy-GB"/>
              <a:t>Peryglon: effaith gwrthrychau sy’n disgyn neu’n cael eu taflu, perygl o daro’r pen, gwallt yn mynd yn sownd.</a:t>
            </a:r>
          </a:p>
          <a:p>
            <a:r>
              <a:rPr lang="cy-GB"/>
              <a:t>Opsiynau: </a:t>
            </a:r>
            <a:r>
              <a:rPr lang="cy-GB" b="1"/>
              <a:t>Amrywiaeth o helmedau a hetiau caled.</a:t>
            </a:r>
          </a:p>
          <a:p>
            <a:r>
              <a:rPr lang="cy-GB"/>
              <a:t>Sylwer: Mae rhai helmedau diogelwch yn cynnwys teclynnau diogelu’r llygaid neu’r clyw sydd wedi’u cynllunio’n arbennig. Peidiwch â defnyddio helmed ddiogelwch os yw wedi’i difrodi – rhowch un newydd yn ei lle.</a:t>
            </a:r>
          </a:p>
        </p:txBody>
      </p:sp>
      <p:pic>
        <p:nvPicPr>
          <p:cNvPr id="4" name="Picture 3"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4399" y="4533200"/>
            <a:ext cx="1483674" cy="1483674"/>
          </a:xfrm>
          <a:prstGeom prst="rect">
            <a:avLst/>
          </a:prstGeom>
        </p:spPr>
      </p:pic>
      <p:pic>
        <p:nvPicPr>
          <p:cNvPr id="6" name="Picture 5"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4533200"/>
            <a:ext cx="1625600" cy="1625600"/>
          </a:xfrm>
          <a:prstGeom prst="rect">
            <a:avLst/>
          </a:prstGeom>
        </p:spPr>
      </p:pic>
    </p:spTree>
    <p:extLst>
      <p:ext uri="{BB962C8B-B14F-4D97-AF65-F5344CB8AC3E}">
        <p14:creationId xmlns:p14="http://schemas.microsoft.com/office/powerpoint/2010/main" val="2928256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Y peryglon a’r mathau o gyfarpar diogelu personol</a:t>
            </a:r>
            <a:br>
              <a:rPr lang="cy-GB"/>
            </a:br>
            <a:endParaRPr lang="cy-GB"/>
          </a:p>
        </p:txBody>
      </p:sp>
      <p:sp>
        <p:nvSpPr>
          <p:cNvPr id="5" name="Content Placeholder 4"/>
          <p:cNvSpPr>
            <a:spLocks noGrp="1"/>
          </p:cNvSpPr>
          <p:nvPr>
            <p:ph sz="quarter" idx="10"/>
          </p:nvPr>
        </p:nvSpPr>
        <p:spPr/>
        <p:txBody>
          <a:bodyPr/>
          <a:lstStyle/>
          <a:p>
            <a:r>
              <a:rPr lang="cy-GB" b="1"/>
              <a:t>Anadlu</a:t>
            </a:r>
          </a:p>
          <a:p>
            <a:r>
              <a:rPr lang="cy-GB"/>
              <a:t>Peryglon: llwch, anwedd, nwy, atmosfferau sy’n brin o ocsigen.</a:t>
            </a:r>
          </a:p>
          <a:p>
            <a:r>
              <a:rPr lang="cy-GB"/>
              <a:t>Opsiynau: anadlydd hidlo i’w ddefnyddio unwaith, anadlydd hanner wyneb neu wyneb llawn, helmedau gydag offer anadlu, cyfarpar anadlu.</a:t>
            </a:r>
          </a:p>
          <a:p>
            <a:r>
              <a:rPr lang="cy-GB"/>
              <a:t>Sylwer: Rhaid defnyddio’r math cywir o hidlydd anadlydd gan mai dim ond ystod gyfyngedig o sylweddau y mae pob un yn effeithiol ar eu cyfer.</a:t>
            </a:r>
          </a:p>
        </p:txBody>
      </p:sp>
      <p:pic>
        <p:nvPicPr>
          <p:cNvPr id="4" name="Picture 3"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4221088"/>
            <a:ext cx="1625600" cy="1625600"/>
          </a:xfrm>
          <a:prstGeom prst="rect">
            <a:avLst/>
          </a:prstGeom>
        </p:spPr>
      </p:pic>
      <p:pic>
        <p:nvPicPr>
          <p:cNvPr id="6" name="Picture 5"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077072"/>
            <a:ext cx="1944216" cy="1944216"/>
          </a:xfrm>
          <a:prstGeom prst="rect">
            <a:avLst/>
          </a:prstGeom>
        </p:spPr>
      </p:pic>
      <p:pic>
        <p:nvPicPr>
          <p:cNvPr id="7" name="Picture 6" descr="ae235.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2" y="4365104"/>
            <a:ext cx="1656184" cy="1512168"/>
          </a:xfrm>
          <a:prstGeom prst="rect">
            <a:avLst/>
          </a:prstGeom>
        </p:spPr>
      </p:pic>
    </p:spTree>
    <p:extLst>
      <p:ext uri="{BB962C8B-B14F-4D97-AF65-F5344CB8AC3E}">
        <p14:creationId xmlns:p14="http://schemas.microsoft.com/office/powerpoint/2010/main" val="629035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Y peryglon a’r mathau o gyfarpar diogelu personol</a:t>
            </a:r>
            <a:br>
              <a:rPr lang="cy-GB"/>
            </a:br>
            <a:endParaRPr lang="cy-GB"/>
          </a:p>
        </p:txBody>
      </p:sp>
      <p:sp>
        <p:nvSpPr>
          <p:cNvPr id="5" name="Content Placeholder 4"/>
          <p:cNvSpPr>
            <a:spLocks noGrp="1"/>
          </p:cNvSpPr>
          <p:nvPr>
            <p:ph sz="quarter" idx="10"/>
          </p:nvPr>
        </p:nvSpPr>
        <p:spPr/>
        <p:txBody>
          <a:bodyPr/>
          <a:lstStyle/>
          <a:p>
            <a:r>
              <a:rPr lang="cy-GB" b="1"/>
              <a:t>Amddiffyn y corff</a:t>
            </a:r>
          </a:p>
          <a:p>
            <a:r>
              <a:rPr lang="cy-GB"/>
              <a:t>Peryglon: eithafion tymheredd, tywydd garw, tasgu cemegol neu fetel, chwistrell o ollyngiadau pwysedd neu enau chwistrellu, effaith neu dreiddio, llwch halogedig, traul gormodol neu ddilladyn mynd yn sownd.</a:t>
            </a:r>
          </a:p>
          <a:p>
            <a:r>
              <a:rPr lang="cy-GB"/>
              <a:t>Opsiynau: </a:t>
            </a:r>
            <a:r>
              <a:rPr lang="cy-GB" b="1"/>
              <a:t>troswisg confensiynol neu un y gellir ei thaflu wedyn, siwtiau boeler, dillad amddiffynnol arbenigol, e.e. ffedogau cadwyn, dillad llachar.</a:t>
            </a:r>
          </a:p>
        </p:txBody>
      </p:sp>
      <p:pic>
        <p:nvPicPr>
          <p:cNvPr id="3" name="Picture 2"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4365103"/>
            <a:ext cx="1333191" cy="1333191"/>
          </a:xfrm>
          <a:prstGeom prst="rect">
            <a:avLst/>
          </a:prstGeom>
        </p:spPr>
      </p:pic>
      <p:pic>
        <p:nvPicPr>
          <p:cNvPr id="6" name="Picture 5"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3848" y="4181295"/>
            <a:ext cx="1700808" cy="1700808"/>
          </a:xfrm>
          <a:prstGeom prst="rect">
            <a:avLst/>
          </a:prstGeom>
        </p:spPr>
      </p:pic>
    </p:spTree>
    <p:extLst>
      <p:ext uri="{BB962C8B-B14F-4D97-AF65-F5344CB8AC3E}">
        <p14:creationId xmlns:p14="http://schemas.microsoft.com/office/powerpoint/2010/main" val="2107344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Y peryglon a’r mathau o gyfarpar diogelu personol</a:t>
            </a:r>
            <a:br>
              <a:rPr lang="cy-GB"/>
            </a:br>
            <a:endParaRPr lang="cy-GB"/>
          </a:p>
        </p:txBody>
      </p:sp>
      <p:sp>
        <p:nvSpPr>
          <p:cNvPr id="5" name="Content Placeholder 4"/>
          <p:cNvSpPr>
            <a:spLocks noGrp="1"/>
          </p:cNvSpPr>
          <p:nvPr>
            <p:ph sz="quarter" idx="10"/>
          </p:nvPr>
        </p:nvSpPr>
        <p:spPr/>
        <p:txBody>
          <a:bodyPr/>
          <a:lstStyle/>
          <a:p>
            <a:r>
              <a:rPr lang="cy-GB" b="1" dirty="0"/>
              <a:t>Dwylo a breichiau</a:t>
            </a:r>
          </a:p>
          <a:p>
            <a:pPr>
              <a:spcBef>
                <a:spcPts val="500"/>
              </a:spcBef>
              <a:spcAft>
                <a:spcPts val="500"/>
              </a:spcAft>
            </a:pPr>
            <a:r>
              <a:rPr lang="cy-GB" dirty="0"/>
              <a:t>Peryglon: crafiadau, eithafion tymheredd, torri a gwanu, ergydion, cemegau, sioc drydanol, haint ar y croen, clefyd neu halogiad.</a:t>
            </a:r>
          </a:p>
          <a:p>
            <a:pPr>
              <a:spcBef>
                <a:spcPts val="500"/>
              </a:spcBef>
              <a:spcAft>
                <a:spcPts val="500"/>
              </a:spcAft>
            </a:pPr>
            <a:r>
              <a:rPr lang="cy-GB" dirty="0"/>
              <a:t>Dewisiadau: </a:t>
            </a:r>
            <a:r>
              <a:rPr lang="cy-GB" b="1" dirty="0"/>
              <a:t>menyg, menyg trwchus, cyfarpar i amddiffyn arddyrnau a breichiau.</a:t>
            </a:r>
          </a:p>
          <a:p>
            <a:pPr>
              <a:spcBef>
                <a:spcPts val="500"/>
              </a:spcBef>
              <a:spcAft>
                <a:spcPts val="500"/>
              </a:spcAft>
            </a:pPr>
            <a:r>
              <a:rPr lang="cy-GB" dirty="0"/>
              <a:t>Sylwer: Nid yw eli rhwystrol yn ddibynadwy ac nid yw’n cymryd lle cyfarpar diogelu personol priodol. Gall gwisgo menig am gyfnodau hir wneud y croen yn boeth ac yn chwyslyd, gan arwain at broblemau gyda’r croen; gall menyg cotwm mewnol fod o gymorth i atal hyn. Byddwch yn ymwybodol y gall rhai pobl fod ag alergedd i ddeunyddiau a ddefnyddir mewn menyg, e.e. latecs.</a:t>
            </a:r>
          </a:p>
        </p:txBody>
      </p:sp>
      <p:pic>
        <p:nvPicPr>
          <p:cNvPr id="3" name="Picture 2" descr="ae235.jpeg"/>
          <p:cNvPicPr>
            <a:picLocks noChangeAspect="1"/>
          </p:cNvPicPr>
          <p:nvPr/>
        </p:nvPicPr>
        <p:blipFill rotWithShape="1">
          <a:blip r:embed="rId2">
            <a:extLst>
              <a:ext uri="{28A0092B-C50C-407E-A947-70E740481C1C}">
                <a14:useLocalDpi xmlns:a14="http://schemas.microsoft.com/office/drawing/2010/main" val="0"/>
              </a:ext>
            </a:extLst>
          </a:blip>
          <a:srcRect t="11771" b="14545"/>
          <a:stretch/>
        </p:blipFill>
        <p:spPr>
          <a:xfrm>
            <a:off x="5334261" y="5149317"/>
            <a:ext cx="1368152" cy="1008113"/>
          </a:xfrm>
          <a:prstGeom prst="rect">
            <a:avLst/>
          </a:prstGeom>
        </p:spPr>
      </p:pic>
      <p:pic>
        <p:nvPicPr>
          <p:cNvPr id="4" name="Picture 3" descr="ae235.jpeg"/>
          <p:cNvPicPr>
            <a:picLocks noChangeAspect="1"/>
          </p:cNvPicPr>
          <p:nvPr/>
        </p:nvPicPr>
        <p:blipFill rotWithShape="1">
          <a:blip r:embed="rId3">
            <a:extLst>
              <a:ext uri="{28A0092B-C50C-407E-A947-70E740481C1C}">
                <a14:useLocalDpi xmlns:a14="http://schemas.microsoft.com/office/drawing/2010/main" val="0"/>
              </a:ext>
            </a:extLst>
          </a:blip>
          <a:srcRect t="15613" b="16850"/>
          <a:stretch/>
        </p:blipFill>
        <p:spPr>
          <a:xfrm>
            <a:off x="6948264" y="5157192"/>
            <a:ext cx="1492685" cy="1008113"/>
          </a:xfrm>
          <a:prstGeom prst="rect">
            <a:avLst/>
          </a:prstGeom>
        </p:spPr>
      </p:pic>
    </p:spTree>
    <p:extLst>
      <p:ext uri="{BB962C8B-B14F-4D97-AF65-F5344CB8AC3E}">
        <p14:creationId xmlns:p14="http://schemas.microsoft.com/office/powerpoint/2010/main" val="1128799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e235.jpeg"/>
          <p:cNvPicPr>
            <a:picLocks noChangeAspect="1"/>
          </p:cNvPicPr>
          <p:nvPr/>
        </p:nvPicPr>
        <p:blipFill rotWithShape="1">
          <a:blip r:embed="rId2">
            <a:extLst>
              <a:ext uri="{28A0092B-C50C-407E-A947-70E740481C1C}">
                <a14:useLocalDpi xmlns:a14="http://schemas.microsoft.com/office/drawing/2010/main" val="0"/>
              </a:ext>
            </a:extLst>
          </a:blip>
          <a:srcRect t="16871" b="17786"/>
          <a:stretch/>
        </p:blipFill>
        <p:spPr>
          <a:xfrm>
            <a:off x="5868144" y="5277882"/>
            <a:ext cx="1475656" cy="964235"/>
          </a:xfrm>
          <a:prstGeom prst="rect">
            <a:avLst/>
          </a:prstGeom>
        </p:spPr>
      </p:pic>
      <p:sp>
        <p:nvSpPr>
          <p:cNvPr id="2" name="Title 1"/>
          <p:cNvSpPr>
            <a:spLocks noGrp="1"/>
          </p:cNvSpPr>
          <p:nvPr>
            <p:ph type="title"/>
          </p:nvPr>
        </p:nvSpPr>
        <p:spPr/>
        <p:txBody>
          <a:bodyPr/>
          <a:lstStyle/>
          <a:p>
            <a:r>
              <a:rPr lang="cy-GB"/>
              <a:t>Y peryglon a’r mathau o gyfarpar diogelu personol</a:t>
            </a:r>
            <a:br>
              <a:rPr lang="cy-GB"/>
            </a:br>
            <a:endParaRPr lang="cy-GB"/>
          </a:p>
        </p:txBody>
      </p:sp>
      <p:sp>
        <p:nvSpPr>
          <p:cNvPr id="5" name="Content Placeholder 4"/>
          <p:cNvSpPr>
            <a:spLocks noGrp="1"/>
          </p:cNvSpPr>
          <p:nvPr>
            <p:ph sz="quarter" idx="10"/>
          </p:nvPr>
        </p:nvSpPr>
        <p:spPr/>
        <p:txBody>
          <a:bodyPr/>
          <a:lstStyle/>
          <a:p>
            <a:r>
              <a:rPr lang="cy-GB" b="1" dirty="0"/>
              <a:t>Traed a choesau</a:t>
            </a:r>
          </a:p>
          <a:p>
            <a:pPr>
              <a:spcBef>
                <a:spcPts val="700"/>
              </a:spcBef>
              <a:spcAft>
                <a:spcPts val="700"/>
              </a:spcAft>
            </a:pPr>
            <a:r>
              <a:rPr lang="cy-GB" dirty="0"/>
              <a:t>Peryglon: gwlybaniaeth, electrostatig, llithro, torri a gwanu, gwrthrychau’n disgyn, tasgu metel a chemegau, crafiadau.</a:t>
            </a:r>
          </a:p>
          <a:p>
            <a:pPr>
              <a:spcBef>
                <a:spcPts val="700"/>
              </a:spcBef>
              <a:spcAft>
                <a:spcPts val="700"/>
              </a:spcAft>
            </a:pPr>
            <a:r>
              <a:rPr lang="cy-GB" dirty="0"/>
              <a:t>Opsiynau: esgidiau diogelwch gyda chapiau amddiffynnol a gwadn sy’n gallu gwrthsefyll treiddiad, getyrs, legins, sbatiau.</a:t>
            </a:r>
          </a:p>
          <a:p>
            <a:pPr>
              <a:spcBef>
                <a:spcPts val="700"/>
              </a:spcBef>
              <a:spcAft>
                <a:spcPts val="700"/>
              </a:spcAft>
            </a:pPr>
            <a:r>
              <a:rPr lang="cy-GB" dirty="0"/>
              <a:t>Sylwer: Gall esgidiau fod ag amrywiaeth o batrymau a deunyddiau i helpu i atal llithro mewn gwahanol amodau, gan gynnwys gwadnau sy’n gwrthsefyll olew neu gemegau. Gall esgidiau hefyd fod yn wrthstatig, yn dargludo trydan neu’n esgidiau gydag ynysiad thermol. Mae’n bwysig dewis yr esgidiau priodol ar gyfer y risgiau a nodwyd.</a:t>
            </a:r>
          </a:p>
        </p:txBody>
      </p:sp>
      <p:pic>
        <p:nvPicPr>
          <p:cNvPr id="6" name="Picture 5" descr="ae235.jpeg"/>
          <p:cNvPicPr>
            <a:picLocks noChangeAspect="1"/>
          </p:cNvPicPr>
          <p:nvPr/>
        </p:nvPicPr>
        <p:blipFill rotWithShape="1">
          <a:blip r:embed="rId3">
            <a:extLst>
              <a:ext uri="{28A0092B-C50C-407E-A947-70E740481C1C}">
                <a14:useLocalDpi xmlns:a14="http://schemas.microsoft.com/office/drawing/2010/main" val="0"/>
              </a:ext>
            </a:extLst>
          </a:blip>
          <a:srcRect b="8571"/>
          <a:stretch/>
        </p:blipFill>
        <p:spPr>
          <a:xfrm>
            <a:off x="7518623" y="5073118"/>
            <a:ext cx="1152128" cy="1053377"/>
          </a:xfrm>
          <a:prstGeom prst="rect">
            <a:avLst/>
          </a:prstGeom>
        </p:spPr>
      </p:pic>
    </p:spTree>
    <p:extLst>
      <p:ext uri="{BB962C8B-B14F-4D97-AF65-F5344CB8AC3E}">
        <p14:creationId xmlns:p14="http://schemas.microsoft.com/office/powerpoint/2010/main" val="678466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Cyn dechrau ar y gwaith</a:t>
            </a:r>
          </a:p>
        </p:txBody>
      </p:sp>
      <p:sp>
        <p:nvSpPr>
          <p:cNvPr id="3075" name="Content Placeholder 2"/>
          <p:cNvSpPr>
            <a:spLocks noGrp="1"/>
          </p:cNvSpPr>
          <p:nvPr>
            <p:ph sz="quarter" idx="10"/>
          </p:nvPr>
        </p:nvSpPr>
        <p:spPr>
          <a:xfrm>
            <a:off x="457200" y="1512000"/>
            <a:ext cx="8229600" cy="4248000"/>
          </a:xfrm>
        </p:spPr>
        <p:txBody>
          <a:bodyPr/>
          <a:lstStyle/>
          <a:p>
            <a:endParaRPr lang="en-US" dirty="0">
              <a:ea typeface="ＭＳ Ｐゴシック" pitchFamily="34" charset="-128"/>
            </a:endParaRPr>
          </a:p>
          <a:p>
            <a:r>
              <a:rPr lang="cy-GB" b="1">
                <a:ea typeface="ＭＳ Ｐゴシック" pitchFamily="34" charset="-128"/>
              </a:rPr>
              <a:t>Dilyn asesiadau risg a systemau gweithio diogel</a:t>
            </a:r>
          </a:p>
          <a:p>
            <a:r>
              <a:rPr lang="cy-GB"/>
              <a:t>Asesiad risg yw astudiaeth ofalus o’r gwaith sydd i’w wneud i nodi’r risgiau i iechyd a diogelwch y bobl sy’n mynd i’w wneud, i benderfynu sut y gellir dileu, neu osgoi’r risgiau hynny, neu benderfynu pa fesurau rheoli sydd eu hangen er mwyn gallu gwneud y gwaith yn ddiogel a lleihau’r risgiau i iechyd.</a:t>
            </a:r>
          </a:p>
          <a:p>
            <a:endParaRPr lang="en-GB" dirty="0">
              <a:ea typeface="ＭＳ Ｐゴシック" pitchFamily="34" charset="-128"/>
            </a:endParaRPr>
          </a:p>
          <a:p>
            <a:endParaRPr lang="en-GB" dirty="0">
              <a:ea typeface="ＭＳ Ｐゴシック" pitchFamily="34" charset="-128"/>
            </a:endParaRPr>
          </a:p>
        </p:txBody>
      </p:sp>
      <p:pic>
        <p:nvPicPr>
          <p:cNvPr id="3" name="Picture 2" descr="Llun yn cynnwys bwrdd, y tu mewn, rhywun yn eistedd  Disgrifiad wedi ei gynhyrchu’n awtomatig">
            <a:extLst>
              <a:ext uri="{FF2B5EF4-FFF2-40B4-BE49-F238E27FC236}">
                <a16:creationId xmlns:a16="http://schemas.microsoft.com/office/drawing/2014/main" id="{4AA2C80D-669E-4DE4-B92B-BAB4945DDBB3}"/>
              </a:ext>
            </a:extLst>
          </p:cNvPr>
          <p:cNvPicPr>
            <a:picLocks noChangeAspect="1"/>
          </p:cNvPicPr>
          <p:nvPr/>
        </p:nvPicPr>
        <p:blipFill>
          <a:blip r:embed="rId2"/>
          <a:stretch>
            <a:fillRect/>
          </a:stretch>
        </p:blipFill>
        <p:spPr>
          <a:xfrm>
            <a:off x="5796136" y="4166453"/>
            <a:ext cx="2520280" cy="168354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Asesiadau risg</a:t>
            </a:r>
          </a:p>
        </p:txBody>
      </p:sp>
      <p:sp>
        <p:nvSpPr>
          <p:cNvPr id="3" name="Content Placeholder 2"/>
          <p:cNvSpPr>
            <a:spLocks noGrp="1"/>
          </p:cNvSpPr>
          <p:nvPr>
            <p:ph sz="quarter" idx="10"/>
          </p:nvPr>
        </p:nvSpPr>
        <p:spPr/>
        <p:txBody>
          <a:bodyPr/>
          <a:lstStyle/>
          <a:p>
            <a:pPr>
              <a:lnSpc>
                <a:spcPct val="100000"/>
              </a:lnSpc>
            </a:pPr>
            <a:r>
              <a:rPr lang="cy-GB"/>
              <a:t>Dilynwch y pum cam</a:t>
            </a:r>
          </a:p>
          <a:p>
            <a:pPr>
              <a:lnSpc>
                <a:spcPct val="100000"/>
              </a:lnSpc>
            </a:pPr>
            <a:r>
              <a:rPr lang="cy-GB" b="1">
                <a:solidFill>
                  <a:srgbClr val="0077E3"/>
                </a:solidFill>
                <a:ea typeface="ＭＳ Ｐゴシック" pitchFamily="34" charset="-128"/>
              </a:rPr>
              <a:t>Cam 1 </a:t>
            </a:r>
            <a:r>
              <a:rPr lang="cy-GB"/>
              <a:t>–</a:t>
            </a:r>
            <a:r>
              <a:rPr lang="cy-GB">
                <a:solidFill>
                  <a:srgbClr val="0077E3"/>
                </a:solidFill>
                <a:ea typeface="ＭＳ Ｐゴシック" pitchFamily="34" charset="-128"/>
              </a:rPr>
              <a:t> </a:t>
            </a:r>
            <a:r>
              <a:rPr lang="cy-GB"/>
              <a:t>Nodi’r peryglon.</a:t>
            </a:r>
          </a:p>
          <a:p>
            <a:pPr>
              <a:lnSpc>
                <a:spcPct val="100000"/>
              </a:lnSpc>
            </a:pPr>
            <a:r>
              <a:rPr lang="cy-GB" b="1">
                <a:solidFill>
                  <a:srgbClr val="0077E3"/>
                </a:solidFill>
                <a:ea typeface="ＭＳ Ｐゴシック" pitchFamily="34" charset="-128"/>
              </a:rPr>
              <a:t>Cam 2 </a:t>
            </a:r>
            <a:r>
              <a:rPr lang="cy-GB"/>
              <a:t>–</a:t>
            </a:r>
            <a:r>
              <a:rPr lang="cy-GB" b="1">
                <a:solidFill>
                  <a:srgbClr val="0077E3"/>
                </a:solidFill>
                <a:ea typeface="ＭＳ Ｐゴシック" pitchFamily="34" charset="-128"/>
              </a:rPr>
              <a:t> </a:t>
            </a:r>
            <a:r>
              <a:rPr lang="cy-GB"/>
              <a:t>Penderfynu pwy allai gael ei niweidio a sut.</a:t>
            </a:r>
          </a:p>
          <a:p>
            <a:pPr>
              <a:lnSpc>
                <a:spcPct val="100000"/>
              </a:lnSpc>
            </a:pPr>
            <a:r>
              <a:rPr lang="cy-GB" b="1">
                <a:solidFill>
                  <a:srgbClr val="0077E3"/>
                </a:solidFill>
                <a:ea typeface="ＭＳ Ｐゴシック" pitchFamily="34" charset="-128"/>
              </a:rPr>
              <a:t>Cam 3 </a:t>
            </a:r>
            <a:r>
              <a:rPr lang="cy-GB"/>
              <a:t>–</a:t>
            </a:r>
            <a:r>
              <a:rPr lang="cy-GB" b="1">
                <a:solidFill>
                  <a:srgbClr val="0077E3"/>
                </a:solidFill>
                <a:ea typeface="ＭＳ Ｐゴシック" pitchFamily="34" charset="-128"/>
              </a:rPr>
              <a:t> </a:t>
            </a:r>
            <a:r>
              <a:rPr lang="cy-GB"/>
              <a:t>Gwerthuso’r peryglon a phenderfynu ar ragofalon.</a:t>
            </a:r>
          </a:p>
          <a:p>
            <a:pPr>
              <a:lnSpc>
                <a:spcPct val="100000"/>
              </a:lnSpc>
            </a:pPr>
            <a:r>
              <a:rPr lang="cy-GB" b="1">
                <a:solidFill>
                  <a:srgbClr val="0077E3"/>
                </a:solidFill>
                <a:ea typeface="ＭＳ Ｐゴシック" pitchFamily="34" charset="-128"/>
              </a:rPr>
              <a:t>Cam 4 </a:t>
            </a:r>
            <a:r>
              <a:rPr lang="cy-GB"/>
              <a:t>–</a:t>
            </a:r>
            <a:r>
              <a:rPr lang="cy-GB" b="1">
                <a:solidFill>
                  <a:srgbClr val="0077E3"/>
                </a:solidFill>
                <a:ea typeface="ＭＳ Ｐゴシック" pitchFamily="34" charset="-128"/>
              </a:rPr>
              <a:t> </a:t>
            </a:r>
            <a:r>
              <a:rPr lang="cy-GB"/>
              <a:t>Cofnodi’ch canfyddiadau a’u rhoi ar waith.</a:t>
            </a:r>
          </a:p>
          <a:p>
            <a:pPr>
              <a:lnSpc>
                <a:spcPct val="100000"/>
              </a:lnSpc>
            </a:pPr>
            <a:r>
              <a:rPr lang="cy-GB" b="1">
                <a:solidFill>
                  <a:srgbClr val="0077E3"/>
                </a:solidFill>
                <a:ea typeface="ＭＳ Ｐゴシック" pitchFamily="34" charset="-128"/>
              </a:rPr>
              <a:t>Cam 5 </a:t>
            </a:r>
            <a:r>
              <a:rPr lang="cy-GB"/>
              <a:t>–</a:t>
            </a:r>
            <a:r>
              <a:rPr lang="cy-GB" b="1">
                <a:solidFill>
                  <a:srgbClr val="0077E3"/>
                </a:solidFill>
                <a:ea typeface="ＭＳ Ｐゴシック" pitchFamily="34" charset="-128"/>
              </a:rPr>
              <a:t> </a:t>
            </a:r>
            <a:r>
              <a:rPr lang="cy-GB"/>
              <a:t>Adolygu’ch asesiad a’i ddiweddaru os bydd angen.</a:t>
            </a:r>
          </a:p>
          <a:p>
            <a:endParaRPr lang="en-US" dirty="0"/>
          </a:p>
        </p:txBody>
      </p:sp>
      <p:pic>
        <p:nvPicPr>
          <p:cNvPr id="5" name="Picture 4">
            <a:extLst>
              <a:ext uri="{FF2B5EF4-FFF2-40B4-BE49-F238E27FC236}">
                <a16:creationId xmlns:a16="http://schemas.microsoft.com/office/drawing/2014/main" id="{5F7C106F-8680-8545-8B83-11548E0E3B81}"/>
              </a:ext>
            </a:extLst>
          </p:cNvPr>
          <p:cNvPicPr/>
          <p:nvPr/>
        </p:nvPicPr>
        <p:blipFill>
          <a:blip r:embed="rId2">
            <a:extLst>
              <a:ext uri="{28A0092B-C50C-407E-A947-70E740481C1C}">
                <a14:useLocalDpi xmlns:a14="http://schemas.microsoft.com/office/drawing/2010/main" val="0"/>
              </a:ext>
            </a:extLst>
          </a:blip>
          <a:stretch>
            <a:fillRect/>
          </a:stretch>
        </p:blipFill>
        <p:spPr>
          <a:xfrm>
            <a:off x="6660232" y="2750502"/>
            <a:ext cx="1850390" cy="138493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a:t>Peryglon</a:t>
            </a:r>
          </a:p>
        </p:txBody>
      </p:sp>
      <p:sp>
        <p:nvSpPr>
          <p:cNvPr id="5123" name="Content Placeholder 2"/>
          <p:cNvSpPr>
            <a:spLocks noGrp="1"/>
          </p:cNvSpPr>
          <p:nvPr>
            <p:ph sz="quarter" idx="10"/>
          </p:nvPr>
        </p:nvSpPr>
        <p:spPr>
          <a:xfrm>
            <a:off x="457200" y="1512000"/>
            <a:ext cx="8229600" cy="4248000"/>
          </a:xfrm>
        </p:spPr>
        <p:txBody>
          <a:bodyPr/>
          <a:lstStyle/>
          <a:p>
            <a:pPr>
              <a:lnSpc>
                <a:spcPct val="100000"/>
              </a:lnSpc>
              <a:defRPr/>
            </a:pPr>
            <a:r>
              <a:rPr lang="cy-GB" b="1" dirty="0">
                <a:ea typeface="ＭＳ Ｐゴシック" pitchFamily="34" charset="-128"/>
              </a:rPr>
              <a:t>Peryglon cyffredin ar safleoedd adeiladu </a:t>
            </a:r>
          </a:p>
          <a:p>
            <a:pPr marL="285750" indent="-285750">
              <a:lnSpc>
                <a:spcPct val="100000"/>
              </a:lnSpc>
              <a:spcBef>
                <a:spcPts val="700"/>
              </a:spcBef>
              <a:spcAft>
                <a:spcPts val="700"/>
              </a:spcAft>
              <a:buClr>
                <a:srgbClr val="0077E3"/>
              </a:buClr>
              <a:buFont typeface="Arial" pitchFamily="34" charset="0"/>
              <a:buChar char="•"/>
              <a:defRPr/>
            </a:pPr>
            <a:r>
              <a:rPr lang="cy-GB" dirty="0"/>
              <a:t>Namau o ran cyfarpar ac offer</a:t>
            </a:r>
          </a:p>
          <a:p>
            <a:pPr marL="285750" indent="-285750">
              <a:lnSpc>
                <a:spcPct val="100000"/>
              </a:lnSpc>
              <a:spcBef>
                <a:spcPts val="700"/>
              </a:spcBef>
              <a:spcAft>
                <a:spcPts val="700"/>
              </a:spcAft>
              <a:buClr>
                <a:srgbClr val="0077E3"/>
              </a:buClr>
              <a:buFont typeface="Arial" pitchFamily="34" charset="0"/>
              <a:buChar char="•"/>
              <a:defRPr/>
            </a:pPr>
            <a:r>
              <a:rPr lang="cy-GB" dirty="0"/>
              <a:t>Sylweddau wedi’u storio</a:t>
            </a:r>
          </a:p>
          <a:p>
            <a:pPr marL="285750" indent="-285750">
              <a:lnSpc>
                <a:spcPct val="100000"/>
              </a:lnSpc>
              <a:spcBef>
                <a:spcPts val="700"/>
              </a:spcBef>
              <a:spcAft>
                <a:spcPts val="700"/>
              </a:spcAft>
              <a:buClr>
                <a:srgbClr val="0077E3"/>
              </a:buClr>
              <a:buFont typeface="Arial" pitchFamily="34" charset="0"/>
              <a:buChar char="•"/>
              <a:defRPr/>
            </a:pPr>
            <a:r>
              <a:rPr lang="cy-GB" dirty="0"/>
              <a:t>Deunyddiau wedi’u stacio’n beryglus</a:t>
            </a:r>
          </a:p>
          <a:p>
            <a:pPr marL="285750" indent="-285750">
              <a:lnSpc>
                <a:spcPct val="100000"/>
              </a:lnSpc>
              <a:spcBef>
                <a:spcPts val="700"/>
              </a:spcBef>
              <a:spcAft>
                <a:spcPts val="700"/>
              </a:spcAft>
              <a:buClr>
                <a:srgbClr val="0077E3"/>
              </a:buClr>
              <a:buFont typeface="Arial" pitchFamily="34" charset="0"/>
              <a:buChar char="•"/>
              <a:defRPr/>
            </a:pPr>
            <a:r>
              <a:rPr lang="cy-GB" dirty="0"/>
              <a:t>Deunyddiau sy'n rhwystro mynediad diogel, neu ddim ond diffyg diogelwch ar y safle</a:t>
            </a:r>
          </a:p>
          <a:p>
            <a:pPr marL="285750" indent="-285750">
              <a:lnSpc>
                <a:spcPct val="100000"/>
              </a:lnSpc>
              <a:spcBef>
                <a:spcPts val="700"/>
              </a:spcBef>
              <a:spcAft>
                <a:spcPts val="700"/>
              </a:spcAft>
              <a:buClr>
                <a:srgbClr val="0077E3"/>
              </a:buClr>
              <a:buFont typeface="Arial" pitchFamily="34" charset="0"/>
              <a:buChar char="•"/>
              <a:defRPr/>
            </a:pPr>
            <a:r>
              <a:rPr lang="cy-GB" dirty="0"/>
              <a:t>Cwympiadau </a:t>
            </a:r>
          </a:p>
          <a:p>
            <a:pPr marL="285750" indent="-285750">
              <a:lnSpc>
                <a:spcPct val="100000"/>
              </a:lnSpc>
              <a:spcBef>
                <a:spcPts val="700"/>
              </a:spcBef>
              <a:spcAft>
                <a:spcPts val="700"/>
              </a:spcAft>
              <a:buClr>
                <a:srgbClr val="0077E3"/>
              </a:buClr>
              <a:buFont typeface="Arial" pitchFamily="34" charset="0"/>
              <a:buChar char="•"/>
              <a:defRPr/>
            </a:pPr>
            <a:r>
              <a:rPr lang="cy-GB" dirty="0"/>
              <a:t>Gwrthrychau’n syrthio </a:t>
            </a:r>
          </a:p>
          <a:p>
            <a:pPr marL="285750" indent="-285750">
              <a:lnSpc>
                <a:spcPct val="100000"/>
              </a:lnSpc>
              <a:spcBef>
                <a:spcPts val="700"/>
              </a:spcBef>
              <a:spcAft>
                <a:spcPts val="700"/>
              </a:spcAft>
              <a:buClr>
                <a:srgbClr val="0077E3"/>
              </a:buClr>
              <a:buFont typeface="Arial" pitchFamily="34" charset="0"/>
              <a:buChar char="•"/>
              <a:defRPr/>
            </a:pPr>
            <a:r>
              <a:rPr lang="cy-GB" dirty="0"/>
              <a:t>Trydan </a:t>
            </a:r>
          </a:p>
          <a:p>
            <a:pPr lvl="3">
              <a:defRPr/>
            </a:pPr>
            <a:endParaRPr lang="en-US" dirty="0"/>
          </a:p>
          <a:p>
            <a:pPr marL="0" indent="0"/>
            <a:endParaRPr lang="en-US" dirty="0">
              <a:ea typeface="ＭＳ Ｐゴシック" pitchFamily="-105" charset="-128"/>
              <a:cs typeface="ＭＳ Ｐゴシック" pitchFamily="-105"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Datganiadau dull – systemau gweithio diogel</a:t>
            </a:r>
          </a:p>
        </p:txBody>
      </p:sp>
      <p:sp>
        <p:nvSpPr>
          <p:cNvPr id="3" name="Content Placeholder 2"/>
          <p:cNvSpPr>
            <a:spLocks noGrp="1"/>
          </p:cNvSpPr>
          <p:nvPr>
            <p:ph sz="quarter" idx="10"/>
          </p:nvPr>
        </p:nvSpPr>
        <p:spPr>
          <a:xfrm>
            <a:off x="457200" y="1512000"/>
            <a:ext cx="8363272" cy="4248000"/>
          </a:xfrm>
        </p:spPr>
        <p:txBody>
          <a:bodyPr/>
          <a:lstStyle/>
          <a:p>
            <a:r>
              <a:rPr lang="cy-GB" sz="1500" dirty="0"/>
              <a:t>Mae datganiad dull yn ffordd ddefnyddiol o gofnodi’r peryglon sy’n gysylltiedig â thasg waith benodol a chyfleu’r risg a’r rhagofalon sydd eu hangen ar bawb sy’n ymwneud â’r gwaith.</a:t>
            </a:r>
          </a:p>
          <a:p>
            <a:pPr>
              <a:lnSpc>
                <a:spcPct val="100000"/>
              </a:lnSpc>
              <a:defRPr/>
            </a:pPr>
            <a:r>
              <a:rPr lang="cy-GB" sz="1500" b="1" dirty="0"/>
              <a:t>Pwyntiau allweddol </a:t>
            </a:r>
          </a:p>
          <a:p>
            <a:pPr marL="285750" indent="-285750">
              <a:lnSpc>
                <a:spcPct val="100000"/>
              </a:lnSpc>
              <a:spcBef>
                <a:spcPts val="700"/>
              </a:spcBef>
              <a:spcAft>
                <a:spcPts val="700"/>
              </a:spcAft>
              <a:buClr>
                <a:srgbClr val="0077E3"/>
              </a:buClr>
              <a:buFont typeface="Arial" pitchFamily="34" charset="0"/>
              <a:buChar char="•"/>
              <a:defRPr/>
            </a:pPr>
            <a:r>
              <a:rPr lang="cy-GB" sz="1500" dirty="0"/>
              <a:t>Nid oes angen i’r datganiad fod yn hwy nag sydd ei angen i gyflawni’r amcanion hyn yn effeithiol. </a:t>
            </a:r>
          </a:p>
          <a:p>
            <a:pPr marL="285750" indent="-285750">
              <a:lnSpc>
                <a:spcPct val="100000"/>
              </a:lnSpc>
              <a:spcBef>
                <a:spcPts val="700"/>
              </a:spcBef>
              <a:spcAft>
                <a:spcPts val="700"/>
              </a:spcAft>
              <a:buClr>
                <a:srgbClr val="0077E3"/>
              </a:buClr>
              <a:buFont typeface="Arial" pitchFamily="34" charset="0"/>
              <a:buChar char="•"/>
              <a:defRPr/>
            </a:pPr>
            <a:r>
              <a:rPr lang="cy-GB" sz="1500" dirty="0"/>
              <a:t>Dylai’r datganiad fod yn glir ac wedi’i ddangos â brasluniau syml lle bo angen. </a:t>
            </a:r>
          </a:p>
          <a:p>
            <a:pPr marL="285750" indent="-285750">
              <a:lnSpc>
                <a:spcPct val="100000"/>
              </a:lnSpc>
              <a:spcBef>
                <a:spcPts val="700"/>
              </a:spcBef>
              <a:spcAft>
                <a:spcPts val="700"/>
              </a:spcAft>
              <a:buClr>
                <a:srgbClr val="0077E3"/>
              </a:buClr>
              <a:buFont typeface="Arial" pitchFamily="34" charset="0"/>
              <a:buChar char="•"/>
              <a:defRPr/>
            </a:pPr>
            <a:r>
              <a:rPr lang="cy-GB" sz="1500" dirty="0"/>
              <a:t>Osgoi amwysedd neu gyffredinoli, a allai arwain at ddryswch. </a:t>
            </a:r>
          </a:p>
          <a:p>
            <a:pPr marL="285750" indent="-285750">
              <a:lnSpc>
                <a:spcPct val="100000"/>
              </a:lnSpc>
              <a:spcBef>
                <a:spcPts val="700"/>
              </a:spcBef>
              <a:spcAft>
                <a:spcPts val="700"/>
              </a:spcAft>
              <a:buClr>
                <a:srgbClr val="0077E3"/>
              </a:buClr>
              <a:buFont typeface="Arial" pitchFamily="34" charset="0"/>
              <a:buChar char="•"/>
              <a:defRPr/>
            </a:pPr>
            <a:r>
              <a:rPr lang="cy-GB" sz="1500" dirty="0"/>
              <a:t>Mae’r datganiadau er budd y rhai sy’n gwneud y gwaith a’u goruchwylwyr uniongyrchol ac ni ddylid eu gorgymhlethu. </a:t>
            </a:r>
          </a:p>
          <a:p>
            <a:pPr marL="285750" indent="-285750">
              <a:lnSpc>
                <a:spcPct val="100000"/>
              </a:lnSpc>
              <a:spcBef>
                <a:spcPts val="700"/>
              </a:spcBef>
              <a:spcAft>
                <a:spcPts val="700"/>
              </a:spcAft>
              <a:buClr>
                <a:srgbClr val="0077E3"/>
              </a:buClr>
              <a:buFont typeface="Arial" pitchFamily="34" charset="0"/>
              <a:buChar char="•"/>
              <a:defRPr/>
            </a:pPr>
            <a:r>
              <a:rPr lang="cy-GB" sz="1500" dirty="0"/>
              <a:t>Rhaid i’r offer sydd ei angen ar gyfer gweithio’n ddiogel gael ei nodi’n glir a rhaid iddo fod ar gael cyn i’r gwaith ddechrau.</a:t>
            </a:r>
          </a:p>
          <a:p>
            <a:pPr marL="285750" indent="-285750">
              <a:lnSpc>
                <a:spcPct val="100000"/>
              </a:lnSpc>
              <a:spcBef>
                <a:spcPts val="700"/>
              </a:spcBef>
              <a:spcAft>
                <a:spcPts val="700"/>
              </a:spcAft>
              <a:buClr>
                <a:srgbClr val="0077E3"/>
              </a:buClr>
              <a:buFont typeface="Arial" pitchFamily="34" charset="0"/>
              <a:buChar char="•"/>
              <a:defRPr/>
            </a:pPr>
            <a:r>
              <a:rPr lang="cy-GB" sz="1500" dirty="0"/>
              <a:t>Dylai gweithwyr wybod beth i’w wneud os oes angen newid y dull gweithio.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Rheoli codi a chario </a:t>
            </a:r>
          </a:p>
        </p:txBody>
      </p:sp>
      <p:sp>
        <p:nvSpPr>
          <p:cNvPr id="3" name="Content Placeholder 2"/>
          <p:cNvSpPr>
            <a:spLocks noGrp="1"/>
          </p:cNvSpPr>
          <p:nvPr>
            <p:ph sz="quarter" idx="10"/>
          </p:nvPr>
        </p:nvSpPr>
        <p:spPr/>
        <p:txBody>
          <a:bodyPr/>
          <a:lstStyle/>
          <a:p>
            <a:endParaRPr lang="en-US" dirty="0"/>
          </a:p>
          <a:p>
            <a:r>
              <a:rPr lang="cy-GB" dirty="0"/>
              <a:t>Dileu: cael gwared â chodi cerrig trwm â llaw.</a:t>
            </a:r>
          </a:p>
          <a:p>
            <a:r>
              <a:rPr lang="cy-GB" dirty="0"/>
              <a:t>Datrysiad mecanyddol llawn: sicrhau bod cerrig yn cael eu trin a’u gosod yn fecanyddol bob amser (e.e. drwy ddefnyddio offer codi a gafael mecanyddol). </a:t>
            </a:r>
          </a:p>
          <a:p>
            <a:r>
              <a:rPr lang="cy-GB" dirty="0"/>
              <a:t>Dyma’r ateb sy’n cael ei ffafrio ar gyfer y rhan</a:t>
            </a:r>
            <a:br>
              <a:rPr lang="cy-GB" dirty="0"/>
            </a:br>
            <a:r>
              <a:rPr lang="cy-GB" dirty="0"/>
              <a:t> fwyaf o’r gwaith adeiladu newydd a llawer</a:t>
            </a:r>
            <a:br>
              <a:rPr lang="cy-GB" dirty="0"/>
            </a:br>
            <a:r>
              <a:rPr lang="cy-GB" dirty="0"/>
              <a:t> o waith adnewyddu.</a:t>
            </a:r>
          </a:p>
        </p:txBody>
      </p:sp>
      <p:pic>
        <p:nvPicPr>
          <p:cNvPr id="4" name="Picture 3"/>
          <p:cNvPicPr>
            <a:picLocks noChangeAspect="1"/>
          </p:cNvPicPr>
          <p:nvPr/>
        </p:nvPicPr>
        <p:blipFill>
          <a:blip r:embed="rId2"/>
          <a:stretch>
            <a:fillRect/>
          </a:stretch>
        </p:blipFill>
        <p:spPr>
          <a:xfrm>
            <a:off x="6444208" y="3784960"/>
            <a:ext cx="2049016" cy="2049016"/>
          </a:xfrm>
          <a:prstGeom prst="rect">
            <a:avLst/>
          </a:prstGeom>
          <a:ln>
            <a:noFill/>
          </a:ln>
          <a:effectLst>
            <a:softEdge rad="112500"/>
          </a:effectLst>
        </p:spPr>
      </p:pic>
    </p:spTree>
    <p:extLst>
      <p:ext uri="{BB962C8B-B14F-4D97-AF65-F5344CB8AC3E}">
        <p14:creationId xmlns:p14="http://schemas.microsoft.com/office/powerpoint/2010/main" val="1438738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Rheoli codi a chario </a:t>
            </a:r>
          </a:p>
        </p:txBody>
      </p:sp>
      <p:sp>
        <p:nvSpPr>
          <p:cNvPr id="3" name="Content Placeholder 2"/>
          <p:cNvSpPr>
            <a:spLocks noGrp="1"/>
          </p:cNvSpPr>
          <p:nvPr>
            <p:ph sz="quarter" idx="10"/>
          </p:nvPr>
        </p:nvSpPr>
        <p:spPr>
          <a:xfrm>
            <a:off x="457200" y="1512000"/>
            <a:ext cx="7931224" cy="4248000"/>
          </a:xfrm>
        </p:spPr>
        <p:txBody>
          <a:bodyPr/>
          <a:lstStyle/>
          <a:p>
            <a:r>
              <a:rPr lang="cy-GB"/>
              <a:t>Ateb mecanyddol rhannol: sicrhau bod y rhan fwyaf posibl o’r broses o drin cerrig yn cael ei wneud yn fecanyddol (e.e. defnyddio atebion mecanyddol i symud y cerrig yn agos at eu safle terfynol, fel dadlwytho gan ddefnyddio teclyn codi). </a:t>
            </a:r>
          </a:p>
          <a:p>
            <a:r>
              <a:rPr lang="cy-GB"/>
              <a:t>Gellir lleihau’r risg o godi a chario drwy ddefnyddio cerrig llai/ysgafn a/neu balmant bloc.</a:t>
            </a:r>
          </a:p>
          <a:p>
            <a:endParaRPr lang="en-US" dirty="0"/>
          </a:p>
        </p:txBody>
      </p:sp>
      <p:pic>
        <p:nvPicPr>
          <p:cNvPr id="4" name="Picture 3"/>
          <p:cNvPicPr>
            <a:picLocks noChangeAspect="1"/>
          </p:cNvPicPr>
          <p:nvPr/>
        </p:nvPicPr>
        <p:blipFill>
          <a:blip r:embed="rId2"/>
          <a:stretch>
            <a:fillRect/>
          </a:stretch>
        </p:blipFill>
        <p:spPr>
          <a:xfrm>
            <a:off x="5580112" y="3573017"/>
            <a:ext cx="1944216" cy="2448272"/>
          </a:xfrm>
          <a:prstGeom prst="rect">
            <a:avLst/>
          </a:prstGeom>
          <a:ln>
            <a:noFill/>
          </a:ln>
          <a:effectLst>
            <a:softEdge rad="112500"/>
          </a:effectLst>
        </p:spPr>
      </p:pic>
    </p:spTree>
    <p:extLst>
      <p:ext uri="{BB962C8B-B14F-4D97-AF65-F5344CB8AC3E}">
        <p14:creationId xmlns:p14="http://schemas.microsoft.com/office/powerpoint/2010/main" val="2436572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Rheoli codi a chario </a:t>
            </a:r>
          </a:p>
        </p:txBody>
      </p:sp>
      <p:sp>
        <p:nvSpPr>
          <p:cNvPr id="3" name="Content Placeholder 2"/>
          <p:cNvSpPr>
            <a:spLocks noGrp="1"/>
          </p:cNvSpPr>
          <p:nvPr>
            <p:ph sz="quarter" idx="10"/>
          </p:nvPr>
        </p:nvSpPr>
        <p:spPr>
          <a:xfrm>
            <a:off x="457200" y="1512000"/>
            <a:ext cx="3754760" cy="4248000"/>
          </a:xfrm>
        </p:spPr>
        <p:txBody>
          <a:bodyPr/>
          <a:lstStyle/>
          <a:p>
            <a:pPr>
              <a:spcBef>
                <a:spcPts val="500"/>
              </a:spcBef>
              <a:spcAft>
                <a:spcPts val="500"/>
              </a:spcAft>
            </a:pPr>
            <a:r>
              <a:rPr lang="cy-GB" dirty="0"/>
              <a:t>Codi a chario: mewn achosion prin, lle nad oes un o’r atebion hyn yn bosibl, gellir gosod ardaloedd llai o gerrig â llaw. </a:t>
            </a:r>
          </a:p>
          <a:p>
            <a:pPr>
              <a:spcBef>
                <a:spcPts val="500"/>
              </a:spcBef>
              <a:spcAft>
                <a:spcPts val="500"/>
              </a:spcAft>
            </a:pPr>
            <a:r>
              <a:rPr lang="cy-GB" dirty="0"/>
              <a:t>Dylid hyfforddi gweithwyr i godi’n ddiogel: defnyddiwch ddulliau codi cinetig, ceisiwch gerdded cerrig palmant bob amser.</a:t>
            </a:r>
          </a:p>
          <a:p>
            <a:pPr>
              <a:spcBef>
                <a:spcPts val="500"/>
              </a:spcBef>
              <a:spcAft>
                <a:spcPts val="500"/>
              </a:spcAft>
            </a:pPr>
            <a:r>
              <a:rPr lang="cy-GB" dirty="0"/>
              <a:t>Bydd defnyddio cerrig ysgafnach, neu ddyfeisiau sy’n caniatáu i ddau berson rannu’r gwaith codi, yn lleihau’r risg o anaf ymhellach.</a:t>
            </a:r>
          </a:p>
          <a:p>
            <a:endParaRPr lang="en-US" dirty="0"/>
          </a:p>
        </p:txBody>
      </p:sp>
      <p:pic>
        <p:nvPicPr>
          <p:cNvPr id="6" name="Picture 5" descr="A picture containing diagram&#10;&#10;Description automatically generated">
            <a:extLst>
              <a:ext uri="{FF2B5EF4-FFF2-40B4-BE49-F238E27FC236}">
                <a16:creationId xmlns:a16="http://schemas.microsoft.com/office/drawing/2014/main" id="{F60FA0A9-C4D8-46CE-9B62-4A6E271963DD}"/>
              </a:ext>
            </a:extLst>
          </p:cNvPr>
          <p:cNvPicPr>
            <a:picLocks noChangeAspect="1"/>
          </p:cNvPicPr>
          <p:nvPr/>
        </p:nvPicPr>
        <p:blipFill rotWithShape="1">
          <a:blip r:embed="rId2"/>
          <a:srcRect l="8275" b="8142"/>
          <a:stretch/>
        </p:blipFill>
        <p:spPr>
          <a:xfrm>
            <a:off x="4355976" y="1559625"/>
            <a:ext cx="4590640" cy="3950564"/>
          </a:xfrm>
          <a:prstGeom prst="rect">
            <a:avLst/>
          </a:prstGeom>
        </p:spPr>
      </p:pic>
    </p:spTree>
    <p:extLst>
      <p:ext uri="{BB962C8B-B14F-4D97-AF65-F5344CB8AC3E}">
        <p14:creationId xmlns:p14="http://schemas.microsoft.com/office/powerpoint/2010/main" val="3557402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Cadw trefn</a:t>
            </a:r>
          </a:p>
        </p:txBody>
      </p:sp>
      <p:sp>
        <p:nvSpPr>
          <p:cNvPr id="3" name="Content Placeholder 2"/>
          <p:cNvSpPr>
            <a:spLocks noGrp="1"/>
          </p:cNvSpPr>
          <p:nvPr>
            <p:ph sz="quarter" idx="10"/>
          </p:nvPr>
        </p:nvSpPr>
        <p:spPr>
          <a:xfrm>
            <a:off x="457200" y="1390588"/>
            <a:ext cx="8229600" cy="4558692"/>
          </a:xfrm>
        </p:spPr>
        <p:txBody>
          <a:bodyPr/>
          <a:lstStyle/>
          <a:p>
            <a:pPr>
              <a:spcBef>
                <a:spcPts val="500"/>
              </a:spcBef>
            </a:pPr>
            <a:r>
              <a:rPr lang="cy-GB" dirty="0"/>
              <a:t>Mae cadw trefn yn fater pwysig o ran diogelwch yn y gweithle. Mae baglu, llithro, cwympo a thoriadau dyddiol yn deillio o waith trefnu gwael. Llithro a baglu yw’r rhesymau mwyaf cyffredin pam mae pobl yn cael anafiadau yn y gwaith. Mae 95% o’r prif lithriadau yn arwain at dorri esgyrn a gallant achosi damweiniau eraill i ddechrau, megis cwympo o uchder. Mae llithro a baglu yn cyfrif am y canlynol ar gyfartaledd:</a:t>
            </a:r>
          </a:p>
          <a:p>
            <a:pPr>
              <a:spcBef>
                <a:spcPts val="500"/>
              </a:spcBef>
            </a:pPr>
            <a:r>
              <a:rPr lang="cy-GB" dirty="0">
                <a:solidFill>
                  <a:srgbClr val="0077E3"/>
                </a:solidFill>
              </a:rPr>
              <a:t>•</a:t>
            </a:r>
            <a:r>
              <a:rPr lang="cy-GB" dirty="0"/>
              <a:t>  dros draean o’r holl anafiadau difrifol a gofnodwyd</a:t>
            </a:r>
            <a:br>
              <a:rPr lang="cy-GB" dirty="0"/>
            </a:br>
            <a:r>
              <a:rPr lang="cy-GB" dirty="0">
                <a:solidFill>
                  <a:srgbClr val="0077E3"/>
                </a:solidFill>
              </a:rPr>
              <a:t>•</a:t>
            </a:r>
            <a:r>
              <a:rPr lang="cy-GB" dirty="0"/>
              <a:t>  20% o anafiadau dros 3 diwrnod i weithwyr</a:t>
            </a:r>
            <a:br>
              <a:rPr lang="cy-GB" dirty="0"/>
            </a:br>
            <a:r>
              <a:rPr lang="cy-GB" dirty="0">
                <a:solidFill>
                  <a:srgbClr val="0077E3"/>
                </a:solidFill>
              </a:rPr>
              <a:t>•</a:t>
            </a:r>
            <a:r>
              <a:rPr lang="cy-GB" dirty="0"/>
              <a:t>  2 farwolaeth y flwyddyn</a:t>
            </a:r>
            <a:br>
              <a:rPr lang="cy-GB" dirty="0"/>
            </a:br>
            <a:r>
              <a:rPr lang="cy-GB" dirty="0">
                <a:solidFill>
                  <a:srgbClr val="0077E3"/>
                </a:solidFill>
              </a:rPr>
              <a:t>•</a:t>
            </a:r>
            <a:r>
              <a:rPr lang="cy-GB" dirty="0"/>
              <a:t>  50% o’r holl ddamweiniau a gofnodwyd i aelodau’r cyhoedd sy’n digwydd mewn gweithleoedd</a:t>
            </a:r>
            <a:br>
              <a:rPr lang="cy-GB" dirty="0"/>
            </a:br>
            <a:r>
              <a:rPr lang="cy-GB" dirty="0">
                <a:solidFill>
                  <a:srgbClr val="0077E3"/>
                </a:solidFill>
              </a:rPr>
              <a:t>•  </a:t>
            </a:r>
            <a:r>
              <a:rPr lang="cy-GB" dirty="0"/>
              <a:t>cost enfawr i gyflogwyr a’r gwasanaeth iechyd</a:t>
            </a:r>
            <a:br>
              <a:rPr lang="cy-GB" dirty="0"/>
            </a:br>
            <a:r>
              <a:rPr lang="cy-GB" dirty="0">
                <a:solidFill>
                  <a:srgbClr val="0077E3"/>
                </a:solidFill>
              </a:rPr>
              <a:t>•  </a:t>
            </a:r>
            <a:r>
              <a:rPr lang="cy-GB" dirty="0"/>
              <a:t>cost ddynol na ellir ei gyfrif.</a:t>
            </a:r>
            <a:br>
              <a:rPr lang="cy-GB" dirty="0"/>
            </a:br>
            <a:r>
              <a:rPr lang="cy-GB" dirty="0">
                <a:hlinkClick r:id="rId2"/>
              </a:rPr>
              <a:t>https://www.hse.gov.uk/slips/introduction.htm</a:t>
            </a:r>
            <a:r>
              <a:rPr lang="cy-GB" dirty="0"/>
              <a:t> </a:t>
            </a:r>
          </a:p>
          <a:p>
            <a:endParaRPr lang="en-US" dirty="0"/>
          </a:p>
        </p:txBody>
      </p:sp>
    </p:spTree>
    <p:extLst>
      <p:ext uri="{BB962C8B-B14F-4D97-AF65-F5344CB8AC3E}">
        <p14:creationId xmlns:p14="http://schemas.microsoft.com/office/powerpoint/2010/main" val="38412177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1863</TotalTime>
  <Words>1485</Words>
  <Application>Microsoft Office PowerPoint</Application>
  <PresentationFormat>On-screen Show (4:3)</PresentationFormat>
  <Paragraphs>95</Paragraphs>
  <Slides>19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Lucida Grande</vt:lpstr>
      <vt:lpstr>Times New Roman</vt:lpstr>
      <vt:lpstr>Default Design</vt:lpstr>
      <vt:lpstr>PowerPoint 1: Paratoi a chynllunio diogelwch </vt:lpstr>
      <vt:lpstr>Cyn dechrau ar y gwaith</vt:lpstr>
      <vt:lpstr>Asesiadau risg</vt:lpstr>
      <vt:lpstr>Peryglon</vt:lpstr>
      <vt:lpstr>Datganiadau dull – systemau gweithio diogel</vt:lpstr>
      <vt:lpstr>Rheoli codi a chario </vt:lpstr>
      <vt:lpstr>Rheoli codi a chario </vt:lpstr>
      <vt:lpstr>Rheoli codi a chario </vt:lpstr>
      <vt:lpstr>Cadw trefn</vt:lpstr>
      <vt:lpstr>Cadw trefn</vt:lpstr>
      <vt:lpstr>Cyfarpar diogelu personol (PPE)</vt:lpstr>
      <vt:lpstr>Y peryglon a’r mathau o gyfarpar diogelu personol </vt:lpstr>
      <vt:lpstr>Y peryglon a’r mathau o gyfarpar diogelu personol </vt:lpstr>
      <vt:lpstr>Y peryglon a’r mathau o gyfarpar diogelu personol </vt:lpstr>
      <vt:lpstr>Y peryglon a’r mathau o gyfarpar diogelu personol </vt:lpstr>
      <vt:lpstr>Y peryglon a’r mathau o gyfarpar diogelu personol </vt:lpstr>
      <vt:lpstr>Y peryglon a’r mathau o gyfarpar diogelu personol </vt:lpstr>
      <vt:lpstr>Y peryglon a’r mathau o gyfarpar diogelu personol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162</cp:revision>
  <dcterms:created xsi:type="dcterms:W3CDTF">2013-05-28T00:38:54Z</dcterms:created>
  <dcterms:modified xsi:type="dcterms:W3CDTF">2021-06-08T09:48:35Z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