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272" r:id="rId6"/>
    <p:sldId id="328" r:id="rId7"/>
    <p:sldId id="331" r:id="rId8"/>
    <p:sldId id="330" r:id="rId9"/>
    <p:sldId id="262" r:id="rId10"/>
    <p:sldId id="263" r:id="rId11"/>
    <p:sldId id="264" r:id="rId12"/>
    <p:sldId id="265" r:id="rId13"/>
    <p:sldId id="354" r:id="rId14"/>
    <p:sldId id="355" r:id="rId15"/>
    <p:sldId id="261" r:id="rId16"/>
    <p:sldId id="269" r:id="rId17"/>
    <p:sldId id="270" r:id="rId18"/>
    <p:sldId id="258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1ED465-0656-0340-94C8-DDC3F55EE177}" v="177" dt="2020-08-14T18:31:11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49"/>
    <p:restoredTop sz="93172" autoAdjust="0"/>
  </p:normalViewPr>
  <p:slideViewPr>
    <p:cSldViewPr showGuides="1">
      <p:cViewPr varScale="1">
        <p:scale>
          <a:sx n="67" d="100"/>
          <a:sy n="67" d="100"/>
        </p:scale>
        <p:origin x="8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71BD995-13DB-4A42-AB3F-855755C0E1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8E74C12-8557-EF4A-9DD9-9B57D3B4DE1A}" type="slidenum">
              <a:rPr lang="en-GB" altLang="en-US" sz="1200"/>
              <a:pPr eaLnBrk="1" hangingPunct="1"/>
              <a:t>6</a:t>
            </a:fld>
            <a:endParaRPr lang="en-GB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B1ACEA7-1C94-FD46-B2BA-D979788FBC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ABA5D80-71A3-6844-888F-42B9762D2A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82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98670DE4-C6AF-5F46-AD64-687FE5E6B4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F07A5F-4584-0A46-A65C-0CE50496B7DE}" type="slidenum">
              <a:rPr lang="en-GB" altLang="en-US" sz="1200"/>
              <a:pPr eaLnBrk="1" hangingPunct="1"/>
              <a:t>7</a:t>
            </a:fld>
            <a:endParaRPr lang="en-GB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7E0C1866-3BB7-9542-B2AD-80AA905B23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DAF8537D-04F6-0149-ABAE-4646ED8FB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8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6254EDAD-204B-0041-AE1C-0618DB8602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BE6351C-B66A-4048-A2EF-C8D7E0F3B53D}" type="slidenum">
              <a:rPr lang="en-GB" altLang="en-US" sz="1200"/>
              <a:pPr eaLnBrk="1" hangingPunct="1"/>
              <a:t>8</a:t>
            </a:fld>
            <a:endParaRPr lang="en-GB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FF58CDB-A6AB-A14A-89DB-4C8806DE76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51A2E547-E978-CF4A-9BD3-110DBEB55F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28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2DE0FB99-444E-4C49-8069-34DA48F9E1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932E713-D908-F94F-B1B2-CF9D575C158A}" type="slidenum">
              <a:rPr lang="en-GB" altLang="en-US" sz="1200"/>
              <a:pPr eaLnBrk="1" hangingPunct="1"/>
              <a:t>9</a:t>
            </a:fld>
            <a:endParaRPr lang="en-GB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5EBEB8D7-7789-6943-9C83-CDB171E7A6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6F2FBED2-99B9-C04F-B0EA-6A89587DC1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34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4F5E951-452E-2B4C-BC77-4A5212F639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2742BC4-A847-3148-9E79-DC680C14B7A5}" type="slidenum">
              <a:rPr lang="en-GB" altLang="en-US" sz="1200"/>
              <a:pPr eaLnBrk="1" hangingPunct="1"/>
              <a:t>10</a:t>
            </a:fld>
            <a:endParaRPr lang="en-GB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D4E671D0-60BD-5049-8FFC-23705F56C5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B3F2F4D8-01C9-3B45-9358-A472C8713C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2C5C1B-3C06-1549-A1C8-3EA91386F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906C4-3FDA-BA4C-881B-D8140F3F4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F977E-CF2E-8444-B42C-C66334A1DA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0CF74-BAF4-A94F-BDA0-47EBCDFA63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199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7969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15DF31-8547-D14F-BE5A-186C92F29D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312AFB-DD3A-134D-BF36-A9A37D5164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E31444-0DC2-6247-A09F-149BEFB49F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4BD3D-474D-BC4E-8499-05F734AB1A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187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F8B4D8-625B-F64C-BDF0-D46558D1A5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9C2D57-866C-9540-AA9C-744740E2BB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F9AD4-BD99-234A-A548-1C678F3602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43DC10-FA07-EE40-8969-6A8EA50D4C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239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Cynllunio ar gyfer diogelu'r safle a dulliau o ddiogelu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68DCAEF-3646-CA4C-B8BA-93F9875364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Grwpiau agored i niwed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BFE8DBDE-200D-0B4E-BB34-F565BB618E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Mae’r camau penodol canlynol yn arbennig o berthnasol i ddiogelwch plant.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Storio deunyddiau adeiladu (fel pibellau, cylchoedd twll archwilio, a bagiau sment) fel nad ydynt yn gallu eu troi na rholio drosodd.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Tynnu ysgolion mynediad o waith cloddio a sgaffaldiau.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Cadw sylweddau peryglus dan glo.</a:t>
            </a:r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496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>
            <a:extLst>
              <a:ext uri="{FF2B5EF4-FFF2-40B4-BE49-F238E27FC236}">
                <a16:creationId xmlns:a16="http://schemas.microsoft.com/office/drawing/2014/main" id="{048806C0-816B-C14E-B2F8-B47C6BF26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756" y="917669"/>
            <a:ext cx="8218487" cy="796925"/>
          </a:xfrm>
        </p:spPr>
        <p:txBody>
          <a:bodyPr/>
          <a:lstStyle/>
          <a:p>
            <a:pPr eaLnBrk="1" hangingPunct="1"/>
            <a:r>
              <a:rPr lang="cy-GB"/>
              <a:t>Arwyddion diogelwch</a:t>
            </a:r>
          </a:p>
        </p:txBody>
      </p:sp>
      <p:sp>
        <p:nvSpPr>
          <p:cNvPr id="10245" name="Content Placeholder 12">
            <a:extLst>
              <a:ext uri="{FF2B5EF4-FFF2-40B4-BE49-F238E27FC236}">
                <a16:creationId xmlns:a16="http://schemas.microsoft.com/office/drawing/2014/main" id="{538C8FAF-5A1B-F645-854F-5AFBF70AA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576" y="2060848"/>
            <a:ext cx="3816424" cy="3873981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Defnyddir: yn y rhan fwyaf o safleoedd adeiladu.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Gosod: fel arfer wedi’i sgriwio neu wedi’i hoelio i unrhyw arwyneb solet, gellir eu gosod gyda chebl ar ffensys ac ati.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Cynnal a chadw: yn lân ac yn weladwy bob amser. </a:t>
            </a:r>
          </a:p>
        </p:txBody>
      </p:sp>
      <p:pic>
        <p:nvPicPr>
          <p:cNvPr id="10246" name="Picture 8">
            <a:extLst>
              <a:ext uri="{FF2B5EF4-FFF2-40B4-BE49-F238E27FC236}">
                <a16:creationId xmlns:a16="http://schemas.microsoft.com/office/drawing/2014/main" id="{2FFD3878-D506-9A42-AD99-6BF976FB7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94" y="1484784"/>
            <a:ext cx="3411537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25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6">
            <a:extLst>
              <a:ext uri="{FF2B5EF4-FFF2-40B4-BE49-F238E27FC236}">
                <a16:creationId xmlns:a16="http://schemas.microsoft.com/office/drawing/2014/main" id="{BE3D0958-123D-0144-BC56-6B1596C60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89" y="980728"/>
            <a:ext cx="8218487" cy="796925"/>
          </a:xfrm>
        </p:spPr>
        <p:txBody>
          <a:bodyPr/>
          <a:lstStyle/>
          <a:p>
            <a:pPr eaLnBrk="1" hangingPunct="1"/>
            <a:r>
              <a:rPr lang="cy-GB"/>
              <a:t>Arwyddion a rhwystrau dros dro</a:t>
            </a:r>
          </a:p>
        </p:txBody>
      </p:sp>
      <p:sp>
        <p:nvSpPr>
          <p:cNvPr id="11267" name="Text Placeholder 8">
            <a:extLst>
              <a:ext uri="{FF2B5EF4-FFF2-40B4-BE49-F238E27FC236}">
                <a16:creationId xmlns:a16="http://schemas.microsoft.com/office/drawing/2014/main" id="{30E43FB1-A4AD-0148-968B-BAFF984B1FF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Defnyddir: o amgylch tyllau a gwaith cloddio bas. Mae’n rhoi rhybudd i weithwyr a cherddwyr ac yn rhoi llwybr diogel iddynt.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Gosod: maent yn cael eu gosod gan weithwyr a’u cadw yn eu lle â bagiau tywod.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Cynnal a chadw: gwnewch yn siŵr bod y stribedi gwelededd yn lân. Hefyd, holwch yn ystod ac ar ddiwedd y diwrnod gwaith am y lleoliad cywir a’u bod yn dal i sefyll yn syth.</a:t>
            </a:r>
          </a:p>
          <a:p>
            <a:pPr eaLnBrk="1" hangingPunct="1"/>
            <a:endParaRPr lang="en-GB" altLang="en-US" dirty="0"/>
          </a:p>
        </p:txBody>
      </p:sp>
      <p:pic>
        <p:nvPicPr>
          <p:cNvPr id="11269" name="Picture 12">
            <a:extLst>
              <a:ext uri="{FF2B5EF4-FFF2-40B4-BE49-F238E27FC236}">
                <a16:creationId xmlns:a16="http://schemas.microsoft.com/office/drawing/2014/main" id="{DF34B9EE-7A58-D048-A705-A38C48E7F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308" y="909637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3">
            <a:extLst>
              <a:ext uri="{FF2B5EF4-FFF2-40B4-BE49-F238E27FC236}">
                <a16:creationId xmlns:a16="http://schemas.microsoft.com/office/drawing/2014/main" id="{B6349BCF-A592-394E-B6CF-89EF522DCA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04" y="3858911"/>
            <a:ext cx="16668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4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6">
            <a:extLst>
              <a:ext uri="{FF2B5EF4-FFF2-40B4-BE49-F238E27FC236}">
                <a16:creationId xmlns:a16="http://schemas.microsoft.com/office/drawing/2014/main" id="{C17A2F8B-1A3A-7745-880D-B3DB38CA5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Ffensys metel dros dro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C14161-962D-6D43-92F2-0E77B7DD7D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57" y="3950822"/>
            <a:ext cx="1868016" cy="1868016"/>
          </a:xfrm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6CD4A2-053B-FF4F-92EC-94CE702118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589" y="3950822"/>
            <a:ext cx="1950864" cy="195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A5BBEC-2193-8047-9162-2CFC1F91FE08}"/>
              </a:ext>
            </a:extLst>
          </p:cNvPr>
          <p:cNvSpPr txBox="1"/>
          <p:nvPr/>
        </p:nvSpPr>
        <p:spPr>
          <a:xfrm>
            <a:off x="237603" y="1551737"/>
            <a:ext cx="821848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latin typeface="Arial" charset="0"/>
              </a:rPr>
              <a:t>Defnyddir: ar safleoedd adeiladu mwy.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latin typeface="Arial" charset="0"/>
              </a:rPr>
              <a:t>Gosod: eu gosod gan weithredwyr, mae paneli ffensys yn cael eu gosod mewn blociau traed a’u dal yn eu lle â bracedi.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latin typeface="Arial" charset="0"/>
              </a:rPr>
              <a:t>Cynnal a chadw: holwch yn ystod ac ar ddiwedd y diwrnod gwaith am y lleoliad cywir a’u bod yn dal i sefyll yn syth.</a:t>
            </a: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2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>
            <a:extLst>
              <a:ext uri="{FF2B5EF4-FFF2-40B4-BE49-F238E27FC236}">
                <a16:creationId xmlns:a16="http://schemas.microsoft.com/office/drawing/2014/main" id="{D2865AEB-D4D4-FE41-901F-3546B88AC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Waliau solet dros dro </a:t>
            </a:r>
          </a:p>
        </p:txBody>
      </p:sp>
      <p:sp>
        <p:nvSpPr>
          <p:cNvPr id="13316" name="Content Placeholder 2">
            <a:extLst>
              <a:ext uri="{FF2B5EF4-FFF2-40B4-BE49-F238E27FC236}">
                <a16:creationId xmlns:a16="http://schemas.microsoft.com/office/drawing/2014/main" id="{18E1E4CE-5748-2540-AD89-FA2860F1B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78" y="1718568"/>
            <a:ext cx="5688632" cy="4525963"/>
          </a:xfrm>
        </p:spPr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Defnyddir: ar safleoedd adeiladu mawr ac amlwg.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Gosod: gall fod wedi’i wneud ar gyfer safleoedd penodol, wedi’i goncritio i’r ddaear ac wedi’i osod mewn amrywiaeth o ffyrdd.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Cynnal a chadw: gwirio yn ystod ac ar ddiwedd y diwrnod gwaith am y lleoliad cywir, dim arwyddion o ddifrod na mynediad ar wahân i’r mynedfeydd cywir. </a:t>
            </a:r>
          </a:p>
          <a:p>
            <a:pPr eaLnBrk="1" hangingPunct="1"/>
            <a:endParaRPr lang="en-GB" altLang="en-US" dirty="0"/>
          </a:p>
        </p:txBody>
      </p:sp>
      <p:pic>
        <p:nvPicPr>
          <p:cNvPr id="13317" name="Picture 7">
            <a:extLst>
              <a:ext uri="{FF2B5EF4-FFF2-40B4-BE49-F238E27FC236}">
                <a16:creationId xmlns:a16="http://schemas.microsoft.com/office/drawing/2014/main" id="{AFE0D617-966C-F148-B1AE-596B8CA5A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16167"/>
            <a:ext cx="1927035" cy="12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9">
            <a:extLst>
              <a:ext uri="{FF2B5EF4-FFF2-40B4-BE49-F238E27FC236}">
                <a16:creationId xmlns:a16="http://schemas.microsoft.com/office/drawing/2014/main" id="{9CCBF7AD-C419-5A4F-8FD5-E2BD8D6CF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131" y="4869160"/>
            <a:ext cx="1831188" cy="122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10">
            <a:extLst>
              <a:ext uri="{FF2B5EF4-FFF2-40B4-BE49-F238E27FC236}">
                <a16:creationId xmlns:a16="http://schemas.microsoft.com/office/drawing/2014/main" id="{7CF8C0A0-169B-DC48-8FEE-87D23C71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89" y="3352865"/>
            <a:ext cx="1927034" cy="129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30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>
            <a:extLst>
              <a:ext uri="{FF2B5EF4-FFF2-40B4-BE49-F238E27FC236}">
                <a16:creationId xmlns:a16="http://schemas.microsoft.com/office/drawing/2014/main" id="{4672F532-0E89-AB41-ADFC-ECF79CABF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Crynhoi </a:t>
            </a:r>
          </a:p>
        </p:txBody>
      </p:sp>
      <p:sp>
        <p:nvSpPr>
          <p:cNvPr id="15363" name="Rectangle 9">
            <a:extLst>
              <a:ext uri="{FF2B5EF4-FFF2-40B4-BE49-F238E27FC236}">
                <a16:creationId xmlns:a16="http://schemas.microsoft.com/office/drawing/2014/main" id="{109E182E-2C03-C949-BABD-57DB7B0658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/>
              <a:t>Mae'r math o ddiogelwch safle a'i faint yn dibynnu ar y canlynol: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natur a math y gwaith adeiladu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pa mor boblog yw'r ardal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pwy fydd angen ymweld â’r safle yn ystod y gwaith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a allai’r safle ddenu plant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nodweddion y safle.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63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8CE6B2D-CF91-904A-AFEF-16D20BC4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Cynllunio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A4B3-C860-DE4A-A88D-2F2C6728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y-GB">
                <a:solidFill>
                  <a:srgbClr val="000000"/>
                </a:solidFill>
              </a:rPr>
              <a:t>Dylai’r asesiad risg benderfynu sut bydd y perimedr yn cael ei ddiffinio, pa ddull fydd ei angen i ddiogelu’r cyhoedd a ble dylid ei osod. </a:t>
            </a:r>
          </a:p>
          <a:p>
            <a:pPr marL="0" indent="0" eaLnBrk="1" hangingPunct="1">
              <a:buFontTx/>
              <a:buNone/>
              <a:defRPr/>
            </a:pPr>
            <a:r>
              <a:rPr lang="cy-GB">
                <a:solidFill>
                  <a:srgbClr val="000000"/>
                </a:solidFill>
              </a:rPr>
              <a:t>Dyma rai ffactorau i'w hystyried: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natur a math y gwaith adeiladu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pa mor boblog yw'r ardal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pwy fydd angen ymweld â’r safle yn ystod y gwaith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a allai’r safle ddenu plant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</a:rPr>
              <a:t>nodweddion y safle.</a:t>
            </a:r>
          </a:p>
          <a:p>
            <a:pPr eaLnBrk="1" hangingPunct="1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11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Peryglon sy’n peri risg i’r cyhoedd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571184" cy="4248000"/>
          </a:xfrm>
        </p:spPr>
        <p:txBody>
          <a:bodyPr/>
          <a:lstStyle/>
          <a:p>
            <a:endParaRPr lang="en-US" dirty="0">
              <a:ea typeface="ＭＳ Ｐゴシック" pitchFamily="34" charset="-128"/>
            </a:endParaRPr>
          </a:p>
          <a:p>
            <a:pPr eaLnBrk="1" hangingPunct="1"/>
            <a:r>
              <a:rPr lang="cy-GB"/>
              <a:t>Mae gan lawer o beryglon y potensial i anafu aelodau o’r cyhoedd ac ymwelwyr. Ystyriwch pa beryglon sy’n bodoli yn eich prosiect a sut y byddwch yn eu rheoli.</a:t>
            </a:r>
          </a:p>
          <a:p>
            <a:pPr eaLnBrk="1" hangingPunct="1"/>
            <a:r>
              <a:rPr lang="cy-GB"/>
              <a:t>Gwrthrychau'n disgyn: rhaid i chi wneud yn siŵr na all gwrthrychau ddisgyn y tu allan i ffin y safle. Ar sgaffaldau, gallwch wneud hyn drwy ddefnyddio byrddau traed, gardiau brics a rhwydi. Efallai y bydd angen ffaniau a/neu lwybrau cerdded dan do arnoch hefyd.</a:t>
            </a:r>
          </a:p>
          <a:p>
            <a:r>
              <a:rPr lang="cy-GB"/>
              <a:t>.</a:t>
            </a:r>
          </a:p>
          <a:p>
            <a:endParaRPr lang="en-GB" dirty="0">
              <a:ea typeface="ＭＳ Ｐゴシック" pitchFamily="34" charset="-128"/>
            </a:endParaRPr>
          </a:p>
          <a:p>
            <a:endParaRPr lang="en-GB" dirty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Gwrthrychau’n disgyn a nwyddau’n cael eu danfon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eaLnBrk="1" hangingPunct="1"/>
            <a:r>
              <a:rPr lang="cy-GB" dirty="0"/>
              <a:t>Rhaid i chi wneud yn siŵr na all gwrthrychau ddisgyn y tu allan i ffin y safle. </a:t>
            </a:r>
            <a:br>
              <a:rPr lang="cy-GB" dirty="0"/>
            </a:br>
            <a:r>
              <a:rPr lang="cy-GB" dirty="0"/>
              <a:t>Ar sgaffaldau, gallwch wneud hyn drwy ddefnyddio byrddau traed, gardiau brics a rhwydi. Efallai y bydd angen ffaniau a/neu lwybrau cerdded dan do arnoch hefyd.</a:t>
            </a:r>
          </a:p>
          <a:p>
            <a:pPr eaLnBrk="1" hangingPunct="1"/>
            <a:r>
              <a:rPr lang="cy-GB" dirty="0"/>
              <a:t>Gwnewch yn siŵr nad oes modd i gerddwyr gael eu taro gan gerbydau sy’n mynd i mewn i’r safle neu’n gadael y safle. </a:t>
            </a:r>
          </a:p>
          <a:p>
            <a:pPr eaLnBrk="1" hangingPunct="1"/>
            <a:r>
              <a:rPr lang="cy-GB" dirty="0"/>
              <a:t>Gall rhwystro'r palmant wrth ddanfon nwyddau orfodi cerddwyr i fynd ar y ffordd, lle gall cerbydau eraill eu taro.</a:t>
            </a:r>
          </a:p>
          <a:p>
            <a:pPr eaLnBrk="1" hangingPunct="1"/>
            <a:endParaRPr lang="en-GB" alt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70197F-E21E-D14F-A966-E3A7FFBA5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2" t="1909" r="15492"/>
          <a:stretch>
            <a:fillRect/>
          </a:stretch>
        </p:blipFill>
        <p:spPr bwMode="auto">
          <a:xfrm>
            <a:off x="7308304" y="4598327"/>
            <a:ext cx="1122771" cy="159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6C7E8D-D878-4B42-8035-5777219AB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3604"/>
            <a:ext cx="1184435" cy="118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a phentyrru deunyddiau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eaLnBrk="1" hangingPunct="1"/>
            <a:endParaRPr lang="en-GB" altLang="en-US" dirty="0"/>
          </a:p>
          <a:p>
            <a:pPr eaLnBrk="1" hangingPunct="1"/>
            <a:r>
              <a:rPr lang="cy-GB"/>
              <a:t>Gallwch leihau’r risgiau sy’n gysylltiedig â storio deunyddiau drwy storio deunyddiau o fewn ffin y safle, mewn compowndiau diogel os oes modd neu i ffwrdd oddi wrth ffens y ffin.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A1A8D-1911-F04F-9562-6031E01D6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33" b="18829"/>
          <a:stretch>
            <a:fillRect/>
          </a:stretch>
        </p:blipFill>
        <p:spPr bwMode="auto">
          <a:xfrm>
            <a:off x="3563888" y="3429000"/>
            <a:ext cx="2949230" cy="191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BFD0E7A-F13D-574E-A87E-23EEE79CE3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Agoriadau a gwaith cloddio 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20D0437-9111-254D-AF57-91C55C490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cy-GB"/>
              <a:t>Gall pobl gael anaf os ydynt yn syrthio i dyllau wedi eu cloddio, tyllau archwilio, grisiau neu o ymylon llawr agored. </a:t>
            </a:r>
          </a:p>
          <a:p>
            <a:pPr marL="0" indent="0" eaLnBrk="1" hangingPunct="1">
              <a:buFontTx/>
              <a:buNone/>
            </a:pPr>
            <a:r>
              <a:rPr lang="cy-GB"/>
              <a:t>Bydd angen i chi osod rhwystrau neu orchuddion.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884FA1-5FF4-0549-8EDC-3EFA75CF6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61905"/>
            <a:ext cx="3312368" cy="248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766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BC929585-731D-444B-AC0A-8947AC67D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Peryglon eraill</a:t>
            </a: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3095A46-FFAE-2040-88E3-92710D190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sz="1800" dirty="0"/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Llithro, baglu a syrthio o fewn ardal i gerddwyr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Peiriannau a chyfarpar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Sylweddau peryglus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Trydan a ffynonellau ynni eraill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Llwch, sŵn a dirgrynu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Gwaith ffordd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982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52AAB576-2B7A-B94C-9050-2ABE48C2E3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Grwpiau agored i niwed</a:t>
            </a:r>
            <a:br>
              <a:rPr lang="cy-GB"/>
            </a:br>
            <a:endParaRPr lang="cy-GB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211CA5C-729C-B146-8A10-51F1C0779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dirty="0"/>
          </a:p>
          <a:p>
            <a:pPr marL="0" indent="0" eaLnBrk="1" hangingPunct="1">
              <a:buFontTx/>
              <a:buNone/>
            </a:pPr>
            <a:r>
              <a:rPr lang="cy-GB"/>
              <a:t>Efallai y bydd angen rhoi ystyriaeth arbennig i’r henoed, plant a phobl ag anableddau penodol. </a:t>
            </a:r>
          </a:p>
          <a:p>
            <a:pPr marL="0" indent="0" eaLnBrk="1" hangingPunct="1">
              <a:buFontTx/>
              <a:buNone/>
            </a:pPr>
            <a:r>
              <a:rPr lang="cy-GB"/>
              <a:t>Mae gwaith mewn adeiladau fel ysgolion ac ysbytai yn galw am feddwl a chynllunio gofalus.</a:t>
            </a:r>
          </a:p>
          <a:p>
            <a:pPr marL="0" indent="0" eaLnBrk="1" hangingPunct="1">
              <a:buFontTx/>
              <a:buNone/>
            </a:pPr>
            <a:r>
              <a:rPr lang="cy-GB"/>
              <a:t>Mae rhai plant yn cael eu denu i safleoedd adeiladu fel llefydd cyffrous i chwarae. Rhaid i chi wneud popeth o fewn eich gallu i’w cadw allan o’r safle ac i ffwrdd oddi wrth berygl.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3164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CB5F7FAC-0192-3A43-B84D-2F19F224D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y-GB"/>
              <a:t>Grwpiau agored i niwed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872002DC-67C8-0F41-B6F5-62AA3B0340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r>
              <a:rPr lang="cy-GB"/>
              <a:t>Mae’r camau penodol canlynol yn arbennig o berthnasol i ddiogelwch plant.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Diogelu safleoedd yn ddigonol wrth orffen gwaith ar ddiwedd y dydd.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Gosod rhwystrau neu orchuddio gwaith cloddio a thyllau.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Dylid ynysu cerbydau a pheiriannau a’u hatal rhag symud ac, os yw’n bosibl, eu cloi mewn compownd.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196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884</Words>
  <Application>Microsoft Office PowerPoint</Application>
  <PresentationFormat>On-screen Show (4:3)</PresentationFormat>
  <Paragraphs>95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2: Cynllunio ar gyfer diogelu'r safle a dulliau o ddiogelu </vt:lpstr>
      <vt:lpstr>Cynllunio</vt:lpstr>
      <vt:lpstr>Peryglon sy’n peri risg i’r cyhoedd</vt:lpstr>
      <vt:lpstr>Gwrthrychau’n disgyn a nwyddau’n cael eu danfon</vt:lpstr>
      <vt:lpstr>Storio a phentyrru deunyddiau </vt:lpstr>
      <vt:lpstr>Agoriadau a gwaith cloddio </vt:lpstr>
      <vt:lpstr>Peryglon eraill </vt:lpstr>
      <vt:lpstr>Grwpiau agored i niwed </vt:lpstr>
      <vt:lpstr>Grwpiau agored i niwed</vt:lpstr>
      <vt:lpstr>Grwpiau agored i niwed</vt:lpstr>
      <vt:lpstr>Arwyddion diogelwch</vt:lpstr>
      <vt:lpstr>Arwyddion a rhwystrau dros dro</vt:lpstr>
      <vt:lpstr>Ffensys metel dros dro </vt:lpstr>
      <vt:lpstr>Waliau solet dros dro </vt:lpstr>
      <vt:lpstr>Crynhoi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144</cp:revision>
  <dcterms:created xsi:type="dcterms:W3CDTF">2013-05-28T00:38:54Z</dcterms:created>
  <dcterms:modified xsi:type="dcterms:W3CDTF">2021-06-04T08:14:46Z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