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4"/>
  </p:notesMasterIdLst>
  <p:handoutMasterIdLst>
    <p:handoutMasterId r:id="rId25"/>
  </p:handoutMasterIdLst>
  <p:sldIdLst>
    <p:sldId id="256" r:id="rId5"/>
    <p:sldId id="379" r:id="rId6"/>
    <p:sldId id="272" r:id="rId7"/>
    <p:sldId id="289" r:id="rId8"/>
    <p:sldId id="263" r:id="rId9"/>
    <p:sldId id="265" r:id="rId10"/>
    <p:sldId id="380" r:id="rId11"/>
    <p:sldId id="382" r:id="rId12"/>
    <p:sldId id="384" r:id="rId13"/>
    <p:sldId id="259" r:id="rId14"/>
    <p:sldId id="264" r:id="rId15"/>
    <p:sldId id="385" r:id="rId16"/>
    <p:sldId id="258" r:id="rId17"/>
    <p:sldId id="260" r:id="rId18"/>
    <p:sldId id="268" r:id="rId19"/>
    <p:sldId id="262" r:id="rId20"/>
    <p:sldId id="266" r:id="rId21"/>
    <p:sldId id="386" r:id="rId22"/>
    <p:sldId id="267" r:id="rId23"/>
  </p:sldIdLst>
  <p:sldSz cx="9144000" cy="6858000" type="screen4x3"/>
  <p:notesSz cx="6858000" cy="9144000"/>
  <p:custDataLst>
    <p:tags r:id="rId26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E3E376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4D5A24-0415-FD4C-B431-F45232F94966}" v="37" dt="2020-08-14T19:59:03.7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627"/>
    <p:restoredTop sz="93172" autoAdjust="0"/>
  </p:normalViewPr>
  <p:slideViewPr>
    <p:cSldViewPr showGuides="1">
      <p:cViewPr varScale="1">
        <p:scale>
          <a:sx n="67" d="100"/>
          <a:sy n="67" d="100"/>
        </p:scale>
        <p:origin x="83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6/4/2021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>
            <a:extLst>
              <a:ext uri="{FF2B5EF4-FFF2-40B4-BE49-F238E27FC236}">
                <a16:creationId xmlns:a16="http://schemas.microsoft.com/office/drawing/2014/main" id="{6BDEE330-B51C-0C4B-ACB7-CE836D85A47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>
            <a:extLst>
              <a:ext uri="{FF2B5EF4-FFF2-40B4-BE49-F238E27FC236}">
                <a16:creationId xmlns:a16="http://schemas.microsoft.com/office/drawing/2014/main" id="{CDD88EF2-4E68-0E45-AC86-ACBE4DFD89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8436" name="Slide Number Placeholder 3">
            <a:extLst>
              <a:ext uri="{FF2B5EF4-FFF2-40B4-BE49-F238E27FC236}">
                <a16:creationId xmlns:a16="http://schemas.microsoft.com/office/drawing/2014/main" id="{0513CE5D-A7E1-A74E-8EB7-3ED3E16466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DB67C95-911A-FD41-9561-2B1613F89935}" type="slidenum">
              <a:rPr lang="en-GB" altLang="en-US" sz="1200"/>
              <a:pPr eaLnBrk="1" hangingPunct="1"/>
              <a:t>6</a:t>
            </a:fld>
            <a:endParaRPr lang="en-GB" altLang="en-US" sz="1200"/>
          </a:p>
        </p:txBody>
      </p:sp>
    </p:spTree>
    <p:extLst>
      <p:ext uri="{BB962C8B-B14F-4D97-AF65-F5344CB8AC3E}">
        <p14:creationId xmlns:p14="http://schemas.microsoft.com/office/powerpoint/2010/main" val="99163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ED2EE670-5108-2644-8E90-0AAD64C0630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FE96338-DA4C-0D44-8703-750176F42D9E}" type="slidenum">
              <a:rPr lang="en-GB" altLang="en-US" sz="1200"/>
              <a:pPr eaLnBrk="1" hangingPunct="1"/>
              <a:t>7</a:t>
            </a:fld>
            <a:endParaRPr lang="en-GB" altLang="en-US" sz="1200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2E5182FE-E1CD-FF43-9B27-BB1F3E71FE1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3CC5956F-672E-0A4E-B9EC-8876B0F646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1537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AB2B8B2F-584B-B343-8BD6-C6DC4E7EC1B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BD8CDE0-171B-8B4B-8E0F-135A7290D82B}" type="slidenum">
              <a:rPr lang="en-GB" altLang="en-US" sz="1200"/>
              <a:pPr eaLnBrk="1" hangingPunct="1"/>
              <a:t>10</a:t>
            </a:fld>
            <a:endParaRPr lang="en-GB" altLang="en-US" sz="1200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CDE54759-AD06-1B49-90D2-BE8B60E1064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47708383-8009-4540-A0C7-81B2C338B8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578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A2C5C1B-3C06-1549-A1C8-3EA91386FB4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BB906C4-3FDA-BA4C-881B-D8140F3F493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77F977E-CF2E-8444-B42C-C66334A1DA8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20CF74-BAF4-A94F-BDA0-47EBCDFA633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21993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19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Uned 112: Gweithrediadau adeiladu a gweithrediadau peirianneg sifil</a:t>
            </a:r>
            <a:r>
              <a:rPr lang="cy-GB" sz="2400" b="1"/>
              <a:t>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35133" y="3280013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7: Gosod a phrofi draeniau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:a16="http://schemas.microsoft.com/office/drawing/2014/main" id="{41ED252D-5AB0-494A-B00E-6A5A6A11E9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8537" y="404664"/>
            <a:ext cx="8218488" cy="382588"/>
          </a:xfrm>
        </p:spPr>
        <p:txBody>
          <a:bodyPr/>
          <a:lstStyle/>
          <a:p>
            <a:pPr eaLnBrk="1" hangingPunct="1"/>
            <a:br>
              <a:rPr lang="cy-GB" sz="3600"/>
            </a:br>
            <a:r>
              <a:rPr lang="cy-GB"/>
              <a:t>Arolygu a phrofi</a:t>
            </a:r>
            <a:br>
              <a:rPr lang="cy-GB" b="1" i="1">
                <a:latin typeface="Times New Roman" panose="02020603050405020304" pitchFamily="18" charset="0"/>
              </a:rPr>
            </a:br>
            <a:endParaRPr lang="cy-GB" b="1" i="1">
              <a:latin typeface="Times New Roman" panose="02020603050405020304" pitchFamily="18" charset="0"/>
            </a:endParaRPr>
          </a:p>
        </p:txBody>
      </p:sp>
      <p:sp>
        <p:nvSpPr>
          <p:cNvPr id="5123" name="Rectangle 8">
            <a:extLst>
              <a:ext uri="{FF2B5EF4-FFF2-40B4-BE49-F238E27FC236}">
                <a16:creationId xmlns:a16="http://schemas.microsoft.com/office/drawing/2014/main" id="{802E4EF6-49E9-7743-A0F2-4A84E483AD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altLang="en-US" dirty="0"/>
          </a:p>
          <a:p>
            <a:pPr marL="0" indent="0">
              <a:buFontTx/>
              <a:buNone/>
            </a:pPr>
            <a:r>
              <a:rPr lang="cy-GB"/>
              <a:t>Mae angen archwiliadau a phrofion safle i sicrhau bod deunyddiau a chydrannau wedi’u gosod yn iawn fel y byddant yn gweithio’n effeithiol ac na fydd y system ddraenio’n achosi risg i iechyd.</a:t>
            </a:r>
          </a:p>
        </p:txBody>
      </p:sp>
    </p:spTree>
    <p:extLst>
      <p:ext uri="{BB962C8B-B14F-4D97-AF65-F5344CB8AC3E}">
        <p14:creationId xmlns:p14="http://schemas.microsoft.com/office/powerpoint/2010/main" val="2486057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8">
            <a:extLst>
              <a:ext uri="{FF2B5EF4-FFF2-40B4-BE49-F238E27FC236}">
                <a16:creationId xmlns:a16="http://schemas.microsoft.com/office/drawing/2014/main" id="{28E3410F-E209-6E46-860C-673F7A58FA7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098204"/>
            <a:ext cx="8218488" cy="382588"/>
          </a:xfrm>
        </p:spPr>
        <p:txBody>
          <a:bodyPr/>
          <a:lstStyle/>
          <a:p>
            <a:pPr eaLnBrk="1" hangingPunct="1"/>
            <a:r>
              <a:rPr lang="cy-GB"/>
              <a:t>Cam cyntaf archwilio a phrofi</a:t>
            </a:r>
          </a:p>
        </p:txBody>
      </p:sp>
      <p:sp>
        <p:nvSpPr>
          <p:cNvPr id="6147" name="Rectangle 9">
            <a:extLst>
              <a:ext uri="{FF2B5EF4-FFF2-40B4-BE49-F238E27FC236}">
                <a16:creationId xmlns:a16="http://schemas.microsoft.com/office/drawing/2014/main" id="{34899686-FEB9-4142-808B-4A402E92BE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endParaRPr lang="en-GB" altLang="en-US" sz="2400" dirty="0"/>
          </a:p>
          <a:p>
            <a:pPr marL="0" indent="0" eaLnBrk="1" hangingPunct="1">
              <a:buFontTx/>
              <a:buNone/>
            </a:pPr>
            <a:r>
              <a:rPr lang="cy-GB"/>
              <a:t>Gall profion gynnwys archwiliadau gweledol ar gyfer llinell a lefel, uniadau, difrod neu anffurfiad, cysylltiadau, leininau a deunyddiau cotio. </a:t>
            </a:r>
          </a:p>
          <a:p>
            <a:pPr marL="0" indent="0" eaLnBrk="1" hangingPunct="1">
              <a:buFontTx/>
              <a:buNone/>
            </a:pPr>
            <a:r>
              <a:rPr lang="cy-GB"/>
              <a:t>Mae’r safon yn nodi y dylid gwirio’r newid fertigol mewn diamedr pibelli hyblyg i sicrhau eu bod yn cydymffurfio â’r dyluniad. Bydd archwilio’r bibell hefyd yn datgelu unrhyw ddiffygion yn y cynhaliaeth a’r gwely.</a:t>
            </a:r>
          </a:p>
          <a:p>
            <a:pPr marL="0" indent="0" eaLnBrk="1" hangingPunct="1">
              <a:buFontTx/>
              <a:buNone/>
            </a:pPr>
            <a:r>
              <a:rPr lang="cy-GB"/>
              <a:t>Mae profi pa mor dynn yw’r cysylltiadau’n cynnwys profi cysylltiadau, tyllau profi a siambrau archwilio.</a:t>
            </a:r>
          </a:p>
          <a:p>
            <a:pPr marL="0" indent="0" eaLnBrk="1" hangingPunct="1">
              <a:buFontTx/>
              <a:buNone/>
            </a:pP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589664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5EDE6F0C-CAEB-134D-B8A3-9510DCECC6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712467"/>
            <a:ext cx="8218488" cy="382588"/>
          </a:xfrm>
        </p:spPr>
        <p:txBody>
          <a:bodyPr/>
          <a:lstStyle/>
          <a:p>
            <a:pPr eaLnBrk="1" hangingPunct="1"/>
            <a:br>
              <a:rPr lang="cy-GB"/>
            </a:br>
            <a:r>
              <a:rPr lang="cy-GB"/>
              <a:t>Profion terfynol</a:t>
            </a:r>
            <a:br>
              <a:rPr lang="cy-GB"/>
            </a:br>
            <a:endParaRPr lang="cy-GB"/>
          </a:p>
        </p:txBody>
      </p:sp>
      <p:sp>
        <p:nvSpPr>
          <p:cNvPr id="7171" name="Rectangle 8">
            <a:extLst>
              <a:ext uri="{FF2B5EF4-FFF2-40B4-BE49-F238E27FC236}">
                <a16:creationId xmlns:a16="http://schemas.microsoft.com/office/drawing/2014/main" id="{AB3D3311-4D07-A347-A207-AC0C42C273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endParaRPr lang="en-GB" altLang="en-US" sz="2400" dirty="0"/>
          </a:p>
          <a:p>
            <a:pPr marL="0" indent="0" eaLnBrk="1" hangingPunct="1">
              <a:buFontTx/>
              <a:buNone/>
            </a:pPr>
            <a:r>
              <a:rPr lang="cy-GB"/>
              <a:t>Dylid profi ac archwilio yn syth cyn trosglwyddo pan fydd yr holl waith perthnasol wedi’i gwblhau. </a:t>
            </a:r>
          </a:p>
          <a:p>
            <a:pPr marL="0" indent="0" eaLnBrk="1" hangingPunct="1">
              <a:buFontTx/>
              <a:buNone/>
            </a:pPr>
            <a:r>
              <a:rPr lang="cy-GB"/>
              <a:t>Yn gyffredinol, mae’n well cael prawf dŵr gan ei fod yn debyg iawn i’r amodau a welir yn ymarferol.</a:t>
            </a:r>
          </a:p>
          <a:p>
            <a:pPr marL="0" indent="0" eaLnBrk="1" hangingPunct="1">
              <a:buFontTx/>
              <a:buNone/>
            </a:pPr>
            <a:r>
              <a:rPr lang="cy-GB"/>
              <a:t> Fodd bynnag, mae’n dioddef o’r anfantais o ddarparu a gwaredu llawer o ddŵr.</a:t>
            </a:r>
          </a:p>
        </p:txBody>
      </p:sp>
    </p:spTree>
    <p:extLst>
      <p:ext uri="{BB962C8B-B14F-4D97-AF65-F5344CB8AC3E}">
        <p14:creationId xmlns:p14="http://schemas.microsoft.com/office/powerpoint/2010/main" val="22811352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8">
            <a:extLst>
              <a:ext uri="{FF2B5EF4-FFF2-40B4-BE49-F238E27FC236}">
                <a16:creationId xmlns:a16="http://schemas.microsoft.com/office/drawing/2014/main" id="{8F7EC934-76E1-9B48-BF15-B8B9A5A30B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715412"/>
            <a:ext cx="8218488" cy="382588"/>
          </a:xfrm>
        </p:spPr>
        <p:txBody>
          <a:bodyPr/>
          <a:lstStyle/>
          <a:p>
            <a:pPr eaLnBrk="1" hangingPunct="1"/>
            <a:br>
              <a:rPr lang="cy-GB"/>
            </a:br>
            <a:r>
              <a:rPr lang="cy-GB"/>
              <a:t>Profion terfynol</a:t>
            </a:r>
            <a:br>
              <a:rPr lang="cy-GB"/>
            </a:br>
            <a:endParaRPr lang="cy-GB"/>
          </a:p>
        </p:txBody>
      </p:sp>
      <p:sp>
        <p:nvSpPr>
          <p:cNvPr id="8195" name="Rectangle 9">
            <a:extLst>
              <a:ext uri="{FF2B5EF4-FFF2-40B4-BE49-F238E27FC236}">
                <a16:creationId xmlns:a16="http://schemas.microsoft.com/office/drawing/2014/main" id="{A9C05BC8-AF99-1047-A960-C8B98F1091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endParaRPr lang="en-GB" altLang="en-US" sz="1800" dirty="0"/>
          </a:p>
          <a:p>
            <a:pPr marL="0" indent="0" eaLnBrk="1" hangingPunct="1">
              <a:buFontTx/>
              <a:buNone/>
            </a:pPr>
            <a:r>
              <a:rPr lang="cy-GB"/>
              <a:t>Mae’n haws defnyddio prawf aer ond gall newidiadau bach mewn tymheredd effeithio ar y canlyniadau. Bydd newid tymheredd o 1⁰C yn arwain at newid cyfatebol mewn gwasgedd aer o tua 38mm medrydd dŵr. Felly, os yw’r gostyngiad yn y gwasgedd yn uwch na’r hyn a argymhellir, ni ddylid ystyried bod y gwaith draenio yn anfoddhaol ar sail y prawf aer yn unig. </a:t>
            </a:r>
          </a:p>
          <a:p>
            <a:pPr marL="0" indent="0" eaLnBrk="1" hangingPunct="1">
              <a:buFontTx/>
              <a:buNone/>
            </a:pPr>
            <a:r>
              <a:rPr lang="cy-GB"/>
              <a:t>Nid yw nifer y profion aer y caniateir eu cynnal wedi’i gyfyngu ond pan wneir prawf dŵr, bydd y prawf hwnnw yn pennu’r canlyniad ar ei ben ei hun.</a:t>
            </a:r>
          </a:p>
          <a:p>
            <a:pPr marL="0" indent="0" eaLnBrk="1" hangingPunct="1">
              <a:buFontTx/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502173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3125789D-9664-A143-B302-2CA84CD41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Prawf dŵr </a:t>
            </a:r>
          </a:p>
        </p:txBody>
      </p:sp>
      <p:sp>
        <p:nvSpPr>
          <p:cNvPr id="8195" name="Content Placeholder 2">
            <a:extLst>
              <a:ext uri="{FF2B5EF4-FFF2-40B4-BE49-F238E27FC236}">
                <a16:creationId xmlns:a16="http://schemas.microsoft.com/office/drawing/2014/main" id="{A3F83D6D-FEEA-714E-B469-9CE386D930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12000"/>
            <a:ext cx="7931224" cy="42480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y-GB"/>
              <a:t>Dylid profi’r draeniau hyd at wasgedd o 1.5m uwchben gwrthdro’r bibell ym mhen uchaf y bibell a dim mwy na 4m ar y pen isaf. Dylid cynnal profion rhwng tyllau archwilio, siambrau archwilio neu unrhyw bwyntiau mynediad addas eraill, gan ddilyn y camau canlynol:</a:t>
            </a:r>
          </a:p>
          <a:p>
            <a:pPr marL="457200" indent="-457200">
              <a:buFontTx/>
              <a:buAutoNum type="alphaLcParenBoth"/>
              <a:defRPr/>
            </a:pPr>
            <a:r>
              <a:rPr lang="cy-GB"/>
              <a:t>Gosod atalyddion ym mhen isaf y bibell i gau darn i ffwrdd</a:t>
            </a:r>
            <a:br>
              <a:rPr lang="cy-GB"/>
            </a:br>
            <a:r>
              <a:rPr lang="cy-GB"/>
              <a:t>ar gyfer profi.</a:t>
            </a:r>
          </a:p>
          <a:p>
            <a:pPr marL="457200" indent="-457200">
              <a:buFontTx/>
              <a:buAutoNum type="alphaLcParenBoth"/>
              <a:defRPr/>
            </a:pPr>
            <a:r>
              <a:rPr lang="cy-GB"/>
              <a:t> Hefyd, gosodwch atalydd ym mhen uchaf y bibell ynghyd â phibell stand neu diwb hyblyg yn arwain o gynhwysydd sydd wedi’i gysylltu â’r plwg.</a:t>
            </a:r>
          </a:p>
          <a:p>
            <a:pPr>
              <a:defRPr/>
            </a:pPr>
            <a:r>
              <a:rPr lang="cy-GB"/>
              <a:t>Parhad...</a:t>
            </a:r>
          </a:p>
        </p:txBody>
      </p:sp>
    </p:spTree>
    <p:extLst>
      <p:ext uri="{BB962C8B-B14F-4D97-AF65-F5344CB8AC3E}">
        <p14:creationId xmlns:p14="http://schemas.microsoft.com/office/powerpoint/2010/main" val="26225972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>
            <a:extLst>
              <a:ext uri="{FF2B5EF4-FFF2-40B4-BE49-F238E27FC236}">
                <a16:creationId xmlns:a16="http://schemas.microsoft.com/office/drawing/2014/main" id="{90ADD76F-43B0-4A48-921C-714B52131A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579296" cy="4967287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cy-GB" dirty="0"/>
              <a:t>(c) Llenwch y bibell â dŵr, gan wneud yn siŵr nad oes pocedi o aer wedi’i ddal.</a:t>
            </a:r>
          </a:p>
          <a:p>
            <a:pPr marL="0" indent="0">
              <a:buFontTx/>
              <a:buNone/>
            </a:pPr>
            <a:r>
              <a:rPr lang="cy-GB" dirty="0"/>
              <a:t>(d) Llenwch y bibell stand hyd at uchder o 1.5m uwchben gwrthdro’r bibell.</a:t>
            </a:r>
          </a:p>
          <a:p>
            <a:pPr marL="0" indent="0">
              <a:buFontTx/>
              <a:buNone/>
            </a:pPr>
            <a:r>
              <a:rPr lang="cy-GB" dirty="0"/>
              <a:t>(e) Caniatáu i’r bibell sefyll am 2 awr i amsugno, gan ychwanegu yn ôl y gofyn.</a:t>
            </a:r>
          </a:p>
          <a:p>
            <a:r>
              <a:rPr lang="cy-GB" dirty="0"/>
              <a:t>(f) Ar ôl 2 awr mesur faint o ddŵr a gollwyd drwy nodi faint o ddŵr sydd ei angen i gynnal y pwysau yn yr offer dros gyfnod o 30 munud.</a:t>
            </a:r>
          </a:p>
          <a:p>
            <a:r>
              <a:rPr lang="cy-GB" dirty="0"/>
              <a:t>Ni ddylai cyfradd y dŵr a gollwyd fod yn fwy nag 1 litr yr awr y fetr.</a:t>
            </a:r>
            <a:br>
              <a:rPr lang="cy-GB" dirty="0"/>
            </a:br>
            <a:r>
              <a:rPr lang="cy-GB" dirty="0"/>
              <a:t>Mae hyn yn cyfateb i 0.05 litr y metr o rediad ar gyfer pibell 100mm os yw’r prawf yn foddhaol.</a:t>
            </a:r>
          </a:p>
          <a:p>
            <a:pPr marL="0" indent="0" eaLnBrk="1" hangingPunct="1">
              <a:buFontTx/>
              <a:buNone/>
            </a:pPr>
            <a:endParaRPr lang="en-US" altLang="en-US" sz="2000" dirty="0"/>
          </a:p>
        </p:txBody>
      </p:sp>
      <p:sp>
        <p:nvSpPr>
          <p:cNvPr id="10244" name="Title 1">
            <a:extLst>
              <a:ext uri="{FF2B5EF4-FFF2-40B4-BE49-F238E27FC236}">
                <a16:creationId xmlns:a16="http://schemas.microsoft.com/office/drawing/2014/main" id="{E4E57C2E-746C-E546-88A4-CD07DB456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Prawf dŵr (parhad) </a:t>
            </a:r>
          </a:p>
        </p:txBody>
      </p:sp>
    </p:spTree>
    <p:extLst>
      <p:ext uri="{BB962C8B-B14F-4D97-AF65-F5344CB8AC3E}">
        <p14:creationId xmlns:p14="http://schemas.microsoft.com/office/powerpoint/2010/main" val="26593762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>
            <a:extLst>
              <a:ext uri="{FF2B5EF4-FFF2-40B4-BE49-F238E27FC236}">
                <a16:creationId xmlns:a16="http://schemas.microsoft.com/office/drawing/2014/main" id="{2A8CA24A-C3B8-3F4F-A704-8ACB78D406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Prawf aer</a:t>
            </a:r>
          </a:p>
        </p:txBody>
      </p:sp>
      <p:sp>
        <p:nvSpPr>
          <p:cNvPr id="12291" name="Rectangle 6">
            <a:extLst>
              <a:ext uri="{FF2B5EF4-FFF2-40B4-BE49-F238E27FC236}">
                <a16:creationId xmlns:a16="http://schemas.microsoft.com/office/drawing/2014/main" id="{19B0EDE4-5078-0F4C-9A57-B5C8568F68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altLang="en-US" sz="2400" dirty="0"/>
          </a:p>
          <a:p>
            <a:pPr marL="0" indent="0">
              <a:buFontTx/>
              <a:buNone/>
            </a:pPr>
            <a:r>
              <a:rPr lang="cy-GB"/>
              <a:t>Gwneir y prawf drwy fewnosod plygiau neu fagiau y gellir eu chwyddo ym mhen uchaf ac isaf y bibell a phwmpio aer i mewn dan wasgedd. Mae mesurydd tiwb U gwydr (manomedr) a ffynhonnell gwasgedd yr aer wedi’u cysylltu.</a:t>
            </a:r>
          </a:p>
          <a:p>
            <a:pPr marL="0" indent="0">
              <a:buFontTx/>
              <a:buNone/>
            </a:pPr>
            <a:r>
              <a:rPr lang="cy-GB"/>
              <a:t> Mae gwasgedd yr aer wedyn yn cael ei gynyddu drwy chwythu neu ddefnyddio pwmp llaw i sicrhau’r pwysedd prawf angenrheidiol.</a:t>
            </a:r>
          </a:p>
          <a:p>
            <a:pPr marL="0" indent="0" eaLnBrk="1" hangingPunct="1">
              <a:buFontTx/>
              <a:buNone/>
            </a:pPr>
            <a:endParaRPr lang="en-GB" altLang="en-US" sz="2400" b="1" dirty="0"/>
          </a:p>
        </p:txBody>
      </p:sp>
      <p:pic>
        <p:nvPicPr>
          <p:cNvPr id="12293" name="Picture 1">
            <a:extLst>
              <a:ext uri="{FF2B5EF4-FFF2-40B4-BE49-F238E27FC236}">
                <a16:creationId xmlns:a16="http://schemas.microsoft.com/office/drawing/2014/main" id="{D2D06B75-F769-E042-88F5-BB714AB75D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5773" y="4293096"/>
            <a:ext cx="2279915" cy="1709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03748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F9C99753-572A-9C4B-83F5-82C91C139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Prawf aer</a:t>
            </a:r>
          </a:p>
        </p:txBody>
      </p:sp>
      <p:sp>
        <p:nvSpPr>
          <p:cNvPr id="11267" name="Content Placeholder 2">
            <a:extLst>
              <a:ext uri="{FF2B5EF4-FFF2-40B4-BE49-F238E27FC236}">
                <a16:creationId xmlns:a16="http://schemas.microsoft.com/office/drawing/2014/main" id="{F5C7C95B-17B6-404B-B370-B31C8AFA7B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12000"/>
            <a:ext cx="8363272" cy="42480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y-GB" sz="1800"/>
              <a:t>Dylid cynnal profion rhwng tyllau archwilio, siambrau archwilio neu unrhyw bwyntiau mynediad addas eraill, gan ddilyn y camau canlynol:</a:t>
            </a:r>
          </a:p>
          <a:p>
            <a:pPr marL="457200" indent="-457200">
              <a:buFontTx/>
              <a:buAutoNum type="alphaLcParenBoth"/>
              <a:defRPr/>
            </a:pPr>
            <a:r>
              <a:rPr lang="cy-GB" sz="1800"/>
              <a:t>Ffitio plygiau i ben draw’r bibell a’r holl ganghennau cysylltiedig.</a:t>
            </a:r>
          </a:p>
          <a:p>
            <a:pPr>
              <a:defRPr/>
            </a:pPr>
            <a:r>
              <a:rPr lang="cy-GB" sz="1800"/>
              <a:t>(b) Cysylltwch fanomedr ag un o’r plygiau a dull o gyflenwi aer i blwg arall.</a:t>
            </a:r>
          </a:p>
          <a:p>
            <a:pPr>
              <a:defRPr/>
            </a:pPr>
            <a:r>
              <a:rPr lang="cy-GB" sz="1800"/>
              <a:t>(c) Cynyddu gwasgedd drwy chwythu neu ddefnyddio pwmp llaw i sicrhau gwasgedd o fymryn mwy na 100mm medr dŵr ar gyfer pibellau neu 50mm lle mae offer ar y llawr gwaelod neu gylïau wedi’u cysylltu. </a:t>
            </a:r>
          </a:p>
          <a:p>
            <a:pPr>
              <a:defRPr/>
            </a:pPr>
            <a:r>
              <a:rPr lang="cy-GB" sz="1800"/>
              <a:t> (d) Caniatewch 5 munud ar gyfer sefydlogi tymheredd yr aer.</a:t>
            </a:r>
          </a:p>
          <a:p>
            <a:pPr>
              <a:defRPr/>
            </a:pPr>
            <a:r>
              <a:rPr lang="cy-GB" sz="1800"/>
              <a:t>(e) Addasu gwasgedd aer i 100mm neu 50mm fel sy’n briodol.</a:t>
            </a:r>
          </a:p>
        </p:txBody>
      </p:sp>
    </p:spTree>
    <p:extLst>
      <p:ext uri="{BB962C8B-B14F-4D97-AF65-F5344CB8AC3E}">
        <p14:creationId xmlns:p14="http://schemas.microsoft.com/office/powerpoint/2010/main" val="18975877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>
            <a:extLst>
              <a:ext uri="{FF2B5EF4-FFF2-40B4-BE49-F238E27FC236}">
                <a16:creationId xmlns:a16="http://schemas.microsoft.com/office/drawing/2014/main" id="{32788A11-7E59-1948-B969-4D176FB4C2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Prawf aer </a:t>
            </a:r>
          </a:p>
        </p:txBody>
      </p:sp>
      <p:sp>
        <p:nvSpPr>
          <p:cNvPr id="13315" name="Rectangle 7">
            <a:extLst>
              <a:ext uri="{FF2B5EF4-FFF2-40B4-BE49-F238E27FC236}">
                <a16:creationId xmlns:a16="http://schemas.microsoft.com/office/drawing/2014/main" id="{61B1BF8D-F60B-4146-9932-92B02B41FF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endParaRPr lang="en-GB" sz="1800" dirty="0"/>
          </a:p>
          <a:p>
            <a:pPr marL="0" indent="0">
              <a:buFontTx/>
              <a:buNone/>
              <a:defRPr/>
            </a:pPr>
            <a:r>
              <a:rPr lang="cy-GB"/>
              <a:t>Tybir bod y prawf yn dderbyniol os, heb ragor o bwmpio, nad yw pwysau’r dŵr yn disgyn mwy na 25mm mewn cyfnod o 5 munud ar gyfer medrydd dŵr 100mm neu fwy na 12mm ar gyfer medrydd dŵr 50mm.</a:t>
            </a:r>
          </a:p>
          <a:p>
            <a:pPr eaLnBrk="1" hangingPunct="1">
              <a:defRPr/>
            </a:pPr>
            <a:endParaRPr lang="en-US" sz="2000" dirty="0"/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E5F10EF5-B8A3-2545-BB84-67667A3BDB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933056"/>
            <a:ext cx="2183904" cy="1637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37987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8">
            <a:extLst>
              <a:ext uri="{FF2B5EF4-FFF2-40B4-BE49-F238E27FC236}">
                <a16:creationId xmlns:a16="http://schemas.microsoft.com/office/drawing/2014/main" id="{0EBF1D76-827B-1244-A334-03B0BA6714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36736" y="404664"/>
            <a:ext cx="8218488" cy="382588"/>
          </a:xfrm>
        </p:spPr>
        <p:txBody>
          <a:bodyPr/>
          <a:lstStyle/>
          <a:p>
            <a:pPr eaLnBrk="1" hangingPunct="1"/>
            <a:br>
              <a:rPr lang="cy-GB" sz="3600"/>
            </a:br>
            <a:r>
              <a:rPr lang="cy-GB" sz="2800"/>
              <a:t>Meintiau a graddiannau pibellau</a:t>
            </a:r>
            <a:br>
              <a:rPr lang="cy-GB" sz="3600"/>
            </a:br>
            <a:endParaRPr lang="cy-GB" sz="3600"/>
          </a:p>
        </p:txBody>
      </p:sp>
      <p:sp>
        <p:nvSpPr>
          <p:cNvPr id="5123" name="Rectangle 9">
            <a:extLst>
              <a:ext uri="{FF2B5EF4-FFF2-40B4-BE49-F238E27FC236}">
                <a16:creationId xmlns:a16="http://schemas.microsoft.com/office/drawing/2014/main" id="{AA293860-80F1-CA44-BCA3-3110DC5977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8003232" cy="42480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endParaRPr lang="en-GB" altLang="en-US" sz="1800" dirty="0"/>
          </a:p>
          <a:p>
            <a:pPr marL="0" indent="0" eaLnBrk="1" hangingPunct="1">
              <a:buFontTx/>
              <a:buNone/>
            </a:pPr>
            <a:r>
              <a:rPr lang="cy-GB"/>
              <a:t>Mae pibell ddiamedr 100mm o leiaf yn ddigonol fel arfer ar gyfer y rhan fwyaf o ddraeniau domestig. </a:t>
            </a:r>
          </a:p>
          <a:p>
            <a:pPr marL="0" indent="0" eaLnBrk="1" hangingPunct="1">
              <a:buFontTx/>
              <a:buNone/>
            </a:pPr>
            <a:r>
              <a:rPr lang="cy-GB"/>
              <a:t>Gellir cysylltu hyd at 20 o dai â draen 100mm o ddiamedr oherwydd mai dim ond un neu ddau o dai sy’n debygol o ryddhau dŵr gwastraff ar yr un pryd. </a:t>
            </a:r>
          </a:p>
          <a:p>
            <a:pPr marL="0" indent="0" eaLnBrk="1" hangingPunct="1">
              <a:buFontTx/>
              <a:buNone/>
            </a:pPr>
            <a:r>
              <a:rPr lang="cy-GB"/>
              <a:t>Mewn rhai datblygiadau tai, gellir defnyddio draeniau diamedr 150mm.</a:t>
            </a:r>
          </a:p>
        </p:txBody>
      </p:sp>
    </p:spTree>
    <p:extLst>
      <p:ext uri="{BB962C8B-B14F-4D97-AF65-F5344CB8AC3E}">
        <p14:creationId xmlns:p14="http://schemas.microsoft.com/office/powerpoint/2010/main" val="1359776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8">
            <a:extLst>
              <a:ext uri="{FF2B5EF4-FFF2-40B4-BE49-F238E27FC236}">
                <a16:creationId xmlns:a16="http://schemas.microsoft.com/office/drawing/2014/main" id="{32EE2433-BC97-FE46-AC29-489ACE9CC4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Graddiant</a:t>
            </a:r>
          </a:p>
        </p:txBody>
      </p:sp>
      <p:sp>
        <p:nvSpPr>
          <p:cNvPr id="6147" name="Rectangle 9">
            <a:extLst>
              <a:ext uri="{FF2B5EF4-FFF2-40B4-BE49-F238E27FC236}">
                <a16:creationId xmlns:a16="http://schemas.microsoft.com/office/drawing/2014/main" id="{38E7A89D-517B-DD41-8C29-A508FE662C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cy-GB"/>
              <a:t>Mae’r graddiant yn pennu cyflymder y gollyngiadau ac mae’n bwysig sicrhau bod digon o lif yn digwydd er mwyn i’r draen barhau i’w glanhau ei hun. Lle bo modd, dylai rhediad y draen ddilyn cyfuchliniau naturiol y ddaear er mwyn lleihau’r gwaith cloddio.</a:t>
            </a:r>
          </a:p>
          <a:p>
            <a:pPr marL="0" indent="0" eaLnBrk="1" hangingPunct="1">
              <a:buFontTx/>
              <a:buNone/>
            </a:pPr>
            <a:r>
              <a:rPr lang="cy-GB"/>
              <a:t>Dyma’r graddiannau a argymhellir:</a:t>
            </a:r>
          </a:p>
          <a:p>
            <a:pPr marL="0" indent="0" algn="ctr" eaLnBrk="1" hangingPunct="1">
              <a:buFontTx/>
              <a:buNone/>
            </a:pPr>
            <a:r>
              <a:rPr lang="cy-GB" sz="1600"/>
              <a:t>    Diamedr (mm)                       Graddiant</a:t>
            </a:r>
          </a:p>
          <a:p>
            <a:pPr marL="0" indent="0" algn="ctr" eaLnBrk="1" hangingPunct="1">
              <a:buFontTx/>
              <a:buNone/>
            </a:pPr>
            <a:r>
              <a:rPr lang="cy-GB" sz="1600"/>
              <a:t>                 100                                    1:40</a:t>
            </a:r>
          </a:p>
          <a:p>
            <a:pPr marL="0" indent="0" algn="ctr" eaLnBrk="1" hangingPunct="1">
              <a:buFontTx/>
              <a:buNone/>
            </a:pPr>
            <a:r>
              <a:rPr lang="cy-GB" sz="1600"/>
              <a:t>                 150                                    1:60</a:t>
            </a:r>
          </a:p>
          <a:p>
            <a:pPr marL="0" indent="0" algn="ctr" eaLnBrk="1" hangingPunct="1">
              <a:buFontTx/>
              <a:buNone/>
            </a:pPr>
            <a:r>
              <a:rPr lang="cy-GB" sz="1600"/>
              <a:t>                 225                                    1:90</a:t>
            </a:r>
          </a:p>
        </p:txBody>
      </p:sp>
    </p:spTree>
    <p:extLst>
      <p:ext uri="{BB962C8B-B14F-4D97-AF65-F5344CB8AC3E}">
        <p14:creationId xmlns:p14="http://schemas.microsoft.com/office/powerpoint/2010/main" val="882811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10DC8629-5F87-D543-986C-6B8CD7F32E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715412"/>
            <a:ext cx="8218488" cy="382588"/>
          </a:xfrm>
        </p:spPr>
        <p:txBody>
          <a:bodyPr/>
          <a:lstStyle/>
          <a:p>
            <a:pPr eaLnBrk="1" hangingPunct="1"/>
            <a:br>
              <a:rPr lang="cy-GB"/>
            </a:br>
            <a:r>
              <a:rPr lang="cy-GB"/>
              <a:t>Ffurfiant ffosydd</a:t>
            </a:r>
            <a:br>
              <a:rPr lang="cy-GB"/>
            </a:br>
            <a:endParaRPr lang="cy-GB"/>
          </a:p>
        </p:txBody>
      </p:sp>
      <p:sp>
        <p:nvSpPr>
          <p:cNvPr id="21507" name="Rectangle 8">
            <a:extLst>
              <a:ext uri="{FF2B5EF4-FFF2-40B4-BE49-F238E27FC236}">
                <a16:creationId xmlns:a16="http://schemas.microsoft.com/office/drawing/2014/main" id="{81807B39-F167-624F-A432-BAA3F593A8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56792"/>
            <a:ext cx="8125326" cy="4203208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cy-GB"/>
              <a:t>Er mwyn sicrhau cefnogaeth unffurf ar hyd y bibell, mae’n hanfodol cael gwared ar yr holl fannau caled neu feddal a allai achosi setliad gwahaniaethol a rhoi deunydd ôl-lenwi yn eu lle.</a:t>
            </a:r>
          </a:p>
          <a:p>
            <a:pPr marL="0" indent="0" eaLnBrk="1" hangingPunct="1">
              <a:buFontTx/>
              <a:buNone/>
              <a:defRPr/>
            </a:pPr>
            <a:r>
              <a:rPr lang="cy-GB"/>
              <a:t>Dyma’r pwyntiau pwysig i’w cofio wrth agor a sefydlogi ffosydd: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cy-GB"/>
              <a:t>natur y ddaear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cy-GB"/>
              <a:t>dyfnder y ffos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cy-GB"/>
              <a:t>dyfnder lefel trwythiad a hydreiddedd y pridd. </a:t>
            </a:r>
          </a:p>
          <a:p>
            <a:pPr marL="0" indent="0" eaLnBrk="1" hangingPunct="1">
              <a:buFontTx/>
              <a:buNone/>
              <a:defRPr/>
            </a:pPr>
            <a:r>
              <a:rPr lang="cy-GB" sz="14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80202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>
            <a:extLst>
              <a:ext uri="{FF2B5EF4-FFF2-40B4-BE49-F238E27FC236}">
                <a16:creationId xmlns:a16="http://schemas.microsoft.com/office/drawing/2014/main" id="{7414BC7D-7F3A-294C-A5B6-7BE1E82E2A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698613"/>
            <a:ext cx="8218488" cy="382588"/>
          </a:xfrm>
        </p:spPr>
        <p:txBody>
          <a:bodyPr/>
          <a:lstStyle/>
          <a:p>
            <a:pPr eaLnBrk="1" hangingPunct="1"/>
            <a:br>
              <a:rPr lang="cy-GB"/>
            </a:br>
            <a:r>
              <a:rPr lang="cy-GB"/>
              <a:t>Gwely ar gyfer pibellau</a:t>
            </a:r>
            <a:br>
              <a:rPr lang="cy-GB"/>
            </a:br>
            <a:endParaRPr lang="cy-GB"/>
          </a:p>
        </p:txBody>
      </p:sp>
      <p:sp>
        <p:nvSpPr>
          <p:cNvPr id="8195" name="Rectangle 7">
            <a:extLst>
              <a:ext uri="{FF2B5EF4-FFF2-40B4-BE49-F238E27FC236}">
                <a16:creationId xmlns:a16="http://schemas.microsoft.com/office/drawing/2014/main" id="{33D238F5-8C43-6548-9815-2BCA166E14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endParaRPr lang="en-GB" altLang="en-US" sz="2400" dirty="0"/>
          </a:p>
          <a:p>
            <a:pPr marL="0" indent="0" eaLnBrk="1" hangingPunct="1">
              <a:buFontTx/>
              <a:buNone/>
            </a:pPr>
            <a:r>
              <a:rPr lang="cy-GB"/>
              <a:t>Dylid gosod pibelli hyblyg mewn deunydd gronynnog y mae’n rhaid ei gywasgu’n gadarn ac yn wastad i gynnal y bibell o’u cwmpas. </a:t>
            </a:r>
          </a:p>
          <a:p>
            <a:pPr marL="0" indent="0" eaLnBrk="1" hangingPunct="1">
              <a:buFontTx/>
              <a:buNone/>
            </a:pPr>
            <a:r>
              <a:rPr lang="cy-GB"/>
              <a:t>Nid yw gosod pibellau hyblyg yn syth ar waelod y ffos yn cael ei argymell oherwydd ei bod yn anodd sicrhau cynhaliaeth unffurf ar gyfer y bibell.</a:t>
            </a:r>
          </a:p>
          <a:p>
            <a:pPr marL="0" indent="0" eaLnBrk="1" hangingPunct="1">
              <a:buFontTx/>
              <a:buNone/>
            </a:pPr>
            <a:r>
              <a:rPr lang="cy-GB"/>
              <a:t>Yn ddelfrydol, dylid defnyddio deunyddiau gronynnog rhwng 5 a 10mm gan mai ychydig iawn o gywasgu sydd ei angen.</a:t>
            </a:r>
          </a:p>
        </p:txBody>
      </p:sp>
    </p:spTree>
    <p:extLst>
      <p:ext uri="{BB962C8B-B14F-4D97-AF65-F5344CB8AC3E}">
        <p14:creationId xmlns:p14="http://schemas.microsoft.com/office/powerpoint/2010/main" val="243294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8">
            <a:extLst>
              <a:ext uri="{FF2B5EF4-FFF2-40B4-BE49-F238E27FC236}">
                <a16:creationId xmlns:a16="http://schemas.microsoft.com/office/drawing/2014/main" id="{111CEA16-30D8-7248-BC4A-FA7771B801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620688"/>
            <a:ext cx="8218488" cy="382588"/>
          </a:xfrm>
        </p:spPr>
        <p:txBody>
          <a:bodyPr/>
          <a:lstStyle/>
          <a:p>
            <a:pPr eaLnBrk="1" hangingPunct="1"/>
            <a:br>
              <a:rPr lang="cy-GB"/>
            </a:br>
            <a:r>
              <a:rPr lang="cy-GB"/>
              <a:t>Gwely gro</a:t>
            </a:r>
            <a:br>
              <a:rPr lang="cy-GB"/>
            </a:br>
            <a:endParaRPr lang="cy-GB"/>
          </a:p>
        </p:txBody>
      </p:sp>
      <p:sp>
        <p:nvSpPr>
          <p:cNvPr id="9219" name="Rectangle 9">
            <a:extLst>
              <a:ext uri="{FF2B5EF4-FFF2-40B4-BE49-F238E27FC236}">
                <a16:creationId xmlns:a16="http://schemas.microsoft.com/office/drawing/2014/main" id="{613D6D1C-2231-0040-8E92-0EC25061BC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0" y="1556792"/>
            <a:ext cx="8218489" cy="4203208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cy-GB" dirty="0"/>
              <a:t>Y deunydd mwyaf addas ar gyfer gwely gronynnog yw deunydd un maint nominal sy’n cyrraedd safon BS 882, gyda’r maint mwyaf yn gysylltiedig â diamedr y bibell fel a ganlyn:</a:t>
            </a:r>
          </a:p>
          <a:p>
            <a:pPr marL="0" indent="0" eaLnBrk="1" hangingPunct="1">
              <a:buFontTx/>
              <a:buNone/>
            </a:pPr>
            <a:endParaRPr lang="en-GB" altLang="en-US" sz="1800" dirty="0"/>
          </a:p>
          <a:p>
            <a:pPr marL="0" indent="0" eaLnBrk="1" hangingPunct="1">
              <a:buFontTx/>
              <a:buNone/>
            </a:pPr>
            <a:r>
              <a:rPr lang="cy-GB" dirty="0"/>
              <a:t>Pibellau diamedr 100mm   -   agreg maint nominal 10mm</a:t>
            </a:r>
          </a:p>
          <a:p>
            <a:pPr marL="0" indent="0" eaLnBrk="1" hangingPunct="1">
              <a:buFontTx/>
              <a:buNone/>
            </a:pPr>
            <a:r>
              <a:rPr lang="cy-GB" dirty="0"/>
              <a:t>Pibellau diamedr 150mm   -   agreg maint nominal 10 i 14mm</a:t>
            </a:r>
          </a:p>
          <a:p>
            <a:pPr marL="0" indent="0" eaLnBrk="1" hangingPunct="1">
              <a:buFontTx/>
              <a:buNone/>
            </a:pPr>
            <a:r>
              <a:rPr lang="cy-GB" dirty="0"/>
              <a:t>Pibellau diamedr 225mm   -   agreg maint nominal 10, 14 neu 20mm</a:t>
            </a:r>
          </a:p>
        </p:txBody>
      </p:sp>
    </p:spTree>
    <p:extLst>
      <p:ext uri="{BB962C8B-B14F-4D97-AF65-F5344CB8AC3E}">
        <p14:creationId xmlns:p14="http://schemas.microsoft.com/office/powerpoint/2010/main" val="1408934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55C23989-31A3-EB4D-A652-846B72824B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39649" y="260648"/>
            <a:ext cx="8218488" cy="382588"/>
          </a:xfrm>
        </p:spPr>
        <p:txBody>
          <a:bodyPr/>
          <a:lstStyle/>
          <a:p>
            <a:pPr eaLnBrk="1" hangingPunct="1"/>
            <a:br>
              <a:rPr lang="cy-GB"/>
            </a:br>
            <a:br>
              <a:rPr lang="cy-GB"/>
            </a:br>
            <a:r>
              <a:rPr lang="cy-GB"/>
              <a:t>Rhoi’r gro yn ei le</a:t>
            </a:r>
            <a:br>
              <a:rPr lang="cy-GB"/>
            </a:br>
            <a:br>
              <a:rPr lang="cy-GB"/>
            </a:br>
            <a:endParaRPr lang="cy-GB"/>
          </a:p>
        </p:txBody>
      </p:sp>
      <p:sp>
        <p:nvSpPr>
          <p:cNvPr id="10243" name="Rectangle 8">
            <a:extLst>
              <a:ext uri="{FF2B5EF4-FFF2-40B4-BE49-F238E27FC236}">
                <a16:creationId xmlns:a16="http://schemas.microsoft.com/office/drawing/2014/main" id="{B3B370A0-221F-DE4B-A0A0-A2DD027034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cy-GB" sz="1800"/>
              <a:t>(a) Gwirio o’r lefelau sefydledig bod modd gosod y trwch cywir o ddeunydd. Os na ellir, rhaid crafu gwaelod y ffos.</a:t>
            </a:r>
          </a:p>
          <a:p>
            <a:pPr marL="0" indent="0" eaLnBrk="1" hangingPunct="1">
              <a:buFontTx/>
              <a:buNone/>
            </a:pPr>
            <a:r>
              <a:rPr lang="cy-GB" sz="1800"/>
              <a:t>(b) Gosod gwely o ro mewn ffos a’i wasgaru i’r lefel gywir.</a:t>
            </a:r>
          </a:p>
          <a:p>
            <a:pPr eaLnBrk="1" hangingPunct="1"/>
            <a:r>
              <a:rPr lang="cy-GB" sz="2400" b="1">
                <a:solidFill>
                  <a:srgbClr val="0077E3"/>
                </a:solidFill>
              </a:rPr>
              <a:t>Dewis a thrin pibelli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CEF4DDA-1F86-E742-BCB5-BD49F22F093C}"/>
              </a:ext>
            </a:extLst>
          </p:cNvPr>
          <p:cNvSpPr/>
          <p:nvPr/>
        </p:nvSpPr>
        <p:spPr>
          <a:xfrm>
            <a:off x="439649" y="3429000"/>
            <a:ext cx="824715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1" hangingPunct="1">
              <a:buFontTx/>
              <a:buAutoNum type="alphaLcParenBoth"/>
            </a:pPr>
            <a:r>
              <a:rPr lang="cy-GB" sz="1800"/>
              <a:t>Gwnewch yn siŵr bod y maint a’r math cywir o bibell ar gael ac archwilio am ddiffygion, h.y. sglodion, craciau, difrod i gymalau, ac ati. Gwrthod lle bo angen.</a:t>
            </a:r>
          </a:p>
          <a:p>
            <a:pPr marL="342900" indent="-342900" eaLnBrk="1" hangingPunct="1">
              <a:buFontTx/>
              <a:buAutoNum type="alphaLcParenBoth"/>
            </a:pPr>
            <a:endParaRPr lang="en-GB" altLang="en-US" sz="1800" dirty="0"/>
          </a:p>
          <a:p>
            <a:pPr marL="0" indent="0" eaLnBrk="1" hangingPunct="1">
              <a:buFontTx/>
              <a:buNone/>
            </a:pPr>
            <a:r>
              <a:rPr lang="cy-GB" sz="1800"/>
              <a:t>(b) Gosod pibelli’n barod i’w gosod ochr yn ochr â’r ffos 45⁰ i’r ymyl.</a:t>
            </a:r>
          </a:p>
          <a:p>
            <a:pPr marL="0" indent="0" eaLnBrk="1" hangingPunct="1">
              <a:buFontTx/>
              <a:buNone/>
            </a:pPr>
            <a:endParaRPr lang="en-GB" altLang="en-US" sz="1800" dirty="0"/>
          </a:p>
          <a:p>
            <a:pPr marL="0" indent="0" eaLnBrk="1" hangingPunct="1">
              <a:buFontTx/>
              <a:buNone/>
            </a:pPr>
            <a:r>
              <a:rPr lang="cy-GB" sz="1800"/>
              <a:t>(c) Gollwng pibelli mwy ar wely o ro gan ddefnyddio sling.</a:t>
            </a:r>
          </a:p>
        </p:txBody>
      </p:sp>
    </p:spTree>
    <p:extLst>
      <p:ext uri="{BB962C8B-B14F-4D97-AF65-F5344CB8AC3E}">
        <p14:creationId xmlns:p14="http://schemas.microsoft.com/office/powerpoint/2010/main" val="2716178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E489C7E7-72AD-174F-BF00-3F74AC4AE4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33823" y="620688"/>
            <a:ext cx="8218488" cy="382588"/>
          </a:xfrm>
        </p:spPr>
        <p:txBody>
          <a:bodyPr/>
          <a:lstStyle/>
          <a:p>
            <a:pPr eaLnBrk="1" hangingPunct="1"/>
            <a:br>
              <a:rPr lang="cy-GB"/>
            </a:br>
            <a:r>
              <a:rPr lang="cy-GB"/>
              <a:t>Gosod</a:t>
            </a:r>
            <a:br>
              <a:rPr lang="cy-GB"/>
            </a:br>
            <a:endParaRPr lang="cy-GB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78952686-FD34-7D4A-8052-837B167BDB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003276"/>
            <a:ext cx="8195111" cy="4756724"/>
          </a:xfrm>
        </p:spPr>
        <p:txBody>
          <a:bodyPr/>
          <a:lstStyle/>
          <a:p>
            <a:pPr marL="457200" indent="-457200" eaLnBrk="1" hangingPunct="1">
              <a:buFontTx/>
              <a:buAutoNum type="alphaLcParenBoth"/>
              <a:defRPr/>
            </a:pPr>
            <a:endParaRPr lang="en-GB" sz="2400" dirty="0"/>
          </a:p>
          <a:p>
            <a:pPr marL="457200" indent="-457200" eaLnBrk="1" hangingPunct="1">
              <a:buFontTx/>
              <a:buAutoNum type="alphaLcParenBoth"/>
              <a:defRPr/>
            </a:pPr>
            <a:r>
              <a:rPr lang="cy-GB" sz="1800"/>
              <a:t>Glanhau pennau pibelli.</a:t>
            </a:r>
          </a:p>
          <a:p>
            <a:pPr eaLnBrk="1" hangingPunct="1"/>
            <a:r>
              <a:rPr lang="cy-GB" sz="1800"/>
              <a:t>(b) Gosod y bibell yn unol â’r llinell gan weithio i fyny’r allt. Os defnyddir pibellau sbiget a socedi, dylid eu gosod gyda’r soced i fyny rhiw. Wrth osod pibellau, torrwch dyllau i wneud lle i’r soced neu’r cymal ar wely’r ffos, fel y bydd y pibellau’n gorwedd yn wastad. </a:t>
            </a:r>
          </a:p>
          <a:p>
            <a:pPr eaLnBrk="1" hangingPunct="1"/>
            <a:r>
              <a:rPr lang="cy-GB" sz="1800"/>
              <a:t>(c) Gwnewch yn siŵr bod pwynt uchaf y bibell rhwng 1 a 3 mm o dan y llinell ar gyfer y dull llinell ganol, neu fod y pelydr laser yn gywir ar gyfer llinell a lefel.</a:t>
            </a:r>
          </a:p>
          <a:p>
            <a:pPr eaLnBrk="1" hangingPunct="1"/>
            <a:r>
              <a:rPr lang="cy-GB" sz="1800"/>
              <a:t>(d) Gosod pibellau dilynol a ffurfio uniadau.</a:t>
            </a:r>
          </a:p>
          <a:p>
            <a:pPr eaLnBrk="1" hangingPunct="1"/>
            <a:r>
              <a:rPr lang="cy-GB" sz="1800"/>
              <a:t>(e) Gwiriwch linell y bibell gyflawn ar gyfer y llinell a’r lefel ac, os yw’n cael ei defnyddio, tynnu’r llinell</a:t>
            </a:r>
            <a:br>
              <a:rPr lang="cy-GB" sz="1800"/>
            </a:br>
            <a:r>
              <a:rPr lang="cy-GB" sz="1800"/>
              <a:t>a’r pinnau.</a:t>
            </a:r>
          </a:p>
          <a:p>
            <a:pPr marL="0" indent="0" eaLnBrk="1" hangingPunct="1">
              <a:buFontTx/>
              <a:buNone/>
              <a:defRPr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324389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5">
            <a:extLst>
              <a:ext uri="{FF2B5EF4-FFF2-40B4-BE49-F238E27FC236}">
                <a16:creationId xmlns:a16="http://schemas.microsoft.com/office/drawing/2014/main" id="{07638E5B-D7A6-7E4E-BEE2-B4ED3FCF58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620688"/>
            <a:ext cx="8218488" cy="382588"/>
          </a:xfrm>
        </p:spPr>
        <p:txBody>
          <a:bodyPr/>
          <a:lstStyle/>
          <a:p>
            <a:pPr eaLnBrk="1" hangingPunct="1"/>
            <a:br>
              <a:rPr lang="cy-GB"/>
            </a:br>
            <a:r>
              <a:rPr lang="cy-GB"/>
              <a:t>Mewnlenwi</a:t>
            </a:r>
            <a:br>
              <a:rPr lang="cy-GB"/>
            </a:br>
            <a:endParaRPr lang="cy-GB"/>
          </a:p>
        </p:txBody>
      </p:sp>
      <p:sp>
        <p:nvSpPr>
          <p:cNvPr id="14339" name="Rectangle 6">
            <a:extLst>
              <a:ext uri="{FF2B5EF4-FFF2-40B4-BE49-F238E27FC236}">
                <a16:creationId xmlns:a16="http://schemas.microsoft.com/office/drawing/2014/main" id="{BA27F680-62D2-7E43-893B-F7429397DE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cy-GB" sz="1800"/>
              <a:t>(a) Goruchwylydd i roi caniatâd cyn ôl-lenwi.</a:t>
            </a:r>
          </a:p>
          <a:p>
            <a:pPr marL="0" indent="0" eaLnBrk="1" hangingPunct="1">
              <a:buFontTx/>
              <a:buNone/>
            </a:pPr>
            <a:r>
              <a:rPr lang="cy-GB" sz="1800"/>
              <a:t>(b) Dylai’r deunydd ôl-lenwi hwn gael ei gywasgu’n ofalus, er mwyn osgoi tarfu ar y pibellau, ac i ddyfnder o 300mm uwchben y pibellau.</a:t>
            </a:r>
          </a:p>
          <a:p>
            <a:pPr marL="0" indent="0" eaLnBrk="1" hangingPunct="1">
              <a:buFontTx/>
              <a:buNone/>
            </a:pPr>
            <a:r>
              <a:rPr lang="cy-GB" sz="1800"/>
              <a:t>(c) Wedi hynny, dylai ôl-lenwi barhau, haenau o tua 150mm yn cael eu cywasgu’n olynol hyd nes bydd y ôl-lenwi wedi’i gwblhau.</a:t>
            </a:r>
          </a:p>
          <a:p>
            <a:pPr eaLnBrk="1" hangingPunct="1"/>
            <a:r>
              <a:rPr lang="cy-GB" sz="1800"/>
              <a:t>(d) Os oedd tywarchen wedi cael ei thynnu cyn cloddio, yna ail-osod ar wely o ryw 100mm o uwchbridd nad yw ond wedi’i gywasgu’n ysgafn. </a:t>
            </a:r>
          </a:p>
          <a:p>
            <a:pPr eaLnBrk="1" hangingPunct="1"/>
            <a:r>
              <a:rPr lang="cy-GB" sz="1800"/>
              <a:t>(Mae’r gwaith o adeiladu tyllau archwilio wedi’i adael allan ar hyn o bryd, ond fel arfer byddai hynny’n digwydd ar yr un pryd â gosod y draen.)  Yna, bydd yr holl ddeunyddiau dros ben a’r offer yn cael eu symud a bydd y safle’n cael ei adael yn lân ac yn daclus.</a:t>
            </a:r>
          </a:p>
          <a:p>
            <a:pPr marL="0" indent="0" eaLnBrk="1" hangingPunct="1">
              <a:buFontTx/>
              <a:buNone/>
            </a:pP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67482740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3449</TotalTime>
  <Words>1533</Words>
  <Application>Microsoft Office PowerPoint</Application>
  <PresentationFormat>On-screen Show (4:3)</PresentationFormat>
  <Paragraphs>104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Lucida Grande</vt:lpstr>
      <vt:lpstr>Times New Roman</vt:lpstr>
      <vt:lpstr>Default Design</vt:lpstr>
      <vt:lpstr>PowerPoint 7: Gosod a phrofi draeniau </vt:lpstr>
      <vt:lpstr> Meintiau a graddiannau pibellau </vt:lpstr>
      <vt:lpstr>Graddiant</vt:lpstr>
      <vt:lpstr> Ffurfiant ffosydd </vt:lpstr>
      <vt:lpstr> Gwely ar gyfer pibellau </vt:lpstr>
      <vt:lpstr> Gwely gro </vt:lpstr>
      <vt:lpstr>  Rhoi’r gro yn ei le  </vt:lpstr>
      <vt:lpstr> Gosod </vt:lpstr>
      <vt:lpstr> Mewnlenwi </vt:lpstr>
      <vt:lpstr> Arolygu a phrofi </vt:lpstr>
      <vt:lpstr>Cam cyntaf archwilio a phrofi</vt:lpstr>
      <vt:lpstr> Profion terfynol </vt:lpstr>
      <vt:lpstr> Profion terfynol </vt:lpstr>
      <vt:lpstr>Prawf dŵr </vt:lpstr>
      <vt:lpstr>Prawf dŵr (parhad) </vt:lpstr>
      <vt:lpstr>Prawf aer</vt:lpstr>
      <vt:lpstr>Prawf aer</vt:lpstr>
      <vt:lpstr>Prawf aer 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152</cp:revision>
  <dcterms:created xsi:type="dcterms:W3CDTF">2013-05-28T00:38:54Z</dcterms:created>
  <dcterms:modified xsi:type="dcterms:W3CDTF">2021-06-04T08:52:53Z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