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2"/>
  </p:notesMasterIdLst>
  <p:handoutMasterIdLst>
    <p:handoutMasterId r:id="rId23"/>
  </p:handoutMasterIdLst>
  <p:sldIdLst>
    <p:sldId id="256" r:id="rId5"/>
    <p:sldId id="301" r:id="rId6"/>
    <p:sldId id="281" r:id="rId7"/>
    <p:sldId id="268" r:id="rId8"/>
    <p:sldId id="302" r:id="rId9"/>
    <p:sldId id="274" r:id="rId10"/>
    <p:sldId id="275" r:id="rId11"/>
    <p:sldId id="276" r:id="rId12"/>
    <p:sldId id="303" r:id="rId13"/>
    <p:sldId id="271" r:id="rId14"/>
    <p:sldId id="260" r:id="rId15"/>
    <p:sldId id="261" r:id="rId16"/>
    <p:sldId id="304" r:id="rId17"/>
    <p:sldId id="265" r:id="rId18"/>
    <p:sldId id="277" r:id="rId19"/>
    <p:sldId id="278" r:id="rId20"/>
    <p:sldId id="267" r:id="rId21"/>
  </p:sldIdLst>
  <p:sldSz cx="9144000" cy="6858000" type="screen4x3"/>
  <p:notesSz cx="6858000" cy="9144000"/>
  <p:custDataLst>
    <p:tags r:id="rId2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E3E376"/>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EC70A1-F793-5846-A5F8-7F33E9694A55}" v="52" dt="2020-08-16T15:59:01.9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667"/>
    <p:restoredTop sz="93172" autoAdjust="0"/>
  </p:normalViewPr>
  <p:slideViewPr>
    <p:cSldViewPr showGuides="1">
      <p:cViewPr varScale="1">
        <p:scale>
          <a:sx n="67" d="100"/>
          <a:sy n="67" d="100"/>
        </p:scale>
        <p:origin x="83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4E6E3177-E076-C54F-B32E-746916047DB9}"/>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11A3EC97-E067-F548-B1B2-E0F8F6F576A7}" type="slidenum">
              <a:rPr lang="en-GB" altLang="en-US" sz="1200"/>
              <a:pPr eaLnBrk="1" hangingPunct="1"/>
              <a:t>2</a:t>
            </a:fld>
            <a:endParaRPr lang="en-GB" altLang="en-US" sz="1200"/>
          </a:p>
        </p:txBody>
      </p:sp>
      <p:sp>
        <p:nvSpPr>
          <p:cNvPr id="23555" name="Rectangle 2">
            <a:extLst>
              <a:ext uri="{FF2B5EF4-FFF2-40B4-BE49-F238E27FC236}">
                <a16:creationId xmlns:a16="http://schemas.microsoft.com/office/drawing/2014/main" id="{F0AAB5C7-AD59-EA4A-A1D3-96C2E7E3321C}"/>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867DEC06-D0CA-F640-B7C2-DFC3C565213D}"/>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259543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BDE19D50-69B8-2B4E-A2C4-9CAB429ED196}"/>
              </a:ext>
            </a:extLst>
          </p:cNvPr>
          <p:cNvSpPr>
            <a:spLocks noGrp="1" noRot="1" noChangeAspect="1" noTextEdit="1"/>
          </p:cNvSpPr>
          <p:nvPr>
            <p:ph type="sldImg"/>
          </p:nvPr>
        </p:nvSpPr>
        <p:spPr>
          <a:ln/>
        </p:spPr>
      </p:sp>
      <p:sp>
        <p:nvSpPr>
          <p:cNvPr id="24579" name="Notes Placeholder 2">
            <a:extLst>
              <a:ext uri="{FF2B5EF4-FFF2-40B4-BE49-F238E27FC236}">
                <a16:creationId xmlns:a16="http://schemas.microsoft.com/office/drawing/2014/main" id="{8DDD7CF7-E20A-C448-8CEC-2A10654C1FCC}"/>
              </a:ext>
            </a:extLst>
          </p:cNvPr>
          <p:cNvSpPr>
            <a:spLocks noGrp="1"/>
          </p:cNvSpPr>
          <p:nvPr>
            <p:ph type="body" idx="1"/>
          </p:nvPr>
        </p:nvSpPr>
        <p:spPr>
          <a:noFill/>
        </p:spPr>
        <p:txBody>
          <a:bodyPr/>
          <a:lstStyle/>
          <a:p>
            <a:endParaRPr lang="en-US" altLang="en-US">
              <a:latin typeface="Arial" panose="020B0604020202020204" pitchFamily="34" charset="0"/>
            </a:endParaRPr>
          </a:p>
        </p:txBody>
      </p:sp>
      <p:sp>
        <p:nvSpPr>
          <p:cNvPr id="24580" name="Slide Number Placeholder 3">
            <a:extLst>
              <a:ext uri="{FF2B5EF4-FFF2-40B4-BE49-F238E27FC236}">
                <a16:creationId xmlns:a16="http://schemas.microsoft.com/office/drawing/2014/main" id="{BCFF8335-9E4D-BB45-9684-4B2462945357}"/>
              </a:ext>
            </a:extLst>
          </p:cNvPr>
          <p:cNvSpPr>
            <a:spLocks noGrp="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A3B2910A-A2F0-BB46-B409-2B309039A008}" type="slidenum">
              <a:rPr lang="en-GB" altLang="en-US" sz="1200"/>
              <a:pPr eaLnBrk="1" hangingPunct="1"/>
              <a:t>14</a:t>
            </a:fld>
            <a:endParaRPr lang="en-GB" altLang="en-US" sz="1200"/>
          </a:p>
        </p:txBody>
      </p:sp>
    </p:spTree>
    <p:extLst>
      <p:ext uri="{BB962C8B-B14F-4D97-AF65-F5344CB8AC3E}">
        <p14:creationId xmlns:p14="http://schemas.microsoft.com/office/powerpoint/2010/main" val="39421275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345B91B7-4684-4B41-AA01-51F2044DCCD6}"/>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21FF7DF7-52A7-3046-A7E9-9C542541D807}"/>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9B8BA2E4-1C90-E24C-8E85-CD2DF6394419}"/>
              </a:ext>
            </a:extLst>
          </p:cNvPr>
          <p:cNvSpPr>
            <a:spLocks noGrp="1" noChangeArrowheads="1"/>
          </p:cNvSpPr>
          <p:nvPr>
            <p:ph type="sldNum" sz="quarter" idx="12"/>
          </p:nvPr>
        </p:nvSpPr>
        <p:spPr>
          <a:ln/>
        </p:spPr>
        <p:txBody>
          <a:bodyPr/>
          <a:lstStyle>
            <a:lvl1pPr>
              <a:defRPr/>
            </a:lvl1pPr>
          </a:lstStyle>
          <a:p>
            <a:fld id="{D6F036A5-3C13-7D49-BB0A-F68B18D6EF33}" type="slidenum">
              <a:rPr lang="en-GB" altLang="en-US"/>
              <a:pPr/>
              <a:t>‹#›</a:t>
            </a:fld>
            <a:endParaRPr lang="en-GB" altLang="en-US"/>
          </a:p>
        </p:txBody>
      </p:sp>
    </p:spTree>
    <p:extLst>
      <p:ext uri="{BB962C8B-B14F-4D97-AF65-F5344CB8AC3E}">
        <p14:creationId xmlns:p14="http://schemas.microsoft.com/office/powerpoint/2010/main" val="132511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youtube.com/watch?v=CYS99cPi96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youtube.com/watch?v=ONwzdP4kUw8" TargetMode="External"/><Relationship Id="rId2" Type="http://schemas.openxmlformats.org/officeDocument/2006/relationships/hyperlink" Target="http://www.youtube.com/watch?v=Hc48x7ZgVM8" TargetMode="Externa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hyperlink" Target="http://www.youtube.com/watch?v=lgPS_yOuDj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t5e0anH2IUk" TargetMode="External"/><Relationship Id="rId2" Type="http://schemas.openxmlformats.org/officeDocument/2006/relationships/hyperlink" Target="http://www.youtube.com/watch?v=Puxt1c7GoD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11qRE5fWFVk" TargetMode="External"/><Relationship Id="rId2" Type="http://schemas.openxmlformats.org/officeDocument/2006/relationships/hyperlink" Target="http://www.youtube.com/watch?v=f17dQUOZY6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qeA3zm7aJik" TargetMode="External"/><Relationship Id="rId2" Type="http://schemas.openxmlformats.org/officeDocument/2006/relationships/hyperlink" Target="http://www.youtube.com/watch?NR=1&amp;v=XSYVTN-bVBs&amp;feature=endscreen"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DLIWAbA0fc0" TargetMode="External"/><Relationship Id="rId7" Type="http://schemas.openxmlformats.org/officeDocument/2006/relationships/hyperlink" Target="http://www.youtube.com/watch?v=DrevoR2fRjA" TargetMode="External"/><Relationship Id="rId2" Type="http://schemas.openxmlformats.org/officeDocument/2006/relationships/hyperlink" Target="http://www.youtube.com/watch?v=qOVgphzeHsY" TargetMode="External"/><Relationship Id="rId1" Type="http://schemas.openxmlformats.org/officeDocument/2006/relationships/slideLayout" Target="../slideLayouts/slideLayout2.xml"/><Relationship Id="rId6" Type="http://schemas.openxmlformats.org/officeDocument/2006/relationships/hyperlink" Target="http://www.youtube.com/watch?v=RRuUd_ps1zo" TargetMode="External"/><Relationship Id="rId5" Type="http://schemas.openxmlformats.org/officeDocument/2006/relationships/hyperlink" Target="http://www.youtube.com/watch?v=GRojfcaqna4" TargetMode="External"/><Relationship Id="rId4" Type="http://schemas.openxmlformats.org/officeDocument/2006/relationships/hyperlink" Target="http://www.youtube.com/watch?v=dpA5zfzViYw"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solidFill>
                  <a:srgbClr val="000000"/>
                </a:solidFill>
                <a:latin typeface="Arial" panose="020B0604020202020204" pitchFamily="34" charset="0"/>
                <a:ea typeface="Cambria" panose="02040503050406030204" pitchFamily="18" charset="0"/>
                <a:cs typeface="Times New Roman" panose="02020603050405020304" pitchFamily="18" charset="0"/>
              </a:rPr>
              <a:t>Uned 112: Gweithrediadau adeiladu a gweithrediadau peirianneg sifil</a:t>
            </a:r>
            <a:r>
              <a:rPr lang="cy-GB" sz="2400" b="1"/>
              <a:t> </a:t>
            </a:r>
          </a:p>
        </p:txBody>
      </p:sp>
      <p:sp>
        <p:nvSpPr>
          <p:cNvPr id="2053" name="Rectangle 15"/>
          <p:cNvSpPr>
            <a:spLocks noGrp="1" noChangeArrowheads="1"/>
          </p:cNvSpPr>
          <p:nvPr>
            <p:ph type="title"/>
          </p:nvPr>
        </p:nvSpPr>
        <p:spPr>
          <a:xfrm>
            <a:off x="435133" y="3280013"/>
            <a:ext cx="8153400" cy="2514600"/>
          </a:xfrm>
        </p:spPr>
        <p:txBody>
          <a:bodyPr anchor="t"/>
          <a:lstStyle/>
          <a:p>
            <a:pPr eaLnBrk="1" hangingPunct="1"/>
            <a:r>
              <a:rPr lang="cy-GB"/>
              <a:t>PowerPoint 14: Gosod concrid a chywasgu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F9B1D5EE-113B-AC47-8350-7B6708273266}"/>
              </a:ext>
            </a:extLst>
          </p:cNvPr>
          <p:cNvSpPr>
            <a:spLocks noGrp="1"/>
          </p:cNvSpPr>
          <p:nvPr>
            <p:ph type="title"/>
          </p:nvPr>
        </p:nvSpPr>
        <p:spPr/>
        <p:txBody>
          <a:bodyPr/>
          <a:lstStyle/>
          <a:p>
            <a:r>
              <a:rPr lang="cy-GB"/>
              <a:t>Cywasgu</a:t>
            </a:r>
          </a:p>
        </p:txBody>
      </p:sp>
      <p:sp>
        <p:nvSpPr>
          <p:cNvPr id="3" name="Content Placeholder 2">
            <a:extLst>
              <a:ext uri="{FF2B5EF4-FFF2-40B4-BE49-F238E27FC236}">
                <a16:creationId xmlns:a16="http://schemas.microsoft.com/office/drawing/2014/main" id="{4E82FB65-7DE9-FD44-A163-F9981E6CB8C0}"/>
              </a:ext>
            </a:extLst>
          </p:cNvPr>
          <p:cNvSpPr>
            <a:spLocks noGrp="1"/>
          </p:cNvSpPr>
          <p:nvPr>
            <p:ph idx="1"/>
          </p:nvPr>
        </p:nvSpPr>
        <p:spPr/>
        <p:txBody>
          <a:bodyPr/>
          <a:lstStyle/>
          <a:p>
            <a:pPr marL="0" indent="0" eaLnBrk="1" hangingPunct="1">
              <a:buFontTx/>
              <a:buNone/>
              <a:defRPr/>
            </a:pPr>
            <a:r>
              <a:rPr lang="cy-GB" sz="1800">
                <a:solidFill>
                  <a:srgbClr val="000000"/>
                </a:solidFill>
              </a:rPr>
              <a:t>Os nad yw’r aer hwn sy’n cael ei ddefnyddio yn cael ei ryddhau drwy gywasgu priodol, bydd presenoldeb y gwagleoedd mawr hyn yn:</a:t>
            </a:r>
          </a:p>
          <a:p>
            <a:pPr marL="285750" indent="-285750" eaLnBrk="1" hangingPunct="1">
              <a:buClr>
                <a:srgbClr val="0077E3"/>
              </a:buClr>
              <a:buFont typeface="Arial" panose="020B0604020202020204" pitchFamily="34" charset="0"/>
              <a:buChar char="•"/>
              <a:defRPr/>
            </a:pPr>
            <a:r>
              <a:rPr lang="cy-GB" sz="1600">
                <a:solidFill>
                  <a:srgbClr val="000000"/>
                </a:solidFill>
              </a:rPr>
              <a:t>lleihau cryfder y concrid: colli mwy na 5% o gryfder am bob 1% o aer</a:t>
            </a:r>
          </a:p>
          <a:p>
            <a:pPr marL="285750" indent="-285750" eaLnBrk="1" hangingPunct="1">
              <a:buClr>
                <a:srgbClr val="0077E3"/>
              </a:buClr>
              <a:buFont typeface="Arial" panose="020B0604020202020204" pitchFamily="34" charset="0"/>
              <a:buChar char="•"/>
              <a:defRPr/>
            </a:pPr>
            <a:r>
              <a:rPr lang="cy-GB" sz="1600">
                <a:solidFill>
                  <a:srgbClr val="000000"/>
                </a:solidFill>
              </a:rPr>
              <a:t>cynyddu athreiddedd a thrwy hynny leihau’r gwydnwch a’r amddiffyniad i’r gwaith atgyfnerthu</a:t>
            </a:r>
          </a:p>
          <a:p>
            <a:pPr marL="285750" indent="-285750" eaLnBrk="1" hangingPunct="1">
              <a:buClr>
                <a:srgbClr val="0077E3"/>
              </a:buClr>
              <a:buFont typeface="Arial" panose="020B0604020202020204" pitchFamily="34" charset="0"/>
              <a:buChar char="•"/>
              <a:defRPr/>
            </a:pPr>
            <a:r>
              <a:rPr lang="cy-GB" sz="1600">
                <a:solidFill>
                  <a:srgbClr val="000000"/>
                </a:solidFill>
              </a:rPr>
              <a:t>gwanio’r gafael rhwng y concrit a’r gwaith atgyfnerthu</a:t>
            </a:r>
          </a:p>
          <a:p>
            <a:pPr marL="285750" indent="-285750" eaLnBrk="1" hangingPunct="1">
              <a:buClr>
                <a:srgbClr val="0077E3"/>
              </a:buClr>
              <a:buFont typeface="Arial" panose="020B0604020202020204" pitchFamily="34" charset="0"/>
              <a:buChar char="•"/>
              <a:defRPr/>
            </a:pPr>
            <a:r>
              <a:rPr lang="cy-GB" sz="1600">
                <a:solidFill>
                  <a:srgbClr val="000000"/>
                </a:solidFill>
              </a:rPr>
              <a:t>yn achosi brychau gweledol, fel tyllau aer gormodol ac ôl fel crwybr gwenyn ar wyneb y concrit. </a:t>
            </a:r>
          </a:p>
          <a:p>
            <a:pPr marL="0" indent="0" eaLnBrk="1" hangingPunct="1">
              <a:buFontTx/>
              <a:buNone/>
              <a:defRPr/>
            </a:pPr>
            <a:r>
              <a:rPr lang="cy-GB" sz="1800">
                <a:solidFill>
                  <a:srgbClr val="000000"/>
                </a:solidFill>
              </a:rPr>
              <a:t>Bydd concrid wedi’i gywasgu’n llawn yn drwchus, yn gryf, yn anhydraidd ac yn gadarn.</a:t>
            </a:r>
          </a:p>
          <a:p>
            <a:pPr>
              <a:defRPr/>
            </a:pPr>
            <a:endParaRPr lang="en-GB" dirty="0"/>
          </a:p>
        </p:txBody>
      </p:sp>
    </p:spTree>
    <p:extLst>
      <p:ext uri="{BB962C8B-B14F-4D97-AF65-F5344CB8AC3E}">
        <p14:creationId xmlns:p14="http://schemas.microsoft.com/office/powerpoint/2010/main" val="2779397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782851C7-F229-6740-AF01-4BFC067BB0D5}"/>
              </a:ext>
            </a:extLst>
          </p:cNvPr>
          <p:cNvSpPr>
            <a:spLocks noGrp="1"/>
          </p:cNvSpPr>
          <p:nvPr>
            <p:ph type="title"/>
          </p:nvPr>
        </p:nvSpPr>
        <p:spPr/>
        <p:txBody>
          <a:bodyPr/>
          <a:lstStyle/>
          <a:p>
            <a:r>
              <a:rPr lang="cy-GB"/>
              <a:t>Cywasgu</a:t>
            </a:r>
          </a:p>
        </p:txBody>
      </p:sp>
      <p:sp>
        <p:nvSpPr>
          <p:cNvPr id="14339" name="Content Placeholder 2">
            <a:extLst>
              <a:ext uri="{FF2B5EF4-FFF2-40B4-BE49-F238E27FC236}">
                <a16:creationId xmlns:a16="http://schemas.microsoft.com/office/drawing/2014/main" id="{36C73754-0002-9F45-949C-B36455048EF2}"/>
              </a:ext>
            </a:extLst>
          </p:cNvPr>
          <p:cNvSpPr>
            <a:spLocks noGrp="1"/>
          </p:cNvSpPr>
          <p:nvPr>
            <p:ph idx="1"/>
          </p:nvPr>
        </p:nvSpPr>
        <p:spPr>
          <a:xfrm>
            <a:off x="457200" y="1512000"/>
            <a:ext cx="8075240" cy="4248000"/>
          </a:xfrm>
        </p:spPr>
        <p:txBody>
          <a:bodyPr/>
          <a:lstStyle/>
          <a:p>
            <a:pPr marL="0" indent="0">
              <a:buFontTx/>
              <a:buNone/>
            </a:pPr>
            <a:endParaRPr lang="en-GB" altLang="en-US" sz="1800" dirty="0"/>
          </a:p>
          <a:p>
            <a:pPr marL="0" indent="0">
              <a:buFontTx/>
              <a:buNone/>
            </a:pPr>
            <a:r>
              <a:rPr lang="cy-GB"/>
              <a:t>I gywasgu concrid o’r fath yn foddhaol, rhaid defnyddio dull mecanyddol o ddirgrynu, a’i osod yn fewnol yn y concrid, yn allanol ar y ffurfiau neu ar wyneb y concrid.</a:t>
            </a:r>
          </a:p>
          <a:p>
            <a:pPr marL="0" indent="0">
              <a:buFontTx/>
              <a:buNone/>
            </a:pPr>
            <a:r>
              <a:rPr lang="cy-GB"/>
              <a:t>Bydd y peiriant dirgrynu a ddewisir yn cael ei bennu gan y math o waith sy’n cael ei adeiladu, dwysedd y gwaith atgyfnerthu a gallu’r gymysgedd i gael ei thrin.</a:t>
            </a:r>
          </a:p>
          <a:p>
            <a:pPr marL="0" indent="0">
              <a:buFontTx/>
              <a:buNone/>
            </a:pPr>
            <a:r>
              <a:rPr lang="cy-GB"/>
              <a:t>Mae peiriannau dirgrynu ar gael a yrrir gan betrol, disel, trydan neu aer cywasgedig.</a:t>
            </a:r>
          </a:p>
          <a:p>
            <a:pPr marL="0" indent="0">
              <a:buFontTx/>
              <a:buNone/>
            </a:pPr>
            <a:endParaRPr lang="en-GB" altLang="en-US" sz="2000" dirty="0"/>
          </a:p>
        </p:txBody>
      </p:sp>
    </p:spTree>
    <p:extLst>
      <p:ext uri="{BB962C8B-B14F-4D97-AF65-F5344CB8AC3E}">
        <p14:creationId xmlns:p14="http://schemas.microsoft.com/office/powerpoint/2010/main" val="27010218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a:extLst>
              <a:ext uri="{FF2B5EF4-FFF2-40B4-BE49-F238E27FC236}">
                <a16:creationId xmlns:a16="http://schemas.microsoft.com/office/drawing/2014/main" id="{4E6BE55A-DDF2-6E40-9936-E10BC52D75EB}"/>
              </a:ext>
            </a:extLst>
          </p:cNvPr>
          <p:cNvSpPr>
            <a:spLocks noGrp="1" noChangeArrowheads="1"/>
          </p:cNvSpPr>
          <p:nvPr>
            <p:ph type="body" idx="1"/>
          </p:nvPr>
        </p:nvSpPr>
        <p:spPr>
          <a:xfrm>
            <a:off x="457200" y="1557338"/>
            <a:ext cx="8229600" cy="4967287"/>
          </a:xfrm>
        </p:spPr>
        <p:txBody>
          <a:bodyPr/>
          <a:lstStyle/>
          <a:p>
            <a:pPr marL="0" indent="0" eaLnBrk="1" hangingPunct="1">
              <a:buFontTx/>
              <a:buNone/>
            </a:pPr>
            <a:r>
              <a:rPr lang="cy-GB"/>
              <a:t>Fel rheol mae concrid yn cael ei gywasgu gyda phocer sy’n dirgrynu.</a:t>
            </a:r>
          </a:p>
          <a:p>
            <a:pPr marL="0" indent="0" eaLnBrk="1" hangingPunct="1">
              <a:buFontTx/>
              <a:buNone/>
            </a:pPr>
            <a:r>
              <a:rPr lang="cy-GB"/>
              <a:t>Mae gan bob pocer, ac eithrio’r rhai sy’n cael eu gyrru gan aer a rhai modelau trydanol, siafft yrru hyblyg hir sy’n cael ei gyrru gan uned bŵer symudol.</a:t>
            </a:r>
          </a:p>
        </p:txBody>
      </p:sp>
      <p:sp>
        <p:nvSpPr>
          <p:cNvPr id="15364" name="Title 1">
            <a:extLst>
              <a:ext uri="{FF2B5EF4-FFF2-40B4-BE49-F238E27FC236}">
                <a16:creationId xmlns:a16="http://schemas.microsoft.com/office/drawing/2014/main" id="{7AFDBE9E-8A44-8B43-8C13-154C02223B6D}"/>
              </a:ext>
            </a:extLst>
          </p:cNvPr>
          <p:cNvSpPr>
            <a:spLocks noGrp="1"/>
          </p:cNvSpPr>
          <p:nvPr>
            <p:ph type="title"/>
          </p:nvPr>
        </p:nvSpPr>
        <p:spPr/>
        <p:txBody>
          <a:bodyPr/>
          <a:lstStyle/>
          <a:p>
            <a:r>
              <a:rPr lang="cy-GB"/>
              <a:t>Cywasgu</a:t>
            </a:r>
          </a:p>
        </p:txBody>
      </p:sp>
      <p:pic>
        <p:nvPicPr>
          <p:cNvPr id="15365" name="Picture 1">
            <a:extLst>
              <a:ext uri="{FF2B5EF4-FFF2-40B4-BE49-F238E27FC236}">
                <a16:creationId xmlns:a16="http://schemas.microsoft.com/office/drawing/2014/main" id="{3986B4B5-C7A4-DC47-BE08-64ADC39BB2A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25787" y="3279837"/>
            <a:ext cx="2881313" cy="257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56742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a:extLst>
              <a:ext uri="{FF2B5EF4-FFF2-40B4-BE49-F238E27FC236}">
                <a16:creationId xmlns:a16="http://schemas.microsoft.com/office/drawing/2014/main" id="{C73A188B-E57E-0243-9ACE-0B7BB78DB56C}"/>
              </a:ext>
            </a:extLst>
          </p:cNvPr>
          <p:cNvSpPr>
            <a:spLocks noGrp="1" noChangeArrowheads="1"/>
          </p:cNvSpPr>
          <p:nvPr>
            <p:ph type="title"/>
          </p:nvPr>
        </p:nvSpPr>
        <p:spPr/>
        <p:txBody>
          <a:bodyPr/>
          <a:lstStyle/>
          <a:p>
            <a:pPr eaLnBrk="1" hangingPunct="1"/>
            <a:r>
              <a:rPr lang="cy-GB">
                <a:latin typeface="+mn-lt"/>
              </a:rPr>
              <a:t>Cywasgu – poceri </a:t>
            </a:r>
          </a:p>
        </p:txBody>
      </p:sp>
      <p:sp>
        <p:nvSpPr>
          <p:cNvPr id="16387" name="Rectangle 6">
            <a:extLst>
              <a:ext uri="{FF2B5EF4-FFF2-40B4-BE49-F238E27FC236}">
                <a16:creationId xmlns:a16="http://schemas.microsoft.com/office/drawing/2014/main" id="{4A209CAA-CF9D-3042-AD61-66E0B6D5CE30}"/>
              </a:ext>
            </a:extLst>
          </p:cNvPr>
          <p:cNvSpPr>
            <a:spLocks noGrp="1" noChangeArrowheads="1"/>
          </p:cNvSpPr>
          <p:nvPr>
            <p:ph type="body" idx="1"/>
          </p:nvPr>
        </p:nvSpPr>
        <p:spPr>
          <a:xfrm>
            <a:off x="457200" y="1628775"/>
            <a:ext cx="8229600" cy="4525963"/>
          </a:xfrm>
        </p:spPr>
        <p:txBody>
          <a:bodyPr/>
          <a:lstStyle/>
          <a:p>
            <a:pPr marL="0" indent="0" eaLnBrk="1" hangingPunct="1">
              <a:buFontTx/>
              <a:buNone/>
            </a:pPr>
            <a:r>
              <a:rPr lang="cy-GB"/>
              <a:t>Pan fydd y pocer yn cael ei osod yn y concrid, mae’r ardal ddirgrynu effeithiol yn yr ardal lle gwelir swigod aer yn codi i’r wyneb, a dŵr sment yn ymffurfio. Gelwir hyn yn radiws gweithredu.</a:t>
            </a:r>
          </a:p>
          <a:p>
            <a:pPr marL="0" indent="0" eaLnBrk="1" hangingPunct="1">
              <a:buFontTx/>
              <a:buNone/>
            </a:pPr>
            <a:r>
              <a:rPr lang="cy-GB"/>
              <a:t>Pan fydd gwaith cywasgu’n digwydd, rhaid gwthio’r procer i mewn yn fertigol a sicrhau bod rhywfaint o orgyffwrdd bob tro ac ym mhob safle rhaid tynnu’n ôl yn araf er mwyn i’r tyllau sy’n cael eu ffurfio gau.</a:t>
            </a:r>
          </a:p>
          <a:p>
            <a:pPr marL="0" indent="0" eaLnBrk="1" hangingPunct="1">
              <a:buFontTx/>
              <a:buNone/>
            </a:pPr>
            <a:r>
              <a:rPr lang="cy-GB"/>
              <a:t>Mae’r cyfnod o amser y dylid gadael pocer yn y concrit cyn symud i’r safle nesaf yn fater o arsylwi a phrofiad. Pan fydd y swigod aer yn peidio ag ymddangos ar yr arwyneb a bod amledd sain y pocer yn gostwng i draw cyson, nid oes aer wedi’i gau yn y concrid bellach.</a:t>
            </a:r>
          </a:p>
        </p:txBody>
      </p:sp>
    </p:spTree>
    <p:extLst>
      <p:ext uri="{BB962C8B-B14F-4D97-AF65-F5344CB8AC3E}">
        <p14:creationId xmlns:p14="http://schemas.microsoft.com/office/powerpoint/2010/main" val="1200616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8">
            <a:extLst>
              <a:ext uri="{FF2B5EF4-FFF2-40B4-BE49-F238E27FC236}">
                <a16:creationId xmlns:a16="http://schemas.microsoft.com/office/drawing/2014/main" id="{F2EF58B7-A018-0745-9995-8E02CB654979}"/>
              </a:ext>
            </a:extLst>
          </p:cNvPr>
          <p:cNvSpPr>
            <a:spLocks noGrp="1" noChangeArrowheads="1"/>
          </p:cNvSpPr>
          <p:nvPr>
            <p:ph type="title"/>
          </p:nvPr>
        </p:nvSpPr>
        <p:spPr/>
        <p:txBody>
          <a:bodyPr/>
          <a:lstStyle/>
          <a:p>
            <a:pPr eaLnBrk="1" hangingPunct="1"/>
            <a:r>
              <a:rPr lang="cy-GB"/>
              <a:t>Cywasgu – poceri </a:t>
            </a:r>
          </a:p>
        </p:txBody>
      </p:sp>
      <p:sp>
        <p:nvSpPr>
          <p:cNvPr id="17411" name="Rectangle 9">
            <a:extLst>
              <a:ext uri="{FF2B5EF4-FFF2-40B4-BE49-F238E27FC236}">
                <a16:creationId xmlns:a16="http://schemas.microsoft.com/office/drawing/2014/main" id="{D9D75156-02B7-554C-B59D-872E3C69F06B}"/>
              </a:ext>
            </a:extLst>
          </p:cNvPr>
          <p:cNvSpPr>
            <a:spLocks noGrp="1" noChangeArrowheads="1"/>
          </p:cNvSpPr>
          <p:nvPr>
            <p:ph type="body" idx="1"/>
          </p:nvPr>
        </p:nvSpPr>
        <p:spPr>
          <a:xfrm>
            <a:off x="473797" y="1390588"/>
            <a:ext cx="8229600" cy="4248000"/>
          </a:xfrm>
        </p:spPr>
        <p:txBody>
          <a:bodyPr/>
          <a:lstStyle/>
          <a:p>
            <a:pPr marL="0" indent="0" eaLnBrk="1" hangingPunct="1">
              <a:buFontTx/>
              <a:buNone/>
            </a:pPr>
            <a:r>
              <a:rPr lang="cy-GB"/>
              <a:t>Dylid gosod a chywasgu pob haen yn ddi-oed er mwyn cael goncrid unffurf yn ei gyfanrwydd ac, yn y rhan fwyaf o achosion, bydd angen defnyddio mwy nag un procer sy’n dirgrynu.</a:t>
            </a:r>
          </a:p>
          <a:p>
            <a:pPr marL="0" indent="0" eaLnBrk="1" hangingPunct="1">
              <a:buFontTx/>
              <a:buNone/>
            </a:pPr>
            <a:r>
              <a:rPr lang="cy-GB"/>
              <a:t>Dylid gosod y concrid a’i gywasgu mewn haenau cyfartal heb fod yn fwy na dyfnder y procer a phan fydd pob haen yn cael ei chywasgu, dylai’r pocer dreiddio rhyw fymryn i’r haen oddi tanodd.</a:t>
            </a:r>
          </a:p>
          <a:p>
            <a:pPr marL="0" indent="0" eaLnBrk="1" hangingPunct="1">
              <a:buFontTx/>
              <a:buNone/>
            </a:pPr>
            <a:endParaRPr lang="en-US" altLang="en-US" sz="2400" dirty="0"/>
          </a:p>
          <a:p>
            <a:pPr marL="0" indent="0" eaLnBrk="1" hangingPunct="1">
              <a:buFontTx/>
              <a:buNone/>
            </a:pPr>
            <a:r>
              <a:rPr lang="cy-GB" sz="1400">
                <a:solidFill>
                  <a:srgbClr val="0077E3"/>
                </a:solidFill>
                <a:hlinkClick r:id="rId3">
                  <a:extLst>
                    <a:ext uri="{A12FA001-AC4F-418D-AE19-62706E023703}">
                      <ahyp:hlinkClr xmlns:ahyp="http://schemas.microsoft.com/office/drawing/2018/hyperlinkcolor" val="tx"/>
                    </a:ext>
                  </a:extLst>
                </a:hlinkClick>
              </a:rPr>
              <a:t>www.youtube.com/watch?v=CYS99cPi96E</a:t>
            </a:r>
          </a:p>
          <a:p>
            <a:pPr marL="0" indent="0" eaLnBrk="1" hangingPunct="1">
              <a:buFontTx/>
              <a:buNone/>
            </a:pPr>
            <a:endParaRPr lang="en-US" altLang="en-US" sz="2400" dirty="0"/>
          </a:p>
        </p:txBody>
      </p:sp>
      <p:pic>
        <p:nvPicPr>
          <p:cNvPr id="2" name="Picture 1">
            <a:extLst>
              <a:ext uri="{FF2B5EF4-FFF2-40B4-BE49-F238E27FC236}">
                <a16:creationId xmlns:a16="http://schemas.microsoft.com/office/drawing/2014/main" id="{22A806B6-FA5C-E94B-9ECD-8D56845FA35F}"/>
              </a:ext>
            </a:extLst>
          </p:cNvPr>
          <p:cNvPicPr>
            <a:picLocks noChangeAspect="1"/>
          </p:cNvPicPr>
          <p:nvPr/>
        </p:nvPicPr>
        <p:blipFill rotWithShape="1">
          <a:blip r:embed="rId4">
            <a:extLst>
              <a:ext uri="{28A0092B-C50C-407E-A947-70E740481C1C}">
                <a14:useLocalDpi xmlns:a14="http://schemas.microsoft.com/office/drawing/2010/main" val="0"/>
              </a:ext>
            </a:extLst>
          </a:blip>
          <a:srcRect t="37074"/>
          <a:stretch/>
        </p:blipFill>
        <p:spPr>
          <a:xfrm>
            <a:off x="4716016" y="3856294"/>
            <a:ext cx="1800200" cy="2014131"/>
          </a:xfrm>
          <a:prstGeom prst="rect">
            <a:avLst/>
          </a:prstGeom>
          <a:ln>
            <a:noFill/>
          </a:ln>
          <a:effectLst>
            <a:softEdge rad="112500"/>
          </a:effectLst>
        </p:spPr>
      </p:pic>
      <p:sp>
        <p:nvSpPr>
          <p:cNvPr id="7" name="Rounded Rectangle 6">
            <a:extLst>
              <a:ext uri="{FF2B5EF4-FFF2-40B4-BE49-F238E27FC236}">
                <a16:creationId xmlns:a16="http://schemas.microsoft.com/office/drawing/2014/main" id="{7DBAF31D-EE20-8B41-9F66-7E8585DC3A3A}"/>
              </a:ext>
            </a:extLst>
          </p:cNvPr>
          <p:cNvSpPr/>
          <p:nvPr/>
        </p:nvSpPr>
        <p:spPr>
          <a:xfrm>
            <a:off x="7245350" y="54420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y-GB" sz="1200"/>
              <a:t>Dolen YouTube</a:t>
            </a:r>
          </a:p>
        </p:txBody>
      </p:sp>
    </p:spTree>
    <p:extLst>
      <p:ext uri="{BB962C8B-B14F-4D97-AF65-F5344CB8AC3E}">
        <p14:creationId xmlns:p14="http://schemas.microsoft.com/office/powerpoint/2010/main" val="452989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8">
            <a:extLst>
              <a:ext uri="{FF2B5EF4-FFF2-40B4-BE49-F238E27FC236}">
                <a16:creationId xmlns:a16="http://schemas.microsoft.com/office/drawing/2014/main" id="{8590900C-E179-884E-8352-BAA79BF54A1D}"/>
              </a:ext>
            </a:extLst>
          </p:cNvPr>
          <p:cNvSpPr>
            <a:spLocks noGrp="1" noChangeArrowheads="1"/>
          </p:cNvSpPr>
          <p:nvPr>
            <p:ph type="title"/>
          </p:nvPr>
        </p:nvSpPr>
        <p:spPr>
          <a:xfrm>
            <a:off x="457200" y="707175"/>
            <a:ext cx="8218488" cy="382588"/>
          </a:xfrm>
        </p:spPr>
        <p:txBody>
          <a:bodyPr/>
          <a:lstStyle/>
          <a:p>
            <a:pPr eaLnBrk="1" hangingPunct="1"/>
            <a:br>
              <a:rPr lang="cy-GB"/>
            </a:br>
            <a:r>
              <a:rPr lang="cy-GB"/>
              <a:t>Cywasgu – trawst sy’n dirgrynu</a:t>
            </a:r>
            <a:br>
              <a:rPr lang="cy-GB"/>
            </a:br>
            <a:endParaRPr lang="cy-GB"/>
          </a:p>
        </p:txBody>
      </p:sp>
      <p:sp>
        <p:nvSpPr>
          <p:cNvPr id="18435" name="Rectangle 9">
            <a:extLst>
              <a:ext uri="{FF2B5EF4-FFF2-40B4-BE49-F238E27FC236}">
                <a16:creationId xmlns:a16="http://schemas.microsoft.com/office/drawing/2014/main" id="{3E4E3193-31DD-2F40-A975-C92F10CD1C90}"/>
              </a:ext>
            </a:extLst>
          </p:cNvPr>
          <p:cNvSpPr>
            <a:spLocks noGrp="1" noChangeArrowheads="1"/>
          </p:cNvSpPr>
          <p:nvPr>
            <p:ph type="body" idx="1"/>
          </p:nvPr>
        </p:nvSpPr>
        <p:spPr/>
        <p:txBody>
          <a:bodyPr/>
          <a:lstStyle/>
          <a:p>
            <a:pPr marL="0" indent="0" eaLnBrk="1" hangingPunct="1">
              <a:buFontTx/>
              <a:buNone/>
            </a:pPr>
            <a:endParaRPr lang="en-US" altLang="en-US" sz="1600" dirty="0"/>
          </a:p>
          <a:p>
            <a:pPr marL="342900" indent="-342900" eaLnBrk="1" hangingPunct="1">
              <a:buClr>
                <a:srgbClr val="0077E3"/>
              </a:buClr>
              <a:buFont typeface="Arial" panose="020B0604020202020204" pitchFamily="34" charset="0"/>
              <a:buChar char="•"/>
            </a:pPr>
            <a:r>
              <a:rPr lang="cy-GB" dirty="0"/>
              <a:t>Un trawst pren neu ddau drawst metel a motor/motors sy’n dirgrynu arnynt.</a:t>
            </a:r>
          </a:p>
          <a:p>
            <a:pPr marL="342900" indent="-342900" eaLnBrk="1" hangingPunct="1">
              <a:buClr>
                <a:srgbClr val="0077E3"/>
              </a:buClr>
              <a:buFont typeface="Arial" panose="020B0604020202020204" pitchFamily="34" charset="0"/>
              <a:buChar char="•"/>
            </a:pPr>
            <a:r>
              <a:rPr lang="cy-GB" dirty="0"/>
              <a:t>Mae’r trawst yn cael ei ddefnyddio i gywasgu slabiau ffordd neu lawr, ac mae’n ymestyn o’r ymylon i gydgrynhoi a sgridio lefel y concrid wrth iddo basio dros yr wyneb.</a:t>
            </a:r>
          </a:p>
          <a:p>
            <a:pPr marL="342900" indent="-342900" eaLnBrk="1" hangingPunct="1">
              <a:buClr>
                <a:srgbClr val="0077E3"/>
              </a:buClr>
              <a:buFont typeface="Arial" panose="020B0604020202020204" pitchFamily="34" charset="0"/>
              <a:buChar char="•"/>
            </a:pPr>
            <a:r>
              <a:rPr lang="cy-GB" dirty="0"/>
              <a:t>Mae rhai modelau ar gael y gellir eu tynhau i ffurfio camber os oes angen. Maent yn gallu cywasgu concrid y gellir ei drin foddhaol i drwch o 150mm o leiaf, ond fel rheol defnyddir yr offer ar y cyd â’r procer sy’n dirgrynu.</a:t>
            </a:r>
          </a:p>
          <a:p>
            <a:pPr marL="0" indent="0" eaLnBrk="1" hangingPunct="1">
              <a:buFontTx/>
              <a:buNone/>
            </a:pPr>
            <a:endParaRPr lang="en-US" altLang="en-US" sz="2400" dirty="0"/>
          </a:p>
        </p:txBody>
      </p:sp>
    </p:spTree>
    <p:extLst>
      <p:ext uri="{BB962C8B-B14F-4D97-AF65-F5344CB8AC3E}">
        <p14:creationId xmlns:p14="http://schemas.microsoft.com/office/powerpoint/2010/main" val="16401673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8">
            <a:extLst>
              <a:ext uri="{FF2B5EF4-FFF2-40B4-BE49-F238E27FC236}">
                <a16:creationId xmlns:a16="http://schemas.microsoft.com/office/drawing/2014/main" id="{0575A6C8-4A92-8947-8A98-C4D2263A9344}"/>
              </a:ext>
            </a:extLst>
          </p:cNvPr>
          <p:cNvSpPr>
            <a:spLocks noGrp="1" noChangeArrowheads="1"/>
          </p:cNvSpPr>
          <p:nvPr>
            <p:ph type="title"/>
          </p:nvPr>
        </p:nvSpPr>
        <p:spPr/>
        <p:txBody>
          <a:bodyPr/>
          <a:lstStyle/>
          <a:p>
            <a:pPr eaLnBrk="1" hangingPunct="1"/>
            <a:r>
              <a:rPr lang="cy-GB"/>
              <a:t>Cywasgu – trawst sy’n dirgrynu</a:t>
            </a:r>
          </a:p>
        </p:txBody>
      </p:sp>
      <p:sp>
        <p:nvSpPr>
          <p:cNvPr id="19459" name="Rectangle 9">
            <a:extLst>
              <a:ext uri="{FF2B5EF4-FFF2-40B4-BE49-F238E27FC236}">
                <a16:creationId xmlns:a16="http://schemas.microsoft.com/office/drawing/2014/main" id="{9641BED9-0CDD-E24E-B513-98ECFEC6EC7F}"/>
              </a:ext>
            </a:extLst>
          </p:cNvPr>
          <p:cNvSpPr>
            <a:spLocks noGrp="1" noChangeArrowheads="1"/>
          </p:cNvSpPr>
          <p:nvPr>
            <p:ph type="body" idx="1"/>
          </p:nvPr>
        </p:nvSpPr>
        <p:spPr/>
        <p:txBody>
          <a:bodyPr/>
          <a:lstStyle/>
          <a:p>
            <a:pPr marL="0" indent="0" eaLnBrk="1" hangingPunct="1">
              <a:buFontTx/>
              <a:buNone/>
            </a:pPr>
            <a:r>
              <a:rPr lang="cy-GB" sz="1800" dirty="0"/>
              <a:t>Wrth ddefnyddio trawstiau sy’n dirgrynu a ddelir â’r dwylo, ychydig iawn o gywasgiadau, os o gwbl, a fydd yn digwydd ger yr ymylon neu o gwmpas uniadau sydd wedi eu ffurfio. Mae angen defnyddio pocer sy’n dirgrynu’n fewnol yn yr ardaloedd hyn i sicrhau bod y slab cyfan yn cael ei gywasgu’n llwyr.</a:t>
            </a:r>
          </a:p>
          <a:p>
            <a:pPr marL="0" indent="0" eaLnBrk="1" hangingPunct="1">
              <a:buFontTx/>
              <a:buNone/>
            </a:pPr>
            <a:endParaRPr lang="en-GB" altLang="en-US" sz="2000" dirty="0"/>
          </a:p>
          <a:p>
            <a:pPr marL="0" indent="0" eaLnBrk="1" hangingPunct="1">
              <a:buFontTx/>
              <a:buNone/>
            </a:pPr>
            <a:endParaRPr lang="en-GB" altLang="en-US" sz="2000" dirty="0"/>
          </a:p>
          <a:p>
            <a:pPr marL="0" indent="0" eaLnBrk="1" hangingPunct="1">
              <a:buFontTx/>
              <a:buNone/>
            </a:pPr>
            <a:endParaRPr lang="en-GB" altLang="en-US" sz="2000" dirty="0"/>
          </a:p>
          <a:p>
            <a:pPr marL="0" indent="0" eaLnBrk="1" hangingPunct="1">
              <a:spcBef>
                <a:spcPts val="500"/>
              </a:spcBef>
              <a:spcAft>
                <a:spcPts val="500"/>
              </a:spcAft>
              <a:buFontTx/>
              <a:buNone/>
            </a:pPr>
            <a:r>
              <a:rPr lang="cy-GB" sz="1600" dirty="0">
                <a:solidFill>
                  <a:srgbClr val="0077E3"/>
                </a:solidFill>
                <a:hlinkClick r:id="rId2">
                  <a:extLst>
                    <a:ext uri="{A12FA001-AC4F-418D-AE19-62706E023703}">
                      <ahyp:hlinkClr xmlns:ahyp="http://schemas.microsoft.com/office/drawing/2018/hyperlinkcolor" val="tx"/>
                    </a:ext>
                  </a:extLst>
                </a:hlinkClick>
              </a:rPr>
              <a:t>www.youtube.com/watch?v=Hc48x7ZgVM8</a:t>
            </a:r>
          </a:p>
          <a:p>
            <a:pPr marL="0" indent="0" eaLnBrk="1" hangingPunct="1">
              <a:spcBef>
                <a:spcPts val="500"/>
              </a:spcBef>
              <a:spcAft>
                <a:spcPts val="500"/>
              </a:spcAft>
              <a:buFontTx/>
              <a:buNone/>
            </a:pPr>
            <a:r>
              <a:rPr lang="cy-GB" sz="1600" dirty="0">
                <a:solidFill>
                  <a:srgbClr val="0077E3"/>
                </a:solidFill>
                <a:hlinkClick r:id="rId3">
                  <a:extLst>
                    <a:ext uri="{A12FA001-AC4F-418D-AE19-62706E023703}">
                      <ahyp:hlinkClr xmlns:ahyp="http://schemas.microsoft.com/office/drawing/2018/hyperlinkcolor" val="tx"/>
                    </a:ext>
                  </a:extLst>
                </a:hlinkClick>
              </a:rPr>
              <a:t>www.youtube.com/watch?v=ONwzdP4kUw8</a:t>
            </a:r>
          </a:p>
          <a:p>
            <a:pPr marL="0" indent="0" eaLnBrk="1" hangingPunct="1">
              <a:spcBef>
                <a:spcPts val="500"/>
              </a:spcBef>
              <a:spcAft>
                <a:spcPts val="500"/>
              </a:spcAft>
              <a:buFontTx/>
              <a:buNone/>
            </a:pPr>
            <a:r>
              <a:rPr lang="cy-GB" sz="1600" dirty="0">
                <a:solidFill>
                  <a:srgbClr val="0077E3"/>
                </a:solidFill>
                <a:hlinkClick r:id="rId4">
                  <a:extLst>
                    <a:ext uri="{A12FA001-AC4F-418D-AE19-62706E023703}">
                      <ahyp:hlinkClr xmlns:ahyp="http://schemas.microsoft.com/office/drawing/2018/hyperlinkcolor" val="tx"/>
                    </a:ext>
                  </a:extLst>
                </a:hlinkClick>
              </a:rPr>
              <a:t>www.youtube.com/watch?v=lgPS_yOuDjE</a:t>
            </a:r>
          </a:p>
          <a:p>
            <a:pPr marL="0" indent="0" eaLnBrk="1" hangingPunct="1">
              <a:buFontTx/>
              <a:buNone/>
            </a:pPr>
            <a:endParaRPr lang="en-GB" altLang="en-US" sz="2000" dirty="0"/>
          </a:p>
          <a:p>
            <a:pPr marL="0" indent="0" eaLnBrk="1" hangingPunct="1">
              <a:buFontTx/>
              <a:buNone/>
            </a:pPr>
            <a:endParaRPr lang="en-US" altLang="en-US" sz="2400" dirty="0"/>
          </a:p>
        </p:txBody>
      </p:sp>
      <p:pic>
        <p:nvPicPr>
          <p:cNvPr id="19461" name="Picture 1">
            <a:extLst>
              <a:ext uri="{FF2B5EF4-FFF2-40B4-BE49-F238E27FC236}">
                <a16:creationId xmlns:a16="http://schemas.microsoft.com/office/drawing/2014/main" id="{84548793-CEE5-D24C-9AAE-8DA8DA0FE641}"/>
              </a:ext>
            </a:extLst>
          </p:cNvPr>
          <p:cNvPicPr>
            <a:picLocks noChangeAspect="1"/>
          </p:cNvPicPr>
          <p:nvPr/>
        </p:nvPicPr>
        <p:blipFill>
          <a:blip r:embed="rId5">
            <a:extLst>
              <a:ext uri="{28A0092B-C50C-407E-A947-70E740481C1C}">
                <a14:useLocalDpi xmlns:a14="http://schemas.microsoft.com/office/drawing/2010/main" val="0"/>
              </a:ext>
            </a:extLst>
          </a:blip>
          <a:srcRect b="22836"/>
          <a:stretch>
            <a:fillRect/>
          </a:stretch>
        </p:blipFill>
        <p:spPr bwMode="auto">
          <a:xfrm rot="550610">
            <a:off x="6873337" y="2842106"/>
            <a:ext cx="1511300" cy="189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F4A377E8-E466-C84A-B6B6-C9C85BD6646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95936" y="2819326"/>
            <a:ext cx="2448272" cy="1633348"/>
          </a:xfrm>
          <a:prstGeom prst="rect">
            <a:avLst/>
          </a:prstGeom>
          <a:ln>
            <a:noFill/>
          </a:ln>
          <a:effectLst>
            <a:softEdge rad="112500"/>
          </a:effectLst>
        </p:spPr>
      </p:pic>
      <p:sp>
        <p:nvSpPr>
          <p:cNvPr id="8" name="Rounded Rectangle 7">
            <a:extLst>
              <a:ext uri="{FF2B5EF4-FFF2-40B4-BE49-F238E27FC236}">
                <a16:creationId xmlns:a16="http://schemas.microsoft.com/office/drawing/2014/main" id="{D695AEBD-3A96-324F-8145-B145D5A7EE4A}"/>
              </a:ext>
            </a:extLst>
          </p:cNvPr>
          <p:cNvSpPr/>
          <p:nvPr/>
        </p:nvSpPr>
        <p:spPr>
          <a:xfrm>
            <a:off x="7245350" y="54420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y-GB" sz="1200"/>
              <a:t>Dolen YouTube</a:t>
            </a:r>
          </a:p>
        </p:txBody>
      </p:sp>
    </p:spTree>
    <p:extLst>
      <p:ext uri="{BB962C8B-B14F-4D97-AF65-F5344CB8AC3E}">
        <p14:creationId xmlns:p14="http://schemas.microsoft.com/office/powerpoint/2010/main" val="2392661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84093453-9089-A54D-A539-E55BDA1D024C}"/>
              </a:ext>
            </a:extLst>
          </p:cNvPr>
          <p:cNvSpPr>
            <a:spLocks noGrp="1" noChangeArrowheads="1"/>
          </p:cNvSpPr>
          <p:nvPr>
            <p:ph type="title"/>
          </p:nvPr>
        </p:nvSpPr>
        <p:spPr/>
        <p:txBody>
          <a:bodyPr/>
          <a:lstStyle/>
          <a:p>
            <a:pPr eaLnBrk="1" hangingPunct="1"/>
            <a:r>
              <a:rPr lang="cy-GB"/>
              <a:t>Cyn tywallt!</a:t>
            </a:r>
          </a:p>
        </p:txBody>
      </p:sp>
      <p:sp>
        <p:nvSpPr>
          <p:cNvPr id="5123" name="Rectangle 8">
            <a:extLst>
              <a:ext uri="{FF2B5EF4-FFF2-40B4-BE49-F238E27FC236}">
                <a16:creationId xmlns:a16="http://schemas.microsoft.com/office/drawing/2014/main" id="{37977461-F949-A049-8A18-28506379FEC3}"/>
              </a:ext>
            </a:extLst>
          </p:cNvPr>
          <p:cNvSpPr>
            <a:spLocks noGrp="1" noChangeArrowheads="1"/>
          </p:cNvSpPr>
          <p:nvPr>
            <p:ph type="body" idx="1"/>
          </p:nvPr>
        </p:nvSpPr>
        <p:spPr>
          <a:xfrm>
            <a:off x="457200" y="1268760"/>
            <a:ext cx="8229600" cy="4491240"/>
          </a:xfrm>
        </p:spPr>
        <p:txBody>
          <a:bodyPr/>
          <a:lstStyle/>
          <a:p>
            <a:pPr marL="0" indent="0" eaLnBrk="1" hangingPunct="1">
              <a:buFontTx/>
              <a:buNone/>
            </a:pPr>
            <a:endParaRPr lang="en-GB" altLang="en-US" sz="2000" dirty="0"/>
          </a:p>
          <a:p>
            <a:pPr marL="0" indent="0" eaLnBrk="1" hangingPunct="1">
              <a:buFontTx/>
              <a:buNone/>
            </a:pPr>
            <a:r>
              <a:rPr lang="cy-GB"/>
              <a:t>Cyn dechrau gosod concrid, dylid archwilio’r tu mewn i’r ffurfwaith i wneud yn siŵr eu bod yn lân a’u bod wedi cael eu trin â’r cyfrwng rhyddhau. Os yw’r ffurfwaith yn ddwfn, efallai y bydd yn rhaid darparu agoriadau a goleuadau dros dro ar gyfer yr archwilio hwn. </a:t>
            </a:r>
          </a:p>
          <a:p>
            <a:pPr marL="0" indent="0" eaLnBrk="1" hangingPunct="1">
              <a:buFontTx/>
              <a:buNone/>
            </a:pPr>
            <a:r>
              <a:rPr lang="cy-GB"/>
              <a:t>Dylai sbwriel, megis blawd llif, siafins a darnau o weiren, gael ei chwythu allan gyda pheiriant chwythu aer cywasgedig. Dylid gwagio unrhyw ddŵr glaw ar waelod y ffurfwaith. Yn yr un modd, dylid archwilio’r atgyfnerthiad i sicrhau ei fod yn cydymffurfio â’r darluniau a bod y nifer cywir a digonol o fylchwyr wedi cael eu defnyddio.</a:t>
            </a:r>
          </a:p>
          <a:p>
            <a:pPr marL="0" indent="0" eaLnBrk="1" hangingPunct="1">
              <a:buFontTx/>
              <a:buNone/>
            </a:pPr>
            <a:endParaRPr lang="en-GB" altLang="en-US" sz="1000" dirty="0"/>
          </a:p>
        </p:txBody>
      </p:sp>
    </p:spTree>
    <p:extLst>
      <p:ext uri="{BB962C8B-B14F-4D97-AF65-F5344CB8AC3E}">
        <p14:creationId xmlns:p14="http://schemas.microsoft.com/office/powerpoint/2010/main" val="31329538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64B32FA-BA46-7C46-ADBE-A901C777DB86}"/>
              </a:ext>
            </a:extLst>
          </p:cNvPr>
          <p:cNvSpPr>
            <a:spLocks noGrp="1"/>
          </p:cNvSpPr>
          <p:nvPr>
            <p:ph idx="1"/>
          </p:nvPr>
        </p:nvSpPr>
        <p:spPr>
          <a:xfrm>
            <a:off x="457200" y="1916113"/>
            <a:ext cx="8363272" cy="4210050"/>
          </a:xfrm>
        </p:spPr>
        <p:txBody>
          <a:bodyPr>
            <a:normAutofit/>
          </a:bodyPr>
          <a:lstStyle/>
          <a:p>
            <a:pPr marL="0" indent="0">
              <a:buFontTx/>
              <a:buNone/>
              <a:defRPr/>
            </a:pPr>
            <a:r>
              <a:rPr lang="cy-GB"/>
              <a:t>Mae dŵr yn ehangu pan fydd yn rhewi. Gall hyn achosi difrod parhaol os caniateir i’r concrid rewi pan fydd wedi’i osod o’r newydd neu mewn concrid caled sydd heb gyrraedd digon o gryfder. Ni ddylai concritio ddigwydd pan fydd y tymheredd yn 2˚C neu lai.</a:t>
            </a:r>
          </a:p>
          <a:p>
            <a:pPr marL="0" indent="0">
              <a:buFontTx/>
              <a:buNone/>
              <a:defRPr/>
            </a:pPr>
            <a:r>
              <a:rPr lang="cy-GB"/>
              <a:t>Os yw’r tymheredd ychydig yn uwch na 2˚C, dylid cynhesu’r dŵr a ddefnyddir i gymysgu.</a:t>
            </a:r>
          </a:p>
          <a:p>
            <a:pPr marL="0" indent="0">
              <a:buFontTx/>
              <a:buNone/>
              <a:defRPr/>
            </a:pPr>
            <a:r>
              <a:rPr lang="cy-GB"/>
              <a:t>Ar ôl cael ei osod, cadwch y concrid yn gynnes drwy ei orchuddio â chwiltiau inswleiddio. Mae hyn yn caniatáu i’r sment ddal i adweithio gyda’r dŵr ac yn ei atal rhag rhewi.</a:t>
            </a:r>
          </a:p>
          <a:p>
            <a:pPr>
              <a:defRPr/>
            </a:pPr>
            <a:endParaRPr lang="en-GB" dirty="0"/>
          </a:p>
        </p:txBody>
      </p:sp>
      <p:sp>
        <p:nvSpPr>
          <p:cNvPr id="2" name="Title 1">
            <a:extLst>
              <a:ext uri="{FF2B5EF4-FFF2-40B4-BE49-F238E27FC236}">
                <a16:creationId xmlns:a16="http://schemas.microsoft.com/office/drawing/2014/main" id="{99ADF9F1-7A8C-CE49-A8A1-7BE932D26BD7}"/>
              </a:ext>
            </a:extLst>
          </p:cNvPr>
          <p:cNvSpPr>
            <a:spLocks noGrp="1"/>
          </p:cNvSpPr>
          <p:nvPr>
            <p:ph type="title"/>
          </p:nvPr>
        </p:nvSpPr>
        <p:spPr>
          <a:xfrm>
            <a:off x="440967" y="980728"/>
            <a:ext cx="8229600" cy="1219200"/>
          </a:xfrm>
        </p:spPr>
        <p:txBody>
          <a:bodyPr>
            <a:normAutofit/>
          </a:bodyPr>
          <a:lstStyle/>
          <a:p>
            <a:pPr>
              <a:defRPr/>
            </a:pPr>
            <a:r>
              <a:rPr lang="cy-GB"/>
              <a:t>Concritio mewn tywydd oer</a:t>
            </a:r>
            <a:br>
              <a:rPr lang="cy-GB">
                <a:latin typeface="Times New Roman"/>
                <a:ea typeface="Times New Roman"/>
              </a:rPr>
            </a:br>
            <a:endParaRPr lang="cy-GB">
              <a:latin typeface="Times New Roman"/>
              <a:ea typeface="Times New Roman"/>
            </a:endParaRPr>
          </a:p>
        </p:txBody>
      </p:sp>
    </p:spTree>
    <p:extLst>
      <p:ext uri="{BB962C8B-B14F-4D97-AF65-F5344CB8AC3E}">
        <p14:creationId xmlns:p14="http://schemas.microsoft.com/office/powerpoint/2010/main" val="4266431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1236DA01-BBBB-264E-B348-6F8164B1DEE4}"/>
              </a:ext>
            </a:extLst>
          </p:cNvPr>
          <p:cNvSpPr>
            <a:spLocks noGrp="1" noChangeArrowheads="1"/>
          </p:cNvSpPr>
          <p:nvPr>
            <p:ph type="title"/>
          </p:nvPr>
        </p:nvSpPr>
        <p:spPr/>
        <p:txBody>
          <a:bodyPr/>
          <a:lstStyle/>
          <a:p>
            <a:pPr eaLnBrk="1" hangingPunct="1"/>
            <a:r>
              <a:rPr lang="cy-GB"/>
              <a:t>Gosod y concrid</a:t>
            </a:r>
          </a:p>
        </p:txBody>
      </p:sp>
      <p:sp>
        <p:nvSpPr>
          <p:cNvPr id="7171" name="Rectangle 3">
            <a:extLst>
              <a:ext uri="{FF2B5EF4-FFF2-40B4-BE49-F238E27FC236}">
                <a16:creationId xmlns:a16="http://schemas.microsoft.com/office/drawing/2014/main" id="{590E94C6-2AEF-374B-9DAC-C973F4924ADE}"/>
              </a:ext>
            </a:extLst>
          </p:cNvPr>
          <p:cNvSpPr>
            <a:spLocks noGrp="1" noChangeArrowheads="1"/>
          </p:cNvSpPr>
          <p:nvPr>
            <p:ph type="body" idx="1"/>
          </p:nvPr>
        </p:nvSpPr>
        <p:spPr/>
        <p:txBody>
          <a:bodyPr/>
          <a:lstStyle/>
          <a:p>
            <a:pPr marL="0" indent="0">
              <a:buFontTx/>
              <a:buNone/>
            </a:pPr>
            <a:r>
              <a:rPr lang="cy-GB">
                <a:solidFill>
                  <a:srgbClr val="000000"/>
                </a:solidFill>
                <a:latin typeface="Arial" panose="020B0604020202020204" pitchFamily="34" charset="0"/>
                <a:cs typeface="Arial" panose="020B0604020202020204" pitchFamily="34" charset="0"/>
              </a:rPr>
              <a:t>Mae gwahanol ddulliau o gludo concrid ar y safle, yn amrywio o ferfa i bwmp concrid.</a:t>
            </a:r>
          </a:p>
          <a:p>
            <a:pPr marL="0" indent="0">
              <a:buFontTx/>
              <a:buNone/>
            </a:pPr>
            <a:r>
              <a:rPr lang="cy-GB">
                <a:solidFill>
                  <a:srgbClr val="000000"/>
                </a:solidFill>
                <a:latin typeface="Arial" panose="020B0604020202020204" pitchFamily="34" charset="0"/>
                <a:cs typeface="Arial" panose="020B0604020202020204" pitchFamily="34" charset="0"/>
              </a:rPr>
              <a:t>Bydd y dull a ddewisir yn dibynnu ar faint a chymhlethdod y prosiect, a ffactorau fel cyflwr y tir a’r pellter sydd i’w gerdded ac argaeledd craeniau neu beiriannau eraill. Ar lawer o swyddi, efallai y bydd angen sawl dull gwahanol, neu hyd yn oed gyfuniad o ddulliau. </a:t>
            </a:r>
          </a:p>
          <a:p>
            <a:pPr marL="0" indent="0">
              <a:buFontTx/>
              <a:buNone/>
            </a:pPr>
            <a:r>
              <a:rPr lang="cy-GB">
                <a:solidFill>
                  <a:srgbClr val="000000"/>
                </a:solidFill>
                <a:latin typeface="Arial" panose="020B0604020202020204" pitchFamily="34" charset="0"/>
                <a:cs typeface="Arial" panose="020B0604020202020204" pitchFamily="34" charset="0"/>
              </a:rPr>
              <a:t>Rhaid symud concrid cyn gynted â phosibl ac mor economaidd â phosibl heb ganiatáu caledu, gwahanu, colli cynnwys, colli unrhyw gynhwysion, halogi â dŵr, neu unrhyw ddeunydd arall, ar ôl iddo adael y tanc cludo.</a:t>
            </a:r>
          </a:p>
          <a:p>
            <a:pPr marL="0" indent="0" eaLnBrk="1" hangingPunct="1">
              <a:buFontTx/>
              <a:buNone/>
            </a:pPr>
            <a:endParaRPr lang="en-GB" altLang="en-US" sz="2000" dirty="0"/>
          </a:p>
        </p:txBody>
      </p:sp>
    </p:spTree>
    <p:extLst>
      <p:ext uri="{BB962C8B-B14F-4D97-AF65-F5344CB8AC3E}">
        <p14:creationId xmlns:p14="http://schemas.microsoft.com/office/powerpoint/2010/main" val="2661108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61D927D6-C8BE-D743-8A74-1FC557EE6978}"/>
              </a:ext>
            </a:extLst>
          </p:cNvPr>
          <p:cNvSpPr>
            <a:spLocks noGrp="1" noChangeArrowheads="1"/>
          </p:cNvSpPr>
          <p:nvPr>
            <p:ph type="title"/>
          </p:nvPr>
        </p:nvSpPr>
        <p:spPr/>
        <p:txBody>
          <a:bodyPr/>
          <a:lstStyle/>
          <a:p>
            <a:pPr eaLnBrk="1" hangingPunct="1"/>
            <a:r>
              <a:rPr lang="cy-GB"/>
              <a:t>Dulliau gosod – pwmpio</a:t>
            </a:r>
          </a:p>
        </p:txBody>
      </p:sp>
      <p:sp>
        <p:nvSpPr>
          <p:cNvPr id="8195" name="Rectangle 3">
            <a:extLst>
              <a:ext uri="{FF2B5EF4-FFF2-40B4-BE49-F238E27FC236}">
                <a16:creationId xmlns:a16="http://schemas.microsoft.com/office/drawing/2014/main" id="{539246A5-70BC-8042-B9D7-719BD9D94AB5}"/>
              </a:ext>
            </a:extLst>
          </p:cNvPr>
          <p:cNvSpPr>
            <a:spLocks noGrp="1" noChangeArrowheads="1"/>
          </p:cNvSpPr>
          <p:nvPr>
            <p:ph type="body" idx="1"/>
          </p:nvPr>
        </p:nvSpPr>
        <p:spPr/>
        <p:txBody>
          <a:bodyPr/>
          <a:lstStyle/>
          <a:p>
            <a:pPr marL="0" indent="0">
              <a:buFontTx/>
              <a:buNone/>
            </a:pPr>
            <a:r>
              <a:rPr lang="cy-GB" sz="1800"/>
              <a:t>Defnyddiwyd pympiau am y tro cyntaf i gludo a gosod concrid yn y 1930au, ac mae llawer iawn o goncrid yn cael ei osod yn y modd hwn erbyn hyn. Mae llawer o bympiau’n gallu symud hyd at 200m</a:t>
            </a:r>
            <a:r>
              <a:rPr lang="cy-GB" sz="1800">
                <a:cs typeface="Arial" panose="020B0604020202020204" pitchFamily="34" charset="0"/>
              </a:rPr>
              <a:t>³</a:t>
            </a:r>
            <a:r>
              <a:rPr lang="cy-GB" sz="1800"/>
              <a:t> yr awr, yn dibynnu ar y math o bwmp, hyd llorweddol a fertigol y bibell, nifer y troadau a chynnwys y concrid. </a:t>
            </a:r>
          </a:p>
          <a:p>
            <a:pPr marL="0" indent="0">
              <a:buFontTx/>
              <a:buNone/>
            </a:pPr>
            <a:r>
              <a:rPr lang="cy-GB" sz="1800"/>
              <a:t>Yn ymarferol, mae allbwn pwmp bychan fel arfer tua 50m</a:t>
            </a:r>
            <a:r>
              <a:rPr lang="cy-GB" sz="1800">
                <a:cs typeface="Arial" panose="020B0604020202020204" pitchFamily="34" charset="0"/>
              </a:rPr>
              <a:t>³</a:t>
            </a:r>
            <a:r>
              <a:rPr lang="cy-GB" sz="1800"/>
              <a:t> yr awr oherwydd cyfyngiadau o ran y cyflenwad a’r threfnu. Mewn cymhariaeth, dim ond 12m</a:t>
            </a:r>
            <a:r>
              <a:rPr lang="cy-GB" sz="1800">
                <a:cs typeface="Arial" panose="020B0604020202020204" pitchFamily="34" charset="0"/>
              </a:rPr>
              <a:t>³</a:t>
            </a:r>
            <a:r>
              <a:rPr lang="cy-GB" sz="1800"/>
              <a:t> yr awr y gall craen gyda sgip 1m</a:t>
            </a:r>
            <a:r>
              <a:rPr lang="cy-GB" sz="1800">
                <a:cs typeface="Arial" panose="020B0604020202020204" pitchFamily="34" charset="0"/>
              </a:rPr>
              <a:t>²</a:t>
            </a:r>
            <a:r>
              <a:rPr lang="cy-GB" sz="1800"/>
              <a:t> a chylch newid o 5 munud ei ddarparu.</a:t>
            </a:r>
          </a:p>
          <a:p>
            <a:pPr marL="0" indent="0">
              <a:buFontTx/>
              <a:buNone/>
            </a:pPr>
            <a:r>
              <a:rPr lang="cy-GB" sz="1400">
                <a:solidFill>
                  <a:srgbClr val="0077E3"/>
                </a:solidFill>
                <a:latin typeface="LucidaSansUnicode"/>
                <a:hlinkClick r:id="rId2">
                  <a:extLst>
                    <a:ext uri="{A12FA001-AC4F-418D-AE19-62706E023703}">
                      <ahyp:hlinkClr xmlns:ahyp="http://schemas.microsoft.com/office/drawing/2018/hyperlinkcolor" val="tx"/>
                    </a:ext>
                  </a:extLst>
                </a:hlinkClick>
              </a:rPr>
              <a:t>www.youtube.com/watch?v=Puxt1c7GoDs</a:t>
            </a:r>
          </a:p>
          <a:p>
            <a:pPr marL="0" indent="0">
              <a:buFontTx/>
              <a:buNone/>
            </a:pPr>
            <a:r>
              <a:rPr lang="cy-GB" sz="1400">
                <a:solidFill>
                  <a:srgbClr val="0077E3"/>
                </a:solidFill>
                <a:hlinkClick r:id="rId3">
                  <a:extLst>
                    <a:ext uri="{A12FA001-AC4F-418D-AE19-62706E023703}">
                      <ahyp:hlinkClr xmlns:ahyp="http://schemas.microsoft.com/office/drawing/2018/hyperlinkcolor" val="tx"/>
                    </a:ext>
                  </a:extLst>
                </a:hlinkClick>
              </a:rPr>
              <a:t>www.youtube.com/watch?v=t5e0anH2IUk</a:t>
            </a:r>
          </a:p>
          <a:p>
            <a:pPr marL="0" indent="0">
              <a:buFontTx/>
              <a:buNone/>
            </a:pPr>
            <a:endParaRPr lang="en-GB" altLang="en-US" sz="2000" dirty="0"/>
          </a:p>
          <a:p>
            <a:pPr marL="0" indent="0">
              <a:buFontTx/>
              <a:buNone/>
            </a:pPr>
            <a:endParaRPr lang="en-GB" altLang="en-US" sz="2000" dirty="0"/>
          </a:p>
        </p:txBody>
      </p:sp>
      <p:sp>
        <p:nvSpPr>
          <p:cNvPr id="7" name="Rounded Rectangle 6">
            <a:extLst>
              <a:ext uri="{FF2B5EF4-FFF2-40B4-BE49-F238E27FC236}">
                <a16:creationId xmlns:a16="http://schemas.microsoft.com/office/drawing/2014/main" id="{A113C0A0-D36F-A84F-B6FD-0EB97987BDF3}"/>
              </a:ext>
            </a:extLst>
          </p:cNvPr>
          <p:cNvSpPr/>
          <p:nvPr/>
        </p:nvSpPr>
        <p:spPr>
          <a:xfrm>
            <a:off x="7245350" y="54420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y-GB" sz="1200"/>
              <a:t>Dolen YouTube</a:t>
            </a:r>
          </a:p>
        </p:txBody>
      </p:sp>
    </p:spTree>
    <p:extLst>
      <p:ext uri="{BB962C8B-B14F-4D97-AF65-F5344CB8AC3E}">
        <p14:creationId xmlns:p14="http://schemas.microsoft.com/office/powerpoint/2010/main" val="3027798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FBF9CEC6-D80D-4040-A592-C29B21F231AD}"/>
              </a:ext>
            </a:extLst>
          </p:cNvPr>
          <p:cNvSpPr>
            <a:spLocks noGrp="1" noChangeArrowheads="1"/>
          </p:cNvSpPr>
          <p:nvPr>
            <p:ph type="title"/>
          </p:nvPr>
        </p:nvSpPr>
        <p:spPr>
          <a:xfrm>
            <a:off x="447144" y="998766"/>
            <a:ext cx="8218487" cy="796925"/>
          </a:xfrm>
        </p:spPr>
        <p:txBody>
          <a:bodyPr/>
          <a:lstStyle/>
          <a:p>
            <a:pPr eaLnBrk="1" hangingPunct="1"/>
            <a:r>
              <a:rPr lang="cy-GB"/>
              <a:t>Dulliau gosod – craen a sgip</a:t>
            </a:r>
          </a:p>
        </p:txBody>
      </p:sp>
      <p:sp>
        <p:nvSpPr>
          <p:cNvPr id="7171" name="Rectangle 3">
            <a:extLst>
              <a:ext uri="{FF2B5EF4-FFF2-40B4-BE49-F238E27FC236}">
                <a16:creationId xmlns:a16="http://schemas.microsoft.com/office/drawing/2014/main" id="{372E5546-08E9-2D4F-9804-0299A2B86426}"/>
              </a:ext>
            </a:extLst>
          </p:cNvPr>
          <p:cNvSpPr>
            <a:spLocks noGrp="1" noChangeArrowheads="1"/>
          </p:cNvSpPr>
          <p:nvPr>
            <p:ph type="body" idx="1"/>
          </p:nvPr>
        </p:nvSpPr>
        <p:spPr/>
        <p:txBody>
          <a:bodyPr/>
          <a:lstStyle/>
          <a:p>
            <a:pPr marL="0" indent="0">
              <a:buFontTx/>
              <a:buNone/>
              <a:defRPr/>
            </a:pPr>
            <a:r>
              <a:rPr lang="cy-GB" sz="1800" dirty="0"/>
              <a:t>Mae’n debyg mai’r craen yw’r dull mwyaf cyffredin o ddelio â choncrid ar gyfer symudiad fertigol a llorweddol cyfunedig. Mae angen craen yn aml ar y safle i drin gwaith llenwi ac atgyfnerthu, a gall ei ddefnyddio ymhellach i gludo concrit fod yn economaidd ac yn gyfleus. Fodd bynnag, gallai fod yn fwy cost-effeithiol cludo’r concrid drwy ddulliau eraill.</a:t>
            </a:r>
          </a:p>
          <a:p>
            <a:pPr marL="0" indent="0">
              <a:buFontTx/>
              <a:buNone/>
              <a:defRPr/>
            </a:pPr>
            <a:r>
              <a:rPr lang="cy-GB" sz="1800" dirty="0"/>
              <a:t>Yn gyffredinol, mae’r sgipiau’n amrywio o ran capasiti o 0.2 i 1.0m³ ac mae dau fath yn fras.</a:t>
            </a:r>
          </a:p>
          <a:p>
            <a:pPr marL="285750" indent="-285750">
              <a:buClr>
                <a:srgbClr val="0077E3"/>
              </a:buClr>
              <a:buFont typeface="Arial" panose="020B0604020202020204" pitchFamily="34" charset="0"/>
              <a:buChar char="•"/>
              <a:defRPr/>
            </a:pPr>
            <a:r>
              <a:rPr lang="cy-GB" sz="1800" dirty="0"/>
              <a:t>Sgipiau </a:t>
            </a:r>
            <a:r>
              <a:rPr lang="cy-GB" sz="1800" i="1" dirty="0"/>
              <a:t>lay-back</a:t>
            </a:r>
            <a:r>
              <a:rPr lang="cy-GB" sz="1800" dirty="0"/>
              <a:t> neu </a:t>
            </a:r>
            <a:r>
              <a:rPr lang="cy-GB" sz="1800" i="1" dirty="0"/>
              <a:t>roll-over</a:t>
            </a:r>
            <a:r>
              <a:rPr lang="cy-GB" sz="1800" dirty="0"/>
              <a:t>.</a:t>
            </a:r>
          </a:p>
          <a:p>
            <a:pPr marL="285750" indent="-285750">
              <a:buClr>
                <a:srgbClr val="0077E3"/>
              </a:buClr>
              <a:buFont typeface="Arial" panose="020B0604020202020204" pitchFamily="34" charset="0"/>
              <a:buChar char="•"/>
              <a:defRPr/>
            </a:pPr>
            <a:r>
              <a:rPr lang="cy-GB" sz="1800" dirty="0"/>
              <a:t>Sgipiau cyson eu hosgo</a:t>
            </a:r>
          </a:p>
          <a:p>
            <a:pPr marL="0" indent="0">
              <a:buFontTx/>
              <a:buNone/>
              <a:defRPr/>
            </a:pPr>
            <a:r>
              <a:rPr lang="cy-GB" sz="1200" dirty="0">
                <a:solidFill>
                  <a:srgbClr val="0077E3"/>
                </a:solidFill>
                <a:hlinkClick r:id="rId2">
                  <a:extLst>
                    <a:ext uri="{A12FA001-AC4F-418D-AE19-62706E023703}">
                      <ahyp:hlinkClr xmlns:ahyp="http://schemas.microsoft.com/office/drawing/2018/hyperlinkcolor" val="tx"/>
                    </a:ext>
                  </a:extLst>
                </a:hlinkClick>
              </a:rPr>
              <a:t>www.youtube.com/watch?v=f17dQUOZY64</a:t>
            </a:r>
            <a:r>
              <a:rPr lang="cy-GB" sz="1200" dirty="0">
                <a:solidFill>
                  <a:srgbClr val="0077E3"/>
                </a:solidFill>
              </a:rPr>
              <a:t>  </a:t>
            </a:r>
            <a:r>
              <a:rPr lang="cy-GB" sz="1200" dirty="0">
                <a:solidFill>
                  <a:srgbClr val="0077E3"/>
                </a:solidFill>
                <a:hlinkClick r:id="rId3">
                  <a:extLst>
                    <a:ext uri="{A12FA001-AC4F-418D-AE19-62706E023703}">
                      <ahyp:hlinkClr xmlns:ahyp="http://schemas.microsoft.com/office/drawing/2018/hyperlinkcolor" val="tx"/>
                    </a:ext>
                  </a:extLst>
                </a:hlinkClick>
              </a:rPr>
              <a:t>http://www.youtube.com/watch?v=11qRE5fWFVk</a:t>
            </a:r>
          </a:p>
          <a:p>
            <a:pPr>
              <a:defRPr/>
            </a:pPr>
            <a:endParaRPr lang="en-GB" sz="2000" dirty="0"/>
          </a:p>
          <a:p>
            <a:pPr>
              <a:defRPr/>
            </a:pPr>
            <a:endParaRPr lang="en-GB" sz="2000" dirty="0"/>
          </a:p>
        </p:txBody>
      </p:sp>
      <p:sp>
        <p:nvSpPr>
          <p:cNvPr id="7" name="Rounded Rectangle 6">
            <a:extLst>
              <a:ext uri="{FF2B5EF4-FFF2-40B4-BE49-F238E27FC236}">
                <a16:creationId xmlns:a16="http://schemas.microsoft.com/office/drawing/2014/main" id="{79AF9FDB-340E-4040-B8D7-0218F572718C}"/>
              </a:ext>
            </a:extLst>
          </p:cNvPr>
          <p:cNvSpPr/>
          <p:nvPr/>
        </p:nvSpPr>
        <p:spPr>
          <a:xfrm>
            <a:off x="7245350" y="54420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y-GB" sz="1200"/>
              <a:t>Dolen YouTube</a:t>
            </a:r>
          </a:p>
        </p:txBody>
      </p:sp>
    </p:spTree>
    <p:extLst>
      <p:ext uri="{BB962C8B-B14F-4D97-AF65-F5344CB8AC3E}">
        <p14:creationId xmlns:p14="http://schemas.microsoft.com/office/powerpoint/2010/main" val="228632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91F73D11-DE31-A147-B567-7A7D7A3D2773}"/>
              </a:ext>
            </a:extLst>
          </p:cNvPr>
          <p:cNvSpPr>
            <a:spLocks noGrp="1" noChangeArrowheads="1"/>
          </p:cNvSpPr>
          <p:nvPr>
            <p:ph type="title"/>
          </p:nvPr>
        </p:nvSpPr>
        <p:spPr/>
        <p:txBody>
          <a:bodyPr/>
          <a:lstStyle/>
          <a:p>
            <a:pPr eaLnBrk="1" hangingPunct="1"/>
            <a:r>
              <a:rPr lang="cy-GB"/>
              <a:t>Dulliau gosod – dympar</a:t>
            </a:r>
          </a:p>
        </p:txBody>
      </p:sp>
      <p:sp>
        <p:nvSpPr>
          <p:cNvPr id="10243" name="Rectangle 3">
            <a:extLst>
              <a:ext uri="{FF2B5EF4-FFF2-40B4-BE49-F238E27FC236}">
                <a16:creationId xmlns:a16="http://schemas.microsoft.com/office/drawing/2014/main" id="{D6E0D64A-4AAC-CD44-9CBD-BB0B180FB049}"/>
              </a:ext>
            </a:extLst>
          </p:cNvPr>
          <p:cNvSpPr>
            <a:spLocks noGrp="1" noChangeArrowheads="1"/>
          </p:cNvSpPr>
          <p:nvPr>
            <p:ph type="body" idx="1"/>
          </p:nvPr>
        </p:nvSpPr>
        <p:spPr/>
        <p:txBody>
          <a:bodyPr/>
          <a:lstStyle/>
          <a:p>
            <a:pPr marL="0" indent="0">
              <a:buFontTx/>
              <a:buNone/>
            </a:pPr>
            <a:r>
              <a:rPr lang="cy-GB" sz="1800"/>
              <a:t>Yn gyffredinol, mae dympar, sydd â chapasiti o tua 0.5m³, yn fath cyffredin o drafnidiaeth ar lawer o safleoedd adeiladu lle nad yw’n bosibl cael mynediad uniongyrchol at y gwaith. Efallai y byddant yn llympio naill ai ymlaen neu i’r ochr ac y rhai sy’n defnyddio dull hydrolig sydd hwylusaf er mwyn gallu rheoli’r llif. </a:t>
            </a:r>
          </a:p>
          <a:p>
            <a:pPr marL="0" indent="0">
              <a:buFontTx/>
              <a:buNone/>
            </a:pPr>
            <a:r>
              <a:rPr lang="cy-GB" sz="1800"/>
              <a:t>Prif anfantais llympio drwy ddisgyrchiant yw’r ymchwydd sydyn o goncrid nad yw’n cael ei reoli – gall yr effaith drwm ddisodli gwaith atgyfnerthu a gwrthrychau eraill yn y ffurfwaith. Ar gyfer darnau bychain, efallai y bydd angen llympio ar fwrdd yn gyntaf ac wedyn gwthio’r concrid i mewn â llaw.</a:t>
            </a:r>
          </a:p>
          <a:p>
            <a:pPr marL="0" indent="0">
              <a:buFontTx/>
              <a:buNone/>
            </a:pPr>
            <a:r>
              <a:rPr lang="cy-GB" sz="1400">
                <a:solidFill>
                  <a:srgbClr val="0077E3"/>
                </a:solidFill>
                <a:hlinkClick r:id="rId2">
                  <a:extLst>
                    <a:ext uri="{A12FA001-AC4F-418D-AE19-62706E023703}">
                      <ahyp:hlinkClr xmlns:ahyp="http://schemas.microsoft.com/office/drawing/2018/hyperlinkcolor" val="tx"/>
                    </a:ext>
                  </a:extLst>
                </a:hlinkClick>
              </a:rPr>
              <a:t>www.youtube.com/watch?NR=1&amp;v=XSYVTN-bVBs&amp;feature=endscreen</a:t>
            </a:r>
          </a:p>
          <a:p>
            <a:pPr marL="0" indent="0">
              <a:buFontTx/>
              <a:buNone/>
            </a:pPr>
            <a:r>
              <a:rPr lang="cy-GB" sz="1400">
                <a:solidFill>
                  <a:srgbClr val="0077E3"/>
                </a:solidFill>
                <a:hlinkClick r:id="rId3">
                  <a:extLst>
                    <a:ext uri="{A12FA001-AC4F-418D-AE19-62706E023703}">
                      <ahyp:hlinkClr xmlns:ahyp="http://schemas.microsoft.com/office/drawing/2018/hyperlinkcolor" val="tx"/>
                    </a:ext>
                  </a:extLst>
                </a:hlinkClick>
              </a:rPr>
              <a:t>www.youtube.com/watch?v=qeA3zm7aJik</a:t>
            </a:r>
          </a:p>
          <a:p>
            <a:pPr marL="0" indent="0">
              <a:buFontTx/>
              <a:buNone/>
            </a:pPr>
            <a:endParaRPr lang="en-GB" altLang="en-US" sz="2000" dirty="0"/>
          </a:p>
        </p:txBody>
      </p:sp>
      <p:sp>
        <p:nvSpPr>
          <p:cNvPr id="6" name="Rounded Rectangle 5">
            <a:extLst>
              <a:ext uri="{FF2B5EF4-FFF2-40B4-BE49-F238E27FC236}">
                <a16:creationId xmlns:a16="http://schemas.microsoft.com/office/drawing/2014/main" id="{A8926E11-643F-9D4E-A6D5-C1D9769210E4}"/>
              </a:ext>
            </a:extLst>
          </p:cNvPr>
          <p:cNvSpPr/>
          <p:nvPr/>
        </p:nvSpPr>
        <p:spPr>
          <a:xfrm>
            <a:off x="7245350" y="54420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y-GB" sz="1200"/>
              <a:t>Dolen YouTube</a:t>
            </a:r>
          </a:p>
        </p:txBody>
      </p:sp>
    </p:spTree>
    <p:extLst>
      <p:ext uri="{BB962C8B-B14F-4D97-AF65-F5344CB8AC3E}">
        <p14:creationId xmlns:p14="http://schemas.microsoft.com/office/powerpoint/2010/main" val="1839767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1692DD86-CADE-5643-BF95-AEA73465E928}"/>
              </a:ext>
            </a:extLst>
          </p:cNvPr>
          <p:cNvSpPr>
            <a:spLocks noGrp="1" noChangeArrowheads="1"/>
          </p:cNvSpPr>
          <p:nvPr>
            <p:ph type="title"/>
          </p:nvPr>
        </p:nvSpPr>
        <p:spPr/>
        <p:txBody>
          <a:bodyPr/>
          <a:lstStyle/>
          <a:p>
            <a:pPr eaLnBrk="1" hangingPunct="1"/>
            <a:r>
              <a:rPr lang="cy-GB"/>
              <a:t>Dulliau gosod – eraill</a:t>
            </a:r>
          </a:p>
        </p:txBody>
      </p:sp>
      <p:sp>
        <p:nvSpPr>
          <p:cNvPr id="7171" name="Rectangle 3">
            <a:extLst>
              <a:ext uri="{FF2B5EF4-FFF2-40B4-BE49-F238E27FC236}">
                <a16:creationId xmlns:a16="http://schemas.microsoft.com/office/drawing/2014/main" id="{4FAC7ED0-67EC-2049-BA48-65327BFFB497}"/>
              </a:ext>
            </a:extLst>
          </p:cNvPr>
          <p:cNvSpPr>
            <a:spLocks noGrp="1" noChangeArrowheads="1"/>
          </p:cNvSpPr>
          <p:nvPr>
            <p:ph type="body" idx="1"/>
          </p:nvPr>
        </p:nvSpPr>
        <p:spPr/>
        <p:txBody>
          <a:bodyPr/>
          <a:lstStyle/>
          <a:p>
            <a:pPr marL="0" indent="0">
              <a:buFontTx/>
              <a:buNone/>
              <a:defRPr/>
            </a:pPr>
            <a:r>
              <a:rPr lang="cy-GB" sz="1800" dirty="0"/>
              <a:t>Mae ffyrdd eraill o osod neu dywallt concrid i’r lleoliad gofynnol: </a:t>
            </a:r>
          </a:p>
          <a:p>
            <a:pPr marL="342900" indent="-342900">
              <a:buClr>
                <a:srgbClr val="0077E3"/>
              </a:buClr>
              <a:buFont typeface="Arial" panose="020B0604020202020204" pitchFamily="34" charset="0"/>
              <a:buChar char="•"/>
              <a:defRPr/>
            </a:pPr>
            <a:r>
              <a:rPr lang="cy-GB" sz="1800" dirty="0"/>
              <a:t>Yn syth o’r lori goncrit</a:t>
            </a:r>
          </a:p>
          <a:p>
            <a:pPr>
              <a:defRPr/>
            </a:pPr>
            <a:r>
              <a:rPr lang="cy-GB" sz="1200" dirty="0">
                <a:solidFill>
                  <a:srgbClr val="0077E3"/>
                </a:solidFill>
                <a:hlinkClick r:id="rId2">
                  <a:extLst>
                    <a:ext uri="{A12FA001-AC4F-418D-AE19-62706E023703}">
                      <ahyp:hlinkClr xmlns:ahyp="http://schemas.microsoft.com/office/drawing/2018/hyperlinkcolor" val="tx"/>
                    </a:ext>
                  </a:extLst>
                </a:hlinkClick>
              </a:rPr>
              <a:t>www.youtube.com/watch?v=qOVgphzeHsY</a:t>
            </a:r>
            <a:r>
              <a:rPr lang="cy-GB" sz="1200" dirty="0">
                <a:solidFill>
                  <a:srgbClr val="0077E3"/>
                </a:solidFill>
              </a:rPr>
              <a:t>        </a:t>
            </a:r>
            <a:r>
              <a:rPr lang="cy-GB" sz="1200" dirty="0">
                <a:solidFill>
                  <a:srgbClr val="0077E3"/>
                </a:solidFill>
                <a:hlinkClick r:id="rId3">
                  <a:extLst>
                    <a:ext uri="{A12FA001-AC4F-418D-AE19-62706E023703}">
                      <ahyp:hlinkClr xmlns:ahyp="http://schemas.microsoft.com/office/drawing/2018/hyperlinkcolor" val="tx"/>
                    </a:ext>
                  </a:extLst>
                </a:hlinkClick>
              </a:rPr>
              <a:t>www.youtube.com/watch?v=DLIWAbA0fc0</a:t>
            </a:r>
            <a:r>
              <a:rPr lang="cy-GB" sz="1200" dirty="0">
                <a:solidFill>
                  <a:srgbClr val="0077E3"/>
                </a:solidFill>
              </a:rPr>
              <a:t>.      </a:t>
            </a:r>
          </a:p>
          <a:p>
            <a:pPr marL="285750" indent="-285750">
              <a:buClr>
                <a:srgbClr val="0077E3"/>
              </a:buClr>
              <a:buFont typeface="Arial" panose="020B0604020202020204" pitchFamily="34" charset="0"/>
              <a:buChar char="•"/>
              <a:defRPr/>
            </a:pPr>
            <a:r>
              <a:rPr lang="cy-GB" sz="1800" dirty="0"/>
              <a:t>Belt cludo </a:t>
            </a:r>
          </a:p>
          <a:p>
            <a:pPr>
              <a:defRPr/>
            </a:pPr>
            <a:r>
              <a:rPr lang="cy-GB" sz="1200" dirty="0">
                <a:solidFill>
                  <a:srgbClr val="0077E3"/>
                </a:solidFill>
                <a:hlinkClick r:id="rId4">
                  <a:extLst>
                    <a:ext uri="{A12FA001-AC4F-418D-AE19-62706E023703}">
                      <ahyp:hlinkClr xmlns:ahyp="http://schemas.microsoft.com/office/drawing/2018/hyperlinkcolor" val="tx"/>
                    </a:ext>
                  </a:extLst>
                </a:hlinkClick>
              </a:rPr>
              <a:t>www.youtube.com/watch?v=dpA5zfzViYw</a:t>
            </a:r>
            <a:r>
              <a:rPr lang="cy-GB" sz="1200" dirty="0">
                <a:solidFill>
                  <a:srgbClr val="0077E3"/>
                </a:solidFill>
              </a:rPr>
              <a:t>         </a:t>
            </a:r>
            <a:r>
              <a:rPr lang="cy-GB" sz="1200" dirty="0">
                <a:solidFill>
                  <a:srgbClr val="0077E3"/>
                </a:solidFill>
                <a:hlinkClick r:id="rId5">
                  <a:extLst>
                    <a:ext uri="{A12FA001-AC4F-418D-AE19-62706E023703}">
                      <ahyp:hlinkClr xmlns:ahyp="http://schemas.microsoft.com/office/drawing/2018/hyperlinkcolor" val="tx"/>
                    </a:ext>
                  </a:extLst>
                </a:hlinkClick>
              </a:rPr>
              <a:t>www.youtube.com/watch?v=GRojfcaqna4</a:t>
            </a:r>
          </a:p>
          <a:p>
            <a:pPr marL="342900" indent="-342900">
              <a:buClr>
                <a:srgbClr val="0077E3"/>
              </a:buClr>
              <a:buFont typeface="Arial" panose="020B0604020202020204" pitchFamily="34" charset="0"/>
              <a:buChar char="•"/>
              <a:defRPr/>
            </a:pPr>
            <a:r>
              <a:rPr lang="cy-GB" sz="1800" dirty="0"/>
              <a:t>Berfa</a:t>
            </a:r>
          </a:p>
          <a:p>
            <a:pPr>
              <a:defRPr/>
            </a:pPr>
            <a:r>
              <a:rPr lang="cy-GB" sz="1200" dirty="0">
                <a:solidFill>
                  <a:srgbClr val="0077E3"/>
                </a:solidFill>
                <a:hlinkClick r:id="rId6">
                  <a:extLst>
                    <a:ext uri="{A12FA001-AC4F-418D-AE19-62706E023703}">
                      <ahyp:hlinkClr xmlns:ahyp="http://schemas.microsoft.com/office/drawing/2018/hyperlinkcolor" val="tx"/>
                    </a:ext>
                  </a:extLst>
                </a:hlinkClick>
              </a:rPr>
              <a:t>www.youtube.com/watch?v=RRuUd_ps1zo</a:t>
            </a:r>
            <a:r>
              <a:rPr lang="cy-GB" sz="1200" dirty="0">
                <a:solidFill>
                  <a:srgbClr val="0077E3"/>
                </a:solidFill>
              </a:rPr>
              <a:t>       </a:t>
            </a:r>
            <a:r>
              <a:rPr lang="cy-GB" sz="1200" dirty="0">
                <a:solidFill>
                  <a:srgbClr val="0077E3"/>
                </a:solidFill>
                <a:hlinkClick r:id="rId7">
                  <a:extLst>
                    <a:ext uri="{A12FA001-AC4F-418D-AE19-62706E023703}">
                      <ahyp:hlinkClr xmlns:ahyp="http://schemas.microsoft.com/office/drawing/2018/hyperlinkcolor" val="tx"/>
                    </a:ext>
                  </a:extLst>
                </a:hlinkClick>
              </a:rPr>
              <a:t>www.youtube.com/watch?v=DrevoR2fRjA</a:t>
            </a:r>
          </a:p>
          <a:p>
            <a:pPr>
              <a:defRPr/>
            </a:pPr>
            <a:endParaRPr lang="en-GB" sz="2000" dirty="0"/>
          </a:p>
          <a:p>
            <a:pPr>
              <a:defRPr/>
            </a:pPr>
            <a:endParaRPr lang="en-GB" sz="2000" dirty="0"/>
          </a:p>
          <a:p>
            <a:pPr>
              <a:defRPr/>
            </a:pPr>
            <a:endParaRPr lang="en-GB" sz="2000" dirty="0"/>
          </a:p>
        </p:txBody>
      </p:sp>
      <p:sp>
        <p:nvSpPr>
          <p:cNvPr id="8" name="Rounded Rectangle 7">
            <a:extLst>
              <a:ext uri="{FF2B5EF4-FFF2-40B4-BE49-F238E27FC236}">
                <a16:creationId xmlns:a16="http://schemas.microsoft.com/office/drawing/2014/main" id="{9E292174-D07F-9D47-A740-6C9EF9F4B24F}"/>
              </a:ext>
            </a:extLst>
          </p:cNvPr>
          <p:cNvSpPr/>
          <p:nvPr/>
        </p:nvSpPr>
        <p:spPr>
          <a:xfrm>
            <a:off x="7245350" y="54420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y-GB" sz="1200"/>
              <a:t>Dolen YouTube</a:t>
            </a:r>
          </a:p>
        </p:txBody>
      </p:sp>
    </p:spTree>
    <p:extLst>
      <p:ext uri="{BB962C8B-B14F-4D97-AF65-F5344CB8AC3E}">
        <p14:creationId xmlns:p14="http://schemas.microsoft.com/office/powerpoint/2010/main" val="3547295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1DB30566-43CE-3F48-93BC-CBE2751ED2A4}"/>
              </a:ext>
            </a:extLst>
          </p:cNvPr>
          <p:cNvSpPr>
            <a:spLocks noGrp="1" noChangeArrowheads="1"/>
          </p:cNvSpPr>
          <p:nvPr>
            <p:ph type="title"/>
          </p:nvPr>
        </p:nvSpPr>
        <p:spPr/>
        <p:txBody>
          <a:bodyPr/>
          <a:lstStyle/>
          <a:p>
            <a:pPr eaLnBrk="1" hangingPunct="1"/>
            <a:r>
              <a:rPr lang="cy-GB"/>
              <a:t>Cywasgu</a:t>
            </a:r>
          </a:p>
        </p:txBody>
      </p:sp>
      <p:sp>
        <p:nvSpPr>
          <p:cNvPr id="12291" name="Rectangle 8">
            <a:extLst>
              <a:ext uri="{FF2B5EF4-FFF2-40B4-BE49-F238E27FC236}">
                <a16:creationId xmlns:a16="http://schemas.microsoft.com/office/drawing/2014/main" id="{5FA82EC5-B151-D845-AEC1-0C689B3E71D2}"/>
              </a:ext>
            </a:extLst>
          </p:cNvPr>
          <p:cNvSpPr>
            <a:spLocks noGrp="1" noChangeArrowheads="1"/>
          </p:cNvSpPr>
          <p:nvPr>
            <p:ph type="body" idx="1"/>
          </p:nvPr>
        </p:nvSpPr>
        <p:spPr/>
        <p:txBody>
          <a:bodyPr/>
          <a:lstStyle/>
          <a:p>
            <a:pPr marL="0" indent="0" eaLnBrk="1" hangingPunct="1">
              <a:buFontTx/>
              <a:buNone/>
            </a:pPr>
            <a:endParaRPr lang="en-GB" altLang="en-US" sz="2000" dirty="0"/>
          </a:p>
          <a:p>
            <a:pPr marL="0" indent="0" eaLnBrk="1" hangingPunct="1">
              <a:buFontTx/>
              <a:buNone/>
            </a:pPr>
            <a:r>
              <a:rPr lang="cy-GB"/>
              <a:t>Ar ôl i goncrit gael ei gymysgu, ei gludo a’i osod, mae’n cynnwys aer ar ffurf gwagleoedd mawr. Diben cywasgu yw cael gwared â chymaint o’r aer hwn ag sy’n bosibl. Cyn cywasgu, gall concrid gynnwys mwy na 5% o aer wedi ei gau i mewn ynddo ac mewn rhai cymysgeddau gall gynnwys cymaint ag 20%.</a:t>
            </a:r>
          </a:p>
          <a:p>
            <a:pPr marL="0" indent="0" eaLnBrk="1" hangingPunct="1">
              <a:buFontTx/>
              <a:buNone/>
            </a:pPr>
            <a:endParaRPr lang="en-GB" altLang="en-US" sz="2000" dirty="0"/>
          </a:p>
        </p:txBody>
      </p:sp>
    </p:spTree>
    <p:extLst>
      <p:ext uri="{BB962C8B-B14F-4D97-AF65-F5344CB8AC3E}">
        <p14:creationId xmlns:p14="http://schemas.microsoft.com/office/powerpoint/2010/main" val="365260002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3645</TotalTime>
  <Words>1600</Words>
  <Application>Microsoft Office PowerPoint</Application>
  <PresentationFormat>On-screen Show (4:3)</PresentationFormat>
  <Paragraphs>92</Paragraphs>
  <Slides>17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Lucida Grande</vt:lpstr>
      <vt:lpstr>LucidaSansUnicode</vt:lpstr>
      <vt:lpstr>Times New Roman</vt:lpstr>
      <vt:lpstr>Default Design</vt:lpstr>
      <vt:lpstr>PowerPoint 14: Gosod concrid a chywasgu</vt:lpstr>
      <vt:lpstr>Cyn tywallt!</vt:lpstr>
      <vt:lpstr>Concritio mewn tywydd oer </vt:lpstr>
      <vt:lpstr>Gosod y concrid</vt:lpstr>
      <vt:lpstr>Dulliau gosod – pwmpio</vt:lpstr>
      <vt:lpstr>Dulliau gosod – craen a sgip</vt:lpstr>
      <vt:lpstr>Dulliau gosod – dympar</vt:lpstr>
      <vt:lpstr>Dulliau gosod – eraill</vt:lpstr>
      <vt:lpstr>Cywasgu</vt:lpstr>
      <vt:lpstr>Cywasgu</vt:lpstr>
      <vt:lpstr>Cywasgu</vt:lpstr>
      <vt:lpstr>Cywasgu</vt:lpstr>
      <vt:lpstr>Cywasgu – poceri </vt:lpstr>
      <vt:lpstr>Cywasgu – poceri </vt:lpstr>
      <vt:lpstr> Cywasgu – trawst sy’n dirgrynu </vt:lpstr>
      <vt:lpstr>Cywasgu – trawst sy’n dirgrynu</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147</cp:revision>
  <dcterms:created xsi:type="dcterms:W3CDTF">2013-05-28T00:38:54Z</dcterms:created>
  <dcterms:modified xsi:type="dcterms:W3CDTF">2021-06-04T09:18:27Z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