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272" r:id="rId6"/>
    <p:sldId id="294" r:id="rId7"/>
    <p:sldId id="356" r:id="rId8"/>
    <p:sldId id="295" r:id="rId9"/>
    <p:sldId id="259" r:id="rId10"/>
    <p:sldId id="260" r:id="rId11"/>
    <p:sldId id="358" r:id="rId12"/>
    <p:sldId id="271" r:id="rId13"/>
    <p:sldId id="297" r:id="rId14"/>
    <p:sldId id="305" r:id="rId15"/>
    <p:sldId id="301" r:id="rId16"/>
    <p:sldId id="299" r:id="rId17"/>
    <p:sldId id="303" r:id="rId18"/>
    <p:sldId id="296" r:id="rId19"/>
    <p:sldId id="360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3D4C84-8DC6-054F-A66E-DAFA63ECE1C5}" v="125" dt="2020-08-14T18:47:35.1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88"/>
    <p:restoredTop sz="93172" autoAdjust="0"/>
  </p:normalViewPr>
  <p:slideViewPr>
    <p:cSldViewPr showGuides="1">
      <p:cViewPr varScale="1">
        <p:scale>
          <a:sx n="62" d="100"/>
          <a:sy n="62" d="100"/>
        </p:scale>
        <p:origin x="98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9BBD342C-B68E-2247-B498-9716630E67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33CCAD6-EEB8-AA48-8D1B-74662E3D464B}" type="slidenum">
              <a:rPr lang="en-GB" altLang="en-US" sz="1200"/>
              <a:pPr eaLnBrk="1" hangingPunct="1"/>
              <a:t>3</a:t>
            </a:fld>
            <a:endParaRPr lang="en-GB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7551406B-CE32-4746-9203-693E8B04F7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18A59CE9-77F7-014E-AB50-8D1A476EFE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667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9451FAF4-A919-9A4A-AE87-8ECAED815E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FEB290B-F880-A441-B4B0-B398D5B893C0}" type="slidenum">
              <a:rPr lang="en-GB" altLang="en-US" sz="1200"/>
              <a:pPr eaLnBrk="1" hangingPunct="1"/>
              <a:t>12</a:t>
            </a:fld>
            <a:endParaRPr lang="en-GB" altLang="en-US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B730FA4B-A7C0-004A-8EB5-A3BADC980D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87999517-A0A0-5C4F-B60D-2F837AA44E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74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5AC4E07E-72B9-9048-91C1-2BADB7B0D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341D42E-39A3-4647-AD58-02C6E5CF40EC}" type="slidenum">
              <a:rPr lang="en-GB" altLang="en-US" sz="1200"/>
              <a:pPr eaLnBrk="1" hangingPunct="1"/>
              <a:t>13</a:t>
            </a:fld>
            <a:endParaRPr lang="en-GB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A0379147-FD8C-FD40-B409-91C60AC7D1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ED2549F4-3324-A345-BF8B-A99EC42668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280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DEA4A657-85E3-984C-B188-A781C54F37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82D64FC-F43A-0C44-873B-63FE79167623}" type="slidenum">
              <a:rPr lang="en-GB" altLang="en-US" sz="1200"/>
              <a:pPr eaLnBrk="1" hangingPunct="1"/>
              <a:t>14</a:t>
            </a:fld>
            <a:endParaRPr lang="en-GB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6F41E8E9-5B52-E14A-A2D7-4EB6CC9729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CFEDB250-C15A-DB40-B547-7817846026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53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73032AE8-0C7C-644B-B96E-40A84A84B9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E63CCDC-2CBB-2B4F-9184-10F4C9485E77}" type="slidenum">
              <a:rPr lang="en-GB" altLang="en-US" sz="1200"/>
              <a:pPr eaLnBrk="1" hangingPunct="1"/>
              <a:t>15</a:t>
            </a:fld>
            <a:endParaRPr lang="en-GB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F16B92CD-B2F0-C348-AD02-2E6AE27E8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5F3258F5-7613-D047-A46F-A95F23998B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299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59B2EBF2-8E3A-E84C-9249-663798DB46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3E3CE31-1372-EB4E-AE37-A01CBCD4191E}" type="slidenum">
              <a:rPr lang="en-GB" altLang="en-US" sz="1200"/>
              <a:pPr eaLnBrk="1" hangingPunct="1"/>
              <a:t>16</a:t>
            </a:fld>
            <a:endParaRPr lang="en-GB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EDC56320-6012-8D48-9DE6-29810173D8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12F8CD62-748C-4C4D-9B9E-728ADC3E7B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879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840891B5-A527-9E4B-B4E2-115B12B13C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616BCC-96BC-EA44-8879-5510D8A1C367}" type="slidenum">
              <a:rPr lang="en-GB" altLang="en-US" sz="1200"/>
              <a:pPr eaLnBrk="1" hangingPunct="1"/>
              <a:t>4</a:t>
            </a:fld>
            <a:endParaRPr lang="en-GB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09509904-79A6-3540-85FF-16FECA0C6C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ACF3B9EA-5392-AC41-9B04-20B50DADE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80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B356EB-DC0F-A046-9F07-2314CF7721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851C5E5-A3CA-FD4B-BDCF-8C3C8B354B1A}" type="slidenum">
              <a:rPr lang="en-GB" altLang="en-US" sz="1200"/>
              <a:pPr eaLnBrk="1" hangingPunct="1"/>
              <a:t>5</a:t>
            </a:fld>
            <a:endParaRPr lang="en-GB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097299FC-DFD6-8140-BE0D-4AD0CB23B9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CA4C285A-D7F3-E945-A847-41490F8A9D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968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EE949F3E-AD55-1F44-911A-C8F6C82327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9FA835-4650-7940-8D37-C8E4958146DA}" type="slidenum">
              <a:rPr lang="en-GB" altLang="en-US" sz="1200"/>
              <a:pPr eaLnBrk="1" hangingPunct="1"/>
              <a:t>6</a:t>
            </a:fld>
            <a:endParaRPr lang="en-GB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215AD8A2-3339-D04D-A5CF-1C1696F1AC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2EE00F1B-9418-BD4C-A31F-AD6B59027C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652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4CD0E473-690E-ED41-979B-73F7BDDB6B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FC8114-F548-4345-9912-5F31296A6F57}" type="slidenum">
              <a:rPr lang="en-GB" altLang="en-US" sz="1200"/>
              <a:pPr eaLnBrk="1" hangingPunct="1"/>
              <a:t>7</a:t>
            </a:fld>
            <a:endParaRPr lang="en-GB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E1116C41-EADE-464F-B77B-A5DBB3A91D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D527BAD9-F5D4-F044-9AE3-873B844AA3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904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676E72DB-3C56-C94E-9701-BB2CA0FF6B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DD95989-BD33-8441-822F-ABC7F6DF7B0F}" type="slidenum">
              <a:rPr lang="en-GB" altLang="en-US" sz="1200"/>
              <a:pPr eaLnBrk="1" hangingPunct="1"/>
              <a:t>8</a:t>
            </a:fld>
            <a:endParaRPr lang="en-GB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118DE8CD-0CE2-944D-AC89-1F39AB35E4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36EAB8CC-047F-7C46-BF25-62B305260B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37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C6B259C5-82AD-2B43-972B-F51CABADFF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5AD6C4B-8E44-E244-AB4B-DCF5355E7649}" type="slidenum">
              <a:rPr lang="en-GB" altLang="en-US" sz="1200"/>
              <a:pPr eaLnBrk="1" hangingPunct="1"/>
              <a:t>9</a:t>
            </a:fld>
            <a:endParaRPr lang="en-GB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BD749AF6-069F-7148-AF1C-FBDD35D1DF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807B90D0-064F-6C4C-9BDC-F975C89179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290559B8-7735-AA4B-BD3C-B662FF3E5C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F78FE86-73AA-CE4F-9185-4F779CFF031E}" type="slidenum">
              <a:rPr lang="en-GB" altLang="en-US" sz="1200"/>
              <a:pPr eaLnBrk="1" hangingPunct="1"/>
              <a:t>10</a:t>
            </a:fld>
            <a:endParaRPr lang="en-GB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BBAA6C70-679A-CA45-834A-2026023CC8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FA54F4CA-0A59-1C4A-B965-5985988013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38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D2158E6D-98C4-C942-B1C4-9D6DFEAF74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F7E996C-6DB0-A440-81A1-B5D6A741D534}" type="slidenum">
              <a:rPr lang="en-GB" altLang="en-US" sz="1200"/>
              <a:pPr eaLnBrk="1" hangingPunct="1"/>
              <a:t>11</a:t>
            </a:fld>
            <a:endParaRPr lang="en-GB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871E0963-BA9D-5146-99B6-AA8D9C427F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A0D8A577-58CE-A34E-AEE4-E298681F6A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53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2C5C1B-3C06-1549-A1C8-3EA91386F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B906C4-3FDA-BA4C-881B-D8140F3F4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F977E-CF2E-8444-B42C-C66334A1DA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0CF74-BAF4-A94F-BDA0-47EBCDFA63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199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3: Ffiniau diogelu safle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E7D69C91-7910-C948-AB8B-B18D785B1F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Mathau o ffensys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0A4BDF-434C-E446-96C5-61C0A59BF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17" y="1756361"/>
            <a:ext cx="2887811" cy="385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7FFA0F-FD91-6247-81F3-7C6E5B3642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36036"/>
            <a:ext cx="2887811" cy="385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9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D81A464B-FB58-4D44-8EF2-C2121111E7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Waliau dros dro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A3264802-5E5D-DC49-B3B9-0F99CE20FD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US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Mae’r lleoliad a’r math o adeiladwaith yn effeithio ar y math o ddull diogelu a ddewisir. Os oes angen i’r prosiect adeiladu fod yn fwy diogel oherwydd ei leoliad, bydd waliau dros dro yn cael eu dewis fel arfer.</a:t>
            </a:r>
          </a:p>
          <a:p>
            <a:pPr marL="0" indent="0" eaLnBrk="1" hangingPunct="1">
              <a:buFontTx/>
              <a:buNone/>
            </a:pPr>
            <a:endParaRPr lang="en-US" altLang="en-US" dirty="0"/>
          </a:p>
          <a:p>
            <a:pPr marL="0" indent="0" eaLnBrk="1" hangingPunct="1">
              <a:buFontTx/>
              <a:buNone/>
            </a:pPr>
            <a:r>
              <a:rPr lang="cy-GB"/>
              <a:t>Mae waliau dros dro wedi datblygu y tu hwnt i strwythurau pren sylfaenol. </a:t>
            </a:r>
            <a:br>
              <a:rPr lang="cy-GB"/>
            </a:br>
            <a:r>
              <a:rPr lang="cy-GB"/>
              <a:t>Erbyn hyn, mae’n gyffredin i waliau dros dro fod yn lliwgar, yn llawn gwybodaeth, gyda goleuadau a phlatfformau gwylio. </a:t>
            </a:r>
          </a:p>
        </p:txBody>
      </p:sp>
    </p:spTree>
    <p:extLst>
      <p:ext uri="{BB962C8B-B14F-4D97-AF65-F5344CB8AC3E}">
        <p14:creationId xmlns:p14="http://schemas.microsoft.com/office/powerpoint/2010/main" val="345302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775D9BD-70F1-2443-9D83-246378CD78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Mathau o waliau dros dro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16D269-9CBE-B54E-A629-65770F096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329089" cy="350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09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675DA2D3-7590-F94C-A1B4-AFB2FB6B98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Mathau o waliau dros dro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67FF9C-EC8C-1F4D-BB8B-D777D33794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276475"/>
            <a:ext cx="422433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2CC4C0-241F-B04B-8C20-F42218C31F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2265363"/>
            <a:ext cx="4068763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51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2A946CD1-359A-2C4A-B980-3F431C09BF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Mathau o waliau dros dro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6FA13A-E2B7-ED44-AF5C-23EB5F791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021" y="1460831"/>
            <a:ext cx="7560394" cy="438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0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EF96DA5E-D5D1-E741-A91D-F3308F7277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Mathau o waliau dros dro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CB8EB9-EC51-D742-9B96-FB093FF92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78"/>
          <a:stretch>
            <a:fillRect/>
          </a:stretch>
        </p:blipFill>
        <p:spPr bwMode="auto">
          <a:xfrm>
            <a:off x="1763688" y="1545602"/>
            <a:ext cx="7092280" cy="4336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25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4B8B2CE3-C761-3E48-AB74-EAA818124E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Cynnal a chadw.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F6C0D8C4-D88C-9540-8D3A-4D00FE1F47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Mae angen i chi wneud yn siŵr bod yr holl ffiniau, y perimedrau yn cael eu harchwilio: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cyn dechrau gweithio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drwy gydol y diwrnod gwaith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ar ddiwedd y diwrnod gwaith. </a:t>
            </a:r>
          </a:p>
          <a:p>
            <a:pPr marL="0" indent="0" eaLnBrk="1" hangingPunct="1">
              <a:buFontTx/>
              <a:buNone/>
              <a:defRPr/>
            </a:pPr>
            <a:r>
              <a:rPr lang="cy-GB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58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8CE6B2D-CF91-904A-AFEF-16D20BC46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Cynllunio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A4B3-C860-DE4A-A88D-2F2C6728B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y-GB">
                <a:solidFill>
                  <a:srgbClr val="000000"/>
                </a:solidFill>
              </a:rPr>
              <a:t>Dylai’r asesiad risg benderfynu sut bydd y perimedr yn cael ei ddiffinio, pa ddull fydd ei angen i ddiogelu’r cyhoedd a ble dylid ei osod. </a:t>
            </a:r>
          </a:p>
          <a:p>
            <a:pPr marL="0" indent="0" eaLnBrk="1" hangingPunct="1">
              <a:buFontTx/>
              <a:buNone/>
              <a:defRPr/>
            </a:pPr>
            <a:r>
              <a:rPr lang="cy-GB">
                <a:solidFill>
                  <a:srgbClr val="000000"/>
                </a:solidFill>
              </a:rPr>
              <a:t>Dyma rai ffactorau i'w hystyried: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natur a math y gwaith adeiladu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pa mor boblog yw'r ardal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pwy fydd angen ymweld â’r safle yn ystod y gwaith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a allai’r safle ddenu plant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nodweddion y safle.</a:t>
            </a:r>
          </a:p>
          <a:p>
            <a:pPr eaLnBrk="1" hangingPunct="1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11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F2134624-2D80-4A4A-8569-D1BEB910E9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Beth mae angen i chi ei wneud</a:t>
            </a:r>
            <a:br>
              <a:rPr lang="cy-GB"/>
            </a:br>
            <a:endParaRPr lang="cy-GB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1403903F-FB05-E648-B499-811F59A0D6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y-GB"/>
              <a:t>Mae’r gyfraith yn dweud bod yn rhaid i chi gynnal eich busnes heb roi aelodau o’r cyhoedd mewn perygl. Mae hyn yn cynnwys y cyhoedd a gweithwyr eraill y gallai’r gwaith effeithio arnynt.</a:t>
            </a:r>
          </a:p>
          <a:p>
            <a:pPr marL="0" indent="0" eaLnBrk="1" hangingPunct="1">
              <a:buFontTx/>
              <a:buNone/>
              <a:defRPr/>
            </a:pPr>
            <a:r>
              <a:rPr lang="cy-GB"/>
              <a:t>Dylai cleient neu gydlynydd y prosiect ddarparu gwybodaeth am y canlynol: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ffiniau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defnydd tir cyfagos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mynediad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mesurau i gadw pobl heb awdurdod allan o’r safle.</a:t>
            </a:r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951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3A440022-1457-C744-B129-9942556385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Awdurdodiad 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E6F2861B-5E7E-EA46-84D2-7693729F0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y-GB"/>
              <a:t>Rhaid i’r prif gontractwr gymryd camau rhesymol i atal pobl heb awdurdod rhag mynd ar y safle. </a:t>
            </a:r>
          </a:p>
          <a:p>
            <a:pPr marL="0" indent="0" eaLnBrk="1" hangingPunct="1">
              <a:buFontTx/>
              <a:buNone/>
            </a:pPr>
            <a:r>
              <a:rPr lang="cy-GB"/>
              <a:t>Efallai y bydd gan bobl hawl i fynd ar y safle cyfan neu gael eu cyfyngu i rannau penodol.</a:t>
            </a:r>
          </a:p>
          <a:p>
            <a:pPr marL="0" indent="0" eaLnBrk="1" hangingPunct="1">
              <a:buFontTx/>
              <a:buNone/>
            </a:pPr>
            <a:r>
              <a:rPr lang="cy-GB"/>
              <a:t>Rhaid i chi esbonio rheolau perthnasol y safle i bobl awdurdodedig a gwneud unrhyw waith cynefino angenrheidiol ar y safle.</a:t>
            </a:r>
          </a:p>
          <a:p>
            <a:pPr marL="0" indent="0" eaLnBrk="1" hangingPunct="1">
              <a:buFontTx/>
              <a:buNone/>
            </a:pPr>
            <a:r>
              <a:rPr lang="cy-GB"/>
              <a:t>Efallai y bydd angen i chi oruchwylio neu fynd gyda rhai ymwelwyr awdurdodedig pan fyddant ar y safle neu’n ymweld ag ardaloedd penodol. </a:t>
            </a:r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203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0B0501E-BB0C-4345-89EE-22CE710508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1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Mae pob safle adeiladu angen</a:t>
            </a:r>
            <a:br>
              <a:rPr lang="cy-GB"/>
            </a:br>
            <a:endParaRPr lang="cy-GB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CCA89ABC-19A5-1547-B42A-FC68E0F2B5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Mesurau i reoli mynediad drwy ffiniau diffiniedig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Camau i eithrio pobl heb awdurdod.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Er bod nifer y plant sy’n cael eu lladd neu eu hanafu ar safleoedd adeiladu wedi lleihau, nid oes lle i fod yn hunanfodlon. Bob blwyddyn, mae dau neu dri o blant yn marw ar ôl cael mynediad i safleoedd adeiladu, ac mae llawer mwy yn cael eu hanafu.</a:t>
            </a:r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308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77B6A5D-3671-3541-B2A1-E3D47CEB9E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br>
              <a:rPr lang="cy-GB"/>
            </a:br>
            <a:r>
              <a:rPr lang="cy-GB"/>
              <a:t>Ffiniau'r Safle 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B2BA0033-7E65-074E-A009-8869263A07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y-GB"/>
              <a:t>Mae angen i chi ddiffinio ffiniau’n ffisegol, lle bo angen, gyda ffensys addas. Dylai’r math o ffens adlewyrchu natur y safle a’i gyffiniau. </a:t>
            </a:r>
          </a:p>
          <a:p>
            <a:pPr marL="0" indent="0">
              <a:buFontTx/>
              <a:buNone/>
              <a:defRPr/>
            </a:pPr>
            <a:r>
              <a:rPr lang="cy-GB"/>
              <a:t>Mae pennu’r ffin yn agwedd bwysig ar reoli risg i’r cyhoedd. </a:t>
            </a:r>
          </a:p>
          <a:p>
            <a:pPr marL="0" indent="0">
              <a:buFontTx/>
              <a:buNone/>
              <a:defRPr/>
            </a:pPr>
            <a:r>
              <a:rPr lang="cy-GB"/>
              <a:t>Mae angen </a:t>
            </a:r>
            <a:r>
              <a:rPr lang="cy-GB" b="1"/>
              <a:t>cynllunio, darparu a chynnal (PPM)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b="1"/>
              <a:t>Cynllunio</a:t>
            </a:r>
            <a:r>
              <a:rPr lang="cy-GB"/>
              <a:t> ffurf y perimedr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b="1"/>
              <a:t>Darparu’r</a:t>
            </a:r>
            <a:r>
              <a:rPr lang="cy-GB"/>
              <a:t> ffensys/waliau dros dro a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b="1"/>
              <a:t>Chynnal</a:t>
            </a:r>
            <a:r>
              <a:rPr lang="cy-GB"/>
              <a:t> </a:t>
            </a:r>
            <a:r>
              <a:rPr lang="cy-GB" b="1"/>
              <a:t>a chadw’r</a:t>
            </a:r>
            <a:r>
              <a:rPr lang="cy-GB"/>
              <a:t> ffensys/waliau dros dro.</a:t>
            </a:r>
          </a:p>
        </p:txBody>
      </p:sp>
    </p:spTree>
    <p:extLst>
      <p:ext uri="{BB962C8B-B14F-4D97-AF65-F5344CB8AC3E}">
        <p14:creationId xmlns:p14="http://schemas.microsoft.com/office/powerpoint/2010/main" val="415120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0FF83A45-F30D-9F41-B75F-2BE43A211F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6088" y="625412"/>
            <a:ext cx="8218488" cy="382588"/>
          </a:xfrm>
        </p:spPr>
        <p:txBody>
          <a:bodyPr/>
          <a:lstStyle/>
          <a:p>
            <a:pPr eaLnBrk="1" hangingPunct="1"/>
            <a:br>
              <a:rPr lang="cy-GB"/>
            </a:br>
            <a:r>
              <a:rPr lang="cy-GB"/>
              <a:t>Cynllunio </a:t>
            </a:r>
            <a:br>
              <a:rPr lang="cy-GB"/>
            </a:br>
            <a:endParaRPr lang="cy-GB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C1A5ACFB-AB88-AC41-97CA-1BA5853B5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1412776"/>
            <a:ext cx="8229600" cy="4437224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GB" sz="1800" dirty="0"/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Beth yw natur a math y gwaith adeiladu? 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Pa mor boblog yw'r ardal?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Pwy fydd angen ymweld â’r safle yn ystod y gwaith?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A allai’r safle ddenu plant?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Beth yw nodweddion y safle? (Meddyliwch am ffiniau presennol y safle, lleoliad, agosrwydd at adeiladau eraill.)</a:t>
            </a:r>
          </a:p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499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CCC60CB1-9FED-D34E-8C77-487422B5BC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Darparu 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E31C0BAD-0FE5-7247-9F9B-64A975573E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y-GB">
                <a:latin typeface="Arial" panose="020B0604020202020204" pitchFamily="34" charset="0"/>
                <a:cs typeface="Arial" panose="020B0604020202020204" pitchFamily="34" charset="0"/>
              </a:rPr>
              <a:t>Fel arfer, mewn ardaloedd poblog, bydd hyn yn golygu ffens rwyll fach dwy fetr o uchder neu wal dros drp o amgylch y safle.</a:t>
            </a:r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7A0A5E-EE2D-0441-82F8-878FE2C94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33" b="18829"/>
          <a:stretch>
            <a:fillRect/>
          </a:stretch>
        </p:blipFill>
        <p:spPr bwMode="auto">
          <a:xfrm>
            <a:off x="2904720" y="2555880"/>
            <a:ext cx="332344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01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11F87E07-F824-4647-85F9-BD1771A280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Mathau o ffensys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F412E7-8750-A543-9451-3AA0746FA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0" y="2435558"/>
            <a:ext cx="1779220" cy="2372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FA2C6D-EDDA-8C45-BE2C-1E9067CFB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44" y="2292736"/>
            <a:ext cx="2066328" cy="256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ACA64E-1C67-334A-A94A-A65123714D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12647" y="2636081"/>
            <a:ext cx="2500600" cy="187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D00CD4-8103-864F-9EA4-FAA5768F73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77969" y="2594261"/>
            <a:ext cx="2563772" cy="192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21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</TotalTime>
  <Words>634</Words>
  <Application>Microsoft Office PowerPoint</Application>
  <PresentationFormat>On-screen Show (4:3)</PresentationFormat>
  <Paragraphs>83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Lucida Grande</vt:lpstr>
      <vt:lpstr>Times New Roman</vt:lpstr>
      <vt:lpstr>Wingdings</vt:lpstr>
      <vt:lpstr>Default Design</vt:lpstr>
      <vt:lpstr>PowerPoint 3: Ffiniau diogelu safle</vt:lpstr>
      <vt:lpstr>Cynllunio</vt:lpstr>
      <vt:lpstr> Beth mae angen i chi ei wneud </vt:lpstr>
      <vt:lpstr>Awdurdodiad </vt:lpstr>
      <vt:lpstr> Mae pob safle adeiladu angen </vt:lpstr>
      <vt:lpstr>  Ffiniau'r Safle   </vt:lpstr>
      <vt:lpstr> Cynllunio  </vt:lpstr>
      <vt:lpstr>Darparu </vt:lpstr>
      <vt:lpstr>Mathau o ffensys </vt:lpstr>
      <vt:lpstr>Mathau o ffensys</vt:lpstr>
      <vt:lpstr>Waliau dros dro</vt:lpstr>
      <vt:lpstr>Mathau o waliau dros dro</vt:lpstr>
      <vt:lpstr>Mathau o waliau dros dro</vt:lpstr>
      <vt:lpstr>Mathau o waliau dros dro</vt:lpstr>
      <vt:lpstr>Mathau o waliau dros dro</vt:lpstr>
      <vt:lpstr>Cynnal a chadw.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141</cp:revision>
  <dcterms:created xsi:type="dcterms:W3CDTF">2013-05-28T00:38:54Z</dcterms:created>
  <dcterms:modified xsi:type="dcterms:W3CDTF">2021-06-04T08:15:48Z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