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0"/>
  </p:notesMasterIdLst>
  <p:handoutMasterIdLst>
    <p:handoutMasterId r:id="rId31"/>
  </p:handoutMasterIdLst>
  <p:sldIdLst>
    <p:sldId id="256" r:id="rId5"/>
    <p:sldId id="331" r:id="rId6"/>
    <p:sldId id="330" r:id="rId7"/>
    <p:sldId id="333" r:id="rId8"/>
    <p:sldId id="334" r:id="rId9"/>
    <p:sldId id="336" r:id="rId10"/>
    <p:sldId id="367" r:id="rId11"/>
    <p:sldId id="370" r:id="rId12"/>
    <p:sldId id="371" r:id="rId13"/>
    <p:sldId id="373" r:id="rId14"/>
    <p:sldId id="374" r:id="rId15"/>
    <p:sldId id="378" r:id="rId16"/>
    <p:sldId id="375" r:id="rId17"/>
    <p:sldId id="376" r:id="rId18"/>
    <p:sldId id="377" r:id="rId19"/>
    <p:sldId id="337" r:id="rId20"/>
    <p:sldId id="338" r:id="rId21"/>
    <p:sldId id="339" r:id="rId22"/>
    <p:sldId id="340" r:id="rId23"/>
    <p:sldId id="356" r:id="rId24"/>
    <p:sldId id="357" r:id="rId25"/>
    <p:sldId id="358" r:id="rId26"/>
    <p:sldId id="359" r:id="rId27"/>
    <p:sldId id="360" r:id="rId28"/>
    <p:sldId id="267" r:id="rId29"/>
  </p:sldIdLst>
  <p:sldSz cx="9144000" cy="6858000" type="screen4x3"/>
  <p:notesSz cx="6858000" cy="9144000"/>
  <p:custDataLst>
    <p:tags r:id="rId3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2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80" d="100"/>
          <a:sy n="80" d="100"/>
        </p:scale>
        <p:origin x="1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gs" Target="tags/tag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8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26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29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28" Type="http://schemas.openxmlformats.org/officeDocument/2006/relationships/image" Target="../media/image39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31" Type="http://schemas.openxmlformats.org/officeDocument/2006/relationships/image" Target="../media/image42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png"/><Relationship Id="rId27" Type="http://schemas.openxmlformats.org/officeDocument/2006/relationships/image" Target="../media/image38.png"/><Relationship Id="rId30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lc-direct.co.uk/Images/Products/size_3/WYR20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www.tlc-direct.co.uk/Images/Products/size_3/WYR5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tlc-direct.co.uk/Images/Products/size_3/WYR15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www.tlc-direct.co.uk/Images/Products/size_3/WYR30.JPG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5" name="Rectangle 15">
            <a:extLst>
              <a:ext uri="{FF2B5EF4-FFF2-40B4-BE49-F238E27FC236}">
                <a16:creationId xmlns:a16="http://schemas.microsoft.com/office/drawing/2014/main" id="{C671C4F8-5336-4818-B91A-D61510FC9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44800"/>
            <a:ext cx="8153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cy-GB"/>
              <a:t>PowerPoint 7: Prif egwyddorion cylchedau trydanol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EA14CB35-ABFE-42FE-9E34-EBE79DE6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432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114: Systemau ac offer electro-dechnegol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41710"/>
            <a:ext cx="7772400" cy="504056"/>
          </a:xfrm>
        </p:spPr>
        <p:txBody>
          <a:bodyPr/>
          <a:lstStyle/>
          <a:p>
            <a:r>
              <a:rPr lang="cy-GB"/>
              <a:t>Cyfrifiadau ceblau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545766"/>
            <a:ext cx="7776864" cy="4104456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Pwrpas cynnal cyfrifiad cebl yw sicrhau nad yw’r cebl yn cael ei orlwytho. Gall hyn gynhyrchu gormod o wres a all yn ei dro niweidio’r cebl a’r gosodiad a hyd yn oed achosi tân.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Dyma rai o’r ceblau mwyaf </a:t>
            </a:r>
            <a:r>
              <a:rPr lang="cy-GB" dirty="0">
                <a:solidFill>
                  <a:schemeClr val="tx1"/>
                </a:solidFill>
                <a:latin typeface="+mj-lt"/>
              </a:rPr>
              <a:t>cyffredin a ddefnyddir: 1mm² neu 1.5 mm² ar gyfer cylchedau goleuo a 2.5mm² ar gyfer cylchedau socedi. </a:t>
            </a:r>
            <a:r>
              <a:rPr lang="cy-GB" dirty="0">
                <a:solidFill>
                  <a:schemeClr val="tx1"/>
                </a:solidFill>
              </a:rPr>
              <a:t>Fodd bynnag, mae angen i’r rheini sy’n gwneud gwaith trydanol ddeall sut mae dewis cebl o’r croestoriad cywir at ddefnydd penodol. Bydd cyfeirio at y tablau yn Atodiad 4 BS 7671 ac Atodiad 6 Canllaw Safle’r IET yn helpu i wneud cyfrifiadau ceblau.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432048"/>
          </a:xfrm>
        </p:spPr>
        <p:txBody>
          <a:bodyPr/>
          <a:lstStyle/>
          <a:p>
            <a:r>
              <a:rPr lang="cy-GB" dirty="0"/>
              <a:t>Cyfrifo’r maint iawn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6912768" cy="4320480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Trosolwg syml ar gyfer cyfrifo’r maint cebl cywir ar gyfer llwyth penodol:</a:t>
            </a:r>
          </a:p>
          <a:p>
            <a:pPr marL="457200" indent="-457200" algn="l">
              <a:buFont typeface="+mj-lt"/>
              <a:buAutoNum type="arabicPeriod"/>
            </a:pPr>
            <a:r>
              <a:rPr lang="cy-GB" dirty="0">
                <a:solidFill>
                  <a:schemeClr val="tx1"/>
                </a:solidFill>
              </a:rPr>
              <a:t>Cyfrifwch gerrynt y dyluniad (IB). Dyma’r cerrynt arferol a dynnir gan y llwyth. Fel arfer fe’i pennir fel hyn: Ib = Wattiau/ Foltiau</a:t>
            </a:r>
          </a:p>
          <a:p>
            <a:pPr marL="457200" indent="-457200" algn="l">
              <a:buFont typeface="+mj-lt"/>
              <a:buAutoNum type="arabicPeriod"/>
            </a:pPr>
            <a:r>
              <a:rPr lang="cy-GB" dirty="0">
                <a:solidFill>
                  <a:schemeClr val="tx1"/>
                </a:solidFill>
              </a:rPr>
              <a:t>Dewiswch fath a graddfa gerrynt y ddyfais gor-gerrynt (In).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7772400" cy="432048"/>
          </a:xfrm>
        </p:spPr>
        <p:txBody>
          <a:bodyPr/>
          <a:lstStyle/>
          <a:p>
            <a:r>
              <a:rPr lang="cy-GB"/>
              <a:t>Cyfrifo’r maint iawn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064896" cy="432048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3"/>
            </a:pPr>
            <a:r>
              <a:rPr lang="cy-GB" dirty="0">
                <a:solidFill>
                  <a:schemeClr val="tx1"/>
                </a:solidFill>
              </a:rPr>
              <a:t>Defnyddiwch y ffactorau cywiro perthnasol i gael y cerrynt tabledig (It ). Defnyddir ffactorau cywiro mewn sefyllfaoedd sy’n atal cebl rhag gwasgaru’r gwres a achosir gan lif arferol y cerrynt drwyddo. Felly, fel y dangosir isod, dyma rai o’r ffactorau cywiro y gellir eu defnyddio::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Tymheredd amgylchol, Ca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Grwpio, Cg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Inswleiddio thermol, Ci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Ffactor ffiwsiau y gellir eu hail-weirio (BS 3036), Cf</a:t>
            </a:r>
          </a:p>
          <a:p>
            <a:pPr algn="l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525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5"/>
            <a:ext cx="7772400" cy="648072"/>
          </a:xfrm>
        </p:spPr>
        <p:txBody>
          <a:bodyPr/>
          <a:lstStyle/>
          <a:p>
            <a:r>
              <a:rPr lang="cy-GB"/>
              <a:t>Cyfrifo’r maint iawn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67544" y="1988840"/>
                <a:ext cx="7704856" cy="4104456"/>
              </a:xfrm>
            </p:spPr>
            <p:txBody>
              <a:bodyPr/>
              <a:lstStyle/>
              <a:p>
                <a:pPr marL="457200" indent="-457200" algn="l">
                  <a:buFont typeface="+mj-lt"/>
                  <a:buAutoNum type="arabicPeriod" startAt="4"/>
                </a:pPr>
                <a:r>
                  <a:rPr lang="cy-GB" dirty="0">
                    <a:solidFill>
                      <a:schemeClr val="tx1"/>
                    </a:solidFill>
                  </a:rPr>
                  <a:t>Mae’r ffactorau cywiro hyn yn cael eu defnyddio fel rhanwyr yn unol â chyfradd cerrynt nominol y ddyfais amddiffyn rhag gor-gerrynt (In), er mwyn cael y cerrynt tabledig (It). </a:t>
                </a:r>
                <a:br>
                  <a:rPr lang="cy-GB" dirty="0">
                    <a:solidFill>
                      <a:schemeClr val="tx1"/>
                    </a:solidFill>
                  </a:rPr>
                </a:br>
                <a:r>
                  <a:rPr lang="cy-GB" dirty="0">
                    <a:solidFill>
                      <a:schemeClr val="tx1"/>
                    </a:solidFill>
                  </a:rPr>
                  <a:t>Er enghraifft, yn y sefyllfa waethaf bosibl lle defnyddir y pedwar ffactor, byddai’r fformiwla’n edrych fel hyn: </a:t>
                </a:r>
              </a:p>
              <a:p>
                <a:pPr algn="l"/>
                <a:r>
                  <a:rPr lang="cy-GB" dirty="0">
                    <a:solidFill>
                      <a:schemeClr val="tx1"/>
                    </a:solidFill>
                  </a:rPr>
                  <a:t>           It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cy-GB" dirty="0">
                    <a:solidFill>
                      <a:schemeClr val="tx1"/>
                    </a:solidFill>
                  </a:rPr>
                  <a:t>    </a:t>
                </a:r>
                <a:r>
                  <a:rPr lang="cy-GB" u="sng" dirty="0">
                    <a:solidFill>
                      <a:schemeClr val="tx1"/>
                    </a:solidFill>
                  </a:rPr>
                  <a:t>           In_______  </a:t>
                </a:r>
                <a:br>
                  <a:rPr lang="cy-GB" u="sng" dirty="0">
                    <a:solidFill>
                      <a:schemeClr val="tx1"/>
                    </a:solidFill>
                  </a:rPr>
                </a:br>
                <a:r>
                  <a:rPr lang="cy-GB" dirty="0">
                    <a:solidFill>
                      <a:schemeClr val="tx1"/>
                    </a:solidFill>
                  </a:rPr>
                  <a:t>                    Ca x Cg x Ci x Cf</a:t>
                </a:r>
              </a:p>
            </p:txBody>
          </p:sp>
        </mc:Choice>
        <mc:Fallback xmlns=""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67544" y="1988840"/>
                <a:ext cx="7704856" cy="4104456"/>
              </a:xfrm>
              <a:blipFill>
                <a:blip r:embed="rId2"/>
                <a:stretch>
                  <a:fillRect l="-1899" t="-1780" r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5"/>
            <a:ext cx="7772400" cy="504056"/>
          </a:xfrm>
        </p:spPr>
        <p:txBody>
          <a:bodyPr/>
          <a:lstStyle/>
          <a:p>
            <a:r>
              <a:rPr lang="cy-GB"/>
              <a:t>Cyfrifo’r maint iawn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628801"/>
            <a:ext cx="8496944" cy="4320480"/>
          </a:xfrm>
        </p:spPr>
        <p:txBody>
          <a:bodyPr/>
          <a:lstStyle/>
          <a:p>
            <a:pPr marL="457200" indent="-457200" algn="l">
              <a:buFont typeface="+mj-lt"/>
              <a:buAutoNum type="arabicPeriod" startAt="5"/>
            </a:pPr>
            <a:r>
              <a:rPr lang="cy-GB" dirty="0">
                <a:solidFill>
                  <a:schemeClr val="tx1"/>
                </a:solidFill>
              </a:rPr>
              <a:t>Pan fyddwn yn cael y cerrynt wedi’i dabio, mae’n rhaid i ni wedyn gyfrifo’r gostyngiad o ran foltedd i sicrhau nad yw’n ormod.</a:t>
            </a:r>
          </a:p>
          <a:p>
            <a:pPr algn="l"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chemeClr val="tx1"/>
                </a:solidFill>
              </a:rPr>
              <a:t> Mae Rheoliad 525-01-02 yn datgan na ddylai’r gostyngiad foltedd o ffynhonnell y cyflenwad i’r pwynt pellaf yn y gosodiad fod yn fwy na phedwar y cant o’r foltedd cyflenwi pan fydd y dargludyddion yn cludo cerrynt llwyth llawn. Mae gan y tablau yn Atodiad 4 adran gostyngiad foltedd lle gellir darganfod milifolt yr amp y fetr (mv/a/m) ar gyfer cebl penodol. </a:t>
            </a:r>
          </a:p>
          <a:p>
            <a:pPr algn="l"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chemeClr val="tx1"/>
                </a:solidFill>
              </a:rPr>
              <a:t>Mae’r gostyngiad foltedd yn cael ei gyfrifo o:</a:t>
            </a:r>
          </a:p>
          <a:p>
            <a:pPr algn="l"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chemeClr val="tx1"/>
                </a:solidFill>
              </a:rPr>
              <a:t>Gostyngiad foltedd =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chemeClr val="tx1"/>
                </a:solidFill>
              </a:rPr>
              <a:t> </a:t>
            </a:r>
            <a:r>
              <a:rPr lang="cy-GB" u="sng" dirty="0">
                <a:solidFill>
                  <a:schemeClr val="tx1"/>
                </a:solidFill>
              </a:rPr>
              <a:t>mv/a/m x cerrynt y dyluniad, Ib x hyd y rhediad mewn metrau</a:t>
            </a:r>
          </a:p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cy-GB" dirty="0">
                <a:solidFill>
                  <a:schemeClr val="tx1"/>
                </a:solidFill>
              </a:rPr>
              <a:t>                                                          1000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7772400" cy="504056"/>
          </a:xfrm>
        </p:spPr>
        <p:txBody>
          <a:bodyPr/>
          <a:lstStyle/>
          <a:p>
            <a:r>
              <a:rPr lang="cy-GB"/>
              <a:t>Cyfrifo’r maint iawn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7776864" cy="4536504"/>
          </a:xfrm>
        </p:spPr>
        <p:txBody>
          <a:bodyPr/>
          <a:lstStyle/>
          <a:p>
            <a:pPr algn="l"/>
            <a:r>
              <a:rPr lang="cy-GB">
                <a:solidFill>
                  <a:schemeClr val="tx1"/>
                </a:solidFill>
              </a:rPr>
              <a:t>Rhoddir gwybodaeth ac arweiniad pellach ar gyfrifiadau ceblau ar lefel 3. </a:t>
            </a:r>
          </a:p>
          <a:p>
            <a:pPr algn="l"/>
            <a:r>
              <a:rPr lang="cy-GB">
                <a:solidFill>
                  <a:schemeClr val="tx1"/>
                </a:solidFill>
              </a:rPr>
              <a:t>Fel y nodwyd yn gynharach, y brif ffynhonnell wybodaeth yw Atodiad 4 BS 7671, Diogelu rhag gor-gerrynt, ac am ddull symlach, Atodiad 6 Canllaw Safle’r IET.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 dirty="0"/>
              <a:t> Yn y DU, mae llawer iawn o wybodaeth ar gael i helpu i osod a phrofi safleoedd yn ddiogel. Dyma’r ddwy brif ffynhonnell wybodaeth sy’n helpu gosodwyr trydanol:</a:t>
            </a:r>
          </a:p>
          <a:p>
            <a:pPr marL="342900" indent="-342900">
              <a:buAutoNum type="arabicPeriod"/>
            </a:pPr>
            <a:r>
              <a:rPr lang="cy-GB" dirty="0"/>
              <a:t>Rheoliadau Gwifrau (BS 7671)</a:t>
            </a:r>
          </a:p>
          <a:p>
            <a:pPr marL="342900" indent="-342900">
              <a:buAutoNum type="arabicPeriod"/>
            </a:pPr>
            <a:r>
              <a:rPr lang="cy-GB" dirty="0"/>
              <a:t>Canllaw Safle’r IET.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Diogelwch: Rheoliadau Gwifrau (BS 7671)</a:t>
            </a:r>
            <a:br>
              <a:rPr lang="cy-GB" sz="2000">
                <a:solidFill>
                  <a:schemeClr val="tx1"/>
                </a:solidFill>
              </a:rPr>
            </a:br>
            <a:endParaRPr lang="cy-GB" sz="200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Rheoliadau Gwifrau BS 7671 yw prif safon diogelwch trydanol y DU. Mae’n amlinellu’r gofynion sy’n nodi sut mae gwneud gwaith trydanol yn ddiogel. </a:t>
            </a:r>
          </a:p>
          <a:p>
            <a:r>
              <a:rPr lang="cy-GB"/>
              <a:t>Mae’n nodi’r rheoliadau sy’n berthnasol i ddylunio, codi a gwirio gosodiadau trydanol, ac i addasu ac ychwanegu at osodiadau sy’n bodoli’n barod.</a:t>
            </a:r>
          </a:p>
          <a:p>
            <a:r>
              <a:rPr lang="cy-GB"/>
              <a:t>Mae BS 7671 yn gosod y safon ar gyfer sut y dylid gwneud gosodiadau trydanol yn y DU ac yn sicrhau cydymffurfiad â’r gyfraith.</a:t>
            </a:r>
          </a:p>
          <a:p>
            <a:r>
              <a:rPr lang="cy-GB" sz="160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Diogelwch: Y Canllaw Safle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Mae’r Canllaw Safle wedi’i ddylunio i gael ei ddefnyddio ar y safle er mwyn gallu cyfeirio ato’n rhwydd ac mae’n cynnig arweiniad syml o ran defnyddio BS 7671. </a:t>
            </a:r>
          </a:p>
          <a:p>
            <a:r>
              <a:rPr lang="cy-GB"/>
              <a:t>Mae’r llyfr hefyd yn berthnasol i fyfyrwyr sy’n astudio cyrsiau weirio. Bydd yr holl ddiweddariadau disgwyliedig i 18fed Argraffiad y Rheoliadau Gwifrau wedi eu cynnwys yn y Canllaw Safle.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8000"/>
            <a:ext cx="8229600" cy="382588"/>
          </a:xfrm>
        </p:spPr>
        <p:txBody>
          <a:bodyPr/>
          <a:lstStyle/>
          <a:p>
            <a:r>
              <a:rPr lang="cy-GB"/>
              <a:t>Diogelwch: dargludyddion diogelu a daearu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cy-GB"/>
              <a:t>Mae daearu’n cael ei ddefnyddio i’ch diogelu rhag sioc drydanol. Mae’n gwneud hyn drwy ddarparu llwybr (dargludydd diogelu) i gerrynt nam lifo i’r ddaear. Mae hefyd yn gwneud i ddyfais diogelu (naill ai torrwr cylched neu ffiws) ddiffodd y cerrynt trydanol i’r cylched sydd â’r nam.</a:t>
            </a:r>
          </a:p>
          <a:p>
            <a:r>
              <a:rPr lang="cy-GB"/>
              <a:t>Mae gwahanol fathau o ddargludyddion diogelu a daearu yn cael eu defnyddio mewn gosodiadau trydanol.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Gwarchodaeth gor-gerrynt</a:t>
            </a:r>
            <a:br>
              <a:rPr lang="cy-GB"/>
            </a:br>
            <a:endParaRPr lang="cy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859216" cy="4248000"/>
          </a:xfrm>
        </p:spPr>
        <p:txBody>
          <a:bodyPr/>
          <a:lstStyle/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r>
              <a:rPr lang="cy-GB" dirty="0"/>
              <a:t>Mae </a:t>
            </a:r>
            <a:r>
              <a:rPr lang="cy-GB" dirty="0" err="1"/>
              <a:t>gor</a:t>
            </a:r>
            <a:r>
              <a:rPr lang="cy-GB" dirty="0"/>
              <a:t>-gerrynt yn digwydd pan fydd y cerrynt yn fwy na chapasiti graddedig y gylched honno. Mae torwyr cylchedau a ffiwsys yn enghreifftiau o ddyfeisiau amddiffyn rhag </a:t>
            </a:r>
            <a:r>
              <a:rPr lang="cy-GB" dirty="0" err="1"/>
              <a:t>gor</a:t>
            </a:r>
            <a:r>
              <a:rPr lang="cy-GB" dirty="0"/>
              <a:t>-gerrynt ac maent yn amddiffyn gwifrau cylched rhag difrod sy’n cael ei achosi gan or-gerrynt.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7772400" cy="432048"/>
          </a:xfrm>
        </p:spPr>
        <p:txBody>
          <a:bodyPr/>
          <a:lstStyle/>
          <a:p>
            <a:r>
              <a:rPr lang="cy-GB"/>
              <a:t>Diogelwch: dargludyddion diogelu a daearu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7992888" cy="3888432"/>
          </a:xfrm>
        </p:spPr>
        <p:txBody>
          <a:bodyPr/>
          <a:lstStyle/>
          <a:p>
            <a:pPr algn="l"/>
            <a:r>
              <a:rPr lang="cy-GB" b="1">
                <a:solidFill>
                  <a:schemeClr val="tx1"/>
                </a:solidFill>
              </a:rPr>
              <a:t>Dargludydd daearu</a:t>
            </a:r>
          </a:p>
          <a:p>
            <a:pPr algn="l"/>
            <a:r>
              <a:rPr lang="cy-GB">
                <a:solidFill>
                  <a:schemeClr val="tx1"/>
                </a:solidFill>
              </a:rPr>
              <a:t>Mae dargludydd daearu yn cyfuno terfynell ddaearu gosodiad â’r electrod daear neu â’r derfynell ddaear a ddarperir gan y Cwmni Cyflenwi Trydan. Mae’n ddolen hanfodol yn y system ddiogelu, felly rhaid bod yn ofalus i sicrhau bod ei gyfanrwydd yn cael ei ddiogelu bob amser.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052737"/>
            <a:ext cx="7772400" cy="432048"/>
          </a:xfrm>
        </p:spPr>
        <p:txBody>
          <a:bodyPr/>
          <a:lstStyle/>
          <a:p>
            <a:r>
              <a:rPr lang="cy-GB"/>
              <a:t>Diogelwch: dargludyddion diogelu a daearu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7992888" cy="3816424"/>
          </a:xfrm>
        </p:spPr>
        <p:txBody>
          <a:bodyPr/>
          <a:lstStyle/>
          <a:p>
            <a:pPr algn="l"/>
            <a:r>
              <a:rPr lang="cy-GB" b="1">
                <a:solidFill>
                  <a:schemeClr val="tx1"/>
                </a:solidFill>
              </a:rPr>
              <a:t>Dargludydd diogelu cylched</a:t>
            </a:r>
          </a:p>
          <a:p>
            <a:pPr algn="l"/>
            <a:r>
              <a:rPr lang="cy-GB">
                <a:solidFill>
                  <a:schemeClr val="tx1"/>
                </a:solidFill>
              </a:rPr>
              <a:t>Mae dargludydd diogelu cylched (a elwir fel arfer yn ‘c.p.c.’) yn system o ddargludyddion sy’n diogelu cylchedau unigol mewn gosodiad. Maen nhw i gyd wedi’u cysylltu â’r brif derfynell ddaearu.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736" y="1148049"/>
            <a:ext cx="7772400" cy="432048"/>
          </a:xfrm>
        </p:spPr>
        <p:txBody>
          <a:bodyPr/>
          <a:lstStyle/>
          <a:p>
            <a:r>
              <a:rPr lang="cy-GB"/>
              <a:t>Diogelwch: dargludyddion diogelu a daearu</a:t>
            </a:r>
            <a:br>
              <a:rPr lang="cy-GB" sz="2000">
                <a:solidFill>
                  <a:schemeClr val="tx1"/>
                </a:solidFill>
              </a:rPr>
            </a:br>
            <a:endParaRPr lang="cy-GB" sz="200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488832" cy="4032448"/>
          </a:xfrm>
        </p:spPr>
        <p:txBody>
          <a:bodyPr/>
          <a:lstStyle/>
          <a:p>
            <a:pPr algn="l"/>
            <a:r>
              <a:rPr lang="cy-GB" b="1" dirty="0">
                <a:solidFill>
                  <a:schemeClr val="tx1"/>
                </a:solidFill>
              </a:rPr>
              <a:t>Dargludyddion bondio</a:t>
            </a:r>
          </a:p>
          <a:p>
            <a:pPr algn="l"/>
            <a:r>
              <a:rPr lang="cy-GB" dirty="0">
                <a:solidFill>
                  <a:schemeClr val="tx1"/>
                </a:solidFill>
              </a:rPr>
              <a:t>Mae bondio unbotensial yn sicrhau bod gwaith metel wedi’i ddaearu (rhannau dargludol agored) y gosodiad wedi’i gysylltu â gwaith metel arall (rhannau dargludol allanol) i sicrhau nad oes gwahaniaethau potensial peryglus yn daatblygu.</a:t>
            </a:r>
          </a:p>
          <a:p>
            <a:pPr algn="l"/>
            <a:r>
              <a:rPr lang="cy-GB" b="1" dirty="0">
                <a:solidFill>
                  <a:schemeClr val="tx1"/>
                </a:solidFill>
              </a:rPr>
              <a:t>Prif ddargludyddion bondio diogelu</a:t>
            </a:r>
            <a:br>
              <a:rPr lang="cy-GB" dirty="0">
                <a:solidFill>
                  <a:schemeClr val="tx1"/>
                </a:solidFill>
              </a:rPr>
            </a:br>
            <a:r>
              <a:rPr lang="cy-GB" dirty="0">
                <a:solidFill>
                  <a:schemeClr val="tx1"/>
                </a:solidFill>
              </a:rPr>
              <a:t>Mae’r dargludyddion hyn yn cysylltu system ddaearu’r gosodiad â gwaith metel gwasanaethau eraill fel nwy a dŵr. 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69" y="1103258"/>
            <a:ext cx="7772400" cy="432048"/>
          </a:xfrm>
        </p:spPr>
        <p:txBody>
          <a:bodyPr/>
          <a:lstStyle/>
          <a:p>
            <a:r>
              <a:rPr lang="cy-GB"/>
              <a:t>Diogelwch: dargludyddion diogelu a daearu</a:t>
            </a:r>
            <a:br>
              <a:rPr lang="cy-GB" sz="2000">
                <a:solidFill>
                  <a:schemeClr val="tx1"/>
                </a:solidFill>
              </a:rPr>
            </a:br>
            <a:endParaRPr lang="cy-GB" sz="200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69" y="2060848"/>
            <a:ext cx="7920880" cy="4104456"/>
          </a:xfrm>
        </p:spPr>
        <p:txBody>
          <a:bodyPr/>
          <a:lstStyle/>
          <a:p>
            <a:pPr algn="l"/>
            <a:r>
              <a:rPr lang="cy-GB" b="1">
                <a:solidFill>
                  <a:schemeClr val="tx1"/>
                </a:solidFill>
              </a:rPr>
              <a:t>Dargludyddion bondio atodol</a:t>
            </a:r>
            <a:br>
              <a:rPr lang="cy-GB">
                <a:solidFill>
                  <a:schemeClr val="tx1"/>
                </a:solidFill>
              </a:rPr>
            </a:br>
            <a:r>
              <a:rPr lang="cy-GB">
                <a:solidFill>
                  <a:schemeClr val="tx1"/>
                </a:solidFill>
              </a:rPr>
              <a:t>Mae’r dargludyddion hyn yn cysylltu rhannau dargludol allanol – hynny yw, gwaith metel nad yw’n gysylltiedig â’r gosodiad trydanol ond a allai ddarparu llwybr dargludo a fyddai’n achosi sioc.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5780" y="1078776"/>
            <a:ext cx="7772400" cy="432048"/>
          </a:xfrm>
        </p:spPr>
        <p:txBody>
          <a:bodyPr/>
          <a:lstStyle/>
          <a:p>
            <a:r>
              <a:rPr lang="cy-GB"/>
              <a:t>Diogelwch: dargludyddion diogelu a daearu</a:t>
            </a:r>
            <a:br>
              <a:rPr lang="cy-GB" sz="2000">
                <a:solidFill>
                  <a:schemeClr val="tx1"/>
                </a:solidFill>
              </a:rPr>
            </a:br>
            <a:endParaRPr lang="cy-GB" sz="2000">
              <a:solidFill>
                <a:schemeClr val="tx1"/>
              </a:solidFill>
            </a:endParaRPr>
          </a:p>
        </p:txBody>
      </p:sp>
      <p:grpSp>
        <p:nvGrpSpPr>
          <p:cNvPr id="327" name="object 73">
            <a:extLst>
              <a:ext uri="{FF2B5EF4-FFF2-40B4-BE49-F238E27FC236}">
                <a16:creationId xmlns:a16="http://schemas.microsoft.com/office/drawing/2014/main" id="{4C33403B-CAAF-4FD4-938F-F472F71CFBD0}"/>
              </a:ext>
            </a:extLst>
          </p:cNvPr>
          <p:cNvGrpSpPr/>
          <p:nvPr/>
        </p:nvGrpSpPr>
        <p:grpSpPr>
          <a:xfrm>
            <a:off x="2448379" y="1942554"/>
            <a:ext cx="5911215" cy="4002404"/>
            <a:chOff x="1352359" y="4336468"/>
            <a:chExt cx="5911215" cy="4002404"/>
          </a:xfrm>
        </p:grpSpPr>
        <p:sp>
          <p:nvSpPr>
            <p:cNvPr id="328" name="object 74">
              <a:extLst>
                <a:ext uri="{FF2B5EF4-FFF2-40B4-BE49-F238E27FC236}">
                  <a16:creationId xmlns:a16="http://schemas.microsoft.com/office/drawing/2014/main" id="{6BAF2ADC-FBE7-4FE0-8B0E-8B0FA7C78044}"/>
                </a:ext>
              </a:extLst>
            </p:cNvPr>
            <p:cNvSpPr/>
            <p:nvPr/>
          </p:nvSpPr>
          <p:spPr>
            <a:xfrm>
              <a:off x="6502831" y="6105093"/>
              <a:ext cx="760730" cy="585470"/>
            </a:xfrm>
            <a:custGeom>
              <a:avLst/>
              <a:gdLst/>
              <a:ahLst/>
              <a:cxnLst/>
              <a:rect l="l" t="t" r="r" b="b"/>
              <a:pathLst>
                <a:path w="760729" h="585470">
                  <a:moveTo>
                    <a:pt x="760539" y="0"/>
                  </a:moveTo>
                  <a:lnTo>
                    <a:pt x="0" y="0"/>
                  </a:lnTo>
                  <a:lnTo>
                    <a:pt x="0" y="585165"/>
                  </a:lnTo>
                  <a:lnTo>
                    <a:pt x="760539" y="585165"/>
                  </a:lnTo>
                  <a:lnTo>
                    <a:pt x="760539" y="0"/>
                  </a:lnTo>
                  <a:close/>
                </a:path>
              </a:pathLst>
            </a:custGeom>
            <a:solidFill>
              <a:srgbClr val="056E9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75">
              <a:extLst>
                <a:ext uri="{FF2B5EF4-FFF2-40B4-BE49-F238E27FC236}">
                  <a16:creationId xmlns:a16="http://schemas.microsoft.com/office/drawing/2014/main" id="{5B320F4D-A163-4FC5-BA48-050A965F96A7}"/>
                </a:ext>
              </a:extLst>
            </p:cNvPr>
            <p:cNvSpPr/>
            <p:nvPr/>
          </p:nvSpPr>
          <p:spPr>
            <a:xfrm>
              <a:off x="6200427" y="5378250"/>
              <a:ext cx="484860" cy="240640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76">
              <a:extLst>
                <a:ext uri="{FF2B5EF4-FFF2-40B4-BE49-F238E27FC236}">
                  <a16:creationId xmlns:a16="http://schemas.microsoft.com/office/drawing/2014/main" id="{C5493692-2AA7-465D-AC33-49E02CD16FB5}"/>
                </a:ext>
              </a:extLst>
            </p:cNvPr>
            <p:cNvSpPr/>
            <p:nvPr/>
          </p:nvSpPr>
          <p:spPr>
            <a:xfrm>
              <a:off x="3434714" y="4897196"/>
              <a:ext cx="1689100" cy="963930"/>
            </a:xfrm>
            <a:custGeom>
              <a:avLst/>
              <a:gdLst/>
              <a:ahLst/>
              <a:cxnLst/>
              <a:rect l="l" t="t" r="r" b="b"/>
              <a:pathLst>
                <a:path w="1689100" h="963929">
                  <a:moveTo>
                    <a:pt x="1688782" y="0"/>
                  </a:moveTo>
                  <a:lnTo>
                    <a:pt x="0" y="0"/>
                  </a:lnTo>
                  <a:lnTo>
                    <a:pt x="0" y="963587"/>
                  </a:lnTo>
                  <a:lnTo>
                    <a:pt x="1688782" y="963587"/>
                  </a:lnTo>
                  <a:lnTo>
                    <a:pt x="1688782" y="0"/>
                  </a:lnTo>
                  <a:close/>
                </a:path>
              </a:pathLst>
            </a:custGeom>
            <a:solidFill>
              <a:srgbClr val="E0E1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77">
              <a:extLst>
                <a:ext uri="{FF2B5EF4-FFF2-40B4-BE49-F238E27FC236}">
                  <a16:creationId xmlns:a16="http://schemas.microsoft.com/office/drawing/2014/main" id="{7B813BB2-53F5-4F90-9B88-9CF7351CDE04}"/>
                </a:ext>
              </a:extLst>
            </p:cNvPr>
            <p:cNvSpPr/>
            <p:nvPr/>
          </p:nvSpPr>
          <p:spPr>
            <a:xfrm>
              <a:off x="3411575" y="5360974"/>
              <a:ext cx="1688782" cy="460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78">
              <a:extLst>
                <a:ext uri="{FF2B5EF4-FFF2-40B4-BE49-F238E27FC236}">
                  <a16:creationId xmlns:a16="http://schemas.microsoft.com/office/drawing/2014/main" id="{AC0D0DFD-25EE-4A3B-8590-79AAB46DA239}"/>
                </a:ext>
              </a:extLst>
            </p:cNvPr>
            <p:cNvSpPr/>
            <p:nvPr/>
          </p:nvSpPr>
          <p:spPr>
            <a:xfrm>
              <a:off x="3304146" y="4712633"/>
              <a:ext cx="1899285" cy="1209675"/>
            </a:xfrm>
            <a:custGeom>
              <a:avLst/>
              <a:gdLst/>
              <a:ahLst/>
              <a:cxnLst/>
              <a:rect l="l" t="t" r="r" b="b"/>
              <a:pathLst>
                <a:path w="1899285" h="1209675">
                  <a:moveTo>
                    <a:pt x="1813267" y="0"/>
                  </a:moveTo>
                  <a:lnTo>
                    <a:pt x="85750" y="0"/>
                  </a:lnTo>
                  <a:lnTo>
                    <a:pt x="52372" y="6738"/>
                  </a:lnTo>
                  <a:lnTo>
                    <a:pt x="25115" y="25117"/>
                  </a:lnTo>
                  <a:lnTo>
                    <a:pt x="6738" y="52377"/>
                  </a:lnTo>
                  <a:lnTo>
                    <a:pt x="0" y="85763"/>
                  </a:lnTo>
                  <a:lnTo>
                    <a:pt x="0" y="1123657"/>
                  </a:lnTo>
                  <a:lnTo>
                    <a:pt x="6738" y="1157043"/>
                  </a:lnTo>
                  <a:lnTo>
                    <a:pt x="25115" y="1184305"/>
                  </a:lnTo>
                  <a:lnTo>
                    <a:pt x="52372" y="1202687"/>
                  </a:lnTo>
                  <a:lnTo>
                    <a:pt x="85750" y="1209433"/>
                  </a:lnTo>
                  <a:lnTo>
                    <a:pt x="1813267" y="1209433"/>
                  </a:lnTo>
                  <a:lnTo>
                    <a:pt x="1846651" y="1202687"/>
                  </a:lnTo>
                  <a:lnTo>
                    <a:pt x="1853162" y="1198295"/>
                  </a:lnTo>
                  <a:lnTo>
                    <a:pt x="85750" y="1198295"/>
                  </a:lnTo>
                  <a:lnTo>
                    <a:pt x="70706" y="1196773"/>
                  </a:lnTo>
                  <a:lnTo>
                    <a:pt x="32981" y="1176426"/>
                  </a:lnTo>
                  <a:lnTo>
                    <a:pt x="12652" y="1138702"/>
                  </a:lnTo>
                  <a:lnTo>
                    <a:pt x="11137" y="1123657"/>
                  </a:lnTo>
                  <a:lnTo>
                    <a:pt x="11137" y="85763"/>
                  </a:lnTo>
                  <a:lnTo>
                    <a:pt x="23873" y="44045"/>
                  </a:lnTo>
                  <a:lnTo>
                    <a:pt x="56703" y="16998"/>
                  </a:lnTo>
                  <a:lnTo>
                    <a:pt x="85750" y="11137"/>
                  </a:lnTo>
                  <a:lnTo>
                    <a:pt x="1853174" y="11137"/>
                  </a:lnTo>
                  <a:lnTo>
                    <a:pt x="1846651" y="6738"/>
                  </a:lnTo>
                  <a:lnTo>
                    <a:pt x="1813267" y="0"/>
                  </a:lnTo>
                  <a:close/>
                </a:path>
                <a:path w="1899285" h="1209675">
                  <a:moveTo>
                    <a:pt x="1853174" y="11137"/>
                  </a:moveTo>
                  <a:lnTo>
                    <a:pt x="1813267" y="11137"/>
                  </a:lnTo>
                  <a:lnTo>
                    <a:pt x="1828312" y="12652"/>
                  </a:lnTo>
                  <a:lnTo>
                    <a:pt x="1842314" y="16998"/>
                  </a:lnTo>
                  <a:lnTo>
                    <a:pt x="1875152" y="44045"/>
                  </a:lnTo>
                  <a:lnTo>
                    <a:pt x="1887893" y="85763"/>
                  </a:lnTo>
                  <a:lnTo>
                    <a:pt x="1887893" y="1123657"/>
                  </a:lnTo>
                  <a:lnTo>
                    <a:pt x="1875152" y="1165375"/>
                  </a:lnTo>
                  <a:lnTo>
                    <a:pt x="1842314" y="1192423"/>
                  </a:lnTo>
                  <a:lnTo>
                    <a:pt x="1813267" y="1198295"/>
                  </a:lnTo>
                  <a:lnTo>
                    <a:pt x="1853162" y="1198295"/>
                  </a:lnTo>
                  <a:lnTo>
                    <a:pt x="1873907" y="1184305"/>
                  </a:lnTo>
                  <a:lnTo>
                    <a:pt x="1892281" y="1157043"/>
                  </a:lnTo>
                  <a:lnTo>
                    <a:pt x="1899018" y="1123657"/>
                  </a:lnTo>
                  <a:lnTo>
                    <a:pt x="1899018" y="85763"/>
                  </a:lnTo>
                  <a:lnTo>
                    <a:pt x="1892281" y="52377"/>
                  </a:lnTo>
                  <a:lnTo>
                    <a:pt x="1873907" y="25117"/>
                  </a:lnTo>
                  <a:lnTo>
                    <a:pt x="1853174" y="11137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79">
              <a:extLst>
                <a:ext uri="{FF2B5EF4-FFF2-40B4-BE49-F238E27FC236}">
                  <a16:creationId xmlns:a16="http://schemas.microsoft.com/office/drawing/2014/main" id="{D280F8EE-0512-4559-ACB4-D5F62CE96411}"/>
                </a:ext>
              </a:extLst>
            </p:cNvPr>
            <p:cNvSpPr/>
            <p:nvPr/>
          </p:nvSpPr>
          <p:spPr>
            <a:xfrm>
              <a:off x="1766531" y="4346650"/>
              <a:ext cx="2061210" cy="1362075"/>
            </a:xfrm>
            <a:custGeom>
              <a:avLst/>
              <a:gdLst/>
              <a:ahLst/>
              <a:cxnLst/>
              <a:rect l="l" t="t" r="r" b="b"/>
              <a:pathLst>
                <a:path w="2061210" h="1362075">
                  <a:moveTo>
                    <a:pt x="1092085" y="930795"/>
                  </a:moveTo>
                  <a:lnTo>
                    <a:pt x="1008557" y="930795"/>
                  </a:lnTo>
                  <a:lnTo>
                    <a:pt x="1008545" y="1152436"/>
                  </a:lnTo>
                  <a:lnTo>
                    <a:pt x="1006462" y="1156957"/>
                  </a:lnTo>
                  <a:lnTo>
                    <a:pt x="999718" y="1163777"/>
                  </a:lnTo>
                  <a:lnTo>
                    <a:pt x="995654" y="1165606"/>
                  </a:lnTo>
                  <a:lnTo>
                    <a:pt x="220929" y="1165606"/>
                  </a:lnTo>
                  <a:lnTo>
                    <a:pt x="216877" y="1163789"/>
                  </a:lnTo>
                  <a:lnTo>
                    <a:pt x="210121" y="1156957"/>
                  </a:lnTo>
                  <a:lnTo>
                    <a:pt x="208038" y="1152436"/>
                  </a:lnTo>
                  <a:lnTo>
                    <a:pt x="208026" y="930795"/>
                  </a:lnTo>
                  <a:lnTo>
                    <a:pt x="124498" y="930795"/>
                  </a:lnTo>
                  <a:lnTo>
                    <a:pt x="124498" y="1146949"/>
                  </a:lnTo>
                  <a:lnTo>
                    <a:pt x="126530" y="1167384"/>
                  </a:lnTo>
                  <a:lnTo>
                    <a:pt x="141655" y="1203871"/>
                  </a:lnTo>
                  <a:lnTo>
                    <a:pt x="168859" y="1231506"/>
                  </a:lnTo>
                  <a:lnTo>
                    <a:pt x="205270" y="1247063"/>
                  </a:lnTo>
                  <a:lnTo>
                    <a:pt x="225767" y="1249172"/>
                  </a:lnTo>
                  <a:lnTo>
                    <a:pt x="990815" y="1249172"/>
                  </a:lnTo>
                  <a:lnTo>
                    <a:pt x="1030465" y="1241018"/>
                  </a:lnTo>
                  <a:lnTo>
                    <a:pt x="1062672" y="1218984"/>
                  </a:lnTo>
                  <a:lnTo>
                    <a:pt x="1084211" y="1186510"/>
                  </a:lnTo>
                  <a:lnTo>
                    <a:pt x="1092085" y="1146949"/>
                  </a:lnTo>
                  <a:lnTo>
                    <a:pt x="1092085" y="930795"/>
                  </a:lnTo>
                  <a:close/>
                </a:path>
                <a:path w="2061210" h="1362075">
                  <a:moveTo>
                    <a:pt x="1216609" y="953249"/>
                  </a:moveTo>
                  <a:lnTo>
                    <a:pt x="1133081" y="953249"/>
                  </a:lnTo>
                  <a:lnTo>
                    <a:pt x="1133081" y="1239977"/>
                  </a:lnTo>
                  <a:lnTo>
                    <a:pt x="1132293" y="1247762"/>
                  </a:lnTo>
                  <a:lnTo>
                    <a:pt x="1102423" y="1277632"/>
                  </a:lnTo>
                  <a:lnTo>
                    <a:pt x="1094651" y="1278407"/>
                  </a:lnTo>
                  <a:lnTo>
                    <a:pt x="121958" y="1278407"/>
                  </a:lnTo>
                  <a:lnTo>
                    <a:pt x="86525" y="1254937"/>
                  </a:lnTo>
                  <a:lnTo>
                    <a:pt x="83527" y="1239977"/>
                  </a:lnTo>
                  <a:lnTo>
                    <a:pt x="83527" y="953249"/>
                  </a:lnTo>
                  <a:lnTo>
                    <a:pt x="0" y="953249"/>
                  </a:lnTo>
                  <a:lnTo>
                    <a:pt x="0" y="1239977"/>
                  </a:lnTo>
                  <a:lnTo>
                    <a:pt x="2463" y="1264526"/>
                  </a:lnTo>
                  <a:lnTo>
                    <a:pt x="20853" y="1308214"/>
                  </a:lnTo>
                  <a:lnTo>
                    <a:pt x="53721" y="1341094"/>
                  </a:lnTo>
                  <a:lnTo>
                    <a:pt x="97409" y="1359471"/>
                  </a:lnTo>
                  <a:lnTo>
                    <a:pt x="121958" y="1361935"/>
                  </a:lnTo>
                  <a:lnTo>
                    <a:pt x="1094651" y="1361935"/>
                  </a:lnTo>
                  <a:lnTo>
                    <a:pt x="1142123" y="1352346"/>
                  </a:lnTo>
                  <a:lnTo>
                    <a:pt x="1180884" y="1326222"/>
                  </a:lnTo>
                  <a:lnTo>
                    <a:pt x="1207008" y="1287462"/>
                  </a:lnTo>
                  <a:lnTo>
                    <a:pt x="1216609" y="1239977"/>
                  </a:lnTo>
                  <a:lnTo>
                    <a:pt x="1216609" y="953249"/>
                  </a:lnTo>
                  <a:close/>
                </a:path>
                <a:path w="2061210" h="1362075">
                  <a:moveTo>
                    <a:pt x="1936178" y="214985"/>
                  </a:moveTo>
                  <a:lnTo>
                    <a:pt x="1928304" y="175425"/>
                  </a:lnTo>
                  <a:lnTo>
                    <a:pt x="1906752" y="142938"/>
                  </a:lnTo>
                  <a:lnTo>
                    <a:pt x="1874545" y="120929"/>
                  </a:lnTo>
                  <a:lnTo>
                    <a:pt x="1834908" y="112776"/>
                  </a:lnTo>
                  <a:lnTo>
                    <a:pt x="1237627" y="112776"/>
                  </a:lnTo>
                  <a:lnTo>
                    <a:pt x="1198003" y="120929"/>
                  </a:lnTo>
                  <a:lnTo>
                    <a:pt x="1165796" y="142938"/>
                  </a:lnTo>
                  <a:lnTo>
                    <a:pt x="1144244" y="175425"/>
                  </a:lnTo>
                  <a:lnTo>
                    <a:pt x="1136370" y="214985"/>
                  </a:lnTo>
                  <a:lnTo>
                    <a:pt x="1136370" y="431139"/>
                  </a:lnTo>
                  <a:lnTo>
                    <a:pt x="1219898" y="431139"/>
                  </a:lnTo>
                  <a:lnTo>
                    <a:pt x="1219911" y="209499"/>
                  </a:lnTo>
                  <a:lnTo>
                    <a:pt x="1221994" y="204978"/>
                  </a:lnTo>
                  <a:lnTo>
                    <a:pt x="1228737" y="198145"/>
                  </a:lnTo>
                  <a:lnTo>
                    <a:pt x="1232801" y="196329"/>
                  </a:lnTo>
                  <a:lnTo>
                    <a:pt x="1839760" y="196329"/>
                  </a:lnTo>
                  <a:lnTo>
                    <a:pt x="1843811" y="198145"/>
                  </a:lnTo>
                  <a:lnTo>
                    <a:pt x="1850555" y="204978"/>
                  </a:lnTo>
                  <a:lnTo>
                    <a:pt x="1852637" y="209499"/>
                  </a:lnTo>
                  <a:lnTo>
                    <a:pt x="1852650" y="873061"/>
                  </a:lnTo>
                  <a:lnTo>
                    <a:pt x="1936178" y="873061"/>
                  </a:lnTo>
                  <a:lnTo>
                    <a:pt x="1936178" y="214985"/>
                  </a:lnTo>
                  <a:close/>
                </a:path>
                <a:path w="2061210" h="1362075">
                  <a:moveTo>
                    <a:pt x="2060689" y="121945"/>
                  </a:moveTo>
                  <a:lnTo>
                    <a:pt x="2051088" y="74485"/>
                  </a:lnTo>
                  <a:lnTo>
                    <a:pt x="2024976" y="35712"/>
                  </a:lnTo>
                  <a:lnTo>
                    <a:pt x="1986203" y="9588"/>
                  </a:lnTo>
                  <a:lnTo>
                    <a:pt x="1938743" y="0"/>
                  </a:lnTo>
                  <a:lnTo>
                    <a:pt x="1133817" y="0"/>
                  </a:lnTo>
                  <a:lnTo>
                    <a:pt x="1086332" y="9601"/>
                  </a:lnTo>
                  <a:lnTo>
                    <a:pt x="1047584" y="35712"/>
                  </a:lnTo>
                  <a:lnTo>
                    <a:pt x="1021461" y="74485"/>
                  </a:lnTo>
                  <a:lnTo>
                    <a:pt x="1011859" y="121945"/>
                  </a:lnTo>
                  <a:lnTo>
                    <a:pt x="1011859" y="408686"/>
                  </a:lnTo>
                  <a:lnTo>
                    <a:pt x="1095387" y="408686"/>
                  </a:lnTo>
                  <a:lnTo>
                    <a:pt x="1095387" y="121945"/>
                  </a:lnTo>
                  <a:lnTo>
                    <a:pt x="1096162" y="114173"/>
                  </a:lnTo>
                  <a:lnTo>
                    <a:pt x="1126032" y="84302"/>
                  </a:lnTo>
                  <a:lnTo>
                    <a:pt x="1133817" y="83527"/>
                  </a:lnTo>
                  <a:lnTo>
                    <a:pt x="1938743" y="83527"/>
                  </a:lnTo>
                  <a:lnTo>
                    <a:pt x="1974151" y="106997"/>
                  </a:lnTo>
                  <a:lnTo>
                    <a:pt x="1977161" y="121945"/>
                  </a:lnTo>
                  <a:lnTo>
                    <a:pt x="1977161" y="873061"/>
                  </a:lnTo>
                  <a:lnTo>
                    <a:pt x="2060689" y="873061"/>
                  </a:lnTo>
                  <a:lnTo>
                    <a:pt x="2060689" y="121945"/>
                  </a:lnTo>
                  <a:close/>
                </a:path>
              </a:pathLst>
            </a:custGeom>
            <a:solidFill>
              <a:srgbClr val="B6B8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80">
              <a:extLst>
                <a:ext uri="{FF2B5EF4-FFF2-40B4-BE49-F238E27FC236}">
                  <a16:creationId xmlns:a16="http://schemas.microsoft.com/office/drawing/2014/main" id="{17AF08FD-7FBD-4C3F-9776-2EF4478B5827}"/>
                </a:ext>
              </a:extLst>
            </p:cNvPr>
            <p:cNvSpPr/>
            <p:nvPr/>
          </p:nvSpPr>
          <p:spPr>
            <a:xfrm>
              <a:off x="2726779" y="4682642"/>
              <a:ext cx="317538" cy="6783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81">
              <a:extLst>
                <a:ext uri="{FF2B5EF4-FFF2-40B4-BE49-F238E27FC236}">
                  <a16:creationId xmlns:a16="http://schemas.microsoft.com/office/drawing/2014/main" id="{6EA43AE8-5846-4DDB-AC1A-A70C1782CB1C}"/>
                </a:ext>
              </a:extLst>
            </p:cNvPr>
            <p:cNvSpPr/>
            <p:nvPr/>
          </p:nvSpPr>
          <p:spPr>
            <a:xfrm>
              <a:off x="2714840" y="4687341"/>
              <a:ext cx="3973829" cy="2162810"/>
            </a:xfrm>
            <a:custGeom>
              <a:avLst/>
              <a:gdLst/>
              <a:ahLst/>
              <a:cxnLst/>
              <a:rect l="l" t="t" r="r" b="b"/>
              <a:pathLst>
                <a:path w="3973829" h="2162809">
                  <a:moveTo>
                    <a:pt x="2262860" y="155295"/>
                  </a:moveTo>
                  <a:lnTo>
                    <a:pt x="2207171" y="155295"/>
                  </a:lnTo>
                  <a:lnTo>
                    <a:pt x="2207171" y="1417205"/>
                  </a:lnTo>
                  <a:lnTo>
                    <a:pt x="2206104" y="1427784"/>
                  </a:lnTo>
                  <a:lnTo>
                    <a:pt x="2184069" y="1460639"/>
                  </a:lnTo>
                  <a:lnTo>
                    <a:pt x="2154821" y="1469555"/>
                  </a:lnTo>
                  <a:lnTo>
                    <a:pt x="2247430" y="1469555"/>
                  </a:lnTo>
                  <a:lnTo>
                    <a:pt x="2254364" y="1459268"/>
                  </a:lnTo>
                  <a:lnTo>
                    <a:pt x="2262860" y="1417205"/>
                  </a:lnTo>
                  <a:lnTo>
                    <a:pt x="2262860" y="155295"/>
                  </a:lnTo>
                  <a:close/>
                </a:path>
                <a:path w="3973829" h="2162809">
                  <a:moveTo>
                    <a:pt x="2804083" y="1694967"/>
                  </a:moveTo>
                  <a:lnTo>
                    <a:pt x="2748394" y="1694967"/>
                  </a:lnTo>
                  <a:lnTo>
                    <a:pt x="2748394" y="1901037"/>
                  </a:lnTo>
                  <a:lnTo>
                    <a:pt x="2747327" y="1911527"/>
                  </a:lnTo>
                  <a:lnTo>
                    <a:pt x="2725178" y="1944433"/>
                  </a:lnTo>
                  <a:lnTo>
                    <a:pt x="2696045" y="1953374"/>
                  </a:lnTo>
                  <a:lnTo>
                    <a:pt x="177152" y="1953374"/>
                  </a:lnTo>
                  <a:lnTo>
                    <a:pt x="140208" y="1937981"/>
                  </a:lnTo>
                  <a:lnTo>
                    <a:pt x="124802" y="1901037"/>
                  </a:lnTo>
                  <a:lnTo>
                    <a:pt x="124802" y="1577301"/>
                  </a:lnTo>
                  <a:lnTo>
                    <a:pt x="140208" y="1540357"/>
                  </a:lnTo>
                  <a:lnTo>
                    <a:pt x="177152" y="1524952"/>
                  </a:lnTo>
                  <a:lnTo>
                    <a:pt x="2036140" y="1524952"/>
                  </a:lnTo>
                  <a:lnTo>
                    <a:pt x="2078062" y="1525244"/>
                  </a:lnTo>
                  <a:lnTo>
                    <a:pt x="2154821" y="1525244"/>
                  </a:lnTo>
                  <a:lnTo>
                    <a:pt x="2156269" y="1524952"/>
                  </a:lnTo>
                  <a:lnTo>
                    <a:pt x="2196871" y="1516761"/>
                  </a:lnTo>
                  <a:lnTo>
                    <a:pt x="2231212" y="1493608"/>
                  </a:lnTo>
                  <a:lnTo>
                    <a:pt x="2247417" y="1469567"/>
                  </a:lnTo>
                  <a:lnTo>
                    <a:pt x="2078342" y="1469567"/>
                  </a:lnTo>
                  <a:lnTo>
                    <a:pt x="2036406" y="1469263"/>
                  </a:lnTo>
                  <a:lnTo>
                    <a:pt x="177152" y="1469263"/>
                  </a:lnTo>
                  <a:lnTo>
                    <a:pt x="155422" y="1471472"/>
                  </a:lnTo>
                  <a:lnTo>
                    <a:pt x="116776" y="1487792"/>
                  </a:lnTo>
                  <a:lnTo>
                    <a:pt x="87655" y="1516926"/>
                  </a:lnTo>
                  <a:lnTo>
                    <a:pt x="71335" y="1555572"/>
                  </a:lnTo>
                  <a:lnTo>
                    <a:pt x="69126" y="1577301"/>
                  </a:lnTo>
                  <a:lnTo>
                    <a:pt x="69126" y="1901037"/>
                  </a:lnTo>
                  <a:lnTo>
                    <a:pt x="77660" y="1943049"/>
                  </a:lnTo>
                  <a:lnTo>
                    <a:pt x="100825" y="1977351"/>
                  </a:lnTo>
                  <a:lnTo>
                    <a:pt x="135140" y="2000529"/>
                  </a:lnTo>
                  <a:lnTo>
                    <a:pt x="177152" y="2009063"/>
                  </a:lnTo>
                  <a:lnTo>
                    <a:pt x="2696045" y="2009063"/>
                  </a:lnTo>
                  <a:lnTo>
                    <a:pt x="2738056" y="2000529"/>
                  </a:lnTo>
                  <a:lnTo>
                    <a:pt x="2772372" y="1977351"/>
                  </a:lnTo>
                  <a:lnTo>
                    <a:pt x="2789923" y="1953374"/>
                  </a:lnTo>
                  <a:lnTo>
                    <a:pt x="2795549" y="1943049"/>
                  </a:lnTo>
                  <a:lnTo>
                    <a:pt x="2801874" y="1922767"/>
                  </a:lnTo>
                  <a:lnTo>
                    <a:pt x="2804083" y="1901037"/>
                  </a:lnTo>
                  <a:lnTo>
                    <a:pt x="2804083" y="1694967"/>
                  </a:lnTo>
                  <a:close/>
                </a:path>
                <a:path w="3973829" h="2162809">
                  <a:moveTo>
                    <a:pt x="3973423" y="0"/>
                  </a:moveTo>
                  <a:lnTo>
                    <a:pt x="3457486" y="0"/>
                  </a:lnTo>
                  <a:lnTo>
                    <a:pt x="3415436" y="8496"/>
                  </a:lnTo>
                  <a:lnTo>
                    <a:pt x="3381108" y="31648"/>
                  </a:lnTo>
                  <a:lnTo>
                    <a:pt x="3357956" y="65989"/>
                  </a:lnTo>
                  <a:lnTo>
                    <a:pt x="3349460" y="108038"/>
                  </a:lnTo>
                  <a:lnTo>
                    <a:pt x="3349460" y="2054504"/>
                  </a:lnTo>
                  <a:lnTo>
                    <a:pt x="3348393" y="2064994"/>
                  </a:lnTo>
                  <a:lnTo>
                    <a:pt x="3326244" y="2097925"/>
                  </a:lnTo>
                  <a:lnTo>
                    <a:pt x="3297123" y="2106879"/>
                  </a:lnTo>
                  <a:lnTo>
                    <a:pt x="108038" y="2106879"/>
                  </a:lnTo>
                  <a:lnTo>
                    <a:pt x="71094" y="2091474"/>
                  </a:lnTo>
                  <a:lnTo>
                    <a:pt x="55689" y="2054504"/>
                  </a:lnTo>
                  <a:lnTo>
                    <a:pt x="55689" y="1730768"/>
                  </a:lnTo>
                  <a:lnTo>
                    <a:pt x="0" y="1730768"/>
                  </a:lnTo>
                  <a:lnTo>
                    <a:pt x="0" y="2054504"/>
                  </a:lnTo>
                  <a:lnTo>
                    <a:pt x="2222" y="2076246"/>
                  </a:lnTo>
                  <a:lnTo>
                    <a:pt x="18542" y="2114893"/>
                  </a:lnTo>
                  <a:lnTo>
                    <a:pt x="47675" y="2144026"/>
                  </a:lnTo>
                  <a:lnTo>
                    <a:pt x="86309" y="2160359"/>
                  </a:lnTo>
                  <a:lnTo>
                    <a:pt x="108038" y="2162568"/>
                  </a:lnTo>
                  <a:lnTo>
                    <a:pt x="3297123" y="2162568"/>
                  </a:lnTo>
                  <a:lnTo>
                    <a:pt x="3339134" y="2154021"/>
                  </a:lnTo>
                  <a:lnTo>
                    <a:pt x="3373437" y="2130844"/>
                  </a:lnTo>
                  <a:lnTo>
                    <a:pt x="3396602" y="2096528"/>
                  </a:lnTo>
                  <a:lnTo>
                    <a:pt x="3405149" y="2054504"/>
                  </a:lnTo>
                  <a:lnTo>
                    <a:pt x="3405149" y="108038"/>
                  </a:lnTo>
                  <a:lnTo>
                    <a:pt x="3406216" y="97459"/>
                  </a:lnTo>
                  <a:lnTo>
                    <a:pt x="3428250" y="64617"/>
                  </a:lnTo>
                  <a:lnTo>
                    <a:pt x="3457486" y="55689"/>
                  </a:lnTo>
                  <a:lnTo>
                    <a:pt x="3973423" y="55689"/>
                  </a:lnTo>
                  <a:lnTo>
                    <a:pt x="3973423" y="0"/>
                  </a:lnTo>
                  <a:close/>
                </a:path>
              </a:pathLst>
            </a:custGeom>
            <a:solidFill>
              <a:srgbClr val="6BB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82">
              <a:extLst>
                <a:ext uri="{FF2B5EF4-FFF2-40B4-BE49-F238E27FC236}">
                  <a16:creationId xmlns:a16="http://schemas.microsoft.com/office/drawing/2014/main" id="{37D6D21C-F3DE-4B2D-83D1-F4CC35A3941F}"/>
                </a:ext>
              </a:extLst>
            </p:cNvPr>
            <p:cNvSpPr/>
            <p:nvPr/>
          </p:nvSpPr>
          <p:spPr>
            <a:xfrm>
              <a:off x="2731541" y="4704054"/>
              <a:ext cx="3957320" cy="2129155"/>
            </a:xfrm>
            <a:custGeom>
              <a:avLst/>
              <a:gdLst/>
              <a:ahLst/>
              <a:cxnLst/>
              <a:rect l="l" t="t" r="r" b="b"/>
              <a:pathLst>
                <a:path w="3957320" h="2129154">
                  <a:moveTo>
                    <a:pt x="2770682" y="1678254"/>
                  </a:moveTo>
                  <a:lnTo>
                    <a:pt x="2748407" y="1678254"/>
                  </a:lnTo>
                  <a:lnTo>
                    <a:pt x="2748407" y="1884324"/>
                  </a:lnTo>
                  <a:lnTo>
                    <a:pt x="2746997" y="1898180"/>
                  </a:lnTo>
                  <a:lnTo>
                    <a:pt x="2728112" y="1933079"/>
                  </a:lnTo>
                  <a:lnTo>
                    <a:pt x="2693200" y="1951977"/>
                  </a:lnTo>
                  <a:lnTo>
                    <a:pt x="2679357" y="1953374"/>
                  </a:lnTo>
                  <a:lnTo>
                    <a:pt x="160464" y="1953374"/>
                  </a:lnTo>
                  <a:lnTo>
                    <a:pt x="121945" y="1941550"/>
                  </a:lnTo>
                  <a:lnTo>
                    <a:pt x="96837" y="1911108"/>
                  </a:lnTo>
                  <a:lnTo>
                    <a:pt x="91414" y="1884324"/>
                  </a:lnTo>
                  <a:lnTo>
                    <a:pt x="91414" y="1560588"/>
                  </a:lnTo>
                  <a:lnTo>
                    <a:pt x="103225" y="1522082"/>
                  </a:lnTo>
                  <a:lnTo>
                    <a:pt x="133667" y="1496974"/>
                  </a:lnTo>
                  <a:lnTo>
                    <a:pt x="160464" y="1491538"/>
                  </a:lnTo>
                  <a:lnTo>
                    <a:pt x="2019554" y="1491538"/>
                  </a:lnTo>
                  <a:lnTo>
                    <a:pt x="2061425" y="1491818"/>
                  </a:lnTo>
                  <a:lnTo>
                    <a:pt x="2138134" y="1491818"/>
                  </a:lnTo>
                  <a:lnTo>
                    <a:pt x="2139518" y="1491538"/>
                  </a:lnTo>
                  <a:lnTo>
                    <a:pt x="2173668" y="1484642"/>
                  </a:lnTo>
                  <a:lnTo>
                    <a:pt x="2196058" y="1469555"/>
                  </a:lnTo>
                  <a:lnTo>
                    <a:pt x="2202700" y="1465084"/>
                  </a:lnTo>
                  <a:lnTo>
                    <a:pt x="2222271" y="1436052"/>
                  </a:lnTo>
                  <a:lnTo>
                    <a:pt x="2229459" y="1400492"/>
                  </a:lnTo>
                  <a:lnTo>
                    <a:pt x="2229459" y="138582"/>
                  </a:lnTo>
                  <a:lnTo>
                    <a:pt x="2207183" y="138582"/>
                  </a:lnTo>
                  <a:lnTo>
                    <a:pt x="2207183" y="1400492"/>
                  </a:lnTo>
                  <a:lnTo>
                    <a:pt x="2205774" y="1414424"/>
                  </a:lnTo>
                  <a:lnTo>
                    <a:pt x="2186952" y="1449324"/>
                  </a:lnTo>
                  <a:lnTo>
                    <a:pt x="2152053" y="1468158"/>
                  </a:lnTo>
                  <a:lnTo>
                    <a:pt x="2138134" y="1469555"/>
                  </a:lnTo>
                  <a:lnTo>
                    <a:pt x="2061527" y="1469555"/>
                  </a:lnTo>
                  <a:lnTo>
                    <a:pt x="2019668" y="1469263"/>
                  </a:lnTo>
                  <a:lnTo>
                    <a:pt x="160464" y="1469263"/>
                  </a:lnTo>
                  <a:lnTo>
                    <a:pt x="124968" y="1476476"/>
                  </a:lnTo>
                  <a:lnTo>
                    <a:pt x="95948" y="1496085"/>
                  </a:lnTo>
                  <a:lnTo>
                    <a:pt x="76339" y="1525104"/>
                  </a:lnTo>
                  <a:lnTo>
                    <a:pt x="69138" y="1560588"/>
                  </a:lnTo>
                  <a:lnTo>
                    <a:pt x="69138" y="1884324"/>
                  </a:lnTo>
                  <a:lnTo>
                    <a:pt x="76339" y="1919820"/>
                  </a:lnTo>
                  <a:lnTo>
                    <a:pt x="95948" y="1948840"/>
                  </a:lnTo>
                  <a:lnTo>
                    <a:pt x="124968" y="1968436"/>
                  </a:lnTo>
                  <a:lnTo>
                    <a:pt x="160464" y="1975650"/>
                  </a:lnTo>
                  <a:lnTo>
                    <a:pt x="2679357" y="1975650"/>
                  </a:lnTo>
                  <a:lnTo>
                    <a:pt x="2714828" y="1968436"/>
                  </a:lnTo>
                  <a:lnTo>
                    <a:pt x="2737142" y="1953374"/>
                  </a:lnTo>
                  <a:lnTo>
                    <a:pt x="2743860" y="1948840"/>
                  </a:lnTo>
                  <a:lnTo>
                    <a:pt x="2763456" y="1919820"/>
                  </a:lnTo>
                  <a:lnTo>
                    <a:pt x="2770682" y="1884324"/>
                  </a:lnTo>
                  <a:lnTo>
                    <a:pt x="2770682" y="1678254"/>
                  </a:lnTo>
                  <a:close/>
                </a:path>
                <a:path w="3957320" h="2129154">
                  <a:moveTo>
                    <a:pt x="3956723" y="0"/>
                  </a:moveTo>
                  <a:lnTo>
                    <a:pt x="3440785" y="0"/>
                  </a:lnTo>
                  <a:lnTo>
                    <a:pt x="3405238" y="7175"/>
                  </a:lnTo>
                  <a:lnTo>
                    <a:pt x="3376218" y="26746"/>
                  </a:lnTo>
                  <a:lnTo>
                    <a:pt x="3356635" y="55765"/>
                  </a:lnTo>
                  <a:lnTo>
                    <a:pt x="3349460" y="91325"/>
                  </a:lnTo>
                  <a:lnTo>
                    <a:pt x="3349460" y="2037803"/>
                  </a:lnTo>
                  <a:lnTo>
                    <a:pt x="3348050" y="2051659"/>
                  </a:lnTo>
                  <a:lnTo>
                    <a:pt x="3329165" y="2086571"/>
                  </a:lnTo>
                  <a:lnTo>
                    <a:pt x="3294278" y="2105456"/>
                  </a:lnTo>
                  <a:lnTo>
                    <a:pt x="3280422" y="2106879"/>
                  </a:lnTo>
                  <a:lnTo>
                    <a:pt x="91338" y="2106879"/>
                  </a:lnTo>
                  <a:lnTo>
                    <a:pt x="52832" y="2095030"/>
                  </a:lnTo>
                  <a:lnTo>
                    <a:pt x="27736" y="2064588"/>
                  </a:lnTo>
                  <a:lnTo>
                    <a:pt x="22275" y="2037803"/>
                  </a:lnTo>
                  <a:lnTo>
                    <a:pt x="22275" y="1714055"/>
                  </a:lnTo>
                  <a:lnTo>
                    <a:pt x="0" y="1714055"/>
                  </a:lnTo>
                  <a:lnTo>
                    <a:pt x="0" y="2037803"/>
                  </a:lnTo>
                  <a:lnTo>
                    <a:pt x="7226" y="2073287"/>
                  </a:lnTo>
                  <a:lnTo>
                    <a:pt x="26822" y="2102319"/>
                  </a:lnTo>
                  <a:lnTo>
                    <a:pt x="55854" y="2121928"/>
                  </a:lnTo>
                  <a:lnTo>
                    <a:pt x="91338" y="2129155"/>
                  </a:lnTo>
                  <a:lnTo>
                    <a:pt x="3280422" y="2129155"/>
                  </a:lnTo>
                  <a:lnTo>
                    <a:pt x="3315893" y="2121928"/>
                  </a:lnTo>
                  <a:lnTo>
                    <a:pt x="3344926" y="2102319"/>
                  </a:lnTo>
                  <a:lnTo>
                    <a:pt x="3364522" y="2073287"/>
                  </a:lnTo>
                  <a:lnTo>
                    <a:pt x="3371735" y="2037803"/>
                  </a:lnTo>
                  <a:lnTo>
                    <a:pt x="3371735" y="91325"/>
                  </a:lnTo>
                  <a:lnTo>
                    <a:pt x="3373132" y="77393"/>
                  </a:lnTo>
                  <a:lnTo>
                    <a:pt x="3391966" y="42494"/>
                  </a:lnTo>
                  <a:lnTo>
                    <a:pt x="3426866" y="23672"/>
                  </a:lnTo>
                  <a:lnTo>
                    <a:pt x="3440785" y="22275"/>
                  </a:lnTo>
                  <a:lnTo>
                    <a:pt x="3956723" y="22275"/>
                  </a:lnTo>
                  <a:lnTo>
                    <a:pt x="3956723" y="0"/>
                  </a:lnTo>
                  <a:close/>
                </a:path>
              </a:pathLst>
            </a:custGeom>
            <a:solidFill>
              <a:srgbClr val="FFF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83">
              <a:extLst>
                <a:ext uri="{FF2B5EF4-FFF2-40B4-BE49-F238E27FC236}">
                  <a16:creationId xmlns:a16="http://schemas.microsoft.com/office/drawing/2014/main" id="{850A3822-D8BC-4280-A931-60E9D05B9763}"/>
                </a:ext>
              </a:extLst>
            </p:cNvPr>
            <p:cNvSpPr/>
            <p:nvPr/>
          </p:nvSpPr>
          <p:spPr>
            <a:xfrm>
              <a:off x="1638795" y="6398512"/>
              <a:ext cx="1064260" cy="735965"/>
            </a:xfrm>
            <a:custGeom>
              <a:avLst/>
              <a:gdLst/>
              <a:ahLst/>
              <a:cxnLst/>
              <a:rect l="l" t="t" r="r" b="b"/>
              <a:pathLst>
                <a:path w="1064260" h="735965">
                  <a:moveTo>
                    <a:pt x="970237" y="680250"/>
                  </a:moveTo>
                  <a:lnTo>
                    <a:pt x="0" y="680250"/>
                  </a:lnTo>
                  <a:lnTo>
                    <a:pt x="0" y="735939"/>
                  </a:lnTo>
                  <a:lnTo>
                    <a:pt x="973010" y="735939"/>
                  </a:lnTo>
                  <a:lnTo>
                    <a:pt x="975563" y="735736"/>
                  </a:lnTo>
                  <a:lnTo>
                    <a:pt x="1011923" y="723303"/>
                  </a:lnTo>
                  <a:lnTo>
                    <a:pt x="1031695" y="708101"/>
                  </a:lnTo>
                  <a:lnTo>
                    <a:pt x="971956" y="708101"/>
                  </a:lnTo>
                  <a:lnTo>
                    <a:pt x="971181" y="698144"/>
                  </a:lnTo>
                  <a:lnTo>
                    <a:pt x="969391" y="680377"/>
                  </a:lnTo>
                  <a:lnTo>
                    <a:pt x="970237" y="680250"/>
                  </a:lnTo>
                  <a:close/>
                </a:path>
                <a:path w="1064260" h="735965">
                  <a:moveTo>
                    <a:pt x="971956" y="680339"/>
                  </a:moveTo>
                  <a:lnTo>
                    <a:pt x="969810" y="680339"/>
                  </a:lnTo>
                  <a:lnTo>
                    <a:pt x="971956" y="708101"/>
                  </a:lnTo>
                  <a:lnTo>
                    <a:pt x="971956" y="680339"/>
                  </a:lnTo>
                  <a:close/>
                </a:path>
                <a:path w="1064260" h="735965">
                  <a:moveTo>
                    <a:pt x="1051239" y="680250"/>
                  </a:moveTo>
                  <a:lnTo>
                    <a:pt x="971956" y="680250"/>
                  </a:lnTo>
                  <a:lnTo>
                    <a:pt x="971956" y="708101"/>
                  </a:lnTo>
                  <a:lnTo>
                    <a:pt x="1031695" y="708101"/>
                  </a:lnTo>
                  <a:lnTo>
                    <a:pt x="1039646" y="699353"/>
                  </a:lnTo>
                  <a:lnTo>
                    <a:pt x="1047724" y="687463"/>
                  </a:lnTo>
                  <a:lnTo>
                    <a:pt x="1051239" y="680250"/>
                  </a:lnTo>
                  <a:close/>
                </a:path>
                <a:path w="1064260" h="735965">
                  <a:moveTo>
                    <a:pt x="969810" y="680339"/>
                  </a:moveTo>
                  <a:lnTo>
                    <a:pt x="969403" y="680377"/>
                  </a:lnTo>
                  <a:lnTo>
                    <a:pt x="971181" y="698144"/>
                  </a:lnTo>
                  <a:lnTo>
                    <a:pt x="969810" y="680339"/>
                  </a:lnTo>
                  <a:close/>
                </a:path>
                <a:path w="1064260" h="735965">
                  <a:moveTo>
                    <a:pt x="969810" y="680339"/>
                  </a:moveTo>
                  <a:lnTo>
                    <a:pt x="971181" y="698144"/>
                  </a:lnTo>
                  <a:lnTo>
                    <a:pt x="969810" y="680339"/>
                  </a:lnTo>
                  <a:close/>
                </a:path>
                <a:path w="1064260" h="735965">
                  <a:moveTo>
                    <a:pt x="1063828" y="0"/>
                  </a:moveTo>
                  <a:lnTo>
                    <a:pt x="1008138" y="0"/>
                  </a:lnTo>
                  <a:lnTo>
                    <a:pt x="1008138" y="620674"/>
                  </a:lnTo>
                  <a:lnTo>
                    <a:pt x="1007563" y="632416"/>
                  </a:lnTo>
                  <a:lnTo>
                    <a:pt x="986015" y="674611"/>
                  </a:lnTo>
                  <a:lnTo>
                    <a:pt x="969391" y="680377"/>
                  </a:lnTo>
                  <a:lnTo>
                    <a:pt x="969467" y="681024"/>
                  </a:lnTo>
                  <a:lnTo>
                    <a:pt x="969403" y="680377"/>
                  </a:lnTo>
                  <a:lnTo>
                    <a:pt x="969810" y="680339"/>
                  </a:lnTo>
                  <a:lnTo>
                    <a:pt x="971956" y="680339"/>
                  </a:lnTo>
                  <a:lnTo>
                    <a:pt x="1051239" y="680250"/>
                  </a:lnTo>
                  <a:lnTo>
                    <a:pt x="1054478" y="673600"/>
                  </a:lnTo>
                  <a:lnTo>
                    <a:pt x="1059553" y="657826"/>
                  </a:lnTo>
                  <a:lnTo>
                    <a:pt x="1062738" y="640173"/>
                  </a:lnTo>
                  <a:lnTo>
                    <a:pt x="1063828" y="620674"/>
                  </a:lnTo>
                  <a:lnTo>
                    <a:pt x="1063828" y="0"/>
                  </a:lnTo>
                  <a:close/>
                </a:path>
                <a:path w="1064260" h="735965">
                  <a:moveTo>
                    <a:pt x="969403" y="680377"/>
                  </a:moveTo>
                  <a:lnTo>
                    <a:pt x="969467" y="681024"/>
                  </a:lnTo>
                  <a:lnTo>
                    <a:pt x="969403" y="680377"/>
                  </a:lnTo>
                  <a:close/>
                </a:path>
              </a:pathLst>
            </a:custGeom>
            <a:solidFill>
              <a:srgbClr val="6BB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84">
              <a:extLst>
                <a:ext uri="{FF2B5EF4-FFF2-40B4-BE49-F238E27FC236}">
                  <a16:creationId xmlns:a16="http://schemas.microsoft.com/office/drawing/2014/main" id="{10B8823B-0EF6-4D06-A29D-ECCB9F692BFF}"/>
                </a:ext>
              </a:extLst>
            </p:cNvPr>
            <p:cNvSpPr/>
            <p:nvPr/>
          </p:nvSpPr>
          <p:spPr>
            <a:xfrm>
              <a:off x="1638795" y="6398507"/>
              <a:ext cx="1047115" cy="719455"/>
            </a:xfrm>
            <a:custGeom>
              <a:avLst/>
              <a:gdLst/>
              <a:ahLst/>
              <a:cxnLst/>
              <a:rect l="l" t="t" r="r" b="b"/>
              <a:pathLst>
                <a:path w="1047114" h="719454">
                  <a:moveTo>
                    <a:pt x="971441" y="696963"/>
                  </a:moveTo>
                  <a:lnTo>
                    <a:pt x="0" y="696963"/>
                  </a:lnTo>
                  <a:lnTo>
                    <a:pt x="0" y="719239"/>
                  </a:lnTo>
                  <a:lnTo>
                    <a:pt x="972375" y="719239"/>
                  </a:lnTo>
                  <a:lnTo>
                    <a:pt x="972794" y="719213"/>
                  </a:lnTo>
                  <a:lnTo>
                    <a:pt x="976548" y="718713"/>
                  </a:lnTo>
                  <a:lnTo>
                    <a:pt x="985077" y="716748"/>
                  </a:lnTo>
                  <a:lnTo>
                    <a:pt x="996885" y="712303"/>
                  </a:lnTo>
                  <a:lnTo>
                    <a:pt x="1004081" y="708101"/>
                  </a:lnTo>
                  <a:lnTo>
                    <a:pt x="971956" y="708101"/>
                  </a:lnTo>
                  <a:lnTo>
                    <a:pt x="971406" y="701034"/>
                  </a:lnTo>
                  <a:lnTo>
                    <a:pt x="971029" y="697014"/>
                  </a:lnTo>
                  <a:lnTo>
                    <a:pt x="971441" y="696963"/>
                  </a:lnTo>
                  <a:close/>
                </a:path>
                <a:path w="1047114" h="719454">
                  <a:moveTo>
                    <a:pt x="1047115" y="0"/>
                  </a:moveTo>
                  <a:lnTo>
                    <a:pt x="1024839" y="0"/>
                  </a:lnTo>
                  <a:lnTo>
                    <a:pt x="1024839" y="620687"/>
                  </a:lnTo>
                  <a:lnTo>
                    <a:pt x="1024181" y="634129"/>
                  </a:lnTo>
                  <a:lnTo>
                    <a:pt x="1009647" y="674434"/>
                  </a:lnTo>
                  <a:lnTo>
                    <a:pt x="973899" y="696582"/>
                  </a:lnTo>
                  <a:lnTo>
                    <a:pt x="971093" y="697014"/>
                  </a:lnTo>
                  <a:lnTo>
                    <a:pt x="971435" y="701344"/>
                  </a:lnTo>
                  <a:lnTo>
                    <a:pt x="971956" y="708101"/>
                  </a:lnTo>
                  <a:lnTo>
                    <a:pt x="971956" y="696963"/>
                  </a:lnTo>
                  <a:lnTo>
                    <a:pt x="1019180" y="696963"/>
                  </a:lnTo>
                  <a:lnTo>
                    <a:pt x="1040590" y="663054"/>
                  </a:lnTo>
                  <a:lnTo>
                    <a:pt x="1047115" y="620687"/>
                  </a:lnTo>
                  <a:lnTo>
                    <a:pt x="1047115" y="0"/>
                  </a:lnTo>
                  <a:close/>
                </a:path>
                <a:path w="1047114" h="719454">
                  <a:moveTo>
                    <a:pt x="1019180" y="696963"/>
                  </a:moveTo>
                  <a:lnTo>
                    <a:pt x="971956" y="696963"/>
                  </a:lnTo>
                  <a:lnTo>
                    <a:pt x="971956" y="708101"/>
                  </a:lnTo>
                  <a:lnTo>
                    <a:pt x="1004081" y="708101"/>
                  </a:lnTo>
                  <a:lnTo>
                    <a:pt x="1010475" y="704367"/>
                  </a:lnTo>
                  <a:lnTo>
                    <a:pt x="1017415" y="698765"/>
                  </a:lnTo>
                  <a:lnTo>
                    <a:pt x="1019180" y="696963"/>
                  </a:lnTo>
                  <a:close/>
                </a:path>
                <a:path w="1047114" h="719454">
                  <a:moveTo>
                    <a:pt x="971406" y="701034"/>
                  </a:moveTo>
                  <a:lnTo>
                    <a:pt x="971430" y="701344"/>
                  </a:lnTo>
                  <a:lnTo>
                    <a:pt x="971406" y="701034"/>
                  </a:lnTo>
                  <a:close/>
                </a:path>
                <a:path w="1047114" h="719454">
                  <a:moveTo>
                    <a:pt x="971093" y="697006"/>
                  </a:moveTo>
                  <a:lnTo>
                    <a:pt x="971406" y="701034"/>
                  </a:lnTo>
                  <a:lnTo>
                    <a:pt x="971093" y="697006"/>
                  </a:lnTo>
                  <a:close/>
                </a:path>
              </a:pathLst>
            </a:custGeom>
            <a:solidFill>
              <a:srgbClr val="FFF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85">
              <a:extLst>
                <a:ext uri="{FF2B5EF4-FFF2-40B4-BE49-F238E27FC236}">
                  <a16:creationId xmlns:a16="http://schemas.microsoft.com/office/drawing/2014/main" id="{2E19E2E2-388F-41CF-99A7-01BD6AD30EB5}"/>
                </a:ext>
              </a:extLst>
            </p:cNvPr>
            <p:cNvSpPr/>
            <p:nvPr/>
          </p:nvSpPr>
          <p:spPr>
            <a:xfrm>
              <a:off x="1469961" y="6844906"/>
              <a:ext cx="156400" cy="1564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86">
              <a:extLst>
                <a:ext uri="{FF2B5EF4-FFF2-40B4-BE49-F238E27FC236}">
                  <a16:creationId xmlns:a16="http://schemas.microsoft.com/office/drawing/2014/main" id="{70BC45A1-269B-4529-9BEB-A91F5788869D}"/>
                </a:ext>
              </a:extLst>
            </p:cNvPr>
            <p:cNvSpPr/>
            <p:nvPr/>
          </p:nvSpPr>
          <p:spPr>
            <a:xfrm>
              <a:off x="1352359" y="6797509"/>
              <a:ext cx="391629" cy="12559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87">
              <a:extLst>
                <a:ext uri="{FF2B5EF4-FFF2-40B4-BE49-F238E27FC236}">
                  <a16:creationId xmlns:a16="http://schemas.microsoft.com/office/drawing/2014/main" id="{902E6BD3-3852-409D-B42C-DFB72DF3DB08}"/>
                </a:ext>
              </a:extLst>
            </p:cNvPr>
            <p:cNvSpPr/>
            <p:nvPr/>
          </p:nvSpPr>
          <p:spPr>
            <a:xfrm>
              <a:off x="1633486" y="5289054"/>
              <a:ext cx="95885" cy="144145"/>
            </a:xfrm>
            <a:custGeom>
              <a:avLst/>
              <a:gdLst/>
              <a:ahLst/>
              <a:cxnLst/>
              <a:rect l="l" t="t" r="r" b="b"/>
              <a:pathLst>
                <a:path w="95885" h="144145">
                  <a:moveTo>
                    <a:pt x="95618" y="0"/>
                  </a:moveTo>
                  <a:lnTo>
                    <a:pt x="0" y="0"/>
                  </a:lnTo>
                  <a:lnTo>
                    <a:pt x="0" y="143789"/>
                  </a:lnTo>
                  <a:lnTo>
                    <a:pt x="95618" y="143789"/>
                  </a:lnTo>
                  <a:lnTo>
                    <a:pt x="95618" y="0"/>
                  </a:lnTo>
                  <a:close/>
                </a:path>
              </a:pathLst>
            </a:custGeom>
            <a:solidFill>
              <a:srgbClr val="0172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88">
              <a:extLst>
                <a:ext uri="{FF2B5EF4-FFF2-40B4-BE49-F238E27FC236}">
                  <a16:creationId xmlns:a16="http://schemas.microsoft.com/office/drawing/2014/main" id="{DA3830F6-E8C2-41E9-AB56-DAF6864A9CA0}"/>
                </a:ext>
              </a:extLst>
            </p:cNvPr>
            <p:cNvSpPr/>
            <p:nvPr/>
          </p:nvSpPr>
          <p:spPr>
            <a:xfrm>
              <a:off x="1505775" y="5289054"/>
              <a:ext cx="95885" cy="144145"/>
            </a:xfrm>
            <a:custGeom>
              <a:avLst/>
              <a:gdLst/>
              <a:ahLst/>
              <a:cxnLst/>
              <a:rect l="l" t="t" r="r" b="b"/>
              <a:pathLst>
                <a:path w="95884" h="144145">
                  <a:moveTo>
                    <a:pt x="95618" y="0"/>
                  </a:moveTo>
                  <a:lnTo>
                    <a:pt x="0" y="0"/>
                  </a:lnTo>
                  <a:lnTo>
                    <a:pt x="0" y="143789"/>
                  </a:lnTo>
                  <a:lnTo>
                    <a:pt x="95618" y="143789"/>
                  </a:lnTo>
                  <a:lnTo>
                    <a:pt x="95618" y="0"/>
                  </a:lnTo>
                  <a:close/>
                </a:path>
              </a:pathLst>
            </a:custGeom>
            <a:solidFill>
              <a:srgbClr val="A336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89">
              <a:extLst>
                <a:ext uri="{FF2B5EF4-FFF2-40B4-BE49-F238E27FC236}">
                  <a16:creationId xmlns:a16="http://schemas.microsoft.com/office/drawing/2014/main" id="{2BE35146-958F-4211-A720-47C374C76104}"/>
                </a:ext>
              </a:extLst>
            </p:cNvPr>
            <p:cNvSpPr/>
            <p:nvPr/>
          </p:nvSpPr>
          <p:spPr>
            <a:xfrm>
              <a:off x="1760486" y="5289054"/>
              <a:ext cx="95885" cy="144145"/>
            </a:xfrm>
            <a:custGeom>
              <a:avLst/>
              <a:gdLst/>
              <a:ahLst/>
              <a:cxnLst/>
              <a:rect l="l" t="t" r="r" b="b"/>
              <a:pathLst>
                <a:path w="95885" h="144145">
                  <a:moveTo>
                    <a:pt x="95618" y="0"/>
                  </a:moveTo>
                  <a:lnTo>
                    <a:pt x="0" y="0"/>
                  </a:lnTo>
                  <a:lnTo>
                    <a:pt x="0" y="143789"/>
                  </a:lnTo>
                  <a:lnTo>
                    <a:pt x="95618" y="143789"/>
                  </a:lnTo>
                  <a:lnTo>
                    <a:pt x="95618" y="0"/>
                  </a:lnTo>
                  <a:close/>
                </a:path>
              </a:pathLst>
            </a:custGeom>
            <a:solidFill>
              <a:srgbClr val="0172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90">
              <a:extLst>
                <a:ext uri="{FF2B5EF4-FFF2-40B4-BE49-F238E27FC236}">
                  <a16:creationId xmlns:a16="http://schemas.microsoft.com/office/drawing/2014/main" id="{1D77A958-5763-4D92-882A-A85D97AD53F4}"/>
                </a:ext>
              </a:extLst>
            </p:cNvPr>
            <p:cNvSpPr/>
            <p:nvPr/>
          </p:nvSpPr>
          <p:spPr>
            <a:xfrm>
              <a:off x="1888197" y="5289054"/>
              <a:ext cx="95885" cy="144145"/>
            </a:xfrm>
            <a:custGeom>
              <a:avLst/>
              <a:gdLst/>
              <a:ahLst/>
              <a:cxnLst/>
              <a:rect l="l" t="t" r="r" b="b"/>
              <a:pathLst>
                <a:path w="95885" h="144145">
                  <a:moveTo>
                    <a:pt x="95618" y="0"/>
                  </a:moveTo>
                  <a:lnTo>
                    <a:pt x="0" y="0"/>
                  </a:lnTo>
                  <a:lnTo>
                    <a:pt x="0" y="143789"/>
                  </a:lnTo>
                  <a:lnTo>
                    <a:pt x="95618" y="143789"/>
                  </a:lnTo>
                  <a:lnTo>
                    <a:pt x="95618" y="0"/>
                  </a:lnTo>
                  <a:close/>
                </a:path>
              </a:pathLst>
            </a:custGeom>
            <a:solidFill>
              <a:srgbClr val="A3362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91">
              <a:extLst>
                <a:ext uri="{FF2B5EF4-FFF2-40B4-BE49-F238E27FC236}">
                  <a16:creationId xmlns:a16="http://schemas.microsoft.com/office/drawing/2014/main" id="{F05CB098-23B5-4411-B3EF-DC138CAB2ABE}"/>
                </a:ext>
              </a:extLst>
            </p:cNvPr>
            <p:cNvSpPr/>
            <p:nvPr/>
          </p:nvSpPr>
          <p:spPr>
            <a:xfrm>
              <a:off x="1469917" y="5067628"/>
              <a:ext cx="563880" cy="245745"/>
            </a:xfrm>
            <a:custGeom>
              <a:avLst/>
              <a:gdLst/>
              <a:ahLst/>
              <a:cxnLst/>
              <a:rect l="l" t="t" r="r" b="b"/>
              <a:pathLst>
                <a:path w="563880" h="245745">
                  <a:moveTo>
                    <a:pt x="563295" y="0"/>
                  </a:moveTo>
                  <a:lnTo>
                    <a:pt x="0" y="0"/>
                  </a:lnTo>
                  <a:lnTo>
                    <a:pt x="0" y="157391"/>
                  </a:lnTo>
                  <a:lnTo>
                    <a:pt x="6960" y="191641"/>
                  </a:lnTo>
                  <a:lnTo>
                    <a:pt x="25912" y="219690"/>
                  </a:lnTo>
                  <a:lnTo>
                    <a:pt x="53958" y="238644"/>
                  </a:lnTo>
                  <a:lnTo>
                    <a:pt x="88201" y="245605"/>
                  </a:lnTo>
                  <a:lnTo>
                    <a:pt x="475081" y="245605"/>
                  </a:lnTo>
                  <a:lnTo>
                    <a:pt x="509331" y="238644"/>
                  </a:lnTo>
                  <a:lnTo>
                    <a:pt x="537381" y="219690"/>
                  </a:lnTo>
                  <a:lnTo>
                    <a:pt x="556334" y="191641"/>
                  </a:lnTo>
                  <a:lnTo>
                    <a:pt x="563295" y="157391"/>
                  </a:lnTo>
                  <a:lnTo>
                    <a:pt x="563295" y="0"/>
                  </a:lnTo>
                  <a:close/>
                </a:path>
              </a:pathLst>
            </a:custGeom>
            <a:solidFill>
              <a:srgbClr val="3836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92">
              <a:extLst>
                <a:ext uri="{FF2B5EF4-FFF2-40B4-BE49-F238E27FC236}">
                  <a16:creationId xmlns:a16="http://schemas.microsoft.com/office/drawing/2014/main" id="{BD66F850-C961-4351-A7F5-EFCC861BE5F0}"/>
                </a:ext>
              </a:extLst>
            </p:cNvPr>
            <p:cNvSpPr/>
            <p:nvPr/>
          </p:nvSpPr>
          <p:spPr>
            <a:xfrm>
              <a:off x="1510595" y="5099065"/>
              <a:ext cx="199364" cy="17387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93">
              <a:extLst>
                <a:ext uri="{FF2B5EF4-FFF2-40B4-BE49-F238E27FC236}">
                  <a16:creationId xmlns:a16="http://schemas.microsoft.com/office/drawing/2014/main" id="{45A702BB-50E6-4015-8234-429C37539E7F}"/>
                </a:ext>
              </a:extLst>
            </p:cNvPr>
            <p:cNvSpPr/>
            <p:nvPr/>
          </p:nvSpPr>
          <p:spPr>
            <a:xfrm>
              <a:off x="1789823" y="5099060"/>
              <a:ext cx="199377" cy="17387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94">
              <a:extLst>
                <a:ext uri="{FF2B5EF4-FFF2-40B4-BE49-F238E27FC236}">
                  <a16:creationId xmlns:a16="http://schemas.microsoft.com/office/drawing/2014/main" id="{E6C64042-39C3-4820-BA46-A592A5370BD5}"/>
                </a:ext>
              </a:extLst>
            </p:cNvPr>
            <p:cNvSpPr/>
            <p:nvPr/>
          </p:nvSpPr>
          <p:spPr>
            <a:xfrm>
              <a:off x="1381733" y="4336468"/>
              <a:ext cx="739775" cy="732790"/>
            </a:xfrm>
            <a:custGeom>
              <a:avLst/>
              <a:gdLst/>
              <a:ahLst/>
              <a:cxnLst/>
              <a:rect l="l" t="t" r="r" b="b"/>
              <a:pathLst>
                <a:path w="739775" h="732789">
                  <a:moveTo>
                    <a:pt x="638606" y="0"/>
                  </a:moveTo>
                  <a:lnTo>
                    <a:pt x="101053" y="0"/>
                  </a:lnTo>
                  <a:lnTo>
                    <a:pt x="61754" y="7954"/>
                  </a:lnTo>
                  <a:lnTo>
                    <a:pt x="29629" y="29633"/>
                  </a:lnTo>
                  <a:lnTo>
                    <a:pt x="7952" y="61759"/>
                  </a:lnTo>
                  <a:lnTo>
                    <a:pt x="0" y="101053"/>
                  </a:lnTo>
                  <a:lnTo>
                    <a:pt x="0" y="631710"/>
                  </a:lnTo>
                  <a:lnTo>
                    <a:pt x="7952" y="671005"/>
                  </a:lnTo>
                  <a:lnTo>
                    <a:pt x="29629" y="703130"/>
                  </a:lnTo>
                  <a:lnTo>
                    <a:pt x="61754" y="724809"/>
                  </a:lnTo>
                  <a:lnTo>
                    <a:pt x="101053" y="732764"/>
                  </a:lnTo>
                  <a:lnTo>
                    <a:pt x="638606" y="732764"/>
                  </a:lnTo>
                  <a:lnTo>
                    <a:pt x="677901" y="724809"/>
                  </a:lnTo>
                  <a:lnTo>
                    <a:pt x="710026" y="703130"/>
                  </a:lnTo>
                  <a:lnTo>
                    <a:pt x="731705" y="671005"/>
                  </a:lnTo>
                  <a:lnTo>
                    <a:pt x="739660" y="631710"/>
                  </a:lnTo>
                  <a:lnTo>
                    <a:pt x="739660" y="101053"/>
                  </a:lnTo>
                  <a:lnTo>
                    <a:pt x="731705" y="61759"/>
                  </a:lnTo>
                  <a:lnTo>
                    <a:pt x="710026" y="29633"/>
                  </a:lnTo>
                  <a:lnTo>
                    <a:pt x="677901" y="7954"/>
                  </a:lnTo>
                  <a:lnTo>
                    <a:pt x="638606" y="0"/>
                  </a:lnTo>
                  <a:close/>
                </a:path>
              </a:pathLst>
            </a:custGeom>
            <a:solidFill>
              <a:srgbClr val="38363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95">
              <a:extLst>
                <a:ext uri="{FF2B5EF4-FFF2-40B4-BE49-F238E27FC236}">
                  <a16:creationId xmlns:a16="http://schemas.microsoft.com/office/drawing/2014/main" id="{A2C4A492-3A46-4A23-961B-844BB0F0E88C}"/>
                </a:ext>
              </a:extLst>
            </p:cNvPr>
            <p:cNvSpPr/>
            <p:nvPr/>
          </p:nvSpPr>
          <p:spPr>
            <a:xfrm>
              <a:off x="1415143" y="4369887"/>
              <a:ext cx="673100" cy="666115"/>
            </a:xfrm>
            <a:custGeom>
              <a:avLst/>
              <a:gdLst/>
              <a:ahLst/>
              <a:cxnLst/>
              <a:rect l="l" t="t" r="r" b="b"/>
              <a:pathLst>
                <a:path w="673100" h="666114">
                  <a:moveTo>
                    <a:pt x="605193" y="0"/>
                  </a:moveTo>
                  <a:lnTo>
                    <a:pt x="67640" y="0"/>
                  </a:lnTo>
                  <a:lnTo>
                    <a:pt x="41335" y="5323"/>
                  </a:lnTo>
                  <a:lnTo>
                    <a:pt x="19832" y="19832"/>
                  </a:lnTo>
                  <a:lnTo>
                    <a:pt x="5323" y="41335"/>
                  </a:lnTo>
                  <a:lnTo>
                    <a:pt x="0" y="67640"/>
                  </a:lnTo>
                  <a:lnTo>
                    <a:pt x="0" y="598284"/>
                  </a:lnTo>
                  <a:lnTo>
                    <a:pt x="5323" y="624590"/>
                  </a:lnTo>
                  <a:lnTo>
                    <a:pt x="19832" y="646098"/>
                  </a:lnTo>
                  <a:lnTo>
                    <a:pt x="41335" y="660611"/>
                  </a:lnTo>
                  <a:lnTo>
                    <a:pt x="67640" y="665937"/>
                  </a:lnTo>
                  <a:lnTo>
                    <a:pt x="605193" y="665937"/>
                  </a:lnTo>
                  <a:lnTo>
                    <a:pt x="631497" y="660611"/>
                  </a:lnTo>
                  <a:lnTo>
                    <a:pt x="653000" y="646098"/>
                  </a:lnTo>
                  <a:lnTo>
                    <a:pt x="667509" y="624590"/>
                  </a:lnTo>
                  <a:lnTo>
                    <a:pt x="672833" y="598284"/>
                  </a:lnTo>
                  <a:lnTo>
                    <a:pt x="672833" y="67640"/>
                  </a:lnTo>
                  <a:lnTo>
                    <a:pt x="667509" y="41335"/>
                  </a:lnTo>
                  <a:lnTo>
                    <a:pt x="653000" y="19832"/>
                  </a:lnTo>
                  <a:lnTo>
                    <a:pt x="631497" y="5323"/>
                  </a:lnTo>
                  <a:lnTo>
                    <a:pt x="605193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96">
              <a:extLst>
                <a:ext uri="{FF2B5EF4-FFF2-40B4-BE49-F238E27FC236}">
                  <a16:creationId xmlns:a16="http://schemas.microsoft.com/office/drawing/2014/main" id="{E3CC4AF2-D3F4-41B2-9FF5-E812738FC584}"/>
                </a:ext>
              </a:extLst>
            </p:cNvPr>
            <p:cNvSpPr/>
            <p:nvPr/>
          </p:nvSpPr>
          <p:spPr>
            <a:xfrm>
              <a:off x="1443879" y="4388398"/>
              <a:ext cx="615950" cy="629285"/>
            </a:xfrm>
            <a:custGeom>
              <a:avLst/>
              <a:gdLst/>
              <a:ahLst/>
              <a:cxnLst/>
              <a:rect l="l" t="t" r="r" b="b"/>
              <a:pathLst>
                <a:path w="615950" h="629285">
                  <a:moveTo>
                    <a:pt x="543750" y="0"/>
                  </a:moveTo>
                  <a:lnTo>
                    <a:pt x="71628" y="0"/>
                  </a:lnTo>
                  <a:lnTo>
                    <a:pt x="0" y="71627"/>
                  </a:lnTo>
                  <a:lnTo>
                    <a:pt x="0" y="557263"/>
                  </a:lnTo>
                  <a:lnTo>
                    <a:pt x="71628" y="628891"/>
                  </a:lnTo>
                  <a:lnTo>
                    <a:pt x="543737" y="628891"/>
                  </a:lnTo>
                  <a:lnTo>
                    <a:pt x="615365" y="557276"/>
                  </a:lnTo>
                  <a:lnTo>
                    <a:pt x="615365" y="71615"/>
                  </a:lnTo>
                  <a:lnTo>
                    <a:pt x="543750" y="0"/>
                  </a:lnTo>
                  <a:close/>
                </a:path>
              </a:pathLst>
            </a:custGeom>
            <a:solidFill>
              <a:srgbClr val="CBCC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97">
              <a:extLst>
                <a:ext uri="{FF2B5EF4-FFF2-40B4-BE49-F238E27FC236}">
                  <a16:creationId xmlns:a16="http://schemas.microsoft.com/office/drawing/2014/main" id="{A1433F65-ECFA-4D88-9009-319AAB3F9B30}"/>
                </a:ext>
              </a:extLst>
            </p:cNvPr>
            <p:cNvSpPr/>
            <p:nvPr/>
          </p:nvSpPr>
          <p:spPr>
            <a:xfrm>
              <a:off x="1568361" y="4435589"/>
              <a:ext cx="280670" cy="100965"/>
            </a:xfrm>
            <a:custGeom>
              <a:avLst/>
              <a:gdLst/>
              <a:ahLst/>
              <a:cxnLst/>
              <a:rect l="l" t="t" r="r" b="b"/>
              <a:pathLst>
                <a:path w="280669" h="100964">
                  <a:moveTo>
                    <a:pt x="280441" y="0"/>
                  </a:moveTo>
                  <a:lnTo>
                    <a:pt x="0" y="0"/>
                  </a:lnTo>
                  <a:lnTo>
                    <a:pt x="0" y="100685"/>
                  </a:lnTo>
                  <a:lnTo>
                    <a:pt x="280441" y="100685"/>
                  </a:lnTo>
                  <a:lnTo>
                    <a:pt x="280441" y="0"/>
                  </a:lnTo>
                  <a:close/>
                </a:path>
              </a:pathLst>
            </a:custGeom>
            <a:solidFill>
              <a:srgbClr val="4848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98">
              <a:extLst>
                <a:ext uri="{FF2B5EF4-FFF2-40B4-BE49-F238E27FC236}">
                  <a16:creationId xmlns:a16="http://schemas.microsoft.com/office/drawing/2014/main" id="{D50AC2AD-A49F-4EA4-9F8D-DB4BB6F96D5B}"/>
                </a:ext>
              </a:extLst>
            </p:cNvPr>
            <p:cNvSpPr/>
            <p:nvPr/>
          </p:nvSpPr>
          <p:spPr>
            <a:xfrm>
              <a:off x="1565579" y="4433404"/>
              <a:ext cx="286385" cy="105410"/>
            </a:xfrm>
            <a:custGeom>
              <a:avLst/>
              <a:gdLst/>
              <a:ahLst/>
              <a:cxnLst/>
              <a:rect l="l" t="t" r="r" b="b"/>
              <a:pathLst>
                <a:path w="286385" h="105410">
                  <a:moveTo>
                    <a:pt x="286004" y="0"/>
                  </a:moveTo>
                  <a:lnTo>
                    <a:pt x="0" y="0"/>
                  </a:lnTo>
                  <a:lnTo>
                    <a:pt x="0" y="5080"/>
                  </a:lnTo>
                  <a:lnTo>
                    <a:pt x="0" y="100330"/>
                  </a:lnTo>
                  <a:lnTo>
                    <a:pt x="0" y="102870"/>
                  </a:lnTo>
                  <a:lnTo>
                    <a:pt x="0" y="105410"/>
                  </a:lnTo>
                  <a:lnTo>
                    <a:pt x="286004" y="105410"/>
                  </a:lnTo>
                  <a:lnTo>
                    <a:pt x="286004" y="102870"/>
                  </a:lnTo>
                  <a:lnTo>
                    <a:pt x="280441" y="102870"/>
                  </a:lnTo>
                  <a:lnTo>
                    <a:pt x="280441" y="100330"/>
                  </a:lnTo>
                  <a:lnTo>
                    <a:pt x="5575" y="100330"/>
                  </a:lnTo>
                  <a:lnTo>
                    <a:pt x="5575" y="5080"/>
                  </a:lnTo>
                  <a:lnTo>
                    <a:pt x="286004" y="5080"/>
                  </a:lnTo>
                  <a:lnTo>
                    <a:pt x="286004" y="0"/>
                  </a:lnTo>
                  <a:close/>
                </a:path>
              </a:pathLst>
            </a:custGeom>
            <a:solidFill>
              <a:srgbClr val="3B3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99">
              <a:extLst>
                <a:ext uri="{FF2B5EF4-FFF2-40B4-BE49-F238E27FC236}">
                  <a16:creationId xmlns:a16="http://schemas.microsoft.com/office/drawing/2014/main" id="{CB1D88EB-9092-4A45-AAC4-71AD8184AB82}"/>
                </a:ext>
              </a:extLst>
            </p:cNvPr>
            <p:cNvSpPr/>
            <p:nvPr/>
          </p:nvSpPr>
          <p:spPr>
            <a:xfrm>
              <a:off x="1846027" y="4433404"/>
              <a:ext cx="102807" cy="10541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100">
              <a:extLst>
                <a:ext uri="{FF2B5EF4-FFF2-40B4-BE49-F238E27FC236}">
                  <a16:creationId xmlns:a16="http://schemas.microsoft.com/office/drawing/2014/main" id="{6DE55892-2D28-4F3B-B615-8ED5AC32CD8A}"/>
                </a:ext>
              </a:extLst>
            </p:cNvPr>
            <p:cNvSpPr/>
            <p:nvPr/>
          </p:nvSpPr>
          <p:spPr>
            <a:xfrm>
              <a:off x="1484311" y="4702853"/>
              <a:ext cx="534670" cy="93345"/>
            </a:xfrm>
            <a:custGeom>
              <a:avLst/>
              <a:gdLst/>
              <a:ahLst/>
              <a:cxnLst/>
              <a:rect l="l" t="t" r="r" b="b"/>
              <a:pathLst>
                <a:path w="534669" h="93345">
                  <a:moveTo>
                    <a:pt x="337870" y="0"/>
                  </a:moveTo>
                  <a:lnTo>
                    <a:pt x="194805" y="0"/>
                  </a:lnTo>
                  <a:lnTo>
                    <a:pt x="0" y="46583"/>
                  </a:lnTo>
                  <a:lnTo>
                    <a:pt x="0" y="93167"/>
                  </a:lnTo>
                  <a:lnTo>
                    <a:pt x="534492" y="93167"/>
                  </a:lnTo>
                  <a:lnTo>
                    <a:pt x="534492" y="46583"/>
                  </a:lnTo>
                  <a:lnTo>
                    <a:pt x="337870" y="0"/>
                  </a:lnTo>
                  <a:close/>
                </a:path>
              </a:pathLst>
            </a:custGeom>
            <a:solidFill>
              <a:srgbClr val="4140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101">
              <a:extLst>
                <a:ext uri="{FF2B5EF4-FFF2-40B4-BE49-F238E27FC236}">
                  <a16:creationId xmlns:a16="http://schemas.microsoft.com/office/drawing/2014/main" id="{FAA08485-5139-417A-B343-0C0C62247F83}"/>
                </a:ext>
              </a:extLst>
            </p:cNvPr>
            <p:cNvSpPr/>
            <p:nvPr/>
          </p:nvSpPr>
          <p:spPr>
            <a:xfrm>
              <a:off x="1481529" y="4700071"/>
              <a:ext cx="540385" cy="99060"/>
            </a:xfrm>
            <a:custGeom>
              <a:avLst/>
              <a:gdLst/>
              <a:ahLst/>
              <a:cxnLst/>
              <a:rect l="l" t="t" r="r" b="b"/>
              <a:pathLst>
                <a:path w="540385" h="99060">
                  <a:moveTo>
                    <a:pt x="340652" y="0"/>
                  </a:moveTo>
                  <a:lnTo>
                    <a:pt x="197256" y="0"/>
                  </a:lnTo>
                  <a:lnTo>
                    <a:pt x="53" y="47155"/>
                  </a:lnTo>
                  <a:lnTo>
                    <a:pt x="0" y="98729"/>
                  </a:lnTo>
                  <a:lnTo>
                    <a:pt x="540054" y="98729"/>
                  </a:lnTo>
                  <a:lnTo>
                    <a:pt x="540054" y="93154"/>
                  </a:lnTo>
                  <a:lnTo>
                    <a:pt x="5575" y="93154"/>
                  </a:lnTo>
                  <a:lnTo>
                    <a:pt x="5575" y="51561"/>
                  </a:lnTo>
                  <a:lnTo>
                    <a:pt x="197916" y="5562"/>
                  </a:lnTo>
                  <a:lnTo>
                    <a:pt x="340338" y="5562"/>
                  </a:lnTo>
                  <a:lnTo>
                    <a:pt x="340017" y="5486"/>
                  </a:lnTo>
                  <a:lnTo>
                    <a:pt x="340652" y="2781"/>
                  </a:lnTo>
                  <a:lnTo>
                    <a:pt x="340652" y="0"/>
                  </a:lnTo>
                  <a:close/>
                </a:path>
                <a:path w="540385" h="99060">
                  <a:moveTo>
                    <a:pt x="340652" y="2781"/>
                  </a:moveTo>
                  <a:lnTo>
                    <a:pt x="340017" y="5486"/>
                  </a:lnTo>
                  <a:lnTo>
                    <a:pt x="534492" y="51561"/>
                  </a:lnTo>
                  <a:lnTo>
                    <a:pt x="534492" y="93154"/>
                  </a:lnTo>
                  <a:lnTo>
                    <a:pt x="540054" y="93154"/>
                  </a:lnTo>
                  <a:lnTo>
                    <a:pt x="540054" y="47155"/>
                  </a:lnTo>
                  <a:lnTo>
                    <a:pt x="364465" y="5562"/>
                  </a:lnTo>
                  <a:lnTo>
                    <a:pt x="340652" y="5562"/>
                  </a:lnTo>
                  <a:lnTo>
                    <a:pt x="340652" y="2781"/>
                  </a:lnTo>
                  <a:close/>
                </a:path>
                <a:path w="540385" h="99060">
                  <a:moveTo>
                    <a:pt x="340982" y="0"/>
                  </a:moveTo>
                  <a:lnTo>
                    <a:pt x="340652" y="0"/>
                  </a:lnTo>
                  <a:lnTo>
                    <a:pt x="340652" y="5562"/>
                  </a:lnTo>
                  <a:lnTo>
                    <a:pt x="364465" y="5562"/>
                  </a:lnTo>
                  <a:lnTo>
                    <a:pt x="340982" y="0"/>
                  </a:lnTo>
                  <a:close/>
                </a:path>
              </a:pathLst>
            </a:custGeom>
            <a:solidFill>
              <a:srgbClr val="3B3A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102">
              <a:extLst>
                <a:ext uri="{FF2B5EF4-FFF2-40B4-BE49-F238E27FC236}">
                  <a16:creationId xmlns:a16="http://schemas.microsoft.com/office/drawing/2014/main" id="{7E0ACC5B-70AC-4813-87E3-4EDD6B3B3BA8}"/>
                </a:ext>
              </a:extLst>
            </p:cNvPr>
            <p:cNvSpPr/>
            <p:nvPr/>
          </p:nvSpPr>
          <p:spPr>
            <a:xfrm>
              <a:off x="1637563" y="4713795"/>
              <a:ext cx="3535045" cy="673100"/>
            </a:xfrm>
            <a:custGeom>
              <a:avLst/>
              <a:gdLst/>
              <a:ahLst/>
              <a:cxnLst/>
              <a:rect l="l" t="t" r="r" b="b"/>
              <a:pathLst>
                <a:path w="3535045" h="673100">
                  <a:moveTo>
                    <a:pt x="49352" y="210591"/>
                  </a:moveTo>
                  <a:lnTo>
                    <a:pt x="47409" y="200990"/>
                  </a:lnTo>
                  <a:lnTo>
                    <a:pt x="43789" y="195618"/>
                  </a:lnTo>
                  <a:lnTo>
                    <a:pt x="43789" y="210591"/>
                  </a:lnTo>
                  <a:lnTo>
                    <a:pt x="42278" y="218020"/>
                  </a:lnTo>
                  <a:lnTo>
                    <a:pt x="38176" y="224091"/>
                  </a:lnTo>
                  <a:lnTo>
                    <a:pt x="32105" y="228193"/>
                  </a:lnTo>
                  <a:lnTo>
                    <a:pt x="24676" y="229704"/>
                  </a:lnTo>
                  <a:lnTo>
                    <a:pt x="17233" y="228193"/>
                  </a:lnTo>
                  <a:lnTo>
                    <a:pt x="16027" y="227380"/>
                  </a:lnTo>
                  <a:lnTo>
                    <a:pt x="37934" y="196926"/>
                  </a:lnTo>
                  <a:lnTo>
                    <a:pt x="38176" y="197078"/>
                  </a:lnTo>
                  <a:lnTo>
                    <a:pt x="42278" y="203149"/>
                  </a:lnTo>
                  <a:lnTo>
                    <a:pt x="43789" y="210591"/>
                  </a:lnTo>
                  <a:lnTo>
                    <a:pt x="43789" y="195618"/>
                  </a:lnTo>
                  <a:lnTo>
                    <a:pt x="42125" y="193141"/>
                  </a:lnTo>
                  <a:lnTo>
                    <a:pt x="39662" y="191477"/>
                  </a:lnTo>
                  <a:lnTo>
                    <a:pt x="34290" y="187845"/>
                  </a:lnTo>
                  <a:lnTo>
                    <a:pt x="33312" y="187655"/>
                  </a:lnTo>
                  <a:lnTo>
                    <a:pt x="33312" y="193814"/>
                  </a:lnTo>
                  <a:lnTo>
                    <a:pt x="11404" y="224256"/>
                  </a:lnTo>
                  <a:lnTo>
                    <a:pt x="11176" y="224091"/>
                  </a:lnTo>
                  <a:lnTo>
                    <a:pt x="7073" y="218020"/>
                  </a:lnTo>
                  <a:lnTo>
                    <a:pt x="5562" y="210591"/>
                  </a:lnTo>
                  <a:lnTo>
                    <a:pt x="7073" y="203149"/>
                  </a:lnTo>
                  <a:lnTo>
                    <a:pt x="11176" y="197078"/>
                  </a:lnTo>
                  <a:lnTo>
                    <a:pt x="17233" y="192989"/>
                  </a:lnTo>
                  <a:lnTo>
                    <a:pt x="24676" y="191477"/>
                  </a:lnTo>
                  <a:lnTo>
                    <a:pt x="32105" y="192989"/>
                  </a:lnTo>
                  <a:lnTo>
                    <a:pt x="33312" y="193814"/>
                  </a:lnTo>
                  <a:lnTo>
                    <a:pt x="33312" y="187655"/>
                  </a:lnTo>
                  <a:lnTo>
                    <a:pt x="0" y="210591"/>
                  </a:lnTo>
                  <a:lnTo>
                    <a:pt x="1930" y="220192"/>
                  </a:lnTo>
                  <a:lnTo>
                    <a:pt x="7226" y="228041"/>
                  </a:lnTo>
                  <a:lnTo>
                    <a:pt x="15062" y="233324"/>
                  </a:lnTo>
                  <a:lnTo>
                    <a:pt x="24676" y="235267"/>
                  </a:lnTo>
                  <a:lnTo>
                    <a:pt x="34290" y="233324"/>
                  </a:lnTo>
                  <a:lnTo>
                    <a:pt x="39662" y="229704"/>
                  </a:lnTo>
                  <a:lnTo>
                    <a:pt x="42125" y="228041"/>
                  </a:lnTo>
                  <a:lnTo>
                    <a:pt x="47409" y="220192"/>
                  </a:lnTo>
                  <a:lnTo>
                    <a:pt x="49352" y="210591"/>
                  </a:lnTo>
                  <a:close/>
                </a:path>
                <a:path w="3535045" h="673100">
                  <a:moveTo>
                    <a:pt x="168871" y="183946"/>
                  </a:moveTo>
                  <a:lnTo>
                    <a:pt x="163309" y="183946"/>
                  </a:lnTo>
                  <a:lnTo>
                    <a:pt x="163309" y="189026"/>
                  </a:lnTo>
                  <a:lnTo>
                    <a:pt x="163309" y="232206"/>
                  </a:lnTo>
                  <a:lnTo>
                    <a:pt x="78270" y="232206"/>
                  </a:lnTo>
                  <a:lnTo>
                    <a:pt x="78270" y="189026"/>
                  </a:lnTo>
                  <a:lnTo>
                    <a:pt x="163309" y="189026"/>
                  </a:lnTo>
                  <a:lnTo>
                    <a:pt x="163309" y="183946"/>
                  </a:lnTo>
                  <a:lnTo>
                    <a:pt x="72694" y="183946"/>
                  </a:lnTo>
                  <a:lnTo>
                    <a:pt x="72694" y="189026"/>
                  </a:lnTo>
                  <a:lnTo>
                    <a:pt x="72694" y="232206"/>
                  </a:lnTo>
                  <a:lnTo>
                    <a:pt x="72694" y="234746"/>
                  </a:lnTo>
                  <a:lnTo>
                    <a:pt x="72694" y="237286"/>
                  </a:lnTo>
                  <a:lnTo>
                    <a:pt x="168871" y="237286"/>
                  </a:lnTo>
                  <a:lnTo>
                    <a:pt x="168871" y="234746"/>
                  </a:lnTo>
                  <a:lnTo>
                    <a:pt x="168871" y="232206"/>
                  </a:lnTo>
                  <a:lnTo>
                    <a:pt x="168871" y="231965"/>
                  </a:lnTo>
                  <a:lnTo>
                    <a:pt x="168871" y="189026"/>
                  </a:lnTo>
                  <a:lnTo>
                    <a:pt x="168871" y="183946"/>
                  </a:lnTo>
                  <a:close/>
                </a:path>
                <a:path w="3535045" h="673100">
                  <a:moveTo>
                    <a:pt x="211239" y="129413"/>
                  </a:moveTo>
                  <a:lnTo>
                    <a:pt x="162344" y="108800"/>
                  </a:lnTo>
                  <a:lnTo>
                    <a:pt x="169913" y="126631"/>
                  </a:lnTo>
                  <a:lnTo>
                    <a:pt x="64541" y="126631"/>
                  </a:lnTo>
                  <a:lnTo>
                    <a:pt x="41389" y="112649"/>
                  </a:lnTo>
                  <a:lnTo>
                    <a:pt x="11099" y="112649"/>
                  </a:lnTo>
                  <a:lnTo>
                    <a:pt x="27851" y="129413"/>
                  </a:lnTo>
                  <a:lnTo>
                    <a:pt x="11099" y="146177"/>
                  </a:lnTo>
                  <a:lnTo>
                    <a:pt x="41389" y="146177"/>
                  </a:lnTo>
                  <a:lnTo>
                    <a:pt x="64566" y="132194"/>
                  </a:lnTo>
                  <a:lnTo>
                    <a:pt x="169913" y="132194"/>
                  </a:lnTo>
                  <a:lnTo>
                    <a:pt x="162344" y="150037"/>
                  </a:lnTo>
                  <a:lnTo>
                    <a:pt x="211239" y="129413"/>
                  </a:lnTo>
                  <a:close/>
                </a:path>
                <a:path w="3535045" h="673100">
                  <a:moveTo>
                    <a:pt x="237363" y="210591"/>
                  </a:moveTo>
                  <a:lnTo>
                    <a:pt x="235419" y="200990"/>
                  </a:lnTo>
                  <a:lnTo>
                    <a:pt x="231800" y="195618"/>
                  </a:lnTo>
                  <a:lnTo>
                    <a:pt x="231800" y="210591"/>
                  </a:lnTo>
                  <a:lnTo>
                    <a:pt x="230289" y="218020"/>
                  </a:lnTo>
                  <a:lnTo>
                    <a:pt x="226187" y="224091"/>
                  </a:lnTo>
                  <a:lnTo>
                    <a:pt x="220116" y="228193"/>
                  </a:lnTo>
                  <a:lnTo>
                    <a:pt x="212686" y="229704"/>
                  </a:lnTo>
                  <a:lnTo>
                    <a:pt x="205244" y="228193"/>
                  </a:lnTo>
                  <a:lnTo>
                    <a:pt x="204038" y="227380"/>
                  </a:lnTo>
                  <a:lnTo>
                    <a:pt x="225945" y="196926"/>
                  </a:lnTo>
                  <a:lnTo>
                    <a:pt x="226187" y="197078"/>
                  </a:lnTo>
                  <a:lnTo>
                    <a:pt x="230289" y="203149"/>
                  </a:lnTo>
                  <a:lnTo>
                    <a:pt x="231800" y="210591"/>
                  </a:lnTo>
                  <a:lnTo>
                    <a:pt x="231800" y="195618"/>
                  </a:lnTo>
                  <a:lnTo>
                    <a:pt x="230136" y="193141"/>
                  </a:lnTo>
                  <a:lnTo>
                    <a:pt x="227672" y="191477"/>
                  </a:lnTo>
                  <a:lnTo>
                    <a:pt x="222288" y="187845"/>
                  </a:lnTo>
                  <a:lnTo>
                    <a:pt x="221322" y="187655"/>
                  </a:lnTo>
                  <a:lnTo>
                    <a:pt x="221322" y="193814"/>
                  </a:lnTo>
                  <a:lnTo>
                    <a:pt x="199415" y="224269"/>
                  </a:lnTo>
                  <a:lnTo>
                    <a:pt x="199174" y="224091"/>
                  </a:lnTo>
                  <a:lnTo>
                    <a:pt x="195084" y="218020"/>
                  </a:lnTo>
                  <a:lnTo>
                    <a:pt x="193573" y="210591"/>
                  </a:lnTo>
                  <a:lnTo>
                    <a:pt x="195084" y="203149"/>
                  </a:lnTo>
                  <a:lnTo>
                    <a:pt x="199174" y="197078"/>
                  </a:lnTo>
                  <a:lnTo>
                    <a:pt x="205244" y="192989"/>
                  </a:lnTo>
                  <a:lnTo>
                    <a:pt x="212686" y="191477"/>
                  </a:lnTo>
                  <a:lnTo>
                    <a:pt x="220116" y="192989"/>
                  </a:lnTo>
                  <a:lnTo>
                    <a:pt x="221322" y="193814"/>
                  </a:lnTo>
                  <a:lnTo>
                    <a:pt x="221322" y="187655"/>
                  </a:lnTo>
                  <a:lnTo>
                    <a:pt x="188010" y="210591"/>
                  </a:lnTo>
                  <a:lnTo>
                    <a:pt x="189941" y="220192"/>
                  </a:lnTo>
                  <a:lnTo>
                    <a:pt x="195237" y="228041"/>
                  </a:lnTo>
                  <a:lnTo>
                    <a:pt x="203073" y="233324"/>
                  </a:lnTo>
                  <a:lnTo>
                    <a:pt x="212686" y="235267"/>
                  </a:lnTo>
                  <a:lnTo>
                    <a:pt x="222288" y="233324"/>
                  </a:lnTo>
                  <a:lnTo>
                    <a:pt x="227672" y="229704"/>
                  </a:lnTo>
                  <a:lnTo>
                    <a:pt x="230136" y="228041"/>
                  </a:lnTo>
                  <a:lnTo>
                    <a:pt x="235419" y="220192"/>
                  </a:lnTo>
                  <a:lnTo>
                    <a:pt x="237363" y="210591"/>
                  </a:lnTo>
                  <a:close/>
                </a:path>
                <a:path w="3535045" h="673100">
                  <a:moveTo>
                    <a:pt x="1271270" y="594614"/>
                  </a:moveTo>
                  <a:lnTo>
                    <a:pt x="1269441" y="585546"/>
                  </a:lnTo>
                  <a:lnTo>
                    <a:pt x="1268476" y="584123"/>
                  </a:lnTo>
                  <a:lnTo>
                    <a:pt x="1268476" y="594614"/>
                  </a:lnTo>
                  <a:lnTo>
                    <a:pt x="1266863" y="602589"/>
                  </a:lnTo>
                  <a:lnTo>
                    <a:pt x="1262468" y="609104"/>
                  </a:lnTo>
                  <a:lnTo>
                    <a:pt x="1255953" y="613498"/>
                  </a:lnTo>
                  <a:lnTo>
                    <a:pt x="1247978" y="615124"/>
                  </a:lnTo>
                  <a:lnTo>
                    <a:pt x="1239989" y="613498"/>
                  </a:lnTo>
                  <a:lnTo>
                    <a:pt x="1237361" y="611733"/>
                  </a:lnTo>
                  <a:lnTo>
                    <a:pt x="1260881" y="579056"/>
                  </a:lnTo>
                  <a:lnTo>
                    <a:pt x="1262468" y="580123"/>
                  </a:lnTo>
                  <a:lnTo>
                    <a:pt x="1266863" y="586638"/>
                  </a:lnTo>
                  <a:lnTo>
                    <a:pt x="1268476" y="594614"/>
                  </a:lnTo>
                  <a:lnTo>
                    <a:pt x="1268476" y="584123"/>
                  </a:lnTo>
                  <a:lnTo>
                    <a:pt x="1264450" y="578142"/>
                  </a:lnTo>
                  <a:lnTo>
                    <a:pt x="1262481" y="576834"/>
                  </a:lnTo>
                  <a:lnTo>
                    <a:pt x="1262684" y="576554"/>
                  </a:lnTo>
                  <a:lnTo>
                    <a:pt x="1260424" y="574929"/>
                  </a:lnTo>
                  <a:lnTo>
                    <a:pt x="1260170" y="575271"/>
                  </a:lnTo>
                  <a:lnTo>
                    <a:pt x="1258570" y="574192"/>
                  </a:lnTo>
                  <a:lnTo>
                    <a:pt x="1258570" y="577494"/>
                  </a:lnTo>
                  <a:lnTo>
                    <a:pt x="1235049" y="610184"/>
                  </a:lnTo>
                  <a:lnTo>
                    <a:pt x="1233474" y="609104"/>
                  </a:lnTo>
                  <a:lnTo>
                    <a:pt x="1229080" y="602589"/>
                  </a:lnTo>
                  <a:lnTo>
                    <a:pt x="1227467" y="594614"/>
                  </a:lnTo>
                  <a:lnTo>
                    <a:pt x="1229080" y="586638"/>
                  </a:lnTo>
                  <a:lnTo>
                    <a:pt x="1233474" y="580123"/>
                  </a:lnTo>
                  <a:lnTo>
                    <a:pt x="1239989" y="575716"/>
                  </a:lnTo>
                  <a:lnTo>
                    <a:pt x="1247978" y="574103"/>
                  </a:lnTo>
                  <a:lnTo>
                    <a:pt x="1255953" y="575716"/>
                  </a:lnTo>
                  <a:lnTo>
                    <a:pt x="1258570" y="577494"/>
                  </a:lnTo>
                  <a:lnTo>
                    <a:pt x="1258570" y="574192"/>
                  </a:lnTo>
                  <a:lnTo>
                    <a:pt x="1257046" y="573151"/>
                  </a:lnTo>
                  <a:lnTo>
                    <a:pt x="1247978" y="571322"/>
                  </a:lnTo>
                  <a:lnTo>
                    <a:pt x="1238910" y="573151"/>
                  </a:lnTo>
                  <a:lnTo>
                    <a:pt x="1231506" y="578142"/>
                  </a:lnTo>
                  <a:lnTo>
                    <a:pt x="1226515" y="585546"/>
                  </a:lnTo>
                  <a:lnTo>
                    <a:pt x="1224686" y="594614"/>
                  </a:lnTo>
                  <a:lnTo>
                    <a:pt x="1226515" y="603681"/>
                  </a:lnTo>
                  <a:lnTo>
                    <a:pt x="1231506" y="611073"/>
                  </a:lnTo>
                  <a:lnTo>
                    <a:pt x="1233449" y="612394"/>
                  </a:lnTo>
                  <a:lnTo>
                    <a:pt x="1233258" y="612673"/>
                  </a:lnTo>
                  <a:lnTo>
                    <a:pt x="1235519" y="614299"/>
                  </a:lnTo>
                  <a:lnTo>
                    <a:pt x="1235760" y="613956"/>
                  </a:lnTo>
                  <a:lnTo>
                    <a:pt x="1238910" y="616064"/>
                  </a:lnTo>
                  <a:lnTo>
                    <a:pt x="1247978" y="617905"/>
                  </a:lnTo>
                  <a:lnTo>
                    <a:pt x="1257046" y="616064"/>
                  </a:lnTo>
                  <a:lnTo>
                    <a:pt x="1258455" y="615124"/>
                  </a:lnTo>
                  <a:lnTo>
                    <a:pt x="1264450" y="611073"/>
                  </a:lnTo>
                  <a:lnTo>
                    <a:pt x="1269441" y="603681"/>
                  </a:lnTo>
                  <a:lnTo>
                    <a:pt x="1271270" y="594614"/>
                  </a:lnTo>
                  <a:close/>
                </a:path>
                <a:path w="3535045" h="673100">
                  <a:moveTo>
                    <a:pt x="1271270" y="23291"/>
                  </a:moveTo>
                  <a:lnTo>
                    <a:pt x="1269441" y="14224"/>
                  </a:lnTo>
                  <a:lnTo>
                    <a:pt x="1268476" y="12801"/>
                  </a:lnTo>
                  <a:lnTo>
                    <a:pt x="1268476" y="23291"/>
                  </a:lnTo>
                  <a:lnTo>
                    <a:pt x="1266863" y="31267"/>
                  </a:lnTo>
                  <a:lnTo>
                    <a:pt x="1262468" y="37782"/>
                  </a:lnTo>
                  <a:lnTo>
                    <a:pt x="1255953" y="42176"/>
                  </a:lnTo>
                  <a:lnTo>
                    <a:pt x="1247978" y="43789"/>
                  </a:lnTo>
                  <a:lnTo>
                    <a:pt x="1239989" y="42176"/>
                  </a:lnTo>
                  <a:lnTo>
                    <a:pt x="1237373" y="40424"/>
                  </a:lnTo>
                  <a:lnTo>
                    <a:pt x="1260881" y="7734"/>
                  </a:lnTo>
                  <a:lnTo>
                    <a:pt x="1262468" y="8801"/>
                  </a:lnTo>
                  <a:lnTo>
                    <a:pt x="1266863" y="15316"/>
                  </a:lnTo>
                  <a:lnTo>
                    <a:pt x="1268476" y="23291"/>
                  </a:lnTo>
                  <a:lnTo>
                    <a:pt x="1268476" y="12801"/>
                  </a:lnTo>
                  <a:lnTo>
                    <a:pt x="1264450" y="6819"/>
                  </a:lnTo>
                  <a:lnTo>
                    <a:pt x="1262481" y="5511"/>
                  </a:lnTo>
                  <a:lnTo>
                    <a:pt x="1262684" y="5232"/>
                  </a:lnTo>
                  <a:lnTo>
                    <a:pt x="1260424" y="3606"/>
                  </a:lnTo>
                  <a:lnTo>
                    <a:pt x="1260170" y="3949"/>
                  </a:lnTo>
                  <a:lnTo>
                    <a:pt x="1258570" y="2870"/>
                  </a:lnTo>
                  <a:lnTo>
                    <a:pt x="1258570" y="6184"/>
                  </a:lnTo>
                  <a:lnTo>
                    <a:pt x="1235062" y="38862"/>
                  </a:lnTo>
                  <a:lnTo>
                    <a:pt x="1233474" y="37782"/>
                  </a:lnTo>
                  <a:lnTo>
                    <a:pt x="1229080" y="31267"/>
                  </a:lnTo>
                  <a:lnTo>
                    <a:pt x="1227467" y="23291"/>
                  </a:lnTo>
                  <a:lnTo>
                    <a:pt x="1229080" y="15316"/>
                  </a:lnTo>
                  <a:lnTo>
                    <a:pt x="1233474" y="8801"/>
                  </a:lnTo>
                  <a:lnTo>
                    <a:pt x="1239989" y="4406"/>
                  </a:lnTo>
                  <a:lnTo>
                    <a:pt x="1247978" y="2781"/>
                  </a:lnTo>
                  <a:lnTo>
                    <a:pt x="1255953" y="4406"/>
                  </a:lnTo>
                  <a:lnTo>
                    <a:pt x="1258570" y="6184"/>
                  </a:lnTo>
                  <a:lnTo>
                    <a:pt x="1258570" y="2870"/>
                  </a:lnTo>
                  <a:lnTo>
                    <a:pt x="1257046" y="1828"/>
                  </a:lnTo>
                  <a:lnTo>
                    <a:pt x="1247978" y="0"/>
                  </a:lnTo>
                  <a:lnTo>
                    <a:pt x="1238910" y="1828"/>
                  </a:lnTo>
                  <a:lnTo>
                    <a:pt x="1231506" y="6819"/>
                  </a:lnTo>
                  <a:lnTo>
                    <a:pt x="1226515" y="14224"/>
                  </a:lnTo>
                  <a:lnTo>
                    <a:pt x="1224686" y="23291"/>
                  </a:lnTo>
                  <a:lnTo>
                    <a:pt x="1226515" y="32359"/>
                  </a:lnTo>
                  <a:lnTo>
                    <a:pt x="1231506" y="39763"/>
                  </a:lnTo>
                  <a:lnTo>
                    <a:pt x="1233449" y="41084"/>
                  </a:lnTo>
                  <a:lnTo>
                    <a:pt x="1233258" y="41363"/>
                  </a:lnTo>
                  <a:lnTo>
                    <a:pt x="1235519" y="42989"/>
                  </a:lnTo>
                  <a:lnTo>
                    <a:pt x="1235760" y="42646"/>
                  </a:lnTo>
                  <a:lnTo>
                    <a:pt x="1238910" y="44754"/>
                  </a:lnTo>
                  <a:lnTo>
                    <a:pt x="1247978" y="46583"/>
                  </a:lnTo>
                  <a:lnTo>
                    <a:pt x="1257046" y="44754"/>
                  </a:lnTo>
                  <a:lnTo>
                    <a:pt x="1258468" y="43789"/>
                  </a:lnTo>
                  <a:lnTo>
                    <a:pt x="1264450" y="39763"/>
                  </a:lnTo>
                  <a:lnTo>
                    <a:pt x="1269441" y="32359"/>
                  </a:lnTo>
                  <a:lnTo>
                    <a:pt x="1271270" y="23291"/>
                  </a:lnTo>
                  <a:close/>
                </a:path>
                <a:path w="3535045" h="673100">
                  <a:moveTo>
                    <a:pt x="1758213" y="647179"/>
                  </a:moveTo>
                  <a:lnTo>
                    <a:pt x="1756219" y="637260"/>
                  </a:lnTo>
                  <a:lnTo>
                    <a:pt x="1755419" y="636079"/>
                  </a:lnTo>
                  <a:lnTo>
                    <a:pt x="1755419" y="647179"/>
                  </a:lnTo>
                  <a:lnTo>
                    <a:pt x="1753641" y="656005"/>
                  </a:lnTo>
                  <a:lnTo>
                    <a:pt x="1748777" y="663206"/>
                  </a:lnTo>
                  <a:lnTo>
                    <a:pt x="1741563" y="668070"/>
                  </a:lnTo>
                  <a:lnTo>
                    <a:pt x="1732724" y="669861"/>
                  </a:lnTo>
                  <a:lnTo>
                    <a:pt x="1723910" y="668070"/>
                  </a:lnTo>
                  <a:lnTo>
                    <a:pt x="1720875" y="666026"/>
                  </a:lnTo>
                  <a:lnTo>
                    <a:pt x="1746897" y="629881"/>
                  </a:lnTo>
                  <a:lnTo>
                    <a:pt x="1748777" y="631139"/>
                  </a:lnTo>
                  <a:lnTo>
                    <a:pt x="1753641" y="638352"/>
                  </a:lnTo>
                  <a:lnTo>
                    <a:pt x="1755419" y="647179"/>
                  </a:lnTo>
                  <a:lnTo>
                    <a:pt x="1755419" y="636079"/>
                  </a:lnTo>
                  <a:lnTo>
                    <a:pt x="1750758" y="629158"/>
                  </a:lnTo>
                  <a:lnTo>
                    <a:pt x="1748497" y="627646"/>
                  </a:lnTo>
                  <a:lnTo>
                    <a:pt x="1748815" y="627214"/>
                  </a:lnTo>
                  <a:lnTo>
                    <a:pt x="1746554" y="625589"/>
                  </a:lnTo>
                  <a:lnTo>
                    <a:pt x="1746186" y="626084"/>
                  </a:lnTo>
                  <a:lnTo>
                    <a:pt x="1744586" y="625005"/>
                  </a:lnTo>
                  <a:lnTo>
                    <a:pt x="1744586" y="628319"/>
                  </a:lnTo>
                  <a:lnTo>
                    <a:pt x="1718564" y="664476"/>
                  </a:lnTo>
                  <a:lnTo>
                    <a:pt x="1716697" y="663206"/>
                  </a:lnTo>
                  <a:lnTo>
                    <a:pt x="1711845" y="656005"/>
                  </a:lnTo>
                  <a:lnTo>
                    <a:pt x="1710042" y="647179"/>
                  </a:lnTo>
                  <a:lnTo>
                    <a:pt x="1711845" y="638352"/>
                  </a:lnTo>
                  <a:lnTo>
                    <a:pt x="1716697" y="631139"/>
                  </a:lnTo>
                  <a:lnTo>
                    <a:pt x="1723910" y="626275"/>
                  </a:lnTo>
                  <a:lnTo>
                    <a:pt x="1732724" y="624484"/>
                  </a:lnTo>
                  <a:lnTo>
                    <a:pt x="1741563" y="626275"/>
                  </a:lnTo>
                  <a:lnTo>
                    <a:pt x="1744586" y="628319"/>
                  </a:lnTo>
                  <a:lnTo>
                    <a:pt x="1744586" y="625005"/>
                  </a:lnTo>
                  <a:lnTo>
                    <a:pt x="1743824" y="624484"/>
                  </a:lnTo>
                  <a:lnTo>
                    <a:pt x="1742655" y="623697"/>
                  </a:lnTo>
                  <a:lnTo>
                    <a:pt x="1732724" y="621690"/>
                  </a:lnTo>
                  <a:lnTo>
                    <a:pt x="1722818" y="623697"/>
                  </a:lnTo>
                  <a:lnTo>
                    <a:pt x="1714728" y="629158"/>
                  </a:lnTo>
                  <a:lnTo>
                    <a:pt x="1709267" y="637260"/>
                  </a:lnTo>
                  <a:lnTo>
                    <a:pt x="1707261" y="647179"/>
                  </a:lnTo>
                  <a:lnTo>
                    <a:pt x="1709267" y="657098"/>
                  </a:lnTo>
                  <a:lnTo>
                    <a:pt x="1714728" y="665187"/>
                  </a:lnTo>
                  <a:lnTo>
                    <a:pt x="1716951" y="666699"/>
                  </a:lnTo>
                  <a:lnTo>
                    <a:pt x="1716659" y="667118"/>
                  </a:lnTo>
                  <a:lnTo>
                    <a:pt x="1718919" y="668743"/>
                  </a:lnTo>
                  <a:lnTo>
                    <a:pt x="1719262" y="668261"/>
                  </a:lnTo>
                  <a:lnTo>
                    <a:pt x="1722818" y="670648"/>
                  </a:lnTo>
                  <a:lnTo>
                    <a:pt x="1732724" y="672655"/>
                  </a:lnTo>
                  <a:lnTo>
                    <a:pt x="1742655" y="670648"/>
                  </a:lnTo>
                  <a:lnTo>
                    <a:pt x="1743824" y="669861"/>
                  </a:lnTo>
                  <a:lnTo>
                    <a:pt x="1750745" y="665187"/>
                  </a:lnTo>
                  <a:lnTo>
                    <a:pt x="1756206" y="657098"/>
                  </a:lnTo>
                  <a:lnTo>
                    <a:pt x="1758213" y="647179"/>
                  </a:lnTo>
                  <a:close/>
                </a:path>
                <a:path w="3535045" h="673100">
                  <a:moveTo>
                    <a:pt x="3534460" y="647179"/>
                  </a:moveTo>
                  <a:lnTo>
                    <a:pt x="3532454" y="637260"/>
                  </a:lnTo>
                  <a:lnTo>
                    <a:pt x="3531666" y="636104"/>
                  </a:lnTo>
                  <a:lnTo>
                    <a:pt x="3531666" y="647179"/>
                  </a:lnTo>
                  <a:lnTo>
                    <a:pt x="3529876" y="656005"/>
                  </a:lnTo>
                  <a:lnTo>
                    <a:pt x="3525012" y="663206"/>
                  </a:lnTo>
                  <a:lnTo>
                    <a:pt x="3517811" y="668070"/>
                  </a:lnTo>
                  <a:lnTo>
                    <a:pt x="3508984" y="669861"/>
                  </a:lnTo>
                  <a:lnTo>
                    <a:pt x="3500145" y="668070"/>
                  </a:lnTo>
                  <a:lnTo>
                    <a:pt x="3497110" y="666038"/>
                  </a:lnTo>
                  <a:lnTo>
                    <a:pt x="3523145" y="629881"/>
                  </a:lnTo>
                  <a:lnTo>
                    <a:pt x="3525012" y="631139"/>
                  </a:lnTo>
                  <a:lnTo>
                    <a:pt x="3529876" y="638352"/>
                  </a:lnTo>
                  <a:lnTo>
                    <a:pt x="3531666" y="647179"/>
                  </a:lnTo>
                  <a:lnTo>
                    <a:pt x="3531666" y="636104"/>
                  </a:lnTo>
                  <a:lnTo>
                    <a:pt x="3526993" y="629158"/>
                  </a:lnTo>
                  <a:lnTo>
                    <a:pt x="3524745" y="627646"/>
                  </a:lnTo>
                  <a:lnTo>
                    <a:pt x="3525062" y="627214"/>
                  </a:lnTo>
                  <a:lnTo>
                    <a:pt x="3522802" y="625589"/>
                  </a:lnTo>
                  <a:lnTo>
                    <a:pt x="3522434" y="626097"/>
                  </a:lnTo>
                  <a:lnTo>
                    <a:pt x="3520833" y="625005"/>
                  </a:lnTo>
                  <a:lnTo>
                    <a:pt x="3520833" y="628319"/>
                  </a:lnTo>
                  <a:lnTo>
                    <a:pt x="3494811" y="664476"/>
                  </a:lnTo>
                  <a:lnTo>
                    <a:pt x="3492944" y="663206"/>
                  </a:lnTo>
                  <a:lnTo>
                    <a:pt x="3488080" y="656005"/>
                  </a:lnTo>
                  <a:lnTo>
                    <a:pt x="3486302" y="647179"/>
                  </a:lnTo>
                  <a:lnTo>
                    <a:pt x="3488080" y="638352"/>
                  </a:lnTo>
                  <a:lnTo>
                    <a:pt x="3492944" y="631139"/>
                  </a:lnTo>
                  <a:lnTo>
                    <a:pt x="3500145" y="626275"/>
                  </a:lnTo>
                  <a:lnTo>
                    <a:pt x="3508984" y="624484"/>
                  </a:lnTo>
                  <a:lnTo>
                    <a:pt x="3517811" y="626275"/>
                  </a:lnTo>
                  <a:lnTo>
                    <a:pt x="3520833" y="628319"/>
                  </a:lnTo>
                  <a:lnTo>
                    <a:pt x="3520833" y="625005"/>
                  </a:lnTo>
                  <a:lnTo>
                    <a:pt x="3520071" y="624484"/>
                  </a:lnTo>
                  <a:lnTo>
                    <a:pt x="3518890" y="623697"/>
                  </a:lnTo>
                  <a:lnTo>
                    <a:pt x="3508984" y="621690"/>
                  </a:lnTo>
                  <a:lnTo>
                    <a:pt x="3499066" y="623697"/>
                  </a:lnTo>
                  <a:lnTo>
                    <a:pt x="3490963" y="629158"/>
                  </a:lnTo>
                  <a:lnTo>
                    <a:pt x="3485502" y="637260"/>
                  </a:lnTo>
                  <a:lnTo>
                    <a:pt x="3483508" y="647179"/>
                  </a:lnTo>
                  <a:lnTo>
                    <a:pt x="3485502" y="657098"/>
                  </a:lnTo>
                  <a:lnTo>
                    <a:pt x="3490963" y="665187"/>
                  </a:lnTo>
                  <a:lnTo>
                    <a:pt x="3493198" y="666711"/>
                  </a:lnTo>
                  <a:lnTo>
                    <a:pt x="3492906" y="667118"/>
                  </a:lnTo>
                  <a:lnTo>
                    <a:pt x="3495167" y="668743"/>
                  </a:lnTo>
                  <a:lnTo>
                    <a:pt x="3495510" y="668261"/>
                  </a:lnTo>
                  <a:lnTo>
                    <a:pt x="3499066" y="670648"/>
                  </a:lnTo>
                  <a:lnTo>
                    <a:pt x="3508984" y="672655"/>
                  </a:lnTo>
                  <a:lnTo>
                    <a:pt x="3518890" y="670648"/>
                  </a:lnTo>
                  <a:lnTo>
                    <a:pt x="3520071" y="669861"/>
                  </a:lnTo>
                  <a:lnTo>
                    <a:pt x="3526993" y="665187"/>
                  </a:lnTo>
                  <a:lnTo>
                    <a:pt x="3532454" y="657098"/>
                  </a:lnTo>
                  <a:lnTo>
                    <a:pt x="3534460" y="647179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103">
              <a:extLst>
                <a:ext uri="{FF2B5EF4-FFF2-40B4-BE49-F238E27FC236}">
                  <a16:creationId xmlns:a16="http://schemas.microsoft.com/office/drawing/2014/main" id="{215B5037-C621-4AB6-87E5-753F06E50A67}"/>
                </a:ext>
              </a:extLst>
            </p:cNvPr>
            <p:cNvSpPr/>
            <p:nvPr/>
          </p:nvSpPr>
          <p:spPr>
            <a:xfrm>
              <a:off x="1508987" y="4758423"/>
              <a:ext cx="483870" cy="14604"/>
            </a:xfrm>
            <a:custGeom>
              <a:avLst/>
              <a:gdLst/>
              <a:ahLst/>
              <a:cxnLst/>
              <a:rect l="l" t="t" r="r" b="b"/>
              <a:pathLst>
                <a:path w="483869" h="14604">
                  <a:moveTo>
                    <a:pt x="241630" y="0"/>
                  </a:moveTo>
                  <a:lnTo>
                    <a:pt x="165255" y="364"/>
                  </a:lnTo>
                  <a:lnTo>
                    <a:pt x="98925" y="1378"/>
                  </a:lnTo>
                  <a:lnTo>
                    <a:pt x="46619" y="2924"/>
                  </a:lnTo>
                  <a:lnTo>
                    <a:pt x="0" y="7137"/>
                  </a:lnTo>
                  <a:lnTo>
                    <a:pt x="12318" y="9396"/>
                  </a:lnTo>
                  <a:lnTo>
                    <a:pt x="46619" y="11356"/>
                  </a:lnTo>
                  <a:lnTo>
                    <a:pt x="98925" y="12899"/>
                  </a:lnTo>
                  <a:lnTo>
                    <a:pt x="165255" y="13911"/>
                  </a:lnTo>
                  <a:lnTo>
                    <a:pt x="241630" y="14274"/>
                  </a:lnTo>
                  <a:lnTo>
                    <a:pt x="317998" y="13911"/>
                  </a:lnTo>
                  <a:lnTo>
                    <a:pt x="384325" y="12899"/>
                  </a:lnTo>
                  <a:lnTo>
                    <a:pt x="436628" y="11356"/>
                  </a:lnTo>
                  <a:lnTo>
                    <a:pt x="470929" y="9396"/>
                  </a:lnTo>
                  <a:lnTo>
                    <a:pt x="483247" y="7137"/>
                  </a:lnTo>
                  <a:lnTo>
                    <a:pt x="470929" y="4883"/>
                  </a:lnTo>
                  <a:lnTo>
                    <a:pt x="436628" y="2924"/>
                  </a:lnTo>
                  <a:lnTo>
                    <a:pt x="384325" y="1378"/>
                  </a:lnTo>
                  <a:lnTo>
                    <a:pt x="317998" y="364"/>
                  </a:lnTo>
                  <a:lnTo>
                    <a:pt x="24163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104">
              <a:extLst>
                <a:ext uri="{FF2B5EF4-FFF2-40B4-BE49-F238E27FC236}">
                  <a16:creationId xmlns:a16="http://schemas.microsoft.com/office/drawing/2014/main" id="{2241D2B4-3E4A-45DF-B220-353FF02A9964}"/>
                </a:ext>
              </a:extLst>
            </p:cNvPr>
            <p:cNvSpPr/>
            <p:nvPr/>
          </p:nvSpPr>
          <p:spPr>
            <a:xfrm>
              <a:off x="1400426" y="7200118"/>
              <a:ext cx="221615" cy="1132840"/>
            </a:xfrm>
            <a:custGeom>
              <a:avLst/>
              <a:gdLst/>
              <a:ahLst/>
              <a:cxnLst/>
              <a:rect l="l" t="t" r="r" b="b"/>
              <a:pathLst>
                <a:path w="221615" h="1132840">
                  <a:moveTo>
                    <a:pt x="83656" y="0"/>
                  </a:moveTo>
                  <a:lnTo>
                    <a:pt x="80610" y="24679"/>
                  </a:lnTo>
                  <a:lnTo>
                    <a:pt x="71459" y="47072"/>
                  </a:lnTo>
                  <a:lnTo>
                    <a:pt x="60587" y="68294"/>
                  </a:lnTo>
                  <a:lnTo>
                    <a:pt x="52376" y="89458"/>
                  </a:lnTo>
                  <a:lnTo>
                    <a:pt x="49138" y="104320"/>
                  </a:lnTo>
                  <a:lnTo>
                    <a:pt x="47331" y="119354"/>
                  </a:lnTo>
                  <a:lnTo>
                    <a:pt x="47557" y="134835"/>
                  </a:lnTo>
                  <a:lnTo>
                    <a:pt x="50420" y="151041"/>
                  </a:lnTo>
                  <a:lnTo>
                    <a:pt x="57857" y="168998"/>
                  </a:lnTo>
                  <a:lnTo>
                    <a:pt x="68124" y="187355"/>
                  </a:lnTo>
                  <a:lnTo>
                    <a:pt x="77066" y="205613"/>
                  </a:lnTo>
                  <a:lnTo>
                    <a:pt x="80532" y="223278"/>
                  </a:lnTo>
                  <a:lnTo>
                    <a:pt x="78113" y="233216"/>
                  </a:lnTo>
                  <a:lnTo>
                    <a:pt x="72943" y="243552"/>
                  </a:lnTo>
                  <a:lnTo>
                    <a:pt x="67041" y="253762"/>
                  </a:lnTo>
                  <a:lnTo>
                    <a:pt x="62421" y="263321"/>
                  </a:lnTo>
                  <a:lnTo>
                    <a:pt x="51597" y="345430"/>
                  </a:lnTo>
                  <a:lnTo>
                    <a:pt x="49693" y="412711"/>
                  </a:lnTo>
                  <a:lnTo>
                    <a:pt x="50991" y="446925"/>
                  </a:lnTo>
                  <a:lnTo>
                    <a:pt x="60647" y="553688"/>
                  </a:lnTo>
                  <a:lnTo>
                    <a:pt x="61550" y="606427"/>
                  </a:lnTo>
                  <a:lnTo>
                    <a:pt x="54204" y="654202"/>
                  </a:lnTo>
                  <a:lnTo>
                    <a:pt x="41947" y="692937"/>
                  </a:lnTo>
                  <a:lnTo>
                    <a:pt x="36029" y="712466"/>
                  </a:lnTo>
                  <a:lnTo>
                    <a:pt x="31129" y="732091"/>
                  </a:lnTo>
                  <a:lnTo>
                    <a:pt x="27500" y="760918"/>
                  </a:lnTo>
                  <a:lnTo>
                    <a:pt x="26715" y="789612"/>
                  </a:lnTo>
                  <a:lnTo>
                    <a:pt x="25492" y="818330"/>
                  </a:lnTo>
                  <a:lnTo>
                    <a:pt x="20549" y="847229"/>
                  </a:lnTo>
                  <a:lnTo>
                    <a:pt x="18721" y="883659"/>
                  </a:lnTo>
                  <a:lnTo>
                    <a:pt x="26490" y="920127"/>
                  </a:lnTo>
                  <a:lnTo>
                    <a:pt x="33930" y="956843"/>
                  </a:lnTo>
                  <a:lnTo>
                    <a:pt x="31116" y="994016"/>
                  </a:lnTo>
                  <a:lnTo>
                    <a:pt x="20380" y="1014153"/>
                  </a:lnTo>
                  <a:lnTo>
                    <a:pt x="7619" y="1030500"/>
                  </a:lnTo>
                  <a:lnTo>
                    <a:pt x="0" y="1050166"/>
                  </a:lnTo>
                  <a:lnTo>
                    <a:pt x="17436" y="1105143"/>
                  </a:lnTo>
                  <a:lnTo>
                    <a:pt x="56737" y="1129703"/>
                  </a:lnTo>
                  <a:lnTo>
                    <a:pt x="83516" y="1132725"/>
                  </a:lnTo>
                  <a:lnTo>
                    <a:pt x="120493" y="1130038"/>
                  </a:lnTo>
                  <a:lnTo>
                    <a:pt x="185304" y="1098249"/>
                  </a:lnTo>
                  <a:lnTo>
                    <a:pt x="210696" y="1033083"/>
                  </a:lnTo>
                  <a:lnTo>
                    <a:pt x="210864" y="997021"/>
                  </a:lnTo>
                  <a:lnTo>
                    <a:pt x="208867" y="960647"/>
                  </a:lnTo>
                  <a:lnTo>
                    <a:pt x="208433" y="926693"/>
                  </a:lnTo>
                  <a:lnTo>
                    <a:pt x="211895" y="896488"/>
                  </a:lnTo>
                  <a:lnTo>
                    <a:pt x="217258" y="866140"/>
                  </a:lnTo>
                  <a:lnTo>
                    <a:pt x="221505" y="835725"/>
                  </a:lnTo>
                  <a:lnTo>
                    <a:pt x="221616" y="805319"/>
                  </a:lnTo>
                  <a:lnTo>
                    <a:pt x="217524" y="786997"/>
                  </a:lnTo>
                  <a:lnTo>
                    <a:pt x="210502" y="771861"/>
                  </a:lnTo>
                  <a:lnTo>
                    <a:pt x="202372" y="757563"/>
                  </a:lnTo>
                  <a:lnTo>
                    <a:pt x="194959" y="741756"/>
                  </a:lnTo>
                  <a:lnTo>
                    <a:pt x="188734" y="717927"/>
                  </a:lnTo>
                  <a:lnTo>
                    <a:pt x="185735" y="691280"/>
                  </a:lnTo>
                  <a:lnTo>
                    <a:pt x="185332" y="664260"/>
                  </a:lnTo>
                  <a:lnTo>
                    <a:pt x="186894" y="639318"/>
                  </a:lnTo>
                  <a:lnTo>
                    <a:pt x="196960" y="542519"/>
                  </a:lnTo>
                  <a:lnTo>
                    <a:pt x="201634" y="493058"/>
                  </a:lnTo>
                  <a:lnTo>
                    <a:pt x="205425" y="443470"/>
                  </a:lnTo>
                  <a:lnTo>
                    <a:pt x="207848" y="394191"/>
                  </a:lnTo>
                  <a:lnTo>
                    <a:pt x="208421" y="345655"/>
                  </a:lnTo>
                  <a:lnTo>
                    <a:pt x="208660" y="297905"/>
                  </a:lnTo>
                  <a:lnTo>
                    <a:pt x="210041" y="250247"/>
                  </a:lnTo>
                  <a:lnTo>
                    <a:pt x="213990" y="155240"/>
                  </a:lnTo>
                  <a:lnTo>
                    <a:pt x="215442" y="107908"/>
                  </a:lnTo>
                  <a:lnTo>
                    <a:pt x="215799" y="60701"/>
                  </a:lnTo>
                  <a:lnTo>
                    <a:pt x="214504" y="13627"/>
                  </a:lnTo>
                  <a:lnTo>
                    <a:pt x="184857" y="7767"/>
                  </a:lnTo>
                  <a:lnTo>
                    <a:pt x="151725" y="5929"/>
                  </a:lnTo>
                  <a:lnTo>
                    <a:pt x="86945" y="6565"/>
                  </a:lnTo>
                  <a:lnTo>
                    <a:pt x="83656" y="0"/>
                  </a:lnTo>
                  <a:close/>
                </a:path>
              </a:pathLst>
            </a:custGeom>
            <a:solidFill>
              <a:srgbClr val="31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105">
              <a:extLst>
                <a:ext uri="{FF2B5EF4-FFF2-40B4-BE49-F238E27FC236}">
                  <a16:creationId xmlns:a16="http://schemas.microsoft.com/office/drawing/2014/main" id="{611B5E8F-6725-45C4-A085-0BD69BEDDDAF}"/>
                </a:ext>
              </a:extLst>
            </p:cNvPr>
            <p:cNvSpPr/>
            <p:nvPr/>
          </p:nvSpPr>
          <p:spPr>
            <a:xfrm>
              <a:off x="1394574" y="7200569"/>
              <a:ext cx="234315" cy="1137920"/>
            </a:xfrm>
            <a:custGeom>
              <a:avLst/>
              <a:gdLst/>
              <a:ahLst/>
              <a:cxnLst/>
              <a:rect l="l" t="t" r="r" b="b"/>
              <a:pathLst>
                <a:path w="234314" h="1137920">
                  <a:moveTo>
                    <a:pt x="191211" y="157480"/>
                  </a:moveTo>
                  <a:lnTo>
                    <a:pt x="188302" y="93497"/>
                  </a:lnTo>
                  <a:lnTo>
                    <a:pt x="170700" y="32397"/>
                  </a:lnTo>
                  <a:lnTo>
                    <a:pt x="150469" y="13512"/>
                  </a:lnTo>
                  <a:lnTo>
                    <a:pt x="140322" y="14249"/>
                  </a:lnTo>
                  <a:lnTo>
                    <a:pt x="135407" y="29095"/>
                  </a:lnTo>
                  <a:lnTo>
                    <a:pt x="132118" y="22529"/>
                  </a:lnTo>
                  <a:lnTo>
                    <a:pt x="134683" y="64452"/>
                  </a:lnTo>
                  <a:lnTo>
                    <a:pt x="138112" y="106324"/>
                  </a:lnTo>
                  <a:lnTo>
                    <a:pt x="141008" y="148323"/>
                  </a:lnTo>
                  <a:lnTo>
                    <a:pt x="141960" y="190639"/>
                  </a:lnTo>
                  <a:lnTo>
                    <a:pt x="139204" y="231216"/>
                  </a:lnTo>
                  <a:lnTo>
                    <a:pt x="133121" y="271195"/>
                  </a:lnTo>
                  <a:lnTo>
                    <a:pt x="125501" y="310946"/>
                  </a:lnTo>
                  <a:lnTo>
                    <a:pt x="118173" y="350850"/>
                  </a:lnTo>
                  <a:lnTo>
                    <a:pt x="112217" y="402869"/>
                  </a:lnTo>
                  <a:lnTo>
                    <a:pt x="110477" y="455942"/>
                  </a:lnTo>
                  <a:lnTo>
                    <a:pt x="111785" y="509574"/>
                  </a:lnTo>
                  <a:lnTo>
                    <a:pt x="114973" y="563219"/>
                  </a:lnTo>
                  <a:lnTo>
                    <a:pt x="118872" y="616394"/>
                  </a:lnTo>
                  <a:lnTo>
                    <a:pt x="122339" y="668578"/>
                  </a:lnTo>
                  <a:lnTo>
                    <a:pt x="121158" y="714540"/>
                  </a:lnTo>
                  <a:lnTo>
                    <a:pt x="114960" y="759333"/>
                  </a:lnTo>
                  <a:lnTo>
                    <a:pt x="107543" y="804011"/>
                  </a:lnTo>
                  <a:lnTo>
                    <a:pt x="102730" y="849668"/>
                  </a:lnTo>
                  <a:lnTo>
                    <a:pt x="102120" y="884364"/>
                  </a:lnTo>
                  <a:lnTo>
                    <a:pt x="103365" y="953528"/>
                  </a:lnTo>
                  <a:lnTo>
                    <a:pt x="102565" y="988085"/>
                  </a:lnTo>
                  <a:lnTo>
                    <a:pt x="100241" y="1012278"/>
                  </a:lnTo>
                  <a:lnTo>
                    <a:pt x="99009" y="1040676"/>
                  </a:lnTo>
                  <a:lnTo>
                    <a:pt x="104063" y="1066736"/>
                  </a:lnTo>
                  <a:lnTo>
                    <a:pt x="120637" y="1083932"/>
                  </a:lnTo>
                  <a:lnTo>
                    <a:pt x="138163" y="1081227"/>
                  </a:lnTo>
                  <a:lnTo>
                    <a:pt x="153060" y="1062901"/>
                  </a:lnTo>
                  <a:lnTo>
                    <a:pt x="164274" y="1038098"/>
                  </a:lnTo>
                  <a:lnTo>
                    <a:pt x="170789" y="1015898"/>
                  </a:lnTo>
                  <a:lnTo>
                    <a:pt x="173012" y="995248"/>
                  </a:lnTo>
                  <a:lnTo>
                    <a:pt x="172199" y="973848"/>
                  </a:lnTo>
                  <a:lnTo>
                    <a:pt x="167424" y="932002"/>
                  </a:lnTo>
                  <a:lnTo>
                    <a:pt x="165747" y="905891"/>
                  </a:lnTo>
                  <a:lnTo>
                    <a:pt x="165303" y="879627"/>
                  </a:lnTo>
                  <a:lnTo>
                    <a:pt x="165303" y="853300"/>
                  </a:lnTo>
                  <a:lnTo>
                    <a:pt x="164947" y="826935"/>
                  </a:lnTo>
                  <a:lnTo>
                    <a:pt x="161632" y="788047"/>
                  </a:lnTo>
                  <a:lnTo>
                    <a:pt x="155638" y="749630"/>
                  </a:lnTo>
                  <a:lnTo>
                    <a:pt x="149186" y="711301"/>
                  </a:lnTo>
                  <a:lnTo>
                    <a:pt x="144526" y="672719"/>
                  </a:lnTo>
                  <a:lnTo>
                    <a:pt x="144005" y="633272"/>
                  </a:lnTo>
                  <a:lnTo>
                    <a:pt x="147104" y="594702"/>
                  </a:lnTo>
                  <a:lnTo>
                    <a:pt x="151358" y="556145"/>
                  </a:lnTo>
                  <a:lnTo>
                    <a:pt x="154368" y="516737"/>
                  </a:lnTo>
                  <a:lnTo>
                    <a:pt x="155041" y="466496"/>
                  </a:lnTo>
                  <a:lnTo>
                    <a:pt x="154559" y="415645"/>
                  </a:lnTo>
                  <a:lnTo>
                    <a:pt x="154940" y="364883"/>
                  </a:lnTo>
                  <a:lnTo>
                    <a:pt x="158229" y="314883"/>
                  </a:lnTo>
                  <a:lnTo>
                    <a:pt x="165557" y="275323"/>
                  </a:lnTo>
                  <a:lnTo>
                    <a:pt x="176098" y="236613"/>
                  </a:lnTo>
                  <a:lnTo>
                    <a:pt x="185953" y="197688"/>
                  </a:lnTo>
                  <a:lnTo>
                    <a:pt x="191211" y="157480"/>
                  </a:lnTo>
                  <a:close/>
                </a:path>
                <a:path w="234314" h="1137920">
                  <a:moveTo>
                    <a:pt x="233692" y="814070"/>
                  </a:moveTo>
                  <a:lnTo>
                    <a:pt x="221234" y="769620"/>
                  </a:lnTo>
                  <a:lnTo>
                    <a:pt x="213093" y="755650"/>
                  </a:lnTo>
                  <a:lnTo>
                    <a:pt x="209334" y="748030"/>
                  </a:lnTo>
                  <a:lnTo>
                    <a:pt x="198780" y="708660"/>
                  </a:lnTo>
                  <a:lnTo>
                    <a:pt x="196697" y="675640"/>
                  </a:lnTo>
                  <a:lnTo>
                    <a:pt x="196748" y="664210"/>
                  </a:lnTo>
                  <a:lnTo>
                    <a:pt x="197078" y="656590"/>
                  </a:lnTo>
                  <a:lnTo>
                    <a:pt x="197599" y="647700"/>
                  </a:lnTo>
                  <a:lnTo>
                    <a:pt x="198297" y="640080"/>
                  </a:lnTo>
                  <a:lnTo>
                    <a:pt x="208089" y="546100"/>
                  </a:lnTo>
                  <a:lnTo>
                    <a:pt x="212534" y="499110"/>
                  </a:lnTo>
                  <a:lnTo>
                    <a:pt x="216331" y="452120"/>
                  </a:lnTo>
                  <a:lnTo>
                    <a:pt x="218935" y="403860"/>
                  </a:lnTo>
                  <a:lnTo>
                    <a:pt x="219875" y="358140"/>
                  </a:lnTo>
                  <a:lnTo>
                    <a:pt x="219760" y="330200"/>
                  </a:lnTo>
                  <a:lnTo>
                    <a:pt x="220535" y="278130"/>
                  </a:lnTo>
                  <a:lnTo>
                    <a:pt x="222440" y="226060"/>
                  </a:lnTo>
                  <a:lnTo>
                    <a:pt x="224612" y="175260"/>
                  </a:lnTo>
                  <a:lnTo>
                    <a:pt x="226479" y="123190"/>
                  </a:lnTo>
                  <a:lnTo>
                    <a:pt x="227190" y="77470"/>
                  </a:lnTo>
                  <a:lnTo>
                    <a:pt x="227076" y="50800"/>
                  </a:lnTo>
                  <a:lnTo>
                    <a:pt x="226987" y="45720"/>
                  </a:lnTo>
                  <a:lnTo>
                    <a:pt x="226872" y="40640"/>
                  </a:lnTo>
                  <a:lnTo>
                    <a:pt x="226529" y="27940"/>
                  </a:lnTo>
                  <a:lnTo>
                    <a:pt x="226136" y="19050"/>
                  </a:lnTo>
                  <a:lnTo>
                    <a:pt x="218681" y="19050"/>
                  </a:lnTo>
                  <a:lnTo>
                    <a:pt x="215011" y="19050"/>
                  </a:lnTo>
                  <a:lnTo>
                    <a:pt x="216052" y="77470"/>
                  </a:lnTo>
                  <a:lnTo>
                    <a:pt x="215341" y="123190"/>
                  </a:lnTo>
                  <a:lnTo>
                    <a:pt x="213487" y="175260"/>
                  </a:lnTo>
                  <a:lnTo>
                    <a:pt x="211213" y="227330"/>
                  </a:lnTo>
                  <a:lnTo>
                    <a:pt x="209397" y="278130"/>
                  </a:lnTo>
                  <a:lnTo>
                    <a:pt x="208622" y="330200"/>
                  </a:lnTo>
                  <a:lnTo>
                    <a:pt x="208737" y="358140"/>
                  </a:lnTo>
                  <a:lnTo>
                    <a:pt x="207797" y="403860"/>
                  </a:lnTo>
                  <a:lnTo>
                    <a:pt x="205219" y="450850"/>
                  </a:lnTo>
                  <a:lnTo>
                    <a:pt x="201434" y="497840"/>
                  </a:lnTo>
                  <a:lnTo>
                    <a:pt x="196888" y="546100"/>
                  </a:lnTo>
                  <a:lnTo>
                    <a:pt x="187210" y="638810"/>
                  </a:lnTo>
                  <a:lnTo>
                    <a:pt x="186499" y="646430"/>
                  </a:lnTo>
                  <a:lnTo>
                    <a:pt x="185966" y="655320"/>
                  </a:lnTo>
                  <a:lnTo>
                    <a:pt x="185623" y="664210"/>
                  </a:lnTo>
                  <a:lnTo>
                    <a:pt x="185572" y="675640"/>
                  </a:lnTo>
                  <a:lnTo>
                    <a:pt x="186029" y="692150"/>
                  </a:lnTo>
                  <a:lnTo>
                    <a:pt x="195592" y="744220"/>
                  </a:lnTo>
                  <a:lnTo>
                    <a:pt x="211480" y="774700"/>
                  </a:lnTo>
                  <a:lnTo>
                    <a:pt x="215074" y="782320"/>
                  </a:lnTo>
                  <a:lnTo>
                    <a:pt x="222554" y="819150"/>
                  </a:lnTo>
                  <a:lnTo>
                    <a:pt x="220687" y="845820"/>
                  </a:lnTo>
                  <a:lnTo>
                    <a:pt x="216382" y="872490"/>
                  </a:lnTo>
                  <a:lnTo>
                    <a:pt x="211696" y="899160"/>
                  </a:lnTo>
                  <a:lnTo>
                    <a:pt x="208724" y="927100"/>
                  </a:lnTo>
                  <a:lnTo>
                    <a:pt x="208534" y="930910"/>
                  </a:lnTo>
                  <a:lnTo>
                    <a:pt x="208457" y="938530"/>
                  </a:lnTo>
                  <a:lnTo>
                    <a:pt x="208940" y="956310"/>
                  </a:lnTo>
                  <a:lnTo>
                    <a:pt x="211086" y="995680"/>
                  </a:lnTo>
                  <a:lnTo>
                    <a:pt x="211569" y="1014730"/>
                  </a:lnTo>
                  <a:lnTo>
                    <a:pt x="208241" y="1052830"/>
                  </a:lnTo>
                  <a:lnTo>
                    <a:pt x="187947" y="1093470"/>
                  </a:lnTo>
                  <a:lnTo>
                    <a:pt x="145796" y="1120140"/>
                  </a:lnTo>
                  <a:lnTo>
                    <a:pt x="94437" y="1127760"/>
                  </a:lnTo>
                  <a:lnTo>
                    <a:pt x="89509" y="1127760"/>
                  </a:lnTo>
                  <a:lnTo>
                    <a:pt x="43510" y="1116330"/>
                  </a:lnTo>
                  <a:lnTo>
                    <a:pt x="15798" y="1078230"/>
                  </a:lnTo>
                  <a:lnTo>
                    <a:pt x="11137" y="1061720"/>
                  </a:lnTo>
                  <a:lnTo>
                    <a:pt x="11137" y="1055370"/>
                  </a:lnTo>
                  <a:lnTo>
                    <a:pt x="27927" y="1021080"/>
                  </a:lnTo>
                  <a:lnTo>
                    <a:pt x="33337" y="1013460"/>
                  </a:lnTo>
                  <a:lnTo>
                    <a:pt x="45821" y="975360"/>
                  </a:lnTo>
                  <a:lnTo>
                    <a:pt x="46037" y="969010"/>
                  </a:lnTo>
                  <a:lnTo>
                    <a:pt x="45275" y="956310"/>
                  </a:lnTo>
                  <a:lnTo>
                    <a:pt x="43294" y="943610"/>
                  </a:lnTo>
                  <a:lnTo>
                    <a:pt x="40538" y="930910"/>
                  </a:lnTo>
                  <a:lnTo>
                    <a:pt x="34340" y="905510"/>
                  </a:lnTo>
                  <a:lnTo>
                    <a:pt x="31699" y="892810"/>
                  </a:lnTo>
                  <a:lnTo>
                    <a:pt x="29845" y="881380"/>
                  </a:lnTo>
                  <a:lnTo>
                    <a:pt x="29159" y="868680"/>
                  </a:lnTo>
                  <a:lnTo>
                    <a:pt x="29159" y="862330"/>
                  </a:lnTo>
                  <a:lnTo>
                    <a:pt x="29933" y="855980"/>
                  </a:lnTo>
                  <a:lnTo>
                    <a:pt x="31775" y="848360"/>
                  </a:lnTo>
                  <a:lnTo>
                    <a:pt x="35026" y="834390"/>
                  </a:lnTo>
                  <a:lnTo>
                    <a:pt x="36880" y="819150"/>
                  </a:lnTo>
                  <a:lnTo>
                    <a:pt x="37769" y="803910"/>
                  </a:lnTo>
                  <a:lnTo>
                    <a:pt x="38138" y="789940"/>
                  </a:lnTo>
                  <a:lnTo>
                    <a:pt x="38366" y="775970"/>
                  </a:lnTo>
                  <a:lnTo>
                    <a:pt x="38900" y="762000"/>
                  </a:lnTo>
                  <a:lnTo>
                    <a:pt x="47231" y="713740"/>
                  </a:lnTo>
                  <a:lnTo>
                    <a:pt x="59372" y="675640"/>
                  </a:lnTo>
                  <a:lnTo>
                    <a:pt x="65405" y="655320"/>
                  </a:lnTo>
                  <a:lnTo>
                    <a:pt x="69151" y="640080"/>
                  </a:lnTo>
                  <a:lnTo>
                    <a:pt x="71602" y="623570"/>
                  </a:lnTo>
                  <a:lnTo>
                    <a:pt x="72961" y="607060"/>
                  </a:lnTo>
                  <a:lnTo>
                    <a:pt x="73380" y="589280"/>
                  </a:lnTo>
                  <a:lnTo>
                    <a:pt x="72047" y="553720"/>
                  </a:lnTo>
                  <a:lnTo>
                    <a:pt x="68935" y="516890"/>
                  </a:lnTo>
                  <a:lnTo>
                    <a:pt x="65303" y="481330"/>
                  </a:lnTo>
                  <a:lnTo>
                    <a:pt x="62407" y="447040"/>
                  </a:lnTo>
                  <a:lnTo>
                    <a:pt x="61798" y="435610"/>
                  </a:lnTo>
                  <a:lnTo>
                    <a:pt x="61366" y="425450"/>
                  </a:lnTo>
                  <a:lnTo>
                    <a:pt x="61125" y="414020"/>
                  </a:lnTo>
                  <a:lnTo>
                    <a:pt x="61048" y="402590"/>
                  </a:lnTo>
                  <a:lnTo>
                    <a:pt x="61379" y="381000"/>
                  </a:lnTo>
                  <a:lnTo>
                    <a:pt x="63728" y="335280"/>
                  </a:lnTo>
                  <a:lnTo>
                    <a:pt x="67894" y="288290"/>
                  </a:lnTo>
                  <a:lnTo>
                    <a:pt x="79616" y="254000"/>
                  </a:lnTo>
                  <a:lnTo>
                    <a:pt x="83642" y="246380"/>
                  </a:lnTo>
                  <a:lnTo>
                    <a:pt x="87617" y="238760"/>
                  </a:lnTo>
                  <a:lnTo>
                    <a:pt x="91554" y="232410"/>
                  </a:lnTo>
                  <a:lnTo>
                    <a:pt x="91948" y="223520"/>
                  </a:lnTo>
                  <a:lnTo>
                    <a:pt x="78473" y="184150"/>
                  </a:lnTo>
                  <a:lnTo>
                    <a:pt x="73317" y="175260"/>
                  </a:lnTo>
                  <a:lnTo>
                    <a:pt x="68491" y="166370"/>
                  </a:lnTo>
                  <a:lnTo>
                    <a:pt x="64439" y="157480"/>
                  </a:lnTo>
                  <a:lnTo>
                    <a:pt x="61658" y="149860"/>
                  </a:lnTo>
                  <a:lnTo>
                    <a:pt x="59461" y="140970"/>
                  </a:lnTo>
                  <a:lnTo>
                    <a:pt x="58559" y="133350"/>
                  </a:lnTo>
                  <a:lnTo>
                    <a:pt x="58661" y="123190"/>
                  </a:lnTo>
                  <a:lnTo>
                    <a:pt x="66751" y="81280"/>
                  </a:lnTo>
                  <a:lnTo>
                    <a:pt x="76149" y="62230"/>
                  </a:lnTo>
                  <a:lnTo>
                    <a:pt x="81508" y="50800"/>
                  </a:lnTo>
                  <a:lnTo>
                    <a:pt x="86614" y="40640"/>
                  </a:lnTo>
                  <a:lnTo>
                    <a:pt x="90982" y="29210"/>
                  </a:lnTo>
                  <a:lnTo>
                    <a:pt x="94030" y="16510"/>
                  </a:lnTo>
                  <a:lnTo>
                    <a:pt x="94373" y="12700"/>
                  </a:lnTo>
                  <a:lnTo>
                    <a:pt x="108445" y="12700"/>
                  </a:lnTo>
                  <a:lnTo>
                    <a:pt x="135115" y="11430"/>
                  </a:lnTo>
                  <a:lnTo>
                    <a:pt x="167741" y="11430"/>
                  </a:lnTo>
                  <a:lnTo>
                    <a:pt x="186067" y="12700"/>
                  </a:lnTo>
                  <a:lnTo>
                    <a:pt x="203238" y="15240"/>
                  </a:lnTo>
                  <a:lnTo>
                    <a:pt x="214972" y="18135"/>
                  </a:lnTo>
                  <a:lnTo>
                    <a:pt x="218973" y="18135"/>
                  </a:lnTo>
                  <a:lnTo>
                    <a:pt x="226098" y="18135"/>
                  </a:lnTo>
                  <a:lnTo>
                    <a:pt x="225920" y="13970"/>
                  </a:lnTo>
                  <a:lnTo>
                    <a:pt x="225793" y="11430"/>
                  </a:lnTo>
                  <a:lnTo>
                    <a:pt x="225729" y="10160"/>
                  </a:lnTo>
                  <a:lnTo>
                    <a:pt x="222034" y="8890"/>
                  </a:lnTo>
                  <a:lnTo>
                    <a:pt x="205219" y="3810"/>
                  </a:lnTo>
                  <a:lnTo>
                    <a:pt x="148856" y="0"/>
                  </a:lnTo>
                  <a:lnTo>
                    <a:pt x="134962" y="0"/>
                  </a:lnTo>
                  <a:lnTo>
                    <a:pt x="108267" y="1270"/>
                  </a:lnTo>
                  <a:lnTo>
                    <a:pt x="95148" y="1270"/>
                  </a:lnTo>
                  <a:lnTo>
                    <a:pt x="95072" y="0"/>
                  </a:lnTo>
                  <a:lnTo>
                    <a:pt x="83947" y="0"/>
                  </a:lnTo>
                  <a:lnTo>
                    <a:pt x="84048" y="3810"/>
                  </a:lnTo>
                  <a:lnTo>
                    <a:pt x="83058" y="15240"/>
                  </a:lnTo>
                  <a:lnTo>
                    <a:pt x="80378" y="25400"/>
                  </a:lnTo>
                  <a:lnTo>
                    <a:pt x="76415" y="35560"/>
                  </a:lnTo>
                  <a:lnTo>
                    <a:pt x="71564" y="45720"/>
                  </a:lnTo>
                  <a:lnTo>
                    <a:pt x="66281" y="57150"/>
                  </a:lnTo>
                  <a:lnTo>
                    <a:pt x="50685" y="97790"/>
                  </a:lnTo>
                  <a:lnTo>
                    <a:pt x="47421" y="125730"/>
                  </a:lnTo>
                  <a:lnTo>
                    <a:pt x="47612" y="132080"/>
                  </a:lnTo>
                  <a:lnTo>
                    <a:pt x="58597" y="171450"/>
                  </a:lnTo>
                  <a:lnTo>
                    <a:pt x="68757" y="189230"/>
                  </a:lnTo>
                  <a:lnTo>
                    <a:pt x="73507" y="198120"/>
                  </a:lnTo>
                  <a:lnTo>
                    <a:pt x="77355" y="207010"/>
                  </a:lnTo>
                  <a:lnTo>
                    <a:pt x="79933" y="214630"/>
                  </a:lnTo>
                  <a:lnTo>
                    <a:pt x="80835" y="222250"/>
                  </a:lnTo>
                  <a:lnTo>
                    <a:pt x="80721" y="227330"/>
                  </a:lnTo>
                  <a:lnTo>
                    <a:pt x="77800" y="233680"/>
                  </a:lnTo>
                  <a:lnTo>
                    <a:pt x="73952" y="241300"/>
                  </a:lnTo>
                  <a:lnTo>
                    <a:pt x="70142" y="247650"/>
                  </a:lnTo>
                  <a:lnTo>
                    <a:pt x="65608" y="255270"/>
                  </a:lnTo>
                  <a:lnTo>
                    <a:pt x="55587" y="298450"/>
                  </a:lnTo>
                  <a:lnTo>
                    <a:pt x="51181" y="356870"/>
                  </a:lnTo>
                  <a:lnTo>
                    <a:pt x="49911" y="402590"/>
                  </a:lnTo>
                  <a:lnTo>
                    <a:pt x="49987" y="414020"/>
                  </a:lnTo>
                  <a:lnTo>
                    <a:pt x="54216" y="482600"/>
                  </a:lnTo>
                  <a:lnTo>
                    <a:pt x="57848" y="518160"/>
                  </a:lnTo>
                  <a:lnTo>
                    <a:pt x="60934" y="553720"/>
                  </a:lnTo>
                  <a:lnTo>
                    <a:pt x="62242" y="589280"/>
                  </a:lnTo>
                  <a:lnTo>
                    <a:pt x="61836" y="605790"/>
                  </a:lnTo>
                  <a:lnTo>
                    <a:pt x="60540" y="622300"/>
                  </a:lnTo>
                  <a:lnTo>
                    <a:pt x="58204" y="638810"/>
                  </a:lnTo>
                  <a:lnTo>
                    <a:pt x="54711" y="652780"/>
                  </a:lnTo>
                  <a:lnTo>
                    <a:pt x="48768" y="671830"/>
                  </a:lnTo>
                  <a:lnTo>
                    <a:pt x="42481" y="690880"/>
                  </a:lnTo>
                  <a:lnTo>
                    <a:pt x="36512" y="711200"/>
                  </a:lnTo>
                  <a:lnTo>
                    <a:pt x="27774" y="760730"/>
                  </a:lnTo>
                  <a:lnTo>
                    <a:pt x="27000" y="789940"/>
                  </a:lnTo>
                  <a:lnTo>
                    <a:pt x="26644" y="803910"/>
                  </a:lnTo>
                  <a:lnTo>
                    <a:pt x="25781" y="817880"/>
                  </a:lnTo>
                  <a:lnTo>
                    <a:pt x="24041" y="831850"/>
                  </a:lnTo>
                  <a:lnTo>
                    <a:pt x="21018" y="845820"/>
                  </a:lnTo>
                  <a:lnTo>
                    <a:pt x="18884" y="853440"/>
                  </a:lnTo>
                  <a:lnTo>
                    <a:pt x="18021" y="861060"/>
                  </a:lnTo>
                  <a:lnTo>
                    <a:pt x="18021" y="868680"/>
                  </a:lnTo>
                  <a:lnTo>
                    <a:pt x="18783" y="882650"/>
                  </a:lnTo>
                  <a:lnTo>
                    <a:pt x="20751" y="895350"/>
                  </a:lnTo>
                  <a:lnTo>
                    <a:pt x="23507" y="908050"/>
                  </a:lnTo>
                  <a:lnTo>
                    <a:pt x="29705" y="933450"/>
                  </a:lnTo>
                  <a:lnTo>
                    <a:pt x="32346" y="944880"/>
                  </a:lnTo>
                  <a:lnTo>
                    <a:pt x="34201" y="957580"/>
                  </a:lnTo>
                  <a:lnTo>
                    <a:pt x="34899" y="969010"/>
                  </a:lnTo>
                  <a:lnTo>
                    <a:pt x="34899" y="976630"/>
                  </a:lnTo>
                  <a:lnTo>
                    <a:pt x="33959" y="984250"/>
                  </a:lnTo>
                  <a:lnTo>
                    <a:pt x="31623" y="993140"/>
                  </a:lnTo>
                  <a:lnTo>
                    <a:pt x="28397" y="1000760"/>
                  </a:lnTo>
                  <a:lnTo>
                    <a:pt x="24155" y="1007110"/>
                  </a:lnTo>
                  <a:lnTo>
                    <a:pt x="19240" y="1014730"/>
                  </a:lnTo>
                  <a:lnTo>
                    <a:pt x="0" y="1055370"/>
                  </a:lnTo>
                  <a:lnTo>
                    <a:pt x="304" y="1061720"/>
                  </a:lnTo>
                  <a:lnTo>
                    <a:pt x="18821" y="1108710"/>
                  </a:lnTo>
                  <a:lnTo>
                    <a:pt x="61341" y="1135380"/>
                  </a:lnTo>
                  <a:lnTo>
                    <a:pt x="74764" y="1137920"/>
                  </a:lnTo>
                  <a:lnTo>
                    <a:pt x="112826" y="1137920"/>
                  </a:lnTo>
                  <a:lnTo>
                    <a:pt x="131279" y="1135380"/>
                  </a:lnTo>
                  <a:lnTo>
                    <a:pt x="149313" y="1130300"/>
                  </a:lnTo>
                  <a:lnTo>
                    <a:pt x="155028" y="1127760"/>
                  </a:lnTo>
                  <a:lnTo>
                    <a:pt x="166471" y="1122680"/>
                  </a:lnTo>
                  <a:lnTo>
                    <a:pt x="207467" y="1085850"/>
                  </a:lnTo>
                  <a:lnTo>
                    <a:pt x="221259" y="1042670"/>
                  </a:lnTo>
                  <a:lnTo>
                    <a:pt x="222707" y="1014730"/>
                  </a:lnTo>
                  <a:lnTo>
                    <a:pt x="222211" y="995680"/>
                  </a:lnTo>
                  <a:lnTo>
                    <a:pt x="220065" y="956310"/>
                  </a:lnTo>
                  <a:lnTo>
                    <a:pt x="219595" y="938530"/>
                  </a:lnTo>
                  <a:lnTo>
                    <a:pt x="219671" y="930910"/>
                  </a:lnTo>
                  <a:lnTo>
                    <a:pt x="219837" y="927100"/>
                  </a:lnTo>
                  <a:lnTo>
                    <a:pt x="222681" y="900430"/>
                  </a:lnTo>
                  <a:lnTo>
                    <a:pt x="227355" y="873760"/>
                  </a:lnTo>
                  <a:lnTo>
                    <a:pt x="231724" y="847090"/>
                  </a:lnTo>
                  <a:lnTo>
                    <a:pt x="233692" y="819150"/>
                  </a:lnTo>
                  <a:lnTo>
                    <a:pt x="233692" y="814070"/>
                  </a:lnTo>
                  <a:close/>
                </a:path>
              </a:pathLst>
            </a:custGeom>
            <a:solidFill>
              <a:srgbClr val="4A49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0" name="object 106">
            <a:extLst>
              <a:ext uri="{FF2B5EF4-FFF2-40B4-BE49-F238E27FC236}">
                <a16:creationId xmlns:a16="http://schemas.microsoft.com/office/drawing/2014/main" id="{10CD51A2-D901-4C45-886D-593950B2A697}"/>
              </a:ext>
            </a:extLst>
          </p:cNvPr>
          <p:cNvSpPr txBox="1"/>
          <p:nvPr/>
        </p:nvSpPr>
        <p:spPr>
          <a:xfrm>
            <a:off x="2546898" y="1760234"/>
            <a:ext cx="665923" cy="122469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700" dirty="0">
                <a:solidFill>
                  <a:srgbClr val="231F20"/>
                </a:solidFill>
                <a:latin typeface="Arial"/>
                <a:cs typeface="Arial"/>
              </a:rPr>
              <a:t>Mesurydd </a:t>
            </a:r>
            <a:r>
              <a:rPr lang="cy-GB" sz="700" dirty="0" err="1">
                <a:solidFill>
                  <a:srgbClr val="231F20"/>
                </a:solidFill>
                <a:latin typeface="Arial"/>
                <a:cs typeface="Arial"/>
              </a:rPr>
              <a:t>kWh</a:t>
            </a:r>
            <a:endParaRPr sz="700" dirty="0">
              <a:latin typeface="Arial"/>
              <a:cs typeface="Arial"/>
            </a:endParaRPr>
          </a:p>
        </p:txBody>
      </p:sp>
      <p:sp>
        <p:nvSpPr>
          <p:cNvPr id="361" name="object 107">
            <a:extLst>
              <a:ext uri="{FF2B5EF4-FFF2-40B4-BE49-F238E27FC236}">
                <a16:creationId xmlns:a16="http://schemas.microsoft.com/office/drawing/2014/main" id="{C0EECA3E-C252-4402-94FE-367957C91FF8}"/>
              </a:ext>
            </a:extLst>
          </p:cNvPr>
          <p:cNvSpPr txBox="1"/>
          <p:nvPr/>
        </p:nvSpPr>
        <p:spPr>
          <a:xfrm>
            <a:off x="3222290" y="2499538"/>
            <a:ext cx="541688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36830" marR="5080" indent="-24765" algn="just">
              <a:lnSpc>
                <a:spcPts val="1050"/>
              </a:lnSpc>
              <a:spcBef>
                <a:spcPts val="22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Ynysydd y cwmni trydan</a:t>
            </a:r>
          </a:p>
        </p:txBody>
      </p:sp>
      <p:sp>
        <p:nvSpPr>
          <p:cNvPr id="362" name="object 108">
            <a:extLst>
              <a:ext uri="{FF2B5EF4-FFF2-40B4-BE49-F238E27FC236}">
                <a16:creationId xmlns:a16="http://schemas.microsoft.com/office/drawing/2014/main" id="{EA3349FD-B9BA-49A1-9421-C853B9DDAED0}"/>
              </a:ext>
            </a:extLst>
          </p:cNvPr>
          <p:cNvSpPr txBox="1"/>
          <p:nvPr/>
        </p:nvSpPr>
        <p:spPr>
          <a:xfrm>
            <a:off x="4368245" y="3897276"/>
            <a:ext cx="1968500" cy="160941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1388745" algn="l"/>
                <a:tab pos="1955164" algn="l"/>
              </a:tabLst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LABEL – Cysylltiad trydan</a:t>
            </a:r>
            <a:endParaRPr lang="cy-GB" sz="950" u="sng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/>
              <a:cs typeface="Arial"/>
            </a:endParaRPr>
          </a:p>
        </p:txBody>
      </p:sp>
      <p:sp>
        <p:nvSpPr>
          <p:cNvPr id="363" name="object 109">
            <a:extLst>
              <a:ext uri="{FF2B5EF4-FFF2-40B4-BE49-F238E27FC236}">
                <a16:creationId xmlns:a16="http://schemas.microsoft.com/office/drawing/2014/main" id="{A100DB0A-C8F7-47B2-9C0F-422352594F42}"/>
              </a:ext>
            </a:extLst>
          </p:cNvPr>
          <p:cNvSpPr txBox="1"/>
          <p:nvPr/>
        </p:nvSpPr>
        <p:spPr>
          <a:xfrm>
            <a:off x="4292043" y="4030936"/>
            <a:ext cx="1502316" cy="30713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diogelwch. Peidiwch â’i dynnu</a:t>
            </a:r>
          </a:p>
        </p:txBody>
      </p:sp>
      <p:sp>
        <p:nvSpPr>
          <p:cNvPr id="364" name="object 110">
            <a:extLst>
              <a:ext uri="{FF2B5EF4-FFF2-40B4-BE49-F238E27FC236}">
                <a16:creationId xmlns:a16="http://schemas.microsoft.com/office/drawing/2014/main" id="{BF3BD5BB-5986-4DFB-8551-362E73923A41}"/>
              </a:ext>
            </a:extLst>
          </p:cNvPr>
          <p:cNvSpPr txBox="1"/>
          <p:nvPr/>
        </p:nvSpPr>
        <p:spPr>
          <a:xfrm>
            <a:off x="6848987" y="1843488"/>
            <a:ext cx="1276284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indent="170815">
              <a:lnSpc>
                <a:spcPts val="1050"/>
              </a:lnSpc>
              <a:spcBef>
                <a:spcPts val="22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LABEL – Cysylltiad trydan diogelwch. Peidiwch â’i dynnu</a:t>
            </a:r>
          </a:p>
        </p:txBody>
      </p:sp>
      <p:sp>
        <p:nvSpPr>
          <p:cNvPr id="365" name="object 111">
            <a:extLst>
              <a:ext uri="{FF2B5EF4-FFF2-40B4-BE49-F238E27FC236}">
                <a16:creationId xmlns:a16="http://schemas.microsoft.com/office/drawing/2014/main" id="{952810FA-3466-4270-A31E-AF3122E5CC29}"/>
              </a:ext>
            </a:extLst>
          </p:cNvPr>
          <p:cNvSpPr txBox="1"/>
          <p:nvPr/>
        </p:nvSpPr>
        <p:spPr>
          <a:xfrm>
            <a:off x="2091333" y="4013730"/>
            <a:ext cx="378624" cy="160941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100 A</a:t>
            </a:r>
          </a:p>
        </p:txBody>
      </p:sp>
      <p:sp>
        <p:nvSpPr>
          <p:cNvPr id="366" name="object 112">
            <a:extLst>
              <a:ext uri="{FF2B5EF4-FFF2-40B4-BE49-F238E27FC236}">
                <a16:creationId xmlns:a16="http://schemas.microsoft.com/office/drawing/2014/main" id="{627CC774-DC97-4376-99C0-618554765AB4}"/>
              </a:ext>
            </a:extLst>
          </p:cNvPr>
          <p:cNvSpPr txBox="1"/>
          <p:nvPr/>
        </p:nvSpPr>
        <p:spPr>
          <a:xfrm>
            <a:off x="3158639" y="3770054"/>
            <a:ext cx="452755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indent="88900">
              <a:lnSpc>
                <a:spcPts val="1050"/>
              </a:lnSpc>
              <a:spcBef>
                <a:spcPts val="225"/>
              </a:spcBef>
            </a:pPr>
            <a:r>
              <a:rPr lang="cy-GB" sz="900" dirty="0">
                <a:solidFill>
                  <a:srgbClr val="231F20"/>
                </a:solidFill>
                <a:latin typeface="Arial"/>
                <a:cs typeface="Arial"/>
              </a:rPr>
              <a:t>Prif derfynell daear</a:t>
            </a:r>
          </a:p>
        </p:txBody>
      </p:sp>
      <p:sp>
        <p:nvSpPr>
          <p:cNvPr id="367" name="object 113">
            <a:extLst>
              <a:ext uri="{FF2B5EF4-FFF2-40B4-BE49-F238E27FC236}">
                <a16:creationId xmlns:a16="http://schemas.microsoft.com/office/drawing/2014/main" id="{55A8066C-3888-45D5-99A8-F0B22F7C5EB9}"/>
              </a:ext>
            </a:extLst>
          </p:cNvPr>
          <p:cNvSpPr txBox="1"/>
          <p:nvPr/>
        </p:nvSpPr>
        <p:spPr>
          <a:xfrm>
            <a:off x="4094482" y="3903715"/>
            <a:ext cx="170815" cy="1727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950" u="sng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/>
                <a:cs typeface="Arial"/>
              </a:rPr>
              <a:t>  </a:t>
            </a:r>
          </a:p>
        </p:txBody>
      </p:sp>
      <p:sp>
        <p:nvSpPr>
          <p:cNvPr id="368" name="object 114">
            <a:extLst>
              <a:ext uri="{FF2B5EF4-FFF2-40B4-BE49-F238E27FC236}">
                <a16:creationId xmlns:a16="http://schemas.microsoft.com/office/drawing/2014/main" id="{3922D866-424D-499A-A9BD-69DA48B36656}"/>
              </a:ext>
            </a:extLst>
          </p:cNvPr>
          <p:cNvSpPr txBox="1"/>
          <p:nvPr/>
        </p:nvSpPr>
        <p:spPr>
          <a:xfrm>
            <a:off x="2956577" y="4792048"/>
            <a:ext cx="464184" cy="1727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lang="cy-GB" sz="950">
                <a:solidFill>
                  <a:srgbClr val="231F20"/>
                </a:solidFill>
                <a:latin typeface="Arial"/>
                <a:cs typeface="Arial"/>
              </a:rPr>
              <a:t>16 mm</a:t>
            </a:r>
            <a:r>
              <a:rPr lang="cy-GB" sz="825" baseline="30303">
                <a:solidFill>
                  <a:srgbClr val="231F2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369" name="object 115">
            <a:extLst>
              <a:ext uri="{FF2B5EF4-FFF2-40B4-BE49-F238E27FC236}">
                <a16:creationId xmlns:a16="http://schemas.microsoft.com/office/drawing/2014/main" id="{F5081256-B739-4857-9321-BA7A96E0FD2D}"/>
              </a:ext>
            </a:extLst>
          </p:cNvPr>
          <p:cNvSpPr txBox="1"/>
          <p:nvPr/>
        </p:nvSpPr>
        <p:spPr>
          <a:xfrm>
            <a:off x="5769184" y="4504981"/>
            <a:ext cx="464184" cy="1727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lang="cy-GB" sz="950">
                <a:solidFill>
                  <a:srgbClr val="231F20"/>
                </a:solidFill>
                <a:latin typeface="Arial"/>
                <a:cs typeface="Arial"/>
              </a:rPr>
              <a:t>10 mm</a:t>
            </a:r>
            <a:r>
              <a:rPr lang="cy-GB" sz="825" baseline="30303">
                <a:solidFill>
                  <a:srgbClr val="231F2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370" name="object 116">
            <a:extLst>
              <a:ext uri="{FF2B5EF4-FFF2-40B4-BE49-F238E27FC236}">
                <a16:creationId xmlns:a16="http://schemas.microsoft.com/office/drawing/2014/main" id="{9D96DBDB-486B-45CE-8564-9A02BFFA7707}"/>
              </a:ext>
            </a:extLst>
          </p:cNvPr>
          <p:cNvSpPr txBox="1"/>
          <p:nvPr/>
        </p:nvSpPr>
        <p:spPr>
          <a:xfrm>
            <a:off x="5769184" y="4107931"/>
            <a:ext cx="464184" cy="1727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lang="cy-GB" sz="950">
                <a:solidFill>
                  <a:srgbClr val="231F20"/>
                </a:solidFill>
                <a:latin typeface="Arial"/>
                <a:cs typeface="Arial"/>
              </a:rPr>
              <a:t>10 mm</a:t>
            </a:r>
            <a:r>
              <a:rPr lang="cy-GB" sz="825" baseline="30303">
                <a:solidFill>
                  <a:srgbClr val="231F2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371" name="object 117">
            <a:extLst>
              <a:ext uri="{FF2B5EF4-FFF2-40B4-BE49-F238E27FC236}">
                <a16:creationId xmlns:a16="http://schemas.microsoft.com/office/drawing/2014/main" id="{6F874251-0DEB-48F7-9B57-12A793EB8A13}"/>
              </a:ext>
            </a:extLst>
          </p:cNvPr>
          <p:cNvSpPr txBox="1"/>
          <p:nvPr/>
        </p:nvSpPr>
        <p:spPr>
          <a:xfrm>
            <a:off x="4637906" y="3633843"/>
            <a:ext cx="464184" cy="172720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16 mm</a:t>
            </a:r>
            <a:r>
              <a:rPr lang="cy-GB" sz="825" baseline="30303" dirty="0">
                <a:solidFill>
                  <a:srgbClr val="231F20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372" name="object 118">
            <a:extLst>
              <a:ext uri="{FF2B5EF4-FFF2-40B4-BE49-F238E27FC236}">
                <a16:creationId xmlns:a16="http://schemas.microsoft.com/office/drawing/2014/main" id="{31263D68-ABE2-46A7-9FA0-F8A5556D1D59}"/>
              </a:ext>
            </a:extLst>
          </p:cNvPr>
          <p:cNvSpPr txBox="1"/>
          <p:nvPr/>
        </p:nvSpPr>
        <p:spPr>
          <a:xfrm>
            <a:off x="7697130" y="4356797"/>
            <a:ext cx="543560" cy="307135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Mesurydd nwy</a:t>
            </a:r>
          </a:p>
        </p:txBody>
      </p:sp>
      <p:sp>
        <p:nvSpPr>
          <p:cNvPr id="373" name="object 119">
            <a:extLst>
              <a:ext uri="{FF2B5EF4-FFF2-40B4-BE49-F238E27FC236}">
                <a16:creationId xmlns:a16="http://schemas.microsoft.com/office/drawing/2014/main" id="{F57F8215-DC41-4231-A5CA-B1A3BF4E84CD}"/>
              </a:ext>
            </a:extLst>
          </p:cNvPr>
          <p:cNvSpPr txBox="1"/>
          <p:nvPr/>
        </p:nvSpPr>
        <p:spPr>
          <a:xfrm>
            <a:off x="4489280" y="3280408"/>
            <a:ext cx="736609" cy="160941"/>
          </a:xfrm>
          <a:prstGeom prst="rect">
            <a:avLst/>
          </a:prstGeom>
        </p:spPr>
        <p:txBody>
          <a:bodyPr vert="horz" wrap="square" lIns="0" tIns="146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lang="cy-GB" sz="950" dirty="0">
                <a:solidFill>
                  <a:srgbClr val="231F20"/>
                </a:solidFill>
                <a:latin typeface="Arial"/>
                <a:cs typeface="Arial"/>
              </a:rPr>
              <a:t>Prif switsh</a:t>
            </a:r>
          </a:p>
        </p:txBody>
      </p:sp>
      <p:grpSp>
        <p:nvGrpSpPr>
          <p:cNvPr id="374" name="object 120">
            <a:extLst>
              <a:ext uri="{FF2B5EF4-FFF2-40B4-BE49-F238E27FC236}">
                <a16:creationId xmlns:a16="http://schemas.microsoft.com/office/drawing/2014/main" id="{F160DA96-1D29-4B16-AB85-F8331B6F16DD}"/>
              </a:ext>
            </a:extLst>
          </p:cNvPr>
          <p:cNvGrpSpPr/>
          <p:nvPr/>
        </p:nvGrpSpPr>
        <p:grpSpPr>
          <a:xfrm>
            <a:off x="2435829" y="3840019"/>
            <a:ext cx="1515110" cy="1056640"/>
            <a:chOff x="1339796" y="6186439"/>
            <a:chExt cx="1515110" cy="1056640"/>
          </a:xfrm>
        </p:grpSpPr>
        <p:sp>
          <p:nvSpPr>
            <p:cNvPr id="375" name="object 121">
              <a:extLst>
                <a:ext uri="{FF2B5EF4-FFF2-40B4-BE49-F238E27FC236}">
                  <a16:creationId xmlns:a16="http://schemas.microsoft.com/office/drawing/2014/main" id="{C58291BF-7AB2-4DB9-AAB8-402D18870C93}"/>
                </a:ext>
              </a:extLst>
            </p:cNvPr>
            <p:cNvSpPr/>
            <p:nvPr/>
          </p:nvSpPr>
          <p:spPr>
            <a:xfrm>
              <a:off x="1568361" y="6361848"/>
              <a:ext cx="183515" cy="334010"/>
            </a:xfrm>
            <a:custGeom>
              <a:avLst/>
              <a:gdLst/>
              <a:ahLst/>
              <a:cxnLst/>
              <a:rect l="l" t="t" r="r" b="b"/>
              <a:pathLst>
                <a:path w="183514" h="334009">
                  <a:moveTo>
                    <a:pt x="0" y="333438"/>
                  </a:moveTo>
                  <a:lnTo>
                    <a:pt x="183197" y="333438"/>
                  </a:lnTo>
                  <a:lnTo>
                    <a:pt x="183197" y="0"/>
                  </a:lnTo>
                  <a:lnTo>
                    <a:pt x="0" y="0"/>
                  </a:lnTo>
                  <a:lnTo>
                    <a:pt x="0" y="333438"/>
                  </a:lnTo>
                  <a:close/>
                </a:path>
              </a:pathLst>
            </a:custGeom>
            <a:solidFill>
              <a:srgbClr val="31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122">
              <a:extLst>
                <a:ext uri="{FF2B5EF4-FFF2-40B4-BE49-F238E27FC236}">
                  <a16:creationId xmlns:a16="http://schemas.microsoft.com/office/drawing/2014/main" id="{6136AB1A-DECA-49D8-992F-4015D0548A2F}"/>
                </a:ext>
              </a:extLst>
            </p:cNvPr>
            <p:cNvSpPr/>
            <p:nvPr/>
          </p:nvSpPr>
          <p:spPr>
            <a:xfrm>
              <a:off x="1601393" y="6356629"/>
              <a:ext cx="156210" cy="360680"/>
            </a:xfrm>
            <a:custGeom>
              <a:avLst/>
              <a:gdLst/>
              <a:ahLst/>
              <a:cxnLst/>
              <a:rect l="l" t="t" r="r" b="b"/>
              <a:pathLst>
                <a:path w="156210" h="360679">
                  <a:moveTo>
                    <a:pt x="155727" y="0"/>
                  </a:moveTo>
                  <a:lnTo>
                    <a:pt x="0" y="0"/>
                  </a:lnTo>
                  <a:lnTo>
                    <a:pt x="0" y="11430"/>
                  </a:lnTo>
                  <a:lnTo>
                    <a:pt x="144602" y="11430"/>
                  </a:lnTo>
                  <a:lnTo>
                    <a:pt x="144602" y="338670"/>
                  </a:lnTo>
                  <a:lnTo>
                    <a:pt x="154901" y="338670"/>
                  </a:lnTo>
                  <a:lnTo>
                    <a:pt x="154901" y="355117"/>
                  </a:lnTo>
                  <a:lnTo>
                    <a:pt x="154901" y="355600"/>
                  </a:lnTo>
                  <a:lnTo>
                    <a:pt x="154901" y="360680"/>
                  </a:lnTo>
                  <a:lnTo>
                    <a:pt x="155727" y="360680"/>
                  </a:lnTo>
                  <a:lnTo>
                    <a:pt x="155727" y="355600"/>
                  </a:lnTo>
                  <a:lnTo>
                    <a:pt x="155727" y="355117"/>
                  </a:lnTo>
                  <a:lnTo>
                    <a:pt x="155727" y="338670"/>
                  </a:lnTo>
                  <a:lnTo>
                    <a:pt x="155727" y="11430"/>
                  </a:lnTo>
                  <a:lnTo>
                    <a:pt x="155727" y="0"/>
                  </a:lnTo>
                  <a:close/>
                </a:path>
              </a:pathLst>
            </a:custGeom>
            <a:solidFill>
              <a:srgbClr val="4A49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123">
              <a:extLst>
                <a:ext uri="{FF2B5EF4-FFF2-40B4-BE49-F238E27FC236}">
                  <a16:creationId xmlns:a16="http://schemas.microsoft.com/office/drawing/2014/main" id="{54CB80B5-47EB-44FB-AC25-12ED013EB208}"/>
                </a:ext>
              </a:extLst>
            </p:cNvPr>
            <p:cNvSpPr/>
            <p:nvPr/>
          </p:nvSpPr>
          <p:spPr>
            <a:xfrm>
              <a:off x="1345374" y="6191668"/>
              <a:ext cx="256540" cy="504190"/>
            </a:xfrm>
            <a:custGeom>
              <a:avLst/>
              <a:gdLst/>
              <a:ahLst/>
              <a:cxnLst/>
              <a:rect l="l" t="t" r="r" b="b"/>
              <a:pathLst>
                <a:path w="256540" h="504190">
                  <a:moveTo>
                    <a:pt x="0" y="503618"/>
                  </a:moveTo>
                  <a:lnTo>
                    <a:pt x="256019" y="503618"/>
                  </a:lnTo>
                  <a:lnTo>
                    <a:pt x="256019" y="0"/>
                  </a:lnTo>
                  <a:lnTo>
                    <a:pt x="0" y="0"/>
                  </a:lnTo>
                  <a:lnTo>
                    <a:pt x="0" y="503618"/>
                  </a:lnTo>
                  <a:close/>
                </a:path>
              </a:pathLst>
            </a:custGeom>
            <a:solidFill>
              <a:srgbClr val="312E2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124">
              <a:extLst>
                <a:ext uri="{FF2B5EF4-FFF2-40B4-BE49-F238E27FC236}">
                  <a16:creationId xmlns:a16="http://schemas.microsoft.com/office/drawing/2014/main" id="{B59C0426-8015-467F-8B17-8C493C05CA4F}"/>
                </a:ext>
              </a:extLst>
            </p:cNvPr>
            <p:cNvSpPr/>
            <p:nvPr/>
          </p:nvSpPr>
          <p:spPr>
            <a:xfrm>
              <a:off x="1339786" y="6186449"/>
              <a:ext cx="267335" cy="525780"/>
            </a:xfrm>
            <a:custGeom>
              <a:avLst/>
              <a:gdLst/>
              <a:ahLst/>
              <a:cxnLst/>
              <a:rect l="l" t="t" r="r" b="b"/>
              <a:pathLst>
                <a:path w="267334" h="525779">
                  <a:moveTo>
                    <a:pt x="267157" y="0"/>
                  </a:moveTo>
                  <a:lnTo>
                    <a:pt x="0" y="0"/>
                  </a:lnTo>
                  <a:lnTo>
                    <a:pt x="0" y="11430"/>
                  </a:lnTo>
                  <a:lnTo>
                    <a:pt x="0" y="508850"/>
                  </a:lnTo>
                  <a:lnTo>
                    <a:pt x="0" y="525780"/>
                  </a:lnTo>
                  <a:lnTo>
                    <a:pt x="254" y="525780"/>
                  </a:lnTo>
                  <a:lnTo>
                    <a:pt x="254" y="508850"/>
                  </a:lnTo>
                  <a:lnTo>
                    <a:pt x="11137" y="508850"/>
                  </a:lnTo>
                  <a:lnTo>
                    <a:pt x="11137" y="11430"/>
                  </a:lnTo>
                  <a:lnTo>
                    <a:pt x="256032" y="11430"/>
                  </a:lnTo>
                  <a:lnTo>
                    <a:pt x="256032" y="508850"/>
                  </a:lnTo>
                  <a:lnTo>
                    <a:pt x="267157" y="508850"/>
                  </a:lnTo>
                  <a:lnTo>
                    <a:pt x="267157" y="11430"/>
                  </a:lnTo>
                  <a:lnTo>
                    <a:pt x="267157" y="0"/>
                  </a:lnTo>
                  <a:close/>
                </a:path>
              </a:pathLst>
            </a:custGeom>
            <a:solidFill>
              <a:srgbClr val="4A49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125">
              <a:extLst>
                <a:ext uri="{FF2B5EF4-FFF2-40B4-BE49-F238E27FC236}">
                  <a16:creationId xmlns:a16="http://schemas.microsoft.com/office/drawing/2014/main" id="{7076D02B-0103-4B8F-83A2-3C9E2879202E}"/>
                </a:ext>
              </a:extLst>
            </p:cNvPr>
            <p:cNvSpPr/>
            <p:nvPr/>
          </p:nvSpPr>
          <p:spPr>
            <a:xfrm>
              <a:off x="1391069" y="6417614"/>
              <a:ext cx="288290" cy="48260"/>
            </a:xfrm>
            <a:custGeom>
              <a:avLst/>
              <a:gdLst/>
              <a:ahLst/>
              <a:cxnLst/>
              <a:rect l="l" t="t" r="r" b="b"/>
              <a:pathLst>
                <a:path w="288289" h="48260">
                  <a:moveTo>
                    <a:pt x="48120" y="24053"/>
                  </a:moveTo>
                  <a:lnTo>
                    <a:pt x="46240" y="14681"/>
                  </a:lnTo>
                  <a:lnTo>
                    <a:pt x="41084" y="7035"/>
                  </a:lnTo>
                  <a:lnTo>
                    <a:pt x="33439" y="1879"/>
                  </a:lnTo>
                  <a:lnTo>
                    <a:pt x="24066" y="0"/>
                  </a:lnTo>
                  <a:lnTo>
                    <a:pt x="14706" y="1879"/>
                  </a:lnTo>
                  <a:lnTo>
                    <a:pt x="7061" y="7035"/>
                  </a:lnTo>
                  <a:lnTo>
                    <a:pt x="1892" y="14681"/>
                  </a:lnTo>
                  <a:lnTo>
                    <a:pt x="0" y="24053"/>
                  </a:lnTo>
                  <a:lnTo>
                    <a:pt x="1892" y="33413"/>
                  </a:lnTo>
                  <a:lnTo>
                    <a:pt x="7061" y="41059"/>
                  </a:lnTo>
                  <a:lnTo>
                    <a:pt x="14706" y="46228"/>
                  </a:lnTo>
                  <a:lnTo>
                    <a:pt x="24066" y="48120"/>
                  </a:lnTo>
                  <a:lnTo>
                    <a:pt x="33439" y="46228"/>
                  </a:lnTo>
                  <a:lnTo>
                    <a:pt x="41084" y="41059"/>
                  </a:lnTo>
                  <a:lnTo>
                    <a:pt x="46240" y="33413"/>
                  </a:lnTo>
                  <a:lnTo>
                    <a:pt x="48120" y="24053"/>
                  </a:lnTo>
                  <a:close/>
                </a:path>
                <a:path w="288289" h="48260">
                  <a:moveTo>
                    <a:pt x="287794" y="24053"/>
                  </a:moveTo>
                  <a:lnTo>
                    <a:pt x="285902" y="14681"/>
                  </a:lnTo>
                  <a:lnTo>
                    <a:pt x="280746" y="7035"/>
                  </a:lnTo>
                  <a:lnTo>
                    <a:pt x="273100" y="1879"/>
                  </a:lnTo>
                  <a:lnTo>
                    <a:pt x="263740" y="0"/>
                  </a:lnTo>
                  <a:lnTo>
                    <a:pt x="254368" y="1879"/>
                  </a:lnTo>
                  <a:lnTo>
                    <a:pt x="246722" y="7035"/>
                  </a:lnTo>
                  <a:lnTo>
                    <a:pt x="241566" y="14681"/>
                  </a:lnTo>
                  <a:lnTo>
                    <a:pt x="239674" y="24053"/>
                  </a:lnTo>
                  <a:lnTo>
                    <a:pt x="241566" y="33413"/>
                  </a:lnTo>
                  <a:lnTo>
                    <a:pt x="246722" y="41059"/>
                  </a:lnTo>
                  <a:lnTo>
                    <a:pt x="254368" y="46228"/>
                  </a:lnTo>
                  <a:lnTo>
                    <a:pt x="263740" y="48120"/>
                  </a:lnTo>
                  <a:lnTo>
                    <a:pt x="273100" y="46228"/>
                  </a:lnTo>
                  <a:lnTo>
                    <a:pt x="280746" y="41059"/>
                  </a:lnTo>
                  <a:lnTo>
                    <a:pt x="285902" y="33413"/>
                  </a:lnTo>
                  <a:lnTo>
                    <a:pt x="287794" y="24053"/>
                  </a:lnTo>
                  <a:close/>
                </a:path>
              </a:pathLst>
            </a:custGeom>
            <a:solidFill>
              <a:srgbClr val="E7952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126">
              <a:extLst>
                <a:ext uri="{FF2B5EF4-FFF2-40B4-BE49-F238E27FC236}">
                  <a16:creationId xmlns:a16="http://schemas.microsoft.com/office/drawing/2014/main" id="{F6D5B94F-4AA8-44F4-9E86-84ECBEB67E52}"/>
                </a:ext>
              </a:extLst>
            </p:cNvPr>
            <p:cNvSpPr/>
            <p:nvPr/>
          </p:nvSpPr>
          <p:spPr>
            <a:xfrm>
              <a:off x="1340040" y="6695287"/>
              <a:ext cx="416255" cy="15638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127">
              <a:extLst>
                <a:ext uri="{FF2B5EF4-FFF2-40B4-BE49-F238E27FC236}">
                  <a16:creationId xmlns:a16="http://schemas.microsoft.com/office/drawing/2014/main" id="{9DFCDF9F-D053-4161-860D-5B5819E109ED}"/>
                </a:ext>
              </a:extLst>
            </p:cNvPr>
            <p:cNvSpPr/>
            <p:nvPr/>
          </p:nvSpPr>
          <p:spPr>
            <a:xfrm>
              <a:off x="1447190" y="7001306"/>
              <a:ext cx="201968" cy="24140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128">
              <a:extLst>
                <a:ext uri="{FF2B5EF4-FFF2-40B4-BE49-F238E27FC236}">
                  <a16:creationId xmlns:a16="http://schemas.microsoft.com/office/drawing/2014/main" id="{FA357D16-5E36-48B0-8338-0F98BDA78DAA}"/>
                </a:ext>
              </a:extLst>
            </p:cNvPr>
            <p:cNvSpPr/>
            <p:nvPr/>
          </p:nvSpPr>
          <p:spPr>
            <a:xfrm>
              <a:off x="2566415" y="6265506"/>
              <a:ext cx="288188" cy="15764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129">
              <a:extLst>
                <a:ext uri="{FF2B5EF4-FFF2-40B4-BE49-F238E27FC236}">
                  <a16:creationId xmlns:a16="http://schemas.microsoft.com/office/drawing/2014/main" id="{59C0AC53-EC9E-426A-97CE-A0860A879677}"/>
                </a:ext>
              </a:extLst>
            </p:cNvPr>
            <p:cNvSpPr/>
            <p:nvPr/>
          </p:nvSpPr>
          <p:spPr>
            <a:xfrm>
              <a:off x="2579116" y="634720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35"/>
                  </a:lnTo>
                  <a:lnTo>
                    <a:pt x="57315" y="17183"/>
                  </a:lnTo>
                  <a:lnTo>
                    <a:pt x="57315" y="30060"/>
                  </a:lnTo>
                  <a:lnTo>
                    <a:pt x="56413" y="36982"/>
                  </a:lnTo>
                  <a:lnTo>
                    <a:pt x="34696" y="57302"/>
                  </a:lnTo>
                  <a:lnTo>
                    <a:pt x="30073" y="57302"/>
                  </a:lnTo>
                  <a:lnTo>
                    <a:pt x="23126" y="56413"/>
                  </a:lnTo>
                  <a:lnTo>
                    <a:pt x="16624" y="53771"/>
                  </a:lnTo>
                  <a:lnTo>
                    <a:pt x="10947" y="49491"/>
                  </a:lnTo>
                  <a:lnTo>
                    <a:pt x="9220" y="47256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200" y="24917"/>
                  </a:lnTo>
                  <a:lnTo>
                    <a:pt x="57315" y="30060"/>
                  </a:lnTo>
                  <a:lnTo>
                    <a:pt x="57315" y="17183"/>
                  </a:lnTo>
                  <a:lnTo>
                    <a:pt x="56070" y="15024"/>
                  </a:lnTo>
                  <a:lnTo>
                    <a:pt x="51117" y="8610"/>
                  </a:lnTo>
                  <a:lnTo>
                    <a:pt x="50901" y="8458"/>
                  </a:lnTo>
                  <a:lnTo>
                    <a:pt x="50901" y="12865"/>
                  </a:lnTo>
                  <a:lnTo>
                    <a:pt x="4203" y="39814"/>
                  </a:lnTo>
                  <a:lnTo>
                    <a:pt x="3962" y="39370"/>
                  </a:lnTo>
                  <a:lnTo>
                    <a:pt x="2908" y="35153"/>
                  </a:lnTo>
                  <a:lnTo>
                    <a:pt x="2794" y="30010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84" y="6324"/>
                  </a:lnTo>
                  <a:lnTo>
                    <a:pt x="49161" y="10591"/>
                  </a:lnTo>
                  <a:lnTo>
                    <a:pt x="50901" y="12865"/>
                  </a:lnTo>
                  <a:lnTo>
                    <a:pt x="50901" y="8458"/>
                  </a:lnTo>
                  <a:lnTo>
                    <a:pt x="44856" y="3898"/>
                  </a:lnTo>
                  <a:lnTo>
                    <a:pt x="42125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42" y="0"/>
                  </a:lnTo>
                  <a:lnTo>
                    <a:pt x="12" y="30010"/>
                  </a:lnTo>
                  <a:lnTo>
                    <a:pt x="0" y="35153"/>
                  </a:lnTo>
                  <a:lnTo>
                    <a:pt x="1308" y="40335"/>
                  </a:lnTo>
                  <a:lnTo>
                    <a:pt x="30073" y="60083"/>
                  </a:lnTo>
                  <a:lnTo>
                    <a:pt x="35179" y="60083"/>
                  </a:lnTo>
                  <a:lnTo>
                    <a:pt x="40335" y="58788"/>
                  </a:lnTo>
                  <a:lnTo>
                    <a:pt x="42900" y="57302"/>
                  </a:lnTo>
                  <a:lnTo>
                    <a:pt x="45072" y="56045"/>
                  </a:lnTo>
                  <a:lnTo>
                    <a:pt x="51485" y="51104"/>
                  </a:lnTo>
                  <a:lnTo>
                    <a:pt x="56210" y="44843"/>
                  </a:lnTo>
                  <a:lnTo>
                    <a:pt x="59105" y="37680"/>
                  </a:lnTo>
                  <a:lnTo>
                    <a:pt x="60096" y="30060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130">
              <a:extLst>
                <a:ext uri="{FF2B5EF4-FFF2-40B4-BE49-F238E27FC236}">
                  <a16:creationId xmlns:a16="http://schemas.microsoft.com/office/drawing/2014/main" id="{EE969C4A-0AE9-48D0-ACC9-1F44B52C773C}"/>
                </a:ext>
              </a:extLst>
            </p:cNvPr>
            <p:cNvSpPr/>
            <p:nvPr/>
          </p:nvSpPr>
          <p:spPr>
            <a:xfrm>
              <a:off x="2648293" y="6348590"/>
              <a:ext cx="56870" cy="57093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131">
              <a:extLst>
                <a:ext uri="{FF2B5EF4-FFF2-40B4-BE49-F238E27FC236}">
                  <a16:creationId xmlns:a16="http://schemas.microsoft.com/office/drawing/2014/main" id="{33A6CD69-B952-48E0-9940-E89307C1C05B}"/>
                </a:ext>
              </a:extLst>
            </p:cNvPr>
            <p:cNvSpPr/>
            <p:nvPr/>
          </p:nvSpPr>
          <p:spPr>
            <a:xfrm>
              <a:off x="2646680" y="634720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788" y="19735"/>
                  </a:lnTo>
                  <a:lnTo>
                    <a:pt x="57302" y="17183"/>
                  </a:lnTo>
                  <a:lnTo>
                    <a:pt x="57302" y="30060"/>
                  </a:lnTo>
                  <a:lnTo>
                    <a:pt x="56400" y="36982"/>
                  </a:lnTo>
                  <a:lnTo>
                    <a:pt x="34696" y="57302"/>
                  </a:lnTo>
                  <a:lnTo>
                    <a:pt x="30073" y="57302"/>
                  </a:lnTo>
                  <a:lnTo>
                    <a:pt x="23114" y="56413"/>
                  </a:lnTo>
                  <a:lnTo>
                    <a:pt x="16611" y="53771"/>
                  </a:lnTo>
                  <a:lnTo>
                    <a:pt x="10934" y="49491"/>
                  </a:lnTo>
                  <a:lnTo>
                    <a:pt x="9207" y="47269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188" y="24917"/>
                  </a:lnTo>
                  <a:lnTo>
                    <a:pt x="57302" y="30060"/>
                  </a:lnTo>
                  <a:lnTo>
                    <a:pt x="57302" y="17183"/>
                  </a:lnTo>
                  <a:lnTo>
                    <a:pt x="56057" y="15024"/>
                  </a:lnTo>
                  <a:lnTo>
                    <a:pt x="51104" y="8610"/>
                  </a:lnTo>
                  <a:lnTo>
                    <a:pt x="50888" y="8458"/>
                  </a:lnTo>
                  <a:lnTo>
                    <a:pt x="50888" y="12852"/>
                  </a:lnTo>
                  <a:lnTo>
                    <a:pt x="4203" y="39814"/>
                  </a:lnTo>
                  <a:lnTo>
                    <a:pt x="3949" y="39370"/>
                  </a:lnTo>
                  <a:lnTo>
                    <a:pt x="2895" y="35153"/>
                  </a:lnTo>
                  <a:lnTo>
                    <a:pt x="2794" y="30010"/>
                  </a:lnTo>
                  <a:lnTo>
                    <a:pt x="3683" y="23114"/>
                  </a:lnTo>
                  <a:lnTo>
                    <a:pt x="25387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84" y="6324"/>
                  </a:lnTo>
                  <a:lnTo>
                    <a:pt x="49149" y="10591"/>
                  </a:lnTo>
                  <a:lnTo>
                    <a:pt x="50888" y="12852"/>
                  </a:lnTo>
                  <a:lnTo>
                    <a:pt x="50888" y="8458"/>
                  </a:lnTo>
                  <a:lnTo>
                    <a:pt x="44856" y="3898"/>
                  </a:lnTo>
                  <a:lnTo>
                    <a:pt x="42125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30" y="0"/>
                  </a:lnTo>
                  <a:lnTo>
                    <a:pt x="12" y="30010"/>
                  </a:lnTo>
                  <a:lnTo>
                    <a:pt x="0" y="35153"/>
                  </a:lnTo>
                  <a:lnTo>
                    <a:pt x="1295" y="40335"/>
                  </a:lnTo>
                  <a:lnTo>
                    <a:pt x="30073" y="60083"/>
                  </a:lnTo>
                  <a:lnTo>
                    <a:pt x="35166" y="60083"/>
                  </a:lnTo>
                  <a:lnTo>
                    <a:pt x="60083" y="30060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132">
              <a:extLst>
                <a:ext uri="{FF2B5EF4-FFF2-40B4-BE49-F238E27FC236}">
                  <a16:creationId xmlns:a16="http://schemas.microsoft.com/office/drawing/2014/main" id="{8E582890-904C-4986-853C-5AA07146479D}"/>
                </a:ext>
              </a:extLst>
            </p:cNvPr>
            <p:cNvSpPr/>
            <p:nvPr/>
          </p:nvSpPr>
          <p:spPr>
            <a:xfrm>
              <a:off x="2715848" y="6348590"/>
              <a:ext cx="56874" cy="5709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133">
              <a:extLst>
                <a:ext uri="{FF2B5EF4-FFF2-40B4-BE49-F238E27FC236}">
                  <a16:creationId xmlns:a16="http://schemas.microsoft.com/office/drawing/2014/main" id="{00996182-FF56-455A-90E8-06EB38083982}"/>
                </a:ext>
              </a:extLst>
            </p:cNvPr>
            <p:cNvSpPr/>
            <p:nvPr/>
          </p:nvSpPr>
          <p:spPr>
            <a:xfrm>
              <a:off x="2714231" y="634720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35"/>
                  </a:lnTo>
                  <a:lnTo>
                    <a:pt x="57302" y="17157"/>
                  </a:lnTo>
                  <a:lnTo>
                    <a:pt x="57302" y="30060"/>
                  </a:lnTo>
                  <a:lnTo>
                    <a:pt x="56413" y="36982"/>
                  </a:lnTo>
                  <a:lnTo>
                    <a:pt x="34696" y="57302"/>
                  </a:lnTo>
                  <a:lnTo>
                    <a:pt x="30073" y="57302"/>
                  </a:lnTo>
                  <a:lnTo>
                    <a:pt x="23114" y="56413"/>
                  </a:lnTo>
                  <a:lnTo>
                    <a:pt x="16624" y="53771"/>
                  </a:lnTo>
                  <a:lnTo>
                    <a:pt x="10947" y="49491"/>
                  </a:lnTo>
                  <a:lnTo>
                    <a:pt x="9220" y="47256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200" y="24917"/>
                  </a:lnTo>
                  <a:lnTo>
                    <a:pt x="57302" y="30060"/>
                  </a:lnTo>
                  <a:lnTo>
                    <a:pt x="57302" y="17157"/>
                  </a:lnTo>
                  <a:lnTo>
                    <a:pt x="56070" y="15024"/>
                  </a:lnTo>
                  <a:lnTo>
                    <a:pt x="51117" y="8610"/>
                  </a:lnTo>
                  <a:lnTo>
                    <a:pt x="50888" y="8445"/>
                  </a:lnTo>
                  <a:lnTo>
                    <a:pt x="50888" y="12865"/>
                  </a:lnTo>
                  <a:lnTo>
                    <a:pt x="4203" y="39814"/>
                  </a:lnTo>
                  <a:lnTo>
                    <a:pt x="3962" y="39370"/>
                  </a:lnTo>
                  <a:lnTo>
                    <a:pt x="2895" y="35153"/>
                  </a:lnTo>
                  <a:lnTo>
                    <a:pt x="2781" y="30010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72" y="6324"/>
                  </a:lnTo>
                  <a:lnTo>
                    <a:pt x="49149" y="10591"/>
                  </a:lnTo>
                  <a:lnTo>
                    <a:pt x="50888" y="12865"/>
                  </a:lnTo>
                  <a:lnTo>
                    <a:pt x="50888" y="8445"/>
                  </a:lnTo>
                  <a:lnTo>
                    <a:pt x="44856" y="3898"/>
                  </a:lnTo>
                  <a:lnTo>
                    <a:pt x="42125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42" y="0"/>
                  </a:lnTo>
                  <a:lnTo>
                    <a:pt x="0" y="30010"/>
                  </a:lnTo>
                  <a:lnTo>
                    <a:pt x="0" y="35153"/>
                  </a:lnTo>
                  <a:lnTo>
                    <a:pt x="30073" y="60083"/>
                  </a:lnTo>
                  <a:lnTo>
                    <a:pt x="35179" y="60083"/>
                  </a:lnTo>
                  <a:lnTo>
                    <a:pt x="40335" y="58788"/>
                  </a:lnTo>
                  <a:lnTo>
                    <a:pt x="42900" y="57302"/>
                  </a:lnTo>
                  <a:lnTo>
                    <a:pt x="45072" y="56045"/>
                  </a:lnTo>
                  <a:lnTo>
                    <a:pt x="51485" y="51104"/>
                  </a:lnTo>
                  <a:lnTo>
                    <a:pt x="56197" y="44843"/>
                  </a:lnTo>
                  <a:lnTo>
                    <a:pt x="59105" y="37680"/>
                  </a:lnTo>
                  <a:lnTo>
                    <a:pt x="60083" y="30060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134">
              <a:extLst>
                <a:ext uri="{FF2B5EF4-FFF2-40B4-BE49-F238E27FC236}">
                  <a16:creationId xmlns:a16="http://schemas.microsoft.com/office/drawing/2014/main" id="{9572EA98-2B36-4362-91D4-5A1A2D7245EC}"/>
                </a:ext>
              </a:extLst>
            </p:cNvPr>
            <p:cNvSpPr/>
            <p:nvPr/>
          </p:nvSpPr>
          <p:spPr>
            <a:xfrm>
              <a:off x="2783401" y="6348589"/>
              <a:ext cx="56876" cy="5709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135">
              <a:extLst>
                <a:ext uri="{FF2B5EF4-FFF2-40B4-BE49-F238E27FC236}">
                  <a16:creationId xmlns:a16="http://schemas.microsoft.com/office/drawing/2014/main" id="{D8EF06E3-762F-47BD-9D32-FF95B3592E96}"/>
                </a:ext>
              </a:extLst>
            </p:cNvPr>
            <p:cNvSpPr/>
            <p:nvPr/>
          </p:nvSpPr>
          <p:spPr>
            <a:xfrm>
              <a:off x="2781782" y="6347205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35"/>
                  </a:lnTo>
                  <a:lnTo>
                    <a:pt x="57302" y="17157"/>
                  </a:lnTo>
                  <a:lnTo>
                    <a:pt x="57302" y="30060"/>
                  </a:lnTo>
                  <a:lnTo>
                    <a:pt x="56413" y="36982"/>
                  </a:lnTo>
                  <a:lnTo>
                    <a:pt x="34709" y="57302"/>
                  </a:lnTo>
                  <a:lnTo>
                    <a:pt x="30073" y="57302"/>
                  </a:lnTo>
                  <a:lnTo>
                    <a:pt x="23114" y="56413"/>
                  </a:lnTo>
                  <a:lnTo>
                    <a:pt x="16611" y="53771"/>
                  </a:lnTo>
                  <a:lnTo>
                    <a:pt x="10934" y="49491"/>
                  </a:lnTo>
                  <a:lnTo>
                    <a:pt x="9207" y="47256"/>
                  </a:lnTo>
                  <a:lnTo>
                    <a:pt x="55892" y="20294"/>
                  </a:lnTo>
                  <a:lnTo>
                    <a:pt x="56146" y="20713"/>
                  </a:lnTo>
                  <a:lnTo>
                    <a:pt x="57188" y="24917"/>
                  </a:lnTo>
                  <a:lnTo>
                    <a:pt x="57302" y="30060"/>
                  </a:lnTo>
                  <a:lnTo>
                    <a:pt x="57302" y="17157"/>
                  </a:lnTo>
                  <a:lnTo>
                    <a:pt x="56070" y="15024"/>
                  </a:lnTo>
                  <a:lnTo>
                    <a:pt x="51104" y="8610"/>
                  </a:lnTo>
                  <a:lnTo>
                    <a:pt x="50901" y="8458"/>
                  </a:lnTo>
                  <a:lnTo>
                    <a:pt x="50901" y="12852"/>
                  </a:lnTo>
                  <a:lnTo>
                    <a:pt x="4203" y="39801"/>
                  </a:lnTo>
                  <a:lnTo>
                    <a:pt x="3962" y="39370"/>
                  </a:lnTo>
                  <a:lnTo>
                    <a:pt x="2794" y="34683"/>
                  </a:lnTo>
                  <a:lnTo>
                    <a:pt x="2781" y="30010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35" y="2781"/>
                  </a:lnTo>
                  <a:lnTo>
                    <a:pt x="36995" y="3683"/>
                  </a:lnTo>
                  <a:lnTo>
                    <a:pt x="43484" y="6324"/>
                  </a:lnTo>
                  <a:lnTo>
                    <a:pt x="49161" y="10591"/>
                  </a:lnTo>
                  <a:lnTo>
                    <a:pt x="50901" y="12852"/>
                  </a:lnTo>
                  <a:lnTo>
                    <a:pt x="50901" y="8458"/>
                  </a:lnTo>
                  <a:lnTo>
                    <a:pt x="44856" y="3898"/>
                  </a:lnTo>
                  <a:lnTo>
                    <a:pt x="42125" y="2781"/>
                  </a:lnTo>
                  <a:lnTo>
                    <a:pt x="37693" y="990"/>
                  </a:lnTo>
                  <a:lnTo>
                    <a:pt x="30035" y="0"/>
                  </a:lnTo>
                  <a:lnTo>
                    <a:pt x="24942" y="0"/>
                  </a:lnTo>
                  <a:lnTo>
                    <a:pt x="0" y="30010"/>
                  </a:lnTo>
                  <a:lnTo>
                    <a:pt x="0" y="35153"/>
                  </a:lnTo>
                  <a:lnTo>
                    <a:pt x="30073" y="60083"/>
                  </a:lnTo>
                  <a:lnTo>
                    <a:pt x="35179" y="60083"/>
                  </a:lnTo>
                  <a:lnTo>
                    <a:pt x="40347" y="58788"/>
                  </a:lnTo>
                  <a:lnTo>
                    <a:pt x="42900" y="57302"/>
                  </a:lnTo>
                  <a:lnTo>
                    <a:pt x="45072" y="56045"/>
                  </a:lnTo>
                  <a:lnTo>
                    <a:pt x="51485" y="51104"/>
                  </a:lnTo>
                  <a:lnTo>
                    <a:pt x="56197" y="44843"/>
                  </a:lnTo>
                  <a:lnTo>
                    <a:pt x="59105" y="37680"/>
                  </a:lnTo>
                  <a:lnTo>
                    <a:pt x="60083" y="30060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136">
              <a:extLst>
                <a:ext uri="{FF2B5EF4-FFF2-40B4-BE49-F238E27FC236}">
                  <a16:creationId xmlns:a16="http://schemas.microsoft.com/office/drawing/2014/main" id="{1A336C4E-523A-478A-BE3F-300B648225A6}"/>
                </a:ext>
              </a:extLst>
            </p:cNvPr>
            <p:cNvSpPr/>
            <p:nvPr/>
          </p:nvSpPr>
          <p:spPr>
            <a:xfrm>
              <a:off x="2580747" y="6278473"/>
              <a:ext cx="56865" cy="5709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137">
              <a:extLst>
                <a:ext uri="{FF2B5EF4-FFF2-40B4-BE49-F238E27FC236}">
                  <a16:creationId xmlns:a16="http://schemas.microsoft.com/office/drawing/2014/main" id="{B1F75138-BE2C-40C8-868D-1FB71F59EE39}"/>
                </a:ext>
              </a:extLst>
            </p:cNvPr>
            <p:cNvSpPr/>
            <p:nvPr/>
          </p:nvSpPr>
          <p:spPr>
            <a:xfrm>
              <a:off x="2579116" y="6277088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48"/>
                  </a:lnTo>
                  <a:lnTo>
                    <a:pt x="57315" y="17183"/>
                  </a:lnTo>
                  <a:lnTo>
                    <a:pt x="57315" y="30073"/>
                  </a:lnTo>
                  <a:lnTo>
                    <a:pt x="56413" y="36982"/>
                  </a:lnTo>
                  <a:lnTo>
                    <a:pt x="34696" y="57315"/>
                  </a:lnTo>
                  <a:lnTo>
                    <a:pt x="30073" y="57315"/>
                  </a:lnTo>
                  <a:lnTo>
                    <a:pt x="23126" y="56413"/>
                  </a:lnTo>
                  <a:lnTo>
                    <a:pt x="16624" y="53771"/>
                  </a:lnTo>
                  <a:lnTo>
                    <a:pt x="10947" y="49491"/>
                  </a:lnTo>
                  <a:lnTo>
                    <a:pt x="9207" y="47256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200" y="24917"/>
                  </a:lnTo>
                  <a:lnTo>
                    <a:pt x="57315" y="30073"/>
                  </a:lnTo>
                  <a:lnTo>
                    <a:pt x="57315" y="17183"/>
                  </a:lnTo>
                  <a:lnTo>
                    <a:pt x="56070" y="15024"/>
                  </a:lnTo>
                  <a:lnTo>
                    <a:pt x="51117" y="8610"/>
                  </a:lnTo>
                  <a:lnTo>
                    <a:pt x="50901" y="8458"/>
                  </a:lnTo>
                  <a:lnTo>
                    <a:pt x="50901" y="12865"/>
                  </a:lnTo>
                  <a:lnTo>
                    <a:pt x="4203" y="39814"/>
                  </a:lnTo>
                  <a:lnTo>
                    <a:pt x="3962" y="39382"/>
                  </a:lnTo>
                  <a:lnTo>
                    <a:pt x="2908" y="35166"/>
                  </a:lnTo>
                  <a:lnTo>
                    <a:pt x="2794" y="30022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84" y="6311"/>
                  </a:lnTo>
                  <a:lnTo>
                    <a:pt x="49161" y="10591"/>
                  </a:lnTo>
                  <a:lnTo>
                    <a:pt x="50901" y="12865"/>
                  </a:lnTo>
                  <a:lnTo>
                    <a:pt x="50901" y="8458"/>
                  </a:lnTo>
                  <a:lnTo>
                    <a:pt x="44856" y="3898"/>
                  </a:lnTo>
                  <a:lnTo>
                    <a:pt x="42113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42" y="0"/>
                  </a:lnTo>
                  <a:lnTo>
                    <a:pt x="12" y="30022"/>
                  </a:lnTo>
                  <a:lnTo>
                    <a:pt x="0" y="35166"/>
                  </a:lnTo>
                  <a:lnTo>
                    <a:pt x="1308" y="40335"/>
                  </a:lnTo>
                  <a:lnTo>
                    <a:pt x="30073" y="60096"/>
                  </a:lnTo>
                  <a:lnTo>
                    <a:pt x="35179" y="60096"/>
                  </a:lnTo>
                  <a:lnTo>
                    <a:pt x="60096" y="30073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138">
              <a:extLst>
                <a:ext uri="{FF2B5EF4-FFF2-40B4-BE49-F238E27FC236}">
                  <a16:creationId xmlns:a16="http://schemas.microsoft.com/office/drawing/2014/main" id="{7AAFF186-BB73-437E-B764-5A7A832E37E8}"/>
                </a:ext>
              </a:extLst>
            </p:cNvPr>
            <p:cNvSpPr/>
            <p:nvPr/>
          </p:nvSpPr>
          <p:spPr>
            <a:xfrm>
              <a:off x="2648293" y="6278473"/>
              <a:ext cx="56870" cy="5709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139">
              <a:extLst>
                <a:ext uri="{FF2B5EF4-FFF2-40B4-BE49-F238E27FC236}">
                  <a16:creationId xmlns:a16="http://schemas.microsoft.com/office/drawing/2014/main" id="{BA313094-E36A-4321-B347-843B96835156}"/>
                </a:ext>
              </a:extLst>
            </p:cNvPr>
            <p:cNvSpPr/>
            <p:nvPr/>
          </p:nvSpPr>
          <p:spPr>
            <a:xfrm>
              <a:off x="2646680" y="6277088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788" y="19748"/>
                  </a:lnTo>
                  <a:lnTo>
                    <a:pt x="57302" y="17183"/>
                  </a:lnTo>
                  <a:lnTo>
                    <a:pt x="57302" y="30073"/>
                  </a:lnTo>
                  <a:lnTo>
                    <a:pt x="56400" y="36982"/>
                  </a:lnTo>
                  <a:lnTo>
                    <a:pt x="34696" y="57315"/>
                  </a:lnTo>
                  <a:lnTo>
                    <a:pt x="30073" y="57315"/>
                  </a:lnTo>
                  <a:lnTo>
                    <a:pt x="23114" y="56413"/>
                  </a:lnTo>
                  <a:lnTo>
                    <a:pt x="16611" y="53771"/>
                  </a:lnTo>
                  <a:lnTo>
                    <a:pt x="10934" y="49491"/>
                  </a:lnTo>
                  <a:lnTo>
                    <a:pt x="9194" y="47256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188" y="24917"/>
                  </a:lnTo>
                  <a:lnTo>
                    <a:pt x="57302" y="30073"/>
                  </a:lnTo>
                  <a:lnTo>
                    <a:pt x="57302" y="17183"/>
                  </a:lnTo>
                  <a:lnTo>
                    <a:pt x="56057" y="15024"/>
                  </a:lnTo>
                  <a:lnTo>
                    <a:pt x="51104" y="8610"/>
                  </a:lnTo>
                  <a:lnTo>
                    <a:pt x="50888" y="8458"/>
                  </a:lnTo>
                  <a:lnTo>
                    <a:pt x="50888" y="12852"/>
                  </a:lnTo>
                  <a:lnTo>
                    <a:pt x="4191" y="39827"/>
                  </a:lnTo>
                  <a:lnTo>
                    <a:pt x="3949" y="39382"/>
                  </a:lnTo>
                  <a:lnTo>
                    <a:pt x="2895" y="35166"/>
                  </a:lnTo>
                  <a:lnTo>
                    <a:pt x="2794" y="30022"/>
                  </a:lnTo>
                  <a:lnTo>
                    <a:pt x="3683" y="23114"/>
                  </a:lnTo>
                  <a:lnTo>
                    <a:pt x="25387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84" y="6311"/>
                  </a:lnTo>
                  <a:lnTo>
                    <a:pt x="49149" y="10591"/>
                  </a:lnTo>
                  <a:lnTo>
                    <a:pt x="50888" y="12852"/>
                  </a:lnTo>
                  <a:lnTo>
                    <a:pt x="50888" y="8458"/>
                  </a:lnTo>
                  <a:lnTo>
                    <a:pt x="44856" y="3898"/>
                  </a:lnTo>
                  <a:lnTo>
                    <a:pt x="42100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30" y="0"/>
                  </a:lnTo>
                  <a:lnTo>
                    <a:pt x="12" y="30022"/>
                  </a:lnTo>
                  <a:lnTo>
                    <a:pt x="0" y="35166"/>
                  </a:lnTo>
                  <a:lnTo>
                    <a:pt x="1295" y="40335"/>
                  </a:lnTo>
                  <a:lnTo>
                    <a:pt x="30073" y="60096"/>
                  </a:lnTo>
                  <a:lnTo>
                    <a:pt x="35166" y="60096"/>
                  </a:lnTo>
                  <a:lnTo>
                    <a:pt x="60083" y="30073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140">
              <a:extLst>
                <a:ext uri="{FF2B5EF4-FFF2-40B4-BE49-F238E27FC236}">
                  <a16:creationId xmlns:a16="http://schemas.microsoft.com/office/drawing/2014/main" id="{35480EE0-2E03-46CC-B9A3-A66BC06DA0EE}"/>
                </a:ext>
              </a:extLst>
            </p:cNvPr>
            <p:cNvSpPr/>
            <p:nvPr/>
          </p:nvSpPr>
          <p:spPr>
            <a:xfrm>
              <a:off x="2715848" y="6278473"/>
              <a:ext cx="56874" cy="5709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141">
              <a:extLst>
                <a:ext uri="{FF2B5EF4-FFF2-40B4-BE49-F238E27FC236}">
                  <a16:creationId xmlns:a16="http://schemas.microsoft.com/office/drawing/2014/main" id="{6917DA28-ED02-4EFB-B185-265F11114FAC}"/>
                </a:ext>
              </a:extLst>
            </p:cNvPr>
            <p:cNvSpPr/>
            <p:nvPr/>
          </p:nvSpPr>
          <p:spPr>
            <a:xfrm>
              <a:off x="2714231" y="6277088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48"/>
                  </a:lnTo>
                  <a:lnTo>
                    <a:pt x="57302" y="17157"/>
                  </a:lnTo>
                  <a:lnTo>
                    <a:pt x="57302" y="30073"/>
                  </a:lnTo>
                  <a:lnTo>
                    <a:pt x="56413" y="36982"/>
                  </a:lnTo>
                  <a:lnTo>
                    <a:pt x="34696" y="57315"/>
                  </a:lnTo>
                  <a:lnTo>
                    <a:pt x="30073" y="57315"/>
                  </a:lnTo>
                  <a:lnTo>
                    <a:pt x="23114" y="56413"/>
                  </a:lnTo>
                  <a:lnTo>
                    <a:pt x="16624" y="53771"/>
                  </a:lnTo>
                  <a:lnTo>
                    <a:pt x="10947" y="49491"/>
                  </a:lnTo>
                  <a:lnTo>
                    <a:pt x="9207" y="47256"/>
                  </a:lnTo>
                  <a:lnTo>
                    <a:pt x="55892" y="20307"/>
                  </a:lnTo>
                  <a:lnTo>
                    <a:pt x="56134" y="20713"/>
                  </a:lnTo>
                  <a:lnTo>
                    <a:pt x="57188" y="24917"/>
                  </a:lnTo>
                  <a:lnTo>
                    <a:pt x="57302" y="30073"/>
                  </a:lnTo>
                  <a:lnTo>
                    <a:pt x="57302" y="17157"/>
                  </a:lnTo>
                  <a:lnTo>
                    <a:pt x="56070" y="15024"/>
                  </a:lnTo>
                  <a:lnTo>
                    <a:pt x="51117" y="8610"/>
                  </a:lnTo>
                  <a:lnTo>
                    <a:pt x="50888" y="8445"/>
                  </a:lnTo>
                  <a:lnTo>
                    <a:pt x="50888" y="12865"/>
                  </a:lnTo>
                  <a:lnTo>
                    <a:pt x="4203" y="39814"/>
                  </a:lnTo>
                  <a:lnTo>
                    <a:pt x="3962" y="39382"/>
                  </a:lnTo>
                  <a:lnTo>
                    <a:pt x="2895" y="35166"/>
                  </a:lnTo>
                  <a:lnTo>
                    <a:pt x="2781" y="30022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22" y="2781"/>
                  </a:lnTo>
                  <a:lnTo>
                    <a:pt x="36982" y="3683"/>
                  </a:lnTo>
                  <a:lnTo>
                    <a:pt x="43472" y="6311"/>
                  </a:lnTo>
                  <a:lnTo>
                    <a:pt x="49149" y="10591"/>
                  </a:lnTo>
                  <a:lnTo>
                    <a:pt x="50888" y="12865"/>
                  </a:lnTo>
                  <a:lnTo>
                    <a:pt x="50888" y="8445"/>
                  </a:lnTo>
                  <a:lnTo>
                    <a:pt x="44856" y="3898"/>
                  </a:lnTo>
                  <a:lnTo>
                    <a:pt x="42100" y="2781"/>
                  </a:lnTo>
                  <a:lnTo>
                    <a:pt x="37693" y="990"/>
                  </a:lnTo>
                  <a:lnTo>
                    <a:pt x="30022" y="0"/>
                  </a:lnTo>
                  <a:lnTo>
                    <a:pt x="24942" y="0"/>
                  </a:lnTo>
                  <a:lnTo>
                    <a:pt x="0" y="30022"/>
                  </a:lnTo>
                  <a:lnTo>
                    <a:pt x="0" y="35166"/>
                  </a:lnTo>
                  <a:lnTo>
                    <a:pt x="30073" y="60096"/>
                  </a:lnTo>
                  <a:lnTo>
                    <a:pt x="35179" y="60096"/>
                  </a:lnTo>
                  <a:lnTo>
                    <a:pt x="40335" y="58788"/>
                  </a:lnTo>
                  <a:lnTo>
                    <a:pt x="42887" y="57315"/>
                  </a:lnTo>
                  <a:lnTo>
                    <a:pt x="45072" y="56057"/>
                  </a:lnTo>
                  <a:lnTo>
                    <a:pt x="51485" y="51104"/>
                  </a:lnTo>
                  <a:lnTo>
                    <a:pt x="56197" y="44843"/>
                  </a:lnTo>
                  <a:lnTo>
                    <a:pt x="59105" y="37693"/>
                  </a:lnTo>
                  <a:lnTo>
                    <a:pt x="60083" y="30073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142">
              <a:extLst>
                <a:ext uri="{FF2B5EF4-FFF2-40B4-BE49-F238E27FC236}">
                  <a16:creationId xmlns:a16="http://schemas.microsoft.com/office/drawing/2014/main" id="{042A634A-830F-4A36-8C24-E38F96C35F54}"/>
                </a:ext>
              </a:extLst>
            </p:cNvPr>
            <p:cNvSpPr/>
            <p:nvPr/>
          </p:nvSpPr>
          <p:spPr>
            <a:xfrm>
              <a:off x="2783401" y="6278473"/>
              <a:ext cx="56876" cy="57092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143">
              <a:extLst>
                <a:ext uri="{FF2B5EF4-FFF2-40B4-BE49-F238E27FC236}">
                  <a16:creationId xmlns:a16="http://schemas.microsoft.com/office/drawing/2014/main" id="{A4BD6C91-029D-4D64-AC3D-491F01D9C77F}"/>
                </a:ext>
              </a:extLst>
            </p:cNvPr>
            <p:cNvSpPr/>
            <p:nvPr/>
          </p:nvSpPr>
          <p:spPr>
            <a:xfrm>
              <a:off x="2781782" y="6277088"/>
              <a:ext cx="60325" cy="60325"/>
            </a:xfrm>
            <a:custGeom>
              <a:avLst/>
              <a:gdLst/>
              <a:ahLst/>
              <a:cxnLst/>
              <a:rect l="l" t="t" r="r" b="b"/>
              <a:pathLst>
                <a:path w="60325" h="60325">
                  <a:moveTo>
                    <a:pt x="60096" y="24917"/>
                  </a:moveTo>
                  <a:lnTo>
                    <a:pt x="58801" y="19748"/>
                  </a:lnTo>
                  <a:lnTo>
                    <a:pt x="57302" y="17157"/>
                  </a:lnTo>
                  <a:lnTo>
                    <a:pt x="57302" y="30073"/>
                  </a:lnTo>
                  <a:lnTo>
                    <a:pt x="56413" y="36982"/>
                  </a:lnTo>
                  <a:lnTo>
                    <a:pt x="34709" y="57315"/>
                  </a:lnTo>
                  <a:lnTo>
                    <a:pt x="30073" y="57315"/>
                  </a:lnTo>
                  <a:lnTo>
                    <a:pt x="23114" y="56413"/>
                  </a:lnTo>
                  <a:lnTo>
                    <a:pt x="16611" y="53771"/>
                  </a:lnTo>
                  <a:lnTo>
                    <a:pt x="10934" y="49491"/>
                  </a:lnTo>
                  <a:lnTo>
                    <a:pt x="9194" y="47244"/>
                  </a:lnTo>
                  <a:lnTo>
                    <a:pt x="55892" y="20294"/>
                  </a:lnTo>
                  <a:lnTo>
                    <a:pt x="56146" y="20713"/>
                  </a:lnTo>
                  <a:lnTo>
                    <a:pt x="57188" y="24917"/>
                  </a:lnTo>
                  <a:lnTo>
                    <a:pt x="57302" y="30073"/>
                  </a:lnTo>
                  <a:lnTo>
                    <a:pt x="57302" y="17157"/>
                  </a:lnTo>
                  <a:lnTo>
                    <a:pt x="56070" y="15024"/>
                  </a:lnTo>
                  <a:lnTo>
                    <a:pt x="51104" y="8610"/>
                  </a:lnTo>
                  <a:lnTo>
                    <a:pt x="50901" y="8458"/>
                  </a:lnTo>
                  <a:lnTo>
                    <a:pt x="50901" y="12852"/>
                  </a:lnTo>
                  <a:lnTo>
                    <a:pt x="4203" y="39814"/>
                  </a:lnTo>
                  <a:lnTo>
                    <a:pt x="3962" y="39382"/>
                  </a:lnTo>
                  <a:lnTo>
                    <a:pt x="2794" y="34696"/>
                  </a:lnTo>
                  <a:lnTo>
                    <a:pt x="2781" y="30022"/>
                  </a:lnTo>
                  <a:lnTo>
                    <a:pt x="3683" y="23114"/>
                  </a:lnTo>
                  <a:lnTo>
                    <a:pt x="25400" y="2781"/>
                  </a:lnTo>
                  <a:lnTo>
                    <a:pt x="30035" y="2781"/>
                  </a:lnTo>
                  <a:lnTo>
                    <a:pt x="36995" y="3683"/>
                  </a:lnTo>
                  <a:lnTo>
                    <a:pt x="43484" y="6311"/>
                  </a:lnTo>
                  <a:lnTo>
                    <a:pt x="49161" y="10591"/>
                  </a:lnTo>
                  <a:lnTo>
                    <a:pt x="50901" y="12852"/>
                  </a:lnTo>
                  <a:lnTo>
                    <a:pt x="50901" y="8458"/>
                  </a:lnTo>
                  <a:lnTo>
                    <a:pt x="44856" y="3898"/>
                  </a:lnTo>
                  <a:lnTo>
                    <a:pt x="42100" y="2781"/>
                  </a:lnTo>
                  <a:lnTo>
                    <a:pt x="37693" y="990"/>
                  </a:lnTo>
                  <a:lnTo>
                    <a:pt x="30035" y="0"/>
                  </a:lnTo>
                  <a:lnTo>
                    <a:pt x="24942" y="0"/>
                  </a:lnTo>
                  <a:lnTo>
                    <a:pt x="0" y="30022"/>
                  </a:lnTo>
                  <a:lnTo>
                    <a:pt x="0" y="35166"/>
                  </a:lnTo>
                  <a:lnTo>
                    <a:pt x="30073" y="60096"/>
                  </a:lnTo>
                  <a:lnTo>
                    <a:pt x="35179" y="60096"/>
                  </a:lnTo>
                  <a:lnTo>
                    <a:pt x="40347" y="58788"/>
                  </a:lnTo>
                  <a:lnTo>
                    <a:pt x="42887" y="57315"/>
                  </a:lnTo>
                  <a:lnTo>
                    <a:pt x="45072" y="56057"/>
                  </a:lnTo>
                  <a:lnTo>
                    <a:pt x="51485" y="51104"/>
                  </a:lnTo>
                  <a:lnTo>
                    <a:pt x="56197" y="44843"/>
                  </a:lnTo>
                  <a:lnTo>
                    <a:pt x="59105" y="37693"/>
                  </a:lnTo>
                  <a:lnTo>
                    <a:pt x="60083" y="30073"/>
                  </a:lnTo>
                  <a:lnTo>
                    <a:pt x="60096" y="24917"/>
                  </a:lnTo>
                  <a:close/>
                </a:path>
              </a:pathLst>
            </a:custGeom>
            <a:solidFill>
              <a:srgbClr val="956A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8" name="object 144">
            <a:extLst>
              <a:ext uri="{FF2B5EF4-FFF2-40B4-BE49-F238E27FC236}">
                <a16:creationId xmlns:a16="http://schemas.microsoft.com/office/drawing/2014/main" id="{A2E3CA26-9834-47E9-8986-594E3A7DF496}"/>
              </a:ext>
            </a:extLst>
          </p:cNvPr>
          <p:cNvSpPr txBox="1"/>
          <p:nvPr/>
        </p:nvSpPr>
        <p:spPr>
          <a:xfrm>
            <a:off x="2605062" y="3086423"/>
            <a:ext cx="89535" cy="753745"/>
          </a:xfrm>
          <a:prstGeom prst="rect">
            <a:avLst/>
          </a:prstGeom>
          <a:solidFill>
            <a:srgbClr val="B6B8BA"/>
          </a:solidFill>
        </p:spPr>
        <p:txBody>
          <a:bodyPr vert="horz" wrap="square" lIns="0" tIns="0" rIns="0" bIns="0" rtlCol="0">
            <a:spAutoFit/>
          </a:bodyPr>
          <a:lstStyle/>
          <a:p>
            <a:pPr marL="17145">
              <a:lnSpc>
                <a:spcPts val="1090"/>
              </a:lnSpc>
            </a:pPr>
            <a:r>
              <a:rPr lang="cy-GB" sz="950">
                <a:solidFill>
                  <a:srgbClr val="231F20"/>
                </a:solidFill>
                <a:latin typeface="Arial"/>
                <a:cs typeface="Arial"/>
              </a:rPr>
              <a:t>L</a:t>
            </a:r>
          </a:p>
        </p:txBody>
      </p:sp>
      <p:sp>
        <p:nvSpPr>
          <p:cNvPr id="399" name="object 145">
            <a:extLst>
              <a:ext uri="{FF2B5EF4-FFF2-40B4-BE49-F238E27FC236}">
                <a16:creationId xmlns:a16="http://schemas.microsoft.com/office/drawing/2014/main" id="{2D86DA3D-8386-4BC9-BA35-A3DF83367116}"/>
              </a:ext>
            </a:extLst>
          </p:cNvPr>
          <p:cNvSpPr txBox="1"/>
          <p:nvPr/>
        </p:nvSpPr>
        <p:spPr>
          <a:xfrm>
            <a:off x="2731692" y="3065397"/>
            <a:ext cx="351790" cy="944880"/>
          </a:xfrm>
          <a:prstGeom prst="rect">
            <a:avLst/>
          </a:prstGeom>
          <a:solidFill>
            <a:srgbClr val="B6B8BA"/>
          </a:solidFill>
        </p:spPr>
        <p:txBody>
          <a:bodyPr vert="horz" wrap="square" lIns="0" tIns="146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5"/>
              </a:spcBef>
            </a:pPr>
            <a:r>
              <a:rPr lang="cy-GB" sz="950">
                <a:solidFill>
                  <a:srgbClr val="231F20"/>
                </a:solidFill>
                <a:latin typeface="Arial"/>
                <a:cs typeface="Arial"/>
              </a:rPr>
              <a:t>N N L</a:t>
            </a:r>
          </a:p>
        </p:txBody>
      </p:sp>
      <p:grpSp>
        <p:nvGrpSpPr>
          <p:cNvPr id="400" name="object 146">
            <a:extLst>
              <a:ext uri="{FF2B5EF4-FFF2-40B4-BE49-F238E27FC236}">
                <a16:creationId xmlns:a16="http://schemas.microsoft.com/office/drawing/2014/main" id="{7BCD76E9-4E01-4D5D-887C-E6FC7358108C}"/>
              </a:ext>
            </a:extLst>
          </p:cNvPr>
          <p:cNvGrpSpPr/>
          <p:nvPr/>
        </p:nvGrpSpPr>
        <p:grpSpPr>
          <a:xfrm>
            <a:off x="3859845" y="1510824"/>
            <a:ext cx="4778375" cy="3935095"/>
            <a:chOff x="2763812" y="3857244"/>
            <a:chExt cx="4778375" cy="3935095"/>
          </a:xfrm>
        </p:grpSpPr>
        <p:sp>
          <p:nvSpPr>
            <p:cNvPr id="401" name="object 147">
              <a:extLst>
                <a:ext uri="{FF2B5EF4-FFF2-40B4-BE49-F238E27FC236}">
                  <a16:creationId xmlns:a16="http://schemas.microsoft.com/office/drawing/2014/main" id="{22D85830-2C2A-43AA-A5C7-E91AA75C1A9C}"/>
                </a:ext>
              </a:extLst>
            </p:cNvPr>
            <p:cNvSpPr/>
            <p:nvPr/>
          </p:nvSpPr>
          <p:spPr>
            <a:xfrm>
              <a:off x="6446738" y="4539608"/>
              <a:ext cx="624205" cy="202565"/>
            </a:xfrm>
            <a:custGeom>
              <a:avLst/>
              <a:gdLst/>
              <a:ahLst/>
              <a:cxnLst/>
              <a:rect l="l" t="t" r="r" b="b"/>
              <a:pathLst>
                <a:path w="624204" h="202564">
                  <a:moveTo>
                    <a:pt x="623963" y="0"/>
                  </a:moveTo>
                  <a:lnTo>
                    <a:pt x="568274" y="0"/>
                  </a:lnTo>
                  <a:lnTo>
                    <a:pt x="568274" y="94500"/>
                  </a:lnTo>
                  <a:lnTo>
                    <a:pt x="567211" y="105075"/>
                  </a:lnTo>
                  <a:lnTo>
                    <a:pt x="545167" y="137927"/>
                  </a:lnTo>
                  <a:lnTo>
                    <a:pt x="515924" y="146850"/>
                  </a:lnTo>
                  <a:lnTo>
                    <a:pt x="0" y="146850"/>
                  </a:lnTo>
                  <a:lnTo>
                    <a:pt x="0" y="202539"/>
                  </a:lnTo>
                  <a:lnTo>
                    <a:pt x="515924" y="202539"/>
                  </a:lnTo>
                  <a:lnTo>
                    <a:pt x="557978" y="194039"/>
                  </a:lnTo>
                  <a:lnTo>
                    <a:pt x="592313" y="170889"/>
                  </a:lnTo>
                  <a:lnTo>
                    <a:pt x="615464" y="136554"/>
                  </a:lnTo>
                  <a:lnTo>
                    <a:pt x="623963" y="94500"/>
                  </a:lnTo>
                  <a:lnTo>
                    <a:pt x="623963" y="0"/>
                  </a:lnTo>
                  <a:close/>
                </a:path>
              </a:pathLst>
            </a:custGeom>
            <a:solidFill>
              <a:srgbClr val="6BB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148">
              <a:extLst>
                <a:ext uri="{FF2B5EF4-FFF2-40B4-BE49-F238E27FC236}">
                  <a16:creationId xmlns:a16="http://schemas.microsoft.com/office/drawing/2014/main" id="{6E68777B-F482-407E-85D6-57B4EDCD2F8C}"/>
                </a:ext>
              </a:extLst>
            </p:cNvPr>
            <p:cNvSpPr/>
            <p:nvPr/>
          </p:nvSpPr>
          <p:spPr>
            <a:xfrm>
              <a:off x="2763812" y="4876367"/>
              <a:ext cx="243840" cy="343535"/>
            </a:xfrm>
            <a:custGeom>
              <a:avLst/>
              <a:gdLst/>
              <a:ahLst/>
              <a:cxnLst/>
              <a:rect l="l" t="t" r="r" b="b"/>
              <a:pathLst>
                <a:path w="243839" h="343535">
                  <a:moveTo>
                    <a:pt x="243459" y="0"/>
                  </a:moveTo>
                  <a:lnTo>
                    <a:pt x="0" y="0"/>
                  </a:lnTo>
                  <a:lnTo>
                    <a:pt x="0" y="343344"/>
                  </a:lnTo>
                  <a:lnTo>
                    <a:pt x="243459" y="343344"/>
                  </a:lnTo>
                  <a:lnTo>
                    <a:pt x="2434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149">
              <a:extLst>
                <a:ext uri="{FF2B5EF4-FFF2-40B4-BE49-F238E27FC236}">
                  <a16:creationId xmlns:a16="http://schemas.microsoft.com/office/drawing/2014/main" id="{F1F08140-DD0E-4F8B-BA80-79CB3B1DCFF0}"/>
                </a:ext>
              </a:extLst>
            </p:cNvPr>
            <p:cNvSpPr/>
            <p:nvPr/>
          </p:nvSpPr>
          <p:spPr>
            <a:xfrm>
              <a:off x="2783776" y="4829796"/>
              <a:ext cx="203835" cy="435609"/>
            </a:xfrm>
            <a:custGeom>
              <a:avLst/>
              <a:gdLst/>
              <a:ahLst/>
              <a:cxnLst/>
              <a:rect l="l" t="t" r="r" b="b"/>
              <a:pathLst>
                <a:path w="203835" h="435610">
                  <a:moveTo>
                    <a:pt x="203555" y="405650"/>
                  </a:moveTo>
                  <a:lnTo>
                    <a:pt x="0" y="405650"/>
                  </a:lnTo>
                  <a:lnTo>
                    <a:pt x="0" y="435114"/>
                  </a:lnTo>
                  <a:lnTo>
                    <a:pt x="203555" y="435114"/>
                  </a:lnTo>
                  <a:lnTo>
                    <a:pt x="203555" y="405650"/>
                  </a:lnTo>
                  <a:close/>
                </a:path>
                <a:path w="203835" h="435610">
                  <a:moveTo>
                    <a:pt x="203555" y="0"/>
                  </a:moveTo>
                  <a:lnTo>
                    <a:pt x="0" y="0"/>
                  </a:lnTo>
                  <a:lnTo>
                    <a:pt x="0" y="29489"/>
                  </a:lnTo>
                  <a:lnTo>
                    <a:pt x="203555" y="29489"/>
                  </a:lnTo>
                  <a:lnTo>
                    <a:pt x="203555" y="0"/>
                  </a:lnTo>
                  <a:close/>
                </a:path>
              </a:pathLst>
            </a:custGeom>
            <a:solidFill>
              <a:srgbClr val="4848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150">
              <a:extLst>
                <a:ext uri="{FF2B5EF4-FFF2-40B4-BE49-F238E27FC236}">
                  <a16:creationId xmlns:a16="http://schemas.microsoft.com/office/drawing/2014/main" id="{39E8F2EF-7E05-431A-805D-47D6369E17ED}"/>
                </a:ext>
              </a:extLst>
            </p:cNvPr>
            <p:cNvSpPr/>
            <p:nvPr/>
          </p:nvSpPr>
          <p:spPr>
            <a:xfrm>
              <a:off x="2778950" y="4941963"/>
              <a:ext cx="103898" cy="16426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151">
              <a:extLst>
                <a:ext uri="{FF2B5EF4-FFF2-40B4-BE49-F238E27FC236}">
                  <a16:creationId xmlns:a16="http://schemas.microsoft.com/office/drawing/2014/main" id="{90E73E95-1D62-44E5-A114-D725EE1FC439}"/>
                </a:ext>
              </a:extLst>
            </p:cNvPr>
            <p:cNvSpPr/>
            <p:nvPr/>
          </p:nvSpPr>
          <p:spPr>
            <a:xfrm>
              <a:off x="2798109" y="4953204"/>
              <a:ext cx="66040" cy="8890"/>
            </a:xfrm>
            <a:custGeom>
              <a:avLst/>
              <a:gdLst/>
              <a:ahLst/>
              <a:cxnLst/>
              <a:rect l="l" t="t" r="r" b="b"/>
              <a:pathLst>
                <a:path w="66039" h="8889">
                  <a:moveTo>
                    <a:pt x="59639" y="0"/>
                  </a:moveTo>
                  <a:lnTo>
                    <a:pt x="5956" y="0"/>
                  </a:lnTo>
                  <a:lnTo>
                    <a:pt x="0" y="1866"/>
                  </a:lnTo>
                  <a:lnTo>
                    <a:pt x="0" y="6489"/>
                  </a:lnTo>
                  <a:lnTo>
                    <a:pt x="5956" y="8356"/>
                  </a:lnTo>
                  <a:lnTo>
                    <a:pt x="59639" y="8356"/>
                  </a:lnTo>
                  <a:lnTo>
                    <a:pt x="65570" y="6489"/>
                  </a:lnTo>
                  <a:lnTo>
                    <a:pt x="65570" y="4178"/>
                  </a:lnTo>
                  <a:lnTo>
                    <a:pt x="65570" y="1866"/>
                  </a:lnTo>
                  <a:lnTo>
                    <a:pt x="59639" y="0"/>
                  </a:lnTo>
                  <a:close/>
                </a:path>
              </a:pathLst>
            </a:custGeom>
            <a:solidFill>
              <a:srgbClr val="EF3B2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152">
              <a:extLst>
                <a:ext uri="{FF2B5EF4-FFF2-40B4-BE49-F238E27FC236}">
                  <a16:creationId xmlns:a16="http://schemas.microsoft.com/office/drawing/2014/main" id="{A58CDFED-37DD-4203-A8ED-97ED319A083E}"/>
                </a:ext>
              </a:extLst>
            </p:cNvPr>
            <p:cNvSpPr/>
            <p:nvPr/>
          </p:nvSpPr>
          <p:spPr>
            <a:xfrm>
              <a:off x="2891116" y="4941963"/>
              <a:ext cx="103885" cy="16426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153">
              <a:extLst>
                <a:ext uri="{FF2B5EF4-FFF2-40B4-BE49-F238E27FC236}">
                  <a16:creationId xmlns:a16="http://schemas.microsoft.com/office/drawing/2014/main" id="{F2D7AE00-36F6-4A4F-9335-A5BDE307FF67}"/>
                </a:ext>
              </a:extLst>
            </p:cNvPr>
            <p:cNvSpPr/>
            <p:nvPr/>
          </p:nvSpPr>
          <p:spPr>
            <a:xfrm>
              <a:off x="2910263" y="4953204"/>
              <a:ext cx="66040" cy="8890"/>
            </a:xfrm>
            <a:custGeom>
              <a:avLst/>
              <a:gdLst/>
              <a:ahLst/>
              <a:cxnLst/>
              <a:rect l="l" t="t" r="r" b="b"/>
              <a:pathLst>
                <a:path w="66039" h="8889">
                  <a:moveTo>
                    <a:pt x="59639" y="0"/>
                  </a:moveTo>
                  <a:lnTo>
                    <a:pt x="5956" y="0"/>
                  </a:lnTo>
                  <a:lnTo>
                    <a:pt x="0" y="1866"/>
                  </a:lnTo>
                  <a:lnTo>
                    <a:pt x="0" y="6489"/>
                  </a:lnTo>
                  <a:lnTo>
                    <a:pt x="5956" y="8356"/>
                  </a:lnTo>
                  <a:lnTo>
                    <a:pt x="59639" y="8356"/>
                  </a:lnTo>
                  <a:lnTo>
                    <a:pt x="65570" y="6489"/>
                  </a:lnTo>
                  <a:lnTo>
                    <a:pt x="65570" y="4178"/>
                  </a:lnTo>
                  <a:lnTo>
                    <a:pt x="65570" y="1866"/>
                  </a:lnTo>
                  <a:lnTo>
                    <a:pt x="59639" y="0"/>
                  </a:lnTo>
                  <a:close/>
                </a:path>
              </a:pathLst>
            </a:custGeom>
            <a:solidFill>
              <a:srgbClr val="6D6E7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154">
              <a:extLst>
                <a:ext uri="{FF2B5EF4-FFF2-40B4-BE49-F238E27FC236}">
                  <a16:creationId xmlns:a16="http://schemas.microsoft.com/office/drawing/2014/main" id="{5BE5D3A1-03BE-4525-A277-B2D04A62B62B}"/>
                </a:ext>
              </a:extLst>
            </p:cNvPr>
            <p:cNvSpPr/>
            <p:nvPr/>
          </p:nvSpPr>
          <p:spPr>
            <a:xfrm>
              <a:off x="4670487" y="3883836"/>
              <a:ext cx="39370" cy="920115"/>
            </a:xfrm>
            <a:custGeom>
              <a:avLst/>
              <a:gdLst/>
              <a:ahLst/>
              <a:cxnLst/>
              <a:rect l="l" t="t" r="r" b="b"/>
              <a:pathLst>
                <a:path w="39370" h="920114">
                  <a:moveTo>
                    <a:pt x="38976" y="0"/>
                  </a:moveTo>
                  <a:lnTo>
                    <a:pt x="0" y="0"/>
                  </a:lnTo>
                  <a:lnTo>
                    <a:pt x="0" y="919975"/>
                  </a:lnTo>
                  <a:lnTo>
                    <a:pt x="38976" y="919975"/>
                  </a:lnTo>
                  <a:lnTo>
                    <a:pt x="38976" y="0"/>
                  </a:lnTo>
                  <a:close/>
                </a:path>
              </a:pathLst>
            </a:custGeom>
            <a:solidFill>
              <a:srgbClr val="6BB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155">
              <a:extLst>
                <a:ext uri="{FF2B5EF4-FFF2-40B4-BE49-F238E27FC236}">
                  <a16:creationId xmlns:a16="http://schemas.microsoft.com/office/drawing/2014/main" id="{0B086ED4-088B-4BDF-82A5-09D74407D3E2}"/>
                </a:ext>
              </a:extLst>
            </p:cNvPr>
            <p:cNvSpPr/>
            <p:nvPr/>
          </p:nvSpPr>
          <p:spPr>
            <a:xfrm>
              <a:off x="4690825" y="3883836"/>
              <a:ext cx="11430" cy="920115"/>
            </a:xfrm>
            <a:custGeom>
              <a:avLst/>
              <a:gdLst/>
              <a:ahLst/>
              <a:cxnLst/>
              <a:rect l="l" t="t" r="r" b="b"/>
              <a:pathLst>
                <a:path w="11429" h="920114">
                  <a:moveTo>
                    <a:pt x="11137" y="0"/>
                  </a:moveTo>
                  <a:lnTo>
                    <a:pt x="0" y="0"/>
                  </a:lnTo>
                  <a:lnTo>
                    <a:pt x="0" y="919975"/>
                  </a:lnTo>
                  <a:lnTo>
                    <a:pt x="11137" y="919975"/>
                  </a:lnTo>
                  <a:lnTo>
                    <a:pt x="11137" y="0"/>
                  </a:lnTo>
                  <a:close/>
                </a:path>
              </a:pathLst>
            </a:custGeom>
            <a:solidFill>
              <a:srgbClr val="FFF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156">
              <a:extLst>
                <a:ext uri="{FF2B5EF4-FFF2-40B4-BE49-F238E27FC236}">
                  <a16:creationId xmlns:a16="http://schemas.microsoft.com/office/drawing/2014/main" id="{2216706A-B979-4730-A90C-2E4AE26D2EDB}"/>
                </a:ext>
              </a:extLst>
            </p:cNvPr>
            <p:cNvSpPr/>
            <p:nvPr/>
          </p:nvSpPr>
          <p:spPr>
            <a:xfrm>
              <a:off x="4731009" y="3883836"/>
              <a:ext cx="39370" cy="920115"/>
            </a:xfrm>
            <a:custGeom>
              <a:avLst/>
              <a:gdLst/>
              <a:ahLst/>
              <a:cxnLst/>
              <a:rect l="l" t="t" r="r" b="b"/>
              <a:pathLst>
                <a:path w="39370" h="920114">
                  <a:moveTo>
                    <a:pt x="38976" y="0"/>
                  </a:moveTo>
                  <a:lnTo>
                    <a:pt x="0" y="0"/>
                  </a:lnTo>
                  <a:lnTo>
                    <a:pt x="0" y="919975"/>
                  </a:lnTo>
                  <a:lnTo>
                    <a:pt x="38976" y="919975"/>
                  </a:lnTo>
                  <a:lnTo>
                    <a:pt x="38976" y="0"/>
                  </a:lnTo>
                  <a:close/>
                </a:path>
              </a:pathLst>
            </a:custGeom>
            <a:solidFill>
              <a:srgbClr val="6BBE4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157">
              <a:extLst>
                <a:ext uri="{FF2B5EF4-FFF2-40B4-BE49-F238E27FC236}">
                  <a16:creationId xmlns:a16="http://schemas.microsoft.com/office/drawing/2014/main" id="{4BED211C-764D-4B76-BB44-FC9780600863}"/>
                </a:ext>
              </a:extLst>
            </p:cNvPr>
            <p:cNvSpPr/>
            <p:nvPr/>
          </p:nvSpPr>
          <p:spPr>
            <a:xfrm>
              <a:off x="4738515" y="3883836"/>
              <a:ext cx="11430" cy="920115"/>
            </a:xfrm>
            <a:custGeom>
              <a:avLst/>
              <a:gdLst/>
              <a:ahLst/>
              <a:cxnLst/>
              <a:rect l="l" t="t" r="r" b="b"/>
              <a:pathLst>
                <a:path w="11429" h="920114">
                  <a:moveTo>
                    <a:pt x="11137" y="0"/>
                  </a:moveTo>
                  <a:lnTo>
                    <a:pt x="0" y="0"/>
                  </a:lnTo>
                  <a:lnTo>
                    <a:pt x="0" y="919975"/>
                  </a:lnTo>
                  <a:lnTo>
                    <a:pt x="11137" y="919975"/>
                  </a:lnTo>
                  <a:lnTo>
                    <a:pt x="11137" y="0"/>
                  </a:lnTo>
                  <a:close/>
                </a:path>
              </a:pathLst>
            </a:custGeom>
            <a:solidFill>
              <a:srgbClr val="FFF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158">
              <a:extLst>
                <a:ext uri="{FF2B5EF4-FFF2-40B4-BE49-F238E27FC236}">
                  <a16:creationId xmlns:a16="http://schemas.microsoft.com/office/drawing/2014/main" id="{9011AA3F-1A7D-4593-805B-CE71CB142F21}"/>
                </a:ext>
              </a:extLst>
            </p:cNvPr>
            <p:cNvSpPr/>
            <p:nvPr/>
          </p:nvSpPr>
          <p:spPr>
            <a:xfrm>
              <a:off x="4643780" y="4793220"/>
              <a:ext cx="456577" cy="61709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159">
              <a:extLst>
                <a:ext uri="{FF2B5EF4-FFF2-40B4-BE49-F238E27FC236}">
                  <a16:creationId xmlns:a16="http://schemas.microsoft.com/office/drawing/2014/main" id="{C1014E98-0EB9-4FCF-A96F-523FF01F7AC0}"/>
                </a:ext>
              </a:extLst>
            </p:cNvPr>
            <p:cNvSpPr/>
            <p:nvPr/>
          </p:nvSpPr>
          <p:spPr>
            <a:xfrm>
              <a:off x="4117975" y="4793220"/>
              <a:ext cx="456577" cy="61709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160">
              <a:extLst>
                <a:ext uri="{FF2B5EF4-FFF2-40B4-BE49-F238E27FC236}">
                  <a16:creationId xmlns:a16="http://schemas.microsoft.com/office/drawing/2014/main" id="{F3302B07-47D4-491E-8DF9-81F034BD4C32}"/>
                </a:ext>
              </a:extLst>
            </p:cNvPr>
            <p:cNvSpPr/>
            <p:nvPr/>
          </p:nvSpPr>
          <p:spPr>
            <a:xfrm>
              <a:off x="5355996" y="6921524"/>
              <a:ext cx="155892" cy="29146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161">
              <a:extLst>
                <a:ext uri="{FF2B5EF4-FFF2-40B4-BE49-F238E27FC236}">
                  <a16:creationId xmlns:a16="http://schemas.microsoft.com/office/drawing/2014/main" id="{7A4E8F9D-6273-459F-B599-A57709812653}"/>
                </a:ext>
              </a:extLst>
            </p:cNvPr>
            <p:cNvSpPr/>
            <p:nvPr/>
          </p:nvSpPr>
          <p:spPr>
            <a:xfrm>
              <a:off x="3552317" y="5219712"/>
              <a:ext cx="309245" cy="405130"/>
            </a:xfrm>
            <a:custGeom>
              <a:avLst/>
              <a:gdLst/>
              <a:ahLst/>
              <a:cxnLst/>
              <a:rect l="l" t="t" r="r" b="b"/>
              <a:pathLst>
                <a:path w="309245" h="405129">
                  <a:moveTo>
                    <a:pt x="308622" y="282409"/>
                  </a:moveTo>
                  <a:lnTo>
                    <a:pt x="0" y="282409"/>
                  </a:lnTo>
                  <a:lnTo>
                    <a:pt x="0" y="404533"/>
                  </a:lnTo>
                  <a:lnTo>
                    <a:pt x="308622" y="404533"/>
                  </a:lnTo>
                  <a:lnTo>
                    <a:pt x="308622" y="282409"/>
                  </a:lnTo>
                  <a:close/>
                </a:path>
                <a:path w="309245" h="405129">
                  <a:moveTo>
                    <a:pt x="308622" y="0"/>
                  </a:moveTo>
                  <a:lnTo>
                    <a:pt x="0" y="0"/>
                  </a:lnTo>
                  <a:lnTo>
                    <a:pt x="0" y="209308"/>
                  </a:lnTo>
                  <a:lnTo>
                    <a:pt x="308622" y="209308"/>
                  </a:lnTo>
                  <a:lnTo>
                    <a:pt x="308622" y="0"/>
                  </a:lnTo>
                  <a:close/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162">
              <a:extLst>
                <a:ext uri="{FF2B5EF4-FFF2-40B4-BE49-F238E27FC236}">
                  <a16:creationId xmlns:a16="http://schemas.microsoft.com/office/drawing/2014/main" id="{E42A7940-0465-45B5-8B0B-5A0696DEF1AC}"/>
                </a:ext>
              </a:extLst>
            </p:cNvPr>
            <p:cNvSpPr/>
            <p:nvPr/>
          </p:nvSpPr>
          <p:spPr>
            <a:xfrm>
              <a:off x="3549535" y="5216575"/>
              <a:ext cx="314325" cy="410209"/>
            </a:xfrm>
            <a:custGeom>
              <a:avLst/>
              <a:gdLst/>
              <a:ahLst/>
              <a:cxnLst/>
              <a:rect l="l" t="t" r="r" b="b"/>
              <a:pathLst>
                <a:path w="314325" h="410210">
                  <a:moveTo>
                    <a:pt x="67259" y="366750"/>
                  </a:moveTo>
                  <a:lnTo>
                    <a:pt x="65709" y="359117"/>
                  </a:lnTo>
                  <a:lnTo>
                    <a:pt x="61506" y="352869"/>
                  </a:lnTo>
                  <a:lnTo>
                    <a:pt x="55257" y="348665"/>
                  </a:lnTo>
                  <a:lnTo>
                    <a:pt x="47625" y="347116"/>
                  </a:lnTo>
                  <a:lnTo>
                    <a:pt x="39979" y="348665"/>
                  </a:lnTo>
                  <a:lnTo>
                    <a:pt x="33743" y="352869"/>
                  </a:lnTo>
                  <a:lnTo>
                    <a:pt x="29527" y="359117"/>
                  </a:lnTo>
                  <a:lnTo>
                    <a:pt x="27990" y="366750"/>
                  </a:lnTo>
                  <a:lnTo>
                    <a:pt x="29527" y="374396"/>
                  </a:lnTo>
                  <a:lnTo>
                    <a:pt x="33743" y="380644"/>
                  </a:lnTo>
                  <a:lnTo>
                    <a:pt x="39979" y="384848"/>
                  </a:lnTo>
                  <a:lnTo>
                    <a:pt x="47625" y="386384"/>
                  </a:lnTo>
                  <a:lnTo>
                    <a:pt x="55257" y="384848"/>
                  </a:lnTo>
                  <a:lnTo>
                    <a:pt x="61506" y="380644"/>
                  </a:lnTo>
                  <a:lnTo>
                    <a:pt x="65709" y="374396"/>
                  </a:lnTo>
                  <a:lnTo>
                    <a:pt x="67259" y="366750"/>
                  </a:lnTo>
                  <a:close/>
                </a:path>
                <a:path w="314325" h="410210">
                  <a:moveTo>
                    <a:pt x="67259" y="46532"/>
                  </a:moveTo>
                  <a:lnTo>
                    <a:pt x="65709" y="38887"/>
                  </a:lnTo>
                  <a:lnTo>
                    <a:pt x="61506" y="32651"/>
                  </a:lnTo>
                  <a:lnTo>
                    <a:pt x="55257" y="28435"/>
                  </a:lnTo>
                  <a:lnTo>
                    <a:pt x="47625" y="26898"/>
                  </a:lnTo>
                  <a:lnTo>
                    <a:pt x="39979" y="28435"/>
                  </a:lnTo>
                  <a:lnTo>
                    <a:pt x="33743" y="32651"/>
                  </a:lnTo>
                  <a:lnTo>
                    <a:pt x="29527" y="38887"/>
                  </a:lnTo>
                  <a:lnTo>
                    <a:pt x="27990" y="46532"/>
                  </a:lnTo>
                  <a:lnTo>
                    <a:pt x="29527" y="54178"/>
                  </a:lnTo>
                  <a:lnTo>
                    <a:pt x="33743" y="60413"/>
                  </a:lnTo>
                  <a:lnTo>
                    <a:pt x="39979" y="64630"/>
                  </a:lnTo>
                  <a:lnTo>
                    <a:pt x="47625" y="66167"/>
                  </a:lnTo>
                  <a:lnTo>
                    <a:pt x="55257" y="64630"/>
                  </a:lnTo>
                  <a:lnTo>
                    <a:pt x="61506" y="60413"/>
                  </a:lnTo>
                  <a:lnTo>
                    <a:pt x="65709" y="54178"/>
                  </a:lnTo>
                  <a:lnTo>
                    <a:pt x="67259" y="46532"/>
                  </a:lnTo>
                  <a:close/>
                </a:path>
                <a:path w="314325" h="410210">
                  <a:moveTo>
                    <a:pt x="290118" y="366750"/>
                  </a:moveTo>
                  <a:lnTo>
                    <a:pt x="288569" y="359117"/>
                  </a:lnTo>
                  <a:lnTo>
                    <a:pt x="284353" y="352869"/>
                  </a:lnTo>
                  <a:lnTo>
                    <a:pt x="278117" y="348665"/>
                  </a:lnTo>
                  <a:lnTo>
                    <a:pt x="270471" y="347116"/>
                  </a:lnTo>
                  <a:lnTo>
                    <a:pt x="262826" y="348665"/>
                  </a:lnTo>
                  <a:lnTo>
                    <a:pt x="256590" y="352869"/>
                  </a:lnTo>
                  <a:lnTo>
                    <a:pt x="252387" y="359117"/>
                  </a:lnTo>
                  <a:lnTo>
                    <a:pt x="250850" y="366750"/>
                  </a:lnTo>
                  <a:lnTo>
                    <a:pt x="252387" y="374396"/>
                  </a:lnTo>
                  <a:lnTo>
                    <a:pt x="256590" y="380644"/>
                  </a:lnTo>
                  <a:lnTo>
                    <a:pt x="262826" y="384848"/>
                  </a:lnTo>
                  <a:lnTo>
                    <a:pt x="270471" y="386384"/>
                  </a:lnTo>
                  <a:lnTo>
                    <a:pt x="278117" y="384848"/>
                  </a:lnTo>
                  <a:lnTo>
                    <a:pt x="284353" y="380644"/>
                  </a:lnTo>
                  <a:lnTo>
                    <a:pt x="288569" y="374396"/>
                  </a:lnTo>
                  <a:lnTo>
                    <a:pt x="290118" y="366750"/>
                  </a:lnTo>
                  <a:close/>
                </a:path>
                <a:path w="314325" h="410210">
                  <a:moveTo>
                    <a:pt x="290118" y="46532"/>
                  </a:moveTo>
                  <a:lnTo>
                    <a:pt x="288569" y="38887"/>
                  </a:lnTo>
                  <a:lnTo>
                    <a:pt x="284353" y="32651"/>
                  </a:lnTo>
                  <a:lnTo>
                    <a:pt x="278117" y="28435"/>
                  </a:lnTo>
                  <a:lnTo>
                    <a:pt x="270471" y="26898"/>
                  </a:lnTo>
                  <a:lnTo>
                    <a:pt x="262826" y="28435"/>
                  </a:lnTo>
                  <a:lnTo>
                    <a:pt x="256590" y="32651"/>
                  </a:lnTo>
                  <a:lnTo>
                    <a:pt x="252387" y="38887"/>
                  </a:lnTo>
                  <a:lnTo>
                    <a:pt x="250850" y="46532"/>
                  </a:lnTo>
                  <a:lnTo>
                    <a:pt x="252387" y="54178"/>
                  </a:lnTo>
                  <a:lnTo>
                    <a:pt x="256590" y="60413"/>
                  </a:lnTo>
                  <a:lnTo>
                    <a:pt x="262826" y="64630"/>
                  </a:lnTo>
                  <a:lnTo>
                    <a:pt x="270471" y="66167"/>
                  </a:lnTo>
                  <a:lnTo>
                    <a:pt x="278117" y="64630"/>
                  </a:lnTo>
                  <a:lnTo>
                    <a:pt x="284353" y="60413"/>
                  </a:lnTo>
                  <a:lnTo>
                    <a:pt x="288569" y="54178"/>
                  </a:lnTo>
                  <a:lnTo>
                    <a:pt x="290118" y="46532"/>
                  </a:lnTo>
                  <a:close/>
                </a:path>
                <a:path w="314325" h="410210">
                  <a:moveTo>
                    <a:pt x="314185" y="0"/>
                  </a:moveTo>
                  <a:lnTo>
                    <a:pt x="308622" y="0"/>
                  </a:lnTo>
                  <a:lnTo>
                    <a:pt x="308622" y="6350"/>
                  </a:lnTo>
                  <a:lnTo>
                    <a:pt x="308622" y="405130"/>
                  </a:lnTo>
                  <a:lnTo>
                    <a:pt x="5575" y="405130"/>
                  </a:lnTo>
                  <a:lnTo>
                    <a:pt x="5575" y="6350"/>
                  </a:lnTo>
                  <a:lnTo>
                    <a:pt x="308622" y="6350"/>
                  </a:lnTo>
                  <a:lnTo>
                    <a:pt x="308622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0" y="405130"/>
                  </a:lnTo>
                  <a:lnTo>
                    <a:pt x="0" y="407670"/>
                  </a:lnTo>
                  <a:lnTo>
                    <a:pt x="0" y="410210"/>
                  </a:lnTo>
                  <a:lnTo>
                    <a:pt x="314185" y="410210"/>
                  </a:lnTo>
                  <a:lnTo>
                    <a:pt x="314185" y="407670"/>
                  </a:lnTo>
                  <a:lnTo>
                    <a:pt x="314185" y="405130"/>
                  </a:lnTo>
                  <a:lnTo>
                    <a:pt x="314185" y="404888"/>
                  </a:lnTo>
                  <a:lnTo>
                    <a:pt x="314185" y="6350"/>
                  </a:lnTo>
                  <a:lnTo>
                    <a:pt x="314185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163">
              <a:extLst>
                <a:ext uri="{FF2B5EF4-FFF2-40B4-BE49-F238E27FC236}">
                  <a16:creationId xmlns:a16="http://schemas.microsoft.com/office/drawing/2014/main" id="{D3CDC6E5-BB5B-45C0-8285-ADA10A1AF7C7}"/>
                </a:ext>
              </a:extLst>
            </p:cNvPr>
            <p:cNvSpPr/>
            <p:nvPr/>
          </p:nvSpPr>
          <p:spPr>
            <a:xfrm>
              <a:off x="3681437" y="5385041"/>
              <a:ext cx="50800" cy="44450"/>
            </a:xfrm>
            <a:custGeom>
              <a:avLst/>
              <a:gdLst/>
              <a:ahLst/>
              <a:cxnLst/>
              <a:rect l="l" t="t" r="r" b="b"/>
              <a:pathLst>
                <a:path w="50800" h="44450">
                  <a:moveTo>
                    <a:pt x="0" y="43980"/>
                  </a:moveTo>
                  <a:lnTo>
                    <a:pt x="50380" y="43980"/>
                  </a:lnTo>
                  <a:lnTo>
                    <a:pt x="50380" y="0"/>
                  </a:lnTo>
                  <a:lnTo>
                    <a:pt x="0" y="0"/>
                  </a:lnTo>
                  <a:lnTo>
                    <a:pt x="0" y="43980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164">
              <a:extLst>
                <a:ext uri="{FF2B5EF4-FFF2-40B4-BE49-F238E27FC236}">
                  <a16:creationId xmlns:a16="http://schemas.microsoft.com/office/drawing/2014/main" id="{3A005B82-7AAC-4CF8-B58D-E74FE7B97832}"/>
                </a:ext>
              </a:extLst>
            </p:cNvPr>
            <p:cNvSpPr/>
            <p:nvPr/>
          </p:nvSpPr>
          <p:spPr>
            <a:xfrm>
              <a:off x="6446730" y="4539608"/>
              <a:ext cx="607695" cy="186055"/>
            </a:xfrm>
            <a:custGeom>
              <a:avLst/>
              <a:gdLst/>
              <a:ahLst/>
              <a:cxnLst/>
              <a:rect l="l" t="t" r="r" b="b"/>
              <a:pathLst>
                <a:path w="607695" h="186054">
                  <a:moveTo>
                    <a:pt x="607263" y="0"/>
                  </a:moveTo>
                  <a:lnTo>
                    <a:pt x="584987" y="0"/>
                  </a:lnTo>
                  <a:lnTo>
                    <a:pt x="584987" y="94500"/>
                  </a:lnTo>
                  <a:lnTo>
                    <a:pt x="583587" y="108426"/>
                  </a:lnTo>
                  <a:lnTo>
                    <a:pt x="564769" y="143332"/>
                  </a:lnTo>
                  <a:lnTo>
                    <a:pt x="529862" y="162150"/>
                  </a:lnTo>
                  <a:lnTo>
                    <a:pt x="515937" y="163550"/>
                  </a:lnTo>
                  <a:lnTo>
                    <a:pt x="0" y="163550"/>
                  </a:lnTo>
                  <a:lnTo>
                    <a:pt x="0" y="185826"/>
                  </a:lnTo>
                  <a:lnTo>
                    <a:pt x="515937" y="185826"/>
                  </a:lnTo>
                  <a:lnTo>
                    <a:pt x="551486" y="178650"/>
                  </a:lnTo>
                  <a:lnTo>
                    <a:pt x="580512" y="159080"/>
                  </a:lnTo>
                  <a:lnTo>
                    <a:pt x="600081" y="130051"/>
                  </a:lnTo>
                  <a:lnTo>
                    <a:pt x="607263" y="94500"/>
                  </a:lnTo>
                  <a:lnTo>
                    <a:pt x="607263" y="0"/>
                  </a:lnTo>
                  <a:close/>
                </a:path>
              </a:pathLst>
            </a:custGeom>
            <a:solidFill>
              <a:srgbClr val="FFF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165">
              <a:extLst>
                <a:ext uri="{FF2B5EF4-FFF2-40B4-BE49-F238E27FC236}">
                  <a16:creationId xmlns:a16="http://schemas.microsoft.com/office/drawing/2014/main" id="{9B86A8AF-EFA5-4FA9-AC5E-48241B9FCDE1}"/>
                </a:ext>
              </a:extLst>
            </p:cNvPr>
            <p:cNvSpPr/>
            <p:nvPr/>
          </p:nvSpPr>
          <p:spPr>
            <a:xfrm>
              <a:off x="4013085" y="5219712"/>
              <a:ext cx="848360" cy="405130"/>
            </a:xfrm>
            <a:custGeom>
              <a:avLst/>
              <a:gdLst/>
              <a:ahLst/>
              <a:cxnLst/>
              <a:rect l="l" t="t" r="r" b="b"/>
              <a:pathLst>
                <a:path w="848360" h="405129">
                  <a:moveTo>
                    <a:pt x="847852" y="282409"/>
                  </a:moveTo>
                  <a:lnTo>
                    <a:pt x="0" y="282409"/>
                  </a:lnTo>
                  <a:lnTo>
                    <a:pt x="0" y="404533"/>
                  </a:lnTo>
                  <a:lnTo>
                    <a:pt x="847852" y="404533"/>
                  </a:lnTo>
                  <a:lnTo>
                    <a:pt x="847852" y="282409"/>
                  </a:lnTo>
                  <a:close/>
                </a:path>
                <a:path w="848360" h="405129">
                  <a:moveTo>
                    <a:pt x="847852" y="0"/>
                  </a:moveTo>
                  <a:lnTo>
                    <a:pt x="0" y="0"/>
                  </a:lnTo>
                  <a:lnTo>
                    <a:pt x="0" y="209308"/>
                  </a:lnTo>
                  <a:lnTo>
                    <a:pt x="847852" y="209308"/>
                  </a:lnTo>
                  <a:lnTo>
                    <a:pt x="847852" y="0"/>
                  </a:lnTo>
                  <a:close/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166">
              <a:extLst>
                <a:ext uri="{FF2B5EF4-FFF2-40B4-BE49-F238E27FC236}">
                  <a16:creationId xmlns:a16="http://schemas.microsoft.com/office/drawing/2014/main" id="{197B4C31-B71D-4A99-8BB4-E0FB1A24257F}"/>
                </a:ext>
              </a:extLst>
            </p:cNvPr>
            <p:cNvSpPr/>
            <p:nvPr/>
          </p:nvSpPr>
          <p:spPr>
            <a:xfrm>
              <a:off x="4010304" y="5216575"/>
              <a:ext cx="853440" cy="410209"/>
            </a:xfrm>
            <a:custGeom>
              <a:avLst/>
              <a:gdLst/>
              <a:ahLst/>
              <a:cxnLst/>
              <a:rect l="l" t="t" r="r" b="b"/>
              <a:pathLst>
                <a:path w="853439" h="410210">
                  <a:moveTo>
                    <a:pt x="853414" y="0"/>
                  </a:moveTo>
                  <a:lnTo>
                    <a:pt x="847852" y="0"/>
                  </a:lnTo>
                  <a:lnTo>
                    <a:pt x="847852" y="6350"/>
                  </a:lnTo>
                  <a:lnTo>
                    <a:pt x="847852" y="405130"/>
                  </a:lnTo>
                  <a:lnTo>
                    <a:pt x="5562" y="405130"/>
                  </a:lnTo>
                  <a:lnTo>
                    <a:pt x="5562" y="6350"/>
                  </a:lnTo>
                  <a:lnTo>
                    <a:pt x="847852" y="6350"/>
                  </a:lnTo>
                  <a:lnTo>
                    <a:pt x="847852" y="0"/>
                  </a:lnTo>
                  <a:lnTo>
                    <a:pt x="0" y="0"/>
                  </a:lnTo>
                  <a:lnTo>
                    <a:pt x="0" y="6350"/>
                  </a:lnTo>
                  <a:lnTo>
                    <a:pt x="0" y="405130"/>
                  </a:lnTo>
                  <a:lnTo>
                    <a:pt x="0" y="407670"/>
                  </a:lnTo>
                  <a:lnTo>
                    <a:pt x="0" y="410210"/>
                  </a:lnTo>
                  <a:lnTo>
                    <a:pt x="853414" y="410210"/>
                  </a:lnTo>
                  <a:lnTo>
                    <a:pt x="853414" y="407670"/>
                  </a:lnTo>
                  <a:lnTo>
                    <a:pt x="853414" y="405130"/>
                  </a:lnTo>
                  <a:lnTo>
                    <a:pt x="853414" y="404888"/>
                  </a:lnTo>
                  <a:lnTo>
                    <a:pt x="853414" y="6350"/>
                  </a:lnTo>
                  <a:lnTo>
                    <a:pt x="853414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167">
              <a:extLst>
                <a:ext uri="{FF2B5EF4-FFF2-40B4-BE49-F238E27FC236}">
                  <a16:creationId xmlns:a16="http://schemas.microsoft.com/office/drawing/2014/main" id="{63D47AE2-27AA-4722-AE7D-B79924302BAE}"/>
                </a:ext>
              </a:extLst>
            </p:cNvPr>
            <p:cNvSpPr/>
            <p:nvPr/>
          </p:nvSpPr>
          <p:spPr>
            <a:xfrm>
              <a:off x="3555212" y="5429020"/>
              <a:ext cx="1303655" cy="73660"/>
            </a:xfrm>
            <a:custGeom>
              <a:avLst/>
              <a:gdLst/>
              <a:ahLst/>
              <a:cxnLst/>
              <a:rect l="l" t="t" r="r" b="b"/>
              <a:pathLst>
                <a:path w="1303654" h="73660">
                  <a:moveTo>
                    <a:pt x="302844" y="0"/>
                  </a:moveTo>
                  <a:lnTo>
                    <a:pt x="0" y="0"/>
                  </a:lnTo>
                  <a:lnTo>
                    <a:pt x="0" y="73101"/>
                  </a:lnTo>
                  <a:lnTo>
                    <a:pt x="302844" y="73101"/>
                  </a:lnTo>
                  <a:lnTo>
                    <a:pt x="302844" y="0"/>
                  </a:lnTo>
                  <a:close/>
                </a:path>
                <a:path w="1303654" h="73660">
                  <a:moveTo>
                    <a:pt x="1303096" y="0"/>
                  </a:moveTo>
                  <a:lnTo>
                    <a:pt x="460730" y="0"/>
                  </a:lnTo>
                  <a:lnTo>
                    <a:pt x="460730" y="73101"/>
                  </a:lnTo>
                  <a:lnTo>
                    <a:pt x="1303096" y="73101"/>
                  </a:lnTo>
                  <a:lnTo>
                    <a:pt x="13030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168">
              <a:extLst>
                <a:ext uri="{FF2B5EF4-FFF2-40B4-BE49-F238E27FC236}">
                  <a16:creationId xmlns:a16="http://schemas.microsoft.com/office/drawing/2014/main" id="{DAFC0348-271C-49DB-AF2C-8CEFCF17A5B3}"/>
                </a:ext>
              </a:extLst>
            </p:cNvPr>
            <p:cNvSpPr/>
            <p:nvPr/>
          </p:nvSpPr>
          <p:spPr>
            <a:xfrm>
              <a:off x="4049903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95" y="332041"/>
                  </a:moveTo>
                  <a:lnTo>
                    <a:pt x="21958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58" y="353999"/>
                  </a:lnTo>
                  <a:lnTo>
                    <a:pt x="28295" y="347662"/>
                  </a:lnTo>
                  <a:lnTo>
                    <a:pt x="28295" y="339852"/>
                  </a:lnTo>
                  <a:lnTo>
                    <a:pt x="28295" y="332041"/>
                  </a:lnTo>
                  <a:close/>
                </a:path>
                <a:path w="28575" h="354329">
                  <a:moveTo>
                    <a:pt x="28295" y="6324"/>
                  </a:moveTo>
                  <a:lnTo>
                    <a:pt x="21958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58" y="28282"/>
                  </a:lnTo>
                  <a:lnTo>
                    <a:pt x="28295" y="21958"/>
                  </a:lnTo>
                  <a:lnTo>
                    <a:pt x="28295" y="14135"/>
                  </a:lnTo>
                  <a:lnTo>
                    <a:pt x="28295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169">
              <a:extLst>
                <a:ext uri="{FF2B5EF4-FFF2-40B4-BE49-F238E27FC236}">
                  <a16:creationId xmlns:a16="http://schemas.microsoft.com/office/drawing/2014/main" id="{35A7A4C4-95EA-4924-B61B-F54254C30E46}"/>
                </a:ext>
              </a:extLst>
            </p:cNvPr>
            <p:cNvSpPr/>
            <p:nvPr/>
          </p:nvSpPr>
          <p:spPr>
            <a:xfrm>
              <a:off x="4015930" y="5317337"/>
              <a:ext cx="73660" cy="141605"/>
            </a:xfrm>
            <a:custGeom>
              <a:avLst/>
              <a:gdLst/>
              <a:ahLst/>
              <a:cxnLst/>
              <a:rect l="l" t="t" r="r" b="b"/>
              <a:pathLst>
                <a:path w="73660" h="141604">
                  <a:moveTo>
                    <a:pt x="33985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3985" y="25831"/>
                  </a:lnTo>
                  <a:lnTo>
                    <a:pt x="33985" y="0"/>
                  </a:lnTo>
                  <a:close/>
                </a:path>
                <a:path w="73660" h="141604">
                  <a:moveTo>
                    <a:pt x="73329" y="67703"/>
                  </a:moveTo>
                  <a:lnTo>
                    <a:pt x="22948" y="67703"/>
                  </a:lnTo>
                  <a:lnTo>
                    <a:pt x="22948" y="141605"/>
                  </a:lnTo>
                  <a:lnTo>
                    <a:pt x="73329" y="141605"/>
                  </a:lnTo>
                  <a:lnTo>
                    <a:pt x="73329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170">
              <a:extLst>
                <a:ext uri="{FF2B5EF4-FFF2-40B4-BE49-F238E27FC236}">
                  <a16:creationId xmlns:a16="http://schemas.microsoft.com/office/drawing/2014/main" id="{03EDADB7-7F8C-4509-AA6C-C1E2941D6F3F}"/>
                </a:ext>
              </a:extLst>
            </p:cNvPr>
            <p:cNvSpPr/>
            <p:nvPr/>
          </p:nvSpPr>
          <p:spPr>
            <a:xfrm>
              <a:off x="4038879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171">
              <a:extLst>
                <a:ext uri="{FF2B5EF4-FFF2-40B4-BE49-F238E27FC236}">
                  <a16:creationId xmlns:a16="http://schemas.microsoft.com/office/drawing/2014/main" id="{548483C2-7F86-4B59-87C3-3209B43A8199}"/>
                </a:ext>
              </a:extLst>
            </p:cNvPr>
            <p:cNvSpPr/>
            <p:nvPr/>
          </p:nvSpPr>
          <p:spPr>
            <a:xfrm>
              <a:off x="4144124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58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58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58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58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172">
              <a:extLst>
                <a:ext uri="{FF2B5EF4-FFF2-40B4-BE49-F238E27FC236}">
                  <a16:creationId xmlns:a16="http://schemas.microsoft.com/office/drawing/2014/main" id="{BD8513C7-C61A-4C8F-9028-719CB8B43410}"/>
                </a:ext>
              </a:extLst>
            </p:cNvPr>
            <p:cNvSpPr/>
            <p:nvPr/>
          </p:nvSpPr>
          <p:spPr>
            <a:xfrm>
              <a:off x="4107294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42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42" y="25831"/>
                  </a:lnTo>
                  <a:lnTo>
                    <a:pt x="36842" y="0"/>
                  </a:lnTo>
                  <a:close/>
                </a:path>
                <a:path w="76200" h="141604">
                  <a:moveTo>
                    <a:pt x="76174" y="67703"/>
                  </a:moveTo>
                  <a:lnTo>
                    <a:pt x="25793" y="67703"/>
                  </a:lnTo>
                  <a:lnTo>
                    <a:pt x="25793" y="141605"/>
                  </a:lnTo>
                  <a:lnTo>
                    <a:pt x="76174" y="141605"/>
                  </a:lnTo>
                  <a:lnTo>
                    <a:pt x="76174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173">
              <a:extLst>
                <a:ext uri="{FF2B5EF4-FFF2-40B4-BE49-F238E27FC236}">
                  <a16:creationId xmlns:a16="http://schemas.microsoft.com/office/drawing/2014/main" id="{907D8B71-2A79-4C04-B4DE-B8A2A5DF6BE3}"/>
                </a:ext>
              </a:extLst>
            </p:cNvPr>
            <p:cNvSpPr/>
            <p:nvPr/>
          </p:nvSpPr>
          <p:spPr>
            <a:xfrm>
              <a:off x="4133088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174">
              <a:extLst>
                <a:ext uri="{FF2B5EF4-FFF2-40B4-BE49-F238E27FC236}">
                  <a16:creationId xmlns:a16="http://schemas.microsoft.com/office/drawing/2014/main" id="{BD3E27E0-1C8C-4CCC-9A84-E88D8DFF0344}"/>
                </a:ext>
              </a:extLst>
            </p:cNvPr>
            <p:cNvSpPr/>
            <p:nvPr/>
          </p:nvSpPr>
          <p:spPr>
            <a:xfrm>
              <a:off x="4238333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45" y="325704"/>
                  </a:lnTo>
                  <a:lnTo>
                    <a:pt x="6324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24" y="353999"/>
                  </a:lnTo>
                  <a:lnTo>
                    <a:pt x="21945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45" y="0"/>
                  </a:lnTo>
                  <a:lnTo>
                    <a:pt x="6324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24" y="28282"/>
                  </a:lnTo>
                  <a:lnTo>
                    <a:pt x="21945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175">
              <a:extLst>
                <a:ext uri="{FF2B5EF4-FFF2-40B4-BE49-F238E27FC236}">
                  <a16:creationId xmlns:a16="http://schemas.microsoft.com/office/drawing/2014/main" id="{25853511-D93D-4AA8-9B04-088BFBADE788}"/>
                </a:ext>
              </a:extLst>
            </p:cNvPr>
            <p:cNvSpPr/>
            <p:nvPr/>
          </p:nvSpPr>
          <p:spPr>
            <a:xfrm>
              <a:off x="4201503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30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30" y="25831"/>
                  </a:lnTo>
                  <a:lnTo>
                    <a:pt x="36830" y="0"/>
                  </a:lnTo>
                  <a:close/>
                </a:path>
                <a:path w="76200" h="141604">
                  <a:moveTo>
                    <a:pt x="76161" y="67703"/>
                  </a:moveTo>
                  <a:lnTo>
                    <a:pt x="25781" y="67703"/>
                  </a:lnTo>
                  <a:lnTo>
                    <a:pt x="25781" y="141605"/>
                  </a:lnTo>
                  <a:lnTo>
                    <a:pt x="76161" y="141605"/>
                  </a:lnTo>
                  <a:lnTo>
                    <a:pt x="76161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176">
              <a:extLst>
                <a:ext uri="{FF2B5EF4-FFF2-40B4-BE49-F238E27FC236}">
                  <a16:creationId xmlns:a16="http://schemas.microsoft.com/office/drawing/2014/main" id="{71B1D311-01DF-4971-9C25-70EC1C390CA0}"/>
                </a:ext>
              </a:extLst>
            </p:cNvPr>
            <p:cNvSpPr/>
            <p:nvPr/>
          </p:nvSpPr>
          <p:spPr>
            <a:xfrm>
              <a:off x="4227283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177">
              <a:extLst>
                <a:ext uri="{FF2B5EF4-FFF2-40B4-BE49-F238E27FC236}">
                  <a16:creationId xmlns:a16="http://schemas.microsoft.com/office/drawing/2014/main" id="{1DF12059-C3E4-4939-8F5F-6EB4E5AB5EC4}"/>
                </a:ext>
              </a:extLst>
            </p:cNvPr>
            <p:cNvSpPr/>
            <p:nvPr/>
          </p:nvSpPr>
          <p:spPr>
            <a:xfrm>
              <a:off x="4332529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58" y="325704"/>
                  </a:lnTo>
                  <a:lnTo>
                    <a:pt x="6324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24" y="353999"/>
                  </a:lnTo>
                  <a:lnTo>
                    <a:pt x="21958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58" y="0"/>
                  </a:lnTo>
                  <a:lnTo>
                    <a:pt x="6324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24" y="28282"/>
                  </a:lnTo>
                  <a:lnTo>
                    <a:pt x="21958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178">
              <a:extLst>
                <a:ext uri="{FF2B5EF4-FFF2-40B4-BE49-F238E27FC236}">
                  <a16:creationId xmlns:a16="http://schemas.microsoft.com/office/drawing/2014/main" id="{03F3D3F1-4A49-4BB5-88FB-C3BA9A47796F}"/>
                </a:ext>
              </a:extLst>
            </p:cNvPr>
            <p:cNvSpPr/>
            <p:nvPr/>
          </p:nvSpPr>
          <p:spPr>
            <a:xfrm>
              <a:off x="4295699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42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42" y="25831"/>
                  </a:lnTo>
                  <a:lnTo>
                    <a:pt x="36842" y="0"/>
                  </a:lnTo>
                  <a:close/>
                </a:path>
                <a:path w="76200" h="141604">
                  <a:moveTo>
                    <a:pt x="76187" y="67703"/>
                  </a:moveTo>
                  <a:lnTo>
                    <a:pt x="25806" y="67703"/>
                  </a:lnTo>
                  <a:lnTo>
                    <a:pt x="25806" y="141605"/>
                  </a:lnTo>
                  <a:lnTo>
                    <a:pt x="76187" y="141605"/>
                  </a:lnTo>
                  <a:lnTo>
                    <a:pt x="76187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179">
              <a:extLst>
                <a:ext uri="{FF2B5EF4-FFF2-40B4-BE49-F238E27FC236}">
                  <a16:creationId xmlns:a16="http://schemas.microsoft.com/office/drawing/2014/main" id="{D5997FB0-C517-4CF2-BDA4-06EE217C293D}"/>
                </a:ext>
              </a:extLst>
            </p:cNvPr>
            <p:cNvSpPr/>
            <p:nvPr/>
          </p:nvSpPr>
          <p:spPr>
            <a:xfrm>
              <a:off x="4321505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180">
              <a:extLst>
                <a:ext uri="{FF2B5EF4-FFF2-40B4-BE49-F238E27FC236}">
                  <a16:creationId xmlns:a16="http://schemas.microsoft.com/office/drawing/2014/main" id="{575277AE-F2BA-42CD-BCEE-AA9B474C7E00}"/>
                </a:ext>
              </a:extLst>
            </p:cNvPr>
            <p:cNvSpPr/>
            <p:nvPr/>
          </p:nvSpPr>
          <p:spPr>
            <a:xfrm>
              <a:off x="4426750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45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45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45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45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181">
              <a:extLst>
                <a:ext uri="{FF2B5EF4-FFF2-40B4-BE49-F238E27FC236}">
                  <a16:creationId xmlns:a16="http://schemas.microsoft.com/office/drawing/2014/main" id="{190C74EE-14DF-4D2D-939E-AC6FB48B1ABF}"/>
                </a:ext>
              </a:extLst>
            </p:cNvPr>
            <p:cNvSpPr/>
            <p:nvPr/>
          </p:nvSpPr>
          <p:spPr>
            <a:xfrm>
              <a:off x="4389920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30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30" y="25831"/>
                  </a:lnTo>
                  <a:lnTo>
                    <a:pt x="36830" y="0"/>
                  </a:lnTo>
                  <a:close/>
                </a:path>
                <a:path w="76200" h="141604">
                  <a:moveTo>
                    <a:pt x="76161" y="67703"/>
                  </a:moveTo>
                  <a:lnTo>
                    <a:pt x="25781" y="67703"/>
                  </a:lnTo>
                  <a:lnTo>
                    <a:pt x="25781" y="141605"/>
                  </a:lnTo>
                  <a:lnTo>
                    <a:pt x="76161" y="141605"/>
                  </a:lnTo>
                  <a:lnTo>
                    <a:pt x="76161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182">
              <a:extLst>
                <a:ext uri="{FF2B5EF4-FFF2-40B4-BE49-F238E27FC236}">
                  <a16:creationId xmlns:a16="http://schemas.microsoft.com/office/drawing/2014/main" id="{34CCD8C4-EBDC-4837-B78C-56C466770777}"/>
                </a:ext>
              </a:extLst>
            </p:cNvPr>
            <p:cNvSpPr/>
            <p:nvPr/>
          </p:nvSpPr>
          <p:spPr>
            <a:xfrm>
              <a:off x="4415701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183">
              <a:extLst>
                <a:ext uri="{FF2B5EF4-FFF2-40B4-BE49-F238E27FC236}">
                  <a16:creationId xmlns:a16="http://schemas.microsoft.com/office/drawing/2014/main" id="{76DDC4F0-200B-4619-92D9-51136CF88B7A}"/>
                </a:ext>
              </a:extLst>
            </p:cNvPr>
            <p:cNvSpPr/>
            <p:nvPr/>
          </p:nvSpPr>
          <p:spPr>
            <a:xfrm>
              <a:off x="4520946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58" y="325704"/>
                  </a:lnTo>
                  <a:lnTo>
                    <a:pt x="6324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24" y="353999"/>
                  </a:lnTo>
                  <a:lnTo>
                    <a:pt x="21958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58" y="0"/>
                  </a:lnTo>
                  <a:lnTo>
                    <a:pt x="6324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24" y="28282"/>
                  </a:lnTo>
                  <a:lnTo>
                    <a:pt x="21958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184">
              <a:extLst>
                <a:ext uri="{FF2B5EF4-FFF2-40B4-BE49-F238E27FC236}">
                  <a16:creationId xmlns:a16="http://schemas.microsoft.com/office/drawing/2014/main" id="{46F33910-BF4F-46B4-8289-0EB661AA1808}"/>
                </a:ext>
              </a:extLst>
            </p:cNvPr>
            <p:cNvSpPr/>
            <p:nvPr/>
          </p:nvSpPr>
          <p:spPr>
            <a:xfrm>
              <a:off x="4484116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42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42" y="25831"/>
                  </a:lnTo>
                  <a:lnTo>
                    <a:pt x="36842" y="0"/>
                  </a:lnTo>
                  <a:close/>
                </a:path>
                <a:path w="76200" h="141604">
                  <a:moveTo>
                    <a:pt x="76174" y="67703"/>
                  </a:moveTo>
                  <a:lnTo>
                    <a:pt x="25793" y="67703"/>
                  </a:lnTo>
                  <a:lnTo>
                    <a:pt x="25793" y="141605"/>
                  </a:lnTo>
                  <a:lnTo>
                    <a:pt x="76174" y="141605"/>
                  </a:lnTo>
                  <a:lnTo>
                    <a:pt x="76174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185">
              <a:extLst>
                <a:ext uri="{FF2B5EF4-FFF2-40B4-BE49-F238E27FC236}">
                  <a16:creationId xmlns:a16="http://schemas.microsoft.com/office/drawing/2014/main" id="{BEF24604-3334-418B-ADC8-59E1BEF40CCD}"/>
                </a:ext>
              </a:extLst>
            </p:cNvPr>
            <p:cNvSpPr/>
            <p:nvPr/>
          </p:nvSpPr>
          <p:spPr>
            <a:xfrm>
              <a:off x="4509909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186">
              <a:extLst>
                <a:ext uri="{FF2B5EF4-FFF2-40B4-BE49-F238E27FC236}">
                  <a16:creationId xmlns:a16="http://schemas.microsoft.com/office/drawing/2014/main" id="{3EF46DE1-53D9-431F-AD33-CE19463F5FA1}"/>
                </a:ext>
              </a:extLst>
            </p:cNvPr>
            <p:cNvSpPr/>
            <p:nvPr/>
          </p:nvSpPr>
          <p:spPr>
            <a:xfrm>
              <a:off x="4615154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45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45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45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45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187">
              <a:extLst>
                <a:ext uri="{FF2B5EF4-FFF2-40B4-BE49-F238E27FC236}">
                  <a16:creationId xmlns:a16="http://schemas.microsoft.com/office/drawing/2014/main" id="{12C513DD-F13F-471E-BA72-2F5BCECB7082}"/>
                </a:ext>
              </a:extLst>
            </p:cNvPr>
            <p:cNvSpPr/>
            <p:nvPr/>
          </p:nvSpPr>
          <p:spPr>
            <a:xfrm>
              <a:off x="4578324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30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30" y="25831"/>
                  </a:lnTo>
                  <a:lnTo>
                    <a:pt x="36830" y="0"/>
                  </a:lnTo>
                  <a:close/>
                </a:path>
                <a:path w="76200" h="141604">
                  <a:moveTo>
                    <a:pt x="76174" y="67703"/>
                  </a:moveTo>
                  <a:lnTo>
                    <a:pt x="25793" y="67703"/>
                  </a:lnTo>
                  <a:lnTo>
                    <a:pt x="25793" y="141605"/>
                  </a:lnTo>
                  <a:lnTo>
                    <a:pt x="76174" y="141605"/>
                  </a:lnTo>
                  <a:lnTo>
                    <a:pt x="76174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188">
              <a:extLst>
                <a:ext uri="{FF2B5EF4-FFF2-40B4-BE49-F238E27FC236}">
                  <a16:creationId xmlns:a16="http://schemas.microsoft.com/office/drawing/2014/main" id="{DF041368-F174-4211-ADDF-247508234DEA}"/>
                </a:ext>
              </a:extLst>
            </p:cNvPr>
            <p:cNvSpPr/>
            <p:nvPr/>
          </p:nvSpPr>
          <p:spPr>
            <a:xfrm>
              <a:off x="4604118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189">
              <a:extLst>
                <a:ext uri="{FF2B5EF4-FFF2-40B4-BE49-F238E27FC236}">
                  <a16:creationId xmlns:a16="http://schemas.microsoft.com/office/drawing/2014/main" id="{15A4CD82-A75D-4578-BD04-7575DE10454B}"/>
                </a:ext>
              </a:extLst>
            </p:cNvPr>
            <p:cNvSpPr/>
            <p:nvPr/>
          </p:nvSpPr>
          <p:spPr>
            <a:xfrm>
              <a:off x="4709363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82" y="332041"/>
                  </a:moveTo>
                  <a:lnTo>
                    <a:pt x="21958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58" y="353999"/>
                  </a:lnTo>
                  <a:lnTo>
                    <a:pt x="28282" y="347662"/>
                  </a:lnTo>
                  <a:lnTo>
                    <a:pt x="28282" y="339852"/>
                  </a:lnTo>
                  <a:lnTo>
                    <a:pt x="28282" y="332041"/>
                  </a:lnTo>
                  <a:close/>
                </a:path>
                <a:path w="28575" h="354329">
                  <a:moveTo>
                    <a:pt x="28282" y="6324"/>
                  </a:moveTo>
                  <a:lnTo>
                    <a:pt x="21958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58" y="28282"/>
                  </a:lnTo>
                  <a:lnTo>
                    <a:pt x="28282" y="21958"/>
                  </a:lnTo>
                  <a:lnTo>
                    <a:pt x="28282" y="14135"/>
                  </a:lnTo>
                  <a:lnTo>
                    <a:pt x="28282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190">
              <a:extLst>
                <a:ext uri="{FF2B5EF4-FFF2-40B4-BE49-F238E27FC236}">
                  <a16:creationId xmlns:a16="http://schemas.microsoft.com/office/drawing/2014/main" id="{D3484DBF-62DB-469C-A86E-4C96D3C52D31}"/>
                </a:ext>
              </a:extLst>
            </p:cNvPr>
            <p:cNvSpPr/>
            <p:nvPr/>
          </p:nvSpPr>
          <p:spPr>
            <a:xfrm>
              <a:off x="4672508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55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55" y="25831"/>
                  </a:lnTo>
                  <a:lnTo>
                    <a:pt x="36855" y="0"/>
                  </a:lnTo>
                  <a:close/>
                </a:path>
                <a:path w="76200" h="141604">
                  <a:moveTo>
                    <a:pt x="76200" y="67703"/>
                  </a:moveTo>
                  <a:lnTo>
                    <a:pt x="25819" y="67703"/>
                  </a:lnTo>
                  <a:lnTo>
                    <a:pt x="25819" y="141605"/>
                  </a:lnTo>
                  <a:lnTo>
                    <a:pt x="76200" y="141605"/>
                  </a:lnTo>
                  <a:lnTo>
                    <a:pt x="76200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191">
              <a:extLst>
                <a:ext uri="{FF2B5EF4-FFF2-40B4-BE49-F238E27FC236}">
                  <a16:creationId xmlns:a16="http://schemas.microsoft.com/office/drawing/2014/main" id="{2E32F940-5E35-45D3-8432-42CCDD9B0BB3}"/>
                </a:ext>
              </a:extLst>
            </p:cNvPr>
            <p:cNvSpPr/>
            <p:nvPr/>
          </p:nvSpPr>
          <p:spPr>
            <a:xfrm>
              <a:off x="4698326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192">
              <a:extLst>
                <a:ext uri="{FF2B5EF4-FFF2-40B4-BE49-F238E27FC236}">
                  <a16:creationId xmlns:a16="http://schemas.microsoft.com/office/drawing/2014/main" id="{691F0709-158C-47BE-902B-E638B4A92B4D}"/>
                </a:ext>
              </a:extLst>
            </p:cNvPr>
            <p:cNvSpPr/>
            <p:nvPr/>
          </p:nvSpPr>
          <p:spPr>
            <a:xfrm>
              <a:off x="4803559" y="5243473"/>
              <a:ext cx="28575" cy="354330"/>
            </a:xfrm>
            <a:custGeom>
              <a:avLst/>
              <a:gdLst/>
              <a:ahLst/>
              <a:cxnLst/>
              <a:rect l="l" t="t" r="r" b="b"/>
              <a:pathLst>
                <a:path w="28575" h="354329">
                  <a:moveTo>
                    <a:pt x="28295" y="332041"/>
                  </a:moveTo>
                  <a:lnTo>
                    <a:pt x="21958" y="325704"/>
                  </a:lnTo>
                  <a:lnTo>
                    <a:pt x="6337" y="325704"/>
                  </a:lnTo>
                  <a:lnTo>
                    <a:pt x="0" y="332041"/>
                  </a:lnTo>
                  <a:lnTo>
                    <a:pt x="0" y="347662"/>
                  </a:lnTo>
                  <a:lnTo>
                    <a:pt x="6337" y="353999"/>
                  </a:lnTo>
                  <a:lnTo>
                    <a:pt x="21958" y="353999"/>
                  </a:lnTo>
                  <a:lnTo>
                    <a:pt x="28295" y="347662"/>
                  </a:lnTo>
                  <a:lnTo>
                    <a:pt x="28295" y="339852"/>
                  </a:lnTo>
                  <a:lnTo>
                    <a:pt x="28295" y="332041"/>
                  </a:lnTo>
                  <a:close/>
                </a:path>
                <a:path w="28575" h="354329">
                  <a:moveTo>
                    <a:pt x="28295" y="6324"/>
                  </a:moveTo>
                  <a:lnTo>
                    <a:pt x="21958" y="0"/>
                  </a:lnTo>
                  <a:lnTo>
                    <a:pt x="6337" y="0"/>
                  </a:lnTo>
                  <a:lnTo>
                    <a:pt x="0" y="6324"/>
                  </a:lnTo>
                  <a:lnTo>
                    <a:pt x="0" y="21958"/>
                  </a:lnTo>
                  <a:lnTo>
                    <a:pt x="6337" y="28282"/>
                  </a:lnTo>
                  <a:lnTo>
                    <a:pt x="21958" y="28282"/>
                  </a:lnTo>
                  <a:lnTo>
                    <a:pt x="28295" y="21958"/>
                  </a:lnTo>
                  <a:lnTo>
                    <a:pt x="28295" y="14135"/>
                  </a:lnTo>
                  <a:lnTo>
                    <a:pt x="28295" y="6324"/>
                  </a:lnTo>
                  <a:close/>
                </a:path>
              </a:pathLst>
            </a:custGeom>
            <a:solidFill>
              <a:srgbClr val="9193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193">
              <a:extLst>
                <a:ext uri="{FF2B5EF4-FFF2-40B4-BE49-F238E27FC236}">
                  <a16:creationId xmlns:a16="http://schemas.microsoft.com/office/drawing/2014/main" id="{49311B7B-911D-4788-92FF-81DB5C94B86C}"/>
                </a:ext>
              </a:extLst>
            </p:cNvPr>
            <p:cNvSpPr/>
            <p:nvPr/>
          </p:nvSpPr>
          <p:spPr>
            <a:xfrm>
              <a:off x="4766741" y="5317337"/>
              <a:ext cx="76200" cy="141605"/>
            </a:xfrm>
            <a:custGeom>
              <a:avLst/>
              <a:gdLst/>
              <a:ahLst/>
              <a:cxnLst/>
              <a:rect l="l" t="t" r="r" b="b"/>
              <a:pathLst>
                <a:path w="76200" h="141604">
                  <a:moveTo>
                    <a:pt x="36830" y="0"/>
                  </a:moveTo>
                  <a:lnTo>
                    <a:pt x="0" y="0"/>
                  </a:lnTo>
                  <a:lnTo>
                    <a:pt x="0" y="25831"/>
                  </a:lnTo>
                  <a:lnTo>
                    <a:pt x="36830" y="25831"/>
                  </a:lnTo>
                  <a:lnTo>
                    <a:pt x="36830" y="0"/>
                  </a:lnTo>
                  <a:close/>
                </a:path>
                <a:path w="76200" h="141604">
                  <a:moveTo>
                    <a:pt x="76161" y="67703"/>
                  </a:moveTo>
                  <a:lnTo>
                    <a:pt x="25781" y="67703"/>
                  </a:lnTo>
                  <a:lnTo>
                    <a:pt x="25781" y="141605"/>
                  </a:lnTo>
                  <a:lnTo>
                    <a:pt x="76161" y="141605"/>
                  </a:lnTo>
                  <a:lnTo>
                    <a:pt x="76161" y="67703"/>
                  </a:lnTo>
                  <a:close/>
                </a:path>
              </a:pathLst>
            </a:custGeom>
            <a:solidFill>
              <a:srgbClr val="888A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194">
              <a:extLst>
                <a:ext uri="{FF2B5EF4-FFF2-40B4-BE49-F238E27FC236}">
                  <a16:creationId xmlns:a16="http://schemas.microsoft.com/office/drawing/2014/main" id="{ED0E8D56-3795-45F4-B586-5EFBE737773F}"/>
                </a:ext>
              </a:extLst>
            </p:cNvPr>
            <p:cNvSpPr/>
            <p:nvPr/>
          </p:nvSpPr>
          <p:spPr>
            <a:xfrm>
              <a:off x="4792522" y="5429021"/>
              <a:ext cx="50800" cy="30480"/>
            </a:xfrm>
            <a:custGeom>
              <a:avLst/>
              <a:gdLst/>
              <a:ahLst/>
              <a:cxnLst/>
              <a:rect l="l" t="t" r="r" b="b"/>
              <a:pathLst>
                <a:path w="50800" h="30479">
                  <a:moveTo>
                    <a:pt x="50380" y="0"/>
                  </a:moveTo>
                  <a:lnTo>
                    <a:pt x="0" y="0"/>
                  </a:lnTo>
                  <a:lnTo>
                    <a:pt x="0" y="29921"/>
                  </a:lnTo>
                  <a:lnTo>
                    <a:pt x="50380" y="29921"/>
                  </a:lnTo>
                  <a:lnTo>
                    <a:pt x="50380" y="0"/>
                  </a:lnTo>
                  <a:close/>
                </a:path>
              </a:pathLst>
            </a:custGeom>
            <a:solidFill>
              <a:srgbClr val="5656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195">
              <a:extLst>
                <a:ext uri="{FF2B5EF4-FFF2-40B4-BE49-F238E27FC236}">
                  <a16:creationId xmlns:a16="http://schemas.microsoft.com/office/drawing/2014/main" id="{EF20CCF3-823D-4B07-81A0-BD9411404AD4}"/>
                </a:ext>
              </a:extLst>
            </p:cNvPr>
            <p:cNvSpPr/>
            <p:nvPr/>
          </p:nvSpPr>
          <p:spPr>
            <a:xfrm>
              <a:off x="4766737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196">
              <a:extLst>
                <a:ext uri="{FF2B5EF4-FFF2-40B4-BE49-F238E27FC236}">
                  <a16:creationId xmlns:a16="http://schemas.microsoft.com/office/drawing/2014/main" id="{1DD24F2E-F862-41BC-9B13-C28C2C49396E}"/>
                </a:ext>
              </a:extLst>
            </p:cNvPr>
            <p:cNvSpPr/>
            <p:nvPr/>
          </p:nvSpPr>
          <p:spPr>
            <a:xfrm>
              <a:off x="4763952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75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75" y="404533"/>
                  </a:lnTo>
                  <a:lnTo>
                    <a:pt x="5575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197">
              <a:extLst>
                <a:ext uri="{FF2B5EF4-FFF2-40B4-BE49-F238E27FC236}">
                  <a16:creationId xmlns:a16="http://schemas.microsoft.com/office/drawing/2014/main" id="{FF63B35F-30BB-49D9-BA69-64BB4345A14F}"/>
                </a:ext>
              </a:extLst>
            </p:cNvPr>
            <p:cNvSpPr/>
            <p:nvPr/>
          </p:nvSpPr>
          <p:spPr>
            <a:xfrm>
              <a:off x="4672525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198">
              <a:extLst>
                <a:ext uri="{FF2B5EF4-FFF2-40B4-BE49-F238E27FC236}">
                  <a16:creationId xmlns:a16="http://schemas.microsoft.com/office/drawing/2014/main" id="{73C953FD-8AC7-47AF-A013-B2F6D04CDD5E}"/>
                </a:ext>
              </a:extLst>
            </p:cNvPr>
            <p:cNvSpPr/>
            <p:nvPr/>
          </p:nvSpPr>
          <p:spPr>
            <a:xfrm>
              <a:off x="4669741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199">
              <a:extLst>
                <a:ext uri="{FF2B5EF4-FFF2-40B4-BE49-F238E27FC236}">
                  <a16:creationId xmlns:a16="http://schemas.microsoft.com/office/drawing/2014/main" id="{2F888F39-E649-4D00-9DB7-9AE693438A87}"/>
                </a:ext>
              </a:extLst>
            </p:cNvPr>
            <p:cNvSpPr/>
            <p:nvPr/>
          </p:nvSpPr>
          <p:spPr>
            <a:xfrm>
              <a:off x="4295701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200">
              <a:extLst>
                <a:ext uri="{FF2B5EF4-FFF2-40B4-BE49-F238E27FC236}">
                  <a16:creationId xmlns:a16="http://schemas.microsoft.com/office/drawing/2014/main" id="{99C9E161-C2B8-4A73-BE7E-6A9BF523612B}"/>
                </a:ext>
              </a:extLst>
            </p:cNvPr>
            <p:cNvSpPr/>
            <p:nvPr/>
          </p:nvSpPr>
          <p:spPr>
            <a:xfrm>
              <a:off x="4292917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201">
              <a:extLst>
                <a:ext uri="{FF2B5EF4-FFF2-40B4-BE49-F238E27FC236}">
                  <a16:creationId xmlns:a16="http://schemas.microsoft.com/office/drawing/2014/main" id="{24340BA4-558F-481C-A318-488E58102EE8}"/>
                </a:ext>
              </a:extLst>
            </p:cNvPr>
            <p:cNvSpPr/>
            <p:nvPr/>
          </p:nvSpPr>
          <p:spPr>
            <a:xfrm>
              <a:off x="4389913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202">
              <a:extLst>
                <a:ext uri="{FF2B5EF4-FFF2-40B4-BE49-F238E27FC236}">
                  <a16:creationId xmlns:a16="http://schemas.microsoft.com/office/drawing/2014/main" id="{194FF7BB-D558-4DA9-AE19-E751953436EB}"/>
                </a:ext>
              </a:extLst>
            </p:cNvPr>
            <p:cNvSpPr/>
            <p:nvPr/>
          </p:nvSpPr>
          <p:spPr>
            <a:xfrm>
              <a:off x="4387128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203">
              <a:extLst>
                <a:ext uri="{FF2B5EF4-FFF2-40B4-BE49-F238E27FC236}">
                  <a16:creationId xmlns:a16="http://schemas.microsoft.com/office/drawing/2014/main" id="{64AD7CCE-58AF-4D3D-A4EF-9BF5E7AED7BB}"/>
                </a:ext>
              </a:extLst>
            </p:cNvPr>
            <p:cNvSpPr/>
            <p:nvPr/>
          </p:nvSpPr>
          <p:spPr>
            <a:xfrm>
              <a:off x="4484113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204">
              <a:extLst>
                <a:ext uri="{FF2B5EF4-FFF2-40B4-BE49-F238E27FC236}">
                  <a16:creationId xmlns:a16="http://schemas.microsoft.com/office/drawing/2014/main" id="{3311E230-D1E7-47F1-8AC6-03718155EFD4}"/>
                </a:ext>
              </a:extLst>
            </p:cNvPr>
            <p:cNvSpPr/>
            <p:nvPr/>
          </p:nvSpPr>
          <p:spPr>
            <a:xfrm>
              <a:off x="4481329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75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75" y="404533"/>
                  </a:lnTo>
                  <a:lnTo>
                    <a:pt x="5575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205">
              <a:extLst>
                <a:ext uri="{FF2B5EF4-FFF2-40B4-BE49-F238E27FC236}">
                  <a16:creationId xmlns:a16="http://schemas.microsoft.com/office/drawing/2014/main" id="{65BD426F-6CEA-4963-B3B1-1ED463ABD5C5}"/>
                </a:ext>
              </a:extLst>
            </p:cNvPr>
            <p:cNvSpPr/>
            <p:nvPr/>
          </p:nvSpPr>
          <p:spPr>
            <a:xfrm>
              <a:off x="4578324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206">
              <a:extLst>
                <a:ext uri="{FF2B5EF4-FFF2-40B4-BE49-F238E27FC236}">
                  <a16:creationId xmlns:a16="http://schemas.microsoft.com/office/drawing/2014/main" id="{4F1E3DA0-BF81-434C-9FD3-70733900800C}"/>
                </a:ext>
              </a:extLst>
            </p:cNvPr>
            <p:cNvSpPr/>
            <p:nvPr/>
          </p:nvSpPr>
          <p:spPr>
            <a:xfrm>
              <a:off x="4575540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207">
              <a:extLst>
                <a:ext uri="{FF2B5EF4-FFF2-40B4-BE49-F238E27FC236}">
                  <a16:creationId xmlns:a16="http://schemas.microsoft.com/office/drawing/2014/main" id="{04520EFF-EBEC-4828-AFBD-20E6E0208D36}"/>
                </a:ext>
              </a:extLst>
            </p:cNvPr>
            <p:cNvSpPr/>
            <p:nvPr/>
          </p:nvSpPr>
          <p:spPr>
            <a:xfrm>
              <a:off x="4107289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208">
              <a:extLst>
                <a:ext uri="{FF2B5EF4-FFF2-40B4-BE49-F238E27FC236}">
                  <a16:creationId xmlns:a16="http://schemas.microsoft.com/office/drawing/2014/main" id="{8CA0A8FB-0145-4808-A8A3-6E41849DD09F}"/>
                </a:ext>
              </a:extLst>
            </p:cNvPr>
            <p:cNvSpPr/>
            <p:nvPr/>
          </p:nvSpPr>
          <p:spPr>
            <a:xfrm>
              <a:off x="4104504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209">
              <a:extLst>
                <a:ext uri="{FF2B5EF4-FFF2-40B4-BE49-F238E27FC236}">
                  <a16:creationId xmlns:a16="http://schemas.microsoft.com/office/drawing/2014/main" id="{E5DC40E2-9F96-4DB7-92A3-C88857D178D9}"/>
                </a:ext>
              </a:extLst>
            </p:cNvPr>
            <p:cNvSpPr/>
            <p:nvPr/>
          </p:nvSpPr>
          <p:spPr>
            <a:xfrm>
              <a:off x="4201500" y="5219711"/>
              <a:ext cx="0" cy="405130"/>
            </a:xfrm>
            <a:custGeom>
              <a:avLst/>
              <a:gdLst/>
              <a:ahLst/>
              <a:cxnLst/>
              <a:rect l="l" t="t" r="r" b="b"/>
              <a:pathLst>
                <a:path h="405129">
                  <a:moveTo>
                    <a:pt x="0" y="0"/>
                  </a:moveTo>
                  <a:lnTo>
                    <a:pt x="0" y="404533"/>
                  </a:lnTo>
                </a:path>
              </a:pathLst>
            </a:custGeom>
            <a:solidFill>
              <a:srgbClr val="E4E5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210">
              <a:extLst>
                <a:ext uri="{FF2B5EF4-FFF2-40B4-BE49-F238E27FC236}">
                  <a16:creationId xmlns:a16="http://schemas.microsoft.com/office/drawing/2014/main" id="{C2AA748A-DF6C-4631-9251-00CF59F51837}"/>
                </a:ext>
              </a:extLst>
            </p:cNvPr>
            <p:cNvSpPr/>
            <p:nvPr/>
          </p:nvSpPr>
          <p:spPr>
            <a:xfrm>
              <a:off x="4198716" y="5219711"/>
              <a:ext cx="5715" cy="405130"/>
            </a:xfrm>
            <a:custGeom>
              <a:avLst/>
              <a:gdLst/>
              <a:ahLst/>
              <a:cxnLst/>
              <a:rect l="l" t="t" r="r" b="b"/>
              <a:pathLst>
                <a:path w="5714" h="405129">
                  <a:moveTo>
                    <a:pt x="5562" y="0"/>
                  </a:moveTo>
                  <a:lnTo>
                    <a:pt x="0" y="0"/>
                  </a:lnTo>
                  <a:lnTo>
                    <a:pt x="0" y="404533"/>
                  </a:lnTo>
                  <a:lnTo>
                    <a:pt x="5562" y="404533"/>
                  </a:lnTo>
                  <a:lnTo>
                    <a:pt x="5562" y="0"/>
                  </a:lnTo>
                  <a:close/>
                </a:path>
              </a:pathLst>
            </a:custGeom>
            <a:solidFill>
              <a:srgbClr val="696A6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211">
              <a:extLst>
                <a:ext uri="{FF2B5EF4-FFF2-40B4-BE49-F238E27FC236}">
                  <a16:creationId xmlns:a16="http://schemas.microsoft.com/office/drawing/2014/main" id="{B0BC5A34-80EA-4893-ACBC-752BA58AB6B6}"/>
                </a:ext>
              </a:extLst>
            </p:cNvPr>
            <p:cNvSpPr/>
            <p:nvPr/>
          </p:nvSpPr>
          <p:spPr>
            <a:xfrm>
              <a:off x="3691354" y="5299167"/>
              <a:ext cx="31115" cy="31115"/>
            </a:xfrm>
            <a:custGeom>
              <a:avLst/>
              <a:gdLst/>
              <a:ahLst/>
              <a:cxnLst/>
              <a:rect l="l" t="t" r="r" b="b"/>
              <a:pathLst>
                <a:path w="31114" h="31114">
                  <a:moveTo>
                    <a:pt x="23723" y="0"/>
                  </a:moveTo>
                  <a:lnTo>
                    <a:pt x="6845" y="0"/>
                  </a:lnTo>
                  <a:lnTo>
                    <a:pt x="0" y="6845"/>
                  </a:lnTo>
                  <a:lnTo>
                    <a:pt x="0" y="23723"/>
                  </a:lnTo>
                  <a:lnTo>
                    <a:pt x="6845" y="30556"/>
                  </a:lnTo>
                  <a:lnTo>
                    <a:pt x="23723" y="30556"/>
                  </a:lnTo>
                  <a:lnTo>
                    <a:pt x="30556" y="23723"/>
                  </a:lnTo>
                  <a:lnTo>
                    <a:pt x="30556" y="15278"/>
                  </a:lnTo>
                  <a:lnTo>
                    <a:pt x="30556" y="6845"/>
                  </a:lnTo>
                  <a:lnTo>
                    <a:pt x="23723" y="0"/>
                  </a:lnTo>
                  <a:close/>
                </a:path>
              </a:pathLst>
            </a:custGeom>
            <a:solidFill>
              <a:srgbClr val="EF3D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212">
              <a:extLst>
                <a:ext uri="{FF2B5EF4-FFF2-40B4-BE49-F238E27FC236}">
                  <a16:creationId xmlns:a16="http://schemas.microsoft.com/office/drawing/2014/main" id="{A6BE0EF8-7776-470C-8BD1-CBCADFC1BCF1}"/>
                </a:ext>
              </a:extLst>
            </p:cNvPr>
            <p:cNvSpPr/>
            <p:nvPr/>
          </p:nvSpPr>
          <p:spPr>
            <a:xfrm>
              <a:off x="3688560" y="5296386"/>
              <a:ext cx="36195" cy="36195"/>
            </a:xfrm>
            <a:custGeom>
              <a:avLst/>
              <a:gdLst/>
              <a:ahLst/>
              <a:cxnLst/>
              <a:rect l="l" t="t" r="r" b="b"/>
              <a:pathLst>
                <a:path w="36195" h="36195">
                  <a:moveTo>
                    <a:pt x="18072" y="0"/>
                  </a:moveTo>
                  <a:lnTo>
                    <a:pt x="11042" y="1418"/>
                  </a:lnTo>
                  <a:lnTo>
                    <a:pt x="5297" y="5286"/>
                  </a:lnTo>
                  <a:lnTo>
                    <a:pt x="1421" y="11026"/>
                  </a:lnTo>
                  <a:lnTo>
                    <a:pt x="0" y="18059"/>
                  </a:lnTo>
                  <a:lnTo>
                    <a:pt x="1421" y="25092"/>
                  </a:lnTo>
                  <a:lnTo>
                    <a:pt x="5297" y="30832"/>
                  </a:lnTo>
                  <a:lnTo>
                    <a:pt x="11042" y="34700"/>
                  </a:lnTo>
                  <a:lnTo>
                    <a:pt x="18072" y="36118"/>
                  </a:lnTo>
                  <a:lnTo>
                    <a:pt x="25105" y="34700"/>
                  </a:lnTo>
                  <a:lnTo>
                    <a:pt x="30845" y="30832"/>
                  </a:lnTo>
                  <a:lnTo>
                    <a:pt x="31031" y="30556"/>
                  </a:lnTo>
                  <a:lnTo>
                    <a:pt x="11175" y="30543"/>
                  </a:lnTo>
                  <a:lnTo>
                    <a:pt x="5600" y="24968"/>
                  </a:lnTo>
                  <a:lnTo>
                    <a:pt x="5587" y="11163"/>
                  </a:lnTo>
                  <a:lnTo>
                    <a:pt x="11175" y="5575"/>
                  </a:lnTo>
                  <a:lnTo>
                    <a:pt x="31031" y="5562"/>
                  </a:lnTo>
                  <a:lnTo>
                    <a:pt x="30845" y="5286"/>
                  </a:lnTo>
                  <a:lnTo>
                    <a:pt x="25105" y="1418"/>
                  </a:lnTo>
                  <a:lnTo>
                    <a:pt x="18072" y="0"/>
                  </a:lnTo>
                  <a:close/>
                </a:path>
                <a:path w="36195" h="36195">
                  <a:moveTo>
                    <a:pt x="31031" y="5562"/>
                  </a:moveTo>
                  <a:lnTo>
                    <a:pt x="18072" y="5562"/>
                  </a:lnTo>
                  <a:lnTo>
                    <a:pt x="24980" y="5575"/>
                  </a:lnTo>
                  <a:lnTo>
                    <a:pt x="30556" y="11163"/>
                  </a:lnTo>
                  <a:lnTo>
                    <a:pt x="30556" y="24955"/>
                  </a:lnTo>
                  <a:lnTo>
                    <a:pt x="24980" y="30543"/>
                  </a:lnTo>
                  <a:lnTo>
                    <a:pt x="18072" y="30556"/>
                  </a:lnTo>
                  <a:lnTo>
                    <a:pt x="31039" y="30543"/>
                  </a:lnTo>
                  <a:lnTo>
                    <a:pt x="34713" y="25092"/>
                  </a:lnTo>
                  <a:lnTo>
                    <a:pt x="36131" y="18059"/>
                  </a:lnTo>
                  <a:lnTo>
                    <a:pt x="34713" y="11026"/>
                  </a:lnTo>
                  <a:lnTo>
                    <a:pt x="31031" y="5562"/>
                  </a:lnTo>
                  <a:close/>
                </a:path>
              </a:pathLst>
            </a:custGeom>
            <a:solidFill>
              <a:srgbClr val="41404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213">
              <a:extLst>
                <a:ext uri="{FF2B5EF4-FFF2-40B4-BE49-F238E27FC236}">
                  <a16:creationId xmlns:a16="http://schemas.microsoft.com/office/drawing/2014/main" id="{FE782F05-A4B5-4472-8033-0658E1E2EE7A}"/>
                </a:ext>
              </a:extLst>
            </p:cNvPr>
            <p:cNvSpPr/>
            <p:nvPr/>
          </p:nvSpPr>
          <p:spPr>
            <a:xfrm>
              <a:off x="6995236" y="3860444"/>
              <a:ext cx="198513" cy="184787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214">
              <a:extLst>
                <a:ext uri="{FF2B5EF4-FFF2-40B4-BE49-F238E27FC236}">
                  <a16:creationId xmlns:a16="http://schemas.microsoft.com/office/drawing/2014/main" id="{97990758-1500-4687-A4A7-CBD8774343F5}"/>
                </a:ext>
              </a:extLst>
            </p:cNvPr>
            <p:cNvSpPr/>
            <p:nvPr/>
          </p:nvSpPr>
          <p:spPr>
            <a:xfrm>
              <a:off x="5449137" y="3857244"/>
              <a:ext cx="227279" cy="392739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215">
              <a:extLst>
                <a:ext uri="{FF2B5EF4-FFF2-40B4-BE49-F238E27FC236}">
                  <a16:creationId xmlns:a16="http://schemas.microsoft.com/office/drawing/2014/main" id="{E7CA7BA5-399C-4F7B-82E5-7ED39A2E0B61}"/>
                </a:ext>
              </a:extLst>
            </p:cNvPr>
            <p:cNvSpPr/>
            <p:nvPr/>
          </p:nvSpPr>
          <p:spPr>
            <a:xfrm>
              <a:off x="6909002" y="4495939"/>
              <a:ext cx="86245" cy="101028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216">
              <a:extLst>
                <a:ext uri="{FF2B5EF4-FFF2-40B4-BE49-F238E27FC236}">
                  <a16:creationId xmlns:a16="http://schemas.microsoft.com/office/drawing/2014/main" id="{123844CB-E8D5-4CB5-A6FD-85CA1F27B618}"/>
                </a:ext>
              </a:extLst>
            </p:cNvPr>
            <p:cNvSpPr/>
            <p:nvPr/>
          </p:nvSpPr>
          <p:spPr>
            <a:xfrm>
              <a:off x="6939115" y="4329861"/>
              <a:ext cx="30340" cy="17570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217">
              <a:extLst>
                <a:ext uri="{FF2B5EF4-FFF2-40B4-BE49-F238E27FC236}">
                  <a16:creationId xmlns:a16="http://schemas.microsoft.com/office/drawing/2014/main" id="{8B1D28FA-4881-45DB-A3CE-6923F940F459}"/>
                </a:ext>
              </a:extLst>
            </p:cNvPr>
            <p:cNvSpPr/>
            <p:nvPr/>
          </p:nvSpPr>
          <p:spPr>
            <a:xfrm>
              <a:off x="5362892" y="6311925"/>
              <a:ext cx="86258" cy="101028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218">
              <a:extLst>
                <a:ext uri="{FF2B5EF4-FFF2-40B4-BE49-F238E27FC236}">
                  <a16:creationId xmlns:a16="http://schemas.microsoft.com/office/drawing/2014/main" id="{410A0133-36BF-4439-8454-96AA9BF07E8F}"/>
                </a:ext>
              </a:extLst>
            </p:cNvPr>
            <p:cNvSpPr/>
            <p:nvPr/>
          </p:nvSpPr>
          <p:spPr>
            <a:xfrm>
              <a:off x="5393016" y="6145859"/>
              <a:ext cx="30340" cy="175691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219">
              <a:extLst>
                <a:ext uri="{FF2B5EF4-FFF2-40B4-BE49-F238E27FC236}">
                  <a16:creationId xmlns:a16="http://schemas.microsoft.com/office/drawing/2014/main" id="{CDFE78E8-EFD5-4D36-B8D2-0150A45A6D69}"/>
                </a:ext>
              </a:extLst>
            </p:cNvPr>
            <p:cNvSpPr/>
            <p:nvPr/>
          </p:nvSpPr>
          <p:spPr>
            <a:xfrm>
              <a:off x="7009371" y="5678436"/>
              <a:ext cx="220345" cy="98425"/>
            </a:xfrm>
            <a:custGeom>
              <a:avLst/>
              <a:gdLst/>
              <a:ahLst/>
              <a:cxnLst/>
              <a:rect l="l" t="t" r="r" b="b"/>
              <a:pathLst>
                <a:path w="220345" h="98425">
                  <a:moveTo>
                    <a:pt x="45783" y="0"/>
                  </a:moveTo>
                  <a:lnTo>
                    <a:pt x="0" y="0"/>
                  </a:lnTo>
                  <a:lnTo>
                    <a:pt x="0" y="98209"/>
                  </a:lnTo>
                  <a:lnTo>
                    <a:pt x="45783" y="98209"/>
                  </a:lnTo>
                  <a:lnTo>
                    <a:pt x="45783" y="0"/>
                  </a:lnTo>
                  <a:close/>
                </a:path>
                <a:path w="220345" h="98425">
                  <a:moveTo>
                    <a:pt x="219976" y="0"/>
                  </a:moveTo>
                  <a:lnTo>
                    <a:pt x="174180" y="0"/>
                  </a:lnTo>
                  <a:lnTo>
                    <a:pt x="174180" y="98209"/>
                  </a:lnTo>
                  <a:lnTo>
                    <a:pt x="219976" y="98209"/>
                  </a:lnTo>
                  <a:lnTo>
                    <a:pt x="219976" y="0"/>
                  </a:lnTo>
                  <a:close/>
                </a:path>
              </a:pathLst>
            </a:custGeom>
            <a:solidFill>
              <a:srgbClr val="8486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220">
              <a:extLst>
                <a:ext uri="{FF2B5EF4-FFF2-40B4-BE49-F238E27FC236}">
                  <a16:creationId xmlns:a16="http://schemas.microsoft.com/office/drawing/2014/main" id="{A26B5E15-219A-4207-A0F1-6620F5D0C7B2}"/>
                </a:ext>
              </a:extLst>
            </p:cNvPr>
            <p:cNvSpPr/>
            <p:nvPr/>
          </p:nvSpPr>
          <p:spPr>
            <a:xfrm>
              <a:off x="7055154" y="5678436"/>
              <a:ext cx="128905" cy="98425"/>
            </a:xfrm>
            <a:custGeom>
              <a:avLst/>
              <a:gdLst/>
              <a:ahLst/>
              <a:cxnLst/>
              <a:rect l="l" t="t" r="r" b="b"/>
              <a:pathLst>
                <a:path w="128904" h="98425">
                  <a:moveTo>
                    <a:pt x="0" y="98196"/>
                  </a:moveTo>
                  <a:lnTo>
                    <a:pt x="128397" y="98196"/>
                  </a:lnTo>
                  <a:lnTo>
                    <a:pt x="128397" y="0"/>
                  </a:lnTo>
                  <a:lnTo>
                    <a:pt x="0" y="0"/>
                  </a:lnTo>
                  <a:lnTo>
                    <a:pt x="0" y="98196"/>
                  </a:lnTo>
                  <a:close/>
                </a:path>
              </a:pathLst>
            </a:custGeom>
            <a:solidFill>
              <a:srgbClr val="CBCC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221">
              <a:extLst>
                <a:ext uri="{FF2B5EF4-FFF2-40B4-BE49-F238E27FC236}">
                  <a16:creationId xmlns:a16="http://schemas.microsoft.com/office/drawing/2014/main" id="{AF437660-3366-41A2-8DDB-76443604EED6}"/>
                </a:ext>
              </a:extLst>
            </p:cNvPr>
            <p:cNvSpPr/>
            <p:nvPr/>
          </p:nvSpPr>
          <p:spPr>
            <a:xfrm>
              <a:off x="6524803" y="5678436"/>
              <a:ext cx="220345" cy="98425"/>
            </a:xfrm>
            <a:custGeom>
              <a:avLst/>
              <a:gdLst/>
              <a:ahLst/>
              <a:cxnLst/>
              <a:rect l="l" t="t" r="r" b="b"/>
              <a:pathLst>
                <a:path w="220345" h="98425">
                  <a:moveTo>
                    <a:pt x="45796" y="0"/>
                  </a:moveTo>
                  <a:lnTo>
                    <a:pt x="0" y="0"/>
                  </a:lnTo>
                  <a:lnTo>
                    <a:pt x="0" y="98209"/>
                  </a:lnTo>
                  <a:lnTo>
                    <a:pt x="45796" y="98209"/>
                  </a:lnTo>
                  <a:lnTo>
                    <a:pt x="45796" y="0"/>
                  </a:lnTo>
                  <a:close/>
                </a:path>
                <a:path w="220345" h="98425">
                  <a:moveTo>
                    <a:pt x="219976" y="0"/>
                  </a:moveTo>
                  <a:lnTo>
                    <a:pt x="174193" y="0"/>
                  </a:lnTo>
                  <a:lnTo>
                    <a:pt x="174193" y="98209"/>
                  </a:lnTo>
                  <a:lnTo>
                    <a:pt x="219976" y="98209"/>
                  </a:lnTo>
                  <a:lnTo>
                    <a:pt x="219976" y="0"/>
                  </a:lnTo>
                  <a:close/>
                </a:path>
              </a:pathLst>
            </a:custGeom>
            <a:solidFill>
              <a:srgbClr val="84868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222">
              <a:extLst>
                <a:ext uri="{FF2B5EF4-FFF2-40B4-BE49-F238E27FC236}">
                  <a16:creationId xmlns:a16="http://schemas.microsoft.com/office/drawing/2014/main" id="{B71DDA07-05B9-46E0-95F8-64BF8971A48E}"/>
                </a:ext>
              </a:extLst>
            </p:cNvPr>
            <p:cNvSpPr/>
            <p:nvPr/>
          </p:nvSpPr>
          <p:spPr>
            <a:xfrm>
              <a:off x="6570599" y="5678436"/>
              <a:ext cx="128905" cy="98425"/>
            </a:xfrm>
            <a:custGeom>
              <a:avLst/>
              <a:gdLst/>
              <a:ahLst/>
              <a:cxnLst/>
              <a:rect l="l" t="t" r="r" b="b"/>
              <a:pathLst>
                <a:path w="128904" h="98425">
                  <a:moveTo>
                    <a:pt x="0" y="98196"/>
                  </a:moveTo>
                  <a:lnTo>
                    <a:pt x="128397" y="98196"/>
                  </a:lnTo>
                  <a:lnTo>
                    <a:pt x="128397" y="0"/>
                  </a:lnTo>
                  <a:lnTo>
                    <a:pt x="0" y="0"/>
                  </a:lnTo>
                  <a:lnTo>
                    <a:pt x="0" y="98196"/>
                  </a:lnTo>
                  <a:close/>
                </a:path>
              </a:pathLst>
            </a:custGeom>
            <a:solidFill>
              <a:srgbClr val="CBCCC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223">
              <a:extLst>
                <a:ext uri="{FF2B5EF4-FFF2-40B4-BE49-F238E27FC236}">
                  <a16:creationId xmlns:a16="http://schemas.microsoft.com/office/drawing/2014/main" id="{DCF674FD-AF81-4DC0-A393-8AB78F9ED019}"/>
                </a:ext>
              </a:extLst>
            </p:cNvPr>
            <p:cNvSpPr/>
            <p:nvPr/>
          </p:nvSpPr>
          <p:spPr>
            <a:xfrm>
              <a:off x="6502831" y="5776632"/>
              <a:ext cx="760730" cy="330200"/>
            </a:xfrm>
            <a:custGeom>
              <a:avLst/>
              <a:gdLst/>
              <a:ahLst/>
              <a:cxnLst/>
              <a:rect l="l" t="t" r="r" b="b"/>
              <a:pathLst>
                <a:path w="760729" h="330200">
                  <a:moveTo>
                    <a:pt x="760539" y="0"/>
                  </a:moveTo>
                  <a:lnTo>
                    <a:pt x="0" y="0"/>
                  </a:lnTo>
                  <a:lnTo>
                    <a:pt x="0" y="330060"/>
                  </a:lnTo>
                  <a:lnTo>
                    <a:pt x="760539" y="330060"/>
                  </a:lnTo>
                  <a:lnTo>
                    <a:pt x="760539" y="0"/>
                  </a:lnTo>
                  <a:close/>
                </a:path>
              </a:pathLst>
            </a:custGeom>
            <a:solidFill>
              <a:srgbClr val="0483B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224">
              <a:extLst>
                <a:ext uri="{FF2B5EF4-FFF2-40B4-BE49-F238E27FC236}">
                  <a16:creationId xmlns:a16="http://schemas.microsoft.com/office/drawing/2014/main" id="{166BDB1A-63CB-4585-9ABD-8E45EA9A6C5A}"/>
                </a:ext>
              </a:extLst>
            </p:cNvPr>
            <p:cNvSpPr/>
            <p:nvPr/>
          </p:nvSpPr>
          <p:spPr>
            <a:xfrm>
              <a:off x="6664767" y="5868800"/>
              <a:ext cx="442595" cy="118110"/>
            </a:xfrm>
            <a:custGeom>
              <a:avLst/>
              <a:gdLst/>
              <a:ahLst/>
              <a:cxnLst/>
              <a:rect l="l" t="t" r="r" b="b"/>
              <a:pathLst>
                <a:path w="442595" h="118110">
                  <a:moveTo>
                    <a:pt x="383692" y="0"/>
                  </a:moveTo>
                  <a:lnTo>
                    <a:pt x="58750" y="0"/>
                  </a:lnTo>
                  <a:lnTo>
                    <a:pt x="35881" y="4618"/>
                  </a:lnTo>
                  <a:lnTo>
                    <a:pt x="17206" y="17213"/>
                  </a:lnTo>
                  <a:lnTo>
                    <a:pt x="4616" y="35891"/>
                  </a:lnTo>
                  <a:lnTo>
                    <a:pt x="0" y="58762"/>
                  </a:lnTo>
                  <a:lnTo>
                    <a:pt x="4616" y="81631"/>
                  </a:lnTo>
                  <a:lnTo>
                    <a:pt x="17206" y="100306"/>
                  </a:lnTo>
                  <a:lnTo>
                    <a:pt x="35881" y="112896"/>
                  </a:lnTo>
                  <a:lnTo>
                    <a:pt x="58750" y="117513"/>
                  </a:lnTo>
                  <a:lnTo>
                    <a:pt x="383692" y="117513"/>
                  </a:lnTo>
                  <a:lnTo>
                    <a:pt x="406561" y="112896"/>
                  </a:lnTo>
                  <a:lnTo>
                    <a:pt x="425235" y="100306"/>
                  </a:lnTo>
                  <a:lnTo>
                    <a:pt x="437825" y="81631"/>
                  </a:lnTo>
                  <a:lnTo>
                    <a:pt x="442442" y="58762"/>
                  </a:lnTo>
                  <a:lnTo>
                    <a:pt x="437825" y="35891"/>
                  </a:lnTo>
                  <a:lnTo>
                    <a:pt x="425235" y="17213"/>
                  </a:lnTo>
                  <a:lnTo>
                    <a:pt x="406561" y="4618"/>
                  </a:lnTo>
                  <a:lnTo>
                    <a:pt x="383692" y="0"/>
                  </a:lnTo>
                  <a:close/>
                </a:path>
              </a:pathLst>
            </a:custGeom>
            <a:solidFill>
              <a:srgbClr val="0162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225">
              <a:extLst>
                <a:ext uri="{FF2B5EF4-FFF2-40B4-BE49-F238E27FC236}">
                  <a16:creationId xmlns:a16="http://schemas.microsoft.com/office/drawing/2014/main" id="{A819FF77-8E9C-4591-86A0-181DA7BC7796}"/>
                </a:ext>
              </a:extLst>
            </p:cNvPr>
            <p:cNvSpPr/>
            <p:nvPr/>
          </p:nvSpPr>
          <p:spPr>
            <a:xfrm>
              <a:off x="6502831" y="6108940"/>
              <a:ext cx="760730" cy="581025"/>
            </a:xfrm>
            <a:custGeom>
              <a:avLst/>
              <a:gdLst/>
              <a:ahLst/>
              <a:cxnLst/>
              <a:rect l="l" t="t" r="r" b="b"/>
              <a:pathLst>
                <a:path w="760729" h="581025">
                  <a:moveTo>
                    <a:pt x="293801" y="287235"/>
                  </a:moveTo>
                  <a:lnTo>
                    <a:pt x="0" y="0"/>
                  </a:lnTo>
                  <a:lnTo>
                    <a:pt x="0" y="574433"/>
                  </a:lnTo>
                  <a:lnTo>
                    <a:pt x="293801" y="287235"/>
                  </a:lnTo>
                  <a:close/>
                </a:path>
                <a:path w="760729" h="581025">
                  <a:moveTo>
                    <a:pt x="760526" y="0"/>
                  </a:moveTo>
                  <a:lnTo>
                    <a:pt x="466725" y="290372"/>
                  </a:lnTo>
                  <a:lnTo>
                    <a:pt x="760526" y="580694"/>
                  </a:lnTo>
                  <a:lnTo>
                    <a:pt x="760526" y="0"/>
                  </a:lnTo>
                  <a:close/>
                </a:path>
              </a:pathLst>
            </a:custGeom>
            <a:solidFill>
              <a:srgbClr val="1E8D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0" name="object 226">
              <a:extLst>
                <a:ext uri="{FF2B5EF4-FFF2-40B4-BE49-F238E27FC236}">
                  <a16:creationId xmlns:a16="http://schemas.microsoft.com/office/drawing/2014/main" id="{DD7D096F-729C-49C0-85B9-59518270AA9B}"/>
                </a:ext>
              </a:extLst>
            </p:cNvPr>
            <p:cNvSpPr/>
            <p:nvPr/>
          </p:nvSpPr>
          <p:spPr>
            <a:xfrm>
              <a:off x="6716818" y="6251658"/>
              <a:ext cx="312420" cy="271145"/>
            </a:xfrm>
            <a:custGeom>
              <a:avLst/>
              <a:gdLst/>
              <a:ahLst/>
              <a:cxnLst/>
              <a:rect l="l" t="t" r="r" b="b"/>
              <a:pathLst>
                <a:path w="312420" h="271145">
                  <a:moveTo>
                    <a:pt x="156146" y="0"/>
                  </a:moveTo>
                  <a:lnTo>
                    <a:pt x="106793" y="6900"/>
                  </a:lnTo>
                  <a:lnTo>
                    <a:pt x="63930" y="26117"/>
                  </a:lnTo>
                  <a:lnTo>
                    <a:pt x="30128" y="55420"/>
                  </a:lnTo>
                  <a:lnTo>
                    <a:pt x="7960" y="92581"/>
                  </a:lnTo>
                  <a:lnTo>
                    <a:pt x="0" y="135369"/>
                  </a:lnTo>
                  <a:lnTo>
                    <a:pt x="7960" y="178158"/>
                  </a:lnTo>
                  <a:lnTo>
                    <a:pt x="30128" y="215322"/>
                  </a:lnTo>
                  <a:lnTo>
                    <a:pt x="63930" y="244629"/>
                  </a:lnTo>
                  <a:lnTo>
                    <a:pt x="106793" y="263849"/>
                  </a:lnTo>
                  <a:lnTo>
                    <a:pt x="156146" y="270751"/>
                  </a:lnTo>
                  <a:lnTo>
                    <a:pt x="205506" y="263849"/>
                  </a:lnTo>
                  <a:lnTo>
                    <a:pt x="248377" y="244629"/>
                  </a:lnTo>
                  <a:lnTo>
                    <a:pt x="282184" y="215322"/>
                  </a:lnTo>
                  <a:lnTo>
                    <a:pt x="304356" y="178158"/>
                  </a:lnTo>
                  <a:lnTo>
                    <a:pt x="312318" y="135369"/>
                  </a:lnTo>
                  <a:lnTo>
                    <a:pt x="304356" y="92581"/>
                  </a:lnTo>
                  <a:lnTo>
                    <a:pt x="282184" y="55420"/>
                  </a:lnTo>
                  <a:lnTo>
                    <a:pt x="248377" y="26117"/>
                  </a:lnTo>
                  <a:lnTo>
                    <a:pt x="205506" y="6900"/>
                  </a:lnTo>
                  <a:lnTo>
                    <a:pt x="156146" y="0"/>
                  </a:lnTo>
                  <a:close/>
                </a:path>
              </a:pathLst>
            </a:custGeom>
            <a:solidFill>
              <a:srgbClr val="3396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1" name="object 227">
              <a:extLst>
                <a:ext uri="{FF2B5EF4-FFF2-40B4-BE49-F238E27FC236}">
                  <a16:creationId xmlns:a16="http://schemas.microsoft.com/office/drawing/2014/main" id="{2218AF46-B51C-42B3-9A31-3195CF9477C0}"/>
                </a:ext>
              </a:extLst>
            </p:cNvPr>
            <p:cNvSpPr/>
            <p:nvPr/>
          </p:nvSpPr>
          <p:spPr>
            <a:xfrm>
              <a:off x="6078524" y="6931355"/>
              <a:ext cx="120141" cy="4302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228">
              <a:extLst>
                <a:ext uri="{FF2B5EF4-FFF2-40B4-BE49-F238E27FC236}">
                  <a16:creationId xmlns:a16="http://schemas.microsoft.com/office/drawing/2014/main" id="{630710E2-AC2A-44AD-8068-A272CBAC38CA}"/>
                </a:ext>
              </a:extLst>
            </p:cNvPr>
            <p:cNvSpPr/>
            <p:nvPr/>
          </p:nvSpPr>
          <p:spPr>
            <a:xfrm>
              <a:off x="6174181" y="6921524"/>
              <a:ext cx="149580" cy="159537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229">
              <a:extLst>
                <a:ext uri="{FF2B5EF4-FFF2-40B4-BE49-F238E27FC236}">
                  <a16:creationId xmlns:a16="http://schemas.microsoft.com/office/drawing/2014/main" id="{955AA02C-0ECF-45FB-A829-13216163B0CB}"/>
                </a:ext>
              </a:extLst>
            </p:cNvPr>
            <p:cNvSpPr/>
            <p:nvPr/>
          </p:nvSpPr>
          <p:spPr>
            <a:xfrm>
              <a:off x="2944660" y="6337617"/>
              <a:ext cx="4597400" cy="1454785"/>
            </a:xfrm>
            <a:custGeom>
              <a:avLst/>
              <a:gdLst/>
              <a:ahLst/>
              <a:cxnLst/>
              <a:rect l="l" t="t" r="r" b="b"/>
              <a:pathLst>
                <a:path w="4597400" h="1454784">
                  <a:moveTo>
                    <a:pt x="97764" y="0"/>
                  </a:moveTo>
                  <a:lnTo>
                    <a:pt x="0" y="41236"/>
                  </a:lnTo>
                  <a:lnTo>
                    <a:pt x="97764" y="82486"/>
                  </a:lnTo>
                  <a:lnTo>
                    <a:pt x="80251" y="41236"/>
                  </a:lnTo>
                  <a:lnTo>
                    <a:pt x="97764" y="0"/>
                  </a:lnTo>
                  <a:close/>
                </a:path>
                <a:path w="4597400" h="1454784">
                  <a:moveTo>
                    <a:pt x="2349716" y="41249"/>
                  </a:moveTo>
                  <a:lnTo>
                    <a:pt x="2251951" y="0"/>
                  </a:lnTo>
                  <a:lnTo>
                    <a:pt x="2269464" y="41249"/>
                  </a:lnTo>
                  <a:lnTo>
                    <a:pt x="2251951" y="82486"/>
                  </a:lnTo>
                  <a:lnTo>
                    <a:pt x="2349716" y="41249"/>
                  </a:lnTo>
                  <a:close/>
                </a:path>
                <a:path w="4597400" h="1454784">
                  <a:moveTo>
                    <a:pt x="4597133" y="1443075"/>
                  </a:moveTo>
                  <a:lnTo>
                    <a:pt x="1351026" y="1443075"/>
                  </a:lnTo>
                  <a:lnTo>
                    <a:pt x="1351026" y="1454213"/>
                  </a:lnTo>
                  <a:lnTo>
                    <a:pt x="4597133" y="1454213"/>
                  </a:lnTo>
                  <a:lnTo>
                    <a:pt x="4597133" y="1443075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84" name="object 230">
            <a:extLst>
              <a:ext uri="{FF2B5EF4-FFF2-40B4-BE49-F238E27FC236}">
                <a16:creationId xmlns:a16="http://schemas.microsoft.com/office/drawing/2014/main" id="{AE55DF80-88E7-4C4D-A387-98BAFC98CA2F}"/>
              </a:ext>
            </a:extLst>
          </p:cNvPr>
          <p:cNvSpPr txBox="1"/>
          <p:nvPr/>
        </p:nvSpPr>
        <p:spPr>
          <a:xfrm>
            <a:off x="8331297" y="2540166"/>
            <a:ext cx="311785" cy="443006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57150" marR="5080" indent="-45085">
              <a:lnSpc>
                <a:spcPts val="1050"/>
              </a:lnSpc>
              <a:spcBef>
                <a:spcPts val="225"/>
              </a:spcBef>
            </a:pPr>
            <a:r>
              <a:rPr lang="cy-GB" sz="900" dirty="0">
                <a:solidFill>
                  <a:srgbClr val="231F20"/>
                </a:solidFill>
                <a:latin typeface="Arial"/>
                <a:cs typeface="Arial"/>
              </a:rPr>
              <a:t>Pibell nwy fetel</a:t>
            </a:r>
          </a:p>
        </p:txBody>
      </p:sp>
      <p:sp>
        <p:nvSpPr>
          <p:cNvPr id="485" name="object 231">
            <a:extLst>
              <a:ext uri="{FF2B5EF4-FFF2-40B4-BE49-F238E27FC236}">
                <a16:creationId xmlns:a16="http://schemas.microsoft.com/office/drawing/2014/main" id="{6AAAC33F-7618-47A3-85F2-C4EDF61E548D}"/>
              </a:ext>
            </a:extLst>
          </p:cNvPr>
          <p:cNvSpPr txBox="1"/>
          <p:nvPr/>
        </p:nvSpPr>
        <p:spPr>
          <a:xfrm>
            <a:off x="6494845" y="5490362"/>
            <a:ext cx="515858" cy="437236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indent="-26670" algn="ctr">
              <a:lnSpc>
                <a:spcPts val="1050"/>
              </a:lnSpc>
              <a:spcBef>
                <a:spcPts val="225"/>
              </a:spcBef>
            </a:pPr>
            <a:r>
              <a:rPr lang="cy-GB" sz="700" dirty="0">
                <a:solidFill>
                  <a:srgbClr val="231F20"/>
                </a:solidFill>
                <a:latin typeface="Arial"/>
                <a:cs typeface="Arial"/>
              </a:rPr>
              <a:t>Pibell gwasanaeth dŵr</a:t>
            </a:r>
          </a:p>
        </p:txBody>
      </p:sp>
      <p:sp>
        <p:nvSpPr>
          <p:cNvPr id="486" name="object 232">
            <a:extLst>
              <a:ext uri="{FF2B5EF4-FFF2-40B4-BE49-F238E27FC236}">
                <a16:creationId xmlns:a16="http://schemas.microsoft.com/office/drawing/2014/main" id="{87EA46D9-0205-4CF6-B524-E7CC943EEB35}"/>
              </a:ext>
            </a:extLst>
          </p:cNvPr>
          <p:cNvSpPr txBox="1"/>
          <p:nvPr/>
        </p:nvSpPr>
        <p:spPr>
          <a:xfrm>
            <a:off x="7150773" y="5490362"/>
            <a:ext cx="515859" cy="452047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indent="635" algn="ctr">
              <a:lnSpc>
                <a:spcPts val="1050"/>
              </a:lnSpc>
              <a:spcBef>
                <a:spcPts val="225"/>
              </a:spcBef>
            </a:pPr>
            <a:r>
              <a:rPr lang="cy-GB" sz="700" dirty="0">
                <a:solidFill>
                  <a:srgbClr val="231F20"/>
                </a:solidFill>
                <a:latin typeface="Arial"/>
                <a:cs typeface="Arial"/>
              </a:rPr>
              <a:t>Pibell gwasanaeth nwy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Ffiwsiau y gellir eu hail-weirio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lvl="3" indent="0">
              <a:buNone/>
              <a:defRPr/>
            </a:pPr>
            <a:r>
              <a:rPr lang="cy-GB" sz="2000" dirty="0"/>
              <a:t>Mae ffiws yn ddolen wan mewn cylched a fydd yn ‘torri’ pan fydd gormod o gerrynt yn llifo trwyddi, gan ddiogelu dargludyddion y cylched rhag difrod.</a:t>
            </a:r>
          </a:p>
          <a:p>
            <a:r>
              <a:rPr lang="cy-GB" dirty="0"/>
              <a:t>Mae gan ffiwsiau y gellir eu hail-weirio wifren ffiws sy’n cael ei ddal yn y ddau ben gan sgriwiau bychain.</a:t>
            </a:r>
          </a:p>
          <a:p>
            <a:r>
              <a:rPr lang="cy-GB" dirty="0">
                <a:solidFill>
                  <a:schemeClr val="accent2"/>
                </a:solidFill>
              </a:rPr>
              <a:t> 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4" name="Group 23">
            <a:extLst>
              <a:ext uri="{FF2B5EF4-FFF2-40B4-BE49-F238E27FC236}">
                <a16:creationId xmlns:a16="http://schemas.microsoft.com/office/drawing/2014/main" id="{1F395C3C-2A8F-47EE-9DCD-50ABFD4402F1}"/>
              </a:ext>
            </a:extLst>
          </p:cNvPr>
          <p:cNvGrpSpPr>
            <a:grpSpLocks/>
          </p:cNvGrpSpPr>
          <p:nvPr/>
        </p:nvGrpSpPr>
        <p:grpSpPr bwMode="auto">
          <a:xfrm>
            <a:off x="5074451" y="3761675"/>
            <a:ext cx="3600450" cy="1584325"/>
            <a:chOff x="476" y="935"/>
            <a:chExt cx="2903" cy="1134"/>
          </a:xfrm>
        </p:grpSpPr>
        <p:pic>
          <p:nvPicPr>
            <p:cNvPr id="5" name="Picture 10" descr="30 Amp Rewireable Fuse Carrier and Base">
              <a:hlinkClick r:id="rId2"/>
              <a:extLst>
                <a:ext uri="{FF2B5EF4-FFF2-40B4-BE49-F238E27FC236}">
                  <a16:creationId xmlns:a16="http://schemas.microsoft.com/office/drawing/2014/main" id="{A9FCF686-C741-4B07-9105-2F3A16E522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99" y="935"/>
              <a:ext cx="680" cy="1134"/>
            </a:xfrm>
            <a:prstGeom prst="rect">
              <a:avLst/>
            </a:prstGeom>
            <a:noFill/>
          </p:spPr>
        </p:pic>
        <p:pic>
          <p:nvPicPr>
            <p:cNvPr id="6" name="Picture 12" descr="_5 Amp_Rewireable Fuse Carrier and Base">
              <a:hlinkClick r:id="rId4"/>
              <a:extLst>
                <a:ext uri="{FF2B5EF4-FFF2-40B4-BE49-F238E27FC236}">
                  <a16:creationId xmlns:a16="http://schemas.microsoft.com/office/drawing/2014/main" id="{033C4BE3-31E4-498C-A303-F59F7CEF5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7" y="935"/>
              <a:ext cx="756" cy="1134"/>
            </a:xfrm>
            <a:prstGeom prst="rect">
              <a:avLst/>
            </a:prstGeom>
            <a:noFill/>
          </p:spPr>
        </p:pic>
        <p:pic>
          <p:nvPicPr>
            <p:cNvPr id="7" name="Picture 14" descr="15 Amp Rewireable Fuse Carrier and Base">
              <a:hlinkClick r:id="rId6"/>
              <a:extLst>
                <a:ext uri="{FF2B5EF4-FFF2-40B4-BE49-F238E27FC236}">
                  <a16:creationId xmlns:a16="http://schemas.microsoft.com/office/drawing/2014/main" id="{B9DB5F76-D495-4945-8E4E-5E6091A0A7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202" y="935"/>
              <a:ext cx="720" cy="1122"/>
            </a:xfrm>
            <a:prstGeom prst="rect">
              <a:avLst/>
            </a:prstGeom>
            <a:noFill/>
          </p:spPr>
        </p:pic>
        <p:pic>
          <p:nvPicPr>
            <p:cNvPr id="8" name="Picture 16" descr="20 Amp Rewireable Fuse Carrier and Base">
              <a:hlinkClick r:id="rId8"/>
              <a:extLst>
                <a:ext uri="{FF2B5EF4-FFF2-40B4-BE49-F238E27FC236}">
                  <a16:creationId xmlns:a16="http://schemas.microsoft.com/office/drawing/2014/main" id="{E56FB4D4-85C6-4ABD-95C7-D5D4D40130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76" y="935"/>
              <a:ext cx="720" cy="112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Torwyr cylched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lang="cy-GB"/>
              <a:t>Mae torrwr cylched yn switsh trydanol sy’n gweithredu’n awtomatig i ddiogelu cylched trydanol rhag difrod a achosir gan gerrynt gormodol oherwydd gorlwytho neu siortio. Ei brif swyddogaeth yw torri llif y cerrynt ar ôl canfod nam. </a:t>
            </a:r>
          </a:p>
          <a:p>
            <a:r>
              <a:rPr lang="cy-GB"/>
              <a:t>Yn wahanol i ffiws, sy’n gweithio unwaith cyn gorfod ei newid, gellir ailosod torrwr cylched (naill ai â llaw neu’n awtomatig) i ailgychwyn y gweithrediad arferol gan barhau i weithredu fel arfer.</a:t>
            </a:r>
          </a:p>
          <a:p>
            <a:endParaRPr lang="en-US" dirty="0"/>
          </a:p>
        </p:txBody>
      </p:sp>
      <p:pic>
        <p:nvPicPr>
          <p:cNvPr id="4" name="Content Placeholder 3" descr="ABB S202UDC-K30 Miniature Circuit Breaker - Thermal Devices ...">
            <a:extLst>
              <a:ext uri="{FF2B5EF4-FFF2-40B4-BE49-F238E27FC236}">
                <a16:creationId xmlns:a16="http://schemas.microsoft.com/office/drawing/2014/main" id="{BB9E7ECF-2AE2-4EB1-B709-8A94F098708A}"/>
              </a:ext>
            </a:extLst>
          </p:cNvPr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1608" y="3739686"/>
            <a:ext cx="2076822" cy="2164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406"/>
            <a:ext cx="8229600" cy="382588"/>
          </a:xfrm>
        </p:spPr>
        <p:txBody>
          <a:bodyPr/>
          <a:lstStyle/>
          <a:p>
            <a:r>
              <a:rPr lang="cy-GB"/>
              <a:t>Dyfeisiau cerrynt gweddilliol (RCD)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cy-GB"/>
              <a:t>Mae RCD, neu ddyfais cerrynt gweddilliol, yn ddyfais sydd wedi’i dylunio i’ch atal rhag cael sioc drydanol farwol os byddwch yn cyffwrdd â rhywbeth byw, fel gwifren noeth. Dyfais ddiogelwch sensitif yw RCD sy’n diffodd y trydan yn awtomatig os oes nam.</a:t>
            </a:r>
          </a:p>
          <a:p>
            <a:r>
              <a:rPr lang="cy-GB"/>
              <a:t>Mae RCD yn monitro’r cerrynt trydanol sy’n llifo drwy’r cylchedau y mae’n cael ei defnyddio i’w diogelu. Os bydd yn canfod trydan yn llifo i lawr llwybr anfwriadol, fel drwy berson sydd wedi cyffwrdd rhan fyw, bydd yr RCD yn diffodd y cylched yn gyflym iawn, gan leihau’r risg o farwolaeth neu anaf difrifol yn sylweddol.</a:t>
            </a:r>
          </a:p>
        </p:txBody>
      </p:sp>
      <p:pic>
        <p:nvPicPr>
          <p:cNvPr id="4" name="Picture 3" descr="Residual current circuit breaker with Overcurrent Protection- RCBO ...">
            <a:extLst>
              <a:ext uri="{FF2B5EF4-FFF2-40B4-BE49-F238E27FC236}">
                <a16:creationId xmlns:a16="http://schemas.microsoft.com/office/drawing/2014/main" id="{DB72BC34-CB91-4047-B7CC-37E37D0DBEF4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4511421"/>
            <a:ext cx="2529260" cy="1669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Gofynion cylched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507288" cy="4248000"/>
          </a:xfrm>
        </p:spPr>
        <p:txBody>
          <a:bodyPr/>
          <a:lstStyle/>
          <a:p>
            <a:r>
              <a:rPr lang="cy-GB" dirty="0"/>
              <a:t>Mae rhan o’r rheoliadau gwifrau o BS 7671 yn mynnu bod gosodiadau’n cael eu rhannu’n gylchedau. Mae hyn er mwyn gwneud y canlynol:</a:t>
            </a:r>
          </a:p>
          <a:p>
            <a:pPr marL="457200" indent="-457200"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dirty="0"/>
              <a:t>atal perygl pe bai nam yn digwydd drwy sicrhau nad yw cerrynt y nam yn fwy na sydd ei angen i weithredu’r system amddiffynnol.</a:t>
            </a:r>
          </a:p>
          <a:p>
            <a:pPr marL="457200" indent="-457200"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dirty="0"/>
              <a:t>gallu diffodd rhan o osodiad ar gyfer cynnal a chadw neu ar gyfer profi heb effeithio ar weddill y system.</a:t>
            </a:r>
          </a:p>
          <a:p>
            <a:pPr marL="457200" indent="-457200"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dirty="0"/>
              <a:t>atal nam ar un cylched a fyddai’n arwain at golli’r gosodiad i gyd. </a:t>
            </a:r>
          </a:p>
          <a:p>
            <a:r>
              <a:rPr lang="cy-GB" dirty="0"/>
              <a:t>Bydd nifer y cylchedau terfynol yn dibynnu ar y mathau o lwyth a gyflenwir. Rhaid i bob cylched fod ar wahân i’r rhai eraill a rhaid ei gysylltu â </a:t>
            </a:r>
            <a:r>
              <a:rPr lang="cy-GB" dirty="0" err="1"/>
              <a:t>thorwr</a:t>
            </a:r>
            <a:r>
              <a:rPr lang="cy-GB" dirty="0"/>
              <a:t> cylched neu ffiws gwarchod rhag </a:t>
            </a:r>
            <a:r>
              <a:rPr lang="cy-GB" dirty="0" err="1"/>
              <a:t>gor</a:t>
            </a:r>
            <a:r>
              <a:rPr lang="cy-GB" dirty="0"/>
              <a:t>-gerrynt ei hun neu dorrwr cylched mewn ffiws switsh, bwrdd dosbarthu, uned defnyddiwr.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5852" y="1061502"/>
            <a:ext cx="7772400" cy="432048"/>
          </a:xfrm>
        </p:spPr>
        <p:txBody>
          <a:bodyPr/>
          <a:lstStyle/>
          <a:p>
            <a:r>
              <a:rPr lang="cy-GB"/>
              <a:t>Gosodiadau hŷn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5852" y="1584690"/>
            <a:ext cx="8136904" cy="4680520"/>
          </a:xfrm>
        </p:spPr>
        <p:txBody>
          <a:bodyPr/>
          <a:lstStyle/>
          <a:p>
            <a:pPr algn="l"/>
            <a:r>
              <a:rPr lang="cy-GB" dirty="0">
                <a:solidFill>
                  <a:schemeClr val="tx1"/>
                </a:solidFill>
              </a:rPr>
              <a:t>Mae faint o offer trydanol sy’n cael ei ddefnyddio mewn cartrefi wedi cynyddu’n ddramatig. Ond, nid oedd hyn yn wir gyda hen osodiadau, ac adlewyrchir hyn yng ngofynion y gwifrau. Felly, mae’n bwysig iawn bod y gosodiadau hyn yn cael eu harchwilio a’u profi.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052737"/>
            <a:ext cx="7772400" cy="504056"/>
          </a:xfrm>
        </p:spPr>
        <p:txBody>
          <a:bodyPr/>
          <a:lstStyle/>
          <a:p>
            <a:r>
              <a:rPr lang="cy-GB"/>
              <a:t>Gorlwytho cylched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429" y="2954679"/>
            <a:ext cx="3158459" cy="2850584"/>
          </a:xfrm>
        </p:spPr>
        <p:txBody>
          <a:bodyPr/>
          <a:lstStyle/>
          <a:p>
            <a:pPr algn="l"/>
            <a:r>
              <a:rPr lang="cy-GB">
                <a:solidFill>
                  <a:schemeClr val="tx1"/>
                </a:solidFill>
              </a:rPr>
              <a:t>Os nad oes torrwr cylched, gallai’r deunydd inswleiddio ar y gwifrau doddi, a gallai ddechrau tân. Yn y rhan fwyaf o gylchedau modern, mae torrwr ar waith. </a:t>
            </a:r>
          </a:p>
        </p:txBody>
      </p:sp>
      <p:pic>
        <p:nvPicPr>
          <p:cNvPr id="5" name="Picture 2" descr="G:/electric-circuit-overload-3.jpg">
            <a:extLst>
              <a:ext uri="{FF2B5EF4-FFF2-40B4-BE49-F238E27FC236}">
                <a16:creationId xmlns:a16="http://schemas.microsoft.com/office/drawing/2014/main" id="{6D5465ED-7F32-403B-A75E-1AD1415F9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8901" y="3010357"/>
            <a:ext cx="4645099" cy="299486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7DF79C-73E2-4F81-9E38-9AA97566C657}"/>
              </a:ext>
            </a:extLst>
          </p:cNvPr>
          <p:cNvSpPr txBox="1"/>
          <p:nvPr/>
        </p:nvSpPr>
        <p:spPr>
          <a:xfrm>
            <a:off x="395536" y="1556793"/>
            <a:ext cx="83529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cy-GB">
                <a:solidFill>
                  <a:schemeClr val="tx1"/>
                </a:solidFill>
              </a:rPr>
              <a:t>Os ydych chi’n gorlwytho cylched, rydych yn rhoi gormod o waith iddi ddelio ag ef.  Mae pob dyfais rydych chi’n ei phlygio i soced yn ychwanegu at lwyth cyffredinol y gylched. Os byddwch chi’n mynd dros y llwyth hwn, bydd y torrwr cylched yn gweithredu ac yn diffodd y pŵer.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052737"/>
            <a:ext cx="7772400" cy="504056"/>
          </a:xfrm>
        </p:spPr>
        <p:txBody>
          <a:bodyPr/>
          <a:lstStyle/>
          <a:p>
            <a:r>
              <a:rPr lang="cy-GB"/>
              <a:t>Beth yw’r arwyddion o gylched wedi’i gorlwytho?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1556793"/>
            <a:ext cx="7704856" cy="4032448"/>
          </a:xfrm>
        </p:spPr>
        <p:txBody>
          <a:bodyPr/>
          <a:lstStyle/>
          <a:p>
            <a:pPr marL="342900" indent="-3429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Colli pŵer yn llwyr yn y cartref oherwydd bod dyfais diogelu yn gweithredu.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Synau ac arogleuon llosgi o socedi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 err="1">
                <a:solidFill>
                  <a:schemeClr val="tx1"/>
                </a:solidFill>
              </a:rPr>
              <a:t>Switsys</a:t>
            </a:r>
            <a:r>
              <a:rPr lang="cy-GB" dirty="0">
                <a:solidFill>
                  <a:schemeClr val="tx1"/>
                </a:solidFill>
              </a:rPr>
              <a:t> a socedi poeth neu gynnes.</a:t>
            </a:r>
          </a:p>
          <a:p>
            <a:pPr marL="342900" indent="-342900" algn="l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>
                <a:solidFill>
                  <a:schemeClr val="tx1"/>
                </a:solidFill>
              </a:rPr>
              <a:t>Switsh neu soced sydd wedi llosgi.</a:t>
            </a:r>
          </a:p>
        </p:txBody>
      </p:sp>
      <p:pic>
        <p:nvPicPr>
          <p:cNvPr id="5" name="Picture 2" descr="G:/electric-circuit-overload-300x200.jpg">
            <a:extLst>
              <a:ext uri="{FF2B5EF4-FFF2-40B4-BE49-F238E27FC236}">
                <a16:creationId xmlns:a16="http://schemas.microsoft.com/office/drawing/2014/main" id="{214C0D1A-D4E1-4B9C-97BB-FA25AB416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725145"/>
            <a:ext cx="2052228" cy="1368152"/>
          </a:xfrm>
          <a:prstGeom prst="rect">
            <a:avLst/>
          </a:prstGeom>
          <a:noFill/>
        </p:spPr>
      </p:pic>
      <p:pic>
        <p:nvPicPr>
          <p:cNvPr id="6" name="Picture 2" descr="G:/Overheated-socket-asseded-by-overloaded-extension-lead-1200x900.jpg">
            <a:extLst>
              <a:ext uri="{FF2B5EF4-FFF2-40B4-BE49-F238E27FC236}">
                <a16:creationId xmlns:a16="http://schemas.microsoft.com/office/drawing/2014/main" id="{57D12B4E-2060-4D70-9FC1-B86889CA3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8244" y="4473117"/>
            <a:ext cx="2160240" cy="16201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7d91badd-8922-4db1-9652-4fbca8a6b7df"/>
    <ds:schemaRef ds:uri="1c5831b9-66da-4f16-a409-834213ecdb8e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2538</TotalTime>
  <Words>1667</Words>
  <Application>Microsoft Office PowerPoint</Application>
  <PresentationFormat>On-screen Show (4:3)</PresentationFormat>
  <Paragraphs>109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Cambria Math</vt:lpstr>
      <vt:lpstr>Lucida Grande</vt:lpstr>
      <vt:lpstr>Times New Roman</vt:lpstr>
      <vt:lpstr>Default Design</vt:lpstr>
      <vt:lpstr>PowerPoint Presentation</vt:lpstr>
      <vt:lpstr>Gwarchodaeth gor-gerrynt </vt:lpstr>
      <vt:lpstr>Ffiwsiau y gellir eu hail-weirio</vt:lpstr>
      <vt:lpstr>Torwyr cylched</vt:lpstr>
      <vt:lpstr>Dyfeisiau cerrynt gweddilliol (RCD)</vt:lpstr>
      <vt:lpstr>Gofynion cylched</vt:lpstr>
      <vt:lpstr>Gosodiadau hŷn</vt:lpstr>
      <vt:lpstr>Gorlwytho cylched</vt:lpstr>
      <vt:lpstr>Beth yw’r arwyddion o gylched wedi’i gorlwytho?</vt:lpstr>
      <vt:lpstr>Cyfrifiadau ceblau</vt:lpstr>
      <vt:lpstr>Cyfrifo’r maint iawn</vt:lpstr>
      <vt:lpstr>Cyfrifo’r maint iawn</vt:lpstr>
      <vt:lpstr>Cyfrifo’r maint iawn</vt:lpstr>
      <vt:lpstr>Cyfrifo’r maint iawn</vt:lpstr>
      <vt:lpstr>Cyfrifo’r maint iawn</vt:lpstr>
      <vt:lpstr>Diogelwch</vt:lpstr>
      <vt:lpstr>Diogelwch: Rheoliadau Gwifrau (BS 7671) </vt:lpstr>
      <vt:lpstr>Diogelwch: Y Canllaw Safle</vt:lpstr>
      <vt:lpstr>Diogelwch: dargludyddion diogelu a daearu</vt:lpstr>
      <vt:lpstr>Diogelwch: dargludyddion diogelu a daearu</vt:lpstr>
      <vt:lpstr>Diogelwch: dargludyddion diogelu a daearu</vt:lpstr>
      <vt:lpstr>Diogelwch: dargludyddion diogelu a daearu </vt:lpstr>
      <vt:lpstr>Diogelwch: dargludyddion diogelu a daearu </vt:lpstr>
      <vt:lpstr>Diogelwch: dargludyddion diogelu a daearu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249</cp:revision>
  <dcterms:created xsi:type="dcterms:W3CDTF">2013-05-28T00:38:54Z</dcterms:created>
  <dcterms:modified xsi:type="dcterms:W3CDTF">2023-10-30T17:14:34Z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