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8"/>
  </p:notesMasterIdLst>
  <p:handoutMasterIdLst>
    <p:handoutMasterId r:id="rId29"/>
  </p:handoutMasterIdLst>
  <p:sldIdLst>
    <p:sldId id="360" r:id="rId5"/>
    <p:sldId id="331" r:id="rId6"/>
    <p:sldId id="330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50" r:id="rId25"/>
    <p:sldId id="351" r:id="rId26"/>
    <p:sldId id="267" r:id="rId27"/>
  </p:sldIdLst>
  <p:sldSz cx="9144000" cy="6858000" type="screen4x3"/>
  <p:notesSz cx="6858000" cy="9144000"/>
  <p:custDataLst>
    <p:tags r:id="rId3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74" d="100"/>
          <a:sy n="74" d="100"/>
        </p:scale>
        <p:origin x="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8: Systemau cyfyngiant a cheblau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 b="1">
                <a:solidFill>
                  <a:schemeClr val="tx1"/>
                </a:solidFill>
              </a:rPr>
              <a:t> </a:t>
            </a:r>
            <a:r>
              <a:rPr lang="cy-GB" b="1"/>
              <a:t>Cebl PVC/SWA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pPr eaLnBrk="1" hangingPunct="1">
              <a:defRPr/>
            </a:pPr>
            <a:r>
              <a:rPr lang="cy-GB" b="1" dirty="0"/>
              <a:t>Anfanteision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Gall fod yn drwm i’w osod, ac weithiau bydd angen dau weithiwr neu ragor. Nid yw’r gorchudd o wifren ddur yn ddigon cryf i wrthsefyll damweiniau sy’n ymwneud â pheiriannau adeiladu trwm.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Pan fydd yn cael ei gladdu yn y ddaear, bydd angen ei ddiogelu â thywod, yn ogystal â thâp rhybudd melyn uwch ei ben, neu gellir gosod teils ceblau uwchben y cebl sydd wedi’i osod.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Wrth weirio ar gyfer gosodiadau dros dro, bydd angen gwirio’r gorchudd o wifrau dur i weld a yw’n addas ar gyfer y dargludydd daearu. </a:t>
            </a:r>
          </a:p>
          <a:p>
            <a:pPr eaLnBrk="1" hangingPunct="1">
              <a:defRPr/>
            </a:pPr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Cebl un craidd wedi’i inswleiddio gyda PVC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4488281" cy="4248000"/>
          </a:xfrm>
        </p:spPr>
        <p:txBody>
          <a:bodyPr/>
          <a:lstStyle/>
          <a:p>
            <a:r>
              <a:rPr lang="cy-GB" b="1"/>
              <a:t>Manteision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Delfrydol ar gyfer gosodiadau weirio paneli, sianeli a chwndidau ceblau.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Hawdd ei osod.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lliwiau a meintiau ar gael i siwtio anghenion eich gosodiad.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modd ychwanegu at eich gosodiad, ei ail-weirio a gellir defnyddio ceblau o faint cymysg mewn cwndidau neu sianeli.</a:t>
            </a:r>
          </a:p>
          <a:p>
            <a:endParaRPr lang="en-US" sz="1600" dirty="0"/>
          </a:p>
          <a:p>
            <a:endParaRPr lang="en-US" b="1" dirty="0"/>
          </a:p>
        </p:txBody>
      </p:sp>
      <p:pic>
        <p:nvPicPr>
          <p:cNvPr id="4" name="Content Placeholder 3" descr="6491X 2.5mm Single core PVC Insulated Cable 100m BROWN: Amazon.co ...">
            <a:extLst>
              <a:ext uri="{FF2B5EF4-FFF2-40B4-BE49-F238E27FC236}">
                <a16:creationId xmlns:a16="http://schemas.microsoft.com/office/drawing/2014/main" id="{4A2A4E88-8119-4A07-9A11-B5800136CB7D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5489" y="2780928"/>
            <a:ext cx="3636242" cy="261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Cebl un craidd wedi’i inswleiddio gyda PVC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B091C0-11DF-475B-B308-F638F0724F79}"/>
              </a:ext>
            </a:extLst>
          </p:cNvPr>
          <p:cNvSpPr txBox="1"/>
          <p:nvPr/>
        </p:nvSpPr>
        <p:spPr>
          <a:xfrm>
            <a:off x="611559" y="1587887"/>
            <a:ext cx="727280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 dirty="0"/>
              <a:t>Anfanteision</a:t>
            </a:r>
          </a:p>
          <a:p>
            <a:endParaRPr lang="en-US" b="1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Gall gwallau ddigwydd o ran adnabod ceblau. Gall y dargludyddion gael eu dal neu eu llosgi wrth eu gosod.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Bydd gosod gormod o ddargludyddion yn y strwythur cyfyng yn gallu achosi cynhesu weithiau pan fydd y cylchedau wedi’u llwytho.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Ceblau gwrth-dân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6589"/>
            <a:ext cx="7355160" cy="4248000"/>
          </a:xfrm>
        </p:spPr>
        <p:txBody>
          <a:bodyPr/>
          <a:lstStyle/>
          <a:p>
            <a:r>
              <a:rPr lang="cy-GB" b="1" dirty="0"/>
              <a:t>Manteision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Cebl delfrydol i’w ddefnyddio ar gyfer cylchedau goleuadau argyfwng batri canolog a larymau tân. Gellir ei ddefnyddio hefyd gyda chylchedau sensitif eraill y mae angen eu diogelu rhag tân posibl.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dirty="0"/>
              <a:t>Mae’n ysgafn ac yn hawdd i’w osod ac mae ei liw coch yn ei wahaniaethau oddi wrth geblau eraill.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eaLnBrk="1" hangingPunct="1">
              <a:defRPr/>
            </a:pPr>
            <a:endParaRPr lang="en-US" sz="1600" dirty="0"/>
          </a:p>
          <a:p>
            <a:endParaRPr lang="en-GB" sz="1600" b="1" dirty="0"/>
          </a:p>
        </p:txBody>
      </p:sp>
      <p:pic>
        <p:nvPicPr>
          <p:cNvPr id="4" name="Picture 3" descr="Prysmian | FP200H15X4REDC | Buy Online Now at Medlocks.co.uk">
            <a:extLst>
              <a:ext uri="{FF2B5EF4-FFF2-40B4-BE49-F238E27FC236}">
                <a16:creationId xmlns:a16="http://schemas.microsoft.com/office/drawing/2014/main" id="{90CCBA97-C28A-46D4-9686-AF5EC8DA84BB}"/>
              </a:ext>
            </a:extLst>
          </p:cNvPr>
          <p:cNvPicPr/>
          <p:nvPr/>
        </p:nvPicPr>
        <p:blipFill rotWithShape="1">
          <a:blip r:embed="rId2"/>
          <a:srcRect t="36579" b="38294"/>
          <a:stretch/>
        </p:blipFill>
        <p:spPr bwMode="auto">
          <a:xfrm>
            <a:off x="2699792" y="4941168"/>
            <a:ext cx="423390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93116F2-3CEC-4470-9513-10B6179E8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cy-GB"/>
              <a:t>Ceblau gwrth-dân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82F26E4-179C-4134-BD3D-3C193F497F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5907" y="1772816"/>
            <a:ext cx="6760389" cy="1831226"/>
          </a:xfrm>
        </p:spPr>
        <p:txBody>
          <a:bodyPr/>
          <a:lstStyle/>
          <a:p>
            <a:pPr eaLnBrk="1" hangingPunct="1">
              <a:defRPr/>
            </a:pPr>
            <a:r>
              <a:rPr lang="cy-GB" b="1"/>
              <a:t>Anfanteision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Mae’r deunydd inswleiddio sy’n cynnal y craidd cebl wedi’i wneud o rwber silicon sydd, o dan amodau o wres eithafol, yn troi’n silicon diocsid.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Gall y cebl fod yn ddrud.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 sz="2000"/>
              <a:t>Rhaid i chi fod yn ofalus iawn wrth dynnu’r wain allanol i beidio â gosod y deunydd inswleiddio o amgylch y dargludydd.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eaLnBrk="1" hangingPunct="1">
              <a:defRPr/>
            </a:pPr>
            <a:endParaRPr lang="en-US" sz="1600" dirty="0"/>
          </a:p>
          <a:p>
            <a:endParaRPr lang="en-GB" sz="1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Ceblau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844824"/>
            <a:ext cx="8229600" cy="4248000"/>
          </a:xfrm>
        </p:spPr>
        <p:txBody>
          <a:bodyPr/>
          <a:lstStyle/>
          <a:p>
            <a:r>
              <a:rPr lang="cy-GB"/>
              <a:t>Defnyddir ceblau data i drosglwyddo gwybodaeth electronig o ffynhonnell i gyrchfan. Mae’n cael ei ddefnyddio’n helaeth mewn systemau telegyfathrebu a chyfrifiaduron, mae ceblau data naill ai’n gopr neu’n ffibr optig.</a:t>
            </a:r>
          </a:p>
          <a:p>
            <a:endParaRPr lang="en-GB" sz="1600" dirty="0"/>
          </a:p>
        </p:txBody>
      </p:sp>
      <p:pic>
        <p:nvPicPr>
          <p:cNvPr id="4" name="Picture 3" descr="Cat5e Network Data Cables | Modelling Electronic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647" y="3687793"/>
            <a:ext cx="2813298" cy="183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ibre Optic Cabl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056" y="3416157"/>
            <a:ext cx="252028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 </a:t>
            </a:r>
            <a:r>
              <a:rPr lang="cy-GB"/>
              <a:t>Cwndidau ceblau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772816"/>
            <a:ext cx="4104456" cy="4248000"/>
          </a:xfrm>
        </p:spPr>
        <p:txBody>
          <a:bodyPr/>
          <a:lstStyle/>
          <a:p>
            <a:r>
              <a:rPr lang="cy-GB" dirty="0"/>
              <a:t>Mae cwndidau ceblau fel arfer yn amgaeadau â thrawstoriad petryal, gydag un ochr y gellir ei thynnu neu ei symud, sy’n cael eu defnyddio i ddiogelu ceblau ac i ddarparu gofod ar gyfer offer trydanol eraill.</a:t>
            </a:r>
          </a:p>
        </p:txBody>
      </p:sp>
      <p:pic>
        <p:nvPicPr>
          <p:cNvPr id="4" name="Picture 3" descr="Self Adhesive Trunking - 10mm x 8mm x 3M | QVS Direct">
            <a:extLst>
              <a:ext uri="{FF2B5EF4-FFF2-40B4-BE49-F238E27FC236}">
                <a16:creationId xmlns:a16="http://schemas.microsoft.com/office/drawing/2014/main" id="{7106DDB4-DBF6-493B-BF11-E2365BC2A70D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5346" y="1349544"/>
            <a:ext cx="295232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able Trunking | MIDFIX">
            <a:extLst>
              <a:ext uri="{FF2B5EF4-FFF2-40B4-BE49-F238E27FC236}">
                <a16:creationId xmlns:a16="http://schemas.microsoft.com/office/drawing/2014/main" id="{62E52565-B13D-42A3-8412-8255AD93B1B6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6425" y="3659117"/>
            <a:ext cx="3657843" cy="236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Cwndidau ceblau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5603" y="1740805"/>
            <a:ext cx="3657843" cy="4248000"/>
          </a:xfrm>
        </p:spPr>
        <p:txBody>
          <a:bodyPr/>
          <a:lstStyle/>
          <a:p>
            <a:r>
              <a:rPr lang="cy-GB" b="1" dirty="0"/>
              <a:t>Anfanteision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cael ei orchuddio’n hawdd a/neu ei lenwi â llwch a budreddi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Angen gweithiwr medrus</a:t>
            </a:r>
          </a:p>
          <a:p>
            <a:pPr marL="285750" indent="-28575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Cost uchel  </a:t>
            </a:r>
          </a:p>
          <a:p>
            <a:endParaRPr lang="en-GB" sz="1600" b="1" dirty="0"/>
          </a:p>
          <a:p>
            <a:endParaRPr lang="en-GB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1479B7-A10E-413E-ADEC-604EA429ADEF}"/>
              </a:ext>
            </a:extLst>
          </p:cNvPr>
          <p:cNvSpPr txBox="1"/>
          <p:nvPr/>
        </p:nvSpPr>
        <p:spPr>
          <a:xfrm>
            <a:off x="4104456" y="1740805"/>
            <a:ext cx="4572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 dirty="0"/>
              <a:t>Manteision</a:t>
            </a:r>
          </a:p>
          <a:p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gallu dal llawer o wifrau/ceblau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Gellir ychwanegu rhagor o wifrau/cables yn y dyfodol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Diogelwch mecanyddol da</a:t>
            </a:r>
          </a:p>
          <a:p>
            <a:br>
              <a:rPr lang="cy-GB" sz="1600" dirty="0"/>
            </a:br>
            <a:endParaRPr lang="cy-GB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b="1"/>
              <a:t>Hambyrddau ceblau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095928" cy="4558220"/>
          </a:xfrm>
        </p:spPr>
        <p:txBody>
          <a:bodyPr/>
          <a:lstStyle/>
          <a:p>
            <a:r>
              <a:rPr lang="cy-GB"/>
              <a:t>  </a:t>
            </a:r>
          </a:p>
          <a:p>
            <a:r>
              <a:rPr lang="cy-GB"/>
              <a:t>Mae system hambwrdd ceblau’n cynnal ac yn diogelu ceblau pŵer a signalau. </a:t>
            </a:r>
          </a:p>
          <a:p>
            <a:r>
              <a:rPr lang="cy-GB"/>
              <a:t>Mae’r rhan fwyaf o systemau hambyrddau ceblau yn agored, sy’n sicrhau bod gwres yn cael ei wasgaru’n effeithlon a bod modd cael mynediad ar gyfer trwsio a gwneud newidiadau. Er eu bod fel arfer yn crogi o nenfydau neu wedi’u gosod ar waliau, mae rhai systemau hambyrddau ceblau’n addas i’w defnyddio o dan y llawr.</a:t>
            </a:r>
          </a:p>
          <a:p>
            <a:endParaRPr lang="en-GB" sz="1600" b="1" dirty="0"/>
          </a:p>
          <a:p>
            <a:endParaRPr lang="en-GB" sz="16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dder Cable Tray">
            <a:extLst>
              <a:ext uri="{FF2B5EF4-FFF2-40B4-BE49-F238E27FC236}">
                <a16:creationId xmlns:a16="http://schemas.microsoft.com/office/drawing/2014/main" id="{A150EE32-51BB-4864-9773-32FC1D923BD2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5299" y="2011932"/>
            <a:ext cx="2875781" cy="1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hambyrddau ceblau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72816"/>
            <a:ext cx="8229600" cy="4248000"/>
          </a:xfrm>
        </p:spPr>
        <p:txBody>
          <a:bodyPr/>
          <a:lstStyle/>
          <a:p>
            <a:r>
              <a:rPr lang="cy-GB" dirty="0"/>
              <a:t>Mae'r canlynol yn fathau poblogaidd o hambyrddau ceblau.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Ysgol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Tyllog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Gwaelod solet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Basged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Sianel</a:t>
            </a:r>
          </a:p>
          <a:p>
            <a:endParaRPr lang="en-GB" dirty="0"/>
          </a:p>
        </p:txBody>
      </p:sp>
      <p:pic>
        <p:nvPicPr>
          <p:cNvPr id="4" name="Picture 3" descr="Channel Cable Tray">
            <a:extLst>
              <a:ext uri="{FF2B5EF4-FFF2-40B4-BE49-F238E27FC236}">
                <a16:creationId xmlns:a16="http://schemas.microsoft.com/office/drawing/2014/main" id="{6727A925-32D2-4086-9AA1-2D11A9656BA8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4424" y="2839335"/>
            <a:ext cx="2289691" cy="168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Wire Mesh Cable Tray">
            <a:extLst>
              <a:ext uri="{FF2B5EF4-FFF2-40B4-BE49-F238E27FC236}">
                <a16:creationId xmlns:a16="http://schemas.microsoft.com/office/drawing/2014/main" id="{75A231AA-63B4-4C9E-A4BD-D5E43D9A3641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6314" y="3390814"/>
            <a:ext cx="3171627" cy="1553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olid-bottom Cable Tray">
            <a:extLst>
              <a:ext uri="{FF2B5EF4-FFF2-40B4-BE49-F238E27FC236}">
                <a16:creationId xmlns:a16="http://schemas.microsoft.com/office/drawing/2014/main" id="{04944293-D4FE-42FA-AD1A-1542F2F95A3D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531" y="4746006"/>
            <a:ext cx="2937763" cy="124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System weirio a awgrymir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772816"/>
            <a:ext cx="8229600" cy="4248000"/>
          </a:xfrm>
        </p:spPr>
        <p:txBody>
          <a:bodyPr/>
          <a:lstStyle/>
          <a:p>
            <a:endParaRPr lang="en-US" b="1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Pibell geblau ar gyfer ceblau dosbarthu pŵer </a:t>
            </a:r>
          </a:p>
          <a:p>
            <a:pPr eaLnBrk="1" hangingPunct="1">
              <a:buClr>
                <a:srgbClr val="0077E3"/>
              </a:buClr>
              <a:buFont typeface="Arial" pitchFamily="34" charset="0"/>
              <a:buChar char="•"/>
              <a:defRPr/>
            </a:pPr>
            <a:r>
              <a:rPr lang="cy-GB"/>
              <a:t>    Seilwaith dur ar gyfer gosod ceblau gyda gorchudd o wifrau dur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Esgynwyr gwasanaeth ar gyfer rhedeg ceblau dosbarthu pŵer – cofiwch am y rhwystrau tân!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Hambyrddau ceblau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02694" y="1577525"/>
            <a:ext cx="4233940" cy="4248000"/>
          </a:xfrm>
        </p:spPr>
        <p:txBody>
          <a:bodyPr/>
          <a:lstStyle/>
          <a:p>
            <a:r>
              <a:rPr lang="cy-GB" b="1" dirty="0"/>
              <a:t>Anfanteision</a:t>
            </a:r>
          </a:p>
          <a:p>
            <a:pPr marL="342900" indent="-342900">
              <a:spcBef>
                <a:spcPts val="50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gan system hambwrdd ceblau gwaelod solet anfantais gan fod lleithder yn gallu cronni yn yr hambyrddau ceblau.</a:t>
            </a:r>
          </a:p>
          <a:p>
            <a:pPr marL="342900" indent="-342900">
              <a:spcBef>
                <a:spcPts val="50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gwaith cymhennu rheolaidd yn bwysig o ran diogelwch, gan fod hambyrddau ceblau’n aml yn cael eu gosod mewn mannau anodd eu cyrraedd.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E90909-009D-4C81-9418-31FB7A2D595A}"/>
              </a:ext>
            </a:extLst>
          </p:cNvPr>
          <p:cNvSpPr txBox="1"/>
          <p:nvPr/>
        </p:nvSpPr>
        <p:spPr>
          <a:xfrm>
            <a:off x="457200" y="1435455"/>
            <a:ext cx="3726159" cy="4465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 b="1" dirty="0"/>
              <a:t>Manteision</a:t>
            </a:r>
          </a:p>
          <a:p>
            <a:endParaRPr lang="en-GB" b="1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Mae’n rhatach na dulliau eraill o ddiogelu gwifrau ar y llawr cynhyrchu.</a:t>
            </a:r>
            <a:endParaRPr lang="en-GB" dirty="0"/>
          </a:p>
          <a:p>
            <a:pPr marL="342900" indent="-342900">
              <a:spcBef>
                <a:spcPts val="50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Cynnal a Chadw: Mae modd gweld hambyrddau ceblau ar unwaith ar gyfer archwiliadau cynnal a chadw. Mae’n hawdd newid ceblau oherwydd gall y ceblau fynd i mewn neu allan o’r hambwrdd ar unrhyw bwynt yn y system.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Sianel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r>
              <a:rPr lang="cy-GB"/>
              <a:t>Strwythur cyfyng </a:t>
            </a:r>
            <a:r>
              <a:rPr lang="cy-GB" dirty="0"/>
              <a:t>yw weirio sianel lle mae’r cebl wedi’i gau mewn tiwbiau metel neu blastig. Mae gan y dargludydd </a:t>
            </a:r>
            <a:r>
              <a:rPr lang="cy-GB" dirty="0" err="1"/>
              <a:t>insiwleiddiad</a:t>
            </a:r>
            <a:r>
              <a:rPr lang="cy-GB" dirty="0"/>
              <a:t> sydd wedi’i raddio yn ôl y foltedd sydd ei angen ond nid yw’n cynnig unrhyw amddiffyniad mecanyddol. Drwy ddefnyddio system sianel, gellir ail-weirio neu newid y gylched yn ôl yr angen ac ychwanegu pwyntiau ychwanegol yn weddol hawdd. </a:t>
            </a:r>
          </a:p>
        </p:txBody>
      </p:sp>
      <p:pic>
        <p:nvPicPr>
          <p:cNvPr id="4" name="Picture 3" descr="PVC Conduit from Centaur">
            <a:extLst>
              <a:ext uri="{FF2B5EF4-FFF2-40B4-BE49-F238E27FC236}">
                <a16:creationId xmlns:a16="http://schemas.microsoft.com/office/drawing/2014/main" id="{0975AABB-A264-482B-9085-88C4554098C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2799" y="3558149"/>
            <a:ext cx="2649731" cy="145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alvanised Steel Conduit 25mm x 3m">
            <a:extLst>
              <a:ext uri="{FF2B5EF4-FFF2-40B4-BE49-F238E27FC236}">
                <a16:creationId xmlns:a16="http://schemas.microsoft.com/office/drawing/2014/main" id="{6D55FC57-4115-4B84-BA7A-183EA3A25E03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29183" y="3342125"/>
            <a:ext cx="3441819" cy="272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4114800" cy="4248000"/>
          </a:xfrm>
        </p:spPr>
        <p:txBody>
          <a:bodyPr/>
          <a:lstStyle/>
          <a:p>
            <a:r>
              <a:rPr lang="cy-GB" b="1"/>
              <a:t>Manteision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ganddo oes hir.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 cwndidau PVC yn gallu gwrthsefyll cyrydiad yn hynod o dda.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Diogelwch mecanyddol da.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Gellir ei ail-weirio.</a:t>
            </a:r>
          </a:p>
          <a:p>
            <a:endParaRPr lang="en-GB" sz="1600" b="1" dirty="0"/>
          </a:p>
          <a:p>
            <a:endParaRPr lang="en-GB" sz="1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Sianel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5F6349-754C-41E7-A863-947CD019C496}"/>
              </a:ext>
            </a:extLst>
          </p:cNvPr>
          <p:cNvSpPr txBox="1">
            <a:spLocks/>
          </p:cNvSpPr>
          <p:nvPr/>
        </p:nvSpPr>
        <p:spPr bwMode="auto">
          <a:xfrm>
            <a:off x="4572000" y="1768590"/>
            <a:ext cx="41148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b="1"/>
              <a:t>Anfanteision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Gall fod yn anodd ei osod.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Anodd iawn dod o hyd i wall yn y gwifrau.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/>
              <a:t>Mae’n ddrud.</a:t>
            </a:r>
          </a:p>
          <a:p>
            <a:endParaRPr lang="en-US" sz="1600" b="1" kern="0" dirty="0"/>
          </a:p>
          <a:p>
            <a:endParaRPr lang="en-US" sz="1600" kern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Amodau amgylcheddol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7859216" cy="4248000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cy-GB" sz="2000"/>
              <a:t>Cyn dewis system weirio, rhaid i chi hefyd ystyried yr amodau amgylcheddol y bydd y gosodiad yn cael ei effeithio ganddynt</a:t>
            </a:r>
          </a:p>
          <a:p>
            <a:pPr marL="660400" indent="-660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cy-GB" sz="2000" b="1">
                <a:solidFill>
                  <a:schemeClr val="tx1"/>
                </a:solidFill>
              </a:rPr>
              <a:t>Tymheredd amgylchol </a:t>
            </a:r>
          </a:p>
          <a:p>
            <a:pPr marL="342900" indent="-342900" eaLnBrk="1" hangingPunct="1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Dewiswch eich cebl i wasanaethu’r tymheredd gweithredu uchaf sy’n debygol o fod yn bresennol.</a:t>
            </a:r>
          </a:p>
          <a:p>
            <a:pPr marL="342900" indent="-342900" eaLnBrk="1" hangingPunct="1">
              <a:lnSpc>
                <a:spcPct val="90000"/>
              </a:lnSpc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Dewiswch amgaeadau sy’n addas i wrthsefyll y tymheredd gweithio uchaf – sianeli dur a chwndidau ceblau, er enghraifft. </a:t>
            </a:r>
          </a:p>
          <a:p>
            <a:pPr lvl="3">
              <a:defRPr/>
            </a:pPr>
            <a:endParaRPr lang="en-US" b="1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cy-GB"/>
              <a:t>Amodau amgylcheddol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735721"/>
            <a:ext cx="8229600" cy="4357103"/>
          </a:xfrm>
        </p:spPr>
        <p:txBody>
          <a:bodyPr/>
          <a:lstStyle/>
          <a:p>
            <a:pPr marL="660400" indent="-660400" eaLnBrk="1" hangingPunct="1">
              <a:buFont typeface="Wingdings" pitchFamily="2" charset="2"/>
              <a:buNone/>
              <a:defRPr/>
            </a:pPr>
            <a:r>
              <a:rPr lang="cy-GB" b="1" dirty="0"/>
              <a:t>Lle mae dŵr a lleithder yn bresennol</a:t>
            </a:r>
          </a:p>
          <a:p>
            <a:pPr eaLnBrk="1" hangingPunct="1">
              <a:defRPr/>
            </a:pPr>
            <a:r>
              <a:rPr lang="cy-GB" dirty="0"/>
              <a:t>Os ydy eich gosodiad mewn amgylchedd gwlyb, yna rhaid ei ddylunio i wrthsefyll amodau o’r fath. Os yw’n llaith, gwnewch yn siŵr bod eich holl bwyntiau terfynu’n addas ar gyfer yr amgylchedd. Mae’n well defnyddio systemau sianeli cwndidau PVC.</a:t>
            </a:r>
          </a:p>
          <a:p>
            <a:pPr marL="660400" indent="-660400" eaLnBrk="1" hangingPunct="1">
              <a:buFont typeface="Wingdings" pitchFamily="2" charset="2"/>
              <a:buNone/>
              <a:defRPr/>
            </a:pPr>
            <a:r>
              <a:rPr lang="cy-GB" b="1" dirty="0"/>
              <a:t>Problemau cyrydiad a llygredd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cy-GB" dirty="0"/>
              <a:t>Os yw eich gosodiad mewn amgylchedd sy’n llawn llwch, yna rhaid i’ch amgaeadau gynnig diogelwch i safonau diogelu rhyngwladol.</a:t>
            </a:r>
          </a:p>
          <a:p>
            <a:pPr marL="660400" indent="-660400" eaLnBrk="1" hangingPunct="1">
              <a:buFont typeface="Wingdings" pitchFamily="2" charset="2"/>
              <a:buNone/>
              <a:defRPr/>
            </a:pPr>
            <a:endParaRPr lang="en-US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131840" y="990911"/>
            <a:ext cx="8229600" cy="74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77E3"/>
              </a:solidFill>
              <a:effectLst/>
              <a:uLnTx/>
              <a:uFillTx/>
              <a:latin typeface="+mj-lt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6770" y="1607572"/>
            <a:ext cx="8229600" cy="4248000"/>
          </a:xfrm>
        </p:spPr>
        <p:txBody>
          <a:bodyPr/>
          <a:lstStyle/>
          <a:p>
            <a:pPr marL="660400" indent="-660400" eaLnBrk="1" hangingPunct="1">
              <a:buFont typeface="Wingdings" pitchFamily="2" charset="2"/>
              <a:buNone/>
              <a:defRPr/>
            </a:pPr>
            <a:r>
              <a:rPr lang="cy-GB" b="1" dirty="0"/>
              <a:t>Ymbelydredd solar</a:t>
            </a:r>
          </a:p>
          <a:p>
            <a:pPr eaLnBrk="1" hangingPunct="1">
              <a:spcBef>
                <a:spcPts val="500"/>
              </a:spcBef>
              <a:defRPr/>
            </a:pPr>
            <a:r>
              <a:rPr lang="cy-GB" dirty="0"/>
              <a:t>Bydd golau uwchfioled (UV) yn gallu afliwio gwain ceblau sydd wedi’u hinswleiddio â PVC ac yn y pen draw yn cracio ac yn dinistrio’r inswleiddiad. Bydd yr un peth yn gallu digwydd i unrhyw gynnyrch PVC arall a gaiff ei ddefnyddio yn y diwydiant trydanol. Gwnewch yn siŵr bod y cebl rydych chi’n ei ddewis yn gydnaws â’r gosodiad ac na fydd golau UV yn achosi problemau yn y dyfodol.</a:t>
            </a:r>
          </a:p>
          <a:p>
            <a:pPr marL="660400" indent="-660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cy-GB" b="1" dirty="0"/>
              <a:t>Galw presennol </a:t>
            </a:r>
          </a:p>
          <a:p>
            <a:pPr eaLnBrk="1" hangingPunct="1">
              <a:lnSpc>
                <a:spcPct val="90000"/>
              </a:lnSpc>
              <a:spcBef>
                <a:spcPts val="500"/>
              </a:spcBef>
              <a:defRPr/>
            </a:pPr>
            <a:r>
              <a:rPr lang="cy-GB" dirty="0"/>
              <a:t>Mae BS 7671 yn dweud wrthym ei bod yn rhaid i’r holl offer sydd wedi’i osod fod yn addas ar gyfer y gofynion pŵer uchaf gan y cyfarpar sy’n cael ei ddefnyddio ar hyn o bryd. Bydd hyn yn golygu rhoi sylw penodol i ardal groestoriadol eich dargludyddion.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Amodau amgylcheddol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Manteision a chyfyngiadau cludwyr ceblau a systemau weirio cyffredin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4248000"/>
          </a:xfrm>
        </p:spPr>
        <p:txBody>
          <a:bodyPr/>
          <a:lstStyle/>
          <a:p>
            <a:endParaRPr lang="en-US" dirty="0"/>
          </a:p>
          <a:p>
            <a:r>
              <a:rPr lang="cy-GB"/>
              <a:t>Rhaid i chi ddewis y system weirio gywir ar gyfer pob tasg. Er enghraifft, ni ddylech chi ddefnyddio ceblau â gwain PVC wedi’u clipio’n syth i arwyneb i wasanaethu gosodiad diwydiannol na chladdu’r math hwn o gebl o dan y ddaear fel ffordd o ddarparu pŵer dros dro i safle adeiladu.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Cebl </a:t>
            </a:r>
            <a:r>
              <a:rPr lang="en-US" dirty="0" err="1"/>
              <a:t>proffil</a:t>
            </a:r>
            <a:r>
              <a:rPr lang="en-US" dirty="0"/>
              <a:t> </a:t>
            </a:r>
            <a:r>
              <a:rPr lang="en-US" dirty="0" err="1"/>
              <a:t>fflat</a:t>
            </a:r>
            <a:r>
              <a:rPr lang="en-GB" dirty="0"/>
              <a:t> </a:t>
            </a:r>
            <a:r>
              <a:rPr lang="cy-GB" dirty="0"/>
              <a:t>â gwain PVC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26124" y="1700808"/>
            <a:ext cx="7927003" cy="4248000"/>
          </a:xfrm>
        </p:spPr>
        <p:txBody>
          <a:bodyPr/>
          <a:lstStyle/>
          <a:p>
            <a:r>
              <a:rPr lang="cy-GB" b="1"/>
              <a:t>Manteision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Nid yw’n ddrud o’i gymharu â systemau eraill.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Yn gyflym i'w osod. </a:t>
            </a:r>
          </a:p>
          <a:p>
            <a:pPr eaLnBrk="1" hangingPunct="1">
              <a:defRPr/>
            </a:pPr>
            <a:r>
              <a:rPr lang="cy-GB" b="1"/>
              <a:t>Anfanteision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Yn agored i ddifrod damweiniol gan weithwyr eraill.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Rhaid gallu cael mynediad at bob pwynt cyswllt pan fydd y gosodiad wedi’i gwblhau. </a:t>
            </a:r>
          </a:p>
          <a:p>
            <a:r>
              <a:rPr lang="cy-GB" b="1"/>
              <a:t>       </a:t>
            </a:r>
          </a:p>
        </p:txBody>
      </p:sp>
      <p:pic>
        <p:nvPicPr>
          <p:cNvPr id="4" name="Picture 3" descr="6242Y PVC Twin &amp; Earth Cable | UK Domestic Houshold Ring Main Cabl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176" y="1844824"/>
            <a:ext cx="2361699" cy="142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Gwain metel wedi’i inswleiddio â mwynau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1446101"/>
            <a:ext cx="5956966" cy="4248000"/>
          </a:xfrm>
        </p:spPr>
        <p:txBody>
          <a:bodyPr/>
          <a:lstStyle/>
          <a:p>
            <a:r>
              <a:rPr lang="cy-GB" b="1"/>
              <a:t>Manteision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Cebl cyffredinol da a fydd yn atal unrhyw ddifrod.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Gellir ei osod mewn amgylcheddau poeth ac oer.</a:t>
            </a:r>
          </a:p>
        </p:txBody>
      </p:sp>
      <p:pic>
        <p:nvPicPr>
          <p:cNvPr id="4" name="Picture 3" descr="Mineral-insulated copper-clad cable - Wikipedi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6518" y="1588725"/>
            <a:ext cx="2627784" cy="18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E3DE3A4-990A-4EAF-BAC2-11A0B510BCE1}"/>
              </a:ext>
            </a:extLst>
          </p:cNvPr>
          <p:cNvSpPr txBox="1"/>
          <p:nvPr/>
        </p:nvSpPr>
        <p:spPr>
          <a:xfrm>
            <a:off x="457200" y="3429000"/>
            <a:ext cx="834156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cy-GB" b="1"/>
              <a:t>Anfanteision</a:t>
            </a:r>
          </a:p>
          <a:p>
            <a:pPr eaLnBrk="1" hangingPunct="1">
              <a:defRPr/>
            </a:pPr>
            <a:endParaRPr lang="en-US" b="1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Mae’n ddrud ac yn cymryd llawer o amser i’w osod.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Mae angen llawer iawn o sgil a gwaith cynllunio i’w osod. </a:t>
            </a:r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 marL="342900" indent="-34290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Mae angen offer arbennig i derfynu’r cebl.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sz="2000">
                <a:solidFill>
                  <a:schemeClr val="tx1"/>
                </a:solidFill>
              </a:rPr>
              <a:t> </a:t>
            </a:r>
            <a:r>
              <a:rPr lang="cy-GB"/>
              <a:t>Cebl PVC/SWA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3564" y="1602000"/>
            <a:ext cx="8229600" cy="4248000"/>
          </a:xfrm>
        </p:spPr>
        <p:txBody>
          <a:bodyPr/>
          <a:lstStyle/>
          <a:p>
            <a:r>
              <a:rPr lang="cy-GB" b="1"/>
              <a:t>Manteision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Cadarn ac amlbwrpas. 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Delfrydol ar gyfer gofynion pŵer mewn gwaith diwydiannol a masnachol a gosodiadau dros dro sy’n gwasanaethu safleoedd adeiladu. 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Hawdd terfynu meintiau llai. </a:t>
            </a:r>
          </a:p>
          <a:p>
            <a:pPr marL="285750" indent="-285750" eaLnBrk="1" hangingPunct="1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cy-GB"/>
              <a:t>Nid oes angen offer arbennig.</a:t>
            </a:r>
          </a:p>
          <a:p>
            <a:pPr eaLnBrk="1" hangingPunct="1">
              <a:defRPr/>
            </a:pPr>
            <a:endParaRPr lang="en-US" sz="1600" dirty="0"/>
          </a:p>
          <a:p>
            <a:endParaRPr lang="en-US" sz="1600" b="1" dirty="0"/>
          </a:p>
        </p:txBody>
      </p:sp>
      <p:pic>
        <p:nvPicPr>
          <p:cNvPr id="4" name="Picture 3" descr="RS PRO 4 Core Armoured Cable With Polyvinyl Chloride PVC Sheath ...">
            <a:extLst>
              <a:ext uri="{FF2B5EF4-FFF2-40B4-BE49-F238E27FC236}">
                <a16:creationId xmlns:a16="http://schemas.microsoft.com/office/drawing/2014/main" id="{8D288C3D-8AEB-4036-9607-54943B9E10D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4107" y="3918278"/>
            <a:ext cx="4085084" cy="224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2118</TotalTime>
  <Words>1293</Words>
  <Application>Microsoft Office PowerPoint</Application>
  <PresentationFormat>On-screen Show (4:3)</PresentationFormat>
  <Paragraphs>132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Lucida Grande</vt:lpstr>
      <vt:lpstr>Times New Roman</vt:lpstr>
      <vt:lpstr>Wingdings</vt:lpstr>
      <vt:lpstr>Default Design</vt:lpstr>
      <vt:lpstr>PowerPoint Presentation</vt:lpstr>
      <vt:lpstr>System weirio a awgrymir </vt:lpstr>
      <vt:lpstr>Amodau amgylcheddol</vt:lpstr>
      <vt:lpstr>Amodau amgylcheddol</vt:lpstr>
      <vt:lpstr>Amodau amgylcheddol</vt:lpstr>
      <vt:lpstr>Manteision a chyfyngiadau cludwyr ceblau a systemau weirio cyffredin </vt:lpstr>
      <vt:lpstr>Cebl proffil fflat â gwain PVC </vt:lpstr>
      <vt:lpstr>Gwain metel wedi’i inswleiddio â mwynau</vt:lpstr>
      <vt:lpstr> Cebl PVC/SWA </vt:lpstr>
      <vt:lpstr> Cebl PVC/SWA</vt:lpstr>
      <vt:lpstr>Cebl un craidd wedi’i inswleiddio gyda PVC </vt:lpstr>
      <vt:lpstr>Cebl un craidd wedi’i inswleiddio gyda PVC </vt:lpstr>
      <vt:lpstr>Ceblau gwrth-dân </vt:lpstr>
      <vt:lpstr>Ceblau gwrth-dân </vt:lpstr>
      <vt:lpstr>Ceblau data</vt:lpstr>
      <vt:lpstr> Cwndidau ceblau</vt:lpstr>
      <vt:lpstr>Cwndidau ceblau</vt:lpstr>
      <vt:lpstr>Hambyrddau ceblau</vt:lpstr>
      <vt:lpstr>Mathau o hambyrddau ceblau</vt:lpstr>
      <vt:lpstr>Hambyrddau ceblau</vt:lpstr>
      <vt:lpstr>Sianel</vt:lpstr>
      <vt:lpstr>Sianel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180</cp:revision>
  <dcterms:created xsi:type="dcterms:W3CDTF">2013-05-28T00:38:54Z</dcterms:created>
  <dcterms:modified xsi:type="dcterms:W3CDTF">2023-10-30T17:16:30Z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