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9"/>
  </p:notesMasterIdLst>
  <p:handoutMasterIdLst>
    <p:handoutMasterId r:id="rId20"/>
  </p:handoutMasterIdLst>
  <p:sldIdLst>
    <p:sldId id="256" r:id="rId5"/>
    <p:sldId id="345" r:id="rId6"/>
    <p:sldId id="346" r:id="rId7"/>
    <p:sldId id="347" r:id="rId8"/>
    <p:sldId id="328" r:id="rId9"/>
    <p:sldId id="338" r:id="rId10"/>
    <p:sldId id="340" r:id="rId11"/>
    <p:sldId id="331" r:id="rId12"/>
    <p:sldId id="341" r:id="rId13"/>
    <p:sldId id="333" r:id="rId14"/>
    <p:sldId id="342" r:id="rId15"/>
    <p:sldId id="343" r:id="rId16"/>
    <p:sldId id="344" r:id="rId17"/>
    <p:sldId id="267" r:id="rId18"/>
  </p:sldIdLst>
  <p:sldSz cx="9144000" cy="6858000" type="screen4x3"/>
  <p:notesSz cx="6858000" cy="9144000"/>
  <p:custDataLst>
    <p:tags r:id="rId2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77E3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44"/>
    <p:restoredTop sz="93172" autoAdjust="0"/>
  </p:normalViewPr>
  <p:slideViewPr>
    <p:cSldViewPr showGuides="1">
      <p:cViewPr varScale="1">
        <p:scale>
          <a:sx n="80" d="100"/>
          <a:sy n="80" d="100"/>
        </p:scale>
        <p:origin x="17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050029-AE27-43F6-A08C-693428B6DB5C}" type="slidenum">
              <a:rPr lang="en-GB"/>
              <a:pPr/>
              <a:t>6</a:t>
            </a:fld>
            <a:endParaRPr lang="en-GB" dirty="0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592138" y="228600"/>
            <a:ext cx="5588000" cy="4191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4724400"/>
            <a:ext cx="5638800" cy="388620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lIns="88615" tIns="44307" rIns="88615" bIns="44307"/>
          <a:lstStyle/>
          <a:p>
            <a:r>
              <a:rPr lang="cy-GB"/>
              <a:t>Personal Notes</a:t>
            </a:r>
          </a:p>
          <a:p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AF2A2F-CF76-4F84-B342-D09527274C2F}" type="slidenum">
              <a:rPr lang="en-GB"/>
              <a:pPr/>
              <a:t>7</a:t>
            </a:fld>
            <a:endParaRPr lang="en-GB" dirty="0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38150" y="228600"/>
            <a:ext cx="5892800" cy="44196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4800600"/>
            <a:ext cx="5867400" cy="365760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 lIns="88615" tIns="44307" rIns="88615" bIns="44307"/>
          <a:lstStyle/>
          <a:p>
            <a:r>
              <a:rPr lang="cy-GB"/>
              <a:t>Personal Notes</a:t>
            </a:r>
          </a:p>
          <a:p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C2F525-A980-4ECE-955D-11B46A88CAC9}" type="slidenum">
              <a:rPr lang="en-GB"/>
              <a:pPr/>
              <a:t>9</a:t>
            </a:fld>
            <a:endParaRPr lang="en-GB" dirty="0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7100" y="304800"/>
            <a:ext cx="5080000" cy="3810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105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8615" tIns="44307" rIns="88615" bIns="44307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5A8DAD-1E65-4BAA-8EBD-ADFA6B2C6811}" type="slidenum">
              <a:rPr lang="en-GB"/>
              <a:pPr/>
              <a:t>11</a:t>
            </a:fld>
            <a:endParaRPr lang="en-GB" dirty="0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4343400"/>
            <a:ext cx="4572000" cy="4114800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cy-GB"/>
              <a:t>Personal Notes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FFF6AE-1540-425A-A213-92EAD940DBC9}" type="slidenum">
              <a:rPr lang="en-GB"/>
              <a:pPr/>
              <a:t>12</a:t>
            </a:fld>
            <a:endParaRPr lang="en-GB" dirty="0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4343400"/>
            <a:ext cx="4572000" cy="4114800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cy-GB"/>
              <a:t>Personal Notes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1084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14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C671C4F8-5336-4818-B91A-D61510FC9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944800"/>
            <a:ext cx="8153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cy-GB"/>
              <a:t>PowerPoint 11: Arolygu a phrofi </a:t>
            </a:r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EA14CB35-ABFE-42FE-9E34-EBE79DE69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114: Systemau ac offer electro-dechnegol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2000"/>
            <a:ext cx="8229600" cy="4248000"/>
          </a:xfrm>
        </p:spPr>
        <p:txBody>
          <a:bodyPr/>
          <a:lstStyle/>
          <a:p>
            <a:r>
              <a:rPr lang="cy-GB" dirty="0"/>
              <a:t>Mae prawf polaredd yn sicrhau bod pob dyfais polyn sengl (fel ffiwsiau, </a:t>
            </a:r>
            <a:r>
              <a:rPr lang="cy-GB" dirty="0" err="1"/>
              <a:t>switsys</a:t>
            </a:r>
            <a:r>
              <a:rPr lang="cy-GB" dirty="0"/>
              <a:t> a thorwyr cylchedau) wedi’u cysylltu â dargludydd llinell yn unig. Gan fod gosodiadau AC yn cynnwys dargludydd byw a niwtral, mae’n bwysig iawn bod y dargludyddion hyn yn cael eu cysylltu yn y ffordd gywir, yn yr holl ategolion trydanol fel socedi neu blygiau. </a:t>
            </a:r>
          </a:p>
          <a:p>
            <a:pPr lvl="2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</a:pPr>
            <a:endParaRPr lang="en-US" b="1" dirty="0"/>
          </a:p>
          <a:p>
            <a:pPr lvl="2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</a:pPr>
            <a:endParaRPr lang="en-US" b="1" dirty="0"/>
          </a:p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4461" y="1008000"/>
            <a:ext cx="8229600" cy="382588"/>
          </a:xfrm>
        </p:spPr>
        <p:txBody>
          <a:bodyPr/>
          <a:lstStyle/>
          <a:p>
            <a:r>
              <a:rPr lang="cy-GB" b="1">
                <a:latin typeface="+mj-lt"/>
              </a:rPr>
              <a:t>Prawf polaredd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251520" y="4797152"/>
            <a:ext cx="2514600" cy="400110"/>
          </a:xfrm>
          <a:prstGeom prst="rect">
            <a:avLst/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>
                <a:solidFill>
                  <a:srgbClr val="FF00FF"/>
                </a:solidFill>
              </a:rPr>
              <a:t>Polaredd – Dull 1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838200" y="1600200"/>
            <a:ext cx="3962400" cy="2590800"/>
            <a:chOff x="1584" y="1632"/>
            <a:chExt cx="1920" cy="1234"/>
          </a:xfrm>
        </p:grpSpPr>
        <p:sp>
          <p:nvSpPr>
            <p:cNvPr id="73733" name="Oval 5"/>
            <p:cNvSpPr>
              <a:spLocks noChangeArrowheads="1"/>
            </p:cNvSpPr>
            <p:nvPr/>
          </p:nvSpPr>
          <p:spPr bwMode="auto">
            <a:xfrm>
              <a:off x="3046" y="1632"/>
              <a:ext cx="458" cy="43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3132" y="1705"/>
              <a:ext cx="286" cy="46"/>
              <a:chOff x="3780" y="3057"/>
              <a:chExt cx="5400" cy="900"/>
            </a:xfrm>
          </p:grpSpPr>
          <p:sp>
            <p:nvSpPr>
              <p:cNvPr id="73735" name="Rectangle 7"/>
              <p:cNvSpPr>
                <a:spLocks noChangeArrowheads="1"/>
              </p:cNvSpPr>
              <p:nvPr/>
            </p:nvSpPr>
            <p:spPr bwMode="auto">
              <a:xfrm>
                <a:off x="3780" y="3057"/>
                <a:ext cx="5400" cy="900"/>
              </a:xfrm>
              <a:prstGeom prst="rect">
                <a:avLst/>
              </a:prstGeom>
              <a:solidFill>
                <a:srgbClr val="FFFFFF"/>
              </a:solidFill>
              <a:ln w="571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 rot="3002203">
                <a:off x="3960" y="3237"/>
                <a:ext cx="540" cy="540"/>
                <a:chOff x="7020" y="4317"/>
                <a:chExt cx="3240" cy="3240"/>
              </a:xfrm>
            </p:grpSpPr>
            <p:sp>
              <p:nvSpPr>
                <p:cNvPr id="73737" name="Oval 9"/>
                <p:cNvSpPr>
                  <a:spLocks noChangeArrowheads="1"/>
                </p:cNvSpPr>
                <p:nvPr/>
              </p:nvSpPr>
              <p:spPr bwMode="auto">
                <a:xfrm>
                  <a:off x="7020" y="4317"/>
                  <a:ext cx="3240" cy="32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73738" name="Line 10"/>
                <p:cNvSpPr>
                  <a:spLocks noChangeShapeType="1"/>
                </p:cNvSpPr>
                <p:nvPr/>
              </p:nvSpPr>
              <p:spPr bwMode="auto">
                <a:xfrm>
                  <a:off x="7020" y="5937"/>
                  <a:ext cx="32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5" name="Group 11"/>
              <p:cNvGrpSpPr>
                <a:grpSpLocks/>
              </p:cNvGrpSpPr>
              <p:nvPr/>
            </p:nvGrpSpPr>
            <p:grpSpPr bwMode="auto">
              <a:xfrm rot="3002203">
                <a:off x="8460" y="3237"/>
                <a:ext cx="540" cy="540"/>
                <a:chOff x="7020" y="4317"/>
                <a:chExt cx="3240" cy="3240"/>
              </a:xfrm>
            </p:grpSpPr>
            <p:sp>
              <p:nvSpPr>
                <p:cNvPr id="73740" name="Oval 12"/>
                <p:cNvSpPr>
                  <a:spLocks noChangeArrowheads="1"/>
                </p:cNvSpPr>
                <p:nvPr/>
              </p:nvSpPr>
              <p:spPr bwMode="auto">
                <a:xfrm>
                  <a:off x="7020" y="4317"/>
                  <a:ext cx="3240" cy="32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73741" name="Line 13"/>
                <p:cNvSpPr>
                  <a:spLocks noChangeShapeType="1"/>
                </p:cNvSpPr>
                <p:nvPr/>
              </p:nvSpPr>
              <p:spPr bwMode="auto">
                <a:xfrm>
                  <a:off x="7020" y="5937"/>
                  <a:ext cx="32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6" name="Group 14"/>
              <p:cNvGrpSpPr>
                <a:grpSpLocks/>
              </p:cNvGrpSpPr>
              <p:nvPr/>
            </p:nvGrpSpPr>
            <p:grpSpPr bwMode="auto">
              <a:xfrm rot="3002203">
                <a:off x="7920" y="3237"/>
                <a:ext cx="540" cy="540"/>
                <a:chOff x="7020" y="4317"/>
                <a:chExt cx="3240" cy="3240"/>
              </a:xfrm>
            </p:grpSpPr>
            <p:sp>
              <p:nvSpPr>
                <p:cNvPr id="73743" name="Oval 15"/>
                <p:cNvSpPr>
                  <a:spLocks noChangeArrowheads="1"/>
                </p:cNvSpPr>
                <p:nvPr/>
              </p:nvSpPr>
              <p:spPr bwMode="auto">
                <a:xfrm>
                  <a:off x="7020" y="4317"/>
                  <a:ext cx="3240" cy="32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73744" name="Line 16"/>
                <p:cNvSpPr>
                  <a:spLocks noChangeShapeType="1"/>
                </p:cNvSpPr>
                <p:nvPr/>
              </p:nvSpPr>
              <p:spPr bwMode="auto">
                <a:xfrm>
                  <a:off x="7020" y="5937"/>
                  <a:ext cx="32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7" name="Group 17"/>
              <p:cNvGrpSpPr>
                <a:grpSpLocks/>
              </p:cNvGrpSpPr>
              <p:nvPr/>
            </p:nvGrpSpPr>
            <p:grpSpPr bwMode="auto">
              <a:xfrm rot="3002203">
                <a:off x="7020" y="3237"/>
                <a:ext cx="540" cy="540"/>
                <a:chOff x="7020" y="4317"/>
                <a:chExt cx="3240" cy="3240"/>
              </a:xfrm>
            </p:grpSpPr>
            <p:sp>
              <p:nvSpPr>
                <p:cNvPr id="73746" name="Oval 18"/>
                <p:cNvSpPr>
                  <a:spLocks noChangeArrowheads="1"/>
                </p:cNvSpPr>
                <p:nvPr/>
              </p:nvSpPr>
              <p:spPr bwMode="auto">
                <a:xfrm>
                  <a:off x="7020" y="4317"/>
                  <a:ext cx="3240" cy="32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73747" name="Line 19"/>
                <p:cNvSpPr>
                  <a:spLocks noChangeShapeType="1"/>
                </p:cNvSpPr>
                <p:nvPr/>
              </p:nvSpPr>
              <p:spPr bwMode="auto">
                <a:xfrm>
                  <a:off x="7020" y="5937"/>
                  <a:ext cx="32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8" name="Group 20"/>
              <p:cNvGrpSpPr>
                <a:grpSpLocks/>
              </p:cNvGrpSpPr>
              <p:nvPr/>
            </p:nvGrpSpPr>
            <p:grpSpPr bwMode="auto">
              <a:xfrm rot="3002203">
                <a:off x="4500" y="3237"/>
                <a:ext cx="540" cy="540"/>
                <a:chOff x="7020" y="4317"/>
                <a:chExt cx="3240" cy="3240"/>
              </a:xfrm>
            </p:grpSpPr>
            <p:sp>
              <p:nvSpPr>
                <p:cNvPr id="73749" name="Oval 21"/>
                <p:cNvSpPr>
                  <a:spLocks noChangeArrowheads="1"/>
                </p:cNvSpPr>
                <p:nvPr/>
              </p:nvSpPr>
              <p:spPr bwMode="auto">
                <a:xfrm>
                  <a:off x="7020" y="4317"/>
                  <a:ext cx="3240" cy="32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73750" name="Line 22"/>
                <p:cNvSpPr>
                  <a:spLocks noChangeShapeType="1"/>
                </p:cNvSpPr>
                <p:nvPr/>
              </p:nvSpPr>
              <p:spPr bwMode="auto">
                <a:xfrm>
                  <a:off x="7020" y="5937"/>
                  <a:ext cx="32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9" name="Group 23"/>
              <p:cNvGrpSpPr>
                <a:grpSpLocks/>
              </p:cNvGrpSpPr>
              <p:nvPr/>
            </p:nvGrpSpPr>
            <p:grpSpPr bwMode="auto">
              <a:xfrm rot="3002203">
                <a:off x="6480" y="3237"/>
                <a:ext cx="540" cy="540"/>
                <a:chOff x="7020" y="4317"/>
                <a:chExt cx="3240" cy="3240"/>
              </a:xfrm>
            </p:grpSpPr>
            <p:sp>
              <p:nvSpPr>
                <p:cNvPr id="73752" name="Oval 24"/>
                <p:cNvSpPr>
                  <a:spLocks noChangeArrowheads="1"/>
                </p:cNvSpPr>
                <p:nvPr/>
              </p:nvSpPr>
              <p:spPr bwMode="auto">
                <a:xfrm>
                  <a:off x="7020" y="4317"/>
                  <a:ext cx="3240" cy="32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73753" name="Line 25"/>
                <p:cNvSpPr>
                  <a:spLocks noChangeShapeType="1"/>
                </p:cNvSpPr>
                <p:nvPr/>
              </p:nvSpPr>
              <p:spPr bwMode="auto">
                <a:xfrm>
                  <a:off x="7020" y="5937"/>
                  <a:ext cx="32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10" name="Group 26"/>
              <p:cNvGrpSpPr>
                <a:grpSpLocks/>
              </p:cNvGrpSpPr>
              <p:nvPr/>
            </p:nvGrpSpPr>
            <p:grpSpPr bwMode="auto">
              <a:xfrm rot="3002203">
                <a:off x="5040" y="3237"/>
                <a:ext cx="540" cy="540"/>
                <a:chOff x="7020" y="4317"/>
                <a:chExt cx="3240" cy="3240"/>
              </a:xfrm>
            </p:grpSpPr>
            <p:sp>
              <p:nvSpPr>
                <p:cNvPr id="73755" name="Oval 27"/>
                <p:cNvSpPr>
                  <a:spLocks noChangeArrowheads="1"/>
                </p:cNvSpPr>
                <p:nvPr/>
              </p:nvSpPr>
              <p:spPr bwMode="auto">
                <a:xfrm>
                  <a:off x="7020" y="4317"/>
                  <a:ext cx="3240" cy="32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73756" name="Line 28"/>
                <p:cNvSpPr>
                  <a:spLocks noChangeShapeType="1"/>
                </p:cNvSpPr>
                <p:nvPr/>
              </p:nvSpPr>
              <p:spPr bwMode="auto">
                <a:xfrm>
                  <a:off x="7020" y="5937"/>
                  <a:ext cx="32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11" name="Group 29"/>
              <p:cNvGrpSpPr>
                <a:grpSpLocks/>
              </p:cNvGrpSpPr>
              <p:nvPr/>
            </p:nvGrpSpPr>
            <p:grpSpPr bwMode="auto">
              <a:xfrm rot="3002203">
                <a:off x="5940" y="3237"/>
                <a:ext cx="540" cy="540"/>
                <a:chOff x="7020" y="4317"/>
                <a:chExt cx="3240" cy="3240"/>
              </a:xfrm>
            </p:grpSpPr>
            <p:sp>
              <p:nvSpPr>
                <p:cNvPr id="73758" name="Oval 30"/>
                <p:cNvSpPr>
                  <a:spLocks noChangeArrowheads="1"/>
                </p:cNvSpPr>
                <p:nvPr/>
              </p:nvSpPr>
              <p:spPr bwMode="auto">
                <a:xfrm>
                  <a:off x="7020" y="4317"/>
                  <a:ext cx="3240" cy="32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73759" name="Line 31"/>
                <p:cNvSpPr>
                  <a:spLocks noChangeShapeType="1"/>
                </p:cNvSpPr>
                <p:nvPr/>
              </p:nvSpPr>
              <p:spPr bwMode="auto">
                <a:xfrm>
                  <a:off x="7020" y="5937"/>
                  <a:ext cx="32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sp>
            <p:nvSpPr>
              <p:cNvPr id="73760" name="Line 32"/>
              <p:cNvSpPr>
                <a:spLocks noChangeShapeType="1"/>
              </p:cNvSpPr>
              <p:nvPr/>
            </p:nvSpPr>
            <p:spPr bwMode="auto">
              <a:xfrm>
                <a:off x="5760" y="3057"/>
                <a:ext cx="0" cy="900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73761" name="Line 33"/>
              <p:cNvSpPr>
                <a:spLocks noChangeShapeType="1"/>
              </p:cNvSpPr>
              <p:nvPr/>
            </p:nvSpPr>
            <p:spPr bwMode="auto">
              <a:xfrm>
                <a:off x="7740" y="3057"/>
                <a:ext cx="0" cy="900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</p:grpSp>
        <p:grpSp>
          <p:nvGrpSpPr>
            <p:cNvPr id="12" name="Group 34"/>
            <p:cNvGrpSpPr>
              <a:grpSpLocks/>
            </p:cNvGrpSpPr>
            <p:nvPr/>
          </p:nvGrpSpPr>
          <p:grpSpPr bwMode="auto">
            <a:xfrm>
              <a:off x="3084" y="1906"/>
              <a:ext cx="67" cy="63"/>
              <a:chOff x="4320" y="7017"/>
              <a:chExt cx="1260" cy="1260"/>
            </a:xfrm>
          </p:grpSpPr>
          <p:sp>
            <p:nvSpPr>
              <p:cNvPr id="73763" name="Rectangle 35"/>
              <p:cNvSpPr>
                <a:spLocks noChangeArrowheads="1"/>
              </p:cNvSpPr>
              <p:nvPr/>
            </p:nvSpPr>
            <p:spPr bwMode="auto">
              <a:xfrm>
                <a:off x="4320" y="7017"/>
                <a:ext cx="1260" cy="12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grpSp>
            <p:nvGrpSpPr>
              <p:cNvPr id="13" name="Group 36"/>
              <p:cNvGrpSpPr>
                <a:grpSpLocks/>
              </p:cNvGrpSpPr>
              <p:nvPr/>
            </p:nvGrpSpPr>
            <p:grpSpPr bwMode="auto">
              <a:xfrm rot="3002203">
                <a:off x="4680" y="7377"/>
                <a:ext cx="540" cy="540"/>
                <a:chOff x="7020" y="4317"/>
                <a:chExt cx="3240" cy="3240"/>
              </a:xfrm>
            </p:grpSpPr>
            <p:sp>
              <p:nvSpPr>
                <p:cNvPr id="73765" name="Oval 37"/>
                <p:cNvSpPr>
                  <a:spLocks noChangeArrowheads="1"/>
                </p:cNvSpPr>
                <p:nvPr/>
              </p:nvSpPr>
              <p:spPr bwMode="auto">
                <a:xfrm>
                  <a:off x="7020" y="4317"/>
                  <a:ext cx="3240" cy="32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73766" name="Line 38"/>
                <p:cNvSpPr>
                  <a:spLocks noChangeShapeType="1"/>
                </p:cNvSpPr>
                <p:nvPr/>
              </p:nvSpPr>
              <p:spPr bwMode="auto">
                <a:xfrm>
                  <a:off x="7020" y="5937"/>
                  <a:ext cx="32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</p:grpSp>
        <p:sp>
          <p:nvSpPr>
            <p:cNvPr id="73767" name="Rectangle 39"/>
            <p:cNvSpPr>
              <a:spLocks noChangeArrowheads="1"/>
            </p:cNvSpPr>
            <p:nvPr/>
          </p:nvSpPr>
          <p:spPr bwMode="auto">
            <a:xfrm>
              <a:off x="3200" y="2282"/>
              <a:ext cx="193" cy="22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3768" name="Oval 40"/>
            <p:cNvSpPr>
              <a:spLocks noChangeArrowheads="1"/>
            </p:cNvSpPr>
            <p:nvPr/>
          </p:nvSpPr>
          <p:spPr bwMode="auto">
            <a:xfrm>
              <a:off x="3287" y="2338"/>
              <a:ext cx="23" cy="2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3769" name="Oval 41"/>
            <p:cNvSpPr>
              <a:spLocks noChangeArrowheads="1"/>
            </p:cNvSpPr>
            <p:nvPr/>
          </p:nvSpPr>
          <p:spPr bwMode="auto">
            <a:xfrm>
              <a:off x="3287" y="2433"/>
              <a:ext cx="23" cy="2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3770" name="Line 42"/>
            <p:cNvSpPr>
              <a:spLocks noChangeShapeType="1"/>
            </p:cNvSpPr>
            <p:nvPr/>
          </p:nvSpPr>
          <p:spPr bwMode="auto">
            <a:xfrm flipH="1">
              <a:off x="3265" y="2355"/>
              <a:ext cx="28" cy="6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3771" name="Line 43"/>
            <p:cNvSpPr>
              <a:spLocks noChangeShapeType="1"/>
            </p:cNvSpPr>
            <p:nvPr/>
          </p:nvSpPr>
          <p:spPr bwMode="auto">
            <a:xfrm>
              <a:off x="3293" y="1742"/>
              <a:ext cx="0" cy="60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grpSp>
          <p:nvGrpSpPr>
            <p:cNvPr id="14" name="Group 44"/>
            <p:cNvGrpSpPr>
              <a:grpSpLocks/>
            </p:cNvGrpSpPr>
            <p:nvPr/>
          </p:nvGrpSpPr>
          <p:grpSpPr bwMode="auto">
            <a:xfrm>
              <a:off x="3309" y="1748"/>
              <a:ext cx="70" cy="699"/>
              <a:chOff x="12780" y="5039"/>
              <a:chExt cx="582" cy="5415"/>
            </a:xfrm>
          </p:grpSpPr>
          <p:sp>
            <p:nvSpPr>
              <p:cNvPr id="73773" name="Line 45"/>
              <p:cNvSpPr>
                <a:spLocks noChangeShapeType="1"/>
              </p:cNvSpPr>
              <p:nvPr/>
            </p:nvSpPr>
            <p:spPr bwMode="auto">
              <a:xfrm>
                <a:off x="13320" y="5039"/>
                <a:ext cx="0" cy="541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73774" name="Line 46"/>
              <p:cNvSpPr>
                <a:spLocks noChangeShapeType="1"/>
              </p:cNvSpPr>
              <p:nvPr/>
            </p:nvSpPr>
            <p:spPr bwMode="auto">
              <a:xfrm flipH="1">
                <a:off x="12780" y="10439"/>
                <a:ext cx="582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</p:grpSp>
        <p:sp>
          <p:nvSpPr>
            <p:cNvPr id="73775" name="Oval 47"/>
            <p:cNvSpPr>
              <a:spLocks noChangeArrowheads="1"/>
            </p:cNvSpPr>
            <p:nvPr/>
          </p:nvSpPr>
          <p:spPr bwMode="auto">
            <a:xfrm>
              <a:off x="3206" y="2294"/>
              <a:ext cx="35" cy="3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grpSp>
          <p:nvGrpSpPr>
            <p:cNvPr id="15" name="Group 48"/>
            <p:cNvGrpSpPr>
              <a:grpSpLocks/>
            </p:cNvGrpSpPr>
            <p:nvPr/>
          </p:nvGrpSpPr>
          <p:grpSpPr bwMode="auto">
            <a:xfrm>
              <a:off x="3157" y="1934"/>
              <a:ext cx="70" cy="368"/>
              <a:chOff x="5400" y="7199"/>
              <a:chExt cx="582" cy="2850"/>
            </a:xfrm>
          </p:grpSpPr>
          <p:sp>
            <p:nvSpPr>
              <p:cNvPr id="73777" name="Line 49"/>
              <p:cNvSpPr>
                <a:spLocks noChangeShapeType="1"/>
              </p:cNvSpPr>
              <p:nvPr/>
            </p:nvSpPr>
            <p:spPr bwMode="auto">
              <a:xfrm>
                <a:off x="5940" y="7199"/>
                <a:ext cx="0" cy="2850"/>
              </a:xfrm>
              <a:prstGeom prst="line">
                <a:avLst/>
              </a:prstGeom>
              <a:noFill/>
              <a:ln w="952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73778" name="Line 50"/>
              <p:cNvSpPr>
                <a:spLocks noChangeShapeType="1"/>
              </p:cNvSpPr>
              <p:nvPr/>
            </p:nvSpPr>
            <p:spPr bwMode="auto">
              <a:xfrm flipH="1">
                <a:off x="5400" y="7199"/>
                <a:ext cx="582" cy="0"/>
              </a:xfrm>
              <a:prstGeom prst="line">
                <a:avLst/>
              </a:prstGeom>
              <a:noFill/>
              <a:ln w="952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</p:grpSp>
        <p:grpSp>
          <p:nvGrpSpPr>
            <p:cNvPr id="16" name="Group 51"/>
            <p:cNvGrpSpPr>
              <a:grpSpLocks/>
            </p:cNvGrpSpPr>
            <p:nvPr/>
          </p:nvGrpSpPr>
          <p:grpSpPr bwMode="auto">
            <a:xfrm>
              <a:off x="1584" y="2208"/>
              <a:ext cx="1008" cy="658"/>
              <a:chOff x="1104" y="1274"/>
              <a:chExt cx="2160" cy="1318"/>
            </a:xfrm>
          </p:grpSpPr>
          <p:sp>
            <p:nvSpPr>
              <p:cNvPr id="73780" name="Rectangle 52"/>
              <p:cNvSpPr>
                <a:spLocks noChangeArrowheads="1"/>
              </p:cNvSpPr>
              <p:nvPr/>
            </p:nvSpPr>
            <p:spPr bwMode="auto">
              <a:xfrm>
                <a:off x="1104" y="1429"/>
                <a:ext cx="2065" cy="116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781" name="Oval 53"/>
              <p:cNvSpPr>
                <a:spLocks noChangeArrowheads="1"/>
              </p:cNvSpPr>
              <p:nvPr/>
            </p:nvSpPr>
            <p:spPr bwMode="auto">
              <a:xfrm>
                <a:off x="2552" y="1765"/>
                <a:ext cx="71" cy="7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782" name="Oval 54"/>
              <p:cNvSpPr>
                <a:spLocks noChangeArrowheads="1"/>
              </p:cNvSpPr>
              <p:nvPr/>
            </p:nvSpPr>
            <p:spPr bwMode="auto">
              <a:xfrm>
                <a:off x="2552" y="2075"/>
                <a:ext cx="71" cy="7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783" name="Oval 55"/>
              <p:cNvSpPr>
                <a:spLocks noChangeArrowheads="1"/>
              </p:cNvSpPr>
              <p:nvPr/>
            </p:nvSpPr>
            <p:spPr bwMode="auto">
              <a:xfrm>
                <a:off x="2837" y="2075"/>
                <a:ext cx="71" cy="7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784" name="Oval 56"/>
              <p:cNvSpPr>
                <a:spLocks noChangeArrowheads="1"/>
              </p:cNvSpPr>
              <p:nvPr/>
            </p:nvSpPr>
            <p:spPr bwMode="auto">
              <a:xfrm>
                <a:off x="2837" y="1765"/>
                <a:ext cx="71" cy="7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785" name="Line 57"/>
              <p:cNvSpPr>
                <a:spLocks noChangeShapeType="1"/>
              </p:cNvSpPr>
              <p:nvPr/>
            </p:nvSpPr>
            <p:spPr bwMode="auto">
              <a:xfrm flipV="1">
                <a:off x="2481" y="1739"/>
                <a:ext cx="285" cy="3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73786" name="Line 58"/>
              <p:cNvSpPr>
                <a:spLocks noChangeShapeType="1"/>
              </p:cNvSpPr>
              <p:nvPr/>
            </p:nvSpPr>
            <p:spPr bwMode="auto">
              <a:xfrm flipV="1">
                <a:off x="2742" y="1765"/>
                <a:ext cx="285" cy="3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73787" name="Line 59"/>
              <p:cNvSpPr>
                <a:spLocks noChangeShapeType="1"/>
              </p:cNvSpPr>
              <p:nvPr/>
            </p:nvSpPr>
            <p:spPr bwMode="auto">
              <a:xfrm>
                <a:off x="2623" y="1946"/>
                <a:ext cx="64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73788" name="Line 60"/>
              <p:cNvSpPr>
                <a:spLocks noChangeShapeType="1"/>
              </p:cNvSpPr>
              <p:nvPr/>
            </p:nvSpPr>
            <p:spPr bwMode="auto">
              <a:xfrm>
                <a:off x="3264" y="1920"/>
                <a:ext cx="0" cy="5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2315" y="1739"/>
                <a:ext cx="118" cy="595"/>
                <a:chOff x="2112" y="1152"/>
                <a:chExt cx="240" cy="1104"/>
              </a:xfrm>
            </p:grpSpPr>
            <p:sp>
              <p:nvSpPr>
                <p:cNvPr id="73790" name="Rectangle 62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3791" name="Rectangle 63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3792" name="Rectangle 64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8" name="Group 65"/>
              <p:cNvGrpSpPr>
                <a:grpSpLocks/>
              </p:cNvGrpSpPr>
              <p:nvPr/>
            </p:nvGrpSpPr>
            <p:grpSpPr bwMode="auto">
              <a:xfrm>
                <a:off x="1602" y="1739"/>
                <a:ext cx="119" cy="595"/>
                <a:chOff x="2112" y="1152"/>
                <a:chExt cx="240" cy="1104"/>
              </a:xfrm>
            </p:grpSpPr>
            <p:sp>
              <p:nvSpPr>
                <p:cNvPr id="73794" name="Rectangle 66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3795" name="Rectangle 67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3796" name="Rectangle 68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9" name="Group 69"/>
              <p:cNvGrpSpPr>
                <a:grpSpLocks/>
              </p:cNvGrpSpPr>
              <p:nvPr/>
            </p:nvGrpSpPr>
            <p:grpSpPr bwMode="auto">
              <a:xfrm>
                <a:off x="1721" y="1739"/>
                <a:ext cx="119" cy="595"/>
                <a:chOff x="2112" y="1152"/>
                <a:chExt cx="240" cy="1104"/>
              </a:xfrm>
            </p:grpSpPr>
            <p:sp>
              <p:nvSpPr>
                <p:cNvPr id="73798" name="Rectangle 70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3799" name="Rectangle 71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3800" name="Rectangle 72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20" name="Group 73"/>
              <p:cNvGrpSpPr>
                <a:grpSpLocks/>
              </p:cNvGrpSpPr>
              <p:nvPr/>
            </p:nvGrpSpPr>
            <p:grpSpPr bwMode="auto">
              <a:xfrm>
                <a:off x="2077" y="1739"/>
                <a:ext cx="119" cy="595"/>
                <a:chOff x="2112" y="1152"/>
                <a:chExt cx="240" cy="1104"/>
              </a:xfrm>
            </p:grpSpPr>
            <p:sp>
              <p:nvSpPr>
                <p:cNvPr id="73802" name="Rectangle 74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3803" name="Rectangle 75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3804" name="Rectangle 76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21" name="Group 77"/>
              <p:cNvGrpSpPr>
                <a:grpSpLocks/>
              </p:cNvGrpSpPr>
              <p:nvPr/>
            </p:nvGrpSpPr>
            <p:grpSpPr bwMode="auto">
              <a:xfrm>
                <a:off x="1840" y="1739"/>
                <a:ext cx="119" cy="595"/>
                <a:chOff x="2112" y="1152"/>
                <a:chExt cx="240" cy="1104"/>
              </a:xfrm>
            </p:grpSpPr>
            <p:sp>
              <p:nvSpPr>
                <p:cNvPr id="73806" name="Rectangle 78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3807" name="Rectangle 79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3808" name="Rectangle 80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22" name="Group 81"/>
              <p:cNvGrpSpPr>
                <a:grpSpLocks/>
              </p:cNvGrpSpPr>
              <p:nvPr/>
            </p:nvGrpSpPr>
            <p:grpSpPr bwMode="auto">
              <a:xfrm>
                <a:off x="1959" y="1739"/>
                <a:ext cx="118" cy="595"/>
                <a:chOff x="2112" y="1152"/>
                <a:chExt cx="240" cy="1104"/>
              </a:xfrm>
            </p:grpSpPr>
            <p:sp>
              <p:nvSpPr>
                <p:cNvPr id="73810" name="Rectangle 82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3811" name="Rectangle 83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3812" name="Rectangle 84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23" name="Group 85"/>
              <p:cNvGrpSpPr>
                <a:grpSpLocks/>
              </p:cNvGrpSpPr>
              <p:nvPr/>
            </p:nvGrpSpPr>
            <p:grpSpPr bwMode="auto">
              <a:xfrm>
                <a:off x="2196" y="1739"/>
                <a:ext cx="119" cy="595"/>
                <a:chOff x="2112" y="1152"/>
                <a:chExt cx="240" cy="1104"/>
              </a:xfrm>
            </p:grpSpPr>
            <p:sp>
              <p:nvSpPr>
                <p:cNvPr id="73814" name="Rectangle 86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3815" name="Rectangle 87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3816" name="Rectangle 88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24" name="Group 89"/>
              <p:cNvGrpSpPr>
                <a:grpSpLocks/>
              </p:cNvGrpSpPr>
              <p:nvPr/>
            </p:nvGrpSpPr>
            <p:grpSpPr bwMode="auto">
              <a:xfrm>
                <a:off x="1484" y="1739"/>
                <a:ext cx="118" cy="595"/>
                <a:chOff x="2112" y="1152"/>
                <a:chExt cx="240" cy="1104"/>
              </a:xfrm>
            </p:grpSpPr>
            <p:sp>
              <p:nvSpPr>
                <p:cNvPr id="73818" name="Rectangle 90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3819" name="Rectangle 91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3820" name="Rectangle 92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25" name="Group 93"/>
              <p:cNvGrpSpPr>
                <a:grpSpLocks/>
              </p:cNvGrpSpPr>
              <p:nvPr/>
            </p:nvGrpSpPr>
            <p:grpSpPr bwMode="auto">
              <a:xfrm>
                <a:off x="1365" y="1739"/>
                <a:ext cx="119" cy="595"/>
                <a:chOff x="2112" y="1152"/>
                <a:chExt cx="240" cy="1104"/>
              </a:xfrm>
            </p:grpSpPr>
            <p:sp>
              <p:nvSpPr>
                <p:cNvPr id="73822" name="Rectangle 94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3823" name="Rectangle 95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3824" name="Rectangle 96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sp>
            <p:nvSpPr>
              <p:cNvPr id="73825" name="Rectangle 97"/>
              <p:cNvSpPr>
                <a:spLocks noChangeArrowheads="1"/>
              </p:cNvSpPr>
              <p:nvPr/>
            </p:nvSpPr>
            <p:spPr bwMode="auto">
              <a:xfrm>
                <a:off x="1365" y="2334"/>
                <a:ext cx="1211" cy="51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826" name="Rectangle 98"/>
              <p:cNvSpPr>
                <a:spLocks noChangeArrowheads="1"/>
              </p:cNvSpPr>
              <p:nvPr/>
            </p:nvSpPr>
            <p:spPr bwMode="auto">
              <a:xfrm>
                <a:off x="2576" y="2153"/>
                <a:ext cx="23" cy="23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grpSp>
            <p:nvGrpSpPr>
              <p:cNvPr id="26" name="Group 99"/>
              <p:cNvGrpSpPr>
                <a:grpSpLocks/>
              </p:cNvGrpSpPr>
              <p:nvPr/>
            </p:nvGrpSpPr>
            <p:grpSpPr bwMode="auto">
              <a:xfrm>
                <a:off x="2243" y="1481"/>
                <a:ext cx="879" cy="129"/>
                <a:chOff x="2928" y="3456"/>
                <a:chExt cx="1776" cy="240"/>
              </a:xfrm>
            </p:grpSpPr>
            <p:sp>
              <p:nvSpPr>
                <p:cNvPr id="73828" name="Rectangle 100"/>
                <p:cNvSpPr>
                  <a:spLocks noChangeArrowheads="1"/>
                </p:cNvSpPr>
                <p:nvPr/>
              </p:nvSpPr>
              <p:spPr bwMode="auto">
                <a:xfrm>
                  <a:off x="2928" y="3456"/>
                  <a:ext cx="1776" cy="24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grpSp>
              <p:nvGrpSpPr>
                <p:cNvPr id="27" name="Group 101"/>
                <p:cNvGrpSpPr>
                  <a:grpSpLocks/>
                </p:cNvGrpSpPr>
                <p:nvPr/>
              </p:nvGrpSpPr>
              <p:grpSpPr bwMode="auto">
                <a:xfrm>
                  <a:off x="3552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73830" name="Oval 102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3831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28" name="Group 104"/>
                <p:cNvGrpSpPr>
                  <a:grpSpLocks/>
                </p:cNvGrpSpPr>
                <p:nvPr/>
              </p:nvGrpSpPr>
              <p:grpSpPr bwMode="auto">
                <a:xfrm>
                  <a:off x="3744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73833" name="Oval 105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3834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29" name="Group 107"/>
                <p:cNvGrpSpPr>
                  <a:grpSpLocks/>
                </p:cNvGrpSpPr>
                <p:nvPr/>
              </p:nvGrpSpPr>
              <p:grpSpPr bwMode="auto">
                <a:xfrm>
                  <a:off x="3936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73836" name="Oval 108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3837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30" name="Group 110"/>
                <p:cNvGrpSpPr>
                  <a:grpSpLocks/>
                </p:cNvGrpSpPr>
                <p:nvPr/>
              </p:nvGrpSpPr>
              <p:grpSpPr bwMode="auto">
                <a:xfrm>
                  <a:off x="4128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73839" name="Oval 111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3840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31" name="Group 113"/>
                <p:cNvGrpSpPr>
                  <a:grpSpLocks/>
                </p:cNvGrpSpPr>
                <p:nvPr/>
              </p:nvGrpSpPr>
              <p:grpSpPr bwMode="auto">
                <a:xfrm>
                  <a:off x="4320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73842" name="Oval 114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3843" name="Line 115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3728" name="Group 116"/>
                <p:cNvGrpSpPr>
                  <a:grpSpLocks/>
                </p:cNvGrpSpPr>
                <p:nvPr/>
              </p:nvGrpSpPr>
              <p:grpSpPr bwMode="auto">
                <a:xfrm>
                  <a:off x="4512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73845" name="Oval 117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3846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3729" name="Group 119"/>
                <p:cNvGrpSpPr>
                  <a:grpSpLocks/>
                </p:cNvGrpSpPr>
                <p:nvPr/>
              </p:nvGrpSpPr>
              <p:grpSpPr bwMode="auto">
                <a:xfrm>
                  <a:off x="3168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73848" name="Oval 120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3849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3730" name="Group 122"/>
                <p:cNvGrpSpPr>
                  <a:grpSpLocks/>
                </p:cNvGrpSpPr>
                <p:nvPr/>
              </p:nvGrpSpPr>
              <p:grpSpPr bwMode="auto">
                <a:xfrm>
                  <a:off x="3360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73851" name="Oval 123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3852" name="Line 124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3732" name="Group 125"/>
                <p:cNvGrpSpPr>
                  <a:grpSpLocks/>
                </p:cNvGrpSpPr>
                <p:nvPr/>
              </p:nvGrpSpPr>
              <p:grpSpPr bwMode="auto">
                <a:xfrm>
                  <a:off x="2976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73854" name="Oval 126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3855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73734" name="Group 128"/>
              <p:cNvGrpSpPr>
                <a:grpSpLocks/>
              </p:cNvGrpSpPr>
              <p:nvPr/>
            </p:nvGrpSpPr>
            <p:grpSpPr bwMode="auto">
              <a:xfrm>
                <a:off x="1151" y="1481"/>
                <a:ext cx="808" cy="129"/>
                <a:chOff x="2160" y="3408"/>
                <a:chExt cx="1632" cy="240"/>
              </a:xfrm>
            </p:grpSpPr>
            <p:sp>
              <p:nvSpPr>
                <p:cNvPr id="73857" name="Rectangle 129"/>
                <p:cNvSpPr>
                  <a:spLocks noChangeArrowheads="1"/>
                </p:cNvSpPr>
                <p:nvPr/>
              </p:nvSpPr>
              <p:spPr bwMode="auto">
                <a:xfrm>
                  <a:off x="2160" y="3408"/>
                  <a:ext cx="1632" cy="240"/>
                </a:xfrm>
                <a:prstGeom prst="rect">
                  <a:avLst/>
                </a:prstGeom>
                <a:solidFill>
                  <a:srgbClr val="66FF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grpSp>
              <p:nvGrpSpPr>
                <p:cNvPr id="73736" name="Group 130"/>
                <p:cNvGrpSpPr>
                  <a:grpSpLocks/>
                </p:cNvGrpSpPr>
                <p:nvPr/>
              </p:nvGrpSpPr>
              <p:grpSpPr bwMode="auto">
                <a:xfrm>
                  <a:off x="2400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73859" name="Oval 131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3860" name="Line 132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3739" name="Group 133"/>
                <p:cNvGrpSpPr>
                  <a:grpSpLocks/>
                </p:cNvGrpSpPr>
                <p:nvPr/>
              </p:nvGrpSpPr>
              <p:grpSpPr bwMode="auto">
                <a:xfrm>
                  <a:off x="2592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73862" name="Oval 134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3863" name="Line 135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3742" name="Group 136"/>
                <p:cNvGrpSpPr>
                  <a:grpSpLocks/>
                </p:cNvGrpSpPr>
                <p:nvPr/>
              </p:nvGrpSpPr>
              <p:grpSpPr bwMode="auto">
                <a:xfrm>
                  <a:off x="2784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73865" name="Oval 137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3866" name="Line 138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3745" name="Group 139"/>
                <p:cNvGrpSpPr>
                  <a:grpSpLocks/>
                </p:cNvGrpSpPr>
                <p:nvPr/>
              </p:nvGrpSpPr>
              <p:grpSpPr bwMode="auto">
                <a:xfrm>
                  <a:off x="2208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73868" name="Oval 140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3869" name="Line 141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3748" name="Group 142"/>
                <p:cNvGrpSpPr>
                  <a:grpSpLocks/>
                </p:cNvGrpSpPr>
                <p:nvPr/>
              </p:nvGrpSpPr>
              <p:grpSpPr bwMode="auto">
                <a:xfrm>
                  <a:off x="2976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73871" name="Oval 143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3872" name="Line 144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3751" name="Group 145"/>
                <p:cNvGrpSpPr>
                  <a:grpSpLocks/>
                </p:cNvGrpSpPr>
                <p:nvPr/>
              </p:nvGrpSpPr>
              <p:grpSpPr bwMode="auto">
                <a:xfrm>
                  <a:off x="3168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73874" name="Oval 146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3875" name="Line 147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3754" name="Group 148"/>
                <p:cNvGrpSpPr>
                  <a:grpSpLocks/>
                </p:cNvGrpSpPr>
                <p:nvPr/>
              </p:nvGrpSpPr>
              <p:grpSpPr bwMode="auto">
                <a:xfrm>
                  <a:off x="3360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73877" name="Oval 149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3878" name="Line 150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3757" name="Group 151"/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73880" name="Oval 152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3881" name="Line 153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</p:grpSp>
          <p:sp>
            <p:nvSpPr>
              <p:cNvPr id="73882" name="Rectangle 154"/>
              <p:cNvSpPr>
                <a:spLocks noChangeArrowheads="1"/>
              </p:cNvSpPr>
              <p:nvPr/>
            </p:nvSpPr>
            <p:spPr bwMode="auto">
              <a:xfrm>
                <a:off x="3050" y="1610"/>
                <a:ext cx="24" cy="775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883" name="Rectangle 155"/>
              <p:cNvSpPr>
                <a:spLocks noChangeArrowheads="1"/>
              </p:cNvSpPr>
              <p:nvPr/>
            </p:nvSpPr>
            <p:spPr bwMode="auto">
              <a:xfrm>
                <a:off x="2860" y="2153"/>
                <a:ext cx="24" cy="23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884" name="Rectangle 156"/>
              <p:cNvSpPr>
                <a:spLocks noChangeArrowheads="1"/>
              </p:cNvSpPr>
              <p:nvPr/>
            </p:nvSpPr>
            <p:spPr bwMode="auto">
              <a:xfrm>
                <a:off x="2884" y="2359"/>
                <a:ext cx="166" cy="2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885" name="Rectangle 157"/>
              <p:cNvSpPr>
                <a:spLocks noChangeArrowheads="1"/>
              </p:cNvSpPr>
              <p:nvPr/>
            </p:nvSpPr>
            <p:spPr bwMode="auto">
              <a:xfrm>
                <a:off x="2576" y="1610"/>
                <a:ext cx="23" cy="155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886" name="Rectangle 158"/>
              <p:cNvSpPr>
                <a:spLocks noChangeArrowheads="1"/>
              </p:cNvSpPr>
              <p:nvPr/>
            </p:nvSpPr>
            <p:spPr bwMode="auto">
              <a:xfrm>
                <a:off x="2860" y="1610"/>
                <a:ext cx="24" cy="155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887" name="Rectangle 159"/>
              <p:cNvSpPr>
                <a:spLocks noChangeArrowheads="1"/>
              </p:cNvSpPr>
              <p:nvPr/>
            </p:nvSpPr>
            <p:spPr bwMode="auto">
              <a:xfrm>
                <a:off x="2576" y="1326"/>
                <a:ext cx="23" cy="155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888" name="Rectangle 160"/>
              <p:cNvSpPr>
                <a:spLocks noChangeArrowheads="1"/>
              </p:cNvSpPr>
              <p:nvPr/>
            </p:nvSpPr>
            <p:spPr bwMode="auto">
              <a:xfrm>
                <a:off x="2860" y="1326"/>
                <a:ext cx="24" cy="155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889" name="Rectangle 161"/>
              <p:cNvSpPr>
                <a:spLocks noChangeArrowheads="1"/>
              </p:cNvSpPr>
              <p:nvPr/>
            </p:nvSpPr>
            <p:spPr bwMode="auto">
              <a:xfrm>
                <a:off x="2576" y="1274"/>
                <a:ext cx="23" cy="5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890" name="Rectangle 162"/>
              <p:cNvSpPr>
                <a:spLocks noChangeArrowheads="1"/>
              </p:cNvSpPr>
              <p:nvPr/>
            </p:nvSpPr>
            <p:spPr bwMode="auto">
              <a:xfrm>
                <a:off x="2860" y="1274"/>
                <a:ext cx="24" cy="5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sp>
          <p:nvSpPr>
            <p:cNvPr id="73891" name="Line 163"/>
            <p:cNvSpPr>
              <a:spLocks noChangeShapeType="1"/>
            </p:cNvSpPr>
            <p:nvPr/>
          </p:nvSpPr>
          <p:spPr bwMode="auto">
            <a:xfrm flipH="1">
              <a:off x="3216" y="1728"/>
              <a:ext cx="48" cy="9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3892" name="Line 164"/>
            <p:cNvSpPr>
              <a:spLocks noChangeShapeType="1"/>
            </p:cNvSpPr>
            <p:nvPr/>
          </p:nvSpPr>
          <p:spPr bwMode="auto">
            <a:xfrm flipH="1">
              <a:off x="2160" y="1824"/>
              <a:ext cx="105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3893" name="Line 165"/>
            <p:cNvSpPr>
              <a:spLocks noChangeShapeType="1"/>
            </p:cNvSpPr>
            <p:nvPr/>
          </p:nvSpPr>
          <p:spPr bwMode="auto">
            <a:xfrm flipV="1">
              <a:off x="2160" y="1824"/>
              <a:ext cx="0" cy="62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3894" name="Line 166"/>
            <p:cNvSpPr>
              <a:spLocks noChangeShapeType="1"/>
            </p:cNvSpPr>
            <p:nvPr/>
          </p:nvSpPr>
          <p:spPr bwMode="auto">
            <a:xfrm flipH="1">
              <a:off x="2448" y="1728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3895" name="Line 167"/>
            <p:cNvSpPr>
              <a:spLocks noChangeShapeType="1"/>
            </p:cNvSpPr>
            <p:nvPr/>
          </p:nvSpPr>
          <p:spPr bwMode="auto">
            <a:xfrm flipV="1">
              <a:off x="2448" y="172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3896" name="Line 168"/>
            <p:cNvSpPr>
              <a:spLocks noChangeShapeType="1"/>
            </p:cNvSpPr>
            <p:nvPr/>
          </p:nvSpPr>
          <p:spPr bwMode="auto">
            <a:xfrm flipH="1">
              <a:off x="1968" y="1920"/>
              <a:ext cx="1104" cy="0"/>
            </a:xfrm>
            <a:prstGeom prst="line">
              <a:avLst/>
            </a:prstGeom>
            <a:noFill/>
            <a:ln w="952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3897" name="Line 169"/>
            <p:cNvSpPr>
              <a:spLocks noChangeShapeType="1"/>
            </p:cNvSpPr>
            <p:nvPr/>
          </p:nvSpPr>
          <p:spPr bwMode="auto">
            <a:xfrm flipV="1">
              <a:off x="1968" y="1920"/>
              <a:ext cx="0" cy="384"/>
            </a:xfrm>
            <a:prstGeom prst="line">
              <a:avLst/>
            </a:prstGeom>
            <a:noFill/>
            <a:ln w="952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</p:grpSp>
      <p:grpSp>
        <p:nvGrpSpPr>
          <p:cNvPr id="73762" name="Group 170"/>
          <p:cNvGrpSpPr>
            <a:grpSpLocks/>
          </p:cNvGrpSpPr>
          <p:nvPr/>
        </p:nvGrpSpPr>
        <p:grpSpPr bwMode="auto">
          <a:xfrm>
            <a:off x="3148013" y="3352800"/>
            <a:ext cx="3405188" cy="1912938"/>
            <a:chOff x="1983" y="2112"/>
            <a:chExt cx="2145" cy="1205"/>
          </a:xfrm>
        </p:grpSpPr>
        <p:pic>
          <p:nvPicPr>
            <p:cNvPr id="73899" name="Picture 171" descr="3075d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20" y="2112"/>
              <a:ext cx="1008" cy="912"/>
            </a:xfrm>
            <a:prstGeom prst="rect">
              <a:avLst/>
            </a:prstGeom>
            <a:noFill/>
          </p:spPr>
        </p:pic>
        <p:sp>
          <p:nvSpPr>
            <p:cNvPr id="73900" name="Text Box 172"/>
            <p:cNvSpPr txBox="1">
              <a:spLocks noChangeArrowheads="1"/>
            </p:cNvSpPr>
            <p:nvPr/>
          </p:nvSpPr>
          <p:spPr bwMode="auto">
            <a:xfrm>
              <a:off x="1983" y="2871"/>
              <a:ext cx="1274" cy="446"/>
            </a:xfrm>
            <a:prstGeom prst="rect">
              <a:avLst/>
            </a:prstGeom>
            <a:noFill/>
            <a:ln w="9525">
              <a:solidFill>
                <a:srgbClr val="FF9933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cy-GB" dirty="0">
                  <a:solidFill>
                    <a:srgbClr val="FF9933"/>
                  </a:solidFill>
                </a:rPr>
                <a:t>Mesurydd ohm gwrthiant isel</a:t>
              </a:r>
            </a:p>
          </p:txBody>
        </p:sp>
      </p:grpSp>
      <p:sp>
        <p:nvSpPr>
          <p:cNvPr id="73901" name="Freeform 173"/>
          <p:cNvSpPr>
            <a:spLocks/>
          </p:cNvSpPr>
          <p:nvPr/>
        </p:nvSpPr>
        <p:spPr bwMode="auto">
          <a:xfrm>
            <a:off x="4529138" y="1843088"/>
            <a:ext cx="1357312" cy="1930400"/>
          </a:xfrm>
          <a:custGeom>
            <a:avLst/>
            <a:gdLst/>
            <a:ahLst/>
            <a:cxnLst>
              <a:cxn ang="0">
                <a:pos x="841" y="1216"/>
              </a:cxn>
              <a:cxn ang="0">
                <a:pos x="731" y="686"/>
              </a:cxn>
              <a:cxn ang="0">
                <a:pos x="512" y="393"/>
              </a:cxn>
              <a:cxn ang="0">
                <a:pos x="457" y="329"/>
              </a:cxn>
              <a:cxn ang="0">
                <a:pos x="338" y="238"/>
              </a:cxn>
              <a:cxn ang="0">
                <a:pos x="292" y="192"/>
              </a:cxn>
              <a:cxn ang="0">
                <a:pos x="173" y="101"/>
              </a:cxn>
              <a:cxn ang="0">
                <a:pos x="128" y="64"/>
              </a:cxn>
              <a:cxn ang="0">
                <a:pos x="73" y="46"/>
              </a:cxn>
              <a:cxn ang="0">
                <a:pos x="27" y="9"/>
              </a:cxn>
              <a:cxn ang="0">
                <a:pos x="0" y="0"/>
              </a:cxn>
            </a:cxnLst>
            <a:rect l="0" t="0" r="r" b="b"/>
            <a:pathLst>
              <a:path w="855" h="1216">
                <a:moveTo>
                  <a:pt x="841" y="1216"/>
                </a:moveTo>
                <a:cubicBezTo>
                  <a:pt x="834" y="973"/>
                  <a:pt x="855" y="872"/>
                  <a:pt x="731" y="686"/>
                </a:cubicBezTo>
                <a:cubicBezTo>
                  <a:pt x="709" y="552"/>
                  <a:pt x="603" y="484"/>
                  <a:pt x="512" y="393"/>
                </a:cubicBezTo>
                <a:cubicBezTo>
                  <a:pt x="476" y="357"/>
                  <a:pt x="494" y="359"/>
                  <a:pt x="457" y="329"/>
                </a:cubicBezTo>
                <a:cubicBezTo>
                  <a:pt x="420" y="299"/>
                  <a:pt x="377" y="267"/>
                  <a:pt x="338" y="238"/>
                </a:cubicBezTo>
                <a:cubicBezTo>
                  <a:pt x="301" y="180"/>
                  <a:pt x="342" y="236"/>
                  <a:pt x="292" y="192"/>
                </a:cubicBezTo>
                <a:cubicBezTo>
                  <a:pt x="241" y="147"/>
                  <a:pt x="232" y="130"/>
                  <a:pt x="173" y="101"/>
                </a:cubicBezTo>
                <a:cubicBezTo>
                  <a:pt x="158" y="85"/>
                  <a:pt x="150" y="73"/>
                  <a:pt x="128" y="64"/>
                </a:cubicBezTo>
                <a:cubicBezTo>
                  <a:pt x="110" y="56"/>
                  <a:pt x="73" y="46"/>
                  <a:pt x="73" y="46"/>
                </a:cubicBezTo>
                <a:cubicBezTo>
                  <a:pt x="58" y="32"/>
                  <a:pt x="46" y="19"/>
                  <a:pt x="27" y="9"/>
                </a:cubicBezTo>
                <a:cubicBezTo>
                  <a:pt x="19" y="5"/>
                  <a:pt x="0" y="0"/>
                  <a:pt x="0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73902" name="Freeform 174"/>
          <p:cNvSpPr>
            <a:spLocks/>
          </p:cNvSpPr>
          <p:nvPr/>
        </p:nvSpPr>
        <p:spPr bwMode="auto">
          <a:xfrm>
            <a:off x="2176463" y="3657600"/>
            <a:ext cx="3194050" cy="668338"/>
          </a:xfrm>
          <a:custGeom>
            <a:avLst/>
            <a:gdLst/>
            <a:ahLst/>
            <a:cxnLst>
              <a:cxn ang="0">
                <a:pos x="2012" y="155"/>
              </a:cxn>
              <a:cxn ang="0">
                <a:pos x="1610" y="0"/>
              </a:cxn>
              <a:cxn ang="0">
                <a:pos x="1381" y="9"/>
              </a:cxn>
              <a:cxn ang="0">
                <a:pos x="1244" y="46"/>
              </a:cxn>
              <a:cxn ang="0">
                <a:pos x="1088" y="128"/>
              </a:cxn>
              <a:cxn ang="0">
                <a:pos x="1006" y="192"/>
              </a:cxn>
              <a:cxn ang="0">
                <a:pos x="970" y="229"/>
              </a:cxn>
              <a:cxn ang="0">
                <a:pos x="887" y="283"/>
              </a:cxn>
              <a:cxn ang="0">
                <a:pos x="823" y="338"/>
              </a:cxn>
              <a:cxn ang="0">
                <a:pos x="531" y="421"/>
              </a:cxn>
              <a:cxn ang="0">
                <a:pos x="275" y="411"/>
              </a:cxn>
              <a:cxn ang="0">
                <a:pos x="128" y="375"/>
              </a:cxn>
              <a:cxn ang="0">
                <a:pos x="64" y="311"/>
              </a:cxn>
              <a:cxn ang="0">
                <a:pos x="0" y="192"/>
              </a:cxn>
            </a:cxnLst>
            <a:rect l="0" t="0" r="r" b="b"/>
            <a:pathLst>
              <a:path w="2012" h="421">
                <a:moveTo>
                  <a:pt x="2012" y="155"/>
                </a:moveTo>
                <a:cubicBezTo>
                  <a:pt x="1902" y="49"/>
                  <a:pt x="1758" y="18"/>
                  <a:pt x="1610" y="0"/>
                </a:cubicBezTo>
                <a:cubicBezTo>
                  <a:pt x="1534" y="3"/>
                  <a:pt x="1457" y="2"/>
                  <a:pt x="1381" y="9"/>
                </a:cubicBezTo>
                <a:cubicBezTo>
                  <a:pt x="1340" y="13"/>
                  <a:pt x="1287" y="38"/>
                  <a:pt x="1244" y="46"/>
                </a:cubicBezTo>
                <a:cubicBezTo>
                  <a:pt x="1194" y="71"/>
                  <a:pt x="1135" y="95"/>
                  <a:pt x="1088" y="128"/>
                </a:cubicBezTo>
                <a:cubicBezTo>
                  <a:pt x="1060" y="148"/>
                  <a:pt x="1030" y="167"/>
                  <a:pt x="1006" y="192"/>
                </a:cubicBezTo>
                <a:cubicBezTo>
                  <a:pt x="994" y="204"/>
                  <a:pt x="984" y="218"/>
                  <a:pt x="970" y="229"/>
                </a:cubicBezTo>
                <a:cubicBezTo>
                  <a:pt x="864" y="312"/>
                  <a:pt x="979" y="204"/>
                  <a:pt x="887" y="283"/>
                </a:cubicBezTo>
                <a:cubicBezTo>
                  <a:pt x="847" y="318"/>
                  <a:pt x="874" y="309"/>
                  <a:pt x="823" y="338"/>
                </a:cubicBezTo>
                <a:cubicBezTo>
                  <a:pt x="730" y="392"/>
                  <a:pt x="636" y="405"/>
                  <a:pt x="531" y="421"/>
                </a:cubicBezTo>
                <a:cubicBezTo>
                  <a:pt x="446" y="418"/>
                  <a:pt x="360" y="417"/>
                  <a:pt x="275" y="411"/>
                </a:cubicBezTo>
                <a:cubicBezTo>
                  <a:pt x="226" y="408"/>
                  <a:pt x="177" y="383"/>
                  <a:pt x="128" y="375"/>
                </a:cubicBezTo>
                <a:cubicBezTo>
                  <a:pt x="100" y="356"/>
                  <a:pt x="88" y="334"/>
                  <a:pt x="64" y="311"/>
                </a:cubicBezTo>
                <a:cubicBezTo>
                  <a:pt x="50" y="267"/>
                  <a:pt x="0" y="242"/>
                  <a:pt x="0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73903" name="Text Box 175"/>
          <p:cNvSpPr txBox="1">
            <a:spLocks noChangeArrowheads="1"/>
          </p:cNvSpPr>
          <p:nvPr/>
        </p:nvSpPr>
        <p:spPr bwMode="auto">
          <a:xfrm>
            <a:off x="6515154" y="1097252"/>
            <a:ext cx="2508721" cy="3477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y-GB" dirty="0"/>
              <a:t>Gan </a:t>
            </a:r>
            <a:r>
              <a:rPr lang="cy-GB" dirty="0">
                <a:solidFill>
                  <a:srgbClr val="000000"/>
                </a:solidFill>
              </a:rPr>
              <a:t>ddefnyddio’r raddfa ohm isel </a:t>
            </a:r>
            <a:r>
              <a:rPr lang="cy-GB" dirty="0"/>
              <a:t>ar y teclyn, gyda </a:t>
            </a:r>
            <a:r>
              <a:rPr lang="cy-GB" dirty="0" err="1"/>
              <a:t>swits</a:t>
            </a:r>
            <a:r>
              <a:rPr lang="cy-GB" dirty="0"/>
              <a:t> y plât wedi’i ddiffodd a’r </a:t>
            </a:r>
            <a:r>
              <a:rPr lang="cy-GB" dirty="0" err="1"/>
              <a:t>mcb</a:t>
            </a:r>
            <a:r>
              <a:rPr lang="cy-GB" dirty="0"/>
              <a:t> wedi’i gau, dylai’r darlleniad fod yn annherfynol, yna...gyda’r </a:t>
            </a:r>
            <a:r>
              <a:rPr lang="cy-GB" dirty="0" err="1"/>
              <a:t>swits</a:t>
            </a:r>
            <a:r>
              <a:rPr lang="cy-GB" dirty="0"/>
              <a:t> wedi’i gau, dylai fod gwerth gwrthiant isel.</a:t>
            </a:r>
          </a:p>
        </p:txBody>
      </p:sp>
      <p:sp>
        <p:nvSpPr>
          <p:cNvPr id="175" name="Rectangle 174"/>
          <p:cNvSpPr/>
          <p:nvPr/>
        </p:nvSpPr>
        <p:spPr>
          <a:xfrm>
            <a:off x="395536" y="980728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sz="2400" b="1">
                <a:solidFill>
                  <a:srgbClr val="0077E3"/>
                </a:solidFill>
                <a:latin typeface="+mj-lt"/>
              </a:rPr>
              <a:t>Prawf polaredd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11CAF616-4013-42FB-B106-75355BB14B94}"/>
              </a:ext>
            </a:extLst>
          </p:cNvPr>
          <p:cNvSpPr txBox="1"/>
          <p:nvPr/>
        </p:nvSpPr>
        <p:spPr>
          <a:xfrm>
            <a:off x="4953001" y="5114680"/>
            <a:ext cx="4572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y-GB"/>
              <a:t>Mae hyn yn sicrhau bod y swits a’r mcb wedi’u cysylltu â’r dargludydd cam yn unig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3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3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901" grpId="0" animBg="1"/>
      <p:bldP spid="73902" grpId="0" animBg="1"/>
      <p:bldP spid="739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76064" y="1460376"/>
            <a:ext cx="3962400" cy="2590800"/>
            <a:chOff x="1584" y="1632"/>
            <a:chExt cx="1920" cy="1234"/>
          </a:xfrm>
        </p:grpSpPr>
        <p:sp>
          <p:nvSpPr>
            <p:cNvPr id="74757" name="Oval 5"/>
            <p:cNvSpPr>
              <a:spLocks noChangeArrowheads="1"/>
            </p:cNvSpPr>
            <p:nvPr/>
          </p:nvSpPr>
          <p:spPr bwMode="auto">
            <a:xfrm>
              <a:off x="3046" y="1632"/>
              <a:ext cx="458" cy="43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3132" y="1705"/>
              <a:ext cx="286" cy="46"/>
              <a:chOff x="3780" y="3057"/>
              <a:chExt cx="5400" cy="900"/>
            </a:xfrm>
          </p:grpSpPr>
          <p:sp>
            <p:nvSpPr>
              <p:cNvPr id="74759" name="Rectangle 7"/>
              <p:cNvSpPr>
                <a:spLocks noChangeArrowheads="1"/>
              </p:cNvSpPr>
              <p:nvPr/>
            </p:nvSpPr>
            <p:spPr bwMode="auto">
              <a:xfrm>
                <a:off x="3780" y="3057"/>
                <a:ext cx="5400" cy="900"/>
              </a:xfrm>
              <a:prstGeom prst="rect">
                <a:avLst/>
              </a:prstGeom>
              <a:solidFill>
                <a:srgbClr val="FFFFFF"/>
              </a:solidFill>
              <a:ln w="571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 rot="3002203">
                <a:off x="3960" y="3237"/>
                <a:ext cx="540" cy="540"/>
                <a:chOff x="7020" y="4317"/>
                <a:chExt cx="3240" cy="3240"/>
              </a:xfrm>
            </p:grpSpPr>
            <p:sp>
              <p:nvSpPr>
                <p:cNvPr id="74761" name="Oval 9"/>
                <p:cNvSpPr>
                  <a:spLocks noChangeArrowheads="1"/>
                </p:cNvSpPr>
                <p:nvPr/>
              </p:nvSpPr>
              <p:spPr bwMode="auto">
                <a:xfrm>
                  <a:off x="7020" y="4317"/>
                  <a:ext cx="3240" cy="32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74762" name="Line 10"/>
                <p:cNvSpPr>
                  <a:spLocks noChangeShapeType="1"/>
                </p:cNvSpPr>
                <p:nvPr/>
              </p:nvSpPr>
              <p:spPr bwMode="auto">
                <a:xfrm>
                  <a:off x="7020" y="5937"/>
                  <a:ext cx="32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5" name="Group 11"/>
              <p:cNvGrpSpPr>
                <a:grpSpLocks/>
              </p:cNvGrpSpPr>
              <p:nvPr/>
            </p:nvGrpSpPr>
            <p:grpSpPr bwMode="auto">
              <a:xfrm rot="3002203">
                <a:off x="8460" y="3237"/>
                <a:ext cx="540" cy="540"/>
                <a:chOff x="7020" y="4317"/>
                <a:chExt cx="3240" cy="3240"/>
              </a:xfrm>
            </p:grpSpPr>
            <p:sp>
              <p:nvSpPr>
                <p:cNvPr id="74764" name="Oval 12"/>
                <p:cNvSpPr>
                  <a:spLocks noChangeArrowheads="1"/>
                </p:cNvSpPr>
                <p:nvPr/>
              </p:nvSpPr>
              <p:spPr bwMode="auto">
                <a:xfrm>
                  <a:off x="7020" y="4317"/>
                  <a:ext cx="3240" cy="32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74765" name="Line 13"/>
                <p:cNvSpPr>
                  <a:spLocks noChangeShapeType="1"/>
                </p:cNvSpPr>
                <p:nvPr/>
              </p:nvSpPr>
              <p:spPr bwMode="auto">
                <a:xfrm>
                  <a:off x="7020" y="5937"/>
                  <a:ext cx="32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6" name="Group 14"/>
              <p:cNvGrpSpPr>
                <a:grpSpLocks/>
              </p:cNvGrpSpPr>
              <p:nvPr/>
            </p:nvGrpSpPr>
            <p:grpSpPr bwMode="auto">
              <a:xfrm rot="3002203">
                <a:off x="7920" y="3237"/>
                <a:ext cx="540" cy="540"/>
                <a:chOff x="7020" y="4317"/>
                <a:chExt cx="3240" cy="3240"/>
              </a:xfrm>
            </p:grpSpPr>
            <p:sp>
              <p:nvSpPr>
                <p:cNvPr id="74767" name="Oval 15"/>
                <p:cNvSpPr>
                  <a:spLocks noChangeArrowheads="1"/>
                </p:cNvSpPr>
                <p:nvPr/>
              </p:nvSpPr>
              <p:spPr bwMode="auto">
                <a:xfrm>
                  <a:off x="7020" y="4317"/>
                  <a:ext cx="3240" cy="32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74768" name="Line 16"/>
                <p:cNvSpPr>
                  <a:spLocks noChangeShapeType="1"/>
                </p:cNvSpPr>
                <p:nvPr/>
              </p:nvSpPr>
              <p:spPr bwMode="auto">
                <a:xfrm>
                  <a:off x="7020" y="5937"/>
                  <a:ext cx="32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7" name="Group 17"/>
              <p:cNvGrpSpPr>
                <a:grpSpLocks/>
              </p:cNvGrpSpPr>
              <p:nvPr/>
            </p:nvGrpSpPr>
            <p:grpSpPr bwMode="auto">
              <a:xfrm rot="3002203">
                <a:off x="7020" y="3237"/>
                <a:ext cx="540" cy="540"/>
                <a:chOff x="7020" y="4317"/>
                <a:chExt cx="3240" cy="3240"/>
              </a:xfrm>
            </p:grpSpPr>
            <p:sp>
              <p:nvSpPr>
                <p:cNvPr id="74770" name="Oval 18"/>
                <p:cNvSpPr>
                  <a:spLocks noChangeArrowheads="1"/>
                </p:cNvSpPr>
                <p:nvPr/>
              </p:nvSpPr>
              <p:spPr bwMode="auto">
                <a:xfrm>
                  <a:off x="7020" y="4317"/>
                  <a:ext cx="3240" cy="32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74771" name="Line 19"/>
                <p:cNvSpPr>
                  <a:spLocks noChangeShapeType="1"/>
                </p:cNvSpPr>
                <p:nvPr/>
              </p:nvSpPr>
              <p:spPr bwMode="auto">
                <a:xfrm>
                  <a:off x="7020" y="5937"/>
                  <a:ext cx="32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8" name="Group 20"/>
              <p:cNvGrpSpPr>
                <a:grpSpLocks/>
              </p:cNvGrpSpPr>
              <p:nvPr/>
            </p:nvGrpSpPr>
            <p:grpSpPr bwMode="auto">
              <a:xfrm rot="3002203">
                <a:off x="4500" y="3237"/>
                <a:ext cx="540" cy="540"/>
                <a:chOff x="7020" y="4317"/>
                <a:chExt cx="3240" cy="3240"/>
              </a:xfrm>
            </p:grpSpPr>
            <p:sp>
              <p:nvSpPr>
                <p:cNvPr id="74773" name="Oval 21"/>
                <p:cNvSpPr>
                  <a:spLocks noChangeArrowheads="1"/>
                </p:cNvSpPr>
                <p:nvPr/>
              </p:nvSpPr>
              <p:spPr bwMode="auto">
                <a:xfrm>
                  <a:off x="7020" y="4317"/>
                  <a:ext cx="3240" cy="32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74774" name="Line 22"/>
                <p:cNvSpPr>
                  <a:spLocks noChangeShapeType="1"/>
                </p:cNvSpPr>
                <p:nvPr/>
              </p:nvSpPr>
              <p:spPr bwMode="auto">
                <a:xfrm>
                  <a:off x="7020" y="5937"/>
                  <a:ext cx="32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9" name="Group 23"/>
              <p:cNvGrpSpPr>
                <a:grpSpLocks/>
              </p:cNvGrpSpPr>
              <p:nvPr/>
            </p:nvGrpSpPr>
            <p:grpSpPr bwMode="auto">
              <a:xfrm rot="3002203">
                <a:off x="6480" y="3237"/>
                <a:ext cx="540" cy="540"/>
                <a:chOff x="7020" y="4317"/>
                <a:chExt cx="3240" cy="3240"/>
              </a:xfrm>
            </p:grpSpPr>
            <p:sp>
              <p:nvSpPr>
                <p:cNvPr id="74776" name="Oval 24"/>
                <p:cNvSpPr>
                  <a:spLocks noChangeArrowheads="1"/>
                </p:cNvSpPr>
                <p:nvPr/>
              </p:nvSpPr>
              <p:spPr bwMode="auto">
                <a:xfrm>
                  <a:off x="7020" y="4317"/>
                  <a:ext cx="3240" cy="32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74777" name="Line 25"/>
                <p:cNvSpPr>
                  <a:spLocks noChangeShapeType="1"/>
                </p:cNvSpPr>
                <p:nvPr/>
              </p:nvSpPr>
              <p:spPr bwMode="auto">
                <a:xfrm>
                  <a:off x="7020" y="5937"/>
                  <a:ext cx="32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10" name="Group 26"/>
              <p:cNvGrpSpPr>
                <a:grpSpLocks/>
              </p:cNvGrpSpPr>
              <p:nvPr/>
            </p:nvGrpSpPr>
            <p:grpSpPr bwMode="auto">
              <a:xfrm rot="3002203">
                <a:off x="5040" y="3237"/>
                <a:ext cx="540" cy="540"/>
                <a:chOff x="7020" y="4317"/>
                <a:chExt cx="3240" cy="3240"/>
              </a:xfrm>
            </p:grpSpPr>
            <p:sp>
              <p:nvSpPr>
                <p:cNvPr id="74779" name="Oval 27"/>
                <p:cNvSpPr>
                  <a:spLocks noChangeArrowheads="1"/>
                </p:cNvSpPr>
                <p:nvPr/>
              </p:nvSpPr>
              <p:spPr bwMode="auto">
                <a:xfrm>
                  <a:off x="7020" y="4317"/>
                  <a:ext cx="3240" cy="32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74780" name="Line 28"/>
                <p:cNvSpPr>
                  <a:spLocks noChangeShapeType="1"/>
                </p:cNvSpPr>
                <p:nvPr/>
              </p:nvSpPr>
              <p:spPr bwMode="auto">
                <a:xfrm>
                  <a:off x="7020" y="5937"/>
                  <a:ext cx="32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11" name="Group 29"/>
              <p:cNvGrpSpPr>
                <a:grpSpLocks/>
              </p:cNvGrpSpPr>
              <p:nvPr/>
            </p:nvGrpSpPr>
            <p:grpSpPr bwMode="auto">
              <a:xfrm rot="3002203">
                <a:off x="5940" y="3237"/>
                <a:ext cx="540" cy="540"/>
                <a:chOff x="7020" y="4317"/>
                <a:chExt cx="3240" cy="3240"/>
              </a:xfrm>
            </p:grpSpPr>
            <p:sp>
              <p:nvSpPr>
                <p:cNvPr id="74782" name="Oval 30"/>
                <p:cNvSpPr>
                  <a:spLocks noChangeArrowheads="1"/>
                </p:cNvSpPr>
                <p:nvPr/>
              </p:nvSpPr>
              <p:spPr bwMode="auto">
                <a:xfrm>
                  <a:off x="7020" y="4317"/>
                  <a:ext cx="3240" cy="32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74783" name="Line 31"/>
                <p:cNvSpPr>
                  <a:spLocks noChangeShapeType="1"/>
                </p:cNvSpPr>
                <p:nvPr/>
              </p:nvSpPr>
              <p:spPr bwMode="auto">
                <a:xfrm>
                  <a:off x="7020" y="5937"/>
                  <a:ext cx="32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sp>
            <p:nvSpPr>
              <p:cNvPr id="74784" name="Line 32"/>
              <p:cNvSpPr>
                <a:spLocks noChangeShapeType="1"/>
              </p:cNvSpPr>
              <p:nvPr/>
            </p:nvSpPr>
            <p:spPr bwMode="auto">
              <a:xfrm>
                <a:off x="5760" y="3057"/>
                <a:ext cx="0" cy="900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74785" name="Line 33"/>
              <p:cNvSpPr>
                <a:spLocks noChangeShapeType="1"/>
              </p:cNvSpPr>
              <p:nvPr/>
            </p:nvSpPr>
            <p:spPr bwMode="auto">
              <a:xfrm>
                <a:off x="7740" y="3057"/>
                <a:ext cx="0" cy="900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</p:grpSp>
        <p:grpSp>
          <p:nvGrpSpPr>
            <p:cNvPr id="12" name="Group 34"/>
            <p:cNvGrpSpPr>
              <a:grpSpLocks/>
            </p:cNvGrpSpPr>
            <p:nvPr/>
          </p:nvGrpSpPr>
          <p:grpSpPr bwMode="auto">
            <a:xfrm>
              <a:off x="3084" y="1906"/>
              <a:ext cx="67" cy="63"/>
              <a:chOff x="4320" y="7017"/>
              <a:chExt cx="1260" cy="1260"/>
            </a:xfrm>
          </p:grpSpPr>
          <p:sp>
            <p:nvSpPr>
              <p:cNvPr id="74787" name="Rectangle 35"/>
              <p:cNvSpPr>
                <a:spLocks noChangeArrowheads="1"/>
              </p:cNvSpPr>
              <p:nvPr/>
            </p:nvSpPr>
            <p:spPr bwMode="auto">
              <a:xfrm>
                <a:off x="4320" y="7017"/>
                <a:ext cx="1260" cy="12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grpSp>
            <p:nvGrpSpPr>
              <p:cNvPr id="13" name="Group 36"/>
              <p:cNvGrpSpPr>
                <a:grpSpLocks/>
              </p:cNvGrpSpPr>
              <p:nvPr/>
            </p:nvGrpSpPr>
            <p:grpSpPr bwMode="auto">
              <a:xfrm rot="3002203">
                <a:off x="4680" y="7377"/>
                <a:ext cx="540" cy="540"/>
                <a:chOff x="7020" y="4317"/>
                <a:chExt cx="3240" cy="3240"/>
              </a:xfrm>
            </p:grpSpPr>
            <p:sp>
              <p:nvSpPr>
                <p:cNvPr id="74789" name="Oval 37"/>
                <p:cNvSpPr>
                  <a:spLocks noChangeArrowheads="1"/>
                </p:cNvSpPr>
                <p:nvPr/>
              </p:nvSpPr>
              <p:spPr bwMode="auto">
                <a:xfrm>
                  <a:off x="7020" y="4317"/>
                  <a:ext cx="3240" cy="3240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74790" name="Line 38"/>
                <p:cNvSpPr>
                  <a:spLocks noChangeShapeType="1"/>
                </p:cNvSpPr>
                <p:nvPr/>
              </p:nvSpPr>
              <p:spPr bwMode="auto">
                <a:xfrm>
                  <a:off x="7020" y="5937"/>
                  <a:ext cx="32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</p:grpSp>
        <p:sp>
          <p:nvSpPr>
            <p:cNvPr id="74791" name="Rectangle 39"/>
            <p:cNvSpPr>
              <a:spLocks noChangeArrowheads="1"/>
            </p:cNvSpPr>
            <p:nvPr/>
          </p:nvSpPr>
          <p:spPr bwMode="auto">
            <a:xfrm>
              <a:off x="3200" y="2282"/>
              <a:ext cx="193" cy="22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4792" name="Oval 40"/>
            <p:cNvSpPr>
              <a:spLocks noChangeArrowheads="1"/>
            </p:cNvSpPr>
            <p:nvPr/>
          </p:nvSpPr>
          <p:spPr bwMode="auto">
            <a:xfrm>
              <a:off x="3287" y="2338"/>
              <a:ext cx="23" cy="22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4793" name="Oval 41"/>
            <p:cNvSpPr>
              <a:spLocks noChangeArrowheads="1"/>
            </p:cNvSpPr>
            <p:nvPr/>
          </p:nvSpPr>
          <p:spPr bwMode="auto">
            <a:xfrm>
              <a:off x="3287" y="2433"/>
              <a:ext cx="23" cy="2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4794" name="Line 42"/>
            <p:cNvSpPr>
              <a:spLocks noChangeShapeType="1"/>
            </p:cNvSpPr>
            <p:nvPr/>
          </p:nvSpPr>
          <p:spPr bwMode="auto">
            <a:xfrm flipH="1">
              <a:off x="3265" y="2355"/>
              <a:ext cx="28" cy="6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4795" name="Line 43"/>
            <p:cNvSpPr>
              <a:spLocks noChangeShapeType="1"/>
            </p:cNvSpPr>
            <p:nvPr/>
          </p:nvSpPr>
          <p:spPr bwMode="auto">
            <a:xfrm>
              <a:off x="3293" y="1742"/>
              <a:ext cx="0" cy="60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grpSp>
          <p:nvGrpSpPr>
            <p:cNvPr id="14" name="Group 44"/>
            <p:cNvGrpSpPr>
              <a:grpSpLocks/>
            </p:cNvGrpSpPr>
            <p:nvPr/>
          </p:nvGrpSpPr>
          <p:grpSpPr bwMode="auto">
            <a:xfrm>
              <a:off x="3309" y="1748"/>
              <a:ext cx="70" cy="699"/>
              <a:chOff x="12780" y="5039"/>
              <a:chExt cx="582" cy="5415"/>
            </a:xfrm>
          </p:grpSpPr>
          <p:sp>
            <p:nvSpPr>
              <p:cNvPr id="74797" name="Line 45"/>
              <p:cNvSpPr>
                <a:spLocks noChangeShapeType="1"/>
              </p:cNvSpPr>
              <p:nvPr/>
            </p:nvSpPr>
            <p:spPr bwMode="auto">
              <a:xfrm>
                <a:off x="13320" y="5039"/>
                <a:ext cx="0" cy="541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74798" name="Line 46"/>
              <p:cNvSpPr>
                <a:spLocks noChangeShapeType="1"/>
              </p:cNvSpPr>
              <p:nvPr/>
            </p:nvSpPr>
            <p:spPr bwMode="auto">
              <a:xfrm flipH="1">
                <a:off x="12780" y="10439"/>
                <a:ext cx="582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</p:grpSp>
        <p:sp>
          <p:nvSpPr>
            <p:cNvPr id="74799" name="Oval 47"/>
            <p:cNvSpPr>
              <a:spLocks noChangeArrowheads="1"/>
            </p:cNvSpPr>
            <p:nvPr/>
          </p:nvSpPr>
          <p:spPr bwMode="auto">
            <a:xfrm>
              <a:off x="3206" y="2294"/>
              <a:ext cx="35" cy="3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grpSp>
          <p:nvGrpSpPr>
            <p:cNvPr id="15" name="Group 48"/>
            <p:cNvGrpSpPr>
              <a:grpSpLocks/>
            </p:cNvGrpSpPr>
            <p:nvPr/>
          </p:nvGrpSpPr>
          <p:grpSpPr bwMode="auto">
            <a:xfrm>
              <a:off x="3157" y="1934"/>
              <a:ext cx="70" cy="368"/>
              <a:chOff x="5400" y="7199"/>
              <a:chExt cx="582" cy="2850"/>
            </a:xfrm>
          </p:grpSpPr>
          <p:sp>
            <p:nvSpPr>
              <p:cNvPr id="74801" name="Line 49"/>
              <p:cNvSpPr>
                <a:spLocks noChangeShapeType="1"/>
              </p:cNvSpPr>
              <p:nvPr/>
            </p:nvSpPr>
            <p:spPr bwMode="auto">
              <a:xfrm>
                <a:off x="5940" y="7199"/>
                <a:ext cx="0" cy="2850"/>
              </a:xfrm>
              <a:prstGeom prst="line">
                <a:avLst/>
              </a:prstGeom>
              <a:noFill/>
              <a:ln w="952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74802" name="Line 50"/>
              <p:cNvSpPr>
                <a:spLocks noChangeShapeType="1"/>
              </p:cNvSpPr>
              <p:nvPr/>
            </p:nvSpPr>
            <p:spPr bwMode="auto">
              <a:xfrm flipH="1">
                <a:off x="5400" y="7199"/>
                <a:ext cx="582" cy="0"/>
              </a:xfrm>
              <a:prstGeom prst="line">
                <a:avLst/>
              </a:prstGeom>
              <a:noFill/>
              <a:ln w="9525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</p:grpSp>
        <p:grpSp>
          <p:nvGrpSpPr>
            <p:cNvPr id="16" name="Group 51"/>
            <p:cNvGrpSpPr>
              <a:grpSpLocks/>
            </p:cNvGrpSpPr>
            <p:nvPr/>
          </p:nvGrpSpPr>
          <p:grpSpPr bwMode="auto">
            <a:xfrm>
              <a:off x="1584" y="2208"/>
              <a:ext cx="1008" cy="658"/>
              <a:chOff x="1104" y="1274"/>
              <a:chExt cx="2160" cy="1318"/>
            </a:xfrm>
          </p:grpSpPr>
          <p:sp>
            <p:nvSpPr>
              <p:cNvPr id="74804" name="Rectangle 52"/>
              <p:cNvSpPr>
                <a:spLocks noChangeArrowheads="1"/>
              </p:cNvSpPr>
              <p:nvPr/>
            </p:nvSpPr>
            <p:spPr bwMode="auto">
              <a:xfrm>
                <a:off x="1104" y="1429"/>
                <a:ext cx="2065" cy="116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805" name="Oval 53"/>
              <p:cNvSpPr>
                <a:spLocks noChangeArrowheads="1"/>
              </p:cNvSpPr>
              <p:nvPr/>
            </p:nvSpPr>
            <p:spPr bwMode="auto">
              <a:xfrm>
                <a:off x="2552" y="1765"/>
                <a:ext cx="71" cy="7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806" name="Oval 54"/>
              <p:cNvSpPr>
                <a:spLocks noChangeArrowheads="1"/>
              </p:cNvSpPr>
              <p:nvPr/>
            </p:nvSpPr>
            <p:spPr bwMode="auto">
              <a:xfrm>
                <a:off x="2552" y="2075"/>
                <a:ext cx="71" cy="7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807" name="Oval 55"/>
              <p:cNvSpPr>
                <a:spLocks noChangeArrowheads="1"/>
              </p:cNvSpPr>
              <p:nvPr/>
            </p:nvSpPr>
            <p:spPr bwMode="auto">
              <a:xfrm>
                <a:off x="2837" y="2075"/>
                <a:ext cx="71" cy="7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808" name="Oval 56"/>
              <p:cNvSpPr>
                <a:spLocks noChangeArrowheads="1"/>
              </p:cNvSpPr>
              <p:nvPr/>
            </p:nvSpPr>
            <p:spPr bwMode="auto">
              <a:xfrm>
                <a:off x="2837" y="1765"/>
                <a:ext cx="71" cy="7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809" name="Line 57"/>
              <p:cNvSpPr>
                <a:spLocks noChangeShapeType="1"/>
              </p:cNvSpPr>
              <p:nvPr/>
            </p:nvSpPr>
            <p:spPr bwMode="auto">
              <a:xfrm flipV="1">
                <a:off x="2481" y="1739"/>
                <a:ext cx="285" cy="3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74810" name="Line 58"/>
              <p:cNvSpPr>
                <a:spLocks noChangeShapeType="1"/>
              </p:cNvSpPr>
              <p:nvPr/>
            </p:nvSpPr>
            <p:spPr bwMode="auto">
              <a:xfrm flipV="1">
                <a:off x="2742" y="1765"/>
                <a:ext cx="285" cy="3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74811" name="Line 59"/>
              <p:cNvSpPr>
                <a:spLocks noChangeShapeType="1"/>
              </p:cNvSpPr>
              <p:nvPr/>
            </p:nvSpPr>
            <p:spPr bwMode="auto">
              <a:xfrm>
                <a:off x="2623" y="1946"/>
                <a:ext cx="64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74812" name="Line 60"/>
              <p:cNvSpPr>
                <a:spLocks noChangeShapeType="1"/>
              </p:cNvSpPr>
              <p:nvPr/>
            </p:nvSpPr>
            <p:spPr bwMode="auto">
              <a:xfrm>
                <a:off x="3264" y="1920"/>
                <a:ext cx="0" cy="5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2315" y="1739"/>
                <a:ext cx="118" cy="595"/>
                <a:chOff x="2112" y="1152"/>
                <a:chExt cx="240" cy="1104"/>
              </a:xfrm>
            </p:grpSpPr>
            <p:sp>
              <p:nvSpPr>
                <p:cNvPr id="74814" name="Rectangle 62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4815" name="Rectangle 63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4816" name="Rectangle 64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8" name="Group 65"/>
              <p:cNvGrpSpPr>
                <a:grpSpLocks/>
              </p:cNvGrpSpPr>
              <p:nvPr/>
            </p:nvGrpSpPr>
            <p:grpSpPr bwMode="auto">
              <a:xfrm>
                <a:off x="1602" y="1739"/>
                <a:ext cx="119" cy="595"/>
                <a:chOff x="2112" y="1152"/>
                <a:chExt cx="240" cy="1104"/>
              </a:xfrm>
            </p:grpSpPr>
            <p:sp>
              <p:nvSpPr>
                <p:cNvPr id="74818" name="Rectangle 66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4819" name="Rectangle 67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4820" name="Rectangle 68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9" name="Group 69"/>
              <p:cNvGrpSpPr>
                <a:grpSpLocks/>
              </p:cNvGrpSpPr>
              <p:nvPr/>
            </p:nvGrpSpPr>
            <p:grpSpPr bwMode="auto">
              <a:xfrm>
                <a:off x="1721" y="1739"/>
                <a:ext cx="119" cy="595"/>
                <a:chOff x="2112" y="1152"/>
                <a:chExt cx="240" cy="1104"/>
              </a:xfrm>
            </p:grpSpPr>
            <p:sp>
              <p:nvSpPr>
                <p:cNvPr id="74822" name="Rectangle 70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4823" name="Rectangle 71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4824" name="Rectangle 72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20" name="Group 73"/>
              <p:cNvGrpSpPr>
                <a:grpSpLocks/>
              </p:cNvGrpSpPr>
              <p:nvPr/>
            </p:nvGrpSpPr>
            <p:grpSpPr bwMode="auto">
              <a:xfrm>
                <a:off x="2077" y="1739"/>
                <a:ext cx="119" cy="595"/>
                <a:chOff x="2112" y="1152"/>
                <a:chExt cx="240" cy="1104"/>
              </a:xfrm>
            </p:grpSpPr>
            <p:sp>
              <p:nvSpPr>
                <p:cNvPr id="74826" name="Rectangle 74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4827" name="Rectangle 75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4828" name="Rectangle 76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21" name="Group 77"/>
              <p:cNvGrpSpPr>
                <a:grpSpLocks/>
              </p:cNvGrpSpPr>
              <p:nvPr/>
            </p:nvGrpSpPr>
            <p:grpSpPr bwMode="auto">
              <a:xfrm>
                <a:off x="1840" y="1739"/>
                <a:ext cx="119" cy="595"/>
                <a:chOff x="2112" y="1152"/>
                <a:chExt cx="240" cy="1104"/>
              </a:xfrm>
            </p:grpSpPr>
            <p:sp>
              <p:nvSpPr>
                <p:cNvPr id="74830" name="Rectangle 78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4831" name="Rectangle 79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4832" name="Rectangle 80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22" name="Group 81"/>
              <p:cNvGrpSpPr>
                <a:grpSpLocks/>
              </p:cNvGrpSpPr>
              <p:nvPr/>
            </p:nvGrpSpPr>
            <p:grpSpPr bwMode="auto">
              <a:xfrm>
                <a:off x="1959" y="1739"/>
                <a:ext cx="118" cy="595"/>
                <a:chOff x="2112" y="1152"/>
                <a:chExt cx="240" cy="1104"/>
              </a:xfrm>
            </p:grpSpPr>
            <p:sp>
              <p:nvSpPr>
                <p:cNvPr id="74834" name="Rectangle 82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4835" name="Rectangle 83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4836" name="Rectangle 84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23" name="Group 85"/>
              <p:cNvGrpSpPr>
                <a:grpSpLocks/>
              </p:cNvGrpSpPr>
              <p:nvPr/>
            </p:nvGrpSpPr>
            <p:grpSpPr bwMode="auto">
              <a:xfrm>
                <a:off x="2196" y="1739"/>
                <a:ext cx="119" cy="595"/>
                <a:chOff x="2112" y="1152"/>
                <a:chExt cx="240" cy="1104"/>
              </a:xfrm>
            </p:grpSpPr>
            <p:sp>
              <p:nvSpPr>
                <p:cNvPr id="74838" name="Rectangle 86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4839" name="Rectangle 87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4840" name="Rectangle 88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24" name="Group 89"/>
              <p:cNvGrpSpPr>
                <a:grpSpLocks/>
              </p:cNvGrpSpPr>
              <p:nvPr/>
            </p:nvGrpSpPr>
            <p:grpSpPr bwMode="auto">
              <a:xfrm>
                <a:off x="1484" y="1739"/>
                <a:ext cx="118" cy="595"/>
                <a:chOff x="2112" y="1152"/>
                <a:chExt cx="240" cy="1104"/>
              </a:xfrm>
            </p:grpSpPr>
            <p:sp>
              <p:nvSpPr>
                <p:cNvPr id="74842" name="Rectangle 90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4843" name="Rectangle 91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4844" name="Rectangle 92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25" name="Group 93"/>
              <p:cNvGrpSpPr>
                <a:grpSpLocks/>
              </p:cNvGrpSpPr>
              <p:nvPr/>
            </p:nvGrpSpPr>
            <p:grpSpPr bwMode="auto">
              <a:xfrm>
                <a:off x="1365" y="1739"/>
                <a:ext cx="119" cy="595"/>
                <a:chOff x="2112" y="1152"/>
                <a:chExt cx="240" cy="1104"/>
              </a:xfrm>
            </p:grpSpPr>
            <p:sp>
              <p:nvSpPr>
                <p:cNvPr id="74846" name="Rectangle 94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4847" name="Rectangle 95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4848" name="Rectangle 96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sp>
            <p:nvSpPr>
              <p:cNvPr id="74849" name="Rectangle 97"/>
              <p:cNvSpPr>
                <a:spLocks noChangeArrowheads="1"/>
              </p:cNvSpPr>
              <p:nvPr/>
            </p:nvSpPr>
            <p:spPr bwMode="auto">
              <a:xfrm>
                <a:off x="1365" y="2334"/>
                <a:ext cx="1211" cy="51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850" name="Rectangle 98"/>
              <p:cNvSpPr>
                <a:spLocks noChangeArrowheads="1"/>
              </p:cNvSpPr>
              <p:nvPr/>
            </p:nvSpPr>
            <p:spPr bwMode="auto">
              <a:xfrm>
                <a:off x="2576" y="2153"/>
                <a:ext cx="23" cy="23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grpSp>
            <p:nvGrpSpPr>
              <p:cNvPr id="26" name="Group 99"/>
              <p:cNvGrpSpPr>
                <a:grpSpLocks/>
              </p:cNvGrpSpPr>
              <p:nvPr/>
            </p:nvGrpSpPr>
            <p:grpSpPr bwMode="auto">
              <a:xfrm>
                <a:off x="2243" y="1481"/>
                <a:ext cx="879" cy="129"/>
                <a:chOff x="2928" y="3456"/>
                <a:chExt cx="1776" cy="240"/>
              </a:xfrm>
            </p:grpSpPr>
            <p:sp>
              <p:nvSpPr>
                <p:cNvPr id="74852" name="Rectangle 100"/>
                <p:cNvSpPr>
                  <a:spLocks noChangeArrowheads="1"/>
                </p:cNvSpPr>
                <p:nvPr/>
              </p:nvSpPr>
              <p:spPr bwMode="auto">
                <a:xfrm>
                  <a:off x="2928" y="3456"/>
                  <a:ext cx="1776" cy="24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grpSp>
              <p:nvGrpSpPr>
                <p:cNvPr id="27" name="Group 101"/>
                <p:cNvGrpSpPr>
                  <a:grpSpLocks/>
                </p:cNvGrpSpPr>
                <p:nvPr/>
              </p:nvGrpSpPr>
              <p:grpSpPr bwMode="auto">
                <a:xfrm>
                  <a:off x="3552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74854" name="Oval 102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4855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28" name="Group 104"/>
                <p:cNvGrpSpPr>
                  <a:grpSpLocks/>
                </p:cNvGrpSpPr>
                <p:nvPr/>
              </p:nvGrpSpPr>
              <p:grpSpPr bwMode="auto">
                <a:xfrm>
                  <a:off x="3744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74857" name="Oval 105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4858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29" name="Group 107"/>
                <p:cNvGrpSpPr>
                  <a:grpSpLocks/>
                </p:cNvGrpSpPr>
                <p:nvPr/>
              </p:nvGrpSpPr>
              <p:grpSpPr bwMode="auto">
                <a:xfrm>
                  <a:off x="3936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74860" name="Oval 108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4861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30" name="Group 110"/>
                <p:cNvGrpSpPr>
                  <a:grpSpLocks/>
                </p:cNvGrpSpPr>
                <p:nvPr/>
              </p:nvGrpSpPr>
              <p:grpSpPr bwMode="auto">
                <a:xfrm>
                  <a:off x="4128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74863" name="Oval 111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4864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31" name="Group 113"/>
                <p:cNvGrpSpPr>
                  <a:grpSpLocks/>
                </p:cNvGrpSpPr>
                <p:nvPr/>
              </p:nvGrpSpPr>
              <p:grpSpPr bwMode="auto">
                <a:xfrm>
                  <a:off x="4320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74866" name="Oval 114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4867" name="Line 115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4817" name="Group 116"/>
                <p:cNvGrpSpPr>
                  <a:grpSpLocks/>
                </p:cNvGrpSpPr>
                <p:nvPr/>
              </p:nvGrpSpPr>
              <p:grpSpPr bwMode="auto">
                <a:xfrm>
                  <a:off x="4512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74869" name="Oval 117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4870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4821" name="Group 119"/>
                <p:cNvGrpSpPr>
                  <a:grpSpLocks/>
                </p:cNvGrpSpPr>
                <p:nvPr/>
              </p:nvGrpSpPr>
              <p:grpSpPr bwMode="auto">
                <a:xfrm>
                  <a:off x="3168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74872" name="Oval 120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4873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4825" name="Group 122"/>
                <p:cNvGrpSpPr>
                  <a:grpSpLocks/>
                </p:cNvGrpSpPr>
                <p:nvPr/>
              </p:nvGrpSpPr>
              <p:grpSpPr bwMode="auto">
                <a:xfrm>
                  <a:off x="3360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74875" name="Oval 123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4876" name="Line 124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4829" name="Group 125"/>
                <p:cNvGrpSpPr>
                  <a:grpSpLocks/>
                </p:cNvGrpSpPr>
                <p:nvPr/>
              </p:nvGrpSpPr>
              <p:grpSpPr bwMode="auto">
                <a:xfrm>
                  <a:off x="2976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74878" name="Oval 126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4879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74833" name="Group 128"/>
              <p:cNvGrpSpPr>
                <a:grpSpLocks/>
              </p:cNvGrpSpPr>
              <p:nvPr/>
            </p:nvGrpSpPr>
            <p:grpSpPr bwMode="auto">
              <a:xfrm>
                <a:off x="1151" y="1481"/>
                <a:ext cx="808" cy="129"/>
                <a:chOff x="2160" y="3408"/>
                <a:chExt cx="1632" cy="240"/>
              </a:xfrm>
            </p:grpSpPr>
            <p:sp>
              <p:nvSpPr>
                <p:cNvPr id="74881" name="Rectangle 129"/>
                <p:cNvSpPr>
                  <a:spLocks noChangeArrowheads="1"/>
                </p:cNvSpPr>
                <p:nvPr/>
              </p:nvSpPr>
              <p:spPr bwMode="auto">
                <a:xfrm>
                  <a:off x="2160" y="3408"/>
                  <a:ext cx="1632" cy="240"/>
                </a:xfrm>
                <a:prstGeom prst="rect">
                  <a:avLst/>
                </a:prstGeom>
                <a:solidFill>
                  <a:srgbClr val="66FF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grpSp>
              <p:nvGrpSpPr>
                <p:cNvPr id="74837" name="Group 130"/>
                <p:cNvGrpSpPr>
                  <a:grpSpLocks/>
                </p:cNvGrpSpPr>
                <p:nvPr/>
              </p:nvGrpSpPr>
              <p:grpSpPr bwMode="auto">
                <a:xfrm>
                  <a:off x="2400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74883" name="Oval 131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4884" name="Line 132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4841" name="Group 133"/>
                <p:cNvGrpSpPr>
                  <a:grpSpLocks/>
                </p:cNvGrpSpPr>
                <p:nvPr/>
              </p:nvGrpSpPr>
              <p:grpSpPr bwMode="auto">
                <a:xfrm>
                  <a:off x="2592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74886" name="Oval 134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4887" name="Line 135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4845" name="Group 136"/>
                <p:cNvGrpSpPr>
                  <a:grpSpLocks/>
                </p:cNvGrpSpPr>
                <p:nvPr/>
              </p:nvGrpSpPr>
              <p:grpSpPr bwMode="auto">
                <a:xfrm>
                  <a:off x="2784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74889" name="Oval 137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4890" name="Line 138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4851" name="Group 139"/>
                <p:cNvGrpSpPr>
                  <a:grpSpLocks/>
                </p:cNvGrpSpPr>
                <p:nvPr/>
              </p:nvGrpSpPr>
              <p:grpSpPr bwMode="auto">
                <a:xfrm>
                  <a:off x="2208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74892" name="Oval 140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4893" name="Line 141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4853" name="Group 142"/>
                <p:cNvGrpSpPr>
                  <a:grpSpLocks/>
                </p:cNvGrpSpPr>
                <p:nvPr/>
              </p:nvGrpSpPr>
              <p:grpSpPr bwMode="auto">
                <a:xfrm>
                  <a:off x="2976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74895" name="Oval 143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4896" name="Line 144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4856" name="Group 145"/>
                <p:cNvGrpSpPr>
                  <a:grpSpLocks/>
                </p:cNvGrpSpPr>
                <p:nvPr/>
              </p:nvGrpSpPr>
              <p:grpSpPr bwMode="auto">
                <a:xfrm>
                  <a:off x="3168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74898" name="Oval 146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4899" name="Line 147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4859" name="Group 148"/>
                <p:cNvGrpSpPr>
                  <a:grpSpLocks/>
                </p:cNvGrpSpPr>
                <p:nvPr/>
              </p:nvGrpSpPr>
              <p:grpSpPr bwMode="auto">
                <a:xfrm>
                  <a:off x="3360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74901" name="Oval 149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4902" name="Line 150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4862" name="Group 151"/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74904" name="Oval 152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74905" name="Line 153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</p:grpSp>
          <p:sp>
            <p:nvSpPr>
              <p:cNvPr id="74906" name="Rectangle 154"/>
              <p:cNvSpPr>
                <a:spLocks noChangeArrowheads="1"/>
              </p:cNvSpPr>
              <p:nvPr/>
            </p:nvSpPr>
            <p:spPr bwMode="auto">
              <a:xfrm>
                <a:off x="3050" y="1610"/>
                <a:ext cx="24" cy="775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907" name="Rectangle 155"/>
              <p:cNvSpPr>
                <a:spLocks noChangeArrowheads="1"/>
              </p:cNvSpPr>
              <p:nvPr/>
            </p:nvSpPr>
            <p:spPr bwMode="auto">
              <a:xfrm>
                <a:off x="2860" y="2153"/>
                <a:ext cx="24" cy="23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908" name="Rectangle 156"/>
              <p:cNvSpPr>
                <a:spLocks noChangeArrowheads="1"/>
              </p:cNvSpPr>
              <p:nvPr/>
            </p:nvSpPr>
            <p:spPr bwMode="auto">
              <a:xfrm>
                <a:off x="2884" y="2359"/>
                <a:ext cx="166" cy="2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909" name="Rectangle 157"/>
              <p:cNvSpPr>
                <a:spLocks noChangeArrowheads="1"/>
              </p:cNvSpPr>
              <p:nvPr/>
            </p:nvSpPr>
            <p:spPr bwMode="auto">
              <a:xfrm>
                <a:off x="2576" y="1610"/>
                <a:ext cx="23" cy="155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910" name="Rectangle 158"/>
              <p:cNvSpPr>
                <a:spLocks noChangeArrowheads="1"/>
              </p:cNvSpPr>
              <p:nvPr/>
            </p:nvSpPr>
            <p:spPr bwMode="auto">
              <a:xfrm>
                <a:off x="2860" y="1610"/>
                <a:ext cx="24" cy="155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911" name="Rectangle 159"/>
              <p:cNvSpPr>
                <a:spLocks noChangeArrowheads="1"/>
              </p:cNvSpPr>
              <p:nvPr/>
            </p:nvSpPr>
            <p:spPr bwMode="auto">
              <a:xfrm>
                <a:off x="2576" y="1326"/>
                <a:ext cx="23" cy="155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912" name="Rectangle 160"/>
              <p:cNvSpPr>
                <a:spLocks noChangeArrowheads="1"/>
              </p:cNvSpPr>
              <p:nvPr/>
            </p:nvSpPr>
            <p:spPr bwMode="auto">
              <a:xfrm>
                <a:off x="2860" y="1326"/>
                <a:ext cx="24" cy="155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913" name="Rectangle 161"/>
              <p:cNvSpPr>
                <a:spLocks noChangeArrowheads="1"/>
              </p:cNvSpPr>
              <p:nvPr/>
            </p:nvSpPr>
            <p:spPr bwMode="auto">
              <a:xfrm>
                <a:off x="2576" y="1274"/>
                <a:ext cx="23" cy="5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914" name="Rectangle 162"/>
              <p:cNvSpPr>
                <a:spLocks noChangeArrowheads="1"/>
              </p:cNvSpPr>
              <p:nvPr/>
            </p:nvSpPr>
            <p:spPr bwMode="auto">
              <a:xfrm>
                <a:off x="2860" y="1274"/>
                <a:ext cx="24" cy="5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sp>
          <p:nvSpPr>
            <p:cNvPr id="74915" name="Line 163"/>
            <p:cNvSpPr>
              <a:spLocks noChangeShapeType="1"/>
            </p:cNvSpPr>
            <p:nvPr/>
          </p:nvSpPr>
          <p:spPr bwMode="auto">
            <a:xfrm flipH="1">
              <a:off x="3216" y="1728"/>
              <a:ext cx="48" cy="9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4916" name="Line 164"/>
            <p:cNvSpPr>
              <a:spLocks noChangeShapeType="1"/>
            </p:cNvSpPr>
            <p:nvPr/>
          </p:nvSpPr>
          <p:spPr bwMode="auto">
            <a:xfrm flipH="1">
              <a:off x="2160" y="1824"/>
              <a:ext cx="1056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4917" name="Line 165"/>
            <p:cNvSpPr>
              <a:spLocks noChangeShapeType="1"/>
            </p:cNvSpPr>
            <p:nvPr/>
          </p:nvSpPr>
          <p:spPr bwMode="auto">
            <a:xfrm flipV="1">
              <a:off x="2160" y="1824"/>
              <a:ext cx="0" cy="62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4918" name="Line 166"/>
            <p:cNvSpPr>
              <a:spLocks noChangeShapeType="1"/>
            </p:cNvSpPr>
            <p:nvPr/>
          </p:nvSpPr>
          <p:spPr bwMode="auto">
            <a:xfrm flipH="1">
              <a:off x="2448" y="1728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4919" name="Line 167"/>
            <p:cNvSpPr>
              <a:spLocks noChangeShapeType="1"/>
            </p:cNvSpPr>
            <p:nvPr/>
          </p:nvSpPr>
          <p:spPr bwMode="auto">
            <a:xfrm flipV="1">
              <a:off x="2448" y="172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4920" name="Line 168"/>
            <p:cNvSpPr>
              <a:spLocks noChangeShapeType="1"/>
            </p:cNvSpPr>
            <p:nvPr/>
          </p:nvSpPr>
          <p:spPr bwMode="auto">
            <a:xfrm flipH="1">
              <a:off x="1968" y="1920"/>
              <a:ext cx="1104" cy="0"/>
            </a:xfrm>
            <a:prstGeom prst="line">
              <a:avLst/>
            </a:prstGeom>
            <a:noFill/>
            <a:ln w="952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4921" name="Line 169"/>
            <p:cNvSpPr>
              <a:spLocks noChangeShapeType="1"/>
            </p:cNvSpPr>
            <p:nvPr/>
          </p:nvSpPr>
          <p:spPr bwMode="auto">
            <a:xfrm flipV="1">
              <a:off x="1968" y="1920"/>
              <a:ext cx="0" cy="384"/>
            </a:xfrm>
            <a:prstGeom prst="line">
              <a:avLst/>
            </a:prstGeom>
            <a:noFill/>
            <a:ln w="952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74922" name="Freeform 170"/>
          <p:cNvSpPr>
            <a:spLocks/>
          </p:cNvSpPr>
          <p:nvPr/>
        </p:nvSpPr>
        <p:spPr bwMode="auto">
          <a:xfrm>
            <a:off x="434802" y="3024064"/>
            <a:ext cx="249237" cy="827087"/>
          </a:xfrm>
          <a:custGeom>
            <a:avLst/>
            <a:gdLst/>
            <a:ahLst/>
            <a:cxnLst>
              <a:cxn ang="0">
                <a:pos x="157" y="503"/>
              </a:cxn>
              <a:cxn ang="0">
                <a:pos x="66" y="503"/>
              </a:cxn>
              <a:cxn ang="0">
                <a:pos x="57" y="476"/>
              </a:cxn>
              <a:cxn ang="0">
                <a:pos x="38" y="457"/>
              </a:cxn>
              <a:cxn ang="0">
                <a:pos x="38" y="0"/>
              </a:cxn>
            </a:cxnLst>
            <a:rect l="0" t="0" r="r" b="b"/>
            <a:pathLst>
              <a:path w="157" h="521">
                <a:moveTo>
                  <a:pt x="157" y="503"/>
                </a:moveTo>
                <a:cubicBezTo>
                  <a:pt x="129" y="509"/>
                  <a:pt x="94" y="521"/>
                  <a:pt x="66" y="503"/>
                </a:cubicBezTo>
                <a:cubicBezTo>
                  <a:pt x="58" y="498"/>
                  <a:pt x="62" y="484"/>
                  <a:pt x="57" y="476"/>
                </a:cubicBezTo>
                <a:cubicBezTo>
                  <a:pt x="52" y="468"/>
                  <a:pt x="44" y="463"/>
                  <a:pt x="38" y="457"/>
                </a:cubicBezTo>
                <a:cubicBezTo>
                  <a:pt x="0" y="305"/>
                  <a:pt x="38" y="154"/>
                  <a:pt x="38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 dirty="0"/>
          </a:p>
        </p:txBody>
      </p:sp>
      <p:grpSp>
        <p:nvGrpSpPr>
          <p:cNvPr id="74865" name="Group 171"/>
          <p:cNvGrpSpPr>
            <a:grpSpLocks/>
          </p:cNvGrpSpPr>
          <p:nvPr/>
        </p:nvGrpSpPr>
        <p:grpSpPr bwMode="auto">
          <a:xfrm>
            <a:off x="154965" y="3721250"/>
            <a:ext cx="2362200" cy="2009775"/>
            <a:chOff x="432" y="2496"/>
            <a:chExt cx="1488" cy="1266"/>
          </a:xfrm>
        </p:grpSpPr>
        <p:sp>
          <p:nvSpPr>
            <p:cNvPr id="74924" name="Text Box 172"/>
            <p:cNvSpPr txBox="1">
              <a:spLocks noChangeArrowheads="1"/>
            </p:cNvSpPr>
            <p:nvPr/>
          </p:nvSpPr>
          <p:spPr bwMode="auto">
            <a:xfrm>
              <a:off x="432" y="2928"/>
              <a:ext cx="1488" cy="83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y-GB"/>
                <a:t>Gosodwch gyswllt dros dro rhwng y cam a’r ddaear yn y bwrdd dosbarthu.</a:t>
              </a:r>
            </a:p>
          </p:txBody>
        </p:sp>
        <p:sp>
          <p:nvSpPr>
            <p:cNvPr id="74925" name="Line 173"/>
            <p:cNvSpPr>
              <a:spLocks noChangeShapeType="1"/>
            </p:cNvSpPr>
            <p:nvPr/>
          </p:nvSpPr>
          <p:spPr bwMode="auto">
            <a:xfrm flipV="1">
              <a:off x="480" y="2496"/>
              <a:ext cx="96" cy="432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dirty="0"/>
            </a:p>
          </p:txBody>
        </p:sp>
      </p:grpSp>
      <p:grpSp>
        <p:nvGrpSpPr>
          <p:cNvPr id="74868" name="Group 174"/>
          <p:cNvGrpSpPr>
            <a:grpSpLocks/>
          </p:cNvGrpSpPr>
          <p:nvPr/>
        </p:nvGrpSpPr>
        <p:grpSpPr bwMode="auto">
          <a:xfrm>
            <a:off x="3347864" y="3212976"/>
            <a:ext cx="2819400" cy="2308225"/>
            <a:chOff x="2400" y="2112"/>
            <a:chExt cx="1776" cy="1454"/>
          </a:xfrm>
        </p:grpSpPr>
        <p:pic>
          <p:nvPicPr>
            <p:cNvPr id="74927" name="Picture 175" descr="3075d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20" y="2112"/>
              <a:ext cx="1008" cy="912"/>
            </a:xfrm>
            <a:prstGeom prst="rect">
              <a:avLst/>
            </a:prstGeom>
            <a:noFill/>
          </p:spPr>
        </p:pic>
        <p:sp>
          <p:nvSpPr>
            <p:cNvPr id="74928" name="Text Box 176"/>
            <p:cNvSpPr txBox="1">
              <a:spLocks noChangeArrowheads="1"/>
            </p:cNvSpPr>
            <p:nvPr/>
          </p:nvSpPr>
          <p:spPr bwMode="auto">
            <a:xfrm>
              <a:off x="2400" y="3120"/>
              <a:ext cx="1776" cy="446"/>
            </a:xfrm>
            <a:prstGeom prst="rect">
              <a:avLst/>
            </a:prstGeom>
            <a:noFill/>
            <a:ln w="9525">
              <a:solidFill>
                <a:srgbClr val="FF9933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cy-GB" dirty="0">
                  <a:solidFill>
                    <a:srgbClr val="FF9933"/>
                  </a:solidFill>
                </a:rPr>
                <a:t>Mesurydd ohm gwrthiant isel</a:t>
              </a:r>
            </a:p>
          </p:txBody>
        </p:sp>
      </p:grpSp>
      <p:sp>
        <p:nvSpPr>
          <p:cNvPr id="74929" name="Freeform 177"/>
          <p:cNvSpPr>
            <a:spLocks/>
          </p:cNvSpPr>
          <p:nvPr/>
        </p:nvSpPr>
        <p:spPr bwMode="auto">
          <a:xfrm>
            <a:off x="3573289" y="2128714"/>
            <a:ext cx="1306513" cy="1620837"/>
          </a:xfrm>
          <a:custGeom>
            <a:avLst/>
            <a:gdLst/>
            <a:ahLst/>
            <a:cxnLst>
              <a:cxn ang="0">
                <a:pos x="823" y="1021"/>
              </a:cxn>
              <a:cxn ang="0">
                <a:pos x="813" y="692"/>
              </a:cxn>
              <a:cxn ang="0">
                <a:pos x="759" y="564"/>
              </a:cxn>
              <a:cxn ang="0">
                <a:pos x="512" y="345"/>
              </a:cxn>
              <a:cxn ang="0">
                <a:pos x="146" y="189"/>
              </a:cxn>
              <a:cxn ang="0">
                <a:pos x="45" y="70"/>
              </a:cxn>
              <a:cxn ang="0">
                <a:pos x="0" y="25"/>
              </a:cxn>
            </a:cxnLst>
            <a:rect l="0" t="0" r="r" b="b"/>
            <a:pathLst>
              <a:path w="823" h="1021">
                <a:moveTo>
                  <a:pt x="823" y="1021"/>
                </a:moveTo>
                <a:cubicBezTo>
                  <a:pt x="820" y="911"/>
                  <a:pt x="819" y="802"/>
                  <a:pt x="813" y="692"/>
                </a:cubicBezTo>
                <a:cubicBezTo>
                  <a:pt x="811" y="655"/>
                  <a:pt x="767" y="577"/>
                  <a:pt x="759" y="564"/>
                </a:cubicBezTo>
                <a:cubicBezTo>
                  <a:pt x="706" y="477"/>
                  <a:pt x="614" y="370"/>
                  <a:pt x="512" y="345"/>
                </a:cubicBezTo>
                <a:cubicBezTo>
                  <a:pt x="393" y="284"/>
                  <a:pt x="265" y="250"/>
                  <a:pt x="146" y="189"/>
                </a:cubicBezTo>
                <a:cubicBezTo>
                  <a:pt x="139" y="186"/>
                  <a:pt x="61" y="90"/>
                  <a:pt x="45" y="70"/>
                </a:cubicBezTo>
                <a:cubicBezTo>
                  <a:pt x="2" y="17"/>
                  <a:pt x="25" y="0"/>
                  <a:pt x="0" y="25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74930" name="Freeform 178"/>
          <p:cNvSpPr>
            <a:spLocks/>
          </p:cNvSpPr>
          <p:nvPr/>
        </p:nvSpPr>
        <p:spPr bwMode="auto">
          <a:xfrm>
            <a:off x="4067002" y="1703264"/>
            <a:ext cx="1357312" cy="1930400"/>
          </a:xfrm>
          <a:custGeom>
            <a:avLst/>
            <a:gdLst/>
            <a:ahLst/>
            <a:cxnLst>
              <a:cxn ang="0">
                <a:pos x="841" y="1216"/>
              </a:cxn>
              <a:cxn ang="0">
                <a:pos x="731" y="686"/>
              </a:cxn>
              <a:cxn ang="0">
                <a:pos x="512" y="393"/>
              </a:cxn>
              <a:cxn ang="0">
                <a:pos x="457" y="329"/>
              </a:cxn>
              <a:cxn ang="0">
                <a:pos x="338" y="238"/>
              </a:cxn>
              <a:cxn ang="0">
                <a:pos x="292" y="192"/>
              </a:cxn>
              <a:cxn ang="0">
                <a:pos x="173" y="101"/>
              </a:cxn>
              <a:cxn ang="0">
                <a:pos x="128" y="64"/>
              </a:cxn>
              <a:cxn ang="0">
                <a:pos x="73" y="46"/>
              </a:cxn>
              <a:cxn ang="0">
                <a:pos x="27" y="9"/>
              </a:cxn>
              <a:cxn ang="0">
                <a:pos x="0" y="0"/>
              </a:cxn>
            </a:cxnLst>
            <a:rect l="0" t="0" r="r" b="b"/>
            <a:pathLst>
              <a:path w="855" h="1216">
                <a:moveTo>
                  <a:pt x="841" y="1216"/>
                </a:moveTo>
                <a:cubicBezTo>
                  <a:pt x="834" y="973"/>
                  <a:pt x="855" y="872"/>
                  <a:pt x="731" y="686"/>
                </a:cubicBezTo>
                <a:cubicBezTo>
                  <a:pt x="709" y="552"/>
                  <a:pt x="603" y="484"/>
                  <a:pt x="512" y="393"/>
                </a:cubicBezTo>
                <a:cubicBezTo>
                  <a:pt x="476" y="357"/>
                  <a:pt x="494" y="359"/>
                  <a:pt x="457" y="329"/>
                </a:cubicBezTo>
                <a:cubicBezTo>
                  <a:pt x="420" y="299"/>
                  <a:pt x="377" y="267"/>
                  <a:pt x="338" y="238"/>
                </a:cubicBezTo>
                <a:cubicBezTo>
                  <a:pt x="301" y="180"/>
                  <a:pt x="342" y="236"/>
                  <a:pt x="292" y="192"/>
                </a:cubicBezTo>
                <a:cubicBezTo>
                  <a:pt x="241" y="147"/>
                  <a:pt x="232" y="130"/>
                  <a:pt x="173" y="101"/>
                </a:cubicBezTo>
                <a:cubicBezTo>
                  <a:pt x="158" y="85"/>
                  <a:pt x="150" y="73"/>
                  <a:pt x="128" y="64"/>
                </a:cubicBezTo>
                <a:cubicBezTo>
                  <a:pt x="110" y="56"/>
                  <a:pt x="73" y="46"/>
                  <a:pt x="73" y="46"/>
                </a:cubicBezTo>
                <a:cubicBezTo>
                  <a:pt x="58" y="32"/>
                  <a:pt x="46" y="19"/>
                  <a:pt x="27" y="9"/>
                </a:cubicBezTo>
                <a:cubicBezTo>
                  <a:pt x="19" y="5"/>
                  <a:pt x="0" y="0"/>
                  <a:pt x="0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74931" name="Text Box 179"/>
          <p:cNvSpPr txBox="1">
            <a:spLocks noChangeArrowheads="1"/>
          </p:cNvSpPr>
          <p:nvPr/>
        </p:nvSpPr>
        <p:spPr bwMode="auto">
          <a:xfrm>
            <a:off x="6426865" y="1446450"/>
            <a:ext cx="2741471" cy="486287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y-GB" dirty="0"/>
              <a:t>Gan ddefnyddio’r raddfa ohm/ parhad ar y teclyn, gyda </a:t>
            </a:r>
            <a:r>
              <a:rPr lang="cy-GB" dirty="0" err="1"/>
              <a:t>swits</a:t>
            </a:r>
            <a:r>
              <a:rPr lang="cy-GB" dirty="0"/>
              <a:t> y plât wedi’i ddiffodd a’r </a:t>
            </a:r>
            <a:r>
              <a:rPr lang="cy-GB" dirty="0" err="1"/>
              <a:t>mcb</a:t>
            </a:r>
            <a:r>
              <a:rPr lang="cy-GB" dirty="0"/>
              <a:t> wedi’i gau, dylai’r darlleniad fod yn annherfynol, yna...gyda’r </a:t>
            </a:r>
            <a:r>
              <a:rPr lang="cy-GB" dirty="0" err="1"/>
              <a:t>swits</a:t>
            </a:r>
            <a:r>
              <a:rPr lang="cy-GB" dirty="0"/>
              <a:t> wedi’i gau, dylai fod gwerth gwrthiant isel.</a:t>
            </a:r>
          </a:p>
          <a:p>
            <a:pPr>
              <a:spcBef>
                <a:spcPct val="50000"/>
              </a:spcBef>
            </a:pPr>
            <a:r>
              <a:rPr lang="cy-GB" dirty="0"/>
              <a:t>Mae hyn yn sicrhau bod y </a:t>
            </a:r>
            <a:r>
              <a:rPr lang="cy-GB" dirty="0" err="1"/>
              <a:t>swits</a:t>
            </a:r>
            <a:r>
              <a:rPr lang="cy-GB" dirty="0"/>
              <a:t> a’r </a:t>
            </a:r>
            <a:r>
              <a:rPr lang="cy-GB" dirty="0" err="1"/>
              <a:t>mcb</a:t>
            </a:r>
            <a:r>
              <a:rPr lang="cy-GB" dirty="0"/>
              <a:t> wedi’u cysylltu â’r dargludydd </a:t>
            </a:r>
            <a:r>
              <a:rPr lang="en-GB" dirty="0" err="1"/>
              <a:t>llinell</a:t>
            </a:r>
            <a:r>
              <a:rPr lang="cy-GB" dirty="0"/>
              <a:t> yn unig.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307364" y="980695"/>
            <a:ext cx="83690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sz="2400" b="1">
                <a:solidFill>
                  <a:srgbClr val="0077E3"/>
                </a:solidFill>
                <a:latin typeface="+mj-lt"/>
              </a:rPr>
              <a:t>Prawf polaredd – Dull 2 (y dull a ddefnyddir amlaf)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4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4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4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4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4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4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4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922" grpId="0" animBg="1"/>
      <p:bldP spid="74929" grpId="0" animBg="1"/>
      <p:bldP spid="74930" grpId="0" animBg="1"/>
      <p:bldP spid="74931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1052736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sz="2400" b="1">
                <a:solidFill>
                  <a:srgbClr val="0077E3"/>
                </a:solidFill>
                <a:latin typeface="+mj-lt"/>
              </a:rPr>
              <a:t>Ardystio</a:t>
            </a:r>
          </a:p>
        </p:txBody>
      </p:sp>
      <p:sp>
        <p:nvSpPr>
          <p:cNvPr id="4" name="Rectangle 3"/>
          <p:cNvSpPr/>
          <p:nvPr/>
        </p:nvSpPr>
        <p:spPr>
          <a:xfrm>
            <a:off x="486427" y="1657371"/>
            <a:ext cx="233338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/>
              <a:t>Ar ôl cwblhau’r profion, dylid cofnodi’r canlyniadau ar y dogfennau cywir, yn debyg i’r un a ddangosir.</a:t>
            </a:r>
          </a:p>
          <a:p>
            <a:r>
              <a:rPr lang="cy-GB" dirty="0"/>
              <a:t>.</a:t>
            </a:r>
          </a:p>
          <a:p>
            <a:endParaRPr lang="en-GB" sz="1600" dirty="0"/>
          </a:p>
          <a:p>
            <a:endParaRPr lang="en-GB" sz="16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cy-GB" dirty="0"/>
              <a:t> </a:t>
            </a:r>
          </a:p>
        </p:txBody>
      </p:sp>
      <p:pic>
        <p:nvPicPr>
          <p:cNvPr id="6" name="Picture 5" descr="Davis &amp; Davis Electrical Solutions – Your Local Electrician in 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824" y="1657371"/>
            <a:ext cx="5731510" cy="3543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Arolygu a phrofi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Archwilio a phrofi yw’r hyn y mae trydanwyr yn ei defnyddio i sicrhau bod cylched yn gweithio’n gywir ac yn ddiogel i’w ddefnyddio cyn cael ei gwefru. Mae’n gyfres o brosesau a gweithdrefnau y mae’n rhaid eu dilyn ac mae’n cynnwys defnyddio offer profi i sicrhau bod y gosodiad yn gweithio yn ôl y disgwyl yn unol â’r rheoliadau gwifrau.</a:t>
            </a:r>
          </a:p>
          <a:p>
            <a:r>
              <a:rPr lang="cy-GB"/>
              <a:t>Mae’n rhan bwysig o bob tasg drydanol. Cynhelir archwiliad a phrawf i gadarnhau, cyn belled ag y bo hynny’n rhesymol ymarferol, bod gofynion BS 7671 (Rheoliadau Gwifrau) a rheoliadau perthnasol eraill wedi’u bodloni, yn ystod y gwaith ei hun ac ar ôl ei gwblhau a chyn ei drosglwyddo i’r cleient. Dylid archwilio a phrofi pob gosodiad trydanol yn rheolaidd hefyd. Mae’n berthnasol i waith trydanol domestig, masnachol a diwydiannol.</a:t>
            </a:r>
          </a:p>
          <a:p>
            <a:endParaRPr lang="en-GB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4634" y="1556792"/>
            <a:ext cx="835583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>
                <a:latin typeface="+mj-lt"/>
              </a:rPr>
              <a:t>Mae’n bwysig diogelu pobl, da byw ac eiddo rhag y peryglon a’r difrod y gall gosodiadau trydanol eu hachosi. Yn syml, mae hyn yn golygu asesu’r risg o anaf o beryglon fel:</a:t>
            </a:r>
          </a:p>
          <a:p>
            <a:endParaRPr lang="en-GB" dirty="0">
              <a:latin typeface="+mj-lt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+mj-lt"/>
              </a:rPr>
              <a:t>sioc drydanol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+mj-lt"/>
              </a:rPr>
              <a:t>llosgiadau/tân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+mj-lt"/>
              </a:rPr>
              <a:t>offer symudol arall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+mj-lt"/>
              </a:rPr>
              <a:t>toriadau yn y cyflenwad pŵer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+mj-lt"/>
              </a:rPr>
              <a:t>lledgylchu neu losgi.</a:t>
            </a:r>
          </a:p>
        </p:txBody>
      </p:sp>
      <p:sp>
        <p:nvSpPr>
          <p:cNvPr id="4" name="Rectangle 3"/>
          <p:cNvSpPr/>
          <p:nvPr/>
        </p:nvSpPr>
        <p:spPr>
          <a:xfrm>
            <a:off x="467544" y="98072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sz="2400" b="1">
                <a:solidFill>
                  <a:srgbClr val="0077E3"/>
                </a:solidFill>
              </a:rPr>
              <a:t>Diogelwch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5312" y="1476067"/>
            <a:ext cx="79928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>
                <a:latin typeface="+mj-lt"/>
              </a:rPr>
              <a:t>Cyn gwneud unrhyw brofion, mae’n bwysig bod y gosodiad yn cael ei archwilio. Dyma enghreifftiau o eitemau i’w harchwilio:</a:t>
            </a:r>
          </a:p>
          <a:p>
            <a:endParaRPr lang="en-GB" dirty="0">
              <a:latin typeface="+mj-lt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>
                <a:latin typeface="+mj-lt"/>
              </a:rPr>
              <a:t>bod ceblau wedi’u gosod yn gywir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>
                <a:latin typeface="+mj-lt"/>
              </a:rPr>
              <a:t>bod cyfarpar wedi’i osod yn gywir ac yn gadarn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>
                <a:latin typeface="+mj-lt"/>
              </a:rPr>
              <a:t>sicrhau bod terfyniadau’n gywir ac nad ydynt yn rhydd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>
                <a:latin typeface="+mj-lt"/>
              </a:rPr>
              <a:t>bod y gosodiad yn cydymffurfio â BS 7671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>
                <a:latin typeface="+mj-lt"/>
              </a:rPr>
              <a:t>bod </a:t>
            </a:r>
            <a:r>
              <a:rPr lang="cy-GB" dirty="0"/>
              <a:t>y</a:t>
            </a:r>
            <a:r>
              <a:rPr lang="cy-GB" dirty="0">
                <a:latin typeface="+mj-lt"/>
              </a:rPr>
              <a:t> gosodiad yn cydymffurfio â manyleb y prosiect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>
                <a:latin typeface="+mj-lt"/>
              </a:rPr>
              <a:t>bod y gosodiad yn ddiogel i'w ddefnyddio.</a:t>
            </a:r>
          </a:p>
        </p:txBody>
      </p:sp>
      <p:sp>
        <p:nvSpPr>
          <p:cNvPr id="8" name="Rectangle 7"/>
          <p:cNvSpPr/>
          <p:nvPr/>
        </p:nvSpPr>
        <p:spPr>
          <a:xfrm>
            <a:off x="323528" y="980728"/>
            <a:ext cx="7488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sz="2400" b="1">
                <a:solidFill>
                  <a:srgbClr val="0077E3"/>
                </a:solidFill>
                <a:latin typeface="+mj-lt"/>
              </a:rPr>
              <a:t>Archwilio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Profi cylchedau wedi’u dad-egnïo: parhad dargludyddion diogelu a bondio</a:t>
            </a:r>
            <a:br>
              <a:rPr lang="cy-GB" sz="2000">
                <a:solidFill>
                  <a:schemeClr val="tx1"/>
                </a:solidFill>
              </a:rPr>
            </a:br>
            <a:endParaRPr lang="cy-GB" sz="2000">
              <a:solidFill>
                <a:schemeClr val="tx1"/>
              </a:solidFill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539552" y="2060848"/>
            <a:ext cx="8229600" cy="3887960"/>
          </a:xfrm>
        </p:spPr>
        <p:txBody>
          <a:bodyPr/>
          <a:lstStyle/>
          <a:p>
            <a:pPr>
              <a:spcBef>
                <a:spcPts val="17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y-GB" dirty="0">
                <a:solidFill>
                  <a:srgbClr val="000000"/>
                </a:solidFill>
              </a:rPr>
              <a:t>Pam cynnal y prawf hwn?</a:t>
            </a:r>
          </a:p>
          <a:p>
            <a:pPr marL="342900" indent="-342900">
              <a:spcBef>
                <a:spcPts val="1750"/>
              </a:spcBef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y-GB" dirty="0">
                <a:solidFill>
                  <a:srgbClr val="000000"/>
                </a:solidFill>
              </a:rPr>
              <a:t>Gwirio bod gan bob cylched gysylltiad parhaus â’r ddaear ar bob pwynt yn y gylched, a bod yr holl dargludyddion bondio yn barhaus ac o’r CSA cywir.</a:t>
            </a:r>
          </a:p>
          <a:p>
            <a:pPr marL="342900" indent="-342900">
              <a:spcBef>
                <a:spcPts val="1750"/>
              </a:spcBef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y-GB" dirty="0">
                <a:solidFill>
                  <a:srgbClr val="000000"/>
                </a:solidFill>
              </a:rPr>
              <a:t>Y teclyn sy’n cael ei ddefnyddio yw’r mesurydd ohm gwrthiant isel a gyflenwir o ffynhonnell rhwng 4V a 24V. </a:t>
            </a:r>
          </a:p>
          <a:p>
            <a:pPr marL="342900" indent="-342900">
              <a:spcBef>
                <a:spcPts val="1750"/>
              </a:spcBef>
              <a:buClr>
                <a:srgbClr val="0077E3"/>
              </a:buClr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y-GB" dirty="0">
                <a:solidFill>
                  <a:srgbClr val="000000"/>
                </a:solidFill>
              </a:rPr>
              <a:t>Dylai’r mesurydd fod â chydraniad o 0.01</a:t>
            </a:r>
            <a:r>
              <a:rPr lang="cy-GB" dirty="0">
                <a:solidFill>
                  <a:srgbClr val="000000"/>
                </a:solidFill>
                <a:cs typeface="Arial" charset="0"/>
              </a:rPr>
              <a:t>Ω</a:t>
            </a:r>
            <a:r>
              <a:rPr lang="cy-GB" dirty="0">
                <a:solidFill>
                  <a:srgbClr val="000000"/>
                </a:solidFill>
              </a:rPr>
              <a:t> o leiaf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990600" y="3429000"/>
            <a:ext cx="1033463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cy-GB"/>
              <a:t>Dŵr</a:t>
            </a:r>
          </a:p>
          <a:p>
            <a:pPr algn="r">
              <a:spcBef>
                <a:spcPct val="50000"/>
              </a:spcBef>
            </a:pPr>
            <a:r>
              <a:rPr lang="cy-GB"/>
              <a:t>pibell</a:t>
            </a:r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2133600" y="1881188"/>
            <a:ext cx="123825" cy="2500312"/>
          </a:xfrm>
          <a:prstGeom prst="rect">
            <a:avLst/>
          </a:prstGeom>
          <a:solidFill>
            <a:srgbClr val="9966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133600" y="1752600"/>
            <a:ext cx="5029200" cy="1824038"/>
            <a:chOff x="1344" y="1104"/>
            <a:chExt cx="3168" cy="1149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2322" y="1104"/>
              <a:ext cx="2190" cy="1149"/>
              <a:chOff x="912" y="960"/>
              <a:chExt cx="3696" cy="1798"/>
            </a:xfrm>
          </p:grpSpPr>
          <p:grpSp>
            <p:nvGrpSpPr>
              <p:cNvPr id="4" name="Group 9"/>
              <p:cNvGrpSpPr>
                <a:grpSpLocks/>
              </p:cNvGrpSpPr>
              <p:nvPr/>
            </p:nvGrpSpPr>
            <p:grpSpPr bwMode="auto">
              <a:xfrm>
                <a:off x="912" y="1440"/>
                <a:ext cx="2160" cy="1318"/>
                <a:chOff x="1104" y="1274"/>
                <a:chExt cx="2160" cy="1318"/>
              </a:xfrm>
            </p:grpSpPr>
            <p:sp>
              <p:nvSpPr>
                <p:cNvPr id="54282" name="Rectangle 10"/>
                <p:cNvSpPr>
                  <a:spLocks noChangeArrowheads="1"/>
                </p:cNvSpPr>
                <p:nvPr/>
              </p:nvSpPr>
              <p:spPr bwMode="auto">
                <a:xfrm>
                  <a:off x="1104" y="1429"/>
                  <a:ext cx="2065" cy="1163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4283" name="Oval 11"/>
                <p:cNvSpPr>
                  <a:spLocks noChangeArrowheads="1"/>
                </p:cNvSpPr>
                <p:nvPr/>
              </p:nvSpPr>
              <p:spPr bwMode="auto">
                <a:xfrm>
                  <a:off x="2552" y="1765"/>
                  <a:ext cx="71" cy="77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4284" name="Oval 12"/>
                <p:cNvSpPr>
                  <a:spLocks noChangeArrowheads="1"/>
                </p:cNvSpPr>
                <p:nvPr/>
              </p:nvSpPr>
              <p:spPr bwMode="auto">
                <a:xfrm>
                  <a:off x="2552" y="2075"/>
                  <a:ext cx="71" cy="7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4285" name="Oval 13"/>
                <p:cNvSpPr>
                  <a:spLocks noChangeArrowheads="1"/>
                </p:cNvSpPr>
                <p:nvPr/>
              </p:nvSpPr>
              <p:spPr bwMode="auto">
                <a:xfrm>
                  <a:off x="2837" y="2075"/>
                  <a:ext cx="71" cy="78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4286" name="Oval 14"/>
                <p:cNvSpPr>
                  <a:spLocks noChangeArrowheads="1"/>
                </p:cNvSpPr>
                <p:nvPr/>
              </p:nvSpPr>
              <p:spPr bwMode="auto">
                <a:xfrm>
                  <a:off x="2837" y="1765"/>
                  <a:ext cx="71" cy="77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4287" name="Line 15"/>
                <p:cNvSpPr>
                  <a:spLocks noChangeShapeType="1"/>
                </p:cNvSpPr>
                <p:nvPr/>
              </p:nvSpPr>
              <p:spPr bwMode="auto">
                <a:xfrm flipV="1">
                  <a:off x="2481" y="1739"/>
                  <a:ext cx="285" cy="3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54288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2742" y="1765"/>
                  <a:ext cx="285" cy="3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54289" name="Line 17"/>
                <p:cNvSpPr>
                  <a:spLocks noChangeShapeType="1"/>
                </p:cNvSpPr>
                <p:nvPr/>
              </p:nvSpPr>
              <p:spPr bwMode="auto">
                <a:xfrm>
                  <a:off x="2623" y="1946"/>
                  <a:ext cx="64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54290" name="Line 18"/>
                <p:cNvSpPr>
                  <a:spLocks noChangeShapeType="1"/>
                </p:cNvSpPr>
                <p:nvPr/>
              </p:nvSpPr>
              <p:spPr bwMode="auto">
                <a:xfrm>
                  <a:off x="3264" y="1920"/>
                  <a:ext cx="0" cy="5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  <p:grpSp>
              <p:nvGrpSpPr>
                <p:cNvPr id="5" name="Group 19"/>
                <p:cNvGrpSpPr>
                  <a:grpSpLocks/>
                </p:cNvGrpSpPr>
                <p:nvPr/>
              </p:nvGrpSpPr>
              <p:grpSpPr bwMode="auto">
                <a:xfrm>
                  <a:off x="2315" y="1739"/>
                  <a:ext cx="118" cy="595"/>
                  <a:chOff x="2112" y="1152"/>
                  <a:chExt cx="240" cy="1104"/>
                </a:xfrm>
              </p:grpSpPr>
              <p:sp>
                <p:nvSpPr>
                  <p:cNvPr id="54292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1152"/>
                    <a:ext cx="240" cy="1104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4293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536"/>
                    <a:ext cx="144" cy="336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4294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728"/>
                    <a:ext cx="144" cy="144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6" name="Group 23"/>
                <p:cNvGrpSpPr>
                  <a:grpSpLocks/>
                </p:cNvGrpSpPr>
                <p:nvPr/>
              </p:nvGrpSpPr>
              <p:grpSpPr bwMode="auto">
                <a:xfrm>
                  <a:off x="1602" y="1739"/>
                  <a:ext cx="119" cy="595"/>
                  <a:chOff x="2112" y="1152"/>
                  <a:chExt cx="240" cy="1104"/>
                </a:xfrm>
              </p:grpSpPr>
              <p:sp>
                <p:nvSpPr>
                  <p:cNvPr id="54296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1152"/>
                    <a:ext cx="240" cy="1104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4297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536"/>
                    <a:ext cx="144" cy="336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4298" name="Rectangle 26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728"/>
                    <a:ext cx="144" cy="144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7" name="Group 27"/>
                <p:cNvGrpSpPr>
                  <a:grpSpLocks/>
                </p:cNvGrpSpPr>
                <p:nvPr/>
              </p:nvGrpSpPr>
              <p:grpSpPr bwMode="auto">
                <a:xfrm>
                  <a:off x="1721" y="1739"/>
                  <a:ext cx="119" cy="595"/>
                  <a:chOff x="2112" y="1152"/>
                  <a:chExt cx="240" cy="1104"/>
                </a:xfrm>
              </p:grpSpPr>
              <p:sp>
                <p:nvSpPr>
                  <p:cNvPr id="54300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1152"/>
                    <a:ext cx="240" cy="1104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4301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536"/>
                    <a:ext cx="144" cy="336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4302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728"/>
                    <a:ext cx="144" cy="144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8" name="Group 31"/>
                <p:cNvGrpSpPr>
                  <a:grpSpLocks/>
                </p:cNvGrpSpPr>
                <p:nvPr/>
              </p:nvGrpSpPr>
              <p:grpSpPr bwMode="auto">
                <a:xfrm>
                  <a:off x="2077" y="1739"/>
                  <a:ext cx="119" cy="595"/>
                  <a:chOff x="2112" y="1152"/>
                  <a:chExt cx="240" cy="1104"/>
                </a:xfrm>
              </p:grpSpPr>
              <p:sp>
                <p:nvSpPr>
                  <p:cNvPr id="54304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1152"/>
                    <a:ext cx="240" cy="1104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4305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536"/>
                    <a:ext cx="144" cy="336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4306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728"/>
                    <a:ext cx="144" cy="144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9" name="Group 35"/>
                <p:cNvGrpSpPr>
                  <a:grpSpLocks/>
                </p:cNvGrpSpPr>
                <p:nvPr/>
              </p:nvGrpSpPr>
              <p:grpSpPr bwMode="auto">
                <a:xfrm>
                  <a:off x="1840" y="1739"/>
                  <a:ext cx="119" cy="595"/>
                  <a:chOff x="2112" y="1152"/>
                  <a:chExt cx="240" cy="1104"/>
                </a:xfrm>
              </p:grpSpPr>
              <p:sp>
                <p:nvSpPr>
                  <p:cNvPr id="54308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1152"/>
                    <a:ext cx="240" cy="1104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4309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536"/>
                    <a:ext cx="144" cy="336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4310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728"/>
                    <a:ext cx="144" cy="144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0" name="Group 39"/>
                <p:cNvGrpSpPr>
                  <a:grpSpLocks/>
                </p:cNvGrpSpPr>
                <p:nvPr/>
              </p:nvGrpSpPr>
              <p:grpSpPr bwMode="auto">
                <a:xfrm>
                  <a:off x="1959" y="1739"/>
                  <a:ext cx="118" cy="595"/>
                  <a:chOff x="2112" y="1152"/>
                  <a:chExt cx="240" cy="1104"/>
                </a:xfrm>
              </p:grpSpPr>
              <p:sp>
                <p:nvSpPr>
                  <p:cNvPr id="54312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1152"/>
                    <a:ext cx="240" cy="1104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4313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536"/>
                    <a:ext cx="144" cy="336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4314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728"/>
                    <a:ext cx="144" cy="144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1" name="Group 43"/>
                <p:cNvGrpSpPr>
                  <a:grpSpLocks/>
                </p:cNvGrpSpPr>
                <p:nvPr/>
              </p:nvGrpSpPr>
              <p:grpSpPr bwMode="auto">
                <a:xfrm>
                  <a:off x="2196" y="1739"/>
                  <a:ext cx="119" cy="595"/>
                  <a:chOff x="2112" y="1152"/>
                  <a:chExt cx="240" cy="1104"/>
                </a:xfrm>
              </p:grpSpPr>
              <p:sp>
                <p:nvSpPr>
                  <p:cNvPr id="54316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1152"/>
                    <a:ext cx="240" cy="1104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4317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536"/>
                    <a:ext cx="144" cy="336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4318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728"/>
                    <a:ext cx="144" cy="144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2" name="Group 47"/>
                <p:cNvGrpSpPr>
                  <a:grpSpLocks/>
                </p:cNvGrpSpPr>
                <p:nvPr/>
              </p:nvGrpSpPr>
              <p:grpSpPr bwMode="auto">
                <a:xfrm>
                  <a:off x="1484" y="1739"/>
                  <a:ext cx="118" cy="595"/>
                  <a:chOff x="2112" y="1152"/>
                  <a:chExt cx="240" cy="1104"/>
                </a:xfrm>
              </p:grpSpPr>
              <p:sp>
                <p:nvSpPr>
                  <p:cNvPr id="54320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1152"/>
                    <a:ext cx="240" cy="1104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4321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536"/>
                    <a:ext cx="144" cy="336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4322" name="Rectangle 50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728"/>
                    <a:ext cx="144" cy="144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3" name="Group 51"/>
                <p:cNvGrpSpPr>
                  <a:grpSpLocks/>
                </p:cNvGrpSpPr>
                <p:nvPr/>
              </p:nvGrpSpPr>
              <p:grpSpPr bwMode="auto">
                <a:xfrm>
                  <a:off x="1365" y="1739"/>
                  <a:ext cx="119" cy="595"/>
                  <a:chOff x="2112" y="1152"/>
                  <a:chExt cx="240" cy="1104"/>
                </a:xfrm>
              </p:grpSpPr>
              <p:sp>
                <p:nvSpPr>
                  <p:cNvPr id="54324" name="Rectangle 52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1152"/>
                    <a:ext cx="240" cy="1104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4325" name="Rectangle 53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536"/>
                    <a:ext cx="144" cy="336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4326" name="Rectangle 54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728"/>
                    <a:ext cx="144" cy="144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sp>
              <p:nvSpPr>
                <p:cNvPr id="54327" name="Rectangle 55"/>
                <p:cNvSpPr>
                  <a:spLocks noChangeArrowheads="1"/>
                </p:cNvSpPr>
                <p:nvPr/>
              </p:nvSpPr>
              <p:spPr bwMode="auto">
                <a:xfrm>
                  <a:off x="1365" y="2334"/>
                  <a:ext cx="1211" cy="51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4328" name="Rectangle 56"/>
                <p:cNvSpPr>
                  <a:spLocks noChangeArrowheads="1"/>
                </p:cNvSpPr>
                <p:nvPr/>
              </p:nvSpPr>
              <p:spPr bwMode="auto">
                <a:xfrm>
                  <a:off x="2576" y="2153"/>
                  <a:ext cx="23" cy="232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grpSp>
              <p:nvGrpSpPr>
                <p:cNvPr id="14" name="Group 57"/>
                <p:cNvGrpSpPr>
                  <a:grpSpLocks/>
                </p:cNvGrpSpPr>
                <p:nvPr/>
              </p:nvGrpSpPr>
              <p:grpSpPr bwMode="auto">
                <a:xfrm>
                  <a:off x="2243" y="1481"/>
                  <a:ext cx="879" cy="129"/>
                  <a:chOff x="2928" y="3456"/>
                  <a:chExt cx="1776" cy="240"/>
                </a:xfrm>
              </p:grpSpPr>
              <p:sp>
                <p:nvSpPr>
                  <p:cNvPr id="54330" name="Rectangle 58"/>
                  <p:cNvSpPr>
                    <a:spLocks noChangeArrowheads="1"/>
                  </p:cNvSpPr>
                  <p:nvPr/>
                </p:nvSpPr>
                <p:spPr bwMode="auto">
                  <a:xfrm>
                    <a:off x="2928" y="3456"/>
                    <a:ext cx="1776" cy="240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grpSp>
                <p:nvGrpSpPr>
                  <p:cNvPr id="15" name="Group 59"/>
                  <p:cNvGrpSpPr>
                    <a:grpSpLocks/>
                  </p:cNvGrpSpPr>
                  <p:nvPr/>
                </p:nvGrpSpPr>
                <p:grpSpPr bwMode="auto">
                  <a:xfrm>
                    <a:off x="3552" y="3504"/>
                    <a:ext cx="151" cy="150"/>
                    <a:chOff x="1584" y="3408"/>
                    <a:chExt cx="288" cy="240"/>
                  </a:xfrm>
                </p:grpSpPr>
                <p:sp>
                  <p:nvSpPr>
                    <p:cNvPr id="54332" name="Oval 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84" y="3408"/>
                      <a:ext cx="288" cy="2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54333" name="Line 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32" y="3456"/>
                      <a:ext cx="240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16" name="Group 62"/>
                  <p:cNvGrpSpPr>
                    <a:grpSpLocks/>
                  </p:cNvGrpSpPr>
                  <p:nvPr/>
                </p:nvGrpSpPr>
                <p:grpSpPr bwMode="auto">
                  <a:xfrm>
                    <a:off x="3744" y="3504"/>
                    <a:ext cx="151" cy="150"/>
                    <a:chOff x="1584" y="3408"/>
                    <a:chExt cx="288" cy="240"/>
                  </a:xfrm>
                </p:grpSpPr>
                <p:sp>
                  <p:nvSpPr>
                    <p:cNvPr id="54335" name="Oval 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84" y="3408"/>
                      <a:ext cx="288" cy="2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54336" name="Line 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32" y="3456"/>
                      <a:ext cx="240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17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3936" y="3504"/>
                    <a:ext cx="151" cy="150"/>
                    <a:chOff x="1584" y="3408"/>
                    <a:chExt cx="288" cy="240"/>
                  </a:xfrm>
                </p:grpSpPr>
                <p:sp>
                  <p:nvSpPr>
                    <p:cNvPr id="54338" name="Oval 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84" y="3408"/>
                      <a:ext cx="288" cy="2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54339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32" y="3456"/>
                      <a:ext cx="240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18" name="Group 68"/>
                  <p:cNvGrpSpPr>
                    <a:grpSpLocks/>
                  </p:cNvGrpSpPr>
                  <p:nvPr/>
                </p:nvGrpSpPr>
                <p:grpSpPr bwMode="auto">
                  <a:xfrm>
                    <a:off x="4128" y="3504"/>
                    <a:ext cx="151" cy="150"/>
                    <a:chOff x="1584" y="3408"/>
                    <a:chExt cx="288" cy="240"/>
                  </a:xfrm>
                </p:grpSpPr>
                <p:sp>
                  <p:nvSpPr>
                    <p:cNvPr id="54341" name="Oval 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84" y="3408"/>
                      <a:ext cx="288" cy="2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54342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32" y="3456"/>
                      <a:ext cx="240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19" name="Group 71"/>
                  <p:cNvGrpSpPr>
                    <a:grpSpLocks/>
                  </p:cNvGrpSpPr>
                  <p:nvPr/>
                </p:nvGrpSpPr>
                <p:grpSpPr bwMode="auto">
                  <a:xfrm>
                    <a:off x="4320" y="3504"/>
                    <a:ext cx="151" cy="150"/>
                    <a:chOff x="1584" y="3408"/>
                    <a:chExt cx="288" cy="240"/>
                  </a:xfrm>
                </p:grpSpPr>
                <p:sp>
                  <p:nvSpPr>
                    <p:cNvPr id="54344" name="Oval 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84" y="3408"/>
                      <a:ext cx="288" cy="2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54345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32" y="3456"/>
                      <a:ext cx="240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20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4512" y="3504"/>
                    <a:ext cx="151" cy="150"/>
                    <a:chOff x="1584" y="3408"/>
                    <a:chExt cx="288" cy="240"/>
                  </a:xfrm>
                </p:grpSpPr>
                <p:sp>
                  <p:nvSpPr>
                    <p:cNvPr id="54347" name="Oval 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84" y="3408"/>
                      <a:ext cx="288" cy="2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54348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32" y="3456"/>
                      <a:ext cx="240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21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3168" y="3504"/>
                    <a:ext cx="151" cy="150"/>
                    <a:chOff x="1584" y="3408"/>
                    <a:chExt cx="288" cy="240"/>
                  </a:xfrm>
                </p:grpSpPr>
                <p:sp>
                  <p:nvSpPr>
                    <p:cNvPr id="54350" name="Oval 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84" y="3408"/>
                      <a:ext cx="288" cy="2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54351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32" y="3456"/>
                      <a:ext cx="240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22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360" y="3504"/>
                    <a:ext cx="151" cy="150"/>
                    <a:chOff x="1584" y="3408"/>
                    <a:chExt cx="288" cy="240"/>
                  </a:xfrm>
                </p:grpSpPr>
                <p:sp>
                  <p:nvSpPr>
                    <p:cNvPr id="54353" name="Oval 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84" y="3408"/>
                      <a:ext cx="288" cy="2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54354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32" y="3456"/>
                      <a:ext cx="240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23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976" y="3504"/>
                    <a:ext cx="151" cy="150"/>
                    <a:chOff x="1584" y="3408"/>
                    <a:chExt cx="288" cy="240"/>
                  </a:xfrm>
                </p:grpSpPr>
                <p:sp>
                  <p:nvSpPr>
                    <p:cNvPr id="54356" name="Oval 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84" y="3408"/>
                      <a:ext cx="288" cy="2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54357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32" y="3456"/>
                      <a:ext cx="240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</p:grpSp>
            <p:grpSp>
              <p:nvGrpSpPr>
                <p:cNvPr id="24" name="Group 86"/>
                <p:cNvGrpSpPr>
                  <a:grpSpLocks/>
                </p:cNvGrpSpPr>
                <p:nvPr/>
              </p:nvGrpSpPr>
              <p:grpSpPr bwMode="auto">
                <a:xfrm>
                  <a:off x="1151" y="1481"/>
                  <a:ext cx="808" cy="129"/>
                  <a:chOff x="2160" y="3408"/>
                  <a:chExt cx="1632" cy="240"/>
                </a:xfrm>
              </p:grpSpPr>
              <p:sp>
                <p:nvSpPr>
                  <p:cNvPr id="54359" name="Rectangle 87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3408"/>
                    <a:ext cx="1632" cy="240"/>
                  </a:xfrm>
                  <a:prstGeom prst="rect">
                    <a:avLst/>
                  </a:prstGeom>
                  <a:solidFill>
                    <a:srgbClr val="66FF33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grpSp>
                <p:nvGrpSpPr>
                  <p:cNvPr id="25" name="Group 88"/>
                  <p:cNvGrpSpPr>
                    <a:grpSpLocks/>
                  </p:cNvGrpSpPr>
                  <p:nvPr/>
                </p:nvGrpSpPr>
                <p:grpSpPr bwMode="auto">
                  <a:xfrm>
                    <a:off x="2400" y="3456"/>
                    <a:ext cx="151" cy="150"/>
                    <a:chOff x="1584" y="3408"/>
                    <a:chExt cx="288" cy="240"/>
                  </a:xfrm>
                </p:grpSpPr>
                <p:sp>
                  <p:nvSpPr>
                    <p:cNvPr id="54361" name="Oval 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84" y="3408"/>
                      <a:ext cx="288" cy="2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54362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32" y="3456"/>
                      <a:ext cx="240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26" name="Group 91"/>
                  <p:cNvGrpSpPr>
                    <a:grpSpLocks/>
                  </p:cNvGrpSpPr>
                  <p:nvPr/>
                </p:nvGrpSpPr>
                <p:grpSpPr bwMode="auto">
                  <a:xfrm>
                    <a:off x="2592" y="3456"/>
                    <a:ext cx="151" cy="150"/>
                    <a:chOff x="1584" y="3408"/>
                    <a:chExt cx="288" cy="240"/>
                  </a:xfrm>
                </p:grpSpPr>
                <p:sp>
                  <p:nvSpPr>
                    <p:cNvPr id="54364" name="Oval 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84" y="3408"/>
                      <a:ext cx="288" cy="2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54365" name="Line 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32" y="3456"/>
                      <a:ext cx="240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27" name="Group 94"/>
                  <p:cNvGrpSpPr>
                    <a:grpSpLocks/>
                  </p:cNvGrpSpPr>
                  <p:nvPr/>
                </p:nvGrpSpPr>
                <p:grpSpPr bwMode="auto">
                  <a:xfrm>
                    <a:off x="2784" y="3456"/>
                    <a:ext cx="151" cy="150"/>
                    <a:chOff x="1584" y="3408"/>
                    <a:chExt cx="288" cy="240"/>
                  </a:xfrm>
                </p:grpSpPr>
                <p:sp>
                  <p:nvSpPr>
                    <p:cNvPr id="54367" name="Oval 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84" y="3408"/>
                      <a:ext cx="288" cy="2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54368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32" y="3456"/>
                      <a:ext cx="240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28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2208" y="3456"/>
                    <a:ext cx="151" cy="150"/>
                    <a:chOff x="1584" y="3408"/>
                    <a:chExt cx="288" cy="240"/>
                  </a:xfrm>
                </p:grpSpPr>
                <p:sp>
                  <p:nvSpPr>
                    <p:cNvPr id="54370" name="Oval 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84" y="3408"/>
                      <a:ext cx="288" cy="2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54371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32" y="3456"/>
                      <a:ext cx="240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29" name="Group 100"/>
                  <p:cNvGrpSpPr>
                    <a:grpSpLocks/>
                  </p:cNvGrpSpPr>
                  <p:nvPr/>
                </p:nvGrpSpPr>
                <p:grpSpPr bwMode="auto">
                  <a:xfrm>
                    <a:off x="2976" y="3456"/>
                    <a:ext cx="151" cy="150"/>
                    <a:chOff x="1584" y="3408"/>
                    <a:chExt cx="288" cy="240"/>
                  </a:xfrm>
                </p:grpSpPr>
                <p:sp>
                  <p:nvSpPr>
                    <p:cNvPr id="54373" name="Oval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84" y="3408"/>
                      <a:ext cx="288" cy="2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54374" name="Line 10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32" y="3456"/>
                      <a:ext cx="240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30" name="Group 103"/>
                  <p:cNvGrpSpPr>
                    <a:grpSpLocks/>
                  </p:cNvGrpSpPr>
                  <p:nvPr/>
                </p:nvGrpSpPr>
                <p:grpSpPr bwMode="auto">
                  <a:xfrm>
                    <a:off x="3168" y="3456"/>
                    <a:ext cx="151" cy="150"/>
                    <a:chOff x="1584" y="3408"/>
                    <a:chExt cx="288" cy="240"/>
                  </a:xfrm>
                </p:grpSpPr>
                <p:sp>
                  <p:nvSpPr>
                    <p:cNvPr id="54376" name="Oval 1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84" y="3408"/>
                      <a:ext cx="288" cy="2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54377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32" y="3456"/>
                      <a:ext cx="240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31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3360" y="3456"/>
                    <a:ext cx="151" cy="150"/>
                    <a:chOff x="1584" y="3408"/>
                    <a:chExt cx="288" cy="240"/>
                  </a:xfrm>
                </p:grpSpPr>
                <p:sp>
                  <p:nvSpPr>
                    <p:cNvPr id="54379" name="Oval 1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84" y="3408"/>
                      <a:ext cx="288" cy="2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54380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32" y="3456"/>
                      <a:ext cx="240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  <p:grpSp>
                <p:nvGrpSpPr>
                  <p:cNvPr id="54272" name="Group 109"/>
                  <p:cNvGrpSpPr>
                    <a:grpSpLocks/>
                  </p:cNvGrpSpPr>
                  <p:nvPr/>
                </p:nvGrpSpPr>
                <p:grpSpPr bwMode="auto">
                  <a:xfrm>
                    <a:off x="3552" y="3456"/>
                    <a:ext cx="151" cy="150"/>
                    <a:chOff x="1584" y="3408"/>
                    <a:chExt cx="288" cy="240"/>
                  </a:xfrm>
                </p:grpSpPr>
                <p:sp>
                  <p:nvSpPr>
                    <p:cNvPr id="54382" name="Oval 1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84" y="3408"/>
                      <a:ext cx="288" cy="24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GB" dirty="0"/>
                    </a:p>
                  </p:txBody>
                </p:sp>
                <p:sp>
                  <p:nvSpPr>
                    <p:cNvPr id="54383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32" y="3456"/>
                      <a:ext cx="240" cy="144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en-GB" dirty="0"/>
                    </a:p>
                  </p:txBody>
                </p:sp>
              </p:grpSp>
            </p:grpSp>
            <p:sp>
              <p:nvSpPr>
                <p:cNvPr id="54384" name="Rectangle 112"/>
                <p:cNvSpPr>
                  <a:spLocks noChangeArrowheads="1"/>
                </p:cNvSpPr>
                <p:nvPr/>
              </p:nvSpPr>
              <p:spPr bwMode="auto">
                <a:xfrm>
                  <a:off x="3050" y="1610"/>
                  <a:ext cx="24" cy="775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4385" name="Rectangle 113"/>
                <p:cNvSpPr>
                  <a:spLocks noChangeArrowheads="1"/>
                </p:cNvSpPr>
                <p:nvPr/>
              </p:nvSpPr>
              <p:spPr bwMode="auto">
                <a:xfrm>
                  <a:off x="2860" y="2153"/>
                  <a:ext cx="24" cy="232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4386" name="Rectangle 114"/>
                <p:cNvSpPr>
                  <a:spLocks noChangeArrowheads="1"/>
                </p:cNvSpPr>
                <p:nvPr/>
              </p:nvSpPr>
              <p:spPr bwMode="auto">
                <a:xfrm>
                  <a:off x="2884" y="2359"/>
                  <a:ext cx="166" cy="26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4387" name="Rectangle 115"/>
                <p:cNvSpPr>
                  <a:spLocks noChangeArrowheads="1"/>
                </p:cNvSpPr>
                <p:nvPr/>
              </p:nvSpPr>
              <p:spPr bwMode="auto">
                <a:xfrm>
                  <a:off x="2576" y="1610"/>
                  <a:ext cx="23" cy="155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4388" name="Rectangle 116"/>
                <p:cNvSpPr>
                  <a:spLocks noChangeArrowheads="1"/>
                </p:cNvSpPr>
                <p:nvPr/>
              </p:nvSpPr>
              <p:spPr bwMode="auto">
                <a:xfrm>
                  <a:off x="2860" y="1610"/>
                  <a:ext cx="24" cy="155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4389" name="Rectangle 117"/>
                <p:cNvSpPr>
                  <a:spLocks noChangeArrowheads="1"/>
                </p:cNvSpPr>
                <p:nvPr/>
              </p:nvSpPr>
              <p:spPr bwMode="auto">
                <a:xfrm>
                  <a:off x="2576" y="1326"/>
                  <a:ext cx="23" cy="155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4390" name="Rectangle 118"/>
                <p:cNvSpPr>
                  <a:spLocks noChangeArrowheads="1"/>
                </p:cNvSpPr>
                <p:nvPr/>
              </p:nvSpPr>
              <p:spPr bwMode="auto">
                <a:xfrm>
                  <a:off x="2860" y="1326"/>
                  <a:ext cx="24" cy="155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4391" name="Rectangle 119"/>
                <p:cNvSpPr>
                  <a:spLocks noChangeArrowheads="1"/>
                </p:cNvSpPr>
                <p:nvPr/>
              </p:nvSpPr>
              <p:spPr bwMode="auto">
                <a:xfrm>
                  <a:off x="2576" y="1274"/>
                  <a:ext cx="23" cy="5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4392" name="Rectangle 120"/>
                <p:cNvSpPr>
                  <a:spLocks noChangeArrowheads="1"/>
                </p:cNvSpPr>
                <p:nvPr/>
              </p:nvSpPr>
              <p:spPr bwMode="auto">
                <a:xfrm>
                  <a:off x="2860" y="1274"/>
                  <a:ext cx="24" cy="52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54273" name="Group 121"/>
              <p:cNvGrpSpPr>
                <a:grpSpLocks/>
              </p:cNvGrpSpPr>
              <p:nvPr/>
            </p:nvGrpSpPr>
            <p:grpSpPr bwMode="auto">
              <a:xfrm>
                <a:off x="3840" y="1200"/>
                <a:ext cx="768" cy="624"/>
                <a:chOff x="3792" y="1632"/>
                <a:chExt cx="768" cy="624"/>
              </a:xfrm>
            </p:grpSpPr>
            <p:sp>
              <p:nvSpPr>
                <p:cNvPr id="54394" name="Rectangle 122"/>
                <p:cNvSpPr>
                  <a:spLocks noChangeArrowheads="1"/>
                </p:cNvSpPr>
                <p:nvPr/>
              </p:nvSpPr>
              <p:spPr bwMode="auto">
                <a:xfrm>
                  <a:off x="3792" y="1632"/>
                  <a:ext cx="768" cy="62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4395" name="Rectangle 123"/>
                <p:cNvSpPr>
                  <a:spLocks noChangeArrowheads="1"/>
                </p:cNvSpPr>
                <p:nvPr/>
              </p:nvSpPr>
              <p:spPr bwMode="auto">
                <a:xfrm>
                  <a:off x="4128" y="1680"/>
                  <a:ext cx="96" cy="24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4396" name="Rectangle 124"/>
                <p:cNvSpPr>
                  <a:spLocks noChangeArrowheads="1"/>
                </p:cNvSpPr>
                <p:nvPr/>
              </p:nvSpPr>
              <p:spPr bwMode="auto">
                <a:xfrm>
                  <a:off x="3888" y="2064"/>
                  <a:ext cx="240" cy="96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4397" name="Rectangle 125"/>
                <p:cNvSpPr>
                  <a:spLocks noChangeArrowheads="1"/>
                </p:cNvSpPr>
                <p:nvPr/>
              </p:nvSpPr>
              <p:spPr bwMode="auto">
                <a:xfrm>
                  <a:off x="4224" y="2064"/>
                  <a:ext cx="240" cy="96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sp>
            <p:nvSpPr>
              <p:cNvPr id="54398" name="Line 126"/>
              <p:cNvSpPr>
                <a:spLocks noChangeShapeType="1"/>
              </p:cNvSpPr>
              <p:nvPr/>
            </p:nvSpPr>
            <p:spPr bwMode="auto">
              <a:xfrm flipV="1">
                <a:off x="4368" y="960"/>
                <a:ext cx="0" cy="67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54399" name="Line 127"/>
              <p:cNvSpPr>
                <a:spLocks noChangeShapeType="1"/>
              </p:cNvSpPr>
              <p:nvPr/>
            </p:nvSpPr>
            <p:spPr bwMode="auto">
              <a:xfrm flipH="1">
                <a:off x="2160" y="960"/>
                <a:ext cx="2208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54400" name="Line 128"/>
              <p:cNvSpPr>
                <a:spLocks noChangeShapeType="1"/>
              </p:cNvSpPr>
              <p:nvPr/>
            </p:nvSpPr>
            <p:spPr bwMode="auto">
              <a:xfrm flipV="1">
                <a:off x="2160" y="960"/>
                <a:ext cx="0" cy="96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54401" name="Line 129"/>
              <p:cNvSpPr>
                <a:spLocks noChangeShapeType="1"/>
              </p:cNvSpPr>
              <p:nvPr/>
            </p:nvSpPr>
            <p:spPr bwMode="auto">
              <a:xfrm flipV="1">
                <a:off x="4032" y="1104"/>
                <a:ext cx="0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54402" name="Line 130"/>
              <p:cNvSpPr>
                <a:spLocks noChangeShapeType="1"/>
              </p:cNvSpPr>
              <p:nvPr/>
            </p:nvSpPr>
            <p:spPr bwMode="auto">
              <a:xfrm flipV="1">
                <a:off x="2784" y="1104"/>
                <a:ext cx="0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54403" name="Line 131"/>
              <p:cNvSpPr>
                <a:spLocks noChangeShapeType="1"/>
              </p:cNvSpPr>
              <p:nvPr/>
            </p:nvSpPr>
            <p:spPr bwMode="auto">
              <a:xfrm flipH="1">
                <a:off x="2784" y="1104"/>
                <a:ext cx="12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54404" name="Line 132"/>
              <p:cNvSpPr>
                <a:spLocks noChangeShapeType="1"/>
              </p:cNvSpPr>
              <p:nvPr/>
            </p:nvSpPr>
            <p:spPr bwMode="auto">
              <a:xfrm flipV="1">
                <a:off x="4224" y="1056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54405" name="Line 133"/>
              <p:cNvSpPr>
                <a:spLocks noChangeShapeType="1"/>
              </p:cNvSpPr>
              <p:nvPr/>
            </p:nvSpPr>
            <p:spPr bwMode="auto">
              <a:xfrm flipH="1">
                <a:off x="1680" y="1056"/>
                <a:ext cx="2544" cy="0"/>
              </a:xfrm>
              <a:prstGeom prst="line">
                <a:avLst/>
              </a:prstGeom>
              <a:noFill/>
              <a:ln w="9525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54406" name="Line 134"/>
              <p:cNvSpPr>
                <a:spLocks noChangeShapeType="1"/>
              </p:cNvSpPr>
              <p:nvPr/>
            </p:nvSpPr>
            <p:spPr bwMode="auto">
              <a:xfrm flipV="1">
                <a:off x="1680" y="1056"/>
                <a:ext cx="0" cy="576"/>
              </a:xfrm>
              <a:prstGeom prst="line">
                <a:avLst/>
              </a:prstGeom>
              <a:noFill/>
              <a:ln w="9525">
                <a:solidFill>
                  <a:srgbClr val="0099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</p:grpSp>
        <p:sp>
          <p:nvSpPr>
            <p:cNvPr id="54407" name="Rectangle 135"/>
            <p:cNvSpPr>
              <a:spLocks noChangeArrowheads="1"/>
            </p:cNvSpPr>
            <p:nvPr/>
          </p:nvSpPr>
          <p:spPr bwMode="auto">
            <a:xfrm>
              <a:off x="1344" y="1912"/>
              <a:ext cx="196" cy="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54408" name="Line 136"/>
            <p:cNvSpPr>
              <a:spLocks noChangeShapeType="1"/>
            </p:cNvSpPr>
            <p:nvPr/>
          </p:nvSpPr>
          <p:spPr bwMode="auto">
            <a:xfrm flipV="1">
              <a:off x="2400" y="1185"/>
              <a:ext cx="1" cy="363"/>
            </a:xfrm>
            <a:prstGeom prst="line">
              <a:avLst/>
            </a:prstGeom>
            <a:noFill/>
            <a:ln w="952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4409" name="Line 137"/>
            <p:cNvSpPr>
              <a:spLocks noChangeShapeType="1"/>
            </p:cNvSpPr>
            <p:nvPr/>
          </p:nvSpPr>
          <p:spPr bwMode="auto">
            <a:xfrm flipV="1">
              <a:off x="1500" y="1185"/>
              <a:ext cx="1" cy="727"/>
            </a:xfrm>
            <a:prstGeom prst="line">
              <a:avLst/>
            </a:prstGeom>
            <a:noFill/>
            <a:ln w="952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4410" name="Line 138"/>
            <p:cNvSpPr>
              <a:spLocks noChangeShapeType="1"/>
            </p:cNvSpPr>
            <p:nvPr/>
          </p:nvSpPr>
          <p:spPr bwMode="auto">
            <a:xfrm>
              <a:off x="1500" y="1185"/>
              <a:ext cx="900" cy="1"/>
            </a:xfrm>
            <a:prstGeom prst="line">
              <a:avLst/>
            </a:prstGeom>
            <a:noFill/>
            <a:ln w="952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</p:grpSp>
      <p:grpSp>
        <p:nvGrpSpPr>
          <p:cNvPr id="54274" name="Group 139"/>
          <p:cNvGrpSpPr>
            <a:grpSpLocks/>
          </p:cNvGrpSpPr>
          <p:nvPr/>
        </p:nvGrpSpPr>
        <p:grpSpPr bwMode="auto">
          <a:xfrm>
            <a:off x="4732339" y="3733800"/>
            <a:ext cx="3736976" cy="2517775"/>
            <a:chOff x="2981" y="2352"/>
            <a:chExt cx="2354" cy="1586"/>
          </a:xfrm>
        </p:grpSpPr>
        <p:pic>
          <p:nvPicPr>
            <p:cNvPr id="54412" name="Picture 140" descr="3075d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981" y="2352"/>
              <a:ext cx="1435" cy="1313"/>
            </a:xfrm>
            <a:prstGeom prst="rect">
              <a:avLst/>
            </a:prstGeom>
            <a:noFill/>
          </p:spPr>
        </p:pic>
        <p:sp>
          <p:nvSpPr>
            <p:cNvPr id="54413" name="Text Box 141"/>
            <p:cNvSpPr txBox="1">
              <a:spLocks noChangeArrowheads="1"/>
            </p:cNvSpPr>
            <p:nvPr/>
          </p:nvSpPr>
          <p:spPr bwMode="auto">
            <a:xfrm>
              <a:off x="3900" y="3492"/>
              <a:ext cx="1435" cy="446"/>
            </a:xfrm>
            <a:prstGeom prst="rect">
              <a:avLst/>
            </a:prstGeom>
            <a:noFill/>
            <a:ln w="9525">
              <a:solidFill>
                <a:srgbClr val="FF9933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cy-GB" dirty="0">
                  <a:solidFill>
                    <a:srgbClr val="FF9933"/>
                  </a:solidFill>
                </a:rPr>
                <a:t>Mesurydd ohm gwrthiant isel</a:t>
              </a:r>
            </a:p>
          </p:txBody>
        </p:sp>
      </p:grpSp>
      <p:sp>
        <p:nvSpPr>
          <p:cNvPr id="54414" name="Text Box 142"/>
          <p:cNvSpPr txBox="1">
            <a:spLocks noChangeArrowheads="1"/>
          </p:cNvSpPr>
          <p:nvPr/>
        </p:nvSpPr>
        <p:spPr bwMode="auto">
          <a:xfrm>
            <a:off x="7010400" y="3352800"/>
            <a:ext cx="1600200" cy="13234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y-GB"/>
              <a:t>Mae’r prawf hwn yn cadarnhau parhad y cpc.</a:t>
            </a:r>
          </a:p>
        </p:txBody>
      </p:sp>
      <p:sp>
        <p:nvSpPr>
          <p:cNvPr id="54415" name="Freeform 143"/>
          <p:cNvSpPr>
            <a:spLocks/>
          </p:cNvSpPr>
          <p:nvPr/>
        </p:nvSpPr>
        <p:spPr bwMode="auto">
          <a:xfrm>
            <a:off x="5943600" y="2209800"/>
            <a:ext cx="841375" cy="2163763"/>
          </a:xfrm>
          <a:custGeom>
            <a:avLst/>
            <a:gdLst/>
            <a:ahLst/>
            <a:cxnLst>
              <a:cxn ang="0">
                <a:pos x="0" y="1363"/>
              </a:cxn>
              <a:cxn ang="0">
                <a:pos x="46" y="1034"/>
              </a:cxn>
              <a:cxn ang="0">
                <a:pos x="293" y="558"/>
              </a:cxn>
              <a:cxn ang="0">
                <a:pos x="457" y="348"/>
              </a:cxn>
              <a:cxn ang="0">
                <a:pos x="485" y="293"/>
              </a:cxn>
              <a:cxn ang="0">
                <a:pos x="530" y="119"/>
              </a:cxn>
              <a:cxn ang="0">
                <a:pos x="521" y="0"/>
              </a:cxn>
            </a:cxnLst>
            <a:rect l="0" t="0" r="r" b="b"/>
            <a:pathLst>
              <a:path w="530" h="1363">
                <a:moveTo>
                  <a:pt x="0" y="1363"/>
                </a:moveTo>
                <a:cubicBezTo>
                  <a:pt x="11" y="1253"/>
                  <a:pt x="14" y="1141"/>
                  <a:pt x="46" y="1034"/>
                </a:cubicBezTo>
                <a:cubicBezTo>
                  <a:pt x="97" y="863"/>
                  <a:pt x="186" y="700"/>
                  <a:pt x="293" y="558"/>
                </a:cubicBezTo>
                <a:cubicBezTo>
                  <a:pt x="347" y="487"/>
                  <a:pt x="393" y="412"/>
                  <a:pt x="457" y="348"/>
                </a:cubicBezTo>
                <a:cubicBezTo>
                  <a:pt x="489" y="249"/>
                  <a:pt x="438" y="396"/>
                  <a:pt x="485" y="293"/>
                </a:cubicBezTo>
                <a:cubicBezTo>
                  <a:pt x="509" y="240"/>
                  <a:pt x="521" y="175"/>
                  <a:pt x="530" y="119"/>
                </a:cubicBezTo>
                <a:cubicBezTo>
                  <a:pt x="521" y="7"/>
                  <a:pt x="521" y="46"/>
                  <a:pt x="521" y="0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54416" name="Freeform 144"/>
          <p:cNvSpPr>
            <a:spLocks/>
          </p:cNvSpPr>
          <p:nvPr/>
        </p:nvSpPr>
        <p:spPr bwMode="auto">
          <a:xfrm>
            <a:off x="4411663" y="2525713"/>
            <a:ext cx="914400" cy="2017712"/>
          </a:xfrm>
          <a:custGeom>
            <a:avLst/>
            <a:gdLst/>
            <a:ahLst/>
            <a:cxnLst>
              <a:cxn ang="0">
                <a:pos x="503" y="1271"/>
              </a:cxn>
              <a:cxn ang="0">
                <a:pos x="549" y="1134"/>
              </a:cxn>
              <a:cxn ang="0">
                <a:pos x="576" y="942"/>
              </a:cxn>
              <a:cxn ang="0">
                <a:pos x="357" y="439"/>
              </a:cxn>
              <a:cxn ang="0">
                <a:pos x="238" y="329"/>
              </a:cxn>
              <a:cxn ang="0">
                <a:pos x="0" y="0"/>
              </a:cxn>
            </a:cxnLst>
            <a:rect l="0" t="0" r="r" b="b"/>
            <a:pathLst>
              <a:path w="576" h="1271">
                <a:moveTo>
                  <a:pt x="503" y="1271"/>
                </a:moveTo>
                <a:cubicBezTo>
                  <a:pt x="517" y="1225"/>
                  <a:pt x="540" y="1181"/>
                  <a:pt x="549" y="1134"/>
                </a:cubicBezTo>
                <a:cubicBezTo>
                  <a:pt x="561" y="1071"/>
                  <a:pt x="576" y="942"/>
                  <a:pt x="576" y="942"/>
                </a:cubicBezTo>
                <a:cubicBezTo>
                  <a:pt x="565" y="724"/>
                  <a:pt x="573" y="544"/>
                  <a:pt x="357" y="439"/>
                </a:cubicBezTo>
                <a:cubicBezTo>
                  <a:pt x="320" y="400"/>
                  <a:pt x="284" y="358"/>
                  <a:pt x="238" y="329"/>
                </a:cubicBezTo>
                <a:cubicBezTo>
                  <a:pt x="187" y="223"/>
                  <a:pt x="0" y="138"/>
                  <a:pt x="0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43" name="Rectangle 142"/>
          <p:cNvSpPr/>
          <p:nvPr/>
        </p:nvSpPr>
        <p:spPr>
          <a:xfrm>
            <a:off x="323528" y="992922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sz="2400" b="1">
                <a:solidFill>
                  <a:srgbClr val="0077E3"/>
                </a:solidFill>
              </a:rPr>
              <a:t>Profi cylchedau wedi’u dad-egnïo: parhad dargludyddion diogelu a bondio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414" grpId="0" animBg="1" autoUpdateAnimBg="0"/>
      <p:bldP spid="54415" grpId="0" animBg="1"/>
      <p:bldP spid="544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201086" y="3391817"/>
            <a:ext cx="1033463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cy-GB"/>
              <a:t>Dŵr</a:t>
            </a:r>
          </a:p>
          <a:p>
            <a:pPr algn="r">
              <a:spcBef>
                <a:spcPct val="50000"/>
              </a:spcBef>
            </a:pPr>
            <a:r>
              <a:rPr lang="cy-GB"/>
              <a:t>pibell</a:t>
            </a: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95517" y="5045329"/>
            <a:ext cx="2278063" cy="707886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y-GB" dirty="0">
                <a:solidFill>
                  <a:srgbClr val="FF9933"/>
                </a:solidFill>
              </a:rPr>
              <a:t>Mesurydd ohm gwrthiant isel</a:t>
            </a:r>
          </a:p>
        </p:txBody>
      </p:sp>
      <p:pic>
        <p:nvPicPr>
          <p:cNvPr id="58374" name="Picture 6" descr="3075d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95024" y="3696617"/>
            <a:ext cx="2278062" cy="2084388"/>
          </a:xfrm>
          <a:prstGeom prst="rect">
            <a:avLst/>
          </a:prstGeom>
          <a:noFill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344086" y="2172617"/>
            <a:ext cx="2822575" cy="2095500"/>
            <a:chOff x="1344" y="1185"/>
            <a:chExt cx="2258" cy="1575"/>
          </a:xfrm>
        </p:grpSpPr>
        <p:sp>
          <p:nvSpPr>
            <p:cNvPr id="58376" name="Rectangle 8"/>
            <p:cNvSpPr>
              <a:spLocks noChangeArrowheads="1"/>
            </p:cNvSpPr>
            <p:nvPr/>
          </p:nvSpPr>
          <p:spPr bwMode="auto">
            <a:xfrm>
              <a:off x="1344" y="1185"/>
              <a:ext cx="78" cy="1575"/>
            </a:xfrm>
            <a:prstGeom prst="rect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2322" y="1411"/>
              <a:ext cx="1280" cy="842"/>
              <a:chOff x="1104" y="1274"/>
              <a:chExt cx="2160" cy="1318"/>
            </a:xfrm>
          </p:grpSpPr>
          <p:sp>
            <p:nvSpPr>
              <p:cNvPr id="58378" name="Rectangle 10"/>
              <p:cNvSpPr>
                <a:spLocks noChangeArrowheads="1"/>
              </p:cNvSpPr>
              <p:nvPr/>
            </p:nvSpPr>
            <p:spPr bwMode="auto">
              <a:xfrm>
                <a:off x="1104" y="1429"/>
                <a:ext cx="2065" cy="116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379" name="Oval 11"/>
              <p:cNvSpPr>
                <a:spLocks noChangeArrowheads="1"/>
              </p:cNvSpPr>
              <p:nvPr/>
            </p:nvSpPr>
            <p:spPr bwMode="auto">
              <a:xfrm>
                <a:off x="2552" y="1765"/>
                <a:ext cx="71" cy="7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380" name="Oval 12"/>
              <p:cNvSpPr>
                <a:spLocks noChangeArrowheads="1"/>
              </p:cNvSpPr>
              <p:nvPr/>
            </p:nvSpPr>
            <p:spPr bwMode="auto">
              <a:xfrm>
                <a:off x="2552" y="2075"/>
                <a:ext cx="71" cy="7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381" name="Oval 13"/>
              <p:cNvSpPr>
                <a:spLocks noChangeArrowheads="1"/>
              </p:cNvSpPr>
              <p:nvPr/>
            </p:nvSpPr>
            <p:spPr bwMode="auto">
              <a:xfrm>
                <a:off x="2837" y="2075"/>
                <a:ext cx="71" cy="7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382" name="Oval 14"/>
              <p:cNvSpPr>
                <a:spLocks noChangeArrowheads="1"/>
              </p:cNvSpPr>
              <p:nvPr/>
            </p:nvSpPr>
            <p:spPr bwMode="auto">
              <a:xfrm>
                <a:off x="2837" y="1765"/>
                <a:ext cx="71" cy="7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383" name="Line 15"/>
              <p:cNvSpPr>
                <a:spLocks noChangeShapeType="1"/>
              </p:cNvSpPr>
              <p:nvPr/>
            </p:nvSpPr>
            <p:spPr bwMode="auto">
              <a:xfrm flipV="1">
                <a:off x="2481" y="1739"/>
                <a:ext cx="285" cy="3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58384" name="Line 16"/>
              <p:cNvSpPr>
                <a:spLocks noChangeShapeType="1"/>
              </p:cNvSpPr>
              <p:nvPr/>
            </p:nvSpPr>
            <p:spPr bwMode="auto">
              <a:xfrm flipV="1">
                <a:off x="2742" y="1765"/>
                <a:ext cx="285" cy="3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58385" name="Line 17"/>
              <p:cNvSpPr>
                <a:spLocks noChangeShapeType="1"/>
              </p:cNvSpPr>
              <p:nvPr/>
            </p:nvSpPr>
            <p:spPr bwMode="auto">
              <a:xfrm>
                <a:off x="2623" y="1946"/>
                <a:ext cx="64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58386" name="Line 18"/>
              <p:cNvSpPr>
                <a:spLocks noChangeShapeType="1"/>
              </p:cNvSpPr>
              <p:nvPr/>
            </p:nvSpPr>
            <p:spPr bwMode="auto">
              <a:xfrm>
                <a:off x="3264" y="1920"/>
                <a:ext cx="0" cy="5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grpSp>
            <p:nvGrpSpPr>
              <p:cNvPr id="4" name="Group 19"/>
              <p:cNvGrpSpPr>
                <a:grpSpLocks/>
              </p:cNvGrpSpPr>
              <p:nvPr/>
            </p:nvGrpSpPr>
            <p:grpSpPr bwMode="auto">
              <a:xfrm>
                <a:off x="2315" y="1739"/>
                <a:ext cx="118" cy="595"/>
                <a:chOff x="2112" y="1152"/>
                <a:chExt cx="240" cy="1104"/>
              </a:xfrm>
            </p:grpSpPr>
            <p:sp>
              <p:nvSpPr>
                <p:cNvPr id="58388" name="Rectangle 20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8389" name="Rectangle 21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8390" name="Rectangle 22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5" name="Group 23"/>
              <p:cNvGrpSpPr>
                <a:grpSpLocks/>
              </p:cNvGrpSpPr>
              <p:nvPr/>
            </p:nvGrpSpPr>
            <p:grpSpPr bwMode="auto">
              <a:xfrm>
                <a:off x="1602" y="1739"/>
                <a:ext cx="119" cy="595"/>
                <a:chOff x="2112" y="1152"/>
                <a:chExt cx="240" cy="1104"/>
              </a:xfrm>
            </p:grpSpPr>
            <p:sp>
              <p:nvSpPr>
                <p:cNvPr id="58392" name="Rectangle 24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8393" name="Rectangle 25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8394" name="Rectangle 26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6" name="Group 27"/>
              <p:cNvGrpSpPr>
                <a:grpSpLocks/>
              </p:cNvGrpSpPr>
              <p:nvPr/>
            </p:nvGrpSpPr>
            <p:grpSpPr bwMode="auto">
              <a:xfrm>
                <a:off x="1721" y="1739"/>
                <a:ext cx="119" cy="595"/>
                <a:chOff x="2112" y="1152"/>
                <a:chExt cx="240" cy="1104"/>
              </a:xfrm>
            </p:grpSpPr>
            <p:sp>
              <p:nvSpPr>
                <p:cNvPr id="58396" name="Rectangle 28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8397" name="Rectangle 29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8398" name="Rectangle 30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7" name="Group 31"/>
              <p:cNvGrpSpPr>
                <a:grpSpLocks/>
              </p:cNvGrpSpPr>
              <p:nvPr/>
            </p:nvGrpSpPr>
            <p:grpSpPr bwMode="auto">
              <a:xfrm>
                <a:off x="2077" y="1739"/>
                <a:ext cx="119" cy="595"/>
                <a:chOff x="2112" y="1152"/>
                <a:chExt cx="240" cy="1104"/>
              </a:xfrm>
            </p:grpSpPr>
            <p:sp>
              <p:nvSpPr>
                <p:cNvPr id="58400" name="Rectangle 32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8401" name="Rectangle 33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8402" name="Rectangle 34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8" name="Group 35"/>
              <p:cNvGrpSpPr>
                <a:grpSpLocks/>
              </p:cNvGrpSpPr>
              <p:nvPr/>
            </p:nvGrpSpPr>
            <p:grpSpPr bwMode="auto">
              <a:xfrm>
                <a:off x="1840" y="1739"/>
                <a:ext cx="119" cy="595"/>
                <a:chOff x="2112" y="1152"/>
                <a:chExt cx="240" cy="1104"/>
              </a:xfrm>
            </p:grpSpPr>
            <p:sp>
              <p:nvSpPr>
                <p:cNvPr id="58404" name="Rectangle 36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8405" name="Rectangle 37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8406" name="Rectangle 38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9" name="Group 39"/>
              <p:cNvGrpSpPr>
                <a:grpSpLocks/>
              </p:cNvGrpSpPr>
              <p:nvPr/>
            </p:nvGrpSpPr>
            <p:grpSpPr bwMode="auto">
              <a:xfrm>
                <a:off x="1959" y="1739"/>
                <a:ext cx="118" cy="595"/>
                <a:chOff x="2112" y="1152"/>
                <a:chExt cx="240" cy="1104"/>
              </a:xfrm>
            </p:grpSpPr>
            <p:sp>
              <p:nvSpPr>
                <p:cNvPr id="58408" name="Rectangle 40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8409" name="Rectangle 41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8410" name="Rectangle 42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0" name="Group 43"/>
              <p:cNvGrpSpPr>
                <a:grpSpLocks/>
              </p:cNvGrpSpPr>
              <p:nvPr/>
            </p:nvGrpSpPr>
            <p:grpSpPr bwMode="auto">
              <a:xfrm>
                <a:off x="2196" y="1739"/>
                <a:ext cx="119" cy="595"/>
                <a:chOff x="2112" y="1152"/>
                <a:chExt cx="240" cy="1104"/>
              </a:xfrm>
            </p:grpSpPr>
            <p:sp>
              <p:nvSpPr>
                <p:cNvPr id="58412" name="Rectangle 44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8413" name="Rectangle 45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8414" name="Rectangle 46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1" name="Group 47"/>
              <p:cNvGrpSpPr>
                <a:grpSpLocks/>
              </p:cNvGrpSpPr>
              <p:nvPr/>
            </p:nvGrpSpPr>
            <p:grpSpPr bwMode="auto">
              <a:xfrm>
                <a:off x="1484" y="1739"/>
                <a:ext cx="118" cy="595"/>
                <a:chOff x="2112" y="1152"/>
                <a:chExt cx="240" cy="1104"/>
              </a:xfrm>
            </p:grpSpPr>
            <p:sp>
              <p:nvSpPr>
                <p:cNvPr id="58416" name="Rectangle 48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8417" name="Rectangle 49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8418" name="Rectangle 50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2" name="Group 51"/>
              <p:cNvGrpSpPr>
                <a:grpSpLocks/>
              </p:cNvGrpSpPr>
              <p:nvPr/>
            </p:nvGrpSpPr>
            <p:grpSpPr bwMode="auto">
              <a:xfrm>
                <a:off x="1365" y="1739"/>
                <a:ext cx="119" cy="595"/>
                <a:chOff x="2112" y="1152"/>
                <a:chExt cx="240" cy="1104"/>
              </a:xfrm>
            </p:grpSpPr>
            <p:sp>
              <p:nvSpPr>
                <p:cNvPr id="58420" name="Rectangle 52"/>
                <p:cNvSpPr>
                  <a:spLocks noChangeArrowheads="1"/>
                </p:cNvSpPr>
                <p:nvPr/>
              </p:nvSpPr>
              <p:spPr bwMode="auto">
                <a:xfrm>
                  <a:off x="2112" y="1152"/>
                  <a:ext cx="240" cy="110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8421" name="Rectangle 53"/>
                <p:cNvSpPr>
                  <a:spLocks noChangeArrowheads="1"/>
                </p:cNvSpPr>
                <p:nvPr/>
              </p:nvSpPr>
              <p:spPr bwMode="auto">
                <a:xfrm>
                  <a:off x="2160" y="1536"/>
                  <a:ext cx="144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8422" name="Rectangle 54"/>
                <p:cNvSpPr>
                  <a:spLocks noChangeArrowheads="1"/>
                </p:cNvSpPr>
                <p:nvPr/>
              </p:nvSpPr>
              <p:spPr bwMode="auto">
                <a:xfrm>
                  <a:off x="2160" y="1728"/>
                  <a:ext cx="144" cy="144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sp>
            <p:nvSpPr>
              <p:cNvPr id="58423" name="Rectangle 55"/>
              <p:cNvSpPr>
                <a:spLocks noChangeArrowheads="1"/>
              </p:cNvSpPr>
              <p:nvPr/>
            </p:nvSpPr>
            <p:spPr bwMode="auto">
              <a:xfrm>
                <a:off x="1365" y="2334"/>
                <a:ext cx="1211" cy="51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424" name="Rectangle 56"/>
              <p:cNvSpPr>
                <a:spLocks noChangeArrowheads="1"/>
              </p:cNvSpPr>
              <p:nvPr/>
            </p:nvSpPr>
            <p:spPr bwMode="auto">
              <a:xfrm>
                <a:off x="2576" y="2153"/>
                <a:ext cx="23" cy="232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grpSp>
            <p:nvGrpSpPr>
              <p:cNvPr id="13" name="Group 57"/>
              <p:cNvGrpSpPr>
                <a:grpSpLocks/>
              </p:cNvGrpSpPr>
              <p:nvPr/>
            </p:nvGrpSpPr>
            <p:grpSpPr bwMode="auto">
              <a:xfrm>
                <a:off x="2243" y="1481"/>
                <a:ext cx="879" cy="129"/>
                <a:chOff x="2928" y="3456"/>
                <a:chExt cx="1776" cy="240"/>
              </a:xfrm>
            </p:grpSpPr>
            <p:sp>
              <p:nvSpPr>
                <p:cNvPr id="58426" name="Rectangle 58"/>
                <p:cNvSpPr>
                  <a:spLocks noChangeArrowheads="1"/>
                </p:cNvSpPr>
                <p:nvPr/>
              </p:nvSpPr>
              <p:spPr bwMode="auto">
                <a:xfrm>
                  <a:off x="2928" y="3456"/>
                  <a:ext cx="1776" cy="24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grpSp>
              <p:nvGrpSpPr>
                <p:cNvPr id="14" name="Group 59"/>
                <p:cNvGrpSpPr>
                  <a:grpSpLocks/>
                </p:cNvGrpSpPr>
                <p:nvPr/>
              </p:nvGrpSpPr>
              <p:grpSpPr bwMode="auto">
                <a:xfrm>
                  <a:off x="3552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58428" name="Oval 60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8429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5" name="Group 62"/>
                <p:cNvGrpSpPr>
                  <a:grpSpLocks/>
                </p:cNvGrpSpPr>
                <p:nvPr/>
              </p:nvGrpSpPr>
              <p:grpSpPr bwMode="auto">
                <a:xfrm>
                  <a:off x="3744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58431" name="Oval 63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8432" name="Line 64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6" name="Group 65"/>
                <p:cNvGrpSpPr>
                  <a:grpSpLocks/>
                </p:cNvGrpSpPr>
                <p:nvPr/>
              </p:nvGrpSpPr>
              <p:grpSpPr bwMode="auto">
                <a:xfrm>
                  <a:off x="3936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58434" name="Oval 66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8435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7" name="Group 68"/>
                <p:cNvGrpSpPr>
                  <a:grpSpLocks/>
                </p:cNvGrpSpPr>
                <p:nvPr/>
              </p:nvGrpSpPr>
              <p:grpSpPr bwMode="auto">
                <a:xfrm>
                  <a:off x="4128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58437" name="Oval 69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8438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8" name="Group 71"/>
                <p:cNvGrpSpPr>
                  <a:grpSpLocks/>
                </p:cNvGrpSpPr>
                <p:nvPr/>
              </p:nvGrpSpPr>
              <p:grpSpPr bwMode="auto">
                <a:xfrm>
                  <a:off x="4320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58440" name="Oval 72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8441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9" name="Group 74"/>
                <p:cNvGrpSpPr>
                  <a:grpSpLocks/>
                </p:cNvGrpSpPr>
                <p:nvPr/>
              </p:nvGrpSpPr>
              <p:grpSpPr bwMode="auto">
                <a:xfrm>
                  <a:off x="4512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58443" name="Oval 75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8444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20" name="Group 77"/>
                <p:cNvGrpSpPr>
                  <a:grpSpLocks/>
                </p:cNvGrpSpPr>
                <p:nvPr/>
              </p:nvGrpSpPr>
              <p:grpSpPr bwMode="auto">
                <a:xfrm>
                  <a:off x="3168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58446" name="Oval 78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8447" name="Line 79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21" name="Group 80"/>
                <p:cNvGrpSpPr>
                  <a:grpSpLocks/>
                </p:cNvGrpSpPr>
                <p:nvPr/>
              </p:nvGrpSpPr>
              <p:grpSpPr bwMode="auto">
                <a:xfrm>
                  <a:off x="3360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58449" name="Oval 81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8450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22" name="Group 83"/>
                <p:cNvGrpSpPr>
                  <a:grpSpLocks/>
                </p:cNvGrpSpPr>
                <p:nvPr/>
              </p:nvGrpSpPr>
              <p:grpSpPr bwMode="auto">
                <a:xfrm>
                  <a:off x="2976" y="3504"/>
                  <a:ext cx="151" cy="150"/>
                  <a:chOff x="1584" y="3408"/>
                  <a:chExt cx="288" cy="240"/>
                </a:xfrm>
              </p:grpSpPr>
              <p:sp>
                <p:nvSpPr>
                  <p:cNvPr id="58452" name="Oval 84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8453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23" name="Group 86"/>
              <p:cNvGrpSpPr>
                <a:grpSpLocks/>
              </p:cNvGrpSpPr>
              <p:nvPr/>
            </p:nvGrpSpPr>
            <p:grpSpPr bwMode="auto">
              <a:xfrm>
                <a:off x="1151" y="1481"/>
                <a:ext cx="808" cy="129"/>
                <a:chOff x="2160" y="3408"/>
                <a:chExt cx="1632" cy="240"/>
              </a:xfrm>
            </p:grpSpPr>
            <p:sp>
              <p:nvSpPr>
                <p:cNvPr id="58455" name="Rectangle 87"/>
                <p:cNvSpPr>
                  <a:spLocks noChangeArrowheads="1"/>
                </p:cNvSpPr>
                <p:nvPr/>
              </p:nvSpPr>
              <p:spPr bwMode="auto">
                <a:xfrm>
                  <a:off x="2160" y="3408"/>
                  <a:ext cx="1632" cy="240"/>
                </a:xfrm>
                <a:prstGeom prst="rect">
                  <a:avLst/>
                </a:prstGeom>
                <a:solidFill>
                  <a:srgbClr val="66FF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grpSp>
              <p:nvGrpSpPr>
                <p:cNvPr id="24" name="Group 88"/>
                <p:cNvGrpSpPr>
                  <a:grpSpLocks/>
                </p:cNvGrpSpPr>
                <p:nvPr/>
              </p:nvGrpSpPr>
              <p:grpSpPr bwMode="auto">
                <a:xfrm>
                  <a:off x="2400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58457" name="Oval 89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8458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25" name="Group 91"/>
                <p:cNvGrpSpPr>
                  <a:grpSpLocks/>
                </p:cNvGrpSpPr>
                <p:nvPr/>
              </p:nvGrpSpPr>
              <p:grpSpPr bwMode="auto">
                <a:xfrm>
                  <a:off x="2592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58460" name="Oval 92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8461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26" name="Group 94"/>
                <p:cNvGrpSpPr>
                  <a:grpSpLocks/>
                </p:cNvGrpSpPr>
                <p:nvPr/>
              </p:nvGrpSpPr>
              <p:grpSpPr bwMode="auto">
                <a:xfrm>
                  <a:off x="2784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58463" name="Oval 95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8464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27" name="Group 97"/>
                <p:cNvGrpSpPr>
                  <a:grpSpLocks/>
                </p:cNvGrpSpPr>
                <p:nvPr/>
              </p:nvGrpSpPr>
              <p:grpSpPr bwMode="auto">
                <a:xfrm>
                  <a:off x="2208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58466" name="Oval 98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8467" name="Line 99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28" name="Group 100"/>
                <p:cNvGrpSpPr>
                  <a:grpSpLocks/>
                </p:cNvGrpSpPr>
                <p:nvPr/>
              </p:nvGrpSpPr>
              <p:grpSpPr bwMode="auto">
                <a:xfrm>
                  <a:off x="2976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58469" name="Oval 101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8470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29" name="Group 103"/>
                <p:cNvGrpSpPr>
                  <a:grpSpLocks/>
                </p:cNvGrpSpPr>
                <p:nvPr/>
              </p:nvGrpSpPr>
              <p:grpSpPr bwMode="auto">
                <a:xfrm>
                  <a:off x="3168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58472" name="Oval 104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8473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30" name="Group 106"/>
                <p:cNvGrpSpPr>
                  <a:grpSpLocks/>
                </p:cNvGrpSpPr>
                <p:nvPr/>
              </p:nvGrpSpPr>
              <p:grpSpPr bwMode="auto">
                <a:xfrm>
                  <a:off x="3360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58475" name="Oval 107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8476" name="Line 108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31" name="Group 109"/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151" cy="150"/>
                  <a:chOff x="1584" y="3408"/>
                  <a:chExt cx="288" cy="240"/>
                </a:xfrm>
              </p:grpSpPr>
              <p:sp>
                <p:nvSpPr>
                  <p:cNvPr id="58478" name="Oval 110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3408"/>
                    <a:ext cx="288" cy="24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58479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1632" y="3456"/>
                    <a:ext cx="240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GB" dirty="0"/>
                  </a:p>
                </p:txBody>
              </p:sp>
            </p:grpSp>
          </p:grpSp>
          <p:sp>
            <p:nvSpPr>
              <p:cNvPr id="58480" name="Rectangle 112"/>
              <p:cNvSpPr>
                <a:spLocks noChangeArrowheads="1"/>
              </p:cNvSpPr>
              <p:nvPr/>
            </p:nvSpPr>
            <p:spPr bwMode="auto">
              <a:xfrm>
                <a:off x="3050" y="1610"/>
                <a:ext cx="24" cy="775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481" name="Rectangle 113"/>
              <p:cNvSpPr>
                <a:spLocks noChangeArrowheads="1"/>
              </p:cNvSpPr>
              <p:nvPr/>
            </p:nvSpPr>
            <p:spPr bwMode="auto">
              <a:xfrm>
                <a:off x="2860" y="2153"/>
                <a:ext cx="24" cy="23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482" name="Rectangle 114"/>
              <p:cNvSpPr>
                <a:spLocks noChangeArrowheads="1"/>
              </p:cNvSpPr>
              <p:nvPr/>
            </p:nvSpPr>
            <p:spPr bwMode="auto">
              <a:xfrm>
                <a:off x="2884" y="2359"/>
                <a:ext cx="166" cy="2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483" name="Rectangle 115"/>
              <p:cNvSpPr>
                <a:spLocks noChangeArrowheads="1"/>
              </p:cNvSpPr>
              <p:nvPr/>
            </p:nvSpPr>
            <p:spPr bwMode="auto">
              <a:xfrm>
                <a:off x="2576" y="1610"/>
                <a:ext cx="23" cy="155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484" name="Rectangle 116"/>
              <p:cNvSpPr>
                <a:spLocks noChangeArrowheads="1"/>
              </p:cNvSpPr>
              <p:nvPr/>
            </p:nvSpPr>
            <p:spPr bwMode="auto">
              <a:xfrm>
                <a:off x="2860" y="1610"/>
                <a:ext cx="24" cy="155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485" name="Rectangle 117"/>
              <p:cNvSpPr>
                <a:spLocks noChangeArrowheads="1"/>
              </p:cNvSpPr>
              <p:nvPr/>
            </p:nvSpPr>
            <p:spPr bwMode="auto">
              <a:xfrm>
                <a:off x="2576" y="1326"/>
                <a:ext cx="23" cy="155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486" name="Rectangle 118"/>
              <p:cNvSpPr>
                <a:spLocks noChangeArrowheads="1"/>
              </p:cNvSpPr>
              <p:nvPr/>
            </p:nvSpPr>
            <p:spPr bwMode="auto">
              <a:xfrm>
                <a:off x="2860" y="1326"/>
                <a:ext cx="24" cy="155"/>
              </a:xfrm>
              <a:prstGeom prst="rect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487" name="Rectangle 119"/>
              <p:cNvSpPr>
                <a:spLocks noChangeArrowheads="1"/>
              </p:cNvSpPr>
              <p:nvPr/>
            </p:nvSpPr>
            <p:spPr bwMode="auto">
              <a:xfrm>
                <a:off x="2576" y="1274"/>
                <a:ext cx="23" cy="5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488" name="Rectangle 120"/>
              <p:cNvSpPr>
                <a:spLocks noChangeArrowheads="1"/>
              </p:cNvSpPr>
              <p:nvPr/>
            </p:nvSpPr>
            <p:spPr bwMode="auto">
              <a:xfrm>
                <a:off x="2860" y="1274"/>
                <a:ext cx="24" cy="5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sp>
          <p:nvSpPr>
            <p:cNvPr id="58489" name="Rectangle 121"/>
            <p:cNvSpPr>
              <a:spLocks noChangeArrowheads="1"/>
            </p:cNvSpPr>
            <p:nvPr/>
          </p:nvSpPr>
          <p:spPr bwMode="auto">
            <a:xfrm>
              <a:off x="1344" y="1912"/>
              <a:ext cx="196" cy="4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58490" name="Line 122"/>
            <p:cNvSpPr>
              <a:spLocks noChangeShapeType="1"/>
            </p:cNvSpPr>
            <p:nvPr/>
          </p:nvSpPr>
          <p:spPr bwMode="auto">
            <a:xfrm flipV="1">
              <a:off x="2400" y="1185"/>
              <a:ext cx="1" cy="363"/>
            </a:xfrm>
            <a:prstGeom prst="line">
              <a:avLst/>
            </a:prstGeom>
            <a:noFill/>
            <a:ln w="952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8491" name="Line 123"/>
            <p:cNvSpPr>
              <a:spLocks noChangeShapeType="1"/>
            </p:cNvSpPr>
            <p:nvPr/>
          </p:nvSpPr>
          <p:spPr bwMode="auto">
            <a:xfrm flipV="1">
              <a:off x="1500" y="1185"/>
              <a:ext cx="1" cy="727"/>
            </a:xfrm>
            <a:prstGeom prst="line">
              <a:avLst/>
            </a:prstGeom>
            <a:noFill/>
            <a:ln w="952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58492" name="Line 124"/>
            <p:cNvSpPr>
              <a:spLocks noChangeShapeType="1"/>
            </p:cNvSpPr>
            <p:nvPr/>
          </p:nvSpPr>
          <p:spPr bwMode="auto">
            <a:xfrm>
              <a:off x="1500" y="1185"/>
              <a:ext cx="900" cy="1"/>
            </a:xfrm>
            <a:prstGeom prst="line">
              <a:avLst/>
            </a:prstGeom>
            <a:noFill/>
            <a:ln w="952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58493" name="Freeform 125"/>
          <p:cNvSpPr>
            <a:spLocks/>
          </p:cNvSpPr>
          <p:nvPr/>
        </p:nvSpPr>
        <p:spPr bwMode="auto">
          <a:xfrm>
            <a:off x="1507599" y="3206080"/>
            <a:ext cx="1509712" cy="1263650"/>
          </a:xfrm>
          <a:custGeom>
            <a:avLst/>
            <a:gdLst/>
            <a:ahLst/>
            <a:cxnLst>
              <a:cxn ang="0">
                <a:pos x="951" y="796"/>
              </a:cxn>
              <a:cxn ang="0">
                <a:pos x="905" y="476"/>
              </a:cxn>
              <a:cxn ang="0">
                <a:pos x="868" y="412"/>
              </a:cxn>
              <a:cxn ang="0">
                <a:pos x="841" y="348"/>
              </a:cxn>
              <a:cxn ang="0">
                <a:pos x="521" y="119"/>
              </a:cxn>
              <a:cxn ang="0">
                <a:pos x="238" y="74"/>
              </a:cxn>
              <a:cxn ang="0">
                <a:pos x="27" y="37"/>
              </a:cxn>
              <a:cxn ang="0">
                <a:pos x="0" y="0"/>
              </a:cxn>
            </a:cxnLst>
            <a:rect l="0" t="0" r="r" b="b"/>
            <a:pathLst>
              <a:path w="951" h="796">
                <a:moveTo>
                  <a:pt x="951" y="796"/>
                </a:moveTo>
                <a:cubicBezTo>
                  <a:pt x="946" y="689"/>
                  <a:pt x="951" y="577"/>
                  <a:pt x="905" y="476"/>
                </a:cubicBezTo>
                <a:cubicBezTo>
                  <a:pt x="895" y="454"/>
                  <a:pt x="879" y="434"/>
                  <a:pt x="868" y="412"/>
                </a:cubicBezTo>
                <a:cubicBezTo>
                  <a:pt x="858" y="391"/>
                  <a:pt x="855" y="367"/>
                  <a:pt x="841" y="348"/>
                </a:cubicBezTo>
                <a:cubicBezTo>
                  <a:pt x="777" y="260"/>
                  <a:pt x="622" y="158"/>
                  <a:pt x="521" y="119"/>
                </a:cubicBezTo>
                <a:cubicBezTo>
                  <a:pt x="432" y="85"/>
                  <a:pt x="332" y="82"/>
                  <a:pt x="238" y="74"/>
                </a:cubicBezTo>
                <a:cubicBezTo>
                  <a:pt x="170" y="61"/>
                  <a:pt x="93" y="58"/>
                  <a:pt x="27" y="37"/>
                </a:cubicBezTo>
                <a:cubicBezTo>
                  <a:pt x="7" y="6"/>
                  <a:pt x="16" y="18"/>
                  <a:pt x="0" y="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58494" name="Freeform 126"/>
          <p:cNvSpPr>
            <a:spLocks/>
          </p:cNvSpPr>
          <p:nvPr/>
        </p:nvSpPr>
        <p:spPr bwMode="auto">
          <a:xfrm>
            <a:off x="2653774" y="2728242"/>
            <a:ext cx="1074737" cy="1566863"/>
          </a:xfrm>
          <a:custGeom>
            <a:avLst/>
            <a:gdLst/>
            <a:ahLst/>
            <a:cxnLst>
              <a:cxn ang="0">
                <a:pos x="677" y="987"/>
              </a:cxn>
              <a:cxn ang="0">
                <a:pos x="622" y="695"/>
              </a:cxn>
              <a:cxn ang="0">
                <a:pos x="485" y="530"/>
              </a:cxn>
              <a:cxn ang="0">
                <a:pos x="421" y="439"/>
              </a:cxn>
              <a:cxn ang="0">
                <a:pos x="348" y="384"/>
              </a:cxn>
              <a:cxn ang="0">
                <a:pos x="311" y="347"/>
              </a:cxn>
              <a:cxn ang="0">
                <a:pos x="247" y="247"/>
              </a:cxn>
              <a:cxn ang="0">
                <a:pos x="110" y="64"/>
              </a:cxn>
              <a:cxn ang="0">
                <a:pos x="92" y="45"/>
              </a:cxn>
              <a:cxn ang="0">
                <a:pos x="0" y="0"/>
              </a:cxn>
            </a:cxnLst>
            <a:rect l="0" t="0" r="r" b="b"/>
            <a:pathLst>
              <a:path w="677" h="987">
                <a:moveTo>
                  <a:pt x="677" y="987"/>
                </a:moveTo>
                <a:cubicBezTo>
                  <a:pt x="668" y="891"/>
                  <a:pt x="667" y="784"/>
                  <a:pt x="622" y="695"/>
                </a:cubicBezTo>
                <a:cubicBezTo>
                  <a:pt x="587" y="626"/>
                  <a:pt x="528" y="592"/>
                  <a:pt x="485" y="530"/>
                </a:cubicBezTo>
                <a:cubicBezTo>
                  <a:pt x="464" y="500"/>
                  <a:pt x="446" y="466"/>
                  <a:pt x="421" y="439"/>
                </a:cubicBezTo>
                <a:cubicBezTo>
                  <a:pt x="400" y="417"/>
                  <a:pt x="371" y="404"/>
                  <a:pt x="348" y="384"/>
                </a:cubicBezTo>
                <a:cubicBezTo>
                  <a:pt x="335" y="373"/>
                  <a:pt x="322" y="360"/>
                  <a:pt x="311" y="347"/>
                </a:cubicBezTo>
                <a:cubicBezTo>
                  <a:pt x="285" y="317"/>
                  <a:pt x="271" y="279"/>
                  <a:pt x="247" y="247"/>
                </a:cubicBezTo>
                <a:cubicBezTo>
                  <a:pt x="224" y="176"/>
                  <a:pt x="161" y="116"/>
                  <a:pt x="110" y="64"/>
                </a:cubicBezTo>
                <a:cubicBezTo>
                  <a:pt x="104" y="58"/>
                  <a:pt x="100" y="48"/>
                  <a:pt x="92" y="45"/>
                </a:cubicBezTo>
                <a:cubicBezTo>
                  <a:pt x="58" y="32"/>
                  <a:pt x="32" y="16"/>
                  <a:pt x="0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58495" name="Text Box 127"/>
          <p:cNvSpPr txBox="1">
            <a:spLocks noChangeArrowheads="1"/>
          </p:cNvSpPr>
          <p:nvPr/>
        </p:nvSpPr>
        <p:spPr bwMode="auto">
          <a:xfrm>
            <a:off x="4878274" y="1714246"/>
            <a:ext cx="415822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y-GB" dirty="0"/>
              <a:t>Gosodir y gwifrau prawf ar bob pen i’r dargludydd. Gellir gwneud hyn drwy ddefnyddio cebl prawf hir, cyn belled â bod gwrthiant y ceblau’n cael ei dynnu o’r mesuriad a gymerir.</a:t>
            </a:r>
          </a:p>
          <a:p>
            <a:pPr>
              <a:spcBef>
                <a:spcPct val="50000"/>
              </a:spcBef>
            </a:pPr>
            <a:r>
              <a:rPr lang="cy-GB" dirty="0"/>
              <a:t>Bydd y darlleniad yn isel iawn, bydd yn ymwneud â hyd a maint y dargludydd sy’n cael ei fesur.</a:t>
            </a:r>
          </a:p>
          <a:p>
            <a:pPr>
              <a:spcBef>
                <a:spcPct val="50000"/>
              </a:spcBef>
            </a:pPr>
            <a:r>
              <a:rPr lang="cy-GB" dirty="0"/>
              <a:t>Mae hyn yn wir hefyd am bob dargludydd bondio atodol, ac mae’r dull a ddefnyddir yr un fath.</a:t>
            </a:r>
          </a:p>
        </p:txBody>
      </p:sp>
      <p:sp>
        <p:nvSpPr>
          <p:cNvPr id="127" name="Rectangle 126"/>
          <p:cNvSpPr/>
          <p:nvPr/>
        </p:nvSpPr>
        <p:spPr>
          <a:xfrm>
            <a:off x="395536" y="980728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sz="2400" b="1" dirty="0">
                <a:solidFill>
                  <a:srgbClr val="0077E3"/>
                </a:solidFill>
              </a:rPr>
              <a:t>Profi cylchedau wedi eu dad-egnïo: parhad dargludyddion diogelu a bondio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8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8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8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8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3" grpId="0" animBg="1" autoUpdateAnimBg="0"/>
      <p:bldP spid="58493" grpId="0" animBg="1"/>
      <p:bldP spid="58494" grpId="0" animBg="1"/>
      <p:bldP spid="5849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382588"/>
          </a:xfrm>
        </p:spPr>
        <p:txBody>
          <a:bodyPr/>
          <a:lstStyle/>
          <a:p>
            <a:r>
              <a:rPr lang="cy-GB" b="1"/>
              <a:t>Profi cylchedau wedi eu dad-egnïo: gwrrthiant inswleiddiad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95536" y="1988840"/>
            <a:ext cx="8229600" cy="3959968"/>
          </a:xfrm>
        </p:spPr>
        <p:txBody>
          <a:bodyPr/>
          <a:lstStyle/>
          <a:p>
            <a:r>
              <a:rPr lang="cy-GB" dirty="0">
                <a:solidFill>
                  <a:srgbClr val="000000"/>
                </a:solidFill>
                <a:latin typeface="+mj-lt"/>
              </a:rPr>
              <a:t>Pam cynnal y prawf hwn?</a:t>
            </a:r>
          </a:p>
          <a:p>
            <a:pPr>
              <a:spcBef>
                <a:spcPct val="50000"/>
              </a:spcBef>
            </a:pPr>
            <a:r>
              <a:rPr lang="cy-GB" dirty="0"/>
              <a:t>Sicrhau nad oes unrhyw gysylltiadau rhwng dargludyddion byw a’r ddaear.  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4569575" y="1751037"/>
            <a:ext cx="4038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y-GB" b="1"/>
              <a:t>Dull</a:t>
            </a:r>
            <a:r>
              <a:rPr lang="cy-GB"/>
              <a:t>:</a:t>
            </a:r>
          </a:p>
          <a:p>
            <a:pPr>
              <a:spcBef>
                <a:spcPct val="50000"/>
              </a:spcBef>
            </a:pPr>
            <a:r>
              <a:rPr lang="cy-GB"/>
              <a:t>Defnyddiwch raddfa Megohm, gan ddewis y foltedd cywir ar gyfer y gylched sy’n cael ei phrofi.</a:t>
            </a:r>
          </a:p>
          <a:p>
            <a:pPr>
              <a:spcBef>
                <a:spcPct val="50000"/>
              </a:spcBef>
            </a:pPr>
            <a:r>
              <a:rPr lang="cy-GB"/>
              <a:t>Gwnewch yn siŵr bod pob swits wedi’i gau, a bod pob lamp/llwyth ac unrhyw offer electronig wedi’u datgysylltu o’r cylchedau.</a:t>
            </a:r>
          </a:p>
        </p:txBody>
      </p:sp>
      <p:grpSp>
        <p:nvGrpSpPr>
          <p:cNvPr id="2" name="Group 126"/>
          <p:cNvGrpSpPr>
            <a:grpSpLocks/>
          </p:cNvGrpSpPr>
          <p:nvPr/>
        </p:nvGrpSpPr>
        <p:grpSpPr bwMode="auto">
          <a:xfrm>
            <a:off x="939800" y="1593890"/>
            <a:ext cx="3086100" cy="2439988"/>
            <a:chOff x="288" y="2015"/>
            <a:chExt cx="1944" cy="1537"/>
          </a:xfrm>
        </p:grpSpPr>
        <p:sp>
          <p:nvSpPr>
            <p:cNvPr id="70663" name="Rectangle 7"/>
            <p:cNvSpPr>
              <a:spLocks noChangeArrowheads="1"/>
            </p:cNvSpPr>
            <p:nvPr/>
          </p:nvSpPr>
          <p:spPr bwMode="auto">
            <a:xfrm>
              <a:off x="288" y="2174"/>
              <a:ext cx="1944" cy="137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0664" name="Oval 8"/>
            <p:cNvSpPr>
              <a:spLocks noChangeArrowheads="1"/>
            </p:cNvSpPr>
            <p:nvPr/>
          </p:nvSpPr>
          <p:spPr bwMode="auto">
            <a:xfrm>
              <a:off x="1541" y="2520"/>
              <a:ext cx="62" cy="7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0665" name="Oval 9"/>
            <p:cNvSpPr>
              <a:spLocks noChangeArrowheads="1"/>
            </p:cNvSpPr>
            <p:nvPr/>
          </p:nvSpPr>
          <p:spPr bwMode="auto">
            <a:xfrm>
              <a:off x="1541" y="2837"/>
              <a:ext cx="62" cy="8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0666" name="Oval 10"/>
            <p:cNvSpPr>
              <a:spLocks noChangeArrowheads="1"/>
            </p:cNvSpPr>
            <p:nvPr/>
          </p:nvSpPr>
          <p:spPr bwMode="auto">
            <a:xfrm>
              <a:off x="1788" y="2837"/>
              <a:ext cx="61" cy="8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0667" name="Oval 11"/>
            <p:cNvSpPr>
              <a:spLocks noChangeArrowheads="1"/>
            </p:cNvSpPr>
            <p:nvPr/>
          </p:nvSpPr>
          <p:spPr bwMode="auto">
            <a:xfrm>
              <a:off x="1788" y="2520"/>
              <a:ext cx="61" cy="7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0668" name="Line 12"/>
            <p:cNvSpPr>
              <a:spLocks noChangeShapeType="1"/>
            </p:cNvSpPr>
            <p:nvPr/>
          </p:nvSpPr>
          <p:spPr bwMode="auto">
            <a:xfrm rot="21294826" flipV="1">
              <a:off x="1515" y="2491"/>
              <a:ext cx="214" cy="41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0669" name="Line 13"/>
            <p:cNvSpPr>
              <a:spLocks noChangeShapeType="1"/>
            </p:cNvSpPr>
            <p:nvPr/>
          </p:nvSpPr>
          <p:spPr bwMode="auto">
            <a:xfrm rot="21017112" flipV="1">
              <a:off x="1755" y="2535"/>
              <a:ext cx="215" cy="3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70670" name="Line 14"/>
            <p:cNvSpPr>
              <a:spLocks noChangeShapeType="1"/>
            </p:cNvSpPr>
            <p:nvPr/>
          </p:nvSpPr>
          <p:spPr bwMode="auto">
            <a:xfrm>
              <a:off x="2142" y="2652"/>
              <a:ext cx="0" cy="5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1335" y="2492"/>
              <a:ext cx="103" cy="612"/>
              <a:chOff x="2112" y="1152"/>
              <a:chExt cx="240" cy="1104"/>
            </a:xfrm>
          </p:grpSpPr>
          <p:sp>
            <p:nvSpPr>
              <p:cNvPr id="70672" name="Rectangle 16"/>
              <p:cNvSpPr>
                <a:spLocks noChangeArrowheads="1"/>
              </p:cNvSpPr>
              <p:nvPr/>
            </p:nvSpPr>
            <p:spPr bwMode="auto">
              <a:xfrm>
                <a:off x="2112" y="1152"/>
                <a:ext cx="240" cy="110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673" name="Rectangle 17"/>
              <p:cNvSpPr>
                <a:spLocks noChangeArrowheads="1"/>
              </p:cNvSpPr>
              <p:nvPr/>
            </p:nvSpPr>
            <p:spPr bwMode="auto">
              <a:xfrm>
                <a:off x="2160" y="1536"/>
                <a:ext cx="144" cy="33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674" name="Rectangle 18"/>
              <p:cNvSpPr>
                <a:spLocks noChangeArrowheads="1"/>
              </p:cNvSpPr>
              <p:nvPr/>
            </p:nvSpPr>
            <p:spPr bwMode="auto">
              <a:xfrm>
                <a:off x="2160" y="1728"/>
                <a:ext cx="144" cy="144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grpSp>
          <p:nvGrpSpPr>
            <p:cNvPr id="4" name="Group 19"/>
            <p:cNvGrpSpPr>
              <a:grpSpLocks/>
            </p:cNvGrpSpPr>
            <p:nvPr/>
          </p:nvGrpSpPr>
          <p:grpSpPr bwMode="auto">
            <a:xfrm>
              <a:off x="719" y="2492"/>
              <a:ext cx="104" cy="612"/>
              <a:chOff x="2112" y="1152"/>
              <a:chExt cx="240" cy="1104"/>
            </a:xfrm>
          </p:grpSpPr>
          <p:sp>
            <p:nvSpPr>
              <p:cNvPr id="70676" name="Rectangle 20"/>
              <p:cNvSpPr>
                <a:spLocks noChangeArrowheads="1"/>
              </p:cNvSpPr>
              <p:nvPr/>
            </p:nvSpPr>
            <p:spPr bwMode="auto">
              <a:xfrm>
                <a:off x="2112" y="1152"/>
                <a:ext cx="240" cy="110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677" name="Rectangle 21"/>
              <p:cNvSpPr>
                <a:spLocks noChangeArrowheads="1"/>
              </p:cNvSpPr>
              <p:nvPr/>
            </p:nvSpPr>
            <p:spPr bwMode="auto">
              <a:xfrm>
                <a:off x="2160" y="1536"/>
                <a:ext cx="144" cy="33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678" name="Rectangle 22"/>
              <p:cNvSpPr>
                <a:spLocks noChangeArrowheads="1"/>
              </p:cNvSpPr>
              <p:nvPr/>
            </p:nvSpPr>
            <p:spPr bwMode="auto">
              <a:xfrm>
                <a:off x="2160" y="1728"/>
                <a:ext cx="144" cy="144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grpSp>
          <p:nvGrpSpPr>
            <p:cNvPr id="5" name="Group 23"/>
            <p:cNvGrpSpPr>
              <a:grpSpLocks/>
            </p:cNvGrpSpPr>
            <p:nvPr/>
          </p:nvGrpSpPr>
          <p:grpSpPr bwMode="auto">
            <a:xfrm>
              <a:off x="823" y="2492"/>
              <a:ext cx="102" cy="612"/>
              <a:chOff x="2112" y="1152"/>
              <a:chExt cx="240" cy="1104"/>
            </a:xfrm>
          </p:grpSpPr>
          <p:sp>
            <p:nvSpPr>
              <p:cNvPr id="70680" name="Rectangle 24"/>
              <p:cNvSpPr>
                <a:spLocks noChangeArrowheads="1"/>
              </p:cNvSpPr>
              <p:nvPr/>
            </p:nvSpPr>
            <p:spPr bwMode="auto">
              <a:xfrm>
                <a:off x="2112" y="1152"/>
                <a:ext cx="240" cy="110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681" name="Rectangle 25"/>
              <p:cNvSpPr>
                <a:spLocks noChangeArrowheads="1"/>
              </p:cNvSpPr>
              <p:nvPr/>
            </p:nvSpPr>
            <p:spPr bwMode="auto">
              <a:xfrm>
                <a:off x="2160" y="1536"/>
                <a:ext cx="144" cy="33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682" name="Rectangle 26"/>
              <p:cNvSpPr>
                <a:spLocks noChangeArrowheads="1"/>
              </p:cNvSpPr>
              <p:nvPr/>
            </p:nvSpPr>
            <p:spPr bwMode="auto">
              <a:xfrm>
                <a:off x="2160" y="1728"/>
                <a:ext cx="144" cy="144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grpSp>
          <p:nvGrpSpPr>
            <p:cNvPr id="6" name="Group 27"/>
            <p:cNvGrpSpPr>
              <a:grpSpLocks/>
            </p:cNvGrpSpPr>
            <p:nvPr/>
          </p:nvGrpSpPr>
          <p:grpSpPr bwMode="auto">
            <a:xfrm>
              <a:off x="1130" y="2492"/>
              <a:ext cx="103" cy="612"/>
              <a:chOff x="2112" y="1152"/>
              <a:chExt cx="240" cy="1104"/>
            </a:xfrm>
          </p:grpSpPr>
          <p:sp>
            <p:nvSpPr>
              <p:cNvPr id="70684" name="Rectangle 28"/>
              <p:cNvSpPr>
                <a:spLocks noChangeArrowheads="1"/>
              </p:cNvSpPr>
              <p:nvPr/>
            </p:nvSpPr>
            <p:spPr bwMode="auto">
              <a:xfrm>
                <a:off x="2112" y="1152"/>
                <a:ext cx="240" cy="110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685" name="Rectangle 29"/>
              <p:cNvSpPr>
                <a:spLocks noChangeArrowheads="1"/>
              </p:cNvSpPr>
              <p:nvPr/>
            </p:nvSpPr>
            <p:spPr bwMode="auto">
              <a:xfrm>
                <a:off x="2160" y="1536"/>
                <a:ext cx="144" cy="33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686" name="Rectangle 30"/>
              <p:cNvSpPr>
                <a:spLocks noChangeArrowheads="1"/>
              </p:cNvSpPr>
              <p:nvPr/>
            </p:nvSpPr>
            <p:spPr bwMode="auto">
              <a:xfrm>
                <a:off x="2160" y="1728"/>
                <a:ext cx="144" cy="144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grpSp>
          <p:nvGrpSpPr>
            <p:cNvPr id="7" name="Group 31"/>
            <p:cNvGrpSpPr>
              <a:grpSpLocks/>
            </p:cNvGrpSpPr>
            <p:nvPr/>
          </p:nvGrpSpPr>
          <p:grpSpPr bwMode="auto">
            <a:xfrm>
              <a:off x="925" y="2492"/>
              <a:ext cx="103" cy="612"/>
              <a:chOff x="2112" y="1152"/>
              <a:chExt cx="240" cy="1104"/>
            </a:xfrm>
          </p:grpSpPr>
          <p:sp>
            <p:nvSpPr>
              <p:cNvPr id="70688" name="Rectangle 32"/>
              <p:cNvSpPr>
                <a:spLocks noChangeArrowheads="1"/>
              </p:cNvSpPr>
              <p:nvPr/>
            </p:nvSpPr>
            <p:spPr bwMode="auto">
              <a:xfrm>
                <a:off x="2112" y="1152"/>
                <a:ext cx="240" cy="110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689" name="Rectangle 33"/>
              <p:cNvSpPr>
                <a:spLocks noChangeArrowheads="1"/>
              </p:cNvSpPr>
              <p:nvPr/>
            </p:nvSpPr>
            <p:spPr bwMode="auto">
              <a:xfrm>
                <a:off x="2160" y="1536"/>
                <a:ext cx="144" cy="33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690" name="Rectangle 34"/>
              <p:cNvSpPr>
                <a:spLocks noChangeArrowheads="1"/>
              </p:cNvSpPr>
              <p:nvPr/>
            </p:nvSpPr>
            <p:spPr bwMode="auto">
              <a:xfrm>
                <a:off x="2160" y="1728"/>
                <a:ext cx="144" cy="144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grpSp>
          <p:nvGrpSpPr>
            <p:cNvPr id="8" name="Group 35"/>
            <p:cNvGrpSpPr>
              <a:grpSpLocks/>
            </p:cNvGrpSpPr>
            <p:nvPr/>
          </p:nvGrpSpPr>
          <p:grpSpPr bwMode="auto">
            <a:xfrm>
              <a:off x="1028" y="2492"/>
              <a:ext cx="102" cy="612"/>
              <a:chOff x="2112" y="1152"/>
              <a:chExt cx="240" cy="1104"/>
            </a:xfrm>
          </p:grpSpPr>
          <p:sp>
            <p:nvSpPr>
              <p:cNvPr id="70692" name="Rectangle 36"/>
              <p:cNvSpPr>
                <a:spLocks noChangeArrowheads="1"/>
              </p:cNvSpPr>
              <p:nvPr/>
            </p:nvSpPr>
            <p:spPr bwMode="auto">
              <a:xfrm>
                <a:off x="2112" y="1152"/>
                <a:ext cx="240" cy="110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693" name="Rectangle 37"/>
              <p:cNvSpPr>
                <a:spLocks noChangeArrowheads="1"/>
              </p:cNvSpPr>
              <p:nvPr/>
            </p:nvSpPr>
            <p:spPr bwMode="auto">
              <a:xfrm>
                <a:off x="2160" y="1536"/>
                <a:ext cx="144" cy="33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694" name="Rectangle 38"/>
              <p:cNvSpPr>
                <a:spLocks noChangeArrowheads="1"/>
              </p:cNvSpPr>
              <p:nvPr/>
            </p:nvSpPr>
            <p:spPr bwMode="auto">
              <a:xfrm>
                <a:off x="2160" y="1728"/>
                <a:ext cx="144" cy="144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grpSp>
          <p:nvGrpSpPr>
            <p:cNvPr id="9" name="Group 39"/>
            <p:cNvGrpSpPr>
              <a:grpSpLocks/>
            </p:cNvGrpSpPr>
            <p:nvPr/>
          </p:nvGrpSpPr>
          <p:grpSpPr bwMode="auto">
            <a:xfrm>
              <a:off x="1233" y="2492"/>
              <a:ext cx="102" cy="612"/>
              <a:chOff x="2112" y="1152"/>
              <a:chExt cx="240" cy="1104"/>
            </a:xfrm>
          </p:grpSpPr>
          <p:sp>
            <p:nvSpPr>
              <p:cNvPr id="70696" name="Rectangle 40"/>
              <p:cNvSpPr>
                <a:spLocks noChangeArrowheads="1"/>
              </p:cNvSpPr>
              <p:nvPr/>
            </p:nvSpPr>
            <p:spPr bwMode="auto">
              <a:xfrm>
                <a:off x="2112" y="1152"/>
                <a:ext cx="240" cy="110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697" name="Rectangle 41"/>
              <p:cNvSpPr>
                <a:spLocks noChangeArrowheads="1"/>
              </p:cNvSpPr>
              <p:nvPr/>
            </p:nvSpPr>
            <p:spPr bwMode="auto">
              <a:xfrm>
                <a:off x="2160" y="1536"/>
                <a:ext cx="144" cy="33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698" name="Rectangle 42"/>
              <p:cNvSpPr>
                <a:spLocks noChangeArrowheads="1"/>
              </p:cNvSpPr>
              <p:nvPr/>
            </p:nvSpPr>
            <p:spPr bwMode="auto">
              <a:xfrm>
                <a:off x="2160" y="1728"/>
                <a:ext cx="144" cy="144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43"/>
            <p:cNvGrpSpPr>
              <a:grpSpLocks/>
            </p:cNvGrpSpPr>
            <p:nvPr/>
          </p:nvGrpSpPr>
          <p:grpSpPr bwMode="auto">
            <a:xfrm>
              <a:off x="618" y="2492"/>
              <a:ext cx="101" cy="612"/>
              <a:chOff x="2112" y="1152"/>
              <a:chExt cx="240" cy="1104"/>
            </a:xfrm>
          </p:grpSpPr>
          <p:sp>
            <p:nvSpPr>
              <p:cNvPr id="70700" name="Rectangle 44"/>
              <p:cNvSpPr>
                <a:spLocks noChangeArrowheads="1"/>
              </p:cNvSpPr>
              <p:nvPr/>
            </p:nvSpPr>
            <p:spPr bwMode="auto">
              <a:xfrm>
                <a:off x="2112" y="1152"/>
                <a:ext cx="240" cy="110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701" name="Rectangle 45"/>
              <p:cNvSpPr>
                <a:spLocks noChangeArrowheads="1"/>
              </p:cNvSpPr>
              <p:nvPr/>
            </p:nvSpPr>
            <p:spPr bwMode="auto">
              <a:xfrm>
                <a:off x="2160" y="1536"/>
                <a:ext cx="144" cy="33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702" name="Rectangle 46"/>
              <p:cNvSpPr>
                <a:spLocks noChangeArrowheads="1"/>
              </p:cNvSpPr>
              <p:nvPr/>
            </p:nvSpPr>
            <p:spPr bwMode="auto">
              <a:xfrm>
                <a:off x="2160" y="1728"/>
                <a:ext cx="144" cy="144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grpSp>
          <p:nvGrpSpPr>
            <p:cNvPr id="11" name="Group 47"/>
            <p:cNvGrpSpPr>
              <a:grpSpLocks/>
            </p:cNvGrpSpPr>
            <p:nvPr/>
          </p:nvGrpSpPr>
          <p:grpSpPr bwMode="auto">
            <a:xfrm>
              <a:off x="515" y="2492"/>
              <a:ext cx="103" cy="612"/>
              <a:chOff x="2112" y="1152"/>
              <a:chExt cx="240" cy="1104"/>
            </a:xfrm>
          </p:grpSpPr>
          <p:sp>
            <p:nvSpPr>
              <p:cNvPr id="70704" name="Rectangle 48"/>
              <p:cNvSpPr>
                <a:spLocks noChangeArrowheads="1"/>
              </p:cNvSpPr>
              <p:nvPr/>
            </p:nvSpPr>
            <p:spPr bwMode="auto">
              <a:xfrm>
                <a:off x="2112" y="1152"/>
                <a:ext cx="240" cy="110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705" name="Rectangle 49"/>
              <p:cNvSpPr>
                <a:spLocks noChangeArrowheads="1"/>
              </p:cNvSpPr>
              <p:nvPr/>
            </p:nvSpPr>
            <p:spPr bwMode="auto">
              <a:xfrm>
                <a:off x="2160" y="1536"/>
                <a:ext cx="144" cy="33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706" name="Rectangle 50"/>
              <p:cNvSpPr>
                <a:spLocks noChangeArrowheads="1"/>
              </p:cNvSpPr>
              <p:nvPr/>
            </p:nvSpPr>
            <p:spPr bwMode="auto">
              <a:xfrm>
                <a:off x="2160" y="1728"/>
                <a:ext cx="144" cy="144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sp>
          <p:nvSpPr>
            <p:cNvPr id="70707" name="Rectangle 51"/>
            <p:cNvSpPr>
              <a:spLocks noChangeArrowheads="1"/>
            </p:cNvSpPr>
            <p:nvPr/>
          </p:nvSpPr>
          <p:spPr bwMode="auto">
            <a:xfrm>
              <a:off x="515" y="3104"/>
              <a:ext cx="1047" cy="5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0708" name="Rectangle 52"/>
            <p:cNvSpPr>
              <a:spLocks noChangeArrowheads="1"/>
            </p:cNvSpPr>
            <p:nvPr/>
          </p:nvSpPr>
          <p:spPr bwMode="auto">
            <a:xfrm>
              <a:off x="1562" y="2917"/>
              <a:ext cx="20" cy="239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grpSp>
          <p:nvGrpSpPr>
            <p:cNvPr id="12" name="Group 53"/>
            <p:cNvGrpSpPr>
              <a:grpSpLocks/>
            </p:cNvGrpSpPr>
            <p:nvPr/>
          </p:nvGrpSpPr>
          <p:grpSpPr bwMode="auto">
            <a:xfrm>
              <a:off x="1275" y="2227"/>
              <a:ext cx="760" cy="133"/>
              <a:chOff x="2928" y="3456"/>
              <a:chExt cx="1776" cy="240"/>
            </a:xfrm>
          </p:grpSpPr>
          <p:sp>
            <p:nvSpPr>
              <p:cNvPr id="70710" name="Rectangle 54"/>
              <p:cNvSpPr>
                <a:spLocks noChangeArrowheads="1"/>
              </p:cNvSpPr>
              <p:nvPr/>
            </p:nvSpPr>
            <p:spPr bwMode="auto">
              <a:xfrm>
                <a:off x="2928" y="3456"/>
                <a:ext cx="1776" cy="240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grpSp>
            <p:nvGrpSpPr>
              <p:cNvPr id="13" name="Group 55"/>
              <p:cNvGrpSpPr>
                <a:grpSpLocks/>
              </p:cNvGrpSpPr>
              <p:nvPr/>
            </p:nvGrpSpPr>
            <p:grpSpPr bwMode="auto">
              <a:xfrm>
                <a:off x="3552" y="3504"/>
                <a:ext cx="151" cy="150"/>
                <a:chOff x="1584" y="3408"/>
                <a:chExt cx="288" cy="240"/>
              </a:xfrm>
            </p:grpSpPr>
            <p:sp>
              <p:nvSpPr>
                <p:cNvPr id="70712" name="Oval 56"/>
                <p:cNvSpPr>
                  <a:spLocks noChangeArrowheads="1"/>
                </p:cNvSpPr>
                <p:nvPr/>
              </p:nvSpPr>
              <p:spPr bwMode="auto">
                <a:xfrm>
                  <a:off x="1584" y="3408"/>
                  <a:ext cx="288" cy="24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0713" name="Line 57"/>
                <p:cNvSpPr>
                  <a:spLocks noChangeShapeType="1"/>
                </p:cNvSpPr>
                <p:nvPr/>
              </p:nvSpPr>
              <p:spPr bwMode="auto">
                <a:xfrm>
                  <a:off x="1632" y="3456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14" name="Group 58"/>
              <p:cNvGrpSpPr>
                <a:grpSpLocks/>
              </p:cNvGrpSpPr>
              <p:nvPr/>
            </p:nvGrpSpPr>
            <p:grpSpPr bwMode="auto">
              <a:xfrm>
                <a:off x="3744" y="3504"/>
                <a:ext cx="151" cy="150"/>
                <a:chOff x="1584" y="3408"/>
                <a:chExt cx="288" cy="240"/>
              </a:xfrm>
            </p:grpSpPr>
            <p:sp>
              <p:nvSpPr>
                <p:cNvPr id="70715" name="Oval 59"/>
                <p:cNvSpPr>
                  <a:spLocks noChangeArrowheads="1"/>
                </p:cNvSpPr>
                <p:nvPr/>
              </p:nvSpPr>
              <p:spPr bwMode="auto">
                <a:xfrm>
                  <a:off x="1584" y="3408"/>
                  <a:ext cx="288" cy="24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0716" name="Line 60"/>
                <p:cNvSpPr>
                  <a:spLocks noChangeShapeType="1"/>
                </p:cNvSpPr>
                <p:nvPr/>
              </p:nvSpPr>
              <p:spPr bwMode="auto">
                <a:xfrm>
                  <a:off x="1632" y="3456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15" name="Group 61"/>
              <p:cNvGrpSpPr>
                <a:grpSpLocks/>
              </p:cNvGrpSpPr>
              <p:nvPr/>
            </p:nvGrpSpPr>
            <p:grpSpPr bwMode="auto">
              <a:xfrm>
                <a:off x="3936" y="3504"/>
                <a:ext cx="151" cy="150"/>
                <a:chOff x="1584" y="3408"/>
                <a:chExt cx="288" cy="240"/>
              </a:xfrm>
            </p:grpSpPr>
            <p:sp>
              <p:nvSpPr>
                <p:cNvPr id="70718" name="Oval 62"/>
                <p:cNvSpPr>
                  <a:spLocks noChangeArrowheads="1"/>
                </p:cNvSpPr>
                <p:nvPr/>
              </p:nvSpPr>
              <p:spPr bwMode="auto">
                <a:xfrm>
                  <a:off x="1584" y="3408"/>
                  <a:ext cx="288" cy="24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0719" name="Line 63"/>
                <p:cNvSpPr>
                  <a:spLocks noChangeShapeType="1"/>
                </p:cNvSpPr>
                <p:nvPr/>
              </p:nvSpPr>
              <p:spPr bwMode="auto">
                <a:xfrm>
                  <a:off x="1632" y="3456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16" name="Group 64"/>
              <p:cNvGrpSpPr>
                <a:grpSpLocks/>
              </p:cNvGrpSpPr>
              <p:nvPr/>
            </p:nvGrpSpPr>
            <p:grpSpPr bwMode="auto">
              <a:xfrm>
                <a:off x="4128" y="3504"/>
                <a:ext cx="151" cy="150"/>
                <a:chOff x="1584" y="3408"/>
                <a:chExt cx="288" cy="240"/>
              </a:xfrm>
            </p:grpSpPr>
            <p:sp>
              <p:nvSpPr>
                <p:cNvPr id="70721" name="Oval 65"/>
                <p:cNvSpPr>
                  <a:spLocks noChangeArrowheads="1"/>
                </p:cNvSpPr>
                <p:nvPr/>
              </p:nvSpPr>
              <p:spPr bwMode="auto">
                <a:xfrm>
                  <a:off x="1584" y="3408"/>
                  <a:ext cx="288" cy="24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0722" name="Line 66"/>
                <p:cNvSpPr>
                  <a:spLocks noChangeShapeType="1"/>
                </p:cNvSpPr>
                <p:nvPr/>
              </p:nvSpPr>
              <p:spPr bwMode="auto">
                <a:xfrm>
                  <a:off x="1632" y="3456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17" name="Group 67"/>
              <p:cNvGrpSpPr>
                <a:grpSpLocks/>
              </p:cNvGrpSpPr>
              <p:nvPr/>
            </p:nvGrpSpPr>
            <p:grpSpPr bwMode="auto">
              <a:xfrm>
                <a:off x="4320" y="3504"/>
                <a:ext cx="151" cy="150"/>
                <a:chOff x="1584" y="3408"/>
                <a:chExt cx="288" cy="240"/>
              </a:xfrm>
            </p:grpSpPr>
            <p:sp>
              <p:nvSpPr>
                <p:cNvPr id="70724" name="Oval 68"/>
                <p:cNvSpPr>
                  <a:spLocks noChangeArrowheads="1"/>
                </p:cNvSpPr>
                <p:nvPr/>
              </p:nvSpPr>
              <p:spPr bwMode="auto">
                <a:xfrm>
                  <a:off x="1584" y="3408"/>
                  <a:ext cx="288" cy="24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0725" name="Line 69"/>
                <p:cNvSpPr>
                  <a:spLocks noChangeShapeType="1"/>
                </p:cNvSpPr>
                <p:nvPr/>
              </p:nvSpPr>
              <p:spPr bwMode="auto">
                <a:xfrm>
                  <a:off x="1632" y="3456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18" name="Group 70"/>
              <p:cNvGrpSpPr>
                <a:grpSpLocks/>
              </p:cNvGrpSpPr>
              <p:nvPr/>
            </p:nvGrpSpPr>
            <p:grpSpPr bwMode="auto">
              <a:xfrm>
                <a:off x="4512" y="3504"/>
                <a:ext cx="151" cy="150"/>
                <a:chOff x="1584" y="3408"/>
                <a:chExt cx="288" cy="240"/>
              </a:xfrm>
            </p:grpSpPr>
            <p:sp>
              <p:nvSpPr>
                <p:cNvPr id="70727" name="Oval 71"/>
                <p:cNvSpPr>
                  <a:spLocks noChangeArrowheads="1"/>
                </p:cNvSpPr>
                <p:nvPr/>
              </p:nvSpPr>
              <p:spPr bwMode="auto">
                <a:xfrm>
                  <a:off x="1584" y="3408"/>
                  <a:ext cx="288" cy="24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0728" name="Line 72"/>
                <p:cNvSpPr>
                  <a:spLocks noChangeShapeType="1"/>
                </p:cNvSpPr>
                <p:nvPr/>
              </p:nvSpPr>
              <p:spPr bwMode="auto">
                <a:xfrm>
                  <a:off x="1632" y="3456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19" name="Group 73"/>
              <p:cNvGrpSpPr>
                <a:grpSpLocks/>
              </p:cNvGrpSpPr>
              <p:nvPr/>
            </p:nvGrpSpPr>
            <p:grpSpPr bwMode="auto">
              <a:xfrm>
                <a:off x="3168" y="3504"/>
                <a:ext cx="151" cy="150"/>
                <a:chOff x="1584" y="3408"/>
                <a:chExt cx="288" cy="240"/>
              </a:xfrm>
            </p:grpSpPr>
            <p:sp>
              <p:nvSpPr>
                <p:cNvPr id="70730" name="Oval 74"/>
                <p:cNvSpPr>
                  <a:spLocks noChangeArrowheads="1"/>
                </p:cNvSpPr>
                <p:nvPr/>
              </p:nvSpPr>
              <p:spPr bwMode="auto">
                <a:xfrm>
                  <a:off x="1584" y="3408"/>
                  <a:ext cx="288" cy="24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0731" name="Line 75"/>
                <p:cNvSpPr>
                  <a:spLocks noChangeShapeType="1"/>
                </p:cNvSpPr>
                <p:nvPr/>
              </p:nvSpPr>
              <p:spPr bwMode="auto">
                <a:xfrm>
                  <a:off x="1632" y="3456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20" name="Group 76"/>
              <p:cNvGrpSpPr>
                <a:grpSpLocks/>
              </p:cNvGrpSpPr>
              <p:nvPr/>
            </p:nvGrpSpPr>
            <p:grpSpPr bwMode="auto">
              <a:xfrm>
                <a:off x="3360" y="3504"/>
                <a:ext cx="151" cy="150"/>
                <a:chOff x="1584" y="3408"/>
                <a:chExt cx="288" cy="240"/>
              </a:xfrm>
            </p:grpSpPr>
            <p:sp>
              <p:nvSpPr>
                <p:cNvPr id="70733" name="Oval 77"/>
                <p:cNvSpPr>
                  <a:spLocks noChangeArrowheads="1"/>
                </p:cNvSpPr>
                <p:nvPr/>
              </p:nvSpPr>
              <p:spPr bwMode="auto">
                <a:xfrm>
                  <a:off x="1584" y="3408"/>
                  <a:ext cx="288" cy="24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0734" name="Line 78"/>
                <p:cNvSpPr>
                  <a:spLocks noChangeShapeType="1"/>
                </p:cNvSpPr>
                <p:nvPr/>
              </p:nvSpPr>
              <p:spPr bwMode="auto">
                <a:xfrm>
                  <a:off x="1632" y="3456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21" name="Group 79"/>
              <p:cNvGrpSpPr>
                <a:grpSpLocks/>
              </p:cNvGrpSpPr>
              <p:nvPr/>
            </p:nvGrpSpPr>
            <p:grpSpPr bwMode="auto">
              <a:xfrm>
                <a:off x="2976" y="3504"/>
                <a:ext cx="151" cy="150"/>
                <a:chOff x="1584" y="3408"/>
                <a:chExt cx="288" cy="240"/>
              </a:xfrm>
            </p:grpSpPr>
            <p:sp>
              <p:nvSpPr>
                <p:cNvPr id="70736" name="Oval 80"/>
                <p:cNvSpPr>
                  <a:spLocks noChangeArrowheads="1"/>
                </p:cNvSpPr>
                <p:nvPr/>
              </p:nvSpPr>
              <p:spPr bwMode="auto">
                <a:xfrm>
                  <a:off x="1584" y="3408"/>
                  <a:ext cx="288" cy="24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0737" name="Line 81"/>
                <p:cNvSpPr>
                  <a:spLocks noChangeShapeType="1"/>
                </p:cNvSpPr>
                <p:nvPr/>
              </p:nvSpPr>
              <p:spPr bwMode="auto">
                <a:xfrm>
                  <a:off x="1632" y="3456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</p:grpSp>
        <p:grpSp>
          <p:nvGrpSpPr>
            <p:cNvPr id="22" name="Group 82"/>
            <p:cNvGrpSpPr>
              <a:grpSpLocks/>
            </p:cNvGrpSpPr>
            <p:nvPr/>
          </p:nvGrpSpPr>
          <p:grpSpPr bwMode="auto">
            <a:xfrm>
              <a:off x="329" y="2227"/>
              <a:ext cx="743" cy="114"/>
              <a:chOff x="2160" y="3408"/>
              <a:chExt cx="1632" cy="240"/>
            </a:xfrm>
          </p:grpSpPr>
          <p:sp>
            <p:nvSpPr>
              <p:cNvPr id="70739" name="Rectangle 83"/>
              <p:cNvSpPr>
                <a:spLocks noChangeArrowheads="1"/>
              </p:cNvSpPr>
              <p:nvPr/>
            </p:nvSpPr>
            <p:spPr bwMode="auto">
              <a:xfrm>
                <a:off x="2160" y="3408"/>
                <a:ext cx="1632" cy="240"/>
              </a:xfrm>
              <a:prstGeom prst="rect">
                <a:avLst/>
              </a:prstGeom>
              <a:solidFill>
                <a:srgbClr val="66FF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grpSp>
            <p:nvGrpSpPr>
              <p:cNvPr id="23" name="Group 84"/>
              <p:cNvGrpSpPr>
                <a:grpSpLocks/>
              </p:cNvGrpSpPr>
              <p:nvPr/>
            </p:nvGrpSpPr>
            <p:grpSpPr bwMode="auto">
              <a:xfrm>
                <a:off x="2400" y="3456"/>
                <a:ext cx="151" cy="150"/>
                <a:chOff x="1584" y="3408"/>
                <a:chExt cx="288" cy="240"/>
              </a:xfrm>
            </p:grpSpPr>
            <p:sp>
              <p:nvSpPr>
                <p:cNvPr id="70741" name="Oval 85"/>
                <p:cNvSpPr>
                  <a:spLocks noChangeArrowheads="1"/>
                </p:cNvSpPr>
                <p:nvPr/>
              </p:nvSpPr>
              <p:spPr bwMode="auto">
                <a:xfrm>
                  <a:off x="1584" y="3408"/>
                  <a:ext cx="288" cy="24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0742" name="Line 86"/>
                <p:cNvSpPr>
                  <a:spLocks noChangeShapeType="1"/>
                </p:cNvSpPr>
                <p:nvPr/>
              </p:nvSpPr>
              <p:spPr bwMode="auto">
                <a:xfrm>
                  <a:off x="1632" y="3456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24" name="Group 87"/>
              <p:cNvGrpSpPr>
                <a:grpSpLocks/>
              </p:cNvGrpSpPr>
              <p:nvPr/>
            </p:nvGrpSpPr>
            <p:grpSpPr bwMode="auto">
              <a:xfrm>
                <a:off x="2592" y="3456"/>
                <a:ext cx="151" cy="150"/>
                <a:chOff x="1584" y="3408"/>
                <a:chExt cx="288" cy="240"/>
              </a:xfrm>
            </p:grpSpPr>
            <p:sp>
              <p:nvSpPr>
                <p:cNvPr id="70744" name="Oval 88"/>
                <p:cNvSpPr>
                  <a:spLocks noChangeArrowheads="1"/>
                </p:cNvSpPr>
                <p:nvPr/>
              </p:nvSpPr>
              <p:spPr bwMode="auto">
                <a:xfrm>
                  <a:off x="1584" y="3408"/>
                  <a:ext cx="288" cy="24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0745" name="Line 89"/>
                <p:cNvSpPr>
                  <a:spLocks noChangeShapeType="1"/>
                </p:cNvSpPr>
                <p:nvPr/>
              </p:nvSpPr>
              <p:spPr bwMode="auto">
                <a:xfrm>
                  <a:off x="1632" y="3456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25" name="Group 90"/>
              <p:cNvGrpSpPr>
                <a:grpSpLocks/>
              </p:cNvGrpSpPr>
              <p:nvPr/>
            </p:nvGrpSpPr>
            <p:grpSpPr bwMode="auto">
              <a:xfrm>
                <a:off x="2784" y="3456"/>
                <a:ext cx="151" cy="150"/>
                <a:chOff x="1584" y="3408"/>
                <a:chExt cx="288" cy="240"/>
              </a:xfrm>
            </p:grpSpPr>
            <p:sp>
              <p:nvSpPr>
                <p:cNvPr id="70747" name="Oval 91"/>
                <p:cNvSpPr>
                  <a:spLocks noChangeArrowheads="1"/>
                </p:cNvSpPr>
                <p:nvPr/>
              </p:nvSpPr>
              <p:spPr bwMode="auto">
                <a:xfrm>
                  <a:off x="1584" y="3408"/>
                  <a:ext cx="288" cy="24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0748" name="Line 92"/>
                <p:cNvSpPr>
                  <a:spLocks noChangeShapeType="1"/>
                </p:cNvSpPr>
                <p:nvPr/>
              </p:nvSpPr>
              <p:spPr bwMode="auto">
                <a:xfrm>
                  <a:off x="1632" y="3456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26" name="Group 93"/>
              <p:cNvGrpSpPr>
                <a:grpSpLocks/>
              </p:cNvGrpSpPr>
              <p:nvPr/>
            </p:nvGrpSpPr>
            <p:grpSpPr bwMode="auto">
              <a:xfrm>
                <a:off x="2208" y="3456"/>
                <a:ext cx="151" cy="150"/>
                <a:chOff x="1584" y="3408"/>
                <a:chExt cx="288" cy="240"/>
              </a:xfrm>
            </p:grpSpPr>
            <p:sp>
              <p:nvSpPr>
                <p:cNvPr id="70750" name="Oval 94"/>
                <p:cNvSpPr>
                  <a:spLocks noChangeArrowheads="1"/>
                </p:cNvSpPr>
                <p:nvPr/>
              </p:nvSpPr>
              <p:spPr bwMode="auto">
                <a:xfrm>
                  <a:off x="1584" y="3408"/>
                  <a:ext cx="288" cy="24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0751" name="Line 95"/>
                <p:cNvSpPr>
                  <a:spLocks noChangeShapeType="1"/>
                </p:cNvSpPr>
                <p:nvPr/>
              </p:nvSpPr>
              <p:spPr bwMode="auto">
                <a:xfrm>
                  <a:off x="1632" y="3456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27" name="Group 96"/>
              <p:cNvGrpSpPr>
                <a:grpSpLocks/>
              </p:cNvGrpSpPr>
              <p:nvPr/>
            </p:nvGrpSpPr>
            <p:grpSpPr bwMode="auto">
              <a:xfrm>
                <a:off x="2976" y="3456"/>
                <a:ext cx="151" cy="150"/>
                <a:chOff x="1584" y="3408"/>
                <a:chExt cx="288" cy="240"/>
              </a:xfrm>
            </p:grpSpPr>
            <p:sp>
              <p:nvSpPr>
                <p:cNvPr id="70753" name="Oval 97"/>
                <p:cNvSpPr>
                  <a:spLocks noChangeArrowheads="1"/>
                </p:cNvSpPr>
                <p:nvPr/>
              </p:nvSpPr>
              <p:spPr bwMode="auto">
                <a:xfrm>
                  <a:off x="1584" y="3408"/>
                  <a:ext cx="288" cy="24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0754" name="Line 98"/>
                <p:cNvSpPr>
                  <a:spLocks noChangeShapeType="1"/>
                </p:cNvSpPr>
                <p:nvPr/>
              </p:nvSpPr>
              <p:spPr bwMode="auto">
                <a:xfrm>
                  <a:off x="1632" y="3456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28" name="Group 99"/>
              <p:cNvGrpSpPr>
                <a:grpSpLocks/>
              </p:cNvGrpSpPr>
              <p:nvPr/>
            </p:nvGrpSpPr>
            <p:grpSpPr bwMode="auto">
              <a:xfrm>
                <a:off x="3168" y="3456"/>
                <a:ext cx="151" cy="150"/>
                <a:chOff x="1584" y="3408"/>
                <a:chExt cx="288" cy="240"/>
              </a:xfrm>
            </p:grpSpPr>
            <p:sp>
              <p:nvSpPr>
                <p:cNvPr id="70756" name="Oval 100"/>
                <p:cNvSpPr>
                  <a:spLocks noChangeArrowheads="1"/>
                </p:cNvSpPr>
                <p:nvPr/>
              </p:nvSpPr>
              <p:spPr bwMode="auto">
                <a:xfrm>
                  <a:off x="1584" y="3408"/>
                  <a:ext cx="288" cy="24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0757" name="Line 101"/>
                <p:cNvSpPr>
                  <a:spLocks noChangeShapeType="1"/>
                </p:cNvSpPr>
                <p:nvPr/>
              </p:nvSpPr>
              <p:spPr bwMode="auto">
                <a:xfrm>
                  <a:off x="1632" y="3456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29" name="Group 102"/>
              <p:cNvGrpSpPr>
                <a:grpSpLocks/>
              </p:cNvGrpSpPr>
              <p:nvPr/>
            </p:nvGrpSpPr>
            <p:grpSpPr bwMode="auto">
              <a:xfrm>
                <a:off x="3360" y="3456"/>
                <a:ext cx="151" cy="150"/>
                <a:chOff x="1584" y="3408"/>
                <a:chExt cx="288" cy="240"/>
              </a:xfrm>
            </p:grpSpPr>
            <p:sp>
              <p:nvSpPr>
                <p:cNvPr id="70759" name="Oval 103"/>
                <p:cNvSpPr>
                  <a:spLocks noChangeArrowheads="1"/>
                </p:cNvSpPr>
                <p:nvPr/>
              </p:nvSpPr>
              <p:spPr bwMode="auto">
                <a:xfrm>
                  <a:off x="1584" y="3408"/>
                  <a:ext cx="288" cy="24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0760" name="Line 104"/>
                <p:cNvSpPr>
                  <a:spLocks noChangeShapeType="1"/>
                </p:cNvSpPr>
                <p:nvPr/>
              </p:nvSpPr>
              <p:spPr bwMode="auto">
                <a:xfrm>
                  <a:off x="1632" y="3456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30" name="Group 105"/>
              <p:cNvGrpSpPr>
                <a:grpSpLocks/>
              </p:cNvGrpSpPr>
              <p:nvPr/>
            </p:nvGrpSpPr>
            <p:grpSpPr bwMode="auto">
              <a:xfrm>
                <a:off x="3552" y="3456"/>
                <a:ext cx="151" cy="150"/>
                <a:chOff x="1584" y="3408"/>
                <a:chExt cx="288" cy="240"/>
              </a:xfrm>
            </p:grpSpPr>
            <p:sp>
              <p:nvSpPr>
                <p:cNvPr id="70762" name="Oval 106"/>
                <p:cNvSpPr>
                  <a:spLocks noChangeArrowheads="1"/>
                </p:cNvSpPr>
                <p:nvPr/>
              </p:nvSpPr>
              <p:spPr bwMode="auto">
                <a:xfrm>
                  <a:off x="1584" y="3408"/>
                  <a:ext cx="288" cy="24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70763" name="Line 107"/>
                <p:cNvSpPr>
                  <a:spLocks noChangeShapeType="1"/>
                </p:cNvSpPr>
                <p:nvPr/>
              </p:nvSpPr>
              <p:spPr bwMode="auto">
                <a:xfrm>
                  <a:off x="1632" y="3456"/>
                  <a:ext cx="24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</p:grpSp>
        <p:sp>
          <p:nvSpPr>
            <p:cNvPr id="70764" name="Rectangle 108"/>
            <p:cNvSpPr>
              <a:spLocks noChangeArrowheads="1"/>
            </p:cNvSpPr>
            <p:nvPr/>
          </p:nvSpPr>
          <p:spPr bwMode="auto">
            <a:xfrm>
              <a:off x="1973" y="2360"/>
              <a:ext cx="20" cy="79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0765" name="Rectangle 109"/>
            <p:cNvSpPr>
              <a:spLocks noChangeArrowheads="1"/>
            </p:cNvSpPr>
            <p:nvPr/>
          </p:nvSpPr>
          <p:spPr bwMode="auto">
            <a:xfrm>
              <a:off x="1808" y="2917"/>
              <a:ext cx="20" cy="23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0766" name="Rectangle 110"/>
            <p:cNvSpPr>
              <a:spLocks noChangeArrowheads="1"/>
            </p:cNvSpPr>
            <p:nvPr/>
          </p:nvSpPr>
          <p:spPr bwMode="auto">
            <a:xfrm>
              <a:off x="1828" y="3129"/>
              <a:ext cx="145" cy="2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0767" name="Rectangle 111"/>
            <p:cNvSpPr>
              <a:spLocks noChangeArrowheads="1"/>
            </p:cNvSpPr>
            <p:nvPr/>
          </p:nvSpPr>
          <p:spPr bwMode="auto">
            <a:xfrm>
              <a:off x="1562" y="2360"/>
              <a:ext cx="20" cy="1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0768" name="Rectangle 112"/>
            <p:cNvSpPr>
              <a:spLocks noChangeArrowheads="1"/>
            </p:cNvSpPr>
            <p:nvPr/>
          </p:nvSpPr>
          <p:spPr bwMode="auto">
            <a:xfrm>
              <a:off x="1808" y="2360"/>
              <a:ext cx="20" cy="16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0769" name="Rectangle 113"/>
            <p:cNvSpPr>
              <a:spLocks noChangeArrowheads="1"/>
            </p:cNvSpPr>
            <p:nvPr/>
          </p:nvSpPr>
          <p:spPr bwMode="auto">
            <a:xfrm>
              <a:off x="1562" y="2067"/>
              <a:ext cx="20" cy="16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0770" name="Rectangle 114"/>
            <p:cNvSpPr>
              <a:spLocks noChangeArrowheads="1"/>
            </p:cNvSpPr>
            <p:nvPr/>
          </p:nvSpPr>
          <p:spPr bwMode="auto">
            <a:xfrm>
              <a:off x="1808" y="2067"/>
              <a:ext cx="20" cy="16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0771" name="Rectangle 115"/>
            <p:cNvSpPr>
              <a:spLocks noChangeArrowheads="1"/>
            </p:cNvSpPr>
            <p:nvPr/>
          </p:nvSpPr>
          <p:spPr bwMode="auto">
            <a:xfrm>
              <a:off x="1562" y="2015"/>
              <a:ext cx="20" cy="52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0772" name="Rectangle 116"/>
            <p:cNvSpPr>
              <a:spLocks noChangeArrowheads="1"/>
            </p:cNvSpPr>
            <p:nvPr/>
          </p:nvSpPr>
          <p:spPr bwMode="auto">
            <a:xfrm>
              <a:off x="1808" y="2015"/>
              <a:ext cx="20" cy="5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0773" name="Rectangle 117" descr="Wide upward diagonal"/>
            <p:cNvSpPr>
              <a:spLocks noChangeArrowheads="1"/>
            </p:cNvSpPr>
            <p:nvPr/>
          </p:nvSpPr>
          <p:spPr bwMode="auto">
            <a:xfrm>
              <a:off x="998" y="2015"/>
              <a:ext cx="38" cy="233"/>
            </a:xfrm>
            <a:prstGeom prst="rect">
              <a:avLst/>
            </a:prstGeom>
            <a:pattFill prst="wdUpDiag">
              <a:fgClr>
                <a:schemeClr val="accent1"/>
              </a:fgClr>
              <a:bgClr>
                <a:srgbClr val="FFFF0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70774" name="Line 118"/>
            <p:cNvSpPr>
              <a:spLocks noChangeShapeType="1"/>
            </p:cNvSpPr>
            <p:nvPr/>
          </p:nvSpPr>
          <p:spPr bwMode="auto">
            <a:xfrm flipH="1" flipV="1">
              <a:off x="1632" y="2688"/>
              <a:ext cx="510" cy="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dirty="0"/>
            </a:p>
          </p:txBody>
        </p:sp>
      </p:grpSp>
      <p:grpSp>
        <p:nvGrpSpPr>
          <p:cNvPr id="31" name="Group 121"/>
          <p:cNvGrpSpPr>
            <a:grpSpLocks/>
          </p:cNvGrpSpPr>
          <p:nvPr/>
        </p:nvGrpSpPr>
        <p:grpSpPr bwMode="auto">
          <a:xfrm>
            <a:off x="635000" y="3956090"/>
            <a:ext cx="6196013" cy="1728788"/>
            <a:chOff x="2548" y="2143"/>
            <a:chExt cx="3903" cy="1089"/>
          </a:xfrm>
        </p:grpSpPr>
        <p:pic>
          <p:nvPicPr>
            <p:cNvPr id="70778" name="Picture 122" descr="3075d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48" y="2143"/>
              <a:ext cx="1068" cy="1089"/>
            </a:xfrm>
            <a:prstGeom prst="rect">
              <a:avLst/>
            </a:prstGeom>
            <a:noFill/>
          </p:spPr>
        </p:pic>
        <p:sp>
          <p:nvSpPr>
            <p:cNvPr id="70779" name="Text Box 123"/>
            <p:cNvSpPr txBox="1">
              <a:spLocks noChangeArrowheads="1"/>
            </p:cNvSpPr>
            <p:nvPr/>
          </p:nvSpPr>
          <p:spPr bwMode="auto">
            <a:xfrm>
              <a:off x="3729" y="2829"/>
              <a:ext cx="2722" cy="252"/>
            </a:xfrm>
            <a:prstGeom prst="rect">
              <a:avLst/>
            </a:prstGeom>
            <a:noFill/>
            <a:ln w="9525">
              <a:solidFill>
                <a:srgbClr val="FF9933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cy-GB">
                  <a:solidFill>
                    <a:srgbClr val="FF9933"/>
                  </a:solidFill>
                </a:rPr>
                <a:t>   Profwr gwrthiant inswleiddiad</a:t>
              </a:r>
            </a:p>
          </p:txBody>
        </p:sp>
      </p:grpSp>
      <p:sp>
        <p:nvSpPr>
          <p:cNvPr id="70787" name="Freeform 131"/>
          <p:cNvSpPr>
            <a:spLocks/>
          </p:cNvSpPr>
          <p:nvPr/>
        </p:nvSpPr>
        <p:spPr bwMode="auto">
          <a:xfrm>
            <a:off x="304800" y="2051090"/>
            <a:ext cx="889000" cy="2667000"/>
          </a:xfrm>
          <a:custGeom>
            <a:avLst/>
            <a:gdLst/>
            <a:ahLst/>
            <a:cxnLst>
              <a:cxn ang="0">
                <a:pos x="352" y="1680"/>
              </a:cxn>
              <a:cxn ang="0">
                <a:pos x="16" y="624"/>
              </a:cxn>
              <a:cxn ang="0">
                <a:pos x="448" y="288"/>
              </a:cxn>
              <a:cxn ang="0">
                <a:pos x="544" y="48"/>
              </a:cxn>
              <a:cxn ang="0">
                <a:pos x="544" y="0"/>
              </a:cxn>
            </a:cxnLst>
            <a:rect l="0" t="0" r="r" b="b"/>
            <a:pathLst>
              <a:path w="560" h="1680">
                <a:moveTo>
                  <a:pt x="352" y="1680"/>
                </a:moveTo>
                <a:cubicBezTo>
                  <a:pt x="176" y="1268"/>
                  <a:pt x="0" y="856"/>
                  <a:pt x="16" y="624"/>
                </a:cubicBezTo>
                <a:cubicBezTo>
                  <a:pt x="32" y="392"/>
                  <a:pt x="360" y="384"/>
                  <a:pt x="448" y="288"/>
                </a:cubicBezTo>
                <a:cubicBezTo>
                  <a:pt x="536" y="192"/>
                  <a:pt x="528" y="96"/>
                  <a:pt x="544" y="48"/>
                </a:cubicBezTo>
                <a:cubicBezTo>
                  <a:pt x="560" y="0"/>
                  <a:pt x="552" y="0"/>
                  <a:pt x="544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70788" name="Freeform 132"/>
          <p:cNvSpPr>
            <a:spLocks/>
          </p:cNvSpPr>
          <p:nvPr/>
        </p:nvSpPr>
        <p:spPr bwMode="auto">
          <a:xfrm>
            <a:off x="939800" y="3962400"/>
            <a:ext cx="685800" cy="1219200"/>
          </a:xfrm>
          <a:custGeom>
            <a:avLst/>
            <a:gdLst/>
            <a:ahLst/>
            <a:cxnLst>
              <a:cxn ang="0">
                <a:pos x="176" y="768"/>
              </a:cxn>
              <a:cxn ang="0">
                <a:pos x="32" y="384"/>
              </a:cxn>
              <a:cxn ang="0">
                <a:pos x="368" y="288"/>
              </a:cxn>
              <a:cxn ang="0">
                <a:pos x="416" y="0"/>
              </a:cxn>
            </a:cxnLst>
            <a:rect l="0" t="0" r="r" b="b"/>
            <a:pathLst>
              <a:path w="432" h="768">
                <a:moveTo>
                  <a:pt x="176" y="768"/>
                </a:moveTo>
                <a:cubicBezTo>
                  <a:pt x="88" y="616"/>
                  <a:pt x="0" y="464"/>
                  <a:pt x="32" y="384"/>
                </a:cubicBezTo>
                <a:cubicBezTo>
                  <a:pt x="64" y="304"/>
                  <a:pt x="304" y="352"/>
                  <a:pt x="368" y="288"/>
                </a:cubicBezTo>
                <a:cubicBezTo>
                  <a:pt x="432" y="224"/>
                  <a:pt x="424" y="112"/>
                  <a:pt x="416" y="0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23" name="Rectangle 122"/>
          <p:cNvSpPr/>
          <p:nvPr/>
        </p:nvSpPr>
        <p:spPr>
          <a:xfrm>
            <a:off x="467544" y="980728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sz="2400" b="1">
                <a:solidFill>
                  <a:srgbClr val="0077E3"/>
                </a:solidFill>
              </a:rPr>
              <a:t>Profi cylchedau wedi eu dad-egnïo: gwrrthiant inswleiddiad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 animBg="1" autoUpdateAnimBg="0"/>
      <p:bldP spid="70787" grpId="0" animBg="1"/>
      <p:bldP spid="7078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2198</TotalTime>
  <Words>815</Words>
  <Application>Microsoft Office PowerPoint</Application>
  <PresentationFormat>On-screen Show (4:3)</PresentationFormat>
  <Paragraphs>92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Lucida Grande</vt:lpstr>
      <vt:lpstr>Times New Roman</vt:lpstr>
      <vt:lpstr>Default Design</vt:lpstr>
      <vt:lpstr>PowerPoint Presentation</vt:lpstr>
      <vt:lpstr>Arolygu a phrofi</vt:lpstr>
      <vt:lpstr>PowerPoint Presentation</vt:lpstr>
      <vt:lpstr>PowerPoint Presentation</vt:lpstr>
      <vt:lpstr>Profi cylchedau wedi’u dad-egnïo: parhad dargludyddion diogelu a bondio </vt:lpstr>
      <vt:lpstr>PowerPoint Presentation</vt:lpstr>
      <vt:lpstr>PowerPoint Presentation</vt:lpstr>
      <vt:lpstr>Profi cylchedau wedi eu dad-egnïo: gwrrthiant inswleiddiad</vt:lpstr>
      <vt:lpstr>PowerPoint Presentation</vt:lpstr>
      <vt:lpstr>Prawf polaredd</vt:lpstr>
      <vt:lpstr>PowerPoint Presentation</vt:lpstr>
      <vt:lpstr>PowerPoint Presentation</vt:lpstr>
      <vt:lpstr>PowerPoint Presentation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220</cp:revision>
  <dcterms:created xsi:type="dcterms:W3CDTF">2013-05-28T00:38:54Z</dcterms:created>
  <dcterms:modified xsi:type="dcterms:W3CDTF">2023-10-30T17:18:48Z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