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24"/>
  </p:notesMasterIdLst>
  <p:handoutMasterIdLst>
    <p:handoutMasterId r:id="rId25"/>
  </p:handoutMasterIdLst>
  <p:sldIdLst>
    <p:sldId id="256" r:id="rId5"/>
    <p:sldId id="341" r:id="rId6"/>
    <p:sldId id="328" r:id="rId7"/>
    <p:sldId id="342" r:id="rId8"/>
    <p:sldId id="343" r:id="rId9"/>
    <p:sldId id="345" r:id="rId10"/>
    <p:sldId id="347" r:id="rId11"/>
    <p:sldId id="349" r:id="rId12"/>
    <p:sldId id="355" r:id="rId13"/>
    <p:sldId id="350" r:id="rId14"/>
    <p:sldId id="363" r:id="rId15"/>
    <p:sldId id="364" r:id="rId16"/>
    <p:sldId id="365" r:id="rId17"/>
    <p:sldId id="366" r:id="rId18"/>
    <p:sldId id="352" r:id="rId19"/>
    <p:sldId id="354" r:id="rId20"/>
    <p:sldId id="361" r:id="rId21"/>
    <p:sldId id="362" r:id="rId22"/>
    <p:sldId id="267" r:id="rId23"/>
  </p:sldIdLst>
  <p:sldSz cx="9144000" cy="6858000" type="screen4x3"/>
  <p:notesSz cx="6858000" cy="9144000"/>
  <p:custDataLst>
    <p:tags r:id="rId26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iona Freel" initials="FF" lastIdx="1" clrIdx="0">
    <p:extLst>
      <p:ext uri="{19B8F6BF-5375-455C-9EA6-DF929625EA0E}">
        <p15:presenceInfo xmlns:p15="http://schemas.microsoft.com/office/powerpoint/2012/main" userId="S::Fiona.Freel@cityandguilds.com::3a7a7974-e831-4583-92ac-603bf88d453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6E0FB80-92D1-4A53-982D-7709F9A7D725}" v="1" dt="2023-10-19T14:01:05.43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44"/>
    <p:restoredTop sz="86395"/>
  </p:normalViewPr>
  <p:slideViewPr>
    <p:cSldViewPr showGuides="1">
      <p:cViewPr varScale="1">
        <p:scale>
          <a:sx n="69" d="100"/>
          <a:sy n="69" d="100"/>
        </p:scale>
        <p:origin x="496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gs" Target="tags/tag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32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10/30/2023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2630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emf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 dirty="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20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5" name="Rectangle 15">
            <a:extLst>
              <a:ext uri="{FF2B5EF4-FFF2-40B4-BE49-F238E27FC236}">
                <a16:creationId xmlns:a16="http://schemas.microsoft.com/office/drawing/2014/main" id="{C671C4F8-5336-4818-B91A-D61510FC9D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2944800"/>
            <a:ext cx="81534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baseline="0">
                <a:solidFill>
                  <a:srgbClr val="0077E3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9pPr>
          </a:lstStyle>
          <a:p>
            <a:pPr eaLnBrk="1" hangingPunct="1"/>
            <a:r>
              <a:rPr lang="cy-GB"/>
              <a:t>PowerPoint 6: Cylchedau ‘pŵer’ a goleuo </a:t>
            </a:r>
          </a:p>
        </p:txBody>
      </p:sp>
      <p:sp>
        <p:nvSpPr>
          <p:cNvPr id="6" name="TextBox 9">
            <a:extLst>
              <a:ext uri="{FF2B5EF4-FFF2-40B4-BE49-F238E27FC236}">
                <a16:creationId xmlns:a16="http://schemas.microsoft.com/office/drawing/2014/main" id="{EA14CB35-ABFE-42FE-9E34-EBE79DE695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9432" y="2206136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114: Systemau ac offer electro-dechnegol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980729"/>
            <a:ext cx="7772400" cy="504056"/>
          </a:xfrm>
        </p:spPr>
        <p:txBody>
          <a:bodyPr/>
          <a:lstStyle/>
          <a:p>
            <a:r>
              <a:rPr lang="cy-GB" dirty="0"/>
              <a:t>Beth yw cylched cylch terfynol?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1484784"/>
            <a:ext cx="7848872" cy="3960440"/>
          </a:xfrm>
        </p:spPr>
        <p:txBody>
          <a:bodyPr/>
          <a:lstStyle/>
          <a:p>
            <a:pPr algn="l"/>
            <a:endParaRPr lang="cy-GB" dirty="0">
              <a:solidFill>
                <a:schemeClr val="tx1"/>
              </a:solidFill>
            </a:endParaRPr>
          </a:p>
        </p:txBody>
      </p:sp>
      <p:pic>
        <p:nvPicPr>
          <p:cNvPr id="4" name="Picture 3" descr="A picture containing diagram&#10;&#10;Description automatically generated">
            <a:extLst>
              <a:ext uri="{FF2B5EF4-FFF2-40B4-BE49-F238E27FC236}">
                <a16:creationId xmlns:a16="http://schemas.microsoft.com/office/drawing/2014/main" id="{C63F10F3-1076-4CEF-A057-399B415233B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95736" y="1533066"/>
            <a:ext cx="5760640" cy="4397798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1052737"/>
            <a:ext cx="7772400" cy="360040"/>
          </a:xfrm>
        </p:spPr>
        <p:txBody>
          <a:bodyPr/>
          <a:lstStyle/>
          <a:p>
            <a:r>
              <a:rPr lang="cy-GB" dirty="0"/>
              <a:t>Cylchedau cylch terfynol: ychwanegu soced 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1616311"/>
            <a:ext cx="8363272" cy="4536504"/>
          </a:xfrm>
        </p:spPr>
        <p:txBody>
          <a:bodyPr/>
          <a:lstStyle/>
          <a:p>
            <a:pPr algn="l"/>
            <a:r>
              <a:rPr lang="cy-GB" dirty="0">
                <a:solidFill>
                  <a:schemeClr val="tx1"/>
                </a:solidFill>
              </a:rPr>
              <a:t>Mae tair ffordd o ychwanegu soced at gylched cylch. Y ffordd fwyaf cyffredin yw ei gysylltu fel sbardun, a gellir gwneud hyn mewn dwy ffordd:</a:t>
            </a:r>
          </a:p>
          <a:p>
            <a:pPr marL="342900" indent="-342900" algn="l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>
                <a:solidFill>
                  <a:schemeClr val="tx1"/>
                </a:solidFill>
              </a:rPr>
              <a:t>Mae un cebl yn cael ei ychwanegu o’r soced newydd, ac mae’n cysylltu â soced sydd eisoes yn bodoli ar y cylch.</a:t>
            </a:r>
          </a:p>
          <a:p>
            <a:pPr marL="342900" indent="-342900" algn="l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>
                <a:solidFill>
                  <a:schemeClr val="tx1"/>
                </a:solidFill>
              </a:rPr>
              <a:t>Fel arall, gellir cysylltu sbardun yn yr uned defnyddiwr, ac er ei bod yn ymddangos yn anghywir, nid yw’n wahanol i gysylltu â soced sy’n bodoli’n barod.</a:t>
            </a:r>
          </a:p>
          <a:p>
            <a:pPr algn="l"/>
            <a:r>
              <a:rPr lang="cy-GB" dirty="0">
                <a:solidFill>
                  <a:schemeClr val="tx1"/>
                </a:solidFill>
              </a:rPr>
              <a:t>Dim ond un cebl sydd yn y soced sbardun, gyda’r cysylltiadau ar gyfer byw, niwtral a daear. Mae hyn yr un fath â chysylltu â diwedd cylched rheiddiol. Mae pen arall y cebl yn cysylltu â soced ar y cylch, felly bydd tri chebl yn y soced hwnnw.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1052737"/>
            <a:ext cx="7772400" cy="504056"/>
          </a:xfrm>
        </p:spPr>
        <p:txBody>
          <a:bodyPr/>
          <a:lstStyle/>
          <a:p>
            <a:r>
              <a:rPr lang="cy-GB"/>
              <a:t>Cyfyngiadau sbardun</a:t>
            </a:r>
            <a:br>
              <a:rPr lang="cy-GB"/>
            </a:br>
            <a:endParaRPr lang="cy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6513" y="1774853"/>
            <a:ext cx="7848872" cy="4320480"/>
          </a:xfrm>
        </p:spPr>
        <p:txBody>
          <a:bodyPr/>
          <a:lstStyle/>
          <a:p>
            <a:pPr algn="l"/>
            <a:r>
              <a:rPr lang="cy-GB" dirty="0">
                <a:solidFill>
                  <a:schemeClr val="tx1"/>
                </a:solidFill>
              </a:rPr>
              <a:t>Dim ond un soced y gellir ei gysylltu â sbardun. (Gall hwn fod yn soced sengl neu ddwbl.) </a:t>
            </a:r>
            <a:r>
              <a:rPr lang="cy-GB" b="1" dirty="0">
                <a:solidFill>
                  <a:schemeClr val="tx1"/>
                </a:solidFill>
              </a:rPr>
              <a:t>NI </a:t>
            </a:r>
            <a:r>
              <a:rPr lang="cy-GB" dirty="0">
                <a:solidFill>
                  <a:schemeClr val="tx1"/>
                </a:solidFill>
              </a:rPr>
              <a:t>chaniateir cysylltu soced arall, gan y gallai hyn orlwytho’r cebl sengl sy’n ei gyflenwi.</a:t>
            </a:r>
          </a:p>
          <a:p>
            <a:pPr algn="l"/>
            <a:r>
              <a:rPr lang="cy-GB" dirty="0">
                <a:solidFill>
                  <a:schemeClr val="tx1"/>
                </a:solidFill>
              </a:rPr>
              <a:t>Dim ond un sbardun ellir ei gysylltu â phob soced neu flwch cyswllt ar y cylch. Mae ceisio cysylltu dau neu ragor yn anodd iawn oherwydd nifer y gwifrau dan sylw, ond mae hefyd yn gallu arwain at lwyth anarferol ar y pwynt hwnnw yn y cylch.</a:t>
            </a:r>
          </a:p>
          <a:p>
            <a:pPr algn="l"/>
            <a:r>
              <a:rPr lang="cy-GB" dirty="0">
                <a:solidFill>
                  <a:schemeClr val="tx1"/>
                </a:solidFill>
              </a:rPr>
              <a:t>Ni chaiff nifer y sbardunau ar y cylch fod yn fwy na nifer y socedi eraill. Os bydd angen nifer fawr o sbardunau arnoch chi, mae’n amser newid y gylched gyfan yn hytrach nag ychwanegu ati.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2008" y="1052737"/>
            <a:ext cx="7772400" cy="360040"/>
          </a:xfrm>
        </p:spPr>
        <p:txBody>
          <a:bodyPr/>
          <a:lstStyle/>
          <a:p>
            <a:r>
              <a:rPr lang="cy-GB"/>
              <a:t>Enghreifftiau o gylchedau sbardun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1554783"/>
            <a:ext cx="7704856" cy="4248472"/>
          </a:xfrm>
        </p:spPr>
        <p:txBody>
          <a:bodyPr/>
          <a:lstStyle/>
          <a:p>
            <a:pPr algn="l"/>
            <a:r>
              <a:rPr lang="cy-GB">
                <a:solidFill>
                  <a:schemeClr val="tx1"/>
                </a:solidFill>
              </a:rPr>
              <a:t>Sbardun o soced sy’n bodoli’n barod</a:t>
            </a:r>
          </a:p>
        </p:txBody>
      </p:sp>
      <p:pic>
        <p:nvPicPr>
          <p:cNvPr id="39938" name="Picture 2" descr="G:\unnamed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3688" y="1832335"/>
            <a:ext cx="5976664" cy="40763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1052737"/>
            <a:ext cx="7772400" cy="432048"/>
          </a:xfrm>
        </p:spPr>
        <p:txBody>
          <a:bodyPr/>
          <a:lstStyle/>
          <a:p>
            <a:r>
              <a:rPr lang="cy-GB"/>
              <a:t>Enghreifftiau o gylchedau sbardun</a:t>
            </a:r>
          </a:p>
        </p:txBody>
      </p:sp>
      <p:pic>
        <p:nvPicPr>
          <p:cNvPr id="40962" name="Picture 2" descr="G:\main-qimg-5331f828ed61f518801c0aa6b5890f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60891" y="1484785"/>
            <a:ext cx="4871549" cy="451348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11560" y="2276872"/>
            <a:ext cx="17281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Sbardun o flwch cyswllt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1052736"/>
            <a:ext cx="7772400" cy="360040"/>
          </a:xfrm>
        </p:spPr>
        <p:txBody>
          <a:bodyPr/>
          <a:lstStyle/>
          <a:p>
            <a:r>
              <a:rPr lang="cy-GB"/>
              <a:t>Cylchedau pŵer: beth yw cylched rheiddiol?</a:t>
            </a:r>
            <a:br>
              <a:rPr lang="cy-GB" sz="2000" b="1">
                <a:solidFill>
                  <a:schemeClr val="tx1"/>
                </a:solidFill>
              </a:rPr>
            </a:br>
            <a:endParaRPr lang="cy-GB" sz="2000" b="1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1560" y="1628800"/>
            <a:ext cx="7128792" cy="3744416"/>
          </a:xfrm>
        </p:spPr>
        <p:txBody>
          <a:bodyPr/>
          <a:lstStyle/>
          <a:p>
            <a:pPr algn="l"/>
            <a:endParaRPr lang="en-GB" dirty="0">
              <a:solidFill>
                <a:schemeClr val="tx1"/>
              </a:solidFill>
            </a:endParaRPr>
          </a:p>
          <a:p>
            <a:pPr algn="l"/>
            <a:r>
              <a:rPr lang="cy-GB" dirty="0">
                <a:solidFill>
                  <a:schemeClr val="tx1"/>
                </a:solidFill>
              </a:rPr>
              <a:t>Mewn cylched rheiddiol, mae pŵer yn cael ei drosglwyddo o bwynt i bwynt gan un darn o gebl sy’n cysylltu pob pwynt â'r nesaf. Mae’n dechrau yn y prif flwch ffiws ac yn dod i ben yn y ddyfais sydd wedi’i chysylltu ddiwethaf. Gall blychau cyswllt canolradd gysylltu socedi unigol neu gyfres o socedi, ond nid oes strwythur gwifrau ar siap dolen.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0"/>
          <p:cNvGrpSpPr>
            <a:grpSpLocks noGrp="1"/>
          </p:cNvGrpSpPr>
          <p:nvPr/>
        </p:nvGrpSpPr>
        <p:grpSpPr bwMode="auto">
          <a:xfrm>
            <a:off x="410964" y="3928389"/>
            <a:ext cx="1746069" cy="925286"/>
            <a:chOff x="476" y="3294"/>
            <a:chExt cx="953" cy="726"/>
          </a:xfrm>
        </p:grpSpPr>
        <p:sp>
          <p:nvSpPr>
            <p:cNvPr id="5" name="Rectangle 31"/>
            <p:cNvSpPr>
              <a:spLocks noChangeArrowheads="1"/>
            </p:cNvSpPr>
            <p:nvPr/>
          </p:nvSpPr>
          <p:spPr bwMode="auto">
            <a:xfrm>
              <a:off x="476" y="3294"/>
              <a:ext cx="953" cy="72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6" name="Rectangle 32"/>
            <p:cNvSpPr>
              <a:spLocks noChangeArrowheads="1"/>
            </p:cNvSpPr>
            <p:nvPr/>
          </p:nvSpPr>
          <p:spPr bwMode="auto">
            <a:xfrm>
              <a:off x="521" y="3339"/>
              <a:ext cx="454" cy="4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7" name="Rectangle 33"/>
            <p:cNvSpPr>
              <a:spLocks noChangeArrowheads="1"/>
            </p:cNvSpPr>
            <p:nvPr/>
          </p:nvSpPr>
          <p:spPr bwMode="auto">
            <a:xfrm>
              <a:off x="1338" y="3339"/>
              <a:ext cx="45" cy="40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8" name="Rectangle 34"/>
            <p:cNvSpPr>
              <a:spLocks noChangeArrowheads="1"/>
            </p:cNvSpPr>
            <p:nvPr/>
          </p:nvSpPr>
          <p:spPr bwMode="auto">
            <a:xfrm>
              <a:off x="1020" y="3566"/>
              <a:ext cx="272" cy="31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9" name="Rectangle 35"/>
            <p:cNvSpPr>
              <a:spLocks noChangeArrowheads="1"/>
            </p:cNvSpPr>
            <p:nvPr/>
          </p:nvSpPr>
          <p:spPr bwMode="auto">
            <a:xfrm>
              <a:off x="884" y="3566"/>
              <a:ext cx="136" cy="31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3653093" y="2110110"/>
            <a:ext cx="1231900" cy="622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4" name="Rectangle 12"/>
          <p:cNvSpPr>
            <a:spLocks noChangeArrowheads="1"/>
          </p:cNvSpPr>
          <p:nvPr/>
        </p:nvSpPr>
        <p:spPr bwMode="auto">
          <a:xfrm>
            <a:off x="6997184" y="2127528"/>
            <a:ext cx="1231900" cy="622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5" name="Rectangle 12"/>
          <p:cNvSpPr>
            <a:spLocks noChangeArrowheads="1"/>
          </p:cNvSpPr>
          <p:nvPr/>
        </p:nvSpPr>
        <p:spPr bwMode="auto">
          <a:xfrm>
            <a:off x="5346910" y="2140589"/>
            <a:ext cx="1231900" cy="61431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6" name="Rectangle 14"/>
          <p:cNvSpPr>
            <a:spLocks noChangeArrowheads="1"/>
          </p:cNvSpPr>
          <p:nvPr/>
        </p:nvSpPr>
        <p:spPr bwMode="auto">
          <a:xfrm rot="-5400000">
            <a:off x="4174519" y="2263237"/>
            <a:ext cx="190500" cy="889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7" name="Rectangle 14"/>
          <p:cNvSpPr>
            <a:spLocks noChangeArrowheads="1"/>
          </p:cNvSpPr>
          <p:nvPr/>
        </p:nvSpPr>
        <p:spPr bwMode="auto">
          <a:xfrm rot="-5400000">
            <a:off x="5842210" y="2276299"/>
            <a:ext cx="190500" cy="889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8" name="Rectangle 14"/>
          <p:cNvSpPr>
            <a:spLocks noChangeArrowheads="1"/>
          </p:cNvSpPr>
          <p:nvPr/>
        </p:nvSpPr>
        <p:spPr bwMode="auto">
          <a:xfrm rot="-5400000">
            <a:off x="7483775" y="2263237"/>
            <a:ext cx="190500" cy="889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9" name="Rectangle 13"/>
          <p:cNvSpPr>
            <a:spLocks noChangeArrowheads="1"/>
          </p:cNvSpPr>
          <p:nvPr/>
        </p:nvSpPr>
        <p:spPr bwMode="auto">
          <a:xfrm>
            <a:off x="3909995" y="2549531"/>
            <a:ext cx="190500" cy="889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0" name="Rectangle 13"/>
          <p:cNvSpPr>
            <a:spLocks noChangeArrowheads="1"/>
          </p:cNvSpPr>
          <p:nvPr/>
        </p:nvSpPr>
        <p:spPr bwMode="auto">
          <a:xfrm>
            <a:off x="4523948" y="2562594"/>
            <a:ext cx="190500" cy="889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1" name="Rectangle 13"/>
          <p:cNvSpPr>
            <a:spLocks noChangeArrowheads="1"/>
          </p:cNvSpPr>
          <p:nvPr/>
        </p:nvSpPr>
        <p:spPr bwMode="auto">
          <a:xfrm>
            <a:off x="5529790" y="2558239"/>
            <a:ext cx="190500" cy="889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2" name="Rectangle 13"/>
          <p:cNvSpPr>
            <a:spLocks noChangeArrowheads="1"/>
          </p:cNvSpPr>
          <p:nvPr/>
        </p:nvSpPr>
        <p:spPr bwMode="auto">
          <a:xfrm>
            <a:off x="6213413" y="2553885"/>
            <a:ext cx="190500" cy="889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3" name="Rectangle 13"/>
          <p:cNvSpPr>
            <a:spLocks noChangeArrowheads="1"/>
          </p:cNvSpPr>
          <p:nvPr/>
        </p:nvSpPr>
        <p:spPr bwMode="auto">
          <a:xfrm>
            <a:off x="7140875" y="2549530"/>
            <a:ext cx="190500" cy="889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4" name="Rectangle 13"/>
          <p:cNvSpPr>
            <a:spLocks noChangeArrowheads="1"/>
          </p:cNvSpPr>
          <p:nvPr/>
        </p:nvSpPr>
        <p:spPr bwMode="auto">
          <a:xfrm>
            <a:off x="7833207" y="2545176"/>
            <a:ext cx="190500" cy="889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7" name="Text Box 56"/>
          <p:cNvSpPr txBox="1">
            <a:spLocks noChangeArrowheads="1"/>
          </p:cNvSpPr>
          <p:nvPr/>
        </p:nvSpPr>
        <p:spPr bwMode="auto">
          <a:xfrm rot="-5400000">
            <a:off x="942736" y="4270237"/>
            <a:ext cx="69795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cy-GB" sz="1000"/>
              <a:t>20Amp</a:t>
            </a:r>
          </a:p>
        </p:txBody>
      </p:sp>
      <p:cxnSp>
        <p:nvCxnSpPr>
          <p:cNvPr id="33" name="Straight Connector 32"/>
          <p:cNvCxnSpPr/>
          <p:nvPr/>
        </p:nvCxnSpPr>
        <p:spPr>
          <a:xfrm flipH="1">
            <a:off x="4578015" y="2633170"/>
            <a:ext cx="6893" cy="748755"/>
          </a:xfrm>
          <a:prstGeom prst="line">
            <a:avLst/>
          </a:prstGeom>
          <a:ln w="254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H="1">
            <a:off x="4660748" y="2628816"/>
            <a:ext cx="6893" cy="748755"/>
          </a:xfrm>
          <a:prstGeom prst="line">
            <a:avLst/>
          </a:prstGeom>
          <a:ln w="254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>
            <a:off x="6228289" y="2620107"/>
            <a:ext cx="6893" cy="748755"/>
          </a:xfrm>
          <a:prstGeom prst="line">
            <a:avLst/>
          </a:prstGeom>
          <a:ln w="254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H="1">
            <a:off x="6354565" y="2650585"/>
            <a:ext cx="6893" cy="748755"/>
          </a:xfrm>
          <a:prstGeom prst="line">
            <a:avLst/>
          </a:prstGeom>
          <a:ln w="254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>
            <a:off x="7961295" y="2637523"/>
            <a:ext cx="6893" cy="748755"/>
          </a:xfrm>
          <a:prstGeom prst="line">
            <a:avLst/>
          </a:prstGeom>
          <a:ln w="254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4682519" y="3364509"/>
            <a:ext cx="1541417" cy="17417"/>
          </a:xfrm>
          <a:prstGeom prst="line">
            <a:avLst/>
          </a:prstGeom>
          <a:ln w="254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6354563" y="3399341"/>
            <a:ext cx="1628503" cy="8709"/>
          </a:xfrm>
          <a:prstGeom prst="line">
            <a:avLst/>
          </a:prstGeom>
          <a:ln w="254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flipH="1">
            <a:off x="1347135" y="3364508"/>
            <a:ext cx="3213463" cy="0"/>
          </a:xfrm>
          <a:prstGeom prst="line">
            <a:avLst/>
          </a:prstGeom>
          <a:ln w="254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flipV="1">
            <a:off x="1338427" y="3347091"/>
            <a:ext cx="0" cy="931817"/>
          </a:xfrm>
          <a:prstGeom prst="line">
            <a:avLst/>
          </a:prstGeom>
          <a:ln w="254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H="1">
            <a:off x="3933582" y="2628815"/>
            <a:ext cx="11248" cy="500561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>
            <a:off x="4016313" y="2650586"/>
            <a:ext cx="11248" cy="500561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flipH="1">
            <a:off x="5579502" y="2637523"/>
            <a:ext cx="11248" cy="500561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flipH="1">
            <a:off x="5636107" y="2659295"/>
            <a:ext cx="11248" cy="500561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flipH="1">
            <a:off x="7190588" y="2672358"/>
            <a:ext cx="11248" cy="500561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4020667" y="3155502"/>
            <a:ext cx="1558834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5640461" y="3164211"/>
            <a:ext cx="1541417" cy="8708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>
            <a:stCxn id="7" idx="0"/>
          </p:cNvCxnSpPr>
          <p:nvPr/>
        </p:nvCxnSpPr>
        <p:spPr>
          <a:xfrm flipV="1">
            <a:off x="2031528" y="3155502"/>
            <a:ext cx="21002" cy="830239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 flipH="1">
            <a:off x="2043821" y="3146794"/>
            <a:ext cx="1881052" cy="8708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 flipH="1">
            <a:off x="4229672" y="2402937"/>
            <a:ext cx="13971" cy="517434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 flipH="1">
            <a:off x="5897364" y="2415999"/>
            <a:ext cx="13971" cy="517434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 flipH="1">
            <a:off x="5962678" y="2402936"/>
            <a:ext cx="13971" cy="517434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 flipH="1">
            <a:off x="4264506" y="2402936"/>
            <a:ext cx="13971" cy="517434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 flipH="1">
            <a:off x="7560701" y="2416000"/>
            <a:ext cx="13971" cy="517434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4273215" y="2911663"/>
            <a:ext cx="1628503" cy="17417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>
            <a:off x="5971387" y="2946496"/>
            <a:ext cx="1593668" cy="8709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 flipH="1" flipV="1">
            <a:off x="1103295" y="2911662"/>
            <a:ext cx="3117669" cy="8709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 flipH="1">
            <a:off x="1077170" y="2902954"/>
            <a:ext cx="8708" cy="1088571"/>
          </a:xfrm>
          <a:prstGeom prst="line">
            <a:avLst/>
          </a:prstGeom>
          <a:ln w="317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 Box 58"/>
          <p:cNvSpPr txBox="1">
            <a:spLocks noChangeArrowheads="1"/>
          </p:cNvSpPr>
          <p:nvPr/>
        </p:nvSpPr>
        <p:spPr bwMode="auto">
          <a:xfrm>
            <a:off x="2740144" y="3499128"/>
            <a:ext cx="162015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cy-GB" sz="1600">
                <a:latin typeface="Arial" pitchFamily="34" charset="0"/>
                <a:cs typeface="Arial" pitchFamily="34" charset="0"/>
              </a:rPr>
              <a:t>2.5mm</a:t>
            </a:r>
            <a:r>
              <a:rPr lang="cy-GB" sz="1600" baseline="30000">
                <a:latin typeface="Arial" pitchFamily="34" charset="0"/>
                <a:cs typeface="Arial" pitchFamily="34" charset="0"/>
              </a:rPr>
              <a:t>2</a:t>
            </a:r>
            <a:r>
              <a:rPr lang="cy-GB" sz="1600">
                <a:latin typeface="Arial" pitchFamily="34" charset="0"/>
                <a:cs typeface="Arial" pitchFamily="34" charset="0"/>
              </a:rPr>
              <a:t> Twin &amp; CPC pvc/pvc</a:t>
            </a:r>
          </a:p>
        </p:txBody>
      </p:sp>
      <p:sp>
        <p:nvSpPr>
          <p:cNvPr id="97" name="Text Box 58"/>
          <p:cNvSpPr txBox="1">
            <a:spLocks noChangeArrowheads="1"/>
          </p:cNvSpPr>
          <p:nvPr/>
        </p:nvSpPr>
        <p:spPr bwMode="auto">
          <a:xfrm>
            <a:off x="5148064" y="1700808"/>
            <a:ext cx="162015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cy-GB" sz="1600" dirty="0">
                <a:latin typeface="Arial" pitchFamily="34" charset="0"/>
                <a:cs typeface="Arial" pitchFamily="34" charset="0"/>
              </a:rPr>
              <a:t>Double sockets</a:t>
            </a:r>
          </a:p>
        </p:txBody>
      </p:sp>
      <p:sp>
        <p:nvSpPr>
          <p:cNvPr id="98" name="Text Box 58"/>
          <p:cNvSpPr txBox="1">
            <a:spLocks noChangeArrowheads="1"/>
          </p:cNvSpPr>
          <p:nvPr/>
        </p:nvSpPr>
        <p:spPr bwMode="auto">
          <a:xfrm>
            <a:off x="502041" y="5014419"/>
            <a:ext cx="162015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cy-GB" sz="1600">
                <a:latin typeface="Arial" pitchFamily="34" charset="0"/>
                <a:cs typeface="Arial" pitchFamily="34" charset="0"/>
              </a:rPr>
              <a:t>Distribution board</a:t>
            </a:r>
          </a:p>
        </p:txBody>
      </p:sp>
      <p:sp>
        <p:nvSpPr>
          <p:cNvPr id="100" name="Oval 84"/>
          <p:cNvSpPr>
            <a:spLocks noChangeArrowheads="1"/>
          </p:cNvSpPr>
          <p:nvPr/>
        </p:nvSpPr>
        <p:spPr bwMode="auto">
          <a:xfrm>
            <a:off x="2632738" y="2726968"/>
            <a:ext cx="241300" cy="850900"/>
          </a:xfrm>
          <a:prstGeom prst="ellips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2" name="Rectangle 51"/>
          <p:cNvSpPr/>
          <p:nvPr/>
        </p:nvSpPr>
        <p:spPr>
          <a:xfrm>
            <a:off x="611560" y="1052736"/>
            <a:ext cx="22878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y-GB" sz="2400" b="1">
                <a:solidFill>
                  <a:srgbClr val="0077E3"/>
                </a:solidFill>
                <a:latin typeface="+mj-lt"/>
              </a:rPr>
              <a:t>Cylchedau pŵer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1052737"/>
            <a:ext cx="7772400" cy="576064"/>
          </a:xfrm>
        </p:spPr>
        <p:txBody>
          <a:bodyPr/>
          <a:lstStyle/>
          <a:p>
            <a:r>
              <a:rPr lang="cy-GB"/>
              <a:t>Profi polaredd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9981" y="1547431"/>
            <a:ext cx="7848872" cy="4320480"/>
          </a:xfrm>
        </p:spPr>
        <p:txBody>
          <a:bodyPr/>
          <a:lstStyle/>
          <a:p>
            <a:pPr algn="l"/>
            <a:r>
              <a:rPr lang="cy-GB" dirty="0">
                <a:solidFill>
                  <a:schemeClr val="tx1"/>
                </a:solidFill>
              </a:rPr>
              <a:t>Un o’r profion sy’n cael eu cynnal ar ôl cwblhau cylched golau neu bŵer yw prawf polaredd.</a:t>
            </a:r>
          </a:p>
          <a:p>
            <a:pPr algn="l"/>
            <a:r>
              <a:rPr lang="cy-GB" dirty="0">
                <a:solidFill>
                  <a:schemeClr val="tx1"/>
                </a:solidFill>
              </a:rPr>
              <a:t>Mae prawf polaredd yn sicrhau bod pob dyfais polyn sengl (ffiwsiau, </a:t>
            </a:r>
            <a:r>
              <a:rPr lang="cy-GB" dirty="0" err="1">
                <a:solidFill>
                  <a:schemeClr val="tx1"/>
                </a:solidFill>
              </a:rPr>
              <a:t>switsys</a:t>
            </a:r>
            <a:r>
              <a:rPr lang="cy-GB" dirty="0">
                <a:solidFill>
                  <a:schemeClr val="tx1"/>
                </a:solidFill>
              </a:rPr>
              <a:t> a thorwyr cylchedau) wedi’u cysylltu â dargludydd llinell yn unig. Gan fod gosodiadau AC yn cynnwys dargludydd llinell a niwtral, mae’n bwysig iawn bod y dargludyddion hyn yn cael eu cysylltu yn y ffordd gywir, yn yr holl ategolion trydanol fel socedi neu blygiau.. </a:t>
            </a:r>
          </a:p>
          <a:p>
            <a:pPr algn="l"/>
            <a:r>
              <a:rPr lang="cy-GB" dirty="0">
                <a:solidFill>
                  <a:schemeClr val="tx1"/>
                </a:solidFill>
              </a:rPr>
              <a:t>Er mwyn sicrhau hyn, cynhelir prawf polaredd ar bob pwynt perthnasol. Mae’r prawf syml hwn yr un mor bwysig â’r lleill, a gellid bod wedi atal llawer o anafiadau a siociau difrifol pe bai archwiliadau polaredd wedi cael eu cynnal. </a:t>
            </a:r>
          </a:p>
          <a:p>
            <a:pPr algn="l"/>
            <a:endParaRPr lang="en-GB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1052737"/>
            <a:ext cx="7772400" cy="576064"/>
          </a:xfrm>
        </p:spPr>
        <p:txBody>
          <a:bodyPr/>
          <a:lstStyle/>
          <a:p>
            <a:r>
              <a:rPr lang="cy-GB"/>
              <a:t>Profi polaredd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1700808"/>
            <a:ext cx="8136904" cy="4032448"/>
          </a:xfrm>
        </p:spPr>
        <p:txBody>
          <a:bodyPr/>
          <a:lstStyle/>
          <a:p>
            <a:pPr algn="l"/>
            <a:r>
              <a:rPr lang="cy-GB" b="1" dirty="0">
                <a:solidFill>
                  <a:schemeClr val="tx1"/>
                </a:solidFill>
              </a:rPr>
              <a:t>Cynhelir profion polaredd i sicrhau’r canlynol:</a:t>
            </a:r>
          </a:p>
          <a:p>
            <a:pPr marL="457200" indent="-457200" algn="l">
              <a:buFont typeface="+mj-lt"/>
              <a:buAutoNum type="arabicPeriod"/>
            </a:pPr>
            <a:r>
              <a:rPr lang="cy-GB" dirty="0">
                <a:solidFill>
                  <a:schemeClr val="tx1"/>
                </a:solidFill>
              </a:rPr>
              <a:t>Bod pob dyfais polyn sengl (ffiwsiau, </a:t>
            </a:r>
            <a:r>
              <a:rPr lang="cy-GB" dirty="0" err="1">
                <a:solidFill>
                  <a:schemeClr val="tx1"/>
                </a:solidFill>
              </a:rPr>
              <a:t>switsys</a:t>
            </a:r>
            <a:r>
              <a:rPr lang="cy-GB" dirty="0">
                <a:solidFill>
                  <a:schemeClr val="tx1"/>
                </a:solidFill>
              </a:rPr>
              <a:t> a thorwyr cylchedau) wedi’u cysylltu â dargludydd llinell yn unig. </a:t>
            </a:r>
          </a:p>
          <a:p>
            <a:pPr marL="457200" indent="-457200" algn="l">
              <a:buFont typeface="+mj-lt"/>
              <a:buAutoNum type="arabicPeriod"/>
            </a:pPr>
            <a:r>
              <a:rPr lang="cy-GB" dirty="0">
                <a:solidFill>
                  <a:schemeClr val="tx1"/>
                </a:solidFill>
              </a:rPr>
              <a:t>Bod y dargludydd llinell wedi’i gysylltu â therfynell ganol daliwr lamp sgriw </a:t>
            </a:r>
            <a:r>
              <a:rPr lang="cy-GB" dirty="0" err="1">
                <a:solidFill>
                  <a:schemeClr val="tx1"/>
                </a:solidFill>
              </a:rPr>
              <a:t>Edison</a:t>
            </a:r>
            <a:endParaRPr lang="cy-GB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cy-GB" dirty="0">
                <a:solidFill>
                  <a:schemeClr val="tx1"/>
                </a:solidFill>
              </a:rPr>
              <a:t>Bod yr holl ategolion wedi’u cysylltu’n gywir. </a:t>
            </a:r>
          </a:p>
          <a:p>
            <a:pPr algn="l"/>
            <a:r>
              <a:rPr lang="cy-GB" dirty="0">
                <a:solidFill>
                  <a:schemeClr val="tx1"/>
                </a:solidFill>
              </a:rPr>
              <a:t> </a:t>
            </a:r>
          </a:p>
          <a:p>
            <a:pPr algn="l"/>
            <a:endParaRPr lang="en-GB" dirty="0"/>
          </a:p>
          <a:p>
            <a:endParaRPr lang="en-GB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Cylchedau goleuadau: switsys</a:t>
            </a:r>
          </a:p>
        </p:txBody>
      </p:sp>
      <p:pic>
        <p:nvPicPr>
          <p:cNvPr id="5" name="Picture 4" descr="Answer to Riddle #7: Three Light Bulbs &amp; Switches in a Room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29473" y="1672995"/>
            <a:ext cx="2070919" cy="1708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Single Gang Light Switch 1 Gang 1 Way White Plastic 6a: Amazon.co ...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1314" y="3916122"/>
            <a:ext cx="2952328" cy="2289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2 GANG 2 WAY LIGHT SWITCH WHITE PLASTIC LG202: Amazon.co.uk: DIY ...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1529853"/>
            <a:ext cx="2160240" cy="2078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4" name="Picture 2" descr="https://cdn.shopify.com/s/files/1/0103/0255/4171/products/3_252F5_252Fb_252F1_252F35b153869db87761e886382b056190f47ae9a539_sin_hq3w_large.jpg?v=157190517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66604" y="3916122"/>
            <a:ext cx="1872208" cy="18722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Cylchedau golau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/>
            <a:r>
              <a:rPr lang="cy-GB" dirty="0"/>
              <a:t>Enghreifftiau o ffitiadau golau:</a:t>
            </a:r>
          </a:p>
          <a:p>
            <a:pPr marL="0" indent="0" algn="ctr"/>
            <a:endParaRPr lang="en-GB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pic>
        <p:nvPicPr>
          <p:cNvPr id="5" name="Picture 4" descr="https://media.screwfix.com/is/image/ae235?src=ae235/15459_P&amp;$prodImageMedium$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172" y="2001391"/>
            <a:ext cx="1288356" cy="22196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2" name="Picture 2" descr="Luminans LED Ceiling Light 16W with Microwave Dimmable Built-in ..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15616" y="4221088"/>
            <a:ext cx="2328258" cy="1296144"/>
          </a:xfrm>
          <a:prstGeom prst="rect">
            <a:avLst/>
          </a:prstGeom>
          <a:noFill/>
        </p:spPr>
      </p:pic>
      <p:pic>
        <p:nvPicPr>
          <p:cNvPr id="15364" name="Picture 4" descr="Glass Decorative Wall Lamp Manufacturer in Delhi Delhi India by ...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75856" y="2276872"/>
            <a:ext cx="2088232" cy="2381250"/>
          </a:xfrm>
          <a:prstGeom prst="rect">
            <a:avLst/>
          </a:prstGeom>
          <a:noFill/>
        </p:spPr>
      </p:pic>
      <p:pic>
        <p:nvPicPr>
          <p:cNvPr id="8" name="Picture 7" descr="LED Light Fittings - Bristol | Business Lighting Ltd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80112" y="1412776"/>
            <a:ext cx="2160240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8" name="AutoShape 8" descr="What are fire rated downlights and why they are important for fire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pic>
        <p:nvPicPr>
          <p:cNvPr id="11" name="Picture 10" descr="JCC FG2 JC94110WH Shower Downlight Fireguard White 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00192" y="4365104"/>
            <a:ext cx="2016224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Cylchedau golau</a:t>
            </a:r>
            <a:br>
              <a:rPr lang="cy-GB" sz="2000">
                <a:solidFill>
                  <a:schemeClr val="tx1"/>
                </a:solidFill>
              </a:rPr>
            </a:br>
            <a:br>
              <a:rPr lang="cy-GB">
                <a:solidFill>
                  <a:schemeClr val="tx1"/>
                </a:solidFill>
              </a:rPr>
            </a:br>
            <a:r>
              <a:rPr lang="cy-GB" sz="2000" b="0">
                <a:solidFill>
                  <a:schemeClr val="tx1"/>
                </a:solidFill>
                <a:latin typeface="+mn-lt"/>
              </a:rPr>
              <a:t>Enghreifftiau o’r lampau a ddefnyddir:</a:t>
            </a:r>
          </a:p>
        </p:txBody>
      </p:sp>
      <p:pic>
        <p:nvPicPr>
          <p:cNvPr id="4" name="Content Placeholder 3" descr="Philips 40W 240V ES/E27 A55 GLS Dimmable Incandescent Light Bulb"/>
          <p:cNvPicPr>
            <a:picLocks noGrp="1"/>
          </p:cNvPicPr>
          <p:nvPr>
            <p:ph sz="quarter" idx="10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136" y="2108397"/>
            <a:ext cx="1615371" cy="1773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6" name="Picture 2" descr="https://www.energysavingonline.co.uk/image/cache/catalog/products/10W60WattLEDGLSBayonetLightBulbNaturalCoolWhite4000K-500x5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23353" y="2108397"/>
            <a:ext cx="1944216" cy="1944216"/>
          </a:xfrm>
          <a:prstGeom prst="rect">
            <a:avLst/>
          </a:prstGeom>
          <a:noFill/>
        </p:spPr>
      </p:pic>
      <p:pic>
        <p:nvPicPr>
          <p:cNvPr id="6" name="Picture 5" descr="Light bulb buying guide | Ideas &amp; Advice | DIY at B&amp;Q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91521" y="2297905"/>
            <a:ext cx="5335974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4" descr="China Dimmable Spotlight High Lumens Bulbs 110-240V 5W LED GU10 ...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11642" y="4052613"/>
            <a:ext cx="1608635" cy="1608635"/>
          </a:xfrm>
          <a:prstGeom prst="rect">
            <a:avLst/>
          </a:prstGeom>
          <a:noFill/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B152F76-9683-475F-9B71-90E2F8D96598}"/>
              </a:ext>
            </a:extLst>
          </p:cNvPr>
          <p:cNvSpPr txBox="1"/>
          <p:nvPr/>
        </p:nvSpPr>
        <p:spPr>
          <a:xfrm>
            <a:off x="3667569" y="3538029"/>
            <a:ext cx="5335974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y-GB" sz="900" dirty="0"/>
              <a:t>    Cap bidog	            Cap sgriw Edison              Cap golau cylch	            Capsiwl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8E6845E-5578-4EAC-8B70-2B172898391F}"/>
              </a:ext>
            </a:extLst>
          </p:cNvPr>
          <p:cNvSpPr txBox="1"/>
          <p:nvPr/>
        </p:nvSpPr>
        <p:spPr>
          <a:xfrm>
            <a:off x="3518326" y="5085184"/>
            <a:ext cx="5335974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y-GB" sz="900" dirty="0"/>
              <a:t>         Cap bidog bach          Cap sgriw Edison bach       Cap golau cylch	                Golau tiwb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Cylchedau golau: enghreifftiau o newidyddion a gyrwyr</a:t>
            </a:r>
          </a:p>
        </p:txBody>
      </p:sp>
      <p:pic>
        <p:nvPicPr>
          <p:cNvPr id="4" name="Picture 3" descr="LED Drivers vs Transformers? | Garden &amp; Landscape Lighti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536" y="2132856"/>
            <a:ext cx="2793747" cy="2361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0" name="Picture 2" descr="36W - 40w LED Power Driver Transformer DC22-42V AC160-265V Panel ..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9992" y="2924944"/>
            <a:ext cx="4048125" cy="30384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Subtitle 3"/>
          <p:cNvGrpSpPr>
            <a:grpSpLocks noGrp="1"/>
          </p:cNvGrpSpPr>
          <p:nvPr/>
        </p:nvGrpSpPr>
        <p:grpSpPr bwMode="auto">
          <a:xfrm>
            <a:off x="6447277" y="980728"/>
            <a:ext cx="1349783" cy="1253581"/>
            <a:chOff x="2472" y="1434"/>
            <a:chExt cx="726" cy="635"/>
          </a:xfrm>
        </p:grpSpPr>
        <p:sp>
          <p:nvSpPr>
            <p:cNvPr id="5" name="Oval 4"/>
            <p:cNvSpPr>
              <a:spLocks noChangeArrowheads="1"/>
            </p:cNvSpPr>
            <p:nvPr/>
          </p:nvSpPr>
          <p:spPr bwMode="auto">
            <a:xfrm>
              <a:off x="2472" y="1434"/>
              <a:ext cx="726" cy="63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6" name="Oval 5"/>
            <p:cNvSpPr>
              <a:spLocks noChangeArrowheads="1"/>
            </p:cNvSpPr>
            <p:nvPr/>
          </p:nvSpPr>
          <p:spPr bwMode="auto">
            <a:xfrm>
              <a:off x="2789" y="1480"/>
              <a:ext cx="45" cy="4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7" name="Oval 6"/>
            <p:cNvSpPr>
              <a:spLocks noChangeArrowheads="1"/>
            </p:cNvSpPr>
            <p:nvPr/>
          </p:nvSpPr>
          <p:spPr bwMode="auto">
            <a:xfrm>
              <a:off x="3062" y="1570"/>
              <a:ext cx="45" cy="4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8" name="Oval 7"/>
            <p:cNvSpPr>
              <a:spLocks noChangeArrowheads="1"/>
            </p:cNvSpPr>
            <p:nvPr/>
          </p:nvSpPr>
          <p:spPr bwMode="auto">
            <a:xfrm>
              <a:off x="3107" y="1661"/>
              <a:ext cx="45" cy="4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9" name="Oval 8"/>
            <p:cNvSpPr>
              <a:spLocks noChangeArrowheads="1"/>
            </p:cNvSpPr>
            <p:nvPr/>
          </p:nvSpPr>
          <p:spPr bwMode="auto">
            <a:xfrm>
              <a:off x="2562" y="1570"/>
              <a:ext cx="45" cy="4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0" name="Oval 9"/>
            <p:cNvSpPr>
              <a:spLocks noChangeArrowheads="1"/>
            </p:cNvSpPr>
            <p:nvPr/>
          </p:nvSpPr>
          <p:spPr bwMode="auto">
            <a:xfrm>
              <a:off x="2517" y="1661"/>
              <a:ext cx="45" cy="4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1" name="Oval 10"/>
            <p:cNvSpPr>
              <a:spLocks noChangeArrowheads="1"/>
            </p:cNvSpPr>
            <p:nvPr/>
          </p:nvSpPr>
          <p:spPr bwMode="auto">
            <a:xfrm>
              <a:off x="2693" y="1941"/>
              <a:ext cx="45" cy="4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2701" y="1485"/>
              <a:ext cx="45" cy="4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3" name="Oval 12"/>
            <p:cNvSpPr>
              <a:spLocks noChangeArrowheads="1"/>
            </p:cNvSpPr>
            <p:nvPr/>
          </p:nvSpPr>
          <p:spPr bwMode="auto">
            <a:xfrm>
              <a:off x="2869" y="1485"/>
              <a:ext cx="45" cy="4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</p:grpSp>
      <p:grpSp>
        <p:nvGrpSpPr>
          <p:cNvPr id="3" name="Group 18"/>
          <p:cNvGrpSpPr>
            <a:grpSpLocks/>
          </p:cNvGrpSpPr>
          <p:nvPr/>
        </p:nvGrpSpPr>
        <p:grpSpPr bwMode="auto">
          <a:xfrm>
            <a:off x="2953099" y="5190597"/>
            <a:ext cx="1512888" cy="1152525"/>
            <a:chOff x="476" y="3294"/>
            <a:chExt cx="953" cy="726"/>
          </a:xfrm>
        </p:grpSpPr>
        <p:sp>
          <p:nvSpPr>
            <p:cNvPr id="24" name="Rectangle 19"/>
            <p:cNvSpPr>
              <a:spLocks noChangeArrowheads="1"/>
            </p:cNvSpPr>
            <p:nvPr/>
          </p:nvSpPr>
          <p:spPr bwMode="auto">
            <a:xfrm>
              <a:off x="476" y="3294"/>
              <a:ext cx="953" cy="72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5" name="Rectangle 20"/>
            <p:cNvSpPr>
              <a:spLocks noChangeArrowheads="1"/>
            </p:cNvSpPr>
            <p:nvPr/>
          </p:nvSpPr>
          <p:spPr bwMode="auto">
            <a:xfrm>
              <a:off x="521" y="3339"/>
              <a:ext cx="454" cy="4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6" name="Rectangle 21"/>
            <p:cNvSpPr>
              <a:spLocks noChangeArrowheads="1"/>
            </p:cNvSpPr>
            <p:nvPr/>
          </p:nvSpPr>
          <p:spPr bwMode="auto">
            <a:xfrm>
              <a:off x="1338" y="3339"/>
              <a:ext cx="45" cy="40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7" name="Rectangle 22"/>
            <p:cNvSpPr>
              <a:spLocks noChangeArrowheads="1"/>
            </p:cNvSpPr>
            <p:nvPr/>
          </p:nvSpPr>
          <p:spPr bwMode="auto">
            <a:xfrm>
              <a:off x="1020" y="3566"/>
              <a:ext cx="272" cy="31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8" name="Rectangle 23"/>
            <p:cNvSpPr>
              <a:spLocks noChangeArrowheads="1"/>
            </p:cNvSpPr>
            <p:nvPr/>
          </p:nvSpPr>
          <p:spPr bwMode="auto">
            <a:xfrm>
              <a:off x="884" y="3566"/>
              <a:ext cx="136" cy="31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32" name="Rectangle 14"/>
          <p:cNvSpPr>
            <a:spLocks noChangeArrowheads="1"/>
          </p:cNvSpPr>
          <p:nvPr/>
        </p:nvSpPr>
        <p:spPr bwMode="auto">
          <a:xfrm>
            <a:off x="6938541" y="5122470"/>
            <a:ext cx="863600" cy="863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4" name="Oval 80"/>
          <p:cNvSpPr>
            <a:spLocks noChangeArrowheads="1"/>
          </p:cNvSpPr>
          <p:nvPr/>
        </p:nvSpPr>
        <p:spPr bwMode="auto">
          <a:xfrm>
            <a:off x="7018688" y="5196269"/>
            <a:ext cx="46853" cy="59916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5" name="Oval 80"/>
          <p:cNvSpPr>
            <a:spLocks noChangeArrowheads="1"/>
          </p:cNvSpPr>
          <p:nvPr/>
        </p:nvSpPr>
        <p:spPr bwMode="auto">
          <a:xfrm>
            <a:off x="7266881" y="5287708"/>
            <a:ext cx="46853" cy="59916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6" name="Oval 80"/>
          <p:cNvSpPr>
            <a:spLocks noChangeArrowheads="1"/>
          </p:cNvSpPr>
          <p:nvPr/>
        </p:nvSpPr>
        <p:spPr bwMode="auto">
          <a:xfrm>
            <a:off x="7410572" y="5779742"/>
            <a:ext cx="46853" cy="59916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7" name="Line 91"/>
          <p:cNvSpPr>
            <a:spLocks noChangeShapeType="1"/>
          </p:cNvSpPr>
          <p:nvPr/>
        </p:nvSpPr>
        <p:spPr bwMode="auto">
          <a:xfrm>
            <a:off x="7283255" y="5329480"/>
            <a:ext cx="177800" cy="46990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GB" dirty="0"/>
          </a:p>
        </p:txBody>
      </p:sp>
      <p:cxnSp>
        <p:nvCxnSpPr>
          <p:cNvPr id="39" name="Straight Connector 38"/>
          <p:cNvCxnSpPr>
            <a:cxnSpLocks/>
            <a:stCxn id="13" idx="4"/>
          </p:cNvCxnSpPr>
          <p:nvPr/>
        </p:nvCxnSpPr>
        <p:spPr>
          <a:xfrm>
            <a:off x="7227213" y="1172220"/>
            <a:ext cx="56042" cy="4153632"/>
          </a:xfrm>
          <a:prstGeom prst="line">
            <a:avLst/>
          </a:prstGeom>
          <a:ln w="254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stCxn id="37" idx="1"/>
          </p:cNvCxnSpPr>
          <p:nvPr/>
        </p:nvCxnSpPr>
        <p:spPr>
          <a:xfrm flipH="1" flipV="1">
            <a:off x="7405175" y="1607292"/>
            <a:ext cx="55880" cy="4192088"/>
          </a:xfrm>
          <a:prstGeom prst="line">
            <a:avLst/>
          </a:prstGeom>
          <a:ln w="254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cxnSpLocks/>
            <a:endCxn id="8" idx="2"/>
          </p:cNvCxnSpPr>
          <p:nvPr/>
        </p:nvCxnSpPr>
        <p:spPr>
          <a:xfrm flipV="1">
            <a:off x="7405175" y="1474265"/>
            <a:ext cx="222697" cy="150444"/>
          </a:xfrm>
          <a:prstGeom prst="line">
            <a:avLst/>
          </a:prstGeom>
          <a:ln w="254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 Box 83"/>
          <p:cNvSpPr txBox="1">
            <a:spLocks noChangeArrowheads="1"/>
          </p:cNvSpPr>
          <p:nvPr/>
        </p:nvSpPr>
        <p:spPr bwMode="auto">
          <a:xfrm rot="-5400000">
            <a:off x="3450762" y="5753297"/>
            <a:ext cx="5207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cy-GB" sz="1000"/>
              <a:t>6Amp</a:t>
            </a:r>
          </a:p>
        </p:txBody>
      </p:sp>
      <p:cxnSp>
        <p:nvCxnSpPr>
          <p:cNvPr id="48" name="Straight Connector 47"/>
          <p:cNvCxnSpPr/>
          <p:nvPr/>
        </p:nvCxnSpPr>
        <p:spPr>
          <a:xfrm flipV="1">
            <a:off x="3673105" y="2886316"/>
            <a:ext cx="36462" cy="2692899"/>
          </a:xfrm>
          <a:prstGeom prst="line">
            <a:avLst/>
          </a:prstGeom>
          <a:ln w="254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3745113" y="2886316"/>
            <a:ext cx="3378926" cy="8708"/>
          </a:xfrm>
          <a:prstGeom prst="line">
            <a:avLst/>
          </a:prstGeom>
          <a:ln w="254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flipH="1" flipV="1">
            <a:off x="7081931" y="1192594"/>
            <a:ext cx="44569" cy="1729692"/>
          </a:xfrm>
          <a:prstGeom prst="line">
            <a:avLst/>
          </a:prstGeom>
          <a:ln w="254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>
            <a:stCxn id="26" idx="0"/>
          </p:cNvCxnSpPr>
          <p:nvPr/>
        </p:nvCxnSpPr>
        <p:spPr>
          <a:xfrm flipH="1" flipV="1">
            <a:off x="4357175" y="2591361"/>
            <a:ext cx="68" cy="2670674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4374592" y="2591360"/>
            <a:ext cx="2203268" cy="8709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>
            <a:cxnSpLocks/>
            <a:stCxn id="10" idx="0"/>
          </p:cNvCxnSpPr>
          <p:nvPr/>
        </p:nvCxnSpPr>
        <p:spPr>
          <a:xfrm>
            <a:off x="6572773" y="1428859"/>
            <a:ext cx="22505" cy="117121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flipV="1">
            <a:off x="3384900" y="3218378"/>
            <a:ext cx="5623" cy="2043657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V="1">
            <a:off x="3381815" y="3200961"/>
            <a:ext cx="3509554" cy="17417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>
            <a:cxnSpLocks/>
            <a:stCxn id="11" idx="4"/>
          </p:cNvCxnSpPr>
          <p:nvPr/>
        </p:nvCxnSpPr>
        <p:spPr>
          <a:xfrm>
            <a:off x="6899993" y="2072430"/>
            <a:ext cx="8793" cy="1128531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flipH="1" flipV="1">
            <a:off x="7004580" y="2147223"/>
            <a:ext cx="43543" cy="3074126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>
            <a:cxnSpLocks/>
            <a:endCxn id="11" idx="5"/>
          </p:cNvCxnSpPr>
          <p:nvPr/>
        </p:nvCxnSpPr>
        <p:spPr>
          <a:xfrm flipH="1" flipV="1">
            <a:off x="6929573" y="2059131"/>
            <a:ext cx="75007" cy="88092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 Box 86"/>
          <p:cNvSpPr txBox="1">
            <a:spLocks noChangeArrowheads="1"/>
          </p:cNvSpPr>
          <p:nvPr/>
        </p:nvSpPr>
        <p:spPr bwMode="auto">
          <a:xfrm>
            <a:off x="7961072" y="5314603"/>
            <a:ext cx="96810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cy-GB" sz="1000"/>
              <a:t>1 Gang 1 Way Switch</a:t>
            </a:r>
          </a:p>
        </p:txBody>
      </p:sp>
      <p:sp>
        <p:nvSpPr>
          <p:cNvPr id="71" name="Text Box 86"/>
          <p:cNvSpPr txBox="1">
            <a:spLocks noChangeArrowheads="1"/>
          </p:cNvSpPr>
          <p:nvPr/>
        </p:nvSpPr>
        <p:spPr bwMode="auto">
          <a:xfrm>
            <a:off x="7982843" y="1461060"/>
            <a:ext cx="96810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cy-GB" sz="1000" dirty="0">
                <a:latin typeface="Arial" pitchFamily="34" charset="0"/>
                <a:cs typeface="Arial" pitchFamily="34" charset="0"/>
              </a:rPr>
              <a:t>Ceiling Rose</a:t>
            </a:r>
          </a:p>
        </p:txBody>
      </p:sp>
      <p:sp>
        <p:nvSpPr>
          <p:cNvPr id="73" name="Text Box 86"/>
          <p:cNvSpPr txBox="1">
            <a:spLocks noChangeArrowheads="1"/>
          </p:cNvSpPr>
          <p:nvPr/>
        </p:nvSpPr>
        <p:spPr bwMode="auto">
          <a:xfrm>
            <a:off x="4547311" y="2014055"/>
            <a:ext cx="96810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cy-GB" sz="1000" dirty="0">
                <a:latin typeface="Arial" pitchFamily="34" charset="0"/>
                <a:cs typeface="Arial" pitchFamily="34" charset="0"/>
              </a:rPr>
              <a:t>1mm</a:t>
            </a:r>
            <a:r>
              <a:rPr lang="cy-GB" sz="1000" baseline="30000" dirty="0">
                <a:latin typeface="Arial" pitchFamily="34" charset="0"/>
                <a:cs typeface="Arial" pitchFamily="34" charset="0"/>
              </a:rPr>
              <a:t>2</a:t>
            </a:r>
            <a:r>
              <a:rPr lang="cy-GB" sz="1000" dirty="0">
                <a:latin typeface="Arial" pitchFamily="34" charset="0"/>
                <a:cs typeface="Arial" pitchFamily="34" charset="0"/>
              </a:rPr>
              <a:t> Twin &amp; CPC pvc/pvc</a:t>
            </a:r>
          </a:p>
        </p:txBody>
      </p:sp>
      <p:sp>
        <p:nvSpPr>
          <p:cNvPr id="74" name="Text Box 86"/>
          <p:cNvSpPr txBox="1">
            <a:spLocks noChangeArrowheads="1"/>
          </p:cNvSpPr>
          <p:nvPr/>
        </p:nvSpPr>
        <p:spPr bwMode="auto">
          <a:xfrm>
            <a:off x="7865277" y="3564180"/>
            <a:ext cx="968103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cy-GB" sz="1000">
                <a:latin typeface="Arial" pitchFamily="34" charset="0"/>
                <a:cs typeface="Arial" pitchFamily="34" charset="0"/>
              </a:rPr>
              <a:t>1mm</a:t>
            </a:r>
            <a:r>
              <a:rPr lang="cy-GB" sz="1000" baseline="30000">
                <a:latin typeface="Arial" pitchFamily="34" charset="0"/>
                <a:cs typeface="Arial" pitchFamily="34" charset="0"/>
              </a:rPr>
              <a:t>2</a:t>
            </a:r>
            <a:r>
              <a:rPr lang="cy-GB" sz="1000">
                <a:latin typeface="Arial" pitchFamily="34" charset="0"/>
                <a:cs typeface="Arial" pitchFamily="34" charset="0"/>
              </a:rPr>
              <a:t> Twin Brown &amp;  CPC pvc/pvc</a:t>
            </a:r>
          </a:p>
        </p:txBody>
      </p:sp>
      <p:sp>
        <p:nvSpPr>
          <p:cNvPr id="75" name="Oval 84"/>
          <p:cNvSpPr>
            <a:spLocks noChangeArrowheads="1"/>
          </p:cNvSpPr>
          <p:nvPr/>
        </p:nvSpPr>
        <p:spPr bwMode="auto">
          <a:xfrm>
            <a:off x="4919966" y="2467626"/>
            <a:ext cx="241300" cy="850900"/>
          </a:xfrm>
          <a:prstGeom prst="ellips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6" name="Oval 87"/>
          <p:cNvSpPr>
            <a:spLocks noChangeArrowheads="1"/>
          </p:cNvSpPr>
          <p:nvPr/>
        </p:nvSpPr>
        <p:spPr bwMode="auto">
          <a:xfrm rot="5400000">
            <a:off x="7184194" y="3250311"/>
            <a:ext cx="191589" cy="1016000"/>
          </a:xfrm>
          <a:prstGeom prst="ellips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47" name="Rectangle 46"/>
          <p:cNvSpPr/>
          <p:nvPr/>
        </p:nvSpPr>
        <p:spPr>
          <a:xfrm>
            <a:off x="539552" y="980729"/>
            <a:ext cx="497586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y-GB" sz="2400" b="1">
                <a:solidFill>
                  <a:srgbClr val="0077E3"/>
                </a:solidFill>
                <a:latin typeface="+mj-lt"/>
              </a:rPr>
              <a:t>Cylchedau golau: Cylched golau 1 ffordd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A picture containing text  Description automatically generated">
            <a:extLst>
              <a:ext uri="{FF2B5EF4-FFF2-40B4-BE49-F238E27FC236}">
                <a16:creationId xmlns:a16="http://schemas.microsoft.com/office/drawing/2014/main" id="{8B531AEF-1299-4D5E-8B96-70B8DA7170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9792" y="1052736"/>
            <a:ext cx="6389110" cy="5269583"/>
          </a:xfrm>
          <a:prstGeom prst="rect">
            <a:avLst/>
          </a:prstGeom>
        </p:spPr>
      </p:pic>
      <p:sp>
        <p:nvSpPr>
          <p:cNvPr id="75" name="Rectangle 74"/>
          <p:cNvSpPr/>
          <p:nvPr/>
        </p:nvSpPr>
        <p:spPr>
          <a:xfrm>
            <a:off x="467544" y="1124744"/>
            <a:ext cx="58015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y-GB" sz="2400" b="1">
                <a:solidFill>
                  <a:srgbClr val="0077E3"/>
                </a:solidFill>
                <a:latin typeface="+mj-lt"/>
              </a:rPr>
              <a:t>Cylchedau golau: Cylched golau 2 ffordd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Rectangle 90"/>
          <p:cNvSpPr/>
          <p:nvPr/>
        </p:nvSpPr>
        <p:spPr>
          <a:xfrm>
            <a:off x="395536" y="1050407"/>
            <a:ext cx="67938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y-GB" sz="2400" b="1">
                <a:solidFill>
                  <a:srgbClr val="0077E3"/>
                </a:solidFill>
                <a:latin typeface="+mj-lt"/>
              </a:rPr>
              <a:t>Cylchedau golau: cylched golau canolradd</a:t>
            </a:r>
          </a:p>
        </p:txBody>
      </p:sp>
      <p:pic>
        <p:nvPicPr>
          <p:cNvPr id="22" name="Picture 21" descr="A picture containing chart  Description automatically generated">
            <a:extLst>
              <a:ext uri="{FF2B5EF4-FFF2-40B4-BE49-F238E27FC236}">
                <a16:creationId xmlns:a16="http://schemas.microsoft.com/office/drawing/2014/main" id="{F7F72DDD-BBB2-4C30-8AD4-0471ADC8CE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4" y="1450517"/>
            <a:ext cx="6455589" cy="465542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1091680"/>
            <a:ext cx="7772400" cy="504056"/>
          </a:xfrm>
        </p:spPr>
        <p:txBody>
          <a:bodyPr/>
          <a:lstStyle/>
          <a:p>
            <a:r>
              <a:rPr lang="cy-GB" dirty="0"/>
              <a:t>Cylchedau cylch terfynol: socedi ac unedau cysylltu sydd â ffiws</a:t>
            </a:r>
            <a:br>
              <a:rPr lang="cy-GB" sz="2000" dirty="0">
                <a:solidFill>
                  <a:schemeClr val="tx1"/>
                </a:solidFill>
              </a:rPr>
            </a:br>
            <a:endParaRPr lang="cy-GB" sz="2000" dirty="0">
              <a:solidFill>
                <a:schemeClr val="tx1"/>
              </a:solidFill>
            </a:endParaRPr>
          </a:p>
        </p:txBody>
      </p:sp>
      <p:pic>
        <p:nvPicPr>
          <p:cNvPr id="5" name="Picture 4" descr="Electrical | Switches / Sockets / Spur Units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35695" y="1732710"/>
            <a:ext cx="1978149" cy="1665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Electrical | Switches / Sockets / Spur Units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0936" y="1627178"/>
            <a:ext cx="2745854" cy="1876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Buy Knightsbridge Pure PU6000F 13A Fused Spur Unit with Neon ...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35696" y="3869084"/>
            <a:ext cx="1978149" cy="1934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MK Logic Plus 13A Switched Fused Spur &amp; Flex Outlet with Neon ...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23077" y="3992502"/>
            <a:ext cx="1978149" cy="1774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http://purl.org/dc/elements/1.1/"/>
    <ds:schemaRef ds:uri="http://purl.org/dc/terms/"/>
    <ds:schemaRef ds:uri="7d91badd-8922-4db1-9652-4fbca8a6b7df"/>
    <ds:schemaRef ds:uri="1c5831b9-66da-4f16-a409-834213ecdb8e"/>
  </ds:schemaRefs>
</ds:datastoreItem>
</file>

<file path=customXml/itemProps3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1894</TotalTime>
  <Words>700</Words>
  <Application>Microsoft Office PowerPoint</Application>
  <PresentationFormat>On-screen Show (4:3)</PresentationFormat>
  <Paragraphs>55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Lucida Grande</vt:lpstr>
      <vt:lpstr>Times New Roman</vt:lpstr>
      <vt:lpstr>Default Design</vt:lpstr>
      <vt:lpstr>PowerPoint Presentation</vt:lpstr>
      <vt:lpstr>Cylchedau goleuadau: switsys</vt:lpstr>
      <vt:lpstr>Cylchedau golau</vt:lpstr>
      <vt:lpstr>Cylchedau golau  Enghreifftiau o’r lampau a ddefnyddir:</vt:lpstr>
      <vt:lpstr>Cylchedau golau: enghreifftiau o newidyddion a gyrwyr</vt:lpstr>
      <vt:lpstr>PowerPoint Presentation</vt:lpstr>
      <vt:lpstr>PowerPoint Presentation</vt:lpstr>
      <vt:lpstr>PowerPoint Presentation</vt:lpstr>
      <vt:lpstr>Cylchedau cylch terfynol: socedi ac unedau cysylltu sydd â ffiws </vt:lpstr>
      <vt:lpstr>Beth yw cylched cylch terfynol?</vt:lpstr>
      <vt:lpstr>Cylchedau cylch terfynol: ychwanegu soced </vt:lpstr>
      <vt:lpstr>Cyfyngiadau sbardun </vt:lpstr>
      <vt:lpstr>Enghreifftiau o gylchedau sbardun</vt:lpstr>
      <vt:lpstr>Enghreifftiau o gylchedau sbardun</vt:lpstr>
      <vt:lpstr>Cylchedau pŵer: beth yw cylched rheiddiol? </vt:lpstr>
      <vt:lpstr>PowerPoint Presentation</vt:lpstr>
      <vt:lpstr>Profi polaredd</vt:lpstr>
      <vt:lpstr>Profi polaredd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Claire Brooks</cp:lastModifiedBy>
  <cp:revision>228</cp:revision>
  <dcterms:created xsi:type="dcterms:W3CDTF">2013-05-28T00:38:54Z</dcterms:created>
  <dcterms:modified xsi:type="dcterms:W3CDTF">2023-10-30T17:12:32Z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