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1"/>
  </p:notesMasterIdLst>
  <p:handoutMasterIdLst>
    <p:handoutMasterId r:id="rId22"/>
  </p:handoutMasterIdLst>
  <p:sldIdLst>
    <p:sldId id="360" r:id="rId5"/>
    <p:sldId id="337" r:id="rId6"/>
    <p:sldId id="328" r:id="rId7"/>
    <p:sldId id="361" r:id="rId8"/>
    <p:sldId id="340" r:id="rId9"/>
    <p:sldId id="341" r:id="rId10"/>
    <p:sldId id="344" r:id="rId11"/>
    <p:sldId id="342" r:id="rId12"/>
    <p:sldId id="343" r:id="rId13"/>
    <p:sldId id="330" r:id="rId14"/>
    <p:sldId id="345" r:id="rId15"/>
    <p:sldId id="333" r:id="rId16"/>
    <p:sldId id="335" r:id="rId17"/>
    <p:sldId id="346" r:id="rId18"/>
    <p:sldId id="336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2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10: Cynllunio ar gyfer tasgau cyffredin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Rhestr deunyddiau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248000"/>
          </a:xfrm>
        </p:spPr>
        <p:txBody>
          <a:bodyPr/>
          <a:lstStyle/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r>
              <a:rPr lang="cy-GB" sz="2000">
                <a:latin typeface="+mj-lt"/>
              </a:rPr>
              <a:t>Rhestr o ddarnau wedi’u diffinio ymlaen llaw yw rhestr deunyddiau y gellir cyfeirio ato mewn gosodiad i sicrhau bod deunyddiau’n cael eu cynllunio’n gyson ar gyfer swyddi. 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r>
              <a:rPr lang="cy-GB" sz="2000"/>
              <a:t>Mae angen rhestr deunyddiau cyn i chi ddechrau eich gosodiad, boed hynny’n ddomestig, yn ddiwydiannol neu ar gyfer prosiect masnachol. Bydd y rhestr deunyddiau’n cynnwys faint o geblau a chyfarpar sydd eu hangen i gwblhau’r prosiect cyfan neu ran ohono. 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r>
              <a:rPr lang="cy-GB" sz="2000">
                <a:latin typeface="+mj-lt"/>
              </a:rPr>
              <a:t>Yn gyntaf, diffiniwch wybodaeth pennawd y rhestr deunyddiau, ac yna ychwanegwch eitemau llinell at y rhestr deunyddiau.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endParaRPr lang="en-GB" sz="2000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Enghraifft o restr deunyddiau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E0880658-5406-4A7F-B956-6A0CA2EAB2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606599"/>
              </p:ext>
            </p:extLst>
          </p:nvPr>
        </p:nvGraphicFramePr>
        <p:xfrm>
          <a:off x="827584" y="1772816"/>
          <a:ext cx="7344815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8963">
                  <a:extLst>
                    <a:ext uri="{9D8B030D-6E8A-4147-A177-3AD203B41FA5}">
                      <a16:colId xmlns:a16="http://schemas.microsoft.com/office/drawing/2014/main" val="704309660"/>
                    </a:ext>
                  </a:extLst>
                </a:gridCol>
                <a:gridCol w="1468963">
                  <a:extLst>
                    <a:ext uri="{9D8B030D-6E8A-4147-A177-3AD203B41FA5}">
                      <a16:colId xmlns:a16="http://schemas.microsoft.com/office/drawing/2014/main" val="443787102"/>
                    </a:ext>
                  </a:extLst>
                </a:gridCol>
                <a:gridCol w="1468963">
                  <a:extLst>
                    <a:ext uri="{9D8B030D-6E8A-4147-A177-3AD203B41FA5}">
                      <a16:colId xmlns:a16="http://schemas.microsoft.com/office/drawing/2014/main" val="2504187293"/>
                    </a:ext>
                  </a:extLst>
                </a:gridCol>
                <a:gridCol w="1468963">
                  <a:extLst>
                    <a:ext uri="{9D8B030D-6E8A-4147-A177-3AD203B41FA5}">
                      <a16:colId xmlns:a16="http://schemas.microsoft.com/office/drawing/2014/main" val="44793561"/>
                    </a:ext>
                  </a:extLst>
                </a:gridCol>
                <a:gridCol w="1468963">
                  <a:extLst>
                    <a:ext uri="{9D8B030D-6E8A-4147-A177-3AD203B41FA5}">
                      <a16:colId xmlns:a16="http://schemas.microsoft.com/office/drawing/2014/main" val="23537446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Enw'r eitem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Disgrifiad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Nifer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Cost uned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y-GB" b="1">
                          <a:solidFill>
                            <a:schemeClr val="tx1"/>
                          </a:solidFill>
                        </a:rPr>
                        <a:t>Cyfanswm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19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925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993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349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392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381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828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662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834149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r>
                        <a:rPr lang="cy-GB"/>
                        <a:t>Paratowyd gan:                                                 Llofnodwyd gan: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6291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7537" y="1602000"/>
            <a:ext cx="8229600" cy="4248000"/>
          </a:xfrm>
        </p:spPr>
        <p:txBody>
          <a:bodyPr/>
          <a:lstStyle/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r>
              <a:rPr lang="cy-GB" sz="2000" b="1" dirty="0"/>
              <a:t>Manylebau’r gosodiad</a:t>
            </a:r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r>
              <a:rPr lang="cy-GB" sz="2000" dirty="0"/>
              <a:t>Mae manylebau gosodiad yn rhoi manylion y gwaith, y deunyddiau a’r gwaith gosod sydd ei angen i gwblhau prosiect. Mae’r manylebion yn ganllaw maes i is-gontractwr ar ba ddeunyddiau i’w defnyddio, sut i’w gosod a’r ansawdd sydd ei angen.</a:t>
            </a:r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r>
              <a:rPr lang="cy-GB" sz="2000" b="1" dirty="0"/>
              <a:t>Cyfarwyddiadau’r gwneuthurwr</a:t>
            </a:r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r>
              <a:rPr lang="cy-GB" sz="2000" dirty="0"/>
              <a:t>Mae cyfarwyddiadau’r gwneuthurwr yn rhoi gwybodaeth a chyfarwyddiadau addas ar gyfer gosod, gweithredu, cynnal a chadw a defnyddio offer yn ddiogel.  </a:t>
            </a:r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endParaRPr lang="en-US" b="1" dirty="0"/>
          </a:p>
          <a:p>
            <a:pPr lvl="2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</a:pPr>
            <a:endParaRPr lang="en-US" b="1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Manylebau a chyfarwyddiadau’r gwneuthurwr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Asesiad risg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4248000"/>
          </a:xfrm>
        </p:spPr>
        <p:txBody>
          <a:bodyPr/>
          <a:lstStyle/>
          <a:p>
            <a:r>
              <a:rPr lang="cy-GB"/>
              <a:t>Asesiad risg yw’r broses o werthuso risgiau i iechyd a diogelwch gweithwyr yn sgil peryglon yn y gweithle. Mae’n archwiliad systematig o bob agwedd ar y gwaith sydd angen ei wneud ac mae’n ystyried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beth allai achosi anaf neu niwed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oes modd cael gwared â’r peryglon ac os nad oes modd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pa fesurau ataliol neu amddiffynnol sydd, neu a ddylai fod, ar waith i reoli'r risgiau.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Enghraifft o asesiad risg</a:t>
            </a:r>
          </a:p>
        </p:txBody>
      </p:sp>
      <p:sp>
        <p:nvSpPr>
          <p:cNvPr id="7" name="object 15">
            <a:extLst>
              <a:ext uri="{FF2B5EF4-FFF2-40B4-BE49-F238E27FC236}">
                <a16:creationId xmlns:a16="http://schemas.microsoft.com/office/drawing/2014/main" id="{B70B7D16-1130-453D-B6C7-8DE03364A272}"/>
              </a:ext>
            </a:extLst>
          </p:cNvPr>
          <p:cNvSpPr txBox="1"/>
          <p:nvPr/>
        </p:nvSpPr>
        <p:spPr>
          <a:xfrm>
            <a:off x="4563547" y="1960726"/>
            <a:ext cx="1421130" cy="44958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830"/>
              </a:lnSpc>
              <a:spcBef>
                <a:spcPts val="120"/>
              </a:spcBef>
            </a:pPr>
            <a:r>
              <a:rPr lang="cy-GB" sz="700">
                <a:solidFill>
                  <a:srgbClr val="231F20"/>
                </a:solidFill>
                <a:latin typeface="Arial"/>
                <a:cs typeface="Arial"/>
              </a:rPr>
              <a:t>Lleoliad:</a:t>
            </a:r>
          </a:p>
          <a:p>
            <a:pPr marL="12700" marR="5080">
              <a:lnSpc>
                <a:spcPts val="819"/>
              </a:lnSpc>
              <a:spcBef>
                <a:spcPts val="35"/>
              </a:spcBef>
            </a:pPr>
            <a:r>
              <a:rPr lang="cy-GB" sz="700">
                <a:solidFill>
                  <a:srgbClr val="231F20"/>
                </a:solidFill>
                <a:latin typeface="Arial"/>
                <a:cs typeface="Arial"/>
              </a:rPr>
              <a:t>Cyfeirnod yr asesiad risg:  Dyddiad adolygu:</a:t>
            </a:r>
          </a:p>
          <a:p>
            <a:pPr marL="12700">
              <a:lnSpc>
                <a:spcPts val="805"/>
              </a:lnSpc>
            </a:pPr>
            <a:r>
              <a:rPr lang="cy-GB" sz="700">
                <a:solidFill>
                  <a:srgbClr val="231F20"/>
                </a:solidFill>
                <a:latin typeface="Arial"/>
                <a:cs typeface="Arial"/>
              </a:rPr>
              <a:t>Adolygwyd gan:</a:t>
            </a:r>
          </a:p>
        </p:txBody>
      </p:sp>
      <p:sp>
        <p:nvSpPr>
          <p:cNvPr id="8" name="object 16">
            <a:extLst>
              <a:ext uri="{FF2B5EF4-FFF2-40B4-BE49-F238E27FC236}">
                <a16:creationId xmlns:a16="http://schemas.microsoft.com/office/drawing/2014/main" id="{04E397BD-453D-4E3F-9DDE-9D64B915C4A5}"/>
              </a:ext>
            </a:extLst>
          </p:cNvPr>
          <p:cNvSpPr txBox="1"/>
          <p:nvPr/>
        </p:nvSpPr>
        <p:spPr>
          <a:xfrm>
            <a:off x="1159554" y="1597131"/>
            <a:ext cx="2383155" cy="813435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lang="cy-GB" sz="1200" b="1">
                <a:solidFill>
                  <a:srgbClr val="231F20"/>
                </a:solidFill>
                <a:latin typeface="Arial"/>
                <a:cs typeface="Arial"/>
              </a:rPr>
              <a:t>Asesiad Risg</a:t>
            </a:r>
          </a:p>
          <a:p>
            <a:pPr marL="17145" marR="5080">
              <a:lnSpc>
                <a:spcPts val="819"/>
              </a:lnSpc>
              <a:spcBef>
                <a:spcPts val="580"/>
              </a:spcBef>
            </a:pPr>
            <a:r>
              <a:rPr lang="cy-GB" sz="700">
                <a:solidFill>
                  <a:srgbClr val="231F20"/>
                </a:solidFill>
                <a:latin typeface="Arial"/>
                <a:cs typeface="Arial"/>
              </a:rPr>
              <a:t>Gweithgaredd / Gweithle wedi’i asesu: Dychwelyd i’r gwaith ar ôl damwain Pobl yr ymgynghorwyd â nhw / a fu’n rhan o’r asesiad risg</a:t>
            </a:r>
          </a:p>
          <a:p>
            <a:pPr marL="17145" marR="1830705">
              <a:lnSpc>
                <a:spcPts val="819"/>
              </a:lnSpc>
              <a:spcBef>
                <a:spcPts val="10"/>
              </a:spcBef>
            </a:pPr>
            <a:r>
              <a:rPr lang="cy-GB" sz="700">
                <a:solidFill>
                  <a:srgbClr val="231F20"/>
                </a:solidFill>
                <a:latin typeface="Arial"/>
                <a:cs typeface="Arial"/>
              </a:rPr>
              <a:t>Dyddiad:  Adolygwyd ar:</a:t>
            </a:r>
          </a:p>
        </p:txBody>
      </p:sp>
      <p:graphicFrame>
        <p:nvGraphicFramePr>
          <p:cNvPr id="10" name="object 18">
            <a:extLst>
              <a:ext uri="{FF2B5EF4-FFF2-40B4-BE49-F238E27FC236}">
                <a16:creationId xmlns:a16="http://schemas.microsoft.com/office/drawing/2014/main" id="{BD3FB57A-23DD-4153-83BA-7E00B26E84E7}"/>
              </a:ext>
            </a:extLst>
          </p:cNvPr>
          <p:cNvGraphicFramePr>
            <a:graphicFrameLocks noGrp="1"/>
          </p:cNvGraphicFramePr>
          <p:nvPr/>
        </p:nvGraphicFramePr>
        <p:xfrm>
          <a:off x="1135752" y="2489025"/>
          <a:ext cx="6289035" cy="18098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1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9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90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36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9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14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512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793578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Perygl sylweddol</a:t>
                      </a:r>
                    </a:p>
                  </a:txBody>
                  <a:tcPr marL="0" marR="0" marT="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 marR="11430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Pobl mewn perygl a beth yw’r perygl</a:t>
                      </a:r>
                    </a:p>
                    <a:p>
                      <a:pPr marL="38100" marR="29209">
                        <a:lnSpc>
                          <a:spcPct val="100000"/>
                        </a:lnSpc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Disgrifiwch y niwed sy’n debygol o ddeillio o’r perygl (e.e. briw, torri coes, llosg cemegol ac ati) a phwy allai gael ei niweidio (e.e. gweithwyr, contractwyr, ymwelwyr ac ati)</a:t>
                      </a:r>
                    </a:p>
                  </a:txBody>
                  <a:tcPr marL="0" marR="0" marT="31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" marR="40005" algn="just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Mesur rheoli presennol</a:t>
                      </a: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Beth sydd ar waith ar hyn o bryd i reoli’r risg?</a:t>
                      </a:r>
                    </a:p>
                  </a:txBody>
                  <a:tcPr marL="0" marR="0" marT="31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19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Sgôr risg</a:t>
                      </a:r>
                    </a:p>
                    <a:p>
                      <a:pPr marL="36195" marR="34290">
                        <a:lnSpc>
                          <a:spcPct val="100000"/>
                        </a:lnSpc>
                      </a:pPr>
                      <a:r>
                        <a:rPr lang="cy-GB" sz="600">
                          <a:latin typeface="Arial"/>
                          <a:cs typeface="Arial"/>
                        </a:rPr>
                        <a:t>Defnyddiwch y matrics a nodwyd yn y nodyn cyfarwyddyd Tebygolrwydd (L)</a:t>
                      </a:r>
                    </a:p>
                    <a:p>
                      <a:pPr marL="361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cy-GB" sz="600">
                          <a:solidFill>
                            <a:srgbClr val="D2232A"/>
                          </a:solidFill>
                          <a:latin typeface="Arial"/>
                          <a:cs typeface="Arial"/>
                        </a:rPr>
                        <a:t>Difrifoldeb (S)</a:t>
                      </a:r>
                    </a:p>
                    <a:p>
                      <a:pPr algn="l" rtl="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36195" marR="2603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cy-GB" sz="600">
                          <a:solidFill>
                            <a:srgbClr val="D2232A"/>
                          </a:solidFill>
                          <a:latin typeface="Arial"/>
                          <a:cs typeface="Arial"/>
                        </a:rPr>
                        <a:t>Lluoswch (L) * (S) i gynhyrchu sgôr risg (RR)</a:t>
                      </a:r>
                    </a:p>
                  </a:txBody>
                  <a:tcPr marL="0" marR="0" marT="381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545" marR="32384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Angen gweithredu pellach</a:t>
                      </a: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Beth sydd ei angen i leihau’r risg i lefel dderbyniol? Defnyddiwch hierarchaeth rheoli a ddisgrifir yn y nodyn cyfeirio wrth ystyried y rheoliadau sydd eu hangen</a:t>
                      </a:r>
                    </a:p>
                  </a:txBody>
                  <a:tcPr marL="0" marR="0" marT="31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765" marR="7620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Gweithredwyd i:  </a:t>
                      </a: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Pwy fydd yn cwblhau’r weithred?</a:t>
                      </a:r>
                    </a:p>
                  </a:txBody>
                  <a:tcPr marL="0" marR="0" marT="381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0" marR="31750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Dyddiad dyledus:  </a:t>
                      </a: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Erbyn pryd y bydd y weithred yn cael ei chwblhau?</a:t>
                      </a:r>
                    </a:p>
                  </a:txBody>
                  <a:tcPr marL="0" marR="0" marT="381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1750" marR="3111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lang="cy-GB" sz="600" b="1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Dyddiad cwblhau:  </a:t>
                      </a: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Llofnod a dyddiad unwaith mae’r weithred wedi’i chwblhau</a:t>
                      </a:r>
                    </a:p>
                  </a:txBody>
                  <a:tcPr marL="0" marR="0" marT="381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19050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231">
                <a:tc>
                  <a:txBody>
                    <a:bodyPr/>
                    <a:lstStyle/>
                    <a:p>
                      <a:pPr marL="34290" marR="13652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Lloriau anwastad</a:t>
                      </a:r>
                    </a:p>
                  </a:txBody>
                  <a:tcPr marL="0" marR="0" marT="127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Gweithrediadau</a:t>
                      </a:r>
                    </a:p>
                  </a:txBody>
                  <a:tcPr marL="0" marR="0" marT="127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 marR="3213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Rhybudd a goruchwyliaeth lafar</a:t>
                      </a:r>
                    </a:p>
                  </a:txBody>
                  <a:tcPr marL="0" marR="0" marT="127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1594" marR="66675" indent="-635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  2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120" marR="57785" indent="-127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  1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1755" marR="33655" indent="-2349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RR  2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3189" marR="52069" indent="-6540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L/M/H  m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Dim yn berthnasol</a:t>
                      </a:r>
                    </a:p>
                  </a:txBody>
                  <a:tcPr marL="0" marR="0" marT="127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Goruchwyliwr safle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Ar waith nawr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Parhaus</a:t>
                      </a:r>
                    </a:p>
                  </a:txBody>
                  <a:tcPr marL="0" marR="0" marT="190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137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Camau</a:t>
                      </a:r>
                    </a:p>
                  </a:txBody>
                  <a:tcPr marL="0" marR="0" marT="9525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Gweithrediadau</a:t>
                      </a:r>
                    </a:p>
                  </a:txBody>
                  <a:tcPr marL="0" marR="0" marT="952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2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Rhybudd ar lafar</a:t>
                      </a:r>
                    </a:p>
                  </a:txBody>
                  <a:tcPr marL="0" marR="0" marT="1016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Dim yn berthnasol</a:t>
                      </a:r>
                    </a:p>
                  </a:txBody>
                  <a:tcPr marL="0" marR="0" marT="1016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Goruchwyliwr safle</a:t>
                      </a:r>
                    </a:p>
                  </a:txBody>
                  <a:tcPr marL="0" marR="0" marT="1016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Ar waith nawr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Parhaus</a:t>
                      </a:r>
                    </a:p>
                  </a:txBody>
                  <a:tcPr marL="0" marR="0" marT="1079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9525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314">
                <a:tc>
                  <a:txBody>
                    <a:bodyPr/>
                    <a:lstStyle/>
                    <a:p>
                      <a:pPr marL="3429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Grisiau</a:t>
                      </a:r>
                    </a:p>
                  </a:txBody>
                  <a:tcPr marL="0" marR="0" marT="15240" marB="0">
                    <a:lnL w="190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73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Gweithrediadau</a:t>
                      </a:r>
                    </a:p>
                  </a:txBody>
                  <a:tcPr marL="0" marR="0" marT="1524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826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Rhybudd ar lafar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2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56515" algn="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4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Dim yn berthnasol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Goruchwyliwr safle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37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Ar waith nawr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384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cy-GB" sz="60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Parhaus</a:t>
                      </a:r>
                    </a:p>
                  </a:txBody>
                  <a:tcPr marL="0" marR="0" marT="15875" marB="0">
                    <a:lnL w="9525">
                      <a:solidFill>
                        <a:srgbClr val="231F20"/>
                      </a:solidFill>
                      <a:prstDash val="solid"/>
                    </a:lnL>
                    <a:lnR w="19050">
                      <a:solidFill>
                        <a:srgbClr val="231F20"/>
                      </a:solidFill>
                      <a:prstDash val="solid"/>
                    </a:lnR>
                    <a:lnT w="9525">
                      <a:solidFill>
                        <a:srgbClr val="231F20"/>
                      </a:solidFill>
                      <a:prstDash val="solid"/>
                    </a:lnT>
                    <a:lnB w="19050">
                      <a:solidFill>
                        <a:srgbClr val="231F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object 19">
            <a:extLst>
              <a:ext uri="{FF2B5EF4-FFF2-40B4-BE49-F238E27FC236}">
                <a16:creationId xmlns:a16="http://schemas.microsoft.com/office/drawing/2014/main" id="{2D53BDBA-364E-4779-93DD-F14972FDE278}"/>
              </a:ext>
            </a:extLst>
          </p:cNvPr>
          <p:cNvSpPr/>
          <p:nvPr/>
        </p:nvSpPr>
        <p:spPr>
          <a:xfrm>
            <a:off x="1011174" y="1659179"/>
            <a:ext cx="6546215" cy="3065965"/>
          </a:xfrm>
          <a:custGeom>
            <a:avLst/>
            <a:gdLst/>
            <a:ahLst/>
            <a:cxnLst/>
            <a:rect l="l" t="t" r="r" b="b"/>
            <a:pathLst>
              <a:path w="6546215" h="5033645">
                <a:moveTo>
                  <a:pt x="0" y="5033645"/>
                </a:moveTo>
                <a:lnTo>
                  <a:pt x="6545656" y="5033645"/>
                </a:lnTo>
                <a:lnTo>
                  <a:pt x="6545656" y="0"/>
                </a:lnTo>
                <a:lnTo>
                  <a:pt x="0" y="0"/>
                </a:lnTo>
                <a:lnTo>
                  <a:pt x="0" y="5033645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Datganiad dull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988840"/>
            <a:ext cx="2304256" cy="2448272"/>
          </a:xfrm>
        </p:spPr>
        <p:txBody>
          <a:bodyPr/>
          <a:lstStyle/>
          <a:p>
            <a:r>
              <a:rPr lang="cy-GB"/>
              <a:t>Mae datganiad dull yn ddisgrifiad o sut y bydd y gwaith yn cael ei wneud yn ddiogel.</a:t>
            </a:r>
          </a:p>
        </p:txBody>
      </p:sp>
      <p:sp>
        <p:nvSpPr>
          <p:cNvPr id="5" name="object 9">
            <a:extLst>
              <a:ext uri="{FF2B5EF4-FFF2-40B4-BE49-F238E27FC236}">
                <a16:creationId xmlns:a16="http://schemas.microsoft.com/office/drawing/2014/main" id="{ADEAA8E2-1995-4571-B4D3-461F34F25AF6}"/>
              </a:ext>
            </a:extLst>
          </p:cNvPr>
          <p:cNvSpPr/>
          <p:nvPr/>
        </p:nvSpPr>
        <p:spPr>
          <a:xfrm>
            <a:off x="3203848" y="1043371"/>
            <a:ext cx="5616624" cy="5121933"/>
          </a:xfrm>
          <a:custGeom>
            <a:avLst/>
            <a:gdLst/>
            <a:ahLst/>
            <a:cxnLst/>
            <a:rect l="l" t="t" r="r" b="b"/>
            <a:pathLst>
              <a:path w="6539865" h="5693409">
                <a:moveTo>
                  <a:pt x="0" y="5693295"/>
                </a:moveTo>
                <a:lnTo>
                  <a:pt x="6539306" y="5693295"/>
                </a:lnTo>
                <a:lnTo>
                  <a:pt x="6539306" y="0"/>
                </a:lnTo>
                <a:lnTo>
                  <a:pt x="0" y="0"/>
                </a:lnTo>
                <a:lnTo>
                  <a:pt x="0" y="5693295"/>
                </a:lnTo>
                <a:close/>
              </a:path>
            </a:pathLst>
          </a:custGeom>
          <a:ln w="1270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 sz="1000"/>
          </a:p>
        </p:txBody>
      </p:sp>
      <p:graphicFrame>
        <p:nvGraphicFramePr>
          <p:cNvPr id="6" name="object 10">
            <a:extLst>
              <a:ext uri="{FF2B5EF4-FFF2-40B4-BE49-F238E27FC236}">
                <a16:creationId xmlns:a16="http://schemas.microsoft.com/office/drawing/2014/main" id="{85D31D05-E161-4DD4-B921-43D1D65391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345011"/>
              </p:ext>
            </p:extLst>
          </p:nvPr>
        </p:nvGraphicFramePr>
        <p:xfrm>
          <a:off x="3334672" y="1069683"/>
          <a:ext cx="5341784" cy="37854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1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0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5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400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8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584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7249">
                <a:tc gridSpan="8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+mn-lt"/>
                          <a:cs typeface="Gill Sans MT"/>
                        </a:rPr>
                        <a:t>DATGANIAD DULL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49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Dyddiad Adolygu: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Disgrifiad o’r Adolygiad: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Cymeradwywyd Gan:</a:t>
                      </a:r>
                    </a:p>
                  </a:txBody>
                  <a:tcPr marL="0" marR="0" marT="4556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7804">
                <a:tc gridSpan="2">
                  <a:txBody>
                    <a:bodyPr/>
                    <a:lstStyle/>
                    <a:p>
                      <a:pPr marL="89535" marR="657225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Disgrifiad o'r Dull Gweithio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Asesiad Risg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900">
                          <a:latin typeface="Gill Sans MT"/>
                          <a:cs typeface="Gill Sans MT"/>
                        </a:rPr>
                        <a:t>Lefelau Risg</a:t>
                      </a:r>
                    </a:p>
                  </a:txBody>
                  <a:tcPr marL="0" marR="0" marT="45568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marL="20955" algn="l" rtl="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 marR="190500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Camau a Argymhellir* (Cymal Rhif)</a:t>
                      </a:r>
                    </a:p>
                  </a:txBody>
                  <a:tcPr marL="0" marR="0" marT="43447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249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1.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249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2.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249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3.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249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4.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249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 b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LEFELAU RISG:</a:t>
                      </a:r>
                    </a:p>
                  </a:txBody>
                  <a:tcPr marL="0" marR="0" marT="45038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Dosbarth 1 (uchel)</a:t>
                      </a:r>
                    </a:p>
                  </a:txBody>
                  <a:tcPr marL="0" marR="0" marT="0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Dosbarth 2 (canolig)</a:t>
                      </a:r>
                    </a:p>
                  </a:txBody>
                  <a:tcPr marL="0" marR="0" marT="0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Dosbarth 3 (isel)</a:t>
                      </a:r>
                    </a:p>
                  </a:txBody>
                  <a:tcPr marL="0" marR="0" marT="45038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Dosbarth 4 (risg isel iawn)</a:t>
                      </a:r>
                    </a:p>
                  </a:txBody>
                  <a:tcPr marL="0" marR="0" marT="0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584">
                <a:tc gridSpan="8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BBE8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29263">
                <a:tc gridSpan="4">
                  <a:txBody>
                    <a:bodyPr/>
                    <a:lstStyle/>
                    <a:p>
                      <a:pPr marL="89535" marR="422909">
                        <a:lnSpc>
                          <a:spcPct val="101400"/>
                        </a:lnSpc>
                        <a:spcBef>
                          <a:spcPts val="40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Cymeradwyo Manylion Peirianyddol/Tystysgrifau/Cyflawni Gwaith: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Codau Ymarfer, Deddfwriaeth: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71926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Peiriannau/Cyfarpar: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Gwirio’r gwaith cynnal a chadw:</a:t>
                      </a: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object 11">
            <a:extLst>
              <a:ext uri="{FF2B5EF4-FFF2-40B4-BE49-F238E27FC236}">
                <a16:creationId xmlns:a16="http://schemas.microsoft.com/office/drawing/2014/main" id="{C3C92406-4DF2-49FF-B62D-52D4C575DD4F}"/>
              </a:ext>
            </a:extLst>
          </p:cNvPr>
          <p:cNvSpPr txBox="1"/>
          <p:nvPr/>
        </p:nvSpPr>
        <p:spPr>
          <a:xfrm>
            <a:off x="3334672" y="4902897"/>
            <a:ext cx="484138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1000" b="1">
                <a:solidFill>
                  <a:srgbClr val="231F20"/>
                </a:solidFill>
                <a:latin typeface="Gill Sans MT"/>
                <a:cs typeface="Gill Sans MT"/>
              </a:rPr>
              <a:t>Llofnod</a:t>
            </a:r>
          </a:p>
        </p:txBody>
      </p:sp>
      <p:graphicFrame>
        <p:nvGraphicFramePr>
          <p:cNvPr id="8" name="object 12">
            <a:extLst>
              <a:ext uri="{FF2B5EF4-FFF2-40B4-BE49-F238E27FC236}">
                <a16:creationId xmlns:a16="http://schemas.microsoft.com/office/drawing/2014/main" id="{29F1CD68-6F6E-46C8-B4AD-C00A8441A1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274095"/>
              </p:ext>
            </p:extLst>
          </p:nvPr>
        </p:nvGraphicFramePr>
        <p:xfrm>
          <a:off x="3315681" y="5108179"/>
          <a:ext cx="5360775" cy="967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0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0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0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01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3587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587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Printiwch eich enw:</a:t>
                      </a: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620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Llofnod:</a:t>
                      </a:r>
                    </a:p>
                  </a:txBody>
                  <a:tcPr marL="0" marR="0" marT="4518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Cynllunio dilyniant o waith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gosod gwifrau trydanol mewn prosiectau adeiladu yn gofyn am arbenigedd a chynllunio priodol. Mae’n effeithio’n uniongyrchol ar ddiogelwch y cyfleustodau/cyfarpar a diogelwch y bobl sy’n eu defnyddio.</a:t>
            </a:r>
          </a:p>
          <a:p>
            <a:r>
              <a:rPr lang="cy-GB"/>
              <a:t>Mae cwmpas weirio trydanol yn cynnwys cyflenwi, gosod, profi a chomisiynu’r holl ategolion, gwifrau, switsys, socedi, sbardunau, blychau cyswllt/blychau tynnu, cysylltiadau ac ati.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 </a:t>
            </a:r>
            <a:r>
              <a:rPr lang="cy-GB"/>
              <a:t>Cynllunio dilyniant o waith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7920880" cy="4248000"/>
          </a:xfrm>
        </p:spPr>
        <p:txBody>
          <a:bodyPr/>
          <a:lstStyle/>
          <a:p>
            <a:pPr marL="0" lvl="1" indent="0">
              <a:buNone/>
            </a:pPr>
            <a:r>
              <a:rPr lang="cy-GB"/>
              <a:t>Mae cynllunio dilyniant o waith yn rhan hanfodol o’r broses osod gyffredinol. </a:t>
            </a:r>
          </a:p>
          <a:p>
            <a:pPr marL="0" lvl="1" indent="0">
              <a:buNone/>
            </a:pPr>
            <a:r>
              <a:rPr lang="cy-GB"/>
              <a:t>Pan fydd dilyniannau gwaith yn cael eu cynllunio’n dda, gellir creu amserlen gynhyrchu dynn sy’n cynnwys yr holl ddilyniannau gwaith, gan sicrhau y bydd y llif gwaith yn cael ei gynnal.</a:t>
            </a:r>
          </a:p>
          <a:p>
            <a:pPr marL="0" lvl="1" indent="0">
              <a:buNone/>
            </a:pPr>
            <a:r>
              <a:rPr lang="cy-GB" sz="2000"/>
              <a:t>Boed y prosiect yn adeilad newydd neu’n waith adnewyddu, dylid cynllunio’r gosodiadau trydanol i fodloni anghenion y deiliaid. Bydd gofyn rhai cwestiynau syml ar y dechrau yn osgoi gorlwytho unrhyw gylchedau â nifer o declynnau trydanol perfformiad uchel, neu ddefnyddio rhagor o stripiau cyswllt.</a:t>
            </a:r>
          </a:p>
          <a:p>
            <a:pPr marL="0" lvl="1" indent="0">
              <a:buNone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 </a:t>
            </a:r>
            <a:r>
              <a:rPr lang="cy-GB"/>
              <a:t>Cwestiynau i’w gofyn wrth gynllunio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248000"/>
          </a:xfrm>
        </p:spPr>
        <p:txBody>
          <a:bodyPr/>
          <a:lstStyle/>
          <a:p>
            <a:r>
              <a:rPr lang="cy-GB">
                <a:latin typeface="+mj-lt"/>
              </a:rPr>
              <a:t>Dyma rai pwyntiau i’w hystyried er mwyn i benseiri, adeiladwyr neu gontractwyr trydanol allu cynllunio a gweithredu’r seilwaith trydanol cywir: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Pa declynnau trydanol ydw i’n eu defnyddio ym mhob ystafell?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Ble dylid gosod ffynonellau golau (sefydlog a thrwy socedi)?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Ble mae angen y cysylltiadau teledu, cyfrifiadur neu ffôn?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Ble mae dyfeisiau symudol yn cael eu gwefru fel arfer ac a ddylid gosod socedi USB?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Sut ydw i eisiau rheoli’r goleuadau allanol?</a:t>
            </a:r>
          </a:p>
        </p:txBody>
      </p:sp>
    </p:spTree>
    <p:extLst>
      <p:ext uri="{BB962C8B-B14F-4D97-AF65-F5344CB8AC3E}">
        <p14:creationId xmlns:p14="http://schemas.microsoft.com/office/powerpoint/2010/main" val="3576353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1"/>
              <a:t>Cynllunio dilyniant o waith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>
              <a:latin typeface="+mj-lt"/>
            </a:endParaRPr>
          </a:p>
          <a:p>
            <a:r>
              <a:rPr lang="cy-GB">
                <a:latin typeface="+mj-lt"/>
              </a:rPr>
              <a:t>Yna, gallwch chi benderfynu ar: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Nifer y cylchedau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Nifer y socedi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Nifer y cysylltiadau lampau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>
                <a:latin typeface="+mj-lt"/>
              </a:rPr>
              <a:t>Nifer y cysylltiadau teledu a chyfathrebu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Cynllunio dilyniant o waith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>
                <a:latin typeface="+mj-lt"/>
              </a:rPr>
              <a:t>Mae’r gwaith cynllunio’n cael ei wneud ar sail cynllun adeiladu neu gynllun llawr cywir o’r adeilad – naill ai yn y gwreiddiol neu ar y cyfrifiadur gyda meddalwedd cynllun grŵp cyfatebol.</a:t>
            </a:r>
          </a:p>
          <a:p>
            <a:r>
              <a:rPr lang="cy-GB">
                <a:latin typeface="+mj-lt"/>
              </a:rPr>
              <a:t>Rhowch sylw arbennig i ddrysau a’r ffordd y maen nhw’n agor, ffenestri a grisiau, a lleoedd tân.</a:t>
            </a:r>
          </a:p>
          <a:p>
            <a:r>
              <a:rPr lang="cy-GB">
                <a:latin typeface="+mj-lt"/>
              </a:rPr>
              <a:t>Mae’n ddefnyddiol dangos dodrefn lle byddant yn cael eu gosod yn yr ystafelloedd yng nghynllun y llawr. Ar ôl cael yr holl wybodaeth hon, gellir gwneud y cysylltiadau priodol yn yr ystafelloedd yn ôl yr angen.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Manteision cynllunio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74528"/>
            <a:ext cx="8229600" cy="4248000"/>
          </a:xfrm>
        </p:spPr>
        <p:txBody>
          <a:bodyPr/>
          <a:lstStyle/>
          <a:p>
            <a:r>
              <a:rPr lang="cy-GB"/>
              <a:t>Bydd cynllunio yn eich helpu i wneud y canlynol: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mireinio eich dull o weithio wrth i chi ymgyfarwyddo â’r hyn sydd angen ei wneud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 datblygu dilyniant gwaith sy’n lleihau’r amser rydych chi’n ei dreulio’n casglu, trefnu a deall y gofynion lluniadu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trefnu eich gweithgareddau fel na fydd yn rhaid i chi fynd yn ôl i chwilio am wybodaeth yn ddiweddarach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cyfathrebu â’r tîm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cwblhau’r gwaith ar amser.</a:t>
            </a:r>
          </a:p>
          <a:p>
            <a:r>
              <a:rPr lang="cy-GB"/>
              <a:t>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Enghraifft o gynllun trydanol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CC70260-2825-4B4A-8DB9-5E18FD703F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818"/>
          <a:stretch/>
        </p:blipFill>
        <p:spPr>
          <a:xfrm>
            <a:off x="193685" y="1916832"/>
            <a:ext cx="8756629" cy="35878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ddiagramau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00808"/>
            <a:ext cx="8229600" cy="4248000"/>
          </a:xfrm>
        </p:spPr>
        <p:txBody>
          <a:bodyPr/>
          <a:lstStyle/>
          <a:p>
            <a:pPr marL="342900" lvl="2" indent="-342900"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Mae </a:t>
            </a:r>
            <a:r>
              <a:rPr lang="cy-GB" sz="2000" b="1"/>
              <a:t>diagramau cylched </a:t>
            </a:r>
            <a:r>
              <a:rPr lang="cy-GB" sz="2000"/>
              <a:t>yn ffordd ddarluniadol o ddangos cylchedau. Mae trydanwyr a pheirianwyr yn llunio diagramau cylched i’w helpu i ddylunio’r cylchedau eu hunain.</a:t>
            </a:r>
          </a:p>
          <a:p>
            <a:pPr marL="342900" lvl="2" indent="-342900"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Mae </a:t>
            </a:r>
            <a:r>
              <a:rPr lang="cy-GB" sz="2000" b="1"/>
              <a:t>diagramau weirio’n</a:t>
            </a:r>
            <a:r>
              <a:rPr lang="cy-GB" sz="2000"/>
              <a:t> dangos cydrannau’r gylched a sut mae gwneud y cysylltiadau rhwng y dyfeisiau. Mae diagram weirio fel arfer yn rhoi mwy o wybodaeth am leoliad a threfniant cymharol dyfeisiau a terfynellau ar y dyfeisiau.</a:t>
            </a:r>
          </a:p>
          <a:p>
            <a:pPr marL="342900" lvl="2" indent="-342900">
              <a:spcBef>
                <a:spcPts val="1200"/>
              </a:spcBef>
              <a:spcAft>
                <a:spcPts val="12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Mae </a:t>
            </a:r>
            <a:r>
              <a:rPr lang="cy-GB" sz="2000" b="1"/>
              <a:t>diagramau cynllun</a:t>
            </a:r>
            <a:r>
              <a:rPr lang="cy-GB" sz="2000"/>
              <a:t> yn gynllun neu’n drefniant dylunio gosodiad. Maent yn raddluniadau ac maent yn dangos lleoliad yr offer trydanol sydd i gael ei osod.</a:t>
            </a:r>
          </a:p>
          <a:p>
            <a:pPr lvl="2">
              <a:defRPr/>
            </a:pPr>
            <a:endParaRPr lang="en-US" b="1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1739</TotalTime>
  <Words>1263</Words>
  <Application>Microsoft Office PowerPoint</Application>
  <PresentationFormat>On-screen Show (4:3)</PresentationFormat>
  <Paragraphs>161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Gill Sans MT</vt:lpstr>
      <vt:lpstr>Lucida Grande</vt:lpstr>
      <vt:lpstr>Times New Roman</vt:lpstr>
      <vt:lpstr>Default Design</vt:lpstr>
      <vt:lpstr>PowerPoint Presentation</vt:lpstr>
      <vt:lpstr>Cynllunio dilyniant o waith</vt:lpstr>
      <vt:lpstr> Cynllunio dilyniant o waith</vt:lpstr>
      <vt:lpstr> Cwestiynau i’w gofyn wrth gynllunio</vt:lpstr>
      <vt:lpstr>Cynllunio dilyniant o waith</vt:lpstr>
      <vt:lpstr>Cynllunio dilyniant o waith</vt:lpstr>
      <vt:lpstr>Manteision cynllunio</vt:lpstr>
      <vt:lpstr>Enghraifft o gynllun trydanol</vt:lpstr>
      <vt:lpstr>Mathau o ddiagramau</vt:lpstr>
      <vt:lpstr>Rhestr deunyddiau</vt:lpstr>
      <vt:lpstr>Enghraifft o restr deunyddiau</vt:lpstr>
      <vt:lpstr>Manylebau a chyfarwyddiadau’r gwneuthurwr</vt:lpstr>
      <vt:lpstr>Asesiad risg </vt:lpstr>
      <vt:lpstr>Enghraifft o asesiad risg</vt:lpstr>
      <vt:lpstr>Datganiad dull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162</cp:revision>
  <dcterms:created xsi:type="dcterms:W3CDTF">2013-05-28T00:38:54Z</dcterms:created>
  <dcterms:modified xsi:type="dcterms:W3CDTF">2021-05-03T09:35:05Z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