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47" r:id="rId6"/>
    <p:sldId id="348" r:id="rId7"/>
    <p:sldId id="359" r:id="rId8"/>
    <p:sldId id="382" r:id="rId9"/>
    <p:sldId id="383" r:id="rId10"/>
    <p:sldId id="360" r:id="rId11"/>
    <p:sldId id="381" r:id="rId12"/>
    <p:sldId id="378" r:id="rId13"/>
    <p:sldId id="379" r:id="rId14"/>
    <p:sldId id="380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1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111" d="100"/>
          <a:sy n="111" d="100"/>
        </p:scale>
        <p:origin x="115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23-Oct-23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r>
              <a:rPr lang="en-US" sz="1100" dirty="0">
                <a:ea typeface="Arial" pitchFamily="-105" charset="0"/>
                <a:cs typeface="Arial" pitchFamily="-105" charset="0"/>
              </a:rPr>
              <a:t/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3: Meintiau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Unedau sy’n deilli o’r SI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131911"/>
              </p:ext>
            </p:extLst>
          </p:nvPr>
        </p:nvGraphicFramePr>
        <p:xfrm>
          <a:off x="1403648" y="1988840"/>
          <a:ext cx="6096000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Dimensiwn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Enw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Symbol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Arwynebedd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 sgwâr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cy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Cyfaint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 ciwbig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cy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879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Cyflymder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 yr eiliad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m/s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Cyflymiad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 yr eiliad wedi'i sgwario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m/s</a:t>
                      </a:r>
                      <a:r>
                        <a:rPr lang="cy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Goleuder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candela y metr sgwâr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cd</a:t>
                      </a:r>
                      <a:r>
                        <a:rPr lang="cy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m</a:t>
                      </a:r>
                      <a:r>
                        <a:rPr lang="cy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Dwysedd cerrynt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ampere y metr sgwâr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A/m</a:t>
                      </a:r>
                      <a:r>
                        <a:rPr lang="cy-GB" sz="1600" baseline="30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821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Cryfder maes magnetig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ampere y metr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A/m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Unedau sy'n deillio o'r SI gydag enwau arbennig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396959"/>
              </p:ext>
            </p:extLst>
          </p:nvPr>
        </p:nvGraphicFramePr>
        <p:xfrm>
          <a:off x="1518444" y="1464364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Dimensiwn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Enw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Symbol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Amlder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hertz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Hz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Grym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newton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Ynni / Gwaith 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joule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Pŵer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watt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Gwefr trydanol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cwlomb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Foltedd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folt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Cynhwysiant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ffarad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993528"/>
              </p:ext>
            </p:extLst>
          </p:nvPr>
        </p:nvGraphicFramePr>
        <p:xfrm>
          <a:off x="1619672" y="465566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Anwythedd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henry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Gwrthiant trydanol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ohm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Ω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Moment grym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 newton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l" rtl="0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747749"/>
            <a:ext cx="7772400" cy="1143000"/>
          </a:xfrm>
          <a:ln/>
        </p:spPr>
        <p:txBody>
          <a:bodyPr/>
          <a:lstStyle/>
          <a:p>
            <a:r>
              <a:rPr lang="cy-GB" sz="2000" b="0">
                <a:solidFill>
                  <a:schemeClr val="tx1"/>
                </a:solidFill>
              </a:rPr>
              <a:t>Mae Cyfraith Ohm yn nodi: ‘Mae’r cerrynt sy’n llifo mewn cylched yn gymesur â’r foltedd sy’n cael ei ddefnyddio, ac yn gymesur fel arall â’r gwrthiant’</a:t>
            </a:r>
            <a:br>
              <a:rPr lang="cy-GB" sz="2000" b="0">
                <a:solidFill>
                  <a:schemeClr val="tx1"/>
                </a:solidFill>
              </a:rPr>
            </a:br>
            <a:r>
              <a:rPr lang="cy-GB" sz="2000" b="0">
                <a:solidFill>
                  <a:schemeClr val="tx1"/>
                </a:solidFill>
              </a:rPr>
              <a:t>Gellir mynegi hyn yn fathemategol fel a ganlyn:</a:t>
            </a:r>
            <a:r>
              <a:rPr lang="cy-GB" sz="2000"/>
              <a:t/>
            </a:r>
            <a:br>
              <a:rPr lang="cy-GB" sz="2000"/>
            </a:br>
            <a:endParaRPr lang="cy-GB" sz="200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614934" y="3430363"/>
            <a:ext cx="5626100" cy="2374901"/>
            <a:chOff x="1291" y="2112"/>
            <a:chExt cx="3544" cy="1496"/>
          </a:xfrm>
        </p:grpSpPr>
        <p:pic>
          <p:nvPicPr>
            <p:cNvPr id="1775621" name="Picture 5" descr="I equal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26" y="2112"/>
              <a:ext cx="1968" cy="1127"/>
            </a:xfrm>
            <a:prstGeom prst="rect">
              <a:avLst/>
            </a:prstGeom>
            <a:noFill/>
          </p:spPr>
        </p:pic>
        <p:sp>
          <p:nvSpPr>
            <p:cNvPr id="1775623" name="Text Box 7"/>
            <p:cNvSpPr txBox="1">
              <a:spLocks noChangeArrowheads="1"/>
            </p:cNvSpPr>
            <p:nvPr/>
          </p:nvSpPr>
          <p:spPr bwMode="auto">
            <a:xfrm>
              <a:off x="1291" y="3331"/>
              <a:ext cx="3544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30000" tIns="65000" rIns="130000" bIns="65000">
              <a:spAutoFit/>
            </a:bodyPr>
            <a:lstStyle/>
            <a:p>
              <a:pPr defTabSz="1300163"/>
              <a:r>
                <a:rPr lang="cy-GB" b="1"/>
                <a:t>I = cerrynt      V = foltedd      R = gwrthiant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393304" y="1054885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</a:rPr>
              <a:t>Meintiau trydanol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7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56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1443" name="Picture 3" descr="I triang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916832"/>
            <a:ext cx="2895600" cy="2301875"/>
          </a:xfrm>
          <a:prstGeom prst="rect">
            <a:avLst/>
          </a:prstGeom>
          <a:noFill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1116183"/>
            <a:ext cx="8229600" cy="382588"/>
          </a:xfrm>
        </p:spPr>
        <p:txBody>
          <a:bodyPr/>
          <a:lstStyle/>
          <a:p>
            <a:r>
              <a:rPr lang="cy-GB"/>
              <a:t>Meintiau trydanol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32040" y="1988840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V = I x 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32040" y="2780928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/>
              <a:t>I = </a:t>
            </a:r>
            <a:r>
              <a:rPr lang="cy-GB" u="sng"/>
              <a:t>V</a:t>
            </a:r>
          </a:p>
          <a:p>
            <a:r>
              <a:rPr lang="cy-GB"/>
              <a:t>     R 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8761" y="3880792"/>
            <a:ext cx="8322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R = </a:t>
            </a:r>
            <a:r>
              <a:rPr lang="cy-GB" u="sng"/>
              <a:t>V</a:t>
            </a:r>
          </a:p>
          <a:p>
            <a:r>
              <a:rPr lang="cy-GB"/>
              <a:t>       I</a:t>
            </a:r>
          </a:p>
        </p:txBody>
      </p:sp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698" name="Text Box 10"/>
          <p:cNvSpPr txBox="1">
            <a:spLocks noChangeArrowheads="1"/>
          </p:cNvSpPr>
          <p:nvPr/>
        </p:nvSpPr>
        <p:spPr bwMode="auto">
          <a:xfrm>
            <a:off x="435224" y="1866327"/>
            <a:ext cx="4649959" cy="43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30000" tIns="65000" rIns="130000" bIns="65000">
            <a:spAutoFit/>
          </a:bodyPr>
          <a:lstStyle/>
          <a:p>
            <a:pPr defTabSz="1300163"/>
            <a:r>
              <a:rPr lang="cy-GB"/>
              <a:t>Mae pŵer trydanol yn cael ei fesur mewn </a:t>
            </a:r>
            <a:r>
              <a:rPr lang="cy-GB" b="1"/>
              <a:t>wattiau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2084576" y="2867525"/>
            <a:ext cx="2438400" cy="1938338"/>
            <a:chOff x="3888" y="1536"/>
            <a:chExt cx="1536" cy="1221"/>
          </a:xfrm>
        </p:grpSpPr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3888" y="1536"/>
              <a:ext cx="1536" cy="1221"/>
              <a:chOff x="3888" y="1536"/>
              <a:chExt cx="1536" cy="1221"/>
            </a:xfrm>
          </p:grpSpPr>
          <p:pic>
            <p:nvPicPr>
              <p:cNvPr id="1778694" name="Picture 6" descr="I triangle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888" y="1536"/>
                <a:ext cx="1536" cy="1221"/>
              </a:xfrm>
              <a:prstGeom prst="rect">
                <a:avLst/>
              </a:prstGeom>
              <a:noFill/>
            </p:spPr>
          </p:pic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4287" y="1838"/>
                <a:ext cx="713" cy="726"/>
                <a:chOff x="4287" y="1838"/>
                <a:chExt cx="713" cy="726"/>
              </a:xfrm>
            </p:grpSpPr>
            <p:pic>
              <p:nvPicPr>
                <p:cNvPr id="1778695" name="Picture 7" descr="patch for triangle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287" y="2324"/>
                  <a:ext cx="239" cy="23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78696" name="Picture 8" descr="patch for triangle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761" y="2325"/>
                  <a:ext cx="239" cy="239"/>
                </a:xfrm>
                <a:prstGeom prst="rect">
                  <a:avLst/>
                </a:prstGeom>
                <a:noFill/>
              </p:spPr>
            </p:pic>
            <p:pic>
              <p:nvPicPr>
                <p:cNvPr id="1778697" name="Picture 9" descr="patch for triangle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522" y="1838"/>
                  <a:ext cx="239" cy="239"/>
                </a:xfrm>
                <a:prstGeom prst="rect">
                  <a:avLst/>
                </a:prstGeom>
                <a:noFill/>
              </p:spPr>
            </p:pic>
          </p:grpSp>
        </p:grpSp>
        <p:sp>
          <p:nvSpPr>
            <p:cNvPr id="1778708" name="Text Box 20"/>
            <p:cNvSpPr txBox="1">
              <a:spLocks noChangeArrowheads="1"/>
            </p:cNvSpPr>
            <p:nvPr/>
          </p:nvSpPr>
          <p:spPr bwMode="auto">
            <a:xfrm>
              <a:off x="4345" y="2236"/>
              <a:ext cx="10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08" tIns="45703" rIns="91408" bIns="45703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cy-GB" sz="3600" b="1">
                  <a:solidFill>
                    <a:schemeClr val="tx2"/>
                  </a:solidFill>
                </a:rPr>
                <a:t>V</a:t>
              </a:r>
            </a:p>
          </p:txBody>
        </p:sp>
        <p:sp>
          <p:nvSpPr>
            <p:cNvPr id="1778709" name="Text Box 21"/>
            <p:cNvSpPr txBox="1">
              <a:spLocks noChangeArrowheads="1"/>
            </p:cNvSpPr>
            <p:nvPr/>
          </p:nvSpPr>
          <p:spPr bwMode="auto">
            <a:xfrm>
              <a:off x="3913" y="2236"/>
              <a:ext cx="10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08" tIns="45703" rIns="91408" bIns="45703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cy-GB" sz="3600" b="1">
                  <a:solidFill>
                    <a:schemeClr val="tx2"/>
                  </a:solidFill>
                </a:rPr>
                <a:t>I </a:t>
              </a:r>
            </a:p>
          </p:txBody>
        </p:sp>
        <p:sp>
          <p:nvSpPr>
            <p:cNvPr id="1778710" name="Text Box 22"/>
            <p:cNvSpPr txBox="1">
              <a:spLocks noChangeArrowheads="1"/>
            </p:cNvSpPr>
            <p:nvPr/>
          </p:nvSpPr>
          <p:spPr bwMode="auto">
            <a:xfrm>
              <a:off x="4128" y="1804"/>
              <a:ext cx="103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08" tIns="45703" rIns="91408" bIns="45703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cy-GB" sz="3600" b="1">
                  <a:solidFill>
                    <a:schemeClr val="tx2"/>
                  </a:solidFill>
                </a:rPr>
                <a:t>P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95536" y="1124744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</a:rPr>
              <a:t>Meintiau trydanol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40493" y="2674908"/>
            <a:ext cx="11530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P = V x I</a:t>
            </a:r>
          </a:p>
          <a:p>
            <a:r>
              <a:rPr lang="cy-GB"/>
              <a:t>      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08104" y="3356992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I = </a:t>
            </a:r>
            <a:r>
              <a:rPr lang="cy-GB" u="sng"/>
              <a:t>P</a:t>
            </a:r>
          </a:p>
          <a:p>
            <a:r>
              <a:rPr lang="cy-GB"/>
              <a:t>     V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08104" y="4307387"/>
            <a:ext cx="8178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y-GB"/>
              <a:t>V = </a:t>
            </a:r>
            <a:r>
              <a:rPr lang="cy-GB" u="sng"/>
              <a:t>P</a:t>
            </a:r>
          </a:p>
          <a:p>
            <a:r>
              <a:rPr lang="cy-GB"/>
              <a:t>       I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7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869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Cyfrifiadau cyfraith Ohm</a:t>
            </a:r>
          </a:p>
        </p:txBody>
      </p:sp>
      <p:sp>
        <p:nvSpPr>
          <p:cNvPr id="4" name="Rectangle 3"/>
          <p:cNvSpPr/>
          <p:nvPr/>
        </p:nvSpPr>
        <p:spPr>
          <a:xfrm>
            <a:off x="516394" y="1628800"/>
            <a:ext cx="821848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cy-GB"/>
              <a:t>Cyfrifwch y cerrynt pan fydd p.d. o 10 V yn cael ei roi ar gylched a gwrthiant o 2</a:t>
            </a:r>
            <a:r>
              <a:rPr lang="cy-GB">
                <a:sym typeface="Symbol"/>
              </a:rPr>
              <a:t></a:t>
            </a:r>
          </a:p>
          <a:p>
            <a:pPr lvl="0" algn="ctr"/>
            <a:r>
              <a:rPr lang="cy-GB"/>
              <a:t>I = </a:t>
            </a:r>
            <a:r>
              <a:rPr lang="cy-GB" u="sng"/>
              <a:t>V</a:t>
            </a:r>
          </a:p>
          <a:p>
            <a:pPr lvl="0" algn="ctr"/>
            <a:r>
              <a:rPr lang="cy-GB"/>
              <a:t>     R :</a:t>
            </a:r>
          </a:p>
          <a:p>
            <a:pPr lvl="0" algn="ctr"/>
            <a:r>
              <a:rPr lang="cy-GB"/>
              <a:t>I = </a:t>
            </a:r>
            <a:r>
              <a:rPr lang="cy-GB" u="sng"/>
              <a:t>10</a:t>
            </a:r>
          </a:p>
          <a:p>
            <a:pPr lvl="0" algn="ctr"/>
            <a:r>
              <a:rPr lang="cy-GB"/>
              <a:t>   2</a:t>
            </a:r>
          </a:p>
          <a:p>
            <a:pPr lvl="0" algn="ctr"/>
            <a:r>
              <a:rPr lang="cy-GB"/>
              <a:t>       I = 5amp</a:t>
            </a: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>
              <a:sym typeface="Symbol"/>
            </a:endParaRPr>
          </a:p>
          <a:p>
            <a:pPr lvl="0"/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493875" y="4169140"/>
            <a:ext cx="82809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cy-GB"/>
              <a:t>Pa foltedd fyddai ei angen i achosi cerrynt o 2A i lifo drwy wrthiant o 55</a:t>
            </a:r>
            <a:r>
              <a:rPr lang="cy-GB">
                <a:sym typeface="Symbol"/>
              </a:rPr>
              <a:t></a:t>
            </a:r>
            <a:r>
              <a:rPr lang="cy-GB"/>
              <a:t>?</a:t>
            </a:r>
          </a:p>
          <a:p>
            <a:pPr lvl="0"/>
            <a:endParaRPr lang="en-GB" sz="1600" dirty="0"/>
          </a:p>
          <a:p>
            <a:pPr lvl="0"/>
            <a:endParaRPr lang="en-GB" sz="1600" dirty="0"/>
          </a:p>
          <a:p>
            <a:pPr lvl="0"/>
            <a:endParaRPr lang="en-GB" sz="1600" dirty="0"/>
          </a:p>
          <a:p>
            <a:pPr lvl="0"/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3048000" y="4601155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cy-GB"/>
              <a:t>              I = </a:t>
            </a:r>
            <a:r>
              <a:rPr lang="cy-GB" u="sng"/>
              <a:t>V</a:t>
            </a:r>
          </a:p>
          <a:p>
            <a:pPr lvl="0" algn="ctr"/>
            <a:r>
              <a:rPr lang="cy-GB"/>
              <a:t>                   R :</a:t>
            </a:r>
          </a:p>
          <a:p>
            <a:pPr lvl="0"/>
            <a:r>
              <a:rPr lang="cy-GB"/>
              <a:t>                 Felly mae V = I x R</a:t>
            </a:r>
          </a:p>
          <a:p>
            <a:pPr lvl="0"/>
            <a:r>
              <a:rPr lang="cy-GB"/>
              <a:t>                                 V = 2 x 55</a:t>
            </a:r>
          </a:p>
          <a:p>
            <a:pPr lvl="0"/>
            <a:r>
              <a:rPr lang="cy-GB"/>
              <a:t>                                 V = 110 folt</a:t>
            </a:r>
          </a:p>
          <a:p>
            <a:pPr lvl="0" algn="ctr"/>
            <a:endParaRPr lang="en-GB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56" y="1083589"/>
            <a:ext cx="8218488" cy="382588"/>
          </a:xfrm>
        </p:spPr>
        <p:txBody>
          <a:bodyPr/>
          <a:lstStyle/>
          <a:p>
            <a:r>
              <a:rPr lang="cy-GB"/>
              <a:t>Cyfrifiadau pŵer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628801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cy-GB"/>
              <a:t>Cyfrifwch y pŵer sy’n cael ei ddefnyddio gan wresogydd trochi sy’n defnyddio 15A pan fydd wedi’i gysylltu â chyflenwad 200V.</a:t>
            </a:r>
          </a:p>
          <a:p>
            <a:pPr lvl="0"/>
            <a:endParaRPr lang="en-GB" dirty="0"/>
          </a:p>
          <a:p>
            <a:pPr lvl="0" algn="ctr"/>
            <a:r>
              <a:rPr lang="cy-GB"/>
              <a:t>P = I x V</a:t>
            </a:r>
          </a:p>
          <a:p>
            <a:pPr lvl="0" algn="ctr"/>
            <a:r>
              <a:rPr lang="cy-GB"/>
              <a:t>      P = 15 x 200</a:t>
            </a:r>
          </a:p>
          <a:p>
            <a:pPr lvl="0" algn="ctr"/>
            <a:r>
              <a:rPr lang="cy-GB"/>
              <a:t>                    P - 3000 wat neu 3kw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4230230"/>
            <a:ext cx="36465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cy-GB"/>
              <a:t>Cyfrifwch y cerrynt sy’n cael ei dynnu gan degell trydan 1500W sydd wedi’i gysylltu â chyflenwad 230V.</a:t>
            </a:r>
          </a:p>
          <a:p>
            <a:endParaRPr lang="en-GB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2171700" y="4230230"/>
            <a:ext cx="693643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cy-GB"/>
              <a:t>                                     P = I x V</a:t>
            </a:r>
          </a:p>
          <a:p>
            <a:pPr lvl="0"/>
            <a:r>
              <a:rPr lang="cy-GB"/>
              <a:t>                                             Felly mae I = P</a:t>
            </a:r>
          </a:p>
          <a:p>
            <a:pPr lvl="0"/>
            <a:r>
              <a:rPr lang="cy-GB"/>
              <a:t>                                                                  V</a:t>
            </a:r>
          </a:p>
          <a:p>
            <a:pPr lvl="0"/>
            <a:r>
              <a:rPr lang="cy-GB"/>
              <a:t>                                                           I = </a:t>
            </a:r>
            <a:r>
              <a:rPr lang="cy-GB" u="sng"/>
              <a:t>15000</a:t>
            </a:r>
          </a:p>
          <a:p>
            <a:pPr lvl="0"/>
            <a:r>
              <a:rPr lang="cy-GB"/>
              <a:t>                                                                  230</a:t>
            </a:r>
          </a:p>
          <a:p>
            <a:pPr lvl="0"/>
            <a:r>
              <a:rPr lang="cy-GB"/>
              <a:t>                                                           I = 6.52 amp</a:t>
            </a:r>
          </a:p>
          <a:p>
            <a:pPr lvl="0" algn="ctr"/>
            <a:endParaRPr lang="en-GB" sz="1600" dirty="0"/>
          </a:p>
          <a:p>
            <a:pPr lvl="0"/>
            <a:endParaRPr lang="en-GB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756" y="1213865"/>
            <a:ext cx="8218488" cy="382588"/>
          </a:xfrm>
        </p:spPr>
        <p:txBody>
          <a:bodyPr/>
          <a:lstStyle/>
          <a:p>
            <a:r>
              <a:rPr lang="cy-GB"/>
              <a:t>Meintiau cyffredinol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1745057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Yr uned ar gyfer pellter yw’r metr, yn ôl System Ryngwladol yr Unedau.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37057" y="2587335"/>
            <a:ext cx="84297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latin typeface="+mn-lt"/>
                <a:cs typeface="Arial" pitchFamily="34" charset="0"/>
              </a:rPr>
              <a:t>O’r uned sylfaen hon, gan ddefnyddio system o hafaliadau, ceir nifer o feintiau eraill, fel arwynebedd, cyfaint, cyflymder a chyflymiad.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latin typeface="+mn-lt"/>
                <a:cs typeface="Arial" pitchFamily="34" charset="0"/>
              </a:rPr>
              <a:t>Dyma rai o’r gwerthoedd ffisegol ar gyfer mesur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latin typeface="+mn-lt"/>
                <a:cs typeface="Arial" pitchFamily="34" charset="0"/>
              </a:rPr>
              <a:t>1 centimetr (cm) = 10 milimetr (mm)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-GB" b="1">
                <a:solidFill>
                  <a:srgbClr val="333333"/>
                </a:solidFill>
                <a:latin typeface="+mn-lt"/>
                <a:cs typeface="Arial" pitchFamily="34" charset="0"/>
              </a:rPr>
              <a:t>1 decimetr = 10 cm</a:t>
            </a:r>
            <a:r>
              <a:rPr kumimoji="0" lang="cy-GB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latin typeface="+mn-lt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y-GB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latin typeface="+mn-lt"/>
                <a:cs typeface="Arial" pitchFamily="34" charset="0"/>
              </a:rPr>
              <a:t>1 metr (m) = 100 centimetr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-GB" b="1">
                <a:solidFill>
                  <a:srgbClr val="333333"/>
                </a:solidFill>
                <a:latin typeface="+mn-lt"/>
                <a:cs typeface="Arial" pitchFamily="34" charset="0"/>
              </a:rPr>
              <a:t>1 metr (m) = 1000 milimetr (mm)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-GB" b="1">
                <a:solidFill>
                  <a:srgbClr val="333333"/>
                </a:solidFill>
                <a:latin typeface="+mn-lt"/>
                <a:cs typeface="Arial" pitchFamily="34" charset="0"/>
              </a:rPr>
              <a:t>1 cilometr (km) = 1000 metr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b="1" dirty="0">
              <a:solidFill>
                <a:srgbClr val="333333"/>
              </a:solidFill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b="1" dirty="0">
              <a:solidFill>
                <a:srgbClr val="333333"/>
              </a:solidFill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100" b="1" dirty="0">
              <a:solidFill>
                <a:srgbClr val="333333"/>
              </a:solidFill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-apple-system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cyffredinol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700808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Yn y System Ryngwladol o </a:t>
            </a:r>
            <a:r>
              <a:rPr lang="cy-GB" b="1"/>
              <a:t>Unedau (SI)</a:t>
            </a:r>
            <a:r>
              <a:rPr lang="cy-GB"/>
              <a:t>, yr </a:t>
            </a:r>
            <a:r>
              <a:rPr lang="cy-GB" b="1"/>
              <a:t>uned arwynebedd</a:t>
            </a:r>
            <a:r>
              <a:rPr lang="cy-GB"/>
              <a:t> safonol yw’r metr sgwâr (wedi’i ysgrifennu fel m</a:t>
            </a:r>
            <a:r>
              <a:rPr lang="cy-GB" baseline="30000"/>
              <a:t>2</a:t>
            </a:r>
            <a:r>
              <a:rPr lang="cy-GB"/>
              <a:t>).</a:t>
            </a:r>
          </a:p>
          <a:p>
            <a:endParaRPr lang="en-GB" dirty="0"/>
          </a:p>
          <a:p>
            <a:r>
              <a:rPr lang="cy-GB"/>
              <a:t>Mewn gwaith electro-dechnegol, ac yn benodol o ran maint dargludyddion, rydyn ni’n defnyddio mm</a:t>
            </a:r>
            <a:r>
              <a:rPr lang="cy-GB" baseline="30000"/>
              <a:t>2</a:t>
            </a:r>
            <a:r>
              <a:rPr lang="cy-GB"/>
              <a:t>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Unedau sylfaen SI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688676"/>
              </p:ext>
            </p:extLst>
          </p:nvPr>
        </p:nvGraphicFramePr>
        <p:xfrm>
          <a:off x="1475656" y="2132856"/>
          <a:ext cx="6120681" cy="2294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2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0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0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Dimensiwn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Enw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Symbol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Hyd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metr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Mas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cilogram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kg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Amser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eiliad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36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Cerrynt trydanol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ampere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781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b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Tymheredd thermodynamig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 i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kelvin</a:t>
                      </a:r>
                    </a:p>
                  </a:txBody>
                  <a:tcPr marL="59690" marR="59690" marT="59690" marB="5969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Aft>
                          <a:spcPts val="1170"/>
                        </a:spcAft>
                      </a:pPr>
                      <a:r>
                        <a:rPr lang="cy-GB" sz="160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</a:t>
                      </a:r>
                    </a:p>
                  </a:txBody>
                  <a:tcPr marL="59690" marR="59690" marT="59690" marB="596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1735</TotalTime>
  <Words>535</Words>
  <Application>Microsoft Office PowerPoint</Application>
  <PresentationFormat>On-screen Show (4:3)</PresentationFormat>
  <Paragraphs>166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-apple-system</vt:lpstr>
      <vt:lpstr>Arial</vt:lpstr>
      <vt:lpstr>Lucida Grande</vt:lpstr>
      <vt:lpstr>Symbol</vt:lpstr>
      <vt:lpstr>Times New Roman</vt:lpstr>
      <vt:lpstr>Default Design</vt:lpstr>
      <vt:lpstr>PowerPoint Presentation</vt:lpstr>
      <vt:lpstr>Mae Cyfraith Ohm yn nodi: ‘Mae’r cerrynt sy’n llifo mewn cylched yn gymesur â’r foltedd sy’n cael ei ddefnyddio, ac yn gymesur fel arall â’r gwrthiant’ Gellir mynegi hyn yn fathemategol fel a ganlyn: </vt:lpstr>
      <vt:lpstr>Meintiau trydanol</vt:lpstr>
      <vt:lpstr>PowerPoint Presentation</vt:lpstr>
      <vt:lpstr>Cyfrifiadau cyfraith Ohm</vt:lpstr>
      <vt:lpstr>Cyfrifiadau pŵer</vt:lpstr>
      <vt:lpstr>Meintiau cyffredinol</vt:lpstr>
      <vt:lpstr>Meintiau cyffredinol</vt:lpstr>
      <vt:lpstr>Unedau sylfaen SI</vt:lpstr>
      <vt:lpstr>Unedau sy’n deilli o’r SI</vt:lpstr>
      <vt:lpstr>Unedau sy'n deillio o'r SI gydag enwau arbennig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Tegwen Parri</cp:lastModifiedBy>
  <cp:revision>209</cp:revision>
  <dcterms:created xsi:type="dcterms:W3CDTF">2013-05-28T00:38:54Z</dcterms:created>
  <dcterms:modified xsi:type="dcterms:W3CDTF">2023-10-23T09:10:04Z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