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3"/>
  </p:notesMasterIdLst>
  <p:handoutMasterIdLst>
    <p:handoutMasterId r:id="rId14"/>
  </p:handoutMasterIdLst>
  <p:sldIdLst>
    <p:sldId id="360" r:id="rId5"/>
    <p:sldId id="354" r:id="rId6"/>
    <p:sldId id="355" r:id="rId7"/>
    <p:sldId id="356" r:id="rId8"/>
    <p:sldId id="357" r:id="rId9"/>
    <p:sldId id="358" r:id="rId10"/>
    <p:sldId id="359" r:id="rId11"/>
    <p:sldId id="267" r:id="rId12"/>
  </p:sldIdLst>
  <p:sldSz cx="9144000" cy="6858000" type="screen4x3"/>
  <p:notesSz cx="6858000" cy="9144000"/>
  <p:custDataLst>
    <p:tags r:id="rId1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44"/>
    <p:restoredTop sz="93172" autoAdjust="0"/>
  </p:normalViewPr>
  <p:slideViewPr>
    <p:cSldViewPr showGuides="1">
      <p:cViewPr varScale="1">
        <p:scale>
          <a:sx n="62" d="100"/>
          <a:sy n="62" d="100"/>
        </p:scale>
        <p:origin x="69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4/29/2021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 8</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5" name="Rectangle 15">
            <a:extLst>
              <a:ext uri="{FF2B5EF4-FFF2-40B4-BE49-F238E27FC236}">
                <a16:creationId xmlns:a16="http://schemas.microsoft.com/office/drawing/2014/main" id="{C671C4F8-5336-4818-B91A-D61510FC9D82}"/>
              </a:ext>
            </a:extLst>
          </p:cNvPr>
          <p:cNvSpPr txBox="1">
            <a:spLocks noChangeArrowheads="1"/>
          </p:cNvSpPr>
          <p:nvPr/>
        </p:nvSpPr>
        <p:spPr bwMode="auto">
          <a:xfrm>
            <a:off x="457200" y="2944800"/>
            <a:ext cx="8153400" cy="2514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pPr eaLnBrk="1" hangingPunct="1"/>
            <a:r>
              <a:rPr lang="cy-GB"/>
              <a:t>PowerPoint 9: Dulliau ffitio a sicrhau cyffredin ar gyfer ceblau a chyfyngu</a:t>
            </a:r>
          </a:p>
        </p:txBody>
      </p:sp>
      <p:sp>
        <p:nvSpPr>
          <p:cNvPr id="6" name="TextBox 9">
            <a:extLst>
              <a:ext uri="{FF2B5EF4-FFF2-40B4-BE49-F238E27FC236}">
                <a16:creationId xmlns:a16="http://schemas.microsoft.com/office/drawing/2014/main" id="{EA14CB35-ABFE-42FE-9E34-EBE79DE6950F}"/>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114: Systemau ac offer electro-dechnegol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02196"/>
            <a:ext cx="8219256" cy="382588"/>
          </a:xfrm>
        </p:spPr>
        <p:txBody>
          <a:bodyPr/>
          <a:lstStyle/>
          <a:p>
            <a:r>
              <a:rPr lang="cy-GB"/>
              <a:t>Dulliau ffitio a sicrhau cyffredin</a:t>
            </a:r>
          </a:p>
        </p:txBody>
      </p:sp>
      <p:sp>
        <p:nvSpPr>
          <p:cNvPr id="3" name="Content Placeholder 2"/>
          <p:cNvSpPr>
            <a:spLocks noGrp="1"/>
          </p:cNvSpPr>
          <p:nvPr>
            <p:ph sz="quarter" idx="10"/>
          </p:nvPr>
        </p:nvSpPr>
        <p:spPr>
          <a:xfrm>
            <a:off x="467544" y="1844824"/>
            <a:ext cx="8229600" cy="4248000"/>
          </a:xfrm>
        </p:spPr>
        <p:txBody>
          <a:bodyPr/>
          <a:lstStyle/>
          <a:p>
            <a:r>
              <a:rPr lang="cy-GB"/>
              <a:t>Gellir defnyddio gwahanol ddulliau ffitio a sicrhau, yn dibynnu ar yr arwyneb. Dyma rai enghreifftiau: </a:t>
            </a:r>
          </a:p>
          <a:p>
            <a:pPr marL="342900" indent="-342900">
              <a:buClr>
                <a:srgbClr val="0077E3"/>
              </a:buClr>
              <a:buFont typeface="Arial" panose="020B0604020202020204" pitchFamily="34" charset="0"/>
              <a:buChar char="•"/>
            </a:pPr>
            <a:r>
              <a:rPr lang="cy-GB" b="1"/>
              <a:t>Bwrdd plastr:</a:t>
            </a:r>
            <a:r>
              <a:rPr lang="cy-GB"/>
              <a:t> toglau sbring, angorau wal, gosodiadau bwrdd plastr hunan-ddrilio</a:t>
            </a:r>
          </a:p>
          <a:p>
            <a:pPr marL="342900" indent="-342900">
              <a:buClr>
                <a:srgbClr val="0077E3"/>
              </a:buClr>
              <a:buFont typeface="Arial" panose="020B0604020202020204" pitchFamily="34" charset="0"/>
              <a:buChar char="•"/>
            </a:pPr>
            <a:r>
              <a:rPr lang="cy-GB" b="1"/>
              <a:t>Brics neu gerrig</a:t>
            </a:r>
            <a:r>
              <a:rPr lang="cy-GB"/>
              <a:t>: plygiau wal a sgriws, bollt wal</a:t>
            </a:r>
          </a:p>
          <a:p>
            <a:pPr marL="342900" indent="-342900">
              <a:buClr>
                <a:srgbClr val="0077E3"/>
              </a:buClr>
              <a:buFont typeface="Arial" panose="020B0604020202020204" pitchFamily="34" charset="0"/>
              <a:buChar char="•"/>
            </a:pPr>
            <a:r>
              <a:rPr lang="cy-GB" b="1"/>
              <a:t>Pren:</a:t>
            </a:r>
            <a:r>
              <a:rPr lang="cy-GB"/>
              <a:t> sgriws pren</a:t>
            </a:r>
          </a:p>
          <a:p>
            <a:pPr marL="342900" indent="-342900">
              <a:buClr>
                <a:srgbClr val="0077E3"/>
              </a:buClr>
              <a:buFont typeface="Arial" panose="020B0604020202020204" pitchFamily="34" charset="0"/>
              <a:buChar char="•"/>
            </a:pPr>
            <a:r>
              <a:rPr lang="cy-GB" b="1"/>
              <a:t>Metel:</a:t>
            </a:r>
            <a:r>
              <a:rPr lang="cy-GB"/>
              <a:t> nytiau a bolltiau</a:t>
            </a:r>
          </a:p>
          <a:p>
            <a:endParaRPr lang="en-GB"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Toglau sbring</a:t>
            </a:r>
          </a:p>
        </p:txBody>
      </p:sp>
      <p:sp>
        <p:nvSpPr>
          <p:cNvPr id="3" name="Content Placeholder 2"/>
          <p:cNvSpPr>
            <a:spLocks noGrp="1"/>
          </p:cNvSpPr>
          <p:nvPr>
            <p:ph sz="quarter" idx="10"/>
          </p:nvPr>
        </p:nvSpPr>
        <p:spPr>
          <a:xfrm>
            <a:off x="457200" y="1512000"/>
            <a:ext cx="5843558" cy="4248000"/>
          </a:xfrm>
        </p:spPr>
        <p:txBody>
          <a:bodyPr/>
          <a:lstStyle/>
          <a:p>
            <a:pPr marL="342900" indent="-342900">
              <a:buClr>
                <a:srgbClr val="0077E3"/>
              </a:buClr>
              <a:buFont typeface="Arial" panose="020B0604020202020204" pitchFamily="34" charset="0"/>
              <a:buChar char="•"/>
            </a:pPr>
            <a:r>
              <a:rPr lang="cy-GB"/>
              <a:t>Mae sgriw hir y gosodiad toglo yn golygu bod modd ei ddefnyddio mewn byrddau o wahanol drwch a gydag atodiadau trwchus, sy’n cynnig yr hyblygrwydd mwyaf posibl.</a:t>
            </a:r>
          </a:p>
          <a:p>
            <a:pPr marL="342900" indent="-342900">
              <a:buClr>
                <a:srgbClr val="0077E3"/>
              </a:buClr>
              <a:buFont typeface="Arial" panose="020B0604020202020204" pitchFamily="34" charset="0"/>
              <a:buChar char="•"/>
            </a:pPr>
            <a:r>
              <a:rPr lang="cy-GB"/>
              <a:t>Mae’n caniatáu gosodiad hawdd ar gyfer ffasnyddion y tu ôl i baneli trwchus mewn ceudodau gwastad iawn.</a:t>
            </a:r>
          </a:p>
          <a:p>
            <a:pPr marL="342900" indent="-342900">
              <a:buClr>
                <a:srgbClr val="0077E3"/>
              </a:buClr>
              <a:buFont typeface="Arial" panose="020B0604020202020204" pitchFamily="34" charset="0"/>
              <a:buChar char="•"/>
            </a:pPr>
            <a:r>
              <a:rPr lang="cy-GB"/>
              <a:t>Angor hunan-weithredol gyda gosodiad hawdd.</a:t>
            </a:r>
          </a:p>
          <a:p>
            <a:pPr marL="342900" indent="-342900">
              <a:buClr>
                <a:srgbClr val="0077E3"/>
              </a:buClr>
              <a:buFont typeface="Arial" panose="020B0604020202020204" pitchFamily="34" charset="0"/>
              <a:buChar char="•"/>
            </a:pPr>
            <a:r>
              <a:rPr lang="cy-GB"/>
              <a:t>Mae trawstiau pontio llydan yn sicrhau bod llwythi’n cael eu dosbarthu’n dda fel bod modd dal llwythi mawr.</a:t>
            </a:r>
          </a:p>
        </p:txBody>
      </p:sp>
      <p:pic>
        <p:nvPicPr>
          <p:cNvPr id="1026" name="Picture 2" descr="G:\SPO450_product_photo_raster_WebRes.png"/>
          <p:cNvPicPr>
            <a:picLocks noChangeAspect="1" noChangeArrowheads="1"/>
          </p:cNvPicPr>
          <p:nvPr/>
        </p:nvPicPr>
        <p:blipFill>
          <a:blip r:embed="rId2"/>
          <a:srcRect/>
          <a:stretch>
            <a:fillRect/>
          </a:stretch>
        </p:blipFill>
        <p:spPr bwMode="auto">
          <a:xfrm>
            <a:off x="6731674" y="4121808"/>
            <a:ext cx="1955126" cy="172819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Angorau wal</a:t>
            </a:r>
          </a:p>
        </p:txBody>
      </p:sp>
      <p:pic>
        <p:nvPicPr>
          <p:cNvPr id="2050" name="Picture 2" descr="G:\ae235.jpg"/>
          <p:cNvPicPr>
            <a:picLocks noGrp="1" noChangeAspect="1" noChangeArrowheads="1"/>
          </p:cNvPicPr>
          <p:nvPr>
            <p:ph sz="quarter" idx="10"/>
          </p:nvPr>
        </p:nvPicPr>
        <p:blipFill>
          <a:blip r:embed="rId2"/>
          <a:srcRect/>
          <a:stretch>
            <a:fillRect/>
          </a:stretch>
        </p:blipFill>
        <p:spPr bwMode="auto">
          <a:xfrm>
            <a:off x="6168544" y="3429000"/>
            <a:ext cx="2023492" cy="2023492"/>
          </a:xfrm>
          <a:prstGeom prst="rect">
            <a:avLst/>
          </a:prstGeom>
          <a:noFill/>
        </p:spPr>
      </p:pic>
      <p:pic>
        <p:nvPicPr>
          <p:cNvPr id="2052" name="Picture 4" descr="Screw-it Self Drilling Drywall/Hollow-Wall Anchor Kit with Screws, 100  Pieces All Together, Kit Includes 2 Different Sizes, Large and Small Anchors  (Zinc): Amazon.co.uk: DIY &amp; Tools"/>
          <p:cNvPicPr>
            <a:picLocks noChangeAspect="1" noChangeArrowheads="1"/>
          </p:cNvPicPr>
          <p:nvPr/>
        </p:nvPicPr>
        <p:blipFill>
          <a:blip r:embed="rId3"/>
          <a:srcRect/>
          <a:stretch>
            <a:fillRect/>
          </a:stretch>
        </p:blipFill>
        <p:spPr bwMode="auto">
          <a:xfrm>
            <a:off x="6012160" y="1508895"/>
            <a:ext cx="2336260" cy="1682107"/>
          </a:xfrm>
          <a:prstGeom prst="rect">
            <a:avLst/>
          </a:prstGeom>
          <a:noFill/>
        </p:spPr>
      </p:pic>
      <p:sp>
        <p:nvSpPr>
          <p:cNvPr id="6" name="Rectangle 5"/>
          <p:cNvSpPr/>
          <p:nvPr/>
        </p:nvSpPr>
        <p:spPr>
          <a:xfrm>
            <a:off x="395536" y="1508895"/>
            <a:ext cx="4320480" cy="2862322"/>
          </a:xfrm>
          <a:prstGeom prst="rect">
            <a:avLst/>
          </a:prstGeom>
        </p:spPr>
        <p:txBody>
          <a:bodyPr wrap="square">
            <a:spAutoFit/>
          </a:bodyPr>
          <a:lstStyle/>
          <a:p>
            <a:r>
              <a:rPr lang="cy-GB">
                <a:latin typeface="+mj-lt"/>
              </a:rPr>
              <a:t>Mae angorau wal yn sicrhau bod y wal yn gallu cynnal beth bynnag fydd yn hongian arni a llwythi eraill, ni waeth pa mor drwm yw’r gwrthrych na’r deunydd y mae wedi’i wneud ohono. </a:t>
            </a:r>
          </a:p>
          <a:p>
            <a:endParaRPr lang="en-GB" dirty="0">
              <a:latin typeface="+mj-lt"/>
            </a:endParaRPr>
          </a:p>
          <a:p>
            <a:r>
              <a:rPr lang="cy-GB">
                <a:latin typeface="+mj-lt"/>
              </a:rPr>
              <a:t>Mae'r math o angor a ddefnyddir yn dibynnu ar yr hyn sy’n cael ei osod.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19944"/>
            <a:ext cx="8229600" cy="382588"/>
          </a:xfrm>
        </p:spPr>
        <p:txBody>
          <a:bodyPr/>
          <a:lstStyle/>
          <a:p>
            <a:r>
              <a:rPr lang="cy-GB"/>
              <a:t>Plwg wal</a:t>
            </a:r>
          </a:p>
        </p:txBody>
      </p:sp>
      <p:pic>
        <p:nvPicPr>
          <p:cNvPr id="36866" name="Picture 2" descr="G:\istockphoto-1212100313-170667a.jpg"/>
          <p:cNvPicPr>
            <a:picLocks noGrp="1" noChangeAspect="1" noChangeArrowheads="1"/>
          </p:cNvPicPr>
          <p:nvPr>
            <p:ph sz="quarter" idx="10"/>
          </p:nvPr>
        </p:nvPicPr>
        <p:blipFill>
          <a:blip r:embed="rId2"/>
          <a:srcRect/>
          <a:stretch>
            <a:fillRect/>
          </a:stretch>
        </p:blipFill>
        <p:spPr bwMode="auto">
          <a:xfrm>
            <a:off x="5580112" y="1873384"/>
            <a:ext cx="1524000" cy="1051560"/>
          </a:xfrm>
          <a:prstGeom prst="rect">
            <a:avLst/>
          </a:prstGeom>
          <a:noFill/>
        </p:spPr>
      </p:pic>
      <p:pic>
        <p:nvPicPr>
          <p:cNvPr id="36867" name="Picture 3" descr="G:\screws-and-wall-plugs-for-heavy-duty-safety-hook-qty-pack-of-3512-p[ekm]200x200[ekm].jpg"/>
          <p:cNvPicPr>
            <a:picLocks noChangeAspect="1" noChangeArrowheads="1"/>
          </p:cNvPicPr>
          <p:nvPr/>
        </p:nvPicPr>
        <p:blipFill>
          <a:blip r:embed="rId3"/>
          <a:srcRect/>
          <a:stretch>
            <a:fillRect/>
          </a:stretch>
        </p:blipFill>
        <p:spPr bwMode="auto">
          <a:xfrm>
            <a:off x="5580112" y="3430440"/>
            <a:ext cx="1905000" cy="1905000"/>
          </a:xfrm>
          <a:prstGeom prst="rect">
            <a:avLst/>
          </a:prstGeom>
          <a:noFill/>
        </p:spPr>
      </p:pic>
      <p:sp>
        <p:nvSpPr>
          <p:cNvPr id="6" name="Rectangle 5"/>
          <p:cNvSpPr/>
          <p:nvPr/>
        </p:nvSpPr>
        <p:spPr>
          <a:xfrm>
            <a:off x="457200" y="1955448"/>
            <a:ext cx="4114800" cy="1938992"/>
          </a:xfrm>
          <a:prstGeom prst="rect">
            <a:avLst/>
          </a:prstGeom>
        </p:spPr>
        <p:txBody>
          <a:bodyPr wrap="square">
            <a:spAutoFit/>
          </a:bodyPr>
          <a:lstStyle/>
          <a:p>
            <a:r>
              <a:rPr lang="cy-GB">
                <a:latin typeface="+mj-lt"/>
              </a:rPr>
              <a:t>Ffitiadau plastig bach yw plygiau wal sy’n gafael ac yn dal sgriwiau pan gân nhw eu gosod mewn waliau caled, fel brics neu sment. Byddan nhw’n atal sgriw rhag dod allan o’r wal ar ôl i chi ei gosod.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030188"/>
            <a:ext cx="8229600" cy="382588"/>
          </a:xfrm>
        </p:spPr>
        <p:txBody>
          <a:bodyPr/>
          <a:lstStyle/>
          <a:p>
            <a:r>
              <a:rPr lang="cy-GB"/>
              <a:t>Bollt wal</a:t>
            </a:r>
          </a:p>
        </p:txBody>
      </p:sp>
      <p:pic>
        <p:nvPicPr>
          <p:cNvPr id="37890" name="Picture 2" descr="G:\raw6654416f.jpg"/>
          <p:cNvPicPr>
            <a:picLocks noGrp="1" noChangeAspect="1" noChangeArrowheads="1"/>
          </p:cNvPicPr>
          <p:nvPr>
            <p:ph sz="quarter" idx="10"/>
          </p:nvPr>
        </p:nvPicPr>
        <p:blipFill>
          <a:blip r:embed="rId2"/>
          <a:srcRect/>
          <a:stretch>
            <a:fillRect/>
          </a:stretch>
        </p:blipFill>
        <p:spPr bwMode="auto">
          <a:xfrm>
            <a:off x="6310908" y="1634931"/>
            <a:ext cx="1695432" cy="1695432"/>
          </a:xfrm>
          <a:prstGeom prst="rect">
            <a:avLst/>
          </a:prstGeom>
          <a:noFill/>
        </p:spPr>
      </p:pic>
      <p:pic>
        <p:nvPicPr>
          <p:cNvPr id="37891" name="Picture 3" descr="G:\WlJBVzQ0NzYw_p.jpg"/>
          <p:cNvPicPr>
            <a:picLocks noChangeAspect="1" noChangeArrowheads="1"/>
          </p:cNvPicPr>
          <p:nvPr/>
        </p:nvPicPr>
        <p:blipFill>
          <a:blip r:embed="rId3"/>
          <a:srcRect/>
          <a:stretch>
            <a:fillRect/>
          </a:stretch>
        </p:blipFill>
        <p:spPr bwMode="auto">
          <a:xfrm>
            <a:off x="6094884" y="3586021"/>
            <a:ext cx="2602260" cy="2602260"/>
          </a:xfrm>
          <a:prstGeom prst="rect">
            <a:avLst/>
          </a:prstGeom>
          <a:noFill/>
        </p:spPr>
      </p:pic>
      <p:sp>
        <p:nvSpPr>
          <p:cNvPr id="6" name="Rectangle 5"/>
          <p:cNvSpPr/>
          <p:nvPr/>
        </p:nvSpPr>
        <p:spPr>
          <a:xfrm>
            <a:off x="467544" y="1628800"/>
            <a:ext cx="5400599" cy="3477875"/>
          </a:xfrm>
          <a:prstGeom prst="rect">
            <a:avLst/>
          </a:prstGeom>
        </p:spPr>
        <p:txBody>
          <a:bodyPr wrap="square">
            <a:spAutoFit/>
          </a:bodyPr>
          <a:lstStyle/>
          <a:p>
            <a:pPr marL="342900" indent="-342900">
              <a:buClr>
                <a:srgbClr val="0077E3"/>
              </a:buClr>
              <a:buFont typeface="Arial" panose="020B0604020202020204" pitchFamily="34" charset="0"/>
              <a:buChar char="•"/>
            </a:pPr>
            <a:r>
              <a:rPr lang="cy-GB">
                <a:latin typeface="+mj-lt"/>
              </a:rPr>
              <a:t>Yn gyffredinol, mae bolltau wal yn hawdd i’w defnyddio, gyda gallu da i ddal llwythi. </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cy-GB">
                <a:latin typeface="+mj-lt"/>
              </a:rPr>
              <a:t>Bollt angori cyffredinol, gyda goddefiant rhagorol i amrywiad ym maint y twll. </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cy-GB">
                <a:latin typeface="+mj-lt"/>
              </a:rPr>
              <a:t>Mae'r amgarn plygadwy yn sicrhau bod grym clampio cadarnhaol yn cael ei drosglwyddo i'r gosodiad. </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cy-GB">
                <a:latin typeface="+mj-lt"/>
              </a:rPr>
              <a:t>Addas i’w ddefnyddio mewn concrid, gwaith brics a cherrig.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y-GB"/>
              <a:t>Nytiau a bolltau</a:t>
            </a:r>
          </a:p>
        </p:txBody>
      </p:sp>
      <p:pic>
        <p:nvPicPr>
          <p:cNvPr id="38914" name="Picture 2" descr="G:\bolts-nuts-26850815.jpg"/>
          <p:cNvPicPr>
            <a:picLocks noGrp="1" noChangeAspect="1" noChangeArrowheads="1"/>
          </p:cNvPicPr>
          <p:nvPr>
            <p:ph sz="quarter" idx="10"/>
          </p:nvPr>
        </p:nvPicPr>
        <p:blipFill>
          <a:blip r:embed="rId2"/>
          <a:srcRect/>
          <a:stretch>
            <a:fillRect/>
          </a:stretch>
        </p:blipFill>
        <p:spPr bwMode="auto">
          <a:xfrm>
            <a:off x="6219336" y="1460862"/>
            <a:ext cx="2438400" cy="1828800"/>
          </a:xfrm>
          <a:prstGeom prst="rect">
            <a:avLst/>
          </a:prstGeom>
          <a:noFill/>
        </p:spPr>
      </p:pic>
      <p:pic>
        <p:nvPicPr>
          <p:cNvPr id="38915" name="Picture 3" descr="G:\96137782-vector-graphics-bolts-washer-and-nuts-on-a-transparent-background.jpg"/>
          <p:cNvPicPr>
            <a:picLocks noChangeAspect="1" noChangeArrowheads="1"/>
          </p:cNvPicPr>
          <p:nvPr/>
        </p:nvPicPr>
        <p:blipFill>
          <a:blip r:embed="rId3"/>
          <a:srcRect/>
          <a:stretch>
            <a:fillRect/>
          </a:stretch>
        </p:blipFill>
        <p:spPr bwMode="auto">
          <a:xfrm>
            <a:off x="6156176" y="3717032"/>
            <a:ext cx="2267708" cy="2269454"/>
          </a:xfrm>
          <a:prstGeom prst="rect">
            <a:avLst/>
          </a:prstGeom>
          <a:noFill/>
        </p:spPr>
      </p:pic>
      <p:sp>
        <p:nvSpPr>
          <p:cNvPr id="6" name="Rectangle 5"/>
          <p:cNvSpPr/>
          <p:nvPr/>
        </p:nvSpPr>
        <p:spPr>
          <a:xfrm>
            <a:off x="395536" y="1536174"/>
            <a:ext cx="5616624" cy="3785652"/>
          </a:xfrm>
          <a:prstGeom prst="rect">
            <a:avLst/>
          </a:prstGeom>
        </p:spPr>
        <p:txBody>
          <a:bodyPr wrap="square">
            <a:spAutoFit/>
          </a:bodyPr>
          <a:lstStyle/>
          <a:p>
            <a:pPr marL="342900" indent="-342900">
              <a:buClr>
                <a:srgbClr val="0077E3"/>
              </a:buClr>
              <a:buFont typeface="Arial" panose="020B0604020202020204" pitchFamily="34" charset="0"/>
              <a:buChar char="•"/>
            </a:pPr>
            <a:r>
              <a:rPr lang="cy-GB">
                <a:latin typeface="+mj-lt"/>
              </a:rPr>
              <a:t>Mae nytiau a bolltau wedi’u dylunio i ddal dau wrthrych neu ragor at ei gilydd. </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cy-GB">
                <a:latin typeface="+mj-lt"/>
              </a:rPr>
              <a:t>Maen nhw’n gweithio drwy roi’r follt drwy’r ddau wrthrych ac yna cau nyten ar ben arall y follt. </a:t>
            </a:r>
          </a:p>
          <a:p>
            <a:pPr marL="342900" indent="-342900">
              <a:buClr>
                <a:srgbClr val="0077E3"/>
              </a:buClr>
              <a:buFont typeface="Arial" panose="020B0604020202020204" pitchFamily="34" charset="0"/>
              <a:buChar char="•"/>
            </a:pPr>
            <a:endParaRPr lang="en-GB" dirty="0">
              <a:latin typeface="+mj-lt"/>
            </a:endParaRPr>
          </a:p>
          <a:p>
            <a:pPr marL="342900" indent="-342900">
              <a:buClr>
                <a:srgbClr val="0077E3"/>
              </a:buClr>
              <a:buFont typeface="Arial" panose="020B0604020202020204" pitchFamily="34" charset="0"/>
              <a:buChar char="•"/>
            </a:pPr>
            <a:r>
              <a:rPr lang="cy-GB">
                <a:latin typeface="+mj-lt"/>
              </a:rPr>
              <a:t>Mae angen ystyried sut mae’r bolltau’n cael eu rhoi yn y gwrthrychau a’r math o nyten sydd ei hangen i’w dal at ei gilydd.</a:t>
            </a:r>
          </a:p>
          <a:p>
            <a:br>
              <a:rPr lang="cy-GB"/>
            </a:br>
            <a:endParaRPr lang="cy-GB"/>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1671</TotalTime>
  <Words>378</Words>
  <Application>Microsoft Office PowerPoint</Application>
  <PresentationFormat>On-screen Show (4:3)</PresentationFormat>
  <Paragraphs>39</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Lucida Grande</vt:lpstr>
      <vt:lpstr>Times New Roman</vt:lpstr>
      <vt:lpstr>Default Design</vt:lpstr>
      <vt:lpstr>PowerPoint Presentation</vt:lpstr>
      <vt:lpstr>Dulliau ffitio a sicrhau cyffredin</vt:lpstr>
      <vt:lpstr>Toglau sbring</vt:lpstr>
      <vt:lpstr>Angorau wal</vt:lpstr>
      <vt:lpstr>Plwg wal</vt:lpstr>
      <vt:lpstr>Bollt wal</vt:lpstr>
      <vt:lpstr>Nytiau a bolltau</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154</cp:revision>
  <dcterms:created xsi:type="dcterms:W3CDTF">2013-05-28T00:38:54Z</dcterms:created>
  <dcterms:modified xsi:type="dcterms:W3CDTF">2021-04-29T14:35:50Z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