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8"/>
  </p:notesMasterIdLst>
  <p:handoutMasterIdLst>
    <p:handoutMasterId r:id="rId29"/>
  </p:handoutMasterIdLst>
  <p:sldIdLst>
    <p:sldId id="256" r:id="rId5"/>
    <p:sldId id="334" r:id="rId6"/>
    <p:sldId id="335" r:id="rId7"/>
    <p:sldId id="349" r:id="rId8"/>
    <p:sldId id="341" r:id="rId9"/>
    <p:sldId id="342" r:id="rId10"/>
    <p:sldId id="346" r:id="rId11"/>
    <p:sldId id="343" r:id="rId12"/>
    <p:sldId id="344" r:id="rId13"/>
    <p:sldId id="345" r:id="rId14"/>
    <p:sldId id="351" r:id="rId15"/>
    <p:sldId id="352" r:id="rId16"/>
    <p:sldId id="353" r:id="rId17"/>
    <p:sldId id="375" r:id="rId18"/>
    <p:sldId id="376" r:id="rId19"/>
    <p:sldId id="377" r:id="rId20"/>
    <p:sldId id="354" r:id="rId21"/>
    <p:sldId id="357" r:id="rId22"/>
    <p:sldId id="355" r:id="rId23"/>
    <p:sldId id="358" r:id="rId24"/>
    <p:sldId id="384" r:id="rId25"/>
    <p:sldId id="362" r:id="rId26"/>
    <p:sldId id="267" r:id="rId27"/>
  </p:sldIdLst>
  <p:sldSz cx="9144000" cy="6858000" type="screen4x3"/>
  <p:notesSz cx="6858000" cy="9144000"/>
  <p:custDataLst>
    <p:tags r:id="rId3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ona Freel" initials="FF" lastIdx="1" clrIdx="0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44"/>
    <p:restoredTop sz="93172" autoAdjust="0"/>
  </p:normalViewPr>
  <p:slideViewPr>
    <p:cSldViewPr showGuides="1">
      <p:cViewPr varScale="1">
        <p:scale>
          <a:sx n="80" d="100"/>
          <a:sy n="80" d="100"/>
        </p:scale>
        <p:origin x="17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ags" Target="tags/tag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2814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C671C4F8-5336-4818-B91A-D61510FC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44800"/>
            <a:ext cx="8153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cy-GB"/>
              <a:t>PowerPoint 2: Egwyddorion sylfaenol gwaith electro-dechnegol 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EA14CB35-ABFE-42FE-9E34-EBE79DE69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114: Systemau ac offer electro-dechnegol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755576" y="3573016"/>
            <a:ext cx="8005762" cy="990600"/>
            <a:chOff x="467" y="1944"/>
            <a:chExt cx="5043" cy="624"/>
          </a:xfrm>
        </p:grpSpPr>
        <p:graphicFrame>
          <p:nvGraphicFramePr>
            <p:cNvPr id="1815561" name="Object 1033"/>
            <p:cNvGraphicFramePr>
              <a:graphicFrameLocks noChangeAspect="1"/>
            </p:cNvGraphicFramePr>
            <p:nvPr/>
          </p:nvGraphicFramePr>
          <p:xfrm>
            <a:off x="467" y="1944"/>
            <a:ext cx="5043" cy="6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" r:id="rId2" imgW="8005648" imgH="991175" progId="">
                    <p:embed/>
                  </p:oleObj>
                </mc:Choice>
                <mc:Fallback>
                  <p:oleObj name="Image" r:id="rId2" imgW="8005648" imgH="991175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7" y="1944"/>
                          <a:ext cx="5043" cy="6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72570" name="Text Box 26"/>
            <p:cNvSpPr txBox="1">
              <a:spLocks noChangeArrowheads="1"/>
            </p:cNvSpPr>
            <p:nvPr/>
          </p:nvSpPr>
          <p:spPr bwMode="auto">
            <a:xfrm>
              <a:off x="2589" y="2104"/>
              <a:ext cx="97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cy-GB" b="1" dirty="0">
                  <a:solidFill>
                    <a:srgbClr val="FF0000"/>
                  </a:solidFill>
                </a:rPr>
                <a:t>CERRYNT</a:t>
              </a:r>
            </a:p>
          </p:txBody>
        </p:sp>
      </p:grpSp>
      <p:sp>
        <p:nvSpPr>
          <p:cNvPr id="1772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1040232"/>
            <a:ext cx="7772400" cy="504056"/>
          </a:xfrm>
        </p:spPr>
        <p:txBody>
          <a:bodyPr/>
          <a:lstStyle/>
          <a:p>
            <a:r>
              <a:rPr lang="cy-GB"/>
              <a:t>Gwrthiant</a:t>
            </a:r>
          </a:p>
        </p:txBody>
      </p:sp>
      <p:sp>
        <p:nvSpPr>
          <p:cNvPr id="1772549" name="Text Box 5"/>
          <p:cNvSpPr txBox="1">
            <a:spLocks noChangeArrowheads="1"/>
          </p:cNvSpPr>
          <p:nvPr/>
        </p:nvSpPr>
        <p:spPr bwMode="auto">
          <a:xfrm>
            <a:off x="467544" y="1124745"/>
            <a:ext cx="8064896" cy="148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9953" tIns="64976" rIns="129953" bIns="64976">
            <a:spAutoFit/>
          </a:bodyPr>
          <a:lstStyle/>
          <a:p>
            <a:pPr algn="ctr" defTabSz="1304925"/>
            <a:endParaRPr lang="en-GB" altLang="en-GB" sz="2400" b="1" dirty="0">
              <a:solidFill>
                <a:srgbClr val="FF0000"/>
              </a:solidFill>
            </a:endParaRPr>
          </a:p>
          <a:p>
            <a:pPr algn="ctr" defTabSz="1304925"/>
            <a:r>
              <a:rPr lang="cy-GB" b="1"/>
              <a:t>Mae gwrthiant yn </a:t>
            </a:r>
            <a:r>
              <a:rPr lang="cy-GB" b="1" i="1"/>
              <a:t>lleihau</a:t>
            </a:r>
            <a:r>
              <a:rPr lang="cy-GB" b="1"/>
              <a:t> llif cerrynt</a:t>
            </a:r>
          </a:p>
          <a:p>
            <a:pPr algn="ctr" defTabSz="1304925"/>
            <a:endParaRPr lang="en-GB" altLang="en-GB" sz="2400" b="1" dirty="0"/>
          </a:p>
          <a:p>
            <a:pPr algn="ctr" defTabSz="1304925"/>
            <a:r>
              <a:rPr lang="cy-GB" b="1"/>
              <a:t> Mae gwrthiant yn cael ei fesur mewn ohms (</a:t>
            </a:r>
            <a:r>
              <a:rPr lang="cy-GB" b="1">
                <a:sym typeface="Symbol" pitchFamily="18" charset="2"/>
              </a:rPr>
              <a:t></a:t>
            </a:r>
            <a:r>
              <a:rPr lang="cy-GB" b="1"/>
              <a:t>)</a:t>
            </a:r>
          </a:p>
        </p:txBody>
      </p:sp>
      <p:sp>
        <p:nvSpPr>
          <p:cNvPr id="1772550" name="AutoShape 6"/>
          <p:cNvSpPr>
            <a:spLocks noChangeArrowheads="1"/>
          </p:cNvSpPr>
          <p:nvPr/>
        </p:nvSpPr>
        <p:spPr bwMode="auto">
          <a:xfrm>
            <a:off x="1363663" y="3406775"/>
            <a:ext cx="1390650" cy="3603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72551" name="AutoShape 7"/>
          <p:cNvSpPr>
            <a:spLocks noChangeArrowheads="1"/>
          </p:cNvSpPr>
          <p:nvPr/>
        </p:nvSpPr>
        <p:spPr bwMode="auto">
          <a:xfrm>
            <a:off x="5905500" y="3509963"/>
            <a:ext cx="1039813" cy="1841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72552" name="AutoShape 8"/>
          <p:cNvSpPr>
            <a:spLocks noChangeArrowheads="1"/>
          </p:cNvSpPr>
          <p:nvPr/>
        </p:nvSpPr>
        <p:spPr bwMode="auto">
          <a:xfrm>
            <a:off x="2446338" y="3406775"/>
            <a:ext cx="1576387" cy="3603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72553" name="AutoShape 9"/>
          <p:cNvSpPr>
            <a:spLocks noChangeArrowheads="1"/>
          </p:cNvSpPr>
          <p:nvPr/>
        </p:nvSpPr>
        <p:spPr bwMode="auto">
          <a:xfrm>
            <a:off x="7181850" y="3486150"/>
            <a:ext cx="1031875" cy="1841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1277938" y="5105400"/>
            <a:ext cx="6951662" cy="600075"/>
            <a:chOff x="805" y="3366"/>
            <a:chExt cx="4379" cy="378"/>
          </a:xfrm>
        </p:grpSpPr>
        <p:sp>
          <p:nvSpPr>
            <p:cNvPr id="1772557" name="Text Box 13"/>
            <p:cNvSpPr txBox="1">
              <a:spLocks noChangeArrowheads="1"/>
            </p:cNvSpPr>
            <p:nvPr/>
          </p:nvSpPr>
          <p:spPr bwMode="auto">
            <a:xfrm>
              <a:off x="805" y="3366"/>
              <a:ext cx="4379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29953" tIns="64976" rIns="129953" bIns="64976">
              <a:spAutoFit/>
            </a:bodyPr>
            <a:lstStyle/>
            <a:p>
              <a:pPr defTabSz="1304925"/>
              <a:r>
                <a:rPr lang="cy-GB" sz="2000" b="1"/>
                <a:t>Yr uchaf yw’r gwrthiant, y lleiaf o gerrynt fydd yn llifo</a:t>
              </a:r>
            </a:p>
          </p:txBody>
        </p:sp>
        <p:sp>
          <p:nvSpPr>
            <p:cNvPr id="1772558" name="AutoShape 14"/>
            <p:cNvSpPr>
              <a:spLocks noChangeArrowheads="1"/>
            </p:cNvSpPr>
            <p:nvPr/>
          </p:nvSpPr>
          <p:spPr bwMode="auto">
            <a:xfrm>
              <a:off x="2760" y="3654"/>
              <a:ext cx="744" cy="9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1407" tIns="45703" rIns="91407" bIns="45703">
              <a:spAutoFit/>
            </a:bodyPr>
            <a:lstStyle/>
            <a:p>
              <a:endParaRPr lang="en-GB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4067944" y="2708920"/>
            <a:ext cx="1601788" cy="2374900"/>
            <a:chOff x="2576" y="1624"/>
            <a:chExt cx="1009" cy="1496"/>
          </a:xfrm>
        </p:grpSpPr>
        <p:sp>
          <p:nvSpPr>
            <p:cNvPr id="1772554" name="Text Box 10"/>
            <p:cNvSpPr txBox="1">
              <a:spLocks noChangeArrowheads="1"/>
            </p:cNvSpPr>
            <p:nvPr/>
          </p:nvSpPr>
          <p:spPr bwMode="auto">
            <a:xfrm>
              <a:off x="2576" y="1624"/>
              <a:ext cx="1009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29953" tIns="64976" rIns="129953" bIns="64976">
              <a:spAutoFit/>
            </a:bodyPr>
            <a:lstStyle/>
            <a:p>
              <a:pPr defTabSz="1304925"/>
              <a:r>
                <a:rPr lang="cy-GB" sz="2000" b="1"/>
                <a:t>Gwrthiant</a:t>
              </a:r>
            </a:p>
          </p:txBody>
        </p:sp>
        <p:grpSp>
          <p:nvGrpSpPr>
            <p:cNvPr id="5" name="Group 19"/>
            <p:cNvGrpSpPr>
              <a:grpSpLocks/>
            </p:cNvGrpSpPr>
            <p:nvPr/>
          </p:nvGrpSpPr>
          <p:grpSpPr bwMode="auto">
            <a:xfrm>
              <a:off x="3008" y="1872"/>
              <a:ext cx="144" cy="1248"/>
              <a:chOff x="2976" y="1872"/>
              <a:chExt cx="144" cy="1248"/>
            </a:xfrm>
          </p:grpSpPr>
          <p:sp>
            <p:nvSpPr>
              <p:cNvPr id="1772561" name="AutoShape 17"/>
              <p:cNvSpPr>
                <a:spLocks noChangeArrowheads="1"/>
              </p:cNvSpPr>
              <p:nvPr/>
            </p:nvSpPr>
            <p:spPr bwMode="auto">
              <a:xfrm>
                <a:off x="2976" y="2640"/>
                <a:ext cx="144" cy="480"/>
              </a:xfrm>
              <a:prstGeom prst="upArrow">
                <a:avLst>
                  <a:gd name="adj1" fmla="val 50000"/>
                  <a:gd name="adj2" fmla="val 83333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72562" name="AutoShape 18"/>
              <p:cNvSpPr>
                <a:spLocks noChangeArrowheads="1"/>
              </p:cNvSpPr>
              <p:nvPr/>
            </p:nvSpPr>
            <p:spPr bwMode="auto">
              <a:xfrm flipV="1">
                <a:off x="2976" y="1872"/>
                <a:ext cx="144" cy="480"/>
              </a:xfrm>
              <a:prstGeom prst="upArrow">
                <a:avLst>
                  <a:gd name="adj1" fmla="val 50000"/>
                  <a:gd name="adj2" fmla="val 83333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7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725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177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7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725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177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7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2549" grpId="0" autoUpdateAnimBg="0"/>
      <p:bldP spid="1772550" grpId="0" animBg="1"/>
      <p:bldP spid="1772551" grpId="0" animBg="1"/>
      <p:bldP spid="1772552" grpId="0" animBg="1"/>
      <p:bldP spid="177255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Prif egwyddorion cylched drydanol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1843951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cy-GB"/>
              <a:t>Llwybr neu linell y mae cerrynt trydanol yn llifo trwyddo yw cylched drydanol. Gall y llwybr fod wedi’i gau (wedi’i gysylltu yn y ddau ben), gan ei wneud yn ddolen.</a:t>
            </a:r>
          </a:p>
          <a:p>
            <a:endParaRPr lang="en-GB" dirty="0"/>
          </a:p>
          <a:p>
            <a:r>
              <a:rPr lang="cy-GB"/>
              <a:t>Mae cylched gaeedig yn golygu bod llif cerrynt trydanol yn bosibl. Gall hefyd fod yn</a:t>
            </a:r>
            <a:br>
              <a:rPr lang="cy-GB"/>
            </a:br>
            <a:r>
              <a:rPr lang="cy-GB"/>
              <a:t>gylched agored lle caiff llif yr electronau ei dorri’n fyr am fod y llwybr wedi torri. Nid yw cylched agored yn caniatáu i gerrynt trydanol lifo.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Beth yw cydrannau cylched drydanol?</a:t>
            </a:r>
          </a:p>
        </p:txBody>
      </p:sp>
      <p:sp>
        <p:nvSpPr>
          <p:cNvPr id="8" name="Rectangle 7"/>
          <p:cNvSpPr/>
          <p:nvPr/>
        </p:nvSpPr>
        <p:spPr>
          <a:xfrm>
            <a:off x="417481" y="1582958"/>
            <a:ext cx="78488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Mae gan gylched drydanol dargludyddion, dyfais diogelu, swits, llwyth a ffynhonnell bŵer. Dyma swyddogaethau pob rhan: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" y="2524374"/>
            <a:ext cx="74888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b="1"/>
              <a:t>Dargludyddion:</a:t>
            </a:r>
            <a:br>
              <a:rPr lang="cy-GB"/>
            </a:br>
            <a:r>
              <a:rPr lang="cy-GB"/>
              <a:t>Gwifrau copr yw’r rhain fel arfer. Maen nhw’n creu’r llwybr y mae’r trydan yn llifo drwyddo. Mae un darn o’r wifren yn cysylltu’r cerrynt o’r ffynhonnell bŵer â’r llwyth. Mae’r darn arall yn cysylltu’r llwyth â’r ffynhonnell bŵer.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17481" y="4347960"/>
            <a:ext cx="73448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b="1"/>
              <a:t>Swits:</a:t>
            </a:r>
            <a:br>
              <a:rPr lang="cy-GB"/>
            </a:br>
            <a:r>
              <a:rPr lang="cy-GB"/>
              <a:t>Mae swits yn fwlch bach yn y dargludydd lle gallwch chi gau neu agor y gylched. Pan fydd y swits wedi’i gau, bydd y gylched wedi’i chau a bydd y trydan yn llifo.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Beth yw cydrannau cylched drydanol?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647033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b="1"/>
              <a:t>Y llwyth:</a:t>
            </a:r>
            <a:br>
              <a:rPr lang="cy-GB"/>
            </a:br>
            <a:r>
              <a:rPr lang="cy-GB"/>
              <a:t>Enghraifft o lwyth yw bwlb golau sy’n goleuo pan fydd y gylched ymlaen.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53297" y="3071920"/>
            <a:ext cx="78488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b="1"/>
              <a:t>Dyfais diogelu rhag gor-gerrynt:</a:t>
            </a:r>
          </a:p>
          <a:p>
            <a:r>
              <a:rPr lang="cy-GB"/>
              <a:t>Mae gor-gerrynt yn digwydd pan fydd y cerrynt yn fwy na chapasiti graddedig y gylched honno neu’r cyfarpar (fel offer) sydd wedi’u cysylltu â’r gylched honno. Enghreifftiau o or-gerrynt yw gorlwytho’r gylched, siortio neu nam ar y ddaear. </a:t>
            </a:r>
          </a:p>
          <a:p>
            <a:r>
              <a:rPr lang="cy-GB"/>
              <a:t>Mae torwyr cylchedau a ffiwsys yn amddiffyn gwifrau cylched rhag difrod sy’n cael ei achosi gan or-gerrynt.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400"/>
              <a:t>Beth yw cydrannau cylched drydanol?</a:t>
            </a:r>
          </a:p>
        </p:txBody>
      </p:sp>
      <p:sp>
        <p:nvSpPr>
          <p:cNvPr id="4" name="Rectangle 3"/>
          <p:cNvSpPr/>
          <p:nvPr/>
        </p:nvSpPr>
        <p:spPr>
          <a:xfrm>
            <a:off x="539552" y="1556793"/>
            <a:ext cx="76328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Pan fyddwch chi’n troi’r golau ymlaen, byddwch yn defnyddio cylched drydanol. Mae pedair rhan sylfaenol i’r gylched hon sydd yn gweithio gyda’i gilydd i roi’r pŵer sydd ei angen arnoch: 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ffynhonnell ynni AC neu DC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dargludydd ar ffurf gwifren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llwyth trydanol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bod o leiaf un rheolydd ar ffurf swits.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400"/>
              <a:t>Beth yw cydrannau cylched drydanol?</a:t>
            </a:r>
          </a:p>
        </p:txBody>
      </p:sp>
      <p:sp>
        <p:nvSpPr>
          <p:cNvPr id="4" name="Rectangle 3"/>
          <p:cNvSpPr/>
          <p:nvPr/>
        </p:nvSpPr>
        <p:spPr>
          <a:xfrm>
            <a:off x="317972" y="1465003"/>
            <a:ext cx="8718524" cy="4452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Meddyliwch am beth sy’n digwydd pan fyddwch chi’n troi golau ymlaen. Rydych chi’n gwthio’r swits. Mae hyn yn achosi i drydan lifo drwy’r gwifrau i’r ffynhonnell bŵer, a fydd yn troi’r ynni yn olau neu’n bŵer.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Ffynonellau ynni: </a:t>
            </a:r>
            <a:r>
              <a:rPr lang="cy-GB" dirty="0"/>
              <a:t>Yn eich cylched, bydd y ffynonellau pŵer yn darparu’r foltedd a’r cerrynt i fywiogi eich dyfais.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Dargludydd:</a:t>
            </a:r>
            <a:r>
              <a:rPr lang="cy-GB" dirty="0"/>
              <a:t> dyma’r gwifrau yn eich cartref. Dyma’r llwybr y mae’r ynni’n llifo trwyddo ac mae’n cysylltu pob rhan arall o’r gylched. Meddyliwch am hyn fel y pŵer trydanol yn llifo trwy bibell.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Swits:</a:t>
            </a:r>
            <a:r>
              <a:rPr lang="cy-GB" dirty="0"/>
              <a:t> Dyma’r swits golau, sy’n cau neu’n agor llif ynni’r gylched, gan adael i’r ynni symud drwyddo i chi gael pŵer.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b="1" dirty="0"/>
              <a:t>Llwyth:</a:t>
            </a:r>
            <a:r>
              <a:rPr lang="cy-GB" dirty="0"/>
              <a:t> Y llwyth yw faint o ynni trydanol sydd ei angen ar eich dyfais i weithio. Meddyliwch am eich teledu a’ch bil trydan; mae hynny i’w wneud â’ch llwyth.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400"/>
              <a:t>Beth yw cydrannau cylched drydanol?</a:t>
            </a:r>
          </a:p>
        </p:txBody>
      </p:sp>
      <p:pic>
        <p:nvPicPr>
          <p:cNvPr id="24579" name="Picture 3" descr="F:\Paradox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7481" y="1550058"/>
            <a:ext cx="6370284" cy="4299942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4FF590-69D6-4FB7-96FE-9315B8B63E2F}"/>
              </a:ext>
            </a:extLst>
          </p:cNvPr>
          <p:cNvSpPr txBox="1"/>
          <p:nvPr/>
        </p:nvSpPr>
        <p:spPr>
          <a:xfrm>
            <a:off x="3707904" y="2296319"/>
            <a:ext cx="72008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y-GB" sz="1400"/>
              <a:t>Switsh</a:t>
            </a:r>
            <a:endParaRPr lang="cy-GB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gylchedau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571961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Mae dau fath o gylched: cylched gyfres a chylched baralel.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2564904"/>
            <a:ext cx="37160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y-GB" b="1"/>
              <a:t>Beth yw cysylltiad cyfres?</a:t>
            </a:r>
          </a:p>
        </p:txBody>
      </p:sp>
      <p:sp>
        <p:nvSpPr>
          <p:cNvPr id="7" name="Rectangle 6"/>
          <p:cNvSpPr/>
          <p:nvPr/>
        </p:nvSpPr>
        <p:spPr>
          <a:xfrm>
            <a:off x="457200" y="3025415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Y syniad sylfaenol mewn cysylltiad ‘cyfres’ yw bod y cydrannau wedi’u cysylltu benben mewn llinell i ffurfio un llwybr y gall y cerrynt lifo drwyddo:</a:t>
            </a:r>
          </a:p>
        </p:txBody>
      </p:sp>
      <p:pic>
        <p:nvPicPr>
          <p:cNvPr id="8" name="Picture 7" descr="series connection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55993" y="4053574"/>
            <a:ext cx="3665220" cy="171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AB1A3B-B424-4811-BB6E-C5138A64FBA5}"/>
              </a:ext>
            </a:extLst>
          </p:cNvPr>
          <p:cNvSpPr txBox="1"/>
          <p:nvPr/>
        </p:nvSpPr>
        <p:spPr>
          <a:xfrm>
            <a:off x="5364088" y="4221088"/>
            <a:ext cx="25202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1800"/>
              <a:t>Cysylltiad cyfres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BB4FF2-BEB2-4C2A-A702-F7D72C13354C}"/>
              </a:ext>
            </a:extLst>
          </p:cNvPr>
          <p:cNvSpPr txBox="1"/>
          <p:nvPr/>
        </p:nvSpPr>
        <p:spPr>
          <a:xfrm>
            <a:off x="5004048" y="5286039"/>
            <a:ext cx="316835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1600"/>
              <a:t>Dim ond un llwybr i'r cerrynt lifo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Cylchedau cyfres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85907" y="1830220"/>
            <a:ext cx="76328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Gellir canfod gwrthiant cylched drwy adio gwerthoedd gwrthiant y gwrthyddion unigol: </a:t>
            </a:r>
          </a:p>
          <a:p>
            <a:r>
              <a:rPr lang="cy-GB"/>
              <a:t>gwrthiant cyfatebol gwrthyddion mewn cyfres </a:t>
            </a:r>
          </a:p>
          <a:p>
            <a:endParaRPr lang="en-GB" dirty="0"/>
          </a:p>
          <a:p>
            <a:r>
              <a:rPr lang="cy-GB"/>
              <a:t> R = R1 + R2 + R3 + ...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Beth yw cysylltiad paralel?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536" y="1596013"/>
            <a:ext cx="45365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Y syniad sylfaenol mewn cysylltiad ‘paralel’ yw bod pob cydran wedi’i chysylltu ar draws llwyth ei gilydd. </a:t>
            </a:r>
          </a:p>
          <a:p>
            <a:endParaRPr lang="en-GB" dirty="0"/>
          </a:p>
          <a:p>
            <a:r>
              <a:rPr lang="cy-GB" dirty="0"/>
              <a:t>Mewn cylched gwbl baralel, nid oes mwy na dwy set o bwyntiau trydanol cyffredin, waeth faint o gydrannau sydd wedi'u cysylltu. Mae nifer o lwybrau ar gyfer llif cerrynt, ond dim ond un foltedd ar draws y cydrannau:</a:t>
            </a:r>
          </a:p>
        </p:txBody>
      </p:sp>
      <p:pic>
        <p:nvPicPr>
          <p:cNvPr id="6" name="Picture 5" descr="parallel connectio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5268" y="3144265"/>
            <a:ext cx="3360420" cy="2705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6413A2-F0C8-4AFA-A300-881D894C0110}"/>
              </a:ext>
            </a:extLst>
          </p:cNvPr>
          <p:cNvSpPr txBox="1"/>
          <p:nvPr/>
        </p:nvSpPr>
        <p:spPr>
          <a:xfrm>
            <a:off x="4847889" y="3080186"/>
            <a:ext cx="4211960" cy="6976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400"/>
              </a:spcAft>
            </a:pPr>
            <a:r>
              <a:rPr lang="cy-GB" dirty="0"/>
              <a:t>Cysylltiad paralel</a:t>
            </a:r>
          </a:p>
          <a:p>
            <a:pPr algn="ctr"/>
            <a:r>
              <a:rPr lang="cy-GB" sz="1600" dirty="0"/>
              <a:t>Mae’r pwyntiau hyn yn rhai trydanol cyffredin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1989E0-CDA7-4FD3-8A81-8FF71E60B13C}"/>
              </a:ext>
            </a:extLst>
          </p:cNvPr>
          <p:cNvSpPr txBox="1"/>
          <p:nvPr/>
        </p:nvSpPr>
        <p:spPr>
          <a:xfrm>
            <a:off x="5087266" y="5661248"/>
            <a:ext cx="373320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cy-GB" sz="1600"/>
              <a:t>Mae’r pwyntiau hyn yn rhai trydanol cyffredin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Prif egwyddorion cylched drydanol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075240" cy="4248000"/>
          </a:xfrm>
        </p:spPr>
        <p:txBody>
          <a:bodyPr/>
          <a:lstStyle/>
          <a:p>
            <a:r>
              <a:rPr lang="cy-GB"/>
              <a:t>Symudiad electronau sy’n cludo ynni yw trydan. Wrth i’r electronau symud ar hyd dargludydd, gallant drosglwyddo rhywfaint o’u hynni i ffurfiau eraill fel gwres, golau neu symudiad. Mae electronau’n creu gwefr, y gallwn ei defnyddio i wneud gwaith. Mae eich bwlb golau, eich teledu, eich ffôn ac ati, i gyd yn defnyddio symudiad electronau i wneud gwaith. </a:t>
            </a:r>
          </a:p>
          <a:p>
            <a:r>
              <a:rPr lang="cy-GB"/>
              <a:t>Maen nhw i gyd yn gweithredu gan ddefnyddio’r un ffynhonnell sylfaenol: symudiad electronau.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Cylched baralel</a:t>
            </a:r>
          </a:p>
        </p:txBody>
      </p:sp>
      <p:sp>
        <p:nvSpPr>
          <p:cNvPr id="5" name="Rectangle 4"/>
          <p:cNvSpPr/>
          <p:nvPr/>
        </p:nvSpPr>
        <p:spPr>
          <a:xfrm>
            <a:off x="463775" y="1916832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Gellir canfod gwrthiant set o wrthyddion paralel drwy adio cilyddion y gwerthoedd gwrthiant, ac yna cymryd cilydd gwrthiant cyfatebol gwrthyddion paralel</a:t>
            </a:r>
          </a:p>
          <a:p>
            <a:endParaRPr lang="en-GB" dirty="0"/>
          </a:p>
          <a:p>
            <a:r>
              <a:rPr lang="cy-GB"/>
              <a:t>      </a:t>
            </a:r>
            <a:r>
              <a:rPr lang="cy-GB" u="sng"/>
              <a:t>1</a:t>
            </a:r>
            <a:r>
              <a:rPr lang="cy-GB"/>
              <a:t> = </a:t>
            </a:r>
            <a:r>
              <a:rPr lang="cy-GB" u="sng"/>
              <a:t>1</a:t>
            </a:r>
            <a:r>
              <a:rPr lang="cy-GB"/>
              <a:t>  +  </a:t>
            </a:r>
            <a:r>
              <a:rPr lang="cy-GB" u="sng"/>
              <a:t>1</a:t>
            </a:r>
            <a:r>
              <a:rPr lang="cy-GB"/>
              <a:t>  +  </a:t>
            </a:r>
            <a:r>
              <a:rPr lang="cy-GB" u="sng"/>
              <a:t>1</a:t>
            </a:r>
          </a:p>
          <a:p>
            <a:r>
              <a:rPr lang="cy-GB"/>
              <a:t>     Rt   R1   R2   R3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Cyfrifiadau cyfres a pharalel</a:t>
            </a:r>
          </a:p>
        </p:txBody>
      </p:sp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683568" y="1106961"/>
            <a:ext cx="8003232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cy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latin typeface="+mj-lt"/>
                <a:ea typeface="Times New Roman" pitchFamily="18" charset="0"/>
                <a:cs typeface="Arial" pitchFamily="34" charset="0"/>
              </a:rPr>
              <a:t>Mae gwrthyddion o 15 Ω a 25 Ω yn cael eu rhoi mewn cyfresi. Cyfrifwch gyfanswm y gwrthiant.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y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latin typeface="+mj-lt"/>
                <a:cs typeface="Arial" pitchFamily="34" charset="0"/>
              </a:rPr>
              <a:t>        Rt = R1 + R2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y-GB" sz="1600" dirty="0">
                <a:latin typeface="+mj-lt"/>
                <a:cs typeface="Arial" pitchFamily="34" charset="0"/>
              </a:rPr>
              <a:t>                                                                Rt = 15 + 25</a:t>
            </a:r>
          </a:p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y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latin typeface="+mj-lt"/>
                <a:cs typeface="Arial" pitchFamily="34" charset="0"/>
              </a:rPr>
              <a:t>                                                                Rt = 40 Ω</a:t>
            </a:r>
          </a:p>
          <a:p>
            <a:pPr lvl="0" eaLnBrk="0" hangingPunct="0"/>
            <a:r>
              <a:rPr kumimoji="0" lang="cy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latin typeface="+mj-lt"/>
                <a:ea typeface="Times New Roman" pitchFamily="18" charset="0"/>
                <a:cs typeface="Arial" pitchFamily="34" charset="0"/>
              </a:rPr>
              <a:t>2. </a:t>
            </a:r>
            <a:r>
              <a:rPr lang="cy-GB" sz="1600" dirty="0">
                <a:latin typeface="+mj-lt"/>
                <a:ea typeface="Times New Roman" pitchFamily="18" charset="0"/>
                <a:cs typeface="Arial" pitchFamily="34" charset="0"/>
              </a:rPr>
              <a:t>Mae dau wrthydd o 25 Ω ac 50 Ω wedi’u cysylltu yn baralel â’i gilydd. Cyfrifwch gyfanswm y gwrthiant.</a:t>
            </a:r>
          </a:p>
          <a:p>
            <a:pPr lvl="0" eaLnBrk="0" hangingPunct="0"/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lvl="0" eaLnBrk="0" hangingPunct="0"/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8532" y="3284984"/>
            <a:ext cx="843528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y-GB" dirty="0"/>
              <a:t> </a:t>
            </a:r>
            <a:r>
              <a:rPr lang="cy-GB" sz="1600" u="sng" dirty="0"/>
              <a:t>1</a:t>
            </a:r>
            <a:r>
              <a:rPr lang="cy-GB" sz="1600" dirty="0"/>
              <a:t>  =  </a:t>
            </a:r>
            <a:r>
              <a:rPr lang="cy-GB" sz="1600" u="sng" dirty="0"/>
              <a:t>1</a:t>
            </a:r>
            <a:r>
              <a:rPr lang="cy-GB" sz="1600" dirty="0"/>
              <a:t>  +  </a:t>
            </a:r>
            <a:r>
              <a:rPr lang="cy-GB" sz="1600" u="sng" dirty="0"/>
              <a:t>1</a:t>
            </a:r>
          </a:p>
          <a:p>
            <a:pPr algn="ctr"/>
            <a:r>
              <a:rPr lang="cy-GB" sz="1600" dirty="0"/>
              <a:t>Rt    R1   R2</a:t>
            </a:r>
          </a:p>
          <a:p>
            <a:pPr algn="ctr"/>
            <a:endParaRPr lang="en-GB" sz="1600" dirty="0"/>
          </a:p>
          <a:p>
            <a:pPr algn="ctr"/>
            <a:r>
              <a:rPr lang="cy-GB" sz="1600" dirty="0"/>
              <a:t> </a:t>
            </a:r>
            <a:r>
              <a:rPr lang="cy-GB" sz="1600" u="sng" dirty="0"/>
              <a:t>1</a:t>
            </a:r>
            <a:r>
              <a:rPr lang="cy-GB" sz="1600" dirty="0"/>
              <a:t>  =  </a:t>
            </a:r>
            <a:r>
              <a:rPr lang="cy-GB" sz="1600" u="sng" dirty="0"/>
              <a:t>1</a:t>
            </a:r>
            <a:r>
              <a:rPr lang="cy-GB" sz="1600" dirty="0"/>
              <a:t>  +  </a:t>
            </a:r>
            <a:r>
              <a:rPr lang="cy-GB" sz="1600" u="sng" dirty="0"/>
              <a:t>1</a:t>
            </a:r>
          </a:p>
          <a:p>
            <a:pPr algn="ctr"/>
            <a:r>
              <a:rPr lang="cy-GB" sz="1600" dirty="0"/>
              <a:t>Rt     25   50</a:t>
            </a:r>
          </a:p>
          <a:p>
            <a:pPr algn="ctr"/>
            <a:endParaRPr lang="en-GB" sz="1600" dirty="0"/>
          </a:p>
          <a:p>
            <a:pPr algn="ctr"/>
            <a:r>
              <a:rPr lang="cy-GB" sz="1600" dirty="0"/>
              <a:t>   </a:t>
            </a:r>
            <a:r>
              <a:rPr lang="cy-GB" sz="1600" u="sng" dirty="0"/>
              <a:t>1 </a:t>
            </a:r>
            <a:r>
              <a:rPr lang="cy-GB" sz="1600" dirty="0"/>
              <a:t> =  </a:t>
            </a:r>
            <a:r>
              <a:rPr lang="cy-GB" sz="1600" u="sng" dirty="0"/>
              <a:t>2  +  1</a:t>
            </a:r>
          </a:p>
          <a:p>
            <a:r>
              <a:rPr lang="cy-GB" sz="1600" dirty="0"/>
              <a:t>                                                                Rt        50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pPr algn="ctr"/>
            <a:endParaRPr lang="en-GB" sz="1600" dirty="0"/>
          </a:p>
          <a:p>
            <a:pPr algn="ctr"/>
            <a:endParaRPr lang="en-GB" sz="1600" dirty="0"/>
          </a:p>
          <a:p>
            <a:pPr algn="ctr"/>
            <a:endParaRPr lang="en-GB" sz="1600" dirty="0"/>
          </a:p>
          <a:p>
            <a:pPr algn="ctr"/>
            <a:endParaRPr lang="en-GB" sz="1600" dirty="0"/>
          </a:p>
          <a:p>
            <a:pPr algn="ctr"/>
            <a:endParaRPr lang="en-GB" sz="1600" dirty="0"/>
          </a:p>
          <a:p>
            <a:pPr algn="ctr"/>
            <a:endParaRPr lang="en-GB" sz="1600" dirty="0"/>
          </a:p>
        </p:txBody>
      </p:sp>
      <p:sp>
        <p:nvSpPr>
          <p:cNvPr id="8" name="Rectangle 7"/>
          <p:cNvSpPr/>
          <p:nvPr/>
        </p:nvSpPr>
        <p:spPr>
          <a:xfrm>
            <a:off x="2154176" y="5463340"/>
            <a:ext cx="482453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y-GB" dirty="0"/>
              <a:t>   </a:t>
            </a:r>
            <a:r>
              <a:rPr lang="cy-GB" sz="1600" u="sng" dirty="0"/>
              <a:t>Rt  </a:t>
            </a:r>
            <a:r>
              <a:rPr lang="cy-GB" sz="1600" dirty="0"/>
              <a:t>=    </a:t>
            </a:r>
            <a:r>
              <a:rPr lang="cy-GB" sz="1600" u="sng" dirty="0"/>
              <a:t>50</a:t>
            </a:r>
          </a:p>
          <a:p>
            <a:r>
              <a:rPr lang="cy-GB" sz="1600" dirty="0"/>
              <a:t>                                    1          3</a:t>
            </a:r>
          </a:p>
          <a:p>
            <a:r>
              <a:rPr lang="cy-GB" sz="1600" dirty="0"/>
              <a:t>                                  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Dargludyddion ac ynysyddion </a:t>
            </a:r>
          </a:p>
        </p:txBody>
      </p:sp>
      <p:sp>
        <p:nvSpPr>
          <p:cNvPr id="4" name="Rectangle 3"/>
          <p:cNvSpPr/>
          <p:nvPr/>
        </p:nvSpPr>
        <p:spPr>
          <a:xfrm>
            <a:off x="611560" y="1843951"/>
            <a:ext cx="77768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cy-GB"/>
              <a:t>Mae </a:t>
            </a:r>
            <a:r>
              <a:rPr lang="cy-GB" b="1"/>
              <a:t>dargludyddion</a:t>
            </a:r>
            <a:r>
              <a:rPr lang="cy-GB"/>
              <a:t> yn dargludo cerrynt trydanol yn hawdd iawn oherwydd eu helectronau rhydd.</a:t>
            </a:r>
          </a:p>
          <a:p>
            <a:endParaRPr lang="en-GB" dirty="0"/>
          </a:p>
          <a:p>
            <a:r>
              <a:rPr lang="cy-GB"/>
              <a:t>Rhai dargludyddion cyffredin yw </a:t>
            </a:r>
            <a:r>
              <a:rPr lang="cy-GB" b="1"/>
              <a:t>copr</a:t>
            </a:r>
            <a:r>
              <a:rPr lang="cy-GB"/>
              <a:t>, alwminiwm, aur ac arian.</a:t>
            </a:r>
          </a:p>
          <a:p>
            <a:endParaRPr lang="en-GB" dirty="0"/>
          </a:p>
          <a:p>
            <a:r>
              <a:rPr lang="cy-GB"/>
              <a:t>Mae </a:t>
            </a:r>
            <a:r>
              <a:rPr lang="cy-GB" b="1"/>
              <a:t>ynysyddion</a:t>
            </a:r>
            <a:r>
              <a:rPr lang="cy-GB"/>
              <a:t> yn gwrthwynebu cerrynt trydanol ac yn gwneud dargludyddion gwael.</a:t>
            </a:r>
          </a:p>
          <a:p>
            <a:endParaRPr lang="en-GB" dirty="0"/>
          </a:p>
          <a:p>
            <a:r>
              <a:rPr lang="cy-GB"/>
              <a:t>Rhai ynysyddion cyffredin yw gwydr, aer, plastig, rwber a phren.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Prif egwyddorion cylched drydanol</a:t>
            </a:r>
          </a:p>
        </p:txBody>
      </p:sp>
      <p:sp>
        <p:nvSpPr>
          <p:cNvPr id="64" name="Rectangle 63"/>
          <p:cNvSpPr/>
          <p:nvPr/>
        </p:nvSpPr>
        <p:spPr>
          <a:xfrm>
            <a:off x="457200" y="1556792"/>
            <a:ext cx="820891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b="1" dirty="0"/>
          </a:p>
          <a:p>
            <a:r>
              <a:rPr lang="cy-GB"/>
              <a:t>Mae </a:t>
            </a:r>
            <a:r>
              <a:rPr lang="cy-GB" b="1"/>
              <a:t>cerrynt confensiynol</a:t>
            </a:r>
            <a:r>
              <a:rPr lang="cy-GB"/>
              <a:t> yn cymryd yn ganiataol bod y cerrynt yn llifo allan o’r derfynell bositif, drwy’r gylched ac i derfynell negatif y ffynhonnell. Dyma’r confensiwn a ddewiswyd pan gafodd trydan ei ddarganfod. </a:t>
            </a:r>
          </a:p>
          <a:p>
            <a:endParaRPr lang="en-GB" dirty="0"/>
          </a:p>
          <a:p>
            <a:r>
              <a:rPr lang="cy-GB" b="1"/>
              <a:t>Llif electronau</a:t>
            </a:r>
            <a:r>
              <a:rPr lang="cy-GB"/>
              <a:t> yw’r hyn sy’n digwydd mewn gwirionedd ac mae electronau’n llifo allan o’r derfynell negatif, drwy’r gylched ac i derfynell bositif y ffynhonnell.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Prif egwyddorion cylched drydanol</a:t>
            </a:r>
          </a:p>
        </p:txBody>
      </p:sp>
      <p:sp>
        <p:nvSpPr>
          <p:cNvPr id="4" name="Rectangle 3"/>
          <p:cNvSpPr/>
          <p:nvPr/>
        </p:nvSpPr>
        <p:spPr>
          <a:xfrm>
            <a:off x="447395" y="1556792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Gyda DC (cerrynt uniongyrchol) mae’r cerrynt bob amser yn llifo yn yr un cyfeiriad.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Dyma'r math o gerrynt a gewch chi pan fyddwch chi’n defnyddio batri fel y ffynhonnell foltedd.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cyfeiriad y cerrynt yn dibynnu ar sut rydych chi’n cysylltu’r batri.</a:t>
            </a:r>
          </a:p>
          <a:p>
            <a:endParaRPr lang="en-GB" dirty="0"/>
          </a:p>
          <a:p>
            <a:r>
              <a:rPr lang="cy-GB"/>
              <a:t>Nid DC ydy’r trydan rydych chi’n ei gael gan y cwmni pŵer ond AC (cerrynt eiledol).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Mewn cylched AC, mae’r cyfeiriad y cerrynt yn newid yn achlysurol.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AC yw beth rydych chi’n ei gael gan y cwmnïau pŵer.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8"/>
          <p:cNvGrpSpPr>
            <a:grpSpLocks/>
          </p:cNvGrpSpPr>
          <p:nvPr/>
        </p:nvGrpSpPr>
        <p:grpSpPr bwMode="auto">
          <a:xfrm>
            <a:off x="3429000" y="3581400"/>
            <a:ext cx="5038725" cy="2609850"/>
            <a:chOff x="2304" y="2256"/>
            <a:chExt cx="3174" cy="1644"/>
          </a:xfrm>
        </p:grpSpPr>
        <p:sp>
          <p:nvSpPr>
            <p:cNvPr id="1806343" name="Text Box 7"/>
            <p:cNvSpPr txBox="1">
              <a:spLocks noChangeArrowheads="1"/>
            </p:cNvSpPr>
            <p:nvPr/>
          </p:nvSpPr>
          <p:spPr bwMode="auto">
            <a:xfrm>
              <a:off x="2304" y="3360"/>
              <a:ext cx="1162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29953" tIns="64976" rIns="129953" bIns="64976">
              <a:spAutoFit/>
            </a:bodyPr>
            <a:lstStyle/>
            <a:p>
              <a:pPr defTabSz="1304925"/>
              <a:r>
                <a:rPr lang="cy-GB" b="1"/>
                <a:t>Atom copr</a:t>
              </a:r>
            </a:p>
          </p:txBody>
        </p:sp>
        <p:grpSp>
          <p:nvGrpSpPr>
            <p:cNvPr id="3" name="Group 65"/>
            <p:cNvGrpSpPr>
              <a:grpSpLocks/>
            </p:cNvGrpSpPr>
            <p:nvPr/>
          </p:nvGrpSpPr>
          <p:grpSpPr bwMode="auto">
            <a:xfrm>
              <a:off x="3792" y="2256"/>
              <a:ext cx="1686" cy="1644"/>
              <a:chOff x="912" y="2579"/>
              <a:chExt cx="1542" cy="1504"/>
            </a:xfrm>
          </p:grpSpPr>
          <p:sp>
            <p:nvSpPr>
              <p:cNvPr id="1806341" name="Oval 5"/>
              <p:cNvSpPr>
                <a:spLocks noChangeArrowheads="1"/>
              </p:cNvSpPr>
              <p:nvPr/>
            </p:nvSpPr>
            <p:spPr bwMode="auto">
              <a:xfrm>
                <a:off x="1136" y="3183"/>
                <a:ext cx="21" cy="22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1407" tIns="45703" rIns="91407" bIns="45703">
                <a:spAutoFit/>
              </a:bodyPr>
              <a:lstStyle/>
              <a:p>
                <a:endParaRPr lang="en-GB"/>
              </a:p>
            </p:txBody>
          </p: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912" y="2579"/>
                <a:ext cx="1542" cy="1504"/>
                <a:chOff x="3263" y="1821"/>
                <a:chExt cx="2048" cy="1890"/>
              </a:xfrm>
            </p:grpSpPr>
            <p:grpSp>
              <p:nvGrpSpPr>
                <p:cNvPr id="5" name="Group 9"/>
                <p:cNvGrpSpPr>
                  <a:grpSpLocks/>
                </p:cNvGrpSpPr>
                <p:nvPr/>
              </p:nvGrpSpPr>
              <p:grpSpPr bwMode="auto">
                <a:xfrm>
                  <a:off x="3263" y="1821"/>
                  <a:ext cx="2048" cy="1890"/>
                  <a:chOff x="3263" y="1821"/>
                  <a:chExt cx="2048" cy="1890"/>
                </a:xfrm>
              </p:grpSpPr>
              <p:grpSp>
                <p:nvGrpSpPr>
                  <p:cNvPr id="6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3263" y="1821"/>
                    <a:ext cx="2048" cy="1890"/>
                    <a:chOff x="3071" y="1929"/>
                    <a:chExt cx="2048" cy="1890"/>
                  </a:xfrm>
                </p:grpSpPr>
                <p:grpSp>
                  <p:nvGrpSpPr>
                    <p:cNvPr id="7" name="Group 1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71" y="1929"/>
                      <a:ext cx="2048" cy="1890"/>
                      <a:chOff x="3287" y="1773"/>
                      <a:chExt cx="2048" cy="1890"/>
                    </a:xfrm>
                  </p:grpSpPr>
                  <p:grpSp>
                    <p:nvGrpSpPr>
                      <p:cNvPr id="8" name="Group 1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87" y="1773"/>
                        <a:ext cx="2048" cy="1890"/>
                        <a:chOff x="3287" y="1773"/>
                        <a:chExt cx="2048" cy="1890"/>
                      </a:xfrm>
                    </p:grpSpPr>
                    <p:sp>
                      <p:nvSpPr>
                        <p:cNvPr id="1806349" name="Oval 1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31" y="1968"/>
                          <a:ext cx="111" cy="99"/>
                        </a:xfrm>
                        <a:prstGeom prst="ellipse">
                          <a:avLst/>
                        </a:prstGeom>
                        <a:solidFill>
                          <a:srgbClr val="0000F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lIns="91407" tIns="45703" rIns="91407" bIns="45703">
                          <a:sp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grpSp>
                      <p:nvGrpSpPr>
                        <p:cNvPr id="9" name="Group 1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287" y="1773"/>
                          <a:ext cx="2048" cy="1890"/>
                          <a:chOff x="3287" y="1773"/>
                          <a:chExt cx="2048" cy="1890"/>
                        </a:xfrm>
                      </p:grpSpPr>
                      <p:grpSp>
                        <p:nvGrpSpPr>
                          <p:cNvPr id="10" name="Group 15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565" y="1984"/>
                            <a:ext cx="1518" cy="1468"/>
                            <a:chOff x="3565" y="1984"/>
                            <a:chExt cx="1518" cy="1468"/>
                          </a:xfrm>
                        </p:grpSpPr>
                        <p:grpSp>
                          <p:nvGrpSpPr>
                            <p:cNvPr id="11" name="Group 16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3565" y="2010"/>
                              <a:ext cx="1518" cy="1424"/>
                              <a:chOff x="3421" y="2106"/>
                              <a:chExt cx="1518" cy="1424"/>
                            </a:xfrm>
                          </p:grpSpPr>
                          <p:sp>
                            <p:nvSpPr>
                              <p:cNvPr id="1806353" name="Oval 17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897" y="2581"/>
                                <a:ext cx="575" cy="545"/>
                              </a:xfrm>
                              <a:prstGeom prst="ellipse">
                                <a:avLst/>
                              </a:prstGeom>
                              <a:noFill/>
                              <a:ln w="38100">
                                <a:solidFill>
                                  <a:schemeClr val="accent1"/>
                                </a:solidFill>
                                <a:round/>
                                <a:headEnd/>
                                <a:tailEnd/>
                              </a:ln>
                              <a:effectLst/>
                            </p:spPr>
                            <p:txBody>
                              <a:bodyPr wrap="none" lIns="91407" tIns="45703" rIns="91407" bIns="45703">
                                <a:spAutoFit/>
                              </a:bodyPr>
                              <a:lstStyle/>
                              <a:p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806354" name="Oval 18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4104" y="2792"/>
                                <a:ext cx="170" cy="149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FF0000"/>
                              </a:solidFill>
                              <a:ln w="9525">
                                <a:noFill/>
                                <a:round/>
                                <a:headEnd/>
                                <a:tailEnd/>
                              </a:ln>
                              <a:effectLst/>
                            </p:spPr>
                            <p:txBody>
                              <a:bodyPr wrap="none" lIns="91407" tIns="45703" rIns="91407" bIns="45703">
                                <a:spAutoFit/>
                              </a:bodyPr>
                              <a:lstStyle/>
                              <a:p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806355" name="Oval 19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421" y="2106"/>
                                <a:ext cx="1518" cy="1424"/>
                              </a:xfrm>
                              <a:prstGeom prst="ellipse">
                                <a:avLst/>
                              </a:prstGeom>
                              <a:noFill/>
                              <a:ln w="38100">
                                <a:solidFill>
                                  <a:schemeClr val="accent1"/>
                                </a:solidFill>
                                <a:round/>
                                <a:headEnd/>
                                <a:tailEnd/>
                              </a:ln>
                              <a:effectLst/>
                            </p:spPr>
                            <p:txBody>
                              <a:bodyPr wrap="none" lIns="91407" tIns="45703" rIns="91407" bIns="45703">
                                <a:spAutoFit/>
                              </a:bodyPr>
                              <a:lstStyle/>
                              <a:p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806356" name="Oval 20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646" y="2326"/>
                                <a:ext cx="1068" cy="1019"/>
                              </a:xfrm>
                              <a:prstGeom prst="ellipse">
                                <a:avLst/>
                              </a:prstGeom>
                              <a:noFill/>
                              <a:ln w="38100">
                                <a:solidFill>
                                  <a:schemeClr val="accent1"/>
                                </a:solidFill>
                                <a:round/>
                                <a:headEnd/>
                                <a:tailEnd/>
                              </a:ln>
                              <a:effectLst/>
                            </p:spPr>
                            <p:txBody>
                              <a:bodyPr wrap="none" lIns="91407" tIns="45703" rIns="91407" bIns="45703">
                                <a:spAutoFit/>
                              </a:bodyPr>
                              <a:lstStyle/>
                              <a:p>
                                <a:endParaRPr lang="en-GB"/>
                              </a:p>
                            </p:txBody>
                          </p:sp>
                        </p:grpSp>
                        <p:sp>
                          <p:nvSpPr>
                            <p:cNvPr id="1806357" name="Oval 2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481" y="2511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58" name="Oval 22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086" y="2889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59" name="Oval 2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942" y="2300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60" name="Oval 24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915" y="3056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61" name="Oval 2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670" y="2336"/>
                              <a:ext cx="108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62" name="Oval 26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311" y="2186"/>
                              <a:ext cx="107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63" name="Oval 2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966" y="3323"/>
                              <a:ext cx="108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64" name="Oval 2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517" y="3355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65" name="Oval 2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894" y="3069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66" name="Oval 3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619" y="3021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67" name="Oval 3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607" y="2344"/>
                              <a:ext cx="108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68" name="Oval 32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059" y="1984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69" name="Oval 3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607" y="2028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70" name="Oval 34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975" y="2415"/>
                              <a:ext cx="108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71" name="Oval 3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745" y="2714"/>
                              <a:ext cx="107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72" name="Oval 36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275" y="3197"/>
                              <a:ext cx="107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73" name="Oval 3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643" y="3074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806374" name="Oval 3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814" y="2731"/>
                              <a:ext cx="107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407" tIns="45703" rIns="91407" bIns="45703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</p:grpSp>
                      <p:sp>
                        <p:nvSpPr>
                          <p:cNvPr id="1806375" name="Oval 3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7" y="1773"/>
                            <a:ext cx="2048" cy="1890"/>
                          </a:xfrm>
                          <a:prstGeom prst="ellipse">
                            <a:avLst/>
                          </a:prstGeom>
                          <a:noFill/>
                          <a:ln w="38100">
                            <a:solidFill>
                              <a:schemeClr val="accent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lIns="91407" tIns="45703" rIns="91407" bIns="45703">
                            <a:spAutoFit/>
                          </a:bodyPr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1806376" name="Oval 4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739" y="3196"/>
                          <a:ext cx="112" cy="99"/>
                        </a:xfrm>
                        <a:prstGeom prst="ellipse">
                          <a:avLst/>
                        </a:prstGeom>
                        <a:solidFill>
                          <a:srgbClr val="0000F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lIns="91407" tIns="45703" rIns="91407" bIns="45703">
                          <a:sp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806377" name="Oval 4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808" y="2120"/>
                          <a:ext cx="112" cy="99"/>
                        </a:xfrm>
                        <a:prstGeom prst="ellipse">
                          <a:avLst/>
                        </a:prstGeom>
                        <a:solidFill>
                          <a:srgbClr val="0000F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lIns="91407" tIns="45703" rIns="91407" bIns="45703">
                          <a:sp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806378" name="Oval 4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516" y="2755"/>
                          <a:ext cx="112" cy="99"/>
                        </a:xfrm>
                        <a:prstGeom prst="ellipse">
                          <a:avLst/>
                        </a:prstGeom>
                        <a:solidFill>
                          <a:srgbClr val="0000F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lIns="91407" tIns="45703" rIns="91407" bIns="45703">
                          <a:sp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806379" name="Oval 4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268" y="3393"/>
                          <a:ext cx="112" cy="99"/>
                        </a:xfrm>
                        <a:prstGeom prst="ellipse">
                          <a:avLst/>
                        </a:prstGeom>
                        <a:solidFill>
                          <a:srgbClr val="0000F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lIns="91407" tIns="45703" rIns="91407" bIns="45703">
                          <a:sp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</p:grpSp>
                  <p:sp>
                    <p:nvSpPr>
                      <p:cNvPr id="1806380" name="Oval 4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04" y="2880"/>
                        <a:ext cx="108" cy="108"/>
                      </a:xfrm>
                      <a:prstGeom prst="ellipse">
                        <a:avLst/>
                      </a:pr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lIns="91407" tIns="45703" rIns="91407" bIns="45703">
                        <a:sp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806381" name="Oval 4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26" y="2189"/>
                        <a:ext cx="112" cy="98"/>
                      </a:xfrm>
                      <a:prstGeom prst="ellipse">
                        <a:avLst/>
                      </a:pr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lIns="91407" tIns="45703" rIns="91407" bIns="45703">
                        <a:sp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806382" name="Oval 4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22" y="3265"/>
                        <a:ext cx="112" cy="99"/>
                      </a:xfrm>
                      <a:prstGeom prst="ellipse">
                        <a:avLst/>
                      </a:pr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lIns="91407" tIns="45703" rIns="91407" bIns="45703">
                        <a:sp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806383" name="Oval 4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36" y="2647"/>
                        <a:ext cx="112" cy="99"/>
                      </a:xfrm>
                      <a:prstGeom prst="ellipse">
                        <a:avLst/>
                      </a:pr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lIns="91407" tIns="45703" rIns="91407" bIns="45703">
                        <a:spAutoFit/>
                      </a:bodyPr>
                      <a:lstStyle/>
                      <a:p>
                        <a:endParaRPr lang="en-GB"/>
                      </a:p>
                    </p:txBody>
                  </p:sp>
                </p:grpSp>
                <p:sp>
                  <p:nvSpPr>
                    <p:cNvPr id="1806384" name="Oval 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663" y="2056"/>
                      <a:ext cx="112" cy="99"/>
                    </a:xfrm>
                    <a:prstGeom prst="ellipse">
                      <a:avLst/>
                    </a:prstGeom>
                    <a:solidFill>
                      <a:srgbClr val="0000FF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lIns="91407" tIns="45703" rIns="91407" bIns="45703">
                      <a:spAutoFit/>
                    </a:bodyPr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1806385" name="Oval 49"/>
                  <p:cNvSpPr>
                    <a:spLocks noChangeArrowheads="1"/>
                  </p:cNvSpPr>
                  <p:nvPr/>
                </p:nvSpPr>
                <p:spPr bwMode="auto">
                  <a:xfrm>
                    <a:off x="3487" y="2572"/>
                    <a:ext cx="112" cy="99"/>
                  </a:xfrm>
                  <a:prstGeom prst="ellipse">
                    <a:avLst/>
                  </a:prstGeom>
                  <a:solidFill>
                    <a:srgbClr val="0000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lIns="91407" tIns="45703" rIns="91407" bIns="45703">
                    <a:spAutoFit/>
                  </a:bodyPr>
                  <a:lstStyle/>
                  <a:p>
                    <a:endParaRPr lang="en-GB"/>
                  </a:p>
                </p:txBody>
              </p:sp>
            </p:grpSp>
            <p:sp>
              <p:nvSpPr>
                <p:cNvPr id="1806386" name="Oval 50"/>
                <p:cNvSpPr>
                  <a:spLocks noChangeArrowheads="1"/>
                </p:cNvSpPr>
                <p:nvPr/>
              </p:nvSpPr>
              <p:spPr bwMode="auto">
                <a:xfrm>
                  <a:off x="4315" y="2020"/>
                  <a:ext cx="112" cy="99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1407" tIns="45703" rIns="91407" bIns="45703">
                  <a:spAutoFit/>
                </a:bodyPr>
                <a:lstStyle/>
                <a:p>
                  <a:endParaRPr lang="en-GB"/>
                </a:p>
              </p:txBody>
            </p:sp>
          </p:grpSp>
        </p:grpSp>
      </p:grpSp>
      <p:grpSp>
        <p:nvGrpSpPr>
          <p:cNvPr id="12" name="Group 69"/>
          <p:cNvGrpSpPr>
            <a:grpSpLocks/>
          </p:cNvGrpSpPr>
          <p:nvPr/>
        </p:nvGrpSpPr>
        <p:grpSpPr bwMode="auto">
          <a:xfrm>
            <a:off x="539552" y="1556792"/>
            <a:ext cx="6553200" cy="2016125"/>
            <a:chOff x="288" y="672"/>
            <a:chExt cx="4128" cy="1270"/>
          </a:xfrm>
        </p:grpSpPr>
        <p:sp>
          <p:nvSpPr>
            <p:cNvPr id="1806393" name="Text Box 57"/>
            <p:cNvSpPr txBox="1">
              <a:spLocks noChangeArrowheads="1"/>
            </p:cNvSpPr>
            <p:nvPr/>
          </p:nvSpPr>
          <p:spPr bwMode="auto">
            <a:xfrm>
              <a:off x="288" y="912"/>
              <a:ext cx="1351" cy="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30037" tIns="66046" rIns="130037" bIns="66046">
              <a:spAutoFit/>
            </a:bodyPr>
            <a:lstStyle/>
            <a:p>
              <a:pPr defTabSz="1304925"/>
              <a:r>
                <a:rPr lang="cy-GB" b="1"/>
                <a:t>Atom hydrogen</a:t>
              </a:r>
            </a:p>
          </p:txBody>
        </p:sp>
        <p:grpSp>
          <p:nvGrpSpPr>
            <p:cNvPr id="13" name="Group 67"/>
            <p:cNvGrpSpPr>
              <a:grpSpLocks/>
            </p:cNvGrpSpPr>
            <p:nvPr/>
          </p:nvGrpSpPr>
          <p:grpSpPr bwMode="auto">
            <a:xfrm>
              <a:off x="1773" y="672"/>
              <a:ext cx="2643" cy="1270"/>
              <a:chOff x="2445" y="624"/>
              <a:chExt cx="2643" cy="1270"/>
            </a:xfrm>
          </p:grpSpPr>
          <p:grpSp>
            <p:nvGrpSpPr>
              <p:cNvPr id="14" name="Group 53"/>
              <p:cNvGrpSpPr>
                <a:grpSpLocks/>
              </p:cNvGrpSpPr>
              <p:nvPr/>
            </p:nvGrpSpPr>
            <p:grpSpPr bwMode="auto">
              <a:xfrm>
                <a:off x="2784" y="625"/>
                <a:ext cx="996" cy="927"/>
                <a:chOff x="996" y="1140"/>
                <a:chExt cx="768" cy="744"/>
              </a:xfrm>
            </p:grpSpPr>
            <p:sp>
              <p:nvSpPr>
                <p:cNvPr id="1806390" name="Oval 54"/>
                <p:cNvSpPr>
                  <a:spLocks noChangeArrowheads="1"/>
                </p:cNvSpPr>
                <p:nvPr/>
              </p:nvSpPr>
              <p:spPr bwMode="auto">
                <a:xfrm>
                  <a:off x="996" y="1140"/>
                  <a:ext cx="768" cy="744"/>
                </a:xfrm>
                <a:prstGeom prst="ellipse">
                  <a:avLst/>
                </a:prstGeom>
                <a:noFill/>
                <a:ln w="38100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lIns="91466" tIns="46456" rIns="91466" bIns="46456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806391" name="Oval 55"/>
                <p:cNvSpPr>
                  <a:spLocks noChangeArrowheads="1"/>
                </p:cNvSpPr>
                <p:nvPr/>
              </p:nvSpPr>
              <p:spPr bwMode="auto">
                <a:xfrm>
                  <a:off x="1272" y="1428"/>
                  <a:ext cx="228" cy="20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1466" tIns="46456" rIns="91466" bIns="46456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806392" name="Oval 56"/>
                <p:cNvSpPr>
                  <a:spLocks noChangeArrowheads="1"/>
                </p:cNvSpPr>
                <p:nvPr/>
              </p:nvSpPr>
              <p:spPr bwMode="auto">
                <a:xfrm>
                  <a:off x="1620" y="1224"/>
                  <a:ext cx="144" cy="132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1466" tIns="46456" rIns="91466" bIns="46456">
                  <a:spAutoFit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806394" name="Text Box 58"/>
              <p:cNvSpPr txBox="1">
                <a:spLocks noChangeArrowheads="1"/>
              </p:cNvSpPr>
              <p:nvPr/>
            </p:nvSpPr>
            <p:spPr bwMode="auto">
              <a:xfrm>
                <a:off x="4128" y="768"/>
                <a:ext cx="812" cy="2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130037" tIns="66046" rIns="130037" bIns="66046">
                <a:spAutoFit/>
              </a:bodyPr>
              <a:lstStyle/>
              <a:p>
                <a:pPr defTabSz="1304925"/>
                <a:r>
                  <a:rPr lang="cy-GB" b="1">
                    <a:solidFill>
                      <a:srgbClr val="000099"/>
                    </a:solidFill>
                  </a:rPr>
                  <a:t>Electron</a:t>
                </a:r>
              </a:p>
            </p:txBody>
          </p:sp>
          <p:sp>
            <p:nvSpPr>
              <p:cNvPr id="1806395" name="Line 59"/>
              <p:cNvSpPr>
                <a:spLocks noChangeShapeType="1"/>
              </p:cNvSpPr>
              <p:nvPr/>
            </p:nvSpPr>
            <p:spPr bwMode="auto">
              <a:xfrm flipH="1" flipV="1">
                <a:off x="3792" y="848"/>
                <a:ext cx="376" cy="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lIns="91466" tIns="46456" rIns="91466" bIns="46456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806396" name="Text Box 60"/>
              <p:cNvSpPr txBox="1">
                <a:spLocks noChangeArrowheads="1"/>
              </p:cNvSpPr>
              <p:nvPr/>
            </p:nvSpPr>
            <p:spPr bwMode="auto">
              <a:xfrm>
                <a:off x="2445" y="1616"/>
                <a:ext cx="2643" cy="2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130037" tIns="66046" rIns="130037" bIns="66046">
                <a:spAutoFit/>
              </a:bodyPr>
              <a:lstStyle/>
              <a:p>
                <a:pPr algn="ctr" defTabSz="1304925"/>
                <a:r>
                  <a:rPr lang="cy-GB" b="1">
                    <a:solidFill>
                      <a:srgbClr val="FF3300"/>
                    </a:solidFill>
                  </a:rPr>
                  <a:t>Niwclews – protonau a niwtronau</a:t>
                </a:r>
              </a:p>
            </p:txBody>
          </p:sp>
          <p:sp>
            <p:nvSpPr>
              <p:cNvPr id="1806397" name="Line 61"/>
              <p:cNvSpPr>
                <a:spLocks noChangeShapeType="1"/>
              </p:cNvSpPr>
              <p:nvPr/>
            </p:nvSpPr>
            <p:spPr bwMode="auto">
              <a:xfrm flipH="1" flipV="1">
                <a:off x="3312" y="1184"/>
                <a:ext cx="98" cy="47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lIns="91466" tIns="46456" rIns="91466" bIns="46456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806398" name="Text Box 62"/>
              <p:cNvSpPr txBox="1">
                <a:spLocks noChangeArrowheads="1"/>
              </p:cNvSpPr>
              <p:nvPr/>
            </p:nvSpPr>
            <p:spPr bwMode="auto">
              <a:xfrm>
                <a:off x="3152" y="944"/>
                <a:ext cx="285" cy="3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130037" tIns="66046" rIns="130037" bIns="66046">
                <a:spAutoFit/>
              </a:bodyPr>
              <a:lstStyle/>
              <a:p>
                <a:pPr defTabSz="1304925"/>
                <a:r>
                  <a:rPr lang="cy-GB" sz="2600" b="1">
                    <a:solidFill>
                      <a:schemeClr val="bg1"/>
                    </a:solidFill>
                  </a:rPr>
                  <a:t>+</a:t>
                </a:r>
              </a:p>
            </p:txBody>
          </p:sp>
          <p:sp>
            <p:nvSpPr>
              <p:cNvPr id="1806399" name="Text Box 63"/>
              <p:cNvSpPr txBox="1">
                <a:spLocks noChangeArrowheads="1"/>
              </p:cNvSpPr>
              <p:nvPr/>
            </p:nvSpPr>
            <p:spPr bwMode="auto">
              <a:xfrm>
                <a:off x="3576" y="624"/>
                <a:ext cx="233" cy="3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130037" tIns="66046" rIns="130037" bIns="66046">
                <a:spAutoFit/>
              </a:bodyPr>
              <a:lstStyle/>
              <a:p>
                <a:pPr defTabSz="1304925"/>
                <a:r>
                  <a:rPr lang="cy-GB" sz="2600" b="1">
                    <a:solidFill>
                      <a:schemeClr val="bg1"/>
                    </a:solidFill>
                  </a:rPr>
                  <a:t>-</a:t>
                </a:r>
              </a:p>
            </p:txBody>
          </p:sp>
        </p:grpSp>
      </p:grpSp>
      <p:sp>
        <p:nvSpPr>
          <p:cNvPr id="63" name="Rectangle 62"/>
          <p:cNvSpPr/>
          <p:nvPr/>
        </p:nvSpPr>
        <p:spPr>
          <a:xfrm>
            <a:off x="539552" y="980728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</a:rPr>
              <a:t>Prif egwyddorion cylched drydanol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533400" y="909638"/>
            <a:ext cx="5154613" cy="1779587"/>
            <a:chOff x="336" y="573"/>
            <a:chExt cx="3247" cy="1121"/>
          </a:xfrm>
        </p:grpSpPr>
        <p:grpSp>
          <p:nvGrpSpPr>
            <p:cNvPr id="3" name="Group 94"/>
            <p:cNvGrpSpPr>
              <a:grpSpLocks/>
            </p:cNvGrpSpPr>
            <p:nvPr/>
          </p:nvGrpSpPr>
          <p:grpSpPr bwMode="auto">
            <a:xfrm>
              <a:off x="336" y="573"/>
              <a:ext cx="3242" cy="1121"/>
              <a:chOff x="336" y="573"/>
              <a:chExt cx="3242" cy="1121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2448" y="603"/>
                <a:ext cx="1130" cy="1091"/>
                <a:chOff x="996" y="1140"/>
                <a:chExt cx="768" cy="744"/>
              </a:xfrm>
            </p:grpSpPr>
            <p:sp>
              <p:nvSpPr>
                <p:cNvPr id="1769479" name="Oval 7"/>
                <p:cNvSpPr>
                  <a:spLocks noChangeArrowheads="1"/>
                </p:cNvSpPr>
                <p:nvPr/>
              </p:nvSpPr>
              <p:spPr bwMode="auto">
                <a:xfrm>
                  <a:off x="996" y="1140"/>
                  <a:ext cx="768" cy="744"/>
                </a:xfrm>
                <a:prstGeom prst="ellipse">
                  <a:avLst/>
                </a:prstGeom>
                <a:noFill/>
                <a:ln w="38100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lIns="91236" tIns="45774" rIns="91236" bIns="45774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769480" name="Oval 8"/>
                <p:cNvSpPr>
                  <a:spLocks noChangeArrowheads="1"/>
                </p:cNvSpPr>
                <p:nvPr/>
              </p:nvSpPr>
              <p:spPr bwMode="auto">
                <a:xfrm>
                  <a:off x="1272" y="1428"/>
                  <a:ext cx="228" cy="20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1236" tIns="45774" rIns="91236" bIns="45774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769481" name="Oval 9"/>
                <p:cNvSpPr>
                  <a:spLocks noChangeArrowheads="1"/>
                </p:cNvSpPr>
                <p:nvPr/>
              </p:nvSpPr>
              <p:spPr bwMode="auto">
                <a:xfrm>
                  <a:off x="1620" y="1224"/>
                  <a:ext cx="144" cy="132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1236" tIns="45774" rIns="91236" bIns="45774">
                  <a:spAutoFit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769482" name="Text Box 10"/>
              <p:cNvSpPr txBox="1">
                <a:spLocks noChangeArrowheads="1"/>
              </p:cNvSpPr>
              <p:nvPr/>
            </p:nvSpPr>
            <p:spPr bwMode="auto">
              <a:xfrm>
                <a:off x="336" y="573"/>
                <a:ext cx="1220" cy="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129710" tIns="65077" rIns="129710" bIns="65077">
                <a:spAutoFit/>
              </a:bodyPr>
              <a:lstStyle/>
              <a:p>
                <a:pPr defTabSz="1304925"/>
                <a:r>
                  <a:rPr lang="cy-GB" b="1"/>
                  <a:t>Atom hydrogen</a:t>
                </a:r>
              </a:p>
            </p:txBody>
          </p:sp>
        </p:grpSp>
        <p:sp>
          <p:nvSpPr>
            <p:cNvPr id="1769483" name="Text Box 11"/>
            <p:cNvSpPr txBox="1">
              <a:spLocks noChangeArrowheads="1"/>
            </p:cNvSpPr>
            <p:nvPr/>
          </p:nvSpPr>
          <p:spPr bwMode="auto">
            <a:xfrm>
              <a:off x="2875" y="1008"/>
              <a:ext cx="285" cy="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29710" tIns="65077" rIns="129710" bIns="65077">
              <a:spAutoFit/>
            </a:bodyPr>
            <a:lstStyle/>
            <a:p>
              <a:pPr defTabSz="1304925"/>
              <a:r>
                <a:rPr lang="cy-GB" sz="2600">
                  <a:solidFill>
                    <a:schemeClr val="bg1"/>
                  </a:solidFill>
                </a:rPr>
                <a:t>+</a:t>
              </a:r>
            </a:p>
          </p:txBody>
        </p:sp>
        <p:sp>
          <p:nvSpPr>
            <p:cNvPr id="1769484" name="Text Box 12"/>
            <p:cNvSpPr txBox="1">
              <a:spLocks noChangeArrowheads="1"/>
            </p:cNvSpPr>
            <p:nvPr/>
          </p:nvSpPr>
          <p:spPr bwMode="auto">
            <a:xfrm>
              <a:off x="3351" y="638"/>
              <a:ext cx="232" cy="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29710" tIns="65077" rIns="129710" bIns="65077">
              <a:spAutoFit/>
            </a:bodyPr>
            <a:lstStyle/>
            <a:p>
              <a:pPr defTabSz="1304925"/>
              <a:r>
                <a:rPr lang="cy-GB" sz="2600">
                  <a:solidFill>
                    <a:schemeClr val="bg1"/>
                  </a:solidFill>
                </a:rPr>
                <a:t>-</a:t>
              </a:r>
            </a:p>
          </p:txBody>
        </p:sp>
      </p:grpSp>
      <p:sp>
        <p:nvSpPr>
          <p:cNvPr id="1769489" name="AutoShape 17"/>
          <p:cNvSpPr>
            <a:spLocks noChangeArrowheads="1"/>
          </p:cNvSpPr>
          <p:nvPr/>
        </p:nvSpPr>
        <p:spPr bwMode="auto">
          <a:xfrm>
            <a:off x="1524000" y="1584325"/>
            <a:ext cx="1389063" cy="6921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69490" name="Text Box 18"/>
          <p:cNvSpPr txBox="1">
            <a:spLocks noChangeArrowheads="1"/>
          </p:cNvSpPr>
          <p:nvPr/>
        </p:nvSpPr>
        <p:spPr bwMode="auto">
          <a:xfrm>
            <a:off x="533400" y="2333625"/>
            <a:ext cx="2428102" cy="43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9953" tIns="64976" rIns="129953" bIns="64976">
            <a:spAutoFit/>
          </a:bodyPr>
          <a:lstStyle/>
          <a:p>
            <a:pPr defTabSz="1304925"/>
            <a:r>
              <a:rPr lang="cy-GB" b="1">
                <a:solidFill>
                  <a:srgbClr val="CC0000"/>
                </a:solidFill>
              </a:rPr>
              <a:t>Pwysau allanol</a:t>
            </a:r>
          </a:p>
        </p:txBody>
      </p:sp>
      <p:sp>
        <p:nvSpPr>
          <p:cNvPr id="1769543" name="Text Box 71"/>
          <p:cNvSpPr txBox="1">
            <a:spLocks noChangeArrowheads="1"/>
          </p:cNvSpPr>
          <p:nvPr/>
        </p:nvSpPr>
        <p:spPr bwMode="auto">
          <a:xfrm>
            <a:off x="467544" y="5229200"/>
            <a:ext cx="2428102" cy="43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9953" tIns="64976" rIns="129953" bIns="64976">
            <a:spAutoFit/>
          </a:bodyPr>
          <a:lstStyle/>
          <a:p>
            <a:pPr defTabSz="1304925"/>
            <a:r>
              <a:rPr lang="cy-GB" b="1">
                <a:solidFill>
                  <a:srgbClr val="CC0000"/>
                </a:solidFill>
              </a:rPr>
              <a:t>Pwysau allanol</a:t>
            </a:r>
          </a:p>
        </p:txBody>
      </p:sp>
      <p:grpSp>
        <p:nvGrpSpPr>
          <p:cNvPr id="5" name="Group 100"/>
          <p:cNvGrpSpPr>
            <a:grpSpLocks/>
          </p:cNvGrpSpPr>
          <p:nvPr/>
        </p:nvGrpSpPr>
        <p:grpSpPr bwMode="auto">
          <a:xfrm>
            <a:off x="539750" y="3378200"/>
            <a:ext cx="5497513" cy="2725738"/>
            <a:chOff x="340" y="2128"/>
            <a:chExt cx="3463" cy="1717"/>
          </a:xfrm>
        </p:grpSpPr>
        <p:sp>
          <p:nvSpPr>
            <p:cNvPr id="1769544" name="Text Box 72"/>
            <p:cNvSpPr txBox="1">
              <a:spLocks noChangeArrowheads="1"/>
            </p:cNvSpPr>
            <p:nvPr/>
          </p:nvSpPr>
          <p:spPr bwMode="auto">
            <a:xfrm>
              <a:off x="2784" y="2880"/>
              <a:ext cx="285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29953" tIns="64976" rIns="129953" bIns="64976">
              <a:spAutoFit/>
            </a:bodyPr>
            <a:lstStyle/>
            <a:p>
              <a:pPr defTabSz="1304925"/>
              <a:r>
                <a:rPr lang="cy-GB" sz="2600">
                  <a:solidFill>
                    <a:schemeClr val="bg1"/>
                  </a:solidFill>
                </a:rPr>
                <a:t>+</a:t>
              </a:r>
            </a:p>
          </p:txBody>
        </p:sp>
        <p:grpSp>
          <p:nvGrpSpPr>
            <p:cNvPr id="6" name="Group 95"/>
            <p:cNvGrpSpPr>
              <a:grpSpLocks/>
            </p:cNvGrpSpPr>
            <p:nvPr/>
          </p:nvGrpSpPr>
          <p:grpSpPr bwMode="auto">
            <a:xfrm>
              <a:off x="340" y="2128"/>
              <a:ext cx="3463" cy="1717"/>
              <a:chOff x="340" y="2128"/>
              <a:chExt cx="3463" cy="1717"/>
            </a:xfrm>
          </p:grpSpPr>
          <p:sp>
            <p:nvSpPr>
              <p:cNvPr id="1769494" name="Text Box 22"/>
              <p:cNvSpPr txBox="1">
                <a:spLocks noChangeArrowheads="1"/>
              </p:cNvSpPr>
              <p:nvPr/>
            </p:nvSpPr>
            <p:spPr bwMode="auto">
              <a:xfrm>
                <a:off x="340" y="2341"/>
                <a:ext cx="1052" cy="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129923" tIns="64950" rIns="129923" bIns="64950">
                <a:spAutoFit/>
              </a:bodyPr>
              <a:lstStyle/>
              <a:p>
                <a:pPr defTabSz="1304925"/>
                <a:r>
                  <a:rPr lang="cy-GB" b="1"/>
                  <a:t>Atom copr</a:t>
                </a:r>
              </a:p>
            </p:txBody>
          </p:sp>
          <p:grpSp>
            <p:nvGrpSpPr>
              <p:cNvPr id="7" name="Group 23"/>
              <p:cNvGrpSpPr>
                <a:grpSpLocks/>
              </p:cNvGrpSpPr>
              <p:nvPr/>
            </p:nvGrpSpPr>
            <p:grpSpPr bwMode="auto">
              <a:xfrm>
                <a:off x="2008" y="2160"/>
                <a:ext cx="1795" cy="1685"/>
                <a:chOff x="2255" y="2645"/>
                <a:chExt cx="1172" cy="1090"/>
              </a:xfrm>
            </p:grpSpPr>
            <p:grpSp>
              <p:nvGrpSpPr>
                <p:cNvPr id="8" name="Group 24"/>
                <p:cNvGrpSpPr>
                  <a:grpSpLocks/>
                </p:cNvGrpSpPr>
                <p:nvPr/>
              </p:nvGrpSpPr>
              <p:grpSpPr bwMode="auto">
                <a:xfrm>
                  <a:off x="2255" y="2645"/>
                  <a:ext cx="1172" cy="1090"/>
                  <a:chOff x="3263" y="1821"/>
                  <a:chExt cx="2048" cy="1890"/>
                </a:xfrm>
              </p:grpSpPr>
              <p:grpSp>
                <p:nvGrpSpPr>
                  <p:cNvPr id="9" name="Group 25"/>
                  <p:cNvGrpSpPr>
                    <a:grpSpLocks/>
                  </p:cNvGrpSpPr>
                  <p:nvPr/>
                </p:nvGrpSpPr>
                <p:grpSpPr bwMode="auto">
                  <a:xfrm>
                    <a:off x="3263" y="1821"/>
                    <a:ext cx="2048" cy="1890"/>
                    <a:chOff x="3071" y="1929"/>
                    <a:chExt cx="2048" cy="1890"/>
                  </a:xfrm>
                </p:grpSpPr>
                <p:grpSp>
                  <p:nvGrpSpPr>
                    <p:cNvPr id="10" name="Group 2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71" y="1929"/>
                      <a:ext cx="2048" cy="1890"/>
                      <a:chOff x="3287" y="1773"/>
                      <a:chExt cx="2048" cy="1890"/>
                    </a:xfrm>
                  </p:grpSpPr>
                  <p:grpSp>
                    <p:nvGrpSpPr>
                      <p:cNvPr id="11" name="Group 2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87" y="1773"/>
                        <a:ext cx="2048" cy="1890"/>
                        <a:chOff x="3287" y="1773"/>
                        <a:chExt cx="2048" cy="1890"/>
                      </a:xfrm>
                    </p:grpSpPr>
                    <p:sp>
                      <p:nvSpPr>
                        <p:cNvPr id="1769500" name="Oval 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31" y="1968"/>
                          <a:ext cx="111" cy="99"/>
                        </a:xfrm>
                        <a:prstGeom prst="ellipse">
                          <a:avLst/>
                        </a:prstGeom>
                        <a:solidFill>
                          <a:srgbClr val="0000F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lIns="91386" tIns="45685" rIns="91386" bIns="45685">
                          <a:sp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grpSp>
                      <p:nvGrpSpPr>
                        <p:cNvPr id="12" name="Group 2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287" y="1773"/>
                          <a:ext cx="2048" cy="1890"/>
                          <a:chOff x="3287" y="1773"/>
                          <a:chExt cx="2048" cy="1890"/>
                        </a:xfrm>
                      </p:grpSpPr>
                      <p:grpSp>
                        <p:nvGrpSpPr>
                          <p:cNvPr id="13" name="Group 3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565" y="1984"/>
                            <a:ext cx="1518" cy="1468"/>
                            <a:chOff x="3565" y="1984"/>
                            <a:chExt cx="1518" cy="1468"/>
                          </a:xfrm>
                        </p:grpSpPr>
                        <p:grpSp>
                          <p:nvGrpSpPr>
                            <p:cNvPr id="14" name="Group 3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3565" y="2010"/>
                              <a:ext cx="1518" cy="1424"/>
                              <a:chOff x="3421" y="2106"/>
                              <a:chExt cx="1518" cy="1424"/>
                            </a:xfrm>
                          </p:grpSpPr>
                          <p:sp>
                            <p:nvSpPr>
                              <p:cNvPr id="1769504" name="Oval 32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897" y="2581"/>
                                <a:ext cx="575" cy="545"/>
                              </a:xfrm>
                              <a:prstGeom prst="ellipse">
                                <a:avLst/>
                              </a:prstGeom>
                              <a:noFill/>
                              <a:ln w="38100">
                                <a:solidFill>
                                  <a:schemeClr val="accent1"/>
                                </a:solidFill>
                                <a:round/>
                                <a:headEnd/>
                                <a:tailEnd/>
                              </a:ln>
                              <a:effectLst/>
                            </p:spPr>
                            <p:txBody>
                              <a:bodyPr wrap="none" lIns="91386" tIns="45685" rIns="91386" bIns="45685">
                                <a:spAutoFit/>
                              </a:bodyPr>
                              <a:lstStyle/>
                              <a:p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769505" name="Oval 33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4104" y="2792"/>
                                <a:ext cx="170" cy="149"/>
                              </a:xfrm>
                              <a:prstGeom prst="ellipse">
                                <a:avLst/>
                              </a:prstGeom>
                              <a:solidFill>
                                <a:srgbClr val="FF0000"/>
                              </a:solidFill>
                              <a:ln w="9525">
                                <a:noFill/>
                                <a:round/>
                                <a:headEnd/>
                                <a:tailEnd/>
                              </a:ln>
                              <a:effectLst/>
                            </p:spPr>
                            <p:txBody>
                              <a:bodyPr wrap="none" lIns="91386" tIns="45685" rIns="91386" bIns="45685">
                                <a:spAutoFit/>
                              </a:bodyPr>
                              <a:lstStyle/>
                              <a:p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769506" name="Oval 34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421" y="2106"/>
                                <a:ext cx="1518" cy="1424"/>
                              </a:xfrm>
                              <a:prstGeom prst="ellipse">
                                <a:avLst/>
                              </a:prstGeom>
                              <a:noFill/>
                              <a:ln w="38100">
                                <a:solidFill>
                                  <a:schemeClr val="accent1"/>
                                </a:solidFill>
                                <a:round/>
                                <a:headEnd/>
                                <a:tailEnd/>
                              </a:ln>
                              <a:effectLst/>
                            </p:spPr>
                            <p:txBody>
                              <a:bodyPr wrap="none" lIns="91386" tIns="45685" rIns="91386" bIns="45685">
                                <a:spAutoFit/>
                              </a:bodyPr>
                              <a:lstStyle/>
                              <a:p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769507" name="Oval 35"/>
                              <p:cNvSpPr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3646" y="2326"/>
                                <a:ext cx="1068" cy="1019"/>
                              </a:xfrm>
                              <a:prstGeom prst="ellipse">
                                <a:avLst/>
                              </a:prstGeom>
                              <a:noFill/>
                              <a:ln w="38100">
                                <a:solidFill>
                                  <a:schemeClr val="accent1"/>
                                </a:solidFill>
                                <a:round/>
                                <a:headEnd/>
                                <a:tailEnd/>
                              </a:ln>
                              <a:effectLst/>
                            </p:spPr>
                            <p:txBody>
                              <a:bodyPr wrap="none" lIns="91386" tIns="45685" rIns="91386" bIns="45685">
                                <a:spAutoFit/>
                              </a:bodyPr>
                              <a:lstStyle/>
                              <a:p>
                                <a:endParaRPr lang="en-GB"/>
                              </a:p>
                            </p:txBody>
                          </p:sp>
                        </p:grpSp>
                        <p:sp>
                          <p:nvSpPr>
                            <p:cNvPr id="1769508" name="Oval 36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481" y="2511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09" name="Oval 3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086" y="2889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10" name="Oval 3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942" y="2300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11" name="Oval 3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915" y="3056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12" name="Oval 4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670" y="2336"/>
                              <a:ext cx="108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13" name="Oval 4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311" y="2186"/>
                              <a:ext cx="107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14" name="Oval 42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966" y="3323"/>
                              <a:ext cx="108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15" name="Oval 4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517" y="3355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16" name="Oval 44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894" y="3069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17" name="Oval 45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619" y="3021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18" name="Oval 46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607" y="2344"/>
                              <a:ext cx="108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19" name="Oval 47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059" y="1984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20" name="Oval 48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607" y="2028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21" name="Oval 49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975" y="2415"/>
                              <a:ext cx="108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22" name="Oval 50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3745" y="2714"/>
                              <a:ext cx="107" cy="96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23" name="Oval 51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275" y="3197"/>
                              <a:ext cx="107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24" name="Oval 52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643" y="3074"/>
                              <a:ext cx="108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1769525" name="Oval 53"/>
                            <p:cNvSpPr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4814" y="2731"/>
                              <a:ext cx="107" cy="97"/>
                            </a:xfrm>
                            <a:prstGeom prst="ellipse">
                              <a:avLst/>
                            </a:prstGeom>
                            <a:solidFill>
                              <a:srgbClr val="0000FF"/>
                            </a:solidFill>
                            <a:ln w="9525">
                              <a:noFill/>
                              <a:round/>
                              <a:headEnd/>
                              <a:tailEnd/>
                            </a:ln>
                            <a:effectLst/>
                          </p:spPr>
                          <p:txBody>
                            <a:bodyPr wrap="none" lIns="91386" tIns="45685" rIns="91386" bIns="45685">
                              <a:spAutoFit/>
                            </a:bodyPr>
                            <a:lstStyle/>
                            <a:p>
                              <a:endParaRPr lang="en-GB"/>
                            </a:p>
                          </p:txBody>
                        </p:sp>
                      </p:grpSp>
                      <p:sp>
                        <p:nvSpPr>
                          <p:cNvPr id="1769526" name="Oval 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287" y="1773"/>
                            <a:ext cx="2048" cy="1890"/>
                          </a:xfrm>
                          <a:prstGeom prst="ellipse">
                            <a:avLst/>
                          </a:prstGeom>
                          <a:noFill/>
                          <a:ln w="38100">
                            <a:solidFill>
                              <a:schemeClr val="accent1"/>
                            </a:solidFill>
                            <a:round/>
                            <a:headEnd/>
                            <a:tailEnd/>
                          </a:ln>
                          <a:effectLst/>
                        </p:spPr>
                        <p:txBody>
                          <a:bodyPr wrap="none" lIns="91386" tIns="45685" rIns="91386" bIns="45685">
                            <a:spAutoFit/>
                          </a:bodyPr>
                          <a:lstStyle/>
                          <a:p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1769527" name="Oval 5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739" y="3196"/>
                          <a:ext cx="112" cy="99"/>
                        </a:xfrm>
                        <a:prstGeom prst="ellipse">
                          <a:avLst/>
                        </a:prstGeom>
                        <a:solidFill>
                          <a:srgbClr val="0000F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lIns="91386" tIns="45685" rIns="91386" bIns="45685">
                          <a:sp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769528" name="Oval 5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808" y="2120"/>
                          <a:ext cx="112" cy="99"/>
                        </a:xfrm>
                        <a:prstGeom prst="ellipse">
                          <a:avLst/>
                        </a:prstGeom>
                        <a:solidFill>
                          <a:srgbClr val="0000F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lIns="91386" tIns="45685" rIns="91386" bIns="45685">
                          <a:sp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769529" name="Oval 5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516" y="2755"/>
                          <a:ext cx="112" cy="99"/>
                        </a:xfrm>
                        <a:prstGeom prst="ellipse">
                          <a:avLst/>
                        </a:prstGeom>
                        <a:solidFill>
                          <a:srgbClr val="0000F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lIns="91386" tIns="45685" rIns="91386" bIns="45685">
                          <a:sp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769530" name="Oval 5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268" y="3393"/>
                          <a:ext cx="112" cy="99"/>
                        </a:xfrm>
                        <a:prstGeom prst="ellipse">
                          <a:avLst/>
                        </a:prstGeom>
                        <a:solidFill>
                          <a:srgbClr val="0000F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  <a:effectLst/>
                      </p:spPr>
                      <p:txBody>
                        <a:bodyPr wrap="none" lIns="91386" tIns="45685" rIns="91386" bIns="45685">
                          <a:spAutoFit/>
                        </a:bodyPr>
                        <a:lstStyle/>
                        <a:p>
                          <a:endParaRPr lang="en-GB"/>
                        </a:p>
                      </p:txBody>
                    </p:sp>
                  </p:grpSp>
                  <p:sp>
                    <p:nvSpPr>
                      <p:cNvPr id="1769531" name="Oval 5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04" y="2880"/>
                        <a:ext cx="108" cy="108"/>
                      </a:xfrm>
                      <a:prstGeom prst="ellipse">
                        <a:avLst/>
                      </a:pr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lIns="91386" tIns="45685" rIns="91386" bIns="45685">
                        <a:sp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769532" name="Oval 6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26" y="2189"/>
                        <a:ext cx="112" cy="98"/>
                      </a:xfrm>
                      <a:prstGeom prst="ellipse">
                        <a:avLst/>
                      </a:pr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lIns="91386" tIns="45685" rIns="91386" bIns="45685">
                        <a:sp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769533" name="Oval 6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722" y="3265"/>
                        <a:ext cx="112" cy="99"/>
                      </a:xfrm>
                      <a:prstGeom prst="ellipse">
                        <a:avLst/>
                      </a:pr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lIns="91386" tIns="45685" rIns="91386" bIns="45685">
                        <a:spAutoFit/>
                      </a:bodyPr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769534" name="Oval 6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36" y="2647"/>
                        <a:ext cx="112" cy="99"/>
                      </a:xfrm>
                      <a:prstGeom prst="ellipse">
                        <a:avLst/>
                      </a:prstGeom>
                      <a:solidFill>
                        <a:srgbClr val="0000FF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lIns="91386" tIns="45685" rIns="91386" bIns="45685">
                        <a:spAutoFit/>
                      </a:bodyPr>
                      <a:lstStyle/>
                      <a:p>
                        <a:endParaRPr lang="en-GB"/>
                      </a:p>
                    </p:txBody>
                  </p:sp>
                </p:grpSp>
                <p:sp>
                  <p:nvSpPr>
                    <p:cNvPr id="1769535" name="Oval 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663" y="2056"/>
                      <a:ext cx="112" cy="99"/>
                    </a:xfrm>
                    <a:prstGeom prst="ellipse">
                      <a:avLst/>
                    </a:prstGeom>
                    <a:solidFill>
                      <a:srgbClr val="0000FF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lIns="91386" tIns="45685" rIns="91386" bIns="45685">
                      <a:spAutoFit/>
                    </a:bodyPr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1769536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3487" y="2572"/>
                    <a:ext cx="112" cy="99"/>
                  </a:xfrm>
                  <a:prstGeom prst="ellipse">
                    <a:avLst/>
                  </a:prstGeom>
                  <a:solidFill>
                    <a:srgbClr val="0000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lIns="91386" tIns="45685" rIns="91386" bIns="45685">
                    <a:spAutoFit/>
                  </a:bodyPr>
                  <a:lstStyle/>
                  <a:p>
                    <a:endParaRPr lang="en-GB"/>
                  </a:p>
                </p:txBody>
              </p:sp>
            </p:grpSp>
            <p:sp>
              <p:nvSpPr>
                <p:cNvPr id="1769537" name="Oval 65"/>
                <p:cNvSpPr>
                  <a:spLocks noChangeArrowheads="1"/>
                </p:cNvSpPr>
                <p:nvPr/>
              </p:nvSpPr>
              <p:spPr bwMode="auto">
                <a:xfrm>
                  <a:off x="2857" y="2760"/>
                  <a:ext cx="64" cy="57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1386" tIns="45685" rIns="91386" bIns="45685">
                  <a:spAutoFit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769545" name="Text Box 73"/>
              <p:cNvSpPr txBox="1">
                <a:spLocks noChangeArrowheads="1"/>
              </p:cNvSpPr>
              <p:nvPr/>
            </p:nvSpPr>
            <p:spPr bwMode="auto">
              <a:xfrm>
                <a:off x="3336" y="2128"/>
                <a:ext cx="234" cy="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129953" tIns="64976" rIns="129953" bIns="64976">
                <a:spAutoFit/>
              </a:bodyPr>
              <a:lstStyle/>
              <a:p>
                <a:pPr defTabSz="1304925"/>
                <a:r>
                  <a:rPr lang="cy-GB" sz="2600">
                    <a:solidFill>
                      <a:schemeClr val="bg1"/>
                    </a:solidFill>
                  </a:rPr>
                  <a:t>-</a:t>
                </a:r>
              </a:p>
            </p:txBody>
          </p:sp>
        </p:grpSp>
      </p:grpSp>
      <p:sp>
        <p:nvSpPr>
          <p:cNvPr id="1769554" name="Oval 82"/>
          <p:cNvSpPr>
            <a:spLocks noChangeArrowheads="1"/>
          </p:cNvSpPr>
          <p:nvPr/>
        </p:nvSpPr>
        <p:spPr bwMode="auto">
          <a:xfrm>
            <a:off x="5257800" y="2714625"/>
            <a:ext cx="163513" cy="1809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69558" name="AutoShape 86"/>
          <p:cNvSpPr>
            <a:spLocks noChangeArrowheads="1"/>
          </p:cNvSpPr>
          <p:nvPr/>
        </p:nvSpPr>
        <p:spPr bwMode="auto">
          <a:xfrm>
            <a:off x="1547664" y="4365104"/>
            <a:ext cx="1389063" cy="6921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5" name="Group 97"/>
          <p:cNvGrpSpPr>
            <a:grpSpLocks/>
          </p:cNvGrpSpPr>
          <p:nvPr/>
        </p:nvGrpSpPr>
        <p:grpSpPr bwMode="auto">
          <a:xfrm>
            <a:off x="4718050" y="1447800"/>
            <a:ext cx="3082925" cy="439738"/>
            <a:chOff x="2972" y="912"/>
            <a:chExt cx="1942" cy="277"/>
          </a:xfrm>
        </p:grpSpPr>
        <p:sp>
          <p:nvSpPr>
            <p:cNvPr id="1769487" name="Text Box 15"/>
            <p:cNvSpPr txBox="1">
              <a:spLocks noChangeArrowheads="1"/>
            </p:cNvSpPr>
            <p:nvPr/>
          </p:nvSpPr>
          <p:spPr bwMode="auto">
            <a:xfrm>
              <a:off x="3788" y="912"/>
              <a:ext cx="1126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29710" tIns="65077" rIns="129710" bIns="65077">
              <a:spAutoFit/>
            </a:bodyPr>
            <a:lstStyle/>
            <a:p>
              <a:pPr defTabSz="1304925"/>
              <a:r>
                <a:rPr lang="cy-GB" b="1">
                  <a:solidFill>
                    <a:srgbClr val="FFCC00"/>
                  </a:solidFill>
                </a:rPr>
                <a:t>Bond cadarn</a:t>
              </a:r>
            </a:p>
          </p:txBody>
        </p:sp>
        <p:sp>
          <p:nvSpPr>
            <p:cNvPr id="1769564" name="AutoShape 92"/>
            <p:cNvSpPr>
              <a:spLocks noChangeArrowheads="1"/>
            </p:cNvSpPr>
            <p:nvPr/>
          </p:nvSpPr>
          <p:spPr bwMode="auto">
            <a:xfrm rot="-2184322">
              <a:off x="2972" y="912"/>
              <a:ext cx="561" cy="140"/>
            </a:xfrm>
            <a:prstGeom prst="leftRightArrow">
              <a:avLst>
                <a:gd name="adj1" fmla="val 37500"/>
                <a:gd name="adj2" fmla="val 113295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" name="Group 98"/>
          <p:cNvGrpSpPr>
            <a:grpSpLocks/>
          </p:cNvGrpSpPr>
          <p:nvPr/>
        </p:nvGrpSpPr>
        <p:grpSpPr bwMode="auto">
          <a:xfrm>
            <a:off x="4940301" y="3657601"/>
            <a:ext cx="2998788" cy="1735138"/>
            <a:chOff x="3112" y="2304"/>
            <a:chExt cx="1889" cy="1093"/>
          </a:xfrm>
        </p:grpSpPr>
        <p:sp>
          <p:nvSpPr>
            <p:cNvPr id="1769540" name="Text Box 68"/>
            <p:cNvSpPr txBox="1">
              <a:spLocks noChangeArrowheads="1"/>
            </p:cNvSpPr>
            <p:nvPr/>
          </p:nvSpPr>
          <p:spPr bwMode="auto">
            <a:xfrm>
              <a:off x="3976" y="3120"/>
              <a:ext cx="1025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129923" tIns="64950" rIns="129923" bIns="64950">
              <a:spAutoFit/>
            </a:bodyPr>
            <a:lstStyle/>
            <a:p>
              <a:pPr defTabSz="1304925"/>
              <a:r>
                <a:rPr lang="cy-GB" b="1">
                  <a:solidFill>
                    <a:srgbClr val="FFCC00"/>
                  </a:solidFill>
                </a:rPr>
                <a:t>Bond gwan</a:t>
              </a:r>
            </a:p>
          </p:txBody>
        </p:sp>
        <p:sp>
          <p:nvSpPr>
            <p:cNvPr id="1769565" name="AutoShape 93"/>
            <p:cNvSpPr>
              <a:spLocks noChangeArrowheads="1"/>
            </p:cNvSpPr>
            <p:nvPr/>
          </p:nvSpPr>
          <p:spPr bwMode="auto">
            <a:xfrm rot="-3269186">
              <a:off x="2800" y="2616"/>
              <a:ext cx="768" cy="144"/>
            </a:xfrm>
            <a:prstGeom prst="leftRightArrow">
              <a:avLst>
                <a:gd name="adj1" fmla="val 37500"/>
                <a:gd name="adj2" fmla="val 15079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7" name="Group 102"/>
          <p:cNvGrpSpPr>
            <a:grpSpLocks/>
          </p:cNvGrpSpPr>
          <p:nvPr/>
        </p:nvGrpSpPr>
        <p:grpSpPr bwMode="auto">
          <a:xfrm>
            <a:off x="5403850" y="3228975"/>
            <a:ext cx="3284538" cy="565150"/>
            <a:chOff x="3404" y="2034"/>
            <a:chExt cx="2069" cy="356"/>
          </a:xfrm>
        </p:grpSpPr>
        <p:grpSp>
          <p:nvGrpSpPr>
            <p:cNvPr id="18" name="Group 99"/>
            <p:cNvGrpSpPr>
              <a:grpSpLocks/>
            </p:cNvGrpSpPr>
            <p:nvPr/>
          </p:nvGrpSpPr>
          <p:grpSpPr bwMode="auto">
            <a:xfrm>
              <a:off x="3404" y="2256"/>
              <a:ext cx="2069" cy="134"/>
              <a:chOff x="3404" y="2256"/>
              <a:chExt cx="2069" cy="134"/>
            </a:xfrm>
          </p:grpSpPr>
          <p:grpSp>
            <p:nvGrpSpPr>
              <p:cNvPr id="19" name="Group 84"/>
              <p:cNvGrpSpPr>
                <a:grpSpLocks/>
              </p:cNvGrpSpPr>
              <p:nvPr/>
            </p:nvGrpSpPr>
            <p:grpSpPr bwMode="auto">
              <a:xfrm>
                <a:off x="3640" y="2256"/>
                <a:ext cx="1833" cy="108"/>
                <a:chOff x="3090" y="2283"/>
                <a:chExt cx="1833" cy="108"/>
              </a:xfrm>
            </p:grpSpPr>
            <p:sp>
              <p:nvSpPr>
                <p:cNvPr id="1769546" name="Oval 74"/>
                <p:cNvSpPr>
                  <a:spLocks noChangeArrowheads="1"/>
                </p:cNvSpPr>
                <p:nvPr/>
              </p:nvSpPr>
              <p:spPr bwMode="auto">
                <a:xfrm>
                  <a:off x="3090" y="2283"/>
                  <a:ext cx="95" cy="90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769547" name="Oval 75"/>
                <p:cNvSpPr>
                  <a:spLocks noChangeArrowheads="1"/>
                </p:cNvSpPr>
                <p:nvPr/>
              </p:nvSpPr>
              <p:spPr bwMode="auto">
                <a:xfrm>
                  <a:off x="3312" y="2303"/>
                  <a:ext cx="103" cy="8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769548" name="Oval 76"/>
                <p:cNvSpPr>
                  <a:spLocks noChangeArrowheads="1"/>
                </p:cNvSpPr>
                <p:nvPr/>
              </p:nvSpPr>
              <p:spPr bwMode="auto">
                <a:xfrm>
                  <a:off x="3581" y="2283"/>
                  <a:ext cx="104" cy="90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769549" name="Oval 77"/>
                <p:cNvSpPr>
                  <a:spLocks noChangeArrowheads="1"/>
                </p:cNvSpPr>
                <p:nvPr/>
              </p:nvSpPr>
              <p:spPr bwMode="auto">
                <a:xfrm>
                  <a:off x="3828" y="2303"/>
                  <a:ext cx="103" cy="8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769550" name="Oval 78"/>
                <p:cNvSpPr>
                  <a:spLocks noChangeArrowheads="1"/>
                </p:cNvSpPr>
                <p:nvPr/>
              </p:nvSpPr>
              <p:spPr bwMode="auto">
                <a:xfrm>
                  <a:off x="4058" y="2303"/>
                  <a:ext cx="104" cy="8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769551" name="Oval 79"/>
                <p:cNvSpPr>
                  <a:spLocks noChangeArrowheads="1"/>
                </p:cNvSpPr>
                <p:nvPr/>
              </p:nvSpPr>
              <p:spPr bwMode="auto">
                <a:xfrm>
                  <a:off x="4344" y="2303"/>
                  <a:ext cx="102" cy="8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769552" name="Oval 80"/>
                <p:cNvSpPr>
                  <a:spLocks noChangeArrowheads="1"/>
                </p:cNvSpPr>
                <p:nvPr/>
              </p:nvSpPr>
              <p:spPr bwMode="auto">
                <a:xfrm>
                  <a:off x="4589" y="2283"/>
                  <a:ext cx="104" cy="90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769553" name="Oval 81"/>
                <p:cNvSpPr>
                  <a:spLocks noChangeArrowheads="1"/>
                </p:cNvSpPr>
                <p:nvPr/>
              </p:nvSpPr>
              <p:spPr bwMode="auto">
                <a:xfrm>
                  <a:off x="4820" y="2303"/>
                  <a:ext cx="103" cy="8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769560" name="Oval 88"/>
              <p:cNvSpPr>
                <a:spLocks noChangeArrowheads="1"/>
              </p:cNvSpPr>
              <p:nvPr/>
            </p:nvSpPr>
            <p:spPr bwMode="auto">
              <a:xfrm>
                <a:off x="3404" y="2256"/>
                <a:ext cx="100" cy="13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769573" name="AutoShape 101"/>
            <p:cNvSpPr>
              <a:spLocks noChangeArrowheads="1"/>
            </p:cNvSpPr>
            <p:nvPr/>
          </p:nvSpPr>
          <p:spPr bwMode="auto">
            <a:xfrm>
              <a:off x="3836" y="2034"/>
              <a:ext cx="1544" cy="172"/>
            </a:xfrm>
            <a:prstGeom prst="rightArrow">
              <a:avLst>
                <a:gd name="adj1" fmla="val 50000"/>
                <a:gd name="adj2" fmla="val 224419"/>
              </a:avLst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69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6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9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69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9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69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9489" grpId="0" animBg="1"/>
      <p:bldP spid="1769490" grpId="0" autoUpdateAnimBg="0"/>
      <p:bldP spid="1769543" grpId="0" autoUpdateAnimBg="0"/>
      <p:bldP spid="176955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Prif egwyddorion cylched drydanol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Char char="•"/>
            </a:pPr>
            <a:endParaRPr lang="en-US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85750" indent="-28575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Cerrynt = llif trydan (amperau)</a:t>
            </a:r>
          </a:p>
          <a:p>
            <a:pPr marL="285750" indent="-28575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Foltedd = gwahaniaeth potensial (foltiau)</a:t>
            </a:r>
          </a:p>
          <a:p>
            <a:pPr marL="285750" indent="-28575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Gwrthiant – gwrthiant i lif (ohms)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0500" name="Text Box 4"/>
          <p:cNvSpPr txBox="1">
            <a:spLocks noChangeArrowheads="1"/>
          </p:cNvSpPr>
          <p:nvPr/>
        </p:nvSpPr>
        <p:spPr bwMode="auto">
          <a:xfrm>
            <a:off x="882650" y="1498600"/>
            <a:ext cx="7805738" cy="43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9953" tIns="64976" rIns="129953" bIns="64976">
            <a:spAutoFit/>
          </a:bodyPr>
          <a:lstStyle/>
          <a:p>
            <a:pPr defTabSz="1304925"/>
            <a:r>
              <a:rPr lang="cy-GB" b="1">
                <a:solidFill>
                  <a:srgbClr val="000099"/>
                </a:solidFill>
              </a:rPr>
              <a:t>Mae cerrynt yn cael ei fesur mewn </a:t>
            </a:r>
            <a:r>
              <a:rPr lang="cy-GB" b="1" i="1">
                <a:solidFill>
                  <a:srgbClr val="000099"/>
                </a:solidFill>
              </a:rPr>
              <a:t>amperau</a:t>
            </a:r>
            <a:r>
              <a:rPr lang="cy-GB" b="1">
                <a:solidFill>
                  <a:srgbClr val="000099"/>
                </a:solidFill>
              </a:rPr>
              <a:t> (amps) </a:t>
            </a:r>
          </a:p>
        </p:txBody>
      </p:sp>
      <p:sp>
        <p:nvSpPr>
          <p:cNvPr id="1770504" name="Text Box 8"/>
          <p:cNvSpPr txBox="1">
            <a:spLocks noChangeArrowheads="1"/>
          </p:cNvSpPr>
          <p:nvPr/>
        </p:nvSpPr>
        <p:spPr bwMode="auto">
          <a:xfrm>
            <a:off x="647700" y="4419600"/>
            <a:ext cx="8458200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9872" tIns="64886" rIns="129872" bIns="64886" anchor="ctr"/>
          <a:lstStyle/>
          <a:p>
            <a:pPr defTabSz="1304925"/>
            <a:r>
              <a:rPr lang="cy-GB" b="1" dirty="0"/>
              <a:t>Mae 1 amp o gerrynt trydanol yn hafal i;</a:t>
            </a:r>
            <a:r>
              <a:rPr lang="cy-GB" sz="2000" b="1" dirty="0"/>
              <a:t> </a:t>
            </a:r>
          </a:p>
          <a:p>
            <a:pPr defTabSz="1304925"/>
            <a:r>
              <a:rPr lang="cy-GB" sz="1900" b="1" dirty="0"/>
              <a:t>625,000,000,000,000,000 o electronau’n llifo mewn dargludydd bob eiliad!</a:t>
            </a:r>
            <a:r>
              <a:rPr lang="cy-GB" sz="2600" b="1" dirty="0"/>
              <a:t> </a:t>
            </a:r>
          </a:p>
        </p:txBody>
      </p:sp>
      <p:sp>
        <p:nvSpPr>
          <p:cNvPr id="1770505" name="Text Box 9"/>
          <p:cNvSpPr txBox="1">
            <a:spLocks noChangeArrowheads="1"/>
          </p:cNvSpPr>
          <p:nvPr/>
        </p:nvSpPr>
        <p:spPr bwMode="auto">
          <a:xfrm>
            <a:off x="6929438" y="2209800"/>
            <a:ext cx="1223962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9872" tIns="64886" rIns="129872" bIns="64886" anchor="ctr"/>
          <a:lstStyle/>
          <a:p>
            <a:pPr defTabSz="1304925"/>
            <a:r>
              <a:rPr lang="cy-GB" b="1"/>
              <a:t>Dargludydd</a:t>
            </a:r>
          </a:p>
        </p:txBody>
      </p:sp>
      <p:sp>
        <p:nvSpPr>
          <p:cNvPr id="1770506" name="Line 10"/>
          <p:cNvSpPr>
            <a:spLocks noChangeShapeType="1"/>
          </p:cNvSpPr>
          <p:nvPr/>
        </p:nvSpPr>
        <p:spPr bwMode="auto">
          <a:xfrm flipH="1">
            <a:off x="6648450" y="2527300"/>
            <a:ext cx="295275" cy="2746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1350" tIns="45640" rIns="91350" bIns="45640" anchor="ctr"/>
          <a:lstStyle/>
          <a:p>
            <a:endParaRPr lang="en-GB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382588"/>
          </a:xfrm>
        </p:spPr>
        <p:txBody>
          <a:bodyPr/>
          <a:lstStyle/>
          <a:p>
            <a:r>
              <a:rPr lang="cy-GB"/>
              <a:t>Llif cerrynt</a:t>
            </a:r>
          </a:p>
        </p:txBody>
      </p:sp>
      <p:pic>
        <p:nvPicPr>
          <p:cNvPr id="4" name="Picture 3" descr="A screenshot of a game&#10;&#10;Description automatically generated">
            <a:extLst>
              <a:ext uri="{FF2B5EF4-FFF2-40B4-BE49-F238E27FC236}">
                <a16:creationId xmlns:a16="http://schemas.microsoft.com/office/drawing/2014/main" id="{C17AAE00-38CF-EB86-BC5B-31C71F2A99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2438" b="75994"/>
          <a:stretch/>
        </p:blipFill>
        <p:spPr>
          <a:xfrm>
            <a:off x="940557" y="2906713"/>
            <a:ext cx="7843353" cy="1365535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64"/>
          <p:cNvGrpSpPr>
            <a:grpSpLocks/>
          </p:cNvGrpSpPr>
          <p:nvPr/>
        </p:nvGrpSpPr>
        <p:grpSpPr bwMode="auto">
          <a:xfrm>
            <a:off x="3113088" y="2143125"/>
            <a:ext cx="3908425" cy="1633538"/>
            <a:chOff x="1961" y="1350"/>
            <a:chExt cx="2462" cy="1029"/>
          </a:xfrm>
        </p:grpSpPr>
        <p:sp>
          <p:nvSpPr>
            <p:cNvPr id="1930265" name="Oval 1049"/>
            <p:cNvSpPr>
              <a:spLocks noChangeArrowheads="1"/>
            </p:cNvSpPr>
            <p:nvPr/>
          </p:nvSpPr>
          <p:spPr bwMode="auto">
            <a:xfrm>
              <a:off x="3516" y="1350"/>
              <a:ext cx="907" cy="870"/>
            </a:xfrm>
            <a:prstGeom prst="ellipse">
              <a:avLst/>
            </a:prstGeom>
            <a:noFill/>
            <a:ln w="1143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30266" name="Line 1050"/>
            <p:cNvSpPr>
              <a:spLocks noChangeShapeType="1"/>
            </p:cNvSpPr>
            <p:nvPr/>
          </p:nvSpPr>
          <p:spPr bwMode="auto">
            <a:xfrm>
              <a:off x="1961" y="2198"/>
              <a:ext cx="1" cy="181"/>
            </a:xfrm>
            <a:prstGeom prst="line">
              <a:avLst/>
            </a:prstGeom>
            <a:noFill/>
            <a:ln w="2540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30267" name="Line 1051"/>
            <p:cNvSpPr>
              <a:spLocks noChangeShapeType="1"/>
            </p:cNvSpPr>
            <p:nvPr/>
          </p:nvSpPr>
          <p:spPr bwMode="auto">
            <a:xfrm>
              <a:off x="3982" y="2197"/>
              <a:ext cx="1" cy="181"/>
            </a:xfrm>
            <a:prstGeom prst="line">
              <a:avLst/>
            </a:prstGeom>
            <a:noFill/>
            <a:ln w="2540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930255" name="Rectangle 1039"/>
          <p:cNvSpPr>
            <a:spLocks noGrp="1" noChangeArrowheads="1"/>
          </p:cNvSpPr>
          <p:nvPr>
            <p:ph type="title"/>
          </p:nvPr>
        </p:nvSpPr>
        <p:spPr>
          <a:xfrm>
            <a:off x="467544" y="1107282"/>
            <a:ext cx="7772400" cy="1143000"/>
          </a:xfrm>
        </p:spPr>
        <p:txBody>
          <a:bodyPr/>
          <a:lstStyle/>
          <a:p>
            <a:r>
              <a:rPr lang="cy-GB"/>
              <a:t>Foltedd</a:t>
            </a:r>
          </a:p>
        </p:txBody>
      </p:sp>
      <p:graphicFrame>
        <p:nvGraphicFramePr>
          <p:cNvPr id="1932353" name="Object 1089"/>
          <p:cNvGraphicFramePr>
            <a:graphicFrameLocks noChangeAspect="1"/>
          </p:cNvGraphicFramePr>
          <p:nvPr/>
        </p:nvGraphicFramePr>
        <p:xfrm>
          <a:off x="738188" y="3833813"/>
          <a:ext cx="8005762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8005648" imgH="991175" progId="">
                  <p:embed/>
                </p:oleObj>
              </mc:Choice>
              <mc:Fallback>
                <p:oleObj name="Image" r:id="rId2" imgW="8005648" imgH="991175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188" y="3833813"/>
                        <a:ext cx="8005762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30264" name="Oval 1048"/>
          <p:cNvSpPr>
            <a:spLocks noChangeArrowheads="1"/>
          </p:cNvSpPr>
          <p:nvPr/>
        </p:nvSpPr>
        <p:spPr bwMode="auto">
          <a:xfrm>
            <a:off x="2395538" y="2208213"/>
            <a:ext cx="1439862" cy="1381125"/>
          </a:xfrm>
          <a:prstGeom prst="ellipse">
            <a:avLst/>
          </a:prstGeom>
          <a:noFill/>
          <a:ln w="1143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930269" name="Text Box 1053"/>
          <p:cNvSpPr txBox="1">
            <a:spLocks noChangeArrowheads="1"/>
          </p:cNvSpPr>
          <p:nvPr/>
        </p:nvSpPr>
        <p:spPr bwMode="auto">
          <a:xfrm>
            <a:off x="3617938" y="4424363"/>
            <a:ext cx="24240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cy-GB" b="1">
                <a:solidFill>
                  <a:srgbClr val="FF0000"/>
                </a:solidFill>
              </a:rPr>
              <a:t>LLIF ELECTRONAU</a:t>
            </a:r>
          </a:p>
        </p:txBody>
      </p:sp>
      <p:grpSp>
        <p:nvGrpSpPr>
          <p:cNvPr id="3" name="Group 1055"/>
          <p:cNvGrpSpPr>
            <a:grpSpLocks/>
          </p:cNvGrpSpPr>
          <p:nvPr/>
        </p:nvGrpSpPr>
        <p:grpSpPr bwMode="auto">
          <a:xfrm>
            <a:off x="3133725" y="2473325"/>
            <a:ext cx="3221038" cy="739775"/>
            <a:chOff x="1966" y="1734"/>
            <a:chExt cx="2029" cy="466"/>
          </a:xfrm>
        </p:grpSpPr>
        <p:sp>
          <p:nvSpPr>
            <p:cNvPr id="1930252" name="Line 1036"/>
            <p:cNvSpPr>
              <a:spLocks noChangeShapeType="1"/>
            </p:cNvSpPr>
            <p:nvPr/>
          </p:nvSpPr>
          <p:spPr bwMode="auto">
            <a:xfrm flipV="1">
              <a:off x="1966" y="1734"/>
              <a:ext cx="0" cy="32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930253" name="Line 1037"/>
            <p:cNvSpPr>
              <a:spLocks noChangeShapeType="1"/>
            </p:cNvSpPr>
            <p:nvPr/>
          </p:nvSpPr>
          <p:spPr bwMode="auto">
            <a:xfrm flipH="1">
              <a:off x="3840" y="1968"/>
              <a:ext cx="155" cy="2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1930273" name="Text Box 1057"/>
          <p:cNvSpPr txBox="1">
            <a:spLocks noChangeArrowheads="1"/>
          </p:cNvSpPr>
          <p:nvPr/>
        </p:nvSpPr>
        <p:spPr bwMode="auto">
          <a:xfrm>
            <a:off x="2754313" y="2998788"/>
            <a:ext cx="749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cy-GB" sz="2000" b="1"/>
              <a:t>Uchel</a:t>
            </a:r>
          </a:p>
        </p:txBody>
      </p:sp>
      <p:sp>
        <p:nvSpPr>
          <p:cNvPr id="1930274" name="Text Box 1058"/>
          <p:cNvSpPr txBox="1">
            <a:spLocks noChangeArrowheads="1"/>
          </p:cNvSpPr>
          <p:nvPr/>
        </p:nvSpPr>
        <p:spPr bwMode="auto">
          <a:xfrm>
            <a:off x="5970588" y="2411413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cy-GB" sz="2000" b="1"/>
              <a:t>Isel</a:t>
            </a:r>
          </a:p>
        </p:txBody>
      </p:sp>
      <p:sp>
        <p:nvSpPr>
          <p:cNvPr id="1930256" name="Text Box 1040"/>
          <p:cNvSpPr txBox="1">
            <a:spLocks noChangeArrowheads="1"/>
          </p:cNvSpPr>
          <p:nvPr/>
        </p:nvSpPr>
        <p:spPr bwMode="auto">
          <a:xfrm>
            <a:off x="755576" y="1484784"/>
            <a:ext cx="6818919" cy="43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29953" tIns="64976" rIns="129953" bIns="64976">
            <a:spAutoFit/>
          </a:bodyPr>
          <a:lstStyle/>
          <a:p>
            <a:pPr defTabSz="1304925"/>
            <a:r>
              <a:rPr lang="cy-GB" b="1"/>
              <a:t>Foltedd yw pwysau trydanol ac mae’n creu llif cerrynt</a:t>
            </a:r>
          </a:p>
        </p:txBody>
      </p:sp>
      <p:sp>
        <p:nvSpPr>
          <p:cNvPr id="1930257" name="Text Box 1041"/>
          <p:cNvSpPr txBox="1">
            <a:spLocks noChangeArrowheads="1"/>
          </p:cNvSpPr>
          <p:nvPr/>
        </p:nvSpPr>
        <p:spPr bwMode="auto">
          <a:xfrm>
            <a:off x="467544" y="5013176"/>
            <a:ext cx="8437563" cy="74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9953" tIns="64976" rIns="129953" bIns="64976">
            <a:spAutoFit/>
          </a:bodyPr>
          <a:lstStyle/>
          <a:p>
            <a:pPr defTabSz="1304925"/>
            <a:r>
              <a:rPr lang="cy-GB"/>
              <a:t>Bydd </a:t>
            </a:r>
            <a:r>
              <a:rPr lang="cy-GB" i="1"/>
              <a:t>gwahaniaeth</a:t>
            </a:r>
            <a:r>
              <a:rPr lang="cy-GB"/>
              <a:t> mewn gwasgedd rhwng dau bwynt yn creu llif i gyfeiriad y gwasgedd is</a:t>
            </a:r>
          </a:p>
        </p:txBody>
      </p:sp>
      <p:sp>
        <p:nvSpPr>
          <p:cNvPr id="1930259" name="AutoShape 1043"/>
          <p:cNvSpPr>
            <a:spLocks noChangeArrowheads="1"/>
          </p:cNvSpPr>
          <p:nvPr/>
        </p:nvSpPr>
        <p:spPr bwMode="auto">
          <a:xfrm>
            <a:off x="2438400" y="4102100"/>
            <a:ext cx="1738313" cy="38258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930260" name="AutoShape 1044"/>
          <p:cNvSpPr>
            <a:spLocks noChangeArrowheads="1"/>
          </p:cNvSpPr>
          <p:nvPr/>
        </p:nvSpPr>
        <p:spPr bwMode="auto">
          <a:xfrm>
            <a:off x="5257800" y="4114800"/>
            <a:ext cx="1738313" cy="3810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3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302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193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302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193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3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0256" grpId="0" autoUpdateAnimBg="0"/>
      <p:bldP spid="1930257" grpId="0" autoUpdateAnimBg="0"/>
      <p:bldP spid="1930259" grpId="0" animBg="1"/>
      <p:bldP spid="193026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documentManagement/types"/>
    <ds:schemaRef ds:uri="1c5831b9-66da-4f16-a409-834213ecdb8e"/>
    <ds:schemaRef ds:uri="http://schemas.microsoft.com/office/2006/metadata/properties"/>
    <ds:schemaRef ds:uri="http://purl.org/dc/elements/1.1/"/>
    <ds:schemaRef ds:uri="7d91badd-8922-4db1-9652-4fbca8a6b7df"/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1829</TotalTime>
  <Words>1290</Words>
  <Application>Microsoft Office PowerPoint</Application>
  <PresentationFormat>On-screen Show (4:3)</PresentationFormat>
  <Paragraphs>174</Paragraphs>
  <Slides>23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Lucida Grande</vt:lpstr>
      <vt:lpstr>Times New Roman</vt:lpstr>
      <vt:lpstr>Default Design</vt:lpstr>
      <vt:lpstr>Image</vt:lpstr>
      <vt:lpstr>PowerPoint Presentation</vt:lpstr>
      <vt:lpstr>Prif egwyddorion cylched drydanol</vt:lpstr>
      <vt:lpstr>Prif egwyddorion cylched drydanol</vt:lpstr>
      <vt:lpstr>Prif egwyddorion cylched drydanol</vt:lpstr>
      <vt:lpstr>PowerPoint Presentation</vt:lpstr>
      <vt:lpstr>PowerPoint Presentation</vt:lpstr>
      <vt:lpstr>Prif egwyddorion cylched drydanol</vt:lpstr>
      <vt:lpstr>Llif cerrynt</vt:lpstr>
      <vt:lpstr>Foltedd</vt:lpstr>
      <vt:lpstr>Gwrthiant</vt:lpstr>
      <vt:lpstr>Prif egwyddorion cylched drydanol</vt:lpstr>
      <vt:lpstr>Beth yw cydrannau cylched drydanol?</vt:lpstr>
      <vt:lpstr>Beth yw cydrannau cylched drydanol?</vt:lpstr>
      <vt:lpstr>Beth yw cydrannau cylched drydanol?</vt:lpstr>
      <vt:lpstr>Beth yw cydrannau cylched drydanol?</vt:lpstr>
      <vt:lpstr>Beth yw cydrannau cylched drydanol?</vt:lpstr>
      <vt:lpstr>Mathau o gylchedau</vt:lpstr>
      <vt:lpstr>Cylchedau cyfres</vt:lpstr>
      <vt:lpstr>Beth yw cysylltiad paralel?</vt:lpstr>
      <vt:lpstr>Cylched baralel</vt:lpstr>
      <vt:lpstr>Cyfrifiadau cyfres a pharalel</vt:lpstr>
      <vt:lpstr>Dargludyddion ac ynysyddion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225</cp:revision>
  <dcterms:created xsi:type="dcterms:W3CDTF">2013-05-28T00:38:54Z</dcterms:created>
  <dcterms:modified xsi:type="dcterms:W3CDTF">2023-10-30T11:30:30Z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