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28" r:id="rId6"/>
    <p:sldId id="331" r:id="rId7"/>
    <p:sldId id="330" r:id="rId8"/>
    <p:sldId id="332" r:id="rId9"/>
    <p:sldId id="333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44"/>
    <p:restoredTop sz="93172" autoAdjust="0"/>
  </p:normalViewPr>
  <p:slideViewPr>
    <p:cSldViewPr showGuides="1">
      <p:cViewPr varScale="1">
        <p:scale>
          <a:sx n="67" d="100"/>
          <a:sy n="67" d="100"/>
        </p:scale>
        <p:origin x="55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1: Prif rolau a thasgau mewn gwaith electro-dechnegol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rolau a thasgau mewn gwaith electro-dechnegol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420888"/>
            <a:ext cx="3682752" cy="3339112"/>
          </a:xfrm>
        </p:spPr>
        <p:txBody>
          <a:bodyPr/>
          <a:lstStyle/>
          <a:p>
            <a:r>
              <a:rPr lang="cy-GB"/>
              <a:t>Yn y diwydiant electro-dechnegol, mae gan staff rolau a chyfrifoldebau gwahanol i sicrhau bod pob prosiect yn cael ei osod yn ddiogel ac yn gywir mewn gosodiadau bach, canolig neu fawr. </a:t>
            </a:r>
          </a:p>
        </p:txBody>
      </p:sp>
      <p:pic>
        <p:nvPicPr>
          <p:cNvPr id="5" name="Picture 4" descr="A picture containing person  Description automatically generated">
            <a:extLst>
              <a:ext uri="{FF2B5EF4-FFF2-40B4-BE49-F238E27FC236}">
                <a16:creationId xmlns:a16="http://schemas.microsoft.com/office/drawing/2014/main" id="{FBAE72D8-A2E9-4CBE-8F49-7E3699A049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179" y="2420888"/>
            <a:ext cx="4571999" cy="305152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Prif rolau a thasgau mewn gwaith electro-dechnegol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b="1"/>
              <a:t>Rheolwyr Prosiectau Trydanol</a:t>
            </a:r>
          </a:p>
          <a:p>
            <a:r>
              <a:rPr lang="cy-GB"/>
              <a:t>Goruchwylio prosiectau trydanol mawr ar gyfer sefydliadau. Maen nhw’n gyfrifol am reoli staff, dirprwyo tasgau i aelodau o’r tîm, monitro adnoddau a goruchwylio cwmpas llawn prosiectau adeiladu a chynnal a chadw trydanol.</a:t>
            </a:r>
          </a:p>
          <a:p>
            <a:r>
              <a:rPr lang="cy-GB" b="1"/>
              <a:t>Goruchwyliwr Safle Trydanol </a:t>
            </a:r>
          </a:p>
          <a:p>
            <a:r>
              <a:rPr lang="cy-GB"/>
              <a:t>Mae cyfrifoldebau’r goruchwyliwr yn cynnwys goruchwylio gwaith trydanol a thrydanwyr safle, gwaith cwmpasu ac archebu deunyddiau, cyflwyno trwyddedau a sicrhau diogelwch trydanol.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>
                <a:solidFill>
                  <a:schemeClr val="tx1"/>
                </a:solidFill>
              </a:rPr>
              <a:t>Trydanwr Cymeradwy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90339" y="2077308"/>
            <a:ext cx="4873749" cy="4248000"/>
          </a:xfrm>
        </p:spPr>
        <p:txBody>
          <a:bodyPr/>
          <a:lstStyle/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Bod yn gymwys i wneud yr holl waith trydanol sydd ei angen, gan gynnwys archwilio a phrofi.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Dangos sgiliau arwain tîm yn ei dîm ei hun.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Gweithio yn unol â gofynion iechyd a diogelwch y safle.</a:t>
            </a:r>
          </a:p>
          <a:p>
            <a:pPr marL="285750" indent="-28575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Meddu ar brofiad perthnasol o weithio ar safle.</a:t>
            </a:r>
          </a:p>
          <a:p>
            <a:pPr marL="284400" indent="-2844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Gallu cyfathrebu ar bob lefel.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3" name="Picture 2" descr="A picture containing text, indoor, person, person  Description automatically generated">
            <a:extLst>
              <a:ext uri="{FF2B5EF4-FFF2-40B4-BE49-F238E27FC236}">
                <a16:creationId xmlns:a16="http://schemas.microsoft.com/office/drawing/2014/main" id="{4ACD96E0-FE6B-4315-A6E4-CE4479945ED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0259" y="2077308"/>
            <a:ext cx="3623741" cy="39841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B25C6E-6625-4AF6-AE23-5777D0D9FAC1}"/>
              </a:ext>
            </a:extLst>
          </p:cNvPr>
          <p:cNvSpPr txBox="1"/>
          <p:nvPr/>
        </p:nvSpPr>
        <p:spPr>
          <a:xfrm>
            <a:off x="457200" y="1424834"/>
            <a:ext cx="78592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Dyma’r prif gyfrifoldebau ar gyfer y swydd hon: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 b="1">
                <a:solidFill>
                  <a:schemeClr val="tx1"/>
                </a:solidFill>
              </a:rPr>
              <a:t>Cynorthwyydd Trydanwr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520" y="1667703"/>
            <a:ext cx="80648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57200" y="1694985"/>
            <a:ext cx="33848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 cynorthwyydd trydanwr yno i helpu trydanwyr gyda gosodiadau. Bydd eu cyfrifoldebau’n amrywio yn dibynnu ar y math o waith trydanol sy’n cael ei wneud – domestig, masnachol neu ddiwydiannol.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Picture 5" descr="Medium shot of a person holding a tablet  Description automatically generated with medium confidence">
            <a:extLst>
              <a:ext uri="{FF2B5EF4-FFF2-40B4-BE49-F238E27FC236}">
                <a16:creationId xmlns:a16="http://schemas.microsoft.com/office/drawing/2014/main" id="{9C57D1D9-25F6-4658-9558-3491AC25BA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844823"/>
            <a:ext cx="4572000" cy="292544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82588"/>
          </a:xfrm>
        </p:spPr>
        <p:txBody>
          <a:bodyPr/>
          <a:lstStyle/>
          <a:p>
            <a:r>
              <a:rPr lang="cy-GB" sz="2000" b="1">
                <a:solidFill>
                  <a:schemeClr val="tx1"/>
                </a:solidFill>
              </a:rPr>
              <a:t>Labrwr trydanol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  <a:p>
            <a:r>
              <a:rPr lang="cy-GB"/>
              <a:t>Mae hon yn rôl gefnogol sy’n helpu trydanwyr a staff cymwys eraill i osod ceblau a gwaith arall heb sgiliau, dan oruchwyliaeth. Maen nhw yno i helpu ond nid i wneud unrhyw waith crefft y mae trydanwr yn ei wneud.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1876</TotalTime>
  <Words>283</Words>
  <Application>Microsoft Office PowerPoint</Application>
  <PresentationFormat>On-screen Show (4:3)</PresentationFormat>
  <Paragraphs>41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Presentation</vt:lpstr>
      <vt:lpstr>Prif rolau a thasgau mewn gwaith electro-dechnegol</vt:lpstr>
      <vt:lpstr>Prif rolau a thasgau mewn gwaith electro-dechnegol</vt:lpstr>
      <vt:lpstr>Trydanwr Cymeradwy</vt:lpstr>
      <vt:lpstr>Cynorthwyydd Trydanwr</vt:lpstr>
      <vt:lpstr>Labrwr trydanol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206</cp:revision>
  <dcterms:created xsi:type="dcterms:W3CDTF">2013-05-28T00:38:54Z</dcterms:created>
  <dcterms:modified xsi:type="dcterms:W3CDTF">2021-04-29T12:49:35Z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