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41" r:id="rId6"/>
    <p:sldId id="328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267" r:id="rId17"/>
  </p:sldIdLst>
  <p:sldSz cx="9144000" cy="6858000" type="screen4x3"/>
  <p:notesSz cx="6797675" cy="987425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C. Evans" initials="ACE" lastIdx="1" clrIdx="0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4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11: Diogelu ardaloedd cyn teilsio waliau a lloriau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plastig gwrymiog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60598" y="1844824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y-GB" dirty="0"/>
              <a:t>Mae plastig gwrymiog yn ddull rhad ac amlbwrpas o ddiogelu lloriau ac arwynebau gwaith. Mae’n ysgafn, yn hawdd ei dorri i’w siapio a’i ffitio, ac mae ar gael mewn dalennau a rholiau.</a:t>
            </a:r>
          </a:p>
        </p:txBody>
      </p:sp>
    </p:spTree>
    <p:extLst>
      <p:ext uri="{BB962C8B-B14F-4D97-AF65-F5344CB8AC3E}">
        <p14:creationId xmlns:p14="http://schemas.microsoft.com/office/powerpoint/2010/main" val="2978831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bwrdd diogelu a bwrdd caled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89046" y="1844824"/>
            <a:ext cx="8229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r>
              <a:rPr lang="cy-GB"/>
              <a:t>Mae’r deunyddiau dalen hyn yn ddrutach ac yn anoddach eu torri a’u gosod cyn y gwaith teilsio, ond maent yn diogelu arwynebau waliau a lloriau yn well.</a:t>
            </a:r>
          </a:p>
          <a:p>
            <a:endParaRPr lang="en-GB" dirty="0"/>
          </a:p>
          <a:p>
            <a:r>
              <a:rPr lang="cy-GB"/>
              <a:t>Gall y deunyddiau dalen hyn gynnwys: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bwrdd haenog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bwrdd caled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OSB (bwrdd fflawiau cyfeiriedig)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sglodfwrdd.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885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bwrdd diogelu a bwrdd caled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89046" y="1844824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Mae’r deunyddiau hyn yn darparu gwarchodaeth arwyneb ar gyfer gwaith teilsio lle mae difrod i’r arwyneb yn bosibl drwy gracio, crafu neu asglodi.</a:t>
            </a:r>
            <a:r>
              <a:rPr lang="cy-GB" b="1" i="1"/>
              <a:t> </a:t>
            </a:r>
            <a:r>
              <a:rPr lang="cy-GB"/>
              <a:t>Enghraifft o hyn fyddai teilsio sblasgefn mewn cegin dros wyneb gwaith gwenithfaen. </a:t>
            </a:r>
          </a:p>
          <a:p>
            <a:endParaRPr lang="en-GB" b="1" u="sng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FF030-E623-4CBA-B1B1-B801D80B1E0A}"/>
              </a:ext>
            </a:extLst>
          </p:cNvPr>
          <p:cNvSpPr txBox="1"/>
          <p:nvPr/>
        </p:nvSpPr>
        <p:spPr>
          <a:xfrm>
            <a:off x="389046" y="3561958"/>
            <a:ext cx="2140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Pren/bwrdd haenog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0ACFFB-AA29-4FA9-81FD-930B9364C711}"/>
              </a:ext>
            </a:extLst>
          </p:cNvPr>
          <p:cNvSpPr/>
          <p:nvPr/>
        </p:nvSpPr>
        <p:spPr>
          <a:xfrm>
            <a:off x="2906492" y="3573859"/>
            <a:ext cx="1529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Bwrdd caled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986F91-88CF-458A-B78A-2C7EFB73D13A}"/>
              </a:ext>
            </a:extLst>
          </p:cNvPr>
          <p:cNvSpPr/>
          <p:nvPr/>
        </p:nvSpPr>
        <p:spPr>
          <a:xfrm>
            <a:off x="5461807" y="3568952"/>
            <a:ext cx="726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dirty="0"/>
              <a:t>OSB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705480-7B1C-4AFB-B6B8-B2806D6734CC}"/>
              </a:ext>
            </a:extLst>
          </p:cNvPr>
          <p:cNvSpPr/>
          <p:nvPr/>
        </p:nvSpPr>
        <p:spPr>
          <a:xfrm>
            <a:off x="7089549" y="3571944"/>
            <a:ext cx="1468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dirty="0"/>
              <a:t>Sglodfwrdd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F7F260-EE3A-4D1B-A0A5-292D9BDD6F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54" y="4444223"/>
            <a:ext cx="1670382" cy="1042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FE4A92-DA6B-4576-B627-1F46DD7235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915" y="4444223"/>
            <a:ext cx="1529097" cy="10214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E9DCF1-BF4C-441E-BF3B-922547DADB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971" y="4447628"/>
            <a:ext cx="1524000" cy="10180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D8A6916-6E18-4D85-94A5-C13128F4F1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549" y="4408608"/>
            <a:ext cx="1529097" cy="101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75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Helpu dysgwyr i ddeall yr ystod o ddeunyddiau sy’n cael eu defnyddio i ddiogelu’r ardaloedd cyfagos cyn teilsio waliau a lloriau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Nodi ystod o wahanol ddeunyddiau a ddefnyddir i ddiogelu ardaloedd cyfagos.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1028343"/>
            <a:ext cx="8435280" cy="382588"/>
          </a:xfrm>
        </p:spPr>
        <p:txBody>
          <a:bodyPr/>
          <a:lstStyle/>
          <a:p>
            <a:r>
              <a:rPr lang="cy-GB"/>
              <a:t>Diogelu ardaloedd cyfagos cyn teilsio waliau a lloriau</a:t>
            </a: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37034-32F7-4698-BB2E-0B16B4C70029}"/>
              </a:ext>
            </a:extLst>
          </p:cNvPr>
          <p:cNvSpPr txBox="1"/>
          <p:nvPr/>
        </p:nvSpPr>
        <p:spPr>
          <a:xfrm>
            <a:off x="354360" y="1428452"/>
            <a:ext cx="8229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900" dirty="0"/>
              <a:t>Mae angen hyn gan fod </a:t>
            </a:r>
            <a:r>
              <a:rPr lang="cy-GB" sz="1900" dirty="0" err="1"/>
              <a:t>teilsio</a:t>
            </a:r>
            <a:r>
              <a:rPr lang="cy-GB" sz="1900" dirty="0"/>
              <a:t> waliau a lloriau yn creu llawer o lwch a gwastraff. Mae’r gwastraff sy’n cael ei gynhyrchu’n cynnwys gollyngiadau, staenio, teils sydd wedi torri ac wedi cael eu torri, </a:t>
            </a:r>
            <a:r>
              <a:rPr lang="cy-GB" sz="1900" dirty="0" err="1"/>
              <a:t>gorgymysgu</a:t>
            </a:r>
            <a:r>
              <a:rPr lang="cy-GB" sz="1900" dirty="0"/>
              <a:t> adlynion a growt, dŵr budr, pecynnau a sawl math arall o wastraff o’r broses gosod teils.   </a:t>
            </a:r>
          </a:p>
          <a:p>
            <a:endParaRPr lang="en-GB" sz="1900" dirty="0"/>
          </a:p>
          <a:p>
            <a:r>
              <a:rPr lang="cy-GB" sz="1900" dirty="0"/>
              <a:t>Mae </a:t>
            </a:r>
            <a:r>
              <a:rPr lang="cy-GB" sz="1900" b="1" dirty="0"/>
              <a:t>ardaloedd cyfagos</a:t>
            </a:r>
            <a:r>
              <a:rPr lang="cy-GB" sz="1900" dirty="0"/>
              <a:t> lle mae </a:t>
            </a:r>
            <a:r>
              <a:rPr lang="cy-GB" sz="1900" dirty="0" err="1"/>
              <a:t>teilsio</a:t>
            </a:r>
            <a:r>
              <a:rPr lang="cy-GB" sz="1900" dirty="0"/>
              <a:t> waliau a lloriau yn digwydd yn cynnwys ystafelloedd ymolchi, ceginau, cynteddau, grisiau ac ystafelloedd byw mewn safleoedd adeiladu domestig, masnachol a diwydiannol.</a:t>
            </a:r>
          </a:p>
          <a:p>
            <a:endParaRPr lang="en-GB" sz="1900" dirty="0"/>
          </a:p>
          <a:p>
            <a:r>
              <a:rPr lang="cy-GB" sz="1900" dirty="0"/>
              <a:t>Mae teilsiwr yn aml yn gorfod gweithio ochr yn ochr â ffitiadau, gosodiadau a dodrefn drud. Felly, mae’n bwysig sicrhau, yn ystod y cam cynllunio, bod y dulliau a’r deunyddiau sydd eu hangen i ddiogelu’r ardal gyfagos yn cael eu rhoi ar waith cyn i unrhyw waith ddechrau.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Diogelu ardaloedd cyfagos cyn teilsio waliau a lloriau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89046" y="1844824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Deunyddiau diogelu sy’n cael eu defnyddio wrth deilsio:</a:t>
            </a:r>
          </a:p>
          <a:p>
            <a:endParaRPr lang="en-GB" b="1" u="sng" dirty="0"/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tâp masgio safonol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taflenni llwch cotwm a pholythen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tarpolin</a:t>
            </a:r>
          </a:p>
          <a:p>
            <a:pPr marL="342900" lvl="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plastig gwrymiog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bwrdd amddiffynnol a bwrdd caled.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B0CC43-3160-449F-BF9F-1DD2009C22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303" y="3202740"/>
            <a:ext cx="3693343" cy="273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4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tâp masgio tac isel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23528" y="1772816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y-GB" dirty="0"/>
              <a:t>Mae hwn yn fath o dâp sy’n cael ei ddefnyddio gan deilswyr a pheintwyr/addurnwyr ac mae ganddo adlyn gwan ar un ochr.</a:t>
            </a:r>
          </a:p>
          <a:p>
            <a:pPr lvl="0"/>
            <a:endParaRPr lang="en-GB" dirty="0"/>
          </a:p>
          <a:p>
            <a:pPr lvl="0"/>
            <a:r>
              <a:rPr lang="cy-GB" dirty="0"/>
              <a:t>Mae modd rhoi tâp masgio tac isel ar arwyneb sydd wedi cael ei beintio er mwyn ei ddiogelu rhag staeniau’r adlyn teils wrth </a:t>
            </a:r>
            <a:r>
              <a:rPr lang="cy-GB" dirty="0" err="1"/>
              <a:t>deilsio</a:t>
            </a:r>
            <a:r>
              <a:rPr lang="cy-GB" dirty="0"/>
              <a:t>. Mae defnyddio tâp yn gallu golygu na fydd angen ailaddurno’r waliau.</a:t>
            </a:r>
          </a:p>
        </p:txBody>
      </p:sp>
    </p:spTree>
    <p:extLst>
      <p:ext uri="{BB962C8B-B14F-4D97-AF65-F5344CB8AC3E}">
        <p14:creationId xmlns:p14="http://schemas.microsoft.com/office/powerpoint/2010/main" val="196799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tâp masgio tac isel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59025" y="1484784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pPr lvl="0"/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271122-223F-4B81-AEEC-AA537261C919}"/>
              </a:ext>
            </a:extLst>
          </p:cNvPr>
          <p:cNvSpPr txBox="1"/>
          <p:nvPr/>
        </p:nvSpPr>
        <p:spPr>
          <a:xfrm>
            <a:off x="5242639" y="4919536"/>
            <a:ext cx="2713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Defnyddio tâp masgio tac isel i ddiogelu’r teils a’r bath wrth osod seliwr silicon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4B046B-2A9B-495F-BFFF-83182709057D}"/>
              </a:ext>
            </a:extLst>
          </p:cNvPr>
          <p:cNvSpPr txBox="1"/>
          <p:nvPr/>
        </p:nvSpPr>
        <p:spPr>
          <a:xfrm>
            <a:off x="1746110" y="491953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sz="1800"/>
              <a:t>Tâp 50mm o led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9FB31-F09E-41D6-BD05-645AA1CB36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693" y="2549082"/>
            <a:ext cx="2650354" cy="17598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637C7F-22A1-419A-9A59-A4468C7F27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132856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4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gorchuddion llwch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23528" y="16424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pPr lvl="0"/>
            <a:r>
              <a:rPr lang="cy-GB" dirty="0"/>
              <a:t>Mae gorchuddion cotwm a phlastig/polythen yn diogelu carpedi a gorchuddion llawr eraill, wynebau gweithio, dodrefn ac mewn mannau cymysgu a thorri.</a:t>
            </a:r>
          </a:p>
          <a:p>
            <a:pPr lvl="0"/>
            <a:r>
              <a:rPr lang="cy-GB" dirty="0"/>
              <a:t>Bydd gorchuddion cotwm yn gadael lleithder drwodd, lle mae gorchudd plastig yn rhwystr i hylifau, gan wella’r siawns o beidio â staenio’r hyn yr ydych yn ceisio’i amddiffyn.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D52688-0356-4D80-89CD-0C2C169ADE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149080"/>
            <a:ext cx="2294082" cy="1532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188923-9DDC-426F-82D2-AA7033FBD7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49080"/>
            <a:ext cx="2294082" cy="15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81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tarpolin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58653" y="1556792"/>
            <a:ext cx="8229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GB" b="1" dirty="0"/>
          </a:p>
          <a:p>
            <a:pPr lvl="0"/>
            <a:r>
              <a:rPr lang="cy-GB" dirty="0"/>
              <a:t>Mae tarpolin yn ddalen blastig aml-ddefnydd trwm y gellir ei defnyddio’n fewnol ac yn allanol. Mae tarpolin o ansawdd da yn anodd ei rwygo ac yn gallu gwrthsefyll dŵr.</a:t>
            </a:r>
          </a:p>
          <a:p>
            <a:pPr lvl="0" algn="ctr"/>
            <a:endParaRPr lang="en-GB" dirty="0"/>
          </a:p>
          <a:p>
            <a:pPr lvl="0"/>
            <a:r>
              <a:rPr lang="cy-GB" dirty="0"/>
              <a:t>Mae tarpolin yn cael ei ddefnyddio i orchuddio deunyddiau sy’n cael eu gadael y tu allan i’w diogelu rhag difrod gan y glaw a’r gwynt.</a:t>
            </a:r>
          </a:p>
          <a:p>
            <a:pPr lvl="0" algn="ctr"/>
            <a:endParaRPr lang="en-GB" dirty="0"/>
          </a:p>
          <a:p>
            <a:pPr lvl="0"/>
            <a:r>
              <a:rPr lang="cy-GB" dirty="0"/>
              <a:t>Gellir defnyddio tarpolin i amddiffyn dreif, ardal o laswellt neu batio rhag difrod lle mae man cymysgu neu dorri wedi’i sefydlu y tu allan.</a:t>
            </a:r>
          </a:p>
          <a:p>
            <a:pPr lvl="0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5134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90364" y="980728"/>
            <a:ext cx="8363272" cy="404776"/>
          </a:xfrm>
        </p:spPr>
        <p:txBody>
          <a:bodyPr/>
          <a:lstStyle/>
          <a:p>
            <a:r>
              <a:rPr lang="cy-GB"/>
              <a:t>Deunyddiau diogelu sy’n cael eu defnyddio wrth deilsio: tarpolin</a:t>
            </a:r>
            <a:br>
              <a:rPr lang="cy-GB"/>
            </a:b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34C873-8A01-49EC-A71C-8ACB29761C79}"/>
              </a:ext>
            </a:extLst>
          </p:cNvPr>
          <p:cNvSpPr txBox="1"/>
          <p:nvPr/>
        </p:nvSpPr>
        <p:spPr>
          <a:xfrm>
            <a:off x="593197" y="2107352"/>
            <a:ext cx="2952328" cy="40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Gwarchod deunyddiau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E34A7-1DDF-40FA-A6F8-FA69C4705F0B}"/>
              </a:ext>
            </a:extLst>
          </p:cNvPr>
          <p:cNvSpPr/>
          <p:nvPr/>
        </p:nvSpPr>
        <p:spPr>
          <a:xfrm>
            <a:off x="4779952" y="1804242"/>
            <a:ext cx="31181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dirty="0"/>
              <a:t>Gwarchod ardal o laswellt</a:t>
            </a:r>
          </a:p>
          <a:p>
            <a:r>
              <a:rPr lang="cy-GB" dirty="0"/>
              <a:t>ar gyfer cymysgu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A4CBD0-5125-49FD-A07C-BA84C9995C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34" y="2629974"/>
            <a:ext cx="3500927" cy="23386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68E4FD-5C9B-45B9-AAA3-F796D6B3C3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264" y="2629974"/>
            <a:ext cx="3118160" cy="233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530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EC6A2E-5020-440F-B5A5-E0CE32C515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4D7DFE-FB8E-4135-952D-ADE5E89C1036}">
  <ds:schemaRefs>
    <ds:schemaRef ds:uri="http://purl.org/dc/terms/"/>
    <ds:schemaRef ds:uri="6630edcf-f6f2-42e2-934a-b174e5b8993a"/>
    <ds:schemaRef ds:uri="http://purl.org/dc/dcmitype/"/>
    <ds:schemaRef ds:uri="dc3e18ab-5e90-4249-b4bb-5052ecfaefd5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CBDC83A-704B-43CE-9783-9F9E9A760B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2051</TotalTime>
  <Words>763</Words>
  <Application>Microsoft Office PowerPoint</Application>
  <PresentationFormat>On-screen Show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PowerPoint 11: Diogelu ardaloedd cyn teilsio waliau a lloriau </vt:lpstr>
      <vt:lpstr>Nod: Helpu dysgwyr i ddeall yr ystod o ddeunyddiau sy’n cael eu defnyddio i ddiogelu’r ardaloedd cyfagos cyn teilsio waliau a lloriau   Deilliannau: Ar ddiwedd y sesiwn hon, bydd y dysgwr yn gallu:  Deilliant 1: Nodi ystod o wahanol ddeunyddiau a ddefnyddir i ddiogelu ardaloedd cyfagos. </vt:lpstr>
      <vt:lpstr>Diogelu ardaloedd cyfagos cyn teilsio waliau a lloriau   </vt:lpstr>
      <vt:lpstr>Diogelu ardaloedd cyfagos cyn teilsio waliau a lloriau    </vt:lpstr>
      <vt:lpstr>Deunyddiau diogelu sy’n cael eu defnyddio wrth deilsio: tâp masgio tac isel    </vt:lpstr>
      <vt:lpstr>Deunyddiau diogelu sy’n cael eu defnyddio wrth deilsio: tâp masgio tac isel    </vt:lpstr>
      <vt:lpstr>Deunyddiau diogelu sy’n cael eu defnyddio wrth deilsio: gorchuddion llwch    </vt:lpstr>
      <vt:lpstr>Deunyddiau diogelu sy’n cael eu defnyddio wrth deilsio: tarpolin    </vt:lpstr>
      <vt:lpstr>Deunyddiau diogelu sy’n cael eu defnyddio wrth deilsio: tarpolin    </vt:lpstr>
      <vt:lpstr>Deunyddiau diogelu sy’n cael eu defnyddio wrth deilsio: plastig gwrymiog    </vt:lpstr>
      <vt:lpstr>Deunyddiau diogelu sy’n cael eu defnyddio wrth deilsio: bwrdd diogelu a bwrdd caled    </vt:lpstr>
      <vt:lpstr>Deunyddiau diogelu sy’n cael eu defnyddio wrth deilsio: bwrdd diogelu a bwrdd caled   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320</cp:revision>
  <cp:lastPrinted>2021-10-04T10:44:37Z</cp:lastPrinted>
  <dcterms:created xsi:type="dcterms:W3CDTF">2013-05-28T00:38:54Z</dcterms:created>
  <dcterms:modified xsi:type="dcterms:W3CDTF">2021-10-11T08:47:14Z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