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31"/>
  </p:notesMasterIdLst>
  <p:handoutMasterIdLst>
    <p:handoutMasterId r:id="rId32"/>
  </p:handoutMasterIdLst>
  <p:sldIdLst>
    <p:sldId id="256" r:id="rId5"/>
    <p:sldId id="341" r:id="rId6"/>
    <p:sldId id="342" r:id="rId7"/>
    <p:sldId id="343" r:id="rId8"/>
    <p:sldId id="344" r:id="rId9"/>
    <p:sldId id="353" r:id="rId10"/>
    <p:sldId id="345" r:id="rId11"/>
    <p:sldId id="354" r:id="rId12"/>
    <p:sldId id="355" r:id="rId13"/>
    <p:sldId id="356" r:id="rId14"/>
    <p:sldId id="357" r:id="rId15"/>
    <p:sldId id="358" r:id="rId16"/>
    <p:sldId id="346" r:id="rId17"/>
    <p:sldId id="359" r:id="rId18"/>
    <p:sldId id="360" r:id="rId19"/>
    <p:sldId id="347" r:id="rId20"/>
    <p:sldId id="348" r:id="rId21"/>
    <p:sldId id="361" r:id="rId22"/>
    <p:sldId id="349" r:id="rId23"/>
    <p:sldId id="350" r:id="rId24"/>
    <p:sldId id="351" r:id="rId25"/>
    <p:sldId id="365" r:id="rId26"/>
    <p:sldId id="352" r:id="rId27"/>
    <p:sldId id="362" r:id="rId28"/>
    <p:sldId id="363" r:id="rId29"/>
    <p:sldId id="267" r:id="rId30"/>
  </p:sldIdLst>
  <p:sldSz cx="9144000" cy="6858000" type="screen4x3"/>
  <p:notesSz cx="6797675" cy="9874250"/>
  <p:custDataLst>
    <p:tags r:id="rId3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hony C. Evans" initials="ACE" lastIdx="1" clrIdx="0">
    <p:extLst>
      <p:ext uri="{19B8F6BF-5375-455C-9EA6-DF929625EA0E}">
        <p15:presenceInfo xmlns:p15="http://schemas.microsoft.com/office/powerpoint/2012/main" userId="S-1-5-21-895932213-827637939-1713292627-351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9DA5"/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60" autoAdjust="0"/>
    <p:restoredTop sz="94291" autoAdjust="0"/>
  </p:normalViewPr>
  <p:slideViewPr>
    <p:cSldViewPr showGuides="1">
      <p:cViewPr varScale="1">
        <p:scale>
          <a:sx n="62" d="100"/>
          <a:sy n="62" d="100"/>
        </p:scale>
        <p:origin x="130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gs" Target="tags/tag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392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359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052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653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7296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785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26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116: Teilsio waliau a lloriau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12: Cynllunio dilyniant y gwaith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2647985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95300" y="916978"/>
            <a:ext cx="8153400" cy="748116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Gwybodaeth dechnegol: lluniadau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359041" y="1665094"/>
            <a:ext cx="306274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Cynlluniau safle</a:t>
            </a:r>
            <a:r>
              <a:rPr lang="cy-GB"/>
              <a:t>: yn cael eu defnyddio i ddangos lleoliad yr adeilad arfaethedig ar y safle, ynghyd â gwybodaeth am y ffordd arfaethedig, cynllun y draenio a’r gwasanaethau, a gwybodaeth arall am y safle, er enghraifft lefelau.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D473D3-FB90-4BF5-9719-EAA121AE74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458"/>
          <a:stretch/>
        </p:blipFill>
        <p:spPr>
          <a:xfrm>
            <a:off x="4890299" y="1426112"/>
            <a:ext cx="3322608" cy="371685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C1C8F43-2E89-4A17-8CBD-566B976E38A1}"/>
              </a:ext>
            </a:extLst>
          </p:cNvPr>
          <p:cNvSpPr/>
          <p:nvPr/>
        </p:nvSpPr>
        <p:spPr>
          <a:xfrm>
            <a:off x="3265108" y="5431888"/>
            <a:ext cx="58478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/>
              <a:t>Defnyddir graddfeydd o 1:500 neu 1:200 yn aml.</a:t>
            </a:r>
          </a:p>
        </p:txBody>
      </p:sp>
    </p:spTree>
    <p:extLst>
      <p:ext uri="{BB962C8B-B14F-4D97-AF65-F5344CB8AC3E}">
        <p14:creationId xmlns:p14="http://schemas.microsoft.com/office/powerpoint/2010/main" val="17417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2647985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764705"/>
            <a:ext cx="8153400" cy="1152128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Gwybodaeth dechnegol: lluniadau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357133" y="1772816"/>
            <a:ext cx="30627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Cynlluniau lleoliad:</a:t>
            </a:r>
            <a:r>
              <a:rPr lang="cy-GB"/>
              <a:t> yn cael eu defnyddio i ddangos maint a safle’r gwahanol ystafelloedd yn yr adeiladau ac i osod y prif elfennau a’r cydrannau.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1EB631-AFBA-46EC-8C33-5F7B55974C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527408"/>
            <a:ext cx="3228744" cy="379912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E2FADF0-1ADF-44F6-990B-64D110C4B619}"/>
              </a:ext>
            </a:extLst>
          </p:cNvPr>
          <p:cNvSpPr/>
          <p:nvPr/>
        </p:nvSpPr>
        <p:spPr>
          <a:xfrm>
            <a:off x="2944415" y="5443194"/>
            <a:ext cx="57423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/>
              <a:t>Defnyddir graddfeydd o 1:5 neu 1:100 yn aml.</a:t>
            </a:r>
          </a:p>
        </p:txBody>
      </p:sp>
    </p:spTree>
    <p:extLst>
      <p:ext uri="{BB962C8B-B14F-4D97-AF65-F5344CB8AC3E}">
        <p14:creationId xmlns:p14="http://schemas.microsoft.com/office/powerpoint/2010/main" val="4294119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2647985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04502"/>
            <a:ext cx="8153400" cy="602807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Gwybodaeth dechnegol: lluniadau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357132" y="1981859"/>
            <a:ext cx="31347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Trychlun</a:t>
            </a:r>
            <a:r>
              <a:rPr lang="cy-GB"/>
              <a:t>: bydd trychlun o adeilad yn dangos manylion na fyddai fel arall yn cael eu gweld ar y cynlluniau a’r gweddluniau.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515D5E-C016-4F1D-8A93-9D14964B4D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2076501"/>
            <a:ext cx="3888432" cy="2704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840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124744"/>
            <a:ext cx="8153400" cy="792088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Gwybodaeth dechnegol: manylebau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357132" y="1772816"/>
            <a:ext cx="825346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b="1" u="sng" dirty="0"/>
          </a:p>
          <a:p>
            <a:r>
              <a:rPr lang="cy-GB"/>
              <a:t>Mae’r fanyleb neu’r ‘sbec’ yn ddogfen a gynhyrchir ochr yn ochr â’r cynlluniau a’r lluniadau ac fe’i defnyddir i ddangos gwybodaeth na ellir ei dangos ar y lluniadau. </a:t>
            </a:r>
          </a:p>
          <a:p>
            <a:endParaRPr lang="en-GB" dirty="0"/>
          </a:p>
          <a:p>
            <a:r>
              <a:rPr lang="cy-GB"/>
              <a:t>Defnyddir manylebau bron bob amser, ac eithrio yn achos contractau bach iawn.</a:t>
            </a:r>
          </a:p>
          <a:p>
            <a:endParaRPr lang="en-GB" dirty="0"/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2808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323528" y="939552"/>
            <a:ext cx="8153400" cy="864096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Gwybodaeth dechnegol: manylebau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323528" y="1772816"/>
            <a:ext cx="81534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/>
              <a:t>Dylai manyleb gynnwys y canlynol.</a:t>
            </a:r>
          </a:p>
          <a:p>
            <a:endParaRPr lang="en-GB" sz="1800" dirty="0"/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Disgrifiad o’r deunyddiau – gan gynnwys math, meintiau, ansawdd, cynnwys lleithder, ac ati.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Cyfyngiadau – pa gyfyngiadau sy’n berthnasol, fel oriau gwaith neu fynediad cyfyngedig.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Gwasanaethau – pa wasanaethau sydd ar gael, pa wasanaethau y mae angen eu cysylltu a pha fath o gysylltiad y dylid ei ddefnyddio.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Disgrifiad o’r safle – disgrifiad byr o’r safle, gan gynnwys y cyfeiriad.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Crefftwaith – gan gynnwys dulliau gosod, ansawdd y gwaith a’r gorffeniad.</a:t>
            </a:r>
          </a:p>
          <a:p>
            <a:endParaRPr lang="en-GB" sz="1800" dirty="0"/>
          </a:p>
          <a:p>
            <a:r>
              <a:rPr lang="cy-GB" sz="1800"/>
              <a:t>Gall y fanyleb hefyd enwi isgontractwyr neu gyflenwyr, neu roi manylion megis sut y dylid clirio’r safle, ac yn y blaen.</a:t>
            </a:r>
          </a:p>
          <a:p>
            <a:endParaRPr lang="en-GB" dirty="0"/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66891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1631217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53316"/>
            <a:ext cx="8153400" cy="575484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Gwybodaeth dechnegol: manylebau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323528" y="1772816"/>
            <a:ext cx="8363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b="1" u="sng" dirty="0"/>
          </a:p>
          <a:p>
            <a:endParaRPr lang="en-GB" dirty="0"/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2FDD01-9BEC-4DDB-8D14-D7173A374A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539655"/>
            <a:ext cx="3456384" cy="44441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D3229E-6158-4F2C-9370-1581AB13EE9F}"/>
              </a:ext>
            </a:extLst>
          </p:cNvPr>
          <p:cNvSpPr txBox="1"/>
          <p:nvPr/>
        </p:nvSpPr>
        <p:spPr>
          <a:xfrm>
            <a:off x="381000" y="1628801"/>
            <a:ext cx="35069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Enghraifft o fanyleb safle adeiladu.</a:t>
            </a:r>
          </a:p>
        </p:txBody>
      </p:sp>
    </p:spTree>
    <p:extLst>
      <p:ext uri="{BB962C8B-B14F-4D97-AF65-F5344CB8AC3E}">
        <p14:creationId xmlns:p14="http://schemas.microsoft.com/office/powerpoint/2010/main" val="38861254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980728"/>
            <a:ext cx="8153400" cy="390872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Gwybodaeth dechnegol: gwybodaeth y gwneuthurwr 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357132" y="1772816"/>
            <a:ext cx="82534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Mae’r wybodaeth hon i’w chael ar y deunydd pecynnu. Mae’n amlinellu’r prif agweddau sy’n bwysig i’r cynnyrch sy’n cael ei ddefnyddio. Mae’r wybodaeth yn cynnwys: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772058-6A18-4D78-B7FA-473082C5D8F7}"/>
              </a:ext>
            </a:extLst>
          </p:cNvPr>
          <p:cNvSpPr txBox="1"/>
          <p:nvPr/>
        </p:nvSpPr>
        <p:spPr>
          <a:xfrm>
            <a:off x="483326" y="2793063"/>
            <a:ext cx="329142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disgrifiad o'r deunydd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pwysau’r cynnyrch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defnydd y cynnyrch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cwmpas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cymysgu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rhybuddion diogelwch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manylion cyswllt y gwneuthurwr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gosod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588D7D9-BA2A-43A7-908E-694D38EFDF5E}"/>
              </a:ext>
            </a:extLst>
          </p:cNvPr>
          <p:cNvSpPr/>
          <p:nvPr/>
        </p:nvSpPr>
        <p:spPr>
          <a:xfrm>
            <a:off x="4483865" y="3278542"/>
            <a:ext cx="42029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50392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124744"/>
            <a:ext cx="8153400" cy="792088"/>
          </a:xfrm>
        </p:spPr>
        <p:txBody>
          <a:bodyPr anchor="t"/>
          <a:lstStyle/>
          <a:p>
            <a:r>
              <a:rPr lang="cy-GB">
                <a:solidFill>
                  <a:srgbClr val="0070C0"/>
                </a:solidFill>
                <a:ea typeface="Times New Roman" panose="02020603050405020304" pitchFamily="18" charset="0"/>
              </a:rPr>
              <a:t>Gwybodaeth dechnegol: data cynnyrch technegol</a:t>
            </a:r>
            <a:br>
              <a:rPr lang="cy-GB" sz="1800"/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357132" y="1772816"/>
            <a:ext cx="82534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taflen ddata dechnegol (TDS) yn ddogfen a ddarperir gyda chynnyrch sy’n rhestru gwahanol ddarnau o wybodaeth am y cynnyrch. </a:t>
            </a:r>
          </a:p>
          <a:p>
            <a:endParaRPr lang="en-GB" dirty="0"/>
          </a:p>
          <a:p>
            <a:r>
              <a:rPr lang="cy-GB"/>
              <a:t>Mae taflenni data technegol yn aml yn cynnwys cyfansoddiad cynnyrch, dulliau defnyddio, gofynion gweithredu, ffyrdd cyffredin o’i ddefnyddio, rhybuddion a lluniau o’r cynnyrch.</a:t>
            </a:r>
          </a:p>
          <a:p>
            <a:endParaRPr lang="en-GB" dirty="0"/>
          </a:p>
          <a:p>
            <a:r>
              <a:rPr lang="cy-GB"/>
              <a:t>Mae’n bosib y bydd taflen ddata dechnegol hefyd yn cael ei galw’n ddalen data cynnyrch.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94073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95300" y="992188"/>
            <a:ext cx="8153400" cy="545232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Gwybodaeth dechnegol: data cynnyrch technegol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357132" y="1772816"/>
            <a:ext cx="452919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angen taflenni data cynnyrch technegol pryd bynnag y bydd cynnyrch newydd yn cael ei ddefnyddio, gan ei fod yn rhoi gwybod am yr wybodaeth COSHH sydd ei hangen ar gyfer cynllun iechyd a diogelwch cwmni. 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9C57FA-F7CD-4486-B02E-5A88A9C2E0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1468784"/>
            <a:ext cx="3240360" cy="456019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933179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98984"/>
            <a:ext cx="8153400" cy="545232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Gwybodaeth dechnegol: adnoddau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357132" y="1772816"/>
            <a:ext cx="825346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Dylid nodi adnoddau ar gyfer tasg deilsio cyn dechrau unrhyw waith. </a:t>
            </a:r>
          </a:p>
          <a:p>
            <a:endParaRPr lang="en-GB" dirty="0"/>
          </a:p>
          <a:p>
            <a:r>
              <a:rPr lang="cy-GB"/>
              <a:t>Mae’r adnoddau’n cynnwys: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teils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adlynion a growtiau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trimiau, pilenni datgysylltu, gosodiadau, estyll a phreimars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offer a chyfarpar.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2070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371600"/>
            <a:ext cx="8153400" cy="4114800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Nod: </a:t>
            </a:r>
            <a:r>
              <a:rPr lang="cy-GB" sz="2000" b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Rhoi dealltwriaeth i ddysgwyr o’r wybodaeth dechnegol a’r cynllunio sy’n gysylltiedig â theilsio waliau a lloriau.</a:t>
            </a:r>
            <a:br>
              <a:rPr lang="cy-GB" sz="2000" b="0">
                <a:solidFill>
                  <a:srgbClr val="000000"/>
                </a:solidFill>
                <a:latin typeface="+mn-lt"/>
                <a:ea typeface="ＭＳ Ｐゴシック" pitchFamily="-105" charset="-128"/>
              </a:rPr>
            </a:b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Deilliannau:</a:t>
            </a:r>
            <a:r>
              <a:rPr lang="cy-GB" sz="2000" b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Ar ddiwedd y sesiwn hon, bydd y dysgwr yn gallu:</a:t>
            </a: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Deilliant 1: </a:t>
            </a:r>
            <a: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Dehongli gwybodaeth dechnegol i gynllunio a nodi trefn y gwaith yn effeithiol mewn perthynas â thasg.</a:t>
            </a:r>
          </a:p>
        </p:txBody>
      </p:sp>
    </p:spTree>
    <p:extLst>
      <p:ext uri="{BB962C8B-B14F-4D97-AF65-F5344CB8AC3E}">
        <p14:creationId xmlns:p14="http://schemas.microsoft.com/office/powerpoint/2010/main" val="27799856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1"/>
            <a:ext cx="8229600" cy="1841376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117151"/>
            <a:ext cx="8153400" cy="799681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Gwybodaeth dechnegol: cyfarwyddiadau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357132" y="1772816"/>
            <a:ext cx="82534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Gall cyfarwyddiadau fod yn ysgrifenedig ac ar lafar.</a:t>
            </a:r>
          </a:p>
          <a:p>
            <a:endParaRPr lang="en-GB" dirty="0"/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7FAEB7F-40A8-405C-8181-1C939872F63B}"/>
              </a:ext>
            </a:extLst>
          </p:cNvPr>
          <p:cNvSpPr/>
          <p:nvPr/>
        </p:nvSpPr>
        <p:spPr>
          <a:xfrm>
            <a:off x="357131" y="2344967"/>
            <a:ext cx="519492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/>
              <a:t>Gall cyfarwyddiadau ysgrifenedig fod ar ffurf: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gwaith papur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ffurflenni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cynlluniau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diagramau.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31AC2F-A13B-409D-8F78-968936BBC14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7613" y="2572497"/>
            <a:ext cx="2743184" cy="2743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0497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52736"/>
            <a:ext cx="8153400" cy="864096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Gwybodaeth dechnegol: datrys problemau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357132" y="1772816"/>
            <a:ext cx="825346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gallu rhagweld problem wrth wneud gwaith teilsio yn fedr sy’n cael ei ddysgu drwy wybodaeth a phrofiad. </a:t>
            </a:r>
          </a:p>
          <a:p>
            <a:pPr algn="ctr"/>
            <a:endParaRPr lang="en-GB" dirty="0"/>
          </a:p>
          <a:p>
            <a:r>
              <a:rPr lang="cy-GB"/>
              <a:t>Yn ystod cam cynllunio unrhyw waith adeiladu, mae dealltwriaeth o’r deunyddiau, y cefndiroedd a’r gwaith sy’n cael ei wneud, fel teilsio ystafell wlyb, yn ddefnyddiol i’r teilsiwr o ran gwybod trefn y gwaith.</a:t>
            </a:r>
          </a:p>
          <a:p>
            <a:pPr algn="ctr"/>
            <a:endParaRPr lang="en-GB" dirty="0"/>
          </a:p>
          <a:p>
            <a:r>
              <a:rPr lang="cy-GB"/>
              <a:t>Gall datrys problemau arbed amser, arian a chynhyrchu gwell cynnyrch gwaith gorffenedig, sydd o fudd i’r cwsmer, y teilsiwr a/neu’r contractwr.</a:t>
            </a:r>
          </a:p>
        </p:txBody>
      </p:sp>
    </p:spTree>
    <p:extLst>
      <p:ext uri="{BB962C8B-B14F-4D97-AF65-F5344CB8AC3E}">
        <p14:creationId xmlns:p14="http://schemas.microsoft.com/office/powerpoint/2010/main" val="41797032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199" y="1211175"/>
            <a:ext cx="8153400" cy="545232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Gwybodaeth dechnegol: gwaith tîm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357132" y="1772816"/>
            <a:ext cx="82534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llawer o grefftau’n gysylltiedig â gwaith adeiladu.</a:t>
            </a:r>
          </a:p>
          <a:p>
            <a:pPr algn="ctr"/>
            <a:endParaRPr lang="en-GB" dirty="0"/>
          </a:p>
          <a:p>
            <a:r>
              <a:rPr lang="cy-GB"/>
              <a:t>Er enghraifft, wrth deilsio ystafell wlyb, efallai y bydd yn rhaid i chi gydlynu teilsiwr, plymwr, plastrwr, saer a thrydanwr.</a:t>
            </a:r>
          </a:p>
          <a:p>
            <a:pPr algn="ctr"/>
            <a:endParaRPr lang="en-GB" dirty="0"/>
          </a:p>
          <a:p>
            <a:r>
              <a:rPr lang="cy-GB"/>
              <a:t>Mae gwaith tîm yn bwysig, er mwyn gallu cysylltu â’i gilydd, a gall defnyddio rhaglen waith, fel siart Gantt, sicrhau bod y broses waith yn ddi-dor fel y gellir datrys unrhyw broblemau ymlaen llaw neu wrth i waith fynd rhagddo.</a:t>
            </a:r>
          </a:p>
        </p:txBody>
      </p:sp>
    </p:spTree>
    <p:extLst>
      <p:ext uri="{BB962C8B-B14F-4D97-AF65-F5344CB8AC3E}">
        <p14:creationId xmlns:p14="http://schemas.microsoft.com/office/powerpoint/2010/main" val="9290231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60757" y="1098984"/>
            <a:ext cx="8153400" cy="545232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Gwybodaeth dechnegol: RAMS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357132" y="1772816"/>
            <a:ext cx="825346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Asesiadau risg/datganiadau dull (RAMS)</a:t>
            </a:r>
          </a:p>
          <a:p>
            <a:endParaRPr lang="en-GB" dirty="0"/>
          </a:p>
          <a:p>
            <a:r>
              <a:rPr lang="cy-GB" dirty="0"/>
              <a:t>Mae’r Rheoliadau Rheoli Iechyd a Diogelwch yn y Gwaith yn mynnu bod pob cyflogwr yn gwneud asesiad addas a digonol o’r canlynol: 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 risgiau i iechyd a diogelwch eu gweithwyr y mae’r gweithwyr yn agored iddynt tra maent yn y gwaith.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 risgiau i iechyd a diogelwch</a:t>
            </a:r>
            <a:br>
              <a:rPr lang="cy-GB" dirty="0"/>
            </a:br>
            <a:r>
              <a:rPr lang="cy-GB" dirty="0"/>
              <a:t>personau nad ydynt yn eu cyflogaeth,</a:t>
            </a:r>
            <a:br>
              <a:rPr lang="cy-GB" dirty="0"/>
            </a:br>
            <a:r>
              <a:rPr lang="cy-GB" dirty="0"/>
              <a:t>sy’n deillio o neu yn gysylltiedig â’u</a:t>
            </a:r>
            <a:br>
              <a:rPr lang="cy-GB" dirty="0"/>
            </a:br>
            <a:r>
              <a:rPr lang="cy-GB" dirty="0"/>
              <a:t>gweithgareddau gwaith.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4D2348-31CE-437A-A3D6-E901C91FAA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891661"/>
            <a:ext cx="2987824" cy="197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1745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52736"/>
            <a:ext cx="8153400" cy="554573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Gwybodaeth dechnegol: RAMS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357132" y="1772816"/>
            <a:ext cx="825346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Asesiadau risg/datganiadau dull (RAMS)</a:t>
            </a:r>
          </a:p>
          <a:p>
            <a:endParaRPr lang="en-GB" dirty="0"/>
          </a:p>
          <a:p>
            <a:r>
              <a:rPr lang="cy-GB"/>
              <a:t>Mae’n hanfodol eich bod yn gwybod sut i gynnal asesiad risg.</a:t>
            </a:r>
          </a:p>
          <a:p>
            <a:r>
              <a:rPr lang="cy-GB"/>
              <a:t>Yn aml, efallai y byddwch mewn sefyllfa lle y rhoddir cyfrifoldeb uniongyrchol i chi am hyn, a gallai’r gofal a’r sylw a roddwch iddo gael effaith uniongyrchol ar ddiogelwch pobl eraill. Rhaid i chi fod yn ymwybodol o beryglon unrhyw dasg, a gwybod beth y gellir ei wneud i atal neu leihau’r risg.</a:t>
            </a:r>
          </a:p>
          <a:p>
            <a:endParaRPr lang="en-GB" dirty="0"/>
          </a:p>
          <a:p>
            <a:r>
              <a:rPr lang="cy-GB" b="1"/>
              <a:t>Mae asesu risg yn cynnwys pum cam.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75595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124744"/>
            <a:ext cx="8153400" cy="792088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Gwybodaeth dechnegol: RAMS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357132" y="1772816"/>
            <a:ext cx="825346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Asesiadau risg/datganiadau dull (RAMS)</a:t>
            </a:r>
          </a:p>
          <a:p>
            <a:endParaRPr lang="en-GB" dirty="0"/>
          </a:p>
          <a:p>
            <a:r>
              <a:rPr lang="cy-GB"/>
              <a:t>Y pum cam i asesu risg yw:</a:t>
            </a:r>
          </a:p>
          <a:p>
            <a:endParaRPr lang="en-GB" dirty="0"/>
          </a:p>
          <a:p>
            <a:r>
              <a:rPr lang="cy-GB" b="1"/>
              <a:t>Cam 1:  </a:t>
            </a:r>
            <a:r>
              <a:rPr lang="cy-GB"/>
              <a:t>Nodi’r peryglon</a:t>
            </a:r>
          </a:p>
          <a:p>
            <a:r>
              <a:rPr lang="cy-GB" b="1"/>
              <a:t>Cam 2:  </a:t>
            </a:r>
            <a:r>
              <a:rPr lang="cy-GB"/>
              <a:t>Penderfynu pwy allai gael ei niweidio a sut</a:t>
            </a:r>
          </a:p>
          <a:p>
            <a:r>
              <a:rPr lang="cy-GB" b="1"/>
              <a:t>Cam 3:  </a:t>
            </a:r>
            <a:r>
              <a:rPr lang="cy-GB"/>
              <a:t>Gwerthuso’r risgiau a phenderfynu ar ragofalon</a:t>
            </a:r>
          </a:p>
          <a:p>
            <a:r>
              <a:rPr lang="cy-GB" b="1"/>
              <a:t>Cam 4:  </a:t>
            </a:r>
            <a:r>
              <a:rPr lang="cy-GB"/>
              <a:t>Cofnodi eich canfyddiadau a’u rhoi ar waith</a:t>
            </a:r>
          </a:p>
          <a:p>
            <a:r>
              <a:rPr lang="cy-GB" b="1"/>
              <a:t>Cam 5:  </a:t>
            </a:r>
            <a:r>
              <a:rPr lang="cy-GB"/>
              <a:t>Adolygu eich asesiad risg a’i ddiweddaru os oes angen.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83856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124744"/>
            <a:ext cx="8153400" cy="792088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Cynllunio trefn y gwaith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251520" y="1916832"/>
            <a:ext cx="843528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adeiladu (</a:t>
            </a:r>
            <a:r>
              <a:rPr lang="cy-GB" dirty="0" err="1"/>
              <a:t>teilsio</a:t>
            </a:r>
            <a:r>
              <a:rPr lang="cy-GB" dirty="0"/>
              <a:t>) yn golygu mwy na chwblhau tasg yn unig, mae rhan fawr yn ymwneud â gallu: 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dehongli gwahanol fathau o</a:t>
            </a:r>
            <a:br>
              <a:rPr lang="cy-GB" dirty="0"/>
            </a:br>
            <a:r>
              <a:rPr lang="cy-GB" dirty="0"/>
              <a:t>wybodaeth dechnegol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cynllunio a phennu trefn</a:t>
            </a:r>
            <a:br>
              <a:rPr lang="cy-GB" dirty="0"/>
            </a:br>
            <a:r>
              <a:rPr lang="cy-GB" dirty="0"/>
              <a:t>waith yn effeithiol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defnyddio technegau datrys problemau </a:t>
            </a:r>
            <a:br>
              <a:rPr lang="cy-GB" dirty="0"/>
            </a:br>
            <a:r>
              <a:rPr lang="cy-GB" dirty="0"/>
              <a:t>cyffredin.</a:t>
            </a:r>
            <a:br>
              <a:rPr lang="cy-GB" dirty="0"/>
            </a:br>
            <a:br>
              <a:rPr lang="cy-GB" dirty="0"/>
            </a:br>
            <a:endParaRPr lang="cy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842F98-67C0-486E-AB7A-9DD556A7D0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8378" y="3212976"/>
            <a:ext cx="3078422" cy="207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898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52736"/>
            <a:ext cx="8153400" cy="576064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Mathau o wybodaeth dechnegol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457200" y="1916832"/>
            <a:ext cx="8153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Defnyddir gwahanol fathau o wybodaeth dechnegol i gynllunio trefn y gwaith sydd i’w wneud wrth deilsio waliau a lloriau.</a:t>
            </a:r>
          </a:p>
          <a:p>
            <a:endParaRPr lang="en-GB" dirty="0"/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00EFFC-1A18-402B-91EE-A0EC1D40C6E7}"/>
              </a:ext>
            </a:extLst>
          </p:cNvPr>
          <p:cNvSpPr txBox="1"/>
          <p:nvPr/>
        </p:nvSpPr>
        <p:spPr>
          <a:xfrm>
            <a:off x="533400" y="2852936"/>
            <a:ext cx="3581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Amserlenni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Lluniadau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Manylebau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Gwybodaeth y gwneuthurwr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Data cynnyrch technegol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Rhestr ddeunyddiau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Adnoddau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26BBC87-14AD-49B4-A4E2-509223003BCD}"/>
              </a:ext>
            </a:extLst>
          </p:cNvPr>
          <p:cNvSpPr/>
          <p:nvPr/>
        </p:nvSpPr>
        <p:spPr>
          <a:xfrm>
            <a:off x="4215796" y="2852936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Cyfarwyddiadau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Datrys problemau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Gwaith tîm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Asesiadau risg/datganiadau dull (RAMS)</a:t>
            </a:r>
          </a:p>
        </p:txBody>
      </p:sp>
    </p:spTree>
    <p:extLst>
      <p:ext uri="{BB962C8B-B14F-4D97-AF65-F5344CB8AC3E}">
        <p14:creationId xmlns:p14="http://schemas.microsoft.com/office/powerpoint/2010/main" val="1954909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52736"/>
            <a:ext cx="8153400" cy="576064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Gwybodaeth dechnegol: amserlenni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407166" y="1628800"/>
            <a:ext cx="825346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Rhaglen waith</a:t>
            </a:r>
          </a:p>
          <a:p>
            <a:endParaRPr lang="cy-GB" b="1" dirty="0"/>
          </a:p>
          <a:p>
            <a:r>
              <a:rPr lang="cy-GB" dirty="0"/>
              <a:t>Mae rhaglen waith yn ffordd o ddangos yn hawdd iawn pa waith sy’n cael ei wneud ar adeilad a phryd. Y math mwyaf cyffredin o raglen waith yw siart bar. </a:t>
            </a:r>
          </a:p>
          <a:p>
            <a:endParaRPr lang="cy-GB" dirty="0"/>
          </a:p>
          <a:p>
            <a:r>
              <a:rPr lang="cy-GB" dirty="0"/>
              <a:t>Mae siart bar yn cael ei ddefnyddio gan nifer o asiantau safle, neu oruchwylwyr, ac mae’n rhestru’r tasgau y mae angen eu gwneud ar yr ochr chwith ac yn dangos llinell amser ar draws y top. Defnyddir rhaglen waith i sicrhau bod y grefft berthnasol ar y safle ar yr adeg gywir a bod deunyddiau’n cael eu danfon pan fo angen. Gall asiant neu oruchwyliwr safle ddweud yn gyflym wrth edrych ar y siart os yw’r gwaith yn cadw at yr amserlen neu’n disgyn ar ei hôl hi.</a:t>
            </a:r>
          </a:p>
          <a:p>
            <a:endParaRPr lang="en-GB" b="1" u="sng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6089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1"/>
            <a:ext cx="8229600" cy="3569568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980728"/>
            <a:ext cx="8153400" cy="577286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Gwybodaeth dechnegol: amserlenni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381000" y="1558014"/>
            <a:ext cx="306273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Amserlenni</a:t>
            </a:r>
          </a:p>
          <a:p>
            <a:endParaRPr lang="en-GB" b="1" u="sng" dirty="0"/>
          </a:p>
          <a:p>
            <a:r>
              <a:rPr lang="cy-GB" dirty="0"/>
              <a:t>Siartiau bar: y siart bar, neu Gantt, yw’r rhaglen waith fwyaf poblogaidd.</a:t>
            </a:r>
          </a:p>
          <a:p>
            <a:r>
              <a:rPr lang="cy-GB" dirty="0"/>
              <a:t>Mae’n syml i’w lunio</a:t>
            </a:r>
            <a:br>
              <a:rPr lang="cy-GB" dirty="0"/>
            </a:br>
            <a:r>
              <a:rPr lang="cy-GB" dirty="0"/>
              <a:t>ac yn hawdd ei ddeall. Mae gan siartiau bar dasgau wedi’u rhestru mewn colofn fertigol ar y chwith ac amserlen lorweddol yn rhedeg ar hyd y top.</a:t>
            </a:r>
          </a:p>
          <a:p>
            <a:endParaRPr lang="en-GB" b="1" u="sng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EC1CEF63-FA80-47D1-938D-B53B87C71F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094990"/>
              </p:ext>
            </p:extLst>
          </p:nvPr>
        </p:nvGraphicFramePr>
        <p:xfrm>
          <a:off x="3571692" y="1853365"/>
          <a:ext cx="5400000" cy="275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612965320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622061498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4225300430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837005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207976958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899820245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56584577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659512669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964258773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4092829393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839351834"/>
                    </a:ext>
                  </a:extLst>
                </a:gridCol>
              </a:tblGrid>
              <a:tr h="119924">
                <a:tc gridSpan="11">
                  <a:txBody>
                    <a:bodyPr/>
                    <a:lstStyle/>
                    <a:p>
                      <a:pPr algn="ctr"/>
                      <a:r>
                        <a:rPr lang="cy-GB" sz="1400"/>
                        <a:t>Amser mewn Diwrnodau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2843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y-GB" sz="1200" b="1">
                          <a:solidFill>
                            <a:schemeClr val="bg1"/>
                          </a:solidFill>
                        </a:rPr>
                        <a:t>Gweithgaredd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y-GB" sz="120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y-GB" sz="120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y-GB" sz="120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y-GB" sz="120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y-GB" sz="1200"/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y-GB" sz="1200"/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y-GB" sz="1200"/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y-GB" sz="1200"/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y-GB" sz="1200"/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y-GB" sz="1200"/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56854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y-GB" sz="1000"/>
                        <a:t>Cloddio am sylfaen a llwybrau gwasanaeth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4530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y-GB" sz="1000"/>
                        <a:t>Gosod sylfeini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645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y-GB" sz="1000"/>
                        <a:t>Rhedeg ceblau, pibellau ac ati ar gyfer y gwasanaethau presennol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5037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y-GB" sz="1000"/>
                        <a:t>Adeiladu at gwrs atal lleithder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5409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y-GB" sz="1000"/>
                        <a:t>Gosod llawr concrid.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6221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2910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15966"/>
            <a:ext cx="8153400" cy="900866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Gwybodaeth dechnegol: lluniadau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357132" y="1772816"/>
            <a:ext cx="825346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Lluniadau cynhyrchu</a:t>
            </a:r>
          </a:p>
          <a:p>
            <a:endParaRPr lang="en-GB" b="1" u="sng" dirty="0"/>
          </a:p>
          <a:p>
            <a:r>
              <a:rPr lang="cy-GB"/>
              <a:t>Gelwir y rhain yn ‘luniau gwaith’ ac fe’u defnyddir at ddibenion cyfleu gwybodaeth adeiladu fanwl ar gyfer: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cael cymeradwyaeth gan y cleient.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cael cymeradwyaeth gan awdurdodau cynllunio ac awdurdodau eraill.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darparu gwybodaeth am ofynion deunyddiau.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cael tendrau.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cyfarwyddo’r contractwr adeiladu ac aelodau eraill o’r tîm adeiladu.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870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15966"/>
            <a:ext cx="8153400" cy="401216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Gwybodaeth dechnegol: lluniadau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357132" y="1772816"/>
            <a:ext cx="825346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Gellir dosbarthu’r lluniadau gwaith fel a ganlyn: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lluniadau lleoliad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lluniadau cydrannau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lluniadau cydosod</a:t>
            </a:r>
          </a:p>
          <a:p>
            <a:endParaRPr lang="en-GB" dirty="0"/>
          </a:p>
          <a:p>
            <a:r>
              <a:rPr lang="cy-GB"/>
              <a:t>Gellir rhannu lluniadau lleoliad ymhellach yn:</a:t>
            </a:r>
          </a:p>
          <a:p>
            <a:endParaRPr lang="en-GB" b="1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gynlluniau bloc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cynlluniau safle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cynlluniau lleoliad.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4730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2647985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971431"/>
            <a:ext cx="8153400" cy="525013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Gwybodaeth dechnegol: lluniadau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D425EC-3162-49C0-AFE8-4444F6910490}"/>
              </a:ext>
            </a:extLst>
          </p:cNvPr>
          <p:cNvSpPr txBox="1"/>
          <p:nvPr/>
        </p:nvSpPr>
        <p:spPr>
          <a:xfrm>
            <a:off x="357133" y="1772816"/>
            <a:ext cx="30627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Cynlluniau bloc</a:t>
            </a:r>
            <a:r>
              <a:rPr lang="cy-GB"/>
              <a:t>: yn cael eu defnyddio i adnabod y lleoliad mewn perthynas â’r ardal gyfagos.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70CF56-54D8-44E1-BB82-7E2A60A9EF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2511"/>
          <a:stretch/>
        </p:blipFill>
        <p:spPr>
          <a:xfrm>
            <a:off x="4881616" y="1772816"/>
            <a:ext cx="3775799" cy="302433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0C8D52E-5CD5-4F34-B2D1-5668814C0E92}"/>
              </a:ext>
            </a:extLst>
          </p:cNvPr>
          <p:cNvSpPr/>
          <p:nvPr/>
        </p:nvSpPr>
        <p:spPr>
          <a:xfrm>
            <a:off x="357133" y="3480349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y-GB"/>
              <a:t>Mae’r raddfa fel arfer yn 1:2500 neu 1:1250 ac yn rhy fach i ganiatáu llawer mwy nag amlinelliad o’r safle a’r ffiniau, cynlluniau ffyrdd a’r adeiladau eraill yn y cyffiniau.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714EE4-F2E1-43FB-B083-7084867B0B2A}"/>
              </a:ext>
            </a:extLst>
          </p:cNvPr>
          <p:cNvSpPr txBox="1"/>
          <p:nvPr/>
        </p:nvSpPr>
        <p:spPr>
          <a:xfrm>
            <a:off x="6769515" y="4148303"/>
            <a:ext cx="792088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800"/>
              <a:t>Heol Brown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B44696-498A-47C9-9BB9-125F2727EEA7}"/>
              </a:ext>
            </a:extLst>
          </p:cNvPr>
          <p:cNvSpPr txBox="1"/>
          <p:nvPr/>
        </p:nvSpPr>
        <p:spPr>
          <a:xfrm>
            <a:off x="6390877" y="3930386"/>
            <a:ext cx="378638" cy="159462"/>
          </a:xfrm>
          <a:prstGeom prst="rect">
            <a:avLst/>
          </a:prstGeom>
          <a:solidFill>
            <a:schemeClr val="bg1"/>
          </a:solidFill>
        </p:spPr>
        <p:txBody>
          <a:bodyPr wrap="square" lIns="54000" tIns="18000" rIns="54000" bIns="18000" rtlCol="0">
            <a:spAutoFit/>
          </a:bodyPr>
          <a:lstStyle/>
          <a:p>
            <a:r>
              <a:rPr lang="cy-GB" sz="800"/>
              <a:t>Plot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4BB478-7B3A-44AE-9282-60245E72AB7D}"/>
              </a:ext>
            </a:extLst>
          </p:cNvPr>
          <p:cNvSpPr txBox="1"/>
          <p:nvPr/>
        </p:nvSpPr>
        <p:spPr>
          <a:xfrm>
            <a:off x="7452320" y="3436972"/>
            <a:ext cx="48537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800" b="1"/>
              <a:t>Plot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8D357F-FFF4-4048-8234-049627492E8C}"/>
              </a:ext>
            </a:extLst>
          </p:cNvPr>
          <p:cNvSpPr txBox="1"/>
          <p:nvPr/>
        </p:nvSpPr>
        <p:spPr>
          <a:xfrm>
            <a:off x="6869581" y="3665704"/>
            <a:ext cx="485379" cy="215444"/>
          </a:xfrm>
          <a:prstGeom prst="rect">
            <a:avLst/>
          </a:prstGeom>
          <a:solidFill>
            <a:srgbClr val="DA9DA5"/>
          </a:solidFill>
        </p:spPr>
        <p:txBody>
          <a:bodyPr wrap="square" rtlCol="0">
            <a:spAutoFit/>
          </a:bodyPr>
          <a:lstStyle/>
          <a:p>
            <a:r>
              <a:rPr lang="cy-GB" sz="800" b="1"/>
              <a:t>Plot 2</a:t>
            </a:r>
          </a:p>
        </p:txBody>
      </p:sp>
    </p:spTree>
    <p:extLst>
      <p:ext uri="{BB962C8B-B14F-4D97-AF65-F5344CB8AC3E}">
        <p14:creationId xmlns:p14="http://schemas.microsoft.com/office/powerpoint/2010/main" val="40282752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C55CF93AAEB4EA631E8D12358080E" ma:contentTypeVersion="12" ma:contentTypeDescription="Create a new document." ma:contentTypeScope="" ma:versionID="7fb9593fdc5741df4022c232c52a5533">
  <xsd:schema xmlns:xsd="http://www.w3.org/2001/XMLSchema" xmlns:xs="http://www.w3.org/2001/XMLSchema" xmlns:p="http://schemas.microsoft.com/office/2006/metadata/properties" xmlns:ns2="6630edcf-f6f2-42e2-934a-b174e5b8993a" xmlns:ns3="dc3e18ab-5e90-4249-b4bb-5052ecfaefd5" targetNamespace="http://schemas.microsoft.com/office/2006/metadata/properties" ma:root="true" ma:fieldsID="13a505a3f0ad38d1d8713beb45a0fd18" ns2:_="" ns3:_="">
    <xsd:import namespace="6630edcf-f6f2-42e2-934a-b174e5b8993a"/>
    <xsd:import namespace="dc3e18ab-5e90-4249-b4bb-5052ecfaef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30edcf-f6f2-42e2-934a-b174e5b899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3e18ab-5e90-4249-b4bb-5052ecfaefd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1B1D86A-4005-48B4-B7AA-6E4D2240FB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30edcf-f6f2-42e2-934a-b174e5b8993a"/>
    <ds:schemaRef ds:uri="dc3e18ab-5e90-4249-b4bb-5052ecfaef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62F9F76-67E9-4D5C-A9F9-4B05C1C89D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FA28FA-37E3-4F06-873B-701CF7C4FD3A}">
  <ds:schemaRefs>
    <ds:schemaRef ds:uri="dc3e18ab-5e90-4249-b4bb-5052ecfaefd5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6630edcf-f6f2-42e2-934a-b174e5b8993a"/>
    <ds:schemaRef ds:uri="http://purl.org/dc/dcmitype/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2521</TotalTime>
  <Words>1601</Words>
  <Application>Microsoft Office PowerPoint</Application>
  <PresentationFormat>On-screen Show (4:3)</PresentationFormat>
  <Paragraphs>272</Paragraphs>
  <Slides>26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Lucida Grande</vt:lpstr>
      <vt:lpstr>Times New Roman</vt:lpstr>
      <vt:lpstr>Default Design</vt:lpstr>
      <vt:lpstr>PowerPoint 12: Cynllunio dilyniant y gwaith</vt:lpstr>
      <vt:lpstr>Nod: Rhoi dealltwriaeth i ddysgwyr o’r wybodaeth dechnegol a’r cynllunio sy’n gysylltiedig â theilsio waliau a lloriau.   Deilliannau: Ar ddiwedd y sesiwn hon, bydd y dysgwr yn gallu:  Deilliant 1: Dehongli gwybodaeth dechnegol i gynllunio a nodi trefn y gwaith yn effeithiol mewn perthynas â thasg.</vt:lpstr>
      <vt:lpstr>Cynllunio trefn y gwaith  </vt:lpstr>
      <vt:lpstr>Mathau o wybodaeth dechnegol  </vt:lpstr>
      <vt:lpstr>Gwybodaeth dechnegol: amserlenni  </vt:lpstr>
      <vt:lpstr>Gwybodaeth dechnegol: amserlenni  </vt:lpstr>
      <vt:lpstr>Gwybodaeth dechnegol: lluniadau  </vt:lpstr>
      <vt:lpstr>Gwybodaeth dechnegol: lluniadau  </vt:lpstr>
      <vt:lpstr>Gwybodaeth dechnegol: lluniadau  </vt:lpstr>
      <vt:lpstr>Gwybodaeth dechnegol: lluniadau  </vt:lpstr>
      <vt:lpstr> Gwybodaeth dechnegol: lluniadau </vt:lpstr>
      <vt:lpstr>Gwybodaeth dechnegol: lluniadau  </vt:lpstr>
      <vt:lpstr>Gwybodaeth dechnegol: manylebau  </vt:lpstr>
      <vt:lpstr>Gwybodaeth dechnegol: manylebau  </vt:lpstr>
      <vt:lpstr>Gwybodaeth dechnegol: manylebau  </vt:lpstr>
      <vt:lpstr>Gwybodaeth dechnegol: gwybodaeth y gwneuthurwr   </vt:lpstr>
      <vt:lpstr>Gwybodaeth dechnegol: data cynnyrch technegol   </vt:lpstr>
      <vt:lpstr>Gwybodaeth dechnegol: data cynnyrch technegol  </vt:lpstr>
      <vt:lpstr>Gwybodaeth dechnegol: adnoddau  </vt:lpstr>
      <vt:lpstr>Gwybodaeth dechnegol: cyfarwyddiadau  </vt:lpstr>
      <vt:lpstr>Gwybodaeth dechnegol: datrys problemau  </vt:lpstr>
      <vt:lpstr>Gwybodaeth dechnegol: gwaith tîm  </vt:lpstr>
      <vt:lpstr>Gwybodaeth dechnegol: RAMS  </vt:lpstr>
      <vt:lpstr>Gwybodaeth dechnegol: RAMS  </vt:lpstr>
      <vt:lpstr>Gwybodaeth dechnegol: RAMS 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385</cp:revision>
  <cp:lastPrinted>2021-10-01T08:37:55Z</cp:lastPrinted>
  <dcterms:created xsi:type="dcterms:W3CDTF">2013-05-28T00:38:54Z</dcterms:created>
  <dcterms:modified xsi:type="dcterms:W3CDTF">2021-10-13T13:46:57Z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0x0101002D6C55CF93AAEB4EA631E8D12358080E</vt:lpwstr>
  </property>
</Properties>
</file>