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2"/>
  </p:notesMasterIdLst>
  <p:handoutMasterIdLst>
    <p:handoutMasterId r:id="rId23"/>
  </p:handoutMasterIdLst>
  <p:sldIdLst>
    <p:sldId id="256" r:id="rId5"/>
    <p:sldId id="347" r:id="rId6"/>
    <p:sldId id="328" r:id="rId7"/>
    <p:sldId id="354" r:id="rId8"/>
    <p:sldId id="355" r:id="rId9"/>
    <p:sldId id="356" r:id="rId10"/>
    <p:sldId id="348" r:id="rId11"/>
    <p:sldId id="357" r:id="rId12"/>
    <p:sldId id="358" r:id="rId13"/>
    <p:sldId id="349" r:id="rId14"/>
    <p:sldId id="350" r:id="rId15"/>
    <p:sldId id="359" r:id="rId16"/>
    <p:sldId id="351" r:id="rId17"/>
    <p:sldId id="352" r:id="rId18"/>
    <p:sldId id="353" r:id="rId19"/>
    <p:sldId id="360" r:id="rId20"/>
    <p:sldId id="267" r:id="rId21"/>
  </p:sldIdLst>
  <p:sldSz cx="9144000" cy="6858000" type="screen4x3"/>
  <p:notesSz cx="6797675" cy="9874250"/>
  <p:custDataLst>
    <p:tags r:id="rId24"/>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a Mellor" initials="LM" lastIdx="2" clrIdx="0">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79" autoAdjust="0"/>
    <p:restoredTop sz="93686" autoAdjust="0"/>
  </p:normalViewPr>
  <p:slideViewPr>
    <p:cSldViewPr showGuides="1">
      <p:cViewPr varScale="1">
        <p:scale>
          <a:sx n="62" d="100"/>
          <a:sy n="62" d="100"/>
        </p:scale>
        <p:origin x="1624" y="5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50443" y="0"/>
            <a:ext cx="2945659" cy="493713"/>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10/8/2021</a:t>
            </a:fld>
            <a:endParaRPr lang="en-US"/>
          </a:p>
        </p:txBody>
      </p:sp>
      <p:sp>
        <p:nvSpPr>
          <p:cNvPr id="4" name="Footer Placeholder 3"/>
          <p:cNvSpPr>
            <a:spLocks noGrp="1"/>
          </p:cNvSpPr>
          <p:nvPr>
            <p:ph type="ftr" sz="quarter" idx="2"/>
          </p:nvPr>
        </p:nvSpPr>
        <p:spPr>
          <a:xfrm>
            <a:off x="0" y="9378824"/>
            <a:ext cx="2945659" cy="493713"/>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50443" y="9378824"/>
            <a:ext cx="2945659" cy="493713"/>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45659"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50443" y="0"/>
            <a:ext cx="2945659"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931863" y="741363"/>
            <a:ext cx="4933950" cy="370205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79768" y="4690269"/>
            <a:ext cx="5438140" cy="4443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9378824"/>
            <a:ext cx="2945659"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50443" y="9378824"/>
            <a:ext cx="2945659"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2089790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17</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xml"/><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116: Teilsio waliau a lloriau</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cy-GB"/>
              <a:t>PowerPoint 7: Paratoi mannau cymysgu a gweithio ar gyfer teilsio waliau a lloriau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Sefydlu’r man gwaith: awyru</a:t>
            </a:r>
          </a:p>
        </p:txBody>
      </p:sp>
      <p:sp>
        <p:nvSpPr>
          <p:cNvPr id="2" name="TextBox 1">
            <a:extLst>
              <a:ext uri="{FF2B5EF4-FFF2-40B4-BE49-F238E27FC236}">
                <a16:creationId xmlns:a16="http://schemas.microsoft.com/office/drawing/2014/main" id="{F8CDF08C-8227-446D-A27E-86A099DFD831}"/>
              </a:ext>
            </a:extLst>
          </p:cNvPr>
          <p:cNvSpPr txBox="1"/>
          <p:nvPr/>
        </p:nvSpPr>
        <p:spPr>
          <a:xfrm>
            <a:off x="401960" y="1905739"/>
            <a:ext cx="8174360" cy="1015663"/>
          </a:xfrm>
          <a:prstGeom prst="rect">
            <a:avLst/>
          </a:prstGeom>
          <a:noFill/>
        </p:spPr>
        <p:txBody>
          <a:bodyPr wrap="square" rtlCol="0">
            <a:spAutoFit/>
          </a:bodyPr>
          <a:lstStyle/>
          <a:p>
            <a:r>
              <a:rPr lang="cy-GB"/>
              <a:t>Gall gwaith teilsio gynhyrchu llwch o ganlyniad i baratoi arwynebau cefndir, cymysgu deunyddiau a thorri teils, a mygdarth o rai deunyddiau fel growt epocsi.</a:t>
            </a:r>
          </a:p>
        </p:txBody>
      </p:sp>
      <p:sp>
        <p:nvSpPr>
          <p:cNvPr id="3" name="TextBox 2">
            <a:extLst>
              <a:ext uri="{FF2B5EF4-FFF2-40B4-BE49-F238E27FC236}">
                <a16:creationId xmlns:a16="http://schemas.microsoft.com/office/drawing/2014/main" id="{1848EAA3-2F83-43AC-A921-B3D875BDE69A}"/>
              </a:ext>
            </a:extLst>
          </p:cNvPr>
          <p:cNvSpPr txBox="1"/>
          <p:nvPr/>
        </p:nvSpPr>
        <p:spPr>
          <a:xfrm>
            <a:off x="401960" y="3120991"/>
            <a:ext cx="8174360" cy="1631216"/>
          </a:xfrm>
          <a:prstGeom prst="rect">
            <a:avLst/>
          </a:prstGeom>
          <a:noFill/>
        </p:spPr>
        <p:txBody>
          <a:bodyPr wrap="square" rtlCol="0">
            <a:spAutoFit/>
          </a:bodyPr>
          <a:lstStyle/>
          <a:p>
            <a:r>
              <a:rPr lang="cy-GB"/>
              <a:t>Gellir awyru’n dda drwy agor drws neu ffenestr, neu drwy ddefnyddio system echdynnu aer.  </a:t>
            </a:r>
          </a:p>
          <a:p>
            <a:endParaRPr lang="en-GB" dirty="0"/>
          </a:p>
          <a:p>
            <a:r>
              <a:rPr lang="cy-GB"/>
              <a:t>Er mwyn lleihau’r perygl o weithio mewn amgylchedd llychlyd neu lygredig, mae’n ddoeth cymysgu a thorri y tu allan.</a:t>
            </a:r>
          </a:p>
        </p:txBody>
      </p:sp>
    </p:spTree>
    <p:extLst>
      <p:ext uri="{BB962C8B-B14F-4D97-AF65-F5344CB8AC3E}">
        <p14:creationId xmlns:p14="http://schemas.microsoft.com/office/powerpoint/2010/main" val="32353516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Sefydlu’r man gwaith: man gwastraff/gwaredu</a:t>
            </a:r>
          </a:p>
        </p:txBody>
      </p:sp>
      <p:sp>
        <p:nvSpPr>
          <p:cNvPr id="2" name="TextBox 1">
            <a:extLst>
              <a:ext uri="{FF2B5EF4-FFF2-40B4-BE49-F238E27FC236}">
                <a16:creationId xmlns:a16="http://schemas.microsoft.com/office/drawing/2014/main" id="{1C146011-96F5-4619-8A23-57DA7142C82C}"/>
              </a:ext>
            </a:extLst>
          </p:cNvPr>
          <p:cNvSpPr txBox="1"/>
          <p:nvPr/>
        </p:nvSpPr>
        <p:spPr>
          <a:xfrm>
            <a:off x="251520" y="1628800"/>
            <a:ext cx="8229600" cy="3170099"/>
          </a:xfrm>
          <a:prstGeom prst="rect">
            <a:avLst/>
          </a:prstGeom>
          <a:noFill/>
        </p:spPr>
        <p:txBody>
          <a:bodyPr wrap="square" rtlCol="0">
            <a:spAutoFit/>
          </a:bodyPr>
          <a:lstStyle/>
          <a:p>
            <a:r>
              <a:rPr lang="cy-GB"/>
              <a:t>Mae gwaith teilsio yn creu deunyddiau gwastraff o ganlyniad i baratoi cefndiroedd presennol, gorgymysgu adlyn a growt, torri teils a phecynnu.</a:t>
            </a:r>
          </a:p>
          <a:p>
            <a:pPr algn="ctr"/>
            <a:endParaRPr lang="en-GB" dirty="0"/>
          </a:p>
          <a:p>
            <a:r>
              <a:rPr lang="cy-GB"/>
              <a:t>Wrth baratoi unrhyw waith teilsio sydd i’w wneud, mae’n fuddiol cael dealltwriaeth o’r gwaith sy’n cael ei wneud a’r deunyddiau sy’n cael eu defnyddio cyn dechrau’r gwaith.</a:t>
            </a:r>
          </a:p>
          <a:p>
            <a:pPr algn="ctr"/>
            <a:endParaRPr lang="en-GB" dirty="0"/>
          </a:p>
          <a:p>
            <a:r>
              <a:rPr lang="cy-GB"/>
              <a:t>Gall y teilsiwr wedyn lunio cynllun o sut i gael gwared ar unrhyw wastraff yn gywir ac yn ddiogel.</a:t>
            </a:r>
          </a:p>
        </p:txBody>
      </p:sp>
    </p:spTree>
    <p:extLst>
      <p:ext uri="{BB962C8B-B14F-4D97-AF65-F5344CB8AC3E}">
        <p14:creationId xmlns:p14="http://schemas.microsoft.com/office/powerpoint/2010/main" val="1094477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Sefydlu’r man gwaith: man gwastraff/gwaredu</a:t>
            </a:r>
          </a:p>
        </p:txBody>
      </p:sp>
      <p:sp>
        <p:nvSpPr>
          <p:cNvPr id="3075" name="Content Placeholder 2"/>
          <p:cNvSpPr>
            <a:spLocks noGrp="1"/>
          </p:cNvSpPr>
          <p:nvPr>
            <p:ph sz="quarter" idx="10"/>
          </p:nvPr>
        </p:nvSpPr>
        <p:spPr>
          <a:xfrm>
            <a:off x="505305" y="1644094"/>
            <a:ext cx="7968726" cy="973749"/>
          </a:xfrm>
        </p:spPr>
        <p:txBody>
          <a:bodyPr/>
          <a:lstStyle/>
          <a:p>
            <a:pPr>
              <a:lnSpc>
                <a:spcPts val="1200"/>
              </a:lnSpc>
              <a:spcBef>
                <a:spcPts val="0"/>
              </a:spcBef>
              <a:spcAft>
                <a:spcPts val="0"/>
              </a:spcAft>
            </a:pPr>
            <a:endParaRPr lang="en-GB" b="1" dirty="0"/>
          </a:p>
          <a:p>
            <a:pPr>
              <a:lnSpc>
                <a:spcPts val="1200"/>
              </a:lnSpc>
              <a:spcBef>
                <a:spcPts val="0"/>
              </a:spcBef>
              <a:spcAft>
                <a:spcPts val="0"/>
              </a:spcAft>
            </a:pPr>
            <a:endParaRPr lang="en-GB" dirty="0"/>
          </a:p>
          <a:p>
            <a:pPr>
              <a:lnSpc>
                <a:spcPts val="1200"/>
              </a:lnSpc>
              <a:spcBef>
                <a:spcPts val="0"/>
              </a:spcBef>
              <a:spcAft>
                <a:spcPts val="0"/>
              </a:spcAft>
            </a:pPr>
            <a:r>
              <a:rPr lang="cy-GB"/>
              <a:t>Mae mathau o wastraff o waith teilsio yn cynnwys y canlynol:</a:t>
            </a:r>
          </a:p>
          <a:p>
            <a:pPr marL="0" indent="0">
              <a:lnSpc>
                <a:spcPts val="1200"/>
              </a:lnSpc>
              <a:spcBef>
                <a:spcPts val="0"/>
              </a:spcBef>
              <a:spcAft>
                <a:spcPts val="0"/>
              </a:spcAft>
            </a:pPr>
            <a:endParaRPr lang="en-GB" b="1" dirty="0">
              <a:ea typeface="ＭＳ Ｐゴシック" pitchFamily="-105" charset="-128"/>
              <a:cs typeface="ＭＳ Ｐゴシック" pitchFamily="-105" charset="-128"/>
            </a:endParaRPr>
          </a:p>
        </p:txBody>
      </p:sp>
      <p:sp>
        <p:nvSpPr>
          <p:cNvPr id="7" name="TextBox 6">
            <a:extLst>
              <a:ext uri="{FF2B5EF4-FFF2-40B4-BE49-F238E27FC236}">
                <a16:creationId xmlns:a16="http://schemas.microsoft.com/office/drawing/2014/main" id="{563DDE7D-B369-4A45-8C11-A1EED909C43D}"/>
              </a:ext>
            </a:extLst>
          </p:cNvPr>
          <p:cNvSpPr txBox="1"/>
          <p:nvPr/>
        </p:nvSpPr>
        <p:spPr>
          <a:xfrm>
            <a:off x="453084" y="2805639"/>
            <a:ext cx="1638590" cy="400110"/>
          </a:xfrm>
          <a:prstGeom prst="rect">
            <a:avLst/>
          </a:prstGeom>
          <a:noFill/>
        </p:spPr>
        <p:txBody>
          <a:bodyPr wrap="none" rtlCol="0">
            <a:spAutoFit/>
          </a:bodyPr>
          <a:lstStyle/>
          <a:p>
            <a:r>
              <a:rPr lang="cy-GB"/>
              <a:t>Plastrfwrdd</a:t>
            </a:r>
          </a:p>
        </p:txBody>
      </p:sp>
      <p:sp>
        <p:nvSpPr>
          <p:cNvPr id="9" name="Rectangle 8">
            <a:extLst>
              <a:ext uri="{FF2B5EF4-FFF2-40B4-BE49-F238E27FC236}">
                <a16:creationId xmlns:a16="http://schemas.microsoft.com/office/drawing/2014/main" id="{83C04F5C-C62C-49CA-8841-3EDB23E6C9F5}"/>
              </a:ext>
            </a:extLst>
          </p:cNvPr>
          <p:cNvSpPr/>
          <p:nvPr/>
        </p:nvSpPr>
        <p:spPr>
          <a:xfrm>
            <a:off x="3032583" y="2871349"/>
            <a:ext cx="590354" cy="400110"/>
          </a:xfrm>
          <a:prstGeom prst="rect">
            <a:avLst/>
          </a:prstGeom>
        </p:spPr>
        <p:txBody>
          <a:bodyPr wrap="none">
            <a:spAutoFit/>
          </a:bodyPr>
          <a:lstStyle/>
          <a:p>
            <a:r>
              <a:rPr lang="cy-GB"/>
              <a:t>Teils</a:t>
            </a:r>
          </a:p>
        </p:txBody>
      </p:sp>
      <p:sp>
        <p:nvSpPr>
          <p:cNvPr id="12" name="Rectangle 11">
            <a:extLst>
              <a:ext uri="{FF2B5EF4-FFF2-40B4-BE49-F238E27FC236}">
                <a16:creationId xmlns:a16="http://schemas.microsoft.com/office/drawing/2014/main" id="{425AE283-66E6-4417-9894-3FDED4C4CFB8}"/>
              </a:ext>
            </a:extLst>
          </p:cNvPr>
          <p:cNvSpPr/>
          <p:nvPr/>
        </p:nvSpPr>
        <p:spPr>
          <a:xfrm>
            <a:off x="4696045" y="2853479"/>
            <a:ext cx="2065251" cy="400110"/>
          </a:xfrm>
          <a:prstGeom prst="rect">
            <a:avLst/>
          </a:prstGeom>
        </p:spPr>
        <p:txBody>
          <a:bodyPr wrap="square">
            <a:spAutoFit/>
          </a:bodyPr>
          <a:lstStyle/>
          <a:p>
            <a:r>
              <a:rPr lang="cy-GB"/>
              <a:t>Adlyn/growt</a:t>
            </a:r>
          </a:p>
        </p:txBody>
      </p:sp>
      <p:sp>
        <p:nvSpPr>
          <p:cNvPr id="15" name="Rectangle 14">
            <a:extLst>
              <a:ext uri="{FF2B5EF4-FFF2-40B4-BE49-F238E27FC236}">
                <a16:creationId xmlns:a16="http://schemas.microsoft.com/office/drawing/2014/main" id="{C233A15B-0A5A-4C55-9093-EE708B9BA933}"/>
              </a:ext>
            </a:extLst>
          </p:cNvPr>
          <p:cNvSpPr/>
          <p:nvPr/>
        </p:nvSpPr>
        <p:spPr>
          <a:xfrm>
            <a:off x="7080233" y="2892131"/>
            <a:ext cx="1409034" cy="400110"/>
          </a:xfrm>
          <a:prstGeom prst="rect">
            <a:avLst/>
          </a:prstGeom>
        </p:spPr>
        <p:txBody>
          <a:bodyPr wrap="square">
            <a:spAutoFit/>
          </a:bodyPr>
          <a:lstStyle/>
          <a:p>
            <a:r>
              <a:rPr lang="cy-GB"/>
              <a:t>Pecynnau</a:t>
            </a:r>
          </a:p>
        </p:txBody>
      </p:sp>
      <p:pic>
        <p:nvPicPr>
          <p:cNvPr id="16" name="Picture 15">
            <a:extLst>
              <a:ext uri="{FF2B5EF4-FFF2-40B4-BE49-F238E27FC236}">
                <a16:creationId xmlns:a16="http://schemas.microsoft.com/office/drawing/2014/main" id="{D331E228-B6EE-4D4F-8421-45011EFB132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7613" y="3648036"/>
            <a:ext cx="1772819" cy="1184243"/>
          </a:xfrm>
          <a:prstGeom prst="rect">
            <a:avLst/>
          </a:prstGeom>
        </p:spPr>
      </p:pic>
      <p:pic>
        <p:nvPicPr>
          <p:cNvPr id="18" name="Picture 17">
            <a:extLst>
              <a:ext uri="{FF2B5EF4-FFF2-40B4-BE49-F238E27FC236}">
                <a16:creationId xmlns:a16="http://schemas.microsoft.com/office/drawing/2014/main" id="{A7EA4342-0246-4D9E-AA0A-D876049178B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5442" y="3673683"/>
            <a:ext cx="1834990" cy="1225773"/>
          </a:xfrm>
          <a:prstGeom prst="rect">
            <a:avLst/>
          </a:prstGeom>
        </p:spPr>
      </p:pic>
      <p:pic>
        <p:nvPicPr>
          <p:cNvPr id="20" name="Picture 19">
            <a:extLst>
              <a:ext uri="{FF2B5EF4-FFF2-40B4-BE49-F238E27FC236}">
                <a16:creationId xmlns:a16="http://schemas.microsoft.com/office/drawing/2014/main" id="{C5CA69E8-B154-4599-ADE7-45C210AF8B8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25743" y="3688105"/>
            <a:ext cx="1786956" cy="1211351"/>
          </a:xfrm>
          <a:prstGeom prst="rect">
            <a:avLst/>
          </a:prstGeom>
        </p:spPr>
      </p:pic>
      <p:pic>
        <p:nvPicPr>
          <p:cNvPr id="22" name="Picture 21">
            <a:extLst>
              <a:ext uri="{FF2B5EF4-FFF2-40B4-BE49-F238E27FC236}">
                <a16:creationId xmlns:a16="http://schemas.microsoft.com/office/drawing/2014/main" id="{7060A8C1-0636-44E3-B64C-C5F0F13D411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932116" y="3727327"/>
            <a:ext cx="1754684" cy="1172129"/>
          </a:xfrm>
          <a:prstGeom prst="rect">
            <a:avLst/>
          </a:prstGeom>
        </p:spPr>
      </p:pic>
    </p:spTree>
    <p:extLst>
      <p:ext uri="{BB962C8B-B14F-4D97-AF65-F5344CB8AC3E}">
        <p14:creationId xmlns:p14="http://schemas.microsoft.com/office/powerpoint/2010/main" val="23535589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Sefydlu’r man gwaith: offer llaw</a:t>
            </a:r>
          </a:p>
        </p:txBody>
      </p:sp>
      <p:sp>
        <p:nvSpPr>
          <p:cNvPr id="2" name="TextBox 1">
            <a:extLst>
              <a:ext uri="{FF2B5EF4-FFF2-40B4-BE49-F238E27FC236}">
                <a16:creationId xmlns:a16="http://schemas.microsoft.com/office/drawing/2014/main" id="{5A9D3BBB-E55A-4491-A7C1-7A66EB57EB46}"/>
              </a:ext>
            </a:extLst>
          </p:cNvPr>
          <p:cNvSpPr txBox="1"/>
          <p:nvPr/>
        </p:nvSpPr>
        <p:spPr>
          <a:xfrm>
            <a:off x="323528" y="1690062"/>
            <a:ext cx="7787208" cy="3477875"/>
          </a:xfrm>
          <a:prstGeom prst="rect">
            <a:avLst/>
          </a:prstGeom>
          <a:noFill/>
        </p:spPr>
        <p:txBody>
          <a:bodyPr wrap="square" rtlCol="0">
            <a:spAutoFit/>
          </a:bodyPr>
          <a:lstStyle/>
          <a:p>
            <a:r>
              <a:rPr lang="cy-GB"/>
              <a:t>Mae llawer o wahanol fathau o waith teilsio, yn amrywio o deilsio lloriau a waliau i gynnwys ystafelloedd gwlyb, ystafelloedd ymolchi, sblasgefnau mewn ceginau, lloriau lolfeydd a grisiau.</a:t>
            </a:r>
          </a:p>
          <a:p>
            <a:r>
              <a:rPr lang="cy-GB"/>
              <a:t>Mae angen offer penodol ar gyfer pob math o waith.</a:t>
            </a:r>
          </a:p>
          <a:p>
            <a:pPr algn="ctr"/>
            <a:endParaRPr lang="en-GB" dirty="0"/>
          </a:p>
          <a:p>
            <a:r>
              <a:rPr lang="cy-GB" b="1"/>
              <a:t>Gweithgarwch dysgwyr</a:t>
            </a:r>
          </a:p>
          <a:p>
            <a:r>
              <a:rPr lang="cy-GB"/>
              <a:t>Meddyliwch am fath o waith a rhestrwch yr offer llaw sydd eu hangen</a:t>
            </a:r>
          </a:p>
          <a:p>
            <a:pPr algn="ctr"/>
            <a:endParaRPr lang="en-GB" dirty="0"/>
          </a:p>
          <a:p>
            <a:r>
              <a:rPr lang="cy-GB" b="1" i="1"/>
              <a:t>Gweler PowerPoint 4: </a:t>
            </a:r>
            <a:r>
              <a:rPr lang="cy-GB" i="1"/>
              <a:t>Mathau o offer a chyfarpar a ddefnyddir mewn gweithgareddau teilsio waliau a lloriau o ddeilliant dysgu 1.4 ar gyfer rhestr o offer llaw.
</a:t>
            </a:r>
            <a:br>
              <a:rPr lang="cy-GB" i="1"/>
            </a:br>
            <a:endParaRPr lang="cy-GB" i="1"/>
          </a:p>
        </p:txBody>
      </p:sp>
    </p:spTree>
    <p:extLst>
      <p:ext uri="{BB962C8B-B14F-4D97-AF65-F5344CB8AC3E}">
        <p14:creationId xmlns:p14="http://schemas.microsoft.com/office/powerpoint/2010/main" val="37119095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Sefydlu’r man gwaith: offer pŵer ac ategolion</a:t>
            </a:r>
          </a:p>
        </p:txBody>
      </p:sp>
      <p:sp>
        <p:nvSpPr>
          <p:cNvPr id="3" name="Rectangle 2">
            <a:extLst>
              <a:ext uri="{FF2B5EF4-FFF2-40B4-BE49-F238E27FC236}">
                <a16:creationId xmlns:a16="http://schemas.microsoft.com/office/drawing/2014/main" id="{B4A0B5D7-86E4-4619-AA35-7F83E0FC62F0}"/>
              </a:ext>
            </a:extLst>
          </p:cNvPr>
          <p:cNvSpPr/>
          <p:nvPr/>
        </p:nvSpPr>
        <p:spPr>
          <a:xfrm>
            <a:off x="323528" y="1843950"/>
            <a:ext cx="7864388" cy="3170099"/>
          </a:xfrm>
          <a:prstGeom prst="rect">
            <a:avLst/>
          </a:prstGeom>
        </p:spPr>
        <p:txBody>
          <a:bodyPr wrap="square">
            <a:spAutoFit/>
          </a:bodyPr>
          <a:lstStyle/>
          <a:p>
            <a:r>
              <a:rPr lang="cy-GB"/>
              <a:t>Mae angen offer penodol ar gyfer y gwahanol fathau o waith teilsio er mwyn gallu gwneud y gwaith.</a:t>
            </a:r>
          </a:p>
          <a:p>
            <a:pPr algn="ctr"/>
            <a:endParaRPr lang="en-GB" dirty="0"/>
          </a:p>
          <a:p>
            <a:r>
              <a:rPr lang="cy-GB" b="1" u="sng"/>
              <a:t>Gweithgarwch dysgwyr</a:t>
            </a:r>
          </a:p>
          <a:p>
            <a:r>
              <a:rPr lang="cy-GB"/>
              <a:t>Meddyliwch am fath o waith a rhestrwch yr offer pŵer ac ategolion sydd eu hangen</a:t>
            </a:r>
          </a:p>
          <a:p>
            <a:pPr algn="ctr"/>
            <a:endParaRPr lang="en-GB" dirty="0"/>
          </a:p>
          <a:p>
            <a:r>
              <a:rPr lang="cy-GB" b="1" i="1"/>
              <a:t>Gweler PowerPoint 4: </a:t>
            </a:r>
            <a:r>
              <a:rPr lang="cy-GB" i="1"/>
              <a:t>Mathau o offer a chyfarpar a ddefnyddir mewn gweithgareddau teilsio waliau a lloriau o ddeilliant dysgu 1.4 ar gyfer rhestr o offer pŵer ac ategolion.
</a:t>
            </a:r>
            <a:br>
              <a:rPr lang="cy-GB" i="1"/>
            </a:br>
            <a:endParaRPr lang="cy-GB" i="1"/>
          </a:p>
        </p:txBody>
      </p:sp>
    </p:spTree>
    <p:extLst>
      <p:ext uri="{BB962C8B-B14F-4D97-AF65-F5344CB8AC3E}">
        <p14:creationId xmlns:p14="http://schemas.microsoft.com/office/powerpoint/2010/main" val="18670831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Sefydlu’r man gwaith: cyfarpar glanhau</a:t>
            </a:r>
          </a:p>
        </p:txBody>
      </p:sp>
      <p:sp>
        <p:nvSpPr>
          <p:cNvPr id="2" name="TextBox 1">
            <a:extLst>
              <a:ext uri="{FF2B5EF4-FFF2-40B4-BE49-F238E27FC236}">
                <a16:creationId xmlns:a16="http://schemas.microsoft.com/office/drawing/2014/main" id="{F4E52C4D-4871-4659-8130-D01C0824663E}"/>
              </a:ext>
            </a:extLst>
          </p:cNvPr>
          <p:cNvSpPr txBox="1"/>
          <p:nvPr/>
        </p:nvSpPr>
        <p:spPr>
          <a:xfrm>
            <a:off x="291622" y="1723889"/>
            <a:ext cx="8229600" cy="1323439"/>
          </a:xfrm>
          <a:prstGeom prst="rect">
            <a:avLst/>
          </a:prstGeom>
          <a:noFill/>
        </p:spPr>
        <p:txBody>
          <a:bodyPr wrap="square" rtlCol="0">
            <a:spAutoFit/>
          </a:bodyPr>
          <a:lstStyle/>
          <a:p>
            <a:r>
              <a:rPr lang="cy-GB"/>
              <a:t>Mae teilsio yn grefft wlyb. Mae’n bwysig cael y cyfarpar glanhau cywir fel rhan o becyn offer a chyfarpar teilsiwr i sicrhau eich bod yn gallu cyflawni cynnyrch gwaith gorffenedig proffesiynol.</a:t>
            </a:r>
          </a:p>
          <a:p>
            <a:pPr algn="ctr"/>
            <a:endParaRPr lang="en-GB" dirty="0"/>
          </a:p>
        </p:txBody>
      </p:sp>
      <p:sp>
        <p:nvSpPr>
          <p:cNvPr id="5" name="Rectangle 4">
            <a:extLst>
              <a:ext uri="{FF2B5EF4-FFF2-40B4-BE49-F238E27FC236}">
                <a16:creationId xmlns:a16="http://schemas.microsoft.com/office/drawing/2014/main" id="{55E74F85-D263-4DD1-951B-0A14F8EDA5BA}"/>
              </a:ext>
            </a:extLst>
          </p:cNvPr>
          <p:cNvSpPr/>
          <p:nvPr/>
        </p:nvSpPr>
        <p:spPr>
          <a:xfrm>
            <a:off x="679159" y="3635596"/>
            <a:ext cx="1298753" cy="707886"/>
          </a:xfrm>
          <a:prstGeom prst="rect">
            <a:avLst/>
          </a:prstGeom>
        </p:spPr>
        <p:txBody>
          <a:bodyPr wrap="none">
            <a:spAutoFit/>
          </a:bodyPr>
          <a:lstStyle/>
          <a:p>
            <a:pPr algn="ctr"/>
            <a:r>
              <a:rPr lang="cy-GB"/>
              <a:t>Cadachau </a:t>
            </a:r>
          </a:p>
          <a:p>
            <a:pPr algn="ctr"/>
            <a:r>
              <a:rPr lang="cy-GB"/>
              <a:t>sgleinio </a:t>
            </a:r>
          </a:p>
        </p:txBody>
      </p:sp>
      <p:sp>
        <p:nvSpPr>
          <p:cNvPr id="9" name="Rectangle 8">
            <a:extLst>
              <a:ext uri="{FF2B5EF4-FFF2-40B4-BE49-F238E27FC236}">
                <a16:creationId xmlns:a16="http://schemas.microsoft.com/office/drawing/2014/main" id="{4E302FB6-E0C3-4E0B-ABD2-C08413EF9E9D}"/>
              </a:ext>
            </a:extLst>
          </p:cNvPr>
          <p:cNvSpPr/>
          <p:nvPr/>
        </p:nvSpPr>
        <p:spPr>
          <a:xfrm>
            <a:off x="2218951" y="3724521"/>
            <a:ext cx="1298753" cy="400110"/>
          </a:xfrm>
          <a:prstGeom prst="rect">
            <a:avLst/>
          </a:prstGeom>
        </p:spPr>
        <p:txBody>
          <a:bodyPr wrap="square">
            <a:spAutoFit/>
          </a:bodyPr>
          <a:lstStyle/>
          <a:p>
            <a:pPr algn="ctr"/>
            <a:r>
              <a:rPr lang="cy-GB"/>
              <a:t>Brwsh</a:t>
            </a:r>
          </a:p>
        </p:txBody>
      </p:sp>
      <p:sp>
        <p:nvSpPr>
          <p:cNvPr id="11" name="Rectangle 10">
            <a:extLst>
              <a:ext uri="{FF2B5EF4-FFF2-40B4-BE49-F238E27FC236}">
                <a16:creationId xmlns:a16="http://schemas.microsoft.com/office/drawing/2014/main" id="{5906E673-D31E-49AF-AFF0-743116A69A1F}"/>
              </a:ext>
            </a:extLst>
          </p:cNvPr>
          <p:cNvSpPr/>
          <p:nvPr/>
        </p:nvSpPr>
        <p:spPr>
          <a:xfrm>
            <a:off x="3801128" y="3739869"/>
            <a:ext cx="1210588" cy="400110"/>
          </a:xfrm>
          <a:prstGeom prst="rect">
            <a:avLst/>
          </a:prstGeom>
        </p:spPr>
        <p:txBody>
          <a:bodyPr wrap="none">
            <a:spAutoFit/>
          </a:bodyPr>
          <a:lstStyle/>
          <a:p>
            <a:r>
              <a:rPr lang="cy-GB"/>
              <a:t>Padell lwch</a:t>
            </a:r>
          </a:p>
        </p:txBody>
      </p:sp>
      <p:sp>
        <p:nvSpPr>
          <p:cNvPr id="13" name="Rectangle 12">
            <a:extLst>
              <a:ext uri="{FF2B5EF4-FFF2-40B4-BE49-F238E27FC236}">
                <a16:creationId xmlns:a16="http://schemas.microsoft.com/office/drawing/2014/main" id="{5D574400-B6CE-4502-94BA-062E3F91B9E9}"/>
              </a:ext>
            </a:extLst>
          </p:cNvPr>
          <p:cNvSpPr/>
          <p:nvPr/>
        </p:nvSpPr>
        <p:spPr>
          <a:xfrm>
            <a:off x="5500753" y="3747273"/>
            <a:ext cx="1106585" cy="400110"/>
          </a:xfrm>
          <a:prstGeom prst="rect">
            <a:avLst/>
          </a:prstGeom>
        </p:spPr>
        <p:txBody>
          <a:bodyPr wrap="none">
            <a:spAutoFit/>
          </a:bodyPr>
          <a:lstStyle/>
          <a:p>
            <a:r>
              <a:rPr lang="cy-GB"/>
              <a:t>Hwfer</a:t>
            </a:r>
          </a:p>
        </p:txBody>
      </p:sp>
      <p:sp>
        <p:nvSpPr>
          <p:cNvPr id="15" name="Rectangle 14">
            <a:extLst>
              <a:ext uri="{FF2B5EF4-FFF2-40B4-BE49-F238E27FC236}">
                <a16:creationId xmlns:a16="http://schemas.microsoft.com/office/drawing/2014/main" id="{AB0F2454-2F61-4816-B71B-3D08C01F0928}"/>
              </a:ext>
            </a:extLst>
          </p:cNvPr>
          <p:cNvSpPr/>
          <p:nvPr/>
        </p:nvSpPr>
        <p:spPr>
          <a:xfrm>
            <a:off x="7120099" y="3756442"/>
            <a:ext cx="1069524" cy="400110"/>
          </a:xfrm>
          <a:prstGeom prst="rect">
            <a:avLst/>
          </a:prstGeom>
        </p:spPr>
        <p:txBody>
          <a:bodyPr wrap="none">
            <a:spAutoFit/>
          </a:bodyPr>
          <a:lstStyle/>
          <a:p>
            <a:r>
              <a:rPr lang="cy-GB"/>
              <a:t>Sbwng</a:t>
            </a:r>
          </a:p>
        </p:txBody>
      </p:sp>
      <p:pic>
        <p:nvPicPr>
          <p:cNvPr id="16" name="Picture 15">
            <a:extLst>
              <a:ext uri="{FF2B5EF4-FFF2-40B4-BE49-F238E27FC236}">
                <a16:creationId xmlns:a16="http://schemas.microsoft.com/office/drawing/2014/main" id="{F6162509-A2C8-48C5-B3D4-76F7C1EC09B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162" y="4437112"/>
            <a:ext cx="1243622" cy="1243622"/>
          </a:xfrm>
          <a:prstGeom prst="rect">
            <a:avLst/>
          </a:prstGeom>
        </p:spPr>
      </p:pic>
      <p:pic>
        <p:nvPicPr>
          <p:cNvPr id="18" name="Picture 17">
            <a:extLst>
              <a:ext uri="{FF2B5EF4-FFF2-40B4-BE49-F238E27FC236}">
                <a16:creationId xmlns:a16="http://schemas.microsoft.com/office/drawing/2014/main" id="{9CD47BD3-5805-40F2-BD0E-FBDB8048719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73034" y="4275176"/>
            <a:ext cx="1838177" cy="1408044"/>
          </a:xfrm>
          <a:prstGeom prst="rect">
            <a:avLst/>
          </a:prstGeom>
        </p:spPr>
      </p:pic>
      <p:pic>
        <p:nvPicPr>
          <p:cNvPr id="20" name="Picture 19">
            <a:extLst>
              <a:ext uri="{FF2B5EF4-FFF2-40B4-BE49-F238E27FC236}">
                <a16:creationId xmlns:a16="http://schemas.microsoft.com/office/drawing/2014/main" id="{1AD04652-F203-42AF-83AA-CE3A60887D7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2774" y="4288119"/>
            <a:ext cx="1018379" cy="1529097"/>
          </a:xfrm>
          <a:prstGeom prst="rect">
            <a:avLst/>
          </a:prstGeom>
        </p:spPr>
      </p:pic>
      <p:pic>
        <p:nvPicPr>
          <p:cNvPr id="22" name="Picture 21">
            <a:extLst>
              <a:ext uri="{FF2B5EF4-FFF2-40B4-BE49-F238E27FC236}">
                <a16:creationId xmlns:a16="http://schemas.microsoft.com/office/drawing/2014/main" id="{65C12778-63AF-4151-BA1D-D15D0D858E7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688861">
            <a:off x="3671025" y="4424462"/>
            <a:ext cx="1524000" cy="1109472"/>
          </a:xfrm>
          <a:prstGeom prst="rect">
            <a:avLst/>
          </a:prstGeom>
        </p:spPr>
      </p:pic>
      <p:pic>
        <p:nvPicPr>
          <p:cNvPr id="24" name="Picture 23">
            <a:extLst>
              <a:ext uri="{FF2B5EF4-FFF2-40B4-BE49-F238E27FC236}">
                <a16:creationId xmlns:a16="http://schemas.microsoft.com/office/drawing/2014/main" id="{A9AB5494-699A-4887-8AA4-37AD56D5FD31}"/>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7092280" y="4388986"/>
            <a:ext cx="1069524" cy="1224470"/>
          </a:xfrm>
          <a:prstGeom prst="rect">
            <a:avLst/>
          </a:prstGeom>
        </p:spPr>
      </p:pic>
    </p:spTree>
    <p:extLst>
      <p:ext uri="{BB962C8B-B14F-4D97-AF65-F5344CB8AC3E}">
        <p14:creationId xmlns:p14="http://schemas.microsoft.com/office/powerpoint/2010/main" val="39767915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Sefydlu’r man gwaith: gorchuddion gwarchodol</a:t>
            </a:r>
          </a:p>
        </p:txBody>
      </p:sp>
      <p:sp>
        <p:nvSpPr>
          <p:cNvPr id="13" name="Rectangle 12">
            <a:extLst>
              <a:ext uri="{FF2B5EF4-FFF2-40B4-BE49-F238E27FC236}">
                <a16:creationId xmlns:a16="http://schemas.microsoft.com/office/drawing/2014/main" id="{632FEC10-97AF-4939-A8B8-B0C2DD93F466}"/>
              </a:ext>
            </a:extLst>
          </p:cNvPr>
          <p:cNvSpPr/>
          <p:nvPr/>
        </p:nvSpPr>
        <p:spPr>
          <a:xfrm>
            <a:off x="821194" y="2949910"/>
            <a:ext cx="1287532" cy="369332"/>
          </a:xfrm>
          <a:prstGeom prst="rect">
            <a:avLst/>
          </a:prstGeom>
        </p:spPr>
        <p:txBody>
          <a:bodyPr wrap="none">
            <a:spAutoFit/>
          </a:bodyPr>
          <a:lstStyle/>
          <a:p>
            <a:r>
              <a:rPr lang="cy-GB" sz="1800"/>
              <a:t>Gorchuddion llwch</a:t>
            </a:r>
          </a:p>
        </p:txBody>
      </p:sp>
      <p:sp>
        <p:nvSpPr>
          <p:cNvPr id="14" name="Rectangle 13">
            <a:extLst>
              <a:ext uri="{FF2B5EF4-FFF2-40B4-BE49-F238E27FC236}">
                <a16:creationId xmlns:a16="http://schemas.microsoft.com/office/drawing/2014/main" id="{0AEF9276-233F-43B7-AACA-CAFE31903D8A}"/>
              </a:ext>
            </a:extLst>
          </p:cNvPr>
          <p:cNvSpPr/>
          <p:nvPr/>
        </p:nvSpPr>
        <p:spPr>
          <a:xfrm>
            <a:off x="3679853" y="2937441"/>
            <a:ext cx="1159292" cy="369332"/>
          </a:xfrm>
          <a:prstGeom prst="rect">
            <a:avLst/>
          </a:prstGeom>
        </p:spPr>
        <p:txBody>
          <a:bodyPr wrap="none">
            <a:spAutoFit/>
          </a:bodyPr>
          <a:lstStyle/>
          <a:p>
            <a:r>
              <a:rPr lang="cy-GB" sz="1800"/>
              <a:t>Bwrdd haenog</a:t>
            </a:r>
          </a:p>
        </p:txBody>
      </p:sp>
      <p:sp>
        <p:nvSpPr>
          <p:cNvPr id="15" name="Rectangle 14">
            <a:extLst>
              <a:ext uri="{FF2B5EF4-FFF2-40B4-BE49-F238E27FC236}">
                <a16:creationId xmlns:a16="http://schemas.microsoft.com/office/drawing/2014/main" id="{9F23AA2A-6EE6-479F-8081-78506C5843DC}"/>
              </a:ext>
            </a:extLst>
          </p:cNvPr>
          <p:cNvSpPr/>
          <p:nvPr/>
        </p:nvSpPr>
        <p:spPr>
          <a:xfrm>
            <a:off x="6218792" y="2937441"/>
            <a:ext cx="1402948" cy="369332"/>
          </a:xfrm>
          <a:prstGeom prst="rect">
            <a:avLst/>
          </a:prstGeom>
        </p:spPr>
        <p:txBody>
          <a:bodyPr wrap="none">
            <a:spAutoFit/>
          </a:bodyPr>
          <a:lstStyle/>
          <a:p>
            <a:r>
              <a:rPr lang="cy-GB" sz="1800"/>
              <a:t>  Cardfwrdd</a:t>
            </a:r>
          </a:p>
        </p:txBody>
      </p:sp>
      <p:sp>
        <p:nvSpPr>
          <p:cNvPr id="16" name="Rectangle 15">
            <a:extLst>
              <a:ext uri="{FF2B5EF4-FFF2-40B4-BE49-F238E27FC236}">
                <a16:creationId xmlns:a16="http://schemas.microsoft.com/office/drawing/2014/main" id="{5181EA01-D7FE-4EED-AF1F-9E4C024A89ED}"/>
              </a:ext>
            </a:extLst>
          </p:cNvPr>
          <p:cNvSpPr/>
          <p:nvPr/>
        </p:nvSpPr>
        <p:spPr>
          <a:xfrm>
            <a:off x="390364" y="1717697"/>
            <a:ext cx="8363272" cy="707886"/>
          </a:xfrm>
          <a:prstGeom prst="rect">
            <a:avLst/>
          </a:prstGeom>
        </p:spPr>
        <p:txBody>
          <a:bodyPr wrap="square">
            <a:spAutoFit/>
          </a:bodyPr>
          <a:lstStyle/>
          <a:p>
            <a:r>
              <a:rPr lang="cy-GB"/>
              <a:t>Gellir defnyddio gorchuddion gwarchodol i ddiogelu gwaith teils, wynebau gweithio mewn ceginau, carpedi a dodrefn.</a:t>
            </a:r>
          </a:p>
        </p:txBody>
      </p:sp>
      <p:pic>
        <p:nvPicPr>
          <p:cNvPr id="17" name="Picture 16">
            <a:extLst>
              <a:ext uri="{FF2B5EF4-FFF2-40B4-BE49-F238E27FC236}">
                <a16:creationId xmlns:a16="http://schemas.microsoft.com/office/drawing/2014/main" id="{12CE3900-EDC0-44E7-9850-A1475410FFF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21194" y="3662565"/>
            <a:ext cx="2242396" cy="1650403"/>
          </a:xfrm>
          <a:prstGeom prst="rect">
            <a:avLst/>
          </a:prstGeom>
        </p:spPr>
      </p:pic>
      <p:pic>
        <p:nvPicPr>
          <p:cNvPr id="19" name="Picture 18">
            <a:extLst>
              <a:ext uri="{FF2B5EF4-FFF2-40B4-BE49-F238E27FC236}">
                <a16:creationId xmlns:a16="http://schemas.microsoft.com/office/drawing/2014/main" id="{7DEB72F9-3D89-41F1-A0AB-5F16C0DCBC1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17947" y="3681145"/>
            <a:ext cx="2442848" cy="1631823"/>
          </a:xfrm>
          <a:prstGeom prst="rect">
            <a:avLst/>
          </a:prstGeom>
        </p:spPr>
      </p:pic>
      <p:pic>
        <p:nvPicPr>
          <p:cNvPr id="21" name="Picture 20">
            <a:extLst>
              <a:ext uri="{FF2B5EF4-FFF2-40B4-BE49-F238E27FC236}">
                <a16:creationId xmlns:a16="http://schemas.microsoft.com/office/drawing/2014/main" id="{9D0B9BA1-DFC9-4D93-990D-DB2B99138B2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26727" y="3649668"/>
            <a:ext cx="2297022" cy="1631823"/>
          </a:xfrm>
          <a:prstGeom prst="rect">
            <a:avLst/>
          </a:prstGeom>
        </p:spPr>
      </p:pic>
    </p:spTree>
    <p:extLst>
      <p:ext uri="{BB962C8B-B14F-4D97-AF65-F5344CB8AC3E}">
        <p14:creationId xmlns:p14="http://schemas.microsoft.com/office/powerpoint/2010/main" val="27748744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4FEC91-C3BC-4A5E-A20E-C60A2DA30C95}"/>
              </a:ext>
            </a:extLst>
          </p:cNvPr>
          <p:cNvSpPr>
            <a:spLocks noGrp="1"/>
          </p:cNvSpPr>
          <p:nvPr>
            <p:ph sz="quarter" idx="10"/>
          </p:nvPr>
        </p:nvSpPr>
        <p:spPr>
          <a:xfrm>
            <a:off x="457200" y="908720"/>
            <a:ext cx="8229600" cy="4851280"/>
          </a:xfrm>
        </p:spPr>
        <p:txBody>
          <a:bodyPr/>
          <a:lstStyle/>
          <a:p>
            <a:pPr marL="342900" indent="-342900">
              <a:buFont typeface="Arial" panose="020B0604020202020204" pitchFamily="34" charset="0"/>
              <a:buChar char="•"/>
            </a:pPr>
            <a:endParaRPr lang="en-GB" dirty="0"/>
          </a:p>
          <a:p>
            <a:endParaRPr lang="en-GB" dirty="0"/>
          </a:p>
        </p:txBody>
      </p:sp>
      <p:sp>
        <p:nvSpPr>
          <p:cNvPr id="2" name="Rectangle 1">
            <a:extLst>
              <a:ext uri="{FF2B5EF4-FFF2-40B4-BE49-F238E27FC236}">
                <a16:creationId xmlns:a16="http://schemas.microsoft.com/office/drawing/2014/main" id="{5DDFD63B-458D-405E-9200-B78E3D67656E}"/>
              </a:ext>
            </a:extLst>
          </p:cNvPr>
          <p:cNvSpPr/>
          <p:nvPr/>
        </p:nvSpPr>
        <p:spPr>
          <a:xfrm>
            <a:off x="457200" y="1098000"/>
            <a:ext cx="8435280" cy="3477875"/>
          </a:xfrm>
          <a:prstGeom prst="rect">
            <a:avLst/>
          </a:prstGeom>
        </p:spPr>
        <p:txBody>
          <a:bodyPr wrap="square">
            <a:spAutoFit/>
          </a:bodyPr>
          <a:lstStyle/>
          <a:p>
            <a:pPr>
              <a:spcAft>
                <a:spcPts val="0"/>
              </a:spcAft>
            </a:pPr>
            <a:r>
              <a:rPr lang="cy-GB" b="1">
                <a:solidFill>
                  <a:srgbClr val="0070C0"/>
                </a:solidFill>
                <a:latin typeface="+mn-lt"/>
                <a:ea typeface="Times New Roman" panose="02020603050405020304" pitchFamily="18" charset="0"/>
              </a:rPr>
              <a:t>Nod:</a:t>
            </a:r>
            <a:r>
              <a:rPr lang="cy-GB">
                <a:solidFill>
                  <a:srgbClr val="0070C0"/>
                </a:solidFill>
                <a:latin typeface="+mn-lt"/>
                <a:ea typeface="Times New Roman" panose="02020603050405020304" pitchFamily="18" charset="0"/>
              </a:rPr>
              <a:t> </a:t>
            </a:r>
            <a:r>
              <a:rPr lang="cy-GB"/>
              <a:t>Rhoi dealltwriaeth i ddysgwyr o’r dulliau paratoi, a pha offer, deunyddiau a chyfarpar sydd eu hangen i sefydlu mannau cymysgu a gweithio.</a:t>
            </a:r>
          </a:p>
          <a:p>
            <a:pPr>
              <a:spcAft>
                <a:spcPts val="0"/>
              </a:spcAft>
            </a:pPr>
            <a:r>
              <a:rPr lang="cy-GB">
                <a:latin typeface="+mn-lt"/>
                <a:ea typeface="Times New Roman" panose="02020603050405020304" pitchFamily="18" charset="0"/>
              </a:rPr>
              <a:t> </a:t>
            </a:r>
          </a:p>
          <a:p>
            <a:pPr>
              <a:spcAft>
                <a:spcPts val="0"/>
              </a:spcAft>
            </a:pPr>
            <a:r>
              <a:rPr lang="cy-GB" b="1">
                <a:solidFill>
                  <a:srgbClr val="0070C0"/>
                </a:solidFill>
                <a:latin typeface="+mn-lt"/>
                <a:ea typeface="Times New Roman" panose="02020603050405020304" pitchFamily="18" charset="0"/>
              </a:rPr>
              <a:t>Deilliannau:</a:t>
            </a:r>
            <a:r>
              <a:rPr lang="cy-GB">
                <a:solidFill>
                  <a:srgbClr val="0070C0"/>
                </a:solidFill>
                <a:latin typeface="+mn-lt"/>
                <a:ea typeface="Times New Roman" panose="02020603050405020304" pitchFamily="18" charset="0"/>
              </a:rPr>
              <a:t>  </a:t>
            </a:r>
            <a:r>
              <a:rPr lang="cy-GB">
                <a:latin typeface="+mn-lt"/>
                <a:ea typeface="Times New Roman" panose="02020603050405020304" pitchFamily="18" charset="0"/>
              </a:rPr>
              <a:t>Ar ddiwedd y sesiwn hon, bydd y dysgwr yn gallu:</a:t>
            </a:r>
          </a:p>
          <a:p>
            <a:pPr>
              <a:spcAft>
                <a:spcPts val="0"/>
              </a:spcAft>
            </a:pPr>
            <a:r>
              <a:rPr lang="cy-GB">
                <a:latin typeface="+mn-lt"/>
                <a:ea typeface="Times New Roman" panose="02020603050405020304" pitchFamily="18" charset="0"/>
              </a:rPr>
              <a:t> </a:t>
            </a:r>
          </a:p>
          <a:p>
            <a:pPr lvl="0">
              <a:spcAft>
                <a:spcPts val="0"/>
              </a:spcAft>
            </a:pPr>
            <a:r>
              <a:rPr lang="cy-GB" b="1">
                <a:solidFill>
                  <a:srgbClr val="0070C0"/>
                </a:solidFill>
                <a:latin typeface="+mn-lt"/>
                <a:ea typeface="Times New Roman" panose="02020603050405020304" pitchFamily="18" charset="0"/>
              </a:rPr>
              <a:t>Deilliant 1: </a:t>
            </a:r>
            <a:r>
              <a:rPr lang="cy-GB"/>
              <a:t>Deall y dulliau paratoi cyn cymysgu deunyddiau. </a:t>
            </a:r>
          </a:p>
          <a:p>
            <a:pPr marL="342900" lvl="0" indent="-342900">
              <a:spcAft>
                <a:spcPts val="0"/>
              </a:spcAft>
              <a:buFont typeface="Symbol" panose="05050102010706020507" pitchFamily="18" charset="2"/>
              <a:buChar char=""/>
            </a:pPr>
            <a:endParaRPr lang="en-GB" b="1" dirty="0">
              <a:solidFill>
                <a:srgbClr val="0070C0"/>
              </a:solidFill>
              <a:latin typeface="+mn-lt"/>
              <a:ea typeface="Times New Roman" panose="02020603050405020304" pitchFamily="18" charset="0"/>
            </a:endParaRPr>
          </a:p>
          <a:p>
            <a:pPr lvl="0">
              <a:spcAft>
                <a:spcPts val="0"/>
              </a:spcAft>
            </a:pPr>
            <a:r>
              <a:rPr lang="cy-GB" b="1">
                <a:solidFill>
                  <a:srgbClr val="0070C0"/>
                </a:solidFill>
                <a:latin typeface="+mn-lt"/>
                <a:ea typeface="Times New Roman" panose="02020603050405020304" pitchFamily="18" charset="0"/>
              </a:rPr>
              <a:t>Deilliant 2: </a:t>
            </a:r>
            <a:r>
              <a:rPr lang="cy-GB"/>
              <a:t>Nodi’r gwahanol offer, cyfarpar ac adnoddau sy’n cael eu defnyddio i gymysgu deunyddiau teilsio. </a:t>
            </a:r>
          </a:p>
        </p:txBody>
      </p:sp>
    </p:spTree>
    <p:extLst>
      <p:ext uri="{BB962C8B-B14F-4D97-AF65-F5344CB8AC3E}">
        <p14:creationId xmlns:p14="http://schemas.microsoft.com/office/powerpoint/2010/main" val="2888921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Sefydlu’r man gwaith: paratoi</a:t>
            </a:r>
          </a:p>
        </p:txBody>
      </p:sp>
      <p:sp>
        <p:nvSpPr>
          <p:cNvPr id="3" name="Rectangle 2">
            <a:extLst>
              <a:ext uri="{FF2B5EF4-FFF2-40B4-BE49-F238E27FC236}">
                <a16:creationId xmlns:a16="http://schemas.microsoft.com/office/drawing/2014/main" id="{38D85987-1181-4A9B-8D8F-9145B7E5E462}"/>
              </a:ext>
            </a:extLst>
          </p:cNvPr>
          <p:cNvSpPr/>
          <p:nvPr/>
        </p:nvSpPr>
        <p:spPr>
          <a:xfrm>
            <a:off x="426720" y="1947839"/>
            <a:ext cx="8105720" cy="707886"/>
          </a:xfrm>
          <a:prstGeom prst="rect">
            <a:avLst/>
          </a:prstGeom>
        </p:spPr>
        <p:txBody>
          <a:bodyPr wrap="square">
            <a:spAutoFit/>
          </a:bodyPr>
          <a:lstStyle/>
          <a:p>
            <a:r>
              <a:rPr lang="cy-GB"/>
              <a:t>Paratoi yw’r weithred neu’r broses o wneud rhywbeth yn barod ar gyfer defnydd neu wasanaeth neu o baratoi ar gyfer rhyw achlysur, prawf neu ddyletswydd. </a:t>
            </a:r>
          </a:p>
        </p:txBody>
      </p:sp>
      <p:sp>
        <p:nvSpPr>
          <p:cNvPr id="4" name="TextBox 3">
            <a:extLst>
              <a:ext uri="{FF2B5EF4-FFF2-40B4-BE49-F238E27FC236}">
                <a16:creationId xmlns:a16="http://schemas.microsoft.com/office/drawing/2014/main" id="{8363E81B-442E-4003-9551-2EA83A381BA0}"/>
              </a:ext>
            </a:extLst>
          </p:cNvPr>
          <p:cNvSpPr txBox="1"/>
          <p:nvPr/>
        </p:nvSpPr>
        <p:spPr>
          <a:xfrm>
            <a:off x="426720" y="2884118"/>
            <a:ext cx="7817688" cy="1631216"/>
          </a:xfrm>
          <a:prstGeom prst="rect">
            <a:avLst/>
          </a:prstGeom>
          <a:noFill/>
        </p:spPr>
        <p:txBody>
          <a:bodyPr wrap="square" rtlCol="0">
            <a:spAutoFit/>
          </a:bodyPr>
          <a:lstStyle/>
          <a:p>
            <a:r>
              <a:rPr lang="cy-GB"/>
              <a:t>Mantais paratoi’n dda yw eich bod yn gallu rheoli problemau’n llawer cyflymach ac yn fwy effeithlon oherwydd bydd gennych chi’r atebion wrth law yn barod, yn barod i’w rhoi ar waith. Gall paratoi eich helpu i osgoi’r straen a’r pryder sy’n cronni, a gall fod yn fuddiol yn ariannol.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Sefydlu’r man gwaith</a:t>
            </a:r>
          </a:p>
        </p:txBody>
      </p:sp>
      <p:sp>
        <p:nvSpPr>
          <p:cNvPr id="2" name="TextBox 1">
            <a:extLst>
              <a:ext uri="{FF2B5EF4-FFF2-40B4-BE49-F238E27FC236}">
                <a16:creationId xmlns:a16="http://schemas.microsoft.com/office/drawing/2014/main" id="{E9B23A10-3993-45EE-9687-ADA7329627A6}"/>
              </a:ext>
            </a:extLst>
          </p:cNvPr>
          <p:cNvSpPr txBox="1"/>
          <p:nvPr/>
        </p:nvSpPr>
        <p:spPr>
          <a:xfrm>
            <a:off x="323528" y="1690062"/>
            <a:ext cx="5471904" cy="3477875"/>
          </a:xfrm>
          <a:prstGeom prst="rect">
            <a:avLst/>
          </a:prstGeom>
          <a:noFill/>
        </p:spPr>
        <p:txBody>
          <a:bodyPr wrap="square" rtlCol="0">
            <a:spAutoFit/>
          </a:bodyPr>
          <a:lstStyle/>
          <a:p>
            <a:r>
              <a:rPr lang="cy-GB"/>
              <a:t>Ffactorau i'w hystyried cyn teilsio waliau a lloriau: </a:t>
            </a:r>
          </a:p>
          <a:p>
            <a:endParaRPr lang="en-GB" dirty="0"/>
          </a:p>
          <a:p>
            <a:pPr marL="342900" indent="-342900">
              <a:buClr>
                <a:srgbClr val="0077E3"/>
              </a:buClr>
              <a:buFont typeface="Arial" panose="020B0604020202020204" pitchFamily="34" charset="0"/>
              <a:buChar char="•"/>
            </a:pPr>
            <a:r>
              <a:rPr lang="cy-GB"/>
              <a:t>dŵr</a:t>
            </a:r>
          </a:p>
          <a:p>
            <a:pPr marL="342900" indent="-342900">
              <a:buClr>
                <a:srgbClr val="0077E3"/>
              </a:buClr>
              <a:buFont typeface="Arial" panose="020B0604020202020204" pitchFamily="34" charset="0"/>
              <a:buChar char="•"/>
            </a:pPr>
            <a:r>
              <a:rPr lang="cy-GB"/>
              <a:t>trydan</a:t>
            </a:r>
          </a:p>
          <a:p>
            <a:pPr marL="342900" indent="-342900">
              <a:buClr>
                <a:srgbClr val="0077E3"/>
              </a:buClr>
              <a:buFont typeface="Arial" panose="020B0604020202020204" pitchFamily="34" charset="0"/>
              <a:buChar char="•"/>
            </a:pPr>
            <a:r>
              <a:rPr lang="cy-GB"/>
              <a:t>awyru</a:t>
            </a:r>
          </a:p>
          <a:p>
            <a:pPr marL="342900" indent="-342900">
              <a:buClr>
                <a:srgbClr val="0077E3"/>
              </a:buClr>
              <a:buFont typeface="Arial" panose="020B0604020202020204" pitchFamily="34" charset="0"/>
              <a:buChar char="•"/>
            </a:pPr>
            <a:r>
              <a:rPr lang="cy-GB"/>
              <a:t>man gwastraff/gwaredu</a:t>
            </a:r>
          </a:p>
          <a:p>
            <a:pPr marL="342900" indent="-342900">
              <a:buClr>
                <a:srgbClr val="0077E3"/>
              </a:buClr>
              <a:buFont typeface="Arial" panose="020B0604020202020204" pitchFamily="34" charset="0"/>
              <a:buChar char="•"/>
            </a:pPr>
            <a:r>
              <a:rPr lang="cy-GB"/>
              <a:t>offer llaw</a:t>
            </a:r>
          </a:p>
          <a:p>
            <a:pPr marL="342900" indent="-342900">
              <a:buClr>
                <a:srgbClr val="0077E3"/>
              </a:buClr>
              <a:buFont typeface="Arial" panose="020B0604020202020204" pitchFamily="34" charset="0"/>
              <a:buChar char="•"/>
            </a:pPr>
            <a:r>
              <a:rPr lang="cy-GB"/>
              <a:t>offer pŵer ac ategolion</a:t>
            </a:r>
          </a:p>
          <a:p>
            <a:pPr marL="342900" indent="-342900">
              <a:buClr>
                <a:srgbClr val="0077E3"/>
              </a:buClr>
              <a:buFont typeface="Arial" panose="020B0604020202020204" pitchFamily="34" charset="0"/>
              <a:buChar char="•"/>
            </a:pPr>
            <a:r>
              <a:rPr lang="cy-GB"/>
              <a:t>cyfarpar glanhau</a:t>
            </a:r>
          </a:p>
          <a:p>
            <a:pPr marL="342900" indent="-342900">
              <a:buClr>
                <a:srgbClr val="0077E3"/>
              </a:buClr>
              <a:buFont typeface="Arial" panose="020B0604020202020204" pitchFamily="34" charset="0"/>
              <a:buChar char="•"/>
            </a:pPr>
            <a:r>
              <a:rPr lang="cy-GB"/>
              <a:t>gorchuddion gwarchodol.</a:t>
            </a:r>
          </a:p>
          <a:p>
            <a:pPr marL="342900" indent="-342900">
              <a:buFont typeface="Arial" panose="020B0604020202020204" pitchFamily="34" charset="0"/>
              <a:buChar char="•"/>
            </a:pPr>
            <a:endParaRPr lang="en-GB" u="sng" dirty="0"/>
          </a:p>
        </p:txBody>
      </p:sp>
    </p:spTree>
    <p:extLst>
      <p:ext uri="{BB962C8B-B14F-4D97-AF65-F5344CB8AC3E}">
        <p14:creationId xmlns:p14="http://schemas.microsoft.com/office/powerpoint/2010/main" val="2305512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Sefydlu’r man gwaith: dŵr</a:t>
            </a:r>
          </a:p>
        </p:txBody>
      </p:sp>
      <p:sp>
        <p:nvSpPr>
          <p:cNvPr id="3" name="TextBox 2">
            <a:extLst>
              <a:ext uri="{FF2B5EF4-FFF2-40B4-BE49-F238E27FC236}">
                <a16:creationId xmlns:a16="http://schemas.microsoft.com/office/drawing/2014/main" id="{C75E2E18-AF60-4969-AFB9-3DA731DC32D5}"/>
              </a:ext>
            </a:extLst>
          </p:cNvPr>
          <p:cNvSpPr txBox="1"/>
          <p:nvPr/>
        </p:nvSpPr>
        <p:spPr>
          <a:xfrm>
            <a:off x="384553" y="1701761"/>
            <a:ext cx="5687928" cy="3520833"/>
          </a:xfrm>
          <a:prstGeom prst="rect">
            <a:avLst/>
          </a:prstGeom>
          <a:noFill/>
        </p:spPr>
        <p:txBody>
          <a:bodyPr wrap="square" rtlCol="0">
            <a:spAutoFit/>
          </a:bodyPr>
          <a:lstStyle/>
          <a:p>
            <a:r>
              <a:rPr lang="cy-GB"/>
              <a:t>Mae dŵr yn adnodd pwysig ar gyfer teilsio. </a:t>
            </a:r>
            <a:r>
              <a:rPr lang="cy-GB" b="1"/>
              <a:t>Rhaid</a:t>
            </a:r>
            <a:r>
              <a:rPr lang="cy-GB"/>
              <a:t> i ddŵr fod:</a:t>
            </a:r>
          </a:p>
          <a:p>
            <a:endParaRPr lang="en-GB" dirty="0"/>
          </a:p>
          <a:p>
            <a:pPr marL="342900" indent="-342900">
              <a:buClr>
                <a:srgbClr val="0077E3"/>
              </a:buClr>
              <a:buFont typeface="Arial" panose="020B0604020202020204" pitchFamily="34" charset="0"/>
              <a:buChar char="•"/>
            </a:pPr>
            <a:r>
              <a:rPr lang="cy-GB"/>
              <a:t>yn lân ac yn rhydd o unrhyw halogiad</a:t>
            </a:r>
          </a:p>
          <a:p>
            <a:pPr marL="342900" indent="-342900">
              <a:buClr>
                <a:srgbClr val="0077E3"/>
              </a:buClr>
              <a:buFont typeface="Arial" panose="020B0604020202020204" pitchFamily="34" charset="0"/>
              <a:buChar char="•"/>
            </a:pPr>
            <a:r>
              <a:rPr lang="cy-GB"/>
              <a:t>yn yfadwy</a:t>
            </a:r>
          </a:p>
          <a:p>
            <a:pPr marL="342900" indent="-342900">
              <a:buClr>
                <a:srgbClr val="0077E3"/>
              </a:buClr>
              <a:buFont typeface="Arial" panose="020B0604020202020204" pitchFamily="34" charset="0"/>
              <a:buChar char="•"/>
            </a:pPr>
            <a:r>
              <a:rPr lang="cy-GB"/>
              <a:t>yn oer (fel arall gall olygu amseroedd caledu anghyson).</a:t>
            </a:r>
          </a:p>
          <a:p>
            <a:pPr marL="342900" indent="-342900">
              <a:buFont typeface="Arial" panose="020B0604020202020204" pitchFamily="34" charset="0"/>
              <a:buChar char="•"/>
            </a:pPr>
            <a:endParaRPr lang="en-GB" dirty="0"/>
          </a:p>
          <a:p>
            <a:r>
              <a:rPr lang="cy-GB"/>
              <a:t>Dylid casglu dŵr o’r prif gyflenwad bob amser ac nid o afonydd/l nentydd</a:t>
            </a:r>
            <a:br>
              <a:rPr lang="cy-GB"/>
            </a:br>
            <a:r>
              <a:rPr lang="cy-GB"/>
              <a:t>na phyllau.</a:t>
            </a:r>
          </a:p>
        </p:txBody>
      </p:sp>
      <p:pic>
        <p:nvPicPr>
          <p:cNvPr id="7" name="Picture 6">
            <a:extLst>
              <a:ext uri="{FF2B5EF4-FFF2-40B4-BE49-F238E27FC236}">
                <a16:creationId xmlns:a16="http://schemas.microsoft.com/office/drawing/2014/main" id="{BD3EED84-DF2A-4664-8B62-A4B0C695DF0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00192" y="2897757"/>
            <a:ext cx="2447568" cy="1762249"/>
          </a:xfrm>
          <a:prstGeom prst="rect">
            <a:avLst/>
          </a:prstGeom>
        </p:spPr>
      </p:pic>
    </p:spTree>
    <p:extLst>
      <p:ext uri="{BB962C8B-B14F-4D97-AF65-F5344CB8AC3E}">
        <p14:creationId xmlns:p14="http://schemas.microsoft.com/office/powerpoint/2010/main" val="3584200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Sefydlu’r man gwaith: dŵr</a:t>
            </a:r>
          </a:p>
        </p:txBody>
      </p:sp>
      <p:sp>
        <p:nvSpPr>
          <p:cNvPr id="3" name="TextBox 2">
            <a:extLst>
              <a:ext uri="{FF2B5EF4-FFF2-40B4-BE49-F238E27FC236}">
                <a16:creationId xmlns:a16="http://schemas.microsoft.com/office/drawing/2014/main" id="{C75E2E18-AF60-4969-AFB9-3DA731DC32D5}"/>
              </a:ext>
            </a:extLst>
          </p:cNvPr>
          <p:cNvSpPr txBox="1"/>
          <p:nvPr/>
        </p:nvSpPr>
        <p:spPr>
          <a:xfrm>
            <a:off x="446239" y="1700808"/>
            <a:ext cx="3671704" cy="707886"/>
          </a:xfrm>
          <a:prstGeom prst="rect">
            <a:avLst/>
          </a:prstGeom>
          <a:noFill/>
        </p:spPr>
        <p:txBody>
          <a:bodyPr wrap="square" rtlCol="0">
            <a:spAutoFit/>
          </a:bodyPr>
          <a:lstStyle/>
          <a:p>
            <a:r>
              <a:rPr lang="cy-GB"/>
              <a:t>Defnyddir dŵr ar gyfer:</a:t>
            </a:r>
          </a:p>
          <a:p>
            <a:endParaRPr lang="en-GB" dirty="0"/>
          </a:p>
        </p:txBody>
      </p:sp>
      <p:sp>
        <p:nvSpPr>
          <p:cNvPr id="4" name="Rectangle 3">
            <a:extLst>
              <a:ext uri="{FF2B5EF4-FFF2-40B4-BE49-F238E27FC236}">
                <a16:creationId xmlns:a16="http://schemas.microsoft.com/office/drawing/2014/main" id="{7D02C9D4-E3DA-43C6-A43A-8177BC36EEB9}"/>
              </a:ext>
            </a:extLst>
          </p:cNvPr>
          <p:cNvSpPr/>
          <p:nvPr/>
        </p:nvSpPr>
        <p:spPr>
          <a:xfrm>
            <a:off x="819491" y="4640098"/>
            <a:ext cx="2518048" cy="707885"/>
          </a:xfrm>
          <a:prstGeom prst="rect">
            <a:avLst/>
          </a:prstGeom>
        </p:spPr>
        <p:txBody>
          <a:bodyPr wrap="square">
            <a:spAutoFit/>
          </a:bodyPr>
          <a:lstStyle/>
          <a:p>
            <a:r>
              <a:rPr lang="cy-GB"/>
              <a:t>Glanhau offer a chyfarpar</a:t>
            </a:r>
          </a:p>
        </p:txBody>
      </p:sp>
      <p:sp>
        <p:nvSpPr>
          <p:cNvPr id="5" name="Rectangle 4">
            <a:extLst>
              <a:ext uri="{FF2B5EF4-FFF2-40B4-BE49-F238E27FC236}">
                <a16:creationId xmlns:a16="http://schemas.microsoft.com/office/drawing/2014/main" id="{24768A4F-856B-4142-98A1-C4087AE4CE17}"/>
              </a:ext>
            </a:extLst>
          </p:cNvPr>
          <p:cNvSpPr/>
          <p:nvPr/>
        </p:nvSpPr>
        <p:spPr>
          <a:xfrm>
            <a:off x="3337539" y="4640098"/>
            <a:ext cx="2439474" cy="400110"/>
          </a:xfrm>
          <a:prstGeom prst="rect">
            <a:avLst/>
          </a:prstGeom>
        </p:spPr>
        <p:txBody>
          <a:bodyPr wrap="square">
            <a:spAutoFit/>
          </a:bodyPr>
          <a:lstStyle/>
          <a:p>
            <a:r>
              <a:rPr lang="cy-GB"/>
              <a:t>Cymysgu</a:t>
            </a:r>
          </a:p>
        </p:txBody>
      </p:sp>
      <p:sp>
        <p:nvSpPr>
          <p:cNvPr id="6" name="Rectangle 5">
            <a:extLst>
              <a:ext uri="{FF2B5EF4-FFF2-40B4-BE49-F238E27FC236}">
                <a16:creationId xmlns:a16="http://schemas.microsoft.com/office/drawing/2014/main" id="{A57AB242-2774-47AF-8E06-01489B4CAF53}"/>
              </a:ext>
            </a:extLst>
          </p:cNvPr>
          <p:cNvSpPr/>
          <p:nvPr/>
        </p:nvSpPr>
        <p:spPr>
          <a:xfrm>
            <a:off x="6407738" y="4640098"/>
            <a:ext cx="2232000" cy="400110"/>
          </a:xfrm>
          <a:prstGeom prst="rect">
            <a:avLst/>
          </a:prstGeom>
        </p:spPr>
        <p:txBody>
          <a:bodyPr wrap="square">
            <a:spAutoFit/>
          </a:bodyPr>
          <a:lstStyle/>
          <a:p>
            <a:r>
              <a:rPr lang="cy-GB"/>
              <a:t>Atal llwch</a:t>
            </a:r>
          </a:p>
        </p:txBody>
      </p:sp>
      <p:pic>
        <p:nvPicPr>
          <p:cNvPr id="18" name="Picture 17">
            <a:extLst>
              <a:ext uri="{FF2B5EF4-FFF2-40B4-BE49-F238E27FC236}">
                <a16:creationId xmlns:a16="http://schemas.microsoft.com/office/drawing/2014/main" id="{C1B62A0D-A7F3-4915-98F8-26292FC10F7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6216" y="2718915"/>
            <a:ext cx="2428845" cy="1830852"/>
          </a:xfrm>
          <a:prstGeom prst="rect">
            <a:avLst/>
          </a:prstGeom>
        </p:spPr>
      </p:pic>
      <p:pic>
        <p:nvPicPr>
          <p:cNvPr id="8" name="Picture 7">
            <a:extLst>
              <a:ext uri="{FF2B5EF4-FFF2-40B4-BE49-F238E27FC236}">
                <a16:creationId xmlns:a16="http://schemas.microsoft.com/office/drawing/2014/main" id="{B7C2589E-C1E2-469E-A765-548CF2F2240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41036" y="3063087"/>
            <a:ext cx="2435977" cy="1476000"/>
          </a:xfrm>
          <a:prstGeom prst="rect">
            <a:avLst/>
          </a:prstGeom>
        </p:spPr>
      </p:pic>
      <p:pic>
        <p:nvPicPr>
          <p:cNvPr id="10" name="Picture 9">
            <a:extLst>
              <a:ext uri="{FF2B5EF4-FFF2-40B4-BE49-F238E27FC236}">
                <a16:creationId xmlns:a16="http://schemas.microsoft.com/office/drawing/2014/main" id="{C6B3C833-3446-418A-A092-7C81E7611D4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97146" y="3063087"/>
            <a:ext cx="2232000" cy="1488001"/>
          </a:xfrm>
          <a:prstGeom prst="rect">
            <a:avLst/>
          </a:prstGeom>
        </p:spPr>
      </p:pic>
    </p:spTree>
    <p:extLst>
      <p:ext uri="{BB962C8B-B14F-4D97-AF65-F5344CB8AC3E}">
        <p14:creationId xmlns:p14="http://schemas.microsoft.com/office/powerpoint/2010/main" val="2118888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Sefydlu’r man gwaith: trydan</a:t>
            </a:r>
          </a:p>
        </p:txBody>
      </p:sp>
      <p:sp>
        <p:nvSpPr>
          <p:cNvPr id="5" name="TextBox 4">
            <a:extLst>
              <a:ext uri="{FF2B5EF4-FFF2-40B4-BE49-F238E27FC236}">
                <a16:creationId xmlns:a16="http://schemas.microsoft.com/office/drawing/2014/main" id="{7AAB28B7-0119-4AB3-B598-035CFDFB924F}"/>
              </a:ext>
            </a:extLst>
          </p:cNvPr>
          <p:cNvSpPr txBox="1"/>
          <p:nvPr/>
        </p:nvSpPr>
        <p:spPr>
          <a:xfrm>
            <a:off x="349224" y="1781724"/>
            <a:ext cx="8363272" cy="1631216"/>
          </a:xfrm>
          <a:prstGeom prst="rect">
            <a:avLst/>
          </a:prstGeom>
          <a:noFill/>
        </p:spPr>
        <p:txBody>
          <a:bodyPr wrap="square" rtlCol="0">
            <a:spAutoFit/>
          </a:bodyPr>
          <a:lstStyle/>
          <a:p>
            <a:r>
              <a:rPr lang="cy-GB"/>
              <a:t>Mae trydan yn cael ei ddefnyddio mewn adeiladu ar gyfer pweru offer, cyfarpar, gwres a golau.</a:t>
            </a:r>
          </a:p>
          <a:p>
            <a:endParaRPr lang="en-GB" dirty="0"/>
          </a:p>
          <a:p>
            <a:r>
              <a:rPr lang="cy-GB"/>
              <a:t>Yn y DU, 230V yw’r foltedd sy’n cael ei ddefnyddio drwy’r prif gyflenwad. Gall y foltedd hwn fod yn beryglus i unrhyw un sy'n gweithio ym maes adeiladu.</a:t>
            </a:r>
          </a:p>
        </p:txBody>
      </p:sp>
      <p:sp>
        <p:nvSpPr>
          <p:cNvPr id="3" name="TextBox 2">
            <a:extLst>
              <a:ext uri="{FF2B5EF4-FFF2-40B4-BE49-F238E27FC236}">
                <a16:creationId xmlns:a16="http://schemas.microsoft.com/office/drawing/2014/main" id="{0F182BFE-76A1-45A1-A727-46A5EEAB7AD9}"/>
              </a:ext>
            </a:extLst>
          </p:cNvPr>
          <p:cNvSpPr txBox="1"/>
          <p:nvPr/>
        </p:nvSpPr>
        <p:spPr>
          <a:xfrm>
            <a:off x="323528" y="3548048"/>
            <a:ext cx="8363272" cy="1015663"/>
          </a:xfrm>
          <a:prstGeom prst="rect">
            <a:avLst/>
          </a:prstGeom>
          <a:noFill/>
        </p:spPr>
        <p:txBody>
          <a:bodyPr wrap="square" rtlCol="0">
            <a:spAutoFit/>
          </a:bodyPr>
          <a:lstStyle/>
          <a:p>
            <a:r>
              <a:rPr lang="cy-GB"/>
              <a:t>I wneud yr amgylchedd gwaith yn fwy diogel ar gyfer gweithwyr adeiladu, defnyddir offer a chyfarpar 110V a di-wifr i leihau’r siawns o drydanu a/neu farwolaeth.</a:t>
            </a:r>
          </a:p>
        </p:txBody>
      </p:sp>
    </p:spTree>
    <p:extLst>
      <p:ext uri="{BB962C8B-B14F-4D97-AF65-F5344CB8AC3E}">
        <p14:creationId xmlns:p14="http://schemas.microsoft.com/office/powerpoint/2010/main" val="5501946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Sefydlu’r man gwaith: trydan</a:t>
            </a:r>
          </a:p>
        </p:txBody>
      </p:sp>
      <p:sp>
        <p:nvSpPr>
          <p:cNvPr id="2" name="TextBox 1">
            <a:extLst>
              <a:ext uri="{FF2B5EF4-FFF2-40B4-BE49-F238E27FC236}">
                <a16:creationId xmlns:a16="http://schemas.microsoft.com/office/drawing/2014/main" id="{4F870BFE-10CC-43BD-A7F2-28C082ED9D1B}"/>
              </a:ext>
            </a:extLst>
          </p:cNvPr>
          <p:cNvSpPr txBox="1"/>
          <p:nvPr/>
        </p:nvSpPr>
        <p:spPr>
          <a:xfrm>
            <a:off x="457200" y="2132856"/>
            <a:ext cx="8003232" cy="707886"/>
          </a:xfrm>
          <a:prstGeom prst="rect">
            <a:avLst/>
          </a:prstGeom>
          <a:noFill/>
        </p:spPr>
        <p:txBody>
          <a:bodyPr wrap="square" rtlCol="0">
            <a:spAutoFit/>
          </a:bodyPr>
          <a:lstStyle/>
          <a:p>
            <a:r>
              <a:rPr lang="cy-GB"/>
              <a:t>Mae teilsiwr yn defnyddio offer a chyfarpar trydanol wrth deilsio waliau a lloriau fel: Offer a chyfarpar 110 folt (melyn).</a:t>
            </a:r>
          </a:p>
        </p:txBody>
      </p:sp>
      <p:pic>
        <p:nvPicPr>
          <p:cNvPr id="7" name="Picture 6">
            <a:extLst>
              <a:ext uri="{FF2B5EF4-FFF2-40B4-BE49-F238E27FC236}">
                <a16:creationId xmlns:a16="http://schemas.microsoft.com/office/drawing/2014/main" id="{FD8AE17E-B294-44D8-9654-E9E2AEEC37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5576" y="3729227"/>
            <a:ext cx="1328723" cy="1332749"/>
          </a:xfrm>
          <a:prstGeom prst="rect">
            <a:avLst/>
          </a:prstGeom>
        </p:spPr>
      </p:pic>
      <p:sp>
        <p:nvSpPr>
          <p:cNvPr id="8" name="Rectangle 7">
            <a:extLst>
              <a:ext uri="{FF2B5EF4-FFF2-40B4-BE49-F238E27FC236}">
                <a16:creationId xmlns:a16="http://schemas.microsoft.com/office/drawing/2014/main" id="{4047F29F-78D2-4DFD-BABD-E0235DB14E35}"/>
              </a:ext>
            </a:extLst>
          </p:cNvPr>
          <p:cNvSpPr/>
          <p:nvPr/>
        </p:nvSpPr>
        <p:spPr>
          <a:xfrm>
            <a:off x="1484392" y="4965389"/>
            <a:ext cx="1338828" cy="215444"/>
          </a:xfrm>
          <a:prstGeom prst="rect">
            <a:avLst/>
          </a:prstGeom>
        </p:spPr>
        <p:txBody>
          <a:bodyPr wrap="none">
            <a:spAutoFit/>
          </a:bodyPr>
          <a:lstStyle/>
          <a:p>
            <a:r>
              <a:rPr lang="cy-GB" sz="800"/>
              <a:t>https://www.screwfix.com</a:t>
            </a:r>
          </a:p>
        </p:txBody>
      </p:sp>
      <p:pic>
        <p:nvPicPr>
          <p:cNvPr id="9" name="Picture 8">
            <a:extLst>
              <a:ext uri="{FF2B5EF4-FFF2-40B4-BE49-F238E27FC236}">
                <a16:creationId xmlns:a16="http://schemas.microsoft.com/office/drawing/2014/main" id="{3DC71B8D-E154-4D9B-9DE4-8AA509A223A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11760" y="3825812"/>
            <a:ext cx="1139577" cy="1139577"/>
          </a:xfrm>
          <a:prstGeom prst="rect">
            <a:avLst/>
          </a:prstGeom>
        </p:spPr>
      </p:pic>
      <p:pic>
        <p:nvPicPr>
          <p:cNvPr id="14" name="Picture 13">
            <a:extLst>
              <a:ext uri="{FF2B5EF4-FFF2-40B4-BE49-F238E27FC236}">
                <a16:creationId xmlns:a16="http://schemas.microsoft.com/office/drawing/2014/main" id="{FB24F741-9558-472C-9D97-0413241F619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3091860">
            <a:off x="6332517" y="3569654"/>
            <a:ext cx="2479425" cy="1983540"/>
          </a:xfrm>
          <a:prstGeom prst="rect">
            <a:avLst/>
          </a:prstGeom>
        </p:spPr>
      </p:pic>
      <p:pic>
        <p:nvPicPr>
          <p:cNvPr id="6" name="Picture 5">
            <a:extLst>
              <a:ext uri="{FF2B5EF4-FFF2-40B4-BE49-F238E27FC236}">
                <a16:creationId xmlns:a16="http://schemas.microsoft.com/office/drawing/2014/main" id="{83CA8931-A40E-42D9-8B48-AAF3658A225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427984" y="4091217"/>
            <a:ext cx="2110354" cy="1409717"/>
          </a:xfrm>
          <a:prstGeom prst="rect">
            <a:avLst/>
          </a:prstGeom>
        </p:spPr>
      </p:pic>
    </p:spTree>
    <p:extLst>
      <p:ext uri="{BB962C8B-B14F-4D97-AF65-F5344CB8AC3E}">
        <p14:creationId xmlns:p14="http://schemas.microsoft.com/office/powerpoint/2010/main" val="1078792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Sefydlu’r man gwaith: trydan</a:t>
            </a:r>
          </a:p>
        </p:txBody>
      </p:sp>
      <p:sp>
        <p:nvSpPr>
          <p:cNvPr id="2" name="TextBox 1">
            <a:extLst>
              <a:ext uri="{FF2B5EF4-FFF2-40B4-BE49-F238E27FC236}">
                <a16:creationId xmlns:a16="http://schemas.microsoft.com/office/drawing/2014/main" id="{4F870BFE-10CC-43BD-A7F2-28C082ED9D1B}"/>
              </a:ext>
            </a:extLst>
          </p:cNvPr>
          <p:cNvSpPr txBox="1"/>
          <p:nvPr/>
        </p:nvSpPr>
        <p:spPr>
          <a:xfrm>
            <a:off x="282328" y="1687305"/>
            <a:ext cx="8075240" cy="707886"/>
          </a:xfrm>
          <a:prstGeom prst="rect">
            <a:avLst/>
          </a:prstGeom>
          <a:noFill/>
        </p:spPr>
        <p:txBody>
          <a:bodyPr wrap="square" rtlCol="0">
            <a:spAutoFit/>
          </a:bodyPr>
          <a:lstStyle/>
          <a:p>
            <a:r>
              <a:rPr lang="cy-GB"/>
              <a:t>Mae teilsiwr yn defnyddio offer a chyfarpar trydanol wrth deilsio waliau a lloriau fel: offer a chyfarpar di-wifr.</a:t>
            </a:r>
          </a:p>
        </p:txBody>
      </p:sp>
      <p:pic>
        <p:nvPicPr>
          <p:cNvPr id="10" name="Picture 9">
            <a:extLst>
              <a:ext uri="{FF2B5EF4-FFF2-40B4-BE49-F238E27FC236}">
                <a16:creationId xmlns:a16="http://schemas.microsoft.com/office/drawing/2014/main" id="{7675633F-5A5F-4BFF-A140-57CA6E89D76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13615" y="3717032"/>
            <a:ext cx="2482064" cy="1851620"/>
          </a:xfrm>
          <a:prstGeom prst="rect">
            <a:avLst/>
          </a:prstGeom>
        </p:spPr>
      </p:pic>
      <p:pic>
        <p:nvPicPr>
          <p:cNvPr id="12" name="Picture 11">
            <a:extLst>
              <a:ext uri="{FF2B5EF4-FFF2-40B4-BE49-F238E27FC236}">
                <a16:creationId xmlns:a16="http://schemas.microsoft.com/office/drawing/2014/main" id="{52234213-5C1E-427C-BEAC-D6BFA5979EC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1560" y="3420315"/>
            <a:ext cx="2602055" cy="1993174"/>
          </a:xfrm>
          <a:prstGeom prst="rect">
            <a:avLst/>
          </a:prstGeom>
        </p:spPr>
      </p:pic>
      <p:pic>
        <p:nvPicPr>
          <p:cNvPr id="14" name="Picture 13">
            <a:extLst>
              <a:ext uri="{FF2B5EF4-FFF2-40B4-BE49-F238E27FC236}">
                <a16:creationId xmlns:a16="http://schemas.microsoft.com/office/drawing/2014/main" id="{F30B986D-3648-4904-9C36-3BCE17CADD5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03528" y="3730271"/>
            <a:ext cx="2248320" cy="1501878"/>
          </a:xfrm>
          <a:prstGeom prst="rect">
            <a:avLst/>
          </a:prstGeom>
        </p:spPr>
      </p:pic>
    </p:spTree>
    <p:extLst>
      <p:ext uri="{BB962C8B-B14F-4D97-AF65-F5344CB8AC3E}">
        <p14:creationId xmlns:p14="http://schemas.microsoft.com/office/powerpoint/2010/main" val="24579112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D6C55CF93AAEB4EA631E8D12358080E" ma:contentTypeVersion="12" ma:contentTypeDescription="Create a new document." ma:contentTypeScope="" ma:versionID="7fb9593fdc5741df4022c232c52a5533">
  <xsd:schema xmlns:xsd="http://www.w3.org/2001/XMLSchema" xmlns:xs="http://www.w3.org/2001/XMLSchema" xmlns:p="http://schemas.microsoft.com/office/2006/metadata/properties" xmlns:ns2="6630edcf-f6f2-42e2-934a-b174e5b8993a" xmlns:ns3="dc3e18ab-5e90-4249-b4bb-5052ecfaefd5" targetNamespace="http://schemas.microsoft.com/office/2006/metadata/properties" ma:root="true" ma:fieldsID="13a505a3f0ad38d1d8713beb45a0fd18" ns2:_="" ns3:_="">
    <xsd:import namespace="6630edcf-f6f2-42e2-934a-b174e5b8993a"/>
    <xsd:import namespace="dc3e18ab-5e90-4249-b4bb-5052ecfaefd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30edcf-f6f2-42e2-934a-b174e5b899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c3e18ab-5e90-4249-b4bb-5052ecfaefd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92B0837-C689-4517-A4BA-A97A1E20CB7D}">
  <ds:schemaRefs>
    <ds:schemaRef ds:uri="http://schemas.microsoft.com/sharepoint/v3/contenttype/forms"/>
  </ds:schemaRefs>
</ds:datastoreItem>
</file>

<file path=customXml/itemProps2.xml><?xml version="1.0" encoding="utf-8"?>
<ds:datastoreItem xmlns:ds="http://schemas.openxmlformats.org/officeDocument/2006/customXml" ds:itemID="{9750B69B-309C-4C51-A3BC-E5116BD897BF}">
  <ds:schemaRefs>
    <ds:schemaRef ds:uri="http://schemas.microsoft.com/office/2006/documentManagement/types"/>
    <ds:schemaRef ds:uri="http://purl.org/dc/terms/"/>
    <ds:schemaRef ds:uri="6630edcf-f6f2-42e2-934a-b174e5b8993a"/>
    <ds:schemaRef ds:uri="http://purl.org/dc/dcmitype/"/>
    <ds:schemaRef ds:uri="dc3e18ab-5e90-4249-b4bb-5052ecfaefd5"/>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FAD400D0-5CDE-41AC-89A2-4E79B6F941A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30edcf-f6f2-42e2-934a-b174e5b8993a"/>
    <ds:schemaRef ds:uri="dc3e18ab-5e90-4249-b4bb-5052ecfaef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2105</TotalTime>
  <Words>859</Words>
  <Application>Microsoft Office PowerPoint</Application>
  <PresentationFormat>On-screen Show (4:3)</PresentationFormat>
  <Paragraphs>99</Paragraphs>
  <Slides>17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Lucida Grande</vt:lpstr>
      <vt:lpstr>Symbol</vt:lpstr>
      <vt:lpstr>Times New Roman</vt:lpstr>
      <vt:lpstr>Default Design</vt:lpstr>
      <vt:lpstr>PowerPoint 7: Paratoi mannau cymysgu a gweithio ar gyfer teilsio waliau a lloriau</vt:lpstr>
      <vt:lpstr>PowerPoint Presentation</vt:lpstr>
      <vt:lpstr>Sefydlu’r man gwaith: paratoi</vt:lpstr>
      <vt:lpstr>Sefydlu’r man gwaith</vt:lpstr>
      <vt:lpstr>Sefydlu’r man gwaith: dŵr</vt:lpstr>
      <vt:lpstr>Sefydlu’r man gwaith: dŵr</vt:lpstr>
      <vt:lpstr>Sefydlu’r man gwaith: trydan</vt:lpstr>
      <vt:lpstr>Sefydlu’r man gwaith: trydan</vt:lpstr>
      <vt:lpstr>Sefydlu’r man gwaith: trydan</vt:lpstr>
      <vt:lpstr>Sefydlu’r man gwaith: awyru</vt:lpstr>
      <vt:lpstr>Sefydlu’r man gwaith: man gwastraff/gwaredu</vt:lpstr>
      <vt:lpstr>Sefydlu’r man gwaith: man gwastraff/gwaredu</vt:lpstr>
      <vt:lpstr>Sefydlu’r man gwaith: offer llaw</vt:lpstr>
      <vt:lpstr>Sefydlu’r man gwaith: offer pŵer ac ategolion</vt:lpstr>
      <vt:lpstr>Sefydlu’r man gwaith: cyfarpar glanhau</vt:lpstr>
      <vt:lpstr>Sefydlu’r man gwaith: gorchuddion gwarchodol</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287</cp:revision>
  <cp:lastPrinted>2021-10-04T08:17:21Z</cp:lastPrinted>
  <dcterms:created xsi:type="dcterms:W3CDTF">2013-05-28T00:38:54Z</dcterms:created>
  <dcterms:modified xsi:type="dcterms:W3CDTF">2021-10-08T09:31:55Z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0x0101002D6C55CF93AAEB4EA631E8D12358080E</vt:lpwstr>
  </property>
</Properties>
</file>