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256" r:id="rId5"/>
    <p:sldId id="341" r:id="rId6"/>
    <p:sldId id="342" r:id="rId7"/>
    <p:sldId id="343" r:id="rId8"/>
    <p:sldId id="344" r:id="rId9"/>
    <p:sldId id="345" r:id="rId10"/>
    <p:sldId id="346" r:id="rId11"/>
    <p:sldId id="357" r:id="rId12"/>
    <p:sldId id="347" r:id="rId13"/>
    <p:sldId id="348" r:id="rId14"/>
    <p:sldId id="349" r:id="rId15"/>
    <p:sldId id="351" r:id="rId16"/>
    <p:sldId id="267" r:id="rId17"/>
  </p:sldIdLst>
  <p:sldSz cx="9144000" cy="6858000" type="screen4x3"/>
  <p:notesSz cx="6797675" cy="987425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hony C. Evans" initials="ACE" lastIdx="1" clrIdx="0">
    <p:extLst>
      <p:ext uri="{19B8F6BF-5375-455C-9EA6-DF929625EA0E}">
        <p15:presenceInfo xmlns:p15="http://schemas.microsoft.com/office/powerpoint/2012/main" userId="S-1-5-21-895932213-827637939-1713292627-35118" providerId="AD"/>
      </p:ext>
    </p:extLst>
  </p:cmAuthor>
  <p:cmAuthor id="2" name="Sarah - Just Content" initials="SJC" lastIdx="1" clrIdx="1">
    <p:extLst>
      <p:ext uri="{19B8F6BF-5375-455C-9EA6-DF929625EA0E}">
        <p15:presenceInfo xmlns:p15="http://schemas.microsoft.com/office/powerpoint/2012/main" userId="S::sarah@justcontent.co.uk::337db9f1-129a-4730-b837-88aedf4039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56" autoAdjust="0"/>
    <p:restoredTop sz="94291" autoAdjust="0"/>
  </p:normalViewPr>
  <p:slideViewPr>
    <p:cSldViewPr showGuides="1">
      <p:cViewPr varScale="1">
        <p:scale>
          <a:sx n="62" d="100"/>
          <a:sy n="62" d="100"/>
        </p:scale>
        <p:origin x="100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/>
              <a:t>Taflen Waith Osod 38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501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063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13</a:t>
            </a:r>
          </a:p>
          <a:p>
            <a:pPr algn="r">
              <a:spcBef>
                <a:spcPts val="600"/>
              </a:spcBef>
            </a:pPr>
            <a:endParaRPr lang="en-US" sz="900" baseline="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116: Teilsio waliau a lloriau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13: Cyfrifo ar gyfer teilsio waliau a lloriau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628800"/>
            <a:ext cx="8229600" cy="3784486"/>
          </a:xfrm>
        </p:spPr>
        <p:txBody>
          <a:bodyPr/>
          <a:lstStyle/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Mesuriadau llinol yw pa mor hir yw eitem.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Mesurir trimiau yn ôl mesuriadau llinol.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Wrth ddefnyddio deunydd selio silicon, rydym yn mesur hyd y glain drwy fesuriad llinol.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trimiau uniadau symud yn ddeunydd teilsio arall a fesurir gan fesuriadau llinol.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Wrth fesur perimedr (pedair ochr) ystafell, ar gyfer sgertin wedi’i deilsio, defnyddir mesur llinol. </a:t>
            </a:r>
          </a:p>
          <a:p>
            <a:pPr algn="ctr" eaLnBrk="1" hangingPunct="1"/>
            <a:endParaRPr lang="en-GB" altLang="en-US" sz="2400" b="1" u="sng" dirty="0">
              <a:solidFill>
                <a:srgbClr val="0077E3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40121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/>
              <a:t>Mesuriadau llinol</a:t>
            </a:r>
          </a:p>
        </p:txBody>
      </p:sp>
    </p:spTree>
    <p:extLst>
      <p:ext uri="{BB962C8B-B14F-4D97-AF65-F5344CB8AC3E}">
        <p14:creationId xmlns:p14="http://schemas.microsoft.com/office/powerpoint/2010/main" val="1308796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97798"/>
            <a:ext cx="8229600" cy="4148424"/>
          </a:xfrm>
        </p:spPr>
        <p:txBody>
          <a:bodyPr/>
          <a:lstStyle/>
          <a:p>
            <a:r>
              <a:rPr lang="cy-GB" sz="1800" dirty="0">
                <a:ea typeface="ＭＳ Ｐゴシック" panose="020B0600070205080204" pitchFamily="34" charset="-128"/>
              </a:rPr>
              <a:t>I fesur faint o ddeunydd teilsio sydd ei angen i orchuddio arwyneb llawr, mae angen i chi gyfrifo’r arwynebedd.</a:t>
            </a:r>
          </a:p>
          <a:p>
            <a:r>
              <a:rPr lang="cy-GB" sz="1800" dirty="0">
                <a:ea typeface="ＭＳ Ｐゴシック" panose="020B0600070205080204" pitchFamily="34" charset="-128"/>
              </a:rPr>
              <a:t>I ddod o hyd i’r arwynebedd, lluoswch yr hyd â’i led (H x Ll).</a:t>
            </a:r>
          </a:p>
          <a:p>
            <a:pPr algn="ctr" eaLnBrk="1" hangingPunct="1"/>
            <a:endParaRPr lang="en-GB" altLang="en-US" sz="2400" b="1" u="sng" dirty="0">
              <a:solidFill>
                <a:srgbClr val="0077E3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40121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/>
              <a:t>Arwynebedd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800CB4-EE67-4132-AC87-B773073839AA}"/>
              </a:ext>
            </a:extLst>
          </p:cNvPr>
          <p:cNvSpPr/>
          <p:nvPr/>
        </p:nvSpPr>
        <p:spPr>
          <a:xfrm>
            <a:off x="5370240" y="3717032"/>
            <a:ext cx="3240360" cy="1929190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7FA206-94FE-4B35-BC09-2CCC7BF46EB1}"/>
              </a:ext>
            </a:extLst>
          </p:cNvPr>
          <p:cNvSpPr txBox="1"/>
          <p:nvPr/>
        </p:nvSpPr>
        <p:spPr>
          <a:xfrm>
            <a:off x="6234336" y="3357935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/>
              <a:t>5.000m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72ADC6-D51E-447A-BDFF-85FA9BA03EE9}"/>
              </a:ext>
            </a:extLst>
          </p:cNvPr>
          <p:cNvSpPr/>
          <p:nvPr/>
        </p:nvSpPr>
        <p:spPr>
          <a:xfrm rot="16200000">
            <a:off x="4634133" y="4481571"/>
            <a:ext cx="10390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/>
              <a:t>3.000m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8A134F-8B2D-4B1D-AA0F-76D7CA74930B}"/>
                  </a:ext>
                </a:extLst>
              </p:cNvPr>
              <p:cNvSpPr txBox="1"/>
              <p:nvPr/>
            </p:nvSpPr>
            <p:spPr>
              <a:xfrm>
                <a:off x="184437" y="3169333"/>
                <a:ext cx="4430619" cy="26288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Clr>
                    <a:srgbClr val="0077E3"/>
                  </a:buClr>
                  <a:buFont typeface="Arial" panose="020B0604020202020204" pitchFamily="34" charset="0"/>
                  <a:buChar char="•"/>
                </a:pPr>
                <a:r>
                  <a:rPr lang="cy-GB"/>
                  <a:t>Hyd 5.000m x Lled 3.000m =</a:t>
                </a:r>
              </a:p>
              <a:p>
                <a:pPr marL="342900" indent="-342900">
                  <a:buClr>
                    <a:srgbClr val="0077E3"/>
                  </a:buClr>
                  <a:buFont typeface="Arial" panose="020B0604020202020204" pitchFamily="34" charset="0"/>
                  <a:buChar char="•"/>
                </a:pPr>
                <a:r>
                  <a:rPr lang="cy-GB" b="1"/>
                  <a:t>Cyfanswm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𝟏𝟓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𝟎𝟎𝟎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cy-GB" b="1"/>
              </a:p>
              <a:p>
                <a:pPr marL="342900" indent="-342900">
                  <a:buClr>
                    <a:srgbClr val="0077E3"/>
                  </a:buClr>
                  <a:buFont typeface="Arial" panose="020B0604020202020204" pitchFamily="34" charset="0"/>
                  <a:buChar char="•"/>
                </a:pPr>
                <a:r>
                  <a:rPr lang="cy-GB"/>
                  <a:t>(15.000 metr sgwâr)</a:t>
                </a:r>
              </a:p>
              <a:p>
                <a:endParaRPr lang="en-GB" dirty="0"/>
              </a:p>
              <a:p>
                <a:r>
                  <a:rPr lang="cy-GB"/>
                  <a:t>Mae lluosi dau fesur llinol gyda’i gilydd yn rhoi mesuriad sgwâr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cy-GB"/>
                  <a:t>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8A134F-8B2D-4B1D-AA0F-76D7CA7493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437" y="3169333"/>
                <a:ext cx="4430619" cy="2628861"/>
              </a:xfrm>
              <a:prstGeom prst="rect">
                <a:avLst/>
              </a:prstGeom>
              <a:blipFill>
                <a:blip r:embed="rId2"/>
                <a:stretch>
                  <a:fillRect l="-1376" t="-11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3841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Arwynebedd</a:t>
            </a:r>
            <a:br>
              <a:rPr lang="cy-GB" u="sng"/>
            </a:br>
            <a:endParaRPr lang="cy-GB" u="sng"/>
          </a:p>
        </p:txBody>
      </p:sp>
      <p:sp>
        <p:nvSpPr>
          <p:cNvPr id="2253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507681" y="1390588"/>
            <a:ext cx="3866429" cy="4808715"/>
          </a:xfrm>
        </p:spPr>
        <p:txBody>
          <a:bodyPr/>
          <a:lstStyle/>
          <a:p>
            <a:pPr marL="0" indent="0"/>
            <a:r>
              <a:rPr lang="cy-GB"/>
              <a:t>Gellir rhannu arwynebedd sydd â siâp afreolaidd yn ddarnau ac yna eu hadio at ei gilydd.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C936EC2-5A8D-4A2F-85C5-A13ECD8F249F}"/>
              </a:ext>
            </a:extLst>
          </p:cNvPr>
          <p:cNvGrpSpPr/>
          <p:nvPr/>
        </p:nvGrpSpPr>
        <p:grpSpPr>
          <a:xfrm>
            <a:off x="336173" y="2895028"/>
            <a:ext cx="3947795" cy="2079630"/>
            <a:chOff x="1201547" y="1932128"/>
            <a:chExt cx="3947795" cy="2079630"/>
          </a:xfrm>
        </p:grpSpPr>
        <p:grpSp>
          <p:nvGrpSpPr>
            <p:cNvPr id="7" name="object 9">
              <a:extLst>
                <a:ext uri="{FF2B5EF4-FFF2-40B4-BE49-F238E27FC236}">
                  <a16:creationId xmlns:a16="http://schemas.microsoft.com/office/drawing/2014/main" id="{103A7004-A2E2-4BAE-84F5-3E04437C89C5}"/>
                </a:ext>
              </a:extLst>
            </p:cNvPr>
            <p:cNvGrpSpPr/>
            <p:nvPr/>
          </p:nvGrpSpPr>
          <p:grpSpPr>
            <a:xfrm>
              <a:off x="1201547" y="1932128"/>
              <a:ext cx="3947795" cy="2016125"/>
              <a:chOff x="1201547" y="1932128"/>
              <a:chExt cx="3947795" cy="2016125"/>
            </a:xfrm>
          </p:grpSpPr>
          <p:sp>
            <p:nvSpPr>
              <p:cNvPr id="13" name="object 10">
                <a:extLst>
                  <a:ext uri="{FF2B5EF4-FFF2-40B4-BE49-F238E27FC236}">
                    <a16:creationId xmlns:a16="http://schemas.microsoft.com/office/drawing/2014/main" id="{0B11E943-1185-4D81-A24F-5DA587BAECDF}"/>
                  </a:ext>
                </a:extLst>
              </p:cNvPr>
              <p:cNvSpPr/>
              <p:nvPr/>
            </p:nvSpPr>
            <p:spPr>
              <a:xfrm>
                <a:off x="1201547" y="1932128"/>
                <a:ext cx="3947795" cy="2016125"/>
              </a:xfrm>
              <a:custGeom>
                <a:avLst/>
                <a:gdLst/>
                <a:ahLst/>
                <a:cxnLst/>
                <a:rect l="l" t="t" r="r" b="b"/>
                <a:pathLst>
                  <a:path w="3947795" h="2016125">
                    <a:moveTo>
                      <a:pt x="3947299" y="0"/>
                    </a:moveTo>
                    <a:lnTo>
                      <a:pt x="0" y="0"/>
                    </a:lnTo>
                    <a:lnTo>
                      <a:pt x="0" y="2015998"/>
                    </a:lnTo>
                    <a:lnTo>
                      <a:pt x="3947299" y="2015998"/>
                    </a:lnTo>
                    <a:lnTo>
                      <a:pt x="394729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1">
                <a:extLst>
                  <a:ext uri="{FF2B5EF4-FFF2-40B4-BE49-F238E27FC236}">
                    <a16:creationId xmlns:a16="http://schemas.microsoft.com/office/drawing/2014/main" id="{D8A0108B-0CDB-4B31-B713-8017AAEAFD12}"/>
                  </a:ext>
                </a:extLst>
              </p:cNvPr>
              <p:cNvSpPr/>
              <p:nvPr/>
            </p:nvSpPr>
            <p:spPr>
              <a:xfrm>
                <a:off x="1650203" y="1965186"/>
                <a:ext cx="3234055" cy="1433830"/>
              </a:xfrm>
              <a:custGeom>
                <a:avLst/>
                <a:gdLst/>
                <a:ahLst/>
                <a:cxnLst/>
                <a:rect l="l" t="t" r="r" b="b"/>
                <a:pathLst>
                  <a:path w="3234054" h="1433829">
                    <a:moveTo>
                      <a:pt x="0" y="0"/>
                    </a:moveTo>
                    <a:lnTo>
                      <a:pt x="3233623" y="0"/>
                    </a:lnTo>
                    <a:lnTo>
                      <a:pt x="3233623" y="1433652"/>
                    </a:lnTo>
                    <a:lnTo>
                      <a:pt x="1758327" y="1433652"/>
                    </a:lnTo>
                    <a:lnTo>
                      <a:pt x="1758327" y="1040803"/>
                    </a:lnTo>
                    <a:lnTo>
                      <a:pt x="0" y="1040803"/>
                    </a:lnTo>
                    <a:lnTo>
                      <a:pt x="0" y="0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" name="object 12">
              <a:extLst>
                <a:ext uri="{FF2B5EF4-FFF2-40B4-BE49-F238E27FC236}">
                  <a16:creationId xmlns:a16="http://schemas.microsoft.com/office/drawing/2014/main" id="{868100D8-7E0C-4775-9275-FBA5BB9705DF}"/>
                </a:ext>
              </a:extLst>
            </p:cNvPr>
            <p:cNvSpPr txBox="1"/>
            <p:nvPr/>
          </p:nvSpPr>
          <p:spPr>
            <a:xfrm>
              <a:off x="1434631" y="2104990"/>
              <a:ext cx="179070" cy="75819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Ochr 6: </a:t>
              </a:r>
              <a:r>
                <a:rPr lang="cy-GB" sz="1050" b="1">
                  <a:solidFill>
                    <a:srgbClr val="231F20"/>
                  </a:solidFill>
                  <a:latin typeface="Gill Sans MT"/>
                  <a:cs typeface="Gill Sans MT"/>
                </a:rPr>
                <a:t>2.1m</a:t>
              </a:r>
            </a:p>
          </p:txBody>
        </p:sp>
        <p:sp>
          <p:nvSpPr>
            <p:cNvPr id="9" name="object 13">
              <a:extLst>
                <a:ext uri="{FF2B5EF4-FFF2-40B4-BE49-F238E27FC236}">
                  <a16:creationId xmlns:a16="http://schemas.microsoft.com/office/drawing/2014/main" id="{28274985-C9C9-47A1-9FD1-B2E561347740}"/>
                </a:ext>
              </a:extLst>
            </p:cNvPr>
            <p:cNvSpPr/>
            <p:nvPr/>
          </p:nvSpPr>
          <p:spPr>
            <a:xfrm>
              <a:off x="3237001" y="3024009"/>
              <a:ext cx="144145" cy="492125"/>
            </a:xfrm>
            <a:custGeom>
              <a:avLst/>
              <a:gdLst/>
              <a:ahLst/>
              <a:cxnLst/>
              <a:rect l="l" t="t" r="r" b="b"/>
              <a:pathLst>
                <a:path w="144145" h="492125">
                  <a:moveTo>
                    <a:pt x="144005" y="0"/>
                  </a:moveTo>
                  <a:lnTo>
                    <a:pt x="0" y="0"/>
                  </a:lnTo>
                  <a:lnTo>
                    <a:pt x="0" y="491998"/>
                  </a:lnTo>
                  <a:lnTo>
                    <a:pt x="144005" y="491998"/>
                  </a:lnTo>
                  <a:lnTo>
                    <a:pt x="1440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4">
              <a:extLst>
                <a:ext uri="{FF2B5EF4-FFF2-40B4-BE49-F238E27FC236}">
                  <a16:creationId xmlns:a16="http://schemas.microsoft.com/office/drawing/2014/main" id="{46FD2E5D-152C-4756-9BAE-792B5A8181ED}"/>
                </a:ext>
              </a:extLst>
            </p:cNvPr>
            <p:cNvSpPr txBox="1"/>
            <p:nvPr/>
          </p:nvSpPr>
          <p:spPr>
            <a:xfrm>
              <a:off x="3210831" y="3082941"/>
              <a:ext cx="172720" cy="37465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30"/>
                </a:lnSpc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Ochr 4</a:t>
              </a:r>
            </a:p>
          </p:txBody>
        </p:sp>
        <p:sp>
          <p:nvSpPr>
            <p:cNvPr id="11" name="object 15">
              <a:extLst>
                <a:ext uri="{FF2B5EF4-FFF2-40B4-BE49-F238E27FC236}">
                  <a16:creationId xmlns:a16="http://schemas.microsoft.com/office/drawing/2014/main" id="{4B8FBF51-1CB9-4692-8B61-739B8E859FC5}"/>
                </a:ext>
              </a:extLst>
            </p:cNvPr>
            <p:cNvSpPr txBox="1"/>
            <p:nvPr/>
          </p:nvSpPr>
          <p:spPr>
            <a:xfrm>
              <a:off x="4920749" y="2302989"/>
              <a:ext cx="179070" cy="758190"/>
            </a:xfrm>
            <a:prstGeom prst="rect">
              <a:avLst/>
            </a:prstGeom>
          </p:spPr>
          <p:txBody>
            <a:bodyPr vert="vert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Ochr 2: </a:t>
              </a:r>
              <a:r>
                <a:rPr lang="cy-GB" sz="1050" b="1">
                  <a:solidFill>
                    <a:srgbClr val="231F20"/>
                  </a:solidFill>
                  <a:latin typeface="Gill Sans MT"/>
                  <a:cs typeface="Gill Sans MT"/>
                </a:rPr>
                <a:t>3.2m</a:t>
              </a:r>
            </a:p>
          </p:txBody>
        </p:sp>
        <p:sp>
          <p:nvSpPr>
            <p:cNvPr id="12" name="object 16">
              <a:extLst>
                <a:ext uri="{FF2B5EF4-FFF2-40B4-BE49-F238E27FC236}">
                  <a16:creationId xmlns:a16="http://schemas.microsoft.com/office/drawing/2014/main" id="{A1E370D9-7A3C-41B5-B610-328FB3AE8DA1}"/>
                </a:ext>
              </a:extLst>
            </p:cNvPr>
            <p:cNvSpPr txBox="1"/>
            <p:nvPr/>
          </p:nvSpPr>
          <p:spPr>
            <a:xfrm>
              <a:off x="1201547" y="1995633"/>
              <a:ext cx="3947795" cy="2016125"/>
            </a:xfrm>
            <a:prstGeom prst="rect">
              <a:avLst/>
            </a:prstGeom>
          </p:spPr>
          <p:txBody>
            <a:bodyPr vert="horz" wrap="square" lIns="0" tIns="77470" rIns="0" bIns="0" rtlCol="0">
              <a:spAutoFit/>
            </a:bodyPr>
            <a:lstStyle/>
            <a:p>
              <a:pPr marL="267335" algn="ctr">
                <a:lnSpc>
                  <a:spcPct val="100000"/>
                </a:lnSpc>
                <a:spcBef>
                  <a:spcPts val="610"/>
                </a:spcBef>
              </a:pPr>
              <a:r>
                <a:rPr lang="cy-GB" sz="1050">
                  <a:solidFill>
                    <a:srgbClr val="231F20"/>
                  </a:solidFill>
                  <a:latin typeface="+mn-lt"/>
                  <a:cs typeface="Gill Sans MT"/>
                </a:rPr>
                <a:t>Ochr 1</a:t>
              </a: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 marL="945515">
                <a:lnSpc>
                  <a:spcPct val="100000"/>
                </a:lnSpc>
                <a:spcBef>
                  <a:spcPts val="865"/>
                </a:spcBef>
              </a:pPr>
              <a:r>
                <a:rPr lang="cy-GB" sz="1050">
                  <a:solidFill>
                    <a:srgbClr val="231F20"/>
                  </a:solidFill>
                  <a:latin typeface="+mn-lt"/>
                  <a:cs typeface="Gill Sans MT"/>
                </a:rPr>
                <a:t>Ochr 5: </a:t>
              </a:r>
              <a:r>
                <a:rPr lang="cy-GB" sz="1050" b="1">
                  <a:solidFill>
                    <a:srgbClr val="231F20"/>
                  </a:solidFill>
                  <a:latin typeface="+mn-lt"/>
                  <a:cs typeface="Gill Sans MT"/>
                </a:rPr>
                <a:t>2.8m</a:t>
              </a:r>
            </a:p>
            <a:p>
              <a:pPr>
                <a:lnSpc>
                  <a:spcPct val="100000"/>
                </a:lnSpc>
                <a:spcBef>
                  <a:spcPts val="30"/>
                </a:spcBef>
              </a:pPr>
              <a:endParaRPr sz="1700" dirty="0">
                <a:latin typeface="+mn-lt"/>
                <a:cs typeface="Gill Sans MT"/>
              </a:endParaRPr>
            </a:p>
            <a:p>
              <a:pPr marR="478790" algn="r">
                <a:lnSpc>
                  <a:spcPct val="100000"/>
                </a:lnSpc>
              </a:pPr>
              <a:r>
                <a:rPr lang="cy-GB" sz="1050">
                  <a:solidFill>
                    <a:srgbClr val="231F20"/>
                  </a:solidFill>
                  <a:latin typeface="+mn-lt"/>
                  <a:cs typeface="Gill Sans MT"/>
                </a:rPr>
                <a:t>Ochr 3: </a:t>
              </a:r>
              <a:r>
                <a:rPr lang="cy-GB" sz="1050" b="1">
                  <a:solidFill>
                    <a:srgbClr val="231F20"/>
                  </a:solidFill>
                  <a:latin typeface="+mn-lt"/>
                  <a:cs typeface="Gill Sans MT"/>
                </a:rPr>
                <a:t>2.5m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3D30BDD8-A70C-47A9-9723-432C30551672}"/>
              </a:ext>
            </a:extLst>
          </p:cNvPr>
          <p:cNvSpPr txBox="1"/>
          <p:nvPr/>
        </p:nvSpPr>
        <p:spPr>
          <a:xfrm>
            <a:off x="336173" y="4847647"/>
            <a:ext cx="4572000" cy="998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>
              <a:lnSpc>
                <a:spcPct val="100000"/>
              </a:lnSpc>
              <a:spcBef>
                <a:spcPts val="5"/>
              </a:spcBef>
            </a:pPr>
            <a:r>
              <a:rPr lang="cy-GB" sz="1400" i="1">
                <a:solidFill>
                  <a:srgbClr val="231F20"/>
                </a:solidFill>
                <a:latin typeface="Gill Sans MT"/>
                <a:cs typeface="Gill Sans MT"/>
              </a:rPr>
              <a:t>Cam 1</a:t>
            </a:r>
          </a:p>
          <a:p>
            <a:pPr marL="152400" marR="359410">
              <a:lnSpc>
                <a:spcPct val="101400"/>
              </a:lnSpc>
              <a:spcBef>
                <a:spcPts val="425"/>
              </a:spcBef>
            </a:pP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Rhannwch yr arwynebedd yn ddwy ran, ac yna cyfrifwch arwynebedd pob rhan. Y ffordd hawsaf o wneud hyn yw ei rannu'n ddwy adran lai: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A6880F0-BF3A-4039-9067-1A89DB8E2F4E}"/>
              </a:ext>
            </a:extLst>
          </p:cNvPr>
          <p:cNvGrpSpPr/>
          <p:nvPr/>
        </p:nvGrpSpPr>
        <p:grpSpPr>
          <a:xfrm>
            <a:off x="4583192" y="1449131"/>
            <a:ext cx="3947795" cy="1830503"/>
            <a:chOff x="1201547" y="4779009"/>
            <a:chExt cx="3947795" cy="2016125"/>
          </a:xfrm>
        </p:grpSpPr>
        <p:grpSp>
          <p:nvGrpSpPr>
            <p:cNvPr id="18" name="object 17">
              <a:extLst>
                <a:ext uri="{FF2B5EF4-FFF2-40B4-BE49-F238E27FC236}">
                  <a16:creationId xmlns:a16="http://schemas.microsoft.com/office/drawing/2014/main" id="{82FAFC35-000A-4D1D-ACB2-E0C24102A27B}"/>
                </a:ext>
              </a:extLst>
            </p:cNvPr>
            <p:cNvGrpSpPr/>
            <p:nvPr/>
          </p:nvGrpSpPr>
          <p:grpSpPr>
            <a:xfrm>
              <a:off x="1201547" y="4779009"/>
              <a:ext cx="3947795" cy="2016125"/>
              <a:chOff x="1201547" y="4779009"/>
              <a:chExt cx="3947795" cy="2016125"/>
            </a:xfrm>
          </p:grpSpPr>
          <p:sp>
            <p:nvSpPr>
              <p:cNvPr id="27" name="object 18">
                <a:extLst>
                  <a:ext uri="{FF2B5EF4-FFF2-40B4-BE49-F238E27FC236}">
                    <a16:creationId xmlns:a16="http://schemas.microsoft.com/office/drawing/2014/main" id="{0ECFABC7-2A44-4A9B-80CC-7659ED05D32B}"/>
                  </a:ext>
                </a:extLst>
              </p:cNvPr>
              <p:cNvSpPr/>
              <p:nvPr/>
            </p:nvSpPr>
            <p:spPr>
              <a:xfrm>
                <a:off x="1201547" y="4779009"/>
                <a:ext cx="3947795" cy="2016125"/>
              </a:xfrm>
              <a:custGeom>
                <a:avLst/>
                <a:gdLst/>
                <a:ahLst/>
                <a:cxnLst/>
                <a:rect l="l" t="t" r="r" b="b"/>
                <a:pathLst>
                  <a:path w="3947795" h="2016125">
                    <a:moveTo>
                      <a:pt x="3947299" y="0"/>
                    </a:moveTo>
                    <a:lnTo>
                      <a:pt x="0" y="0"/>
                    </a:lnTo>
                    <a:lnTo>
                      <a:pt x="0" y="2015998"/>
                    </a:lnTo>
                    <a:lnTo>
                      <a:pt x="3947299" y="2015998"/>
                    </a:lnTo>
                    <a:lnTo>
                      <a:pt x="394729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9">
                <a:extLst>
                  <a:ext uri="{FF2B5EF4-FFF2-40B4-BE49-F238E27FC236}">
                    <a16:creationId xmlns:a16="http://schemas.microsoft.com/office/drawing/2014/main" id="{F7D15D91-A812-4894-9568-CCB738C43888}"/>
                  </a:ext>
                </a:extLst>
              </p:cNvPr>
              <p:cNvSpPr/>
              <p:nvPr/>
            </p:nvSpPr>
            <p:spPr>
              <a:xfrm>
                <a:off x="1650203" y="5079179"/>
                <a:ext cx="3234055" cy="1433830"/>
              </a:xfrm>
              <a:custGeom>
                <a:avLst/>
                <a:gdLst/>
                <a:ahLst/>
                <a:cxnLst/>
                <a:rect l="l" t="t" r="r" b="b"/>
                <a:pathLst>
                  <a:path w="3234054" h="1433829">
                    <a:moveTo>
                      <a:pt x="0" y="0"/>
                    </a:moveTo>
                    <a:lnTo>
                      <a:pt x="3233623" y="0"/>
                    </a:lnTo>
                    <a:lnTo>
                      <a:pt x="3233623" y="1433652"/>
                    </a:lnTo>
                    <a:lnTo>
                      <a:pt x="1758327" y="1433652"/>
                    </a:lnTo>
                    <a:lnTo>
                      <a:pt x="1758327" y="1040803"/>
                    </a:lnTo>
                    <a:lnTo>
                      <a:pt x="0" y="1040803"/>
                    </a:lnTo>
                    <a:lnTo>
                      <a:pt x="0" y="0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0">
                <a:extLst>
                  <a:ext uri="{FF2B5EF4-FFF2-40B4-BE49-F238E27FC236}">
                    <a16:creationId xmlns:a16="http://schemas.microsoft.com/office/drawing/2014/main" id="{78595CEF-900C-4C93-B04C-240EE6F6E177}"/>
                  </a:ext>
                </a:extLst>
              </p:cNvPr>
              <p:cNvSpPr/>
              <p:nvPr/>
            </p:nvSpPr>
            <p:spPr>
              <a:xfrm>
                <a:off x="3405174" y="5104804"/>
                <a:ext cx="0" cy="990600"/>
              </a:xfrm>
              <a:custGeom>
                <a:avLst/>
                <a:gdLst/>
                <a:ahLst/>
                <a:cxnLst/>
                <a:rect l="l" t="t" r="r" b="b"/>
                <a:pathLst>
                  <a:path h="990600">
                    <a:moveTo>
                      <a:pt x="0" y="990003"/>
                    </a:moveTo>
                    <a:lnTo>
                      <a:pt x="0" y="0"/>
                    </a:lnTo>
                  </a:path>
                </a:pathLst>
              </a:custGeom>
              <a:ln w="6350">
                <a:solidFill>
                  <a:srgbClr val="231F20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9" name="object 21">
              <a:extLst>
                <a:ext uri="{FF2B5EF4-FFF2-40B4-BE49-F238E27FC236}">
                  <a16:creationId xmlns:a16="http://schemas.microsoft.com/office/drawing/2014/main" id="{A2FCDE15-F9DF-4A7D-B074-6A80AA97A3AA}"/>
                </a:ext>
              </a:extLst>
            </p:cNvPr>
            <p:cNvSpPr txBox="1"/>
            <p:nvPr/>
          </p:nvSpPr>
          <p:spPr>
            <a:xfrm>
              <a:off x="2246223" y="5346031"/>
              <a:ext cx="2256155" cy="1854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  <a:tabLst>
                  <a:tab pos="1652270" algn="l"/>
                </a:tabLst>
              </a:pPr>
              <a:r>
                <a:rPr lang="cy-GB" sz="1050" b="1">
                  <a:solidFill>
                    <a:srgbClr val="F48523"/>
                  </a:solidFill>
                  <a:latin typeface="Gill Sans MT"/>
                  <a:cs typeface="Gill Sans MT"/>
                </a:rPr>
                <a:t>Adran A	Adran B</a:t>
              </a:r>
            </a:p>
          </p:txBody>
        </p:sp>
        <p:sp>
          <p:nvSpPr>
            <p:cNvPr id="20" name="object 22">
              <a:extLst>
                <a:ext uri="{FF2B5EF4-FFF2-40B4-BE49-F238E27FC236}">
                  <a16:creationId xmlns:a16="http://schemas.microsoft.com/office/drawing/2014/main" id="{4CD7ED83-F16D-44C7-9923-8DE172899645}"/>
                </a:ext>
              </a:extLst>
            </p:cNvPr>
            <p:cNvSpPr txBox="1"/>
            <p:nvPr/>
          </p:nvSpPr>
          <p:spPr>
            <a:xfrm>
              <a:off x="1419631" y="5227991"/>
              <a:ext cx="179070" cy="75819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Ochr 6: </a:t>
              </a:r>
              <a:r>
                <a:rPr lang="cy-GB" sz="1050" b="1">
                  <a:solidFill>
                    <a:srgbClr val="231F20"/>
                  </a:solidFill>
                  <a:latin typeface="Gill Sans MT"/>
                  <a:cs typeface="Gill Sans MT"/>
                </a:rPr>
                <a:t>2.1m</a:t>
              </a:r>
            </a:p>
          </p:txBody>
        </p:sp>
        <p:sp>
          <p:nvSpPr>
            <p:cNvPr id="21" name="object 23">
              <a:extLst>
                <a:ext uri="{FF2B5EF4-FFF2-40B4-BE49-F238E27FC236}">
                  <a16:creationId xmlns:a16="http://schemas.microsoft.com/office/drawing/2014/main" id="{753B1339-D45B-4D74-A589-7FC208615A83}"/>
                </a:ext>
              </a:extLst>
            </p:cNvPr>
            <p:cNvSpPr txBox="1"/>
            <p:nvPr/>
          </p:nvSpPr>
          <p:spPr>
            <a:xfrm>
              <a:off x="2147688" y="6086166"/>
              <a:ext cx="745490" cy="1854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Ochr 5: </a:t>
              </a:r>
              <a:r>
                <a:rPr lang="cy-GB" sz="1050" b="1">
                  <a:solidFill>
                    <a:srgbClr val="231F20"/>
                  </a:solidFill>
                  <a:latin typeface="Gill Sans MT"/>
                  <a:cs typeface="Gill Sans MT"/>
                </a:rPr>
                <a:t>2.8m</a:t>
              </a:r>
            </a:p>
          </p:txBody>
        </p:sp>
        <p:sp>
          <p:nvSpPr>
            <p:cNvPr id="22" name="object 24">
              <a:extLst>
                <a:ext uri="{FF2B5EF4-FFF2-40B4-BE49-F238E27FC236}">
                  <a16:creationId xmlns:a16="http://schemas.microsoft.com/office/drawing/2014/main" id="{125F6903-9223-4B94-B17F-0317D62C6F91}"/>
                </a:ext>
              </a:extLst>
            </p:cNvPr>
            <p:cNvSpPr txBox="1"/>
            <p:nvPr/>
          </p:nvSpPr>
          <p:spPr>
            <a:xfrm>
              <a:off x="3137653" y="4871166"/>
              <a:ext cx="361950" cy="1854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Ochr 1</a:t>
              </a:r>
            </a:p>
          </p:txBody>
        </p:sp>
        <p:sp>
          <p:nvSpPr>
            <p:cNvPr id="23" name="object 25">
              <a:extLst>
                <a:ext uri="{FF2B5EF4-FFF2-40B4-BE49-F238E27FC236}">
                  <a16:creationId xmlns:a16="http://schemas.microsoft.com/office/drawing/2014/main" id="{3647EA4C-6A6A-4804-BF36-2B20D62A8F72}"/>
                </a:ext>
              </a:extLst>
            </p:cNvPr>
            <p:cNvSpPr/>
            <p:nvPr/>
          </p:nvSpPr>
          <p:spPr>
            <a:xfrm>
              <a:off x="3237001" y="6137998"/>
              <a:ext cx="144145" cy="492125"/>
            </a:xfrm>
            <a:custGeom>
              <a:avLst/>
              <a:gdLst/>
              <a:ahLst/>
              <a:cxnLst/>
              <a:rect l="l" t="t" r="r" b="b"/>
              <a:pathLst>
                <a:path w="144145" h="492125">
                  <a:moveTo>
                    <a:pt x="144005" y="0"/>
                  </a:moveTo>
                  <a:lnTo>
                    <a:pt x="0" y="0"/>
                  </a:lnTo>
                  <a:lnTo>
                    <a:pt x="0" y="491998"/>
                  </a:lnTo>
                  <a:lnTo>
                    <a:pt x="144005" y="491998"/>
                  </a:lnTo>
                  <a:lnTo>
                    <a:pt x="1440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6">
              <a:extLst>
                <a:ext uri="{FF2B5EF4-FFF2-40B4-BE49-F238E27FC236}">
                  <a16:creationId xmlns:a16="http://schemas.microsoft.com/office/drawing/2014/main" id="{87F63920-8EE9-49C5-8CAB-A1860439844E}"/>
                </a:ext>
              </a:extLst>
            </p:cNvPr>
            <p:cNvSpPr txBox="1"/>
            <p:nvPr/>
          </p:nvSpPr>
          <p:spPr>
            <a:xfrm>
              <a:off x="3210831" y="6196940"/>
              <a:ext cx="172720" cy="37465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30"/>
                </a:lnSpc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Ochr 4</a:t>
              </a:r>
            </a:p>
          </p:txBody>
        </p:sp>
        <p:sp>
          <p:nvSpPr>
            <p:cNvPr id="25" name="object 27">
              <a:extLst>
                <a:ext uri="{FF2B5EF4-FFF2-40B4-BE49-F238E27FC236}">
                  <a16:creationId xmlns:a16="http://schemas.microsoft.com/office/drawing/2014/main" id="{9E7CEBEF-957E-40FA-B177-5D20130C9FE2}"/>
                </a:ext>
              </a:extLst>
            </p:cNvPr>
            <p:cNvSpPr txBox="1"/>
            <p:nvPr/>
          </p:nvSpPr>
          <p:spPr>
            <a:xfrm>
              <a:off x="4920738" y="5461990"/>
              <a:ext cx="179070" cy="758190"/>
            </a:xfrm>
            <a:prstGeom prst="rect">
              <a:avLst/>
            </a:prstGeom>
          </p:spPr>
          <p:txBody>
            <a:bodyPr vert="vert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Ochr 2: </a:t>
              </a:r>
              <a:r>
                <a:rPr lang="cy-GB" sz="1050" b="1">
                  <a:solidFill>
                    <a:srgbClr val="231F20"/>
                  </a:solidFill>
                  <a:latin typeface="Gill Sans MT"/>
                  <a:cs typeface="Gill Sans MT"/>
                </a:rPr>
                <a:t>3.2m</a:t>
              </a:r>
            </a:p>
          </p:txBody>
        </p:sp>
        <p:sp>
          <p:nvSpPr>
            <p:cNvPr id="26" name="object 28">
              <a:extLst>
                <a:ext uri="{FF2B5EF4-FFF2-40B4-BE49-F238E27FC236}">
                  <a16:creationId xmlns:a16="http://schemas.microsoft.com/office/drawing/2014/main" id="{9DC32461-B6E6-420F-903F-5E2DDFA8961D}"/>
                </a:ext>
              </a:extLst>
            </p:cNvPr>
            <p:cNvSpPr txBox="1"/>
            <p:nvPr/>
          </p:nvSpPr>
          <p:spPr>
            <a:xfrm>
              <a:off x="3929687" y="6500166"/>
              <a:ext cx="745490" cy="1854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</a:pPr>
              <a:r>
                <a:rPr lang="cy-GB" sz="1050">
                  <a:solidFill>
                    <a:srgbClr val="231F20"/>
                  </a:solidFill>
                  <a:latin typeface="Gill Sans MT"/>
                  <a:cs typeface="Gill Sans MT"/>
                </a:rPr>
                <a:t>Ochr 3: </a:t>
              </a:r>
              <a:r>
                <a:rPr lang="cy-GB" sz="1050" b="1">
                  <a:solidFill>
                    <a:srgbClr val="231F20"/>
                  </a:solidFill>
                  <a:latin typeface="Gill Sans MT"/>
                  <a:cs typeface="Gill Sans MT"/>
                </a:rPr>
                <a:t>2.5m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DCFADD6-BB56-4273-9E08-E7842CCEFFBA}"/>
              </a:ext>
            </a:extLst>
          </p:cNvPr>
          <p:cNvSpPr txBox="1"/>
          <p:nvPr/>
        </p:nvSpPr>
        <p:spPr>
          <a:xfrm>
            <a:off x="4817441" y="3161612"/>
            <a:ext cx="4883291" cy="30376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>
              <a:lnSpc>
                <a:spcPct val="100000"/>
              </a:lnSpc>
            </a:pPr>
            <a:r>
              <a:rPr lang="cy-GB" sz="1400" i="1">
                <a:solidFill>
                  <a:srgbClr val="231F20"/>
                </a:solidFill>
                <a:latin typeface="Gill Sans MT"/>
                <a:cs typeface="Gill Sans MT"/>
              </a:rPr>
              <a:t>Cam 2</a:t>
            </a:r>
          </a:p>
          <a:p>
            <a:pPr marL="152400" marR="1254760">
              <a:lnSpc>
                <a:spcPct val="132300"/>
              </a:lnSpc>
            </a:pP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Cyfrifwch arwynebedd adran A ac adran B:  </a:t>
            </a:r>
            <a:r>
              <a:rPr lang="cy-GB" sz="1400">
                <a:solidFill>
                  <a:srgbClr val="231F20"/>
                </a:solidFill>
              </a:rPr>
              <a:t>adran</a:t>
            </a: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 A = 2.1 </a:t>
            </a:r>
            <a:r>
              <a:rPr lang="cy-GB" sz="1400" baseline="-4830">
                <a:solidFill>
                  <a:srgbClr val="231F20"/>
                </a:solidFill>
                <a:latin typeface="Garamond"/>
                <a:cs typeface="Garamond"/>
              </a:rPr>
              <a:t>× </a:t>
            </a: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2.8 = 5.88m²</a:t>
            </a:r>
          </a:p>
          <a:p>
            <a:pPr marL="152400">
              <a:lnSpc>
                <a:spcPct val="100000"/>
              </a:lnSpc>
              <a:spcBef>
                <a:spcPts val="445"/>
              </a:spcBef>
            </a:pP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adran B = 2.5 </a:t>
            </a:r>
            <a:r>
              <a:rPr lang="cy-GB" sz="1400" baseline="-4830">
                <a:solidFill>
                  <a:srgbClr val="231F20"/>
                </a:solidFill>
                <a:latin typeface="Garamond"/>
                <a:cs typeface="Garamond"/>
              </a:rPr>
              <a:t>× </a:t>
            </a: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3.2 = 8m²</a:t>
            </a: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lang="en-US" sz="1400" dirty="0">
              <a:latin typeface="Arial"/>
              <a:cs typeface="Arial"/>
            </a:endParaRPr>
          </a:p>
          <a:p>
            <a:pPr marL="152400">
              <a:lnSpc>
                <a:spcPct val="100000"/>
              </a:lnSpc>
            </a:pPr>
            <a:r>
              <a:rPr lang="cy-GB" sz="1400" i="1">
                <a:solidFill>
                  <a:srgbClr val="231F20"/>
                </a:solidFill>
                <a:latin typeface="Gill Sans MT"/>
                <a:cs typeface="Gill Sans MT"/>
              </a:rPr>
              <a:t>Cam 3</a:t>
            </a:r>
          </a:p>
          <a:p>
            <a:pPr marL="152400" marR="995680">
              <a:lnSpc>
                <a:spcPct val="132300"/>
              </a:lnSpc>
            </a:pP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Adiwch arwynebedd adran A ac adran B at ei gilydd:  adran A + adran B = cyfanswm arwynebedd y llawr</a:t>
            </a:r>
          </a:p>
          <a:p>
            <a:pPr marL="152400">
              <a:lnSpc>
                <a:spcPct val="100000"/>
              </a:lnSpc>
              <a:spcBef>
                <a:spcPts val="445"/>
              </a:spcBef>
            </a:pP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5.88 + 8 = 13.88m²</a:t>
            </a:r>
          </a:p>
          <a:p>
            <a:pPr marL="152400">
              <a:lnSpc>
                <a:spcPct val="100000"/>
              </a:lnSpc>
              <a:spcBef>
                <a:spcPts val="869"/>
              </a:spcBef>
            </a:pPr>
            <a:r>
              <a:rPr lang="cy-GB" sz="1400"/>
              <a:t>Cyfanswm arwynebedd y llawr yw </a:t>
            </a:r>
            <a:r>
              <a:rPr lang="cy-GB" sz="1400" b="1">
                <a:solidFill>
                  <a:srgbClr val="F48523"/>
                </a:solidFill>
                <a:latin typeface="Gill Sans MT"/>
                <a:cs typeface="Gill Sans MT"/>
              </a:rPr>
              <a:t>13.88m²</a:t>
            </a:r>
            <a:r>
              <a:rPr lang="cy-GB" sz="1400">
                <a:solidFill>
                  <a:srgbClr val="231F20"/>
                </a:solidFill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6235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153400" cy="4114800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Nod: </a:t>
            </a:r>
            <a: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Rhoi dealltwriaeth i ddysgwyr o gyfrifo meintiau a ddefnyddir ar gyfer teilsio waliau a lloriau.</a:t>
            </a:r>
            <a:br>
              <a:rPr lang="cy-GB" sz="2000" b="0">
                <a:solidFill>
                  <a:srgbClr val="000000"/>
                </a:solidFill>
                <a:latin typeface="+mn-lt"/>
                <a:ea typeface="ＭＳ Ｐゴシック" pitchFamily="-105" charset="-128"/>
              </a:rPr>
            </a:b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Deilliannau:</a:t>
            </a:r>
            <a:r>
              <a:rPr lang="cy-GB" sz="2000" b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Ar ddiwedd y sesiwn hon, bydd y dysgwr yn gallu:</a:t>
            </a: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1: </a:t>
            </a:r>
            <a: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Nodi amrywiaeth o wahanol ddulliau mesur, gan gynnwys ardaloedd, llinellol a sut mae caniatáu ar gyfer gwastraff.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2: </a:t>
            </a:r>
            <a: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Nodi a chysylltu mathau o fesuriadau â gwaith teilsio.</a:t>
            </a:r>
          </a:p>
        </p:txBody>
      </p:sp>
    </p:spTree>
    <p:extLst>
      <p:ext uri="{BB962C8B-B14F-4D97-AF65-F5344CB8AC3E}">
        <p14:creationId xmlns:p14="http://schemas.microsoft.com/office/powerpoint/2010/main" val="2779985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1"/>
            <a:ext cx="8229600" cy="617240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137579"/>
            <a:ext cx="8153400" cy="617240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 dirty="0"/>
              <a:t>Cyfrifo ar gyfer teilsio waliau a lloriau: cynllunio</a:t>
            </a:r>
            <a:br>
              <a:rPr lang="cy-GB" sz="2000" u="sng" dirty="0">
                <a:ea typeface="ＭＳ Ｐゴシック" panose="020B0600070205080204" pitchFamily="34" charset="-128"/>
              </a:rPr>
            </a:br>
            <a:br>
              <a:rPr lang="cy-GB" sz="2000" b="0" u="sng" dirty="0">
                <a:ea typeface="ＭＳ Ｐゴシック" panose="020B0600070205080204" pitchFamily="34" charset="-128"/>
              </a:rPr>
            </a:br>
            <a:r>
              <a:rPr lang="cy-GB" sz="2000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Gall cynllunio da arbed costau.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3AAB6C-C351-4D90-864C-8B83F6610193}"/>
              </a:ext>
            </a:extLst>
          </p:cNvPr>
          <p:cNvSpPr/>
          <p:nvPr/>
        </p:nvSpPr>
        <p:spPr>
          <a:xfrm>
            <a:off x="373212" y="2222863"/>
            <a:ext cx="83975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Mae bod yn drefnus ymlaen llaw o ran y llafur, y deunyddiau a’r adnoddau cywir yn golygu y bydd problemau’n llai tebygol o godi. Mae gweithlu anhrefnus yn gallu bod yn gostus yn y tymor hir.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angen paratoi asesiadau risg a datganiadau dull cyn i’r gwaith ddechrau.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Rhaid archebu deunyddiau ac adnoddau cyn dechrau ar y gwaith er mwyn sicrhau eich bod yn cadw at derfynau amser.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angen storio deunyddiau teilsio yn gywir er mwyn osgoi difrod.</a:t>
            </a:r>
          </a:p>
        </p:txBody>
      </p:sp>
    </p:spTree>
    <p:extLst>
      <p:ext uri="{BB962C8B-B14F-4D97-AF65-F5344CB8AC3E}">
        <p14:creationId xmlns:p14="http://schemas.microsoft.com/office/powerpoint/2010/main" val="3355693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08440" y="1988840"/>
            <a:ext cx="8229600" cy="3822624"/>
          </a:xfrm>
        </p:spPr>
        <p:txBody>
          <a:bodyPr/>
          <a:lstStyle/>
          <a:p>
            <a:pPr eaLnBrk="1" hangingPunct="1"/>
            <a:r>
              <a:rPr lang="cy-GB" dirty="0"/>
              <a:t>Gyda </a:t>
            </a:r>
            <a:r>
              <a:rPr lang="cy-GB" dirty="0" err="1"/>
              <a:t>theilsio</a:t>
            </a:r>
            <a:r>
              <a:rPr lang="cy-GB" dirty="0"/>
              <a:t> waliau a lloriau, mae nifer o ddulliau cyfrifo’n cael eu defnyddio i gyfrifo meintiau deunyddiau a pha rai sy’n cael eu defnyddio wrth osod allan cyn </a:t>
            </a:r>
            <a:r>
              <a:rPr lang="cy-GB" dirty="0" err="1"/>
              <a:t>teilsio</a:t>
            </a:r>
            <a:r>
              <a:rPr lang="cy-GB" dirty="0"/>
              <a:t>.</a:t>
            </a:r>
          </a:p>
          <a:p>
            <a:pPr eaLnBrk="1" hangingPunct="1"/>
            <a:r>
              <a:rPr lang="cy-GB" dirty="0"/>
              <a:t>Byddwn yn edrych ar: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mesur yn llinol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mesur arwynebedd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caniatáu ar gyfer gwastraff.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390569" y="1124744"/>
            <a:ext cx="8153400" cy="720080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 dirty="0"/>
              <a:t>Mathau o fesuriadau a ddefnyddir</a:t>
            </a:r>
            <a:br>
              <a:rPr lang="cy-GB" sz="2000" u="sng" dirty="0">
                <a:ea typeface="ＭＳ Ｐゴシック" panose="020B0600070205080204" pitchFamily="34" charset="-128"/>
              </a:rPr>
            </a:br>
            <a:br>
              <a:rPr lang="cy-GB" sz="2000" u="sng" dirty="0">
                <a:ea typeface="ＭＳ Ｐゴシック" panose="020B0600070205080204" pitchFamily="34" charset="-128"/>
              </a:rPr>
            </a:br>
            <a:endParaRPr lang="cy-GB" sz="2000" u="sng" dirty="0">
              <a:ea typeface="ＭＳ Ｐゴシック" panose="020B0600070205080204" pitchFamily="34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1A19A7-D738-4B7E-9024-2EE467FB2C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5202" y="3622911"/>
            <a:ext cx="3708767" cy="247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769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628800"/>
            <a:ext cx="8229600" cy="3822624"/>
          </a:xfrm>
        </p:spPr>
        <p:txBody>
          <a:bodyPr/>
          <a:lstStyle/>
          <a:p>
            <a:pPr eaLnBrk="1" hangingPunct="1"/>
            <a:r>
              <a:rPr lang="cy-GB"/>
              <a:t>Fel teilsiwr waliau a lloriau, bydd gofyn i chi fesur a chyfrifo amrywiaeth o ddeunyddiau teilsio ar gyfer gosod teils.</a:t>
            </a:r>
          </a:p>
          <a:p>
            <a:pPr eaLnBrk="1" hangingPunct="1"/>
            <a:r>
              <a:rPr lang="cy-GB"/>
              <a:t>Gall hyn gynnwys: teils, bwrdd sment, plastrfwrdd, pilen ddatgysylltu, trim blaen grisiau, trim teils a llawer mwy.</a:t>
            </a:r>
          </a:p>
          <a:p>
            <a:pPr eaLnBrk="1" hangingPunct="1"/>
            <a:r>
              <a:rPr lang="cy-GB"/>
              <a:t>Wrth dendro am gontractau teilsio, mae’n bwysig cyfrifo’n gywir a pheidio â thanamcangyfrif faint o ddeunyddiau sydd eu hangen gan fod hyn yn gallu bod yn gostus iawn.</a:t>
            </a:r>
          </a:p>
          <a:p>
            <a:pPr eaLnBrk="1" hangingPunct="1"/>
            <a:r>
              <a:rPr lang="cy-GB"/>
              <a:t>Rhaid ystyried gwastraff wrth gyfrifo meintiau.</a:t>
            </a:r>
          </a:p>
          <a:p>
            <a:pPr eaLnBrk="1" hangingPunct="1"/>
            <a:endParaRPr lang="en-GB" b="1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40121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/>
              <a:t>Cyfrifo ar gyfer teilsio waliau a lloriau</a:t>
            </a:r>
          </a:p>
        </p:txBody>
      </p:sp>
    </p:spTree>
    <p:extLst>
      <p:ext uri="{BB962C8B-B14F-4D97-AF65-F5344CB8AC3E}">
        <p14:creationId xmlns:p14="http://schemas.microsoft.com/office/powerpoint/2010/main" val="2912328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15304" y="1700808"/>
            <a:ext cx="8229600" cy="1224136"/>
          </a:xfrm>
        </p:spPr>
        <p:txBody>
          <a:bodyPr/>
          <a:lstStyle/>
          <a:p>
            <a:pPr eaLnBrk="1" hangingPunct="1"/>
            <a:r>
              <a:rPr lang="cy-GB"/>
              <a:t>Wrth gyfrifo meintiau deunyddiau teilsio, defnyddir yr unedau canlynol i fesur:</a:t>
            </a:r>
          </a:p>
          <a:p>
            <a:pPr eaLnBrk="1" hangingPunct="1"/>
            <a:endParaRPr lang="en-GB" b="1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40121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/>
              <a:t>Unedau mesur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AF10CF3-9833-42E6-B615-B18F90731A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477187"/>
              </p:ext>
            </p:extLst>
          </p:nvPr>
        </p:nvGraphicFramePr>
        <p:xfrm>
          <a:off x="1289223" y="2944691"/>
          <a:ext cx="6481762" cy="2356517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333476">
                  <a:extLst>
                    <a:ext uri="{9D8B030D-6E8A-4147-A177-3AD203B41FA5}">
                      <a16:colId xmlns:a16="http://schemas.microsoft.com/office/drawing/2014/main" val="3477915088"/>
                    </a:ext>
                  </a:extLst>
                </a:gridCol>
                <a:gridCol w="3148286">
                  <a:extLst>
                    <a:ext uri="{9D8B030D-6E8A-4147-A177-3AD203B41FA5}">
                      <a16:colId xmlns:a16="http://schemas.microsoft.com/office/drawing/2014/main" val="52177237"/>
                    </a:ext>
                  </a:extLst>
                </a:gridCol>
              </a:tblGrid>
              <a:tr h="193890"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cy-GB" sz="1800">
                          <a:solidFill>
                            <a:srgbClr val="000000"/>
                          </a:solidFill>
                        </a:rPr>
                        <a:t>Unedau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cy-GB" sz="1800">
                          <a:solidFill>
                            <a:srgbClr val="000000"/>
                          </a:solidFill>
                        </a:rPr>
                        <a:t>Deunyddiau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5274707"/>
                  </a:ext>
                </a:extLst>
              </a:tr>
              <a:tr h="373422">
                <a:tc>
                  <a:txBody>
                    <a:bodyPr/>
                    <a:lstStyle/>
                    <a:p>
                      <a:pPr lvl="0" algn="l">
                        <a:lnSpc>
                          <a:spcPts val="2000"/>
                        </a:lnSpc>
                      </a:pPr>
                      <a:r>
                        <a:rPr lang="cy-GB" sz="1800"/>
                        <a:t>Mesuriadau llinol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cy-GB" sz="1800"/>
                        <a:t>Trim teils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4527660"/>
                  </a:ext>
                </a:extLst>
              </a:tr>
              <a:tr h="37342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800"/>
                        <a:t>Metrau sgwâr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cy-GB" sz="1800"/>
                        <a:t>Teils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7266666"/>
                  </a:ext>
                </a:extLst>
              </a:tr>
              <a:tr h="64799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800"/>
                        <a:t>Litrau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cy-GB" sz="1800"/>
                        <a:t>Preimars a chyfryngau bondio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6205079"/>
                  </a:ext>
                </a:extLst>
              </a:tr>
              <a:tr h="61621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800"/>
                        <a:t>Cilogramau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cy-GB" sz="1800"/>
                        <a:t>Adlynion a growtiau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8832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5823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82640"/>
            <a:ext cx="8229600" cy="3822624"/>
          </a:xfrm>
        </p:spPr>
        <p:txBody>
          <a:bodyPr/>
          <a:lstStyle/>
          <a:p>
            <a:pPr eaLnBrk="1" hangingPunct="1"/>
            <a:r>
              <a:rPr lang="cy-GB" dirty="0"/>
              <a:t>Wrth gyfrifo ar gyfer deunyddiau plastro, rydym ni’n defnyddio’r gweithrediadau sylfaenol hyn: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adio</a:t>
            </a:r>
            <a:r>
              <a:rPr lang="cy-GB" b="1" dirty="0">
                <a:ea typeface="ＭＳ Ｐゴシック" pitchFamily="-105" charset="-128"/>
                <a:cs typeface="ＭＳ Ｐゴシック" pitchFamily="-105" charset="-128"/>
              </a:rPr>
              <a:t>	 	 +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tynnu 	  </a:t>
            </a:r>
            <a:r>
              <a:rPr lang="cy-GB" b="1" dirty="0">
                <a:ea typeface="ＭＳ Ｐゴシック" pitchFamily="-105" charset="-128"/>
                <a:cs typeface="ＭＳ Ｐゴシック" pitchFamily="-105" charset="-128"/>
              </a:rPr>
              <a:t>-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lluosi	 </a:t>
            </a:r>
            <a:r>
              <a:rPr lang="cy-GB" b="1" dirty="0">
                <a:ea typeface="ＭＳ Ｐゴシック" pitchFamily="-105" charset="-128"/>
                <a:cs typeface="ＭＳ Ｐゴシック" pitchFamily="-105" charset="-128"/>
              </a:rPr>
              <a:t>x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rhannu	</a:t>
            </a:r>
            <a:r>
              <a:rPr lang="cy-GB" b="1" dirty="0">
                <a:ea typeface="ＭＳ Ｐゴシック" pitchFamily="-105" charset="-128"/>
                <a:cs typeface="ＭＳ Ｐゴシック" pitchFamily="-105" charset="-128"/>
              </a:rPr>
              <a:t>÷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40121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/>
              <a:t>Cyfrifo ar gyfer teilsio waliau a lloriau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D32BE2-A7F5-4908-92AA-24CF1272C1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791" y="2852936"/>
            <a:ext cx="4283968" cy="214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265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00808"/>
            <a:ext cx="8229600" cy="4104456"/>
          </a:xfrm>
        </p:spPr>
        <p:txBody>
          <a:bodyPr/>
          <a:lstStyle/>
          <a:p>
            <a:r>
              <a:rPr lang="cy-GB"/>
              <a:t>Un ffordd hawdd o gyfrifo canran (%) rhif yw rhannu’r rhif â 100 a’i luosi â’r ffigur canran sydd ei angen arnoch chi.</a:t>
            </a:r>
          </a:p>
          <a:p>
            <a:r>
              <a:rPr lang="cy-GB" b="1">
                <a:ea typeface="ＭＳ Ｐゴシック" panose="020B0600070205080204" pitchFamily="34" charset="-128"/>
              </a:rPr>
              <a:t>Sylwer: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20% yw’r swm a ychwanegir ar gyfer TAW ar ddeunyddiau (2021)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5% - 10% yw’r rhif sy’n cael ei ddefnyddio i ychwanegu gwastraff wrth gyfrifo meintiau deunyddiau ar gyfer contract.</a:t>
            </a:r>
          </a:p>
          <a:p>
            <a:pPr algn="ctr" eaLnBrk="1" hangingPunct="1"/>
            <a:r>
              <a:rPr lang="cy-GB" b="1" u="sng">
                <a:ea typeface="ＭＳ Ｐゴシック" pitchFamily="-105" charset="-128"/>
                <a:cs typeface="ＭＳ Ｐゴシック" pitchFamily="-105" charset="-128"/>
              </a:rPr>
              <a:t>Gweler yr enghraifft ar y sleid nesaf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40121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/>
              <a:t>Cyfrifo ar gyfer teilsio waliau a lloriau: canrannau %</a:t>
            </a:r>
          </a:p>
        </p:txBody>
      </p:sp>
    </p:spTree>
    <p:extLst>
      <p:ext uri="{BB962C8B-B14F-4D97-AF65-F5344CB8AC3E}">
        <p14:creationId xmlns:p14="http://schemas.microsoft.com/office/powerpoint/2010/main" val="2210266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60292" y="1556792"/>
            <a:ext cx="8229600" cy="4104456"/>
          </a:xfrm>
        </p:spPr>
        <p:txBody>
          <a:bodyPr/>
          <a:lstStyle/>
          <a:p>
            <a:pPr eaLnBrk="1" hangingPunct="1"/>
            <a:r>
              <a:rPr lang="cy-GB"/>
              <a:t>Mae gan ystafell arwynebedd llawr o 12.500m</a:t>
            </a:r>
            <a:r>
              <a:rPr lang="cy-GB" baseline="30000"/>
              <a:t>2</a:t>
            </a:r>
            <a:r>
              <a:rPr lang="cy-GB"/>
              <a:t> y mae angen ei orchuddio â theils porslen.</a:t>
            </a:r>
          </a:p>
          <a:p>
            <a:pPr eaLnBrk="1" hangingPunct="1"/>
            <a:r>
              <a:rPr lang="cy-GB"/>
              <a:t>Cyfrifwch gyfanswm yr arwynebedd sydd ei angen, gan ychwanegu 6% ar gyfer torri a gwastraffu.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>
                <a:ea typeface="ＭＳ Ｐゴシック" panose="020B0600070205080204" pitchFamily="34" charset="-128"/>
              </a:rPr>
              <a:t>12.500 ÷ 100 = 0.125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>
                <a:latin typeface="Arial" panose="020B0604020202020204" pitchFamily="34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0.125 × 6 = 0.750</a:t>
            </a:r>
            <a:r>
              <a:rPr lang="cy-GB" sz="18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m²</a:t>
            </a:r>
            <a:r>
              <a:rPr lang="cy-GB" sz="1800">
                <a:ea typeface="ＭＳ Ｐゴシック" panose="020B0600070205080204" pitchFamily="34" charset="-128"/>
              </a:rPr>
              <a:t>  (ychwanegol)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>
                <a:latin typeface="Arial" panose="020B0604020202020204" pitchFamily="34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0.750 + 12.500 = 13.250</a:t>
            </a:r>
            <a:r>
              <a:rPr lang="cy-GB" sz="18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m²</a:t>
            </a:r>
            <a:r>
              <a:rPr lang="cy-GB" sz="1800">
                <a:ea typeface="ＭＳ Ｐゴシック" panose="020B0600070205080204" pitchFamily="34" charset="-128"/>
              </a:rPr>
              <a:t>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>
                <a:latin typeface="Arial" panose="020B0604020202020204" pitchFamily="34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Cyfanswm angenrheidiol 13.250</a:t>
            </a:r>
            <a:r>
              <a:rPr lang="cy-GB" sz="18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m²</a:t>
            </a:r>
            <a:r>
              <a:rPr lang="cy-GB" sz="1800">
                <a:ea typeface="ＭＳ Ｐゴシック" panose="020B0600070205080204" pitchFamily="34" charset="-128"/>
              </a:rPr>
              <a:t> </a:t>
            </a:r>
          </a:p>
          <a:p>
            <a:pPr algn="ctr" eaLnBrk="1" hangingPunct="1"/>
            <a:endParaRPr lang="en-GB" altLang="en-US" sz="2400" b="1" u="sng" dirty="0">
              <a:solidFill>
                <a:srgbClr val="0077E3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40121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/>
              <a:t>Cyfrifo ar gyfer teilsio waliau a lloriau: canrannau %</a:t>
            </a:r>
          </a:p>
        </p:txBody>
      </p:sp>
    </p:spTree>
    <p:extLst>
      <p:ext uri="{BB962C8B-B14F-4D97-AF65-F5344CB8AC3E}">
        <p14:creationId xmlns:p14="http://schemas.microsoft.com/office/powerpoint/2010/main" val="9697012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C55CF93AAEB4EA631E8D12358080E" ma:contentTypeVersion="12" ma:contentTypeDescription="Create a new document." ma:contentTypeScope="" ma:versionID="7fb9593fdc5741df4022c232c52a5533">
  <xsd:schema xmlns:xsd="http://www.w3.org/2001/XMLSchema" xmlns:xs="http://www.w3.org/2001/XMLSchema" xmlns:p="http://schemas.microsoft.com/office/2006/metadata/properties" xmlns:ns2="6630edcf-f6f2-42e2-934a-b174e5b8993a" xmlns:ns3="dc3e18ab-5e90-4249-b4bb-5052ecfaefd5" targetNamespace="http://schemas.microsoft.com/office/2006/metadata/properties" ma:root="true" ma:fieldsID="13a505a3f0ad38d1d8713beb45a0fd18" ns2:_="" ns3:_="">
    <xsd:import namespace="6630edcf-f6f2-42e2-934a-b174e5b8993a"/>
    <xsd:import namespace="dc3e18ab-5e90-4249-b4bb-5052ecfae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0edcf-f6f2-42e2-934a-b174e5b89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e18ab-5e90-4249-b4bb-5052ecfaefd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CEF141F-62E1-49D1-983F-3DDBEBDEF4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30edcf-f6f2-42e2-934a-b174e5b8993a"/>
    <ds:schemaRef ds:uri="dc3e18ab-5e90-4249-b4bb-5052ecfaef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F13F7C-342C-47EE-B21F-14865C63BC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C9B40F-8C45-474A-BE47-D4F7EB5D3787}">
  <ds:schemaRefs>
    <ds:schemaRef ds:uri="http://schemas.openxmlformats.org/package/2006/metadata/core-properties"/>
    <ds:schemaRef ds:uri="http://purl.org/dc/terms/"/>
    <ds:schemaRef ds:uri="6630edcf-f6f2-42e2-934a-b174e5b8993a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dc3e18ab-5e90-4249-b4bb-5052ecfaefd5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2326</TotalTime>
  <Words>855</Words>
  <Application>Microsoft Office PowerPoint</Application>
  <PresentationFormat>On-screen Show (4:3)</PresentationFormat>
  <Paragraphs>112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Cambria Math</vt:lpstr>
      <vt:lpstr>Garamond</vt:lpstr>
      <vt:lpstr>Gill Sans MT</vt:lpstr>
      <vt:lpstr>Lucida Grande</vt:lpstr>
      <vt:lpstr>Times New Roman</vt:lpstr>
      <vt:lpstr>Default Design</vt:lpstr>
      <vt:lpstr>PowerPoint 13: Cyfrifo ar gyfer teilsio waliau a lloriau</vt:lpstr>
      <vt:lpstr>Nod: Rhoi dealltwriaeth i ddysgwyr o gyfrifo meintiau a ddefnyddir ar gyfer teilsio waliau a lloriau.   Deilliannau: Ar ddiwedd y sesiwn hon, bydd y dysgwr yn gallu:  Deilliant 1: Nodi amrywiaeth o wahanol ddulliau mesur, gan gynnwys ardaloedd, llinellol a sut mae caniatáu ar gyfer gwastraff. Deilliant 2: Nodi a chysylltu mathau o fesuriadau â gwaith teilsio.</vt:lpstr>
      <vt:lpstr>Cyfrifo ar gyfer teilsio waliau a lloriau: cynllunio  Gall cynllunio da arbed costau.</vt:lpstr>
      <vt:lpstr>Mathau o fesuriadau a ddefnyddir  </vt:lpstr>
      <vt:lpstr>Cyfrifo ar gyfer teilsio waliau a lloriau</vt:lpstr>
      <vt:lpstr>Unedau mesur</vt:lpstr>
      <vt:lpstr>Cyfrifo ar gyfer teilsio waliau a lloriau</vt:lpstr>
      <vt:lpstr>Cyfrifo ar gyfer teilsio waliau a lloriau: canrannau %</vt:lpstr>
      <vt:lpstr>Cyfrifo ar gyfer teilsio waliau a lloriau: canrannau %</vt:lpstr>
      <vt:lpstr>Mesuriadau llinol</vt:lpstr>
      <vt:lpstr>Arwynebedd</vt:lpstr>
      <vt:lpstr>Arwynebedd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364</cp:revision>
  <cp:lastPrinted>2021-10-04T09:29:00Z</cp:lastPrinted>
  <dcterms:created xsi:type="dcterms:W3CDTF">2013-05-28T00:38:54Z</dcterms:created>
  <dcterms:modified xsi:type="dcterms:W3CDTF">2021-10-11T08:51:51Z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0x0101002D6C55CF93AAEB4EA631E8D12358080E</vt:lpwstr>
  </property>
</Properties>
</file>