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0"/>
  </p:notesMasterIdLst>
  <p:handoutMasterIdLst>
    <p:handoutMasterId r:id="rId21"/>
  </p:handoutMasterIdLst>
  <p:sldIdLst>
    <p:sldId id="256" r:id="rId5"/>
    <p:sldId id="341" r:id="rId6"/>
    <p:sldId id="328" r:id="rId7"/>
    <p:sldId id="331" r:id="rId8"/>
    <p:sldId id="342" r:id="rId9"/>
    <p:sldId id="343" r:id="rId10"/>
    <p:sldId id="344" r:id="rId11"/>
    <p:sldId id="350" r:id="rId12"/>
    <p:sldId id="345" r:id="rId13"/>
    <p:sldId id="351" r:id="rId14"/>
    <p:sldId id="346" r:id="rId15"/>
    <p:sldId id="347" r:id="rId16"/>
    <p:sldId id="348" r:id="rId17"/>
    <p:sldId id="349" r:id="rId18"/>
    <p:sldId id="267" r:id="rId19"/>
  </p:sldIdLst>
  <p:sldSz cx="9144000" cy="6858000" type="screen4x3"/>
  <p:notesSz cx="6797675" cy="9874250"/>
  <p:custDataLst>
    <p:tags r:id="rId2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h - Just Content" initials="SJC" lastIdx="1" clrIdx="0">
    <p:extLst>
      <p:ext uri="{19B8F6BF-5375-455C-9EA6-DF929625EA0E}">
        <p15:presenceInfo xmlns:p15="http://schemas.microsoft.com/office/powerpoint/2012/main" userId="S::sarah@justcontent.co.uk::337db9f1-129a-4730-b837-88aedf403999" providerId="AD"/>
      </p:ext>
    </p:extLst>
  </p:cmAuthor>
  <p:cmAuthor id="2" name="hillary" initials="h" lastIdx="2" clrIdx="1">
    <p:extLst>
      <p:ext uri="{19B8F6BF-5375-455C-9EA6-DF929625EA0E}">
        <p15:presenceInfo xmlns:p15="http://schemas.microsoft.com/office/powerpoint/2012/main" userId="S::hillary@justcontent.co.uk::e1a2e170-c5b3-4c6a-b3a8-851e79bf1c9f" providerId="AD"/>
      </p:ext>
    </p:extLst>
  </p:cmAuthor>
  <p:cmAuthor id="3" name="Linda Mellor" initials="LM" lastIdx="2" clrIdx="2">
    <p:extLst>
      <p:ext uri="{19B8F6BF-5375-455C-9EA6-DF929625EA0E}">
        <p15:presenceInfo xmlns:p15="http://schemas.microsoft.com/office/powerpoint/2012/main" userId="8befdacc21238ac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4" autoAdjust="0"/>
    <p:restoredTop sz="94291" autoAdjust="0"/>
  </p:normalViewPr>
  <p:slideViewPr>
    <p:cSldViewPr showGuides="1">
      <p:cViewPr varScale="1">
        <p:scale>
          <a:sx n="62" d="100"/>
          <a:sy n="62" d="100"/>
        </p:scale>
        <p:origin x="788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gs" Target="tags/tag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90269"/>
            <a:ext cx="5438140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https://www.tiles.org.uk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1129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53336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15</a:t>
            </a:r>
          </a:p>
          <a:p>
            <a:pPr algn="r">
              <a:spcBef>
                <a:spcPts val="600"/>
              </a:spcBef>
            </a:pPr>
            <a:endParaRPr lang="en-US" sz="900" baseline="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116: Teilsio waliau a lloriau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3: Mathau o ddeunyddiau a ddefnyddir ar gyfer teilsio waliau a lloriau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 Mathau o growt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37E041-B063-4CBB-B17E-1689AD29842E}"/>
              </a:ext>
            </a:extLst>
          </p:cNvPr>
          <p:cNvSpPr txBox="1"/>
          <p:nvPr/>
        </p:nvSpPr>
        <p:spPr>
          <a:xfrm>
            <a:off x="406375" y="2529423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Mae’r dewis o growt yn dibynnu ar y math o deils, lleoliad y teils, cyflwr gwasanaethu’r gosodiad a’r dewis o ran lliw.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7ED8A7-B11D-44EF-AA52-18F947236817}"/>
              </a:ext>
            </a:extLst>
          </p:cNvPr>
          <p:cNvSpPr txBox="1"/>
          <p:nvPr/>
        </p:nvSpPr>
        <p:spPr>
          <a:xfrm>
            <a:off x="406375" y="1453203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growt yn ddeunydd sy’n dod wedi’i gymysgu’n barod neu ar ffurf powdwr.  Dyma’r deunydd y mae teilsiwr yn ei ddefnyddio yn y llinellau growt (uniadau rhwng y teils).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4AA055B-5971-48E8-997C-47B8962A3C01}"/>
              </a:ext>
            </a:extLst>
          </p:cNvPr>
          <p:cNvSpPr/>
          <p:nvPr/>
        </p:nvSpPr>
        <p:spPr>
          <a:xfrm>
            <a:off x="457200" y="3368353"/>
            <a:ext cx="521255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dirty="0"/>
              <a:t>Yn yr un modd ag adlyn, mae gan growt ddosbarthiadau cynnyrch</a:t>
            </a:r>
          </a:p>
          <a:p>
            <a:endParaRPr lang="en-GB" sz="1400" dirty="0"/>
          </a:p>
          <a:p>
            <a:r>
              <a:rPr lang="cy-GB" dirty="0"/>
              <a:t>Mae’r canlynol yn ddisgrifiadau o’r dosbarthiadau cynnyrch yn unol â’r Safon Ewropeaidd gyfredol EN 13888:</a:t>
            </a:r>
            <a:endParaRPr lang="cy-GB" sz="800" dirty="0"/>
          </a:p>
          <a:p>
            <a:endParaRPr lang="en-GB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E82137-B6B2-412F-A534-4F6D166960A6}"/>
              </a:ext>
            </a:extLst>
          </p:cNvPr>
          <p:cNvSpPr txBox="1"/>
          <p:nvPr/>
        </p:nvSpPr>
        <p:spPr>
          <a:xfrm>
            <a:off x="5780756" y="3429908"/>
            <a:ext cx="28906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Mathau o growt:</a:t>
            </a:r>
          </a:p>
          <a:p>
            <a:endParaRPr lang="en-GB" b="1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Wedi’i gymysgu’n barod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Seiliedig ar sment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Epocsi.</a:t>
            </a:r>
          </a:p>
        </p:txBody>
      </p:sp>
    </p:spTree>
    <p:extLst>
      <p:ext uri="{BB962C8B-B14F-4D97-AF65-F5344CB8AC3E}">
        <p14:creationId xmlns:p14="http://schemas.microsoft.com/office/powerpoint/2010/main" val="1195794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Preimar a chyfrwng bondio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A53824-C3C8-4E82-BA21-87A5A4DF0EDB}"/>
              </a:ext>
            </a:extLst>
          </p:cNvPr>
          <p:cNvSpPr txBox="1"/>
          <p:nvPr/>
        </p:nvSpPr>
        <p:spPr>
          <a:xfrm>
            <a:off x="395536" y="1814633"/>
            <a:ext cx="82912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Cyn gwneud unrhyw waith teilsio, mae’n rhaid i’r teilsiwr sicrhau bod y cefndir wedi cael ei baratoi a bod yr adlyn teils yn bondio â’r cefndir.</a:t>
            </a:r>
          </a:p>
          <a:p>
            <a:r>
              <a:rPr lang="cy-GB"/>
              <a:t>I gael bond o ansawdd da, mae teilswyr yn defnyddio preimars a chyfryngau bondio.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37E217-BC7D-4534-84C9-336D45A92EB7}"/>
              </a:ext>
            </a:extLst>
          </p:cNvPr>
          <p:cNvSpPr txBox="1"/>
          <p:nvPr/>
        </p:nvSpPr>
        <p:spPr>
          <a:xfrm>
            <a:off x="5610509" y="3208471"/>
            <a:ext cx="19816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y-GB" b="1"/>
              <a:t>Cyfrwng bondio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99481BA-649E-4CCA-BD07-51195CAE343C}"/>
              </a:ext>
            </a:extLst>
          </p:cNvPr>
          <p:cNvSpPr txBox="1"/>
          <p:nvPr/>
        </p:nvSpPr>
        <p:spPr>
          <a:xfrm>
            <a:off x="5610508" y="3746104"/>
            <a:ext cx="284992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/>
              <a:t>Defnyddir cyfryngau bondio mewn morteri sment ac adlynion i wella’r perfformiad ffisegol, gan gynnwys adlyniad, gwydnwch, hyblygrwydd, gwrth-ddŵr ac ymarferoldeb.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6E9F2C6-1CC5-44E8-A435-9A77F5DC7810}"/>
              </a:ext>
            </a:extLst>
          </p:cNvPr>
          <p:cNvSpPr txBox="1"/>
          <p:nvPr/>
        </p:nvSpPr>
        <p:spPr>
          <a:xfrm>
            <a:off x="457200" y="3738114"/>
            <a:ext cx="34235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/>
              <a:t>Mae preimars yn sefydlogi arwynebau llychlyd ac yn lleihau mandylledd y cefndir cyn gosod teils.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23BAC59-4C23-435D-B286-062EB36F52D2}"/>
              </a:ext>
            </a:extLst>
          </p:cNvPr>
          <p:cNvSpPr/>
          <p:nvPr/>
        </p:nvSpPr>
        <p:spPr>
          <a:xfrm>
            <a:off x="457200" y="3128374"/>
            <a:ext cx="20473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 b="1"/>
              <a:t>Preimar (acrylig)</a:t>
            </a:r>
          </a:p>
        </p:txBody>
      </p:sp>
    </p:spTree>
    <p:extLst>
      <p:ext uri="{BB962C8B-B14F-4D97-AF65-F5344CB8AC3E}">
        <p14:creationId xmlns:p14="http://schemas.microsoft.com/office/powerpoint/2010/main" val="2852276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Cyfansoddion lefelu/llyfnu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A53824-C3C8-4E82-BA21-87A5A4DF0EDB}"/>
              </a:ext>
            </a:extLst>
          </p:cNvPr>
          <p:cNvSpPr txBox="1"/>
          <p:nvPr/>
        </p:nvSpPr>
        <p:spPr>
          <a:xfrm>
            <a:off x="323528" y="1628800"/>
            <a:ext cx="46805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/>
              <a:t>Cyn teilsio llawr, rhaid i’r teilsiwr wirio’r llawr y mae’n ei deilsio ar gyfer gwastadrwydd a/neu ei fod yn fflat. Gallai’r sefyllfa gydag ardaloedd presennol greu arwyneb llawr anwastad oherwydd ffactorau fel traul ar arwyneb y llawr dros amser.</a:t>
            </a:r>
          </a:p>
          <a:p>
            <a:endParaRPr lang="en-GB" sz="1800" dirty="0"/>
          </a:p>
          <a:p>
            <a:r>
              <a:rPr lang="cy-GB" sz="1800"/>
              <a:t>Rhaid i’r teilsiwr sicrhau bod arwyneb y llawr sydd i’w deilsio yn wastad. Os nad yw, gellir defnyddio cyfansoddyn llyfnu/lefelu yn ystod y broses baratoi.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D36330-D135-49D8-BAEF-94A7C157E12C}"/>
              </a:ext>
            </a:extLst>
          </p:cNvPr>
          <p:cNvSpPr txBox="1"/>
          <p:nvPr/>
        </p:nvSpPr>
        <p:spPr>
          <a:xfrm>
            <a:off x="5868144" y="5085184"/>
            <a:ext cx="24859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/>
              <a:t>Hunan-lefelydd yn cael ei roi ar arwyneb anwastad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7D6A0C-3F01-4122-8A43-A1CA836E459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474" b="8216"/>
          <a:stretch/>
        </p:blipFill>
        <p:spPr>
          <a:xfrm>
            <a:off x="5796136" y="1746228"/>
            <a:ext cx="2506836" cy="3051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2119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Deunydd selio (silicon)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CD75F0-05E3-4B79-A1F4-07960E4B7F2C}"/>
              </a:ext>
            </a:extLst>
          </p:cNvPr>
          <p:cNvSpPr txBox="1"/>
          <p:nvPr/>
        </p:nvSpPr>
        <p:spPr>
          <a:xfrm>
            <a:off x="323528" y="1556792"/>
            <a:ext cx="8363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deunydd selio wedi’i lunio i’w ddefnyddio mewn mannau lle mae angen sêl gwrth-ddŵr rhwng dau ddeunydd.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005C6B-B7FD-4684-AC3A-3F951857D803}"/>
              </a:ext>
            </a:extLst>
          </p:cNvPr>
          <p:cNvSpPr txBox="1"/>
          <p:nvPr/>
        </p:nvSpPr>
        <p:spPr>
          <a:xfrm>
            <a:off x="1259632" y="2430882"/>
            <a:ext cx="18405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y-GB"/>
              <a:t>Seliwr silicon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D02AD02-4704-4845-AAA1-33892419F6E0}"/>
              </a:ext>
            </a:extLst>
          </p:cNvPr>
          <p:cNvSpPr/>
          <p:nvPr/>
        </p:nvSpPr>
        <p:spPr>
          <a:xfrm>
            <a:off x="4487342" y="2284055"/>
            <a:ext cx="40450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dirty="0"/>
              <a:t>Deunydd selio silicon yn cael ei  roi ar gynghroesiad rhwng bath a theils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51EBFF-9374-477C-8CF9-0612D4B8E4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3" y="3560960"/>
            <a:ext cx="2935019" cy="1960593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8E5BB5C-EE41-498A-87FC-BBA66ACDED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386" y="2831823"/>
            <a:ext cx="2162706" cy="278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8781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Pilenni datgysylltu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CD75F0-05E3-4B79-A1F4-07960E4B7F2C}"/>
              </a:ext>
            </a:extLst>
          </p:cNvPr>
          <p:cNvSpPr txBox="1"/>
          <p:nvPr/>
        </p:nvSpPr>
        <p:spPr>
          <a:xfrm>
            <a:off x="323528" y="1437149"/>
            <a:ext cx="78488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cy-GB"/>
              <a:t>Gellir gosod pilenni datgysylltu wrth deilsio er mwyn rheoli symudiad ochrol (e.e. sychu a chrebachu), a chracio wrth deilsio waliau a lloriau.</a:t>
            </a:r>
          </a:p>
          <a:p>
            <a:endParaRPr lang="en-GB" dirty="0"/>
          </a:p>
          <a:p>
            <a:r>
              <a:rPr lang="cy-GB"/>
              <a:t>Gellir defnyddio pilenni datgysylltu mewn ystafelloedd gwlyb a gwresogi trydanol dan y llawr, ar is-haenau fel concrid, sgrid a lloriau pren.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60885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371600"/>
            <a:ext cx="8153400" cy="4114800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Nod: </a:t>
            </a:r>
            <a:r>
              <a:rPr lang="cy-GB" sz="2000" b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  <a:t>Cyflwyno dysgwyr i’r gwahanol fathau o ddeunyddiau a ddefnyddir ar gyfer teilsio waliau a lloriau.</a:t>
            </a:r>
            <a:br>
              <a:rPr lang="cy-GB" sz="2000" b="0">
                <a:solidFill>
                  <a:srgbClr val="000000"/>
                </a:solidFill>
                <a:latin typeface="+mn-lt"/>
                <a:ea typeface="ＭＳ Ｐゴシック" pitchFamily="-105" charset="-128"/>
              </a:rPr>
            </a:br>
            <a:br>
              <a:rPr lang="cy-GB" sz="2000" b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 </a:t>
            </a:r>
            <a:b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Deilliannau:</a:t>
            </a:r>
            <a:r>
              <a:rPr lang="cy-GB" sz="2000" b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Ar ddiwedd y sesiwn hon, bydd y dysgwr yn gallu:</a:t>
            </a:r>
            <a:b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cy-GB" sz="2000" b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cy-GB" sz="200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Deilliant 1: </a:t>
            </a:r>
            <a:r>
              <a:rPr lang="cy-GB" sz="2000" b="0">
                <a:solidFill>
                  <a:schemeClr val="tx1"/>
                </a:solidFill>
              </a:rPr>
              <a:t>Nodi’r gwahanol fathau o ddeunyddiau sy’n gysylltiedig ag amrywiaeth o weithgareddau teilsio waliau a lloriau.</a:t>
            </a:r>
            <a:br>
              <a:rPr lang="cy-GB" sz="2000" b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endParaRPr lang="cy-GB" sz="2000" b="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985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986009"/>
            <a:ext cx="8229600" cy="382588"/>
          </a:xfrm>
        </p:spPr>
        <p:txBody>
          <a:bodyPr/>
          <a:lstStyle/>
          <a:p>
            <a:r>
              <a:rPr lang="cy-GB"/>
              <a:t>Mathau o ddeunyddiau a ddefnyddir ar gyfer gosod teils waliau a lloriau</a:t>
            </a:r>
            <a:br>
              <a:rPr lang="cy-GB"/>
            </a:br>
            <a:br>
              <a:rPr lang="cy-GB"/>
            </a:br>
            <a:endParaRPr lang="cy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F5A012-FA71-4AFA-809A-BB3C331BE484}"/>
              </a:ext>
            </a:extLst>
          </p:cNvPr>
          <p:cNvSpPr txBox="1"/>
          <p:nvPr/>
        </p:nvSpPr>
        <p:spPr>
          <a:xfrm>
            <a:off x="457200" y="1844824"/>
            <a:ext cx="82415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Mae llawer o wahanol fathau o ddeunyddiau ym maes adeiladu y mae’n rhaid i’r teilsiwr wybod amdanyn nhw wrth osod teils waliau a lloriau.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24D566-A02C-4C2C-AC99-5472F4D3EFBF}"/>
              </a:ext>
            </a:extLst>
          </p:cNvPr>
          <p:cNvSpPr txBox="1"/>
          <p:nvPr/>
        </p:nvSpPr>
        <p:spPr>
          <a:xfrm>
            <a:off x="432592" y="2636912"/>
            <a:ext cx="82415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Dyma’r amrywiaeth o ddeunyddiau teilsio yr edrychir arnynt yma:</a:t>
            </a:r>
          </a:p>
          <a:p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teils (ceramig a phorslen)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trimiau (plastig)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adlynion (cymysgedd parod a phowdr)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growt (cymysgedd parod a phowdr)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preimars a chyfryngau bondio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cyfansoddion lefelu a llyfnu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deunydd selio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pilenni datgysylltu.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Teils: ceramig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3BBE4E-6EA1-4ABE-B419-07751E5E2CA0}"/>
              </a:ext>
            </a:extLst>
          </p:cNvPr>
          <p:cNvSpPr txBox="1"/>
          <p:nvPr/>
        </p:nvSpPr>
        <p:spPr>
          <a:xfrm>
            <a:off x="457200" y="1556792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teils seramig â corff mandyllog gwydrog yn cynnwys corff bisg mandyllog gydag arwyneb gwydrog addurnedig.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72A10B-2162-4509-A076-151D39C485E6}"/>
              </a:ext>
            </a:extLst>
          </p:cNvPr>
          <p:cNvSpPr txBox="1"/>
          <p:nvPr/>
        </p:nvSpPr>
        <p:spPr>
          <a:xfrm>
            <a:off x="3300230" y="3158620"/>
            <a:ext cx="569897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Mae teils ceramig yn cael eu gwneud drwy ddull gwasgu sych neu ddull allwthio.</a:t>
            </a:r>
          </a:p>
          <a:p>
            <a:r>
              <a:rPr lang="cy-GB" dirty="0"/>
              <a:t>Mae’n bwysig gwybod bod y ffaith bod eu lefel amsugno dŵr yn uchel a’u cryfder torri’n isel yn gwneud rhai teils ceramig yn anaddas ar gyfer lloriau.</a:t>
            </a:r>
          </a:p>
          <a:p>
            <a:pPr algn="ctr"/>
            <a:r>
              <a:rPr lang="cy-GB" sz="800" dirty="0"/>
              <a:t>Gwybodaeth a gymerwyd o’r Safonau Prydeinig.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7CF7AA-BF5C-465D-BE83-A4111F0C97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3158620"/>
            <a:ext cx="2452366" cy="163818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Teils: porslen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3BBE4E-6EA1-4ABE-B419-07751E5E2CA0}"/>
              </a:ext>
            </a:extLst>
          </p:cNvPr>
          <p:cNvSpPr txBox="1"/>
          <p:nvPr/>
        </p:nvSpPr>
        <p:spPr>
          <a:xfrm>
            <a:off x="323528" y="1625743"/>
            <a:ext cx="468052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Mae’r rhain yn deils hynod ddeniadol sy’n para’n dda iawn ac sy’n amsugno ychydig iawn o ddŵr. Ar gael fel teils wal neu lawr, wedi’u gwydro weithiau, yn aml gyda nodweddion gwrth-lithro da, gellir eu defnyddio’n fewnol ac hefyd yn allanol, ar yr amod bod eu nodweddion gwrth-lithro’n ddigonol. Mae’r teils hyn, yn dibynnu ar drwch, yn addas ar gyfer defnydd domestig a masnachol. </a:t>
            </a:r>
            <a:r>
              <a:rPr lang="cy-GB" sz="800" dirty="0"/>
              <a:t>https://www.tiles.org.uk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F0B8DB-8D4F-4B0A-9EB1-3D332FF707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2060848"/>
            <a:ext cx="2922240" cy="2419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058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Trim teils (PVC)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37E041-B063-4CBB-B17E-1689AD29842E}"/>
              </a:ext>
            </a:extLst>
          </p:cNvPr>
          <p:cNvSpPr txBox="1"/>
          <p:nvPr/>
        </p:nvSpPr>
        <p:spPr>
          <a:xfrm>
            <a:off x="457200" y="1556792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Mae trim teils yn ddull effeithiol a gweithredol o ddarparu gorffeniad cadarn o ansawdd i gornel a / neu fanylion ffenestr/drws.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B8B736-71FF-45D0-837A-812ADC98E2BE}"/>
              </a:ext>
            </a:extLst>
          </p:cNvPr>
          <p:cNvSpPr txBox="1"/>
          <p:nvPr/>
        </p:nvSpPr>
        <p:spPr>
          <a:xfrm>
            <a:off x="466318" y="2292321"/>
            <a:ext cx="175857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Mae trim teils yn cael ei gynhyrchu mewn sawl lliw, maint, siâp a deunydd.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B74FABF-EEAC-4BEC-A5F1-BE7D9A71CF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0270" y="2935547"/>
            <a:ext cx="3368510" cy="226581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B72AE86-6E09-4C2E-8A2E-851144BB098E}"/>
              </a:ext>
            </a:extLst>
          </p:cNvPr>
          <p:cNvSpPr/>
          <p:nvPr/>
        </p:nvSpPr>
        <p:spPr>
          <a:xfrm>
            <a:off x="6372200" y="5407989"/>
            <a:ext cx="152798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 sz="800">
                <a:latin typeface="Arial" panose="020B0604020202020204" pitchFamily="34" charset="0"/>
                <a:ea typeface="Calibri" panose="020F0502020204030204" pitchFamily="34" charset="0"/>
              </a:rPr>
              <a:t>© 2021 Schlüter-Systems Ltd</a:t>
            </a:r>
          </a:p>
        </p:txBody>
      </p:sp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D4BF9FFB-5417-4108-8366-AAC3DB40EB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5133"/>
          <a:stretch/>
        </p:blipFill>
        <p:spPr>
          <a:xfrm>
            <a:off x="2224888" y="2325880"/>
            <a:ext cx="2251125" cy="1103120"/>
          </a:xfrm>
          <a:prstGeom prst="rect">
            <a:avLst/>
          </a:prstGeom>
        </p:spPr>
      </p:pic>
      <p:pic>
        <p:nvPicPr>
          <p:cNvPr id="14" name="Picture 1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32C5CA1E-9975-4E77-A303-6FB6FA116F8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6962"/>
          <a:stretch/>
        </p:blipFill>
        <p:spPr>
          <a:xfrm>
            <a:off x="2213547" y="3509426"/>
            <a:ext cx="2072681" cy="1126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396855C-9E5B-47C9-B375-82D02E4331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9093"/>
          <a:stretch/>
        </p:blipFill>
        <p:spPr>
          <a:xfrm>
            <a:off x="2213547" y="4709760"/>
            <a:ext cx="2167759" cy="112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778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Adlynion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37E041-B063-4CBB-B17E-1689AD29842E}"/>
              </a:ext>
            </a:extLst>
          </p:cNvPr>
          <p:cNvSpPr txBox="1"/>
          <p:nvPr/>
        </p:nvSpPr>
        <p:spPr>
          <a:xfrm>
            <a:off x="323528" y="1536174"/>
            <a:ext cx="8229600" cy="378565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y-GB" b="1">
                <a:latin typeface="Arial"/>
                <a:ea typeface="ＭＳ Ｐゴシック"/>
              </a:rPr>
              <a:t>Beth yw pwrpas adlyn?</a:t>
            </a:r>
          </a:p>
          <a:p>
            <a:endParaRPr lang="en-GB" b="1" dirty="0"/>
          </a:p>
          <a:p>
            <a:r>
              <a:rPr lang="cy-GB">
                <a:latin typeface="Arial"/>
                <a:ea typeface="ＭＳ Ｐゴシック"/>
                <a:cs typeface="Arial"/>
              </a:rPr>
              <a:t>Adlyn teils yw’r deunydd sy’n cael ei ddefnyddio i greu bond mecanyddol rhwng arwyneb cefndir, fel wal neu lawr, a theilsen wal a llawr.</a:t>
            </a:r>
          </a:p>
          <a:p>
            <a:endParaRPr lang="en-GB" b="1" dirty="0">
              <a:cs typeface="Arial"/>
            </a:endParaRPr>
          </a:p>
          <a:p>
            <a:r>
              <a:rPr lang="cy-GB" b="1">
                <a:latin typeface="Arial"/>
                <a:ea typeface="ＭＳ Ｐゴシック"/>
                <a:cs typeface="Arial"/>
              </a:rPr>
              <a:t>Beth yw ystyr dosbarthiad adlyn?</a:t>
            </a:r>
          </a:p>
          <a:p>
            <a:endParaRPr lang="en-GB" b="1" dirty="0">
              <a:latin typeface="Arial"/>
              <a:ea typeface="ＭＳ Ｐゴシック"/>
              <a:cs typeface="Arial"/>
            </a:endParaRPr>
          </a:p>
          <a:p>
            <a:r>
              <a:rPr lang="cy-GB">
                <a:latin typeface="Arial"/>
                <a:ea typeface="ＭＳ Ｐゴシック"/>
                <a:cs typeface="Arial"/>
              </a:rPr>
              <a:t>Nid yw pob adlyn yn cael ei gynhyrchu yn yr un ffordd. Y rheswm dros y gwahanol fathau o adlyn yw er mwyn sicrhau bod yr adlyn cywir yn cael ei ffurfio i weithio gyda’r cefndir cywir a gyda’r deilsen sy’n cael eu defnyddio. Mae sleid 8 yn rhoi enghraifft o ddosbarthiad.</a:t>
            </a:r>
          </a:p>
        </p:txBody>
      </p:sp>
    </p:spTree>
    <p:extLst>
      <p:ext uri="{BB962C8B-B14F-4D97-AF65-F5344CB8AC3E}">
        <p14:creationId xmlns:p14="http://schemas.microsoft.com/office/powerpoint/2010/main" val="2309015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Dewis adlyn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37E041-B063-4CBB-B17E-1689AD29842E}"/>
              </a:ext>
            </a:extLst>
          </p:cNvPr>
          <p:cNvSpPr txBox="1"/>
          <p:nvPr/>
        </p:nvSpPr>
        <p:spPr>
          <a:xfrm>
            <a:off x="315884" y="1556792"/>
            <a:ext cx="8370916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y-GB" dirty="0">
                <a:latin typeface="Arial"/>
                <a:ea typeface="ＭＳ Ｐゴシック"/>
              </a:rPr>
              <a:t>Mae’r dewis o adlyn yn seiliedig ar y math o deils, lleoliad teilsio a natur yr is-haen. Bydd cynnyrch o ansawdd da yn cynnwys sgôr dosbarthiad (e.e. C1TE).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E6D3D16-758E-4AAD-880B-8264817F9513}"/>
              </a:ext>
            </a:extLst>
          </p:cNvPr>
          <p:cNvSpPr/>
          <p:nvPr/>
        </p:nvSpPr>
        <p:spPr>
          <a:xfrm>
            <a:off x="4461098" y="4922850"/>
            <a:ext cx="127310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 sz="800" dirty="0"/>
              <a:t>https://www.tiles.org.uk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663740-E333-40FC-AA7C-58991171362D}"/>
              </a:ext>
            </a:extLst>
          </p:cNvPr>
          <p:cNvSpPr txBox="1"/>
          <p:nvPr/>
        </p:nvSpPr>
        <p:spPr>
          <a:xfrm>
            <a:off x="328203" y="5079754"/>
            <a:ext cx="8729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i="1" dirty="0"/>
              <a:t>Er enghraifft, mae adlyn gradd </a:t>
            </a:r>
            <a:r>
              <a:rPr lang="cy-GB" sz="1800" b="1" i="1" dirty="0"/>
              <a:t>C1TE</a:t>
            </a:r>
            <a:r>
              <a:rPr lang="cy-GB" sz="1800" i="1" dirty="0"/>
              <a:t> yn golygu:</a:t>
            </a:r>
          </a:p>
          <a:p>
            <a:r>
              <a:rPr lang="cy-GB" sz="1800" i="1" dirty="0"/>
              <a:t>Adlyn normal seiliedig ar sment, sy’n llai llithro a gydag amser agored estynedig.</a:t>
            </a:r>
          </a:p>
        </p:txBody>
      </p:sp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id="{EA0CAD63-296C-41E6-A8FB-0BF9101D57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9911557"/>
              </p:ext>
            </p:extLst>
          </p:nvPr>
        </p:nvGraphicFramePr>
        <p:xfrm>
          <a:off x="457200" y="2616740"/>
          <a:ext cx="3819605" cy="2413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5470">
                  <a:extLst>
                    <a:ext uri="{9D8B030D-6E8A-4147-A177-3AD203B41FA5}">
                      <a16:colId xmlns:a16="http://schemas.microsoft.com/office/drawing/2014/main" val="1960431452"/>
                    </a:ext>
                  </a:extLst>
                </a:gridCol>
                <a:gridCol w="3274135">
                  <a:extLst>
                    <a:ext uri="{9D8B030D-6E8A-4147-A177-3AD203B41FA5}">
                      <a16:colId xmlns:a16="http://schemas.microsoft.com/office/drawing/2014/main" val="687282592"/>
                    </a:ext>
                  </a:extLst>
                </a:gridCol>
              </a:tblGrid>
              <a:tr h="344378">
                <a:tc gridSpan="2">
                  <a:txBody>
                    <a:bodyPr/>
                    <a:lstStyle/>
                    <a:p>
                      <a:r>
                        <a:rPr lang="cy-GB" sz="1400" dirty="0">
                          <a:solidFill>
                            <a:schemeClr val="tx1"/>
                          </a:solidFill>
                        </a:rPr>
                        <a:t>EN12004 – Mathau o adlynion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7255038"/>
                  </a:ext>
                </a:extLst>
              </a:tr>
              <a:tr h="344378">
                <a:tc>
                  <a:txBody>
                    <a:bodyPr/>
                    <a:lstStyle/>
                    <a:p>
                      <a:r>
                        <a:rPr lang="cy-GB" sz="1400"/>
                        <a:t>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cy-GB" sz="1400"/>
                        <a:t>Adlyn seiliedig ar sment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9090550"/>
                  </a:ext>
                </a:extLst>
              </a:tr>
              <a:tr h="344378">
                <a:tc>
                  <a:txBody>
                    <a:bodyPr/>
                    <a:lstStyle/>
                    <a:p>
                      <a:r>
                        <a:rPr lang="cy-GB" sz="1400"/>
                        <a:t>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y-GB" sz="1400"/>
                        <a:t>Gwasgariad - adlyn (sydd wedi’i gymysgu’n barod)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1029011"/>
                  </a:ext>
                </a:extLst>
              </a:tr>
              <a:tr h="344378">
                <a:tc>
                  <a:txBody>
                    <a:bodyPr/>
                    <a:lstStyle/>
                    <a:p>
                      <a:r>
                        <a:rPr lang="cy-GB" sz="1400"/>
                        <a:t>R 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cy-GB" sz="1400"/>
                        <a:t>Adlyn resin adweithiol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2061766"/>
                  </a:ext>
                </a:extLst>
              </a:tr>
              <a:tr h="344378">
                <a:tc>
                  <a:txBody>
                    <a:bodyPr/>
                    <a:lstStyle/>
                    <a:p>
                      <a:r>
                        <a:rPr lang="cy-GB" sz="1400"/>
                        <a:t>S1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cy-GB" sz="1400"/>
                        <a:t>Adlyn y gellir ei ystumio (hyblyg)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3591801"/>
                  </a:ext>
                </a:extLst>
              </a:tr>
              <a:tr h="344378">
                <a:tc>
                  <a:txBody>
                    <a:bodyPr/>
                    <a:lstStyle/>
                    <a:p>
                      <a:r>
                        <a:rPr lang="cy-GB" sz="1400"/>
                        <a:t>S2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y-GB" sz="1400" dirty="0"/>
                        <a:t>Adlyn y gellir ystumio llawer arno (hyblyg)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297089"/>
                  </a:ext>
                </a:extLst>
              </a:tr>
            </a:tbl>
          </a:graphicData>
        </a:graphic>
      </p:graphicFrame>
      <p:graphicFrame>
        <p:nvGraphicFramePr>
          <p:cNvPr id="11" name="Table 5">
            <a:extLst>
              <a:ext uri="{FF2B5EF4-FFF2-40B4-BE49-F238E27FC236}">
                <a16:creationId xmlns:a16="http://schemas.microsoft.com/office/drawing/2014/main" id="{F1ED66CE-5784-47B7-9087-79ADB669C9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0504759"/>
              </p:ext>
            </p:extLst>
          </p:nvPr>
        </p:nvGraphicFramePr>
        <p:xfrm>
          <a:off x="4461098" y="2608237"/>
          <a:ext cx="3819605" cy="2240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5470">
                  <a:extLst>
                    <a:ext uri="{9D8B030D-6E8A-4147-A177-3AD203B41FA5}">
                      <a16:colId xmlns:a16="http://schemas.microsoft.com/office/drawing/2014/main" val="1960431452"/>
                    </a:ext>
                  </a:extLst>
                </a:gridCol>
                <a:gridCol w="3274135">
                  <a:extLst>
                    <a:ext uri="{9D8B030D-6E8A-4147-A177-3AD203B41FA5}">
                      <a16:colId xmlns:a16="http://schemas.microsoft.com/office/drawing/2014/main" val="687282592"/>
                    </a:ext>
                  </a:extLst>
                </a:gridCol>
              </a:tblGrid>
              <a:tr h="344378">
                <a:tc gridSpan="2">
                  <a:txBody>
                    <a:bodyPr/>
                    <a:lstStyle/>
                    <a:p>
                      <a:r>
                        <a:rPr lang="cy-GB" sz="1400">
                          <a:solidFill>
                            <a:schemeClr val="tx1"/>
                          </a:solidFill>
                        </a:rPr>
                        <a:t>Dosbarthiadau adlynion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7255038"/>
                  </a:ext>
                </a:extLst>
              </a:tr>
              <a:tr h="344378">
                <a:tc>
                  <a:txBody>
                    <a:bodyPr/>
                    <a:lstStyle/>
                    <a:p>
                      <a:r>
                        <a:rPr lang="cy-GB" sz="140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cy-GB" sz="1400"/>
                        <a:t>Adlyn arferol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9090550"/>
                  </a:ext>
                </a:extLst>
              </a:tr>
              <a:tr h="344378">
                <a:tc>
                  <a:txBody>
                    <a:bodyPr/>
                    <a:lstStyle/>
                    <a:p>
                      <a:r>
                        <a:rPr lang="cy-GB" sz="140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y-GB" sz="1400"/>
                        <a:t>Adlyn wedi’i wella (gyda chryfder bond uwch fel arfer)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1029011"/>
                  </a:ext>
                </a:extLst>
              </a:tr>
              <a:tr h="344378">
                <a:tc>
                  <a:txBody>
                    <a:bodyPr/>
                    <a:lstStyle/>
                    <a:p>
                      <a:r>
                        <a:rPr lang="cy-GB" sz="1400"/>
                        <a:t>F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cy-GB" sz="1400"/>
                        <a:t>Adlyn sy’n caledu’n gyflym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2061766"/>
                  </a:ext>
                </a:extLst>
              </a:tr>
              <a:tr h="344378">
                <a:tc>
                  <a:txBody>
                    <a:bodyPr/>
                    <a:lstStyle/>
                    <a:p>
                      <a:r>
                        <a:rPr lang="cy-GB" sz="1400"/>
                        <a:t>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y-GB" sz="1400"/>
                        <a:t>Adlyn llai llithrig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3591801"/>
                  </a:ext>
                </a:extLst>
              </a:tr>
              <a:tr h="344378">
                <a:tc>
                  <a:txBody>
                    <a:bodyPr/>
                    <a:lstStyle/>
                    <a:p>
                      <a:r>
                        <a:rPr lang="cy-GB" sz="1400"/>
                        <a:t>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cy-GB" sz="1400"/>
                        <a:t>Adlyn gydag amser agored estynedig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02970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3814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Growt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7ED8A7-B11D-44EF-AA52-18F947236817}"/>
              </a:ext>
            </a:extLst>
          </p:cNvPr>
          <p:cNvSpPr txBox="1"/>
          <p:nvPr/>
        </p:nvSpPr>
        <p:spPr>
          <a:xfrm>
            <a:off x="323528" y="1700808"/>
            <a:ext cx="8196412" cy="224676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y-GB" b="1">
                <a:latin typeface="Arial"/>
                <a:ea typeface="ＭＳ Ｐゴシック"/>
              </a:rPr>
              <a:t>Beth yw pwrpas growt?</a:t>
            </a:r>
          </a:p>
          <a:p>
            <a:endParaRPr lang="en-GB" b="1" dirty="0"/>
          </a:p>
          <a:p>
            <a:r>
              <a:rPr lang="cy-GB">
                <a:latin typeface="Arial"/>
                <a:ea typeface="ＭＳ Ｐゴシック"/>
                <a:cs typeface="Arial"/>
              </a:rPr>
              <a:t>Growt teils sy’n cael ei ddefnyddio i lenwi’r uniadau rhwng teils waliau a lloriau. Mae’r uniad llawn hwn yn cynyddu cryfder cyffredinol y teilsio ac yn creu rhwystr sy’n gwrthsefyll dŵr i’r is-haen cefndir.</a:t>
            </a:r>
          </a:p>
          <a:p>
            <a:r>
              <a:rPr lang="cy-GB">
                <a:latin typeface="Arial"/>
                <a:ea typeface="ＭＳ Ｐゴシック"/>
                <a:cs typeface="Arial"/>
              </a:rPr>
              <a:t>Mae growt yn cael ei gynhyrchu mewn gwahanol liwiau sy’n gallu rhoi gorffeniad esthetig i’r gwaith teils gorffenedig.</a:t>
            </a:r>
          </a:p>
        </p:txBody>
      </p:sp>
    </p:spTree>
    <p:extLst>
      <p:ext uri="{BB962C8B-B14F-4D97-AF65-F5344CB8AC3E}">
        <p14:creationId xmlns:p14="http://schemas.microsoft.com/office/powerpoint/2010/main" val="195817679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C55CF93AAEB4EA631E8D12358080E" ma:contentTypeVersion="12" ma:contentTypeDescription="Create a new document." ma:contentTypeScope="" ma:versionID="7fb9593fdc5741df4022c232c52a5533">
  <xsd:schema xmlns:xsd="http://www.w3.org/2001/XMLSchema" xmlns:xs="http://www.w3.org/2001/XMLSchema" xmlns:p="http://schemas.microsoft.com/office/2006/metadata/properties" xmlns:ns2="6630edcf-f6f2-42e2-934a-b174e5b8993a" xmlns:ns3="dc3e18ab-5e90-4249-b4bb-5052ecfaefd5" targetNamespace="http://schemas.microsoft.com/office/2006/metadata/properties" ma:root="true" ma:fieldsID="13a505a3f0ad38d1d8713beb45a0fd18" ns2:_="" ns3:_="">
    <xsd:import namespace="6630edcf-f6f2-42e2-934a-b174e5b8993a"/>
    <xsd:import namespace="dc3e18ab-5e90-4249-b4bb-5052ecfaef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30edcf-f6f2-42e2-934a-b174e5b899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3e18ab-5e90-4249-b4bb-5052ecfaefd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492628A-DC40-4C50-A4CE-6D6C3C9BE2F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85D36B8-88A8-48A1-9C4A-2C7ED2C5F7B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30edcf-f6f2-42e2-934a-b174e5b8993a"/>
    <ds:schemaRef ds:uri="dc3e18ab-5e90-4249-b4bb-5052ecfaef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7249EBF-4B46-4C12-971A-A802DE54335F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6630edcf-f6f2-42e2-934a-b174e5b8993a"/>
    <ds:schemaRef ds:uri="http://purl.org/dc/dcmitype/"/>
    <ds:schemaRef ds:uri="http://schemas.microsoft.com/office/infopath/2007/PartnerControls"/>
    <ds:schemaRef ds:uri="http://schemas.microsoft.com/office/2006/documentManagement/types"/>
    <ds:schemaRef ds:uri="dc3e18ab-5e90-4249-b4bb-5052ecfaefd5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4542</TotalTime>
  <Words>1063</Words>
  <Application>Microsoft Office PowerPoint</Application>
  <PresentationFormat>On-screen Show (4:3)</PresentationFormat>
  <Paragraphs>108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Lucida Grande</vt:lpstr>
      <vt:lpstr>Times New Roman</vt:lpstr>
      <vt:lpstr>Default Design</vt:lpstr>
      <vt:lpstr>PowerPoint 3: Mathau o ddeunyddiau a ddefnyddir ar gyfer teilsio waliau a lloriau</vt:lpstr>
      <vt:lpstr>Nod: Cyflwyno dysgwyr i’r gwahanol fathau o ddeunyddiau a ddefnyddir ar gyfer teilsio waliau a lloriau.    Deilliannau: Ar ddiwedd y sesiwn hon, bydd y dysgwr yn gallu:  Deilliant 1: Nodi’r gwahanol fathau o ddeunyddiau sy’n gysylltiedig ag amrywiaeth o weithgareddau teilsio waliau a lloriau. </vt:lpstr>
      <vt:lpstr>Mathau o ddeunyddiau a ddefnyddir ar gyfer gosod teils waliau a lloriau  </vt:lpstr>
      <vt:lpstr>Teils: ceramig</vt:lpstr>
      <vt:lpstr>Teils: porslen</vt:lpstr>
      <vt:lpstr>Trim teils (PVC)</vt:lpstr>
      <vt:lpstr>Adlynion</vt:lpstr>
      <vt:lpstr>Dewis adlyn</vt:lpstr>
      <vt:lpstr>Growt </vt:lpstr>
      <vt:lpstr> Mathau o growt</vt:lpstr>
      <vt:lpstr>Preimar a chyfrwng bondio</vt:lpstr>
      <vt:lpstr>Cyfansoddion lefelu/llyfnu</vt:lpstr>
      <vt:lpstr>Deunydd selio (silicon)</vt:lpstr>
      <vt:lpstr>Pilenni datgysylltu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379</cp:revision>
  <cp:lastPrinted>2021-10-01T14:53:50Z</cp:lastPrinted>
  <dcterms:created xsi:type="dcterms:W3CDTF">2013-05-28T00:38:54Z</dcterms:created>
  <dcterms:modified xsi:type="dcterms:W3CDTF">2021-10-13T13:05:32Z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0x0101002D6C55CF93AAEB4EA631E8D12358080E</vt:lpwstr>
  </property>
</Properties>
</file>