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4"/>
  </p:notesMasterIdLst>
  <p:handoutMasterIdLst>
    <p:handoutMasterId r:id="rId15"/>
  </p:handoutMasterIdLst>
  <p:sldIdLst>
    <p:sldId id="256" r:id="rId5"/>
    <p:sldId id="341" r:id="rId6"/>
    <p:sldId id="328" r:id="rId7"/>
    <p:sldId id="331" r:id="rId8"/>
    <p:sldId id="330" r:id="rId9"/>
    <p:sldId id="332" r:id="rId10"/>
    <p:sldId id="342" r:id="rId11"/>
    <p:sldId id="343" r:id="rId12"/>
    <p:sldId id="267" r:id="rId13"/>
  </p:sldIdLst>
  <p:sldSz cx="9144000" cy="6858000" type="screen4x3"/>
  <p:notesSz cx="6797675" cy="9874250"/>
  <p:custDataLst>
    <p:tags r:id="rId16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12" autoAdjust="0"/>
    <p:restoredTop sz="94291" autoAdjust="0"/>
  </p:normalViewPr>
  <p:slideViewPr>
    <p:cSldViewPr showGuides="1">
      <p:cViewPr varScale="1">
        <p:scale>
          <a:sx n="62" d="100"/>
          <a:sy n="62" d="100"/>
        </p:scale>
        <p:origin x="1444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10/8/2021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690269"/>
            <a:ext cx="5438140" cy="444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0707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21989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8705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r>
              <a:rPr lang="en-US" sz="900" dirty="0">
                <a:latin typeface="+mn-lt"/>
              </a:rPr>
              <a:t>Hawlfraint © 2021 Sefydliad City and Guilds Llundain. Cedwir pob hawl</a:t>
            </a:r>
            <a:r>
              <a:rPr lang="en-US" sz="1200" dirty="0">
                <a:latin typeface="+mn-lt"/>
              </a:rPr>
              <a:t>.</a:t>
            </a: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9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116: Teilsio waliau a lloriau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2: Mathau o gefndiroedd a ddefnyddir ar gyfer gosod teils waliau a lloriau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1371600"/>
            <a:ext cx="8153400" cy="4114800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  <a:buClr>
                <a:srgbClr val="0077E3"/>
              </a:buClr>
            </a:pPr>
            <a:r>
              <a:rPr lang="cy-GB" sz="2000" dirty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Nod: </a:t>
            </a:r>
            <a:r>
              <a:rPr lang="cy-GB" sz="2000" b="0" dirty="0">
                <a:solidFill>
                  <a:schemeClr val="tx1"/>
                </a:solidFill>
                <a:latin typeface="+mn-lt"/>
                <a:ea typeface="Times New Roman" panose="02020603050405020304" pitchFamily="18" charset="0"/>
              </a:rPr>
              <a:t>Cyflwyno arwynebau cefndir i ddysgwyr.</a:t>
            </a:r>
            <a:br>
              <a:rPr lang="cy-GB" sz="2000" b="0" dirty="0">
                <a:solidFill>
                  <a:srgbClr val="000000"/>
                </a:solidFill>
                <a:latin typeface="+mn-lt"/>
                <a:ea typeface="ＭＳ Ｐゴシック" pitchFamily="-105" charset="-128"/>
              </a:rPr>
            </a:br>
            <a:br>
              <a:rPr lang="cy-GB" sz="2000" b="0" dirty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r>
              <a:rPr lang="cy-GB" sz="2000" b="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 </a:t>
            </a:r>
            <a:br>
              <a:rPr lang="cy-GB" sz="2000" b="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</a:br>
            <a:r>
              <a:rPr lang="cy-GB" sz="2000" dirty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Deilliannau:</a:t>
            </a:r>
            <a:r>
              <a:rPr lang="cy-GB" sz="2000" b="0" dirty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  </a:t>
            </a:r>
            <a:r>
              <a:rPr lang="cy-GB" sz="2000" b="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Ar ddiwedd y sesiwn hon, bydd y dysgwr yn gallu:</a:t>
            </a:r>
            <a:br>
              <a:rPr lang="cy-GB" sz="2000" b="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</a:br>
            <a:br>
              <a:rPr lang="cy-GB" sz="2000" b="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</a:br>
            <a:r>
              <a:rPr lang="cy-GB" sz="2000" dirty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Deilliant 1: </a:t>
            </a:r>
            <a:r>
              <a:rPr lang="cy-GB" sz="2000" b="0" dirty="0">
                <a:solidFill>
                  <a:schemeClr val="tx1"/>
                </a:solidFill>
              </a:rPr>
              <a:t>Nodi’r gwahanol fathau o arwynebau cefndir a'r dulliau, systemau a deunyddiau gwahanol y gellir eu defnyddio i dderbyn teils waliau a lloriau.</a:t>
            </a:r>
            <a:r>
              <a:rPr lang="cy-GB" sz="2000" b="0" dirty="0">
                <a:solidFill>
                  <a:schemeClr val="tx1"/>
                </a:solidFill>
                <a:latin typeface="+mn-lt"/>
              </a:rPr>
              <a:t> </a:t>
            </a:r>
            <a:br>
              <a:rPr lang="cy-GB" sz="2000" dirty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endParaRPr lang="cy-GB" sz="2000" dirty="0">
              <a:solidFill>
                <a:srgbClr val="0070C0"/>
              </a:solidFill>
              <a:latin typeface="+mn-lt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985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Mathau o gefndiroedd a ddefnyddir ar gyfer gosod teils waliau a lloriau</a:t>
            </a:r>
            <a:br>
              <a:rPr lang="cy-GB"/>
            </a:br>
            <a:br>
              <a:rPr lang="cy-GB"/>
            </a:br>
            <a:endParaRPr lang="cy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F5A012-FA71-4AFA-809A-BB3C331BE484}"/>
              </a:ext>
            </a:extLst>
          </p:cNvPr>
          <p:cNvSpPr txBox="1"/>
          <p:nvPr/>
        </p:nvSpPr>
        <p:spPr>
          <a:xfrm>
            <a:off x="438437" y="1844824"/>
            <a:ext cx="80219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Ym maes adeiladu, mae llawer o wahanol fathau o gefndiroedd y bydd teilsiwr waliau a lloriau yn dod ar eu traws, wrth osod teils waliau a lloriau.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637034-32F7-4698-BB2E-0B16B4C70029}"/>
              </a:ext>
            </a:extLst>
          </p:cNvPr>
          <p:cNvSpPr txBox="1"/>
          <p:nvPr/>
        </p:nvSpPr>
        <p:spPr>
          <a:xfrm>
            <a:off x="425714" y="3006946"/>
            <a:ext cx="8229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Beth yw cefndir?</a:t>
            </a:r>
          </a:p>
          <a:p>
            <a:endParaRPr lang="en-GB" dirty="0"/>
          </a:p>
          <a:p>
            <a:r>
              <a:rPr lang="cy-GB"/>
              <a:t>Cefndir yw unrhyw waith adeiladu </a:t>
            </a:r>
            <a:r>
              <a:rPr lang="cy-GB" b="1"/>
              <a:t>waliau</a:t>
            </a:r>
            <a:r>
              <a:rPr lang="cy-GB"/>
              <a:t> neu </a:t>
            </a:r>
            <a:r>
              <a:rPr lang="cy-GB" b="1"/>
              <a:t>loriau</a:t>
            </a:r>
            <a:r>
              <a:rPr lang="cy-GB"/>
              <a:t> y mae teilsiwr yn gosod teils wal a llawr arno. 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Mathau o gefndiroedd: newydd a phresennol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56792"/>
            <a:ext cx="8229600" cy="4293208"/>
          </a:xfrm>
        </p:spPr>
        <p:txBody>
          <a:bodyPr/>
          <a:lstStyle/>
          <a:p>
            <a:endParaRPr lang="en-US" sz="2000" dirty="0"/>
          </a:p>
          <a:p>
            <a:r>
              <a:rPr lang="cy-GB"/>
              <a:t>Seiliedig ar gypswm             Pren (lloriau)              Seiliedig ar sment</a:t>
            </a:r>
          </a:p>
          <a:p>
            <a:endParaRPr lang="en-US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7CE36D8-21FC-40D7-9320-1C911594185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230" y="2820572"/>
            <a:ext cx="2472976" cy="16486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EB72CCB-E3A4-4A85-88A4-9313EA3D9AD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0560" y="2810759"/>
            <a:ext cx="2482879" cy="165618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7A27CA7-0ECD-4303-9338-18E8E6BF6C23}"/>
              </a:ext>
            </a:extLst>
          </p:cNvPr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6793" y="2800743"/>
            <a:ext cx="2360006" cy="1666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cy-GB"/>
              <a:t>Mathau o gefndiroedd: newydd a phresennol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00808"/>
            <a:ext cx="8229600" cy="4059192"/>
          </a:xfrm>
        </p:spPr>
        <p:txBody>
          <a:bodyPr/>
          <a:lstStyle/>
          <a:p>
            <a:pPr lvl="3">
              <a:buFont typeface="Arial" panose="020B0604020202020204" pitchFamily="34" charset="0"/>
              <a:buChar char="•"/>
              <a:defRPr/>
            </a:pPr>
            <a:r>
              <a:rPr lang="cy-GB" sz="1800"/>
              <a:t>Mae teilsio waliau a lloriau yn cael ei wneud mewn nifer o wahanol amgylcheddau, gan gynnwys mathau o safleoedd adeiladu domestig, masnachol a diwydiannol.</a:t>
            </a:r>
          </a:p>
          <a:p>
            <a:pPr lvl="3">
              <a:buFont typeface="Arial" panose="020B0604020202020204" pitchFamily="34" charset="0"/>
              <a:buChar char="•"/>
              <a:defRPr/>
            </a:pPr>
            <a:endParaRPr lang="en-US" sz="1800" dirty="0"/>
          </a:p>
          <a:p>
            <a:pPr lvl="3">
              <a:buFont typeface="Arial" panose="020B0604020202020204" pitchFamily="34" charset="0"/>
              <a:buChar char="•"/>
              <a:defRPr/>
            </a:pPr>
            <a:r>
              <a:rPr lang="cy-GB" sz="1800"/>
              <a:t>Mae’r safleoedd adeiladu hyn yn darparu teils wal a llawr ar gyfer tai, siopau, bwytai, swyddfeydd, ysbytai a llawer o fathau eraill o adeiladau </a:t>
            </a:r>
            <a:r>
              <a:rPr lang="cy-GB" sz="1800" b="1"/>
              <a:t>newydd</a:t>
            </a:r>
            <a:r>
              <a:rPr lang="cy-GB" sz="1800"/>
              <a:t>.</a:t>
            </a:r>
          </a:p>
          <a:p>
            <a:pPr lvl="3">
              <a:buFont typeface="Arial" panose="020B0604020202020204" pitchFamily="34" charset="0"/>
              <a:buChar char="•"/>
              <a:defRPr/>
            </a:pPr>
            <a:endParaRPr lang="en-US" sz="1800" dirty="0">
              <a:ea typeface="ＭＳ Ｐゴシック" pitchFamily="-105" charset="-128"/>
              <a:cs typeface="ＭＳ Ｐゴシック" pitchFamily="-105" charset="-128"/>
            </a:endParaRPr>
          </a:p>
          <a:p>
            <a:pPr lvl="3">
              <a:buFont typeface="Arial" panose="020B0604020202020204" pitchFamily="34" charset="0"/>
              <a:buChar char="•"/>
              <a:defRPr/>
            </a:pPr>
            <a:r>
              <a:rPr lang="cy-GB" sz="1800">
                <a:ea typeface="ＭＳ Ｐゴシック" pitchFamily="-105" charset="-128"/>
                <a:cs typeface="ＭＳ Ｐゴシック" pitchFamily="-105" charset="-128"/>
              </a:rPr>
              <a:t>Mae angen teilsio waliau a lloriau hefyd mewn adeiladau </a:t>
            </a:r>
            <a:r>
              <a:rPr lang="cy-GB" sz="1800" b="1">
                <a:ea typeface="ＭＳ Ｐゴシック" pitchFamily="-105" charset="-128"/>
                <a:cs typeface="ＭＳ Ｐゴシック" pitchFamily="-105" charset="-128"/>
              </a:rPr>
              <a:t>presennol</a:t>
            </a:r>
            <a:r>
              <a:rPr lang="cy-GB" sz="1800">
                <a:ea typeface="ＭＳ Ｐゴシック" pitchFamily="-105" charset="-128"/>
                <a:cs typeface="ＭＳ Ｐゴシック" pitchFamily="-105" charset="-128"/>
              </a:rPr>
              <a:t> lle mae angen gwaith adnewyddu ac ailwampio.  </a:t>
            </a:r>
          </a:p>
          <a:p>
            <a:pPr lvl="3">
              <a:buFont typeface="Arial" panose="020B0604020202020204" pitchFamily="34" charset="0"/>
              <a:buChar char="•"/>
              <a:defRPr/>
            </a:pPr>
            <a:endParaRPr lang="en-US" sz="1800" dirty="0">
              <a:ea typeface="ＭＳ Ｐゴシック" pitchFamily="-105" charset="-128"/>
              <a:cs typeface="ＭＳ Ｐゴシック" pitchFamily="-105" charset="-128"/>
            </a:endParaRPr>
          </a:p>
          <a:p>
            <a:pPr lvl="3">
              <a:buFont typeface="Arial" panose="020B0604020202020204" pitchFamily="34" charset="0"/>
              <a:buChar char="•"/>
              <a:defRPr/>
            </a:pPr>
            <a:r>
              <a:rPr lang="cy-GB" sz="1800">
                <a:ea typeface="ＭＳ Ｐゴシック" pitchFamily="-105" charset="-128"/>
                <a:cs typeface="ＭＳ Ｐゴシック" pitchFamily="-105" charset="-128"/>
              </a:rPr>
              <a:t>Mae gan adeiladau newydd a rhai presennol amrywiaeth o gefndiroedd defnyddiau adeiladu gwahanol sy’n gysylltiedig â’u dyluniad.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Cefndiroedd seiliedig ar gypswm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524385" y="1772816"/>
            <a:ext cx="4762872" cy="1196920"/>
          </a:xfrm>
        </p:spPr>
        <p:txBody>
          <a:bodyPr/>
          <a:lstStyle/>
          <a:p>
            <a:pPr lvl="2">
              <a:defRPr/>
            </a:pPr>
            <a:r>
              <a:rPr lang="cy-GB" sz="2000"/>
              <a:t>Mae gypswm yn fwyn meddal sy’n cynnwys calsiwm sylffad dihydrad. Mae’n cael ei ddefnyddio fel gwrtaith ac fel y prif gyfansoddyn mewn sawl math o blastr a phlastrfwrdd.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5D887E-39C1-42CE-8113-F0640A9F5913}"/>
              </a:ext>
            </a:extLst>
          </p:cNvPr>
          <p:cNvSpPr txBox="1"/>
          <p:nvPr/>
        </p:nvSpPr>
        <p:spPr>
          <a:xfrm>
            <a:off x="433096" y="3140968"/>
            <a:ext cx="44028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Ym maes adeiladu, defnyddir gypswm i gynhyrchu plastrfwrdd a phlastr (gorffen bwrdd, aml-orffeniad ac ati). Mae’r rhain yn gefndiroedd nodweddiadol y bydd angen i’r teilsiwr eu wybod amdanynt wrth osod teils waliau a lloriau.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C62C65C-DB39-4D69-B5BB-F13F60EE940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2883" y="1268760"/>
            <a:ext cx="2811121" cy="187220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D3925C1-31E6-482D-B750-B070B32A603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2554" y="3716238"/>
            <a:ext cx="2803895" cy="187300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Cefndiroedd seiliedig ar sment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1883" y="1576957"/>
            <a:ext cx="5848856" cy="1383289"/>
          </a:xfrm>
        </p:spPr>
        <p:txBody>
          <a:bodyPr/>
          <a:lstStyle/>
          <a:p>
            <a:pPr lvl="2">
              <a:defRPr/>
            </a:pPr>
            <a:r>
              <a:rPr lang="cy-GB" sz="2000" dirty="0"/>
              <a:t>Mae sment yn rhwymwr, yn gynnyrch powdrog sy’n cael ei ddefnyddio mewn llawer o gyfansoddiadau adeiladu fel concrit, rendr sgrid a morter ar gyfer gosod brics. Mae’n gyfran fawr o’r deunydd sy’n bresennol mewn adlyn teils seiliedig ar sment.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5D887E-39C1-42CE-8113-F0640A9F5913}"/>
              </a:ext>
            </a:extLst>
          </p:cNvPr>
          <p:cNvSpPr txBox="1"/>
          <p:nvPr/>
        </p:nvSpPr>
        <p:spPr>
          <a:xfrm>
            <a:off x="323528" y="3018226"/>
            <a:ext cx="83632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Y math mwyaf cyffredin o sment a ddefnyddir yw OPC (Sment Portland Cyffredin).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CA41006-1C82-4C89-B1EF-68905E1E04FE}"/>
              </a:ext>
            </a:extLst>
          </p:cNvPr>
          <p:cNvSpPr txBox="1"/>
          <p:nvPr/>
        </p:nvSpPr>
        <p:spPr>
          <a:xfrm>
            <a:off x="804799" y="3817215"/>
            <a:ext cx="12250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y-GB"/>
              <a:t>Concrid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AD7C468-1003-4967-B142-E45EDC98819E}"/>
              </a:ext>
            </a:extLst>
          </p:cNvPr>
          <p:cNvSpPr txBox="1"/>
          <p:nvPr/>
        </p:nvSpPr>
        <p:spPr>
          <a:xfrm>
            <a:off x="3059832" y="3817214"/>
            <a:ext cx="19202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Sgrid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46C3E72-5DFA-4245-84AE-FA8B1363053B}"/>
              </a:ext>
            </a:extLst>
          </p:cNvPr>
          <p:cNvSpPr txBox="1"/>
          <p:nvPr/>
        </p:nvSpPr>
        <p:spPr>
          <a:xfrm>
            <a:off x="5274496" y="3819825"/>
            <a:ext cx="10262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y-GB"/>
              <a:t>Rendr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85CDCA7-B15D-496A-83AF-42B39B159BFB}"/>
              </a:ext>
            </a:extLst>
          </p:cNvPr>
          <p:cNvSpPr txBox="1"/>
          <p:nvPr/>
        </p:nvSpPr>
        <p:spPr>
          <a:xfrm>
            <a:off x="7340882" y="3817214"/>
            <a:ext cx="9236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y-GB"/>
              <a:t>Morter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726AF38-DFE7-437A-AAC5-63C314C9EF0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1553769"/>
            <a:ext cx="2045638" cy="13664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54E369A-B2D8-4809-A035-5279701AA71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4336689"/>
            <a:ext cx="1722793" cy="108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47F737C-30D5-4723-87FC-CA44E279EA4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5794" y="4308426"/>
            <a:ext cx="1656000" cy="110620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0A5D7B4-E15C-453D-B534-E181311B3B0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2419" y="4292216"/>
            <a:ext cx="1815295" cy="10800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39043DDD-D77B-4887-B48C-CF78B506DAA8}"/>
              </a:ext>
            </a:extLst>
          </p:cNvPr>
          <p:cNvSpPr/>
          <p:nvPr/>
        </p:nvSpPr>
        <p:spPr>
          <a:xfrm>
            <a:off x="4980046" y="5427774"/>
            <a:ext cx="156004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y-GB" sz="800"/>
              <a:t>https://www.plasterforce.co.uk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5D366F7-F8C5-4B92-BA33-0655637D8CB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0468" y="4336689"/>
            <a:ext cx="1815295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598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Cefndiroedd seiliedig ar bren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76957"/>
            <a:ext cx="5626968" cy="1383289"/>
          </a:xfrm>
        </p:spPr>
        <p:txBody>
          <a:bodyPr/>
          <a:lstStyle/>
          <a:p>
            <a:pPr lvl="2">
              <a:defRPr/>
            </a:pPr>
            <a:r>
              <a:rPr lang="cy-GB" sz="2000"/>
              <a:t>Defnyddir pren mewn amrywiaeth eang o ffyrdd yn adeiladwaith adeiladau: lloriau, drysau, sgertins, architrafau, distiau a strwythurau to.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2FFF04-5BCC-4512-BD2B-870B655AE33C}"/>
              </a:ext>
            </a:extLst>
          </p:cNvPr>
          <p:cNvSpPr txBox="1"/>
          <p:nvPr/>
        </p:nvSpPr>
        <p:spPr>
          <a:xfrm>
            <a:off x="393018" y="2614737"/>
            <a:ext cx="83579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Yn aml, bydd teilsiwr yn gorfod teilsio llawr sydd wedi cael ei adeiladu allan o bren, ond rhaid iddo fod yn ymwybodol, yn ôl </a:t>
            </a:r>
            <a:r>
              <a:rPr lang="cy-GB" b="1"/>
              <a:t>BS 5385-1:2018, 6.2.3:</a:t>
            </a:r>
            <a:r>
              <a:rPr lang="cy-GB"/>
              <a:t> </a:t>
            </a:r>
            <a:r>
              <a:rPr lang="cy-GB" i="1"/>
              <a:t>‘Ni ddylid defnyddio dalennau a byrddau sy’n symud o ganlyniad i newid o ran cynnwys lleithder, fel pren haenog, sglodfwrdd, byrddau pren rhannol, ac ati.’</a:t>
            </a:r>
          </a:p>
          <a:p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439E4FA-C9E7-499D-81C9-F9577C6421F5}"/>
              </a:ext>
            </a:extLst>
          </p:cNvPr>
          <p:cNvSpPr txBox="1"/>
          <p:nvPr/>
        </p:nvSpPr>
        <p:spPr>
          <a:xfrm>
            <a:off x="300934" y="4364876"/>
            <a:ext cx="16754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Pren: estyll strwythurol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3826D3F-FB47-49B1-8032-6BD4B2C1532B}"/>
              </a:ext>
            </a:extLst>
          </p:cNvPr>
          <p:cNvSpPr txBox="1"/>
          <p:nvPr/>
        </p:nvSpPr>
        <p:spPr>
          <a:xfrm>
            <a:off x="4407892" y="4322455"/>
            <a:ext cx="19110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Dalennau </a:t>
            </a:r>
            <a:r>
              <a:rPr lang="cy-GB" dirty="0" err="1"/>
              <a:t>sglodfwrdd</a:t>
            </a:r>
            <a:r>
              <a:rPr lang="cy-GB" dirty="0"/>
              <a:t> gwrth-leithder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BDDC8CF-6166-4AC9-B4B1-89EDFBB3F95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0050" y="1210138"/>
            <a:ext cx="1986136" cy="132673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4D57849-6CED-4F91-A75B-235EA28DA40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6393" y="4437112"/>
            <a:ext cx="1973985" cy="131862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15C1674-343D-49FC-911B-0D262933BD9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7092" y="4437112"/>
            <a:ext cx="2041030" cy="1363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4851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D6C55CF93AAEB4EA631E8D12358080E" ma:contentTypeVersion="12" ma:contentTypeDescription="Create a new document." ma:contentTypeScope="" ma:versionID="7fb9593fdc5741df4022c232c52a5533">
  <xsd:schema xmlns:xsd="http://www.w3.org/2001/XMLSchema" xmlns:xs="http://www.w3.org/2001/XMLSchema" xmlns:p="http://schemas.microsoft.com/office/2006/metadata/properties" xmlns:ns2="6630edcf-f6f2-42e2-934a-b174e5b8993a" xmlns:ns3="dc3e18ab-5e90-4249-b4bb-5052ecfaefd5" targetNamespace="http://schemas.microsoft.com/office/2006/metadata/properties" ma:root="true" ma:fieldsID="13a505a3f0ad38d1d8713beb45a0fd18" ns2:_="" ns3:_="">
    <xsd:import namespace="6630edcf-f6f2-42e2-934a-b174e5b8993a"/>
    <xsd:import namespace="dc3e18ab-5e90-4249-b4bb-5052ecfaefd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30edcf-f6f2-42e2-934a-b174e5b8993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3e18ab-5e90-4249-b4bb-5052ecfaefd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10CB3C1-91DA-4556-935A-3294D49E59F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403C686-7932-418C-BAC3-31619782ADC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30edcf-f6f2-42e2-934a-b174e5b8993a"/>
    <ds:schemaRef ds:uri="dc3e18ab-5e90-4249-b4bb-5052ecfaefd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9DDD1B3-BA2F-4FD9-A3E4-EF9E05EA2E33}">
  <ds:schemaRefs>
    <ds:schemaRef ds:uri="http://schemas.openxmlformats.org/package/2006/metadata/core-properties"/>
    <ds:schemaRef ds:uri="http://purl.org/dc/terms/"/>
    <ds:schemaRef ds:uri="http://schemas.microsoft.com/office/2006/documentManagement/types"/>
    <ds:schemaRef ds:uri="6630edcf-f6f2-42e2-934a-b174e5b8993a"/>
    <ds:schemaRef ds:uri="http://purl.org/dc/dcmitype/"/>
    <ds:schemaRef ds:uri="http://purl.org/dc/elements/1.1/"/>
    <ds:schemaRef ds:uri="http://schemas.microsoft.com/office/2006/metadata/properties"/>
    <ds:schemaRef ds:uri="dc3e18ab-5e90-4249-b4bb-5052ecfaefd5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1480</TotalTime>
  <Words>518</Words>
  <Application>Microsoft Office PowerPoint</Application>
  <PresentationFormat>On-screen Show (4:3)</PresentationFormat>
  <Paragraphs>47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Lucida Grande</vt:lpstr>
      <vt:lpstr>Times New Roman</vt:lpstr>
      <vt:lpstr>Default Design</vt:lpstr>
      <vt:lpstr>PowerPoint 2: Mathau o gefndiroedd a ddefnyddir ar gyfer gosod teils waliau a lloriau </vt:lpstr>
      <vt:lpstr>Nod: Cyflwyno arwynebau cefndir i ddysgwyr.    Deilliannau:  Ar ddiwedd y sesiwn hon, bydd y dysgwr yn gallu:  Deilliant 1: Nodi’r gwahanol fathau o arwynebau cefndir a'r dulliau, systemau a deunyddiau gwahanol y gellir eu defnyddio i dderbyn teils waliau a lloriau.  </vt:lpstr>
      <vt:lpstr>Mathau o gefndiroedd a ddefnyddir ar gyfer gosod teils waliau a lloriau  </vt:lpstr>
      <vt:lpstr>Mathau o gefndiroedd: newydd a phresennol </vt:lpstr>
      <vt:lpstr>Mathau o gefndiroedd: newydd a phresennol</vt:lpstr>
      <vt:lpstr>Cefndiroedd seiliedig ar gypswm</vt:lpstr>
      <vt:lpstr>Cefndiroedd seiliedig ar sment</vt:lpstr>
      <vt:lpstr>Cefndiroedd seiliedig ar bren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202</cp:revision>
  <cp:lastPrinted>2021-10-04T13:39:00Z</cp:lastPrinted>
  <dcterms:created xsi:type="dcterms:W3CDTF">2013-05-28T00:38:54Z</dcterms:created>
  <dcterms:modified xsi:type="dcterms:W3CDTF">2021-10-08T13:26:22Z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0x0101002D6C55CF93AAEB4EA631E8D12358080E</vt:lpwstr>
  </property>
</Properties>
</file>