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handoutMasterIdLst>
    <p:handoutMasterId r:id="rId28"/>
  </p:handoutMasterIdLst>
  <p:sldIdLst>
    <p:sldId id="256" r:id="rId5"/>
    <p:sldId id="341" r:id="rId6"/>
    <p:sldId id="328" r:id="rId7"/>
    <p:sldId id="342" r:id="rId8"/>
    <p:sldId id="344" r:id="rId9"/>
    <p:sldId id="347" r:id="rId10"/>
    <p:sldId id="343" r:id="rId11"/>
    <p:sldId id="348" r:id="rId12"/>
    <p:sldId id="349" r:id="rId13"/>
    <p:sldId id="350" r:id="rId14"/>
    <p:sldId id="351" r:id="rId15"/>
    <p:sldId id="352" r:id="rId16"/>
    <p:sldId id="353" r:id="rId17"/>
    <p:sldId id="354" r:id="rId18"/>
    <p:sldId id="355" r:id="rId19"/>
    <p:sldId id="356" r:id="rId20"/>
    <p:sldId id="345" r:id="rId21"/>
    <p:sldId id="357" r:id="rId22"/>
    <p:sldId id="346" r:id="rId23"/>
    <p:sldId id="359" r:id="rId24"/>
    <p:sldId id="358" r:id="rId25"/>
    <p:sldId id="267" r:id="rId26"/>
  </p:sldIdLst>
  <p:sldSz cx="9144000" cy="6858000" type="screen4x3"/>
  <p:notesSz cx="6797675" cy="987425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77463" autoAdjust="0"/>
  </p:normalViewPr>
  <p:slideViewPr>
    <p:cSldViewPr showGuides="1">
      <p:cViewPr varScale="1">
        <p:scale>
          <a:sx n="51" d="100"/>
          <a:sy n="51" d="100"/>
        </p:scale>
        <p:origin x="1100"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1" d="100"/>
          <a:sy n="51" d="100"/>
        </p:scale>
        <p:origin x="2692" y="2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10/8/2021</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50443"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79768" y="4690269"/>
            <a:ext cx="5438140"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50443"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se.gov.uk/work-equipment-machinery/puwer.ht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dirty="0"/>
              <a:t>https://www.hse.gov.uk/riddor/reportable-incidents.htm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633413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b="1" dirty="0">
                <a:solidFill>
                  <a:srgbClr val="111111"/>
                </a:solidFill>
                <a:latin typeface="Arial" panose="020B0604020202020204" pitchFamily="34" charset="0"/>
              </a:rPr>
              <a:t> </a:t>
            </a:r>
            <a:r>
              <a:rPr lang="cy-GB" sz="1200" dirty="0">
                <a:solidFill>
                  <a:srgbClr val="111111"/>
                </a:solidFill>
                <a:latin typeface="Arial" panose="020B0604020202020204" pitchFamily="34" charset="0"/>
              </a:rPr>
              <a:t>https://www.hse.gov.uk/coshh/basics/substance.htm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1595801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GB" dirty="0"/>
          </a:p>
          <a:p>
            <a:r>
              <a:rPr lang="cy-GB" sz="1200" dirty="0"/>
              <a:t>https://www.hse.gov.uk/work-equipment-machinery/puwer.htm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52996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u="sng" dirty="0">
                <a:hlinkClick r:id="rId3"/>
              </a:rPr>
              <a:t>https://www.hse.gov.uk/work-equipment-machinery/puwer.htm</a:t>
            </a:r>
            <a:r>
              <a:rPr lang="cy-GB" sz="1200" u="sng" dirty="0"/>
              <a:t>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833796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dirty="0">
                <a:solidFill>
                  <a:srgbClr val="111111"/>
                </a:solidFill>
                <a:latin typeface="Arial" panose="020B0604020202020204" pitchFamily="34" charset="0"/>
              </a:rPr>
              <a:t>https://www.hse.gov.uk/riddor/reportable-incidents.htm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334472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dirty="0">
                <a:solidFill>
                  <a:srgbClr val="111111"/>
                </a:solidFill>
                <a:latin typeface="Arial" panose="020B0604020202020204" pitchFamily="34" charset="0"/>
              </a:rPr>
              <a:t>https://www.hse.gov.uk/riddor/reportable-incidents.htm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678989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cy-GB" sz="1200" dirty="0">
                <a:solidFill>
                  <a:srgbClr val="111111"/>
                </a:solidFill>
                <a:latin typeface="Arial" panose="020B0604020202020204" pitchFamily="34" charset="0"/>
              </a:rPr>
              <a:t>https://www.hse.gov.uk/riddor/reportable-incidents.htm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190228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b="1" dirty="0"/>
          </a:p>
          <a:p>
            <a:pPr lvl="1" algn="ctr"/>
            <a:r>
              <a:rPr lang="cy-GB" sz="800" dirty="0">
                <a:solidFill>
                  <a:srgbClr val="111111"/>
                </a:solidFill>
                <a:latin typeface="Arial" panose="020B0604020202020204" pitchFamily="34" charset="0"/>
              </a:rPr>
              <a:t>https://www.hse.gov.uk/riddor/reportable-incidents.htm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534306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dirty="0">
                <a:solidFill>
                  <a:srgbClr val="111111"/>
                </a:solidFill>
                <a:latin typeface="Arial" panose="020B0604020202020204" pitchFamily="34" charset="0"/>
              </a:rPr>
              <a:t> https://www.hse.gov.uk/riddor/reportable-incidents.htm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016996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b="1" dirty="0"/>
          </a:p>
          <a:p>
            <a:pPr lvl="1" algn="ctr"/>
            <a:r>
              <a:rPr lang="cy-GB" sz="800" dirty="0">
                <a:solidFill>
                  <a:srgbClr val="111111"/>
                </a:solidFill>
                <a:latin typeface="Arial" panose="020B0604020202020204" pitchFamily="34" charset="0"/>
              </a:rPr>
              <a:t>https://www.hse.gov.uk/riddor/reportable-incidents.htm</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035603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dirty="0">
                <a:solidFill>
                  <a:srgbClr val="111111"/>
                </a:solidFill>
                <a:latin typeface="Arial" panose="020B0604020202020204" pitchFamily="34" charset="0"/>
              </a:rPr>
              <a:t> https://www.hse.gov.uk/riddor/reportable-incidents.htm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99273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200" dirty="0">
                <a:solidFill>
                  <a:srgbClr val="111111"/>
                </a:solidFill>
                <a:latin typeface="Arial" panose="020B0604020202020204" pitchFamily="34" charset="0"/>
              </a:rPr>
              <a:t> https://www.hse.gov.uk/coshh/basics/substance.htm</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9420419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ww.hse.gov.uk/work-equipment-machinery/puwer.ht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ww.hse.gov.uk/work-equipment-machinery/puwer.htm"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legislation.gov.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hse.gov.uk/riddor/" TargetMode="External"/><Relationship Id="rId2" Type="http://schemas.openxmlformats.org/officeDocument/2006/relationships/hyperlink" Target="https://www.hse.gov.uk/riddor"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116: Teilsio waliau a lloriau</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6: Deddfwriaeth allweddol sy’n ymwneud â chrefft teilsio waliau a lloriau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 </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388726"/>
            <a:ext cx="8229600" cy="3785652"/>
          </a:xfrm>
          <a:prstGeom prst="rect">
            <a:avLst/>
          </a:prstGeom>
        </p:spPr>
        <p:txBody>
          <a:bodyPr wrap="square">
            <a:spAutoFit/>
          </a:bodyPr>
          <a:lstStyle/>
          <a:p>
            <a:r>
              <a:rPr lang="cy-GB" b="1" dirty="0"/>
              <a:t>Anafiadau penodedig i weithwyr: </a:t>
            </a:r>
          </a:p>
          <a:p>
            <a:pPr>
              <a:buFont typeface="Arial" panose="020B0604020202020204" pitchFamily="34" charset="0"/>
              <a:buChar char="•"/>
            </a:pPr>
            <a:endParaRPr lang="en-GB" sz="1400" dirty="0"/>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Torri asgwrn, ac eithrio’r bysedd, bodiau a bysedd traed</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Torri aelod o’r corff i ffwrdd</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Unrhyw anaf sy’n debygol o arwain at golli golwg yn barhaol neu ddirywiad yn y golwg</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Unrhyw anaf i’r pen neu i’r corff o ganlyniad i wasgu, gan achosi niwed i’r ymennydd neu organau mewnol</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Llosgiadau difrifol (gan gynnwys sgaldian) sydd:</a:t>
            </a:r>
          </a:p>
          <a:p>
            <a:pPr marL="742950" lvl="1" indent="-285750">
              <a:buClr>
                <a:srgbClr val="0077E3"/>
              </a:buClr>
              <a:buFont typeface="Arial" panose="020B0604020202020204" pitchFamily="34" charset="0"/>
              <a:buChar char="‒"/>
            </a:pPr>
            <a:r>
              <a:rPr lang="cy-GB" sz="1400" dirty="0">
                <a:solidFill>
                  <a:srgbClr val="111111"/>
                </a:solidFill>
                <a:latin typeface="Arial" panose="020B0604020202020204" pitchFamily="34" charset="0"/>
              </a:rPr>
              <a:t>yn gorchuddio mwy na 10% o’r corff</a:t>
            </a:r>
          </a:p>
          <a:p>
            <a:pPr marL="742950" lvl="1" indent="-285750">
              <a:buClr>
                <a:srgbClr val="0077E3"/>
              </a:buClr>
              <a:buFont typeface="Arial" panose="020B0604020202020204" pitchFamily="34" charset="0"/>
              <a:buChar char="‒"/>
            </a:pPr>
            <a:r>
              <a:rPr lang="cy-GB" sz="1400" dirty="0">
                <a:solidFill>
                  <a:srgbClr val="111111"/>
                </a:solidFill>
                <a:latin typeface="Arial" panose="020B0604020202020204" pitchFamily="34" charset="0"/>
              </a:rPr>
              <a:t>yn achosi niwed sylweddol i’r llygaid, y system anadlu neu organau hanfodol eraill</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Unrhyw sgaldian sydd angen triniaeth ysbyty</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Unrhyw golli ymwybyddiaeth o ganlyniad i anaf i’r pen neu asffycsia</a:t>
            </a:r>
          </a:p>
          <a:p>
            <a:pPr>
              <a:buClr>
                <a:srgbClr val="0077E3"/>
              </a:buClr>
              <a:buFont typeface="Arial" panose="020B0604020202020204" pitchFamily="34" charset="0"/>
              <a:buChar char="•"/>
            </a:pPr>
            <a:r>
              <a:rPr lang="cy-GB" sz="1400" dirty="0">
                <a:solidFill>
                  <a:srgbClr val="111111"/>
                </a:solidFill>
                <a:latin typeface="Arial" panose="020B0604020202020204" pitchFamily="34" charset="0"/>
              </a:rPr>
              <a:t> Unrhyw anaf arall sy’n deillio o weithio mewn lle caeedig sydd:</a:t>
            </a:r>
          </a:p>
          <a:p>
            <a:pPr marL="742950" lvl="1" indent="-285750">
              <a:buClr>
                <a:srgbClr val="0077E3"/>
              </a:buClr>
              <a:buFont typeface="Arial" panose="020B0604020202020204" pitchFamily="34" charset="0"/>
              <a:buChar char="‒"/>
            </a:pPr>
            <a:r>
              <a:rPr lang="cy-GB" sz="1400" dirty="0">
                <a:solidFill>
                  <a:srgbClr val="111111"/>
                </a:solidFill>
                <a:latin typeface="Arial" panose="020B0604020202020204" pitchFamily="34" charset="0"/>
              </a:rPr>
              <a:t>yn arwain at hypothermia neu salwch sy’n cael ei achosi gan wres</a:t>
            </a:r>
          </a:p>
          <a:p>
            <a:pPr marL="742950" lvl="1" indent="-285750">
              <a:buClr>
                <a:srgbClr val="0077E3"/>
              </a:buClr>
              <a:buFont typeface="Arial" panose="020B0604020202020204" pitchFamily="34" charset="0"/>
              <a:buChar char="‒"/>
            </a:pPr>
            <a:r>
              <a:rPr lang="cy-GB" sz="1400" dirty="0">
                <a:solidFill>
                  <a:srgbClr val="111111"/>
                </a:solidFill>
                <a:latin typeface="Arial" panose="020B0604020202020204" pitchFamily="34" charset="0"/>
              </a:rPr>
              <a:t>yn galw am ddadebru neu dderbyn i’r ysbyty am dros 24 awr</a:t>
            </a:r>
          </a:p>
          <a:p>
            <a:pPr lvl="1" algn="ctr"/>
            <a:endParaRPr lang="en-GB" sz="1200" dirty="0">
              <a:solidFill>
                <a:srgbClr val="111111"/>
              </a:solidFill>
              <a:latin typeface="Arial" panose="020B0604020202020204" pitchFamily="34" charset="0"/>
            </a:endParaRPr>
          </a:p>
          <a:p>
            <a:pPr lvl="1" algn="ctr"/>
            <a:r>
              <a:rPr lang="cy-GB" sz="1200" dirty="0">
                <a:solidFill>
                  <a:srgbClr val="111111"/>
                </a:solidFill>
                <a:latin typeface="Arial" panose="020B0604020202020204" pitchFamily="34" charset="0"/>
              </a:rPr>
              <a:t>                                                                                        </a:t>
            </a:r>
            <a:r>
              <a:rPr lang="cy-GB" sz="1400" b="1" dirty="0"/>
              <a:t>  </a:t>
            </a:r>
          </a:p>
        </p:txBody>
      </p:sp>
    </p:spTree>
    <p:extLst>
      <p:ext uri="{BB962C8B-B14F-4D97-AF65-F5344CB8AC3E}">
        <p14:creationId xmlns:p14="http://schemas.microsoft.com/office/powerpoint/2010/main" val="3522973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680840"/>
            <a:ext cx="8363272"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323528" y="2678978"/>
            <a:ext cx="8363272" cy="2492990"/>
          </a:xfrm>
          <a:prstGeom prst="rect">
            <a:avLst/>
          </a:prstGeom>
        </p:spPr>
        <p:txBody>
          <a:bodyPr wrap="square">
            <a:spAutoFit/>
          </a:bodyPr>
          <a:lstStyle/>
          <a:p>
            <a:r>
              <a:rPr lang="cy-GB" b="1" dirty="0"/>
              <a:t>Gweithiwr wedi’i analluogi am dros saith diwrnod</a:t>
            </a:r>
          </a:p>
          <a:p>
            <a:r>
              <a:rPr lang="cy-GB" sz="1800" dirty="0"/>
              <a:t>Rhaid rhoi gwybod am ddamweiniau os ydynt yn golygu bod gweithiwr neu berson hunangyflogedig i ffwrdd o’r gwaith, neu os nad ydynt yn gallu cyflawni eu dyletswyddau gwaith arferol, am fwy na saith diwrnod yn olynol o ganlyniad i’w hanaf. Nid yw’r cyfnod saith diwrnod hwn yn cynnwys diwrnod y ddamwain, ond mae’n cynnwys penwythnosau a dyddiau gorffwys. Rhaid gwneud yr adroddiad o fewn 15 diwrnod i’r ddamwain.</a:t>
            </a:r>
          </a:p>
          <a:p>
            <a:endParaRPr lang="en-GB" sz="1400" b="1" dirty="0"/>
          </a:p>
          <a:p>
            <a:r>
              <a:rPr lang="cy-GB" sz="1400" b="1" dirty="0"/>
              <a:t>  </a:t>
            </a:r>
          </a:p>
        </p:txBody>
      </p:sp>
      <p:pic>
        <p:nvPicPr>
          <p:cNvPr id="4" name="Picture 3">
            <a:extLst>
              <a:ext uri="{FF2B5EF4-FFF2-40B4-BE49-F238E27FC236}">
                <a16:creationId xmlns:a16="http://schemas.microsoft.com/office/drawing/2014/main" id="{86341715-A630-41CB-88D0-A7D6AC1BB8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4088" y="4447754"/>
            <a:ext cx="3059832" cy="1721156"/>
          </a:xfrm>
          <a:prstGeom prst="rect">
            <a:avLst/>
          </a:prstGeom>
        </p:spPr>
      </p:pic>
    </p:spTree>
    <p:extLst>
      <p:ext uri="{BB962C8B-B14F-4D97-AF65-F5344CB8AC3E}">
        <p14:creationId xmlns:p14="http://schemas.microsoft.com/office/powerpoint/2010/main" val="3478670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678978"/>
            <a:ext cx="8229600" cy="2616101"/>
          </a:xfrm>
          <a:prstGeom prst="rect">
            <a:avLst/>
          </a:prstGeom>
        </p:spPr>
        <p:txBody>
          <a:bodyPr wrap="square">
            <a:spAutoFit/>
          </a:bodyPr>
          <a:lstStyle/>
          <a:p>
            <a:r>
              <a:rPr lang="cy-GB" b="1" dirty="0"/>
              <a:t>Analluogi am dros dri diwrnod:</a:t>
            </a:r>
          </a:p>
          <a:p>
            <a:r>
              <a:rPr lang="cy-GB" dirty="0"/>
              <a:t>Rhaid cofnodi damweiniau, ond ni roddir gwybod amdanynt os ydynt yn golygu bod gweithiwr yn analluog am fwy na thri diwrnod yn olynol. Os ydych chi’n gyflogwr, sy’n gorfod cadw llyfr damweiniau dan Reoliadau Nawdd Cymdeithasol (Hawliadau a Thaliadau) 1979, bydd y cofnod hwnnw’n ddigon.</a:t>
            </a:r>
          </a:p>
          <a:p>
            <a:endParaRPr lang="en-GB" dirty="0"/>
          </a:p>
          <a:p>
            <a:pPr lvl="1"/>
            <a:r>
              <a:rPr lang="cy-GB" sz="1200" dirty="0">
                <a:solidFill>
                  <a:srgbClr val="111111"/>
                </a:solidFill>
                <a:latin typeface="Arial" panose="020B0604020202020204" pitchFamily="34" charset="0"/>
              </a:rPr>
              <a:t>https://www.hse.gov.uk/riddor/reportable-incidents.htm</a:t>
            </a:r>
          </a:p>
          <a:p>
            <a:r>
              <a:rPr lang="cy-GB" sz="1200" b="1" dirty="0"/>
              <a:t>  </a:t>
            </a:r>
          </a:p>
        </p:txBody>
      </p:sp>
    </p:spTree>
    <p:extLst>
      <p:ext uri="{BB962C8B-B14F-4D97-AF65-F5344CB8AC3E}">
        <p14:creationId xmlns:p14="http://schemas.microsoft.com/office/powerpoint/2010/main" val="1658026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66586" y="2433680"/>
            <a:ext cx="8229600" cy="3693319"/>
          </a:xfrm>
          <a:prstGeom prst="rect">
            <a:avLst/>
          </a:prstGeom>
        </p:spPr>
        <p:txBody>
          <a:bodyPr wrap="square">
            <a:spAutoFit/>
          </a:bodyPr>
          <a:lstStyle/>
          <a:p>
            <a:r>
              <a:rPr lang="cy-GB" b="1" dirty="0"/>
              <a:t>Damweiniau nad ydynt yn angheuol i bobl nad ydynt yn weithwyr,</a:t>
            </a:r>
            <a:br>
              <a:rPr lang="cy-GB" b="1" dirty="0"/>
            </a:br>
            <a:r>
              <a:rPr lang="cy-GB" b="1" dirty="0"/>
              <a:t>e.e. y cyhoedd</a:t>
            </a:r>
          </a:p>
          <a:p>
            <a:r>
              <a:rPr lang="cy-GB" dirty="0"/>
              <a:t>Rhaid rhoi gwybod am ddamweiniau i aelodau o’r cyhoedd neu eraill nad ydynt wrth eu gwaith os ydynt yn arwain at anaf a bod y person yn cael ei gludo’n uniongyrchol o’r fan lle digwyddodd y ddamwain i’r ysbyty am driniaeth i’r anaf hwnnw. Nid yw archwiliadau a phrofion diagnostig yn golygu 'triniaeth' mewn amgylchiadau o'r fath.</a:t>
            </a:r>
          </a:p>
          <a:p>
            <a:endParaRPr lang="en-GB" dirty="0"/>
          </a:p>
          <a:p>
            <a:r>
              <a:rPr lang="cy-GB" dirty="0"/>
              <a:t>Nid oes angen rhoi gwybod am ddigwyddiadau lle mae pobl yn cael eu cludo i’r ysbyty dim ond fel rhagofalon pan nad oes unrhyw anaf</a:t>
            </a:r>
            <a:br>
              <a:rPr lang="cy-GB" dirty="0"/>
            </a:br>
            <a:r>
              <a:rPr lang="cy-GB" dirty="0"/>
              <a:t>yn amlwg.</a:t>
            </a:r>
          </a:p>
          <a:p>
            <a:r>
              <a:rPr lang="cy-GB" sz="1400" b="1" dirty="0"/>
              <a:t>  </a:t>
            </a:r>
          </a:p>
        </p:txBody>
      </p:sp>
    </p:spTree>
    <p:extLst>
      <p:ext uri="{BB962C8B-B14F-4D97-AF65-F5344CB8AC3E}">
        <p14:creationId xmlns:p14="http://schemas.microsoft.com/office/powerpoint/2010/main" val="3928300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46936" y="2393310"/>
            <a:ext cx="8229600" cy="3570208"/>
          </a:xfrm>
          <a:prstGeom prst="rect">
            <a:avLst/>
          </a:prstGeom>
        </p:spPr>
        <p:txBody>
          <a:bodyPr wrap="square">
            <a:spAutoFit/>
          </a:bodyPr>
          <a:lstStyle/>
          <a:p>
            <a:r>
              <a:rPr lang="cy-GB" b="1" dirty="0">
                <a:solidFill>
                  <a:srgbClr val="000000"/>
                </a:solidFill>
                <a:latin typeface="Arial" panose="020B0604020202020204" pitchFamily="34" charset="0"/>
              </a:rPr>
              <a:t>Clefydau Galwedigaethol</a:t>
            </a:r>
          </a:p>
          <a:p>
            <a:r>
              <a:rPr lang="cy-GB" sz="1600" dirty="0">
                <a:solidFill>
                  <a:srgbClr val="111111"/>
                </a:solidFill>
                <a:latin typeface="Arial" panose="020B0604020202020204" pitchFamily="34" charset="0"/>
              </a:rPr>
              <a:t>Rhaid i gyflogwyr a phobl hunangyflogedig roi gwybod am ddiagnosis o rai clefydau galwedigaethol penodol, lle mae’r rhain yn debygol o fod wedi cael eu hachosi neu eu gwaethygu gan eu gwaith: Mae’r clefydau hyn yn cynnwys (rheoliadau 8 a 9):</a:t>
            </a:r>
          </a:p>
          <a:p>
            <a:endParaRPr lang="en-GB" sz="1600" dirty="0">
              <a:solidFill>
                <a:srgbClr val="111111"/>
              </a:solidFill>
              <a:latin typeface="Arial" panose="020B0604020202020204" pitchFamily="34" charset="0"/>
            </a:endParaRP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Syndrom twnnel y carpws</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Cramp difrifol yn y llaw neu flaen y fraich</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Dermatitis galwedigaethol</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Syndrom dirgrynu llaw a braich</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Asthma galwedigaethol</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a:t>
            </a:r>
            <a:r>
              <a:rPr lang="cy-GB" sz="1600" dirty="0" err="1">
                <a:solidFill>
                  <a:srgbClr val="111111"/>
                </a:solidFill>
                <a:latin typeface="Arial" panose="020B0604020202020204" pitchFamily="34" charset="0"/>
              </a:rPr>
              <a:t>Tendonitis</a:t>
            </a:r>
            <a:r>
              <a:rPr lang="cy-GB" sz="1600" dirty="0">
                <a:solidFill>
                  <a:srgbClr val="111111"/>
                </a:solidFill>
                <a:latin typeface="Arial" panose="020B0604020202020204" pitchFamily="34" charset="0"/>
              </a:rPr>
              <a:t> neu </a:t>
            </a:r>
            <a:r>
              <a:rPr lang="cy-GB" sz="1600" dirty="0" err="1">
                <a:solidFill>
                  <a:srgbClr val="111111"/>
                </a:solidFill>
                <a:latin typeface="Arial" panose="020B0604020202020204" pitchFamily="34" charset="0"/>
              </a:rPr>
              <a:t>denosynofitis</a:t>
            </a:r>
            <a:r>
              <a:rPr lang="cy-GB" sz="1600" dirty="0">
                <a:solidFill>
                  <a:srgbClr val="111111"/>
                </a:solidFill>
                <a:latin typeface="Arial" panose="020B0604020202020204" pitchFamily="34" charset="0"/>
              </a:rPr>
              <a:t> y llaw neu flaen y fraich</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Unrhyw ganser galwedigaethol</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Unrhyw glefyd a briodolir i gysylltiad galwedigaethol â chyfrwng biolegol.</a:t>
            </a:r>
          </a:p>
          <a:p>
            <a:r>
              <a:rPr lang="cy-GB" sz="1400" b="1" dirty="0"/>
              <a:t>  </a:t>
            </a:r>
          </a:p>
        </p:txBody>
      </p:sp>
      <p:pic>
        <p:nvPicPr>
          <p:cNvPr id="4" name="Picture 3">
            <a:extLst>
              <a:ext uri="{FF2B5EF4-FFF2-40B4-BE49-F238E27FC236}">
                <a16:creationId xmlns:a16="http://schemas.microsoft.com/office/drawing/2014/main" id="{3768821A-84A9-41A9-8DC5-F2569FD3F6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128" y="3573034"/>
            <a:ext cx="2363765" cy="1576040"/>
          </a:xfrm>
          <a:prstGeom prst="rect">
            <a:avLst/>
          </a:prstGeom>
        </p:spPr>
      </p:pic>
    </p:spTree>
    <p:extLst>
      <p:ext uri="{BB962C8B-B14F-4D97-AF65-F5344CB8AC3E}">
        <p14:creationId xmlns:p14="http://schemas.microsoft.com/office/powerpoint/2010/main" val="824477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35389" y="2402902"/>
            <a:ext cx="8229600" cy="3046988"/>
          </a:xfrm>
          <a:prstGeom prst="rect">
            <a:avLst/>
          </a:prstGeom>
        </p:spPr>
        <p:txBody>
          <a:bodyPr wrap="square">
            <a:spAutoFit/>
          </a:bodyPr>
          <a:lstStyle/>
          <a:p>
            <a:r>
              <a:rPr lang="cy-GB" b="1" dirty="0"/>
              <a:t>Digwyddiadau peryglus</a:t>
            </a:r>
          </a:p>
          <a:p>
            <a:r>
              <a:rPr lang="cy-GB" sz="1800" dirty="0">
                <a:solidFill>
                  <a:srgbClr val="111111"/>
                </a:solidFill>
                <a:latin typeface="Arial" panose="020B0604020202020204" pitchFamily="34" charset="0"/>
              </a:rPr>
              <a:t>Mae’r rhain yn ddigwyddiadau penodol a fu bron â digwydd. Nid oes angen adrodd ar bob digwyddiad o’r fath. Mae 27 categori o ddigwyddiadau peryglus sy’n berthnasol i’r rhan fwyaf o weithleoedd, er enghraifft:</a:t>
            </a:r>
          </a:p>
          <a:p>
            <a:endParaRPr lang="en-GB" sz="1800" dirty="0">
              <a:solidFill>
                <a:srgbClr val="111111"/>
              </a:solidFill>
              <a:latin typeface="Arial" panose="020B0604020202020204" pitchFamily="34" charset="0"/>
            </a:endParaRP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dymchwel, troi drosodd neu fethiant rhannau o lifftiau ac offer codi sy'n cario llwythi</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offer neu gyfarpar yn dod i gysylltiad â llinellau pŵer uwchben</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rhyddhau’n ddamweiniol unrhyw sylwedd a allai achosi anaf i unrhyw berson.</a:t>
            </a:r>
          </a:p>
          <a:p>
            <a:endParaRPr lang="en-GB" sz="1400" b="1" dirty="0"/>
          </a:p>
          <a:p>
            <a:r>
              <a:rPr lang="cy-GB" sz="1400" b="1" dirty="0"/>
              <a:t>  </a:t>
            </a:r>
          </a:p>
        </p:txBody>
      </p:sp>
    </p:spTree>
    <p:extLst>
      <p:ext uri="{BB962C8B-B14F-4D97-AF65-F5344CB8AC3E}">
        <p14:creationId xmlns:p14="http://schemas.microsoft.com/office/powerpoint/2010/main" val="1993477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557351"/>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132856"/>
            <a:ext cx="8229600" cy="4185761"/>
          </a:xfrm>
          <a:prstGeom prst="rect">
            <a:avLst/>
          </a:prstGeom>
        </p:spPr>
        <p:txBody>
          <a:bodyPr wrap="square">
            <a:spAutoFit/>
          </a:bodyPr>
          <a:lstStyle/>
          <a:p>
            <a:r>
              <a:rPr lang="cy-GB" b="1" dirty="0"/>
              <a:t>Digwyddiadau nwy</a:t>
            </a:r>
          </a:p>
          <a:p>
            <a:r>
              <a:rPr lang="cy-GB" sz="1600" dirty="0"/>
              <a:t>Rhaid i ddosbarthwyr, gosodwyr, mewnforwyr a chyflenwyr nwy fflamadwy roi gwybod am ddigwyddiadau lle mae rhywun wedi marw, wedi mynd yn anymwybodol, neu wedi cael ei gludo i’r ysbyty i gael triniaeth i anaf a gododd yng nghyswllt y nwy hwnnw. Dylid rhoi gwybod am ddigwyddiadau o’r fath gan ddefnyddio’r Adroddiad ar Ddigwyddiad Nwy Fflamadwy.</a:t>
            </a:r>
          </a:p>
          <a:p>
            <a:endParaRPr lang="en-GB" sz="1600" dirty="0"/>
          </a:p>
          <a:p>
            <a:r>
              <a:rPr lang="cy-GB" sz="1600" dirty="0"/>
              <a:t>Rhaid i beirianwyr nwy cofrestredig (dan y Gofrestr Diogelwch Nwy) roi manylion unrhyw gyfarpar neu ffitiadau nwy sy’n beryglus yn eu barn nhw, i’r graddau y gallai pobl farw, mynd yn anymwybodol neu fod angen triniaeth mewn ysbyty. Gallai’r perygl fod o ganlyniad i ddyluniad, adeiladu, gosod, addasu neu wasanaethu’r cyfarpar neu’r gosodiad hwnnw, a allai achosi:</a:t>
            </a:r>
          </a:p>
          <a:p>
            <a:pPr marL="285750" indent="-285750">
              <a:buClr>
                <a:srgbClr val="0077E3"/>
              </a:buClr>
              <a:buFont typeface="Arial" panose="020B0604020202020204" pitchFamily="34" charset="0"/>
              <a:buChar char="•"/>
            </a:pPr>
            <a:r>
              <a:rPr lang="cy-GB" sz="1600" dirty="0"/>
              <a:t>i nwy ollwng yn ddamweiniol;</a:t>
            </a:r>
          </a:p>
          <a:p>
            <a:pPr marL="285750" indent="-285750">
              <a:buClr>
                <a:srgbClr val="0077E3"/>
              </a:buClr>
              <a:buFont typeface="Arial" panose="020B0604020202020204" pitchFamily="34" charset="0"/>
              <a:buChar char="•"/>
            </a:pPr>
            <a:r>
              <a:rPr lang="cy-GB" sz="1600" dirty="0"/>
              <a:t>hylosgiad anghyflawn o nwy neu;</a:t>
            </a:r>
          </a:p>
          <a:p>
            <a:pPr marL="285750" indent="-285750">
              <a:buClr>
                <a:srgbClr val="0077E3"/>
              </a:buClr>
              <a:buFont typeface="Arial" panose="020B0604020202020204" pitchFamily="34" charset="0"/>
              <a:buChar char="•"/>
            </a:pPr>
            <a:r>
              <a:rPr lang="cy-GB" sz="1600" dirty="0"/>
              <a:t>tynnu cynhyrchion hylosgi nwy yn annigonol.</a:t>
            </a:r>
          </a:p>
          <a:p>
            <a:r>
              <a:rPr lang="cy-GB" sz="800" dirty="0">
                <a:solidFill>
                  <a:srgbClr val="111111"/>
                </a:solidFill>
                <a:latin typeface="Arial" panose="020B0604020202020204" pitchFamily="34" charset="0"/>
              </a:rPr>
              <a:t>                                                     </a:t>
            </a:r>
          </a:p>
          <a:p>
            <a:r>
              <a:rPr lang="cy-GB" sz="1400" b="1" dirty="0"/>
              <a:t>  </a:t>
            </a:r>
          </a:p>
        </p:txBody>
      </p:sp>
    </p:spTree>
    <p:extLst>
      <p:ext uri="{BB962C8B-B14F-4D97-AF65-F5344CB8AC3E}">
        <p14:creationId xmlns:p14="http://schemas.microsoft.com/office/powerpoint/2010/main" val="89236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COSHH</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420680"/>
            <a:ext cx="8229600" cy="400110"/>
          </a:xfrm>
          <a:prstGeom prst="rect">
            <a:avLst/>
          </a:prstGeom>
          <a:noFill/>
        </p:spPr>
        <p:txBody>
          <a:bodyPr wrap="square" rtlCol="0">
            <a:spAutoFit/>
          </a:bodyPr>
          <a:lstStyle/>
          <a:p>
            <a:r>
              <a:rPr lang="cy-GB" b="1"/>
              <a:t>Rheoli Sylweddau Peryglus i Iechyd 2002</a:t>
            </a:r>
          </a:p>
        </p:txBody>
      </p:sp>
      <p:sp>
        <p:nvSpPr>
          <p:cNvPr id="2" name="TextBox 1">
            <a:extLst>
              <a:ext uri="{FF2B5EF4-FFF2-40B4-BE49-F238E27FC236}">
                <a16:creationId xmlns:a16="http://schemas.microsoft.com/office/drawing/2014/main" id="{59BC1A31-8145-4CE7-B484-2C06B599A1F1}"/>
              </a:ext>
            </a:extLst>
          </p:cNvPr>
          <p:cNvSpPr txBox="1"/>
          <p:nvPr/>
        </p:nvSpPr>
        <p:spPr>
          <a:xfrm>
            <a:off x="323528" y="1896125"/>
            <a:ext cx="8229600" cy="4216539"/>
          </a:xfrm>
          <a:prstGeom prst="rect">
            <a:avLst/>
          </a:prstGeom>
          <a:noFill/>
        </p:spPr>
        <p:txBody>
          <a:bodyPr wrap="square" rtlCol="0">
            <a:spAutoFit/>
          </a:bodyPr>
          <a:lstStyle/>
          <a:p>
            <a:r>
              <a:rPr lang="cy-GB" sz="1600" dirty="0"/>
              <a:t>Mae’r ddeddf hon yn mynnu bod cyflogwyr yn rheoli sylweddau sy’n beryglus i iechyd.</a:t>
            </a:r>
            <a:r>
              <a:rPr lang="cy-GB" sz="1600" b="1" i="1" dirty="0"/>
              <a:t> </a:t>
            </a:r>
          </a:p>
          <a:p>
            <a:r>
              <a:rPr lang="cy-GB" sz="1600" dirty="0">
                <a:solidFill>
                  <a:srgbClr val="111111"/>
                </a:solidFill>
                <a:latin typeface="Arial" panose="020B0604020202020204" pitchFamily="34" charset="0"/>
              </a:rPr>
              <a:t>Gall sylweddau sy’n beryglus i iechyd fod ar sawl ffurf ac maent yn cynnwys:</a:t>
            </a:r>
          </a:p>
          <a:p>
            <a:endParaRPr lang="en-GB" sz="1600" dirty="0">
              <a:solidFill>
                <a:srgbClr val="111111"/>
              </a:solidFill>
              <a:latin typeface="Arial" panose="020B0604020202020204" pitchFamily="34" charset="0"/>
            </a:endParaRPr>
          </a:p>
          <a:p>
            <a:pPr>
              <a:buClr>
                <a:srgbClr val="0077E3"/>
              </a:buClr>
              <a:buFont typeface="Arial" panose="020B0604020202020204" pitchFamily="34" charset="0"/>
              <a:buChar char="•"/>
            </a:pPr>
            <a:r>
              <a:rPr lang="cy-GB" sz="1600" b="1" dirty="0">
                <a:solidFill>
                  <a:srgbClr val="111111"/>
                </a:solidFill>
                <a:latin typeface="Arial" panose="020B0604020202020204" pitchFamily="34" charset="0"/>
              </a:rPr>
              <a:t> </a:t>
            </a:r>
            <a:r>
              <a:rPr lang="cy-GB" sz="1600" dirty="0">
                <a:solidFill>
                  <a:srgbClr val="111111"/>
                </a:solidFill>
                <a:latin typeface="Arial" panose="020B0604020202020204" pitchFamily="34" charset="0"/>
              </a:rPr>
              <a:t>cemegion</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cynhyrchion sy’n cynnwys cemegion</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mygdarth</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llwch</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anweddau</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niwloedd</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nanodechnoleg</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nwyon a nwyon sy’n mygu a</a:t>
            </a:r>
          </a:p>
          <a:p>
            <a:pPr>
              <a:buClr>
                <a:srgbClr val="0077E3"/>
              </a:buClr>
              <a:buFont typeface="Arial" panose="020B0604020202020204" pitchFamily="34" charset="0"/>
              <a:buChar char="•"/>
            </a:pPr>
            <a:r>
              <a:rPr lang="cy-GB" sz="1600" dirty="0">
                <a:solidFill>
                  <a:srgbClr val="111111"/>
                </a:solidFill>
                <a:latin typeface="Arial" panose="020B0604020202020204" pitchFamily="34" charset="0"/>
              </a:rPr>
              <a:t> chyfryngau biolegol (germau). </a:t>
            </a:r>
            <a:br>
              <a:rPr lang="cy-GB" sz="1600" dirty="0">
                <a:solidFill>
                  <a:srgbClr val="111111"/>
                </a:solidFill>
                <a:latin typeface="Arial" panose="020B0604020202020204" pitchFamily="34" charset="0"/>
              </a:rPr>
            </a:br>
            <a:endParaRPr lang="cy-GB" sz="1600" dirty="0">
              <a:solidFill>
                <a:srgbClr val="111111"/>
              </a:solidFill>
              <a:latin typeface="Arial" panose="020B0604020202020204" pitchFamily="34" charset="0"/>
            </a:endParaRPr>
          </a:p>
          <a:p>
            <a:pPr>
              <a:buClr>
                <a:srgbClr val="0077E3"/>
              </a:buClr>
            </a:pPr>
            <a:r>
              <a:rPr lang="cy-GB" sz="1600" dirty="0">
                <a:solidFill>
                  <a:srgbClr val="111111"/>
                </a:solidFill>
                <a:latin typeface="Arial" panose="020B0604020202020204" pitchFamily="34" charset="0"/>
              </a:rPr>
              <a:t>Os oes gan y pecyn unrhyw un o’r symbolau perygl, yna fe’i hystyrir yn</a:t>
            </a:r>
            <a:br>
              <a:rPr lang="cy-GB" sz="1600" dirty="0">
                <a:solidFill>
                  <a:srgbClr val="111111"/>
                </a:solidFill>
                <a:latin typeface="Arial" panose="020B0604020202020204" pitchFamily="34" charset="0"/>
              </a:rPr>
            </a:br>
            <a:r>
              <a:rPr lang="cy-GB" sz="1600" dirty="0">
                <a:solidFill>
                  <a:srgbClr val="111111"/>
                </a:solidFill>
                <a:latin typeface="Arial" panose="020B0604020202020204" pitchFamily="34" charset="0"/>
              </a:rPr>
              <a:t>sylwedd peryglus.</a:t>
            </a:r>
          </a:p>
          <a:p>
            <a:endParaRPr lang="en-GB" sz="1400" dirty="0">
              <a:solidFill>
                <a:srgbClr val="111111"/>
              </a:solidFill>
              <a:latin typeface="Arial" panose="020B0604020202020204" pitchFamily="34" charset="0"/>
            </a:endParaRPr>
          </a:p>
          <a:p>
            <a:pPr algn="ctr"/>
            <a:endParaRPr lang="en-GB" sz="1400" b="1" dirty="0"/>
          </a:p>
        </p:txBody>
      </p:sp>
      <p:pic>
        <p:nvPicPr>
          <p:cNvPr id="4" name="Picture 3">
            <a:extLst>
              <a:ext uri="{FF2B5EF4-FFF2-40B4-BE49-F238E27FC236}">
                <a16:creationId xmlns:a16="http://schemas.microsoft.com/office/drawing/2014/main" id="{B666F4EC-CA0D-4A3D-9778-1EBA62145C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4776" y="2708920"/>
            <a:ext cx="3707904" cy="2086314"/>
          </a:xfrm>
          <a:prstGeom prst="rect">
            <a:avLst/>
          </a:prstGeom>
        </p:spPr>
      </p:pic>
    </p:spTree>
    <p:extLst>
      <p:ext uri="{BB962C8B-B14F-4D97-AF65-F5344CB8AC3E}">
        <p14:creationId xmlns:p14="http://schemas.microsoft.com/office/powerpoint/2010/main" val="1875428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COSHH</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420680"/>
            <a:ext cx="8229600" cy="400110"/>
          </a:xfrm>
          <a:prstGeom prst="rect">
            <a:avLst/>
          </a:prstGeom>
          <a:noFill/>
        </p:spPr>
        <p:txBody>
          <a:bodyPr wrap="square" rtlCol="0">
            <a:spAutoFit/>
          </a:bodyPr>
          <a:lstStyle/>
          <a:p>
            <a:r>
              <a:rPr lang="cy-GB" b="1"/>
              <a:t>Rheoli Sylweddau Peryglus i Iechyd 2002</a:t>
            </a:r>
          </a:p>
        </p:txBody>
      </p:sp>
      <p:sp>
        <p:nvSpPr>
          <p:cNvPr id="2" name="TextBox 1">
            <a:extLst>
              <a:ext uri="{FF2B5EF4-FFF2-40B4-BE49-F238E27FC236}">
                <a16:creationId xmlns:a16="http://schemas.microsoft.com/office/drawing/2014/main" id="{59BC1A31-8145-4CE7-B484-2C06B599A1F1}"/>
              </a:ext>
            </a:extLst>
          </p:cNvPr>
          <p:cNvSpPr txBox="1"/>
          <p:nvPr/>
        </p:nvSpPr>
        <p:spPr>
          <a:xfrm>
            <a:off x="323528" y="1882585"/>
            <a:ext cx="8229600" cy="4431983"/>
          </a:xfrm>
          <a:prstGeom prst="rect">
            <a:avLst/>
          </a:prstGeom>
          <a:noFill/>
        </p:spPr>
        <p:txBody>
          <a:bodyPr wrap="square" rtlCol="0">
            <a:spAutoFit/>
          </a:bodyPr>
          <a:lstStyle/>
          <a:p>
            <a:r>
              <a:rPr lang="cy-GB" sz="1600" dirty="0">
                <a:solidFill>
                  <a:srgbClr val="111111"/>
                </a:solidFill>
                <a:latin typeface="Arial" panose="020B0604020202020204" pitchFamily="34" charset="0"/>
              </a:rPr>
              <a:t>Er mwyn cydymffurfio â’r rheoliadau hyn, rhaid i’r cyflogwr asesu’r risgiau i iechyd sy’n deillio o sylweddau peryglus sy’n cael eu creu gan y gweithgaredd gwaith, a phenderfynu pa ragofalon sydd eu hangen i atal neu reoli cysylltiad yn ddigonol.</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 Beth ydych chi’n ei wneud sy’n cynnwys sylweddau peryglus?</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 Sut all y rhain achosi niwed?</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 Sut allwch chi leihau’r risg o niwed?</a:t>
            </a:r>
          </a:p>
          <a:p>
            <a:endParaRPr lang="en-GB" sz="1600" dirty="0">
              <a:solidFill>
                <a:srgbClr val="111111"/>
              </a:solidFill>
              <a:latin typeface="Arial" panose="020B0604020202020204" pitchFamily="34" charset="0"/>
            </a:endParaRPr>
          </a:p>
          <a:p>
            <a:r>
              <a:rPr lang="cy-GB" sz="1600" dirty="0">
                <a:solidFill>
                  <a:srgbClr val="111111"/>
                </a:solidFill>
                <a:latin typeface="Arial" panose="020B0604020202020204" pitchFamily="34" charset="0"/>
              </a:rPr>
              <a:t>Dylech bob amser geisio atal cysylltiad yn y ffynhonnell. Er enghraifft:</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Allwch chi osgoi defnyddio sylwedd peryglus neu ddefnyddio proses fwy diogel – atal dod i gysylltiad, e.e. defnyddio cynhyrchion seiliedig ar ddŵr yn hytrach na rhai sy’n seiliedig ar doddyddion, defnyddio brwsh yn hytrach na chwistrell?</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Allwch chi roi rhywbeth mwy diogel yn ei le – e.e. newid cynnyrch glanhau llidus am rywbeth mwynach, neu ddefnyddio sugnydd llwch yn hytrach na brwsh?</a:t>
            </a:r>
          </a:p>
          <a:p>
            <a:pPr marL="180000" indent="-180000">
              <a:buClr>
                <a:srgbClr val="0077E3"/>
              </a:buClr>
              <a:buFont typeface="Arial" panose="020B0604020202020204" pitchFamily="34" charset="0"/>
              <a:buChar char="•"/>
            </a:pPr>
            <a:r>
              <a:rPr lang="cy-GB" sz="1600" dirty="0">
                <a:solidFill>
                  <a:srgbClr val="111111"/>
                </a:solidFill>
                <a:latin typeface="Arial" panose="020B0604020202020204" pitchFamily="34" charset="0"/>
              </a:rPr>
              <a:t>Allwch chi ddefnyddio ffurf fwy diogel, e.e. allwch chi ddefnyddio deunydd soled yn hytrach na hylif i osgoi tasgu neu ddeunydd soled cwyraidd yn hytrach na phowdr sych i osgoi llwch?</a:t>
            </a:r>
          </a:p>
          <a:p>
            <a:endParaRPr lang="en-GB" sz="1400" b="1" dirty="0">
              <a:solidFill>
                <a:srgbClr val="111111"/>
              </a:solidFill>
              <a:latin typeface="Arial" panose="020B0604020202020204" pitchFamily="34" charset="0"/>
            </a:endParaRPr>
          </a:p>
          <a:p>
            <a:pPr algn="ctr"/>
            <a:endParaRPr lang="en-GB" sz="1400" b="1" dirty="0"/>
          </a:p>
        </p:txBody>
      </p:sp>
    </p:spTree>
    <p:extLst>
      <p:ext uri="{BB962C8B-B14F-4D97-AF65-F5344CB8AC3E}">
        <p14:creationId xmlns:p14="http://schemas.microsoft.com/office/powerpoint/2010/main" val="2518851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PUWER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24521" y="1628800"/>
            <a:ext cx="8229600" cy="400110"/>
          </a:xfrm>
          <a:prstGeom prst="rect">
            <a:avLst/>
          </a:prstGeom>
          <a:noFill/>
        </p:spPr>
        <p:txBody>
          <a:bodyPr wrap="square" rtlCol="0">
            <a:spAutoFit/>
          </a:bodyPr>
          <a:lstStyle/>
          <a:p>
            <a:r>
              <a:rPr lang="cy-GB" b="1"/>
              <a:t>Rheoliadau Darparu a Defnyddio Cyfarpar Gwaith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22720" y="2267122"/>
            <a:ext cx="8196921" cy="2246769"/>
          </a:xfrm>
          <a:prstGeom prst="rect">
            <a:avLst/>
          </a:prstGeom>
        </p:spPr>
        <p:txBody>
          <a:bodyPr wrap="square">
            <a:spAutoFit/>
          </a:bodyPr>
          <a:lstStyle/>
          <a:p>
            <a:r>
              <a:rPr lang="cy-GB"/>
              <a:t>Mae'r Rheoliadau hyn, a gaiff eu talfyrru'n aml i PUWER, yn gosod dyletswyddau ar bobl a chwmnïau sy'n berchen, yn gweithredu neu sydd â rheolaeth dros gyfarpar gwaith. Mae PUWER hefyd yn rhoi cyfrifoldebau ar fusnesau a sefydliadau y mae eu gweithwyr yn defnyddio </a:t>
            </a:r>
            <a:r>
              <a:rPr lang="cy-GB" b="1"/>
              <a:t>cyfarpar gwaith</a:t>
            </a:r>
            <a:r>
              <a:rPr lang="cy-GB"/>
              <a:t>, p’un a ydynt yn berchen arnynt ai peidio.</a:t>
            </a:r>
          </a:p>
          <a:p>
            <a:pPr algn="ctr"/>
            <a:endParaRPr lang="en-GB" dirty="0"/>
          </a:p>
          <a:p>
            <a:r>
              <a:rPr lang="cy-GB">
                <a:hlinkClick r:id="rId2"/>
              </a:rPr>
              <a:t>https://www.hse.gov.uk/work-equipment-machinery/puwer.htm</a:t>
            </a:r>
            <a:r>
              <a:rPr lang="cy-GB"/>
              <a:t> </a:t>
            </a:r>
          </a:p>
        </p:txBody>
      </p:sp>
    </p:spTree>
    <p:extLst>
      <p:ext uri="{BB962C8B-B14F-4D97-AF65-F5344CB8AC3E}">
        <p14:creationId xmlns:p14="http://schemas.microsoft.com/office/powerpoint/2010/main" val="334276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cy-GB" sz="2000">
                <a:solidFill>
                  <a:srgbClr val="0070C0"/>
                </a:solidFill>
                <a:latin typeface="+mn-lt"/>
                <a:ea typeface="Times New Roman" panose="02020603050405020304" pitchFamily="18" charset="0"/>
              </a:rPr>
              <a:t>Nod: </a:t>
            </a:r>
            <a:r>
              <a:rPr lang="cy-GB" sz="2000" b="0">
                <a:solidFill>
                  <a:schemeClr val="tx1"/>
                </a:solidFill>
                <a:latin typeface="+mn-lt"/>
                <a:ea typeface="Times New Roman" panose="02020603050405020304" pitchFamily="18" charset="0"/>
              </a:rPr>
              <a:t>Cyflwyno dysgwyr i’r ddeddfwriaeth allweddol sy’n ymwneud â chrefft teilsio waliau a lloriau.</a:t>
            </a:r>
            <a:br>
              <a:rPr lang="cy-GB" sz="2000" b="0">
                <a:solidFill>
                  <a:srgbClr val="000000"/>
                </a:solidFill>
                <a:latin typeface="+mn-lt"/>
                <a:ea typeface="ＭＳ Ｐゴシック" pitchFamily="-105" charset="-128"/>
              </a:rPr>
            </a:br>
            <a:br>
              <a:rPr lang="cy-GB" sz="2000" b="0">
                <a:solidFill>
                  <a:srgbClr val="0070C0"/>
                </a:solidFill>
                <a:latin typeface="+mn-lt"/>
                <a:ea typeface="Times New Roman" panose="02020603050405020304" pitchFamily="18" charset="0"/>
              </a:rPr>
            </a:br>
            <a:r>
              <a:rPr lang="cy-GB" sz="2000" b="0">
                <a:solidFill>
                  <a:srgbClr val="000000"/>
                </a:solidFill>
                <a:latin typeface="+mn-lt"/>
                <a:ea typeface="Times New Roman" panose="02020603050405020304" pitchFamily="18" charset="0"/>
              </a:rPr>
              <a:t> </a:t>
            </a:r>
            <a:br>
              <a:rPr lang="cy-GB" sz="2000" b="0">
                <a:solidFill>
                  <a:srgbClr val="000000"/>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Deilliannau:</a:t>
            </a:r>
            <a:r>
              <a:rPr lang="cy-GB" sz="2000" b="0">
                <a:solidFill>
                  <a:srgbClr val="0070C0"/>
                </a:solidFill>
                <a:latin typeface="+mn-lt"/>
                <a:ea typeface="Times New Roman" panose="02020603050405020304" pitchFamily="18" charset="0"/>
              </a:rPr>
              <a:t> </a:t>
            </a:r>
            <a:r>
              <a:rPr lang="cy-GB" sz="2000" b="0">
                <a:solidFill>
                  <a:srgbClr val="000000"/>
                </a:solidFill>
                <a:latin typeface="+mn-lt"/>
                <a:ea typeface="Times New Roman" panose="02020603050405020304" pitchFamily="18" charset="0"/>
              </a:rPr>
              <a:t>Ar ddiwedd y sesiwn hon, bydd y dysgwr yn gallu:</a:t>
            </a:r>
            <a:br>
              <a:rPr lang="cy-GB" sz="2000" b="0">
                <a:solidFill>
                  <a:srgbClr val="000000"/>
                </a:solidFill>
                <a:latin typeface="+mn-lt"/>
                <a:ea typeface="Times New Roman" panose="02020603050405020304" pitchFamily="18" charset="0"/>
              </a:rPr>
            </a:br>
            <a:br>
              <a:rPr lang="cy-GB" sz="2000" b="0">
                <a:solidFill>
                  <a:srgbClr val="000000"/>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Deilliant 1: </a:t>
            </a:r>
            <a:r>
              <a:rPr lang="cy-GB" sz="2000" b="0">
                <a:solidFill>
                  <a:schemeClr val="tx1"/>
                </a:solidFill>
                <a:latin typeface="+mn-lt"/>
                <a:ea typeface="Times New Roman" panose="02020603050405020304" pitchFamily="18" charset="0"/>
              </a:rPr>
              <a:t>Nodi deddfwriaeth allweddol sy’n ymwneud â chrefft teilsio waliau a lloriau (HASAWA, RIDDOR, COSHH a PUWER).</a:t>
            </a:r>
            <a:br>
              <a:rPr lang="cy-GB" sz="2000" b="0">
                <a:solidFill>
                  <a:schemeClr val="tx1"/>
                </a:solidFill>
                <a:latin typeface="+mn-lt"/>
                <a:ea typeface="Times New Roman" panose="02020603050405020304" pitchFamily="18" charset="0"/>
              </a:rPr>
            </a:br>
            <a:br>
              <a:rPr lang="cy-GB" sz="2000" b="0">
                <a:solidFill>
                  <a:schemeClr val="tx1"/>
                </a:solidFill>
                <a:latin typeface="+mn-lt"/>
                <a:ea typeface="Times New Roman" panose="02020603050405020304" pitchFamily="18" charset="0"/>
              </a:rPr>
            </a:br>
            <a:r>
              <a:rPr lang="cy-GB" sz="2000">
                <a:solidFill>
                  <a:srgbClr val="0070C0"/>
                </a:solidFill>
                <a:latin typeface="+mn-lt"/>
                <a:ea typeface="Times New Roman" panose="02020603050405020304" pitchFamily="18" charset="0"/>
              </a:rPr>
              <a:t>Deilliant 2: </a:t>
            </a:r>
            <a:r>
              <a:rPr lang="cy-GB" sz="2000" b="0">
                <a:solidFill>
                  <a:schemeClr val="tx1"/>
                </a:solidFill>
                <a:latin typeface="+mn-lt"/>
                <a:ea typeface="Times New Roman" panose="02020603050405020304" pitchFamily="18" charset="0"/>
              </a:rPr>
              <a:t>Bod â dealltwriaeth o ddeddfwriaeth allweddol ac ymwybyddiaeth o’u cyfrifoldeb a’u cydymffurfiad.</a:t>
            </a:r>
            <a:br>
              <a:rPr lang="cy-GB" sz="2000" b="0">
                <a:solidFill>
                  <a:schemeClr val="tx1"/>
                </a:solidFill>
                <a:latin typeface="+mn-lt"/>
                <a:ea typeface="Times New Roman" panose="02020603050405020304" pitchFamily="18" charset="0"/>
              </a:rPr>
            </a:br>
            <a:endParaRPr lang="cy-GB" sz="2000" b="0">
              <a:solidFill>
                <a:schemeClr val="tx1"/>
              </a:solidFill>
              <a:latin typeface="+mn-lt"/>
              <a:ea typeface="Times New Roman" panose="02020603050405020304" pitchFamily="18" charset="0"/>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PUWER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24521" y="1628800"/>
            <a:ext cx="8229600" cy="400110"/>
          </a:xfrm>
          <a:prstGeom prst="rect">
            <a:avLst/>
          </a:prstGeom>
          <a:noFill/>
        </p:spPr>
        <p:txBody>
          <a:bodyPr wrap="square" rtlCol="0">
            <a:spAutoFit/>
          </a:bodyPr>
          <a:lstStyle/>
          <a:p>
            <a:r>
              <a:rPr lang="cy-GB" b="1"/>
              <a:t>Rheoliadau Darparu a Defnyddio Cyfarpar Gwaith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19977" y="2153060"/>
            <a:ext cx="8196921" cy="1323439"/>
          </a:xfrm>
          <a:prstGeom prst="rect">
            <a:avLst/>
          </a:prstGeom>
        </p:spPr>
        <p:txBody>
          <a:bodyPr wrap="square">
            <a:spAutoFit/>
          </a:bodyPr>
          <a:lstStyle/>
          <a:p>
            <a:r>
              <a:rPr lang="cy-GB" dirty="0"/>
              <a:t>Gellir diffinio cyfarpar gwaith fel unrhyw beiriannau, dyfais, cyfarpar, offer neu osodiad i’w defnyddio yn y gwaith (boed yn y gwaith yn unig ai peidio). Mae hyn yn cynnwys cyfarpar y mae gweithwyr yn ei ddarparu at eu defnydd eu hunain yn y gwaith.</a:t>
            </a:r>
          </a:p>
        </p:txBody>
      </p:sp>
      <p:pic>
        <p:nvPicPr>
          <p:cNvPr id="5" name="Picture 4">
            <a:extLst>
              <a:ext uri="{FF2B5EF4-FFF2-40B4-BE49-F238E27FC236}">
                <a16:creationId xmlns:a16="http://schemas.microsoft.com/office/drawing/2014/main" id="{62C10CD3-4C59-442B-97BD-06017558B0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34584" y="3861048"/>
            <a:ext cx="3652216" cy="2246770"/>
          </a:xfrm>
          <a:prstGeom prst="rect">
            <a:avLst/>
          </a:prstGeom>
        </p:spPr>
      </p:pic>
    </p:spTree>
    <p:extLst>
      <p:ext uri="{BB962C8B-B14F-4D97-AF65-F5344CB8AC3E}">
        <p14:creationId xmlns:p14="http://schemas.microsoft.com/office/powerpoint/2010/main" val="2744143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PUWER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391842" y="1462622"/>
            <a:ext cx="8229600" cy="400110"/>
          </a:xfrm>
          <a:prstGeom prst="rect">
            <a:avLst/>
          </a:prstGeom>
          <a:noFill/>
        </p:spPr>
        <p:txBody>
          <a:bodyPr wrap="square" rtlCol="0">
            <a:spAutoFit/>
          </a:bodyPr>
          <a:lstStyle/>
          <a:p>
            <a:r>
              <a:rPr lang="cy-GB" b="1" dirty="0"/>
              <a:t>Rheoliadau Darparu a Defnyddio Cyfarpar Gwaith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27005" y="1877894"/>
            <a:ext cx="8196921" cy="4185761"/>
          </a:xfrm>
          <a:prstGeom prst="rect">
            <a:avLst/>
          </a:prstGeom>
        </p:spPr>
        <p:txBody>
          <a:bodyPr wrap="square">
            <a:spAutoFit/>
          </a:bodyPr>
          <a:lstStyle/>
          <a:p>
            <a:r>
              <a:rPr lang="cy-GB" sz="1800" dirty="0">
                <a:solidFill>
                  <a:srgbClr val="111111"/>
                </a:solidFill>
                <a:latin typeface="Arial" panose="020B0604020202020204" pitchFamily="34" charset="0"/>
              </a:rPr>
              <a:t>Mae’r rheoliadau hyn yn mynnu bod yr offer a ddarperir i’w ddefnyddio yn y gwaith:</a:t>
            </a:r>
            <a:endParaRPr lang="en-GB" sz="1400" dirty="0">
              <a:solidFill>
                <a:srgbClr val="111111"/>
              </a:solidFill>
              <a:latin typeface="Arial" panose="020B0604020202020204" pitchFamily="34" charset="0"/>
            </a:endParaRP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 yn addas ar gyfer y defnydd a fwriedir</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 yn ddiogel i’w ddefnyddio, yn cael ei gynnal a’i gadw mewn cyflwr diogel ac yn cael ei archwilio i sicrhau ei fod wedi’i osod yn gywir ac nad yw’n dirywio wedyn</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 yn cael eu defnyddio gan bobl sydd wedi derbyn gwybodaeth, cyfarwyddyd a hyfforddiant digonol yn unig</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 gyda mesurau iechyd a diogelwch addas yn mynd gydag ef, fel dyfeisiau diogelu a rheolyddion. Bydd y rhain fel arfer yn cynnwys gardiau, dyfeisiau stopio mewn argyfwng, ffyrdd digonol o ynysu oddi wrth ffynonellau ynni, marciau gweladwy a dyfeisiau rhybuddio</a:t>
            </a:r>
          </a:p>
          <a:p>
            <a:pPr marL="180000" indent="-180000">
              <a:buClr>
                <a:srgbClr val="0077E3"/>
              </a:buClr>
              <a:buFont typeface="Arial" panose="020B0604020202020204" pitchFamily="34" charset="0"/>
              <a:buChar char="•"/>
            </a:pPr>
            <a:r>
              <a:rPr lang="cy-GB" sz="1800" dirty="0">
                <a:solidFill>
                  <a:srgbClr val="111111"/>
                </a:solidFill>
                <a:latin typeface="Arial" panose="020B0604020202020204" pitchFamily="34" charset="0"/>
              </a:rPr>
              <a:t> yn cael ei ddefnyddio yn unol â gofynion penodol, ar gyfer offer gwaith symudol a gweisg pŵer.</a:t>
            </a:r>
          </a:p>
          <a:p>
            <a:r>
              <a:rPr lang="cy-GB" sz="1400" u="sng" dirty="0">
                <a:hlinkClick r:id="rId3"/>
              </a:rPr>
              <a:t>                                                             </a:t>
            </a:r>
            <a:endParaRPr lang="cy-GB" sz="1400" u="sng" dirty="0"/>
          </a:p>
        </p:txBody>
      </p:sp>
    </p:spTree>
    <p:extLst>
      <p:ext uri="{BB962C8B-B14F-4D97-AF65-F5344CB8AC3E}">
        <p14:creationId xmlns:p14="http://schemas.microsoft.com/office/powerpoint/2010/main" val="3749611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8000"/>
            <a:ext cx="8229600" cy="908832"/>
          </a:xfrm>
        </p:spPr>
        <p:txBody>
          <a:bodyPr/>
          <a:lstStyle/>
          <a:p>
            <a:r>
              <a:rPr lang="cy-GB"/>
              <a:t>Deddfwriaeth allweddol sy’n ymwneud â chrefft teilsio waliau a lloriau</a:t>
            </a:r>
            <a:br>
              <a:rPr lang="cy-GB"/>
            </a:br>
            <a:endParaRPr lang="cy-GB"/>
          </a:p>
        </p:txBody>
      </p:sp>
      <p:sp>
        <p:nvSpPr>
          <p:cNvPr id="4" name="TextBox 3">
            <a:extLst>
              <a:ext uri="{FF2B5EF4-FFF2-40B4-BE49-F238E27FC236}">
                <a16:creationId xmlns:a16="http://schemas.microsoft.com/office/drawing/2014/main" id="{88F5A012-FA71-4AFA-809A-BB3C331BE484}"/>
              </a:ext>
            </a:extLst>
          </p:cNvPr>
          <p:cNvSpPr txBox="1"/>
          <p:nvPr/>
        </p:nvSpPr>
        <p:spPr>
          <a:xfrm>
            <a:off x="345740" y="2225529"/>
            <a:ext cx="8229601" cy="707886"/>
          </a:xfrm>
          <a:prstGeom prst="rect">
            <a:avLst/>
          </a:prstGeom>
          <a:noFill/>
        </p:spPr>
        <p:txBody>
          <a:bodyPr wrap="square" rtlCol="0">
            <a:spAutoFit/>
          </a:bodyPr>
          <a:lstStyle/>
          <a:p>
            <a:r>
              <a:rPr lang="cy-GB"/>
              <a:t>Rheolau neu gyfreithiau sy'n ymwneud â gweithgarwch penodol a wneir gan lywodraeth. </a:t>
            </a:r>
          </a:p>
        </p:txBody>
      </p:sp>
      <p:sp>
        <p:nvSpPr>
          <p:cNvPr id="6" name="TextBox 5">
            <a:extLst>
              <a:ext uri="{FF2B5EF4-FFF2-40B4-BE49-F238E27FC236}">
                <a16:creationId xmlns:a16="http://schemas.microsoft.com/office/drawing/2014/main" id="{88ABACE0-327C-4FE9-B7F8-E7E84F57DAA1}"/>
              </a:ext>
            </a:extLst>
          </p:cNvPr>
          <p:cNvSpPr txBox="1"/>
          <p:nvPr/>
        </p:nvSpPr>
        <p:spPr>
          <a:xfrm>
            <a:off x="396418" y="1668770"/>
            <a:ext cx="5956812" cy="400110"/>
          </a:xfrm>
          <a:prstGeom prst="rect">
            <a:avLst/>
          </a:prstGeom>
          <a:noFill/>
        </p:spPr>
        <p:txBody>
          <a:bodyPr wrap="square" rtlCol="0">
            <a:spAutoFit/>
          </a:bodyPr>
          <a:lstStyle/>
          <a:p>
            <a:r>
              <a:rPr lang="cy-GB" b="1"/>
              <a:t>Beth mae deddfwriaeth yn ei olygu?</a:t>
            </a:r>
          </a:p>
        </p:txBody>
      </p:sp>
      <p:sp>
        <p:nvSpPr>
          <p:cNvPr id="2" name="Rectangle 1">
            <a:extLst>
              <a:ext uri="{FF2B5EF4-FFF2-40B4-BE49-F238E27FC236}">
                <a16:creationId xmlns:a16="http://schemas.microsoft.com/office/drawing/2014/main" id="{84FC717B-89B7-4259-A738-37B8804C0548}"/>
              </a:ext>
            </a:extLst>
          </p:cNvPr>
          <p:cNvSpPr/>
          <p:nvPr/>
        </p:nvSpPr>
        <p:spPr>
          <a:xfrm>
            <a:off x="327019" y="3331196"/>
            <a:ext cx="8241533" cy="400110"/>
          </a:xfrm>
          <a:prstGeom prst="rect">
            <a:avLst/>
          </a:prstGeom>
        </p:spPr>
        <p:txBody>
          <a:bodyPr wrap="square">
            <a:spAutoFit/>
          </a:bodyPr>
          <a:lstStyle/>
          <a:p>
            <a:r>
              <a:rPr lang="cy-GB" b="1"/>
              <a:t>Sut mae deddfwriaeth yn berthnasol i ddiwydiant (adeiladu)?</a:t>
            </a:r>
          </a:p>
        </p:txBody>
      </p:sp>
      <p:sp>
        <p:nvSpPr>
          <p:cNvPr id="3" name="TextBox 2">
            <a:extLst>
              <a:ext uri="{FF2B5EF4-FFF2-40B4-BE49-F238E27FC236}">
                <a16:creationId xmlns:a16="http://schemas.microsoft.com/office/drawing/2014/main" id="{834085F7-536C-498F-921D-91DF4E5B5CFC}"/>
              </a:ext>
            </a:extLst>
          </p:cNvPr>
          <p:cNvSpPr txBox="1"/>
          <p:nvPr/>
        </p:nvSpPr>
        <p:spPr>
          <a:xfrm>
            <a:off x="326805" y="3822795"/>
            <a:ext cx="8241533" cy="1138773"/>
          </a:xfrm>
          <a:prstGeom prst="rect">
            <a:avLst/>
          </a:prstGeom>
          <a:noFill/>
        </p:spPr>
        <p:txBody>
          <a:bodyPr wrap="square" rtlCol="0">
            <a:spAutoFit/>
          </a:bodyPr>
          <a:lstStyle/>
          <a:p>
            <a:r>
              <a:rPr lang="cy-GB"/>
              <a:t>Mae deddfwriaeth yn gosod dyletswydd ar bob cyflogwr i ‘sicrhau, i’r graddau y mae hynny’n rhesymol ymarferol, iechyd, diogelwch a lles yn y gwaith’ eu holl weithwyr, a phobl sy’n gweithio yn eu hadeiladau.</a:t>
            </a:r>
          </a:p>
          <a:p>
            <a:pPr algn="ctr"/>
            <a:endParaRPr lang="en-GB" sz="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sy’n ymwneud â chrefft teilsio waliau a lloriau</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735" y="1704677"/>
            <a:ext cx="8229600" cy="707886"/>
          </a:xfrm>
          <a:prstGeom prst="rect">
            <a:avLst/>
          </a:prstGeom>
          <a:noFill/>
        </p:spPr>
        <p:txBody>
          <a:bodyPr wrap="square" rtlCol="0">
            <a:spAutoFit/>
          </a:bodyPr>
          <a:lstStyle/>
          <a:p>
            <a:r>
              <a:rPr lang="cy-GB"/>
              <a:t>Mae pedair eitem o ddeddfwriaeth allweddol yn ymwneud â theilsio waliau a lloriau, fel yr amlinellir yma.</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636912"/>
            <a:ext cx="8229600" cy="1692771"/>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cy-GB" sz="1800"/>
              <a:t>HASAWA:</a:t>
            </a:r>
            <a:r>
              <a:rPr lang="cy-GB" sz="1800" i="1"/>
              <a:t> </a:t>
            </a:r>
            <a:r>
              <a:rPr lang="cy-GB" sz="1800"/>
              <a:t>Deddf Iechyd a Diogelwch yn y Gwaith ayb 1974</a:t>
            </a:r>
          </a:p>
          <a:p>
            <a:pPr marL="342900" indent="-342900">
              <a:buClr>
                <a:srgbClr val="0077E3"/>
              </a:buClr>
              <a:buFont typeface="Arial" panose="020B0604020202020204" pitchFamily="34" charset="0"/>
              <a:buChar char="•"/>
            </a:pPr>
            <a:r>
              <a:rPr lang="cy-GB" sz="1800"/>
              <a:t>RIDDOR: Rheoliadau Adrodd ar Anafiadau, Clefydau a Digwyddiadau Peryglus 2013 </a:t>
            </a:r>
          </a:p>
          <a:p>
            <a:pPr marL="342900" indent="-342900">
              <a:buClr>
                <a:srgbClr val="0077E3"/>
              </a:buClr>
              <a:buFont typeface="Arial" panose="020B0604020202020204" pitchFamily="34" charset="0"/>
              <a:buChar char="•"/>
            </a:pPr>
            <a:r>
              <a:rPr lang="cy-GB" sz="1800"/>
              <a:t>COSHH: Rheoli Sylweddau Peryglus i Iechyd 2002</a:t>
            </a:r>
          </a:p>
          <a:p>
            <a:pPr marL="342900" indent="-342900">
              <a:buClr>
                <a:srgbClr val="0077E3"/>
              </a:buClr>
              <a:buFont typeface="Arial" panose="020B0604020202020204" pitchFamily="34" charset="0"/>
              <a:buChar char="•"/>
            </a:pPr>
            <a:r>
              <a:rPr lang="cy-GB" sz="1800"/>
              <a:t>PUWER: Rheoliadau Darparu a Defnyddio Cyfarpar Gwaith 1998 </a:t>
            </a:r>
          </a:p>
          <a:p>
            <a:pPr marL="342900" indent="-342900">
              <a:buFont typeface="Arial" panose="020B0604020202020204" pitchFamily="34" charset="0"/>
              <a:buChar char="•"/>
            </a:pPr>
            <a:endParaRPr lang="en-GB" sz="1400" b="1" dirty="0"/>
          </a:p>
        </p:txBody>
      </p:sp>
      <p:pic>
        <p:nvPicPr>
          <p:cNvPr id="4" name="Picture 3">
            <a:extLst>
              <a:ext uri="{FF2B5EF4-FFF2-40B4-BE49-F238E27FC236}">
                <a16:creationId xmlns:a16="http://schemas.microsoft.com/office/drawing/2014/main" id="{AA35CDEC-4485-4218-8BF5-109B81AA4D3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4048" y="4101272"/>
            <a:ext cx="2651936" cy="1988952"/>
          </a:xfrm>
          <a:prstGeom prst="rect">
            <a:avLst/>
          </a:prstGeom>
        </p:spPr>
      </p:pic>
    </p:spTree>
    <p:extLst>
      <p:ext uri="{BB962C8B-B14F-4D97-AF65-F5344CB8AC3E}">
        <p14:creationId xmlns:p14="http://schemas.microsoft.com/office/powerpoint/2010/main" val="400716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HASAWA</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813695"/>
            <a:ext cx="8229600" cy="400110"/>
          </a:xfrm>
          <a:prstGeom prst="rect">
            <a:avLst/>
          </a:prstGeom>
          <a:noFill/>
        </p:spPr>
        <p:txBody>
          <a:bodyPr wrap="square" rtlCol="0">
            <a:spAutoFit/>
          </a:bodyPr>
          <a:lstStyle/>
          <a:p>
            <a:r>
              <a:rPr lang="cy-GB" b="1"/>
              <a:t>Deddf Iechyd a Diogelwch yn y Gwaith ayb 1974</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420888"/>
            <a:ext cx="8229600" cy="1323439"/>
          </a:xfrm>
          <a:prstGeom prst="rect">
            <a:avLst/>
          </a:prstGeom>
          <a:noFill/>
        </p:spPr>
        <p:txBody>
          <a:bodyPr wrap="square" rtlCol="0">
            <a:spAutoFit/>
          </a:bodyPr>
          <a:lstStyle/>
          <a:p>
            <a:r>
              <a:rPr lang="cy-GB"/>
              <a:t>Deddf Iechyd a Diogelwch yn y Gwaith ayb 1974 yw’r prif ddarn o ddeddfwriaeth sy’n ymwneud ag iechyd a diogelwch galwedigaethol ym Mhrydain Fawr. Cyfeirir ati weithiau fel HSWA, Deddf HSW, Deddf 1974 neu HASAWA. </a:t>
            </a:r>
            <a:r>
              <a:rPr lang="cy-GB">
                <a:hlinkClick r:id="rId2"/>
              </a:rPr>
              <a:t>https://www.legislation.gov.uk</a:t>
            </a:r>
            <a:r>
              <a:rPr lang="cy-GB"/>
              <a:t> </a:t>
            </a:r>
          </a:p>
        </p:txBody>
      </p:sp>
      <p:sp>
        <p:nvSpPr>
          <p:cNvPr id="3" name="TextBox 2">
            <a:extLst>
              <a:ext uri="{FF2B5EF4-FFF2-40B4-BE49-F238E27FC236}">
                <a16:creationId xmlns:a16="http://schemas.microsoft.com/office/drawing/2014/main" id="{69270C3B-3F34-4E29-9834-5FE280A86985}"/>
              </a:ext>
            </a:extLst>
          </p:cNvPr>
          <p:cNvSpPr txBox="1"/>
          <p:nvPr/>
        </p:nvSpPr>
        <p:spPr>
          <a:xfrm>
            <a:off x="457200" y="3861048"/>
            <a:ext cx="8229600" cy="1015663"/>
          </a:xfrm>
          <a:prstGeom prst="rect">
            <a:avLst/>
          </a:prstGeom>
          <a:noFill/>
        </p:spPr>
        <p:txBody>
          <a:bodyPr wrap="square" rtlCol="0">
            <a:spAutoFit/>
          </a:bodyPr>
          <a:lstStyle/>
          <a:p>
            <a:r>
              <a:rPr lang="cy-GB"/>
              <a:t>Er mwyn sicrhau bod y Ddeddf Iechyd a Diogelwch yn y Gwaith yn cael ei gorfodi, mae gan gyflogwyr a gweithwyr rwymedigaethau gorfodol:</a:t>
            </a:r>
          </a:p>
          <a:p>
            <a:pPr algn="ctr"/>
            <a:r>
              <a:rPr lang="cy-GB"/>
              <a:t>(parhad ar sleid 6) </a:t>
            </a:r>
          </a:p>
        </p:txBody>
      </p:sp>
    </p:spTree>
    <p:extLst>
      <p:ext uri="{BB962C8B-B14F-4D97-AF65-F5344CB8AC3E}">
        <p14:creationId xmlns:p14="http://schemas.microsoft.com/office/powerpoint/2010/main" val="3386751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HASAWA</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22386" y="1713667"/>
            <a:ext cx="8229600" cy="400110"/>
          </a:xfrm>
          <a:prstGeom prst="rect">
            <a:avLst/>
          </a:prstGeom>
          <a:noFill/>
        </p:spPr>
        <p:txBody>
          <a:bodyPr wrap="square" rtlCol="0">
            <a:spAutoFit/>
          </a:bodyPr>
          <a:lstStyle/>
          <a:p>
            <a:r>
              <a:rPr lang="cy-GB"/>
              <a:t>Mae HASAWA yn gosod dyletswyddau ar gyflogwyr a gweithwyr.</a:t>
            </a:r>
          </a:p>
        </p:txBody>
      </p:sp>
      <p:graphicFrame>
        <p:nvGraphicFramePr>
          <p:cNvPr id="4" name="Table 3">
            <a:extLst>
              <a:ext uri="{FF2B5EF4-FFF2-40B4-BE49-F238E27FC236}">
                <a16:creationId xmlns:a16="http://schemas.microsoft.com/office/drawing/2014/main" id="{4288F2AF-8736-4A0F-83B9-27E8B3454594}"/>
              </a:ext>
            </a:extLst>
          </p:cNvPr>
          <p:cNvGraphicFramePr>
            <a:graphicFrameLocks noGrp="1"/>
          </p:cNvGraphicFramePr>
          <p:nvPr>
            <p:extLst>
              <p:ext uri="{D42A27DB-BD31-4B8C-83A1-F6EECF244321}">
                <p14:modId xmlns:p14="http://schemas.microsoft.com/office/powerpoint/2010/main" val="673586107"/>
              </p:ext>
            </p:extLst>
          </p:nvPr>
        </p:nvGraphicFramePr>
        <p:xfrm>
          <a:off x="457200" y="2676999"/>
          <a:ext cx="8229600" cy="30784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1464626231"/>
                    </a:ext>
                  </a:extLst>
                </a:gridCol>
                <a:gridCol w="4114800">
                  <a:extLst>
                    <a:ext uri="{9D8B030D-6E8A-4147-A177-3AD203B41FA5}">
                      <a16:colId xmlns:a16="http://schemas.microsoft.com/office/drawing/2014/main" val="826908262"/>
                    </a:ext>
                  </a:extLst>
                </a:gridCol>
              </a:tblGrid>
              <a:tr h="2749128">
                <a:tc>
                  <a:txBody>
                    <a:bodyPr/>
                    <a:lstStyle/>
                    <a:p>
                      <a:pPr marL="285750" indent="-285750">
                        <a:buClr>
                          <a:srgbClr val="0077E3"/>
                        </a:buClr>
                        <a:buFont typeface="Arial" panose="020B0604020202020204" pitchFamily="34" charset="0"/>
                        <a:buChar char="•"/>
                      </a:pPr>
                      <a:r>
                        <a:rPr lang="cy-GB" sz="1400" dirty="0">
                          <a:solidFill>
                            <a:schemeClr val="tx1"/>
                          </a:solidFill>
                        </a:rPr>
                        <a:t>Darparu mynediad diogel i’r man gwaith ac oddi yno.</a:t>
                      </a:r>
                    </a:p>
                    <a:p>
                      <a:pPr marL="285750" indent="-285750">
                        <a:buClr>
                          <a:srgbClr val="0077E3"/>
                        </a:buClr>
                        <a:buFont typeface="Arial" panose="020B0604020202020204" pitchFamily="34" charset="0"/>
                        <a:buChar char="•"/>
                      </a:pPr>
                      <a:r>
                        <a:rPr lang="cy-GB" sz="1400" dirty="0">
                          <a:solidFill>
                            <a:schemeClr val="tx1"/>
                          </a:solidFill>
                        </a:rPr>
                        <a:t>Darparu a chynnal a chadw offer a pheiriannau.</a:t>
                      </a:r>
                    </a:p>
                    <a:p>
                      <a:pPr marL="285750" indent="-285750">
                        <a:buClr>
                          <a:srgbClr val="0077E3"/>
                        </a:buClr>
                        <a:buFont typeface="Arial" panose="020B0604020202020204" pitchFamily="34" charset="0"/>
                        <a:buChar char="•"/>
                      </a:pPr>
                      <a:r>
                        <a:rPr lang="cy-GB" sz="1400" dirty="0">
                          <a:solidFill>
                            <a:schemeClr val="tx1"/>
                          </a:solidFill>
                        </a:rPr>
                        <a:t>Darparu gwybodaeth, cyfarwyddyd a hyfforddiant a goruchwyliaeth i weithwyr.</a:t>
                      </a:r>
                    </a:p>
                    <a:p>
                      <a:pPr marL="285750" indent="-285750">
                        <a:buClr>
                          <a:srgbClr val="0077E3"/>
                        </a:buClr>
                        <a:buFont typeface="Arial" panose="020B0604020202020204" pitchFamily="34" charset="0"/>
                        <a:buChar char="•"/>
                      </a:pPr>
                      <a:r>
                        <a:rPr lang="cy-GB" sz="1400" dirty="0">
                          <a:solidFill>
                            <a:schemeClr val="tx1"/>
                          </a:solidFill>
                        </a:rPr>
                        <a:t>Sicrhau diogelwch ac absenoldeb risgiau i iechyd yng nghyswllt trin, storio a chludo eitemau a sylweddau. </a:t>
                      </a:r>
                    </a:p>
                    <a:p>
                      <a:pPr marL="285750" indent="-285750">
                        <a:buClr>
                          <a:srgbClr val="0077E3"/>
                        </a:buClr>
                        <a:buFont typeface="Arial" panose="020B0604020202020204" pitchFamily="34" charset="0"/>
                        <a:buChar char="•"/>
                      </a:pPr>
                      <a:r>
                        <a:rPr lang="cy-GB" sz="1400" dirty="0">
                          <a:solidFill>
                            <a:schemeClr val="tx1"/>
                          </a:solidFill>
                        </a:rPr>
                        <a:t>Meddu ar bolisi diogelwch ysgrifenedig cyfredol.</a:t>
                      </a:r>
                    </a:p>
                    <a:p>
                      <a:pPr marL="285750" indent="-285750">
                        <a:buClr>
                          <a:srgbClr val="0077E3"/>
                        </a:buClr>
                        <a:buFont typeface="Arial" panose="020B0604020202020204" pitchFamily="34" charset="0"/>
                        <a:buChar char="•"/>
                      </a:pPr>
                      <a:r>
                        <a:rPr lang="cy-GB" sz="1400" dirty="0">
                          <a:solidFill>
                            <a:schemeClr val="tx1"/>
                          </a:solidFill>
                        </a:rPr>
                        <a:t>Cynnal asesiadau risg</a:t>
                      </a:r>
                    </a:p>
                    <a:p>
                      <a:pPr marL="285750" indent="-285750">
                        <a:buClr>
                          <a:srgbClr val="0077E3"/>
                        </a:buClr>
                        <a:buFont typeface="Arial" panose="020B0604020202020204" pitchFamily="34" charset="0"/>
                        <a:buChar char="•"/>
                      </a:pPr>
                      <a:r>
                        <a:rPr lang="cy-GB" sz="1400" dirty="0">
                          <a:solidFill>
                            <a:schemeClr val="tx1"/>
                          </a:solidFill>
                        </a:rPr>
                        <a:t>Darparu dillad a chyfarpar diogelu personol PPE/C.</a:t>
                      </a:r>
                    </a:p>
                  </a:txBody>
                  <a:tcPr/>
                </a:tc>
                <a:tc>
                  <a:txBody>
                    <a:bodyPr/>
                    <a:lstStyle/>
                    <a:p>
                      <a:pPr marL="285750" indent="-285750">
                        <a:buClr>
                          <a:srgbClr val="0077E3"/>
                        </a:buClr>
                        <a:buFont typeface="Arial" panose="020B0604020202020204" pitchFamily="34" charset="0"/>
                        <a:buChar char="•"/>
                      </a:pPr>
                      <a:r>
                        <a:rPr lang="cy-GB" sz="1400" dirty="0">
                          <a:solidFill>
                            <a:schemeClr val="tx1"/>
                          </a:solidFill>
                        </a:rPr>
                        <a:t>Cymryd gofal rhesymol o’u hiechyd a’u diogelwch eu hunain, ac iechyd a diogelwch pobl eraill y gallai eu gweithrediadau effeithio arnynt</a:t>
                      </a:r>
                    </a:p>
                    <a:p>
                      <a:pPr marL="285750" indent="-285750">
                        <a:buClr>
                          <a:srgbClr val="0077E3"/>
                        </a:buClr>
                        <a:buFont typeface="Arial" panose="020B0604020202020204" pitchFamily="34" charset="0"/>
                        <a:buChar char="•"/>
                      </a:pPr>
                      <a:r>
                        <a:rPr lang="cy-GB" sz="1400" dirty="0">
                          <a:solidFill>
                            <a:schemeClr val="tx1"/>
                          </a:solidFill>
                        </a:rPr>
                        <a:t>Cydweithredu â’r cyflogwr ynghylch materion iechyd a diogelwch.</a:t>
                      </a:r>
                    </a:p>
                    <a:p>
                      <a:pPr marL="285750" indent="-285750">
                        <a:buClr>
                          <a:srgbClr val="0077E3"/>
                        </a:buClr>
                        <a:buFont typeface="Arial" panose="020B0604020202020204" pitchFamily="34" charset="0"/>
                        <a:buChar char="•"/>
                      </a:pPr>
                      <a:r>
                        <a:rPr lang="cy-GB" sz="1400" dirty="0">
                          <a:solidFill>
                            <a:schemeClr val="tx1"/>
                          </a:solidFill>
                        </a:rPr>
                        <a:t>Peidio â chamddefnyddio unrhyw offer diogelwch a ddarperir at ddibenion diogelwch.</a:t>
                      </a:r>
                    </a:p>
                    <a:p>
                      <a:pPr marL="285750" indent="-285750">
                        <a:buClr>
                          <a:srgbClr val="0077E3"/>
                        </a:buClr>
                        <a:buFont typeface="Arial" panose="020B0604020202020204" pitchFamily="34" charset="0"/>
                        <a:buChar char="•"/>
                      </a:pPr>
                      <a:r>
                        <a:rPr lang="cy-GB" sz="1400" dirty="0">
                          <a:solidFill>
                            <a:schemeClr val="tx1"/>
                          </a:solidFill>
                        </a:rPr>
                        <a:t>Dilyn cyfarwyddiadau gan y cyflogwr ar faterion iechyd a diogelwch a mynychu hyfforddiant iechyd a diogelwch perthnasol.</a:t>
                      </a:r>
                    </a:p>
                  </a:txBody>
                  <a:tcPr/>
                </a:tc>
                <a:extLst>
                  <a:ext uri="{0D108BD9-81ED-4DB2-BD59-A6C34878D82A}">
                    <a16:rowId xmlns:a16="http://schemas.microsoft.com/office/drawing/2014/main" val="776566706"/>
                  </a:ext>
                </a:extLst>
              </a:tr>
            </a:tbl>
          </a:graphicData>
        </a:graphic>
      </p:graphicFrame>
      <p:sp>
        <p:nvSpPr>
          <p:cNvPr id="5" name="TextBox 4">
            <a:extLst>
              <a:ext uri="{FF2B5EF4-FFF2-40B4-BE49-F238E27FC236}">
                <a16:creationId xmlns:a16="http://schemas.microsoft.com/office/drawing/2014/main" id="{7A1A2443-7B0E-4BC1-B51F-E41A43C7839B}"/>
              </a:ext>
            </a:extLst>
          </p:cNvPr>
          <p:cNvSpPr txBox="1"/>
          <p:nvPr/>
        </p:nvSpPr>
        <p:spPr>
          <a:xfrm>
            <a:off x="457200" y="2276889"/>
            <a:ext cx="3501542" cy="400110"/>
          </a:xfrm>
          <a:prstGeom prst="rect">
            <a:avLst/>
          </a:prstGeom>
          <a:noFill/>
        </p:spPr>
        <p:txBody>
          <a:bodyPr wrap="square" rtlCol="0">
            <a:spAutoFit/>
          </a:bodyPr>
          <a:lstStyle/>
          <a:p>
            <a:r>
              <a:rPr lang="cy-GB" b="1" dirty="0"/>
              <a:t>Dyletswyddau cyflogwyr</a:t>
            </a:r>
          </a:p>
        </p:txBody>
      </p:sp>
      <p:sp>
        <p:nvSpPr>
          <p:cNvPr id="7" name="Rectangle 6">
            <a:extLst>
              <a:ext uri="{FF2B5EF4-FFF2-40B4-BE49-F238E27FC236}">
                <a16:creationId xmlns:a16="http://schemas.microsoft.com/office/drawing/2014/main" id="{0FC318A0-69FB-4CA2-A4B7-CDB83FDA4421}"/>
              </a:ext>
            </a:extLst>
          </p:cNvPr>
          <p:cNvSpPr/>
          <p:nvPr/>
        </p:nvSpPr>
        <p:spPr>
          <a:xfrm>
            <a:off x="4572000" y="2280035"/>
            <a:ext cx="3501542" cy="396964"/>
          </a:xfrm>
          <a:prstGeom prst="rect">
            <a:avLst/>
          </a:prstGeom>
        </p:spPr>
        <p:txBody>
          <a:bodyPr wrap="square">
            <a:spAutoFit/>
          </a:bodyPr>
          <a:lstStyle/>
          <a:p>
            <a:r>
              <a:rPr lang="cy-GB" b="1" dirty="0"/>
              <a:t>Dyletswyddau gweithwyr</a:t>
            </a:r>
          </a:p>
        </p:txBody>
      </p:sp>
    </p:spTree>
    <p:extLst>
      <p:ext uri="{BB962C8B-B14F-4D97-AF65-F5344CB8AC3E}">
        <p14:creationId xmlns:p14="http://schemas.microsoft.com/office/powerpoint/2010/main" val="1788403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408562"/>
            <a:ext cx="8229600" cy="1077218"/>
          </a:xfrm>
          <a:prstGeom prst="rect">
            <a:avLst/>
          </a:prstGeom>
          <a:noFill/>
        </p:spPr>
        <p:txBody>
          <a:bodyPr wrap="square" rtlCol="0">
            <a:spAutoFit/>
          </a:bodyPr>
          <a:lstStyle/>
          <a:p>
            <a:r>
              <a:rPr lang="cy-GB" sz="1600" dirty="0"/>
              <a:t>Mae RIDDOR yn rhoi dyletswyddau ar gyflogwyr, pobl hunangyflogedig a phobl sy’n rheoli safleoedd gwaith (y Person Cyfrifol) i roi gwybod am rai damweiniau difrifol yn y gweithle, clefydau galwedigaethol a digwyddiadau peryglus penodol (damweiniau fu bron â digwydd).</a:t>
            </a:r>
            <a:br>
              <a:rPr lang="cy-GB" sz="1600" dirty="0"/>
            </a:br>
            <a:r>
              <a:rPr lang="cy-GB" sz="1600" dirty="0">
                <a:hlinkClick r:id="rId2"/>
              </a:rPr>
              <a:t>https://www.hse.gov.uk/riddor</a:t>
            </a:r>
            <a:r>
              <a:rPr lang="cy-GB" sz="1600" dirty="0"/>
              <a:t> </a:t>
            </a:r>
          </a:p>
        </p:txBody>
      </p:sp>
      <p:sp>
        <p:nvSpPr>
          <p:cNvPr id="3" name="TextBox 2">
            <a:extLst>
              <a:ext uri="{FF2B5EF4-FFF2-40B4-BE49-F238E27FC236}">
                <a16:creationId xmlns:a16="http://schemas.microsoft.com/office/drawing/2014/main" id="{369DBEBA-8C87-43F5-8AA6-6EB2D54119C8}"/>
              </a:ext>
            </a:extLst>
          </p:cNvPr>
          <p:cNvSpPr txBox="1"/>
          <p:nvPr/>
        </p:nvSpPr>
        <p:spPr>
          <a:xfrm>
            <a:off x="457200" y="3717032"/>
            <a:ext cx="8229600" cy="2062103"/>
          </a:xfrm>
          <a:prstGeom prst="rect">
            <a:avLst/>
          </a:prstGeom>
          <a:noFill/>
        </p:spPr>
        <p:txBody>
          <a:bodyPr wrap="square" rtlCol="0">
            <a:spAutoFit/>
          </a:bodyPr>
          <a:lstStyle/>
          <a:p>
            <a:r>
              <a:rPr lang="cy-GB" sz="1800" dirty="0"/>
              <a:t>Mae gan gyflogwyr, pobl hunangyflogedig neu bobl sy’n rheoli safleoedd gwaith (y person cyfrifol) ddyletswydd gyfreithiol i gofnodi a rhoi gwybod i’r Awdurdod Gweithredol Iechyd a Diogelwch (HSE) am rai damweiniau sy’n gysylltiedig â gwaith.</a:t>
            </a:r>
          </a:p>
          <a:p>
            <a:pPr algn="ctr"/>
            <a:endParaRPr lang="en-GB" sz="1800" dirty="0"/>
          </a:p>
          <a:p>
            <a:r>
              <a:rPr lang="cy-GB" sz="1800" dirty="0"/>
              <a:t>Gallwch ymchwilio i gael rhagor o wybodaeth yn: </a:t>
            </a:r>
            <a:r>
              <a:rPr lang="cy-GB" dirty="0">
                <a:hlinkClick r:id="rId3"/>
              </a:rPr>
              <a:t>https://www.hse.gov.uk/riddor/</a:t>
            </a:r>
            <a:r>
              <a:rPr lang="cy-GB" dirty="0"/>
              <a:t> </a:t>
            </a:r>
          </a:p>
        </p:txBody>
      </p:sp>
    </p:spTree>
    <p:extLst>
      <p:ext uri="{BB962C8B-B14F-4D97-AF65-F5344CB8AC3E}">
        <p14:creationId xmlns:p14="http://schemas.microsoft.com/office/powerpoint/2010/main" val="4053565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4" name="TextBox 3">
            <a:extLst>
              <a:ext uri="{FF2B5EF4-FFF2-40B4-BE49-F238E27FC236}">
                <a16:creationId xmlns:a16="http://schemas.microsoft.com/office/drawing/2014/main" id="{225A8C50-B34F-4153-A223-50C61D23573C}"/>
              </a:ext>
            </a:extLst>
          </p:cNvPr>
          <p:cNvSpPr txBox="1"/>
          <p:nvPr/>
        </p:nvSpPr>
        <p:spPr>
          <a:xfrm>
            <a:off x="251520" y="1556792"/>
            <a:ext cx="6995120" cy="3785652"/>
          </a:xfrm>
          <a:prstGeom prst="rect">
            <a:avLst/>
          </a:prstGeom>
          <a:noFill/>
        </p:spPr>
        <p:txBody>
          <a:bodyPr wrap="square" rtlCol="0">
            <a:spAutoFit/>
          </a:bodyPr>
          <a:lstStyle/>
          <a:p>
            <a:r>
              <a:rPr lang="cy-GB" dirty="0"/>
              <a:t>Mae sawl math o anaf </a:t>
            </a:r>
            <a:r>
              <a:rPr lang="cy-GB" dirty="0" err="1"/>
              <a:t>adroddadwy</a:t>
            </a:r>
            <a:r>
              <a:rPr lang="cy-GB" dirty="0"/>
              <a:t>:</a:t>
            </a:r>
          </a:p>
          <a:p>
            <a:endParaRPr lang="en-GB" dirty="0"/>
          </a:p>
          <a:p>
            <a:pPr marL="342900" indent="-342900">
              <a:buClr>
                <a:srgbClr val="0077E3"/>
              </a:buClr>
              <a:buFont typeface="Arial" panose="020B0604020202020204" pitchFamily="34" charset="0"/>
              <a:buChar char="•"/>
            </a:pPr>
            <a:r>
              <a:rPr lang="cy-GB" dirty="0"/>
              <a:t>marwolaeth person</a:t>
            </a:r>
          </a:p>
          <a:p>
            <a:pPr marL="342900" indent="-342900">
              <a:buClr>
                <a:srgbClr val="0077E3"/>
              </a:buClr>
              <a:buFont typeface="Arial" panose="020B0604020202020204" pitchFamily="34" charset="0"/>
              <a:buChar char="•"/>
            </a:pPr>
            <a:r>
              <a:rPr lang="cy-GB" dirty="0"/>
              <a:t>anafiadau penodedig i weithwyr</a:t>
            </a:r>
          </a:p>
          <a:p>
            <a:pPr marL="342900" indent="-342900">
              <a:buClr>
                <a:srgbClr val="0077E3"/>
              </a:buClr>
              <a:buFont typeface="Arial" panose="020B0604020202020204" pitchFamily="34" charset="0"/>
              <a:buChar char="•"/>
            </a:pPr>
            <a:r>
              <a:rPr lang="cy-GB" dirty="0"/>
              <a:t>gweithiwr wedi’i analluogi am dros saith diwrnod</a:t>
            </a:r>
          </a:p>
          <a:p>
            <a:pPr marL="342900" indent="-342900">
              <a:buClr>
                <a:srgbClr val="0077E3"/>
              </a:buClr>
              <a:buFont typeface="Arial" panose="020B0604020202020204" pitchFamily="34" charset="0"/>
              <a:buChar char="•"/>
            </a:pPr>
            <a:r>
              <a:rPr lang="cy-GB" dirty="0"/>
              <a:t>gweithiwr wedi’i analluogi am dros dri diwrnod</a:t>
            </a:r>
            <a:br>
              <a:rPr lang="cy-GB" dirty="0"/>
            </a:br>
            <a:endParaRPr lang="cy-GB" dirty="0"/>
          </a:p>
          <a:p>
            <a:pPr marL="342900" indent="-342900">
              <a:buClr>
                <a:srgbClr val="0077E3"/>
              </a:buClr>
              <a:buFont typeface="Arial" panose="020B0604020202020204" pitchFamily="34" charset="0"/>
              <a:buChar char="•"/>
            </a:pPr>
            <a:r>
              <a:rPr lang="cy-GB" dirty="0"/>
              <a:t>damweiniau nad ydynt yn angheuol i bobl nad </a:t>
            </a:r>
            <a:br>
              <a:rPr lang="cy-GB" dirty="0"/>
            </a:br>
            <a:r>
              <a:rPr lang="cy-GB" dirty="0"/>
              <a:t>ydynt yn weithwyr, e.e. y cyhoedd</a:t>
            </a:r>
          </a:p>
          <a:p>
            <a:pPr marL="342900" indent="-342900">
              <a:buClr>
                <a:srgbClr val="0077E3"/>
              </a:buClr>
              <a:buFont typeface="Arial" panose="020B0604020202020204" pitchFamily="34" charset="0"/>
              <a:buChar char="•"/>
            </a:pPr>
            <a:r>
              <a:rPr lang="cy-GB" dirty="0"/>
              <a:t>clefydau galwedigaethol </a:t>
            </a:r>
          </a:p>
          <a:p>
            <a:pPr marL="342900" indent="-342900">
              <a:buClr>
                <a:srgbClr val="0077E3"/>
              </a:buClr>
              <a:buFont typeface="Arial" panose="020B0604020202020204" pitchFamily="34" charset="0"/>
              <a:buChar char="•"/>
            </a:pPr>
            <a:r>
              <a:rPr lang="cy-GB" dirty="0"/>
              <a:t>digwyddiadau peryglus</a:t>
            </a:r>
          </a:p>
          <a:p>
            <a:pPr marL="342900" indent="-342900">
              <a:buClr>
                <a:srgbClr val="0077E3"/>
              </a:buClr>
              <a:buFont typeface="Arial" panose="020B0604020202020204" pitchFamily="34" charset="0"/>
              <a:buChar char="•"/>
            </a:pPr>
            <a:r>
              <a:rPr lang="cy-GB" dirty="0"/>
              <a:t>digwyddiadau nwy.</a:t>
            </a:r>
          </a:p>
        </p:txBody>
      </p:sp>
      <p:pic>
        <p:nvPicPr>
          <p:cNvPr id="3" name="Picture 2">
            <a:extLst>
              <a:ext uri="{FF2B5EF4-FFF2-40B4-BE49-F238E27FC236}">
                <a16:creationId xmlns:a16="http://schemas.microsoft.com/office/drawing/2014/main" id="{EFE44A8A-3F51-4364-9DD1-997870FD2E6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0112" y="4221088"/>
            <a:ext cx="3106688" cy="1881147"/>
          </a:xfrm>
          <a:prstGeom prst="rect">
            <a:avLst/>
          </a:prstGeom>
        </p:spPr>
      </p:pic>
    </p:spTree>
    <p:extLst>
      <p:ext uri="{BB962C8B-B14F-4D97-AF65-F5344CB8AC3E}">
        <p14:creationId xmlns:p14="http://schemas.microsoft.com/office/powerpoint/2010/main" val="4280675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Deddfwriaeth allweddol: RIDDOR</a:t>
            </a:r>
            <a:br>
              <a:rPr lang="cy-GB"/>
            </a:br>
            <a:endParaRPr lang="cy-GB"/>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cy-GB" b="1"/>
              <a:t>Rheoliadau Adrodd ar Anafiadau, Clefydau a Digwyddiadau Peryglus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852936"/>
            <a:ext cx="8229600" cy="1323439"/>
          </a:xfrm>
          <a:prstGeom prst="rect">
            <a:avLst/>
          </a:prstGeom>
        </p:spPr>
        <p:txBody>
          <a:bodyPr wrap="square">
            <a:spAutoFit/>
          </a:bodyPr>
          <a:lstStyle/>
          <a:p>
            <a:r>
              <a:rPr lang="cy-GB" b="1" dirty="0"/>
              <a:t>Marwolaeth person:  </a:t>
            </a:r>
            <a:r>
              <a:rPr lang="cy-GB" dirty="0"/>
              <a:t>Rhaid rhoi gwybod am bob marwolaeth i weithwyr a phobl nad ydynt yn weithwyr, ac eithrio hunanladdiad, os ydynt yn codi o ddamwain sy’n gysylltiedig â gwaith, gan gynnwys gweithred o drais corfforol tuag at weithiwr.</a:t>
            </a:r>
          </a:p>
        </p:txBody>
      </p:sp>
    </p:spTree>
    <p:extLst>
      <p:ext uri="{BB962C8B-B14F-4D97-AF65-F5344CB8AC3E}">
        <p14:creationId xmlns:p14="http://schemas.microsoft.com/office/powerpoint/2010/main" val="24455124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AD28B4-DD4B-4CFE-B399-BAC3619979B8}">
  <ds:schemaRefs>
    <ds:schemaRef ds:uri="http://schemas.microsoft.com/sharepoint/v3/contenttype/forms"/>
  </ds:schemaRefs>
</ds:datastoreItem>
</file>

<file path=customXml/itemProps2.xml><?xml version="1.0" encoding="utf-8"?>
<ds:datastoreItem xmlns:ds="http://schemas.openxmlformats.org/officeDocument/2006/customXml" ds:itemID="{A63DF78E-A845-4E3C-8D39-8BD4D8C79A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91DEA6-D08A-4324-8654-306C86B55415}">
  <ds:schemaRef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purl.org/dc/terms/"/>
    <ds:schemaRef ds:uri="6630edcf-f6f2-42e2-934a-b174e5b8993a"/>
    <ds:schemaRef ds:uri="http://schemas.microsoft.com/office/2006/documentManagement/types"/>
    <ds:schemaRef ds:uri="dc3e18ab-5e90-4249-b4bb-5052ecfaefd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4259</TotalTime>
  <Words>2399</Words>
  <Application>Microsoft Office PowerPoint</Application>
  <PresentationFormat>On-screen Show (4:3)</PresentationFormat>
  <Paragraphs>205</Paragraphs>
  <Slides>22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Lucida Grande</vt:lpstr>
      <vt:lpstr>Times New Roman</vt:lpstr>
      <vt:lpstr>Default Design</vt:lpstr>
      <vt:lpstr>PowerPoint 6: Deddfwriaeth allweddol sy’n ymwneud â chrefft teilsio waliau a lloriau</vt:lpstr>
      <vt:lpstr>Nod: Cyflwyno dysgwyr i’r ddeddfwriaeth allweddol sy’n ymwneud â chrefft teilsio waliau a lloriau.    Deilliannau: Ar ddiwedd y sesiwn hon, bydd y dysgwr yn gallu:  Deilliant 1: Nodi deddfwriaeth allweddol sy’n ymwneud â chrefft teilsio waliau a lloriau (HASAWA, RIDDOR, COSHH a PUWER).  Deilliant 2: Bod â dealltwriaeth o ddeddfwriaeth allweddol ac ymwybyddiaeth o’u cyfrifoldeb a’u cydymffurfiad. </vt:lpstr>
      <vt:lpstr>Deddfwriaeth allweddol sy’n ymwneud â chrefft teilsio waliau a lloriau </vt:lpstr>
      <vt:lpstr>Deddfwriaeth allweddol sy’n ymwneud â chrefft teilsio waliau a lloriau </vt:lpstr>
      <vt:lpstr>Deddfwriaeth allweddol: HASAWA </vt:lpstr>
      <vt:lpstr>Deddfwriaeth allweddol: HASAWA </vt:lpstr>
      <vt:lpstr>Deddfwriaeth allweddol: RIDDOR </vt:lpstr>
      <vt:lpstr>Deddfwriaeth allweddol: RIDDOR </vt:lpstr>
      <vt:lpstr>Deddfwriaeth allweddol: RIDDOR </vt:lpstr>
      <vt:lpstr>Deddfwriaeth allweddol: RIDDOR  </vt:lpstr>
      <vt:lpstr>Deddfwriaeth allweddol: RIDDOR </vt:lpstr>
      <vt:lpstr>Deddfwriaeth allweddol: RIDDOR</vt:lpstr>
      <vt:lpstr>Deddfwriaeth allweddol: RIDDOR </vt:lpstr>
      <vt:lpstr>Deddfwriaeth allweddol: RIDDOR </vt:lpstr>
      <vt:lpstr>Deddfwriaeth allweddol: RIDDOR </vt:lpstr>
      <vt:lpstr>Deddfwriaeth allweddol: RIDDOR </vt:lpstr>
      <vt:lpstr>Deddfwriaeth allweddol: COSHH </vt:lpstr>
      <vt:lpstr>Deddfwriaeth allweddol: COSHH </vt:lpstr>
      <vt:lpstr>Deddfwriaeth allweddol: PUWER </vt:lpstr>
      <vt:lpstr>Deddfwriaeth allweddol: PUWER </vt:lpstr>
      <vt:lpstr>Deddfwriaeth allweddol: PUWER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490</cp:revision>
  <cp:lastPrinted>2021-09-30T08:10:48Z</cp:lastPrinted>
  <dcterms:created xsi:type="dcterms:W3CDTF">2013-05-28T00:38:54Z</dcterms:created>
  <dcterms:modified xsi:type="dcterms:W3CDTF">2021-10-08T13:45:47Z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