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48"/>
  </p:notesMasterIdLst>
  <p:handoutMasterIdLst>
    <p:handoutMasterId r:id="rId49"/>
  </p:handoutMasterIdLst>
  <p:sldIdLst>
    <p:sldId id="256" r:id="rId5"/>
    <p:sldId id="341" r:id="rId6"/>
    <p:sldId id="342" r:id="rId7"/>
    <p:sldId id="381" r:id="rId8"/>
    <p:sldId id="380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4" r:id="rId41"/>
    <p:sldId id="375" r:id="rId42"/>
    <p:sldId id="376" r:id="rId43"/>
    <p:sldId id="377" r:id="rId44"/>
    <p:sldId id="379" r:id="rId45"/>
    <p:sldId id="378" r:id="rId46"/>
    <p:sldId id="267" r:id="rId47"/>
  </p:sldIdLst>
  <p:sldSz cx="9144000" cy="6858000" type="screen4x3"/>
  <p:notesSz cx="6797675" cy="9874250"/>
  <p:custDataLst>
    <p:tags r:id="rId5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- Just Content" initials="SJC" lastIdx="3" clrIdx="0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  <p:cmAuthor id="2" name="hillary" initials="h" lastIdx="1" clrIdx="1">
    <p:extLst>
      <p:ext uri="{19B8F6BF-5375-455C-9EA6-DF929625EA0E}">
        <p15:presenceInfo xmlns:p15="http://schemas.microsoft.com/office/powerpoint/2012/main" userId="S::hillary@justcontent.co.uk::e1a2e170-c5b3-4c6a-b3a8-851e79bf1c9f" providerId="AD"/>
      </p:ext>
    </p:extLst>
  </p:cmAuthor>
  <p:cmAuthor id="3" name="Anthony C. Evans" initials="ACE" lastIdx="5" clrIdx="2">
    <p:extLst>
      <p:ext uri="{19B8F6BF-5375-455C-9EA6-DF929625EA0E}">
        <p15:presenceInfo xmlns:p15="http://schemas.microsoft.com/office/powerpoint/2012/main" userId="S-1-5-21-895932213-827637939-1713292627-35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ags" Target="tags/tag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43</a:t>
            </a:r>
          </a:p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009569" y="234902"/>
            <a:ext cx="1650835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9: Offer a chyfarpar a ddefnyddir wrth deilsio waliau a lloriau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82991" y="158626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Llif deils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317183" y="2667326"/>
            <a:ext cx="33696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Gellir newid y llafnau ac maent yn addas ar gyfer torri teils ceramig yn unig.</a:t>
            </a:r>
          </a:p>
          <a:p>
            <a:pPr algn="ctr"/>
            <a:endParaRPr lang="en-GB" dirty="0"/>
          </a:p>
          <a:p>
            <a:pPr algn="ctr"/>
            <a:r>
              <a:rPr lang="cy-GB"/>
              <a:t> 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02CB76-4E05-4D14-AD14-FAE755D599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39" y="2123106"/>
            <a:ext cx="4739268" cy="265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9A0D02-CB81-4126-BC01-611746CF0D5D}"/>
              </a:ext>
            </a:extLst>
          </p:cNvPr>
          <p:cNvSpPr txBox="1"/>
          <p:nvPr/>
        </p:nvSpPr>
        <p:spPr>
          <a:xfrm>
            <a:off x="395536" y="4948119"/>
            <a:ext cx="26084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/>
              <a:t>https://vitrex.co.uk</a:t>
            </a:r>
          </a:p>
        </p:txBody>
      </p:sp>
    </p:spTree>
    <p:extLst>
      <p:ext uri="{BB962C8B-B14F-4D97-AF65-F5344CB8AC3E}">
        <p14:creationId xmlns:p14="http://schemas.microsoft.com/office/powerpoint/2010/main" val="3871356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Morthwyl(ion)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216936" y="1956902"/>
            <a:ext cx="3408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Ar gyfer teilsiwr sy’n ymwneud â gwaith adnewyddu/atgyweirio, gall cael amrywiaeth o forthwylion mewn pecyn offer helpu i wneud prosiect teilsio yn haws i weithio arno.  Defnyddir gyrdd a morthwylion i dynnu teils a hoelion.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34A341-AE4A-4908-A07F-8B5617DB91A2}"/>
              </a:ext>
            </a:extLst>
          </p:cNvPr>
          <p:cNvSpPr txBox="1"/>
          <p:nvPr/>
        </p:nvSpPr>
        <p:spPr>
          <a:xfrm>
            <a:off x="1798733" y="339274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Gordd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49FE4A-18C5-49DE-B532-AC0375D42411}"/>
              </a:ext>
            </a:extLst>
          </p:cNvPr>
          <p:cNvSpPr txBox="1"/>
          <p:nvPr/>
        </p:nvSpPr>
        <p:spPr>
          <a:xfrm>
            <a:off x="3191809" y="392518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Morthwyl hollt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05B9BDC-D3D2-4ECA-A05C-2D79E9DFE0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98" y="2123106"/>
            <a:ext cx="1980484" cy="13229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D37F3E-0E27-48C7-B2B7-8066855B75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532" y="2282280"/>
            <a:ext cx="2244404" cy="16429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37CE938-B561-47D8-BB6D-4D0AFBC0EF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603303">
            <a:off x="1914684" y="3693021"/>
            <a:ext cx="1506392" cy="222787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9510941-5B68-410B-9283-5A2CDA52A18D}"/>
              </a:ext>
            </a:extLst>
          </p:cNvPr>
          <p:cNvSpPr txBox="1"/>
          <p:nvPr/>
        </p:nvSpPr>
        <p:spPr>
          <a:xfrm>
            <a:off x="832121" y="5238696"/>
            <a:ext cx="1835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Morthwyl lwmp</a:t>
            </a:r>
          </a:p>
        </p:txBody>
      </p:sp>
    </p:spTree>
    <p:extLst>
      <p:ext uri="{BB962C8B-B14F-4D97-AF65-F5344CB8AC3E}">
        <p14:creationId xmlns:p14="http://schemas.microsoft.com/office/powerpoint/2010/main" val="2416684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Carreg carborwndwm/bloc rhwbio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580112" y="2247206"/>
            <a:ext cx="31906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Mae ganddo ddau faint o raean: un ochr arw ac un ochr lyfn.</a:t>
            </a:r>
          </a:p>
          <a:p>
            <a:pPr algn="ctr"/>
            <a:endParaRPr lang="en-GB" dirty="0"/>
          </a:p>
          <a:p>
            <a:r>
              <a:rPr lang="cy-GB"/>
              <a:t>Mae’n dda i’w ddefnyddio ar deils ceramig.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4C6286-0906-4965-BCBE-68779E755D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468" y="2601149"/>
            <a:ext cx="3824168" cy="25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01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Ysgrifelli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530694" y="1729523"/>
            <a:ext cx="3190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cy-GB"/>
              <a:t>Gall fod yn anodd defnyddio ysgrifell o ansawdd isel gan fod angen i’r blaen fod yn ddigon caled i dreiddio drwy’r gwydredd.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F58A9B-060E-406E-8B2F-E1DE6D8F64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0213" y="3290275"/>
            <a:ext cx="2754054" cy="4370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E200A1-6DB3-45B4-A988-1DAC49B21E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05659">
            <a:off x="2129478" y="2293695"/>
            <a:ext cx="3156854" cy="21537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B6F2CBC-F719-46A7-B4BC-42653EEFC9E1}"/>
              </a:ext>
            </a:extLst>
          </p:cNvPr>
          <p:cNvSpPr/>
          <p:nvPr/>
        </p:nvSpPr>
        <p:spPr>
          <a:xfrm>
            <a:off x="2123728" y="5061435"/>
            <a:ext cx="12666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</a:t>
            </a:r>
          </a:p>
        </p:txBody>
      </p:sp>
    </p:spTree>
    <p:extLst>
      <p:ext uri="{BB962C8B-B14F-4D97-AF65-F5344CB8AC3E}">
        <p14:creationId xmlns:p14="http://schemas.microsoft.com/office/powerpoint/2010/main" val="3138495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Bloc meitr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96148" y="1818897"/>
            <a:ext cx="3190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 dirty="0"/>
              <a:t>Mae teilsiwr yn defnyddio’r rhain i dorri trim teils o gwmpas ffenestri, drysau a cholofnau.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F48C05-33A9-4458-BDE1-4F0E448E66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578" y="2491969"/>
            <a:ext cx="3651956" cy="243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44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Lefel saer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572000" y="1618842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Mae teilsiwr yn defnyddio lefelau ar gyfer gwirio arwynebau, gosod llinellau canol, gosod estyll, trosglwyddo seilnodau a gwirio gwaith yn gyffredinol wrth iddo fynd rhagddo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EF9121-60DC-4711-8507-5228F4D34D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62" y="2688923"/>
            <a:ext cx="4234532" cy="133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42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31806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Cynion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3807229" y="2018952"/>
            <a:ext cx="4879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Gall cynion hefyd fod yn fath SDS sy'n cael eu defnyddio mewn driliau mecanyddol i waredu â deunydd trwm.</a:t>
            </a:r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2F488A-66BD-4F9C-915E-CCE5D11D07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521" y="2031916"/>
            <a:ext cx="2123332" cy="32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93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Ffeil deils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96148" y="2018952"/>
            <a:ext cx="31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Yn dda ar gyfer siapio teils ceramig.</a:t>
            </a:r>
          </a:p>
          <a:p>
            <a:pPr algn="ctr"/>
            <a:endParaRPr lang="en-GB" dirty="0"/>
          </a:p>
          <a:p>
            <a:r>
              <a:rPr lang="cy-GB"/>
              <a:t>Yn cael ei defnyddio ar gyfer tynnu symiau bach o ddeunydd teils ceramig yn unig.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64832B-D7EC-4C13-9A94-C543D02CBE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067" y="2321604"/>
            <a:ext cx="3403600" cy="234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64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Offer trimio (torrwr trim teils)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018952"/>
            <a:ext cx="32507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r>
              <a:rPr lang="cy-GB"/>
              <a:t>Dim ond trim fflat y gall yr offeryn hwn ei dorri ac nid trim ar i fyny. Fe’i defnyddir y tu mewn i agoriadau ffenestri a drysau lle mae angen haclif a blwch meitr.</a:t>
            </a:r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E3B73F-E798-41AB-88DE-0579845985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53" y="2018952"/>
            <a:ext cx="3577135" cy="357713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F461FD-3A72-4997-B37B-B82FC38DF357}"/>
              </a:ext>
            </a:extLst>
          </p:cNvPr>
          <p:cNvSpPr/>
          <p:nvPr/>
        </p:nvSpPr>
        <p:spPr>
          <a:xfrm>
            <a:off x="1473305" y="4941168"/>
            <a:ext cx="15536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https://www.protilertools.co.uk</a:t>
            </a:r>
          </a:p>
        </p:txBody>
      </p:sp>
    </p:spTree>
    <p:extLst>
      <p:ext uri="{BB962C8B-B14F-4D97-AF65-F5344CB8AC3E}">
        <p14:creationId xmlns:p14="http://schemas.microsoft.com/office/powerpoint/2010/main" val="2641047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 chyfarpar a ddefnyddir wrth deilsio waliau a lloriau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Haclif ( haclif fach)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92968" y="2967444"/>
            <a:ext cx="3190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hon ar y cyd â blwch meitr i dorri trim teils.</a:t>
            </a:r>
          </a:p>
          <a:p>
            <a:r>
              <a:rPr lang="cy-GB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DCBC72-3664-4860-8DC6-DFE6F66751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341" y="2488183"/>
            <a:ext cx="3640667" cy="243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52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Rhoi dealltwriaeth i ddysgwyr o baratoi offer a chyfarpar a ddefnyddir ar gyfer teilsio waliau a lloriau.</a:t>
            </a:r>
            <a:b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Adnabod a disgrifio’r offer a’r cyfarpar cywir sydd eu hangen i deilsio wal.</a:t>
            </a:r>
            <a:b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 b="0">
              <a:solidFill>
                <a:schemeClr val="tx1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249382" y="1618842"/>
            <a:ext cx="8437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 Sgriwdreifars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53644" y="2913401"/>
            <a:ext cx="3433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Gall teilsiwr ddefnyddio sgriwdreifar ar gyfer gwahanol weithrediadau yn ystod y gwaith ar y safle.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7A9092-53B1-42DD-8564-3C8145B365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630" y="2218861"/>
            <a:ext cx="4126089" cy="302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19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Cyllyll y gellir eu tynnu’n ôl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1962" y="2376836"/>
            <a:ext cx="3190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teilsiwr yn eu defnyddio i agor pecynnau, i finiogi pensiliau ac i dorri pilenni datgysylltu.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C09A63-527F-4FB3-8177-7EF9EDAB25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941" y="2552560"/>
            <a:ext cx="3422887" cy="228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71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Tâp/pren mesur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3041074"/>
            <a:ext cx="3190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i osod allan a mesur ar gyfer torri teils.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2C7C18-ECE5-4B8E-B7F0-25CF0E77D9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498" y="2603547"/>
            <a:ext cx="2830416" cy="189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94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Llinell sialc (a sialc)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653191" y="2680076"/>
            <a:ext cx="31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Offeryn pwysig ar gyfer gosod allan gwaith teilsio, fel darparu llinell weladwy rhwng seilnodau i helpu’r teilsiwr wrth osod estyll allan.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806610-E2FD-4AB5-8C24-1ABB499170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45904">
            <a:off x="-108422" y="3272384"/>
            <a:ext cx="3116088" cy="20815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3DBFAA-EF0B-414E-8283-2CA8FE3991F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200" y="2684714"/>
            <a:ext cx="2464761" cy="184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93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Sgwâr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2080" y="2168927"/>
            <a:ext cx="31906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Mae teilsiwr yn defnyddio sgwariau i osod llinellau canol cyn teilsio lloriau, neu i farcio lleoliad blwch cefn trydanol ar deilsen.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B6E724-42A1-4D5E-8F81-61DC6EAD370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95" y="2564211"/>
            <a:ext cx="4306540" cy="229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29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Gwesgi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2080" y="2786875"/>
            <a:ext cx="3190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Mae’n syml i’w ddefnyddio wrth roi growt ar uniadau teils.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8664B5-9326-4E52-926D-EDB4C9B455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35" y="2474308"/>
            <a:ext cx="4133165" cy="23787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8D2982B-6127-42C4-AC15-946DB93FF65D}"/>
              </a:ext>
            </a:extLst>
          </p:cNvPr>
          <p:cNvSpPr/>
          <p:nvPr/>
        </p:nvSpPr>
        <p:spPr>
          <a:xfrm>
            <a:off x="2555776" y="4653136"/>
            <a:ext cx="12666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</a:t>
            </a:r>
          </a:p>
        </p:txBody>
      </p:sp>
    </p:spTree>
    <p:extLst>
      <p:ext uri="{BB962C8B-B14F-4D97-AF65-F5344CB8AC3E}">
        <p14:creationId xmlns:p14="http://schemas.microsoft.com/office/powerpoint/2010/main" val="17755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Fflôt growt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44988" y="2263693"/>
            <a:ext cx="3190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Bydd y sbwng neu’r arwyneb rwber yn sicrhau nad yw’r deilsen yn cael ei chrafu wrth osod growt ar waith teils sydd wedi’i osod.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AEF2EA-E549-48CE-975D-D170DD8E4F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468" y="2583360"/>
            <a:ext cx="3327824" cy="222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7951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i="1"/>
              <a:t>Washboy</a:t>
            </a:r>
            <a:r>
              <a:rPr lang="cy-GB" b="1"/>
              <a:t> a fflôt sbwng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44988" y="2062868"/>
            <a:ext cx="3190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Mae ganddo arwynebedd mawr, felly mae’n dda i’w ddefnyddio ar ardaloedd mawr o deils sydd newydd gael eu growtio.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06B964-40E7-4F16-BE7E-E724FFE381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76" y="2247206"/>
            <a:ext cx="3043704" cy="30437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DFB3EC5-A8FA-4EBA-BE7A-72DF05EE14B0}"/>
              </a:ext>
            </a:extLst>
          </p:cNvPr>
          <p:cNvSpPr/>
          <p:nvPr/>
        </p:nvSpPr>
        <p:spPr>
          <a:xfrm>
            <a:off x="755376" y="5383922"/>
            <a:ext cx="12955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https://www.vitrex.co.uk/</a:t>
            </a:r>
          </a:p>
        </p:txBody>
      </p:sp>
    </p:spTree>
    <p:extLst>
      <p:ext uri="{BB962C8B-B14F-4D97-AF65-F5344CB8AC3E}">
        <p14:creationId xmlns:p14="http://schemas.microsoft.com/office/powerpoint/2010/main" val="26452390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Crafwr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888091" y="2601149"/>
            <a:ext cx="36241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crafwr yn offeryn syml ond effeithiol sy’n cael ei ddefnyddio gan deilsiwr i baratoi cefndiroedd ac ar gyfer gwaith glanhau.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C9BF02-F8BB-4254-AB26-AEB2F83795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051" y="2601149"/>
            <a:ext cx="2886860" cy="192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230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pŵer teilsio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200" y="1778924"/>
            <a:ext cx="3682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Torrwr teils trydan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Padl a dril cymysgu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Dril di-wifr</a:t>
            </a:r>
          </a:p>
        </p:txBody>
      </p:sp>
    </p:spTree>
    <p:extLst>
      <p:ext uri="{BB962C8B-B14F-4D97-AF65-F5344CB8AC3E}">
        <p14:creationId xmlns:p14="http://schemas.microsoft.com/office/powerpoint/2010/main" val="402122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 chyfarpar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16403E-CA01-45AD-B3F4-97431942233B}"/>
              </a:ext>
            </a:extLst>
          </p:cNvPr>
          <p:cNvSpPr txBox="1"/>
          <p:nvPr/>
        </p:nvSpPr>
        <p:spPr>
          <a:xfrm>
            <a:off x="457201" y="1845425"/>
            <a:ext cx="8005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Rydych chi wedi cael y dasg o deilsio sblasgefn mewn cegin (senario).</a:t>
            </a:r>
          </a:p>
          <a:p>
            <a:pPr algn="ctr"/>
            <a:endParaRPr lang="en-GB" dirty="0"/>
          </a:p>
          <a:p>
            <a:r>
              <a:rPr lang="cy-GB"/>
              <a:t>Mae’r sleid ganlynol yn nodi’r offer a’r cyfarpar a allai fod eu hangen i gwblhau’r gweithgaredd hwn.</a:t>
            </a:r>
          </a:p>
          <a:p>
            <a:pPr algn="ctr"/>
            <a:endParaRPr lang="en-GB" dirty="0"/>
          </a:p>
          <a:p>
            <a:r>
              <a:rPr lang="cy-GB"/>
              <a:t>Gweler Taflen Waith 22.</a:t>
            </a:r>
          </a:p>
        </p:txBody>
      </p:sp>
    </p:spTree>
    <p:extLst>
      <p:ext uri="{BB962C8B-B14F-4D97-AF65-F5344CB8AC3E}">
        <p14:creationId xmlns:p14="http://schemas.microsoft.com/office/powerpoint/2010/main" val="4007162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pŵer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Torrwr teils trydan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91373" y="2941987"/>
            <a:ext cx="30978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yn bennaf ar gyfer torri siapiau lletchwith mewn teils, fel o amgylch socedi.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452A70-2548-4E2C-A0F0-B2F3FE2F46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468" y="2477741"/>
            <a:ext cx="3844362" cy="256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52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pŵer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Padl a dril cymysgu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805197"/>
            <a:ext cx="30978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teilsiwr yn defnyddio’r peiriannau hyn i gymysgu symiau mawr o adlynion teils a growtiau.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842C53-6E93-4548-9A86-8FA4BDA6C1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08752">
            <a:off x="1142533" y="2231546"/>
            <a:ext cx="1998766" cy="32415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0F79EE-14E5-4E6A-ADDB-37D6C62BF2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632" y="3620805"/>
            <a:ext cx="1631771" cy="222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677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pŵer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Dril di-wifr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011768" y="2638844"/>
            <a:ext cx="432047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Bydd teilsiwr yn defnyddio dril di-wifr i dorri tyllau craidd, a sgriwio estyll ar waliau.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EACBC1-1622-4920-842F-37AAC47F8F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35" y="2448576"/>
            <a:ext cx="3572933" cy="266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72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199" y="1662545"/>
            <a:ext cx="454706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Sbwng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Rholer a hambwrdd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Brwshis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Estyllen osod/mesurydd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Hoelion/sgriwiau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Cadachau sgleinio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Bwcedi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Cymhorthion symud a thrin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Gorchuddion gwarchodol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052316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Sbwng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347956" y="2955092"/>
            <a:ext cx="4320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 </a:t>
            </a:r>
          </a:p>
          <a:p>
            <a:r>
              <a:rPr lang="cy-GB"/>
              <a:t>Yn cael ei ddefnyddio i lanhau growt gormodol oddi ar waith teils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DC461B-CC5C-4280-90B9-AB7D00ED85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5869" y="2302246"/>
            <a:ext cx="2019432" cy="304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37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Rholer a hambwrdd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275200" y="2358387"/>
            <a:ext cx="43204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Mae teilsiwr yn eu defnyddio i baratoi cefndiroedd gyda phreimars cyn gosod gwaith teils.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02F3AA-6E3B-4293-84AF-E0BFB1C274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244" y="2059682"/>
            <a:ext cx="3151956" cy="315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428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Brwshis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19591" y="2494106"/>
            <a:ext cx="34488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Yn cael ei gyfeirio ato’n aml fel gwaith da o ran cadw trefn, mae defnyddio brwsh yn cynnal amgylchedd gweithio glân a diogel.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DB1870-37BE-456A-8916-B92C6FF185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3412">
            <a:off x="792573" y="1751600"/>
            <a:ext cx="2417941" cy="36305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E43688-BBA3-46A8-A1E6-78F7E0B757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941" y="3533399"/>
            <a:ext cx="2305273" cy="167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329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Estyllen osod/mesurydd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38835" y="2349316"/>
            <a:ext cx="8015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Yn draddodiadol, mae pren yn cael ei ddefnyddio a’i osod ar y cefndir gyda hoelion neu sgriwiau.</a:t>
            </a:r>
          </a:p>
          <a:p>
            <a:endParaRPr lang="en-GB" dirty="0"/>
          </a:p>
          <a:p>
            <a:r>
              <a:rPr lang="cy-GB"/>
              <a:t>Ar gyfer cefndiroedd maen, mae angen dril morthwyl a bit dril gwaith maen.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722094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Hoelion/sgriwiau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5197" y="4877675"/>
            <a:ext cx="8056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Mae’r rhain yn cael eu defnyddio i osod amrywiaeth o gydrannau teils fel byrddau sment ac estyll gosod.</a:t>
            </a:r>
          </a:p>
          <a:p>
            <a:pPr algn="ctr"/>
            <a:endParaRPr lang="en-GB" dirty="0"/>
          </a:p>
          <a:p>
            <a:r>
              <a:rPr lang="cy-GB" dirty="0"/>
              <a:t> 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663ACD-B58D-4268-9787-786396D5CE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182"/>
          <a:stretch/>
        </p:blipFill>
        <p:spPr>
          <a:xfrm>
            <a:off x="3095871" y="1846417"/>
            <a:ext cx="3644443" cy="299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407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Cadachau sgleinio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648280" y="2620992"/>
            <a:ext cx="3038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Dylai’r cadachau fod yn rhydd o faw ac yn ddigon meddal i beidio â chrafu’r teils.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3F1ECF-9858-41DF-9716-BE19D1FE5C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759" y="2440160"/>
            <a:ext cx="2608435" cy="260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2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  <a:br>
              <a:rPr lang="cy-GB"/>
            </a:br>
            <a:endParaRPr lang="cy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598516" y="1582340"/>
            <a:ext cx="3499658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Clr>
                <a:srgbClr val="0077E3"/>
              </a:buClr>
              <a:buFont typeface="Arial"/>
              <a:buChar char="•"/>
            </a:pPr>
            <a:r>
              <a:rPr lang="cy-GB" sz="1400" dirty="0">
                <a:latin typeface="Arial"/>
                <a:ea typeface="ＭＳ Ｐゴシック"/>
              </a:rPr>
              <a:t> </a:t>
            </a:r>
            <a:r>
              <a:rPr lang="cy-GB" sz="1800" dirty="0">
                <a:latin typeface="Arial"/>
                <a:ea typeface="ＭＳ Ｐゴシック"/>
              </a:rPr>
              <a:t>Offer torri teils sy’n gweithio â llaw</a:t>
            </a:r>
          </a:p>
          <a:p>
            <a:pPr marL="285750" indent="-285750">
              <a:buClr>
                <a:srgbClr val="0077E3"/>
              </a:buClr>
              <a:buFont typeface="Arial"/>
              <a:buChar char="•"/>
            </a:pPr>
            <a:r>
              <a:rPr lang="cy-GB" sz="1800" dirty="0">
                <a:latin typeface="Arial"/>
                <a:ea typeface="ＭＳ Ｐゴシック"/>
                <a:cs typeface="Arial"/>
              </a:rPr>
              <a:t> Trywel </a:t>
            </a:r>
            <a:r>
              <a:rPr lang="cy-GB" sz="1800" dirty="0" err="1">
                <a:latin typeface="Arial"/>
                <a:ea typeface="ＭＳ Ｐゴシック"/>
                <a:cs typeface="Arial"/>
              </a:rPr>
              <a:t>teilsio</a:t>
            </a:r>
            <a:r>
              <a:rPr lang="cy-GB" sz="1800" dirty="0">
                <a:latin typeface="Arial"/>
                <a:ea typeface="ＭＳ Ｐゴシック"/>
                <a:cs typeface="Arial"/>
              </a:rPr>
              <a:t> danheddog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Trywel bwced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Gefeiliau ag olwynion i dorri teils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Gwn selio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Llif deils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Morthwyl(</a:t>
            </a:r>
            <a:r>
              <a:rPr lang="cy-GB" sz="1800" dirty="0" err="1"/>
              <a:t>ion</a:t>
            </a:r>
            <a:r>
              <a:rPr lang="cy-GB" sz="1800" dirty="0"/>
              <a:t>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Carreg carborwndwm/bloc rhwbio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Ysgrifelli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Bloc meitr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Lefel saer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Cynion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5AB9CF-B13E-46DD-A3D7-B54CEB80FB6C}"/>
              </a:ext>
            </a:extLst>
          </p:cNvPr>
          <p:cNvSpPr txBox="1"/>
          <p:nvPr/>
        </p:nvSpPr>
        <p:spPr>
          <a:xfrm>
            <a:off x="4572000" y="1613117"/>
            <a:ext cx="397348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Ffeil deils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Offeryn trimio (torrwr </a:t>
            </a:r>
            <a:r>
              <a:rPr lang="cy-GB" sz="1800" dirty="0" err="1"/>
              <a:t>trim</a:t>
            </a:r>
            <a:r>
              <a:rPr lang="cy-GB" sz="1800" dirty="0"/>
              <a:t> teils)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Haclif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 err="1"/>
              <a:t>Sgriwdreifars</a:t>
            </a:r>
            <a:endParaRPr lang="cy-GB" sz="1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Cyllyll y gellir eu tynnu’n ôl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Tâp/pren mesur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Llinell sialc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Sgwâr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Gwesgi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Fflôt growt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i="1" dirty="0" err="1"/>
              <a:t>Washboy</a:t>
            </a:r>
            <a:r>
              <a:rPr lang="cy-GB" sz="1800" dirty="0"/>
              <a:t> a fflôt sbwng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Crafwr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923805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Bwcedi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21054" y="2340854"/>
            <a:ext cx="3038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Defnyddir bwcedi i gymysgu a chario adlyn, growt a dŵr.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152033-F7A3-4B53-9219-5344A52970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29" y="2046472"/>
            <a:ext cx="4210756" cy="348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866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Cymhorthion symud a thrin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796815" y="2046472"/>
            <a:ext cx="38716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Gall defnyddio cymhorthion trin helpu i atal straen ac anafiadau i’r asgwrn cefn.  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01AAFF-FBA7-4E1B-A996-988A111CDE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0291">
            <a:off x="2730258" y="2728853"/>
            <a:ext cx="2030907" cy="2470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367E68-8086-4A8F-B9BC-1703D48E1C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201" y="2171817"/>
            <a:ext cx="2344422" cy="14066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F65226-E04C-4C7C-A64E-86582921CD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476" y="4097362"/>
            <a:ext cx="2719428" cy="18274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573118-2DEB-463F-965D-E1670EB4F11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02" y="3709312"/>
            <a:ext cx="2082341" cy="208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792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ategol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Gorchuddion gwarchodol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648280" y="2933413"/>
            <a:ext cx="3038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Gellir defnyddio haen i ddiogelu wynebau gweithio mewn ceginau, a gellir defnyddio gorchuddion llwch i warchod carpedi.</a:t>
            </a:r>
          </a:p>
          <a:p>
            <a:pPr algn="ctr"/>
            <a:endParaRPr lang="en-GB" dirty="0"/>
          </a:p>
          <a:p>
            <a:r>
              <a:rPr lang="cy-GB" dirty="0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F80BA3-903C-411A-9B60-385457D129B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316" y="2358889"/>
            <a:ext cx="3730977" cy="27459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E04D58-25DB-4ED4-9F45-B4F663B9BD97}"/>
              </a:ext>
            </a:extLst>
          </p:cNvPr>
          <p:cNvSpPr txBox="1"/>
          <p:nvPr/>
        </p:nvSpPr>
        <p:spPr>
          <a:xfrm>
            <a:off x="1064029" y="5211638"/>
            <a:ext cx="3108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Gorchuddion llwch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24737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Offer torri teils sy’n gweithio â llaw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152D1-753D-4DA7-8260-6217D35BDAEA}"/>
              </a:ext>
            </a:extLst>
          </p:cNvPr>
          <p:cNvSpPr txBox="1"/>
          <p:nvPr/>
        </p:nvSpPr>
        <p:spPr>
          <a:xfrm>
            <a:off x="4572000" y="1626473"/>
            <a:ext cx="3677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Mae’r torwyr hyn yn cynnwys olwyn sgorio sy’n torri i mewn i’r arwyneb gwydrog ac yn darparu llinell i dorri’r deilsen gan ddefnyddio gwasgedd o’r torrwr.</a:t>
            </a:r>
          </a:p>
          <a:p>
            <a:r>
              <a:rPr lang="cy-GB"/>
              <a:t>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2BF9587-BD7E-40BE-AD02-B91B1EA62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63"/>
            <a:ext cx="8229600" cy="382587"/>
          </a:xfrm>
        </p:spPr>
        <p:txBody>
          <a:bodyPr/>
          <a:lstStyle/>
          <a:p>
            <a:r>
              <a:rPr lang="cy-GB"/>
              <a:t>Offer llaw sylfaenol ar gyfer teilsio</a:t>
            </a:r>
            <a:br>
              <a:rPr lang="cy-GB"/>
            </a:br>
            <a:endParaRPr lang="cy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CC20E6-82F3-43E1-9C0A-21184E7B24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072" y="2516195"/>
            <a:ext cx="3259393" cy="2177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E087C3-EEC4-4C66-8F3F-4FE4B24CB0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344" y="4003899"/>
            <a:ext cx="1794399" cy="17943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4B4007-F968-4A89-80A4-41BAB7C532A1}"/>
              </a:ext>
            </a:extLst>
          </p:cNvPr>
          <p:cNvSpPr txBox="1"/>
          <p:nvPr/>
        </p:nvSpPr>
        <p:spPr>
          <a:xfrm>
            <a:off x="5552073" y="5849937"/>
            <a:ext cx="26084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/>
              <a:t>https://vitrex.co.uk</a:t>
            </a:r>
          </a:p>
        </p:txBody>
      </p:sp>
    </p:spTree>
    <p:extLst>
      <p:ext uri="{BB962C8B-B14F-4D97-AF65-F5344CB8AC3E}">
        <p14:creationId xmlns:p14="http://schemas.microsoft.com/office/powerpoint/2010/main" val="3858984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b="1">
                <a:latin typeface="Arial"/>
                <a:ea typeface="ＭＳ Ｐゴシック"/>
                <a:cs typeface="Arial"/>
              </a:rPr>
              <a:t>Trywel teilsio danheddog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152D1-753D-4DA7-8260-6217D35BDAEA}"/>
              </a:ext>
            </a:extLst>
          </p:cNvPr>
          <p:cNvSpPr txBox="1"/>
          <p:nvPr/>
        </p:nvSpPr>
        <p:spPr>
          <a:xfrm>
            <a:off x="4572000" y="1956902"/>
            <a:ext cx="36778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trywel danheddog, a elwir weithiau’n drywel rhiciog, yn cael ei ddefnyddio gan deilsiwr i roi adlyn teils ar arwyneb cefndir.</a:t>
            </a:r>
          </a:p>
          <a:p>
            <a:pPr algn="ctr"/>
            <a:endParaRPr lang="en-GB" dirty="0"/>
          </a:p>
          <a:p>
            <a:r>
              <a:rPr lang="cy-GB"/>
              <a:t>Oherwydd y nifer o wahanol feintiau o deils sydd ar gael, rhaid i’r teilsiwr ddefnyddio rhicyn o’r maint cywir sy’n gysylltiedig â maint y deilsen sy’n cael ei defnyddio.</a:t>
            </a:r>
          </a:p>
          <a:p>
            <a:pPr algn="ctr"/>
            <a:endParaRPr lang="en-GB" dirty="0"/>
          </a:p>
          <a:p>
            <a:r>
              <a:rPr lang="cy-GB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24317-BF1C-432B-A2DC-843BD69650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112" y="2398532"/>
            <a:ext cx="3110089" cy="207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3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Trywel bwced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4714793" y="2123106"/>
            <a:ext cx="3910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Mae tryweli bwced yn amrywio o ran maint a siapiau, ac yn cael eu defnyddio gan lawer o grefftau gwlyb.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20F82D-32BE-4860-BCC7-46AB51FF42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045" y="2123106"/>
            <a:ext cx="2112038" cy="316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20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48321" y="1587817"/>
            <a:ext cx="8043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Gefeiliau ag olwynion i dorri teils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681190" y="2123106"/>
            <a:ext cx="29439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Mae’r olwynion ar rai dyluniadau ar gyfer sgorio porslen a gall teils ceramig ddyblu fel torrwr wrth eu gwasgu gyda’i gilydd ar y deilsen.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0363DE-11A2-4DF1-862A-BB2C5B93B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22" y="2229626"/>
            <a:ext cx="2809737" cy="18769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EF3CC2-D7BA-4D73-BF60-3A4571CE07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613" y="3712072"/>
            <a:ext cx="2378946" cy="158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68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57356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Gwn selio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022167" y="2372125"/>
            <a:ext cx="36646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cy-GB"/>
              <a:t>Mae teilsiwr yn defnyddio gwn selio i roi sêl gwrth-ddŵr o amgylch baddonau a chawodydd, yn ogystal â wynebau gweithio mewn ceginau a chorneli mewnol mewn mannau gwlyb.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BDFD62-BFE4-4959-B7E9-CF83261BD6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793" y="2048765"/>
            <a:ext cx="3388207" cy="338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034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DBDE64-EAF0-4D1E-B580-85AB51C09788}">
  <ds:schemaRefs>
    <ds:schemaRef ds:uri="6630edcf-f6f2-42e2-934a-b174e5b8993a"/>
    <ds:schemaRef ds:uri="dc3e18ab-5e90-4249-b4bb-5052ecfaefd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60ABC5C-A95F-4D0A-B4CB-A563FF0BD1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FE02A3-84A6-4E4A-BCC9-5AC929B6F7BC}">
  <ds:schemaRefs>
    <ds:schemaRef ds:uri="dc3e18ab-5e90-4249-b4bb-5052ecfaefd5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6630edcf-f6f2-42e2-934a-b174e5b8993a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1453</Words>
  <Application>Microsoft Office PowerPoint</Application>
  <PresentationFormat>On-screen Show (4:3)</PresentationFormat>
  <Paragraphs>311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Lucida Grande</vt:lpstr>
      <vt:lpstr>Times New Roman</vt:lpstr>
      <vt:lpstr>Default Design</vt:lpstr>
      <vt:lpstr>PowerPoint 9: Offer a chyfarpar a ddefnyddir wrth deilsio waliau a lloriau</vt:lpstr>
      <vt:lpstr>Nod: Rhoi dealltwriaeth i ddysgwyr o baratoi offer a chyfarpar a ddefnyddir ar gyfer teilsio waliau a lloriau.    Deilliannau: Ar ddiwedd y sesiwn hon, bydd y dysgwr yn gallu:  Deilliant 1: Adnabod a disgrifio’r offer a’r cyfarpar cywir sydd eu hangen i deilsio wal. </vt:lpstr>
      <vt:lpstr>Offer a chyfarpar a ddefnyddir wrth deilsio waliau a lloriau </vt:lpstr>
      <vt:lpstr>Offer llaw sylfaenol ar gyfer teilsio </vt:lpstr>
      <vt:lpstr>Offer llaw sylfaenol ar gyfer teilsio </vt:lpstr>
      <vt:lpstr>Offer llaw sylfaenol ar gyfer teilsio </vt:lpstr>
      <vt:lpstr>Offer llaw sylfaenol ar gyfer teilsio </vt:lpstr>
      <vt:lpstr>Offer llaw sylfaenol ar gyfer teilsio 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 </vt:lpstr>
      <vt:lpstr>Offer llaw sylfaenol ar gyfer teilsio</vt:lpstr>
      <vt:lpstr>Offer llaw sylfaenol ar gyfer teilsio</vt:lpstr>
      <vt:lpstr>Offer llaw sylfaenol ar gyfer teilsio</vt:lpstr>
      <vt:lpstr>Offer a chyfarpar a ddefnyddir wrth deilsio waliau a lloriau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llaw sylfaenol ar gyfer teilsio</vt:lpstr>
      <vt:lpstr>Offer pŵer teilsio</vt:lpstr>
      <vt:lpstr>Offer pŵer teilsio</vt:lpstr>
      <vt:lpstr>Offer pŵer teilsio</vt:lpstr>
      <vt:lpstr>Offer pŵer teilsio</vt:lpstr>
      <vt:lpstr>Offer ategol</vt:lpstr>
      <vt:lpstr>Offer ategol</vt:lpstr>
      <vt:lpstr>Offer ategol</vt:lpstr>
      <vt:lpstr>Offer ategol</vt:lpstr>
      <vt:lpstr>Offer ategol</vt:lpstr>
      <vt:lpstr>Offer ategol </vt:lpstr>
      <vt:lpstr>Offer ategol</vt:lpstr>
      <vt:lpstr>Offer ategol </vt:lpstr>
      <vt:lpstr>Offer ategol </vt:lpstr>
      <vt:lpstr>Offer ategol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128</cp:revision>
  <cp:lastPrinted>2021-10-01T10:50:41Z</cp:lastPrinted>
  <dcterms:created xsi:type="dcterms:W3CDTF">2013-05-28T00:38:54Z</dcterms:created>
  <dcterms:modified xsi:type="dcterms:W3CDTF">2021-10-13T13:20:49Z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