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41" r:id="rId6"/>
    <p:sldId id="328" r:id="rId7"/>
    <p:sldId id="342" r:id="rId8"/>
    <p:sldId id="343" r:id="rId9"/>
    <p:sldId id="344" r:id="rId10"/>
    <p:sldId id="345" r:id="rId11"/>
    <p:sldId id="351" r:id="rId12"/>
    <p:sldId id="346" r:id="rId13"/>
    <p:sldId id="347" r:id="rId14"/>
    <p:sldId id="348" r:id="rId15"/>
    <p:sldId id="350" r:id="rId16"/>
    <p:sldId id="352" r:id="rId17"/>
    <p:sldId id="353" r:id="rId18"/>
    <p:sldId id="267" r:id="rId19"/>
  </p:sldIdLst>
  <p:sldSz cx="9144000" cy="6858000" type="screen4x3"/>
  <p:notesSz cx="6797675" cy="987425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Mellor" initials="LM" lastIdx="2" clrIdx="0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49" autoAdjust="0"/>
    <p:restoredTop sz="94291" autoAdjust="0"/>
  </p:normalViewPr>
  <p:slideViewPr>
    <p:cSldViewPr showGuides="1">
      <p:cViewPr varScale="1">
        <p:scale>
          <a:sx n="62" d="100"/>
          <a:sy n="62" d="100"/>
        </p:scale>
        <p:origin x="1172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044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dirty="0"/>
              <a:t>https://www.hse.gov.uk/toolbox/ppe.htm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40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sz="1200" dirty="0"/>
              <a:t>Ffynhonnell: https://www.hse.gov.uk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184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y-GB" dirty="0"/>
              <a:t>https://www.hse.gov.uk/skin/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467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5: Mathau o ddillad a chyfarpar diogelu personol (PPE/C) sy’n cael eu defnyddio ar gyfer teilsio waliau a lloriau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206706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Menig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A3FCBB-E757-486F-8811-249267134001}"/>
              </a:ext>
            </a:extLst>
          </p:cNvPr>
          <p:cNvSpPr/>
          <p:nvPr/>
        </p:nvSpPr>
        <p:spPr>
          <a:xfrm>
            <a:off x="457200" y="248325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y-GB"/>
              <a:t>Mae menig gwaith yn gyfarpar diogelu personol a wisgir yn ystod prosiectau gwaith ac maent yn gorchuddio ac yn amddiffyn y dwylo o’r arddwrn i’r bysedd. </a:t>
            </a:r>
          </a:p>
          <a:p>
            <a:endParaRPr lang="en-GB" dirty="0"/>
          </a:p>
          <a:p>
            <a:r>
              <a:rPr lang="cy-GB"/>
              <a:t>Gall menig gwaith gael eu galw hefyd yn fenig diogelwch neu’n fenig gwarchodol. 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B0F739-E15E-46F5-9524-1CDC163334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743510"/>
            <a:ext cx="1873962" cy="18739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F6767B-22BD-40AE-A9B3-8DC2BCF7AF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689760"/>
            <a:ext cx="270030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990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21804" y="198884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Eli rhwystrol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4BBCA1-8D34-478F-B288-7A6DE8DE3CAD}"/>
              </a:ext>
            </a:extLst>
          </p:cNvPr>
          <p:cNvSpPr txBox="1"/>
          <p:nvPr/>
        </p:nvSpPr>
        <p:spPr>
          <a:xfrm>
            <a:off x="457200" y="2528900"/>
            <a:ext cx="411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eli rhwystrol yn gynnyrch sy’n cael ei roi’n uniongyrchol ar arwyneb y croen i helpu i gynnal rhwystr ffisegol y croen, gan ddiogelu rhag deunyddiau llidus ac atal y croen rhag sychu. Gall cynhyrchion rhwystrol gael eu creu hefyd fel pastiau, eli a chwistrellau.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85842F-6458-440A-BAC6-78525C36CC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748" y="2528900"/>
            <a:ext cx="2418603" cy="23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48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206706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Padiau pen-glin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3D8E300-7AB4-429C-ABEB-5BDFFDB36444}"/>
              </a:ext>
            </a:extLst>
          </p:cNvPr>
          <p:cNvSpPr/>
          <p:nvPr/>
        </p:nvSpPr>
        <p:spPr>
          <a:xfrm>
            <a:off x="457200" y="2636912"/>
            <a:ext cx="4572000" cy="21375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indent="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cy-GB">
                <a:solidFill>
                  <a:srgbClr val="000000"/>
                </a:solidFill>
                <a:latin typeface="Arial" panose="020B0604020202020204" pitchFamily="34" charset="0"/>
              </a:rPr>
              <a:t>Mae padiau pen-glin yn gyfarpar diogelu sy’n cael eu gwisgo ar bengliniau i’w diogelu rhag anafiadau o ganlyniad i syrthio i’r llawr neu daro rhwystr, neu i ddarparu padin ar gyfer penlinio am gyfnod estynedig.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cy-GB" sz="80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A0916F-107C-4D76-BE08-0FC0DD917E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467177"/>
            <a:ext cx="2782293" cy="208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073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206706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Esgidiau diogelwch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3CAF36-412B-430D-90CB-B544A15AEC94}"/>
              </a:ext>
            </a:extLst>
          </p:cNvPr>
          <p:cNvSpPr/>
          <p:nvPr/>
        </p:nvSpPr>
        <p:spPr>
          <a:xfrm>
            <a:off x="453752" y="2582399"/>
            <a:ext cx="49103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 esgid â blaen dur (a elwir hefyd yn esgid ddiogelwch neu esgid galed) yn esgid solet sydd ag atgyfnerthiad amddiffynnol yn y blaen sy’n amddiffyn y droed rhag gwrthrychau sy’n disgyn neu rhag cywasgiad, ac mae fel arfer wedi’i gyfuno â gwadnau haearn i amddiffyn rhag i’r esgid gael ei thyllu oddi tani.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36C86C-5EC2-4CCC-AF36-F726504AD7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007213"/>
            <a:ext cx="1800200" cy="1800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154DC6A-F669-47F3-ABE8-EAA68AB2CA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950687"/>
            <a:ext cx="2488717" cy="166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28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206706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Oferôls/dillad diogelwch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66EB98-76A5-4587-9ECA-1E0C090737D4}"/>
              </a:ext>
            </a:extLst>
          </p:cNvPr>
          <p:cNvSpPr txBox="1"/>
          <p:nvPr/>
        </p:nvSpPr>
        <p:spPr>
          <a:xfrm>
            <a:off x="457200" y="2700603"/>
            <a:ext cx="5194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oferôls yn fath o ddillad diogelwch</a:t>
            </a:r>
            <a:br>
              <a:rPr lang="cy-GB"/>
            </a:br>
            <a:r>
              <a:rPr lang="cy-GB"/>
              <a:t>i’w ddefnyddio wrth weithio.</a:t>
            </a:r>
          </a:p>
          <a:p>
            <a:endParaRPr lang="en-GB" dirty="0"/>
          </a:p>
          <a:p>
            <a:r>
              <a:rPr lang="cy-GB"/>
              <a:t>Mae gwahanol fathau o oferôls at wahanol ddibenion, fel diogelu rhag llwch a gollyngiadau, tynnu asbestos a siwtiau HazMat a ddefnyddir yn y diwydiannau cemegol a biolegol.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42C22D-2F42-4F12-9930-B5540BC8A0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724780"/>
            <a:ext cx="1944216" cy="19516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D0E161-5988-48E3-B25B-3384532C13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976084"/>
            <a:ext cx="2553832" cy="170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57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sz="20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 </a:t>
            </a:r>
            <a:r>
              <a:rPr lang="cy-GB" sz="2000" b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Cyflwyno dysgwyr i’r mathau o ddillad a chyfarpar diogelu personol (PPE/C) sy’n cael eu defnyddio ar gyfer teilsio waliau a lloriau </a:t>
            </a:r>
            <a:br>
              <a:rPr lang="cy-GB" sz="2000" b="0" dirty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cy-GB" sz="2000" b="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 </a:t>
            </a:r>
            <a:b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sz="2000" b="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 </a:t>
            </a:r>
            <a: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  <a:b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sz="2000" b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Adnabod y mathau o ddillad a chyfarpar diogelu personol (PPE/C) sy’n cael eu defnyddio ar gyfer teilsio waliau a lloriau.</a:t>
            </a:r>
            <a:br>
              <a:rPr lang="cy-GB" sz="2000" b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2: </a:t>
            </a:r>
            <a:r>
              <a:rPr lang="cy-GB" sz="2000" b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Deall PPE/C a gallu dewis y (PPE/C) cywir yn y gweithdy ac ar y safle.</a:t>
            </a:r>
            <a:br>
              <a:rPr lang="cy-GB" sz="2000" b="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 b="0" dirty="0">
              <a:solidFill>
                <a:schemeClr val="tx1"/>
              </a:solidFill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908832"/>
          </a:xfrm>
        </p:spPr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323528" y="2668850"/>
            <a:ext cx="82415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PPE yw cyfarpar diogelu personol a fydd yn diogelu'r defnyddiwr rhag risgiau i iechyd neu ddiogelwch yn y gwaith. Gall gynnwys eitemau fel helmedau diogelwch, menig, cyfarpar diogelu’r llygaid, dillad llachar, esgidiau diogelwch a harneisiau diogelwch. Mae hefyd yn cynnwys cyfarpar diogelu resbiradol (RPE).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23528" y="2067980"/>
            <a:ext cx="5517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Beth yw ystyr PPE/C?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457200" y="2132856"/>
            <a:ext cx="8229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Het galed/cap taro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Mwgwd llwch/anadlyddion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 amddiffyn y llygaid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Deunydd amddiffyn y clustiau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Festiau llachar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Menig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Eli rhwystrol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Padiau pen-glin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Esgidiau diogelwch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Oferôls/dillad diogelwch</a:t>
            </a:r>
          </a:p>
        </p:txBody>
      </p:sp>
    </p:spTree>
    <p:extLst>
      <p:ext uri="{BB962C8B-B14F-4D97-AF65-F5344CB8AC3E}">
        <p14:creationId xmlns:p14="http://schemas.microsoft.com/office/powerpoint/2010/main" val="4007162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24697" y="2098128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Het galed/cap taro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3FADBB-441F-4D4D-AC82-B80F853AD21C}"/>
              </a:ext>
            </a:extLst>
          </p:cNvPr>
          <p:cNvSpPr/>
          <p:nvPr/>
        </p:nvSpPr>
        <p:spPr>
          <a:xfrm>
            <a:off x="389797" y="2526691"/>
            <a:ext cx="61367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1800"/>
              <a:t>Mae het galed yn fath o helmed sy’n cael ei defnyddio’n bennaf mewn amgylcheddau gwaith fel safleoedd diwydiannol neu adeiladu i amddiffyn y pen rhag anafiadau oherwydd gwrthrychau sy’n disgyn a tharo gwrthrychau eraill. Mae’r bandiau crog y tu mewn i’r helmed yn lledaenu pwysau’r helmed a grym unrhyw ardrawiad dros y pen. Mae’r bandiau crog hefyd yn darparu gofod o tua 30 mm (1.2 modfedd) rhwng cragen yr helmed a phen y sawl sy'n ei gwisgo, felly os bydd gwrthrych yn taro'r gragen, mae'r effaith yn llai tebygol o gael ei throsglwyddo'n uniongyrchol i'r penglog.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2A0A14-932B-4E42-99F2-EB51A9F0ED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1986563"/>
            <a:ext cx="1442437" cy="14424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212967-41B9-422A-BA35-3E9B454F70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6560" y="3707825"/>
            <a:ext cx="2160240" cy="174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963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89456" y="1856918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Mwgwd llwch/anadlyddion (RPE)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ADFFBB-4B37-48D6-A3D4-0326EC6BC82E}"/>
              </a:ext>
            </a:extLst>
          </p:cNvPr>
          <p:cNvSpPr/>
          <p:nvPr/>
        </p:nvSpPr>
        <p:spPr>
          <a:xfrm>
            <a:off x="389456" y="22570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y-GB" sz="1600"/>
              <a:t>Mae mwgwd llwch yn bad hyblyg sy’n cael ei ddal dros y trwyn a’r geg drwy gyfrwng strapiau lastig neu rwber i warchod rhag llwch sy’n codi yn ystod gweithgareddau adeiladu neu lanhau, fel llwch o waliau sych, brics, pren, gwydr ffibr, silica (o gynhyrchu cerameg neu wydr) neu sgubo.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26193A-224E-420C-95B6-D3826D9CD5FA}"/>
              </a:ext>
            </a:extLst>
          </p:cNvPr>
          <p:cNvSpPr txBox="1"/>
          <p:nvPr/>
        </p:nvSpPr>
        <p:spPr>
          <a:xfrm>
            <a:off x="389456" y="3989268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Mae anadlydd yn debyg i fwgwd llwch ond nid yw’n un y gellir ei waredu’n llwyr. Gellir newid yr hidlyddion ac maent o ansawdd gwell ac yn ffitio’n well.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13735B-10B3-473E-B032-757BEE1EB601}"/>
              </a:ext>
            </a:extLst>
          </p:cNvPr>
          <p:cNvSpPr txBox="1"/>
          <p:nvPr/>
        </p:nvSpPr>
        <p:spPr>
          <a:xfrm>
            <a:off x="352669" y="5229066"/>
            <a:ext cx="5987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Mae FFP yn golygu: Amddiffyn Wyneb Llawn (1,2 neu 3), fel FFP3.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070DE92-1BEF-486F-991A-A33FBF2819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0779" y="2916649"/>
            <a:ext cx="1526830" cy="15370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C55B25-605E-467D-959F-34F6445C4F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609" y="1810886"/>
            <a:ext cx="1921750" cy="16181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C51EEA-240C-4BA5-B881-39A9C0E9292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7917" y="4047371"/>
            <a:ext cx="1921750" cy="149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562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206706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Deunydd amddiffyn y llygaid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37955C-5E89-4623-8B2F-D9B95B6CAE53}"/>
              </a:ext>
            </a:extLst>
          </p:cNvPr>
          <p:cNvSpPr/>
          <p:nvPr/>
        </p:nvSpPr>
        <p:spPr>
          <a:xfrm>
            <a:off x="471046" y="2668673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y-GB"/>
              <a:t>Mae gogls, neu sbectol ddiogelwch, yn fathau o amddiffyniad i’r llygaid sydd fel arfer yn amgylchynu neu’n diogelu’r ardal o amgylch y llygad er mwyn atal gronynnau, dŵr neu gemegau rhag taro’r llygaid.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69A381-A574-405A-A745-2C13D428D4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4868" y="2181148"/>
            <a:ext cx="1622042" cy="16210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2AF1DA-8861-4D5D-8C56-A9B786BC4A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4642" y="3802177"/>
            <a:ext cx="2808312" cy="198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568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DF428F2-E75A-4433-A280-1E1BF8DA3A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251" y="3429163"/>
            <a:ext cx="2451714" cy="16328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1A6EBB-F861-469B-B2CD-3A2DD3274A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2701" y="4477503"/>
            <a:ext cx="1638959" cy="1479908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206706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Deunydd amddiffyn y clustiau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46CCD3-3F96-4F67-A5DE-1FD148F27E6F}"/>
              </a:ext>
            </a:extLst>
          </p:cNvPr>
          <p:cNvSpPr/>
          <p:nvPr/>
        </p:nvSpPr>
        <p:spPr>
          <a:xfrm>
            <a:off x="457200" y="3722640"/>
            <a:ext cx="5338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1800" b="1" dirty="0"/>
              <a:t>Pryd y dylid defnyddio deunydd diogelu’r clyw?</a:t>
            </a:r>
          </a:p>
          <a:p>
            <a:r>
              <a:rPr lang="cy-GB" sz="1800" dirty="0"/>
              <a:t>Dylid rhoi deunydd diogelu’r clyw i weithwyr: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lle mae angen diogelwch ychwanegol goruwch yr hyn a gyflawnwyd drwy reoli sŵn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fel mesur tymor byr tra bod dulliau eraill o reoli sŵn yn cael eu datblygu.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02F036-9639-444D-8CA3-6204308FA39B}"/>
              </a:ext>
            </a:extLst>
          </p:cNvPr>
          <p:cNvSpPr txBox="1"/>
          <p:nvPr/>
        </p:nvSpPr>
        <p:spPr>
          <a:xfrm>
            <a:off x="457200" y="2564904"/>
            <a:ext cx="4762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Gellir diogelu’r glust/clyw drwy wisgo un ai amddiffynwyr clustiau neu ddefnyddio plygiau clustiau.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A59438-4042-4827-AB65-CCCB8348440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970" y="1978632"/>
            <a:ext cx="1754507" cy="175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090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ddillad a chyfarpar diogelu personol (PPE/C) sy’n cael eu defnyddio ar gyfer teilsio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206706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Festiau llachar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103FF3-A2C5-4A6E-B821-8F86791A4033}"/>
              </a:ext>
            </a:extLst>
          </p:cNvPr>
          <p:cNvSpPr txBox="1"/>
          <p:nvPr/>
        </p:nvSpPr>
        <p:spPr>
          <a:xfrm>
            <a:off x="457200" y="2467177"/>
            <a:ext cx="51949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Cofiwch: byddwch yn ddiogel, gwnewch yn siŵr eich bod yn cael eich gweld.</a:t>
            </a:r>
          </a:p>
          <a:p>
            <a:endParaRPr lang="en-GB" dirty="0"/>
          </a:p>
          <a:p>
            <a:r>
              <a:rPr lang="cy-GB"/>
              <a:t>Gall adeilad/safle adeiladu fod yn amgylchedd peryglus, gyda llawer o bobl, deunyddiau a pheiriannau yn gweithredu mewn ardal fach.</a:t>
            </a:r>
          </a:p>
          <a:p>
            <a:endParaRPr lang="en-GB" dirty="0"/>
          </a:p>
          <a:p>
            <a:r>
              <a:rPr lang="cy-GB"/>
              <a:t>Mae dillad llachar yn ofyniad mewn llawer o fannau gwaith adeiladu/diwydiannol.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8938C1-1F15-4A5F-B7B8-A08B5CF950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772816"/>
            <a:ext cx="1800200" cy="1800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7C3261-E0F5-4E11-947C-0A89BCB5CF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6352" y="3594088"/>
            <a:ext cx="2255912" cy="225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72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CA9687-AD33-4584-924F-B1708EB23B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6181EC-A3C7-4058-A8D8-F057107FA39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630edcf-f6f2-42e2-934a-b174e5b8993a"/>
    <ds:schemaRef ds:uri="http://purl.org/dc/dcmitype/"/>
    <ds:schemaRef ds:uri="http://schemas.microsoft.com/office/2006/documentManagement/types"/>
    <ds:schemaRef ds:uri="http://schemas.microsoft.com/office/infopath/2007/PartnerControls"/>
    <ds:schemaRef ds:uri="dc3e18ab-5e90-4249-b4bb-5052ecfaefd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BF8947C-8466-4204-BF08-95F8E4A727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4058</TotalTime>
  <Words>1171</Words>
  <Application>Microsoft Office PowerPoint</Application>
  <PresentationFormat>On-screen Show (4:3)</PresentationFormat>
  <Paragraphs>77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Lucida Grande</vt:lpstr>
      <vt:lpstr>Times New Roman</vt:lpstr>
      <vt:lpstr>Default Design</vt:lpstr>
      <vt:lpstr>PowerPoint 5: Mathau o ddillad a chyfarpar diogelu personol (PPE/C) sy’n cael eu defnyddio ar gyfer teilsio waliau a lloriau</vt:lpstr>
      <vt:lpstr>Nod: Cyflwyno dysgwyr i’r mathau o ddillad a chyfarpar diogelu personol (PPE/C) sy’n cael eu defnyddio ar gyfer teilsio waliau a lloriau     Deilliannau:  Ar ddiwedd y sesiwn hon, bydd y dysgwr yn gallu:  Deilliant 1: Adnabod y mathau o ddillad a chyfarpar diogelu personol (PPE/C) sy’n cael eu defnyddio ar gyfer teilsio waliau a lloriau.  Deilliant 2: Deall PPE/C a gallu dewis y (PPE/C) cywir yn y gweithdy ac ar y safle.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Mathau o ddillad a chyfarpar diogelu personol (PPE/C) sy’n cael eu defnyddio ar gyfer teilsio waliau a lloriau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423</cp:revision>
  <cp:lastPrinted>2021-10-01T13:55:40Z</cp:lastPrinted>
  <dcterms:created xsi:type="dcterms:W3CDTF">2013-05-28T00:38:54Z</dcterms:created>
  <dcterms:modified xsi:type="dcterms:W3CDTF">2021-10-08T13:25:22Z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