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42"/>
  </p:notesMasterIdLst>
  <p:handoutMasterIdLst>
    <p:handoutMasterId r:id="rId43"/>
  </p:handoutMasterIdLst>
  <p:sldIdLst>
    <p:sldId id="256" r:id="rId5"/>
    <p:sldId id="347" r:id="rId6"/>
    <p:sldId id="328" r:id="rId7"/>
    <p:sldId id="354" r:id="rId8"/>
    <p:sldId id="359" r:id="rId9"/>
    <p:sldId id="360" r:id="rId10"/>
    <p:sldId id="355" r:id="rId11"/>
    <p:sldId id="361" r:id="rId12"/>
    <p:sldId id="356" r:id="rId13"/>
    <p:sldId id="362" r:id="rId14"/>
    <p:sldId id="348" r:id="rId15"/>
    <p:sldId id="363" r:id="rId16"/>
    <p:sldId id="364" r:id="rId17"/>
    <p:sldId id="365" r:id="rId18"/>
    <p:sldId id="366" r:id="rId19"/>
    <p:sldId id="367" r:id="rId20"/>
    <p:sldId id="368" r:id="rId21"/>
    <p:sldId id="357" r:id="rId22"/>
    <p:sldId id="371" r:id="rId23"/>
    <p:sldId id="370" r:id="rId24"/>
    <p:sldId id="369" r:id="rId25"/>
    <p:sldId id="372" r:id="rId26"/>
    <p:sldId id="373" r:id="rId27"/>
    <p:sldId id="384" r:id="rId28"/>
    <p:sldId id="358" r:id="rId29"/>
    <p:sldId id="374" r:id="rId30"/>
    <p:sldId id="375" r:id="rId31"/>
    <p:sldId id="349" r:id="rId32"/>
    <p:sldId id="376" r:id="rId33"/>
    <p:sldId id="350" r:id="rId34"/>
    <p:sldId id="377" r:id="rId35"/>
    <p:sldId id="378" r:id="rId36"/>
    <p:sldId id="383" r:id="rId37"/>
    <p:sldId id="379" r:id="rId38"/>
    <p:sldId id="380" r:id="rId39"/>
    <p:sldId id="381" r:id="rId40"/>
    <p:sldId id="267" r:id="rId41"/>
  </p:sldIdLst>
  <p:sldSz cx="9144000" cy="6858000" type="screen4x3"/>
  <p:notesSz cx="6797675" cy="9874250"/>
  <p:custDataLst>
    <p:tags r:id="rId4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- Just Content" initials="SJC" lastIdx="1" clrIdx="0">
    <p:extLst>
      <p:ext uri="{19B8F6BF-5375-455C-9EA6-DF929625EA0E}">
        <p15:presenceInfo xmlns:p15="http://schemas.microsoft.com/office/powerpoint/2012/main" userId="S::sarah@justcontent.co.uk::337db9f1-129a-4730-b837-88aedf4039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95" autoAdjust="0"/>
    <p:restoredTop sz="90020" autoAdjust="0"/>
  </p:normalViewPr>
  <p:slideViewPr>
    <p:cSldViewPr showGuides="1">
      <p:cViewPr varScale="1">
        <p:scale>
          <a:sx n="60" d="100"/>
          <a:sy n="60" d="100"/>
        </p:scale>
        <p:origin x="116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992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sz="1200" i="1" dirty="0"/>
              <a:t>Ffynhonnell: Atodiad A Safonau Prydeinig BS 5385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364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dirty="0"/>
              <a:t>https://www.tiles.org.uk/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690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sz="1200" u="sng" dirty="0">
                <a:latin typeface="+mn-lt"/>
                <a:ea typeface="Calibri" panose="020F0502020204030204" pitchFamily="34" charset="0"/>
              </a:rPr>
              <a:t>https://www.tiles.org.uk/tiling-guide/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4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367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Ffynhonnell: https://www.schluter.co.uk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181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dirty="0"/>
              <a:t>Ffynhonnell:  https://www.schluter.co.uk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511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245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37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116: Teilsio waliau a lloriau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8: Nodweddion deunyddiau ac adnoddau ar gyfer teilsio waliau a lloriau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Trim plastig (PVC)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9F39DF-41CB-4A73-A9E1-2DAF5F4CE0FB}"/>
              </a:ext>
            </a:extLst>
          </p:cNvPr>
          <p:cNvSpPr txBox="1"/>
          <p:nvPr/>
        </p:nvSpPr>
        <p:spPr>
          <a:xfrm>
            <a:off x="251520" y="1690245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trim yn cael ei ddefnyddio o amgylch perimedr agoriadau ffenestri a drysau, a chorneli allanol colofnau a blychau o gwmpas pibellau.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131454-2606-4B85-91ED-2D8CFF138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987" y="2697788"/>
            <a:ext cx="3556128" cy="239218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8399588-5A2F-4E33-A56F-1AF32E51CA9D}"/>
              </a:ext>
            </a:extLst>
          </p:cNvPr>
          <p:cNvSpPr/>
          <p:nvPr/>
        </p:nvSpPr>
        <p:spPr>
          <a:xfrm>
            <a:off x="2123728" y="5167755"/>
            <a:ext cx="152798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 dirty="0">
                <a:latin typeface="Arial" panose="020B0604020202020204" pitchFamily="34" charset="0"/>
                <a:ea typeface="Calibri" panose="020F0502020204030204" pitchFamily="34" charset="0"/>
              </a:rPr>
              <a:t>© 2021 Schlüter-Systems Ltd</a:t>
            </a:r>
          </a:p>
        </p:txBody>
      </p:sp>
    </p:spTree>
    <p:extLst>
      <p:ext uri="{BB962C8B-B14F-4D97-AF65-F5344CB8AC3E}">
        <p14:creationId xmlns:p14="http://schemas.microsoft.com/office/powerpoint/2010/main" val="1340742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Adlynion (cymysgedd parod a phowdr)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4BF1B15-D733-48D5-8DF2-6CB4EEEAC12C}"/>
              </a:ext>
            </a:extLst>
          </p:cNvPr>
          <p:cNvSpPr/>
          <p:nvPr/>
        </p:nvSpPr>
        <p:spPr>
          <a:xfrm>
            <a:off x="428680" y="1628800"/>
            <a:ext cx="80317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Adlyn teils yw’r deunydd sy’n cael ei ddefnyddio i greu bond mecanyddol rhwng arwyneb cefndir, fel wal neu lawr, a theilsen wal a llawr.</a:t>
            </a:r>
          </a:p>
          <a:p>
            <a:endParaRPr lang="en-GB" dirty="0"/>
          </a:p>
          <a:p>
            <a:r>
              <a:rPr lang="cy-GB" dirty="0"/>
              <a:t>Cyn rhoi unrhyw adlyn teils ar waith, mae rhai ffactorau pwysig i’w pennu, fel: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maint y deilsen sydd i’w gosod.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maint y trywel i’w ddefnyddio (maint y rhicyn)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 math o adlyn i’w ddefnyddio, a’r gymhareb gymysgu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dull gosod yr adlyn.</a:t>
            </a:r>
          </a:p>
        </p:txBody>
      </p:sp>
    </p:spTree>
    <p:extLst>
      <p:ext uri="{BB962C8B-B14F-4D97-AF65-F5344CB8AC3E}">
        <p14:creationId xmlns:p14="http://schemas.microsoft.com/office/powerpoint/2010/main" val="550194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Adlynion (cymysgedd parod a phowdr)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9EE16C-CA9E-4171-9BC4-922C17D107B3}"/>
              </a:ext>
            </a:extLst>
          </p:cNvPr>
          <p:cNvSpPr/>
          <p:nvPr/>
        </p:nvSpPr>
        <p:spPr>
          <a:xfrm>
            <a:off x="349362" y="1772816"/>
            <a:ext cx="7661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Mae maint y deilsen sydd i’w gosod yn ymwneud yn uniongyrchol â maint y trywel sydd i’w ddefnyddio (maint bwlch).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337E9D-9F95-47DA-A612-B60A960F62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730" b="17976"/>
          <a:stretch/>
        </p:blipFill>
        <p:spPr>
          <a:xfrm>
            <a:off x="2051720" y="3536143"/>
            <a:ext cx="1767458" cy="219025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C052F9-FE68-416C-8F83-D41AAD016687}"/>
              </a:ext>
            </a:extLst>
          </p:cNvPr>
          <p:cNvSpPr/>
          <p:nvPr/>
        </p:nvSpPr>
        <p:spPr>
          <a:xfrm>
            <a:off x="4081879" y="3437689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y-GB" dirty="0"/>
              <a:t>Proffil ymyl y trywel â rhicyn crwn:  6mm rhiciau crwn â chanol 12mm. Cwmpasu: tua 70%. </a:t>
            </a:r>
            <a:br>
              <a:rPr lang="cy-GB" dirty="0"/>
            </a:br>
            <a:r>
              <a:rPr lang="cy-GB" dirty="0"/>
              <a:t>Defnyddio ar gyfer: gosod ar wely tenau, ardaloedd sych y tu mewn. </a:t>
            </a:r>
            <a:br>
              <a:rPr lang="cy-GB" dirty="0"/>
            </a:br>
            <a:r>
              <a:rPr lang="cy-GB" dirty="0"/>
              <a:t>Teils: mae’r rhan fwyaf o deils ceramig/marmor/carreg naturiol o dan 300mm o ran maint.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9EDDDF-9F4D-4AE9-96BD-C28339A8FA6C}"/>
              </a:ext>
            </a:extLst>
          </p:cNvPr>
          <p:cNvSpPr txBox="1"/>
          <p:nvPr/>
        </p:nvSpPr>
        <p:spPr>
          <a:xfrm>
            <a:off x="485720" y="3539115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 dirty="0"/>
              <a:t>Enghraifft: 1</a:t>
            </a:r>
          </a:p>
        </p:txBody>
      </p:sp>
    </p:spTree>
    <p:extLst>
      <p:ext uri="{BB962C8B-B14F-4D97-AF65-F5344CB8AC3E}">
        <p14:creationId xmlns:p14="http://schemas.microsoft.com/office/powerpoint/2010/main" val="834115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Adlynion (cymysgedd parod a phowdr)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9EE16C-CA9E-4171-9BC4-922C17D107B3}"/>
              </a:ext>
            </a:extLst>
          </p:cNvPr>
          <p:cNvSpPr/>
          <p:nvPr/>
        </p:nvSpPr>
        <p:spPr>
          <a:xfrm>
            <a:off x="302662" y="1562589"/>
            <a:ext cx="7949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Mae maint y deilsen sydd i’w gosod yn ymwneud yn uniongyrchol â maint y trywel sydd i’w ddefnyddio (maint y bwlch).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C052F9-FE68-416C-8F83-D41AAD016687}"/>
              </a:ext>
            </a:extLst>
          </p:cNvPr>
          <p:cNvSpPr/>
          <p:nvPr/>
        </p:nvSpPr>
        <p:spPr>
          <a:xfrm>
            <a:off x="4257159" y="306896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y-GB" dirty="0"/>
              <a:t>Proffil ymyl y trywel mosaig: 4mm rhiciau sgwâr â chanol 8mm. Cwmpasu: tua 90% i 100%. </a:t>
            </a:r>
            <a:br>
              <a:rPr lang="cy-GB" dirty="0"/>
            </a:br>
            <a:r>
              <a:rPr lang="cy-GB" dirty="0"/>
              <a:t>Defnyddio ar gyfer: gosod gwely tenau. </a:t>
            </a:r>
            <a:br>
              <a:rPr lang="cy-GB" dirty="0"/>
            </a:br>
            <a:r>
              <a:rPr lang="cy-GB" dirty="0"/>
              <a:t>Teils: mosaigau/teils wal a llawr hyd at 100x100mm a gosod pilenni datgysylltu.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9EDDDF-9F4D-4AE9-96BD-C28339A8FA6C}"/>
              </a:ext>
            </a:extLst>
          </p:cNvPr>
          <p:cNvSpPr txBox="1"/>
          <p:nvPr/>
        </p:nvSpPr>
        <p:spPr>
          <a:xfrm>
            <a:off x="485719" y="3068960"/>
            <a:ext cx="1604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Enghraifft: 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CE28C9C-E299-4D94-AA24-265C413065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392" b="18466"/>
          <a:stretch/>
        </p:blipFill>
        <p:spPr>
          <a:xfrm>
            <a:off x="2125039" y="3068960"/>
            <a:ext cx="2054726" cy="258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671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Adlynion (cymysgedd parod a phowdr)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9EE16C-CA9E-4171-9BC4-922C17D107B3}"/>
              </a:ext>
            </a:extLst>
          </p:cNvPr>
          <p:cNvSpPr/>
          <p:nvPr/>
        </p:nvSpPr>
        <p:spPr>
          <a:xfrm>
            <a:off x="428680" y="1493381"/>
            <a:ext cx="71573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Mae maint y deilsen sydd i’w gosod yn ymwneud yn uniongyrchol â maint y trywel sydd i’w ddefnyddio (maint y bwlch).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C052F9-FE68-416C-8F83-D41AAD016687}"/>
              </a:ext>
            </a:extLst>
          </p:cNvPr>
          <p:cNvSpPr/>
          <p:nvPr/>
        </p:nvSpPr>
        <p:spPr>
          <a:xfrm>
            <a:off x="4106070" y="2636912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y-GB" dirty="0"/>
              <a:t>Proffil ymyl trywel gwely solet trwchus: 20mm rhiciau crwn 10mm o ddyfnder â chanol 28mm. </a:t>
            </a:r>
            <a:br>
              <a:rPr lang="cy-GB" dirty="0"/>
            </a:br>
            <a:r>
              <a:rPr lang="cy-GB" dirty="0"/>
              <a:t>Cwmpasu: gellir cyflawni 100% ar</a:t>
            </a:r>
          </a:p>
          <a:p>
            <a:r>
              <a:rPr lang="cy-GB" dirty="0"/>
              <a:t>3–4mm o ddyfnder gwely. </a:t>
            </a:r>
            <a:br>
              <a:rPr lang="cy-GB" dirty="0"/>
            </a:br>
            <a:r>
              <a:rPr lang="cy-GB" dirty="0"/>
              <a:t>Defnyddio ar gyfer: gosod gwely soled. </a:t>
            </a:r>
            <a:br>
              <a:rPr lang="cy-GB" dirty="0"/>
            </a:br>
            <a:r>
              <a:rPr lang="cy-GB" dirty="0"/>
              <a:t>Teils: y rhan fwyaf o fathau o deils waliau a lloriau (gyda phatrymau cefn pantiog/wedi’u garwhau). Delfrydol ar gyfer gosod teils wal maint mawr a theils llawr hyd at 300mm.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9EDDDF-9F4D-4AE9-96BD-C28339A8FA6C}"/>
              </a:ext>
            </a:extLst>
          </p:cNvPr>
          <p:cNvSpPr txBox="1"/>
          <p:nvPr/>
        </p:nvSpPr>
        <p:spPr>
          <a:xfrm>
            <a:off x="485719" y="2797342"/>
            <a:ext cx="1604927" cy="415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Enghraifft: 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BB5B23-3827-477D-9A20-8CE9DF2ABF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805" b="16853"/>
          <a:stretch/>
        </p:blipFill>
        <p:spPr>
          <a:xfrm>
            <a:off x="2057871" y="2827735"/>
            <a:ext cx="1902612" cy="234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167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Adlynion (cymysgedd parod a phowdr)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9EE16C-CA9E-4171-9BC4-922C17D107B3}"/>
              </a:ext>
            </a:extLst>
          </p:cNvPr>
          <p:cNvSpPr/>
          <p:nvPr/>
        </p:nvSpPr>
        <p:spPr>
          <a:xfrm>
            <a:off x="294968" y="1628800"/>
            <a:ext cx="78054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Ffactor pwysig arall wrth baratoi adlynion ar gyfer gwaith teilsio yw pennu’r math o adlyn.</a:t>
            </a:r>
          </a:p>
          <a:p>
            <a:endParaRPr lang="en-GB" dirty="0"/>
          </a:p>
          <a:p>
            <a:r>
              <a:rPr lang="cy-GB"/>
              <a:t>Mae dau brif fath.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Seiliedig ar wasgariad (cymysgedd parod): defnyddir y math hwn o adlyn gyda theils ceramig ac nid yw i’w ddefnyddio gyda theils porslen.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Powdr (seiliedig ar sment): dylid defnyddio’r math hwn o adlyn gyda theils porslen a gellir ei ddefnyddio gyda theils ceramig.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076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Adlynion (cymysgedd parod a phowdr)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9EE16C-CA9E-4171-9BC4-922C17D107B3}"/>
              </a:ext>
            </a:extLst>
          </p:cNvPr>
          <p:cNvSpPr/>
          <p:nvPr/>
        </p:nvSpPr>
        <p:spPr>
          <a:xfrm>
            <a:off x="294968" y="2476360"/>
            <a:ext cx="8420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789F221-1D6E-4353-88B1-1B9F52C27AE7}"/>
              </a:ext>
            </a:extLst>
          </p:cNvPr>
          <p:cNvSpPr/>
          <p:nvPr/>
        </p:nvSpPr>
        <p:spPr>
          <a:xfrm>
            <a:off x="294968" y="1665446"/>
            <a:ext cx="8229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Mae’n bwysig cael y dull o osod yr adlyn yn iawn er mwyn sicrhau bod y deilsen wedi’i gosod yn gadarn ar arwyneb y cefndir.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74C154-DE6B-4034-B3B8-D11BEF58F250}"/>
              </a:ext>
            </a:extLst>
          </p:cNvPr>
          <p:cNvSpPr/>
          <p:nvPr/>
        </p:nvSpPr>
        <p:spPr>
          <a:xfrm>
            <a:off x="294968" y="2602024"/>
            <a:ext cx="82250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Dylid taenu adlynion yn llyfn â thrywel fylchog.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Nid yw ‘dot a dab’ yn ddull derbyniol o osod teils ar waliau nac ar loriau.</a:t>
            </a:r>
          </a:p>
          <a:p>
            <a:pPr>
              <a:buClr>
                <a:srgbClr val="0077E3"/>
              </a:buClr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taenu’n ddigonol ar y teils yn lleihau’r risg y bydd teils yn dod i ffwrdd oddi wrth y cefndir.</a:t>
            </a:r>
          </a:p>
        </p:txBody>
      </p:sp>
    </p:spTree>
    <p:extLst>
      <p:ext uri="{BB962C8B-B14F-4D97-AF65-F5344CB8AC3E}">
        <p14:creationId xmlns:p14="http://schemas.microsoft.com/office/powerpoint/2010/main" val="23599765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Adlynion (cymysgedd parod a phowdr)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9EE16C-CA9E-4171-9BC4-922C17D107B3}"/>
              </a:ext>
            </a:extLst>
          </p:cNvPr>
          <p:cNvSpPr/>
          <p:nvPr/>
        </p:nvSpPr>
        <p:spPr>
          <a:xfrm>
            <a:off x="294968" y="2476360"/>
            <a:ext cx="8420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789F221-1D6E-4353-88B1-1B9F52C27AE7}"/>
              </a:ext>
            </a:extLst>
          </p:cNvPr>
          <p:cNvSpPr/>
          <p:nvPr/>
        </p:nvSpPr>
        <p:spPr>
          <a:xfrm>
            <a:off x="310992" y="2299389"/>
            <a:ext cx="8229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5C1346-6826-45EE-B73B-9754C21C9E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159"/>
          <a:stretch/>
        </p:blipFill>
        <p:spPr>
          <a:xfrm>
            <a:off x="310992" y="2755491"/>
            <a:ext cx="2882984" cy="18976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34E809-5D48-4D7B-AAB1-7B3BD88932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6693"/>
          <a:stretch/>
        </p:blipFill>
        <p:spPr>
          <a:xfrm>
            <a:off x="3255009" y="2827858"/>
            <a:ext cx="2831104" cy="18252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FEA697-618B-4D36-98B9-F879BAFFF12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6693"/>
          <a:stretch/>
        </p:blipFill>
        <p:spPr>
          <a:xfrm>
            <a:off x="6080353" y="2820561"/>
            <a:ext cx="2790807" cy="18252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6325960-B27B-49F6-A148-319492B4297E}"/>
              </a:ext>
            </a:extLst>
          </p:cNvPr>
          <p:cNvSpPr txBox="1"/>
          <p:nvPr/>
        </p:nvSpPr>
        <p:spPr>
          <a:xfrm>
            <a:off x="253952" y="1787710"/>
            <a:ext cx="8343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Dylid taenu adlyn yn syth ac mewn un cyfeiriad.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872EFE-DB9C-42AD-B36C-D611E25411BB}"/>
              </a:ext>
            </a:extLst>
          </p:cNvPr>
          <p:cNvSpPr txBox="1"/>
          <p:nvPr/>
        </p:nvSpPr>
        <p:spPr>
          <a:xfrm>
            <a:off x="327642" y="4659610"/>
            <a:ext cx="2748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900" b="1"/>
              <a:t>Syth</a:t>
            </a:r>
          </a:p>
          <a:p>
            <a:r>
              <a:rPr lang="cy-GB" sz="900"/>
              <a:t>Mae’n caniatáu i aer ddianc a’r gallu i gywasgu teils yn dda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9EEDEC-A5BC-4FBC-B21F-3C5719AA7DB1}"/>
              </a:ext>
            </a:extLst>
          </p:cNvPr>
          <p:cNvSpPr txBox="1"/>
          <p:nvPr/>
        </p:nvSpPr>
        <p:spPr>
          <a:xfrm>
            <a:off x="3234680" y="4659610"/>
            <a:ext cx="2674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900" b="1"/>
              <a:t>Chwyrlïad</a:t>
            </a:r>
          </a:p>
          <a:p>
            <a:r>
              <a:rPr lang="cy-GB" sz="900"/>
              <a:t>Mae’n dal aer a all fod yn rhwystr i gywasgu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52CDEA-BA13-43A1-BC7B-274F41041B72}"/>
              </a:ext>
            </a:extLst>
          </p:cNvPr>
          <p:cNvSpPr txBox="1"/>
          <p:nvPr/>
        </p:nvSpPr>
        <p:spPr>
          <a:xfrm>
            <a:off x="6023690" y="4665499"/>
            <a:ext cx="264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900" b="1"/>
              <a:t>Dot a dab</a:t>
            </a:r>
          </a:p>
          <a:p>
            <a:r>
              <a:rPr lang="cy-GB" sz="900"/>
              <a:t>Yn creu pwyntiau gwan yn y deilsen</a:t>
            </a:r>
          </a:p>
        </p:txBody>
      </p:sp>
    </p:spTree>
    <p:extLst>
      <p:ext uri="{BB962C8B-B14F-4D97-AF65-F5344CB8AC3E}">
        <p14:creationId xmlns:p14="http://schemas.microsoft.com/office/powerpoint/2010/main" val="19829539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Growt smentaidd (cymysgedd parod a phowdr)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9352546" y="2438400"/>
            <a:ext cx="8201581" cy="647997"/>
          </a:xfrm>
        </p:spPr>
        <p:txBody>
          <a:bodyPr/>
          <a:lstStyle/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b="1" u="sng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b="1" u="sng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7E92525-3A53-4EEF-B340-1DC1C5FEAB14}"/>
              </a:ext>
            </a:extLst>
          </p:cNvPr>
          <p:cNvSpPr/>
          <p:nvPr/>
        </p:nvSpPr>
        <p:spPr>
          <a:xfrm>
            <a:off x="323528" y="1390588"/>
            <a:ext cx="8201581" cy="3910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Growt teils sy’n cael ei ddefnyddio gan y teilsiwr i lenwi’r uniadau a ffurfir rhwng y teils. Gall uniadau growt amrywio o 2mm i 20mm, a gall nifer y metrau llinol o uniadau growt amrywio yn ôl maint y teils.</a:t>
            </a:r>
          </a:p>
          <a:p>
            <a:endParaRPr lang="en-GB" dirty="0"/>
          </a:p>
          <a:p>
            <a:r>
              <a:rPr lang="cy-GB"/>
              <a:t>Cyn rhoi unrhyw growt teils ar waith, mae rhai ffactorau pwysig i’w pennu, fel: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 math o growt sydd ei angen ar gyfer y gwaith sy’n cael ei wneud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faint o growt sydd ei angen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 lliw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dull gosod yr growt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lled yr uniad growt.</a:t>
            </a:r>
          </a:p>
        </p:txBody>
      </p:sp>
    </p:spTree>
    <p:extLst>
      <p:ext uri="{BB962C8B-B14F-4D97-AF65-F5344CB8AC3E}">
        <p14:creationId xmlns:p14="http://schemas.microsoft.com/office/powerpoint/2010/main" val="1078792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Growt smentaidd (cymysgedd parod a phowdr)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7E92525-3A53-4EEF-B340-1DC1C5FEAB14}"/>
              </a:ext>
            </a:extLst>
          </p:cNvPr>
          <p:cNvSpPr/>
          <p:nvPr/>
        </p:nvSpPr>
        <p:spPr>
          <a:xfrm>
            <a:off x="457200" y="1700808"/>
            <a:ext cx="78397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Gall y math o growt sydd ei angen ar gyfer y gwaith sy’n cael ei wneud, fod: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wedi'i gymysgu'n barod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yn seiliedig ar sment: dylid dilyn y cyfarwyddyd ar y pecyn, rhaid cymysgu’r growt i’r gymhareb benodedig gyda dŵr oer, glân.</a:t>
            </a:r>
          </a:p>
        </p:txBody>
      </p:sp>
    </p:spTree>
    <p:extLst>
      <p:ext uri="{BB962C8B-B14F-4D97-AF65-F5344CB8AC3E}">
        <p14:creationId xmlns:p14="http://schemas.microsoft.com/office/powerpoint/2010/main" val="191266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FEC91-C3BC-4A5E-A20E-C60A2DA30C9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988840"/>
            <a:ext cx="8229600" cy="408934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DFD63B-458D-405E-9200-B78E3D67656E}"/>
              </a:ext>
            </a:extLst>
          </p:cNvPr>
          <p:cNvSpPr/>
          <p:nvPr/>
        </p:nvSpPr>
        <p:spPr>
          <a:xfrm>
            <a:off x="462176" y="1480143"/>
            <a:ext cx="84352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cy-GB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Nod:</a:t>
            </a:r>
            <a:r>
              <a:rPr lang="cy-GB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cy-GB" dirty="0"/>
              <a:t>Rhoi dealltwriaeth i ddysgwyr o’r deunyddiau a’r adnoddau a ddefnyddir ar gyfer teilsio waliau a lloriau. </a:t>
            </a:r>
          </a:p>
          <a:p>
            <a:pPr>
              <a:spcAft>
                <a:spcPts val="0"/>
              </a:spcAft>
            </a:pPr>
            <a:endParaRPr lang="en-GB" dirty="0">
              <a:latin typeface="+mn-lt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cy-GB" dirty="0">
                <a:latin typeface="+mn-lt"/>
                <a:ea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cy-GB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Deilliannau:</a:t>
            </a:r>
            <a:r>
              <a:rPr lang="cy-GB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cy-GB" dirty="0">
                <a:latin typeface="+mn-lt"/>
                <a:ea typeface="Times New Roman" panose="02020603050405020304" pitchFamily="18" charset="0"/>
              </a:rPr>
              <a:t>Ar ddiwedd y sesiwn hon, bydd y dysgwr yn gallu:</a:t>
            </a:r>
          </a:p>
          <a:p>
            <a:pPr>
              <a:spcAft>
                <a:spcPts val="0"/>
              </a:spcAft>
            </a:pPr>
            <a:r>
              <a:rPr lang="cy-GB" dirty="0">
                <a:latin typeface="+mn-lt"/>
                <a:ea typeface="Times New Roman" panose="02020603050405020304" pitchFamily="18" charset="0"/>
              </a:rPr>
              <a:t> </a:t>
            </a:r>
          </a:p>
          <a:p>
            <a:pPr lvl="0">
              <a:spcAft>
                <a:spcPts val="0"/>
              </a:spcAft>
            </a:pPr>
            <a:r>
              <a:rPr lang="cy-GB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1: </a:t>
            </a:r>
            <a:r>
              <a:rPr lang="cy-GB" dirty="0"/>
              <a:t>Adnabod a disgrifio nodweddion deunyddiau ac adnoddau.</a:t>
            </a:r>
          </a:p>
        </p:txBody>
      </p:sp>
    </p:spTree>
    <p:extLst>
      <p:ext uri="{BB962C8B-B14F-4D97-AF65-F5344CB8AC3E}">
        <p14:creationId xmlns:p14="http://schemas.microsoft.com/office/powerpoint/2010/main" val="28889217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Growt smentaidd (cymysgedd parod a phowdr)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7E92525-3A53-4EEF-B340-1DC1C5FEAB14}"/>
              </a:ext>
            </a:extLst>
          </p:cNvPr>
          <p:cNvSpPr/>
          <p:nvPr/>
        </p:nvSpPr>
        <p:spPr>
          <a:xfrm>
            <a:off x="323528" y="1700809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Faint o growt sydd ei angen: mae’r wybodaeth hon i’w chael ar y pecyn.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C652F4-E86A-48A7-ADB7-8B4A9E0DFBEE}"/>
              </a:ext>
            </a:extLst>
          </p:cNvPr>
          <p:cNvSpPr txBox="1"/>
          <p:nvPr/>
        </p:nvSpPr>
        <p:spPr>
          <a:xfrm>
            <a:off x="323528" y="2718916"/>
            <a:ext cx="79208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Er enghraifft, os ydych chi’n defnyddio bag 10kg o growt BAL: ar gefn y bag growt, o dan y pennawd ‘cwmpasu’, fe welwch:</a:t>
            </a:r>
            <a:r>
              <a:rPr lang="cy-GB" b="1"/>
              <a:t> </a:t>
            </a:r>
          </a:p>
          <a:p>
            <a:endParaRPr lang="en-GB" b="1" dirty="0"/>
          </a:p>
          <a:p>
            <a:r>
              <a:rPr lang="cy-GB"/>
              <a:t>Mae’r bag 10kg hwn o ddeunydd growt yn ddigon ar gyfer: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35.500</a:t>
            </a:r>
            <a:r>
              <a:rPr lang="cy-GB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m²</a:t>
            </a:r>
            <a:r>
              <a:rPr lang="cy-GB" sz="1400"/>
              <a:t> </a:t>
            </a:r>
            <a:r>
              <a:rPr lang="cy-GB"/>
              <a:t>gyda theils 300x300x9mm ac uniadau 3mm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24.000</a:t>
            </a:r>
            <a:r>
              <a:rPr lang="cy-GB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m²</a:t>
            </a:r>
            <a:r>
              <a:rPr lang="cy-GB" sz="1400"/>
              <a:t> </a:t>
            </a:r>
            <a:r>
              <a:rPr lang="cy-GB"/>
              <a:t>gyda theils 200x200x9mm ac uniadau 3mm.</a:t>
            </a:r>
          </a:p>
        </p:txBody>
      </p:sp>
    </p:spTree>
    <p:extLst>
      <p:ext uri="{BB962C8B-B14F-4D97-AF65-F5344CB8AC3E}">
        <p14:creationId xmlns:p14="http://schemas.microsoft.com/office/powerpoint/2010/main" val="17686704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Growt smentaidd (cymysgedd parod a phowdr)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7E92525-3A53-4EEF-B340-1DC1C5FEAB14}"/>
              </a:ext>
            </a:extLst>
          </p:cNvPr>
          <p:cNvSpPr/>
          <p:nvPr/>
        </p:nvSpPr>
        <p:spPr>
          <a:xfrm>
            <a:off x="323528" y="1677288"/>
            <a:ext cx="78005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Y lliw: mae growt ar gael mewn sawl lliw i gyfateb i liw’r teils a dewis personol. </a:t>
            </a:r>
          </a:p>
          <a:p>
            <a:endParaRPr lang="en-GB" dirty="0"/>
          </a:p>
          <a:p>
            <a:r>
              <a:rPr lang="cy-GB"/>
              <a:t>Gan fod llawer o liwiau, mae hyn o fudd i waith adnewyddu lle gellir dod o hyd i gyfatebiaeth addas.</a:t>
            </a:r>
          </a:p>
        </p:txBody>
      </p:sp>
    </p:spTree>
    <p:extLst>
      <p:ext uri="{BB962C8B-B14F-4D97-AF65-F5344CB8AC3E}">
        <p14:creationId xmlns:p14="http://schemas.microsoft.com/office/powerpoint/2010/main" val="15307845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Growt smentaidd (cymysgedd parod a phowdr)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7E92525-3A53-4EEF-B340-1DC1C5FEAB14}"/>
              </a:ext>
            </a:extLst>
          </p:cNvPr>
          <p:cNvSpPr/>
          <p:nvPr/>
        </p:nvSpPr>
        <p:spPr>
          <a:xfrm>
            <a:off x="323528" y="1690062"/>
            <a:ext cx="8229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Mae dull gosod y growt yn bwysig.</a:t>
            </a:r>
          </a:p>
          <a:p>
            <a:endParaRPr lang="en-GB" dirty="0"/>
          </a:p>
          <a:p>
            <a:r>
              <a:rPr lang="cy-GB" dirty="0"/>
              <a:t>Cyn dechrau growtio, gwnewch yn siŵr bod yr adlyn</a:t>
            </a:r>
          </a:p>
          <a:p>
            <a:r>
              <a:rPr lang="cy-GB" dirty="0"/>
              <a:t>wedi caledu’n llwyr i osgoi tarfu ar y teils cyn iddyn nhw</a:t>
            </a:r>
          </a:p>
          <a:p>
            <a:r>
              <a:rPr lang="cy-GB" dirty="0"/>
              <a:t>fondio’n llwyr gyda’r adlyn. </a:t>
            </a:r>
            <a:br>
              <a:rPr lang="cy-GB" dirty="0"/>
            </a:br>
            <a:r>
              <a:rPr lang="cy-GB" dirty="0"/>
              <a:t>Gwiriwch amser setio’r adlyn a ddefnyddiwyd.</a:t>
            </a:r>
          </a:p>
          <a:p>
            <a:endParaRPr lang="en-GB" dirty="0"/>
          </a:p>
          <a:p>
            <a:r>
              <a:rPr lang="cy-GB" dirty="0"/>
              <a:t>Wrth gymysgu growt powdwr gyda dŵr, cofiwch ddefnyddio’r lefel gywir a chyson o ddŵr bob amser i osgoi amrywiad o ran lliw.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6716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Growt smentaidd (cymysgedd parod a phowdr)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7E92525-3A53-4EEF-B340-1DC1C5FEAB14}"/>
              </a:ext>
            </a:extLst>
          </p:cNvPr>
          <p:cNvSpPr/>
          <p:nvPr/>
        </p:nvSpPr>
        <p:spPr>
          <a:xfrm>
            <a:off x="457200" y="1628800"/>
            <a:ext cx="8229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Rhowch y growt yn yr uniadau gan ddefnyddio gwesgi.</a:t>
            </a:r>
          </a:p>
          <a:p>
            <a:endParaRPr lang="en-GB" dirty="0"/>
          </a:p>
          <a:p>
            <a:r>
              <a:rPr lang="cy-GB"/>
              <a:t>Unwaith y bydd yn yr uniad, dylid gadael y growt i galedu cyn</a:t>
            </a:r>
          </a:p>
          <a:p>
            <a:r>
              <a:rPr lang="cy-GB"/>
              <a:t>glanhau. Gwneir hyn er mwyn sicrhau ei fod yn aros yn yr uniad</a:t>
            </a:r>
          </a:p>
          <a:p>
            <a:r>
              <a:rPr lang="cy-GB"/>
              <a:t>ac nad yw’n amsugno lefelau sylweddol o leithder ychwanegol</a:t>
            </a:r>
          </a:p>
          <a:p>
            <a:r>
              <a:rPr lang="cy-GB"/>
              <a:t>pan fydd yr ardal yn cael ei glanhau. </a:t>
            </a:r>
          </a:p>
          <a:p>
            <a:endParaRPr lang="en-GB" dirty="0"/>
          </a:p>
          <a:p>
            <a:r>
              <a:rPr lang="cy-GB"/>
              <a:t>Gall glanhau’n rhy gynnar effeithio ar gysondeb y lliw, gan wneud iddo edrych yn anghyson a gall hefyd effeithio ar gryfder y growt,</a:t>
            </a:r>
          </a:p>
          <a:p>
            <a:r>
              <a:rPr lang="cy-GB"/>
              <a:t>gan adael haen lychlyd, wan ar yr wyneb.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3882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Growt smentaidd (cymysgedd parod a phowdr)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7E92525-3A53-4EEF-B340-1DC1C5FEAB14}"/>
              </a:ext>
            </a:extLst>
          </p:cNvPr>
          <p:cNvSpPr/>
          <p:nvPr/>
        </p:nvSpPr>
        <p:spPr>
          <a:xfrm>
            <a:off x="457200" y="2372125"/>
            <a:ext cx="822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7842AE-73CF-4639-AFCA-3E9C80FAC87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9552" y="1723969"/>
            <a:ext cx="8229600" cy="3387875"/>
          </a:xfrm>
        </p:spPr>
        <p:txBody>
          <a:bodyPr/>
          <a:lstStyle/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cy-GB" b="1" dirty="0">
                <a:ea typeface="ＭＳ Ｐゴシック" pitchFamily="-105" charset="-128"/>
                <a:cs typeface="ＭＳ Ｐゴシック" pitchFamily="-105" charset="-128"/>
              </a:rPr>
              <a:t>Y berthynas rhwng lled growt a maint teilsen </a:t>
            </a:r>
          </a:p>
          <a:p>
            <a:pPr algn="ctr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b="1" u="sng" dirty="0">
              <a:ea typeface="ＭＳ Ｐゴシック" pitchFamily="-105" charset="-128"/>
              <a:cs typeface="ＭＳ Ｐゴシック" pitchFamily="-105" charset="-128"/>
            </a:endParaRPr>
          </a:p>
          <a:p>
            <a:pPr algn="ctr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b="1" u="sng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600" dirty="0"/>
              <a:t>Nid bwlch wedi’i selio rhwng gwaith teils sefydlog yn unig yw uniadau growt, caiff eu lled</a:t>
            </a: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600" dirty="0"/>
              <a:t> ei bennu gan faint y deilsen sy’n cael ei defnyddio.</a:t>
            </a:r>
          </a:p>
          <a:p>
            <a:pPr algn="ctr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>
              <a:ea typeface="ＭＳ Ｐゴシック" pitchFamily="-105" charset="-128"/>
              <a:cs typeface="ＭＳ Ｐゴシック" pitchFamily="-105" charset="-128"/>
            </a:endParaRPr>
          </a:p>
          <a:p>
            <a:pPr algn="ctr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600" dirty="0"/>
              <a:t>Nodir yn y Safonau Prydeinig, BS 5385-1 2018 (7.1.1):</a:t>
            </a: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 sz="1600" dirty="0"/>
              <a:t>Mae isafswm lled growt yn amrywio yn ôl arwynebedd wyneb teilsen, ac mae enghreifftiau’n cynnwys y canlynol.</a:t>
            </a:r>
          </a:p>
          <a:p>
            <a:pPr algn="ctr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sz="1600" i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342900" indent="-34290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Ar gyfer teils sydd ag arwyneb &lt;0.1</a:t>
            </a:r>
            <a:r>
              <a:rPr lang="cy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m²</a:t>
            </a:r>
            <a:r>
              <a:rPr lang="cy-GB" sz="1600" dirty="0"/>
              <a:t> heb unrhyw ochr dros 600 </a:t>
            </a:r>
            <a:r>
              <a:rPr lang="cy-GB" sz="1600" dirty="0" err="1"/>
              <a:t>mm</a:t>
            </a:r>
            <a:r>
              <a:rPr lang="cy-GB" sz="1600" dirty="0"/>
              <a:t> o hyd,</a:t>
            </a:r>
          </a:p>
          <a:p>
            <a:pPr marL="342900" indent="-34290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16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342900" indent="-34290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 ni ddylai’r uniadau fod yn llai na 2mm o led;</a:t>
            </a:r>
          </a:p>
          <a:p>
            <a:pPr marL="342900" indent="-34290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sz="16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600" dirty="0"/>
              <a:t>Teils gydag arwynebedd wyneb 0.1 m</a:t>
            </a:r>
            <a:r>
              <a:rPr lang="cy-GB" sz="1600" baseline="30000" dirty="0"/>
              <a:t>2</a:t>
            </a:r>
            <a:r>
              <a:rPr lang="cy-GB" sz="1600" dirty="0"/>
              <a:t> i 1 m</a:t>
            </a:r>
            <a:r>
              <a:rPr lang="cy-GB" sz="1600" baseline="30000" dirty="0"/>
              <a:t>2</a:t>
            </a:r>
            <a:r>
              <a:rPr lang="cy-GB" sz="1600" dirty="0"/>
              <a:t> heb unrhyw ochr dros 1.200mm o hyd, ni ddylai’r uniadau fod yn llai na 3mm o led.</a:t>
            </a: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sz="16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342900" indent="-34290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32B2AC-9A1B-4C13-B341-A7F45FF1994D}"/>
              </a:ext>
            </a:extLst>
          </p:cNvPr>
          <p:cNvSpPr txBox="1"/>
          <p:nvPr/>
        </p:nvSpPr>
        <p:spPr>
          <a:xfrm>
            <a:off x="405880" y="5275948"/>
            <a:ext cx="8363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dirty="0"/>
              <a:t>Mae hyn yn rhoi gwybod i ni bod uniad growt hefyd yn gweithredu fel uniad symud.</a:t>
            </a:r>
          </a:p>
        </p:txBody>
      </p:sp>
    </p:spTree>
    <p:extLst>
      <p:ext uri="{BB962C8B-B14F-4D97-AF65-F5344CB8AC3E}">
        <p14:creationId xmlns:p14="http://schemas.microsoft.com/office/powerpoint/2010/main" val="12395258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Preimars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F0C08C-766E-4AAB-890B-773DACC8EC3E}"/>
              </a:ext>
            </a:extLst>
          </p:cNvPr>
          <p:cNvSpPr/>
          <p:nvPr/>
        </p:nvSpPr>
        <p:spPr>
          <a:xfrm>
            <a:off x="457200" y="1628801"/>
            <a:ext cx="73551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paratoi’r is-haen yn gywir yn hanfodol ar gyfer gosod teils yn llwyddiannus. Mae angen i’r holl arwynebau cefndir fod yn lân, yn sych ac yn rhydd o ddifwynwyr fel llwch ac unrhyw falurion.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Efallai y bydd angen preimio er mwyn gwella’r bond ar rai arwynebau.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preimars yn sefydlogi arwynebau llychlyd ac yn lleihau mandylledd y cefndir cyn gosod teils.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 math o breimar i’w ddefnyddio wrth deilsio yw preimar acrylig, nid PVA.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79112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Preimars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F0C08C-766E-4AAB-890B-773DACC8EC3E}"/>
              </a:ext>
            </a:extLst>
          </p:cNvPr>
          <p:cNvSpPr/>
          <p:nvPr/>
        </p:nvSpPr>
        <p:spPr>
          <a:xfrm>
            <a:off x="323528" y="1829954"/>
            <a:ext cx="76071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Rhoddir preimars ar arwynebau cefndir gan ddefnyddio brwsh neu roler a hambwrdd.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7CEA72-7A6E-40BA-A879-5076DB4DD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3284984"/>
            <a:ext cx="3528392" cy="235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8246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Preimars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F0C08C-766E-4AAB-890B-773DACC8EC3E}"/>
              </a:ext>
            </a:extLst>
          </p:cNvPr>
          <p:cNvSpPr/>
          <p:nvPr/>
        </p:nvSpPr>
        <p:spPr>
          <a:xfrm>
            <a:off x="323528" y="1628800"/>
            <a:ext cx="8229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Wrth ddefnyddio preimar, mae’n bwysig cofio bod rhaid dilyn y cyfarwyddiadau ar y pecyn/cynhwysydd i sicrhau bod y cynnyrch yn cael ei ddefnyddio’n gywir.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Gwiriwch y math o gefndir.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Gwnewch yn siŵr bod yr adlyn yn gydnaws â’r preimar.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Gwnewch yn siŵr eich bod yn deall y gymhareb gymysgedd gywir o breimar i ddŵr.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Dilynwch gyngor diogelwch wrth ddefnyddio cemegion adeiladu.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6624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Cyfryngau bondio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B33B2A1-884A-480B-AE4B-1573710B45C7}"/>
              </a:ext>
            </a:extLst>
          </p:cNvPr>
          <p:cNvSpPr/>
          <p:nvPr/>
        </p:nvSpPr>
        <p:spPr>
          <a:xfrm>
            <a:off x="323528" y="1718707"/>
            <a:ext cx="822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Defnyddir cyfryngau bondio mewn morteri sment ac adlynion i wella’r perfformiad ffisegol, gan gynnwys adlyniad, gwydnwch, hyblygrwydd, gwrth-ddŵr ac ymarferoldeb.</a:t>
            </a:r>
          </a:p>
          <a:p>
            <a:endParaRPr lang="en-GB" dirty="0"/>
          </a:p>
          <a:p>
            <a:r>
              <a:rPr lang="cy-GB"/>
              <a:t>Y math sy’n cael ei ddefnyddio amlaf yw gwasgariad seiliedig ar ddŵr o gopolymer styrene butadiene (SBR) neu bolymerau acrylig. </a:t>
            </a:r>
          </a:p>
        </p:txBody>
      </p:sp>
    </p:spTree>
    <p:extLst>
      <p:ext uri="{BB962C8B-B14F-4D97-AF65-F5344CB8AC3E}">
        <p14:creationId xmlns:p14="http://schemas.microsoft.com/office/powerpoint/2010/main" val="32353516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Cyfryngau bondio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B33B2A1-884A-480B-AE4B-1573710B45C7}"/>
              </a:ext>
            </a:extLst>
          </p:cNvPr>
          <p:cNvSpPr/>
          <p:nvPr/>
        </p:nvSpPr>
        <p:spPr>
          <a:xfrm>
            <a:off x="251520" y="1818612"/>
            <a:ext cx="8229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Wrth ei ychwanegu at y gymysgedd, argymhellir eich bod yn dilyn cyfarwyddiadau’r gwneuthurwr i gyflawni’r gymhareb gymysgu gywir a’r cyngor diogelwch wrth ddefnyddio cemegau adeiladu. 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0C50E-F74F-4227-88FC-D13B44926C9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509" y="3176512"/>
            <a:ext cx="3029622" cy="22769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1367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mathau o ddeunyddiau a ddefnyddir wrth deilsio waliau a lloriau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B23A10-3993-45EE-9687-ADA7329627A6}"/>
              </a:ext>
            </a:extLst>
          </p:cNvPr>
          <p:cNvSpPr txBox="1"/>
          <p:nvPr/>
        </p:nvSpPr>
        <p:spPr>
          <a:xfrm>
            <a:off x="395536" y="1628800"/>
            <a:ext cx="74881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u="sng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Teils ceramig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Teils porslen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Trim plastig (PVC)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Adlynion (cymysgedd parod a phowdr)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Growt smentaidd (cymysgedd parod a phowdr)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Preimars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Cyfryngau bondio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Cyfansoddion lefelu/llyfnu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Deunyddiau selio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Pilenni datgysylltu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Cyfansoddion lefelu/llyfnu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C8FD8D-225B-43F5-BFBC-7E92D46D3DF9}"/>
              </a:ext>
            </a:extLst>
          </p:cNvPr>
          <p:cNvSpPr txBox="1"/>
          <p:nvPr/>
        </p:nvSpPr>
        <p:spPr>
          <a:xfrm>
            <a:off x="396240" y="1700809"/>
            <a:ext cx="77041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paratoi’r is-haen yn gywir yn hanfodol ar gyfer gosod teils yn llwyddiannus. Mae angen i arwynebau lloriau fod yn lân, yn sych ac yn rhydd o ddifwynwyr fel llwch ac unrhyw falurion. </a:t>
            </a:r>
          </a:p>
          <a:p>
            <a:endParaRPr lang="en-GB" dirty="0"/>
          </a:p>
          <a:p>
            <a:r>
              <a:rPr lang="cy-GB"/>
              <a:t>Efallai y bydd angen preimio er mwyn gwella’r bond ar rai arwynebau.</a:t>
            </a:r>
          </a:p>
          <a:p>
            <a:endParaRPr lang="en-GB" dirty="0"/>
          </a:p>
          <a:p>
            <a:r>
              <a:rPr lang="cy-GB"/>
              <a:t>Mae’r cyfansoddion lefelu yn llenwi mannau bychain anwastad ar arwyneb y llawr, gan sicrhau gorffeniad gwastad llyfn cyn teilsio’r llawr.</a:t>
            </a:r>
          </a:p>
        </p:txBody>
      </p:sp>
    </p:spTree>
    <p:extLst>
      <p:ext uri="{BB962C8B-B14F-4D97-AF65-F5344CB8AC3E}">
        <p14:creationId xmlns:p14="http://schemas.microsoft.com/office/powerpoint/2010/main" val="1094477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Cyfansoddion lefelu/llyfnu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EDA067-5998-4032-B4A7-05B6A21CBDA0}"/>
              </a:ext>
            </a:extLst>
          </p:cNvPr>
          <p:cNvSpPr txBox="1"/>
          <p:nvPr/>
        </p:nvSpPr>
        <p:spPr>
          <a:xfrm>
            <a:off x="396240" y="1772816"/>
            <a:ext cx="82905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Cymysgir y cyfansoddyn lefelu gyda dŵr neu hylif latecs, yn dibynnu ar y math a ddefnyddir.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cyfansoddyn yn cael ei gymysgu i’r tewdra sydd ei angen wrth gymysgu yn ôl y gymhareb gywir.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Caiff y gymysgedd ei thywallt ar y llawr a’i llyfnhau gan ddefnyddio trywel.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I gael gorffeniad da, caiff rholer pigog ei rolio dros y cyfansoddyn gwlyb i ryddhau unrhyw aer sydd wedi’i ddal, a gafodd ei greu yn ystod y broses gymysgu.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3754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Cyfansoddion lefelu/llyfnu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EDA067-5998-4032-B4A7-05B6A21CBDA0}"/>
              </a:ext>
            </a:extLst>
          </p:cNvPr>
          <p:cNvSpPr txBox="1"/>
          <p:nvPr/>
        </p:nvSpPr>
        <p:spPr>
          <a:xfrm>
            <a:off x="396240" y="1916832"/>
            <a:ext cx="8290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Cymysgir y cyfansoddyn lefelu gyda dŵr neu hylif latecs, yn dibynnu ar y math a ddefnyddir.</a:t>
            </a:r>
          </a:p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FECE71-C9E1-48A6-B8F6-2E85A668337A}"/>
              </a:ext>
            </a:extLst>
          </p:cNvPr>
          <p:cNvSpPr txBox="1"/>
          <p:nvPr/>
        </p:nvSpPr>
        <p:spPr>
          <a:xfrm>
            <a:off x="1187624" y="3460095"/>
            <a:ext cx="27638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Tywallt y cyfansoddyn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205C5C-A90C-4C43-9D5C-92BFF9888F91}"/>
              </a:ext>
            </a:extLst>
          </p:cNvPr>
          <p:cNvSpPr txBox="1"/>
          <p:nvPr/>
        </p:nvSpPr>
        <p:spPr>
          <a:xfrm>
            <a:off x="5586479" y="3395648"/>
            <a:ext cx="25795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Defnyddio rholer pigog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04F1FD-8A2B-4B56-8C75-0D41A2ABFC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4306" y="3860205"/>
            <a:ext cx="2763898" cy="18462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93B815-9D8B-47E2-8B70-8AE880B7FD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5298" y="4022529"/>
            <a:ext cx="2633637" cy="148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2080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ddeunyddiau: deunydd selio (silicon)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CD75F0-05E3-4B79-A1F4-07960E4B7F2C}"/>
              </a:ext>
            </a:extLst>
          </p:cNvPr>
          <p:cNvSpPr txBox="1"/>
          <p:nvPr/>
        </p:nvSpPr>
        <p:spPr>
          <a:xfrm>
            <a:off x="323528" y="1556792"/>
            <a:ext cx="836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selwyr wedi’u llunio i’w defnyddio mewn mannau lle mae angen sêl gwrth-ddŵr rhwng dau ddeunydd, lle gall symudiad gwahaniaethol ddigwydd.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005C6B-B7FD-4684-AC3A-3F951857D803}"/>
              </a:ext>
            </a:extLst>
          </p:cNvPr>
          <p:cNvSpPr txBox="1"/>
          <p:nvPr/>
        </p:nvSpPr>
        <p:spPr>
          <a:xfrm>
            <a:off x="1614821" y="2840790"/>
            <a:ext cx="18405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 dirty="0"/>
              <a:t>Seliwr silicon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D02AD02-4704-4845-AAA1-33892419F6E0}"/>
              </a:ext>
            </a:extLst>
          </p:cNvPr>
          <p:cNvSpPr/>
          <p:nvPr/>
        </p:nvSpPr>
        <p:spPr>
          <a:xfrm>
            <a:off x="4820727" y="2430882"/>
            <a:ext cx="32680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Gosod seliwr ar gynghroesiad rhwng bath a theils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316973A-A742-4993-BDDA-0043EE7F3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199" y="3212976"/>
            <a:ext cx="1959606" cy="252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4DEFAC-49B6-4A28-8870-363F71600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028" y="3439968"/>
            <a:ext cx="3100721" cy="207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8781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Pilen datgysylltu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CE82C7-1E23-4515-9072-B9B690BBF665}"/>
              </a:ext>
            </a:extLst>
          </p:cNvPr>
          <p:cNvSpPr txBox="1"/>
          <p:nvPr/>
        </p:nvSpPr>
        <p:spPr>
          <a:xfrm>
            <a:off x="457200" y="1556792"/>
            <a:ext cx="8229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Nid yw teilsio ar gefndiroedd pren yn arfer da a chynghorir yn ei erbyn yn unol â Safonau Prydeinig.</a:t>
            </a:r>
          </a:p>
          <a:p>
            <a:endParaRPr lang="en-GB" dirty="0"/>
          </a:p>
          <a:p>
            <a:r>
              <a:rPr lang="cy-GB" dirty="0"/>
              <a:t>Wrth deilsio ar gefndir llawr pren, dylid gosod pilen ddatgysylltu dros arwyneb presennol y llawr.</a:t>
            </a:r>
          </a:p>
          <a:p>
            <a:endParaRPr lang="en-GB" dirty="0"/>
          </a:p>
          <a:p>
            <a:r>
              <a:rPr lang="cy-GB" dirty="0"/>
              <a:t>Mae system pilen ddatgysylltu yn darparu is-haen ganolraddol rhwng y gorchudd teils a’r is-haen sy’n cynnal pwysau. Gellir ei defnyddio dros amrywiaeth o is-haenau, gan gynnwys pren, concrid, ffyn lefelu smentaidd a ffyn lefelu gypswm. Mae wedi’i dylunio i niwtraleiddio straen ochrol sy’n digwydd rhwng yr is-haen a’r gorchudd teils; nid yw wedi’i dylunio i ganiatáu symudiad fertigol gwahaniaethol (allwyro).                                                      </a:t>
            </a:r>
          </a:p>
          <a:p>
            <a:r>
              <a:rPr lang="cy-GB" dirty="0"/>
              <a:t>                                                      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33441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sy’n seiliedig ar bren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CE82C7-1E23-4515-9072-B9B690BBF665}"/>
              </a:ext>
            </a:extLst>
          </p:cNvPr>
          <p:cNvSpPr txBox="1"/>
          <p:nvPr/>
        </p:nvSpPr>
        <p:spPr>
          <a:xfrm>
            <a:off x="457200" y="1556792"/>
            <a:ext cx="8229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Sut mae pilen ddatgysylltu’n gweithio?</a:t>
            </a:r>
          </a:p>
          <a:p>
            <a:r>
              <a:rPr lang="cy-GB" dirty="0"/>
              <a:t>Mae’r bilen yn gweithio drwy atal straen o’r is-haen rhag trosglwyddo i’r gorchudd teils sy’n gallu achosi cracio a dilaminadu’r gorchudd.</a:t>
            </a:r>
          </a:p>
          <a:p>
            <a:r>
              <a:rPr lang="cy-GB" dirty="0"/>
              <a:t>Gan y bydd is-haenau’n ehangu ac yn crebachu oherwydd newidiadau mewn tymheredd a lefelau lleithder, mae pilen ddatgysylltu yn berffaith ar gyfer gadael i’r arwynebau symud yn annibynnol gan atal straen ar y teils sy’n gallu achosi cracio neu hyd yn oed ddad-fondio. Y rheswm am hyn yw bod y bilen yn datgysylltu gorchudd y llawr o’r is-haen ac yn niwtraleiddio’r tensiynau rhwng yr is-haen a’r gorchudd teils sy’n deillio o’r anffurfio amrywiol ar y defnyddiau. Yn yr un modd, mae craciau straen yn yr is-haen yn cael eu pontio ac felly nid ydynt yn cael eu trosglwyddo i’r gorchudd wyneb.</a:t>
            </a:r>
          </a:p>
          <a:p>
            <a:pPr algn="ctr"/>
            <a:r>
              <a:rPr lang="cy-GB" dirty="0"/>
              <a:t>                                                     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0504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Cefndiroedd sy’n seiliedig ar bren: dadgyplu gosodiad pilen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CE13C1-9FDA-4EE0-B393-189730F687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7499" y="1738550"/>
            <a:ext cx="5069301" cy="36036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BFA4A6-3531-4DB8-90BD-E856227B480D}"/>
              </a:ext>
            </a:extLst>
          </p:cNvPr>
          <p:cNvSpPr txBox="1"/>
          <p:nvPr/>
        </p:nvSpPr>
        <p:spPr>
          <a:xfrm>
            <a:off x="457200" y="1754626"/>
            <a:ext cx="2890664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</a:t>
            </a:r>
            <a:r>
              <a:rPr lang="cy-GB" dirty="0" err="1"/>
              <a:t>preimar</a:t>
            </a:r>
            <a:r>
              <a:rPr lang="cy-GB" dirty="0"/>
              <a:t> acrylig yn cael ei roi ar yr is-haen bren.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bilen ddatgysylltu yn cael ei gosod ar yr is-haen bren gydag adlyn hyblyg.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Mae’n cael ei adael i setio.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Gosodir teils ar y bilen gydag adlyn hyblyg.</a:t>
            </a:r>
          </a:p>
        </p:txBody>
      </p:sp>
    </p:spTree>
    <p:extLst>
      <p:ext uri="{BB962C8B-B14F-4D97-AF65-F5344CB8AC3E}">
        <p14:creationId xmlns:p14="http://schemas.microsoft.com/office/powerpoint/2010/main" val="14057022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Teils ceramig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7643192" cy="3541752"/>
          </a:xfrm>
        </p:spPr>
        <p:txBody>
          <a:bodyPr/>
          <a:lstStyle/>
          <a:p>
            <a:pPr marL="0" inden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4FAAD4-934B-4D63-97E4-1A0570A7453E}"/>
              </a:ext>
            </a:extLst>
          </p:cNvPr>
          <p:cNvSpPr txBox="1"/>
          <p:nvPr/>
        </p:nvSpPr>
        <p:spPr>
          <a:xfrm>
            <a:off x="323528" y="1588495"/>
            <a:ext cx="83632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teils ceramig yn dod o fewn dau gategori, yn ôl eu dull cynhyrchu.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Teils allwthiol: y mae eu corff wedi’i siapio yn y cyflwr plastig mewn allwthiwr a’r golofn ddilynol wedi’i thorri’n deils o drwch wedi’i bennu ymlaen llaw.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Teils a wasgwyd yn sych: sydd wedi’u ffurfio o bowdr neu ronynnau bach, wedi’u siapio mewn mowldiau o dan wasgedd uchel cyn tanio. Yn gyffredinol, mae’r teils hyn yn cael eu gwneud i ddimensiynau mwy manwl na theils allwthiol.</a:t>
            </a:r>
            <a:r>
              <a:rPr lang="cy-GB" sz="18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05512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Teils ceramig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 flipV="1">
            <a:off x="-2556792" y="2276872"/>
            <a:ext cx="432048" cy="5184576"/>
          </a:xfrm>
        </p:spPr>
        <p:txBody>
          <a:bodyPr/>
          <a:lstStyle/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cy-GB" b="1" u="sng">
                <a:ea typeface="ＭＳ Ｐゴシック" pitchFamily="-105" charset="-128"/>
                <a:cs typeface="ＭＳ Ｐゴシック" pitchFamily="-105" charset="-128"/>
              </a:rPr>
              <a:t>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6D37C3-8DFD-42B6-B93C-1B95E3445AFA}"/>
              </a:ext>
            </a:extLst>
          </p:cNvPr>
          <p:cNvSpPr txBox="1"/>
          <p:nvPr/>
        </p:nvSpPr>
        <p:spPr>
          <a:xfrm>
            <a:off x="323528" y="1465799"/>
            <a:ext cx="8229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teilsen ceramig yn cynnwys clai a deunyddiau eraill. Mae prif gorff y deilsen yn cael ei alw’n bisg (neu fisged), a gall yr wyneb fod wedi’i wydro, wedi’i wydro’n rhannol, heb ei wydro (gwell ar gyfer gwrth-lithro), wedi’i sgleinio, yn weadog neu wedi’i broffilio.</a:t>
            </a:r>
          </a:p>
          <a:p>
            <a:endParaRPr lang="en-GB" dirty="0"/>
          </a:p>
          <a:p>
            <a:r>
              <a:rPr lang="cy-GB"/>
              <a:t>Mae teils ceramig yn cael eu cynhyrchu mewn amrywiaeth o feintiau a thrwch ac maen nhw’n siapiau sgwâr neu betryal yn bennaf, ond mae siapiau geometrig eraill ar gael.</a:t>
            </a:r>
          </a:p>
          <a:p>
            <a:endParaRPr lang="en-GB" dirty="0"/>
          </a:p>
          <a:p>
            <a:pPr algn="ctr"/>
            <a:r>
              <a:rPr lang="cy-GB" sz="1600" b="1" i="1"/>
              <a:t>Sylwer: </a:t>
            </a:r>
            <a:r>
              <a:rPr lang="cy-GB" sz="1600" i="1"/>
              <a:t>Gellir gosod teils ceramig gan ddefnyddio adlynion sment a seiliedig ar wasgaru. </a:t>
            </a:r>
          </a:p>
        </p:txBody>
      </p:sp>
    </p:spTree>
    <p:extLst>
      <p:ext uri="{BB962C8B-B14F-4D97-AF65-F5344CB8AC3E}">
        <p14:creationId xmlns:p14="http://schemas.microsoft.com/office/powerpoint/2010/main" val="4193355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Teils ceramig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4122DE-DEAC-459C-A276-6E06E1E60965}"/>
              </a:ext>
            </a:extLst>
          </p:cNvPr>
          <p:cNvSpPr txBox="1"/>
          <p:nvPr/>
        </p:nvSpPr>
        <p:spPr>
          <a:xfrm>
            <a:off x="323528" y="1598912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teils ceramig yn addas i’w gosod ar waliau a lloriau, ond ni ellir defnyddio pob teils ceramig ar gyfer defnydd llawr. Y rheswm am hyn yw bod gan y rhan fwyaf o deils ceramig nodweddion sy'n golygu eu bod yn amsugno mwy o ddŵr, sy'n eu gwneud yn wannach na theils porslen.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2FCBD3-B30A-428B-AE4B-57BA204B0B8F}"/>
              </a:ext>
            </a:extLst>
          </p:cNvPr>
          <p:cNvSpPr txBox="1"/>
          <p:nvPr/>
        </p:nvSpPr>
        <p:spPr>
          <a:xfrm>
            <a:off x="1599761" y="5140849"/>
            <a:ext cx="20361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Ceramig wedi’i wydro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66653B-4E50-48E6-80EC-AB4821E6EC6A}"/>
              </a:ext>
            </a:extLst>
          </p:cNvPr>
          <p:cNvSpPr/>
          <p:nvPr/>
        </p:nvSpPr>
        <p:spPr>
          <a:xfrm>
            <a:off x="5714684" y="5259088"/>
            <a:ext cx="23230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/>
              <a:t>Ceramig heb ei wydro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6B4098-25DC-4022-BAB0-A505670BA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3935758"/>
            <a:ext cx="1872208" cy="1142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51F9B29-8312-493E-B82E-5447B6807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1488" y="3890214"/>
            <a:ext cx="1872208" cy="125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05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Teils porslen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908821"/>
            <a:ext cx="3394720" cy="382588"/>
          </a:xfrm>
        </p:spPr>
        <p:txBody>
          <a:bodyPr/>
          <a:lstStyle/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b="1" u="sng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b="1" u="sng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5E2FFB-9492-4708-BDFA-DA53B9C8897F}"/>
              </a:ext>
            </a:extLst>
          </p:cNvPr>
          <p:cNvSpPr/>
          <p:nvPr/>
        </p:nvSpPr>
        <p:spPr>
          <a:xfrm>
            <a:off x="323528" y="1556793"/>
            <a:ext cx="77768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Mae’r rhain yn deils hynod ddeniadol sy’n para’n dda iawn ac sy’n amsugno ychydig iawn o ddŵr. Ar gael fel teils wal neu lawr, wedi’u gwydro weithiau, yn aml gyda nodweddion gwrth-lithro da, gellir eu defnyddio’n fewnol ac hefyd yn allanol, ar yr amod bod eu nodweddion gwrth-lithro’n ddigonol. Mae’r teils hyn, yn dibynnu ar drwch, yn addas ar gyfer defnydd domestig a masnachol. Fel arfer, mae angen defnyddio adlyn sment wedi’i wella gan bolymer. Ni argymhellir defnyddio adlyn sydd wedi’i gymysgu’n barod.</a:t>
            </a:r>
          </a:p>
          <a:p>
            <a:pPr algn="ctr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4200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Teils porslen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908821"/>
            <a:ext cx="3610744" cy="382588"/>
          </a:xfrm>
        </p:spPr>
        <p:txBody>
          <a:bodyPr/>
          <a:lstStyle/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b="1" u="sng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b="1" u="sng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b="1" u="sng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b="1" u="sng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450646-F18A-4914-9758-FB9E31D14E9B}"/>
              </a:ext>
            </a:extLst>
          </p:cNvPr>
          <p:cNvSpPr txBox="1"/>
          <p:nvPr/>
        </p:nvSpPr>
        <p:spPr>
          <a:xfrm>
            <a:off x="457200" y="1482628"/>
            <a:ext cx="79586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teils porslen yn cael eu cynhyrchu gan ddefnyddio clai trwm, trwchus, fel arfer, clai gwyn sy’n gymysg â ffelsbar tywod.</a:t>
            </a:r>
          </a:p>
          <a:p>
            <a:pPr algn="ctr"/>
            <a:endParaRPr lang="en-GB" dirty="0"/>
          </a:p>
          <a:p>
            <a:r>
              <a:rPr lang="cy-GB"/>
              <a:t>Oherwydd y dwysedd hwn, mae teils porslen yn ddewis ardderchog ar gyfer lloriau ac fe’u defnyddir mewn mannau lle ceir traffig uchel ar droed, ardaloedd masnachol, diwydiannol a gwlyb fel ystafelloedd gwlyb.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22FFDD-DA56-4891-AFE6-CE661611B048}"/>
              </a:ext>
            </a:extLst>
          </p:cNvPr>
          <p:cNvSpPr txBox="1"/>
          <p:nvPr/>
        </p:nvSpPr>
        <p:spPr>
          <a:xfrm>
            <a:off x="3419872" y="4975262"/>
            <a:ext cx="2790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Teils porslen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6F7AFB-104F-4034-8793-BD4D49782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4858" y="4042036"/>
            <a:ext cx="2790972" cy="193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486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Trim plastig (PVC)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916832"/>
            <a:ext cx="8229600" cy="985479"/>
          </a:xfrm>
        </p:spPr>
        <p:txBody>
          <a:bodyPr/>
          <a:lstStyle/>
          <a:p>
            <a:pPr marL="0" inden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b="1" u="sng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b="1" u="sng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6C0085-0B42-4938-8EE4-428AA0F2B931}"/>
              </a:ext>
            </a:extLst>
          </p:cNvPr>
          <p:cNvSpPr txBox="1"/>
          <p:nvPr/>
        </p:nvSpPr>
        <p:spPr>
          <a:xfrm>
            <a:off x="378733" y="1916832"/>
            <a:ext cx="80096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Pwrpas proffil teils wal (trim) yw darparu amddiffyniad ac addurn i ymylon teils agored. </a:t>
            </a:r>
            <a:r>
              <a:rPr lang="cy-GB" sz="800" i="1"/>
              <a:t>Ffynhonnell: Safonau Prydeinig BS 5385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9F39DF-41CB-4A73-A9E1-2DAF5F4CE0FB}"/>
              </a:ext>
            </a:extLst>
          </p:cNvPr>
          <p:cNvSpPr txBox="1"/>
          <p:nvPr/>
        </p:nvSpPr>
        <p:spPr>
          <a:xfrm>
            <a:off x="457199" y="2820409"/>
            <a:ext cx="80096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trim yn dod mewn sawl maint, sy’n ymwneud â thrwch y deilsen sy’n cael ei defnyddio.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140E6E1-6E88-4810-94CF-1D5B5C8AFC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0019"/>
          <a:stretch/>
        </p:blipFill>
        <p:spPr>
          <a:xfrm>
            <a:off x="491017" y="4005064"/>
            <a:ext cx="2574785" cy="13611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73BE7F7-0DEA-4F58-9A5F-47F67470A2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2472"/>
          <a:stretch/>
        </p:blipFill>
        <p:spPr>
          <a:xfrm>
            <a:off x="3478726" y="4005063"/>
            <a:ext cx="2359704" cy="136119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F43182-1577-49C1-969D-0EB8843C61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7479"/>
          <a:stretch/>
        </p:blipFill>
        <p:spPr>
          <a:xfrm>
            <a:off x="5952047" y="3955690"/>
            <a:ext cx="2561315" cy="1361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8883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C55CF93AAEB4EA631E8D12358080E" ma:contentTypeVersion="12" ma:contentTypeDescription="Create a new document." ma:contentTypeScope="" ma:versionID="7fb9593fdc5741df4022c232c52a5533">
  <xsd:schema xmlns:xsd="http://www.w3.org/2001/XMLSchema" xmlns:xs="http://www.w3.org/2001/XMLSchema" xmlns:p="http://schemas.microsoft.com/office/2006/metadata/properties" xmlns:ns2="6630edcf-f6f2-42e2-934a-b174e5b8993a" xmlns:ns3="dc3e18ab-5e90-4249-b4bb-5052ecfaefd5" targetNamespace="http://schemas.microsoft.com/office/2006/metadata/properties" ma:root="true" ma:fieldsID="13a505a3f0ad38d1d8713beb45a0fd18" ns2:_="" ns3:_="">
    <xsd:import namespace="6630edcf-f6f2-42e2-934a-b174e5b8993a"/>
    <xsd:import namespace="dc3e18ab-5e90-4249-b4bb-5052ecfae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0edcf-f6f2-42e2-934a-b174e5b89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e18ab-5e90-4249-b4bb-5052ecfaefd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F9D5A7F-4200-4C22-A149-092A60D80A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30edcf-f6f2-42e2-934a-b174e5b8993a"/>
    <ds:schemaRef ds:uri="dc3e18ab-5e90-4249-b4bb-5052ecfaef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17EF9CD-464D-4C11-BE6F-8D26AAF512A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1B62B4-6B11-44A2-8DD7-7AACCD7001CC}">
  <ds:schemaRefs>
    <ds:schemaRef ds:uri="http://purl.org/dc/terms/"/>
    <ds:schemaRef ds:uri="6630edcf-f6f2-42e2-934a-b174e5b8993a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dc3e18ab-5e90-4249-b4bb-5052ecfaefd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2814</TotalTime>
  <Words>2634</Words>
  <Application>Microsoft Office PowerPoint</Application>
  <PresentationFormat>On-screen Show (4:3)</PresentationFormat>
  <Paragraphs>249</Paragraphs>
  <Slides>37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Lucida Grande</vt:lpstr>
      <vt:lpstr>Times New Roman</vt:lpstr>
      <vt:lpstr>Default Design</vt:lpstr>
      <vt:lpstr>PowerPoint 8: Nodweddion deunyddiau ac adnoddau ar gyfer teilsio waliau a lloriau</vt:lpstr>
      <vt:lpstr>PowerPoint Presentation</vt:lpstr>
      <vt:lpstr>Y mathau o ddeunyddiau a ddefnyddir wrth deilsio waliau a lloriau</vt:lpstr>
      <vt:lpstr>Teils ceramig</vt:lpstr>
      <vt:lpstr>Teils ceramig</vt:lpstr>
      <vt:lpstr>Teils ceramig</vt:lpstr>
      <vt:lpstr>Teils porslen</vt:lpstr>
      <vt:lpstr>Teils porslen</vt:lpstr>
      <vt:lpstr>Trim plastig (PVC)</vt:lpstr>
      <vt:lpstr>Trim plastig (PVC)</vt:lpstr>
      <vt:lpstr>Adlynion (cymysgedd parod a phowdr)</vt:lpstr>
      <vt:lpstr>Adlynion (cymysgedd parod a phowdr)</vt:lpstr>
      <vt:lpstr>Adlynion (cymysgedd parod a phowdr)</vt:lpstr>
      <vt:lpstr>Adlynion (cymysgedd parod a phowdr)</vt:lpstr>
      <vt:lpstr>Adlynion (cymysgedd parod a phowdr)</vt:lpstr>
      <vt:lpstr>Adlynion (cymysgedd parod a phowdr)</vt:lpstr>
      <vt:lpstr>Adlynion (cymysgedd parod a phowdr)</vt:lpstr>
      <vt:lpstr>Growt smentaidd (cymysgedd parod a phowdr)</vt:lpstr>
      <vt:lpstr>Growt smentaidd (cymysgedd parod a phowdr)</vt:lpstr>
      <vt:lpstr>Growt smentaidd (cymysgedd parod a phowdr)</vt:lpstr>
      <vt:lpstr>Growt smentaidd (cymysgedd parod a phowdr)</vt:lpstr>
      <vt:lpstr>Growt smentaidd (cymysgedd parod a phowdr)</vt:lpstr>
      <vt:lpstr>Growt smentaidd (cymysgedd parod a phowdr)</vt:lpstr>
      <vt:lpstr>Growt smentaidd (cymysgedd parod a phowdr)</vt:lpstr>
      <vt:lpstr>Preimars</vt:lpstr>
      <vt:lpstr>Preimars</vt:lpstr>
      <vt:lpstr>Preimars</vt:lpstr>
      <vt:lpstr>Cyfryngau bondio</vt:lpstr>
      <vt:lpstr>Cyfryngau bondio</vt:lpstr>
      <vt:lpstr>Cyfansoddion lefelu/llyfnu</vt:lpstr>
      <vt:lpstr>Cyfansoddion lefelu/llyfnu</vt:lpstr>
      <vt:lpstr>Cyfansoddion lefelu/llyfnu</vt:lpstr>
      <vt:lpstr>Mathau o ddeunyddiau: deunydd selio (silicon)</vt:lpstr>
      <vt:lpstr>Pilen datgysylltu</vt:lpstr>
      <vt:lpstr>Cefndiroedd sy’n seiliedig ar bren</vt:lpstr>
      <vt:lpstr>Cefndiroedd sy’n seiliedig ar bren: dadgyplu gosodiad pilen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395</cp:revision>
  <cp:lastPrinted>2021-09-28T14:42:48Z</cp:lastPrinted>
  <dcterms:created xsi:type="dcterms:W3CDTF">2013-05-28T00:38:54Z</dcterms:created>
  <dcterms:modified xsi:type="dcterms:W3CDTF">2021-10-13T13:19:10Z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0x0101002D6C55CF93AAEB4EA631E8D12358080E</vt:lpwstr>
  </property>
</Properties>
</file>