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37"/>
  </p:notesMasterIdLst>
  <p:handoutMasterIdLst>
    <p:handoutMasterId r:id="rId38"/>
  </p:handoutMasterIdLst>
  <p:sldIdLst>
    <p:sldId id="256" r:id="rId5"/>
    <p:sldId id="341" r:id="rId6"/>
    <p:sldId id="328" r:id="rId7"/>
    <p:sldId id="366" r:id="rId8"/>
    <p:sldId id="367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31" r:id="rId17"/>
    <p:sldId id="330" r:id="rId18"/>
    <p:sldId id="332" r:id="rId19"/>
    <p:sldId id="351" r:id="rId20"/>
    <p:sldId id="359" r:id="rId21"/>
    <p:sldId id="363" r:id="rId22"/>
    <p:sldId id="342" r:id="rId23"/>
    <p:sldId id="352" r:id="rId24"/>
    <p:sldId id="353" r:id="rId25"/>
    <p:sldId id="357" r:id="rId26"/>
    <p:sldId id="358" r:id="rId27"/>
    <p:sldId id="355" r:id="rId28"/>
    <p:sldId id="360" r:id="rId29"/>
    <p:sldId id="356" r:id="rId30"/>
    <p:sldId id="361" r:id="rId31"/>
    <p:sldId id="343" r:id="rId32"/>
    <p:sldId id="362" r:id="rId33"/>
    <p:sldId id="364" r:id="rId34"/>
    <p:sldId id="365" r:id="rId35"/>
    <p:sldId id="267" r:id="rId36"/>
  </p:sldIdLst>
  <p:sldSz cx="9144000" cy="6858000" type="screen4x3"/>
  <p:notesSz cx="6797675" cy="9874250"/>
  <p:custDataLst>
    <p:tags r:id="rId3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hony C. Evans" initials="ACE" lastIdx="1" clrIdx="0">
    <p:extLst>
      <p:ext uri="{19B8F6BF-5375-455C-9EA6-DF929625EA0E}">
        <p15:presenceInfo xmlns:p15="http://schemas.microsoft.com/office/powerpoint/2012/main" userId="S-1-5-21-895932213-827637939-1713292627-35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291" autoAdjust="0"/>
  </p:normalViewPr>
  <p:slideViewPr>
    <p:cSldViewPr showGuides="1">
      <p:cViewPr>
        <p:scale>
          <a:sx n="99" d="100"/>
          <a:sy n="99" d="100"/>
        </p:scale>
        <p:origin x="428" y="-1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gs" Target="tags/tag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773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350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769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070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7050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1811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5116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245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671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283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430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98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905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879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800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415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-612576" y="501976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32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les.org.uk/tiling-guid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10: Paratoi cefndiroedd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arwynebau: syth (llinell blwm) a lefel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457200" y="1390588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cy-GB"/>
              <a:t>Diffiniad o syth: mae pwysau plwm wedi'i gysylltu â llinell ac yn cael ei ddefnyddio i ddynodi cyfeiriad fertigol felly mae arwyneb sy’n gwyro allan yn golygu nad yw’n gwbl fertigol neu wir. </a:t>
            </a:r>
            <a:r>
              <a:rPr lang="cy-GB" sz="800"/>
              <a:t>/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F2DE10-BA3C-4185-9666-C07EA3C0E525}"/>
              </a:ext>
            </a:extLst>
          </p:cNvPr>
          <p:cNvSpPr txBox="1"/>
          <p:nvPr/>
        </p:nvSpPr>
        <p:spPr>
          <a:xfrm>
            <a:off x="395536" y="2921168"/>
            <a:ext cx="8291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 yn defnyddio linell blwm a lefel wrth osod teils i sefydlu llinellau datwm gwastad a llinellau canol fertigol, drwy ddefnyddio lefel saer, lefel laser neu linell blwm.</a:t>
            </a:r>
          </a:p>
        </p:txBody>
      </p:sp>
    </p:spTree>
    <p:extLst>
      <p:ext uri="{BB962C8B-B14F-4D97-AF65-F5344CB8AC3E}">
        <p14:creationId xmlns:p14="http://schemas.microsoft.com/office/powerpoint/2010/main" val="2351431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arwynebau: syth (llinell blwm) a lefel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457200" y="1390588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980604-EEBA-4AB5-8F55-0689FFB88F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714027"/>
            <a:ext cx="3389864" cy="22271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E3DD02-41EE-4E82-93FD-93CD5DA583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7640" y="2711442"/>
            <a:ext cx="4269160" cy="222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22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arwynebau: cadarn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457200" y="1390588"/>
            <a:ext cx="822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endParaRPr lang="en-GB" dirty="0"/>
          </a:p>
          <a:p>
            <a:r>
              <a:rPr lang="cy-GB"/>
              <a:t>Rhaid sicrhau bod plastrfwrdd, bwrdd sment a byrddau llawr pren yn sownd gan ddefnyddio’r dulliau gosod a’r gosodiadau cywir, fel sgriwiau/hoelion.</a:t>
            </a:r>
          </a:p>
          <a:p>
            <a:endParaRPr lang="en-GB" dirty="0"/>
          </a:p>
          <a:p>
            <a:r>
              <a:rPr lang="cy-GB"/>
              <a:t>Bydd cefndir cadarn/cryf yn sicrhau na fydd y teils sydd i’w gosod yn dod yn rhydd, yn cracio nac yn methu.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3475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gefndiroedd: ardaloedd newydd ac ardaloedd presennol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93208"/>
          </a:xfrm>
        </p:spPr>
        <p:txBody>
          <a:bodyPr/>
          <a:lstStyle/>
          <a:p>
            <a:endParaRPr lang="en-US" sz="2000" b="1" dirty="0"/>
          </a:p>
          <a:p>
            <a:r>
              <a:rPr lang="cy-GB" b="1"/>
              <a:t>Seiliedig ar gypswm             Pren (lloriau)              Seiliedig ar sment</a:t>
            </a:r>
          </a:p>
          <a:p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CFB076-9EFD-410A-87A1-671F50200E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49" y="2852936"/>
            <a:ext cx="2484276" cy="16561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FBC5F8-FCB8-43BD-A7CF-88B716F22E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2370" y="2853120"/>
            <a:ext cx="2482600" cy="165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772F92-1EDE-455E-A7B6-8660228B74F1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794" y="2842919"/>
            <a:ext cx="2360006" cy="166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 dirty="0"/>
              <a:t>Mathau o gefndiroedd: ardaloedd newydd ac ardaloedd presennol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26527" y="1844824"/>
            <a:ext cx="8229600" cy="4248000"/>
          </a:xfrm>
        </p:spPr>
        <p:txBody>
          <a:bodyPr/>
          <a:lstStyle/>
          <a:p>
            <a:pPr marL="0" lvl="3" indent="0">
              <a:buNone/>
              <a:defRPr/>
            </a:pPr>
            <a:r>
              <a:rPr lang="cy-GB" sz="1800" dirty="0"/>
              <a:t>Mae </a:t>
            </a:r>
            <a:r>
              <a:rPr lang="cy-GB" sz="1800" dirty="0" err="1"/>
              <a:t>teilsio</a:t>
            </a:r>
            <a:r>
              <a:rPr lang="cy-GB" sz="1800" dirty="0"/>
              <a:t> waliau a lloriau yn cael ei wneud mewn nifer o wahanol amgylcheddau, gan gynnwys mathau domestig, masnachol a diwydiannol o safleoedd adeiladu.</a:t>
            </a:r>
          </a:p>
          <a:p>
            <a:pPr marL="0" lvl="3" indent="0">
              <a:buNone/>
              <a:defRPr/>
            </a:pPr>
            <a:endParaRPr lang="en-US" sz="1800" dirty="0"/>
          </a:p>
          <a:p>
            <a:pPr marL="0" lvl="3" indent="0">
              <a:buNone/>
              <a:defRPr/>
            </a:pPr>
            <a:r>
              <a:rPr lang="cy-GB" sz="1800" dirty="0"/>
              <a:t>Mae’r safleoedd adeiladu hyn yn darparu teils wal a llawr ar gyfer tai, siopau, bwytai, swyddfeydd, ysbytai a llawer o fathau eraill o adeiladau </a:t>
            </a:r>
            <a:r>
              <a:rPr lang="cy-GB" sz="1800" b="1" dirty="0"/>
              <a:t>newydd</a:t>
            </a:r>
            <a:r>
              <a:rPr lang="cy-GB" sz="1800" dirty="0"/>
              <a:t>.</a:t>
            </a:r>
          </a:p>
          <a:p>
            <a:pPr marL="0" lvl="3" indent="0">
              <a:buNone/>
              <a:defRPr/>
            </a:pPr>
            <a:endParaRPr lang="en-US" sz="18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3" indent="0">
              <a:buNone/>
              <a:defRPr/>
            </a:pPr>
            <a:r>
              <a:rPr lang="cy-GB" sz="1800" dirty="0">
                <a:ea typeface="ＭＳ Ｐゴシック" pitchFamily="-105" charset="-128"/>
                <a:cs typeface="ＭＳ Ｐゴシック" pitchFamily="-105" charset="-128"/>
              </a:rPr>
              <a:t>Mae angen </a:t>
            </a:r>
            <a:r>
              <a:rPr lang="cy-GB" sz="1800" dirty="0" err="1">
                <a:ea typeface="ＭＳ Ｐゴシック" pitchFamily="-105" charset="-128"/>
                <a:cs typeface="ＭＳ Ｐゴシック" pitchFamily="-105" charset="-128"/>
              </a:rPr>
              <a:t>teilsio</a:t>
            </a:r>
            <a:r>
              <a:rPr lang="cy-GB" sz="1800" dirty="0">
                <a:ea typeface="ＭＳ Ｐゴシック" pitchFamily="-105" charset="-128"/>
                <a:cs typeface="ＭＳ Ｐゴシック" pitchFamily="-105" charset="-128"/>
              </a:rPr>
              <a:t> waliau a lloriau hefyd mewn adeiladau </a:t>
            </a:r>
            <a:r>
              <a:rPr lang="cy-GB" sz="1800" b="1" dirty="0">
                <a:ea typeface="ＭＳ Ｐゴシック" pitchFamily="-105" charset="-128"/>
                <a:cs typeface="ＭＳ Ｐゴシック" pitchFamily="-105" charset="-128"/>
              </a:rPr>
              <a:t>presennol</a:t>
            </a:r>
            <a:r>
              <a:rPr lang="cy-GB" sz="1800" dirty="0">
                <a:ea typeface="ＭＳ Ｐゴシック" pitchFamily="-105" charset="-128"/>
                <a:cs typeface="ＭＳ Ｐゴシック" pitchFamily="-105" charset="-128"/>
              </a:rPr>
              <a:t> lle mae angen gwaith adnewyddu ac ailwampio.  </a:t>
            </a:r>
          </a:p>
          <a:p>
            <a:pPr marL="0" lvl="3" indent="0">
              <a:buNone/>
              <a:defRPr/>
            </a:pPr>
            <a:endParaRPr lang="en-US" sz="18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3" indent="0">
              <a:buNone/>
              <a:defRPr/>
            </a:pPr>
            <a:r>
              <a:rPr lang="cy-GB" sz="1800" dirty="0">
                <a:ea typeface="ＭＳ Ｐゴシック" pitchFamily="-105" charset="-128"/>
                <a:cs typeface="ＭＳ Ｐゴシック" pitchFamily="-105" charset="-128"/>
              </a:rPr>
              <a:t>Mae gan adeiladau newydd a rhai presennol amrywiaeth o gefndiroedd defnyddiau adeiladu gwahanol sy’n gysylltiedig â’u dyluniad.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gypswm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76958"/>
            <a:ext cx="8229600" cy="4273042"/>
          </a:xfrm>
        </p:spPr>
        <p:txBody>
          <a:bodyPr/>
          <a:lstStyle/>
          <a:p>
            <a:pPr lvl="2">
              <a:defRPr/>
            </a:pPr>
            <a:r>
              <a:rPr lang="cy-GB" sz="2000" dirty="0"/>
              <a:t>Y cefndiroedd sy’n seiliedig ar gypswm ar </a:t>
            </a:r>
            <a:r>
              <a:rPr lang="cy-GB" sz="2000" b="1" dirty="0"/>
              <a:t>waliau</a:t>
            </a:r>
            <a:r>
              <a:rPr lang="cy-GB" sz="2000" dirty="0"/>
              <a:t> yw plastrfwrdd a phlastr.  Gellir gosod plastr ar blastrfwrdd ac ar rendr tywod a sment.</a:t>
            </a:r>
          </a:p>
          <a:p>
            <a:pPr lvl="2">
              <a:defRPr/>
            </a:pPr>
            <a:r>
              <a:rPr lang="cy-GB" sz="2000" dirty="0"/>
              <a:t>Yn ôl BAL (British Adhesives Limited), uchafswm pwysau’r teils y gellir eu gosod ar gefndiroedd gypswm yw:</a:t>
            </a:r>
          </a:p>
          <a:p>
            <a:pPr lvl="2">
              <a:defRPr/>
            </a:pPr>
            <a:endParaRPr lang="en-GB" sz="2000" dirty="0"/>
          </a:p>
          <a:p>
            <a:pPr lvl="2">
              <a:defRPr/>
            </a:pPr>
            <a:endParaRPr lang="en-GB" sz="2000" dirty="0"/>
          </a:p>
          <a:p>
            <a:pPr lvl="2">
              <a:defRPr/>
            </a:pPr>
            <a:endParaRPr lang="en-GB" sz="2000" dirty="0"/>
          </a:p>
          <a:p>
            <a:pPr lvl="2">
              <a:defRPr/>
            </a:pPr>
            <a:endParaRPr lang="en-GB" sz="2000" dirty="0"/>
          </a:p>
          <a:p>
            <a:pPr lvl="2">
              <a:defRPr/>
            </a:pPr>
            <a:endParaRPr lang="en-GB" sz="2000" dirty="0"/>
          </a:p>
          <a:p>
            <a:pPr lvl="2" algn="ctr">
              <a:defRPr/>
            </a:pPr>
            <a:endParaRPr lang="en-GB" sz="2000" dirty="0"/>
          </a:p>
          <a:p>
            <a:pPr lvl="2" algn="ctr">
              <a:defRPr/>
            </a:pPr>
            <a:r>
              <a:rPr lang="cy-GB" sz="2000" dirty="0"/>
              <a:t>Mae teilsio ar blastrfwrdd heb sgim plastr yn golygu y gellir gosod 12kg ychwanegol o bwysau arno.</a:t>
            </a:r>
          </a:p>
          <a:p>
            <a:pPr lvl="2">
              <a:defRPr/>
            </a:pPr>
            <a:endParaRPr lang="en-GB" sz="2000" dirty="0"/>
          </a:p>
          <a:p>
            <a:pPr lvl="2">
              <a:defRPr/>
            </a:pPr>
            <a:endParaRPr lang="en-GB" sz="2000" dirty="0"/>
          </a:p>
          <a:p>
            <a:pPr lvl="2">
              <a:defRPr/>
            </a:pPr>
            <a:r>
              <a:rPr lang="cy-GB" sz="2000" dirty="0"/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C77F62-9361-4667-8F59-30B7DAD9093C}"/>
              </a:ext>
            </a:extLst>
          </p:cNvPr>
          <p:cNvSpPr/>
          <p:nvPr/>
        </p:nvSpPr>
        <p:spPr>
          <a:xfrm>
            <a:off x="457200" y="3555409"/>
            <a:ext cx="12442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 dirty="0"/>
              <a:t>https://www.tiles.org.uk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BABA22-49E0-4BBB-81E5-41BF996129BB}"/>
              </a:ext>
            </a:extLst>
          </p:cNvPr>
          <p:cNvSpPr txBox="1"/>
          <p:nvPr/>
        </p:nvSpPr>
        <p:spPr>
          <a:xfrm>
            <a:off x="5364088" y="3309187"/>
            <a:ext cx="27906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Sylwer: Plastrfwrdd 12.5mm (caled)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DBBBE2D-4E1F-4041-8F34-2D0DC21314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509825"/>
              </p:ext>
            </p:extLst>
          </p:nvPr>
        </p:nvGraphicFramePr>
        <p:xfrm>
          <a:off x="2195736" y="2841907"/>
          <a:ext cx="3096344" cy="1970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172">
                  <a:extLst>
                    <a:ext uri="{9D8B030D-6E8A-4147-A177-3AD203B41FA5}">
                      <a16:colId xmlns:a16="http://schemas.microsoft.com/office/drawing/2014/main" val="743029416"/>
                    </a:ext>
                  </a:extLst>
                </a:gridCol>
                <a:gridCol w="1548172">
                  <a:extLst>
                    <a:ext uri="{9D8B030D-6E8A-4147-A177-3AD203B41FA5}">
                      <a16:colId xmlns:a16="http://schemas.microsoft.com/office/drawing/2014/main" val="3333055507"/>
                    </a:ext>
                  </a:extLst>
                </a:gridCol>
              </a:tblGrid>
              <a:tr h="531735">
                <a:tc>
                  <a:txBody>
                    <a:bodyPr/>
                    <a:lstStyle/>
                    <a:p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Is-haen wal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100">
                          <a:solidFill>
                            <a:schemeClr val="tx1"/>
                          </a:solidFill>
                        </a:rPr>
                        <a:t>Uchafswm pwysau teils fesul m</a:t>
                      </a:r>
                      <a:r>
                        <a:rPr lang="cy-GB" sz="1100" baseline="3000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939427"/>
                  </a:ext>
                </a:extLst>
              </a:tr>
              <a:tr h="280765">
                <a:tc>
                  <a:txBody>
                    <a:bodyPr/>
                    <a:lstStyle/>
                    <a:p>
                      <a:r>
                        <a:rPr lang="cy-GB" sz="1000"/>
                        <a:t>Plastr gypswm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y-GB" sz="1000"/>
                        <a:t>20kg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5137248"/>
                  </a:ext>
                </a:extLst>
              </a:tr>
              <a:tr h="531735">
                <a:tc>
                  <a:txBody>
                    <a:bodyPr/>
                    <a:lstStyle/>
                    <a:p>
                      <a:r>
                        <a:rPr lang="cy-GB" sz="1000"/>
                        <a:t>Plastrfwrdd gypswm</a:t>
                      </a:r>
                    </a:p>
                    <a:p>
                      <a:r>
                        <a:rPr lang="cy-GB" sz="1000"/>
                        <a:t>Wedi’i sgimio</a:t>
                      </a:r>
                    </a:p>
                    <a:p>
                      <a:r>
                        <a:rPr lang="cy-GB" sz="1000"/>
                        <a:t>(12.5mm o drwch)</a:t>
                      </a:r>
                    </a:p>
                    <a:p>
                      <a:endParaRPr lang="en-GB" sz="1000" dirty="0"/>
                    </a:p>
                    <a:p>
                      <a:r>
                        <a:rPr lang="cy-GB" sz="1000"/>
                        <a:t>Heb ei sgimio</a:t>
                      </a:r>
                    </a:p>
                    <a:p>
                      <a:r>
                        <a:rPr lang="cy-GB" sz="1000"/>
                        <a:t>(12.5mm o drwch)</a:t>
                      </a:r>
                    </a:p>
                    <a:p>
                      <a:endParaRPr lang="en-GB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y-GB" sz="1000"/>
                        <a:t>20kg</a:t>
                      </a:r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endParaRPr lang="en-GB" sz="1000" dirty="0"/>
                    </a:p>
                    <a:p>
                      <a:r>
                        <a:rPr lang="cy-GB" sz="1000"/>
                        <a:t>32kg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283933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gypswm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2685" y="1836998"/>
            <a:ext cx="8229600" cy="1996058"/>
          </a:xfrm>
        </p:spPr>
        <p:txBody>
          <a:bodyPr/>
          <a:lstStyle/>
          <a:p>
            <a:pPr lvl="2">
              <a:defRPr/>
            </a:pPr>
            <a:endParaRPr lang="en-GB" sz="2000" dirty="0"/>
          </a:p>
          <a:p>
            <a:pPr lvl="2">
              <a:defRPr/>
            </a:pPr>
            <a:endParaRPr lang="en-GB" sz="2000" dirty="0"/>
          </a:p>
          <a:p>
            <a:pPr lvl="2">
              <a:defRPr/>
            </a:pPr>
            <a:r>
              <a:rPr lang="cy-GB" sz="2000"/>
              <a:t> </a:t>
            </a:r>
          </a:p>
          <a:p>
            <a:pPr lvl="2">
              <a:defRPr/>
            </a:pPr>
            <a:r>
              <a:rPr lang="cy-GB"/>
              <a:t>Gellir gosod teils yn uniongyrchol ar blastrfwrdd, ac mae’n bosibl y bydd angen un gôt o breimar heb ei deneuo, ond bydd angen preimio côt o blastr sgim ddwywaith gyda phreimar acrylig heb ei deneuo.</a:t>
            </a:r>
            <a:r>
              <a:rPr lang="cy-GB" sz="800"/>
              <a:t>  Ffynhonnell: Gwybodaeth canllawiau safle BAL.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E8B79D-55B8-4416-BDBA-23BD0B82341F}"/>
              </a:ext>
            </a:extLst>
          </p:cNvPr>
          <p:cNvSpPr/>
          <p:nvPr/>
        </p:nvSpPr>
        <p:spPr>
          <a:xfrm>
            <a:off x="395536" y="1536174"/>
            <a:ext cx="82912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Cyn teilsio, efallai y bydd rhai cefndiroedd/is-haenau wal a llawr penodol (Sgrid Anhydrit) angen eu preimio i leihau’r mandylledd a’r sugnedd. Bydd preimio yn gwella’r bond rhwng yr is-haen a’r deilsen sy’n cael ei gosod ag adlyn.</a:t>
            </a:r>
          </a:p>
          <a:p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3AD4AD-C5B2-4C4A-BF0B-A55B636848EC}"/>
              </a:ext>
            </a:extLst>
          </p:cNvPr>
          <p:cNvSpPr/>
          <p:nvPr/>
        </p:nvSpPr>
        <p:spPr>
          <a:xfrm>
            <a:off x="549214" y="4317681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y-GB" sz="1400" dirty="0">
                <a:latin typeface="+mn-lt"/>
              </a:rPr>
              <a:t>Mae rhai adlynion sment wedi cael eu ffurfio’n arbennig i’w defnyddio ar blastr gypswm sydd wedi’i breimio’n briodol. Fel gyda phob cefndir plastr, mae llwyddiant yn dibynnu’n sylweddol ar fod y plastr yn ddigon cryf a sych drwyddo draw.</a:t>
            </a:r>
          </a:p>
          <a:p>
            <a:endParaRPr lang="en-GB" sz="1400" dirty="0">
              <a:latin typeface="+mn-lt"/>
            </a:endParaRPr>
          </a:p>
          <a:p>
            <a:r>
              <a:rPr lang="cy-GB" sz="1400" dirty="0">
                <a:latin typeface="+mn-lt"/>
              </a:rPr>
              <a:t>BS 5385‑1:2018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192A97-C53C-4EE0-A7D5-33191BAA8A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133880"/>
            <a:ext cx="2520280" cy="168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219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gypswm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76958"/>
            <a:ext cx="8229600" cy="3724250"/>
          </a:xfrm>
        </p:spPr>
        <p:txBody>
          <a:bodyPr/>
          <a:lstStyle/>
          <a:p>
            <a:pPr lvl="2">
              <a:defRPr/>
            </a:pPr>
            <a:r>
              <a:rPr lang="cy-GB" sz="2000" dirty="0"/>
              <a:t>Mae cefndiroedd seiliedig ar gypswm (</a:t>
            </a:r>
            <a:r>
              <a:rPr lang="cy-GB" sz="2000" b="1" i="1" dirty="0"/>
              <a:t>calsiwm sylffad</a:t>
            </a:r>
            <a:r>
              <a:rPr lang="cy-GB" sz="2000" dirty="0"/>
              <a:t>, gweler y nodyn isod) ar </a:t>
            </a:r>
            <a:r>
              <a:rPr lang="cy-GB" sz="2000" b="1" dirty="0"/>
              <a:t>loriau</a:t>
            </a:r>
            <a:r>
              <a:rPr lang="cy-GB" sz="2000" dirty="0"/>
              <a:t> yn cael eu galw’n sgrid Anhydrit sy’n fath o sgrid llif/hylif. </a:t>
            </a:r>
          </a:p>
          <a:p>
            <a:pPr lvl="2">
              <a:defRPr/>
            </a:pPr>
            <a:r>
              <a:rPr lang="cy-GB" i="1" dirty="0"/>
              <a:t>O safbwynt cemegol, mae anhydrit yn galsiwm sylffad anhydrus (CaSO4) – rhwymwr sy’n </a:t>
            </a:r>
            <a:r>
              <a:rPr lang="cy-GB" b="1" i="1" dirty="0"/>
              <a:t>debyg iawn i gypswm</a:t>
            </a:r>
            <a:r>
              <a:rPr lang="cy-GB" i="1" dirty="0"/>
              <a:t> (a ffurfiwyd gan galsiwm sylffad dihydrad – 2H2OCaSO4). https://www.atlas.com.pl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580DB7-42E7-4C36-82AA-011FEDE281B4}"/>
              </a:ext>
            </a:extLst>
          </p:cNvPr>
          <p:cNvSpPr txBox="1"/>
          <p:nvPr/>
        </p:nvSpPr>
        <p:spPr>
          <a:xfrm>
            <a:off x="457200" y="3429000"/>
            <a:ext cx="4978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Er ei fod yn debyg i gefndir gypswm, mae angen gofal arbennig i baratoi’r math hwn o gefndir cyn gosod teils llawr.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140489-C591-4886-8AE1-0B24E4E80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2698" y="3242734"/>
            <a:ext cx="2857500" cy="231152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BCB9682-0662-4F99-8801-23DE811FE237}"/>
              </a:ext>
            </a:extLst>
          </p:cNvPr>
          <p:cNvSpPr/>
          <p:nvPr/>
        </p:nvSpPr>
        <p:spPr>
          <a:xfrm>
            <a:off x="7061448" y="5634556"/>
            <a:ext cx="150393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https://liquidscreedflow.co.uk</a:t>
            </a:r>
          </a:p>
        </p:txBody>
      </p:sp>
    </p:spTree>
    <p:extLst>
      <p:ext uri="{BB962C8B-B14F-4D97-AF65-F5344CB8AC3E}">
        <p14:creationId xmlns:p14="http://schemas.microsoft.com/office/powerpoint/2010/main" val="15556695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gypswm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2955B1-DB7E-49F1-BE90-13026896352C}"/>
              </a:ext>
            </a:extLst>
          </p:cNvPr>
          <p:cNvSpPr/>
          <p:nvPr/>
        </p:nvSpPr>
        <p:spPr>
          <a:xfrm>
            <a:off x="351916" y="1772816"/>
            <a:ext cx="57322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Gweler yr wybodaeth yn </a:t>
            </a:r>
          </a:p>
          <a:p>
            <a:r>
              <a:rPr lang="cy-GB" sz="2000" u="sng">
                <a:latin typeface="+mj-lt"/>
                <a:ea typeface="Calibri" panose="020F0502020204030204" pitchFamily="34" charset="0"/>
                <a:hlinkClick r:id="rId3"/>
              </a:rPr>
              <a:t>https://www.tiles.org.uk/tiling-guide/</a:t>
            </a:r>
            <a:r>
              <a:rPr lang="cy-GB" sz="2000" u="sng">
                <a:latin typeface="+mj-lt"/>
                <a:ea typeface="Calibri" panose="020F0502020204030204" pitchFamily="34" charset="0"/>
              </a:rPr>
              <a:t> </a:t>
            </a:r>
          </a:p>
          <a:p>
            <a:r>
              <a:rPr lang="cy-GB"/>
              <a:t>ar gyfer teilsio ar sgridiau anhydrit</a:t>
            </a:r>
          </a:p>
        </p:txBody>
      </p:sp>
    </p:spTree>
    <p:extLst>
      <p:ext uri="{BB962C8B-B14F-4D97-AF65-F5344CB8AC3E}">
        <p14:creationId xmlns:p14="http://schemas.microsoft.com/office/powerpoint/2010/main" val="4230301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1883" y="1550010"/>
            <a:ext cx="8229600" cy="4299990"/>
          </a:xfrm>
        </p:spPr>
        <p:txBody>
          <a:bodyPr/>
          <a:lstStyle/>
          <a:p>
            <a:pPr lvl="2">
              <a:defRPr/>
            </a:pPr>
            <a:r>
              <a:rPr lang="cy-GB" sz="2000"/>
              <a:t>Mae cefndiroedd sy’n seiliedig ar sment (</a:t>
            </a:r>
            <a:r>
              <a:rPr lang="cy-GB" sz="2000" b="1"/>
              <a:t>byrddau cefn sment</a:t>
            </a:r>
            <a:r>
              <a:rPr lang="cy-GB" sz="2000"/>
              <a:t>), concrid, sgrid a rendr yn cynnwys deunyddiau fel: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sment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tywod (agregau mân)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cerrig mân (agregau bras)</a:t>
            </a:r>
          </a:p>
          <a:p>
            <a:pPr lvl="2" algn="ctr">
              <a:defRPr/>
            </a:pPr>
            <a:endParaRPr lang="en-GB" sz="2000" dirty="0"/>
          </a:p>
          <a:p>
            <a:pPr lvl="2">
              <a:defRPr/>
            </a:pPr>
            <a:r>
              <a:rPr lang="cy-GB" sz="2000"/>
              <a:t>Mae’r deunyddiau hyn yn cael eu cymysgu mewn gwahanol gymarebau yn ôl y pwrpas y cynlluniwyd hwy: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cymhareb concrid 1:3:6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cymhareb sgrid 1:4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cymhareb rendr 1:4</a:t>
            </a:r>
          </a:p>
        </p:txBody>
      </p:sp>
    </p:spTree>
    <p:extLst>
      <p:ext uri="{BB962C8B-B14F-4D97-AF65-F5344CB8AC3E}">
        <p14:creationId xmlns:p14="http://schemas.microsoft.com/office/powerpoint/2010/main" val="114659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Rhoi dealltwriaeth i ddysgwyr o baratoi cefndiroedd a ddefnyddir ar gyfer teilsio waliau a lloriau.</a:t>
            </a:r>
            <a:br>
              <a:rPr lang="cy-GB" sz="2000" b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Nodi amrywiaeth o ddulliau ar gyfer paratoi gwahanol gefndiroedd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2: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Bod yn ymwybodol o bwysigrwydd cydnawsedd rhwng y cefndir a’r deunyddiau a roddir arno.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3: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Adnabod nodweddion arwynebau, fel sych, gwastad, caled, gwir a sgwâr, syth, lefel a chadarn.</a:t>
            </a:r>
            <a:b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1883" y="1550010"/>
            <a:ext cx="8229600" cy="1230917"/>
          </a:xfrm>
        </p:spPr>
        <p:txBody>
          <a:bodyPr/>
          <a:lstStyle/>
          <a:p>
            <a:pPr lvl="2">
              <a:defRPr/>
            </a:pPr>
            <a:r>
              <a:rPr lang="cy-GB" sz="2000" dirty="0"/>
              <a:t>Mae cefndiroedd sment yn darparu arwyneb cryf a chadarn y gellir ei osod dros loriau pren ac ar waliau. Maen nhw’n gallu gwrthsefyll pydru, camu a lleithder, ac maen nhw’n gallu darparu amddiffyniad da mewn ardaloedd gwlyb. Gellir eu gosod ar yr is-haen cefndir gan ddefnyddio’r gosodiadau priodol a/neu eu gosod yn welyau tenau ar loriau.</a:t>
            </a:r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r>
              <a:rPr lang="cy-GB" sz="2000" dirty="0"/>
              <a:t>Mae’r cefndiroedd seiliedig ar sment y mae teilswyr waliau a lloriau yn gweithio gyda nhw yn cynnwys:</a:t>
            </a:r>
            <a:endParaRPr lang="en-US" sz="2000" dirty="0"/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byrddau cefn seiliedig ar sment, soled ac wedi’u hinswleiddio (craidd sbwng)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tywod a sment, </a:t>
            </a:r>
            <a:r>
              <a:rPr lang="cy-GB" sz="2000" dirty="0" err="1"/>
              <a:t>sgrid</a:t>
            </a:r>
            <a:r>
              <a:rPr lang="cy-GB" sz="2000" dirty="0"/>
              <a:t> lled-sych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/>
              <a:t>concrid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 dirty="0" err="1"/>
              <a:t>rendr</a:t>
            </a:r>
            <a:r>
              <a:rPr lang="cy-GB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45242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Byrddau cefn seiliedig ar sment, soled ac wedi’u hinswleiddio (craidd sbwng)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798870"/>
          </a:xfrm>
        </p:spPr>
        <p:txBody>
          <a:bodyPr/>
          <a:lstStyle/>
          <a:p>
            <a:pPr lvl="2">
              <a:defRPr/>
            </a:pPr>
            <a:endParaRPr lang="en-GB" sz="2000" b="1" u="sng" dirty="0"/>
          </a:p>
          <a:p>
            <a:pPr lvl="2">
              <a:defRPr/>
            </a:pPr>
            <a:r>
              <a:rPr lang="cy-GB" sz="2000"/>
              <a:t>Caiff byrddau cefn sy’n seiliedig ar sment eu cynhyrchu fel rhai soled, ac fel haen sbwng craidd wedi’i gosod rhwng dwy haen o ddeunydd sment wedi’i atgyfnerthu.</a:t>
            </a:r>
          </a:p>
          <a:p>
            <a:pPr lvl="2">
              <a:defRPr/>
            </a:pPr>
            <a:endParaRPr lang="en-GB" sz="2000" dirty="0"/>
          </a:p>
          <a:p>
            <a:pPr lvl="2">
              <a:defRPr/>
            </a:pPr>
            <a:r>
              <a:rPr lang="cy-GB" sz="2000"/>
              <a:t>Mae manteision ac anfanteision i bob system a gwahanol ddulliau o baratoi a gosod y byrddau ar is-haen yr adeilad, fel ar loriau a phalisau stydiau.</a:t>
            </a:r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4599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Byrddau cefn soled seiliedig ar 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25479" y="1628800"/>
            <a:ext cx="8229600" cy="798870"/>
          </a:xfrm>
        </p:spPr>
        <p:txBody>
          <a:bodyPr/>
          <a:lstStyle/>
          <a:p>
            <a:pPr lvl="2">
              <a:defRPr/>
            </a:pPr>
            <a:endParaRPr lang="en-US" sz="2000" b="1" u="sng" dirty="0"/>
          </a:p>
          <a:p>
            <a:pPr lvl="2">
              <a:defRPr/>
            </a:pPr>
            <a:r>
              <a:rPr lang="cy-GB" sz="2000"/>
              <a:t>Mae’r math hwn o fwrdd, fel yr awgryma’r enw, wedi cael ei gynhyrchu fel cynnyrch deunydd soled.  Mae’n syniad da preimio’r arwyneb cyn ei deilsio.</a:t>
            </a:r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B9F4A9B-E7CB-4495-AFB6-86907135F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457151"/>
              </p:ext>
            </p:extLst>
          </p:nvPr>
        </p:nvGraphicFramePr>
        <p:xfrm>
          <a:off x="2282715" y="3144020"/>
          <a:ext cx="457857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9285">
                  <a:extLst>
                    <a:ext uri="{9D8B030D-6E8A-4147-A177-3AD203B41FA5}">
                      <a16:colId xmlns:a16="http://schemas.microsoft.com/office/drawing/2014/main" val="1742774773"/>
                    </a:ext>
                  </a:extLst>
                </a:gridCol>
                <a:gridCol w="2289285">
                  <a:extLst>
                    <a:ext uri="{9D8B030D-6E8A-4147-A177-3AD203B41FA5}">
                      <a16:colId xmlns:a16="http://schemas.microsoft.com/office/drawing/2014/main" val="4138398781"/>
                    </a:ext>
                  </a:extLst>
                </a:gridCol>
              </a:tblGrid>
              <a:tr h="268786">
                <a:tc>
                  <a:txBody>
                    <a:bodyPr/>
                    <a:lstStyle/>
                    <a:p>
                      <a:pPr algn="ctr"/>
                      <a:r>
                        <a:rPr lang="cy-GB">
                          <a:solidFill>
                            <a:schemeClr val="tx1"/>
                          </a:solidFill>
                        </a:rPr>
                        <a:t>Manteision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y-GB">
                          <a:solidFill>
                            <a:schemeClr val="tx1"/>
                          </a:solidFill>
                        </a:rPr>
                        <a:t>Anfanteision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45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y-GB"/>
                        <a:t>Gwrthsefyll lleithder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Trwm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7389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y-GB"/>
                        <a:t>Gwrthsefyll camu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/>
                        <a:t>Anoddach ei dorri na byrddau craidd sbwng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4833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y-GB"/>
                        <a:t>Cynnal llwythi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905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y-GB"/>
                        <a:t>Gwrthsefyll gwres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257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782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Byrddau cefn seiliedig ar sment wedi’u hinswleiddio (craidd sbwng)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74848" y="1944622"/>
            <a:ext cx="8229600" cy="1457373"/>
          </a:xfrm>
        </p:spPr>
        <p:txBody>
          <a:bodyPr/>
          <a:lstStyle/>
          <a:p>
            <a:pPr lvl="2">
              <a:defRPr/>
            </a:pPr>
            <a:r>
              <a:rPr lang="cy-GB" sz="2000" dirty="0"/>
              <a:t>Mae’r math hwn o fwrdd, fel yr awgryma’r enw, wedi cael ei gynhyrchu o graidd sbwng polystyren allwthiol a’i orffen ar y ddwy ochr gyda deunydd seiliedig ar sment. Mae’n syniad da preimio’r arwyneb cyn ei </a:t>
            </a:r>
            <a:r>
              <a:rPr lang="cy-GB" sz="2000" dirty="0" err="1"/>
              <a:t>deilsio</a:t>
            </a:r>
            <a:r>
              <a:rPr lang="cy-GB" sz="2000" dirty="0"/>
              <a:t>.</a:t>
            </a:r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B9F4A9B-E7CB-4495-AFB6-86907135F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857429"/>
              </p:ext>
            </p:extLst>
          </p:nvPr>
        </p:nvGraphicFramePr>
        <p:xfrm>
          <a:off x="539552" y="3107452"/>
          <a:ext cx="4464497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1742774773"/>
                    </a:ext>
                  </a:extLst>
                </a:gridCol>
                <a:gridCol w="2304257">
                  <a:extLst>
                    <a:ext uri="{9D8B030D-6E8A-4147-A177-3AD203B41FA5}">
                      <a16:colId xmlns:a16="http://schemas.microsoft.com/office/drawing/2014/main" val="4138398781"/>
                    </a:ext>
                  </a:extLst>
                </a:gridCol>
              </a:tblGrid>
              <a:tr h="268786">
                <a:tc>
                  <a:txBody>
                    <a:bodyPr/>
                    <a:lstStyle/>
                    <a:p>
                      <a:pPr algn="ctr"/>
                      <a:r>
                        <a:rPr lang="cy-GB">
                          <a:solidFill>
                            <a:schemeClr val="tx1"/>
                          </a:solidFill>
                        </a:rPr>
                        <a:t>Manteision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y-GB">
                          <a:solidFill>
                            <a:schemeClr val="tx1"/>
                          </a:solidFill>
                        </a:rPr>
                        <a:t>Anfanteision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45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y-GB" sz="1400" dirty="0"/>
                        <a:t>Gwrthsefyll lleithder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sz="1400" dirty="0"/>
                        <a:t>Ddim yn cael ei ddefnyddio mewn amgylcheddau poeth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7389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y-GB" sz="1400" dirty="0"/>
                        <a:t>Gwrthsefyll camu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400" dirty="0"/>
                        <a:t>Yn dal llai o bwysau na bwrdd soled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848339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y-GB" sz="1400" dirty="0"/>
                        <a:t>Yn cael ei ddefnyddio gyda gwres trydan dan y llawr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905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y-GB" sz="1400" dirty="0"/>
                        <a:t>Ysgafn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25718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281622C9-E6AC-43B4-AFF9-D2D99D8740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836" y="3107451"/>
            <a:ext cx="3587685" cy="21217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3237B86-8BE3-470A-AA67-666D56D434F6}"/>
              </a:ext>
            </a:extLst>
          </p:cNvPr>
          <p:cNvSpPr/>
          <p:nvPr/>
        </p:nvSpPr>
        <p:spPr>
          <a:xfrm>
            <a:off x="6030042" y="5229200"/>
            <a:ext cx="17892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https://www.jackon-insulation.co.uk</a:t>
            </a:r>
          </a:p>
        </p:txBody>
      </p:sp>
    </p:spTree>
    <p:extLst>
      <p:ext uri="{BB962C8B-B14F-4D97-AF65-F5344CB8AC3E}">
        <p14:creationId xmlns:p14="http://schemas.microsoft.com/office/powerpoint/2010/main" val="3455897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sment: sgrid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1883" y="1550010"/>
            <a:ext cx="8229600" cy="3967222"/>
          </a:xfrm>
        </p:spPr>
        <p:txBody>
          <a:bodyPr/>
          <a:lstStyle/>
          <a:p>
            <a:pPr lvl="2">
              <a:defRPr/>
            </a:pPr>
            <a:r>
              <a:rPr lang="cy-GB" sz="2000"/>
              <a:t>Mae’r math hwn o gefndir yn cael ei adeiladu i ddarparu arwyneb llawr llyfn a gwastad i lefel datwm (lefel llawr gorffenedig, FFL) er mwyn paratoi ar gyfer derbyn cynnyrch gorffen llawr.</a:t>
            </a:r>
          </a:p>
          <a:p>
            <a:pPr lvl="2">
              <a:defRPr/>
            </a:pPr>
            <a:r>
              <a:rPr lang="cy-GB" sz="2000"/>
              <a:t>Mae concrid yn cynnwys:</a:t>
            </a:r>
          </a:p>
          <a:p>
            <a:pPr lvl="2">
              <a:defRPr/>
            </a:pPr>
            <a:endParaRPr lang="en-US" sz="2000" dirty="0"/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sment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tywod (math garw)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dŵr glân.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44F7DD-B89D-445F-A847-FFE66F9C0662}"/>
              </a:ext>
            </a:extLst>
          </p:cNvPr>
          <p:cNvSpPr txBox="1"/>
          <p:nvPr/>
        </p:nvSpPr>
        <p:spPr>
          <a:xfrm>
            <a:off x="6021875" y="3341166"/>
            <a:ext cx="20212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angen preimio sgrid sment gyda phreimar acrylig cyn teilsio lloriau.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BFBF6E-DB24-4E34-A8B8-4413B1B573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127" y="3248874"/>
            <a:ext cx="1281714" cy="8408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D8DEF5-399D-4437-8815-1427F6CB71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2683" y="4162385"/>
            <a:ext cx="1024653" cy="6844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55DFD8-7AEA-4D6A-B0AB-B0CE9F7C380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677" y="5013395"/>
            <a:ext cx="1044663" cy="58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811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sment: concrid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1883" y="1550010"/>
            <a:ext cx="8229600" cy="4471278"/>
          </a:xfrm>
        </p:spPr>
        <p:txBody>
          <a:bodyPr/>
          <a:lstStyle/>
          <a:p>
            <a:pPr lvl="2">
              <a:defRPr/>
            </a:pPr>
            <a:r>
              <a:rPr lang="cy-GB" sz="2000"/>
              <a:t>Mae’r math hwn o gefndir yn cael ei adeiladu i ddarparu arwyneb llawr llyfn a gwastad i lefel datwm (lefel llawr gorffenedig, FFL) er mwyn paratoi ar gyfer derbyn cynnyrch gorffen llawr.</a:t>
            </a:r>
          </a:p>
          <a:p>
            <a:pPr lvl="2">
              <a:defRPr/>
            </a:pPr>
            <a:r>
              <a:rPr lang="cy-GB" sz="2000"/>
              <a:t>Mae concrid yn cynnwys:</a:t>
            </a:r>
            <a:br>
              <a:rPr lang="cy-GB" sz="2000"/>
            </a:br>
            <a:endParaRPr lang="cy-GB" sz="2000"/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sment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tywod (agregau mân)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cerrig mân (agregau bras)</a:t>
            </a:r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342900" lvl="2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dŵr glân.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44F7DD-B89D-445F-A847-FFE66F9C0662}"/>
              </a:ext>
            </a:extLst>
          </p:cNvPr>
          <p:cNvSpPr txBox="1"/>
          <p:nvPr/>
        </p:nvSpPr>
        <p:spPr>
          <a:xfrm>
            <a:off x="5836583" y="3295455"/>
            <a:ext cx="20212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Dylid gwirio bod slab llawr concrid yn wastad/fflat gan roi preimar acrylig arno cyn ei deilsio.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847BA62-8BE8-44FF-8A05-FBFEADFD5B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527" y="2944844"/>
            <a:ext cx="1281714" cy="8408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1D0F46-6899-42F3-8EF3-AFC53256A3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9086" y="3785649"/>
            <a:ext cx="1024653" cy="6844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A63184-AE91-427B-9AA8-859054B0F5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4859" y="5419647"/>
            <a:ext cx="1044663" cy="5891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76015F-41D9-43BC-A22B-54F16234928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4859" y="4611460"/>
            <a:ext cx="998269" cy="66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807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sment: rendr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1883" y="1550011"/>
            <a:ext cx="8229600" cy="1302926"/>
          </a:xfrm>
        </p:spPr>
        <p:txBody>
          <a:bodyPr/>
          <a:lstStyle/>
          <a:p>
            <a:pPr lvl="2">
              <a:defRPr/>
            </a:pPr>
            <a:r>
              <a:rPr lang="cy-GB" sz="2000" dirty="0"/>
              <a:t>Mae rendr yn fath o gefndir, sy’n cynnwys cymhareb o 1:4 o gymysgedd sment a thywod, a osodir gan blastrwr ar waliau, yn cynnwys dwy gôt.</a:t>
            </a:r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r>
              <a:rPr lang="cy-GB" sz="2000" dirty="0"/>
              <a:t>Gellir rhoi rendr y tu mewn neu’r tu allan. Gellir ei orffen mewn sawl ffordd wahanol. Ar gyfer teilsio, mae angen gorffeniad llyfn iawn.</a:t>
            </a:r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r>
              <a:rPr lang="cy-GB" sz="2000" dirty="0"/>
              <a:t>Fel cefndir teilsio, mae angen i’r rendr fod yn sych, yn wastad, yn gadarn a bod wedi’i arwhau gan fflôt garwhau (1mm o grafu arwyneb), yn ogystal â chael ei breimio â phreimar acrylig cyn gosod teils wal. </a:t>
            </a:r>
          </a:p>
          <a:p>
            <a:pPr lvl="2">
              <a:defRPr/>
            </a:pPr>
            <a:endParaRPr lang="en-US" sz="2000" b="1" u="sng" dirty="0"/>
          </a:p>
          <a:p>
            <a:pPr lvl="2"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53030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sment: rendr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1883" y="1550011"/>
            <a:ext cx="8229600" cy="1302926"/>
          </a:xfrm>
        </p:spPr>
        <p:txBody>
          <a:bodyPr/>
          <a:lstStyle/>
          <a:p>
            <a:pPr lvl="2">
              <a:defRPr/>
            </a:pPr>
            <a:endParaRPr lang="en-US" sz="2000" b="1" u="sng" dirty="0"/>
          </a:p>
          <a:p>
            <a:pPr lvl="2">
              <a:defRPr/>
            </a:pPr>
            <a:endParaRPr lang="en-US" sz="2000" b="1" u="sng" dirty="0"/>
          </a:p>
          <a:p>
            <a:pPr lvl="2">
              <a:defRPr/>
            </a:pP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BCEBC9-86C4-4192-BD20-77EB55AC3F49}"/>
              </a:ext>
            </a:extLst>
          </p:cNvPr>
          <p:cNvSpPr txBox="1"/>
          <p:nvPr/>
        </p:nvSpPr>
        <p:spPr>
          <a:xfrm>
            <a:off x="683568" y="3312984"/>
            <a:ext cx="29193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dirty="0"/>
              <a:t>Rendr tywod a sment </a:t>
            </a:r>
          </a:p>
          <a:p>
            <a:r>
              <a:rPr lang="cy-GB" dirty="0"/>
              <a:t>yn cael ei roi ar wal frics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46B75D-C9C9-4D59-993C-D81197E7B3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5342" y="2420888"/>
            <a:ext cx="4336141" cy="26642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481259-6A66-4991-BE48-C9DCCC52513B}"/>
              </a:ext>
            </a:extLst>
          </p:cNvPr>
          <p:cNvSpPr txBox="1"/>
          <p:nvPr/>
        </p:nvSpPr>
        <p:spPr>
          <a:xfrm>
            <a:off x="6876256" y="5184878"/>
            <a:ext cx="2808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/>
              <a:t>https://www.bunnings.com.au/</a:t>
            </a:r>
          </a:p>
        </p:txBody>
      </p:sp>
    </p:spTree>
    <p:extLst>
      <p:ext uri="{BB962C8B-B14F-4D97-AF65-F5344CB8AC3E}">
        <p14:creationId xmlns:p14="http://schemas.microsoft.com/office/powerpoint/2010/main" val="37725663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bren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76957"/>
            <a:ext cx="5626968" cy="1383289"/>
          </a:xfrm>
        </p:spPr>
        <p:txBody>
          <a:bodyPr/>
          <a:lstStyle/>
          <a:p>
            <a:pPr lvl="2">
              <a:defRPr/>
            </a:pPr>
            <a:r>
              <a:rPr lang="cy-GB" sz="2000"/>
              <a:t>Defnyddir pren mewn amrywiaeth eang o ffyrdd wrth adeiladu adeiladau, gan gynnwys lloriau, drysau, sgyrtin, architrafau, distiau a strwythurau to.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2FFF04-5BCC-4512-BD2B-870B655AE33C}"/>
              </a:ext>
            </a:extLst>
          </p:cNvPr>
          <p:cNvSpPr txBox="1"/>
          <p:nvPr/>
        </p:nvSpPr>
        <p:spPr>
          <a:xfrm>
            <a:off x="393018" y="2614737"/>
            <a:ext cx="83579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Bydd teilsiwr yn aml yn gorfod teilsio llawr sydd wedi cael ei adeiladu allan o bren, ond mae’n rhaid iddo fod yn ymwybodol, yn ôl BS 5385-1:2018, 6.2.3, ‘Ni ddylid defnyddio dalennau a byrddau sy’n agored i symud o ganlyniad i newidiadau o ran cynnwys lleithder, fel pren haenog, sglodfwrdd, byrddau pren rhannol, ac ati.’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39E4FA-C9E7-499D-81C9-F9577C6421F5}"/>
              </a:ext>
            </a:extLst>
          </p:cNvPr>
          <p:cNvSpPr txBox="1"/>
          <p:nvPr/>
        </p:nvSpPr>
        <p:spPr>
          <a:xfrm>
            <a:off x="393018" y="4369139"/>
            <a:ext cx="1675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Byrddau llawr strwythurol pren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3826D3F-FB47-49B1-8032-6BD4B2C1532B}"/>
              </a:ext>
            </a:extLst>
          </p:cNvPr>
          <p:cNvSpPr txBox="1"/>
          <p:nvPr/>
        </p:nvSpPr>
        <p:spPr>
          <a:xfrm>
            <a:off x="4689279" y="4462365"/>
            <a:ext cx="1714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Dalennau sglodfwrdd gwrth-leithder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1B7DE2-E85C-4F2E-B3A1-10F3D78BA8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374" y="1210138"/>
            <a:ext cx="1872208" cy="12506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AD7F10-12DB-43EE-9D8C-64F18F7B85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808" y="4315934"/>
            <a:ext cx="1973985" cy="1318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7C1C58-685D-4351-90E9-3DB7E68725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4256" y="4299565"/>
            <a:ext cx="2098576" cy="140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851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bren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E82C7-1E23-4515-9072-B9B690BBF665}"/>
              </a:ext>
            </a:extLst>
          </p:cNvPr>
          <p:cNvSpPr txBox="1"/>
          <p:nvPr/>
        </p:nvSpPr>
        <p:spPr>
          <a:xfrm>
            <a:off x="457200" y="1556792"/>
            <a:ext cx="8229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Nid yw </a:t>
            </a:r>
            <a:r>
              <a:rPr lang="cy-GB" dirty="0" err="1"/>
              <a:t>teilsio</a:t>
            </a:r>
            <a:r>
              <a:rPr lang="cy-GB" dirty="0"/>
              <a:t> ar gefndiroedd pren yn arfer da a chynghorir yn ei erbyn yn unol â Safonau Prydeinig.</a:t>
            </a:r>
          </a:p>
          <a:p>
            <a:endParaRPr lang="en-GB" dirty="0"/>
          </a:p>
          <a:p>
            <a:r>
              <a:rPr lang="cy-GB" dirty="0"/>
              <a:t>Wrth </a:t>
            </a:r>
            <a:r>
              <a:rPr lang="cy-GB" dirty="0" err="1"/>
              <a:t>deilsio</a:t>
            </a:r>
            <a:r>
              <a:rPr lang="cy-GB" dirty="0"/>
              <a:t> ar gefndir llawr pren, dylid gosod pilen ddatgysylltu dros arwyneb presennol y llawr.</a:t>
            </a:r>
          </a:p>
          <a:p>
            <a:endParaRPr lang="en-GB" dirty="0"/>
          </a:p>
          <a:p>
            <a:r>
              <a:rPr lang="cy-GB" b="1" dirty="0"/>
              <a:t>Beth yw pilen ddatgysylltu?</a:t>
            </a:r>
          </a:p>
          <a:p>
            <a:r>
              <a:rPr lang="cy-GB" dirty="0"/>
              <a:t>Mae system pilen ddatgysylltu yn darparu is-haen ganolraddol rhwng y gorchudd teils a’r is-haen sy’n cynnal pwysau. Gellir ei defnyddio dros amrywiaeth o is-haenau, gan gynnwys pren, concrid, </a:t>
            </a:r>
            <a:r>
              <a:rPr lang="cy-GB" dirty="0" err="1"/>
              <a:t>sgrid</a:t>
            </a:r>
            <a:r>
              <a:rPr lang="cy-GB" dirty="0"/>
              <a:t> </a:t>
            </a:r>
            <a:r>
              <a:rPr lang="cy-GB" dirty="0" err="1"/>
              <a:t>smentaidd</a:t>
            </a:r>
            <a:r>
              <a:rPr lang="cy-GB" dirty="0"/>
              <a:t> a </a:t>
            </a:r>
            <a:r>
              <a:rPr lang="cy-GB" dirty="0" err="1"/>
              <a:t>sgrid</a:t>
            </a:r>
            <a:r>
              <a:rPr lang="cy-GB" dirty="0"/>
              <a:t> gypswm. Maent wedi’u llunio i niwtraleiddio straen ochrol sy’n digwydd rhwng yr is-haen a’r gorchudd teils; nid ydynt wedi’u dylunio i ganiatáu symudiad fertigol gwahaniaethol (allwyro).</a:t>
            </a:r>
          </a:p>
          <a:p>
            <a:r>
              <a:rPr lang="cy-GB" dirty="0"/>
              <a:t>                                                        </a:t>
            </a:r>
            <a:r>
              <a:rPr lang="cy-GB" sz="1800" dirty="0"/>
              <a:t>Ffynhonnell:  https://www.schluter.co.uk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3344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 cefndiroedd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30210" y="1936079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Ym maes adeiladu, mae llawer o wahanol fathau o gefndiroedd y bydd teilsiwr waliau a lloriau yn dod ar eu traws, wrth osod teils waliau a lloriau.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637034-32F7-4698-BB2E-0B16B4C70029}"/>
              </a:ext>
            </a:extLst>
          </p:cNvPr>
          <p:cNvSpPr txBox="1"/>
          <p:nvPr/>
        </p:nvSpPr>
        <p:spPr>
          <a:xfrm>
            <a:off x="330210" y="3153574"/>
            <a:ext cx="822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Beth yw cefndir?</a:t>
            </a:r>
          </a:p>
          <a:p>
            <a:pPr algn="ctr"/>
            <a:endParaRPr lang="en-GB" dirty="0"/>
          </a:p>
          <a:p>
            <a:r>
              <a:rPr lang="cy-GB"/>
              <a:t>Cefndir yw unrhyw waith adeiladu </a:t>
            </a:r>
            <a:r>
              <a:rPr lang="cy-GB" b="1"/>
              <a:t>waliau</a:t>
            </a:r>
            <a:r>
              <a:rPr lang="cy-GB"/>
              <a:t> neu </a:t>
            </a:r>
            <a:r>
              <a:rPr lang="cy-GB" b="1"/>
              <a:t>loriau</a:t>
            </a:r>
            <a:r>
              <a:rPr lang="cy-GB"/>
              <a:t> y mae teilsiwr yn gosod teils wal a llawr arno.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bren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E82C7-1E23-4515-9072-B9B690BBF665}"/>
              </a:ext>
            </a:extLst>
          </p:cNvPr>
          <p:cNvSpPr txBox="1"/>
          <p:nvPr/>
        </p:nvSpPr>
        <p:spPr>
          <a:xfrm>
            <a:off x="457200" y="1556792"/>
            <a:ext cx="82296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Sut mae pilen ddatgysylltu’n gweithio?</a:t>
            </a:r>
          </a:p>
          <a:p>
            <a:r>
              <a:rPr lang="cy-GB" dirty="0"/>
              <a:t>Mae’r bilen yn gweithio drwy atal straen o’r is-haen rhag trosglwyddo i’r gorchudd teils sy’n gallu achosi cracio a </a:t>
            </a:r>
            <a:r>
              <a:rPr lang="cy-GB" dirty="0" err="1"/>
              <a:t>dilaminadu’r</a:t>
            </a:r>
            <a:r>
              <a:rPr lang="cy-GB" dirty="0"/>
              <a:t> gorchudd.</a:t>
            </a:r>
          </a:p>
          <a:p>
            <a:endParaRPr lang="en-GB" dirty="0"/>
          </a:p>
          <a:p>
            <a:r>
              <a:rPr lang="cy-GB" dirty="0"/>
              <a:t>Gan y bydd is-haenau’n ehangu ac yn crebachu oherwydd newidiadau mewn tymheredd a lefelau lleithder, mae pilen ddatgysylltu yn berffaith ar gyfer gadael i’r arwynebau symud yn annibynnol gan atal straen ar y teils sy’n gallu achosi cracio neu hyd yn oed </a:t>
            </a:r>
            <a:r>
              <a:rPr lang="cy-GB" dirty="0" err="1"/>
              <a:t>ddad</a:t>
            </a:r>
            <a:r>
              <a:rPr lang="cy-GB" dirty="0"/>
              <a:t>-fondio. Y rheswm am hyn yw bod y bilen yn datgysylltu gorchudd y llawr o’r is-haen ac yn niwtraleiddio’r tensiynau rhwng yr is-haen a’r gorchudd teils sy’n deillio o’r anffurfio amrywiol ar y defnyddiau. Yn yr un modd, mae craciau straen yn yr is-haen yn cael eu pontio ac felly nid ydynt yn cael eu trosglwyddo i’r gorchudd wyneb.</a:t>
            </a:r>
          </a:p>
          <a:p>
            <a:pPr algn="ctr"/>
            <a:r>
              <a:rPr lang="cy-GB" sz="1800" dirty="0"/>
              <a:t>                                                         Ffynhonnell:  https://www.schluter.co.uk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0504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seiliedig ar bren: (gosod pilen ddatgysylltu)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E82C7-1E23-4515-9072-B9B690BBF665}"/>
              </a:ext>
            </a:extLst>
          </p:cNvPr>
          <p:cNvSpPr txBox="1"/>
          <p:nvPr/>
        </p:nvSpPr>
        <p:spPr>
          <a:xfrm>
            <a:off x="3599381" y="5106965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                                                        </a:t>
            </a:r>
          </a:p>
          <a:p>
            <a:r>
              <a:rPr lang="cy-GB" sz="800">
                <a:latin typeface="Arial" panose="020B0604020202020204" pitchFamily="34" charset="0"/>
                <a:ea typeface="Calibri" panose="020F0502020204030204" pitchFamily="34" charset="0"/>
              </a:rPr>
              <a:t>© 2021 Schlüter-Systems Ltd</a:t>
            </a:r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CE13C1-9FDA-4EE0-B393-189730F687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7499" y="1738550"/>
            <a:ext cx="5069301" cy="36036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BFA4A6-3531-4DB8-90BD-E856227B480D}"/>
              </a:ext>
            </a:extLst>
          </p:cNvPr>
          <p:cNvSpPr txBox="1"/>
          <p:nvPr/>
        </p:nvSpPr>
        <p:spPr>
          <a:xfrm>
            <a:off x="466666" y="1536174"/>
            <a:ext cx="288119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</a:t>
            </a:r>
            <a:r>
              <a:rPr lang="cy-GB" dirty="0" err="1"/>
              <a:t>preimar</a:t>
            </a:r>
            <a:r>
              <a:rPr lang="cy-GB" dirty="0"/>
              <a:t> acrylig yn cael ei roi ar yr is-haen bren.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bilen ddatgysylltu yn cael ei gosod ar yr is-haen bren gydag adlyn hyblyg.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Mae’n cael ei adael i setio.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Gosodir teils ar y bilen gydag adlyn hyblyg.</a:t>
            </a:r>
          </a:p>
        </p:txBody>
      </p:sp>
    </p:spTree>
    <p:extLst>
      <p:ext uri="{BB962C8B-B14F-4D97-AF65-F5344CB8AC3E}">
        <p14:creationId xmlns:p14="http://schemas.microsoft.com/office/powerpoint/2010/main" val="14057022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 cefndiroedd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448852" y="1772816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/>
              <a:t>Rhybudd!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4C362D-E0E7-4353-BDE6-4C4FD7941275}"/>
              </a:ext>
            </a:extLst>
          </p:cNvPr>
          <p:cNvSpPr txBox="1"/>
          <p:nvPr/>
        </p:nvSpPr>
        <p:spPr>
          <a:xfrm>
            <a:off x="457201" y="2420888"/>
            <a:ext cx="822125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rhan o waith teilsiwr waliau a lloriau yn ymwneud â pharatoi </a:t>
            </a:r>
            <a:r>
              <a:rPr lang="cy-GB" b="1"/>
              <a:t>arwynebau cefndir</a:t>
            </a:r>
            <a:r>
              <a:rPr lang="cy-GB"/>
              <a:t> mewn adeiladau presennol. </a:t>
            </a:r>
          </a:p>
          <a:p>
            <a:pPr algn="ctr"/>
            <a:endParaRPr lang="en-GB" dirty="0"/>
          </a:p>
          <a:p>
            <a:r>
              <a:rPr lang="cy-GB"/>
              <a:t>Mae adeiladau hŷn yn cynnwys deunyddiau nad ydynt yn cael eu defnyddio mwyach ond sy’n wenwynig a/neu’n beryglus i iechyd.</a:t>
            </a:r>
          </a:p>
          <a:p>
            <a:pPr algn="ctr"/>
            <a:endParaRPr lang="en-GB" dirty="0"/>
          </a:p>
          <a:p>
            <a:r>
              <a:rPr lang="cy-GB"/>
              <a:t>Gall tynnu hen arwynebau cefndir presennol achosi llwch, sydd, wrth ei anadlu i mewn, yn gallu achosi problemau iechyd, a hynny flynyddoedd lawer yn ddiweddarach weithiau.</a:t>
            </a:r>
          </a:p>
          <a:p>
            <a:pPr algn="ctr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673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 cefndiroedd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4C362D-E0E7-4353-BDE6-4C4FD7941275}"/>
              </a:ext>
            </a:extLst>
          </p:cNvPr>
          <p:cNvSpPr txBox="1"/>
          <p:nvPr/>
        </p:nvSpPr>
        <p:spPr>
          <a:xfrm>
            <a:off x="424608" y="1628800"/>
            <a:ext cx="822125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Dyma rai o’r peryglon sy’n gyffredin mewn adeiladau hŷn:</a:t>
            </a:r>
          </a:p>
          <a:p>
            <a:pPr algn="ctr"/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Asbestos: i’w ganfod mewn teils llawr thermoplastig, artecs, deunydd lagio pibellau a sestonau toiled a llawer o gydrannau a deunyddiau eraill.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Plwm: i’w ganfod mewn paent.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Arsenig:</a:t>
            </a:r>
            <a:r>
              <a:rPr lang="cy-GB" i="1"/>
              <a:t> </a:t>
            </a:r>
            <a:r>
              <a:rPr lang="cy-GB"/>
              <a:t>i’w ganfod mewn hen bapur wal gwyrdd.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VOC (Cyfansoddion organig anweddol): i’w canfod mewn plastigau a chaenau diogelu.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Gwydr ffibr: gall fod yn bresennol wrth adnewyddu nenfydau i fyny’r grisiau.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Silica:</a:t>
            </a:r>
            <a:r>
              <a:rPr lang="cy-GB" b="1"/>
              <a:t> </a:t>
            </a:r>
            <a:r>
              <a:rPr lang="cy-GB"/>
              <a:t>i’w ganfod mewn cerrig, tywod, teils a brics, a gellir ei anadlu i mewn wrth dorri gwaith maen.</a:t>
            </a:r>
          </a:p>
          <a:p>
            <a:pPr algn="ctr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1360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arwynebau</a:t>
            </a:r>
            <a:br>
              <a:rPr lang="cy-GB"/>
            </a:b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457200" y="1556792"/>
            <a:ext cx="822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r>
              <a:rPr lang="cy-GB"/>
              <a:t>Gellir diffinio nodweddion arwynebau fel: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gwastad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caled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gwir a sgwâr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syth a lefel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cadarn.</a:t>
            </a:r>
          </a:p>
        </p:txBody>
      </p:sp>
    </p:spTree>
    <p:extLst>
      <p:ext uri="{BB962C8B-B14F-4D97-AF65-F5344CB8AC3E}">
        <p14:creationId xmlns:p14="http://schemas.microsoft.com/office/powerpoint/2010/main" val="4172747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arwynebau: sych 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457200" y="1390588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r>
              <a:rPr lang="cy-GB"/>
              <a:t>Wrth baratoi ar gyfer teilsio, rhaid i gefndir fod yn sych.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Waliau plastr newydd (seiliedig ar gypswm)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Waliau rendro newydd (seiliedig ar sment)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Lloriau newydd â sgrid (seiliedig ar sment/gypswm)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Lloriau concrid newydd (seiliedig ar sment)</a:t>
            </a:r>
          </a:p>
          <a:p>
            <a:endParaRPr lang="en-GB" dirty="0"/>
          </a:p>
          <a:p>
            <a:r>
              <a:rPr lang="cy-GB"/>
              <a:t>Mae angen i gefndiroedd sydd newydd gael eu gorffen sychu’n llwyr cyn i unrhyw waith gael ei wneud o ran paratoi ar gyfer teilsio.</a:t>
            </a:r>
          </a:p>
          <a:p>
            <a:endParaRPr lang="en-GB" dirty="0"/>
          </a:p>
          <a:p>
            <a:r>
              <a:rPr lang="cy-GB" sz="1600" i="1"/>
              <a:t>BS 5385-1:2018 Dylid caniatáu digon o amser ychwanegol i galedu, sy’n gymesur â hyd a lled atgyweirio, cyn defnyddio’r system wely a ddewiswyd.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350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arwynebau: caled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23528" y="1556792"/>
            <a:ext cx="83632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r>
              <a:rPr lang="cy-GB"/>
              <a:t>Mae gan bob deunydd lefel o gryfder mesuradwy, llinol, cywasgol, tynnol a chroesrym.</a:t>
            </a:r>
          </a:p>
          <a:p>
            <a:endParaRPr lang="en-GB" dirty="0"/>
          </a:p>
          <a:p>
            <a:r>
              <a:rPr lang="cy-GB"/>
              <a:t>Enghraifft o galedwch yw trwch plastrfwrdd sy’n 12.5mm o’i gymharu â 9.5mm. Y plastrfwrdd 12.5mm o drwch fydd y caletaf o’r ddau faint.  </a:t>
            </a:r>
          </a:p>
        </p:txBody>
      </p:sp>
    </p:spTree>
    <p:extLst>
      <p:ext uri="{BB962C8B-B14F-4D97-AF65-F5344CB8AC3E}">
        <p14:creationId xmlns:p14="http://schemas.microsoft.com/office/powerpoint/2010/main" val="487927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3A87A76-21D9-4163-B322-6B93EC0B6E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133"/>
          <a:stretch/>
        </p:blipFill>
        <p:spPr>
          <a:xfrm>
            <a:off x="5292080" y="2636912"/>
            <a:ext cx="3704057" cy="2861816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Nodweddion arwynebau: gwir a sgwâr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34489" y="1159727"/>
            <a:ext cx="445353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r>
              <a:rPr lang="cy-GB" dirty="0"/>
              <a:t>Ym maes adeiladu, er mwyn i rywbeth fod yn </a:t>
            </a:r>
            <a:r>
              <a:rPr lang="cy-GB" b="1" dirty="0"/>
              <a:t>wir</a:t>
            </a:r>
            <a:r>
              <a:rPr lang="cy-GB" dirty="0"/>
              <a:t>, mae’n golygu ei fod yn fanwl gywir.</a:t>
            </a:r>
          </a:p>
          <a:p>
            <a:endParaRPr lang="en-GB" b="1" dirty="0"/>
          </a:p>
          <a:p>
            <a:r>
              <a:rPr lang="cy-GB" dirty="0"/>
              <a:t>Mae </a:t>
            </a:r>
            <a:r>
              <a:rPr lang="cy-GB" b="1" dirty="0"/>
              <a:t>Sgwâr</a:t>
            </a:r>
            <a:r>
              <a:rPr lang="cy-GB" dirty="0"/>
              <a:t>, o ran mesur, yn ddyfais sy’n cynnwys dwy ymyl syth wedi’u gosod ar onglau sgwâr i’w gilydd. Bydd teilsiwr yn defnyddio sgwâr i osod teils llawr allan neu i farcio teils yn barod i’w torri.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64F63A-0830-4B09-950A-E238E00418FA}"/>
              </a:ext>
            </a:extLst>
          </p:cNvPr>
          <p:cNvSpPr/>
          <p:nvPr/>
        </p:nvSpPr>
        <p:spPr>
          <a:xfrm>
            <a:off x="1475656" y="5095419"/>
            <a:ext cx="1691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Dur sgwâr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4305D5-C660-4870-8ABE-A15A575325E4}"/>
              </a:ext>
            </a:extLst>
          </p:cNvPr>
          <p:cNvSpPr txBox="1"/>
          <p:nvPr/>
        </p:nvSpPr>
        <p:spPr>
          <a:xfrm>
            <a:off x="5264794" y="2292250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dirty="0"/>
              <a:t>Gosod allan gan ddefnyddio’r dull 3:4:5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411A4A-DD2E-4468-88FE-280196BA3D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68800" y="4533474"/>
            <a:ext cx="1018032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067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B4F8BA-B648-4D66-967C-57215A1215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F6D0AE-861F-4E2E-9AD6-489FDDDF4B66}">
  <ds:schemaRefs>
    <ds:schemaRef ds:uri="http://purl.org/dc/elements/1.1/"/>
    <ds:schemaRef ds:uri="http://schemas.microsoft.com/office/2006/metadata/properties"/>
    <ds:schemaRef ds:uri="dc3e18ab-5e90-4249-b4bb-5052ecfaefd5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dcmitype/"/>
    <ds:schemaRef ds:uri="6630edcf-f6f2-42e2-934a-b174e5b8993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4BDDD5C-7BF3-47D9-86C0-7190F22729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2393</TotalTime>
  <Words>2385</Words>
  <Application>Microsoft Office PowerPoint</Application>
  <PresentationFormat>On-screen Show (4:3)</PresentationFormat>
  <Paragraphs>261</Paragraphs>
  <Slides>32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Lucida Grande</vt:lpstr>
      <vt:lpstr>Times New Roman</vt:lpstr>
      <vt:lpstr>Default Design</vt:lpstr>
      <vt:lpstr>PowerPoint 10: Paratoi cefndiroedd</vt:lpstr>
      <vt:lpstr>Nod: Rhoi dealltwriaeth i ddysgwyr o baratoi cefndiroedd a ddefnyddir ar gyfer teilsio waliau a lloriau.   Deilliannau:  Ar ddiwedd y sesiwn hon, bydd y dysgwr yn gallu:  Deilliant 1: Nodi amrywiaeth o ddulliau ar gyfer paratoi gwahanol gefndiroedd Deilliant 2: Bod yn ymwybodol o bwysigrwydd cydnawsedd rhwng y cefndir a’r deunyddiau a roddir arno. Deilliant 3: Adnabod nodweddion arwynebau, fel sych, gwastad, caled, gwir a sgwâr, syth, lefel a chadarn. </vt:lpstr>
      <vt:lpstr>Paratoi cefndiroedd  </vt:lpstr>
      <vt:lpstr>Paratoi cefndiroedd  </vt:lpstr>
      <vt:lpstr>Paratoi cefndiroedd  </vt:lpstr>
      <vt:lpstr>Nodweddion arwynebau   </vt:lpstr>
      <vt:lpstr>Nodweddion arwynebau: sych   </vt:lpstr>
      <vt:lpstr>Nodweddion arwynebau: caled  </vt:lpstr>
      <vt:lpstr>Nodweddion arwynebau: gwir a sgwâr  </vt:lpstr>
      <vt:lpstr>Nodweddion arwynebau: syth (llinell blwm) a lefel  </vt:lpstr>
      <vt:lpstr>Nodweddion arwynebau: syth (llinell blwm) a lefel  </vt:lpstr>
      <vt:lpstr>Nodweddion arwynebau: cadarn  </vt:lpstr>
      <vt:lpstr>Mathau o gefndiroedd: ardaloedd newydd ac ardaloedd presennol</vt:lpstr>
      <vt:lpstr>Mathau o gefndiroedd: ardaloedd newydd ac ardaloedd presennol</vt:lpstr>
      <vt:lpstr>Cefndiroedd seiliedig ar gypswm</vt:lpstr>
      <vt:lpstr>Cefndiroedd seiliedig ar gypswm</vt:lpstr>
      <vt:lpstr>Cefndiroedd seiliedig ar gypswm</vt:lpstr>
      <vt:lpstr>Cefndiroedd seiliedig ar gypswm</vt:lpstr>
      <vt:lpstr>Cefndiroedd seiliedig ar sment</vt:lpstr>
      <vt:lpstr>Cefndiroedd seiliedig ar sment</vt:lpstr>
      <vt:lpstr>Byrddau cefn seiliedig ar sment, soled ac wedi’u hinswleiddio (craidd sbwng)</vt:lpstr>
      <vt:lpstr>Byrddau cefn soled seiliedig ar sment</vt:lpstr>
      <vt:lpstr>Byrddau cefn seiliedig ar sment wedi’u hinswleiddio (craidd sbwng) </vt:lpstr>
      <vt:lpstr>Cefndiroedd seiliedig ar sment: sgrid</vt:lpstr>
      <vt:lpstr>Cefndiroedd seiliedig ar sment: concrid</vt:lpstr>
      <vt:lpstr>Cefndiroedd seiliedig ar sment: rendr</vt:lpstr>
      <vt:lpstr>Cefndiroedd seiliedig ar sment: rendr</vt:lpstr>
      <vt:lpstr>Cefndiroedd seiliedig ar bren</vt:lpstr>
      <vt:lpstr>Cefndiroedd seiliedig ar bren</vt:lpstr>
      <vt:lpstr>Cefndiroedd seiliedig ar bren</vt:lpstr>
      <vt:lpstr>Cefndiroedd seiliedig ar bren: (gosod pilen ddatgysylltu)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342</cp:revision>
  <cp:lastPrinted>2021-09-29T12:43:39Z</cp:lastPrinted>
  <dcterms:created xsi:type="dcterms:W3CDTF">2013-05-28T00:38:54Z</dcterms:created>
  <dcterms:modified xsi:type="dcterms:W3CDTF">2021-10-13T14:12:30Z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