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47" r:id="rId6"/>
    <p:sldId id="328" r:id="rId7"/>
    <p:sldId id="331" r:id="rId8"/>
    <p:sldId id="330" r:id="rId9"/>
    <p:sldId id="332" r:id="rId10"/>
    <p:sldId id="333" r:id="rId11"/>
    <p:sldId id="341" r:id="rId12"/>
    <p:sldId id="342" r:id="rId13"/>
    <p:sldId id="343" r:id="rId14"/>
    <p:sldId id="344" r:id="rId15"/>
    <p:sldId id="345" r:id="rId16"/>
    <p:sldId id="346" r:id="rId17"/>
    <p:sldId id="267" r:id="rId18"/>
  </p:sldIdLst>
  <p:sldSz cx="9144000" cy="6858000" type="screen4x3"/>
  <p:notesSz cx="6797675" cy="987425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1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  <p:cmAuthor id="2" name="hillary" initials="h" lastIdx="1" clrIdx="1">
    <p:extLst>
      <p:ext uri="{19B8F6BF-5375-455C-9EA6-DF929625EA0E}">
        <p15:presenceInfo xmlns:p15="http://schemas.microsoft.com/office/powerpoint/2012/main" userId="S::hillary@justcontent.co.uk::e1a2e170-c5b3-4c6a-b3a8-851e79bf1c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96374" autoAdjust="0"/>
  </p:normalViewPr>
  <p:slideViewPr>
    <p:cSldViewPr showGuides="1">
      <p:cViewPr varScale="1">
        <p:scale>
          <a:sx n="62" d="100"/>
          <a:sy n="62" d="100"/>
        </p:scale>
        <p:origin x="121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494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1: Sgiliau/rôl sydd eu hangen yn y diwydiant teilsio waliau a lloriau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7. Rhoi a gosod deunyddiau teilsio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764872"/>
          </a:xfrm>
        </p:spPr>
        <p:txBody>
          <a:bodyPr/>
          <a:lstStyle/>
          <a:p>
            <a:r>
              <a:rPr lang="cy-GB"/>
              <a:t>Ar ôl paratoi arwynebau waliau a lloriau cyn eu teilsio, gall teilsiwr fynd ymlaen i deilsio waliau a/neu loriau. </a:t>
            </a:r>
            <a:br>
              <a:rPr lang="cy-GB"/>
            </a:br>
            <a:r>
              <a:rPr lang="cy-GB"/>
              <a:t>Mae hyn yn gofyn am ddealltwriaeth o sut i: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6B296A-1B17-4ED9-B8FB-CC25003EF5C3}"/>
              </a:ext>
            </a:extLst>
          </p:cNvPr>
          <p:cNvSpPr txBox="1"/>
          <p:nvPr/>
        </p:nvSpPr>
        <p:spPr>
          <a:xfrm>
            <a:off x="422052" y="2353378"/>
            <a:ext cx="5410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roi adlyn yn gywir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gosod teilsen ar gefndir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growtio a chaboli teils i orffen y cynnyrch gwaith.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B227EC-0B28-4EFA-AAEC-2EC146572C6F}"/>
              </a:ext>
            </a:extLst>
          </p:cNvPr>
          <p:cNvSpPr txBox="1"/>
          <p:nvPr/>
        </p:nvSpPr>
        <p:spPr>
          <a:xfrm>
            <a:off x="457200" y="3837378"/>
            <a:ext cx="5194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Rhaid cwblhau hyn yn unol â lluniadau, manylebau, safonau'r diwydiant a'r cyfarwyddiadau a roddir.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5D241-A88A-4527-A912-48BED29F2F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982" y="2497717"/>
            <a:ext cx="2483420" cy="186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7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8. Trin a storio deunyddiau ac ategolion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716F21-4751-4716-8822-18A9B7DFF7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Fel rhan o’r broses deilsio, mewn perthynas â chynllunio tasg deilsio a gweithio gyda’r deunyddiau a ddefnyddir ar dasg deilsio, mae gallu rheoli’r deunyddiau’n gywir yn agwedd bwysig ar rôl teilsiwr.</a:t>
            </a:r>
          </a:p>
          <a:p>
            <a:r>
              <a:rPr lang="cy-GB"/>
              <a:t>Mae rhai o’r pwyntiau sy’n ymwneud â thrin a storio deunyddiau’n effeithiol yn cynnwys y canlynol.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Cylchdroi stoc ac oes silff.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Diogelu deunyddiau er mwyn osgoi difrod.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Sut y dylid trin a storio gwahanol ddeunyddiau yn gywir.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Sut i gael gafael ar y deunyddiau sydd eu hangen ar gyfer cynnyrch gwaith a’u nodi.</a:t>
            </a:r>
          </a:p>
        </p:txBody>
      </p:sp>
    </p:spTree>
    <p:extLst>
      <p:ext uri="{BB962C8B-B14F-4D97-AF65-F5344CB8AC3E}">
        <p14:creationId xmlns:p14="http://schemas.microsoft.com/office/powerpoint/2010/main" val="49330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8" y="963970"/>
            <a:ext cx="8229600" cy="382588"/>
          </a:xfrm>
        </p:spPr>
        <p:txBody>
          <a:bodyPr/>
          <a:lstStyle/>
          <a:p>
            <a:r>
              <a:rPr lang="cy-GB"/>
              <a:t>9. Ystyriaethau amgylcheddol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9D0397-ADE2-4E3D-939D-8A254BB028E0}"/>
              </a:ext>
            </a:extLst>
          </p:cNvPr>
          <p:cNvSpPr txBox="1"/>
          <p:nvPr/>
        </p:nvSpPr>
        <p:spPr>
          <a:xfrm>
            <a:off x="395536" y="1475393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Yn yr un modd â llawer o grefftau, mae teilsio yn cynhyrchu deunyddiau gwastraff.</a:t>
            </a:r>
          </a:p>
          <a:p>
            <a:endParaRPr lang="en-GB" dirty="0"/>
          </a:p>
          <a:p>
            <a:r>
              <a:rPr lang="cy-GB" dirty="0"/>
              <a:t>Mae hyn yn cynnwys gwastraff o: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ddŵr halogedig a gwastraff cemegol.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glanhau’r ardal waith, yr offer a’r cyfarpar.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cymysgu gormodol, torion teils, deunydd pecynnu a chynwysyddion.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A8CC1B-1FAE-40EF-A337-63B62F41F233}"/>
              </a:ext>
            </a:extLst>
          </p:cNvPr>
          <p:cNvSpPr txBox="1"/>
          <p:nvPr/>
        </p:nvSpPr>
        <p:spPr>
          <a:xfrm>
            <a:off x="2339752" y="3925808"/>
            <a:ext cx="6203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rheoli a chynllunio gwaith teilsio yn effeithiol, drwy leihau, ailddefnyddio ac ailgylchu, yn lleihau gwastraff. Gall hyn arbed amser ac arian a chreu amgylchedd gweithio mwy diogel.</a:t>
            </a:r>
          </a:p>
        </p:txBody>
      </p:sp>
      <p:pic>
        <p:nvPicPr>
          <p:cNvPr id="1026" name="Picture 2" descr="Grym Symbol - Lleihau, Ailddefnyddio, Ailgylchu Sbwriel">
            <a:extLst>
              <a:ext uri="{FF2B5EF4-FFF2-40B4-BE49-F238E27FC236}">
                <a16:creationId xmlns:a16="http://schemas.microsoft.com/office/drawing/2014/main" id="{44D2D67A-F157-495C-8376-5504BA39B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" y="3673629"/>
            <a:ext cx="1575618" cy="157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652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69" y="1007719"/>
            <a:ext cx="8229600" cy="382588"/>
          </a:xfrm>
        </p:spPr>
        <p:txBody>
          <a:bodyPr/>
          <a:lstStyle/>
          <a:p>
            <a:r>
              <a:rPr lang="cy-GB"/>
              <a:t>10. Arferion gweithio diogel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1334BD-C576-4068-BDB4-894934069FD6}"/>
              </a:ext>
            </a:extLst>
          </p:cNvPr>
          <p:cNvSpPr txBox="1"/>
          <p:nvPr/>
        </p:nvSpPr>
        <p:spPr>
          <a:xfrm>
            <a:off x="457200" y="1390588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Ym maes adeiladu, fel ym mhob crefft arall, gall teilsio fod yn beryglus os na chyflawnir rhywfaint o hyfforddiant a diogelwch personol. Rhaid i deilsiwr: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sicrhau ei fod yn gwisgo’r offer/dillad diogelu personol (PPE/C) cywir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cael yr hyfforddiant masnach a diogelwch perthnasol.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darllen a deall asesiadau risg.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darllen a deall datganiadau dull.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gallu nodi’r ddeddfwriaeth allweddol sy’n ymwneud â chrefft teilsio waliau a lloriau.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yn ymwybodol o HASWA, RIDDOR, COSHH a PUWER, a’i gyfrifoldeb o ran cydymffurfio â nhw.</a:t>
            </a:r>
          </a:p>
        </p:txBody>
      </p:sp>
    </p:spTree>
    <p:extLst>
      <p:ext uri="{BB962C8B-B14F-4D97-AF65-F5344CB8AC3E}">
        <p14:creationId xmlns:p14="http://schemas.microsoft.com/office/powerpoint/2010/main" val="2476792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FEC91-C3BC-4A5E-A20E-C60A2DA30C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908720"/>
            <a:ext cx="8229600" cy="48512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DFD63B-458D-405E-9200-B78E3D67656E}"/>
              </a:ext>
            </a:extLst>
          </p:cNvPr>
          <p:cNvSpPr/>
          <p:nvPr/>
        </p:nvSpPr>
        <p:spPr>
          <a:xfrm>
            <a:off x="457200" y="1098000"/>
            <a:ext cx="84352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</a:t>
            </a:r>
            <a:r>
              <a:rPr lang="cy-GB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dirty="0"/>
              <a:t>Rhoi dealltwriaeth i ddysgwyr o rôl teilsiwr waliau a lloriau.</a:t>
            </a:r>
          </a:p>
          <a:p>
            <a:pPr>
              <a:spcAft>
                <a:spcPts val="0"/>
              </a:spcAft>
            </a:pPr>
            <a:endParaRPr lang="en-GB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y-GB" dirty="0">
                <a:latin typeface="+mn-lt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dirty="0"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</a:p>
          <a:p>
            <a:pPr>
              <a:spcAft>
                <a:spcPts val="0"/>
              </a:spcAft>
            </a:pPr>
            <a:r>
              <a:rPr lang="cy-GB" dirty="0">
                <a:latin typeface="+mn-lt"/>
                <a:ea typeface="Times New Roman" panose="02020603050405020304" pitchFamily="18" charset="0"/>
              </a:rPr>
              <a:t> </a:t>
            </a:r>
          </a:p>
          <a:p>
            <a:pPr lvl="0"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dirty="0"/>
              <a:t>Adnabod rôl teilsiwr waliau a lloriau a’i brif gyfrifoldebau ar bob cam wrth gyflawni amrywiaeth o dasgau cysylltiedig. </a:t>
            </a:r>
          </a:p>
          <a:p>
            <a:pPr lvl="0">
              <a:spcAft>
                <a:spcPts val="0"/>
              </a:spcAft>
            </a:pPr>
            <a:endParaRPr lang="en-GB" b="1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2: </a:t>
            </a:r>
            <a:r>
              <a:rPr lang="cy-GB" dirty="0"/>
              <a:t>Adnabod y gwahanol sgiliau sydd eu hangen ym meysydd gwahanol y sector teilsio waliau a lloriau. </a:t>
            </a:r>
          </a:p>
          <a:p>
            <a:pPr lvl="0">
              <a:spcAft>
                <a:spcPts val="0"/>
              </a:spcAft>
            </a:pPr>
            <a:endParaRPr lang="en-GB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3: </a:t>
            </a:r>
            <a:r>
              <a:rPr lang="cy-GB" dirty="0"/>
              <a:t>Adnabod y gwahanol ddulliau o gael gwared â deunyddiau teilsio waliau a lloriau yn gywir yn unol â’r ddeddfwriaeth bresennol.</a:t>
            </a:r>
          </a:p>
        </p:txBody>
      </p:sp>
    </p:spTree>
    <p:extLst>
      <p:ext uri="{BB962C8B-B14F-4D97-AF65-F5344CB8AC3E}">
        <p14:creationId xmlns:p14="http://schemas.microsoft.com/office/powerpoint/2010/main" val="288892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Rôl y teilsiwr waliau a lloriau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51433"/>
            <a:ext cx="8229600" cy="3843168"/>
          </a:xfrm>
        </p:spPr>
        <p:txBody>
          <a:bodyPr/>
          <a:lstStyle/>
          <a:p>
            <a:pPr marL="0" indent="0"/>
            <a:r>
              <a:rPr lang="cy-GB"/>
              <a:t>Fel teilsiwr waliau a lloriau, byddwch yn ymwneud â llawer o elfennau gwaith er mwyn gallu cynhyrchu cynnyrch gwaith gorffenedig.</a:t>
            </a:r>
          </a:p>
          <a:p>
            <a:pPr marL="0" indent="0"/>
            <a:r>
              <a:rPr lang="cy-GB"/>
              <a:t>Gan ddefnyddio’r wybodaeth a restrir isod, byddwn yn nodi’r sgiliau sydd eu hangen ar wahanol gamau er mwyn cwblhau amrywiaeth o dasgau teilsio cysylltiedig yn fedrus.</a:t>
            </a:r>
          </a:p>
          <a:p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5212CA-75C2-49FF-B981-8F298F4A6D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025289"/>
              </p:ext>
            </p:extLst>
          </p:nvPr>
        </p:nvGraphicFramePr>
        <p:xfrm>
          <a:off x="457200" y="3451097"/>
          <a:ext cx="82296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37600869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94246497"/>
                    </a:ext>
                  </a:extLst>
                </a:gridCol>
              </a:tblGrid>
              <a:tr h="352116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1. Gwaith cynllunio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6. Cymysgu deunyddiau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7715"/>
                  </a:ext>
                </a:extLst>
              </a:tr>
              <a:tr h="352116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2. Gosod allan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7. </a:t>
                      </a:r>
                      <a:r>
                        <a:rPr lang="cy-GB" b="1"/>
                        <a:t>Rhoi a gosod deunyddiau teilsio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891810"/>
                  </a:ext>
                </a:extLst>
              </a:tr>
              <a:tr h="607761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3. Torri teils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8.</a:t>
                      </a:r>
                      <a:r>
                        <a:rPr lang="cy-GB" b="1"/>
                        <a:t> </a:t>
                      </a:r>
                      <a:r>
                        <a:rPr lang="cy-GB" b="1">
                          <a:solidFill>
                            <a:schemeClr val="tx1"/>
                          </a:solidFill>
                        </a:rPr>
                        <a:t>Trin a storio deunyddiau ac ategolion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489609"/>
                  </a:ext>
                </a:extLst>
              </a:tr>
              <a:tr h="352116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4. Gwarchod arwynebau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b="1">
                          <a:solidFill>
                            <a:schemeClr val="tx1"/>
                          </a:solidFill>
                        </a:rPr>
                        <a:t>9. Ystyriaethau amgylcheddol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99999"/>
                  </a:ext>
                </a:extLst>
              </a:tr>
              <a:tr h="352116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5. Paratoi cefndiroedd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b="1">
                          <a:solidFill>
                            <a:schemeClr val="tx1"/>
                          </a:solidFill>
                        </a:rPr>
                        <a:t>10. Arferion gweithio diogel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35609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1. Gwaith cynllunio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Cyn gwneud unrhyw waith, mae’n bwysig cynllunio. Mae hyn yn golygu y gallwch:</a:t>
            </a:r>
          </a:p>
          <a:p>
            <a:pPr lvl="1"/>
            <a:r>
              <a:rPr lang="cy-GB"/>
              <a:t>gosod amserlenni ar gyfer dechrau a chwblhau tasg teilsio</a:t>
            </a:r>
          </a:p>
          <a:p>
            <a:pPr lvl="1"/>
            <a:r>
              <a:rPr lang="cy-GB"/>
              <a:t>cyfrifo costau deunyddiau a llafur</a:t>
            </a:r>
          </a:p>
          <a:p>
            <a:pPr lvl="1"/>
            <a:r>
              <a:rPr lang="cy-GB"/>
              <a:t>penderfynu pa mor addas yw deunyddiau ar gyfer tasg teilsio</a:t>
            </a:r>
          </a:p>
          <a:p>
            <a:pPr lvl="1"/>
            <a:r>
              <a:rPr lang="cy-GB"/>
              <a:t>nodi unrhyw ofynion iechyd a diogelwch, fel asesiadau risg a chyfarpar diogelu personol (AC 1.5)</a:t>
            </a:r>
          </a:p>
          <a:p>
            <a:pPr lvl="1"/>
            <a:r>
              <a:rPr lang="cy-GB"/>
              <a:t>trefnu amseroedd danfon</a:t>
            </a:r>
          </a:p>
          <a:p>
            <a:pPr lvl="1"/>
            <a:r>
              <a:rPr lang="cy-GB"/>
              <a:t>cael gwared ar deunydd gwastraff yn unol</a:t>
            </a:r>
            <a:br>
              <a:rPr lang="cy-GB"/>
            </a:br>
            <a:r>
              <a:rPr lang="cy-GB"/>
              <a:t>ag ystyriaethau amgylcheddol.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53B5B7-0FD8-423B-A419-A9C5080913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149080"/>
            <a:ext cx="2922385" cy="19492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2. Gosod allan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>
              <a:defRPr/>
            </a:pPr>
            <a:r>
              <a:rPr lang="cy-GB"/>
              <a:t>Gellir gwneud gwaith teilsio allan yn gywir drwy ddefnyddio gwahanol ddulliau.</a:t>
            </a:r>
          </a:p>
          <a:p>
            <a:pPr>
              <a:defRPr/>
            </a:pPr>
            <a:r>
              <a:rPr lang="cy-GB"/>
              <a:t>Gellir cyfuno’r dulliau hyn i gyflawni’r gwaith gofynnol.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Mesur.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Dull 3:4:5, a ddefnyddir i wirio sgwâr.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Llinellau canol, a ddefnyddir i gyfrifo meintiau torri cyfartal a chywir.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Ymarfer y dasg.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3. Torri teils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>
              <a:defRPr/>
            </a:pPr>
            <a:r>
              <a:rPr lang="cy-GB"/>
              <a:t>Mae angen i deilsiwr allu torri amrywiaeth o deils gan ddefnyddio’r dull a’r offer torri teils cywir.</a:t>
            </a:r>
          </a:p>
          <a:p>
            <a:pPr lvl="2">
              <a:defRPr/>
            </a:pP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FC28D2D-3CE3-4D91-950A-B8B712F3EF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804280"/>
              </p:ext>
            </p:extLst>
          </p:nvPr>
        </p:nvGraphicFramePr>
        <p:xfrm>
          <a:off x="457200" y="2276872"/>
          <a:ext cx="8229600" cy="3420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45766870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689996160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chemeClr val="tx1"/>
                          </a:solidFill>
                        </a:rPr>
                        <a:t>Ysgrifell deils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291767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chemeClr val="tx1"/>
                          </a:solidFill>
                        </a:rPr>
                        <a:t>Llif deils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  <a:p>
                      <a:pPr algn="l" rtl="0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591239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chemeClr val="tx1"/>
                          </a:solidFill>
                        </a:rPr>
                        <a:t>Torrwr sych a weithredir â llaw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83232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l"/>
                      <a:r>
                        <a:rPr lang="cy-GB" sz="1800" b="1">
                          <a:solidFill>
                            <a:schemeClr val="tx1"/>
                          </a:solidFill>
                        </a:rPr>
                        <a:t>Torrwr gwlyb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26924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9A7E252-26CD-43AE-A7B5-D3A71B06DF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193" y="4029464"/>
            <a:ext cx="1069983" cy="7147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316A66-2980-45B8-9402-DB9C499790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193" y="4844704"/>
            <a:ext cx="1069984" cy="7147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547938-8A2C-45E0-8810-B94FBFF997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366488"/>
            <a:ext cx="3136650" cy="4977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BB2436-8E28-4D93-BD55-D3241C2DFD79}"/>
              </a:ext>
            </a:extLst>
          </p:cNvPr>
          <p:cNvSpPr/>
          <p:nvPr/>
        </p:nvSpPr>
        <p:spPr>
          <a:xfrm>
            <a:off x="7367415" y="2943722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E424DC-F923-4E84-AFD1-A52BC5622E3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9442" y="3266445"/>
            <a:ext cx="1253483" cy="7032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AD041CE-1CB9-4B32-B02A-12989FB2B843}"/>
              </a:ext>
            </a:extLst>
          </p:cNvPr>
          <p:cNvSpPr/>
          <p:nvPr/>
        </p:nvSpPr>
        <p:spPr>
          <a:xfrm>
            <a:off x="7391253" y="3771618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4. Gwarchod arwynebau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Wrth deilsio, rhaid i’r teilsiwr fod yn ofalus i beidio â difrodi unrhyw arwyneb wal neu lawr presennol nac unrhyw offer arall yn yr ardal lle mae’n gweithio.</a:t>
            </a:r>
          </a:p>
          <a:p>
            <a:r>
              <a:rPr lang="cy-GB"/>
              <a:t>Er enghraifft, mae angen llawr teils newydd ar gegin mewn eiddo domestig a sblasgefn teils newydd (wal).</a:t>
            </a:r>
          </a:p>
          <a:p>
            <a:r>
              <a:rPr lang="cy-GB"/>
              <a:t>Er mwyn diogelu’r gegin bresennol, rhaid i’r teilsiwr ddefnyddio cyfarpar i ddiogelu cypyrddau ac arwyneb gweithio’r gegin.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C0A830-8DCC-46ED-A824-75F5F7346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470032"/>
              </p:ext>
            </p:extLst>
          </p:nvPr>
        </p:nvGraphicFramePr>
        <p:xfrm>
          <a:off x="461144" y="4149080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478899855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444612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y-GB">
                          <a:solidFill>
                            <a:schemeClr val="tx1"/>
                          </a:solidFill>
                        </a:rPr>
                        <a:t>Cypyrddau a drysau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>
                          <a:solidFill>
                            <a:schemeClr val="tx1"/>
                          </a:solidFill>
                        </a:rPr>
                        <a:t>Gorchuddion llwch/dalenni plastig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46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Lloriau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Deunyddiau dalen/gorchuddion llwch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044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Arwynebau gweithio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Cardfwrdd/dalen haenog/dalen blastig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34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Arwynebau wedi’u paentio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Tâp tac isel a dalenni plastig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25749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5. Paratoi cefndiroedd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Nid mater o osod teils ar waliau a lloriau yn unig yw teilsio: mae llawer o waith yn gysylltiedig â pharatoi arwynebau waliau a lloriau cyn gosod teilsen.</a:t>
            </a:r>
          </a:p>
          <a:p>
            <a:r>
              <a:rPr lang="cy-GB"/>
              <a:t>Gall adeiladau newydd a hen adeiladau fod wedi’u codi mewn gwahanol ffyrdd, gyda llawer o wahanol fathau o ddeunyddiau yn ffurfio gwead eu strwythurau.</a:t>
            </a:r>
          </a:p>
          <a:p>
            <a:r>
              <a:rPr lang="cy-GB"/>
              <a:t>Gall y rhain gynnwys deunyddiau sy’n seiliedig ar gypswm, sment a phren.</a:t>
            </a:r>
          </a:p>
          <a:p>
            <a:r>
              <a:rPr lang="cy-GB"/>
              <a:t>Un o rolau pwysig iawn y teilsiwr yw nodi cefndir y deunydd a defnyddio’r preimar neu’r pilen gywir wrth baratoi cyn teilsio. </a:t>
            </a:r>
          </a:p>
        </p:txBody>
      </p:sp>
    </p:spTree>
    <p:extLst>
      <p:ext uri="{BB962C8B-B14F-4D97-AF65-F5344CB8AC3E}">
        <p14:creationId xmlns:p14="http://schemas.microsoft.com/office/powerpoint/2010/main" val="384391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A1F27E-FBB2-481E-BB6B-BDA2657CA5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08327">
            <a:off x="6734586" y="3406244"/>
            <a:ext cx="1462713" cy="2646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6. Cymysgu deunyddiau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764872"/>
          </a:xfrm>
        </p:spPr>
        <p:txBody>
          <a:bodyPr/>
          <a:lstStyle/>
          <a:p>
            <a:r>
              <a:rPr lang="cy-GB"/>
              <a:t>Mae deunyddiau teilsio, fel adlynion a growt, ar gael mewn tybiau wedi’u cymysgu ymlaen llaw ac ar ffurf powdr mewn bagiau.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946BBB-B2C3-495B-9EA9-4DB9DEFFAE80}"/>
              </a:ext>
            </a:extLst>
          </p:cNvPr>
          <p:cNvSpPr txBox="1"/>
          <p:nvPr/>
        </p:nvSpPr>
        <p:spPr>
          <a:xfrm>
            <a:off x="385192" y="2355609"/>
            <a:ext cx="3178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adlyn sment a growt wedi’i wneud o bowdr sych yn dod wedi’i becynnu ymlaen llaw mewn bagiau papur.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FB1DA-C2C9-41C0-869A-8499148A5629}"/>
              </a:ext>
            </a:extLst>
          </p:cNvPr>
          <p:cNvSpPr txBox="1"/>
          <p:nvPr/>
        </p:nvSpPr>
        <p:spPr>
          <a:xfrm>
            <a:off x="385192" y="3913811"/>
            <a:ext cx="34554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angen cymysgu’r mathau hyn o ddeunyddiau teilsio powdr sych gyda dŵr i’r cymarebau cywir gydag arf cymysgu o’r enw cymysgydd padl.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8F7208-8F98-4767-9ECB-BC9493F6C1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2" y="2555142"/>
            <a:ext cx="2624197" cy="174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488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E01DF8-FD53-45ED-98FA-F7241FF0AA2D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6630edcf-f6f2-42e2-934a-b174e5b8993a"/>
    <ds:schemaRef ds:uri="http://purl.org/dc/dcmitype/"/>
    <ds:schemaRef ds:uri="http://schemas.openxmlformats.org/package/2006/metadata/core-properties"/>
    <ds:schemaRef ds:uri="dc3e18ab-5e90-4249-b4bb-5052ecfaefd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1BDF0FB-2995-4C96-8FCE-B3076C1E9C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3A452F-E7B9-42EC-948C-C23C3A2444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2137</TotalTime>
  <Words>1051</Words>
  <Application>Microsoft Office PowerPoint</Application>
  <PresentationFormat>On-screen Show (4:3)</PresentationFormat>
  <Paragraphs>113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PowerPoint 1: Sgiliau/rôl sydd eu hangen yn y diwydiant teilsio waliau a lloriau </vt:lpstr>
      <vt:lpstr>PowerPoint Presentation</vt:lpstr>
      <vt:lpstr>Rôl y teilsiwr waliau a lloriau</vt:lpstr>
      <vt:lpstr>1. Gwaith cynllunio</vt:lpstr>
      <vt:lpstr>2. Gosod allan</vt:lpstr>
      <vt:lpstr>3. Torri teils</vt:lpstr>
      <vt:lpstr>4. Gwarchod arwynebau</vt:lpstr>
      <vt:lpstr>5. Paratoi cefndiroedd</vt:lpstr>
      <vt:lpstr>6. Cymysgu deunyddiau</vt:lpstr>
      <vt:lpstr>7. Rhoi a gosod deunyddiau teilsio</vt:lpstr>
      <vt:lpstr>8. Trin a storio deunyddiau ac ategolion</vt:lpstr>
      <vt:lpstr>9. Ystyriaethau amgylcheddol </vt:lpstr>
      <vt:lpstr>10. Arferion gweithio diogel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220</cp:revision>
  <cp:lastPrinted>2021-10-01T12:57:44Z</cp:lastPrinted>
  <dcterms:created xsi:type="dcterms:W3CDTF">2013-05-28T00:38:54Z</dcterms:created>
  <dcterms:modified xsi:type="dcterms:W3CDTF">2021-10-08T13:26:47Z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