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48"/>
  </p:notesMasterIdLst>
  <p:handoutMasterIdLst>
    <p:handoutMasterId r:id="rId49"/>
  </p:handoutMasterIdLst>
  <p:sldIdLst>
    <p:sldId id="256" r:id="rId5"/>
    <p:sldId id="341" r:id="rId6"/>
    <p:sldId id="328" r:id="rId7"/>
    <p:sldId id="342" r:id="rId8"/>
    <p:sldId id="380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75" r:id="rId42"/>
    <p:sldId id="376" r:id="rId43"/>
    <p:sldId id="377" r:id="rId44"/>
    <p:sldId id="379" r:id="rId45"/>
    <p:sldId id="378" r:id="rId46"/>
    <p:sldId id="267" r:id="rId47"/>
  </p:sldIdLst>
  <p:sldSz cx="9144000" cy="6858000" type="screen4x3"/>
  <p:notesSz cx="6797675" cy="9874250"/>
  <p:custDataLst>
    <p:tags r:id="rId5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1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  <p:cmAuthor id="2" name="hillary" initials="h" lastIdx="1" clrIdx="1">
    <p:extLst>
      <p:ext uri="{19B8F6BF-5375-455C-9EA6-DF929625EA0E}">
        <p15:presenceInfo xmlns:p15="http://schemas.microsoft.com/office/powerpoint/2012/main" userId="S::hillary@justcontent.co.uk::e1a2e170-c5b3-4c6a-b3a8-851e79bf1c9f" providerId="AD"/>
      </p:ext>
    </p:extLst>
  </p:cmAuthor>
  <p:cmAuthor id="3" name="Linda Mellor" initials="LM" lastIdx="1" clrIdx="2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720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ags" Target="tags/tag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3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43</a:t>
            </a:r>
          </a:p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009569" y="234902"/>
            <a:ext cx="1650835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Mathau o offer a chyfarpar a ddefnyddir mewn gweithgareddau teilsio waliau a lloriau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75684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Llif deils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4989807" y="2821809"/>
            <a:ext cx="2608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Mae’n cael ei ddefnyddio ar gyfer torri rhiciau a hanner cylch mewn teils ceramig. </a:t>
            </a:r>
          </a:p>
          <a:p>
            <a:r>
              <a:rPr lang="cy-GB"/>
              <a:t> 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442E1B-F33F-449B-9D32-46D03A703A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39" y="2123106"/>
            <a:ext cx="4739268" cy="26588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4EEA0F-E915-4795-8C28-67D63C88F028}"/>
              </a:ext>
            </a:extLst>
          </p:cNvPr>
          <p:cNvSpPr txBox="1"/>
          <p:nvPr/>
        </p:nvSpPr>
        <p:spPr>
          <a:xfrm>
            <a:off x="395536" y="4948119"/>
            <a:ext cx="26084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/>
              <a:t>https://vitrex.co.uk</a:t>
            </a:r>
          </a:p>
        </p:txBody>
      </p:sp>
    </p:spTree>
    <p:extLst>
      <p:ext uri="{BB962C8B-B14F-4D97-AF65-F5344CB8AC3E}">
        <p14:creationId xmlns:p14="http://schemas.microsoft.com/office/powerpoint/2010/main" val="3871356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71632" y="1679675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Morthwylion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6247866" y="2305719"/>
            <a:ext cx="2608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sawl math o forthwyl yn cael eu defnyddio ym maes adeiladu.</a:t>
            </a:r>
          </a:p>
          <a:p>
            <a:r>
              <a:rPr lang="cy-GB"/>
              <a:t>Bydd teilsiwr yn defnyddio gordd bren, morthwyl hollt a morthwylion lwmp. 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041C33-59A9-448A-951E-BAC36F744525}"/>
              </a:ext>
            </a:extLst>
          </p:cNvPr>
          <p:cNvSpPr txBox="1"/>
          <p:nvPr/>
        </p:nvSpPr>
        <p:spPr>
          <a:xfrm>
            <a:off x="2295883" y="3322085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Gordd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F92946-7600-4A54-9B17-A56C587C4C31}"/>
              </a:ext>
            </a:extLst>
          </p:cNvPr>
          <p:cNvSpPr txBox="1"/>
          <p:nvPr/>
        </p:nvSpPr>
        <p:spPr>
          <a:xfrm>
            <a:off x="4061821" y="3908529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Morthwyl hollt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94D12B-EF6F-4AF2-AED6-C87E557FB1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402" y="2079785"/>
            <a:ext cx="1980484" cy="13229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4AF277-80BC-4560-8111-23FA3FBAB97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389" y="2307010"/>
            <a:ext cx="2244404" cy="16429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4AD5D0D-F370-4C77-8AD1-C91489E38FC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603303">
            <a:off x="2411834" y="3622366"/>
            <a:ext cx="1506392" cy="22278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D4350E8-FFC3-44B1-BA52-33BEAEDBDFC1}"/>
              </a:ext>
            </a:extLst>
          </p:cNvPr>
          <p:cNvSpPr txBox="1"/>
          <p:nvPr/>
        </p:nvSpPr>
        <p:spPr>
          <a:xfrm>
            <a:off x="1329271" y="5168041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Morthwyl lwmp</a:t>
            </a:r>
          </a:p>
        </p:txBody>
      </p:sp>
    </p:spTree>
    <p:extLst>
      <p:ext uri="{BB962C8B-B14F-4D97-AF65-F5344CB8AC3E}">
        <p14:creationId xmlns:p14="http://schemas.microsoft.com/office/powerpoint/2010/main" val="2416684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54458" y="1679525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Carreg carborwndwm/bloc rhwbio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853880" y="2461695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bloc rhwbio i lyfnhau ymyl garw teilsen seramig ar ôl torri.</a:t>
            </a:r>
          </a:p>
          <a:p>
            <a:pPr algn="ctr"/>
            <a:endParaRPr lang="en-GB" dirty="0"/>
          </a:p>
          <a:p>
            <a:r>
              <a:rPr lang="cy-GB"/>
              <a:t>Mae ganddo ddau faint o raean: un ochr arw ac un ochr lyfn.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E7B9E5-1DFB-4AFB-ADCC-F42433DA589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832" y="2554819"/>
            <a:ext cx="3824168" cy="25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01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64732" y="1744334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Ysgrifelli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9516" y="2524531"/>
            <a:ext cx="33680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ysgrifell deils, a elwir weithiau’n sgoriwr, yn offeryn siâp pensil a ddelir â llaw ac a ddefnyddir i grafu arwyneb gwydrog teilsen ceramig ar gyfer ei thorri i faint mesuredig.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F58A9B-060E-406E-8B2F-E1DE6D8F64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0213" y="3290275"/>
            <a:ext cx="2754054" cy="4370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E200A1-6DB3-45B4-A988-1DAC49B21E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05659">
            <a:off x="2106494" y="2341069"/>
            <a:ext cx="2859931" cy="19512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6F2CBC-F719-46A7-B4BC-42653EEFC9E1}"/>
              </a:ext>
            </a:extLst>
          </p:cNvPr>
          <p:cNvSpPr/>
          <p:nvPr/>
        </p:nvSpPr>
        <p:spPr>
          <a:xfrm>
            <a:off x="2123728" y="5061435"/>
            <a:ext cx="12666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</a:t>
            </a:r>
          </a:p>
        </p:txBody>
      </p:sp>
    </p:spTree>
    <p:extLst>
      <p:ext uri="{BB962C8B-B14F-4D97-AF65-F5344CB8AC3E}">
        <p14:creationId xmlns:p14="http://schemas.microsoft.com/office/powerpoint/2010/main" val="313849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7148" y="177540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Bloc meitr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503938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bloc meitr, a elwir weithiau’n flwch meitr, yn ddarn o gyfarpar a ddefnyddir gan deilsiwr i dorri trimiau teils i onglau 45 a 90 gradd.</a:t>
            </a:r>
          </a:p>
          <a:p>
            <a:r>
              <a:rPr lang="cy-GB"/>
              <a:t>Fe’i defnyddir ar y cyd â haclif.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7CAA05-3AA6-4FD3-8C61-3EC316F58A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2491932"/>
            <a:ext cx="3651956" cy="243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44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4709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Lefel saer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601149"/>
            <a:ext cx="3190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lefel saer, lefel swigod neu lefel yn unig, yn offeryn sydd wedi’i ddylunio i ddangos a yw arwyneb yn llorweddol (lefel) neu’n fertigol (syth).</a:t>
            </a:r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775223-CE61-4892-BF81-F4F41937CC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02" y="2759944"/>
            <a:ext cx="4234532" cy="133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42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411" y="184709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Cynion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917176" y="2359818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cynion yn cael eu defnyddio i dorri drwy gerrig, brics a choncrid. Mae teilsiwr yn defnyddio cynion i dorri teils llawr a wal i fyny ac yn ystod gwaith paratoi cyn teilsio.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C5B296-6E7E-4C27-9C09-901286B35A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718" y="2018952"/>
            <a:ext cx="2123332" cy="32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93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9268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Ffeil teils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4988" y="2312727"/>
            <a:ext cx="3190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ffeil teils i lyfnhau ymylon garw a siapio teils. Wrth siapio teils, ni ddylid defnyddio ffeiliau ond i gael gwared â symiau bach gan eu bod yn gweithio’n araf iawn.</a:t>
            </a:r>
          </a:p>
          <a:p>
            <a:r>
              <a:rPr lang="cy-GB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3F026-398D-42CD-A847-A47D3A6BAE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578" y="2335305"/>
            <a:ext cx="3403600" cy="234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64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43384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Offeryn trimio (torrwr </a:t>
            </a:r>
            <a:r>
              <a:rPr lang="cy-GB" b="1" dirty="0" err="1"/>
              <a:t>trim</a:t>
            </a:r>
            <a:r>
              <a:rPr lang="cy-GB" b="1" dirty="0"/>
              <a:t> teils)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976859" y="2900057"/>
            <a:ext cx="35771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offer trimio teils yn dda ar gyfer torri trim PVC (plastig) (ddim ar gyfer trim metel).</a:t>
            </a:r>
          </a:p>
          <a:p>
            <a:pPr algn="ctr"/>
            <a:r>
              <a:rPr lang="cy-GB"/>
              <a:t> </a:t>
            </a:r>
          </a:p>
          <a:p>
            <a:r>
              <a:rPr lang="cy-GB"/>
              <a:t> 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E3B73F-E798-41AB-88DE-0579845985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07" y="2147406"/>
            <a:ext cx="3448681" cy="34486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F461FD-3A72-4997-B37B-B82FC38DF357}"/>
              </a:ext>
            </a:extLst>
          </p:cNvPr>
          <p:cNvSpPr/>
          <p:nvPr/>
        </p:nvSpPr>
        <p:spPr>
          <a:xfrm>
            <a:off x="1473305" y="4941168"/>
            <a:ext cx="15536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https://www.protilertools.co.uk</a:t>
            </a:r>
          </a:p>
        </p:txBody>
      </p:sp>
    </p:spTree>
    <p:extLst>
      <p:ext uri="{BB962C8B-B14F-4D97-AF65-F5344CB8AC3E}">
        <p14:creationId xmlns:p14="http://schemas.microsoft.com/office/powerpoint/2010/main" val="2641047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8518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Haclif ( haclif fach)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6148" y="2018952"/>
            <a:ext cx="31906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Llif â dannedd main yw haclif, a luniwyd yn wreiddiol ac yn bennaf ar gyfer torri metel. Bydd teilsiwr yn defnyddio haclif fach ar gyfer torri trim PVC a metel, a gellir newid llafnau haclif fawr am lafnau sy’n torri teils ceramig.</a:t>
            </a:r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C2B1ED-B71D-4D21-8033-21493C6CA1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341" y="2499472"/>
            <a:ext cx="3640667" cy="243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52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Cyflwyno dysgwyr i’r gwahanol fathau o offer a ddefnyddir wrth deilsio waliau a lloriau.</a:t>
            </a:r>
            <a:br>
              <a:rPr lang="cy-GB" sz="2000" b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Nodi offer a chyfarpar llaw (sleidiau 3 i 28).</a:t>
            </a:r>
            <a:b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2: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Nodi offer a chyfarpar pŵer (sleidiau 29 i 32).</a:t>
            </a:r>
            <a:b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3: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Nodi cyfarpar ategol (sleidiau 33 i 42).</a:t>
            </a: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0937" y="1804579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 err="1"/>
              <a:t>Sgriwdreifars</a:t>
            </a:r>
            <a:endParaRPr lang="cy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70370" y="2218861"/>
            <a:ext cx="31906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sgriwdreifars yn rhan bwysig o becyn offer teilsiwr, gan fod angen atgyweirio ac addasu torwyr teils a deunyddiau ar y safle yn aml.</a:t>
            </a:r>
          </a:p>
          <a:p>
            <a:r>
              <a:rPr lang="cy-GB"/>
              <a:t>Mae amrywiaeth o feintiau o PZ1, PZ2 a PZ3 yn gyffredin mewn sgriwiau sy’n cael eu defnyddio ar safle.</a:t>
            </a:r>
          </a:p>
          <a:p>
            <a:r>
              <a:rPr lang="cy-GB"/>
              <a:t> 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6154BF-EE76-4398-B803-504E7C71AF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630" y="2218861"/>
            <a:ext cx="4126089" cy="302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19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82281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Cyllyll y gellir eu tynnu’n ôl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86995" y="2376836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cyllyll y gellir eu tynnu’n ôl, a elwir weithiau’n gyllyll aml-bwrpas, yn cael eu defnyddio gan deilsiwr i agor pecynnau, i finiogi pensiliau ac i dorri pilenni datgysylltu, yn ogystal â bod yn ddefnyddiol mewn sawl ffordd arall.</a:t>
            </a:r>
          </a:p>
          <a:p>
            <a:r>
              <a:rPr lang="cy-GB"/>
              <a:t> 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98BDDE-8DF6-424C-814A-D0FE70296D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941" y="2552560"/>
            <a:ext cx="3422887" cy="228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71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4709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Tâp/pren mesur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093088" y="2018952"/>
            <a:ext cx="31906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tâp mesur yn un o’r darnau pwysicaf o becyn offer teilsiwr.</a:t>
            </a:r>
          </a:p>
          <a:p>
            <a:r>
              <a:rPr lang="cy-GB"/>
              <a:t>Mae’n cael ei ddefnyddio i fesur toriadau teils a gosod allan gwaith teils.</a:t>
            </a:r>
          </a:p>
          <a:p>
            <a:r>
              <a:rPr lang="cy-GB"/>
              <a:t>Mae mesurydd dur yn fyrrach ond gellir ei ddefnyddio hefyd fel ymyl syth ar gyfer marcio toriadau teils.</a:t>
            </a:r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94C9FC-E0FF-4B3D-8A0A-1442941FE5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498" y="2603547"/>
            <a:ext cx="2830416" cy="189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94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56641" y="17869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Llinell sialc (a sialc)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213549"/>
            <a:ext cx="33380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llinell sialc yn cynnwys llinell linyn wedi’i gosod mewn cynhwysydd o sialc.</a:t>
            </a:r>
          </a:p>
          <a:p>
            <a:r>
              <a:rPr lang="cy-GB" dirty="0"/>
              <a:t>Pan fydd y llinyn yn cael ei dynnu’n dynn yn erbyn wal neu lawr, ac yna’n cael ei ollwng, bydd sialc lliw yn cael ei drosglwyddo i arwyneb y cefndir.</a:t>
            </a:r>
          </a:p>
          <a:p>
            <a:r>
              <a:rPr lang="cy-GB" dirty="0"/>
              <a:t>Mae’n offeryn pwysig ar gyfer gosod allan gwaith teilsio.</a:t>
            </a:r>
          </a:p>
          <a:p>
            <a:pPr algn="ctr"/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AD5BB1-637D-4AB8-AB0C-4312E56F8D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45904">
            <a:off x="-267403" y="2634143"/>
            <a:ext cx="3116088" cy="20815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809A7F-3B7A-40AA-9EF6-09F3EA0141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200" y="2684714"/>
            <a:ext cx="2464761" cy="184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93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7148" y="1777344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Sgwâr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564211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Mae’n cael ei ddefnyddio ar gyfer marcio a mesur deunyddiau. Mae’r sgwâr yn cyfeirio at brif ddefnydd yr offeryn sef i fesur cywirdeb ongl sgwâr (90 gradd).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2E4CEF-D51A-443A-AE31-DE93E6DFB5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95" y="2564211"/>
            <a:ext cx="4306540" cy="229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29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98419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Gwesgi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975991" y="2955092"/>
            <a:ext cx="3190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gan wesgi mawr lafn rwber hir ac mae’n cael ei ddefnyddio i growtio ardaloedd mawr o deils yn gyflym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760116-8B03-425A-AEAF-A900A2D8E2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5" y="2474307"/>
            <a:ext cx="4446886" cy="255933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374F421-9423-4AE1-93AA-8F20DAB8802B}"/>
              </a:ext>
            </a:extLst>
          </p:cNvPr>
          <p:cNvSpPr/>
          <p:nvPr/>
        </p:nvSpPr>
        <p:spPr>
          <a:xfrm>
            <a:off x="3260869" y="4667204"/>
            <a:ext cx="12666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</a:t>
            </a:r>
          </a:p>
        </p:txBody>
      </p:sp>
    </p:spTree>
    <p:extLst>
      <p:ext uri="{BB962C8B-B14F-4D97-AF65-F5344CB8AC3E}">
        <p14:creationId xmlns:p14="http://schemas.microsoft.com/office/powerpoint/2010/main" val="17755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93419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Fflôt growt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978058" y="2601149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Fflôt growt yw’r offer sy’n cael ei ddefnyddio i roi growt ar yr uniadau rhwng y teils sydd wedi’u gosod.</a:t>
            </a:r>
          </a:p>
          <a:p>
            <a:r>
              <a:rPr lang="cy-GB"/>
              <a:t>Mae dyluniad yr offer yn sicrhau uniad growt cywasgedig llawn.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CDF113-0726-4F8B-B3ED-AEF18D700E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396" y="2605938"/>
            <a:ext cx="3384547" cy="222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795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06227" y="173790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i="1" dirty="0"/>
              <a:t>Washboy</a:t>
            </a:r>
            <a:r>
              <a:rPr lang="cy-GB" b="1" dirty="0"/>
              <a:t> a fflôt sbwng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572000" y="2205803"/>
            <a:ext cx="384697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Yn cynnwys bwced, fflôt sbwng a rholeri, mae </a:t>
            </a:r>
            <a:r>
              <a:rPr lang="cy-GB" i="1" dirty="0" err="1"/>
              <a:t>wash</a:t>
            </a:r>
            <a:r>
              <a:rPr lang="cy-GB" i="1" dirty="0"/>
              <a:t> </a:t>
            </a:r>
            <a:r>
              <a:rPr lang="cy-GB" i="1" dirty="0" err="1"/>
              <a:t>boy</a:t>
            </a:r>
            <a:r>
              <a:rPr lang="cy-GB" dirty="0"/>
              <a:t> wedi’i gynllunio i lanhau gwaith teils yn gyflym ac yn effeithlon ar ôl defnyddio growt, er mwyn cael cynnyrch gwaith teils gorffenedig glân. </a:t>
            </a:r>
          </a:p>
          <a:p>
            <a:r>
              <a:rPr lang="cy-GB" dirty="0"/>
              <a:t> </a:t>
            </a:r>
          </a:p>
          <a:p>
            <a:pPr algn="ctr"/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D11CA0-EA1F-44CA-BB75-7ACF4591CC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60" y="2216807"/>
            <a:ext cx="2972910" cy="29729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C20412-1126-46D9-8A92-1508D09E5F94}"/>
              </a:ext>
            </a:extLst>
          </p:cNvPr>
          <p:cNvSpPr/>
          <p:nvPr/>
        </p:nvSpPr>
        <p:spPr>
          <a:xfrm>
            <a:off x="790505" y="5325299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/>
              <a:t>https://www.vitrex.co.uk/</a:t>
            </a:r>
          </a:p>
        </p:txBody>
      </p:sp>
    </p:spTree>
    <p:extLst>
      <p:ext uri="{BB962C8B-B14F-4D97-AF65-F5344CB8AC3E}">
        <p14:creationId xmlns:p14="http://schemas.microsoft.com/office/powerpoint/2010/main" val="26452390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4709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Crafwr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4988" y="2503135"/>
            <a:ext cx="31906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crafwr yn offeryn syml ond effeithiol sy’n cael ei ddefnyddio gan deilsiwr i baratoi cefndiroedd ac i lanhau.</a:t>
            </a:r>
          </a:p>
          <a:p>
            <a:r>
              <a:rPr lang="cy-GB"/>
              <a:t>Gellir dal crafwyr â llaw, ar gyfer tasgau llai, ac mae mathau sydd â handlen fawr ar gyfer glanhau lloriau.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96BD13-29C0-49B7-B4BE-83925B3533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051" y="2601149"/>
            <a:ext cx="2886860" cy="192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230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pŵer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75989" y="175406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Offer pŵer </a:t>
            </a:r>
            <a:r>
              <a:rPr lang="cy-GB" b="1" dirty="0" err="1"/>
              <a:t>teilsio</a:t>
            </a:r>
            <a:endParaRPr lang="cy-GB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2267122"/>
            <a:ext cx="3610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Torrwr teils trydan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Padl a dril cymysgu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Dril di-wifr</a:t>
            </a:r>
          </a:p>
        </p:txBody>
      </p:sp>
    </p:spTree>
    <p:extLst>
      <p:ext uri="{BB962C8B-B14F-4D97-AF65-F5344CB8AC3E}">
        <p14:creationId xmlns:p14="http://schemas.microsoft.com/office/powerpoint/2010/main" val="402122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 mathau o offer llaw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F38612-CACF-4FD1-B704-EAC78A58A2C8}"/>
              </a:ext>
            </a:extLst>
          </p:cNvPr>
          <p:cNvSpPr/>
          <p:nvPr/>
        </p:nvSpPr>
        <p:spPr>
          <a:xfrm>
            <a:off x="6516216" y="3811750"/>
            <a:ext cx="17379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 dirty="0"/>
              <a:t>https://www.merriam-webster.com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D993A3-1A4F-4C1A-BA77-3EC7F60CC043}"/>
              </a:ext>
            </a:extLst>
          </p:cNvPr>
          <p:cNvSpPr txBox="1"/>
          <p:nvPr/>
        </p:nvSpPr>
        <p:spPr>
          <a:xfrm>
            <a:off x="457200" y="2424692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Diffiniad o offer llaw</a:t>
            </a:r>
          </a:p>
          <a:p>
            <a:r>
              <a:rPr lang="cy-GB"/>
              <a:t>Offeryn bach (fel morthwyl neu dyndro) nad yw fel arfer yn defnyddio trydan.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39135"/>
            <a:ext cx="5984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Beth yw ystyr offer llaw?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pŵer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91377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Torrwr teils trydan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0541" y="1646362"/>
            <a:ext cx="30978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Ar gyfer toriadau syth mewn teils yn ogystal â rhai anodd gan ddefnyddio olwyn dorri diemwnt.</a:t>
            </a:r>
          </a:p>
          <a:p>
            <a:r>
              <a:rPr lang="cy-GB"/>
              <a:t>Mae’r torwyr hyn yn defnyddio dŵr i atal llwch, helpu i dorri a chadw’r olwyn dorri’n oer.</a:t>
            </a:r>
          </a:p>
          <a:p>
            <a:r>
              <a:rPr lang="cy-GB"/>
              <a:t>Cynghorir defnyddio peiriant 110v a dilyn asesiadau risg.</a:t>
            </a:r>
          </a:p>
          <a:p>
            <a:r>
              <a:rPr lang="cy-GB"/>
              <a:t>Mae angen hyfforddiant i weithredu a chynnal a chadw torrwr teils trydan.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90379A-6B72-458C-98BA-38547864D0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477741"/>
            <a:ext cx="3844362" cy="256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52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5C2127-5DC6-4B96-8C6E-BFB09EFBEE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08752">
            <a:off x="1133655" y="1918603"/>
            <a:ext cx="1998766" cy="3241573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pŵer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23874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Padl a dril cymysgu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0541" y="1646362"/>
            <a:ext cx="309788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dril cymysgu yn offeryn pwerus sydd wedi’i ddylunio ar gyfer cymysgu adlynion teils, cyfansoddion lefelu a growtiau (os oes angen cyfaint mawr). Cynghorir defnyddio peiriant 110v a dilyn asesiadau risg.</a:t>
            </a:r>
          </a:p>
          <a:p>
            <a:r>
              <a:rPr lang="cy-GB"/>
              <a:t>Mae angen hyfforddiant i weithredu a chynnal a chadw dril cymysgu trydan.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5FE6BA-63CF-4B61-9F9D-B24475A355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4510" y="3539389"/>
            <a:ext cx="1631771" cy="222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677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pŵer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69882" y="1860189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Dril di-wifr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422532" y="1962451"/>
            <a:ext cx="432047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dril/gyrrwr di-wifr yn adnodd amlbwrpas sydd wedi’i ddylunio i ddrilio tyllau a gyrru sgriwiau. Mae ei grafanc diallwedd yn derbyn amrywiaeth eang o bitiau dril crwn a hecs a darnau sgriwdreifar, yn ogystal â llifiau tyllau, sandwyr tro, brwsh olwyn weiren, ac ategolion eraill.</a:t>
            </a:r>
          </a:p>
          <a:p>
            <a:r>
              <a:rPr lang="cy-GB"/>
              <a:t>Wrth i dechnoleg batris wella, mae dril di-wifr yn ddewis mwy diogel na dril â chebl.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cy-GB"/>
              <a:t> </a:t>
            </a:r>
          </a:p>
          <a:p>
            <a:pPr algn="ctr"/>
            <a:r>
              <a:rPr lang="cy-GB"/>
              <a:t> 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ABA206-3A71-44B0-AA02-23BCFF39CF6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67" y="2546230"/>
            <a:ext cx="3572933" cy="266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72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1679172"/>
            <a:ext cx="45470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Sbwng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Rholer a hambwrdd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Brwshis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Estyllen gosod/mesurydd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Hoelion/sgriwiau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Cadachau sgleinio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Bwcedi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Cymhorthion symud a thrin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Gorchuddion gwarchodol</a:t>
            </a:r>
          </a:p>
        </p:txBody>
      </p:sp>
    </p:spTree>
    <p:extLst>
      <p:ext uri="{BB962C8B-B14F-4D97-AF65-F5344CB8AC3E}">
        <p14:creationId xmlns:p14="http://schemas.microsoft.com/office/powerpoint/2010/main" val="9052316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03878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Sbwng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366321" y="2376377"/>
            <a:ext cx="43204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Wrth growtio gwaith teilsio, bydd angen sbwng o ansawdd da ar y teilsiwr i lanhau’r growt gormodol oddi ar arwyneb y gwaith teils sydd wedi’i osod.</a:t>
            </a:r>
          </a:p>
          <a:p>
            <a:r>
              <a:rPr lang="cy-GB"/>
              <a:t>Mae angen i sbwng teilsiwr fod yn gadarn a heb unrhyw ddiffygion a allai niweidio gorffeniad y growt.</a:t>
            </a:r>
          </a:p>
          <a:p>
            <a:r>
              <a:rPr lang="cy-GB"/>
              <a:t>Mae ymylon sgwâr main yn darparu mynediad at ardaloedd growtio mewnol.</a:t>
            </a:r>
          </a:p>
          <a:p>
            <a:r>
              <a:rPr lang="cy-GB"/>
              <a:t> </a:t>
            </a:r>
          </a:p>
          <a:p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C4288B-A9CA-485E-8F58-730657AA24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7511" y="2329144"/>
            <a:ext cx="2019432" cy="30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3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Rholer a hambwrdd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553635" y="2872537"/>
            <a:ext cx="43204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Gall teilsiwr ddefnyddio rholer a hambwrdd i roi deunyddiau preimio, selwyr a thancio gwrth-ddŵr ar gefndiroedd/is-haenau waliau a lloriau.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435F9C-0B9F-4816-9B5E-D96C1871EC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244" y="2059682"/>
            <a:ext cx="3151956" cy="315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42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15884" y="1646362"/>
            <a:ext cx="8352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Brwshis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37956" y="2247206"/>
            <a:ext cx="34488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glanhau eich ardal waith yn drylwyr yn rhan hanfodol o fod yn deilsiwr.</a:t>
            </a:r>
          </a:p>
          <a:p>
            <a:r>
              <a:rPr lang="cy-GB"/>
              <a:t>Mae angen i chi gael y brwsh sgubo a brwshis llaw a phadelli llwch priodol i sicrhau amgylchedd gweithio glân a diogel.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16775F-1BBD-46D7-8F60-1B4B4776C8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3412">
            <a:off x="792573" y="1751600"/>
            <a:ext cx="2417941" cy="36305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8D7DB0-2DBB-4CC4-A496-5FAA6566D7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941" y="3533399"/>
            <a:ext cx="2305273" cy="167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32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Estyllen gosod/mesurydd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57200" y="2305615"/>
            <a:ext cx="72843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estyllen/mesurydd yn darparu cynhaliaeth ar y lefel datwm gywir ar gyfer y rhes gyntaf o deils yn ystod y gwaith gosod.</a:t>
            </a:r>
          </a:p>
          <a:p>
            <a:endParaRPr lang="en-GB" dirty="0"/>
          </a:p>
          <a:p>
            <a:r>
              <a:rPr lang="cy-GB"/>
              <a:t>Gall estyll fod yn bren neu’n alwminiwm (traciwr teils).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722094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44199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Hoelion/sgriwiau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317380" y="4811529"/>
            <a:ext cx="83510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teilsiwr yn defnyddio amrywiaeth o sgriwiau a hoelion.</a:t>
            </a:r>
          </a:p>
          <a:p>
            <a:r>
              <a:rPr lang="cy-GB" dirty="0"/>
              <a:t>Mae llawer o wahanol fathau’n cael eu defnyddio ym maes adeiladu, ond yn cael eu defnyddio’n gyffredin iawn mae PZ1, PZ2 a PZ3.</a:t>
            </a:r>
          </a:p>
          <a:p>
            <a:pPr algn="ctr"/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23F651D-1461-42C8-A70B-CEB27FFC88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269"/>
          <a:stretch/>
        </p:blipFill>
        <p:spPr>
          <a:xfrm>
            <a:off x="782459" y="1909350"/>
            <a:ext cx="3536214" cy="2773294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1168F1A0-A045-4E96-90CE-340F4D1F9A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54" b="10840"/>
          <a:stretch/>
        </p:blipFill>
        <p:spPr>
          <a:xfrm>
            <a:off x="5119087" y="1839234"/>
            <a:ext cx="3069416" cy="284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407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Cadachau sgleinio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4572000" y="2201309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925791" y="2860701"/>
            <a:ext cx="3038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cadachau sgleinio yn rhoi gorffeniad glân, gorffenedig i deils waliau a lloriau sydd newydd eu growtio.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56AD09-8DC4-42FB-815A-F24E69BD2E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759" y="2440160"/>
            <a:ext cx="2608435" cy="260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2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Offer llaw sylfaenol ar gyfer teilsio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1679172"/>
            <a:ext cx="3457254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Clr>
                <a:srgbClr val="0077E3"/>
              </a:buClr>
              <a:buFont typeface="Arial"/>
              <a:buChar char="•"/>
            </a:pPr>
            <a:r>
              <a:rPr lang="cy-GB" sz="1800" dirty="0">
                <a:latin typeface="Arial"/>
                <a:ea typeface="ＭＳ Ｐゴシック"/>
              </a:rPr>
              <a:t>Offer torri teils sy’n gweithio â llaw</a:t>
            </a:r>
          </a:p>
          <a:p>
            <a:pPr marL="285750" indent="-285750">
              <a:buClr>
                <a:srgbClr val="0077E3"/>
              </a:buClr>
              <a:buFont typeface="Arial"/>
              <a:buChar char="•"/>
            </a:pPr>
            <a:r>
              <a:rPr lang="cy-GB" sz="1800" dirty="0">
                <a:latin typeface="Arial"/>
                <a:ea typeface="ＭＳ Ｐゴシック"/>
                <a:cs typeface="Arial"/>
              </a:rPr>
              <a:t>Trywel teilsio danheddog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Trywel bwced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Gefeiliau ag olwynion i dorri teils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Gwn selio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Llif deils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Morthwyl(ion)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Carreg carborwndwm/bloc rhwbio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Ysgrifelli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Bloc meitr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Lefel saer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dirty="0"/>
              <a:t>Cynion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5AB9CF-B13E-46DD-A3D7-B54CEB80FB6C}"/>
              </a:ext>
            </a:extLst>
          </p:cNvPr>
          <p:cNvSpPr txBox="1"/>
          <p:nvPr/>
        </p:nvSpPr>
        <p:spPr>
          <a:xfrm>
            <a:off x="4305992" y="1740728"/>
            <a:ext cx="41148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Ffeil teils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Offeryn trimio (torrwr trim teils)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Haclif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Sgriwdreifars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Cyllyll y gellir eu tynnu’n ôl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Tâp/pren mesur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Llinell sialc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Sgwâr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Gwesgi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Fflôt growt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 i="1"/>
              <a:t>Washboy</a:t>
            </a:r>
            <a:r>
              <a:rPr lang="cy-GB" sz="1800"/>
              <a:t> a fflôt sbwng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800"/>
              <a:t>Crafwr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71621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49135" y="1646362"/>
            <a:ext cx="8319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Bwcedi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030285" y="3034985"/>
            <a:ext cx="32941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bwcedi i gario dŵr a chymysgu adlynion a growt.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0010DB-2D20-41CC-BE45-55119DB177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29" y="2046472"/>
            <a:ext cx="4210756" cy="348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86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443A481-F246-4C0B-BE2D-A7CAFEADEC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0291">
            <a:off x="3090388" y="2286613"/>
            <a:ext cx="2338915" cy="2845395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Cymhorthion symud a thrin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29915" y="1631653"/>
            <a:ext cx="30385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berfa, rhaw, tryc sachau, tryc llwyfan a thryc paledi i gyd yn ddyfeisiau sy’n cael eu defnyddio i symud llwythi trwm a lletchwith.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5B6AEB-9AEC-483F-9981-1BF851E5891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201" y="2171817"/>
            <a:ext cx="2344422" cy="140665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E43E0A-374D-4870-AEF6-F2880DD339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447" y="3792702"/>
            <a:ext cx="3061455" cy="20572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7D9951-C8AC-4722-9F49-C85F163339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02" y="3709312"/>
            <a:ext cx="2082341" cy="20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792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Cyfarpar ategol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/>
              <a:t>Gorchuddion gwarchodol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5" y="2277852"/>
            <a:ext cx="31272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Wrth weithio mewn adeilad sy’n bodoli eisoes, mae eitemau, fel carpedi, wyneb gweithio mewn ceginau ac offer hylendid mewn ystafelloedd ymolchi, y mae angen eu diogelu. Bydd teilsiwr yn defnyddio deunyddiau dalen i orchuddio’r gosodiadau a’r ffitiadau hyn.</a:t>
            </a:r>
          </a:p>
          <a:p>
            <a:pPr algn="ctr"/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CBA58E-6EF3-4158-B188-FE204540B2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316" y="2358889"/>
            <a:ext cx="3730977" cy="2745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F2CEE6-6074-4862-BDB2-C1B0E3692BF6}"/>
              </a:ext>
            </a:extLst>
          </p:cNvPr>
          <p:cNvSpPr txBox="1"/>
          <p:nvPr/>
        </p:nvSpPr>
        <p:spPr>
          <a:xfrm>
            <a:off x="1716408" y="5211638"/>
            <a:ext cx="24560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Gorchuddion llwch</a:t>
            </a:r>
          </a:p>
          <a:p>
            <a:pPr algn="ctr"/>
            <a:endParaRPr lang="en-GB" dirty="0"/>
          </a:p>
          <a:p>
            <a:r>
              <a:rPr lang="cy-GB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24737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offer llaw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57958" y="1955823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Offer torri teils sy’n gweithio â llaw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152D1-753D-4DA7-8260-6217D35BDAEA}"/>
              </a:ext>
            </a:extLst>
          </p:cNvPr>
          <p:cNvSpPr txBox="1"/>
          <p:nvPr/>
        </p:nvSpPr>
        <p:spPr>
          <a:xfrm>
            <a:off x="4717604" y="2921168"/>
            <a:ext cx="3677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Mae’n cael ei ddefnyddio i wneud toriadau syth mewn teils ceramig a phorslen.</a:t>
            </a:r>
          </a:p>
          <a:p>
            <a:r>
              <a:rPr lang="cy-GB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318F6D-6497-4897-B1EE-163E963C8C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18" y="2541376"/>
            <a:ext cx="3259393" cy="217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984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offer llaw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873057"/>
            <a:ext cx="82296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b="1" dirty="0">
                <a:latin typeface="Arial"/>
                <a:ea typeface="ＭＳ Ｐゴシック"/>
                <a:cs typeface="Arial"/>
              </a:rPr>
              <a:t>Trywel </a:t>
            </a:r>
            <a:r>
              <a:rPr lang="cy-GB" b="1" dirty="0" err="1">
                <a:latin typeface="Arial"/>
                <a:ea typeface="ＭＳ Ｐゴシック"/>
                <a:cs typeface="Arial"/>
              </a:rPr>
              <a:t>teilsio</a:t>
            </a:r>
            <a:r>
              <a:rPr lang="cy-GB" b="1" dirty="0">
                <a:latin typeface="Arial"/>
                <a:ea typeface="ＭＳ Ｐゴシック"/>
                <a:cs typeface="Arial"/>
              </a:rPr>
              <a:t> danheddog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152D1-753D-4DA7-8260-6217D35BDAEA}"/>
              </a:ext>
            </a:extLst>
          </p:cNvPr>
          <p:cNvSpPr txBox="1"/>
          <p:nvPr/>
        </p:nvSpPr>
        <p:spPr>
          <a:xfrm>
            <a:off x="4695027" y="3011709"/>
            <a:ext cx="3677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/>
              <a:t>Defnyddir ar gyfer gosod adlyn teils ar arwynebau cefndir.</a:t>
            </a:r>
          </a:p>
          <a:p>
            <a:r>
              <a:rPr lang="cy-GB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A75520-5E0E-448E-87AB-6075313DCA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998" y="2273167"/>
            <a:ext cx="3110089" cy="207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3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offer llaw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72299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Trywel bwced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4700337" y="2243998"/>
            <a:ext cx="36736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Cyfeirir ato weithiau fel trywel fwd.</a:t>
            </a:r>
          </a:p>
          <a:p>
            <a:r>
              <a:rPr lang="cy-GB"/>
              <a:t>Defnyddir y tryweli hyn i symud adlyn a growt o fwcedi mewnol. Gallant fod â chorneli crwn i leihau’r llusgiad ar waliau’r bwced.</a:t>
            </a:r>
          </a:p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E0D0C9-B370-4CC3-A7DA-489F6FBD9E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251" y="2123106"/>
            <a:ext cx="2112038" cy="31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2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Mathau o offer llaw a ddefnyddir wrth deilsio waliau</a:t>
            </a:r>
            <a:br>
              <a:rPr lang="cy-GB" dirty="0"/>
            </a:br>
            <a:r>
              <a:rPr lang="cy-GB" dirty="0"/>
              <a:t>a lloriau</a:t>
            </a:r>
            <a:br>
              <a:rPr lang="cy-GB" dirty="0"/>
            </a:br>
            <a:endParaRPr lang="cy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16106" y="1769035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Gefeiliau ag olwynion i dorri teils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825800" y="2747320"/>
            <a:ext cx="2608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r>
              <a:rPr lang="cy-GB"/>
              <a:t>Delfrydol ar gyfer torri siapiau lletchwith mewn teils, fel o amgylch pibellau.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AB43D9-4CFB-498A-AFB7-57603BE016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32"/>
          <a:stretch/>
        </p:blipFill>
        <p:spPr>
          <a:xfrm>
            <a:off x="832014" y="2244668"/>
            <a:ext cx="2809737" cy="15891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5B3639-3013-48A3-BAFF-DDBC2FBCB80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305" y="3439348"/>
            <a:ext cx="2378946" cy="158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6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offer llaw a ddefnyddir wrth deilsio waliau a lloriau</a:t>
            </a:r>
            <a:br>
              <a:rPr lang="cy-GB"/>
            </a:br>
            <a:endParaRPr lang="cy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4854" y="1868925"/>
            <a:ext cx="8354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Gwn selio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351771" y="2841061"/>
            <a:ext cx="2608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Defnyddir gwn selio gyda thiwb o ddeunydd selio i osod sêl gwrth-ddŵr rhwng deunyddiau.</a:t>
            </a:r>
          </a:p>
          <a:p>
            <a:r>
              <a:rPr lang="cy-GB"/>
              <a:t> </a:t>
            </a:r>
          </a:p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48A076-0029-44EA-BA16-313ED09975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802" y="2269035"/>
            <a:ext cx="3389513" cy="338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034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0ABC5C-A95F-4D0A-B4CB-A563FF0BD1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FE02A3-84A6-4E4A-BCC9-5AC929B6F7BC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6630edcf-f6f2-42e2-934a-b174e5b8993a"/>
    <ds:schemaRef ds:uri="dc3e18ab-5e90-4249-b4bb-5052ecfaefd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DBDE64-EAF0-4D1E-B580-85AB51C09788}">
  <ds:schemaRefs>
    <ds:schemaRef ds:uri="6630edcf-f6f2-42e2-934a-b174e5b8993a"/>
    <ds:schemaRef ds:uri="dc3e18ab-5e90-4249-b4bb-5052ecfaef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2177</Words>
  <Application>Microsoft Office PowerPoint</Application>
  <PresentationFormat>On-screen Show (4:3)</PresentationFormat>
  <Paragraphs>302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Lucida Grande</vt:lpstr>
      <vt:lpstr>Times New Roman</vt:lpstr>
      <vt:lpstr>Default Design</vt:lpstr>
      <vt:lpstr>PowerPoint 4: Mathau o offer a chyfarpar a ddefnyddir mewn gweithgareddau teilsio waliau a lloriau </vt:lpstr>
      <vt:lpstr>Nod: Cyflwyno dysgwyr i’r gwahanol fathau o offer a ddefnyddir wrth deilsio waliau a lloriau.    Deilliannau:  Ar ddiwedd y sesiwn hon, bydd y dysgwr yn gallu:  Deilliant 1: Nodi offer a chyfarpar llaw (sleidiau 3 i 28).  Deilliant 2: Nodi offer a chyfarpar pŵer (sleidiau 29 i 32).  Deilliant 3: Nodi cyfarpar ategol (sleidiau 33 i 42).</vt:lpstr>
      <vt:lpstr>Y mathau o offer llaw a ddefnyddir wrth deilsio waliau a lloriau </vt:lpstr>
      <vt:lpstr>Offer llaw sylfaenol ar gyfer teilsio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llaw a ddefnyddir wrth deilsio waliau a lloriau </vt:lpstr>
      <vt:lpstr>Mathau o offer pŵer a ddefnyddir wrth deilsio waliau a lloriau </vt:lpstr>
      <vt:lpstr>Mathau o offer pŵer a ddefnyddir wrth deilsio waliau a lloriau </vt:lpstr>
      <vt:lpstr>Mathau o offer pŵer a ddefnyddir wrth deilsio waliau a lloriau </vt:lpstr>
      <vt:lpstr>Mathau o offer pŵer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Cyfarpar ategol a ddefnyddir wrth deilsio waliau a lloriau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117</cp:revision>
  <cp:lastPrinted>2021-09-30T12:37:32Z</cp:lastPrinted>
  <dcterms:created xsi:type="dcterms:W3CDTF">2013-05-28T00:38:54Z</dcterms:created>
  <dcterms:modified xsi:type="dcterms:W3CDTF">2021-10-13T14:08:29Z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