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2"/>
  </p:notesMasterIdLst>
  <p:handoutMasterIdLst>
    <p:handoutMasterId r:id="rId33"/>
  </p:handoutMasterIdLst>
  <p:sldIdLst>
    <p:sldId id="256" r:id="rId5"/>
    <p:sldId id="341" r:id="rId6"/>
    <p:sldId id="342" r:id="rId7"/>
    <p:sldId id="343" r:id="rId8"/>
    <p:sldId id="344" r:id="rId9"/>
    <p:sldId id="351" r:id="rId10"/>
    <p:sldId id="345" r:id="rId11"/>
    <p:sldId id="352" r:id="rId12"/>
    <p:sldId id="346" r:id="rId13"/>
    <p:sldId id="353" r:id="rId14"/>
    <p:sldId id="347" r:id="rId15"/>
    <p:sldId id="354" r:id="rId16"/>
    <p:sldId id="348" r:id="rId17"/>
    <p:sldId id="355" r:id="rId18"/>
    <p:sldId id="349" r:id="rId19"/>
    <p:sldId id="350" r:id="rId20"/>
    <p:sldId id="357" r:id="rId21"/>
    <p:sldId id="366" r:id="rId22"/>
    <p:sldId id="365" r:id="rId23"/>
    <p:sldId id="364" r:id="rId24"/>
    <p:sldId id="368" r:id="rId25"/>
    <p:sldId id="362" r:id="rId26"/>
    <p:sldId id="363" r:id="rId27"/>
    <p:sldId id="361" r:id="rId28"/>
    <p:sldId id="360" r:id="rId29"/>
    <p:sldId id="359" r:id="rId30"/>
    <p:sldId id="267" r:id="rId31"/>
  </p:sldIdLst>
  <p:sldSz cx="9144000" cy="6858000" type="screen4x3"/>
  <p:notesSz cx="6797675" cy="9874250"/>
  <p:custDataLst>
    <p:tags r:id="rId3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hony C. Evans" initials="ACE" lastIdx="1" clrIdx="0">
    <p:extLst>
      <p:ext uri="{19B8F6BF-5375-455C-9EA6-DF929625EA0E}">
        <p15:presenceInfo xmlns:p15="http://schemas.microsoft.com/office/powerpoint/2012/main" userId="S-1-5-21-895932213-827637939-1713292627-351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4291" autoAdjust="0"/>
  </p:normalViewPr>
  <p:slideViewPr>
    <p:cSldViewPr showGuides="1">
      <p:cViewPr varScale="1">
        <p:scale>
          <a:sx n="62" d="100"/>
          <a:sy n="62" d="100"/>
        </p:scale>
        <p:origin x="1444"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50443" y="0"/>
            <a:ext cx="2945659" cy="49371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10/13/2021</a:t>
            </a:fld>
            <a:endParaRPr lang="en-US"/>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50443"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79768" y="4690269"/>
            <a:ext cx="5438140"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50443"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449651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972067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242060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536728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4181657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55216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782496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1185142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13597531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30418457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2944028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440769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953960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29427322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823607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2316421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566254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693054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1876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711130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573392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281521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719107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116: Teilsio waliau a lloriau</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14: Storio deunyddiau a chydrannau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323528" y="964867"/>
            <a:ext cx="8153400" cy="4577680"/>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 Math o ddeunyddiau a’r dull o’u storio: mewn blychau</a:t>
            </a:r>
            <a:br>
              <a:rPr lang="cy-GB" sz="1800" b="0">
                <a:solidFill>
                  <a:schemeClr val="tx1"/>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775C20F7-CA97-437C-B8E6-2EB0D2C85CB9}"/>
              </a:ext>
            </a:extLst>
          </p:cNvPr>
          <p:cNvSpPr/>
          <p:nvPr/>
        </p:nvSpPr>
        <p:spPr>
          <a:xfrm>
            <a:off x="323528" y="2288170"/>
            <a:ext cx="3240360" cy="1323439"/>
          </a:xfrm>
          <a:prstGeom prst="rect">
            <a:avLst/>
          </a:prstGeom>
        </p:spPr>
        <p:txBody>
          <a:bodyPr wrap="square">
            <a:spAutoFit/>
          </a:bodyPr>
          <a:lstStyle/>
          <a:p>
            <a:r>
              <a:rPr lang="cy-GB"/>
              <a:t>Eitemau mewn blychau yn cael eu storio ar raciau silffoedd</a:t>
            </a:r>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endParaRPr lang="en-GB" b="1" dirty="0"/>
          </a:p>
        </p:txBody>
      </p:sp>
      <p:pic>
        <p:nvPicPr>
          <p:cNvPr id="7" name="Picture 6">
            <a:extLst>
              <a:ext uri="{FF2B5EF4-FFF2-40B4-BE49-F238E27FC236}">
                <a16:creationId xmlns:a16="http://schemas.microsoft.com/office/drawing/2014/main" id="{4899C812-6B71-4A2A-8281-26232F5CAA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9872" y="2244967"/>
            <a:ext cx="4608512" cy="2552185"/>
          </a:xfrm>
          <a:prstGeom prst="rect">
            <a:avLst/>
          </a:prstGeom>
        </p:spPr>
      </p:pic>
    </p:spTree>
    <p:extLst>
      <p:ext uri="{BB962C8B-B14F-4D97-AF65-F5344CB8AC3E}">
        <p14:creationId xmlns:p14="http://schemas.microsoft.com/office/powerpoint/2010/main" val="4251769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95300" y="1109989"/>
            <a:ext cx="8153400" cy="4577680"/>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dalennau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359DA07-ADE6-42AC-83DA-4B0BD117B7AA}"/>
              </a:ext>
            </a:extLst>
          </p:cNvPr>
          <p:cNvSpPr/>
          <p:nvPr/>
        </p:nvSpPr>
        <p:spPr>
          <a:xfrm>
            <a:off x="457200" y="2146465"/>
            <a:ext cx="4572000" cy="1631216"/>
          </a:xfrm>
          <a:prstGeom prst="rect">
            <a:avLst/>
          </a:prstGeom>
        </p:spPr>
        <p:txBody>
          <a:bodyPr>
            <a:spAutoFit/>
          </a:bodyPr>
          <a:lstStyle/>
          <a:p>
            <a:pPr marL="342900" indent="-342900">
              <a:buClr>
                <a:srgbClr val="0077E3"/>
              </a:buClr>
              <a:buFont typeface="Arial" panose="020B0604020202020204" pitchFamily="34" charset="0"/>
              <a:buChar char="•"/>
            </a:pPr>
            <a:r>
              <a:rPr lang="cy-GB"/>
              <a:t>Plastrfwrdd</a:t>
            </a:r>
          </a:p>
          <a:p>
            <a:pPr marL="342900" indent="-342900">
              <a:buClr>
                <a:srgbClr val="0077E3"/>
              </a:buClr>
              <a:buFont typeface="Arial" panose="020B0604020202020204" pitchFamily="34" charset="0"/>
              <a:buChar char="•"/>
            </a:pPr>
            <a:r>
              <a:rPr lang="cy-GB"/>
              <a:t>Pren haenog</a:t>
            </a:r>
          </a:p>
          <a:p>
            <a:pPr marL="342900" indent="-342900">
              <a:buClr>
                <a:srgbClr val="0077E3"/>
              </a:buClr>
              <a:buFont typeface="Arial" panose="020B0604020202020204" pitchFamily="34" charset="0"/>
              <a:buChar char="•"/>
            </a:pPr>
            <a:r>
              <a:rPr lang="cy-GB"/>
              <a:t>Byrddau sment</a:t>
            </a:r>
          </a:p>
          <a:p>
            <a:pPr marL="342900" indent="-342900">
              <a:buFont typeface="Arial" panose="020B0604020202020204" pitchFamily="34" charset="0"/>
              <a:buChar char="•"/>
            </a:pPr>
            <a:endParaRPr lang="en-GB" b="1" dirty="0"/>
          </a:p>
          <a:p>
            <a:endParaRPr lang="en-GB" dirty="0"/>
          </a:p>
        </p:txBody>
      </p:sp>
      <p:sp>
        <p:nvSpPr>
          <p:cNvPr id="4" name="Rectangle 3">
            <a:extLst>
              <a:ext uri="{FF2B5EF4-FFF2-40B4-BE49-F238E27FC236}">
                <a16:creationId xmlns:a16="http://schemas.microsoft.com/office/drawing/2014/main" id="{39D6D365-22A8-4C50-8937-1794287AE5F4}"/>
              </a:ext>
            </a:extLst>
          </p:cNvPr>
          <p:cNvSpPr/>
          <p:nvPr/>
        </p:nvSpPr>
        <p:spPr>
          <a:xfrm>
            <a:off x="3347864" y="2134744"/>
            <a:ext cx="5119645" cy="2554545"/>
          </a:xfrm>
          <a:prstGeom prst="rect">
            <a:avLst/>
          </a:prstGeom>
        </p:spPr>
        <p:txBody>
          <a:bodyPr wrap="square">
            <a:spAutoFit/>
          </a:bodyPr>
          <a:lstStyle/>
          <a:p>
            <a:r>
              <a:rPr lang="cy-GB"/>
              <a:t>Dylid storio plastrfwrdd a phren haenog mewn lle cynnes a sych, wedi’u pentyrru’n wastad ar sgids coed i’w hatal rhag sigo a chaniatáu i aer gylchredeg. </a:t>
            </a:r>
            <a:br>
              <a:rPr lang="cy-GB"/>
            </a:br>
            <a:r>
              <a:rPr lang="cy-GB"/>
              <a:t>Weithiau caiff dalennau eu storio ar eu hymylon mewn raciau arbennig. Ni ddylid eu storio’n pwyso yn erbyn wal oherwydd, ar ôl cyfnod o amser, efallai y byddant yn plygu.</a:t>
            </a:r>
          </a:p>
        </p:txBody>
      </p:sp>
    </p:spTree>
    <p:extLst>
      <p:ext uri="{BB962C8B-B14F-4D97-AF65-F5344CB8AC3E}">
        <p14:creationId xmlns:p14="http://schemas.microsoft.com/office/powerpoint/2010/main" val="1726764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294388" y="1021401"/>
            <a:ext cx="8153400" cy="4577680"/>
          </a:xfrm>
        </p:spPr>
        <p:txBody>
          <a:bodyPr anchor="t"/>
          <a:lstStyle/>
          <a:p>
            <a:pPr lvl="0" eaLnBrk="1" hangingPunct="1">
              <a:spcAft>
                <a:spcPts val="0"/>
              </a:spcAft>
            </a:pPr>
            <a:r>
              <a:rPr lang="cy-GB" dirty="0">
                <a:solidFill>
                  <a:srgbClr val="0070C0"/>
                </a:solidFill>
                <a:latin typeface="+mn-lt"/>
                <a:ea typeface="ＭＳ Ｐゴシック" pitchFamily="-105" charset="-128"/>
                <a:cs typeface="ＭＳ Ｐゴシック" pitchFamily="-105" charset="-128"/>
              </a:rPr>
              <a:t>Math o ddeunyddiau a’r dull o’u storio: dalennau</a:t>
            </a:r>
            <a:br>
              <a:rPr lang="cy-GB" sz="2000" dirty="0">
                <a:solidFill>
                  <a:srgbClr val="0070C0"/>
                </a:solidFill>
                <a:latin typeface="+mn-lt"/>
                <a:ea typeface="ＭＳ Ｐゴシック" pitchFamily="-105" charset="-128"/>
                <a:cs typeface="ＭＳ Ｐゴシック" pitchFamily="-105" charset="-128"/>
              </a:rPr>
            </a:br>
            <a:br>
              <a:rPr lang="cy-GB" sz="2000" b="0" dirty="0">
                <a:solidFill>
                  <a:schemeClr val="tx1"/>
                </a:solidFill>
                <a:latin typeface="+mn-lt"/>
                <a:ea typeface="ＭＳ Ｐゴシック" pitchFamily="-105" charset="-128"/>
                <a:cs typeface="ＭＳ Ｐゴシック" pitchFamily="-105" charset="-128"/>
              </a:rPr>
            </a:br>
            <a:br>
              <a:rPr lang="cy-GB" sz="2000" b="0" dirty="0">
                <a:solidFill>
                  <a:schemeClr val="tx1"/>
                </a:solidFill>
                <a:latin typeface="+mn-lt"/>
                <a:ea typeface="ＭＳ Ｐゴシック" pitchFamily="-105" charset="-128"/>
                <a:cs typeface="ＭＳ Ｐゴシック" pitchFamily="-105" charset="-128"/>
              </a:rPr>
            </a:br>
            <a:endParaRPr lang="cy-GB" sz="2000" b="0" dirty="0">
              <a:solidFill>
                <a:schemeClr val="tx1"/>
              </a:solidFill>
              <a:latin typeface="+mn-lt"/>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CDB64AE5-B4B8-4899-AC92-EC421616EECE}"/>
              </a:ext>
            </a:extLst>
          </p:cNvPr>
          <p:cNvPicPr>
            <a:picLocks noChangeAspect="1"/>
          </p:cNvPicPr>
          <p:nvPr/>
        </p:nvPicPr>
        <p:blipFill rotWithShape="1">
          <a:blip r:embed="rId3"/>
          <a:srcRect b="13441"/>
          <a:stretch/>
        </p:blipFill>
        <p:spPr>
          <a:xfrm>
            <a:off x="444792" y="1945927"/>
            <a:ext cx="3451394" cy="2728627"/>
          </a:xfrm>
          <a:prstGeom prst="rect">
            <a:avLst/>
          </a:prstGeom>
        </p:spPr>
      </p:pic>
      <p:sp>
        <p:nvSpPr>
          <p:cNvPr id="6" name="TextBox 5">
            <a:extLst>
              <a:ext uri="{FF2B5EF4-FFF2-40B4-BE49-F238E27FC236}">
                <a16:creationId xmlns:a16="http://schemas.microsoft.com/office/drawing/2014/main" id="{6778B3F5-E8F9-425A-84D2-29CD5C88198B}"/>
              </a:ext>
            </a:extLst>
          </p:cNvPr>
          <p:cNvSpPr txBox="1"/>
          <p:nvPr/>
        </p:nvSpPr>
        <p:spPr>
          <a:xfrm>
            <a:off x="533397" y="4630015"/>
            <a:ext cx="4155515" cy="707886"/>
          </a:xfrm>
          <a:prstGeom prst="rect">
            <a:avLst/>
          </a:prstGeom>
          <a:noFill/>
        </p:spPr>
        <p:txBody>
          <a:bodyPr wrap="square" rtlCol="0">
            <a:spAutoFit/>
          </a:bodyPr>
          <a:lstStyle/>
          <a:p>
            <a:r>
              <a:rPr lang="cy-GB" dirty="0"/>
              <a:t>Dalennau wedi’u storio ar yr ymyl yn dynn yn erbyn y wal</a:t>
            </a:r>
          </a:p>
        </p:txBody>
      </p:sp>
      <p:sp>
        <p:nvSpPr>
          <p:cNvPr id="9" name="Rectangle 8">
            <a:extLst>
              <a:ext uri="{FF2B5EF4-FFF2-40B4-BE49-F238E27FC236}">
                <a16:creationId xmlns:a16="http://schemas.microsoft.com/office/drawing/2014/main" id="{238994DC-9F1C-49F6-93A2-05AA153A6A8E}"/>
              </a:ext>
            </a:extLst>
          </p:cNvPr>
          <p:cNvSpPr/>
          <p:nvPr/>
        </p:nvSpPr>
        <p:spPr>
          <a:xfrm>
            <a:off x="5378999" y="4578628"/>
            <a:ext cx="3020620" cy="707886"/>
          </a:xfrm>
          <a:prstGeom prst="rect">
            <a:avLst/>
          </a:prstGeom>
        </p:spPr>
        <p:txBody>
          <a:bodyPr wrap="square">
            <a:spAutoFit/>
          </a:bodyPr>
          <a:lstStyle/>
          <a:p>
            <a:r>
              <a:rPr lang="cy-GB"/>
              <a:t>Dalennau wedi’u storio ar gynalyddion ymyl</a:t>
            </a:r>
          </a:p>
        </p:txBody>
      </p:sp>
      <p:pic>
        <p:nvPicPr>
          <p:cNvPr id="4" name="Picture 3">
            <a:extLst>
              <a:ext uri="{FF2B5EF4-FFF2-40B4-BE49-F238E27FC236}">
                <a16:creationId xmlns:a16="http://schemas.microsoft.com/office/drawing/2014/main" id="{F83CBF0E-D7B3-41C8-9446-9C03D1BDBF8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6096" y="2276140"/>
            <a:ext cx="2983558" cy="1993017"/>
          </a:xfrm>
          <a:prstGeom prst="rect">
            <a:avLst/>
          </a:prstGeom>
        </p:spPr>
      </p:pic>
    </p:spTree>
    <p:extLst>
      <p:ext uri="{BB962C8B-B14F-4D97-AF65-F5344CB8AC3E}">
        <p14:creationId xmlns:p14="http://schemas.microsoft.com/office/powerpoint/2010/main" val="3928222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109989"/>
            <a:ext cx="8153400" cy="4577680"/>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darnau hir</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EE9DB6B5-5097-4033-970D-01A34444BEE2}"/>
              </a:ext>
            </a:extLst>
          </p:cNvPr>
          <p:cNvSpPr/>
          <p:nvPr/>
        </p:nvSpPr>
        <p:spPr>
          <a:xfrm>
            <a:off x="381000" y="1809889"/>
            <a:ext cx="3318520" cy="1938992"/>
          </a:xfrm>
          <a:prstGeom prst="rect">
            <a:avLst/>
          </a:prstGeom>
        </p:spPr>
        <p:txBody>
          <a:bodyPr wrap="square">
            <a:spAutoFit/>
          </a:bodyPr>
          <a:lstStyle/>
          <a:p>
            <a:pPr marL="342900" indent="-342900">
              <a:buClr>
                <a:srgbClr val="0077E3"/>
              </a:buClr>
              <a:buFont typeface="Arial" panose="020B0604020202020204" pitchFamily="34" charset="0"/>
              <a:buChar char="•"/>
            </a:pPr>
            <a:r>
              <a:rPr lang="cy-GB"/>
              <a:t>Pren</a:t>
            </a:r>
          </a:p>
          <a:p>
            <a:pPr marL="342900" indent="-342900">
              <a:buClr>
                <a:srgbClr val="0077E3"/>
              </a:buClr>
              <a:buFont typeface="Arial" panose="020B0604020202020204" pitchFamily="34" charset="0"/>
              <a:buChar char="•"/>
            </a:pPr>
            <a:r>
              <a:rPr lang="cy-GB"/>
              <a:t>Trim</a:t>
            </a:r>
          </a:p>
          <a:p>
            <a:pPr marL="342900" indent="-342900">
              <a:buClr>
                <a:srgbClr val="0077E3"/>
              </a:buClr>
              <a:buFont typeface="Arial" panose="020B0604020202020204" pitchFamily="34" charset="0"/>
              <a:buChar char="•"/>
            </a:pPr>
            <a:r>
              <a:rPr lang="cy-GB"/>
              <a:t>Pibell</a:t>
            </a:r>
          </a:p>
          <a:p>
            <a:pPr marL="342900" indent="-342900">
              <a:buClr>
                <a:srgbClr val="0077E3"/>
              </a:buClr>
              <a:buFont typeface="Arial" panose="020B0604020202020204" pitchFamily="34" charset="0"/>
              <a:buChar char="•"/>
            </a:pPr>
            <a:r>
              <a:rPr lang="cy-GB"/>
              <a:t>Cwndid</a:t>
            </a:r>
          </a:p>
          <a:p>
            <a:pPr marL="342900" indent="-342900">
              <a:buClr>
                <a:srgbClr val="0077E3"/>
              </a:buClr>
              <a:buFont typeface="Arial" panose="020B0604020202020204" pitchFamily="34" charset="0"/>
              <a:buChar char="•"/>
            </a:pPr>
            <a:r>
              <a:rPr lang="cy-GB"/>
              <a:t>Pibellau dŵr glaw</a:t>
            </a:r>
          </a:p>
          <a:p>
            <a:pPr marL="342900" indent="-342900">
              <a:buFont typeface="Arial" panose="020B0604020202020204" pitchFamily="34" charset="0"/>
              <a:buChar char="•"/>
            </a:pPr>
            <a:endParaRPr lang="en-GB" b="1" dirty="0"/>
          </a:p>
        </p:txBody>
      </p:sp>
      <p:sp>
        <p:nvSpPr>
          <p:cNvPr id="4" name="Rectangle 3">
            <a:extLst>
              <a:ext uri="{FF2B5EF4-FFF2-40B4-BE49-F238E27FC236}">
                <a16:creationId xmlns:a16="http://schemas.microsoft.com/office/drawing/2014/main" id="{D9F66660-7911-4E7D-8736-78AD7DCACA04}"/>
              </a:ext>
            </a:extLst>
          </p:cNvPr>
          <p:cNvSpPr/>
          <p:nvPr/>
        </p:nvSpPr>
        <p:spPr>
          <a:xfrm>
            <a:off x="3641560" y="1799128"/>
            <a:ext cx="4572000" cy="2554545"/>
          </a:xfrm>
          <a:prstGeom prst="rect">
            <a:avLst/>
          </a:prstGeom>
        </p:spPr>
        <p:txBody>
          <a:bodyPr>
            <a:spAutoFit/>
          </a:bodyPr>
          <a:lstStyle/>
          <a:p>
            <a:r>
              <a:rPr lang="cy-GB"/>
              <a:t>Dylid storio’r pren yn llorweddol, oddi ar y llawr, gyda sgids coed i’w hatal rhag anffurfio a chaniatáu i aer gylchredeg. </a:t>
            </a:r>
          </a:p>
          <a:p>
            <a:r>
              <a:rPr lang="cy-GB"/>
              <a:t>Lle bo modd, dylid diogelu pren rhag y tywydd, naill ai ar raciau wedi’u gorchuddio neu wedi’u gorchuddio â gorchuddion gwrth-ddŵr.</a:t>
            </a:r>
          </a:p>
        </p:txBody>
      </p:sp>
    </p:spTree>
    <p:extLst>
      <p:ext uri="{BB962C8B-B14F-4D97-AF65-F5344CB8AC3E}">
        <p14:creationId xmlns:p14="http://schemas.microsoft.com/office/powerpoint/2010/main" val="3832851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dirty="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321077" y="992786"/>
            <a:ext cx="8153400" cy="4577680"/>
          </a:xfrm>
        </p:spPr>
        <p:txBody>
          <a:bodyPr anchor="t"/>
          <a:lstStyle/>
          <a:p>
            <a:pPr lvl="0" eaLnBrk="1" hangingPunct="1">
              <a:spcAft>
                <a:spcPts val="0"/>
              </a:spcAft>
            </a:pPr>
            <a:r>
              <a:rPr lang="cy-GB" dirty="0">
                <a:solidFill>
                  <a:srgbClr val="0070C0"/>
                </a:solidFill>
                <a:latin typeface="+mn-lt"/>
                <a:ea typeface="ＭＳ Ｐゴシック" pitchFamily="-105" charset="-128"/>
                <a:cs typeface="ＭＳ Ｐゴシック" pitchFamily="-105" charset="-128"/>
              </a:rPr>
              <a:t> Math o ddeunyddiau a’r dull o’u storio: darnau hir</a:t>
            </a:r>
            <a:br>
              <a:rPr lang="cy-GB" sz="2000" dirty="0">
                <a:solidFill>
                  <a:srgbClr val="0070C0"/>
                </a:solidFill>
                <a:latin typeface="+mn-lt"/>
                <a:ea typeface="ＭＳ Ｐゴシック" pitchFamily="-105" charset="-128"/>
                <a:cs typeface="ＭＳ Ｐゴシック" pitchFamily="-105" charset="-128"/>
              </a:rPr>
            </a:br>
            <a:br>
              <a:rPr lang="cy-GB" sz="2000" dirty="0">
                <a:solidFill>
                  <a:srgbClr val="0070C0"/>
                </a:solidFill>
                <a:latin typeface="+mn-lt"/>
                <a:ea typeface="ＭＳ Ｐゴシック" pitchFamily="-105" charset="-128"/>
                <a:cs typeface="ＭＳ Ｐゴシック" pitchFamily="-105" charset="-128"/>
              </a:rPr>
            </a:br>
            <a:br>
              <a:rPr lang="cy-GB" sz="2000" b="0" dirty="0">
                <a:solidFill>
                  <a:schemeClr val="tx1"/>
                </a:solidFill>
                <a:latin typeface="+mn-lt"/>
                <a:ea typeface="ＭＳ Ｐゴシック" pitchFamily="-105" charset="-128"/>
                <a:cs typeface="ＭＳ Ｐゴシック" pitchFamily="-105" charset="-128"/>
              </a:rPr>
            </a:br>
            <a:br>
              <a:rPr lang="cy-GB" sz="2000" b="0" dirty="0">
                <a:solidFill>
                  <a:schemeClr val="tx1"/>
                </a:solidFill>
                <a:latin typeface="+mn-lt"/>
                <a:ea typeface="ＭＳ Ｐゴシック" pitchFamily="-105" charset="-128"/>
                <a:cs typeface="ＭＳ Ｐゴシック" pitchFamily="-105" charset="-128"/>
              </a:rPr>
            </a:br>
            <a:endParaRPr lang="cy-GB" sz="2000" b="0" dirty="0">
              <a:solidFill>
                <a:schemeClr val="tx1"/>
              </a:solidFill>
              <a:latin typeface="+mn-lt"/>
              <a:ea typeface="ＭＳ Ｐゴシック" pitchFamily="-105" charset="-128"/>
              <a:cs typeface="ＭＳ Ｐゴシック" pitchFamily="-105" charset="-128"/>
            </a:endParaRPr>
          </a:p>
        </p:txBody>
      </p:sp>
      <p:sp>
        <p:nvSpPr>
          <p:cNvPr id="10" name="Rectangle 9">
            <a:extLst>
              <a:ext uri="{FF2B5EF4-FFF2-40B4-BE49-F238E27FC236}">
                <a16:creationId xmlns:a16="http://schemas.microsoft.com/office/drawing/2014/main" id="{DB3C4778-0B6D-42B7-B9B5-5491231AD46E}"/>
              </a:ext>
            </a:extLst>
          </p:cNvPr>
          <p:cNvSpPr/>
          <p:nvPr/>
        </p:nvSpPr>
        <p:spPr>
          <a:xfrm>
            <a:off x="457200" y="1920367"/>
            <a:ext cx="4249900" cy="400110"/>
          </a:xfrm>
          <a:prstGeom prst="rect">
            <a:avLst/>
          </a:prstGeom>
        </p:spPr>
        <p:txBody>
          <a:bodyPr wrap="square">
            <a:spAutoFit/>
          </a:bodyPr>
          <a:lstStyle/>
          <a:p>
            <a:r>
              <a:rPr lang="cy-GB" dirty="0"/>
              <a:t> Pren wedi’i storio ar gynalyddion</a:t>
            </a:r>
          </a:p>
        </p:txBody>
      </p:sp>
      <p:pic>
        <p:nvPicPr>
          <p:cNvPr id="4" name="Picture 3">
            <a:extLst>
              <a:ext uri="{FF2B5EF4-FFF2-40B4-BE49-F238E27FC236}">
                <a16:creationId xmlns:a16="http://schemas.microsoft.com/office/drawing/2014/main" id="{5CE970D4-783C-48AF-8E9A-D35B10F9C7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523" y="2449855"/>
            <a:ext cx="4037577" cy="2822159"/>
          </a:xfrm>
          <a:prstGeom prst="rect">
            <a:avLst/>
          </a:prstGeom>
        </p:spPr>
      </p:pic>
      <p:pic>
        <p:nvPicPr>
          <p:cNvPr id="3" name="Picture 2" descr="Shape, circle&#10;&#10;Description automatically generated">
            <a:extLst>
              <a:ext uri="{FF2B5EF4-FFF2-40B4-BE49-F238E27FC236}">
                <a16:creationId xmlns:a16="http://schemas.microsoft.com/office/drawing/2014/main" id="{BEA457C0-D8A8-49EC-89EE-190E74EB2E51}"/>
              </a:ext>
            </a:extLst>
          </p:cNvPr>
          <p:cNvPicPr>
            <a:picLocks noChangeAspect="1"/>
          </p:cNvPicPr>
          <p:nvPr/>
        </p:nvPicPr>
        <p:blipFill rotWithShape="1">
          <a:blip r:embed="rId4"/>
          <a:srcRect b="20924"/>
          <a:stretch/>
        </p:blipFill>
        <p:spPr>
          <a:xfrm>
            <a:off x="5076055" y="2692084"/>
            <a:ext cx="3168352" cy="2113594"/>
          </a:xfrm>
          <a:prstGeom prst="rect">
            <a:avLst/>
          </a:prstGeom>
        </p:spPr>
      </p:pic>
      <p:sp>
        <p:nvSpPr>
          <p:cNvPr id="2" name="TextBox 1">
            <a:extLst>
              <a:ext uri="{FF2B5EF4-FFF2-40B4-BE49-F238E27FC236}">
                <a16:creationId xmlns:a16="http://schemas.microsoft.com/office/drawing/2014/main" id="{1F918A01-E361-44E5-A729-CEAC893BA096}"/>
              </a:ext>
            </a:extLst>
          </p:cNvPr>
          <p:cNvSpPr txBox="1"/>
          <p:nvPr/>
        </p:nvSpPr>
        <p:spPr>
          <a:xfrm>
            <a:off x="5076055" y="1929311"/>
            <a:ext cx="3398421" cy="707886"/>
          </a:xfrm>
          <a:prstGeom prst="rect">
            <a:avLst/>
          </a:prstGeom>
          <a:noFill/>
        </p:spPr>
        <p:txBody>
          <a:bodyPr wrap="square" rtlCol="0">
            <a:spAutoFit/>
          </a:bodyPr>
          <a:lstStyle/>
          <a:p>
            <a:r>
              <a:rPr lang="cy-GB" dirty="0">
                <a:effectLst/>
                <a:latin typeface="Arial" panose="020B0604020202020204" pitchFamily="34" charset="0"/>
                <a:ea typeface="Calibri" panose="020F0502020204030204" pitchFamily="34" charset="0"/>
              </a:rPr>
              <a:t>Pibellau wedi’u storio ar blociau</a:t>
            </a:r>
            <a:endParaRPr lang="en-GB"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794693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052737"/>
            <a:ext cx="8153400" cy="4896544"/>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deunyddiau wedi’u rholio</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86364334-AE75-4069-86C5-F68239C91FEC}"/>
              </a:ext>
            </a:extLst>
          </p:cNvPr>
          <p:cNvSpPr/>
          <p:nvPr/>
        </p:nvSpPr>
        <p:spPr>
          <a:xfrm>
            <a:off x="381000" y="1963777"/>
            <a:ext cx="3178696" cy="1323439"/>
          </a:xfrm>
          <a:prstGeom prst="rect">
            <a:avLst/>
          </a:prstGeom>
        </p:spPr>
        <p:txBody>
          <a:bodyPr wrap="square">
            <a:spAutoFit/>
          </a:bodyPr>
          <a:lstStyle/>
          <a:p>
            <a:pPr marL="342900" indent="-342900">
              <a:buClr>
                <a:srgbClr val="0077E3"/>
              </a:buClr>
              <a:buFont typeface="Arial" panose="020B0604020202020204" pitchFamily="34" charset="0"/>
              <a:buChar char="•"/>
            </a:pPr>
            <a:r>
              <a:rPr lang="cy-GB"/>
              <a:t>Pilen ddatgysylltu</a:t>
            </a:r>
          </a:p>
          <a:p>
            <a:pPr marL="342900" indent="-342900">
              <a:buClr>
                <a:srgbClr val="0077E3"/>
              </a:buClr>
              <a:buFont typeface="Arial" panose="020B0604020202020204" pitchFamily="34" charset="0"/>
              <a:buChar char="•"/>
            </a:pPr>
            <a:r>
              <a:rPr lang="cy-GB"/>
              <a:t>Pilen doi</a:t>
            </a:r>
          </a:p>
          <a:p>
            <a:pPr marL="342900" indent="-342900">
              <a:buClr>
                <a:srgbClr val="0077E3"/>
              </a:buClr>
              <a:buFont typeface="Arial" panose="020B0604020202020204" pitchFamily="34" charset="0"/>
              <a:buChar char="•"/>
            </a:pPr>
            <a:r>
              <a:rPr lang="cy-GB"/>
              <a:t>Gorchuddion plastig</a:t>
            </a:r>
          </a:p>
          <a:p>
            <a:pPr marL="342900" indent="-342900">
              <a:buClr>
                <a:srgbClr val="0077E3"/>
              </a:buClr>
              <a:buFont typeface="Arial" panose="020B0604020202020204" pitchFamily="34" charset="0"/>
              <a:buChar char="•"/>
            </a:pPr>
            <a:r>
              <a:rPr lang="cy-GB"/>
              <a:t>Pilen atal lleithder</a:t>
            </a:r>
          </a:p>
        </p:txBody>
      </p:sp>
      <p:sp>
        <p:nvSpPr>
          <p:cNvPr id="4" name="Rectangle 3">
            <a:extLst>
              <a:ext uri="{FF2B5EF4-FFF2-40B4-BE49-F238E27FC236}">
                <a16:creationId xmlns:a16="http://schemas.microsoft.com/office/drawing/2014/main" id="{4E747783-5206-4BF1-8C0E-6E039EC56695}"/>
              </a:ext>
            </a:extLst>
          </p:cNvPr>
          <p:cNvSpPr/>
          <p:nvPr/>
        </p:nvSpPr>
        <p:spPr>
          <a:xfrm>
            <a:off x="4788024" y="3087161"/>
            <a:ext cx="3621224" cy="400110"/>
          </a:xfrm>
          <a:prstGeom prst="rect">
            <a:avLst/>
          </a:prstGeom>
        </p:spPr>
        <p:txBody>
          <a:bodyPr wrap="square">
            <a:spAutoFit/>
          </a:bodyPr>
          <a:lstStyle/>
          <a:p>
            <a:endParaRPr lang="en-GB" dirty="0"/>
          </a:p>
        </p:txBody>
      </p:sp>
      <p:sp>
        <p:nvSpPr>
          <p:cNvPr id="6" name="Rectangle 5">
            <a:extLst>
              <a:ext uri="{FF2B5EF4-FFF2-40B4-BE49-F238E27FC236}">
                <a16:creationId xmlns:a16="http://schemas.microsoft.com/office/drawing/2014/main" id="{994960DC-0008-44AA-84E8-0CE47862C27C}"/>
              </a:ext>
            </a:extLst>
          </p:cNvPr>
          <p:cNvSpPr/>
          <p:nvPr/>
        </p:nvSpPr>
        <p:spPr>
          <a:xfrm>
            <a:off x="4064499" y="1974139"/>
            <a:ext cx="4344749" cy="1631216"/>
          </a:xfrm>
          <a:prstGeom prst="rect">
            <a:avLst/>
          </a:prstGeom>
        </p:spPr>
        <p:txBody>
          <a:bodyPr wrap="square">
            <a:spAutoFit/>
          </a:bodyPr>
          <a:lstStyle/>
          <a:p>
            <a:r>
              <a:rPr lang="cy-GB"/>
              <a:t>Mae angen storio’r math hwn o ddeunydd ar ei sefyll er mwyn ei ddiogelu rhag cael ei wasgu gan roliau eraill ar ei ben.</a:t>
            </a:r>
          </a:p>
          <a:p>
            <a:r>
              <a:rPr lang="cy-GB"/>
              <a:t>Mae angen eu hamgáu mewn ffrâm i’w hatal rhag disgyn drosodd.</a:t>
            </a:r>
          </a:p>
        </p:txBody>
      </p:sp>
    </p:spTree>
    <p:extLst>
      <p:ext uri="{BB962C8B-B14F-4D97-AF65-F5344CB8AC3E}">
        <p14:creationId xmlns:p14="http://schemas.microsoft.com/office/powerpoint/2010/main" val="1880916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19100" y="1068145"/>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347809" y="1017657"/>
            <a:ext cx="8153400" cy="2688949"/>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cynwysyddion ac ategolion</a:t>
            </a: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03564E99-3291-4E58-8854-AD713B0144AF}"/>
              </a:ext>
            </a:extLst>
          </p:cNvPr>
          <p:cNvSpPr/>
          <p:nvPr/>
        </p:nvSpPr>
        <p:spPr>
          <a:xfrm>
            <a:off x="312164" y="1988840"/>
            <a:ext cx="4208158" cy="5232202"/>
          </a:xfrm>
          <a:prstGeom prst="rect">
            <a:avLst/>
          </a:prstGeom>
        </p:spPr>
        <p:txBody>
          <a:bodyPr wrap="square">
            <a:spAutoFit/>
          </a:bodyPr>
          <a:lstStyle/>
          <a:p>
            <a:r>
              <a:rPr lang="cy-GB" sz="1800" dirty="0"/>
              <a:t>Mae cemegion adeiladu, fel </a:t>
            </a:r>
            <a:r>
              <a:rPr lang="cy-GB" sz="1800" dirty="0" err="1"/>
              <a:t>preimars</a:t>
            </a:r>
            <a:r>
              <a:rPr lang="cy-GB" sz="1800" dirty="0"/>
              <a:t>, cyfryngau bondio a deunyddiau selio, yn cael eu pecynnu mewn cynwysyddion. </a:t>
            </a:r>
            <a:r>
              <a:rPr lang="cy-GB" sz="1800" dirty="0" err="1"/>
              <a:t>Gallant</a:t>
            </a:r>
            <a:r>
              <a:rPr lang="cy-GB" sz="1800" dirty="0"/>
              <a:t> gynnwys cynhwysion peryglus, felly rhaid eu storio mewn cwpwrdd COSHH.</a:t>
            </a:r>
          </a:p>
          <a:p>
            <a:endParaRPr lang="en-GB" sz="1800" dirty="0"/>
          </a:p>
          <a:p>
            <a:r>
              <a:rPr lang="cy-GB" sz="1800" dirty="0"/>
              <a:t>Mae tybiau o adlyn sydd wedi’i gymysgu’n barod yn hawdd i’w pentyrru ar ben ei gilydd. Ni ddylid pentyrru ond pedwar neu bump o dybiau ar ben ei gilydd, gan y gallai pwysau mwy o dybiau wasgu’r rhai isaf.</a:t>
            </a:r>
          </a:p>
          <a:p>
            <a:endParaRPr lang="en-GB" dirty="0"/>
          </a:p>
          <a:p>
            <a:endParaRPr lang="en-GB" dirty="0"/>
          </a:p>
          <a:p>
            <a:endParaRPr lang="en-GB" dirty="0"/>
          </a:p>
          <a:p>
            <a:endParaRPr lang="en-GB" dirty="0"/>
          </a:p>
          <a:p>
            <a:r>
              <a:rPr lang="cy-GB" dirty="0"/>
              <a:t> </a:t>
            </a:r>
          </a:p>
        </p:txBody>
      </p:sp>
      <p:pic>
        <p:nvPicPr>
          <p:cNvPr id="7" name="Picture 6">
            <a:extLst>
              <a:ext uri="{FF2B5EF4-FFF2-40B4-BE49-F238E27FC236}">
                <a16:creationId xmlns:a16="http://schemas.microsoft.com/office/drawing/2014/main" id="{F456C8E4-23D4-4885-931B-4E0B178ECC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024" y="2060848"/>
            <a:ext cx="2824345" cy="1866363"/>
          </a:xfrm>
          <a:prstGeom prst="rect">
            <a:avLst/>
          </a:prstGeom>
        </p:spPr>
      </p:pic>
    </p:spTree>
    <p:extLst>
      <p:ext uri="{BB962C8B-B14F-4D97-AF65-F5344CB8AC3E}">
        <p14:creationId xmlns:p14="http://schemas.microsoft.com/office/powerpoint/2010/main" val="4207940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039613"/>
            <a:ext cx="8153400" cy="3020935"/>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437673" y="1553078"/>
            <a:ext cx="8039100"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437674" y="1684561"/>
            <a:ext cx="8077199" cy="3354765"/>
          </a:xfrm>
          <a:prstGeom prst="rect">
            <a:avLst/>
          </a:prstGeom>
        </p:spPr>
        <p:txBody>
          <a:bodyPr wrap="square">
            <a:spAutoFit/>
          </a:bodyPr>
          <a:lstStyle/>
          <a:p>
            <a:r>
              <a:rPr lang="cy-GB"/>
              <a:t>Wrth storio deunyddiau a chydrannau teilsio waliau a lloriau, mae wyth pwynt i’w hystyried.</a:t>
            </a:r>
          </a:p>
          <a:p>
            <a:pPr algn="ctr"/>
            <a:endParaRPr lang="en-GB" dirty="0">
              <a:latin typeface="+mn-lt"/>
            </a:endParaRPr>
          </a:p>
          <a:p>
            <a:r>
              <a:rPr lang="cy-GB">
                <a:latin typeface="+mn-lt"/>
              </a:rPr>
              <a:t>1.</a:t>
            </a:r>
            <a:r>
              <a:rPr lang="cy-GB" b="1">
                <a:latin typeface="+mn-lt"/>
              </a:rPr>
              <a:t> </a:t>
            </a:r>
            <a:r>
              <a:rPr lang="cy-GB">
                <a:latin typeface="+mn-lt"/>
              </a:rPr>
              <a:t>Lleoliad</a:t>
            </a:r>
            <a:r>
              <a:rPr lang="cy-GB" b="1">
                <a:latin typeface="+mn-lt"/>
              </a:rPr>
              <a:t> </a:t>
            </a:r>
          </a:p>
          <a:p>
            <a:endParaRPr lang="en-GB" b="1" dirty="0">
              <a:latin typeface="+mn-lt"/>
            </a:endParaRPr>
          </a:p>
          <a:p>
            <a:r>
              <a:rPr lang="cy-GB">
                <a:latin typeface="+mn-lt"/>
              </a:rPr>
              <a:t>2. Mynediad</a:t>
            </a:r>
            <a:r>
              <a:rPr lang="cy-GB" b="1">
                <a:latin typeface="+mn-lt"/>
              </a:rPr>
              <a:t> </a:t>
            </a:r>
          </a:p>
          <a:p>
            <a:endParaRPr lang="en-GB" b="1" dirty="0">
              <a:latin typeface="+mn-lt"/>
            </a:endParaRPr>
          </a:p>
          <a:p>
            <a:r>
              <a:rPr lang="cy-GB">
                <a:latin typeface="+mn-lt"/>
              </a:rPr>
              <a:t>3. Diogelwch</a:t>
            </a:r>
            <a:r>
              <a:rPr lang="cy-GB" b="1">
                <a:latin typeface="+mn-lt"/>
              </a:rPr>
              <a:t> </a:t>
            </a:r>
          </a:p>
          <a:p>
            <a:endParaRPr lang="en-GB" b="1" dirty="0">
              <a:latin typeface="+mn-lt"/>
            </a:endParaRPr>
          </a:p>
          <a:p>
            <a:r>
              <a:rPr lang="cy-GB">
                <a:latin typeface="+mn-lt"/>
              </a:rPr>
              <a:t>4. Oes silff</a:t>
            </a:r>
          </a:p>
          <a:p>
            <a:endParaRPr lang="en-GB" sz="1200" b="1" dirty="0">
              <a:latin typeface="+mn-lt"/>
            </a:endParaRPr>
          </a:p>
        </p:txBody>
      </p:sp>
      <p:sp>
        <p:nvSpPr>
          <p:cNvPr id="4" name="TextBox 3">
            <a:extLst>
              <a:ext uri="{FF2B5EF4-FFF2-40B4-BE49-F238E27FC236}">
                <a16:creationId xmlns:a16="http://schemas.microsoft.com/office/drawing/2014/main" id="{2FEFC9CC-FF77-4477-B9D0-00E31F934CFF}"/>
              </a:ext>
            </a:extLst>
          </p:cNvPr>
          <p:cNvSpPr txBox="1"/>
          <p:nvPr/>
        </p:nvSpPr>
        <p:spPr>
          <a:xfrm>
            <a:off x="5148064" y="2623391"/>
            <a:ext cx="2874505" cy="2246769"/>
          </a:xfrm>
          <a:prstGeom prst="rect">
            <a:avLst/>
          </a:prstGeom>
          <a:noFill/>
        </p:spPr>
        <p:txBody>
          <a:bodyPr wrap="none" rtlCol="0">
            <a:spAutoFit/>
          </a:bodyPr>
          <a:lstStyle/>
          <a:p>
            <a:r>
              <a:rPr lang="cy-GB">
                <a:latin typeface="+mn-lt"/>
              </a:rPr>
              <a:t>5. Cylchdroi stoc </a:t>
            </a:r>
          </a:p>
          <a:p>
            <a:endParaRPr lang="en-GB" b="1" dirty="0">
              <a:latin typeface="+mn-lt"/>
            </a:endParaRPr>
          </a:p>
          <a:p>
            <a:r>
              <a:rPr lang="cy-GB">
                <a:latin typeface="+mn-lt"/>
              </a:rPr>
              <a:t>6. Cynnal a chadw’r ardal </a:t>
            </a:r>
          </a:p>
          <a:p>
            <a:endParaRPr lang="en-GB" b="1" dirty="0">
              <a:latin typeface="+mn-lt"/>
            </a:endParaRPr>
          </a:p>
          <a:p>
            <a:r>
              <a:rPr lang="cy-GB">
                <a:latin typeface="+mn-lt"/>
              </a:rPr>
              <a:t>7. Adnabod </a:t>
            </a:r>
            <a:r>
              <a:rPr lang="cy-GB" b="1">
                <a:latin typeface="+mn-lt"/>
              </a:rPr>
              <a:t> </a:t>
            </a:r>
          </a:p>
          <a:p>
            <a:endParaRPr lang="en-GB" b="1" dirty="0">
              <a:latin typeface="+mn-lt"/>
            </a:endParaRPr>
          </a:p>
          <a:p>
            <a:r>
              <a:rPr lang="cy-GB">
                <a:latin typeface="+mn-lt"/>
              </a:rPr>
              <a:t>8. Cludiant</a:t>
            </a:r>
            <a:r>
              <a:rPr lang="cy-GB" b="1">
                <a:latin typeface="+mn-lt"/>
              </a:rPr>
              <a:t> </a:t>
            </a:r>
          </a:p>
        </p:txBody>
      </p:sp>
    </p:spTree>
    <p:extLst>
      <p:ext uri="{BB962C8B-B14F-4D97-AF65-F5344CB8AC3E}">
        <p14:creationId xmlns:p14="http://schemas.microsoft.com/office/powerpoint/2010/main" val="3032226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18614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199" y="1119147"/>
            <a:ext cx="7954363" cy="2688949"/>
          </a:xfrm>
        </p:spPr>
        <p:txBody>
          <a:bodyPr anchor="t"/>
          <a:lstStyle/>
          <a:p>
            <a:pPr lvl="0" eaLnBrk="1" hangingPunct="1">
              <a:spcAft>
                <a:spcPts val="0"/>
              </a:spcAft>
            </a:pPr>
            <a:r>
              <a:rPr lang="cy-GB" dirty="0">
                <a:solidFill>
                  <a:srgbClr val="0070C0"/>
                </a:solidFill>
                <a:latin typeface="+mn-lt"/>
                <a:ea typeface="ＭＳ Ｐゴシック" pitchFamily="-105" charset="-128"/>
                <a:cs typeface="ＭＳ Ｐゴシック" pitchFamily="-105" charset="-128"/>
              </a:rPr>
              <a:t>Storio deunyddiau: ystyriaethau</a:t>
            </a:r>
            <a:br>
              <a:rPr lang="cy-GB" sz="2000" dirty="0">
                <a:solidFill>
                  <a:srgbClr val="0070C0"/>
                </a:solidFill>
                <a:latin typeface="+mn-lt"/>
                <a:ea typeface="ＭＳ Ｐゴシック" pitchFamily="-105" charset="-128"/>
                <a:cs typeface="ＭＳ Ｐゴシック" pitchFamily="-105" charset="-128"/>
              </a:rPr>
            </a:br>
            <a:br>
              <a:rPr lang="cy-GB" sz="2000" dirty="0">
                <a:solidFill>
                  <a:srgbClr val="0070C0"/>
                </a:solidFill>
                <a:latin typeface="+mn-lt"/>
                <a:ea typeface="ＭＳ Ｐゴシック" pitchFamily="-105" charset="-128"/>
                <a:cs typeface="ＭＳ Ｐゴシック" pitchFamily="-105" charset="-128"/>
              </a:rPr>
            </a:br>
            <a:br>
              <a:rPr lang="cy-GB" sz="2000" b="0" dirty="0">
                <a:solidFill>
                  <a:schemeClr val="tx1"/>
                </a:solidFill>
                <a:latin typeface="+mn-lt"/>
                <a:ea typeface="ＭＳ Ｐゴシック" pitchFamily="-105" charset="-128"/>
                <a:cs typeface="ＭＳ Ｐゴシック" pitchFamily="-105" charset="-128"/>
              </a:rPr>
            </a:br>
            <a:br>
              <a:rPr lang="cy-GB" sz="2000" b="0" dirty="0">
                <a:solidFill>
                  <a:schemeClr val="tx1"/>
                </a:solidFill>
                <a:latin typeface="+mn-lt"/>
                <a:ea typeface="ＭＳ Ｐゴシック" pitchFamily="-105" charset="-128"/>
                <a:cs typeface="ＭＳ Ｐゴシック" pitchFamily="-105" charset="-128"/>
              </a:rPr>
            </a:br>
            <a:endParaRPr lang="cy-GB" sz="2000" b="0" dirty="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657768" y="1598935"/>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427977" y="1383492"/>
            <a:ext cx="4423737" cy="769441"/>
          </a:xfrm>
          <a:prstGeom prst="rect">
            <a:avLst/>
          </a:prstGeom>
        </p:spPr>
        <p:txBody>
          <a:bodyPr wrap="square">
            <a:spAutoFit/>
          </a:bodyPr>
          <a:lstStyle/>
          <a:p>
            <a:endParaRPr lang="en-GB" sz="1200" dirty="0"/>
          </a:p>
          <a:p>
            <a:r>
              <a:rPr lang="cy-GB" b="1" dirty="0">
                <a:latin typeface="+mn-lt"/>
              </a:rPr>
              <a:t>1. Lleoliad</a:t>
            </a:r>
          </a:p>
          <a:p>
            <a:endParaRPr lang="en-GB" sz="1200" dirty="0"/>
          </a:p>
        </p:txBody>
      </p:sp>
      <p:sp>
        <p:nvSpPr>
          <p:cNvPr id="5" name="TextBox 4">
            <a:extLst>
              <a:ext uri="{FF2B5EF4-FFF2-40B4-BE49-F238E27FC236}">
                <a16:creationId xmlns:a16="http://schemas.microsoft.com/office/drawing/2014/main" id="{9233002E-4122-4283-AD74-0CAD1C6528D1}"/>
              </a:ext>
            </a:extLst>
          </p:cNvPr>
          <p:cNvSpPr txBox="1"/>
          <p:nvPr/>
        </p:nvSpPr>
        <p:spPr>
          <a:xfrm>
            <a:off x="457199" y="2002748"/>
            <a:ext cx="8096145" cy="4401205"/>
          </a:xfrm>
          <a:prstGeom prst="rect">
            <a:avLst/>
          </a:prstGeom>
          <a:noFill/>
        </p:spPr>
        <p:txBody>
          <a:bodyPr wrap="square" rtlCol="0">
            <a:spAutoFit/>
          </a:bodyPr>
          <a:lstStyle/>
          <a:p>
            <a:r>
              <a:rPr lang="cy-GB" dirty="0"/>
              <a:t>Cyn i unrhyw waith ddechrau, yn ystod y cam cynllunio, mae’n bwysig canfod y lle gorau posibl i storio eich deunyddiau: gan ddechrau gyda’r lleoliad.</a:t>
            </a:r>
          </a:p>
          <a:p>
            <a:pPr algn="ctr"/>
            <a:endParaRPr lang="en-GB" dirty="0"/>
          </a:p>
          <a:p>
            <a:pPr marL="342900" indent="-342900">
              <a:buClr>
                <a:srgbClr val="0077E3"/>
              </a:buClr>
              <a:buFont typeface="Arial" panose="020B0604020202020204" pitchFamily="34" charset="0"/>
              <a:buChar char="•"/>
            </a:pPr>
            <a:r>
              <a:rPr lang="cy-GB" dirty="0"/>
              <a:t>Storiwch deunyddiau ger y man gweithio.</a:t>
            </a:r>
          </a:p>
          <a:p>
            <a:pPr marL="342900" indent="-342900">
              <a:buClr>
                <a:srgbClr val="0077E3"/>
              </a:buClr>
              <a:buFont typeface="Arial" panose="020B0604020202020204" pitchFamily="34" charset="0"/>
              <a:buChar char="•"/>
            </a:pPr>
            <a:r>
              <a:rPr lang="cy-GB" dirty="0"/>
              <a:t>Storiwch ar arwyneb fflat, glân.</a:t>
            </a:r>
          </a:p>
          <a:p>
            <a:pPr marL="342900" indent="-342900">
              <a:buClr>
                <a:srgbClr val="0077E3"/>
              </a:buClr>
              <a:buFont typeface="Arial" panose="020B0604020202020204" pitchFamily="34" charset="0"/>
              <a:buChar char="•"/>
            </a:pPr>
            <a:r>
              <a:rPr lang="cy-GB" dirty="0"/>
              <a:t>Deunyddiau i wrthsefyll y tywydd os ydynt yn cael eu storio y tu allan.</a:t>
            </a:r>
          </a:p>
          <a:p>
            <a:pPr marL="342900" indent="-342900">
              <a:buClr>
                <a:srgbClr val="0077E3"/>
              </a:buClr>
              <a:buFont typeface="Arial" panose="020B0604020202020204" pitchFamily="34" charset="0"/>
              <a:buChar char="•"/>
            </a:pPr>
            <a:r>
              <a:rPr lang="cy-GB" dirty="0"/>
              <a:t>Peidiwch â storio ar draws allanfeydd tân a/neu fannau mynediad ac ymadael.</a:t>
            </a:r>
          </a:p>
          <a:p>
            <a:pPr marL="342900" indent="-342900">
              <a:buClr>
                <a:srgbClr val="0077E3"/>
              </a:buClr>
              <a:buFont typeface="Arial" panose="020B0604020202020204" pitchFamily="34" charset="0"/>
              <a:buChar char="•"/>
            </a:pPr>
            <a:r>
              <a:rPr lang="cy-GB" dirty="0"/>
              <a:t>Gwiriwch gyfarwyddiadau’r gwneuthurwr ar gyfer storio’r cynnyrch yn gywir.</a:t>
            </a:r>
          </a:p>
          <a:p>
            <a:pPr marL="342900" indent="-342900" algn="ctr">
              <a:buClr>
                <a:srgbClr val="0077E3"/>
              </a:buClr>
              <a:buFont typeface="Arial" panose="020B0604020202020204" pitchFamily="34" charset="0"/>
              <a:buChar char="•"/>
            </a:pPr>
            <a:endParaRPr lang="en-GB" dirty="0"/>
          </a:p>
          <a:p>
            <a:pPr algn="ctr"/>
            <a:endParaRPr lang="en-GB" dirty="0"/>
          </a:p>
        </p:txBody>
      </p:sp>
    </p:spTree>
    <p:extLst>
      <p:ext uri="{BB962C8B-B14F-4D97-AF65-F5344CB8AC3E}">
        <p14:creationId xmlns:p14="http://schemas.microsoft.com/office/powerpoint/2010/main" val="2672966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239217" y="1196752"/>
            <a:ext cx="8153400" cy="2611344"/>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   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8" y="1769804"/>
            <a:ext cx="8039101" cy="1323439"/>
          </a:xfrm>
          <a:prstGeom prst="rect">
            <a:avLst/>
          </a:prstGeom>
          <a:noFill/>
        </p:spPr>
        <p:txBody>
          <a:bodyPr wrap="square" rtlCol="0">
            <a:spAutoFit/>
          </a:bodyPr>
          <a:lstStyle/>
          <a:p>
            <a:endParaRPr lang="en-GB" b="1" u="sng" dirty="0"/>
          </a:p>
          <a:p>
            <a:pPr algn="ctr"/>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386308" y="1632623"/>
            <a:ext cx="7859217" cy="584775"/>
          </a:xfrm>
          <a:prstGeom prst="rect">
            <a:avLst/>
          </a:prstGeom>
        </p:spPr>
        <p:txBody>
          <a:bodyPr wrap="square">
            <a:spAutoFit/>
          </a:bodyPr>
          <a:lstStyle/>
          <a:p>
            <a:pPr algn="ctr"/>
            <a:endParaRPr lang="en-GB" sz="1200" dirty="0"/>
          </a:p>
          <a:p>
            <a:r>
              <a:rPr lang="cy-GB" b="1">
                <a:latin typeface="+mn-lt"/>
              </a:rPr>
              <a:t>2. Mynediad</a:t>
            </a:r>
          </a:p>
        </p:txBody>
      </p:sp>
      <p:sp>
        <p:nvSpPr>
          <p:cNvPr id="4" name="Rectangle 3">
            <a:extLst>
              <a:ext uri="{FF2B5EF4-FFF2-40B4-BE49-F238E27FC236}">
                <a16:creationId xmlns:a16="http://schemas.microsoft.com/office/drawing/2014/main" id="{0B54C0C1-CDEB-41A8-B309-EEAB0FE1D06A}"/>
              </a:ext>
            </a:extLst>
          </p:cNvPr>
          <p:cNvSpPr/>
          <p:nvPr/>
        </p:nvSpPr>
        <p:spPr>
          <a:xfrm>
            <a:off x="386307" y="2431523"/>
            <a:ext cx="7859217" cy="2246769"/>
          </a:xfrm>
          <a:prstGeom prst="rect">
            <a:avLst/>
          </a:prstGeom>
        </p:spPr>
        <p:txBody>
          <a:bodyPr wrap="square">
            <a:spAutoFit/>
          </a:bodyPr>
          <a:lstStyle/>
          <a:p>
            <a:r>
              <a:rPr lang="cy-GB"/>
              <a:t>Un broblem gyffredin ar safleoedd adeiladu yw sicrhau y gellir cael nwyddau wedi’u danfon yn ddiogel ac yn brydlon.  </a:t>
            </a:r>
          </a:p>
          <a:p>
            <a:pPr algn="ctr"/>
            <a:endParaRPr lang="en-GB" dirty="0"/>
          </a:p>
          <a:p>
            <a:r>
              <a:rPr lang="cy-GB"/>
              <a:t>Gall faniau a lorïau ddanfon deunyddiau teilsio. Lle mae rhai safleoedd wedi’u lleoli ar hyd lonydd/ffyrdd cul, dylid rhoi gwybodaeth i’r cwmni sy’n danfon y deunyddiau i’w rhybuddio am y broblem bosibl cyn eu hanfon. </a:t>
            </a:r>
          </a:p>
        </p:txBody>
      </p:sp>
    </p:spTree>
    <p:extLst>
      <p:ext uri="{BB962C8B-B14F-4D97-AF65-F5344CB8AC3E}">
        <p14:creationId xmlns:p14="http://schemas.microsoft.com/office/powerpoint/2010/main" val="1085475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cy-GB" sz="2000">
                <a:solidFill>
                  <a:srgbClr val="0070C0"/>
                </a:solidFill>
                <a:latin typeface="+mn-lt"/>
                <a:ea typeface="Times New Roman" panose="02020603050405020304" pitchFamily="18" charset="0"/>
              </a:rPr>
              <a:t>Nod: </a:t>
            </a:r>
            <a:r>
              <a:rPr lang="cy-GB" sz="2000" b="0">
                <a:solidFill>
                  <a:schemeClr val="tx1"/>
                </a:solidFill>
                <a:latin typeface="+mn-lt"/>
                <a:ea typeface="Times New Roman" panose="02020603050405020304" pitchFamily="18" charset="0"/>
              </a:rPr>
              <a:t>Rhoi dealltwriaeth i fyfyrwyr o bwysigrwydd storio deunyddiau a chydrannau teilsio waliau a lloriau yn gywir.</a:t>
            </a:r>
            <a:br>
              <a:rPr lang="cy-GB" sz="2000" b="0">
                <a:solidFill>
                  <a:srgbClr val="000000"/>
                </a:solidFill>
                <a:latin typeface="+mn-lt"/>
                <a:ea typeface="ＭＳ Ｐゴシック" pitchFamily="-105" charset="-128"/>
              </a:rPr>
            </a:br>
            <a:br>
              <a:rPr lang="cy-GB" sz="2000" b="0">
                <a:solidFill>
                  <a:srgbClr val="000000"/>
                </a:solidFill>
                <a:latin typeface="+mn-lt"/>
                <a:ea typeface="Times New Roman" panose="02020603050405020304" pitchFamily="18" charset="0"/>
              </a:rPr>
            </a:br>
            <a:br>
              <a:rPr lang="cy-GB" sz="2000" b="0">
                <a:solidFill>
                  <a:srgbClr val="000000"/>
                </a:solidFill>
                <a:latin typeface="+mn-lt"/>
                <a:ea typeface="Times New Roman" panose="02020603050405020304" pitchFamily="18" charset="0"/>
              </a:rPr>
            </a:br>
            <a:r>
              <a:rPr lang="cy-GB" sz="2000">
                <a:solidFill>
                  <a:srgbClr val="0070C0"/>
                </a:solidFill>
                <a:latin typeface="+mn-lt"/>
                <a:ea typeface="Times New Roman" panose="02020603050405020304" pitchFamily="18" charset="0"/>
              </a:rPr>
              <a:t>Deilliannau:</a:t>
            </a:r>
            <a:r>
              <a:rPr lang="cy-GB" sz="2000" b="0">
                <a:solidFill>
                  <a:srgbClr val="0070C0"/>
                </a:solidFill>
                <a:latin typeface="+mn-lt"/>
                <a:ea typeface="Times New Roman" panose="02020603050405020304" pitchFamily="18" charset="0"/>
              </a:rPr>
              <a:t>  </a:t>
            </a:r>
            <a:r>
              <a:rPr lang="cy-GB" sz="2000" b="0">
                <a:solidFill>
                  <a:srgbClr val="000000"/>
                </a:solidFill>
                <a:latin typeface="+mn-lt"/>
                <a:ea typeface="Times New Roman" panose="02020603050405020304" pitchFamily="18" charset="0"/>
              </a:rPr>
              <a:t>Ar ddiwedd y sesiwn hon, bydd y myfyriwr yn gallu:</a:t>
            </a:r>
            <a:br>
              <a:rPr lang="cy-GB" sz="2000" b="0">
                <a:solidFill>
                  <a:srgbClr val="000000"/>
                </a:solidFill>
                <a:latin typeface="+mn-lt"/>
                <a:ea typeface="Times New Roman" panose="02020603050405020304" pitchFamily="18" charset="0"/>
              </a:rPr>
            </a:br>
            <a:br>
              <a:rPr lang="cy-GB" sz="2000" b="0">
                <a:solidFill>
                  <a:srgbClr val="000000"/>
                </a:solidFill>
                <a:latin typeface="+mn-lt"/>
                <a:ea typeface="Times New Roman" panose="02020603050405020304" pitchFamily="18" charset="0"/>
              </a:rPr>
            </a:br>
            <a:r>
              <a:rPr lang="cy-GB" sz="2000">
                <a:solidFill>
                  <a:srgbClr val="0070C0"/>
                </a:solidFill>
                <a:latin typeface="+mn-lt"/>
                <a:ea typeface="Times New Roman" panose="02020603050405020304" pitchFamily="18" charset="0"/>
              </a:rPr>
              <a:t>Deilliant 1: </a:t>
            </a:r>
            <a:r>
              <a:rPr lang="cy-GB" sz="2000" b="0">
                <a:solidFill>
                  <a:srgbClr val="000000"/>
                </a:solidFill>
                <a:latin typeface="+mn-lt"/>
                <a:ea typeface="Times New Roman" panose="02020603050405020304" pitchFamily="18" charset="0"/>
              </a:rPr>
              <a:t>Nodi’r </a:t>
            </a:r>
            <a:r>
              <a:rPr lang="cy-GB" sz="2000" b="1">
                <a:solidFill>
                  <a:srgbClr val="000000"/>
                </a:solidFill>
                <a:latin typeface="+mn-lt"/>
                <a:ea typeface="Times New Roman" panose="02020603050405020304" pitchFamily="18" charset="0"/>
              </a:rPr>
              <a:t>dull</a:t>
            </a:r>
            <a:r>
              <a:rPr lang="cy-GB" sz="2000" b="0">
                <a:solidFill>
                  <a:srgbClr val="000000"/>
                </a:solidFill>
                <a:latin typeface="+mn-lt"/>
                <a:ea typeface="Times New Roman" panose="02020603050405020304" pitchFamily="18" charset="0"/>
              </a:rPr>
              <a:t> cywir o storio amrywiaeth o ddeunyddiau a chydrannau.</a:t>
            </a:r>
            <a:br>
              <a:rPr lang="cy-GB" sz="2000">
                <a:solidFill>
                  <a:srgbClr val="0070C0"/>
                </a:solidFill>
                <a:latin typeface="+mn-lt"/>
                <a:ea typeface="Times New Roman" panose="02020603050405020304" pitchFamily="18" charset="0"/>
              </a:rPr>
            </a:br>
            <a:r>
              <a:rPr lang="cy-GB" sz="2000">
                <a:solidFill>
                  <a:srgbClr val="0070C0"/>
                </a:solidFill>
                <a:latin typeface="+mn-lt"/>
                <a:ea typeface="Times New Roman" panose="02020603050405020304" pitchFamily="18" charset="0"/>
              </a:rPr>
              <a:t>Deilliant 2: </a:t>
            </a:r>
            <a:r>
              <a:rPr lang="cy-GB" sz="2000" b="0">
                <a:solidFill>
                  <a:srgbClr val="000000"/>
                </a:solidFill>
                <a:latin typeface="+mn-lt"/>
                <a:ea typeface="Times New Roman" panose="02020603050405020304" pitchFamily="18" charset="0"/>
              </a:rPr>
              <a:t>Nodi amrywiaeth o </a:t>
            </a:r>
            <a:r>
              <a:rPr lang="cy-GB" sz="2000" b="1">
                <a:solidFill>
                  <a:srgbClr val="000000"/>
                </a:solidFill>
                <a:latin typeface="+mn-lt"/>
                <a:ea typeface="Times New Roman" panose="02020603050405020304" pitchFamily="18" charset="0"/>
              </a:rPr>
              <a:t>ddeunyddiau</a:t>
            </a:r>
            <a:r>
              <a:rPr lang="cy-GB" sz="2000" b="0">
                <a:solidFill>
                  <a:srgbClr val="000000"/>
                </a:solidFill>
                <a:latin typeface="+mn-lt"/>
                <a:ea typeface="Times New Roman" panose="02020603050405020304" pitchFamily="18" charset="0"/>
              </a:rPr>
              <a:t> a </a:t>
            </a:r>
            <a:r>
              <a:rPr lang="cy-GB" sz="2000" b="1">
                <a:solidFill>
                  <a:srgbClr val="000000"/>
                </a:solidFill>
                <a:latin typeface="+mn-lt"/>
                <a:ea typeface="Times New Roman" panose="02020603050405020304" pitchFamily="18" charset="0"/>
              </a:rPr>
              <a:t>chydrannau</a:t>
            </a:r>
            <a:r>
              <a:rPr lang="cy-GB" sz="2000" b="0">
                <a:solidFill>
                  <a:srgbClr val="000000"/>
                </a:solidFill>
                <a:latin typeface="+mn-lt"/>
                <a:ea typeface="Times New Roman" panose="02020603050405020304" pitchFamily="18" charset="0"/>
              </a:rPr>
              <a:t> sy’n ymwneud â storio deunyddiau teilsio waliau a lloriau.</a:t>
            </a:r>
            <a:br>
              <a:rPr lang="cy-GB" sz="2000" b="0">
                <a:solidFill>
                  <a:srgbClr val="000000"/>
                </a:solidFill>
                <a:latin typeface="+mn-lt"/>
                <a:ea typeface="Times New Roman" panose="02020603050405020304" pitchFamily="18" charset="0"/>
              </a:rPr>
            </a:br>
            <a:r>
              <a:rPr lang="cy-GB" sz="2000">
                <a:latin typeface="+mn-lt"/>
                <a:ea typeface="Times New Roman" panose="02020603050405020304" pitchFamily="18" charset="0"/>
              </a:rPr>
              <a:t>Deilliant 3:</a:t>
            </a:r>
            <a:r>
              <a:rPr lang="cy-GB" sz="2000" b="0">
                <a:solidFill>
                  <a:schemeClr val="tx1"/>
                </a:solidFill>
                <a:latin typeface="+mn-lt"/>
                <a:ea typeface="Times New Roman" panose="02020603050405020304" pitchFamily="18" charset="0"/>
              </a:rPr>
              <a:t> Bod â dealltwriaeth o’r ystyriaethau sydd angen eu cymryd wrth storio deunyddiau a chydrannau teilsio waliau a lloriau</a:t>
            </a:r>
            <a:r>
              <a:rPr lang="cy-GB" sz="2000" b="0">
                <a:solidFill>
                  <a:schemeClr val="tx1"/>
                </a:solidFill>
              </a:rPr>
              <a:t>.</a:t>
            </a:r>
          </a:p>
        </p:txBody>
      </p:sp>
    </p:spTree>
    <p:extLst>
      <p:ext uri="{BB962C8B-B14F-4D97-AF65-F5344CB8AC3E}">
        <p14:creationId xmlns:p14="http://schemas.microsoft.com/office/powerpoint/2010/main" val="2779985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353515" y="1151017"/>
            <a:ext cx="8077200" cy="2688949"/>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 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353515" y="1386879"/>
            <a:ext cx="7859217"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353515" y="1662082"/>
            <a:ext cx="7603132" cy="769441"/>
          </a:xfrm>
          <a:prstGeom prst="rect">
            <a:avLst/>
          </a:prstGeom>
        </p:spPr>
        <p:txBody>
          <a:bodyPr wrap="square">
            <a:spAutoFit/>
          </a:bodyPr>
          <a:lstStyle/>
          <a:p>
            <a:endParaRPr lang="en-GB" sz="1200" dirty="0"/>
          </a:p>
          <a:p>
            <a:r>
              <a:rPr lang="cy-GB" b="1">
                <a:latin typeface="+mn-lt"/>
              </a:rPr>
              <a:t>3. Diogelwch</a:t>
            </a:r>
          </a:p>
          <a:p>
            <a:endParaRPr lang="en-GB" sz="1200" dirty="0"/>
          </a:p>
        </p:txBody>
      </p:sp>
      <p:sp>
        <p:nvSpPr>
          <p:cNvPr id="4" name="Rectangle 3">
            <a:extLst>
              <a:ext uri="{FF2B5EF4-FFF2-40B4-BE49-F238E27FC236}">
                <a16:creationId xmlns:a16="http://schemas.microsoft.com/office/drawing/2014/main" id="{0D41E7EB-661D-4905-9D1C-4844DE671D70}"/>
              </a:ext>
            </a:extLst>
          </p:cNvPr>
          <p:cNvSpPr/>
          <p:nvPr/>
        </p:nvSpPr>
        <p:spPr>
          <a:xfrm>
            <a:off x="353515" y="2449093"/>
            <a:ext cx="7873590" cy="2554545"/>
          </a:xfrm>
          <a:prstGeom prst="rect">
            <a:avLst/>
          </a:prstGeom>
        </p:spPr>
        <p:txBody>
          <a:bodyPr wrap="square">
            <a:spAutoFit/>
          </a:bodyPr>
          <a:lstStyle/>
          <a:p>
            <a:r>
              <a:rPr lang="cy-GB"/>
              <a:t>Mae safleoedd adeiladu yn dargedau hawdd ar gyfer y lladron sy’n bachu ar eu cyfle: gall gwerth uchel deunyddiau a chydrannau teilsio arwain at elw cyflym a hawdd i’r lleidr llwyddiannus. Gan ddibynnu ar yr ardal leol, bydd gan bob safle ei faterion ei hun sy’n peri pryder. </a:t>
            </a:r>
          </a:p>
          <a:p>
            <a:pPr algn="ctr"/>
            <a:endParaRPr lang="en-GB" dirty="0"/>
          </a:p>
          <a:p>
            <a:r>
              <a:rPr lang="cy-GB"/>
              <a:t>Mae safleoedd adeiladu yn destun nifer o fygythiadau, a dylai gweithredwr y safle roi mesurau diogelwch ar waith yn eu herbyn. Mae’r rhain yn cynnwys </a:t>
            </a:r>
            <a:r>
              <a:rPr lang="cy-GB" b="1"/>
              <a:t>dwyn</a:t>
            </a:r>
            <a:r>
              <a:rPr lang="cy-GB"/>
              <a:t> a </a:t>
            </a:r>
            <a:r>
              <a:rPr lang="cy-GB" b="1"/>
              <a:t>fandaliaeth</a:t>
            </a:r>
            <a:r>
              <a:rPr lang="cy-GB"/>
              <a:t>.</a:t>
            </a:r>
          </a:p>
        </p:txBody>
      </p:sp>
    </p:spTree>
    <p:extLst>
      <p:ext uri="{BB962C8B-B14F-4D97-AF65-F5344CB8AC3E}">
        <p14:creationId xmlns:p14="http://schemas.microsoft.com/office/powerpoint/2010/main" val="2510347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386308" y="1047897"/>
            <a:ext cx="8153400" cy="2688949"/>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8" y="1769804"/>
            <a:ext cx="7859217"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316640" y="1330030"/>
            <a:ext cx="7712125" cy="954107"/>
          </a:xfrm>
          <a:prstGeom prst="rect">
            <a:avLst/>
          </a:prstGeom>
        </p:spPr>
        <p:txBody>
          <a:bodyPr wrap="square">
            <a:spAutoFit/>
          </a:bodyPr>
          <a:lstStyle/>
          <a:p>
            <a:endParaRPr lang="en-GB" sz="1200" dirty="0"/>
          </a:p>
          <a:p>
            <a:r>
              <a:rPr lang="cy-GB" b="1">
                <a:latin typeface="+mn-lt"/>
              </a:rPr>
              <a:t>3. Diogelwch </a:t>
            </a:r>
            <a:r>
              <a:rPr lang="cy-GB">
                <a:latin typeface="+mn-lt"/>
              </a:rPr>
              <a:t>(parhad)</a:t>
            </a:r>
          </a:p>
          <a:p>
            <a:r>
              <a:rPr lang="cy-GB" sz="1200"/>
              <a:t> </a:t>
            </a:r>
          </a:p>
          <a:p>
            <a:endParaRPr lang="en-GB" sz="1200" dirty="0"/>
          </a:p>
        </p:txBody>
      </p:sp>
      <p:sp>
        <p:nvSpPr>
          <p:cNvPr id="4" name="Rectangle 3">
            <a:extLst>
              <a:ext uri="{FF2B5EF4-FFF2-40B4-BE49-F238E27FC236}">
                <a16:creationId xmlns:a16="http://schemas.microsoft.com/office/drawing/2014/main" id="{0D41E7EB-661D-4905-9D1C-4844DE671D70}"/>
              </a:ext>
            </a:extLst>
          </p:cNvPr>
          <p:cNvSpPr/>
          <p:nvPr/>
        </p:nvSpPr>
        <p:spPr>
          <a:xfrm>
            <a:off x="316640" y="2139673"/>
            <a:ext cx="8077200" cy="2554545"/>
          </a:xfrm>
          <a:prstGeom prst="rect">
            <a:avLst/>
          </a:prstGeom>
        </p:spPr>
        <p:txBody>
          <a:bodyPr wrap="square">
            <a:spAutoFit/>
          </a:bodyPr>
          <a:lstStyle/>
          <a:p>
            <a:pPr marL="342900" indent="-342900">
              <a:buClr>
                <a:srgbClr val="0077E3"/>
              </a:buClr>
              <a:buFont typeface="Arial" panose="020B0604020202020204" pitchFamily="34" charset="0"/>
              <a:buChar char="•"/>
            </a:pPr>
            <a:r>
              <a:rPr lang="cy-GB"/>
              <a:t>Mae </a:t>
            </a:r>
            <a:r>
              <a:rPr lang="cy-GB" b="1"/>
              <a:t>dwyn</a:t>
            </a:r>
            <a:r>
              <a:rPr lang="cy-GB"/>
              <a:t> yn beth cyffredin. Mae gwerth uchel deunyddiau adeiladu a theilsio, a natur safle adeiladu gyda’i newid a’i symudiadau parhaus, yn gwneud trosedd fel hyn yn demtasiwn i’r rhai sydd am fachu ar eu cyfle yn ogystal â’r rhai sy’n cyflawni trosedd wedi’i chynllunio’n ofalus.</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cy-GB"/>
              <a:t>Mae </a:t>
            </a:r>
            <a:r>
              <a:rPr lang="cy-GB" b="1"/>
              <a:t>fandaliaeth</a:t>
            </a:r>
            <a:r>
              <a:rPr lang="cy-GB"/>
              <a:t> hefyd yn gyffredin a gall ddigwydd o ganlyniad i bryderon gwleidyddol neu fasnachol ar ran y drwgweithredwyr yn ogystal â difrod a dinistr difeddwl.</a:t>
            </a:r>
          </a:p>
        </p:txBody>
      </p:sp>
    </p:spTree>
    <p:extLst>
      <p:ext uri="{BB962C8B-B14F-4D97-AF65-F5344CB8AC3E}">
        <p14:creationId xmlns:p14="http://schemas.microsoft.com/office/powerpoint/2010/main" val="445430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199" y="1059932"/>
            <a:ext cx="8082507" cy="2688949"/>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9" y="1769804"/>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386308" y="1522274"/>
            <a:ext cx="7783016" cy="769441"/>
          </a:xfrm>
          <a:prstGeom prst="rect">
            <a:avLst/>
          </a:prstGeom>
        </p:spPr>
        <p:txBody>
          <a:bodyPr wrap="square">
            <a:spAutoFit/>
          </a:bodyPr>
          <a:lstStyle/>
          <a:p>
            <a:endParaRPr lang="en-GB" sz="1200" dirty="0"/>
          </a:p>
          <a:p>
            <a:r>
              <a:rPr lang="cy-GB" b="1">
                <a:latin typeface="+mn-lt"/>
              </a:rPr>
              <a:t>4. Oes silff </a:t>
            </a:r>
          </a:p>
          <a:p>
            <a:endParaRPr lang="en-GB" sz="1200" dirty="0"/>
          </a:p>
        </p:txBody>
      </p:sp>
      <p:sp>
        <p:nvSpPr>
          <p:cNvPr id="4" name="Rectangle 3">
            <a:extLst>
              <a:ext uri="{FF2B5EF4-FFF2-40B4-BE49-F238E27FC236}">
                <a16:creationId xmlns:a16="http://schemas.microsoft.com/office/drawing/2014/main" id="{8951110A-6AD7-440A-BE83-2517389E115A}"/>
              </a:ext>
            </a:extLst>
          </p:cNvPr>
          <p:cNvSpPr/>
          <p:nvPr/>
        </p:nvSpPr>
        <p:spPr>
          <a:xfrm>
            <a:off x="386306" y="2365195"/>
            <a:ext cx="7635923" cy="1938992"/>
          </a:xfrm>
          <a:prstGeom prst="rect">
            <a:avLst/>
          </a:prstGeom>
        </p:spPr>
        <p:txBody>
          <a:bodyPr wrap="square">
            <a:spAutoFit/>
          </a:bodyPr>
          <a:lstStyle/>
          <a:p>
            <a:r>
              <a:rPr lang="cy-GB"/>
              <a:t>Mae gan ddeunyddiau teilsio waliau a lloriau, fel llawer o ddeunyddiau adeiladu eraill, oes silff. Mae hyn yn golygu, o’r adeg y caiff y cynnyrch ei gynhyrchu, y rhoddir dyddiad ‘ar ei orau cyn diwedd’ pryd y dylid defnyddio’r cynnyrch.</a:t>
            </a:r>
          </a:p>
          <a:p>
            <a:pPr algn="ctr"/>
            <a:endParaRPr lang="en-GB" dirty="0"/>
          </a:p>
          <a:p>
            <a:r>
              <a:rPr lang="cy-GB"/>
              <a:t>Gall deunyddiau’n fynd yn rhy hen.</a:t>
            </a:r>
          </a:p>
        </p:txBody>
      </p:sp>
    </p:spTree>
    <p:extLst>
      <p:ext uri="{BB962C8B-B14F-4D97-AF65-F5344CB8AC3E}">
        <p14:creationId xmlns:p14="http://schemas.microsoft.com/office/powerpoint/2010/main" val="3892549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15"/>
          <p:cNvSpPr>
            <a:spLocks noGrp="1" noChangeArrowheads="1"/>
          </p:cNvSpPr>
          <p:nvPr>
            <p:ph type="title"/>
          </p:nvPr>
        </p:nvSpPr>
        <p:spPr>
          <a:xfrm>
            <a:off x="395535" y="1108669"/>
            <a:ext cx="7997081" cy="1892241"/>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9" y="1769804"/>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357434" y="1346673"/>
            <a:ext cx="6673184" cy="892552"/>
          </a:xfrm>
          <a:prstGeom prst="rect">
            <a:avLst/>
          </a:prstGeom>
        </p:spPr>
        <p:txBody>
          <a:bodyPr wrap="square">
            <a:spAutoFit/>
          </a:bodyPr>
          <a:lstStyle/>
          <a:p>
            <a:endParaRPr lang="en-GB" b="1" u="sng" dirty="0">
              <a:latin typeface="+mn-lt"/>
            </a:endParaRPr>
          </a:p>
          <a:p>
            <a:r>
              <a:rPr lang="cy-GB" b="1">
                <a:latin typeface="+mn-lt"/>
              </a:rPr>
              <a:t>5. Cylchdroi stoc</a:t>
            </a:r>
          </a:p>
          <a:p>
            <a:endParaRPr lang="en-GB" sz="1200" dirty="0"/>
          </a:p>
        </p:txBody>
      </p:sp>
      <p:sp>
        <p:nvSpPr>
          <p:cNvPr id="4" name="Rectangle 3">
            <a:extLst>
              <a:ext uri="{FF2B5EF4-FFF2-40B4-BE49-F238E27FC236}">
                <a16:creationId xmlns:a16="http://schemas.microsoft.com/office/drawing/2014/main" id="{D0D296FE-A51F-49BD-9162-CECCF93142AC}"/>
              </a:ext>
            </a:extLst>
          </p:cNvPr>
          <p:cNvSpPr/>
          <p:nvPr/>
        </p:nvSpPr>
        <p:spPr>
          <a:xfrm>
            <a:off x="575515" y="3263840"/>
            <a:ext cx="7779000" cy="400110"/>
          </a:xfrm>
          <a:prstGeom prst="rect">
            <a:avLst/>
          </a:prstGeom>
        </p:spPr>
        <p:txBody>
          <a:bodyPr wrap="square">
            <a:spAutoFit/>
          </a:bodyPr>
          <a:lstStyle/>
          <a:p>
            <a:endParaRPr lang="en-GB" dirty="0"/>
          </a:p>
        </p:txBody>
      </p:sp>
      <p:sp>
        <p:nvSpPr>
          <p:cNvPr id="5" name="Rectangle 4">
            <a:extLst>
              <a:ext uri="{FF2B5EF4-FFF2-40B4-BE49-F238E27FC236}">
                <a16:creationId xmlns:a16="http://schemas.microsoft.com/office/drawing/2014/main" id="{2854F0AC-4C2F-4F00-87B4-200E5590CB73}"/>
              </a:ext>
            </a:extLst>
          </p:cNvPr>
          <p:cNvSpPr/>
          <p:nvPr/>
        </p:nvSpPr>
        <p:spPr>
          <a:xfrm>
            <a:off x="366144" y="2054789"/>
            <a:ext cx="7988371" cy="3785652"/>
          </a:xfrm>
          <a:prstGeom prst="rect">
            <a:avLst/>
          </a:prstGeom>
        </p:spPr>
        <p:txBody>
          <a:bodyPr wrap="square">
            <a:spAutoFit/>
          </a:bodyPr>
          <a:lstStyle/>
          <a:p>
            <a:r>
              <a:rPr lang="cy-GB"/>
              <a:t>Gall defnyddio deunyddiau sydd wedi dyddio achosi problemau gydag adlynion a growt, fel amseroedd caledu hirach, peidio â chaledu i’w gryfder llawn, hylifau a thoddyddion yn sychu ac yn gwahanu, camdroi a chrebachu ac ati. </a:t>
            </a:r>
          </a:p>
          <a:p>
            <a:pPr algn="ctr"/>
            <a:endParaRPr lang="en-GB" dirty="0"/>
          </a:p>
          <a:p>
            <a:r>
              <a:rPr lang="cy-GB"/>
              <a:t>Cyn prynu unrhyw ddeunyddiau, neu pan fyddant yn cael eu danfon, dylid gwirio’r dyddiadau ar y pecyn.</a:t>
            </a:r>
          </a:p>
          <a:p>
            <a:pPr algn="ctr"/>
            <a:endParaRPr lang="en-GB" dirty="0"/>
          </a:p>
          <a:p>
            <a:r>
              <a:rPr lang="cy-GB"/>
              <a:t>Byddai cyflenwr deunyddiau da (cyflenwr adeiladwyr) yn </a:t>
            </a:r>
            <a:r>
              <a:rPr lang="cy-GB" b="1"/>
              <a:t>cylchdroi stoc</a:t>
            </a:r>
            <a:r>
              <a:rPr lang="cy-GB"/>
              <a:t> yn unol â’u danfoniadau. Mae hyn yn ffordd dda o reoli deunyddiau. Mae’n golygu bod stoc hŷn yn dod i flaen y silff/arddangosfa a bod stoc mwy newydd yn cael ei rhoi y tu ôl</a:t>
            </a:r>
          </a:p>
        </p:txBody>
      </p:sp>
    </p:spTree>
    <p:extLst>
      <p:ext uri="{BB962C8B-B14F-4D97-AF65-F5344CB8AC3E}">
        <p14:creationId xmlns:p14="http://schemas.microsoft.com/office/powerpoint/2010/main" val="3575763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19099" y="1114615"/>
            <a:ext cx="7973517" cy="2688949"/>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9" y="1769804"/>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345429" y="1422488"/>
            <a:ext cx="7478220" cy="584775"/>
          </a:xfrm>
          <a:prstGeom prst="rect">
            <a:avLst/>
          </a:prstGeom>
        </p:spPr>
        <p:txBody>
          <a:bodyPr wrap="square">
            <a:spAutoFit/>
          </a:bodyPr>
          <a:lstStyle/>
          <a:p>
            <a:pPr algn="ctr"/>
            <a:endParaRPr lang="en-GB" sz="1200" dirty="0"/>
          </a:p>
          <a:p>
            <a:r>
              <a:rPr lang="cy-GB" b="1">
                <a:latin typeface="+mn-lt"/>
              </a:rPr>
              <a:t>6. Cynnal a chadw ardal </a:t>
            </a:r>
          </a:p>
        </p:txBody>
      </p:sp>
      <p:sp>
        <p:nvSpPr>
          <p:cNvPr id="4" name="Rectangle 3">
            <a:extLst>
              <a:ext uri="{FF2B5EF4-FFF2-40B4-BE49-F238E27FC236}">
                <a16:creationId xmlns:a16="http://schemas.microsoft.com/office/drawing/2014/main" id="{451B856F-1278-4483-AB31-273AD95236FE}"/>
              </a:ext>
            </a:extLst>
          </p:cNvPr>
          <p:cNvSpPr/>
          <p:nvPr/>
        </p:nvSpPr>
        <p:spPr>
          <a:xfrm>
            <a:off x="345429" y="2192246"/>
            <a:ext cx="7973517" cy="2554545"/>
          </a:xfrm>
          <a:prstGeom prst="rect">
            <a:avLst/>
          </a:prstGeom>
        </p:spPr>
        <p:txBody>
          <a:bodyPr wrap="square">
            <a:spAutoFit/>
          </a:bodyPr>
          <a:lstStyle/>
          <a:p>
            <a:r>
              <a:rPr lang="cy-GB"/>
              <a:t>Dylid glanhau ardal waith yn rheolaidd wrth wneud gwaith teilsio er mwyn cynnal amgylchedd gweithio diogel.</a:t>
            </a:r>
          </a:p>
          <a:p>
            <a:endParaRPr lang="en-GB" dirty="0"/>
          </a:p>
          <a:p>
            <a:r>
              <a:rPr lang="cy-GB"/>
              <a:t>Bydd yr ardal waith yn cynnwys gweddillion teils, offer, cyfarpar a rhai/yr holl ddeunyddiau sydd eu hangen ar gyfer y gwaith.</a:t>
            </a:r>
          </a:p>
          <a:p>
            <a:endParaRPr lang="en-GB" dirty="0"/>
          </a:p>
          <a:p>
            <a:r>
              <a:rPr lang="cy-GB"/>
              <a:t>Mae angen cynllunio’n ofalus i sicrhau bod allanfeydd tân, mannau mynediad ac ymadael yn cael eu cadw’n glir a bod deunyddiau’n cael eu storio/pentyrru’n gywir.</a:t>
            </a:r>
          </a:p>
        </p:txBody>
      </p:sp>
    </p:spTree>
    <p:extLst>
      <p:ext uri="{BB962C8B-B14F-4D97-AF65-F5344CB8AC3E}">
        <p14:creationId xmlns:p14="http://schemas.microsoft.com/office/powerpoint/2010/main" val="2326698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119147"/>
            <a:ext cx="8126770" cy="2688949"/>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r>
              <a:rPr lang="cy-GB" sz="2000">
                <a:solidFill>
                  <a:srgbClr val="0070C0"/>
                </a:solidFill>
                <a:latin typeface="+mn-lt"/>
                <a:ea typeface="ＭＳ Ｐゴシック" pitchFamily="-105" charset="-128"/>
                <a:cs typeface="ＭＳ Ｐゴシック" pitchFamily="-105" charset="-128"/>
              </a:rPr>
              <a:t> </a:t>
            </a: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342044" y="1101853"/>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457200" y="1563518"/>
            <a:ext cx="7413123" cy="400110"/>
          </a:xfrm>
          <a:prstGeom prst="rect">
            <a:avLst/>
          </a:prstGeom>
        </p:spPr>
        <p:txBody>
          <a:bodyPr wrap="square">
            <a:spAutoFit/>
          </a:bodyPr>
          <a:lstStyle/>
          <a:p>
            <a:r>
              <a:rPr lang="cy-GB" b="1">
                <a:latin typeface="+mn-lt"/>
              </a:rPr>
              <a:t>7. Adnabod</a:t>
            </a:r>
            <a:r>
              <a:rPr lang="cy-GB" sz="1200"/>
              <a:t> </a:t>
            </a:r>
          </a:p>
        </p:txBody>
      </p:sp>
      <p:sp>
        <p:nvSpPr>
          <p:cNvPr id="4" name="TextBox 3">
            <a:extLst>
              <a:ext uri="{FF2B5EF4-FFF2-40B4-BE49-F238E27FC236}">
                <a16:creationId xmlns:a16="http://schemas.microsoft.com/office/drawing/2014/main" id="{73260442-B651-48A3-9AAD-7E83610A67F4}"/>
              </a:ext>
            </a:extLst>
          </p:cNvPr>
          <p:cNvSpPr txBox="1"/>
          <p:nvPr/>
        </p:nvSpPr>
        <p:spPr>
          <a:xfrm>
            <a:off x="354370" y="1963628"/>
            <a:ext cx="7898059" cy="3170099"/>
          </a:xfrm>
          <a:prstGeom prst="rect">
            <a:avLst/>
          </a:prstGeom>
          <a:noFill/>
        </p:spPr>
        <p:txBody>
          <a:bodyPr wrap="square" rtlCol="0">
            <a:spAutoFit/>
          </a:bodyPr>
          <a:lstStyle/>
          <a:p>
            <a:r>
              <a:rPr lang="cy-GB"/>
              <a:t>Mae’r rhan fwyaf o ddeunyddiau teilsio yn hawdd eu hadnabod yn weledol.  Ond mae’n bwysig eu hadnabod i wybod pa ddeunydd yw’r un cywir i’w ddefnyddio.</a:t>
            </a:r>
          </a:p>
          <a:p>
            <a:endParaRPr lang="en-GB" dirty="0"/>
          </a:p>
          <a:p>
            <a:r>
              <a:rPr lang="cy-GB"/>
              <a:t>Ceir gwybodaeth adnabod ar y deunydd pecynnu ar ffurf </a:t>
            </a:r>
            <a:r>
              <a:rPr lang="cy-GB" b="1"/>
              <a:t>rhifau swp</a:t>
            </a:r>
            <a:r>
              <a:rPr lang="cy-GB"/>
              <a:t> a </a:t>
            </a:r>
            <a:r>
              <a:rPr lang="cy-GB" b="1"/>
              <a:t>chodau</a:t>
            </a:r>
            <a:r>
              <a:rPr lang="cy-GB"/>
              <a:t> ac </a:t>
            </a:r>
            <a:r>
              <a:rPr lang="cy-GB" b="1"/>
              <a:t>enw'r cynnyrch.</a:t>
            </a:r>
            <a:r>
              <a:rPr lang="cy-GB"/>
              <a:t>  </a:t>
            </a:r>
          </a:p>
          <a:p>
            <a:endParaRPr lang="en-GB" dirty="0"/>
          </a:p>
          <a:p>
            <a:r>
              <a:rPr lang="cy-GB"/>
              <a:t>Mae teils yn defnyddio rhifau swp i nodi bod y deilsen o’r lliw cywir, a chodau i roi gwybod i ni am y deunydd a’r math o deilsen. Bydd enw’r cynnyrch yn nodi </a:t>
            </a:r>
            <a:r>
              <a:rPr lang="cy-GB" b="1"/>
              <a:t>ystod y cynnyrch</a:t>
            </a:r>
            <a:r>
              <a:rPr lang="cy-GB"/>
              <a:t> a bydd y wybodaeth ar y pecyn yn rhoi manylion am </a:t>
            </a:r>
            <a:r>
              <a:rPr lang="cy-GB" b="1"/>
              <a:t>faint, pwysau, dyddiad defnyddio, data diogelwch</a:t>
            </a:r>
            <a:r>
              <a:rPr lang="cy-GB"/>
              <a:t> ac ati.</a:t>
            </a:r>
          </a:p>
        </p:txBody>
      </p:sp>
    </p:spTree>
    <p:extLst>
      <p:ext uri="{BB962C8B-B14F-4D97-AF65-F5344CB8AC3E}">
        <p14:creationId xmlns:p14="http://schemas.microsoft.com/office/powerpoint/2010/main" val="399107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059932"/>
            <a:ext cx="8153400" cy="2688949"/>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deunyddiau: ystyriaethau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flipH="1">
            <a:off x="8082172" y="1458080"/>
            <a:ext cx="1386371" cy="1323439"/>
          </a:xfrm>
          <a:prstGeom prst="rect">
            <a:avLst/>
          </a:prstGeom>
          <a:noFill/>
        </p:spPr>
        <p:txBody>
          <a:bodyPr wrap="square" rtlCol="0">
            <a:spAutoFit/>
          </a:bodyPr>
          <a:lstStyle/>
          <a:p>
            <a:endParaRPr lang="en-GB" b="1" u="sng" dirty="0"/>
          </a:p>
          <a:p>
            <a:endParaRPr lang="en-GB" b="1" u="sng" dirty="0"/>
          </a:p>
          <a:p>
            <a:endParaRPr lang="en-GB" b="1" u="sng" dirty="0"/>
          </a:p>
          <a:p>
            <a:r>
              <a:rPr lang="cy-GB" b="1" u="sng"/>
              <a:t> </a:t>
            </a:r>
          </a:p>
        </p:txBody>
      </p:sp>
      <p:sp>
        <p:nvSpPr>
          <p:cNvPr id="3" name="Rectangle 2">
            <a:extLst>
              <a:ext uri="{FF2B5EF4-FFF2-40B4-BE49-F238E27FC236}">
                <a16:creationId xmlns:a16="http://schemas.microsoft.com/office/drawing/2014/main" id="{03564E99-3291-4E58-8854-AD713B0144AF}"/>
              </a:ext>
            </a:extLst>
          </p:cNvPr>
          <p:cNvSpPr/>
          <p:nvPr/>
        </p:nvSpPr>
        <p:spPr>
          <a:xfrm>
            <a:off x="381001" y="1591812"/>
            <a:ext cx="7774976" cy="400110"/>
          </a:xfrm>
          <a:prstGeom prst="rect">
            <a:avLst/>
          </a:prstGeom>
        </p:spPr>
        <p:txBody>
          <a:bodyPr wrap="square">
            <a:spAutoFit/>
          </a:bodyPr>
          <a:lstStyle/>
          <a:p>
            <a:r>
              <a:rPr lang="cy-GB" b="1">
                <a:latin typeface="+mn-lt"/>
              </a:rPr>
              <a:t>8. Cludiant</a:t>
            </a:r>
            <a:r>
              <a:rPr lang="cy-GB" sz="1200"/>
              <a:t> </a:t>
            </a:r>
          </a:p>
        </p:txBody>
      </p:sp>
      <p:sp>
        <p:nvSpPr>
          <p:cNvPr id="4" name="Rectangle 3">
            <a:extLst>
              <a:ext uri="{FF2B5EF4-FFF2-40B4-BE49-F238E27FC236}">
                <a16:creationId xmlns:a16="http://schemas.microsoft.com/office/drawing/2014/main" id="{04642CDF-80C1-45F1-9EB3-1C529023DE06}"/>
              </a:ext>
            </a:extLst>
          </p:cNvPr>
          <p:cNvSpPr/>
          <p:nvPr/>
        </p:nvSpPr>
        <p:spPr>
          <a:xfrm>
            <a:off x="381000" y="2180281"/>
            <a:ext cx="8115301" cy="2554545"/>
          </a:xfrm>
          <a:prstGeom prst="rect">
            <a:avLst/>
          </a:prstGeom>
        </p:spPr>
        <p:txBody>
          <a:bodyPr wrap="square">
            <a:spAutoFit/>
          </a:bodyPr>
          <a:lstStyle/>
          <a:p>
            <a:r>
              <a:rPr lang="cy-GB"/>
              <a:t>Gallai problemau mynediad godi wrth gyrraedd y safle ei hun. Mewn trefi a dinasoedd prysur mae angen ystyried cyfyngiadau parcio, strydoedd unffordd a thaliadau atal tagfeydd yn y cynllun mynediad a darparu.</a:t>
            </a:r>
          </a:p>
          <a:p>
            <a:pPr algn="ctr"/>
            <a:endParaRPr lang="en-GB" dirty="0"/>
          </a:p>
          <a:p>
            <a:r>
              <a:rPr lang="cy-GB"/>
              <a:t>Efallai y bydd problemau mynediad hefyd yn yr adeilad rydych chi’n gweithio ynddo, fel llywio o gwmpas crefftau eraill sy’n gweithio yn/ar y llwybr mynediad i’r ardal waith, neu gludo deunyddiau trwm i fyny llawer o loriau, sy’n golygu efallai y bydd angen teclyn codi neu graen.</a:t>
            </a:r>
          </a:p>
        </p:txBody>
      </p:sp>
    </p:spTree>
    <p:extLst>
      <p:ext uri="{BB962C8B-B14F-4D97-AF65-F5344CB8AC3E}">
        <p14:creationId xmlns:p14="http://schemas.microsoft.com/office/powerpoint/2010/main" val="3885148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052736"/>
            <a:ext cx="8153400" cy="4896544"/>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Pwysigrwydd storio cywir</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r>
              <a:rPr lang="cy-GB" sz="2000" b="0">
                <a:solidFill>
                  <a:schemeClr val="tx1"/>
                </a:solidFill>
                <a:latin typeface="+mn-lt"/>
                <a:ea typeface="ＭＳ Ｐゴシック" pitchFamily="-105" charset="-128"/>
                <a:cs typeface="ＭＳ Ｐゴシック" pitchFamily="-105" charset="-128"/>
              </a:rPr>
              <a:t>Mae teilsio waliau a lloriau, fel llawer o waith adeiladu arall, yn gofyn am lawer o ddeunyddiau a chydrannau sy’n dueddol o gael eu difrodi os nad ydynt yn cael eu storio’n gywir.</a:t>
            </a: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r>
              <a:rPr lang="cy-GB" sz="2000" b="0">
                <a:solidFill>
                  <a:schemeClr val="tx1"/>
                </a:solidFill>
                <a:latin typeface="+mn-lt"/>
                <a:ea typeface="ＭＳ Ｐゴシック" pitchFamily="-105" charset="-128"/>
                <a:cs typeface="ＭＳ Ｐゴシック" pitchFamily="-105" charset="-128"/>
              </a:rPr>
              <a:t>Mae deunyddiau nid yn unig yn ddrud ond hefyd yn cael eu cynhyrchu o adnoddau naturiol, felly mae angen gofal i beidio â chynhyrchu gwastraff diangen sy’n ddrwg i’n hamgylchedd.</a:t>
            </a: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655471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980728"/>
            <a:ext cx="8153400" cy="4968552"/>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Storio gwahanol ddeunyddiau a chydrannau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r>
              <a:rPr lang="cy-GB" sz="2000" b="0">
                <a:solidFill>
                  <a:schemeClr val="tx1"/>
                </a:solidFill>
                <a:latin typeface="+mn-lt"/>
                <a:ea typeface="ＭＳ Ｐゴシック" pitchFamily="-105" charset="-128"/>
                <a:cs typeface="ＭＳ Ｐゴシック" pitchFamily="-105" charset="-128"/>
              </a:rPr>
              <a:t>Mae deunyddiau a chydrannau teilsio waliau a lloriau yn cael eu cynhyrchu a’u storio mewn gwahanol ffyrdd yn ôl y ffordd y dylid eu defnyddio.</a:t>
            </a: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r>
              <a:rPr lang="cy-GB" sz="2000" b="0">
                <a:solidFill>
                  <a:schemeClr val="tx1"/>
                </a:solidFill>
                <a:latin typeface="+mn-lt"/>
                <a:ea typeface="ＭＳ Ｐゴシック" pitchFamily="-105" charset="-128"/>
                <a:cs typeface="ＭＳ Ｐゴシック" pitchFamily="-105" charset="-128"/>
              </a:rPr>
              <a:t>Mae gan wahanol fathau o ddeunyddiau nodweddion gwahanol:</a:t>
            </a: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457200" y="2947538"/>
            <a:ext cx="4038600" cy="2862322"/>
          </a:xfrm>
          <a:prstGeom prst="rect">
            <a:avLst/>
          </a:prstGeom>
          <a:noFill/>
        </p:spPr>
        <p:txBody>
          <a:bodyPr wrap="square" rtlCol="0">
            <a:spAutoFit/>
          </a:bodyPr>
          <a:lstStyle/>
          <a:p>
            <a:endParaRPr lang="en-GB" b="1" u="sng" dirty="0"/>
          </a:p>
          <a:p>
            <a:pPr marL="342900" indent="-342900">
              <a:buClr>
                <a:srgbClr val="0077E3"/>
              </a:buClr>
              <a:buFont typeface="Arial" panose="020B0604020202020204" pitchFamily="34" charset="0"/>
              <a:buChar char="•"/>
            </a:pPr>
            <a:r>
              <a:rPr lang="cy-GB" dirty="0"/>
              <a:t>rhydd</a:t>
            </a:r>
          </a:p>
          <a:p>
            <a:pPr marL="342900" indent="-342900">
              <a:buClr>
                <a:srgbClr val="0077E3"/>
              </a:buClr>
              <a:buFont typeface="Arial" panose="020B0604020202020204" pitchFamily="34" charset="0"/>
              <a:buChar char="•"/>
            </a:pPr>
            <a:r>
              <a:rPr lang="cy-GB" dirty="0"/>
              <a:t>mewn bagiau</a:t>
            </a:r>
          </a:p>
          <a:p>
            <a:pPr marL="342900" indent="-342900">
              <a:buClr>
                <a:srgbClr val="0077E3"/>
              </a:buClr>
              <a:buFont typeface="Arial" panose="020B0604020202020204" pitchFamily="34" charset="0"/>
              <a:buChar char="•"/>
            </a:pPr>
            <a:r>
              <a:rPr lang="cy-GB" dirty="0"/>
              <a:t>mewn blychau</a:t>
            </a:r>
          </a:p>
          <a:p>
            <a:pPr marL="342900" indent="-342900">
              <a:buClr>
                <a:srgbClr val="0077E3"/>
              </a:buClr>
              <a:buFont typeface="Arial" panose="020B0604020202020204" pitchFamily="34" charset="0"/>
              <a:buChar char="•"/>
            </a:pPr>
            <a:r>
              <a:rPr lang="cy-GB" dirty="0"/>
              <a:t>dalennau</a:t>
            </a:r>
          </a:p>
          <a:p>
            <a:pPr marL="342900" indent="-342900">
              <a:buClr>
                <a:srgbClr val="0077E3"/>
              </a:buClr>
              <a:buFont typeface="Arial" panose="020B0604020202020204" pitchFamily="34" charset="0"/>
              <a:buChar char="•"/>
            </a:pPr>
            <a:r>
              <a:rPr lang="cy-GB" dirty="0"/>
              <a:t>darnau hir</a:t>
            </a:r>
          </a:p>
          <a:p>
            <a:pPr marL="342900" indent="-342900">
              <a:buClr>
                <a:srgbClr val="0077E3"/>
              </a:buClr>
              <a:buFont typeface="Arial" panose="020B0604020202020204" pitchFamily="34" charset="0"/>
              <a:buChar char="•"/>
            </a:pPr>
            <a:r>
              <a:rPr lang="cy-GB" dirty="0"/>
              <a:t>deunyddiau wedi'u rholio</a:t>
            </a:r>
          </a:p>
          <a:p>
            <a:pPr marL="342900" indent="-342900">
              <a:buClr>
                <a:srgbClr val="0077E3"/>
              </a:buClr>
              <a:buFont typeface="Arial" panose="020B0604020202020204" pitchFamily="34" charset="0"/>
              <a:buChar char="•"/>
            </a:pPr>
            <a:r>
              <a:rPr lang="cy-GB" dirty="0"/>
              <a:t>cynwysyddion ac ategolion.</a:t>
            </a:r>
          </a:p>
          <a:p>
            <a:pPr marL="342900" indent="-342900">
              <a:buFont typeface="Arial" panose="020B0604020202020204" pitchFamily="34" charset="0"/>
              <a:buChar char="•"/>
            </a:pPr>
            <a:endParaRPr lang="en-GB" b="1" u="sng" dirty="0"/>
          </a:p>
        </p:txBody>
      </p:sp>
      <p:pic>
        <p:nvPicPr>
          <p:cNvPr id="4" name="Picture 3">
            <a:extLst>
              <a:ext uri="{FF2B5EF4-FFF2-40B4-BE49-F238E27FC236}">
                <a16:creationId xmlns:a16="http://schemas.microsoft.com/office/drawing/2014/main" id="{ADDBDF0D-928B-4DEA-9FC6-A9FC40C915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0032" y="3314957"/>
            <a:ext cx="3551467" cy="2367644"/>
          </a:xfrm>
          <a:prstGeom prst="rect">
            <a:avLst/>
          </a:prstGeom>
        </p:spPr>
      </p:pic>
    </p:spTree>
    <p:extLst>
      <p:ext uri="{BB962C8B-B14F-4D97-AF65-F5344CB8AC3E}">
        <p14:creationId xmlns:p14="http://schemas.microsoft.com/office/powerpoint/2010/main" val="3581461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dirty="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980728"/>
            <a:ext cx="8153400" cy="2110325"/>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rhydd</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3" name="TextBox 2">
            <a:extLst>
              <a:ext uri="{FF2B5EF4-FFF2-40B4-BE49-F238E27FC236}">
                <a16:creationId xmlns:a16="http://schemas.microsoft.com/office/drawing/2014/main" id="{C68A09BC-1EE3-435F-B50B-C0AD3A26FBE3}"/>
              </a:ext>
            </a:extLst>
          </p:cNvPr>
          <p:cNvSpPr txBox="1"/>
          <p:nvPr/>
        </p:nvSpPr>
        <p:spPr>
          <a:xfrm>
            <a:off x="533400" y="2051738"/>
            <a:ext cx="3822576" cy="1631216"/>
          </a:xfrm>
          <a:prstGeom prst="rect">
            <a:avLst/>
          </a:prstGeom>
          <a:noFill/>
        </p:spPr>
        <p:txBody>
          <a:bodyPr wrap="square" rtlCol="0">
            <a:spAutoFit/>
          </a:bodyPr>
          <a:lstStyle/>
          <a:p>
            <a:r>
              <a:rPr lang="cy-GB" b="1" dirty="0"/>
              <a:t>Agregau</a:t>
            </a:r>
          </a:p>
          <a:p>
            <a:endParaRPr lang="en-GB" dirty="0"/>
          </a:p>
          <a:p>
            <a:pPr marL="342900" indent="-342900">
              <a:buClr>
                <a:srgbClr val="0077E3"/>
              </a:buClr>
              <a:buFont typeface="Arial" panose="020B0604020202020204" pitchFamily="34" charset="0"/>
              <a:buChar char="•"/>
            </a:pPr>
            <a:r>
              <a:rPr lang="cy-GB" dirty="0"/>
              <a:t>Tywod (agregau mân)</a:t>
            </a:r>
          </a:p>
          <a:p>
            <a:pPr marL="342900" indent="-342900">
              <a:buClr>
                <a:srgbClr val="0077E3"/>
              </a:buClr>
              <a:buFont typeface="Arial" panose="020B0604020202020204" pitchFamily="34" charset="0"/>
              <a:buChar char="•"/>
            </a:pPr>
            <a:r>
              <a:rPr lang="cy-GB" dirty="0"/>
              <a:t>Cerrig mân (agregau </a:t>
            </a:r>
            <a:br>
              <a:rPr lang="cy-GB" dirty="0"/>
            </a:br>
            <a:r>
              <a:rPr lang="cy-GB" dirty="0"/>
              <a:t>bras)</a:t>
            </a:r>
          </a:p>
        </p:txBody>
      </p:sp>
      <p:sp>
        <p:nvSpPr>
          <p:cNvPr id="8" name="Rectangle 7">
            <a:extLst>
              <a:ext uri="{FF2B5EF4-FFF2-40B4-BE49-F238E27FC236}">
                <a16:creationId xmlns:a16="http://schemas.microsoft.com/office/drawing/2014/main" id="{C9B93C17-9A14-4AC7-B32E-B7D6403B4AF7}"/>
              </a:ext>
            </a:extLst>
          </p:cNvPr>
          <p:cNvSpPr/>
          <p:nvPr/>
        </p:nvSpPr>
        <p:spPr>
          <a:xfrm>
            <a:off x="3851920" y="2035890"/>
            <a:ext cx="4911080" cy="3477875"/>
          </a:xfrm>
          <a:prstGeom prst="rect">
            <a:avLst/>
          </a:prstGeom>
        </p:spPr>
        <p:txBody>
          <a:bodyPr wrap="square">
            <a:spAutoFit/>
          </a:bodyPr>
          <a:lstStyle/>
          <a:p>
            <a:r>
              <a:rPr lang="cy-GB"/>
              <a:t>Fel arfer, mae agregau’n cael eu danfon mewn wagenni codi, er bod bagiau 1 tunnell ar gael y dyddiau hyn y gellir eu trin â chraen. Dylid storio’r agregau ar sylfaen goncrid, gyda goleddf i ganiatáu i unrhyw ddŵr ddraenio i ffwrdd.</a:t>
            </a:r>
          </a:p>
          <a:p>
            <a:r>
              <a:rPr lang="cy-GB"/>
              <a:t>Dylid lleoli storfeydd oddi wrth goed er mwyn diogelu agregau rhag cael eu halogi gan ddail a sbwriel. Mae’n syniad da gorchuddio agregau â tharpolin neu ddalenni plastig.</a:t>
            </a:r>
          </a:p>
        </p:txBody>
      </p:sp>
    </p:spTree>
    <p:extLst>
      <p:ext uri="{BB962C8B-B14F-4D97-AF65-F5344CB8AC3E}">
        <p14:creationId xmlns:p14="http://schemas.microsoft.com/office/powerpoint/2010/main" val="37576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dirty="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980728"/>
            <a:ext cx="8153400" cy="2110325"/>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rhydd</a:t>
            </a: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33960872-F29B-4D0C-9577-BF62F5B17523}"/>
              </a:ext>
            </a:extLst>
          </p:cNvPr>
          <p:cNvPicPr>
            <a:picLocks noChangeAspect="1"/>
          </p:cNvPicPr>
          <p:nvPr/>
        </p:nvPicPr>
        <p:blipFill rotWithShape="1">
          <a:blip r:embed="rId3"/>
          <a:srcRect b="31964"/>
          <a:stretch/>
        </p:blipFill>
        <p:spPr>
          <a:xfrm>
            <a:off x="827584" y="3160355"/>
            <a:ext cx="4620653" cy="2429392"/>
          </a:xfrm>
          <a:prstGeom prst="rect">
            <a:avLst/>
          </a:prstGeom>
        </p:spPr>
      </p:pic>
      <p:sp>
        <p:nvSpPr>
          <p:cNvPr id="9" name="Rectangle 8">
            <a:extLst>
              <a:ext uri="{FF2B5EF4-FFF2-40B4-BE49-F238E27FC236}">
                <a16:creationId xmlns:a16="http://schemas.microsoft.com/office/drawing/2014/main" id="{BE1D925A-E506-4B56-9999-ECEB9F0DCCFD}"/>
              </a:ext>
            </a:extLst>
          </p:cNvPr>
          <p:cNvSpPr/>
          <p:nvPr/>
        </p:nvSpPr>
        <p:spPr>
          <a:xfrm>
            <a:off x="5832140" y="2420888"/>
            <a:ext cx="1980220" cy="400110"/>
          </a:xfrm>
          <a:prstGeom prst="rect">
            <a:avLst/>
          </a:prstGeom>
        </p:spPr>
        <p:txBody>
          <a:bodyPr wrap="square">
            <a:spAutoFit/>
          </a:bodyPr>
          <a:lstStyle/>
          <a:p>
            <a:r>
              <a:rPr lang="cy-GB"/>
              <a:t>Bagiau swmp</a:t>
            </a:r>
          </a:p>
        </p:txBody>
      </p:sp>
      <p:sp>
        <p:nvSpPr>
          <p:cNvPr id="10" name="Rectangle 9">
            <a:extLst>
              <a:ext uri="{FF2B5EF4-FFF2-40B4-BE49-F238E27FC236}">
                <a16:creationId xmlns:a16="http://schemas.microsoft.com/office/drawing/2014/main" id="{4CE55966-8C66-4E3D-9D4F-87B062477090}"/>
              </a:ext>
            </a:extLst>
          </p:cNvPr>
          <p:cNvSpPr/>
          <p:nvPr/>
        </p:nvSpPr>
        <p:spPr>
          <a:xfrm>
            <a:off x="827584" y="2420888"/>
            <a:ext cx="3240359" cy="400110"/>
          </a:xfrm>
          <a:prstGeom prst="rect">
            <a:avLst/>
          </a:prstGeom>
        </p:spPr>
        <p:txBody>
          <a:bodyPr wrap="square">
            <a:spAutoFit/>
          </a:bodyPr>
          <a:lstStyle/>
          <a:p>
            <a:r>
              <a:rPr lang="cy-GB"/>
              <a:t>Sylfaen goncrid</a:t>
            </a:r>
          </a:p>
        </p:txBody>
      </p:sp>
      <p:pic>
        <p:nvPicPr>
          <p:cNvPr id="7" name="Picture 6">
            <a:extLst>
              <a:ext uri="{FF2B5EF4-FFF2-40B4-BE49-F238E27FC236}">
                <a16:creationId xmlns:a16="http://schemas.microsoft.com/office/drawing/2014/main" id="{3164F34F-0BF4-4170-965C-63972B508E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32140" y="2898178"/>
            <a:ext cx="2592288" cy="1944216"/>
          </a:xfrm>
          <a:prstGeom prst="rect">
            <a:avLst/>
          </a:prstGeom>
        </p:spPr>
      </p:pic>
    </p:spTree>
    <p:extLst>
      <p:ext uri="{BB962C8B-B14F-4D97-AF65-F5344CB8AC3E}">
        <p14:creationId xmlns:p14="http://schemas.microsoft.com/office/powerpoint/2010/main" val="2827688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052737"/>
            <a:ext cx="8153400" cy="411852"/>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mewn bagiau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A5B775B6-0BFB-4055-8BA2-96E6C02137DC}"/>
              </a:ext>
            </a:extLst>
          </p:cNvPr>
          <p:cNvSpPr/>
          <p:nvPr/>
        </p:nvSpPr>
        <p:spPr>
          <a:xfrm>
            <a:off x="291852" y="1783452"/>
            <a:ext cx="3250704" cy="2246769"/>
          </a:xfrm>
          <a:prstGeom prst="rect">
            <a:avLst/>
          </a:prstGeom>
        </p:spPr>
        <p:txBody>
          <a:bodyPr wrap="square">
            <a:spAutoFit/>
          </a:bodyPr>
          <a:lstStyle/>
          <a:p>
            <a:endParaRPr lang="en-GB" dirty="0"/>
          </a:p>
          <a:p>
            <a:pPr marL="342900" indent="-342900">
              <a:buClr>
                <a:srgbClr val="0077E3"/>
              </a:buClr>
              <a:buFont typeface="Arial" panose="020B0604020202020204" pitchFamily="34" charset="0"/>
              <a:buChar char="•"/>
            </a:pPr>
            <a:r>
              <a:rPr lang="cy-GB"/>
              <a:t>Adlyn teils</a:t>
            </a:r>
          </a:p>
          <a:p>
            <a:pPr marL="342900" indent="-342900">
              <a:buClr>
                <a:srgbClr val="0077E3"/>
              </a:buClr>
              <a:buFont typeface="Arial" panose="020B0604020202020204" pitchFamily="34" charset="0"/>
              <a:buChar char="•"/>
            </a:pPr>
            <a:r>
              <a:rPr lang="cy-GB"/>
              <a:t>Growt</a:t>
            </a:r>
          </a:p>
          <a:p>
            <a:pPr marL="342900" indent="-342900">
              <a:buClr>
                <a:srgbClr val="0077E3"/>
              </a:buClr>
              <a:buFont typeface="Arial" panose="020B0604020202020204" pitchFamily="34" charset="0"/>
              <a:buChar char="•"/>
            </a:pPr>
            <a:r>
              <a:rPr lang="cy-GB"/>
              <a:t>Cyfansoddyn llyfnu</a:t>
            </a:r>
          </a:p>
          <a:p>
            <a:pPr marL="342900" indent="-342900">
              <a:buClr>
                <a:srgbClr val="0077E3"/>
              </a:buClr>
              <a:buFont typeface="Arial" panose="020B0604020202020204" pitchFamily="34" charset="0"/>
              <a:buChar char="•"/>
            </a:pPr>
            <a:r>
              <a:rPr lang="cy-GB"/>
              <a:t>Sment</a:t>
            </a:r>
          </a:p>
          <a:p>
            <a:pPr marL="342900" indent="-342900">
              <a:buClr>
                <a:srgbClr val="0077E3"/>
              </a:buClr>
              <a:buFont typeface="Arial" panose="020B0604020202020204" pitchFamily="34" charset="0"/>
              <a:buChar char="•"/>
            </a:pPr>
            <a:r>
              <a:rPr lang="cy-GB"/>
              <a:t>Plastr</a:t>
            </a:r>
          </a:p>
          <a:p>
            <a:pPr marL="342900" indent="-342900">
              <a:buFont typeface="Arial" panose="020B0604020202020204" pitchFamily="34" charset="0"/>
              <a:buChar char="•"/>
            </a:pPr>
            <a:endParaRPr lang="en-GB" b="1" dirty="0"/>
          </a:p>
        </p:txBody>
      </p:sp>
      <p:sp>
        <p:nvSpPr>
          <p:cNvPr id="5" name="Rectangle 4">
            <a:extLst>
              <a:ext uri="{FF2B5EF4-FFF2-40B4-BE49-F238E27FC236}">
                <a16:creationId xmlns:a16="http://schemas.microsoft.com/office/drawing/2014/main" id="{256F3298-9C6D-49CF-896C-A6241DE2CFAD}"/>
              </a:ext>
            </a:extLst>
          </p:cNvPr>
          <p:cNvSpPr/>
          <p:nvPr/>
        </p:nvSpPr>
        <p:spPr>
          <a:xfrm>
            <a:off x="3707904" y="2056438"/>
            <a:ext cx="4978896" cy="3170099"/>
          </a:xfrm>
          <a:prstGeom prst="rect">
            <a:avLst/>
          </a:prstGeom>
        </p:spPr>
        <p:txBody>
          <a:bodyPr wrap="square">
            <a:spAutoFit/>
          </a:bodyPr>
          <a:lstStyle/>
          <a:p>
            <a:r>
              <a:rPr lang="cy-GB"/>
              <a:t>Mae deunyddiau wedi’u bagio ar gael mewn bagiau 25kg fel arfer. Mae’r bagiau wedi’u gwneud o haenau niferus o bapur gyda leinin polythen. Rhaid bod yn ofalus i beidio â thyllu’r bagiau cyn eu defnyddio. Dylid storio pob bag, os yw’n cael ei ddadlwytho â llaw, mewn sied wedi’i hawyru, sy’n dal dŵr, ar lawr sych ar baledau. Os yw’n cael ei ddadlwytho gan graen, dylid trosglwyddo’r bagiau i’r sied a defnyddio’r un dull storio.</a:t>
            </a:r>
          </a:p>
        </p:txBody>
      </p:sp>
    </p:spTree>
    <p:extLst>
      <p:ext uri="{BB962C8B-B14F-4D97-AF65-F5344CB8AC3E}">
        <p14:creationId xmlns:p14="http://schemas.microsoft.com/office/powerpoint/2010/main" val="569245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23292" y="1085923"/>
            <a:ext cx="8153400" cy="542877"/>
          </a:xfrm>
        </p:spPr>
        <p:txBody>
          <a:bodyPr anchor="t"/>
          <a:lstStyle/>
          <a:p>
            <a:pPr lvl="0" eaLnBrk="1" hangingPunct="1">
              <a:spcAft>
                <a:spcPts val="0"/>
              </a:spcAft>
            </a:pPr>
            <a:r>
              <a:rPr lang="cy-GB">
                <a:solidFill>
                  <a:srgbClr val="0070C0"/>
                </a:solidFill>
                <a:latin typeface="+mn-lt"/>
                <a:ea typeface="ＭＳ Ｐゴシック" pitchFamily="-105" charset="-128"/>
                <a:cs typeface="ＭＳ Ｐゴシック" pitchFamily="-105" charset="-128"/>
              </a:rPr>
              <a:t>Math o ddeunyddiau a’r dull o’u storio: mewn bagiau</a:t>
            </a:r>
            <a:br>
              <a:rPr lang="cy-GB" sz="2000">
                <a:solidFill>
                  <a:srgbClr val="0070C0"/>
                </a:solidFill>
                <a:latin typeface="+mn-lt"/>
                <a:ea typeface="ＭＳ Ｐゴシック" pitchFamily="-105" charset="-128"/>
                <a:cs typeface="ＭＳ Ｐゴシック" pitchFamily="-105" charset="-128"/>
              </a:rPr>
            </a:br>
            <a:br>
              <a:rPr lang="cy-GB" sz="2000">
                <a:solidFill>
                  <a:srgbClr val="0070C0"/>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br>
              <a:rPr lang="cy-GB" sz="2000" b="0">
                <a:solidFill>
                  <a:schemeClr val="tx1"/>
                </a:solidFill>
                <a:latin typeface="+mn-lt"/>
                <a:ea typeface="ＭＳ Ｐゴシック" pitchFamily="-105" charset="-128"/>
                <a:cs typeface="ＭＳ Ｐゴシック" pitchFamily="-105" charset="-128"/>
              </a:rPr>
            </a:br>
            <a:endParaRPr lang="cy-GB" sz="2000" b="0">
              <a:solidFill>
                <a:schemeClr val="tx1"/>
              </a:solidFill>
              <a:latin typeface="+mn-lt"/>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624B4DD5-C197-438F-AB4F-76CF4BE9BCDF}"/>
              </a:ext>
            </a:extLst>
          </p:cNvPr>
          <p:cNvPicPr>
            <a:picLocks noChangeAspect="1"/>
          </p:cNvPicPr>
          <p:nvPr/>
        </p:nvPicPr>
        <p:blipFill rotWithShape="1">
          <a:blip r:embed="rId3"/>
          <a:srcRect l="20479" b="21521"/>
          <a:stretch/>
        </p:blipFill>
        <p:spPr>
          <a:xfrm>
            <a:off x="1216580" y="3219678"/>
            <a:ext cx="2839504" cy="2511973"/>
          </a:xfrm>
          <a:prstGeom prst="rect">
            <a:avLst/>
          </a:prstGeom>
        </p:spPr>
      </p:pic>
      <p:sp>
        <p:nvSpPr>
          <p:cNvPr id="6" name="Rectangle 5">
            <a:extLst>
              <a:ext uri="{FF2B5EF4-FFF2-40B4-BE49-F238E27FC236}">
                <a16:creationId xmlns:a16="http://schemas.microsoft.com/office/drawing/2014/main" id="{E599E6C6-B751-4E5C-B6BD-CAF57840A622}"/>
              </a:ext>
            </a:extLst>
          </p:cNvPr>
          <p:cNvSpPr/>
          <p:nvPr/>
        </p:nvSpPr>
        <p:spPr>
          <a:xfrm>
            <a:off x="1187624" y="1931362"/>
            <a:ext cx="2839504" cy="1015663"/>
          </a:xfrm>
          <a:prstGeom prst="rect">
            <a:avLst/>
          </a:prstGeom>
        </p:spPr>
        <p:txBody>
          <a:bodyPr wrap="square">
            <a:spAutoFit/>
          </a:bodyPr>
          <a:lstStyle/>
          <a:p>
            <a:r>
              <a:rPr lang="cy-GB"/>
              <a:t>Deunydd mewn bagiau yn cael ei storio y tu mewn ac oddi ar y llawr</a:t>
            </a:r>
          </a:p>
        </p:txBody>
      </p:sp>
      <p:sp>
        <p:nvSpPr>
          <p:cNvPr id="9" name="Rectangle 8">
            <a:extLst>
              <a:ext uri="{FF2B5EF4-FFF2-40B4-BE49-F238E27FC236}">
                <a16:creationId xmlns:a16="http://schemas.microsoft.com/office/drawing/2014/main" id="{F6CC0797-FB6B-40BA-86B4-449A5F210E48}"/>
              </a:ext>
            </a:extLst>
          </p:cNvPr>
          <p:cNvSpPr/>
          <p:nvPr/>
        </p:nvSpPr>
        <p:spPr>
          <a:xfrm>
            <a:off x="4932039" y="1896239"/>
            <a:ext cx="3257289" cy="1323439"/>
          </a:xfrm>
          <a:prstGeom prst="rect">
            <a:avLst/>
          </a:prstGeom>
        </p:spPr>
        <p:txBody>
          <a:bodyPr wrap="square">
            <a:spAutoFit/>
          </a:bodyPr>
          <a:lstStyle/>
          <a:p>
            <a:r>
              <a:rPr lang="cy-GB"/>
              <a:t>Deunydd mewn bagiau yn cael ei storio y tu allan ac oddi ar y llawr wedi’i orchuddio â dalen blastig</a:t>
            </a:r>
          </a:p>
        </p:txBody>
      </p:sp>
      <p:pic>
        <p:nvPicPr>
          <p:cNvPr id="10" name="Picture 9">
            <a:extLst>
              <a:ext uri="{FF2B5EF4-FFF2-40B4-BE49-F238E27FC236}">
                <a16:creationId xmlns:a16="http://schemas.microsoft.com/office/drawing/2014/main" id="{FA2A8960-1E08-4DCC-AAB2-F19E9416F7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1592" y="3705946"/>
            <a:ext cx="2808312" cy="1875953"/>
          </a:xfrm>
          <a:prstGeom prst="rect">
            <a:avLst/>
          </a:prstGeom>
        </p:spPr>
      </p:pic>
    </p:spTree>
    <p:extLst>
      <p:ext uri="{BB962C8B-B14F-4D97-AF65-F5344CB8AC3E}">
        <p14:creationId xmlns:p14="http://schemas.microsoft.com/office/powerpoint/2010/main" val="626702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052736"/>
            <a:ext cx="8153400" cy="4896544"/>
          </a:xfrm>
        </p:spPr>
        <p:txBody>
          <a:bodyPr anchor="t"/>
          <a:lstStyle/>
          <a:p>
            <a:pPr lvl="0" eaLnBrk="1" hangingPunct="1">
              <a:spcAft>
                <a:spcPts val="0"/>
              </a:spcAft>
            </a:pPr>
            <a:r>
              <a:rPr lang="cy-GB" dirty="0">
                <a:solidFill>
                  <a:srgbClr val="0070C0"/>
                </a:solidFill>
                <a:latin typeface="+mn-lt"/>
                <a:ea typeface="ＭＳ Ｐゴシック" pitchFamily="-105" charset="-128"/>
                <a:cs typeface="ＭＳ Ｐゴシック" pitchFamily="-105" charset="-128"/>
              </a:rPr>
              <a:t>Math o ddeunyddiau a’r dull o’u storio: mewn blychau</a:t>
            </a:r>
            <a:br>
              <a:rPr lang="cy-GB" sz="2000" b="0" dirty="0">
                <a:solidFill>
                  <a:schemeClr val="tx1"/>
                </a:solidFill>
                <a:latin typeface="+mn-lt"/>
                <a:ea typeface="ＭＳ Ｐゴシック" pitchFamily="-105" charset="-128"/>
                <a:cs typeface="ＭＳ Ｐゴシック" pitchFamily="-105" charset="-128"/>
              </a:rPr>
            </a:br>
            <a:br>
              <a:rPr lang="cy-GB" sz="2000" b="0" dirty="0">
                <a:solidFill>
                  <a:schemeClr val="tx1"/>
                </a:solidFill>
                <a:latin typeface="+mn-lt"/>
                <a:ea typeface="ＭＳ Ｐゴシック" pitchFamily="-105" charset="-128"/>
                <a:cs typeface="ＭＳ Ｐゴシック" pitchFamily="-105" charset="-128"/>
              </a:rPr>
            </a:br>
            <a:endParaRPr lang="cy-GB" sz="2000" b="0" dirty="0">
              <a:solidFill>
                <a:schemeClr val="tx1"/>
              </a:solidFill>
              <a:latin typeface="+mn-lt"/>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775C20F7-CA97-437C-B8E6-2EB0D2C85CB9}"/>
              </a:ext>
            </a:extLst>
          </p:cNvPr>
          <p:cNvSpPr/>
          <p:nvPr/>
        </p:nvSpPr>
        <p:spPr>
          <a:xfrm>
            <a:off x="504582" y="1803245"/>
            <a:ext cx="4572000" cy="2862322"/>
          </a:xfrm>
          <a:prstGeom prst="rect">
            <a:avLst/>
          </a:prstGeom>
        </p:spPr>
        <p:txBody>
          <a:bodyPr>
            <a:spAutoFit/>
          </a:bodyPr>
          <a:lstStyle/>
          <a:p>
            <a:pPr marL="342900" indent="-342900">
              <a:buClr>
                <a:srgbClr val="0077E3"/>
              </a:buClr>
              <a:buFont typeface="Arial" panose="020B0604020202020204" pitchFamily="34" charset="0"/>
              <a:buChar char="•"/>
            </a:pPr>
            <a:r>
              <a:rPr lang="cy-GB"/>
              <a:t>Masgiau llwch</a:t>
            </a:r>
          </a:p>
          <a:p>
            <a:pPr marL="342900" indent="-342900">
              <a:buClr>
                <a:srgbClr val="0077E3"/>
              </a:buClr>
              <a:buFont typeface="Arial" panose="020B0604020202020204" pitchFamily="34" charset="0"/>
              <a:buChar char="•"/>
            </a:pPr>
            <a:r>
              <a:rPr lang="cy-GB"/>
              <a:t>Trimiau</a:t>
            </a:r>
          </a:p>
          <a:p>
            <a:pPr marL="342900" indent="-342900">
              <a:buClr>
                <a:srgbClr val="0077E3"/>
              </a:buClr>
              <a:buFont typeface="Arial" panose="020B0604020202020204" pitchFamily="34" charset="0"/>
              <a:buChar char="•"/>
            </a:pPr>
            <a:r>
              <a:rPr lang="cy-GB"/>
              <a:t>Teils</a:t>
            </a:r>
          </a:p>
          <a:p>
            <a:pPr marL="342900" indent="-342900">
              <a:buClr>
                <a:srgbClr val="0077E3"/>
              </a:buClr>
              <a:buFont typeface="Arial" panose="020B0604020202020204" pitchFamily="34" charset="0"/>
              <a:buChar char="•"/>
            </a:pPr>
            <a:r>
              <a:rPr lang="cy-GB"/>
              <a:t>Sgriwiau</a:t>
            </a:r>
          </a:p>
          <a:p>
            <a:pPr marL="342900" indent="-342900">
              <a:buClr>
                <a:srgbClr val="0077E3"/>
              </a:buClr>
              <a:buFont typeface="Arial" panose="020B0604020202020204" pitchFamily="34" charset="0"/>
              <a:buChar char="•"/>
            </a:pPr>
            <a:r>
              <a:rPr lang="cy-GB"/>
              <a:t>Hoelion</a:t>
            </a:r>
          </a:p>
          <a:p>
            <a:pPr marL="342900" indent="-342900">
              <a:buClr>
                <a:srgbClr val="0077E3"/>
              </a:buClr>
              <a:buFont typeface="Arial" panose="020B0604020202020204" pitchFamily="34" charset="0"/>
              <a:buChar char="•"/>
            </a:pPr>
            <a:r>
              <a:rPr lang="cy-GB"/>
              <a:t>Nytiau a bolltau</a:t>
            </a:r>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endParaRPr lang="en-GB" b="1" dirty="0"/>
          </a:p>
        </p:txBody>
      </p:sp>
      <p:sp>
        <p:nvSpPr>
          <p:cNvPr id="4" name="Rectangle 3">
            <a:extLst>
              <a:ext uri="{FF2B5EF4-FFF2-40B4-BE49-F238E27FC236}">
                <a16:creationId xmlns:a16="http://schemas.microsoft.com/office/drawing/2014/main" id="{E93C6986-DB49-4BE7-A514-5DD4057D68EA}"/>
              </a:ext>
            </a:extLst>
          </p:cNvPr>
          <p:cNvSpPr/>
          <p:nvPr/>
        </p:nvSpPr>
        <p:spPr>
          <a:xfrm>
            <a:off x="3707904" y="1768239"/>
            <a:ext cx="5273928" cy="2246769"/>
          </a:xfrm>
          <a:prstGeom prst="rect">
            <a:avLst/>
          </a:prstGeom>
        </p:spPr>
        <p:txBody>
          <a:bodyPr wrap="square">
            <a:spAutoFit/>
          </a:bodyPr>
          <a:lstStyle/>
          <a:p>
            <a:r>
              <a:rPr lang="cy-GB" dirty="0"/>
              <a:t>Mae llawer o ddeunyddiau a chydrannau’n cael eu pecynnu i’w gwneud yn haws eu storio a dod o hyd iddynt. Mae enw, maint a nifer yr eitemau wedi’i farcio ar y pecyn. Dylid storio eitemau sydd mewn blychau mewn man sych, ar silffoedd, raciau neu baledau oddi ar y llawr. </a:t>
            </a:r>
          </a:p>
        </p:txBody>
      </p:sp>
    </p:spTree>
    <p:extLst>
      <p:ext uri="{BB962C8B-B14F-4D97-AF65-F5344CB8AC3E}">
        <p14:creationId xmlns:p14="http://schemas.microsoft.com/office/powerpoint/2010/main" val="34354491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DAFA01-C8BE-41C4-9856-E8EC2B6C05C2}">
  <ds:schemaRefs>
    <ds:schemaRef ds:uri="http://schemas.microsoft.com/sharepoint/v3/contenttype/forms"/>
  </ds:schemaRefs>
</ds:datastoreItem>
</file>

<file path=customXml/itemProps2.xml><?xml version="1.0" encoding="utf-8"?>
<ds:datastoreItem xmlns:ds="http://schemas.openxmlformats.org/officeDocument/2006/customXml" ds:itemID="{FF8D488C-A9F4-4DA7-AEFB-AE08E526DE28}">
  <ds:schemaRefs>
    <ds:schemaRef ds:uri="http://purl.org/dc/terms/"/>
    <ds:schemaRef ds:uri="6630edcf-f6f2-42e2-934a-b174e5b8993a"/>
    <ds:schemaRef ds:uri="http://purl.org/dc/dcmitype/"/>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dc3e18ab-5e90-4249-b4bb-5052ecfaefd5"/>
    <ds:schemaRef ds:uri="http://www.w3.org/XML/1998/namespace"/>
  </ds:schemaRefs>
</ds:datastoreItem>
</file>

<file path=customXml/itemProps3.xml><?xml version="1.0" encoding="utf-8"?>
<ds:datastoreItem xmlns:ds="http://schemas.openxmlformats.org/officeDocument/2006/customXml" ds:itemID="{0BF66FF2-D017-4690-922B-17E0742FB9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2882</TotalTime>
  <Words>1963</Words>
  <Application>Microsoft Office PowerPoint</Application>
  <PresentationFormat>On-screen Show (4:3)</PresentationFormat>
  <Paragraphs>300</Paragraphs>
  <Slides>27</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Lucida Grande</vt:lpstr>
      <vt:lpstr>Times New Roman</vt:lpstr>
      <vt:lpstr>Default Design</vt:lpstr>
      <vt:lpstr>PowerPoint 14: Storio deunyddiau a chydrannau</vt:lpstr>
      <vt:lpstr>Nod: Rhoi dealltwriaeth i fyfyrwyr o bwysigrwydd storio deunyddiau a chydrannau teilsio waliau a lloriau yn gywir.   Deilliannau:  Ar ddiwedd y sesiwn hon, bydd y myfyriwr yn gallu:  Deilliant 1: Nodi’r dull cywir o storio amrywiaeth o ddeunyddiau a chydrannau. Deilliant 2: Nodi amrywiaeth o ddeunyddiau a chydrannau sy’n ymwneud â storio deunyddiau teilsio waliau a lloriau. Deilliant 3: Bod â dealltwriaeth o’r ystyriaethau sydd angen eu cymryd wrth storio deunyddiau a chydrannau teilsio waliau a lloriau.</vt:lpstr>
      <vt:lpstr>Pwysigrwydd storio cywir  Mae teilsio waliau a lloriau, fel llawer o waith adeiladu arall, yn gofyn am lawer o ddeunyddiau a chydrannau sy’n dueddol o gael eu difrodi os nad ydynt yn cael eu storio’n gywir.  Mae deunyddiau nid yn unig yn ddrud ond hefyd yn cael eu cynhyrchu o adnoddau naturiol, felly mae angen gofal i beidio â chynhyrchu gwastraff diangen sy’n ddrwg i’n hamgylchedd.  </vt:lpstr>
      <vt:lpstr>Storio gwahanol ddeunyddiau a chydrannau  Mae deunyddiau a chydrannau teilsio waliau a lloriau yn cael eu cynhyrchu a’u storio mewn gwahanol ffyrdd yn ôl y ffordd y dylid eu defnyddio.  Mae gan wahanol fathau o ddeunyddiau nodweddion gwahanol:  </vt:lpstr>
      <vt:lpstr>Math o ddeunyddiau a’r dull o’u storio: rhydd    </vt:lpstr>
      <vt:lpstr>Math o ddeunyddiau a’r dull o’u storio: rhydd  </vt:lpstr>
      <vt:lpstr>Math o ddeunyddiau a’r dull o’u storio: mewn bagiau    </vt:lpstr>
      <vt:lpstr>Math o ddeunyddiau a’r dull o’u storio: mewn bagiau    </vt:lpstr>
      <vt:lpstr>Math o ddeunyddiau a’r dull o’u storio: mewn blychau  </vt:lpstr>
      <vt:lpstr> Math o ddeunyddiau a’r dull o’u storio: mewn blychau     </vt:lpstr>
      <vt:lpstr>Math o ddeunyddiau a’r dull o’u storio: dalennau    </vt:lpstr>
      <vt:lpstr>Math o ddeunyddiau a’r dull o’u storio: dalennau   </vt:lpstr>
      <vt:lpstr>Math o ddeunyddiau a’r dull o’u storio: darnau hir    </vt:lpstr>
      <vt:lpstr> Math o ddeunyddiau a’r dull o’u storio: darnau hir    </vt:lpstr>
      <vt:lpstr>Math o ddeunyddiau a’r dull o’u storio: deunyddiau wedi’u rholio    </vt:lpstr>
      <vt:lpstr>Math o ddeunyddiau a’r dull o’u storio: cynwysyddion ac ategolion   </vt:lpstr>
      <vt:lpstr>Storio deunyddiau: ystyriaethau    </vt:lpstr>
      <vt:lpstr>Storio deunyddiau: ystyriaethau    </vt:lpstr>
      <vt:lpstr>   Storio deunyddiau: ystyriaethau    </vt:lpstr>
      <vt:lpstr> Storio deunyddiau: ystyriaethau    </vt:lpstr>
      <vt:lpstr>Storio deunyddiau: ystyriaethau    </vt:lpstr>
      <vt:lpstr>Storio deunyddiau: ystyriaethau   </vt:lpstr>
      <vt:lpstr>Storio deunyddiau: ystyriaethau    </vt:lpstr>
      <vt:lpstr>Storio deunyddiau: ystyriaethau    </vt:lpstr>
      <vt:lpstr>Storio deunyddiau: ystyriaethau     </vt:lpstr>
      <vt:lpstr>Storio deunyddiau: ystyriaethau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424</cp:revision>
  <cp:lastPrinted>2021-09-30T14:29:27Z</cp:lastPrinted>
  <dcterms:created xsi:type="dcterms:W3CDTF">2013-05-28T00:38:54Z</dcterms:created>
  <dcterms:modified xsi:type="dcterms:W3CDTF">2021-10-13T16:09:47Z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