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3"/>
  </p:notesMasterIdLst>
  <p:handoutMasterIdLst>
    <p:handoutMasterId r:id="rId14"/>
  </p:handoutMasterIdLst>
  <p:sldIdLst>
    <p:sldId id="256" r:id="rId5"/>
    <p:sldId id="328" r:id="rId6"/>
    <p:sldId id="331" r:id="rId7"/>
    <p:sldId id="333" r:id="rId8"/>
    <p:sldId id="334" r:id="rId9"/>
    <p:sldId id="329" r:id="rId10"/>
    <p:sldId id="332" r:id="rId11"/>
    <p:sldId id="267" r:id="rId12"/>
  </p:sldIdLst>
  <p:sldSz cx="9144000" cy="6858000" type="screen4x3"/>
  <p:notesSz cx="6858000" cy="9144000"/>
  <p:custDataLst>
    <p:tags r:id="rId15"/>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1" clrIdx="1">
    <p:extLst>
      <p:ext uri="{19B8F6BF-5375-455C-9EA6-DF929625EA0E}">
        <p15:presenceInfo xmlns:p15="http://schemas.microsoft.com/office/powerpoint/2012/main" userId="S::Claire.Brooks@cityandguilds.com::045b5ce1-bb15-4c22-aa7e-c7b6009499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1ABEF33-FDDC-4703-BAC0-DD5BFB78CB93}" v="1" dt="2020-12-31T15:19:56.1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36" autoAdjust="0"/>
    <p:restoredTop sz="86395"/>
  </p:normalViewPr>
  <p:slideViewPr>
    <p:cSldViewPr showGuides="1">
      <p:cViewPr varScale="1">
        <p:scale>
          <a:sx n="98" d="100"/>
          <a:sy n="98" d="100"/>
        </p:scale>
        <p:origin x="1758" y="90"/>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48" d="100"/>
          <a:sy n="48" d="100"/>
        </p:scale>
        <p:origin x="2684" y="4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ael Harrison" userId="3d0f6613-2183-48a7-8949-7da9e40c01c7" providerId="ADAL" clId="{A1ABEF33-FDDC-4703-BAC0-DD5BFB78CB93}"/>
    <pc:docChg chg="undo custSel modSld modMainMaster">
      <pc:chgData name="Rachael Harrison" userId="3d0f6613-2183-48a7-8949-7da9e40c01c7" providerId="ADAL" clId="{A1ABEF33-FDDC-4703-BAC0-DD5BFB78CB93}" dt="2020-12-31T15:27:51.602" v="262" actId="20577"/>
      <pc:docMkLst>
        <pc:docMk/>
      </pc:docMkLst>
      <pc:sldChg chg="modSp mod">
        <pc:chgData name="Rachael Harrison" userId="3d0f6613-2183-48a7-8949-7da9e40c01c7" providerId="ADAL" clId="{A1ABEF33-FDDC-4703-BAC0-DD5BFB78CB93}" dt="2020-12-31T15:23:20.674" v="136" actId="20577"/>
        <pc:sldMkLst>
          <pc:docMk/>
          <pc:sldMk cId="0" sldId="328"/>
        </pc:sldMkLst>
        <pc:spChg chg="mod">
          <ac:chgData name="Rachael Harrison" userId="3d0f6613-2183-48a7-8949-7da9e40c01c7" providerId="ADAL" clId="{A1ABEF33-FDDC-4703-BAC0-DD5BFB78CB93}" dt="2020-12-31T15:20:24.455" v="5" actId="5793"/>
          <ac:spMkLst>
            <pc:docMk/>
            <pc:sldMk cId="0" sldId="328"/>
            <ac:spMk id="9" creationId="{263D6331-D1F5-4DAB-AE0A-9BA7F8D9ADB3}"/>
          </ac:spMkLst>
        </pc:spChg>
        <pc:spChg chg="mod">
          <ac:chgData name="Rachael Harrison" userId="3d0f6613-2183-48a7-8949-7da9e40c01c7" providerId="ADAL" clId="{A1ABEF33-FDDC-4703-BAC0-DD5BFB78CB93}" dt="2020-12-31T15:23:20.674" v="136" actId="20577"/>
          <ac:spMkLst>
            <pc:docMk/>
            <pc:sldMk cId="0" sldId="328"/>
            <ac:spMk id="3075" creationId="{00000000-0000-0000-0000-000000000000}"/>
          </ac:spMkLst>
        </pc:spChg>
      </pc:sldChg>
      <pc:sldChg chg="modSp mod">
        <pc:chgData name="Rachael Harrison" userId="3d0f6613-2183-48a7-8949-7da9e40c01c7" providerId="ADAL" clId="{A1ABEF33-FDDC-4703-BAC0-DD5BFB78CB93}" dt="2020-12-31T15:26:38.466" v="215" actId="20577"/>
        <pc:sldMkLst>
          <pc:docMk/>
          <pc:sldMk cId="147083369" sldId="329"/>
        </pc:sldMkLst>
        <pc:spChg chg="mod">
          <ac:chgData name="Rachael Harrison" userId="3d0f6613-2183-48a7-8949-7da9e40c01c7" providerId="ADAL" clId="{A1ABEF33-FDDC-4703-BAC0-DD5BFB78CB93}" dt="2020-12-31T15:26:38.466" v="215" actId="20577"/>
          <ac:spMkLst>
            <pc:docMk/>
            <pc:sldMk cId="147083369" sldId="329"/>
            <ac:spMk id="2" creationId="{7EF5E8CB-CFFC-8B4A-A435-FF7A733E8D43}"/>
          </ac:spMkLst>
        </pc:spChg>
        <pc:spChg chg="mod">
          <ac:chgData name="Rachael Harrison" userId="3d0f6613-2183-48a7-8949-7da9e40c01c7" providerId="ADAL" clId="{A1ABEF33-FDDC-4703-BAC0-DD5BFB78CB93}" dt="2020-12-31T15:26:00.763" v="196" actId="20577"/>
          <ac:spMkLst>
            <pc:docMk/>
            <pc:sldMk cId="147083369" sldId="329"/>
            <ac:spMk id="10" creationId="{AB1832A5-E33D-471B-96E9-A918514DF59E}"/>
          </ac:spMkLst>
        </pc:spChg>
      </pc:sldChg>
      <pc:sldChg chg="modSp mod">
        <pc:chgData name="Rachael Harrison" userId="3d0f6613-2183-48a7-8949-7da9e40c01c7" providerId="ADAL" clId="{A1ABEF33-FDDC-4703-BAC0-DD5BFB78CB93}" dt="2020-12-31T15:23:12.794" v="127" actId="20577"/>
        <pc:sldMkLst>
          <pc:docMk/>
          <pc:sldMk cId="2446301234" sldId="331"/>
        </pc:sldMkLst>
        <pc:spChg chg="mod">
          <ac:chgData name="Rachael Harrison" userId="3d0f6613-2183-48a7-8949-7da9e40c01c7" providerId="ADAL" clId="{A1ABEF33-FDDC-4703-BAC0-DD5BFB78CB93}" dt="2020-12-31T15:23:12.794" v="127" actId="20577"/>
          <ac:spMkLst>
            <pc:docMk/>
            <pc:sldMk cId="2446301234" sldId="331"/>
            <ac:spMk id="3075" creationId="{00000000-0000-0000-0000-000000000000}"/>
          </ac:spMkLst>
        </pc:spChg>
      </pc:sldChg>
      <pc:sldChg chg="modSp mod">
        <pc:chgData name="Rachael Harrison" userId="3d0f6613-2183-48a7-8949-7da9e40c01c7" providerId="ADAL" clId="{A1ABEF33-FDDC-4703-BAC0-DD5BFB78CB93}" dt="2020-12-31T15:27:51.602" v="262" actId="20577"/>
        <pc:sldMkLst>
          <pc:docMk/>
          <pc:sldMk cId="1062303231" sldId="332"/>
        </pc:sldMkLst>
        <pc:spChg chg="mod">
          <ac:chgData name="Rachael Harrison" userId="3d0f6613-2183-48a7-8949-7da9e40c01c7" providerId="ADAL" clId="{A1ABEF33-FDDC-4703-BAC0-DD5BFB78CB93}" dt="2020-12-31T15:27:51.602" v="262" actId="20577"/>
          <ac:spMkLst>
            <pc:docMk/>
            <pc:sldMk cId="1062303231" sldId="332"/>
            <ac:spMk id="3075" creationId="{00000000-0000-0000-0000-000000000000}"/>
          </ac:spMkLst>
        </pc:spChg>
      </pc:sldChg>
      <pc:sldChg chg="modSp mod">
        <pc:chgData name="Rachael Harrison" userId="3d0f6613-2183-48a7-8949-7da9e40c01c7" providerId="ADAL" clId="{A1ABEF33-FDDC-4703-BAC0-DD5BFB78CB93}" dt="2020-12-31T15:24:40.811" v="169" actId="20577"/>
        <pc:sldMkLst>
          <pc:docMk/>
          <pc:sldMk cId="308076867" sldId="333"/>
        </pc:sldMkLst>
        <pc:spChg chg="mod">
          <ac:chgData name="Rachael Harrison" userId="3d0f6613-2183-48a7-8949-7da9e40c01c7" providerId="ADAL" clId="{A1ABEF33-FDDC-4703-BAC0-DD5BFB78CB93}" dt="2020-12-31T15:23:56.179" v="152" actId="20577"/>
          <ac:spMkLst>
            <pc:docMk/>
            <pc:sldMk cId="308076867" sldId="333"/>
            <ac:spMk id="7" creationId="{A8192E8D-B113-4C85-A0A2-B392FBB7BCCC}"/>
          </ac:spMkLst>
        </pc:spChg>
        <pc:spChg chg="mod">
          <ac:chgData name="Rachael Harrison" userId="3d0f6613-2183-48a7-8949-7da9e40c01c7" providerId="ADAL" clId="{A1ABEF33-FDDC-4703-BAC0-DD5BFB78CB93}" dt="2020-12-31T15:24:40.811" v="169" actId="20577"/>
          <ac:spMkLst>
            <pc:docMk/>
            <pc:sldMk cId="308076867" sldId="333"/>
            <ac:spMk id="3075" creationId="{00000000-0000-0000-0000-000000000000}"/>
          </ac:spMkLst>
        </pc:spChg>
      </pc:sldChg>
      <pc:sldChg chg="modSp mod">
        <pc:chgData name="Rachael Harrison" userId="3d0f6613-2183-48a7-8949-7da9e40c01c7" providerId="ADAL" clId="{A1ABEF33-FDDC-4703-BAC0-DD5BFB78CB93}" dt="2020-12-31T15:25:33.147" v="195" actId="6549"/>
        <pc:sldMkLst>
          <pc:docMk/>
          <pc:sldMk cId="1433848393" sldId="334"/>
        </pc:sldMkLst>
        <pc:spChg chg="mod">
          <ac:chgData name="Rachael Harrison" userId="3d0f6613-2183-48a7-8949-7da9e40c01c7" providerId="ADAL" clId="{A1ABEF33-FDDC-4703-BAC0-DD5BFB78CB93}" dt="2020-12-31T15:24:51.977" v="171" actId="20577"/>
          <ac:spMkLst>
            <pc:docMk/>
            <pc:sldMk cId="1433848393" sldId="334"/>
            <ac:spMk id="2" creationId="{503874AF-B05D-CC4D-8D7B-C6E9E356C93D}"/>
          </ac:spMkLst>
        </pc:spChg>
        <pc:spChg chg="mod">
          <ac:chgData name="Rachael Harrison" userId="3d0f6613-2183-48a7-8949-7da9e40c01c7" providerId="ADAL" clId="{A1ABEF33-FDDC-4703-BAC0-DD5BFB78CB93}" dt="2020-12-31T15:24:55.306" v="173" actId="20577"/>
          <ac:spMkLst>
            <pc:docMk/>
            <pc:sldMk cId="1433848393" sldId="334"/>
            <ac:spMk id="7" creationId="{F19368F9-5867-4E4B-9E22-498102219A4D}"/>
          </ac:spMkLst>
        </pc:spChg>
        <pc:spChg chg="mod">
          <ac:chgData name="Rachael Harrison" userId="3d0f6613-2183-48a7-8949-7da9e40c01c7" providerId="ADAL" clId="{A1ABEF33-FDDC-4703-BAC0-DD5BFB78CB93}" dt="2020-12-31T15:25:33.147" v="195" actId="6549"/>
          <ac:spMkLst>
            <pc:docMk/>
            <pc:sldMk cId="1433848393" sldId="334"/>
            <ac:spMk id="3075" creationId="{00000000-0000-0000-0000-000000000000}"/>
          </ac:spMkLst>
        </pc:spChg>
      </pc:sldChg>
      <pc:sldMasterChg chg="addSp delSp modSp mod">
        <pc:chgData name="Rachael Harrison" userId="3d0f6613-2183-48a7-8949-7da9e40c01c7" providerId="ADAL" clId="{A1ABEF33-FDDC-4703-BAC0-DD5BFB78CB93}" dt="2020-12-31T15:19:56.132" v="1"/>
        <pc:sldMasterMkLst>
          <pc:docMk/>
          <pc:sldMasterMk cId="0" sldId="2147483651"/>
        </pc:sldMasterMkLst>
        <pc:picChg chg="del">
          <ac:chgData name="Rachael Harrison" userId="3d0f6613-2183-48a7-8949-7da9e40c01c7" providerId="ADAL" clId="{A1ABEF33-FDDC-4703-BAC0-DD5BFB78CB93}" dt="2020-12-31T15:19:55.759" v="0" actId="478"/>
          <ac:picMkLst>
            <pc:docMk/>
            <pc:sldMasterMk cId="0" sldId="2147483651"/>
            <ac:picMk id="13" creationId="{54C8F537-6DBE-534E-B9F5-B8C14A123E71}"/>
          </ac:picMkLst>
        </pc:picChg>
        <pc:picChg chg="add mod">
          <ac:chgData name="Rachael Harrison" userId="3d0f6613-2183-48a7-8949-7da9e40c01c7" providerId="ADAL" clId="{A1ABEF33-FDDC-4703-BAC0-DD5BFB78CB93}" dt="2020-12-31T15:19:56.132" v="1"/>
          <ac:picMkLst>
            <pc:docMk/>
            <pc:sldMasterMk cId="0" sldId="2147483651"/>
            <ac:picMk id="14" creationId="{FB149B5A-9D13-4082-BAAD-BA534C9CFD31}"/>
          </ac:picMkLst>
        </pc:pic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1/22/2021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789058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22752088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29410491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26881404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38986550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493438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2118783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8</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3"/>
          <a:stretch>
            <a:fillRect/>
          </a:stretch>
        </p:blipFill>
        <p:spPr>
          <a:xfrm>
            <a:off x="0" y="5868000"/>
            <a:ext cx="9144000" cy="547995"/>
          </a:xfrm>
          <a:prstGeom prst="rect">
            <a:avLst/>
          </a:prstGeom>
        </p:spPr>
      </p:pic>
      <p:pic>
        <p:nvPicPr>
          <p:cNvPr id="14" name="Picture 13" descr="City &amp; Guilds and EAL logo">
            <a:extLst>
              <a:ext uri="{FF2B5EF4-FFF2-40B4-BE49-F238E27FC236}">
                <a16:creationId xmlns:a16="http://schemas.microsoft.com/office/drawing/2014/main" id="{FB149B5A-9D13-4082-BAAD-BA534C9CFD31}"/>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r>
              <a:rPr lang="en-GB" sz="2400" dirty="0"/>
              <a:t> </a:t>
            </a:r>
            <a:endParaRPr lang="en-GB" sz="2400" b="1" dirty="0"/>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3: </a:t>
            </a:r>
            <a:r>
              <a:rPr lang="en-US" dirty="0">
                <a:ea typeface="ＭＳ Ｐゴシック" pitchFamily="-105" charset="-128"/>
                <a:cs typeface="ＭＳ Ｐゴシック" pitchFamily="-105" charset="-128"/>
              </a:rPr>
              <a:t>Cultural requirements for different buildings and structures</a:t>
            </a:r>
            <a:endParaRPr lang="en-GB" dirty="0">
              <a:ea typeface="ＭＳ Ｐゴシック" pitchFamily="-105" charset="-128"/>
              <a:cs typeface="ＭＳ Ｐゴシック" pitchFamily="-105"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Religious requirements</a:t>
            </a:r>
          </a:p>
        </p:txBody>
      </p:sp>
      <p:sp>
        <p:nvSpPr>
          <p:cNvPr id="3075" name="Content Placeholder 2"/>
          <p:cNvSpPr>
            <a:spLocks noGrp="1"/>
          </p:cNvSpPr>
          <p:nvPr>
            <p:ph sz="quarter" idx="10"/>
          </p:nvPr>
        </p:nvSpPr>
        <p:spPr>
          <a:xfrm>
            <a:off x="457200" y="1512000"/>
            <a:ext cx="4906888" cy="4248000"/>
          </a:xfrm>
        </p:spPr>
        <p:txBody>
          <a:bodyPr/>
          <a:lstStyle/>
          <a:p>
            <a:pPr marL="0" indent="0"/>
            <a:r>
              <a:rPr lang="en-US" sz="1800" dirty="0">
                <a:ea typeface="ＭＳ Ｐゴシック" pitchFamily="-105" charset="-128"/>
                <a:cs typeface="ＭＳ Ｐゴシック" pitchFamily="-105" charset="-128"/>
              </a:rPr>
              <a:t>Religion has shaped the design of buildings for thousands of years. Some religious places of worship were the largest buildings in the world before the use of steel and concrete enabled skyscrapers to be built.</a:t>
            </a:r>
          </a:p>
          <a:p>
            <a:r>
              <a:rPr lang="en-US" sz="1800" b="1" dirty="0">
                <a:ea typeface="ＭＳ Ｐゴシック" pitchFamily="-105" charset="-128"/>
                <a:cs typeface="ＭＳ Ｐゴシック" pitchFamily="-105" charset="-128"/>
              </a:rPr>
              <a:t>Churches: </a:t>
            </a:r>
            <a:r>
              <a:rPr lang="en-US" sz="1800" dirty="0">
                <a:ea typeface="ＭＳ Ｐゴシック" pitchFamily="-105" charset="-128"/>
                <a:cs typeface="ＭＳ Ｐゴシック" pitchFamily="-105" charset="-128"/>
              </a:rPr>
              <a:t>These normally face east to west, with the altar at the east end and the façade and main entrance to the west. Different versions of Christianity have variations of this form, with Catholic churches and Cathedrals laid out in the shape of a cross, while Methodist churches tend to be less ornate, both externally and internally, with a square or rectangular footprint.</a:t>
            </a:r>
          </a:p>
        </p:txBody>
      </p:sp>
      <p:sp>
        <p:nvSpPr>
          <p:cNvPr id="2" name="TextBox 1">
            <a:extLst>
              <a:ext uri="{FF2B5EF4-FFF2-40B4-BE49-F238E27FC236}">
                <a16:creationId xmlns:a16="http://schemas.microsoft.com/office/drawing/2014/main" id="{7F1650A6-5C70-5C49-B7A0-B70FB4835064}"/>
              </a:ext>
            </a:extLst>
          </p:cNvPr>
          <p:cNvSpPr txBox="1"/>
          <p:nvPr/>
        </p:nvSpPr>
        <p:spPr>
          <a:xfrm>
            <a:off x="5545343" y="3155362"/>
            <a:ext cx="2448272" cy="307777"/>
          </a:xfrm>
          <a:prstGeom prst="rect">
            <a:avLst/>
          </a:prstGeom>
          <a:noFill/>
        </p:spPr>
        <p:txBody>
          <a:bodyPr wrap="square" rtlCol="0">
            <a:spAutoFit/>
          </a:bodyPr>
          <a:lstStyle/>
          <a:p>
            <a:r>
              <a:rPr lang="en-US" sz="1400" dirty="0"/>
              <a:t>St David’s Cathedral</a:t>
            </a:r>
          </a:p>
        </p:txBody>
      </p:sp>
      <p:sp>
        <p:nvSpPr>
          <p:cNvPr id="9" name="TextBox 8">
            <a:extLst>
              <a:ext uri="{FF2B5EF4-FFF2-40B4-BE49-F238E27FC236}">
                <a16:creationId xmlns:a16="http://schemas.microsoft.com/office/drawing/2014/main" id="{263D6331-D1F5-4DAB-AE0A-9BA7F8D9ADB3}"/>
              </a:ext>
            </a:extLst>
          </p:cNvPr>
          <p:cNvSpPr txBox="1"/>
          <p:nvPr/>
        </p:nvSpPr>
        <p:spPr>
          <a:xfrm>
            <a:off x="5580112" y="5480668"/>
            <a:ext cx="3779912" cy="738664"/>
          </a:xfrm>
          <a:prstGeom prst="rect">
            <a:avLst/>
          </a:prstGeom>
          <a:noFill/>
        </p:spPr>
        <p:txBody>
          <a:bodyPr wrap="square">
            <a:spAutoFit/>
          </a:bodyPr>
          <a:lstStyle/>
          <a:p>
            <a:r>
              <a:rPr lang="en-GB" sz="1400" dirty="0"/>
              <a:t>Congregational chapel in </a:t>
            </a:r>
            <a:r>
              <a:rPr lang="en-GB" sz="1400" dirty="0" err="1"/>
              <a:t>Bala</a:t>
            </a:r>
            <a:r>
              <a:rPr lang="en-GB" sz="1400" dirty="0"/>
              <a:t>; a typical example of 19th-century Methodist religious architecture in Wales</a:t>
            </a:r>
          </a:p>
        </p:txBody>
      </p:sp>
      <p:pic>
        <p:nvPicPr>
          <p:cNvPr id="4" name="Picture 3" descr="A picture containing building, sky, outdoor, old&#10;&#10;Description automatically generated">
            <a:extLst>
              <a:ext uri="{FF2B5EF4-FFF2-40B4-BE49-F238E27FC236}">
                <a16:creationId xmlns:a16="http://schemas.microsoft.com/office/drawing/2014/main" id="{385043A9-768E-4B37-9D66-504DF6334C80}"/>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948264" y="3444615"/>
            <a:ext cx="1911949" cy="1976062"/>
          </a:xfrm>
          <a:prstGeom prst="rect">
            <a:avLst/>
          </a:prstGeom>
        </p:spPr>
      </p:pic>
      <p:pic>
        <p:nvPicPr>
          <p:cNvPr id="6" name="Picture 5" descr="A picture containing grass, sky, field, outdoor&#10;&#10;Description automatically generated">
            <a:extLst>
              <a:ext uri="{FF2B5EF4-FFF2-40B4-BE49-F238E27FC236}">
                <a16:creationId xmlns:a16="http://schemas.microsoft.com/office/drawing/2014/main" id="{3D162821-42F3-4238-9CE1-BB7BB35F9286}"/>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796136" y="1191084"/>
            <a:ext cx="2853986" cy="196427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Religious requirements</a:t>
            </a:r>
          </a:p>
        </p:txBody>
      </p:sp>
      <p:sp>
        <p:nvSpPr>
          <p:cNvPr id="3075" name="Content Placeholder 2"/>
          <p:cNvSpPr>
            <a:spLocks noGrp="1"/>
          </p:cNvSpPr>
          <p:nvPr>
            <p:ph sz="quarter" idx="10"/>
          </p:nvPr>
        </p:nvSpPr>
        <p:spPr>
          <a:xfrm>
            <a:off x="457200" y="1512000"/>
            <a:ext cx="4402832" cy="3717200"/>
          </a:xfrm>
        </p:spPr>
        <p:txBody>
          <a:bodyPr/>
          <a:lstStyle/>
          <a:p>
            <a:pPr marL="0" indent="0"/>
            <a:r>
              <a:rPr lang="en-US" b="1" dirty="0">
                <a:ea typeface="ＭＳ Ｐゴシック" pitchFamily="-105" charset="-128"/>
                <a:cs typeface="ＭＳ Ｐゴシック" pitchFamily="-105" charset="-128"/>
              </a:rPr>
              <a:t>Synagogues:</a:t>
            </a:r>
            <a:r>
              <a:rPr lang="en-US" dirty="0">
                <a:ea typeface="ＭＳ Ｐゴシック" pitchFamily="-105" charset="-128"/>
                <a:cs typeface="ＭＳ Ｐゴシック" pitchFamily="-105" charset="-128"/>
              </a:rPr>
              <a:t> These do not have any set design layout as historically Jews were not allowed to own their own land and so any elaborate architectural build would have been unlikely. Modern synagogues tend to be either square or oblong, with the only stipulation being that they must have windows to remind those praying of the outside world. They also contain a holy arc placed on an east wall to hold the scrolls.</a:t>
            </a:r>
          </a:p>
        </p:txBody>
      </p:sp>
      <p:sp>
        <p:nvSpPr>
          <p:cNvPr id="12" name="TextBox 11">
            <a:extLst>
              <a:ext uri="{FF2B5EF4-FFF2-40B4-BE49-F238E27FC236}">
                <a16:creationId xmlns:a16="http://schemas.microsoft.com/office/drawing/2014/main" id="{75D81BFE-DC9A-4D56-BD92-E3EDBE78513D}"/>
              </a:ext>
            </a:extLst>
          </p:cNvPr>
          <p:cNvSpPr txBox="1"/>
          <p:nvPr/>
        </p:nvSpPr>
        <p:spPr>
          <a:xfrm>
            <a:off x="5724128" y="5542223"/>
            <a:ext cx="3419872" cy="307777"/>
          </a:xfrm>
          <a:prstGeom prst="rect">
            <a:avLst/>
          </a:prstGeom>
          <a:noFill/>
        </p:spPr>
        <p:txBody>
          <a:bodyPr wrap="square">
            <a:spAutoFit/>
          </a:bodyPr>
          <a:lstStyle/>
          <a:p>
            <a:r>
              <a:rPr lang="en-GB" sz="1400" dirty="0"/>
              <a:t>Abandoned Merthyr Tydfil synagogue</a:t>
            </a:r>
          </a:p>
        </p:txBody>
      </p:sp>
      <p:pic>
        <p:nvPicPr>
          <p:cNvPr id="3" name="Picture 2" descr="A picture containing building, outdoor, old, stone&#10;&#10;Description automatically generated">
            <a:extLst>
              <a:ext uri="{FF2B5EF4-FFF2-40B4-BE49-F238E27FC236}">
                <a16:creationId xmlns:a16="http://schemas.microsoft.com/office/drawing/2014/main" id="{7ED56E95-BECD-41F3-B5E6-17581CB9AC3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967451" y="1381736"/>
            <a:ext cx="2719349" cy="4077072"/>
          </a:xfrm>
          <a:prstGeom prst="rect">
            <a:avLst/>
          </a:prstGeom>
        </p:spPr>
      </p:pic>
    </p:spTree>
    <p:extLst>
      <p:ext uri="{BB962C8B-B14F-4D97-AF65-F5344CB8AC3E}">
        <p14:creationId xmlns:p14="http://schemas.microsoft.com/office/powerpoint/2010/main" val="2446301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Religious requirements</a:t>
            </a:r>
          </a:p>
        </p:txBody>
      </p:sp>
      <p:sp>
        <p:nvSpPr>
          <p:cNvPr id="3075" name="Content Placeholder 2"/>
          <p:cNvSpPr>
            <a:spLocks noGrp="1"/>
          </p:cNvSpPr>
          <p:nvPr>
            <p:ph sz="quarter" idx="10"/>
          </p:nvPr>
        </p:nvSpPr>
        <p:spPr>
          <a:xfrm>
            <a:off x="457200" y="3185704"/>
            <a:ext cx="5915000" cy="2664296"/>
          </a:xfrm>
        </p:spPr>
        <p:txBody>
          <a:bodyPr/>
          <a:lstStyle/>
          <a:p>
            <a:pPr marL="285750" indent="-285750">
              <a:lnSpc>
                <a:spcPct val="100000"/>
              </a:lnSpc>
              <a:spcBef>
                <a:spcPts val="500"/>
              </a:spcBef>
              <a:spcAft>
                <a:spcPts val="500"/>
              </a:spcAft>
              <a:buClr>
                <a:srgbClr val="0077E3"/>
              </a:buClr>
              <a:buFont typeface="Arial" panose="020B0604020202020204" pitchFamily="34" charset="0"/>
              <a:buChar char="•"/>
            </a:pPr>
            <a:r>
              <a:rPr lang="en-GB" dirty="0"/>
              <a:t>A courtyard large enough to hold the entire local male population.		</a:t>
            </a:r>
          </a:p>
          <a:p>
            <a:pPr marL="285750" indent="-285750">
              <a:lnSpc>
                <a:spcPct val="100000"/>
              </a:lnSpc>
              <a:spcBef>
                <a:spcPts val="500"/>
              </a:spcBef>
              <a:spcAft>
                <a:spcPts val="500"/>
              </a:spcAft>
              <a:buClr>
                <a:srgbClr val="0077E3"/>
              </a:buClr>
              <a:buFont typeface="Arial" panose="020B0604020202020204" pitchFamily="34" charset="0"/>
              <a:buChar char="•"/>
            </a:pPr>
            <a:r>
              <a:rPr lang="en-GB" dirty="0"/>
              <a:t>A mihrab, which is a shallow niche in a wall that faces Mecca.</a:t>
            </a:r>
          </a:p>
          <a:p>
            <a:pPr marL="285750" indent="-285750">
              <a:lnSpc>
                <a:spcPct val="100000"/>
              </a:lnSpc>
              <a:spcBef>
                <a:spcPts val="500"/>
              </a:spcBef>
              <a:spcAft>
                <a:spcPts val="500"/>
              </a:spcAft>
              <a:buClr>
                <a:srgbClr val="0077E3"/>
              </a:buClr>
              <a:buFont typeface="Arial" panose="020B0604020202020204" pitchFamily="34" charset="0"/>
              <a:buChar char="•"/>
            </a:pPr>
            <a:r>
              <a:rPr lang="en-GB" dirty="0"/>
              <a:t>A minaret, which is a tower adjacent to the mosque from which the call to pray is announced.</a:t>
            </a:r>
          </a:p>
          <a:p>
            <a:pPr marL="285750" indent="-285750">
              <a:lnSpc>
                <a:spcPct val="100000"/>
              </a:lnSpc>
              <a:spcBef>
                <a:spcPts val="500"/>
              </a:spcBef>
              <a:spcAft>
                <a:spcPts val="500"/>
              </a:spcAft>
              <a:buClr>
                <a:srgbClr val="0077E3"/>
              </a:buClr>
              <a:buFont typeface="Arial" panose="020B0604020202020204" pitchFamily="34" charset="0"/>
              <a:buChar char="•"/>
            </a:pPr>
            <a:r>
              <a:rPr lang="en-GB" dirty="0"/>
              <a:t>A dome that represents the vault of heaven.</a:t>
            </a:r>
          </a:p>
          <a:p>
            <a:pPr>
              <a:lnSpc>
                <a:spcPct val="100000"/>
              </a:lnSpc>
            </a:pPr>
            <a:r>
              <a:rPr lang="en-GB" sz="1600" dirty="0"/>
              <a:t>		                                </a:t>
            </a:r>
            <a:endParaRPr lang="en-US" sz="1600" dirty="0">
              <a:ea typeface="ＭＳ Ｐゴシック" pitchFamily="-105" charset="-128"/>
              <a:cs typeface="ＭＳ Ｐゴシック" pitchFamily="-105" charset="-128"/>
            </a:endParaRPr>
          </a:p>
        </p:txBody>
      </p:sp>
      <p:sp>
        <p:nvSpPr>
          <p:cNvPr id="7" name="TextBox 6">
            <a:extLst>
              <a:ext uri="{FF2B5EF4-FFF2-40B4-BE49-F238E27FC236}">
                <a16:creationId xmlns:a16="http://schemas.microsoft.com/office/drawing/2014/main" id="{A8192E8D-B113-4C85-A0A2-B392FBB7BCCC}"/>
              </a:ext>
            </a:extLst>
          </p:cNvPr>
          <p:cNvSpPr txBox="1"/>
          <p:nvPr/>
        </p:nvSpPr>
        <p:spPr>
          <a:xfrm>
            <a:off x="352255" y="1459088"/>
            <a:ext cx="8439489" cy="1631216"/>
          </a:xfrm>
          <a:prstGeom prst="rect">
            <a:avLst/>
          </a:prstGeom>
          <a:noFill/>
        </p:spPr>
        <p:txBody>
          <a:bodyPr wrap="square">
            <a:spAutoFit/>
          </a:bodyPr>
          <a:lstStyle/>
          <a:p>
            <a:r>
              <a:rPr lang="en-US" sz="2000" b="1" dirty="0">
                <a:ea typeface="ＭＳ Ｐゴシック" pitchFamily="-105" charset="-128"/>
                <a:cs typeface="ＭＳ Ｐゴシック" pitchFamily="-105" charset="-128"/>
              </a:rPr>
              <a:t>Mosques</a:t>
            </a:r>
            <a:r>
              <a:rPr lang="en-US" sz="2000" dirty="0">
                <a:ea typeface="ＭＳ Ｐゴシック" pitchFamily="-105" charset="-128"/>
                <a:cs typeface="ＭＳ Ｐゴシック" pitchFamily="-105" charset="-128"/>
              </a:rPr>
              <a:t>: </a:t>
            </a:r>
            <a:r>
              <a:rPr lang="en-GB" sz="2000" dirty="0"/>
              <a:t>The architecture of a mosque is shaped most strongly by the regional traditions of the time and place in which it was built. As a result, style, layout, and decoration can vary greatly. Nevertheless, because of the common function of the mosque as a place of congregational prayer, certain architectural features appear in mosques all over the world:</a:t>
            </a:r>
          </a:p>
        </p:txBody>
      </p:sp>
      <p:pic>
        <p:nvPicPr>
          <p:cNvPr id="5" name="Picture 4" descr="A picture containing outdoor, building, old, place of worship&#10;&#10;Description automatically generated">
            <a:extLst>
              <a:ext uri="{FF2B5EF4-FFF2-40B4-BE49-F238E27FC236}">
                <a16:creationId xmlns:a16="http://schemas.microsoft.com/office/drawing/2014/main" id="{3E2BDF11-A24F-4128-B87D-6228C8C409B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835314" y="3158805"/>
            <a:ext cx="2308686" cy="3078248"/>
          </a:xfrm>
          <a:prstGeom prst="rect">
            <a:avLst/>
          </a:prstGeom>
        </p:spPr>
      </p:pic>
    </p:spTree>
    <p:extLst>
      <p:ext uri="{BB962C8B-B14F-4D97-AF65-F5344CB8AC3E}">
        <p14:creationId xmlns:p14="http://schemas.microsoft.com/office/powerpoint/2010/main" val="308076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Civic requirements</a:t>
            </a:r>
          </a:p>
        </p:txBody>
      </p:sp>
      <p:sp>
        <p:nvSpPr>
          <p:cNvPr id="3075" name="Content Placeholder 2"/>
          <p:cNvSpPr>
            <a:spLocks noGrp="1"/>
          </p:cNvSpPr>
          <p:nvPr>
            <p:ph sz="quarter" idx="10"/>
          </p:nvPr>
        </p:nvSpPr>
        <p:spPr>
          <a:xfrm>
            <a:off x="457200" y="1511999"/>
            <a:ext cx="5050904" cy="4272841"/>
          </a:xfrm>
        </p:spPr>
        <p:txBody>
          <a:bodyPr/>
          <a:lstStyle/>
          <a:p>
            <a:r>
              <a:rPr lang="en-GB" dirty="0"/>
              <a:t>A </a:t>
            </a:r>
            <a:r>
              <a:rPr lang="en-GB" b="1" dirty="0"/>
              <a:t>civic building</a:t>
            </a:r>
            <a:r>
              <a:rPr lang="en-GB" dirty="0"/>
              <a:t> is a central landmark in the geographical or business centre of a town or city. They are frequently the pride of a district and foster a strong local, regional and national identity, as well as providing public services and having a positive impact on a neighbourhood. They often include registry  offices, libraries, government offices and multi-prayer rooms. They are designed to be multi-functional with a network of spaces or buildings tailored to meet the specific needs of the community, so designs will vary across the country in size, scope and appearance.</a:t>
            </a:r>
            <a:endParaRPr lang="en-US" dirty="0">
              <a:ea typeface="ＭＳ Ｐゴシック" pitchFamily="-105" charset="-128"/>
              <a:cs typeface="ＭＳ Ｐゴシック" pitchFamily="-105" charset="-128"/>
            </a:endParaRPr>
          </a:p>
        </p:txBody>
      </p:sp>
      <p:pic>
        <p:nvPicPr>
          <p:cNvPr id="4098" name="Picture 2" descr="Swansea Civic Centre">
            <a:extLst>
              <a:ext uri="{FF2B5EF4-FFF2-40B4-BE49-F238E27FC236}">
                <a16:creationId xmlns:a16="http://schemas.microsoft.com/office/drawing/2014/main" id="{06FA3F14-FC71-4844-8FD9-2066468D571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881042" y="1546322"/>
            <a:ext cx="2831890" cy="159293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03874AF-B05D-CC4D-8D7B-C6E9E356C93D}"/>
              </a:ext>
            </a:extLst>
          </p:cNvPr>
          <p:cNvSpPr txBox="1"/>
          <p:nvPr/>
        </p:nvSpPr>
        <p:spPr>
          <a:xfrm>
            <a:off x="6671454" y="3210151"/>
            <a:ext cx="2121572" cy="338554"/>
          </a:xfrm>
          <a:prstGeom prst="rect">
            <a:avLst/>
          </a:prstGeom>
          <a:noFill/>
        </p:spPr>
        <p:txBody>
          <a:bodyPr wrap="square" rtlCol="0">
            <a:spAutoFit/>
          </a:bodyPr>
          <a:lstStyle/>
          <a:p>
            <a:r>
              <a:rPr lang="en-US" sz="1600" dirty="0"/>
              <a:t>Swansea civic </a:t>
            </a:r>
            <a:r>
              <a:rPr lang="en-US" sz="1600" dirty="0" err="1"/>
              <a:t>centre</a:t>
            </a:r>
            <a:r>
              <a:rPr lang="en-US" sz="1600" dirty="0"/>
              <a:t> </a:t>
            </a:r>
          </a:p>
        </p:txBody>
      </p:sp>
      <p:pic>
        <p:nvPicPr>
          <p:cNvPr id="4100" name="Picture 4">
            <a:extLst>
              <a:ext uri="{FF2B5EF4-FFF2-40B4-BE49-F238E27FC236}">
                <a16:creationId xmlns:a16="http://schemas.microsoft.com/office/drawing/2014/main" id="{910044C2-069C-394F-B9C6-51C35432DB5B}"/>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068616" y="3796000"/>
            <a:ext cx="2651787" cy="198884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19368F9-5867-4E4B-9E22-498102219A4D}"/>
              </a:ext>
            </a:extLst>
          </p:cNvPr>
          <p:cNvSpPr txBox="1"/>
          <p:nvPr/>
        </p:nvSpPr>
        <p:spPr>
          <a:xfrm>
            <a:off x="7031596" y="5784840"/>
            <a:ext cx="2448272" cy="338554"/>
          </a:xfrm>
          <a:prstGeom prst="rect">
            <a:avLst/>
          </a:prstGeom>
          <a:noFill/>
        </p:spPr>
        <p:txBody>
          <a:bodyPr wrap="square" rtlCol="0">
            <a:spAutoFit/>
          </a:bodyPr>
          <a:lstStyle/>
          <a:p>
            <a:r>
              <a:rPr lang="en-US" sz="1600" dirty="0"/>
              <a:t>Cardiff civic </a:t>
            </a:r>
            <a:r>
              <a:rPr lang="en-US" sz="1600" dirty="0" err="1"/>
              <a:t>centre</a:t>
            </a:r>
            <a:r>
              <a:rPr lang="en-US" sz="1600" dirty="0"/>
              <a:t> </a:t>
            </a:r>
          </a:p>
        </p:txBody>
      </p:sp>
    </p:spTree>
    <p:extLst>
      <p:ext uri="{BB962C8B-B14F-4D97-AF65-F5344CB8AC3E}">
        <p14:creationId xmlns:p14="http://schemas.microsoft.com/office/powerpoint/2010/main" val="1433848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Arts requirements</a:t>
            </a:r>
          </a:p>
        </p:txBody>
      </p:sp>
      <p:sp>
        <p:nvSpPr>
          <p:cNvPr id="2" name="TextBox 1">
            <a:extLst>
              <a:ext uri="{FF2B5EF4-FFF2-40B4-BE49-F238E27FC236}">
                <a16:creationId xmlns:a16="http://schemas.microsoft.com/office/drawing/2014/main" id="{7EF5E8CB-CFFC-8B4A-A435-FF7A733E8D43}"/>
              </a:ext>
            </a:extLst>
          </p:cNvPr>
          <p:cNvSpPr txBox="1"/>
          <p:nvPr/>
        </p:nvSpPr>
        <p:spPr>
          <a:xfrm>
            <a:off x="3930556" y="1008000"/>
            <a:ext cx="5351566" cy="2308324"/>
          </a:xfrm>
          <a:prstGeom prst="rect">
            <a:avLst/>
          </a:prstGeom>
          <a:noFill/>
        </p:spPr>
        <p:txBody>
          <a:bodyPr wrap="square" rtlCol="0">
            <a:spAutoFit/>
          </a:bodyPr>
          <a:lstStyle/>
          <a:p>
            <a:r>
              <a:rPr lang="en-US" sz="1800" dirty="0"/>
              <a:t>Art galleries and museums need to be versatile spaces, allowing for a range of exhibits as well as permanent facilities, in order to meet the welfare needs of their clientele. Some are modern purpose-built buildings, with plenty of glass to let  in light and give a feeling of space. Others are in old traditional buildings, giving a feeling of grandeur and importance.</a:t>
            </a:r>
          </a:p>
        </p:txBody>
      </p:sp>
      <p:sp>
        <p:nvSpPr>
          <p:cNvPr id="10" name="TextBox 9">
            <a:extLst>
              <a:ext uri="{FF2B5EF4-FFF2-40B4-BE49-F238E27FC236}">
                <a16:creationId xmlns:a16="http://schemas.microsoft.com/office/drawing/2014/main" id="{AB1832A5-E33D-471B-96E9-A918514DF59E}"/>
              </a:ext>
            </a:extLst>
          </p:cNvPr>
          <p:cNvSpPr txBox="1"/>
          <p:nvPr/>
        </p:nvSpPr>
        <p:spPr>
          <a:xfrm>
            <a:off x="323529" y="1390587"/>
            <a:ext cx="3456384" cy="677109"/>
          </a:xfrm>
          <a:prstGeom prst="rect">
            <a:avLst/>
          </a:prstGeom>
          <a:noFill/>
        </p:spPr>
        <p:txBody>
          <a:bodyPr wrap="square">
            <a:spAutoFit/>
          </a:bodyPr>
          <a:lstStyle/>
          <a:p>
            <a:r>
              <a:rPr lang="en-US" sz="1800" dirty="0"/>
              <a:t>Examples of arts requirements </a:t>
            </a:r>
            <a:br>
              <a:rPr lang="en-US" sz="1800" dirty="0"/>
            </a:br>
            <a:r>
              <a:rPr lang="en-US" sz="1800" dirty="0"/>
              <a:t>can include</a:t>
            </a:r>
            <a:r>
              <a:rPr lang="en-US" sz="2000" dirty="0"/>
              <a:t>: </a:t>
            </a:r>
            <a:endParaRPr lang="en-GB" dirty="0"/>
          </a:p>
        </p:txBody>
      </p:sp>
      <p:pic>
        <p:nvPicPr>
          <p:cNvPr id="4" name="Picture 3">
            <a:extLst>
              <a:ext uri="{FF2B5EF4-FFF2-40B4-BE49-F238E27FC236}">
                <a16:creationId xmlns:a16="http://schemas.microsoft.com/office/drawing/2014/main" id="{5BEC86B6-9CCB-4812-B8BD-AD7ECAE7AD8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992488" y="3316324"/>
            <a:ext cx="5151512" cy="2623627"/>
          </a:xfrm>
          <a:prstGeom prst="rect">
            <a:avLst/>
          </a:prstGeom>
        </p:spPr>
      </p:pic>
      <p:sp>
        <p:nvSpPr>
          <p:cNvPr id="5" name="Content Placeholder 4">
            <a:extLst>
              <a:ext uri="{FF2B5EF4-FFF2-40B4-BE49-F238E27FC236}">
                <a16:creationId xmlns:a16="http://schemas.microsoft.com/office/drawing/2014/main" id="{CA618F59-403E-4F37-8BDA-2DE803F4DD7A}"/>
              </a:ext>
            </a:extLst>
          </p:cNvPr>
          <p:cNvSpPr>
            <a:spLocks noGrp="1"/>
          </p:cNvSpPr>
          <p:nvPr>
            <p:ph sz="quarter" idx="10"/>
          </p:nvPr>
        </p:nvSpPr>
        <p:spPr>
          <a:xfrm>
            <a:off x="457198" y="2067697"/>
            <a:ext cx="3535290" cy="3731386"/>
          </a:xfrm>
        </p:spPr>
        <p:txBody>
          <a:bodyPr/>
          <a:lstStyle/>
          <a:p>
            <a:pPr>
              <a:lnSpc>
                <a:spcPct val="107000"/>
              </a:lnSpc>
              <a:spcAft>
                <a:spcPts val="800"/>
              </a:spcAft>
            </a:pPr>
            <a:r>
              <a:rPr lang="en-GB" sz="1600" dirty="0">
                <a:effectLst/>
                <a:ea typeface="Calibri" panose="020F0502020204030204" pitchFamily="34" charset="0"/>
                <a:cs typeface="Times New Roman" panose="02020603050405020304" pitchFamily="18" charset="0"/>
              </a:rPr>
              <a:t>Administration offices </a:t>
            </a:r>
            <a:br>
              <a:rPr lang="en-GB" sz="1600" dirty="0">
                <a:effectLst/>
                <a:ea typeface="Calibri" panose="020F0502020204030204" pitchFamily="34" charset="0"/>
                <a:cs typeface="Times New Roman" panose="02020603050405020304" pitchFamily="18" charset="0"/>
              </a:rPr>
            </a:br>
            <a:r>
              <a:rPr lang="en-GB" sz="1600" dirty="0">
                <a:effectLst/>
                <a:ea typeface="Calibri" panose="020F0502020204030204" pitchFamily="34" charset="0"/>
                <a:cs typeface="Times New Roman" panose="02020603050405020304" pitchFamily="18" charset="0"/>
              </a:rPr>
              <a:t>Storerooms</a:t>
            </a:r>
            <a:br>
              <a:rPr lang="en-GB" sz="1600" dirty="0">
                <a:effectLst/>
                <a:ea typeface="Calibri" panose="020F0502020204030204" pitchFamily="34" charset="0"/>
                <a:cs typeface="Times New Roman" panose="02020603050405020304" pitchFamily="18" charset="0"/>
              </a:rPr>
            </a:br>
            <a:r>
              <a:rPr lang="en-GB" sz="1600" dirty="0">
                <a:effectLst/>
                <a:ea typeface="Calibri" panose="020F0502020204030204" pitchFamily="34" charset="0"/>
                <a:cs typeface="Times New Roman" panose="02020603050405020304" pitchFamily="18" charset="0"/>
              </a:rPr>
              <a:t>Security</a:t>
            </a:r>
            <a:br>
              <a:rPr lang="en-GB" sz="1600" dirty="0">
                <a:effectLst/>
                <a:ea typeface="Calibri" panose="020F0502020204030204" pitchFamily="34" charset="0"/>
                <a:cs typeface="Times New Roman" panose="02020603050405020304" pitchFamily="18" charset="0"/>
              </a:rPr>
            </a:br>
            <a:r>
              <a:rPr lang="en-GB" sz="1600" dirty="0">
                <a:effectLst/>
                <a:ea typeface="Calibri" panose="020F0502020204030204" pitchFamily="34" charset="0"/>
                <a:cs typeface="Times New Roman" panose="02020603050405020304" pitchFamily="18" charset="0"/>
              </a:rPr>
              <a:t>Large exhibition space/display areas</a:t>
            </a:r>
            <a:br>
              <a:rPr lang="en-GB" sz="1600" dirty="0">
                <a:effectLst/>
                <a:ea typeface="Calibri" panose="020F0502020204030204" pitchFamily="34" charset="0"/>
                <a:cs typeface="Times New Roman" panose="02020603050405020304" pitchFamily="18" charset="0"/>
              </a:rPr>
            </a:br>
            <a:r>
              <a:rPr lang="en-GB" sz="1600" dirty="0">
                <a:effectLst/>
                <a:ea typeface="Calibri" panose="020F0502020204030204" pitchFamily="34" charset="0"/>
                <a:cs typeface="Times New Roman" panose="02020603050405020304" pitchFamily="18" charset="0"/>
              </a:rPr>
              <a:t>Small amphitheatres</a:t>
            </a:r>
            <a:br>
              <a:rPr lang="en-GB" sz="1600" dirty="0">
                <a:effectLst/>
                <a:ea typeface="Calibri" panose="020F0502020204030204" pitchFamily="34" charset="0"/>
                <a:cs typeface="Times New Roman" panose="02020603050405020304" pitchFamily="18" charset="0"/>
              </a:rPr>
            </a:br>
            <a:r>
              <a:rPr lang="en-GB" sz="1600" dirty="0">
                <a:effectLst/>
                <a:ea typeface="Calibri" panose="020F0502020204030204" pitchFamily="34" charset="0"/>
                <a:cs typeface="Times New Roman" panose="02020603050405020304" pitchFamily="18" charset="0"/>
              </a:rPr>
              <a:t>Foyer/Gathering spaces</a:t>
            </a:r>
            <a:br>
              <a:rPr lang="en-GB" sz="1600" dirty="0">
                <a:effectLst/>
                <a:ea typeface="Calibri" panose="020F0502020204030204" pitchFamily="34" charset="0"/>
                <a:cs typeface="Times New Roman" panose="02020603050405020304" pitchFamily="18" charset="0"/>
              </a:rPr>
            </a:br>
            <a:r>
              <a:rPr lang="en-GB" sz="1600" dirty="0">
                <a:effectLst/>
                <a:ea typeface="Calibri" panose="020F0502020204030204" pitchFamily="34" charset="0"/>
                <a:cs typeface="Times New Roman" panose="02020603050405020304" pitchFamily="18" charset="0"/>
              </a:rPr>
              <a:t>Galleries</a:t>
            </a:r>
            <a:br>
              <a:rPr lang="en-GB" sz="1600" dirty="0">
                <a:effectLst/>
                <a:ea typeface="Calibri" panose="020F0502020204030204" pitchFamily="34" charset="0"/>
                <a:cs typeface="Times New Roman" panose="02020603050405020304" pitchFamily="18" charset="0"/>
              </a:rPr>
            </a:br>
            <a:r>
              <a:rPr lang="en-GB" sz="1600" dirty="0">
                <a:effectLst/>
                <a:ea typeface="Calibri" panose="020F0502020204030204" pitchFamily="34" charset="0"/>
                <a:cs typeface="Times New Roman" panose="02020603050405020304" pitchFamily="18" charset="0"/>
              </a:rPr>
              <a:t>Conservation laboratories</a:t>
            </a:r>
            <a:br>
              <a:rPr lang="en-GB" sz="1600" dirty="0">
                <a:effectLst/>
                <a:ea typeface="Calibri" panose="020F0502020204030204" pitchFamily="34" charset="0"/>
                <a:cs typeface="Times New Roman" panose="02020603050405020304" pitchFamily="18" charset="0"/>
              </a:rPr>
            </a:br>
            <a:r>
              <a:rPr lang="en-GB" sz="1600" dirty="0">
                <a:effectLst/>
                <a:ea typeface="Calibri" panose="020F0502020204030204" pitchFamily="34" charset="0"/>
                <a:cs typeface="Times New Roman" panose="02020603050405020304" pitchFamily="18" charset="0"/>
              </a:rPr>
              <a:t>Cafeteria / restaurant</a:t>
            </a:r>
            <a:br>
              <a:rPr lang="en-GB" sz="1600" dirty="0">
                <a:effectLst/>
                <a:ea typeface="Calibri" panose="020F0502020204030204" pitchFamily="34" charset="0"/>
                <a:cs typeface="Times New Roman" panose="02020603050405020304" pitchFamily="18" charset="0"/>
              </a:rPr>
            </a:br>
            <a:r>
              <a:rPr lang="en-GB" sz="1600" dirty="0">
                <a:effectLst/>
                <a:ea typeface="Calibri" panose="020F0502020204030204" pitchFamily="34" charset="0"/>
                <a:cs typeface="Times New Roman" panose="02020603050405020304" pitchFamily="18" charset="0"/>
              </a:rPr>
              <a:t>Art and gift shops</a:t>
            </a:r>
            <a:br>
              <a:rPr lang="en-GB" sz="1600" dirty="0">
                <a:effectLst/>
                <a:ea typeface="Calibri" panose="020F0502020204030204" pitchFamily="34" charset="0"/>
                <a:cs typeface="Times New Roman" panose="02020603050405020304" pitchFamily="18" charset="0"/>
              </a:rPr>
            </a:br>
            <a:r>
              <a:rPr lang="en-GB" sz="1600" dirty="0">
                <a:effectLst/>
                <a:ea typeface="Calibri" panose="020F0502020204030204" pitchFamily="34" charset="0"/>
                <a:cs typeface="Times New Roman" panose="02020603050405020304" pitchFamily="18" charset="0"/>
              </a:rPr>
              <a:t>Workshop space</a:t>
            </a:r>
            <a:br>
              <a:rPr lang="en-GB" sz="1600" dirty="0">
                <a:effectLst/>
                <a:ea typeface="Calibri" panose="020F0502020204030204" pitchFamily="34" charset="0"/>
                <a:cs typeface="Times New Roman" panose="02020603050405020304" pitchFamily="18" charset="0"/>
              </a:rPr>
            </a:br>
            <a:r>
              <a:rPr lang="en-GB" sz="1600" dirty="0">
                <a:effectLst/>
                <a:ea typeface="Calibri" panose="020F0502020204030204" pitchFamily="34" charset="0"/>
                <a:cs typeface="Times New Roman" panose="02020603050405020304" pitchFamily="18" charset="0"/>
              </a:rPr>
              <a:t>Sculptural gardens</a:t>
            </a:r>
            <a:br>
              <a:rPr lang="en-GB" sz="1600" dirty="0">
                <a:effectLst/>
                <a:ea typeface="Calibri" panose="020F0502020204030204" pitchFamily="34" charset="0"/>
                <a:cs typeface="Times New Roman" panose="02020603050405020304" pitchFamily="18" charset="0"/>
              </a:rPr>
            </a:br>
            <a:r>
              <a:rPr lang="en-GB" sz="1600" dirty="0">
                <a:effectLst/>
                <a:ea typeface="Calibri" panose="020F0502020204030204" pitchFamily="34" charset="0"/>
                <a:cs typeface="Times New Roman" panose="02020603050405020304" pitchFamily="18" charset="0"/>
              </a:rPr>
              <a:t>Auction rooms </a:t>
            </a:r>
            <a:endParaRPr lang="en-GB" sz="1600" dirty="0"/>
          </a:p>
        </p:txBody>
      </p:sp>
    </p:spTree>
    <p:extLst>
      <p:ext uri="{BB962C8B-B14F-4D97-AF65-F5344CB8AC3E}">
        <p14:creationId xmlns:p14="http://schemas.microsoft.com/office/powerpoint/2010/main" val="1470833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Arts requirements</a:t>
            </a:r>
          </a:p>
        </p:txBody>
      </p:sp>
      <p:sp>
        <p:nvSpPr>
          <p:cNvPr id="3075" name="Content Placeholder 2"/>
          <p:cNvSpPr>
            <a:spLocks noGrp="1"/>
          </p:cNvSpPr>
          <p:nvPr>
            <p:ph sz="quarter" idx="10"/>
          </p:nvPr>
        </p:nvSpPr>
        <p:spPr>
          <a:xfrm>
            <a:off x="457200" y="1520900"/>
            <a:ext cx="3982049" cy="3420268"/>
          </a:xfrm>
        </p:spPr>
        <p:txBody>
          <a:bodyPr/>
          <a:lstStyle/>
          <a:p>
            <a:pPr marL="0" indent="0"/>
            <a:r>
              <a:rPr lang="en-US" b="1" dirty="0">
                <a:ea typeface="ＭＳ Ｐゴシック" pitchFamily="-105" charset="-128"/>
                <a:cs typeface="ＭＳ Ｐゴシック" pitchFamily="-105" charset="-128"/>
              </a:rPr>
              <a:t>Theatres</a:t>
            </a:r>
            <a:r>
              <a:rPr lang="en-US" dirty="0">
                <a:ea typeface="ＭＳ Ｐゴシック" pitchFamily="-105" charset="-128"/>
                <a:cs typeface="ＭＳ Ｐゴシック" pitchFamily="-105" charset="-128"/>
              </a:rPr>
              <a:t> are designed specifically to hold plays, show films and host music. The seating layout is designed so everyone can see the stage and the ceiling, and wall configurations are designed to enhance the acoustics so there are no echoes and sound travels to all corners of the venue. There are no external windows to stop unwanted light in </a:t>
            </a:r>
            <a:r>
              <a:rPr lang="en-US">
                <a:ea typeface="ＭＳ Ｐゴシック" pitchFamily="-105" charset="-128"/>
                <a:cs typeface="ＭＳ Ｐゴシック" pitchFamily="-105" charset="-128"/>
              </a:rPr>
              <a:t>the space.</a:t>
            </a:r>
            <a:endParaRPr lang="en-US" dirty="0">
              <a:ea typeface="ＭＳ Ｐゴシック" pitchFamily="-105" charset="-128"/>
              <a:cs typeface="ＭＳ Ｐゴシック" pitchFamily="-105" charset="-128"/>
            </a:endParaRPr>
          </a:p>
        </p:txBody>
      </p:sp>
      <p:sp>
        <p:nvSpPr>
          <p:cNvPr id="2" name="Rectangle 1">
            <a:extLst>
              <a:ext uri="{FF2B5EF4-FFF2-40B4-BE49-F238E27FC236}">
                <a16:creationId xmlns:a16="http://schemas.microsoft.com/office/drawing/2014/main" id="{A5775D3E-2866-BA44-B337-2766D8DF424A}"/>
              </a:ext>
            </a:extLst>
          </p:cNvPr>
          <p:cNvSpPr/>
          <p:nvPr/>
        </p:nvSpPr>
        <p:spPr>
          <a:xfrm>
            <a:off x="4184051" y="3444845"/>
            <a:ext cx="255198" cy="400110"/>
          </a:xfrm>
          <a:prstGeom prst="rect">
            <a:avLst/>
          </a:prstGeom>
        </p:spPr>
        <p:txBody>
          <a:bodyPr wrap="none">
            <a:spAutoFit/>
          </a:bodyPr>
          <a:lstStyle/>
          <a:p>
            <a:r>
              <a:rPr lang="en-US" dirty="0"/>
              <a:t> </a:t>
            </a:r>
          </a:p>
        </p:txBody>
      </p:sp>
      <p:pic>
        <p:nvPicPr>
          <p:cNvPr id="6" name="Picture 5" descr="A picture containing indoor, metal&#10;&#10;Description automatically generated">
            <a:extLst>
              <a:ext uri="{FF2B5EF4-FFF2-40B4-BE49-F238E27FC236}">
                <a16:creationId xmlns:a16="http://schemas.microsoft.com/office/drawing/2014/main" id="{058B04CC-4BB3-4BE4-8378-EE32D1D7CB6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flipH="1">
            <a:off x="4788024" y="1501603"/>
            <a:ext cx="4355976" cy="2903984"/>
          </a:xfrm>
          <a:prstGeom prst="rect">
            <a:avLst/>
          </a:prstGeom>
        </p:spPr>
      </p:pic>
    </p:spTree>
    <p:extLst>
      <p:ext uri="{BB962C8B-B14F-4D97-AF65-F5344CB8AC3E}">
        <p14:creationId xmlns:p14="http://schemas.microsoft.com/office/powerpoint/2010/main" val="10623032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schemas.microsoft.com/office/2006/metadata/properties"/>
    <ds:schemaRef ds:uri="7d91badd-8922-4db1-9652-4fbca8a6b7df"/>
    <ds:schemaRef ds:uri="1c5831b9-66da-4f16-a409-834213ecdb8e"/>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3863</TotalTime>
  <Words>676</Words>
  <Application>Microsoft Office PowerPoint</Application>
  <PresentationFormat>On-screen Show (4:3)</PresentationFormat>
  <Paragraphs>40</Paragraphs>
  <Slides>8</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Lucida Grande</vt:lpstr>
      <vt:lpstr>Times New Roman</vt:lpstr>
      <vt:lpstr>Default Design</vt:lpstr>
      <vt:lpstr>PowerPoint 3: Cultural requirements for different buildings and structures</vt:lpstr>
      <vt:lpstr>Religious requirements</vt:lpstr>
      <vt:lpstr>Religious requirements</vt:lpstr>
      <vt:lpstr>Religious requirements</vt:lpstr>
      <vt:lpstr>Civic requirements</vt:lpstr>
      <vt:lpstr>Arts requirements</vt:lpstr>
      <vt:lpstr>Arts requirements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189</cp:revision>
  <cp:lastPrinted>2020-05-25T14:08:23Z</cp:lastPrinted>
  <dcterms:created xsi:type="dcterms:W3CDTF">2013-05-28T00:38:54Z</dcterms:created>
  <dcterms:modified xsi:type="dcterms:W3CDTF">2021-01-22T09:39:35Z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