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28" r:id="rId6"/>
    <p:sldId id="331" r:id="rId7"/>
    <p:sldId id="332" r:id="rId8"/>
    <p:sldId id="333" r:id="rId9"/>
    <p:sldId id="334" r:id="rId10"/>
    <p:sldId id="335" r:id="rId11"/>
    <p:sldId id="338" r:id="rId12"/>
    <p:sldId id="339" r:id="rId13"/>
    <p:sldId id="340" r:id="rId14"/>
    <p:sldId id="342" r:id="rId15"/>
    <p:sldId id="343" r:id="rId16"/>
    <p:sldId id="344" r:id="rId17"/>
    <p:sldId id="345" r:id="rId18"/>
    <p:sldId id="341"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 Hellier" initials="NH" lastIdx="6" clrIdx="0">
    <p:extLst>
      <p:ext uri="{19B8F6BF-5375-455C-9EA6-DF929625EA0E}">
        <p15:presenceInfo xmlns:p15="http://schemas.microsoft.com/office/powerpoint/2012/main" userId="S-1-5-21-2141923205-296626691-623648099-42385" providerId="AD"/>
      </p:ext>
    </p:extLst>
  </p:cmAuthor>
  <p:cmAuthor id="2" name="Claire Brooks" initials="CB" lastIdx="5" clrIdx="1">
    <p:extLst>
      <p:ext uri="{19B8F6BF-5375-455C-9EA6-DF929625EA0E}">
        <p15:presenceInfo xmlns:p15="http://schemas.microsoft.com/office/powerpoint/2012/main" userId="S::Claire.Brooks@cityandguilds.com::045b5ce1-bb15-4c22-aa7e-c7b600949989" providerId="AD"/>
      </p:ext>
    </p:extLst>
  </p:cmAuthor>
  <p:cmAuthor id="3" name="mark ablett" initials="ma" lastIdx="4" clrIdx="2">
    <p:extLst>
      <p:ext uri="{19B8F6BF-5375-455C-9EA6-DF929625EA0E}">
        <p15:presenceInfo xmlns:p15="http://schemas.microsoft.com/office/powerpoint/2012/main" userId="23d989d0d59f8c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222D8E-AA22-4035-8FD4-9C09EBB0AA2E}" v="3" dt="2020-12-23T16:43:33.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2443" autoAdjust="0"/>
  </p:normalViewPr>
  <p:slideViewPr>
    <p:cSldViewPr showGuides="1">
      <p:cViewPr varScale="1">
        <p:scale>
          <a:sx n="62" d="100"/>
          <a:sy n="62" d="100"/>
        </p:scale>
        <p:origin x="143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ael Harrison" userId="3d0f6613-2183-48a7-8949-7da9e40c01c7" providerId="ADAL" clId="{18222D8E-AA22-4035-8FD4-9C09EBB0AA2E}"/>
    <pc:docChg chg="undo custSel modSld">
      <pc:chgData name="Rachael Harrison" userId="3d0f6613-2183-48a7-8949-7da9e40c01c7" providerId="ADAL" clId="{18222D8E-AA22-4035-8FD4-9C09EBB0AA2E}" dt="2020-12-23T16:57:24.765" v="502" actId="1076"/>
      <pc:docMkLst>
        <pc:docMk/>
      </pc:docMkLst>
      <pc:sldChg chg="modSp mod">
        <pc:chgData name="Rachael Harrison" userId="3d0f6613-2183-48a7-8949-7da9e40c01c7" providerId="ADAL" clId="{18222D8E-AA22-4035-8FD4-9C09EBB0AA2E}" dt="2020-12-23T16:37:23.245" v="52" actId="20577"/>
        <pc:sldMkLst>
          <pc:docMk/>
          <pc:sldMk cId="0" sldId="328"/>
        </pc:sldMkLst>
        <pc:spChg chg="mod">
          <ac:chgData name="Rachael Harrison" userId="3d0f6613-2183-48a7-8949-7da9e40c01c7" providerId="ADAL" clId="{18222D8E-AA22-4035-8FD4-9C09EBB0AA2E}" dt="2020-12-23T16:37:23.245" v="52" actId="20577"/>
          <ac:spMkLst>
            <pc:docMk/>
            <pc:sldMk cId="0" sldId="328"/>
            <ac:spMk id="3075" creationId="{00000000-0000-0000-0000-000000000000}"/>
          </ac:spMkLst>
        </pc:spChg>
      </pc:sldChg>
      <pc:sldChg chg="modSp mod">
        <pc:chgData name="Rachael Harrison" userId="3d0f6613-2183-48a7-8949-7da9e40c01c7" providerId="ADAL" clId="{18222D8E-AA22-4035-8FD4-9C09EBB0AA2E}" dt="2020-12-23T16:37:40.952" v="54" actId="20577"/>
        <pc:sldMkLst>
          <pc:docMk/>
          <pc:sldMk cId="0" sldId="331"/>
        </pc:sldMkLst>
        <pc:spChg chg="mod">
          <ac:chgData name="Rachael Harrison" userId="3d0f6613-2183-48a7-8949-7da9e40c01c7" providerId="ADAL" clId="{18222D8E-AA22-4035-8FD4-9C09EBB0AA2E}" dt="2020-12-23T16:37:35.812" v="53" actId="20577"/>
          <ac:spMkLst>
            <pc:docMk/>
            <pc:sldMk cId="0" sldId="331"/>
            <ac:spMk id="3" creationId="{00000000-0000-0000-0000-000000000000}"/>
          </ac:spMkLst>
        </pc:spChg>
        <pc:spChg chg="mod">
          <ac:chgData name="Rachael Harrison" userId="3d0f6613-2183-48a7-8949-7da9e40c01c7" providerId="ADAL" clId="{18222D8E-AA22-4035-8FD4-9C09EBB0AA2E}" dt="2020-12-23T16:37:40.952" v="54" actId="20577"/>
          <ac:spMkLst>
            <pc:docMk/>
            <pc:sldMk cId="0" sldId="331"/>
            <ac:spMk id="9" creationId="{ACDEFD99-87F3-40F1-905D-33A94A33973C}"/>
          </ac:spMkLst>
        </pc:spChg>
      </pc:sldChg>
      <pc:sldChg chg="modSp mod">
        <pc:chgData name="Rachael Harrison" userId="3d0f6613-2183-48a7-8949-7da9e40c01c7" providerId="ADAL" clId="{18222D8E-AA22-4035-8FD4-9C09EBB0AA2E}" dt="2020-12-23T16:37:59.449" v="81" actId="6549"/>
        <pc:sldMkLst>
          <pc:docMk/>
          <pc:sldMk cId="0" sldId="332"/>
        </pc:sldMkLst>
        <pc:spChg chg="mod">
          <ac:chgData name="Rachael Harrison" userId="3d0f6613-2183-48a7-8949-7da9e40c01c7" providerId="ADAL" clId="{18222D8E-AA22-4035-8FD4-9C09EBB0AA2E}" dt="2020-12-23T16:37:59.449" v="81" actId="6549"/>
          <ac:spMkLst>
            <pc:docMk/>
            <pc:sldMk cId="0" sldId="332"/>
            <ac:spMk id="3" creationId="{00000000-0000-0000-0000-000000000000}"/>
          </ac:spMkLst>
        </pc:spChg>
        <pc:spChg chg="mod">
          <ac:chgData name="Rachael Harrison" userId="3d0f6613-2183-48a7-8949-7da9e40c01c7" providerId="ADAL" clId="{18222D8E-AA22-4035-8FD4-9C09EBB0AA2E}" dt="2020-12-23T16:37:56.800" v="80" actId="20577"/>
          <ac:spMkLst>
            <pc:docMk/>
            <pc:sldMk cId="0" sldId="332"/>
            <ac:spMk id="11" creationId="{854B99A1-8F5D-4DAC-8D41-EDA4DB2C45A8}"/>
          </ac:spMkLst>
        </pc:spChg>
      </pc:sldChg>
      <pc:sldChg chg="modSp mod">
        <pc:chgData name="Rachael Harrison" userId="3d0f6613-2183-48a7-8949-7da9e40c01c7" providerId="ADAL" clId="{18222D8E-AA22-4035-8FD4-9C09EBB0AA2E}" dt="2020-12-23T16:38:46.123" v="100" actId="14100"/>
        <pc:sldMkLst>
          <pc:docMk/>
          <pc:sldMk cId="0" sldId="333"/>
        </pc:sldMkLst>
        <pc:spChg chg="mod">
          <ac:chgData name="Rachael Harrison" userId="3d0f6613-2183-48a7-8949-7da9e40c01c7" providerId="ADAL" clId="{18222D8E-AA22-4035-8FD4-9C09EBB0AA2E}" dt="2020-12-23T16:38:14.634" v="82" actId="6549"/>
          <ac:spMkLst>
            <pc:docMk/>
            <pc:sldMk cId="0" sldId="333"/>
            <ac:spMk id="3" creationId="{00000000-0000-0000-0000-000000000000}"/>
          </ac:spMkLst>
        </pc:spChg>
        <pc:spChg chg="mod">
          <ac:chgData name="Rachael Harrison" userId="3d0f6613-2183-48a7-8949-7da9e40c01c7" providerId="ADAL" clId="{18222D8E-AA22-4035-8FD4-9C09EBB0AA2E}" dt="2020-12-23T16:38:46.123" v="100" actId="14100"/>
          <ac:spMkLst>
            <pc:docMk/>
            <pc:sldMk cId="0" sldId="333"/>
            <ac:spMk id="9" creationId="{E8772169-8DD6-4063-AA9F-39AE9E4BBED0}"/>
          </ac:spMkLst>
        </pc:spChg>
        <pc:picChg chg="mod">
          <ac:chgData name="Rachael Harrison" userId="3d0f6613-2183-48a7-8949-7da9e40c01c7" providerId="ADAL" clId="{18222D8E-AA22-4035-8FD4-9C09EBB0AA2E}" dt="2020-12-23T16:38:43.027" v="99" actId="1038"/>
          <ac:picMkLst>
            <pc:docMk/>
            <pc:sldMk cId="0" sldId="333"/>
            <ac:picMk id="7" creationId="{722E20F5-A52D-49FC-8ECD-987E69085A02}"/>
          </ac:picMkLst>
        </pc:picChg>
      </pc:sldChg>
      <pc:sldChg chg="modSp mod">
        <pc:chgData name="Rachael Harrison" userId="3d0f6613-2183-48a7-8949-7da9e40c01c7" providerId="ADAL" clId="{18222D8E-AA22-4035-8FD4-9C09EBB0AA2E}" dt="2020-12-23T16:39:48.508" v="119" actId="1076"/>
        <pc:sldMkLst>
          <pc:docMk/>
          <pc:sldMk cId="0" sldId="334"/>
        </pc:sldMkLst>
        <pc:spChg chg="mod">
          <ac:chgData name="Rachael Harrison" userId="3d0f6613-2183-48a7-8949-7da9e40c01c7" providerId="ADAL" clId="{18222D8E-AA22-4035-8FD4-9C09EBB0AA2E}" dt="2020-12-23T16:39:48.508" v="119" actId="1076"/>
          <ac:spMkLst>
            <pc:docMk/>
            <pc:sldMk cId="0" sldId="334"/>
            <ac:spMk id="3" creationId="{00000000-0000-0000-0000-000000000000}"/>
          </ac:spMkLst>
        </pc:spChg>
        <pc:spChg chg="mod">
          <ac:chgData name="Rachael Harrison" userId="3d0f6613-2183-48a7-8949-7da9e40c01c7" providerId="ADAL" clId="{18222D8E-AA22-4035-8FD4-9C09EBB0AA2E}" dt="2020-12-23T16:39:40.566" v="117" actId="1076"/>
          <ac:spMkLst>
            <pc:docMk/>
            <pc:sldMk cId="0" sldId="334"/>
            <ac:spMk id="12" creationId="{1A2B8417-591D-4A91-932F-5D4DE84A8EFD}"/>
          </ac:spMkLst>
        </pc:spChg>
        <pc:picChg chg="mod">
          <ac:chgData name="Rachael Harrison" userId="3d0f6613-2183-48a7-8949-7da9e40c01c7" providerId="ADAL" clId="{18222D8E-AA22-4035-8FD4-9C09EBB0AA2E}" dt="2020-12-23T16:39:46.351" v="118" actId="1076"/>
          <ac:picMkLst>
            <pc:docMk/>
            <pc:sldMk cId="0" sldId="334"/>
            <ac:picMk id="7" creationId="{14E1B4C3-7B74-4A03-BEC8-09926A57F236}"/>
          </ac:picMkLst>
        </pc:picChg>
      </pc:sldChg>
      <pc:sldChg chg="modSp mod">
        <pc:chgData name="Rachael Harrison" userId="3d0f6613-2183-48a7-8949-7da9e40c01c7" providerId="ADAL" clId="{18222D8E-AA22-4035-8FD4-9C09EBB0AA2E}" dt="2020-12-23T16:41:52.049" v="200" actId="14100"/>
        <pc:sldMkLst>
          <pc:docMk/>
          <pc:sldMk cId="0" sldId="335"/>
        </pc:sldMkLst>
        <pc:spChg chg="mod">
          <ac:chgData name="Rachael Harrison" userId="3d0f6613-2183-48a7-8949-7da9e40c01c7" providerId="ADAL" clId="{18222D8E-AA22-4035-8FD4-9C09EBB0AA2E}" dt="2020-12-23T16:41:52.049" v="200" actId="14100"/>
          <ac:spMkLst>
            <pc:docMk/>
            <pc:sldMk cId="0" sldId="335"/>
            <ac:spMk id="3" creationId="{00000000-0000-0000-0000-000000000000}"/>
          </ac:spMkLst>
        </pc:spChg>
      </pc:sldChg>
      <pc:sldChg chg="modSp mod">
        <pc:chgData name="Rachael Harrison" userId="3d0f6613-2183-48a7-8949-7da9e40c01c7" providerId="ADAL" clId="{18222D8E-AA22-4035-8FD4-9C09EBB0AA2E}" dt="2020-12-23T16:42:29.785" v="211" actId="20577"/>
        <pc:sldMkLst>
          <pc:docMk/>
          <pc:sldMk cId="0" sldId="338"/>
        </pc:sldMkLst>
        <pc:spChg chg="mod">
          <ac:chgData name="Rachael Harrison" userId="3d0f6613-2183-48a7-8949-7da9e40c01c7" providerId="ADAL" clId="{18222D8E-AA22-4035-8FD4-9C09EBB0AA2E}" dt="2020-12-23T16:42:29.785" v="211" actId="20577"/>
          <ac:spMkLst>
            <pc:docMk/>
            <pc:sldMk cId="0" sldId="338"/>
            <ac:spMk id="3075" creationId="{00000000-0000-0000-0000-000000000000}"/>
          </ac:spMkLst>
        </pc:spChg>
      </pc:sldChg>
      <pc:sldChg chg="addSp modSp mod">
        <pc:chgData name="Rachael Harrison" userId="3d0f6613-2183-48a7-8949-7da9e40c01c7" providerId="ADAL" clId="{18222D8E-AA22-4035-8FD4-9C09EBB0AA2E}" dt="2020-12-23T16:44:33.803" v="238" actId="403"/>
        <pc:sldMkLst>
          <pc:docMk/>
          <pc:sldMk cId="0" sldId="339"/>
        </pc:sldMkLst>
        <pc:spChg chg="mod">
          <ac:chgData name="Rachael Harrison" userId="3d0f6613-2183-48a7-8949-7da9e40c01c7" providerId="ADAL" clId="{18222D8E-AA22-4035-8FD4-9C09EBB0AA2E}" dt="2020-12-23T16:44:33.803" v="238" actId="403"/>
          <ac:spMkLst>
            <pc:docMk/>
            <pc:sldMk cId="0" sldId="339"/>
            <ac:spMk id="3" creationId="{00000000-0000-0000-0000-000000000000}"/>
          </ac:spMkLst>
        </pc:spChg>
        <pc:spChg chg="add mod">
          <ac:chgData name="Rachael Harrison" userId="3d0f6613-2183-48a7-8949-7da9e40c01c7" providerId="ADAL" clId="{18222D8E-AA22-4035-8FD4-9C09EBB0AA2E}" dt="2020-12-23T16:44:29.761" v="237" actId="14100"/>
          <ac:spMkLst>
            <pc:docMk/>
            <pc:sldMk cId="0" sldId="339"/>
            <ac:spMk id="4" creationId="{84C88492-BC03-46FF-B9C8-BE24E0483AD1}"/>
          </ac:spMkLst>
        </pc:spChg>
      </pc:sldChg>
      <pc:sldChg chg="modSp mod">
        <pc:chgData name="Rachael Harrison" userId="3d0f6613-2183-48a7-8949-7da9e40c01c7" providerId="ADAL" clId="{18222D8E-AA22-4035-8FD4-9C09EBB0AA2E}" dt="2020-12-23T16:45:13.050" v="254" actId="403"/>
        <pc:sldMkLst>
          <pc:docMk/>
          <pc:sldMk cId="0" sldId="340"/>
        </pc:sldMkLst>
        <pc:spChg chg="mod">
          <ac:chgData name="Rachael Harrison" userId="3d0f6613-2183-48a7-8949-7da9e40c01c7" providerId="ADAL" clId="{18222D8E-AA22-4035-8FD4-9C09EBB0AA2E}" dt="2020-12-23T16:45:13.050" v="254" actId="403"/>
          <ac:spMkLst>
            <pc:docMk/>
            <pc:sldMk cId="0" sldId="340"/>
            <ac:spMk id="8" creationId="{C7AF8447-9317-4DB8-9865-5C6CC896102B}"/>
          </ac:spMkLst>
        </pc:spChg>
        <pc:spChg chg="mod">
          <ac:chgData name="Rachael Harrison" userId="3d0f6613-2183-48a7-8949-7da9e40c01c7" providerId="ADAL" clId="{18222D8E-AA22-4035-8FD4-9C09EBB0AA2E}" dt="2020-12-23T16:45:05.553" v="253" actId="14100"/>
          <ac:spMkLst>
            <pc:docMk/>
            <pc:sldMk cId="0" sldId="340"/>
            <ac:spMk id="10" creationId="{4835C133-8185-41A1-9BFB-18DEEC4BF78A}"/>
          </ac:spMkLst>
        </pc:spChg>
        <pc:picChg chg="mod">
          <ac:chgData name="Rachael Harrison" userId="3d0f6613-2183-48a7-8949-7da9e40c01c7" providerId="ADAL" clId="{18222D8E-AA22-4035-8FD4-9C09EBB0AA2E}" dt="2020-12-23T16:44:54.288" v="248" actId="1036"/>
          <ac:picMkLst>
            <pc:docMk/>
            <pc:sldMk cId="0" sldId="340"/>
            <ac:picMk id="14" creationId="{580B917C-9B4A-40BC-BB02-9D921EAD43BA}"/>
          </ac:picMkLst>
        </pc:picChg>
      </pc:sldChg>
      <pc:sldChg chg="modSp mod">
        <pc:chgData name="Rachael Harrison" userId="3d0f6613-2183-48a7-8949-7da9e40c01c7" providerId="ADAL" clId="{18222D8E-AA22-4035-8FD4-9C09EBB0AA2E}" dt="2020-12-23T16:57:24.765" v="502" actId="1076"/>
        <pc:sldMkLst>
          <pc:docMk/>
          <pc:sldMk cId="2965270407" sldId="341"/>
        </pc:sldMkLst>
        <pc:spChg chg="mod">
          <ac:chgData name="Rachael Harrison" userId="3d0f6613-2183-48a7-8949-7da9e40c01c7" providerId="ADAL" clId="{18222D8E-AA22-4035-8FD4-9C09EBB0AA2E}" dt="2020-12-23T16:57:24.765" v="502" actId="1076"/>
          <ac:spMkLst>
            <pc:docMk/>
            <pc:sldMk cId="2965270407" sldId="341"/>
            <ac:spMk id="3" creationId="{6A5341E2-DBEA-8C42-9CCA-112344EF7A6B}"/>
          </ac:spMkLst>
        </pc:spChg>
      </pc:sldChg>
      <pc:sldChg chg="modSp mod">
        <pc:chgData name="Rachael Harrison" userId="3d0f6613-2183-48a7-8949-7da9e40c01c7" providerId="ADAL" clId="{18222D8E-AA22-4035-8FD4-9C09EBB0AA2E}" dt="2020-12-23T16:46:11.163" v="276" actId="1076"/>
        <pc:sldMkLst>
          <pc:docMk/>
          <pc:sldMk cId="1048595799" sldId="342"/>
        </pc:sldMkLst>
        <pc:spChg chg="mod">
          <ac:chgData name="Rachael Harrison" userId="3d0f6613-2183-48a7-8949-7da9e40c01c7" providerId="ADAL" clId="{18222D8E-AA22-4035-8FD4-9C09EBB0AA2E}" dt="2020-12-23T16:46:08.120" v="275" actId="1076"/>
          <ac:spMkLst>
            <pc:docMk/>
            <pc:sldMk cId="1048595799" sldId="342"/>
            <ac:spMk id="5" creationId="{CA04472B-D86C-5C4D-9A22-044F390CEF7A}"/>
          </ac:spMkLst>
        </pc:spChg>
        <pc:spChg chg="mod">
          <ac:chgData name="Rachael Harrison" userId="3d0f6613-2183-48a7-8949-7da9e40c01c7" providerId="ADAL" clId="{18222D8E-AA22-4035-8FD4-9C09EBB0AA2E}" dt="2020-12-23T16:46:03.729" v="274" actId="1076"/>
          <ac:spMkLst>
            <pc:docMk/>
            <pc:sldMk cId="1048595799" sldId="342"/>
            <ac:spMk id="6" creationId="{F211878C-A892-2746-AAA9-5E935A5176DE}"/>
          </ac:spMkLst>
        </pc:spChg>
        <pc:picChg chg="mod">
          <ac:chgData name="Rachael Harrison" userId="3d0f6613-2183-48a7-8949-7da9e40c01c7" providerId="ADAL" clId="{18222D8E-AA22-4035-8FD4-9C09EBB0AA2E}" dt="2020-12-23T16:45:57.478" v="271" actId="1076"/>
          <ac:picMkLst>
            <pc:docMk/>
            <pc:sldMk cId="1048595799" sldId="342"/>
            <ac:picMk id="9" creationId="{59C731B6-3B2C-45C5-A818-70F7BB5EAB52}"/>
          </ac:picMkLst>
        </pc:picChg>
        <pc:picChg chg="mod">
          <ac:chgData name="Rachael Harrison" userId="3d0f6613-2183-48a7-8949-7da9e40c01c7" providerId="ADAL" clId="{18222D8E-AA22-4035-8FD4-9C09EBB0AA2E}" dt="2020-12-23T16:46:11.163" v="276" actId="1076"/>
          <ac:picMkLst>
            <pc:docMk/>
            <pc:sldMk cId="1048595799" sldId="342"/>
            <ac:picMk id="13" creationId="{0560EFC1-9DB1-4B1B-86D5-7E2A11F7D746}"/>
          </ac:picMkLst>
        </pc:picChg>
        <pc:picChg chg="mod">
          <ac:chgData name="Rachael Harrison" userId="3d0f6613-2183-48a7-8949-7da9e40c01c7" providerId="ADAL" clId="{18222D8E-AA22-4035-8FD4-9C09EBB0AA2E}" dt="2020-12-23T16:45:59.140" v="272" actId="1076"/>
          <ac:picMkLst>
            <pc:docMk/>
            <pc:sldMk cId="1048595799" sldId="342"/>
            <ac:picMk id="15" creationId="{407D2EDF-C96B-4235-9592-E7A298894227}"/>
          </ac:picMkLst>
        </pc:picChg>
      </pc:sldChg>
      <pc:sldChg chg="modSp mod">
        <pc:chgData name="Rachael Harrison" userId="3d0f6613-2183-48a7-8949-7da9e40c01c7" providerId="ADAL" clId="{18222D8E-AA22-4035-8FD4-9C09EBB0AA2E}" dt="2020-12-23T16:47:02.711" v="304" actId="1076"/>
        <pc:sldMkLst>
          <pc:docMk/>
          <pc:sldMk cId="3756208489" sldId="343"/>
        </pc:sldMkLst>
        <pc:spChg chg="mod">
          <ac:chgData name="Rachael Harrison" userId="3d0f6613-2183-48a7-8949-7da9e40c01c7" providerId="ADAL" clId="{18222D8E-AA22-4035-8FD4-9C09EBB0AA2E}" dt="2020-12-23T16:46:31.626" v="292" actId="20577"/>
          <ac:spMkLst>
            <pc:docMk/>
            <pc:sldMk cId="3756208489" sldId="343"/>
            <ac:spMk id="3" creationId="{F78504BA-05C2-4E43-A0C9-5630F40A8E2C}"/>
          </ac:spMkLst>
        </pc:spChg>
        <pc:spChg chg="mod">
          <ac:chgData name="Rachael Harrison" userId="3d0f6613-2183-48a7-8949-7da9e40c01c7" providerId="ADAL" clId="{18222D8E-AA22-4035-8FD4-9C09EBB0AA2E}" dt="2020-12-23T16:47:02.711" v="304" actId="1076"/>
          <ac:spMkLst>
            <pc:docMk/>
            <pc:sldMk cId="3756208489" sldId="343"/>
            <ac:spMk id="13" creationId="{9B009C9D-451F-4D80-99BA-2330C67923C1}"/>
          </ac:spMkLst>
        </pc:spChg>
        <pc:spChg chg="mod">
          <ac:chgData name="Rachael Harrison" userId="3d0f6613-2183-48a7-8949-7da9e40c01c7" providerId="ADAL" clId="{18222D8E-AA22-4035-8FD4-9C09EBB0AA2E}" dt="2020-12-23T16:46:51.182" v="299" actId="1076"/>
          <ac:spMkLst>
            <pc:docMk/>
            <pc:sldMk cId="3756208489" sldId="343"/>
            <ac:spMk id="19" creationId="{FC6724F6-A09C-46BD-83CD-CCB3AA09025D}"/>
          </ac:spMkLst>
        </pc:spChg>
        <pc:picChg chg="mod">
          <ac:chgData name="Rachael Harrison" userId="3d0f6613-2183-48a7-8949-7da9e40c01c7" providerId="ADAL" clId="{18222D8E-AA22-4035-8FD4-9C09EBB0AA2E}" dt="2020-12-23T16:46:47.914" v="298" actId="1076"/>
          <ac:picMkLst>
            <pc:docMk/>
            <pc:sldMk cId="3756208489" sldId="343"/>
            <ac:picMk id="8" creationId="{FA728150-407E-4728-BDF6-FC24994EB47B}"/>
          </ac:picMkLst>
        </pc:picChg>
      </pc:sldChg>
      <pc:sldChg chg="modSp mod">
        <pc:chgData name="Rachael Harrison" userId="3d0f6613-2183-48a7-8949-7da9e40c01c7" providerId="ADAL" clId="{18222D8E-AA22-4035-8FD4-9C09EBB0AA2E}" dt="2020-12-23T16:49:35.772" v="408" actId="1076"/>
        <pc:sldMkLst>
          <pc:docMk/>
          <pc:sldMk cId="3723111807" sldId="344"/>
        </pc:sldMkLst>
        <pc:spChg chg="mod">
          <ac:chgData name="Rachael Harrison" userId="3d0f6613-2183-48a7-8949-7da9e40c01c7" providerId="ADAL" clId="{18222D8E-AA22-4035-8FD4-9C09EBB0AA2E}" dt="2020-12-23T16:49:35.772" v="408" actId="1076"/>
          <ac:spMkLst>
            <pc:docMk/>
            <pc:sldMk cId="3723111807" sldId="344"/>
            <ac:spMk id="3" creationId="{5151EB39-8C18-1943-ABBB-F4F26FEF19EA}"/>
          </ac:spMkLst>
        </pc:spChg>
        <pc:spChg chg="mod">
          <ac:chgData name="Rachael Harrison" userId="3d0f6613-2183-48a7-8949-7da9e40c01c7" providerId="ADAL" clId="{18222D8E-AA22-4035-8FD4-9C09EBB0AA2E}" dt="2020-12-23T16:49:32.401" v="407" actId="108"/>
          <ac:spMkLst>
            <pc:docMk/>
            <pc:sldMk cId="3723111807" sldId="344"/>
            <ac:spMk id="8" creationId="{2FE5E45A-F4E3-44CD-BD5F-45CB8C6E19D2}"/>
          </ac:spMkLst>
        </pc:spChg>
        <pc:picChg chg="mod">
          <ac:chgData name="Rachael Harrison" userId="3d0f6613-2183-48a7-8949-7da9e40c01c7" providerId="ADAL" clId="{18222D8E-AA22-4035-8FD4-9C09EBB0AA2E}" dt="2020-12-23T16:47:12.908" v="307" actId="1076"/>
          <ac:picMkLst>
            <pc:docMk/>
            <pc:sldMk cId="3723111807" sldId="344"/>
            <ac:picMk id="5" creationId="{9111B114-6581-4754-8949-D4BC6EFFA664}"/>
          </ac:picMkLst>
        </pc:picChg>
      </pc:sldChg>
      <pc:sldChg chg="modSp mod">
        <pc:chgData name="Rachael Harrison" userId="3d0f6613-2183-48a7-8949-7da9e40c01c7" providerId="ADAL" clId="{18222D8E-AA22-4035-8FD4-9C09EBB0AA2E}" dt="2020-12-23T16:50:59.912" v="498" actId="20577"/>
        <pc:sldMkLst>
          <pc:docMk/>
          <pc:sldMk cId="1132366855" sldId="345"/>
        </pc:sldMkLst>
        <pc:spChg chg="mod">
          <ac:chgData name="Rachael Harrison" userId="3d0f6613-2183-48a7-8949-7da9e40c01c7" providerId="ADAL" clId="{18222D8E-AA22-4035-8FD4-9C09EBB0AA2E}" dt="2020-12-23T16:50:59.912" v="498" actId="20577"/>
          <ac:spMkLst>
            <pc:docMk/>
            <pc:sldMk cId="1132366855" sldId="345"/>
            <ac:spMk id="7" creationId="{1F25A716-167B-754D-8505-FC96C73CC08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275208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290643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89403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333723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920249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945845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13417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7571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934849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226011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7328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469651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33335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walesonline.co.uk/business/business-news/what-cardiff-look-like-10-12311665"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5.tif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r>
              <a:rPr lang="en-GB" sz="6600" dirty="0">
                <a:solidFill>
                  <a:schemeClr val="bg1"/>
                </a:solidFill>
                <a:ea typeface="ＭＳ Ｐゴシック" pitchFamily="-105" charset="-128"/>
                <a:cs typeface="ＭＳ Ｐゴシック" pitchFamily="-105" charset="-128"/>
              </a:rPr>
              <a:t> 1.1</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7239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1: The types and purposes of buildings in the built environment </a:t>
            </a:r>
          </a:p>
        </p:txBody>
      </p:sp>
      <p:sp>
        <p:nvSpPr>
          <p:cNvPr id="5" name="TextBox 9">
            <a:extLst>
              <a:ext uri="{FF2B5EF4-FFF2-40B4-BE49-F238E27FC236}">
                <a16:creationId xmlns:a16="http://schemas.microsoft.com/office/drawing/2014/main" id="{4175AF00-9432-4E5F-B736-B425695CA722}"/>
              </a:ext>
            </a:extLst>
          </p:cNvPr>
          <p:cNvSpPr txBox="1">
            <a:spLocks noChangeArrowheads="1"/>
          </p:cNvSpPr>
          <p:nvPr/>
        </p:nvSpPr>
        <p:spPr bwMode="auto">
          <a:xfrm>
            <a:off x="459432"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101: Introduction to the built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public buildings</a:t>
            </a:r>
          </a:p>
        </p:txBody>
      </p:sp>
      <p:sp>
        <p:nvSpPr>
          <p:cNvPr id="3" name="Content Placeholder 2"/>
          <p:cNvSpPr>
            <a:spLocks noGrp="1"/>
          </p:cNvSpPr>
          <p:nvPr>
            <p:ph sz="quarter" idx="10"/>
          </p:nvPr>
        </p:nvSpPr>
        <p:spPr/>
        <p:txBody>
          <a:bodyPr/>
          <a:lstStyle/>
          <a:p>
            <a:r>
              <a:rPr lang="en-US" sz="1600" dirty="0"/>
              <a:t>                                                  </a:t>
            </a:r>
          </a:p>
        </p:txBody>
      </p:sp>
      <p:sp>
        <p:nvSpPr>
          <p:cNvPr id="8" name="TextBox 7">
            <a:extLst>
              <a:ext uri="{FF2B5EF4-FFF2-40B4-BE49-F238E27FC236}">
                <a16:creationId xmlns:a16="http://schemas.microsoft.com/office/drawing/2014/main" id="{C7AF8447-9317-4DB8-9865-5C6CC896102B}"/>
              </a:ext>
            </a:extLst>
          </p:cNvPr>
          <p:cNvSpPr txBox="1"/>
          <p:nvPr/>
        </p:nvSpPr>
        <p:spPr>
          <a:xfrm>
            <a:off x="107504" y="4870901"/>
            <a:ext cx="5112568" cy="1015663"/>
          </a:xfrm>
          <a:prstGeom prst="rect">
            <a:avLst/>
          </a:prstGeom>
          <a:noFill/>
        </p:spPr>
        <p:txBody>
          <a:bodyPr wrap="square">
            <a:spAutoFit/>
          </a:bodyPr>
          <a:lstStyle/>
          <a:p>
            <a:r>
              <a:rPr lang="en-GB" dirty="0"/>
              <a:t>The Senedd, also known as the National Assembly building, home of the Welsh Assembly</a:t>
            </a:r>
          </a:p>
        </p:txBody>
      </p:sp>
      <p:sp>
        <p:nvSpPr>
          <p:cNvPr id="10" name="TextBox 9">
            <a:extLst>
              <a:ext uri="{FF2B5EF4-FFF2-40B4-BE49-F238E27FC236}">
                <a16:creationId xmlns:a16="http://schemas.microsoft.com/office/drawing/2014/main" id="{4835C133-8185-41A1-9BFB-18DEEC4BF78A}"/>
              </a:ext>
            </a:extLst>
          </p:cNvPr>
          <p:cNvSpPr txBox="1"/>
          <p:nvPr/>
        </p:nvSpPr>
        <p:spPr>
          <a:xfrm>
            <a:off x="5029200" y="4425833"/>
            <a:ext cx="3657600" cy="400110"/>
          </a:xfrm>
          <a:prstGeom prst="rect">
            <a:avLst/>
          </a:prstGeom>
          <a:noFill/>
        </p:spPr>
        <p:txBody>
          <a:bodyPr wrap="square">
            <a:spAutoFit/>
          </a:bodyPr>
          <a:lstStyle/>
          <a:p>
            <a:r>
              <a:rPr lang="en-GB" dirty="0"/>
              <a:t>The Millennium Centre Cardiff</a:t>
            </a:r>
          </a:p>
        </p:txBody>
      </p:sp>
      <p:pic>
        <p:nvPicPr>
          <p:cNvPr id="12" name="Picture 11" descr="A large building&#10;&#10;Description automatically generated">
            <a:extLst>
              <a:ext uri="{FF2B5EF4-FFF2-40B4-BE49-F238E27FC236}">
                <a16:creationId xmlns:a16="http://schemas.microsoft.com/office/drawing/2014/main" id="{74411445-B5FD-49D4-8CF0-6D07F24760B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24153" y="1126738"/>
            <a:ext cx="4067944" cy="3190373"/>
          </a:xfrm>
          <a:prstGeom prst="rect">
            <a:avLst/>
          </a:prstGeom>
        </p:spPr>
      </p:pic>
      <p:pic>
        <p:nvPicPr>
          <p:cNvPr id="14" name="Picture 13" descr="A large building in the background&#10;&#10;Description automatically generated">
            <a:extLst>
              <a:ext uri="{FF2B5EF4-FFF2-40B4-BE49-F238E27FC236}">
                <a16:creationId xmlns:a16="http://schemas.microsoft.com/office/drawing/2014/main" id="{580B917C-9B4A-40BC-BB02-9D921EAD43B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7471" y="1714179"/>
            <a:ext cx="4572000" cy="304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E5F73-4789-7E45-8AE5-4277A9D9AAEF}"/>
              </a:ext>
            </a:extLst>
          </p:cNvPr>
          <p:cNvSpPr>
            <a:spLocks noGrp="1"/>
          </p:cNvSpPr>
          <p:nvPr>
            <p:ph type="title"/>
          </p:nvPr>
        </p:nvSpPr>
        <p:spPr/>
        <p:txBody>
          <a:bodyPr/>
          <a:lstStyle/>
          <a:p>
            <a:r>
              <a:rPr lang="en-US" dirty="0"/>
              <a:t>Police stations and prisons</a:t>
            </a:r>
          </a:p>
        </p:txBody>
      </p:sp>
      <p:sp>
        <p:nvSpPr>
          <p:cNvPr id="5" name="TextBox 4">
            <a:extLst>
              <a:ext uri="{FF2B5EF4-FFF2-40B4-BE49-F238E27FC236}">
                <a16:creationId xmlns:a16="http://schemas.microsoft.com/office/drawing/2014/main" id="{CA04472B-D86C-5C4D-9A22-044F390CEF7A}"/>
              </a:ext>
            </a:extLst>
          </p:cNvPr>
          <p:cNvSpPr txBox="1"/>
          <p:nvPr/>
        </p:nvSpPr>
        <p:spPr>
          <a:xfrm>
            <a:off x="4132564" y="1353097"/>
            <a:ext cx="4242309" cy="707886"/>
          </a:xfrm>
          <a:prstGeom prst="rect">
            <a:avLst/>
          </a:prstGeom>
          <a:noFill/>
        </p:spPr>
        <p:txBody>
          <a:bodyPr wrap="square" rtlCol="0">
            <a:spAutoFit/>
          </a:bodyPr>
          <a:lstStyle/>
          <a:p>
            <a:r>
              <a:rPr lang="en-US" dirty="0"/>
              <a:t>A traditional local police station and a modern regional police station </a:t>
            </a:r>
          </a:p>
        </p:txBody>
      </p:sp>
      <p:sp>
        <p:nvSpPr>
          <p:cNvPr id="6" name="TextBox 5">
            <a:extLst>
              <a:ext uri="{FF2B5EF4-FFF2-40B4-BE49-F238E27FC236}">
                <a16:creationId xmlns:a16="http://schemas.microsoft.com/office/drawing/2014/main" id="{F211878C-A892-2746-AAA9-5E935A5176DE}"/>
              </a:ext>
            </a:extLst>
          </p:cNvPr>
          <p:cNvSpPr txBox="1"/>
          <p:nvPr/>
        </p:nvSpPr>
        <p:spPr>
          <a:xfrm>
            <a:off x="5244996" y="5366929"/>
            <a:ext cx="4752528" cy="400110"/>
          </a:xfrm>
          <a:prstGeom prst="rect">
            <a:avLst/>
          </a:prstGeom>
          <a:noFill/>
        </p:spPr>
        <p:txBody>
          <a:bodyPr wrap="square" rtlCol="0">
            <a:spAutoFit/>
          </a:bodyPr>
          <a:lstStyle/>
          <a:p>
            <a:r>
              <a:rPr lang="en-US" dirty="0"/>
              <a:t>A modern Welsh prison </a:t>
            </a:r>
          </a:p>
        </p:txBody>
      </p:sp>
      <p:pic>
        <p:nvPicPr>
          <p:cNvPr id="9" name="Picture 8" descr="A picture containing outdoor, road, building, parked&#10;&#10;Description automatically generated">
            <a:extLst>
              <a:ext uri="{FF2B5EF4-FFF2-40B4-BE49-F238E27FC236}">
                <a16:creationId xmlns:a16="http://schemas.microsoft.com/office/drawing/2014/main" id="{59C731B6-3B2C-45C5-A818-70F7BB5EAB5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02880" y="2392244"/>
            <a:ext cx="4462028" cy="2974685"/>
          </a:xfrm>
          <a:prstGeom prst="rect">
            <a:avLst/>
          </a:prstGeom>
        </p:spPr>
      </p:pic>
      <p:pic>
        <p:nvPicPr>
          <p:cNvPr id="13" name="Picture 12" descr="A house that is parked on the side of a road&#10;&#10;Description automatically generated">
            <a:extLst>
              <a:ext uri="{FF2B5EF4-FFF2-40B4-BE49-F238E27FC236}">
                <a16:creationId xmlns:a16="http://schemas.microsoft.com/office/drawing/2014/main" id="{0560EFC1-9DB1-4B1B-86D5-7E2A11F7D74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7953" r="14161" b="33039"/>
          <a:stretch/>
        </p:blipFill>
        <p:spPr>
          <a:xfrm>
            <a:off x="395536" y="3483216"/>
            <a:ext cx="3647486" cy="2351904"/>
          </a:xfrm>
          <a:prstGeom prst="rect">
            <a:avLst/>
          </a:prstGeom>
        </p:spPr>
      </p:pic>
      <p:pic>
        <p:nvPicPr>
          <p:cNvPr id="15" name="Picture 14" descr="A large brick building&#10;&#10;Description automatically generated">
            <a:extLst>
              <a:ext uri="{FF2B5EF4-FFF2-40B4-BE49-F238E27FC236}">
                <a16:creationId xmlns:a16="http://schemas.microsoft.com/office/drawing/2014/main" id="{407D2EDF-C96B-4235-9592-E7A29889422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1168" y="1390588"/>
            <a:ext cx="3691396" cy="2523859"/>
          </a:xfrm>
          <a:prstGeom prst="rect">
            <a:avLst/>
          </a:prstGeom>
        </p:spPr>
      </p:pic>
    </p:spTree>
    <p:extLst>
      <p:ext uri="{BB962C8B-B14F-4D97-AF65-F5344CB8AC3E}">
        <p14:creationId xmlns:p14="http://schemas.microsoft.com/office/powerpoint/2010/main" val="104859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E2EB-B6F5-5E40-988F-E57AA7325880}"/>
              </a:ext>
            </a:extLst>
          </p:cNvPr>
          <p:cNvSpPr>
            <a:spLocks noGrp="1"/>
          </p:cNvSpPr>
          <p:nvPr>
            <p:ph type="title"/>
          </p:nvPr>
        </p:nvSpPr>
        <p:spPr>
          <a:xfrm>
            <a:off x="442129" y="1099086"/>
            <a:ext cx="8229600" cy="382588"/>
          </a:xfrm>
        </p:spPr>
        <p:txBody>
          <a:bodyPr/>
          <a:lstStyle/>
          <a:p>
            <a:r>
              <a:rPr lang="en-US" dirty="0"/>
              <a:t>Places of worship</a:t>
            </a:r>
          </a:p>
        </p:txBody>
      </p:sp>
      <p:sp>
        <p:nvSpPr>
          <p:cNvPr id="3" name="Content Placeholder 2">
            <a:extLst>
              <a:ext uri="{FF2B5EF4-FFF2-40B4-BE49-F238E27FC236}">
                <a16:creationId xmlns:a16="http://schemas.microsoft.com/office/drawing/2014/main" id="{F78504BA-05C2-4E43-A0C9-5630F40A8E2C}"/>
              </a:ext>
            </a:extLst>
          </p:cNvPr>
          <p:cNvSpPr>
            <a:spLocks noGrp="1"/>
          </p:cNvSpPr>
          <p:nvPr>
            <p:ph sz="quarter" idx="10"/>
          </p:nvPr>
        </p:nvSpPr>
        <p:spPr>
          <a:xfrm>
            <a:off x="457199" y="1628800"/>
            <a:ext cx="5426016" cy="742268"/>
          </a:xfrm>
        </p:spPr>
        <p:txBody>
          <a:bodyPr/>
          <a:lstStyle/>
          <a:p>
            <a:r>
              <a:rPr lang="en-US" dirty="0"/>
              <a:t>The design of places of worship is often linked to religious beliefs and these can often be easily distinguished by their architectural appearance.</a:t>
            </a:r>
          </a:p>
          <a:p>
            <a:endParaRPr lang="en-US" dirty="0"/>
          </a:p>
        </p:txBody>
      </p:sp>
      <p:sp>
        <p:nvSpPr>
          <p:cNvPr id="13" name="TextBox 12">
            <a:extLst>
              <a:ext uri="{FF2B5EF4-FFF2-40B4-BE49-F238E27FC236}">
                <a16:creationId xmlns:a16="http://schemas.microsoft.com/office/drawing/2014/main" id="{9B009C9D-451F-4D80-99BA-2330C67923C1}"/>
              </a:ext>
            </a:extLst>
          </p:cNvPr>
          <p:cNvSpPr txBox="1"/>
          <p:nvPr/>
        </p:nvSpPr>
        <p:spPr>
          <a:xfrm>
            <a:off x="6228193" y="5618908"/>
            <a:ext cx="3491880" cy="707886"/>
          </a:xfrm>
          <a:prstGeom prst="rect">
            <a:avLst/>
          </a:prstGeom>
          <a:noFill/>
        </p:spPr>
        <p:txBody>
          <a:bodyPr wrap="square">
            <a:spAutoFit/>
          </a:bodyPr>
          <a:lstStyle/>
          <a:p>
            <a:r>
              <a:rPr lang="en-GB" dirty="0"/>
              <a:t>Holy Trinity Church, Llandudno in Wales</a:t>
            </a:r>
          </a:p>
        </p:txBody>
      </p:sp>
      <p:pic>
        <p:nvPicPr>
          <p:cNvPr id="8" name="Picture 7" descr="The tower of the building&#10;&#10;Description automatically generated">
            <a:extLst>
              <a:ext uri="{FF2B5EF4-FFF2-40B4-BE49-F238E27FC236}">
                <a16:creationId xmlns:a16="http://schemas.microsoft.com/office/drawing/2014/main" id="{FA728150-407E-4728-BDF6-FC24994EB47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7199" y="2561665"/>
            <a:ext cx="3806377" cy="2903222"/>
          </a:xfrm>
          <a:prstGeom prst="rect">
            <a:avLst/>
          </a:prstGeom>
        </p:spPr>
      </p:pic>
      <p:pic>
        <p:nvPicPr>
          <p:cNvPr id="11" name="Picture 10" descr="A large tall tower with a clock at the top of a building&#10;&#10;Description automatically generated">
            <a:extLst>
              <a:ext uri="{FF2B5EF4-FFF2-40B4-BE49-F238E27FC236}">
                <a16:creationId xmlns:a16="http://schemas.microsoft.com/office/drawing/2014/main" id="{FFADBD9F-5D12-4A01-A1DD-5A8F05C79E8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95767" y="1246448"/>
            <a:ext cx="2909827" cy="4365104"/>
          </a:xfrm>
          <a:prstGeom prst="rect">
            <a:avLst/>
          </a:prstGeom>
        </p:spPr>
      </p:pic>
      <p:sp>
        <p:nvSpPr>
          <p:cNvPr id="19" name="TextBox 18">
            <a:extLst>
              <a:ext uri="{FF2B5EF4-FFF2-40B4-BE49-F238E27FC236}">
                <a16:creationId xmlns:a16="http://schemas.microsoft.com/office/drawing/2014/main" id="{FC6724F6-A09C-46BD-83CD-CCB3AA09025D}"/>
              </a:ext>
            </a:extLst>
          </p:cNvPr>
          <p:cNvSpPr txBox="1"/>
          <p:nvPr/>
        </p:nvSpPr>
        <p:spPr>
          <a:xfrm>
            <a:off x="1099568" y="5477306"/>
            <a:ext cx="3386636" cy="400110"/>
          </a:xfrm>
          <a:prstGeom prst="rect">
            <a:avLst/>
          </a:prstGeom>
          <a:noFill/>
        </p:spPr>
        <p:txBody>
          <a:bodyPr wrap="square">
            <a:spAutoFit/>
          </a:bodyPr>
          <a:lstStyle/>
          <a:p>
            <a:r>
              <a:rPr lang="en-GB" dirty="0"/>
              <a:t>Mosque in Oxfordshire, UK</a:t>
            </a:r>
          </a:p>
        </p:txBody>
      </p:sp>
    </p:spTree>
    <p:extLst>
      <p:ext uri="{BB962C8B-B14F-4D97-AF65-F5344CB8AC3E}">
        <p14:creationId xmlns:p14="http://schemas.microsoft.com/office/powerpoint/2010/main" val="3756208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0E5E0-2EF4-A241-95CD-20B085096F1A}"/>
              </a:ext>
            </a:extLst>
          </p:cNvPr>
          <p:cNvSpPr>
            <a:spLocks noGrp="1"/>
          </p:cNvSpPr>
          <p:nvPr>
            <p:ph type="title"/>
          </p:nvPr>
        </p:nvSpPr>
        <p:spPr/>
        <p:txBody>
          <a:bodyPr/>
          <a:lstStyle/>
          <a:p>
            <a:r>
              <a:rPr lang="en-US" dirty="0"/>
              <a:t>Workmen's institute </a:t>
            </a:r>
          </a:p>
        </p:txBody>
      </p:sp>
      <p:sp>
        <p:nvSpPr>
          <p:cNvPr id="3" name="Content Placeholder 2">
            <a:extLst>
              <a:ext uri="{FF2B5EF4-FFF2-40B4-BE49-F238E27FC236}">
                <a16:creationId xmlns:a16="http://schemas.microsoft.com/office/drawing/2014/main" id="{5151EB39-8C18-1943-ABBB-F4F26FEF19EA}"/>
              </a:ext>
            </a:extLst>
          </p:cNvPr>
          <p:cNvSpPr>
            <a:spLocks noGrp="1"/>
          </p:cNvSpPr>
          <p:nvPr>
            <p:ph sz="quarter" idx="10"/>
          </p:nvPr>
        </p:nvSpPr>
        <p:spPr>
          <a:xfrm>
            <a:off x="449224" y="3857807"/>
            <a:ext cx="3940693" cy="3536888"/>
          </a:xfrm>
        </p:spPr>
        <p:txBody>
          <a:bodyPr/>
          <a:lstStyle/>
          <a:p>
            <a:r>
              <a:rPr lang="en-GB" dirty="0"/>
              <a:t>In England and Wales, the number of club certificates – licences granted by local authorities – has dropped 15% since 2008, with many clubs now having been demolished or converted into flats.</a:t>
            </a:r>
          </a:p>
          <a:p>
            <a:endParaRPr lang="en-GB" dirty="0"/>
          </a:p>
        </p:txBody>
      </p:sp>
      <p:pic>
        <p:nvPicPr>
          <p:cNvPr id="5" name="Picture 4" descr="A house that has a sign on the side of a building&#10;&#10;Description automatically generated">
            <a:extLst>
              <a:ext uri="{FF2B5EF4-FFF2-40B4-BE49-F238E27FC236}">
                <a16:creationId xmlns:a16="http://schemas.microsoft.com/office/drawing/2014/main" id="{9111B114-6581-4754-8949-D4BC6EFFA6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23259" y="3391292"/>
            <a:ext cx="3940693" cy="2824870"/>
          </a:xfrm>
          <a:prstGeom prst="rect">
            <a:avLst/>
          </a:prstGeom>
        </p:spPr>
      </p:pic>
      <p:sp>
        <p:nvSpPr>
          <p:cNvPr id="8" name="TextBox 7">
            <a:extLst>
              <a:ext uri="{FF2B5EF4-FFF2-40B4-BE49-F238E27FC236}">
                <a16:creationId xmlns:a16="http://schemas.microsoft.com/office/drawing/2014/main" id="{2FE5E45A-F4E3-44CD-BD5F-45CB8C6E19D2}"/>
              </a:ext>
            </a:extLst>
          </p:cNvPr>
          <p:cNvSpPr txBox="1"/>
          <p:nvPr/>
        </p:nvSpPr>
        <p:spPr>
          <a:xfrm>
            <a:off x="373450" y="1421444"/>
            <a:ext cx="8706542" cy="2246769"/>
          </a:xfrm>
          <a:prstGeom prst="rect">
            <a:avLst/>
          </a:prstGeom>
          <a:noFill/>
        </p:spPr>
        <p:txBody>
          <a:bodyPr wrap="square">
            <a:spAutoFit/>
          </a:bodyPr>
          <a:lstStyle/>
          <a:p>
            <a:r>
              <a:rPr lang="en-GB" dirty="0">
                <a:latin typeface="+mn-lt"/>
                <a:ea typeface="ＭＳ Ｐゴシック" charset="-128"/>
              </a:rPr>
              <a:t>Traditional working men’s clubs are declining across their traditional stronghold in the South Wales Valleys. These private social clubs were first created in the nineteenth century within industrial communities, providing recreation and education for working class men and their families. Clubs have commonly been affiliated with a particular industry, such as the miners’ institute; with the armed forces, such as the Royal British Legion; or with political parties.</a:t>
            </a:r>
          </a:p>
        </p:txBody>
      </p:sp>
    </p:spTree>
    <p:extLst>
      <p:ext uri="{BB962C8B-B14F-4D97-AF65-F5344CB8AC3E}">
        <p14:creationId xmlns:p14="http://schemas.microsoft.com/office/powerpoint/2010/main" val="3723111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32CB4-4AA5-154C-AEC8-13699DF2B954}"/>
              </a:ext>
            </a:extLst>
          </p:cNvPr>
          <p:cNvSpPr>
            <a:spLocks noGrp="1"/>
          </p:cNvSpPr>
          <p:nvPr>
            <p:ph type="title"/>
          </p:nvPr>
        </p:nvSpPr>
        <p:spPr/>
        <p:txBody>
          <a:bodyPr/>
          <a:lstStyle/>
          <a:p>
            <a:r>
              <a:rPr lang="en-US" dirty="0"/>
              <a:t>Railway stations</a:t>
            </a:r>
          </a:p>
        </p:txBody>
      </p:sp>
      <p:sp>
        <p:nvSpPr>
          <p:cNvPr id="7" name="TextBox 6">
            <a:extLst>
              <a:ext uri="{FF2B5EF4-FFF2-40B4-BE49-F238E27FC236}">
                <a16:creationId xmlns:a16="http://schemas.microsoft.com/office/drawing/2014/main" id="{1F25A716-167B-754D-8505-FC96C73CC089}"/>
              </a:ext>
            </a:extLst>
          </p:cNvPr>
          <p:cNvSpPr txBox="1"/>
          <p:nvPr/>
        </p:nvSpPr>
        <p:spPr>
          <a:xfrm>
            <a:off x="395536" y="1844824"/>
            <a:ext cx="3701160" cy="2862322"/>
          </a:xfrm>
          <a:prstGeom prst="rect">
            <a:avLst/>
          </a:prstGeom>
          <a:noFill/>
        </p:spPr>
        <p:txBody>
          <a:bodyPr wrap="square" rtlCol="0">
            <a:spAutoFit/>
          </a:bodyPr>
          <a:lstStyle/>
          <a:p>
            <a:r>
              <a:rPr lang="en-US" dirty="0"/>
              <a:t>Following the closure of many rail services following the </a:t>
            </a:r>
            <a:r>
              <a:rPr lang="en-US" dirty="0" err="1"/>
              <a:t>Beeching</a:t>
            </a:r>
            <a:r>
              <a:rPr lang="en-US" dirty="0"/>
              <a:t> report in 1963, there has been little investment in the railways in Wales. However, Transport for Wales are planning four new stations across the regions of Wales by 2024.</a:t>
            </a:r>
          </a:p>
        </p:txBody>
      </p:sp>
      <p:pic>
        <p:nvPicPr>
          <p:cNvPr id="5" name="Picture 4" descr="A group of people walking in front of a building&#10;&#10;Description automatically generated">
            <a:extLst>
              <a:ext uri="{FF2B5EF4-FFF2-40B4-BE49-F238E27FC236}">
                <a16:creationId xmlns:a16="http://schemas.microsoft.com/office/drawing/2014/main" id="{2A664AE9-779D-4266-9FB2-652D9D8AC9C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37568" y="1628799"/>
            <a:ext cx="4829590" cy="3529809"/>
          </a:xfrm>
          <a:prstGeom prst="rect">
            <a:avLst/>
          </a:prstGeom>
        </p:spPr>
      </p:pic>
    </p:spTree>
    <p:extLst>
      <p:ext uri="{BB962C8B-B14F-4D97-AF65-F5344CB8AC3E}">
        <p14:creationId xmlns:p14="http://schemas.microsoft.com/office/powerpoint/2010/main" val="1132366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8F4FC-B92C-B448-831B-7CC910D1AADE}"/>
              </a:ext>
            </a:extLst>
          </p:cNvPr>
          <p:cNvSpPr>
            <a:spLocks noGrp="1"/>
          </p:cNvSpPr>
          <p:nvPr>
            <p:ph type="title"/>
          </p:nvPr>
        </p:nvSpPr>
        <p:spPr/>
        <p:txBody>
          <a:bodyPr/>
          <a:lstStyle/>
          <a:p>
            <a:r>
              <a:rPr lang="en-US" dirty="0"/>
              <a:t>Cardiff development plan</a:t>
            </a:r>
          </a:p>
        </p:txBody>
      </p:sp>
      <p:sp>
        <p:nvSpPr>
          <p:cNvPr id="3" name="Content Placeholder 2">
            <a:extLst>
              <a:ext uri="{FF2B5EF4-FFF2-40B4-BE49-F238E27FC236}">
                <a16:creationId xmlns:a16="http://schemas.microsoft.com/office/drawing/2014/main" id="{6A5341E2-DBEA-8C42-9CCA-112344EF7A6B}"/>
              </a:ext>
            </a:extLst>
          </p:cNvPr>
          <p:cNvSpPr>
            <a:spLocks noGrp="1"/>
          </p:cNvSpPr>
          <p:nvPr>
            <p:ph sz="quarter" idx="10"/>
          </p:nvPr>
        </p:nvSpPr>
        <p:spPr>
          <a:xfrm>
            <a:off x="1007604" y="4970868"/>
            <a:ext cx="7128792" cy="881396"/>
          </a:xfrm>
        </p:spPr>
        <p:txBody>
          <a:bodyPr/>
          <a:lstStyle/>
          <a:p>
            <a:r>
              <a:rPr lang="en-US" dirty="0"/>
              <a:t>Link to what Cardiff will look like: </a:t>
            </a:r>
            <a:r>
              <a:rPr lang="en-US" sz="1800" dirty="0">
                <a:hlinkClick r:id="rId3"/>
              </a:rPr>
              <a:t>www.walesonline.co.uk/business/business-news/what-cardiff-look-like-10-12311665</a:t>
            </a:r>
            <a:r>
              <a:rPr lang="en-US" sz="1800" dirty="0"/>
              <a:t> </a:t>
            </a:r>
            <a:endParaRPr lang="en-US" dirty="0"/>
          </a:p>
          <a:p>
            <a:endParaRPr lang="en-US" dirty="0"/>
          </a:p>
        </p:txBody>
      </p:sp>
      <p:sp>
        <p:nvSpPr>
          <p:cNvPr id="4" name="Rectangle 3">
            <a:extLst>
              <a:ext uri="{FF2B5EF4-FFF2-40B4-BE49-F238E27FC236}">
                <a16:creationId xmlns:a16="http://schemas.microsoft.com/office/drawing/2014/main" id="{B2888A9F-721D-964B-96B3-D54BF3ED37DD}"/>
              </a:ext>
            </a:extLst>
          </p:cNvPr>
          <p:cNvSpPr/>
          <p:nvPr/>
        </p:nvSpPr>
        <p:spPr>
          <a:xfrm>
            <a:off x="2286000" y="2921169"/>
            <a:ext cx="4572000" cy="400110"/>
          </a:xfrm>
          <a:prstGeom prst="rect">
            <a:avLst/>
          </a:prstGeom>
        </p:spPr>
        <p:txBody>
          <a:bodyPr>
            <a:spAutoFit/>
          </a:bodyPr>
          <a:lstStyle/>
          <a:p>
            <a:endParaRPr lang="en-US" dirty="0"/>
          </a:p>
        </p:txBody>
      </p:sp>
      <p:pic>
        <p:nvPicPr>
          <p:cNvPr id="5" name="Picture 4">
            <a:extLst>
              <a:ext uri="{FF2B5EF4-FFF2-40B4-BE49-F238E27FC236}">
                <a16:creationId xmlns:a16="http://schemas.microsoft.com/office/drawing/2014/main" id="{F4A92832-3531-DB4C-84E3-422A11703812}"/>
              </a:ext>
            </a:extLst>
          </p:cNvPr>
          <p:cNvPicPr>
            <a:picLocks noChangeAspect="1"/>
          </p:cNvPicPr>
          <p:nvPr/>
        </p:nvPicPr>
        <p:blipFill>
          <a:blip r:embed="rId4"/>
          <a:stretch>
            <a:fillRect/>
          </a:stretch>
        </p:blipFill>
        <p:spPr>
          <a:xfrm>
            <a:off x="1043608" y="1475269"/>
            <a:ext cx="6415718" cy="3458713"/>
          </a:xfrm>
          <a:prstGeom prst="rect">
            <a:avLst/>
          </a:prstGeom>
        </p:spPr>
      </p:pic>
    </p:spTree>
    <p:extLst>
      <p:ext uri="{BB962C8B-B14F-4D97-AF65-F5344CB8AC3E}">
        <p14:creationId xmlns:p14="http://schemas.microsoft.com/office/powerpoint/2010/main" val="2965270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a:t>
            </a:r>
          </a:p>
        </p:txBody>
      </p:sp>
      <p:sp>
        <p:nvSpPr>
          <p:cNvPr id="3075" name="Content Placeholder 2"/>
          <p:cNvSpPr>
            <a:spLocks noGrp="1"/>
          </p:cNvSpPr>
          <p:nvPr>
            <p:ph sz="quarter" idx="10"/>
          </p:nvPr>
        </p:nvSpPr>
        <p:spPr>
          <a:xfrm>
            <a:off x="457200" y="1512000"/>
            <a:ext cx="4114800" cy="4248000"/>
          </a:xfrm>
        </p:spPr>
        <p:txBody>
          <a:bodyPr/>
          <a:lstStyle/>
          <a:p>
            <a:pPr marL="0" indent="0"/>
            <a:r>
              <a:rPr lang="en-GB" dirty="0">
                <a:ea typeface="ＭＳ Ｐゴシック" pitchFamily="-105" charset="-128"/>
                <a:cs typeface="ＭＳ Ｐゴシック" pitchFamily="-105" charset="-128"/>
              </a:rPr>
              <a:t>A domestic building is one that has been designed and built for a single household to live in. Examples of domestic buildings include the following.</a:t>
            </a:r>
          </a:p>
          <a:p>
            <a:pPr marL="0" indent="0"/>
            <a:r>
              <a:rPr lang="en-GB" b="1" dirty="0">
                <a:ea typeface="ＭＳ Ｐゴシック" pitchFamily="-105" charset="-128"/>
                <a:cs typeface="ＭＳ Ｐゴシック" pitchFamily="-105" charset="-128"/>
              </a:rPr>
              <a:t>Bungalow: </a:t>
            </a:r>
            <a:r>
              <a:rPr lang="en-GB" dirty="0">
                <a:ea typeface="ＭＳ Ｐゴシック" pitchFamily="-105" charset="-128"/>
                <a:cs typeface="ＭＳ Ｐゴシック" pitchFamily="-105" charset="-128"/>
              </a:rPr>
              <a:t>A single-storey house with no stairs.</a:t>
            </a:r>
          </a:p>
          <a:p>
            <a:r>
              <a:rPr lang="en-GB" b="1" dirty="0">
                <a:ea typeface="ＭＳ Ｐゴシック" pitchFamily="-105" charset="-128"/>
                <a:cs typeface="ＭＳ Ｐゴシック" pitchFamily="-105" charset="-128"/>
              </a:rPr>
              <a:t>Dormer bungalow: </a:t>
            </a:r>
            <a:r>
              <a:rPr lang="en-GB" dirty="0">
                <a:ea typeface="ＭＳ Ｐゴシック" pitchFamily="-105" charset="-128"/>
                <a:cs typeface="ＭＳ Ｐゴシック" pitchFamily="-105" charset="-128"/>
              </a:rPr>
              <a:t>A single-storey house with stairs and habitable rooms in the roof space. Protruding</a:t>
            </a:r>
            <a:r>
              <a:rPr lang="en-US" dirty="0">
                <a:ea typeface="ＭＳ Ｐゴシック" pitchFamily="-105" charset="-128"/>
                <a:cs typeface="ＭＳ Ｐゴシック" pitchFamily="-105" charset="-128"/>
              </a:rPr>
              <a:t> windows called dormer windows give the building their name.</a:t>
            </a:r>
          </a:p>
        </p:txBody>
      </p:sp>
      <p:pic>
        <p:nvPicPr>
          <p:cNvPr id="3" name="Picture 2" descr="A house with bushes in front of a brick building&#10;&#10;Description automatically generated">
            <a:extLst>
              <a:ext uri="{FF2B5EF4-FFF2-40B4-BE49-F238E27FC236}">
                <a16:creationId xmlns:a16="http://schemas.microsoft.com/office/drawing/2014/main" id="{0BF7D436-76EC-4F52-ABCA-0A771FE87DE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02540" y="3716277"/>
            <a:ext cx="3841460" cy="2377019"/>
          </a:xfrm>
          <a:prstGeom prst="rect">
            <a:avLst/>
          </a:prstGeom>
        </p:spPr>
      </p:pic>
      <p:pic>
        <p:nvPicPr>
          <p:cNvPr id="6" name="Picture 5" descr="A small house in the middle of a road&#10;&#10;Description automatically generated">
            <a:extLst>
              <a:ext uri="{FF2B5EF4-FFF2-40B4-BE49-F238E27FC236}">
                <a16:creationId xmlns:a16="http://schemas.microsoft.com/office/drawing/2014/main" id="{D53DCCE9-D42D-4B6B-BFF7-20EE83CD21B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22773" y="1088277"/>
            <a:ext cx="3821226" cy="254772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441663" y="1556792"/>
            <a:ext cx="4274354" cy="4044595"/>
          </a:xfrm>
        </p:spPr>
        <p:txBody>
          <a:bodyPr/>
          <a:lstStyle/>
          <a:p>
            <a:r>
              <a:rPr lang="en-US" b="1" dirty="0">
                <a:ea typeface="ＭＳ Ｐゴシック" pitchFamily="-105" charset="-128"/>
                <a:cs typeface="ＭＳ Ｐゴシック" pitchFamily="-105" charset="-128"/>
              </a:rPr>
              <a:t>Semi-detached: </a:t>
            </a:r>
            <a:r>
              <a:rPr lang="en-US" dirty="0">
                <a:ea typeface="ＭＳ Ｐゴシック" pitchFamily="-105" charset="-128"/>
                <a:cs typeface="ＭＳ Ｐゴシック" pitchFamily="-105" charset="-128"/>
              </a:rPr>
              <a:t>A house that shares a single party wall with one other property.</a:t>
            </a: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sz="1600" dirty="0">
                <a:ea typeface="ＭＳ Ｐゴシック" pitchFamily="-105" charset="-128"/>
                <a:cs typeface="ＭＳ Ｐゴシック" pitchFamily="-105" charset="-128"/>
              </a:rPr>
              <a:t> </a:t>
            </a:r>
          </a:p>
          <a:p>
            <a:endParaRPr lang="en-US" sz="1600" dirty="0"/>
          </a:p>
          <a:p>
            <a:endParaRPr lang="en-US" sz="1600" dirty="0"/>
          </a:p>
          <a:p>
            <a:endParaRPr lang="en-US" sz="1000" dirty="0"/>
          </a:p>
          <a:p>
            <a:endParaRPr lang="en-US" dirty="0"/>
          </a:p>
          <a:p>
            <a:endParaRPr lang="en-US" dirty="0"/>
          </a:p>
          <a:p>
            <a:endParaRPr lang="en-US" dirty="0"/>
          </a:p>
        </p:txBody>
      </p:sp>
      <p:pic>
        <p:nvPicPr>
          <p:cNvPr id="4" name="Picture 3"/>
          <p:cNvPicPr/>
          <p:nvPr/>
        </p:nvPicPr>
        <p:blipFill rotWithShape="1">
          <a:blip r:embed="rId3" cstate="print">
            <a:extLst>
              <a:ext uri="{28A0092B-C50C-407E-A947-70E740481C1C}">
                <a14:useLocalDpi xmlns:a14="http://schemas.microsoft.com/office/drawing/2010/main"/>
              </a:ext>
            </a:extLst>
          </a:blip>
          <a:srcRect r="-944"/>
          <a:stretch/>
        </p:blipFill>
        <p:spPr bwMode="auto">
          <a:xfrm>
            <a:off x="5004048" y="2738659"/>
            <a:ext cx="3528392" cy="2862728"/>
          </a:xfrm>
          <a:prstGeom prst="rect">
            <a:avLst/>
          </a:prstGeom>
          <a:noFill/>
          <a:ln>
            <a:noFill/>
          </a:ln>
          <a:extLst>
            <a:ext uri="{53640926-AAD7-44d8-BBD7-CCE9431645EC}">
              <a14:shadowObscured xmlns:a14="http://schemas.microsoft.com/office/drawing/2010/main" xmlns=""/>
            </a:ext>
          </a:extLst>
        </p:spPr>
      </p:pic>
      <p:pic>
        <p:nvPicPr>
          <p:cNvPr id="7" name="Picture 6" descr="An old brick house with trees in the background&#10;&#10;Description automatically generated">
            <a:extLst>
              <a:ext uri="{FF2B5EF4-FFF2-40B4-BE49-F238E27FC236}">
                <a16:creationId xmlns:a16="http://schemas.microsoft.com/office/drawing/2014/main" id="{68D9D55B-B818-4502-8360-3864A8822A3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20861" y="2577568"/>
            <a:ext cx="3779912" cy="3023819"/>
          </a:xfrm>
          <a:prstGeom prst="rect">
            <a:avLst/>
          </a:prstGeom>
        </p:spPr>
      </p:pic>
      <p:sp>
        <p:nvSpPr>
          <p:cNvPr id="9" name="TextBox 8">
            <a:extLst>
              <a:ext uri="{FF2B5EF4-FFF2-40B4-BE49-F238E27FC236}">
                <a16:creationId xmlns:a16="http://schemas.microsoft.com/office/drawing/2014/main" id="{ACDEFD99-87F3-40F1-905D-33A94A33973C}"/>
              </a:ext>
            </a:extLst>
          </p:cNvPr>
          <p:cNvSpPr txBox="1"/>
          <p:nvPr/>
        </p:nvSpPr>
        <p:spPr>
          <a:xfrm>
            <a:off x="5004048" y="1556792"/>
            <a:ext cx="3698289" cy="1015663"/>
          </a:xfrm>
          <a:prstGeom prst="rect">
            <a:avLst/>
          </a:prstGeom>
          <a:noFill/>
        </p:spPr>
        <p:txBody>
          <a:bodyPr wrap="square">
            <a:spAutoFit/>
          </a:bodyPr>
          <a:lstStyle/>
          <a:p>
            <a:r>
              <a:rPr lang="en-US" b="1" dirty="0">
                <a:ea typeface="ＭＳ Ｐゴシック" pitchFamily="-105" charset="-128"/>
                <a:cs typeface="ＭＳ Ｐゴシック" pitchFamily="-105" charset="-128"/>
              </a:rPr>
              <a:t>Link detached: </a:t>
            </a:r>
            <a:r>
              <a:rPr lang="en-US" dirty="0">
                <a:ea typeface="ＭＳ Ｐゴシック" pitchFamily="-105" charset="-128"/>
                <a:cs typeface="ＭＳ Ｐゴシック" pitchFamily="-105" charset="-128"/>
              </a:rPr>
              <a:t>A house that adjoins another by sharing a garage party wall.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1152197"/>
            <a:ext cx="8229600" cy="382588"/>
          </a:xfrm>
        </p:spPr>
        <p:txBody>
          <a:bodyPr/>
          <a:lstStyle/>
          <a:p>
            <a:r>
              <a:rPr lang="en-US" dirty="0">
                <a:ea typeface="ＭＳ Ｐゴシック" pitchFamily="-105" charset="-128"/>
                <a:cs typeface="ＭＳ Ｐゴシック" pitchFamily="-105" charset="-128"/>
              </a:rPr>
              <a:t>Domestic buildings (continued)</a:t>
            </a:r>
            <a:endParaRPr lang="en-US" b="0" dirty="0"/>
          </a:p>
        </p:txBody>
      </p:sp>
      <p:sp>
        <p:nvSpPr>
          <p:cNvPr id="3" name="Content Placeholder 2"/>
          <p:cNvSpPr>
            <a:spLocks noGrp="1"/>
          </p:cNvSpPr>
          <p:nvPr>
            <p:ph sz="quarter" idx="10"/>
          </p:nvPr>
        </p:nvSpPr>
        <p:spPr>
          <a:xfrm>
            <a:off x="4561655" y="4888834"/>
            <a:ext cx="4179523" cy="707886"/>
          </a:xfrm>
        </p:spPr>
        <p:txBody>
          <a:bodyPr/>
          <a:lstStyle/>
          <a:p>
            <a:r>
              <a:rPr lang="en-US" b="1" dirty="0"/>
              <a:t>Terrace: </a:t>
            </a:r>
            <a:r>
              <a:rPr lang="en-US" dirty="0"/>
              <a:t>A house that shares party walls with a house on either side.</a:t>
            </a:r>
          </a:p>
        </p:txBody>
      </p:sp>
      <p:pic>
        <p:nvPicPr>
          <p:cNvPr id="7" name="Picture 6" descr="A street scene with focus on the side of a building&#10;&#10;Description automatically generated">
            <a:extLst>
              <a:ext uri="{FF2B5EF4-FFF2-40B4-BE49-F238E27FC236}">
                <a16:creationId xmlns:a16="http://schemas.microsoft.com/office/drawing/2014/main" id="{BB31E44C-A9BE-4FF9-8555-4CE0F5AA8E1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6857" y="3164678"/>
            <a:ext cx="3837112" cy="2625357"/>
          </a:xfrm>
          <a:prstGeom prst="rect">
            <a:avLst/>
          </a:prstGeom>
        </p:spPr>
      </p:pic>
      <p:pic>
        <p:nvPicPr>
          <p:cNvPr id="9" name="Picture 8" descr="A large brick building with grass in front of a house&#10;&#10;Description automatically generated">
            <a:extLst>
              <a:ext uri="{FF2B5EF4-FFF2-40B4-BE49-F238E27FC236}">
                <a16:creationId xmlns:a16="http://schemas.microsoft.com/office/drawing/2014/main" id="{7A04B740-EB42-4465-A84A-8B9F8B5A7C3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20072" y="1701046"/>
            <a:ext cx="3521107" cy="2589974"/>
          </a:xfrm>
          <a:prstGeom prst="rect">
            <a:avLst/>
          </a:prstGeom>
        </p:spPr>
      </p:pic>
      <p:sp>
        <p:nvSpPr>
          <p:cNvPr id="11" name="TextBox 10">
            <a:extLst>
              <a:ext uri="{FF2B5EF4-FFF2-40B4-BE49-F238E27FC236}">
                <a16:creationId xmlns:a16="http://schemas.microsoft.com/office/drawing/2014/main" id="{854B99A1-8F5D-4DAC-8D41-EDA4DB2C45A8}"/>
              </a:ext>
            </a:extLst>
          </p:cNvPr>
          <p:cNvSpPr txBox="1"/>
          <p:nvPr/>
        </p:nvSpPr>
        <p:spPr>
          <a:xfrm>
            <a:off x="402821" y="1780147"/>
            <a:ext cx="4169179" cy="1015663"/>
          </a:xfrm>
          <a:prstGeom prst="rect">
            <a:avLst/>
          </a:prstGeom>
          <a:noFill/>
        </p:spPr>
        <p:txBody>
          <a:bodyPr wrap="square">
            <a:spAutoFit/>
          </a:bodyPr>
          <a:lstStyle/>
          <a:p>
            <a:r>
              <a:rPr lang="en-US" b="1" dirty="0"/>
              <a:t>Detached: </a:t>
            </a:r>
            <a:r>
              <a:rPr lang="en-US" dirty="0"/>
              <a:t>A house that is free-standing and shares no party walls with another building.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1043608" y="5066564"/>
            <a:ext cx="3970784" cy="1015663"/>
          </a:xfrm>
        </p:spPr>
        <p:txBody>
          <a:bodyPr/>
          <a:lstStyle/>
          <a:p>
            <a:r>
              <a:rPr lang="en-US" b="1" dirty="0"/>
              <a:t>Chalets: </a:t>
            </a:r>
            <a:r>
              <a:rPr lang="en-US" dirty="0"/>
              <a:t>A wooden built house with overhanging eaves.</a:t>
            </a:r>
          </a:p>
          <a:p>
            <a:endParaRPr lang="en-US" sz="1000" dirty="0"/>
          </a:p>
        </p:txBody>
      </p:sp>
      <p:pic>
        <p:nvPicPr>
          <p:cNvPr id="7" name="Picture 6" descr="A tall building&#10;&#10;Description automatically generated">
            <a:extLst>
              <a:ext uri="{FF2B5EF4-FFF2-40B4-BE49-F238E27FC236}">
                <a16:creationId xmlns:a16="http://schemas.microsoft.com/office/drawing/2014/main" id="{722E20F5-A52D-49FC-8ECD-987E69085A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2909" y="1287149"/>
            <a:ext cx="2737971" cy="3650628"/>
          </a:xfrm>
          <a:prstGeom prst="rect">
            <a:avLst/>
          </a:prstGeom>
        </p:spPr>
      </p:pic>
      <p:sp>
        <p:nvSpPr>
          <p:cNvPr id="9" name="TextBox 8">
            <a:extLst>
              <a:ext uri="{FF2B5EF4-FFF2-40B4-BE49-F238E27FC236}">
                <a16:creationId xmlns:a16="http://schemas.microsoft.com/office/drawing/2014/main" id="{E8772169-8DD6-4063-AA9F-39AE9E4BBED0}"/>
              </a:ext>
            </a:extLst>
          </p:cNvPr>
          <p:cNvSpPr txBox="1"/>
          <p:nvPr/>
        </p:nvSpPr>
        <p:spPr>
          <a:xfrm>
            <a:off x="5125764" y="5063019"/>
            <a:ext cx="3561036" cy="1015663"/>
          </a:xfrm>
          <a:prstGeom prst="rect">
            <a:avLst/>
          </a:prstGeom>
          <a:noFill/>
        </p:spPr>
        <p:txBody>
          <a:bodyPr wrap="square">
            <a:spAutoFit/>
          </a:bodyPr>
          <a:lstStyle/>
          <a:p>
            <a:r>
              <a:rPr lang="en-US" b="1" dirty="0"/>
              <a:t>High rise: </a:t>
            </a:r>
            <a:r>
              <a:rPr lang="en-US" dirty="0"/>
              <a:t>A building with 11 storeys or more, normally containing single-</a:t>
            </a:r>
            <a:r>
              <a:rPr lang="en-US" dirty="0" err="1"/>
              <a:t>storey</a:t>
            </a:r>
            <a:r>
              <a:rPr lang="en-US" dirty="0"/>
              <a:t> flats.</a:t>
            </a:r>
          </a:p>
        </p:txBody>
      </p:sp>
      <p:pic>
        <p:nvPicPr>
          <p:cNvPr id="11" name="Picture 10" descr="A picture containing grass, outdoor, building, track&#10;&#10;Description automatically generated">
            <a:extLst>
              <a:ext uri="{FF2B5EF4-FFF2-40B4-BE49-F238E27FC236}">
                <a16:creationId xmlns:a16="http://schemas.microsoft.com/office/drawing/2014/main" id="{F09A19A8-24B9-4BDE-8EB0-06E899DA5A4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43608" y="1618095"/>
            <a:ext cx="2671292" cy="321624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Domestic buildings (continued)</a:t>
            </a:r>
            <a:endParaRPr lang="en-US" dirty="0"/>
          </a:p>
        </p:txBody>
      </p:sp>
      <p:sp>
        <p:nvSpPr>
          <p:cNvPr id="3" name="Content Placeholder 2"/>
          <p:cNvSpPr>
            <a:spLocks noGrp="1"/>
          </p:cNvSpPr>
          <p:nvPr>
            <p:ph sz="quarter" idx="10"/>
          </p:nvPr>
        </p:nvSpPr>
        <p:spPr>
          <a:xfrm>
            <a:off x="835584" y="4365104"/>
            <a:ext cx="4680520" cy="1232225"/>
          </a:xfrm>
        </p:spPr>
        <p:txBody>
          <a:bodyPr/>
          <a:lstStyle/>
          <a:p>
            <a:r>
              <a:rPr lang="en-US" b="1" dirty="0"/>
              <a:t>Conversions: </a:t>
            </a:r>
            <a:r>
              <a:rPr lang="en-US" dirty="0"/>
              <a:t>When a building has been repurposed from its original use to become living accommodation, i.e. barns, warehouses, water mills and windmills.</a:t>
            </a:r>
          </a:p>
        </p:txBody>
      </p:sp>
      <p:pic>
        <p:nvPicPr>
          <p:cNvPr id="7" name="Picture 6" descr="A large brick building with grass in front of a house&#10;&#10;Description automatically generated">
            <a:extLst>
              <a:ext uri="{FF2B5EF4-FFF2-40B4-BE49-F238E27FC236}">
                <a16:creationId xmlns:a16="http://schemas.microsoft.com/office/drawing/2014/main" id="{14E1B4C3-7B74-4A03-BEC8-09926A57F23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1452" y="3654648"/>
            <a:ext cx="3350736" cy="2513052"/>
          </a:xfrm>
          <a:prstGeom prst="rect">
            <a:avLst/>
          </a:prstGeom>
        </p:spPr>
      </p:pic>
      <p:pic>
        <p:nvPicPr>
          <p:cNvPr id="9" name="Picture 8" descr="A large brick building&#10;&#10;Description automatically generated">
            <a:extLst>
              <a:ext uri="{FF2B5EF4-FFF2-40B4-BE49-F238E27FC236}">
                <a16:creationId xmlns:a16="http://schemas.microsoft.com/office/drawing/2014/main" id="{8683CF48-59F7-4FFF-934B-0761B65E229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57200" y="1522494"/>
            <a:ext cx="5047621" cy="2346052"/>
          </a:xfrm>
          <a:prstGeom prst="rect">
            <a:avLst/>
          </a:prstGeom>
        </p:spPr>
      </p:pic>
      <p:sp>
        <p:nvSpPr>
          <p:cNvPr id="12" name="TextBox 11">
            <a:extLst>
              <a:ext uri="{FF2B5EF4-FFF2-40B4-BE49-F238E27FC236}">
                <a16:creationId xmlns:a16="http://schemas.microsoft.com/office/drawing/2014/main" id="{1A2B8417-591D-4A91-932F-5D4DE84A8EFD}"/>
              </a:ext>
            </a:extLst>
          </p:cNvPr>
          <p:cNvSpPr txBox="1"/>
          <p:nvPr/>
        </p:nvSpPr>
        <p:spPr>
          <a:xfrm>
            <a:off x="5760324" y="1679578"/>
            <a:ext cx="2883603" cy="1631216"/>
          </a:xfrm>
          <a:prstGeom prst="rect">
            <a:avLst/>
          </a:prstGeom>
          <a:noFill/>
        </p:spPr>
        <p:txBody>
          <a:bodyPr wrap="square">
            <a:spAutoFit/>
          </a:bodyPr>
          <a:lstStyle/>
          <a:p>
            <a:r>
              <a:rPr lang="en-US" b="1" dirty="0"/>
              <a:t>Apartments: </a:t>
            </a:r>
            <a:r>
              <a:rPr lang="en-US" dirty="0"/>
              <a:t>Self-contained living accommodation, normally found in a small block or complex.</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of building heights</a:t>
            </a:r>
            <a:br>
              <a:rPr lang="en-US" dirty="0"/>
            </a:br>
            <a:br>
              <a:rPr lang="en-US" dirty="0"/>
            </a:br>
            <a:endParaRPr lang="en-US" dirty="0"/>
          </a:p>
        </p:txBody>
      </p:sp>
      <p:sp>
        <p:nvSpPr>
          <p:cNvPr id="3" name="Content Placeholder 2"/>
          <p:cNvSpPr>
            <a:spLocks noGrp="1"/>
          </p:cNvSpPr>
          <p:nvPr>
            <p:ph sz="quarter" idx="10"/>
          </p:nvPr>
        </p:nvSpPr>
        <p:spPr>
          <a:xfrm>
            <a:off x="323528" y="1716886"/>
            <a:ext cx="4680520" cy="4248000"/>
          </a:xfrm>
        </p:spPr>
        <p:txBody>
          <a:bodyPr/>
          <a:lstStyle/>
          <a:p>
            <a:pPr marL="285750" indent="-285750">
              <a:buClr>
                <a:srgbClr val="0077E3"/>
              </a:buClr>
              <a:buFont typeface="Arial" panose="020B0604020202020204" pitchFamily="34" charset="0"/>
              <a:buChar char="•"/>
            </a:pPr>
            <a:r>
              <a:rPr lang="en-US" dirty="0"/>
              <a:t>A low-rise building is any building that has 1–3 storeys.</a:t>
            </a:r>
          </a:p>
          <a:p>
            <a:pPr marL="285750" indent="-285750">
              <a:buClr>
                <a:srgbClr val="0077E3"/>
              </a:buClr>
              <a:buFont typeface="Arial" panose="020B0604020202020204" pitchFamily="34" charset="0"/>
              <a:buChar char="•"/>
            </a:pPr>
            <a:r>
              <a:rPr lang="en-US" dirty="0"/>
              <a:t>A medium-rise building has 4–8 storeys.</a:t>
            </a:r>
          </a:p>
          <a:p>
            <a:pPr marL="285750" indent="-285750">
              <a:buClr>
                <a:srgbClr val="0077E3"/>
              </a:buClr>
              <a:buFont typeface="Arial" panose="020B0604020202020204" pitchFamily="34" charset="0"/>
              <a:buChar char="•"/>
            </a:pPr>
            <a:r>
              <a:rPr lang="en-US" dirty="0"/>
              <a:t>A high-rise building has 8 or more storeys.</a:t>
            </a:r>
          </a:p>
          <a:p>
            <a:pPr marL="285750" indent="-285750">
              <a:buClr>
                <a:srgbClr val="0077E3"/>
              </a:buClr>
              <a:buFont typeface="Arial" panose="020B0604020202020204" pitchFamily="34" charset="0"/>
              <a:buChar char="•"/>
            </a:pPr>
            <a:r>
              <a:rPr lang="en-US" dirty="0"/>
              <a:t>A super high-rise building has over 40 storeys.</a:t>
            </a:r>
          </a:p>
          <a:p>
            <a:r>
              <a:rPr lang="en-US" sz="1600" dirty="0"/>
              <a:t>*Note: storey height is measured to the floor and not to the roof.</a:t>
            </a:r>
          </a:p>
        </p:txBody>
      </p:sp>
      <p:pic>
        <p:nvPicPr>
          <p:cNvPr id="5" name="Picture 4" descr="Chart, bar chart, box and whisker chart&#10;&#10;Description automatically generated">
            <a:extLst>
              <a:ext uri="{FF2B5EF4-FFF2-40B4-BE49-F238E27FC236}">
                <a16:creationId xmlns:a16="http://schemas.microsoft.com/office/drawing/2014/main" id="{5B4125C5-59F0-4DDA-ACFC-C518659E0167}"/>
              </a:ext>
            </a:extLst>
          </p:cNvPr>
          <p:cNvPicPr>
            <a:picLocks noChangeAspect="1"/>
          </p:cNvPicPr>
          <p:nvPr/>
        </p:nvPicPr>
        <p:blipFill rotWithShape="1">
          <a:blip r:embed="rId3"/>
          <a:srcRect b="9530"/>
          <a:stretch/>
        </p:blipFill>
        <p:spPr>
          <a:xfrm>
            <a:off x="5038338" y="1986684"/>
            <a:ext cx="3901440" cy="386331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95536" y="980728"/>
            <a:ext cx="8229600" cy="382588"/>
          </a:xfrm>
        </p:spPr>
        <p:txBody>
          <a:bodyPr/>
          <a:lstStyle/>
          <a:p>
            <a:r>
              <a:rPr lang="en-US" dirty="0">
                <a:ea typeface="ＭＳ Ｐゴシック" pitchFamily="-105" charset="-128"/>
                <a:cs typeface="ＭＳ Ｐゴシック" pitchFamily="-105" charset="-128"/>
              </a:rPr>
              <a:t>Public buildings</a:t>
            </a:r>
          </a:p>
        </p:txBody>
      </p:sp>
      <p:sp>
        <p:nvSpPr>
          <p:cNvPr id="3075" name="Content Placeholder 2"/>
          <p:cNvSpPr>
            <a:spLocks noGrp="1"/>
          </p:cNvSpPr>
          <p:nvPr>
            <p:ph sz="quarter" idx="10"/>
          </p:nvPr>
        </p:nvSpPr>
        <p:spPr>
          <a:xfrm>
            <a:off x="395536" y="1556792"/>
            <a:ext cx="8229600" cy="4248000"/>
          </a:xfrm>
        </p:spPr>
        <p:txBody>
          <a:bodyPr/>
          <a:lstStyle/>
          <a:p>
            <a:pPr marL="0" indent="0"/>
            <a:r>
              <a:rPr lang="en-GB" b="1" dirty="0">
                <a:solidFill>
                  <a:schemeClr val="tx2"/>
                </a:solidFill>
                <a:ea typeface="ＭＳ Ｐゴシック" pitchFamily="-105" charset="-128"/>
                <a:cs typeface="ＭＳ Ｐゴシック" pitchFamily="-105" charset="-128"/>
              </a:rPr>
              <a:t>What is a public building?</a:t>
            </a:r>
          </a:p>
          <a:p>
            <a:pPr marL="0" indent="0"/>
            <a:r>
              <a:rPr lang="en-GB" dirty="0">
                <a:solidFill>
                  <a:schemeClr val="tx2"/>
                </a:solidFill>
                <a:ea typeface="ＭＳ Ｐゴシック" pitchFamily="-105" charset="-128"/>
                <a:cs typeface="ＭＳ Ｐゴシック" pitchFamily="-105" charset="-128"/>
              </a:rPr>
              <a:t>A public building is any type of building that belongs to and is funded by the government, council, town or city and is used by the general public.</a:t>
            </a:r>
          </a:p>
          <a:p>
            <a:r>
              <a:rPr lang="en-GB" dirty="0">
                <a:solidFill>
                  <a:schemeClr val="tx2"/>
                </a:solidFill>
                <a:ea typeface="ＭＳ Ｐゴシック" pitchFamily="-105" charset="-128"/>
                <a:cs typeface="ＭＳ Ｐゴシック" pitchFamily="-105" charset="-128"/>
              </a:rPr>
              <a:t>Examples include: libraries, police stations, courts and prisons, schools, colleges and universities, hospitals, local and central government buildings such as council offices and town halls, places of worship, workmen’s institutes and railway stations.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Traditional public buildings</a:t>
            </a:r>
          </a:p>
        </p:txBody>
      </p:sp>
      <p:sp>
        <p:nvSpPr>
          <p:cNvPr id="3" name="Content Placeholder 2"/>
          <p:cNvSpPr>
            <a:spLocks noGrp="1"/>
          </p:cNvSpPr>
          <p:nvPr>
            <p:ph sz="quarter" idx="10"/>
          </p:nvPr>
        </p:nvSpPr>
        <p:spPr>
          <a:xfrm>
            <a:off x="418316" y="4509120"/>
            <a:ext cx="3433604" cy="432048"/>
          </a:xfrm>
        </p:spPr>
        <p:txBody>
          <a:bodyPr/>
          <a:lstStyle/>
          <a:p>
            <a:r>
              <a:rPr lang="en-US" dirty="0"/>
              <a:t>The National Library of Wales  </a:t>
            </a:r>
          </a:p>
          <a:p>
            <a:r>
              <a:rPr lang="en-US" dirty="0"/>
              <a:t>                                                                                        </a:t>
            </a:r>
          </a:p>
          <a:p>
            <a:r>
              <a:rPr lang="en-US" dirty="0"/>
              <a:t>                                                                                                                               </a:t>
            </a:r>
          </a:p>
        </p:txBody>
      </p:sp>
      <p:pic>
        <p:nvPicPr>
          <p:cNvPr id="8" name="Picture 7" descr="A large stone building with a clock tower&#10;&#10;Description automatically generated">
            <a:extLst>
              <a:ext uri="{FF2B5EF4-FFF2-40B4-BE49-F238E27FC236}">
                <a16:creationId xmlns:a16="http://schemas.microsoft.com/office/drawing/2014/main" id="{1CA0BA75-1EF8-4942-B03D-ABE047FA52A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2240868"/>
            <a:ext cx="4427984" cy="2829076"/>
          </a:xfrm>
          <a:prstGeom prst="rect">
            <a:avLst/>
          </a:prstGeom>
        </p:spPr>
      </p:pic>
      <p:pic>
        <p:nvPicPr>
          <p:cNvPr id="12" name="Picture 11" descr="A castle on top of a grass covered field&#10;&#10;Description automatically generated">
            <a:extLst>
              <a:ext uri="{FF2B5EF4-FFF2-40B4-BE49-F238E27FC236}">
                <a16:creationId xmlns:a16="http://schemas.microsoft.com/office/drawing/2014/main" id="{7DCD517C-BC54-46A4-8D3B-4BD88897439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0617" y="1563176"/>
            <a:ext cx="4243614" cy="2829076"/>
          </a:xfrm>
          <a:prstGeom prst="rect">
            <a:avLst/>
          </a:prstGeom>
        </p:spPr>
      </p:pic>
      <p:sp>
        <p:nvSpPr>
          <p:cNvPr id="4" name="TextBox 3">
            <a:extLst>
              <a:ext uri="{FF2B5EF4-FFF2-40B4-BE49-F238E27FC236}">
                <a16:creationId xmlns:a16="http://schemas.microsoft.com/office/drawing/2014/main" id="{84C88492-BC03-46FF-B9C8-BE24E0483AD1}"/>
              </a:ext>
            </a:extLst>
          </p:cNvPr>
          <p:cNvSpPr txBox="1"/>
          <p:nvPr/>
        </p:nvSpPr>
        <p:spPr>
          <a:xfrm>
            <a:off x="4846300" y="5157192"/>
            <a:ext cx="2678028" cy="400110"/>
          </a:xfrm>
          <a:prstGeom prst="rect">
            <a:avLst/>
          </a:prstGeom>
          <a:noFill/>
        </p:spPr>
        <p:txBody>
          <a:bodyPr wrap="square" rtlCol="0">
            <a:spAutoFit/>
          </a:bodyPr>
          <a:lstStyle/>
          <a:p>
            <a:r>
              <a:rPr lang="en-US" sz="2000" dirty="0"/>
              <a:t>Cardiff Crown Court</a:t>
            </a:r>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CB350-B76C-41FC-AE69-633CA55F79C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7d91badd-8922-4db1-9652-4fbca8a6b7df"/>
    <ds:schemaRef ds:uri="1c5831b9-66da-4f16-a409-834213ecdb8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1734</TotalTime>
  <Words>686</Words>
  <Application>Microsoft Office PowerPoint</Application>
  <PresentationFormat>On-screen Show (4:3)</PresentationFormat>
  <Paragraphs>80</Paragraphs>
  <Slides>16</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Default Design</vt:lpstr>
      <vt:lpstr>PowerPoint 1: The types and purposes of buildings in the built environment </vt:lpstr>
      <vt:lpstr>Domestic buildings</vt:lpstr>
      <vt:lpstr>Domestic buildings (continued)</vt:lpstr>
      <vt:lpstr>Domestic buildings (continued)</vt:lpstr>
      <vt:lpstr>Domestic buildings (continued)</vt:lpstr>
      <vt:lpstr>Domestic buildings (continued)</vt:lpstr>
      <vt:lpstr>Definition of building heights  </vt:lpstr>
      <vt:lpstr>Public buildings</vt:lpstr>
      <vt:lpstr>Traditional public buildings</vt:lpstr>
      <vt:lpstr>Modern public buildings</vt:lpstr>
      <vt:lpstr>Police stations and prisons</vt:lpstr>
      <vt:lpstr>Places of worship</vt:lpstr>
      <vt:lpstr>Workmen's institute </vt:lpstr>
      <vt:lpstr>Railway stations</vt:lpstr>
      <vt:lpstr>Cardiff development plan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186</cp:revision>
  <dcterms:created xsi:type="dcterms:W3CDTF">2013-05-28T00:38:54Z</dcterms:created>
  <dcterms:modified xsi:type="dcterms:W3CDTF">2021-04-27T13:14:42Z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