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41" r:id="rId6"/>
    <p:sldId id="332" r:id="rId7"/>
    <p:sldId id="331" r:id="rId8"/>
    <p:sldId id="330" r:id="rId9"/>
    <p:sldId id="354" r:id="rId10"/>
    <p:sldId id="348" r:id="rId11"/>
    <p:sldId id="334" r:id="rId12"/>
    <p:sldId id="335" r:id="rId13"/>
    <p:sldId id="338" r:id="rId14"/>
    <p:sldId id="336" r:id="rId15"/>
    <p:sldId id="337" r:id="rId16"/>
    <p:sldId id="339" r:id="rId17"/>
    <p:sldId id="340" r:id="rId18"/>
    <p:sldId id="353" r:id="rId19"/>
    <p:sldId id="352" r:id="rId20"/>
    <p:sldId id="342" r:id="rId21"/>
    <p:sldId id="349" r:id="rId22"/>
    <p:sldId id="350" r:id="rId23"/>
    <p:sldId id="343" r:id="rId24"/>
    <p:sldId id="344" r:id="rId25"/>
    <p:sldId id="351" r:id="rId26"/>
    <p:sldId id="346" r:id="rId27"/>
    <p:sldId id="347"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10" clrIdx="0">
    <p:extLst>
      <p:ext uri="{19B8F6BF-5375-455C-9EA6-DF929625EA0E}">
        <p15:presenceInfo xmlns:p15="http://schemas.microsoft.com/office/powerpoint/2012/main" userId="S-1-5-21-2141923205-296626691-623648099-42385" providerId="AD"/>
      </p:ext>
    </p:extLst>
  </p:cmAuthor>
  <p:cmAuthor id="2" name="Claire Brooks" initials="CB" lastIdx="8" clrIdx="1">
    <p:extLst>
      <p:ext uri="{19B8F6BF-5375-455C-9EA6-DF929625EA0E}">
        <p15:presenceInfo xmlns:p15="http://schemas.microsoft.com/office/powerpoint/2012/main" userId="S::Claire.Brooks@cityandguilds.com::045b5ce1-bb15-4c22-aa7e-c7b600949989" providerId="AD"/>
      </p:ext>
    </p:extLst>
  </p:cmAuthor>
  <p:cmAuthor id="3" name="mark ablett" initials="ma" lastIdx="6" clrIdx="2">
    <p:extLst>
      <p:ext uri="{19B8F6BF-5375-455C-9EA6-DF929625EA0E}">
        <p15:presenceInfo xmlns:p15="http://schemas.microsoft.com/office/powerpoint/2012/main" userId="23d989d0d59f8ceb" providerId="Windows Live"/>
      </p:ext>
    </p:extLst>
  </p:cmAuthor>
  <p:cmAuthor id="4" name="Rachael Harrison" initials="RH" lastIdx="3" clrIdx="3">
    <p:extLst>
      <p:ext uri="{19B8F6BF-5375-455C-9EA6-DF929625EA0E}">
        <p15:presenceInfo xmlns:p15="http://schemas.microsoft.com/office/powerpoint/2012/main" userId="Rachael Harri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AE2AA1-8557-49A1-9494-6BB809C05F71}" v="6" dt="2020-12-31T16:10:22.4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66" autoAdjust="0"/>
    <p:restoredTop sz="86395"/>
  </p:normalViewPr>
  <p:slideViewPr>
    <p:cSldViewPr showGuides="1">
      <p:cViewPr varScale="1">
        <p:scale>
          <a:sx n="67" d="100"/>
          <a:sy n="67" d="100"/>
        </p:scale>
        <p:origin x="33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ael Harrison" userId="3d0f6613-2183-48a7-8949-7da9e40c01c7" providerId="ADAL" clId="{B8AE2AA1-8557-49A1-9494-6BB809C05F71}"/>
    <pc:docChg chg="undo custSel modSld modMainMaster">
      <pc:chgData name="Rachael Harrison" userId="3d0f6613-2183-48a7-8949-7da9e40c01c7" providerId="ADAL" clId="{B8AE2AA1-8557-49A1-9494-6BB809C05F71}" dt="2020-12-31T16:27:25.024" v="743" actId="20577"/>
      <pc:docMkLst>
        <pc:docMk/>
      </pc:docMkLst>
      <pc:sldChg chg="modSp mod">
        <pc:chgData name="Rachael Harrison" userId="3d0f6613-2183-48a7-8949-7da9e40c01c7" providerId="ADAL" clId="{B8AE2AA1-8557-49A1-9494-6BB809C05F71}" dt="2020-12-31T15:53:01.064" v="121" actId="20577"/>
        <pc:sldMkLst>
          <pc:docMk/>
          <pc:sldMk cId="0" sldId="330"/>
        </pc:sldMkLst>
        <pc:spChg chg="mod">
          <ac:chgData name="Rachael Harrison" userId="3d0f6613-2183-48a7-8949-7da9e40c01c7" providerId="ADAL" clId="{B8AE2AA1-8557-49A1-9494-6BB809C05F71}" dt="2020-12-31T15:53:01.064" v="121" actId="20577"/>
          <ac:spMkLst>
            <pc:docMk/>
            <pc:sldMk cId="0" sldId="330"/>
            <ac:spMk id="15" creationId="{70755AA7-0BAB-47CB-97F9-15DFD342F8AB}"/>
          </ac:spMkLst>
        </pc:spChg>
        <pc:spChg chg="mod">
          <ac:chgData name="Rachael Harrison" userId="3d0f6613-2183-48a7-8949-7da9e40c01c7" providerId="ADAL" clId="{B8AE2AA1-8557-49A1-9494-6BB809C05F71}" dt="2020-12-31T15:52:57.583" v="119" actId="20577"/>
          <ac:spMkLst>
            <pc:docMk/>
            <pc:sldMk cId="0" sldId="330"/>
            <ac:spMk id="16" creationId="{097F413B-9A60-4CD7-A8B6-33F31F738442}"/>
          </ac:spMkLst>
        </pc:spChg>
        <pc:spChg chg="mod">
          <ac:chgData name="Rachael Harrison" userId="3d0f6613-2183-48a7-8949-7da9e40c01c7" providerId="ADAL" clId="{B8AE2AA1-8557-49A1-9494-6BB809C05F71}" dt="2020-12-31T15:52:50.720" v="115" actId="20577"/>
          <ac:spMkLst>
            <pc:docMk/>
            <pc:sldMk cId="0" sldId="330"/>
            <ac:spMk id="5123" creationId="{00000000-0000-0000-0000-000000000000}"/>
          </ac:spMkLst>
        </pc:spChg>
      </pc:sldChg>
      <pc:sldChg chg="modSp mod">
        <pc:chgData name="Rachael Harrison" userId="3d0f6613-2183-48a7-8949-7da9e40c01c7" providerId="ADAL" clId="{B8AE2AA1-8557-49A1-9494-6BB809C05F71}" dt="2020-12-31T15:52:17.496" v="84"/>
        <pc:sldMkLst>
          <pc:docMk/>
          <pc:sldMk cId="0" sldId="331"/>
        </pc:sldMkLst>
        <pc:spChg chg="mod">
          <ac:chgData name="Rachael Harrison" userId="3d0f6613-2183-48a7-8949-7da9e40c01c7" providerId="ADAL" clId="{B8AE2AA1-8557-49A1-9494-6BB809C05F71}" dt="2020-12-31T15:51:40.194" v="71" actId="1076"/>
          <ac:spMkLst>
            <pc:docMk/>
            <pc:sldMk cId="0" sldId="331"/>
            <ac:spMk id="8" creationId="{84C1C373-801A-4AFB-BA4B-C99196FC01F0}"/>
          </ac:spMkLst>
        </pc:spChg>
        <pc:spChg chg="mod">
          <ac:chgData name="Rachael Harrison" userId="3d0f6613-2183-48a7-8949-7da9e40c01c7" providerId="ADAL" clId="{B8AE2AA1-8557-49A1-9494-6BB809C05F71}" dt="2020-12-31T15:52:17.496" v="84"/>
          <ac:spMkLst>
            <pc:docMk/>
            <pc:sldMk cId="0" sldId="331"/>
            <ac:spMk id="10" creationId="{F336E6C5-FC77-4883-B354-209B54C8E87F}"/>
          </ac:spMkLst>
        </pc:spChg>
      </pc:sldChg>
      <pc:sldChg chg="modSp mod">
        <pc:chgData name="Rachael Harrison" userId="3d0f6613-2183-48a7-8949-7da9e40c01c7" providerId="ADAL" clId="{B8AE2AA1-8557-49A1-9494-6BB809C05F71}" dt="2020-12-31T15:51:30.168" v="70" actId="20577"/>
        <pc:sldMkLst>
          <pc:docMk/>
          <pc:sldMk cId="0" sldId="332"/>
        </pc:sldMkLst>
        <pc:spChg chg="mod">
          <ac:chgData name="Rachael Harrison" userId="3d0f6613-2183-48a7-8949-7da9e40c01c7" providerId="ADAL" clId="{B8AE2AA1-8557-49A1-9494-6BB809C05F71}" dt="2020-12-31T15:51:30.168" v="70" actId="20577"/>
          <ac:spMkLst>
            <pc:docMk/>
            <pc:sldMk cId="0" sldId="332"/>
            <ac:spMk id="3" creationId="{00000000-0000-0000-0000-000000000000}"/>
          </ac:spMkLst>
        </pc:spChg>
      </pc:sldChg>
      <pc:sldChg chg="modSp mod">
        <pc:chgData name="Rachael Harrison" userId="3d0f6613-2183-48a7-8949-7da9e40c01c7" providerId="ADAL" clId="{B8AE2AA1-8557-49A1-9494-6BB809C05F71}" dt="2020-12-31T15:55:17.119" v="190" actId="20577"/>
        <pc:sldMkLst>
          <pc:docMk/>
          <pc:sldMk cId="0" sldId="334"/>
        </pc:sldMkLst>
        <pc:spChg chg="mod">
          <ac:chgData name="Rachael Harrison" userId="3d0f6613-2183-48a7-8949-7da9e40c01c7" providerId="ADAL" clId="{B8AE2AA1-8557-49A1-9494-6BB809C05F71}" dt="2020-12-31T15:55:17.119" v="190" actId="20577"/>
          <ac:spMkLst>
            <pc:docMk/>
            <pc:sldMk cId="0" sldId="334"/>
            <ac:spMk id="3" creationId="{00000000-0000-0000-0000-000000000000}"/>
          </ac:spMkLst>
        </pc:spChg>
      </pc:sldChg>
      <pc:sldChg chg="addCm modCm">
        <pc:chgData name="Rachael Harrison" userId="3d0f6613-2183-48a7-8949-7da9e40c01c7" providerId="ADAL" clId="{B8AE2AA1-8557-49A1-9494-6BB809C05F71}" dt="2020-12-31T15:56:32.021" v="192"/>
        <pc:sldMkLst>
          <pc:docMk/>
          <pc:sldMk cId="0" sldId="335"/>
        </pc:sldMkLst>
      </pc:sldChg>
      <pc:sldChg chg="modSp mod">
        <pc:chgData name="Rachael Harrison" userId="3d0f6613-2183-48a7-8949-7da9e40c01c7" providerId="ADAL" clId="{B8AE2AA1-8557-49A1-9494-6BB809C05F71}" dt="2020-12-31T15:58:04.061" v="216" actId="6549"/>
        <pc:sldMkLst>
          <pc:docMk/>
          <pc:sldMk cId="0" sldId="336"/>
        </pc:sldMkLst>
        <pc:spChg chg="mod">
          <ac:chgData name="Rachael Harrison" userId="3d0f6613-2183-48a7-8949-7da9e40c01c7" providerId="ADAL" clId="{B8AE2AA1-8557-49A1-9494-6BB809C05F71}" dt="2020-12-31T15:58:04.061" v="216" actId="6549"/>
          <ac:spMkLst>
            <pc:docMk/>
            <pc:sldMk cId="0" sldId="336"/>
            <ac:spMk id="3" creationId="{00000000-0000-0000-0000-000000000000}"/>
          </ac:spMkLst>
        </pc:spChg>
      </pc:sldChg>
      <pc:sldChg chg="modSp mod">
        <pc:chgData name="Rachael Harrison" userId="3d0f6613-2183-48a7-8949-7da9e40c01c7" providerId="ADAL" clId="{B8AE2AA1-8557-49A1-9494-6BB809C05F71}" dt="2020-12-31T15:58:54.927" v="278" actId="20577"/>
        <pc:sldMkLst>
          <pc:docMk/>
          <pc:sldMk cId="0" sldId="337"/>
        </pc:sldMkLst>
        <pc:spChg chg="mod">
          <ac:chgData name="Rachael Harrison" userId="3d0f6613-2183-48a7-8949-7da9e40c01c7" providerId="ADAL" clId="{B8AE2AA1-8557-49A1-9494-6BB809C05F71}" dt="2020-12-31T15:58:54.927" v="278" actId="20577"/>
          <ac:spMkLst>
            <pc:docMk/>
            <pc:sldMk cId="0" sldId="337"/>
            <ac:spMk id="3" creationId="{00000000-0000-0000-0000-000000000000}"/>
          </ac:spMkLst>
        </pc:spChg>
      </pc:sldChg>
      <pc:sldChg chg="addCm modCm">
        <pc:chgData name="Rachael Harrison" userId="3d0f6613-2183-48a7-8949-7da9e40c01c7" providerId="ADAL" clId="{B8AE2AA1-8557-49A1-9494-6BB809C05F71}" dt="2020-12-31T15:56:48.314" v="194"/>
        <pc:sldMkLst>
          <pc:docMk/>
          <pc:sldMk cId="0" sldId="338"/>
        </pc:sldMkLst>
      </pc:sldChg>
      <pc:sldChg chg="modSp mod">
        <pc:chgData name="Rachael Harrison" userId="3d0f6613-2183-48a7-8949-7da9e40c01c7" providerId="ADAL" clId="{B8AE2AA1-8557-49A1-9494-6BB809C05F71}" dt="2020-12-31T16:27:19.253" v="742" actId="20577"/>
        <pc:sldMkLst>
          <pc:docMk/>
          <pc:sldMk cId="0" sldId="339"/>
        </pc:sldMkLst>
        <pc:spChg chg="mod">
          <ac:chgData name="Rachael Harrison" userId="3d0f6613-2183-48a7-8949-7da9e40c01c7" providerId="ADAL" clId="{B8AE2AA1-8557-49A1-9494-6BB809C05F71}" dt="2020-12-31T16:27:19.253" v="742" actId="20577"/>
          <ac:spMkLst>
            <pc:docMk/>
            <pc:sldMk cId="0" sldId="339"/>
            <ac:spMk id="2" creationId="{00000000-0000-0000-0000-000000000000}"/>
          </ac:spMkLst>
        </pc:spChg>
        <pc:spChg chg="mod">
          <ac:chgData name="Rachael Harrison" userId="3d0f6613-2183-48a7-8949-7da9e40c01c7" providerId="ADAL" clId="{B8AE2AA1-8557-49A1-9494-6BB809C05F71}" dt="2020-12-31T16:01:11.949" v="306" actId="6549"/>
          <ac:spMkLst>
            <pc:docMk/>
            <pc:sldMk cId="0" sldId="339"/>
            <ac:spMk id="6" creationId="{6AEB0CBC-C5FF-4C80-AF2B-A16C23447F59}"/>
          </ac:spMkLst>
        </pc:spChg>
        <pc:spChg chg="mod">
          <ac:chgData name="Rachael Harrison" userId="3d0f6613-2183-48a7-8949-7da9e40c01c7" providerId="ADAL" clId="{B8AE2AA1-8557-49A1-9494-6BB809C05F71}" dt="2020-12-31T16:00:48.304" v="295" actId="1076"/>
          <ac:spMkLst>
            <pc:docMk/>
            <pc:sldMk cId="0" sldId="339"/>
            <ac:spMk id="7" creationId="{55F268AC-D7F5-4FA3-9A58-DD4482C52274}"/>
          </ac:spMkLst>
        </pc:spChg>
      </pc:sldChg>
      <pc:sldChg chg="modSp mod">
        <pc:chgData name="Rachael Harrison" userId="3d0f6613-2183-48a7-8949-7da9e40c01c7" providerId="ADAL" clId="{B8AE2AA1-8557-49A1-9494-6BB809C05F71}" dt="2020-12-31T16:27:25.024" v="743" actId="20577"/>
        <pc:sldMkLst>
          <pc:docMk/>
          <pc:sldMk cId="0" sldId="340"/>
        </pc:sldMkLst>
        <pc:spChg chg="mod">
          <ac:chgData name="Rachael Harrison" userId="3d0f6613-2183-48a7-8949-7da9e40c01c7" providerId="ADAL" clId="{B8AE2AA1-8557-49A1-9494-6BB809C05F71}" dt="2020-12-31T16:27:25.024" v="743" actId="20577"/>
          <ac:spMkLst>
            <pc:docMk/>
            <pc:sldMk cId="0" sldId="340"/>
            <ac:spMk id="3" creationId="{00000000-0000-0000-0000-000000000000}"/>
          </ac:spMkLst>
        </pc:spChg>
        <pc:picChg chg="mod">
          <ac:chgData name="Rachael Harrison" userId="3d0f6613-2183-48a7-8949-7da9e40c01c7" providerId="ADAL" clId="{B8AE2AA1-8557-49A1-9494-6BB809C05F71}" dt="2020-12-31T16:01:31.498" v="310" actId="1076"/>
          <ac:picMkLst>
            <pc:docMk/>
            <pc:sldMk cId="0" sldId="340"/>
            <ac:picMk id="3074" creationId="{DBAAA4EC-5E3C-3C45-A78F-AEFC85A1C311}"/>
          </ac:picMkLst>
        </pc:picChg>
      </pc:sldChg>
      <pc:sldChg chg="modSp mod addCm modCm">
        <pc:chgData name="Rachael Harrison" userId="3d0f6613-2183-48a7-8949-7da9e40c01c7" providerId="ADAL" clId="{B8AE2AA1-8557-49A1-9494-6BB809C05F71}" dt="2020-12-31T15:51:08.630" v="63"/>
        <pc:sldMkLst>
          <pc:docMk/>
          <pc:sldMk cId="2737046580" sldId="341"/>
        </pc:sldMkLst>
        <pc:spChg chg="mod">
          <ac:chgData name="Rachael Harrison" userId="3d0f6613-2183-48a7-8949-7da9e40c01c7" providerId="ADAL" clId="{B8AE2AA1-8557-49A1-9494-6BB809C05F71}" dt="2020-12-31T15:50:07.025" v="60" actId="20577"/>
          <ac:spMkLst>
            <pc:docMk/>
            <pc:sldMk cId="2737046580" sldId="341"/>
            <ac:spMk id="3" creationId="{00000000-0000-0000-0000-000000000000}"/>
          </ac:spMkLst>
        </pc:spChg>
      </pc:sldChg>
      <pc:sldChg chg="modSp mod">
        <pc:chgData name="Rachael Harrison" userId="3d0f6613-2183-48a7-8949-7da9e40c01c7" providerId="ADAL" clId="{B8AE2AA1-8557-49A1-9494-6BB809C05F71}" dt="2020-12-31T16:27:00.924" v="738" actId="20577"/>
        <pc:sldMkLst>
          <pc:docMk/>
          <pc:sldMk cId="2350177878" sldId="342"/>
        </pc:sldMkLst>
        <pc:spChg chg="mod">
          <ac:chgData name="Rachael Harrison" userId="3d0f6613-2183-48a7-8949-7da9e40c01c7" providerId="ADAL" clId="{B8AE2AA1-8557-49A1-9494-6BB809C05F71}" dt="2020-12-31T16:27:00.924" v="738" actId="20577"/>
          <ac:spMkLst>
            <pc:docMk/>
            <pc:sldMk cId="2350177878" sldId="342"/>
            <ac:spMk id="2" creationId="{00000000-0000-0000-0000-000000000000}"/>
          </ac:spMkLst>
        </pc:spChg>
        <pc:spChg chg="mod">
          <ac:chgData name="Rachael Harrison" userId="3d0f6613-2183-48a7-8949-7da9e40c01c7" providerId="ADAL" clId="{B8AE2AA1-8557-49A1-9494-6BB809C05F71}" dt="2020-12-31T16:05:47.927" v="450" actId="1037"/>
          <ac:spMkLst>
            <pc:docMk/>
            <pc:sldMk cId="2350177878" sldId="342"/>
            <ac:spMk id="3" creationId="{00000000-0000-0000-0000-000000000000}"/>
          </ac:spMkLst>
        </pc:spChg>
        <pc:spChg chg="mod">
          <ac:chgData name="Rachael Harrison" userId="3d0f6613-2183-48a7-8949-7da9e40c01c7" providerId="ADAL" clId="{B8AE2AA1-8557-49A1-9494-6BB809C05F71}" dt="2020-12-31T16:06:13.463" v="463" actId="14100"/>
          <ac:spMkLst>
            <pc:docMk/>
            <pc:sldMk cId="2350177878" sldId="342"/>
            <ac:spMk id="6" creationId="{4D63EF5F-3650-814C-8801-E1CD8F55EFF6}"/>
          </ac:spMkLst>
        </pc:spChg>
        <pc:spChg chg="mod">
          <ac:chgData name="Rachael Harrison" userId="3d0f6613-2183-48a7-8949-7da9e40c01c7" providerId="ADAL" clId="{B8AE2AA1-8557-49A1-9494-6BB809C05F71}" dt="2020-12-31T16:05:39.142" v="440" actId="1036"/>
          <ac:spMkLst>
            <pc:docMk/>
            <pc:sldMk cId="2350177878" sldId="342"/>
            <ac:spMk id="7" creationId="{D6685577-7FBC-4C48-A4F0-0292B6E31AF0}"/>
          </ac:spMkLst>
        </pc:spChg>
        <pc:picChg chg="mod">
          <ac:chgData name="Rachael Harrison" userId="3d0f6613-2183-48a7-8949-7da9e40c01c7" providerId="ADAL" clId="{B8AE2AA1-8557-49A1-9494-6BB809C05F71}" dt="2020-12-31T16:05:44.806" v="446" actId="1037"/>
          <ac:picMkLst>
            <pc:docMk/>
            <pc:sldMk cId="2350177878" sldId="342"/>
            <ac:picMk id="9" creationId="{8D8722FB-B0BE-4797-A8C7-A52786C0BA4C}"/>
          </ac:picMkLst>
        </pc:picChg>
        <pc:picChg chg="mod">
          <ac:chgData name="Rachael Harrison" userId="3d0f6613-2183-48a7-8949-7da9e40c01c7" providerId="ADAL" clId="{B8AE2AA1-8557-49A1-9494-6BB809C05F71}" dt="2020-12-31T16:05:36.542" v="438" actId="1036"/>
          <ac:picMkLst>
            <pc:docMk/>
            <pc:sldMk cId="2350177878" sldId="342"/>
            <ac:picMk id="12" creationId="{E07DF1AC-F039-44A2-88D9-38707846981E}"/>
          </ac:picMkLst>
        </pc:picChg>
        <pc:picChg chg="mod">
          <ac:chgData name="Rachael Harrison" userId="3d0f6613-2183-48a7-8949-7da9e40c01c7" providerId="ADAL" clId="{B8AE2AA1-8557-49A1-9494-6BB809C05F71}" dt="2020-12-31T16:05:39.142" v="440" actId="1036"/>
          <ac:picMkLst>
            <pc:docMk/>
            <pc:sldMk cId="2350177878" sldId="342"/>
            <ac:picMk id="14" creationId="{3A0E6674-F8C8-4741-B7A2-4687C37A0285}"/>
          </ac:picMkLst>
        </pc:picChg>
      </pc:sldChg>
      <pc:sldChg chg="modSp mod">
        <pc:chgData name="Rachael Harrison" userId="3d0f6613-2183-48a7-8949-7da9e40c01c7" providerId="ADAL" clId="{B8AE2AA1-8557-49A1-9494-6BB809C05F71}" dt="2020-12-31T16:11:06.750" v="709" actId="20577"/>
        <pc:sldMkLst>
          <pc:docMk/>
          <pc:sldMk cId="3745144617" sldId="343"/>
        </pc:sldMkLst>
        <pc:spChg chg="mod">
          <ac:chgData name="Rachael Harrison" userId="3d0f6613-2183-48a7-8949-7da9e40c01c7" providerId="ADAL" clId="{B8AE2AA1-8557-49A1-9494-6BB809C05F71}" dt="2020-12-31T16:11:06.750" v="709" actId="20577"/>
          <ac:spMkLst>
            <pc:docMk/>
            <pc:sldMk cId="3745144617" sldId="343"/>
            <ac:spMk id="3" creationId="{00000000-0000-0000-0000-000000000000}"/>
          </ac:spMkLst>
        </pc:spChg>
      </pc:sldChg>
      <pc:sldChg chg="modSp mod">
        <pc:chgData name="Rachael Harrison" userId="3d0f6613-2183-48a7-8949-7da9e40c01c7" providerId="ADAL" clId="{B8AE2AA1-8557-49A1-9494-6BB809C05F71}" dt="2020-12-31T16:11:54.326" v="733" actId="20577"/>
        <pc:sldMkLst>
          <pc:docMk/>
          <pc:sldMk cId="3150145112" sldId="344"/>
        </pc:sldMkLst>
        <pc:spChg chg="mod">
          <ac:chgData name="Rachael Harrison" userId="3d0f6613-2183-48a7-8949-7da9e40c01c7" providerId="ADAL" clId="{B8AE2AA1-8557-49A1-9494-6BB809C05F71}" dt="2020-12-31T16:11:54.326" v="733" actId="20577"/>
          <ac:spMkLst>
            <pc:docMk/>
            <pc:sldMk cId="3150145112" sldId="344"/>
            <ac:spMk id="3" creationId="{00000000-0000-0000-0000-000000000000}"/>
          </ac:spMkLst>
        </pc:spChg>
      </pc:sldChg>
      <pc:sldChg chg="modSp mod">
        <pc:chgData name="Rachael Harrison" userId="3d0f6613-2183-48a7-8949-7da9e40c01c7" providerId="ADAL" clId="{B8AE2AA1-8557-49A1-9494-6BB809C05F71}" dt="2020-12-31T15:54:17.304" v="151" actId="20577"/>
        <pc:sldMkLst>
          <pc:docMk/>
          <pc:sldMk cId="3714807280" sldId="348"/>
        </pc:sldMkLst>
        <pc:spChg chg="mod">
          <ac:chgData name="Rachael Harrison" userId="3d0f6613-2183-48a7-8949-7da9e40c01c7" providerId="ADAL" clId="{B8AE2AA1-8557-49A1-9494-6BB809C05F71}" dt="2020-12-31T15:54:17.304" v="151" actId="20577"/>
          <ac:spMkLst>
            <pc:docMk/>
            <pc:sldMk cId="3714807280" sldId="348"/>
            <ac:spMk id="3" creationId="{00000000-0000-0000-0000-000000000000}"/>
          </ac:spMkLst>
        </pc:spChg>
      </pc:sldChg>
      <pc:sldChg chg="modSp mod">
        <pc:chgData name="Rachael Harrison" userId="3d0f6613-2183-48a7-8949-7da9e40c01c7" providerId="ADAL" clId="{B8AE2AA1-8557-49A1-9494-6BB809C05F71}" dt="2020-12-31T16:07:22.982" v="528" actId="20577"/>
        <pc:sldMkLst>
          <pc:docMk/>
          <pc:sldMk cId="277312750" sldId="349"/>
        </pc:sldMkLst>
        <pc:spChg chg="mod">
          <ac:chgData name="Rachael Harrison" userId="3d0f6613-2183-48a7-8949-7da9e40c01c7" providerId="ADAL" clId="{B8AE2AA1-8557-49A1-9494-6BB809C05F71}" dt="2020-12-31T16:07:06.327" v="510" actId="6549"/>
          <ac:spMkLst>
            <pc:docMk/>
            <pc:sldMk cId="277312750" sldId="349"/>
            <ac:spMk id="3" creationId="{3963A241-FA06-E640-BDA0-20FFDDA00BB5}"/>
          </ac:spMkLst>
        </pc:spChg>
        <pc:spChg chg="mod">
          <ac:chgData name="Rachael Harrison" userId="3d0f6613-2183-48a7-8949-7da9e40c01c7" providerId="ADAL" clId="{B8AE2AA1-8557-49A1-9494-6BB809C05F71}" dt="2020-12-31T16:07:22.982" v="528" actId="20577"/>
          <ac:spMkLst>
            <pc:docMk/>
            <pc:sldMk cId="277312750" sldId="349"/>
            <ac:spMk id="5" creationId="{E39362C4-8921-7341-B205-BBCF663C0980}"/>
          </ac:spMkLst>
        </pc:spChg>
      </pc:sldChg>
      <pc:sldChg chg="modSp mod">
        <pc:chgData name="Rachael Harrison" userId="3d0f6613-2183-48a7-8949-7da9e40c01c7" providerId="ADAL" clId="{B8AE2AA1-8557-49A1-9494-6BB809C05F71}" dt="2020-12-31T16:10:38.358" v="688" actId="20577"/>
        <pc:sldMkLst>
          <pc:docMk/>
          <pc:sldMk cId="3889890181" sldId="350"/>
        </pc:sldMkLst>
        <pc:spChg chg="mod">
          <ac:chgData name="Rachael Harrison" userId="3d0f6613-2183-48a7-8949-7da9e40c01c7" providerId="ADAL" clId="{B8AE2AA1-8557-49A1-9494-6BB809C05F71}" dt="2020-12-31T16:10:38.358" v="688" actId="20577"/>
          <ac:spMkLst>
            <pc:docMk/>
            <pc:sldMk cId="3889890181" sldId="350"/>
            <ac:spMk id="8" creationId="{17AFFD09-A60E-4333-AFAA-5817F164F314}"/>
          </ac:spMkLst>
        </pc:spChg>
      </pc:sldChg>
      <pc:sldChg chg="modSp mod">
        <pc:chgData name="Rachael Harrison" userId="3d0f6613-2183-48a7-8949-7da9e40c01c7" providerId="ADAL" clId="{B8AE2AA1-8557-49A1-9494-6BB809C05F71}" dt="2020-12-31T16:12:16.543" v="737" actId="20577"/>
        <pc:sldMkLst>
          <pc:docMk/>
          <pc:sldMk cId="870820788" sldId="351"/>
        </pc:sldMkLst>
        <pc:spChg chg="mod">
          <ac:chgData name="Rachael Harrison" userId="3d0f6613-2183-48a7-8949-7da9e40c01c7" providerId="ADAL" clId="{B8AE2AA1-8557-49A1-9494-6BB809C05F71}" dt="2020-12-31T16:12:16.543" v="737" actId="20577"/>
          <ac:spMkLst>
            <pc:docMk/>
            <pc:sldMk cId="870820788" sldId="351"/>
            <ac:spMk id="3" creationId="{00000000-0000-0000-0000-000000000000}"/>
          </ac:spMkLst>
        </pc:spChg>
      </pc:sldChg>
      <pc:sldChg chg="modSp mod">
        <pc:chgData name="Rachael Harrison" userId="3d0f6613-2183-48a7-8949-7da9e40c01c7" providerId="ADAL" clId="{B8AE2AA1-8557-49A1-9494-6BB809C05F71}" dt="2020-12-31T16:27:05.381" v="740" actId="20577"/>
        <pc:sldMkLst>
          <pc:docMk/>
          <pc:sldMk cId="1221538594" sldId="352"/>
        </pc:sldMkLst>
        <pc:spChg chg="mod">
          <ac:chgData name="Rachael Harrison" userId="3d0f6613-2183-48a7-8949-7da9e40c01c7" providerId="ADAL" clId="{B8AE2AA1-8557-49A1-9494-6BB809C05F71}" dt="2020-12-31T16:27:05.381" v="740" actId="20577"/>
          <ac:spMkLst>
            <pc:docMk/>
            <pc:sldMk cId="1221538594" sldId="352"/>
            <ac:spMk id="2" creationId="{98006712-3331-1847-B171-EABE25B0F294}"/>
          </ac:spMkLst>
        </pc:spChg>
        <pc:spChg chg="mod">
          <ac:chgData name="Rachael Harrison" userId="3d0f6613-2183-48a7-8949-7da9e40c01c7" providerId="ADAL" clId="{B8AE2AA1-8557-49A1-9494-6BB809C05F71}" dt="2020-12-31T16:04:01.664" v="376" actId="6549"/>
          <ac:spMkLst>
            <pc:docMk/>
            <pc:sldMk cId="1221538594" sldId="352"/>
            <ac:spMk id="3" creationId="{C2700A72-68DD-1747-8D63-ACFEA62AB34A}"/>
          </ac:spMkLst>
        </pc:spChg>
      </pc:sldChg>
      <pc:sldChg chg="modSp mod">
        <pc:chgData name="Rachael Harrison" userId="3d0f6613-2183-48a7-8949-7da9e40c01c7" providerId="ADAL" clId="{B8AE2AA1-8557-49A1-9494-6BB809C05F71}" dt="2020-12-31T16:03:09.127" v="361" actId="20577"/>
        <pc:sldMkLst>
          <pc:docMk/>
          <pc:sldMk cId="1887773342" sldId="353"/>
        </pc:sldMkLst>
        <pc:spChg chg="mod">
          <ac:chgData name="Rachael Harrison" userId="3d0f6613-2183-48a7-8949-7da9e40c01c7" providerId="ADAL" clId="{B8AE2AA1-8557-49A1-9494-6BB809C05F71}" dt="2020-12-31T16:02:36.095" v="349" actId="20577"/>
          <ac:spMkLst>
            <pc:docMk/>
            <pc:sldMk cId="1887773342" sldId="353"/>
            <ac:spMk id="2" creationId="{8481CEB4-45FB-BF41-A521-3CC62E92C607}"/>
          </ac:spMkLst>
        </pc:spChg>
        <pc:spChg chg="mod">
          <ac:chgData name="Rachael Harrison" userId="3d0f6613-2183-48a7-8949-7da9e40c01c7" providerId="ADAL" clId="{B8AE2AA1-8557-49A1-9494-6BB809C05F71}" dt="2020-12-31T16:03:09.127" v="361" actId="20577"/>
          <ac:spMkLst>
            <pc:docMk/>
            <pc:sldMk cId="1887773342" sldId="353"/>
            <ac:spMk id="3" creationId="{AB5A71B5-855B-7444-8618-C54B21B4399E}"/>
          </ac:spMkLst>
        </pc:spChg>
      </pc:sldChg>
      <pc:sldChg chg="modSp mod">
        <pc:chgData name="Rachael Harrison" userId="3d0f6613-2183-48a7-8949-7da9e40c01c7" providerId="ADAL" clId="{B8AE2AA1-8557-49A1-9494-6BB809C05F71}" dt="2020-12-31T15:53:23.529" v="130" actId="6549"/>
        <pc:sldMkLst>
          <pc:docMk/>
          <pc:sldMk cId="3278215323" sldId="354"/>
        </pc:sldMkLst>
        <pc:spChg chg="mod">
          <ac:chgData name="Rachael Harrison" userId="3d0f6613-2183-48a7-8949-7da9e40c01c7" providerId="ADAL" clId="{B8AE2AA1-8557-49A1-9494-6BB809C05F71}" dt="2020-12-31T15:53:16.023" v="127" actId="20577"/>
          <ac:spMkLst>
            <pc:docMk/>
            <pc:sldMk cId="3278215323" sldId="354"/>
            <ac:spMk id="18" creationId="{FDD1D11C-1CCA-475B-A393-A9348A7377DB}"/>
          </ac:spMkLst>
        </pc:spChg>
        <pc:spChg chg="mod">
          <ac:chgData name="Rachael Harrison" userId="3d0f6613-2183-48a7-8949-7da9e40c01c7" providerId="ADAL" clId="{B8AE2AA1-8557-49A1-9494-6BB809C05F71}" dt="2020-12-31T15:53:23.529" v="130" actId="6549"/>
          <ac:spMkLst>
            <pc:docMk/>
            <pc:sldMk cId="3278215323" sldId="354"/>
            <ac:spMk id="20" creationId="{933050B8-239B-48FC-B90A-18A73BD61890}"/>
          </ac:spMkLst>
        </pc:spChg>
        <pc:spChg chg="mod">
          <ac:chgData name="Rachael Harrison" userId="3d0f6613-2183-48a7-8949-7da9e40c01c7" providerId="ADAL" clId="{B8AE2AA1-8557-49A1-9494-6BB809C05F71}" dt="2020-12-31T15:53:11.920" v="125" actId="20577"/>
          <ac:spMkLst>
            <pc:docMk/>
            <pc:sldMk cId="3278215323" sldId="354"/>
            <ac:spMk id="5123" creationId="{00000000-0000-0000-0000-000000000000}"/>
          </ac:spMkLst>
        </pc:spChg>
      </pc:sldChg>
      <pc:sldMasterChg chg="modSp mod">
        <pc:chgData name="Rachael Harrison" userId="3d0f6613-2183-48a7-8949-7da9e40c01c7" providerId="ADAL" clId="{B8AE2AA1-8557-49A1-9494-6BB809C05F71}" dt="2020-12-31T15:59:08.703" v="282" actId="20577"/>
        <pc:sldMasterMkLst>
          <pc:docMk/>
          <pc:sldMasterMk cId="0" sldId="2147483651"/>
        </pc:sldMasterMkLst>
        <pc:spChg chg="mod">
          <ac:chgData name="Rachael Harrison" userId="3d0f6613-2183-48a7-8949-7da9e40c01c7" providerId="ADAL" clId="{B8AE2AA1-8557-49A1-9494-6BB809C05F71}" dt="2020-12-31T15:59:08.703" v="282" actId="20577"/>
          <ac:spMkLst>
            <pc:docMk/>
            <pc:sldMasterMk cId="0" sldId="2147483651"/>
            <ac:spMk id="5325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4/27/2021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www.elanvalley.org.uk</a:t>
            </a:r>
            <a:r>
              <a:rPr lang="en-US" dirty="0"/>
              <a:t>/sites/default/files/</a:t>
            </a:r>
            <a:r>
              <a:rPr lang="en-US" dirty="0" err="1"/>
              <a:t>fileman</a:t>
            </a:r>
            <a:r>
              <a:rPr lang="en-US" dirty="0"/>
              <a:t>/</a:t>
            </a:r>
            <a:r>
              <a:rPr lang="en-US" dirty="0" err="1"/>
              <a:t>claerwen.png</a:t>
            </a:r>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697707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r-IN" dirty="0"/>
              <a:t>https://i.pinimg.com/564x/2e/47/15/2e47159ab31d89dd3859ef7443ee99e1.jpg</a:t>
            </a:r>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613696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i.pinimg.com</a:t>
            </a:r>
            <a:r>
              <a:rPr lang="en-US" dirty="0"/>
              <a:t>/originals/bb/81/99/bb8199587af52ada4f5b6adcdbc06361.jpg</a:t>
            </a:r>
          </a:p>
          <a:p>
            <a:r>
              <a:rPr lang="en-US" dirty="0"/>
              <a:t>https://</a:t>
            </a:r>
            <a:r>
              <a:rPr lang="en-US" dirty="0" err="1"/>
              <a:t>www.southwalesargus.co.uk</a:t>
            </a:r>
            <a:r>
              <a:rPr lang="en-US" dirty="0"/>
              <a:t>/resources/images/11077271.jpg?display=1&amp;htype=0&amp;type=responsive-gallery</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543992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https://lh3.googleusercontent.com/proxy/JtkevScYsHV3yKFFBB1nCCrnhgfZLQA9VbWbanxY9DTovUv5LOUW1g7wBEpnKhQ66ehs9EtEUAss7aTWQfuyHLmccWu52DOX_VtJKmRZ4c1QDmV3PFZsZlDAs4SqVbcVMJntcgCPbvmCdWPNX7yfwP1wNWQ</a:t>
            </a:r>
          </a:p>
          <a:p>
            <a:endParaRPr lang="en-US" dirty="0"/>
          </a:p>
          <a:p>
            <a:r>
              <a:rPr lang="en-US" dirty="0"/>
              <a:t>https://</a:t>
            </a:r>
            <a:r>
              <a:rPr lang="en-US" dirty="0" err="1"/>
              <a:t>ichef.bbci.co.uk</a:t>
            </a:r>
            <a:r>
              <a:rPr lang="en-US" dirty="0"/>
              <a:t>/images/</a:t>
            </a:r>
            <a:r>
              <a:rPr lang="en-US" dirty="0" err="1"/>
              <a:t>ic</a:t>
            </a:r>
            <a:r>
              <a:rPr lang="en-US" dirty="0"/>
              <a:t>/320xn/p033wrp3.jpg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232206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https://lh3.googleusercontent.com/proxy/JtkevScYsHV3yKFFBB1nCCrnhgfZLQA9VbWbanxY9DTovUv5LOUW1g7wBEpnKhQ66ehs9EtEUAss7aTWQfuyHLmccWu52DOX_VtJKmRZ4c1QDmV3PFZsZlDAs4SqVbcVMJntcgCPbvmCdWPNX7yfwP1wNWQ</a:t>
            </a:r>
          </a:p>
          <a:p>
            <a:endParaRPr lang="en-US" dirty="0"/>
          </a:p>
          <a:p>
            <a:r>
              <a:rPr lang="en-US" dirty="0"/>
              <a:t>https://</a:t>
            </a:r>
            <a:r>
              <a:rPr lang="en-US" dirty="0" err="1"/>
              <a:t>i.pinimg.com</a:t>
            </a:r>
            <a:r>
              <a:rPr lang="en-US" dirty="0"/>
              <a:t>/originals/c0/7a/40/c07a409ccb70923f126bcfa6ea9e9fc4.jpg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2121736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https://encrypted-tbn0.gstatic.com/</a:t>
            </a:r>
            <a:r>
              <a:rPr lang="en-US" dirty="0" err="1"/>
              <a:t>images?q</a:t>
            </a:r>
            <a:r>
              <a:rPr lang="en-US" dirty="0"/>
              <a:t>=tbn%3AANd9GcSE-5DyddP1rhY5kcXm98UqZv_oZjidCl5THw&amp;usqp=CAU</a:t>
            </a:r>
          </a:p>
          <a:p>
            <a:r>
              <a:rPr lang="en-US" dirty="0"/>
              <a:t>https://lh3.googleusercontent.com/proxy/D4O7-WMxrWMXVPXRDUTyiVmS7SnoOctKrNy2dbljVZPZUE7TVU5ZnBCOZMB3ItdjkkFfEx1fOYOrb9NR3nlTCIc2v0pfjuEekrKuU9d3rSJL_91kbYqp-8MTAghMAl2eRDgvesT9f86ZU2q2</a:t>
            </a:r>
          </a:p>
          <a:p>
            <a:r>
              <a:rPr lang="en-US" dirty="0"/>
              <a:t>http://</a:t>
            </a:r>
            <a:r>
              <a:rPr lang="en-US" dirty="0" err="1"/>
              <a:t>www.simplonpc.co.uk</a:t>
            </a:r>
            <a:r>
              <a:rPr lang="en-US" dirty="0"/>
              <a:t>/Piers-Wales/Tenby-01_b.jpg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2048216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www.staticwhich.co.uk</a:t>
            </a:r>
            <a:r>
              <a:rPr lang="en-US" dirty="0"/>
              <a:t>/media/images/trusted-trader/desktop-main/air-source-heat-pumps-465255.jpg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2796784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2501226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970244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323537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917637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data:image</a:t>
            </a:r>
            <a:r>
              <a:rPr lang="en-US" dirty="0"/>
              <a:t>/jpeg;base64,/9j/4AAQSkZJRgABAQAAAQABAAD/2wCEAAkGBxMSEhUSExMVFhUVFxcXFxYYFxgXGBcaFxcWFxoXFRcYHSggGBolGxUXITEhJSkrLi4uFx8zODMsNygtLisBCgoKDg0OGg8QGi0eHSUvLS0tLS4tLS0tLS0rLjctLS0tLS0vMy0rLSsrKy01Ky0tKy0tLS0rListLS8tLSstLf/</a:t>
            </a:r>
            <a:r>
              <a:rPr lang="en-US" dirty="0" err="1"/>
              <a:t>AABEIALcBEwMBIgACEQEDEQH</a:t>
            </a:r>
            <a:r>
              <a:rPr lang="en-US" dirty="0"/>
              <a:t>/</a:t>
            </a:r>
            <a:r>
              <a:rPr lang="en-US" dirty="0" err="1"/>
              <a:t>xAAbAAABBQEBAAAAAAAAAAAAAAAAAQIDBAUGB</a:t>
            </a:r>
            <a:r>
              <a:rPr lang="en-US" dirty="0"/>
              <a:t>//EAEMQAAEDAQQGBQoEBgEEAwAAAAEAAhEDBBIhMQUTQVFh8AYicYGRFBYyQlKSobHR4WJywfEVI1OCotLCc4OTsgczQ//</a:t>
            </a:r>
            <a:r>
              <a:rPr lang="en-US" dirty="0" err="1"/>
              <a:t>EABoBAQEBAQEBAQAAAAAAAAAAAAABAgMEBQb</a:t>
            </a:r>
            <a:r>
              <a:rPr lang="en-US" dirty="0"/>
              <a:t>/xAAsEQEAAQMCBQIGAgMAAAAAAAAAAQIREwMSBCExQVEiUjJxgZGh8GGxIyRC/9oADAMBAAIRAxEAPwDm0LW83q34fe+yXzerfh977L9Vvp8vx+OrwyFctDAKNIwJLqsnaYuRPifFW/N2tub732U9XQlY02MhvULzN7O9d4fhWZri8c/2zdNE2nl+3YKFr+blf8HvfZL5uV9zfe+y1vp8sbKvDHSrX826+5nvfZL5tV9zPe+yb6fJsq8MdC2fNmvuZ732R5sV9zPe+yZKfJsq8MZb1n6PB9nbVFQ33U31BThhm5U1d0de/jnN2BBkqMdF7RuZ732V6no23Np6prwGQRAcBg43iL129BJOErnqVTMRsmIddKIiZ3xdUPRO0B112rb6IkuIEufqw3KZvEDKMQZIxUY6M2iGOLWi/</a:t>
            </a:r>
            <a:r>
              <a:rPr lang="en-US" dirty="0" err="1"/>
              <a:t>kJMjqucCQAZkMODZOWGIWg</a:t>
            </a:r>
            <a:r>
              <a:rPr lang="en-US" dirty="0"/>
              <a:t>/R9vJkvbMtOBaJLXXw4w3E3sZzJzlKNH2/DrsMSMbhkEOaWulvXbD3C66QA4wue7V90OltL2yrt6KuAdrKtNjm62Rjhq6bKkk7GkPGyRhvgVKOgnF9dj3tY6gGk7b157WdUj84PeBtkaVTR1vcHA1GkPm8JbjLBTPq4SxoGG4Jg0Rbb73323qgh5vDrDDMRHqjwSKq+9UExp9qZQ1OiNbWOawse0FwD5w6tQ07roGDpHYN8Jmiejjq9J72uh7KrKdwjO8QHOmcLsyeAKsWmhbqTXPL5AvOIF1/pOvuddLYm91pzGyFm6HdaXk06DnDNxxgCWlhJPFriO9X/LNM+qP3yn+KKo9Mr1t6J1WufqyH02uAa49UvkMJMYgAawZmcDAMFRU+i1dzwxppkkYEOJEh7qZbIGBDmkE5cVeOjrec6jTJBklpIIu+ibstHUZIGBuiZTqNh0gz0ajc73qmDec+8JaYN57jOfWKzu1bfFDUxpTN9ssqy6IaawpvqXBqmVZN0El9NjwwFzg1pN8AFxHjgrNp6LuE3ajcHVARU/llrabGPL3YkRDxkTmCCZU1LQ9ta/WBzb1wMJkEFgAaGFpbDmw1ogjYE+po23uDgagIeXF3WGN5oYdmALQBAwgDcFZqrvyqhIjTtzplSp9GqtzWOLQ0sc4OByhrXdaQMIdm2du0Qs3Sti1FapRvB2rcW3hkY4bOxdC/R1vLS01GwRBxaJF0M6xDZcbrQJOOAVS1dHrXUeXvLHOdiTeAJMRJgZ4LVFdV/VVDOpTRMemJu55C3fNS0bme99knmraNzPe+y7ZKfLhjq8MNC3PNS0bme99keato3M977Jkp8myrwxFbLB5PegTrYnbFyY8Voeato3M977KfzdtGq1cM9O/N/8ADdjJZqrp5WlqmiefJzqRbnmraNzPe+yPNa0bme99lrJT5Z2VeGGlW35rWjcz3vsk81rRuZ732TJT5NlXhipFuea1o3M977ITJT5Nk+HZ6pApLU1HBLqOC+dkfRxyy9Unapaeo4JdRwUyGKWZqeCXVcFpajgl8n4JkXFLN1PBLqlpahLqFMhhZupS6krR1CXUpkXCzdUUuqK0dQjUKZDCztUUuqK0NSl1KZFws7VpdWtDUo1KZDCz7ihsthZTBDGBoJJMbSVrakJdSEyGFn3EXFoagI8nCZFwyz7iLi0PJwjycJkMMs64i4tHycJPJwmSDDLPuJNWtHUJNQmRMLP1aTVrR1CNSmQws7Vo1a0dSk1PBMiYmfq0ataGoSGgrkMShcSXFoahJqEyQmKVC4hXtQhN5ild1aNWtC5wS3OC8mR9HEztUlFJaIZwTrn4VMhiZ2pSijxWjc/ClufhUyNYoZ4ocUvk60QzgluLOSVxM8WZL5Mr9xLcTJK4oUPJ0eTK/cRcUyLjhQ8mR5MFfuIuJkMUKHk/BLqOCvXEtxMhjhQ1PBGqG5X7iLimQxwoaobkuqG5XriLibzGo6oeyjVD2VeuIuJvXGo6obkakbleuJLibzGpakbijUjcrtxF1XemNS1HBGoG5XbiLibzGpajgk1HBXdWjVpvMal5PwSGzq7q0apN5jhRNnSGzq9qe1IaHFXImOFDyZCvahCuRMS1CW6vOrLpq0033zVNRowNNxABnjGBxzWo7psGu61CpdjEgtJnDAAwIzxncvnRxVH/AHen5/tnpnl2djdS3VnWDStGsAWVWyQDdJAcOBbmCtALvFUVReJuFhF1KhVSQi6lQgSEQlQgSEQlQgSEEJUiCF9pYL0uAuRex9GcRO5ShZlr0UXuebwAfMiM4Y0NnscJ70N0Y68SXSC6e0Xr0HsGG3uyW7U26uO6u/wtJ7gBJyCjqWhjSGlwBMQO0wPE4LNdop/tD0bs4zF0iMt+OfdtVq12NznhwIHoicQcCTkMHAzkcktT5N9dvhXGuBEgyEgqCYkTu7p+RWY3RRDY6uTQN0Bzid8SCNhyT7Jo5zS0uIcWnjlca3D3Z70tT5Irr5elpwiEqFh2JdRdSoQJdRdSoQJCISoQJCISlRms0YFw8QpcPhEKG0WynTF572MBwBc4NBO4Elc3bOn1kZkXvguButw6piZJAIMYEdqxVq0U/FNk5OqhJdVDR+nLPWANOswmA67eF4A+0MwVafbKYxL2DtcAtRXTMXiVS3UKidOWYYa+l77fqhZzUe6PunJ57BTh8E1pTpXndkT6LDmAtPRulqtBoYw9UeqcRjxzVAJYUimKZvEc0tDbf0prn0dUO1rj8Q8fJVz0rtmxtnPYH/q5ZQcgnmCu9OvVHaJc6tGKu8x8paPnhbBnRp9zXH5PTvPO1DOi33Kn1WbCJ2yuscVHeiHCeFq7aktLz5q7W0x3OH6p7em9TdT/AMvqsy8ePimlgOYB7RPzW44nT70flieG1u2p+GyOmj91P4/VOHTJ+6n8fqsA2ZhzYzuAHyUJ0dTPqkdjnfVbjiNCetMuc6HFR0qif35OnHTJ25nx+qd54u3M5/uXLfw2nud7xUZ0Ww5OqDscD82rUa3Dz5YnS4yO8T9XXeeJ3N5/uSeeJ3N5/uXHO0YP6lQdsfZV36POyse9uHiHLUV8NPf+2Ko42O35h3HnkdzOe9HnmdzPj9V5++wVf6jPF/8Aqm+Q1dtVn+f+q3/r+6HLfxvtl6D55ncz4/VMPTR25ngf9lwJsh21j3MB+bgjycbX1P8AEfVZmvho7/23FPHT2/MO6d02fuZ7rv8AZRnpzU9lnuu/2XDGi3fUP9zR/wAEoa0erP5nOPyhZnW4eP5ajR42e9vq7Y9PKvs0/</a:t>
            </a:r>
            <a:r>
              <a:rPr lang="en-US" dirty="0" err="1"/>
              <a:t>dd</a:t>
            </a:r>
            <a:r>
              <a:rPr lang="en-US" dirty="0"/>
              <a:t>/smnp9V9mn4O/2XGGqdgaP7G/qEeUv9qOwAfJc54jS7UO0cNxHfUdk3p7WJhtNhPBrj8nId04tP8ASpjtBHzeuHq13nAucRuJJCqP38VmeIp7UQ6Rw2p31Jd67p/aBmLOO0k/</a:t>
            </a:r>
            <a:r>
              <a:rPr lang="en-US" dirty="0" err="1"/>
              <a:t>Bryfgonf</a:t>
            </a:r>
            <a:r>
              <a:rPr lang="en-US" dirty="0"/>
              <a:t>/JNUerTd2Mc0e858/wCK4Qjn7Jplc6taZ6REO1Gjt61TP1dTpTp3aqzXMljGuBBDRjHa7nFc6bY/f8Bj8FCecUc/Jeeqimqb1Rd2tCx5Y/ePAfRJ5a/f8GqABLHas4dP2x9ktCbyx59buw+iPKn+0e6AoYlL488/BMWn7Y+y2hJ5Q72neJQmgneha2U+IHagnd8TPglBG9EonYstlnn6puMft90s7AgZfSEConnBNOHelHOXjggUHakEzsj4oDUsIG3ezwSzP7EIkbEsT+/0QNEZ71QtdGrrA+mXEAAFt4gHrtnqEhs3L/7wtAc/sqFtsL3PDg4XbsXDIBl9N0EiRBDCCY27VYFYNtkDFkwScG4ODHQBwL7sncpaLbQagL4uguEC7EF1OCBPWF0OxMEYp9jstVhZeqzESJ9IAOB2ZyWHuO9QNsldrWjWtAEDMn2RMlu3EXeOcwiNRwULiqdWzV5wqCIyJxOJmSG45jHZd4qCjYqodfc+ThMEmerTDsC3D0XH+5FXH88/dROUzlDU4oInKFxUrionFBE5NTiE1xhWEJKjcnk8/eE0qojlQvUplRVFREUkoPOfO5EIhUD5IlHP2+SA8OxKDzz3Jo8fH6J4Y7cfA70UwlOaeHMbE9tmf7Dz2Nd27lLTsFY5UqnuO+iCuQd6FdGiq/8ASqe45CDrvLH5B7MfwU0028zGspzhhcZOJIGzeCFns0PTG1xxvSSJxc12YG9g+KZ/</a:t>
            </a:r>
            <a:r>
              <a:rPr lang="en-US" dirty="0" err="1"/>
              <a:t>BKcAS</a:t>
            </a:r>
            <a:r>
              <a:rPr lang="en-US" dirty="0"/>
              <a:t>/D8uMBzcerBwcR38FhWu20vOIcw/wDbYf0TRa35Xm/+Nn0UNCiGANGQ5x4qWEupzrW8CbrH8CwCRwuwrVkqUKwyuHdMhU+BVGu0sdeGR+BSJHQVdEkYgyFUfZXDYn6N0oRtW1SrsfmraJHOGmRsKbK6SpYwclTq2Dgm0ZCoWvR7nuLhULZAERIwIOMnLAiBvK3Kli7VTqlo9b9fkp0GT/CHzOtPDAyM8Qb2cEY/hGaWnotwImqXQ5rsQfVcxwjrZm7iYxnILTG+D4IDkuWRlQv7lO5QvUELlDUCmfzyVC7eghKiKleFG9UROTSrDLM92Qw3nAKdminHMx2AlIRmymlbdLRdPJz3fIfZadn0NTzDQeJx+atyzjyCcgTwCkZoys7KmeEwP/Zd9Q0eBkIV2lYQrzLQ4Cz9FqzjiWt8StWydCgfSe49kAfGV17ixnFZlv0oYgYBBRdoSx0BLm3iNhJd88Asa39IBTN2jRpNH5Z58FFpbSBg49i50knEmT+31QbR6T19lwdjG/RMd0ltPtx2NAWPHPO1Kql2oekFp/qu7kx2mrQc6z/ErOS8/BC67/E639V/ifqhVQ3iPihLDtRhyN6VLKFzaNBE/dOCCUkn7oAJHMkQcinApIQZrSWOjwO8LVslrVe1UL44jJUrPVhWJHW2a28VcqWxjWlzzAGZ52rmbPXVTSmkR1nOxp0o6ux9Q5A8MD3Ard0T6Y0yIvPkNOLKTYvvHtOOTW8fAHNcraNPWpxIpRRbj6AAO/</a:t>
            </a:r>
            <a:r>
              <a:rPr lang="en-US" dirty="0" err="1"/>
              <a:t>Gq</a:t>
            </a:r>
            <a:r>
              <a:rPr lang="en-US" dirty="0"/>
              <a:t>/EnsI7FFbNISL7zee4nbnkAPjAA3di57SOla7JAe9rXYENwJG6ZGGOW+dkLVNKTLRdpa0TPllaf+s/6wum6K6UtDrQKNqdrGODgC8AuDmi9hUbjkHYErzJtMwHNktJz4mZByIO3PZtXR6L0laQ5rjUcbhF0klxHAEzhsA38AVvl3R6bbbO0OLWOkgFxYfSDRgXD2mgkYjKRKz37vgsXSOmXV2U67OpVoOBvtIggksOH5oBGIx7lt07Q2rTbWaAA7BzRk17YvNHDEOHAhca6bdGonygO3JQ1MlM5QvWVQuV+y2FoGsqmGjhOPstHrO+A2pujqF50kwBJJ3ACSe4Kva7driCBDB1Wt9jbDvxbTv7FqijckzYaT029o/kNDI9YgPee9whvcO9URpiuSSa1X0SfTcPgCr1DR5fhvSWDRV6WlpvAlnol2e+Bhkuuxi6vT03XBALi9sYioA8bMJdiO4rW0ZpQOP8vqP/</a:t>
            </a:r>
            <a:r>
              <a:rPr lang="en-US" dirty="0" err="1"/>
              <a:t>pkyx</a:t>
            </a:r>
            <a:r>
              <a:rPr lang="en-US" dirty="0"/>
              <a:t>/BhOIPA9xWfatFOYTI/YfeVnVaZWZpIl6XYNIsqNkCHDBzTm0pLTbFx1h0gSNb67IbU/Gw4Bx4jI9y1q1pnEbVluElqtaxLZasySpLTWXP6StMy0bM+1Z6qhtNa+Se4KGOYSJeC0yVIefmkP1/ZOhEA5+CUDZ+nf4Jv7pQPh9EDpHP7ISXRzKEHcjtSHn7IhC5tgHn7JbyQDGeec0oQBKEkJN6B0qhb6WN8d/1V/nNNDp47N+xBn0q0Cd2KwdPVTq6Td4dUPEuddHwZ/kti2UrkjYQY8MljaZp3mU3RgaYHeHPW6eqS5rTFWnTqtbUNSboaA1rSOsBMy4YEncclXtFvLbpDDdEtv8AtgEmXA4CRhh4rp7XoqzWio81WVDUaGuZdMS1zGOBjbiVxLW1HOeyQ0SWbi6JwwzEb16tLr/LlXHLn0SNrS5zyfWBicCJIj5eCu2PSTg0uLZYZkwBtx9HZB3bNsrIpUpY4RjIGeEycBzsKsubUvBpeHNDC2TJIAui60k4CIIicoVjnTN+hPWLOl6P6Rp1Kjmay+0gsMAtAa8QDiBEGTH4QtjoTbi4VqRIPVbUHAscGmO1tT4Bczo2wUrOalx7nC4XuvAYNYyodg7PFafQQRVeYOFB/Zi6m35kLhMRZ07uweoXFSuyUTlxaTVagZZ3TgHlrJxgDF5kgGBLW+KzrPZ3SHNh0gRiMRGR2H5haRBdREOukVB3y3D/ANSqdGzODvSA2yBEz8D916NOPS51dW1ZLYaLAX04kQHSIkYfMKjXFS+XmpGsEm6JE5RiR1sst5VttnvMAYKhLSZMgCAdk4TABUllszcDMwZiJju2Htw/TrKH6Dddq06VcX6dSWsdJEYls75kEEHJU+kmidVUc0GQDgfiOeC1rNT19ek1uTHmo92Ybg0RIzMMBPEntUHSu0B9VxBzPwAjeszCuW0a6KobsqSw/wBwj5we5XbNXOrE7JHgqVjb/</a:t>
            </a:r>
            <a:r>
              <a:rPr lang="en-US" dirty="0" err="1"/>
              <a:t>Np</a:t>
            </a:r>
            <a:r>
              <a:rPr lang="en-US" dirty="0"/>
              <a:t>/naT4gpKdeGE7JJXCvq1SNIWmBAzOSxz4p9WpeJJ/ZN4c96zEEyQt5570oHP6/NAPP6JAefoqhePP7ZoA2oEoJ5/UoAcPslA557vBCUc8EC4bvgEIA5hCDuYSBIUELm2AEADntUVqtLKYvPMDATBzOQwUjXgiZGIB3Z9qBwCE2+N4w4qNtqYYAcOtJHEAgEjvIQS5xz8UQJ5+Sa94AJJECcczhmiQBs44gCeP2QMr0g4XSeztxWDUaTSfQI6zHhwwxumRhtiSD3ro2ztVDSdlcSKtMfzGbMw4bWnx+KsTYcvUsAiKzKjq9EgBnqVqb3Xg01GOkkdYgt9oDZjyOlqRDqnVcwCS0DHAFwIkDGCHCeC7fSFHWUzVp1Aw02wb+Gqa0CLxGJAIz3RkuatGn3SadSjTtJaYq1QwF7sIGIAMwIBwnCZK66VVU3mXTXoopttm91SzvL67aJphtEkDWwcGmP5l/bnOfxW7S0aGVC24BfIaC2Sy6260kB7nEXsOqSeu8DItXMUasvADKwbfEDVCQJwnr/GF1lnttZ1WrSY1tK7JbaSCXBreq917EtkAi9EwMCISq+63ZKaaZov1m/4Rafm5Ua260VLnVDLphhl4z6suDXZn0CtXolZLlC9trER/02Tj3un3E9nRylRdUZVc+pRLabqTg8XqpcA8BxxJHWExEnHPBbNCkcyADAAaMA1ogBoGwAALnFU2tLevFEVRs8R9w+dyhIjep3Dn7qFyjidQF4OpTF8CD+JpkZb8R3qJthjNzjwkx3hMf8efBXaNoFXA4P2j2uLeO8Lrp1dpZqhcsFtuYZDcrxqUX4vaJWC7OAmueYXdh0FXSrabblMBoO7PvXNW20lxPFLVM5qIMgEuIAGbvpvPBZmRGHXGufti638zhGHYJKzqrsA3YPmpq9fWERIY30R2+seJVd5XCZvN20JTSrlfR9VoY9zDdfF2IM3heGAylskTnCqmdx5/TiiADn5pvPPO1SPaRMgiM5GXA7ipKNne5wa1jiSWiI2ugNHCTETwQQXecUqlNB4AddMXrsxtADss5uwUlOk4kAAycRkJzxBOzBBEU4c/RBaRszxxH12Z/JK089yBQRuCE0uPP7oQd0EJBzCVc21e2UQ9t0mBLTMx6Lg/afwrNq6DYZl5MggYM6odrIPdrXY8Fct2jWVXNc/1YjAH12P277kdhKpU+jzQQdYeq1rBLQQbuqi8Mnf/AFDdmeEVDDoikXSHHBwa4DDrS50uiOt18zuVuroprrgvehIGDTINRjyR7JmmBIykqKroGmfWIMEEgNGYpjYB/TwH4ipKOhGNqCoCcDIbkB6XogQB6RmQZS4o1LBZm3mOq43KjMgIF0Mc7KC5oGLt5xUNtsFB4Ip1mBzw8G9AyFR73XbplwFoB2GLuIlav8JBBaXZi0NEbq7rxmRmFXd0cYSCXuzJwgDEUw4DDJzad0/nKXGrZ7S2oLzHBwwxHEBwPeHA96lJ5zVPRtg1IImR1ADwYxjMeMg/BXYUVQtmjA832ksf7Q2/mG1YdfQjh/8AkMz16NwHHPqPaQJzMNC6oJVYqmBxbtDNJBu2i8Mzq6WOcYXLo2YxOHctSw2B7GlrKQYHGXF10Xjvcym1rXf3NK6BAKszdbyo0rGG9Ykud7R2dg2J7lO9QPWUQvHMqNxUr1C9BA4TmoarfhtGxTuPYonFUK23PHpAP4nB3e7b3yippFpEFlQdkH6KJxTCFqKpZmE1TSRPo0u9x/QQqdUueZqOmMgPRHYBgpU0q3uInFQvU7lC4INenpa0FofcJpMYKRANzFtMMkPHWvwc8Yvbipj0otF2dWz03PDrpOIeKpBEzduuu/lcc81S0Xpt9ANaGhwa8vgkxJNE5f8AaHvFWKPSmo0NlodDS0kuMukUQb0g/wBFu444EHFauiLTGlazi1jmXdW/WXYz6tNovgABwAp7vWKv2bpFWBD20C7WOJbLnvvFpD3ReOQvA9WMDtzUI6V1ceoMZAxkibogXger1chnOYVep0iealKpcxpFzovOxvta1wb7DergBlKXE9DpTUBEUxgIxJc6Ja4dZ04ywY7jGGBVWrpyo40nGmJpNI24gtDNmwBuHhMQBPR6SvYG3WAEFhJvO61zUDuBFnaCPxOTqXSuo0EXW5QJMwLtNoiQQG/ypI23jiEuKOnLfUquDarbrm3jEnDWXXRmYEQR2rOB555wU9utGtqF7hEhogZdVrWf8R4qELIUE8/uhEnZCEHbl0eKUoQubZAgmEIQJgQljCPohCAnnnsQUiEDgEhQhAAIPDnxQhAJCY2IQgY4889qiehCCF3OSichCIgeVC4zj4IQgjcmpULUCMuTShCqI3ujNROSoVEDkQkQiHBJOSRCBxwSIQgXYgH5lCEDweCEIQf/2Q==</a:t>
            </a:r>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089611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data:image</a:t>
            </a:r>
            <a:r>
              <a:rPr lang="en-US" dirty="0"/>
              <a:t>/jpeg;base64,/9j/4AAQSkZJRgABAQAAAQABAAD/2wCEAAkGBxAQEA8PDw8QDRAPDxAQDw8NDxAQDw8OFRUWFhYVFhUYHSggGRolGxUVITEhJSkrLi4uGB8zODMtNyktLisBCgoKDg0OGhAQGislHSAvLS0tLSstLSstLS0tKystLS0tLS0tLy0tKy0rKystLS0tLS0tLS0tLS0tLS0tLS0tLf/</a:t>
            </a:r>
            <a:r>
              <a:rPr lang="en-US" dirty="0" err="1"/>
              <a:t>AABEIALUBFwMBEQACEQEDEQH</a:t>
            </a:r>
            <a:r>
              <a:rPr lang="en-US" dirty="0"/>
              <a:t>/</a:t>
            </a:r>
            <a:r>
              <a:rPr lang="en-US" dirty="0" err="1"/>
              <a:t>xAAbAAEBAAMBAQEAAAAAAAAAAAAAAQMEBQIGB</a:t>
            </a:r>
            <a:r>
              <a:rPr lang="en-US" dirty="0"/>
              <a:t>//EAEsQAAECBAMBCQ0FBQYHAAAAAAEAAgMREhMEITEFBhQiMkFRYZHRFSNSU2JjcXOBkqGy0jNCk7HBdIKis8IWVHKEo8MHJENkg+Hw/8QAGgEBAQADAQEAAAAAAAAAAAAAAAECAwQFBv/EADwRAAEDAQMGDAYCAQUBAAAAAAABAhEDBCExEhVBUaHhBRMiMlJhcYGxwdHwFBZTYpGSM3KyBiNCgsLx/9oADAMBAAIRAxEAPwDctr3z5cW1QLagFtCC2hRbQC2gFtALaAW0AtoQW0AoSQKFZBaEkpKEkChJIKEkChSQKEkChJAoSQKEkChJAtoUW0AtoBbQC2gFtALaAW0AtqgW1ALaA2raxkotpIFtJAtpIFtJAtpIFtJAtpIFtJAtpIFtJAtpIgW0kQS2kgttJAtpIFCSBQkiBbSQLaSIFtJEChJEC2kiBbSRAtpIFtJAtpIFtJAtpIFtJAtpIFtJAtpIFtJAtpINq2sJMoFtJEC2kiBbSRAtpIgW0kQLaSIFtJEC2kiBbSRAtpIgttJEEtpIgCGrIgW0kgtpJYKYaEg821JLBbasiBbSRAtpIgW1JEFtqyIFtJEEtqSIFtJEC2kiBbSRAtpIgW0kQLaSIFtJEC2kiBbSRAtpIg2zDWEmcEtpIgttJEC2kiBbSRAtqyIFtSRAtqyIFtSRAtpIgUJIgUKyIFtSRBr42AXQ3NaA4mQkTKYnnn6JqOVVS4ypwjkVTRh7Lcb8QYcEQYIiPFyHMNFw5ZZngnqC5XvyFvbt3HdTpcY252HVvMOCwpqYGwpGG+bnF7JU1PYZADyXdQ51sbM4bdxpfkwvKW/q3nbtrok5YFCkiCiGrIgW1JEC2kiCW0kQW2rIgUJIgghqSILbSRAtpIgW0kQLaSIFtJEC2kiBbSRBLaSILbSRAtpIg2yxYSZwS2rIgtCSIJbUksFtpJIFCSIFCSIFCSIIGJIgttWRBLaSIPLpAgEgF05DnlmVMqCo1VvPVtJJBLasgrGyZj+CT/yRzEpDgx9c559AOnIuS0c5D0LJzF7Tm7Ohd9jmlzdc3Om09/j6CZl1Bb24r70qcj+anvQh0XNAzOmXxyWcmtGltqyIFtSSQAxWSwW2pIgGGkkgltWRB5hycA5pBB0IzBUR0lVqosKehDSSQKEkQKEkQKEkQLaSIFtJLAoSSQLasiC20kQS2pIgUJJYNq2sJM4I5gHtyHpSRBbasiBbUkQLasiAYaSIFtSSwLaSIFtWSQLaSXJFtJJkmviWAOhE5Cp8ydOI7VRVvQya25fek4m0NpYoRIogCCYbQ2kxA6sEw6s5H259GS8m28Kts9TIXVO2PQ9OycHJWp5S6zu4N4iMa7U0tqlzkTy1yXqo6TzFZCwIgAZjgagTgTKQdLi4jWQlzSmtFbnIddmTkr2mjsmGLkcTiOkM7jXAfbYjQkAH2Lc1bzmelye9CGbbTQIQLi9rRGgVmG5zXBhiNDpSz0msKz0axXKtyEZDVl2BxsZi8IWR7WJxhiUmyDGjyqpGvt51yfFU1uRy7TalWldhf1bj6e3LLPLLnXoSaIIYfQkkgtCSIObtvFPhtaIFBiGIxsog4MjPLXUgHTmXNa7UlnpLUXBDpslm46ojdZg2Hjo0Rz24gQ2nvdFrThBxkZmecsvaOha7FbUtLVcmhYNltsfEKiJpSTo7PZOFCMtWNXY1bjkqJylNgw1lJjAtqSIIIaSIFtJLBbaskgltJLAtqSILbSRAtpJIBhpIgW0kQbRYBrl0lYybMk5O3YkMb3rxDsNDOIlEiQi0uAtRHDItd95rOTlWLspbm3qbaSNReXgedg4hj7hbin4loEHhRaAWvLJvAk1vKUTLbz0gtVGKvIwOyGDUEEdGYWUmrJFtJJAoSRAtpIgW1JLBzsTtnCwnFkSPDY4AEtJnKfoWKvRNJklJy4Icrb26bDtgl0CJCjvrZ3twcQWzzyCwqVYbLb1LxT0SYPnTuyfMHe+GEjPKG/PLlzXP8TU6BMmp0V/Jr4rdY95aaMNDLZkSYdTLORd0LU61uXRCmLaqtWFacrfkObZQcJIEEzhAz405mrlq/hbzLji56X8rrvS6Ll0a+06s4PlvIw23zfd3dh0Nnbo7FQZCwpaSSGlgk0mU5SOmWnSV0UKzqTUbjGvH2vu40VrStR2Vkx2f/D6jc7te/htpvNphZhHgMhgBrwGR3TMyTlV1LobVWokqhvs7lVq3e7j5XA7rXh0WQwsQOYGiTRweHFM5h2vC/</a:t>
            </a:r>
            <a:r>
              <a:rPr lang="en-US" dirty="0" err="1"/>
              <a:t>JYraXJ</a:t>
            </a:r>
            <a:r>
              <a:rPr lang="en-US" dirty="0"/>
              <a:t>/xOZ73IiclfcdRsY/dW6MwsMLDMmWmpjTPIg+F0LXVtC1GKyMTU5yqkQvvuOQMY0FxAgzdrMTHKchVzkrlRFlMbjGVuxu96juP3ZuOkHCDMHJp5CD4S7vjHdE2cYupffcU7s3mXecIJGfFOeREjwun4KfGO6I4xdXv8D+2j5g2cLkCJSMs5eV0fFPjHdEZa6l99xzMZtgRnmJEhYVxkWtBhghgJLss88yuWu5azkVZSFRYTBepdaLpOmlbHU2qiMxSN+GgxYXaAhlrmwsMHtBFYhgEgtDSDn0dbjoqx2RUV6aYu0XTo65vDra5zMlWa+3w0HUwm6t0NjWCDhnymAXNcScyfC/+</a:t>
            </a:r>
            <a:r>
              <a:rPr lang="en-US" dirty="0" err="1"/>
              <a:t>kuptrdgjTTluetzV</a:t>
            </a:r>
            <a:r>
              <a:rPr lang="en-US" dirty="0"/>
              <a:t>/O49ndfEplvfDzDZB1D6py111WfxNSOYX/cnmr77j7OFugwZaCcTCBIBIq0PKuvLTWXiXajewOMgxpmDEZFpMjQZyOv6hVHIuBirFTFDZMNWTGBbVkQLSSWBbSSQLaSINHbRLIERwiGDTSbjQ0loqbMycCNJ8ixWdBmxEyr8DnbKjNdiGth4+JjG28S57XNgSbRFYyGZtY05tcTqo1KiLy0VO1DbVSnHIj8nftrOTng+K3Y7tt7xYcJmGbHhlrItUZ5hze15mymkzAk0z8pc1eo6mqIqHqWGyNtLVc12F2G9D5DbO7HfMK1vOFB78YtbIkzmHCniDwvgtbLZkrzdu47HcEKuD1/G88bH3X72huh70hxqorIlT4kiKXAylQcjL4o+2ZUcnDr79QbwQqYvX8bz6jczu9dFjPh7xkx5MUjDxGucyTGMya4NBzaOUarKjVWo6EQ5bbYW2emj3P6r07etT7B26LDDJxiQz5cJ4APNVKR9hXVkuTQeYjmLgplG2oHnPw3K5D9RjxlPWO7MDzn4TuxOLfqHGU9ZW7ZgeX+E/sTIfqHGU9Z+UYqZiOIJAqdUJa8L0elca4npJgeSB5XW5AY4k8pVAcuRzGXR6VAfc7htoQ4cCKHh4JxDiJQ3OyohjkHOCuik1ypKIcloe1HIiqdfH7Xgl+GIrk2MSZwomlqIObnIWTmOlLjBlRkOv0eaG53agec/Cidiz4t+ow4xnSML8YIgxjmB5a7Bhn2T5l4Ec+wCoci0VWqjoU6qD2qxVRTT2btNgixXPJpc1oZTBiT+1xDs9eR45BqtqU3zgc7qtOEv93HS7tQPOfhROxZZD9RhxrOkBtqB5z8GJ2Jxb9Q4xnSHdrD+c/BidiZD9Q4xmsd2oHnPwYnYmQ/UONZrHdqB5z8GJ2JkP1DjGdI8RtswKXZxOKf+lE5vQorH6ipUZPONfY21oAw2GDq5tw8IEWohzDBPkUax2SlxnUqMR636VPkN2uKZExQcyqVhgzhubnU/nC01UVFvOmg5HMuU4NQ5j7h7FrNp5e6YMpg8hpPYgQ7m4jENh4oOiVZQogJEN5z4PMFnSaquuNVdyI28/QO7OH53/gRvpXTkP1HFxlPWhhZugwpMg95I1FmNMfwrGHKZKrUSVUyd28MBMucANSYMUS/hVyH6iZbF0mI7o8NIll6NLkhwImfoc4Bp60RrlwQquYmKofn+1v+IIdEjsfs5hNL4DbsUFzJF4qlbMjmMgeTVcT7RCqioe1R4NymNej8YXA0tobu4cVsZo2bBhGLDYwObEBLC1znVDvQzNUuTRRlqyXI7JwM3cEqrVTL2L6mhsXdUMPEc92EZiQYbmBsR8gCS01ZsPgy9q31+EeNROTh17jVS4FVk8vYvqfo+4/dYzE4eqLCdAMNwhNDbkYRA1jeFMMEsycuhZ0FdUbKIcFtpMs9TIV3XqNPH7Ngx6b0JsWmdNXJPXT0BdtSkypzkk8uhaatCeLcqTian9msF/dofW7tWv4Sj0TozrbPqKX+zWC/u0P+LtT4Sj0RnS2fUXYbOB2XAgFxgwmwy6VRbOZA5M1sp0WU+akGiva61eEqOVYNtbDmMRwrNQKDrNhLJnplr7VMlDPKUlt40eHdERon1tlLqKl6CWroAiuHGhkc5Ya2j8nfBXKXSghNC+R8ZEiNL3SP3iZaHXm1Xkrip7zcEChQhT6Tc19k71p+Vq9CyczvPJt38idnmpuYzjwPWn+W9bH85vb5KaaXNf2f+kNkLYaTq7K+wxmU+9HMnTgRJLitH8ie9J6Vj/id70HDww4TsgOCMxy8J+uS624nA/BE94IZ1lJgVAJIAgCoPMQZH0FRcCtxMOA+yheqZ8oWFLmN7E8DZX/lf2r4nA3SDvw9W383LjtXP7j0bD/F3+hzJLmOsiFOhufjNEbn727JgLjqOQZrfZl5fccltT/b7z6QRXniw5dMRwHtk2fxkvQldCHkwmlfwQYc5kvlPW20Nq9JMz1SUyS5XtT03DMBnKpw0c8l7h7TMqo1CK9xlVMTl4vc7hIr3RIkEF7pFxDntmdJyBlNaH2Wk92UqXnfR4StVJiMY+ETDD0MR3K4LxH+pF+pY/B0ej4mzO9s+psT0B3KYLxH+pF+pPg6PR8SZ3tnT2J6HTweFhwWNhwm22NnICfKZnXpW9jGsbktS44a1apWer3rKqZisjAAICoAqQKAIUIAEIfLxdhxiTNrCJk5uBXnrZnyeu22UkRMTx3Aj8lI9D5jqOinw1QvxtL2gGw8SOSG79+ntT4aoPjaPX+DrbHYYLHNitcwl5IMqmyk0TqbMDTlkuqg1WNhxxWl6VHZTdRkxeMhl8CmJDcLpmREb4Dh7dZ+xV7kymxr8lMaTHZL5TR5objY7CQA9pJIAAe2ZJ0Gq2K9qJKqam03OXJRMTr7OjwRCxUnQ3SgkVOe0iI6l85Zzp5BLUCfKvOqqrnIq6dh69HJaxUbo2nJLoQ4THtofMtm8Fwkc2O6QT7QQeVdtJ6XouKHnV6aoqObzV2dRN8M8NnvBbZTWc8LqG+Ifhs94JKaxkrqLvhnhs94JKaxkrqJeZ4bPeCSghdRbrfDb7wSUGSp4jR2hrjU3JriBUM8lHKkKVrVykMOBxcMQoIc9gNpkgHtJPB5Of2LCm5MhvYhsrtdxr4TSvicza2DixoodDYS2gCb+9iczyOkeXmWitSc98tQ6rNWZSZDlvntNPuHiTyMHQ17Ses9i1fDVDo+No69gO5+NytDvS9pHVonw1QfG0tew6GxdmxYUSpzQG0EZOBzJHIFuoUXsdKnNarTTqMyWrpO4uw88KFIgCAIAhCoCFAEAQFQoQgQoQBUgQEUKJoBNAegUIcB2JawQ2mZc8SaANZCZz0GQOq8OvWZSlzvd+8+jo03PREaYTtHyPv2+MONOXNouTOFKcFwnRqnWdHwj9aA7R45tzoIaeFqSGnLLygmcKcoiIt/Z19fUX4V996XEftAgxBbHAY154ZkQatOD5J61inCNNURclb1jR1dfWVbI6+/AyQ8cJhrmlpcKgQQ4ATAz0OpHIt1G2U6qxELMefka6lnexJDNoQzlJwyccxyNBJ+UrY20UnLCLsUwWjURJVDwdpaFsPIxDD4bqSHAuB0B8Erndb6aKqIirdPh6m5LK+Jkh2keEbY4ERsMyfq51InxdOGOoqJwhTuSFvSdGievqC2V+tCxdoUiITDnbbUZO1Ep5ZKt4QpuVqQvK7PULZXpN6XHrfwqLTDMw0OMi05EkdHMjeEKKoi33rAWyVE1G1gorXugvZmHOcQZEEi2/kOa9Wyqi1EVOs8y2oqUlnq8TsL0zxiTUKVCQRAVAEKEBFSFUKAqQIAoUhwx8a7qh/SvEzhW6j6BeDKHX+dw3q7xr+qH9KucavUTNlHr/O4hgPGj6jzPAAPtaMvisqfCL55SJBjU4Lp5PIVUXrvPLIgJkZtdytdrLn6R0jJenSrMqpLVPIrUH0XQ9PQyLaaSICoRQUKhAoUFCFCoKgPk8X9phf3v5b18twpzV7/APJp9XYfTwUwu4v+a/3F5SY/9PI79Hf5kfpiPWw/khI3Gn2L4uC4O7fJD1H42J9Qz/</a:t>
            </a:r>
            <a:r>
              <a:rPr lang="en-US" dirty="0" err="1"/>
              <a:t>dWLObT</a:t>
            </a:r>
            <a:r>
              <a:rPr lang="en-US" dirty="0"/>
              <a:t>/</a:t>
            </a:r>
            <a:r>
              <a:rPr lang="en-US" dirty="0" err="1"/>
              <a:t>sv</a:t>
            </a:r>
            <a:r>
              <a:rPr lang="en-US" dirty="0"/>
              <a:t>/AJK7F3Z6nuXfIY83/XDXVYv5E/sv+LjTaeYvZ5oa2HOf/jjH2SiD9QttmYqVFnQl/wCDCq5MhOtU8TIzRn7VF+eKuJcV/qng06EwTtXxUsQcGL+0QvmhI3nN/qvg4LgvanihMXxMV6v+gpS51Lt8w/B3Z5GSIO+v9QPmetbf407fJDJed3G9sE8DC+35Ii+rsGKd/mfPcI8x3d5HfXrniBAVCEQoQFQBAQqkPAeXZMFRnImcmNPMTz9A+Gq5a9rZSuxXUdtnsVStfgmtfLWZW4d3K/0yYAPzXn5xq6kPSzXR1rs9AcO7w/4QmcaupPfeXNdHWv53De7vD/gCmcaupBmqjrX8p6HupcB6IqUKKlSHiK0OEnCfNyEHnBGiya5zVykW8j2NemS5JQwmpus4g5wOGPSBr7OperQ4QRbqn5PGtHBipfS/Hoe2uBAIIIOhC9JFRUlDyVRWrC4lSAEBZIAgCECok+UxfHwvoP8ALcvleFOb+f8AJp9ZYfTwUw/d/wA0f5q8rT/08jv0d/mSIMsR61nyQkbjT7F8XBcHdvkh7xAzxPqG/lFWLMKf9l/8lXF3Z6mRv20L1Y+di6rF/In9l/xU02nmL2eaGrgzxz/28f5nLro/y1e80VOYzuMkPis/aov8yKvLXFf6p4NOxME7V8VEU8F/7RB+eEq3nN/qvg4LgvankTGcTFer/oSnzqfb5h2DuzyM0Qd8f6ofM5YJ/Gn9vJDJecvZ6m5sPiYb0u+SIvqrBi3v8z57hHmO7vI+gXrniBARCBChAFSHiJFDZTzJ0aM3H0D9VrqVGsTKctxspUn1XZLElSCGXcfgjwGnUeUf0HWV5Fe3udcy5Nu49yzcGsZyql67N5sNIGQEgNAMgPYvPPRLUqUVoCVIQw1KAtSFFSAVKyAXoDE9mc2mh3OMwf8AE3l/PpW+haH0luW7Uc1ezU6ycpL9ekMjyMniknIH7rj0Hn6D8V7NC1sq3YLqPCtFhqUb8U1p5mYLpOQqAiAqENbHB5aKKp1CdBANMjznnktVXKyeTib6GRl/7mBzYmBqoJgxJsnTJwEspeFnkV51SxrUue2T1WW2mzmujuX0PI2YJStRONXx/vTnPjc61Ztb0NEd35M85J09m4HZg4XeonCILuHqQAPC8kdSJwa27kYde/rGck6ezcU7NBqnCicJoa7h6tE/K6T1onBrUjkYX47+oZyTp7NxW7Pk4OtRJgSBLp5TnpV0BZM4PyFlrPf5I7hBrkhX7Nx4h7LDZygxM2uaQXzFLjM6u6VkliVFVUbiRbcxURFdh2+g7ljIWouTi8cP7xJJPG53HrWvNjeh1e7+ozzknT2bh3LGYtRM3Bx4f3gQQeN5I6kza3odXu/rGck6ezcV2ywagYcQ1iTuHqJS8LmRODWpEMw695M5J09m4p2dmTbiTIkeHyZ+V0lTNjYjI27zLOSY5ezcem4Z7GBsOHEaWA2yCJgyI1J6TquplCqzmpBzvtFGpc9Z/J2l6Z44UAVIJKKUjnAAkmQGZJyAHSmAxwNcxXO4vBHhuGf7rf1PUV59fhBreSy9dh6dm4Nc/lVLk1adxkhMDdNTq45ud6T+i8l9Rz1lyntU6bKbclqQhkqWs2HmpUha0KK0IKlAYakAqQCpCipCEqQCpUBxBEjmDkQdCEB4a4t4vCb4JOYHkn9D8F30Le9lz702nm2jg5lS+ncuzcbEKM12hzGoOTh6QvXp1W1ElqyeJVovpOyXpB7Ww1hQEQp6QBARAJoAgLJARAEIUICFAJqlE1AEBUBgiYgAybwnDUA5D/EeT0a9C561qZSxvXUdVnsdStelyazERMgvNZBmORrT0D9SvGr2qpVxuTUe7Z7JTo4Xrr94GSpcx1AuQCpUhKlAKkAqQCpAYakKKkAqQgqQoqQCtCCpCipCEdIy1BGhBkR6Cs2VHMXKasKYvptqJkuSUPTMU8GTqSPDz+IH5j4LtfwrUYyUp5S9Sx5KeW/glqu5LoTsk3RBeQCDDIImCCSCF5y/6oaly0l/</a:t>
            </a:r>
            <a:r>
              <a:rPr lang="en-US" dirty="0" err="1"/>
              <a:t>bcMz</a:t>
            </a:r>
            <a:r>
              <a:rPr lang="en-US" dirty="0"/>
              <a:t>/fs3lsRPI63difNLfpL+24Zn+/ZvLYieR1u7E+aW/SX9twzP9+zeLETyOt3YnzS36S/</a:t>
            </a:r>
            <a:r>
              <a:rPr lang="en-US" dirty="0" err="1"/>
              <a:t>tuGZ</a:t>
            </a:r>
            <a:r>
              <a:rPr lang="en-US" dirty="0"/>
              <a:t>/v2bxYieR1u7E+aW/SX9twzP9+zeLMTyOt3YnzS36S/</a:t>
            </a:r>
            <a:r>
              <a:rPr lang="en-US" dirty="0" err="1"/>
              <a:t>tuGZ</a:t>
            </a:r>
            <a:r>
              <a:rPr lang="en-US" dirty="0"/>
              <a:t>/v2bxZieR1nsT5pb9Jf23DM69PZvJZieR1u7E+aW/SX9twzP8Afs3izE831u7E+aW/SX9twzP9+zeLETzfW7sT5pb9Jf23EzP9+zeDBieb63difNLfpL+24Zn+/ZvJZieb953YnzS36S/tuLmf79m8WIvm/ed2J80s+kv7bhmf79m8tiL5v3ndivzQz6S/</a:t>
            </a:r>
            <a:r>
              <a:rPr lang="en-US" dirty="0" err="1"/>
              <a:t>lPQZo</a:t>
            </a:r>
            <a:r>
              <a:rPr lang="en-US" dirty="0"/>
              <a:t>+/ZvMcZzmCbzDA5OE4knmApmVspf6k412Syiqr2p6EXghU/57N5qOjPfr3seC103EdLuT0DrXZV4Re5IakbTbR4MpsWXrPgGkDIZAaAaBefpPTgVIC1oBWgJUgFSAVIC1IBUgMFSoFSAVIBUgFSAVKAVoBWhBUhRWqBCiubxHFk+QSInzyOU+lc9azUqt72yv48AZN+RfGu92F9K05vs/R2r6llRvuL453uwvpVzfZ+jtX1JKjfcXxzvdhfSmb7P0dq+olRvuL453uwvpTN9n6O1fUSo35F8a73YX0pm+z9HavqJUb7i+Nd7sL6UzfZ+jtX1EqN9xfHO92F9KZvs/R2r6iVG+4vjne7C+lM32fo7V9RKjfkXxrvdhfSmb7P0dq+olRvyL40+7C+lM32fo7V9RKl35F8afdh/Smb7P0dq+pZUb8i+Nd7sL6VM32bo7V9RKk35F8a73YX0K5vs/R2r6iVMRfnMkucdXOzP/odAyXTTptptyWJCELWswSpUFrQCtQCpUCpQCpUCpAKkAqQGvWoQVoBWhRWhC1oBWgJWhS1oBWhBUhRUgFSAlaELWgFaAVoBWgFaAlSAVIBUgLWgFaFFSAVIBWgFaEJWgLWhRWhCVoBWgFaAVoBWgMNSFFSAVIBUgFSAVIBUgFSoFSgFaAVoC1oCVoBUgFSAVIBUgFaAVoBWgFSAVIBUgFSAVoBUgFSAVIBUgFSAVIBUgFSoFSAVIDBWoBWgFaAVoBWgFaAVoBWgFaAVoBWqBWgFSgFSAVIBWgFSAVIBUgFSAVoBWgFaAVoBWgFaAVoBWgFaAVoBWgFaAVoBWgFaAwVKgVIBUgFSAVIBUgFSAVIBUgLUgFSAVIBUoBUgFSoJUgLUgFSgFSAVKglSAVKAVIC1IBUqCVIC1KAVICVKgVIBUgFSAtSgFSAVIDBWqBWgFaAVoBWgFaAVoBWgFaAVoBWgFaAVoBWgFaAVoBWgFaAVoBWgFaAVqAVoBWqBWgFaAVoBWgFaAVoBWgFaAVoBWgFaAwzQCaATQCaATQCaATQCaATQCaATQCaATQCaATQCaATQCaATQCaATQCaATQCaATQCaATQCaATQCaATQCaATQCaATQH/2Q==</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50415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upload.wikimedia.org</a:t>
            </a:r>
            <a:r>
              <a:rPr lang="en-US" dirty="0"/>
              <a:t>/</a:t>
            </a:r>
            <a:r>
              <a:rPr lang="en-US" dirty="0" err="1"/>
              <a:t>wikipedia</a:t>
            </a:r>
            <a:r>
              <a:rPr lang="en-US" dirty="0"/>
              <a:t>/commons/b/bf/Overhead_power_lines_in_Dnipro%2C_Ukraine.jpg</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2663898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https://mattata30.files.wordpress.com/2012/12/</a:t>
            </a:r>
            <a:r>
              <a:rPr lang="en-US" dirty="0" err="1"/>
              <a:t>gsm.png</a:t>
            </a:r>
            <a:endParaRPr lang="en-US" dirty="0"/>
          </a:p>
          <a:p>
            <a:r>
              <a:rPr lang="en-US" dirty="0"/>
              <a:t>https://</a:t>
            </a:r>
            <a:r>
              <a:rPr lang="en-US" dirty="0" err="1"/>
              <a:t>image.slidesharecdn.com</a:t>
            </a:r>
            <a:r>
              <a:rPr lang="en-US" dirty="0"/>
              <a:t>/cdocumentsandsettingss05299219desktop2mobilephonesstrengthweaknesses-100220003926-phpapp02/95/test-3-728.jpg?cb=1266626404</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487772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the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334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r>
              <a:rPr lang="en-GB" sz="2400" dirty="0"/>
              <a:t> </a:t>
            </a:r>
            <a:endParaRPr lang="en-GB" sz="2400" b="1" dirty="0"/>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t>PowerPoint 5: Know the different types of structures in the built environment </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an immersed tunnel being lowered into position</a:t>
            </a:r>
          </a:p>
        </p:txBody>
      </p:sp>
      <p:pic>
        <p:nvPicPr>
          <p:cNvPr id="7" name="Picture 6" descr="Diagram&#10;&#10;Description automatically generated">
            <a:extLst>
              <a:ext uri="{FF2B5EF4-FFF2-40B4-BE49-F238E27FC236}">
                <a16:creationId xmlns:a16="http://schemas.microsoft.com/office/drawing/2014/main" id="{9F0AF6C2-ADF9-45FD-BC3C-5F5AFD9FACA4}"/>
              </a:ext>
            </a:extLst>
          </p:cNvPr>
          <p:cNvPicPr>
            <a:picLocks noChangeAspect="1"/>
          </p:cNvPicPr>
          <p:nvPr/>
        </p:nvPicPr>
        <p:blipFill rotWithShape="1">
          <a:blip r:embed="rId3"/>
          <a:srcRect b="14128"/>
          <a:stretch/>
        </p:blipFill>
        <p:spPr>
          <a:xfrm>
            <a:off x="1763688" y="1642187"/>
            <a:ext cx="5821263" cy="420781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distribution</a:t>
            </a:r>
          </a:p>
        </p:txBody>
      </p:sp>
      <p:sp>
        <p:nvSpPr>
          <p:cNvPr id="3" name="Content Placeholder 2"/>
          <p:cNvSpPr>
            <a:spLocks noGrp="1"/>
          </p:cNvSpPr>
          <p:nvPr>
            <p:ph sz="quarter" idx="10"/>
          </p:nvPr>
        </p:nvSpPr>
        <p:spPr>
          <a:xfrm>
            <a:off x="452924" y="1390588"/>
            <a:ext cx="6491064" cy="4248000"/>
          </a:xfrm>
        </p:spPr>
        <p:txBody>
          <a:bodyPr/>
          <a:lstStyle/>
          <a:p>
            <a:r>
              <a:rPr lang="en-US" dirty="0">
                <a:solidFill>
                  <a:srgbClr val="000000"/>
                </a:solidFill>
              </a:rPr>
              <a:t>Services are transported across the country via a network of underground or overground pipes and cables that carry gas, electricity, water and telecommunications to both homes and businesses.</a:t>
            </a:r>
          </a:p>
          <a:p>
            <a:r>
              <a:rPr lang="en-US" dirty="0">
                <a:solidFill>
                  <a:srgbClr val="000000"/>
                </a:solidFill>
              </a:rPr>
              <a:t>Pylons carry high voltage electricity (often exceeding 765,000 volts) from power stations to local substations before been stepped down to 240 volts for use in domestic properties.  </a:t>
            </a:r>
          </a:p>
          <a:p>
            <a:r>
              <a:rPr lang="en-US" dirty="0">
                <a:solidFill>
                  <a:srgbClr val="000000"/>
                </a:solidFill>
              </a:rPr>
              <a:t>Electricity and phone cables usually cross the country on overground poles, while water and gas are usually piped underground.  </a:t>
            </a:r>
          </a:p>
        </p:txBody>
      </p:sp>
      <p:pic>
        <p:nvPicPr>
          <p:cNvPr id="4" name="Picture 3"/>
          <p:cNvPicPr/>
          <p:nvPr/>
        </p:nvPicPr>
        <p:blipFill>
          <a:blip r:embed="rId3" cstate="print">
            <a:extLst>
              <a:ext uri="{28A0092B-C50C-407E-A947-70E740481C1C}">
                <a14:useLocalDpi xmlns:a14="http://schemas.microsoft.com/office/drawing/2010/main"/>
              </a:ext>
            </a:extLst>
          </a:blip>
          <a:srcRect/>
          <a:stretch>
            <a:fillRect/>
          </a:stretch>
        </p:blipFill>
        <p:spPr bwMode="auto">
          <a:xfrm>
            <a:off x="7308304" y="3789040"/>
            <a:ext cx="1584175" cy="216024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39D0BCF-EE1A-442C-8D99-D1052B706090}"/>
              </a:ext>
            </a:extLst>
          </p:cNvPr>
          <p:cNvPicPr>
            <a:picLocks noChangeAspect="1"/>
          </p:cNvPicPr>
          <p:nvPr/>
        </p:nvPicPr>
        <p:blipFill rotWithShape="1">
          <a:blip r:embed="rId3"/>
          <a:srcRect b="9731"/>
          <a:stretch/>
        </p:blipFill>
        <p:spPr>
          <a:xfrm>
            <a:off x="4932040" y="2636912"/>
            <a:ext cx="3514305" cy="3465208"/>
          </a:xfrm>
          <a:prstGeom prst="rect">
            <a:avLst/>
          </a:prstGeom>
        </p:spPr>
      </p:pic>
      <p:sp>
        <p:nvSpPr>
          <p:cNvPr id="2" name="Title 1"/>
          <p:cNvSpPr>
            <a:spLocks noGrp="1"/>
          </p:cNvSpPr>
          <p:nvPr>
            <p:ph type="title"/>
          </p:nvPr>
        </p:nvSpPr>
        <p:spPr/>
        <p:txBody>
          <a:bodyPr/>
          <a:lstStyle/>
          <a:p>
            <a:r>
              <a:rPr lang="en-US" dirty="0"/>
              <a:t>Towers</a:t>
            </a:r>
          </a:p>
        </p:txBody>
      </p:sp>
      <p:sp>
        <p:nvSpPr>
          <p:cNvPr id="3" name="Content Placeholder 2"/>
          <p:cNvSpPr>
            <a:spLocks noGrp="1"/>
          </p:cNvSpPr>
          <p:nvPr>
            <p:ph sz="quarter" idx="10"/>
          </p:nvPr>
        </p:nvSpPr>
        <p:spPr>
          <a:xfrm>
            <a:off x="457200" y="1512000"/>
            <a:ext cx="8229600" cy="4797320"/>
          </a:xfrm>
        </p:spPr>
        <p:txBody>
          <a:bodyPr/>
          <a:lstStyle/>
          <a:p>
            <a:r>
              <a:rPr lang="en-US" sz="1800" b="1" dirty="0"/>
              <a:t>Mobile phone towers: </a:t>
            </a:r>
            <a:r>
              <a:rPr lang="en-US" sz="1800" dirty="0"/>
              <a:t>These act as though they are large antennae, transmitting and receiving radio waves to a radio base station. From here, the call is either sent via a </a:t>
            </a:r>
            <a:r>
              <a:rPr lang="en-US" sz="1800" dirty="0" err="1"/>
              <a:t>fibre</a:t>
            </a:r>
            <a:r>
              <a:rPr lang="en-US" sz="1800" dirty="0"/>
              <a:t> optic cable or forwarded to another base station via a satellite link.</a:t>
            </a:r>
          </a:p>
        </p:txBody>
      </p:sp>
      <p:pic>
        <p:nvPicPr>
          <p:cNvPr id="7" name="Picture 6" descr="Diagram&#10;&#10;Description automatically generated">
            <a:extLst>
              <a:ext uri="{FF2B5EF4-FFF2-40B4-BE49-F238E27FC236}">
                <a16:creationId xmlns:a16="http://schemas.microsoft.com/office/drawing/2014/main" id="{3C913D52-CAAE-4E99-BAD0-8CCD6E01AF81}"/>
              </a:ext>
            </a:extLst>
          </p:cNvPr>
          <p:cNvPicPr>
            <a:picLocks noChangeAspect="1"/>
          </p:cNvPicPr>
          <p:nvPr/>
        </p:nvPicPr>
        <p:blipFill rotWithShape="1">
          <a:blip r:embed="rId4"/>
          <a:srcRect b="12145"/>
          <a:stretch/>
        </p:blipFill>
        <p:spPr>
          <a:xfrm>
            <a:off x="1432609" y="2771246"/>
            <a:ext cx="3139391" cy="307875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Flood management and coastal </a:t>
            </a:r>
            <a:r>
              <a:rPr lang="en-US" dirty="0" err="1"/>
              <a:t>defences</a:t>
            </a:r>
            <a:endParaRPr lang="en-US" dirty="0"/>
          </a:p>
        </p:txBody>
      </p:sp>
      <p:sp>
        <p:nvSpPr>
          <p:cNvPr id="3" name="Content Placeholder 2"/>
          <p:cNvSpPr>
            <a:spLocks noGrp="1"/>
          </p:cNvSpPr>
          <p:nvPr>
            <p:ph sz="quarter" idx="10"/>
          </p:nvPr>
        </p:nvSpPr>
        <p:spPr>
          <a:xfrm>
            <a:off x="457200" y="1512000"/>
            <a:ext cx="8579296" cy="4248000"/>
          </a:xfrm>
        </p:spPr>
        <p:txBody>
          <a:bodyPr/>
          <a:lstStyle/>
          <a:p>
            <a:r>
              <a:rPr lang="en-US" dirty="0">
                <a:solidFill>
                  <a:srgbClr val="000000"/>
                </a:solidFill>
              </a:rPr>
              <a:t>Flood management and protection of Wales’s coasts is increasingly important with the pressures of climate change and weather unpredictability.</a:t>
            </a:r>
          </a:p>
        </p:txBody>
      </p:sp>
      <p:sp>
        <p:nvSpPr>
          <p:cNvPr id="6" name="TextBox 5">
            <a:extLst>
              <a:ext uri="{FF2B5EF4-FFF2-40B4-BE49-F238E27FC236}">
                <a16:creationId xmlns:a16="http://schemas.microsoft.com/office/drawing/2014/main" id="{6AEB0CBC-C5FF-4C80-AF2B-A16C23447F59}"/>
              </a:ext>
            </a:extLst>
          </p:cNvPr>
          <p:cNvSpPr txBox="1"/>
          <p:nvPr/>
        </p:nvSpPr>
        <p:spPr>
          <a:xfrm>
            <a:off x="349696" y="2175378"/>
            <a:ext cx="4844774" cy="3785652"/>
          </a:xfrm>
          <a:prstGeom prst="rect">
            <a:avLst/>
          </a:prstGeom>
          <a:noFill/>
        </p:spPr>
        <p:txBody>
          <a:bodyPr wrap="square">
            <a:spAutoFit/>
          </a:bodyPr>
          <a:lstStyle/>
          <a:p>
            <a:r>
              <a:rPr lang="en-US" b="1" dirty="0">
                <a:solidFill>
                  <a:srgbClr val="000000"/>
                </a:solidFill>
              </a:rPr>
              <a:t>Dams: </a:t>
            </a:r>
            <a:r>
              <a:rPr lang="en-US" dirty="0">
                <a:solidFill>
                  <a:srgbClr val="000000"/>
                </a:solidFill>
              </a:rPr>
              <a:t>Designed to regulate the flow of water and to form reservoirs for domestic and commercial use, as well as to generate hydroelectricity.</a:t>
            </a:r>
          </a:p>
          <a:p>
            <a:endParaRPr lang="en-US" dirty="0">
              <a:solidFill>
                <a:srgbClr val="000000"/>
              </a:solidFill>
            </a:endParaRPr>
          </a:p>
          <a:p>
            <a:r>
              <a:rPr lang="en-US" b="1" dirty="0">
                <a:solidFill>
                  <a:srgbClr val="000000"/>
                </a:solidFill>
              </a:rPr>
              <a:t>Temporary catchment area: </a:t>
            </a:r>
            <a:r>
              <a:rPr lang="en-US" dirty="0">
                <a:solidFill>
                  <a:srgbClr val="000000"/>
                </a:solidFill>
              </a:rPr>
              <a:t>To prevent flooding caused by run-off, all new developments must have included in their planning catchment areas that hold back water to allow a slower release into main water courses.  </a:t>
            </a:r>
          </a:p>
          <a:p>
            <a:endParaRPr lang="en-US" dirty="0">
              <a:solidFill>
                <a:srgbClr val="000000"/>
              </a:solidFill>
            </a:endParaRPr>
          </a:p>
        </p:txBody>
      </p:sp>
      <p:sp>
        <p:nvSpPr>
          <p:cNvPr id="7" name="TextBox 6">
            <a:extLst>
              <a:ext uri="{FF2B5EF4-FFF2-40B4-BE49-F238E27FC236}">
                <a16:creationId xmlns:a16="http://schemas.microsoft.com/office/drawing/2014/main" id="{55F268AC-D7F5-4FA3-9A58-DD4482C52274}"/>
              </a:ext>
            </a:extLst>
          </p:cNvPr>
          <p:cNvSpPr txBox="1"/>
          <p:nvPr/>
        </p:nvSpPr>
        <p:spPr>
          <a:xfrm>
            <a:off x="6124160" y="4822780"/>
            <a:ext cx="2701259" cy="523220"/>
          </a:xfrm>
          <a:prstGeom prst="rect">
            <a:avLst/>
          </a:prstGeom>
          <a:noFill/>
        </p:spPr>
        <p:txBody>
          <a:bodyPr wrap="square">
            <a:spAutoFit/>
          </a:bodyPr>
          <a:lstStyle/>
          <a:p>
            <a:r>
              <a:rPr lang="en-GB" sz="1400" dirty="0"/>
              <a:t>The Craig Goch Dam, Elan Valley Reservoirs in Mid-Wales</a:t>
            </a:r>
          </a:p>
        </p:txBody>
      </p:sp>
      <p:pic>
        <p:nvPicPr>
          <p:cNvPr id="8" name="Picture 7" descr="A stone bridge&#10;&#10;Description automatically generated">
            <a:extLst>
              <a:ext uri="{FF2B5EF4-FFF2-40B4-BE49-F238E27FC236}">
                <a16:creationId xmlns:a16="http://schemas.microsoft.com/office/drawing/2014/main" id="{E9DF04BB-87CC-4A8D-9456-912C66AB227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5547" y="2624271"/>
            <a:ext cx="3419872" cy="219428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Flood management</a:t>
            </a:r>
          </a:p>
        </p:txBody>
      </p:sp>
      <p:sp>
        <p:nvSpPr>
          <p:cNvPr id="3" name="Content Placeholder 2"/>
          <p:cNvSpPr>
            <a:spLocks noGrp="1"/>
          </p:cNvSpPr>
          <p:nvPr>
            <p:ph sz="quarter" idx="10"/>
          </p:nvPr>
        </p:nvSpPr>
        <p:spPr>
          <a:xfrm>
            <a:off x="457200" y="1556792"/>
            <a:ext cx="3610744" cy="2254436"/>
          </a:xfrm>
        </p:spPr>
        <p:txBody>
          <a:bodyPr/>
          <a:lstStyle/>
          <a:p>
            <a:pPr>
              <a:spcBef>
                <a:spcPts val="700"/>
              </a:spcBef>
              <a:spcAft>
                <a:spcPts val="700"/>
              </a:spcAft>
            </a:pPr>
            <a:r>
              <a:rPr lang="en-US" sz="1800" b="1" dirty="0">
                <a:solidFill>
                  <a:srgbClr val="000000"/>
                </a:solidFill>
              </a:rPr>
              <a:t>River </a:t>
            </a:r>
            <a:r>
              <a:rPr lang="en-US" sz="1800" b="1" dirty="0" err="1">
                <a:solidFill>
                  <a:srgbClr val="000000"/>
                </a:solidFill>
              </a:rPr>
              <a:t>defences</a:t>
            </a:r>
            <a:r>
              <a:rPr lang="en-US" sz="1800" b="1" dirty="0">
                <a:solidFill>
                  <a:srgbClr val="000000"/>
                </a:solidFill>
              </a:rPr>
              <a:t>: </a:t>
            </a:r>
            <a:r>
              <a:rPr lang="en-US" sz="1800" dirty="0">
                <a:solidFill>
                  <a:srgbClr val="000000"/>
                </a:solidFill>
              </a:rPr>
              <a:t>Rivers are regularly dredged to maintain flow. Levees, bunds and weirs assist in regulating water flow and reducing the risk of erosion and flooding.</a:t>
            </a:r>
          </a:p>
          <a:p>
            <a:pPr>
              <a:spcBef>
                <a:spcPts val="700"/>
              </a:spcBef>
              <a:spcAft>
                <a:spcPts val="700"/>
              </a:spcAft>
            </a:pPr>
            <a:r>
              <a:rPr lang="en-US" sz="1800" b="1" dirty="0"/>
              <a:t>Flood plains</a:t>
            </a:r>
            <a:r>
              <a:rPr lang="en-US" sz="1800" dirty="0">
                <a:solidFill>
                  <a:srgbClr val="000000"/>
                </a:solidFill>
              </a:rPr>
              <a:t>: These are natural low-lying areas that naturally flood when rivers burst their banks after heavy rainfall. When houses are built on flood plains, they are at an increased risk of flooding should the levees break.</a:t>
            </a:r>
          </a:p>
        </p:txBody>
      </p:sp>
      <p:pic>
        <p:nvPicPr>
          <p:cNvPr id="5" name="Picture 4" descr="Diagram&#10;&#10;Description automatically generated">
            <a:extLst>
              <a:ext uri="{FF2B5EF4-FFF2-40B4-BE49-F238E27FC236}">
                <a16:creationId xmlns:a16="http://schemas.microsoft.com/office/drawing/2014/main" id="{38744B47-8F57-459F-990C-C8800B6C6669}"/>
              </a:ext>
            </a:extLst>
          </p:cNvPr>
          <p:cNvPicPr>
            <a:picLocks noChangeAspect="1"/>
          </p:cNvPicPr>
          <p:nvPr/>
        </p:nvPicPr>
        <p:blipFill rotWithShape="1">
          <a:blip r:embed="rId3"/>
          <a:srcRect b="11105"/>
          <a:stretch/>
        </p:blipFill>
        <p:spPr>
          <a:xfrm>
            <a:off x="4176142" y="1484784"/>
            <a:ext cx="4510658" cy="451017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1CEB4-45FB-BF41-A521-3CC62E92C607}"/>
              </a:ext>
            </a:extLst>
          </p:cNvPr>
          <p:cNvSpPr>
            <a:spLocks noGrp="1"/>
          </p:cNvSpPr>
          <p:nvPr>
            <p:ph type="title"/>
          </p:nvPr>
        </p:nvSpPr>
        <p:spPr/>
        <p:txBody>
          <a:bodyPr/>
          <a:lstStyle/>
          <a:p>
            <a:r>
              <a:rPr lang="en-US" dirty="0"/>
              <a:t>Weirs, bunds, levees, floodgates and barriers</a:t>
            </a:r>
          </a:p>
        </p:txBody>
      </p:sp>
      <p:sp>
        <p:nvSpPr>
          <p:cNvPr id="3" name="Content Placeholder 2">
            <a:extLst>
              <a:ext uri="{FF2B5EF4-FFF2-40B4-BE49-F238E27FC236}">
                <a16:creationId xmlns:a16="http://schemas.microsoft.com/office/drawing/2014/main" id="{AB5A71B5-855B-7444-8618-C54B21B4399E}"/>
              </a:ext>
            </a:extLst>
          </p:cNvPr>
          <p:cNvSpPr>
            <a:spLocks noGrp="1"/>
          </p:cNvSpPr>
          <p:nvPr>
            <p:ph sz="quarter" idx="10"/>
          </p:nvPr>
        </p:nvSpPr>
        <p:spPr>
          <a:xfrm>
            <a:off x="457200" y="1512000"/>
            <a:ext cx="4258816" cy="4248000"/>
          </a:xfrm>
        </p:spPr>
        <p:txBody>
          <a:bodyPr/>
          <a:lstStyle/>
          <a:p>
            <a:r>
              <a:rPr lang="en-US" dirty="0"/>
              <a:t>A </a:t>
            </a:r>
            <a:r>
              <a:rPr lang="en-US" b="1" dirty="0"/>
              <a:t>weir</a:t>
            </a:r>
            <a:r>
              <a:rPr lang="en-US" dirty="0"/>
              <a:t> is a small dam designed to regulate the flow of water to help prevent erosion.</a:t>
            </a:r>
          </a:p>
          <a:p>
            <a:r>
              <a:rPr lang="en-US" dirty="0"/>
              <a:t>A </a:t>
            </a:r>
            <a:r>
              <a:rPr lang="en-US" b="1" dirty="0"/>
              <a:t>bund</a:t>
            </a:r>
            <a:r>
              <a:rPr lang="en-US" dirty="0"/>
              <a:t> is a wall built of stone or soil formed into an embankment that holds back water.</a:t>
            </a:r>
          </a:p>
          <a:p>
            <a:r>
              <a:rPr lang="en-US" dirty="0"/>
              <a:t>A </a:t>
            </a:r>
            <a:r>
              <a:rPr lang="en-US" b="1" dirty="0"/>
              <a:t>levee</a:t>
            </a:r>
            <a:r>
              <a:rPr lang="en-US" dirty="0"/>
              <a:t> is like a bund but is normally formed naturally by the river.</a:t>
            </a:r>
          </a:p>
          <a:p>
            <a:r>
              <a:rPr lang="en-US" b="1" dirty="0"/>
              <a:t>Floodgates</a:t>
            </a:r>
            <a:r>
              <a:rPr lang="en-US" dirty="0"/>
              <a:t> are designed to control water levels in flood barriers, reservoirs, rivers and levee systems.</a:t>
            </a:r>
          </a:p>
        </p:txBody>
      </p:sp>
      <p:sp>
        <p:nvSpPr>
          <p:cNvPr id="8" name="TextBox 7">
            <a:extLst>
              <a:ext uri="{FF2B5EF4-FFF2-40B4-BE49-F238E27FC236}">
                <a16:creationId xmlns:a16="http://schemas.microsoft.com/office/drawing/2014/main" id="{5B266A5D-C1CE-554D-B7CA-BB0FA3B84F6D}"/>
              </a:ext>
            </a:extLst>
          </p:cNvPr>
          <p:cNvSpPr txBox="1"/>
          <p:nvPr/>
        </p:nvSpPr>
        <p:spPr>
          <a:xfrm>
            <a:off x="5933160" y="5876880"/>
            <a:ext cx="3178871" cy="307777"/>
          </a:xfrm>
          <a:prstGeom prst="rect">
            <a:avLst/>
          </a:prstGeom>
          <a:noFill/>
        </p:spPr>
        <p:txBody>
          <a:bodyPr wrap="square" rtlCol="0">
            <a:spAutoFit/>
          </a:bodyPr>
          <a:lstStyle/>
          <a:p>
            <a:r>
              <a:rPr lang="en-US" sz="1400" dirty="0"/>
              <a:t>A temporary flood barrier in Ironbridge </a:t>
            </a:r>
          </a:p>
        </p:txBody>
      </p:sp>
      <p:sp>
        <p:nvSpPr>
          <p:cNvPr id="9" name="TextBox 8">
            <a:extLst>
              <a:ext uri="{FF2B5EF4-FFF2-40B4-BE49-F238E27FC236}">
                <a16:creationId xmlns:a16="http://schemas.microsoft.com/office/drawing/2014/main" id="{A433CCC7-1B1F-4945-B737-5F8C1EF0A714}"/>
              </a:ext>
            </a:extLst>
          </p:cNvPr>
          <p:cNvSpPr txBox="1"/>
          <p:nvPr/>
        </p:nvSpPr>
        <p:spPr>
          <a:xfrm>
            <a:off x="6668941" y="3069878"/>
            <a:ext cx="2448272" cy="307777"/>
          </a:xfrm>
          <a:prstGeom prst="rect">
            <a:avLst/>
          </a:prstGeom>
          <a:noFill/>
        </p:spPr>
        <p:txBody>
          <a:bodyPr wrap="square">
            <a:spAutoFit/>
          </a:bodyPr>
          <a:lstStyle/>
          <a:p>
            <a:r>
              <a:rPr lang="en-GB" sz="1400" dirty="0"/>
              <a:t>The weir on the </a:t>
            </a:r>
            <a:r>
              <a:rPr lang="en-GB" sz="1400" dirty="0" err="1"/>
              <a:t>Afon</a:t>
            </a:r>
            <a:r>
              <a:rPr lang="en-GB" sz="1400" dirty="0"/>
              <a:t> Twrch</a:t>
            </a:r>
          </a:p>
        </p:txBody>
      </p:sp>
      <p:pic>
        <p:nvPicPr>
          <p:cNvPr id="6" name="Picture 5" descr="A picture containing fence, outdoor, building, rail&#10;&#10;Description automatically generated">
            <a:extLst>
              <a:ext uri="{FF2B5EF4-FFF2-40B4-BE49-F238E27FC236}">
                <a16:creationId xmlns:a16="http://schemas.microsoft.com/office/drawing/2014/main" id="{7DD3C225-0B65-40D2-A1A2-AECA2D20E4A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541615" y="3702673"/>
            <a:ext cx="2582494" cy="2147327"/>
          </a:xfrm>
          <a:prstGeom prst="rect">
            <a:avLst/>
          </a:prstGeom>
        </p:spPr>
      </p:pic>
      <p:pic>
        <p:nvPicPr>
          <p:cNvPr id="5" name="Picture 4">
            <a:extLst>
              <a:ext uri="{FF2B5EF4-FFF2-40B4-BE49-F238E27FC236}">
                <a16:creationId xmlns:a16="http://schemas.microsoft.com/office/drawing/2014/main" id="{1B554CA1-0D10-4549-8222-22E4B5733B4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714526" y="1609988"/>
            <a:ext cx="3430392" cy="1429605"/>
          </a:xfrm>
          <a:prstGeom prst="rect">
            <a:avLst/>
          </a:prstGeom>
        </p:spPr>
      </p:pic>
    </p:spTree>
    <p:extLst>
      <p:ext uri="{BB962C8B-B14F-4D97-AF65-F5344CB8AC3E}">
        <p14:creationId xmlns:p14="http://schemas.microsoft.com/office/powerpoint/2010/main" val="18877733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06712-3331-1847-B171-EABE25B0F294}"/>
              </a:ext>
            </a:extLst>
          </p:cNvPr>
          <p:cNvSpPr>
            <a:spLocks noGrp="1"/>
          </p:cNvSpPr>
          <p:nvPr>
            <p:ph type="title"/>
          </p:nvPr>
        </p:nvSpPr>
        <p:spPr/>
        <p:txBody>
          <a:bodyPr/>
          <a:lstStyle/>
          <a:p>
            <a:r>
              <a:rPr lang="en-US" dirty="0"/>
              <a:t>Coastal </a:t>
            </a:r>
            <a:r>
              <a:rPr lang="en-US" dirty="0" err="1"/>
              <a:t>defences</a:t>
            </a:r>
            <a:endParaRPr lang="en-US" dirty="0"/>
          </a:p>
        </p:txBody>
      </p:sp>
      <p:sp>
        <p:nvSpPr>
          <p:cNvPr id="3" name="Content Placeholder 2">
            <a:extLst>
              <a:ext uri="{FF2B5EF4-FFF2-40B4-BE49-F238E27FC236}">
                <a16:creationId xmlns:a16="http://schemas.microsoft.com/office/drawing/2014/main" id="{C2700A72-68DD-1747-8D63-ACFEA62AB34A}"/>
              </a:ext>
            </a:extLst>
          </p:cNvPr>
          <p:cNvSpPr>
            <a:spLocks noGrp="1"/>
          </p:cNvSpPr>
          <p:nvPr>
            <p:ph sz="quarter" idx="10"/>
          </p:nvPr>
        </p:nvSpPr>
        <p:spPr>
          <a:xfrm>
            <a:off x="457200" y="1512000"/>
            <a:ext cx="3322712" cy="4248000"/>
          </a:xfrm>
        </p:spPr>
        <p:txBody>
          <a:bodyPr/>
          <a:lstStyle/>
          <a:p>
            <a:r>
              <a:rPr lang="en-US" dirty="0"/>
              <a:t>To prevent land being eroded by the sea a number of techniques have been  adopted dependent on the location.</a:t>
            </a:r>
          </a:p>
          <a:p>
            <a:r>
              <a:rPr lang="en-US" dirty="0"/>
              <a:t>In seaside towns and areas that are prone to the full force of storm surges, sea walls often form part of the promenade and protect the land from erosion.</a:t>
            </a:r>
          </a:p>
          <a:p>
            <a:endParaRPr lang="en-US" dirty="0"/>
          </a:p>
        </p:txBody>
      </p:sp>
      <p:sp>
        <p:nvSpPr>
          <p:cNvPr id="6" name="TextBox 5">
            <a:extLst>
              <a:ext uri="{FF2B5EF4-FFF2-40B4-BE49-F238E27FC236}">
                <a16:creationId xmlns:a16="http://schemas.microsoft.com/office/drawing/2014/main" id="{1636FC16-661F-4061-83F1-0DEBA1FFDC53}"/>
              </a:ext>
            </a:extLst>
          </p:cNvPr>
          <p:cNvSpPr txBox="1"/>
          <p:nvPr/>
        </p:nvSpPr>
        <p:spPr>
          <a:xfrm>
            <a:off x="5508104" y="4212460"/>
            <a:ext cx="3481536" cy="307777"/>
          </a:xfrm>
          <a:prstGeom prst="rect">
            <a:avLst/>
          </a:prstGeom>
          <a:noFill/>
        </p:spPr>
        <p:txBody>
          <a:bodyPr wrap="square">
            <a:spAutoFit/>
          </a:bodyPr>
          <a:lstStyle/>
          <a:p>
            <a:r>
              <a:rPr lang="en-GB" sz="1400" dirty="0"/>
              <a:t>Storm Ciara, Porthcawl in South Wales</a:t>
            </a:r>
          </a:p>
        </p:txBody>
      </p:sp>
      <p:pic>
        <p:nvPicPr>
          <p:cNvPr id="7" name="Picture 6" descr="A picture containing smoke, outdoor, train, spring&#10;&#10;Description automatically generated">
            <a:extLst>
              <a:ext uri="{FF2B5EF4-FFF2-40B4-BE49-F238E27FC236}">
                <a16:creationId xmlns:a16="http://schemas.microsoft.com/office/drawing/2014/main" id="{AF7440B3-2D74-4BFA-8DEB-424A654EC91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72000" y="1390588"/>
            <a:ext cx="4114800" cy="2747061"/>
          </a:xfrm>
          <a:prstGeom prst="rect">
            <a:avLst/>
          </a:prstGeom>
        </p:spPr>
      </p:pic>
    </p:spTree>
    <p:extLst>
      <p:ext uri="{BB962C8B-B14F-4D97-AF65-F5344CB8AC3E}">
        <p14:creationId xmlns:p14="http://schemas.microsoft.com/office/powerpoint/2010/main" val="1221538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Coastal </a:t>
            </a:r>
            <a:r>
              <a:rPr lang="en-US" dirty="0" err="1"/>
              <a:t>defences</a:t>
            </a:r>
            <a:endParaRPr lang="en-US" dirty="0"/>
          </a:p>
        </p:txBody>
      </p:sp>
      <p:sp>
        <p:nvSpPr>
          <p:cNvPr id="3" name="Content Placeholder 2"/>
          <p:cNvSpPr>
            <a:spLocks noGrp="1"/>
          </p:cNvSpPr>
          <p:nvPr>
            <p:ph sz="quarter" idx="10"/>
          </p:nvPr>
        </p:nvSpPr>
        <p:spPr>
          <a:xfrm>
            <a:off x="539552" y="1556792"/>
            <a:ext cx="4994909" cy="1268928"/>
          </a:xfrm>
        </p:spPr>
        <p:txBody>
          <a:bodyPr/>
          <a:lstStyle/>
          <a:p>
            <a:r>
              <a:rPr lang="en-US" sz="1800" b="1" dirty="0" err="1">
                <a:latin typeface="Arial" panose="020B0604020202020204" pitchFamily="34" charset="0"/>
                <a:cs typeface="Arial" panose="020B0604020202020204" pitchFamily="34" charset="0"/>
              </a:rPr>
              <a:t>Groynes</a:t>
            </a:r>
            <a:r>
              <a:rPr lang="en-US" sz="1800" dirty="0">
                <a:latin typeface="Arial" panose="020B0604020202020204" pitchFamily="34" charset="0"/>
                <a:cs typeface="Arial" panose="020B0604020202020204" pitchFamily="34" charset="0"/>
              </a:rPr>
              <a:t> are low walls or barriers built out into the sea to help stop erosion and prevent  beaches from  drifting or washing  away.</a:t>
            </a:r>
          </a:p>
          <a:p>
            <a:r>
              <a:rPr lang="en-US" sz="1800" dirty="0"/>
              <a:t>						</a:t>
            </a:r>
          </a:p>
        </p:txBody>
      </p:sp>
      <p:sp>
        <p:nvSpPr>
          <p:cNvPr id="7" name="TextBox 6">
            <a:extLst>
              <a:ext uri="{FF2B5EF4-FFF2-40B4-BE49-F238E27FC236}">
                <a16:creationId xmlns:a16="http://schemas.microsoft.com/office/drawing/2014/main" id="{D6685577-7FBC-4C48-A4F0-0292B6E31AF0}"/>
              </a:ext>
            </a:extLst>
          </p:cNvPr>
          <p:cNvSpPr txBox="1"/>
          <p:nvPr/>
        </p:nvSpPr>
        <p:spPr>
          <a:xfrm>
            <a:off x="3272673" y="2785850"/>
            <a:ext cx="5615734" cy="1477328"/>
          </a:xfrm>
          <a:prstGeom prst="rect">
            <a:avLst/>
          </a:prstGeom>
          <a:noFill/>
        </p:spPr>
        <p:txBody>
          <a:bodyPr wrap="square" rtlCol="0">
            <a:spAutoFit/>
          </a:bodyPr>
          <a:lstStyle/>
          <a:p>
            <a:r>
              <a:rPr lang="en-US" sz="1800" b="1" dirty="0"/>
              <a:t>Gabions </a:t>
            </a:r>
            <a:r>
              <a:rPr lang="en-US" sz="1800" dirty="0"/>
              <a:t>are a versatile form of erosion </a:t>
            </a:r>
            <a:r>
              <a:rPr lang="en-US" sz="1800" dirty="0">
                <a:latin typeface="Arial" panose="020B0604020202020204" pitchFamily="34" charset="0"/>
                <a:cs typeface="Arial" panose="020B0604020202020204" pitchFamily="34" charset="0"/>
              </a:rPr>
              <a:t>protection</a:t>
            </a:r>
            <a:r>
              <a:rPr lang="en-US" sz="1800" dirty="0"/>
              <a:t>. They are cages filled with bricks or stones and placed in areas prone to erosion, as the contents allow water to flow through them and so they prevent erosion by decreasing the velocity of the water.</a:t>
            </a:r>
          </a:p>
        </p:txBody>
      </p:sp>
      <p:sp>
        <p:nvSpPr>
          <p:cNvPr id="6" name="TextBox 5">
            <a:extLst>
              <a:ext uri="{FF2B5EF4-FFF2-40B4-BE49-F238E27FC236}">
                <a16:creationId xmlns:a16="http://schemas.microsoft.com/office/drawing/2014/main" id="{4D63EF5F-3650-814C-8801-E1CD8F55EFF6}"/>
              </a:ext>
            </a:extLst>
          </p:cNvPr>
          <p:cNvSpPr txBox="1"/>
          <p:nvPr/>
        </p:nvSpPr>
        <p:spPr>
          <a:xfrm>
            <a:off x="417846" y="4688391"/>
            <a:ext cx="5332639" cy="1200329"/>
          </a:xfrm>
          <a:prstGeom prst="rect">
            <a:avLst/>
          </a:prstGeom>
          <a:noFill/>
        </p:spPr>
        <p:txBody>
          <a:bodyPr wrap="square" rtlCol="0">
            <a:spAutoFit/>
          </a:bodyPr>
          <a:lstStyle/>
          <a:p>
            <a:r>
              <a:rPr lang="en-US" sz="1800" b="1" dirty="0"/>
              <a:t>Revetments</a:t>
            </a:r>
            <a:r>
              <a:rPr lang="en-US" sz="1800" dirty="0"/>
              <a:t> are sloping structures made from timber, rocks, concrete blocks or paving that are built along shorelines, cliffs and sea walls to absorb the energy from waves, preventing erosion.</a:t>
            </a:r>
          </a:p>
        </p:txBody>
      </p:sp>
      <p:pic>
        <p:nvPicPr>
          <p:cNvPr id="9" name="Picture 8" descr="A group of people on a beach&#10;&#10;Description automatically generated">
            <a:extLst>
              <a:ext uri="{FF2B5EF4-FFF2-40B4-BE49-F238E27FC236}">
                <a16:creationId xmlns:a16="http://schemas.microsoft.com/office/drawing/2014/main" id="{8D8722FB-B0BE-4797-A8C7-A52786C0BA4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08104" y="1180467"/>
            <a:ext cx="3250193" cy="1557320"/>
          </a:xfrm>
          <a:prstGeom prst="rect">
            <a:avLst/>
          </a:prstGeom>
        </p:spPr>
      </p:pic>
      <p:pic>
        <p:nvPicPr>
          <p:cNvPr id="12" name="Picture 11" descr="A close up of a sandy beach&#10;&#10;Description automatically generated">
            <a:extLst>
              <a:ext uri="{FF2B5EF4-FFF2-40B4-BE49-F238E27FC236}">
                <a16:creationId xmlns:a16="http://schemas.microsoft.com/office/drawing/2014/main" id="{E07DF1AC-F039-44A2-88D9-38707846981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24128" y="4253532"/>
            <a:ext cx="2975669" cy="1983780"/>
          </a:xfrm>
          <a:prstGeom prst="rect">
            <a:avLst/>
          </a:prstGeom>
        </p:spPr>
      </p:pic>
      <p:pic>
        <p:nvPicPr>
          <p:cNvPr id="14" name="Picture 13" descr="A close up of a rock&#10;&#10;Description automatically generated">
            <a:extLst>
              <a:ext uri="{FF2B5EF4-FFF2-40B4-BE49-F238E27FC236}">
                <a16:creationId xmlns:a16="http://schemas.microsoft.com/office/drawing/2014/main" id="{3A0E6674-F8C8-4741-B7A2-4687C37A028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7846" y="2613248"/>
            <a:ext cx="2843808" cy="1895872"/>
          </a:xfrm>
          <a:prstGeom prst="rect">
            <a:avLst/>
          </a:prstGeom>
        </p:spPr>
      </p:pic>
    </p:spTree>
    <p:extLst>
      <p:ext uri="{BB962C8B-B14F-4D97-AF65-F5344CB8AC3E}">
        <p14:creationId xmlns:p14="http://schemas.microsoft.com/office/powerpoint/2010/main" val="2350177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Canal and waterway structures</a:t>
            </a:r>
          </a:p>
        </p:txBody>
      </p:sp>
      <p:sp>
        <p:nvSpPr>
          <p:cNvPr id="3" name="TextBox 2">
            <a:extLst>
              <a:ext uri="{FF2B5EF4-FFF2-40B4-BE49-F238E27FC236}">
                <a16:creationId xmlns:a16="http://schemas.microsoft.com/office/drawing/2014/main" id="{3963A241-FA06-E640-BDA0-20FFDDA00BB5}"/>
              </a:ext>
            </a:extLst>
          </p:cNvPr>
          <p:cNvSpPr txBox="1"/>
          <p:nvPr/>
        </p:nvSpPr>
        <p:spPr>
          <a:xfrm>
            <a:off x="354360" y="1556792"/>
            <a:ext cx="8435280" cy="1015663"/>
          </a:xfrm>
          <a:prstGeom prst="rect">
            <a:avLst/>
          </a:prstGeom>
          <a:noFill/>
        </p:spPr>
        <p:txBody>
          <a:bodyPr wrap="square" rtlCol="0">
            <a:spAutoFit/>
          </a:bodyPr>
          <a:lstStyle/>
          <a:p>
            <a:r>
              <a:rPr lang="en-US" dirty="0"/>
              <a:t>With the construction of canals, goods and building materials could be cheaply transported across the border and so coal from South Wales powered the industrial cities of England.</a:t>
            </a:r>
          </a:p>
        </p:txBody>
      </p:sp>
      <p:sp>
        <p:nvSpPr>
          <p:cNvPr id="5" name="TextBox 4">
            <a:extLst>
              <a:ext uri="{FF2B5EF4-FFF2-40B4-BE49-F238E27FC236}">
                <a16:creationId xmlns:a16="http://schemas.microsoft.com/office/drawing/2014/main" id="{E39362C4-8921-7341-B205-BBCF663C0980}"/>
              </a:ext>
            </a:extLst>
          </p:cNvPr>
          <p:cNvSpPr txBox="1"/>
          <p:nvPr/>
        </p:nvSpPr>
        <p:spPr>
          <a:xfrm>
            <a:off x="373296" y="2754438"/>
            <a:ext cx="4752528" cy="1323439"/>
          </a:xfrm>
          <a:prstGeom prst="rect">
            <a:avLst/>
          </a:prstGeom>
          <a:noFill/>
        </p:spPr>
        <p:txBody>
          <a:bodyPr wrap="square" rtlCol="0">
            <a:spAutoFit/>
          </a:bodyPr>
          <a:lstStyle/>
          <a:p>
            <a:r>
              <a:rPr lang="en-US" dirty="0"/>
              <a:t>On canals, locks are used to raise and lower boats between stretches of water at different levels, allowing a barge to travel over obstacles.</a:t>
            </a:r>
          </a:p>
        </p:txBody>
      </p:sp>
      <p:pic>
        <p:nvPicPr>
          <p:cNvPr id="6" name="Picture 5" descr="A picture containing outdoor&#10;&#10;Description automatically generated">
            <a:extLst>
              <a:ext uri="{FF2B5EF4-FFF2-40B4-BE49-F238E27FC236}">
                <a16:creationId xmlns:a16="http://schemas.microsoft.com/office/drawing/2014/main" id="{38EB5F58-3C43-47FB-91A3-466B62C835C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93646" y="2929181"/>
            <a:ext cx="3850354" cy="2689401"/>
          </a:xfrm>
          <a:prstGeom prst="rect">
            <a:avLst/>
          </a:prstGeom>
        </p:spPr>
      </p:pic>
    </p:spTree>
    <p:extLst>
      <p:ext uri="{BB962C8B-B14F-4D97-AF65-F5344CB8AC3E}">
        <p14:creationId xmlns:p14="http://schemas.microsoft.com/office/powerpoint/2010/main" val="277312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Quays, docks and piers </a:t>
            </a:r>
          </a:p>
        </p:txBody>
      </p:sp>
      <p:sp>
        <p:nvSpPr>
          <p:cNvPr id="8" name="Content Placeholder 7">
            <a:extLst>
              <a:ext uri="{FF2B5EF4-FFF2-40B4-BE49-F238E27FC236}">
                <a16:creationId xmlns:a16="http://schemas.microsoft.com/office/drawing/2014/main" id="{17AFFD09-A60E-4333-AFAA-5817F164F314}"/>
              </a:ext>
            </a:extLst>
          </p:cNvPr>
          <p:cNvSpPr>
            <a:spLocks noGrp="1"/>
          </p:cNvSpPr>
          <p:nvPr>
            <p:ph sz="quarter" idx="10"/>
          </p:nvPr>
        </p:nvSpPr>
        <p:spPr>
          <a:xfrm>
            <a:off x="457200" y="1512000"/>
            <a:ext cx="8229600" cy="4248000"/>
          </a:xfrm>
        </p:spPr>
        <p:txBody>
          <a:bodyPr/>
          <a:lstStyle/>
          <a:p>
            <a:r>
              <a:rPr lang="en-GB" b="1" dirty="0"/>
              <a:t>Quays </a:t>
            </a:r>
            <a:r>
              <a:rPr lang="en-GB" dirty="0"/>
              <a:t>are stone or metal platforms that are built alongside or project over the water, allowing ships to dock while loading and unloading cargo. </a:t>
            </a:r>
          </a:p>
          <a:p>
            <a:r>
              <a:rPr lang="en-GB" b="1" dirty="0"/>
              <a:t>Docks </a:t>
            </a:r>
            <a:r>
              <a:rPr lang="en-GB" dirty="0"/>
              <a:t>are man-made, enclosed structures normally surrounded by warehouses where ships dock to load and unload cargo.</a:t>
            </a:r>
          </a:p>
          <a:p>
            <a:r>
              <a:rPr lang="en-GB" b="1" dirty="0"/>
              <a:t>Dry docks </a:t>
            </a:r>
            <a:r>
              <a:rPr lang="en-GB" dirty="0"/>
              <a:t>are man-made structures where a ship sails into a dock that is then drained so that work on the ship can be undertaken. The dock is re-flooded so the ship can sail out again.</a:t>
            </a:r>
          </a:p>
          <a:p>
            <a:r>
              <a:rPr lang="en-GB" b="1" dirty="0"/>
              <a:t>Piers </a:t>
            </a:r>
            <a:r>
              <a:rPr lang="en-GB" dirty="0"/>
              <a:t>are raised structures that usually extend from the shore into the sea. These were traditionally used for boarding boats at sea but most are now used for recreational purposes.   </a:t>
            </a:r>
          </a:p>
        </p:txBody>
      </p:sp>
    </p:spTree>
    <p:extLst>
      <p:ext uri="{BB962C8B-B14F-4D97-AF65-F5344CB8AC3E}">
        <p14:creationId xmlns:p14="http://schemas.microsoft.com/office/powerpoint/2010/main" val="3889890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Transport infrastructure </a:t>
            </a:r>
          </a:p>
        </p:txBody>
      </p:sp>
      <p:sp>
        <p:nvSpPr>
          <p:cNvPr id="3" name="Content Placeholder 2"/>
          <p:cNvSpPr>
            <a:spLocks noGrp="1"/>
          </p:cNvSpPr>
          <p:nvPr>
            <p:ph sz="quarter" idx="10"/>
          </p:nvPr>
        </p:nvSpPr>
        <p:spPr>
          <a:xfrm>
            <a:off x="457200" y="1512000"/>
            <a:ext cx="8507288" cy="4248000"/>
          </a:xfrm>
        </p:spPr>
        <p:txBody>
          <a:bodyPr/>
          <a:lstStyle/>
          <a:p>
            <a:r>
              <a:rPr lang="en-US" dirty="0"/>
              <a:t>People and goods are transported around the country and the rest of the  world using a range of interlinking networks.</a:t>
            </a:r>
          </a:p>
          <a:p>
            <a:r>
              <a:rPr lang="en-US" b="1" dirty="0">
                <a:solidFill>
                  <a:srgbClr val="000000"/>
                </a:solidFill>
              </a:rPr>
              <a:t>Roads: </a:t>
            </a:r>
            <a:r>
              <a:rPr lang="en-US" dirty="0">
                <a:solidFill>
                  <a:srgbClr val="000000"/>
                </a:solidFill>
              </a:rPr>
              <a:t>link local and national locations, towns, cities, airports, docks etc.</a:t>
            </a:r>
          </a:p>
          <a:p>
            <a:r>
              <a:rPr lang="en-US" b="1" dirty="0">
                <a:solidFill>
                  <a:srgbClr val="000000"/>
                </a:solidFill>
              </a:rPr>
              <a:t>Rail: </a:t>
            </a:r>
            <a:r>
              <a:rPr lang="en-US" dirty="0">
                <a:solidFill>
                  <a:srgbClr val="000000"/>
                </a:solidFill>
              </a:rPr>
              <a:t>links</a:t>
            </a:r>
            <a:r>
              <a:rPr lang="en-US" b="1" dirty="0">
                <a:solidFill>
                  <a:srgbClr val="000000"/>
                </a:solidFill>
              </a:rPr>
              <a:t> </a:t>
            </a:r>
            <a:r>
              <a:rPr lang="en-US" dirty="0">
                <a:solidFill>
                  <a:srgbClr val="000000"/>
                </a:solidFill>
              </a:rPr>
              <a:t>major towns and cities to docks and airports.</a:t>
            </a:r>
          </a:p>
          <a:p>
            <a:r>
              <a:rPr lang="en-US" b="1" dirty="0">
                <a:solidFill>
                  <a:srgbClr val="000000"/>
                </a:solidFill>
              </a:rPr>
              <a:t>Air: </a:t>
            </a:r>
            <a:r>
              <a:rPr lang="en-US" dirty="0">
                <a:solidFill>
                  <a:srgbClr val="000000"/>
                </a:solidFill>
              </a:rPr>
              <a:t>airports</a:t>
            </a:r>
            <a:r>
              <a:rPr lang="en-US" b="1" dirty="0">
                <a:solidFill>
                  <a:srgbClr val="000000"/>
                </a:solidFill>
              </a:rPr>
              <a:t> </a:t>
            </a:r>
            <a:r>
              <a:rPr lang="en-US" dirty="0">
                <a:solidFill>
                  <a:srgbClr val="000000"/>
                </a:solidFill>
              </a:rPr>
              <a:t>link regional and internal destinations, carrying people and goods.</a:t>
            </a:r>
          </a:p>
          <a:p>
            <a:r>
              <a:rPr lang="en-US" b="1" dirty="0">
                <a:solidFill>
                  <a:srgbClr val="000000"/>
                </a:solidFill>
              </a:rPr>
              <a:t>Water: </a:t>
            </a:r>
            <a:r>
              <a:rPr lang="en-US" dirty="0">
                <a:solidFill>
                  <a:srgbClr val="000000"/>
                </a:solidFill>
              </a:rPr>
              <a:t>canals were traditionally used to transport goods before the railways were built but are now mainly used for leisure. Modern ports are all deep water to accommodate large ships and tankers transporting raw materials and goods internationally.</a:t>
            </a:r>
          </a:p>
        </p:txBody>
      </p:sp>
    </p:spTree>
    <p:extLst>
      <p:ext uri="{BB962C8B-B14F-4D97-AF65-F5344CB8AC3E}">
        <p14:creationId xmlns:p14="http://schemas.microsoft.com/office/powerpoint/2010/main" val="2737046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Renewable energy</a:t>
            </a:r>
          </a:p>
        </p:txBody>
      </p:sp>
      <p:sp>
        <p:nvSpPr>
          <p:cNvPr id="3" name="Content Placeholder 2"/>
          <p:cNvSpPr>
            <a:spLocks noGrp="1"/>
          </p:cNvSpPr>
          <p:nvPr>
            <p:ph sz="quarter" idx="10"/>
          </p:nvPr>
        </p:nvSpPr>
        <p:spPr/>
        <p:txBody>
          <a:bodyPr/>
          <a:lstStyle/>
          <a:p>
            <a:r>
              <a:rPr lang="en-US" dirty="0">
                <a:solidFill>
                  <a:srgbClr val="000000"/>
                </a:solidFill>
              </a:rPr>
              <a:t>With the rise of global warming and the depletion of fossil fuels, the production of energy from renewable sources is becoming more and more important. The following are the most common ways of producing energy which feeds into the National Grid:</a:t>
            </a:r>
          </a:p>
          <a:p>
            <a:pPr marL="342900" indent="-342900">
              <a:buClr>
                <a:srgbClr val="0077E3"/>
              </a:buClr>
              <a:buFont typeface="Arial" panose="020B0604020202020204" pitchFamily="34" charset="0"/>
              <a:buChar char="•"/>
            </a:pPr>
            <a:r>
              <a:rPr lang="en-US" b="1" dirty="0">
                <a:solidFill>
                  <a:srgbClr val="000000"/>
                </a:solidFill>
              </a:rPr>
              <a:t>Wind farms </a:t>
            </a:r>
            <a:r>
              <a:rPr lang="en-US" dirty="0">
                <a:solidFill>
                  <a:srgbClr val="000000"/>
                </a:solidFill>
              </a:rPr>
              <a:t>produce clean electricity from wind turbines.</a:t>
            </a:r>
          </a:p>
          <a:p>
            <a:pPr marL="342900" indent="-342900">
              <a:buClr>
                <a:srgbClr val="0077E3"/>
              </a:buClr>
              <a:buFont typeface="Arial" panose="020B0604020202020204" pitchFamily="34" charset="0"/>
              <a:buChar char="•"/>
            </a:pPr>
            <a:r>
              <a:rPr lang="en-US" b="1" dirty="0">
                <a:solidFill>
                  <a:srgbClr val="000000"/>
                </a:solidFill>
              </a:rPr>
              <a:t>Tidal movement </a:t>
            </a:r>
            <a:r>
              <a:rPr lang="en-US" dirty="0">
                <a:solidFill>
                  <a:srgbClr val="000000"/>
                </a:solidFill>
              </a:rPr>
              <a:t>is being harvested to produce electricity.</a:t>
            </a:r>
          </a:p>
          <a:p>
            <a:pPr marL="342900" indent="-342900">
              <a:buClr>
                <a:srgbClr val="0077E3"/>
              </a:buClr>
              <a:buFont typeface="Arial" panose="020B0604020202020204" pitchFamily="34" charset="0"/>
              <a:buChar char="•"/>
            </a:pPr>
            <a:r>
              <a:rPr lang="en-US" b="1" dirty="0">
                <a:solidFill>
                  <a:srgbClr val="000000"/>
                </a:solidFill>
              </a:rPr>
              <a:t>Solar farms </a:t>
            </a:r>
            <a:r>
              <a:rPr lang="en-US" dirty="0">
                <a:solidFill>
                  <a:srgbClr val="000000"/>
                </a:solidFill>
              </a:rPr>
              <a:t>produce electricity from sunlight.</a:t>
            </a:r>
          </a:p>
          <a:p>
            <a:pPr marL="342900" indent="-342900">
              <a:buClr>
                <a:srgbClr val="0077E3"/>
              </a:buClr>
              <a:buFont typeface="Arial" panose="020B0604020202020204" pitchFamily="34" charset="0"/>
              <a:buChar char="•"/>
            </a:pPr>
            <a:r>
              <a:rPr lang="en-US" b="1" dirty="0">
                <a:solidFill>
                  <a:srgbClr val="000000"/>
                </a:solidFill>
              </a:rPr>
              <a:t>Industrial biomass boilers </a:t>
            </a:r>
            <a:r>
              <a:rPr lang="en-US" dirty="0">
                <a:solidFill>
                  <a:srgbClr val="000000"/>
                </a:solidFill>
              </a:rPr>
              <a:t>using wood pellets or timber are being used to replace fossil fuels to produce sustainable electricity.</a:t>
            </a:r>
          </a:p>
          <a:p>
            <a:pPr marL="342900" indent="-342900">
              <a:buFont typeface="Arial" panose="020B0604020202020204" pitchFamily="34" charset="0"/>
              <a:buChar char="•"/>
            </a:pPr>
            <a:endParaRPr lang="en-US" dirty="0">
              <a:solidFill>
                <a:srgbClr val="000000"/>
              </a:solidFill>
            </a:endParaRPr>
          </a:p>
          <a:p>
            <a:endParaRPr lang="en-US" dirty="0"/>
          </a:p>
          <a:p>
            <a:endParaRPr lang="en-US" dirty="0"/>
          </a:p>
        </p:txBody>
      </p:sp>
    </p:spTree>
    <p:extLst>
      <p:ext uri="{BB962C8B-B14F-4D97-AF65-F5344CB8AC3E}">
        <p14:creationId xmlns:p14="http://schemas.microsoft.com/office/powerpoint/2010/main" val="3745144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Renewable energy continued</a:t>
            </a:r>
          </a:p>
        </p:txBody>
      </p:sp>
      <p:sp>
        <p:nvSpPr>
          <p:cNvPr id="3" name="Content Placeholder 2"/>
          <p:cNvSpPr>
            <a:spLocks noGrp="1"/>
          </p:cNvSpPr>
          <p:nvPr>
            <p:ph sz="quarter" idx="10"/>
          </p:nvPr>
        </p:nvSpPr>
        <p:spPr>
          <a:xfrm>
            <a:off x="457200" y="1628800"/>
            <a:ext cx="8229600" cy="4248000"/>
          </a:xfrm>
        </p:spPr>
        <p:txBody>
          <a:bodyPr/>
          <a:lstStyle/>
          <a:p>
            <a:r>
              <a:rPr lang="en-US" dirty="0">
                <a:solidFill>
                  <a:srgbClr val="000000"/>
                </a:solidFill>
              </a:rPr>
              <a:t>Renewable energy generation is a major design feature in new buildings.  Buildings can be heated and generate electricity from renewable sources. These technologies include:</a:t>
            </a:r>
          </a:p>
          <a:p>
            <a:pPr marL="342900" indent="-342900">
              <a:buClr>
                <a:srgbClr val="0077E3"/>
              </a:buClr>
              <a:buFont typeface="Arial" panose="020B0604020202020204" pitchFamily="34" charset="0"/>
              <a:buChar char="•"/>
            </a:pPr>
            <a:r>
              <a:rPr lang="en-US" b="1" dirty="0">
                <a:solidFill>
                  <a:srgbClr val="000000"/>
                </a:solidFill>
              </a:rPr>
              <a:t>Solar water heating </a:t>
            </a:r>
            <a:r>
              <a:rPr lang="en-US" dirty="0">
                <a:solidFill>
                  <a:srgbClr val="000000"/>
                </a:solidFill>
              </a:rPr>
              <a:t>which</a:t>
            </a:r>
            <a:r>
              <a:rPr lang="en-US" b="1" dirty="0">
                <a:solidFill>
                  <a:srgbClr val="000000"/>
                </a:solidFill>
              </a:rPr>
              <a:t> </a:t>
            </a:r>
            <a:r>
              <a:rPr lang="en-US" dirty="0">
                <a:solidFill>
                  <a:srgbClr val="000000"/>
                </a:solidFill>
              </a:rPr>
              <a:t>directly absorbs the heat of the sun and circulates it through a heat exchanger into the hot water storage tank of the building. </a:t>
            </a:r>
          </a:p>
          <a:p>
            <a:pPr marL="342900" indent="-342900">
              <a:buClr>
                <a:srgbClr val="0077E3"/>
              </a:buClr>
              <a:buFont typeface="Arial" panose="020B0604020202020204" pitchFamily="34" charset="0"/>
              <a:buChar char="•"/>
            </a:pPr>
            <a:r>
              <a:rPr lang="en-US" b="1" dirty="0">
                <a:solidFill>
                  <a:srgbClr val="000000"/>
                </a:solidFill>
              </a:rPr>
              <a:t>Domestic biomass boilers</a:t>
            </a:r>
            <a:r>
              <a:rPr lang="en-US" dirty="0">
                <a:solidFill>
                  <a:srgbClr val="000000"/>
                </a:solidFill>
              </a:rPr>
              <a:t>, fueled with wood pellets or timber that can be used to heat a building and hot water.</a:t>
            </a:r>
          </a:p>
          <a:p>
            <a:pPr marL="342900" indent="-342900">
              <a:buClr>
                <a:srgbClr val="0077E3"/>
              </a:buClr>
              <a:buFont typeface="Arial" panose="020B0604020202020204" pitchFamily="34" charset="0"/>
              <a:buChar char="•"/>
            </a:pPr>
            <a:r>
              <a:rPr lang="en-US" b="1" dirty="0">
                <a:solidFill>
                  <a:srgbClr val="000000"/>
                </a:solidFill>
              </a:rPr>
              <a:t>Air source heat pumps </a:t>
            </a:r>
            <a:r>
              <a:rPr lang="en-US" dirty="0">
                <a:solidFill>
                  <a:srgbClr val="000000"/>
                </a:solidFill>
              </a:rPr>
              <a:t>transfer heat from the air outside a building using a refrigerant system. </a:t>
            </a:r>
            <a:endParaRPr lang="en-US" sz="1600" dirty="0"/>
          </a:p>
          <a:p>
            <a:endParaRPr lang="en-US" sz="1600" dirty="0"/>
          </a:p>
        </p:txBody>
      </p:sp>
    </p:spTree>
    <p:extLst>
      <p:ext uri="{BB962C8B-B14F-4D97-AF65-F5344CB8AC3E}">
        <p14:creationId xmlns:p14="http://schemas.microsoft.com/office/powerpoint/2010/main" val="3150145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Renewable energy continued</a:t>
            </a:r>
          </a:p>
        </p:txBody>
      </p:sp>
      <p:sp>
        <p:nvSpPr>
          <p:cNvPr id="3" name="Content Placeholder 2"/>
          <p:cNvSpPr>
            <a:spLocks noGrp="1"/>
          </p:cNvSpPr>
          <p:nvPr>
            <p:ph sz="quarter" idx="10"/>
          </p:nvPr>
        </p:nvSpPr>
        <p:spPr>
          <a:xfrm>
            <a:off x="457200" y="1628800"/>
            <a:ext cx="8229600" cy="4248000"/>
          </a:xfrm>
        </p:spPr>
        <p:txBody>
          <a:bodyPr/>
          <a:lstStyle/>
          <a:p>
            <a:pPr marL="342900" indent="-342900">
              <a:buClr>
                <a:srgbClr val="0077E3"/>
              </a:buClr>
              <a:buFont typeface="Arial" panose="020B0604020202020204" pitchFamily="34" charset="0"/>
              <a:buChar char="•"/>
            </a:pPr>
            <a:r>
              <a:rPr lang="en-US" b="1" dirty="0">
                <a:solidFill>
                  <a:srgbClr val="000000"/>
                </a:solidFill>
              </a:rPr>
              <a:t>Ground source heat pumps </a:t>
            </a:r>
            <a:r>
              <a:rPr lang="en-US" dirty="0">
                <a:solidFill>
                  <a:srgbClr val="000000"/>
                </a:solidFill>
              </a:rPr>
              <a:t>use a ground heat exchange loop placed underground. Water is naturally heated underground and is pumped back to the surface where it is used to run heating systems  and produce hot water.</a:t>
            </a:r>
          </a:p>
          <a:p>
            <a:pPr marL="342900" indent="-342900">
              <a:buClr>
                <a:srgbClr val="0077E3"/>
              </a:buClr>
              <a:buFont typeface="Arial" panose="020B0604020202020204" pitchFamily="34" charset="0"/>
              <a:buChar char="•"/>
            </a:pPr>
            <a:r>
              <a:rPr lang="en-US" b="1" dirty="0">
                <a:solidFill>
                  <a:srgbClr val="000000"/>
                </a:solidFill>
              </a:rPr>
              <a:t>Photovoltaic cells </a:t>
            </a:r>
            <a:r>
              <a:rPr lang="en-US" dirty="0">
                <a:solidFill>
                  <a:srgbClr val="000000"/>
                </a:solidFill>
              </a:rPr>
              <a:t>can be positioned on a roof or on the ground and supply electricity to a building</a:t>
            </a:r>
            <a:r>
              <a:rPr lang="en-US">
                <a:solidFill>
                  <a:srgbClr val="000000"/>
                </a:solidFill>
              </a:rPr>
              <a:t>. Any </a:t>
            </a:r>
            <a:r>
              <a:rPr lang="en-US" dirty="0">
                <a:solidFill>
                  <a:srgbClr val="000000"/>
                </a:solidFill>
              </a:rPr>
              <a:t>excess electricity is then fed into the National Grid.</a:t>
            </a:r>
          </a:p>
          <a:p>
            <a:endParaRPr lang="en-US" sz="1200" dirty="0"/>
          </a:p>
          <a:p>
            <a:endParaRPr lang="en-US" sz="1600" dirty="0"/>
          </a:p>
          <a:p>
            <a:endParaRPr lang="en-US" sz="1600" dirty="0"/>
          </a:p>
        </p:txBody>
      </p:sp>
    </p:spTree>
    <p:extLst>
      <p:ext uri="{BB962C8B-B14F-4D97-AF65-F5344CB8AC3E}">
        <p14:creationId xmlns:p14="http://schemas.microsoft.com/office/powerpoint/2010/main" val="870820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B93E291D-00D4-4235-9E90-FB642547A8D1}"/>
              </a:ext>
            </a:extLst>
          </p:cNvPr>
          <p:cNvPicPr>
            <a:picLocks noChangeAspect="1"/>
          </p:cNvPicPr>
          <p:nvPr/>
        </p:nvPicPr>
        <p:blipFill rotWithShape="1">
          <a:blip r:embed="rId3"/>
          <a:srcRect b="19429"/>
          <a:stretch/>
        </p:blipFill>
        <p:spPr>
          <a:xfrm>
            <a:off x="1311039" y="1199294"/>
            <a:ext cx="6521921" cy="4556985"/>
          </a:xfrm>
          <a:prstGeom prst="rect">
            <a:avLst/>
          </a:prstGeom>
        </p:spPr>
      </p:pic>
      <p:sp>
        <p:nvSpPr>
          <p:cNvPr id="2" name="Title 1"/>
          <p:cNvSpPr>
            <a:spLocks noGrp="1"/>
          </p:cNvSpPr>
          <p:nvPr>
            <p:ph type="title"/>
          </p:nvPr>
        </p:nvSpPr>
        <p:spPr/>
        <p:txBody>
          <a:bodyPr/>
          <a:lstStyle/>
          <a:p>
            <a:r>
              <a:rPr lang="en-US" dirty="0"/>
              <a:t>Air source heat pump</a:t>
            </a:r>
          </a:p>
        </p:txBody>
      </p:sp>
    </p:spTree>
    <p:extLst>
      <p:ext uri="{BB962C8B-B14F-4D97-AF65-F5344CB8AC3E}">
        <p14:creationId xmlns:p14="http://schemas.microsoft.com/office/powerpoint/2010/main" val="11269401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16CC6A06-BA10-493F-9AE6-7D3DE93FC31D}"/>
              </a:ext>
            </a:extLst>
          </p:cNvPr>
          <p:cNvPicPr>
            <a:picLocks noChangeAspect="1"/>
          </p:cNvPicPr>
          <p:nvPr/>
        </p:nvPicPr>
        <p:blipFill rotWithShape="1">
          <a:blip r:embed="rId2"/>
          <a:srcRect b="9238"/>
          <a:stretch/>
        </p:blipFill>
        <p:spPr>
          <a:xfrm>
            <a:off x="1691680" y="1250533"/>
            <a:ext cx="5936704" cy="4570148"/>
          </a:xfrm>
          <a:prstGeom prst="rect">
            <a:avLst/>
          </a:prstGeom>
        </p:spPr>
      </p:pic>
      <p:sp>
        <p:nvSpPr>
          <p:cNvPr id="2" name="Title 1">
            <a:extLst>
              <a:ext uri="{FF2B5EF4-FFF2-40B4-BE49-F238E27FC236}">
                <a16:creationId xmlns:a16="http://schemas.microsoft.com/office/drawing/2014/main" id="{BD422DF8-824E-8441-A9A6-128A42389233}"/>
              </a:ext>
            </a:extLst>
          </p:cNvPr>
          <p:cNvSpPr>
            <a:spLocks noGrp="1"/>
          </p:cNvSpPr>
          <p:nvPr>
            <p:ph type="title"/>
          </p:nvPr>
        </p:nvSpPr>
        <p:spPr/>
        <p:txBody>
          <a:bodyPr/>
          <a:lstStyle/>
          <a:p>
            <a:r>
              <a:rPr lang="en-US" dirty="0"/>
              <a:t>Ground source heat pump </a:t>
            </a:r>
          </a:p>
        </p:txBody>
      </p:sp>
    </p:spTree>
    <p:extLst>
      <p:ext uri="{BB962C8B-B14F-4D97-AF65-F5344CB8AC3E}">
        <p14:creationId xmlns:p14="http://schemas.microsoft.com/office/powerpoint/2010/main" val="34776664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Highways</a:t>
            </a:r>
            <a:endParaRPr lang="en-US" b="0" dirty="0"/>
          </a:p>
        </p:txBody>
      </p:sp>
      <p:sp>
        <p:nvSpPr>
          <p:cNvPr id="3" name="Content Placeholder 2"/>
          <p:cNvSpPr>
            <a:spLocks noGrp="1"/>
          </p:cNvSpPr>
          <p:nvPr>
            <p:ph sz="quarter" idx="10"/>
          </p:nvPr>
        </p:nvSpPr>
        <p:spPr>
          <a:xfrm>
            <a:off x="479231" y="1390588"/>
            <a:ext cx="7765177" cy="4248000"/>
          </a:xfrm>
        </p:spPr>
        <p:txBody>
          <a:bodyPr/>
          <a:lstStyle/>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r>
              <a:rPr lang="en-US" dirty="0">
                <a:ea typeface="ＭＳ Ｐゴシック" pitchFamily="-105" charset="-128"/>
                <a:cs typeface="ＭＳ Ｐゴシック" pitchFamily="-105" charset="-128"/>
              </a:rPr>
              <a:t>Types of highways in the UK include: </a:t>
            </a:r>
          </a:p>
          <a:p>
            <a:pPr>
              <a:lnSpc>
                <a:spcPct val="100000"/>
              </a:lnSpc>
              <a:spcBef>
                <a:spcPts val="0"/>
              </a:spcBef>
              <a:spcAft>
                <a:spcPts val="0"/>
              </a:spcAft>
            </a:pPr>
            <a:endParaRPr lang="en-US" b="1" dirty="0">
              <a:ea typeface="ＭＳ Ｐゴシック" pitchFamily="-105" charset="-128"/>
              <a:cs typeface="ＭＳ Ｐゴシック" pitchFamily="-105" charset="-128"/>
            </a:endParaRPr>
          </a:p>
          <a:p>
            <a:pPr>
              <a:lnSpc>
                <a:spcPct val="100000"/>
              </a:lnSpc>
              <a:spcBef>
                <a:spcPts val="0"/>
              </a:spcBef>
              <a:spcAft>
                <a:spcPts val="0"/>
              </a:spcAft>
            </a:pPr>
            <a:r>
              <a:rPr lang="en-US" b="1" dirty="0">
                <a:ea typeface="ＭＳ Ｐゴシック" pitchFamily="-105" charset="-128"/>
                <a:cs typeface="ＭＳ Ｐゴシック" pitchFamily="-105" charset="-128"/>
              </a:rPr>
              <a:t>Motorways: </a:t>
            </a:r>
            <a:r>
              <a:rPr lang="en-US" dirty="0">
                <a:ea typeface="ＭＳ Ｐゴシック" pitchFamily="-105" charset="-128"/>
                <a:cs typeface="ＭＳ Ｐゴシック" pitchFamily="-105" charset="-128"/>
              </a:rPr>
              <a:t>A network of major roads, normally three lanes wide, connecting all parts of the UK and</a:t>
            </a:r>
          </a:p>
          <a:p>
            <a:pPr>
              <a:lnSpc>
                <a:spcPct val="100000"/>
              </a:lnSpc>
              <a:spcBef>
                <a:spcPts val="0"/>
              </a:spcBef>
              <a:spcAft>
                <a:spcPts val="0"/>
              </a:spcAft>
            </a:pPr>
            <a:r>
              <a:rPr lang="en-US" dirty="0">
                <a:ea typeface="ＭＳ Ｐゴシック" pitchFamily="-105" charset="-128"/>
                <a:cs typeface="ＭＳ Ｐゴシック" pitchFamily="-105" charset="-128"/>
              </a:rPr>
              <a:t>avoiding built-up areas.</a:t>
            </a: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r>
              <a:rPr lang="en-US" b="1" dirty="0">
                <a:ea typeface="ＭＳ Ｐゴシック" pitchFamily="-105" charset="-128"/>
                <a:cs typeface="ＭＳ Ｐゴシック" pitchFamily="-105" charset="-128"/>
              </a:rPr>
              <a:t>A/Trunk roads: </a:t>
            </a:r>
            <a:r>
              <a:rPr lang="en-US" dirty="0">
                <a:ea typeface="ＭＳ Ｐゴシック" pitchFamily="-105" charset="-128"/>
                <a:cs typeface="ＭＳ Ｐゴシック" pitchFamily="-105" charset="-128"/>
              </a:rPr>
              <a:t>Major roads between towns and cities that can be both single and dual carriageways. There are over 28,000 miles of A roads in the UK.</a:t>
            </a:r>
          </a:p>
          <a:p>
            <a:pPr lvl="2">
              <a:defRPr/>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Highways (continued)</a:t>
            </a:r>
          </a:p>
        </p:txBody>
      </p:sp>
      <p:sp>
        <p:nvSpPr>
          <p:cNvPr id="3" name="Content Placeholder 2"/>
          <p:cNvSpPr>
            <a:spLocks noGrp="1"/>
          </p:cNvSpPr>
          <p:nvPr>
            <p:ph sz="quarter" idx="10"/>
          </p:nvPr>
        </p:nvSpPr>
        <p:spPr>
          <a:xfrm>
            <a:off x="457200" y="1512000"/>
            <a:ext cx="4906888" cy="836880"/>
          </a:xfrm>
        </p:spPr>
        <p:txBody>
          <a:bodyPr/>
          <a:lstStyle/>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dirty="0">
              <a:ea typeface="ＭＳ Ｐゴシック" pitchFamily="-105" charset="-128"/>
              <a:cs typeface="ＭＳ Ｐゴシック" pitchFamily="-105" charset="-128"/>
            </a:endParaRPr>
          </a:p>
          <a:p>
            <a:pPr>
              <a:lnSpc>
                <a:spcPct val="100000"/>
              </a:lnSpc>
              <a:spcBef>
                <a:spcPts val="0"/>
              </a:spcBef>
              <a:spcAft>
                <a:spcPts val="0"/>
              </a:spcAft>
            </a:pPr>
            <a:endParaRPr lang="en-US" b="1" dirty="0">
              <a:ea typeface="ＭＳ Ｐゴシック" pitchFamily="-105" charset="-128"/>
              <a:cs typeface="ＭＳ Ｐゴシック" pitchFamily="-105" charset="-128"/>
            </a:endParaRPr>
          </a:p>
          <a:p>
            <a:pPr>
              <a:lnSpc>
                <a:spcPct val="100000"/>
              </a:lnSpc>
              <a:spcBef>
                <a:spcPts val="0"/>
              </a:spcBef>
              <a:spcAft>
                <a:spcPts val="0"/>
              </a:spcAft>
            </a:pPr>
            <a:endParaRPr lang="en-US" b="1" dirty="0">
              <a:ea typeface="ＭＳ Ｐゴシック" pitchFamily="-105" charset="-128"/>
              <a:cs typeface="ＭＳ Ｐゴシック" pitchFamily="-105" charset="-128"/>
            </a:endParaRPr>
          </a:p>
          <a:p>
            <a:pPr>
              <a:lnSpc>
                <a:spcPct val="100000"/>
              </a:lnSpc>
              <a:spcBef>
                <a:spcPts val="0"/>
              </a:spcBef>
              <a:spcAft>
                <a:spcPts val="0"/>
              </a:spcAft>
            </a:pPr>
            <a:endParaRPr lang="en-US" b="1" dirty="0">
              <a:ea typeface="ＭＳ Ｐゴシック" pitchFamily="-105" charset="-128"/>
              <a:cs typeface="ＭＳ Ｐゴシック" pitchFamily="-105" charset="-128"/>
            </a:endParaRPr>
          </a:p>
        </p:txBody>
      </p:sp>
      <p:pic>
        <p:nvPicPr>
          <p:cNvPr id="6" name="Picture 5">
            <a:extLst>
              <a:ext uri="{FF2B5EF4-FFF2-40B4-BE49-F238E27FC236}">
                <a16:creationId xmlns:a16="http://schemas.microsoft.com/office/drawing/2014/main" id="{5D75A50E-35A1-48F5-A058-5AF4E82F97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76056" y="2902181"/>
            <a:ext cx="4067944" cy="2712239"/>
          </a:xfrm>
          <a:prstGeom prst="rect">
            <a:avLst/>
          </a:prstGeom>
        </p:spPr>
      </p:pic>
      <p:sp>
        <p:nvSpPr>
          <p:cNvPr id="8" name="TextBox 7">
            <a:extLst>
              <a:ext uri="{FF2B5EF4-FFF2-40B4-BE49-F238E27FC236}">
                <a16:creationId xmlns:a16="http://schemas.microsoft.com/office/drawing/2014/main" id="{84C1C373-801A-4AFB-BA4B-C99196FC01F0}"/>
              </a:ext>
            </a:extLst>
          </p:cNvPr>
          <p:cNvSpPr txBox="1"/>
          <p:nvPr/>
        </p:nvSpPr>
        <p:spPr>
          <a:xfrm>
            <a:off x="359786" y="1609867"/>
            <a:ext cx="6984268" cy="1015663"/>
          </a:xfrm>
          <a:prstGeom prst="rect">
            <a:avLst/>
          </a:prstGeom>
          <a:noFill/>
        </p:spPr>
        <p:txBody>
          <a:bodyPr wrap="square">
            <a:spAutoFit/>
          </a:bodyPr>
          <a:lstStyle/>
          <a:p>
            <a:pPr>
              <a:lnSpc>
                <a:spcPct val="100000"/>
              </a:lnSpc>
              <a:spcBef>
                <a:spcPts val="0"/>
              </a:spcBef>
              <a:spcAft>
                <a:spcPts val="0"/>
              </a:spcAft>
            </a:pPr>
            <a:r>
              <a:rPr lang="en-US" b="1" dirty="0">
                <a:ea typeface="ＭＳ Ｐゴシック" pitchFamily="-105" charset="-128"/>
                <a:cs typeface="ＭＳ Ｐゴシック" pitchFamily="-105" charset="-128"/>
              </a:rPr>
              <a:t>B </a:t>
            </a:r>
            <a:r>
              <a:rPr lang="en-US" b="1" dirty="0">
                <a:solidFill>
                  <a:srgbClr val="000000"/>
                </a:solidFill>
                <a:ea typeface="ＭＳ Ｐゴシック" pitchFamily="-105" charset="-128"/>
                <a:cs typeface="ＭＳ Ｐゴシック" pitchFamily="-105" charset="-128"/>
              </a:rPr>
              <a:t>and unclassified </a:t>
            </a:r>
            <a:r>
              <a:rPr lang="en-US" b="1" dirty="0">
                <a:ea typeface="ＭＳ Ｐゴシック" pitchFamily="-105" charset="-128"/>
                <a:cs typeface="ＭＳ Ｐゴシック" pitchFamily="-105" charset="-128"/>
              </a:rPr>
              <a:t>roads: </a:t>
            </a:r>
            <a:r>
              <a:rPr lang="en-US" dirty="0">
                <a:ea typeface="ＭＳ Ｐゴシック" pitchFamily="-105" charset="-128"/>
                <a:cs typeface="ＭＳ Ｐゴシック" pitchFamily="-105" charset="-128"/>
              </a:rPr>
              <a:t>Minor roads often serving smaller towns and villages, ranging in size from dual carriageways to single lane with passing points.</a:t>
            </a:r>
          </a:p>
        </p:txBody>
      </p:sp>
      <p:sp>
        <p:nvSpPr>
          <p:cNvPr id="10" name="TextBox 9">
            <a:extLst>
              <a:ext uri="{FF2B5EF4-FFF2-40B4-BE49-F238E27FC236}">
                <a16:creationId xmlns:a16="http://schemas.microsoft.com/office/drawing/2014/main" id="{F336E6C5-FC77-4883-B354-209B54C8E87F}"/>
              </a:ext>
            </a:extLst>
          </p:cNvPr>
          <p:cNvSpPr txBox="1"/>
          <p:nvPr/>
        </p:nvSpPr>
        <p:spPr>
          <a:xfrm>
            <a:off x="353962" y="2996952"/>
            <a:ext cx="3394720" cy="1938992"/>
          </a:xfrm>
          <a:prstGeom prst="rect">
            <a:avLst/>
          </a:prstGeom>
          <a:noFill/>
        </p:spPr>
        <p:txBody>
          <a:bodyPr wrap="square">
            <a:spAutoFit/>
          </a:bodyPr>
          <a:lstStyle/>
          <a:p>
            <a:pPr>
              <a:lnSpc>
                <a:spcPct val="100000"/>
              </a:lnSpc>
              <a:spcBef>
                <a:spcPts val="0"/>
              </a:spcBef>
              <a:spcAft>
                <a:spcPts val="0"/>
              </a:spcAft>
            </a:pPr>
            <a:r>
              <a:rPr lang="en-US" b="1" dirty="0">
                <a:ea typeface="ＭＳ Ｐゴシック" pitchFamily="-105" charset="-128"/>
                <a:cs typeface="ＭＳ Ｐゴシック" pitchFamily="-105" charset="-128"/>
              </a:rPr>
              <a:t>Cycle paths: </a:t>
            </a:r>
            <a:r>
              <a:rPr lang="en-US" dirty="0">
                <a:ea typeface="ＭＳ Ｐゴシック" pitchFamily="-105" charset="-128"/>
                <a:cs typeface="ＭＳ Ｐゴシック" pitchFamily="-105" charset="-128"/>
              </a:rPr>
              <a:t>A UK-wide network of paths and routes for walking and cycling. These can run alongside an A/B road </a:t>
            </a:r>
            <a:r>
              <a:rPr lang="en-US" dirty="0"/>
              <a:t>or be an altogether separate path.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Bridges</a:t>
            </a:r>
          </a:p>
        </p:txBody>
      </p:sp>
      <p:sp>
        <p:nvSpPr>
          <p:cNvPr id="5123" name="Content Placeholder 2"/>
          <p:cNvSpPr>
            <a:spLocks noGrp="1"/>
          </p:cNvSpPr>
          <p:nvPr>
            <p:ph sz="quarter" idx="10"/>
          </p:nvPr>
        </p:nvSpPr>
        <p:spPr>
          <a:xfrm>
            <a:off x="457200" y="1512000"/>
            <a:ext cx="8229600" cy="4248000"/>
          </a:xfrm>
        </p:spPr>
        <p:txBody>
          <a:bodyPr/>
          <a:lstStyle/>
          <a:p>
            <a:pPr>
              <a:defRPr/>
            </a:pPr>
            <a:r>
              <a:rPr lang="en-US" dirty="0"/>
              <a:t>A bridge is a structure that crosses an obstacle such as a river, valley or another road, without impacting on the obstacle. Bridges can be built using one of five main construction methods, or by a mix of these.</a:t>
            </a:r>
          </a:p>
          <a:p>
            <a:pPr lvl="3">
              <a:defRPr/>
            </a:pPr>
            <a:endParaRPr lang="en-US" dirty="0"/>
          </a:p>
          <a:p>
            <a:pPr marL="0" indent="0"/>
            <a:endParaRPr lang="en-US" dirty="0">
              <a:ea typeface="ＭＳ Ｐゴシック" pitchFamily="-105" charset="-128"/>
              <a:cs typeface="ＭＳ Ｐゴシック" pitchFamily="-105" charset="-128"/>
            </a:endParaRPr>
          </a:p>
        </p:txBody>
      </p:sp>
      <p:sp>
        <p:nvSpPr>
          <p:cNvPr id="15" name="TextBox 14">
            <a:extLst>
              <a:ext uri="{FF2B5EF4-FFF2-40B4-BE49-F238E27FC236}">
                <a16:creationId xmlns:a16="http://schemas.microsoft.com/office/drawing/2014/main" id="{70755AA7-0BAB-47CB-97F9-15DFD342F8AB}"/>
              </a:ext>
            </a:extLst>
          </p:cNvPr>
          <p:cNvSpPr txBox="1"/>
          <p:nvPr/>
        </p:nvSpPr>
        <p:spPr>
          <a:xfrm>
            <a:off x="5292080" y="2649300"/>
            <a:ext cx="3394720" cy="605294"/>
          </a:xfrm>
          <a:prstGeom prst="rect">
            <a:avLst/>
          </a:prstGeom>
          <a:noFill/>
        </p:spPr>
        <p:txBody>
          <a:bodyPr wrap="square">
            <a:spAutoFit/>
          </a:bodyPr>
          <a:lstStyle/>
          <a:p>
            <a:pPr lvl="0">
              <a:lnSpc>
                <a:spcPts val="2000"/>
              </a:lnSpc>
              <a:spcBef>
                <a:spcPts val="500"/>
              </a:spcBef>
              <a:spcAft>
                <a:spcPts val="500"/>
              </a:spcAft>
            </a:pPr>
            <a:r>
              <a:rPr lang="en-US" dirty="0"/>
              <a:t>2. Beam bridge – e.g. road bridge in Cardigan</a:t>
            </a:r>
          </a:p>
        </p:txBody>
      </p:sp>
      <p:sp>
        <p:nvSpPr>
          <p:cNvPr id="16" name="TextBox 15">
            <a:extLst>
              <a:ext uri="{FF2B5EF4-FFF2-40B4-BE49-F238E27FC236}">
                <a16:creationId xmlns:a16="http://schemas.microsoft.com/office/drawing/2014/main" id="{097F413B-9A60-4CD7-A8B6-33F31F738442}"/>
              </a:ext>
            </a:extLst>
          </p:cNvPr>
          <p:cNvSpPr txBox="1"/>
          <p:nvPr/>
        </p:nvSpPr>
        <p:spPr>
          <a:xfrm>
            <a:off x="457200" y="2649300"/>
            <a:ext cx="4610100" cy="605294"/>
          </a:xfrm>
          <a:prstGeom prst="rect">
            <a:avLst/>
          </a:prstGeom>
          <a:noFill/>
        </p:spPr>
        <p:txBody>
          <a:bodyPr wrap="square">
            <a:spAutoFit/>
          </a:bodyPr>
          <a:lstStyle/>
          <a:p>
            <a:pPr lvl="0">
              <a:lnSpc>
                <a:spcPts val="2000"/>
              </a:lnSpc>
              <a:spcBef>
                <a:spcPts val="500"/>
              </a:spcBef>
              <a:spcAft>
                <a:spcPts val="500"/>
              </a:spcAft>
            </a:pPr>
            <a:r>
              <a:rPr lang="en-US" dirty="0"/>
              <a:t>1. Arch bridge – e.g. </a:t>
            </a:r>
            <a:r>
              <a:rPr lang="en-GB" dirty="0"/>
              <a:t>Inigo Jones bridge, Llanrwst, North Wales</a:t>
            </a:r>
            <a:endParaRPr lang="en-US" dirty="0"/>
          </a:p>
        </p:txBody>
      </p:sp>
      <p:pic>
        <p:nvPicPr>
          <p:cNvPr id="10" name="Picture 9" descr="A bridge over a body of water&#10;&#10;Description automatically generated">
            <a:extLst>
              <a:ext uri="{FF2B5EF4-FFF2-40B4-BE49-F238E27FC236}">
                <a16:creationId xmlns:a16="http://schemas.microsoft.com/office/drawing/2014/main" id="{4B3C07AA-F612-45B7-BEDB-44DACFE85EC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52864" y="3429000"/>
            <a:ext cx="3419872" cy="2564904"/>
          </a:xfrm>
          <a:prstGeom prst="rect">
            <a:avLst/>
          </a:prstGeom>
        </p:spPr>
      </p:pic>
      <p:pic>
        <p:nvPicPr>
          <p:cNvPr id="18" name="Picture 17" descr="A train crossing a bridge over a body of water&#10;&#10;Description automatically generated">
            <a:extLst>
              <a:ext uri="{FF2B5EF4-FFF2-40B4-BE49-F238E27FC236}">
                <a16:creationId xmlns:a16="http://schemas.microsoft.com/office/drawing/2014/main" id="{0AB9223C-74E5-408E-BEB9-0F1AC1E501C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27584" y="3429000"/>
            <a:ext cx="3419873" cy="256490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Bridges</a:t>
            </a:r>
          </a:p>
        </p:txBody>
      </p:sp>
      <p:sp>
        <p:nvSpPr>
          <p:cNvPr id="5123" name="Content Placeholder 2"/>
          <p:cNvSpPr>
            <a:spLocks noGrp="1"/>
          </p:cNvSpPr>
          <p:nvPr>
            <p:ph sz="quarter" idx="10"/>
          </p:nvPr>
        </p:nvSpPr>
        <p:spPr>
          <a:xfrm>
            <a:off x="457200" y="1512000"/>
            <a:ext cx="2386608" cy="382588"/>
          </a:xfrm>
        </p:spPr>
        <p:txBody>
          <a:bodyPr/>
          <a:lstStyle/>
          <a:p>
            <a:pPr>
              <a:lnSpc>
                <a:spcPts val="2000"/>
              </a:lnSpc>
              <a:spcBef>
                <a:spcPts val="500"/>
              </a:spcBef>
              <a:spcAft>
                <a:spcPts val="500"/>
              </a:spcAft>
            </a:pPr>
            <a:r>
              <a:rPr lang="en-US" dirty="0"/>
              <a:t>3. Truss bridge – e.g. </a:t>
            </a:r>
            <a:r>
              <a:rPr lang="en-GB" dirty="0" err="1"/>
              <a:t>Ballachulish</a:t>
            </a:r>
            <a:r>
              <a:rPr lang="en-GB" dirty="0"/>
              <a:t> Bridge, Glencoe</a:t>
            </a:r>
            <a:endParaRPr lang="en-US" dirty="0"/>
          </a:p>
          <a:p>
            <a:pPr lvl="3">
              <a:defRPr/>
            </a:pPr>
            <a:endParaRPr lang="en-US" dirty="0"/>
          </a:p>
          <a:p>
            <a:pPr marL="0" indent="0"/>
            <a:endParaRPr lang="en-US" dirty="0">
              <a:ea typeface="ＭＳ Ｐゴシック" pitchFamily="-105" charset="-128"/>
              <a:cs typeface="ＭＳ Ｐゴシック" pitchFamily="-105" charset="-128"/>
            </a:endParaRPr>
          </a:p>
        </p:txBody>
      </p:sp>
      <p:pic>
        <p:nvPicPr>
          <p:cNvPr id="3" name="Picture 2" descr="A train crossing a bridge over a body of water&#10;&#10;Description automatically generated">
            <a:extLst>
              <a:ext uri="{FF2B5EF4-FFF2-40B4-BE49-F238E27FC236}">
                <a16:creationId xmlns:a16="http://schemas.microsoft.com/office/drawing/2014/main" id="{F0830E68-6C0F-4840-8571-E1884FDC2D5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116470" y="3872220"/>
            <a:ext cx="3491880" cy="1997994"/>
          </a:xfrm>
          <a:prstGeom prst="rect">
            <a:avLst/>
          </a:prstGeom>
        </p:spPr>
      </p:pic>
      <p:pic>
        <p:nvPicPr>
          <p:cNvPr id="10" name="Picture 9" descr="A train crossing a bridge over a body of water&#10;&#10;Description automatically generated">
            <a:extLst>
              <a:ext uri="{FF2B5EF4-FFF2-40B4-BE49-F238E27FC236}">
                <a16:creationId xmlns:a16="http://schemas.microsoft.com/office/drawing/2014/main" id="{7458F490-9A2E-4DFF-B4BD-EE826D8AFDC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8670" y="3728156"/>
            <a:ext cx="3137226" cy="2091484"/>
          </a:xfrm>
          <a:prstGeom prst="rect">
            <a:avLst/>
          </a:prstGeom>
        </p:spPr>
      </p:pic>
      <p:sp>
        <p:nvSpPr>
          <p:cNvPr id="18" name="TextBox 17">
            <a:extLst>
              <a:ext uri="{FF2B5EF4-FFF2-40B4-BE49-F238E27FC236}">
                <a16:creationId xmlns:a16="http://schemas.microsoft.com/office/drawing/2014/main" id="{FDD1D11C-1CCA-475B-A393-A9348A7377DB}"/>
              </a:ext>
            </a:extLst>
          </p:cNvPr>
          <p:cNvSpPr txBox="1"/>
          <p:nvPr/>
        </p:nvSpPr>
        <p:spPr>
          <a:xfrm>
            <a:off x="457200" y="3102157"/>
            <a:ext cx="3862972" cy="605294"/>
          </a:xfrm>
          <a:prstGeom prst="rect">
            <a:avLst/>
          </a:prstGeom>
          <a:noFill/>
        </p:spPr>
        <p:txBody>
          <a:bodyPr wrap="square">
            <a:spAutoFit/>
          </a:bodyPr>
          <a:lstStyle/>
          <a:p>
            <a:pPr lvl="0">
              <a:lnSpc>
                <a:spcPts val="2000"/>
              </a:lnSpc>
              <a:spcBef>
                <a:spcPts val="500"/>
              </a:spcBef>
              <a:spcAft>
                <a:spcPts val="500"/>
              </a:spcAft>
            </a:pPr>
            <a:r>
              <a:rPr lang="en-US" dirty="0"/>
              <a:t>5. Suspension bridge – e.g. Menai Suspension Bridge</a:t>
            </a:r>
          </a:p>
        </p:txBody>
      </p:sp>
      <p:sp>
        <p:nvSpPr>
          <p:cNvPr id="20" name="TextBox 19">
            <a:extLst>
              <a:ext uri="{FF2B5EF4-FFF2-40B4-BE49-F238E27FC236}">
                <a16:creationId xmlns:a16="http://schemas.microsoft.com/office/drawing/2014/main" id="{933050B8-239B-48FC-B90A-18A73BD61890}"/>
              </a:ext>
            </a:extLst>
          </p:cNvPr>
          <p:cNvSpPr txBox="1"/>
          <p:nvPr/>
        </p:nvSpPr>
        <p:spPr>
          <a:xfrm>
            <a:off x="5106166" y="3126353"/>
            <a:ext cx="2710844" cy="605294"/>
          </a:xfrm>
          <a:prstGeom prst="rect">
            <a:avLst/>
          </a:prstGeom>
          <a:noFill/>
        </p:spPr>
        <p:txBody>
          <a:bodyPr wrap="square">
            <a:spAutoFit/>
          </a:bodyPr>
          <a:lstStyle/>
          <a:p>
            <a:pPr>
              <a:lnSpc>
                <a:spcPts val="2000"/>
              </a:lnSpc>
              <a:spcBef>
                <a:spcPts val="500"/>
              </a:spcBef>
              <a:spcAft>
                <a:spcPts val="500"/>
              </a:spcAft>
            </a:pPr>
            <a:r>
              <a:rPr lang="en-US" dirty="0"/>
              <a:t>4. Cantilever bridge – e.g. The Forth Bridge</a:t>
            </a:r>
          </a:p>
        </p:txBody>
      </p:sp>
      <p:pic>
        <p:nvPicPr>
          <p:cNvPr id="19" name="Picture 18" descr="A bridge over a body of water&#10;&#10;Description automatically generated">
            <a:extLst>
              <a:ext uri="{FF2B5EF4-FFF2-40B4-BE49-F238E27FC236}">
                <a16:creationId xmlns:a16="http://schemas.microsoft.com/office/drawing/2014/main" id="{8053CDCF-548F-4C6C-8252-0F551CF2FD7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048000" y="1116127"/>
            <a:ext cx="4931260" cy="1664802"/>
          </a:xfrm>
          <a:prstGeom prst="rect">
            <a:avLst/>
          </a:prstGeom>
        </p:spPr>
      </p:pic>
    </p:spTree>
    <p:extLst>
      <p:ext uri="{BB962C8B-B14F-4D97-AF65-F5344CB8AC3E}">
        <p14:creationId xmlns:p14="http://schemas.microsoft.com/office/powerpoint/2010/main" val="3278215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Viaducts and aqueducts </a:t>
            </a:r>
          </a:p>
        </p:txBody>
      </p:sp>
      <p:sp>
        <p:nvSpPr>
          <p:cNvPr id="3" name="Content Placeholder 2"/>
          <p:cNvSpPr>
            <a:spLocks noGrp="1"/>
          </p:cNvSpPr>
          <p:nvPr>
            <p:ph sz="quarter" idx="10"/>
          </p:nvPr>
        </p:nvSpPr>
        <p:spPr>
          <a:xfrm>
            <a:off x="457200" y="1390588"/>
            <a:ext cx="8229600" cy="1628968"/>
          </a:xfrm>
        </p:spPr>
        <p:txBody>
          <a:bodyPr/>
          <a:lstStyle/>
          <a:p>
            <a:r>
              <a:rPr lang="en-US" dirty="0"/>
              <a:t>A </a:t>
            </a:r>
            <a:r>
              <a:rPr lang="en-US" b="1" dirty="0"/>
              <a:t>viaduct</a:t>
            </a:r>
            <a:r>
              <a:rPr lang="en-US" dirty="0"/>
              <a:t> is a long bridge-like structure consisting of a series of arches that carries a road or railway across a valley or gorge.</a:t>
            </a:r>
          </a:p>
          <a:p>
            <a:r>
              <a:rPr lang="en-US" dirty="0"/>
              <a:t>An </a:t>
            </a:r>
            <a:r>
              <a:rPr lang="en-US" b="1" dirty="0"/>
              <a:t>aqueduct</a:t>
            </a:r>
            <a:r>
              <a:rPr lang="en-US" dirty="0"/>
              <a:t> carries water from a source to a distribution point. Canals often have aqueducts to cross valleys or low-lying areas in much the same way as a viaduct.</a:t>
            </a:r>
          </a:p>
        </p:txBody>
      </p:sp>
      <p:sp>
        <p:nvSpPr>
          <p:cNvPr id="4" name="TextBox 3">
            <a:extLst>
              <a:ext uri="{FF2B5EF4-FFF2-40B4-BE49-F238E27FC236}">
                <a16:creationId xmlns:a16="http://schemas.microsoft.com/office/drawing/2014/main" id="{E82616FA-7D4D-0D4C-A2B4-21E413500EA3}"/>
              </a:ext>
            </a:extLst>
          </p:cNvPr>
          <p:cNvSpPr txBox="1"/>
          <p:nvPr/>
        </p:nvSpPr>
        <p:spPr>
          <a:xfrm>
            <a:off x="5668060" y="3115707"/>
            <a:ext cx="2768326" cy="338554"/>
          </a:xfrm>
          <a:prstGeom prst="rect">
            <a:avLst/>
          </a:prstGeom>
          <a:noFill/>
        </p:spPr>
        <p:txBody>
          <a:bodyPr wrap="square" rtlCol="0">
            <a:spAutoFit/>
          </a:bodyPr>
          <a:lstStyle/>
          <a:p>
            <a:r>
              <a:rPr lang="en-US" sz="1600" dirty="0" err="1"/>
              <a:t>Pontcysyllte</a:t>
            </a:r>
            <a:r>
              <a:rPr lang="en-US" sz="1600" dirty="0"/>
              <a:t> aqueduct</a:t>
            </a:r>
          </a:p>
        </p:txBody>
      </p:sp>
      <p:sp>
        <p:nvSpPr>
          <p:cNvPr id="7" name="TextBox 6">
            <a:extLst>
              <a:ext uri="{FF2B5EF4-FFF2-40B4-BE49-F238E27FC236}">
                <a16:creationId xmlns:a16="http://schemas.microsoft.com/office/drawing/2014/main" id="{6A067FD4-0B4D-1A43-BE23-9AFB3C821F55}"/>
              </a:ext>
            </a:extLst>
          </p:cNvPr>
          <p:cNvSpPr txBox="1"/>
          <p:nvPr/>
        </p:nvSpPr>
        <p:spPr>
          <a:xfrm>
            <a:off x="931615" y="3150461"/>
            <a:ext cx="2952328" cy="338554"/>
          </a:xfrm>
          <a:prstGeom prst="rect">
            <a:avLst/>
          </a:prstGeom>
          <a:noFill/>
        </p:spPr>
        <p:txBody>
          <a:bodyPr wrap="square" rtlCol="0">
            <a:spAutoFit/>
          </a:bodyPr>
          <a:lstStyle/>
          <a:p>
            <a:r>
              <a:rPr lang="en-US" sz="1600" dirty="0"/>
              <a:t>Chirk and </a:t>
            </a:r>
            <a:r>
              <a:rPr lang="en-US" sz="1600" dirty="0" err="1"/>
              <a:t>Cefn</a:t>
            </a:r>
            <a:r>
              <a:rPr lang="en-US" sz="1600" dirty="0"/>
              <a:t> </a:t>
            </a:r>
            <a:r>
              <a:rPr lang="en-US" sz="1600" dirty="0" err="1"/>
              <a:t>Mawr</a:t>
            </a:r>
            <a:r>
              <a:rPr lang="en-US" sz="1600" dirty="0"/>
              <a:t> viaduct</a:t>
            </a:r>
          </a:p>
        </p:txBody>
      </p:sp>
      <p:pic>
        <p:nvPicPr>
          <p:cNvPr id="5" name="Picture 4">
            <a:extLst>
              <a:ext uri="{FF2B5EF4-FFF2-40B4-BE49-F238E27FC236}">
                <a16:creationId xmlns:a16="http://schemas.microsoft.com/office/drawing/2014/main" id="{FEC04561-178E-45FD-9984-2DB0A3A80B5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2839" y="3538262"/>
            <a:ext cx="3434601" cy="2289951"/>
          </a:xfrm>
          <a:prstGeom prst="rect">
            <a:avLst/>
          </a:prstGeom>
        </p:spPr>
      </p:pic>
      <p:pic>
        <p:nvPicPr>
          <p:cNvPr id="8" name="Picture 7">
            <a:extLst>
              <a:ext uri="{FF2B5EF4-FFF2-40B4-BE49-F238E27FC236}">
                <a16:creationId xmlns:a16="http://schemas.microsoft.com/office/drawing/2014/main" id="{1BF33FA3-ADC4-4711-92B4-A2A76DA574D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106562" y="3512002"/>
            <a:ext cx="3580239" cy="2380478"/>
          </a:xfrm>
          <a:prstGeom prst="rect">
            <a:avLst/>
          </a:prstGeom>
        </p:spPr>
      </p:pic>
    </p:spTree>
    <p:extLst>
      <p:ext uri="{BB962C8B-B14F-4D97-AF65-F5344CB8AC3E}">
        <p14:creationId xmlns:p14="http://schemas.microsoft.com/office/powerpoint/2010/main" val="3714807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Tunnels </a:t>
            </a:r>
          </a:p>
        </p:txBody>
      </p:sp>
      <p:sp>
        <p:nvSpPr>
          <p:cNvPr id="3" name="Content Placeholder 2"/>
          <p:cNvSpPr>
            <a:spLocks noGrp="1"/>
          </p:cNvSpPr>
          <p:nvPr>
            <p:ph sz="quarter" idx="10"/>
          </p:nvPr>
        </p:nvSpPr>
        <p:spPr>
          <a:xfrm>
            <a:off x="457200" y="1412776"/>
            <a:ext cx="8229600" cy="4437280"/>
          </a:xfrm>
        </p:spPr>
        <p:txBody>
          <a:bodyPr/>
          <a:lstStyle/>
          <a:p>
            <a:pPr lvl="0"/>
            <a:r>
              <a:rPr lang="en-US" dirty="0"/>
              <a:t>T</a:t>
            </a:r>
            <a:r>
              <a:rPr lang="ru-RU" dirty="0" err="1"/>
              <a:t>unne</a:t>
            </a:r>
            <a:r>
              <a:rPr lang="en-GB" dirty="0"/>
              <a:t>ls are artificial underground passages built to go through an obstacle, such as a hill, or under buildings, roads or a body of water.</a:t>
            </a:r>
          </a:p>
          <a:p>
            <a:pPr lvl="0"/>
            <a:r>
              <a:rPr lang="en-GB" b="1" dirty="0"/>
              <a:t>Types of tunnels</a:t>
            </a:r>
          </a:p>
          <a:p>
            <a:pPr lvl="0"/>
            <a:r>
              <a:rPr lang="en-GB" b="1" dirty="0"/>
              <a:t>Cut and covered: </a:t>
            </a:r>
            <a:r>
              <a:rPr lang="en-GB" dirty="0"/>
              <a:t>A simple method of constructing a shallow tunnel, where the ground is excavated, and a supporting overhead structure is installed then back-filled.</a:t>
            </a:r>
          </a:p>
          <a:p>
            <a:pPr lvl="0"/>
            <a:r>
              <a:rPr lang="en-GB" b="1" dirty="0"/>
              <a:t>B</a:t>
            </a:r>
            <a:r>
              <a:rPr lang="ru-RU" b="1" dirty="0"/>
              <a:t>ored</a:t>
            </a:r>
            <a:r>
              <a:rPr lang="en-GB" b="1" dirty="0"/>
              <a:t>: </a:t>
            </a:r>
            <a:r>
              <a:rPr lang="en-GB" dirty="0"/>
              <a:t>This involves drilling through a solid land mass or under a body of water and then lining the tube.</a:t>
            </a:r>
          </a:p>
          <a:p>
            <a:pPr lvl="0"/>
            <a:r>
              <a:rPr lang="en-GB" dirty="0"/>
              <a:t>I</a:t>
            </a:r>
            <a:r>
              <a:rPr lang="ru-RU" b="1" dirty="0"/>
              <a:t>mmersed tube</a:t>
            </a:r>
            <a:r>
              <a:rPr lang="en-GB" b="1" dirty="0"/>
              <a:t>: </a:t>
            </a:r>
            <a:r>
              <a:rPr lang="en-GB" dirty="0"/>
              <a:t>A concrete structure is prefabricated on land and floated out to its final location, where it is sunk, joined together and then the water is pumped out to leave a dry tunnel.</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a bored tunnel</a:t>
            </a:r>
          </a:p>
        </p:txBody>
      </p:sp>
      <p:pic>
        <p:nvPicPr>
          <p:cNvPr id="7" name="Picture 6">
            <a:extLst>
              <a:ext uri="{FF2B5EF4-FFF2-40B4-BE49-F238E27FC236}">
                <a16:creationId xmlns:a16="http://schemas.microsoft.com/office/drawing/2014/main" id="{31E5B321-7756-40AE-A908-FEF90177F3CE}"/>
              </a:ext>
            </a:extLst>
          </p:cNvPr>
          <p:cNvPicPr>
            <a:picLocks noChangeAspect="1"/>
          </p:cNvPicPr>
          <p:nvPr/>
        </p:nvPicPr>
        <p:blipFill rotWithShape="1">
          <a:blip r:embed="rId3"/>
          <a:srcRect t="3910" b="9296"/>
          <a:stretch/>
        </p:blipFill>
        <p:spPr>
          <a:xfrm>
            <a:off x="2123728" y="1606768"/>
            <a:ext cx="5281422" cy="4215054"/>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CCB350-B76C-41FC-AE69-633CA55F79C0}">
  <ds:schemaRef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7d91badd-8922-4db1-9652-4fbca8a6b7df"/>
    <ds:schemaRef ds:uri="1c5831b9-66da-4f16-a409-834213ecdb8e"/>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2630</TotalTime>
  <Words>2730</Words>
  <Application>Microsoft Office PowerPoint</Application>
  <PresentationFormat>On-screen Show (4:3)</PresentationFormat>
  <Paragraphs>143</Paragraphs>
  <Slides>25</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Lucida Grande</vt:lpstr>
      <vt:lpstr>Times New Roman</vt:lpstr>
      <vt:lpstr>Default Design</vt:lpstr>
      <vt:lpstr>PowerPoint 5: Know the different types of structures in the built environment </vt:lpstr>
      <vt:lpstr>Transport infrastructure </vt:lpstr>
      <vt:lpstr>Highways</vt:lpstr>
      <vt:lpstr>Highways (continued)</vt:lpstr>
      <vt:lpstr>Bridges</vt:lpstr>
      <vt:lpstr>Bridges</vt:lpstr>
      <vt:lpstr>Viaducts and aqueducts </vt:lpstr>
      <vt:lpstr>Tunnels </vt:lpstr>
      <vt:lpstr>Example of a bored tunnel</vt:lpstr>
      <vt:lpstr>Example of an immersed tunnel being lowered into position</vt:lpstr>
      <vt:lpstr>Service distribution</vt:lpstr>
      <vt:lpstr>Towers</vt:lpstr>
      <vt:lpstr>Flood management and coastal defences</vt:lpstr>
      <vt:lpstr>Flood management</vt:lpstr>
      <vt:lpstr>Weirs, bunds, levees, floodgates and barriers</vt:lpstr>
      <vt:lpstr>Coastal defences</vt:lpstr>
      <vt:lpstr>Coastal defences</vt:lpstr>
      <vt:lpstr>Canal and waterway structures</vt:lpstr>
      <vt:lpstr>Quays, docks and piers </vt:lpstr>
      <vt:lpstr>Renewable energy</vt:lpstr>
      <vt:lpstr>Renewable energy continued</vt:lpstr>
      <vt:lpstr>Renewable energy continued</vt:lpstr>
      <vt:lpstr>Air source heat pump</vt:lpstr>
      <vt:lpstr>Ground source heat pump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221</cp:revision>
  <dcterms:created xsi:type="dcterms:W3CDTF">2013-05-28T00:38:54Z</dcterms:created>
  <dcterms:modified xsi:type="dcterms:W3CDTF">2021-04-27T12:54:04Z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