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6"/>
  </p:notesMasterIdLst>
  <p:handoutMasterIdLst>
    <p:handoutMasterId r:id="rId27"/>
  </p:handoutMasterIdLst>
  <p:sldIdLst>
    <p:sldId id="256" r:id="rId5"/>
    <p:sldId id="328" r:id="rId6"/>
    <p:sldId id="330" r:id="rId7"/>
    <p:sldId id="339" r:id="rId8"/>
    <p:sldId id="343" r:id="rId9"/>
    <p:sldId id="351" r:id="rId10"/>
    <p:sldId id="344" r:id="rId11"/>
    <p:sldId id="349" r:id="rId12"/>
    <p:sldId id="345" r:id="rId13"/>
    <p:sldId id="350" r:id="rId14"/>
    <p:sldId id="348" r:id="rId15"/>
    <p:sldId id="346" r:id="rId16"/>
    <p:sldId id="347" r:id="rId17"/>
    <p:sldId id="352" r:id="rId18"/>
    <p:sldId id="336" r:id="rId19"/>
    <p:sldId id="334" r:id="rId20"/>
    <p:sldId id="338" r:id="rId21"/>
    <p:sldId id="342" r:id="rId22"/>
    <p:sldId id="331" r:id="rId23"/>
    <p:sldId id="341"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 Hellier" initials="NH" lastIdx="11" clrIdx="0">
    <p:extLst>
      <p:ext uri="{19B8F6BF-5375-455C-9EA6-DF929625EA0E}">
        <p15:presenceInfo xmlns:p15="http://schemas.microsoft.com/office/powerpoint/2012/main" userId="S-1-5-21-2141923205-296626691-623648099-42385" providerId="AD"/>
      </p:ext>
    </p:extLst>
  </p:cmAuthor>
  <p:cmAuthor id="2" name="Claire Brooks" initials="CB" lastIdx="6" clrIdx="1">
    <p:extLst>
      <p:ext uri="{19B8F6BF-5375-455C-9EA6-DF929625EA0E}">
        <p15:presenceInfo xmlns:p15="http://schemas.microsoft.com/office/powerpoint/2012/main" userId="S::Claire.Brooks@cityandguilds.com::045b5ce1-bb15-4c22-aa7e-c7b600949989" providerId="AD"/>
      </p:ext>
    </p:extLst>
  </p:cmAuthor>
  <p:cmAuthor id="3" name="mark ablett" initials="ma" lastIdx="9" clrIdx="2">
    <p:extLst>
      <p:ext uri="{19B8F6BF-5375-455C-9EA6-DF929625EA0E}">
        <p15:presenceInfo xmlns:p15="http://schemas.microsoft.com/office/powerpoint/2012/main" userId="23d989d0d59f8ceb" providerId="Windows Live"/>
      </p:ext>
    </p:extLst>
  </p:cmAuthor>
  <p:cmAuthor id="4" name="Rachael Harrison" initials="RH" lastIdx="2" clrIdx="3">
    <p:extLst>
      <p:ext uri="{19B8F6BF-5375-455C-9EA6-DF929625EA0E}">
        <p15:presenceInfo xmlns:p15="http://schemas.microsoft.com/office/powerpoint/2012/main" userId="Rachael Harrison" providerId="None"/>
      </p:ext>
    </p:extLst>
  </p:cmAuthor>
  <p:cmAuthor id="5" name="Fiona Freel" initials="FF" lastIdx="1" clrIdx="4">
    <p:extLst>
      <p:ext uri="{19B8F6BF-5375-455C-9EA6-DF929625EA0E}">
        <p15:presenceInfo xmlns:p15="http://schemas.microsoft.com/office/powerpoint/2012/main" userId="S::Fiona.Freel@cityandguilds.com::3a7a7974-e831-4583-92ac-603bf88d45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F3F9FA-CDE8-4EC5-A070-B91946EF62AA}" v="2" dt="2020-12-31T15:17:49.2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12" autoAdjust="0"/>
    <p:restoredTop sz="93686" autoAdjust="0"/>
  </p:normalViewPr>
  <p:slideViewPr>
    <p:cSldViewPr showGuides="1">
      <p:cViewPr varScale="1">
        <p:scale>
          <a:sx n="62" d="100"/>
          <a:sy n="62" d="100"/>
        </p:scale>
        <p:origin x="47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ael Harrison" userId="3d0f6613-2183-48a7-8949-7da9e40c01c7" providerId="ADAL" clId="{7FF3F9FA-CDE8-4EC5-A070-B91946EF62AA}"/>
    <pc:docChg chg="undo custSel modSld">
      <pc:chgData name="Rachael Harrison" userId="3d0f6613-2183-48a7-8949-7da9e40c01c7" providerId="ADAL" clId="{7FF3F9FA-CDE8-4EC5-A070-B91946EF62AA}" dt="2020-12-31T15:18:28.019" v="898" actId="20577"/>
      <pc:docMkLst>
        <pc:docMk/>
      </pc:docMkLst>
      <pc:sldChg chg="modSp mod">
        <pc:chgData name="Rachael Harrison" userId="3d0f6613-2183-48a7-8949-7da9e40c01c7" providerId="ADAL" clId="{7FF3F9FA-CDE8-4EC5-A070-B91946EF62AA}" dt="2020-12-31T14:57:09.664" v="1" actId="1076"/>
        <pc:sldMkLst>
          <pc:docMk/>
          <pc:sldMk cId="0" sldId="256"/>
        </pc:sldMkLst>
        <pc:spChg chg="mod">
          <ac:chgData name="Rachael Harrison" userId="3d0f6613-2183-48a7-8949-7da9e40c01c7" providerId="ADAL" clId="{7FF3F9FA-CDE8-4EC5-A070-B91946EF62AA}" dt="2020-12-31T14:57:06.803" v="0" actId="1076"/>
          <ac:spMkLst>
            <pc:docMk/>
            <pc:sldMk cId="0" sldId="256"/>
            <ac:spMk id="2050" creationId="{00000000-0000-0000-0000-000000000000}"/>
          </ac:spMkLst>
        </pc:spChg>
        <pc:spChg chg="mod">
          <ac:chgData name="Rachael Harrison" userId="3d0f6613-2183-48a7-8949-7da9e40c01c7" providerId="ADAL" clId="{7FF3F9FA-CDE8-4EC5-A070-B91946EF62AA}" dt="2020-12-31T14:57:09.664" v="1" actId="1076"/>
          <ac:spMkLst>
            <pc:docMk/>
            <pc:sldMk cId="0" sldId="256"/>
            <ac:spMk id="2053" creationId="{00000000-0000-0000-0000-000000000000}"/>
          </ac:spMkLst>
        </pc:spChg>
        <pc:spChg chg="mod">
          <ac:chgData name="Rachael Harrison" userId="3d0f6613-2183-48a7-8949-7da9e40c01c7" providerId="ADAL" clId="{7FF3F9FA-CDE8-4EC5-A070-B91946EF62AA}" dt="2020-12-31T14:57:06.803" v="0" actId="1076"/>
          <ac:spMkLst>
            <pc:docMk/>
            <pc:sldMk cId="0" sldId="256"/>
            <ac:spMk id="2054" creationId="{00000000-0000-0000-0000-000000000000}"/>
          </ac:spMkLst>
        </pc:spChg>
      </pc:sldChg>
      <pc:sldChg chg="modSp mod">
        <pc:chgData name="Rachael Harrison" userId="3d0f6613-2183-48a7-8949-7da9e40c01c7" providerId="ADAL" clId="{7FF3F9FA-CDE8-4EC5-A070-B91946EF62AA}" dt="2020-12-31T14:57:28.413" v="10" actId="20577"/>
        <pc:sldMkLst>
          <pc:docMk/>
          <pc:sldMk cId="0" sldId="328"/>
        </pc:sldMkLst>
        <pc:spChg chg="mod">
          <ac:chgData name="Rachael Harrison" userId="3d0f6613-2183-48a7-8949-7da9e40c01c7" providerId="ADAL" clId="{7FF3F9FA-CDE8-4EC5-A070-B91946EF62AA}" dt="2020-12-31T14:57:28.413" v="10" actId="20577"/>
          <ac:spMkLst>
            <pc:docMk/>
            <pc:sldMk cId="0" sldId="328"/>
            <ac:spMk id="3075" creationId="{00000000-0000-0000-0000-000000000000}"/>
          </ac:spMkLst>
        </pc:spChg>
      </pc:sldChg>
      <pc:sldChg chg="modSp mod">
        <pc:chgData name="Rachael Harrison" userId="3d0f6613-2183-48a7-8949-7da9e40c01c7" providerId="ADAL" clId="{7FF3F9FA-CDE8-4EC5-A070-B91946EF62AA}" dt="2020-12-31T14:57:48.040" v="12" actId="14100"/>
        <pc:sldMkLst>
          <pc:docMk/>
          <pc:sldMk cId="0" sldId="330"/>
        </pc:sldMkLst>
        <pc:spChg chg="mod">
          <ac:chgData name="Rachael Harrison" userId="3d0f6613-2183-48a7-8949-7da9e40c01c7" providerId="ADAL" clId="{7FF3F9FA-CDE8-4EC5-A070-B91946EF62AA}" dt="2020-12-31T14:57:48.040" v="12" actId="14100"/>
          <ac:spMkLst>
            <pc:docMk/>
            <pc:sldMk cId="0" sldId="330"/>
            <ac:spMk id="5123" creationId="{00000000-0000-0000-0000-000000000000}"/>
          </ac:spMkLst>
        </pc:spChg>
      </pc:sldChg>
      <pc:sldChg chg="modSp mod">
        <pc:chgData name="Rachael Harrison" userId="3d0f6613-2183-48a7-8949-7da9e40c01c7" providerId="ADAL" clId="{7FF3F9FA-CDE8-4EC5-A070-B91946EF62AA}" dt="2020-12-31T15:17:23.595" v="850" actId="20577"/>
        <pc:sldMkLst>
          <pc:docMk/>
          <pc:sldMk cId="0" sldId="331"/>
        </pc:sldMkLst>
        <pc:spChg chg="mod">
          <ac:chgData name="Rachael Harrison" userId="3d0f6613-2183-48a7-8949-7da9e40c01c7" providerId="ADAL" clId="{7FF3F9FA-CDE8-4EC5-A070-B91946EF62AA}" dt="2020-12-31T15:17:23.595" v="850" actId="20577"/>
          <ac:spMkLst>
            <pc:docMk/>
            <pc:sldMk cId="0" sldId="331"/>
            <ac:spMk id="3" creationId="{00000000-0000-0000-0000-000000000000}"/>
          </ac:spMkLst>
        </pc:spChg>
        <pc:picChg chg="mod">
          <ac:chgData name="Rachael Harrison" userId="3d0f6613-2183-48a7-8949-7da9e40c01c7" providerId="ADAL" clId="{7FF3F9FA-CDE8-4EC5-A070-B91946EF62AA}" dt="2020-12-31T15:17:14.327" v="847" actId="1076"/>
          <ac:picMkLst>
            <pc:docMk/>
            <pc:sldMk cId="0" sldId="331"/>
            <ac:picMk id="4" creationId="{5BC7CF43-9A9E-684D-AF11-05CA27E57534}"/>
          </ac:picMkLst>
        </pc:picChg>
      </pc:sldChg>
      <pc:sldChg chg="modSp mod">
        <pc:chgData name="Rachael Harrison" userId="3d0f6613-2183-48a7-8949-7da9e40c01c7" providerId="ADAL" clId="{7FF3F9FA-CDE8-4EC5-A070-B91946EF62AA}" dt="2020-12-31T15:16:02.587" v="825" actId="20577"/>
        <pc:sldMkLst>
          <pc:docMk/>
          <pc:sldMk cId="0" sldId="334"/>
        </pc:sldMkLst>
        <pc:spChg chg="mod">
          <ac:chgData name="Rachael Harrison" userId="3d0f6613-2183-48a7-8949-7da9e40c01c7" providerId="ADAL" clId="{7FF3F9FA-CDE8-4EC5-A070-B91946EF62AA}" dt="2020-12-31T15:16:02.587" v="825" actId="20577"/>
          <ac:spMkLst>
            <pc:docMk/>
            <pc:sldMk cId="0" sldId="334"/>
            <ac:spMk id="6" creationId="{4EA0901C-D565-402C-84E6-9E290E3AED1C}"/>
          </ac:spMkLst>
        </pc:spChg>
      </pc:sldChg>
      <pc:sldChg chg="modSp mod">
        <pc:chgData name="Rachael Harrison" userId="3d0f6613-2183-48a7-8949-7da9e40c01c7" providerId="ADAL" clId="{7FF3F9FA-CDE8-4EC5-A070-B91946EF62AA}" dt="2020-12-31T15:11:46.323" v="660" actId="20577"/>
        <pc:sldMkLst>
          <pc:docMk/>
          <pc:sldMk cId="0" sldId="336"/>
        </pc:sldMkLst>
        <pc:spChg chg="mod">
          <ac:chgData name="Rachael Harrison" userId="3d0f6613-2183-48a7-8949-7da9e40c01c7" providerId="ADAL" clId="{7FF3F9FA-CDE8-4EC5-A070-B91946EF62AA}" dt="2020-12-31T15:11:46.323" v="660" actId="20577"/>
          <ac:spMkLst>
            <pc:docMk/>
            <pc:sldMk cId="0" sldId="336"/>
            <ac:spMk id="3" creationId="{00000000-0000-0000-0000-000000000000}"/>
          </ac:spMkLst>
        </pc:spChg>
      </pc:sldChg>
      <pc:sldChg chg="modSp mod">
        <pc:chgData name="Rachael Harrison" userId="3d0f6613-2183-48a7-8949-7da9e40c01c7" providerId="ADAL" clId="{7FF3F9FA-CDE8-4EC5-A070-B91946EF62AA}" dt="2020-12-31T15:16:48.760" v="844" actId="20577"/>
        <pc:sldMkLst>
          <pc:docMk/>
          <pc:sldMk cId="2693460510" sldId="338"/>
        </pc:sldMkLst>
        <pc:spChg chg="mod">
          <ac:chgData name="Rachael Harrison" userId="3d0f6613-2183-48a7-8949-7da9e40c01c7" providerId="ADAL" clId="{7FF3F9FA-CDE8-4EC5-A070-B91946EF62AA}" dt="2020-12-31T15:16:48.760" v="844" actId="20577"/>
          <ac:spMkLst>
            <pc:docMk/>
            <pc:sldMk cId="2693460510" sldId="338"/>
            <ac:spMk id="3" creationId="{76A8D3BF-066C-404A-B98B-DB61BB230F2A}"/>
          </ac:spMkLst>
        </pc:spChg>
      </pc:sldChg>
      <pc:sldChg chg="modSp mod">
        <pc:chgData name="Rachael Harrison" userId="3d0f6613-2183-48a7-8949-7da9e40c01c7" providerId="ADAL" clId="{7FF3F9FA-CDE8-4EC5-A070-B91946EF62AA}" dt="2020-12-31T14:59:52.547" v="100" actId="20577"/>
        <pc:sldMkLst>
          <pc:docMk/>
          <pc:sldMk cId="268192427" sldId="339"/>
        </pc:sldMkLst>
        <pc:spChg chg="mod">
          <ac:chgData name="Rachael Harrison" userId="3d0f6613-2183-48a7-8949-7da9e40c01c7" providerId="ADAL" clId="{7FF3F9FA-CDE8-4EC5-A070-B91946EF62AA}" dt="2020-12-31T14:59:15.189" v="79" actId="6549"/>
          <ac:spMkLst>
            <pc:docMk/>
            <pc:sldMk cId="268192427" sldId="339"/>
            <ac:spMk id="3" creationId="{00000000-0000-0000-0000-000000000000}"/>
          </ac:spMkLst>
        </pc:spChg>
        <pc:spChg chg="mod">
          <ac:chgData name="Rachael Harrison" userId="3d0f6613-2183-48a7-8949-7da9e40c01c7" providerId="ADAL" clId="{7FF3F9FA-CDE8-4EC5-A070-B91946EF62AA}" dt="2020-12-31T14:59:52.547" v="100" actId="20577"/>
          <ac:spMkLst>
            <pc:docMk/>
            <pc:sldMk cId="268192427" sldId="339"/>
            <ac:spMk id="6" creationId="{68F1BD6B-2A01-D047-8417-18CAE2D88372}"/>
          </ac:spMkLst>
        </pc:spChg>
      </pc:sldChg>
      <pc:sldChg chg="modSp mod">
        <pc:chgData name="Rachael Harrison" userId="3d0f6613-2183-48a7-8949-7da9e40c01c7" providerId="ADAL" clId="{7FF3F9FA-CDE8-4EC5-A070-B91946EF62AA}" dt="2020-12-31T15:18:28.019" v="898" actId="20577"/>
        <pc:sldMkLst>
          <pc:docMk/>
          <pc:sldMk cId="2944558297" sldId="341"/>
        </pc:sldMkLst>
        <pc:spChg chg="mod">
          <ac:chgData name="Rachael Harrison" userId="3d0f6613-2183-48a7-8949-7da9e40c01c7" providerId="ADAL" clId="{7FF3F9FA-CDE8-4EC5-A070-B91946EF62AA}" dt="2020-12-31T15:18:28.019" v="898" actId="20577"/>
          <ac:spMkLst>
            <pc:docMk/>
            <pc:sldMk cId="2944558297" sldId="341"/>
            <ac:spMk id="8" creationId="{D0591ADE-43F0-2840-91A0-C129D761DEC5}"/>
          </ac:spMkLst>
        </pc:spChg>
      </pc:sldChg>
      <pc:sldChg chg="addCm modCm">
        <pc:chgData name="Rachael Harrison" userId="3d0f6613-2183-48a7-8949-7da9e40c01c7" providerId="ADAL" clId="{7FF3F9FA-CDE8-4EC5-A070-B91946EF62AA}" dt="2020-12-31T15:17:49.200" v="852"/>
        <pc:sldMkLst>
          <pc:docMk/>
          <pc:sldMk cId="655631949" sldId="342"/>
        </pc:sldMkLst>
      </pc:sldChg>
      <pc:sldChg chg="modSp mod">
        <pc:chgData name="Rachael Harrison" userId="3d0f6613-2183-48a7-8949-7da9e40c01c7" providerId="ADAL" clId="{7FF3F9FA-CDE8-4EC5-A070-B91946EF62AA}" dt="2020-12-31T15:02:05.484" v="207" actId="1036"/>
        <pc:sldMkLst>
          <pc:docMk/>
          <pc:sldMk cId="3186075704" sldId="343"/>
        </pc:sldMkLst>
        <pc:spChg chg="mod">
          <ac:chgData name="Rachael Harrison" userId="3d0f6613-2183-48a7-8949-7da9e40c01c7" providerId="ADAL" clId="{7FF3F9FA-CDE8-4EC5-A070-B91946EF62AA}" dt="2020-12-31T15:01:21.132" v="181" actId="1035"/>
          <ac:spMkLst>
            <pc:docMk/>
            <pc:sldMk cId="3186075704" sldId="343"/>
            <ac:spMk id="2" creationId="{00000000-0000-0000-0000-000000000000}"/>
          </ac:spMkLst>
        </pc:spChg>
        <pc:spChg chg="mod">
          <ac:chgData name="Rachael Harrison" userId="3d0f6613-2183-48a7-8949-7da9e40c01c7" providerId="ADAL" clId="{7FF3F9FA-CDE8-4EC5-A070-B91946EF62AA}" dt="2020-12-31T15:02:05.484" v="207" actId="1036"/>
          <ac:spMkLst>
            <pc:docMk/>
            <pc:sldMk cId="3186075704" sldId="343"/>
            <ac:spMk id="3" creationId="{00000000-0000-0000-0000-000000000000}"/>
          </ac:spMkLst>
        </pc:spChg>
      </pc:sldChg>
      <pc:sldChg chg="modSp mod addCm modCm">
        <pc:chgData name="Rachael Harrison" userId="3d0f6613-2183-48a7-8949-7da9e40c01c7" providerId="ADAL" clId="{7FF3F9FA-CDE8-4EC5-A070-B91946EF62AA}" dt="2020-12-31T15:04:21.172" v="270" actId="20577"/>
        <pc:sldMkLst>
          <pc:docMk/>
          <pc:sldMk cId="648114502" sldId="344"/>
        </pc:sldMkLst>
        <pc:spChg chg="mod">
          <ac:chgData name="Rachael Harrison" userId="3d0f6613-2183-48a7-8949-7da9e40c01c7" providerId="ADAL" clId="{7FF3F9FA-CDE8-4EC5-A070-B91946EF62AA}" dt="2020-12-31T15:03:55.843" v="249" actId="20577"/>
          <ac:spMkLst>
            <pc:docMk/>
            <pc:sldMk cId="648114502" sldId="344"/>
            <ac:spMk id="5" creationId="{7B847BF2-4E2A-4FE4-A0DB-384C72017B7A}"/>
          </ac:spMkLst>
        </pc:spChg>
        <pc:spChg chg="mod">
          <ac:chgData name="Rachael Harrison" userId="3d0f6613-2183-48a7-8949-7da9e40c01c7" providerId="ADAL" clId="{7FF3F9FA-CDE8-4EC5-A070-B91946EF62AA}" dt="2020-12-31T15:04:21.172" v="270" actId="20577"/>
          <ac:spMkLst>
            <pc:docMk/>
            <pc:sldMk cId="648114502" sldId="344"/>
            <ac:spMk id="8" creationId="{5B07A77F-7D20-7947-A329-0F1DB6C5F85B}"/>
          </ac:spMkLst>
        </pc:spChg>
      </pc:sldChg>
      <pc:sldChg chg="modSp mod">
        <pc:chgData name="Rachael Harrison" userId="3d0f6613-2183-48a7-8949-7da9e40c01c7" providerId="ADAL" clId="{7FF3F9FA-CDE8-4EC5-A070-B91946EF62AA}" dt="2020-12-31T15:08:24.500" v="437" actId="20577"/>
        <pc:sldMkLst>
          <pc:docMk/>
          <pc:sldMk cId="3025999586" sldId="345"/>
        </pc:sldMkLst>
        <pc:spChg chg="mod">
          <ac:chgData name="Rachael Harrison" userId="3d0f6613-2183-48a7-8949-7da9e40c01c7" providerId="ADAL" clId="{7FF3F9FA-CDE8-4EC5-A070-B91946EF62AA}" dt="2020-12-31T15:08:24.500" v="437" actId="20577"/>
          <ac:spMkLst>
            <pc:docMk/>
            <pc:sldMk cId="3025999586" sldId="345"/>
            <ac:spMk id="5" creationId="{7B847BF2-4E2A-4FE4-A0DB-384C72017B7A}"/>
          </ac:spMkLst>
        </pc:spChg>
      </pc:sldChg>
      <pc:sldChg chg="modSp mod">
        <pc:chgData name="Rachael Harrison" userId="3d0f6613-2183-48a7-8949-7da9e40c01c7" providerId="ADAL" clId="{7FF3F9FA-CDE8-4EC5-A070-B91946EF62AA}" dt="2020-12-31T15:09:57.878" v="539" actId="20577"/>
        <pc:sldMkLst>
          <pc:docMk/>
          <pc:sldMk cId="0" sldId="346"/>
        </pc:sldMkLst>
        <pc:spChg chg="mod">
          <ac:chgData name="Rachael Harrison" userId="3d0f6613-2183-48a7-8949-7da9e40c01c7" providerId="ADAL" clId="{7FF3F9FA-CDE8-4EC5-A070-B91946EF62AA}" dt="2020-12-31T15:09:57.878" v="539" actId="20577"/>
          <ac:spMkLst>
            <pc:docMk/>
            <pc:sldMk cId="0" sldId="346"/>
            <ac:spMk id="9" creationId="{78B076F3-6188-46FD-B7CD-5BC7D59345AD}"/>
          </ac:spMkLst>
        </pc:spChg>
        <pc:spChg chg="mod">
          <ac:chgData name="Rachael Harrison" userId="3d0f6613-2183-48a7-8949-7da9e40c01c7" providerId="ADAL" clId="{7FF3F9FA-CDE8-4EC5-A070-B91946EF62AA}" dt="2020-12-31T15:09:48.347" v="532" actId="20577"/>
          <ac:spMkLst>
            <pc:docMk/>
            <pc:sldMk cId="0" sldId="346"/>
            <ac:spMk id="3075" creationId="{00000000-0000-0000-0000-000000000000}"/>
          </ac:spMkLst>
        </pc:spChg>
      </pc:sldChg>
      <pc:sldChg chg="modSp mod">
        <pc:chgData name="Rachael Harrison" userId="3d0f6613-2183-48a7-8949-7da9e40c01c7" providerId="ADAL" clId="{7FF3F9FA-CDE8-4EC5-A070-B91946EF62AA}" dt="2020-12-31T15:10:14.699" v="552" actId="20577"/>
        <pc:sldMkLst>
          <pc:docMk/>
          <pc:sldMk cId="0" sldId="347"/>
        </pc:sldMkLst>
        <pc:spChg chg="mod">
          <ac:chgData name="Rachael Harrison" userId="3d0f6613-2183-48a7-8949-7da9e40c01c7" providerId="ADAL" clId="{7FF3F9FA-CDE8-4EC5-A070-B91946EF62AA}" dt="2020-12-31T15:10:14.699" v="552" actId="20577"/>
          <ac:spMkLst>
            <pc:docMk/>
            <pc:sldMk cId="0" sldId="347"/>
            <ac:spMk id="3" creationId="{00000000-0000-0000-0000-000000000000}"/>
          </ac:spMkLst>
        </pc:spChg>
      </pc:sldChg>
      <pc:sldChg chg="modSp mod">
        <pc:chgData name="Rachael Harrison" userId="3d0f6613-2183-48a7-8949-7da9e40c01c7" providerId="ADAL" clId="{7FF3F9FA-CDE8-4EC5-A070-B91946EF62AA}" dt="2020-12-31T15:08:47.933" v="453" actId="404"/>
        <pc:sldMkLst>
          <pc:docMk/>
          <pc:sldMk cId="2965270407" sldId="348"/>
        </pc:sldMkLst>
        <pc:spChg chg="mod">
          <ac:chgData name="Rachael Harrison" userId="3d0f6613-2183-48a7-8949-7da9e40c01c7" providerId="ADAL" clId="{7FF3F9FA-CDE8-4EC5-A070-B91946EF62AA}" dt="2020-12-31T15:08:47.933" v="453" actId="404"/>
          <ac:spMkLst>
            <pc:docMk/>
            <pc:sldMk cId="2965270407" sldId="348"/>
            <ac:spMk id="3" creationId="{6A5341E2-DBEA-8C42-9CCA-112344EF7A6B}"/>
          </ac:spMkLst>
        </pc:spChg>
      </pc:sldChg>
      <pc:sldChg chg="modSp mod">
        <pc:chgData name="Rachael Harrison" userId="3d0f6613-2183-48a7-8949-7da9e40c01c7" providerId="ADAL" clId="{7FF3F9FA-CDE8-4EC5-A070-B91946EF62AA}" dt="2020-12-31T15:06:42.339" v="362" actId="20577"/>
        <pc:sldMkLst>
          <pc:docMk/>
          <pc:sldMk cId="334059131" sldId="349"/>
        </pc:sldMkLst>
        <pc:spChg chg="mod">
          <ac:chgData name="Rachael Harrison" userId="3d0f6613-2183-48a7-8949-7da9e40c01c7" providerId="ADAL" clId="{7FF3F9FA-CDE8-4EC5-A070-B91946EF62AA}" dt="2020-12-31T15:04:35.171" v="275" actId="20577"/>
          <ac:spMkLst>
            <pc:docMk/>
            <pc:sldMk cId="334059131" sldId="349"/>
            <ac:spMk id="2" creationId="{00000000-0000-0000-0000-000000000000}"/>
          </ac:spMkLst>
        </pc:spChg>
        <pc:spChg chg="mod">
          <ac:chgData name="Rachael Harrison" userId="3d0f6613-2183-48a7-8949-7da9e40c01c7" providerId="ADAL" clId="{7FF3F9FA-CDE8-4EC5-A070-B91946EF62AA}" dt="2020-12-31T15:06:42.339" v="362" actId="20577"/>
          <ac:spMkLst>
            <pc:docMk/>
            <pc:sldMk cId="334059131" sldId="349"/>
            <ac:spMk id="5" creationId="{7B847BF2-4E2A-4FE4-A0DB-384C72017B7A}"/>
          </ac:spMkLst>
        </pc:spChg>
      </pc:sldChg>
      <pc:sldChg chg="modSp mod">
        <pc:chgData name="Rachael Harrison" userId="3d0f6613-2183-48a7-8949-7da9e40c01c7" providerId="ADAL" clId="{7FF3F9FA-CDE8-4EC5-A070-B91946EF62AA}" dt="2020-12-31T15:02:15.695" v="209" actId="14100"/>
        <pc:sldMkLst>
          <pc:docMk/>
          <pc:sldMk cId="492595039" sldId="351"/>
        </pc:sldMkLst>
        <pc:spChg chg="mod">
          <ac:chgData name="Rachael Harrison" userId="3d0f6613-2183-48a7-8949-7da9e40c01c7" providerId="ADAL" clId="{7FF3F9FA-CDE8-4EC5-A070-B91946EF62AA}" dt="2020-12-31T15:02:15.695" v="209" actId="14100"/>
          <ac:spMkLst>
            <pc:docMk/>
            <pc:sldMk cId="492595039" sldId="351"/>
            <ac:spMk id="3" creationId="{CEF5D1DE-DCE1-7040-9E85-B0F700E987BF}"/>
          </ac:spMkLst>
        </pc:spChg>
      </pc:sldChg>
      <pc:sldChg chg="modSp mod">
        <pc:chgData name="Rachael Harrison" userId="3d0f6613-2183-48a7-8949-7da9e40c01c7" providerId="ADAL" clId="{7FF3F9FA-CDE8-4EC5-A070-B91946EF62AA}" dt="2020-12-31T15:11:06.492" v="621" actId="6549"/>
        <pc:sldMkLst>
          <pc:docMk/>
          <pc:sldMk cId="3309886471" sldId="352"/>
        </pc:sldMkLst>
        <pc:spChg chg="mod">
          <ac:chgData name="Rachael Harrison" userId="3d0f6613-2183-48a7-8949-7da9e40c01c7" providerId="ADAL" clId="{7FF3F9FA-CDE8-4EC5-A070-B91946EF62AA}" dt="2020-12-31T15:11:06.492" v="621" actId="6549"/>
          <ac:spMkLst>
            <pc:docMk/>
            <pc:sldMk cId="3309886471" sldId="352"/>
            <ac:spMk id="3" creationId="{4AAF60FC-D2D5-D44D-9FDF-910ED1EAD413}"/>
          </ac:spMkLst>
        </pc:spChg>
        <pc:picChg chg="mod">
          <ac:chgData name="Rachael Harrison" userId="3d0f6613-2183-48a7-8949-7da9e40c01c7" providerId="ADAL" clId="{7FF3F9FA-CDE8-4EC5-A070-B91946EF62AA}" dt="2020-12-31T15:10:41.483" v="582" actId="1076"/>
          <ac:picMkLst>
            <pc:docMk/>
            <pc:sldMk cId="3309886471" sldId="352"/>
            <ac:picMk id="5" creationId="{39B7309B-28B6-4B7D-B988-A1C2E287B1C1}"/>
          </ac:picMkLst>
        </pc:picChg>
        <pc:picChg chg="mod">
          <ac:chgData name="Rachael Harrison" userId="3d0f6613-2183-48a7-8949-7da9e40c01c7" providerId="ADAL" clId="{7FF3F9FA-CDE8-4EC5-A070-B91946EF62AA}" dt="2020-12-31T15:10:39.608" v="581" actId="1076"/>
          <ac:picMkLst>
            <pc:docMk/>
            <pc:sldMk cId="3309886471" sldId="352"/>
            <ac:picMk id="6" creationId="{0E191164-79D3-47AF-AF99-80C12695582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4/27/2021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2494166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41264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226409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3900207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7166466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20682761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3123052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24014163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380576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www.welshchapels.org</a:t>
            </a:r>
            <a:r>
              <a:rPr lang="en-US" dirty="0"/>
              <a:t>/</a:t>
            </a:r>
            <a:r>
              <a:rPr lang="en-US" dirty="0" err="1"/>
              <a:t>wp</a:t>
            </a:r>
            <a:r>
              <a:rPr lang="en-US" dirty="0"/>
              <a:t>-content/uploads/2019/02/Finished-300x300.jpg</a:t>
            </a:r>
          </a:p>
          <a:p>
            <a:endParaRPr lang="en-US" dirty="0"/>
          </a:p>
          <a:p>
            <a:r>
              <a:rPr lang="en-US" dirty="0"/>
              <a:t>https://i2-prod.walesonline.co.uk/incoming/article7869841.ece/ALTERNATES/s810/Main-image-Glas-Hirfryn-exterior-3479-2120-1.jpg</a:t>
            </a:r>
          </a:p>
          <a:p>
            <a:r>
              <a:rPr lang="en-US" dirty="0"/>
              <a:t>https://i0.wp.com/</a:t>
            </a:r>
            <a:r>
              <a:rPr lang="en-US" dirty="0" err="1"/>
              <a:t>www.hisour.com</a:t>
            </a:r>
            <a:r>
              <a:rPr lang="en-US" dirty="0"/>
              <a:t>/wp-content/uploads/2018/06/</a:t>
            </a:r>
            <a:r>
              <a:rPr lang="en-US" dirty="0" err="1"/>
              <a:t>Early-houses-in-Wales.jpg?fit</a:t>
            </a:r>
            <a:r>
              <a:rPr lang="en-US" dirty="0"/>
              <a:t>=960%2C640&amp;ssl=1</a:t>
            </a:r>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614483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2478906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711331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546178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857180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741917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_</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920249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176169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hyperlink" Target="https://www.walesonline.co.uk/business/business-news/what-cardiff-look-like-10-12311665"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0.tiff"/></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file:////var/folders/s8/bj6qgqw52rz_bdh9zpsn4_bh0000gn/T/com.microsoft.Word/WebArchiveCopyPasteTempFiles/Cardiff_old_town_hall%252C_Glamorganshire.jpeg" TargetMode="External"/><Relationship Id="rId5" Type="http://schemas.openxmlformats.org/officeDocument/2006/relationships/image" Target="../media/image13.jpeg"/><Relationship Id="rId4" Type="http://schemas.openxmlformats.org/officeDocument/2006/relationships/image" Target="file:////var/folders/s8/bj6qgqw52rz_bdh9zpsn4_bh0000gn/T/com.microsoft.Word/WebArchiveCopyPasteTempFiles/800px-Cardiff_City_Hall_cropped.jp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6288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67544" y="166997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r>
              <a:rPr lang="en-GB" sz="2400" dirty="0"/>
              <a:t> </a:t>
            </a:r>
          </a:p>
          <a:p>
            <a:endParaRPr lang="en-GB" sz="2400" b="1" dirty="0"/>
          </a:p>
          <a:p>
            <a:endParaRPr lang="en-GB" sz="2400" b="1" dirty="0"/>
          </a:p>
        </p:txBody>
      </p:sp>
      <p:sp>
        <p:nvSpPr>
          <p:cNvPr id="2053" name="Rectangle 15"/>
          <p:cNvSpPr>
            <a:spLocks noGrp="1" noChangeArrowheads="1"/>
          </p:cNvSpPr>
          <p:nvPr>
            <p:ph type="title"/>
          </p:nvPr>
        </p:nvSpPr>
        <p:spPr>
          <a:xfrm>
            <a:off x="457200" y="2372670"/>
            <a:ext cx="8153400" cy="2514600"/>
          </a:xfrm>
        </p:spPr>
        <p:txBody>
          <a:bodyPr anchor="t"/>
          <a:lstStyle/>
          <a:p>
            <a:r>
              <a:rPr lang="en-US" dirty="0"/>
              <a:t>PowerPoint 2: Key construction design areas and changes over time</a:t>
            </a:r>
            <a:br>
              <a:rPr lang="en-US" dirty="0"/>
            </a:br>
            <a:br>
              <a:rPr lang="en-US" dirty="0"/>
            </a:br>
            <a:r>
              <a:rPr lang="en-US" sz="2000" b="0" dirty="0">
                <a:solidFill>
                  <a:schemeClr val="tx1"/>
                </a:solidFill>
                <a:latin typeface="+mn-lt"/>
              </a:rPr>
              <a:t>What defines a traditional build and modern built construction?</a:t>
            </a:r>
            <a:br>
              <a:rPr lang="en-GB" dirty="0"/>
            </a:br>
            <a:br>
              <a:rPr lang="en-US" dirty="0"/>
            </a:br>
            <a:br>
              <a:rPr lang="en-US" dirty="0"/>
            </a:br>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6312F-4CE5-D740-A7D0-36347CD5E680}"/>
              </a:ext>
            </a:extLst>
          </p:cNvPr>
          <p:cNvSpPr>
            <a:spLocks noGrp="1"/>
          </p:cNvSpPr>
          <p:nvPr>
            <p:ph type="title"/>
          </p:nvPr>
        </p:nvSpPr>
        <p:spPr/>
        <p:txBody>
          <a:bodyPr/>
          <a:lstStyle/>
          <a:p>
            <a:r>
              <a:rPr lang="en-US" dirty="0"/>
              <a:t>What will the homes of the future look like?</a:t>
            </a:r>
          </a:p>
        </p:txBody>
      </p:sp>
      <p:pic>
        <p:nvPicPr>
          <p:cNvPr id="4" name="Picture 3" descr="A picture containing text&#10;&#10;Description automatically generated">
            <a:extLst>
              <a:ext uri="{FF2B5EF4-FFF2-40B4-BE49-F238E27FC236}">
                <a16:creationId xmlns:a16="http://schemas.microsoft.com/office/drawing/2014/main" id="{890A1E8A-5E43-4813-A80B-02DC15B358C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5113" y="3655041"/>
            <a:ext cx="3871189" cy="2177544"/>
          </a:xfrm>
          <a:prstGeom prst="rect">
            <a:avLst/>
          </a:prstGeom>
        </p:spPr>
      </p:pic>
      <p:pic>
        <p:nvPicPr>
          <p:cNvPr id="6" name="Picture 5" descr="A picture containing outdoor, building, window&#10;&#10;Description automatically generated">
            <a:extLst>
              <a:ext uri="{FF2B5EF4-FFF2-40B4-BE49-F238E27FC236}">
                <a16:creationId xmlns:a16="http://schemas.microsoft.com/office/drawing/2014/main" id="{85F6B0F1-B493-40C5-B1B8-1965C76FE90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52914" y="1572976"/>
            <a:ext cx="2921782" cy="1947855"/>
          </a:xfrm>
          <a:prstGeom prst="rect">
            <a:avLst/>
          </a:prstGeom>
        </p:spPr>
      </p:pic>
      <p:pic>
        <p:nvPicPr>
          <p:cNvPr id="5" name="Picture 4" descr="Diagram&#10;&#10;Description automatically generated">
            <a:extLst>
              <a:ext uri="{FF2B5EF4-FFF2-40B4-BE49-F238E27FC236}">
                <a16:creationId xmlns:a16="http://schemas.microsoft.com/office/drawing/2014/main" id="{167EF1BF-5AE3-4072-AA61-91A321E117D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08104" y="3655041"/>
            <a:ext cx="2592288" cy="2592288"/>
          </a:xfrm>
          <a:prstGeom prst="rect">
            <a:avLst/>
          </a:prstGeom>
        </p:spPr>
      </p:pic>
      <p:pic>
        <p:nvPicPr>
          <p:cNvPr id="8" name="Picture 7">
            <a:extLst>
              <a:ext uri="{FF2B5EF4-FFF2-40B4-BE49-F238E27FC236}">
                <a16:creationId xmlns:a16="http://schemas.microsoft.com/office/drawing/2014/main" id="{261675A6-A372-4E62-8F4A-92456D0599E5}"/>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4786833" y="1797638"/>
            <a:ext cx="3864596" cy="1608518"/>
          </a:xfrm>
          <a:prstGeom prst="rect">
            <a:avLst/>
          </a:prstGeom>
        </p:spPr>
      </p:pic>
    </p:spTree>
    <p:extLst>
      <p:ext uri="{BB962C8B-B14F-4D97-AF65-F5344CB8AC3E}">
        <p14:creationId xmlns:p14="http://schemas.microsoft.com/office/powerpoint/2010/main" val="3989044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8F4FC-B92C-B448-831B-7CC910D1AADE}"/>
              </a:ext>
            </a:extLst>
          </p:cNvPr>
          <p:cNvSpPr>
            <a:spLocks noGrp="1"/>
          </p:cNvSpPr>
          <p:nvPr>
            <p:ph type="title"/>
          </p:nvPr>
        </p:nvSpPr>
        <p:spPr/>
        <p:txBody>
          <a:bodyPr/>
          <a:lstStyle/>
          <a:p>
            <a:r>
              <a:rPr lang="en-US" dirty="0"/>
              <a:t>Cardiff development plan</a:t>
            </a:r>
          </a:p>
        </p:txBody>
      </p:sp>
      <p:sp>
        <p:nvSpPr>
          <p:cNvPr id="3" name="Content Placeholder 2">
            <a:extLst>
              <a:ext uri="{FF2B5EF4-FFF2-40B4-BE49-F238E27FC236}">
                <a16:creationId xmlns:a16="http://schemas.microsoft.com/office/drawing/2014/main" id="{6A5341E2-DBEA-8C42-9CCA-112344EF7A6B}"/>
              </a:ext>
            </a:extLst>
          </p:cNvPr>
          <p:cNvSpPr>
            <a:spLocks noGrp="1"/>
          </p:cNvSpPr>
          <p:nvPr>
            <p:ph sz="quarter" idx="10"/>
          </p:nvPr>
        </p:nvSpPr>
        <p:spPr>
          <a:xfrm>
            <a:off x="457200" y="4851860"/>
            <a:ext cx="8229600" cy="881396"/>
          </a:xfrm>
        </p:spPr>
        <p:txBody>
          <a:bodyPr/>
          <a:lstStyle/>
          <a:p>
            <a:r>
              <a:rPr lang="en-US" dirty="0"/>
              <a:t>What Cardiff will look like:</a:t>
            </a:r>
          </a:p>
          <a:p>
            <a:r>
              <a:rPr lang="en-US" sz="1600" dirty="0">
                <a:hlinkClick r:id="rId3"/>
              </a:rPr>
              <a:t>https://</a:t>
            </a:r>
            <a:r>
              <a:rPr lang="en-US" sz="1600" dirty="0" err="1">
                <a:hlinkClick r:id="rId3"/>
              </a:rPr>
              <a:t>www.walesonline.co.uk</a:t>
            </a:r>
            <a:r>
              <a:rPr lang="en-US" sz="1600" dirty="0">
                <a:hlinkClick r:id="rId3"/>
              </a:rPr>
              <a:t>/business/business-news/what-cardiff-look-like-10-12311665</a:t>
            </a:r>
            <a:endParaRPr lang="en-US" sz="1600" dirty="0"/>
          </a:p>
          <a:p>
            <a:endParaRPr lang="en-US" dirty="0"/>
          </a:p>
        </p:txBody>
      </p:sp>
      <p:sp>
        <p:nvSpPr>
          <p:cNvPr id="4" name="Rectangle 3">
            <a:extLst>
              <a:ext uri="{FF2B5EF4-FFF2-40B4-BE49-F238E27FC236}">
                <a16:creationId xmlns:a16="http://schemas.microsoft.com/office/drawing/2014/main" id="{B2888A9F-721D-964B-96B3-D54BF3ED37DD}"/>
              </a:ext>
            </a:extLst>
          </p:cNvPr>
          <p:cNvSpPr/>
          <p:nvPr/>
        </p:nvSpPr>
        <p:spPr>
          <a:xfrm>
            <a:off x="2286000" y="2921169"/>
            <a:ext cx="4572000" cy="400110"/>
          </a:xfrm>
          <a:prstGeom prst="rect">
            <a:avLst/>
          </a:prstGeom>
        </p:spPr>
        <p:txBody>
          <a:bodyPr>
            <a:spAutoFit/>
          </a:bodyPr>
          <a:lstStyle/>
          <a:p>
            <a:endParaRPr lang="en-US" dirty="0"/>
          </a:p>
        </p:txBody>
      </p:sp>
      <p:pic>
        <p:nvPicPr>
          <p:cNvPr id="5" name="Picture 4">
            <a:extLst>
              <a:ext uri="{FF2B5EF4-FFF2-40B4-BE49-F238E27FC236}">
                <a16:creationId xmlns:a16="http://schemas.microsoft.com/office/drawing/2014/main" id="{F4A92832-3531-DB4C-84E3-422A11703812}"/>
              </a:ext>
            </a:extLst>
          </p:cNvPr>
          <p:cNvPicPr>
            <a:picLocks noChangeAspect="1"/>
          </p:cNvPicPr>
          <p:nvPr/>
        </p:nvPicPr>
        <p:blipFill>
          <a:blip r:embed="rId4"/>
          <a:stretch>
            <a:fillRect/>
          </a:stretch>
        </p:blipFill>
        <p:spPr>
          <a:xfrm>
            <a:off x="1331640" y="1451985"/>
            <a:ext cx="6192688" cy="3338478"/>
          </a:xfrm>
          <a:prstGeom prst="rect">
            <a:avLst/>
          </a:prstGeom>
        </p:spPr>
      </p:pic>
    </p:spTree>
    <p:extLst>
      <p:ext uri="{BB962C8B-B14F-4D97-AF65-F5344CB8AC3E}">
        <p14:creationId xmlns:p14="http://schemas.microsoft.com/office/powerpoint/2010/main" val="2965270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Retail </a:t>
            </a:r>
          </a:p>
        </p:txBody>
      </p:sp>
      <p:sp>
        <p:nvSpPr>
          <p:cNvPr id="3075" name="Content Placeholder 2"/>
          <p:cNvSpPr>
            <a:spLocks noGrp="1"/>
          </p:cNvSpPr>
          <p:nvPr>
            <p:ph sz="quarter" idx="10"/>
          </p:nvPr>
        </p:nvSpPr>
        <p:spPr>
          <a:xfrm>
            <a:off x="457200" y="1512000"/>
            <a:ext cx="4042792" cy="4338000"/>
          </a:xfrm>
        </p:spPr>
        <p:txBody>
          <a:bodyPr/>
          <a:lstStyle/>
          <a:p>
            <a:pPr marL="0" lvl="1" indent="0">
              <a:buNone/>
            </a:pPr>
            <a:r>
              <a:rPr lang="en-US" dirty="0"/>
              <a:t>Traditional retail outlets include:</a:t>
            </a:r>
          </a:p>
          <a:p>
            <a:pPr lvl="1"/>
            <a:r>
              <a:rPr lang="en-US" dirty="0"/>
              <a:t>Local shops serving the local community. </a:t>
            </a:r>
          </a:p>
          <a:p>
            <a:pPr lvl="1"/>
            <a:r>
              <a:rPr lang="en-US" dirty="0"/>
              <a:t>Individual shops selling a variety of items including clothing, hardware, meat, vegetables and furniture.</a:t>
            </a:r>
          </a:p>
          <a:p>
            <a:pPr marL="0" lvl="1" indent="0">
              <a:buNone/>
            </a:pPr>
            <a:endParaRPr lang="en-US" dirty="0"/>
          </a:p>
        </p:txBody>
      </p:sp>
      <p:sp>
        <p:nvSpPr>
          <p:cNvPr id="9" name="TextBox 8">
            <a:extLst>
              <a:ext uri="{FF2B5EF4-FFF2-40B4-BE49-F238E27FC236}">
                <a16:creationId xmlns:a16="http://schemas.microsoft.com/office/drawing/2014/main" id="{78B076F3-6188-46FD-B7CD-5BC7D59345AD}"/>
              </a:ext>
            </a:extLst>
          </p:cNvPr>
          <p:cNvSpPr txBox="1"/>
          <p:nvPr/>
        </p:nvSpPr>
        <p:spPr>
          <a:xfrm>
            <a:off x="-113567" y="4076052"/>
            <a:ext cx="5184326" cy="1631216"/>
          </a:xfrm>
          <a:prstGeom prst="rect">
            <a:avLst/>
          </a:prstGeom>
          <a:noFill/>
        </p:spPr>
        <p:txBody>
          <a:bodyPr wrap="square">
            <a:spAutoFit/>
          </a:bodyPr>
          <a:lstStyle/>
          <a:p>
            <a:pPr lvl="1"/>
            <a:r>
              <a:rPr lang="en-US" dirty="0"/>
              <a:t>Modern retail </a:t>
            </a:r>
            <a:r>
              <a:rPr lang="en-US" dirty="0" err="1"/>
              <a:t>centres</a:t>
            </a:r>
            <a:r>
              <a:rPr lang="en-US" dirty="0"/>
              <a:t>:</a:t>
            </a:r>
          </a:p>
          <a:p>
            <a:pPr marL="673200" lvl="2" indent="-216000">
              <a:buClr>
                <a:srgbClr val="0077E3"/>
              </a:buClr>
              <a:buFont typeface="Arial" panose="020B0604020202020204" pitchFamily="34" charset="0"/>
              <a:buChar char="•"/>
            </a:pPr>
            <a:r>
              <a:rPr lang="en-US" dirty="0"/>
              <a:t>Often based out of town with free parking.</a:t>
            </a:r>
          </a:p>
          <a:p>
            <a:pPr marL="673200" lvl="2" indent="-216000">
              <a:buClr>
                <a:srgbClr val="0077E3"/>
              </a:buClr>
              <a:buFont typeface="Arial" panose="020B0604020202020204" pitchFamily="34" charset="0"/>
              <a:buChar char="•"/>
            </a:pPr>
            <a:r>
              <a:rPr lang="en-US" dirty="0"/>
              <a:t>Everything under one roof.</a:t>
            </a:r>
          </a:p>
          <a:p>
            <a:pPr marL="673200" lvl="2" indent="-216000">
              <a:buClr>
                <a:srgbClr val="0077E3"/>
              </a:buClr>
              <a:buFont typeface="Arial" panose="020B0604020202020204" pitchFamily="34" charset="0"/>
              <a:buChar char="•"/>
            </a:pPr>
            <a:r>
              <a:rPr lang="en-US" dirty="0"/>
              <a:t>Serving a much wider community.</a:t>
            </a:r>
          </a:p>
        </p:txBody>
      </p:sp>
      <p:pic>
        <p:nvPicPr>
          <p:cNvPr id="8" name="Picture 7">
            <a:extLst>
              <a:ext uri="{FF2B5EF4-FFF2-40B4-BE49-F238E27FC236}">
                <a16:creationId xmlns:a16="http://schemas.microsoft.com/office/drawing/2014/main" id="{CF937BC5-548E-4D0E-A9DA-D3FF2C9BB6A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0" y="1167131"/>
            <a:ext cx="4114800" cy="2743200"/>
          </a:xfrm>
          <a:prstGeom prst="rect">
            <a:avLst/>
          </a:prstGeom>
        </p:spPr>
      </p:pic>
      <p:pic>
        <p:nvPicPr>
          <p:cNvPr id="3" name="Picture 2" descr="A picture containing text, long, subway&#10;&#10;Description automatically generated">
            <a:extLst>
              <a:ext uri="{FF2B5EF4-FFF2-40B4-BE49-F238E27FC236}">
                <a16:creationId xmlns:a16="http://schemas.microsoft.com/office/drawing/2014/main" id="{8F8DF8A2-D7CD-48E9-8C3F-17FC0E82E7F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364088" y="3717032"/>
            <a:ext cx="3779912" cy="235826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Offices</a:t>
            </a:r>
          </a:p>
        </p:txBody>
      </p:sp>
      <p:sp>
        <p:nvSpPr>
          <p:cNvPr id="3" name="Content Placeholder 2"/>
          <p:cNvSpPr>
            <a:spLocks noGrp="1"/>
          </p:cNvSpPr>
          <p:nvPr>
            <p:ph sz="quarter" idx="10"/>
          </p:nvPr>
        </p:nvSpPr>
        <p:spPr/>
        <p:txBody>
          <a:bodyPr/>
          <a:lstStyle/>
          <a:p>
            <a:pPr marL="0" lvl="1" indent="0">
              <a:buNone/>
            </a:pPr>
            <a:r>
              <a:rPr lang="en-US" dirty="0">
                <a:ea typeface="ＭＳ Ｐゴシック" pitchFamily="-105" charset="-128"/>
                <a:cs typeface="ＭＳ Ｐゴシック" pitchFamily="-105" charset="-128"/>
              </a:rPr>
              <a:t>Offices were traditionally based within a high street setting and were accessible to the general public. Modern offices are often based in business parks or in bespoke office complexes.</a:t>
            </a:r>
          </a:p>
          <a:p>
            <a:pPr marL="0" lvl="1" indent="0">
              <a:buNone/>
            </a:pPr>
            <a:endParaRPr lang="en-US" dirty="0">
              <a:ea typeface="ＭＳ Ｐゴシック" pitchFamily="-105" charset="-128"/>
              <a:cs typeface="ＭＳ Ｐゴシック" pitchFamily="-105" charset="-128"/>
            </a:endParaRPr>
          </a:p>
          <a:p>
            <a:pPr marL="0" lvl="1" indent="0">
              <a:buNone/>
            </a:pPr>
            <a:endParaRPr lang="en-US" dirty="0">
              <a:ea typeface="ＭＳ Ｐゴシック" pitchFamily="-105" charset="-128"/>
              <a:cs typeface="ＭＳ Ｐゴシック" pitchFamily="-105" charset="-128"/>
            </a:endParaRPr>
          </a:p>
          <a:p>
            <a:endParaRPr lang="en-US" dirty="0"/>
          </a:p>
        </p:txBody>
      </p:sp>
      <p:pic>
        <p:nvPicPr>
          <p:cNvPr id="7" name="Picture 6" descr="A picture containing text, city&#10;&#10;Description automatically generated">
            <a:extLst>
              <a:ext uri="{FF2B5EF4-FFF2-40B4-BE49-F238E27FC236}">
                <a16:creationId xmlns:a16="http://schemas.microsoft.com/office/drawing/2014/main" id="{D76419A1-A238-4F82-9122-C7625F97C3A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38965" y="2708920"/>
            <a:ext cx="4427984" cy="2491084"/>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E76C2-69AD-B94A-AFEC-BB163D403CB7}"/>
              </a:ext>
            </a:extLst>
          </p:cNvPr>
          <p:cNvSpPr>
            <a:spLocks noGrp="1"/>
          </p:cNvSpPr>
          <p:nvPr>
            <p:ph type="title"/>
          </p:nvPr>
        </p:nvSpPr>
        <p:spPr/>
        <p:txBody>
          <a:bodyPr/>
          <a:lstStyle/>
          <a:p>
            <a:r>
              <a:rPr lang="en-US" dirty="0"/>
              <a:t>Banks and financial institutions</a:t>
            </a:r>
          </a:p>
        </p:txBody>
      </p:sp>
      <p:sp>
        <p:nvSpPr>
          <p:cNvPr id="3" name="Content Placeholder 2">
            <a:extLst>
              <a:ext uri="{FF2B5EF4-FFF2-40B4-BE49-F238E27FC236}">
                <a16:creationId xmlns:a16="http://schemas.microsoft.com/office/drawing/2014/main" id="{4AAF60FC-D2D5-D44D-9FDF-910ED1EAD413}"/>
              </a:ext>
            </a:extLst>
          </p:cNvPr>
          <p:cNvSpPr>
            <a:spLocks noGrp="1"/>
          </p:cNvSpPr>
          <p:nvPr>
            <p:ph sz="quarter" idx="10"/>
          </p:nvPr>
        </p:nvSpPr>
        <p:spPr>
          <a:xfrm>
            <a:off x="457200" y="1385512"/>
            <a:ext cx="8229600" cy="1611439"/>
          </a:xfrm>
        </p:spPr>
        <p:txBody>
          <a:bodyPr/>
          <a:lstStyle/>
          <a:p>
            <a:r>
              <a:rPr lang="en-US" dirty="0"/>
              <a:t>Banks were traditionally opulent buildings built on the high street, demonstrating the  wealth and success of the company that ran them. With the decline of the high street and the rise of internet banking many of these buildings have now been converted into public houses in which the hardwood and stone interiors can still be enjoyed. </a:t>
            </a:r>
          </a:p>
        </p:txBody>
      </p:sp>
      <p:pic>
        <p:nvPicPr>
          <p:cNvPr id="5" name="Picture 4" descr="A picture containing building, outdoor, street&#10;&#10;Description automatically generated">
            <a:extLst>
              <a:ext uri="{FF2B5EF4-FFF2-40B4-BE49-F238E27FC236}">
                <a16:creationId xmlns:a16="http://schemas.microsoft.com/office/drawing/2014/main" id="{39B7309B-28B6-4B7D-B988-A1C2E287B1C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3528" y="3202529"/>
            <a:ext cx="3995936" cy="2645743"/>
          </a:xfrm>
          <a:prstGeom prst="rect">
            <a:avLst/>
          </a:prstGeom>
        </p:spPr>
      </p:pic>
      <p:pic>
        <p:nvPicPr>
          <p:cNvPr id="6" name="Picture 5" descr="A picture containing text, nature, night, store&#10;&#10;Description automatically generated">
            <a:extLst>
              <a:ext uri="{FF2B5EF4-FFF2-40B4-BE49-F238E27FC236}">
                <a16:creationId xmlns:a16="http://schemas.microsoft.com/office/drawing/2014/main" id="{0E191164-79D3-47AF-AF99-80C12695582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16016" y="3202529"/>
            <a:ext cx="3744051" cy="2808350"/>
          </a:xfrm>
          <a:prstGeom prst="rect">
            <a:avLst/>
          </a:prstGeom>
        </p:spPr>
      </p:pic>
    </p:spTree>
    <p:extLst>
      <p:ext uri="{BB962C8B-B14F-4D97-AF65-F5344CB8AC3E}">
        <p14:creationId xmlns:p14="http://schemas.microsoft.com/office/powerpoint/2010/main" val="3309886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Leisure </a:t>
            </a:r>
          </a:p>
        </p:txBody>
      </p:sp>
      <p:sp>
        <p:nvSpPr>
          <p:cNvPr id="3" name="Content Placeholder 2"/>
          <p:cNvSpPr>
            <a:spLocks noGrp="1"/>
          </p:cNvSpPr>
          <p:nvPr>
            <p:ph sz="quarter" idx="10"/>
          </p:nvPr>
        </p:nvSpPr>
        <p:spPr>
          <a:xfrm>
            <a:off x="457200" y="1512000"/>
            <a:ext cx="8075240" cy="4248000"/>
          </a:xfrm>
        </p:spPr>
        <p:txBody>
          <a:bodyPr/>
          <a:lstStyle/>
          <a:p>
            <a:r>
              <a:rPr lang="en-US" dirty="0"/>
              <a:t>Traditional playing fields are being replaced with multi-pitch football </a:t>
            </a:r>
            <a:r>
              <a:rPr lang="en-US" dirty="0" err="1"/>
              <a:t>centres</a:t>
            </a:r>
            <a:r>
              <a:rPr lang="en-US" dirty="0"/>
              <a:t> and leisure </a:t>
            </a:r>
            <a:r>
              <a:rPr lang="en-US" dirty="0" err="1"/>
              <a:t>centres</a:t>
            </a:r>
            <a:r>
              <a:rPr lang="en-US" dirty="0"/>
              <a:t> that cater for the whole family. These </a:t>
            </a:r>
            <a:r>
              <a:rPr lang="en-US" dirty="0" err="1"/>
              <a:t>centres</a:t>
            </a:r>
            <a:r>
              <a:rPr lang="en-US" dirty="0"/>
              <a:t> often include gyms, saunas, swimming pools, and squash and badminton courts. </a:t>
            </a:r>
          </a:p>
          <a:p>
            <a:endParaRPr lang="en-US" dirty="0"/>
          </a:p>
          <a:p>
            <a:endParaRPr lang="en-US" dirty="0"/>
          </a:p>
        </p:txBody>
      </p:sp>
      <p:pic>
        <p:nvPicPr>
          <p:cNvPr id="7" name="Picture 6" descr="A picture containing text, sky, outdoor, tree&#10;&#10;Description automatically generated">
            <a:extLst>
              <a:ext uri="{FF2B5EF4-FFF2-40B4-BE49-F238E27FC236}">
                <a16:creationId xmlns:a16="http://schemas.microsoft.com/office/drawing/2014/main" id="{77421A35-6F00-4423-97B1-56AFEF47326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12021" y="2780928"/>
            <a:ext cx="4031979" cy="268817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Industrial buildings</a:t>
            </a:r>
          </a:p>
        </p:txBody>
      </p:sp>
      <p:sp>
        <p:nvSpPr>
          <p:cNvPr id="3" name="Content Placeholder 2"/>
          <p:cNvSpPr>
            <a:spLocks noGrp="1"/>
          </p:cNvSpPr>
          <p:nvPr>
            <p:ph sz="quarter" idx="10"/>
          </p:nvPr>
        </p:nvSpPr>
        <p:spPr/>
        <p:txBody>
          <a:bodyPr/>
          <a:lstStyle/>
          <a:p>
            <a:r>
              <a:rPr lang="en-US" dirty="0"/>
              <a:t>Industrial buildings include factories, warehouses and agricultural buildings.</a:t>
            </a:r>
          </a:p>
          <a:p>
            <a:r>
              <a:rPr lang="en-US" dirty="0"/>
              <a:t> </a:t>
            </a:r>
          </a:p>
        </p:txBody>
      </p:sp>
      <p:sp>
        <p:nvSpPr>
          <p:cNvPr id="6" name="TextBox 5">
            <a:extLst>
              <a:ext uri="{FF2B5EF4-FFF2-40B4-BE49-F238E27FC236}">
                <a16:creationId xmlns:a16="http://schemas.microsoft.com/office/drawing/2014/main" id="{4EA0901C-D565-402C-84E6-9E290E3AED1C}"/>
              </a:ext>
            </a:extLst>
          </p:cNvPr>
          <p:cNvSpPr txBox="1"/>
          <p:nvPr/>
        </p:nvSpPr>
        <p:spPr>
          <a:xfrm>
            <a:off x="395535" y="2175901"/>
            <a:ext cx="3857377" cy="3477875"/>
          </a:xfrm>
          <a:prstGeom prst="rect">
            <a:avLst/>
          </a:prstGeom>
          <a:noFill/>
        </p:spPr>
        <p:txBody>
          <a:bodyPr wrap="square">
            <a:spAutoFit/>
          </a:bodyPr>
          <a:lstStyle/>
          <a:p>
            <a:r>
              <a:rPr lang="en-US" sz="2000" dirty="0">
                <a:latin typeface="+mn-lt"/>
              </a:rPr>
              <a:t>Normally these are large, open units that are used flexibly. They can be large  storage spaces or can be used for the manufacturing of goods</a:t>
            </a:r>
            <a:r>
              <a:rPr lang="en-US" dirty="0">
                <a:latin typeface="+mn-lt"/>
              </a:rPr>
              <a:t>. Generally they are located</a:t>
            </a:r>
            <a:r>
              <a:rPr lang="en-US" sz="2000" dirty="0">
                <a:latin typeface="+mn-lt"/>
              </a:rPr>
              <a:t> away from town </a:t>
            </a:r>
            <a:r>
              <a:rPr lang="en-US" sz="2000" dirty="0" err="1">
                <a:latin typeface="+mn-lt"/>
              </a:rPr>
              <a:t>centres</a:t>
            </a:r>
            <a:r>
              <a:rPr lang="en-US" sz="2000" dirty="0">
                <a:latin typeface="+mn-lt"/>
              </a:rPr>
              <a:t> and close to major network routes to enable the quick transport of goods around the country or to ports for international transportation.</a:t>
            </a:r>
          </a:p>
        </p:txBody>
      </p:sp>
      <p:pic>
        <p:nvPicPr>
          <p:cNvPr id="8" name="Picture 7" descr="A picture containing text, indoor, scene, warehouse&#10;&#10;Description automatically generated">
            <a:extLst>
              <a:ext uri="{FF2B5EF4-FFF2-40B4-BE49-F238E27FC236}">
                <a16:creationId xmlns:a16="http://schemas.microsoft.com/office/drawing/2014/main" id="{25DAC835-5580-47B9-8FA1-6DD57803DA5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91088" y="2363162"/>
            <a:ext cx="4232377" cy="31701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C919D-F473-6840-91AA-B0A835213B88}"/>
              </a:ext>
            </a:extLst>
          </p:cNvPr>
          <p:cNvSpPr>
            <a:spLocks noGrp="1"/>
          </p:cNvSpPr>
          <p:nvPr>
            <p:ph type="title"/>
          </p:nvPr>
        </p:nvSpPr>
        <p:spPr/>
        <p:txBody>
          <a:bodyPr/>
          <a:lstStyle/>
          <a:p>
            <a:r>
              <a:rPr lang="en-US" dirty="0"/>
              <a:t>Agricultural </a:t>
            </a:r>
          </a:p>
        </p:txBody>
      </p:sp>
      <p:sp>
        <p:nvSpPr>
          <p:cNvPr id="3" name="Content Placeholder 2">
            <a:extLst>
              <a:ext uri="{FF2B5EF4-FFF2-40B4-BE49-F238E27FC236}">
                <a16:creationId xmlns:a16="http://schemas.microsoft.com/office/drawing/2014/main" id="{76A8D3BF-066C-404A-B98B-DB61BB230F2A}"/>
              </a:ext>
            </a:extLst>
          </p:cNvPr>
          <p:cNvSpPr>
            <a:spLocks noGrp="1"/>
          </p:cNvSpPr>
          <p:nvPr>
            <p:ph sz="quarter" idx="10"/>
          </p:nvPr>
        </p:nvSpPr>
        <p:spPr>
          <a:xfrm>
            <a:off x="457200" y="1512000"/>
            <a:ext cx="4258816" cy="4248000"/>
          </a:xfrm>
        </p:spPr>
        <p:txBody>
          <a:bodyPr/>
          <a:lstStyle/>
          <a:p>
            <a:r>
              <a:rPr lang="en-US" dirty="0"/>
              <a:t>With supermarkets driving the price of foods, farming has had to change to meet the needs of their customers.  Agricultural barns or intensive animal production sheds have replaced  smaller farm units, enabling farmers to scale-up production and accommodate more commercial methods and larger equipment.</a:t>
            </a:r>
          </a:p>
          <a:p>
            <a:r>
              <a:rPr lang="en-US" dirty="0"/>
              <a:t>Many smaller farms without the capacity to up-scale have had to diversify to meet the growing demand for locally sourced foods.</a:t>
            </a:r>
          </a:p>
        </p:txBody>
      </p:sp>
      <p:pic>
        <p:nvPicPr>
          <p:cNvPr id="5" name="Picture 4">
            <a:extLst>
              <a:ext uri="{FF2B5EF4-FFF2-40B4-BE49-F238E27FC236}">
                <a16:creationId xmlns:a16="http://schemas.microsoft.com/office/drawing/2014/main" id="{E716186A-DF3C-467D-8EAF-5735BAFAEA0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29199" y="2897038"/>
            <a:ext cx="4123549" cy="2747020"/>
          </a:xfrm>
          <a:prstGeom prst="rect">
            <a:avLst/>
          </a:prstGeom>
        </p:spPr>
      </p:pic>
    </p:spTree>
    <p:extLst>
      <p:ext uri="{BB962C8B-B14F-4D97-AF65-F5344CB8AC3E}">
        <p14:creationId xmlns:p14="http://schemas.microsoft.com/office/powerpoint/2010/main" val="2693460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D9FB8-3A75-CD46-A272-85C3FE443EDE}"/>
              </a:ext>
            </a:extLst>
          </p:cNvPr>
          <p:cNvSpPr>
            <a:spLocks noGrp="1"/>
          </p:cNvSpPr>
          <p:nvPr>
            <p:ph type="title"/>
          </p:nvPr>
        </p:nvSpPr>
        <p:spPr/>
        <p:txBody>
          <a:bodyPr/>
          <a:lstStyle/>
          <a:p>
            <a:r>
              <a:rPr lang="en-US" dirty="0"/>
              <a:t>Examples of solid wall construction</a:t>
            </a:r>
          </a:p>
        </p:txBody>
      </p:sp>
      <p:pic>
        <p:nvPicPr>
          <p:cNvPr id="7" name="Picture 6">
            <a:extLst>
              <a:ext uri="{FF2B5EF4-FFF2-40B4-BE49-F238E27FC236}">
                <a16:creationId xmlns:a16="http://schemas.microsoft.com/office/drawing/2014/main" id="{CBF9547E-DE18-4B3A-A3B7-8AAAA7A96A81}"/>
              </a:ext>
              <a:ext uri="{C183D7F6-B498-43B3-948B-1728B52AA6E4}">
                <adec:decorative xmlns:adec="http://schemas.microsoft.com/office/drawing/2017/decorative" val="0"/>
              </a:ext>
            </a:extLst>
          </p:cNvPr>
          <p:cNvPicPr>
            <a:picLocks noChangeAspect="1"/>
          </p:cNvPicPr>
          <p:nvPr/>
        </p:nvPicPr>
        <p:blipFill rotWithShape="1">
          <a:blip r:embed="rId3"/>
          <a:srcRect b="8432"/>
          <a:stretch/>
        </p:blipFill>
        <p:spPr>
          <a:xfrm>
            <a:off x="2555776" y="1772816"/>
            <a:ext cx="3209544" cy="3960440"/>
          </a:xfrm>
          <a:prstGeom prst="rect">
            <a:avLst/>
          </a:prstGeom>
        </p:spPr>
      </p:pic>
    </p:spTree>
    <p:extLst>
      <p:ext uri="{BB962C8B-B14F-4D97-AF65-F5344CB8AC3E}">
        <p14:creationId xmlns:p14="http://schemas.microsoft.com/office/powerpoint/2010/main" val="655631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Post-1919 construction</a:t>
            </a:r>
          </a:p>
        </p:txBody>
      </p:sp>
      <p:sp>
        <p:nvSpPr>
          <p:cNvPr id="3" name="Content Placeholder 2"/>
          <p:cNvSpPr>
            <a:spLocks noGrp="1"/>
          </p:cNvSpPr>
          <p:nvPr>
            <p:ph sz="quarter" idx="10"/>
          </p:nvPr>
        </p:nvSpPr>
        <p:spPr/>
        <p:txBody>
          <a:bodyPr/>
          <a:lstStyle/>
          <a:p>
            <a:r>
              <a:rPr lang="en-US" dirty="0"/>
              <a:t>Any building constructed after 1919 includes a cavity, this ensures that the inner leaf remains dry and increases the thermal insulation.</a:t>
            </a:r>
          </a:p>
          <a:p>
            <a:r>
              <a:rPr lang="en-US" dirty="0"/>
              <a:t>Two examples of early cavity wall construction:</a:t>
            </a:r>
          </a:p>
          <a:p>
            <a:endParaRPr lang="en-US" dirty="0"/>
          </a:p>
        </p:txBody>
      </p:sp>
      <p:pic>
        <p:nvPicPr>
          <p:cNvPr id="6" name="Picture 5">
            <a:extLst>
              <a:ext uri="{FF2B5EF4-FFF2-40B4-BE49-F238E27FC236}">
                <a16:creationId xmlns:a16="http://schemas.microsoft.com/office/drawing/2014/main" id="{65AC428A-B69D-40A5-AD24-5B7362F6F8F5}"/>
              </a:ext>
              <a:ext uri="{C183D7F6-B498-43B3-948B-1728B52AA6E4}">
                <adec:decorative xmlns:adec="http://schemas.microsoft.com/office/drawing/2017/decorative" val="1"/>
              </a:ext>
            </a:extLst>
          </p:cNvPr>
          <p:cNvPicPr>
            <a:picLocks noChangeAspect="1"/>
          </p:cNvPicPr>
          <p:nvPr/>
        </p:nvPicPr>
        <p:blipFill rotWithShape="1">
          <a:blip r:embed="rId3"/>
          <a:srcRect b="8349"/>
          <a:stretch/>
        </p:blipFill>
        <p:spPr>
          <a:xfrm>
            <a:off x="3635896" y="2852936"/>
            <a:ext cx="2987189" cy="316914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Traditional buildings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A traditional building is one that was built before 1919 using solid wall construction methods, usually using locally sourced stone, slate, bricks or timber.</a:t>
            </a:r>
          </a:p>
          <a:p>
            <a:pPr marL="0" indent="0"/>
            <a:endParaRPr lang="en-GB" sz="1600" dirty="0">
              <a:ea typeface="ＭＳ Ｐゴシック" pitchFamily="-105" charset="-128"/>
              <a:cs typeface="ＭＳ Ｐゴシック" pitchFamily="-105" charset="-128"/>
            </a:endParaRPr>
          </a:p>
        </p:txBody>
      </p:sp>
      <p:pic>
        <p:nvPicPr>
          <p:cNvPr id="3" name="Picture 2" descr="A picture containing building, sky, outdoor, road&#10;&#10;Description automatically generated">
            <a:extLst>
              <a:ext uri="{FF2B5EF4-FFF2-40B4-BE49-F238E27FC236}">
                <a16:creationId xmlns:a16="http://schemas.microsoft.com/office/drawing/2014/main" id="{E0A22FEB-EF18-42C1-ACC9-255201C7464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2800884"/>
            <a:ext cx="3491772" cy="2327615"/>
          </a:xfrm>
          <a:prstGeom prst="rect">
            <a:avLst/>
          </a:prstGeom>
        </p:spPr>
      </p:pic>
      <p:pic>
        <p:nvPicPr>
          <p:cNvPr id="4" name="Picture 3" descr="A picture containing building, sky, outdoor, house&#10;&#10;Description automatically generated">
            <a:extLst>
              <a:ext uri="{FF2B5EF4-FFF2-40B4-BE49-F238E27FC236}">
                <a16:creationId xmlns:a16="http://schemas.microsoft.com/office/drawing/2014/main" id="{020BF7B8-779A-499D-A023-CA6F72AD04B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491772" y="2800883"/>
            <a:ext cx="3103486" cy="2327615"/>
          </a:xfrm>
          <a:prstGeom prst="rect">
            <a:avLst/>
          </a:prstGeom>
        </p:spPr>
      </p:pic>
      <p:pic>
        <p:nvPicPr>
          <p:cNvPr id="5" name="Picture 4">
            <a:extLst>
              <a:ext uri="{FF2B5EF4-FFF2-40B4-BE49-F238E27FC236}">
                <a16:creationId xmlns:a16="http://schemas.microsoft.com/office/drawing/2014/main" id="{1AFBE2C3-AC72-4831-A838-60DED66D9CC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00192" y="2800882"/>
            <a:ext cx="2909518" cy="2327614"/>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D00F2-ED29-914F-A836-2AF0B49BE32E}"/>
              </a:ext>
            </a:extLst>
          </p:cNvPr>
          <p:cNvSpPr>
            <a:spLocks noGrp="1"/>
          </p:cNvSpPr>
          <p:nvPr>
            <p:ph type="title"/>
          </p:nvPr>
        </p:nvSpPr>
        <p:spPr/>
        <p:txBody>
          <a:bodyPr/>
          <a:lstStyle/>
          <a:p>
            <a:r>
              <a:rPr lang="en-US" dirty="0"/>
              <a:t>Modern cavity wall development</a:t>
            </a:r>
          </a:p>
        </p:txBody>
      </p:sp>
      <p:sp>
        <p:nvSpPr>
          <p:cNvPr id="8" name="Content Placeholder 7">
            <a:extLst>
              <a:ext uri="{FF2B5EF4-FFF2-40B4-BE49-F238E27FC236}">
                <a16:creationId xmlns:a16="http://schemas.microsoft.com/office/drawing/2014/main" id="{D0591ADE-43F0-2840-91A0-C129D761DEC5}"/>
              </a:ext>
            </a:extLst>
          </p:cNvPr>
          <p:cNvSpPr>
            <a:spLocks noGrp="1"/>
          </p:cNvSpPr>
          <p:nvPr>
            <p:ph sz="quarter" idx="10"/>
          </p:nvPr>
        </p:nvSpPr>
        <p:spPr>
          <a:xfrm>
            <a:off x="457200" y="1512000"/>
            <a:ext cx="4546848" cy="4248000"/>
          </a:xfrm>
        </p:spPr>
        <p:txBody>
          <a:bodyPr/>
          <a:lstStyle/>
          <a:p>
            <a:r>
              <a:rPr lang="en-US" dirty="0"/>
              <a:t>There are various modern methods used to provide a cavity and incorporate insulate during external wall construction. Some are shown here.</a:t>
            </a:r>
          </a:p>
        </p:txBody>
      </p:sp>
      <p:pic>
        <p:nvPicPr>
          <p:cNvPr id="4" name="Picture 3">
            <a:extLst>
              <a:ext uri="{FF2B5EF4-FFF2-40B4-BE49-F238E27FC236}">
                <a16:creationId xmlns:a16="http://schemas.microsoft.com/office/drawing/2014/main" id="{119438D8-6203-450C-9480-0BD7E371D0BE}"/>
              </a:ext>
              <a:ext uri="{C183D7F6-B498-43B3-948B-1728B52AA6E4}">
                <adec:decorative xmlns:adec="http://schemas.microsoft.com/office/drawing/2017/decorative" val="1"/>
              </a:ext>
            </a:extLst>
          </p:cNvPr>
          <p:cNvPicPr>
            <a:picLocks noChangeAspect="1"/>
          </p:cNvPicPr>
          <p:nvPr/>
        </p:nvPicPr>
        <p:blipFill rotWithShape="1">
          <a:blip r:embed="rId3"/>
          <a:srcRect l="7824" t="14970" b="7963"/>
          <a:stretch/>
        </p:blipFill>
        <p:spPr>
          <a:xfrm>
            <a:off x="5292079" y="1447787"/>
            <a:ext cx="3236561" cy="3960440"/>
          </a:xfrm>
          <a:prstGeom prst="rect">
            <a:avLst/>
          </a:prstGeom>
        </p:spPr>
      </p:pic>
    </p:spTree>
    <p:extLst>
      <p:ext uri="{BB962C8B-B14F-4D97-AF65-F5344CB8AC3E}">
        <p14:creationId xmlns:p14="http://schemas.microsoft.com/office/powerpoint/2010/main" val="29445582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Traditional buildings (continued)</a:t>
            </a:r>
          </a:p>
        </p:txBody>
      </p:sp>
      <p:sp>
        <p:nvSpPr>
          <p:cNvPr id="5123" name="Content Placeholder 2"/>
          <p:cNvSpPr>
            <a:spLocks noGrp="1"/>
          </p:cNvSpPr>
          <p:nvPr>
            <p:ph sz="quarter" idx="10"/>
          </p:nvPr>
        </p:nvSpPr>
        <p:spPr>
          <a:xfrm>
            <a:off x="457200" y="1445492"/>
            <a:ext cx="8291264" cy="4248000"/>
          </a:xfrm>
        </p:spPr>
        <p:txBody>
          <a:bodyPr/>
          <a:lstStyle/>
          <a:p>
            <a:pPr>
              <a:defRPr/>
            </a:pPr>
            <a:r>
              <a:rPr lang="en-US" dirty="0"/>
              <a:t>Many traditional buildings have a historical and cultural importance to the community and are of value to the heritage of Wales. The most valuable of these are often listed buildings.</a:t>
            </a:r>
          </a:p>
          <a:p>
            <a:pPr marL="0" indent="0"/>
            <a:endParaRPr lang="en-US" dirty="0">
              <a:ea typeface="ＭＳ Ｐゴシック" pitchFamily="-105" charset="-128"/>
              <a:cs typeface="ＭＳ Ｐゴシック" pitchFamily="-105" charset="-128"/>
            </a:endParaRPr>
          </a:p>
        </p:txBody>
      </p:sp>
      <p:pic>
        <p:nvPicPr>
          <p:cNvPr id="4" name="Picture 3"/>
          <p:cNvPicPr/>
          <p:nvPr/>
        </p:nvPicPr>
        <p:blipFill rotWithShape="1">
          <a:blip r:embed="rId3" cstate="print">
            <a:extLst>
              <a:ext uri="{28A0092B-C50C-407E-A947-70E740481C1C}">
                <a14:useLocalDpi xmlns:a14="http://schemas.microsoft.com/office/drawing/2010/main"/>
              </a:ext>
            </a:extLst>
          </a:blip>
          <a:srcRect/>
          <a:stretch/>
        </p:blipFill>
        <p:spPr bwMode="auto">
          <a:xfrm>
            <a:off x="0" y="2933903"/>
            <a:ext cx="2376263" cy="1893659"/>
          </a:xfrm>
          <a:prstGeom prst="rect">
            <a:avLst/>
          </a:prstGeom>
          <a:noFill/>
          <a:ln>
            <a:noFill/>
          </a:ln>
        </p:spPr>
      </p:pic>
      <p:sp>
        <p:nvSpPr>
          <p:cNvPr id="2" name="TextBox 1">
            <a:extLst>
              <a:ext uri="{FF2B5EF4-FFF2-40B4-BE49-F238E27FC236}">
                <a16:creationId xmlns:a16="http://schemas.microsoft.com/office/drawing/2014/main" id="{37F2AB55-1B08-134F-979F-820B23E2CD25}"/>
              </a:ext>
            </a:extLst>
          </p:cNvPr>
          <p:cNvSpPr txBox="1"/>
          <p:nvPr/>
        </p:nvSpPr>
        <p:spPr>
          <a:xfrm>
            <a:off x="4716016" y="3717032"/>
            <a:ext cx="45719" cy="864096"/>
          </a:xfrm>
          <a:prstGeom prst="rect">
            <a:avLst/>
          </a:prstGeom>
          <a:noFill/>
        </p:spPr>
        <p:txBody>
          <a:bodyPr wrap="square" rtlCol="0">
            <a:spAutoFit/>
          </a:bodyPr>
          <a:lstStyle/>
          <a:p>
            <a:endParaRPr lang="en-US" dirty="0"/>
          </a:p>
        </p:txBody>
      </p:sp>
      <p:sp>
        <p:nvSpPr>
          <p:cNvPr id="3" name="TextBox 2">
            <a:extLst>
              <a:ext uri="{FF2B5EF4-FFF2-40B4-BE49-F238E27FC236}">
                <a16:creationId xmlns:a16="http://schemas.microsoft.com/office/drawing/2014/main" id="{71EA8504-A8C9-1E49-A978-DB08B735FC48}"/>
              </a:ext>
            </a:extLst>
          </p:cNvPr>
          <p:cNvSpPr txBox="1"/>
          <p:nvPr/>
        </p:nvSpPr>
        <p:spPr>
          <a:xfrm>
            <a:off x="2816031" y="4862495"/>
            <a:ext cx="2844402" cy="830997"/>
          </a:xfrm>
          <a:prstGeom prst="rect">
            <a:avLst/>
          </a:prstGeom>
          <a:noFill/>
        </p:spPr>
        <p:txBody>
          <a:bodyPr wrap="square" rtlCol="0">
            <a:spAutoFit/>
          </a:bodyPr>
          <a:lstStyle/>
          <a:p>
            <a:pPr lvl="2">
              <a:defRPr/>
            </a:pPr>
            <a:r>
              <a:rPr lang="en-US" sz="1600" dirty="0"/>
              <a:t>Llwyn </a:t>
            </a:r>
            <a:r>
              <a:rPr lang="en-US" sz="1600" dirty="0" err="1"/>
              <a:t>Celyn</a:t>
            </a:r>
            <a:r>
              <a:rPr lang="en-US" sz="1600" dirty="0"/>
              <a:t>, owned by the Landmark Trust</a:t>
            </a:r>
          </a:p>
        </p:txBody>
      </p:sp>
      <p:sp>
        <p:nvSpPr>
          <p:cNvPr id="6" name="TextBox 5">
            <a:extLst>
              <a:ext uri="{FF2B5EF4-FFF2-40B4-BE49-F238E27FC236}">
                <a16:creationId xmlns:a16="http://schemas.microsoft.com/office/drawing/2014/main" id="{A7D5DEAC-24C7-8D4C-9775-8E7A20B11CC9}"/>
              </a:ext>
            </a:extLst>
          </p:cNvPr>
          <p:cNvSpPr txBox="1"/>
          <p:nvPr/>
        </p:nvSpPr>
        <p:spPr>
          <a:xfrm>
            <a:off x="6836666" y="4962908"/>
            <a:ext cx="2307334" cy="584775"/>
          </a:xfrm>
          <a:prstGeom prst="rect">
            <a:avLst/>
          </a:prstGeom>
          <a:noFill/>
        </p:spPr>
        <p:txBody>
          <a:bodyPr wrap="square" rtlCol="0">
            <a:spAutoFit/>
          </a:bodyPr>
          <a:lstStyle/>
          <a:p>
            <a:r>
              <a:rPr lang="en-US" sz="1600" dirty="0"/>
              <a:t>The Old Market Hall, Llanidloes, </a:t>
            </a:r>
            <a:r>
              <a:rPr lang="en-US" sz="1600" dirty="0" err="1"/>
              <a:t>Powys</a:t>
            </a:r>
            <a:endParaRPr lang="en-US" sz="1600" dirty="0"/>
          </a:p>
        </p:txBody>
      </p:sp>
      <p:pic>
        <p:nvPicPr>
          <p:cNvPr id="8" name="Picture 7">
            <a:extLst>
              <a:ext uri="{FF2B5EF4-FFF2-40B4-BE49-F238E27FC236}">
                <a16:creationId xmlns:a16="http://schemas.microsoft.com/office/drawing/2014/main" id="{61FD70CF-9971-4F96-BBCC-CC6CDDC92A0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816031" y="3046390"/>
            <a:ext cx="3088054" cy="1749598"/>
          </a:xfrm>
          <a:prstGeom prst="rect">
            <a:avLst/>
          </a:prstGeom>
        </p:spPr>
      </p:pic>
      <p:sp>
        <p:nvSpPr>
          <p:cNvPr id="13" name="TextBox 12">
            <a:extLst>
              <a:ext uri="{FF2B5EF4-FFF2-40B4-BE49-F238E27FC236}">
                <a16:creationId xmlns:a16="http://schemas.microsoft.com/office/drawing/2014/main" id="{B7779C62-017E-4395-A7A9-BB1B8AB18C1C}"/>
              </a:ext>
            </a:extLst>
          </p:cNvPr>
          <p:cNvSpPr txBox="1"/>
          <p:nvPr/>
        </p:nvSpPr>
        <p:spPr>
          <a:xfrm>
            <a:off x="-396552" y="4878613"/>
            <a:ext cx="2439660" cy="584775"/>
          </a:xfrm>
          <a:prstGeom prst="rect">
            <a:avLst/>
          </a:prstGeom>
          <a:noFill/>
        </p:spPr>
        <p:txBody>
          <a:bodyPr wrap="square">
            <a:spAutoFit/>
          </a:bodyPr>
          <a:lstStyle/>
          <a:p>
            <a:pPr lvl="2">
              <a:defRPr/>
            </a:pPr>
            <a:r>
              <a:rPr lang="en-US" sz="1600" dirty="0" err="1"/>
              <a:t>Yr</a:t>
            </a:r>
            <a:r>
              <a:rPr lang="en-US" sz="1600" dirty="0"/>
              <a:t> Hen </a:t>
            </a:r>
            <a:r>
              <a:rPr lang="en-US" sz="1600" dirty="0" err="1"/>
              <a:t>Gapel</a:t>
            </a:r>
            <a:r>
              <a:rPr lang="en-US" sz="1600" dirty="0"/>
              <a:t>, </a:t>
            </a:r>
          </a:p>
          <a:p>
            <a:pPr lvl="2">
              <a:defRPr/>
            </a:pPr>
            <a:r>
              <a:rPr lang="en-US" sz="1600" dirty="0" err="1"/>
              <a:t>Llwynrhydown</a:t>
            </a:r>
            <a:endParaRPr lang="en-US" sz="1600" dirty="0"/>
          </a:p>
        </p:txBody>
      </p:sp>
      <p:pic>
        <p:nvPicPr>
          <p:cNvPr id="11" name="Picture 10" descr="A picture containing building, outdoor, roof&#10;&#10;Description automatically generated">
            <a:extLst>
              <a:ext uri="{FF2B5EF4-FFF2-40B4-BE49-F238E27FC236}">
                <a16:creationId xmlns:a16="http://schemas.microsoft.com/office/drawing/2014/main" id="{F2A0A0D9-9388-4E87-A3AA-A598F9096CE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45315" y="2975706"/>
            <a:ext cx="2798685" cy="186579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Material behind the changes of non-residential buildings</a:t>
            </a:r>
          </a:p>
        </p:txBody>
      </p:sp>
      <p:sp>
        <p:nvSpPr>
          <p:cNvPr id="3" name="Content Placeholder 2"/>
          <p:cNvSpPr>
            <a:spLocks noGrp="1"/>
          </p:cNvSpPr>
          <p:nvPr>
            <p:ph sz="quarter" idx="10"/>
          </p:nvPr>
        </p:nvSpPr>
        <p:spPr>
          <a:xfrm>
            <a:off x="457200" y="1456035"/>
            <a:ext cx="8229600" cy="1399587"/>
          </a:xfrm>
        </p:spPr>
        <p:txBody>
          <a:bodyPr/>
          <a:lstStyle/>
          <a:p>
            <a:r>
              <a:rPr lang="en-GB" dirty="0"/>
              <a:t>With the development of technology and new materials in construction, buildings have been able to be upscaled to facilitate larger open-plan spaces, taller buildings and large glass facades, that would have been too expensive to be viable prior to the mid-20th century.</a:t>
            </a:r>
          </a:p>
        </p:txBody>
      </p:sp>
      <p:sp>
        <p:nvSpPr>
          <p:cNvPr id="5" name="Rectangle 6">
            <a:extLst>
              <a:ext uri="{FF2B5EF4-FFF2-40B4-BE49-F238E27FC236}">
                <a16:creationId xmlns:a16="http://schemas.microsoft.com/office/drawing/2014/main" id="{C71D0C76-C64E-8B4A-BB63-C37468F7EE9D}"/>
              </a:ext>
            </a:extLst>
          </p:cNvPr>
          <p:cNvSpPr>
            <a:spLocks noChangeArrowheads="1"/>
          </p:cNvSpPr>
          <p:nvPr/>
        </p:nvSpPr>
        <p:spPr bwMode="auto">
          <a:xfrm>
            <a:off x="179512" y="24928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a:extLst>
              <a:ext uri="{FF2B5EF4-FFF2-40B4-BE49-F238E27FC236}">
                <a16:creationId xmlns:a16="http://schemas.microsoft.com/office/drawing/2014/main" id="{68F1BD6B-2A01-D047-8417-18CAE2D88372}"/>
              </a:ext>
            </a:extLst>
          </p:cNvPr>
          <p:cNvSpPr txBox="1"/>
          <p:nvPr/>
        </p:nvSpPr>
        <p:spPr>
          <a:xfrm>
            <a:off x="5179041" y="5238278"/>
            <a:ext cx="3316597" cy="830997"/>
          </a:xfrm>
          <a:prstGeom prst="rect">
            <a:avLst/>
          </a:prstGeom>
          <a:noFill/>
        </p:spPr>
        <p:txBody>
          <a:bodyPr wrap="square" rtlCol="0">
            <a:spAutoFit/>
          </a:bodyPr>
          <a:lstStyle/>
          <a:p>
            <a:r>
              <a:rPr lang="en-US" sz="1600" dirty="0"/>
              <a:t>A mix of steel and technology allows the Principality (Millennium) Stadium roof to open and close.</a:t>
            </a:r>
          </a:p>
        </p:txBody>
      </p:sp>
      <p:sp>
        <p:nvSpPr>
          <p:cNvPr id="9" name="TextBox 8">
            <a:extLst>
              <a:ext uri="{FF2B5EF4-FFF2-40B4-BE49-F238E27FC236}">
                <a16:creationId xmlns:a16="http://schemas.microsoft.com/office/drawing/2014/main" id="{BA084F6A-7B57-4BED-9679-966C43C892C4}"/>
              </a:ext>
            </a:extLst>
          </p:cNvPr>
          <p:cNvSpPr txBox="1"/>
          <p:nvPr/>
        </p:nvSpPr>
        <p:spPr>
          <a:xfrm>
            <a:off x="794858" y="5238278"/>
            <a:ext cx="2843961" cy="338554"/>
          </a:xfrm>
          <a:prstGeom prst="rect">
            <a:avLst/>
          </a:prstGeom>
          <a:noFill/>
        </p:spPr>
        <p:txBody>
          <a:bodyPr wrap="square">
            <a:spAutoFit/>
          </a:bodyPr>
          <a:lstStyle/>
          <a:p>
            <a:r>
              <a:rPr lang="en-GB" sz="1600" dirty="0"/>
              <a:t>Meridian Tower, Swansea</a:t>
            </a:r>
          </a:p>
        </p:txBody>
      </p:sp>
      <p:pic>
        <p:nvPicPr>
          <p:cNvPr id="8" name="Picture 7">
            <a:extLst>
              <a:ext uri="{FF2B5EF4-FFF2-40B4-BE49-F238E27FC236}">
                <a16:creationId xmlns:a16="http://schemas.microsoft.com/office/drawing/2014/main" id="{BC8A6EF2-9409-4C04-A047-220DA14BD3E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41041" y="2826082"/>
            <a:ext cx="3554597" cy="2369731"/>
          </a:xfrm>
          <a:prstGeom prst="rect">
            <a:avLst/>
          </a:prstGeom>
        </p:spPr>
      </p:pic>
      <p:pic>
        <p:nvPicPr>
          <p:cNvPr id="11" name="Picture 10" descr="A picture containing sky, outdoor, building, tower&#10;&#10;Description automatically generated">
            <a:extLst>
              <a:ext uri="{FF2B5EF4-FFF2-40B4-BE49-F238E27FC236}">
                <a16:creationId xmlns:a16="http://schemas.microsoft.com/office/drawing/2014/main" id="{96F7C346-486A-4D6D-8D80-B1F086161F2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9361" y="2855626"/>
            <a:ext cx="3374956" cy="2310645"/>
          </a:xfrm>
          <a:prstGeom prst="rect">
            <a:avLst/>
          </a:prstGeom>
        </p:spPr>
      </p:pic>
    </p:spTree>
    <p:extLst>
      <p:ext uri="{BB962C8B-B14F-4D97-AF65-F5344CB8AC3E}">
        <p14:creationId xmlns:p14="http://schemas.microsoft.com/office/powerpoint/2010/main" val="268192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720"/>
            <a:ext cx="8229600" cy="382588"/>
          </a:xfrm>
        </p:spPr>
        <p:txBody>
          <a:bodyPr/>
          <a:lstStyle/>
          <a:p>
            <a:r>
              <a:rPr lang="en-GB" dirty="0"/>
              <a:t>Pre-1919 design and construction</a:t>
            </a:r>
          </a:p>
        </p:txBody>
      </p:sp>
      <p:sp>
        <p:nvSpPr>
          <p:cNvPr id="3" name="Content Placeholder 2"/>
          <p:cNvSpPr>
            <a:spLocks noGrp="1"/>
          </p:cNvSpPr>
          <p:nvPr>
            <p:ph sz="quarter" idx="10"/>
          </p:nvPr>
        </p:nvSpPr>
        <p:spPr>
          <a:xfrm>
            <a:off x="457200" y="1340768"/>
            <a:ext cx="8507288" cy="4824536"/>
          </a:xfrm>
        </p:spPr>
        <p:txBody>
          <a:bodyPr/>
          <a:lstStyle/>
          <a:p>
            <a:r>
              <a:rPr lang="en-GB" b="1" dirty="0">
                <a:solidFill>
                  <a:schemeClr val="tx2"/>
                </a:solidFill>
              </a:rPr>
              <a:t>Walls </a:t>
            </a:r>
            <a:br>
              <a:rPr lang="en-GB" b="1" dirty="0">
                <a:solidFill>
                  <a:schemeClr val="tx2"/>
                </a:solidFill>
              </a:rPr>
            </a:br>
            <a:r>
              <a:rPr lang="en-GB" dirty="0">
                <a:solidFill>
                  <a:schemeClr val="tx2"/>
                </a:solidFill>
              </a:rPr>
              <a:t>Local materials were generally used as transportation costs were high.  Hence the use of stone or slate in North Wales and timber in the Borders.</a:t>
            </a:r>
          </a:p>
          <a:p>
            <a:r>
              <a:rPr lang="en-GB" dirty="0">
                <a:solidFill>
                  <a:schemeClr val="tx2"/>
                </a:solidFill>
              </a:rPr>
              <a:t>Climate affected construction – houses in the west of Wales were built lower with very thick walls and smaller windows to keep out wind-driven rain.</a:t>
            </a:r>
          </a:p>
          <a:p>
            <a:r>
              <a:rPr lang="en-GB" dirty="0">
                <a:solidFill>
                  <a:schemeClr val="tx2"/>
                </a:solidFill>
              </a:rPr>
              <a:t>The climate in the east is more mild, which means houses could be taller, with thinner walls – and oak grows very well in the area so is available for construction.</a:t>
            </a:r>
          </a:p>
          <a:p>
            <a:r>
              <a:rPr lang="en-GB" dirty="0">
                <a:solidFill>
                  <a:schemeClr val="tx2"/>
                </a:solidFill>
              </a:rPr>
              <a:t>Railways and canals appearing with industrialisation saw the introduction of brick (Wrexham, Welsh Valleys) and ultimately made cavity wall construction possible.</a:t>
            </a:r>
          </a:p>
          <a:p>
            <a:endParaRPr lang="en-GB" dirty="0"/>
          </a:p>
        </p:txBody>
      </p:sp>
    </p:spTree>
    <p:extLst>
      <p:ext uri="{BB962C8B-B14F-4D97-AF65-F5344CB8AC3E}">
        <p14:creationId xmlns:p14="http://schemas.microsoft.com/office/powerpoint/2010/main" val="3186075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963C2-9F90-EE44-825B-88385FD1C8F2}"/>
              </a:ext>
            </a:extLst>
          </p:cNvPr>
          <p:cNvSpPr>
            <a:spLocks noGrp="1"/>
          </p:cNvSpPr>
          <p:nvPr>
            <p:ph type="title"/>
          </p:nvPr>
        </p:nvSpPr>
        <p:spPr/>
        <p:txBody>
          <a:bodyPr/>
          <a:lstStyle/>
          <a:p>
            <a:r>
              <a:rPr lang="en-GB" dirty="0"/>
              <a:t>Pre-1919 design and construction</a:t>
            </a:r>
            <a:endParaRPr lang="en-US" dirty="0"/>
          </a:p>
        </p:txBody>
      </p:sp>
      <p:sp>
        <p:nvSpPr>
          <p:cNvPr id="3" name="Content Placeholder 2">
            <a:extLst>
              <a:ext uri="{FF2B5EF4-FFF2-40B4-BE49-F238E27FC236}">
                <a16:creationId xmlns:a16="http://schemas.microsoft.com/office/drawing/2014/main" id="{CEF5D1DE-DCE1-7040-9E85-B0F700E987BF}"/>
              </a:ext>
            </a:extLst>
          </p:cNvPr>
          <p:cNvSpPr>
            <a:spLocks noGrp="1"/>
          </p:cNvSpPr>
          <p:nvPr>
            <p:ph sz="quarter" idx="10"/>
          </p:nvPr>
        </p:nvSpPr>
        <p:spPr>
          <a:xfrm>
            <a:off x="457200" y="2079480"/>
            <a:ext cx="3106688" cy="2645664"/>
          </a:xfrm>
        </p:spPr>
        <p:txBody>
          <a:bodyPr/>
          <a:lstStyle/>
          <a:p>
            <a:r>
              <a:rPr lang="en-GB" b="1" dirty="0">
                <a:solidFill>
                  <a:schemeClr val="tx2"/>
                </a:solidFill>
              </a:rPr>
              <a:t>Roofs </a:t>
            </a:r>
          </a:p>
          <a:p>
            <a:r>
              <a:rPr lang="en-US" dirty="0"/>
              <a:t>Roof covers again were dependent on the local resources available, with stone tiles, slate, thatch and corrugated iron being the main materials used.</a:t>
            </a:r>
          </a:p>
        </p:txBody>
      </p:sp>
      <p:pic>
        <p:nvPicPr>
          <p:cNvPr id="5" name="Picture 4" descr="A picture containing outdoor, stone, concrete&#10;&#10;Description automatically generated">
            <a:extLst>
              <a:ext uri="{FF2B5EF4-FFF2-40B4-BE49-F238E27FC236}">
                <a16:creationId xmlns:a16="http://schemas.microsoft.com/office/drawing/2014/main" id="{46A20610-7CA7-4F89-BE18-D7B8494CC06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38412" y="1763849"/>
            <a:ext cx="5004861" cy="3330302"/>
          </a:xfrm>
          <a:prstGeom prst="rect">
            <a:avLst/>
          </a:prstGeom>
        </p:spPr>
      </p:pic>
    </p:spTree>
    <p:extLst>
      <p:ext uri="{BB962C8B-B14F-4D97-AF65-F5344CB8AC3E}">
        <p14:creationId xmlns:p14="http://schemas.microsoft.com/office/powerpoint/2010/main" val="492595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Earlier designs of public buildings</a:t>
            </a:r>
          </a:p>
        </p:txBody>
      </p:sp>
      <p:sp>
        <p:nvSpPr>
          <p:cNvPr id="5" name="Content Placeholder 4">
            <a:extLst>
              <a:ext uri="{FF2B5EF4-FFF2-40B4-BE49-F238E27FC236}">
                <a16:creationId xmlns:a16="http://schemas.microsoft.com/office/drawing/2014/main" id="{7B847BF2-4E2A-4FE4-A0DB-384C72017B7A}"/>
              </a:ext>
            </a:extLst>
          </p:cNvPr>
          <p:cNvSpPr>
            <a:spLocks noGrp="1"/>
          </p:cNvSpPr>
          <p:nvPr>
            <p:ph sz="quarter" idx="10"/>
          </p:nvPr>
        </p:nvSpPr>
        <p:spPr>
          <a:xfrm>
            <a:off x="457200" y="1577557"/>
            <a:ext cx="8369479" cy="1563411"/>
          </a:xfrm>
        </p:spPr>
        <p:txBody>
          <a:bodyPr/>
          <a:lstStyle/>
          <a:p>
            <a:r>
              <a:rPr lang="en-US" dirty="0">
                <a:solidFill>
                  <a:schemeClr val="tx2"/>
                </a:solidFill>
                <a:ea typeface="ＭＳ Ｐゴシック" pitchFamily="-105" charset="-128"/>
                <a:cs typeface="ＭＳ Ｐゴシック" pitchFamily="-105" charset="-128"/>
              </a:rPr>
              <a:t>Traditionally these buildings were built with grand facades and expensive materials in order to act as a status symbol for the area. They were often additionally funded by wealthy benefactors.</a:t>
            </a:r>
          </a:p>
          <a:p>
            <a:endParaRPr lang="en-US" dirty="0">
              <a:solidFill>
                <a:schemeClr val="tx2"/>
              </a:solidFill>
              <a:ea typeface="ＭＳ Ｐゴシック" pitchFamily="-105" charset="-128"/>
              <a:cs typeface="ＭＳ Ｐゴシック" pitchFamily="-105" charset="-128"/>
            </a:endParaRPr>
          </a:p>
          <a:p>
            <a:endParaRPr lang="en-US" dirty="0">
              <a:solidFill>
                <a:schemeClr val="tx2"/>
              </a:solidFill>
              <a:ea typeface="ＭＳ Ｐゴシック" pitchFamily="-105" charset="-128"/>
              <a:cs typeface="ＭＳ Ｐゴシック" pitchFamily="-105" charset="-128"/>
            </a:endParaRPr>
          </a:p>
          <a:p>
            <a:endParaRPr lang="en-US" dirty="0">
              <a:solidFill>
                <a:schemeClr val="tx2"/>
              </a:solidFill>
              <a:ea typeface="ＭＳ Ｐゴシック" pitchFamily="-105" charset="-128"/>
              <a:cs typeface="ＭＳ Ｐゴシック" pitchFamily="-105" charset="-128"/>
            </a:endParaRPr>
          </a:p>
          <a:p>
            <a:endParaRPr lang="en-GB" dirty="0"/>
          </a:p>
        </p:txBody>
      </p:sp>
      <p:sp>
        <p:nvSpPr>
          <p:cNvPr id="7" name="Rectangle 12">
            <a:extLst>
              <a:ext uri="{FF2B5EF4-FFF2-40B4-BE49-F238E27FC236}">
                <a16:creationId xmlns:a16="http://schemas.microsoft.com/office/drawing/2014/main" id="{06036235-3043-E544-B1F8-3A209CCEA1A0}"/>
              </a:ext>
            </a:extLst>
          </p:cNvPr>
          <p:cNvSpPr>
            <a:spLocks noChangeArrowheads="1"/>
          </p:cNvSpPr>
          <p:nvPr/>
        </p:nvSpPr>
        <p:spPr bwMode="auto">
          <a:xfrm>
            <a:off x="132365" y="548680"/>
            <a:ext cx="9454844"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059" name="Picture 2" descr="A large green field in front of a building&#10;&#10;Description automatically generated">
            <a:extLst>
              <a:ext uri="{FF2B5EF4-FFF2-40B4-BE49-F238E27FC236}">
                <a16:creationId xmlns:a16="http://schemas.microsoft.com/office/drawing/2014/main" id="{DE76584A-532B-D640-A2DC-FA4722A38710}"/>
              </a:ext>
            </a:extLst>
          </p:cNvPr>
          <p:cNvPicPr>
            <a:picLocks noChangeAspect="1" noChangeArrowheads="1"/>
          </p:cNvPicPr>
          <p:nvPr/>
        </p:nvPicPr>
        <p:blipFill>
          <a:blip r:embed="rId3" r:link="rId4" cstate="print">
            <a:extLst>
              <a:ext uri="{28A0092B-C50C-407E-A947-70E740481C1C}">
                <a14:useLocalDpi xmlns:a14="http://schemas.microsoft.com/office/drawing/2010/main"/>
              </a:ext>
            </a:extLst>
          </a:blip>
          <a:srcRect/>
          <a:stretch>
            <a:fillRect/>
          </a:stretch>
        </p:blipFill>
        <p:spPr bwMode="auto">
          <a:xfrm>
            <a:off x="317321" y="3140968"/>
            <a:ext cx="3966648" cy="190947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B07A77F-7D20-7947-A329-0F1DB6C5F85B}"/>
              </a:ext>
            </a:extLst>
          </p:cNvPr>
          <p:cNvSpPr txBox="1"/>
          <p:nvPr/>
        </p:nvSpPr>
        <p:spPr>
          <a:xfrm>
            <a:off x="4423848" y="3140968"/>
            <a:ext cx="2808312" cy="2062103"/>
          </a:xfrm>
          <a:prstGeom prst="rect">
            <a:avLst/>
          </a:prstGeom>
          <a:noFill/>
        </p:spPr>
        <p:txBody>
          <a:bodyPr wrap="square" rtlCol="0">
            <a:spAutoFit/>
          </a:bodyPr>
          <a:lstStyle/>
          <a:p>
            <a:r>
              <a:rPr lang="en-US" sz="1600" dirty="0"/>
              <a:t>Cardiff City hall was opened in October 1906 by Lord Bute and was built on land purchased from the marquess of Bute for £161,000. It replaced the fourth town hall that was found on St Mary’s Street.</a:t>
            </a:r>
          </a:p>
        </p:txBody>
      </p:sp>
      <p:pic>
        <p:nvPicPr>
          <p:cNvPr id="25" name="Picture 24" descr="A vintage photo of an old building&#10;&#10;Description automatically generated">
            <a:extLst>
              <a:ext uri="{FF2B5EF4-FFF2-40B4-BE49-F238E27FC236}">
                <a16:creationId xmlns:a16="http://schemas.microsoft.com/office/drawing/2014/main" id="{41283769-F2B0-E248-B091-DE484EDFAE0F}"/>
              </a:ext>
            </a:extLst>
          </p:cNvPr>
          <p:cNvPicPr/>
          <p:nvPr/>
        </p:nvPicPr>
        <p:blipFill rotWithShape="1">
          <a:blip r:embed="rId5" r:link="rId6" cstate="print">
            <a:extLst>
              <a:ext uri="{28A0092B-C50C-407E-A947-70E740481C1C}">
                <a14:useLocalDpi xmlns:a14="http://schemas.microsoft.com/office/drawing/2010/main"/>
              </a:ext>
            </a:extLst>
          </a:blip>
          <a:srcRect/>
          <a:stretch>
            <a:fillRect/>
          </a:stretch>
        </p:blipFill>
        <p:spPr bwMode="auto">
          <a:xfrm>
            <a:off x="7253994" y="2888340"/>
            <a:ext cx="1739900" cy="256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81145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Modern design post mid-20th century</a:t>
            </a:r>
          </a:p>
        </p:txBody>
      </p:sp>
      <p:sp>
        <p:nvSpPr>
          <p:cNvPr id="5" name="Content Placeholder 4">
            <a:extLst>
              <a:ext uri="{FF2B5EF4-FFF2-40B4-BE49-F238E27FC236}">
                <a16:creationId xmlns:a16="http://schemas.microsoft.com/office/drawing/2014/main" id="{7B847BF2-4E2A-4FE4-A0DB-384C72017B7A}"/>
              </a:ext>
            </a:extLst>
          </p:cNvPr>
          <p:cNvSpPr>
            <a:spLocks noGrp="1"/>
          </p:cNvSpPr>
          <p:nvPr>
            <p:ph sz="quarter" idx="10"/>
          </p:nvPr>
        </p:nvSpPr>
        <p:spPr>
          <a:xfrm>
            <a:off x="457200" y="1512000"/>
            <a:ext cx="5136866" cy="4338000"/>
          </a:xfrm>
        </p:spPr>
        <p:txBody>
          <a:bodyPr/>
          <a:lstStyle/>
          <a:p>
            <a:r>
              <a:rPr lang="en-US" dirty="0">
                <a:solidFill>
                  <a:schemeClr val="tx2"/>
                </a:solidFill>
                <a:ea typeface="ＭＳ Ｐゴシック" pitchFamily="-105" charset="-128"/>
                <a:cs typeface="ＭＳ Ｐゴシック" pitchFamily="-105" charset="-128"/>
              </a:rPr>
              <a:t>More modern public buildings tend to be less ornate, with a focus on function over aesthetics as funding became more  restrictive and local authorities more accountable.</a:t>
            </a:r>
          </a:p>
          <a:p>
            <a:r>
              <a:rPr lang="en-GB" dirty="0"/>
              <a:t>New private developments tended to be built in the suburbs as transport infrastructures improved. These were often built by private companies for homeowners, rather than by the council for social housing. This led to a wider range of construction styles and materials, which were used to meet the expectations of private homeowners.</a:t>
            </a:r>
          </a:p>
        </p:txBody>
      </p:sp>
      <p:sp>
        <p:nvSpPr>
          <p:cNvPr id="3" name="TextBox 2">
            <a:extLst>
              <a:ext uri="{FF2B5EF4-FFF2-40B4-BE49-F238E27FC236}">
                <a16:creationId xmlns:a16="http://schemas.microsoft.com/office/drawing/2014/main" id="{EAF2C53F-3625-394E-89AE-A57E2DD0AF9A}"/>
              </a:ext>
            </a:extLst>
          </p:cNvPr>
          <p:cNvSpPr txBox="1"/>
          <p:nvPr/>
        </p:nvSpPr>
        <p:spPr>
          <a:xfrm>
            <a:off x="5894448" y="5298231"/>
            <a:ext cx="3322712" cy="584775"/>
          </a:xfrm>
          <a:prstGeom prst="rect">
            <a:avLst/>
          </a:prstGeom>
          <a:noFill/>
        </p:spPr>
        <p:txBody>
          <a:bodyPr wrap="square" rtlCol="0">
            <a:spAutoFit/>
          </a:bodyPr>
          <a:lstStyle/>
          <a:p>
            <a:r>
              <a:rPr lang="en-US" sz="1600" dirty="0"/>
              <a:t>Examples of 1960s and 1970s house designs</a:t>
            </a:r>
          </a:p>
        </p:txBody>
      </p:sp>
      <p:pic>
        <p:nvPicPr>
          <p:cNvPr id="6" name="Picture 5" descr="A picture containing text, building, window&#10;&#10;Description automatically generated">
            <a:extLst>
              <a:ext uri="{FF2B5EF4-FFF2-40B4-BE49-F238E27FC236}">
                <a16:creationId xmlns:a16="http://schemas.microsoft.com/office/drawing/2014/main" id="{DC6809D4-F232-468D-8D91-11619CB690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72121" y="1132610"/>
            <a:ext cx="2853629" cy="2397048"/>
          </a:xfrm>
          <a:prstGeom prst="rect">
            <a:avLst/>
          </a:prstGeom>
        </p:spPr>
      </p:pic>
      <p:pic>
        <p:nvPicPr>
          <p:cNvPr id="8" name="Picture 7" descr="Graphical user interface, diagram, application&#10;&#10;Description automatically generated">
            <a:extLst>
              <a:ext uri="{FF2B5EF4-FFF2-40B4-BE49-F238E27FC236}">
                <a16:creationId xmlns:a16="http://schemas.microsoft.com/office/drawing/2014/main" id="{212793A2-6D41-4D27-97EF-2D89D431BB6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796136" y="3529658"/>
            <a:ext cx="3218954" cy="1768573"/>
          </a:xfrm>
          <a:prstGeom prst="rect">
            <a:avLst/>
          </a:prstGeom>
        </p:spPr>
      </p:pic>
    </p:spTree>
    <p:extLst>
      <p:ext uri="{BB962C8B-B14F-4D97-AF65-F5344CB8AC3E}">
        <p14:creationId xmlns:p14="http://schemas.microsoft.com/office/powerpoint/2010/main" val="334059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Factors affecting design and construction</a:t>
            </a:r>
          </a:p>
        </p:txBody>
      </p:sp>
      <p:sp>
        <p:nvSpPr>
          <p:cNvPr id="5" name="Content Placeholder 4">
            <a:extLst>
              <a:ext uri="{FF2B5EF4-FFF2-40B4-BE49-F238E27FC236}">
                <a16:creationId xmlns:a16="http://schemas.microsoft.com/office/drawing/2014/main" id="{7B847BF2-4E2A-4FE4-A0DB-384C72017B7A}"/>
              </a:ext>
            </a:extLst>
          </p:cNvPr>
          <p:cNvSpPr>
            <a:spLocks noGrp="1"/>
          </p:cNvSpPr>
          <p:nvPr>
            <p:ph sz="quarter" idx="10"/>
          </p:nvPr>
        </p:nvSpPr>
        <p:spPr/>
        <p:txBody>
          <a:bodyPr/>
          <a:lstStyle/>
          <a:p>
            <a:r>
              <a:rPr lang="en-GB" b="1" dirty="0">
                <a:solidFill>
                  <a:schemeClr val="tx2"/>
                </a:solidFill>
              </a:rPr>
              <a:t>Future design</a:t>
            </a:r>
          </a:p>
          <a:p>
            <a:r>
              <a:rPr lang="en-GB" dirty="0"/>
              <a:t>The buildings of the future will become even more environmentally friendly as non-renewable natural resources become more limited. Renewable energy sources will power and heat homes and businesses. Low carbon materials, such as timber, blended cements, compacted fly ash blocks and rammed earth walls, may all be used more frequently.</a:t>
            </a:r>
          </a:p>
          <a:p>
            <a:r>
              <a:rPr lang="en-GB" dirty="0"/>
              <a:t>Insulation and the positioning of buildings and windows will play a crucial part in reducing the  carbon footprint of future developments.</a:t>
            </a:r>
          </a:p>
          <a:p>
            <a:r>
              <a:rPr lang="en-GB" dirty="0"/>
              <a:t>An increased use of technology will allow more people to work from smart homes that monitor and control lighting, heating, communications and security.</a:t>
            </a:r>
          </a:p>
        </p:txBody>
      </p:sp>
    </p:spTree>
    <p:extLst>
      <p:ext uri="{BB962C8B-B14F-4D97-AF65-F5344CB8AC3E}">
        <p14:creationId xmlns:p14="http://schemas.microsoft.com/office/powerpoint/2010/main" val="30259995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CCB350-B76C-41FC-AE69-633CA55F79C0}">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7d91badd-8922-4db1-9652-4fbca8a6b7df"/>
    <ds:schemaRef ds:uri="1c5831b9-66da-4f16-a409-834213ecdb8e"/>
    <ds:schemaRef ds:uri="http://www.w3.org/XML/1998/namespace"/>
  </ds:schemaRefs>
</ds:datastoreItem>
</file>

<file path=customXml/itemProps2.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1036693-0DAE-48A3-A42A-8F3FD82F9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2370</TotalTime>
  <Words>1158</Words>
  <Application>Microsoft Office PowerPoint</Application>
  <PresentationFormat>On-screen Show (4:3)</PresentationFormat>
  <Paragraphs>95</Paragraphs>
  <Slides>21</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Lucida Grande</vt:lpstr>
      <vt:lpstr>Times New Roman</vt:lpstr>
      <vt:lpstr>Default Design</vt:lpstr>
      <vt:lpstr>PowerPoint 2: Key construction design areas and changes over time  What defines a traditional build and modern built construction?   </vt:lpstr>
      <vt:lpstr>Traditional buildings</vt:lpstr>
      <vt:lpstr>Traditional buildings (continued)</vt:lpstr>
      <vt:lpstr>Material behind the changes of non-residential buildings</vt:lpstr>
      <vt:lpstr>Pre-1919 design and construction</vt:lpstr>
      <vt:lpstr>Pre-1919 design and construction</vt:lpstr>
      <vt:lpstr>Earlier designs of public buildings</vt:lpstr>
      <vt:lpstr>Modern design post mid-20th century</vt:lpstr>
      <vt:lpstr>Factors affecting design and construction</vt:lpstr>
      <vt:lpstr>What will the homes of the future look like?</vt:lpstr>
      <vt:lpstr>Cardiff development plan</vt:lpstr>
      <vt:lpstr>Retail </vt:lpstr>
      <vt:lpstr>Offices</vt:lpstr>
      <vt:lpstr>Banks and financial institutions</vt:lpstr>
      <vt:lpstr>Leisure </vt:lpstr>
      <vt:lpstr>Industrial buildings</vt:lpstr>
      <vt:lpstr>Agricultural </vt:lpstr>
      <vt:lpstr>Examples of solid wall construction</vt:lpstr>
      <vt:lpstr>Post-1919 construction</vt:lpstr>
      <vt:lpstr>Modern cavity wall development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197</cp:revision>
  <dcterms:created xsi:type="dcterms:W3CDTF">2013-05-28T00:38:54Z</dcterms:created>
  <dcterms:modified xsi:type="dcterms:W3CDTF">2021-04-27T12:41:17Z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