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39" r:id="rId6"/>
    <p:sldId id="340" r:id="rId7"/>
    <p:sldId id="342" r:id="rId8"/>
    <p:sldId id="343" r:id="rId9"/>
    <p:sldId id="341" r:id="rId10"/>
    <p:sldId id="344"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1" clrIdx="1">
    <p:extLst>
      <p:ext uri="{19B8F6BF-5375-455C-9EA6-DF929625EA0E}">
        <p15:presenceInfo xmlns:p15="http://schemas.microsoft.com/office/powerpoint/2012/main" userId="S::Claire.Brooks@cityandguilds.com::045b5ce1-bb15-4c22-aa7e-c7b600949989" providerId="AD"/>
      </p:ext>
    </p:extLst>
  </p:cmAuthor>
  <p:cmAuthor id="3" name="Rachael Harrison" initials="RH" lastIdx="1" clrIdx="2">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6D9B0B-324C-45F7-80D2-E24540CEA29B}" v="6" dt="2020-12-31T15:39:58.5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0" autoAdjust="0"/>
    <p:restoredTop sz="93792" autoAdjust="0"/>
  </p:normalViewPr>
  <p:slideViewPr>
    <p:cSldViewPr showGuides="1">
      <p:cViewPr varScale="1">
        <p:scale>
          <a:sx n="114" d="100"/>
          <a:sy n="114" d="100"/>
        </p:scale>
        <p:origin x="1500"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5E6D9B0B-324C-45F7-80D2-E24540CEA29B}"/>
    <pc:docChg chg="undo custSel modSld">
      <pc:chgData name="Rachael Harrison" userId="3d0f6613-2183-48a7-8949-7da9e40c01c7" providerId="ADAL" clId="{5E6D9B0B-324C-45F7-80D2-E24540CEA29B}" dt="2020-12-31T15:39:58.520" v="485"/>
      <pc:docMkLst>
        <pc:docMk/>
      </pc:docMkLst>
      <pc:sldChg chg="modSp mod">
        <pc:chgData name="Rachael Harrison" userId="3d0f6613-2183-48a7-8949-7da9e40c01c7" providerId="ADAL" clId="{5E6D9B0B-324C-45F7-80D2-E24540CEA29B}" dt="2020-12-31T15:33:03.602" v="177" actId="20577"/>
        <pc:sldMkLst>
          <pc:docMk/>
          <pc:sldMk cId="268192427" sldId="339"/>
        </pc:sldMkLst>
        <pc:spChg chg="mod">
          <ac:chgData name="Rachael Harrison" userId="3d0f6613-2183-48a7-8949-7da9e40c01c7" providerId="ADAL" clId="{5E6D9B0B-324C-45F7-80D2-E24540CEA29B}" dt="2020-12-31T15:33:03.602" v="177" actId="20577"/>
          <ac:spMkLst>
            <pc:docMk/>
            <pc:sldMk cId="268192427" sldId="339"/>
            <ac:spMk id="3" creationId="{00000000-0000-0000-0000-000000000000}"/>
          </ac:spMkLst>
        </pc:spChg>
      </pc:sldChg>
      <pc:sldChg chg="modSp mod">
        <pc:chgData name="Rachael Harrison" userId="3d0f6613-2183-48a7-8949-7da9e40c01c7" providerId="ADAL" clId="{5E6D9B0B-324C-45F7-80D2-E24540CEA29B}" dt="2020-12-31T15:37:31.993" v="459" actId="20577"/>
        <pc:sldMkLst>
          <pc:docMk/>
          <pc:sldMk cId="2510808157" sldId="340"/>
        </pc:sldMkLst>
        <pc:spChg chg="mod">
          <ac:chgData name="Rachael Harrison" userId="3d0f6613-2183-48a7-8949-7da9e40c01c7" providerId="ADAL" clId="{5E6D9B0B-324C-45F7-80D2-E24540CEA29B}" dt="2020-12-31T15:37:31.993" v="459" actId="20577"/>
          <ac:spMkLst>
            <pc:docMk/>
            <pc:sldMk cId="2510808157" sldId="340"/>
            <ac:spMk id="3" creationId="{00000000-0000-0000-0000-000000000000}"/>
          </ac:spMkLst>
        </pc:spChg>
        <pc:picChg chg="mod">
          <ac:chgData name="Rachael Harrison" userId="3d0f6613-2183-48a7-8949-7da9e40c01c7" providerId="ADAL" clId="{5E6D9B0B-324C-45F7-80D2-E24540CEA29B}" dt="2020-12-31T15:36:31.985" v="403" actId="1076"/>
          <ac:picMkLst>
            <pc:docMk/>
            <pc:sldMk cId="2510808157" sldId="340"/>
            <ac:picMk id="3078" creationId="{E877FABF-194C-AB48-8B22-6D4A79ECEE8C}"/>
          </ac:picMkLst>
        </pc:picChg>
      </pc:sldChg>
      <pc:sldChg chg="modSp mod addCm modCm">
        <pc:chgData name="Rachael Harrison" userId="3d0f6613-2183-48a7-8949-7da9e40c01c7" providerId="ADAL" clId="{5E6D9B0B-324C-45F7-80D2-E24540CEA29B}" dt="2020-12-31T15:39:58.520" v="485"/>
        <pc:sldMkLst>
          <pc:docMk/>
          <pc:sldMk cId="4275248351" sldId="341"/>
        </pc:sldMkLst>
        <pc:spChg chg="mod">
          <ac:chgData name="Rachael Harrison" userId="3d0f6613-2183-48a7-8949-7da9e40c01c7" providerId="ADAL" clId="{5E6D9B0B-324C-45F7-80D2-E24540CEA29B}" dt="2020-12-31T15:38:26.189" v="481" actId="6549"/>
          <ac:spMkLst>
            <pc:docMk/>
            <pc:sldMk cId="4275248351" sldId="341"/>
            <ac:spMk id="2" creationId="{00000000-0000-0000-0000-000000000000}"/>
          </ac:spMkLst>
        </pc:spChg>
        <pc:spChg chg="mod">
          <ac:chgData name="Rachael Harrison" userId="3d0f6613-2183-48a7-8949-7da9e40c01c7" providerId="ADAL" clId="{5E6D9B0B-324C-45F7-80D2-E24540CEA29B}" dt="2020-12-31T15:38:22.045" v="480" actId="6549"/>
          <ac:spMkLst>
            <pc:docMk/>
            <pc:sldMk cId="4275248351" sldId="341"/>
            <ac:spMk id="3" creationId="{00000000-0000-0000-0000-000000000000}"/>
          </ac:spMkLst>
        </pc:spChg>
      </pc:sldChg>
      <pc:sldChg chg="modSp mod">
        <pc:chgData name="Rachael Harrison" userId="3d0f6613-2183-48a7-8949-7da9e40c01c7" providerId="ADAL" clId="{5E6D9B0B-324C-45F7-80D2-E24540CEA29B}" dt="2020-12-31T15:37:53.105" v="470" actId="20577"/>
        <pc:sldMkLst>
          <pc:docMk/>
          <pc:sldMk cId="2403771365" sldId="343"/>
        </pc:sldMkLst>
        <pc:spChg chg="mod">
          <ac:chgData name="Rachael Harrison" userId="3d0f6613-2183-48a7-8949-7da9e40c01c7" providerId="ADAL" clId="{5E6D9B0B-324C-45F7-80D2-E24540CEA29B}" dt="2020-12-31T15:37:53.105" v="470" actId="20577"/>
          <ac:spMkLst>
            <pc:docMk/>
            <pc:sldMk cId="2403771365" sldId="343"/>
            <ac:spMk id="2" creationId="{0DD9CECA-4F75-9E43-BCCF-C6B45DAB04CF}"/>
          </ac:spMkLst>
        </pc:spChg>
      </pc:sldChg>
      <pc:sldChg chg="modSp mod">
        <pc:chgData name="Rachael Harrison" userId="3d0f6613-2183-48a7-8949-7da9e40c01c7" providerId="ADAL" clId="{5E6D9B0B-324C-45F7-80D2-E24540CEA29B}" dt="2020-12-31T15:38:46.337" v="483" actId="6549"/>
        <pc:sldMkLst>
          <pc:docMk/>
          <pc:sldMk cId="1212148381" sldId="344"/>
        </pc:sldMkLst>
        <pc:graphicFrameChg chg="modGraphic">
          <ac:chgData name="Rachael Harrison" userId="3d0f6613-2183-48a7-8949-7da9e40c01c7" providerId="ADAL" clId="{5E6D9B0B-324C-45F7-80D2-E24540CEA29B}" dt="2020-12-31T15:38:46.337" v="483" actId="6549"/>
          <ac:graphicFrameMkLst>
            <pc:docMk/>
            <pc:sldMk cId="1212148381" sldId="344"/>
            <ac:graphicFrameMk id="4" creationId="{6B276803-D925-3546-8C04-90C2530A82C2}"/>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549583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4058485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653330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506275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6200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18188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461683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r>
              <a:rPr lang="en-GB" sz="2400" dirty="0"/>
              <a:t> </a:t>
            </a:r>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Societal requirements for communities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Infrastructure and transport links</a:t>
            </a:r>
          </a:p>
        </p:txBody>
      </p:sp>
      <p:sp>
        <p:nvSpPr>
          <p:cNvPr id="3" name="Content Placeholder 2"/>
          <p:cNvSpPr>
            <a:spLocks noGrp="1"/>
          </p:cNvSpPr>
          <p:nvPr>
            <p:ph sz="quarter" idx="10"/>
          </p:nvPr>
        </p:nvSpPr>
        <p:spPr>
          <a:xfrm>
            <a:off x="457200" y="1390588"/>
            <a:ext cx="8229600" cy="4248000"/>
          </a:xfrm>
        </p:spPr>
        <p:txBody>
          <a:bodyPr/>
          <a:lstStyle/>
          <a:p>
            <a:r>
              <a:rPr lang="en-GB" dirty="0"/>
              <a:t>Much of the country now has a network of easily accessible transport links, i.e. trains, bus routes and roads that link villages to towns and these towns to other towns and cities. This has enabled the population to choose where they live, rather than being bound to their hometown. </a:t>
            </a:r>
          </a:p>
          <a:p>
            <a:r>
              <a:rPr lang="en-GB" dirty="0"/>
              <a:t>The factors that help individuals decide where they live depend on the social and cultural needs of the individual – some choose to live in larger established communities that provide a safe and secure base for both work and personal life, with local retail, leisure and entertainment facilities. Others choose to live in a more remote location where they can enjoy outdoor spaces and a peaceful, relaxed lifestyle. </a:t>
            </a:r>
          </a:p>
          <a:p>
            <a:r>
              <a:rPr lang="en-GB" dirty="0"/>
              <a:t>These choices would not be possible without the implementation of local development and town planning.</a:t>
            </a:r>
          </a:p>
        </p:txBody>
      </p:sp>
    </p:spTree>
    <p:extLst>
      <p:ext uri="{BB962C8B-B14F-4D97-AF65-F5344CB8AC3E}">
        <p14:creationId xmlns:p14="http://schemas.microsoft.com/office/powerpoint/2010/main" val="268192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Local development plans</a:t>
            </a:r>
          </a:p>
        </p:txBody>
      </p:sp>
      <p:sp>
        <p:nvSpPr>
          <p:cNvPr id="3" name="Content Placeholder 2"/>
          <p:cNvSpPr>
            <a:spLocks noGrp="1"/>
          </p:cNvSpPr>
          <p:nvPr>
            <p:ph sz="quarter" idx="10"/>
          </p:nvPr>
        </p:nvSpPr>
        <p:spPr>
          <a:xfrm>
            <a:off x="457199" y="1512000"/>
            <a:ext cx="8229599" cy="4581296"/>
          </a:xfrm>
        </p:spPr>
        <p:txBody>
          <a:bodyPr/>
          <a:lstStyle/>
          <a:p>
            <a:r>
              <a:rPr lang="en-US" sz="1800" dirty="0"/>
              <a:t>Each local authority draws up a five- </a:t>
            </a:r>
            <a:br>
              <a:rPr lang="en-US" sz="1800" dirty="0"/>
            </a:br>
            <a:r>
              <a:rPr lang="en-US" sz="1800" dirty="0"/>
              <a:t>or ten-year development plan that </a:t>
            </a:r>
            <a:br>
              <a:rPr lang="en-US" sz="1800" dirty="0"/>
            </a:br>
            <a:r>
              <a:rPr lang="en-US" sz="1800" dirty="0"/>
              <a:t>includes the location of housing, and </a:t>
            </a:r>
            <a:br>
              <a:rPr lang="en-US" sz="1800" dirty="0"/>
            </a:br>
            <a:r>
              <a:rPr lang="en-US" sz="1800" dirty="0"/>
              <a:t>commercial and industrial developments.</a:t>
            </a:r>
          </a:p>
          <a:p>
            <a:r>
              <a:rPr lang="en-US" sz="1800" dirty="0"/>
              <a:t>Through the 19th and up to the mid-20th century, infrastructure was more limited. The working-class often did not have their own transport so local industry, homes and commercial premises were built close together for convenience. The development of public and private transport, along with changes in public attitudes, led to demands for cleaner, healthier places to live. Local authorities moved to segregate industrial and commercial businesses from domestic housing in existing towns and villages. This approach shaped the development of all new housing estates, industrial estates and shopping complexes. </a:t>
            </a:r>
          </a:p>
          <a:p>
            <a:endParaRPr lang="en-GB" dirty="0"/>
          </a:p>
        </p:txBody>
      </p:sp>
      <p:pic>
        <p:nvPicPr>
          <p:cNvPr id="3078" name="Picture 6" descr="Services | Andrea Pellegram">
            <a:extLst>
              <a:ext uri="{FF2B5EF4-FFF2-40B4-BE49-F238E27FC236}">
                <a16:creationId xmlns:a16="http://schemas.microsoft.com/office/drawing/2014/main" id="{E877FABF-194C-AB48-8B22-6D4A79ECEE8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4008" y="1124744"/>
            <a:ext cx="3935678" cy="1547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808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5157E-D05D-024A-A21A-787BD9A8C9A1}"/>
              </a:ext>
            </a:extLst>
          </p:cNvPr>
          <p:cNvSpPr>
            <a:spLocks noGrp="1"/>
          </p:cNvSpPr>
          <p:nvPr>
            <p:ph type="title"/>
          </p:nvPr>
        </p:nvSpPr>
        <p:spPr/>
        <p:txBody>
          <a:bodyPr/>
          <a:lstStyle/>
          <a:p>
            <a:r>
              <a:rPr lang="en-US" dirty="0"/>
              <a:t>Example of an industrial town pre-town planning</a:t>
            </a:r>
          </a:p>
        </p:txBody>
      </p:sp>
      <p:pic>
        <p:nvPicPr>
          <p:cNvPr id="1026" name="Picture 2">
            <a:extLst>
              <a:ext uri="{FF2B5EF4-FFF2-40B4-BE49-F238E27FC236}">
                <a16:creationId xmlns:a16="http://schemas.microsoft.com/office/drawing/2014/main" id="{E28CA9AF-50C5-5D48-B519-196F02738AC1}"/>
              </a:ext>
            </a:extLst>
          </p:cNvPr>
          <p:cNvPicPr>
            <a:picLocks noGrp="1" noChangeAspect="1" noChangeArrowheads="1"/>
          </p:cNvPicPr>
          <p:nvPr>
            <p:ph sz="quarter" idx="10"/>
          </p:nvPr>
        </p:nvPicPr>
        <p:blipFill>
          <a:blip r:embed="rId3">
            <a:extLst>
              <a:ext uri="{28A0092B-C50C-407E-A947-70E740481C1C}">
                <a14:useLocalDpi xmlns:a14="http://schemas.microsoft.com/office/drawing/2010/main"/>
              </a:ext>
            </a:extLst>
          </a:blip>
          <a:srcRect/>
          <a:stretch>
            <a:fillRect/>
          </a:stretch>
        </p:blipFill>
        <p:spPr bwMode="auto">
          <a:xfrm>
            <a:off x="457200" y="1626795"/>
            <a:ext cx="7787208" cy="3801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7957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9CECA-4F75-9E43-BCCF-C6B45DAB04CF}"/>
              </a:ext>
            </a:extLst>
          </p:cNvPr>
          <p:cNvSpPr>
            <a:spLocks noGrp="1"/>
          </p:cNvSpPr>
          <p:nvPr>
            <p:ph type="title"/>
          </p:nvPr>
        </p:nvSpPr>
        <p:spPr/>
        <p:txBody>
          <a:bodyPr/>
          <a:lstStyle/>
          <a:p>
            <a:r>
              <a:rPr lang="en-US" dirty="0"/>
              <a:t>Post-town planning – Cardiff today</a:t>
            </a:r>
          </a:p>
        </p:txBody>
      </p:sp>
      <p:pic>
        <p:nvPicPr>
          <p:cNvPr id="5" name="Picture 4" descr="A large city landscape&#10;&#10;Description automatically generated">
            <a:extLst>
              <a:ext uri="{FF2B5EF4-FFF2-40B4-BE49-F238E27FC236}">
                <a16:creationId xmlns:a16="http://schemas.microsoft.com/office/drawing/2014/main" id="{D21B7F29-2D84-467B-8B58-2188A97EB2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4400" y="1628882"/>
            <a:ext cx="7092280" cy="3989047"/>
          </a:xfrm>
          <a:prstGeom prst="rect">
            <a:avLst/>
          </a:prstGeom>
        </p:spPr>
      </p:pic>
    </p:spTree>
    <p:extLst>
      <p:ext uri="{BB962C8B-B14F-4D97-AF65-F5344CB8AC3E}">
        <p14:creationId xmlns:p14="http://schemas.microsoft.com/office/powerpoint/2010/main" val="2403771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Building regulations </a:t>
            </a:r>
          </a:p>
        </p:txBody>
      </p:sp>
      <p:sp>
        <p:nvSpPr>
          <p:cNvPr id="3" name="Content Placeholder 2"/>
          <p:cNvSpPr>
            <a:spLocks noGrp="1"/>
          </p:cNvSpPr>
          <p:nvPr>
            <p:ph sz="quarter" idx="10"/>
          </p:nvPr>
        </p:nvSpPr>
        <p:spPr>
          <a:xfrm>
            <a:off x="457200" y="1512000"/>
            <a:ext cx="8229600" cy="1772984"/>
          </a:xfrm>
        </p:spPr>
        <p:txBody>
          <a:bodyPr/>
          <a:lstStyle/>
          <a:p>
            <a:r>
              <a:rPr lang="en-GB" dirty="0"/>
              <a:t>Building regulations are there to ensure that  any new building, extensions, conversions or renovations are complete to a standard that meets the minimum acceptable level of safety for the end user and are energy efficient. The regulations are made up of a series of parts, each covering a specific area.</a:t>
            </a:r>
          </a:p>
        </p:txBody>
      </p:sp>
      <p:pic>
        <p:nvPicPr>
          <p:cNvPr id="1026" name="Picture 2" descr="building control plans| services| regulations">
            <a:extLst>
              <a:ext uri="{FF2B5EF4-FFF2-40B4-BE49-F238E27FC236}">
                <a16:creationId xmlns:a16="http://schemas.microsoft.com/office/drawing/2014/main" id="{1371554B-0797-3444-832F-9AADE59EB6A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83768" y="3429000"/>
            <a:ext cx="350520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248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C39EC-755B-5243-BA65-B04DDE6EBCD0}"/>
              </a:ext>
            </a:extLst>
          </p:cNvPr>
          <p:cNvSpPr>
            <a:spLocks noGrp="1"/>
          </p:cNvSpPr>
          <p:nvPr>
            <p:ph type="title"/>
          </p:nvPr>
        </p:nvSpPr>
        <p:spPr/>
        <p:txBody>
          <a:bodyPr/>
          <a:lstStyle/>
          <a:p>
            <a:r>
              <a:rPr lang="en-US" dirty="0"/>
              <a:t>Building regulations approved documents </a:t>
            </a:r>
          </a:p>
        </p:txBody>
      </p:sp>
      <p:sp>
        <p:nvSpPr>
          <p:cNvPr id="3" name="Content Placeholder 2">
            <a:extLst>
              <a:ext uri="{FF2B5EF4-FFF2-40B4-BE49-F238E27FC236}">
                <a16:creationId xmlns:a16="http://schemas.microsoft.com/office/drawing/2014/main" id="{060B4359-09C1-6947-8CAD-5E09DD9A86AB}"/>
              </a:ext>
            </a:extLst>
          </p:cNvPr>
          <p:cNvSpPr>
            <a:spLocks noGrp="1"/>
          </p:cNvSpPr>
          <p:nvPr>
            <p:ph sz="quarter" idx="10"/>
          </p:nvPr>
        </p:nvSpPr>
        <p:spPr/>
        <p:txBody>
          <a:bodyPr/>
          <a:lstStyle/>
          <a:p>
            <a:r>
              <a:rPr lang="en-US" dirty="0"/>
              <a:t>	</a:t>
            </a:r>
          </a:p>
        </p:txBody>
      </p:sp>
      <p:graphicFrame>
        <p:nvGraphicFramePr>
          <p:cNvPr id="4" name="Table 4">
            <a:extLst>
              <a:ext uri="{FF2B5EF4-FFF2-40B4-BE49-F238E27FC236}">
                <a16:creationId xmlns:a16="http://schemas.microsoft.com/office/drawing/2014/main" id="{6B276803-D925-3546-8C04-90C2530A82C2}"/>
              </a:ext>
            </a:extLst>
          </p:cNvPr>
          <p:cNvGraphicFramePr>
            <a:graphicFrameLocks noGrp="1"/>
          </p:cNvGraphicFramePr>
          <p:nvPr>
            <p:extLst>
              <p:ext uri="{D42A27DB-BD31-4B8C-83A1-F6EECF244321}">
                <p14:modId xmlns:p14="http://schemas.microsoft.com/office/powerpoint/2010/main" val="2309212439"/>
              </p:ext>
            </p:extLst>
          </p:nvPr>
        </p:nvGraphicFramePr>
        <p:xfrm>
          <a:off x="539552" y="1390588"/>
          <a:ext cx="7920880" cy="4290060"/>
        </p:xfrm>
        <a:graphic>
          <a:graphicData uri="http://schemas.openxmlformats.org/drawingml/2006/table">
            <a:tbl>
              <a:tblPr firstRow="1" bandRow="1">
                <a:tableStyleId>{21E4AEA4-8DFA-4A89-87EB-49C32662AFE0}</a:tableStyleId>
              </a:tblPr>
              <a:tblGrid>
                <a:gridCol w="1344161">
                  <a:extLst>
                    <a:ext uri="{9D8B030D-6E8A-4147-A177-3AD203B41FA5}">
                      <a16:colId xmlns:a16="http://schemas.microsoft.com/office/drawing/2014/main" val="970628638"/>
                    </a:ext>
                  </a:extLst>
                </a:gridCol>
                <a:gridCol w="6576719">
                  <a:extLst>
                    <a:ext uri="{9D8B030D-6E8A-4147-A177-3AD203B41FA5}">
                      <a16:colId xmlns:a16="http://schemas.microsoft.com/office/drawing/2014/main" val="1472861567"/>
                    </a:ext>
                  </a:extLst>
                </a:gridCol>
              </a:tblGrid>
              <a:tr h="228197">
                <a:tc>
                  <a:txBody>
                    <a:bodyPr/>
                    <a:lstStyle/>
                    <a:p>
                      <a:r>
                        <a:rPr lang="en-US" sz="1200" dirty="0"/>
                        <a:t>Part</a:t>
                      </a:r>
                    </a:p>
                  </a:txBody>
                  <a:tcPr/>
                </a:tc>
                <a:tc>
                  <a:txBody>
                    <a:bodyPr/>
                    <a:lstStyle/>
                    <a:p>
                      <a:r>
                        <a:rPr lang="en-US" sz="1200" dirty="0"/>
                        <a:t>Title</a:t>
                      </a:r>
                    </a:p>
                  </a:txBody>
                  <a:tcPr/>
                </a:tc>
                <a:extLst>
                  <a:ext uri="{0D108BD9-81ED-4DB2-BD59-A6C34878D82A}">
                    <a16:rowId xmlns:a16="http://schemas.microsoft.com/office/drawing/2014/main" val="3265872717"/>
                  </a:ext>
                </a:extLst>
              </a:tr>
              <a:tr h="202842">
                <a:tc>
                  <a:txBody>
                    <a:bodyPr/>
                    <a:lstStyle/>
                    <a:p>
                      <a:pPr lvl="1" algn="l"/>
                      <a:r>
                        <a:rPr lang="en-US" sz="950" dirty="0">
                          <a:solidFill>
                            <a:schemeClr val="tx1"/>
                          </a:solidFill>
                        </a:rPr>
                        <a:t>   A</a:t>
                      </a:r>
                    </a:p>
                  </a:txBody>
                  <a:tcPr/>
                </a:tc>
                <a:tc>
                  <a:txBody>
                    <a:bodyPr/>
                    <a:lstStyle/>
                    <a:p>
                      <a:r>
                        <a:rPr lang="en-US" sz="950" dirty="0"/>
                        <a:t>Structure</a:t>
                      </a:r>
                    </a:p>
                  </a:txBody>
                  <a:tcPr/>
                </a:tc>
                <a:extLst>
                  <a:ext uri="{0D108BD9-81ED-4DB2-BD59-A6C34878D82A}">
                    <a16:rowId xmlns:a16="http://schemas.microsoft.com/office/drawing/2014/main" val="1801928297"/>
                  </a:ext>
                </a:extLst>
              </a:tr>
              <a:tr h="202842">
                <a:tc>
                  <a:txBody>
                    <a:bodyPr/>
                    <a:lstStyle/>
                    <a:p>
                      <a:pPr algn="ctr"/>
                      <a:r>
                        <a:rPr lang="en-US" sz="950" dirty="0"/>
                        <a:t>B</a:t>
                      </a:r>
                    </a:p>
                  </a:txBody>
                  <a:tcPr/>
                </a:tc>
                <a:tc>
                  <a:txBody>
                    <a:bodyPr/>
                    <a:lstStyle/>
                    <a:p>
                      <a:r>
                        <a:rPr lang="en-US" sz="950" dirty="0"/>
                        <a:t>Fire safety</a:t>
                      </a:r>
                    </a:p>
                  </a:txBody>
                  <a:tcPr/>
                </a:tc>
                <a:extLst>
                  <a:ext uri="{0D108BD9-81ED-4DB2-BD59-A6C34878D82A}">
                    <a16:rowId xmlns:a16="http://schemas.microsoft.com/office/drawing/2014/main" val="3285711451"/>
                  </a:ext>
                </a:extLst>
              </a:tr>
              <a:tr h="202842">
                <a:tc>
                  <a:txBody>
                    <a:bodyPr/>
                    <a:lstStyle/>
                    <a:p>
                      <a:pPr algn="ctr"/>
                      <a:r>
                        <a:rPr lang="en-US" sz="950" dirty="0"/>
                        <a:t>C</a:t>
                      </a:r>
                    </a:p>
                  </a:txBody>
                  <a:tcPr/>
                </a:tc>
                <a:tc>
                  <a:txBody>
                    <a:bodyPr/>
                    <a:lstStyle/>
                    <a:p>
                      <a:r>
                        <a:rPr lang="en-US" sz="950" dirty="0"/>
                        <a:t>Site preparation and resistance to contaminants and moisture</a:t>
                      </a:r>
                    </a:p>
                  </a:txBody>
                  <a:tcPr/>
                </a:tc>
                <a:extLst>
                  <a:ext uri="{0D108BD9-81ED-4DB2-BD59-A6C34878D82A}">
                    <a16:rowId xmlns:a16="http://schemas.microsoft.com/office/drawing/2014/main" val="19475201"/>
                  </a:ext>
                </a:extLst>
              </a:tr>
              <a:tr h="202842">
                <a:tc>
                  <a:txBody>
                    <a:bodyPr/>
                    <a:lstStyle/>
                    <a:p>
                      <a:pPr algn="ctr"/>
                      <a:r>
                        <a:rPr lang="en-US" sz="950" dirty="0"/>
                        <a:t>D</a:t>
                      </a:r>
                    </a:p>
                  </a:txBody>
                  <a:tcPr/>
                </a:tc>
                <a:tc>
                  <a:txBody>
                    <a:bodyPr/>
                    <a:lstStyle/>
                    <a:p>
                      <a:r>
                        <a:rPr lang="en-US" sz="950" dirty="0"/>
                        <a:t>Toxic substances</a:t>
                      </a:r>
                    </a:p>
                  </a:txBody>
                  <a:tcPr/>
                </a:tc>
                <a:extLst>
                  <a:ext uri="{0D108BD9-81ED-4DB2-BD59-A6C34878D82A}">
                    <a16:rowId xmlns:a16="http://schemas.microsoft.com/office/drawing/2014/main" val="3707277421"/>
                  </a:ext>
                </a:extLst>
              </a:tr>
              <a:tr h="202842">
                <a:tc>
                  <a:txBody>
                    <a:bodyPr/>
                    <a:lstStyle/>
                    <a:p>
                      <a:pPr algn="ctr"/>
                      <a:r>
                        <a:rPr lang="en-US" sz="950" dirty="0"/>
                        <a:t>E</a:t>
                      </a:r>
                    </a:p>
                  </a:txBody>
                  <a:tcPr/>
                </a:tc>
                <a:tc>
                  <a:txBody>
                    <a:bodyPr/>
                    <a:lstStyle/>
                    <a:p>
                      <a:r>
                        <a:rPr lang="en-US" sz="950" dirty="0"/>
                        <a:t>Resistance to the passage of sound</a:t>
                      </a:r>
                    </a:p>
                  </a:txBody>
                  <a:tcPr/>
                </a:tc>
                <a:extLst>
                  <a:ext uri="{0D108BD9-81ED-4DB2-BD59-A6C34878D82A}">
                    <a16:rowId xmlns:a16="http://schemas.microsoft.com/office/drawing/2014/main" val="4120904732"/>
                  </a:ext>
                </a:extLst>
              </a:tr>
              <a:tr h="202842">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950" dirty="0"/>
                        <a:t>F</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950" dirty="0"/>
                        <a:t>Ventilation</a:t>
                      </a:r>
                    </a:p>
                  </a:txBody>
                  <a:tcPr/>
                </a:tc>
                <a:extLst>
                  <a:ext uri="{0D108BD9-81ED-4DB2-BD59-A6C34878D82A}">
                    <a16:rowId xmlns:a16="http://schemas.microsoft.com/office/drawing/2014/main" val="1297330709"/>
                  </a:ext>
                </a:extLst>
              </a:tr>
              <a:tr h="228197">
                <a:tc>
                  <a:txBody>
                    <a:bodyPr/>
                    <a:lstStyle/>
                    <a:p>
                      <a:pPr algn="ctr"/>
                      <a:r>
                        <a:rPr lang="en-US" sz="950" dirty="0"/>
                        <a:t>G</a:t>
                      </a:r>
                    </a:p>
                  </a:txBody>
                  <a:tcPr/>
                </a:tc>
                <a:tc>
                  <a:txBody>
                    <a:bodyPr/>
                    <a:lstStyle/>
                    <a:p>
                      <a:r>
                        <a:rPr lang="en-US" sz="950" dirty="0"/>
                        <a:t>Sanitation, hot water safety and water efficiency</a:t>
                      </a:r>
                    </a:p>
                  </a:txBody>
                  <a:tcPr/>
                </a:tc>
                <a:extLst>
                  <a:ext uri="{0D108BD9-81ED-4DB2-BD59-A6C34878D82A}">
                    <a16:rowId xmlns:a16="http://schemas.microsoft.com/office/drawing/2014/main" val="909306887"/>
                  </a:ext>
                </a:extLst>
              </a:tr>
              <a:tr h="228197">
                <a:tc>
                  <a:txBody>
                    <a:bodyPr/>
                    <a:lstStyle/>
                    <a:p>
                      <a:pPr algn="ctr"/>
                      <a:r>
                        <a:rPr lang="en-US" sz="950" dirty="0"/>
                        <a:t>H</a:t>
                      </a:r>
                    </a:p>
                  </a:txBody>
                  <a:tcPr/>
                </a:tc>
                <a:tc>
                  <a:txBody>
                    <a:bodyPr/>
                    <a:lstStyle/>
                    <a:p>
                      <a:r>
                        <a:rPr lang="en-US" sz="950" dirty="0"/>
                        <a:t>Drainage and disposal</a:t>
                      </a:r>
                    </a:p>
                  </a:txBody>
                  <a:tcPr/>
                </a:tc>
                <a:extLst>
                  <a:ext uri="{0D108BD9-81ED-4DB2-BD59-A6C34878D82A}">
                    <a16:rowId xmlns:a16="http://schemas.microsoft.com/office/drawing/2014/main" val="2901788092"/>
                  </a:ext>
                </a:extLst>
              </a:tr>
              <a:tr h="228197">
                <a:tc>
                  <a:txBody>
                    <a:bodyPr/>
                    <a:lstStyle/>
                    <a:p>
                      <a:pPr algn="ctr"/>
                      <a:r>
                        <a:rPr lang="en-US" sz="950" dirty="0"/>
                        <a:t>J</a:t>
                      </a:r>
                    </a:p>
                  </a:txBody>
                  <a:tcPr/>
                </a:tc>
                <a:tc>
                  <a:txBody>
                    <a:bodyPr/>
                    <a:lstStyle/>
                    <a:p>
                      <a:r>
                        <a:rPr lang="en-US" sz="950" dirty="0"/>
                        <a:t>Combustion appliances and fuel storage systems</a:t>
                      </a:r>
                    </a:p>
                  </a:txBody>
                  <a:tcPr/>
                </a:tc>
                <a:extLst>
                  <a:ext uri="{0D108BD9-81ED-4DB2-BD59-A6C34878D82A}">
                    <a16:rowId xmlns:a16="http://schemas.microsoft.com/office/drawing/2014/main" val="3975438623"/>
                  </a:ext>
                </a:extLst>
              </a:tr>
              <a:tr h="228197">
                <a:tc>
                  <a:txBody>
                    <a:bodyPr/>
                    <a:lstStyle/>
                    <a:p>
                      <a:pPr algn="ctr"/>
                      <a:r>
                        <a:rPr lang="en-US" sz="950" dirty="0"/>
                        <a:t>K</a:t>
                      </a:r>
                    </a:p>
                  </a:txBody>
                  <a:tcPr/>
                </a:tc>
                <a:tc>
                  <a:txBody>
                    <a:bodyPr/>
                    <a:lstStyle/>
                    <a:p>
                      <a:r>
                        <a:rPr lang="en-US" sz="950" dirty="0"/>
                        <a:t>Protection from falling, collision and impact</a:t>
                      </a:r>
                    </a:p>
                  </a:txBody>
                  <a:tcPr/>
                </a:tc>
                <a:extLst>
                  <a:ext uri="{0D108BD9-81ED-4DB2-BD59-A6C34878D82A}">
                    <a16:rowId xmlns:a16="http://schemas.microsoft.com/office/drawing/2014/main" val="3439764130"/>
                  </a:ext>
                </a:extLst>
              </a:tr>
              <a:tr h="228197">
                <a:tc>
                  <a:txBody>
                    <a:bodyPr/>
                    <a:lstStyle/>
                    <a:p>
                      <a:pPr algn="ctr"/>
                      <a:r>
                        <a:rPr lang="en-US" sz="950" dirty="0"/>
                        <a:t>L</a:t>
                      </a:r>
                    </a:p>
                  </a:txBody>
                  <a:tcPr/>
                </a:tc>
                <a:tc>
                  <a:txBody>
                    <a:bodyPr/>
                    <a:lstStyle/>
                    <a:p>
                      <a:r>
                        <a:rPr lang="en-US" sz="950" dirty="0"/>
                        <a:t>Conservation of fuel and power</a:t>
                      </a:r>
                    </a:p>
                  </a:txBody>
                  <a:tcPr/>
                </a:tc>
                <a:extLst>
                  <a:ext uri="{0D108BD9-81ED-4DB2-BD59-A6C34878D82A}">
                    <a16:rowId xmlns:a16="http://schemas.microsoft.com/office/drawing/2014/main" val="2975578267"/>
                  </a:ext>
                </a:extLst>
              </a:tr>
              <a:tr h="228197">
                <a:tc>
                  <a:txBody>
                    <a:bodyPr/>
                    <a:lstStyle/>
                    <a:p>
                      <a:pPr algn="ctr"/>
                      <a:r>
                        <a:rPr lang="en-US" sz="950" dirty="0"/>
                        <a:t>M</a:t>
                      </a:r>
                    </a:p>
                  </a:txBody>
                  <a:tcPr/>
                </a:tc>
                <a:tc>
                  <a:txBody>
                    <a:bodyPr/>
                    <a:lstStyle/>
                    <a:p>
                      <a:r>
                        <a:rPr lang="en-US" sz="950" dirty="0"/>
                        <a:t>Access to and use of buildings</a:t>
                      </a:r>
                    </a:p>
                  </a:txBody>
                  <a:tcPr/>
                </a:tc>
                <a:extLst>
                  <a:ext uri="{0D108BD9-81ED-4DB2-BD59-A6C34878D82A}">
                    <a16:rowId xmlns:a16="http://schemas.microsoft.com/office/drawing/2014/main" val="1223614211"/>
                  </a:ext>
                </a:extLst>
              </a:tr>
              <a:tr h="228197">
                <a:tc>
                  <a:txBody>
                    <a:bodyPr/>
                    <a:lstStyle/>
                    <a:p>
                      <a:pPr algn="ctr"/>
                      <a:r>
                        <a:rPr lang="en-US" sz="950" dirty="0"/>
                        <a:t>N</a:t>
                      </a:r>
                    </a:p>
                  </a:txBody>
                  <a:tcPr/>
                </a:tc>
                <a:tc>
                  <a:txBody>
                    <a:bodyPr/>
                    <a:lstStyle/>
                    <a:p>
                      <a:r>
                        <a:rPr lang="en-US" sz="950" dirty="0"/>
                        <a:t>Glazing safety (withdrawn in England 2013)</a:t>
                      </a:r>
                    </a:p>
                  </a:txBody>
                  <a:tcPr/>
                </a:tc>
                <a:extLst>
                  <a:ext uri="{0D108BD9-81ED-4DB2-BD59-A6C34878D82A}">
                    <a16:rowId xmlns:a16="http://schemas.microsoft.com/office/drawing/2014/main" val="1408870498"/>
                  </a:ext>
                </a:extLst>
              </a:tr>
              <a:tr h="228197">
                <a:tc>
                  <a:txBody>
                    <a:bodyPr/>
                    <a:lstStyle/>
                    <a:p>
                      <a:pPr algn="ctr"/>
                      <a:r>
                        <a:rPr lang="en-US" sz="950" dirty="0"/>
                        <a:t>P</a:t>
                      </a:r>
                    </a:p>
                  </a:txBody>
                  <a:tcPr/>
                </a:tc>
                <a:tc>
                  <a:txBody>
                    <a:bodyPr/>
                    <a:lstStyle/>
                    <a:p>
                      <a:r>
                        <a:rPr lang="en-US" sz="950" dirty="0"/>
                        <a:t>Electrical safety</a:t>
                      </a:r>
                    </a:p>
                  </a:txBody>
                  <a:tcPr/>
                </a:tc>
                <a:extLst>
                  <a:ext uri="{0D108BD9-81ED-4DB2-BD59-A6C34878D82A}">
                    <a16:rowId xmlns:a16="http://schemas.microsoft.com/office/drawing/2014/main" val="2841567345"/>
                  </a:ext>
                </a:extLst>
              </a:tr>
              <a:tr h="228197">
                <a:tc>
                  <a:txBody>
                    <a:bodyPr/>
                    <a:lstStyle/>
                    <a:p>
                      <a:pPr algn="ctr"/>
                      <a:r>
                        <a:rPr lang="en-US" sz="950" dirty="0"/>
                        <a:t>Q</a:t>
                      </a:r>
                    </a:p>
                  </a:txBody>
                  <a:tcPr/>
                </a:tc>
                <a:tc>
                  <a:txBody>
                    <a:bodyPr/>
                    <a:lstStyle/>
                    <a:p>
                      <a:r>
                        <a:rPr lang="en-US" sz="950" dirty="0"/>
                        <a:t>Security</a:t>
                      </a:r>
                    </a:p>
                  </a:txBody>
                  <a:tcPr/>
                </a:tc>
                <a:extLst>
                  <a:ext uri="{0D108BD9-81ED-4DB2-BD59-A6C34878D82A}">
                    <a16:rowId xmlns:a16="http://schemas.microsoft.com/office/drawing/2014/main" val="3424366022"/>
                  </a:ext>
                </a:extLst>
              </a:tr>
              <a:tr h="0">
                <a:tc>
                  <a:txBody>
                    <a:bodyPr/>
                    <a:lstStyle/>
                    <a:p>
                      <a:pPr algn="ctr"/>
                      <a:r>
                        <a:rPr lang="en-US" sz="950" dirty="0"/>
                        <a:t>R</a:t>
                      </a:r>
                    </a:p>
                  </a:txBody>
                  <a:tcPr/>
                </a:tc>
                <a:tc>
                  <a:txBody>
                    <a:bodyPr/>
                    <a:lstStyle/>
                    <a:p>
                      <a:r>
                        <a:rPr lang="en-US" sz="950" dirty="0"/>
                        <a:t>Physical infrastructure for highspeed electronic communication networks</a:t>
                      </a:r>
                    </a:p>
                  </a:txBody>
                  <a:tcPr/>
                </a:tc>
                <a:extLst>
                  <a:ext uri="{0D108BD9-81ED-4DB2-BD59-A6C34878D82A}">
                    <a16:rowId xmlns:a16="http://schemas.microsoft.com/office/drawing/2014/main" val="2247895995"/>
                  </a:ext>
                </a:extLst>
              </a:tr>
              <a:tr h="0">
                <a:tc>
                  <a:txBody>
                    <a:bodyPr/>
                    <a:lstStyle/>
                    <a:p>
                      <a:pPr algn="ctr"/>
                      <a:r>
                        <a:rPr lang="en-US" sz="950" dirty="0"/>
                        <a:t>REG 7</a:t>
                      </a:r>
                    </a:p>
                  </a:txBody>
                  <a:tcPr/>
                </a:tc>
                <a:tc>
                  <a:txBody>
                    <a:bodyPr/>
                    <a:lstStyle/>
                    <a:p>
                      <a:r>
                        <a:rPr lang="en-US" sz="950" dirty="0"/>
                        <a:t>Materials and workmanship</a:t>
                      </a:r>
                    </a:p>
                  </a:txBody>
                  <a:tcPr/>
                </a:tc>
                <a:extLst>
                  <a:ext uri="{0D108BD9-81ED-4DB2-BD59-A6C34878D82A}">
                    <a16:rowId xmlns:a16="http://schemas.microsoft.com/office/drawing/2014/main" val="3383015960"/>
                  </a:ext>
                </a:extLst>
              </a:tr>
            </a:tbl>
          </a:graphicData>
        </a:graphic>
      </p:graphicFrame>
    </p:spTree>
    <p:extLst>
      <p:ext uri="{BB962C8B-B14F-4D97-AF65-F5344CB8AC3E}">
        <p14:creationId xmlns:p14="http://schemas.microsoft.com/office/powerpoint/2010/main" val="1212148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7d91badd-8922-4db1-9652-4fbca8a6b7df"/>
    <ds:schemaRef ds:uri="1c5831b9-66da-4f16-a409-834213ecdb8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1334</TotalTime>
  <Words>478</Words>
  <Application>Microsoft Office PowerPoint</Application>
  <PresentationFormat>On-screen Show (4:3)</PresentationFormat>
  <Paragraphs>63</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4: Societal requirements for communities </vt:lpstr>
      <vt:lpstr>Infrastructure and transport links</vt:lpstr>
      <vt:lpstr>Local development plans</vt:lpstr>
      <vt:lpstr>Example of an industrial town pre-town planning</vt:lpstr>
      <vt:lpstr>Post-town planning – Cardiff today</vt:lpstr>
      <vt:lpstr>Building regulations </vt:lpstr>
      <vt:lpstr>Building regulations approved documents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160</cp:revision>
  <dcterms:created xsi:type="dcterms:W3CDTF">2013-05-28T00:38:54Z</dcterms:created>
  <dcterms:modified xsi:type="dcterms:W3CDTF">2021-01-22T09:41:35Z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