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2"/>
  </p:notesMasterIdLst>
  <p:handoutMasterIdLst>
    <p:handoutMasterId r:id="rId13"/>
  </p:handoutMasterIdLst>
  <p:sldIdLst>
    <p:sldId id="256" r:id="rId5"/>
    <p:sldId id="344" r:id="rId6"/>
    <p:sldId id="332" r:id="rId7"/>
    <p:sldId id="345" r:id="rId8"/>
    <p:sldId id="328" r:id="rId9"/>
    <p:sldId id="330" r:id="rId10"/>
    <p:sldId id="267" r:id="rId11"/>
  </p:sldIdLst>
  <p:sldSz cx="9144000" cy="6858000" type="screen4x3"/>
  <p:notesSz cx="6858000" cy="9144000"/>
  <p:custDataLst>
    <p:tags r:id="rId14"/>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laire Brooks" initials="CB" lastIdx="1" clrIdx="0">
    <p:extLst>
      <p:ext uri="{19B8F6BF-5375-455C-9EA6-DF929625EA0E}">
        <p15:presenceInfo xmlns:p15="http://schemas.microsoft.com/office/powerpoint/2012/main" userId="S::Claire.Brooks@cityandguilds.com::045b5ce1-bb15-4c22-aa7e-c7b60094998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Rg st="1" end="57"/>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64B36B6-67B3-4CFC-A455-4147B839CDB9}" v="2" dt="2021-03-22T11:41:35.53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831"/>
    <p:restoredTop sz="88934" autoAdjust="0"/>
  </p:normalViewPr>
  <p:slideViewPr>
    <p:cSldViewPr showGuides="1">
      <p:cViewPr varScale="1">
        <p:scale>
          <a:sx n="50" d="100"/>
          <a:sy n="50" d="100"/>
        </p:scale>
        <p:origin x="1344" y="5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ags" Target="tags/tag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ael Harrison" userId="3d0f6613-2183-48a7-8949-7da9e40c01c7" providerId="ADAL" clId="{764B36B6-67B3-4CFC-A455-4147B839CDB9}"/>
    <pc:docChg chg="undo custSel modSld">
      <pc:chgData name="Rachael Harrison" userId="3d0f6613-2183-48a7-8949-7da9e40c01c7" providerId="ADAL" clId="{764B36B6-67B3-4CFC-A455-4147B839CDB9}" dt="2021-03-22T11:59:31.328" v="332"/>
      <pc:docMkLst>
        <pc:docMk/>
      </pc:docMkLst>
      <pc:sldChg chg="modSp mod">
        <pc:chgData name="Rachael Harrison" userId="3d0f6613-2183-48a7-8949-7da9e40c01c7" providerId="ADAL" clId="{764B36B6-67B3-4CFC-A455-4147B839CDB9}" dt="2021-03-22T11:40:59.832" v="0" actId="20577"/>
        <pc:sldMkLst>
          <pc:docMk/>
          <pc:sldMk cId="0" sldId="256"/>
        </pc:sldMkLst>
        <pc:spChg chg="mod">
          <ac:chgData name="Rachael Harrison" userId="3d0f6613-2183-48a7-8949-7da9e40c01c7" providerId="ADAL" clId="{764B36B6-67B3-4CFC-A455-4147B839CDB9}" dt="2021-03-22T11:40:59.832" v="0" actId="20577"/>
          <ac:spMkLst>
            <pc:docMk/>
            <pc:sldMk cId="0" sldId="256"/>
            <ac:spMk id="2054" creationId="{00000000-0000-0000-0000-000000000000}"/>
          </ac:spMkLst>
        </pc:spChg>
      </pc:sldChg>
      <pc:sldChg chg="modSp mod">
        <pc:chgData name="Rachael Harrison" userId="3d0f6613-2183-48a7-8949-7da9e40c01c7" providerId="ADAL" clId="{764B36B6-67B3-4CFC-A455-4147B839CDB9}" dt="2021-03-22T11:46:05.604" v="330" actId="20577"/>
        <pc:sldMkLst>
          <pc:docMk/>
          <pc:sldMk cId="0" sldId="328"/>
        </pc:sldMkLst>
        <pc:spChg chg="mod">
          <ac:chgData name="Rachael Harrison" userId="3d0f6613-2183-48a7-8949-7da9e40c01c7" providerId="ADAL" clId="{764B36B6-67B3-4CFC-A455-4147B839CDB9}" dt="2021-03-22T11:46:05.604" v="330" actId="20577"/>
          <ac:spMkLst>
            <pc:docMk/>
            <pc:sldMk cId="0" sldId="328"/>
            <ac:spMk id="3075" creationId="{00000000-0000-0000-0000-000000000000}"/>
          </ac:spMkLst>
        </pc:spChg>
      </pc:sldChg>
      <pc:sldChg chg="modSp mod">
        <pc:chgData name="Rachael Harrison" userId="3d0f6613-2183-48a7-8949-7da9e40c01c7" providerId="ADAL" clId="{764B36B6-67B3-4CFC-A455-4147B839CDB9}" dt="2021-03-22T11:59:31.328" v="332"/>
        <pc:sldMkLst>
          <pc:docMk/>
          <pc:sldMk cId="0" sldId="330"/>
        </pc:sldMkLst>
        <pc:spChg chg="mod">
          <ac:chgData name="Rachael Harrison" userId="3d0f6613-2183-48a7-8949-7da9e40c01c7" providerId="ADAL" clId="{764B36B6-67B3-4CFC-A455-4147B839CDB9}" dt="2021-03-22T11:59:31.328" v="332"/>
          <ac:spMkLst>
            <pc:docMk/>
            <pc:sldMk cId="0" sldId="330"/>
            <ac:spMk id="5122" creationId="{00000000-0000-0000-0000-000000000000}"/>
          </ac:spMkLst>
        </pc:spChg>
        <pc:spChg chg="mod">
          <ac:chgData name="Rachael Harrison" userId="3d0f6613-2183-48a7-8949-7da9e40c01c7" providerId="ADAL" clId="{764B36B6-67B3-4CFC-A455-4147B839CDB9}" dt="2021-03-22T11:46:12.331" v="331" actId="20577"/>
          <ac:spMkLst>
            <pc:docMk/>
            <pc:sldMk cId="0" sldId="330"/>
            <ac:spMk id="5123" creationId="{00000000-0000-0000-0000-000000000000}"/>
          </ac:spMkLst>
        </pc:spChg>
      </pc:sldChg>
      <pc:sldChg chg="modSp mod">
        <pc:chgData name="Rachael Harrison" userId="3d0f6613-2183-48a7-8949-7da9e40c01c7" providerId="ADAL" clId="{764B36B6-67B3-4CFC-A455-4147B839CDB9}" dt="2021-03-22T11:43:38.916" v="207" actId="20577"/>
        <pc:sldMkLst>
          <pc:docMk/>
          <pc:sldMk cId="0" sldId="332"/>
        </pc:sldMkLst>
        <pc:spChg chg="mod">
          <ac:chgData name="Rachael Harrison" userId="3d0f6613-2183-48a7-8949-7da9e40c01c7" providerId="ADAL" clId="{764B36B6-67B3-4CFC-A455-4147B839CDB9}" dt="2021-03-22T11:43:38.916" v="207" actId="20577"/>
          <ac:spMkLst>
            <pc:docMk/>
            <pc:sldMk cId="0" sldId="332"/>
            <ac:spMk id="11" creationId="{CE8287F5-C3E3-274C-8AFE-F4A06566F751}"/>
          </ac:spMkLst>
        </pc:spChg>
      </pc:sldChg>
      <pc:sldChg chg="modSp mod">
        <pc:chgData name="Rachael Harrison" userId="3d0f6613-2183-48a7-8949-7da9e40c01c7" providerId="ADAL" clId="{764B36B6-67B3-4CFC-A455-4147B839CDB9}" dt="2021-03-22T11:41:59.645" v="50" actId="6549"/>
        <pc:sldMkLst>
          <pc:docMk/>
          <pc:sldMk cId="2385919241" sldId="344"/>
        </pc:sldMkLst>
        <pc:spChg chg="mod">
          <ac:chgData name="Rachael Harrison" userId="3d0f6613-2183-48a7-8949-7da9e40c01c7" providerId="ADAL" clId="{764B36B6-67B3-4CFC-A455-4147B839CDB9}" dt="2021-03-22T11:41:59.645" v="50" actId="6549"/>
          <ac:spMkLst>
            <pc:docMk/>
            <pc:sldMk cId="2385919241" sldId="344"/>
            <ac:spMk id="3" creationId="{97E4492B-F4BB-FA4F-8618-C02EDA1EDA04}"/>
          </ac:spMkLst>
        </pc:spChg>
      </pc:sldChg>
      <pc:sldChg chg="modSp mod">
        <pc:chgData name="Rachael Harrison" userId="3d0f6613-2183-48a7-8949-7da9e40c01c7" providerId="ADAL" clId="{764B36B6-67B3-4CFC-A455-4147B839CDB9}" dt="2021-03-22T11:44:56.796" v="298" actId="20577"/>
        <pc:sldMkLst>
          <pc:docMk/>
          <pc:sldMk cId="3119850063" sldId="345"/>
        </pc:sldMkLst>
        <pc:spChg chg="mod">
          <ac:chgData name="Rachael Harrison" userId="3d0f6613-2183-48a7-8949-7da9e40c01c7" providerId="ADAL" clId="{764B36B6-67B3-4CFC-A455-4147B839CDB9}" dt="2021-03-22T11:44:56.796" v="298" actId="20577"/>
          <ac:spMkLst>
            <pc:docMk/>
            <pc:sldMk cId="3119850063" sldId="345"/>
            <ac:spMk id="3" creationId="{538547D3-D719-7B4C-A30D-E7E8BBBA8DDC}"/>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4/7/2021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a:t>
            </a:fld>
            <a:endParaRPr lang="en-GB"/>
          </a:p>
        </p:txBody>
      </p:sp>
    </p:spTree>
    <p:extLst>
      <p:ext uri="{BB962C8B-B14F-4D97-AF65-F5344CB8AC3E}">
        <p14:creationId xmlns:p14="http://schemas.microsoft.com/office/powerpoint/2010/main" val="13680911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a:t>
            </a:fld>
            <a:endParaRPr lang="en-GB"/>
          </a:p>
        </p:txBody>
      </p:sp>
    </p:spTree>
    <p:extLst>
      <p:ext uri="{BB962C8B-B14F-4D97-AF65-F5344CB8AC3E}">
        <p14:creationId xmlns:p14="http://schemas.microsoft.com/office/powerpoint/2010/main" val="35940707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5</a:t>
            </a:fld>
            <a:endParaRPr lang="en-GB"/>
          </a:p>
        </p:txBody>
      </p:sp>
    </p:spTree>
    <p:extLst>
      <p:ext uri="{BB962C8B-B14F-4D97-AF65-F5344CB8AC3E}">
        <p14:creationId xmlns:p14="http://schemas.microsoft.com/office/powerpoint/2010/main" val="27833303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6</a:t>
            </a:fld>
            <a:endParaRPr lang="en-GB"/>
          </a:p>
        </p:txBody>
      </p:sp>
    </p:spTree>
    <p:extLst>
      <p:ext uri="{BB962C8B-B14F-4D97-AF65-F5344CB8AC3E}">
        <p14:creationId xmlns:p14="http://schemas.microsoft.com/office/powerpoint/2010/main" val="23768971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7</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103: </a:t>
            </a:r>
            <a:r>
              <a:rPr lang="ru-RU" sz="2400" b="1" dirty="0"/>
              <a:t>Introduction to the built environment </a:t>
            </a:r>
            <a:br>
              <a:rPr lang="en-GB" sz="2400" b="1" dirty="0"/>
            </a:br>
            <a:r>
              <a:rPr lang="ru-RU" sz="2400" b="1" dirty="0"/>
              <a:t>life cycle</a:t>
            </a:r>
            <a:endParaRPr lang="en-GB" sz="2400" b="1" dirty="0"/>
          </a:p>
          <a:p>
            <a:endParaRPr lang="en-GB" sz="2400" b="1" dirty="0"/>
          </a:p>
        </p:txBody>
      </p:sp>
      <p:sp>
        <p:nvSpPr>
          <p:cNvPr id="2053" name="Rectangle 15"/>
          <p:cNvSpPr>
            <a:spLocks noGrp="1" noChangeArrowheads="1"/>
          </p:cNvSpPr>
          <p:nvPr>
            <p:ph type="title"/>
          </p:nvPr>
        </p:nvSpPr>
        <p:spPr>
          <a:xfrm>
            <a:off x="457200" y="3429000"/>
            <a:ext cx="8153400" cy="2030400"/>
          </a:xfrm>
        </p:spPr>
        <p:txBody>
          <a:bodyPr anchor="t"/>
          <a:lstStyle/>
          <a:p>
            <a:r>
              <a:rPr lang="en-GB"/>
              <a:t>PowerPoint 5</a:t>
            </a:r>
            <a:r>
              <a:rPr lang="en-GB" dirty="0"/>
              <a:t>: Knowing the purpose of maintaining buildings, structures and </a:t>
            </a:r>
            <a:r>
              <a:rPr lang="en-GB"/>
              <a:t>installed services</a:t>
            </a:r>
            <a:endParaRPr lang="en-GB" dirty="0">
              <a:ea typeface="ＭＳ Ｐゴシック" pitchFamily="-105" charset="-128"/>
              <a:cs typeface="ＭＳ Ｐゴシック" pitchFamily="-105" charset="-12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61026E-A652-EF45-981E-F8A049F4D134}"/>
              </a:ext>
            </a:extLst>
          </p:cNvPr>
          <p:cNvSpPr>
            <a:spLocks noGrp="1"/>
          </p:cNvSpPr>
          <p:nvPr>
            <p:ph type="title"/>
          </p:nvPr>
        </p:nvSpPr>
        <p:spPr/>
        <p:txBody>
          <a:bodyPr/>
          <a:lstStyle/>
          <a:p>
            <a:r>
              <a:rPr lang="en-US" dirty="0"/>
              <a:t>Unplanned maintenance</a:t>
            </a:r>
          </a:p>
        </p:txBody>
      </p:sp>
      <p:sp>
        <p:nvSpPr>
          <p:cNvPr id="3" name="Content Placeholder 2">
            <a:extLst>
              <a:ext uri="{FF2B5EF4-FFF2-40B4-BE49-F238E27FC236}">
                <a16:creationId xmlns:a16="http://schemas.microsoft.com/office/drawing/2014/main" id="{97E4492B-F4BB-FA4F-8618-C02EDA1EDA04}"/>
              </a:ext>
            </a:extLst>
          </p:cNvPr>
          <p:cNvSpPr>
            <a:spLocks noGrp="1"/>
          </p:cNvSpPr>
          <p:nvPr>
            <p:ph sz="quarter" idx="10"/>
          </p:nvPr>
        </p:nvSpPr>
        <p:spPr>
          <a:xfrm>
            <a:off x="457200" y="1844824"/>
            <a:ext cx="8229600" cy="3915176"/>
          </a:xfrm>
        </p:spPr>
        <p:txBody>
          <a:bodyPr/>
          <a:lstStyle/>
          <a:p>
            <a:r>
              <a:rPr lang="en-US" dirty="0"/>
              <a:t>Unplanned maintenance can best be described as a risky strategy. It involves adopting and using a reactive task-based method rather than a proactive one.</a:t>
            </a:r>
          </a:p>
          <a:p>
            <a:r>
              <a:rPr lang="en-US" dirty="0"/>
              <a:t>The disadvantage of this method is that there is a greater risk of down time; materials and equipment not been available when required; costs can increase as more work may be required to replace damaged items or components than if they were serviced regularly; labour cost will also be higher as tasks will take longer; and the disturbance caused can affect the smooth running of a business as down time is increased.</a:t>
            </a:r>
          </a:p>
        </p:txBody>
      </p:sp>
    </p:spTree>
    <p:extLst>
      <p:ext uri="{BB962C8B-B14F-4D97-AF65-F5344CB8AC3E}">
        <p14:creationId xmlns:p14="http://schemas.microsoft.com/office/powerpoint/2010/main" val="23859192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Planned maintenance</a:t>
            </a:r>
          </a:p>
        </p:txBody>
      </p:sp>
      <p:sp>
        <p:nvSpPr>
          <p:cNvPr id="11" name="TextBox 10">
            <a:extLst>
              <a:ext uri="{FF2B5EF4-FFF2-40B4-BE49-F238E27FC236}">
                <a16:creationId xmlns:a16="http://schemas.microsoft.com/office/drawing/2014/main" id="{CE8287F5-C3E3-274C-8AFE-F4A06566F751}"/>
              </a:ext>
            </a:extLst>
          </p:cNvPr>
          <p:cNvSpPr txBox="1"/>
          <p:nvPr/>
        </p:nvSpPr>
        <p:spPr>
          <a:xfrm>
            <a:off x="354330" y="1628944"/>
            <a:ext cx="7787208" cy="2862322"/>
          </a:xfrm>
          <a:prstGeom prst="rect">
            <a:avLst/>
          </a:prstGeom>
          <a:noFill/>
        </p:spPr>
        <p:txBody>
          <a:bodyPr wrap="square" rtlCol="0">
            <a:spAutoFit/>
          </a:bodyPr>
          <a:lstStyle/>
          <a:p>
            <a:r>
              <a:rPr lang="en-US" b="1" dirty="0"/>
              <a:t>Planned maintenance </a:t>
            </a:r>
            <a:r>
              <a:rPr lang="en-US" dirty="0"/>
              <a:t>is the process where all maintenance and servicing are planned in advance with time allocated to specific tasks and resources, with stock ordered in preparation, i.e. for painting and decoration at regularly timed intervals.</a:t>
            </a:r>
          </a:p>
          <a:p>
            <a:endParaRPr lang="en-US" dirty="0"/>
          </a:p>
          <a:p>
            <a:r>
              <a:rPr lang="en-US" b="1" dirty="0"/>
              <a:t>Service plans </a:t>
            </a:r>
            <a:r>
              <a:rPr lang="en-US" dirty="0"/>
              <a:t>are often set up with external specialist contractors to service, for example, fire extinguishers, air conditioning systems, electrical testing and certification, gas safety (boiler and gas appliance services).</a:t>
            </a:r>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DB4C0F-DC36-5846-9D55-8E7A3134A973}"/>
              </a:ext>
            </a:extLst>
          </p:cNvPr>
          <p:cNvSpPr>
            <a:spLocks noGrp="1"/>
          </p:cNvSpPr>
          <p:nvPr>
            <p:ph type="title"/>
          </p:nvPr>
        </p:nvSpPr>
        <p:spPr/>
        <p:txBody>
          <a:bodyPr/>
          <a:lstStyle/>
          <a:p>
            <a:r>
              <a:rPr lang="en-US" dirty="0"/>
              <a:t>Maintenance teams</a:t>
            </a:r>
          </a:p>
        </p:txBody>
      </p:sp>
      <p:sp>
        <p:nvSpPr>
          <p:cNvPr id="3" name="Content Placeholder 2">
            <a:extLst>
              <a:ext uri="{FF2B5EF4-FFF2-40B4-BE49-F238E27FC236}">
                <a16:creationId xmlns:a16="http://schemas.microsoft.com/office/drawing/2014/main" id="{538547D3-D719-7B4C-A30D-E7E8BBBA8DDC}"/>
              </a:ext>
            </a:extLst>
          </p:cNvPr>
          <p:cNvSpPr>
            <a:spLocks noGrp="1"/>
          </p:cNvSpPr>
          <p:nvPr>
            <p:ph sz="quarter" idx="10"/>
          </p:nvPr>
        </p:nvSpPr>
        <p:spPr>
          <a:xfrm>
            <a:off x="457200" y="1512000"/>
            <a:ext cx="8435280" cy="4248000"/>
          </a:xfrm>
        </p:spPr>
        <p:txBody>
          <a:bodyPr/>
          <a:lstStyle/>
          <a:p>
            <a:r>
              <a:rPr lang="en-US" dirty="0"/>
              <a:t>Most large companies employ a handy person or small facilities team </a:t>
            </a:r>
            <a:br>
              <a:rPr lang="en-US" dirty="0"/>
            </a:br>
            <a:r>
              <a:rPr lang="en-US" dirty="0"/>
              <a:t>that carry out routine maintenance tasks, painting and decorating, non-structural repairs, changing lamps, replacing broken or defective locks </a:t>
            </a:r>
            <a:br>
              <a:rPr lang="en-US" dirty="0"/>
            </a:br>
            <a:r>
              <a:rPr lang="en-US" dirty="0"/>
              <a:t>and fitments, etc. </a:t>
            </a:r>
          </a:p>
          <a:p>
            <a:r>
              <a:rPr lang="en-US" dirty="0"/>
              <a:t>Specialist contractors are generally used to complete larger projects, </a:t>
            </a:r>
            <a:br>
              <a:rPr lang="en-US" dirty="0"/>
            </a:br>
            <a:r>
              <a:rPr lang="en-US" dirty="0"/>
              <a:t>such as:</a:t>
            </a:r>
          </a:p>
          <a:p>
            <a:pPr marL="342900" indent="-342900">
              <a:buClr>
                <a:srgbClr val="0077E3"/>
              </a:buClr>
              <a:buFont typeface="Arial" panose="020B0604020202020204" pitchFamily="34" charset="0"/>
              <a:buChar char="•"/>
            </a:pPr>
            <a:r>
              <a:rPr lang="en-US" dirty="0"/>
              <a:t>roof repairs</a:t>
            </a:r>
          </a:p>
          <a:p>
            <a:pPr marL="342900" indent="-342900">
              <a:buClr>
                <a:srgbClr val="0077E3"/>
              </a:buClr>
              <a:buFont typeface="Arial" panose="020B0604020202020204" pitchFamily="34" charset="0"/>
              <a:buChar char="•"/>
            </a:pPr>
            <a:r>
              <a:rPr lang="en-US" dirty="0"/>
              <a:t>structural repairs</a:t>
            </a:r>
          </a:p>
          <a:p>
            <a:pPr marL="342900" indent="-342900">
              <a:buClr>
                <a:srgbClr val="0077E3"/>
              </a:buClr>
              <a:buFont typeface="Arial" panose="020B0604020202020204" pitchFamily="34" charset="0"/>
              <a:buChar char="•"/>
            </a:pPr>
            <a:r>
              <a:rPr lang="en-US" dirty="0"/>
              <a:t>repairs to plumbing, heating, electric and gas systems – where certification is required to undertake the tasks and sign them off as safe. </a:t>
            </a:r>
          </a:p>
          <a:p>
            <a:endParaRPr lang="en-US" sz="1600" dirty="0"/>
          </a:p>
        </p:txBody>
      </p:sp>
    </p:spTree>
    <p:extLst>
      <p:ext uri="{BB962C8B-B14F-4D97-AF65-F5344CB8AC3E}">
        <p14:creationId xmlns:p14="http://schemas.microsoft.com/office/powerpoint/2010/main" val="31198500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44407" y="1124744"/>
            <a:ext cx="7859216" cy="382588"/>
          </a:xfrm>
        </p:spPr>
        <p:txBody>
          <a:bodyPr/>
          <a:lstStyle/>
          <a:p>
            <a:r>
              <a:rPr lang="en-GB" dirty="0"/>
              <a:t>The purpose of servicing and maintenance</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92963" y="1628828"/>
            <a:ext cx="8229600" cy="4248000"/>
          </a:xfrm>
        </p:spPr>
        <p:txBody>
          <a:bodyPr/>
          <a:lstStyle/>
          <a:p>
            <a:r>
              <a:rPr lang="en-GB" dirty="0"/>
              <a:t>Benefits to carrying out regular maintenance to a building include the following:</a:t>
            </a:r>
          </a:p>
          <a:p>
            <a:pPr marL="285750" indent="-285750">
              <a:buClr>
                <a:srgbClr val="0077E3"/>
              </a:buClr>
              <a:buFont typeface="Arial" panose="020B0604020202020204" pitchFamily="34" charset="0"/>
              <a:buChar char="•"/>
            </a:pPr>
            <a:r>
              <a:rPr lang="en-GB" dirty="0"/>
              <a:t>Ensures that the security and integrity of the building is maintained. </a:t>
            </a:r>
          </a:p>
          <a:p>
            <a:pPr marL="285750" indent="-285750">
              <a:buClr>
                <a:srgbClr val="0077E3"/>
              </a:buClr>
              <a:buFont typeface="Arial" panose="020B0604020202020204" pitchFamily="34" charset="0"/>
              <a:buChar char="•"/>
            </a:pPr>
            <a:r>
              <a:rPr lang="en-GB" dirty="0"/>
              <a:t>Extends the life span of the building.</a:t>
            </a:r>
          </a:p>
          <a:p>
            <a:pPr marL="285750" indent="-285750">
              <a:buClr>
                <a:srgbClr val="0077E3"/>
              </a:buClr>
              <a:buFont typeface="Arial" panose="020B0604020202020204" pitchFamily="34" charset="0"/>
              <a:buChar char="•"/>
            </a:pPr>
            <a:r>
              <a:rPr lang="en-GB" dirty="0"/>
              <a:t>Keeps the building water tight.</a:t>
            </a:r>
          </a:p>
          <a:p>
            <a:pPr marL="285750" indent="-285750">
              <a:buClr>
                <a:srgbClr val="0077E3"/>
              </a:buClr>
              <a:buFont typeface="Arial" panose="020B0604020202020204" pitchFamily="34" charset="0"/>
              <a:buChar char="•"/>
            </a:pPr>
            <a:r>
              <a:rPr lang="en-GB" dirty="0"/>
              <a:t>Maintains the fabric and aesthetics of both the internal and external appearance of the building.</a:t>
            </a:r>
          </a:p>
          <a:p>
            <a:pPr marL="285750" indent="-285750">
              <a:buClr>
                <a:srgbClr val="0077E3"/>
              </a:buClr>
              <a:buFont typeface="Arial" panose="020B0604020202020204" pitchFamily="34" charset="0"/>
              <a:buChar char="•"/>
            </a:pPr>
            <a:r>
              <a:rPr lang="en-GB" dirty="0"/>
              <a:t>Reduce running costs. </a:t>
            </a:r>
          </a:p>
          <a:p>
            <a:pPr marL="285750" indent="-285750">
              <a:buClr>
                <a:srgbClr val="0077E3"/>
              </a:buClr>
              <a:buFont typeface="Arial" panose="020B0604020202020204" pitchFamily="34" charset="0"/>
              <a:buChar char="•"/>
            </a:pPr>
            <a:r>
              <a:rPr lang="en-GB" dirty="0"/>
              <a:t>Provides a safe and pleasant environment for the occupants.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GB" dirty="0"/>
              <a:t>The purpose of servicing </a:t>
            </a:r>
            <a:r>
              <a:rPr lang="en-GB"/>
              <a:t>and maintenance (continued)</a:t>
            </a:r>
            <a:endParaRPr lang="en-GB" dirty="0"/>
          </a:p>
        </p:txBody>
      </p:sp>
      <p:sp>
        <p:nvSpPr>
          <p:cNvPr id="5123" name="Content Placeholder 2"/>
          <p:cNvSpPr>
            <a:spLocks noGrp="1"/>
          </p:cNvSpPr>
          <p:nvPr>
            <p:ph sz="quarter" idx="10"/>
          </p:nvPr>
        </p:nvSpPr>
        <p:spPr>
          <a:xfrm>
            <a:off x="457200" y="1556792"/>
            <a:ext cx="7715200" cy="4293208"/>
          </a:xfrm>
        </p:spPr>
        <p:txBody>
          <a:bodyPr/>
          <a:lstStyle/>
          <a:p>
            <a:r>
              <a:rPr lang="en-GB" dirty="0"/>
              <a:t>Benefits of carrying out regular maintenances to appliances and systems:</a:t>
            </a:r>
          </a:p>
          <a:p>
            <a:pPr marL="285750" indent="-285750">
              <a:buClr>
                <a:srgbClr val="0077E3"/>
              </a:buClr>
              <a:buFont typeface="Arial" panose="020B0604020202020204" pitchFamily="34" charset="0"/>
              <a:buChar char="•"/>
            </a:pPr>
            <a:r>
              <a:rPr lang="en-GB" dirty="0"/>
              <a:t>Maintains the safety of appliances preventing the release of carbon monoxide fumes, gas leaks and the chance of electrocution.</a:t>
            </a:r>
          </a:p>
          <a:p>
            <a:pPr marL="285750" indent="-285750">
              <a:buClr>
                <a:srgbClr val="0077E3"/>
              </a:buClr>
              <a:buFont typeface="Arial" panose="020B0604020202020204" pitchFamily="34" charset="0"/>
              <a:buChar char="•"/>
            </a:pPr>
            <a:r>
              <a:rPr lang="en-GB" dirty="0"/>
              <a:t>Telecommunications and alarm systems are less likely to crash.</a:t>
            </a:r>
          </a:p>
          <a:p>
            <a:pPr marL="285750" indent="-285750">
              <a:buClr>
                <a:srgbClr val="0077E3"/>
              </a:buClr>
              <a:buFont typeface="Arial" panose="020B0604020202020204" pitchFamily="34" charset="0"/>
              <a:buChar char="•"/>
            </a:pPr>
            <a:r>
              <a:rPr lang="en-GB" dirty="0"/>
              <a:t>Reduces the running costs as a regularly serviced appliance is more fuel efficient.</a:t>
            </a:r>
          </a:p>
          <a:p>
            <a:pPr marL="285750" indent="-285750">
              <a:buClr>
                <a:srgbClr val="0077E3"/>
              </a:buClr>
              <a:buFont typeface="Arial" panose="020B0604020202020204" pitchFamily="34" charset="0"/>
              <a:buChar char="•"/>
            </a:pPr>
            <a:r>
              <a:rPr lang="en-GB" dirty="0"/>
              <a:t>A regularly serviced appliance is </a:t>
            </a:r>
            <a:r>
              <a:rPr lang="en-GB"/>
              <a:t>more reliable, </a:t>
            </a:r>
            <a:r>
              <a:rPr lang="en-GB" dirty="0"/>
              <a:t>resulting in less down time.</a:t>
            </a:r>
          </a:p>
          <a:p>
            <a:pPr marL="285750" indent="-285750">
              <a:buFont typeface="Arial" panose="020B0604020202020204" pitchFamily="34" charset="0"/>
              <a:buChar char="•"/>
            </a:pPr>
            <a:endParaRPr lang="en-GB" sz="1600" dirty="0"/>
          </a:p>
          <a:p>
            <a:pPr marL="342900" indent="-342900">
              <a:buFont typeface="Arial" panose="020B0604020202020204" pitchFamily="34" charset="0"/>
              <a:buChar char="•"/>
            </a:pPr>
            <a:endParaRPr lang="en-US" sz="1600" dirty="0">
              <a:ea typeface="ＭＳ Ｐゴシック" pitchFamily="-105" charset="-128"/>
              <a:cs typeface="ＭＳ Ｐゴシック" pitchFamily="-105" charset="-128"/>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3.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2703</TotalTime>
  <Words>460</Words>
  <Application>Microsoft Office PowerPoint</Application>
  <PresentationFormat>On-screen Show (4:3)</PresentationFormat>
  <Paragraphs>38</Paragraphs>
  <Slides>7</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Lucida Grande</vt:lpstr>
      <vt:lpstr>Times New Roman</vt:lpstr>
      <vt:lpstr>Default Design</vt:lpstr>
      <vt:lpstr>PowerPoint 5: Knowing the purpose of maintaining buildings, structures and installed services</vt:lpstr>
      <vt:lpstr>Unplanned maintenance</vt:lpstr>
      <vt:lpstr>Planned maintenance</vt:lpstr>
      <vt:lpstr>Maintenance teams</vt:lpstr>
      <vt:lpstr>The purpose of servicing and maintenance</vt:lpstr>
      <vt:lpstr>The purpose of servicing and maintenance (continued)</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Linda Mellor</cp:lastModifiedBy>
  <cp:revision>265</cp:revision>
  <dcterms:created xsi:type="dcterms:W3CDTF">2013-05-28T00:38:54Z</dcterms:created>
  <dcterms:modified xsi:type="dcterms:W3CDTF">2021-04-07T14:59:26Z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