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51" r:id="rId6"/>
    <p:sldId id="328" r:id="rId7"/>
    <p:sldId id="345" r:id="rId8"/>
    <p:sldId id="346" r:id="rId9"/>
    <p:sldId id="330" r:id="rId10"/>
    <p:sldId id="332" r:id="rId11"/>
    <p:sldId id="350" r:id="rId12"/>
    <p:sldId id="344" r:id="rId13"/>
    <p:sldId id="347" r:id="rId14"/>
    <p:sldId id="348" r:id="rId15"/>
    <p:sldId id="349"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1"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1" clrIdx="1">
    <p:extLst>
      <p:ext uri="{19B8F6BF-5375-455C-9EA6-DF929625EA0E}">
        <p15:presenceInfo xmlns:p15="http://schemas.microsoft.com/office/powerpoint/2012/main" userId="Rachael Harrison" providerId="None"/>
      </p:ext>
    </p:extLst>
  </p:cmAuthor>
  <p:cmAuthor id="3" name="Linda Mellor" initials="LM" lastIdx="1"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A69012-EB12-4594-AB5B-AF73BBFD024D}" v="7" dt="2021-03-22T12:06:43.1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3172" autoAdjust="0"/>
  </p:normalViewPr>
  <p:slideViewPr>
    <p:cSldViewPr showGuides="1">
      <p:cViewPr varScale="1">
        <p:scale>
          <a:sx n="62" d="100"/>
          <a:sy n="62" d="100"/>
        </p:scale>
        <p:origin x="12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70A69012-EB12-4594-AB5B-AF73BBFD024D}"/>
    <pc:docChg chg="undo custSel modSld">
      <pc:chgData name="Rachael Harrison" userId="3d0f6613-2183-48a7-8949-7da9e40c01c7" providerId="ADAL" clId="{70A69012-EB12-4594-AB5B-AF73BBFD024D}" dt="2021-03-22T12:11:42.014" v="649" actId="6549"/>
      <pc:docMkLst>
        <pc:docMk/>
      </pc:docMkLst>
      <pc:sldChg chg="modSp mod">
        <pc:chgData name="Rachael Harrison" userId="3d0f6613-2183-48a7-8949-7da9e40c01c7" providerId="ADAL" clId="{70A69012-EB12-4594-AB5B-AF73BBFD024D}" dt="2021-03-22T11:46:40.818" v="0" actId="20577"/>
        <pc:sldMkLst>
          <pc:docMk/>
          <pc:sldMk cId="0" sldId="256"/>
        </pc:sldMkLst>
        <pc:spChg chg="mod">
          <ac:chgData name="Rachael Harrison" userId="3d0f6613-2183-48a7-8949-7da9e40c01c7" providerId="ADAL" clId="{70A69012-EB12-4594-AB5B-AF73BBFD024D}" dt="2021-03-22T11:46:40.818" v="0" actId="20577"/>
          <ac:spMkLst>
            <pc:docMk/>
            <pc:sldMk cId="0" sldId="256"/>
            <ac:spMk id="2054" creationId="{00000000-0000-0000-0000-000000000000}"/>
          </ac:spMkLst>
        </pc:spChg>
      </pc:sldChg>
      <pc:sldChg chg="modSp mod">
        <pc:chgData name="Rachael Harrison" userId="3d0f6613-2183-48a7-8949-7da9e40c01c7" providerId="ADAL" clId="{70A69012-EB12-4594-AB5B-AF73BBFD024D}" dt="2021-03-22T11:56:34.700" v="93" actId="6549"/>
        <pc:sldMkLst>
          <pc:docMk/>
          <pc:sldMk cId="0" sldId="328"/>
        </pc:sldMkLst>
        <pc:spChg chg="mod">
          <ac:chgData name="Rachael Harrison" userId="3d0f6613-2183-48a7-8949-7da9e40c01c7" providerId="ADAL" clId="{70A69012-EB12-4594-AB5B-AF73BBFD024D}" dt="2021-03-22T11:56:34.700" v="93" actId="6549"/>
          <ac:spMkLst>
            <pc:docMk/>
            <pc:sldMk cId="0" sldId="328"/>
            <ac:spMk id="6" creationId="{3CAA1A01-0EC6-4447-B49C-70AC6C7BC06B}"/>
          </ac:spMkLst>
        </pc:spChg>
        <pc:spChg chg="mod">
          <ac:chgData name="Rachael Harrison" userId="3d0f6613-2183-48a7-8949-7da9e40c01c7" providerId="ADAL" clId="{70A69012-EB12-4594-AB5B-AF73BBFD024D}" dt="2021-03-22T11:56:01.196" v="40" actId="20577"/>
          <ac:spMkLst>
            <pc:docMk/>
            <pc:sldMk cId="0" sldId="328"/>
            <ac:spMk id="3075" creationId="{00000000-0000-0000-0000-000000000000}"/>
          </ac:spMkLst>
        </pc:spChg>
      </pc:sldChg>
      <pc:sldChg chg="modSp mod">
        <pc:chgData name="Rachael Harrison" userId="3d0f6613-2183-48a7-8949-7da9e40c01c7" providerId="ADAL" clId="{70A69012-EB12-4594-AB5B-AF73BBFD024D}" dt="2021-03-22T12:01:21.836" v="169" actId="20577"/>
        <pc:sldMkLst>
          <pc:docMk/>
          <pc:sldMk cId="0" sldId="330"/>
        </pc:sldMkLst>
        <pc:spChg chg="mod">
          <ac:chgData name="Rachael Harrison" userId="3d0f6613-2183-48a7-8949-7da9e40c01c7" providerId="ADAL" clId="{70A69012-EB12-4594-AB5B-AF73BBFD024D}" dt="2021-03-22T12:00:49.651" v="142" actId="20577"/>
          <ac:spMkLst>
            <pc:docMk/>
            <pc:sldMk cId="0" sldId="330"/>
            <ac:spMk id="2" creationId="{FF579961-A895-5541-84ED-D2CA90270B2E}"/>
          </ac:spMkLst>
        </pc:spChg>
        <pc:spChg chg="mod">
          <ac:chgData name="Rachael Harrison" userId="3d0f6613-2183-48a7-8949-7da9e40c01c7" providerId="ADAL" clId="{70A69012-EB12-4594-AB5B-AF73BBFD024D}" dt="2021-03-22T12:00:34.995" v="138" actId="20577"/>
          <ac:spMkLst>
            <pc:docMk/>
            <pc:sldMk cId="0" sldId="330"/>
            <ac:spMk id="5122" creationId="{00000000-0000-0000-0000-000000000000}"/>
          </ac:spMkLst>
        </pc:spChg>
        <pc:spChg chg="mod">
          <ac:chgData name="Rachael Harrison" userId="3d0f6613-2183-48a7-8949-7da9e40c01c7" providerId="ADAL" clId="{70A69012-EB12-4594-AB5B-AF73BBFD024D}" dt="2021-03-22T12:01:21.836" v="169" actId="20577"/>
          <ac:spMkLst>
            <pc:docMk/>
            <pc:sldMk cId="0" sldId="330"/>
            <ac:spMk id="5123" creationId="{00000000-0000-0000-0000-000000000000}"/>
          </ac:spMkLst>
        </pc:spChg>
      </pc:sldChg>
      <pc:sldChg chg="modSp mod addCm modCm">
        <pc:chgData name="Rachael Harrison" userId="3d0f6613-2183-48a7-8949-7da9e40c01c7" providerId="ADAL" clId="{70A69012-EB12-4594-AB5B-AF73BBFD024D}" dt="2021-03-22T12:03:20.701" v="411"/>
        <pc:sldMkLst>
          <pc:docMk/>
          <pc:sldMk cId="0" sldId="332"/>
        </pc:sldMkLst>
        <pc:spChg chg="mod">
          <ac:chgData name="Rachael Harrison" userId="3d0f6613-2183-48a7-8949-7da9e40c01c7" providerId="ADAL" clId="{70A69012-EB12-4594-AB5B-AF73BBFD024D}" dt="2021-03-22T12:02:47.610" v="409" actId="21"/>
          <ac:spMkLst>
            <pc:docMk/>
            <pc:sldMk cId="0" sldId="332"/>
            <ac:spMk id="11" creationId="{CE8287F5-C3E3-274C-8AFE-F4A06566F751}"/>
          </ac:spMkLst>
        </pc:spChg>
      </pc:sldChg>
      <pc:sldChg chg="modSp mod">
        <pc:chgData name="Rachael Harrison" userId="3d0f6613-2183-48a7-8949-7da9e40c01c7" providerId="ADAL" clId="{70A69012-EB12-4594-AB5B-AF73BBFD024D}" dt="2021-03-22T12:04:57.170" v="516" actId="6549"/>
        <pc:sldMkLst>
          <pc:docMk/>
          <pc:sldMk cId="2385919241" sldId="344"/>
        </pc:sldMkLst>
        <pc:spChg chg="mod">
          <ac:chgData name="Rachael Harrison" userId="3d0f6613-2183-48a7-8949-7da9e40c01c7" providerId="ADAL" clId="{70A69012-EB12-4594-AB5B-AF73BBFD024D}" dt="2021-03-22T12:04:57.170" v="516" actId="6549"/>
          <ac:spMkLst>
            <pc:docMk/>
            <pc:sldMk cId="2385919241" sldId="344"/>
            <ac:spMk id="3" creationId="{97E4492B-F4BB-FA4F-8618-C02EDA1EDA04}"/>
          </ac:spMkLst>
        </pc:spChg>
      </pc:sldChg>
      <pc:sldChg chg="modSp mod">
        <pc:chgData name="Rachael Harrison" userId="3d0f6613-2183-48a7-8949-7da9e40c01c7" providerId="ADAL" clId="{70A69012-EB12-4594-AB5B-AF73BBFD024D}" dt="2021-03-22T12:00:03.818" v="120" actId="20577"/>
        <pc:sldMkLst>
          <pc:docMk/>
          <pc:sldMk cId="3831599855" sldId="345"/>
        </pc:sldMkLst>
        <pc:spChg chg="mod">
          <ac:chgData name="Rachael Harrison" userId="3d0f6613-2183-48a7-8949-7da9e40c01c7" providerId="ADAL" clId="{70A69012-EB12-4594-AB5B-AF73BBFD024D}" dt="2021-03-22T11:56:40.476" v="98" actId="20577"/>
          <ac:spMkLst>
            <pc:docMk/>
            <pc:sldMk cId="3831599855" sldId="345"/>
            <ac:spMk id="2" creationId="{28EE78D9-2075-854F-8F65-F3CCFDA5700B}"/>
          </ac:spMkLst>
        </pc:spChg>
        <pc:spChg chg="mod">
          <ac:chgData name="Rachael Harrison" userId="3d0f6613-2183-48a7-8949-7da9e40c01c7" providerId="ADAL" clId="{70A69012-EB12-4594-AB5B-AF73BBFD024D}" dt="2021-03-22T11:59:48.092" v="100" actId="20577"/>
          <ac:spMkLst>
            <pc:docMk/>
            <pc:sldMk cId="3831599855" sldId="345"/>
            <ac:spMk id="6" creationId="{0EA10E3E-C733-C644-98F1-7139A53D0001}"/>
          </ac:spMkLst>
        </pc:spChg>
        <pc:spChg chg="mod">
          <ac:chgData name="Rachael Harrison" userId="3d0f6613-2183-48a7-8949-7da9e40c01c7" providerId="ADAL" clId="{70A69012-EB12-4594-AB5B-AF73BBFD024D}" dt="2021-03-22T12:00:03.818" v="120" actId="20577"/>
          <ac:spMkLst>
            <pc:docMk/>
            <pc:sldMk cId="3831599855" sldId="345"/>
            <ac:spMk id="8" creationId="{14B81C51-5BD4-DC4E-BB3F-941E75AC86C6}"/>
          </ac:spMkLst>
        </pc:spChg>
      </pc:sldChg>
      <pc:sldChg chg="modSp mod">
        <pc:chgData name="Rachael Harrison" userId="3d0f6613-2183-48a7-8949-7da9e40c01c7" providerId="ADAL" clId="{70A69012-EB12-4594-AB5B-AF73BBFD024D}" dt="2021-03-22T12:00:22.699" v="129" actId="14100"/>
        <pc:sldMkLst>
          <pc:docMk/>
          <pc:sldMk cId="2695647820" sldId="346"/>
        </pc:sldMkLst>
        <pc:spChg chg="mod">
          <ac:chgData name="Rachael Harrison" userId="3d0f6613-2183-48a7-8949-7da9e40c01c7" providerId="ADAL" clId="{70A69012-EB12-4594-AB5B-AF73BBFD024D}" dt="2021-03-22T12:00:15.634" v="125" actId="20577"/>
          <ac:spMkLst>
            <pc:docMk/>
            <pc:sldMk cId="2695647820" sldId="346"/>
            <ac:spMk id="2" creationId="{9C75CEBE-27D3-B44F-BA18-33F4E9E5EA0E}"/>
          </ac:spMkLst>
        </pc:spChg>
        <pc:spChg chg="mod">
          <ac:chgData name="Rachael Harrison" userId="3d0f6613-2183-48a7-8949-7da9e40c01c7" providerId="ADAL" clId="{70A69012-EB12-4594-AB5B-AF73BBFD024D}" dt="2021-03-22T12:00:22.699" v="129" actId="14100"/>
          <ac:spMkLst>
            <pc:docMk/>
            <pc:sldMk cId="2695647820" sldId="346"/>
            <ac:spMk id="7" creationId="{F3CFDC1F-70C9-2146-BFA9-9734DEBA7D92}"/>
          </ac:spMkLst>
        </pc:spChg>
      </pc:sldChg>
      <pc:sldChg chg="modSp mod">
        <pc:chgData name="Rachael Harrison" userId="3d0f6613-2183-48a7-8949-7da9e40c01c7" providerId="ADAL" clId="{70A69012-EB12-4594-AB5B-AF73BBFD024D}" dt="2021-03-22T12:06:30.666" v="580" actId="20577"/>
        <pc:sldMkLst>
          <pc:docMk/>
          <pc:sldMk cId="3434600258" sldId="347"/>
        </pc:sldMkLst>
        <pc:spChg chg="mod">
          <ac:chgData name="Rachael Harrison" userId="3d0f6613-2183-48a7-8949-7da9e40c01c7" providerId="ADAL" clId="{70A69012-EB12-4594-AB5B-AF73BBFD024D}" dt="2021-03-22T12:06:30.666" v="580" actId="20577"/>
          <ac:spMkLst>
            <pc:docMk/>
            <pc:sldMk cId="3434600258" sldId="347"/>
            <ac:spMk id="3" creationId="{E9695948-E933-4543-BCA8-3F6405D1E097}"/>
          </ac:spMkLst>
        </pc:spChg>
      </pc:sldChg>
      <pc:sldChg chg="modSp mod">
        <pc:chgData name="Rachael Harrison" userId="3d0f6613-2183-48a7-8949-7da9e40c01c7" providerId="ADAL" clId="{70A69012-EB12-4594-AB5B-AF73BBFD024D}" dt="2021-03-22T12:11:00.484" v="623" actId="1076"/>
        <pc:sldMkLst>
          <pc:docMk/>
          <pc:sldMk cId="1072372525" sldId="348"/>
        </pc:sldMkLst>
        <pc:spChg chg="mod">
          <ac:chgData name="Rachael Harrison" userId="3d0f6613-2183-48a7-8949-7da9e40c01c7" providerId="ADAL" clId="{70A69012-EB12-4594-AB5B-AF73BBFD024D}" dt="2021-03-22T12:06:57.834" v="590" actId="20577"/>
          <ac:spMkLst>
            <pc:docMk/>
            <pc:sldMk cId="1072372525" sldId="348"/>
            <ac:spMk id="3" creationId="{8736BFE2-632C-974D-93BC-6C3550574ED1}"/>
          </ac:spMkLst>
        </pc:spChg>
        <pc:spChg chg="mod">
          <ac:chgData name="Rachael Harrison" userId="3d0f6613-2183-48a7-8949-7da9e40c01c7" providerId="ADAL" clId="{70A69012-EB12-4594-AB5B-AF73BBFD024D}" dt="2021-03-22T12:11:00.484" v="623" actId="1076"/>
          <ac:spMkLst>
            <pc:docMk/>
            <pc:sldMk cId="1072372525" sldId="348"/>
            <ac:spMk id="6" creationId="{526EDD20-9E00-A54A-AB45-25CEF1C3A624}"/>
          </ac:spMkLst>
        </pc:spChg>
      </pc:sldChg>
      <pc:sldChg chg="modSp mod modNotesTx">
        <pc:chgData name="Rachael Harrison" userId="3d0f6613-2183-48a7-8949-7da9e40c01c7" providerId="ADAL" clId="{70A69012-EB12-4594-AB5B-AF73BBFD024D}" dt="2021-03-22T12:11:42.014" v="649" actId="6549"/>
        <pc:sldMkLst>
          <pc:docMk/>
          <pc:sldMk cId="3091689591" sldId="349"/>
        </pc:sldMkLst>
        <pc:spChg chg="mod">
          <ac:chgData name="Rachael Harrison" userId="3d0f6613-2183-48a7-8949-7da9e40c01c7" providerId="ADAL" clId="{70A69012-EB12-4594-AB5B-AF73BBFD024D}" dt="2021-03-22T12:11:17.305" v="634" actId="20577"/>
          <ac:spMkLst>
            <pc:docMk/>
            <pc:sldMk cId="3091689591" sldId="349"/>
            <ac:spMk id="3" creationId="{C4ABBFA3-3295-8F4F-BBAE-4012A98CD34F}"/>
          </ac:spMkLst>
        </pc:spChg>
        <pc:spChg chg="mod">
          <ac:chgData name="Rachael Harrison" userId="3d0f6613-2183-48a7-8949-7da9e40c01c7" providerId="ADAL" clId="{70A69012-EB12-4594-AB5B-AF73BBFD024D}" dt="2021-03-22T12:11:42.014" v="649" actId="6549"/>
          <ac:spMkLst>
            <pc:docMk/>
            <pc:sldMk cId="3091689591" sldId="349"/>
            <ac:spMk id="5" creationId="{3F276CB1-BBA5-E343-A230-2CFCB9C658BD}"/>
          </ac:spMkLst>
        </pc:spChg>
      </pc:sldChg>
      <pc:sldChg chg="addSp delSp modSp mod">
        <pc:chgData name="Rachael Harrison" userId="3d0f6613-2183-48a7-8949-7da9e40c01c7" providerId="ADAL" clId="{70A69012-EB12-4594-AB5B-AF73BBFD024D}" dt="2021-03-22T12:03:59.178" v="441" actId="20577"/>
        <pc:sldMkLst>
          <pc:docMk/>
          <pc:sldMk cId="1331290097" sldId="350"/>
        </pc:sldMkLst>
        <pc:spChg chg="mod">
          <ac:chgData name="Rachael Harrison" userId="3d0f6613-2183-48a7-8949-7da9e40c01c7" providerId="ADAL" clId="{70A69012-EB12-4594-AB5B-AF73BBFD024D}" dt="2021-03-22T12:03:38.786" v="427" actId="20577"/>
          <ac:spMkLst>
            <pc:docMk/>
            <pc:sldMk cId="1331290097" sldId="350"/>
            <ac:spMk id="2" creationId="{00000000-0000-0000-0000-000000000000}"/>
          </ac:spMkLst>
        </pc:spChg>
        <pc:spChg chg="mod">
          <ac:chgData name="Rachael Harrison" userId="3d0f6613-2183-48a7-8949-7da9e40c01c7" providerId="ADAL" clId="{70A69012-EB12-4594-AB5B-AF73BBFD024D}" dt="2021-03-22T12:03:59.178" v="441" actId="20577"/>
          <ac:spMkLst>
            <pc:docMk/>
            <pc:sldMk cId="1331290097" sldId="350"/>
            <ac:spMk id="11" creationId="{CE8287F5-C3E3-274C-8AFE-F4A06566F751}"/>
          </ac:spMkLst>
        </pc:spChg>
        <pc:graphicFrameChg chg="add del mod">
          <ac:chgData name="Rachael Harrison" userId="3d0f6613-2183-48a7-8949-7da9e40c01c7" providerId="ADAL" clId="{70A69012-EB12-4594-AB5B-AF73BBFD024D}" dt="2021-03-22T12:03:33.723" v="414"/>
          <ac:graphicFrameMkLst>
            <pc:docMk/>
            <pc:sldMk cId="1331290097" sldId="350"/>
            <ac:graphicFrameMk id="3" creationId="{F965DE36-A1CC-4D1C-8D13-8B20B7671C51}"/>
          </ac:graphicFrameMkLst>
        </pc:graphicFrameChg>
      </pc:sldChg>
      <pc:sldChg chg="modSp mod">
        <pc:chgData name="Rachael Harrison" userId="3d0f6613-2183-48a7-8949-7da9e40c01c7" providerId="ADAL" clId="{70A69012-EB12-4594-AB5B-AF73BBFD024D}" dt="2021-03-22T11:46:56.604" v="1" actId="20577"/>
        <pc:sldMkLst>
          <pc:docMk/>
          <pc:sldMk cId="4099090992" sldId="351"/>
        </pc:sldMkLst>
        <pc:spChg chg="mod">
          <ac:chgData name="Rachael Harrison" userId="3d0f6613-2183-48a7-8949-7da9e40c01c7" providerId="ADAL" clId="{70A69012-EB12-4594-AB5B-AF73BBFD024D}" dt="2021-03-22T11:46:56.604" v="1" actId="20577"/>
          <ac:spMkLst>
            <pc:docMk/>
            <pc:sldMk cId="4099090992" sldId="351"/>
            <ac:spMk id="307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5/17/2021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dirty="0"/>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dirty="0"/>
          </a:p>
        </p:txBody>
      </p:sp>
    </p:spTree>
    <p:extLst>
      <p:ext uri="{BB962C8B-B14F-4D97-AF65-F5344CB8AC3E}">
        <p14:creationId xmlns:p14="http://schemas.microsoft.com/office/powerpoint/2010/main" val="1395983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dirty="0"/>
          </a:p>
        </p:txBody>
      </p:sp>
    </p:spTree>
    <p:extLst>
      <p:ext uri="{BB962C8B-B14F-4D97-AF65-F5344CB8AC3E}">
        <p14:creationId xmlns:p14="http://schemas.microsoft.com/office/powerpoint/2010/main" val="1836337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dirty="0"/>
          </a:p>
        </p:txBody>
      </p:sp>
    </p:spTree>
    <p:extLst>
      <p:ext uri="{BB962C8B-B14F-4D97-AF65-F5344CB8AC3E}">
        <p14:creationId xmlns:p14="http://schemas.microsoft.com/office/powerpoint/2010/main" val="17040978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dirty="0"/>
          </a:p>
        </p:txBody>
      </p:sp>
    </p:spTree>
    <p:extLst>
      <p:ext uri="{BB962C8B-B14F-4D97-AF65-F5344CB8AC3E}">
        <p14:creationId xmlns:p14="http://schemas.microsoft.com/office/powerpoint/2010/main" val="4120367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708033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dirty="0"/>
          </a:p>
        </p:txBody>
      </p:sp>
    </p:spTree>
    <p:extLst>
      <p:ext uri="{BB962C8B-B14F-4D97-AF65-F5344CB8AC3E}">
        <p14:creationId xmlns:p14="http://schemas.microsoft.com/office/powerpoint/2010/main" val="278333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dirty="0"/>
          </a:p>
        </p:txBody>
      </p:sp>
    </p:spTree>
    <p:extLst>
      <p:ext uri="{BB962C8B-B14F-4D97-AF65-F5344CB8AC3E}">
        <p14:creationId xmlns:p14="http://schemas.microsoft.com/office/powerpoint/2010/main" val="239027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3374946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79819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dirty="0"/>
          </a:p>
        </p:txBody>
      </p:sp>
    </p:spTree>
    <p:extLst>
      <p:ext uri="{BB962C8B-B14F-4D97-AF65-F5344CB8AC3E}">
        <p14:creationId xmlns:p14="http://schemas.microsoft.com/office/powerpoint/2010/main" val="284842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planningportal.co.uk/wales_en/info/3/common_projects/6/change_of_us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6: Understanding repurposing of buildings and structures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7FEB6-2972-5446-9082-4313CAFAE830}"/>
              </a:ext>
            </a:extLst>
          </p:cNvPr>
          <p:cNvSpPr>
            <a:spLocks noGrp="1"/>
          </p:cNvSpPr>
          <p:nvPr>
            <p:ph type="title"/>
          </p:nvPr>
        </p:nvSpPr>
        <p:spPr/>
        <p:txBody>
          <a:bodyPr/>
          <a:lstStyle/>
          <a:p>
            <a:r>
              <a:rPr lang="en-US" dirty="0"/>
              <a:t>Architectural salvage</a:t>
            </a:r>
          </a:p>
        </p:txBody>
      </p:sp>
      <p:sp>
        <p:nvSpPr>
          <p:cNvPr id="3" name="Content Placeholder 2">
            <a:extLst>
              <a:ext uri="{FF2B5EF4-FFF2-40B4-BE49-F238E27FC236}">
                <a16:creationId xmlns:a16="http://schemas.microsoft.com/office/drawing/2014/main" id="{E9695948-E933-4543-BCA8-3F6405D1E097}"/>
              </a:ext>
            </a:extLst>
          </p:cNvPr>
          <p:cNvSpPr>
            <a:spLocks noGrp="1"/>
          </p:cNvSpPr>
          <p:nvPr>
            <p:ph sz="quarter" idx="10"/>
          </p:nvPr>
        </p:nvSpPr>
        <p:spPr>
          <a:xfrm>
            <a:off x="457200" y="1512000"/>
            <a:ext cx="4474840" cy="4248000"/>
          </a:xfrm>
        </p:spPr>
        <p:txBody>
          <a:bodyPr/>
          <a:lstStyle/>
          <a:p>
            <a:r>
              <a:rPr lang="en-US" dirty="0"/>
              <a:t>Architectural salvage is the removal of decorative items from a property and can include doors, windows, </a:t>
            </a:r>
            <a:r>
              <a:rPr lang="en-GB" dirty="0"/>
              <a:t>panelling</a:t>
            </a:r>
            <a:r>
              <a:rPr lang="en-US" dirty="0"/>
              <a:t>, decorative mouldings, ironmonger fittings, fireplaces, lintels, sills, stone flags, bricks, chimney pots, tiles and slates and other sought-after items.  </a:t>
            </a:r>
          </a:p>
          <a:p>
            <a:r>
              <a:rPr lang="en-US" dirty="0"/>
              <a:t>These materials are highly valuable for repairing heritage properties and to developers looking to add period charm to a pub, restaurant, hotel etc</a:t>
            </a:r>
            <a:r>
              <a:rPr lang="en-US" sz="1600" dirty="0"/>
              <a:t>.</a:t>
            </a:r>
          </a:p>
        </p:txBody>
      </p:sp>
      <p:pic>
        <p:nvPicPr>
          <p:cNvPr id="8" name="Picture 7" descr="A picture containing ground, outdoor, old, pile&#10;&#10;Description automatically generated">
            <a:extLst>
              <a:ext uri="{FF2B5EF4-FFF2-40B4-BE49-F238E27FC236}">
                <a16:creationId xmlns:a16="http://schemas.microsoft.com/office/drawing/2014/main" id="{3FC27031-A539-459F-90B0-35581BC74C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0624" y="2852936"/>
            <a:ext cx="3707904" cy="2472245"/>
          </a:xfrm>
          <a:prstGeom prst="rect">
            <a:avLst/>
          </a:prstGeom>
        </p:spPr>
      </p:pic>
    </p:spTree>
    <p:extLst>
      <p:ext uri="{BB962C8B-B14F-4D97-AF65-F5344CB8AC3E}">
        <p14:creationId xmlns:p14="http://schemas.microsoft.com/office/powerpoint/2010/main" val="3434600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ED21C-1C7B-6048-86E1-4AF9866E50B5}"/>
              </a:ext>
            </a:extLst>
          </p:cNvPr>
          <p:cNvSpPr>
            <a:spLocks noGrp="1"/>
          </p:cNvSpPr>
          <p:nvPr>
            <p:ph type="title"/>
          </p:nvPr>
        </p:nvSpPr>
        <p:spPr/>
        <p:txBody>
          <a:bodyPr/>
          <a:lstStyle/>
          <a:p>
            <a:r>
              <a:rPr lang="en-US" dirty="0"/>
              <a:t>Aggregates </a:t>
            </a:r>
          </a:p>
        </p:txBody>
      </p:sp>
      <p:sp>
        <p:nvSpPr>
          <p:cNvPr id="3" name="Content Placeholder 2">
            <a:extLst>
              <a:ext uri="{FF2B5EF4-FFF2-40B4-BE49-F238E27FC236}">
                <a16:creationId xmlns:a16="http://schemas.microsoft.com/office/drawing/2014/main" id="{8736BFE2-632C-974D-93BC-6C3550574ED1}"/>
              </a:ext>
            </a:extLst>
          </p:cNvPr>
          <p:cNvSpPr>
            <a:spLocks noGrp="1"/>
          </p:cNvSpPr>
          <p:nvPr>
            <p:ph sz="quarter" idx="10"/>
          </p:nvPr>
        </p:nvSpPr>
        <p:spPr/>
        <p:txBody>
          <a:bodyPr/>
          <a:lstStyle/>
          <a:p>
            <a:r>
              <a:rPr lang="en-US" dirty="0"/>
              <a:t>Any masonry product that can not be recycled can be crushed into aggregate that is used in a range of products. Stone, slate, marble, granite, etc. can be used for decretive aggregates. Bricks and concrete can be crushed and used as hard core or as aggregate for concrete. </a:t>
            </a:r>
          </a:p>
          <a:p>
            <a:endParaRPr lang="en-US" sz="1600" dirty="0"/>
          </a:p>
          <a:p>
            <a:endParaRPr lang="en-US" sz="1600" dirty="0"/>
          </a:p>
        </p:txBody>
      </p:sp>
      <p:sp>
        <p:nvSpPr>
          <p:cNvPr id="6" name="TextBox 5">
            <a:extLst>
              <a:ext uri="{FF2B5EF4-FFF2-40B4-BE49-F238E27FC236}">
                <a16:creationId xmlns:a16="http://schemas.microsoft.com/office/drawing/2014/main" id="{526EDD20-9E00-A54A-AB45-25CEF1C3A624}"/>
              </a:ext>
            </a:extLst>
          </p:cNvPr>
          <p:cNvSpPr txBox="1"/>
          <p:nvPr/>
        </p:nvSpPr>
        <p:spPr>
          <a:xfrm>
            <a:off x="429997" y="2996952"/>
            <a:ext cx="3970784" cy="2246769"/>
          </a:xfrm>
          <a:prstGeom prst="rect">
            <a:avLst/>
          </a:prstGeom>
          <a:noFill/>
        </p:spPr>
        <p:txBody>
          <a:bodyPr wrap="square" rtlCol="0">
            <a:spAutoFit/>
          </a:bodyPr>
          <a:lstStyle/>
          <a:p>
            <a:r>
              <a:rPr lang="en-GB" dirty="0"/>
              <a:t>Type 1 concrete is produced by crushed aggregate – recycling waste materials from construction and demolition projects. It is perfect for using in trench fills, backfills, oversite fills and as a granular sub base.</a:t>
            </a:r>
          </a:p>
        </p:txBody>
      </p:sp>
      <p:pic>
        <p:nvPicPr>
          <p:cNvPr id="8" name="Picture 7" descr="A picture containing ground, outdoor, nature&#10;&#10;Description automatically generated">
            <a:extLst>
              <a:ext uri="{FF2B5EF4-FFF2-40B4-BE49-F238E27FC236}">
                <a16:creationId xmlns:a16="http://schemas.microsoft.com/office/drawing/2014/main" id="{FAEFF3CA-C2D0-432C-93AE-A968342E0F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0072" y="2996952"/>
            <a:ext cx="3923928" cy="2615952"/>
          </a:xfrm>
          <a:prstGeom prst="rect">
            <a:avLst/>
          </a:prstGeom>
        </p:spPr>
      </p:pic>
    </p:spTree>
    <p:extLst>
      <p:ext uri="{BB962C8B-B14F-4D97-AF65-F5344CB8AC3E}">
        <p14:creationId xmlns:p14="http://schemas.microsoft.com/office/powerpoint/2010/main" val="1072372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B0648-87A6-A946-813D-BFB5888EAD91}"/>
              </a:ext>
            </a:extLst>
          </p:cNvPr>
          <p:cNvSpPr>
            <a:spLocks noGrp="1"/>
          </p:cNvSpPr>
          <p:nvPr>
            <p:ph type="title"/>
          </p:nvPr>
        </p:nvSpPr>
        <p:spPr/>
        <p:txBody>
          <a:bodyPr/>
          <a:lstStyle/>
          <a:p>
            <a:r>
              <a:rPr lang="en-US" dirty="0"/>
              <a:t>Metals </a:t>
            </a:r>
          </a:p>
        </p:txBody>
      </p:sp>
      <p:sp>
        <p:nvSpPr>
          <p:cNvPr id="3" name="Content Placeholder 2">
            <a:extLst>
              <a:ext uri="{FF2B5EF4-FFF2-40B4-BE49-F238E27FC236}">
                <a16:creationId xmlns:a16="http://schemas.microsoft.com/office/drawing/2014/main" id="{C4ABBFA3-3295-8F4F-BBAE-4012A98CD34F}"/>
              </a:ext>
            </a:extLst>
          </p:cNvPr>
          <p:cNvSpPr>
            <a:spLocks noGrp="1"/>
          </p:cNvSpPr>
          <p:nvPr>
            <p:ph sz="quarter" idx="10"/>
          </p:nvPr>
        </p:nvSpPr>
        <p:spPr/>
        <p:txBody>
          <a:bodyPr/>
          <a:lstStyle/>
          <a:p>
            <a:r>
              <a:rPr lang="en-US" dirty="0"/>
              <a:t>Because ferrous and non-ferrous metals can be re-melted and reformed  into new products almost continuously, scrap/reclaimed metal is an ideal material for recycling – reducing both the depletion of natural resources and the carbon footprint from producing new metals.</a:t>
            </a:r>
          </a:p>
        </p:txBody>
      </p:sp>
      <p:sp>
        <p:nvSpPr>
          <p:cNvPr id="5" name="Rectangle 4">
            <a:extLst>
              <a:ext uri="{FF2B5EF4-FFF2-40B4-BE49-F238E27FC236}">
                <a16:creationId xmlns:a16="http://schemas.microsoft.com/office/drawing/2014/main" id="{3F276CB1-BBA5-E343-A230-2CFCB9C658BD}"/>
              </a:ext>
            </a:extLst>
          </p:cNvPr>
          <p:cNvSpPr/>
          <p:nvPr/>
        </p:nvSpPr>
        <p:spPr>
          <a:xfrm>
            <a:off x="382888" y="2924944"/>
            <a:ext cx="7789512" cy="3108543"/>
          </a:xfrm>
          <a:prstGeom prst="rect">
            <a:avLst/>
          </a:prstGeom>
        </p:spPr>
        <p:txBody>
          <a:bodyPr wrap="square">
            <a:spAutoFit/>
          </a:bodyPr>
          <a:lstStyle/>
          <a:p>
            <a:r>
              <a:rPr lang="en-US" dirty="0"/>
              <a:t>The amount of energy saved using recycled metals compared to virgin ore:</a:t>
            </a:r>
            <a:r>
              <a:rPr lang="en-GB" dirty="0"/>
              <a:t> </a:t>
            </a:r>
          </a:p>
          <a:p>
            <a:endParaRPr lang="en-GB" dirty="0"/>
          </a:p>
          <a:p>
            <a:pPr marL="285750" indent="-285750">
              <a:buClr>
                <a:srgbClr val="0077E3"/>
              </a:buClr>
              <a:buFont typeface="Arial" panose="020B0604020202020204" pitchFamily="34" charset="0"/>
              <a:buChar char="•"/>
            </a:pPr>
            <a:r>
              <a:rPr lang="en-GB" dirty="0"/>
              <a:t>Steel 62</a:t>
            </a:r>
            <a:r>
              <a:rPr lang="en-US" dirty="0"/>
              <a:t>–</a:t>
            </a:r>
            <a:r>
              <a:rPr lang="en-GB" dirty="0"/>
              <a:t>74%</a:t>
            </a:r>
          </a:p>
          <a:p>
            <a:pPr marL="285750" indent="-285750">
              <a:buClr>
                <a:srgbClr val="0077E3"/>
              </a:buClr>
              <a:buFont typeface="Arial" panose="020B0604020202020204" pitchFamily="34" charset="0"/>
              <a:buChar char="•"/>
            </a:pPr>
            <a:r>
              <a:rPr lang="en-GB" dirty="0"/>
              <a:t>Copper 87%</a:t>
            </a:r>
          </a:p>
          <a:p>
            <a:pPr marL="285750" indent="-285750">
              <a:buClr>
                <a:srgbClr val="0077E3"/>
              </a:buClr>
              <a:buFont typeface="Arial" panose="020B0604020202020204" pitchFamily="34" charset="0"/>
              <a:buChar char="•"/>
            </a:pPr>
            <a:r>
              <a:rPr lang="en-GB" dirty="0"/>
              <a:t>Zinc 63%</a:t>
            </a:r>
          </a:p>
          <a:p>
            <a:pPr marL="285750" indent="-285750">
              <a:buClr>
                <a:srgbClr val="0077E3"/>
              </a:buClr>
              <a:buFont typeface="Arial" panose="020B0604020202020204" pitchFamily="34" charset="0"/>
              <a:buChar char="•"/>
            </a:pPr>
            <a:r>
              <a:rPr lang="en-GB" dirty="0"/>
              <a:t>Lead 60%</a:t>
            </a:r>
          </a:p>
          <a:p>
            <a:endParaRPr lang="en-GB" dirty="0"/>
          </a:p>
          <a:p>
            <a:r>
              <a:rPr lang="en-US" sz="1600" dirty="0"/>
              <a:t>https://www.doitpoms.ac.uk/tlplib/recycling-metals/figures/recycling_stats_sml.png</a:t>
            </a:r>
          </a:p>
          <a:p>
            <a:endParaRPr lang="en-GB" dirty="0"/>
          </a:p>
        </p:txBody>
      </p:sp>
    </p:spTree>
    <p:extLst>
      <p:ext uri="{BB962C8B-B14F-4D97-AF65-F5344CB8AC3E}">
        <p14:creationId xmlns:p14="http://schemas.microsoft.com/office/powerpoint/2010/main" val="3091689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ea typeface="ＭＳ Ｐゴシック" pitchFamily="-105" charset="-128"/>
                <a:cs typeface="ＭＳ Ｐゴシック" pitchFamily="-105" charset="-128"/>
              </a:rPr>
              <a:t>Change of use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21784" y="1534424"/>
            <a:ext cx="8229600" cy="4077184"/>
          </a:xfrm>
        </p:spPr>
        <p:txBody>
          <a:bodyPr/>
          <a:lstStyle/>
          <a:p>
            <a:r>
              <a:rPr lang="en-GB" dirty="0"/>
              <a:t>As working and shopping methods change, the use of buildings need to adapt to be viable and meet the needs of the local communities.</a:t>
            </a:r>
          </a:p>
          <a:p>
            <a:r>
              <a:rPr lang="en-US" dirty="0"/>
              <a:t>Other than for certain permitted changes of use and changes where both uses fall within the same use class, planning permission will be required for a change of use. Most external building work associated with a change of use is also likely to require planning permission.</a:t>
            </a:r>
          </a:p>
          <a:p>
            <a:endParaRPr lang="en-US" dirty="0"/>
          </a:p>
          <a:p>
            <a:r>
              <a:rPr lang="en-US" dirty="0"/>
              <a:t>More information can be found at </a:t>
            </a:r>
            <a:r>
              <a:rPr lang="en-US" dirty="0">
                <a:hlinkClick r:id="rId3"/>
              </a:rPr>
              <a:t>Change of use - Planning Portal - Wales</a:t>
            </a:r>
            <a:endParaRPr lang="en-GB" dirty="0"/>
          </a:p>
        </p:txBody>
      </p:sp>
    </p:spTree>
    <p:extLst>
      <p:ext uri="{BB962C8B-B14F-4D97-AF65-F5344CB8AC3E}">
        <p14:creationId xmlns:p14="http://schemas.microsoft.com/office/powerpoint/2010/main" val="4099090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ea typeface="ＭＳ Ｐゴシック" pitchFamily="-105" charset="-128"/>
                <a:cs typeface="ＭＳ Ｐゴシック" pitchFamily="-105" charset="-128"/>
              </a:rPr>
              <a:t>Change of use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21784" y="1534424"/>
            <a:ext cx="8229600" cy="4077184"/>
          </a:xfrm>
        </p:spPr>
        <p:txBody>
          <a:bodyPr/>
          <a:lstStyle/>
          <a:p>
            <a:r>
              <a:rPr lang="en-GB" dirty="0"/>
              <a:t>Farms are becoming larger and often corporate run. Large open-plan barns are being designed and built to be easily adaptable to changes in use throughout the seasons and for varied uses. This has resulted in a larger number of traditional barns and farm buildings becoming redundant.</a:t>
            </a:r>
          </a:p>
        </p:txBody>
      </p:sp>
      <p:sp>
        <p:nvSpPr>
          <p:cNvPr id="6" name="TextBox 5">
            <a:extLst>
              <a:ext uri="{FF2B5EF4-FFF2-40B4-BE49-F238E27FC236}">
                <a16:creationId xmlns:a16="http://schemas.microsoft.com/office/drawing/2014/main" id="{3CAA1A01-0EC6-4447-B49C-70AC6C7BC06B}"/>
              </a:ext>
            </a:extLst>
          </p:cNvPr>
          <p:cNvSpPr txBox="1"/>
          <p:nvPr/>
        </p:nvSpPr>
        <p:spPr>
          <a:xfrm>
            <a:off x="323528" y="3140776"/>
            <a:ext cx="4849720" cy="1323439"/>
          </a:xfrm>
          <a:prstGeom prst="rect">
            <a:avLst/>
          </a:prstGeom>
          <a:noFill/>
        </p:spPr>
        <p:txBody>
          <a:bodyPr wrap="square">
            <a:spAutoFit/>
          </a:bodyPr>
          <a:lstStyle/>
          <a:p>
            <a:r>
              <a:rPr lang="en-GB" dirty="0"/>
              <a:t>One way to avoid this is to convert these buildings into either houses, holiday lets, farm shops or small designer studios – whichever best meets the local market.</a:t>
            </a:r>
          </a:p>
        </p:txBody>
      </p:sp>
      <p:pic>
        <p:nvPicPr>
          <p:cNvPr id="4" name="Picture 3" descr="A picture containing building, grass, outdoor, house&#10;&#10;Description automatically generated">
            <a:extLst>
              <a:ext uri="{FF2B5EF4-FFF2-40B4-BE49-F238E27FC236}">
                <a16:creationId xmlns:a16="http://schemas.microsoft.com/office/drawing/2014/main" id="{3D27C57C-76AC-416A-9EA5-B5904C5824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3802496"/>
            <a:ext cx="3131840" cy="23488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E78D9-2075-854F-8F65-F3CCFDA5700B}"/>
              </a:ext>
            </a:extLst>
          </p:cNvPr>
          <p:cNvSpPr>
            <a:spLocks noGrp="1"/>
          </p:cNvSpPr>
          <p:nvPr>
            <p:ph type="title"/>
          </p:nvPr>
        </p:nvSpPr>
        <p:spPr/>
        <p:txBody>
          <a:bodyPr/>
          <a:lstStyle/>
          <a:p>
            <a:r>
              <a:rPr lang="en-GB" dirty="0">
                <a:ea typeface="ＭＳ Ｐゴシック" pitchFamily="-105" charset="-128"/>
                <a:cs typeface="ＭＳ Ｐゴシック" pitchFamily="-105" charset="-128"/>
              </a:rPr>
              <a:t>Change of use (continued)</a:t>
            </a:r>
            <a:endParaRPr lang="en-US" dirty="0"/>
          </a:p>
        </p:txBody>
      </p:sp>
      <p:sp>
        <p:nvSpPr>
          <p:cNvPr id="6" name="TextBox 5">
            <a:extLst>
              <a:ext uri="{FF2B5EF4-FFF2-40B4-BE49-F238E27FC236}">
                <a16:creationId xmlns:a16="http://schemas.microsoft.com/office/drawing/2014/main" id="{0EA10E3E-C733-C644-98F1-7139A53D0001}"/>
              </a:ext>
            </a:extLst>
          </p:cNvPr>
          <p:cNvSpPr txBox="1"/>
          <p:nvPr/>
        </p:nvSpPr>
        <p:spPr>
          <a:xfrm>
            <a:off x="3779912" y="1547667"/>
            <a:ext cx="4653311" cy="1631216"/>
          </a:xfrm>
          <a:prstGeom prst="rect">
            <a:avLst/>
          </a:prstGeom>
          <a:noFill/>
        </p:spPr>
        <p:txBody>
          <a:bodyPr wrap="square" rtlCol="0">
            <a:spAutoFit/>
          </a:bodyPr>
          <a:lstStyle/>
          <a:p>
            <a:r>
              <a:rPr lang="en-US" dirty="0"/>
              <a:t>Corner shops are often converted into houses </a:t>
            </a:r>
            <a:r>
              <a:rPr lang="en-GB" dirty="0"/>
              <a:t>as people move towards online shopping, supermarkets or using out of town retail parks.</a:t>
            </a:r>
          </a:p>
          <a:p>
            <a:endParaRPr lang="en-US" dirty="0"/>
          </a:p>
        </p:txBody>
      </p:sp>
      <p:sp>
        <p:nvSpPr>
          <p:cNvPr id="8" name="TextBox 7">
            <a:extLst>
              <a:ext uri="{FF2B5EF4-FFF2-40B4-BE49-F238E27FC236}">
                <a16:creationId xmlns:a16="http://schemas.microsoft.com/office/drawing/2014/main" id="{14B81C51-5BD4-DC4E-BB3F-941E75AC86C6}"/>
              </a:ext>
            </a:extLst>
          </p:cNvPr>
          <p:cNvSpPr txBox="1"/>
          <p:nvPr/>
        </p:nvSpPr>
        <p:spPr>
          <a:xfrm>
            <a:off x="286920" y="3586079"/>
            <a:ext cx="4285079" cy="2246769"/>
          </a:xfrm>
          <a:prstGeom prst="rect">
            <a:avLst/>
          </a:prstGeom>
          <a:noFill/>
        </p:spPr>
        <p:txBody>
          <a:bodyPr wrap="square" rtlCol="0">
            <a:spAutoFit/>
          </a:bodyPr>
          <a:lstStyle/>
          <a:p>
            <a:endParaRPr lang="en-US" dirty="0"/>
          </a:p>
          <a:p>
            <a:r>
              <a:rPr lang="en-US" dirty="0"/>
              <a:t>Churches are regularly converted into luxury open-plan accommodation as the numbers in congregations fall. Well-completed conversions maintain the character and features of the existing building. </a:t>
            </a:r>
          </a:p>
        </p:txBody>
      </p:sp>
      <p:pic>
        <p:nvPicPr>
          <p:cNvPr id="10" name="Picture 9" descr="A picture containing text, outdoor, green&#10;&#10;Description automatically generated">
            <a:extLst>
              <a:ext uri="{FF2B5EF4-FFF2-40B4-BE49-F238E27FC236}">
                <a16:creationId xmlns:a16="http://schemas.microsoft.com/office/drawing/2014/main" id="{BBA19940-4132-4F2E-BF53-777B193DD3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4365" y="1547667"/>
            <a:ext cx="2893499" cy="1881333"/>
          </a:xfrm>
          <a:prstGeom prst="rect">
            <a:avLst/>
          </a:prstGeom>
        </p:spPr>
      </p:pic>
      <p:pic>
        <p:nvPicPr>
          <p:cNvPr id="12" name="Picture 11" descr="A house under construction&#10;&#10;Description automatically generated with low confidence">
            <a:extLst>
              <a:ext uri="{FF2B5EF4-FFF2-40B4-BE49-F238E27FC236}">
                <a16:creationId xmlns:a16="http://schemas.microsoft.com/office/drawing/2014/main" id="{5FB24FB4-FB0C-4725-99CF-283907DFC1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25289" y="3335962"/>
            <a:ext cx="3707902" cy="2780927"/>
          </a:xfrm>
          <a:prstGeom prst="rect">
            <a:avLst/>
          </a:prstGeom>
        </p:spPr>
      </p:pic>
    </p:spTree>
    <p:extLst>
      <p:ext uri="{BB962C8B-B14F-4D97-AF65-F5344CB8AC3E}">
        <p14:creationId xmlns:p14="http://schemas.microsoft.com/office/powerpoint/2010/main" val="3831599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5CEBE-27D3-B44F-BA18-33F4E9E5EA0E}"/>
              </a:ext>
            </a:extLst>
          </p:cNvPr>
          <p:cNvSpPr>
            <a:spLocks noGrp="1"/>
          </p:cNvSpPr>
          <p:nvPr>
            <p:ph type="title"/>
          </p:nvPr>
        </p:nvSpPr>
        <p:spPr/>
        <p:txBody>
          <a:bodyPr/>
          <a:lstStyle/>
          <a:p>
            <a:r>
              <a:rPr lang="en-GB" dirty="0">
                <a:ea typeface="ＭＳ Ｐゴシック" pitchFamily="-105" charset="-128"/>
                <a:cs typeface="ＭＳ Ｐゴシック" pitchFamily="-105" charset="-128"/>
              </a:rPr>
              <a:t>Change of use (continued)</a:t>
            </a:r>
            <a:endParaRPr lang="en-US" dirty="0"/>
          </a:p>
        </p:txBody>
      </p:sp>
      <p:sp>
        <p:nvSpPr>
          <p:cNvPr id="7" name="Content Placeholder 6">
            <a:extLst>
              <a:ext uri="{FF2B5EF4-FFF2-40B4-BE49-F238E27FC236}">
                <a16:creationId xmlns:a16="http://schemas.microsoft.com/office/drawing/2014/main" id="{F3CFDC1F-70C9-2146-BFA9-9734DEBA7D92}"/>
              </a:ext>
            </a:extLst>
          </p:cNvPr>
          <p:cNvSpPr>
            <a:spLocks noGrp="1"/>
          </p:cNvSpPr>
          <p:nvPr>
            <p:ph sz="quarter" idx="10"/>
          </p:nvPr>
        </p:nvSpPr>
        <p:spPr>
          <a:xfrm>
            <a:off x="462281" y="1916832"/>
            <a:ext cx="3610744" cy="3336032"/>
          </a:xfrm>
        </p:spPr>
        <p:txBody>
          <a:bodyPr/>
          <a:lstStyle/>
          <a:p>
            <a:r>
              <a:rPr lang="en-US" dirty="0"/>
              <a:t>Large industrial warehouses, factories and commercial buildings are often prominent buildings in desirable locations with an ascetically pleasing façade. These are mainly repurposed as apartments, but some conversions have other uses such as retail, commercial and leisure facilities. </a:t>
            </a:r>
          </a:p>
          <a:p>
            <a:endParaRPr lang="en-US" sz="1600" dirty="0"/>
          </a:p>
        </p:txBody>
      </p:sp>
      <p:sp>
        <p:nvSpPr>
          <p:cNvPr id="13" name="TextBox 12">
            <a:extLst>
              <a:ext uri="{FF2B5EF4-FFF2-40B4-BE49-F238E27FC236}">
                <a16:creationId xmlns:a16="http://schemas.microsoft.com/office/drawing/2014/main" id="{6E7691D8-01E2-314E-9BCB-1BB1468712BA}"/>
              </a:ext>
            </a:extLst>
          </p:cNvPr>
          <p:cNvSpPr txBox="1"/>
          <p:nvPr/>
        </p:nvSpPr>
        <p:spPr>
          <a:xfrm>
            <a:off x="5389240" y="5259709"/>
            <a:ext cx="3754760" cy="338554"/>
          </a:xfrm>
          <a:prstGeom prst="rect">
            <a:avLst/>
          </a:prstGeom>
          <a:noFill/>
        </p:spPr>
        <p:txBody>
          <a:bodyPr wrap="square" rtlCol="0">
            <a:spAutoFit/>
          </a:bodyPr>
          <a:lstStyle/>
          <a:p>
            <a:r>
              <a:rPr lang="en-US" sz="1600" dirty="0"/>
              <a:t>Warehouse converted into apartments</a:t>
            </a:r>
          </a:p>
        </p:txBody>
      </p:sp>
      <p:pic>
        <p:nvPicPr>
          <p:cNvPr id="4" name="Picture 3" descr="A picture containing building, outdoor, sky, tower&#10;&#10;Description automatically generated">
            <a:extLst>
              <a:ext uri="{FF2B5EF4-FFF2-40B4-BE49-F238E27FC236}">
                <a16:creationId xmlns:a16="http://schemas.microsoft.com/office/drawing/2014/main" id="{9DE736D4-66CD-449D-8E2C-EE4A60AB23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2204864"/>
            <a:ext cx="4572000" cy="3048000"/>
          </a:xfrm>
          <a:prstGeom prst="rect">
            <a:avLst/>
          </a:prstGeom>
        </p:spPr>
      </p:pic>
    </p:spTree>
    <p:extLst>
      <p:ext uri="{BB962C8B-B14F-4D97-AF65-F5344CB8AC3E}">
        <p14:creationId xmlns:p14="http://schemas.microsoft.com/office/powerpoint/2010/main" val="2695647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Modernisation and refurbishment</a:t>
            </a:r>
          </a:p>
        </p:txBody>
      </p:sp>
      <p:sp>
        <p:nvSpPr>
          <p:cNvPr id="5123" name="Content Placeholder 2"/>
          <p:cNvSpPr>
            <a:spLocks noGrp="1"/>
          </p:cNvSpPr>
          <p:nvPr>
            <p:ph sz="quarter" idx="10"/>
          </p:nvPr>
        </p:nvSpPr>
        <p:spPr>
          <a:xfrm>
            <a:off x="457200" y="2952287"/>
            <a:ext cx="4114800" cy="2452659"/>
          </a:xfrm>
        </p:spPr>
        <p:txBody>
          <a:bodyPr/>
          <a:lstStyle/>
          <a:p>
            <a:r>
              <a:rPr lang="en-US" dirty="0">
                <a:ea typeface="ＭＳ Ｐゴシック" pitchFamily="-105" charset="-128"/>
                <a:cs typeface="ＭＳ Ｐゴシック" pitchFamily="-105" charset="-128"/>
              </a:rPr>
              <a:t>Existing run-down properties are now being remodeled for modern living by local authorities or housing associations, encouraging people to return to traditional community-orientated town housing. These offer affordable rentable homes or  can be homeowner-occupied. </a:t>
            </a:r>
          </a:p>
        </p:txBody>
      </p:sp>
      <p:sp>
        <p:nvSpPr>
          <p:cNvPr id="2" name="TextBox 1">
            <a:extLst>
              <a:ext uri="{FF2B5EF4-FFF2-40B4-BE49-F238E27FC236}">
                <a16:creationId xmlns:a16="http://schemas.microsoft.com/office/drawing/2014/main" id="{FF579961-A895-5541-84ED-D2CA90270B2E}"/>
              </a:ext>
            </a:extLst>
          </p:cNvPr>
          <p:cNvSpPr txBox="1"/>
          <p:nvPr/>
        </p:nvSpPr>
        <p:spPr>
          <a:xfrm>
            <a:off x="323528" y="1453054"/>
            <a:ext cx="8064896" cy="1323439"/>
          </a:xfrm>
          <a:prstGeom prst="rect">
            <a:avLst/>
          </a:prstGeom>
          <a:noFill/>
        </p:spPr>
        <p:txBody>
          <a:bodyPr wrap="square" rtlCol="0">
            <a:spAutoFit/>
          </a:bodyPr>
          <a:lstStyle/>
          <a:p>
            <a:r>
              <a:rPr lang="en-US" dirty="0" err="1"/>
              <a:t>Modernisation</a:t>
            </a:r>
            <a:r>
              <a:rPr lang="en-US" dirty="0"/>
              <a:t> is adapting something to meet modern needs or habits. Examples in a modernised house would be the replacement of traditional items with fitted kitchens, double glazed windows, new doors, central heating, fitted bathrooms, electrical rewires, etc.</a:t>
            </a:r>
          </a:p>
        </p:txBody>
      </p:sp>
      <p:pic>
        <p:nvPicPr>
          <p:cNvPr id="4" name="Picture 3" descr="A picture containing building, outdoor, brick, stone&#10;&#10;Description automatically generated">
            <a:extLst>
              <a:ext uri="{FF2B5EF4-FFF2-40B4-BE49-F238E27FC236}">
                <a16:creationId xmlns:a16="http://schemas.microsoft.com/office/drawing/2014/main" id="{B662DF1F-0D8C-44B5-A260-BF10913F1B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6744" y="3190428"/>
            <a:ext cx="4357808" cy="293005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upgrades</a:t>
            </a:r>
          </a:p>
        </p:txBody>
      </p:sp>
      <p:sp>
        <p:nvSpPr>
          <p:cNvPr id="11" name="TextBox 10">
            <a:extLst>
              <a:ext uri="{FF2B5EF4-FFF2-40B4-BE49-F238E27FC236}">
                <a16:creationId xmlns:a16="http://schemas.microsoft.com/office/drawing/2014/main" id="{CE8287F5-C3E3-274C-8AFE-F4A06566F751}"/>
              </a:ext>
            </a:extLst>
          </p:cNvPr>
          <p:cNvSpPr txBox="1"/>
          <p:nvPr/>
        </p:nvSpPr>
        <p:spPr>
          <a:xfrm>
            <a:off x="364434" y="1636892"/>
            <a:ext cx="4207566" cy="4093428"/>
          </a:xfrm>
          <a:prstGeom prst="rect">
            <a:avLst/>
          </a:prstGeom>
          <a:noFill/>
        </p:spPr>
        <p:txBody>
          <a:bodyPr wrap="square" rtlCol="0">
            <a:spAutoFit/>
          </a:bodyPr>
          <a:lstStyle/>
          <a:p>
            <a:r>
              <a:rPr lang="en-US" dirty="0"/>
              <a:t>As part of a maintenance and refurbishment </a:t>
            </a:r>
            <a:r>
              <a:rPr lang="en-US" dirty="0" err="1"/>
              <a:t>programme</a:t>
            </a:r>
            <a:r>
              <a:rPr lang="en-US" dirty="0"/>
              <a:t> of a house or workplace, system upgrades are an integral element in ensuring that the end user has what they require to live and work comfortably. These upgrades provide access to the latest and fastest communication systems. This is especially important </a:t>
            </a:r>
            <a:r>
              <a:rPr lang="en-GB" dirty="0">
                <a:effectLst/>
                <a:latin typeface="+mn-lt"/>
                <a:ea typeface="Calibri" panose="020F0502020204030204" pitchFamily="34" charset="0"/>
                <a:cs typeface="Times New Roman" panose="02020603050405020304" pitchFamily="18" charset="0"/>
              </a:rPr>
              <a:t>to ensure that businesses remain viable, economically and financially.</a:t>
            </a:r>
            <a:r>
              <a:rPr lang="en-US" dirty="0">
                <a:latin typeface="+mn-lt"/>
              </a:rPr>
              <a:t> </a:t>
            </a:r>
          </a:p>
          <a:p>
            <a:endParaRPr lang="en-US" dirty="0"/>
          </a:p>
        </p:txBody>
      </p:sp>
      <p:pic>
        <p:nvPicPr>
          <p:cNvPr id="5" name="Picture 4">
            <a:extLst>
              <a:ext uri="{FF2B5EF4-FFF2-40B4-BE49-F238E27FC236}">
                <a16:creationId xmlns:a16="http://schemas.microsoft.com/office/drawing/2014/main" id="{0A0CA8E0-C4C1-45F0-B870-CC21829770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206" r="14642"/>
          <a:stretch/>
        </p:blipFill>
        <p:spPr>
          <a:xfrm>
            <a:off x="5676144" y="2081920"/>
            <a:ext cx="3456384" cy="37680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upgrades (continued)</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57200" y="1468924"/>
            <a:ext cx="7787208" cy="3477875"/>
          </a:xfrm>
          <a:prstGeom prst="rect">
            <a:avLst/>
          </a:prstGeom>
          <a:noFill/>
        </p:spPr>
        <p:txBody>
          <a:bodyPr wrap="square" rtlCol="0">
            <a:spAutoFit/>
          </a:bodyPr>
          <a:lstStyle/>
          <a:p>
            <a:r>
              <a:rPr lang="en-US" dirty="0"/>
              <a:t>Examples of upgrades include:</a:t>
            </a:r>
          </a:p>
          <a:p>
            <a:endParaRPr lang="en-US" dirty="0"/>
          </a:p>
          <a:p>
            <a:pPr marL="342900" indent="-342900">
              <a:buClr>
                <a:srgbClr val="0077E3"/>
              </a:buClr>
              <a:buFont typeface="Arial" panose="020B0604020202020204" pitchFamily="34" charset="0"/>
              <a:buChar char="•"/>
            </a:pPr>
            <a:r>
              <a:rPr lang="en-US" dirty="0"/>
              <a:t>fuel efficient boilers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replacement energy sources (air, ground, wind, solar)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full </a:t>
            </a:r>
            <a:r>
              <a:rPr lang="en-US" dirty="0" err="1"/>
              <a:t>fibre</a:t>
            </a:r>
            <a:r>
              <a:rPr lang="en-US" dirty="0"/>
              <a:t> optic internet connections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IT systems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alarm and intercom systems.</a:t>
            </a:r>
            <a:endParaRPr lang="en-GB" dirty="0"/>
          </a:p>
        </p:txBody>
      </p:sp>
    </p:spTree>
    <p:extLst>
      <p:ext uri="{BB962C8B-B14F-4D97-AF65-F5344CB8AC3E}">
        <p14:creationId xmlns:p14="http://schemas.microsoft.com/office/powerpoint/2010/main" val="1331290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Recycling and reuse</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512000"/>
            <a:ext cx="8435280" cy="4248000"/>
          </a:xfrm>
        </p:spPr>
        <p:txBody>
          <a:bodyPr/>
          <a:lstStyle/>
          <a:p>
            <a:r>
              <a:rPr lang="en-US" b="1" dirty="0"/>
              <a:t>Why recycle?</a:t>
            </a:r>
          </a:p>
          <a:p>
            <a:r>
              <a:rPr lang="en-US" dirty="0"/>
              <a:t>Recycling building materials whenever possible reduces the impact on natural resources – fewer trees cut down, fewer base materials being quarried or mined; all of this in turn reduces the carbon footprint as less processing, manufacturing, shipping and transporting all occur.</a:t>
            </a:r>
          </a:p>
          <a:p>
            <a:r>
              <a:rPr lang="en-US" dirty="0"/>
              <a:t>Many items can be upcycled or repurposed bringing a designer, vintage-feel look to a property.</a:t>
            </a:r>
          </a:p>
          <a:p>
            <a:r>
              <a:rPr lang="en-US" dirty="0"/>
              <a:t>Recycled materials can be used to recreate a traditional look – during heritage work or repairs to a traditional building, the use of recycled bricks and timber might be the only option that will produce the finish required.</a:t>
            </a:r>
          </a:p>
        </p:txBody>
      </p:sp>
    </p:spTree>
    <p:extLst>
      <p:ext uri="{BB962C8B-B14F-4D97-AF65-F5344CB8AC3E}">
        <p14:creationId xmlns:p14="http://schemas.microsoft.com/office/powerpoint/2010/main" val="23859192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3006</TotalTime>
  <Words>883</Words>
  <Application>Microsoft Office PowerPoint</Application>
  <PresentationFormat>On-screen Show (4:3)</PresentationFormat>
  <Paragraphs>73</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6: Understanding repurposing of buildings and structures</vt:lpstr>
      <vt:lpstr>Change of use</vt:lpstr>
      <vt:lpstr>Change of use</vt:lpstr>
      <vt:lpstr>Change of use (continued)</vt:lpstr>
      <vt:lpstr>Change of use (continued)</vt:lpstr>
      <vt:lpstr>Modernisation and refurbishment</vt:lpstr>
      <vt:lpstr>System upgrades</vt:lpstr>
      <vt:lpstr>System upgrades (continued)</vt:lpstr>
      <vt:lpstr>Recycling and reuse</vt:lpstr>
      <vt:lpstr>Architectural salvage</vt:lpstr>
      <vt:lpstr>Aggregates </vt:lpstr>
      <vt:lpstr>Metals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295</cp:revision>
  <dcterms:created xsi:type="dcterms:W3CDTF">2013-05-28T00:38:54Z</dcterms:created>
  <dcterms:modified xsi:type="dcterms:W3CDTF">2021-05-17T10:47:29Z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