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48" r:id="rId6"/>
    <p:sldId id="346" r:id="rId7"/>
    <p:sldId id="330" r:id="rId8"/>
    <p:sldId id="347" r:id="rId9"/>
    <p:sldId id="345" r:id="rId10"/>
    <p:sldId id="332" r:id="rId11"/>
    <p:sldId id="344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4D56D9-53A0-4C12-BD0B-65EF3984CDBC}" v="1" dt="2021-03-22T11:36:58.7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101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644D56D9-53A0-4C12-BD0B-65EF3984CDBC}"/>
    <pc:docChg chg="undo redo custSel modSld">
      <pc:chgData name="Rachael Harrison" userId="3d0f6613-2183-48a7-8949-7da9e40c01c7" providerId="ADAL" clId="{644D56D9-53A0-4C12-BD0B-65EF3984CDBC}" dt="2021-03-22T11:59:14.992" v="161"/>
      <pc:docMkLst>
        <pc:docMk/>
      </pc:docMkLst>
      <pc:sldChg chg="modSp mod">
        <pc:chgData name="Rachael Harrison" userId="3d0f6613-2183-48a7-8949-7da9e40c01c7" providerId="ADAL" clId="{644D56D9-53A0-4C12-BD0B-65EF3984CDBC}" dt="2021-03-22T11:34:22.872" v="0" actId="20577"/>
        <pc:sldMkLst>
          <pc:docMk/>
          <pc:sldMk cId="0" sldId="256"/>
        </pc:sldMkLst>
        <pc:spChg chg="mod">
          <ac:chgData name="Rachael Harrison" userId="3d0f6613-2183-48a7-8949-7da9e40c01c7" providerId="ADAL" clId="{644D56D9-53A0-4C12-BD0B-65EF3984CDBC}" dt="2021-03-22T11:34:22.872" v="0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5:56.590" v="24" actId="20577"/>
        <pc:sldMkLst>
          <pc:docMk/>
          <pc:sldMk cId="0" sldId="330"/>
        </pc:sldMkLst>
        <pc:spChg chg="mod">
          <ac:chgData name="Rachael Harrison" userId="3d0f6613-2183-48a7-8949-7da9e40c01c7" providerId="ADAL" clId="{644D56D9-53A0-4C12-BD0B-65EF3984CDBC}" dt="2021-03-22T11:35:56.590" v="24" actId="20577"/>
          <ac:spMkLst>
            <pc:docMk/>
            <pc:sldMk cId="0" sldId="330"/>
            <ac:spMk id="5123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8:34.245" v="138" actId="20577"/>
        <pc:sldMkLst>
          <pc:docMk/>
          <pc:sldMk cId="0" sldId="332"/>
        </pc:sldMkLst>
        <pc:spChg chg="mod">
          <ac:chgData name="Rachael Harrison" userId="3d0f6613-2183-48a7-8949-7da9e40c01c7" providerId="ADAL" clId="{644D56D9-53A0-4C12-BD0B-65EF3984CDBC}" dt="2021-03-22T11:38:34.245" v="138" actId="20577"/>
          <ac:spMkLst>
            <pc:docMk/>
            <pc:sldMk cId="0" sldId="332"/>
            <ac:spMk id="3" creationId="{5DDFBF02-F096-AF43-B427-7E51586ED932}"/>
          </ac:spMkLst>
        </pc:spChg>
      </pc:sldChg>
      <pc:sldChg chg="modSp mod">
        <pc:chgData name="Rachael Harrison" userId="3d0f6613-2183-48a7-8949-7da9e40c01c7" providerId="ADAL" clId="{644D56D9-53A0-4C12-BD0B-65EF3984CDBC}" dt="2021-03-22T11:39:31.516" v="159" actId="14100"/>
        <pc:sldMkLst>
          <pc:docMk/>
          <pc:sldMk cId="2385919241" sldId="344"/>
        </pc:sldMkLst>
        <pc:spChg chg="mod">
          <ac:chgData name="Rachael Harrison" userId="3d0f6613-2183-48a7-8949-7da9e40c01c7" providerId="ADAL" clId="{644D56D9-53A0-4C12-BD0B-65EF3984CDBC}" dt="2021-03-22T11:39:24.722" v="156" actId="1076"/>
          <ac:spMkLst>
            <pc:docMk/>
            <pc:sldMk cId="2385919241" sldId="344"/>
            <ac:spMk id="2" creationId="{B761026E-A652-EF45-981E-F8A049F4D134}"/>
          </ac:spMkLst>
        </pc:spChg>
        <pc:spChg chg="mod">
          <ac:chgData name="Rachael Harrison" userId="3d0f6613-2183-48a7-8949-7da9e40c01c7" providerId="ADAL" clId="{644D56D9-53A0-4C12-BD0B-65EF3984CDBC}" dt="2021-03-22T11:39:31.516" v="159" actId="14100"/>
          <ac:spMkLst>
            <pc:docMk/>
            <pc:sldMk cId="2385919241" sldId="344"/>
            <ac:spMk id="3" creationId="{97E4492B-F4BB-FA4F-8618-C02EDA1EDA04}"/>
          </ac:spMkLst>
        </pc:spChg>
      </pc:sldChg>
      <pc:sldChg chg="modSp mod modNotesTx">
        <pc:chgData name="Rachael Harrison" userId="3d0f6613-2183-48a7-8949-7da9e40c01c7" providerId="ADAL" clId="{644D56D9-53A0-4C12-BD0B-65EF3984CDBC}" dt="2021-03-22T11:36:14.788" v="26" actId="6549"/>
        <pc:sldMkLst>
          <pc:docMk/>
          <pc:sldMk cId="1420191634" sldId="345"/>
        </pc:sldMkLst>
        <pc:picChg chg="mod">
          <ac:chgData name="Rachael Harrison" userId="3d0f6613-2183-48a7-8949-7da9e40c01c7" providerId="ADAL" clId="{644D56D9-53A0-4C12-BD0B-65EF3984CDBC}" dt="2021-03-22T11:36:13.348" v="25" actId="1076"/>
          <ac:picMkLst>
            <pc:docMk/>
            <pc:sldMk cId="1420191634" sldId="345"/>
            <ac:picMk id="4" creationId="{5F8F5DB9-D26D-5C40-A1E2-F1EBF2D0E01A}"/>
          </ac:picMkLst>
        </pc:picChg>
      </pc:sldChg>
      <pc:sldChg chg="modSp mod">
        <pc:chgData name="Rachael Harrison" userId="3d0f6613-2183-48a7-8949-7da9e40c01c7" providerId="ADAL" clId="{644D56D9-53A0-4C12-BD0B-65EF3984CDBC}" dt="2021-03-22T11:59:11.993" v="160"/>
        <pc:sldMkLst>
          <pc:docMk/>
          <pc:sldMk cId="2743671605" sldId="346"/>
        </pc:sldMkLst>
        <pc:spChg chg="mod">
          <ac:chgData name="Rachael Harrison" userId="3d0f6613-2183-48a7-8949-7da9e40c01c7" providerId="ADAL" clId="{644D56D9-53A0-4C12-BD0B-65EF3984CDBC}" dt="2021-03-22T11:35:22.262" v="11" actId="20577"/>
          <ac:spMkLst>
            <pc:docMk/>
            <pc:sldMk cId="2743671605" sldId="346"/>
            <ac:spMk id="7" creationId="{1281AEF6-D6B4-4F9F-A055-206A4EAF1C36}"/>
          </ac:spMkLst>
        </pc:spChg>
        <pc:spChg chg="mod">
          <ac:chgData name="Rachael Harrison" userId="3d0f6613-2183-48a7-8949-7da9e40c01c7" providerId="ADAL" clId="{644D56D9-53A0-4C12-BD0B-65EF3984CDBC}" dt="2021-03-22T11:59:11.993" v="160"/>
          <ac:spMkLst>
            <pc:docMk/>
            <pc:sldMk cId="2743671605" sldId="346"/>
            <ac:spMk id="3074" creationId="{00000000-0000-0000-0000-000000000000}"/>
          </ac:spMkLst>
        </pc:spChg>
      </pc:sldChg>
      <pc:sldChg chg="modSp mod addCm modCm">
        <pc:chgData name="Rachael Harrison" userId="3d0f6613-2183-48a7-8949-7da9e40c01c7" providerId="ADAL" clId="{644D56D9-53A0-4C12-BD0B-65EF3984CDBC}" dt="2021-03-22T11:59:14.992" v="161"/>
        <pc:sldMkLst>
          <pc:docMk/>
          <pc:sldMk cId="3629980492" sldId="347"/>
        </pc:sldMkLst>
        <pc:spChg chg="mod">
          <ac:chgData name="Rachael Harrison" userId="3d0f6613-2183-48a7-8949-7da9e40c01c7" providerId="ADAL" clId="{644D56D9-53A0-4C12-BD0B-65EF3984CDBC}" dt="2021-03-22T11:59:14.992" v="161"/>
          <ac:spMkLst>
            <pc:docMk/>
            <pc:sldMk cId="3629980492" sldId="347"/>
            <ac:spMk id="5122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4:54.425" v="8" actId="20577"/>
        <pc:sldMkLst>
          <pc:docMk/>
          <pc:sldMk cId="2336950373" sldId="348"/>
        </pc:sldMkLst>
        <pc:spChg chg="mod">
          <ac:chgData name="Rachael Harrison" userId="3d0f6613-2183-48a7-8949-7da9e40c01c7" providerId="ADAL" clId="{644D56D9-53A0-4C12-BD0B-65EF3984CDBC}" dt="2021-03-22T11:34:54.425" v="8" actId="20577"/>
          <ac:spMkLst>
            <pc:docMk/>
            <pc:sldMk cId="2336950373" sldId="348"/>
            <ac:spMk id="307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91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3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06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97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944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0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</a:t>
            </a:r>
            <a:r>
              <a:rPr lang="en-GB" sz="1400" b="1" baseline="0">
                <a:solidFill>
                  <a:schemeClr val="tx1"/>
                </a:solidFill>
              </a:rPr>
              <a:t>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60secondmarketer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103: </a:t>
            </a:r>
            <a:r>
              <a:rPr lang="ru-RU" sz="2400" b="1" dirty="0"/>
              <a:t>Introduction to the built environment </a:t>
            </a:r>
            <a:br>
              <a:rPr lang="en-GB" sz="2400" b="1" dirty="0"/>
            </a:br>
            <a:r>
              <a:rPr lang="ru-RU" sz="2400" b="1" dirty="0"/>
              <a:t>life cycle</a:t>
            </a:r>
            <a:endParaRPr lang="en-GB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212976"/>
            <a:ext cx="8153400" cy="2246424"/>
          </a:xfrm>
        </p:spPr>
        <p:txBody>
          <a:bodyPr anchor="t"/>
          <a:lstStyle/>
          <a:p>
            <a:r>
              <a:rPr lang="en-GB"/>
              <a:t>PowerPoint 4</a:t>
            </a:r>
            <a:r>
              <a:rPr lang="en-GB" dirty="0"/>
              <a:t>: Know the methods of promoting the services offered within the construction and built environment sector </a:t>
            </a:r>
            <a:br>
              <a:rPr lang="en-GB" dirty="0"/>
            </a:b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79350"/>
            <a:ext cx="8229600" cy="382588"/>
          </a:xfrm>
        </p:spPr>
        <p:txBody>
          <a:bodyPr/>
          <a:lstStyle/>
          <a:p>
            <a:r>
              <a:rPr lang="en-GB" dirty="0"/>
              <a:t>Traditional marketing methods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5338936" cy="4393866"/>
          </a:xfrm>
        </p:spPr>
        <p:txBody>
          <a:bodyPr/>
          <a:lstStyle/>
          <a:p>
            <a:r>
              <a:rPr lang="en-GB" dirty="0"/>
              <a:t>Before the internet, marketing your services relied heavily on the use of local media. Some of these marketing methods are still used: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Local papers advertising tradespeople and companies under a set section.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Flyers distributed through the letterboxes of target customers.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Listings in the phone book, with an eye-catching image to try and stand out from the rest, if budget allows.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Advertisements on local radio.</a:t>
            </a:r>
          </a:p>
        </p:txBody>
      </p:sp>
      <p:pic>
        <p:nvPicPr>
          <p:cNvPr id="3" name="Picture 2" descr="A hand holding a book&#10;&#10;Description automatically generated with medium confidence">
            <a:extLst>
              <a:ext uri="{FF2B5EF4-FFF2-40B4-BE49-F238E27FC236}">
                <a16:creationId xmlns:a16="http://schemas.microsoft.com/office/drawing/2014/main" id="{12298237-67A0-4B07-B1B3-5565C499E1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602" y="3937070"/>
            <a:ext cx="3167844" cy="211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5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79350"/>
            <a:ext cx="8229600" cy="382588"/>
          </a:xfrm>
        </p:spPr>
        <p:txBody>
          <a:bodyPr/>
          <a:lstStyle/>
          <a:p>
            <a:r>
              <a:rPr lang="en-GB" dirty="0"/>
              <a:t>Traditional marketing methods (continued)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435280" cy="3959968"/>
          </a:xfrm>
        </p:spPr>
        <p:txBody>
          <a:bodyPr/>
          <a:lstStyle/>
          <a:p>
            <a:r>
              <a:rPr lang="en-GB" dirty="0"/>
              <a:t>The best form of marketing was by word of mouth as people asked friends and neighbours if they know of a good, reliable company or tradesperson to undertake their work. 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81AEF6-D6B4-4F9F-A055-206A4EAF1C36}"/>
              </a:ext>
            </a:extLst>
          </p:cNvPr>
          <p:cNvSpPr txBox="1"/>
          <p:nvPr/>
        </p:nvSpPr>
        <p:spPr>
          <a:xfrm>
            <a:off x="430848" y="3100952"/>
            <a:ext cx="82559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1" dirty="0">
                <a:effectLst/>
                <a:latin typeface="+mn-lt"/>
              </a:rPr>
              <a:t>Word of mouth will never go out of style. It is, and will remain, the </a:t>
            </a:r>
            <a:br>
              <a:rPr lang="en-US" b="0" i="1" dirty="0">
                <a:effectLst/>
                <a:latin typeface="+mn-lt"/>
              </a:rPr>
            </a:br>
            <a:r>
              <a:rPr lang="en-US" b="0" i="1" dirty="0">
                <a:effectLst/>
                <a:latin typeface="+mn-lt"/>
              </a:rPr>
              <a:t>#1 way people make choices about brands.</a:t>
            </a:r>
          </a:p>
          <a:p>
            <a:pPr algn="l"/>
            <a:endParaRPr lang="en-US" b="0" i="1" dirty="0">
              <a:effectLst/>
              <a:latin typeface="+mn-lt"/>
            </a:endParaRPr>
          </a:p>
          <a:p>
            <a:pPr algn="l"/>
            <a:r>
              <a:rPr lang="en-US" b="0" i="0" dirty="0">
                <a:effectLst/>
                <a:latin typeface="+mn-lt"/>
              </a:rPr>
              <a:t>– Jamie Turner, Author, Speaker, and CEO of the </a:t>
            </a:r>
            <a:r>
              <a:rPr lang="en-US" b="0" i="0" u="none" strike="noStrike" dirty="0">
                <a:effectLst/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 Second Marketer </a:t>
            </a:r>
            <a:endParaRPr lang="en-US" b="0" i="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671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Modern marketing methods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4690864" cy="429320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methods used to reach target customers have adapted for the modern world. Most people now have access to a computer and/or a smartphone and will use search engines to look up whatever company or services they require. </a:t>
            </a:r>
          </a:p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Website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It is important to make sure your company is at the top of the list in a search engine and to have an eye-catching website that is easily navigable to showcase your product or service. 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D58BF55-42B6-4E76-90F3-1AB4B53722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689" y="1556792"/>
            <a:ext cx="3708182" cy="24729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Modern marketing methods (continued)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3654"/>
            <a:ext cx="3466728" cy="4293208"/>
          </a:xfrm>
        </p:spPr>
        <p:txBody>
          <a:bodyPr/>
          <a:lstStyle/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Social media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is a relatively new method of advertising and reaching customers. Many businesses have their own Facebook, Twitter, Instagram and YouTube channels.</a:t>
            </a:r>
          </a:p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TV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is another method of advertising by using specialist channels you can reach your target customer.</a:t>
            </a: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53E0F03-6C13-47F4-BFA9-D976A739A1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470" y="1665040"/>
            <a:ext cx="3805781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8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9129-9BC3-CA48-B4D1-F9F722F83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five levels of social media engagement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F332BA7-E541-4591-A735-CA2BEDE5A6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060"/>
          <a:stretch/>
        </p:blipFill>
        <p:spPr>
          <a:xfrm>
            <a:off x="1835696" y="1745544"/>
            <a:ext cx="579710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9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types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FBF02-F096-AF43-B427-7E51586ED932}"/>
              </a:ext>
            </a:extLst>
          </p:cNvPr>
          <p:cNvSpPr txBox="1"/>
          <p:nvPr/>
        </p:nvSpPr>
        <p:spPr>
          <a:xfrm>
            <a:off x="457199" y="1484784"/>
            <a:ext cx="75711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Companies vary in size from large businesses to self employed sole traders.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Small to medium-sized enterprises (SMEs) are usually defined as those with fewer than 250 employees; however, most employ fewer than 10.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Large companies are those that employ more than than 250 employees.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026E-A652-EF45-981E-F8A049F4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r>
              <a:rPr lang="en-US" dirty="0"/>
              <a:t>The impact of successful marketing on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492B-F4BB-FA4F-8618-C02EDA1EDA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435280" cy="4680520"/>
          </a:xfrm>
        </p:spPr>
        <p:txBody>
          <a:bodyPr/>
          <a:lstStyle/>
          <a:p>
            <a:r>
              <a:rPr lang="en-US" sz="1800" dirty="0"/>
              <a:t>To succeed in business, you need to build and maintain a reputation for delivering a professional, high-quality and reliable product or service. </a:t>
            </a:r>
          </a:p>
          <a:p>
            <a:r>
              <a:rPr lang="en-US" sz="1800" dirty="0"/>
              <a:t>With this in place and a successful marketing strategy, your business will be able to expand and grow. This brings new considerations, including:	              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employing the right personnel that will work to the standards and values of your business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diversifying into new or affiliated areas, to offer a complete contract package     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investing in IT systems to increase efficiency and keep records.  	          </a:t>
            </a:r>
          </a:p>
          <a:p>
            <a:r>
              <a:rPr lang="en-US" sz="1800" dirty="0"/>
              <a:t>With success comes rewards for the team and any external investors </a:t>
            </a:r>
            <a:br>
              <a:rPr lang="en-US" sz="1800" dirty="0"/>
            </a:br>
            <a:r>
              <a:rPr lang="en-US" sz="1800" dirty="0"/>
              <a:t>or shareholders.</a:t>
            </a:r>
          </a:p>
          <a:p>
            <a:r>
              <a:rPr lang="en-US" sz="1600" dirty="0"/>
              <a:t>                                                         </a:t>
            </a:r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591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3574</TotalTime>
  <Words>513</Words>
  <Application>Microsoft Office PowerPoint</Application>
  <PresentationFormat>On-screen Show (4:3)</PresentationFormat>
  <Paragraphs>48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4: Know the methods of promoting the services offered within the construction and built environment sector  </vt:lpstr>
      <vt:lpstr>Traditional marketing methods</vt:lpstr>
      <vt:lpstr>Traditional marketing methods (continued)</vt:lpstr>
      <vt:lpstr>Modern marketing methods</vt:lpstr>
      <vt:lpstr>Modern marketing methods (continued)</vt:lpstr>
      <vt:lpstr>The five levels of social media engagement</vt:lpstr>
      <vt:lpstr>Business types</vt:lpstr>
      <vt:lpstr>The impact of successful marketing on business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280</cp:revision>
  <dcterms:created xsi:type="dcterms:W3CDTF">2013-05-28T00:38:54Z</dcterms:created>
  <dcterms:modified xsi:type="dcterms:W3CDTF">2021-05-17T10:46:25Z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