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5"/>
  </p:notesMasterIdLst>
  <p:handoutMasterIdLst>
    <p:handoutMasterId r:id="rId26"/>
  </p:handoutMasterIdLst>
  <p:sldIdLst>
    <p:sldId id="256" r:id="rId5"/>
    <p:sldId id="360" r:id="rId6"/>
    <p:sldId id="361" r:id="rId7"/>
    <p:sldId id="344" r:id="rId8"/>
    <p:sldId id="355" r:id="rId9"/>
    <p:sldId id="328" r:id="rId10"/>
    <p:sldId id="353" r:id="rId11"/>
    <p:sldId id="330" r:id="rId12"/>
    <p:sldId id="343" r:id="rId13"/>
    <p:sldId id="349" r:id="rId14"/>
    <p:sldId id="348" r:id="rId15"/>
    <p:sldId id="356" r:id="rId16"/>
    <p:sldId id="346" r:id="rId17"/>
    <p:sldId id="350" r:id="rId18"/>
    <p:sldId id="347" r:id="rId19"/>
    <p:sldId id="351" r:id="rId20"/>
    <p:sldId id="352" r:id="rId21"/>
    <p:sldId id="358" r:id="rId22"/>
    <p:sldId id="359" r:id="rId23"/>
    <p:sldId id="267" r:id="rId24"/>
  </p:sldIdLst>
  <p:sldSz cx="9144000" cy="6858000" type="screen4x3"/>
  <p:notesSz cx="6858000" cy="9144000"/>
  <p:custDataLst>
    <p:tags r:id="rId2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3"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1" clrIdx="1">
    <p:extLst>
      <p:ext uri="{19B8F6BF-5375-455C-9EA6-DF929625EA0E}">
        <p15:presenceInfo xmlns:p15="http://schemas.microsoft.com/office/powerpoint/2012/main" userId="Rachael Harrison" providerId="None"/>
      </p:ext>
    </p:extLst>
  </p:cmAuthor>
  <p:cmAuthor id="3" name="Linda Mellor" initials="LM" lastIdx="1"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4C6ADC-C5FC-4B1E-8805-97E98A8BF157}" v="6" dt="2021-03-22T11:02:50.3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81" autoAdjust="0"/>
    <p:restoredTop sz="93522" autoAdjust="0"/>
  </p:normalViewPr>
  <p:slideViewPr>
    <p:cSldViewPr showGuides="1">
      <p:cViewPr varScale="1">
        <p:scale>
          <a:sx n="106" d="100"/>
          <a:sy n="106" d="100"/>
        </p:scale>
        <p:origin x="136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AD4C6ADC-C5FC-4B1E-8805-97E98A8BF157}"/>
    <pc:docChg chg="undo custSel modSld">
      <pc:chgData name="Rachael Harrison" userId="3d0f6613-2183-48a7-8949-7da9e40c01c7" providerId="ADAL" clId="{AD4C6ADC-C5FC-4B1E-8805-97E98A8BF157}" dt="2021-03-22T11:58:14.976" v="443"/>
      <pc:docMkLst>
        <pc:docMk/>
      </pc:docMkLst>
      <pc:sldChg chg="modSp mod">
        <pc:chgData name="Rachael Harrison" userId="3d0f6613-2183-48a7-8949-7da9e40c01c7" providerId="ADAL" clId="{AD4C6ADC-C5FC-4B1E-8805-97E98A8BF157}" dt="2021-03-22T10:36:55.584" v="0" actId="20577"/>
        <pc:sldMkLst>
          <pc:docMk/>
          <pc:sldMk cId="0" sldId="256"/>
        </pc:sldMkLst>
        <pc:spChg chg="mod">
          <ac:chgData name="Rachael Harrison" userId="3d0f6613-2183-48a7-8949-7da9e40c01c7" providerId="ADAL" clId="{AD4C6ADC-C5FC-4B1E-8805-97E98A8BF157}" dt="2021-03-22T10:36:55.584" v="0" actId="20577"/>
          <ac:spMkLst>
            <pc:docMk/>
            <pc:sldMk cId="0" sldId="256"/>
            <ac:spMk id="2054" creationId="{00000000-0000-0000-0000-000000000000}"/>
          </ac:spMkLst>
        </pc:spChg>
      </pc:sldChg>
      <pc:sldChg chg="modSp mod addCm modCm">
        <pc:chgData name="Rachael Harrison" userId="3d0f6613-2183-48a7-8949-7da9e40c01c7" providerId="ADAL" clId="{AD4C6ADC-C5FC-4B1E-8805-97E98A8BF157}" dt="2021-03-22T10:51:02.012" v="126" actId="20577"/>
        <pc:sldMkLst>
          <pc:docMk/>
          <pc:sldMk cId="0" sldId="328"/>
        </pc:sldMkLst>
        <pc:spChg chg="mod">
          <ac:chgData name="Rachael Harrison" userId="3d0f6613-2183-48a7-8949-7da9e40c01c7" providerId="ADAL" clId="{AD4C6ADC-C5FC-4B1E-8805-97E98A8BF157}" dt="2021-03-22T10:51:02.012" v="126" actId="20577"/>
          <ac:spMkLst>
            <pc:docMk/>
            <pc:sldMk cId="0" sldId="328"/>
            <ac:spMk id="3075" creationId="{00000000-0000-0000-0000-000000000000}"/>
          </ac:spMkLst>
        </pc:spChg>
      </pc:sldChg>
      <pc:sldChg chg="modSp mod">
        <pc:chgData name="Rachael Harrison" userId="3d0f6613-2183-48a7-8949-7da9e40c01c7" providerId="ADAL" clId="{AD4C6ADC-C5FC-4B1E-8805-97E98A8BF157}" dt="2021-03-22T10:52:25.651" v="201" actId="20577"/>
        <pc:sldMkLst>
          <pc:docMk/>
          <pc:sldMk cId="0" sldId="330"/>
        </pc:sldMkLst>
        <pc:spChg chg="mod">
          <ac:chgData name="Rachael Harrison" userId="3d0f6613-2183-48a7-8949-7da9e40c01c7" providerId="ADAL" clId="{AD4C6ADC-C5FC-4B1E-8805-97E98A8BF157}" dt="2021-03-22T10:52:25.651" v="201" actId="20577"/>
          <ac:spMkLst>
            <pc:docMk/>
            <pc:sldMk cId="0" sldId="330"/>
            <ac:spMk id="2" creationId="{AB05AE3B-3817-5E48-9B32-4A195B74657C}"/>
          </ac:spMkLst>
        </pc:spChg>
      </pc:sldChg>
      <pc:sldChg chg="modSp mod">
        <pc:chgData name="Rachael Harrison" userId="3d0f6613-2183-48a7-8949-7da9e40c01c7" providerId="ADAL" clId="{AD4C6ADC-C5FC-4B1E-8805-97E98A8BF157}" dt="2021-03-22T10:52:42.236" v="208" actId="6549"/>
        <pc:sldMkLst>
          <pc:docMk/>
          <pc:sldMk cId="4248078488" sldId="343"/>
        </pc:sldMkLst>
        <pc:spChg chg="mod">
          <ac:chgData name="Rachael Harrison" userId="3d0f6613-2183-48a7-8949-7da9e40c01c7" providerId="ADAL" clId="{AD4C6ADC-C5FC-4B1E-8805-97E98A8BF157}" dt="2021-03-22T10:52:42.236" v="208" actId="6549"/>
          <ac:spMkLst>
            <pc:docMk/>
            <pc:sldMk cId="4248078488" sldId="343"/>
            <ac:spMk id="3" creationId="{D54E3C3F-A53B-5647-A9D2-B98C094799DB}"/>
          </ac:spMkLst>
        </pc:spChg>
      </pc:sldChg>
      <pc:sldChg chg="modSp mod">
        <pc:chgData name="Rachael Harrison" userId="3d0f6613-2183-48a7-8949-7da9e40c01c7" providerId="ADAL" clId="{AD4C6ADC-C5FC-4B1E-8805-97E98A8BF157}" dt="2021-03-22T10:39:16.270" v="58" actId="6549"/>
        <pc:sldMkLst>
          <pc:docMk/>
          <pc:sldMk cId="2385919241" sldId="344"/>
        </pc:sldMkLst>
        <pc:spChg chg="mod">
          <ac:chgData name="Rachael Harrison" userId="3d0f6613-2183-48a7-8949-7da9e40c01c7" providerId="ADAL" clId="{AD4C6ADC-C5FC-4B1E-8805-97E98A8BF157}" dt="2021-03-22T10:39:02.963" v="45" actId="14100"/>
          <ac:spMkLst>
            <pc:docMk/>
            <pc:sldMk cId="2385919241" sldId="344"/>
            <ac:spMk id="3" creationId="{97E4492B-F4BB-FA4F-8618-C02EDA1EDA04}"/>
          </ac:spMkLst>
        </pc:spChg>
        <pc:spChg chg="mod">
          <ac:chgData name="Rachael Harrison" userId="3d0f6613-2183-48a7-8949-7da9e40c01c7" providerId="ADAL" clId="{AD4C6ADC-C5FC-4B1E-8805-97E98A8BF157}" dt="2021-03-22T10:39:16.270" v="58" actId="6549"/>
          <ac:spMkLst>
            <pc:docMk/>
            <pc:sldMk cId="2385919241" sldId="344"/>
            <ac:spMk id="6" creationId="{2D4544A9-ADB6-4D60-BB63-85713C243050}"/>
          </ac:spMkLst>
        </pc:spChg>
      </pc:sldChg>
      <pc:sldChg chg="modSp mod">
        <pc:chgData name="Rachael Harrison" userId="3d0f6613-2183-48a7-8949-7da9e40c01c7" providerId="ADAL" clId="{AD4C6ADC-C5FC-4B1E-8805-97E98A8BF157}" dt="2021-03-22T10:55:30.686" v="259" actId="20577"/>
        <pc:sldMkLst>
          <pc:docMk/>
          <pc:sldMk cId="1235677213" sldId="346"/>
        </pc:sldMkLst>
        <pc:spChg chg="mod">
          <ac:chgData name="Rachael Harrison" userId="3d0f6613-2183-48a7-8949-7da9e40c01c7" providerId="ADAL" clId="{AD4C6ADC-C5FC-4B1E-8805-97E98A8BF157}" dt="2021-03-22T10:55:30.686" v="259" actId="20577"/>
          <ac:spMkLst>
            <pc:docMk/>
            <pc:sldMk cId="1235677213" sldId="346"/>
            <ac:spMk id="9" creationId="{D566566E-5FCA-4445-B81A-27E680D53A67}"/>
          </ac:spMkLst>
        </pc:spChg>
      </pc:sldChg>
      <pc:sldChg chg="modSp mod">
        <pc:chgData name="Rachael Harrison" userId="3d0f6613-2183-48a7-8949-7da9e40c01c7" providerId="ADAL" clId="{AD4C6ADC-C5FC-4B1E-8805-97E98A8BF157}" dt="2021-03-22T10:59:22.852" v="366" actId="20577"/>
        <pc:sldMkLst>
          <pc:docMk/>
          <pc:sldMk cId="66671523" sldId="347"/>
        </pc:sldMkLst>
        <pc:spChg chg="mod">
          <ac:chgData name="Rachael Harrison" userId="3d0f6613-2183-48a7-8949-7da9e40c01c7" providerId="ADAL" clId="{AD4C6ADC-C5FC-4B1E-8805-97E98A8BF157}" dt="2021-03-22T10:59:22.852" v="366" actId="20577"/>
          <ac:spMkLst>
            <pc:docMk/>
            <pc:sldMk cId="66671523" sldId="347"/>
            <ac:spMk id="3" creationId="{D2413AB2-BC24-274F-89A1-FD5A27D7B59F}"/>
          </ac:spMkLst>
        </pc:spChg>
      </pc:sldChg>
      <pc:sldChg chg="modSp mod">
        <pc:chgData name="Rachael Harrison" userId="3d0f6613-2183-48a7-8949-7da9e40c01c7" providerId="ADAL" clId="{AD4C6ADC-C5FC-4B1E-8805-97E98A8BF157}" dt="2021-03-22T11:58:14.976" v="443"/>
        <pc:sldMkLst>
          <pc:docMk/>
          <pc:sldMk cId="4250139433" sldId="348"/>
        </pc:sldMkLst>
        <pc:spChg chg="mod">
          <ac:chgData name="Rachael Harrison" userId="3d0f6613-2183-48a7-8949-7da9e40c01c7" providerId="ADAL" clId="{AD4C6ADC-C5FC-4B1E-8805-97E98A8BF157}" dt="2021-03-22T11:58:14.976" v="443"/>
          <ac:spMkLst>
            <pc:docMk/>
            <pc:sldMk cId="4250139433" sldId="348"/>
            <ac:spMk id="2" creationId="{8FFE461A-CE19-2F48-B4EE-B787A3219ACD}"/>
          </ac:spMkLst>
        </pc:spChg>
        <pc:graphicFrameChg chg="mod modGraphic">
          <ac:chgData name="Rachael Harrison" userId="3d0f6613-2183-48a7-8949-7da9e40c01c7" providerId="ADAL" clId="{AD4C6ADC-C5FC-4B1E-8805-97E98A8BF157}" dt="2021-03-22T10:53:43.492" v="237" actId="20577"/>
          <ac:graphicFrameMkLst>
            <pc:docMk/>
            <pc:sldMk cId="4250139433" sldId="348"/>
            <ac:graphicFrameMk id="4" creationId="{F13F6794-1690-A14B-ADA7-84A273788C14}"/>
          </ac:graphicFrameMkLst>
        </pc:graphicFrameChg>
      </pc:sldChg>
      <pc:sldChg chg="modSp mod">
        <pc:chgData name="Rachael Harrison" userId="3d0f6613-2183-48a7-8949-7da9e40c01c7" providerId="ADAL" clId="{AD4C6ADC-C5FC-4B1E-8805-97E98A8BF157}" dt="2021-03-22T10:53:14.574" v="227" actId="313"/>
        <pc:sldMkLst>
          <pc:docMk/>
          <pc:sldMk cId="1293972700" sldId="349"/>
        </pc:sldMkLst>
        <pc:spChg chg="mod">
          <ac:chgData name="Rachael Harrison" userId="3d0f6613-2183-48a7-8949-7da9e40c01c7" providerId="ADAL" clId="{AD4C6ADC-C5FC-4B1E-8805-97E98A8BF157}" dt="2021-03-22T10:53:04.104" v="215" actId="20577"/>
          <ac:spMkLst>
            <pc:docMk/>
            <pc:sldMk cId="1293972700" sldId="349"/>
            <ac:spMk id="2" creationId="{97B3650C-8B52-8646-9A34-DB822B9C1A4A}"/>
          </ac:spMkLst>
        </pc:spChg>
        <pc:spChg chg="mod">
          <ac:chgData name="Rachael Harrison" userId="3d0f6613-2183-48a7-8949-7da9e40c01c7" providerId="ADAL" clId="{AD4C6ADC-C5FC-4B1E-8805-97E98A8BF157}" dt="2021-03-22T10:53:14.574" v="227" actId="313"/>
          <ac:spMkLst>
            <pc:docMk/>
            <pc:sldMk cId="1293972700" sldId="349"/>
            <ac:spMk id="3" creationId="{2F8A5BA9-08BD-F842-9244-68467A5D8D96}"/>
          </ac:spMkLst>
        </pc:spChg>
      </pc:sldChg>
      <pc:sldChg chg="modSp mod">
        <pc:chgData name="Rachael Harrison" userId="3d0f6613-2183-48a7-8949-7da9e40c01c7" providerId="ADAL" clId="{AD4C6ADC-C5FC-4B1E-8805-97E98A8BF157}" dt="2021-03-22T10:56:30.115" v="277" actId="20577"/>
        <pc:sldMkLst>
          <pc:docMk/>
          <pc:sldMk cId="4123679303" sldId="350"/>
        </pc:sldMkLst>
        <pc:spChg chg="mod">
          <ac:chgData name="Rachael Harrison" userId="3d0f6613-2183-48a7-8949-7da9e40c01c7" providerId="ADAL" clId="{AD4C6ADC-C5FC-4B1E-8805-97E98A8BF157}" dt="2021-03-22T10:55:36.936" v="260" actId="20577"/>
          <ac:spMkLst>
            <pc:docMk/>
            <pc:sldMk cId="4123679303" sldId="350"/>
            <ac:spMk id="2" creationId="{465454BD-1D42-304E-8723-4707CF6DE3D1}"/>
          </ac:spMkLst>
        </pc:spChg>
        <pc:spChg chg="mod">
          <ac:chgData name="Rachael Harrison" userId="3d0f6613-2183-48a7-8949-7da9e40c01c7" providerId="ADAL" clId="{AD4C6ADC-C5FC-4B1E-8805-97E98A8BF157}" dt="2021-03-22T10:56:30.115" v="277" actId="20577"/>
          <ac:spMkLst>
            <pc:docMk/>
            <pc:sldMk cId="4123679303" sldId="350"/>
            <ac:spMk id="3" creationId="{5621A779-4449-934F-BB93-5C7C6A4B0A9F}"/>
          </ac:spMkLst>
        </pc:spChg>
      </pc:sldChg>
      <pc:sldChg chg="modSp mod">
        <pc:chgData name="Rachael Harrison" userId="3d0f6613-2183-48a7-8949-7da9e40c01c7" providerId="ADAL" clId="{AD4C6ADC-C5FC-4B1E-8805-97E98A8BF157}" dt="2021-03-22T10:59:53.804" v="389" actId="14100"/>
        <pc:sldMkLst>
          <pc:docMk/>
          <pc:sldMk cId="746350414" sldId="351"/>
        </pc:sldMkLst>
        <pc:spChg chg="mod">
          <ac:chgData name="Rachael Harrison" userId="3d0f6613-2183-48a7-8949-7da9e40c01c7" providerId="ADAL" clId="{AD4C6ADC-C5FC-4B1E-8805-97E98A8BF157}" dt="2021-03-22T10:59:53.804" v="389" actId="14100"/>
          <ac:spMkLst>
            <pc:docMk/>
            <pc:sldMk cId="746350414" sldId="351"/>
            <ac:spMk id="3" creationId="{98F7E044-8C40-5C49-969F-5DACBA90AEEB}"/>
          </ac:spMkLst>
        </pc:spChg>
      </pc:sldChg>
      <pc:sldChg chg="modSp mod">
        <pc:chgData name="Rachael Harrison" userId="3d0f6613-2183-48a7-8949-7da9e40c01c7" providerId="ADAL" clId="{AD4C6ADC-C5FC-4B1E-8805-97E98A8BF157}" dt="2021-03-22T11:00:57.379" v="409" actId="20577"/>
        <pc:sldMkLst>
          <pc:docMk/>
          <pc:sldMk cId="3107231656" sldId="352"/>
        </pc:sldMkLst>
        <pc:spChg chg="mod">
          <ac:chgData name="Rachael Harrison" userId="3d0f6613-2183-48a7-8949-7da9e40c01c7" providerId="ADAL" clId="{AD4C6ADC-C5FC-4B1E-8805-97E98A8BF157}" dt="2021-03-22T11:00:57.379" v="409" actId="20577"/>
          <ac:spMkLst>
            <pc:docMk/>
            <pc:sldMk cId="3107231656" sldId="352"/>
            <ac:spMk id="3" creationId="{3DF5CC3B-1A6A-1C43-ADDA-0035CEF64CE2}"/>
          </ac:spMkLst>
        </pc:spChg>
      </pc:sldChg>
      <pc:sldChg chg="modSp mod">
        <pc:chgData name="Rachael Harrison" userId="3d0f6613-2183-48a7-8949-7da9e40c01c7" providerId="ADAL" clId="{AD4C6ADC-C5FC-4B1E-8805-97E98A8BF157}" dt="2021-03-22T11:58:09.649" v="442"/>
        <pc:sldMkLst>
          <pc:docMk/>
          <pc:sldMk cId="621341550" sldId="353"/>
        </pc:sldMkLst>
        <pc:spChg chg="mod">
          <ac:chgData name="Rachael Harrison" userId="3d0f6613-2183-48a7-8949-7da9e40c01c7" providerId="ADAL" clId="{AD4C6ADC-C5FC-4B1E-8805-97E98A8BF157}" dt="2021-03-22T11:58:09.649" v="442"/>
          <ac:spMkLst>
            <pc:docMk/>
            <pc:sldMk cId="621341550" sldId="353"/>
            <ac:spMk id="2" creationId="{66F5C157-E62E-9E49-A323-6CAC68D753B5}"/>
          </ac:spMkLst>
        </pc:spChg>
      </pc:sldChg>
      <pc:sldChg chg="modSp mod">
        <pc:chgData name="Rachael Harrison" userId="3d0f6613-2183-48a7-8949-7da9e40c01c7" providerId="ADAL" clId="{AD4C6ADC-C5FC-4B1E-8805-97E98A8BF157}" dt="2021-03-22T10:39:31.933" v="61" actId="6549"/>
        <pc:sldMkLst>
          <pc:docMk/>
          <pc:sldMk cId="768463017" sldId="355"/>
        </pc:sldMkLst>
        <pc:spChg chg="mod">
          <ac:chgData name="Rachael Harrison" userId="3d0f6613-2183-48a7-8949-7da9e40c01c7" providerId="ADAL" clId="{AD4C6ADC-C5FC-4B1E-8805-97E98A8BF157}" dt="2021-03-22T10:39:31.933" v="61" actId="6549"/>
          <ac:spMkLst>
            <pc:docMk/>
            <pc:sldMk cId="768463017" sldId="355"/>
            <ac:spMk id="3" creationId="{AFA4B38D-E735-724B-8192-82B9A0C21085}"/>
          </ac:spMkLst>
        </pc:spChg>
      </pc:sldChg>
      <pc:sldChg chg="modSp mod">
        <pc:chgData name="Rachael Harrison" userId="3d0f6613-2183-48a7-8949-7da9e40c01c7" providerId="ADAL" clId="{AD4C6ADC-C5FC-4B1E-8805-97E98A8BF157}" dt="2021-03-22T11:02:00.619" v="420" actId="20577"/>
        <pc:sldMkLst>
          <pc:docMk/>
          <pc:sldMk cId="1948336200" sldId="356"/>
        </pc:sldMkLst>
        <pc:spChg chg="mod">
          <ac:chgData name="Rachael Harrison" userId="3d0f6613-2183-48a7-8949-7da9e40c01c7" providerId="ADAL" clId="{AD4C6ADC-C5FC-4B1E-8805-97E98A8BF157}" dt="2021-03-22T11:02:00.619" v="420" actId="20577"/>
          <ac:spMkLst>
            <pc:docMk/>
            <pc:sldMk cId="1948336200" sldId="356"/>
            <ac:spMk id="3" creationId="{D489A60D-C4B7-8743-95F8-54794D62D3E5}"/>
          </ac:spMkLst>
        </pc:spChg>
        <pc:spChg chg="mod">
          <ac:chgData name="Rachael Harrison" userId="3d0f6613-2183-48a7-8949-7da9e40c01c7" providerId="ADAL" clId="{AD4C6ADC-C5FC-4B1E-8805-97E98A8BF157}" dt="2021-03-22T10:55:06.827" v="256" actId="20577"/>
          <ac:spMkLst>
            <pc:docMk/>
            <pc:sldMk cId="1948336200" sldId="356"/>
            <ac:spMk id="5" creationId="{AEE6DC95-EFA8-4F53-A980-891576DAD1C6}"/>
          </ac:spMkLst>
        </pc:spChg>
      </pc:sldChg>
      <pc:sldChg chg="modSp mod">
        <pc:chgData name="Rachael Harrison" userId="3d0f6613-2183-48a7-8949-7da9e40c01c7" providerId="ADAL" clId="{AD4C6ADC-C5FC-4B1E-8805-97E98A8BF157}" dt="2021-03-22T11:01:31.122" v="418" actId="20577"/>
        <pc:sldMkLst>
          <pc:docMk/>
          <pc:sldMk cId="148309133" sldId="358"/>
        </pc:sldMkLst>
        <pc:spChg chg="mod">
          <ac:chgData name="Rachael Harrison" userId="3d0f6613-2183-48a7-8949-7da9e40c01c7" providerId="ADAL" clId="{AD4C6ADC-C5FC-4B1E-8805-97E98A8BF157}" dt="2021-03-22T11:01:31.122" v="418" actId="20577"/>
          <ac:spMkLst>
            <pc:docMk/>
            <pc:sldMk cId="148309133" sldId="358"/>
            <ac:spMk id="3" creationId="{2BB8A0A3-C243-F74E-B0B0-168123039D3F}"/>
          </ac:spMkLst>
        </pc:spChg>
      </pc:sldChg>
      <pc:sldChg chg="modSp mod">
        <pc:chgData name="Rachael Harrison" userId="3d0f6613-2183-48a7-8949-7da9e40c01c7" providerId="ADAL" clId="{AD4C6ADC-C5FC-4B1E-8805-97E98A8BF157}" dt="2021-03-22T11:02:59.522" v="441" actId="20577"/>
        <pc:sldMkLst>
          <pc:docMk/>
          <pc:sldMk cId="3930968841" sldId="359"/>
        </pc:sldMkLst>
        <pc:spChg chg="mod">
          <ac:chgData name="Rachael Harrison" userId="3d0f6613-2183-48a7-8949-7da9e40c01c7" providerId="ADAL" clId="{AD4C6ADC-C5FC-4B1E-8805-97E98A8BF157}" dt="2021-03-22T11:02:59.522" v="441" actId="20577"/>
          <ac:spMkLst>
            <pc:docMk/>
            <pc:sldMk cId="3930968841" sldId="359"/>
            <ac:spMk id="5" creationId="{7FE8C1D6-32DE-FC4A-9EE2-9C0767589F54}"/>
          </ac:spMkLst>
        </pc:spChg>
      </pc:sldChg>
      <pc:sldChg chg="modSp mod">
        <pc:chgData name="Rachael Harrison" userId="3d0f6613-2183-48a7-8949-7da9e40c01c7" providerId="ADAL" clId="{AD4C6ADC-C5FC-4B1E-8805-97E98A8BF157}" dt="2021-03-22T10:37:58.622" v="19" actId="20577"/>
        <pc:sldMkLst>
          <pc:docMk/>
          <pc:sldMk cId="2133760961" sldId="360"/>
        </pc:sldMkLst>
        <pc:spChg chg="mod">
          <ac:chgData name="Rachael Harrison" userId="3d0f6613-2183-48a7-8949-7da9e40c01c7" providerId="ADAL" clId="{AD4C6ADC-C5FC-4B1E-8805-97E98A8BF157}" dt="2021-03-22T10:37:58.622" v="19" actId="20577"/>
          <ac:spMkLst>
            <pc:docMk/>
            <pc:sldMk cId="2133760961" sldId="360"/>
            <ac:spMk id="3" creationId="{2639BDA3-5BC7-5A4D-9C3F-8A02D4243CC3}"/>
          </ac:spMkLst>
        </pc:spChg>
      </pc:sldChg>
      <pc:sldChg chg="modSp mod">
        <pc:chgData name="Rachael Harrison" userId="3d0f6613-2183-48a7-8949-7da9e40c01c7" providerId="ADAL" clId="{AD4C6ADC-C5FC-4B1E-8805-97E98A8BF157}" dt="2021-03-22T10:38:44.854" v="44" actId="20577"/>
        <pc:sldMkLst>
          <pc:docMk/>
          <pc:sldMk cId="3214766165" sldId="361"/>
        </pc:sldMkLst>
        <pc:spChg chg="mod">
          <ac:chgData name="Rachael Harrison" userId="3d0f6613-2183-48a7-8949-7da9e40c01c7" providerId="ADAL" clId="{AD4C6ADC-C5FC-4B1E-8805-97E98A8BF157}" dt="2021-03-22T10:38:44.854" v="44" actId="20577"/>
          <ac:spMkLst>
            <pc:docMk/>
            <pc:sldMk cId="3214766165" sldId="361"/>
            <ac:spMk id="3" creationId="{49CAE256-2CF6-F947-879C-7C6588376F5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elshchapels.wal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351958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052933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472853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08502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52451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767323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572312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631120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929141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www.welshchapels.org</a:t>
            </a:r>
            <a:r>
              <a:rPr lang="en-US" dirty="0"/>
              <a:t>/</a:t>
            </a:r>
            <a:r>
              <a:rPr lang="en-US" dirty="0" err="1"/>
              <a:t>wp</a:t>
            </a:r>
            <a:r>
              <a:rPr lang="en-US" dirty="0"/>
              <a:t>-content/uploads/2019/02/Finished-300x300.jpg</a:t>
            </a:r>
          </a:p>
          <a:p>
            <a:r>
              <a:rPr lang="en-US" dirty="0"/>
              <a:t>Visit </a:t>
            </a:r>
            <a:r>
              <a:rPr lang="en-GB" dirty="0">
                <a:hlinkClick r:id="rId3"/>
              </a:rPr>
              <a:t>Home (</a:t>
            </a:r>
            <a:r>
              <a:rPr lang="en-GB" dirty="0" err="1">
                <a:hlinkClick r:id="rId3"/>
              </a:rPr>
              <a:t>welshchapels.wales</a:t>
            </a:r>
            <a:r>
              <a:rPr lang="en-GB" dirty="0">
                <a:hlinkClick r:id="rId3"/>
              </a:rPr>
              <a:t>)</a:t>
            </a:r>
            <a:r>
              <a:rPr lang="en-US" dirty="0"/>
              <a:t> to find out more. </a:t>
            </a:r>
          </a:p>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8415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hyperlink" Target="https://www.legislation.gov.uk/ukpga/1990/9/contents"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s://britishlistedbuildings.co.uk/wales/ceredigion" TargetMode="External"/><Relationship Id="rId13" Type="http://schemas.openxmlformats.org/officeDocument/2006/relationships/hyperlink" Target="https://britishlistedbuildings.co.uk/wales/isle-of-anglesey" TargetMode="External"/><Relationship Id="rId18" Type="http://schemas.openxmlformats.org/officeDocument/2006/relationships/hyperlink" Target="https://britishlistedbuildings.co.uk/wales/pembrokeshire" TargetMode="External"/><Relationship Id="rId3" Type="http://schemas.openxmlformats.org/officeDocument/2006/relationships/hyperlink" Target="https://britishlistedbuildings.co.uk/wales/blaenau-gwent" TargetMode="External"/><Relationship Id="rId21" Type="http://schemas.openxmlformats.org/officeDocument/2006/relationships/hyperlink" Target="https://britishlistedbuildings.co.uk/wales/swansea" TargetMode="External"/><Relationship Id="rId7" Type="http://schemas.openxmlformats.org/officeDocument/2006/relationships/hyperlink" Target="https://britishlistedbuildings.co.uk/wales/carmarthenshire" TargetMode="External"/><Relationship Id="rId12" Type="http://schemas.openxmlformats.org/officeDocument/2006/relationships/hyperlink" Target="https://britishlistedbuildings.co.uk/wales/gwynedd" TargetMode="External"/><Relationship Id="rId17" Type="http://schemas.openxmlformats.org/officeDocument/2006/relationships/hyperlink" Target="https://britishlistedbuildings.co.uk/wales/newport" TargetMode="External"/><Relationship Id="rId2" Type="http://schemas.openxmlformats.org/officeDocument/2006/relationships/notesSlide" Target="../notesSlides/notesSlide10.xml"/><Relationship Id="rId16" Type="http://schemas.openxmlformats.org/officeDocument/2006/relationships/hyperlink" Target="https://britishlistedbuildings.co.uk/wales/neath-port-talbot" TargetMode="External"/><Relationship Id="rId20" Type="http://schemas.openxmlformats.org/officeDocument/2006/relationships/hyperlink" Target="https://britishlistedbuildings.co.uk/wales/rhondda-cynon-taff" TargetMode="External"/><Relationship Id="rId1" Type="http://schemas.openxmlformats.org/officeDocument/2006/relationships/slideLayout" Target="../slideLayouts/slideLayout1.xml"/><Relationship Id="rId6" Type="http://schemas.openxmlformats.org/officeDocument/2006/relationships/hyperlink" Target="https://britishlistedbuildings.co.uk/wales/cardiff" TargetMode="External"/><Relationship Id="rId11" Type="http://schemas.openxmlformats.org/officeDocument/2006/relationships/hyperlink" Target="https://britishlistedbuildings.co.uk/wales/flintshire" TargetMode="External"/><Relationship Id="rId24" Type="http://schemas.openxmlformats.org/officeDocument/2006/relationships/hyperlink" Target="https://britishlistedbuildings.co.uk/wales/wrexham" TargetMode="External"/><Relationship Id="rId5" Type="http://schemas.openxmlformats.org/officeDocument/2006/relationships/hyperlink" Target="https://britishlistedbuildings.co.uk/wales/caerphilly" TargetMode="External"/><Relationship Id="rId15" Type="http://schemas.openxmlformats.org/officeDocument/2006/relationships/hyperlink" Target="https://britishlistedbuildings.co.uk/wales/monmouthshire" TargetMode="External"/><Relationship Id="rId23" Type="http://schemas.openxmlformats.org/officeDocument/2006/relationships/hyperlink" Target="https://britishlistedbuildings.co.uk/wales/vale-of-glamorgan" TargetMode="External"/><Relationship Id="rId10" Type="http://schemas.openxmlformats.org/officeDocument/2006/relationships/hyperlink" Target="https://britishlistedbuildings.co.uk/wales/denbighshire" TargetMode="External"/><Relationship Id="rId19" Type="http://schemas.openxmlformats.org/officeDocument/2006/relationships/hyperlink" Target="https://britishlistedbuildings.co.uk/wales/powys" TargetMode="External"/><Relationship Id="rId4" Type="http://schemas.openxmlformats.org/officeDocument/2006/relationships/hyperlink" Target="https://britishlistedbuildings.co.uk/wales/bridgend" TargetMode="External"/><Relationship Id="rId9" Type="http://schemas.openxmlformats.org/officeDocument/2006/relationships/hyperlink" Target="https://britishlistedbuildings.co.uk/wales/conwy" TargetMode="External"/><Relationship Id="rId14" Type="http://schemas.openxmlformats.org/officeDocument/2006/relationships/hyperlink" Target="https://britishlistedbuildings.co.uk/wales/merthyr-tydfil" TargetMode="External"/><Relationship Id="rId22" Type="http://schemas.openxmlformats.org/officeDocument/2006/relationships/hyperlink" Target="https://britishlistedbuildings.co.uk/wales/torfaen"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planningportal.co.uk/wales_en/info/5/applications/58/consent_types/5"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cadw.gov.wale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ancientmonuments.uk/map#.Xyg2si2ZNh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hyperlink" Target="http://www.legislation.gov.uk/wsi/2018/1087/contents/mad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planningportal.co.uk/wales_en/info/5/applications/58/consent_type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212976"/>
            <a:ext cx="8153400" cy="2246424"/>
          </a:xfrm>
        </p:spPr>
        <p:txBody>
          <a:bodyPr anchor="t"/>
          <a:lstStyle/>
          <a:p>
            <a:r>
              <a:rPr lang="en-GB"/>
              <a:t>PowerPoint 2</a:t>
            </a:r>
            <a:r>
              <a:rPr lang="en-GB" dirty="0"/>
              <a:t>: Know the planning process</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3650C-8B52-8646-9A34-DB822B9C1A4A}"/>
              </a:ext>
            </a:extLst>
          </p:cNvPr>
          <p:cNvSpPr>
            <a:spLocks noGrp="1"/>
          </p:cNvSpPr>
          <p:nvPr>
            <p:ph type="title"/>
          </p:nvPr>
        </p:nvSpPr>
        <p:spPr/>
        <p:txBody>
          <a:bodyPr/>
          <a:lstStyle/>
          <a:p>
            <a:r>
              <a:rPr lang="en-US" dirty="0"/>
              <a:t>Building regulations</a:t>
            </a:r>
            <a:br>
              <a:rPr lang="en-US" dirty="0"/>
            </a:br>
            <a:endParaRPr lang="en-US" dirty="0"/>
          </a:p>
        </p:txBody>
      </p:sp>
      <p:sp>
        <p:nvSpPr>
          <p:cNvPr id="3" name="Content Placeholder 2">
            <a:extLst>
              <a:ext uri="{FF2B5EF4-FFF2-40B4-BE49-F238E27FC236}">
                <a16:creationId xmlns:a16="http://schemas.microsoft.com/office/drawing/2014/main" id="{2F8A5BA9-08BD-F842-9244-68467A5D8D96}"/>
              </a:ext>
            </a:extLst>
          </p:cNvPr>
          <p:cNvSpPr>
            <a:spLocks noGrp="1"/>
          </p:cNvSpPr>
          <p:nvPr>
            <p:ph sz="quarter" idx="10"/>
          </p:nvPr>
        </p:nvSpPr>
        <p:spPr/>
        <p:txBody>
          <a:bodyPr/>
          <a:lstStyle/>
          <a:p>
            <a:r>
              <a:rPr lang="en-US" dirty="0"/>
              <a:t>All new build and any adaptions to existing buildings, including listed buildings, must meet the current building regulations. These are made up several approved documents, each covering a specific area.</a:t>
            </a:r>
          </a:p>
          <a:p>
            <a:r>
              <a:rPr lang="en-GB" dirty="0"/>
              <a:t>The </a:t>
            </a:r>
            <a:r>
              <a:rPr lang="en-GB" b="1" dirty="0"/>
              <a:t>building regulations</a:t>
            </a:r>
            <a:r>
              <a:rPr lang="en-GB" dirty="0"/>
              <a:t> are intended to protect people’s safety, health and welfare in and around </a:t>
            </a:r>
            <a:r>
              <a:rPr lang="en-GB" b="1" dirty="0"/>
              <a:t>buildings</a:t>
            </a:r>
            <a:r>
              <a:rPr lang="en-GB" dirty="0"/>
              <a:t>. The </a:t>
            </a:r>
            <a:r>
              <a:rPr lang="en-GB" b="1" dirty="0"/>
              <a:t>regulations</a:t>
            </a:r>
            <a:r>
              <a:rPr lang="en-GB" dirty="0"/>
              <a:t> are also designed to improve the conservation of fuel and power, protect and enhance the environment and promote sustainable development.</a:t>
            </a:r>
            <a:endParaRPr lang="en-US" dirty="0"/>
          </a:p>
        </p:txBody>
      </p:sp>
      <p:pic>
        <p:nvPicPr>
          <p:cNvPr id="4" name="Picture 3">
            <a:extLst>
              <a:ext uri="{FF2B5EF4-FFF2-40B4-BE49-F238E27FC236}">
                <a16:creationId xmlns:a16="http://schemas.microsoft.com/office/drawing/2014/main" id="{35054507-B02E-1B45-A353-923876A4AD22}"/>
              </a:ext>
            </a:extLst>
          </p:cNvPr>
          <p:cNvPicPr>
            <a:picLocks noChangeAspect="1"/>
          </p:cNvPicPr>
          <p:nvPr/>
        </p:nvPicPr>
        <p:blipFill>
          <a:blip r:embed="rId3"/>
          <a:stretch>
            <a:fillRect/>
          </a:stretch>
        </p:blipFill>
        <p:spPr>
          <a:xfrm>
            <a:off x="5652120" y="4005064"/>
            <a:ext cx="3275968" cy="2160240"/>
          </a:xfrm>
          <a:prstGeom prst="rect">
            <a:avLst/>
          </a:prstGeom>
        </p:spPr>
      </p:pic>
    </p:spTree>
    <p:extLst>
      <p:ext uri="{BB962C8B-B14F-4D97-AF65-F5344CB8AC3E}">
        <p14:creationId xmlns:p14="http://schemas.microsoft.com/office/powerpoint/2010/main" val="1293972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E461A-CE19-2F48-B4EE-B787A3219ACD}"/>
              </a:ext>
            </a:extLst>
          </p:cNvPr>
          <p:cNvSpPr>
            <a:spLocks noGrp="1"/>
          </p:cNvSpPr>
          <p:nvPr>
            <p:ph type="title"/>
          </p:nvPr>
        </p:nvSpPr>
        <p:spPr/>
        <p:txBody>
          <a:bodyPr/>
          <a:lstStyle/>
          <a:p>
            <a:r>
              <a:rPr lang="en-US" dirty="0"/>
              <a:t>Building regulations</a:t>
            </a:r>
            <a:r>
              <a:rPr lang="en-GB" dirty="0"/>
              <a:t> (continued)</a:t>
            </a:r>
            <a:endParaRPr lang="en-US" dirty="0"/>
          </a:p>
        </p:txBody>
      </p:sp>
      <p:sp>
        <p:nvSpPr>
          <p:cNvPr id="3" name="Content Placeholder 2">
            <a:extLst>
              <a:ext uri="{FF2B5EF4-FFF2-40B4-BE49-F238E27FC236}">
                <a16:creationId xmlns:a16="http://schemas.microsoft.com/office/drawing/2014/main" id="{235F9925-406E-9B44-A49A-AB6EE6A4C0E0}"/>
              </a:ext>
            </a:extLst>
          </p:cNvPr>
          <p:cNvSpPr>
            <a:spLocks noGrp="1"/>
          </p:cNvSpPr>
          <p:nvPr>
            <p:ph sz="quarter" idx="10"/>
          </p:nvPr>
        </p:nvSpPr>
        <p:spPr>
          <a:xfrm>
            <a:off x="457200" y="1340768"/>
            <a:ext cx="8229600" cy="4536504"/>
          </a:xfrm>
        </p:spPr>
        <p:txBody>
          <a:bodyPr/>
          <a:lstStyle/>
          <a:p>
            <a:pPr algn="just"/>
            <a:r>
              <a:rPr lang="en-GB" sz="1200" dirty="0">
                <a:latin typeface="Arial" panose="020B0604020202020204" pitchFamily="34" charset="0"/>
              </a:rPr>
              <a:t>			</a:t>
            </a:r>
          </a:p>
          <a:p>
            <a:pPr algn="just"/>
            <a:endParaRPr lang="en-GB" sz="1200" dirty="0">
              <a:latin typeface="Arial" panose="020B0604020202020204" pitchFamily="34" charset="0"/>
            </a:endParaRPr>
          </a:p>
          <a:p>
            <a:pPr algn="just"/>
            <a:endParaRPr lang="en-GB" sz="1200" dirty="0">
              <a:latin typeface="Arial" panose="020B0604020202020204" pitchFamily="34" charset="0"/>
            </a:endParaRPr>
          </a:p>
        </p:txBody>
      </p:sp>
      <p:graphicFrame>
        <p:nvGraphicFramePr>
          <p:cNvPr id="4" name="Table 3">
            <a:extLst>
              <a:ext uri="{FF2B5EF4-FFF2-40B4-BE49-F238E27FC236}">
                <a16:creationId xmlns:a16="http://schemas.microsoft.com/office/drawing/2014/main" id="{F13F6794-1690-A14B-ADA7-84A273788C14}"/>
              </a:ext>
            </a:extLst>
          </p:cNvPr>
          <p:cNvGraphicFramePr>
            <a:graphicFrameLocks noGrp="1"/>
          </p:cNvGraphicFramePr>
          <p:nvPr>
            <p:extLst>
              <p:ext uri="{D42A27DB-BD31-4B8C-83A1-F6EECF244321}">
                <p14:modId xmlns:p14="http://schemas.microsoft.com/office/powerpoint/2010/main" val="2795338084"/>
              </p:ext>
            </p:extLst>
          </p:nvPr>
        </p:nvGraphicFramePr>
        <p:xfrm>
          <a:off x="719572" y="1772816"/>
          <a:ext cx="7704856" cy="3855288"/>
        </p:xfrm>
        <a:graphic>
          <a:graphicData uri="http://schemas.openxmlformats.org/drawingml/2006/table">
            <a:tbl>
              <a:tblPr firstRow="1" firstCol="1" bandRow="1">
                <a:tableStyleId>{5C22544A-7EE6-4342-B048-85BDC9FD1C3A}</a:tableStyleId>
              </a:tblPr>
              <a:tblGrid>
                <a:gridCol w="1812239">
                  <a:extLst>
                    <a:ext uri="{9D8B030D-6E8A-4147-A177-3AD203B41FA5}">
                      <a16:colId xmlns:a16="http://schemas.microsoft.com/office/drawing/2014/main" val="1287972010"/>
                    </a:ext>
                  </a:extLst>
                </a:gridCol>
                <a:gridCol w="5892617">
                  <a:extLst>
                    <a:ext uri="{9D8B030D-6E8A-4147-A177-3AD203B41FA5}">
                      <a16:colId xmlns:a16="http://schemas.microsoft.com/office/drawing/2014/main" val="1306714959"/>
                    </a:ext>
                  </a:extLst>
                </a:gridCol>
              </a:tblGrid>
              <a:tr h="44081">
                <a:tc>
                  <a:txBody>
                    <a:bodyPr/>
                    <a:lstStyle/>
                    <a:p>
                      <a:pPr>
                        <a:spcAft>
                          <a:spcPts val="0"/>
                        </a:spcAft>
                      </a:pPr>
                      <a:r>
                        <a:rPr lang="en-GB" sz="1200" dirty="0">
                          <a:solidFill>
                            <a:schemeClr val="tx1"/>
                          </a:solidFill>
                          <a:effectLst/>
                        </a:rPr>
                        <a:t>Approved document</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lgn="l">
                        <a:spcAft>
                          <a:spcPts val="0"/>
                        </a:spcAft>
                      </a:pPr>
                      <a:r>
                        <a:rPr lang="en-GB" sz="1200" dirty="0">
                          <a:solidFill>
                            <a:schemeClr val="tx1"/>
                          </a:solidFill>
                          <a:effectLst/>
                        </a:rPr>
                        <a:t>Document title</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090496884"/>
                  </a:ext>
                </a:extLst>
              </a:tr>
              <a:tr h="216024">
                <a:tc>
                  <a:txBody>
                    <a:bodyPr/>
                    <a:lstStyle/>
                    <a:p>
                      <a:pPr>
                        <a:spcAft>
                          <a:spcPts val="0"/>
                        </a:spcAft>
                      </a:pPr>
                      <a:r>
                        <a:rPr lang="en-GB" sz="1200">
                          <a:solidFill>
                            <a:schemeClr val="tx1"/>
                          </a:solidFill>
                          <a:effectLst/>
                        </a:rPr>
                        <a:t>Part A  </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Structural safety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511282673"/>
                  </a:ext>
                </a:extLst>
              </a:tr>
              <a:tr h="216024">
                <a:tc>
                  <a:txBody>
                    <a:bodyPr/>
                    <a:lstStyle/>
                    <a:p>
                      <a:pPr>
                        <a:spcAft>
                          <a:spcPts val="0"/>
                        </a:spcAft>
                      </a:pPr>
                      <a:r>
                        <a:rPr lang="en-GB" sz="1200">
                          <a:solidFill>
                            <a:schemeClr val="tx1"/>
                          </a:solidFill>
                          <a:effectLst/>
                        </a:rPr>
                        <a:t>Part B</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Fire safety</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271857789"/>
                  </a:ext>
                </a:extLst>
              </a:tr>
              <a:tr h="216024">
                <a:tc>
                  <a:txBody>
                    <a:bodyPr/>
                    <a:lstStyle/>
                    <a:p>
                      <a:pPr>
                        <a:spcAft>
                          <a:spcPts val="0"/>
                        </a:spcAft>
                      </a:pPr>
                      <a:r>
                        <a:rPr lang="en-GB" sz="1200">
                          <a:solidFill>
                            <a:schemeClr val="tx1"/>
                          </a:solidFill>
                          <a:effectLst/>
                        </a:rPr>
                        <a:t>Part C</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Resistance to contaminant and moisture</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302614909"/>
                  </a:ext>
                </a:extLst>
              </a:tr>
              <a:tr h="216024">
                <a:tc>
                  <a:txBody>
                    <a:bodyPr/>
                    <a:lstStyle/>
                    <a:p>
                      <a:pPr>
                        <a:spcAft>
                          <a:spcPts val="0"/>
                        </a:spcAft>
                      </a:pPr>
                      <a:r>
                        <a:rPr lang="en-GB" sz="1200">
                          <a:solidFill>
                            <a:schemeClr val="tx1"/>
                          </a:solidFill>
                          <a:effectLst/>
                        </a:rPr>
                        <a:t>Part D</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Toxic substances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855609211"/>
                  </a:ext>
                </a:extLst>
              </a:tr>
              <a:tr h="216024">
                <a:tc>
                  <a:txBody>
                    <a:bodyPr/>
                    <a:lstStyle/>
                    <a:p>
                      <a:pPr>
                        <a:spcAft>
                          <a:spcPts val="0"/>
                        </a:spcAft>
                      </a:pPr>
                      <a:r>
                        <a:rPr lang="en-GB" sz="1200">
                          <a:solidFill>
                            <a:schemeClr val="tx1"/>
                          </a:solidFill>
                          <a:effectLst/>
                        </a:rPr>
                        <a:t>Part E</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Resistance to the passage of sound</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215188294"/>
                  </a:ext>
                </a:extLst>
              </a:tr>
              <a:tr h="216024">
                <a:tc>
                  <a:txBody>
                    <a:bodyPr/>
                    <a:lstStyle/>
                    <a:p>
                      <a:pPr>
                        <a:spcAft>
                          <a:spcPts val="0"/>
                        </a:spcAft>
                      </a:pPr>
                      <a:r>
                        <a:rPr lang="en-GB" sz="1200">
                          <a:solidFill>
                            <a:schemeClr val="tx1"/>
                          </a:solidFill>
                          <a:effectLst/>
                        </a:rPr>
                        <a:t>Part F</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Ventilation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4128758717"/>
                  </a:ext>
                </a:extLst>
              </a:tr>
              <a:tr h="216024">
                <a:tc>
                  <a:txBody>
                    <a:bodyPr/>
                    <a:lstStyle/>
                    <a:p>
                      <a:pPr>
                        <a:spcAft>
                          <a:spcPts val="0"/>
                        </a:spcAft>
                      </a:pPr>
                      <a:r>
                        <a:rPr lang="en-GB" sz="1200">
                          <a:solidFill>
                            <a:schemeClr val="tx1"/>
                          </a:solidFill>
                          <a:effectLst/>
                        </a:rPr>
                        <a:t>Part G</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Sanitation, hot water safety and water efficiency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56905002"/>
                  </a:ext>
                </a:extLst>
              </a:tr>
              <a:tr h="216024">
                <a:tc>
                  <a:txBody>
                    <a:bodyPr/>
                    <a:lstStyle/>
                    <a:p>
                      <a:pPr>
                        <a:spcAft>
                          <a:spcPts val="0"/>
                        </a:spcAft>
                      </a:pPr>
                      <a:r>
                        <a:rPr lang="en-GB" sz="1200">
                          <a:solidFill>
                            <a:schemeClr val="tx1"/>
                          </a:solidFill>
                          <a:effectLst/>
                        </a:rPr>
                        <a:t>Part H</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Drainage and waste disposal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62455928"/>
                  </a:ext>
                </a:extLst>
              </a:tr>
              <a:tr h="216024">
                <a:tc>
                  <a:txBody>
                    <a:bodyPr/>
                    <a:lstStyle/>
                    <a:p>
                      <a:pPr>
                        <a:spcAft>
                          <a:spcPts val="0"/>
                        </a:spcAft>
                      </a:pPr>
                      <a:r>
                        <a:rPr lang="en-GB" sz="1200">
                          <a:solidFill>
                            <a:schemeClr val="tx1"/>
                          </a:solidFill>
                          <a:effectLst/>
                        </a:rPr>
                        <a:t>Part J</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Heat producing appliances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4265980913"/>
                  </a:ext>
                </a:extLst>
              </a:tr>
              <a:tr h="216024">
                <a:tc>
                  <a:txBody>
                    <a:bodyPr/>
                    <a:lstStyle/>
                    <a:p>
                      <a:pPr>
                        <a:spcAft>
                          <a:spcPts val="0"/>
                        </a:spcAft>
                      </a:pPr>
                      <a:r>
                        <a:rPr lang="en-GB" sz="1200">
                          <a:solidFill>
                            <a:schemeClr val="tx1"/>
                          </a:solidFill>
                          <a:effectLst/>
                        </a:rPr>
                        <a:t>Part K</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Protection from falling, collision and impact</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576193318"/>
                  </a:ext>
                </a:extLst>
              </a:tr>
              <a:tr h="216024">
                <a:tc>
                  <a:txBody>
                    <a:bodyPr/>
                    <a:lstStyle/>
                    <a:p>
                      <a:pPr>
                        <a:spcAft>
                          <a:spcPts val="0"/>
                        </a:spcAft>
                      </a:pPr>
                      <a:r>
                        <a:rPr lang="en-GB" sz="1200">
                          <a:solidFill>
                            <a:schemeClr val="tx1"/>
                          </a:solidFill>
                          <a:effectLst/>
                        </a:rPr>
                        <a:t>Part L</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Conservation of fuel and power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538958120"/>
                  </a:ext>
                </a:extLst>
              </a:tr>
              <a:tr h="216024">
                <a:tc>
                  <a:txBody>
                    <a:bodyPr/>
                    <a:lstStyle/>
                    <a:p>
                      <a:pPr>
                        <a:spcAft>
                          <a:spcPts val="0"/>
                        </a:spcAft>
                      </a:pPr>
                      <a:r>
                        <a:rPr lang="en-GB" sz="1200">
                          <a:solidFill>
                            <a:schemeClr val="tx1"/>
                          </a:solidFill>
                          <a:effectLst/>
                        </a:rPr>
                        <a:t>Part M</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Access to and use of buildings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170620474"/>
                  </a:ext>
                </a:extLst>
              </a:tr>
              <a:tr h="216024">
                <a:tc>
                  <a:txBody>
                    <a:bodyPr/>
                    <a:lstStyle/>
                    <a:p>
                      <a:pPr>
                        <a:spcAft>
                          <a:spcPts val="0"/>
                        </a:spcAft>
                      </a:pPr>
                      <a:r>
                        <a:rPr lang="en-GB" sz="1200" dirty="0">
                          <a:solidFill>
                            <a:schemeClr val="tx1"/>
                          </a:solidFill>
                          <a:effectLst/>
                        </a:rPr>
                        <a:t>Part N</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Glazing safety</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968470522"/>
                  </a:ext>
                </a:extLst>
              </a:tr>
              <a:tr h="216024">
                <a:tc>
                  <a:txBody>
                    <a:bodyPr/>
                    <a:lstStyle/>
                    <a:p>
                      <a:pPr>
                        <a:spcAft>
                          <a:spcPts val="0"/>
                        </a:spcAft>
                      </a:pPr>
                      <a:r>
                        <a:rPr lang="en-GB" sz="1200">
                          <a:solidFill>
                            <a:schemeClr val="tx1"/>
                          </a:solidFill>
                          <a:effectLst/>
                        </a:rPr>
                        <a:t>Part P</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Electrical safety</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424699911"/>
                  </a:ext>
                </a:extLst>
              </a:tr>
              <a:tr h="216024">
                <a:tc>
                  <a:txBody>
                    <a:bodyPr/>
                    <a:lstStyle/>
                    <a:p>
                      <a:pPr>
                        <a:spcAft>
                          <a:spcPts val="0"/>
                        </a:spcAft>
                      </a:pPr>
                      <a:r>
                        <a:rPr lang="en-GB" sz="1200">
                          <a:solidFill>
                            <a:schemeClr val="tx1"/>
                          </a:solidFill>
                          <a:effectLst/>
                        </a:rPr>
                        <a:t>Part Q</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Security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636229241"/>
                  </a:ext>
                </a:extLst>
              </a:tr>
              <a:tr h="216024">
                <a:tc>
                  <a:txBody>
                    <a:bodyPr/>
                    <a:lstStyle/>
                    <a:p>
                      <a:pPr>
                        <a:spcAft>
                          <a:spcPts val="0"/>
                        </a:spcAft>
                      </a:pPr>
                      <a:r>
                        <a:rPr lang="en-GB" sz="1200" dirty="0">
                          <a:solidFill>
                            <a:schemeClr val="tx1"/>
                          </a:solidFill>
                          <a:effectLst/>
                        </a:rPr>
                        <a:t>Part R</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Physical infrastructure for high speed electronic communications networks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75657427"/>
                  </a:ext>
                </a:extLst>
              </a:tr>
              <a:tr h="216024">
                <a:tc>
                  <a:txBody>
                    <a:bodyPr/>
                    <a:lstStyle/>
                    <a:p>
                      <a:pPr>
                        <a:spcAft>
                          <a:spcPts val="0"/>
                        </a:spcAft>
                      </a:pPr>
                      <a:r>
                        <a:rPr lang="en-GB" sz="1200">
                          <a:effectLst/>
                        </a:rPr>
                        <a:t>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Workmanship and material</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279695160"/>
                  </a:ext>
                </a:extLst>
              </a:tr>
            </a:tbl>
          </a:graphicData>
        </a:graphic>
      </p:graphicFrame>
      <p:sp>
        <p:nvSpPr>
          <p:cNvPr id="5" name="Rectangle 1">
            <a:extLst>
              <a:ext uri="{FF2B5EF4-FFF2-40B4-BE49-F238E27FC236}">
                <a16:creationId xmlns:a16="http://schemas.microsoft.com/office/drawing/2014/main" id="{28BA83D2-4A4B-F44C-B28F-82C6705F949A}"/>
              </a:ext>
            </a:extLst>
          </p:cNvPr>
          <p:cNvSpPr>
            <a:spLocks noChangeArrowheads="1"/>
          </p:cNvSpPr>
          <p:nvPr/>
        </p:nvSpPr>
        <p:spPr bwMode="auto">
          <a:xfrm flipV="1">
            <a:off x="1127125" y="1723356"/>
            <a:ext cx="6181179" cy="23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Table 6">
            <a:extLst>
              <a:ext uri="{FF2B5EF4-FFF2-40B4-BE49-F238E27FC236}">
                <a16:creationId xmlns:a16="http://schemas.microsoft.com/office/drawing/2014/main" id="{EBA0ABDA-2AF9-4DF9-ADCD-B4D3725F29BC}"/>
              </a:ext>
            </a:extLst>
          </p:cNvPr>
          <p:cNvGraphicFramePr>
            <a:graphicFrameLocks noGrp="1"/>
          </p:cNvGraphicFramePr>
          <p:nvPr>
            <p:extLst>
              <p:ext uri="{D42A27DB-BD31-4B8C-83A1-F6EECF244321}">
                <p14:modId xmlns:p14="http://schemas.microsoft.com/office/powerpoint/2010/main" val="278710220"/>
              </p:ext>
            </p:extLst>
          </p:nvPr>
        </p:nvGraphicFramePr>
        <p:xfrm>
          <a:off x="719137" y="1692275"/>
          <a:ext cx="7705725" cy="3886200"/>
        </p:xfrm>
        <a:graphic>
          <a:graphicData uri="http://schemas.openxmlformats.org/drawingml/2006/table">
            <a:tbl>
              <a:tblPr firstRow="1" firstCol="1" bandRow="1">
                <a:tableStyleId>{5C22544A-7EE6-4342-B048-85BDC9FD1C3A}</a:tableStyleId>
              </a:tblPr>
              <a:tblGrid>
                <a:gridCol w="1815352">
                  <a:extLst>
                    <a:ext uri="{9D8B030D-6E8A-4147-A177-3AD203B41FA5}">
                      <a16:colId xmlns:a16="http://schemas.microsoft.com/office/drawing/2014/main" val="3977262669"/>
                    </a:ext>
                  </a:extLst>
                </a:gridCol>
                <a:gridCol w="5890373">
                  <a:extLst>
                    <a:ext uri="{9D8B030D-6E8A-4147-A177-3AD203B41FA5}">
                      <a16:colId xmlns:a16="http://schemas.microsoft.com/office/drawing/2014/main" val="3237904481"/>
                    </a:ext>
                  </a:extLst>
                </a:gridCol>
              </a:tblGrid>
              <a:tr h="215900">
                <a:tc>
                  <a:txBody>
                    <a:bodyPr/>
                    <a:lstStyle/>
                    <a:p>
                      <a:pPr>
                        <a:lnSpc>
                          <a:spcPct val="107000"/>
                        </a:lnSpc>
                        <a:spcAft>
                          <a:spcPts val="800"/>
                        </a:spcAft>
                      </a:pPr>
                      <a:r>
                        <a:rPr lang="en-GB" sz="1100">
                          <a:solidFill>
                            <a:schemeClr val="tx1"/>
                          </a:solidFill>
                          <a:effectLst/>
                        </a:rPr>
                        <a:t>Approved document</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dirty="0">
                          <a:solidFill>
                            <a:schemeClr val="tx1"/>
                          </a:solidFill>
                          <a:effectLst/>
                        </a:rPr>
                        <a:t>Document title</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080378567"/>
                  </a:ext>
                </a:extLst>
              </a:tr>
              <a:tr h="215900">
                <a:tc>
                  <a:txBody>
                    <a:bodyPr/>
                    <a:lstStyle/>
                    <a:p>
                      <a:pPr>
                        <a:lnSpc>
                          <a:spcPct val="107000"/>
                        </a:lnSpc>
                        <a:spcAft>
                          <a:spcPts val="800"/>
                        </a:spcAft>
                      </a:pPr>
                      <a:r>
                        <a:rPr lang="en-GB" sz="1100">
                          <a:solidFill>
                            <a:schemeClr val="tx1"/>
                          </a:solidFill>
                          <a:effectLst/>
                        </a:rPr>
                        <a:t>Part A  </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Structural safety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01630054"/>
                  </a:ext>
                </a:extLst>
              </a:tr>
              <a:tr h="215900">
                <a:tc>
                  <a:txBody>
                    <a:bodyPr/>
                    <a:lstStyle/>
                    <a:p>
                      <a:pPr>
                        <a:lnSpc>
                          <a:spcPct val="107000"/>
                        </a:lnSpc>
                        <a:spcAft>
                          <a:spcPts val="800"/>
                        </a:spcAft>
                      </a:pPr>
                      <a:r>
                        <a:rPr lang="en-GB" sz="1100">
                          <a:solidFill>
                            <a:schemeClr val="tx1"/>
                          </a:solidFill>
                          <a:effectLst/>
                        </a:rPr>
                        <a:t>Part B</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Fire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5045786"/>
                  </a:ext>
                </a:extLst>
              </a:tr>
              <a:tr h="215900">
                <a:tc>
                  <a:txBody>
                    <a:bodyPr/>
                    <a:lstStyle/>
                    <a:p>
                      <a:pPr>
                        <a:lnSpc>
                          <a:spcPct val="107000"/>
                        </a:lnSpc>
                        <a:spcAft>
                          <a:spcPts val="800"/>
                        </a:spcAft>
                      </a:pPr>
                      <a:r>
                        <a:rPr lang="en-GB" sz="1100">
                          <a:solidFill>
                            <a:schemeClr val="tx1"/>
                          </a:solidFill>
                          <a:effectLst/>
                        </a:rPr>
                        <a:t>Part C</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Resistance to contaminant and moisture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59443950"/>
                  </a:ext>
                </a:extLst>
              </a:tr>
              <a:tr h="215900">
                <a:tc>
                  <a:txBody>
                    <a:bodyPr/>
                    <a:lstStyle/>
                    <a:p>
                      <a:pPr>
                        <a:lnSpc>
                          <a:spcPct val="107000"/>
                        </a:lnSpc>
                        <a:spcAft>
                          <a:spcPts val="800"/>
                        </a:spcAft>
                      </a:pPr>
                      <a:r>
                        <a:rPr lang="en-GB" sz="1100">
                          <a:solidFill>
                            <a:schemeClr val="tx1"/>
                          </a:solidFill>
                          <a:effectLst/>
                        </a:rPr>
                        <a:t>Part D</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Toxic substances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293805220"/>
                  </a:ext>
                </a:extLst>
              </a:tr>
              <a:tr h="215900">
                <a:tc>
                  <a:txBody>
                    <a:bodyPr/>
                    <a:lstStyle/>
                    <a:p>
                      <a:pPr>
                        <a:lnSpc>
                          <a:spcPct val="107000"/>
                        </a:lnSpc>
                        <a:spcAft>
                          <a:spcPts val="800"/>
                        </a:spcAft>
                      </a:pPr>
                      <a:r>
                        <a:rPr lang="en-GB" sz="1100">
                          <a:solidFill>
                            <a:schemeClr val="tx1"/>
                          </a:solidFill>
                          <a:effectLst/>
                        </a:rPr>
                        <a:t>Part E</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Resistance to the passage of sound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691705165"/>
                  </a:ext>
                </a:extLst>
              </a:tr>
              <a:tr h="215900">
                <a:tc>
                  <a:txBody>
                    <a:bodyPr/>
                    <a:lstStyle/>
                    <a:p>
                      <a:pPr>
                        <a:lnSpc>
                          <a:spcPct val="107000"/>
                        </a:lnSpc>
                        <a:spcAft>
                          <a:spcPts val="800"/>
                        </a:spcAft>
                      </a:pPr>
                      <a:r>
                        <a:rPr lang="en-GB" sz="1100" dirty="0">
                          <a:solidFill>
                            <a:schemeClr val="tx1"/>
                          </a:solidFill>
                          <a:effectLst/>
                        </a:rPr>
                        <a:t>Part F</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Ventilation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47275432"/>
                  </a:ext>
                </a:extLst>
              </a:tr>
              <a:tr h="215900">
                <a:tc>
                  <a:txBody>
                    <a:bodyPr/>
                    <a:lstStyle/>
                    <a:p>
                      <a:pPr>
                        <a:lnSpc>
                          <a:spcPct val="107000"/>
                        </a:lnSpc>
                        <a:spcAft>
                          <a:spcPts val="800"/>
                        </a:spcAft>
                      </a:pPr>
                      <a:r>
                        <a:rPr lang="en-GB" sz="1100">
                          <a:solidFill>
                            <a:schemeClr val="tx1"/>
                          </a:solidFill>
                          <a:effectLst/>
                        </a:rPr>
                        <a:t>Part G</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Sanitation, hot water safety and water efficiency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615858141"/>
                  </a:ext>
                </a:extLst>
              </a:tr>
              <a:tr h="215900">
                <a:tc>
                  <a:txBody>
                    <a:bodyPr/>
                    <a:lstStyle/>
                    <a:p>
                      <a:pPr>
                        <a:lnSpc>
                          <a:spcPct val="107000"/>
                        </a:lnSpc>
                        <a:spcAft>
                          <a:spcPts val="800"/>
                        </a:spcAft>
                      </a:pPr>
                      <a:r>
                        <a:rPr lang="en-GB" sz="1100">
                          <a:solidFill>
                            <a:schemeClr val="tx1"/>
                          </a:solidFill>
                          <a:effectLst/>
                        </a:rPr>
                        <a:t>Part H</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Drainage and waste disposal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524799459"/>
                  </a:ext>
                </a:extLst>
              </a:tr>
              <a:tr h="215900">
                <a:tc>
                  <a:txBody>
                    <a:bodyPr/>
                    <a:lstStyle/>
                    <a:p>
                      <a:pPr>
                        <a:lnSpc>
                          <a:spcPct val="107000"/>
                        </a:lnSpc>
                        <a:spcAft>
                          <a:spcPts val="800"/>
                        </a:spcAft>
                      </a:pPr>
                      <a:r>
                        <a:rPr lang="en-GB" sz="1100">
                          <a:solidFill>
                            <a:schemeClr val="tx1"/>
                          </a:solidFill>
                          <a:effectLst/>
                        </a:rPr>
                        <a:t>Part J</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Heat producing appliances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194325182"/>
                  </a:ext>
                </a:extLst>
              </a:tr>
              <a:tr h="215900">
                <a:tc>
                  <a:txBody>
                    <a:bodyPr/>
                    <a:lstStyle/>
                    <a:p>
                      <a:pPr>
                        <a:lnSpc>
                          <a:spcPct val="107000"/>
                        </a:lnSpc>
                        <a:spcAft>
                          <a:spcPts val="800"/>
                        </a:spcAft>
                      </a:pPr>
                      <a:r>
                        <a:rPr lang="en-GB" sz="1100">
                          <a:solidFill>
                            <a:schemeClr val="tx1"/>
                          </a:solidFill>
                          <a:effectLst/>
                        </a:rPr>
                        <a:t>Part K</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Protection from falling, collision and impact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355347306"/>
                  </a:ext>
                </a:extLst>
              </a:tr>
              <a:tr h="215900">
                <a:tc>
                  <a:txBody>
                    <a:bodyPr/>
                    <a:lstStyle/>
                    <a:p>
                      <a:pPr>
                        <a:lnSpc>
                          <a:spcPct val="107000"/>
                        </a:lnSpc>
                        <a:spcAft>
                          <a:spcPts val="800"/>
                        </a:spcAft>
                      </a:pPr>
                      <a:r>
                        <a:rPr lang="en-GB" sz="1100">
                          <a:solidFill>
                            <a:schemeClr val="tx1"/>
                          </a:solidFill>
                          <a:effectLst/>
                        </a:rPr>
                        <a:t>Part L</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Conservation of fuel and power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97007878"/>
                  </a:ext>
                </a:extLst>
              </a:tr>
              <a:tr h="215900">
                <a:tc>
                  <a:txBody>
                    <a:bodyPr/>
                    <a:lstStyle/>
                    <a:p>
                      <a:pPr>
                        <a:lnSpc>
                          <a:spcPct val="107000"/>
                        </a:lnSpc>
                        <a:spcAft>
                          <a:spcPts val="800"/>
                        </a:spcAft>
                      </a:pPr>
                      <a:r>
                        <a:rPr lang="en-GB" sz="1100">
                          <a:solidFill>
                            <a:schemeClr val="tx1"/>
                          </a:solidFill>
                          <a:effectLst/>
                        </a:rPr>
                        <a:t>Part M</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Access to and use of buildings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189216032"/>
                  </a:ext>
                </a:extLst>
              </a:tr>
              <a:tr h="215900">
                <a:tc>
                  <a:txBody>
                    <a:bodyPr/>
                    <a:lstStyle/>
                    <a:p>
                      <a:pPr>
                        <a:lnSpc>
                          <a:spcPct val="107000"/>
                        </a:lnSpc>
                        <a:spcAft>
                          <a:spcPts val="800"/>
                        </a:spcAft>
                      </a:pPr>
                      <a:r>
                        <a:rPr lang="en-GB" sz="1100">
                          <a:solidFill>
                            <a:schemeClr val="tx1"/>
                          </a:solidFill>
                          <a:effectLst/>
                        </a:rPr>
                        <a:t>Part N</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Glazing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33786839"/>
                  </a:ext>
                </a:extLst>
              </a:tr>
              <a:tr h="215900">
                <a:tc>
                  <a:txBody>
                    <a:bodyPr/>
                    <a:lstStyle/>
                    <a:p>
                      <a:pPr>
                        <a:lnSpc>
                          <a:spcPct val="107000"/>
                        </a:lnSpc>
                        <a:spcAft>
                          <a:spcPts val="800"/>
                        </a:spcAft>
                      </a:pPr>
                      <a:r>
                        <a:rPr lang="en-GB" sz="1100">
                          <a:solidFill>
                            <a:schemeClr val="tx1"/>
                          </a:solidFill>
                          <a:effectLst/>
                        </a:rPr>
                        <a:t>Part P</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Electrical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535463770"/>
                  </a:ext>
                </a:extLst>
              </a:tr>
              <a:tr h="215900">
                <a:tc>
                  <a:txBody>
                    <a:bodyPr/>
                    <a:lstStyle/>
                    <a:p>
                      <a:pPr>
                        <a:lnSpc>
                          <a:spcPct val="107000"/>
                        </a:lnSpc>
                        <a:spcAft>
                          <a:spcPts val="800"/>
                        </a:spcAft>
                      </a:pPr>
                      <a:r>
                        <a:rPr lang="en-GB" sz="1100">
                          <a:solidFill>
                            <a:schemeClr val="tx1"/>
                          </a:solidFill>
                          <a:effectLst/>
                        </a:rPr>
                        <a:t>Part Q</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Security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307043080"/>
                  </a:ext>
                </a:extLst>
              </a:tr>
              <a:tr h="215900">
                <a:tc>
                  <a:txBody>
                    <a:bodyPr/>
                    <a:lstStyle/>
                    <a:p>
                      <a:pPr>
                        <a:lnSpc>
                          <a:spcPct val="107000"/>
                        </a:lnSpc>
                        <a:spcAft>
                          <a:spcPts val="800"/>
                        </a:spcAft>
                      </a:pPr>
                      <a:r>
                        <a:rPr lang="en-GB" sz="1100">
                          <a:solidFill>
                            <a:schemeClr val="tx1"/>
                          </a:solidFill>
                          <a:effectLst/>
                        </a:rPr>
                        <a:t>Part R</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Physical infrastructure for high-speed electronic communications networks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891066852"/>
                  </a:ext>
                </a:extLst>
              </a:tr>
              <a:tr h="215900">
                <a:tc>
                  <a:txBody>
                    <a:bodyPr/>
                    <a:lstStyle/>
                    <a:p>
                      <a:pPr>
                        <a:lnSpc>
                          <a:spcPct val="107000"/>
                        </a:lnSpc>
                        <a:spcAft>
                          <a:spcPts val="800"/>
                        </a:spcAft>
                      </a:pPr>
                      <a:r>
                        <a:rPr lang="en-GB" sz="1100" dirty="0">
                          <a:solidFill>
                            <a:schemeClr val="tx1"/>
                          </a:solidFill>
                          <a:effectLst/>
                        </a:rPr>
                        <a:t>Approved document 7</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dirty="0">
                          <a:effectLst/>
                        </a:rPr>
                        <a:t>Workmanship and material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312432023"/>
                  </a:ext>
                </a:extLst>
              </a:tr>
            </a:tbl>
          </a:graphicData>
        </a:graphic>
      </p:graphicFrame>
    </p:spTree>
    <p:extLst>
      <p:ext uri="{BB962C8B-B14F-4D97-AF65-F5344CB8AC3E}">
        <p14:creationId xmlns:p14="http://schemas.microsoft.com/office/powerpoint/2010/main" val="4250139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2841B-CBD4-0C44-B1B4-9289EB5D63D4}"/>
              </a:ext>
            </a:extLst>
          </p:cNvPr>
          <p:cNvSpPr>
            <a:spLocks noGrp="1"/>
          </p:cNvSpPr>
          <p:nvPr>
            <p:ph type="title"/>
          </p:nvPr>
        </p:nvSpPr>
        <p:spPr/>
        <p:txBody>
          <a:bodyPr/>
          <a:lstStyle/>
          <a:p>
            <a:r>
              <a:rPr lang="en-US" dirty="0"/>
              <a:t>Heritage protection</a:t>
            </a:r>
          </a:p>
        </p:txBody>
      </p:sp>
      <p:sp>
        <p:nvSpPr>
          <p:cNvPr id="3" name="Content Placeholder 2">
            <a:extLst>
              <a:ext uri="{FF2B5EF4-FFF2-40B4-BE49-F238E27FC236}">
                <a16:creationId xmlns:a16="http://schemas.microsoft.com/office/drawing/2014/main" id="{D489A60D-C4B7-8743-95F8-54794D62D3E5}"/>
              </a:ext>
            </a:extLst>
          </p:cNvPr>
          <p:cNvSpPr>
            <a:spLocks noGrp="1"/>
          </p:cNvSpPr>
          <p:nvPr>
            <p:ph sz="quarter" idx="10"/>
          </p:nvPr>
        </p:nvSpPr>
        <p:spPr>
          <a:xfrm>
            <a:off x="457200" y="1602000"/>
            <a:ext cx="8229600" cy="4248000"/>
          </a:xfrm>
        </p:spPr>
        <p:txBody>
          <a:bodyPr/>
          <a:lstStyle/>
          <a:p>
            <a:r>
              <a:rPr lang="en-GB" dirty="0"/>
              <a:t>Types of heritage protection for buildings and structures include:</a:t>
            </a:r>
          </a:p>
          <a:p>
            <a:pPr marL="342900" lvl="0" indent="-342900">
              <a:buClr>
                <a:srgbClr val="0077E3"/>
              </a:buClr>
              <a:buFont typeface="Arial" panose="020B0604020202020204" pitchFamily="34" charset="0"/>
              <a:buChar char="•"/>
            </a:pPr>
            <a:r>
              <a:rPr lang="en-GB" dirty="0"/>
              <a:t>listed building (Grade I, II* and II)</a:t>
            </a:r>
          </a:p>
          <a:p>
            <a:pPr marL="342900" lvl="0" indent="-342900">
              <a:buClr>
                <a:srgbClr val="0077E3"/>
              </a:buClr>
              <a:buFont typeface="Arial" panose="020B0604020202020204" pitchFamily="34" charset="0"/>
              <a:buChar char="•"/>
            </a:pPr>
            <a:r>
              <a:rPr lang="en-GB" dirty="0"/>
              <a:t>scheduled monument</a:t>
            </a:r>
          </a:p>
          <a:p>
            <a:pPr marL="342900" lvl="0" indent="-342900">
              <a:buClr>
                <a:srgbClr val="0077E3"/>
              </a:buClr>
              <a:buFont typeface="Arial" panose="020B0604020202020204" pitchFamily="34" charset="0"/>
              <a:buChar char="•"/>
            </a:pPr>
            <a:r>
              <a:rPr lang="en-GB" dirty="0" err="1"/>
              <a:t>conservation</a:t>
            </a:r>
            <a:r>
              <a:rPr lang="en-GB" dirty="0"/>
              <a:t> area </a:t>
            </a:r>
          </a:p>
          <a:p>
            <a:pPr marL="342900" lvl="0" indent="-342900">
              <a:buClr>
                <a:srgbClr val="0077E3"/>
              </a:buClr>
              <a:buFont typeface="Arial" panose="020B0604020202020204" pitchFamily="34" charset="0"/>
              <a:buChar char="•"/>
            </a:pPr>
            <a:r>
              <a:rPr lang="en-GB" dirty="0"/>
              <a:t>World Heritage Site</a:t>
            </a:r>
          </a:p>
          <a:p>
            <a:pPr marL="342900" lvl="0" indent="-342900">
              <a:buClr>
                <a:srgbClr val="0077E3"/>
              </a:buClr>
              <a:buFont typeface="Arial" panose="020B0604020202020204" pitchFamily="34" charset="0"/>
              <a:buChar char="•"/>
            </a:pPr>
            <a:r>
              <a:rPr lang="en-GB" dirty="0"/>
              <a:t>local listing</a:t>
            </a:r>
          </a:p>
          <a:p>
            <a:pPr marL="342900" lvl="0" indent="-342900">
              <a:buClr>
                <a:srgbClr val="0077E3"/>
              </a:buClr>
              <a:buFont typeface="Arial" panose="020B0604020202020204" pitchFamily="34" charset="0"/>
              <a:buChar char="•"/>
            </a:pPr>
            <a:r>
              <a:rPr lang="en-GB" dirty="0"/>
              <a:t>Ecclesiastical Exemption.</a:t>
            </a:r>
          </a:p>
          <a:p>
            <a:endParaRPr lang="en-US" dirty="0"/>
          </a:p>
        </p:txBody>
      </p:sp>
      <p:sp>
        <p:nvSpPr>
          <p:cNvPr id="5" name="TextBox 4">
            <a:extLst>
              <a:ext uri="{FF2B5EF4-FFF2-40B4-BE49-F238E27FC236}">
                <a16:creationId xmlns:a16="http://schemas.microsoft.com/office/drawing/2014/main" id="{AEE6DC95-EFA8-4F53-A980-891576DAD1C6}"/>
              </a:ext>
            </a:extLst>
          </p:cNvPr>
          <p:cNvSpPr txBox="1"/>
          <p:nvPr/>
        </p:nvSpPr>
        <p:spPr>
          <a:xfrm>
            <a:off x="5040477" y="5178937"/>
            <a:ext cx="4103524" cy="923330"/>
          </a:xfrm>
          <a:prstGeom prst="rect">
            <a:avLst/>
          </a:prstGeom>
          <a:noFill/>
        </p:spPr>
        <p:txBody>
          <a:bodyPr wrap="square">
            <a:spAutoFit/>
          </a:bodyPr>
          <a:lstStyle/>
          <a:p>
            <a:pPr algn="l"/>
            <a:r>
              <a:rPr lang="en-US" sz="1800" i="0" dirty="0">
                <a:effectLst/>
                <a:latin typeface="Roboto"/>
              </a:rPr>
              <a:t>A Grade II listed building: Watchtower Bay in Barry, built in the 1860s as a coastguard station.</a:t>
            </a:r>
          </a:p>
        </p:txBody>
      </p:sp>
      <p:pic>
        <p:nvPicPr>
          <p:cNvPr id="7" name="Picture 6" descr="A picture containing sky, outdoor, ground, building&#10;&#10;Description automatically generated">
            <a:extLst>
              <a:ext uri="{FF2B5EF4-FFF2-40B4-BE49-F238E27FC236}">
                <a16:creationId xmlns:a16="http://schemas.microsoft.com/office/drawing/2014/main" id="{C6BC6C7B-860E-4ADF-83F2-AE54A2C2EB1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56501" y="2040813"/>
            <a:ext cx="3887499" cy="3048000"/>
          </a:xfrm>
          <a:prstGeom prst="rect">
            <a:avLst/>
          </a:prstGeom>
        </p:spPr>
      </p:pic>
    </p:spTree>
    <p:extLst>
      <p:ext uri="{BB962C8B-B14F-4D97-AF65-F5344CB8AC3E}">
        <p14:creationId xmlns:p14="http://schemas.microsoft.com/office/powerpoint/2010/main" val="1948336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Heritage buildings</a:t>
            </a:r>
          </a:p>
        </p:txBody>
      </p:sp>
      <p:sp>
        <p:nvSpPr>
          <p:cNvPr id="5123" name="Content Placeholder 2"/>
          <p:cNvSpPr>
            <a:spLocks noGrp="1"/>
          </p:cNvSpPr>
          <p:nvPr>
            <p:ph sz="quarter" idx="10"/>
          </p:nvPr>
        </p:nvSpPr>
        <p:spPr>
          <a:xfrm>
            <a:off x="457200" y="1512000"/>
            <a:ext cx="8229600" cy="4248000"/>
          </a:xfrm>
        </p:spPr>
        <p:txBody>
          <a:bodyPr/>
          <a:lstStyle/>
          <a:p>
            <a:pPr>
              <a:defRPr/>
            </a:pPr>
            <a:r>
              <a:rPr lang="en-US" dirty="0"/>
              <a:t>A heritage building is any building that has a historical and cultural importance to the community. These are often listed buildings. Some examples of heritage buildings in Wales are shown below. </a:t>
            </a:r>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p:cNvPicPr/>
          <p:nvPr/>
        </p:nvPicPr>
        <p:blipFill>
          <a:blip r:embed="rId3">
            <a:extLst>
              <a:ext uri="{28A0092B-C50C-407E-A947-70E740481C1C}">
                <a14:useLocalDpi xmlns:a14="http://schemas.microsoft.com/office/drawing/2010/main"/>
              </a:ext>
            </a:extLst>
          </a:blip>
          <a:srcRect/>
          <a:stretch>
            <a:fillRect/>
          </a:stretch>
        </p:blipFill>
        <p:spPr bwMode="auto">
          <a:xfrm>
            <a:off x="560638" y="3282992"/>
            <a:ext cx="2859405" cy="2859405"/>
          </a:xfrm>
          <a:prstGeom prst="rect">
            <a:avLst/>
          </a:prstGeom>
          <a:noFill/>
          <a:ln>
            <a:noFill/>
          </a:ln>
        </p:spPr>
      </p:pic>
      <p:sp>
        <p:nvSpPr>
          <p:cNvPr id="7" name="TextBox 6">
            <a:extLst>
              <a:ext uri="{FF2B5EF4-FFF2-40B4-BE49-F238E27FC236}">
                <a16:creationId xmlns:a16="http://schemas.microsoft.com/office/drawing/2014/main" id="{5E244004-FF0D-41D5-9979-3D6B9E69EED6}"/>
              </a:ext>
            </a:extLst>
          </p:cNvPr>
          <p:cNvSpPr txBox="1"/>
          <p:nvPr/>
        </p:nvSpPr>
        <p:spPr>
          <a:xfrm>
            <a:off x="340468" y="2587626"/>
            <a:ext cx="4572000" cy="400110"/>
          </a:xfrm>
          <a:prstGeom prst="rect">
            <a:avLst/>
          </a:prstGeom>
          <a:noFill/>
        </p:spPr>
        <p:txBody>
          <a:bodyPr wrap="square">
            <a:spAutoFit/>
          </a:bodyPr>
          <a:lstStyle/>
          <a:p>
            <a:r>
              <a:rPr lang="en-US" b="1" dirty="0" err="1"/>
              <a:t>Yr</a:t>
            </a:r>
            <a:r>
              <a:rPr lang="en-US" b="1" dirty="0"/>
              <a:t> Hen </a:t>
            </a:r>
            <a:r>
              <a:rPr lang="en-US" b="1" dirty="0" err="1"/>
              <a:t>Gapel</a:t>
            </a:r>
            <a:r>
              <a:rPr lang="en-US" b="1" dirty="0"/>
              <a:t>, </a:t>
            </a:r>
            <a:r>
              <a:rPr lang="en-US" b="1" dirty="0" err="1"/>
              <a:t>Llwynrhydown</a:t>
            </a:r>
            <a:r>
              <a:rPr lang="en-US" b="1" dirty="0"/>
              <a:t> </a:t>
            </a:r>
            <a:endParaRPr lang="en-GB" dirty="0"/>
          </a:p>
        </p:txBody>
      </p:sp>
      <p:sp>
        <p:nvSpPr>
          <p:cNvPr id="9" name="TextBox 8">
            <a:extLst>
              <a:ext uri="{FF2B5EF4-FFF2-40B4-BE49-F238E27FC236}">
                <a16:creationId xmlns:a16="http://schemas.microsoft.com/office/drawing/2014/main" id="{D566566E-5FCA-4445-B81A-27E680D53A67}"/>
              </a:ext>
            </a:extLst>
          </p:cNvPr>
          <p:cNvSpPr txBox="1"/>
          <p:nvPr/>
        </p:nvSpPr>
        <p:spPr>
          <a:xfrm>
            <a:off x="4047740" y="2575106"/>
            <a:ext cx="5340484" cy="707886"/>
          </a:xfrm>
          <a:prstGeom prst="rect">
            <a:avLst/>
          </a:prstGeom>
          <a:noFill/>
        </p:spPr>
        <p:txBody>
          <a:bodyPr wrap="square">
            <a:spAutoFit/>
          </a:bodyPr>
          <a:lstStyle/>
          <a:p>
            <a:pPr lvl="2">
              <a:defRPr/>
            </a:pPr>
            <a:r>
              <a:rPr lang="en-US" b="1" dirty="0" err="1"/>
              <a:t>Glashirfyn</a:t>
            </a:r>
            <a:r>
              <a:rPr lang="en-US" b="1" dirty="0"/>
              <a:t> a 450-year-old timber framed building in </a:t>
            </a:r>
            <a:r>
              <a:rPr lang="en-US" b="1" dirty="0" err="1"/>
              <a:t>Llansilin</a:t>
            </a:r>
            <a:r>
              <a:rPr lang="en-US" b="1" dirty="0"/>
              <a:t> </a:t>
            </a:r>
          </a:p>
        </p:txBody>
      </p:sp>
      <p:pic>
        <p:nvPicPr>
          <p:cNvPr id="1028" name="Picture 4" descr="See the source image">
            <a:extLst>
              <a:ext uri="{FF2B5EF4-FFF2-40B4-BE49-F238E27FC236}">
                <a16:creationId xmlns:a16="http://schemas.microsoft.com/office/drawing/2014/main" id="{2D3BD67B-B313-4026-B475-CEA13D79E607}"/>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76057" y="3531510"/>
            <a:ext cx="3507306" cy="263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677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454BD-1D42-304E-8723-4707CF6DE3D1}"/>
              </a:ext>
            </a:extLst>
          </p:cNvPr>
          <p:cNvSpPr>
            <a:spLocks noGrp="1"/>
          </p:cNvSpPr>
          <p:nvPr>
            <p:ph type="title"/>
          </p:nvPr>
        </p:nvSpPr>
        <p:spPr/>
        <p:txBody>
          <a:bodyPr/>
          <a:lstStyle/>
          <a:p>
            <a:r>
              <a:rPr lang="en-US" dirty="0"/>
              <a:t>Listed building grades</a:t>
            </a:r>
          </a:p>
        </p:txBody>
      </p:sp>
      <p:sp>
        <p:nvSpPr>
          <p:cNvPr id="3" name="Content Placeholder 2">
            <a:extLst>
              <a:ext uri="{FF2B5EF4-FFF2-40B4-BE49-F238E27FC236}">
                <a16:creationId xmlns:a16="http://schemas.microsoft.com/office/drawing/2014/main" id="{5621A779-4449-934F-BB93-5C7C6A4B0A9F}"/>
              </a:ext>
            </a:extLst>
          </p:cNvPr>
          <p:cNvSpPr>
            <a:spLocks noGrp="1"/>
          </p:cNvSpPr>
          <p:nvPr>
            <p:ph sz="quarter" idx="10"/>
          </p:nvPr>
        </p:nvSpPr>
        <p:spPr/>
        <p:txBody>
          <a:bodyPr/>
          <a:lstStyle/>
          <a:p>
            <a:r>
              <a:rPr lang="en-GB" b="1" dirty="0"/>
              <a:t>Grade I: </a:t>
            </a:r>
            <a:r>
              <a:rPr lang="en-GB" dirty="0"/>
              <a:t>buildings of exceptional interest, of the highest significance.</a:t>
            </a:r>
          </a:p>
          <a:p>
            <a:r>
              <a:rPr lang="en-GB" b="1" dirty="0"/>
              <a:t>Grade II: </a:t>
            </a:r>
            <a:r>
              <a:rPr lang="en-GB" dirty="0"/>
              <a:t>buildings of special interest, warranting every effort to </a:t>
            </a:r>
            <a:br>
              <a:rPr lang="en-GB" dirty="0"/>
            </a:br>
            <a:r>
              <a:rPr lang="en-GB" dirty="0"/>
              <a:t>preserve them.</a:t>
            </a:r>
          </a:p>
          <a:p>
            <a:r>
              <a:rPr lang="en-GB" b="1" dirty="0"/>
              <a:t>Grade II*: </a:t>
            </a:r>
            <a:r>
              <a:rPr lang="en-GB" dirty="0"/>
              <a:t>particularly important buildings of more than special interest.</a:t>
            </a:r>
          </a:p>
          <a:p>
            <a:r>
              <a:rPr lang="en-GB" dirty="0"/>
              <a:t>Legislation covering listed buildings and </a:t>
            </a:r>
            <a:r>
              <a:rPr lang="en-GB" dirty="0" err="1"/>
              <a:t>conservation</a:t>
            </a:r>
            <a:r>
              <a:rPr lang="en-GB" dirty="0"/>
              <a:t> areas include the Listed Buildings and </a:t>
            </a:r>
            <a:r>
              <a:rPr lang="en-GB" dirty="0" err="1"/>
              <a:t>Conservation</a:t>
            </a:r>
            <a:r>
              <a:rPr lang="en-GB" dirty="0"/>
              <a:t> Areas Act 1990.</a:t>
            </a:r>
          </a:p>
          <a:p>
            <a:r>
              <a:rPr lang="en-GB" dirty="0">
                <a:hlinkClick r:id="rId2"/>
              </a:rPr>
              <a:t>https://www.legislation.gov.uk/ukpga/1990/9/contents</a:t>
            </a:r>
            <a:r>
              <a:rPr lang="en-GB" dirty="0"/>
              <a:t> </a:t>
            </a:r>
          </a:p>
          <a:p>
            <a:r>
              <a:rPr lang="en-GB" dirty="0"/>
              <a:t>Any breaches to legislation or damage caused can lead to a fine and/or a court order stipulating that all work is undone and the building returned to its original state.</a:t>
            </a:r>
          </a:p>
        </p:txBody>
      </p:sp>
    </p:spTree>
    <p:extLst>
      <p:ext uri="{BB962C8B-B14F-4D97-AF65-F5344CB8AC3E}">
        <p14:creationId xmlns:p14="http://schemas.microsoft.com/office/powerpoint/2010/main" val="4123679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D96C8-2531-104D-80B5-BEE463EC5FC5}"/>
              </a:ext>
            </a:extLst>
          </p:cNvPr>
          <p:cNvSpPr>
            <a:spLocks noGrp="1"/>
          </p:cNvSpPr>
          <p:nvPr>
            <p:ph type="title"/>
          </p:nvPr>
        </p:nvSpPr>
        <p:spPr/>
        <p:txBody>
          <a:bodyPr/>
          <a:lstStyle/>
          <a:p>
            <a:r>
              <a:rPr lang="en-US" dirty="0"/>
              <a:t>Listed buildings in Wales as of August 2020</a:t>
            </a:r>
          </a:p>
        </p:txBody>
      </p:sp>
      <p:sp>
        <p:nvSpPr>
          <p:cNvPr id="3" name="Content Placeholder 2">
            <a:extLst>
              <a:ext uri="{FF2B5EF4-FFF2-40B4-BE49-F238E27FC236}">
                <a16:creationId xmlns:a16="http://schemas.microsoft.com/office/drawing/2014/main" id="{D2413AB2-BC24-274F-89A1-FD5A27D7B59F}"/>
              </a:ext>
            </a:extLst>
          </p:cNvPr>
          <p:cNvSpPr>
            <a:spLocks noGrp="1"/>
          </p:cNvSpPr>
          <p:nvPr>
            <p:ph sz="quarter" idx="10"/>
          </p:nvPr>
        </p:nvSpPr>
        <p:spPr>
          <a:xfrm>
            <a:off x="457200" y="1512000"/>
            <a:ext cx="8507288" cy="4248000"/>
          </a:xfrm>
        </p:spPr>
        <p:txBody>
          <a:bodyPr/>
          <a:lstStyle/>
          <a:p>
            <a:r>
              <a:rPr lang="en-GB" dirty="0">
                <a:solidFill>
                  <a:srgbClr val="008CBA"/>
                </a:solidFill>
                <a:hlinkClick r:id="rId3"/>
              </a:rPr>
              <a:t>Blaenau Gwent</a:t>
            </a:r>
            <a:r>
              <a:rPr lang="en-GB" dirty="0">
                <a:solidFill>
                  <a:srgbClr val="000000"/>
                </a:solidFill>
              </a:rPr>
              <a:t> (53)   </a:t>
            </a:r>
            <a:r>
              <a:rPr lang="en-GB" dirty="0">
                <a:solidFill>
                  <a:srgbClr val="008CBA"/>
                </a:solidFill>
                <a:hlinkClick r:id="rId4"/>
              </a:rPr>
              <a:t>Bridgend</a:t>
            </a:r>
            <a:r>
              <a:rPr lang="en-GB" dirty="0">
                <a:solidFill>
                  <a:srgbClr val="000000"/>
                </a:solidFill>
              </a:rPr>
              <a:t> (375)   </a:t>
            </a:r>
            <a:r>
              <a:rPr lang="en-GB" dirty="0">
                <a:solidFill>
                  <a:srgbClr val="008CBA"/>
                </a:solidFill>
                <a:hlinkClick r:id="rId5"/>
              </a:rPr>
              <a:t>Caerphilly</a:t>
            </a:r>
            <a:r>
              <a:rPr lang="en-GB" dirty="0">
                <a:solidFill>
                  <a:srgbClr val="000000"/>
                </a:solidFill>
              </a:rPr>
              <a:t> (377)   </a:t>
            </a:r>
            <a:r>
              <a:rPr lang="en-GB" dirty="0">
                <a:solidFill>
                  <a:srgbClr val="008CBA"/>
                </a:solidFill>
                <a:hlinkClick r:id="rId6"/>
              </a:rPr>
              <a:t>Cardiff</a:t>
            </a:r>
            <a:r>
              <a:rPr lang="en-GB" dirty="0">
                <a:solidFill>
                  <a:srgbClr val="000000"/>
                </a:solidFill>
              </a:rPr>
              <a:t> (861)</a:t>
            </a:r>
          </a:p>
          <a:p>
            <a:r>
              <a:rPr lang="en-GB" dirty="0">
                <a:solidFill>
                  <a:srgbClr val="008CBA"/>
                </a:solidFill>
                <a:hlinkClick r:id="rId7"/>
              </a:rPr>
              <a:t>Carmarthenshire</a:t>
            </a:r>
            <a:r>
              <a:rPr lang="en-GB" dirty="0">
                <a:solidFill>
                  <a:srgbClr val="000000"/>
                </a:solidFill>
              </a:rPr>
              <a:t> (1,843)   </a:t>
            </a:r>
            <a:r>
              <a:rPr lang="en-GB" dirty="0">
                <a:solidFill>
                  <a:srgbClr val="008CBA"/>
                </a:solidFill>
                <a:hlinkClick r:id="rId8"/>
              </a:rPr>
              <a:t>Ceredigion</a:t>
            </a:r>
            <a:r>
              <a:rPr lang="en-GB" dirty="0">
                <a:solidFill>
                  <a:srgbClr val="000000"/>
                </a:solidFill>
              </a:rPr>
              <a:t> (1,890)   </a:t>
            </a:r>
            <a:r>
              <a:rPr lang="en-GB" dirty="0">
                <a:solidFill>
                  <a:srgbClr val="008CBA"/>
                </a:solidFill>
                <a:hlinkClick r:id="rId9"/>
              </a:rPr>
              <a:t>Conwy</a:t>
            </a:r>
            <a:r>
              <a:rPr lang="en-GB" dirty="0">
                <a:solidFill>
                  <a:srgbClr val="000000"/>
                </a:solidFill>
              </a:rPr>
              <a:t> (1,744)</a:t>
            </a:r>
          </a:p>
          <a:p>
            <a:r>
              <a:rPr lang="en-GB" dirty="0">
                <a:solidFill>
                  <a:srgbClr val="008CBA"/>
                </a:solidFill>
                <a:hlinkClick r:id="rId10"/>
              </a:rPr>
              <a:t>Denbighshire</a:t>
            </a:r>
            <a:r>
              <a:rPr lang="en-GB" dirty="0">
                <a:solidFill>
                  <a:srgbClr val="000000"/>
                </a:solidFill>
              </a:rPr>
              <a:t> (1,808)   </a:t>
            </a:r>
            <a:r>
              <a:rPr lang="en-GB" dirty="0">
                <a:solidFill>
                  <a:srgbClr val="008CBA"/>
                </a:solidFill>
                <a:hlinkClick r:id="rId11"/>
              </a:rPr>
              <a:t>Flintshire</a:t>
            </a:r>
            <a:r>
              <a:rPr lang="en-GB" dirty="0">
                <a:solidFill>
                  <a:srgbClr val="000000"/>
                </a:solidFill>
              </a:rPr>
              <a:t> (1,027)   </a:t>
            </a:r>
            <a:r>
              <a:rPr lang="en-GB" dirty="0">
                <a:solidFill>
                  <a:srgbClr val="008CBA"/>
                </a:solidFill>
                <a:hlinkClick r:id="rId12"/>
              </a:rPr>
              <a:t>Gwynedd</a:t>
            </a:r>
            <a:r>
              <a:rPr lang="en-GB" dirty="0">
                <a:solidFill>
                  <a:srgbClr val="000000"/>
                </a:solidFill>
              </a:rPr>
              <a:t> (4,167) </a:t>
            </a:r>
            <a:endParaRPr lang="en-GB" dirty="0">
              <a:solidFill>
                <a:srgbClr val="008CBA"/>
              </a:solidFill>
              <a:hlinkClick r:id="rId13"/>
            </a:endParaRPr>
          </a:p>
          <a:p>
            <a:r>
              <a:rPr lang="en-GB" dirty="0">
                <a:solidFill>
                  <a:srgbClr val="008CBA"/>
                </a:solidFill>
                <a:hlinkClick r:id="rId13"/>
              </a:rPr>
              <a:t>Isle of Anglesey</a:t>
            </a:r>
            <a:r>
              <a:rPr lang="en-GB" dirty="0">
                <a:solidFill>
                  <a:srgbClr val="000000"/>
                </a:solidFill>
              </a:rPr>
              <a:t> (1,123)   </a:t>
            </a:r>
            <a:r>
              <a:rPr lang="en-GB" dirty="0">
                <a:solidFill>
                  <a:srgbClr val="008CBA"/>
                </a:solidFill>
                <a:hlinkClick r:id="rId14"/>
              </a:rPr>
              <a:t>Merthyr Tydfil</a:t>
            </a:r>
            <a:r>
              <a:rPr lang="en-GB" dirty="0">
                <a:solidFill>
                  <a:srgbClr val="000000"/>
                </a:solidFill>
              </a:rPr>
              <a:t> (234)   </a:t>
            </a:r>
            <a:r>
              <a:rPr lang="en-GB" dirty="0">
                <a:solidFill>
                  <a:srgbClr val="008CBA"/>
                </a:solidFill>
                <a:hlinkClick r:id="rId15"/>
              </a:rPr>
              <a:t>Monmouthshire</a:t>
            </a:r>
            <a:r>
              <a:rPr lang="en-GB" dirty="0">
                <a:solidFill>
                  <a:srgbClr val="000000"/>
                </a:solidFill>
              </a:rPr>
              <a:t> (2,425) </a:t>
            </a:r>
          </a:p>
          <a:p>
            <a:r>
              <a:rPr lang="en-GB" dirty="0">
                <a:solidFill>
                  <a:srgbClr val="008CBA"/>
                </a:solidFill>
                <a:hlinkClick r:id="rId16"/>
              </a:rPr>
              <a:t>Neath Port Talbot</a:t>
            </a:r>
            <a:r>
              <a:rPr lang="en-GB" dirty="0">
                <a:solidFill>
                  <a:srgbClr val="000000"/>
                </a:solidFill>
              </a:rPr>
              <a:t> (396)   </a:t>
            </a:r>
            <a:r>
              <a:rPr lang="en-GB" dirty="0">
                <a:solidFill>
                  <a:srgbClr val="008CBA"/>
                </a:solidFill>
                <a:hlinkClick r:id="rId17"/>
              </a:rPr>
              <a:t>Newport</a:t>
            </a:r>
            <a:r>
              <a:rPr lang="en-GB" dirty="0">
                <a:solidFill>
                  <a:srgbClr val="000000"/>
                </a:solidFill>
              </a:rPr>
              <a:t> (437)   </a:t>
            </a:r>
            <a:r>
              <a:rPr lang="en-GB" dirty="0">
                <a:solidFill>
                  <a:srgbClr val="008CBA"/>
                </a:solidFill>
                <a:hlinkClick r:id="rId18"/>
              </a:rPr>
              <a:t>Pembrokeshire</a:t>
            </a:r>
            <a:r>
              <a:rPr lang="en-GB" dirty="0">
                <a:solidFill>
                  <a:srgbClr val="000000"/>
                </a:solidFill>
              </a:rPr>
              <a:t> (2,876)</a:t>
            </a:r>
          </a:p>
          <a:p>
            <a:r>
              <a:rPr lang="en-GB" dirty="0">
                <a:solidFill>
                  <a:srgbClr val="008CBA"/>
                </a:solidFill>
                <a:hlinkClick r:id="rId19"/>
              </a:rPr>
              <a:t>Powys</a:t>
            </a:r>
            <a:r>
              <a:rPr lang="en-GB" dirty="0">
                <a:solidFill>
                  <a:srgbClr val="000000"/>
                </a:solidFill>
              </a:rPr>
              <a:t> (5,484)   </a:t>
            </a:r>
            <a:r>
              <a:rPr lang="en-GB" dirty="0">
                <a:solidFill>
                  <a:srgbClr val="008CBA"/>
                </a:solidFill>
                <a:hlinkClick r:id="rId20"/>
              </a:rPr>
              <a:t>Rhondda, Cynon, Taff</a:t>
            </a:r>
            <a:r>
              <a:rPr lang="en-GB" dirty="0">
                <a:solidFill>
                  <a:srgbClr val="000000"/>
                </a:solidFill>
              </a:rPr>
              <a:t> (370)   </a:t>
            </a:r>
            <a:r>
              <a:rPr lang="en-GB" dirty="0">
                <a:solidFill>
                  <a:srgbClr val="008CBA"/>
                </a:solidFill>
                <a:hlinkClick r:id="rId21"/>
              </a:rPr>
              <a:t>Swansea</a:t>
            </a:r>
            <a:r>
              <a:rPr lang="en-GB" dirty="0">
                <a:solidFill>
                  <a:srgbClr val="000000"/>
                </a:solidFill>
              </a:rPr>
              <a:t> (521)</a:t>
            </a:r>
          </a:p>
          <a:p>
            <a:r>
              <a:rPr lang="en-GB" dirty="0">
                <a:solidFill>
                  <a:srgbClr val="008CBA"/>
                </a:solidFill>
                <a:hlinkClick r:id="rId22"/>
              </a:rPr>
              <a:t>Torfaen</a:t>
            </a:r>
            <a:r>
              <a:rPr lang="en-GB" dirty="0">
                <a:solidFill>
                  <a:srgbClr val="000000"/>
                </a:solidFill>
              </a:rPr>
              <a:t> (259)   </a:t>
            </a:r>
            <a:r>
              <a:rPr lang="en-GB" dirty="0">
                <a:solidFill>
                  <a:srgbClr val="008CBA"/>
                </a:solidFill>
                <a:hlinkClick r:id="rId23"/>
              </a:rPr>
              <a:t>Vale of Glamorgan</a:t>
            </a:r>
            <a:r>
              <a:rPr lang="en-GB" dirty="0">
                <a:solidFill>
                  <a:srgbClr val="000000"/>
                </a:solidFill>
              </a:rPr>
              <a:t> (739)   </a:t>
            </a:r>
            <a:r>
              <a:rPr lang="en-GB" dirty="0">
                <a:solidFill>
                  <a:srgbClr val="008CBA"/>
                </a:solidFill>
                <a:hlinkClick r:id="rId24"/>
              </a:rPr>
              <a:t>Wrexham</a:t>
            </a:r>
            <a:r>
              <a:rPr lang="en-GB" dirty="0">
                <a:solidFill>
                  <a:srgbClr val="000000"/>
                </a:solidFill>
              </a:rPr>
              <a:t> (1,051)</a:t>
            </a:r>
          </a:p>
          <a:p>
            <a:endParaRPr lang="en-US" dirty="0"/>
          </a:p>
        </p:txBody>
      </p:sp>
    </p:spTree>
    <p:extLst>
      <p:ext uri="{BB962C8B-B14F-4D97-AF65-F5344CB8AC3E}">
        <p14:creationId xmlns:p14="http://schemas.microsoft.com/office/powerpoint/2010/main" val="66671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9AF5A-7E8F-3841-AD00-19555B8E8E0B}"/>
              </a:ext>
            </a:extLst>
          </p:cNvPr>
          <p:cNvSpPr>
            <a:spLocks noGrp="1"/>
          </p:cNvSpPr>
          <p:nvPr>
            <p:ph type="title"/>
          </p:nvPr>
        </p:nvSpPr>
        <p:spPr/>
        <p:txBody>
          <a:bodyPr/>
          <a:lstStyle/>
          <a:p>
            <a:r>
              <a:rPr lang="en-US" dirty="0"/>
              <a:t>Conservation area </a:t>
            </a:r>
          </a:p>
        </p:txBody>
      </p:sp>
      <p:sp>
        <p:nvSpPr>
          <p:cNvPr id="3" name="Content Placeholder 2">
            <a:extLst>
              <a:ext uri="{FF2B5EF4-FFF2-40B4-BE49-F238E27FC236}">
                <a16:creationId xmlns:a16="http://schemas.microsoft.com/office/drawing/2014/main" id="{98F7E044-8C40-5C49-969F-5DACBA90AEEB}"/>
              </a:ext>
            </a:extLst>
          </p:cNvPr>
          <p:cNvSpPr>
            <a:spLocks noGrp="1"/>
          </p:cNvSpPr>
          <p:nvPr>
            <p:ph sz="quarter" idx="10"/>
          </p:nvPr>
        </p:nvSpPr>
        <p:spPr>
          <a:xfrm>
            <a:off x="457200" y="1512000"/>
            <a:ext cx="8075240" cy="4248000"/>
          </a:xfrm>
        </p:spPr>
        <p:txBody>
          <a:bodyPr/>
          <a:lstStyle/>
          <a:p>
            <a:r>
              <a:rPr lang="en-US" dirty="0"/>
              <a:t>If you live in a conservation area you will need ‘</a:t>
            </a:r>
            <a:r>
              <a:rPr lang="en-US" dirty="0" err="1"/>
              <a:t>conservation</a:t>
            </a:r>
            <a:r>
              <a:rPr lang="en-US" dirty="0"/>
              <a:t> area consent’ before carrying out a range of work.</a:t>
            </a:r>
          </a:p>
          <a:p>
            <a:pPr marL="342900" indent="-342900">
              <a:buFont typeface="Arial" panose="020B0604020202020204" pitchFamily="34" charset="0"/>
              <a:buChar char="•"/>
            </a:pPr>
            <a:r>
              <a:rPr lang="en-US" dirty="0"/>
              <a:t>Demolish a building with a volume of more than 115 </a:t>
            </a:r>
            <a:r>
              <a:rPr lang="en-GB" dirty="0"/>
              <a:t>m</a:t>
            </a:r>
            <a:r>
              <a:rPr lang="en-GB" baseline="30000" dirty="0"/>
              <a:t>3 </a:t>
            </a:r>
            <a:r>
              <a:rPr lang="en-US" dirty="0"/>
              <a:t>.</a:t>
            </a:r>
            <a:endParaRPr lang="en-GB" dirty="0"/>
          </a:p>
          <a:p>
            <a:pPr marL="342900" indent="-342900">
              <a:buFont typeface="Arial" panose="020B0604020202020204" pitchFamily="34" charset="0"/>
              <a:buChar char="•"/>
            </a:pPr>
            <a:r>
              <a:rPr lang="en-US" dirty="0"/>
              <a:t>Demolish a gate, fence or railing more than 1m high next to a highway or more that 2m anywhere else.</a:t>
            </a:r>
          </a:p>
          <a:p>
            <a:pPr marL="342900" indent="-342900">
              <a:buFont typeface="Arial" panose="020B0604020202020204" pitchFamily="34" charset="0"/>
              <a:buChar char="•"/>
            </a:pPr>
            <a:r>
              <a:rPr lang="en-US" dirty="0"/>
              <a:t>Replace windows or change the appearance of a building.</a:t>
            </a:r>
          </a:p>
          <a:p>
            <a:r>
              <a:rPr lang="en-US" dirty="0"/>
              <a:t>Full details can be found on the link to the  planning portal below: </a:t>
            </a:r>
            <a:r>
              <a:rPr lang="en-US" dirty="0">
                <a:hlinkClick r:id="rId2"/>
              </a:rPr>
              <a:t>https://www.planningportal.co.uk/wales_en/info/5/applications/58/consent_types/5</a:t>
            </a:r>
            <a:r>
              <a:rPr lang="en-US" dirty="0"/>
              <a:t> </a:t>
            </a:r>
          </a:p>
        </p:txBody>
      </p:sp>
    </p:spTree>
    <p:extLst>
      <p:ext uri="{BB962C8B-B14F-4D97-AF65-F5344CB8AC3E}">
        <p14:creationId xmlns:p14="http://schemas.microsoft.com/office/powerpoint/2010/main" val="746350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9F5D-2AE4-7744-B0D4-E75309F82B19}"/>
              </a:ext>
            </a:extLst>
          </p:cNvPr>
          <p:cNvSpPr>
            <a:spLocks noGrp="1"/>
          </p:cNvSpPr>
          <p:nvPr>
            <p:ph type="title"/>
          </p:nvPr>
        </p:nvSpPr>
        <p:spPr/>
        <p:txBody>
          <a:bodyPr/>
          <a:lstStyle/>
          <a:p>
            <a:r>
              <a:rPr lang="en-US" dirty="0"/>
              <a:t>Schedule monument consent</a:t>
            </a:r>
          </a:p>
        </p:txBody>
      </p:sp>
      <p:sp>
        <p:nvSpPr>
          <p:cNvPr id="3" name="Content Placeholder 2">
            <a:extLst>
              <a:ext uri="{FF2B5EF4-FFF2-40B4-BE49-F238E27FC236}">
                <a16:creationId xmlns:a16="http://schemas.microsoft.com/office/drawing/2014/main" id="{3DF5CC3B-1A6A-1C43-ADDA-0035CEF64CE2}"/>
              </a:ext>
            </a:extLst>
          </p:cNvPr>
          <p:cNvSpPr>
            <a:spLocks noGrp="1"/>
          </p:cNvSpPr>
          <p:nvPr>
            <p:ph sz="quarter" idx="10"/>
          </p:nvPr>
        </p:nvSpPr>
        <p:spPr>
          <a:xfrm>
            <a:off x="457200" y="1390588"/>
            <a:ext cx="8686800" cy="4338000"/>
          </a:xfrm>
        </p:spPr>
        <p:txBody>
          <a:bodyPr/>
          <a:lstStyle/>
          <a:p>
            <a:r>
              <a:rPr lang="en-US" b="0" i="1" dirty="0">
                <a:effectLst/>
              </a:rPr>
              <a:t>Scheduling identifies monuments which are considered to be of national importance to Wales. This means that they have importance not just locally but for the wider cultural heritage of Wales. They range in date from prehistoric caves occupied over a quarter of a million years ago to industrial and military structures built during the twentieth century. </a:t>
            </a:r>
            <a:br>
              <a:rPr lang="en-US" b="0" i="1" dirty="0">
                <a:effectLst/>
              </a:rPr>
            </a:br>
            <a:r>
              <a:rPr lang="en-US" dirty="0"/>
              <a:t>(</a:t>
            </a:r>
            <a:r>
              <a:rPr lang="en-US" dirty="0">
                <a:hlinkClick r:id="rId3">
                  <a:extLst>
                    <a:ext uri="{A12FA001-AC4F-418D-AE19-62706E023703}">
                      <ahyp:hlinkClr xmlns:ahyp="http://schemas.microsoft.com/office/drawing/2018/hyperlinkcolor" val="tx"/>
                    </a:ext>
                  </a:extLst>
                </a:hlinkClick>
              </a:rPr>
              <a:t>https://cadw.gov.wales/</a:t>
            </a:r>
            <a:r>
              <a:rPr lang="en-US" dirty="0"/>
              <a:t>)</a:t>
            </a:r>
          </a:p>
          <a:p>
            <a:r>
              <a:rPr lang="en-GB" dirty="0"/>
              <a:t>It is a criminal offence to carry out any works that would disturb a scheduled monument or the ground within a scheduled monument without first obtaining scheduled monument consent. The main purpose of scheduling is to protect and preserve scheduled monuments. These are manged by </a:t>
            </a:r>
            <a:r>
              <a:rPr lang="en-GB" dirty="0" err="1"/>
              <a:t>Cadw</a:t>
            </a:r>
            <a:r>
              <a:rPr lang="en-GB" dirty="0"/>
              <a:t> in Wales. T</a:t>
            </a:r>
            <a:r>
              <a:rPr lang="en-US" dirty="0"/>
              <a:t>here are over 4,000 scheduled monuments in Wales.</a:t>
            </a:r>
          </a:p>
          <a:p>
            <a:r>
              <a:rPr lang="en-GB" dirty="0"/>
              <a:t>Link to all scheduled monuments in the UK: </a:t>
            </a:r>
            <a:r>
              <a:rPr lang="en-US" dirty="0">
                <a:hlinkClick r:id="rId4"/>
              </a:rPr>
              <a:t>https://ancientmonuments.uk/map#.Xyg2si2ZNhE</a:t>
            </a:r>
            <a:endParaRPr lang="en-US" dirty="0"/>
          </a:p>
          <a:p>
            <a:endParaRPr lang="en-US" sz="1600" dirty="0"/>
          </a:p>
        </p:txBody>
      </p:sp>
    </p:spTree>
    <p:extLst>
      <p:ext uri="{BB962C8B-B14F-4D97-AF65-F5344CB8AC3E}">
        <p14:creationId xmlns:p14="http://schemas.microsoft.com/office/powerpoint/2010/main" val="3107231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building, grass, outdoor, stone&#10;&#10;Description automatically generated">
            <a:extLst>
              <a:ext uri="{FF2B5EF4-FFF2-40B4-BE49-F238E27FC236}">
                <a16:creationId xmlns:a16="http://schemas.microsoft.com/office/drawing/2014/main" id="{85B6842D-8EA7-4E73-B1DA-F3F550D72D8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12655" y="2877730"/>
            <a:ext cx="2753608" cy="1835739"/>
          </a:xfrm>
          <a:prstGeom prst="rect">
            <a:avLst/>
          </a:prstGeom>
        </p:spPr>
      </p:pic>
      <p:sp>
        <p:nvSpPr>
          <p:cNvPr id="2" name="Title 1">
            <a:extLst>
              <a:ext uri="{FF2B5EF4-FFF2-40B4-BE49-F238E27FC236}">
                <a16:creationId xmlns:a16="http://schemas.microsoft.com/office/drawing/2014/main" id="{C0BF90E8-2922-EA45-B6DF-57C46ED25553}"/>
              </a:ext>
            </a:extLst>
          </p:cNvPr>
          <p:cNvSpPr>
            <a:spLocks noGrp="1"/>
          </p:cNvSpPr>
          <p:nvPr>
            <p:ph type="title"/>
          </p:nvPr>
        </p:nvSpPr>
        <p:spPr/>
        <p:txBody>
          <a:bodyPr/>
          <a:lstStyle/>
          <a:p>
            <a:r>
              <a:rPr lang="en-US" dirty="0"/>
              <a:t>World heritage site</a:t>
            </a:r>
          </a:p>
        </p:txBody>
      </p:sp>
      <p:sp>
        <p:nvSpPr>
          <p:cNvPr id="3" name="Content Placeholder 2">
            <a:extLst>
              <a:ext uri="{FF2B5EF4-FFF2-40B4-BE49-F238E27FC236}">
                <a16:creationId xmlns:a16="http://schemas.microsoft.com/office/drawing/2014/main" id="{2BB8A0A3-C243-F74E-B0B0-168123039D3F}"/>
              </a:ext>
            </a:extLst>
          </p:cNvPr>
          <p:cNvSpPr>
            <a:spLocks noGrp="1"/>
          </p:cNvSpPr>
          <p:nvPr>
            <p:ph sz="quarter" idx="10"/>
          </p:nvPr>
        </p:nvSpPr>
        <p:spPr>
          <a:xfrm>
            <a:off x="457200" y="1557590"/>
            <a:ext cx="5284368" cy="2830500"/>
          </a:xfrm>
        </p:spPr>
        <p:txBody>
          <a:bodyPr/>
          <a:lstStyle/>
          <a:p>
            <a:r>
              <a:rPr lang="en-US" dirty="0"/>
              <a:t>Wales currently has three world heritage sites:</a:t>
            </a:r>
          </a:p>
          <a:p>
            <a:pPr marL="285750" indent="-285750">
              <a:buClr>
                <a:srgbClr val="0077E3"/>
              </a:buClr>
              <a:buFont typeface="Arial" panose="020B0604020202020204" pitchFamily="34" charset="0"/>
              <a:buChar char="•"/>
            </a:pPr>
            <a:r>
              <a:rPr lang="en-US" dirty="0"/>
              <a:t>The castle and town walls of Edward I at </a:t>
            </a:r>
            <a:r>
              <a:rPr lang="en-US" dirty="0" err="1"/>
              <a:t>Caernarfon</a:t>
            </a:r>
            <a:r>
              <a:rPr lang="en-US" dirty="0"/>
              <a:t>, Conway, Beaumaris and Harlech in North West Wales.</a:t>
            </a:r>
          </a:p>
          <a:p>
            <a:pPr marL="285750" indent="-285750">
              <a:buClr>
                <a:srgbClr val="0077E3"/>
              </a:buClr>
              <a:buFont typeface="Arial" panose="020B0604020202020204" pitchFamily="34" charset="0"/>
              <a:buChar char="•"/>
            </a:pPr>
            <a:r>
              <a:rPr lang="en-US" dirty="0"/>
              <a:t>Blaenavon Industrial Landscape in South East Wales.</a:t>
            </a:r>
          </a:p>
          <a:p>
            <a:pPr marL="285750" indent="-285750">
              <a:buClr>
                <a:srgbClr val="0077E3"/>
              </a:buClr>
              <a:buFont typeface="Arial" panose="020B0604020202020204" pitchFamily="34" charset="0"/>
              <a:buChar char="•"/>
            </a:pPr>
            <a:r>
              <a:rPr lang="en-US" dirty="0" err="1"/>
              <a:t>Pontcysyllte</a:t>
            </a:r>
            <a:r>
              <a:rPr lang="en-US" dirty="0"/>
              <a:t> Aqueduct and canal in North East Wales.</a:t>
            </a:r>
          </a:p>
          <a:p>
            <a:r>
              <a:rPr lang="en-US" dirty="0"/>
              <a:t>All planning enquires that might affect a world heritage site must be directed to </a:t>
            </a:r>
            <a:r>
              <a:rPr lang="en-US" dirty="0" err="1"/>
              <a:t>Cadw</a:t>
            </a:r>
            <a:r>
              <a:rPr lang="en-US" dirty="0"/>
              <a: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342900" indent="-342900">
              <a:buFont typeface="Arial" panose="020B0604020202020204" pitchFamily="34" charset="0"/>
              <a:buChar char="•"/>
            </a:pPr>
            <a:endParaRPr lang="en-US" sz="1600" dirty="0"/>
          </a:p>
        </p:txBody>
      </p:sp>
      <p:pic>
        <p:nvPicPr>
          <p:cNvPr id="5" name="Picture 4" descr="A picture containing sky, boat, outdoor, water&#10;&#10;Description automatically generated">
            <a:extLst>
              <a:ext uri="{FF2B5EF4-FFF2-40B4-BE49-F238E27FC236}">
                <a16:creationId xmlns:a16="http://schemas.microsoft.com/office/drawing/2014/main" id="{5C7155FF-A1AD-4498-8C59-C6568B77FD0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08774" y="1372718"/>
            <a:ext cx="2755232" cy="1835739"/>
          </a:xfrm>
          <a:prstGeom prst="rect">
            <a:avLst/>
          </a:prstGeom>
        </p:spPr>
      </p:pic>
      <p:pic>
        <p:nvPicPr>
          <p:cNvPr id="7" name="Picture 6" descr="A bridge over a river&#10;&#10;Description automatically generated with low confidence">
            <a:extLst>
              <a:ext uri="{FF2B5EF4-FFF2-40B4-BE49-F238E27FC236}">
                <a16:creationId xmlns:a16="http://schemas.microsoft.com/office/drawing/2014/main" id="{9A0B246C-DDF7-4229-8D4A-FDA6262F9D1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933193" y="4499523"/>
            <a:ext cx="2753607" cy="1456317"/>
          </a:xfrm>
          <a:prstGeom prst="rect">
            <a:avLst/>
          </a:prstGeom>
        </p:spPr>
      </p:pic>
    </p:spTree>
    <p:extLst>
      <p:ext uri="{BB962C8B-B14F-4D97-AF65-F5344CB8AC3E}">
        <p14:creationId xmlns:p14="http://schemas.microsoft.com/office/powerpoint/2010/main" val="148309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47A6F-7745-424A-9104-C37568914A9E}"/>
              </a:ext>
            </a:extLst>
          </p:cNvPr>
          <p:cNvSpPr>
            <a:spLocks noGrp="1"/>
          </p:cNvSpPr>
          <p:nvPr>
            <p:ph type="title"/>
          </p:nvPr>
        </p:nvSpPr>
        <p:spPr/>
        <p:txBody>
          <a:bodyPr/>
          <a:lstStyle/>
          <a:p>
            <a:pPr lvl="0"/>
            <a:r>
              <a:rPr lang="en-GB" dirty="0"/>
              <a:t>Local listings and Ecclesiastical Exemption</a:t>
            </a:r>
            <a:endParaRPr lang="en-US" dirty="0"/>
          </a:p>
        </p:txBody>
      </p:sp>
      <p:sp>
        <p:nvSpPr>
          <p:cNvPr id="5" name="Content Placeholder 4">
            <a:extLst>
              <a:ext uri="{FF2B5EF4-FFF2-40B4-BE49-F238E27FC236}">
                <a16:creationId xmlns:a16="http://schemas.microsoft.com/office/drawing/2014/main" id="{7FE8C1D6-32DE-FC4A-9EE2-9C0767589F54}"/>
              </a:ext>
            </a:extLst>
          </p:cNvPr>
          <p:cNvSpPr>
            <a:spLocks noGrp="1"/>
          </p:cNvSpPr>
          <p:nvPr>
            <p:ph sz="quarter" idx="10"/>
          </p:nvPr>
        </p:nvSpPr>
        <p:spPr/>
        <p:txBody>
          <a:bodyPr/>
          <a:lstStyle/>
          <a:p>
            <a:r>
              <a:rPr lang="en-US" dirty="0"/>
              <a:t>When a building does not meet the national criteria but is of special local interest it can be given the status of a local listing. </a:t>
            </a:r>
          </a:p>
          <a:p>
            <a:r>
              <a:rPr lang="en-US" dirty="0"/>
              <a:t>Under Ecclesiastical Exemptions (Listed Buildings and </a:t>
            </a:r>
            <a:r>
              <a:rPr lang="en-US" dirty="0" err="1"/>
              <a:t>Conservation</a:t>
            </a:r>
            <a:r>
              <a:rPr lang="en-US" dirty="0"/>
              <a:t> Areas) (Wales) Order 2018, some religious denominations are not required to obtain listed building consent from the local planning authority to carry out work to their listed place of worship. </a:t>
            </a:r>
          </a:p>
          <a:p>
            <a:r>
              <a:rPr lang="en-US" dirty="0"/>
              <a:t>Further information can be found at: </a:t>
            </a:r>
            <a:r>
              <a:rPr lang="en-US" dirty="0">
                <a:hlinkClick r:id="rId3"/>
              </a:rPr>
              <a:t>http://www.legislation.gov.uk/wsi/2018/1087/contents/made</a:t>
            </a:r>
            <a:r>
              <a:rPr lang="en-US" dirty="0"/>
              <a:t> </a:t>
            </a:r>
          </a:p>
        </p:txBody>
      </p:sp>
    </p:spTree>
    <p:extLst>
      <p:ext uri="{BB962C8B-B14F-4D97-AF65-F5344CB8AC3E}">
        <p14:creationId xmlns:p14="http://schemas.microsoft.com/office/powerpoint/2010/main" val="3930968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66B46-8E13-1C44-B80E-9484390E43A3}"/>
              </a:ext>
            </a:extLst>
          </p:cNvPr>
          <p:cNvSpPr>
            <a:spLocks noGrp="1"/>
          </p:cNvSpPr>
          <p:nvPr>
            <p:ph type="title"/>
          </p:nvPr>
        </p:nvSpPr>
        <p:spPr/>
        <p:txBody>
          <a:bodyPr/>
          <a:lstStyle/>
          <a:p>
            <a:r>
              <a:rPr lang="en-US" dirty="0"/>
              <a:t>Development control officer</a:t>
            </a:r>
          </a:p>
        </p:txBody>
      </p:sp>
      <p:sp>
        <p:nvSpPr>
          <p:cNvPr id="3" name="Content Placeholder 2">
            <a:extLst>
              <a:ext uri="{FF2B5EF4-FFF2-40B4-BE49-F238E27FC236}">
                <a16:creationId xmlns:a16="http://schemas.microsoft.com/office/drawing/2014/main" id="{2639BDA3-5BC7-5A4D-9C3F-8A02D4243CC3}"/>
              </a:ext>
            </a:extLst>
          </p:cNvPr>
          <p:cNvSpPr>
            <a:spLocks noGrp="1"/>
          </p:cNvSpPr>
          <p:nvPr>
            <p:ph sz="quarter" idx="10"/>
          </p:nvPr>
        </p:nvSpPr>
        <p:spPr>
          <a:xfrm>
            <a:off x="457200" y="1556792"/>
            <a:ext cx="8399543" cy="4392488"/>
          </a:xfrm>
        </p:spPr>
        <p:txBody>
          <a:bodyPr/>
          <a:lstStyle/>
          <a:p>
            <a:r>
              <a:rPr lang="en-US" dirty="0"/>
              <a:t>Development control officers are employed by organisations like </a:t>
            </a:r>
            <a:r>
              <a:rPr lang="en-US" dirty="0" err="1"/>
              <a:t>Cadw</a:t>
            </a:r>
            <a:r>
              <a:rPr lang="en-US" dirty="0"/>
              <a:t>. Their main responsibilities include the following:</a:t>
            </a:r>
          </a:p>
          <a:p>
            <a:pPr marL="342900" indent="-342900">
              <a:buClr>
                <a:srgbClr val="0077E3"/>
              </a:buClr>
              <a:buFont typeface="Arial" panose="020B0604020202020204" pitchFamily="34" charset="0"/>
              <a:buChar char="•"/>
            </a:pPr>
            <a:r>
              <a:rPr lang="en-US" dirty="0"/>
              <a:t>Assessing planning applications and evaluating the outcomes.</a:t>
            </a:r>
          </a:p>
          <a:p>
            <a:pPr marL="342900" indent="-342900">
              <a:buClr>
                <a:srgbClr val="0077E3"/>
              </a:buClr>
              <a:buFont typeface="Arial" panose="020B0604020202020204" pitchFamily="34" charset="0"/>
              <a:buChar char="•"/>
            </a:pPr>
            <a:r>
              <a:rPr lang="en-US" dirty="0"/>
              <a:t>Investigating developments, or proposed developments, checking that they comply fully with any restrictions.</a:t>
            </a:r>
          </a:p>
          <a:p>
            <a:pPr marL="342900" indent="-342900">
              <a:buClr>
                <a:srgbClr val="0077E3"/>
              </a:buClr>
              <a:buFont typeface="Arial" panose="020B0604020202020204" pitchFamily="34" charset="0"/>
              <a:buChar char="•"/>
            </a:pPr>
            <a:r>
              <a:rPr lang="en-US" dirty="0"/>
              <a:t>Providing professional advice to colleagues, elected members, etc.</a:t>
            </a:r>
          </a:p>
          <a:p>
            <a:pPr marL="342900" indent="-342900">
              <a:buClr>
                <a:srgbClr val="0077E3"/>
              </a:buClr>
              <a:buFont typeface="Arial" panose="020B0604020202020204" pitchFamily="34" charset="0"/>
              <a:buChar char="•"/>
            </a:pPr>
            <a:r>
              <a:rPr lang="en-US" dirty="0"/>
              <a:t>Advising outside experts, i.e. National Trust, </a:t>
            </a:r>
            <a:r>
              <a:rPr lang="en-US" dirty="0" err="1"/>
              <a:t>Cadw</a:t>
            </a:r>
            <a:r>
              <a:rPr lang="en-US" dirty="0"/>
              <a:t> on regulations and recommendations for conservation and developments.</a:t>
            </a:r>
          </a:p>
          <a:p>
            <a:pPr marL="342900" indent="-342900">
              <a:buClr>
                <a:srgbClr val="0077E3"/>
              </a:buClr>
              <a:buFont typeface="Arial" panose="020B0604020202020204" pitchFamily="34" charset="0"/>
              <a:buChar char="•"/>
            </a:pPr>
            <a:r>
              <a:rPr lang="en-US" dirty="0"/>
              <a:t>Working within a team preparing schemes for the conservation of historic buildings and the countryside.</a:t>
            </a:r>
          </a:p>
          <a:p>
            <a:endParaRPr lang="en-US" dirty="0"/>
          </a:p>
        </p:txBody>
      </p:sp>
    </p:spTree>
    <p:extLst>
      <p:ext uri="{BB962C8B-B14F-4D97-AF65-F5344CB8AC3E}">
        <p14:creationId xmlns:p14="http://schemas.microsoft.com/office/powerpoint/2010/main" val="2133760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B67BB-AB84-8A4B-AE49-CDD8068733FD}"/>
              </a:ext>
            </a:extLst>
          </p:cNvPr>
          <p:cNvSpPr>
            <a:spLocks noGrp="1"/>
          </p:cNvSpPr>
          <p:nvPr>
            <p:ph type="title"/>
          </p:nvPr>
        </p:nvSpPr>
        <p:spPr/>
        <p:txBody>
          <a:bodyPr/>
          <a:lstStyle/>
          <a:p>
            <a:r>
              <a:rPr lang="en-US" dirty="0"/>
              <a:t>Building heritage conservation officer</a:t>
            </a:r>
          </a:p>
        </p:txBody>
      </p:sp>
      <p:sp>
        <p:nvSpPr>
          <p:cNvPr id="3" name="Content Placeholder 2">
            <a:extLst>
              <a:ext uri="{FF2B5EF4-FFF2-40B4-BE49-F238E27FC236}">
                <a16:creationId xmlns:a16="http://schemas.microsoft.com/office/drawing/2014/main" id="{49CAE256-2CF6-F947-879C-7C6588376F50}"/>
              </a:ext>
            </a:extLst>
          </p:cNvPr>
          <p:cNvSpPr>
            <a:spLocks noGrp="1"/>
          </p:cNvSpPr>
          <p:nvPr>
            <p:ph sz="quarter" idx="10"/>
          </p:nvPr>
        </p:nvSpPr>
        <p:spPr>
          <a:xfrm>
            <a:off x="457200" y="1512000"/>
            <a:ext cx="8435280" cy="4248000"/>
          </a:xfrm>
        </p:spPr>
        <p:txBody>
          <a:bodyPr/>
          <a:lstStyle/>
          <a:p>
            <a:r>
              <a:rPr lang="en-US" dirty="0"/>
              <a:t>Building conservation officers  are normally employed by the local council. Their role is to help to protect and conserve a diverse range of buildings including houses, church, windmills, lighthouses and even factories. Their main duties include:</a:t>
            </a:r>
          </a:p>
          <a:p>
            <a:pPr marL="285750" indent="-285750">
              <a:buClr>
                <a:srgbClr val="0077E3"/>
              </a:buClr>
              <a:buFont typeface="Arial" panose="020B0604020202020204" pitchFamily="34" charset="0"/>
              <a:buChar char="•"/>
            </a:pPr>
            <a:r>
              <a:rPr lang="en-US" dirty="0"/>
              <a:t>Inspecting and surveying buildings and writing reports on their condition.</a:t>
            </a:r>
          </a:p>
          <a:p>
            <a:pPr marL="285750" indent="-285750">
              <a:buClr>
                <a:srgbClr val="0077E3"/>
              </a:buClr>
              <a:buFont typeface="Arial" panose="020B0604020202020204" pitchFamily="34" charset="0"/>
              <a:buChar char="•"/>
            </a:pPr>
            <a:r>
              <a:rPr lang="en-US" dirty="0"/>
              <a:t>Recommending buildings for </a:t>
            </a:r>
            <a:r>
              <a:rPr lang="en-US" dirty="0" err="1"/>
              <a:t>conservation</a:t>
            </a:r>
            <a:r>
              <a:rPr lang="en-US" dirty="0"/>
              <a:t>.</a:t>
            </a:r>
          </a:p>
          <a:p>
            <a:pPr marL="285750" indent="-285750">
              <a:buClr>
                <a:srgbClr val="0077E3"/>
              </a:buClr>
              <a:buFont typeface="Arial" panose="020B0604020202020204" pitchFamily="34" charset="0"/>
              <a:buChar char="•"/>
            </a:pPr>
            <a:r>
              <a:rPr lang="en-US" dirty="0"/>
              <a:t>Producing schedules of </a:t>
            </a:r>
            <a:r>
              <a:rPr lang="en-US" dirty="0" err="1"/>
              <a:t>conservation</a:t>
            </a:r>
            <a:r>
              <a:rPr lang="en-US" dirty="0"/>
              <a:t> work.</a:t>
            </a:r>
          </a:p>
          <a:p>
            <a:pPr marL="285750" indent="-285750">
              <a:buClr>
                <a:srgbClr val="0077E3"/>
              </a:buClr>
              <a:buFont typeface="Arial" panose="020B0604020202020204" pitchFamily="34" charset="0"/>
              <a:buChar char="•"/>
            </a:pPr>
            <a:r>
              <a:rPr lang="en-US" dirty="0"/>
              <a:t>Sourcing suppliers of traditional materials and suitable craftspeople. </a:t>
            </a:r>
          </a:p>
          <a:p>
            <a:pPr marL="285750" indent="-285750">
              <a:buClr>
                <a:srgbClr val="0077E3"/>
              </a:buClr>
              <a:buFont typeface="Arial" panose="020B0604020202020204" pitchFamily="34" charset="0"/>
              <a:buChar char="•"/>
            </a:pPr>
            <a:r>
              <a:rPr lang="en-US" dirty="0"/>
              <a:t>Giving advice to owners, architects, heritage groups etc. on building </a:t>
            </a:r>
            <a:r>
              <a:rPr lang="en-US" dirty="0" err="1"/>
              <a:t>conservation</a:t>
            </a:r>
            <a:r>
              <a:rPr lang="en-US" dirty="0"/>
              <a:t>.</a:t>
            </a:r>
          </a:p>
          <a:p>
            <a:pPr marL="285750" indent="-285750">
              <a:buFont typeface="Arial" panose="020B0604020202020204" pitchFamily="34" charset="0"/>
              <a:buChar char="•"/>
            </a:pPr>
            <a:endParaRPr lang="en-US" sz="1600" dirty="0"/>
          </a:p>
          <a:p>
            <a:endParaRPr lang="en-US" sz="1600" dirty="0"/>
          </a:p>
        </p:txBody>
      </p:sp>
    </p:spTree>
    <p:extLst>
      <p:ext uri="{BB962C8B-B14F-4D97-AF65-F5344CB8AC3E}">
        <p14:creationId xmlns:p14="http://schemas.microsoft.com/office/powerpoint/2010/main" val="3214766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Building control officer</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512000"/>
            <a:ext cx="8291264" cy="4248000"/>
          </a:xfrm>
        </p:spPr>
        <p:txBody>
          <a:bodyPr/>
          <a:lstStyle/>
          <a:p>
            <a:r>
              <a:rPr lang="en-US" dirty="0"/>
              <a:t>Building control is the minimum standard for design, construction and alteration to a building. A building control office will visit a site at set points to ensure that all work carried out meets the relevant  regulations. Typical times to conduct an inspection are: before the concrete is poured into a foundation trench, when DPC height has been reached, when the roof is going on and when construction is finished.</a:t>
            </a:r>
            <a:endParaRPr lang="en-US" sz="1600" dirty="0"/>
          </a:p>
        </p:txBody>
      </p:sp>
      <p:sp>
        <p:nvSpPr>
          <p:cNvPr id="6" name="TextBox 5">
            <a:extLst>
              <a:ext uri="{FF2B5EF4-FFF2-40B4-BE49-F238E27FC236}">
                <a16:creationId xmlns:a16="http://schemas.microsoft.com/office/drawing/2014/main" id="{2D4544A9-ADB6-4D60-BB63-85713C243050}"/>
              </a:ext>
            </a:extLst>
          </p:cNvPr>
          <p:cNvSpPr txBox="1"/>
          <p:nvPr/>
        </p:nvSpPr>
        <p:spPr>
          <a:xfrm>
            <a:off x="395536" y="3573016"/>
            <a:ext cx="4546848" cy="1938992"/>
          </a:xfrm>
          <a:prstGeom prst="rect">
            <a:avLst/>
          </a:prstGeom>
          <a:noFill/>
        </p:spPr>
        <p:txBody>
          <a:bodyPr wrap="square">
            <a:spAutoFit/>
          </a:bodyPr>
          <a:lstStyle/>
          <a:p>
            <a:r>
              <a:rPr lang="en-US" dirty="0"/>
              <a:t>Only when they are satisfied that all work has been carried out correctly  will they sign off the project as complete. They can be either employed by the local authority or be an independent approved inspector.</a:t>
            </a:r>
          </a:p>
        </p:txBody>
      </p:sp>
      <p:pic>
        <p:nvPicPr>
          <p:cNvPr id="7" name="Picture 6" descr="A person writing on a piece of paper&#10;&#10;Description automatically generated with medium confidence">
            <a:extLst>
              <a:ext uri="{FF2B5EF4-FFF2-40B4-BE49-F238E27FC236}">
                <a16:creationId xmlns:a16="http://schemas.microsoft.com/office/drawing/2014/main" id="{D5BC405A-8DB8-4DFB-9564-1E07C632F4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42882" y="3615688"/>
            <a:ext cx="3600035" cy="2400375"/>
          </a:xfrm>
          <a:prstGeom prst="rect">
            <a:avLst/>
          </a:prstGeom>
        </p:spPr>
      </p:pic>
    </p:spTree>
    <p:extLst>
      <p:ext uri="{BB962C8B-B14F-4D97-AF65-F5344CB8AC3E}">
        <p14:creationId xmlns:p14="http://schemas.microsoft.com/office/powerpoint/2010/main" val="2385919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A4B38D-E735-724B-8192-82B9A0C21085}"/>
              </a:ext>
            </a:extLst>
          </p:cNvPr>
          <p:cNvSpPr>
            <a:spLocks noGrp="1"/>
          </p:cNvSpPr>
          <p:nvPr>
            <p:ph sz="quarter" idx="10"/>
          </p:nvPr>
        </p:nvSpPr>
        <p:spPr>
          <a:xfrm>
            <a:off x="457200" y="1512000"/>
            <a:ext cx="7931224" cy="4248000"/>
          </a:xfrm>
        </p:spPr>
        <p:txBody>
          <a:bodyPr/>
          <a:lstStyle/>
          <a:p>
            <a:r>
              <a:rPr lang="en-GB" dirty="0"/>
              <a:t>The main types of consent or approval are:</a:t>
            </a:r>
          </a:p>
          <a:p>
            <a:pPr marL="342900" lvl="0" indent="-342900">
              <a:buClr>
                <a:srgbClr val="0077E3"/>
              </a:buClr>
              <a:buFont typeface="Arial" panose="020B0604020202020204" pitchFamily="34" charset="0"/>
              <a:buChar char="•"/>
            </a:pPr>
            <a:r>
              <a:rPr lang="en-GB" dirty="0"/>
              <a:t>Planning permissions (outline, reserved matters, full, discharge/variation of conditions)</a:t>
            </a:r>
          </a:p>
          <a:p>
            <a:pPr marL="342900" lvl="0" indent="-342900">
              <a:buClr>
                <a:srgbClr val="0077E3"/>
              </a:buClr>
              <a:buFont typeface="Arial" panose="020B0604020202020204" pitchFamily="34" charset="0"/>
              <a:buChar char="•"/>
            </a:pPr>
            <a:r>
              <a:rPr lang="en-GB" dirty="0"/>
              <a:t>Building Regulations approval			</a:t>
            </a:r>
          </a:p>
          <a:p>
            <a:pPr marL="342900" lvl="0" indent="-342900">
              <a:buClr>
                <a:srgbClr val="0077E3"/>
              </a:buClr>
              <a:buFont typeface="Arial" panose="020B0604020202020204" pitchFamily="34" charset="0"/>
              <a:buChar char="•"/>
            </a:pPr>
            <a:r>
              <a:rPr lang="en-GB" dirty="0"/>
              <a:t>Listed building consent</a:t>
            </a:r>
          </a:p>
          <a:p>
            <a:pPr marL="342900" lvl="0" indent="-342900">
              <a:buClr>
                <a:srgbClr val="0077E3"/>
              </a:buClr>
              <a:buFont typeface="Arial" panose="020B0604020202020204" pitchFamily="34" charset="0"/>
              <a:buChar char="•"/>
            </a:pPr>
            <a:r>
              <a:rPr lang="en-GB" dirty="0"/>
              <a:t>Conservation area consent			</a:t>
            </a:r>
          </a:p>
          <a:p>
            <a:pPr marL="342900" lvl="0" indent="-342900">
              <a:buClr>
                <a:srgbClr val="0077E3"/>
              </a:buClr>
              <a:buFont typeface="Arial" panose="020B0604020202020204" pitchFamily="34" charset="0"/>
              <a:buChar char="•"/>
            </a:pPr>
            <a:r>
              <a:rPr lang="en-GB" dirty="0"/>
              <a:t>Scheduled monument consent</a:t>
            </a:r>
            <a:endParaRPr lang="en-GB" sz="1600" dirty="0"/>
          </a:p>
          <a:p>
            <a:r>
              <a:rPr lang="en-GB" dirty="0"/>
              <a:t>Breaching legislation and regulations can result in enforcement, prosecution or demolition.</a:t>
            </a:r>
          </a:p>
        </p:txBody>
      </p:sp>
      <p:sp>
        <p:nvSpPr>
          <p:cNvPr id="4" name="Title 1">
            <a:extLst>
              <a:ext uri="{FF2B5EF4-FFF2-40B4-BE49-F238E27FC236}">
                <a16:creationId xmlns:a16="http://schemas.microsoft.com/office/drawing/2014/main" id="{A6B894F7-757D-E14A-B866-632CD781BF7C}"/>
              </a:ext>
            </a:extLst>
          </p:cNvPr>
          <p:cNvSpPr>
            <a:spLocks noGrp="1"/>
          </p:cNvSpPr>
          <p:nvPr>
            <p:ph type="title"/>
          </p:nvPr>
        </p:nvSpPr>
        <p:spPr/>
        <p:txBody>
          <a:bodyPr/>
          <a:lstStyle/>
          <a:p>
            <a:r>
              <a:rPr lang="en-US" dirty="0"/>
              <a:t>Consent or approval</a:t>
            </a:r>
          </a:p>
        </p:txBody>
      </p:sp>
      <p:pic>
        <p:nvPicPr>
          <p:cNvPr id="5" name="Picture 4" descr="Diagram, engineering drawing&#10;&#10;Description automatically generated">
            <a:extLst>
              <a:ext uri="{FF2B5EF4-FFF2-40B4-BE49-F238E27FC236}">
                <a16:creationId xmlns:a16="http://schemas.microsoft.com/office/drawing/2014/main" id="{C98511F5-EA16-4662-913A-1E4C1A108C3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36220" y="2636912"/>
            <a:ext cx="3707780" cy="2471500"/>
          </a:xfrm>
          <a:prstGeom prst="rect">
            <a:avLst/>
          </a:prstGeom>
        </p:spPr>
      </p:pic>
    </p:spTree>
    <p:extLst>
      <p:ext uri="{BB962C8B-B14F-4D97-AF65-F5344CB8AC3E}">
        <p14:creationId xmlns:p14="http://schemas.microsoft.com/office/powerpoint/2010/main" val="768463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t>Planning permission</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412776"/>
            <a:ext cx="8435280" cy="4248000"/>
          </a:xfrm>
        </p:spPr>
        <p:txBody>
          <a:bodyPr/>
          <a:lstStyle/>
          <a:p>
            <a:r>
              <a:rPr lang="en-GB" dirty="0"/>
              <a:t>Before any building work commences you need to know if planning approval is required to construct or demolish a building.</a:t>
            </a:r>
          </a:p>
          <a:p>
            <a:r>
              <a:rPr lang="en-GB" b="1" dirty="0"/>
              <a:t>Outline planning </a:t>
            </a:r>
            <a:r>
              <a:rPr lang="en-GB" dirty="0"/>
              <a:t>is normally the first stage, where a brief description and drawings showing the planned position, size, layout and intended use are submitted. If the local authority approve in principle, full planning permission can then be submitted. This is advisable before commissioning architects etc. to produce detailed drawings and other documents.</a:t>
            </a:r>
          </a:p>
          <a:p>
            <a:r>
              <a:rPr lang="en-GB" b="1" dirty="0"/>
              <a:t>Full planning </a:t>
            </a:r>
            <a:r>
              <a:rPr lang="en-GB" dirty="0"/>
              <a:t>requires all the necessary plans and drawings relating to the proposed development including all supporting documentation to be submitted along with a completed application form and relevant fees.</a:t>
            </a:r>
          </a:p>
          <a:p>
            <a:r>
              <a:rPr lang="en-GB" dirty="0"/>
              <a:t>Further information on consent types can be found at </a:t>
            </a:r>
            <a:r>
              <a:rPr lang="en-GB" dirty="0">
                <a:hlinkClick r:id="rId3"/>
              </a:rPr>
              <a:t>Consent types - Planning Portal - Wales</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5C157-E62E-9E49-A323-6CAC68D753B5}"/>
              </a:ext>
            </a:extLst>
          </p:cNvPr>
          <p:cNvSpPr>
            <a:spLocks noGrp="1"/>
          </p:cNvSpPr>
          <p:nvPr>
            <p:ph type="title"/>
          </p:nvPr>
        </p:nvSpPr>
        <p:spPr/>
        <p:txBody>
          <a:bodyPr/>
          <a:lstStyle/>
          <a:p>
            <a:r>
              <a:rPr lang="en-GB" dirty="0"/>
              <a:t>Planning permission (continued)</a:t>
            </a:r>
            <a:endParaRPr lang="en-US" dirty="0"/>
          </a:p>
        </p:txBody>
      </p:sp>
      <p:sp>
        <p:nvSpPr>
          <p:cNvPr id="4" name="Content Placeholder 3">
            <a:extLst>
              <a:ext uri="{FF2B5EF4-FFF2-40B4-BE49-F238E27FC236}">
                <a16:creationId xmlns:a16="http://schemas.microsoft.com/office/drawing/2014/main" id="{D2E136C6-F2A4-4070-BFE8-48A424389B81}"/>
              </a:ext>
            </a:extLst>
          </p:cNvPr>
          <p:cNvSpPr>
            <a:spLocks noGrp="1"/>
          </p:cNvSpPr>
          <p:nvPr>
            <p:ph sz="quarter" idx="10"/>
          </p:nvPr>
        </p:nvSpPr>
        <p:spPr/>
        <p:txBody>
          <a:bodyPr/>
          <a:lstStyle/>
          <a:p>
            <a:r>
              <a:rPr lang="en-US" dirty="0"/>
              <a:t>Where outline permission has been granted, you may, within three years of the outline approval, make an application for the outstanding reserved matters, i.e. the information excluded from the initial outline planning application. This will typically include information about the layout, access, scale and appearance of the development.</a:t>
            </a:r>
            <a:endParaRPr lang="en-GB" dirty="0"/>
          </a:p>
        </p:txBody>
      </p:sp>
      <p:pic>
        <p:nvPicPr>
          <p:cNvPr id="5" name="Picture 4" descr="A picture containing sky, outdoor, farm machine&#10;&#10;Description automatically generated">
            <a:extLst>
              <a:ext uri="{FF2B5EF4-FFF2-40B4-BE49-F238E27FC236}">
                <a16:creationId xmlns:a16="http://schemas.microsoft.com/office/drawing/2014/main" id="{AFE9BC12-8C48-4518-935F-64A52685DC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04048" y="3320319"/>
            <a:ext cx="4139952" cy="2759968"/>
          </a:xfrm>
          <a:prstGeom prst="rect">
            <a:avLst/>
          </a:prstGeom>
        </p:spPr>
      </p:pic>
    </p:spTree>
    <p:extLst>
      <p:ext uri="{BB962C8B-B14F-4D97-AF65-F5344CB8AC3E}">
        <p14:creationId xmlns:p14="http://schemas.microsoft.com/office/powerpoint/2010/main" val="621341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Permitted development rights</a:t>
            </a:r>
          </a:p>
        </p:txBody>
      </p:sp>
      <p:sp>
        <p:nvSpPr>
          <p:cNvPr id="2" name="Rectangle 1">
            <a:extLst>
              <a:ext uri="{FF2B5EF4-FFF2-40B4-BE49-F238E27FC236}">
                <a16:creationId xmlns:a16="http://schemas.microsoft.com/office/drawing/2014/main" id="{AB05AE3B-3817-5E48-9B32-4A195B74657C}"/>
              </a:ext>
            </a:extLst>
          </p:cNvPr>
          <p:cNvSpPr/>
          <p:nvPr/>
        </p:nvSpPr>
        <p:spPr>
          <a:xfrm>
            <a:off x="385192" y="1505221"/>
            <a:ext cx="7931224" cy="1938992"/>
          </a:xfrm>
          <a:prstGeom prst="rect">
            <a:avLst/>
          </a:prstGeom>
        </p:spPr>
        <p:txBody>
          <a:bodyPr wrap="square">
            <a:spAutoFit/>
          </a:bodyPr>
          <a:lstStyle/>
          <a:p>
            <a:r>
              <a:rPr lang="en-GB" dirty="0">
                <a:solidFill>
                  <a:srgbClr val="000000"/>
                </a:solidFill>
                <a:latin typeface="+mn-lt"/>
              </a:rPr>
              <a:t>You can make certain types of minor changes to your house without the need to apply for planning permission. These are called ‘permitted development rights’ and can vary from one local authority to another and are not applicable in conservation areas or national parks. Examples are small extensions, garages, outbuildings, and conversion of a garage or roof space. </a:t>
            </a:r>
            <a:endParaRPr lang="en-US" dirty="0">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056F-E586-6240-B565-6358D8C62E47}"/>
              </a:ext>
            </a:extLst>
          </p:cNvPr>
          <p:cNvSpPr>
            <a:spLocks noGrp="1"/>
          </p:cNvSpPr>
          <p:nvPr>
            <p:ph type="title"/>
          </p:nvPr>
        </p:nvSpPr>
        <p:spPr/>
        <p:txBody>
          <a:bodyPr/>
          <a:lstStyle/>
          <a:p>
            <a:r>
              <a:rPr lang="en-US" dirty="0"/>
              <a:t>Retrospective planning permissions</a:t>
            </a:r>
          </a:p>
        </p:txBody>
      </p:sp>
      <p:sp>
        <p:nvSpPr>
          <p:cNvPr id="3" name="Content Placeholder 2">
            <a:extLst>
              <a:ext uri="{FF2B5EF4-FFF2-40B4-BE49-F238E27FC236}">
                <a16:creationId xmlns:a16="http://schemas.microsoft.com/office/drawing/2014/main" id="{D54E3C3F-A53B-5647-A9D2-B98C094799DB}"/>
              </a:ext>
            </a:extLst>
          </p:cNvPr>
          <p:cNvSpPr>
            <a:spLocks noGrp="1"/>
          </p:cNvSpPr>
          <p:nvPr>
            <p:ph sz="quarter" idx="10"/>
          </p:nvPr>
        </p:nvSpPr>
        <p:spPr>
          <a:xfrm>
            <a:off x="457200" y="1512000"/>
            <a:ext cx="8229600" cy="4005232"/>
          </a:xfrm>
        </p:spPr>
        <p:txBody>
          <a:bodyPr/>
          <a:lstStyle/>
          <a:p>
            <a:r>
              <a:rPr lang="en-US" dirty="0"/>
              <a:t>Any building or structure that has been built without the proper planning approval in place is known as a planning breach and may require the submission of a retrospective planning application. </a:t>
            </a:r>
          </a:p>
          <a:p>
            <a:r>
              <a:rPr lang="en-US" dirty="0"/>
              <a:t>If planning has already been rejected the council can issue an enforcement notice requiring the building to be demolished or returned to its original form.</a:t>
            </a:r>
          </a:p>
          <a:p>
            <a:r>
              <a:rPr lang="en-US" dirty="0"/>
              <a:t>Failure to comply with an enforcement notice can lead to prosecution</a:t>
            </a:r>
            <a:r>
              <a:rPr lang="en-GB" dirty="0"/>
              <a:t> with fines up to £20,000 </a:t>
            </a:r>
            <a:endParaRPr lang="en-US" dirty="0"/>
          </a:p>
        </p:txBody>
      </p:sp>
    </p:spTree>
    <p:extLst>
      <p:ext uri="{BB962C8B-B14F-4D97-AF65-F5344CB8AC3E}">
        <p14:creationId xmlns:p14="http://schemas.microsoft.com/office/powerpoint/2010/main" val="4248078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4044</TotalTime>
  <Words>1825</Words>
  <Application>Microsoft Office PowerPoint</Application>
  <PresentationFormat>On-screen Show (4:3)</PresentationFormat>
  <Paragraphs>186</Paragraphs>
  <Slides>20</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Lucida Grande</vt:lpstr>
      <vt:lpstr>Roboto</vt:lpstr>
      <vt:lpstr>Times New Roman</vt:lpstr>
      <vt:lpstr>Default Design</vt:lpstr>
      <vt:lpstr>PowerPoint 2: Know the planning process </vt:lpstr>
      <vt:lpstr>Development control officer</vt:lpstr>
      <vt:lpstr>Building heritage conservation officer</vt:lpstr>
      <vt:lpstr>Building control officer</vt:lpstr>
      <vt:lpstr>Consent or approval</vt:lpstr>
      <vt:lpstr>Planning permission</vt:lpstr>
      <vt:lpstr>Planning permission (continued)</vt:lpstr>
      <vt:lpstr>Permitted development rights</vt:lpstr>
      <vt:lpstr>Retrospective planning permissions</vt:lpstr>
      <vt:lpstr>Building regulations </vt:lpstr>
      <vt:lpstr>Building regulations (continued)</vt:lpstr>
      <vt:lpstr>Heritage protection</vt:lpstr>
      <vt:lpstr>Heritage buildings</vt:lpstr>
      <vt:lpstr>Listed building grades</vt:lpstr>
      <vt:lpstr>Listed buildings in Wales as of August 2020</vt:lpstr>
      <vt:lpstr>Conservation area </vt:lpstr>
      <vt:lpstr>Schedule monument consent</vt:lpstr>
      <vt:lpstr>World heritage site</vt:lpstr>
      <vt:lpstr>Local listings and Ecclesiastical Exemption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306</cp:revision>
  <dcterms:created xsi:type="dcterms:W3CDTF">2013-05-28T00:38:54Z</dcterms:created>
  <dcterms:modified xsi:type="dcterms:W3CDTF">2021-04-09T14:30:21Z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