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4"/>
  </p:notesMasterIdLst>
  <p:handoutMasterIdLst>
    <p:handoutMasterId r:id="rId25"/>
  </p:handoutMasterIdLst>
  <p:sldIdLst>
    <p:sldId id="256" r:id="rId5"/>
    <p:sldId id="309" r:id="rId6"/>
    <p:sldId id="353" r:id="rId7"/>
    <p:sldId id="354" r:id="rId8"/>
    <p:sldId id="372" r:id="rId9"/>
    <p:sldId id="373" r:id="rId10"/>
    <p:sldId id="262" r:id="rId11"/>
    <p:sldId id="287" r:id="rId12"/>
    <p:sldId id="299" r:id="rId13"/>
    <p:sldId id="313" r:id="rId14"/>
    <p:sldId id="374" r:id="rId15"/>
    <p:sldId id="285" r:id="rId16"/>
    <p:sldId id="314" r:id="rId17"/>
    <p:sldId id="315" r:id="rId18"/>
    <p:sldId id="300" r:id="rId19"/>
    <p:sldId id="350" r:id="rId20"/>
    <p:sldId id="371" r:id="rId21"/>
    <p:sldId id="317" r:id="rId22"/>
    <p:sldId id="267" r:id="rId23"/>
  </p:sldIdLst>
  <p:sldSz cx="9144000" cy="6858000" type="screen4x3"/>
  <p:notesSz cx="6858000" cy="9144000"/>
  <p:custDataLst>
    <p:tags r:id="rId26"/>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Brooks" initials="CB" lastIdx="1" clrIdx="0">
    <p:extLst>
      <p:ext uri="{19B8F6BF-5375-455C-9EA6-DF929625EA0E}">
        <p15:presenceInfo xmlns:p15="http://schemas.microsoft.com/office/powerpoint/2012/main" userId="S::Claire.Brooks@cityandguilds.com::045b5ce1-bb15-4c22-aa7e-c7b600949989" providerId="AD"/>
      </p:ext>
    </p:extLst>
  </p:cmAuthor>
  <p:cmAuthor id="2" name="Linda Mellor" initials="LM" lastIdx="1" clrIdx="1">
    <p:extLst>
      <p:ext uri="{19B8F6BF-5375-455C-9EA6-DF929625EA0E}">
        <p15:presenceInfo xmlns:p15="http://schemas.microsoft.com/office/powerpoint/2012/main" userId="8befdacc21238a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9140"/>
    <p:restoredTop sz="86420"/>
  </p:normalViewPr>
  <p:slideViewPr>
    <p:cSldViewPr showGuides="1">
      <p:cViewPr varScale="1">
        <p:scale>
          <a:sx n="98" d="100"/>
          <a:sy n="98" d="100"/>
        </p:scale>
        <p:origin x="1572" y="90"/>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4/22/2021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7030AB69-210A-4A8A-9599-78AE306987FD}"/>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AC7BE2ED-CE25-40C0-8C16-D3BD5301092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a:extLst>
              <a:ext uri="{FF2B5EF4-FFF2-40B4-BE49-F238E27FC236}">
                <a16:creationId xmlns:a16="http://schemas.microsoft.com/office/drawing/2014/main" id="{568789C9-5EA6-4E9E-A6C2-BC2CC529B095}"/>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Notes Placeholder 2">
            <a:extLst>
              <a:ext uri="{FF2B5EF4-FFF2-40B4-BE49-F238E27FC236}">
                <a16:creationId xmlns:a16="http://schemas.microsoft.com/office/drawing/2014/main" id="{2E9D34A8-BC6D-49D0-BBD9-595BA6B477D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a:extLst>
              <a:ext uri="{FF2B5EF4-FFF2-40B4-BE49-F238E27FC236}">
                <a16:creationId xmlns:a16="http://schemas.microsoft.com/office/drawing/2014/main" id="{1534CD6E-FF8E-437A-854E-E9E751E267D5}"/>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Notes Placeholder 2">
            <a:extLst>
              <a:ext uri="{FF2B5EF4-FFF2-40B4-BE49-F238E27FC236}">
                <a16:creationId xmlns:a16="http://schemas.microsoft.com/office/drawing/2014/main" id="{B6B20168-307D-4FBA-9130-B7B6D130B9B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id="{8E9071BC-EABE-488D-9781-A79A836BA98F}"/>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Notes Placeholder 2">
            <a:extLst>
              <a:ext uri="{FF2B5EF4-FFF2-40B4-BE49-F238E27FC236}">
                <a16:creationId xmlns:a16="http://schemas.microsoft.com/office/drawing/2014/main" id="{8BC14826-ECC6-4D6B-98D3-31F9936A438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id="{CBE92191-90C6-4795-8C1B-BDFE861FB4BB}"/>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a:extLst>
              <a:ext uri="{FF2B5EF4-FFF2-40B4-BE49-F238E27FC236}">
                <a16:creationId xmlns:a16="http://schemas.microsoft.com/office/drawing/2014/main" id="{0B8D06DF-777E-451E-8868-5432F8AD36D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4518D062-DB2B-4286-A89C-250859701157}"/>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a:extLst>
              <a:ext uri="{FF2B5EF4-FFF2-40B4-BE49-F238E27FC236}">
                <a16:creationId xmlns:a16="http://schemas.microsoft.com/office/drawing/2014/main" id="{4E2512B5-48B6-40EB-A83F-7B8437FC4A8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extLst>
      <p:ext uri="{BB962C8B-B14F-4D97-AF65-F5344CB8AC3E}">
        <p14:creationId xmlns:p14="http://schemas.microsoft.com/office/powerpoint/2010/main" val="41790507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31E117C4-9E89-4466-872F-BFDE651E2E34}"/>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F19610D8-2E58-45BF-AF02-4FB27FFA18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extLst>
      <p:ext uri="{BB962C8B-B14F-4D97-AF65-F5344CB8AC3E}">
        <p14:creationId xmlns:p14="http://schemas.microsoft.com/office/powerpoint/2010/main" val="2024548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224CD4AF-1F1A-433D-BE49-E95661C0B6E4}"/>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2888EFB2-C35A-4819-8E48-C19507A1EF5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DBC8A3DD-910E-43D0-92C7-8A7CC438491D}"/>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B1E7DC71-2A0D-48BB-A405-6E2F8F6E3F6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54705C1E-D8B5-485A-ADC5-BFDCFF6637B1}"/>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09C46863-0D9A-4A9E-A14F-CF58BD0EEB0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4C8B0272-F2E2-4805-BC83-99EF3095EF39}"/>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a:extLst>
              <a:ext uri="{FF2B5EF4-FFF2-40B4-BE49-F238E27FC236}">
                <a16:creationId xmlns:a16="http://schemas.microsoft.com/office/drawing/2014/main" id="{D2D6A836-35AA-41B5-B033-5A93B255513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a:extLst>
              <a:ext uri="{FF2B5EF4-FFF2-40B4-BE49-F238E27FC236}">
                <a16:creationId xmlns:a16="http://schemas.microsoft.com/office/drawing/2014/main" id="{51DFE21F-0B8F-4FE6-813B-C41E8FF6E52A}"/>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a:extLst>
              <a:ext uri="{FF2B5EF4-FFF2-40B4-BE49-F238E27FC236}">
                <a16:creationId xmlns:a16="http://schemas.microsoft.com/office/drawing/2014/main" id="{81818A28-4417-43A5-8518-FF4AFCFEAF8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D4420F0C-4F58-42CA-B15C-4E65FA3F7EFF}"/>
              </a:ext>
            </a:extLst>
          </p:cNvPr>
          <p:cNvSpPr>
            <a:spLocks noGrp="1" noRot="1" noChangeAspect="1" noTextEdit="1"/>
          </p:cNvSpPr>
          <p:nvPr>
            <p:ph type="sldImg"/>
          </p:nvPr>
        </p:nvSpPr>
        <p:spPr bwMode="auto">
          <a:xfrm>
            <a:off x="969963" y="820738"/>
            <a:ext cx="4964112" cy="37226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es Placeholder 2">
            <a:extLst>
              <a:ext uri="{FF2B5EF4-FFF2-40B4-BE49-F238E27FC236}">
                <a16:creationId xmlns:a16="http://schemas.microsoft.com/office/drawing/2014/main" id="{79F9323D-16D5-495C-8FE5-1F41CB90D4B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GB"/>
          </a:p>
        </p:txBody>
      </p:sp>
      <p:sp>
        <p:nvSpPr>
          <p:cNvPr id="4" name="Rectangle 4">
            <a:extLst>
              <a:ext uri="{FF2B5EF4-FFF2-40B4-BE49-F238E27FC236}">
                <a16:creationId xmlns:a16="http://schemas.microsoft.com/office/drawing/2014/main" id="{123EFB8C-09E3-4183-BF4B-7349935AAB5F}"/>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F2C1FC4F-872F-4C51-8A84-DD801E76EA4A}"/>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21989651-B275-42EE-9FB0-187AD0FAB1C5}"/>
              </a:ext>
            </a:extLst>
          </p:cNvPr>
          <p:cNvSpPr>
            <a:spLocks noGrp="1" noChangeArrowheads="1"/>
          </p:cNvSpPr>
          <p:nvPr>
            <p:ph type="sldNum" sz="quarter" idx="12"/>
          </p:nvPr>
        </p:nvSpPr>
        <p:spPr>
          <a:ln/>
        </p:spPr>
        <p:txBody>
          <a:bodyPr/>
          <a:lstStyle>
            <a:lvl1pPr>
              <a:defRPr/>
            </a:lvl1pPr>
          </a:lstStyle>
          <a:p>
            <a:pPr>
              <a:defRPr/>
            </a:pPr>
            <a:fld id="{22F5BEFE-ECFC-46C6-9D94-4AB03F3ED995}" type="slidenum">
              <a:rPr lang="en-GB" altLang="en-US"/>
              <a:pPr>
                <a:defRPr/>
              </a:pPr>
              <a:t>‹#›</a:t>
            </a:fld>
            <a:endParaRPr lang="en-GB" altLang="en-US" dirty="0"/>
          </a:p>
        </p:txBody>
      </p:sp>
    </p:spTree>
    <p:extLst>
      <p:ext uri="{BB962C8B-B14F-4D97-AF65-F5344CB8AC3E}">
        <p14:creationId xmlns:p14="http://schemas.microsoft.com/office/powerpoint/2010/main" val="483889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a:extLst>
              <a:ext uri="{FF2B5EF4-FFF2-40B4-BE49-F238E27FC236}">
                <a16:creationId xmlns:a16="http://schemas.microsoft.com/office/drawing/2014/main" id="{34F545F6-84A4-4E1A-88A8-852F73502C56}"/>
              </a:ext>
            </a:extLst>
          </p:cNvPr>
          <p:cNvSpPr>
            <a:spLocks noGrp="1" noChangeArrowheads="1"/>
          </p:cNvSpPr>
          <p:nvPr>
            <p:ph type="dt" sz="half" idx="10"/>
          </p:nvPr>
        </p:nvSpPr>
        <p:spPr>
          <a:ln/>
        </p:spPr>
        <p:txBody>
          <a:bodyPr/>
          <a:lstStyle>
            <a:lvl1pPr>
              <a:defRPr/>
            </a:lvl1pPr>
          </a:lstStyle>
          <a:p>
            <a:pPr>
              <a:defRPr/>
            </a:pPr>
            <a:endParaRPr lang="en-GB"/>
          </a:p>
        </p:txBody>
      </p:sp>
      <p:sp>
        <p:nvSpPr>
          <p:cNvPr id="5" name="Rectangle 5">
            <a:extLst>
              <a:ext uri="{FF2B5EF4-FFF2-40B4-BE49-F238E27FC236}">
                <a16:creationId xmlns:a16="http://schemas.microsoft.com/office/drawing/2014/main" id="{97E3F6A7-553C-4C09-89CD-4385B9B3EFD6}"/>
              </a:ext>
            </a:extLst>
          </p:cNvPr>
          <p:cNvSpPr>
            <a:spLocks noGrp="1" noChangeArrowheads="1"/>
          </p:cNvSpPr>
          <p:nvPr>
            <p:ph type="ftr" sz="quarter" idx="11"/>
          </p:nvPr>
        </p:nvSpPr>
        <p:spPr>
          <a:ln/>
        </p:spPr>
        <p:txBody>
          <a:bodyPr/>
          <a:lstStyle>
            <a:lvl1pPr>
              <a:defRPr/>
            </a:lvl1pPr>
          </a:lstStyle>
          <a:p>
            <a:pPr>
              <a:defRPr/>
            </a:pPr>
            <a:endParaRPr lang="en-GB"/>
          </a:p>
        </p:txBody>
      </p:sp>
      <p:sp>
        <p:nvSpPr>
          <p:cNvPr id="6" name="Rectangle 6">
            <a:extLst>
              <a:ext uri="{FF2B5EF4-FFF2-40B4-BE49-F238E27FC236}">
                <a16:creationId xmlns:a16="http://schemas.microsoft.com/office/drawing/2014/main" id="{E610A5C7-59AE-47B8-B6A5-68D88B0FFE51}"/>
              </a:ext>
            </a:extLst>
          </p:cNvPr>
          <p:cNvSpPr>
            <a:spLocks noGrp="1" noChangeArrowheads="1"/>
          </p:cNvSpPr>
          <p:nvPr>
            <p:ph type="sldNum" sz="quarter" idx="12"/>
          </p:nvPr>
        </p:nvSpPr>
        <p:spPr>
          <a:ln/>
        </p:spPr>
        <p:txBody>
          <a:bodyPr/>
          <a:lstStyle>
            <a:lvl1pPr>
              <a:defRPr/>
            </a:lvl1pPr>
          </a:lstStyle>
          <a:p>
            <a:pPr>
              <a:defRPr/>
            </a:pPr>
            <a:fld id="{9B8271E1-4E66-4CC1-BE83-60A7FCCE9932}" type="slidenum">
              <a:rPr lang="en-GB" altLang="en-US"/>
              <a:pPr>
                <a:defRPr/>
              </a:pPr>
              <a:t>‹#›</a:t>
            </a:fld>
            <a:endParaRPr lang="en-GB" altLang="en-US" dirty="0"/>
          </a:p>
        </p:txBody>
      </p:sp>
    </p:spTree>
    <p:extLst>
      <p:ext uri="{BB962C8B-B14F-4D97-AF65-F5344CB8AC3E}">
        <p14:creationId xmlns:p14="http://schemas.microsoft.com/office/powerpoint/2010/main" val="32312337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emf"/><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lnSpc>
                <a:spcPct val="107000"/>
              </a:lnSpc>
              <a:spcAft>
                <a:spcPts val="800"/>
              </a:spcAft>
            </a:pPr>
            <a:r>
              <a:rPr lang="en-GB" sz="900" dirty="0">
                <a:effectLst/>
                <a:latin typeface="Arial" panose="020B0604020202020204" pitchFamily="34" charset="0"/>
                <a:ea typeface="Calibri" panose="020F0502020204030204" pitchFamily="34" charset="0"/>
                <a:cs typeface="Arial" panose="020B0604020202020204" pitchFamily="34" charset="0"/>
              </a:rPr>
              <a:t>Copyright © 2021 City and Guilds of London Institute. All rights reserved.</a:t>
            </a:r>
            <a:endParaRPr lang="en-GB" sz="900" dirty="0">
              <a:effectLst/>
              <a:latin typeface="Arial" panose="020B0604020202020204" pitchFamily="34" charset="0"/>
              <a:ea typeface="Calibri" panose="020F0502020204030204" pitchFamily="34" charset="0"/>
              <a:cs typeface="Times New Roman" panose="02020603050405020304" pitchFamily="18"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19</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sldNum="0"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www.goconstruct.org/" TargetMode="External"/><Relationship Id="rId3" Type="http://schemas.openxmlformats.org/officeDocument/2006/relationships/hyperlink" Target="https://www.citb.co.uk/cy-gb/" TargetMode="External"/><Relationship Id="rId7" Type="http://schemas.openxmlformats.org/officeDocument/2006/relationships/hyperlink" Target="http://www.prospects.ac.uk/" TargetMode="External"/><Relationship Id="rId2" Type="http://schemas.openxmlformats.org/officeDocument/2006/relationships/hyperlink" Target="https://careerswales.gov.wales/apprenticeship-searchhttps:/careerswales.gov.wales/" TargetMode="External"/><Relationship Id="rId1" Type="http://schemas.openxmlformats.org/officeDocument/2006/relationships/slideLayout" Target="../slideLayouts/slideLayout2.xml"/><Relationship Id="rId6" Type="http://schemas.openxmlformats.org/officeDocument/2006/relationships/hyperlink" Target="http://www.indeed.co.uk/" TargetMode="External"/><Relationship Id="rId5" Type="http://schemas.openxmlformats.org/officeDocument/2006/relationships/hyperlink" Target="http://www.buildingcareersuk.com/" TargetMode="External"/><Relationship Id="rId4" Type="http://schemas.openxmlformats.org/officeDocument/2006/relationships/hyperlink" Target="http://www.linkedin.com/jobs" TargetMode="External"/><Relationship Id="rId9" Type="http://schemas.openxmlformats.org/officeDocument/2006/relationships/hyperlink" Target="http://www.careersinconstruction.co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careerswales.gov.wale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104: Employability in the construction and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br>
              <a:rPr lang="en-GB" dirty="0"/>
            </a:br>
            <a:br>
              <a:rPr lang="en-GB" dirty="0"/>
            </a:br>
            <a:r>
              <a:rPr lang="en-GB" dirty="0"/>
              <a:t>PowerPoint 2: Finding current job opportunities and apprenticeship vacancies in the industry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a:extLst>
              <a:ext uri="{FF2B5EF4-FFF2-40B4-BE49-F238E27FC236}">
                <a16:creationId xmlns:a16="http://schemas.microsoft.com/office/drawing/2014/main" id="{E059A055-24C4-46F0-A934-1E6D56B0970E}"/>
              </a:ext>
            </a:extLst>
          </p:cNvPr>
          <p:cNvSpPr txBox="1">
            <a:spLocks noChangeArrowheads="1"/>
          </p:cNvSpPr>
          <p:nvPr/>
        </p:nvSpPr>
        <p:spPr bwMode="auto">
          <a:xfrm>
            <a:off x="611188" y="2033378"/>
            <a:ext cx="7416800" cy="2343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342900"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Read through the application form thoroughly.</a:t>
            </a:r>
          </a:p>
          <a:p>
            <a:pPr marL="342900"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Do you have the essential criteria to apply for the job?</a:t>
            </a:r>
          </a:p>
          <a:p>
            <a:pPr marL="342900"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Complete a copy of the form answering all questions fully.</a:t>
            </a:r>
          </a:p>
          <a:p>
            <a:pPr marL="342900"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Do not leave any questions blank, write N/A if a question does not apply to you.</a:t>
            </a:r>
          </a:p>
        </p:txBody>
      </p:sp>
      <p:sp>
        <p:nvSpPr>
          <p:cNvPr id="40963" name="Rectangle 1">
            <a:extLst>
              <a:ext uri="{FF2B5EF4-FFF2-40B4-BE49-F238E27FC236}">
                <a16:creationId xmlns:a16="http://schemas.microsoft.com/office/drawing/2014/main" id="{829F91C0-60FF-43C7-B65D-1CB0215C6F77}"/>
              </a:ext>
            </a:extLst>
          </p:cNvPr>
          <p:cNvSpPr>
            <a:spLocks noChangeArrowheads="1"/>
          </p:cNvSpPr>
          <p:nvPr/>
        </p:nvSpPr>
        <p:spPr bwMode="auto">
          <a:xfrm>
            <a:off x="611188" y="1582738"/>
            <a:ext cx="74168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FontTx/>
              <a:buNone/>
            </a:pPr>
            <a:br>
              <a:rPr lang="en-GB" altLang="en-US" sz="2400"/>
            </a:br>
            <a:endParaRPr lang="en-GB" altLang="en-US" sz="2400"/>
          </a:p>
        </p:txBody>
      </p:sp>
      <p:sp>
        <p:nvSpPr>
          <p:cNvPr id="5" name="Title 1">
            <a:extLst>
              <a:ext uri="{FF2B5EF4-FFF2-40B4-BE49-F238E27FC236}">
                <a16:creationId xmlns:a16="http://schemas.microsoft.com/office/drawing/2014/main" id="{EB30B9DF-7F1E-495F-8A87-0E9069CC1419}"/>
              </a:ext>
            </a:extLst>
          </p:cNvPr>
          <p:cNvSpPr txBox="1">
            <a:spLocks/>
          </p:cNvSpPr>
          <p:nvPr/>
        </p:nvSpPr>
        <p:spPr bwMode="auto">
          <a:xfrm>
            <a:off x="395536" y="1234176"/>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Completing an application form</a:t>
            </a:r>
          </a:p>
        </p:txBody>
      </p:sp>
    </p:spTree>
  </p:cSld>
  <p:clrMapOvr>
    <a:masterClrMapping/>
  </p:clrMapOvr>
  <p:transition>
    <p:randomBa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4ED5EE6-67A9-43B4-971D-DF52F113D5C8}"/>
              </a:ext>
            </a:extLst>
          </p:cNvPr>
          <p:cNvSpPr/>
          <p:nvPr/>
        </p:nvSpPr>
        <p:spPr>
          <a:xfrm>
            <a:off x="683568" y="1700808"/>
            <a:ext cx="7992888" cy="4190314"/>
          </a:xfrm>
          <a:prstGeom prst="rect">
            <a:avLst/>
          </a:prstGeom>
        </p:spPr>
        <p:txBody>
          <a:bodyPr wrap="square">
            <a:spAutoFit/>
          </a:bodyPr>
          <a:lstStyle/>
          <a:p>
            <a:pPr marL="342900" indent="-342900">
              <a:lnSpc>
                <a:spcPct val="150000"/>
              </a:lnSpc>
              <a:buClr>
                <a:srgbClr val="0077E3"/>
              </a:buClr>
              <a:buFont typeface="Arial" panose="020B0604020202020204" pitchFamily="34" charset="0"/>
              <a:buChar char="•"/>
              <a:defRPr/>
            </a:pPr>
            <a:r>
              <a:rPr lang="en-GB" altLang="en-US" dirty="0">
                <a:solidFill>
                  <a:srgbClr val="000000"/>
                </a:solidFill>
                <a:cs typeface="Segoe UI" panose="020B0502040204020203" pitchFamily="34" charset="0"/>
              </a:rPr>
              <a:t>Further information section…this is the most important part of the application form and an opportunity to sell yourself. Do not show laziness to the employer by leaving this section blank or only writing a couple of lines.</a:t>
            </a:r>
          </a:p>
          <a:p>
            <a:pPr marL="342900" indent="-342900">
              <a:lnSpc>
                <a:spcPct val="150000"/>
              </a:lnSpc>
              <a:buClr>
                <a:srgbClr val="0077E3"/>
              </a:buClr>
              <a:buFont typeface="Arial" panose="020B0604020202020204" pitchFamily="34" charset="0"/>
              <a:buChar char="•"/>
              <a:defRPr/>
            </a:pPr>
            <a:r>
              <a:rPr lang="en-GB" altLang="en-US" dirty="0">
                <a:solidFill>
                  <a:srgbClr val="000000"/>
                </a:solidFill>
                <a:cs typeface="Segoe UI" panose="020B0502040204020203" pitchFamily="34" charset="0"/>
              </a:rPr>
              <a:t>Ask someone to check over the form for any spelling and grammar mistakes.</a:t>
            </a:r>
          </a:p>
          <a:p>
            <a:pPr marL="342900" indent="-342900">
              <a:lnSpc>
                <a:spcPct val="150000"/>
              </a:lnSpc>
              <a:buClr>
                <a:srgbClr val="0077E3"/>
              </a:buClr>
              <a:buFont typeface="Arial" panose="020B0604020202020204" pitchFamily="34" charset="0"/>
              <a:buChar char="•"/>
              <a:defRPr/>
            </a:pPr>
            <a:r>
              <a:rPr lang="en-GB" altLang="en-US" dirty="0">
                <a:solidFill>
                  <a:srgbClr val="000000"/>
                </a:solidFill>
                <a:cs typeface="Segoe UI" panose="020B0502040204020203" pitchFamily="34" charset="0"/>
              </a:rPr>
              <a:t>Copy out onto the original form. </a:t>
            </a:r>
          </a:p>
          <a:p>
            <a:pPr marL="342900" indent="-342900">
              <a:lnSpc>
                <a:spcPct val="150000"/>
              </a:lnSpc>
              <a:buClr>
                <a:srgbClr val="0077E3"/>
              </a:buClr>
              <a:buFont typeface="Arial" panose="020B0604020202020204" pitchFamily="34" charset="0"/>
              <a:buChar char="•"/>
              <a:defRPr/>
            </a:pPr>
            <a:r>
              <a:rPr lang="en-GB" altLang="en-US" dirty="0">
                <a:solidFill>
                  <a:srgbClr val="000000"/>
                </a:solidFill>
                <a:cs typeface="Segoe UI" panose="020B0502040204020203" pitchFamily="34" charset="0"/>
              </a:rPr>
              <a:t>Do not send a copy of your CV if the employer specifically says not to.</a:t>
            </a:r>
          </a:p>
        </p:txBody>
      </p:sp>
    </p:spTree>
    <p:extLst>
      <p:ext uri="{BB962C8B-B14F-4D97-AF65-F5344CB8AC3E}">
        <p14:creationId xmlns:p14="http://schemas.microsoft.com/office/powerpoint/2010/main" val="3987368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D4C0AAC-5C09-42B2-AE8B-1918B8FFF4AC}"/>
              </a:ext>
            </a:extLst>
          </p:cNvPr>
          <p:cNvSpPr txBox="1"/>
          <p:nvPr/>
        </p:nvSpPr>
        <p:spPr>
          <a:xfrm>
            <a:off x="450625" y="1700808"/>
            <a:ext cx="8297839" cy="3477875"/>
          </a:xfrm>
          <a:prstGeom prst="rect">
            <a:avLst/>
          </a:prstGeom>
          <a:noFill/>
        </p:spPr>
        <p:txBody>
          <a:bodyPr wrap="square">
            <a:spAutoFit/>
          </a:bodyPr>
          <a:lstStyle/>
          <a:p>
            <a:pPr marL="342900" indent="-342900">
              <a:buClr>
                <a:srgbClr val="0077E3"/>
              </a:buClr>
              <a:buFont typeface="Arial" panose="020B0604020202020204" pitchFamily="34" charset="0"/>
              <a:buChar char="•"/>
              <a:defRPr/>
            </a:pPr>
            <a:r>
              <a:rPr lang="en-GB" dirty="0">
                <a:latin typeface="+mn-lt"/>
                <a:cs typeface="Segoe UI" panose="020B0502040204020203" pitchFamily="34" charset="0"/>
              </a:rPr>
              <a:t>If you have done everything right with your application and impressed the employer they should invite you for interview!</a:t>
            </a:r>
          </a:p>
          <a:p>
            <a:pPr marL="342900" indent="-342900">
              <a:buClr>
                <a:srgbClr val="0077E3"/>
              </a:buClr>
              <a:buFont typeface="Arial" panose="020B0604020202020204" pitchFamily="34" charset="0"/>
              <a:buChar char="•"/>
              <a:defRPr/>
            </a:pPr>
            <a:endParaRPr lang="en-GB" dirty="0">
              <a:latin typeface="+mn-lt"/>
              <a:cs typeface="Segoe UI" panose="020B0502040204020203" pitchFamily="34" charset="0"/>
            </a:endParaRPr>
          </a:p>
          <a:p>
            <a:pPr marL="342900" indent="-342900">
              <a:buClr>
                <a:srgbClr val="0077E3"/>
              </a:buClr>
              <a:buFont typeface="Arial" panose="020B0604020202020204" pitchFamily="34" charset="0"/>
              <a:buChar char="•"/>
              <a:defRPr/>
            </a:pPr>
            <a:r>
              <a:rPr lang="en-GB" dirty="0">
                <a:latin typeface="+mn-lt"/>
                <a:cs typeface="Segoe UI" panose="020B0502040204020203" pitchFamily="34" charset="0"/>
              </a:rPr>
              <a:t>Remember this is a two-way meeting: they want to impress you as much as you need to impress them</a:t>
            </a:r>
          </a:p>
          <a:p>
            <a:pPr marL="342900" indent="-342900">
              <a:buClr>
                <a:srgbClr val="0077E3"/>
              </a:buClr>
              <a:buFont typeface="Arial" panose="020B0604020202020204" pitchFamily="34" charset="0"/>
              <a:buChar char="•"/>
              <a:defRPr/>
            </a:pPr>
            <a:endParaRPr lang="en-GB" dirty="0">
              <a:latin typeface="+mn-lt"/>
              <a:cs typeface="Segoe UI" panose="020B0502040204020203" pitchFamily="34" charset="0"/>
            </a:endParaRPr>
          </a:p>
          <a:p>
            <a:pPr marL="342900" indent="-342900">
              <a:buClr>
                <a:srgbClr val="0077E3"/>
              </a:buClr>
              <a:buFont typeface="Arial" panose="020B0604020202020204" pitchFamily="34" charset="0"/>
              <a:buChar char="•"/>
              <a:defRPr/>
            </a:pPr>
            <a:r>
              <a:rPr lang="en-GB" dirty="0">
                <a:latin typeface="+mn-lt"/>
                <a:cs typeface="Segoe UI" panose="020B0502040204020203" pitchFamily="34" charset="0"/>
              </a:rPr>
              <a:t>Try not to be nervous. You have done most of the hard work, now they want to see if they think you will fit into their company and for you to see if it is the place you want to work.</a:t>
            </a:r>
          </a:p>
          <a:p>
            <a:pPr marL="342900" indent="-342900">
              <a:buClr>
                <a:srgbClr val="0077E3"/>
              </a:buClr>
              <a:buFont typeface="Arial" panose="020B0604020202020204" pitchFamily="34" charset="0"/>
              <a:buChar char="•"/>
              <a:defRPr/>
            </a:pPr>
            <a:endParaRPr lang="en-GB" dirty="0">
              <a:latin typeface="+mn-lt"/>
              <a:cs typeface="Segoe UI" panose="020B0502040204020203" pitchFamily="34" charset="0"/>
            </a:endParaRPr>
          </a:p>
          <a:p>
            <a:pPr marL="342900" indent="-342900">
              <a:buClr>
                <a:srgbClr val="0077E3"/>
              </a:buClr>
              <a:buFont typeface="Arial" panose="020B0604020202020204" pitchFamily="34" charset="0"/>
              <a:buChar char="•"/>
              <a:defRPr/>
            </a:pPr>
            <a:r>
              <a:rPr lang="en-GB" dirty="0">
                <a:latin typeface="+mn-lt"/>
                <a:cs typeface="Segoe UI" panose="020B0502040204020203" pitchFamily="34" charset="0"/>
              </a:rPr>
              <a:t>The best way to avoid nerves is to prepare properly for the interview.</a:t>
            </a:r>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57200" y="1008000"/>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Interview tips</a:t>
            </a:r>
          </a:p>
        </p:txBody>
      </p:sp>
    </p:spTree>
  </p:cSld>
  <p:clrMapOvr>
    <a:masterClrMapping/>
  </p:clrMapOvr>
  <p:transition>
    <p:randomBa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1">
            <a:extLst>
              <a:ext uri="{FF2B5EF4-FFF2-40B4-BE49-F238E27FC236}">
                <a16:creationId xmlns:a16="http://schemas.microsoft.com/office/drawing/2014/main" id="{C92DF0CF-16B3-48CB-8BA0-54920424119D}"/>
              </a:ext>
            </a:extLst>
          </p:cNvPr>
          <p:cNvSpPr>
            <a:spLocks noChangeArrowheads="1"/>
          </p:cNvSpPr>
          <p:nvPr/>
        </p:nvSpPr>
        <p:spPr bwMode="auto">
          <a:xfrm>
            <a:off x="0" y="2216758"/>
            <a:ext cx="4978895" cy="326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These will be based around information on your CV.</a:t>
            </a:r>
          </a:p>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They will be directly related to the job and how you can convince them you can do it.</a:t>
            </a:r>
          </a:p>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Prepare examples and answers ahead of time.</a:t>
            </a:r>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67544" y="1174204"/>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Interview preparation</a:t>
            </a:r>
          </a:p>
        </p:txBody>
      </p:sp>
      <p:pic>
        <p:nvPicPr>
          <p:cNvPr id="2" name="Picture 1" descr="A picture containing text&#10;&#10;Description automatically generated">
            <a:extLst>
              <a:ext uri="{FF2B5EF4-FFF2-40B4-BE49-F238E27FC236}">
                <a16:creationId xmlns:a16="http://schemas.microsoft.com/office/drawing/2014/main" id="{91107B76-2004-4BAF-BE17-5C46305744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28084" y="2815970"/>
            <a:ext cx="3815916" cy="2543944"/>
          </a:xfrm>
          <a:prstGeom prst="rect">
            <a:avLst/>
          </a:prstGeom>
        </p:spPr>
      </p:pic>
      <p:sp>
        <p:nvSpPr>
          <p:cNvPr id="7" name="TextBox 6">
            <a:extLst>
              <a:ext uri="{FF2B5EF4-FFF2-40B4-BE49-F238E27FC236}">
                <a16:creationId xmlns:a16="http://schemas.microsoft.com/office/drawing/2014/main" id="{52445A3C-2B13-4A63-8597-CE73AD1309F1}"/>
              </a:ext>
            </a:extLst>
          </p:cNvPr>
          <p:cNvSpPr txBox="1"/>
          <p:nvPr/>
        </p:nvSpPr>
        <p:spPr>
          <a:xfrm>
            <a:off x="467544" y="1638277"/>
            <a:ext cx="8064896" cy="496996"/>
          </a:xfrm>
          <a:prstGeom prst="rect">
            <a:avLst/>
          </a:prstGeom>
          <a:noFill/>
        </p:spPr>
        <p:txBody>
          <a:bodyPr wrap="square">
            <a:spAutoFit/>
          </a:bodyPr>
          <a:lstStyle/>
          <a:p>
            <a:pPr>
              <a:lnSpc>
                <a:spcPct val="150000"/>
              </a:lnSpc>
              <a:spcBef>
                <a:spcPct val="0"/>
              </a:spcBef>
              <a:buClr>
                <a:srgbClr val="652667"/>
              </a:buClr>
            </a:pPr>
            <a:r>
              <a:rPr lang="en-GB" altLang="en-US" sz="2000" dirty="0">
                <a:solidFill>
                  <a:srgbClr val="000000"/>
                </a:solidFill>
                <a:latin typeface="+mn-lt"/>
                <a:cs typeface="Segoe UI" panose="020B0502040204020203" pitchFamily="34" charset="0"/>
              </a:rPr>
              <a:t>Anticipate the questions the interviewer is likely to ask.</a:t>
            </a:r>
          </a:p>
        </p:txBody>
      </p:sp>
    </p:spTree>
  </p:cSld>
  <p:clrMapOvr>
    <a:masterClrMapping/>
  </p:clrMapOvr>
  <p:transition>
    <p:randomBa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1">
            <a:extLst>
              <a:ext uri="{FF2B5EF4-FFF2-40B4-BE49-F238E27FC236}">
                <a16:creationId xmlns:a16="http://schemas.microsoft.com/office/drawing/2014/main" id="{AECFC73E-2C61-433A-800E-D67D537F72B0}"/>
              </a:ext>
            </a:extLst>
          </p:cNvPr>
          <p:cNvSpPr>
            <a:spLocks noChangeArrowheads="1"/>
          </p:cNvSpPr>
          <p:nvPr/>
        </p:nvSpPr>
        <p:spPr bwMode="auto">
          <a:xfrm>
            <a:off x="466725" y="1579563"/>
            <a:ext cx="8208963"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652667"/>
              </a:buClr>
              <a:buFontTx/>
              <a:buNone/>
            </a:pPr>
            <a:endParaRPr lang="en-GB" altLang="en-US" sz="1800" b="1">
              <a:solidFill>
                <a:srgbClr val="000000"/>
              </a:solidFill>
              <a:latin typeface="Segoe UI" panose="020B0502040204020203" pitchFamily="34" charset="0"/>
              <a:cs typeface="Segoe UI" panose="020B0502040204020203" pitchFamily="34" charset="0"/>
            </a:endParaRPr>
          </a:p>
          <a:p>
            <a:pPr eaLnBrk="1" hangingPunct="1">
              <a:spcBef>
                <a:spcPct val="0"/>
              </a:spcBef>
            </a:pPr>
            <a:endParaRPr lang="en-GB" altLang="en-US" sz="2000"/>
          </a:p>
        </p:txBody>
      </p:sp>
      <p:sp>
        <p:nvSpPr>
          <p:cNvPr id="51204" name="Rectangle 1">
            <a:extLst>
              <a:ext uri="{FF2B5EF4-FFF2-40B4-BE49-F238E27FC236}">
                <a16:creationId xmlns:a16="http://schemas.microsoft.com/office/drawing/2014/main" id="{6093C1F2-4FD9-4254-8D9B-2FB7F00BDD66}"/>
              </a:ext>
            </a:extLst>
          </p:cNvPr>
          <p:cNvSpPr>
            <a:spLocks noChangeArrowheads="1"/>
          </p:cNvSpPr>
          <p:nvPr/>
        </p:nvSpPr>
        <p:spPr bwMode="auto">
          <a:xfrm>
            <a:off x="323056" y="1987550"/>
            <a:ext cx="8496300" cy="3266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0" lvl="1">
              <a:lnSpc>
                <a:spcPct val="150000"/>
              </a:lnSpc>
              <a:spcBef>
                <a:spcPct val="0"/>
              </a:spcBef>
              <a:buClr>
                <a:srgbClr val="652667"/>
              </a:buClr>
              <a:buNone/>
            </a:pPr>
            <a:r>
              <a:rPr lang="en-GB" altLang="en-US" sz="2000" dirty="0">
                <a:solidFill>
                  <a:srgbClr val="000000"/>
                </a:solidFill>
                <a:cs typeface="Segoe UI" panose="020B0502040204020203" pitchFamily="34" charset="0"/>
              </a:rPr>
              <a:t>These are common questions that come up in interviews:</a:t>
            </a:r>
          </a:p>
          <a:p>
            <a:pPr marL="114300" lvl="2" indent="-342900">
              <a:lnSpc>
                <a:spcPct val="150000"/>
              </a:lnSpc>
              <a:spcBef>
                <a:spcPct val="0"/>
              </a:spcBef>
              <a:buClr>
                <a:srgbClr val="0077E3"/>
              </a:buClr>
              <a:buFont typeface="Arial" panose="020B0604020202020204" pitchFamily="34" charset="0"/>
              <a:buChar char="•"/>
            </a:pPr>
            <a:r>
              <a:rPr lang="en-GB" altLang="en-US" sz="2000" dirty="0">
                <a:solidFill>
                  <a:srgbClr val="000000"/>
                </a:solidFill>
                <a:cs typeface="Segoe UI" panose="020B0502040204020203" pitchFamily="34" charset="0"/>
              </a:rPr>
              <a:t>Why do you want the job? – Do not mention money!</a:t>
            </a:r>
          </a:p>
          <a:p>
            <a:pPr marL="114300" lvl="2" indent="-342900">
              <a:lnSpc>
                <a:spcPct val="150000"/>
              </a:lnSpc>
              <a:spcBef>
                <a:spcPct val="0"/>
              </a:spcBef>
              <a:buClr>
                <a:srgbClr val="0077E3"/>
              </a:buClr>
              <a:buFont typeface="Arial" panose="020B0604020202020204" pitchFamily="34" charset="0"/>
              <a:buChar char="•"/>
            </a:pPr>
            <a:r>
              <a:rPr lang="en-GB" altLang="en-US" sz="2000" dirty="0">
                <a:solidFill>
                  <a:srgbClr val="000000"/>
                </a:solidFill>
                <a:cs typeface="Segoe UI" panose="020B0502040204020203" pitchFamily="34" charset="0"/>
              </a:rPr>
              <a:t>Can you tell me about yourself? – Your work/education.</a:t>
            </a:r>
          </a:p>
          <a:p>
            <a:pPr marL="114300" lvl="2" indent="-342900">
              <a:lnSpc>
                <a:spcPct val="150000"/>
              </a:lnSpc>
              <a:spcBef>
                <a:spcPct val="0"/>
              </a:spcBef>
              <a:buClr>
                <a:srgbClr val="0077E3"/>
              </a:buClr>
              <a:buFont typeface="Arial" panose="020B0604020202020204" pitchFamily="34" charset="0"/>
              <a:buChar char="•"/>
            </a:pPr>
            <a:r>
              <a:rPr lang="en-GB" altLang="en-US" sz="2000" dirty="0">
                <a:solidFill>
                  <a:srgbClr val="000000"/>
                </a:solidFill>
                <a:cs typeface="Segoe UI" panose="020B0502040204020203" pitchFamily="34" charset="0"/>
              </a:rPr>
              <a:t>Where do you see yourself in 5 years time – Working for you!</a:t>
            </a:r>
          </a:p>
          <a:p>
            <a:pPr marL="0" lvl="1">
              <a:lnSpc>
                <a:spcPct val="150000"/>
              </a:lnSpc>
              <a:spcBef>
                <a:spcPct val="0"/>
              </a:spcBef>
              <a:buClr>
                <a:srgbClr val="652667"/>
              </a:buClr>
              <a:buNone/>
            </a:pPr>
            <a:r>
              <a:rPr lang="en-GB" altLang="en-US" sz="2000" dirty="0">
                <a:solidFill>
                  <a:srgbClr val="000000"/>
                </a:solidFill>
                <a:latin typeface="+mn-lt"/>
                <a:cs typeface="Segoe UI" panose="020B0502040204020203" pitchFamily="34" charset="0"/>
              </a:rPr>
              <a:t>Prepare a portfolio of references, qualifications, your CV, certificates, evidence and proofs. </a:t>
            </a:r>
            <a:br>
              <a:rPr lang="en-GB" altLang="en-US" sz="2000" dirty="0">
                <a:solidFill>
                  <a:srgbClr val="000000"/>
                </a:solidFill>
                <a:latin typeface="+mn-lt"/>
                <a:cs typeface="Segoe UI" panose="020B0502040204020203" pitchFamily="34" charset="0"/>
              </a:rPr>
            </a:br>
            <a:r>
              <a:rPr lang="en-GB" altLang="en-US" sz="2000" dirty="0">
                <a:solidFill>
                  <a:srgbClr val="000000"/>
                </a:solidFill>
                <a:latin typeface="+mn-lt"/>
                <a:cs typeface="Segoe UI" panose="020B0502040204020203" pitchFamily="34" charset="0"/>
              </a:rPr>
              <a:t>Finally, prepare a couple of questions you'd like to ask the interviewer.</a:t>
            </a:r>
          </a:p>
        </p:txBody>
      </p:sp>
      <p:sp>
        <p:nvSpPr>
          <p:cNvPr id="5" name="Title 1">
            <a:extLst>
              <a:ext uri="{FF2B5EF4-FFF2-40B4-BE49-F238E27FC236}">
                <a16:creationId xmlns:a16="http://schemas.microsoft.com/office/drawing/2014/main" id="{EB30B9DF-7F1E-495F-8A87-0E9069CC1419}"/>
              </a:ext>
            </a:extLst>
          </p:cNvPr>
          <p:cNvSpPr txBox="1">
            <a:spLocks/>
          </p:cNvSpPr>
          <p:nvPr/>
        </p:nvSpPr>
        <p:spPr bwMode="auto">
          <a:xfrm>
            <a:off x="467544" y="1098751"/>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Interview preparation</a:t>
            </a:r>
          </a:p>
        </p:txBody>
      </p:sp>
    </p:spTree>
  </p:cSld>
  <p:clrMapOvr>
    <a:masterClrMapping/>
  </p:clrMapOvr>
  <p:transition>
    <p:randomBa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7" name="Picture 2">
            <a:extLst>
              <a:ext uri="{FF2B5EF4-FFF2-40B4-BE49-F238E27FC236}">
                <a16:creationId xmlns:a16="http://schemas.microsoft.com/office/drawing/2014/main" id="{8B46A824-0A8B-4828-910F-EB33CBCD8D0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28800" y="2276475"/>
            <a:ext cx="5486400" cy="300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348" name="Picture 2">
            <a:extLst>
              <a:ext uri="{FF2B5EF4-FFF2-40B4-BE49-F238E27FC236}">
                <a16:creationId xmlns:a16="http://schemas.microsoft.com/office/drawing/2014/main" id="{FC6473F1-6F38-4AAE-808F-91F1BD48DE8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835150" y="2276475"/>
            <a:ext cx="5486400" cy="300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349" name="Picture 2">
            <a:extLst>
              <a:ext uri="{FF2B5EF4-FFF2-40B4-BE49-F238E27FC236}">
                <a16:creationId xmlns:a16="http://schemas.microsoft.com/office/drawing/2014/main" id="{1F04E9BB-BAA4-4B36-920B-E83800C00D8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87550" y="2428875"/>
            <a:ext cx="5486400" cy="300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7352" name="Rectangle 1">
            <a:extLst>
              <a:ext uri="{FF2B5EF4-FFF2-40B4-BE49-F238E27FC236}">
                <a16:creationId xmlns:a16="http://schemas.microsoft.com/office/drawing/2014/main" id="{62CA04CD-6620-4BBE-A7F9-E92567C56D6C}"/>
              </a:ext>
            </a:extLst>
          </p:cNvPr>
          <p:cNvSpPr>
            <a:spLocks noChangeArrowheads="1"/>
          </p:cNvSpPr>
          <p:nvPr/>
        </p:nvSpPr>
        <p:spPr bwMode="auto">
          <a:xfrm>
            <a:off x="157018" y="1767006"/>
            <a:ext cx="8159397" cy="2343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Whenever you can, talk about your experience and achievements that are relevant to the job you are applying for.</a:t>
            </a:r>
          </a:p>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Do try to answer every question the interviewer asks you.</a:t>
            </a:r>
          </a:p>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Don't panic if a question is difficult.</a:t>
            </a:r>
          </a:p>
          <a:p>
            <a:pPr lvl="1">
              <a:lnSpc>
                <a:spcPct val="150000"/>
              </a:lnSpc>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Take your time and think carefully about your answers.</a:t>
            </a:r>
          </a:p>
        </p:txBody>
      </p:sp>
      <p:sp>
        <p:nvSpPr>
          <p:cNvPr id="10" name="Title 1">
            <a:extLst>
              <a:ext uri="{FF2B5EF4-FFF2-40B4-BE49-F238E27FC236}">
                <a16:creationId xmlns:a16="http://schemas.microsoft.com/office/drawing/2014/main" id="{EB30B9DF-7F1E-495F-8A87-0E9069CC1419}"/>
              </a:ext>
            </a:extLst>
          </p:cNvPr>
          <p:cNvSpPr txBox="1">
            <a:spLocks/>
          </p:cNvSpPr>
          <p:nvPr/>
        </p:nvSpPr>
        <p:spPr bwMode="auto">
          <a:xfrm>
            <a:off x="467544" y="1098751"/>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What to talk about</a:t>
            </a:r>
          </a:p>
        </p:txBody>
      </p:sp>
    </p:spTree>
  </p:cSld>
  <p:clrMapOvr>
    <a:masterClrMapping/>
  </p:clrMapOvr>
  <p:transition>
    <p:randomBa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1">
            <a:extLst>
              <a:ext uri="{FF2B5EF4-FFF2-40B4-BE49-F238E27FC236}">
                <a16:creationId xmlns:a16="http://schemas.microsoft.com/office/drawing/2014/main" id="{6982F871-36BB-49C5-9928-CFA3789E3053}"/>
              </a:ext>
            </a:extLst>
          </p:cNvPr>
          <p:cNvSpPr>
            <a:spLocks noChangeArrowheads="1"/>
          </p:cNvSpPr>
          <p:nvPr/>
        </p:nvSpPr>
        <p:spPr bwMode="auto">
          <a:xfrm>
            <a:off x="0" y="1290045"/>
            <a:ext cx="8388424" cy="5524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652667"/>
              </a:buClr>
              <a:buFontTx/>
              <a:buNone/>
              <a:defRPr/>
            </a:pPr>
            <a:endParaRPr lang="en-GB" altLang="en-US" sz="2000" dirty="0">
              <a:solidFill>
                <a:srgbClr val="000000"/>
              </a:solidFill>
              <a:latin typeface="Segoe UI" panose="020B0502040204020203" pitchFamily="34" charset="0"/>
              <a:cs typeface="Segoe UI" panose="020B0502040204020203" pitchFamily="34" charset="0"/>
            </a:endParaRP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If you are successful you may have to say on the day if you accept.</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Make sure you follow any instructions about what you need to do next.</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Remember what you learned in college about ERR, that is very important.</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If you are unsuccessful, do not take it personally.</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Ask the interviewer for feedback about where you could do better.</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It may have been over or under confidence, perhaps you did not show enough interest or enthusiasm etc.</a:t>
            </a:r>
          </a:p>
          <a:p>
            <a:pPr marL="742950" lvl="1" indent="-285750">
              <a:lnSpc>
                <a:spcPct val="150000"/>
              </a:lnSpc>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Whatever it was, learn from your experience, and you will do better next time</a:t>
            </a:r>
            <a:r>
              <a:rPr lang="en-GB" altLang="en-US" sz="1600" dirty="0">
                <a:solidFill>
                  <a:srgbClr val="000000"/>
                </a:solidFill>
                <a:latin typeface="+mn-lt"/>
                <a:cs typeface="Segoe UI" panose="020B0502040204020203" pitchFamily="34" charset="0"/>
              </a:rPr>
              <a:t>.</a:t>
            </a:r>
          </a:p>
          <a:p>
            <a:pPr>
              <a:lnSpc>
                <a:spcPct val="150000"/>
              </a:lnSpc>
              <a:spcBef>
                <a:spcPct val="0"/>
              </a:spcBef>
              <a:buClr>
                <a:srgbClr val="652667"/>
              </a:buClr>
              <a:buFontTx/>
              <a:buNone/>
              <a:defRPr/>
            </a:pPr>
            <a:endParaRPr lang="en-GB" altLang="en-US" sz="2000" dirty="0">
              <a:solidFill>
                <a:srgbClr val="000000"/>
              </a:solidFill>
              <a:latin typeface="Segoe UI" panose="020B0502040204020203" pitchFamily="34" charset="0"/>
              <a:cs typeface="Segoe UI" panose="020B0502040204020203" pitchFamily="34" charset="0"/>
            </a:endParaRPr>
          </a:p>
          <a:p>
            <a:pPr>
              <a:lnSpc>
                <a:spcPct val="150000"/>
              </a:lnSpc>
              <a:spcBef>
                <a:spcPct val="0"/>
              </a:spcBef>
              <a:buClr>
                <a:srgbClr val="652667"/>
              </a:buClr>
              <a:defRPr/>
            </a:pPr>
            <a:endParaRPr lang="en-GB" altLang="en-US" sz="2000" dirty="0">
              <a:solidFill>
                <a:srgbClr val="000000"/>
              </a:solidFill>
              <a:latin typeface="Segoe UI" panose="020B0502040204020203" pitchFamily="34" charset="0"/>
              <a:cs typeface="Segoe UI" panose="020B0502040204020203" pitchFamily="34" charset="0"/>
            </a:endParaRPr>
          </a:p>
          <a:p>
            <a:pPr eaLnBrk="1" hangingPunct="1">
              <a:spcBef>
                <a:spcPct val="0"/>
              </a:spcBef>
              <a:buFontTx/>
              <a:buNone/>
              <a:defRPr/>
            </a:pPr>
            <a:endParaRPr lang="en-GB" altLang="en-US" sz="2000" dirty="0"/>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67544" y="1098751"/>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After the interview</a:t>
            </a:r>
          </a:p>
        </p:txBody>
      </p:sp>
    </p:spTree>
  </p:cSld>
  <p:clrMapOvr>
    <a:masterClrMapping/>
  </p:clrMapOvr>
  <p:transition>
    <p:randomBa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05FCD5-18E5-45DA-A8D6-42E3E5808819}"/>
              </a:ext>
            </a:extLst>
          </p:cNvPr>
          <p:cNvSpPr>
            <a:spLocks noGrp="1"/>
          </p:cNvSpPr>
          <p:nvPr>
            <p:ph type="title"/>
          </p:nvPr>
        </p:nvSpPr>
        <p:spPr/>
        <p:txBody>
          <a:bodyPr/>
          <a:lstStyle/>
          <a:p>
            <a:r>
              <a:rPr lang="en-GB" dirty="0"/>
              <a:t>Work readiness and preparation</a:t>
            </a:r>
          </a:p>
        </p:txBody>
      </p:sp>
      <p:sp>
        <p:nvSpPr>
          <p:cNvPr id="3" name="Content Placeholder 2">
            <a:extLst>
              <a:ext uri="{FF2B5EF4-FFF2-40B4-BE49-F238E27FC236}">
                <a16:creationId xmlns:a16="http://schemas.microsoft.com/office/drawing/2014/main" id="{724C9C8C-BA85-4D23-B23D-F7463D6EC892}"/>
              </a:ext>
            </a:extLst>
          </p:cNvPr>
          <p:cNvSpPr>
            <a:spLocks noGrp="1"/>
          </p:cNvSpPr>
          <p:nvPr>
            <p:ph sz="quarter" idx="10"/>
          </p:nvPr>
        </p:nvSpPr>
        <p:spPr/>
        <p:txBody>
          <a:bodyPr/>
          <a:lstStyle/>
          <a:p>
            <a:r>
              <a:rPr lang="en-GB" dirty="0"/>
              <a:t>Working in the construction industry you must understand that there is a good deal of work readiness that is needed to hold down a job.</a:t>
            </a:r>
          </a:p>
          <a:p>
            <a:r>
              <a:rPr lang="en-GB" dirty="0"/>
              <a:t>This work readiness can only come with experience. If you are good at it, this ensures reliability to the employer.</a:t>
            </a:r>
          </a:p>
          <a:p>
            <a:r>
              <a:rPr lang="en-GB" dirty="0"/>
              <a:t>Work readiness focuses on timekeeping, attendance, reliability, loyalty, flexibility, motivation, resilience, using initiative and being positive as well as having the correct PPE, tools and equipment.</a:t>
            </a:r>
          </a:p>
          <a:p>
            <a:r>
              <a:rPr lang="en-GB" dirty="0"/>
              <a:t>A work-ready individual is an asset to any employer.</a:t>
            </a:r>
          </a:p>
        </p:txBody>
      </p:sp>
    </p:spTree>
    <p:extLst>
      <p:ext uri="{BB962C8B-B14F-4D97-AF65-F5344CB8AC3E}">
        <p14:creationId xmlns:p14="http://schemas.microsoft.com/office/powerpoint/2010/main" val="27097535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5" name="Rectangle 1">
            <a:extLst>
              <a:ext uri="{FF2B5EF4-FFF2-40B4-BE49-F238E27FC236}">
                <a16:creationId xmlns:a16="http://schemas.microsoft.com/office/drawing/2014/main" id="{AB4E69E8-850A-4AFA-83D4-61B9F9F9D47E}"/>
              </a:ext>
            </a:extLst>
          </p:cNvPr>
          <p:cNvSpPr>
            <a:spLocks noChangeArrowheads="1"/>
          </p:cNvSpPr>
          <p:nvPr/>
        </p:nvSpPr>
        <p:spPr bwMode="auto">
          <a:xfrm>
            <a:off x="251520" y="1379577"/>
            <a:ext cx="7972425" cy="5478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652667"/>
              </a:buClr>
              <a:buFontTx/>
              <a:buNone/>
              <a:defRPr/>
            </a:pPr>
            <a:endParaRPr lang="en-GB" altLang="en-US" sz="2000" dirty="0">
              <a:solidFill>
                <a:srgbClr val="000000"/>
              </a:solidFill>
              <a:latin typeface="+mn-lt"/>
              <a:cs typeface="Segoe UI" panose="020B0502040204020203" pitchFamily="34" charset="0"/>
            </a:endParaRPr>
          </a:p>
          <a:p>
            <a:pPr marL="800100" lvl="1"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You are just beginning on your post-college life.</a:t>
            </a:r>
          </a:p>
          <a:p>
            <a:pPr marL="800100" lvl="1"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Keep positive and keep networking – you will get to where you want to be if you remain positive and keep on task.</a:t>
            </a:r>
          </a:p>
          <a:p>
            <a:pPr marL="800100" lvl="1"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Always look to do further training, whether you are in work or out of work.</a:t>
            </a:r>
          </a:p>
          <a:p>
            <a:pPr marL="800100" lvl="1"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Training and qualifications give you more opportunities to advance or change your career.</a:t>
            </a:r>
          </a:p>
          <a:p>
            <a:pPr marL="800100" lvl="1" indent="-342900">
              <a:lnSpc>
                <a:spcPct val="150000"/>
              </a:lnSpc>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Good luck!</a:t>
            </a:r>
          </a:p>
          <a:p>
            <a:pPr>
              <a:lnSpc>
                <a:spcPct val="150000"/>
              </a:lnSpc>
              <a:spcBef>
                <a:spcPct val="0"/>
              </a:spcBef>
              <a:buClr>
                <a:srgbClr val="652667"/>
              </a:buClr>
              <a:buFontTx/>
              <a:buNone/>
              <a:defRPr/>
            </a:pPr>
            <a:endParaRPr lang="en-GB" altLang="en-US" sz="2000" dirty="0">
              <a:solidFill>
                <a:srgbClr val="000000"/>
              </a:solidFill>
              <a:latin typeface="Segoe UI" panose="020B0502040204020203" pitchFamily="34" charset="0"/>
              <a:cs typeface="Segoe UI" panose="020B0502040204020203" pitchFamily="34" charset="0"/>
            </a:endParaRPr>
          </a:p>
          <a:p>
            <a:pPr>
              <a:lnSpc>
                <a:spcPct val="150000"/>
              </a:lnSpc>
              <a:spcBef>
                <a:spcPct val="0"/>
              </a:spcBef>
              <a:buClr>
                <a:srgbClr val="652667"/>
              </a:buClr>
              <a:defRPr/>
            </a:pPr>
            <a:endParaRPr lang="en-GB" altLang="en-US" sz="2000" dirty="0">
              <a:solidFill>
                <a:srgbClr val="000000"/>
              </a:solidFill>
              <a:latin typeface="Segoe UI" panose="020B0502040204020203" pitchFamily="34" charset="0"/>
              <a:cs typeface="Segoe UI" panose="020B0502040204020203" pitchFamily="34" charset="0"/>
            </a:endParaRPr>
          </a:p>
          <a:p>
            <a:pPr eaLnBrk="1" hangingPunct="1">
              <a:spcBef>
                <a:spcPct val="0"/>
              </a:spcBef>
              <a:buFontTx/>
              <a:buNone/>
              <a:defRPr/>
            </a:pPr>
            <a:endParaRPr lang="en-GB" altLang="en-US" sz="2000" dirty="0"/>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67544" y="1098751"/>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And finally…</a:t>
            </a:r>
          </a:p>
        </p:txBody>
      </p:sp>
    </p:spTree>
  </p:cSld>
  <p:clrMapOvr>
    <a:masterClrMapping/>
  </p:clrMapOvr>
  <p:transition>
    <p:randomBa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a:extLst>
              <a:ext uri="{FF2B5EF4-FFF2-40B4-BE49-F238E27FC236}">
                <a16:creationId xmlns:a16="http://schemas.microsoft.com/office/drawing/2014/main" id="{F3913884-5AD6-4615-BAC3-4CB39F1288E5}"/>
              </a:ext>
            </a:extLst>
          </p:cNvPr>
          <p:cNvSpPr txBox="1">
            <a:spLocks noChangeArrowheads="1"/>
          </p:cNvSpPr>
          <p:nvPr/>
        </p:nvSpPr>
        <p:spPr bwMode="auto">
          <a:xfrm>
            <a:off x="1230313" y="2060575"/>
            <a:ext cx="7116762"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en-GB" altLang="en-US" sz="1800" b="1">
              <a:latin typeface="Segoe UI" panose="020B0502040204020203" pitchFamily="34" charset="0"/>
              <a:cs typeface="Segoe UI" panose="020B0502040204020203" pitchFamily="34" charset="0"/>
            </a:endParaRPr>
          </a:p>
        </p:txBody>
      </p:sp>
      <p:sp>
        <p:nvSpPr>
          <p:cNvPr id="8195" name="Rectangle 1">
            <a:extLst>
              <a:ext uri="{FF2B5EF4-FFF2-40B4-BE49-F238E27FC236}">
                <a16:creationId xmlns:a16="http://schemas.microsoft.com/office/drawing/2014/main" id="{6801E115-3478-4E83-BD8B-D1F1824DFB71}"/>
              </a:ext>
            </a:extLst>
          </p:cNvPr>
          <p:cNvSpPr>
            <a:spLocks noChangeArrowheads="1"/>
          </p:cNvSpPr>
          <p:nvPr/>
        </p:nvSpPr>
        <p:spPr bwMode="auto">
          <a:xfrm>
            <a:off x="0" y="1702437"/>
            <a:ext cx="5249155" cy="376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Char char="•"/>
              <a:defRPr sz="3200">
                <a:solidFill>
                  <a:schemeClr val="tx1"/>
                </a:solidFill>
                <a:latin typeface="Arial" panose="020B0604020202020204" pitchFamily="34" charset="0"/>
                <a:cs typeface="Arial" panose="020B0604020202020204" pitchFamily="34" charset="0"/>
              </a:defRPr>
            </a:lvl1pPr>
            <a:lvl2pPr>
              <a:spcBef>
                <a:spcPct val="20000"/>
              </a:spcBef>
              <a:buChar char="–"/>
              <a:defRPr sz="2800">
                <a:solidFill>
                  <a:schemeClr val="tx1"/>
                </a:solidFill>
                <a:latin typeface="Arial" panose="020B0604020202020204" pitchFamily="34" charset="0"/>
                <a:cs typeface="Arial" panose="020B0604020202020204" pitchFamily="34" charset="0"/>
              </a:defRPr>
            </a:lvl2pPr>
            <a:lvl3pPr marL="1200150" indent="-28575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spcBef>
                <a:spcPct val="0"/>
              </a:spcBef>
              <a:buClr>
                <a:srgbClr val="652667"/>
              </a:buClr>
              <a:buFontTx/>
              <a:buNone/>
            </a:pPr>
            <a:r>
              <a:rPr lang="en-GB" altLang="en-US" sz="2000" dirty="0">
                <a:solidFill>
                  <a:srgbClr val="000000"/>
                </a:solidFill>
                <a:latin typeface="+mn-lt"/>
                <a:cs typeface="Segoe UI" panose="020B0502040204020203" pitchFamily="34" charset="0"/>
              </a:rPr>
              <a:t>The next slides are designed to help you find work. There are hints and tips on:</a:t>
            </a:r>
          </a:p>
          <a:p>
            <a:pPr lvl="1">
              <a:spcBef>
                <a:spcPct val="0"/>
              </a:spcBef>
              <a:buClr>
                <a:srgbClr val="652667"/>
              </a:buClr>
              <a:buFont typeface="Wingdings" panose="05000000000000000000" pitchFamily="2" charset="2"/>
              <a:buChar char="§"/>
            </a:pPr>
            <a:endParaRPr lang="en-GB" altLang="en-US" sz="2000" dirty="0">
              <a:solidFill>
                <a:srgbClr val="000000"/>
              </a:solidFill>
              <a:latin typeface="+mn-lt"/>
              <a:cs typeface="Segoe UI" panose="020B0502040204020203" pitchFamily="34" charset="0"/>
            </a:endParaRPr>
          </a:p>
          <a:p>
            <a:pPr lvl="2">
              <a:spcBef>
                <a:spcPct val="0"/>
              </a:spcBef>
              <a:buClr>
                <a:srgbClr val="652667"/>
              </a:buClr>
              <a:buFont typeface="Wingdings" panose="05000000000000000000" pitchFamily="2" charset="2"/>
              <a:buChar char="§"/>
            </a:pPr>
            <a:endParaRPr lang="en-GB" altLang="en-US" sz="2000" dirty="0">
              <a:solidFill>
                <a:srgbClr val="000000"/>
              </a:solidFill>
              <a:latin typeface="+mn-lt"/>
              <a:cs typeface="Segoe UI" panose="020B0502040204020203" pitchFamily="34" charset="0"/>
            </a:endParaRPr>
          </a:p>
          <a:p>
            <a:pPr lvl="2">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Job searches</a:t>
            </a:r>
          </a:p>
          <a:p>
            <a:pPr lvl="2">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lvl="2">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Writing a CV</a:t>
            </a:r>
          </a:p>
          <a:p>
            <a:pPr lvl="2">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lvl="2">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Completing application forms</a:t>
            </a:r>
          </a:p>
          <a:p>
            <a:pPr lvl="2">
              <a:spcBef>
                <a:spcPct val="0"/>
              </a:spcBef>
              <a:buClr>
                <a:srgbClr val="0077E3"/>
              </a:buClr>
              <a:buFont typeface="Arial" panose="020B0604020202020204" pitchFamily="34" charset="0"/>
              <a:buChar char="•"/>
            </a:pPr>
            <a:endParaRPr lang="en-GB" altLang="en-US" sz="2000" dirty="0">
              <a:solidFill>
                <a:srgbClr val="000000"/>
              </a:solidFill>
              <a:latin typeface="+mn-lt"/>
              <a:cs typeface="Segoe UI" panose="020B0502040204020203" pitchFamily="34" charset="0"/>
            </a:endParaRPr>
          </a:p>
          <a:p>
            <a:pPr lvl="2">
              <a:spcBef>
                <a:spcPct val="0"/>
              </a:spcBef>
              <a:buClr>
                <a:srgbClr val="0077E3"/>
              </a:buClr>
              <a:buFont typeface="Arial" panose="020B0604020202020204" pitchFamily="34" charset="0"/>
              <a:buChar char="•"/>
            </a:pPr>
            <a:r>
              <a:rPr lang="en-GB" altLang="en-US" sz="2000" dirty="0">
                <a:solidFill>
                  <a:srgbClr val="000000"/>
                </a:solidFill>
                <a:latin typeface="+mn-lt"/>
                <a:cs typeface="Segoe UI" panose="020B0502040204020203" pitchFamily="34" charset="0"/>
              </a:rPr>
              <a:t>Interview techniques</a:t>
            </a:r>
          </a:p>
          <a:p>
            <a:pPr lvl="2">
              <a:lnSpc>
                <a:spcPct val="150000"/>
              </a:lnSpc>
              <a:spcBef>
                <a:spcPct val="0"/>
              </a:spcBef>
              <a:buClr>
                <a:srgbClr val="652667"/>
              </a:buClr>
            </a:pPr>
            <a:endParaRPr lang="en-GB" altLang="en-US" sz="1400" dirty="0">
              <a:solidFill>
                <a:srgbClr val="000000"/>
              </a:solidFill>
              <a:latin typeface="Segoe UI" panose="020B0502040204020203" pitchFamily="34" charset="0"/>
              <a:cs typeface="Segoe UI" panose="020B0502040204020203" pitchFamily="34" charset="0"/>
            </a:endParaRPr>
          </a:p>
        </p:txBody>
      </p:sp>
      <p:sp>
        <p:nvSpPr>
          <p:cNvPr id="5" name="Title 1">
            <a:extLst>
              <a:ext uri="{FF2B5EF4-FFF2-40B4-BE49-F238E27FC236}">
                <a16:creationId xmlns:a16="http://schemas.microsoft.com/office/drawing/2014/main" id="{EB30B9DF-7F1E-495F-8A87-0E9069CC1419}"/>
              </a:ext>
            </a:extLst>
          </p:cNvPr>
          <p:cNvSpPr txBox="1">
            <a:spLocks/>
          </p:cNvSpPr>
          <p:nvPr/>
        </p:nvSpPr>
        <p:spPr bwMode="auto">
          <a:xfrm>
            <a:off x="486284" y="1102196"/>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Finding a job</a:t>
            </a:r>
          </a:p>
        </p:txBody>
      </p:sp>
      <p:pic>
        <p:nvPicPr>
          <p:cNvPr id="3" name="Picture 2" descr="Icon&#10;&#10;Description automatically generated with medium confidence">
            <a:extLst>
              <a:ext uri="{FF2B5EF4-FFF2-40B4-BE49-F238E27FC236}">
                <a16:creationId xmlns:a16="http://schemas.microsoft.com/office/drawing/2014/main" id="{C44A52E9-D961-4265-8C5D-3886164CCE1D}"/>
              </a:ext>
            </a:extLst>
          </p:cNvPr>
          <p:cNvPicPr>
            <a:picLocks noChangeAspect="1"/>
          </p:cNvPicPr>
          <p:nvPr/>
        </p:nvPicPr>
        <p:blipFill>
          <a:blip r:embed="rId3"/>
          <a:stretch>
            <a:fillRect/>
          </a:stretch>
        </p:blipFill>
        <p:spPr>
          <a:xfrm>
            <a:off x="5249155" y="1920570"/>
            <a:ext cx="3324634" cy="3324634"/>
          </a:xfrm>
          <a:prstGeom prst="rect">
            <a:avLst/>
          </a:prstGeom>
        </p:spPr>
      </p:pic>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nodePh="1">
                                  <p:stCondLst>
                                    <p:cond delay="0"/>
                                  </p:stCondLst>
                                  <p:endCondLst>
                                    <p:cond evt="begin" delay="0">
                                      <p:tn val="5"/>
                                    </p:cond>
                                  </p:end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randombar(horizontal)">
                                      <p:cBhvr>
                                        <p:cTn id="7" dur="500"/>
                                        <p:tgtEl>
                                          <p:spTgt spid="61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75AD9-85B3-4268-BF8C-855952F77A9C}"/>
              </a:ext>
            </a:extLst>
          </p:cNvPr>
          <p:cNvSpPr>
            <a:spLocks noGrp="1"/>
          </p:cNvSpPr>
          <p:nvPr>
            <p:ph type="ctrTitle"/>
          </p:nvPr>
        </p:nvSpPr>
        <p:spPr>
          <a:xfrm>
            <a:off x="457200" y="1556792"/>
            <a:ext cx="4330824" cy="3384376"/>
          </a:xfrm>
        </p:spPr>
        <p:txBody>
          <a:bodyPr/>
          <a:lstStyle/>
          <a:p>
            <a:r>
              <a:rPr lang="en-GB" sz="2000" b="0" dirty="0">
                <a:solidFill>
                  <a:schemeClr val="tx1"/>
                </a:solidFill>
                <a:latin typeface="+mn-lt"/>
              </a:rPr>
              <a:t>Job research skills are needed by anyone who is looking either to enter the world of work or change their career.</a:t>
            </a:r>
            <a:br>
              <a:rPr lang="en-GB" sz="2000" b="0" dirty="0">
                <a:solidFill>
                  <a:schemeClr val="tx1"/>
                </a:solidFill>
                <a:latin typeface="+mn-lt"/>
              </a:rPr>
            </a:br>
            <a:br>
              <a:rPr lang="en-GB" sz="2000" b="0" dirty="0">
                <a:solidFill>
                  <a:schemeClr val="tx1"/>
                </a:solidFill>
                <a:latin typeface="+mn-lt"/>
              </a:rPr>
            </a:br>
            <a:r>
              <a:rPr lang="en-GB" sz="2000" b="0" dirty="0">
                <a:solidFill>
                  <a:schemeClr val="tx1"/>
                </a:solidFill>
                <a:latin typeface="+mn-lt"/>
              </a:rPr>
              <a:t>Vacancies are usually displayed within job centres, employers’ websites, independent websites by agencies or job forums.</a:t>
            </a:r>
            <a:br>
              <a:rPr lang="en-GB" sz="2000" b="0" dirty="0">
                <a:solidFill>
                  <a:schemeClr val="tx1"/>
                </a:solidFill>
                <a:latin typeface="+mn-lt"/>
              </a:rPr>
            </a:br>
            <a:br>
              <a:rPr lang="en-GB" sz="2000" b="0" dirty="0">
                <a:solidFill>
                  <a:schemeClr val="tx1"/>
                </a:solidFill>
                <a:latin typeface="+mn-lt"/>
              </a:rPr>
            </a:br>
            <a:r>
              <a:rPr lang="en-GB" sz="2000" b="0" dirty="0">
                <a:solidFill>
                  <a:schemeClr val="tx1"/>
                </a:solidFill>
                <a:latin typeface="+mn-lt"/>
              </a:rPr>
              <a:t>Applying to enter the construction industry initially can be daunting and finding the right job will take time. </a:t>
            </a:r>
            <a:br>
              <a:rPr lang="en-GB" sz="2000" b="0" dirty="0">
                <a:solidFill>
                  <a:schemeClr val="tx1"/>
                </a:solidFill>
                <a:latin typeface="+mn-lt"/>
              </a:rPr>
            </a:br>
            <a:endParaRPr lang="en-GB" sz="2000" b="0" dirty="0">
              <a:solidFill>
                <a:schemeClr val="tx1"/>
              </a:solidFill>
              <a:latin typeface="+mn-lt"/>
            </a:endParaRPr>
          </a:p>
        </p:txBody>
      </p:sp>
      <p:sp>
        <p:nvSpPr>
          <p:cNvPr id="6" name="Title 1">
            <a:extLst>
              <a:ext uri="{FF2B5EF4-FFF2-40B4-BE49-F238E27FC236}">
                <a16:creationId xmlns:a16="http://schemas.microsoft.com/office/drawing/2014/main" id="{EB30B9DF-7F1E-495F-8A87-0E9069CC1419}"/>
              </a:ext>
            </a:extLst>
          </p:cNvPr>
          <p:cNvSpPr txBox="1">
            <a:spLocks/>
          </p:cNvSpPr>
          <p:nvPr/>
        </p:nvSpPr>
        <p:spPr bwMode="auto">
          <a:xfrm>
            <a:off x="457200" y="1008000"/>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Research</a:t>
            </a:r>
          </a:p>
        </p:txBody>
      </p:sp>
      <p:pic>
        <p:nvPicPr>
          <p:cNvPr id="4" name="Picture 3" descr="A picture containing person, outdoor&#10;&#10;Description automatically generated">
            <a:extLst>
              <a:ext uri="{FF2B5EF4-FFF2-40B4-BE49-F238E27FC236}">
                <a16:creationId xmlns:a16="http://schemas.microsoft.com/office/drawing/2014/main" id="{BF567B60-D6A6-4DBF-AED5-CB63C8E6E41F}"/>
              </a:ext>
            </a:extLst>
          </p:cNvPr>
          <p:cNvPicPr>
            <a:picLocks noChangeAspect="1"/>
          </p:cNvPicPr>
          <p:nvPr/>
        </p:nvPicPr>
        <p:blipFill rotWithShape="1">
          <a:blip r:embed="rId2"/>
          <a:srcRect r="42000"/>
          <a:stretch/>
        </p:blipFill>
        <p:spPr>
          <a:xfrm>
            <a:off x="5004048" y="1584792"/>
            <a:ext cx="3240360" cy="2754308"/>
          </a:xfrm>
          <a:prstGeom prst="rect">
            <a:avLst/>
          </a:prstGeom>
        </p:spPr>
      </p:pic>
    </p:spTree>
    <p:extLst>
      <p:ext uri="{BB962C8B-B14F-4D97-AF65-F5344CB8AC3E}">
        <p14:creationId xmlns:p14="http://schemas.microsoft.com/office/powerpoint/2010/main" val="31307408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75AD9-85B3-4268-BF8C-855952F77A9C}"/>
              </a:ext>
            </a:extLst>
          </p:cNvPr>
          <p:cNvSpPr>
            <a:spLocks noGrp="1"/>
          </p:cNvSpPr>
          <p:nvPr>
            <p:ph type="ctrTitle"/>
          </p:nvPr>
        </p:nvSpPr>
        <p:spPr>
          <a:xfrm>
            <a:off x="486284" y="1736812"/>
            <a:ext cx="7772400" cy="3384376"/>
          </a:xfrm>
        </p:spPr>
        <p:txBody>
          <a:bodyPr/>
          <a:lstStyle/>
          <a:p>
            <a:r>
              <a:rPr lang="en-GB" sz="2000" b="0" dirty="0">
                <a:solidFill>
                  <a:schemeClr val="tx1"/>
                </a:solidFill>
                <a:latin typeface="+mn-lt"/>
              </a:rPr>
              <a:t>Searching online is the most common way to find job vacancies.</a:t>
            </a:r>
            <a:br>
              <a:rPr lang="en-GB" sz="2000" b="0" dirty="0">
                <a:solidFill>
                  <a:schemeClr val="tx1"/>
                </a:solidFill>
                <a:latin typeface="+mn-lt"/>
              </a:rPr>
            </a:br>
            <a:r>
              <a:rPr lang="en-GB" sz="2000" b="0" dirty="0">
                <a:solidFill>
                  <a:schemeClr val="tx1"/>
                </a:solidFill>
                <a:latin typeface="+mn-lt"/>
              </a:rPr>
              <a:t>Searching using different key words can bring up different jobs. For example, looking for builder, bricklayer, construction operative or construction craftsperson may all bring up a variety of opportunities. The websites below are useful starting points for a job search. </a:t>
            </a:r>
            <a:br>
              <a:rPr lang="en-GB" sz="2000" b="0" dirty="0">
                <a:solidFill>
                  <a:schemeClr val="tx1"/>
                </a:solidFill>
                <a:latin typeface="+mn-lt"/>
              </a:rPr>
            </a:br>
            <a:r>
              <a:rPr lang="en-US" sz="1800" b="0" dirty="0">
                <a:solidFill>
                  <a:schemeClr val="tx1"/>
                </a:solidFill>
                <a:latin typeface="+mn-lt"/>
                <a:hlinkClick r:id="rId2"/>
              </a:rPr>
              <a:t>https://careerswales.gov.wales/apprenticeship-searchhttps://careerswales.gov.wales/</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3"/>
              </a:rPr>
              <a:t>https://www.citb.co.uk/cy-gb/</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4"/>
              </a:rPr>
              <a:t>www.linkedin.com/jobs</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5"/>
              </a:rPr>
              <a:t>www.buildingcareersuk.com</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6"/>
              </a:rPr>
              <a:t>www.indeed.co.uk</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7"/>
              </a:rPr>
              <a:t>www.prospects.ac.uk</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8"/>
              </a:rPr>
              <a:t>www.goconstruct.org</a:t>
            </a:r>
            <a:r>
              <a:rPr lang="en-US" sz="1800" b="0" dirty="0">
                <a:solidFill>
                  <a:schemeClr val="tx1"/>
                </a:solidFill>
                <a:latin typeface="+mn-lt"/>
              </a:rPr>
              <a:t> </a:t>
            </a:r>
            <a:br>
              <a:rPr lang="en-US" sz="1800" b="0" dirty="0">
                <a:solidFill>
                  <a:schemeClr val="tx1"/>
                </a:solidFill>
                <a:latin typeface="+mn-lt"/>
              </a:rPr>
            </a:br>
            <a:r>
              <a:rPr lang="en-US" sz="1800" b="0" dirty="0">
                <a:solidFill>
                  <a:schemeClr val="tx1"/>
                </a:solidFill>
                <a:latin typeface="+mn-lt"/>
                <a:hlinkClick r:id="rId9"/>
              </a:rPr>
              <a:t>www.careersinconstruction.com</a:t>
            </a:r>
            <a:r>
              <a:rPr lang="en-US" sz="1800" b="0" dirty="0">
                <a:solidFill>
                  <a:schemeClr val="tx1"/>
                </a:solidFill>
                <a:latin typeface="+mn-lt"/>
              </a:rPr>
              <a:t>  </a:t>
            </a:r>
            <a:br>
              <a:rPr lang="en-GB" sz="2000" b="0" dirty="0">
                <a:solidFill>
                  <a:schemeClr val="tx1"/>
                </a:solidFill>
                <a:latin typeface="+mn-lt"/>
              </a:rPr>
            </a:br>
            <a:endParaRPr lang="en-GB" sz="2000" b="0" dirty="0">
              <a:solidFill>
                <a:schemeClr val="tx1"/>
              </a:solidFill>
              <a:latin typeface="+mn-lt"/>
            </a:endParaRPr>
          </a:p>
        </p:txBody>
      </p:sp>
      <p:sp>
        <p:nvSpPr>
          <p:cNvPr id="3" name="Title 1">
            <a:extLst>
              <a:ext uri="{FF2B5EF4-FFF2-40B4-BE49-F238E27FC236}">
                <a16:creationId xmlns:a16="http://schemas.microsoft.com/office/drawing/2014/main" id="{DA23611E-6E0D-41AF-8B31-ABFC61729023}"/>
              </a:ext>
            </a:extLst>
          </p:cNvPr>
          <p:cNvSpPr txBox="1">
            <a:spLocks/>
          </p:cNvSpPr>
          <p:nvPr/>
        </p:nvSpPr>
        <p:spPr bwMode="auto">
          <a:xfrm>
            <a:off x="486284" y="1103466"/>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Finding a job</a:t>
            </a:r>
          </a:p>
        </p:txBody>
      </p:sp>
    </p:spTree>
    <p:extLst>
      <p:ext uri="{BB962C8B-B14F-4D97-AF65-F5344CB8AC3E}">
        <p14:creationId xmlns:p14="http://schemas.microsoft.com/office/powerpoint/2010/main" val="1552058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
            <a:extLst>
              <a:ext uri="{FF2B5EF4-FFF2-40B4-BE49-F238E27FC236}">
                <a16:creationId xmlns:a16="http://schemas.microsoft.com/office/drawing/2014/main" id="{E7BC6F11-E300-49C0-B4D0-3E751F0EFF36}"/>
              </a:ext>
            </a:extLst>
          </p:cNvPr>
          <p:cNvSpPr>
            <a:spLocks noChangeArrowheads="1"/>
          </p:cNvSpPr>
          <p:nvPr/>
        </p:nvSpPr>
        <p:spPr bwMode="auto">
          <a:xfrm>
            <a:off x="323528" y="2988471"/>
            <a:ext cx="4356263" cy="3077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eaLnBrk="1" hangingPunct="1">
              <a:spcBef>
                <a:spcPct val="0"/>
              </a:spcBef>
              <a:buClr>
                <a:srgbClr val="0077E3"/>
              </a:buClr>
              <a:buFont typeface="Arial" panose="020B0604020202020204" pitchFamily="34" charset="0"/>
              <a:buChar char="•"/>
            </a:pPr>
            <a:r>
              <a:rPr lang="en-GB" altLang="en-US" sz="2000" dirty="0">
                <a:latin typeface="+mn-lt"/>
                <a:cs typeface="Segoe UI" panose="020B0502040204020203" pitchFamily="34" charset="0"/>
              </a:rPr>
              <a:t>DO NOT waste your own time or that of an employer by applying for a job you are not qualified to do or are over qualified for – pitch it right!</a:t>
            </a:r>
          </a:p>
          <a:p>
            <a:pPr eaLnBrk="1" hangingPunct="1">
              <a:spcBef>
                <a:spcPct val="0"/>
              </a:spcBef>
              <a:buClr>
                <a:srgbClr val="0077E3"/>
              </a:buClr>
              <a:buFont typeface="Arial" panose="020B0604020202020204" pitchFamily="34" charset="0"/>
              <a:buChar char="•"/>
            </a:pPr>
            <a:endParaRPr lang="en-GB" altLang="en-US" sz="2000" dirty="0">
              <a:latin typeface="+mn-lt"/>
              <a:cs typeface="Segoe UI" panose="020B0502040204020203" pitchFamily="34" charset="0"/>
            </a:endParaRPr>
          </a:p>
          <a:p>
            <a:pPr eaLnBrk="1" hangingPunct="1">
              <a:spcBef>
                <a:spcPct val="0"/>
              </a:spcBef>
              <a:buClr>
                <a:srgbClr val="0077E3"/>
              </a:buClr>
              <a:buFont typeface="Arial" panose="020B0604020202020204" pitchFamily="34" charset="0"/>
              <a:buChar char="•"/>
            </a:pPr>
            <a:r>
              <a:rPr lang="en-GB" altLang="en-US" sz="2000" dirty="0">
                <a:latin typeface="+mn-lt"/>
                <a:cs typeface="Segoe UI" panose="020B0502040204020203" pitchFamily="34" charset="0"/>
              </a:rPr>
              <a:t>It is important to research both the job and the company before you apply.</a:t>
            </a:r>
          </a:p>
          <a:p>
            <a:pPr eaLnBrk="1" hangingPunct="1">
              <a:spcBef>
                <a:spcPct val="0"/>
              </a:spcBef>
              <a:buFont typeface="Wingdings" panose="05000000000000000000" pitchFamily="2" charset="2"/>
              <a:buChar char="§"/>
            </a:pPr>
            <a:endParaRPr lang="en-GB" altLang="en-US" sz="1400" dirty="0">
              <a:latin typeface="Segoe UI" panose="020B0502040204020203" pitchFamily="34" charset="0"/>
              <a:cs typeface="Segoe UI" panose="020B0502040204020203" pitchFamily="34" charset="0"/>
            </a:endParaRPr>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57200" y="1030188"/>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Applying for jobs</a:t>
            </a:r>
          </a:p>
        </p:txBody>
      </p:sp>
      <p:sp>
        <p:nvSpPr>
          <p:cNvPr id="7" name="TextBox 6">
            <a:extLst>
              <a:ext uri="{FF2B5EF4-FFF2-40B4-BE49-F238E27FC236}">
                <a16:creationId xmlns:a16="http://schemas.microsoft.com/office/drawing/2014/main" id="{F61BF92C-1582-404B-B531-D38E55D2CF00}"/>
              </a:ext>
            </a:extLst>
          </p:cNvPr>
          <p:cNvSpPr txBox="1"/>
          <p:nvPr/>
        </p:nvSpPr>
        <p:spPr>
          <a:xfrm>
            <a:off x="552636" y="1596867"/>
            <a:ext cx="7475748" cy="1323439"/>
          </a:xfrm>
          <a:prstGeom prst="rect">
            <a:avLst/>
          </a:prstGeom>
          <a:noFill/>
        </p:spPr>
        <p:txBody>
          <a:bodyPr wrap="square">
            <a:spAutoFit/>
          </a:bodyPr>
          <a:lstStyle/>
          <a:p>
            <a:pPr marL="0" indent="0" eaLnBrk="1" hangingPunct="1">
              <a:spcBef>
                <a:spcPct val="0"/>
              </a:spcBef>
              <a:buNone/>
            </a:pPr>
            <a:r>
              <a:rPr lang="en-GB" altLang="en-US" sz="2000" dirty="0">
                <a:latin typeface="+mn-lt"/>
                <a:cs typeface="Segoe UI" panose="020B0502040204020203" pitchFamily="34" charset="0"/>
              </a:rPr>
              <a:t>You may have heard people say that they have applied for loads of jobs but have not heard anything back. One of the main reasons for this is applying for a job that they have little or no chance of getting.</a:t>
            </a:r>
          </a:p>
        </p:txBody>
      </p:sp>
      <p:pic>
        <p:nvPicPr>
          <p:cNvPr id="5" name="Picture 4" descr="A person sitting at a table&#10;&#10;Description automatically generated with medium confidence">
            <a:extLst>
              <a:ext uri="{FF2B5EF4-FFF2-40B4-BE49-F238E27FC236}">
                <a16:creationId xmlns:a16="http://schemas.microsoft.com/office/drawing/2014/main" id="{F9C7BCCD-2ADA-4D4F-8E46-8031C6E8A902}"/>
              </a:ext>
            </a:extLst>
          </p:cNvPr>
          <p:cNvPicPr>
            <a:picLocks noChangeAspect="1"/>
          </p:cNvPicPr>
          <p:nvPr/>
        </p:nvPicPr>
        <p:blipFill>
          <a:blip r:embed="rId3"/>
          <a:stretch>
            <a:fillRect/>
          </a:stretch>
        </p:blipFill>
        <p:spPr>
          <a:xfrm>
            <a:off x="5076056" y="3134646"/>
            <a:ext cx="3468800" cy="2313688"/>
          </a:xfrm>
          <a:prstGeom prst="rect">
            <a:avLst/>
          </a:prstGeom>
        </p:spPr>
      </p:pic>
    </p:spTree>
    <p:extLst>
      <p:ext uri="{BB962C8B-B14F-4D97-AF65-F5344CB8AC3E}">
        <p14:creationId xmlns:p14="http://schemas.microsoft.com/office/powerpoint/2010/main" val="81303955"/>
      </p:ext>
    </p:extLst>
  </p:cSld>
  <p:clrMapOvr>
    <a:masterClrMapping/>
  </p:clrMapOvr>
  <p:transition>
    <p:randomBa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1">
            <a:extLst>
              <a:ext uri="{FF2B5EF4-FFF2-40B4-BE49-F238E27FC236}">
                <a16:creationId xmlns:a16="http://schemas.microsoft.com/office/drawing/2014/main" id="{713D68B4-9657-4013-B916-18195C2C6B01}"/>
              </a:ext>
            </a:extLst>
          </p:cNvPr>
          <p:cNvSpPr>
            <a:spLocks noChangeArrowheads="1"/>
          </p:cNvSpPr>
          <p:nvPr/>
        </p:nvSpPr>
        <p:spPr bwMode="auto">
          <a:xfrm>
            <a:off x="439399" y="1556792"/>
            <a:ext cx="8309066"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marL="285750" indent="-285750" eaLnBrk="1" hangingPunct="1">
              <a:spcBef>
                <a:spcPct val="0"/>
              </a:spcBef>
              <a:buClr>
                <a:srgbClr val="0077E3"/>
              </a:buClr>
              <a:buFont typeface="Arial" panose="020B0604020202020204" pitchFamily="34" charset="0"/>
              <a:buChar char="•"/>
              <a:defRPr/>
            </a:pPr>
            <a:r>
              <a:rPr lang="en-GB" altLang="en-US" sz="1800" dirty="0">
                <a:latin typeface="+mn-lt"/>
                <a:cs typeface="Segoe UI" panose="020B0502040204020203" pitchFamily="34" charset="0"/>
              </a:rPr>
              <a:t>If you are just finishing your college course and are looking for a job then you need to do some research.</a:t>
            </a:r>
          </a:p>
          <a:p>
            <a:pPr marL="285750" indent="-285750" eaLnBrk="1" hangingPunct="1">
              <a:spcBef>
                <a:spcPct val="0"/>
              </a:spcBef>
              <a:buClr>
                <a:srgbClr val="0077E3"/>
              </a:buClr>
              <a:buFont typeface="Arial" panose="020B0604020202020204" pitchFamily="34" charset="0"/>
              <a:buChar char="•"/>
              <a:defRPr/>
            </a:pPr>
            <a:endParaRPr lang="en-GB" altLang="en-US" sz="1800" dirty="0">
              <a:latin typeface="+mn-lt"/>
              <a:cs typeface="Segoe UI" panose="020B0502040204020203" pitchFamily="34" charset="0"/>
            </a:endParaRPr>
          </a:p>
          <a:p>
            <a:pPr marL="285750" indent="-285750">
              <a:spcBef>
                <a:spcPct val="0"/>
              </a:spcBef>
              <a:buClr>
                <a:srgbClr val="0077E3"/>
              </a:buClr>
              <a:buFont typeface="Arial" panose="020B0604020202020204" pitchFamily="34" charset="0"/>
              <a:buChar char="•"/>
              <a:defRPr/>
            </a:pPr>
            <a:r>
              <a:rPr lang="en-GB" altLang="en-US" sz="1800" dirty="0">
                <a:latin typeface="+mn-lt"/>
                <a:cs typeface="Segoe UI" panose="020B0502040204020203" pitchFamily="34" charset="0"/>
              </a:rPr>
              <a:t>Use the national careers service website:</a:t>
            </a:r>
            <a:br>
              <a:rPr lang="en-GB" altLang="en-US" sz="1800" dirty="0">
                <a:latin typeface="+mn-lt"/>
                <a:cs typeface="Segoe UI" panose="020B0502040204020203" pitchFamily="34" charset="0"/>
              </a:rPr>
            </a:br>
            <a:r>
              <a:rPr lang="en-GB" sz="1800" dirty="0">
                <a:effectLst/>
                <a:latin typeface="Segoe UI" panose="020B0502040204020203" pitchFamily="34" charset="0"/>
                <a:hlinkClick r:id="rId3"/>
              </a:rPr>
              <a:t>https://careerswales.gov.wales/</a:t>
            </a:r>
            <a:r>
              <a:rPr lang="en-GB" sz="1800" dirty="0">
                <a:effectLst/>
                <a:latin typeface="Segoe UI" panose="020B0502040204020203" pitchFamily="34" charset="0"/>
              </a:rPr>
              <a:t> </a:t>
            </a:r>
            <a:endParaRPr lang="en-GB" sz="1800" dirty="0">
              <a:effectLst/>
              <a:latin typeface="Arial" panose="020B0604020202020204" pitchFamily="34" charset="0"/>
            </a:endParaRPr>
          </a:p>
          <a:p>
            <a:pPr marL="285750" indent="-285750" eaLnBrk="1" hangingPunct="1">
              <a:spcBef>
                <a:spcPct val="0"/>
              </a:spcBef>
              <a:buClr>
                <a:srgbClr val="0077E3"/>
              </a:buClr>
              <a:buFont typeface="Arial" panose="020B0604020202020204" pitchFamily="34" charset="0"/>
              <a:buChar char="•"/>
              <a:defRPr/>
            </a:pPr>
            <a:endParaRPr lang="en-GB" altLang="en-US" sz="1800" dirty="0">
              <a:latin typeface="+mn-lt"/>
              <a:cs typeface="Segoe UI" panose="020B0502040204020203" pitchFamily="34" charset="0"/>
            </a:endParaRPr>
          </a:p>
          <a:p>
            <a:pPr marL="285750" indent="-285750" eaLnBrk="1" hangingPunct="1">
              <a:spcBef>
                <a:spcPct val="0"/>
              </a:spcBef>
              <a:buClr>
                <a:srgbClr val="0077E3"/>
              </a:buClr>
              <a:buFont typeface="Arial" panose="020B0604020202020204" pitchFamily="34" charset="0"/>
              <a:buChar char="•"/>
              <a:defRPr/>
            </a:pPr>
            <a:r>
              <a:rPr lang="en-GB" altLang="en-US" sz="1800" dirty="0">
                <a:latin typeface="+mn-lt"/>
                <a:cs typeface="Segoe UI" panose="020B0502040204020203" pitchFamily="34" charset="0"/>
              </a:rPr>
              <a:t>This has an A-Z of jobs that will tell you all you need to know about every job and will give you related jobs that you may never have thought about.</a:t>
            </a:r>
          </a:p>
          <a:p>
            <a:pPr marL="285750" indent="-285750" eaLnBrk="1" hangingPunct="1">
              <a:spcBef>
                <a:spcPct val="0"/>
              </a:spcBef>
              <a:buClr>
                <a:srgbClr val="0077E3"/>
              </a:buClr>
              <a:buFont typeface="Arial" panose="020B0604020202020204" pitchFamily="34" charset="0"/>
              <a:buChar char="•"/>
              <a:defRPr/>
            </a:pPr>
            <a:endParaRPr lang="en-GB" altLang="en-US" sz="1800" dirty="0">
              <a:latin typeface="+mn-lt"/>
              <a:cs typeface="Segoe UI" panose="020B0502040204020203" pitchFamily="34" charset="0"/>
            </a:endParaRPr>
          </a:p>
          <a:p>
            <a:pPr marL="285750" indent="-285750" eaLnBrk="1" hangingPunct="1">
              <a:spcBef>
                <a:spcPct val="0"/>
              </a:spcBef>
              <a:buClr>
                <a:srgbClr val="0077E3"/>
              </a:buClr>
              <a:buFont typeface="Arial" panose="020B0604020202020204" pitchFamily="34" charset="0"/>
              <a:buChar char="•"/>
              <a:defRPr/>
            </a:pPr>
            <a:r>
              <a:rPr lang="en-GB" altLang="en-US" sz="1800" dirty="0">
                <a:latin typeface="+mn-lt"/>
                <a:cs typeface="Segoe UI" panose="020B0502040204020203" pitchFamily="34" charset="0"/>
              </a:rPr>
              <a:t>If you need to do further training to get into that field of work then speak to Student Services to see what you need to do</a:t>
            </a:r>
          </a:p>
          <a:p>
            <a:pPr marL="285750" indent="-285750" eaLnBrk="1" hangingPunct="1">
              <a:spcBef>
                <a:spcPct val="0"/>
              </a:spcBef>
              <a:buClr>
                <a:srgbClr val="0077E3"/>
              </a:buClr>
              <a:buFont typeface="Arial" panose="020B0604020202020204" pitchFamily="34" charset="0"/>
              <a:buChar char="•"/>
              <a:defRPr/>
            </a:pPr>
            <a:endParaRPr lang="en-GB" altLang="en-US" sz="1800" dirty="0">
              <a:latin typeface="+mn-lt"/>
              <a:cs typeface="Segoe UI" panose="020B0502040204020203" pitchFamily="34" charset="0"/>
            </a:endParaRPr>
          </a:p>
          <a:p>
            <a:pPr marL="285750" indent="-285750" eaLnBrk="1" hangingPunct="1">
              <a:spcBef>
                <a:spcPct val="0"/>
              </a:spcBef>
              <a:buClr>
                <a:srgbClr val="0077E3"/>
              </a:buClr>
              <a:buFont typeface="Arial" panose="020B0604020202020204" pitchFamily="34" charset="0"/>
              <a:buChar char="•"/>
              <a:defRPr/>
            </a:pPr>
            <a:r>
              <a:rPr lang="en-GB" altLang="en-US" sz="1800" dirty="0">
                <a:latin typeface="+mn-lt"/>
                <a:cs typeface="Segoe UI" panose="020B0502040204020203" pitchFamily="34" charset="0"/>
              </a:rPr>
              <a:t>If there is a particular job/career you want to do then go for it – there is only you standing in your way!</a:t>
            </a:r>
          </a:p>
          <a:p>
            <a:pPr marL="285750" indent="-285750" eaLnBrk="1" hangingPunct="1">
              <a:spcBef>
                <a:spcPct val="0"/>
              </a:spcBef>
              <a:buFont typeface="Wingdings" panose="05000000000000000000" pitchFamily="2" charset="2"/>
              <a:buChar char="§"/>
              <a:defRPr/>
            </a:pPr>
            <a:endParaRPr lang="en-GB" altLang="en-US" sz="1400" dirty="0">
              <a:latin typeface="Segoe UI" panose="020B0502040204020203" pitchFamily="34" charset="0"/>
              <a:cs typeface="Segoe UI" panose="020B0502040204020203" pitchFamily="34" charset="0"/>
            </a:endParaRPr>
          </a:p>
          <a:p>
            <a:pPr eaLnBrk="1" hangingPunct="1">
              <a:spcBef>
                <a:spcPct val="0"/>
              </a:spcBef>
              <a:buFontTx/>
              <a:buNone/>
              <a:defRPr/>
            </a:pPr>
            <a:endParaRPr lang="en-GB" altLang="en-US" sz="1400" dirty="0">
              <a:latin typeface="Segoe UI" panose="020B0502040204020203" pitchFamily="34" charset="0"/>
              <a:cs typeface="Segoe UI" panose="020B0502040204020203" pitchFamily="34" charset="0"/>
            </a:endParaRPr>
          </a:p>
          <a:p>
            <a:pPr eaLnBrk="1" hangingPunct="1">
              <a:spcBef>
                <a:spcPct val="0"/>
              </a:spcBef>
              <a:buFontTx/>
              <a:buNone/>
              <a:defRPr/>
            </a:pPr>
            <a:endParaRPr lang="en-GB" altLang="en-US" sz="1400" dirty="0">
              <a:latin typeface="Segoe UI" panose="020B0502040204020203" pitchFamily="34" charset="0"/>
              <a:cs typeface="Segoe UI" panose="020B0502040204020203" pitchFamily="34" charset="0"/>
            </a:endParaRPr>
          </a:p>
          <a:p>
            <a:pPr marL="285750" indent="-285750" eaLnBrk="1" hangingPunct="1">
              <a:spcBef>
                <a:spcPct val="0"/>
              </a:spcBef>
              <a:buFont typeface="Wingdings" panose="05000000000000000000" pitchFamily="2" charset="2"/>
              <a:buChar char="§"/>
              <a:defRPr/>
            </a:pPr>
            <a:endParaRPr lang="en-GB" altLang="en-US" sz="1400" dirty="0">
              <a:latin typeface="Segoe UI" panose="020B0502040204020203" pitchFamily="34" charset="0"/>
              <a:cs typeface="Segoe UI" panose="020B0502040204020203" pitchFamily="34" charset="0"/>
            </a:endParaRPr>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57200" y="1008000"/>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Applying for jobs</a:t>
            </a:r>
          </a:p>
        </p:txBody>
      </p:sp>
    </p:spTree>
    <p:extLst>
      <p:ext uri="{BB962C8B-B14F-4D97-AF65-F5344CB8AC3E}">
        <p14:creationId xmlns:p14="http://schemas.microsoft.com/office/powerpoint/2010/main" val="584029619"/>
      </p:ext>
    </p:extLst>
  </p:cSld>
  <p:clrMapOvr>
    <a:masterClrMapping/>
  </p:clrMapOvr>
  <p:transition>
    <p:randomBa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a:extLst>
              <a:ext uri="{FF2B5EF4-FFF2-40B4-BE49-F238E27FC236}">
                <a16:creationId xmlns:a16="http://schemas.microsoft.com/office/drawing/2014/main" id="{309844A1-0E03-4A9B-9882-8D788F9E09A5}"/>
              </a:ext>
            </a:extLst>
          </p:cNvPr>
          <p:cNvSpPr txBox="1">
            <a:spLocks noChangeArrowheads="1"/>
          </p:cNvSpPr>
          <p:nvPr/>
        </p:nvSpPr>
        <p:spPr bwMode="auto">
          <a:xfrm>
            <a:off x="1230313" y="2060575"/>
            <a:ext cx="7116762" cy="369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a:spcBef>
                <a:spcPct val="0"/>
              </a:spcBef>
              <a:buFontTx/>
              <a:buNone/>
            </a:pPr>
            <a:endParaRPr lang="en-GB" altLang="en-US" sz="1800" b="1">
              <a:latin typeface="Segoe UI" panose="020B0502040204020203" pitchFamily="34" charset="0"/>
              <a:cs typeface="Segoe UI" panose="020B0502040204020203" pitchFamily="34" charset="0"/>
            </a:endParaRPr>
          </a:p>
        </p:txBody>
      </p:sp>
      <p:sp>
        <p:nvSpPr>
          <p:cNvPr id="8196" name="Rectangle 1">
            <a:extLst>
              <a:ext uri="{FF2B5EF4-FFF2-40B4-BE49-F238E27FC236}">
                <a16:creationId xmlns:a16="http://schemas.microsoft.com/office/drawing/2014/main" id="{59CE98BE-1164-43F9-8E7E-D6BCE6D0DB4E}"/>
              </a:ext>
            </a:extLst>
          </p:cNvPr>
          <p:cNvSpPr>
            <a:spLocks noChangeArrowheads="1"/>
          </p:cNvSpPr>
          <p:nvPr/>
        </p:nvSpPr>
        <p:spPr bwMode="auto">
          <a:xfrm>
            <a:off x="0" y="1718532"/>
            <a:ext cx="7188200"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800100" lvl="1" indent="-342900">
              <a:buClr>
                <a:srgbClr val="0077E3"/>
              </a:buClr>
              <a:buFont typeface="Arial" panose="020B0604020202020204" pitchFamily="34" charset="0"/>
              <a:buChar char="•"/>
              <a:defRPr/>
            </a:pPr>
            <a:r>
              <a:rPr lang="en-GB" altLang="en-US" dirty="0">
                <a:solidFill>
                  <a:srgbClr val="000000"/>
                </a:solidFill>
                <a:latin typeface="+mn-lt"/>
                <a:cs typeface="Segoe UI" panose="020B0502040204020203" pitchFamily="34" charset="0"/>
              </a:rPr>
              <a:t>Curriculum Vitae is more commonly known as a CV.</a:t>
            </a:r>
          </a:p>
          <a:p>
            <a:pPr marL="800100" lvl="1" indent="-342900">
              <a:buClr>
                <a:srgbClr val="0077E3"/>
              </a:buClr>
              <a:buFont typeface="Arial" panose="020B0604020202020204" pitchFamily="34" charset="0"/>
              <a:buChar char="•"/>
              <a:defRPr/>
            </a:pPr>
            <a:endParaRPr lang="en-GB" altLang="en-US" dirty="0">
              <a:solidFill>
                <a:srgbClr val="000000"/>
              </a:solidFill>
              <a:latin typeface="+mn-lt"/>
              <a:cs typeface="Segoe UI" panose="020B0502040204020203" pitchFamily="34" charset="0"/>
            </a:endParaRPr>
          </a:p>
          <a:p>
            <a:pPr marL="800100" lvl="1" indent="-342900">
              <a:buClr>
                <a:srgbClr val="0077E3"/>
              </a:buClr>
              <a:buFont typeface="Arial" panose="020B0604020202020204" pitchFamily="34" charset="0"/>
              <a:buChar char="•"/>
              <a:defRPr/>
            </a:pPr>
            <a:r>
              <a:rPr lang="en-GB" altLang="en-US" dirty="0">
                <a:solidFill>
                  <a:srgbClr val="000000"/>
                </a:solidFill>
                <a:latin typeface="+mn-lt"/>
                <a:cs typeface="Segoe UI" panose="020B0502040204020203" pitchFamily="34" charset="0"/>
              </a:rPr>
              <a:t>It is Latin for ‘the course or path of one’s life’.</a:t>
            </a:r>
          </a:p>
          <a:p>
            <a:pPr marL="800100" lvl="1" indent="-342900">
              <a:buClr>
                <a:srgbClr val="0077E3"/>
              </a:buClr>
              <a:buFont typeface="Arial" panose="020B0604020202020204" pitchFamily="34" charset="0"/>
              <a:buChar char="•"/>
              <a:defRPr/>
            </a:pPr>
            <a:endParaRPr lang="en-GB" altLang="en-US" dirty="0">
              <a:solidFill>
                <a:srgbClr val="000000"/>
              </a:solidFill>
              <a:latin typeface="+mn-lt"/>
              <a:cs typeface="Segoe UI" panose="020B0502040204020203" pitchFamily="34" charset="0"/>
            </a:endParaRPr>
          </a:p>
          <a:p>
            <a:pPr marL="800100" lvl="1" indent="-342900">
              <a:buClr>
                <a:srgbClr val="0077E3"/>
              </a:buClr>
              <a:buFont typeface="Arial" panose="020B0604020202020204" pitchFamily="34" charset="0"/>
              <a:buChar char="•"/>
              <a:defRPr/>
            </a:pPr>
            <a:r>
              <a:rPr lang="en-GB" altLang="en-US" dirty="0">
                <a:solidFill>
                  <a:srgbClr val="000000"/>
                </a:solidFill>
                <a:latin typeface="+mn-lt"/>
                <a:cs typeface="Segoe UI" panose="020B0502040204020203" pitchFamily="34" charset="0"/>
              </a:rPr>
              <a:t>It is a personal history, showing your skills and experience.</a:t>
            </a:r>
          </a:p>
          <a:p>
            <a:pPr marL="800100" lvl="1" indent="-342900">
              <a:buClr>
                <a:srgbClr val="0077E3"/>
              </a:buClr>
              <a:buFont typeface="Arial" panose="020B0604020202020204" pitchFamily="34" charset="0"/>
              <a:buChar char="•"/>
              <a:defRPr/>
            </a:pPr>
            <a:endParaRPr lang="en-GB" altLang="en-US" dirty="0">
              <a:solidFill>
                <a:srgbClr val="000000"/>
              </a:solidFill>
              <a:latin typeface="+mn-lt"/>
              <a:cs typeface="Segoe UI" panose="020B0502040204020203" pitchFamily="34" charset="0"/>
            </a:endParaRPr>
          </a:p>
          <a:p>
            <a:pPr marL="800100" lvl="1" indent="-342900">
              <a:buClr>
                <a:srgbClr val="0077E3"/>
              </a:buClr>
              <a:buFont typeface="Arial" panose="020B0604020202020204" pitchFamily="34" charset="0"/>
              <a:buChar char="•"/>
              <a:defRPr/>
            </a:pPr>
            <a:r>
              <a:rPr lang="en-GB" altLang="en-US" dirty="0">
                <a:solidFill>
                  <a:srgbClr val="000000"/>
                </a:solidFill>
                <a:latin typeface="+mn-lt"/>
                <a:cs typeface="Segoe UI" panose="020B0502040204020203" pitchFamily="34" charset="0"/>
              </a:rPr>
              <a:t>It is a selling document to advertise you to employers.</a:t>
            </a:r>
          </a:p>
          <a:p>
            <a:pPr marL="800100" lvl="1" indent="-342900">
              <a:buClr>
                <a:srgbClr val="0077E3"/>
              </a:buClr>
              <a:buFont typeface="Arial" panose="020B0604020202020204" pitchFamily="34" charset="0"/>
              <a:buChar char="•"/>
              <a:defRPr/>
            </a:pPr>
            <a:endParaRPr lang="en-GB" altLang="en-US" dirty="0">
              <a:solidFill>
                <a:srgbClr val="000000"/>
              </a:solidFill>
              <a:latin typeface="+mn-lt"/>
              <a:cs typeface="Segoe UI" panose="020B0502040204020203" pitchFamily="34" charset="0"/>
            </a:endParaRPr>
          </a:p>
          <a:p>
            <a:pPr marL="800100" lvl="1" indent="-342900">
              <a:buClr>
                <a:srgbClr val="0077E3"/>
              </a:buClr>
              <a:buFont typeface="Arial" panose="020B0604020202020204" pitchFamily="34" charset="0"/>
              <a:buChar char="•"/>
              <a:defRPr/>
            </a:pPr>
            <a:r>
              <a:rPr lang="en-GB" altLang="en-US" dirty="0">
                <a:solidFill>
                  <a:srgbClr val="000000"/>
                </a:solidFill>
                <a:latin typeface="+mn-lt"/>
                <a:cs typeface="Segoe UI" panose="020B0502040204020203" pitchFamily="34" charset="0"/>
              </a:rPr>
              <a:t>The purpose of the CV is to help you get an interview.</a:t>
            </a:r>
          </a:p>
        </p:txBody>
      </p:sp>
      <p:pic>
        <p:nvPicPr>
          <p:cNvPr id="10245" name="Picture 2">
            <a:extLst>
              <a:ext uri="{FF2B5EF4-FFF2-40B4-BE49-F238E27FC236}">
                <a16:creationId xmlns:a16="http://schemas.microsoft.com/office/drawing/2014/main" id="{3A2BD60B-9920-469B-A125-F4D9330982AB}"/>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188200" y="5115471"/>
            <a:ext cx="1595437"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C2EE1402-E9CF-4484-8C58-1754D262ABB4}"/>
              </a:ext>
            </a:extLst>
          </p:cNvPr>
          <p:cNvSpPr/>
          <p:nvPr/>
        </p:nvSpPr>
        <p:spPr>
          <a:xfrm>
            <a:off x="395536" y="1101108"/>
            <a:ext cx="4415568" cy="584775"/>
          </a:xfrm>
          <a:prstGeom prst="rect">
            <a:avLst/>
          </a:prstGeom>
        </p:spPr>
        <p:txBody>
          <a:bodyPr wrap="none">
            <a:spAutoFit/>
          </a:bodyPr>
          <a:lstStyle/>
          <a:p>
            <a:r>
              <a:rPr lang="en-GB" sz="3200" b="1" dirty="0"/>
              <a:t>Curriculum Vitae (CV)</a:t>
            </a:r>
          </a:p>
        </p:txBody>
      </p:sp>
    </p:spTree>
  </p:cSld>
  <p:clrMapOvr>
    <a:masterClrMapping/>
  </p:clrMapOvr>
  <p:transition>
    <p:randomBa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nodePh="1">
                                  <p:stCondLst>
                                    <p:cond delay="0"/>
                                  </p:stCondLst>
                                  <p:endCondLst>
                                    <p:cond evt="begin" delay="0">
                                      <p:tn val="5"/>
                                    </p:cond>
                                  </p:end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randombar(horizontal)">
                                      <p:cBhvr>
                                        <p:cTn id="7" dur="500"/>
                                        <p:tgtEl>
                                          <p:spTgt spid="61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a:extLst>
              <a:ext uri="{FF2B5EF4-FFF2-40B4-BE49-F238E27FC236}">
                <a16:creationId xmlns:a16="http://schemas.microsoft.com/office/drawing/2014/main" id="{187C1FEE-DE09-40D2-A8AB-33AE2F5673FE}"/>
              </a:ext>
            </a:extLst>
          </p:cNvPr>
          <p:cNvSpPr txBox="1">
            <a:spLocks noChangeArrowheads="1"/>
          </p:cNvSpPr>
          <p:nvPr/>
        </p:nvSpPr>
        <p:spPr bwMode="auto">
          <a:xfrm>
            <a:off x="530402" y="1795591"/>
            <a:ext cx="7116763" cy="3847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Your name</a:t>
            </a:r>
          </a:p>
          <a:p>
            <a:pPr lvl="1">
              <a:spcBef>
                <a:spcPct val="0"/>
              </a:spcBef>
              <a:buClr>
                <a:srgbClr val="0077E3"/>
              </a:buClr>
              <a:buFont typeface="Arial" panose="020B0604020202020204" pitchFamily="34" charset="0"/>
              <a:buChar char="•"/>
              <a:defRPr/>
            </a:pPr>
            <a:endParaRPr lang="en-GB" altLang="en-US" sz="2000" dirty="0">
              <a:solidFill>
                <a:srgbClr val="0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Address and contact details</a:t>
            </a:r>
          </a:p>
          <a:p>
            <a:pPr lvl="1">
              <a:spcBef>
                <a:spcPct val="0"/>
              </a:spcBef>
              <a:buClr>
                <a:srgbClr val="0077E3"/>
              </a:buClr>
              <a:buFont typeface="Arial" panose="020B0604020202020204" pitchFamily="34" charset="0"/>
              <a:buChar char="•"/>
              <a:defRPr/>
            </a:pPr>
            <a:endParaRPr lang="en-GB" altLang="en-US" sz="2000" dirty="0">
              <a:solidFill>
                <a:srgbClr val="0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Personal profile</a:t>
            </a:r>
          </a:p>
          <a:p>
            <a:pPr lvl="1">
              <a:spcBef>
                <a:spcPct val="0"/>
              </a:spcBef>
              <a:buClr>
                <a:srgbClr val="0077E3"/>
              </a:buClr>
              <a:buFont typeface="Arial" panose="020B0604020202020204" pitchFamily="34" charset="0"/>
              <a:buChar char="•"/>
              <a:defRPr/>
            </a:pPr>
            <a:endParaRPr lang="en-GB" altLang="en-US" sz="2000" dirty="0">
              <a:solidFill>
                <a:srgbClr val="0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Skills and abilities</a:t>
            </a:r>
          </a:p>
          <a:p>
            <a:pPr lvl="1">
              <a:spcBef>
                <a:spcPct val="0"/>
              </a:spcBef>
              <a:buClr>
                <a:srgbClr val="0077E3"/>
              </a:buClr>
              <a:buFont typeface="Arial" panose="020B0604020202020204" pitchFamily="34" charset="0"/>
              <a:buChar char="•"/>
              <a:defRPr/>
            </a:pPr>
            <a:endParaRPr lang="en-GB" altLang="en-US" sz="2000" dirty="0">
              <a:solidFill>
                <a:srgbClr val="0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Qualifications</a:t>
            </a:r>
          </a:p>
          <a:p>
            <a:pPr lvl="1">
              <a:spcBef>
                <a:spcPct val="0"/>
              </a:spcBef>
              <a:buClr>
                <a:srgbClr val="0077E3"/>
              </a:buClr>
              <a:buFont typeface="Arial" panose="020B0604020202020204" pitchFamily="34" charset="0"/>
              <a:buChar char="•"/>
              <a:defRPr/>
            </a:pPr>
            <a:endParaRPr lang="en-GB" altLang="en-US" sz="2000" dirty="0">
              <a:solidFill>
                <a:srgbClr val="000000"/>
              </a:solidFill>
              <a:latin typeface="+mn-lt"/>
              <a:cs typeface="Segoe UI" panose="020B0502040204020203" pitchFamily="34" charset="0"/>
            </a:endParaRPr>
          </a:p>
          <a:p>
            <a:pPr lvl="1">
              <a:spcBef>
                <a:spcPct val="0"/>
              </a:spcBef>
              <a:buClr>
                <a:srgbClr val="0077E3"/>
              </a:buClr>
              <a:buFont typeface="Arial" panose="020B0604020202020204" pitchFamily="34" charset="0"/>
              <a:buChar char="•"/>
              <a:defRPr/>
            </a:pPr>
            <a:r>
              <a:rPr lang="en-GB" altLang="en-US" sz="2000" dirty="0">
                <a:solidFill>
                  <a:srgbClr val="000000"/>
                </a:solidFill>
                <a:latin typeface="+mn-lt"/>
                <a:cs typeface="Segoe UI" panose="020B0502040204020203" pitchFamily="34" charset="0"/>
              </a:rPr>
              <a:t>Work history</a:t>
            </a:r>
          </a:p>
          <a:p>
            <a:pPr>
              <a:defRPr/>
            </a:pPr>
            <a:endParaRPr lang="en-GB" altLang="en-US" sz="2000" dirty="0"/>
          </a:p>
        </p:txBody>
      </p:sp>
      <p:sp>
        <p:nvSpPr>
          <p:cNvPr id="6" name="Title 1">
            <a:extLst>
              <a:ext uri="{FF2B5EF4-FFF2-40B4-BE49-F238E27FC236}">
                <a16:creationId xmlns:a16="http://schemas.microsoft.com/office/drawing/2014/main" id="{EB30B9DF-7F1E-495F-8A87-0E9069CC1419}"/>
              </a:ext>
            </a:extLst>
          </p:cNvPr>
          <p:cNvSpPr txBox="1">
            <a:spLocks/>
          </p:cNvSpPr>
          <p:nvPr/>
        </p:nvSpPr>
        <p:spPr bwMode="auto">
          <a:xfrm>
            <a:off x="457200" y="1008000"/>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What needs to be on your CV</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3">
            <a:extLst>
              <a:ext uri="{FF2B5EF4-FFF2-40B4-BE49-F238E27FC236}">
                <a16:creationId xmlns:a16="http://schemas.microsoft.com/office/drawing/2014/main" id="{77B96719-EF8A-4877-9CB4-1E27DF152C01}"/>
              </a:ext>
            </a:extLst>
          </p:cNvPr>
          <p:cNvSpPr txBox="1">
            <a:spLocks noChangeArrowheads="1"/>
          </p:cNvSpPr>
          <p:nvPr/>
        </p:nvSpPr>
        <p:spPr bwMode="auto">
          <a:xfrm>
            <a:off x="107504" y="1383697"/>
            <a:ext cx="8424863" cy="4651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cs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cs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cs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cs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cs typeface="Arial" panose="020B0604020202020204" pitchFamily="34" charset="0"/>
              </a:defRPr>
            </a:lvl9pPr>
          </a:lstStyle>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Choose the right format</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Use the job description as a guide</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Highlight your transferable skills</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Never lie or exaggerate – tell the truth</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Edit and proofread it several times</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Use examples</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Don't forget the cover letter</a:t>
            </a:r>
          </a:p>
          <a:p>
            <a:pPr lvl="1">
              <a:lnSpc>
                <a:spcPct val="150000"/>
              </a:lnSpc>
              <a:spcBef>
                <a:spcPct val="0"/>
              </a:spcBef>
              <a:buClr>
                <a:srgbClr val="0077E3"/>
              </a:buClr>
              <a:buFont typeface="Arial" panose="020B0604020202020204" pitchFamily="34" charset="0"/>
              <a:buChar char="•"/>
            </a:pPr>
            <a:r>
              <a:rPr lang="en-GB" altLang="en-US" sz="1800" dirty="0">
                <a:solidFill>
                  <a:srgbClr val="000000"/>
                </a:solidFill>
                <a:latin typeface="+mn-lt"/>
                <a:cs typeface="Segoe UI" panose="020B0502040204020203" pitchFamily="34" charset="0"/>
              </a:rPr>
              <a:t>Sell yourself!</a:t>
            </a:r>
          </a:p>
          <a:p>
            <a:pPr lvl="1">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You do not need to add anything regarding equal opportunities i.e. date of birth, dependants, marital status, ethnic origin</a:t>
            </a:r>
          </a:p>
          <a:p>
            <a:pPr lvl="1">
              <a:spcBef>
                <a:spcPct val="0"/>
              </a:spcBef>
              <a:buClr>
                <a:srgbClr val="0077E3"/>
              </a:buClr>
              <a:buFont typeface="Arial" panose="020B0604020202020204" pitchFamily="34" charset="0"/>
              <a:buChar char="•"/>
              <a:defRPr/>
            </a:pPr>
            <a:r>
              <a:rPr lang="en-GB" altLang="en-US" sz="1800" dirty="0">
                <a:solidFill>
                  <a:srgbClr val="000000"/>
                </a:solidFill>
                <a:latin typeface="+mn-lt"/>
                <a:cs typeface="Segoe UI" panose="020B0502040204020203" pitchFamily="34" charset="0"/>
              </a:rPr>
              <a:t>Keep your CV updated as you gain more skills and experience</a:t>
            </a:r>
          </a:p>
          <a:p>
            <a:pPr lvl="1">
              <a:lnSpc>
                <a:spcPct val="150000"/>
              </a:lnSpc>
              <a:spcBef>
                <a:spcPct val="0"/>
              </a:spcBef>
              <a:buClr>
                <a:srgbClr val="652667"/>
              </a:buClr>
              <a:buFont typeface="Wingdings" panose="05000000000000000000" pitchFamily="2" charset="2"/>
              <a:buChar char="§"/>
            </a:pPr>
            <a:endParaRPr lang="en-GB" altLang="en-US" sz="2000" dirty="0">
              <a:solidFill>
                <a:srgbClr val="000000"/>
              </a:solidFill>
              <a:latin typeface="+mn-lt"/>
              <a:cs typeface="Segoe UI" panose="020B0502040204020203" pitchFamily="34" charset="0"/>
            </a:endParaRPr>
          </a:p>
        </p:txBody>
      </p:sp>
      <p:sp>
        <p:nvSpPr>
          <p:cNvPr id="4" name="Title 1">
            <a:extLst>
              <a:ext uri="{FF2B5EF4-FFF2-40B4-BE49-F238E27FC236}">
                <a16:creationId xmlns:a16="http://schemas.microsoft.com/office/drawing/2014/main" id="{EB30B9DF-7F1E-495F-8A87-0E9069CC1419}"/>
              </a:ext>
            </a:extLst>
          </p:cNvPr>
          <p:cNvSpPr txBox="1">
            <a:spLocks/>
          </p:cNvSpPr>
          <p:nvPr/>
        </p:nvSpPr>
        <p:spPr bwMode="auto">
          <a:xfrm>
            <a:off x="457200" y="1008000"/>
            <a:ext cx="4762872"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US" kern="0" dirty="0">
                <a:ea typeface="ＭＳ Ｐゴシック" pitchFamily="-105" charset="-128"/>
                <a:cs typeface="ＭＳ Ｐゴシック" pitchFamily="-105" charset="-128"/>
              </a:rPr>
              <a:t>How to create your first CV</a:t>
            </a:r>
          </a:p>
        </p:txBody>
      </p:sp>
    </p:spTree>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CCB350-B76C-41FC-AE69-633CA55F79C0}">
  <ds:schemaRefs>
    <ds:schemaRef ds:uri="http://purl.org/dc/terms/"/>
    <ds:schemaRef ds:uri="http://purl.org/dc/elements/1.1/"/>
    <ds:schemaRef ds:uri="http://schemas.microsoft.com/office/2006/documentManagement/types"/>
    <ds:schemaRef ds:uri="7d91badd-8922-4db1-9652-4fbca8a6b7df"/>
    <ds:schemaRef ds:uri="http://schemas.openxmlformats.org/package/2006/metadata/core-properties"/>
    <ds:schemaRef ds:uri="http://www.w3.org/XML/1998/namespace"/>
    <ds:schemaRef ds:uri="http://purl.org/dc/dcmitype/"/>
    <ds:schemaRef ds:uri="http://schemas.microsoft.com/office/infopath/2007/PartnerControls"/>
    <ds:schemaRef ds:uri="1c5831b9-66da-4f16-a409-834213ecdb8e"/>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6129</TotalTime>
  <Words>1347</Words>
  <Application>Microsoft Office PowerPoint</Application>
  <PresentationFormat>On-screen Show (4:3)</PresentationFormat>
  <Paragraphs>129</Paragraphs>
  <Slides>19</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Lucida Grande</vt:lpstr>
      <vt:lpstr>Segoe UI</vt:lpstr>
      <vt:lpstr>Times New Roman</vt:lpstr>
      <vt:lpstr>Wingdings</vt:lpstr>
      <vt:lpstr>Default Design</vt:lpstr>
      <vt:lpstr>  PowerPoint 2: Finding current job opportunities and apprenticeship vacancies in the industry</vt:lpstr>
      <vt:lpstr>PowerPoint Presentation</vt:lpstr>
      <vt:lpstr>Job research skills are needed by anyone who is looking either to enter the world of work or change their career.  Vacancies are usually displayed within job centres, employers’ websites, independent websites by agencies or job forums.  Applying to enter the construction industry initially can be daunting and finding the right job will take time.  </vt:lpstr>
      <vt:lpstr>Searching online is the most common way to find job vacancies. Searching using different key words can bring up different jobs. For example, looking for builder, bricklayer, construction operative or construction craftsperson may all bring up a variety of opportunities. The websites below are useful starting points for a job search.  https://careerswales.gov.wales/apprenticeship-searchhttps://careerswales.gov.wales/  https://www.citb.co.uk/cy-gb/  www.linkedin.com/jobs    www.buildingcareersuk.com   www.indeed.co.uk       www.prospects.ac.uk  www.goconstruct.org  www.careersinconstruction.com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Work readiness and preparation</vt:lpstr>
      <vt:lpstr>PowerPoint Presentation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194</cp:revision>
  <dcterms:created xsi:type="dcterms:W3CDTF">2013-05-28T00:38:54Z</dcterms:created>
  <dcterms:modified xsi:type="dcterms:W3CDTF">2021-04-22T15:31:53Z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