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0"/>
  </p:notesMasterIdLst>
  <p:handoutMasterIdLst>
    <p:handoutMasterId r:id="rId31"/>
  </p:handoutMasterIdLst>
  <p:sldIdLst>
    <p:sldId id="256" r:id="rId5"/>
    <p:sldId id="328" r:id="rId6"/>
    <p:sldId id="373" r:id="rId7"/>
    <p:sldId id="258" r:id="rId8"/>
    <p:sldId id="307" r:id="rId9"/>
    <p:sldId id="259" r:id="rId10"/>
    <p:sldId id="260" r:id="rId11"/>
    <p:sldId id="370" r:id="rId12"/>
    <p:sldId id="377" r:id="rId13"/>
    <p:sldId id="378" r:id="rId14"/>
    <p:sldId id="371" r:id="rId15"/>
    <p:sldId id="372" r:id="rId16"/>
    <p:sldId id="375" r:id="rId17"/>
    <p:sldId id="374" r:id="rId18"/>
    <p:sldId id="272" r:id="rId19"/>
    <p:sldId id="273" r:id="rId20"/>
    <p:sldId id="277" r:id="rId21"/>
    <p:sldId id="274" r:id="rId22"/>
    <p:sldId id="360" r:id="rId23"/>
    <p:sldId id="365" r:id="rId24"/>
    <p:sldId id="366" r:id="rId25"/>
    <p:sldId id="367" r:id="rId26"/>
    <p:sldId id="368" r:id="rId27"/>
    <p:sldId id="376" r:id="rId28"/>
    <p:sldId id="267" r:id="rId29"/>
  </p:sldIdLst>
  <p:sldSz cx="9144000" cy="6858000" type="screen4x3"/>
  <p:notesSz cx="6858000" cy="9144000"/>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aire Brooks" initials="CB" lastIdx="3" clrIdx="0">
    <p:extLst>
      <p:ext uri="{19B8F6BF-5375-455C-9EA6-DF929625EA0E}">
        <p15:presenceInfo xmlns:p15="http://schemas.microsoft.com/office/powerpoint/2012/main" userId="S::Claire.Brooks@cityandguilds.com::045b5ce1-bb15-4c22-aa7e-c7b600949989" providerId="AD"/>
      </p:ext>
    </p:extLst>
  </p:cmAuthor>
  <p:cmAuthor id="2" name="Fiona Freel" initials="FF" lastIdx="1" clrIdx="1">
    <p:extLst>
      <p:ext uri="{19B8F6BF-5375-455C-9EA6-DF929625EA0E}">
        <p15:presenceInfo xmlns:p15="http://schemas.microsoft.com/office/powerpoint/2012/main" userId="S::Fiona.Freel@cityandguilds.com::3a7a7974-e831-4583-92ac-603bf88d45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E31575-49D8-0D4A-9AF8-0BF4310D9AFF}" v="3" dt="2020-06-15T21:07:35.833"/>
    <p1510:client id="{5BD07DDD-A000-0C3F-86F4-09F3F8564B91}" v="701" dt="2020-10-01T19:44:31.6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203" autoAdjust="0"/>
    <p:restoredTop sz="86477"/>
  </p:normalViewPr>
  <p:slideViewPr>
    <p:cSldViewPr showGuides="1">
      <p:cViewPr varScale="1">
        <p:scale>
          <a:sx n="58" d="100"/>
          <a:sy n="58" d="100"/>
        </p:scale>
        <p:origin x="144"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4/27/2021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C3367-74DE-1D4B-9179-49629054ABC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E8F963B-4BBE-C24F-98DA-E371119DB75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F1D4A21-2DB0-C040-85FE-BC52CBF3514E}"/>
              </a:ext>
            </a:extLst>
          </p:cNvPr>
          <p:cNvSpPr>
            <a:spLocks noGrp="1"/>
          </p:cNvSpPr>
          <p:nvPr>
            <p:ph type="dt" sz="half" idx="10"/>
          </p:nvPr>
        </p:nvSpPr>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id="{2BEB9D74-C510-4A49-A10D-5D2307777686}"/>
              </a:ext>
            </a:extLst>
          </p:cNvPr>
          <p:cNvSpPr>
            <a:spLocks noGrp="1"/>
          </p:cNvSpPr>
          <p:nvPr>
            <p:ph type="ftr" sz="quarter" idx="11"/>
          </p:nvPr>
        </p:nvSpPr>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id="{9FD0BAF9-FBA7-E949-9F58-071223E1077D}"/>
              </a:ext>
            </a:extLst>
          </p:cNvPr>
          <p:cNvSpPr>
            <a:spLocks noGrp="1"/>
          </p:cNvSpPr>
          <p:nvPr>
            <p:ph type="sldNum" sz="quarter" idx="12"/>
          </p:nvPr>
        </p:nvSpPr>
        <p:spPr/>
        <p:txBody>
          <a:bodyPr/>
          <a:lstStyle>
            <a:lvl1pPr>
              <a:defRPr/>
            </a:lvl1pPr>
          </a:lstStyle>
          <a:p>
            <a:fld id="{B95B7B70-993F-1946-B747-83F17F068EDB}" type="slidenum">
              <a:rPr lang="en-GB" altLang="en-US"/>
              <a:pPr/>
              <a:t>‹#›</a:t>
            </a:fld>
            <a:endParaRPr lang="en-GB" altLang="en-US"/>
          </a:p>
        </p:txBody>
      </p:sp>
    </p:spTree>
    <p:extLst>
      <p:ext uri="{BB962C8B-B14F-4D97-AF65-F5344CB8AC3E}">
        <p14:creationId xmlns:p14="http://schemas.microsoft.com/office/powerpoint/2010/main" val="9850430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5"/>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Lst>
  <p:hf sldNum="0"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michaelpage.com.au/advice/career-advice/career-progression/how-social-activities-can-be-networking-opportunities" TargetMode="External"/><Relationship Id="rId2" Type="http://schemas.openxmlformats.org/officeDocument/2006/relationships/hyperlink" Target="https://www.michaelpage.com.au/advice/career-advice/career-progression/five-daily-habits-advance-your-career" TargetMode="External"/><Relationship Id="rId1" Type="http://schemas.openxmlformats.org/officeDocument/2006/relationships/slideLayout" Target="../slideLayouts/slideLayout2.xml"/><Relationship Id="rId4" Type="http://schemas.openxmlformats.org/officeDocument/2006/relationships/hyperlink" Target="https://www.michaelpage.com.au/advice/career-advice/changing-jobs/making-career-change"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104: Employability in the construction and built environment sector</a:t>
            </a:r>
          </a:p>
        </p:txBody>
      </p:sp>
      <p:sp>
        <p:nvSpPr>
          <p:cNvPr id="2053" name="Rectangle 15"/>
          <p:cNvSpPr>
            <a:spLocks noGrp="1" noChangeArrowheads="1"/>
          </p:cNvSpPr>
          <p:nvPr>
            <p:ph type="title"/>
          </p:nvPr>
        </p:nvSpPr>
        <p:spPr>
          <a:xfrm>
            <a:off x="457200" y="2944800"/>
            <a:ext cx="8153400" cy="2514600"/>
          </a:xfrm>
        </p:spPr>
        <p:txBody>
          <a:bodyPr anchor="t"/>
          <a:lstStyle/>
          <a:p>
            <a:br>
              <a:rPr lang="en-GB" dirty="0"/>
            </a:br>
            <a:r>
              <a:rPr lang="en-GB" dirty="0"/>
              <a:t>Basic principles of business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BD55F5-2B09-4275-94A6-F6ACE9DA05EE}"/>
              </a:ext>
            </a:extLst>
          </p:cNvPr>
          <p:cNvSpPr>
            <a:spLocks noGrp="1"/>
          </p:cNvSpPr>
          <p:nvPr>
            <p:ph idx="1"/>
          </p:nvPr>
        </p:nvSpPr>
        <p:spPr>
          <a:xfrm>
            <a:off x="446088" y="1700808"/>
            <a:ext cx="8446392" cy="4907875"/>
          </a:xfrm>
        </p:spPr>
        <p:txBody>
          <a:bodyPr/>
          <a:lstStyle/>
          <a:p>
            <a:pPr marL="342900" indent="-342900">
              <a:buClr>
                <a:srgbClr val="0077E3"/>
              </a:buClr>
              <a:buFont typeface="Arial" panose="020B0604020202020204" pitchFamily="34" charset="0"/>
              <a:buChar char="•"/>
            </a:pPr>
            <a:r>
              <a:rPr lang="en-GB" dirty="0">
                <a:ea typeface="ＭＳ Ｐゴシック"/>
                <a:cs typeface="Arial"/>
              </a:rPr>
              <a:t>Initial engagement: first contact with the client and main contractor</a:t>
            </a:r>
            <a:endParaRPr lang="en-GB" dirty="0">
              <a:ea typeface="+mn-lt"/>
              <a:cs typeface="+mn-lt"/>
            </a:endParaRPr>
          </a:p>
          <a:p>
            <a:pPr marL="342900" indent="-342900">
              <a:buClr>
                <a:srgbClr val="0077E3"/>
              </a:buClr>
              <a:buFont typeface="Arial" panose="020B0604020202020204" pitchFamily="34" charset="0"/>
              <a:buChar char="•"/>
            </a:pPr>
            <a:r>
              <a:rPr lang="en-GB" dirty="0">
                <a:ea typeface="+mn-lt"/>
                <a:cs typeface="+mn-lt"/>
              </a:rPr>
              <a:t>Quoting: providing a client with an estimated price for a job </a:t>
            </a:r>
          </a:p>
          <a:p>
            <a:pPr marL="342900" indent="-342900">
              <a:buClr>
                <a:srgbClr val="0077E3"/>
              </a:buClr>
              <a:buFont typeface="Arial" panose="020B0604020202020204" pitchFamily="34" charset="0"/>
              <a:buChar char="•"/>
            </a:pPr>
            <a:r>
              <a:rPr lang="en-GB" dirty="0">
                <a:ea typeface="+mn-lt"/>
                <a:cs typeface="+mn-lt"/>
              </a:rPr>
              <a:t>Scheduling: the sequence of operations that will be followed when carrying out the work.</a:t>
            </a:r>
            <a:endParaRPr lang="en-US" dirty="0">
              <a:ea typeface="+mn-lt"/>
              <a:cs typeface="+mn-lt"/>
            </a:endParaRPr>
          </a:p>
          <a:p>
            <a:pPr marL="342900" indent="-342900">
              <a:buClr>
                <a:srgbClr val="0077E3"/>
              </a:buClr>
              <a:buFont typeface="Arial" panose="020B0604020202020204" pitchFamily="34" charset="0"/>
              <a:buChar char="•"/>
            </a:pPr>
            <a:r>
              <a:rPr lang="en-GB" dirty="0">
                <a:ea typeface="+mn-lt"/>
                <a:cs typeface="+mn-lt"/>
              </a:rPr>
              <a:t>Fulfilment of contract: the actual binding action of an employer when completing the project.</a:t>
            </a:r>
            <a:endParaRPr lang="en-US" dirty="0">
              <a:ea typeface="+mn-lt"/>
              <a:cs typeface="+mn-lt"/>
            </a:endParaRPr>
          </a:p>
          <a:p>
            <a:pPr marL="342900" indent="-342900">
              <a:buClr>
                <a:srgbClr val="0077E3"/>
              </a:buClr>
              <a:buFont typeface="Arial" panose="020B0604020202020204" pitchFamily="34" charset="0"/>
              <a:buChar char="•"/>
            </a:pPr>
            <a:r>
              <a:rPr lang="en-GB" dirty="0">
                <a:ea typeface="+mn-lt"/>
                <a:cs typeface="+mn-lt"/>
              </a:rPr>
              <a:t>Transparency: </a:t>
            </a:r>
            <a:r>
              <a:rPr lang="en-US" dirty="0">
                <a:ea typeface="+mn-lt"/>
                <a:cs typeface="+mn-lt"/>
              </a:rPr>
              <a:t>being clear and easy to understand, with nothing hidden, e.g. no unexpected fees</a:t>
            </a:r>
          </a:p>
          <a:p>
            <a:pPr marL="342900" indent="-342900">
              <a:buClr>
                <a:srgbClr val="0077E3"/>
              </a:buClr>
              <a:buFont typeface="Arial" panose="020B0604020202020204" pitchFamily="34" charset="0"/>
              <a:buChar char="•"/>
            </a:pPr>
            <a:r>
              <a:rPr lang="en-GB" dirty="0">
                <a:ea typeface="ＭＳ Ｐゴシック"/>
                <a:cs typeface="Arial"/>
              </a:rPr>
              <a:t>Penalties: can be written into the contract to prevent delays</a:t>
            </a:r>
            <a:endParaRPr lang="en-GB" dirty="0">
              <a:cs typeface="Arial"/>
            </a:endParaRPr>
          </a:p>
        </p:txBody>
      </p:sp>
      <p:sp>
        <p:nvSpPr>
          <p:cNvPr id="5" name="Title 1">
            <a:extLst>
              <a:ext uri="{FF2B5EF4-FFF2-40B4-BE49-F238E27FC236}">
                <a16:creationId xmlns:a16="http://schemas.microsoft.com/office/drawing/2014/main" id="{63F47171-DBDC-4440-8CC7-F045F34D0F85}"/>
              </a:ext>
            </a:extLst>
          </p:cNvPr>
          <p:cNvSpPr>
            <a:spLocks noGrp="1"/>
          </p:cNvSpPr>
          <p:nvPr>
            <p:ph type="title"/>
          </p:nvPr>
        </p:nvSpPr>
        <p:spPr>
          <a:xfrm>
            <a:off x="457200" y="1008000"/>
            <a:ext cx="8218488" cy="382588"/>
          </a:xfrm>
        </p:spPr>
        <p:txBody>
          <a:bodyPr/>
          <a:lstStyle/>
          <a:p>
            <a:r>
              <a:rPr lang="en-GB" dirty="0">
                <a:ea typeface="ＭＳ Ｐゴシック"/>
              </a:rPr>
              <a:t>Business terms</a:t>
            </a:r>
            <a:endParaRPr lang="en-GB" dirty="0"/>
          </a:p>
        </p:txBody>
      </p:sp>
    </p:spTree>
    <p:extLst>
      <p:ext uri="{BB962C8B-B14F-4D97-AF65-F5344CB8AC3E}">
        <p14:creationId xmlns:p14="http://schemas.microsoft.com/office/powerpoint/2010/main" val="96616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9717B48-E8D4-4E06-A3A1-563319F7F954}"/>
              </a:ext>
            </a:extLst>
          </p:cNvPr>
          <p:cNvSpPr>
            <a:spLocks noGrp="1"/>
          </p:cNvSpPr>
          <p:nvPr>
            <p:ph idx="1"/>
          </p:nvPr>
        </p:nvSpPr>
        <p:spPr/>
        <p:txBody>
          <a:bodyPr/>
          <a:lstStyle/>
          <a:p>
            <a:r>
              <a:rPr lang="en-GB" dirty="0"/>
              <a:t>A poor credit score can  make it difficult for an employer to get more work, buy resources or move on financially.</a:t>
            </a:r>
          </a:p>
          <a:p>
            <a:r>
              <a:rPr lang="en-GB" dirty="0"/>
              <a:t>Ultimately this can lead to bankruptcy and the employer would have to go to court to settle any financial arrangements that may have been made that they cannot fulfil, such as payments for material or supplies.</a:t>
            </a:r>
          </a:p>
        </p:txBody>
      </p:sp>
      <p:pic>
        <p:nvPicPr>
          <p:cNvPr id="5" name="Picture 4" descr="Icon&#10;&#10;Description automatically generated">
            <a:extLst>
              <a:ext uri="{FF2B5EF4-FFF2-40B4-BE49-F238E27FC236}">
                <a16:creationId xmlns:a16="http://schemas.microsoft.com/office/drawing/2014/main" id="{1DB53BFB-907D-4E1B-8B9F-F2A38AE4BEE1}"/>
              </a:ext>
            </a:extLst>
          </p:cNvPr>
          <p:cNvPicPr>
            <a:picLocks noChangeAspect="1"/>
          </p:cNvPicPr>
          <p:nvPr/>
        </p:nvPicPr>
        <p:blipFill>
          <a:blip r:embed="rId2"/>
          <a:stretch>
            <a:fillRect/>
          </a:stretch>
        </p:blipFill>
        <p:spPr>
          <a:xfrm>
            <a:off x="3059832" y="3284984"/>
            <a:ext cx="2685787" cy="2669672"/>
          </a:xfrm>
          <a:prstGeom prst="rect">
            <a:avLst/>
          </a:prstGeom>
        </p:spPr>
      </p:pic>
    </p:spTree>
    <p:extLst>
      <p:ext uri="{BB962C8B-B14F-4D97-AF65-F5344CB8AC3E}">
        <p14:creationId xmlns:p14="http://schemas.microsoft.com/office/powerpoint/2010/main" val="610444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06DF2-C16B-4E4F-96D4-A2DCD5915991}"/>
              </a:ext>
            </a:extLst>
          </p:cNvPr>
          <p:cNvSpPr>
            <a:spLocks noGrp="1"/>
          </p:cNvSpPr>
          <p:nvPr>
            <p:ph type="title"/>
          </p:nvPr>
        </p:nvSpPr>
        <p:spPr/>
        <p:txBody>
          <a:bodyPr/>
          <a:lstStyle/>
          <a:p>
            <a:r>
              <a:rPr lang="en-GB" dirty="0"/>
              <a:t>Benefits of good business management</a:t>
            </a:r>
          </a:p>
        </p:txBody>
      </p:sp>
      <p:sp>
        <p:nvSpPr>
          <p:cNvPr id="3" name="Content Placeholder 2">
            <a:extLst>
              <a:ext uri="{FF2B5EF4-FFF2-40B4-BE49-F238E27FC236}">
                <a16:creationId xmlns:a16="http://schemas.microsoft.com/office/drawing/2014/main" id="{89B6C55B-0818-4EDE-874C-650B6D2A69D2}"/>
              </a:ext>
            </a:extLst>
          </p:cNvPr>
          <p:cNvSpPr>
            <a:spLocks noGrp="1"/>
          </p:cNvSpPr>
          <p:nvPr>
            <p:ph idx="1"/>
          </p:nvPr>
        </p:nvSpPr>
        <p:spPr>
          <a:xfrm>
            <a:off x="457200" y="1602000"/>
            <a:ext cx="8229600" cy="4248000"/>
          </a:xfrm>
        </p:spPr>
        <p:txBody>
          <a:bodyPr/>
          <a:lstStyle/>
          <a:p>
            <a:r>
              <a:rPr lang="en-GB" dirty="0"/>
              <a:t>In contrast to poor business management, if an employer looks after their assets and resources, maintaining a good relationship with suppliers and clients, it can lead to the following:</a:t>
            </a:r>
          </a:p>
          <a:p>
            <a:pPr marL="342900" indent="-342900">
              <a:buClr>
                <a:srgbClr val="0077E3"/>
              </a:buClr>
              <a:buFont typeface="Arial" panose="020B0604020202020204" pitchFamily="34" charset="0"/>
              <a:buChar char="•"/>
            </a:pPr>
            <a:r>
              <a:rPr lang="en-GB" dirty="0"/>
              <a:t>improvements in quality</a:t>
            </a:r>
          </a:p>
          <a:p>
            <a:pPr marL="342900" indent="-342900">
              <a:buClr>
                <a:srgbClr val="0077E3"/>
              </a:buClr>
              <a:buFont typeface="Arial" panose="020B0604020202020204" pitchFamily="34" charset="0"/>
              <a:buChar char="•"/>
            </a:pPr>
            <a:r>
              <a:rPr lang="en-GB" dirty="0"/>
              <a:t>improvements in reputation</a:t>
            </a:r>
          </a:p>
          <a:p>
            <a:pPr marL="342900" indent="-342900">
              <a:buClr>
                <a:srgbClr val="0077E3"/>
              </a:buClr>
              <a:buFont typeface="Arial" panose="020B0604020202020204" pitchFamily="34" charset="0"/>
              <a:buChar char="•"/>
            </a:pPr>
            <a:r>
              <a:rPr lang="en-GB" dirty="0"/>
              <a:t>increased new custom</a:t>
            </a:r>
          </a:p>
          <a:p>
            <a:pPr marL="342900" indent="-342900">
              <a:buClr>
                <a:srgbClr val="0077E3"/>
              </a:buClr>
              <a:buFont typeface="Arial" panose="020B0604020202020204" pitchFamily="34" charset="0"/>
              <a:buChar char="•"/>
            </a:pPr>
            <a:r>
              <a:rPr lang="en-GB" dirty="0"/>
              <a:t>retention/ loyalty of staff</a:t>
            </a:r>
          </a:p>
          <a:p>
            <a:pPr marL="342900" indent="-342900">
              <a:buClr>
                <a:srgbClr val="0077E3"/>
              </a:buClr>
              <a:buFont typeface="Arial" panose="020B0604020202020204" pitchFamily="34" charset="0"/>
              <a:buChar char="•"/>
            </a:pPr>
            <a:r>
              <a:rPr lang="en-GB" dirty="0"/>
              <a:t>bonus reward schemes.</a:t>
            </a:r>
          </a:p>
        </p:txBody>
      </p:sp>
    </p:spTree>
    <p:extLst>
      <p:ext uri="{BB962C8B-B14F-4D97-AF65-F5344CB8AC3E}">
        <p14:creationId xmlns:p14="http://schemas.microsoft.com/office/powerpoint/2010/main" val="26945702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810D9-C99C-4825-9FD6-7FEE0E27A564}"/>
              </a:ext>
            </a:extLst>
          </p:cNvPr>
          <p:cNvSpPr>
            <a:spLocks noGrp="1"/>
          </p:cNvSpPr>
          <p:nvPr>
            <p:ph type="title"/>
          </p:nvPr>
        </p:nvSpPr>
        <p:spPr/>
        <p:txBody>
          <a:bodyPr/>
          <a:lstStyle/>
          <a:p>
            <a:r>
              <a:rPr lang="en-GB" dirty="0"/>
              <a:t>Income, expenditure and overheads</a:t>
            </a:r>
          </a:p>
        </p:txBody>
      </p:sp>
      <p:sp>
        <p:nvSpPr>
          <p:cNvPr id="3" name="Content Placeholder 2">
            <a:extLst>
              <a:ext uri="{FF2B5EF4-FFF2-40B4-BE49-F238E27FC236}">
                <a16:creationId xmlns:a16="http://schemas.microsoft.com/office/drawing/2014/main" id="{C285EFF3-C04F-4842-B60A-6E8392636B91}"/>
              </a:ext>
            </a:extLst>
          </p:cNvPr>
          <p:cNvSpPr>
            <a:spLocks noGrp="1"/>
          </p:cNvSpPr>
          <p:nvPr>
            <p:ph idx="1"/>
          </p:nvPr>
        </p:nvSpPr>
        <p:spPr>
          <a:xfrm>
            <a:off x="457200" y="1535567"/>
            <a:ext cx="8229600" cy="4248000"/>
          </a:xfrm>
        </p:spPr>
        <p:txBody>
          <a:bodyPr/>
          <a:lstStyle/>
          <a:p>
            <a:r>
              <a:rPr lang="en-GB" dirty="0">
                <a:ea typeface="+mn-lt"/>
                <a:cs typeface="+mn-lt"/>
              </a:rPr>
              <a:t>Overhead expenses are costs that an employer has directly applied to any income to the business. This does not include direct labour, direct expenses or material costs.</a:t>
            </a:r>
            <a:endParaRPr lang="en-US" dirty="0">
              <a:ea typeface="+mn-lt"/>
              <a:cs typeface="+mn-lt"/>
            </a:endParaRPr>
          </a:p>
          <a:p>
            <a:r>
              <a:rPr lang="en-GB" dirty="0">
                <a:ea typeface="+mn-lt"/>
                <a:cs typeface="+mn-lt"/>
              </a:rPr>
              <a:t>Overhead expenses include accounting fees, advertising, insurance, interest, legal fees, labour burden, rent, repairs, supplies, taxes, telephone electrical, gas, water bills, travel expenditures, and utilities.</a:t>
            </a:r>
          </a:p>
          <a:p>
            <a:r>
              <a:rPr lang="en-GB" dirty="0">
                <a:ea typeface="+mn-lt"/>
                <a:cs typeface="+mn-lt"/>
              </a:rPr>
              <a:t>Income is money that directly comes into the business and can be used to pay bills and overheads.</a:t>
            </a:r>
          </a:p>
          <a:p>
            <a:endParaRPr lang="en-GB" dirty="0">
              <a:ea typeface="+mn-lt"/>
              <a:cs typeface="+mn-lt"/>
            </a:endParaRPr>
          </a:p>
        </p:txBody>
      </p:sp>
    </p:spTree>
    <p:extLst>
      <p:ext uri="{BB962C8B-B14F-4D97-AF65-F5344CB8AC3E}">
        <p14:creationId xmlns:p14="http://schemas.microsoft.com/office/powerpoint/2010/main" val="31444289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710C3B-F9DD-4B42-AAFF-F63566B40916}"/>
              </a:ext>
            </a:extLst>
          </p:cNvPr>
          <p:cNvSpPr>
            <a:spLocks noGrp="1"/>
          </p:cNvSpPr>
          <p:nvPr>
            <p:ph type="title"/>
          </p:nvPr>
        </p:nvSpPr>
        <p:spPr/>
        <p:txBody>
          <a:bodyPr/>
          <a:lstStyle/>
          <a:p>
            <a:r>
              <a:rPr lang="en-GB" dirty="0"/>
              <a:t>Profit and loss </a:t>
            </a:r>
          </a:p>
        </p:txBody>
      </p:sp>
      <p:sp>
        <p:nvSpPr>
          <p:cNvPr id="3" name="Content Placeholder 2">
            <a:extLst>
              <a:ext uri="{FF2B5EF4-FFF2-40B4-BE49-F238E27FC236}">
                <a16:creationId xmlns:a16="http://schemas.microsoft.com/office/drawing/2014/main" id="{83AFC8C7-1B54-4062-B8FE-F4A2F368DCD0}"/>
              </a:ext>
            </a:extLst>
          </p:cNvPr>
          <p:cNvSpPr>
            <a:spLocks noGrp="1"/>
          </p:cNvSpPr>
          <p:nvPr>
            <p:ph idx="1"/>
          </p:nvPr>
        </p:nvSpPr>
        <p:spPr/>
        <p:txBody>
          <a:bodyPr/>
          <a:lstStyle/>
          <a:p>
            <a:r>
              <a:rPr lang="en-GB" dirty="0">
                <a:ea typeface="+mn-lt"/>
                <a:cs typeface="+mn-lt"/>
              </a:rPr>
              <a:t>The profit and loss or income statement is one of the three financial statements that companies issue regularly (the other two being the balance sheet and the cash flow statement). </a:t>
            </a:r>
            <a:endParaRPr lang="en-US" dirty="0">
              <a:cs typeface="+mn-lt"/>
            </a:endParaRPr>
          </a:p>
          <a:p>
            <a:r>
              <a:rPr lang="en-GB" dirty="0">
                <a:ea typeface="+mn-lt"/>
                <a:cs typeface="+mn-lt"/>
              </a:rPr>
              <a:t>Such statements provide an ongoing record of a company's financial condition and are used by creditors, market analysts and investors to evaluate a company's financial soundness and growth potential. </a:t>
            </a:r>
            <a:endParaRPr lang="en-US" dirty="0">
              <a:cs typeface="+mn-lt"/>
            </a:endParaRPr>
          </a:p>
          <a:p>
            <a:r>
              <a:rPr lang="en-GB" dirty="0">
                <a:ea typeface="+mn-lt"/>
                <a:cs typeface="+mn-lt"/>
              </a:rPr>
              <a:t>Employers use a profit and loss analysis to determine whether the company is being successful in business or needs financial support.</a:t>
            </a:r>
            <a:endParaRPr lang="en-GB" dirty="0">
              <a:cs typeface="Arial"/>
            </a:endParaRPr>
          </a:p>
        </p:txBody>
      </p:sp>
    </p:spTree>
    <p:extLst>
      <p:ext uri="{BB962C8B-B14F-4D97-AF65-F5344CB8AC3E}">
        <p14:creationId xmlns:p14="http://schemas.microsoft.com/office/powerpoint/2010/main" val="2491064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3">
            <a:extLst>
              <a:ext uri="{FF2B5EF4-FFF2-40B4-BE49-F238E27FC236}">
                <a16:creationId xmlns:a16="http://schemas.microsoft.com/office/drawing/2014/main" id="{FA5956D8-91E9-BC45-A694-9FE15B72D535}"/>
              </a:ext>
            </a:extLst>
          </p:cNvPr>
          <p:cNvSpPr>
            <a:spLocks noGrp="1" noChangeArrowheads="1"/>
          </p:cNvSpPr>
          <p:nvPr>
            <p:ph type="body" idx="1"/>
          </p:nvPr>
        </p:nvSpPr>
        <p:spPr>
          <a:xfrm>
            <a:off x="457200" y="1412874"/>
            <a:ext cx="5410944" cy="2304157"/>
          </a:xfrm>
        </p:spPr>
        <p:txBody>
          <a:bodyPr/>
          <a:lstStyle/>
          <a:p>
            <a:r>
              <a:rPr lang="en-US" altLang="en-US" dirty="0"/>
              <a:t>Bookkeeping, or business accounting, is essential for business management and growth. All financial transactions must be recorded systematically in an accounting ledger, to give an accurate picture of the financial health of the business. </a:t>
            </a:r>
          </a:p>
          <a:p>
            <a:r>
              <a:rPr lang="en-GB" altLang="en-US" dirty="0"/>
              <a:t>In large companies, estimators, buyers and contract managers would be involved in all financial issues. In smaller companies, handling small contracts, these duties may all fall to one person. </a:t>
            </a:r>
            <a:r>
              <a:rPr lang="en-US" altLang="en-US" dirty="0"/>
              <a:t>The person responsible for bookkeeping must accurately record all income, expenditure and overheads.</a:t>
            </a:r>
            <a:endParaRPr lang="en-GB" altLang="en-US" dirty="0"/>
          </a:p>
          <a:p>
            <a:endParaRPr lang="en-GB" altLang="en-US" dirty="0"/>
          </a:p>
          <a:p>
            <a:endParaRPr lang="en-GB" altLang="en-US" dirty="0">
              <a:latin typeface="Comic Sans MS" panose="030F0902030302020204" pitchFamily="66" charset="0"/>
            </a:endParaRPr>
          </a:p>
          <a:p>
            <a:endParaRPr lang="en-GB" altLang="en-US" dirty="0">
              <a:latin typeface="Comic Sans MS" panose="030F0902030302020204" pitchFamily="66" charset="0"/>
            </a:endParaRPr>
          </a:p>
        </p:txBody>
      </p:sp>
      <p:sp>
        <p:nvSpPr>
          <p:cNvPr id="4" name="Title 1">
            <a:extLst>
              <a:ext uri="{FF2B5EF4-FFF2-40B4-BE49-F238E27FC236}">
                <a16:creationId xmlns:a16="http://schemas.microsoft.com/office/drawing/2014/main" id="{255A59A7-2916-4633-9545-6CFF0CD07EAE}"/>
              </a:ext>
            </a:extLst>
          </p:cNvPr>
          <p:cNvSpPr>
            <a:spLocks noGrp="1"/>
          </p:cNvSpPr>
          <p:nvPr>
            <p:ph type="title"/>
          </p:nvPr>
        </p:nvSpPr>
        <p:spPr>
          <a:xfrm>
            <a:off x="457200" y="1008000"/>
            <a:ext cx="8218488" cy="382588"/>
          </a:xfrm>
        </p:spPr>
        <p:txBody>
          <a:bodyPr/>
          <a:lstStyle/>
          <a:p>
            <a:r>
              <a:rPr lang="en-GB" dirty="0"/>
              <a:t>Bookkeeping</a:t>
            </a:r>
          </a:p>
        </p:txBody>
      </p:sp>
      <p:pic>
        <p:nvPicPr>
          <p:cNvPr id="3" name="Picture 2" descr="A picture containing text&#10;&#10;Description automatically generated">
            <a:extLst>
              <a:ext uri="{FF2B5EF4-FFF2-40B4-BE49-F238E27FC236}">
                <a16:creationId xmlns:a16="http://schemas.microsoft.com/office/drawing/2014/main" id="{73A21581-BC5F-48DB-9C26-D8F5C3DFC203}"/>
              </a:ext>
            </a:extLst>
          </p:cNvPr>
          <p:cNvPicPr>
            <a:picLocks noChangeAspect="1"/>
          </p:cNvPicPr>
          <p:nvPr/>
        </p:nvPicPr>
        <p:blipFill>
          <a:blip r:embed="rId2"/>
          <a:stretch>
            <a:fillRect/>
          </a:stretch>
        </p:blipFill>
        <p:spPr>
          <a:xfrm>
            <a:off x="6023332" y="1199294"/>
            <a:ext cx="2683889" cy="2063132"/>
          </a:xfrm>
          <a:prstGeom prst="rect">
            <a:avLst/>
          </a:prstGeom>
        </p:spPr>
      </p:pic>
    </p:spTree>
    <p:extLst>
      <p:ext uri="{BB962C8B-B14F-4D97-AF65-F5344CB8AC3E}">
        <p14:creationId xmlns:p14="http://schemas.microsoft.com/office/powerpoint/2010/main" val="18055410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Rectangle 3">
            <a:extLst>
              <a:ext uri="{FF2B5EF4-FFF2-40B4-BE49-F238E27FC236}">
                <a16:creationId xmlns:a16="http://schemas.microsoft.com/office/drawing/2014/main" id="{BC82E880-5459-0247-A8BC-0B27619C3B7D}"/>
              </a:ext>
            </a:extLst>
          </p:cNvPr>
          <p:cNvSpPr>
            <a:spLocks noGrp="1" noChangeArrowheads="1"/>
          </p:cNvSpPr>
          <p:nvPr>
            <p:ph type="body" idx="1"/>
          </p:nvPr>
        </p:nvSpPr>
        <p:spPr/>
        <p:txBody>
          <a:bodyPr/>
          <a:lstStyle/>
          <a:p>
            <a:pPr>
              <a:lnSpc>
                <a:spcPct val="90000"/>
              </a:lnSpc>
            </a:pPr>
            <a:r>
              <a:rPr lang="en-GB" altLang="en-US" dirty="0"/>
              <a:t>Whether you work for a large or small company, the management require information on any work that is carried out in order to monitor the costs.</a:t>
            </a:r>
          </a:p>
          <a:p>
            <a:pPr>
              <a:lnSpc>
                <a:spcPct val="90000"/>
              </a:lnSpc>
            </a:pPr>
            <a:r>
              <a:rPr lang="en-GB" altLang="en-US" dirty="0"/>
              <a:t>For example, if a job you are working on has taken more or less time than predicted you must notify your supervisor, as </a:t>
            </a:r>
            <a:r>
              <a:rPr lang="en-GB" altLang="en-US" dirty="0" err="1"/>
              <a:t>theywill</a:t>
            </a:r>
            <a:r>
              <a:rPr lang="en-GB" altLang="en-US" dirty="0"/>
              <a:t> need to estimate a more realistic price next time for a similar job.</a:t>
            </a:r>
          </a:p>
          <a:p>
            <a:pPr>
              <a:lnSpc>
                <a:spcPct val="90000"/>
              </a:lnSpc>
            </a:pPr>
            <a:r>
              <a:rPr lang="en-GB" altLang="en-US" dirty="0"/>
              <a:t>This information helps the estimator or contractor better plan the next jobs that are undertaken.</a:t>
            </a:r>
          </a:p>
          <a:p>
            <a:pPr>
              <a:lnSpc>
                <a:spcPct val="90000"/>
              </a:lnSpc>
            </a:pPr>
            <a:endParaRPr lang="en-GB" altLang="en-US" sz="2800" dirty="0">
              <a:latin typeface="Comic Sans MS" panose="030F0902030302020204" pitchFamily="66" charset="0"/>
            </a:endParaRPr>
          </a:p>
        </p:txBody>
      </p:sp>
    </p:spTree>
    <p:extLst>
      <p:ext uri="{BB962C8B-B14F-4D97-AF65-F5344CB8AC3E}">
        <p14:creationId xmlns:p14="http://schemas.microsoft.com/office/powerpoint/2010/main" val="26719369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7ACDC08E-974D-6744-AD0A-A2A1B1350146}"/>
              </a:ext>
            </a:extLst>
          </p:cNvPr>
          <p:cNvSpPr>
            <a:spLocks noGrp="1" noChangeArrowheads="1"/>
          </p:cNvSpPr>
          <p:nvPr>
            <p:ph type="title"/>
          </p:nvPr>
        </p:nvSpPr>
        <p:spPr/>
        <p:txBody>
          <a:bodyPr/>
          <a:lstStyle/>
          <a:p>
            <a:r>
              <a:rPr lang="en-GB" altLang="en-US" b="1" dirty="0">
                <a:latin typeface="+mn-lt"/>
              </a:rPr>
              <a:t>Ordering materials</a:t>
            </a:r>
            <a:br>
              <a:rPr lang="en-GB" altLang="en-US" sz="4000" b="1" u="sng" dirty="0">
                <a:latin typeface="Comic Sans MS" panose="030F0902030302020204" pitchFamily="66" charset="0"/>
              </a:rPr>
            </a:br>
            <a:endParaRPr lang="en-GB" altLang="en-US" sz="4000" b="1" u="sng" dirty="0">
              <a:latin typeface="Comic Sans MS" panose="030F0902030302020204" pitchFamily="66" charset="0"/>
            </a:endParaRPr>
          </a:p>
        </p:txBody>
      </p:sp>
      <p:sp>
        <p:nvSpPr>
          <p:cNvPr id="117763" name="Rectangle 3">
            <a:extLst>
              <a:ext uri="{FF2B5EF4-FFF2-40B4-BE49-F238E27FC236}">
                <a16:creationId xmlns:a16="http://schemas.microsoft.com/office/drawing/2014/main" id="{1344E606-D42B-0745-9595-0C5C88FC7D75}"/>
              </a:ext>
            </a:extLst>
          </p:cNvPr>
          <p:cNvSpPr>
            <a:spLocks noGrp="1" noChangeArrowheads="1"/>
          </p:cNvSpPr>
          <p:nvPr>
            <p:ph type="body" idx="1"/>
          </p:nvPr>
        </p:nvSpPr>
        <p:spPr/>
        <p:txBody>
          <a:bodyPr/>
          <a:lstStyle/>
          <a:p>
            <a:r>
              <a:rPr lang="en-GB" altLang="en-US" dirty="0"/>
              <a:t>In many instances the person doing the work will have to order at least some of their own materials, whether by request materials from the store-room, calling-off materials from a supplier quoting a previously placed order, or ordering the materials directly from the supplier.</a:t>
            </a:r>
          </a:p>
          <a:p>
            <a:pPr>
              <a:lnSpc>
                <a:spcPct val="90000"/>
              </a:lnSpc>
              <a:spcBef>
                <a:spcPts val="0"/>
              </a:spcBef>
              <a:spcAft>
                <a:spcPts val="0"/>
              </a:spcAft>
            </a:pPr>
            <a:r>
              <a:rPr lang="en-GB" altLang="en-US" dirty="0"/>
              <a:t>Records need to be kept of all the materials used, not only for stock control but also for costing the completed work.</a:t>
            </a:r>
          </a:p>
          <a:p>
            <a:pPr>
              <a:lnSpc>
                <a:spcPct val="90000"/>
              </a:lnSpc>
              <a:spcBef>
                <a:spcPts val="0"/>
              </a:spcBef>
              <a:spcAft>
                <a:spcPts val="0"/>
              </a:spcAft>
            </a:pPr>
            <a:endParaRPr lang="en-GB" altLang="en-US" dirty="0"/>
          </a:p>
          <a:p>
            <a:pPr>
              <a:lnSpc>
                <a:spcPct val="90000"/>
              </a:lnSpc>
              <a:spcBef>
                <a:spcPts val="0"/>
              </a:spcBef>
              <a:spcAft>
                <a:spcPts val="0"/>
              </a:spcAft>
            </a:pPr>
            <a:r>
              <a:rPr lang="en-GB" altLang="en-US" dirty="0"/>
              <a:t>Order forms (or books) should have at least two copies, one for the supplier as proof of order, and one for the company office.</a:t>
            </a:r>
          </a:p>
          <a:p>
            <a:endParaRPr lang="en-GB" altLang="en-US" dirty="0"/>
          </a:p>
          <a:p>
            <a:endParaRPr lang="en-GB" altLang="en-US" dirty="0">
              <a:latin typeface="Comic Sans MS" panose="030F0902030302020204" pitchFamily="66" charset="0"/>
            </a:endParaRPr>
          </a:p>
        </p:txBody>
      </p:sp>
    </p:spTree>
    <p:extLst>
      <p:ext uri="{BB962C8B-B14F-4D97-AF65-F5344CB8AC3E}">
        <p14:creationId xmlns:p14="http://schemas.microsoft.com/office/powerpoint/2010/main" val="18198647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a:extLst>
              <a:ext uri="{FF2B5EF4-FFF2-40B4-BE49-F238E27FC236}">
                <a16:creationId xmlns:a16="http://schemas.microsoft.com/office/drawing/2014/main" id="{632A2E6A-82C3-1E47-9602-30082ECBEF10}"/>
              </a:ext>
            </a:extLst>
          </p:cNvPr>
          <p:cNvSpPr>
            <a:spLocks noGrp="1" noChangeArrowheads="1"/>
          </p:cNvSpPr>
          <p:nvPr>
            <p:ph type="body" idx="1"/>
          </p:nvPr>
        </p:nvSpPr>
        <p:spPr/>
        <p:txBody>
          <a:bodyPr/>
          <a:lstStyle/>
          <a:p>
            <a:pPr>
              <a:lnSpc>
                <a:spcPct val="80000"/>
              </a:lnSpc>
            </a:pPr>
            <a:r>
              <a:rPr lang="en-GB" altLang="en-US" dirty="0"/>
              <a:t>Other information you would need to report could include the following. </a:t>
            </a:r>
          </a:p>
          <a:p>
            <a:pPr marL="342900" indent="-342900">
              <a:lnSpc>
                <a:spcPct val="80000"/>
              </a:lnSpc>
              <a:buClr>
                <a:srgbClr val="0077E3"/>
              </a:buClr>
              <a:buFont typeface="Arial" panose="020B0604020202020204" pitchFamily="34" charset="0"/>
              <a:buChar char="•"/>
            </a:pPr>
            <a:r>
              <a:rPr lang="en-GB" altLang="en-US" dirty="0"/>
              <a:t>If a delivery was incorrect or damaged and needs replacing, you will have to report it in order to have it rectified.</a:t>
            </a:r>
          </a:p>
          <a:p>
            <a:pPr marL="342900" indent="-342900">
              <a:lnSpc>
                <a:spcPct val="80000"/>
              </a:lnSpc>
              <a:buClr>
                <a:srgbClr val="0077E3"/>
              </a:buClr>
              <a:buFont typeface="Arial" panose="020B0604020202020204" pitchFamily="34" charset="0"/>
              <a:buChar char="•"/>
            </a:pPr>
            <a:r>
              <a:rPr lang="en-GB" altLang="en-US" dirty="0"/>
              <a:t>If extra work needs to be done, requiring more materials, and you have to place an order.</a:t>
            </a:r>
          </a:p>
          <a:p>
            <a:pPr marL="342900" indent="-342900">
              <a:lnSpc>
                <a:spcPct val="80000"/>
              </a:lnSpc>
              <a:buClr>
                <a:srgbClr val="0077E3"/>
              </a:buClr>
              <a:buFont typeface="Arial" panose="020B0604020202020204" pitchFamily="34" charset="0"/>
              <a:buChar char="•"/>
            </a:pPr>
            <a:r>
              <a:rPr lang="en-GB" altLang="en-US" dirty="0"/>
              <a:t>Completing a time-sheet, not only to claim your own wages, but for the management to monitor the labour cost.</a:t>
            </a:r>
          </a:p>
          <a:p>
            <a:pPr>
              <a:lnSpc>
                <a:spcPct val="80000"/>
              </a:lnSpc>
            </a:pPr>
            <a:endParaRPr lang="en-GB" altLang="en-US" sz="2800" dirty="0">
              <a:latin typeface="Comic Sans MS" panose="030F0902030302020204" pitchFamily="66" charset="0"/>
            </a:endParaRPr>
          </a:p>
        </p:txBody>
      </p:sp>
    </p:spTree>
    <p:extLst>
      <p:ext uri="{BB962C8B-B14F-4D97-AF65-F5344CB8AC3E}">
        <p14:creationId xmlns:p14="http://schemas.microsoft.com/office/powerpoint/2010/main" val="4857988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AEFB0-66C9-4CE0-A342-287327F2DBF9}"/>
              </a:ext>
            </a:extLst>
          </p:cNvPr>
          <p:cNvSpPr>
            <a:spLocks noGrp="1"/>
          </p:cNvSpPr>
          <p:nvPr>
            <p:ph type="title"/>
          </p:nvPr>
        </p:nvSpPr>
        <p:spPr/>
        <p:txBody>
          <a:bodyPr/>
          <a:lstStyle/>
          <a:p>
            <a:r>
              <a:rPr lang="en-GB" dirty="0"/>
              <a:t>Benefits of business networking</a:t>
            </a:r>
          </a:p>
        </p:txBody>
      </p:sp>
      <p:sp>
        <p:nvSpPr>
          <p:cNvPr id="3" name="Content Placeholder 2">
            <a:extLst>
              <a:ext uri="{FF2B5EF4-FFF2-40B4-BE49-F238E27FC236}">
                <a16:creationId xmlns:a16="http://schemas.microsoft.com/office/drawing/2014/main" id="{BD2611BA-9877-489F-815E-BF92511F7872}"/>
              </a:ext>
            </a:extLst>
          </p:cNvPr>
          <p:cNvSpPr>
            <a:spLocks noGrp="1"/>
          </p:cNvSpPr>
          <p:nvPr>
            <p:ph idx="1"/>
          </p:nvPr>
        </p:nvSpPr>
        <p:spPr/>
        <p:txBody>
          <a:bodyPr/>
          <a:lstStyle/>
          <a:p>
            <a:r>
              <a:rPr lang="en-GB" b="1" dirty="0"/>
              <a:t>1.   Strengthen business connections</a:t>
            </a:r>
            <a:br>
              <a:rPr lang="en-GB" b="1" dirty="0"/>
            </a:br>
            <a:r>
              <a:rPr lang="en-GB" dirty="0"/>
              <a:t>Networking is about sharing, not taking. It is about forming trust and helping one another toward goals. Regularly engaging with your contacts and finding opportunities to assist them helps to strengthen the relationship. </a:t>
            </a:r>
          </a:p>
          <a:p>
            <a:r>
              <a:rPr lang="en-GB" b="1" dirty="0"/>
              <a:t>2.   Gain ideas</a:t>
            </a:r>
            <a:br>
              <a:rPr lang="en-GB" b="1" dirty="0"/>
            </a:br>
            <a:r>
              <a:rPr lang="en-GB" dirty="0"/>
              <a:t>Your network can be an excellent source of new perspectives and ideas to help you in your role. Exchanging information on challenges, experiences and goals is a key benefit of networking because it allows you to gain new insights that you may not have otherwise thought of. Similarly, offering helpful ideas to a contact is an excellent way to build your reputation as an innovative thinker.</a:t>
            </a:r>
          </a:p>
          <a:p>
            <a:endParaRPr lang="en-GB" dirty="0"/>
          </a:p>
        </p:txBody>
      </p:sp>
    </p:spTree>
    <p:extLst>
      <p:ext uri="{BB962C8B-B14F-4D97-AF65-F5344CB8AC3E}">
        <p14:creationId xmlns:p14="http://schemas.microsoft.com/office/powerpoint/2010/main" val="35668690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Session aims</a:t>
            </a:r>
          </a:p>
        </p:txBody>
      </p:sp>
      <p:sp>
        <p:nvSpPr>
          <p:cNvPr id="3075" name="Content Placeholder 2"/>
          <p:cNvSpPr>
            <a:spLocks noGrp="1"/>
          </p:cNvSpPr>
          <p:nvPr>
            <p:ph sz="quarter" idx="10"/>
          </p:nvPr>
        </p:nvSpPr>
        <p:spPr>
          <a:xfrm>
            <a:off x="457200" y="1512000"/>
            <a:ext cx="8229600" cy="4248000"/>
          </a:xfrm>
        </p:spPr>
        <p:txBody>
          <a:bodyPr/>
          <a:lstStyle/>
          <a:p>
            <a:r>
              <a:rPr lang="en-GB" dirty="0"/>
              <a:t>In this session you will learn about:</a:t>
            </a:r>
          </a:p>
          <a:p>
            <a:pPr marL="342900" indent="-342900">
              <a:buClr>
                <a:srgbClr val="0077E3"/>
              </a:buClr>
              <a:buFont typeface="Arial" panose="020B0604020202020204" pitchFamily="34" charset="0"/>
              <a:buChar char="•"/>
            </a:pPr>
            <a:r>
              <a:rPr lang="en-GB" dirty="0"/>
              <a:t>the difference between profit and loss in relation to income, expenditure and overheads</a:t>
            </a:r>
          </a:p>
          <a:p>
            <a:pPr marL="342900" indent="-342900">
              <a:buClr>
                <a:srgbClr val="0077E3"/>
              </a:buClr>
              <a:buFont typeface="Arial" panose="020B0604020202020204" pitchFamily="34" charset="0"/>
              <a:buChar char="•"/>
            </a:pPr>
            <a:r>
              <a:rPr lang="en-GB" dirty="0"/>
              <a:t>typical overheads of a business and basic methods of book-keeping </a:t>
            </a:r>
          </a:p>
          <a:p>
            <a:pPr marL="342900" indent="-342900">
              <a:buClr>
                <a:srgbClr val="0077E3"/>
              </a:buClr>
              <a:buFont typeface="Arial" panose="020B0604020202020204" pitchFamily="34" charset="0"/>
              <a:buChar char="•"/>
            </a:pPr>
            <a:r>
              <a:rPr lang="en-GB" dirty="0"/>
              <a:t> how to do basic calculations and invoicing</a:t>
            </a:r>
          </a:p>
          <a:p>
            <a:pPr marL="342900" indent="-342900">
              <a:buClr>
                <a:srgbClr val="0077E3"/>
              </a:buClr>
              <a:buFont typeface="Arial" panose="020B0604020202020204" pitchFamily="34" charset="0"/>
              <a:buChar char="•"/>
            </a:pPr>
            <a:r>
              <a:rPr lang="en-GB" dirty="0"/>
              <a:t>the benefits of networking for business growth </a:t>
            </a:r>
          </a:p>
          <a:p>
            <a:pPr marL="342900" indent="-342900">
              <a:buClr>
                <a:srgbClr val="0077E3"/>
              </a:buClr>
              <a:buFont typeface="Arial" panose="020B0604020202020204" pitchFamily="34" charset="0"/>
              <a:buChar char="•"/>
            </a:pPr>
            <a:r>
              <a:rPr lang="en-GB" dirty="0"/>
              <a:t>the link between productivity and reputation and the importance of maintaining quality.</a:t>
            </a:r>
          </a:p>
          <a:p>
            <a:pPr marL="342900" indent="-342900">
              <a:buFont typeface="Arial" panose="020B0604020202020204" pitchFamily="34" charset="0"/>
              <a:buChar char="•"/>
            </a:pPr>
            <a:endParaRPr lang="en-GB" dirty="0"/>
          </a:p>
          <a:p>
            <a:r>
              <a:rPr lang="en-GB" dirty="0"/>
              <a: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5077A5-1ADB-4FE3-BC36-516278B009F6}"/>
              </a:ext>
            </a:extLst>
          </p:cNvPr>
          <p:cNvSpPr>
            <a:spLocks noGrp="1"/>
          </p:cNvSpPr>
          <p:nvPr>
            <p:ph idx="1"/>
          </p:nvPr>
        </p:nvSpPr>
        <p:spPr>
          <a:xfrm>
            <a:off x="453851" y="1453191"/>
            <a:ext cx="8229600" cy="4248000"/>
          </a:xfrm>
        </p:spPr>
        <p:txBody>
          <a:bodyPr/>
          <a:lstStyle/>
          <a:p>
            <a:r>
              <a:rPr lang="en-GB" b="1" dirty="0"/>
              <a:t>3.   Advance your career</a:t>
            </a:r>
            <a:br>
              <a:rPr lang="en-GB" b="1" dirty="0"/>
            </a:br>
            <a:r>
              <a:rPr lang="en-GB" dirty="0"/>
              <a:t>Being visible and getting noticed is a benefit of networking that’s essential in </a:t>
            </a:r>
            <a:r>
              <a:rPr lang="en-GB" u="sng" dirty="0">
                <a:hlinkClick r:id="rId2">
                  <a:extLst>
                    <a:ext uri="{A12FA001-AC4F-418D-AE19-62706E023703}">
                      <ahyp:hlinkClr xmlns:ahyp="http://schemas.microsoft.com/office/drawing/2018/hyperlinkcolor" val="tx"/>
                    </a:ext>
                  </a:extLst>
                </a:hlinkClick>
              </a:rPr>
              <a:t>career building</a:t>
            </a:r>
            <a:r>
              <a:rPr lang="en-GB" dirty="0"/>
              <a:t>. Regularly attending professional and </a:t>
            </a:r>
            <a:r>
              <a:rPr lang="en-GB" u="sng" dirty="0">
                <a:hlinkClick r:id="rId3">
                  <a:extLst>
                    <a:ext uri="{A12FA001-AC4F-418D-AE19-62706E023703}">
                      <ahyp:hlinkClr xmlns:ahyp="http://schemas.microsoft.com/office/drawing/2018/hyperlinkcolor" val="tx"/>
                    </a:ext>
                  </a:extLst>
                </a:hlinkClick>
              </a:rPr>
              <a:t>social</a:t>
            </a:r>
            <a:r>
              <a:rPr lang="en-GB" dirty="0">
                <a:hlinkClick r:id="rId3">
                  <a:extLst>
                    <a:ext uri="{A12FA001-AC4F-418D-AE19-62706E023703}">
                      <ahyp:hlinkClr xmlns:ahyp="http://schemas.microsoft.com/office/drawing/2018/hyperlinkcolor" val="tx"/>
                    </a:ext>
                  </a:extLst>
                </a:hlinkClick>
              </a:rPr>
              <a:t> events</a:t>
            </a:r>
            <a:r>
              <a:rPr lang="en-GB" dirty="0"/>
              <a:t> will help to get your face known. You can then help to build your reputation as being knowledgeable, reliable and supportive by offering useful information or tips to people who need it.</a:t>
            </a:r>
          </a:p>
          <a:p>
            <a:r>
              <a:rPr lang="en-GB" b="1" dirty="0"/>
              <a:t>4.   Get access to job opportunities</a:t>
            </a:r>
            <a:br>
              <a:rPr lang="en-GB" b="1" dirty="0"/>
            </a:br>
            <a:r>
              <a:rPr lang="en-GB" dirty="0"/>
              <a:t>Expanding your contacts can open doors to </a:t>
            </a:r>
            <a:r>
              <a:rPr lang="en-GB" dirty="0">
                <a:hlinkClick r:id="rId4">
                  <a:extLst>
                    <a:ext uri="{A12FA001-AC4F-418D-AE19-62706E023703}">
                      <ahyp:hlinkClr xmlns:ahyp="http://schemas.microsoft.com/office/drawing/2018/hyperlinkcolor" val="tx"/>
                    </a:ext>
                  </a:extLst>
                </a:hlinkClick>
              </a:rPr>
              <a:t>new opportunities</a:t>
            </a:r>
            <a:r>
              <a:rPr lang="en-GB" dirty="0"/>
              <a:t> for business, career advancement, personal growth, or simply new knowledge. </a:t>
            </a:r>
          </a:p>
          <a:p>
            <a:endParaRPr lang="en-GB" dirty="0"/>
          </a:p>
        </p:txBody>
      </p:sp>
    </p:spTree>
    <p:extLst>
      <p:ext uri="{BB962C8B-B14F-4D97-AF65-F5344CB8AC3E}">
        <p14:creationId xmlns:p14="http://schemas.microsoft.com/office/powerpoint/2010/main" val="24762767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D09348-1F64-4D26-AD5F-C6FEB61E49B8}"/>
              </a:ext>
            </a:extLst>
          </p:cNvPr>
          <p:cNvSpPr>
            <a:spLocks noGrp="1"/>
          </p:cNvSpPr>
          <p:nvPr>
            <p:ph idx="1"/>
          </p:nvPr>
        </p:nvSpPr>
        <p:spPr/>
        <p:txBody>
          <a:bodyPr/>
          <a:lstStyle/>
          <a:p>
            <a:r>
              <a:rPr lang="en-GB" b="1" dirty="0"/>
              <a:t>5.   Interconnected business contacts = more knowledge</a:t>
            </a:r>
            <a:br>
              <a:rPr lang="en-GB" b="1" dirty="0"/>
            </a:br>
            <a:r>
              <a:rPr lang="en-GB" dirty="0"/>
              <a:t>Networking is a great opportunity to exchange best practice knowledge, learn about the business techniques of your peers and stay abreast of the latest industry developments.</a:t>
            </a:r>
          </a:p>
          <a:p>
            <a:r>
              <a:rPr lang="en-GB" b="1" dirty="0"/>
              <a:t>6.   Get career advice and support</a:t>
            </a:r>
            <a:br>
              <a:rPr lang="en-GB" b="1" dirty="0"/>
            </a:br>
            <a:r>
              <a:rPr lang="en-GB" dirty="0"/>
              <a:t>Gaining the advice of experienced peers is an important benefit of networking. Discussing common challenges and opportunities opens the door to valuable suggestions and guidance. </a:t>
            </a:r>
          </a:p>
          <a:p>
            <a:endParaRPr lang="en-GB" dirty="0"/>
          </a:p>
        </p:txBody>
      </p:sp>
    </p:spTree>
    <p:extLst>
      <p:ext uri="{BB962C8B-B14F-4D97-AF65-F5344CB8AC3E}">
        <p14:creationId xmlns:p14="http://schemas.microsoft.com/office/powerpoint/2010/main" val="6983788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5FF1C7E-39A1-4059-A9BE-CE49B42804EE}"/>
              </a:ext>
            </a:extLst>
          </p:cNvPr>
          <p:cNvSpPr>
            <a:spLocks noGrp="1"/>
          </p:cNvSpPr>
          <p:nvPr>
            <p:ph idx="1"/>
          </p:nvPr>
        </p:nvSpPr>
        <p:spPr/>
        <p:txBody>
          <a:bodyPr/>
          <a:lstStyle/>
          <a:p>
            <a:r>
              <a:rPr lang="en-GB" b="1" dirty="0"/>
              <a:t>7.   Build confidence</a:t>
            </a:r>
            <a:br>
              <a:rPr lang="en-GB" b="1" dirty="0"/>
            </a:br>
            <a:r>
              <a:rPr lang="en-GB" dirty="0"/>
              <a:t>By continually putting yourself out there and meeting new people, you’re effectively stepping outside your comfort zone and building invaluable social skills and self-confidence that you can take with you anywhere. The more you network, the more you </a:t>
            </a:r>
            <a:r>
              <a:rPr lang="en-GB" dirty="0" err="1"/>
              <a:t>eill</a:t>
            </a:r>
            <a:r>
              <a:rPr lang="en-GB" dirty="0"/>
              <a:t> grow and learn how to make lasting connections.</a:t>
            </a:r>
          </a:p>
          <a:p>
            <a:r>
              <a:rPr lang="en-GB" b="1" dirty="0"/>
              <a:t>8.   Gain a different perspective</a:t>
            </a:r>
            <a:br>
              <a:rPr lang="en-GB" b="1" dirty="0"/>
            </a:br>
            <a:r>
              <a:rPr lang="en-GB" dirty="0"/>
              <a:t>It is too easy to get caught up in the day-to-day of your professional realm and end up in a rut. By talking to others in your field, or people with expertise in a particular area, you can gain insights that only come from viewing a situation with fresh eyes. </a:t>
            </a:r>
          </a:p>
          <a:p>
            <a:endParaRPr lang="en-GB" dirty="0"/>
          </a:p>
        </p:txBody>
      </p:sp>
    </p:spTree>
    <p:extLst>
      <p:ext uri="{BB962C8B-B14F-4D97-AF65-F5344CB8AC3E}">
        <p14:creationId xmlns:p14="http://schemas.microsoft.com/office/powerpoint/2010/main" val="1816413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D93388-41CD-4262-A9C5-7012DD0AE48B}"/>
              </a:ext>
            </a:extLst>
          </p:cNvPr>
          <p:cNvSpPr>
            <a:spLocks noGrp="1"/>
          </p:cNvSpPr>
          <p:nvPr>
            <p:ph idx="1"/>
          </p:nvPr>
        </p:nvSpPr>
        <p:spPr/>
        <p:txBody>
          <a:bodyPr/>
          <a:lstStyle/>
          <a:p>
            <a:r>
              <a:rPr lang="en-GB" b="1" dirty="0"/>
              <a:t>9. Develop long-lasting personal relationships</a:t>
            </a:r>
            <a:br>
              <a:rPr lang="en-GB" b="1" dirty="0"/>
            </a:br>
            <a:r>
              <a:rPr lang="en-GB" dirty="0"/>
              <a:t>Your networking contacts are probably like-minded people with similar goals to your own, so it is not unlikely that your professional support network will spill over into your personal friendships.</a:t>
            </a:r>
          </a:p>
          <a:p>
            <a:r>
              <a:rPr lang="en-GB" b="1" dirty="0"/>
              <a:t>10. Get an answer to every question</a:t>
            </a:r>
            <a:br>
              <a:rPr lang="en-GB" b="1" dirty="0"/>
            </a:br>
            <a:r>
              <a:rPr lang="en-GB" dirty="0"/>
              <a:t>As long as you have a strong network of professional connections, you can be confident that someone within your circle will be able to answer even your toughest questions. </a:t>
            </a:r>
          </a:p>
        </p:txBody>
      </p:sp>
    </p:spTree>
    <p:extLst>
      <p:ext uri="{BB962C8B-B14F-4D97-AF65-F5344CB8AC3E}">
        <p14:creationId xmlns:p14="http://schemas.microsoft.com/office/powerpoint/2010/main" val="20568157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65490-E3CA-4108-B0E5-47E761C527E2}"/>
              </a:ext>
            </a:extLst>
          </p:cNvPr>
          <p:cNvSpPr>
            <a:spLocks noGrp="1"/>
          </p:cNvSpPr>
          <p:nvPr>
            <p:ph type="title"/>
          </p:nvPr>
        </p:nvSpPr>
        <p:spPr/>
        <p:txBody>
          <a:bodyPr/>
          <a:lstStyle/>
          <a:p>
            <a:r>
              <a:rPr lang="en-GB" dirty="0"/>
              <a:t>Considerate Constructors</a:t>
            </a:r>
          </a:p>
        </p:txBody>
      </p:sp>
      <p:sp>
        <p:nvSpPr>
          <p:cNvPr id="3" name="Content Placeholder 2">
            <a:extLst>
              <a:ext uri="{FF2B5EF4-FFF2-40B4-BE49-F238E27FC236}">
                <a16:creationId xmlns:a16="http://schemas.microsoft.com/office/drawing/2014/main" id="{2046C0D1-8C60-4DB4-A89D-082BCB40883B}"/>
              </a:ext>
            </a:extLst>
          </p:cNvPr>
          <p:cNvSpPr>
            <a:spLocks noGrp="1"/>
          </p:cNvSpPr>
          <p:nvPr>
            <p:ph idx="1"/>
          </p:nvPr>
        </p:nvSpPr>
        <p:spPr/>
        <p:txBody>
          <a:bodyPr/>
          <a:lstStyle/>
          <a:p>
            <a:r>
              <a:rPr lang="en-GB" dirty="0">
                <a:ea typeface="+mn-lt"/>
                <a:cs typeface="+mn-lt"/>
              </a:rPr>
              <a:t>The Considerate Constructors Scheme is a not-for-profit, independent organisation founded to raise standards in the construction industry.</a:t>
            </a:r>
            <a:endParaRPr lang="en-US" dirty="0"/>
          </a:p>
          <a:p>
            <a:r>
              <a:rPr lang="en-GB">
                <a:ea typeface="+mn-lt"/>
                <a:cs typeface="+mn-lt"/>
              </a:rPr>
              <a:t>Construction sites, companies and suppliers can voluntarily register with the Scheme and agree to abide by the Code of Considerate Practice, designed to encourage best practice beyond statutory requirements. </a:t>
            </a:r>
            <a:endParaRPr lang="en-GB">
              <a:cs typeface="+mn-lt"/>
            </a:endParaRPr>
          </a:p>
          <a:p>
            <a:r>
              <a:rPr lang="en-GB" dirty="0">
                <a:ea typeface="+mn-lt"/>
                <a:cs typeface="+mn-lt"/>
              </a:rPr>
              <a:t>The Scheme is concerned about any area of construction activity that may have a direct or indirect impact on the image of the industry as a whole. </a:t>
            </a:r>
            <a:endParaRPr lang="en-GB" dirty="0">
              <a:cs typeface="Arial"/>
            </a:endParaRPr>
          </a:p>
          <a:p>
            <a:endParaRPr lang="en-GB" dirty="0"/>
          </a:p>
        </p:txBody>
      </p:sp>
    </p:spTree>
    <p:extLst>
      <p:ext uri="{BB962C8B-B14F-4D97-AF65-F5344CB8AC3E}">
        <p14:creationId xmlns:p14="http://schemas.microsoft.com/office/powerpoint/2010/main" val="21843705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6E510F4-127D-4418-8D2E-E10D8CFACE16}"/>
              </a:ext>
            </a:extLst>
          </p:cNvPr>
          <p:cNvSpPr txBox="1">
            <a:spLocks/>
          </p:cNvSpPr>
          <p:nvPr/>
        </p:nvSpPr>
        <p:spPr>
          <a:xfrm>
            <a:off x="611560" y="1340768"/>
            <a:ext cx="8229600" cy="4248000"/>
          </a:xfrm>
        </p:spPr>
        <p:txBody>
          <a:bodyPr lIns="91440" tIns="45720" rIns="91440" bIns="45720" anchor="t"/>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marL="342900" indent="-342900">
              <a:buClr>
                <a:srgbClr val="0077E3"/>
              </a:buClr>
              <a:buFont typeface="Arial"/>
              <a:buChar char="•"/>
            </a:pPr>
            <a:r>
              <a:rPr lang="en-GB" dirty="0"/>
              <a:t>how maintaining a positive reputation will support new custom and contracts, staff retention and profit</a:t>
            </a:r>
            <a:endParaRPr lang="en-US" dirty="0"/>
          </a:p>
          <a:p>
            <a:pPr marL="342900" indent="-342900">
              <a:buClr>
                <a:srgbClr val="0077E3"/>
              </a:buClr>
              <a:buFont typeface="Arial"/>
              <a:buChar char="•"/>
            </a:pPr>
            <a:endParaRPr lang="en-GB" dirty="0"/>
          </a:p>
          <a:p>
            <a:pPr marL="342900" indent="-342900">
              <a:buClr>
                <a:srgbClr val="0077E3"/>
              </a:buClr>
              <a:buFont typeface="Arial"/>
              <a:buChar char="•"/>
            </a:pPr>
            <a:r>
              <a:rPr lang="en-GB" dirty="0"/>
              <a:t>the need for positive customer service at each stage of a business contract and the consequences of non-compliance</a:t>
            </a:r>
          </a:p>
          <a:p>
            <a:pPr marL="342900" indent="-342900">
              <a:buClr>
                <a:srgbClr val="0077E3"/>
              </a:buClr>
              <a:buFont typeface="Arial"/>
              <a:buChar char="•"/>
            </a:pPr>
            <a:endParaRPr lang="en-GB" dirty="0"/>
          </a:p>
          <a:p>
            <a:pPr marL="342900" indent="-342900">
              <a:buClr>
                <a:srgbClr val="0077E3"/>
              </a:buClr>
              <a:buFont typeface="Arial"/>
              <a:buChar char="•"/>
            </a:pPr>
            <a:r>
              <a:rPr lang="en-GB" dirty="0"/>
              <a:t>positive ways of working by setting clear expectations with customers, including planning and scheduling, clear pricing and invoicing structure </a:t>
            </a:r>
          </a:p>
          <a:p>
            <a:pPr marL="342900" indent="-342900">
              <a:buClr>
                <a:srgbClr val="0077E3"/>
              </a:buClr>
              <a:buFont typeface="Arial"/>
              <a:buChar char="•"/>
            </a:pPr>
            <a:endParaRPr lang="en-GB" dirty="0"/>
          </a:p>
          <a:p>
            <a:pPr marL="342900" indent="-342900">
              <a:buClr>
                <a:srgbClr val="0077E3"/>
              </a:buClr>
              <a:buFont typeface="Arial"/>
              <a:buChar char="•"/>
            </a:pPr>
            <a:r>
              <a:rPr lang="en-GB" dirty="0"/>
              <a:t>causes of disruption to the general public from traffic issues, access and pollution. </a:t>
            </a:r>
          </a:p>
          <a:p>
            <a:pPr marL="342900" indent="-342900">
              <a:buFont typeface="Arial"/>
              <a:buChar char="•"/>
            </a:pPr>
            <a:endParaRPr lang="en-GB" dirty="0"/>
          </a:p>
          <a:p>
            <a:endParaRPr lang="en-GB" dirty="0"/>
          </a:p>
          <a:p>
            <a:r>
              <a:rPr lang="en-GB" dirty="0"/>
              <a:t> </a:t>
            </a:r>
          </a:p>
          <a:p>
            <a:r>
              <a:rPr lang="en-GB" dirty="0"/>
              <a:t>          </a:t>
            </a:r>
          </a:p>
        </p:txBody>
      </p:sp>
    </p:spTree>
    <p:extLst>
      <p:ext uri="{BB962C8B-B14F-4D97-AF65-F5344CB8AC3E}">
        <p14:creationId xmlns:p14="http://schemas.microsoft.com/office/powerpoint/2010/main" val="8769015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id="{094ACB60-2BB6-8140-B95A-49C85189B362}"/>
              </a:ext>
            </a:extLst>
          </p:cNvPr>
          <p:cNvSpPr>
            <a:spLocks noGrp="1" noChangeArrowheads="1"/>
          </p:cNvSpPr>
          <p:nvPr>
            <p:ph type="title"/>
          </p:nvPr>
        </p:nvSpPr>
        <p:spPr/>
        <p:txBody>
          <a:bodyPr/>
          <a:lstStyle/>
          <a:p>
            <a:r>
              <a:rPr lang="en-US" altLang="en-US" dirty="0"/>
              <a:t>Business understanding</a:t>
            </a:r>
          </a:p>
        </p:txBody>
      </p:sp>
      <p:sp>
        <p:nvSpPr>
          <p:cNvPr id="98307" name="Rectangle 3">
            <a:extLst>
              <a:ext uri="{FF2B5EF4-FFF2-40B4-BE49-F238E27FC236}">
                <a16:creationId xmlns:a16="http://schemas.microsoft.com/office/drawing/2014/main" id="{318260BD-7087-694F-ABB6-CD2C702E187A}"/>
              </a:ext>
            </a:extLst>
          </p:cNvPr>
          <p:cNvSpPr>
            <a:spLocks noGrp="1" noChangeArrowheads="1"/>
          </p:cNvSpPr>
          <p:nvPr>
            <p:ph type="body" idx="1"/>
          </p:nvPr>
        </p:nvSpPr>
        <p:spPr/>
        <p:txBody>
          <a:bodyPr/>
          <a:lstStyle/>
          <a:p>
            <a:pPr>
              <a:lnSpc>
                <a:spcPct val="90000"/>
              </a:lnSpc>
            </a:pPr>
            <a:r>
              <a:rPr lang="en-GB" altLang="en-US" dirty="0"/>
              <a:t>The survival and expansion of any company or business, large or small, depends on its profitability.</a:t>
            </a:r>
          </a:p>
          <a:p>
            <a:pPr marL="342900" indent="-342900">
              <a:lnSpc>
                <a:spcPct val="90000"/>
              </a:lnSpc>
              <a:buClr>
                <a:srgbClr val="0077E3"/>
              </a:buClr>
              <a:buFont typeface="Arial" panose="020B0604020202020204" pitchFamily="34" charset="0"/>
              <a:buChar char="•"/>
            </a:pPr>
            <a:r>
              <a:rPr lang="en-GB" altLang="en-US" dirty="0"/>
              <a:t>Without profits, a company will cease to exist.</a:t>
            </a:r>
          </a:p>
          <a:p>
            <a:pPr marL="342900" indent="-342900">
              <a:lnSpc>
                <a:spcPct val="90000"/>
              </a:lnSpc>
              <a:buClr>
                <a:srgbClr val="0077E3"/>
              </a:buClr>
              <a:buFont typeface="Arial" panose="020B0604020202020204" pitchFamily="34" charset="0"/>
              <a:buChar char="•"/>
            </a:pPr>
            <a:r>
              <a:rPr lang="en-GB" altLang="en-US" dirty="0"/>
              <a:t>Without companies, there is no employment.</a:t>
            </a:r>
          </a:p>
          <a:p>
            <a:pPr marL="342900" indent="-342900">
              <a:lnSpc>
                <a:spcPct val="90000"/>
              </a:lnSpc>
              <a:buClr>
                <a:srgbClr val="0077E3"/>
              </a:buClr>
              <a:buFont typeface="Arial" panose="020B0604020202020204" pitchFamily="34" charset="0"/>
              <a:buChar char="•"/>
            </a:pPr>
            <a:r>
              <a:rPr lang="en-GB" altLang="en-US" dirty="0"/>
              <a:t>Without profits and employment, there are no government taxes.</a:t>
            </a:r>
          </a:p>
          <a:p>
            <a:pPr marL="342900" indent="-342900">
              <a:lnSpc>
                <a:spcPct val="90000"/>
              </a:lnSpc>
              <a:buClr>
                <a:srgbClr val="0077E3"/>
              </a:buClr>
              <a:buFont typeface="Arial" panose="020B0604020202020204" pitchFamily="34" charset="0"/>
              <a:buChar char="•"/>
            </a:pPr>
            <a:r>
              <a:rPr lang="en-GB" altLang="en-US" dirty="0"/>
              <a:t>Without government taxes, there are no public services or unemployment benefits.</a:t>
            </a:r>
          </a:p>
          <a:p>
            <a:pPr>
              <a:lnSpc>
                <a:spcPct val="90000"/>
              </a:lnSpc>
            </a:pPr>
            <a:endParaRPr lang="en-GB" altLang="en-US" sz="2800" dirty="0">
              <a:latin typeface="Comic Sans MS" panose="030F0902030302020204" pitchFamily="66" charset="0"/>
            </a:endParaRPr>
          </a:p>
        </p:txBody>
      </p:sp>
    </p:spTree>
    <p:extLst>
      <p:ext uri="{BB962C8B-B14F-4D97-AF65-F5344CB8AC3E}">
        <p14:creationId xmlns:p14="http://schemas.microsoft.com/office/powerpoint/2010/main" val="10732706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Rectangle 3">
            <a:extLst>
              <a:ext uri="{FF2B5EF4-FFF2-40B4-BE49-F238E27FC236}">
                <a16:creationId xmlns:a16="http://schemas.microsoft.com/office/drawing/2014/main" id="{43483870-F807-E341-A752-EA28A887E127}"/>
              </a:ext>
            </a:extLst>
          </p:cNvPr>
          <p:cNvSpPr>
            <a:spLocks noGrp="1" noChangeArrowheads="1"/>
          </p:cNvSpPr>
          <p:nvPr>
            <p:ph type="body" idx="1"/>
          </p:nvPr>
        </p:nvSpPr>
        <p:spPr>
          <a:xfrm>
            <a:off x="457200" y="1166019"/>
            <a:ext cx="8229600" cy="4525962"/>
          </a:xfrm>
        </p:spPr>
        <p:txBody>
          <a:bodyPr/>
          <a:lstStyle/>
          <a:p>
            <a:pPr>
              <a:lnSpc>
                <a:spcPct val="90000"/>
              </a:lnSpc>
            </a:pPr>
            <a:r>
              <a:rPr lang="en-GB" altLang="en-US" dirty="0"/>
              <a:t>Whether employed or self employed, we are all dependant on company profits.</a:t>
            </a:r>
          </a:p>
          <a:p>
            <a:pPr>
              <a:lnSpc>
                <a:spcPct val="90000"/>
              </a:lnSpc>
            </a:pPr>
            <a:r>
              <a:rPr lang="en-GB" altLang="en-US" dirty="0"/>
              <a:t>Unless you are employed in the financial department of a company or you are self-employed it is unlikely that you will be directly involved in the day-to-day management of finances.</a:t>
            </a:r>
          </a:p>
          <a:p>
            <a:pPr>
              <a:lnSpc>
                <a:spcPct val="90000"/>
              </a:lnSpc>
            </a:pPr>
            <a:r>
              <a:rPr lang="en-GB" altLang="en-US" dirty="0"/>
              <a:t>You are, however, involved in the day-to-day profitability of the company you work for.</a:t>
            </a:r>
          </a:p>
          <a:p>
            <a:pPr>
              <a:lnSpc>
                <a:spcPct val="90000"/>
              </a:lnSpc>
            </a:pPr>
            <a:r>
              <a:rPr lang="en-GB" altLang="en-US" dirty="0"/>
              <a:t>To appreciate this you need to have a little knowledge of how a company’s finances work.</a:t>
            </a:r>
          </a:p>
          <a:p>
            <a:pPr>
              <a:lnSpc>
                <a:spcPct val="90000"/>
              </a:lnSpc>
            </a:pPr>
            <a:endParaRPr lang="en-GB" altLang="en-US" sz="2800" dirty="0">
              <a:latin typeface="Comic Sans MS" panose="030F0902030302020204" pitchFamily="66" charset="0"/>
            </a:endParaRPr>
          </a:p>
        </p:txBody>
      </p:sp>
    </p:spTree>
    <p:extLst>
      <p:ext uri="{BB962C8B-B14F-4D97-AF65-F5344CB8AC3E}">
        <p14:creationId xmlns:p14="http://schemas.microsoft.com/office/powerpoint/2010/main" val="1776094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ADDF082D-61F2-4B6B-8001-D37F34713CFD}"/>
              </a:ext>
            </a:extLst>
          </p:cNvPr>
          <p:cNvPicPr>
            <a:picLocks noChangeAspect="1"/>
          </p:cNvPicPr>
          <p:nvPr/>
        </p:nvPicPr>
        <p:blipFill rotWithShape="1">
          <a:blip r:embed="rId2"/>
          <a:srcRect b="9930"/>
          <a:stretch/>
        </p:blipFill>
        <p:spPr>
          <a:xfrm>
            <a:off x="2123728" y="960761"/>
            <a:ext cx="5930007" cy="4936478"/>
          </a:xfrm>
          <a:prstGeom prst="rect">
            <a:avLst/>
          </a:prstGeom>
        </p:spPr>
      </p:pic>
    </p:spTree>
    <p:extLst>
      <p:ext uri="{BB962C8B-B14F-4D97-AF65-F5344CB8AC3E}">
        <p14:creationId xmlns:p14="http://schemas.microsoft.com/office/powerpoint/2010/main" val="4057798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3">
            <a:extLst>
              <a:ext uri="{FF2B5EF4-FFF2-40B4-BE49-F238E27FC236}">
                <a16:creationId xmlns:a16="http://schemas.microsoft.com/office/drawing/2014/main" id="{85BDD7C6-E440-8945-A2A7-AD8C3B63440D}"/>
              </a:ext>
            </a:extLst>
          </p:cNvPr>
          <p:cNvSpPr>
            <a:spLocks noGrp="1" noChangeArrowheads="1"/>
          </p:cNvSpPr>
          <p:nvPr>
            <p:ph type="body" idx="1"/>
          </p:nvPr>
        </p:nvSpPr>
        <p:spPr/>
        <p:txBody>
          <a:bodyPr/>
          <a:lstStyle/>
          <a:p>
            <a:pPr>
              <a:lnSpc>
                <a:spcPct val="80000"/>
              </a:lnSpc>
            </a:pPr>
            <a:r>
              <a:rPr lang="en-GB" altLang="en-US" sz="2000" dirty="0"/>
              <a:t>Looking at the simplified previous sketch you will see that a great deal of the company’s finance is invested in materials, equipment and human resources before it can be turned into profit.</a:t>
            </a:r>
          </a:p>
          <a:p>
            <a:pPr>
              <a:lnSpc>
                <a:spcPct val="80000"/>
              </a:lnSpc>
            </a:pPr>
            <a:r>
              <a:rPr lang="en-GB" altLang="en-US" sz="2000" dirty="0"/>
              <a:t>The estimators in the estimating department of a construction company have to be very careful when calculating the cost of a building. </a:t>
            </a:r>
          </a:p>
          <a:p>
            <a:pPr>
              <a:lnSpc>
                <a:spcPct val="80000"/>
              </a:lnSpc>
            </a:pPr>
            <a:r>
              <a:rPr lang="en-GB" altLang="en-US" sz="2000" dirty="0"/>
              <a:t>They must have an all-round knowledge of construction work to be able to quantify the numerous materials required and how long each job will take to complete.</a:t>
            </a:r>
          </a:p>
          <a:p>
            <a:pPr>
              <a:lnSpc>
                <a:spcPct val="80000"/>
              </a:lnSpc>
            </a:pPr>
            <a:endParaRPr lang="en-GB" altLang="en-US" sz="2000" dirty="0">
              <a:latin typeface="Comic Sans MS" panose="030F0902030302020204" pitchFamily="66" charset="0"/>
            </a:endParaRPr>
          </a:p>
        </p:txBody>
      </p:sp>
      <p:pic>
        <p:nvPicPr>
          <p:cNvPr id="4" name="Picture 3" descr="A picture containing indoor&#10;&#10;Description automatically generated">
            <a:extLst>
              <a:ext uri="{FF2B5EF4-FFF2-40B4-BE49-F238E27FC236}">
                <a16:creationId xmlns:a16="http://schemas.microsoft.com/office/drawing/2014/main" id="{1FEA055C-D79B-4CBE-A05C-D7590A529E0D}"/>
              </a:ext>
            </a:extLst>
          </p:cNvPr>
          <p:cNvPicPr>
            <a:picLocks noChangeAspect="1"/>
          </p:cNvPicPr>
          <p:nvPr/>
        </p:nvPicPr>
        <p:blipFill>
          <a:blip r:embed="rId2"/>
          <a:stretch>
            <a:fillRect/>
          </a:stretch>
        </p:blipFill>
        <p:spPr>
          <a:xfrm>
            <a:off x="5436096" y="3933056"/>
            <a:ext cx="3048000" cy="2033016"/>
          </a:xfrm>
          <a:prstGeom prst="rect">
            <a:avLst/>
          </a:prstGeom>
        </p:spPr>
      </p:pic>
    </p:spTree>
    <p:extLst>
      <p:ext uri="{BB962C8B-B14F-4D97-AF65-F5344CB8AC3E}">
        <p14:creationId xmlns:p14="http://schemas.microsoft.com/office/powerpoint/2010/main" val="24546030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54732-6C71-4DAB-AF84-9D27B36F884F}"/>
              </a:ext>
            </a:extLst>
          </p:cNvPr>
          <p:cNvSpPr>
            <a:spLocks noGrp="1"/>
          </p:cNvSpPr>
          <p:nvPr>
            <p:ph type="title"/>
          </p:nvPr>
        </p:nvSpPr>
        <p:spPr/>
        <p:txBody>
          <a:bodyPr/>
          <a:lstStyle/>
          <a:p>
            <a:r>
              <a:rPr lang="en-GB" dirty="0"/>
              <a:t>Consequences of poor business management</a:t>
            </a:r>
          </a:p>
        </p:txBody>
      </p:sp>
      <p:sp>
        <p:nvSpPr>
          <p:cNvPr id="3" name="Content Placeholder 2">
            <a:extLst>
              <a:ext uri="{FF2B5EF4-FFF2-40B4-BE49-F238E27FC236}">
                <a16:creationId xmlns:a16="http://schemas.microsoft.com/office/drawing/2014/main" id="{8401C156-6D25-4D05-ADD0-60CC9B9A2AC6}"/>
              </a:ext>
            </a:extLst>
          </p:cNvPr>
          <p:cNvSpPr>
            <a:spLocks noGrp="1"/>
          </p:cNvSpPr>
          <p:nvPr>
            <p:ph idx="1"/>
          </p:nvPr>
        </p:nvSpPr>
        <p:spPr>
          <a:xfrm>
            <a:off x="457200" y="1512000"/>
            <a:ext cx="8507288" cy="4248000"/>
          </a:xfrm>
        </p:spPr>
        <p:txBody>
          <a:bodyPr/>
          <a:lstStyle/>
          <a:p>
            <a:r>
              <a:rPr lang="en-GB" altLang="en-US" dirty="0"/>
              <a:t>Poor business management can often spell the end for construction companies. Poor planning, financial organising and lack of care can lead to unhappy endings for employers.</a:t>
            </a:r>
          </a:p>
          <a:p>
            <a:pPr marL="342900" indent="-342900">
              <a:buClr>
                <a:srgbClr val="0077E3"/>
              </a:buClr>
              <a:buFont typeface="Arial" panose="020B0604020202020204" pitchFamily="34" charset="0"/>
              <a:buChar char="•"/>
            </a:pPr>
            <a:r>
              <a:rPr lang="en-GB" altLang="en-US" dirty="0"/>
              <a:t>Miscalculating or under-estimating for a building contract can result in lower profits or even financial losses for the company.</a:t>
            </a:r>
          </a:p>
          <a:p>
            <a:pPr marL="342900" indent="-342900">
              <a:buClr>
                <a:srgbClr val="0077E3"/>
              </a:buClr>
              <a:buFont typeface="Arial" panose="020B0604020202020204" pitchFamily="34" charset="0"/>
              <a:buChar char="•"/>
            </a:pPr>
            <a:r>
              <a:rPr lang="en-GB" altLang="en-US" dirty="0"/>
              <a:t>Loss of assets can occur due to poor cashflow or financial management.</a:t>
            </a:r>
          </a:p>
          <a:p>
            <a:pPr marL="342900" indent="-342900">
              <a:buClr>
                <a:srgbClr val="0077E3"/>
              </a:buClr>
              <a:buFont typeface="Arial" panose="020B0604020202020204" pitchFamily="34" charset="0"/>
              <a:buChar char="•"/>
            </a:pPr>
            <a:r>
              <a:rPr lang="en-GB" altLang="en-US" dirty="0"/>
              <a:t>Delay in company growth or future business opportunities can result from poor management of income and expenditure.</a:t>
            </a:r>
          </a:p>
          <a:p>
            <a:pPr marL="342900" indent="-342900">
              <a:buClr>
                <a:srgbClr val="0077E3"/>
              </a:buClr>
              <a:buFont typeface="Arial" panose="020B0604020202020204" pitchFamily="34" charset="0"/>
              <a:buChar char="•"/>
            </a:pPr>
            <a:r>
              <a:rPr lang="en-GB" altLang="en-US" dirty="0"/>
              <a:t>Staff can lose their jobs and become redundant.</a:t>
            </a:r>
          </a:p>
          <a:p>
            <a:endParaRPr lang="en-GB" dirty="0"/>
          </a:p>
        </p:txBody>
      </p:sp>
    </p:spTree>
    <p:extLst>
      <p:ext uri="{BB962C8B-B14F-4D97-AF65-F5344CB8AC3E}">
        <p14:creationId xmlns:p14="http://schemas.microsoft.com/office/powerpoint/2010/main" val="17645925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9C76D-EBF8-4FA5-8797-718245903EC2}"/>
              </a:ext>
            </a:extLst>
          </p:cNvPr>
          <p:cNvSpPr>
            <a:spLocks noGrp="1"/>
          </p:cNvSpPr>
          <p:nvPr>
            <p:ph type="title"/>
          </p:nvPr>
        </p:nvSpPr>
        <p:spPr/>
        <p:txBody>
          <a:bodyPr/>
          <a:lstStyle/>
          <a:p>
            <a:r>
              <a:rPr lang="en-GB" dirty="0">
                <a:ea typeface="ＭＳ Ｐゴシック"/>
              </a:rPr>
              <a:t>Business principles</a:t>
            </a:r>
            <a:endParaRPr lang="en-GB" dirty="0"/>
          </a:p>
        </p:txBody>
      </p:sp>
      <p:sp>
        <p:nvSpPr>
          <p:cNvPr id="3" name="Content Placeholder 2">
            <a:extLst>
              <a:ext uri="{FF2B5EF4-FFF2-40B4-BE49-F238E27FC236}">
                <a16:creationId xmlns:a16="http://schemas.microsoft.com/office/drawing/2014/main" id="{0A49C732-F52B-43CC-8CB4-15C10B7AAFFD}"/>
              </a:ext>
            </a:extLst>
          </p:cNvPr>
          <p:cNvSpPr>
            <a:spLocks noGrp="1"/>
          </p:cNvSpPr>
          <p:nvPr>
            <p:ph idx="1"/>
          </p:nvPr>
        </p:nvSpPr>
        <p:spPr/>
        <p:txBody>
          <a:bodyPr/>
          <a:lstStyle/>
          <a:p>
            <a:r>
              <a:rPr lang="en-GB" dirty="0">
                <a:ea typeface="ＭＳ Ｐゴシック"/>
              </a:rPr>
              <a:t>Employers are generally judged on outcomes. If they have built a project on time, with zero delays and no additional costs incurred then that is classed as being successful within a project.</a:t>
            </a:r>
          </a:p>
          <a:p>
            <a:r>
              <a:rPr lang="en-GB" dirty="0">
                <a:ea typeface="ＭＳ Ｐゴシック"/>
              </a:rPr>
              <a:t>It is important when managing a business that the following are considered at an early stage and are followed through thoroughly.</a:t>
            </a:r>
          </a:p>
          <a:p>
            <a:r>
              <a:rPr lang="en-GB" dirty="0">
                <a:ea typeface="ＭＳ Ｐゴシック"/>
              </a:rPr>
              <a:t>The following slide will present terminology associated with business principles. </a:t>
            </a:r>
            <a:endParaRPr lang="en-GB" dirty="0"/>
          </a:p>
          <a:p>
            <a:endParaRPr lang="en-GB" dirty="0"/>
          </a:p>
        </p:txBody>
      </p:sp>
    </p:spTree>
    <p:extLst>
      <p:ext uri="{BB962C8B-B14F-4D97-AF65-F5344CB8AC3E}">
        <p14:creationId xmlns:p14="http://schemas.microsoft.com/office/powerpoint/2010/main" val="5682959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2.xml><?xml version="1.0" encoding="utf-8"?>
<ds:datastoreItem xmlns:ds="http://schemas.openxmlformats.org/officeDocument/2006/customXml" ds:itemID="{A5CCB350-B76C-41FC-AE69-633CA55F79C0}">
  <ds:schemaRefs>
    <ds:schemaRef ds:uri="1c5831b9-66da-4f16-a409-834213ecdb8e"/>
    <ds:schemaRef ds:uri="http://purl.org/dc/elements/1.1/"/>
    <ds:schemaRef ds:uri="http://schemas.openxmlformats.org/package/2006/metadata/core-properties"/>
    <ds:schemaRef ds:uri="http://purl.org/dc/terms/"/>
    <ds:schemaRef ds:uri="http://www.w3.org/XML/1998/namespace"/>
    <ds:schemaRef ds:uri="http://purl.org/dc/dcmitype/"/>
    <ds:schemaRef ds:uri="http://schemas.microsoft.com/office/2006/metadata/properties"/>
    <ds:schemaRef ds:uri="http://schemas.microsoft.com/office/infopath/2007/PartnerControls"/>
    <ds:schemaRef ds:uri="http://schemas.microsoft.com/office/2006/documentManagement/types"/>
    <ds:schemaRef ds:uri="7d91badd-8922-4db1-9652-4fbca8a6b7df"/>
  </ds:schemaRefs>
</ds:datastoreItem>
</file>

<file path=customXml/itemProps3.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1860</TotalTime>
  <Words>1856</Words>
  <Application>Microsoft Office PowerPoint</Application>
  <PresentationFormat>On-screen Show (4:3)</PresentationFormat>
  <Paragraphs>105</Paragraphs>
  <Slides>25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Comic Sans MS</vt:lpstr>
      <vt:lpstr>Lucida Grande</vt:lpstr>
      <vt:lpstr>Times New Roman</vt:lpstr>
      <vt:lpstr>Default Design</vt:lpstr>
      <vt:lpstr> Basic principles of business </vt:lpstr>
      <vt:lpstr>Session aims</vt:lpstr>
      <vt:lpstr>PowerPoint Presentation</vt:lpstr>
      <vt:lpstr>Business understanding</vt:lpstr>
      <vt:lpstr>PowerPoint Presentation</vt:lpstr>
      <vt:lpstr>PowerPoint Presentation</vt:lpstr>
      <vt:lpstr>PowerPoint Presentation</vt:lpstr>
      <vt:lpstr>Consequences of poor business management</vt:lpstr>
      <vt:lpstr>Business principles</vt:lpstr>
      <vt:lpstr>Business terms</vt:lpstr>
      <vt:lpstr>PowerPoint Presentation</vt:lpstr>
      <vt:lpstr>Benefits of good business management</vt:lpstr>
      <vt:lpstr>Income, expenditure and overheads</vt:lpstr>
      <vt:lpstr>Profit and loss </vt:lpstr>
      <vt:lpstr>Bookkeeping</vt:lpstr>
      <vt:lpstr>PowerPoint Presentation</vt:lpstr>
      <vt:lpstr>Ordering materials </vt:lpstr>
      <vt:lpstr>PowerPoint Presentation</vt:lpstr>
      <vt:lpstr>Benefits of business networking</vt:lpstr>
      <vt:lpstr>PowerPoint Presentation</vt:lpstr>
      <vt:lpstr>PowerPoint Presentation</vt:lpstr>
      <vt:lpstr>PowerPoint Presentation</vt:lpstr>
      <vt:lpstr>PowerPoint Presentation</vt:lpstr>
      <vt:lpstr>Considerate Constructors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358</cp:revision>
  <dcterms:created xsi:type="dcterms:W3CDTF">2013-05-28T00:38:54Z</dcterms:created>
  <dcterms:modified xsi:type="dcterms:W3CDTF">2021-04-27T15:50:56Z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