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39"/>
  </p:notesMasterIdLst>
  <p:handoutMasterIdLst>
    <p:handoutMasterId r:id="rId40"/>
  </p:handoutMasterIdLst>
  <p:sldIdLst>
    <p:sldId id="256" r:id="rId5"/>
    <p:sldId id="328" r:id="rId6"/>
    <p:sldId id="342" r:id="rId7"/>
    <p:sldId id="278" r:id="rId8"/>
    <p:sldId id="279" r:id="rId9"/>
    <p:sldId id="425" r:id="rId10"/>
    <p:sldId id="280" r:id="rId11"/>
    <p:sldId id="281" r:id="rId12"/>
    <p:sldId id="282" r:id="rId13"/>
    <p:sldId id="283" r:id="rId14"/>
    <p:sldId id="284" r:id="rId15"/>
    <p:sldId id="285" r:id="rId16"/>
    <p:sldId id="258" r:id="rId17"/>
    <p:sldId id="325" r:id="rId18"/>
    <p:sldId id="326" r:id="rId19"/>
    <p:sldId id="259" r:id="rId20"/>
    <p:sldId id="322" r:id="rId21"/>
    <p:sldId id="323" r:id="rId22"/>
    <p:sldId id="324" r:id="rId23"/>
    <p:sldId id="329" r:id="rId24"/>
    <p:sldId id="327" r:id="rId25"/>
    <p:sldId id="343" r:id="rId26"/>
    <p:sldId id="344" r:id="rId27"/>
    <p:sldId id="426" r:id="rId28"/>
    <p:sldId id="427" r:id="rId29"/>
    <p:sldId id="428" r:id="rId30"/>
    <p:sldId id="429" r:id="rId31"/>
    <p:sldId id="431" r:id="rId32"/>
    <p:sldId id="432" r:id="rId33"/>
    <p:sldId id="433" r:id="rId34"/>
    <p:sldId id="434" r:id="rId35"/>
    <p:sldId id="435" r:id="rId36"/>
    <p:sldId id="436" r:id="rId37"/>
    <p:sldId id="267" r:id="rId38"/>
  </p:sldIdLst>
  <p:sldSz cx="9144000" cy="6858000" type="screen4x3"/>
  <p:notesSz cx="6858000" cy="9144000"/>
  <p:custDataLst>
    <p:tags r:id="rId41"/>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B60F12-A4E4-8836-6DC1-79E71187BDEE}" v="50" dt="2020-06-15T20:11:25.01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52"/>
    <p:restoredTop sz="93172" autoAdjust="0"/>
  </p:normalViewPr>
  <p:slideViewPr>
    <p:cSldViewPr showGuides="1">
      <p:cViewPr varScale="1">
        <p:scale>
          <a:sx n="62" d="100"/>
          <a:sy n="62" d="100"/>
        </p:scale>
        <p:origin x="1480" y="44"/>
      </p:cViewPr>
      <p:guideLst>
        <p:guide orient="horz" pos="2160"/>
        <p:guide pos="2880"/>
      </p:guideLst>
    </p:cSldViewPr>
  </p:slideViewPr>
  <p:outlineViewPr>
    <p:cViewPr>
      <p:scale>
        <a:sx n="33" d="100"/>
        <a:sy n="33" d="100"/>
      </p:scale>
      <p:origin x="0" y="-1864"/>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Lst>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6/11/relationships/changesInfo" Target="changesInfos/changesInfo1.xml"/><Relationship Id="rId20" Type="http://schemas.openxmlformats.org/officeDocument/2006/relationships/slide" Target="slides/slide16.xml"/><Relationship Id="rId41" Type="http://schemas.openxmlformats.org/officeDocument/2006/relationships/tags" Target="tags/tag1.xml"/></Relationships>
</file>

<file path=ppt/_rels/viewProps.xml.rels><?xml version="1.0" encoding="UTF-8" standalone="yes"?>
<Relationships xmlns="http://schemas.openxmlformats.org/package/2006/relationships"><Relationship Id="rId8" Type="http://schemas.openxmlformats.org/officeDocument/2006/relationships/slide" Target="slides/slide11.xml"/><Relationship Id="rId13" Type="http://schemas.openxmlformats.org/officeDocument/2006/relationships/slide" Target="slides/slide16.xml"/><Relationship Id="rId18" Type="http://schemas.openxmlformats.org/officeDocument/2006/relationships/slide" Target="slides/slide21.xml"/><Relationship Id="rId3" Type="http://schemas.openxmlformats.org/officeDocument/2006/relationships/slide" Target="slides/slide6.xml"/><Relationship Id="rId7" Type="http://schemas.openxmlformats.org/officeDocument/2006/relationships/slide" Target="slides/slide10.xml"/><Relationship Id="rId12" Type="http://schemas.openxmlformats.org/officeDocument/2006/relationships/slide" Target="slides/slide15.xml"/><Relationship Id="rId17" Type="http://schemas.openxmlformats.org/officeDocument/2006/relationships/slide" Target="slides/slide20.xml"/><Relationship Id="rId2" Type="http://schemas.openxmlformats.org/officeDocument/2006/relationships/slide" Target="slides/slide5.xml"/><Relationship Id="rId16" Type="http://schemas.openxmlformats.org/officeDocument/2006/relationships/slide" Target="slides/slide19.xml"/><Relationship Id="rId1" Type="http://schemas.openxmlformats.org/officeDocument/2006/relationships/slide" Target="slides/slide4.xml"/><Relationship Id="rId6" Type="http://schemas.openxmlformats.org/officeDocument/2006/relationships/slide" Target="slides/slide9.xml"/><Relationship Id="rId11" Type="http://schemas.openxmlformats.org/officeDocument/2006/relationships/slide" Target="slides/slide14.xml"/><Relationship Id="rId5" Type="http://schemas.openxmlformats.org/officeDocument/2006/relationships/slide" Target="slides/slide8.xml"/><Relationship Id="rId15" Type="http://schemas.openxmlformats.org/officeDocument/2006/relationships/slide" Target="slides/slide18.xml"/><Relationship Id="rId10" Type="http://schemas.openxmlformats.org/officeDocument/2006/relationships/slide" Target="slides/slide13.xml"/><Relationship Id="rId4" Type="http://schemas.openxmlformats.org/officeDocument/2006/relationships/slide" Target="slides/slide7.xml"/><Relationship Id="rId9" Type="http://schemas.openxmlformats.org/officeDocument/2006/relationships/slide" Target="slides/slide12.xml"/><Relationship Id="rId14" Type="http://schemas.openxmlformats.org/officeDocument/2006/relationships/slide" Target="slides/slide1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Cartwright" userId="S::john.cartwright@hartlepoolfe.ac.uk::aab42552-d48d-4c7e-81cd-76fbfe8dfb3c" providerId="AD" clId="Web-{21B60F12-A4E4-8836-6DC1-79E71187BDEE}"/>
    <pc:docChg chg="modSld">
      <pc:chgData name="John Cartwright" userId="S::john.cartwright@hartlepoolfe.ac.uk::aab42552-d48d-4c7e-81cd-76fbfe8dfb3c" providerId="AD" clId="Web-{21B60F12-A4E4-8836-6DC1-79E71187BDEE}" dt="2020-06-15T20:11:25.013" v="38" actId="14100"/>
      <pc:docMkLst>
        <pc:docMk/>
      </pc:docMkLst>
      <pc:sldChg chg="addSp modSp">
        <pc:chgData name="John Cartwright" userId="S::john.cartwright@hartlepoolfe.ac.uk::aab42552-d48d-4c7e-81cd-76fbfe8dfb3c" providerId="AD" clId="Web-{21B60F12-A4E4-8836-6DC1-79E71187BDEE}" dt="2020-06-15T20:04:05.514" v="7" actId="1076"/>
        <pc:sldMkLst>
          <pc:docMk/>
          <pc:sldMk cId="598974170" sldId="258"/>
        </pc:sldMkLst>
        <pc:picChg chg="add mod">
          <ac:chgData name="John Cartwright" userId="S::john.cartwright@hartlepoolfe.ac.uk::aab42552-d48d-4c7e-81cd-76fbfe8dfb3c" providerId="AD" clId="Web-{21B60F12-A4E4-8836-6DC1-79E71187BDEE}" dt="2020-06-15T20:04:05.514" v="7" actId="1076"/>
          <ac:picMkLst>
            <pc:docMk/>
            <pc:sldMk cId="598974170" sldId="258"/>
            <ac:picMk id="2" creationId="{714BD34E-ADBE-4555-B3D1-231D98380813}"/>
          </ac:picMkLst>
        </pc:picChg>
      </pc:sldChg>
      <pc:sldChg chg="addSp modSp">
        <pc:chgData name="John Cartwright" userId="S::john.cartwright@hartlepoolfe.ac.uk::aab42552-d48d-4c7e-81cd-76fbfe8dfb3c" providerId="AD" clId="Web-{21B60F12-A4E4-8836-6DC1-79E71187BDEE}" dt="2020-06-15T20:03:06.577" v="2" actId="14100"/>
        <pc:sldMkLst>
          <pc:docMk/>
          <pc:sldMk cId="1285517061" sldId="279"/>
        </pc:sldMkLst>
        <pc:picChg chg="add mod">
          <ac:chgData name="John Cartwright" userId="S::john.cartwright@hartlepoolfe.ac.uk::aab42552-d48d-4c7e-81cd-76fbfe8dfb3c" providerId="AD" clId="Web-{21B60F12-A4E4-8836-6DC1-79E71187BDEE}" dt="2020-06-15T20:03:06.577" v="2" actId="14100"/>
          <ac:picMkLst>
            <pc:docMk/>
            <pc:sldMk cId="1285517061" sldId="279"/>
            <ac:picMk id="2" creationId="{0C5B2DE7-BEBA-4422-AE78-2D720E5A868B}"/>
          </ac:picMkLst>
        </pc:picChg>
      </pc:sldChg>
      <pc:sldChg chg="addSp modSp">
        <pc:chgData name="John Cartwright" userId="S::john.cartwright@hartlepoolfe.ac.uk::aab42552-d48d-4c7e-81cd-76fbfe8dfb3c" providerId="AD" clId="Web-{21B60F12-A4E4-8836-6DC1-79E71187BDEE}" dt="2020-06-15T20:03:36.233" v="5" actId="14100"/>
        <pc:sldMkLst>
          <pc:docMk/>
          <pc:sldMk cId="2597048212" sldId="281"/>
        </pc:sldMkLst>
        <pc:picChg chg="add mod">
          <ac:chgData name="John Cartwright" userId="S::john.cartwright@hartlepoolfe.ac.uk::aab42552-d48d-4c7e-81cd-76fbfe8dfb3c" providerId="AD" clId="Web-{21B60F12-A4E4-8836-6DC1-79E71187BDEE}" dt="2020-06-15T20:03:36.233" v="5" actId="14100"/>
          <ac:picMkLst>
            <pc:docMk/>
            <pc:sldMk cId="2597048212" sldId="281"/>
            <ac:picMk id="2" creationId="{AD3719A1-DD72-4A20-BFC3-5003B6E6FA93}"/>
          </ac:picMkLst>
        </pc:picChg>
      </pc:sldChg>
      <pc:sldChg chg="addSp delSp modSp">
        <pc:chgData name="John Cartwright" userId="S::john.cartwright@hartlepoolfe.ac.uk::aab42552-d48d-4c7e-81cd-76fbfe8dfb3c" providerId="AD" clId="Web-{21B60F12-A4E4-8836-6DC1-79E71187BDEE}" dt="2020-06-15T20:07:03.106" v="20" actId="1076"/>
        <pc:sldMkLst>
          <pc:docMk/>
          <pc:sldMk cId="1410646212" sldId="322"/>
        </pc:sldMkLst>
        <pc:spChg chg="mod">
          <ac:chgData name="John Cartwright" userId="S::john.cartwright@hartlepoolfe.ac.uk::aab42552-d48d-4c7e-81cd-76fbfe8dfb3c" providerId="AD" clId="Web-{21B60F12-A4E4-8836-6DC1-79E71187BDEE}" dt="2020-06-15T20:04:26.920" v="8" actId="1076"/>
          <ac:spMkLst>
            <pc:docMk/>
            <pc:sldMk cId="1410646212" sldId="322"/>
            <ac:spMk id="137219" creationId="{0823C25E-AB09-654E-AAF8-F29E6E847D9E}"/>
          </ac:spMkLst>
        </pc:spChg>
        <pc:picChg chg="add del mod">
          <ac:chgData name="John Cartwright" userId="S::john.cartwright@hartlepoolfe.ac.uk::aab42552-d48d-4c7e-81cd-76fbfe8dfb3c" providerId="AD" clId="Web-{21B60F12-A4E4-8836-6DC1-79E71187BDEE}" dt="2020-06-15T20:06:34.840" v="18"/>
          <ac:picMkLst>
            <pc:docMk/>
            <pc:sldMk cId="1410646212" sldId="322"/>
            <ac:picMk id="2" creationId="{61F4CFAC-738B-43E8-8313-A048F297DACB}"/>
          </ac:picMkLst>
        </pc:picChg>
        <pc:picChg chg="add mod">
          <ac:chgData name="John Cartwright" userId="S::john.cartwright@hartlepoolfe.ac.uk::aab42552-d48d-4c7e-81cd-76fbfe8dfb3c" providerId="AD" clId="Web-{21B60F12-A4E4-8836-6DC1-79E71187BDEE}" dt="2020-06-15T20:07:03.106" v="20" actId="1076"/>
          <ac:picMkLst>
            <pc:docMk/>
            <pc:sldMk cId="1410646212" sldId="322"/>
            <ac:picMk id="3" creationId="{89788068-C34B-41B6-A054-0D3EA05535A6}"/>
          </ac:picMkLst>
        </pc:picChg>
      </pc:sldChg>
      <pc:sldChg chg="addSp modSp">
        <pc:chgData name="John Cartwright" userId="S::john.cartwright@hartlepoolfe.ac.uk::aab42552-d48d-4c7e-81cd-76fbfe8dfb3c" providerId="AD" clId="Web-{21B60F12-A4E4-8836-6DC1-79E71187BDEE}" dt="2020-06-15T20:07:34.199" v="22" actId="1076"/>
        <pc:sldMkLst>
          <pc:docMk/>
          <pc:sldMk cId="237022254" sldId="323"/>
        </pc:sldMkLst>
        <pc:picChg chg="add mod">
          <ac:chgData name="John Cartwright" userId="S::john.cartwright@hartlepoolfe.ac.uk::aab42552-d48d-4c7e-81cd-76fbfe8dfb3c" providerId="AD" clId="Web-{21B60F12-A4E4-8836-6DC1-79E71187BDEE}" dt="2020-06-15T20:07:34.199" v="22" actId="1076"/>
          <ac:picMkLst>
            <pc:docMk/>
            <pc:sldMk cId="237022254" sldId="323"/>
            <ac:picMk id="2" creationId="{494B9BD9-4E66-4B80-AC69-178F75DC594F}"/>
          </ac:picMkLst>
        </pc:picChg>
      </pc:sldChg>
      <pc:sldChg chg="addSp modSp">
        <pc:chgData name="John Cartwright" userId="S::john.cartwright@hartlepoolfe.ac.uk::aab42552-d48d-4c7e-81cd-76fbfe8dfb3c" providerId="AD" clId="Web-{21B60F12-A4E4-8836-6DC1-79E71187BDEE}" dt="2020-06-15T20:06:00.106" v="15" actId="1076"/>
        <pc:sldMkLst>
          <pc:docMk/>
          <pc:sldMk cId="2225154615" sldId="325"/>
        </pc:sldMkLst>
        <pc:picChg chg="add mod">
          <ac:chgData name="John Cartwright" userId="S::john.cartwright@hartlepoolfe.ac.uk::aab42552-d48d-4c7e-81cd-76fbfe8dfb3c" providerId="AD" clId="Web-{21B60F12-A4E4-8836-6DC1-79E71187BDEE}" dt="2020-06-15T20:06:00.106" v="15" actId="1076"/>
          <ac:picMkLst>
            <pc:docMk/>
            <pc:sldMk cId="2225154615" sldId="325"/>
            <ac:picMk id="2" creationId="{F43FB712-7679-4F0A-84B1-0A27F3E76FC3}"/>
          </ac:picMkLst>
        </pc:picChg>
      </pc:sldChg>
      <pc:sldChg chg="delSp">
        <pc:chgData name="John Cartwright" userId="S::john.cartwright@hartlepoolfe.ac.uk::aab42552-d48d-4c7e-81cd-76fbfe8dfb3c" providerId="AD" clId="Web-{21B60F12-A4E4-8836-6DC1-79E71187BDEE}" dt="2020-06-15T20:07:46.246" v="23"/>
        <pc:sldMkLst>
          <pc:docMk/>
          <pc:sldMk cId="3684457633" sldId="327"/>
        </pc:sldMkLst>
        <pc:spChg chg="del">
          <ac:chgData name="John Cartwright" userId="S::john.cartwright@hartlepoolfe.ac.uk::aab42552-d48d-4c7e-81cd-76fbfe8dfb3c" providerId="AD" clId="Web-{21B60F12-A4E4-8836-6DC1-79E71187BDEE}" dt="2020-06-15T20:07:46.246" v="23"/>
          <ac:spMkLst>
            <pc:docMk/>
            <pc:sldMk cId="3684457633" sldId="327"/>
            <ac:spMk id="145421" creationId="{DBF9F07A-2622-BE47-BE25-90F2C41E5266}"/>
          </ac:spMkLst>
        </pc:spChg>
      </pc:sldChg>
      <pc:sldChg chg="addSp modSp">
        <pc:chgData name="John Cartwright" userId="S::john.cartwright@hartlepoolfe.ac.uk::aab42552-d48d-4c7e-81cd-76fbfe8dfb3c" providerId="AD" clId="Web-{21B60F12-A4E4-8836-6DC1-79E71187BDEE}" dt="2020-06-15T20:11:25.013" v="38" actId="14100"/>
        <pc:sldMkLst>
          <pc:docMk/>
          <pc:sldMk cId="1238862255" sldId="343"/>
        </pc:sldMkLst>
        <pc:picChg chg="add mod">
          <ac:chgData name="John Cartwright" userId="S::john.cartwright@hartlepoolfe.ac.uk::aab42552-d48d-4c7e-81cd-76fbfe8dfb3c" providerId="AD" clId="Web-{21B60F12-A4E4-8836-6DC1-79E71187BDEE}" dt="2020-06-15T20:11:25.013" v="38" actId="14100"/>
          <ac:picMkLst>
            <pc:docMk/>
            <pc:sldMk cId="1238862255" sldId="343"/>
            <ac:picMk id="4" creationId="{EA80B336-4A75-4F77-AC14-47B895839B20}"/>
          </ac:picMkLst>
        </pc:picChg>
      </pc:sldChg>
      <pc:sldChg chg="addSp modSp">
        <pc:chgData name="John Cartwright" userId="S::john.cartwright@hartlepoolfe.ac.uk::aab42552-d48d-4c7e-81cd-76fbfe8dfb3c" providerId="AD" clId="Web-{21B60F12-A4E4-8836-6DC1-79E71187BDEE}" dt="2020-06-15T20:10:47.120" v="33" actId="14100"/>
        <pc:sldMkLst>
          <pc:docMk/>
          <pc:sldMk cId="971100025" sldId="429"/>
        </pc:sldMkLst>
        <pc:picChg chg="add mod">
          <ac:chgData name="John Cartwright" userId="S::john.cartwright@hartlepoolfe.ac.uk::aab42552-d48d-4c7e-81cd-76fbfe8dfb3c" providerId="AD" clId="Web-{21B60F12-A4E4-8836-6DC1-79E71187BDEE}" dt="2020-06-15T20:10:47.120" v="33" actId="14100"/>
          <ac:picMkLst>
            <pc:docMk/>
            <pc:sldMk cId="971100025" sldId="429"/>
            <ac:picMk id="4" creationId="{66E09175-71FC-4540-A292-278F3E5968B2}"/>
          </ac:picMkLst>
        </pc:picChg>
      </pc:sldChg>
      <pc:sldChg chg="addSp modSp">
        <pc:chgData name="John Cartwright" userId="S::john.cartwright@hartlepoolfe.ac.uk::aab42552-d48d-4c7e-81cd-76fbfe8dfb3c" providerId="AD" clId="Web-{21B60F12-A4E4-8836-6DC1-79E71187BDEE}" dt="2020-06-15T20:09:06.308" v="26" actId="14100"/>
        <pc:sldMkLst>
          <pc:docMk/>
          <pc:sldMk cId="402656276" sldId="433"/>
        </pc:sldMkLst>
        <pc:picChg chg="add mod">
          <ac:chgData name="John Cartwright" userId="S::john.cartwright@hartlepoolfe.ac.uk::aab42552-d48d-4c7e-81cd-76fbfe8dfb3c" providerId="AD" clId="Web-{21B60F12-A4E4-8836-6DC1-79E71187BDEE}" dt="2020-06-15T20:09:06.308" v="26" actId="14100"/>
          <ac:picMkLst>
            <pc:docMk/>
            <pc:sldMk cId="402656276" sldId="433"/>
            <ac:picMk id="4" creationId="{32DE6E7E-364F-47D3-8607-9DFE4313F9D9}"/>
          </ac:picMkLst>
        </pc:picChg>
      </pc:sldChg>
      <pc:sldChg chg="addSp modSp">
        <pc:chgData name="John Cartwright" userId="S::john.cartwright@hartlepoolfe.ac.uk::aab42552-d48d-4c7e-81cd-76fbfe8dfb3c" providerId="AD" clId="Web-{21B60F12-A4E4-8836-6DC1-79E71187BDEE}" dt="2020-06-15T20:09:59.057" v="29" actId="14100"/>
        <pc:sldMkLst>
          <pc:docMk/>
          <pc:sldMk cId="1376724667" sldId="434"/>
        </pc:sldMkLst>
        <pc:picChg chg="add mod">
          <ac:chgData name="John Cartwright" userId="S::john.cartwright@hartlepoolfe.ac.uk::aab42552-d48d-4c7e-81cd-76fbfe8dfb3c" providerId="AD" clId="Web-{21B60F12-A4E4-8836-6DC1-79E71187BDEE}" dt="2020-06-15T20:09:59.057" v="29" actId="14100"/>
          <ac:picMkLst>
            <pc:docMk/>
            <pc:sldMk cId="1376724667" sldId="434"/>
            <ac:picMk id="4" creationId="{2F36EF90-CEC7-4263-B9EF-DD2AD5130203}"/>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5/3/2021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dirty="0"/>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dirty="0"/>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dirty="0"/>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B2F55C0-8159-7741-B887-511978C5DFC0}"/>
              </a:ext>
            </a:extLst>
          </p:cNvPr>
          <p:cNvSpPr>
            <a:spLocks noGrp="1" noChangeArrowheads="1"/>
          </p:cNvSpPr>
          <p:nvPr>
            <p:ph type="sldNum" sz="quarter" idx="5"/>
          </p:nvPr>
        </p:nvSpPr>
        <p:spPr>
          <a:ln/>
        </p:spPr>
        <p:txBody>
          <a:bodyPr/>
          <a:lstStyle/>
          <a:p>
            <a:fld id="{F09B0941-0433-8A43-8817-63B79DE63C99}" type="slidenum">
              <a:rPr lang="en-US" altLang="en-US"/>
              <a:pPr/>
              <a:t>4</a:t>
            </a:fld>
            <a:endParaRPr lang="en-US" altLang="en-US" dirty="0"/>
          </a:p>
        </p:txBody>
      </p:sp>
      <p:sp>
        <p:nvSpPr>
          <p:cNvPr id="45058" name="Rectangle 2">
            <a:extLst>
              <a:ext uri="{FF2B5EF4-FFF2-40B4-BE49-F238E27FC236}">
                <a16:creationId xmlns:a16="http://schemas.microsoft.com/office/drawing/2014/main" id="{7FF2D318-F648-714F-871A-52E4A1EF2DBF}"/>
              </a:ext>
            </a:extLst>
          </p:cNvPr>
          <p:cNvSpPr>
            <a:spLocks noGrp="1" noRot="1" noChangeAspect="1" noChangeArrowheads="1" noTextEdit="1"/>
          </p:cNvSpPr>
          <p:nvPr>
            <p:ph type="sldImg"/>
          </p:nvPr>
        </p:nvSpPr>
        <p:spPr>
          <a:ln/>
        </p:spPr>
      </p:sp>
      <p:sp>
        <p:nvSpPr>
          <p:cNvPr id="45059" name="Rectangle 3">
            <a:extLst>
              <a:ext uri="{FF2B5EF4-FFF2-40B4-BE49-F238E27FC236}">
                <a16:creationId xmlns:a16="http://schemas.microsoft.com/office/drawing/2014/main" id="{64696067-5965-9F44-B7A7-70A5BEDC24B4}"/>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5228641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472F454-4595-6F40-A155-7673EE087039}"/>
              </a:ext>
            </a:extLst>
          </p:cNvPr>
          <p:cNvSpPr>
            <a:spLocks noGrp="1" noChangeArrowheads="1"/>
          </p:cNvSpPr>
          <p:nvPr>
            <p:ph type="sldNum" sz="quarter" idx="5"/>
          </p:nvPr>
        </p:nvSpPr>
        <p:spPr>
          <a:ln/>
        </p:spPr>
        <p:txBody>
          <a:bodyPr/>
          <a:lstStyle/>
          <a:p>
            <a:fld id="{971A3453-5E62-AF42-969D-D722CFE95FC4}" type="slidenum">
              <a:rPr lang="en-US" altLang="en-US"/>
              <a:pPr/>
              <a:t>13</a:t>
            </a:fld>
            <a:endParaRPr lang="en-US" altLang="en-US" dirty="0"/>
          </a:p>
        </p:txBody>
      </p:sp>
      <p:sp>
        <p:nvSpPr>
          <p:cNvPr id="392194" name="Rectangle 2">
            <a:extLst>
              <a:ext uri="{FF2B5EF4-FFF2-40B4-BE49-F238E27FC236}">
                <a16:creationId xmlns:a16="http://schemas.microsoft.com/office/drawing/2014/main" id="{885E36FA-875F-E14C-B0AD-F08238EAB007}"/>
              </a:ext>
            </a:extLst>
          </p:cNvPr>
          <p:cNvSpPr>
            <a:spLocks noGrp="1" noRot="1" noChangeAspect="1" noChangeArrowheads="1" noTextEdit="1"/>
          </p:cNvSpPr>
          <p:nvPr>
            <p:ph type="sldImg"/>
          </p:nvPr>
        </p:nvSpPr>
        <p:spPr>
          <a:ln/>
        </p:spPr>
      </p:sp>
      <p:sp>
        <p:nvSpPr>
          <p:cNvPr id="392195" name="Rectangle 3">
            <a:extLst>
              <a:ext uri="{FF2B5EF4-FFF2-40B4-BE49-F238E27FC236}">
                <a16:creationId xmlns:a16="http://schemas.microsoft.com/office/drawing/2014/main" id="{BA954A55-C66D-3342-AD82-28BE02694F79}"/>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5202775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1A78A65-B0DD-5045-A581-8A7DC7231199}"/>
              </a:ext>
            </a:extLst>
          </p:cNvPr>
          <p:cNvSpPr>
            <a:spLocks noGrp="1" noChangeArrowheads="1"/>
          </p:cNvSpPr>
          <p:nvPr>
            <p:ph type="sldNum" sz="quarter" idx="5"/>
          </p:nvPr>
        </p:nvSpPr>
        <p:spPr>
          <a:ln/>
        </p:spPr>
        <p:txBody>
          <a:bodyPr/>
          <a:lstStyle/>
          <a:p>
            <a:fld id="{C02C5323-40C6-8943-94CD-D3094143CE68}" type="slidenum">
              <a:rPr lang="en-US" altLang="en-US"/>
              <a:pPr/>
              <a:t>14</a:t>
            </a:fld>
            <a:endParaRPr lang="en-US" altLang="en-US" dirty="0"/>
          </a:p>
        </p:txBody>
      </p:sp>
      <p:sp>
        <p:nvSpPr>
          <p:cNvPr id="397314" name="Rectangle 2">
            <a:extLst>
              <a:ext uri="{FF2B5EF4-FFF2-40B4-BE49-F238E27FC236}">
                <a16:creationId xmlns:a16="http://schemas.microsoft.com/office/drawing/2014/main" id="{E26A44DF-78B4-F247-B598-FDDB7C9AF069}"/>
              </a:ext>
            </a:extLst>
          </p:cNvPr>
          <p:cNvSpPr>
            <a:spLocks noGrp="1" noRot="1" noChangeAspect="1" noChangeArrowheads="1" noTextEdit="1"/>
          </p:cNvSpPr>
          <p:nvPr>
            <p:ph type="sldImg"/>
          </p:nvPr>
        </p:nvSpPr>
        <p:spPr>
          <a:ln/>
        </p:spPr>
      </p:sp>
      <p:sp>
        <p:nvSpPr>
          <p:cNvPr id="397315" name="Rectangle 3">
            <a:extLst>
              <a:ext uri="{FF2B5EF4-FFF2-40B4-BE49-F238E27FC236}">
                <a16:creationId xmlns:a16="http://schemas.microsoft.com/office/drawing/2014/main" id="{029F115F-1A33-6948-B112-AF35A2E915DF}"/>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9787653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FD7212C-4DBC-264C-86AD-1ED75179BCF6}"/>
              </a:ext>
            </a:extLst>
          </p:cNvPr>
          <p:cNvSpPr>
            <a:spLocks noGrp="1" noChangeArrowheads="1"/>
          </p:cNvSpPr>
          <p:nvPr>
            <p:ph type="sldNum" sz="quarter" idx="5"/>
          </p:nvPr>
        </p:nvSpPr>
        <p:spPr>
          <a:ln/>
        </p:spPr>
        <p:txBody>
          <a:bodyPr/>
          <a:lstStyle/>
          <a:p>
            <a:fld id="{4E8C1F6F-B973-AE48-8D68-30A92BC55144}" type="slidenum">
              <a:rPr lang="en-US" altLang="en-US"/>
              <a:pPr/>
              <a:t>15</a:t>
            </a:fld>
            <a:endParaRPr lang="en-US" altLang="en-US" dirty="0"/>
          </a:p>
        </p:txBody>
      </p:sp>
      <p:sp>
        <p:nvSpPr>
          <p:cNvPr id="398338" name="Rectangle 2">
            <a:extLst>
              <a:ext uri="{FF2B5EF4-FFF2-40B4-BE49-F238E27FC236}">
                <a16:creationId xmlns:a16="http://schemas.microsoft.com/office/drawing/2014/main" id="{F82A95FD-FFC6-8A48-8DF2-A670820BDF9B}"/>
              </a:ext>
            </a:extLst>
          </p:cNvPr>
          <p:cNvSpPr>
            <a:spLocks noGrp="1" noRot="1" noChangeAspect="1" noChangeArrowheads="1" noTextEdit="1"/>
          </p:cNvSpPr>
          <p:nvPr>
            <p:ph type="sldImg"/>
          </p:nvPr>
        </p:nvSpPr>
        <p:spPr>
          <a:ln/>
        </p:spPr>
      </p:sp>
      <p:sp>
        <p:nvSpPr>
          <p:cNvPr id="398339" name="Rectangle 3">
            <a:extLst>
              <a:ext uri="{FF2B5EF4-FFF2-40B4-BE49-F238E27FC236}">
                <a16:creationId xmlns:a16="http://schemas.microsoft.com/office/drawing/2014/main" id="{43966A4F-D134-1448-AF9F-3D5EFCCC682E}"/>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0494693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F19332E-79B0-224A-A972-B2D10CEE5205}"/>
              </a:ext>
            </a:extLst>
          </p:cNvPr>
          <p:cNvSpPr>
            <a:spLocks noGrp="1" noChangeArrowheads="1"/>
          </p:cNvSpPr>
          <p:nvPr>
            <p:ph type="sldNum" sz="quarter" idx="5"/>
          </p:nvPr>
        </p:nvSpPr>
        <p:spPr>
          <a:ln/>
        </p:spPr>
        <p:txBody>
          <a:bodyPr/>
          <a:lstStyle/>
          <a:p>
            <a:fld id="{A7130623-6A48-444E-BB56-25011B98F888}" type="slidenum">
              <a:rPr lang="en-US" altLang="en-US"/>
              <a:pPr/>
              <a:t>16</a:t>
            </a:fld>
            <a:endParaRPr lang="en-US" altLang="en-US" dirty="0"/>
          </a:p>
        </p:txBody>
      </p:sp>
      <p:sp>
        <p:nvSpPr>
          <p:cNvPr id="393218" name="Rectangle 2">
            <a:extLst>
              <a:ext uri="{FF2B5EF4-FFF2-40B4-BE49-F238E27FC236}">
                <a16:creationId xmlns:a16="http://schemas.microsoft.com/office/drawing/2014/main" id="{DDB692B9-35E2-4847-ADC9-44B6DD7B15F9}"/>
              </a:ext>
            </a:extLst>
          </p:cNvPr>
          <p:cNvSpPr>
            <a:spLocks noGrp="1" noRot="1" noChangeAspect="1" noChangeArrowheads="1" noTextEdit="1"/>
          </p:cNvSpPr>
          <p:nvPr>
            <p:ph type="sldImg"/>
          </p:nvPr>
        </p:nvSpPr>
        <p:spPr>
          <a:ln/>
        </p:spPr>
      </p:sp>
      <p:sp>
        <p:nvSpPr>
          <p:cNvPr id="393219" name="Rectangle 3">
            <a:extLst>
              <a:ext uri="{FF2B5EF4-FFF2-40B4-BE49-F238E27FC236}">
                <a16:creationId xmlns:a16="http://schemas.microsoft.com/office/drawing/2014/main" id="{A9C938A4-6CDC-5141-B9C6-7143FBC78960}"/>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304784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2586AFD-15F7-7A49-938E-53EBC9993A39}"/>
              </a:ext>
            </a:extLst>
          </p:cNvPr>
          <p:cNvSpPr>
            <a:spLocks noGrp="1" noChangeArrowheads="1"/>
          </p:cNvSpPr>
          <p:nvPr>
            <p:ph type="sldNum" sz="quarter" idx="5"/>
          </p:nvPr>
        </p:nvSpPr>
        <p:spPr>
          <a:ln/>
        </p:spPr>
        <p:txBody>
          <a:bodyPr/>
          <a:lstStyle/>
          <a:p>
            <a:fld id="{C4A2DCCB-006E-3F4A-A3AC-4EA890E6BF07}" type="slidenum">
              <a:rPr lang="en-US" altLang="en-US"/>
              <a:pPr/>
              <a:t>17</a:t>
            </a:fld>
            <a:endParaRPr lang="en-US" altLang="en-US" dirty="0"/>
          </a:p>
        </p:txBody>
      </p:sp>
      <p:sp>
        <p:nvSpPr>
          <p:cNvPr id="394242" name="Rectangle 2">
            <a:extLst>
              <a:ext uri="{FF2B5EF4-FFF2-40B4-BE49-F238E27FC236}">
                <a16:creationId xmlns:a16="http://schemas.microsoft.com/office/drawing/2014/main" id="{2AE3335E-EA77-A448-8B19-BE6433997FF7}"/>
              </a:ext>
            </a:extLst>
          </p:cNvPr>
          <p:cNvSpPr>
            <a:spLocks noGrp="1" noRot="1" noChangeAspect="1" noChangeArrowheads="1" noTextEdit="1"/>
          </p:cNvSpPr>
          <p:nvPr>
            <p:ph type="sldImg"/>
          </p:nvPr>
        </p:nvSpPr>
        <p:spPr>
          <a:ln/>
        </p:spPr>
      </p:sp>
      <p:sp>
        <p:nvSpPr>
          <p:cNvPr id="394243" name="Rectangle 3">
            <a:extLst>
              <a:ext uri="{FF2B5EF4-FFF2-40B4-BE49-F238E27FC236}">
                <a16:creationId xmlns:a16="http://schemas.microsoft.com/office/drawing/2014/main" id="{1A1A4CF0-C27C-3D43-8C78-AC5FD20C33A6}"/>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8093124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C38396E-9C8B-A74A-9F81-855FED0D8D62}"/>
              </a:ext>
            </a:extLst>
          </p:cNvPr>
          <p:cNvSpPr>
            <a:spLocks noGrp="1" noChangeArrowheads="1"/>
          </p:cNvSpPr>
          <p:nvPr>
            <p:ph type="sldNum" sz="quarter" idx="5"/>
          </p:nvPr>
        </p:nvSpPr>
        <p:spPr>
          <a:ln/>
        </p:spPr>
        <p:txBody>
          <a:bodyPr/>
          <a:lstStyle/>
          <a:p>
            <a:fld id="{365361FC-97A1-7B46-A093-370CAD3CD249}" type="slidenum">
              <a:rPr lang="en-US" altLang="en-US"/>
              <a:pPr/>
              <a:t>18</a:t>
            </a:fld>
            <a:endParaRPr lang="en-US" altLang="en-US" dirty="0"/>
          </a:p>
        </p:txBody>
      </p:sp>
      <p:sp>
        <p:nvSpPr>
          <p:cNvPr id="395266" name="Rectangle 2">
            <a:extLst>
              <a:ext uri="{FF2B5EF4-FFF2-40B4-BE49-F238E27FC236}">
                <a16:creationId xmlns:a16="http://schemas.microsoft.com/office/drawing/2014/main" id="{4DBCCEC3-A854-D442-ACE4-FBF34D17F160}"/>
              </a:ext>
            </a:extLst>
          </p:cNvPr>
          <p:cNvSpPr>
            <a:spLocks noGrp="1" noRot="1" noChangeAspect="1" noChangeArrowheads="1" noTextEdit="1"/>
          </p:cNvSpPr>
          <p:nvPr>
            <p:ph type="sldImg"/>
          </p:nvPr>
        </p:nvSpPr>
        <p:spPr>
          <a:ln/>
        </p:spPr>
      </p:sp>
      <p:sp>
        <p:nvSpPr>
          <p:cNvPr id="395267" name="Rectangle 3">
            <a:extLst>
              <a:ext uri="{FF2B5EF4-FFF2-40B4-BE49-F238E27FC236}">
                <a16:creationId xmlns:a16="http://schemas.microsoft.com/office/drawing/2014/main" id="{D130E8BB-2EE9-B04E-AB34-1082A6BACAD0}"/>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1050634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1FC9E74-B10A-2E49-850E-B7ECEE359C66}"/>
              </a:ext>
            </a:extLst>
          </p:cNvPr>
          <p:cNvSpPr>
            <a:spLocks noGrp="1" noChangeArrowheads="1"/>
          </p:cNvSpPr>
          <p:nvPr>
            <p:ph type="sldNum" sz="quarter" idx="5"/>
          </p:nvPr>
        </p:nvSpPr>
        <p:spPr>
          <a:ln/>
        </p:spPr>
        <p:txBody>
          <a:bodyPr/>
          <a:lstStyle/>
          <a:p>
            <a:fld id="{B7C02B44-EB76-CB4B-9BA4-E99582B84683}" type="slidenum">
              <a:rPr lang="en-US" altLang="en-US"/>
              <a:pPr/>
              <a:t>19</a:t>
            </a:fld>
            <a:endParaRPr lang="en-US" altLang="en-US" dirty="0"/>
          </a:p>
        </p:txBody>
      </p:sp>
      <p:sp>
        <p:nvSpPr>
          <p:cNvPr id="396290" name="Rectangle 2">
            <a:extLst>
              <a:ext uri="{FF2B5EF4-FFF2-40B4-BE49-F238E27FC236}">
                <a16:creationId xmlns:a16="http://schemas.microsoft.com/office/drawing/2014/main" id="{59077BE3-905F-9B4C-90EC-BE4CC9CCC6C4}"/>
              </a:ext>
            </a:extLst>
          </p:cNvPr>
          <p:cNvSpPr>
            <a:spLocks noGrp="1" noRot="1" noChangeAspect="1" noChangeArrowheads="1" noTextEdit="1"/>
          </p:cNvSpPr>
          <p:nvPr>
            <p:ph type="sldImg"/>
          </p:nvPr>
        </p:nvSpPr>
        <p:spPr>
          <a:ln/>
        </p:spPr>
      </p:sp>
      <p:sp>
        <p:nvSpPr>
          <p:cNvPr id="396291" name="Rectangle 3">
            <a:extLst>
              <a:ext uri="{FF2B5EF4-FFF2-40B4-BE49-F238E27FC236}">
                <a16:creationId xmlns:a16="http://schemas.microsoft.com/office/drawing/2014/main" id="{834B4162-59C6-AA45-A60C-D6CEA0520E9F}"/>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0235178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26B25F63-0B1E-9B4E-B422-210A3047D1FC}"/>
              </a:ext>
            </a:extLst>
          </p:cNvPr>
          <p:cNvSpPr>
            <a:spLocks noGrp="1" noChangeArrowheads="1"/>
          </p:cNvSpPr>
          <p:nvPr>
            <p:ph type="sldNum" sz="quarter" idx="5"/>
          </p:nvPr>
        </p:nvSpPr>
        <p:spPr>
          <a:ln/>
        </p:spPr>
        <p:txBody>
          <a:bodyPr/>
          <a:lstStyle/>
          <a:p>
            <a:fld id="{707BA4DD-751C-4548-855B-785558793491}" type="slidenum">
              <a:rPr lang="en-US" altLang="en-US"/>
              <a:pPr/>
              <a:t>20</a:t>
            </a:fld>
            <a:endParaRPr lang="en-US" altLang="en-US" dirty="0"/>
          </a:p>
        </p:txBody>
      </p:sp>
      <p:sp>
        <p:nvSpPr>
          <p:cNvPr id="399362" name="Rectangle 2">
            <a:extLst>
              <a:ext uri="{FF2B5EF4-FFF2-40B4-BE49-F238E27FC236}">
                <a16:creationId xmlns:a16="http://schemas.microsoft.com/office/drawing/2014/main" id="{6ABAFBFD-42D6-3845-8109-4AA05D5A3A3B}"/>
              </a:ext>
            </a:extLst>
          </p:cNvPr>
          <p:cNvSpPr>
            <a:spLocks noGrp="1" noRot="1" noChangeAspect="1" noChangeArrowheads="1" noTextEdit="1"/>
          </p:cNvSpPr>
          <p:nvPr>
            <p:ph type="sldImg"/>
          </p:nvPr>
        </p:nvSpPr>
        <p:spPr>
          <a:ln/>
        </p:spPr>
      </p:sp>
      <p:sp>
        <p:nvSpPr>
          <p:cNvPr id="399363" name="Rectangle 3">
            <a:extLst>
              <a:ext uri="{FF2B5EF4-FFF2-40B4-BE49-F238E27FC236}">
                <a16:creationId xmlns:a16="http://schemas.microsoft.com/office/drawing/2014/main" id="{E5AC7C0C-47EA-7E4A-8C05-BC9EB7FFE753}"/>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6155246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76B4663-EB56-304F-B1D4-740F9ACF9FF4}"/>
              </a:ext>
            </a:extLst>
          </p:cNvPr>
          <p:cNvSpPr>
            <a:spLocks noGrp="1" noChangeArrowheads="1"/>
          </p:cNvSpPr>
          <p:nvPr>
            <p:ph type="sldNum" sz="quarter" idx="5"/>
          </p:nvPr>
        </p:nvSpPr>
        <p:spPr>
          <a:ln/>
        </p:spPr>
        <p:txBody>
          <a:bodyPr/>
          <a:lstStyle/>
          <a:p>
            <a:fld id="{12EB6B7B-E7A7-D14D-BC6B-1640BC7A44B8}" type="slidenum">
              <a:rPr lang="en-US" altLang="en-US"/>
              <a:pPr/>
              <a:t>21</a:t>
            </a:fld>
            <a:endParaRPr lang="en-US" altLang="en-US" dirty="0"/>
          </a:p>
        </p:txBody>
      </p:sp>
      <p:sp>
        <p:nvSpPr>
          <p:cNvPr id="401410" name="Rectangle 2">
            <a:extLst>
              <a:ext uri="{FF2B5EF4-FFF2-40B4-BE49-F238E27FC236}">
                <a16:creationId xmlns:a16="http://schemas.microsoft.com/office/drawing/2014/main" id="{C5C98818-550F-D14B-BE5B-601EA21D32CC}"/>
              </a:ext>
            </a:extLst>
          </p:cNvPr>
          <p:cNvSpPr>
            <a:spLocks noGrp="1" noRot="1" noChangeAspect="1" noChangeArrowheads="1" noTextEdit="1"/>
          </p:cNvSpPr>
          <p:nvPr>
            <p:ph type="sldImg"/>
          </p:nvPr>
        </p:nvSpPr>
        <p:spPr>
          <a:ln/>
        </p:spPr>
      </p:sp>
      <p:sp>
        <p:nvSpPr>
          <p:cNvPr id="401411" name="Rectangle 3">
            <a:extLst>
              <a:ext uri="{FF2B5EF4-FFF2-40B4-BE49-F238E27FC236}">
                <a16:creationId xmlns:a16="http://schemas.microsoft.com/office/drawing/2014/main" id="{B6EC34F6-0549-E84C-93E5-AC699CC48DCA}"/>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060885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B1A68AC-4884-E247-8D7F-A9F17DFDF1F7}"/>
              </a:ext>
            </a:extLst>
          </p:cNvPr>
          <p:cNvSpPr>
            <a:spLocks noGrp="1" noChangeArrowheads="1"/>
          </p:cNvSpPr>
          <p:nvPr>
            <p:ph type="sldNum" sz="quarter" idx="5"/>
          </p:nvPr>
        </p:nvSpPr>
        <p:spPr>
          <a:ln/>
        </p:spPr>
        <p:txBody>
          <a:bodyPr/>
          <a:lstStyle/>
          <a:p>
            <a:fld id="{361B1804-7A9B-6C45-9AAF-58C1D167D40B}" type="slidenum">
              <a:rPr lang="en-US" altLang="en-US"/>
              <a:pPr/>
              <a:t>5</a:t>
            </a:fld>
            <a:endParaRPr lang="en-US" altLang="en-US" dirty="0"/>
          </a:p>
        </p:txBody>
      </p:sp>
      <p:sp>
        <p:nvSpPr>
          <p:cNvPr id="47106" name="Rectangle 2">
            <a:extLst>
              <a:ext uri="{FF2B5EF4-FFF2-40B4-BE49-F238E27FC236}">
                <a16:creationId xmlns:a16="http://schemas.microsoft.com/office/drawing/2014/main" id="{5414F06F-3A01-4549-B829-0B145DDF985A}"/>
              </a:ext>
            </a:extLst>
          </p:cNvPr>
          <p:cNvSpPr>
            <a:spLocks noGrp="1" noRot="1" noChangeAspect="1" noChangeArrowheads="1" noTextEdit="1"/>
          </p:cNvSpPr>
          <p:nvPr>
            <p:ph type="sldImg"/>
          </p:nvPr>
        </p:nvSpPr>
        <p:spPr>
          <a:ln/>
        </p:spPr>
      </p:sp>
      <p:sp>
        <p:nvSpPr>
          <p:cNvPr id="47107" name="Rectangle 3">
            <a:extLst>
              <a:ext uri="{FF2B5EF4-FFF2-40B4-BE49-F238E27FC236}">
                <a16:creationId xmlns:a16="http://schemas.microsoft.com/office/drawing/2014/main" id="{D3440F97-34DA-854A-86C4-4964F1C2F374}"/>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1738803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E986F48-13ED-B044-AC04-FF876A2E7C48}"/>
              </a:ext>
            </a:extLst>
          </p:cNvPr>
          <p:cNvSpPr>
            <a:spLocks noGrp="1" noChangeArrowheads="1"/>
          </p:cNvSpPr>
          <p:nvPr>
            <p:ph type="sldNum" sz="quarter" idx="5"/>
          </p:nvPr>
        </p:nvSpPr>
        <p:spPr>
          <a:ln/>
        </p:spPr>
        <p:txBody>
          <a:bodyPr/>
          <a:lstStyle/>
          <a:p>
            <a:fld id="{2E2ACF1D-A9A1-B548-A854-4E4446F0C760}" type="slidenum">
              <a:rPr lang="en-US" altLang="en-US"/>
              <a:pPr/>
              <a:t>6</a:t>
            </a:fld>
            <a:endParaRPr lang="en-US" altLang="en-US" dirty="0"/>
          </a:p>
        </p:txBody>
      </p:sp>
      <p:sp>
        <p:nvSpPr>
          <p:cNvPr id="391170" name="Rectangle 2">
            <a:extLst>
              <a:ext uri="{FF2B5EF4-FFF2-40B4-BE49-F238E27FC236}">
                <a16:creationId xmlns:a16="http://schemas.microsoft.com/office/drawing/2014/main" id="{5EAEEB6B-0F50-1148-81AF-50CF1B277F38}"/>
              </a:ext>
            </a:extLst>
          </p:cNvPr>
          <p:cNvSpPr>
            <a:spLocks noGrp="1" noRot="1" noChangeAspect="1" noChangeArrowheads="1" noTextEdit="1"/>
          </p:cNvSpPr>
          <p:nvPr>
            <p:ph type="sldImg"/>
          </p:nvPr>
        </p:nvSpPr>
        <p:spPr>
          <a:ln/>
        </p:spPr>
      </p:sp>
      <p:sp>
        <p:nvSpPr>
          <p:cNvPr id="391171" name="Rectangle 3">
            <a:extLst>
              <a:ext uri="{FF2B5EF4-FFF2-40B4-BE49-F238E27FC236}">
                <a16:creationId xmlns:a16="http://schemas.microsoft.com/office/drawing/2014/main" id="{21AF4201-7BAF-3E40-9378-226C4A169513}"/>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0900897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902A5FF-49D0-0346-961B-5BC63986B9D8}"/>
              </a:ext>
            </a:extLst>
          </p:cNvPr>
          <p:cNvSpPr>
            <a:spLocks noGrp="1" noChangeArrowheads="1"/>
          </p:cNvSpPr>
          <p:nvPr>
            <p:ph type="sldNum" sz="quarter" idx="5"/>
          </p:nvPr>
        </p:nvSpPr>
        <p:spPr>
          <a:ln/>
        </p:spPr>
        <p:txBody>
          <a:bodyPr/>
          <a:lstStyle/>
          <a:p>
            <a:fld id="{9D3054E2-1842-064A-A8F0-43C05E88CB42}" type="slidenum">
              <a:rPr lang="en-US" altLang="en-US"/>
              <a:pPr/>
              <a:t>7</a:t>
            </a:fld>
            <a:endParaRPr lang="en-US" altLang="en-US" dirty="0"/>
          </a:p>
        </p:txBody>
      </p:sp>
      <p:sp>
        <p:nvSpPr>
          <p:cNvPr id="49154" name="Rectangle 2">
            <a:extLst>
              <a:ext uri="{FF2B5EF4-FFF2-40B4-BE49-F238E27FC236}">
                <a16:creationId xmlns:a16="http://schemas.microsoft.com/office/drawing/2014/main" id="{B4D9FB7D-0C18-7844-B9C4-8DA63677409B}"/>
              </a:ext>
            </a:extLst>
          </p:cNvPr>
          <p:cNvSpPr>
            <a:spLocks noGrp="1" noRot="1" noChangeAspect="1" noChangeArrowheads="1" noTextEdit="1"/>
          </p:cNvSpPr>
          <p:nvPr>
            <p:ph type="sldImg"/>
          </p:nvPr>
        </p:nvSpPr>
        <p:spPr>
          <a:ln/>
        </p:spPr>
      </p:sp>
      <p:sp>
        <p:nvSpPr>
          <p:cNvPr id="49155" name="Rectangle 3">
            <a:extLst>
              <a:ext uri="{FF2B5EF4-FFF2-40B4-BE49-F238E27FC236}">
                <a16:creationId xmlns:a16="http://schemas.microsoft.com/office/drawing/2014/main" id="{37E7DDC3-3FDA-334D-8B8E-DE9F60BFEB68}"/>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2654573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7E22271-43BE-5447-801D-6CA77EAC4B83}"/>
              </a:ext>
            </a:extLst>
          </p:cNvPr>
          <p:cNvSpPr>
            <a:spLocks noGrp="1" noChangeArrowheads="1"/>
          </p:cNvSpPr>
          <p:nvPr>
            <p:ph type="sldNum" sz="quarter" idx="5"/>
          </p:nvPr>
        </p:nvSpPr>
        <p:spPr>
          <a:ln/>
        </p:spPr>
        <p:txBody>
          <a:bodyPr/>
          <a:lstStyle/>
          <a:p>
            <a:fld id="{47A4E6FC-7FE3-8740-8762-7C6AD945C17E}" type="slidenum">
              <a:rPr lang="en-US" altLang="en-US"/>
              <a:pPr/>
              <a:t>8</a:t>
            </a:fld>
            <a:endParaRPr lang="en-US" altLang="en-US" dirty="0"/>
          </a:p>
        </p:txBody>
      </p:sp>
      <p:sp>
        <p:nvSpPr>
          <p:cNvPr id="51202" name="Rectangle 2">
            <a:extLst>
              <a:ext uri="{FF2B5EF4-FFF2-40B4-BE49-F238E27FC236}">
                <a16:creationId xmlns:a16="http://schemas.microsoft.com/office/drawing/2014/main" id="{AFE065EA-9BBD-D048-B4FF-625DA3D796D5}"/>
              </a:ext>
            </a:extLst>
          </p:cNvPr>
          <p:cNvSpPr>
            <a:spLocks noGrp="1" noRot="1" noChangeAspect="1" noChangeArrowheads="1" noTextEdit="1"/>
          </p:cNvSpPr>
          <p:nvPr>
            <p:ph type="sldImg"/>
          </p:nvPr>
        </p:nvSpPr>
        <p:spPr>
          <a:ln/>
        </p:spPr>
      </p:sp>
      <p:sp>
        <p:nvSpPr>
          <p:cNvPr id="51203" name="Rectangle 3">
            <a:extLst>
              <a:ext uri="{FF2B5EF4-FFF2-40B4-BE49-F238E27FC236}">
                <a16:creationId xmlns:a16="http://schemas.microsoft.com/office/drawing/2014/main" id="{3B3E6218-0ED6-3647-904A-AF7034388EDA}"/>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689881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AB8C59F-2A1E-304F-92CC-F85EEF0AA7B8}"/>
              </a:ext>
            </a:extLst>
          </p:cNvPr>
          <p:cNvSpPr>
            <a:spLocks noGrp="1" noChangeArrowheads="1"/>
          </p:cNvSpPr>
          <p:nvPr>
            <p:ph type="sldNum" sz="quarter" idx="5"/>
          </p:nvPr>
        </p:nvSpPr>
        <p:spPr>
          <a:ln/>
        </p:spPr>
        <p:txBody>
          <a:bodyPr/>
          <a:lstStyle/>
          <a:p>
            <a:fld id="{70427CFD-A54C-F241-8E02-B459BB3EEB5A}" type="slidenum">
              <a:rPr lang="en-US" altLang="en-US"/>
              <a:pPr/>
              <a:t>9</a:t>
            </a:fld>
            <a:endParaRPr lang="en-US" altLang="en-US" dirty="0"/>
          </a:p>
        </p:txBody>
      </p:sp>
      <p:sp>
        <p:nvSpPr>
          <p:cNvPr id="53250" name="Rectangle 2">
            <a:extLst>
              <a:ext uri="{FF2B5EF4-FFF2-40B4-BE49-F238E27FC236}">
                <a16:creationId xmlns:a16="http://schemas.microsoft.com/office/drawing/2014/main" id="{46F35C96-2F25-0247-8D97-7D8E16AF1A5A}"/>
              </a:ext>
            </a:extLst>
          </p:cNvPr>
          <p:cNvSpPr>
            <a:spLocks noGrp="1" noRot="1" noChangeAspect="1" noChangeArrowheads="1" noTextEdit="1"/>
          </p:cNvSpPr>
          <p:nvPr>
            <p:ph type="sldImg"/>
          </p:nvPr>
        </p:nvSpPr>
        <p:spPr>
          <a:ln/>
        </p:spPr>
      </p:sp>
      <p:sp>
        <p:nvSpPr>
          <p:cNvPr id="53251" name="Rectangle 3">
            <a:extLst>
              <a:ext uri="{FF2B5EF4-FFF2-40B4-BE49-F238E27FC236}">
                <a16:creationId xmlns:a16="http://schemas.microsoft.com/office/drawing/2014/main" id="{202D62A0-A5A1-9E4F-9F1E-0210E103B1D0}"/>
              </a:ext>
            </a:extLst>
          </p:cNvPr>
          <p:cNvSpPr>
            <a:spLocks noGrp="1" noChangeArrowheads="1"/>
          </p:cNvSpPr>
          <p:nvPr>
            <p:ph type="body" idx="1"/>
          </p:nvPr>
        </p:nvSpPr>
        <p:spPr/>
        <p:txBody>
          <a:bodyPr/>
          <a:lstStyle/>
          <a:p>
            <a:r>
              <a:rPr lang="en-GB" altLang="en-US" dirty="0"/>
              <a:t>Title</a:t>
            </a:r>
          </a:p>
          <a:p>
            <a:r>
              <a:rPr lang="en-GB" altLang="en-US" dirty="0"/>
              <a:t>The Reporting of Injuries, Diseases and Dangerous Occurrences Regulations (RIDDOR)</a:t>
            </a:r>
          </a:p>
          <a:p>
            <a:endParaRPr lang="en-GB" altLang="en-US" dirty="0"/>
          </a:p>
          <a:p>
            <a:r>
              <a:rPr lang="en-GB" altLang="en-US" dirty="0"/>
              <a:t>Examples of serious conditions include:</a:t>
            </a:r>
          </a:p>
          <a:p>
            <a:r>
              <a:rPr lang="en-GB" altLang="en-US" dirty="0"/>
              <a:t>certain eye injuries;</a:t>
            </a:r>
          </a:p>
          <a:p>
            <a:r>
              <a:rPr lang="en-GB" altLang="en-US" dirty="0"/>
              <a:t>electric shock requiring attention;</a:t>
            </a:r>
          </a:p>
          <a:p>
            <a:r>
              <a:rPr lang="en-GB" altLang="en-US" dirty="0"/>
              <a:t>unconsciousness through lack of oxygen;</a:t>
            </a:r>
          </a:p>
          <a:p>
            <a:r>
              <a:rPr lang="en-GB" altLang="en-US" dirty="0"/>
              <a:t>decompression sickness;</a:t>
            </a:r>
          </a:p>
          <a:p>
            <a:r>
              <a:rPr lang="en-GB" altLang="en-US" dirty="0"/>
              <a:t>poisoning; </a:t>
            </a:r>
          </a:p>
          <a:p>
            <a:r>
              <a:rPr lang="en-GB" altLang="en-US" dirty="0"/>
              <a:t>acute illness due to exposure of certain materials;</a:t>
            </a:r>
          </a:p>
          <a:p>
            <a:r>
              <a:rPr lang="en-GB" altLang="en-US" dirty="0"/>
              <a:t>hospitalisation for more than more than 24 hours.</a:t>
            </a:r>
          </a:p>
          <a:p>
            <a:endParaRPr lang="en-US" altLang="en-US" dirty="0"/>
          </a:p>
          <a:p>
            <a:endParaRPr lang="en-US" altLang="en-US" dirty="0"/>
          </a:p>
        </p:txBody>
      </p:sp>
    </p:spTree>
    <p:extLst>
      <p:ext uri="{BB962C8B-B14F-4D97-AF65-F5344CB8AC3E}">
        <p14:creationId xmlns:p14="http://schemas.microsoft.com/office/powerpoint/2010/main" val="6611126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3A1D7B8-E8D9-F741-9179-EE97E7A10ECB}"/>
              </a:ext>
            </a:extLst>
          </p:cNvPr>
          <p:cNvSpPr>
            <a:spLocks noGrp="1" noChangeArrowheads="1"/>
          </p:cNvSpPr>
          <p:nvPr>
            <p:ph type="sldNum" sz="quarter" idx="5"/>
          </p:nvPr>
        </p:nvSpPr>
        <p:spPr>
          <a:ln/>
        </p:spPr>
        <p:txBody>
          <a:bodyPr/>
          <a:lstStyle/>
          <a:p>
            <a:fld id="{E5FE9741-7010-0944-911B-3DAB2D1B8E56}" type="slidenum">
              <a:rPr lang="en-US" altLang="en-US"/>
              <a:pPr/>
              <a:t>10</a:t>
            </a:fld>
            <a:endParaRPr lang="en-US" altLang="en-US" dirty="0"/>
          </a:p>
        </p:txBody>
      </p:sp>
      <p:sp>
        <p:nvSpPr>
          <p:cNvPr id="55298" name="Rectangle 2">
            <a:extLst>
              <a:ext uri="{FF2B5EF4-FFF2-40B4-BE49-F238E27FC236}">
                <a16:creationId xmlns:a16="http://schemas.microsoft.com/office/drawing/2014/main" id="{EC596607-1F38-5246-B1EF-B5E5562EA434}"/>
              </a:ext>
            </a:extLst>
          </p:cNvPr>
          <p:cNvSpPr>
            <a:spLocks noGrp="1" noRot="1" noChangeAspect="1" noChangeArrowheads="1" noTextEdit="1"/>
          </p:cNvSpPr>
          <p:nvPr>
            <p:ph type="sldImg"/>
          </p:nvPr>
        </p:nvSpPr>
        <p:spPr>
          <a:ln/>
        </p:spPr>
      </p:sp>
      <p:sp>
        <p:nvSpPr>
          <p:cNvPr id="55299" name="Rectangle 3">
            <a:extLst>
              <a:ext uri="{FF2B5EF4-FFF2-40B4-BE49-F238E27FC236}">
                <a16:creationId xmlns:a16="http://schemas.microsoft.com/office/drawing/2014/main" id="{15493EBC-39FE-4D46-A024-64631D23CAAB}"/>
              </a:ext>
            </a:extLst>
          </p:cNvPr>
          <p:cNvSpPr>
            <a:spLocks noGrp="1" noChangeArrowheads="1"/>
          </p:cNvSpPr>
          <p:nvPr>
            <p:ph type="body" idx="1"/>
          </p:nvPr>
        </p:nvSpPr>
        <p:spPr/>
        <p:txBody>
          <a:bodyPr/>
          <a:lstStyle/>
          <a:p>
            <a:endParaRPr lang="en-GB" altLang="en-US" dirty="0"/>
          </a:p>
          <a:p>
            <a:endParaRPr lang="en-US" altLang="en-US" dirty="0"/>
          </a:p>
        </p:txBody>
      </p:sp>
    </p:spTree>
    <p:extLst>
      <p:ext uri="{BB962C8B-B14F-4D97-AF65-F5344CB8AC3E}">
        <p14:creationId xmlns:p14="http://schemas.microsoft.com/office/powerpoint/2010/main" val="28694949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FDA1AF4-75A2-9040-99DD-649094BB7DAC}"/>
              </a:ext>
            </a:extLst>
          </p:cNvPr>
          <p:cNvSpPr>
            <a:spLocks noGrp="1" noChangeArrowheads="1"/>
          </p:cNvSpPr>
          <p:nvPr>
            <p:ph type="sldNum" sz="quarter" idx="5"/>
          </p:nvPr>
        </p:nvSpPr>
        <p:spPr>
          <a:ln/>
        </p:spPr>
        <p:txBody>
          <a:bodyPr/>
          <a:lstStyle/>
          <a:p>
            <a:fld id="{017B5415-7412-3B44-9D42-5B14B337838C}" type="slidenum">
              <a:rPr lang="en-US" altLang="en-US"/>
              <a:pPr/>
              <a:t>11</a:t>
            </a:fld>
            <a:endParaRPr lang="en-US" altLang="en-US" dirty="0"/>
          </a:p>
        </p:txBody>
      </p:sp>
      <p:sp>
        <p:nvSpPr>
          <p:cNvPr id="57346" name="Rectangle 2">
            <a:extLst>
              <a:ext uri="{FF2B5EF4-FFF2-40B4-BE49-F238E27FC236}">
                <a16:creationId xmlns:a16="http://schemas.microsoft.com/office/drawing/2014/main" id="{4D33EDCE-1D68-C041-8A03-F8B4B558772E}"/>
              </a:ext>
            </a:extLst>
          </p:cNvPr>
          <p:cNvSpPr>
            <a:spLocks noGrp="1" noRot="1" noChangeAspect="1" noChangeArrowheads="1" noTextEdit="1"/>
          </p:cNvSpPr>
          <p:nvPr>
            <p:ph type="sldImg"/>
          </p:nvPr>
        </p:nvSpPr>
        <p:spPr>
          <a:ln/>
        </p:spPr>
      </p:sp>
      <p:sp>
        <p:nvSpPr>
          <p:cNvPr id="57347" name="Rectangle 3">
            <a:extLst>
              <a:ext uri="{FF2B5EF4-FFF2-40B4-BE49-F238E27FC236}">
                <a16:creationId xmlns:a16="http://schemas.microsoft.com/office/drawing/2014/main" id="{B95551A5-96A8-2A4B-B36C-776B70899FAB}"/>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216829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25778A12-B851-B440-9D06-3F8EFA327C42}"/>
              </a:ext>
            </a:extLst>
          </p:cNvPr>
          <p:cNvSpPr>
            <a:spLocks noGrp="1" noChangeArrowheads="1"/>
          </p:cNvSpPr>
          <p:nvPr>
            <p:ph type="sldNum" sz="quarter" idx="5"/>
          </p:nvPr>
        </p:nvSpPr>
        <p:spPr>
          <a:ln/>
        </p:spPr>
        <p:txBody>
          <a:bodyPr/>
          <a:lstStyle/>
          <a:p>
            <a:fld id="{2CA8FCE5-3CC1-7640-BCCD-AD0DBB696CB4}" type="slidenum">
              <a:rPr lang="en-US" altLang="en-US"/>
              <a:pPr/>
              <a:t>12</a:t>
            </a:fld>
            <a:endParaRPr lang="en-US" altLang="en-US" dirty="0"/>
          </a:p>
        </p:txBody>
      </p:sp>
      <p:sp>
        <p:nvSpPr>
          <p:cNvPr id="59394" name="Rectangle 2">
            <a:extLst>
              <a:ext uri="{FF2B5EF4-FFF2-40B4-BE49-F238E27FC236}">
                <a16:creationId xmlns:a16="http://schemas.microsoft.com/office/drawing/2014/main" id="{E19D0520-7AE6-6F48-A6D6-79E4FC9D8076}"/>
              </a:ext>
            </a:extLst>
          </p:cNvPr>
          <p:cNvSpPr>
            <a:spLocks noGrp="1" noRot="1" noChangeAspect="1" noChangeArrowheads="1" noTextEdit="1"/>
          </p:cNvSpPr>
          <p:nvPr>
            <p:ph type="sldImg"/>
          </p:nvPr>
        </p:nvSpPr>
        <p:spPr>
          <a:ln/>
        </p:spPr>
      </p:sp>
      <p:sp>
        <p:nvSpPr>
          <p:cNvPr id="59395" name="Rectangle 3">
            <a:extLst>
              <a:ext uri="{FF2B5EF4-FFF2-40B4-BE49-F238E27FC236}">
                <a16:creationId xmlns:a16="http://schemas.microsoft.com/office/drawing/2014/main" id="{A965B7D8-4B8A-2545-BE70-5CE5D6E8C559}"/>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443753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F85-F7EB-7942-91D9-1293C649810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61FA371-552A-AF4A-816F-635C373A71C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524829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369FA-C58A-334E-9AD5-8A8DDA563528}"/>
              </a:ext>
            </a:extLst>
          </p:cNvPr>
          <p:cNvSpPr>
            <a:spLocks noGrp="1"/>
          </p:cNvSpPr>
          <p:nvPr>
            <p:ph type="title"/>
          </p:nvPr>
        </p:nvSpPr>
        <p:spPr>
          <a:xfrm>
            <a:off x="457200" y="333375"/>
            <a:ext cx="8229600" cy="863600"/>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EF6FB17-5A68-B24B-8405-88B38D0FE303}"/>
              </a:ext>
            </a:extLst>
          </p:cNvPr>
          <p:cNvSpPr>
            <a:spLocks noGrp="1"/>
          </p:cNvSpPr>
          <p:nvPr>
            <p:ph type="body" sz="half" idx="1"/>
          </p:nvPr>
        </p:nvSpPr>
        <p:spPr>
          <a:xfrm>
            <a:off x="1403350" y="1557338"/>
            <a:ext cx="3632200" cy="482441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4AE8EDC8-21F6-1A48-B858-E93AA869252C}"/>
              </a:ext>
            </a:extLst>
          </p:cNvPr>
          <p:cNvSpPr>
            <a:spLocks noGrp="1"/>
          </p:cNvSpPr>
          <p:nvPr>
            <p:ph sz="quarter" idx="2"/>
          </p:nvPr>
        </p:nvSpPr>
        <p:spPr>
          <a:xfrm>
            <a:off x="5187950" y="1557338"/>
            <a:ext cx="3632200" cy="233521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Content Placeholder 4">
            <a:extLst>
              <a:ext uri="{FF2B5EF4-FFF2-40B4-BE49-F238E27FC236}">
                <a16:creationId xmlns:a16="http://schemas.microsoft.com/office/drawing/2014/main" id="{ECE9E225-E7E9-BD44-AA50-D1D9ABDDB5CD}"/>
              </a:ext>
            </a:extLst>
          </p:cNvPr>
          <p:cNvSpPr>
            <a:spLocks noGrp="1"/>
          </p:cNvSpPr>
          <p:nvPr>
            <p:ph sz="quarter" idx="3"/>
          </p:nvPr>
        </p:nvSpPr>
        <p:spPr>
          <a:xfrm>
            <a:off x="5187950" y="4044950"/>
            <a:ext cx="3632200" cy="23368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183634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34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4" r:id="rId2"/>
    <p:sldLayoutId id="2147483655"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legislation.gov.uk/uksi/2005/735/contents/made"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hse.gov.uk/work-equipment-machinery/maintenance.htm" TargetMode="External"/><Relationship Id="rId2" Type="http://schemas.openxmlformats.org/officeDocument/2006/relationships/hyperlink" Target="https://www.hse.gov.uk/work-equipment-machinery/inspection.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www.hse.gov.uk/work-equipment-machinery/thorough-examinations-lifting-equipment.htm"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www.hse.gov.uk/construction/cdm/2015/responsibilities.htm"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www.riddor.gov.uk/"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105: Protecting health, safety and the environment when working in the construction and built environment sector</a:t>
            </a:r>
          </a:p>
        </p:txBody>
      </p:sp>
      <p:sp>
        <p:nvSpPr>
          <p:cNvPr id="2053" name="Rectangle 15"/>
          <p:cNvSpPr>
            <a:spLocks noGrp="1" noChangeArrowheads="1"/>
          </p:cNvSpPr>
          <p:nvPr>
            <p:ph type="title"/>
          </p:nvPr>
        </p:nvSpPr>
        <p:spPr>
          <a:xfrm>
            <a:off x="457200" y="3429000"/>
            <a:ext cx="8153400" cy="2030400"/>
          </a:xfrm>
        </p:spPr>
        <p:txBody>
          <a:bodyPr anchor="t"/>
          <a:lstStyle/>
          <a:p>
            <a:br>
              <a:rPr lang="en-GB" dirty="0"/>
            </a:br>
            <a:br>
              <a:rPr lang="en-GB" dirty="0"/>
            </a:br>
            <a:r>
              <a:rPr lang="en-GB" dirty="0"/>
              <a:t>PowerPoint 2: Health and safety regulations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F2F4B9B7-BDD1-734D-867E-C82246D87A12}"/>
              </a:ext>
            </a:extLst>
          </p:cNvPr>
          <p:cNvSpPr>
            <a:spLocks noGrp="1" noChangeArrowheads="1"/>
          </p:cNvSpPr>
          <p:nvPr>
            <p:ph type="title"/>
          </p:nvPr>
        </p:nvSpPr>
        <p:spPr/>
        <p:txBody>
          <a:bodyPr/>
          <a:lstStyle/>
          <a:p>
            <a:r>
              <a:rPr lang="en-GB" altLang="en-US" sz="2200" dirty="0"/>
              <a:t>The Reporting of Injuries, Diseases and Dangerous Occurrences Regulations (RIDDOR)</a:t>
            </a:r>
            <a:endParaRPr lang="en-US" altLang="en-US" sz="2200" dirty="0"/>
          </a:p>
        </p:txBody>
      </p:sp>
      <p:sp>
        <p:nvSpPr>
          <p:cNvPr id="54275" name="Rectangle 3">
            <a:extLst>
              <a:ext uri="{FF2B5EF4-FFF2-40B4-BE49-F238E27FC236}">
                <a16:creationId xmlns:a16="http://schemas.microsoft.com/office/drawing/2014/main" id="{C0862CC4-34EA-9D49-90A2-47A3E1FC28A8}"/>
              </a:ext>
            </a:extLst>
          </p:cNvPr>
          <p:cNvSpPr>
            <a:spLocks noGrp="1" noChangeArrowheads="1"/>
          </p:cNvSpPr>
          <p:nvPr>
            <p:ph type="body" idx="1"/>
          </p:nvPr>
        </p:nvSpPr>
        <p:spPr>
          <a:xfrm>
            <a:off x="457200" y="1772816"/>
            <a:ext cx="8229600" cy="4248000"/>
          </a:xfrm>
        </p:spPr>
        <p:txBody>
          <a:bodyPr/>
          <a:lstStyle/>
          <a:p>
            <a:pPr>
              <a:tabLst>
                <a:tab pos="533400" algn="l"/>
              </a:tabLst>
            </a:pPr>
            <a:r>
              <a:rPr lang="en-US" altLang="en-US" dirty="0"/>
              <a:t>Examples of reportable diseases include:</a:t>
            </a:r>
          </a:p>
          <a:p>
            <a:pPr marL="534988" lvl="1" indent="-355600">
              <a:tabLst>
                <a:tab pos="533400" algn="l"/>
              </a:tabLst>
            </a:pPr>
            <a:r>
              <a:rPr lang="en-US" altLang="en-US" dirty="0"/>
              <a:t>certain poisonings</a:t>
            </a:r>
          </a:p>
          <a:p>
            <a:pPr marL="534988" lvl="1" indent="-355600">
              <a:tabLst>
                <a:tab pos="533400" algn="l"/>
              </a:tabLst>
            </a:pPr>
            <a:r>
              <a:rPr lang="en-US" altLang="en-US" dirty="0"/>
              <a:t>some skin diseases such as occupational dermatitis and skin cancer </a:t>
            </a:r>
          </a:p>
          <a:p>
            <a:pPr marL="534988" lvl="1" indent="-355600">
              <a:tabLst>
                <a:tab pos="533400" algn="l"/>
              </a:tabLst>
            </a:pPr>
            <a:r>
              <a:rPr lang="en-US" altLang="en-US" dirty="0"/>
              <a:t>lung diseases including occupational asthma, farmer's lung, pneumoconiosis, asbestosis</a:t>
            </a:r>
          </a:p>
          <a:p>
            <a:pPr marL="534988" lvl="1" indent="-355600">
              <a:tabLst>
                <a:tab pos="533400" algn="l"/>
              </a:tabLst>
            </a:pPr>
            <a:r>
              <a:rPr lang="en-US" altLang="en-US" dirty="0"/>
              <a:t>infections such as: hepatitis, tuberculosis, anthrax, legionellosis and tetanus</a:t>
            </a:r>
          </a:p>
          <a:p>
            <a:pPr marL="534988" lvl="1" indent="-355600">
              <a:tabLst>
                <a:tab pos="533400" algn="l"/>
              </a:tabLst>
            </a:pPr>
            <a:r>
              <a:rPr lang="en-US" altLang="en-US" dirty="0"/>
              <a:t>other conditions such as: occupational cancer, decompression illness and hand-arm vibration syndrome.</a:t>
            </a:r>
          </a:p>
        </p:txBody>
      </p:sp>
    </p:spTree>
    <p:extLst>
      <p:ext uri="{BB962C8B-B14F-4D97-AF65-F5344CB8AC3E}">
        <p14:creationId xmlns:p14="http://schemas.microsoft.com/office/powerpoint/2010/main" val="37642763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6F5B9542-2EF4-514A-B9B4-347C12AE0971}"/>
              </a:ext>
            </a:extLst>
          </p:cNvPr>
          <p:cNvSpPr>
            <a:spLocks noGrp="1" noChangeArrowheads="1"/>
          </p:cNvSpPr>
          <p:nvPr>
            <p:ph type="title"/>
          </p:nvPr>
        </p:nvSpPr>
        <p:spPr/>
        <p:txBody>
          <a:bodyPr/>
          <a:lstStyle/>
          <a:p>
            <a:r>
              <a:rPr lang="en-GB" altLang="en-US" sz="2200" dirty="0"/>
              <a:t>The Reporting of Injuries, Diseases and Dangerous Occurrences Regulations (RIDDOR)</a:t>
            </a:r>
            <a:endParaRPr lang="en-US" altLang="en-US" sz="2200" dirty="0"/>
          </a:p>
        </p:txBody>
      </p:sp>
      <p:sp>
        <p:nvSpPr>
          <p:cNvPr id="56323" name="Rectangle 3">
            <a:extLst>
              <a:ext uri="{FF2B5EF4-FFF2-40B4-BE49-F238E27FC236}">
                <a16:creationId xmlns:a16="http://schemas.microsoft.com/office/drawing/2014/main" id="{06B67382-AC7F-794A-84D9-48FDED5C91F5}"/>
              </a:ext>
            </a:extLst>
          </p:cNvPr>
          <p:cNvSpPr>
            <a:spLocks noGrp="1" noChangeArrowheads="1"/>
          </p:cNvSpPr>
          <p:nvPr>
            <p:ph type="body" idx="1"/>
          </p:nvPr>
        </p:nvSpPr>
        <p:spPr>
          <a:xfrm>
            <a:off x="446088" y="2060848"/>
            <a:ext cx="8229600" cy="4248000"/>
          </a:xfrm>
        </p:spPr>
        <p:txBody>
          <a:bodyPr/>
          <a:lstStyle/>
          <a:p>
            <a:pPr>
              <a:tabLst>
                <a:tab pos="533400" algn="l"/>
              </a:tabLst>
            </a:pPr>
            <a:r>
              <a:rPr lang="en-GB" altLang="en-US" dirty="0"/>
              <a:t>Examples of reportable occurrences include:</a:t>
            </a:r>
          </a:p>
          <a:p>
            <a:pPr marL="534988" lvl="1" indent="-355600">
              <a:tabLst>
                <a:tab pos="533400" algn="l"/>
              </a:tabLst>
            </a:pPr>
            <a:r>
              <a:rPr lang="en-GB" altLang="en-US" dirty="0"/>
              <a:t>structural collapses such as buildings or scaffolds</a:t>
            </a:r>
          </a:p>
          <a:p>
            <a:pPr marL="534988" lvl="1" indent="-355600">
              <a:tabLst>
                <a:tab pos="533400" algn="l"/>
              </a:tabLst>
            </a:pPr>
            <a:r>
              <a:rPr lang="en-GB" altLang="en-US" dirty="0"/>
              <a:t>fires and explosions</a:t>
            </a:r>
          </a:p>
          <a:p>
            <a:pPr marL="534988" lvl="1" indent="-355600">
              <a:tabLst>
                <a:tab pos="533400" algn="l"/>
              </a:tabLst>
            </a:pPr>
            <a:r>
              <a:rPr lang="en-GB" altLang="en-US" dirty="0"/>
              <a:t>releases of gasses or other dangerous substances</a:t>
            </a:r>
          </a:p>
          <a:p>
            <a:pPr marL="534988" lvl="1" indent="-355600">
              <a:tabLst>
                <a:tab pos="533400" algn="l"/>
              </a:tabLst>
            </a:pPr>
            <a:r>
              <a:rPr lang="en-GB" altLang="en-US" dirty="0"/>
              <a:t>failure of breathing apparatus while in use</a:t>
            </a:r>
          </a:p>
          <a:p>
            <a:pPr marL="534988" lvl="1" indent="-355600">
              <a:tabLst>
                <a:tab pos="533400" algn="l"/>
              </a:tabLst>
            </a:pPr>
            <a:r>
              <a:rPr lang="en-GB" altLang="en-US" dirty="0"/>
              <a:t>incidents with dangerous substances in transit</a:t>
            </a:r>
          </a:p>
          <a:p>
            <a:pPr marL="534988" lvl="1" indent="-355600">
              <a:tabLst>
                <a:tab pos="533400" algn="l"/>
              </a:tabLst>
            </a:pPr>
            <a:r>
              <a:rPr lang="en-GB" altLang="en-US" dirty="0"/>
              <a:t>contact with or arcing of overhead cables.</a:t>
            </a:r>
          </a:p>
          <a:p>
            <a:pPr>
              <a:tabLst>
                <a:tab pos="533400" algn="l"/>
              </a:tabLst>
            </a:pPr>
            <a:endParaRPr lang="en-US" altLang="en-US" dirty="0"/>
          </a:p>
        </p:txBody>
      </p:sp>
    </p:spTree>
    <p:extLst>
      <p:ext uri="{BB962C8B-B14F-4D97-AF65-F5344CB8AC3E}">
        <p14:creationId xmlns:p14="http://schemas.microsoft.com/office/powerpoint/2010/main" val="5074748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a:extLst>
              <a:ext uri="{FF2B5EF4-FFF2-40B4-BE49-F238E27FC236}">
                <a16:creationId xmlns:a16="http://schemas.microsoft.com/office/drawing/2014/main" id="{10A033BB-40CF-474C-887A-A3A5A5C61E39}"/>
              </a:ext>
            </a:extLst>
          </p:cNvPr>
          <p:cNvSpPr>
            <a:spLocks noGrp="1" noChangeArrowheads="1"/>
          </p:cNvSpPr>
          <p:nvPr>
            <p:ph type="title"/>
          </p:nvPr>
        </p:nvSpPr>
        <p:spPr/>
        <p:txBody>
          <a:bodyPr/>
          <a:lstStyle/>
          <a:p>
            <a:r>
              <a:rPr lang="en-GB" altLang="en-US" dirty="0"/>
              <a:t>RIDDOR – Summary</a:t>
            </a:r>
            <a:endParaRPr lang="en-US" altLang="en-US" dirty="0"/>
          </a:p>
        </p:txBody>
      </p:sp>
      <p:sp>
        <p:nvSpPr>
          <p:cNvPr id="58371" name="Rectangle 3">
            <a:extLst>
              <a:ext uri="{FF2B5EF4-FFF2-40B4-BE49-F238E27FC236}">
                <a16:creationId xmlns:a16="http://schemas.microsoft.com/office/drawing/2014/main" id="{B9B64507-42F7-AB4A-948C-8067F72F8771}"/>
              </a:ext>
            </a:extLst>
          </p:cNvPr>
          <p:cNvSpPr>
            <a:spLocks noGrp="1" noChangeArrowheads="1"/>
          </p:cNvSpPr>
          <p:nvPr>
            <p:ph type="body" idx="1"/>
          </p:nvPr>
        </p:nvSpPr>
        <p:spPr/>
        <p:txBody>
          <a:bodyPr/>
          <a:lstStyle/>
          <a:p>
            <a:pPr>
              <a:tabLst>
                <a:tab pos="533400" algn="l"/>
              </a:tabLst>
            </a:pPr>
            <a:r>
              <a:rPr lang="en-GB" altLang="en-US" dirty="0"/>
              <a:t>The RIDDOR Regulations cover:</a:t>
            </a:r>
          </a:p>
          <a:p>
            <a:pPr marL="534988" lvl="1" indent="-355600">
              <a:tabLst>
                <a:tab pos="533400" algn="l"/>
              </a:tabLst>
            </a:pPr>
            <a:r>
              <a:rPr lang="en-GB" altLang="en-US" dirty="0"/>
              <a:t>deaths, major injuries and incapacity to work for more than 3 days</a:t>
            </a:r>
          </a:p>
          <a:p>
            <a:pPr marL="534988" lvl="1" indent="-355600">
              <a:tabLst>
                <a:tab pos="533400" algn="l"/>
              </a:tabLst>
            </a:pPr>
            <a:r>
              <a:rPr lang="en-GB" altLang="en-US" dirty="0"/>
              <a:t>specified diseases</a:t>
            </a:r>
          </a:p>
          <a:p>
            <a:pPr marL="534988" lvl="1" indent="-355600">
              <a:tabLst>
                <a:tab pos="533400" algn="l"/>
              </a:tabLst>
            </a:pPr>
            <a:r>
              <a:rPr lang="en-GB" altLang="en-US" dirty="0"/>
              <a:t>dangerous occurrences or near misses.</a:t>
            </a:r>
          </a:p>
          <a:p>
            <a:pPr>
              <a:tabLst>
                <a:tab pos="533400" algn="l"/>
              </a:tabLst>
            </a:pPr>
            <a:endParaRPr lang="en-GB" altLang="en-US" dirty="0"/>
          </a:p>
          <a:p>
            <a:pPr>
              <a:tabLst>
                <a:tab pos="533400" algn="l"/>
              </a:tabLst>
            </a:pPr>
            <a:r>
              <a:rPr lang="en-GB" altLang="en-US" dirty="0"/>
              <a:t>And finally….</a:t>
            </a:r>
          </a:p>
          <a:p>
            <a:pPr marL="534988" lvl="1" indent="-355600">
              <a:tabLst>
                <a:tab pos="533400" algn="l"/>
              </a:tabLst>
            </a:pPr>
            <a:r>
              <a:rPr lang="en-GB" altLang="en-US" dirty="0"/>
              <a:t>keep records of all reports</a:t>
            </a:r>
          </a:p>
          <a:p>
            <a:pPr marL="534988" lvl="1" indent="-355600">
              <a:tabLst>
                <a:tab pos="533400" algn="l"/>
              </a:tabLst>
            </a:pPr>
            <a:r>
              <a:rPr lang="en-GB" altLang="en-US" dirty="0"/>
              <a:t>remember RIDDOR involves everyone at work.</a:t>
            </a:r>
            <a:endParaRPr lang="en-US" altLang="en-US" dirty="0"/>
          </a:p>
        </p:txBody>
      </p:sp>
    </p:spTree>
    <p:extLst>
      <p:ext uri="{BB962C8B-B14F-4D97-AF65-F5344CB8AC3E}">
        <p14:creationId xmlns:p14="http://schemas.microsoft.com/office/powerpoint/2010/main" val="1030389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EF9FFEA2-EF76-AF45-830E-BF8AC540DCCD}"/>
              </a:ext>
            </a:extLst>
          </p:cNvPr>
          <p:cNvSpPr>
            <a:spLocks noGrp="1" noChangeArrowheads="1"/>
          </p:cNvSpPr>
          <p:nvPr>
            <p:ph type="title"/>
          </p:nvPr>
        </p:nvSpPr>
        <p:spPr/>
        <p:txBody>
          <a:bodyPr/>
          <a:lstStyle/>
          <a:p>
            <a:r>
              <a:rPr lang="en-GB" altLang="en-US" sz="2400" dirty="0"/>
              <a:t>Control of Substances Hazardous to Health</a:t>
            </a:r>
          </a:p>
        </p:txBody>
      </p:sp>
      <p:sp>
        <p:nvSpPr>
          <p:cNvPr id="4100" name="Rectangle 4">
            <a:extLst>
              <a:ext uri="{FF2B5EF4-FFF2-40B4-BE49-F238E27FC236}">
                <a16:creationId xmlns:a16="http://schemas.microsoft.com/office/drawing/2014/main" id="{06144F68-D478-6044-A315-A110330C66EF}"/>
              </a:ext>
            </a:extLst>
          </p:cNvPr>
          <p:cNvSpPr>
            <a:spLocks noGrp="1" noChangeArrowheads="1"/>
          </p:cNvSpPr>
          <p:nvPr>
            <p:ph idx="1"/>
          </p:nvPr>
        </p:nvSpPr>
        <p:spPr>
          <a:xfrm>
            <a:off x="457200" y="1512000"/>
            <a:ext cx="5554960" cy="4248000"/>
          </a:xfrm>
        </p:spPr>
        <p:txBody>
          <a:bodyPr/>
          <a:lstStyle/>
          <a:p>
            <a:r>
              <a:rPr lang="en-GB" altLang="en-US" dirty="0"/>
              <a:t>These regulations are usually referred to as COSHH and they contain responsibilities for:</a:t>
            </a:r>
          </a:p>
          <a:p>
            <a:pPr lvl="1"/>
            <a:r>
              <a:rPr lang="en-GB" altLang="en-US" dirty="0"/>
              <a:t>employers</a:t>
            </a:r>
          </a:p>
          <a:p>
            <a:pPr lvl="1"/>
            <a:r>
              <a:rPr lang="en-GB" altLang="en-US" dirty="0"/>
              <a:t>employees</a:t>
            </a:r>
          </a:p>
          <a:p>
            <a:pPr lvl="1"/>
            <a:r>
              <a:rPr lang="en-GB" altLang="en-US" dirty="0"/>
              <a:t>self employed</a:t>
            </a:r>
          </a:p>
          <a:p>
            <a:pPr lvl="1"/>
            <a:r>
              <a:rPr lang="en-GB" altLang="en-US" dirty="0"/>
              <a:t>subcontractors.</a:t>
            </a:r>
          </a:p>
          <a:p>
            <a:pPr lvl="1"/>
            <a:endParaRPr lang="en-GB" altLang="en-US" dirty="0"/>
          </a:p>
          <a:p>
            <a:r>
              <a:rPr lang="en-GB" altLang="en-US" dirty="0"/>
              <a:t>The regulations are aimed at protecting people when they are working with substances hazardous to their health.</a:t>
            </a:r>
          </a:p>
        </p:txBody>
      </p:sp>
      <p:pic>
        <p:nvPicPr>
          <p:cNvPr id="4" name="Picture 3" descr="Logo, company name&#10;&#10;Description automatically generated">
            <a:extLst>
              <a:ext uri="{FF2B5EF4-FFF2-40B4-BE49-F238E27FC236}">
                <a16:creationId xmlns:a16="http://schemas.microsoft.com/office/drawing/2014/main" id="{40C2A9E0-5A0B-4365-942C-7B21482A022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01766" y="1945650"/>
            <a:ext cx="2609088" cy="3429000"/>
          </a:xfrm>
          <a:prstGeom prst="rect">
            <a:avLst/>
          </a:prstGeom>
        </p:spPr>
      </p:pic>
    </p:spTree>
    <p:extLst>
      <p:ext uri="{BB962C8B-B14F-4D97-AF65-F5344CB8AC3E}">
        <p14:creationId xmlns:p14="http://schemas.microsoft.com/office/powerpoint/2010/main" val="5989741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a:extLst>
              <a:ext uri="{FF2B5EF4-FFF2-40B4-BE49-F238E27FC236}">
                <a16:creationId xmlns:a16="http://schemas.microsoft.com/office/drawing/2014/main" id="{B5E2C127-0099-B24C-B6B2-C1FDA96FA227}"/>
              </a:ext>
            </a:extLst>
          </p:cNvPr>
          <p:cNvSpPr>
            <a:spLocks noGrp="1" noChangeArrowheads="1"/>
          </p:cNvSpPr>
          <p:nvPr>
            <p:ph type="title"/>
          </p:nvPr>
        </p:nvSpPr>
        <p:spPr/>
        <p:txBody>
          <a:bodyPr/>
          <a:lstStyle/>
          <a:p>
            <a:r>
              <a:rPr lang="en-GB" altLang="en-US" sz="2400" dirty="0"/>
              <a:t>Control of Substances Hazardous to Health</a:t>
            </a:r>
          </a:p>
        </p:txBody>
      </p:sp>
      <p:sp>
        <p:nvSpPr>
          <p:cNvPr id="140291" name="Rectangle 3">
            <a:extLst>
              <a:ext uri="{FF2B5EF4-FFF2-40B4-BE49-F238E27FC236}">
                <a16:creationId xmlns:a16="http://schemas.microsoft.com/office/drawing/2014/main" id="{477EB258-12A1-AE46-940B-02F11F166673}"/>
              </a:ext>
            </a:extLst>
          </p:cNvPr>
          <p:cNvSpPr>
            <a:spLocks noGrp="1" noChangeArrowheads="1"/>
          </p:cNvSpPr>
          <p:nvPr>
            <p:ph type="body" idx="1"/>
          </p:nvPr>
        </p:nvSpPr>
        <p:spPr/>
        <p:txBody>
          <a:bodyPr/>
          <a:lstStyle/>
          <a:p>
            <a:r>
              <a:rPr lang="en-GB" altLang="en-US" dirty="0">
                <a:cs typeface="Times New Roman" panose="02020603050405020304" pitchFamily="18" charset="0"/>
              </a:rPr>
              <a:t>The regulations state what employers must do.</a:t>
            </a:r>
          </a:p>
          <a:p>
            <a:pPr lvl="1"/>
            <a:r>
              <a:rPr lang="en-GB" altLang="en-US" dirty="0">
                <a:cs typeface="Times New Roman" panose="02020603050405020304" pitchFamily="18" charset="0"/>
              </a:rPr>
              <a:t>Assess risks to health caused by substances. used at work;</a:t>
            </a:r>
          </a:p>
          <a:p>
            <a:pPr lvl="1"/>
            <a:r>
              <a:rPr lang="en-GB" altLang="en-US" dirty="0">
                <a:cs typeface="Times New Roman" panose="02020603050405020304" pitchFamily="18" charset="0"/>
              </a:rPr>
              <a:t>Prevent or control exposure.</a:t>
            </a:r>
          </a:p>
          <a:p>
            <a:pPr lvl="1"/>
            <a:r>
              <a:rPr lang="en-GB" altLang="en-US" dirty="0">
                <a:cs typeface="Times New Roman" panose="02020603050405020304" pitchFamily="18" charset="0"/>
              </a:rPr>
              <a:t>Ensure use of control methods.</a:t>
            </a:r>
          </a:p>
          <a:p>
            <a:pPr lvl="1"/>
            <a:r>
              <a:rPr lang="en-GB" altLang="en-US" dirty="0">
                <a:cs typeface="Times New Roman" panose="02020603050405020304" pitchFamily="18" charset="0"/>
              </a:rPr>
              <a:t>Monitor the work environment.</a:t>
            </a:r>
          </a:p>
          <a:p>
            <a:pPr lvl="1"/>
            <a:r>
              <a:rPr lang="en-GB" altLang="en-US" dirty="0">
                <a:cs typeface="Times New Roman" panose="02020603050405020304" pitchFamily="18" charset="0"/>
              </a:rPr>
              <a:t>Carry out necessary health surveillance.</a:t>
            </a:r>
          </a:p>
          <a:p>
            <a:pPr lvl="1"/>
            <a:r>
              <a:rPr lang="en-GB" altLang="en-US" dirty="0">
                <a:cs typeface="Times New Roman" panose="02020603050405020304" pitchFamily="18" charset="0"/>
              </a:rPr>
              <a:t>Provide information, instruction and training as necessary.</a:t>
            </a:r>
          </a:p>
          <a:p>
            <a:pPr lvl="1"/>
            <a:r>
              <a:rPr lang="en-GB" altLang="en-US" dirty="0">
                <a:cs typeface="Times New Roman" panose="02020603050405020304" pitchFamily="18" charset="0"/>
              </a:rPr>
              <a:t>Provide suitable storage for hazardous substances.</a:t>
            </a:r>
          </a:p>
        </p:txBody>
      </p:sp>
      <p:pic>
        <p:nvPicPr>
          <p:cNvPr id="4" name="Picture 3" descr="A picture containing text, sign, outdoor, yellow&#10;&#10;Description automatically generated">
            <a:extLst>
              <a:ext uri="{FF2B5EF4-FFF2-40B4-BE49-F238E27FC236}">
                <a16:creationId xmlns:a16="http://schemas.microsoft.com/office/drawing/2014/main" id="{29EE9FCC-3383-4320-B7CE-399E16E9999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96136" y="1844824"/>
            <a:ext cx="2348880" cy="2348880"/>
          </a:xfrm>
          <a:prstGeom prst="rect">
            <a:avLst/>
          </a:prstGeom>
        </p:spPr>
      </p:pic>
    </p:spTree>
    <p:extLst>
      <p:ext uri="{BB962C8B-B14F-4D97-AF65-F5344CB8AC3E}">
        <p14:creationId xmlns:p14="http://schemas.microsoft.com/office/powerpoint/2010/main" val="22251546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a:extLst>
              <a:ext uri="{FF2B5EF4-FFF2-40B4-BE49-F238E27FC236}">
                <a16:creationId xmlns:a16="http://schemas.microsoft.com/office/drawing/2014/main" id="{224CE9A8-12DE-5F4F-8082-D0DD04AE716A}"/>
              </a:ext>
            </a:extLst>
          </p:cNvPr>
          <p:cNvSpPr>
            <a:spLocks noGrp="1" noChangeArrowheads="1"/>
          </p:cNvSpPr>
          <p:nvPr>
            <p:ph type="title"/>
          </p:nvPr>
        </p:nvSpPr>
        <p:spPr/>
        <p:txBody>
          <a:bodyPr/>
          <a:lstStyle/>
          <a:p>
            <a:r>
              <a:rPr lang="en-GB" altLang="en-US" sz="2400" dirty="0"/>
              <a:t>Control of Substances Hazardous to Health</a:t>
            </a:r>
          </a:p>
        </p:txBody>
      </p:sp>
      <p:sp>
        <p:nvSpPr>
          <p:cNvPr id="141315" name="Rectangle 3">
            <a:extLst>
              <a:ext uri="{FF2B5EF4-FFF2-40B4-BE49-F238E27FC236}">
                <a16:creationId xmlns:a16="http://schemas.microsoft.com/office/drawing/2014/main" id="{7E3C9AAF-1865-AB4C-8BE8-1EBB3604A473}"/>
              </a:ext>
            </a:extLst>
          </p:cNvPr>
          <p:cNvSpPr>
            <a:spLocks noGrp="1" noChangeArrowheads="1"/>
          </p:cNvSpPr>
          <p:nvPr>
            <p:ph type="body" idx="1"/>
          </p:nvPr>
        </p:nvSpPr>
        <p:spPr/>
        <p:txBody>
          <a:bodyPr/>
          <a:lstStyle/>
          <a:p>
            <a:r>
              <a:rPr lang="en-GB" altLang="en-US" dirty="0">
                <a:cs typeface="Times New Roman" panose="02020603050405020304" pitchFamily="18" charset="0"/>
              </a:rPr>
              <a:t>The regulations also state what employees must do.</a:t>
            </a:r>
          </a:p>
          <a:p>
            <a:pPr lvl="1"/>
            <a:r>
              <a:rPr lang="en-GB" altLang="en-US" dirty="0">
                <a:cs typeface="Times New Roman" panose="02020603050405020304" pitchFamily="18" charset="0"/>
              </a:rPr>
              <a:t>Co-operate with the employer.</a:t>
            </a:r>
          </a:p>
          <a:p>
            <a:pPr lvl="1"/>
            <a:r>
              <a:rPr lang="en-GB" altLang="en-US" dirty="0">
                <a:cs typeface="Times New Roman" panose="02020603050405020304" pitchFamily="18" charset="0"/>
              </a:rPr>
              <a:t>Make correct use of control measures (safe systems, safety equipment).</a:t>
            </a:r>
          </a:p>
          <a:p>
            <a:pPr lvl="1"/>
            <a:r>
              <a:rPr lang="en-GB" altLang="en-US" dirty="0">
                <a:cs typeface="Times New Roman" panose="02020603050405020304" pitchFamily="18" charset="0"/>
              </a:rPr>
              <a:t>Report all defects (plant, machinery and safety equipment and other control measures).</a:t>
            </a:r>
          </a:p>
          <a:p>
            <a:pPr lvl="1"/>
            <a:r>
              <a:rPr lang="en-GB" altLang="en-US" dirty="0">
                <a:cs typeface="Times New Roman" panose="02020603050405020304" pitchFamily="18" charset="0"/>
              </a:rPr>
              <a:t>Attend medical examinations when required.</a:t>
            </a:r>
          </a:p>
          <a:p>
            <a:pPr lvl="1"/>
            <a:r>
              <a:rPr lang="en-GB" altLang="en-US" dirty="0">
                <a:cs typeface="Times New Roman" panose="02020603050405020304" pitchFamily="18" charset="0"/>
              </a:rPr>
              <a:t>Provide health information to medical advisers when necessary.</a:t>
            </a:r>
          </a:p>
        </p:txBody>
      </p:sp>
    </p:spTree>
    <p:extLst>
      <p:ext uri="{BB962C8B-B14F-4D97-AF65-F5344CB8AC3E}">
        <p14:creationId xmlns:p14="http://schemas.microsoft.com/office/powerpoint/2010/main" val="11949951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F21BE39F-DEA9-AE4F-87C4-411761582ACE}"/>
              </a:ext>
            </a:extLst>
          </p:cNvPr>
          <p:cNvSpPr>
            <a:spLocks noGrp="1" noChangeArrowheads="1"/>
          </p:cNvSpPr>
          <p:nvPr>
            <p:ph type="title"/>
          </p:nvPr>
        </p:nvSpPr>
        <p:spPr/>
        <p:txBody>
          <a:bodyPr/>
          <a:lstStyle/>
          <a:p>
            <a:r>
              <a:rPr lang="en-GB" altLang="en-US" sz="2400" dirty="0"/>
              <a:t>Control of Substances Hazardous to Health</a:t>
            </a:r>
            <a:endParaRPr lang="en-US" altLang="en-US" sz="2400" dirty="0"/>
          </a:p>
        </p:txBody>
      </p:sp>
      <p:sp>
        <p:nvSpPr>
          <p:cNvPr id="6147" name="Rectangle 3">
            <a:extLst>
              <a:ext uri="{FF2B5EF4-FFF2-40B4-BE49-F238E27FC236}">
                <a16:creationId xmlns:a16="http://schemas.microsoft.com/office/drawing/2014/main" id="{331CDD48-C927-CC4F-B297-C2EF2E3FCACB}"/>
              </a:ext>
            </a:extLst>
          </p:cNvPr>
          <p:cNvSpPr>
            <a:spLocks noGrp="1" noChangeArrowheads="1"/>
          </p:cNvSpPr>
          <p:nvPr>
            <p:ph type="body" idx="1"/>
          </p:nvPr>
        </p:nvSpPr>
        <p:spPr>
          <a:xfrm>
            <a:off x="457200" y="1557338"/>
            <a:ext cx="8362950" cy="2736850"/>
          </a:xfrm>
        </p:spPr>
        <p:txBody>
          <a:bodyPr/>
          <a:lstStyle/>
          <a:p>
            <a:r>
              <a:rPr lang="en-GB" altLang="en-US" dirty="0">
                <a:cs typeface="Times New Roman" panose="02020603050405020304" pitchFamily="18" charset="0"/>
              </a:rPr>
              <a:t>Hazardous substances can be:</a:t>
            </a:r>
          </a:p>
          <a:p>
            <a:pPr lvl="1"/>
            <a:r>
              <a:rPr lang="en-GB" altLang="en-US" dirty="0">
                <a:cs typeface="Times New Roman" panose="02020603050405020304" pitchFamily="18" charset="0"/>
              </a:rPr>
              <a:t>specified by law</a:t>
            </a:r>
          </a:p>
          <a:p>
            <a:pPr lvl="1"/>
            <a:r>
              <a:rPr lang="en-GB" altLang="en-US" dirty="0">
                <a:cs typeface="Times New Roman" panose="02020603050405020304" pitchFamily="18" charset="0"/>
              </a:rPr>
              <a:t>recognised from experience</a:t>
            </a:r>
          </a:p>
          <a:p>
            <a:pPr lvl="1"/>
            <a:r>
              <a:rPr lang="en-GB" altLang="en-US" dirty="0">
                <a:cs typeface="Times New Roman" panose="02020603050405020304" pitchFamily="18" charset="0"/>
              </a:rPr>
              <a:t>recognised with common sense.</a:t>
            </a:r>
            <a:endParaRPr lang="en-GB" altLang="en-US" dirty="0">
              <a:solidFill>
                <a:schemeClr val="accent2"/>
              </a:solidFill>
              <a:cs typeface="Times New Roman" panose="02020603050405020304" pitchFamily="18" charset="0"/>
            </a:endParaRPr>
          </a:p>
          <a:p>
            <a:r>
              <a:rPr lang="en-GB" altLang="en-US" dirty="0">
                <a:cs typeface="Times New Roman" panose="02020603050405020304" pitchFamily="18" charset="0"/>
              </a:rPr>
              <a:t>Examples of hazardous substances include:</a:t>
            </a:r>
          </a:p>
        </p:txBody>
      </p:sp>
      <p:graphicFrame>
        <p:nvGraphicFramePr>
          <p:cNvPr id="6238" name="Group 94">
            <a:extLst>
              <a:ext uri="{FF2B5EF4-FFF2-40B4-BE49-F238E27FC236}">
                <a16:creationId xmlns:a16="http://schemas.microsoft.com/office/drawing/2014/main" id="{148D014F-6439-F146-BA9D-7DBDF5CB711A}"/>
              </a:ext>
            </a:extLst>
          </p:cNvPr>
          <p:cNvGraphicFramePr>
            <a:graphicFrameLocks noGrp="1"/>
          </p:cNvGraphicFramePr>
          <p:nvPr>
            <p:ph sz="half" idx="4294967295"/>
            <p:extLst>
              <p:ext uri="{D42A27DB-BD31-4B8C-83A1-F6EECF244321}">
                <p14:modId xmlns:p14="http://schemas.microsoft.com/office/powerpoint/2010/main" val="2001774071"/>
              </p:ext>
            </p:extLst>
          </p:nvPr>
        </p:nvGraphicFramePr>
        <p:xfrm>
          <a:off x="1370206" y="3861048"/>
          <a:ext cx="7056437" cy="1981200"/>
        </p:xfrm>
        <a:graphic>
          <a:graphicData uri="http://schemas.openxmlformats.org/drawingml/2006/table">
            <a:tbl>
              <a:tblPr/>
              <a:tblGrid>
                <a:gridCol w="2374900">
                  <a:extLst>
                    <a:ext uri="{9D8B030D-6E8A-4147-A177-3AD203B41FA5}">
                      <a16:colId xmlns:a16="http://schemas.microsoft.com/office/drawing/2014/main" val="1828243485"/>
                    </a:ext>
                  </a:extLst>
                </a:gridCol>
                <a:gridCol w="2370137">
                  <a:extLst>
                    <a:ext uri="{9D8B030D-6E8A-4147-A177-3AD203B41FA5}">
                      <a16:colId xmlns:a16="http://schemas.microsoft.com/office/drawing/2014/main" val="3582273070"/>
                    </a:ext>
                  </a:extLst>
                </a:gridCol>
                <a:gridCol w="2311400">
                  <a:extLst>
                    <a:ext uri="{9D8B030D-6E8A-4147-A177-3AD203B41FA5}">
                      <a16:colId xmlns:a16="http://schemas.microsoft.com/office/drawing/2014/main" val="3255717609"/>
                    </a:ext>
                  </a:extLst>
                </a:gridCol>
              </a:tblGrid>
              <a:tr h="393700">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342900" marR="0" lvl="0" indent="-342900" algn="l" defTabSz="914400" rtl="0" eaLnBrk="1" fontAlgn="base" latinLnBrk="0" hangingPunct="1">
                        <a:lnSpc>
                          <a:spcPct val="100000"/>
                        </a:lnSpc>
                        <a:spcBef>
                          <a:spcPct val="20000"/>
                        </a:spcBef>
                        <a:spcAft>
                          <a:spcPct val="0"/>
                        </a:spcAft>
                        <a:buClr>
                          <a:srgbClr val="0077E3"/>
                        </a:buClr>
                        <a:buSzTx/>
                        <a:buFont typeface="Arial" panose="020B0604020202020204" pitchFamily="34" charset="0"/>
                        <a:buChar char="•"/>
                        <a:tabLst/>
                      </a:pPr>
                      <a:r>
                        <a:rPr kumimoji="0" lang="en-GB" altLang="en-US" sz="2000" b="0" i="0" u="none" strike="noStrike" cap="none" normalizeH="0" baseline="0" dirty="0">
                          <a:ln>
                            <a:noFill/>
                          </a:ln>
                          <a:solidFill>
                            <a:schemeClr val="tx1"/>
                          </a:solidFill>
                          <a:effectLst/>
                          <a:latin typeface="+mj-lt"/>
                        </a:rPr>
                        <a:t>cement</a:t>
                      </a:r>
                    </a:p>
                  </a:txBody>
                  <a:tcPr horzOverflow="overflow">
                    <a:lnL cap="flat">
                      <a:noFill/>
                    </a:lnL>
                    <a:lnR>
                      <a:noFill/>
                    </a:lnR>
                    <a:lnT cap="flat">
                      <a:noFill/>
                    </a:lnT>
                    <a:lnB>
                      <a:noFill/>
                    </a:lnB>
                    <a:lnTlToBr>
                      <a:noFill/>
                    </a:lnTlToBr>
                    <a:lnBlToTr>
                      <a:noFill/>
                    </a:lnBlToTr>
                    <a:noFill/>
                  </a:tcPr>
                </a:tc>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342900" marR="0" lvl="0" indent="-342900" algn="l" defTabSz="914400" rtl="0" eaLnBrk="1" fontAlgn="base" latinLnBrk="0" hangingPunct="1">
                        <a:lnSpc>
                          <a:spcPct val="100000"/>
                        </a:lnSpc>
                        <a:spcBef>
                          <a:spcPct val="20000"/>
                        </a:spcBef>
                        <a:spcAft>
                          <a:spcPct val="0"/>
                        </a:spcAft>
                        <a:buClr>
                          <a:srgbClr val="0077E3"/>
                        </a:buClr>
                        <a:buSzTx/>
                        <a:buFont typeface="Arial" panose="020B0604020202020204" pitchFamily="34" charset="0"/>
                        <a:buChar char="•"/>
                        <a:tabLst/>
                      </a:pPr>
                      <a:r>
                        <a:rPr kumimoji="0" lang="en-GB" altLang="en-US" sz="2000" b="0" i="0" u="none" strike="noStrike" cap="none" normalizeH="0" baseline="0" dirty="0">
                          <a:ln>
                            <a:noFill/>
                          </a:ln>
                          <a:solidFill>
                            <a:schemeClr val="tx1"/>
                          </a:solidFill>
                          <a:effectLst/>
                          <a:latin typeface="+mj-lt"/>
                        </a:rPr>
                        <a:t>plaster</a:t>
                      </a:r>
                    </a:p>
                  </a:txBody>
                  <a:tcPr horzOverflow="overflow">
                    <a:lnL>
                      <a:noFill/>
                    </a:lnL>
                    <a:lnR>
                      <a:noFill/>
                    </a:lnR>
                    <a:lnT cap="flat">
                      <a:noFill/>
                    </a:lnT>
                    <a:lnB>
                      <a:noFill/>
                    </a:lnB>
                    <a:lnTlToBr>
                      <a:noFill/>
                    </a:lnTlToBr>
                    <a:lnBlToTr>
                      <a:noFill/>
                    </a:lnBlToTr>
                    <a:noFill/>
                  </a:tcPr>
                </a:tc>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342900" marR="0" lvl="0" indent="-342900" algn="l" defTabSz="914400" rtl="0" eaLnBrk="1" fontAlgn="base" latinLnBrk="0" hangingPunct="1">
                        <a:lnSpc>
                          <a:spcPct val="100000"/>
                        </a:lnSpc>
                        <a:spcBef>
                          <a:spcPct val="20000"/>
                        </a:spcBef>
                        <a:spcAft>
                          <a:spcPct val="0"/>
                        </a:spcAft>
                        <a:buClr>
                          <a:srgbClr val="0077E3"/>
                        </a:buClr>
                        <a:buSzTx/>
                        <a:buFont typeface="Arial" panose="020B0604020202020204" pitchFamily="34" charset="0"/>
                        <a:buChar char="•"/>
                        <a:tabLst/>
                      </a:pPr>
                      <a:r>
                        <a:rPr kumimoji="0" lang="en-GB" altLang="en-US" sz="2000" b="0" i="0" u="none" strike="noStrike" cap="none" normalizeH="0" baseline="0" dirty="0">
                          <a:ln>
                            <a:noFill/>
                          </a:ln>
                          <a:solidFill>
                            <a:schemeClr val="tx1"/>
                          </a:solidFill>
                          <a:effectLst/>
                          <a:latin typeface="+mj-lt"/>
                        </a:rPr>
                        <a:t>wood</a:t>
                      </a:r>
                    </a:p>
                  </a:txBody>
                  <a:tcP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835031827"/>
                  </a:ext>
                </a:extLst>
              </a:tr>
              <a:tr h="395288">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342900" marR="0" lvl="0" indent="-342900" algn="l" defTabSz="914400" rtl="0" eaLnBrk="1" fontAlgn="base" latinLnBrk="0" hangingPunct="1">
                        <a:lnSpc>
                          <a:spcPct val="100000"/>
                        </a:lnSpc>
                        <a:spcBef>
                          <a:spcPct val="20000"/>
                        </a:spcBef>
                        <a:spcAft>
                          <a:spcPct val="0"/>
                        </a:spcAft>
                        <a:buClr>
                          <a:srgbClr val="0077E3"/>
                        </a:buClr>
                        <a:buSzTx/>
                        <a:buFont typeface="Arial" panose="020B0604020202020204" pitchFamily="34" charset="0"/>
                        <a:buChar char="•"/>
                        <a:tabLst/>
                      </a:pPr>
                      <a:r>
                        <a:rPr kumimoji="0" lang="en-GB" altLang="en-US" sz="2000" b="0" i="0" u="none" strike="noStrike" cap="none" normalizeH="0" baseline="0" dirty="0">
                          <a:ln>
                            <a:noFill/>
                          </a:ln>
                          <a:solidFill>
                            <a:schemeClr val="tx1"/>
                          </a:solidFill>
                          <a:effectLst/>
                          <a:latin typeface="+mj-lt"/>
                        </a:rPr>
                        <a:t>paint</a:t>
                      </a:r>
                    </a:p>
                  </a:txBody>
                  <a:tcPr horzOverflow="overflow">
                    <a:lnL cap="flat">
                      <a:noFill/>
                    </a:lnL>
                    <a:lnR>
                      <a:noFill/>
                    </a:lnR>
                    <a:lnT>
                      <a:noFill/>
                    </a:lnT>
                    <a:lnB>
                      <a:noFill/>
                    </a:lnB>
                    <a:lnTlToBr>
                      <a:noFill/>
                    </a:lnTlToBr>
                    <a:lnBlToTr>
                      <a:noFill/>
                    </a:lnBlToTr>
                    <a:noFill/>
                  </a:tcPr>
                </a:tc>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342900" marR="0" lvl="0" indent="-342900" algn="l" defTabSz="914400" rtl="0" eaLnBrk="1" fontAlgn="base" latinLnBrk="0" hangingPunct="1">
                        <a:lnSpc>
                          <a:spcPct val="100000"/>
                        </a:lnSpc>
                        <a:spcBef>
                          <a:spcPct val="20000"/>
                        </a:spcBef>
                        <a:spcAft>
                          <a:spcPct val="0"/>
                        </a:spcAft>
                        <a:buClr>
                          <a:srgbClr val="0077E3"/>
                        </a:buClr>
                        <a:buSzTx/>
                        <a:buFont typeface="Arial" panose="020B0604020202020204" pitchFamily="34" charset="0"/>
                        <a:buChar char="•"/>
                        <a:tabLst/>
                      </a:pPr>
                      <a:r>
                        <a:rPr kumimoji="0" lang="en-GB" altLang="en-US" sz="2000" b="0" i="0" u="none" strike="noStrike" cap="none" normalizeH="0" baseline="0" dirty="0">
                          <a:ln>
                            <a:noFill/>
                          </a:ln>
                          <a:solidFill>
                            <a:schemeClr val="tx1"/>
                          </a:solidFill>
                          <a:effectLst/>
                          <a:latin typeface="+mj-lt"/>
                        </a:rPr>
                        <a:t>MDF</a:t>
                      </a:r>
                    </a:p>
                  </a:txBody>
                  <a:tcPr horzOverflow="overflow">
                    <a:lnL>
                      <a:noFill/>
                    </a:lnL>
                    <a:lnR>
                      <a:noFill/>
                    </a:lnR>
                    <a:lnT>
                      <a:noFill/>
                    </a:lnT>
                    <a:lnB>
                      <a:noFill/>
                    </a:lnB>
                    <a:lnTlToBr>
                      <a:noFill/>
                    </a:lnTlToBr>
                    <a:lnBlToTr>
                      <a:noFill/>
                    </a:lnBlToTr>
                    <a:noFill/>
                  </a:tcPr>
                </a:tc>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342900" marR="0" lvl="0" indent="-342900" algn="l" defTabSz="914400" rtl="0" eaLnBrk="1" fontAlgn="base" latinLnBrk="0" hangingPunct="1">
                        <a:lnSpc>
                          <a:spcPct val="100000"/>
                        </a:lnSpc>
                        <a:spcBef>
                          <a:spcPct val="20000"/>
                        </a:spcBef>
                        <a:spcAft>
                          <a:spcPct val="0"/>
                        </a:spcAft>
                        <a:buClr>
                          <a:srgbClr val="0077E3"/>
                        </a:buClr>
                        <a:buSzTx/>
                        <a:buFont typeface="Arial" panose="020B0604020202020204" pitchFamily="34" charset="0"/>
                        <a:buChar char="•"/>
                        <a:tabLst/>
                      </a:pPr>
                      <a:r>
                        <a:rPr kumimoji="0" lang="en-GB" altLang="en-US" sz="2000" b="0" i="0" u="none" strike="noStrike" cap="none" normalizeH="0" baseline="0" dirty="0">
                          <a:ln>
                            <a:noFill/>
                          </a:ln>
                          <a:solidFill>
                            <a:schemeClr val="tx1"/>
                          </a:solidFill>
                          <a:effectLst/>
                          <a:latin typeface="+mj-lt"/>
                        </a:rPr>
                        <a:t>paints</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3161355497"/>
                  </a:ext>
                </a:extLst>
              </a:tr>
              <a:tr h="395288">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342900" marR="0" lvl="0" indent="-342900" algn="l" defTabSz="914400" rtl="0" eaLnBrk="1" fontAlgn="base" latinLnBrk="0" hangingPunct="1">
                        <a:lnSpc>
                          <a:spcPct val="100000"/>
                        </a:lnSpc>
                        <a:spcBef>
                          <a:spcPct val="20000"/>
                        </a:spcBef>
                        <a:spcAft>
                          <a:spcPct val="0"/>
                        </a:spcAft>
                        <a:buClr>
                          <a:srgbClr val="0077E3"/>
                        </a:buClr>
                        <a:buSzTx/>
                        <a:buFont typeface="Arial" panose="020B0604020202020204" pitchFamily="34" charset="0"/>
                        <a:buChar char="•"/>
                        <a:tabLst/>
                      </a:pPr>
                      <a:r>
                        <a:rPr kumimoji="0" lang="en-GB" altLang="en-US" sz="2000" b="0" i="0" u="none" strike="noStrike" cap="none" normalizeH="0" baseline="0" dirty="0">
                          <a:ln>
                            <a:noFill/>
                          </a:ln>
                          <a:solidFill>
                            <a:schemeClr val="tx1"/>
                          </a:solidFill>
                          <a:effectLst/>
                          <a:latin typeface="+mj-lt"/>
                        </a:rPr>
                        <a:t>thinners</a:t>
                      </a:r>
                    </a:p>
                  </a:txBody>
                  <a:tcPr horzOverflow="overflow">
                    <a:lnL cap="flat">
                      <a:noFill/>
                    </a:lnL>
                    <a:lnR>
                      <a:noFill/>
                    </a:lnR>
                    <a:lnT>
                      <a:noFill/>
                    </a:lnT>
                    <a:lnB>
                      <a:noFill/>
                    </a:lnB>
                    <a:lnTlToBr>
                      <a:noFill/>
                    </a:lnTlToBr>
                    <a:lnBlToTr>
                      <a:noFill/>
                    </a:lnBlToTr>
                    <a:noFill/>
                  </a:tcPr>
                </a:tc>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342900" marR="0" lvl="0" indent="-342900" algn="l" defTabSz="914400" rtl="0" eaLnBrk="1" fontAlgn="base" latinLnBrk="0" hangingPunct="1">
                        <a:lnSpc>
                          <a:spcPct val="100000"/>
                        </a:lnSpc>
                        <a:spcBef>
                          <a:spcPct val="20000"/>
                        </a:spcBef>
                        <a:spcAft>
                          <a:spcPct val="0"/>
                        </a:spcAft>
                        <a:buClr>
                          <a:srgbClr val="0077E3"/>
                        </a:buClr>
                        <a:buSzTx/>
                        <a:buFont typeface="Arial" panose="020B0604020202020204" pitchFamily="34" charset="0"/>
                        <a:buChar char="•"/>
                        <a:tabLst/>
                      </a:pPr>
                      <a:r>
                        <a:rPr kumimoji="0" lang="en-GB" altLang="en-US" sz="2000" b="0" i="0" u="none" strike="noStrike" cap="none" normalizeH="0" baseline="0" dirty="0">
                          <a:ln>
                            <a:noFill/>
                          </a:ln>
                          <a:solidFill>
                            <a:schemeClr val="tx1"/>
                          </a:solidFill>
                          <a:effectLst/>
                          <a:latin typeface="+mj-lt"/>
                        </a:rPr>
                        <a:t>solvents</a:t>
                      </a:r>
                    </a:p>
                  </a:txBody>
                  <a:tcPr horzOverflow="overflow">
                    <a:lnL>
                      <a:noFill/>
                    </a:lnL>
                    <a:lnR>
                      <a:noFill/>
                    </a:lnR>
                    <a:lnT>
                      <a:noFill/>
                    </a:lnT>
                    <a:lnB>
                      <a:noFill/>
                    </a:lnB>
                    <a:lnTlToBr>
                      <a:noFill/>
                    </a:lnTlToBr>
                    <a:lnBlToTr>
                      <a:noFill/>
                    </a:lnBlToTr>
                    <a:noFill/>
                  </a:tcPr>
                </a:tc>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342900" marR="0" lvl="0" indent="-342900" algn="l" defTabSz="914400" rtl="0" eaLnBrk="1" fontAlgn="base" latinLnBrk="0" hangingPunct="1">
                        <a:lnSpc>
                          <a:spcPct val="100000"/>
                        </a:lnSpc>
                        <a:spcBef>
                          <a:spcPct val="20000"/>
                        </a:spcBef>
                        <a:spcAft>
                          <a:spcPct val="0"/>
                        </a:spcAft>
                        <a:buClr>
                          <a:srgbClr val="0077E3"/>
                        </a:buClr>
                        <a:buSzTx/>
                        <a:buFont typeface="Arial" panose="020B0604020202020204" pitchFamily="34" charset="0"/>
                        <a:buChar char="•"/>
                        <a:tabLst/>
                      </a:pPr>
                      <a:r>
                        <a:rPr kumimoji="0" lang="en-GB" altLang="en-US" sz="2000" b="0" i="0" u="none" strike="noStrike" cap="none" normalizeH="0" baseline="0" dirty="0">
                          <a:ln>
                            <a:noFill/>
                          </a:ln>
                          <a:solidFill>
                            <a:schemeClr val="tx1"/>
                          </a:solidFill>
                          <a:effectLst/>
                          <a:latin typeface="+mj-lt"/>
                        </a:rPr>
                        <a:t>bitumen</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720953841"/>
                  </a:ext>
                </a:extLst>
              </a:tr>
              <a:tr h="0">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342900" marR="0" lvl="0" indent="-342900" algn="l" defTabSz="914400" rtl="0" eaLnBrk="1" fontAlgn="base" latinLnBrk="0" hangingPunct="1">
                        <a:lnSpc>
                          <a:spcPct val="100000"/>
                        </a:lnSpc>
                        <a:spcBef>
                          <a:spcPct val="20000"/>
                        </a:spcBef>
                        <a:spcAft>
                          <a:spcPct val="0"/>
                        </a:spcAft>
                        <a:buClr>
                          <a:srgbClr val="0077E3"/>
                        </a:buClr>
                        <a:buSzTx/>
                        <a:buFont typeface="Arial" panose="020B0604020202020204" pitchFamily="34" charset="0"/>
                        <a:buChar char="•"/>
                        <a:tabLst/>
                      </a:pPr>
                      <a:r>
                        <a:rPr kumimoji="0" lang="en-GB" altLang="en-US" sz="2000" b="0" i="0" u="none" strike="noStrike" cap="none" normalizeH="0" baseline="0" dirty="0">
                          <a:ln>
                            <a:noFill/>
                          </a:ln>
                          <a:solidFill>
                            <a:schemeClr val="tx1"/>
                          </a:solidFill>
                          <a:effectLst/>
                          <a:latin typeface="+mj-lt"/>
                        </a:rPr>
                        <a:t>oil</a:t>
                      </a:r>
                    </a:p>
                  </a:txBody>
                  <a:tcPr horzOverflow="overflow">
                    <a:lnL cap="flat">
                      <a:noFill/>
                    </a:lnL>
                    <a:lnR>
                      <a:noFill/>
                    </a:lnR>
                    <a:lnT>
                      <a:noFill/>
                    </a:lnT>
                    <a:lnB>
                      <a:noFill/>
                    </a:lnB>
                    <a:lnTlToBr>
                      <a:noFill/>
                    </a:lnTlToBr>
                    <a:lnBlToTr>
                      <a:noFill/>
                    </a:lnBlToTr>
                    <a:noFill/>
                  </a:tcPr>
                </a:tc>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342900" marR="0" lvl="0" indent="-342900" algn="l" defTabSz="914400" rtl="0" eaLnBrk="1" fontAlgn="base" latinLnBrk="0" hangingPunct="1">
                        <a:lnSpc>
                          <a:spcPct val="100000"/>
                        </a:lnSpc>
                        <a:spcBef>
                          <a:spcPct val="20000"/>
                        </a:spcBef>
                        <a:spcAft>
                          <a:spcPct val="0"/>
                        </a:spcAft>
                        <a:buClr>
                          <a:srgbClr val="0077E3"/>
                        </a:buClr>
                        <a:buSzTx/>
                        <a:buFont typeface="Arial" panose="020B0604020202020204" pitchFamily="34" charset="0"/>
                        <a:buChar char="•"/>
                        <a:tabLst/>
                      </a:pPr>
                      <a:r>
                        <a:rPr kumimoji="0" lang="en-GB" altLang="en-US" sz="2000" b="0" i="0" u="none" strike="noStrike" cap="none" normalizeH="0" baseline="0" dirty="0">
                          <a:ln>
                            <a:noFill/>
                          </a:ln>
                          <a:solidFill>
                            <a:schemeClr val="tx1"/>
                          </a:solidFill>
                          <a:effectLst/>
                          <a:latin typeface="+mj-lt"/>
                        </a:rPr>
                        <a:t>grease</a:t>
                      </a:r>
                    </a:p>
                  </a:txBody>
                  <a:tcPr horzOverflow="overflow">
                    <a:lnL>
                      <a:noFill/>
                    </a:lnL>
                    <a:lnR>
                      <a:noFill/>
                    </a:lnR>
                    <a:lnT>
                      <a:noFill/>
                    </a:lnT>
                    <a:lnB>
                      <a:noFill/>
                    </a:lnB>
                    <a:lnTlToBr>
                      <a:noFill/>
                    </a:lnTlToBr>
                    <a:lnBlToTr>
                      <a:noFill/>
                    </a:lnBlToTr>
                    <a:noFill/>
                  </a:tcPr>
                </a:tc>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342900" marR="0" lvl="0" indent="-342900" algn="l" defTabSz="914400" rtl="0" eaLnBrk="1" fontAlgn="base" latinLnBrk="0" hangingPunct="1">
                        <a:lnSpc>
                          <a:spcPct val="100000"/>
                        </a:lnSpc>
                        <a:spcBef>
                          <a:spcPct val="20000"/>
                        </a:spcBef>
                        <a:spcAft>
                          <a:spcPct val="0"/>
                        </a:spcAft>
                        <a:buClr>
                          <a:srgbClr val="0077E3"/>
                        </a:buClr>
                        <a:buSzTx/>
                        <a:buFont typeface="Arial" panose="020B0604020202020204" pitchFamily="34" charset="0"/>
                        <a:buChar char="•"/>
                        <a:tabLst/>
                      </a:pPr>
                      <a:r>
                        <a:rPr kumimoji="0" lang="en-GB" altLang="en-US" sz="2000" b="0" i="0" u="none" strike="noStrike" cap="none" normalizeH="0" baseline="0" dirty="0">
                          <a:ln>
                            <a:noFill/>
                          </a:ln>
                          <a:solidFill>
                            <a:schemeClr val="tx1"/>
                          </a:solidFill>
                          <a:effectLst/>
                          <a:latin typeface="+mj-lt"/>
                        </a:rPr>
                        <a:t>dust.</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364568042"/>
                  </a:ext>
                </a:extLst>
              </a:tr>
              <a:tr h="395288">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342900" marR="0" lvl="0" indent="-342900" algn="l" defTabSz="914400" rtl="0" eaLnBrk="1" fontAlgn="base" latinLnBrk="0" hangingPunct="1">
                        <a:lnSpc>
                          <a:spcPct val="100000"/>
                        </a:lnSpc>
                        <a:spcBef>
                          <a:spcPct val="20000"/>
                        </a:spcBef>
                        <a:spcAft>
                          <a:spcPct val="0"/>
                        </a:spcAft>
                        <a:buClr>
                          <a:srgbClr val="0077E3"/>
                        </a:buClr>
                        <a:buSzTx/>
                        <a:buFont typeface="Arial" panose="020B0604020202020204" pitchFamily="34" charset="0"/>
                        <a:buChar char="•"/>
                        <a:tabLst/>
                      </a:pPr>
                      <a:r>
                        <a:rPr kumimoji="0" lang="en-GB" altLang="en-US" sz="2000" b="0" i="0" u="none" strike="noStrike" cap="none" normalizeH="0" baseline="0" dirty="0">
                          <a:ln>
                            <a:noFill/>
                          </a:ln>
                          <a:solidFill>
                            <a:schemeClr val="tx1"/>
                          </a:solidFill>
                          <a:effectLst/>
                          <a:latin typeface="+mj-lt"/>
                        </a:rPr>
                        <a:t>fumes</a:t>
                      </a:r>
                    </a:p>
                  </a:txBody>
                  <a:tcPr horzOverflow="overflow">
                    <a:lnL cap="flat">
                      <a:noFill/>
                    </a:lnL>
                    <a:lnR>
                      <a:noFill/>
                    </a:lnR>
                    <a:lnT>
                      <a:noFill/>
                    </a:lnT>
                    <a:lnB cap="flat">
                      <a:noFill/>
                    </a:lnB>
                    <a:lnTlToBr>
                      <a:noFill/>
                    </a:lnTlToBr>
                    <a:lnBlToTr>
                      <a:noFill/>
                    </a:lnBlToTr>
                    <a:noFill/>
                  </a:tcPr>
                </a:tc>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000" b="0" i="0" u="none" strike="noStrike" cap="none" normalizeH="0" baseline="0" dirty="0">
                        <a:ln>
                          <a:noFill/>
                        </a:ln>
                        <a:solidFill>
                          <a:schemeClr val="accent2"/>
                        </a:solidFill>
                        <a:effectLst/>
                        <a:latin typeface="Trebuchet MS" panose="020B0703020202090204" pitchFamily="34" charset="0"/>
                      </a:endParaRPr>
                    </a:p>
                  </a:txBody>
                  <a:tcPr horzOverflow="overflow">
                    <a:lnL>
                      <a:noFill/>
                    </a:lnL>
                    <a:lnR>
                      <a:noFill/>
                    </a:lnR>
                    <a:lnT>
                      <a:noFill/>
                    </a:lnT>
                    <a:lnB cap="flat">
                      <a:noFill/>
                    </a:lnB>
                    <a:lnTlToBr>
                      <a:noFill/>
                    </a:lnTlToBr>
                    <a:lnBlToTr>
                      <a:noFill/>
                    </a:lnBlToTr>
                    <a:noFill/>
                  </a:tcPr>
                </a:tc>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000" b="0" i="0" u="none" strike="noStrike" cap="none" normalizeH="0" baseline="0" dirty="0">
                        <a:ln>
                          <a:noFill/>
                        </a:ln>
                        <a:solidFill>
                          <a:schemeClr val="accent2"/>
                        </a:solidFill>
                        <a:effectLst/>
                        <a:latin typeface="Trebuchet MS" panose="020B0703020202090204" pitchFamily="34" charset="0"/>
                      </a:endParaRPr>
                    </a:p>
                  </a:txBody>
                  <a:tcPr horzOverflow="overflow">
                    <a:lnL>
                      <a:noFill/>
                    </a:lnL>
                    <a:lnR cap="flat">
                      <a:noFill/>
                    </a:lnR>
                    <a:lnT>
                      <a:noFill/>
                    </a:lnT>
                    <a:lnB cap="flat">
                      <a:noFill/>
                    </a:lnB>
                    <a:lnTlToBr>
                      <a:noFill/>
                    </a:lnTlToBr>
                    <a:lnBlToTr>
                      <a:noFill/>
                    </a:lnBlToTr>
                    <a:noFill/>
                  </a:tcPr>
                </a:tc>
                <a:extLst>
                  <a:ext uri="{0D108BD9-81ED-4DB2-BD59-A6C34878D82A}">
                    <a16:rowId xmlns:a16="http://schemas.microsoft.com/office/drawing/2014/main" val="2459351582"/>
                  </a:ext>
                </a:extLst>
              </a:tr>
            </a:tbl>
          </a:graphicData>
        </a:graphic>
      </p:graphicFrame>
    </p:spTree>
    <p:extLst>
      <p:ext uri="{BB962C8B-B14F-4D97-AF65-F5344CB8AC3E}">
        <p14:creationId xmlns:p14="http://schemas.microsoft.com/office/powerpoint/2010/main" val="30914145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a:extLst>
              <a:ext uri="{FF2B5EF4-FFF2-40B4-BE49-F238E27FC236}">
                <a16:creationId xmlns:a16="http://schemas.microsoft.com/office/drawing/2014/main" id="{E6401446-34C9-2B4F-A90B-194256446C4D}"/>
              </a:ext>
            </a:extLst>
          </p:cNvPr>
          <p:cNvSpPr>
            <a:spLocks noGrp="1" noChangeArrowheads="1"/>
          </p:cNvSpPr>
          <p:nvPr>
            <p:ph type="title"/>
          </p:nvPr>
        </p:nvSpPr>
        <p:spPr/>
        <p:txBody>
          <a:bodyPr/>
          <a:lstStyle/>
          <a:p>
            <a:r>
              <a:rPr lang="en-GB" altLang="en-US" sz="2400" dirty="0"/>
              <a:t>Control of Substances Hazardous to Health</a:t>
            </a:r>
          </a:p>
        </p:txBody>
      </p:sp>
      <p:sp>
        <p:nvSpPr>
          <p:cNvPr id="137219" name="Rectangle 3">
            <a:extLst>
              <a:ext uri="{FF2B5EF4-FFF2-40B4-BE49-F238E27FC236}">
                <a16:creationId xmlns:a16="http://schemas.microsoft.com/office/drawing/2014/main" id="{0823C25E-AB09-654E-AAF8-F29E6E847D9E}"/>
              </a:ext>
            </a:extLst>
          </p:cNvPr>
          <p:cNvSpPr>
            <a:spLocks noGrp="1" noChangeArrowheads="1"/>
          </p:cNvSpPr>
          <p:nvPr>
            <p:ph type="body" idx="1"/>
          </p:nvPr>
        </p:nvSpPr>
        <p:spPr>
          <a:xfrm>
            <a:off x="555775" y="1686284"/>
            <a:ext cx="7272337" cy="4568825"/>
          </a:xfrm>
        </p:spPr>
        <p:txBody>
          <a:bodyPr/>
          <a:lstStyle/>
          <a:p>
            <a:r>
              <a:rPr lang="en-GB" altLang="en-US" dirty="0">
                <a:cs typeface="Times New Roman" panose="02020603050405020304" pitchFamily="18" charset="0"/>
              </a:rPr>
              <a:t>Alternatively, hazardous substances may exist all around our working and living environment. </a:t>
            </a:r>
          </a:p>
          <a:p>
            <a:r>
              <a:rPr lang="en-GB" altLang="en-US" dirty="0">
                <a:cs typeface="Times New Roman" panose="02020603050405020304" pitchFamily="18" charset="0"/>
              </a:rPr>
              <a:t>For example, there may be toxic substances already on site such as:</a:t>
            </a:r>
          </a:p>
          <a:p>
            <a:pPr lvl="1"/>
            <a:r>
              <a:rPr lang="en-GB" altLang="en-US" dirty="0">
                <a:cs typeface="Times New Roman" panose="02020603050405020304" pitchFamily="18" charset="0"/>
              </a:rPr>
              <a:t>in the soil from a previous use of the site</a:t>
            </a:r>
          </a:p>
          <a:p>
            <a:pPr lvl="1"/>
            <a:r>
              <a:rPr lang="en-GB" altLang="en-US" dirty="0">
                <a:cs typeface="Times New Roman" panose="02020603050405020304" pitchFamily="18" charset="0"/>
              </a:rPr>
              <a:t>silica contained in masonry and mortars</a:t>
            </a:r>
          </a:p>
          <a:p>
            <a:pPr lvl="1"/>
            <a:r>
              <a:rPr lang="en-GB" altLang="en-US" dirty="0">
                <a:cs typeface="Times New Roman" panose="02020603050405020304" pitchFamily="18" charset="0"/>
              </a:rPr>
              <a:t>accumulations of bird droppings</a:t>
            </a:r>
          </a:p>
          <a:p>
            <a:pPr lvl="1"/>
            <a:r>
              <a:rPr lang="en-GB" altLang="en-US" dirty="0">
                <a:cs typeface="Times New Roman" panose="02020603050405020304" pitchFamily="18" charset="0"/>
              </a:rPr>
              <a:t>substances left by others</a:t>
            </a:r>
          </a:p>
          <a:p>
            <a:pPr lvl="1"/>
            <a:r>
              <a:rPr lang="en-GB" altLang="en-US" dirty="0">
                <a:cs typeface="Times New Roman" panose="02020603050405020304" pitchFamily="18" charset="0"/>
              </a:rPr>
              <a:t>spillage of hazardous liquids.</a:t>
            </a:r>
          </a:p>
        </p:txBody>
      </p:sp>
      <p:sp>
        <p:nvSpPr>
          <p:cNvPr id="137222" name="Text Box 6">
            <a:extLst>
              <a:ext uri="{FF2B5EF4-FFF2-40B4-BE49-F238E27FC236}">
                <a16:creationId xmlns:a16="http://schemas.microsoft.com/office/drawing/2014/main" id="{EB1FC113-9D79-C34B-B8DD-32B0D8EEE49B}"/>
              </a:ext>
            </a:extLst>
          </p:cNvPr>
          <p:cNvSpPr txBox="1">
            <a:spLocks noChangeArrowheads="1"/>
          </p:cNvSpPr>
          <p:nvPr/>
        </p:nvSpPr>
        <p:spPr bwMode="auto">
          <a:xfrm>
            <a:off x="468313" y="378936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lnSpc>
                <a:spcPct val="100000"/>
              </a:lnSpc>
              <a:spcBef>
                <a:spcPct val="0"/>
              </a:spcBef>
              <a:spcAft>
                <a:spcPct val="0"/>
              </a:spcAft>
            </a:pPr>
            <a:endParaRPr lang="en-US" altLang="en-US" sz="1800" b="0" dirty="0">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86EC918C-4983-47FB-9492-07DAC5AEFC4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68144" y="2924944"/>
            <a:ext cx="3068637" cy="3068637"/>
          </a:xfrm>
          <a:prstGeom prst="rect">
            <a:avLst/>
          </a:prstGeom>
        </p:spPr>
      </p:pic>
    </p:spTree>
    <p:extLst>
      <p:ext uri="{BB962C8B-B14F-4D97-AF65-F5344CB8AC3E}">
        <p14:creationId xmlns:p14="http://schemas.microsoft.com/office/powerpoint/2010/main" val="14106462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a:extLst>
              <a:ext uri="{FF2B5EF4-FFF2-40B4-BE49-F238E27FC236}">
                <a16:creationId xmlns:a16="http://schemas.microsoft.com/office/drawing/2014/main" id="{D39B8029-46CD-4B44-9BC0-A93DC2DA9861}"/>
              </a:ext>
            </a:extLst>
          </p:cNvPr>
          <p:cNvSpPr>
            <a:spLocks noGrp="1" noChangeArrowheads="1"/>
          </p:cNvSpPr>
          <p:nvPr>
            <p:ph type="title"/>
          </p:nvPr>
        </p:nvSpPr>
        <p:spPr/>
        <p:txBody>
          <a:bodyPr/>
          <a:lstStyle/>
          <a:p>
            <a:r>
              <a:rPr lang="en-GB" altLang="en-US" sz="2400" dirty="0"/>
              <a:t>Control of Substances Hazardous to Health</a:t>
            </a:r>
          </a:p>
        </p:txBody>
      </p:sp>
      <p:sp>
        <p:nvSpPr>
          <p:cNvPr id="138243" name="Rectangle 3">
            <a:extLst>
              <a:ext uri="{FF2B5EF4-FFF2-40B4-BE49-F238E27FC236}">
                <a16:creationId xmlns:a16="http://schemas.microsoft.com/office/drawing/2014/main" id="{DFCD3AD3-7D6E-F34D-9819-940E1C8CDDD6}"/>
              </a:ext>
            </a:extLst>
          </p:cNvPr>
          <p:cNvSpPr>
            <a:spLocks noGrp="1" noChangeArrowheads="1"/>
          </p:cNvSpPr>
          <p:nvPr>
            <p:ph type="body" idx="1"/>
          </p:nvPr>
        </p:nvSpPr>
        <p:spPr/>
        <p:txBody>
          <a:bodyPr/>
          <a:lstStyle/>
          <a:p>
            <a:r>
              <a:rPr lang="en-GB" altLang="en-US" dirty="0">
                <a:cs typeface="Times New Roman" panose="02020603050405020304" pitchFamily="18" charset="0"/>
              </a:rPr>
              <a:t>COSHH does not apply to work with:</a:t>
            </a:r>
          </a:p>
          <a:p>
            <a:pPr lvl="1"/>
            <a:r>
              <a:rPr lang="en-GB" altLang="en-US" dirty="0">
                <a:cs typeface="Times New Roman" panose="02020603050405020304" pitchFamily="18" charset="0"/>
              </a:rPr>
              <a:t>asbestos</a:t>
            </a:r>
          </a:p>
          <a:p>
            <a:pPr lvl="1"/>
            <a:r>
              <a:rPr lang="en-GB" altLang="en-US" dirty="0">
                <a:cs typeface="Times New Roman" panose="02020603050405020304" pitchFamily="18" charset="0"/>
              </a:rPr>
              <a:t>lead</a:t>
            </a:r>
          </a:p>
          <a:p>
            <a:pPr lvl="1"/>
            <a:r>
              <a:rPr lang="en-GB" altLang="en-US" dirty="0">
                <a:cs typeface="Times New Roman" panose="02020603050405020304" pitchFamily="18" charset="0"/>
              </a:rPr>
              <a:t>radioactive materials.</a:t>
            </a:r>
          </a:p>
          <a:p>
            <a:endParaRPr lang="en-GB" altLang="en-US" dirty="0">
              <a:cs typeface="Times New Roman" panose="02020603050405020304" pitchFamily="18" charset="0"/>
            </a:endParaRPr>
          </a:p>
          <a:p>
            <a:r>
              <a:rPr lang="en-GB" altLang="en-US" dirty="0">
                <a:cs typeface="Times New Roman" panose="02020603050405020304" pitchFamily="18" charset="0"/>
              </a:rPr>
              <a:t>These substances have their own specific legislation as they present a much greater hazard. Specialist training is required to be able to work with these substances.</a:t>
            </a:r>
          </a:p>
        </p:txBody>
      </p:sp>
      <p:pic>
        <p:nvPicPr>
          <p:cNvPr id="4" name="Picture 3" descr="A picture containing text, clipart&#10;&#10;Description automatically generated">
            <a:extLst>
              <a:ext uri="{FF2B5EF4-FFF2-40B4-BE49-F238E27FC236}">
                <a16:creationId xmlns:a16="http://schemas.microsoft.com/office/drawing/2014/main" id="{0BDFE280-73E1-4C9F-92B8-2CC867A7E4B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52120" y="1503144"/>
            <a:ext cx="2843808" cy="2132856"/>
          </a:xfrm>
          <a:prstGeom prst="rect">
            <a:avLst/>
          </a:prstGeom>
        </p:spPr>
      </p:pic>
    </p:spTree>
    <p:extLst>
      <p:ext uri="{BB962C8B-B14F-4D97-AF65-F5344CB8AC3E}">
        <p14:creationId xmlns:p14="http://schemas.microsoft.com/office/powerpoint/2010/main" val="2370222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a:extLst>
              <a:ext uri="{FF2B5EF4-FFF2-40B4-BE49-F238E27FC236}">
                <a16:creationId xmlns:a16="http://schemas.microsoft.com/office/drawing/2014/main" id="{BB7557FF-A14A-C045-85EF-EDD26585842F}"/>
              </a:ext>
            </a:extLst>
          </p:cNvPr>
          <p:cNvSpPr>
            <a:spLocks noGrp="1" noChangeArrowheads="1"/>
          </p:cNvSpPr>
          <p:nvPr>
            <p:ph type="title"/>
          </p:nvPr>
        </p:nvSpPr>
        <p:spPr>
          <a:xfrm>
            <a:off x="354012" y="954088"/>
            <a:ext cx="8229600" cy="863600"/>
          </a:xfrm>
        </p:spPr>
        <p:txBody>
          <a:bodyPr/>
          <a:lstStyle/>
          <a:p>
            <a:r>
              <a:rPr lang="en-GB" altLang="en-US" sz="2400" dirty="0"/>
              <a:t>Control of Substances Hazardous to Health</a:t>
            </a:r>
          </a:p>
        </p:txBody>
      </p:sp>
      <p:sp>
        <p:nvSpPr>
          <p:cNvPr id="139267" name="Rectangle 3">
            <a:extLst>
              <a:ext uri="{FF2B5EF4-FFF2-40B4-BE49-F238E27FC236}">
                <a16:creationId xmlns:a16="http://schemas.microsoft.com/office/drawing/2014/main" id="{3BE1D2B6-C5E3-5E43-A0B8-AEE42C0D3F1D}"/>
              </a:ext>
            </a:extLst>
          </p:cNvPr>
          <p:cNvSpPr>
            <a:spLocks noGrp="1" noChangeArrowheads="1"/>
          </p:cNvSpPr>
          <p:nvPr>
            <p:ph type="body" sz="half" idx="1"/>
          </p:nvPr>
        </p:nvSpPr>
        <p:spPr>
          <a:xfrm>
            <a:off x="4572000" y="4005263"/>
            <a:ext cx="3559175" cy="4568825"/>
          </a:xfrm>
        </p:spPr>
        <p:txBody>
          <a:bodyPr/>
          <a:lstStyle/>
          <a:p>
            <a:endParaRPr lang="en-GB" altLang="en-US" sz="2000" dirty="0">
              <a:cs typeface="Times New Roman" panose="02020603050405020304" pitchFamily="18" charset="0"/>
            </a:endParaRPr>
          </a:p>
          <a:p>
            <a:endParaRPr lang="en-GB" altLang="en-US" sz="2000" dirty="0">
              <a:cs typeface="Times New Roman" panose="02020603050405020304" pitchFamily="18" charset="0"/>
            </a:endParaRPr>
          </a:p>
          <a:p>
            <a:endParaRPr lang="en-GB" altLang="en-US" sz="2000" dirty="0">
              <a:cs typeface="Times New Roman" panose="02020603050405020304" pitchFamily="18" charset="0"/>
            </a:endParaRPr>
          </a:p>
          <a:p>
            <a:endParaRPr lang="en-GB" altLang="en-US" sz="2000" dirty="0">
              <a:cs typeface="Times New Roman" panose="02020603050405020304" pitchFamily="18" charset="0"/>
            </a:endParaRPr>
          </a:p>
        </p:txBody>
      </p:sp>
      <p:graphicFrame>
        <p:nvGraphicFramePr>
          <p:cNvPr id="139333" name="Group 69">
            <a:extLst>
              <a:ext uri="{FF2B5EF4-FFF2-40B4-BE49-F238E27FC236}">
                <a16:creationId xmlns:a16="http://schemas.microsoft.com/office/drawing/2014/main" id="{8AB073B0-67EE-C749-8710-41843F61F3CB}"/>
              </a:ext>
            </a:extLst>
          </p:cNvPr>
          <p:cNvGraphicFramePr>
            <a:graphicFrameLocks noGrp="1"/>
          </p:cNvGraphicFramePr>
          <p:nvPr>
            <p:ph sz="quarter" idx="2"/>
            <p:extLst>
              <p:ext uri="{D42A27DB-BD31-4B8C-83A1-F6EECF244321}">
                <p14:modId xmlns:p14="http://schemas.microsoft.com/office/powerpoint/2010/main" val="301311111"/>
              </p:ext>
            </p:extLst>
          </p:nvPr>
        </p:nvGraphicFramePr>
        <p:xfrm>
          <a:off x="539552" y="2221706"/>
          <a:ext cx="7196138" cy="1074738"/>
        </p:xfrm>
        <a:graphic>
          <a:graphicData uri="http://schemas.openxmlformats.org/drawingml/2006/table">
            <a:tbl>
              <a:tblPr/>
              <a:tblGrid>
                <a:gridCol w="3522663">
                  <a:extLst>
                    <a:ext uri="{9D8B030D-6E8A-4147-A177-3AD203B41FA5}">
                      <a16:colId xmlns:a16="http://schemas.microsoft.com/office/drawing/2014/main" val="2824973208"/>
                    </a:ext>
                  </a:extLst>
                </a:gridCol>
                <a:gridCol w="3673475">
                  <a:extLst>
                    <a:ext uri="{9D8B030D-6E8A-4147-A177-3AD203B41FA5}">
                      <a16:colId xmlns:a16="http://schemas.microsoft.com/office/drawing/2014/main" val="3887751866"/>
                    </a:ext>
                  </a:extLst>
                </a:gridCol>
              </a:tblGrid>
              <a:tr h="541338">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342900" marR="0" lvl="0" indent="-342900" algn="l" defTabSz="914400" rtl="0" eaLnBrk="1" fontAlgn="base" latinLnBrk="0" hangingPunct="1">
                        <a:lnSpc>
                          <a:spcPct val="100000"/>
                        </a:lnSpc>
                        <a:spcBef>
                          <a:spcPct val="20000"/>
                        </a:spcBef>
                        <a:spcAft>
                          <a:spcPct val="0"/>
                        </a:spcAft>
                        <a:buClr>
                          <a:srgbClr val="0077E3"/>
                        </a:buClr>
                        <a:buSzTx/>
                        <a:buFont typeface="Arial" panose="020B0604020202020204" pitchFamily="34" charset="0"/>
                        <a:buChar char="•"/>
                        <a:tabLst/>
                      </a:pPr>
                      <a:r>
                        <a:rPr kumimoji="0" lang="en-GB" altLang="en-US" sz="2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solid materials</a:t>
                      </a:r>
                    </a:p>
                  </a:txBody>
                  <a:tcPr horzOverflow="overflow">
                    <a:lnL cap="flat">
                      <a:noFill/>
                    </a:lnL>
                    <a:lnR>
                      <a:noFill/>
                    </a:lnR>
                    <a:lnT cap="flat">
                      <a:noFill/>
                    </a:lnT>
                    <a:lnB>
                      <a:noFill/>
                    </a:lnB>
                    <a:lnTlToBr>
                      <a:noFill/>
                    </a:lnTlToBr>
                    <a:lnBlToTr>
                      <a:noFill/>
                    </a:lnBlToTr>
                    <a:noFill/>
                  </a:tcPr>
                </a:tc>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342900" marR="0" lvl="0" indent="-342900" algn="l" defTabSz="914400" rtl="0" eaLnBrk="1" fontAlgn="base" latinLnBrk="0" hangingPunct="1">
                        <a:lnSpc>
                          <a:spcPct val="100000"/>
                        </a:lnSpc>
                        <a:spcBef>
                          <a:spcPct val="20000"/>
                        </a:spcBef>
                        <a:spcAft>
                          <a:spcPct val="0"/>
                        </a:spcAft>
                        <a:buClr>
                          <a:srgbClr val="0077E3"/>
                        </a:buClr>
                        <a:buSzTx/>
                        <a:buFont typeface="Arial" panose="020B0604020202020204" pitchFamily="34" charset="0"/>
                        <a:buChar char="•"/>
                        <a:tabLst/>
                      </a:pPr>
                      <a:r>
                        <a:rPr kumimoji="0" lang="en-GB" altLang="en-US" sz="2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liquid</a:t>
                      </a:r>
                    </a:p>
                  </a:txBody>
                  <a:tcP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3773204687"/>
                  </a:ext>
                </a:extLst>
              </a:tr>
              <a:tr h="533400">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342900" marR="0" lvl="0" indent="-342900" algn="l" defTabSz="914400" rtl="0" eaLnBrk="1" fontAlgn="base" latinLnBrk="0" hangingPunct="1">
                        <a:lnSpc>
                          <a:spcPct val="100000"/>
                        </a:lnSpc>
                        <a:spcBef>
                          <a:spcPct val="20000"/>
                        </a:spcBef>
                        <a:spcAft>
                          <a:spcPct val="0"/>
                        </a:spcAft>
                        <a:buClr>
                          <a:srgbClr val="0077E3"/>
                        </a:buClr>
                        <a:buSzTx/>
                        <a:buFont typeface="Arial" panose="020B0604020202020204" pitchFamily="34" charset="0"/>
                        <a:buChar char="•"/>
                        <a:tabLst/>
                      </a:pPr>
                      <a:r>
                        <a:rPr kumimoji="0" lang="en-GB" altLang="en-US" sz="2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gas</a:t>
                      </a:r>
                    </a:p>
                  </a:txBody>
                  <a:tcPr horzOverflow="overflow">
                    <a:lnL cap="flat">
                      <a:noFill/>
                    </a:lnL>
                    <a:lnR>
                      <a:noFill/>
                    </a:lnR>
                    <a:lnT>
                      <a:noFill/>
                    </a:lnT>
                    <a:lnB cap="flat">
                      <a:noFill/>
                    </a:lnB>
                    <a:lnTlToBr>
                      <a:noFill/>
                    </a:lnTlToBr>
                    <a:lnBlToTr>
                      <a:noFill/>
                    </a:lnBlToTr>
                    <a:noFill/>
                  </a:tcPr>
                </a:tc>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342900" marR="0" lvl="0" indent="-342900" algn="l" defTabSz="914400" rtl="0" eaLnBrk="1" fontAlgn="base" latinLnBrk="0" hangingPunct="1">
                        <a:lnSpc>
                          <a:spcPct val="100000"/>
                        </a:lnSpc>
                        <a:spcBef>
                          <a:spcPct val="20000"/>
                        </a:spcBef>
                        <a:spcAft>
                          <a:spcPct val="0"/>
                        </a:spcAft>
                        <a:buClr>
                          <a:srgbClr val="0077E3"/>
                        </a:buClr>
                        <a:buSzTx/>
                        <a:buFont typeface="Arial" panose="020B0604020202020204" pitchFamily="34" charset="0"/>
                        <a:buChar char="•"/>
                        <a:tabLst/>
                      </a:pPr>
                      <a:r>
                        <a:rPr kumimoji="0" lang="en-GB" altLang="en-US" sz="2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micro-organisms.</a:t>
                      </a:r>
                    </a:p>
                  </a:txBody>
                  <a:tcPr horzOverflow="overflow">
                    <a:lnL>
                      <a:noFill/>
                    </a:lnL>
                    <a:lnR cap="flat">
                      <a:noFill/>
                    </a:lnR>
                    <a:lnT>
                      <a:noFill/>
                    </a:lnT>
                    <a:lnB cap="flat">
                      <a:noFill/>
                    </a:lnB>
                    <a:lnTlToBr>
                      <a:noFill/>
                    </a:lnTlToBr>
                    <a:lnBlToTr>
                      <a:noFill/>
                    </a:lnBlToTr>
                    <a:noFill/>
                  </a:tcPr>
                </a:tc>
                <a:extLst>
                  <a:ext uri="{0D108BD9-81ED-4DB2-BD59-A6C34878D82A}">
                    <a16:rowId xmlns:a16="http://schemas.microsoft.com/office/drawing/2014/main" val="1856724628"/>
                  </a:ext>
                </a:extLst>
              </a:tr>
            </a:tbl>
          </a:graphicData>
        </a:graphic>
      </p:graphicFrame>
      <p:graphicFrame>
        <p:nvGraphicFramePr>
          <p:cNvPr id="139338" name="Group 74">
            <a:extLst>
              <a:ext uri="{FF2B5EF4-FFF2-40B4-BE49-F238E27FC236}">
                <a16:creationId xmlns:a16="http://schemas.microsoft.com/office/drawing/2014/main" id="{DD397015-AEFB-184E-8B37-9CC76F52DEAE}"/>
              </a:ext>
            </a:extLst>
          </p:cNvPr>
          <p:cNvGraphicFramePr>
            <a:graphicFrameLocks noGrp="1"/>
          </p:cNvGraphicFramePr>
          <p:nvPr>
            <p:ph sz="quarter" idx="3"/>
            <p:extLst>
              <p:ext uri="{D42A27DB-BD31-4B8C-83A1-F6EECF244321}">
                <p14:modId xmlns:p14="http://schemas.microsoft.com/office/powerpoint/2010/main" val="803924444"/>
              </p:ext>
            </p:extLst>
          </p:nvPr>
        </p:nvGraphicFramePr>
        <p:xfrm>
          <a:off x="463352" y="3793014"/>
          <a:ext cx="7196137" cy="1111250"/>
        </p:xfrm>
        <a:graphic>
          <a:graphicData uri="http://schemas.openxmlformats.org/drawingml/2006/table">
            <a:tbl>
              <a:tblPr/>
              <a:tblGrid>
                <a:gridCol w="3597275">
                  <a:extLst>
                    <a:ext uri="{9D8B030D-6E8A-4147-A177-3AD203B41FA5}">
                      <a16:colId xmlns:a16="http://schemas.microsoft.com/office/drawing/2014/main" val="3888854858"/>
                    </a:ext>
                  </a:extLst>
                </a:gridCol>
                <a:gridCol w="3598862">
                  <a:extLst>
                    <a:ext uri="{9D8B030D-6E8A-4147-A177-3AD203B41FA5}">
                      <a16:colId xmlns:a16="http://schemas.microsoft.com/office/drawing/2014/main" val="798582455"/>
                    </a:ext>
                  </a:extLst>
                </a:gridCol>
              </a:tblGrid>
              <a:tr h="533400">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342900" marR="0" lvl="0" indent="-342900" algn="l" defTabSz="914400" rtl="0" eaLnBrk="1" fontAlgn="base" latinLnBrk="0" hangingPunct="1">
                        <a:lnSpc>
                          <a:spcPct val="100000"/>
                        </a:lnSpc>
                        <a:spcBef>
                          <a:spcPct val="20000"/>
                        </a:spcBef>
                        <a:spcAft>
                          <a:spcPct val="0"/>
                        </a:spcAft>
                        <a:buClr>
                          <a:srgbClr val="0077E3"/>
                        </a:buClr>
                        <a:buSzTx/>
                        <a:buFont typeface="Arial" panose="020B0604020202020204" pitchFamily="34" charset="0"/>
                        <a:buChar char="•"/>
                        <a:tabLst/>
                      </a:pPr>
                      <a:r>
                        <a:rPr kumimoji="0" lang="en-GB" altLang="en-US" sz="2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breathed in</a:t>
                      </a:r>
                    </a:p>
                  </a:txBody>
                  <a:tcPr horzOverflow="overflow">
                    <a:lnL cap="flat">
                      <a:noFill/>
                    </a:lnL>
                    <a:lnR>
                      <a:noFill/>
                    </a:lnR>
                    <a:lnT cap="flat">
                      <a:noFill/>
                    </a:lnT>
                    <a:lnB>
                      <a:noFill/>
                    </a:lnB>
                    <a:lnTlToBr>
                      <a:noFill/>
                    </a:lnTlToBr>
                    <a:lnBlToTr>
                      <a:noFill/>
                    </a:lnBlToTr>
                    <a:noFill/>
                  </a:tcPr>
                </a:tc>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342900" marR="0" lvl="0" indent="-342900" algn="l" defTabSz="914400" rtl="0" eaLnBrk="1" fontAlgn="base" latinLnBrk="0" hangingPunct="1">
                        <a:lnSpc>
                          <a:spcPct val="100000"/>
                        </a:lnSpc>
                        <a:spcBef>
                          <a:spcPct val="20000"/>
                        </a:spcBef>
                        <a:spcAft>
                          <a:spcPct val="0"/>
                        </a:spcAft>
                        <a:buClr>
                          <a:srgbClr val="0077E3"/>
                        </a:buClr>
                        <a:buSzTx/>
                        <a:buFont typeface="Arial" panose="020B0604020202020204" pitchFamily="34" charset="0"/>
                        <a:buChar char="•"/>
                        <a:tabLst/>
                      </a:pPr>
                      <a:r>
                        <a:rPr kumimoji="0" lang="en-GB" altLang="en-US" sz="2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absorbed through the skin</a:t>
                      </a:r>
                    </a:p>
                  </a:txBody>
                  <a:tcP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2487217947"/>
                  </a:ext>
                </a:extLst>
              </a:tr>
              <a:tr h="577850">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342900" marR="0" lvl="0" indent="-342900" algn="l" defTabSz="914400" rtl="0" eaLnBrk="1" fontAlgn="base" latinLnBrk="0" hangingPunct="1">
                        <a:lnSpc>
                          <a:spcPct val="100000"/>
                        </a:lnSpc>
                        <a:spcBef>
                          <a:spcPct val="20000"/>
                        </a:spcBef>
                        <a:spcAft>
                          <a:spcPct val="0"/>
                        </a:spcAft>
                        <a:buClr>
                          <a:srgbClr val="0077E3"/>
                        </a:buClr>
                        <a:buSzTx/>
                        <a:buFont typeface="Arial" panose="020B0604020202020204" pitchFamily="34" charset="0"/>
                        <a:buChar char="•"/>
                        <a:tabLst/>
                      </a:pPr>
                      <a:r>
                        <a:rPr kumimoji="0" lang="en-GB" altLang="en-US" sz="20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swallowed.</a:t>
                      </a:r>
                    </a:p>
                  </a:txBody>
                  <a:tcPr horzOverflow="overflow">
                    <a:lnL cap="flat">
                      <a:noFill/>
                    </a:lnL>
                    <a:lnR>
                      <a:noFill/>
                    </a:lnR>
                    <a:lnT>
                      <a:noFill/>
                    </a:lnT>
                    <a:lnB cap="flat">
                      <a:noFill/>
                    </a:lnB>
                    <a:lnTlToBr>
                      <a:noFill/>
                    </a:lnTlToBr>
                    <a:lnBlToTr>
                      <a:noFill/>
                    </a:lnBlToTr>
                    <a:noFill/>
                  </a:tcPr>
                </a:tc>
                <a:tc>
                  <a:txBody>
                    <a:bodyPr/>
                    <a:lstStyle>
                      <a:lvl1pPr algn="l">
                        <a:spcBef>
                          <a:spcPct val="20000"/>
                        </a:spcBef>
                        <a:spcAft>
                          <a:spcPct val="0"/>
                        </a:spcAft>
                        <a:defRPr sz="2000">
                          <a:solidFill>
                            <a:schemeClr val="tx1"/>
                          </a:solidFill>
                          <a:latin typeface="Trebuchet MS" panose="020B0703020202090204" pitchFamily="34" charset="0"/>
                        </a:defRPr>
                      </a:lvl1pPr>
                      <a:lvl2pPr algn="l">
                        <a:spcBef>
                          <a:spcPct val="20000"/>
                        </a:spcBef>
                        <a:spcAft>
                          <a:spcPct val="0"/>
                        </a:spcAft>
                        <a:defRPr sz="2000">
                          <a:solidFill>
                            <a:schemeClr val="accent2"/>
                          </a:solidFill>
                          <a:latin typeface="Trebuchet MS" panose="020B0703020202090204" pitchFamily="34" charset="0"/>
                        </a:defRPr>
                      </a:lvl2pPr>
                      <a:lvl3pPr marL="919163" algn="l">
                        <a:spcBef>
                          <a:spcPct val="20000"/>
                        </a:spcBef>
                        <a:spcAft>
                          <a:spcPct val="0"/>
                        </a:spcAft>
                        <a:defRPr sz="2000">
                          <a:solidFill>
                            <a:schemeClr val="accent2"/>
                          </a:solidFill>
                          <a:latin typeface="Trebuchet MS" panose="020B0703020202090204" pitchFamily="34" charset="0"/>
                        </a:defRPr>
                      </a:lvl3pPr>
                      <a:lvl4pPr algn="l">
                        <a:spcBef>
                          <a:spcPct val="20000"/>
                        </a:spcBef>
                        <a:spcAft>
                          <a:spcPct val="0"/>
                        </a:spcAft>
                        <a:defRPr>
                          <a:solidFill>
                            <a:schemeClr val="accent2"/>
                          </a:solidFill>
                          <a:latin typeface="Trebuchet MS" panose="020B0703020202090204" pitchFamily="34" charset="0"/>
                        </a:defRPr>
                      </a:lvl4pPr>
                      <a:lvl5pPr algn="l">
                        <a:spcBef>
                          <a:spcPct val="20000"/>
                        </a:spcBef>
                        <a:spcAft>
                          <a:spcPct val="0"/>
                        </a:spcAft>
                        <a:defRPr>
                          <a:solidFill>
                            <a:schemeClr val="accent2"/>
                          </a:solidFill>
                          <a:latin typeface="Trebuchet MS" panose="020B0703020202090204" pitchFamily="34" charset="0"/>
                        </a:defRPr>
                      </a:lvl5pPr>
                      <a:lvl6pPr fontAlgn="base">
                        <a:spcBef>
                          <a:spcPct val="20000"/>
                        </a:spcBef>
                        <a:spcAft>
                          <a:spcPct val="0"/>
                        </a:spcAft>
                        <a:defRPr>
                          <a:solidFill>
                            <a:schemeClr val="accent2"/>
                          </a:solidFill>
                          <a:latin typeface="Trebuchet MS" panose="020B0703020202090204" pitchFamily="34" charset="0"/>
                        </a:defRPr>
                      </a:lvl6pPr>
                      <a:lvl7pPr fontAlgn="base">
                        <a:spcBef>
                          <a:spcPct val="20000"/>
                        </a:spcBef>
                        <a:spcAft>
                          <a:spcPct val="0"/>
                        </a:spcAft>
                        <a:defRPr>
                          <a:solidFill>
                            <a:schemeClr val="accent2"/>
                          </a:solidFill>
                          <a:latin typeface="Trebuchet MS" panose="020B0703020202090204" pitchFamily="34" charset="0"/>
                        </a:defRPr>
                      </a:lvl7pPr>
                      <a:lvl8pPr fontAlgn="base">
                        <a:spcBef>
                          <a:spcPct val="20000"/>
                        </a:spcBef>
                        <a:spcAft>
                          <a:spcPct val="0"/>
                        </a:spcAft>
                        <a:defRPr>
                          <a:solidFill>
                            <a:schemeClr val="accent2"/>
                          </a:solidFill>
                          <a:latin typeface="Trebuchet MS" panose="020B0703020202090204" pitchFamily="34" charset="0"/>
                        </a:defRPr>
                      </a:lvl8pPr>
                      <a:lvl9pPr fontAlgn="base">
                        <a:spcBef>
                          <a:spcPct val="20000"/>
                        </a:spcBef>
                        <a:spcAft>
                          <a:spcPct val="0"/>
                        </a:spcAft>
                        <a:defRPr>
                          <a:solidFill>
                            <a:schemeClr val="accent2"/>
                          </a:solidFill>
                          <a:latin typeface="Trebuchet MS" panose="020B070302020209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000" b="0" i="0" u="none" strike="noStrike" cap="none" normalizeH="0" baseline="0" dirty="0">
                        <a:ln>
                          <a:noFill/>
                        </a:ln>
                        <a:solidFill>
                          <a:srgbClr val="CC0000"/>
                        </a:solidFill>
                        <a:effectLst/>
                        <a:latin typeface="Arial" panose="020B0604020202020204" pitchFamily="34" charset="0"/>
                        <a:cs typeface="Arial" panose="020B0604020202020204" pitchFamily="34" charset="0"/>
                      </a:endParaRPr>
                    </a:p>
                  </a:txBody>
                  <a:tcPr horzOverflow="overflow">
                    <a:lnL>
                      <a:noFill/>
                    </a:lnL>
                    <a:lnR cap="flat">
                      <a:noFill/>
                    </a:lnR>
                    <a:lnT>
                      <a:noFill/>
                    </a:lnT>
                    <a:lnB cap="flat">
                      <a:noFill/>
                    </a:lnB>
                    <a:lnTlToBr>
                      <a:noFill/>
                    </a:lnTlToBr>
                    <a:lnBlToTr>
                      <a:noFill/>
                    </a:lnBlToTr>
                    <a:noFill/>
                  </a:tcPr>
                </a:tc>
                <a:extLst>
                  <a:ext uri="{0D108BD9-81ED-4DB2-BD59-A6C34878D82A}">
                    <a16:rowId xmlns:a16="http://schemas.microsoft.com/office/drawing/2014/main" val="1187374698"/>
                  </a:ext>
                </a:extLst>
              </a:tr>
            </a:tbl>
          </a:graphicData>
        </a:graphic>
      </p:graphicFrame>
      <p:sp>
        <p:nvSpPr>
          <p:cNvPr id="139303" name="Text Box 39">
            <a:extLst>
              <a:ext uri="{FF2B5EF4-FFF2-40B4-BE49-F238E27FC236}">
                <a16:creationId xmlns:a16="http://schemas.microsoft.com/office/drawing/2014/main" id="{A97B379D-29E8-9E43-B275-A85F8BBC0B7D}"/>
              </a:ext>
            </a:extLst>
          </p:cNvPr>
          <p:cNvSpPr txBox="1">
            <a:spLocks noChangeArrowheads="1"/>
          </p:cNvSpPr>
          <p:nvPr/>
        </p:nvSpPr>
        <p:spPr bwMode="auto">
          <a:xfrm>
            <a:off x="370744" y="1515269"/>
            <a:ext cx="712787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lnSpc>
                <a:spcPct val="100000"/>
              </a:lnSpc>
              <a:spcBef>
                <a:spcPct val="20000"/>
              </a:spcBef>
              <a:spcAft>
                <a:spcPct val="0"/>
              </a:spcAft>
            </a:pPr>
            <a:r>
              <a:rPr lang="en-GB" altLang="en-US" b="0" dirty="0">
                <a:solidFill>
                  <a:schemeClr val="tx1"/>
                </a:solidFill>
                <a:latin typeface="Arial" panose="020B0604020202020204" pitchFamily="34" charset="0"/>
              </a:rPr>
              <a:t>Harmful substances may be in the form of:</a:t>
            </a:r>
          </a:p>
        </p:txBody>
      </p:sp>
      <p:sp>
        <p:nvSpPr>
          <p:cNvPr id="139304" name="Text Box 40">
            <a:extLst>
              <a:ext uri="{FF2B5EF4-FFF2-40B4-BE49-F238E27FC236}">
                <a16:creationId xmlns:a16="http://schemas.microsoft.com/office/drawing/2014/main" id="{511C4B4D-5292-D44B-A077-E4A8DEB34C8C}"/>
              </a:ext>
            </a:extLst>
          </p:cNvPr>
          <p:cNvSpPr txBox="1">
            <a:spLocks noChangeArrowheads="1"/>
          </p:cNvSpPr>
          <p:nvPr/>
        </p:nvSpPr>
        <p:spPr bwMode="auto">
          <a:xfrm>
            <a:off x="463352" y="3304431"/>
            <a:ext cx="727233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lnSpc>
                <a:spcPct val="100000"/>
              </a:lnSpc>
              <a:spcBef>
                <a:spcPct val="20000"/>
              </a:spcBef>
              <a:spcAft>
                <a:spcPct val="0"/>
              </a:spcAft>
            </a:pPr>
            <a:r>
              <a:rPr lang="en-GB" altLang="en-US" b="0" dirty="0">
                <a:solidFill>
                  <a:schemeClr val="tx1"/>
                </a:solidFill>
                <a:latin typeface="Arial" panose="020B0604020202020204" pitchFamily="34" charset="0"/>
              </a:rPr>
              <a:t>Hazardous substances can be:</a:t>
            </a:r>
          </a:p>
        </p:txBody>
      </p:sp>
      <p:sp>
        <p:nvSpPr>
          <p:cNvPr id="139305" name="Text Box 41">
            <a:extLst>
              <a:ext uri="{FF2B5EF4-FFF2-40B4-BE49-F238E27FC236}">
                <a16:creationId xmlns:a16="http://schemas.microsoft.com/office/drawing/2014/main" id="{35276C1E-A3A3-B546-8323-E799A530A982}"/>
              </a:ext>
            </a:extLst>
          </p:cNvPr>
          <p:cNvSpPr txBox="1">
            <a:spLocks noChangeArrowheads="1"/>
          </p:cNvSpPr>
          <p:nvPr/>
        </p:nvSpPr>
        <p:spPr bwMode="auto">
          <a:xfrm>
            <a:off x="413178" y="5093593"/>
            <a:ext cx="831764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1" hangingPunct="1">
              <a:lnSpc>
                <a:spcPct val="100000"/>
              </a:lnSpc>
              <a:spcBef>
                <a:spcPct val="0"/>
              </a:spcBef>
              <a:spcAft>
                <a:spcPct val="0"/>
              </a:spcAft>
            </a:pPr>
            <a:r>
              <a:rPr lang="en-GB" altLang="en-US" b="0" dirty="0">
                <a:solidFill>
                  <a:schemeClr val="tx1"/>
                </a:solidFill>
                <a:latin typeface="Arial" panose="020B0604020202020204" pitchFamily="34" charset="0"/>
              </a:rPr>
              <a:t>Effects vary between individuals but some may be instant and result in long-term illness or even death.</a:t>
            </a:r>
          </a:p>
        </p:txBody>
      </p:sp>
    </p:spTree>
    <p:extLst>
      <p:ext uri="{BB962C8B-B14F-4D97-AF65-F5344CB8AC3E}">
        <p14:creationId xmlns:p14="http://schemas.microsoft.com/office/powerpoint/2010/main" val="3313051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Session aims</a:t>
            </a:r>
          </a:p>
        </p:txBody>
      </p:sp>
      <p:sp>
        <p:nvSpPr>
          <p:cNvPr id="3075" name="Content Placeholder 2"/>
          <p:cNvSpPr>
            <a:spLocks noGrp="1"/>
          </p:cNvSpPr>
          <p:nvPr>
            <p:ph sz="quarter" idx="10"/>
          </p:nvPr>
        </p:nvSpPr>
        <p:spPr>
          <a:xfrm>
            <a:off x="457200" y="1512000"/>
            <a:ext cx="8229600" cy="4248000"/>
          </a:xfrm>
        </p:spPr>
        <p:txBody>
          <a:bodyPr/>
          <a:lstStyle/>
          <a:p>
            <a:r>
              <a:rPr lang="en-GB" dirty="0"/>
              <a:t>In this session you will gain an understanding of the different safety rules and regulations. These will include:</a:t>
            </a:r>
          </a:p>
          <a:p>
            <a:pPr marL="342900" indent="-342900">
              <a:buClr>
                <a:srgbClr val="0077E3"/>
              </a:buClr>
              <a:buFont typeface="Arial" panose="020B0604020202020204" pitchFamily="34" charset="0"/>
              <a:buChar char="•"/>
            </a:pPr>
            <a:r>
              <a:rPr lang="en-US" dirty="0"/>
              <a:t>The Health and Safety at Work Act (HASAWA)</a:t>
            </a:r>
            <a:endParaRPr lang="en-GB" dirty="0"/>
          </a:p>
          <a:p>
            <a:pPr marL="342900" indent="-342900">
              <a:buClr>
                <a:srgbClr val="0077E3"/>
              </a:buClr>
              <a:buFont typeface="Arial" panose="020B0604020202020204" pitchFamily="34" charset="0"/>
              <a:buChar char="•"/>
            </a:pPr>
            <a:r>
              <a:rPr lang="en-US" dirty="0"/>
              <a:t>Reporting Injuries, Diseases and Dangerous Occurrences Regulations (RIDDOR)</a:t>
            </a:r>
            <a:endParaRPr lang="en-GB" dirty="0"/>
          </a:p>
          <a:p>
            <a:pPr marL="342900" indent="-342900">
              <a:buClr>
                <a:srgbClr val="0077E3"/>
              </a:buClr>
              <a:buFont typeface="Arial" panose="020B0604020202020204" pitchFamily="34" charset="0"/>
              <a:buChar char="•"/>
            </a:pPr>
            <a:r>
              <a:rPr lang="en-US" dirty="0"/>
              <a:t>Control of Substances Hazardous to Health (COSHH)</a:t>
            </a:r>
            <a:endParaRPr lang="en-GB" dirty="0"/>
          </a:p>
          <a:p>
            <a:pPr marL="342900" indent="-342900">
              <a:buClr>
                <a:srgbClr val="0077E3"/>
              </a:buClr>
              <a:buFont typeface="Arial" panose="020B0604020202020204" pitchFamily="34" charset="0"/>
              <a:buChar char="•"/>
            </a:pPr>
            <a:r>
              <a:rPr lang="en-US" dirty="0"/>
              <a:t>Provision and use of Work Equipment Regulations (PUWER)</a:t>
            </a:r>
            <a:endParaRPr lang="en-GB" dirty="0"/>
          </a:p>
          <a:p>
            <a:pPr marL="342900" indent="-342900">
              <a:buClr>
                <a:srgbClr val="0077E3"/>
              </a:buClr>
              <a:buFont typeface="Arial" panose="020B0604020202020204" pitchFamily="34" charset="0"/>
              <a:buChar char="•"/>
            </a:pPr>
            <a:r>
              <a:rPr lang="en-US" dirty="0"/>
              <a:t>Manual Handling Regulations</a:t>
            </a:r>
          </a:p>
          <a:p>
            <a:pPr marL="342900" indent="-342900">
              <a:buClr>
                <a:srgbClr val="0077E3"/>
              </a:buClr>
              <a:buFont typeface="Arial" panose="020B0604020202020204" pitchFamily="34" charset="0"/>
              <a:buChar char="•"/>
            </a:pPr>
            <a:r>
              <a:rPr lang="en-US" dirty="0"/>
              <a:t>Personal Protective Equipment (PPE) at Work Regulations</a:t>
            </a:r>
            <a:endParaRPr lang="en-GB" dirty="0"/>
          </a:p>
          <a:p>
            <a:pPr marL="342900" indent="-342900">
              <a:buFont typeface="Arial" panose="020B0604020202020204" pitchFamily="34" charset="0"/>
              <a:buChar char="•"/>
            </a:pPr>
            <a:endParaRPr lang="en-GB" dirty="0"/>
          </a:p>
          <a:p>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a:extLst>
              <a:ext uri="{FF2B5EF4-FFF2-40B4-BE49-F238E27FC236}">
                <a16:creationId xmlns:a16="http://schemas.microsoft.com/office/drawing/2014/main" id="{3B43BF05-7516-E345-A7F9-2F12C40FAC3B}"/>
              </a:ext>
            </a:extLst>
          </p:cNvPr>
          <p:cNvSpPr>
            <a:spLocks noGrp="1" noChangeArrowheads="1"/>
          </p:cNvSpPr>
          <p:nvPr>
            <p:ph type="title"/>
          </p:nvPr>
        </p:nvSpPr>
        <p:spPr/>
        <p:txBody>
          <a:bodyPr/>
          <a:lstStyle/>
          <a:p>
            <a:r>
              <a:rPr lang="en-GB" altLang="en-US" dirty="0"/>
              <a:t>COSHH – things to remember</a:t>
            </a:r>
          </a:p>
        </p:txBody>
      </p:sp>
      <p:sp>
        <p:nvSpPr>
          <p:cNvPr id="150531" name="Rectangle 3">
            <a:extLst>
              <a:ext uri="{FF2B5EF4-FFF2-40B4-BE49-F238E27FC236}">
                <a16:creationId xmlns:a16="http://schemas.microsoft.com/office/drawing/2014/main" id="{0DD3C836-5316-0145-886F-BF90BD370428}"/>
              </a:ext>
            </a:extLst>
          </p:cNvPr>
          <p:cNvSpPr>
            <a:spLocks noGrp="1" noChangeArrowheads="1"/>
          </p:cNvSpPr>
          <p:nvPr>
            <p:ph type="body" idx="1"/>
          </p:nvPr>
        </p:nvSpPr>
        <p:spPr/>
        <p:txBody>
          <a:bodyPr/>
          <a:lstStyle/>
          <a:p>
            <a:pPr marL="342900" indent="-342900">
              <a:buClr>
                <a:srgbClr val="0077E3"/>
              </a:buClr>
              <a:buFont typeface="Arial" panose="020B0604020202020204" pitchFamily="34" charset="0"/>
              <a:buChar char="•"/>
            </a:pPr>
            <a:r>
              <a:rPr lang="en-GB" altLang="en-US" dirty="0">
                <a:cs typeface="Times New Roman" panose="02020603050405020304" pitchFamily="18" charset="0"/>
              </a:rPr>
              <a:t>Where am I working?</a:t>
            </a:r>
          </a:p>
          <a:p>
            <a:pPr marL="342900" indent="-342900">
              <a:buClr>
                <a:srgbClr val="0077E3"/>
              </a:buClr>
              <a:buFont typeface="Arial" panose="020B0604020202020204" pitchFamily="34" charset="0"/>
              <a:buChar char="•"/>
            </a:pPr>
            <a:r>
              <a:rPr lang="en-GB" altLang="en-US" dirty="0">
                <a:cs typeface="Times New Roman" panose="02020603050405020304" pitchFamily="18" charset="0"/>
              </a:rPr>
              <a:t>What are the hazards?</a:t>
            </a:r>
          </a:p>
          <a:p>
            <a:pPr marL="342900" indent="-342900">
              <a:buClr>
                <a:srgbClr val="0077E3"/>
              </a:buClr>
              <a:buFont typeface="Arial" panose="020B0604020202020204" pitchFamily="34" charset="0"/>
              <a:buChar char="•"/>
            </a:pPr>
            <a:r>
              <a:rPr lang="en-GB" altLang="en-US" dirty="0">
                <a:cs typeface="Times New Roman" panose="02020603050405020304" pitchFamily="18" charset="0"/>
              </a:rPr>
              <a:t>What are the rules? (safe systems, safety equipment)</a:t>
            </a:r>
            <a:endParaRPr lang="en-GB" altLang="en-US" sz="4400" dirty="0">
              <a:cs typeface="Times New Roman" panose="02020603050405020304" pitchFamily="18" charset="0"/>
            </a:endParaRPr>
          </a:p>
          <a:p>
            <a:pPr marL="342900" indent="-342900">
              <a:buClr>
                <a:srgbClr val="0077E3"/>
              </a:buClr>
              <a:buFont typeface="Arial" panose="020B0604020202020204" pitchFamily="34" charset="0"/>
              <a:buChar char="•"/>
            </a:pPr>
            <a:r>
              <a:rPr lang="en-GB" altLang="en-US" dirty="0">
                <a:cs typeface="Times New Roman" panose="02020603050405020304" pitchFamily="18" charset="0"/>
              </a:rPr>
              <a:t>Who else is involved? Can I endanger them? Can they endanger me?</a:t>
            </a:r>
          </a:p>
          <a:p>
            <a:pPr marL="342900" indent="-342900">
              <a:buClr>
                <a:srgbClr val="0077E3"/>
              </a:buClr>
              <a:buFont typeface="Arial" panose="020B0604020202020204" pitchFamily="34" charset="0"/>
              <a:buChar char="•"/>
            </a:pPr>
            <a:r>
              <a:rPr lang="en-GB" altLang="en-US" dirty="0">
                <a:cs typeface="Times New Roman" panose="02020603050405020304" pitchFamily="18" charset="0"/>
              </a:rPr>
              <a:t>How do I plan the work?</a:t>
            </a:r>
          </a:p>
          <a:p>
            <a:pPr marL="342900" indent="-342900">
              <a:buClr>
                <a:srgbClr val="0077E3"/>
              </a:buClr>
              <a:buFont typeface="Arial" panose="020B0604020202020204" pitchFamily="34" charset="0"/>
              <a:buChar char="•"/>
            </a:pPr>
            <a:r>
              <a:rPr lang="en-GB" altLang="en-US" dirty="0">
                <a:cs typeface="Times New Roman" panose="02020603050405020304" pitchFamily="18" charset="0"/>
              </a:rPr>
              <a:t>Does everything work correctly? </a:t>
            </a:r>
          </a:p>
          <a:p>
            <a:pPr marL="342900" indent="-342900">
              <a:buClr>
                <a:srgbClr val="0077E3"/>
              </a:buClr>
              <a:buFont typeface="Arial" panose="020B0604020202020204" pitchFamily="34" charset="0"/>
              <a:buChar char="•"/>
            </a:pPr>
            <a:r>
              <a:rPr lang="en-GB" altLang="en-US" dirty="0">
                <a:cs typeface="Times New Roman" panose="02020603050405020304" pitchFamily="18" charset="0"/>
              </a:rPr>
              <a:t>Do not use unsafe equipment: report all defects. </a:t>
            </a:r>
          </a:p>
        </p:txBody>
      </p:sp>
    </p:spTree>
    <p:extLst>
      <p:ext uri="{BB962C8B-B14F-4D97-AF65-F5344CB8AC3E}">
        <p14:creationId xmlns:p14="http://schemas.microsoft.com/office/powerpoint/2010/main" val="19482843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a:extLst>
              <a:ext uri="{FF2B5EF4-FFF2-40B4-BE49-F238E27FC236}">
                <a16:creationId xmlns:a16="http://schemas.microsoft.com/office/drawing/2014/main" id="{BBEC62A0-EA41-4D47-AB26-A3990C7BB3D6}"/>
              </a:ext>
            </a:extLst>
          </p:cNvPr>
          <p:cNvSpPr>
            <a:spLocks noGrp="1" noChangeArrowheads="1"/>
          </p:cNvSpPr>
          <p:nvPr>
            <p:ph type="title"/>
          </p:nvPr>
        </p:nvSpPr>
        <p:spPr/>
        <p:txBody>
          <a:bodyPr/>
          <a:lstStyle/>
          <a:p>
            <a:r>
              <a:rPr lang="en-GB" altLang="en-US" sz="2400" dirty="0"/>
              <a:t>Control of Substances Hazardous to Health</a:t>
            </a:r>
          </a:p>
        </p:txBody>
      </p:sp>
      <p:sp>
        <p:nvSpPr>
          <p:cNvPr id="145411" name="Rectangle 3">
            <a:extLst>
              <a:ext uri="{FF2B5EF4-FFF2-40B4-BE49-F238E27FC236}">
                <a16:creationId xmlns:a16="http://schemas.microsoft.com/office/drawing/2014/main" id="{1F910281-74F6-CC4B-978F-17AD0162BBEB}"/>
              </a:ext>
            </a:extLst>
          </p:cNvPr>
          <p:cNvSpPr>
            <a:spLocks noGrp="1" noChangeArrowheads="1"/>
          </p:cNvSpPr>
          <p:nvPr>
            <p:ph type="body" idx="1"/>
          </p:nvPr>
        </p:nvSpPr>
        <p:spPr>
          <a:xfrm>
            <a:off x="1475656" y="1556792"/>
            <a:ext cx="7294562" cy="457200"/>
          </a:xfrm>
        </p:spPr>
        <p:txBody>
          <a:bodyPr/>
          <a:lstStyle/>
          <a:p>
            <a:r>
              <a:rPr lang="en-GB" altLang="en-US" dirty="0"/>
              <a:t>Look out for these signs:                                                                   </a:t>
            </a:r>
          </a:p>
        </p:txBody>
      </p:sp>
      <p:pic>
        <p:nvPicPr>
          <p:cNvPr id="145412" name="Picture 4">
            <a:extLst>
              <a:ext uri="{FF2B5EF4-FFF2-40B4-BE49-F238E27FC236}">
                <a16:creationId xmlns:a16="http://schemas.microsoft.com/office/drawing/2014/main" id="{12A562D5-440D-E54F-B191-8E8725A9CFF9}"/>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14550" y="2284413"/>
            <a:ext cx="1714500" cy="1144587"/>
          </a:xfrm>
          <a:prstGeom prst="rect">
            <a:avLst/>
          </a:prstGeom>
          <a:noFill/>
          <a:extLst>
            <a:ext uri="{909E8E84-426E-40DD-AFC4-6F175D3DCCD1}">
              <a14:hiddenFill xmlns:a14="http://schemas.microsoft.com/office/drawing/2010/main">
                <a:solidFill>
                  <a:srgbClr val="FFFFFF"/>
                </a:solidFill>
              </a14:hiddenFill>
            </a:ext>
          </a:extLst>
        </p:spPr>
      </p:pic>
      <p:pic>
        <p:nvPicPr>
          <p:cNvPr id="145413" name="Picture 5">
            <a:extLst>
              <a:ext uri="{FF2B5EF4-FFF2-40B4-BE49-F238E27FC236}">
                <a16:creationId xmlns:a16="http://schemas.microsoft.com/office/drawing/2014/main" id="{EC949355-7ED9-D840-985A-934F4C80F254}"/>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858669" y="2275234"/>
            <a:ext cx="1601788" cy="1123950"/>
          </a:xfrm>
          <a:prstGeom prst="rect">
            <a:avLst/>
          </a:prstGeom>
          <a:noFill/>
          <a:extLst>
            <a:ext uri="{909E8E84-426E-40DD-AFC4-6F175D3DCCD1}">
              <a14:hiddenFill xmlns:a14="http://schemas.microsoft.com/office/drawing/2010/main">
                <a:solidFill>
                  <a:srgbClr val="FFFFFF"/>
                </a:solidFill>
              </a14:hiddenFill>
            </a:ext>
          </a:extLst>
        </p:spPr>
      </p:pic>
      <p:pic>
        <p:nvPicPr>
          <p:cNvPr id="145414" name="Picture 6">
            <a:extLst>
              <a:ext uri="{FF2B5EF4-FFF2-40B4-BE49-F238E27FC236}">
                <a16:creationId xmlns:a16="http://schemas.microsoft.com/office/drawing/2014/main" id="{EAACC697-2B2F-6148-879E-E136CB9F15C3}"/>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228850" y="4425156"/>
            <a:ext cx="1485900" cy="1030287"/>
          </a:xfrm>
          <a:prstGeom prst="rect">
            <a:avLst/>
          </a:prstGeom>
          <a:noFill/>
          <a:extLst>
            <a:ext uri="{909E8E84-426E-40DD-AFC4-6F175D3DCCD1}">
              <a14:hiddenFill xmlns:a14="http://schemas.microsoft.com/office/drawing/2010/main">
                <a:solidFill>
                  <a:srgbClr val="FFFFFF"/>
                </a:solidFill>
              </a14:hiddenFill>
            </a:ext>
          </a:extLst>
        </p:spPr>
      </p:pic>
      <p:pic>
        <p:nvPicPr>
          <p:cNvPr id="145415" name="Picture 7">
            <a:extLst>
              <a:ext uri="{FF2B5EF4-FFF2-40B4-BE49-F238E27FC236}">
                <a16:creationId xmlns:a16="http://schemas.microsoft.com/office/drawing/2014/main" id="{6E952D5F-65E1-1241-9AD3-520EFCA3EED7}"/>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221413" y="4317689"/>
            <a:ext cx="1600200" cy="1028700"/>
          </a:xfrm>
          <a:prstGeom prst="rect">
            <a:avLst/>
          </a:prstGeom>
          <a:noFill/>
          <a:extLst>
            <a:ext uri="{909E8E84-426E-40DD-AFC4-6F175D3DCCD1}">
              <a14:hiddenFill xmlns:a14="http://schemas.microsoft.com/office/drawing/2010/main">
                <a:solidFill>
                  <a:srgbClr val="FFFFFF"/>
                </a:solidFill>
              </a14:hiddenFill>
            </a:ext>
          </a:extLst>
        </p:spPr>
      </p:pic>
      <p:sp>
        <p:nvSpPr>
          <p:cNvPr id="145417" name="Text Box 9">
            <a:extLst>
              <a:ext uri="{FF2B5EF4-FFF2-40B4-BE49-F238E27FC236}">
                <a16:creationId xmlns:a16="http://schemas.microsoft.com/office/drawing/2014/main" id="{575F0901-F22C-F14E-B0F9-59932C2F085A}"/>
              </a:ext>
            </a:extLst>
          </p:cNvPr>
          <p:cNvSpPr txBox="1">
            <a:spLocks noChangeArrowheads="1"/>
          </p:cNvSpPr>
          <p:nvPr/>
        </p:nvSpPr>
        <p:spPr bwMode="auto">
          <a:xfrm>
            <a:off x="2124075" y="3429000"/>
            <a:ext cx="2025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lnSpc>
                <a:spcPct val="100000"/>
              </a:lnSpc>
              <a:spcBef>
                <a:spcPct val="0"/>
              </a:spcBef>
              <a:spcAft>
                <a:spcPct val="0"/>
              </a:spcAft>
            </a:pPr>
            <a:r>
              <a:rPr lang="en-GB" altLang="en-US" sz="1800" b="0" dirty="0">
                <a:solidFill>
                  <a:schemeClr val="tx1"/>
                </a:solidFill>
                <a:latin typeface="Arial" panose="020B0604020202020204" pitchFamily="34" charset="0"/>
              </a:rPr>
              <a:t>Toxic or very toxic</a:t>
            </a:r>
          </a:p>
        </p:txBody>
      </p:sp>
      <p:sp>
        <p:nvSpPr>
          <p:cNvPr id="145418" name="Text Box 10">
            <a:extLst>
              <a:ext uri="{FF2B5EF4-FFF2-40B4-BE49-F238E27FC236}">
                <a16:creationId xmlns:a16="http://schemas.microsoft.com/office/drawing/2014/main" id="{7A1D5EB2-9996-9A4C-B6A1-0836D754FB3D}"/>
              </a:ext>
            </a:extLst>
          </p:cNvPr>
          <p:cNvSpPr txBox="1">
            <a:spLocks noChangeArrowheads="1"/>
          </p:cNvSpPr>
          <p:nvPr/>
        </p:nvSpPr>
        <p:spPr bwMode="auto">
          <a:xfrm>
            <a:off x="5773738" y="5357298"/>
            <a:ext cx="2495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lnSpc>
                <a:spcPct val="100000"/>
              </a:lnSpc>
              <a:spcBef>
                <a:spcPct val="20000"/>
              </a:spcBef>
              <a:spcAft>
                <a:spcPct val="0"/>
              </a:spcAft>
            </a:pPr>
            <a:r>
              <a:rPr lang="en-GB" altLang="en-US" sz="1800" b="0" dirty="0">
                <a:solidFill>
                  <a:schemeClr val="tx1"/>
                </a:solidFill>
                <a:latin typeface="Arial" panose="020B0604020202020204" pitchFamily="34" charset="0"/>
              </a:rPr>
              <a:t>Flammable / risk of fire</a:t>
            </a:r>
          </a:p>
        </p:txBody>
      </p:sp>
      <p:sp>
        <p:nvSpPr>
          <p:cNvPr id="145419" name="Text Box 11">
            <a:extLst>
              <a:ext uri="{FF2B5EF4-FFF2-40B4-BE49-F238E27FC236}">
                <a16:creationId xmlns:a16="http://schemas.microsoft.com/office/drawing/2014/main" id="{42EC21B4-679E-FC4C-86E9-4E4E73D81866}"/>
              </a:ext>
            </a:extLst>
          </p:cNvPr>
          <p:cNvSpPr txBox="1">
            <a:spLocks noChangeArrowheads="1"/>
          </p:cNvSpPr>
          <p:nvPr/>
        </p:nvSpPr>
        <p:spPr bwMode="auto">
          <a:xfrm>
            <a:off x="2019300" y="5480684"/>
            <a:ext cx="1695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lnSpc>
                <a:spcPct val="100000"/>
              </a:lnSpc>
              <a:spcBef>
                <a:spcPct val="0"/>
              </a:spcBef>
              <a:spcAft>
                <a:spcPct val="0"/>
              </a:spcAft>
            </a:pPr>
            <a:r>
              <a:rPr lang="en-GB" altLang="en-US" sz="1800" b="0" dirty="0">
                <a:solidFill>
                  <a:schemeClr val="tx1"/>
                </a:solidFill>
                <a:latin typeface="Arial" panose="020B0604020202020204" pitchFamily="34" charset="0"/>
              </a:rPr>
              <a:t>Harmful/Irritant</a:t>
            </a:r>
          </a:p>
        </p:txBody>
      </p:sp>
      <p:sp>
        <p:nvSpPr>
          <p:cNvPr id="145420" name="Text Box 12">
            <a:extLst>
              <a:ext uri="{FF2B5EF4-FFF2-40B4-BE49-F238E27FC236}">
                <a16:creationId xmlns:a16="http://schemas.microsoft.com/office/drawing/2014/main" id="{3427EA07-B184-804B-8D0A-F82E32D082A4}"/>
              </a:ext>
            </a:extLst>
          </p:cNvPr>
          <p:cNvSpPr txBox="1">
            <a:spLocks noChangeArrowheads="1"/>
          </p:cNvSpPr>
          <p:nvPr/>
        </p:nvSpPr>
        <p:spPr bwMode="auto">
          <a:xfrm>
            <a:off x="5992813" y="3399184"/>
            <a:ext cx="1162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1" hangingPunct="1">
              <a:lnSpc>
                <a:spcPct val="100000"/>
              </a:lnSpc>
              <a:spcBef>
                <a:spcPct val="0"/>
              </a:spcBef>
              <a:spcAft>
                <a:spcPct val="0"/>
              </a:spcAft>
            </a:pPr>
            <a:r>
              <a:rPr lang="en-GB" altLang="en-US" sz="1800" b="0" dirty="0">
                <a:solidFill>
                  <a:schemeClr val="tx1"/>
                </a:solidFill>
                <a:latin typeface="Arial" panose="020B0604020202020204" pitchFamily="34" charset="0"/>
              </a:rPr>
              <a:t>Corrosive</a:t>
            </a:r>
          </a:p>
        </p:txBody>
      </p:sp>
    </p:spTree>
    <p:extLst>
      <p:ext uri="{BB962C8B-B14F-4D97-AF65-F5344CB8AC3E}">
        <p14:creationId xmlns:p14="http://schemas.microsoft.com/office/powerpoint/2010/main" val="3684457633"/>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B0CA2-D45D-4CD3-A2EB-B8DAEC3087E8}"/>
              </a:ext>
            </a:extLst>
          </p:cNvPr>
          <p:cNvSpPr>
            <a:spLocks noGrp="1"/>
          </p:cNvSpPr>
          <p:nvPr>
            <p:ph type="title"/>
          </p:nvPr>
        </p:nvSpPr>
        <p:spPr/>
        <p:txBody>
          <a:bodyPr/>
          <a:lstStyle/>
          <a:p>
            <a:r>
              <a:rPr lang="en-GB" dirty="0"/>
              <a:t>Manual Handling Regulations</a:t>
            </a:r>
          </a:p>
        </p:txBody>
      </p:sp>
      <p:sp>
        <p:nvSpPr>
          <p:cNvPr id="3" name="Content Placeholder 2">
            <a:extLst>
              <a:ext uri="{FF2B5EF4-FFF2-40B4-BE49-F238E27FC236}">
                <a16:creationId xmlns:a16="http://schemas.microsoft.com/office/drawing/2014/main" id="{9C788E28-1C04-4F1E-BA7A-CB5A1F962E6E}"/>
              </a:ext>
            </a:extLst>
          </p:cNvPr>
          <p:cNvSpPr>
            <a:spLocks noGrp="1"/>
          </p:cNvSpPr>
          <p:nvPr>
            <p:ph sz="quarter" idx="10"/>
          </p:nvPr>
        </p:nvSpPr>
        <p:spPr>
          <a:xfrm>
            <a:off x="457200" y="1602000"/>
            <a:ext cx="4524791" cy="4248000"/>
          </a:xfrm>
        </p:spPr>
        <p:txBody>
          <a:bodyPr/>
          <a:lstStyle/>
          <a:p>
            <a:r>
              <a:rPr lang="en-GB" dirty="0"/>
              <a:t>The </a:t>
            </a:r>
            <a:r>
              <a:rPr lang="en-GB" b="1" dirty="0"/>
              <a:t>Manual Handling Operations Regulations</a:t>
            </a:r>
            <a:r>
              <a:rPr lang="en-GB" dirty="0"/>
              <a:t> (often abbreviated to MHOR) are health and safety </a:t>
            </a:r>
            <a:r>
              <a:rPr lang="en-GB" b="1" dirty="0"/>
              <a:t>legislation</a:t>
            </a:r>
            <a:r>
              <a:rPr lang="en-GB" dirty="0"/>
              <a:t> that affects both employers and employees. </a:t>
            </a:r>
          </a:p>
          <a:p>
            <a:r>
              <a:rPr lang="en-GB" dirty="0"/>
              <a:t>It passed into law in 1992, and was amended in </a:t>
            </a:r>
            <a:r>
              <a:rPr lang="en-GB" b="1" dirty="0"/>
              <a:t>2002</a:t>
            </a:r>
            <a:r>
              <a:rPr lang="en-GB" dirty="0"/>
              <a:t>. </a:t>
            </a:r>
          </a:p>
          <a:p>
            <a:endParaRPr lang="en-GB" dirty="0"/>
          </a:p>
        </p:txBody>
      </p:sp>
      <p:pic>
        <p:nvPicPr>
          <p:cNvPr id="5" name="Picture 4" descr="Diagram&#10;&#10;Description automatically generated">
            <a:extLst>
              <a:ext uri="{FF2B5EF4-FFF2-40B4-BE49-F238E27FC236}">
                <a16:creationId xmlns:a16="http://schemas.microsoft.com/office/drawing/2014/main" id="{D583DD22-8B89-4AA8-A15C-35118C868BF0}"/>
              </a:ext>
            </a:extLst>
          </p:cNvPr>
          <p:cNvPicPr>
            <a:picLocks noChangeAspect="1"/>
          </p:cNvPicPr>
          <p:nvPr/>
        </p:nvPicPr>
        <p:blipFill rotWithShape="1">
          <a:blip r:embed="rId2"/>
          <a:srcRect l="4152" t="13257" r="6903" b="24801"/>
          <a:stretch/>
        </p:blipFill>
        <p:spPr>
          <a:xfrm>
            <a:off x="4572000" y="3438207"/>
            <a:ext cx="4259033" cy="2590258"/>
          </a:xfrm>
          <a:prstGeom prst="rect">
            <a:avLst/>
          </a:prstGeom>
        </p:spPr>
      </p:pic>
    </p:spTree>
    <p:extLst>
      <p:ext uri="{BB962C8B-B14F-4D97-AF65-F5344CB8AC3E}">
        <p14:creationId xmlns:p14="http://schemas.microsoft.com/office/powerpoint/2010/main" val="12388622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0BE8B-6406-450A-AB91-4F1DA4A44740}"/>
              </a:ext>
            </a:extLst>
          </p:cNvPr>
          <p:cNvSpPr>
            <a:spLocks noGrp="1"/>
          </p:cNvSpPr>
          <p:nvPr>
            <p:ph type="title"/>
          </p:nvPr>
        </p:nvSpPr>
        <p:spPr/>
        <p:txBody>
          <a:bodyPr/>
          <a:lstStyle/>
          <a:p>
            <a:r>
              <a:rPr lang="en-GB" dirty="0"/>
              <a:t>Manual Handling Regulations continued</a:t>
            </a:r>
          </a:p>
        </p:txBody>
      </p:sp>
      <p:sp>
        <p:nvSpPr>
          <p:cNvPr id="3" name="Content Placeholder 2">
            <a:extLst>
              <a:ext uri="{FF2B5EF4-FFF2-40B4-BE49-F238E27FC236}">
                <a16:creationId xmlns:a16="http://schemas.microsoft.com/office/drawing/2014/main" id="{3F610AD9-D074-43CF-8195-CD5CCB8BDECC}"/>
              </a:ext>
            </a:extLst>
          </p:cNvPr>
          <p:cNvSpPr>
            <a:spLocks noGrp="1"/>
          </p:cNvSpPr>
          <p:nvPr>
            <p:ph sz="quarter" idx="10"/>
          </p:nvPr>
        </p:nvSpPr>
        <p:spPr/>
        <p:txBody>
          <a:bodyPr/>
          <a:lstStyle/>
          <a:p>
            <a:r>
              <a:rPr lang="en-GB" dirty="0"/>
              <a:t>MHOR 1992 set out a clear ranking of measures for dealing with risks from manual handling. These are: </a:t>
            </a:r>
          </a:p>
          <a:p>
            <a:pPr marL="342900" indent="-342900">
              <a:buClr>
                <a:srgbClr val="0077E3"/>
              </a:buClr>
              <a:buFont typeface="Arial" panose="020B0604020202020204" pitchFamily="34" charset="0"/>
              <a:buChar char="•"/>
            </a:pPr>
            <a:r>
              <a:rPr lang="en-GB" b="1" dirty="0"/>
              <a:t>first</a:t>
            </a:r>
            <a:r>
              <a:rPr lang="en-GB" dirty="0"/>
              <a:t>: avoid hazardous manual handling operations so far as is reasonably practicable </a:t>
            </a:r>
          </a:p>
          <a:p>
            <a:pPr marL="342900" indent="-342900">
              <a:buClr>
                <a:srgbClr val="0077E3"/>
              </a:buClr>
              <a:buFont typeface="Arial" panose="020B0604020202020204" pitchFamily="34" charset="0"/>
              <a:buChar char="•"/>
            </a:pPr>
            <a:r>
              <a:rPr lang="en-GB" b="1" dirty="0"/>
              <a:t>second</a:t>
            </a:r>
            <a:r>
              <a:rPr lang="en-GB" dirty="0"/>
              <a:t>: assess any hazardous manual handling operations that cannot be avoided, and </a:t>
            </a:r>
          </a:p>
          <a:p>
            <a:pPr marL="342900" indent="-342900">
              <a:buClr>
                <a:srgbClr val="0077E3"/>
              </a:buClr>
              <a:buFont typeface="Arial" panose="020B0604020202020204" pitchFamily="34" charset="0"/>
              <a:buChar char="•"/>
            </a:pPr>
            <a:r>
              <a:rPr lang="en-GB" b="1" dirty="0"/>
              <a:t>third:</a:t>
            </a:r>
            <a:r>
              <a:rPr lang="en-GB" dirty="0"/>
              <a:t> reduce the risk of injury so far as is reasonably practicable.</a:t>
            </a:r>
          </a:p>
          <a:p>
            <a:endParaRPr lang="en-GB" dirty="0"/>
          </a:p>
        </p:txBody>
      </p:sp>
    </p:spTree>
    <p:extLst>
      <p:ext uri="{BB962C8B-B14F-4D97-AF65-F5344CB8AC3E}">
        <p14:creationId xmlns:p14="http://schemas.microsoft.com/office/powerpoint/2010/main" val="35877443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F41D9-D8EF-9D4C-BB60-46AFBC83387A}"/>
              </a:ext>
            </a:extLst>
          </p:cNvPr>
          <p:cNvSpPr>
            <a:spLocks noGrp="1"/>
          </p:cNvSpPr>
          <p:nvPr>
            <p:ph type="title"/>
          </p:nvPr>
        </p:nvSpPr>
        <p:spPr/>
        <p:txBody>
          <a:bodyPr/>
          <a:lstStyle/>
          <a:p>
            <a:r>
              <a:rPr lang="en-US" dirty="0"/>
              <a:t>PPE at Work Regulations</a:t>
            </a:r>
          </a:p>
        </p:txBody>
      </p:sp>
      <p:sp>
        <p:nvSpPr>
          <p:cNvPr id="3" name="Content Placeholder 2">
            <a:extLst>
              <a:ext uri="{FF2B5EF4-FFF2-40B4-BE49-F238E27FC236}">
                <a16:creationId xmlns:a16="http://schemas.microsoft.com/office/drawing/2014/main" id="{2C13FF8D-5552-E749-A283-CB6A25BE9257}"/>
              </a:ext>
            </a:extLst>
          </p:cNvPr>
          <p:cNvSpPr>
            <a:spLocks noGrp="1"/>
          </p:cNvSpPr>
          <p:nvPr>
            <p:ph idx="1"/>
          </p:nvPr>
        </p:nvSpPr>
        <p:spPr/>
        <p:txBody>
          <a:bodyPr/>
          <a:lstStyle/>
          <a:p>
            <a:r>
              <a:rPr lang="en-GB" dirty="0"/>
              <a:t>Employers have duties concerning the provision and use of personal protective equipment (PPE) at work. </a:t>
            </a:r>
          </a:p>
          <a:p>
            <a:r>
              <a:rPr lang="en-GB" dirty="0"/>
              <a:t>PPE is equipment that will protect the user against health or safety risks at work. </a:t>
            </a:r>
          </a:p>
          <a:p>
            <a:r>
              <a:rPr lang="en-GB" dirty="0"/>
              <a:t>It can include items such as safety helmets, gloves, eye protection, high-visibility clothing, safety footwear and safety harnesses. It also includes respiratory protective equipment (RPE).</a:t>
            </a:r>
          </a:p>
          <a:p>
            <a:r>
              <a:rPr lang="en-GB" dirty="0"/>
              <a:t>Session 9 gives an in-depth look at the PPE regs.</a:t>
            </a:r>
          </a:p>
          <a:p>
            <a:endParaRPr lang="en-US" dirty="0"/>
          </a:p>
        </p:txBody>
      </p:sp>
    </p:spTree>
    <p:extLst>
      <p:ext uri="{BB962C8B-B14F-4D97-AF65-F5344CB8AC3E}">
        <p14:creationId xmlns:p14="http://schemas.microsoft.com/office/powerpoint/2010/main" val="37851834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30105-8CEC-0C4D-8291-12D132F987E9}"/>
              </a:ext>
            </a:extLst>
          </p:cNvPr>
          <p:cNvSpPr>
            <a:spLocks noGrp="1"/>
          </p:cNvSpPr>
          <p:nvPr>
            <p:ph type="title"/>
          </p:nvPr>
        </p:nvSpPr>
        <p:spPr/>
        <p:txBody>
          <a:bodyPr/>
          <a:lstStyle/>
          <a:p>
            <a:r>
              <a:rPr lang="en-US" dirty="0"/>
              <a:t>Work at Height Regulations</a:t>
            </a:r>
          </a:p>
        </p:txBody>
      </p:sp>
      <p:sp>
        <p:nvSpPr>
          <p:cNvPr id="3" name="Content Placeholder 2">
            <a:extLst>
              <a:ext uri="{FF2B5EF4-FFF2-40B4-BE49-F238E27FC236}">
                <a16:creationId xmlns:a16="http://schemas.microsoft.com/office/drawing/2014/main" id="{7B822238-F6B7-1B48-BF7F-DFA18BC345D2}"/>
              </a:ext>
            </a:extLst>
          </p:cNvPr>
          <p:cNvSpPr>
            <a:spLocks noGrp="1"/>
          </p:cNvSpPr>
          <p:nvPr>
            <p:ph idx="1"/>
          </p:nvPr>
        </p:nvSpPr>
        <p:spPr/>
        <p:txBody>
          <a:bodyPr/>
          <a:lstStyle/>
          <a:p>
            <a:r>
              <a:rPr lang="en-GB" dirty="0"/>
              <a:t>The purpose of </a:t>
            </a:r>
            <a:r>
              <a:rPr lang="en-GB" u="sng" dirty="0">
                <a:hlinkClick r:id="rId2"/>
              </a:rPr>
              <a:t>The Work at Height Regulations 2005</a:t>
            </a:r>
            <a:r>
              <a:rPr lang="en-GB" dirty="0"/>
              <a:t> is to prevent death and injury caused by a fall from height. If you are an employer or you control work at height (for example, facilities managers or building owners who may contract others to work at height), the Regulations apply to you. </a:t>
            </a:r>
          </a:p>
          <a:p>
            <a:r>
              <a:rPr lang="en-GB" dirty="0"/>
              <a:t>Employers and those in control of any work at height activity must make sure work is properly planned, supervised and carried out by competent people. This includes using the correct type of equipment for working at height. Low-risk, relatively straightforward tasks will require less effort when it comes to planning.</a:t>
            </a:r>
          </a:p>
          <a:p>
            <a:r>
              <a:rPr lang="en-GB" dirty="0"/>
              <a:t>Session 12 gives an in-depth look at access equipment and working at height.</a:t>
            </a:r>
          </a:p>
          <a:p>
            <a:endParaRPr lang="en-GB" dirty="0"/>
          </a:p>
          <a:p>
            <a:endParaRPr lang="en-US" dirty="0"/>
          </a:p>
        </p:txBody>
      </p:sp>
    </p:spTree>
    <p:extLst>
      <p:ext uri="{BB962C8B-B14F-4D97-AF65-F5344CB8AC3E}">
        <p14:creationId xmlns:p14="http://schemas.microsoft.com/office/powerpoint/2010/main" val="26678110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41EA0-AC25-8B43-9EE9-BD282C12F0CA}"/>
              </a:ext>
            </a:extLst>
          </p:cNvPr>
          <p:cNvSpPr>
            <a:spLocks noGrp="1"/>
          </p:cNvSpPr>
          <p:nvPr>
            <p:ph type="title"/>
          </p:nvPr>
        </p:nvSpPr>
        <p:spPr/>
        <p:txBody>
          <a:bodyPr/>
          <a:lstStyle/>
          <a:p>
            <a:r>
              <a:rPr lang="en-US" dirty="0"/>
              <a:t>Control of Noise at Work Regulations</a:t>
            </a:r>
          </a:p>
        </p:txBody>
      </p:sp>
      <p:sp>
        <p:nvSpPr>
          <p:cNvPr id="3" name="Content Placeholder 2">
            <a:extLst>
              <a:ext uri="{FF2B5EF4-FFF2-40B4-BE49-F238E27FC236}">
                <a16:creationId xmlns:a16="http://schemas.microsoft.com/office/drawing/2014/main" id="{0DA656BE-7AF4-CE49-A9EC-4843F8CB9D66}"/>
              </a:ext>
            </a:extLst>
          </p:cNvPr>
          <p:cNvSpPr>
            <a:spLocks noGrp="1"/>
          </p:cNvSpPr>
          <p:nvPr>
            <p:ph idx="1"/>
          </p:nvPr>
        </p:nvSpPr>
        <p:spPr/>
        <p:txBody>
          <a:bodyPr/>
          <a:lstStyle/>
          <a:p>
            <a:r>
              <a:rPr lang="en-GB" dirty="0"/>
              <a:t>The Control of Noise at Work Regulations 2005 (the Noise Regulations) came into force for all industry sectors in Great Britain on 6 April 2006 (except for the music and entertainment sectors where they came into force on 6 April 2008).</a:t>
            </a:r>
          </a:p>
          <a:p>
            <a:r>
              <a:rPr lang="en-GB" dirty="0"/>
              <a:t>The aim of the Noise Regulations is to ensure that workers' hearing is protected from excessive noise at their place of work, which could cause them to lose their hearing and/or to suffer from tinnitus (permanent ringing in the ears).</a:t>
            </a:r>
          </a:p>
          <a:p>
            <a:r>
              <a:rPr lang="en-GB" dirty="0"/>
              <a:t>The Control of Noise at Work Regulations 2005 replace the Noise at Work Regulations 1989</a:t>
            </a:r>
          </a:p>
          <a:p>
            <a:endParaRPr lang="en-US" dirty="0"/>
          </a:p>
        </p:txBody>
      </p:sp>
    </p:spTree>
    <p:extLst>
      <p:ext uri="{BB962C8B-B14F-4D97-AF65-F5344CB8AC3E}">
        <p14:creationId xmlns:p14="http://schemas.microsoft.com/office/powerpoint/2010/main" val="19792352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70ED1-97AC-3143-B017-87B9D45A0789}"/>
              </a:ext>
            </a:extLst>
          </p:cNvPr>
          <p:cNvSpPr>
            <a:spLocks noGrp="1"/>
          </p:cNvSpPr>
          <p:nvPr>
            <p:ph type="title"/>
          </p:nvPr>
        </p:nvSpPr>
        <p:spPr/>
        <p:txBody>
          <a:bodyPr/>
          <a:lstStyle/>
          <a:p>
            <a:r>
              <a:rPr lang="en-US" dirty="0"/>
              <a:t>Control of Vibration at Work Regulations	</a:t>
            </a:r>
          </a:p>
        </p:txBody>
      </p:sp>
      <p:sp>
        <p:nvSpPr>
          <p:cNvPr id="3" name="Content Placeholder 2">
            <a:extLst>
              <a:ext uri="{FF2B5EF4-FFF2-40B4-BE49-F238E27FC236}">
                <a16:creationId xmlns:a16="http://schemas.microsoft.com/office/drawing/2014/main" id="{141985D7-3E99-1B44-B63B-49ABF9FC8EBE}"/>
              </a:ext>
            </a:extLst>
          </p:cNvPr>
          <p:cNvSpPr>
            <a:spLocks noGrp="1"/>
          </p:cNvSpPr>
          <p:nvPr>
            <p:ph idx="1"/>
          </p:nvPr>
        </p:nvSpPr>
        <p:spPr/>
        <p:txBody>
          <a:bodyPr/>
          <a:lstStyle/>
          <a:p>
            <a:r>
              <a:rPr lang="en-GB" dirty="0"/>
              <a:t>The Control of Vibration at Work Regulations 2005 (the Vibration Regulations), came into force on 6 July 2005 and aim to protect workers from risks to health from vibration.</a:t>
            </a:r>
          </a:p>
          <a:p>
            <a:r>
              <a:rPr lang="en-GB" dirty="0"/>
              <a:t>The regulations introduce action and limit values for hand-arm and whole-body vibration. </a:t>
            </a:r>
          </a:p>
          <a:p>
            <a:endParaRPr lang="en-US" dirty="0"/>
          </a:p>
        </p:txBody>
      </p:sp>
      <p:pic>
        <p:nvPicPr>
          <p:cNvPr id="6" name="Picture 5" descr="A picture containing ground, outdoor, way, street&#10;&#10;Description automatically generated">
            <a:extLst>
              <a:ext uri="{FF2B5EF4-FFF2-40B4-BE49-F238E27FC236}">
                <a16:creationId xmlns:a16="http://schemas.microsoft.com/office/drawing/2014/main" id="{E5DB27DA-472E-4AFB-9712-E780355A908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13081" y="3429000"/>
            <a:ext cx="4030919" cy="2682213"/>
          </a:xfrm>
          <a:prstGeom prst="rect">
            <a:avLst/>
          </a:prstGeom>
        </p:spPr>
      </p:pic>
    </p:spTree>
    <p:extLst>
      <p:ext uri="{BB962C8B-B14F-4D97-AF65-F5344CB8AC3E}">
        <p14:creationId xmlns:p14="http://schemas.microsoft.com/office/powerpoint/2010/main" val="9711000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543D0-278C-BF43-97D1-CF16E3683062}"/>
              </a:ext>
            </a:extLst>
          </p:cNvPr>
          <p:cNvSpPr>
            <a:spLocks noGrp="1"/>
          </p:cNvSpPr>
          <p:nvPr>
            <p:ph type="title"/>
          </p:nvPr>
        </p:nvSpPr>
        <p:spPr/>
        <p:txBody>
          <a:bodyPr/>
          <a:lstStyle/>
          <a:p>
            <a:r>
              <a:rPr lang="en-US" dirty="0"/>
              <a:t>Electricity at Work Regulations	</a:t>
            </a:r>
          </a:p>
        </p:txBody>
      </p:sp>
      <p:sp>
        <p:nvSpPr>
          <p:cNvPr id="3" name="Content Placeholder 2">
            <a:extLst>
              <a:ext uri="{FF2B5EF4-FFF2-40B4-BE49-F238E27FC236}">
                <a16:creationId xmlns:a16="http://schemas.microsoft.com/office/drawing/2014/main" id="{547C8C80-91D4-824D-A69E-77CD4116A7C9}"/>
              </a:ext>
            </a:extLst>
          </p:cNvPr>
          <p:cNvSpPr>
            <a:spLocks noGrp="1"/>
          </p:cNvSpPr>
          <p:nvPr>
            <p:ph idx="1"/>
          </p:nvPr>
        </p:nvSpPr>
        <p:spPr>
          <a:xfrm>
            <a:off x="457200" y="1512000"/>
            <a:ext cx="8435280" cy="4248000"/>
          </a:xfrm>
        </p:spPr>
        <p:txBody>
          <a:bodyPr/>
          <a:lstStyle/>
          <a:p>
            <a:r>
              <a:rPr lang="en-GB" dirty="0"/>
              <a:t>The purpose of this guidance is to highlight what can be done by duty holders to achieve electrical safety compliance with the duties imposed by the Regulations.</a:t>
            </a:r>
          </a:p>
          <a:p>
            <a:r>
              <a:rPr lang="en-GB" dirty="0"/>
              <a:t>It is relevant to all work activities and premises except certain offshore installations and particular ships. Of particular relevance to duty holders, it will also be of interest and practical help primarily to engineers (including those involved in design, construction, operation or maintenance of electrical systems and equipment), technicians and their managers.</a:t>
            </a:r>
          </a:p>
          <a:p>
            <a:r>
              <a:rPr lang="en-GB" dirty="0"/>
              <a:t>The Electricity at Work Regulations 1989 (SI 1989/635) (as amended) (the Regulations) came into force on 1 April 1990. The purpose of the Regulations is to require precautions to be taken against the risk of death or personal injury from electricity in work activities. </a:t>
            </a:r>
          </a:p>
          <a:p>
            <a:endParaRPr lang="en-GB" dirty="0"/>
          </a:p>
          <a:p>
            <a:endParaRPr lang="en-US" dirty="0"/>
          </a:p>
        </p:txBody>
      </p:sp>
    </p:spTree>
    <p:extLst>
      <p:ext uri="{BB962C8B-B14F-4D97-AF65-F5344CB8AC3E}">
        <p14:creationId xmlns:p14="http://schemas.microsoft.com/office/powerpoint/2010/main" val="31552905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C21A6-4869-314A-BE5A-0DE24484016B}"/>
              </a:ext>
            </a:extLst>
          </p:cNvPr>
          <p:cNvSpPr>
            <a:spLocks noGrp="1"/>
          </p:cNvSpPr>
          <p:nvPr>
            <p:ph type="title"/>
          </p:nvPr>
        </p:nvSpPr>
        <p:spPr/>
        <p:txBody>
          <a:bodyPr/>
          <a:lstStyle/>
          <a:p>
            <a:r>
              <a:rPr lang="en-US" dirty="0"/>
              <a:t>Lifting Operations and Lifting Equipment Regulations</a:t>
            </a:r>
          </a:p>
        </p:txBody>
      </p:sp>
      <p:sp>
        <p:nvSpPr>
          <p:cNvPr id="3" name="Content Placeholder 2">
            <a:extLst>
              <a:ext uri="{FF2B5EF4-FFF2-40B4-BE49-F238E27FC236}">
                <a16:creationId xmlns:a16="http://schemas.microsoft.com/office/drawing/2014/main" id="{DFFBC277-D737-7345-8E7D-643A473BED07}"/>
              </a:ext>
            </a:extLst>
          </p:cNvPr>
          <p:cNvSpPr>
            <a:spLocks noGrp="1"/>
          </p:cNvSpPr>
          <p:nvPr>
            <p:ph idx="1"/>
          </p:nvPr>
        </p:nvSpPr>
        <p:spPr/>
        <p:txBody>
          <a:bodyPr/>
          <a:lstStyle/>
          <a:p>
            <a:r>
              <a:rPr lang="en-GB" dirty="0"/>
              <a:t>These Regulations (often abbreviated to LOLER) place duties on people and companies who own, operate or have control over lifting equipment. This includes all businesses and organisations whose employees use lifting equipment, whether owned by them or not. </a:t>
            </a:r>
          </a:p>
          <a:p>
            <a:r>
              <a:rPr lang="en-GB" dirty="0"/>
              <a:t>In most cases, lifting equipment is also work equipment so the Provision and Use of Work Equipment Regulations (PUWER) will also apply (including </a:t>
            </a:r>
            <a:r>
              <a:rPr lang="en-GB" u="sng" dirty="0">
                <a:hlinkClick r:id="rId2"/>
              </a:rPr>
              <a:t>inspection</a:t>
            </a:r>
            <a:r>
              <a:rPr lang="en-GB" dirty="0"/>
              <a:t> and </a:t>
            </a:r>
            <a:r>
              <a:rPr lang="en-GB" u="sng" dirty="0">
                <a:hlinkClick r:id="rId3"/>
              </a:rPr>
              <a:t>maintenance</a:t>
            </a:r>
            <a:r>
              <a:rPr lang="en-GB" dirty="0"/>
              <a:t>). All lifting operations involving lifting equipment must be properly planned by a competent person, appropriately supervised and carried out in a safe manner.</a:t>
            </a:r>
          </a:p>
          <a:p>
            <a:endParaRPr lang="en-US" dirty="0"/>
          </a:p>
        </p:txBody>
      </p:sp>
    </p:spTree>
    <p:extLst>
      <p:ext uri="{BB962C8B-B14F-4D97-AF65-F5344CB8AC3E}">
        <p14:creationId xmlns:p14="http://schemas.microsoft.com/office/powerpoint/2010/main" val="3882213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750FD-B241-40D6-8482-B44D4A0053F1}"/>
              </a:ext>
            </a:extLst>
          </p:cNvPr>
          <p:cNvSpPr>
            <a:spLocks noGrp="1"/>
          </p:cNvSpPr>
          <p:nvPr>
            <p:ph type="title"/>
          </p:nvPr>
        </p:nvSpPr>
        <p:spPr/>
        <p:txBody>
          <a:bodyPr/>
          <a:lstStyle/>
          <a:p>
            <a:r>
              <a:rPr lang="en-GB" dirty="0"/>
              <a:t>Session aims cont…..</a:t>
            </a:r>
          </a:p>
        </p:txBody>
      </p:sp>
      <p:sp>
        <p:nvSpPr>
          <p:cNvPr id="3" name="Content Placeholder 2">
            <a:extLst>
              <a:ext uri="{FF2B5EF4-FFF2-40B4-BE49-F238E27FC236}">
                <a16:creationId xmlns:a16="http://schemas.microsoft.com/office/drawing/2014/main" id="{395CC378-96DC-479D-9A6C-585955C29A85}"/>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US" dirty="0"/>
              <a:t>Work at Height Regulations</a:t>
            </a:r>
            <a:endParaRPr lang="en-GB" dirty="0"/>
          </a:p>
          <a:p>
            <a:pPr marL="342900" indent="-342900">
              <a:buClr>
                <a:srgbClr val="0077E3"/>
              </a:buClr>
              <a:buFont typeface="Arial" panose="020B0604020202020204" pitchFamily="34" charset="0"/>
              <a:buChar char="•"/>
            </a:pPr>
            <a:r>
              <a:rPr lang="en-US" dirty="0"/>
              <a:t>Control of Noise at Work Regulations</a:t>
            </a:r>
            <a:endParaRPr lang="en-GB" dirty="0"/>
          </a:p>
          <a:p>
            <a:pPr marL="342900" indent="-342900">
              <a:buClr>
                <a:srgbClr val="0077E3"/>
              </a:buClr>
              <a:buFont typeface="Arial" panose="020B0604020202020204" pitchFamily="34" charset="0"/>
              <a:buChar char="•"/>
            </a:pPr>
            <a:r>
              <a:rPr lang="en-US" dirty="0"/>
              <a:t>Control of Vibration at Work Regulations</a:t>
            </a:r>
            <a:endParaRPr lang="en-GB" dirty="0"/>
          </a:p>
          <a:p>
            <a:pPr marL="342900" indent="-342900">
              <a:buClr>
                <a:srgbClr val="0077E3"/>
              </a:buClr>
              <a:buFont typeface="Arial" panose="020B0604020202020204" pitchFamily="34" charset="0"/>
              <a:buChar char="•"/>
            </a:pPr>
            <a:r>
              <a:rPr lang="en-US" dirty="0"/>
              <a:t>Electricity at Work Regulations</a:t>
            </a:r>
            <a:endParaRPr lang="en-GB" dirty="0"/>
          </a:p>
          <a:p>
            <a:pPr marL="342900" indent="-342900">
              <a:buClr>
                <a:srgbClr val="0077E3"/>
              </a:buClr>
              <a:buFont typeface="Arial" panose="020B0604020202020204" pitchFamily="34" charset="0"/>
              <a:buChar char="•"/>
            </a:pPr>
            <a:r>
              <a:rPr lang="en-US" dirty="0"/>
              <a:t>Lifting Operations and Lifting Equipment Regulations (LOLER)</a:t>
            </a:r>
            <a:endParaRPr lang="en-GB" dirty="0"/>
          </a:p>
          <a:p>
            <a:pPr marL="342900" indent="-342900">
              <a:buClr>
                <a:srgbClr val="0077E3"/>
              </a:buClr>
              <a:buFont typeface="Arial" panose="020B0604020202020204" pitchFamily="34" charset="0"/>
              <a:buChar char="•"/>
            </a:pPr>
            <a:r>
              <a:rPr lang="en-US" dirty="0"/>
              <a:t>Construction (Design and Management) Regulations (CDM)</a:t>
            </a:r>
            <a:endParaRPr lang="en-GB" dirty="0"/>
          </a:p>
          <a:p>
            <a:pPr marL="342900" indent="-342900">
              <a:buClr>
                <a:srgbClr val="0077E3"/>
              </a:buClr>
              <a:buFont typeface="Arial" panose="020B0604020202020204" pitchFamily="34" charset="0"/>
              <a:buChar char="•"/>
            </a:pPr>
            <a:r>
              <a:rPr lang="en-US" dirty="0"/>
              <a:t>Approved Code of Practice (ACOP)</a:t>
            </a:r>
            <a:endParaRPr lang="en-GB" dirty="0"/>
          </a:p>
          <a:p>
            <a:pPr marL="342900" indent="-342900">
              <a:buClr>
                <a:srgbClr val="0077E3"/>
              </a:buClr>
              <a:buFont typeface="Arial" panose="020B0604020202020204" pitchFamily="34" charset="0"/>
              <a:buChar char="•"/>
            </a:pPr>
            <a:r>
              <a:rPr lang="en-US" dirty="0"/>
              <a:t>HSE information. </a:t>
            </a:r>
            <a:endParaRPr lang="en-GB" dirty="0"/>
          </a:p>
          <a:p>
            <a:endParaRPr lang="en-GB" dirty="0"/>
          </a:p>
        </p:txBody>
      </p:sp>
    </p:spTree>
    <p:extLst>
      <p:ext uri="{BB962C8B-B14F-4D97-AF65-F5344CB8AC3E}">
        <p14:creationId xmlns:p14="http://schemas.microsoft.com/office/powerpoint/2010/main" val="6913980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CEB42-317C-9A4D-81B0-A506D0D87C2C}"/>
              </a:ext>
            </a:extLst>
          </p:cNvPr>
          <p:cNvSpPr>
            <a:spLocks noGrp="1"/>
          </p:cNvSpPr>
          <p:nvPr>
            <p:ph type="title"/>
          </p:nvPr>
        </p:nvSpPr>
        <p:spPr/>
        <p:txBody>
          <a:bodyPr/>
          <a:lstStyle/>
          <a:p>
            <a:r>
              <a:rPr lang="en-US" dirty="0"/>
              <a:t>LOLER continued</a:t>
            </a:r>
          </a:p>
        </p:txBody>
      </p:sp>
      <p:sp>
        <p:nvSpPr>
          <p:cNvPr id="3" name="Content Placeholder 2">
            <a:extLst>
              <a:ext uri="{FF2B5EF4-FFF2-40B4-BE49-F238E27FC236}">
                <a16:creationId xmlns:a16="http://schemas.microsoft.com/office/drawing/2014/main" id="{B862B66B-68B2-8F4C-A3B7-9D90F9FAEDE6}"/>
              </a:ext>
            </a:extLst>
          </p:cNvPr>
          <p:cNvSpPr>
            <a:spLocks noGrp="1"/>
          </p:cNvSpPr>
          <p:nvPr>
            <p:ph idx="1"/>
          </p:nvPr>
        </p:nvSpPr>
        <p:spPr/>
        <p:txBody>
          <a:bodyPr/>
          <a:lstStyle/>
          <a:p>
            <a:r>
              <a:rPr lang="en-GB" dirty="0"/>
              <a:t>LOLER also requires that all equipment used for lifting is fit for purpose, appropriate for the task, suitably marked and, in many cases, subject to statutory periodic '</a:t>
            </a:r>
            <a:r>
              <a:rPr lang="en-GB" u="sng" dirty="0">
                <a:hlinkClick r:id="rId2"/>
              </a:rPr>
              <a:t>thorough examination</a:t>
            </a:r>
            <a:r>
              <a:rPr lang="en-GB" dirty="0"/>
              <a:t>'. Records must be kept of all thorough examinations and any defects found must be reported to both the person responsible for the equipment and the relevant enforcing authority.</a:t>
            </a:r>
          </a:p>
          <a:p>
            <a:endParaRPr lang="en-US" dirty="0"/>
          </a:p>
        </p:txBody>
      </p:sp>
      <p:pic>
        <p:nvPicPr>
          <p:cNvPr id="6" name="Picture 5" descr="A picture containing sky, outdoor, transport, crane&#10;&#10;Description automatically generated">
            <a:extLst>
              <a:ext uri="{FF2B5EF4-FFF2-40B4-BE49-F238E27FC236}">
                <a16:creationId xmlns:a16="http://schemas.microsoft.com/office/drawing/2014/main" id="{67D52DC4-1442-417E-ADBF-EC86EE4D297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92080" y="3429000"/>
            <a:ext cx="3851920" cy="2562731"/>
          </a:xfrm>
          <a:prstGeom prst="rect">
            <a:avLst/>
          </a:prstGeom>
        </p:spPr>
      </p:pic>
    </p:spTree>
    <p:extLst>
      <p:ext uri="{BB962C8B-B14F-4D97-AF65-F5344CB8AC3E}">
        <p14:creationId xmlns:p14="http://schemas.microsoft.com/office/powerpoint/2010/main" val="4026562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07752-ED6B-304F-B840-40E79091B8E6}"/>
              </a:ext>
            </a:extLst>
          </p:cNvPr>
          <p:cNvSpPr>
            <a:spLocks noGrp="1"/>
          </p:cNvSpPr>
          <p:nvPr>
            <p:ph type="title"/>
          </p:nvPr>
        </p:nvSpPr>
        <p:spPr/>
        <p:txBody>
          <a:bodyPr/>
          <a:lstStyle/>
          <a:p>
            <a:r>
              <a:rPr lang="en-US" dirty="0"/>
              <a:t>Construction (Design and Management) Regulations</a:t>
            </a:r>
          </a:p>
        </p:txBody>
      </p:sp>
      <p:sp>
        <p:nvSpPr>
          <p:cNvPr id="3" name="Content Placeholder 2">
            <a:extLst>
              <a:ext uri="{FF2B5EF4-FFF2-40B4-BE49-F238E27FC236}">
                <a16:creationId xmlns:a16="http://schemas.microsoft.com/office/drawing/2014/main" id="{3375CACF-11EF-B148-9021-0B817E4D7B94}"/>
              </a:ext>
            </a:extLst>
          </p:cNvPr>
          <p:cNvSpPr>
            <a:spLocks noGrp="1"/>
          </p:cNvSpPr>
          <p:nvPr>
            <p:ph idx="1"/>
          </p:nvPr>
        </p:nvSpPr>
        <p:spPr>
          <a:xfrm>
            <a:off x="457200" y="1512000"/>
            <a:ext cx="4114800" cy="4248000"/>
          </a:xfrm>
        </p:spPr>
        <p:txBody>
          <a:bodyPr/>
          <a:lstStyle/>
          <a:p>
            <a:r>
              <a:rPr lang="en-GB" dirty="0"/>
              <a:t>Whatever your </a:t>
            </a:r>
            <a:r>
              <a:rPr lang="en-GB" u="sng" dirty="0">
                <a:hlinkClick r:id="rId2"/>
              </a:rPr>
              <a:t>role</a:t>
            </a:r>
            <a:r>
              <a:rPr lang="en-GB" dirty="0"/>
              <a:t> in construction, CDM aims to improve health and safety in the industry by helping you to:</a:t>
            </a:r>
          </a:p>
          <a:p>
            <a:pPr marL="342900" indent="-342900">
              <a:buClr>
                <a:srgbClr val="0077E3"/>
              </a:buClr>
              <a:buFont typeface="Arial" panose="020B0604020202020204" pitchFamily="34" charset="0"/>
              <a:buChar char="•"/>
            </a:pPr>
            <a:r>
              <a:rPr lang="en-GB" dirty="0"/>
              <a:t>sensibly plan the work so the risks involved are managed from start to finish</a:t>
            </a:r>
          </a:p>
          <a:p>
            <a:pPr marL="342900" indent="-342900">
              <a:buClr>
                <a:srgbClr val="0077E3"/>
              </a:buClr>
              <a:buFont typeface="Arial" panose="020B0604020202020204" pitchFamily="34" charset="0"/>
              <a:buChar char="•"/>
            </a:pPr>
            <a:r>
              <a:rPr lang="en-GB" dirty="0"/>
              <a:t>have the right people for the right job at the right time.</a:t>
            </a:r>
          </a:p>
          <a:p>
            <a:endParaRPr lang="en-US" dirty="0"/>
          </a:p>
        </p:txBody>
      </p:sp>
      <p:pic>
        <p:nvPicPr>
          <p:cNvPr id="4" name="Picture 3">
            <a:extLst>
              <a:ext uri="{FF2B5EF4-FFF2-40B4-BE49-F238E27FC236}">
                <a16:creationId xmlns:a16="http://schemas.microsoft.com/office/drawing/2014/main" id="{9E59ADBE-A1DA-4E2C-AD82-2D257C2FA2F1}"/>
              </a:ext>
            </a:extLst>
          </p:cNvPr>
          <p:cNvPicPr>
            <a:picLocks noChangeAspect="1"/>
          </p:cNvPicPr>
          <p:nvPr/>
        </p:nvPicPr>
        <p:blipFill>
          <a:blip r:embed="rId3"/>
          <a:stretch>
            <a:fillRect/>
          </a:stretch>
        </p:blipFill>
        <p:spPr>
          <a:xfrm>
            <a:off x="5076056" y="1916832"/>
            <a:ext cx="3310415" cy="3298222"/>
          </a:xfrm>
          <a:prstGeom prst="rect">
            <a:avLst/>
          </a:prstGeom>
        </p:spPr>
      </p:pic>
    </p:spTree>
    <p:extLst>
      <p:ext uri="{BB962C8B-B14F-4D97-AF65-F5344CB8AC3E}">
        <p14:creationId xmlns:p14="http://schemas.microsoft.com/office/powerpoint/2010/main" val="13767246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8090D-2F20-634B-8D04-E1F95F43DF40}"/>
              </a:ext>
            </a:extLst>
          </p:cNvPr>
          <p:cNvSpPr>
            <a:spLocks noGrp="1"/>
          </p:cNvSpPr>
          <p:nvPr>
            <p:ph type="title"/>
          </p:nvPr>
        </p:nvSpPr>
        <p:spPr/>
        <p:txBody>
          <a:bodyPr/>
          <a:lstStyle/>
          <a:p>
            <a:r>
              <a:rPr lang="en-US" dirty="0"/>
              <a:t>CDM Regulations continued</a:t>
            </a:r>
          </a:p>
        </p:txBody>
      </p:sp>
      <p:sp>
        <p:nvSpPr>
          <p:cNvPr id="3" name="Content Placeholder 2">
            <a:extLst>
              <a:ext uri="{FF2B5EF4-FFF2-40B4-BE49-F238E27FC236}">
                <a16:creationId xmlns:a16="http://schemas.microsoft.com/office/drawing/2014/main" id="{42160AA3-D15A-824B-8E30-1D14E1BA127D}"/>
              </a:ext>
            </a:extLst>
          </p:cNvPr>
          <p:cNvSpPr>
            <a:spLocks noGrp="1"/>
          </p:cNvSpPr>
          <p:nvPr>
            <p:ph idx="1"/>
          </p:nvPr>
        </p:nvSpPr>
        <p:spPr/>
        <p:txBody>
          <a:bodyPr/>
          <a:lstStyle/>
          <a:p>
            <a:r>
              <a:rPr lang="en-GB" dirty="0"/>
              <a:t>CDM also helps you to:</a:t>
            </a:r>
          </a:p>
          <a:p>
            <a:pPr marL="342900" indent="-342900">
              <a:buClr>
                <a:srgbClr val="0077E3"/>
              </a:buClr>
              <a:buFont typeface="Arial" panose="020B0604020202020204" pitchFamily="34" charset="0"/>
              <a:buChar char="•"/>
            </a:pPr>
            <a:r>
              <a:rPr lang="en-GB" dirty="0"/>
              <a:t>cooperate and coordinate your work with others</a:t>
            </a:r>
          </a:p>
          <a:p>
            <a:pPr marL="342900" indent="-342900">
              <a:buClr>
                <a:srgbClr val="0077E3"/>
              </a:buClr>
              <a:buFont typeface="Arial" panose="020B0604020202020204" pitchFamily="34" charset="0"/>
              <a:buChar char="•"/>
            </a:pPr>
            <a:r>
              <a:rPr lang="en-GB" dirty="0"/>
              <a:t>have the right information about the risks and how they are being managed</a:t>
            </a:r>
          </a:p>
          <a:p>
            <a:pPr marL="342900" indent="-342900">
              <a:buClr>
                <a:srgbClr val="0077E3"/>
              </a:buClr>
              <a:buFont typeface="Arial" panose="020B0604020202020204" pitchFamily="34" charset="0"/>
              <a:buChar char="•"/>
            </a:pPr>
            <a:r>
              <a:rPr lang="en-GB" dirty="0"/>
              <a:t>communicate this information effectively to those who need to know</a:t>
            </a:r>
          </a:p>
          <a:p>
            <a:pPr marL="342900" indent="-342900">
              <a:buClr>
                <a:srgbClr val="0077E3"/>
              </a:buClr>
              <a:buFont typeface="Arial" panose="020B0604020202020204" pitchFamily="34" charset="0"/>
              <a:buChar char="•"/>
            </a:pPr>
            <a:r>
              <a:rPr lang="en-GB" dirty="0"/>
              <a:t>consult and engage with workers about the risks and how they are being managed.</a:t>
            </a:r>
          </a:p>
          <a:p>
            <a:endParaRPr lang="en-US" dirty="0"/>
          </a:p>
        </p:txBody>
      </p:sp>
    </p:spTree>
    <p:extLst>
      <p:ext uri="{BB962C8B-B14F-4D97-AF65-F5344CB8AC3E}">
        <p14:creationId xmlns:p14="http://schemas.microsoft.com/office/powerpoint/2010/main" val="27345761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59638-C64A-D54C-8748-B526AF90C4C2}"/>
              </a:ext>
            </a:extLst>
          </p:cNvPr>
          <p:cNvSpPr>
            <a:spLocks noGrp="1"/>
          </p:cNvSpPr>
          <p:nvPr>
            <p:ph type="title"/>
          </p:nvPr>
        </p:nvSpPr>
        <p:spPr/>
        <p:txBody>
          <a:bodyPr/>
          <a:lstStyle/>
          <a:p>
            <a:r>
              <a:rPr lang="en-US" dirty="0"/>
              <a:t>Approved Code of Practice	</a:t>
            </a:r>
          </a:p>
        </p:txBody>
      </p:sp>
      <p:sp>
        <p:nvSpPr>
          <p:cNvPr id="3" name="Content Placeholder 2">
            <a:extLst>
              <a:ext uri="{FF2B5EF4-FFF2-40B4-BE49-F238E27FC236}">
                <a16:creationId xmlns:a16="http://schemas.microsoft.com/office/drawing/2014/main" id="{7942125C-CD3B-6D4C-B915-4F64F45E2289}"/>
              </a:ext>
            </a:extLst>
          </p:cNvPr>
          <p:cNvSpPr>
            <a:spLocks noGrp="1"/>
          </p:cNvSpPr>
          <p:nvPr>
            <p:ph idx="1"/>
          </p:nvPr>
        </p:nvSpPr>
        <p:spPr/>
        <p:txBody>
          <a:bodyPr/>
          <a:lstStyle/>
          <a:p>
            <a:r>
              <a:rPr lang="en-GB" dirty="0"/>
              <a:t>Each ACOP is approved by the Health and Safety Executive, with the consent of the Secretary of State. It gives practical advice on how to comply with the law. If you follow the advice, you will be doing enough to comply with the law in respect of those specific matters on which the Code gives advice. You may use alternative methods to those set out in the Code in order to comply with the law. </a:t>
            </a:r>
          </a:p>
          <a:p>
            <a:r>
              <a:rPr lang="en-GB" dirty="0"/>
              <a:t>However, the Code has a special legal status. If you are prosecuted for breach of health and safety law and it is proved that you did not follow the relevant provisions of the Code, you will need to show that you have complied with the law in some other way, or a court will find you at fault.</a:t>
            </a:r>
          </a:p>
          <a:p>
            <a:endParaRPr lang="en-US" dirty="0"/>
          </a:p>
        </p:txBody>
      </p:sp>
    </p:spTree>
    <p:extLst>
      <p:ext uri="{BB962C8B-B14F-4D97-AF65-F5344CB8AC3E}">
        <p14:creationId xmlns:p14="http://schemas.microsoft.com/office/powerpoint/2010/main" val="36825815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DF381C50-CD9E-E04D-BD91-736623ACC209}"/>
              </a:ext>
            </a:extLst>
          </p:cNvPr>
          <p:cNvSpPr>
            <a:spLocks noGrp="1" noChangeArrowheads="1"/>
          </p:cNvSpPr>
          <p:nvPr>
            <p:ph type="title"/>
          </p:nvPr>
        </p:nvSpPr>
        <p:spPr/>
        <p:txBody>
          <a:bodyPr/>
          <a:lstStyle/>
          <a:p>
            <a:r>
              <a:rPr lang="en-GB" altLang="en-US" sz="2200" dirty="0"/>
              <a:t>The Reporting of Injuries, Diseases and Dangerous Occurrences Regulations (RIDDOR)</a:t>
            </a:r>
            <a:endParaRPr lang="en-US" altLang="en-US" sz="2200" dirty="0"/>
          </a:p>
        </p:txBody>
      </p:sp>
      <p:sp>
        <p:nvSpPr>
          <p:cNvPr id="44035" name="Rectangle 3">
            <a:extLst>
              <a:ext uri="{FF2B5EF4-FFF2-40B4-BE49-F238E27FC236}">
                <a16:creationId xmlns:a16="http://schemas.microsoft.com/office/drawing/2014/main" id="{95D976E3-E2D5-8F46-8F3E-EA6721811BF5}"/>
              </a:ext>
            </a:extLst>
          </p:cNvPr>
          <p:cNvSpPr>
            <a:spLocks noGrp="1" noChangeArrowheads="1"/>
          </p:cNvSpPr>
          <p:nvPr>
            <p:ph type="body" idx="1"/>
          </p:nvPr>
        </p:nvSpPr>
        <p:spPr>
          <a:xfrm>
            <a:off x="457200" y="1916832"/>
            <a:ext cx="8229600" cy="4248000"/>
          </a:xfrm>
        </p:spPr>
        <p:txBody>
          <a:bodyPr/>
          <a:lstStyle/>
          <a:p>
            <a:pPr>
              <a:tabLst>
                <a:tab pos="533400" algn="l"/>
              </a:tabLst>
            </a:pPr>
            <a:r>
              <a:rPr lang="en-GB" altLang="en-US" dirty="0"/>
              <a:t>The RIDDOR Regulations are all about reporting accidents. They cover:</a:t>
            </a:r>
          </a:p>
          <a:p>
            <a:pPr marL="1057275" lvl="2" indent="-342900">
              <a:buClr>
                <a:srgbClr val="0077E3"/>
              </a:buClr>
              <a:buFont typeface="Arial" panose="020B0604020202020204" pitchFamily="34" charset="0"/>
              <a:buChar char="•"/>
              <a:tabLst>
                <a:tab pos="533400" algn="l"/>
              </a:tabLst>
            </a:pPr>
            <a:r>
              <a:rPr lang="en-GB" altLang="en-US" sz="1800" dirty="0"/>
              <a:t>deaths and major injuries</a:t>
            </a:r>
          </a:p>
          <a:p>
            <a:pPr marL="1057275" lvl="2" indent="-342900">
              <a:buClr>
                <a:srgbClr val="0077E3"/>
              </a:buClr>
              <a:buFont typeface="Arial" panose="020B0604020202020204" pitchFamily="34" charset="0"/>
              <a:buChar char="•"/>
              <a:tabLst>
                <a:tab pos="533400" algn="l"/>
              </a:tabLst>
            </a:pPr>
            <a:r>
              <a:rPr lang="en-GB" altLang="en-US" sz="1800" dirty="0"/>
              <a:t>incapacity to work for more than 3 days</a:t>
            </a:r>
          </a:p>
          <a:p>
            <a:pPr marL="1057275" lvl="2" indent="-342900">
              <a:buClr>
                <a:srgbClr val="0077E3"/>
              </a:buClr>
              <a:buFont typeface="Arial" panose="020B0604020202020204" pitchFamily="34" charset="0"/>
              <a:buChar char="•"/>
              <a:tabLst>
                <a:tab pos="533400" algn="l"/>
              </a:tabLst>
            </a:pPr>
            <a:r>
              <a:rPr lang="en-GB" altLang="en-US" sz="1800" dirty="0"/>
              <a:t>specified diseases</a:t>
            </a:r>
          </a:p>
          <a:p>
            <a:pPr marL="1057275" lvl="2" indent="-342900">
              <a:buClr>
                <a:srgbClr val="0077E3"/>
              </a:buClr>
              <a:buFont typeface="Arial" panose="020B0604020202020204" pitchFamily="34" charset="0"/>
              <a:buChar char="•"/>
              <a:tabLst>
                <a:tab pos="533400" algn="l"/>
              </a:tabLst>
            </a:pPr>
            <a:r>
              <a:rPr lang="en-GB" altLang="en-US" sz="1800" dirty="0"/>
              <a:t>dangerous occurrences or near misses.</a:t>
            </a:r>
          </a:p>
          <a:p>
            <a:pPr marL="1057275" lvl="2" indent="-342900">
              <a:tabLst>
                <a:tab pos="533400" algn="l"/>
              </a:tabLst>
            </a:pPr>
            <a:endParaRPr lang="en-GB" altLang="en-US" dirty="0"/>
          </a:p>
          <a:p>
            <a:pPr marL="534988" lvl="1" indent="-355600">
              <a:tabLst>
                <a:tab pos="533400" algn="l"/>
              </a:tabLst>
            </a:pPr>
            <a:r>
              <a:rPr lang="en-GB" altLang="en-US" dirty="0"/>
              <a:t>Any of the above occurrences must be reported to the HSE using the prescribed form. </a:t>
            </a:r>
          </a:p>
          <a:p>
            <a:pPr marL="534988" lvl="1" indent="-355600">
              <a:tabLst>
                <a:tab pos="533400" algn="l"/>
              </a:tabLst>
            </a:pPr>
            <a:r>
              <a:rPr lang="en-GB" altLang="en-US" dirty="0"/>
              <a:t>This is also available on the web at </a:t>
            </a:r>
            <a:r>
              <a:rPr lang="en-GB" altLang="en-US" dirty="0">
                <a:hlinkClick r:id="rId3"/>
              </a:rPr>
              <a:t>www.riddor.gov.uk</a:t>
            </a:r>
            <a:r>
              <a:rPr lang="en-GB" altLang="en-US" dirty="0"/>
              <a:t> </a:t>
            </a:r>
            <a:endParaRPr lang="en-US" altLang="en-US" dirty="0"/>
          </a:p>
        </p:txBody>
      </p:sp>
    </p:spTree>
    <p:extLst>
      <p:ext uri="{BB962C8B-B14F-4D97-AF65-F5344CB8AC3E}">
        <p14:creationId xmlns:p14="http://schemas.microsoft.com/office/powerpoint/2010/main" val="3734974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524DC07C-11EC-1747-A239-7AF331DDE260}"/>
              </a:ext>
            </a:extLst>
          </p:cNvPr>
          <p:cNvSpPr>
            <a:spLocks noGrp="1" noChangeArrowheads="1"/>
          </p:cNvSpPr>
          <p:nvPr>
            <p:ph type="title"/>
          </p:nvPr>
        </p:nvSpPr>
        <p:spPr/>
        <p:txBody>
          <a:bodyPr/>
          <a:lstStyle/>
          <a:p>
            <a:r>
              <a:rPr lang="en-GB" altLang="en-US" dirty="0"/>
              <a:t>The</a:t>
            </a:r>
            <a:r>
              <a:rPr lang="en-GB" altLang="en-US" sz="2200" dirty="0"/>
              <a:t> </a:t>
            </a:r>
            <a:r>
              <a:rPr lang="en-GB" altLang="en-US" dirty="0"/>
              <a:t>Reporting of Injuries, Diseases and Dangerous Occurrences Regulations (RIDDOR)</a:t>
            </a:r>
            <a:endParaRPr lang="en-US" altLang="en-US" dirty="0"/>
          </a:p>
        </p:txBody>
      </p:sp>
      <p:sp>
        <p:nvSpPr>
          <p:cNvPr id="46083" name="Rectangle 3">
            <a:extLst>
              <a:ext uri="{FF2B5EF4-FFF2-40B4-BE49-F238E27FC236}">
                <a16:creationId xmlns:a16="http://schemas.microsoft.com/office/drawing/2014/main" id="{41EB990C-3EB7-FF42-94C8-A7B32886077F}"/>
              </a:ext>
            </a:extLst>
          </p:cNvPr>
          <p:cNvSpPr>
            <a:spLocks noGrp="1" noChangeArrowheads="1"/>
          </p:cNvSpPr>
          <p:nvPr>
            <p:ph type="body" idx="1"/>
          </p:nvPr>
        </p:nvSpPr>
        <p:spPr>
          <a:xfrm>
            <a:off x="423315" y="2348880"/>
            <a:ext cx="4580733" cy="4248000"/>
          </a:xfrm>
        </p:spPr>
        <p:txBody>
          <a:bodyPr/>
          <a:lstStyle/>
          <a:p>
            <a:pPr>
              <a:tabLst>
                <a:tab pos="533400" algn="l"/>
              </a:tabLst>
            </a:pPr>
            <a:r>
              <a:rPr lang="en-US" altLang="en-US" dirty="0"/>
              <a:t>It is vital that accurate records are kept of any incident. For example, records may be kept by:</a:t>
            </a:r>
          </a:p>
          <a:p>
            <a:pPr marL="534988" lvl="1" indent="-355600">
              <a:lnSpc>
                <a:spcPct val="115000"/>
              </a:lnSpc>
              <a:tabLst>
                <a:tab pos="533400" algn="l"/>
              </a:tabLst>
            </a:pPr>
            <a:r>
              <a:rPr lang="en-US" altLang="en-US" dirty="0"/>
              <a:t>keeping copies of report forms in a filing system</a:t>
            </a:r>
          </a:p>
          <a:p>
            <a:pPr marL="534988" lvl="1" indent="-355600">
              <a:lnSpc>
                <a:spcPct val="115000"/>
              </a:lnSpc>
              <a:tabLst>
                <a:tab pos="533400" algn="l"/>
              </a:tabLst>
            </a:pPr>
            <a:r>
              <a:rPr lang="en-US" altLang="en-US" dirty="0"/>
              <a:t>recording the details on a computer</a:t>
            </a:r>
          </a:p>
          <a:p>
            <a:pPr marL="534988" lvl="1" indent="-355600">
              <a:lnSpc>
                <a:spcPct val="115000"/>
              </a:lnSpc>
              <a:tabLst>
                <a:tab pos="533400" algn="l"/>
              </a:tabLst>
            </a:pPr>
            <a:r>
              <a:rPr lang="en-US" altLang="en-US" dirty="0"/>
              <a:t>keeping a written log in a notebook.</a:t>
            </a:r>
          </a:p>
          <a:p>
            <a:pPr marL="534988" lvl="1" indent="-355600">
              <a:lnSpc>
                <a:spcPct val="115000"/>
              </a:lnSpc>
              <a:tabLst>
                <a:tab pos="533400" algn="l"/>
              </a:tabLst>
            </a:pPr>
            <a:endParaRPr lang="en-US" altLang="en-US" dirty="0"/>
          </a:p>
        </p:txBody>
      </p:sp>
      <p:pic>
        <p:nvPicPr>
          <p:cNvPr id="4" name="Picture 3" descr="A picture containing toy&#10;&#10;Description automatically generated">
            <a:extLst>
              <a:ext uri="{FF2B5EF4-FFF2-40B4-BE49-F238E27FC236}">
                <a16:creationId xmlns:a16="http://schemas.microsoft.com/office/drawing/2014/main" id="{4D20F79D-B5E1-41CC-BFD6-8FEFE7A7AF4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42292" y="2348880"/>
            <a:ext cx="3538220" cy="2708920"/>
          </a:xfrm>
          <a:prstGeom prst="rect">
            <a:avLst/>
          </a:prstGeom>
        </p:spPr>
      </p:pic>
    </p:spTree>
    <p:extLst>
      <p:ext uri="{BB962C8B-B14F-4D97-AF65-F5344CB8AC3E}">
        <p14:creationId xmlns:p14="http://schemas.microsoft.com/office/powerpoint/2010/main" val="1285517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2">
            <a:extLst>
              <a:ext uri="{FF2B5EF4-FFF2-40B4-BE49-F238E27FC236}">
                <a16:creationId xmlns:a16="http://schemas.microsoft.com/office/drawing/2014/main" id="{009D48D6-2D93-744C-AAF0-002744067CF9}"/>
              </a:ext>
            </a:extLst>
          </p:cNvPr>
          <p:cNvSpPr>
            <a:spLocks noGrp="1" noChangeArrowheads="1"/>
          </p:cNvSpPr>
          <p:nvPr>
            <p:ph type="title"/>
          </p:nvPr>
        </p:nvSpPr>
        <p:spPr/>
        <p:txBody>
          <a:bodyPr/>
          <a:lstStyle/>
          <a:p>
            <a:r>
              <a:rPr lang="en-GB" altLang="en-US" dirty="0"/>
              <a:t>The Reporting of Injuries, Diseases and Dangerous Occurrences Regulations (RIDDOR)</a:t>
            </a:r>
          </a:p>
        </p:txBody>
      </p:sp>
      <p:sp>
        <p:nvSpPr>
          <p:cNvPr id="331779" name="Rectangle 3">
            <a:extLst>
              <a:ext uri="{FF2B5EF4-FFF2-40B4-BE49-F238E27FC236}">
                <a16:creationId xmlns:a16="http://schemas.microsoft.com/office/drawing/2014/main" id="{13C10F75-7C42-1D44-A5C9-1D41C7CC440D}"/>
              </a:ext>
            </a:extLst>
          </p:cNvPr>
          <p:cNvSpPr>
            <a:spLocks noGrp="1" noChangeArrowheads="1"/>
          </p:cNvSpPr>
          <p:nvPr>
            <p:ph type="body" idx="1"/>
          </p:nvPr>
        </p:nvSpPr>
        <p:spPr>
          <a:xfrm>
            <a:off x="432412" y="2348880"/>
            <a:ext cx="8229600" cy="4248000"/>
          </a:xfrm>
        </p:spPr>
        <p:txBody>
          <a:bodyPr/>
          <a:lstStyle/>
          <a:p>
            <a:r>
              <a:rPr lang="en-US" altLang="en-US" dirty="0"/>
              <a:t>If you choose to report the incident by telephone or through the website, the Incident Contact Centre will post you back a copy of the record held.</a:t>
            </a:r>
          </a:p>
          <a:p>
            <a:r>
              <a:rPr lang="en-US" altLang="en-US" dirty="0"/>
              <a:t>You will be able to make amendments to the record if you feel the report is not fully accurate.</a:t>
            </a:r>
          </a:p>
          <a:p>
            <a:endParaRPr lang="en-GB" altLang="en-US" dirty="0"/>
          </a:p>
        </p:txBody>
      </p:sp>
    </p:spTree>
    <p:extLst>
      <p:ext uri="{BB962C8B-B14F-4D97-AF65-F5344CB8AC3E}">
        <p14:creationId xmlns:p14="http://schemas.microsoft.com/office/powerpoint/2010/main" val="2730835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1FAF0F72-7438-044E-84A2-D9C44FCF137D}"/>
              </a:ext>
            </a:extLst>
          </p:cNvPr>
          <p:cNvSpPr>
            <a:spLocks noGrp="1" noChangeArrowheads="1"/>
          </p:cNvSpPr>
          <p:nvPr>
            <p:ph type="title"/>
          </p:nvPr>
        </p:nvSpPr>
        <p:spPr/>
        <p:txBody>
          <a:bodyPr/>
          <a:lstStyle/>
          <a:p>
            <a:r>
              <a:rPr lang="en-GB" altLang="en-US" sz="2200" dirty="0"/>
              <a:t>The Reporting of Injuries, Diseases and Dangerous Occurrences Regulations (RIDDOR)</a:t>
            </a:r>
            <a:endParaRPr lang="en-US" altLang="en-US" sz="2200" dirty="0"/>
          </a:p>
        </p:txBody>
      </p:sp>
      <p:sp>
        <p:nvSpPr>
          <p:cNvPr id="48131" name="Rectangle 3">
            <a:extLst>
              <a:ext uri="{FF2B5EF4-FFF2-40B4-BE49-F238E27FC236}">
                <a16:creationId xmlns:a16="http://schemas.microsoft.com/office/drawing/2014/main" id="{98939240-E232-5D40-8360-1F86ECFC7469}"/>
              </a:ext>
            </a:extLst>
          </p:cNvPr>
          <p:cNvSpPr>
            <a:spLocks noGrp="1" noChangeArrowheads="1"/>
          </p:cNvSpPr>
          <p:nvPr>
            <p:ph type="body" idx="1"/>
          </p:nvPr>
        </p:nvSpPr>
        <p:spPr>
          <a:xfrm>
            <a:off x="421827" y="2204864"/>
            <a:ext cx="8229600" cy="4248000"/>
          </a:xfrm>
        </p:spPr>
        <p:txBody>
          <a:bodyPr/>
          <a:lstStyle/>
          <a:p>
            <a:pPr>
              <a:tabLst>
                <a:tab pos="533400" algn="l"/>
              </a:tabLst>
            </a:pPr>
            <a:r>
              <a:rPr lang="en-GB" altLang="en-US" dirty="0"/>
              <a:t>The RIDDOR Regulations include the following personnel:</a:t>
            </a:r>
          </a:p>
          <a:p>
            <a:pPr marL="1057275" lvl="2" indent="-342900">
              <a:buClr>
                <a:srgbClr val="0077E3"/>
              </a:buClr>
              <a:buFont typeface="Arial" panose="020B0604020202020204" pitchFamily="34" charset="0"/>
              <a:buChar char="•"/>
              <a:tabLst>
                <a:tab pos="533400" algn="l"/>
              </a:tabLst>
            </a:pPr>
            <a:r>
              <a:rPr lang="en-GB" altLang="en-US" sz="2000" dirty="0"/>
              <a:t>employers</a:t>
            </a:r>
          </a:p>
          <a:p>
            <a:pPr marL="1057275" lvl="2" indent="-342900">
              <a:buClr>
                <a:srgbClr val="0077E3"/>
              </a:buClr>
              <a:buFont typeface="Arial" panose="020B0604020202020204" pitchFamily="34" charset="0"/>
              <a:buChar char="•"/>
              <a:tabLst>
                <a:tab pos="533400" algn="l"/>
              </a:tabLst>
            </a:pPr>
            <a:r>
              <a:rPr lang="en-GB" altLang="en-US" sz="2000" dirty="0"/>
              <a:t>employees</a:t>
            </a:r>
          </a:p>
          <a:p>
            <a:pPr marL="1057275" lvl="2" indent="-342900">
              <a:buClr>
                <a:srgbClr val="0077E3"/>
              </a:buClr>
              <a:buFont typeface="Arial" panose="020B0604020202020204" pitchFamily="34" charset="0"/>
              <a:buChar char="•"/>
              <a:tabLst>
                <a:tab pos="533400" algn="l"/>
              </a:tabLst>
            </a:pPr>
            <a:r>
              <a:rPr lang="en-GB" altLang="en-US" sz="2000" dirty="0"/>
              <a:t>self-employed</a:t>
            </a:r>
          </a:p>
          <a:p>
            <a:pPr marL="1057275" lvl="2" indent="-342900">
              <a:buClr>
                <a:srgbClr val="0077E3"/>
              </a:buClr>
              <a:buFont typeface="Arial" panose="020B0604020202020204" pitchFamily="34" charset="0"/>
              <a:buChar char="•"/>
              <a:tabLst>
                <a:tab pos="533400" algn="l"/>
              </a:tabLst>
            </a:pPr>
            <a:r>
              <a:rPr lang="en-GB" altLang="en-US" sz="2000" dirty="0"/>
              <a:t>trainees</a:t>
            </a:r>
          </a:p>
          <a:p>
            <a:pPr marL="1057275" lvl="2" indent="-342900">
              <a:buClr>
                <a:srgbClr val="0077E3"/>
              </a:buClr>
              <a:buFont typeface="Arial" panose="020B0604020202020204" pitchFamily="34" charset="0"/>
              <a:buChar char="•"/>
              <a:tabLst>
                <a:tab pos="533400" algn="l"/>
              </a:tabLst>
            </a:pPr>
            <a:r>
              <a:rPr lang="en-GB" altLang="en-US" sz="2000" dirty="0"/>
              <a:t>other people injured on employers’ premises, such as visitors.</a:t>
            </a:r>
            <a:endParaRPr lang="en-US" altLang="en-US" sz="2000" dirty="0"/>
          </a:p>
        </p:txBody>
      </p:sp>
    </p:spTree>
    <p:extLst>
      <p:ext uri="{BB962C8B-B14F-4D97-AF65-F5344CB8AC3E}">
        <p14:creationId xmlns:p14="http://schemas.microsoft.com/office/powerpoint/2010/main" val="24756820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00C46FA3-5EE7-C44E-BE92-E979E717CDAC}"/>
              </a:ext>
            </a:extLst>
          </p:cNvPr>
          <p:cNvSpPr>
            <a:spLocks noGrp="1" noChangeArrowheads="1"/>
          </p:cNvSpPr>
          <p:nvPr>
            <p:ph type="title"/>
          </p:nvPr>
        </p:nvSpPr>
        <p:spPr/>
        <p:txBody>
          <a:bodyPr/>
          <a:lstStyle/>
          <a:p>
            <a:r>
              <a:rPr lang="en-GB" altLang="en-US" sz="2200" dirty="0"/>
              <a:t>The Reporting of Injuries, Diseases and Dangerous Occurrences Regulations (RIDDOR)</a:t>
            </a:r>
            <a:endParaRPr lang="en-US" altLang="en-US" sz="2200" dirty="0"/>
          </a:p>
        </p:txBody>
      </p:sp>
      <p:sp>
        <p:nvSpPr>
          <p:cNvPr id="50179" name="Rectangle 3">
            <a:extLst>
              <a:ext uri="{FF2B5EF4-FFF2-40B4-BE49-F238E27FC236}">
                <a16:creationId xmlns:a16="http://schemas.microsoft.com/office/drawing/2014/main" id="{C93AD49E-9C35-3844-BCFE-D04563FE7A8A}"/>
              </a:ext>
            </a:extLst>
          </p:cNvPr>
          <p:cNvSpPr>
            <a:spLocks noGrp="1" noChangeArrowheads="1"/>
          </p:cNvSpPr>
          <p:nvPr>
            <p:ph type="body" idx="1"/>
          </p:nvPr>
        </p:nvSpPr>
        <p:spPr>
          <a:xfrm>
            <a:off x="435396" y="1988840"/>
            <a:ext cx="4136604" cy="4248000"/>
          </a:xfrm>
        </p:spPr>
        <p:txBody>
          <a:bodyPr/>
          <a:lstStyle/>
          <a:p>
            <a:pPr>
              <a:tabLst>
                <a:tab pos="533400" algn="l"/>
              </a:tabLst>
            </a:pPr>
            <a:r>
              <a:rPr lang="en-GB" altLang="en-US" dirty="0"/>
              <a:t>Examples of major injuries include:</a:t>
            </a:r>
          </a:p>
          <a:p>
            <a:pPr marL="1057275" lvl="2" indent="-342900">
              <a:buClr>
                <a:srgbClr val="0077E3"/>
              </a:buClr>
              <a:buFont typeface="Arial" panose="020B0604020202020204" pitchFamily="34" charset="0"/>
              <a:buChar char="•"/>
              <a:tabLst>
                <a:tab pos="533400" algn="l"/>
              </a:tabLst>
            </a:pPr>
            <a:r>
              <a:rPr lang="en-US" altLang="en-US" sz="2000" dirty="0"/>
              <a:t>any fracture, other than to the fingers, thumbs or toes </a:t>
            </a:r>
            <a:endParaRPr lang="en-GB" altLang="en-US" sz="2000" dirty="0"/>
          </a:p>
          <a:p>
            <a:pPr marL="1057275" lvl="2" indent="-342900">
              <a:buClr>
                <a:srgbClr val="0077E3"/>
              </a:buClr>
              <a:buFont typeface="Arial" panose="020B0604020202020204" pitchFamily="34" charset="0"/>
              <a:buChar char="•"/>
              <a:tabLst>
                <a:tab pos="533400" algn="l"/>
              </a:tabLst>
            </a:pPr>
            <a:r>
              <a:rPr lang="en-GB" altLang="en-US" sz="2000" dirty="0"/>
              <a:t>amputation of any limb</a:t>
            </a:r>
          </a:p>
          <a:p>
            <a:pPr marL="1057275" lvl="2" indent="-342900">
              <a:buClr>
                <a:srgbClr val="0077E3"/>
              </a:buClr>
              <a:buFont typeface="Arial" panose="020B0604020202020204" pitchFamily="34" charset="0"/>
              <a:buChar char="•"/>
              <a:tabLst>
                <a:tab pos="533400" algn="l"/>
              </a:tabLst>
            </a:pPr>
            <a:r>
              <a:rPr lang="en-US" altLang="en-US" sz="2000" dirty="0"/>
              <a:t>dislocation of the shoulder, hip, knee or spine </a:t>
            </a:r>
            <a:endParaRPr lang="en-GB" altLang="en-US" sz="2000" dirty="0"/>
          </a:p>
          <a:p>
            <a:pPr marL="1057275" lvl="2" indent="-342900">
              <a:buClr>
                <a:srgbClr val="0077E3"/>
              </a:buClr>
              <a:buFont typeface="Arial" panose="020B0604020202020204" pitchFamily="34" charset="0"/>
              <a:buChar char="•"/>
              <a:tabLst>
                <a:tab pos="533400" algn="l"/>
              </a:tabLst>
            </a:pPr>
            <a:r>
              <a:rPr lang="en-GB" altLang="en-US" sz="2000" dirty="0"/>
              <a:t>loss of sight or penetrating eye injury.</a:t>
            </a:r>
          </a:p>
          <a:p>
            <a:pPr>
              <a:tabLst>
                <a:tab pos="533400" algn="l"/>
              </a:tabLst>
            </a:pPr>
            <a:endParaRPr lang="en-US" altLang="en-US" dirty="0"/>
          </a:p>
        </p:txBody>
      </p:sp>
      <p:pic>
        <p:nvPicPr>
          <p:cNvPr id="4" name="Picture 3">
            <a:extLst>
              <a:ext uri="{FF2B5EF4-FFF2-40B4-BE49-F238E27FC236}">
                <a16:creationId xmlns:a16="http://schemas.microsoft.com/office/drawing/2014/main" id="{C9D559F2-0BA0-4E59-ADC6-9B23258B86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89704" y="1988840"/>
            <a:ext cx="4139952" cy="2759968"/>
          </a:xfrm>
          <a:prstGeom prst="rect">
            <a:avLst/>
          </a:prstGeom>
        </p:spPr>
      </p:pic>
    </p:spTree>
    <p:extLst>
      <p:ext uri="{BB962C8B-B14F-4D97-AF65-F5344CB8AC3E}">
        <p14:creationId xmlns:p14="http://schemas.microsoft.com/office/powerpoint/2010/main" val="25970482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72C3B46A-F40E-EA4B-8AD8-80307A9CAE4E}"/>
              </a:ext>
            </a:extLst>
          </p:cNvPr>
          <p:cNvSpPr>
            <a:spLocks noGrp="1" noChangeArrowheads="1"/>
          </p:cNvSpPr>
          <p:nvPr>
            <p:ph type="title"/>
          </p:nvPr>
        </p:nvSpPr>
        <p:spPr/>
        <p:txBody>
          <a:bodyPr/>
          <a:lstStyle/>
          <a:p>
            <a:r>
              <a:rPr lang="en-GB" altLang="en-US" sz="2200" dirty="0"/>
              <a:t>The Reporting of Injuries, Diseases and Dangerous Occurrences Regulations (RIDDOR)</a:t>
            </a:r>
            <a:endParaRPr lang="en-US" altLang="en-US" sz="2200" dirty="0"/>
          </a:p>
        </p:txBody>
      </p:sp>
      <p:sp>
        <p:nvSpPr>
          <p:cNvPr id="52227" name="Rectangle 3">
            <a:extLst>
              <a:ext uri="{FF2B5EF4-FFF2-40B4-BE49-F238E27FC236}">
                <a16:creationId xmlns:a16="http://schemas.microsoft.com/office/drawing/2014/main" id="{EE0C0130-2B7F-0A42-90B6-5A398311192B}"/>
              </a:ext>
            </a:extLst>
          </p:cNvPr>
          <p:cNvSpPr>
            <a:spLocks noGrp="1" noChangeArrowheads="1"/>
          </p:cNvSpPr>
          <p:nvPr>
            <p:ph type="body" idx="1"/>
          </p:nvPr>
        </p:nvSpPr>
        <p:spPr>
          <a:xfrm>
            <a:off x="446088" y="1916832"/>
            <a:ext cx="8229600" cy="4248000"/>
          </a:xfrm>
        </p:spPr>
        <p:txBody>
          <a:bodyPr/>
          <a:lstStyle/>
          <a:p>
            <a:pPr>
              <a:tabLst>
                <a:tab pos="533400" algn="l"/>
              </a:tabLst>
            </a:pPr>
            <a:r>
              <a:rPr lang="en-GB" altLang="en-US" dirty="0"/>
              <a:t>Examples of serious conditions include:</a:t>
            </a:r>
          </a:p>
          <a:p>
            <a:pPr marL="534988" lvl="1" indent="-355600">
              <a:tabLst>
                <a:tab pos="533400" algn="l"/>
              </a:tabLst>
            </a:pPr>
            <a:r>
              <a:rPr lang="en-GB" altLang="en-US" dirty="0"/>
              <a:t>certain eye injuries</a:t>
            </a:r>
          </a:p>
          <a:p>
            <a:pPr marL="534988" lvl="1" indent="-355600">
              <a:tabLst>
                <a:tab pos="533400" algn="l"/>
              </a:tabLst>
            </a:pPr>
            <a:r>
              <a:rPr lang="en-GB" altLang="en-US" dirty="0"/>
              <a:t>electric shock requiring attention</a:t>
            </a:r>
          </a:p>
          <a:p>
            <a:pPr marL="534988" lvl="1" indent="-355600">
              <a:tabLst>
                <a:tab pos="533400" algn="l"/>
              </a:tabLst>
            </a:pPr>
            <a:r>
              <a:rPr lang="en-GB" altLang="en-US" dirty="0"/>
              <a:t>unconsciousness through lack of oxygen</a:t>
            </a:r>
          </a:p>
          <a:p>
            <a:pPr marL="534988" lvl="1" indent="-355600">
              <a:tabLst>
                <a:tab pos="533400" algn="l"/>
              </a:tabLst>
            </a:pPr>
            <a:r>
              <a:rPr lang="en-GB" altLang="en-US" dirty="0"/>
              <a:t>decompression sickness</a:t>
            </a:r>
          </a:p>
          <a:p>
            <a:pPr marL="534988" lvl="1" indent="-355600">
              <a:tabLst>
                <a:tab pos="533400" algn="l"/>
              </a:tabLst>
            </a:pPr>
            <a:r>
              <a:rPr lang="en-GB" altLang="en-US" dirty="0"/>
              <a:t>poisoning </a:t>
            </a:r>
          </a:p>
          <a:p>
            <a:pPr marL="534988" lvl="1" indent="-355600">
              <a:tabLst>
                <a:tab pos="533400" algn="l"/>
              </a:tabLst>
            </a:pPr>
            <a:r>
              <a:rPr lang="en-GB" altLang="en-US" dirty="0"/>
              <a:t>acute illness due to exposure of certain materials</a:t>
            </a:r>
          </a:p>
          <a:p>
            <a:pPr marL="534988" lvl="1" indent="-355600">
              <a:tabLst>
                <a:tab pos="533400" algn="l"/>
              </a:tabLst>
            </a:pPr>
            <a:r>
              <a:rPr lang="en-GB" altLang="en-US" dirty="0"/>
              <a:t>hospitalisation for more than more than 24 hours.</a:t>
            </a:r>
          </a:p>
          <a:p>
            <a:pPr>
              <a:tabLst>
                <a:tab pos="533400" algn="l"/>
              </a:tabLst>
            </a:pPr>
            <a:endParaRPr lang="en-US" altLang="en-US" dirty="0"/>
          </a:p>
        </p:txBody>
      </p:sp>
    </p:spTree>
    <p:extLst>
      <p:ext uri="{BB962C8B-B14F-4D97-AF65-F5344CB8AC3E}">
        <p14:creationId xmlns:p14="http://schemas.microsoft.com/office/powerpoint/2010/main" val="173737301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purl.org/dc/terms/"/>
    <ds:schemaRef ds:uri="http://www.w3.org/XML/1998/namespace"/>
    <ds:schemaRef ds:uri="http://purl.org/dc/elements/1.1/"/>
    <ds:schemaRef ds:uri="http://schemas.microsoft.com/office/2006/documentManagement/types"/>
    <ds:schemaRef ds:uri="7d91badd-8922-4db1-9652-4fbca8a6b7df"/>
    <ds:schemaRef ds:uri="http://schemas.microsoft.com/office/infopath/2007/PartnerControls"/>
    <ds:schemaRef ds:uri="1c5831b9-66da-4f16-a409-834213ecdb8e"/>
    <ds:schemaRef ds:uri="http://schemas.openxmlformats.org/package/2006/metadata/core-propertie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1446</TotalTime>
  <Words>2260</Words>
  <Application>Microsoft Office PowerPoint</Application>
  <PresentationFormat>On-screen Show (4:3)</PresentationFormat>
  <Paragraphs>247</Paragraphs>
  <Slides>34</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Lucida Grande</vt:lpstr>
      <vt:lpstr>Times New Roman</vt:lpstr>
      <vt:lpstr>Trebuchet MS</vt:lpstr>
      <vt:lpstr>Default Design</vt:lpstr>
      <vt:lpstr>  PowerPoint 2: Health and safety regulations</vt:lpstr>
      <vt:lpstr>Session aims</vt:lpstr>
      <vt:lpstr>Session aims cont…..</vt:lpstr>
      <vt:lpstr>The Reporting of Injuries, Diseases and Dangerous Occurrences Regulations (RIDDOR)</vt:lpstr>
      <vt:lpstr>The Reporting of Injuries, Diseases and Dangerous Occurrences Regulations (RIDDOR)</vt:lpstr>
      <vt:lpstr>The Reporting of Injuries, Diseases and Dangerous Occurrences Regulations (RIDDOR)</vt:lpstr>
      <vt:lpstr>The Reporting of Injuries, Diseases and Dangerous Occurrences Regulations (RIDDOR)</vt:lpstr>
      <vt:lpstr>The Reporting of Injuries, Diseases and Dangerous Occurrences Regulations (RIDDOR)</vt:lpstr>
      <vt:lpstr>The Reporting of Injuries, Diseases and Dangerous Occurrences Regulations (RIDDOR)</vt:lpstr>
      <vt:lpstr>The Reporting of Injuries, Diseases and Dangerous Occurrences Regulations (RIDDOR)</vt:lpstr>
      <vt:lpstr>The Reporting of Injuries, Diseases and Dangerous Occurrences Regulations (RIDDOR)</vt:lpstr>
      <vt:lpstr>RIDDOR – Summary</vt:lpstr>
      <vt:lpstr>Control of Substances Hazardous to Health</vt:lpstr>
      <vt:lpstr>Control of Substances Hazardous to Health</vt:lpstr>
      <vt:lpstr>Control of Substances Hazardous to Health</vt:lpstr>
      <vt:lpstr>Control of Substances Hazardous to Health</vt:lpstr>
      <vt:lpstr>Control of Substances Hazardous to Health</vt:lpstr>
      <vt:lpstr>Control of Substances Hazardous to Health</vt:lpstr>
      <vt:lpstr>Control of Substances Hazardous to Health</vt:lpstr>
      <vt:lpstr>COSHH – things to remember</vt:lpstr>
      <vt:lpstr>Control of Substances Hazardous to Health</vt:lpstr>
      <vt:lpstr>Manual Handling Regulations</vt:lpstr>
      <vt:lpstr>Manual Handling Regulations continued</vt:lpstr>
      <vt:lpstr>PPE at Work Regulations</vt:lpstr>
      <vt:lpstr>Work at Height Regulations</vt:lpstr>
      <vt:lpstr>Control of Noise at Work Regulations</vt:lpstr>
      <vt:lpstr>Control of Vibration at Work Regulations </vt:lpstr>
      <vt:lpstr>Electricity at Work Regulations </vt:lpstr>
      <vt:lpstr>Lifting Operations and Lifting Equipment Regulations</vt:lpstr>
      <vt:lpstr>LOLER continued</vt:lpstr>
      <vt:lpstr>Construction (Design and Management) Regulations</vt:lpstr>
      <vt:lpstr>CDM Regulations continued</vt:lpstr>
      <vt:lpstr>Approved Code of Practice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225</cp:revision>
  <dcterms:created xsi:type="dcterms:W3CDTF">2013-05-28T00:38:54Z</dcterms:created>
  <dcterms:modified xsi:type="dcterms:W3CDTF">2021-05-03T13:06:08Z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