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42" r:id="rId6"/>
    <p:sldId id="355" r:id="rId7"/>
    <p:sldId id="356" r:id="rId8"/>
    <p:sldId id="344" r:id="rId9"/>
    <p:sldId id="357" r:id="rId10"/>
    <p:sldId id="348" r:id="rId11"/>
    <p:sldId id="349" r:id="rId12"/>
    <p:sldId id="350" r:id="rId13"/>
    <p:sldId id="351" r:id="rId14"/>
    <p:sldId id="352" r:id="rId15"/>
    <p:sldId id="358" r:id="rId16"/>
    <p:sldId id="353" r:id="rId17"/>
    <p:sldId id="354" r:id="rId18"/>
    <p:sldId id="359" r:id="rId19"/>
    <p:sldId id="360"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001"/>
    <p:restoredTop sz="93172" autoAdjust="0"/>
  </p:normalViewPr>
  <p:slideViewPr>
    <p:cSldViewPr showGuides="1">
      <p:cViewPr varScale="1">
        <p:scale>
          <a:sx n="91" d="100"/>
          <a:sy n="91" d="100"/>
        </p:scale>
        <p:origin x="108" y="63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3/19/2021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7200" y="3435879"/>
            <a:ext cx="8153400" cy="1814376"/>
          </a:xfrm>
        </p:spPr>
        <p:txBody>
          <a:bodyPr anchor="t"/>
          <a:lstStyle/>
          <a:p>
            <a:br>
              <a:rPr lang="en-GB" dirty="0"/>
            </a:br>
            <a:r>
              <a:rPr lang="en-GB"/>
              <a:t>PowerPoint 13: </a:t>
            </a:r>
            <a:r>
              <a:rPr lang="en-GB" dirty="0"/>
              <a:t>Plant and machinery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01001-8257-46B6-A0FF-7CA110906261}"/>
              </a:ext>
            </a:extLst>
          </p:cNvPr>
          <p:cNvSpPr>
            <a:spLocks noGrp="1"/>
          </p:cNvSpPr>
          <p:nvPr>
            <p:ph type="title"/>
          </p:nvPr>
        </p:nvSpPr>
        <p:spPr/>
        <p:txBody>
          <a:bodyPr/>
          <a:lstStyle/>
          <a:p>
            <a:r>
              <a:rPr lang="en-US" dirty="0">
                <a:ea typeface="+mn-lt"/>
                <a:cs typeface="+mn-lt"/>
              </a:rPr>
              <a:t> Dump trucks </a:t>
            </a:r>
            <a:endParaRPr lang="en-US" dirty="0"/>
          </a:p>
        </p:txBody>
      </p:sp>
      <p:sp>
        <p:nvSpPr>
          <p:cNvPr id="3" name="Content Placeholder 2">
            <a:extLst>
              <a:ext uri="{FF2B5EF4-FFF2-40B4-BE49-F238E27FC236}">
                <a16:creationId xmlns:a16="http://schemas.microsoft.com/office/drawing/2014/main" id="{C87524BE-03F8-45B9-8E3E-3EDE44F1FBA0}"/>
              </a:ext>
            </a:extLst>
          </p:cNvPr>
          <p:cNvSpPr>
            <a:spLocks noGrp="1"/>
          </p:cNvSpPr>
          <p:nvPr>
            <p:ph sz="quarter" idx="10"/>
          </p:nvPr>
        </p:nvSpPr>
        <p:spPr>
          <a:xfrm>
            <a:off x="469175" y="1628800"/>
            <a:ext cx="5903025" cy="4248000"/>
          </a:xfrm>
        </p:spPr>
        <p:txBody>
          <a:bodyPr/>
          <a:lstStyle/>
          <a:p>
            <a:pPr marL="342900" indent="-342900">
              <a:buClr>
                <a:srgbClr val="0077E3"/>
              </a:buClr>
              <a:buFont typeface="Arial" panose="020B0604020202020204" pitchFamily="34" charset="0"/>
              <a:buChar char="•"/>
            </a:pPr>
            <a:r>
              <a:rPr lang="en-US" dirty="0">
                <a:ea typeface="+mn-lt"/>
                <a:cs typeface="+mn-lt"/>
              </a:rPr>
              <a:t>These are used for earth moving. </a:t>
            </a:r>
          </a:p>
          <a:p>
            <a:pPr marL="342900" indent="-342900">
              <a:buClr>
                <a:srgbClr val="0077E3"/>
              </a:buClr>
              <a:buFont typeface="Arial" panose="020B0604020202020204" pitchFamily="34" charset="0"/>
              <a:buChar char="•"/>
            </a:pPr>
            <a:r>
              <a:rPr lang="en-US" dirty="0">
                <a:ea typeface="+mn-lt"/>
                <a:cs typeface="+mn-lt"/>
              </a:rPr>
              <a:t>The selection of the type of dump trucks for a specific job depends on the soil condition. </a:t>
            </a:r>
          </a:p>
          <a:p>
            <a:pPr marL="342900" indent="-342900">
              <a:buClr>
                <a:srgbClr val="0077E3"/>
              </a:buClr>
              <a:buFont typeface="Arial" panose="020B0604020202020204" pitchFamily="34" charset="0"/>
              <a:buChar char="•"/>
            </a:pPr>
            <a:r>
              <a:rPr lang="en-US" dirty="0">
                <a:ea typeface="+mn-lt"/>
                <a:cs typeface="+mn-lt"/>
              </a:rPr>
              <a:t>These are heavy duty trucks, with a strongly built body which is hinged on the truck chassis at the rear end and one side respectively, and can be fitted to the rear in the case of rear dump and to the hinged side in case of the side dump, through the action of hydraulic jacks.</a:t>
            </a:r>
          </a:p>
          <a:p>
            <a:pPr marL="342900" indent="-342900">
              <a:buClr>
                <a:srgbClr val="0077E3"/>
              </a:buClr>
              <a:buFont typeface="Arial" panose="020B0604020202020204" pitchFamily="34" charset="0"/>
              <a:buChar char="•"/>
            </a:pPr>
            <a:r>
              <a:rPr lang="en-US" dirty="0">
                <a:ea typeface="+mn-lt"/>
                <a:cs typeface="+mn-lt"/>
              </a:rPr>
              <a:t>These trucks are suitable for use in hauling wet clay, sand, gravel, quarry rocks etc.</a:t>
            </a:r>
            <a:endParaRPr lang="en-US" dirty="0"/>
          </a:p>
          <a:p>
            <a:endParaRPr lang="en-US" dirty="0"/>
          </a:p>
        </p:txBody>
      </p:sp>
      <p:sp>
        <p:nvSpPr>
          <p:cNvPr id="4" name="Rectangle 2">
            <a:extLst>
              <a:ext uri="{FF2B5EF4-FFF2-40B4-BE49-F238E27FC236}">
                <a16:creationId xmlns:a16="http://schemas.microsoft.com/office/drawing/2014/main" id="{0982D0C0-49DC-D44D-8200-03B851125AD7}"/>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picture containing outdoor, sky, truck, transport&#10;&#10;Description automatically generated">
            <a:extLst>
              <a:ext uri="{FF2B5EF4-FFF2-40B4-BE49-F238E27FC236}">
                <a16:creationId xmlns:a16="http://schemas.microsoft.com/office/drawing/2014/main" id="{4BEA8468-21C2-46E6-82C9-52795F2C48A5}"/>
              </a:ext>
            </a:extLst>
          </p:cNvPr>
          <p:cNvPicPr>
            <a:picLocks noChangeAspect="1"/>
          </p:cNvPicPr>
          <p:nvPr/>
        </p:nvPicPr>
        <p:blipFill>
          <a:blip r:embed="rId2"/>
          <a:stretch>
            <a:fillRect/>
          </a:stretch>
        </p:blipFill>
        <p:spPr>
          <a:xfrm>
            <a:off x="6516216" y="1628799"/>
            <a:ext cx="2321185" cy="1656183"/>
          </a:xfrm>
          <a:prstGeom prst="rect">
            <a:avLst/>
          </a:prstGeom>
        </p:spPr>
      </p:pic>
    </p:spTree>
    <p:extLst>
      <p:ext uri="{BB962C8B-B14F-4D97-AF65-F5344CB8AC3E}">
        <p14:creationId xmlns:p14="http://schemas.microsoft.com/office/powerpoint/2010/main" val="1659468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330BA-AA8D-4CA7-AC9F-8F334D49B858}"/>
              </a:ext>
            </a:extLst>
          </p:cNvPr>
          <p:cNvSpPr>
            <a:spLocks noGrp="1"/>
          </p:cNvSpPr>
          <p:nvPr>
            <p:ph type="title"/>
          </p:nvPr>
        </p:nvSpPr>
        <p:spPr/>
        <p:txBody>
          <a:bodyPr/>
          <a:lstStyle/>
          <a:p>
            <a:r>
              <a:rPr lang="en-US" dirty="0">
                <a:ea typeface="+mn-lt"/>
                <a:cs typeface="+mn-lt"/>
              </a:rPr>
              <a:t>Hoisting equipment </a:t>
            </a:r>
            <a:endParaRPr lang="en-US" dirty="0"/>
          </a:p>
        </p:txBody>
      </p:sp>
      <p:sp>
        <p:nvSpPr>
          <p:cNvPr id="3" name="Content Placeholder 2">
            <a:extLst>
              <a:ext uri="{FF2B5EF4-FFF2-40B4-BE49-F238E27FC236}">
                <a16:creationId xmlns:a16="http://schemas.microsoft.com/office/drawing/2014/main" id="{E88693E2-6761-41DF-852A-2D128AB9D3F5}"/>
              </a:ext>
            </a:extLst>
          </p:cNvPr>
          <p:cNvSpPr>
            <a:spLocks noGrp="1"/>
          </p:cNvSpPr>
          <p:nvPr>
            <p:ph sz="quarter" idx="10"/>
          </p:nvPr>
        </p:nvSpPr>
        <p:spPr>
          <a:xfrm>
            <a:off x="457200" y="1390588"/>
            <a:ext cx="8229600" cy="4369412"/>
          </a:xfrm>
        </p:spPr>
        <p:txBody>
          <a:bodyPr/>
          <a:lstStyle/>
          <a:p>
            <a:r>
              <a:rPr lang="en-US" dirty="0">
                <a:ea typeface="+mn-lt"/>
                <a:cs typeface="+mn-lt"/>
              </a:rPr>
              <a:t>Hoisting is the lifting of a weight from one location and moving it to another location which is at a reasonable distance. Big projects such as construction of dams, industrial buildings etc. require hoisting equipment. </a:t>
            </a:r>
          </a:p>
          <a:p>
            <a:r>
              <a:rPr lang="en-US" dirty="0">
                <a:ea typeface="+mn-lt"/>
                <a:cs typeface="+mn-lt"/>
              </a:rPr>
              <a:t>Hoisting equipment includes jacks, winches, chain hoists and cranes. </a:t>
            </a:r>
            <a:br>
              <a:rPr lang="en-US" dirty="0">
                <a:ea typeface="+mn-lt"/>
                <a:cs typeface="+mn-lt"/>
              </a:rPr>
            </a:br>
            <a:r>
              <a:rPr lang="en-US" dirty="0">
                <a:ea typeface="+mn-lt"/>
                <a:cs typeface="+mn-lt"/>
              </a:rPr>
              <a:t>A crane is the only machine which, as a single piece, is capable of providing three-dimensional movement of a weight.</a:t>
            </a:r>
            <a:endParaRPr lang="en-US" dirty="0"/>
          </a:p>
          <a:p>
            <a:r>
              <a:rPr lang="en-US" dirty="0">
                <a:ea typeface="+mn-lt"/>
                <a:cs typeface="+mn-lt"/>
              </a:rPr>
              <a:t>Cranes are broadly classified as: </a:t>
            </a:r>
          </a:p>
          <a:p>
            <a:r>
              <a:rPr lang="en-US" dirty="0">
                <a:ea typeface="+mn-lt"/>
                <a:cs typeface="+mn-lt"/>
              </a:rPr>
              <a:t>1. Stationary or derrick cranes </a:t>
            </a:r>
            <a:br>
              <a:rPr lang="en-US" dirty="0">
                <a:ea typeface="+mn-lt"/>
                <a:cs typeface="+mn-lt"/>
              </a:rPr>
            </a:br>
            <a:r>
              <a:rPr lang="en-US" dirty="0">
                <a:ea typeface="+mn-lt"/>
                <a:cs typeface="+mn-lt"/>
              </a:rPr>
              <a:t>2. Mobile cranes </a:t>
            </a:r>
            <a:br>
              <a:rPr lang="en-US" dirty="0">
                <a:ea typeface="+mn-lt"/>
                <a:cs typeface="+mn-lt"/>
              </a:rPr>
            </a:br>
            <a:r>
              <a:rPr lang="en-US" dirty="0">
                <a:ea typeface="+mn-lt"/>
                <a:cs typeface="+mn-lt"/>
              </a:rPr>
              <a:t>3. Overhead or gantry cranes </a:t>
            </a:r>
            <a:br>
              <a:rPr lang="en-US" dirty="0">
                <a:ea typeface="+mn-lt"/>
                <a:cs typeface="+mn-lt"/>
              </a:rPr>
            </a:br>
            <a:r>
              <a:rPr lang="en-US" dirty="0">
                <a:ea typeface="+mn-lt"/>
                <a:cs typeface="+mn-lt"/>
              </a:rPr>
              <a:t>4. </a:t>
            </a:r>
            <a:r>
              <a:rPr lang="en-US" dirty="0" err="1">
                <a:ea typeface="+mn-lt"/>
                <a:cs typeface="+mn-lt"/>
              </a:rPr>
              <a:t>Traveller</a:t>
            </a:r>
            <a:r>
              <a:rPr lang="en-US" dirty="0">
                <a:ea typeface="+mn-lt"/>
                <a:cs typeface="+mn-lt"/>
              </a:rPr>
              <a:t> cranes </a:t>
            </a:r>
            <a:br>
              <a:rPr lang="en-US" dirty="0">
                <a:ea typeface="+mn-lt"/>
                <a:cs typeface="+mn-lt"/>
              </a:rPr>
            </a:br>
            <a:r>
              <a:rPr lang="en-US" dirty="0">
                <a:ea typeface="+mn-lt"/>
                <a:cs typeface="+mn-lt"/>
              </a:rPr>
              <a:t>5. Tower cranes</a:t>
            </a:r>
            <a:endParaRPr lang="en-US" dirty="0"/>
          </a:p>
        </p:txBody>
      </p:sp>
    </p:spTree>
    <p:extLst>
      <p:ext uri="{BB962C8B-B14F-4D97-AF65-F5344CB8AC3E}">
        <p14:creationId xmlns:p14="http://schemas.microsoft.com/office/powerpoint/2010/main" val="20158288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241BF-7BC8-474E-924F-F122B3F30ACB}"/>
              </a:ext>
            </a:extLst>
          </p:cNvPr>
          <p:cNvSpPr>
            <a:spLocks noGrp="1"/>
          </p:cNvSpPr>
          <p:nvPr>
            <p:ph type="title"/>
          </p:nvPr>
        </p:nvSpPr>
        <p:spPr/>
        <p:txBody>
          <a:bodyPr/>
          <a:lstStyle/>
          <a:p>
            <a:r>
              <a:rPr lang="en-US" dirty="0">
                <a:ea typeface="+mn-lt"/>
                <a:cs typeface="+mn-lt"/>
              </a:rPr>
              <a:t>Mobile cranes </a:t>
            </a:r>
            <a:endParaRPr lang="en-US" dirty="0"/>
          </a:p>
        </p:txBody>
      </p:sp>
      <p:sp>
        <p:nvSpPr>
          <p:cNvPr id="3" name="Content Placeholder 2">
            <a:extLst>
              <a:ext uri="{FF2B5EF4-FFF2-40B4-BE49-F238E27FC236}">
                <a16:creationId xmlns:a16="http://schemas.microsoft.com/office/drawing/2014/main" id="{46B73710-5331-934D-8D93-E9FB178B88E1}"/>
              </a:ext>
            </a:extLst>
          </p:cNvPr>
          <p:cNvSpPr>
            <a:spLocks noGrp="1"/>
          </p:cNvSpPr>
          <p:nvPr>
            <p:ph sz="quarter" idx="10"/>
          </p:nvPr>
        </p:nvSpPr>
        <p:spPr>
          <a:xfrm>
            <a:off x="457199" y="1512000"/>
            <a:ext cx="4970233" cy="4248000"/>
          </a:xfrm>
        </p:spPr>
        <p:txBody>
          <a:bodyPr/>
          <a:lstStyle/>
          <a:p>
            <a:r>
              <a:rPr lang="en-US" dirty="0">
                <a:ea typeface="+mn-lt"/>
                <a:cs typeface="+mn-lt"/>
              </a:rPr>
              <a:t>These cranes are mounted on mobile units which are either crawler type or wheel type.</a:t>
            </a:r>
          </a:p>
          <a:p>
            <a:r>
              <a:rPr lang="en-US" dirty="0">
                <a:ea typeface="+mn-lt"/>
                <a:cs typeface="+mn-lt"/>
              </a:rPr>
              <a:t>Truck cranes have high mobility while the crawler-mounted cranes move slowly.</a:t>
            </a:r>
          </a:p>
          <a:p>
            <a:r>
              <a:rPr lang="en-US" dirty="0">
                <a:ea typeface="+mn-lt"/>
                <a:cs typeface="+mn-lt"/>
              </a:rPr>
              <a:t>Crawler-mounted cranes are capable of moving on rough terrain.</a:t>
            </a:r>
          </a:p>
          <a:p>
            <a:pPr>
              <a:spcBef>
                <a:spcPts val="0"/>
              </a:spcBef>
              <a:spcAft>
                <a:spcPts val="0"/>
              </a:spcAft>
            </a:pPr>
            <a:r>
              <a:rPr lang="en-US" dirty="0">
                <a:ea typeface="+mn-lt"/>
                <a:cs typeface="+mn-lt"/>
              </a:rPr>
              <a:t>These types of cranes consist of two main parts: the bridge and the crab. </a:t>
            </a:r>
            <a:endParaRPr lang="en-US" dirty="0"/>
          </a:p>
        </p:txBody>
      </p:sp>
      <p:sp>
        <p:nvSpPr>
          <p:cNvPr id="5" name="Rectangle 2">
            <a:extLst>
              <a:ext uri="{FF2B5EF4-FFF2-40B4-BE49-F238E27FC236}">
                <a16:creationId xmlns:a16="http://schemas.microsoft.com/office/drawing/2014/main" id="{AF85B3CA-AB3F-D842-956D-F236EBA7B08B}"/>
              </a:ext>
            </a:extLst>
          </p:cNvPr>
          <p:cNvSpPr>
            <a:spLocks noChangeArrowheads="1"/>
          </p:cNvSpPr>
          <p:nvPr/>
        </p:nvSpPr>
        <p:spPr bwMode="auto">
          <a:xfrm>
            <a:off x="6948264" y="19168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picture containing transport, crane&#10;&#10;Description automatically generated">
            <a:extLst>
              <a:ext uri="{FF2B5EF4-FFF2-40B4-BE49-F238E27FC236}">
                <a16:creationId xmlns:a16="http://schemas.microsoft.com/office/drawing/2014/main" id="{363075B5-2EC4-429B-9BA9-048270F6FBE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5427433" y="2422965"/>
            <a:ext cx="3717031" cy="3717031"/>
          </a:xfrm>
          <a:prstGeom prst="rect">
            <a:avLst/>
          </a:prstGeom>
        </p:spPr>
      </p:pic>
    </p:spTree>
    <p:extLst>
      <p:ext uri="{BB962C8B-B14F-4D97-AF65-F5344CB8AC3E}">
        <p14:creationId xmlns:p14="http://schemas.microsoft.com/office/powerpoint/2010/main" val="2995977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Tower cranes </a:t>
            </a:r>
            <a:endParaRPr lang="en-US" dirty="0"/>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p:txBody>
          <a:bodyPr/>
          <a:lstStyle/>
          <a:p>
            <a:pPr marL="342900" indent="-342900">
              <a:spcBef>
                <a:spcPts val="0"/>
              </a:spcBef>
              <a:spcAft>
                <a:spcPts val="0"/>
              </a:spcAft>
              <a:buClr>
                <a:srgbClr val="0077E3"/>
              </a:buClr>
              <a:buFont typeface="Arial" panose="020B0604020202020204" pitchFamily="34" charset="0"/>
              <a:buChar char="•"/>
            </a:pPr>
            <a:r>
              <a:rPr lang="en-US" dirty="0">
                <a:ea typeface="+mn-lt"/>
                <a:cs typeface="+mn-lt"/>
              </a:rPr>
              <a:t>A tower crane consists of a derrick crane mounted on a steel tower.</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Tower cranes are usually used for industrial and residential high-rise buildings. They are commonly used for assembly of industrial plants with steel structures. </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The main parts of tower crane are under carriage, slewing platform, tower with operator’s cabin and jibs. </a:t>
            </a:r>
          </a:p>
          <a:p>
            <a:pPr marL="342900" indent="-342900">
              <a:spcBef>
                <a:spcPts val="0"/>
              </a:spcBef>
              <a:spcAft>
                <a:spcPts val="0"/>
              </a:spcAft>
              <a:buClr>
                <a:srgbClr val="0077E3"/>
              </a:buClr>
              <a:buFont typeface="Arial" panose="020B0604020202020204" pitchFamily="34" charset="0"/>
              <a:buChar char="•"/>
            </a:pPr>
            <a:endParaRPr lang="en-US" dirty="0">
              <a:ea typeface="+mn-lt"/>
              <a:cs typeface="+mn-lt"/>
            </a:endParaRP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The tower has a truss structure welded from steel bars and channels.</a:t>
            </a:r>
            <a:endParaRPr lang="en-US" dirty="0"/>
          </a:p>
        </p:txBody>
      </p:sp>
    </p:spTree>
    <p:extLst>
      <p:ext uri="{BB962C8B-B14F-4D97-AF65-F5344CB8AC3E}">
        <p14:creationId xmlns:p14="http://schemas.microsoft.com/office/powerpoint/2010/main" val="356332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33C99-BD91-4628-AD20-2F0BF70F5E31}"/>
              </a:ext>
            </a:extLst>
          </p:cNvPr>
          <p:cNvSpPr>
            <a:spLocks noGrp="1"/>
          </p:cNvSpPr>
          <p:nvPr>
            <p:ph type="title"/>
          </p:nvPr>
        </p:nvSpPr>
        <p:spPr/>
        <p:txBody>
          <a:bodyPr/>
          <a:lstStyle/>
          <a:p>
            <a:r>
              <a:rPr lang="en-US" dirty="0">
                <a:ea typeface="+mn-lt"/>
                <a:cs typeface="+mn-lt"/>
              </a:rPr>
              <a:t>Belt conveyor </a:t>
            </a:r>
            <a:endParaRPr lang="en-US" dirty="0"/>
          </a:p>
        </p:txBody>
      </p:sp>
      <p:sp>
        <p:nvSpPr>
          <p:cNvPr id="3" name="Content Placeholder 2">
            <a:extLst>
              <a:ext uri="{FF2B5EF4-FFF2-40B4-BE49-F238E27FC236}">
                <a16:creationId xmlns:a16="http://schemas.microsoft.com/office/drawing/2014/main" id="{406EE2E2-9504-4D02-823C-9DFAFE83A64B}"/>
              </a:ext>
            </a:extLst>
          </p:cNvPr>
          <p:cNvSpPr>
            <a:spLocks noGrp="1"/>
          </p:cNvSpPr>
          <p:nvPr>
            <p:ph sz="quarter" idx="10"/>
          </p:nvPr>
        </p:nvSpPr>
        <p:spPr>
          <a:xfrm>
            <a:off x="457200" y="1512000"/>
            <a:ext cx="8229600" cy="4248000"/>
          </a:xfrm>
        </p:spPr>
        <p:txBody>
          <a:bodyPr/>
          <a:lstStyle/>
          <a:p>
            <a:pPr marL="342900" indent="-342900">
              <a:buClr>
                <a:srgbClr val="0077E3"/>
              </a:buClr>
              <a:buFont typeface="Arial" panose="020B0604020202020204" pitchFamily="34" charset="0"/>
              <a:buChar char="•"/>
            </a:pPr>
            <a:r>
              <a:rPr lang="en-US" dirty="0">
                <a:ea typeface="+mn-lt"/>
                <a:cs typeface="+mn-lt"/>
              </a:rPr>
              <a:t>Used when large quantities of materials have to be conveyed over long distances at fast speed. </a:t>
            </a:r>
          </a:p>
          <a:p>
            <a:pPr marL="342900" indent="-342900">
              <a:buClr>
                <a:srgbClr val="0077E3"/>
              </a:buClr>
              <a:buFont typeface="Arial" panose="020B0604020202020204" pitchFamily="34" charset="0"/>
              <a:buChar char="•"/>
            </a:pPr>
            <a:r>
              <a:rPr lang="en-US" dirty="0">
                <a:ea typeface="+mn-lt"/>
                <a:cs typeface="+mn-lt"/>
              </a:rPr>
              <a:t>It consists of a belt running over a pair of end drums or pulleys and supported at regular intervals by a series of rollers called idlers. </a:t>
            </a:r>
            <a:br>
              <a:rPr lang="en-US" dirty="0">
                <a:ea typeface="+mn-lt"/>
                <a:cs typeface="+mn-lt"/>
              </a:rPr>
            </a:br>
            <a:r>
              <a:rPr lang="en-US" dirty="0">
                <a:ea typeface="+mn-lt"/>
                <a:cs typeface="+mn-lt"/>
              </a:rPr>
              <a:t>These idlers are supported on a conveyor frame. </a:t>
            </a:r>
          </a:p>
        </p:txBody>
      </p:sp>
      <p:sp>
        <p:nvSpPr>
          <p:cNvPr id="4" name="Rectangle 2">
            <a:extLst>
              <a:ext uri="{FF2B5EF4-FFF2-40B4-BE49-F238E27FC236}">
                <a16:creationId xmlns:a16="http://schemas.microsoft.com/office/drawing/2014/main" id="{8421BDDE-0DAA-9144-8A4B-9DB05D84FB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387437" y="3636000"/>
            <a:ext cx="5511592" cy="2246769"/>
          </a:xfrm>
          <a:prstGeom prst="rect">
            <a:avLst/>
          </a:prstGeom>
        </p:spPr>
        <p:txBody>
          <a:bodyPr wrap="square">
            <a:spAutoFit/>
          </a:bodyPr>
          <a:lstStyle/>
          <a:p>
            <a:pPr marL="342900" indent="-342900">
              <a:buClr>
                <a:srgbClr val="0077E3"/>
              </a:buClr>
              <a:buFont typeface="Arial" panose="020B0604020202020204" pitchFamily="34" charset="0"/>
              <a:buChar char="•"/>
            </a:pPr>
            <a:r>
              <a:rPr lang="en-US" dirty="0">
                <a:ea typeface="+mn-lt"/>
                <a:cs typeface="+mn-lt"/>
              </a:rPr>
              <a:t>The middle sag provided in the belt prevent the spilling of material. Generally, rubber is most commonly used as conveyor belt.</a:t>
            </a:r>
          </a:p>
          <a:p>
            <a:pPr marL="342900" indent="-342900">
              <a:buClr>
                <a:srgbClr val="0077E3"/>
              </a:buClr>
              <a:buFont typeface="Arial" panose="020B0604020202020204" pitchFamily="34" charset="0"/>
              <a:buChar char="•"/>
            </a:pPr>
            <a:endParaRPr lang="en-US" dirty="0">
              <a:ea typeface="+mn-lt"/>
              <a:cs typeface="+mn-lt"/>
            </a:endParaRPr>
          </a:p>
          <a:p>
            <a:pPr marL="342900" indent="-342900">
              <a:buClr>
                <a:srgbClr val="0077E3"/>
              </a:buClr>
              <a:buFont typeface="Arial" panose="020B0604020202020204" pitchFamily="34" charset="0"/>
              <a:buChar char="•"/>
            </a:pPr>
            <a:r>
              <a:rPr lang="en-US" dirty="0">
                <a:ea typeface="+mn-lt"/>
                <a:cs typeface="+mn-lt"/>
              </a:rPr>
              <a:t>The belt can be used to transfer loose aggregate and material up a height or around the site.</a:t>
            </a:r>
          </a:p>
        </p:txBody>
      </p:sp>
      <p:pic>
        <p:nvPicPr>
          <p:cNvPr id="7" name="Picture 6" descr="A picture containing sky, factory, outdoor, boat&#10;&#10;Description automatically generated">
            <a:extLst>
              <a:ext uri="{FF2B5EF4-FFF2-40B4-BE49-F238E27FC236}">
                <a16:creationId xmlns:a16="http://schemas.microsoft.com/office/drawing/2014/main" id="{7915CE2C-F6DA-488D-AE65-E7A75F82118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87749" y="3636000"/>
            <a:ext cx="3256252" cy="2123999"/>
          </a:xfrm>
          <a:prstGeom prst="rect">
            <a:avLst/>
          </a:prstGeom>
        </p:spPr>
      </p:pic>
    </p:spTree>
    <p:extLst>
      <p:ext uri="{BB962C8B-B14F-4D97-AF65-F5344CB8AC3E}">
        <p14:creationId xmlns:p14="http://schemas.microsoft.com/office/powerpoint/2010/main" val="2142391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Hazards</a:t>
            </a:r>
            <a:endParaRPr lang="en-US" dirty="0"/>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a:xfrm>
            <a:off x="457200" y="1512000"/>
            <a:ext cx="8075240" cy="4248000"/>
          </a:xfrm>
        </p:spPr>
        <p:txBody>
          <a:bodyPr/>
          <a:lstStyle/>
          <a:p>
            <a:pPr>
              <a:spcBef>
                <a:spcPts val="0"/>
              </a:spcBef>
              <a:spcAft>
                <a:spcPts val="0"/>
              </a:spcAft>
            </a:pPr>
            <a:r>
              <a:rPr lang="en-US" dirty="0"/>
              <a:t>Plant and machinery can be particularly hazardous when operated in situations where: </a:t>
            </a:r>
          </a:p>
          <a:p>
            <a:pPr>
              <a:spcBef>
                <a:spcPts val="0"/>
              </a:spcBef>
              <a:spcAft>
                <a:spcPts val="0"/>
              </a:spcAft>
            </a:pPr>
            <a:endParaRPr lang="en-US" dirty="0"/>
          </a:p>
          <a:p>
            <a:pPr marL="342900" indent="-342900">
              <a:spcBef>
                <a:spcPts val="0"/>
              </a:spcBef>
              <a:spcAft>
                <a:spcPts val="0"/>
              </a:spcAft>
              <a:buClr>
                <a:srgbClr val="0077E3"/>
              </a:buClr>
              <a:buFont typeface="Arial" panose="020B0604020202020204" pitchFamily="34" charset="0"/>
              <a:buChar char="•"/>
            </a:pPr>
            <a:r>
              <a:rPr lang="en-US" dirty="0"/>
              <a:t>people or other vehicles share the same site. Pedestrians are particularly vulnerable in areas where mobile plant and machinery is operated as the operator’s vision may be restricted</a:t>
            </a:r>
          </a:p>
          <a:p>
            <a:pPr marL="342900" indent="-342900">
              <a:spcBef>
                <a:spcPts val="0"/>
              </a:spcBef>
              <a:spcAft>
                <a:spcPts val="0"/>
              </a:spcAft>
              <a:buClr>
                <a:srgbClr val="0077E3"/>
              </a:buClr>
              <a:buFont typeface="Arial" panose="020B0604020202020204" pitchFamily="34" charset="0"/>
              <a:buChar char="•"/>
            </a:pPr>
            <a:r>
              <a:rPr lang="en-US" dirty="0"/>
              <a:t>entry to the site is uncontrolled</a:t>
            </a:r>
          </a:p>
          <a:p>
            <a:pPr marL="342900" indent="-342900">
              <a:spcBef>
                <a:spcPts val="0"/>
              </a:spcBef>
              <a:spcAft>
                <a:spcPts val="0"/>
              </a:spcAft>
              <a:buClr>
                <a:srgbClr val="0077E3"/>
              </a:buClr>
              <a:buFont typeface="Arial" panose="020B0604020202020204" pitchFamily="34" charset="0"/>
              <a:buChar char="•"/>
            </a:pPr>
            <a:r>
              <a:rPr lang="en-US" dirty="0"/>
              <a:t>work is being carried out in the vicinity of electrical equipment or in hazardous atmospheres</a:t>
            </a:r>
          </a:p>
          <a:p>
            <a:pPr marL="342900" indent="-342900">
              <a:spcBef>
                <a:spcPts val="0"/>
              </a:spcBef>
              <a:spcAft>
                <a:spcPts val="0"/>
              </a:spcAft>
              <a:buClr>
                <a:srgbClr val="0077E3"/>
              </a:buClr>
              <a:buFont typeface="Arial" panose="020B0604020202020204" pitchFamily="34" charset="0"/>
              <a:buChar char="•"/>
            </a:pPr>
            <a:r>
              <a:rPr lang="en-US" dirty="0"/>
              <a:t>the plant/machinery is damaged, poorly maintained, used on unstable base or used incorrectly</a:t>
            </a:r>
          </a:p>
          <a:p>
            <a:pPr marL="342900" indent="-342900">
              <a:spcBef>
                <a:spcPts val="0"/>
              </a:spcBef>
              <a:spcAft>
                <a:spcPts val="0"/>
              </a:spcAft>
              <a:buClr>
                <a:srgbClr val="0077E3"/>
              </a:buClr>
              <a:buFont typeface="Arial" panose="020B0604020202020204" pitchFamily="34" charset="0"/>
              <a:buChar char="•"/>
            </a:pPr>
            <a:r>
              <a:rPr lang="en-US" dirty="0"/>
              <a:t>the load exceeds the capacity of the plant. </a:t>
            </a:r>
          </a:p>
        </p:txBody>
      </p:sp>
    </p:spTree>
    <p:extLst>
      <p:ext uri="{BB962C8B-B14F-4D97-AF65-F5344CB8AC3E}">
        <p14:creationId xmlns:p14="http://schemas.microsoft.com/office/powerpoint/2010/main" val="1300840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47CAC-3CD7-49EF-9639-40179BD4E867}"/>
              </a:ext>
            </a:extLst>
          </p:cNvPr>
          <p:cNvSpPr>
            <a:spLocks noGrp="1"/>
          </p:cNvSpPr>
          <p:nvPr>
            <p:ph type="title"/>
          </p:nvPr>
        </p:nvSpPr>
        <p:spPr/>
        <p:txBody>
          <a:bodyPr/>
          <a:lstStyle/>
          <a:p>
            <a:r>
              <a:rPr lang="en-US" dirty="0">
                <a:ea typeface="+mn-lt"/>
                <a:cs typeface="+mn-lt"/>
              </a:rPr>
              <a:t>Risk control measures</a:t>
            </a:r>
            <a:endParaRPr lang="en-US" dirty="0"/>
          </a:p>
        </p:txBody>
      </p:sp>
      <p:sp>
        <p:nvSpPr>
          <p:cNvPr id="3" name="Content Placeholder 2">
            <a:extLst>
              <a:ext uri="{FF2B5EF4-FFF2-40B4-BE49-F238E27FC236}">
                <a16:creationId xmlns:a16="http://schemas.microsoft.com/office/drawing/2014/main" id="{372AD78C-AAD4-4033-8201-D3C8F29954D0}"/>
              </a:ext>
            </a:extLst>
          </p:cNvPr>
          <p:cNvSpPr>
            <a:spLocks noGrp="1"/>
          </p:cNvSpPr>
          <p:nvPr>
            <p:ph sz="quarter" idx="10"/>
          </p:nvPr>
        </p:nvSpPr>
        <p:spPr/>
        <p:txBody>
          <a:bodyPr/>
          <a:lstStyle/>
          <a:p>
            <a:pPr>
              <a:spcBef>
                <a:spcPts val="0"/>
              </a:spcBef>
              <a:spcAft>
                <a:spcPts val="0"/>
              </a:spcAft>
              <a:buClr>
                <a:srgbClr val="0077E3"/>
              </a:buClr>
            </a:pPr>
            <a:r>
              <a:rPr lang="en-US" dirty="0"/>
              <a:t>These include the following:</a:t>
            </a:r>
          </a:p>
          <a:p>
            <a:pPr marL="342900" indent="-342900">
              <a:spcBef>
                <a:spcPts val="0"/>
              </a:spcBef>
              <a:spcAft>
                <a:spcPts val="0"/>
              </a:spcAft>
              <a:buClr>
                <a:srgbClr val="0077E3"/>
              </a:buClr>
              <a:buFont typeface="Arial" panose="020B0604020202020204" pitchFamily="34" charset="0"/>
              <a:buChar char="•"/>
            </a:pPr>
            <a:r>
              <a:rPr lang="en-US" dirty="0"/>
              <a:t>isolate vehicles and plant used in or around the site and work area from the people on site </a:t>
            </a:r>
          </a:p>
          <a:p>
            <a:pPr marL="342900" indent="-342900">
              <a:spcBef>
                <a:spcPts val="0"/>
              </a:spcBef>
              <a:spcAft>
                <a:spcPts val="0"/>
              </a:spcAft>
              <a:buClr>
                <a:srgbClr val="0077E3"/>
              </a:buClr>
              <a:buFont typeface="Arial" panose="020B0604020202020204" pitchFamily="34" charset="0"/>
              <a:buChar char="•"/>
            </a:pPr>
            <a:r>
              <a:rPr lang="en-US" b="0" i="0" dirty="0">
                <a:solidFill>
                  <a:srgbClr val="111111"/>
                </a:solidFill>
                <a:effectLst/>
                <a:latin typeface="Arial" panose="020B0604020202020204" pitchFamily="34" charset="0"/>
              </a:rPr>
              <a:t>provide separate routes or pavements for pedestrians to keep them away from plant and machinery (e.g. footbridges, crossing points)</a:t>
            </a:r>
            <a:endParaRPr lang="en-US" dirty="0"/>
          </a:p>
          <a:p>
            <a:pPr marL="342900" indent="-342900">
              <a:spcBef>
                <a:spcPts val="0"/>
              </a:spcBef>
              <a:spcAft>
                <a:spcPts val="0"/>
              </a:spcAft>
              <a:buClr>
                <a:srgbClr val="0077E3"/>
              </a:buClr>
              <a:buFont typeface="Arial" panose="020B0604020202020204" pitchFamily="34" charset="0"/>
              <a:buChar char="•"/>
            </a:pPr>
            <a:r>
              <a:rPr lang="en-US" dirty="0"/>
              <a:t>use fences, barriers and safety signs to secure the area </a:t>
            </a:r>
          </a:p>
          <a:p>
            <a:pPr marL="342900" indent="-342900">
              <a:spcBef>
                <a:spcPts val="0"/>
              </a:spcBef>
              <a:spcAft>
                <a:spcPts val="0"/>
              </a:spcAft>
              <a:buClr>
                <a:srgbClr val="0077E3"/>
              </a:buClr>
              <a:buFont typeface="Arial" panose="020B0604020202020204" pitchFamily="34" charset="0"/>
              <a:buChar char="•"/>
            </a:pPr>
            <a:r>
              <a:rPr lang="en-US" dirty="0"/>
              <a:t>plan the direction that plant moves, so the visibility of operators is </a:t>
            </a:r>
            <a:br>
              <a:rPr lang="en-US" dirty="0"/>
            </a:br>
            <a:r>
              <a:rPr lang="en-US" dirty="0"/>
              <a:t>not restricted</a:t>
            </a:r>
          </a:p>
          <a:p>
            <a:pPr marL="342900" indent="-342900">
              <a:spcBef>
                <a:spcPts val="0"/>
              </a:spcBef>
              <a:spcAft>
                <a:spcPts val="0"/>
              </a:spcAft>
              <a:buClr>
                <a:srgbClr val="0077E3"/>
              </a:buClr>
              <a:buFont typeface="Arial" panose="020B0604020202020204" pitchFamily="34" charset="0"/>
              <a:buChar char="•"/>
            </a:pPr>
            <a:r>
              <a:rPr lang="en-US" dirty="0"/>
              <a:t>use spotters to control traffic movement </a:t>
            </a:r>
          </a:p>
          <a:p>
            <a:pPr marL="342900" indent="-342900">
              <a:spcBef>
                <a:spcPts val="0"/>
              </a:spcBef>
              <a:spcAft>
                <a:spcPts val="0"/>
              </a:spcAft>
              <a:buClr>
                <a:srgbClr val="0077E3"/>
              </a:buClr>
              <a:buFont typeface="Arial" panose="020B0604020202020204" pitchFamily="34" charset="0"/>
              <a:buChar char="•"/>
            </a:pPr>
            <a:r>
              <a:rPr lang="en-US" dirty="0"/>
              <a:t>implement safe working distances </a:t>
            </a:r>
          </a:p>
          <a:p>
            <a:pPr marL="342900" indent="-342900">
              <a:spcBef>
                <a:spcPts val="0"/>
              </a:spcBef>
              <a:spcAft>
                <a:spcPts val="0"/>
              </a:spcAft>
              <a:buClr>
                <a:srgbClr val="0077E3"/>
              </a:buClr>
              <a:buFont typeface="Arial" panose="020B0604020202020204" pitchFamily="34" charset="0"/>
              <a:buChar char="•"/>
            </a:pPr>
            <a:r>
              <a:rPr lang="en-US" dirty="0"/>
              <a:t>use audible reversing alarms </a:t>
            </a:r>
          </a:p>
          <a:p>
            <a:pPr marL="342900" indent="-342900">
              <a:spcBef>
                <a:spcPts val="0"/>
              </a:spcBef>
              <a:spcAft>
                <a:spcPts val="0"/>
              </a:spcAft>
              <a:buClr>
                <a:srgbClr val="0077E3"/>
              </a:buClr>
              <a:buFont typeface="Arial" panose="020B0604020202020204" pitchFamily="34" charset="0"/>
              <a:buChar char="•"/>
            </a:pPr>
            <a:r>
              <a:rPr lang="en-US" dirty="0"/>
              <a:t>ensure notices are in place at all entrances and exits </a:t>
            </a:r>
          </a:p>
          <a:p>
            <a:pPr marL="342900" indent="-342900">
              <a:spcBef>
                <a:spcPts val="0"/>
              </a:spcBef>
              <a:spcAft>
                <a:spcPts val="0"/>
              </a:spcAft>
              <a:buClr>
                <a:srgbClr val="0077E3"/>
              </a:buClr>
              <a:buFont typeface="Arial" panose="020B0604020202020204" pitchFamily="34" charset="0"/>
              <a:buChar char="•"/>
            </a:pPr>
            <a:r>
              <a:rPr lang="en-US" dirty="0"/>
              <a:t>use designated delivery and turning areas. </a:t>
            </a:r>
          </a:p>
          <a:p>
            <a:pPr marL="342900" indent="-342900">
              <a:spcBef>
                <a:spcPts val="0"/>
              </a:spcBef>
              <a:spcAft>
                <a:spcPts val="0"/>
              </a:spcAft>
              <a:buClr>
                <a:srgbClr val="0077E3"/>
              </a:buClr>
              <a:buFont typeface="Arial" panose="020B0604020202020204" pitchFamily="34" charset="0"/>
              <a:buChar char="•"/>
            </a:pPr>
            <a:r>
              <a:rPr lang="en-US" dirty="0"/>
              <a:t>make sure all visitors report to the site office.</a:t>
            </a:r>
          </a:p>
        </p:txBody>
      </p:sp>
    </p:spTree>
    <p:extLst>
      <p:ext uri="{BB962C8B-B14F-4D97-AF65-F5344CB8AC3E}">
        <p14:creationId xmlns:p14="http://schemas.microsoft.com/office/powerpoint/2010/main" val="813579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512000"/>
            <a:ext cx="7715200" cy="4248000"/>
          </a:xfrm>
        </p:spPr>
        <p:txBody>
          <a:bodyPr/>
          <a:lstStyle/>
          <a:p>
            <a:r>
              <a:rPr lang="en-GB" dirty="0">
                <a:ea typeface="+mn-lt"/>
                <a:cs typeface="+mn-lt"/>
              </a:rPr>
              <a:t>The transformation by construction of a design into a useful structure is accomplished by people using technology and machines (plant). </a:t>
            </a:r>
          </a:p>
          <a:p>
            <a:r>
              <a:rPr lang="en-GB" dirty="0">
                <a:ea typeface="+mn-lt"/>
                <a:cs typeface="+mn-lt"/>
              </a:rPr>
              <a:t>As machines evolve and technological capabilities improve, the way in which projects are constructed also changes. </a:t>
            </a:r>
          </a:p>
          <a:p>
            <a:r>
              <a:rPr lang="en-US" dirty="0"/>
              <a:t>But working near moving plant and machinery can be a high-risk activity. It is essential to ensure the safety of people working at or near locations where plant is used. </a:t>
            </a:r>
          </a:p>
        </p:txBody>
      </p:sp>
      <p:sp>
        <p:nvSpPr>
          <p:cNvPr id="2" name="TextBox 1">
            <a:extLst>
              <a:ext uri="{FF2B5EF4-FFF2-40B4-BE49-F238E27FC236}">
                <a16:creationId xmlns:a16="http://schemas.microsoft.com/office/drawing/2014/main" id="{4ACF7E9F-2FF0-4854-95A1-5117AAC692B6}"/>
              </a:ext>
            </a:extLst>
          </p:cNvPr>
          <p:cNvSpPr txBox="1"/>
          <p:nvPr/>
        </p:nvSpPr>
        <p:spPr>
          <a:xfrm>
            <a:off x="323528" y="1050335"/>
            <a:ext cx="6768752" cy="461665"/>
          </a:xfrm>
          <a:prstGeom prst="rect">
            <a:avLst/>
          </a:prstGeom>
          <a:noFill/>
        </p:spPr>
        <p:txBody>
          <a:bodyPr wrap="square" rtlCol="0">
            <a:spAutoFit/>
          </a:bodyPr>
          <a:lstStyle/>
          <a:p>
            <a:r>
              <a:rPr lang="en-US" sz="2400" b="1" dirty="0">
                <a:solidFill>
                  <a:srgbClr val="0077E3"/>
                </a:solidFill>
                <a:latin typeface="+mj-lt"/>
              </a:rPr>
              <a:t> Use of plant and machinery</a:t>
            </a:r>
            <a:endParaRPr lang="en-GB" dirty="0"/>
          </a:p>
        </p:txBody>
      </p:sp>
    </p:spTree>
    <p:extLst>
      <p:ext uri="{BB962C8B-B14F-4D97-AF65-F5344CB8AC3E}">
        <p14:creationId xmlns:p14="http://schemas.microsoft.com/office/powerpoint/2010/main" val="691398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7B922-AAAF-44EA-8B8F-4B69D89174AB}"/>
              </a:ext>
            </a:extLst>
          </p:cNvPr>
          <p:cNvSpPr>
            <a:spLocks noGrp="1"/>
          </p:cNvSpPr>
          <p:nvPr>
            <p:ph type="title"/>
          </p:nvPr>
        </p:nvSpPr>
        <p:spPr/>
        <p:txBody>
          <a:bodyPr/>
          <a:lstStyle/>
          <a:p>
            <a:r>
              <a:rPr lang="en-US" dirty="0"/>
              <a:t>Machine utilisation</a:t>
            </a:r>
          </a:p>
        </p:txBody>
      </p:sp>
      <p:sp>
        <p:nvSpPr>
          <p:cNvPr id="3" name="Content Placeholder 2">
            <a:extLst>
              <a:ext uri="{FF2B5EF4-FFF2-40B4-BE49-F238E27FC236}">
                <a16:creationId xmlns:a16="http://schemas.microsoft.com/office/drawing/2014/main" id="{B50FEA74-31C4-4C01-BB7D-2EF5CE263B6C}"/>
              </a:ext>
            </a:extLst>
          </p:cNvPr>
          <p:cNvSpPr>
            <a:spLocks noGrp="1"/>
          </p:cNvSpPr>
          <p:nvPr>
            <p:ph sz="quarter" idx="10"/>
          </p:nvPr>
        </p:nvSpPr>
        <p:spPr/>
        <p:txBody>
          <a:bodyPr/>
          <a:lstStyle/>
          <a:p>
            <a:r>
              <a:rPr lang="en-US" dirty="0">
                <a:ea typeface="+mn-lt"/>
                <a:cs typeface="+mn-lt"/>
              </a:rPr>
              <a:t>Selecting the right machine is important because, unlike most other classes of machine, even a slight increase or decrease in physical size can greatly affect application. </a:t>
            </a:r>
          </a:p>
          <a:p>
            <a:r>
              <a:rPr lang="en-US" dirty="0">
                <a:ea typeface="+mn-lt"/>
                <a:cs typeface="+mn-lt"/>
              </a:rPr>
              <a:t>There are three key considerations:</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transport</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productivity</a:t>
            </a:r>
          </a:p>
          <a:p>
            <a:pPr marL="342900" indent="-342900">
              <a:spcBef>
                <a:spcPts val="0"/>
              </a:spcBef>
              <a:spcAft>
                <a:spcPts val="0"/>
              </a:spcAft>
              <a:buClr>
                <a:srgbClr val="0077E3"/>
              </a:buClr>
              <a:buFont typeface="Arial" panose="020B0604020202020204" pitchFamily="34" charset="0"/>
              <a:buChar char="•"/>
            </a:pPr>
            <a:r>
              <a:rPr lang="en-US" dirty="0">
                <a:ea typeface="+mn-lt"/>
                <a:cs typeface="+mn-lt"/>
              </a:rPr>
              <a:t>site constraints.</a:t>
            </a:r>
            <a:endParaRPr lang="en-US" dirty="0"/>
          </a:p>
        </p:txBody>
      </p:sp>
    </p:spTree>
    <p:extLst>
      <p:ext uri="{BB962C8B-B14F-4D97-AF65-F5344CB8AC3E}">
        <p14:creationId xmlns:p14="http://schemas.microsoft.com/office/powerpoint/2010/main" val="3832499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30BA-B0D9-45B3-8274-703F4E46DFC7}"/>
              </a:ext>
            </a:extLst>
          </p:cNvPr>
          <p:cNvSpPr>
            <a:spLocks noGrp="1"/>
          </p:cNvSpPr>
          <p:nvPr>
            <p:ph type="title"/>
          </p:nvPr>
        </p:nvSpPr>
        <p:spPr/>
        <p:txBody>
          <a:bodyPr/>
          <a:lstStyle/>
          <a:p>
            <a:r>
              <a:rPr lang="en-US" dirty="0"/>
              <a:t>Plant</a:t>
            </a:r>
          </a:p>
        </p:txBody>
      </p:sp>
      <p:sp>
        <p:nvSpPr>
          <p:cNvPr id="3" name="Content Placeholder 2">
            <a:extLst>
              <a:ext uri="{FF2B5EF4-FFF2-40B4-BE49-F238E27FC236}">
                <a16:creationId xmlns:a16="http://schemas.microsoft.com/office/drawing/2014/main" id="{14A64221-6744-4622-9DEE-C3115E2E0920}"/>
              </a:ext>
            </a:extLst>
          </p:cNvPr>
          <p:cNvSpPr>
            <a:spLocks noGrp="1"/>
          </p:cNvSpPr>
          <p:nvPr>
            <p:ph sz="quarter" idx="10"/>
          </p:nvPr>
        </p:nvSpPr>
        <p:spPr/>
        <p:txBody>
          <a:bodyPr/>
          <a:lstStyle/>
          <a:p>
            <a:r>
              <a:rPr lang="en-US" dirty="0">
                <a:ea typeface="+mn-lt"/>
                <a:cs typeface="+mn-lt"/>
              </a:rPr>
              <a:t>Plant is a machine that is either tracked or wheeled and used for clearing land, pushing soil, excavating or loading into trucks. </a:t>
            </a:r>
          </a:p>
          <a:p>
            <a:r>
              <a:rPr lang="en-US" dirty="0">
                <a:ea typeface="+mn-lt"/>
                <a:cs typeface="+mn-lt"/>
              </a:rPr>
              <a:t>It is generally something that can be ridden upon and driven, whereas equipment generally refers to hand-held tools or similar.</a:t>
            </a:r>
            <a:endParaRPr lang="en-US" dirty="0"/>
          </a:p>
          <a:p>
            <a:endParaRPr lang="en-US" dirty="0"/>
          </a:p>
        </p:txBody>
      </p:sp>
    </p:spTree>
    <p:extLst>
      <p:ext uri="{BB962C8B-B14F-4D97-AF65-F5344CB8AC3E}">
        <p14:creationId xmlns:p14="http://schemas.microsoft.com/office/powerpoint/2010/main" val="3846518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Equipment</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ea typeface="+mn-lt"/>
                <a:cs typeface="+mn-lt"/>
              </a:rPr>
              <a:t>Earth-moving equipment </a:t>
            </a:r>
          </a:p>
          <a:p>
            <a:pPr marL="342900" indent="-342900">
              <a:buClr>
                <a:srgbClr val="0077E3"/>
              </a:buClr>
              <a:buFont typeface="Arial" panose="020B0604020202020204" pitchFamily="34" charset="0"/>
              <a:buChar char="•"/>
            </a:pPr>
            <a:r>
              <a:rPr lang="en-GB" dirty="0">
                <a:ea typeface="+mn-lt"/>
                <a:cs typeface="+mn-lt"/>
              </a:rPr>
              <a:t>Hauling equipment </a:t>
            </a:r>
          </a:p>
          <a:p>
            <a:pPr marL="342900" indent="-342900">
              <a:buClr>
                <a:srgbClr val="0077E3"/>
              </a:buClr>
              <a:buFont typeface="Arial" panose="020B0604020202020204" pitchFamily="34" charset="0"/>
              <a:buChar char="•"/>
            </a:pPr>
            <a:r>
              <a:rPr lang="en-GB" dirty="0">
                <a:ea typeface="+mn-lt"/>
                <a:cs typeface="+mn-lt"/>
              </a:rPr>
              <a:t>Hoisting equipment </a:t>
            </a:r>
          </a:p>
          <a:p>
            <a:pPr marL="342900" indent="-342900">
              <a:buClr>
                <a:srgbClr val="0077E3"/>
              </a:buClr>
              <a:buFont typeface="Arial" panose="020B0604020202020204" pitchFamily="34" charset="0"/>
              <a:buChar char="•"/>
            </a:pPr>
            <a:r>
              <a:rPr lang="en-GB" dirty="0">
                <a:ea typeface="+mn-lt"/>
                <a:cs typeface="+mn-lt"/>
              </a:rPr>
              <a:t>Conveying equipment </a:t>
            </a:r>
          </a:p>
          <a:p>
            <a:pPr marL="342900" indent="-342900">
              <a:buClr>
                <a:srgbClr val="0077E3"/>
              </a:buClr>
              <a:buFont typeface="Arial" panose="020B0604020202020204" pitchFamily="34" charset="0"/>
              <a:buChar char="•"/>
            </a:pPr>
            <a:r>
              <a:rPr lang="en-GB" dirty="0">
                <a:ea typeface="+mn-lt"/>
                <a:cs typeface="+mn-lt"/>
              </a:rPr>
              <a:t>Aggregate and concrete production equipment </a:t>
            </a:r>
          </a:p>
          <a:p>
            <a:pPr marL="342900" indent="-342900">
              <a:buClr>
                <a:srgbClr val="0077E3"/>
              </a:buClr>
              <a:buFont typeface="Arial" panose="020B0604020202020204" pitchFamily="34" charset="0"/>
              <a:buChar char="•"/>
            </a:pPr>
            <a:r>
              <a:rPr lang="en-GB" dirty="0">
                <a:ea typeface="+mn-lt"/>
                <a:cs typeface="+mn-lt"/>
              </a:rPr>
              <a:t>Pile-driving equipment</a:t>
            </a:r>
            <a:endParaRPr lang="en-GB" dirty="0"/>
          </a:p>
        </p:txBody>
      </p:sp>
    </p:spTree>
    <p:extLst>
      <p:ext uri="{BB962C8B-B14F-4D97-AF65-F5344CB8AC3E}">
        <p14:creationId xmlns:p14="http://schemas.microsoft.com/office/powerpoint/2010/main" val="3587744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2E4B2-5244-6D48-A324-63B2AD145ECB}"/>
              </a:ext>
            </a:extLst>
          </p:cNvPr>
          <p:cNvSpPr>
            <a:spLocks noGrp="1"/>
          </p:cNvSpPr>
          <p:nvPr>
            <p:ph type="title"/>
          </p:nvPr>
        </p:nvSpPr>
        <p:spPr/>
        <p:txBody>
          <a:bodyPr/>
          <a:lstStyle/>
          <a:p>
            <a:r>
              <a:rPr lang="en-US" dirty="0"/>
              <a:t>Machinery use</a:t>
            </a:r>
          </a:p>
        </p:txBody>
      </p:sp>
      <p:sp>
        <p:nvSpPr>
          <p:cNvPr id="3" name="Content Placeholder 2">
            <a:extLst>
              <a:ext uri="{FF2B5EF4-FFF2-40B4-BE49-F238E27FC236}">
                <a16:creationId xmlns:a16="http://schemas.microsoft.com/office/drawing/2014/main" id="{4E2B6138-1CE2-2146-B33A-F9A3D24C20B5}"/>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ea typeface="+mn-lt"/>
                <a:cs typeface="+mn-lt"/>
              </a:rPr>
              <a:t>Excavation </a:t>
            </a:r>
          </a:p>
          <a:p>
            <a:pPr marL="342900" indent="-342900">
              <a:buClr>
                <a:srgbClr val="0077E3"/>
              </a:buClr>
              <a:buFont typeface="Arial" panose="020B0604020202020204" pitchFamily="34" charset="0"/>
              <a:buChar char="•"/>
            </a:pPr>
            <a:r>
              <a:rPr lang="en-GB" dirty="0">
                <a:ea typeface="+mn-lt"/>
                <a:cs typeface="+mn-lt"/>
              </a:rPr>
              <a:t>Digging and moving large quantities of earth </a:t>
            </a:r>
          </a:p>
          <a:p>
            <a:pPr marL="342900" indent="-342900">
              <a:buClr>
                <a:srgbClr val="0077E3"/>
              </a:buClr>
              <a:buFont typeface="Arial" panose="020B0604020202020204" pitchFamily="34" charset="0"/>
              <a:buChar char="•"/>
            </a:pPr>
            <a:r>
              <a:rPr lang="en-GB" dirty="0">
                <a:ea typeface="+mn-lt"/>
                <a:cs typeface="+mn-lt"/>
              </a:rPr>
              <a:t>Placement</a:t>
            </a:r>
          </a:p>
          <a:p>
            <a:pPr marL="342900" indent="-342900">
              <a:buClr>
                <a:srgbClr val="0077E3"/>
              </a:buClr>
              <a:buFont typeface="Arial" panose="020B0604020202020204" pitchFamily="34" charset="0"/>
              <a:buChar char="•"/>
            </a:pPr>
            <a:r>
              <a:rPr lang="en-GB" dirty="0">
                <a:ea typeface="+mn-lt"/>
                <a:cs typeface="+mn-lt"/>
              </a:rPr>
              <a:t>Compacting</a:t>
            </a:r>
          </a:p>
          <a:p>
            <a:pPr marL="342900" indent="-342900">
              <a:buClr>
                <a:srgbClr val="0077E3"/>
              </a:buClr>
              <a:buFont typeface="Arial" panose="020B0604020202020204" pitchFamily="34" charset="0"/>
              <a:buChar char="•"/>
            </a:pPr>
            <a:r>
              <a:rPr lang="en-GB" dirty="0">
                <a:ea typeface="+mn-lt"/>
                <a:cs typeface="+mn-lt"/>
              </a:rPr>
              <a:t>Levelling </a:t>
            </a:r>
          </a:p>
          <a:p>
            <a:pPr marL="342900" indent="-342900">
              <a:buClr>
                <a:srgbClr val="0077E3"/>
              </a:buClr>
              <a:buFont typeface="Arial" panose="020B0604020202020204" pitchFamily="34" charset="0"/>
              <a:buChar char="•"/>
            </a:pPr>
            <a:r>
              <a:rPr lang="en-GB" dirty="0">
                <a:ea typeface="+mn-lt"/>
                <a:cs typeface="+mn-lt"/>
              </a:rPr>
              <a:t>Dozing </a:t>
            </a:r>
          </a:p>
          <a:p>
            <a:pPr marL="342900" indent="-342900">
              <a:buClr>
                <a:srgbClr val="0077E3"/>
              </a:buClr>
              <a:buFont typeface="Arial" panose="020B0604020202020204" pitchFamily="34" charset="0"/>
              <a:buChar char="•"/>
            </a:pPr>
            <a:r>
              <a:rPr lang="en-GB" dirty="0">
                <a:ea typeface="+mn-lt"/>
                <a:cs typeface="+mn-lt"/>
              </a:rPr>
              <a:t>Grading </a:t>
            </a:r>
          </a:p>
          <a:p>
            <a:pPr marL="342900" indent="-342900">
              <a:buClr>
                <a:srgbClr val="0077E3"/>
              </a:buClr>
              <a:buFont typeface="Arial" panose="020B0604020202020204" pitchFamily="34" charset="0"/>
              <a:buChar char="•"/>
            </a:pPr>
            <a:r>
              <a:rPr lang="en-GB" dirty="0">
                <a:ea typeface="+mn-lt"/>
                <a:cs typeface="+mn-lt"/>
              </a:rPr>
              <a:t>Hauling operations involved in construction</a:t>
            </a:r>
            <a:endParaRPr lang="en-GB" dirty="0"/>
          </a:p>
          <a:p>
            <a:endParaRPr lang="en-US" dirty="0"/>
          </a:p>
        </p:txBody>
      </p:sp>
    </p:spTree>
    <p:extLst>
      <p:ext uri="{BB962C8B-B14F-4D97-AF65-F5344CB8AC3E}">
        <p14:creationId xmlns:p14="http://schemas.microsoft.com/office/powerpoint/2010/main" val="1659598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3B052-8A8A-41F1-BB96-0B3ABBB8F585}"/>
              </a:ext>
            </a:extLst>
          </p:cNvPr>
          <p:cNvSpPr>
            <a:spLocks noGrp="1"/>
          </p:cNvSpPr>
          <p:nvPr>
            <p:ph type="title"/>
          </p:nvPr>
        </p:nvSpPr>
        <p:spPr/>
        <p:txBody>
          <a:bodyPr/>
          <a:lstStyle/>
          <a:p>
            <a:r>
              <a:rPr lang="en-US" dirty="0">
                <a:ea typeface="+mn-lt"/>
                <a:cs typeface="+mn-lt"/>
              </a:rPr>
              <a:t>Trenching machine or excavator</a:t>
            </a:r>
            <a:endParaRPr lang="en-US" dirty="0"/>
          </a:p>
        </p:txBody>
      </p:sp>
      <p:sp>
        <p:nvSpPr>
          <p:cNvPr id="3" name="Content Placeholder 2">
            <a:extLst>
              <a:ext uri="{FF2B5EF4-FFF2-40B4-BE49-F238E27FC236}">
                <a16:creationId xmlns:a16="http://schemas.microsoft.com/office/drawing/2014/main" id="{8F367927-2516-49B7-A273-71A6000FBD8A}"/>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Used for excavating trenches for laying pipelines, sewer, cables etc.</a:t>
            </a:r>
          </a:p>
          <a:p>
            <a:pPr marL="342900" indent="-342900">
              <a:buClr>
                <a:srgbClr val="0077E3"/>
              </a:buClr>
              <a:buFont typeface="Arial" panose="020B0604020202020204" pitchFamily="34" charset="0"/>
              <a:buChar char="•"/>
            </a:pPr>
            <a:r>
              <a:rPr lang="en-US" dirty="0">
                <a:ea typeface="+mn-lt"/>
                <a:cs typeface="+mn-lt"/>
              </a:rPr>
              <a:t>Operation is quick, giving the required depth or width. </a:t>
            </a:r>
          </a:p>
          <a:p>
            <a:pPr marL="342900" indent="-342900">
              <a:buClr>
                <a:srgbClr val="0077E3"/>
              </a:buClr>
              <a:buFont typeface="Arial" panose="020B0604020202020204" pitchFamily="34" charset="0"/>
              <a:buChar char="•"/>
            </a:pPr>
            <a:r>
              <a:rPr lang="en-US" dirty="0">
                <a:ea typeface="+mn-lt"/>
                <a:cs typeface="+mn-lt"/>
              </a:rPr>
              <a:t>Two types of trenching machine: wheel type, ladder type.</a:t>
            </a:r>
          </a:p>
          <a:p>
            <a:endParaRPr lang="en-US" dirty="0">
              <a:ea typeface="+mn-lt"/>
              <a:cs typeface="+mn-lt"/>
            </a:endParaRPr>
          </a:p>
          <a:p>
            <a:endParaRPr lang="en-US" dirty="0"/>
          </a:p>
        </p:txBody>
      </p:sp>
      <p:sp>
        <p:nvSpPr>
          <p:cNvPr id="4" name="Rectangle 2">
            <a:extLst>
              <a:ext uri="{FF2B5EF4-FFF2-40B4-BE49-F238E27FC236}">
                <a16:creationId xmlns:a16="http://schemas.microsoft.com/office/drawing/2014/main" id="{CF2DC6A5-FF37-0D41-88F7-9B8F4347905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bulldozer on a construction site&#10;&#10;Description automatically generated with medium confidence">
            <a:extLst>
              <a:ext uri="{FF2B5EF4-FFF2-40B4-BE49-F238E27FC236}">
                <a16:creationId xmlns:a16="http://schemas.microsoft.com/office/drawing/2014/main" id="{7C52FE71-77A1-4FFD-9B19-64279F7344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2000" y="3429000"/>
            <a:ext cx="4572000" cy="2565670"/>
          </a:xfrm>
          <a:prstGeom prst="rect">
            <a:avLst/>
          </a:prstGeom>
        </p:spPr>
      </p:pic>
    </p:spTree>
    <p:extLst>
      <p:ext uri="{BB962C8B-B14F-4D97-AF65-F5344CB8AC3E}">
        <p14:creationId xmlns:p14="http://schemas.microsoft.com/office/powerpoint/2010/main" val="352860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BB1C2-191E-4625-A7CF-4E59FBF40D29}"/>
              </a:ext>
            </a:extLst>
          </p:cNvPr>
          <p:cNvSpPr>
            <a:spLocks noGrp="1"/>
          </p:cNvSpPr>
          <p:nvPr>
            <p:ph type="title"/>
          </p:nvPr>
        </p:nvSpPr>
        <p:spPr/>
        <p:txBody>
          <a:bodyPr/>
          <a:lstStyle/>
          <a:p>
            <a:r>
              <a:rPr lang="en-US" dirty="0">
                <a:ea typeface="+mn-lt"/>
                <a:cs typeface="+mn-lt"/>
              </a:rPr>
              <a:t>Scrapers</a:t>
            </a:r>
            <a:endParaRPr lang="en-US" dirty="0"/>
          </a:p>
        </p:txBody>
      </p:sp>
      <p:sp>
        <p:nvSpPr>
          <p:cNvPr id="3" name="Content Placeholder 2">
            <a:extLst>
              <a:ext uri="{FF2B5EF4-FFF2-40B4-BE49-F238E27FC236}">
                <a16:creationId xmlns:a16="http://schemas.microsoft.com/office/drawing/2014/main" id="{E57BB0CE-9123-467A-AE56-2BD408A2DDFE}"/>
              </a:ext>
            </a:extLst>
          </p:cNvPr>
          <p:cNvSpPr>
            <a:spLocks noGrp="1"/>
          </p:cNvSpPr>
          <p:nvPr>
            <p:ph sz="quarter" idx="10"/>
          </p:nvPr>
        </p:nvSpPr>
        <p:spPr>
          <a:xfrm>
            <a:off x="457200" y="1512000"/>
            <a:ext cx="7355160" cy="4248000"/>
          </a:xfrm>
        </p:spPr>
        <p:txBody>
          <a:bodyPr/>
          <a:lstStyle/>
          <a:p>
            <a:pPr marL="342900" indent="-342900">
              <a:buClr>
                <a:srgbClr val="0077E3"/>
              </a:buClr>
              <a:buFont typeface="Arial" panose="020B0604020202020204" pitchFamily="34" charset="0"/>
              <a:buChar char="•"/>
            </a:pPr>
            <a:r>
              <a:rPr lang="en-US" dirty="0">
                <a:ea typeface="+mn-lt"/>
                <a:cs typeface="+mn-lt"/>
              </a:rPr>
              <a:t>Unique machine for digging and long-distance hauling of plough-able materials. </a:t>
            </a:r>
          </a:p>
          <a:p>
            <a:pPr marL="342900" indent="-342900">
              <a:buClr>
                <a:srgbClr val="0077E3"/>
              </a:buClr>
              <a:buFont typeface="Arial" panose="020B0604020202020204" pitchFamily="34" charset="0"/>
              <a:buChar char="•"/>
            </a:pPr>
            <a:r>
              <a:rPr lang="en-US" dirty="0">
                <a:ea typeface="+mn-lt"/>
                <a:cs typeface="+mn-lt"/>
              </a:rPr>
              <a:t>Self-operating machine </a:t>
            </a:r>
          </a:p>
          <a:p>
            <a:pPr marL="342900" indent="-342900">
              <a:buClr>
                <a:srgbClr val="0077E3"/>
              </a:buClr>
              <a:buFont typeface="Arial" panose="020B0604020202020204" pitchFamily="34" charset="0"/>
              <a:buChar char="•"/>
            </a:pPr>
            <a:r>
              <a:rPr lang="en-US" dirty="0">
                <a:ea typeface="+mn-lt"/>
                <a:cs typeface="+mn-lt"/>
              </a:rPr>
              <a:t>It is not dependent on other equipment. </a:t>
            </a:r>
          </a:p>
          <a:p>
            <a:pPr marL="342900" indent="-342900">
              <a:buClr>
                <a:srgbClr val="0077E3"/>
              </a:buClr>
              <a:buFont typeface="Arial" panose="020B0604020202020204" pitchFamily="34" charset="0"/>
              <a:buChar char="•"/>
            </a:pPr>
            <a:r>
              <a:rPr lang="en-US" dirty="0">
                <a:ea typeface="+mn-lt"/>
                <a:cs typeface="+mn-lt"/>
              </a:rPr>
              <a:t>Wheels of machine cause some compaction. </a:t>
            </a:r>
          </a:p>
          <a:p>
            <a:pPr marL="342900" indent="-342900">
              <a:buClr>
                <a:srgbClr val="0077E3"/>
              </a:buClr>
              <a:buFont typeface="Arial" panose="020B0604020202020204" pitchFamily="34" charset="0"/>
              <a:buChar char="•"/>
            </a:pPr>
            <a:r>
              <a:rPr lang="en-US" dirty="0">
                <a:ea typeface="+mn-lt"/>
                <a:cs typeface="+mn-lt"/>
              </a:rPr>
              <a:t>The basic parts of scrapers are the bowl, apron and tail gate or ejector.</a:t>
            </a:r>
            <a:endParaRPr lang="en-US" dirty="0"/>
          </a:p>
        </p:txBody>
      </p:sp>
    </p:spTree>
    <p:extLst>
      <p:ext uri="{BB962C8B-B14F-4D97-AF65-F5344CB8AC3E}">
        <p14:creationId xmlns:p14="http://schemas.microsoft.com/office/powerpoint/2010/main" val="3649150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ABAE6-E1F6-40E4-8204-D6448DF6279A}"/>
              </a:ext>
            </a:extLst>
          </p:cNvPr>
          <p:cNvSpPr>
            <a:spLocks noGrp="1"/>
          </p:cNvSpPr>
          <p:nvPr>
            <p:ph type="title"/>
          </p:nvPr>
        </p:nvSpPr>
        <p:spPr/>
        <p:txBody>
          <a:bodyPr/>
          <a:lstStyle/>
          <a:p>
            <a:r>
              <a:rPr lang="en-US" dirty="0">
                <a:ea typeface="+mn-lt"/>
                <a:cs typeface="+mn-lt"/>
              </a:rPr>
              <a:t>Bulldozer </a:t>
            </a:r>
            <a:endParaRPr lang="en-US" dirty="0"/>
          </a:p>
        </p:txBody>
      </p:sp>
      <p:sp>
        <p:nvSpPr>
          <p:cNvPr id="3" name="Content Placeholder 2">
            <a:extLst>
              <a:ext uri="{FF2B5EF4-FFF2-40B4-BE49-F238E27FC236}">
                <a16:creationId xmlns:a16="http://schemas.microsoft.com/office/drawing/2014/main" id="{48515EDE-40EA-4F6F-B121-A632C057943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US" dirty="0">
                <a:ea typeface="+mn-lt"/>
                <a:cs typeface="+mn-lt"/>
              </a:rPr>
              <a:t>The heavy blade attached to the tractor pushes the material from one place to another. </a:t>
            </a:r>
          </a:p>
          <a:p>
            <a:pPr marL="342900" indent="-342900">
              <a:buClr>
                <a:srgbClr val="0077E3"/>
              </a:buClr>
              <a:buFont typeface="Arial" panose="020B0604020202020204" pitchFamily="34" charset="0"/>
              <a:buChar char="•"/>
            </a:pPr>
            <a:r>
              <a:rPr lang="en-US" dirty="0">
                <a:ea typeface="+mn-lt"/>
                <a:cs typeface="+mn-lt"/>
              </a:rPr>
              <a:t>The tractor can be of the crawler or the wheeled type. </a:t>
            </a:r>
          </a:p>
        </p:txBody>
      </p:sp>
      <p:sp>
        <p:nvSpPr>
          <p:cNvPr id="4" name="Rectangle 2">
            <a:extLst>
              <a:ext uri="{FF2B5EF4-FFF2-40B4-BE49-F238E27FC236}">
                <a16:creationId xmlns:a16="http://schemas.microsoft.com/office/drawing/2014/main" id="{EE2CBF8D-1558-424A-B8C9-749C2CE6A65D}"/>
              </a:ext>
            </a:extLst>
          </p:cNvPr>
          <p:cNvSpPr>
            <a:spLocks noChangeArrowheads="1"/>
          </p:cNvSpPr>
          <p:nvPr/>
        </p:nvSpPr>
        <p:spPr bwMode="auto">
          <a:xfrm flipV="1">
            <a:off x="-2521645" y="4126798"/>
            <a:ext cx="18616026" cy="53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6" name="Picture 5" descr="A picture containing transport, power shovel&#10;&#10;Description automatically generated">
            <a:extLst>
              <a:ext uri="{FF2B5EF4-FFF2-40B4-BE49-F238E27FC236}">
                <a16:creationId xmlns:a16="http://schemas.microsoft.com/office/drawing/2014/main" id="{FE5B52C1-4B25-41E0-ABD0-713699AB481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76056" y="3373140"/>
            <a:ext cx="3762408" cy="2508272"/>
          </a:xfrm>
          <a:prstGeom prst="rect">
            <a:avLst/>
          </a:prstGeom>
        </p:spPr>
      </p:pic>
    </p:spTree>
    <p:extLst>
      <p:ext uri="{BB962C8B-B14F-4D97-AF65-F5344CB8AC3E}">
        <p14:creationId xmlns:p14="http://schemas.microsoft.com/office/powerpoint/2010/main" val="19725458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schemas.microsoft.com/office/2006/metadata/properties"/>
    <ds:schemaRef ds:uri="7d91badd-8922-4db1-9652-4fbca8a6b7df"/>
    <ds:schemaRef ds:uri="http://purl.org/dc/elements/1.1/"/>
    <ds:schemaRef ds:uri="http://purl.org/dc/terms/"/>
    <ds:schemaRef ds:uri="http://schemas.microsoft.com/office/infopath/2007/PartnerControls"/>
    <ds:schemaRef ds:uri="http://purl.org/dc/dcmitype/"/>
    <ds:schemaRef ds:uri="http://schemas.openxmlformats.org/package/2006/metadata/core-properties"/>
    <ds:schemaRef ds:uri="1c5831b9-66da-4f16-a409-834213ecdb8e"/>
    <ds:schemaRef ds:uri="http://www.w3.org/XML/1998/namespace"/>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3043</TotalTime>
  <Words>1004</Words>
  <Application>Microsoft Office PowerPoint</Application>
  <PresentationFormat>On-screen Show (4:3)</PresentationFormat>
  <Paragraphs>98</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Lucida Grande</vt:lpstr>
      <vt:lpstr>Times New Roman</vt:lpstr>
      <vt:lpstr>Default Design</vt:lpstr>
      <vt:lpstr> PowerPoint 13: Plant and machinery</vt:lpstr>
      <vt:lpstr>PowerPoint Presentation</vt:lpstr>
      <vt:lpstr>Machine utilisation</vt:lpstr>
      <vt:lpstr>Plant</vt:lpstr>
      <vt:lpstr>Equipment</vt:lpstr>
      <vt:lpstr>Machinery use</vt:lpstr>
      <vt:lpstr>Trenching machine or excavator</vt:lpstr>
      <vt:lpstr>Scrapers</vt:lpstr>
      <vt:lpstr>Bulldozer </vt:lpstr>
      <vt:lpstr> Dump trucks </vt:lpstr>
      <vt:lpstr>Hoisting equipment </vt:lpstr>
      <vt:lpstr>Mobile cranes </vt:lpstr>
      <vt:lpstr>Tower cranes </vt:lpstr>
      <vt:lpstr>Belt conveyor </vt:lpstr>
      <vt:lpstr>Hazards</vt:lpstr>
      <vt:lpstr>Risk control measures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217</cp:revision>
  <dcterms:created xsi:type="dcterms:W3CDTF">2013-05-28T00:38:54Z</dcterms:created>
  <dcterms:modified xsi:type="dcterms:W3CDTF">2021-03-19T13:29:18Z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