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5"/>
  </p:notesMasterIdLst>
  <p:handoutMasterIdLst>
    <p:handoutMasterId r:id="rId26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4" r:id="rId12"/>
    <p:sldId id="265" r:id="rId13"/>
    <p:sldId id="266" r:id="rId14"/>
    <p:sldId id="348" r:id="rId15"/>
    <p:sldId id="268" r:id="rId16"/>
    <p:sldId id="269" r:id="rId17"/>
    <p:sldId id="271" r:id="rId18"/>
    <p:sldId id="275" r:id="rId19"/>
    <p:sldId id="276" r:id="rId20"/>
    <p:sldId id="349" r:id="rId21"/>
    <p:sldId id="277" r:id="rId22"/>
    <p:sldId id="340" r:id="rId23"/>
    <p:sldId id="267" r:id="rId24"/>
  </p:sldIdLst>
  <p:sldSz cx="9144000" cy="6858000" type="screen4x3"/>
  <p:notesSz cx="6858000" cy="9144000"/>
  <p:custDataLst>
    <p:tags r:id="rId2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F6E666-5B67-FC50-04DA-AFC2F7594405}" v="19" dt="2020-06-15T20:55:06.7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37" autoAdjust="0"/>
    <p:restoredTop sz="93172" autoAdjust="0"/>
  </p:normalViewPr>
  <p:slideViewPr>
    <p:cSldViewPr showGuides="1">
      <p:cViewPr varScale="1">
        <p:scale>
          <a:sx n="114" d="100"/>
          <a:sy n="114" d="100"/>
        </p:scale>
        <p:origin x="144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Cartwright" userId="S::john.cartwright@hartlepoolfe.ac.uk::aab42552-d48d-4c7e-81cd-76fbfe8dfb3c" providerId="AD" clId="Web-{82F6E666-5B67-FC50-04DA-AFC2F7594405}"/>
    <pc:docChg chg="modSld">
      <pc:chgData name="John Cartwright" userId="S::john.cartwright@hartlepoolfe.ac.uk::aab42552-d48d-4c7e-81cd-76fbfe8dfb3c" providerId="AD" clId="Web-{82F6E666-5B67-FC50-04DA-AFC2F7594405}" dt="2020-06-15T20:55:06.744" v="13" actId="1076"/>
      <pc:docMkLst>
        <pc:docMk/>
      </pc:docMkLst>
      <pc:sldChg chg="addSp modSp">
        <pc:chgData name="John Cartwright" userId="S::john.cartwright@hartlepoolfe.ac.uk::aab42552-d48d-4c7e-81cd-76fbfe8dfb3c" providerId="AD" clId="Web-{82F6E666-5B67-FC50-04DA-AFC2F7594405}" dt="2020-06-15T20:53:54.604" v="8" actId="14100"/>
        <pc:sldMkLst>
          <pc:docMk/>
          <pc:sldMk cId="2238285855" sldId="258"/>
        </pc:sldMkLst>
        <pc:picChg chg="add mod">
          <ac:chgData name="John Cartwright" userId="S::john.cartwright@hartlepoolfe.ac.uk::aab42552-d48d-4c7e-81cd-76fbfe8dfb3c" providerId="AD" clId="Web-{82F6E666-5B67-FC50-04DA-AFC2F7594405}" dt="2020-06-15T20:53:54.604" v="8" actId="14100"/>
          <ac:picMkLst>
            <pc:docMk/>
            <pc:sldMk cId="2238285855" sldId="258"/>
            <ac:picMk id="2" creationId="{5DC72A2C-FBE3-427B-B4F4-9CBE4D7CBADC}"/>
          </ac:picMkLst>
        </pc:picChg>
      </pc:sldChg>
      <pc:sldChg chg="addSp modSp">
        <pc:chgData name="John Cartwright" userId="S::john.cartwright@hartlepoolfe.ac.uk::aab42552-d48d-4c7e-81cd-76fbfe8dfb3c" providerId="AD" clId="Web-{82F6E666-5B67-FC50-04DA-AFC2F7594405}" dt="2020-06-15T20:54:20.276" v="11" actId="14100"/>
        <pc:sldMkLst>
          <pc:docMk/>
          <pc:sldMk cId="1161954843" sldId="260"/>
        </pc:sldMkLst>
        <pc:picChg chg="add mod">
          <ac:chgData name="John Cartwright" userId="S::john.cartwright@hartlepoolfe.ac.uk::aab42552-d48d-4c7e-81cd-76fbfe8dfb3c" providerId="AD" clId="Web-{82F6E666-5B67-FC50-04DA-AFC2F7594405}" dt="2020-06-15T20:54:20.276" v="11" actId="14100"/>
          <ac:picMkLst>
            <pc:docMk/>
            <pc:sldMk cId="1161954843" sldId="260"/>
            <ac:picMk id="2" creationId="{BBFE5150-6D7F-4311-BFE9-0585FFE69F44}"/>
          </ac:picMkLst>
        </pc:picChg>
      </pc:sldChg>
      <pc:sldChg chg="addSp modSp">
        <pc:chgData name="John Cartwright" userId="S::john.cartwright@hartlepoolfe.ac.uk::aab42552-d48d-4c7e-81cd-76fbfe8dfb3c" providerId="AD" clId="Web-{82F6E666-5B67-FC50-04DA-AFC2F7594405}" dt="2020-06-15T20:55:06.744" v="13" actId="1076"/>
        <pc:sldMkLst>
          <pc:docMk/>
          <pc:sldMk cId="982544154" sldId="261"/>
        </pc:sldMkLst>
        <pc:picChg chg="add mod">
          <ac:chgData name="John Cartwright" userId="S::john.cartwright@hartlepoolfe.ac.uk::aab42552-d48d-4c7e-81cd-76fbfe8dfb3c" providerId="AD" clId="Web-{82F6E666-5B67-FC50-04DA-AFC2F7594405}" dt="2020-06-15T20:55:06.744" v="13" actId="1076"/>
          <ac:picMkLst>
            <pc:docMk/>
            <pc:sldMk cId="982544154" sldId="261"/>
            <ac:picMk id="2" creationId="{E91F30E7-783D-497D-84DF-022EE24B51E5}"/>
          </ac:picMkLst>
        </pc:picChg>
      </pc:sldChg>
      <pc:sldChg chg="addSp modSp">
        <pc:chgData name="John Cartwright" userId="S::john.cartwright@hartlepoolfe.ac.uk::aab42552-d48d-4c7e-81cd-76fbfe8dfb3c" providerId="AD" clId="Web-{82F6E666-5B67-FC50-04DA-AFC2F7594405}" dt="2020-06-15T20:52:24.042" v="2" actId="14100"/>
        <pc:sldMkLst>
          <pc:docMk/>
          <pc:sldMk cId="1927698622" sldId="276"/>
        </pc:sldMkLst>
        <pc:picChg chg="add mod">
          <ac:chgData name="John Cartwright" userId="S::john.cartwright@hartlepoolfe.ac.uk::aab42552-d48d-4c7e-81cd-76fbfe8dfb3c" providerId="AD" clId="Web-{82F6E666-5B67-FC50-04DA-AFC2F7594405}" dt="2020-06-15T20:52:24.042" v="2" actId="14100"/>
          <ac:picMkLst>
            <pc:docMk/>
            <pc:sldMk cId="1927698622" sldId="276"/>
            <ac:picMk id="2" creationId="{4A371C39-7C0C-43E0-9E67-41C9DA468A4C}"/>
          </ac:picMkLst>
        </pc:picChg>
      </pc:sldChg>
      <pc:sldChg chg="addSp modSp">
        <pc:chgData name="John Cartwright" userId="S::john.cartwright@hartlepoolfe.ac.uk::aab42552-d48d-4c7e-81cd-76fbfe8dfb3c" providerId="AD" clId="Web-{82F6E666-5B67-FC50-04DA-AFC2F7594405}" dt="2020-06-15T20:53:18.995" v="5" actId="14100"/>
        <pc:sldMkLst>
          <pc:docMk/>
          <pc:sldMk cId="3113766714" sldId="277"/>
        </pc:sldMkLst>
        <pc:picChg chg="add mod">
          <ac:chgData name="John Cartwright" userId="S::john.cartwright@hartlepoolfe.ac.uk::aab42552-d48d-4c7e-81cd-76fbfe8dfb3c" providerId="AD" clId="Web-{82F6E666-5B67-FC50-04DA-AFC2F7594405}" dt="2020-06-15T20:53:18.995" v="5" actId="14100"/>
          <ac:picMkLst>
            <pc:docMk/>
            <pc:sldMk cId="3113766714" sldId="277"/>
            <ac:picMk id="2" creationId="{E4B556CE-A5A7-4C7C-94FD-EAD825E6D53A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3/19/2021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E1169-5DF7-5E45-AB34-A34B17B70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112D1-BCEB-D346-9FD6-D234791005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764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A5EDE-0C54-184C-A338-B619EA996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01123-7745-C04D-B465-4C703E4F41AF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Online Image Placeholder 3">
            <a:extLst>
              <a:ext uri="{FF2B5EF4-FFF2-40B4-BE49-F238E27FC236}">
                <a16:creationId xmlns:a16="http://schemas.microsoft.com/office/drawing/2014/main" id="{F8AD4403-2236-A74D-82AD-7A7426877E99}"/>
              </a:ext>
            </a:extLst>
          </p:cNvPr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141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24548-A666-CD4B-97DC-9349E939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DC980F-1522-824D-83DA-5D7466469415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033322-F1B8-DE4B-B055-717081B6AC20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A66905-CB6D-1641-A8FC-FFB2CC597423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990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Copyright © 2021 City and Guilds of London Institute. All rights reserved.</a:t>
            </a:r>
            <a:endParaRPr lang="en-GB" sz="9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20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55" r:id="rId3"/>
    <p:sldLayoutId id="2147483656" r:id="rId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105: </a:t>
            </a:r>
            <a:r>
              <a:rPr lang="en-GB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Protecting health, safety and the environment when working in the construction and built environment sector</a:t>
            </a:r>
            <a:endParaRPr lang="en-GB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br>
              <a:rPr lang="en-GB" dirty="0"/>
            </a:br>
            <a:br>
              <a:rPr lang="en-GB" dirty="0"/>
            </a:br>
            <a:r>
              <a:rPr lang="en-GB" dirty="0"/>
              <a:t>PowerPoint 8: Personal protective equipment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>
            <a:extLst>
              <a:ext uri="{FF2B5EF4-FFF2-40B4-BE49-F238E27FC236}">
                <a16:creationId xmlns:a16="http://schemas.microsoft.com/office/drawing/2014/main" id="{761A7D01-AB8C-D34B-AF95-1D3EEBA1E2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124744"/>
            <a:ext cx="8229600" cy="1143000"/>
          </a:xfrm>
        </p:spPr>
        <p:txBody>
          <a:bodyPr/>
          <a:lstStyle/>
          <a:p>
            <a:r>
              <a:rPr lang="en-GB" altLang="en-US" dirty="0"/>
              <a:t>Eye protection</a:t>
            </a:r>
          </a:p>
        </p:txBody>
      </p:sp>
      <p:sp>
        <p:nvSpPr>
          <p:cNvPr id="222211" name="Rectangle 3">
            <a:extLst>
              <a:ext uri="{FF2B5EF4-FFF2-40B4-BE49-F238E27FC236}">
                <a16:creationId xmlns:a16="http://schemas.microsoft.com/office/drawing/2014/main" id="{345A4284-5EBF-804C-A4F9-FB4BB011F84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24185" y="2037557"/>
            <a:ext cx="4346575" cy="3983731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dirty="0"/>
              <a:t>Goggles or spectacles need: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strength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effective seals to goggles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resistant to temperatures 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filters to absorb harmful light.</a:t>
            </a:r>
          </a:p>
          <a:p>
            <a:pPr>
              <a:lnSpc>
                <a:spcPct val="90000"/>
              </a:lnSpc>
            </a:pPr>
            <a:r>
              <a:rPr lang="en-GB" altLang="en-US" dirty="0"/>
              <a:t>Always use the correct eye protection for the job.</a:t>
            </a:r>
          </a:p>
        </p:txBody>
      </p:sp>
      <p:pic>
        <p:nvPicPr>
          <p:cNvPr id="222213" name="Picture 5">
            <a:extLst>
              <a:ext uri="{FF2B5EF4-FFF2-40B4-BE49-F238E27FC236}">
                <a16:creationId xmlns:a16="http://schemas.microsoft.com/office/drawing/2014/main" id="{798D895B-F3A4-1E4F-8917-7C9C7B4278BB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02459" y="1124744"/>
            <a:ext cx="4041775" cy="2744788"/>
          </a:xfr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2214" name="Picture 6">
            <a:extLst>
              <a:ext uri="{FF2B5EF4-FFF2-40B4-BE49-F238E27FC236}">
                <a16:creationId xmlns:a16="http://schemas.microsoft.com/office/drawing/2014/main" id="{A5D86EAC-4864-6B4F-A4FE-06AADEAEFB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9127" y="3963888"/>
            <a:ext cx="4008438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214617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>
            <a:extLst>
              <a:ext uri="{FF2B5EF4-FFF2-40B4-BE49-F238E27FC236}">
                <a16:creationId xmlns:a16="http://schemas.microsoft.com/office/drawing/2014/main" id="{D5233FDF-71E3-9644-B606-218142140C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Head protection</a:t>
            </a:r>
          </a:p>
        </p:txBody>
      </p:sp>
      <p:sp>
        <p:nvSpPr>
          <p:cNvPr id="223235" name="Rectangle 3">
            <a:extLst>
              <a:ext uri="{FF2B5EF4-FFF2-40B4-BE49-F238E27FC236}">
                <a16:creationId xmlns:a16="http://schemas.microsoft.com/office/drawing/2014/main" id="{807A1A0E-1AED-D441-BCD1-C83A5024C8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9210" y="1628801"/>
            <a:ext cx="4606846" cy="4464022"/>
          </a:xfrm>
        </p:spPr>
        <p:txBody>
          <a:bodyPr/>
          <a:lstStyle/>
          <a:p>
            <a:r>
              <a:rPr lang="en-GB" altLang="en-US" dirty="0"/>
              <a:t>Construction Regulations 1989 require suitable head protection to be worn on: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all building sites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unless there is no risk of head injury other than by persons falling.</a:t>
            </a:r>
          </a:p>
          <a:p>
            <a:pPr>
              <a:buClr>
                <a:srgbClr val="0077E3"/>
              </a:buClr>
            </a:pPr>
            <a:r>
              <a:rPr lang="en-GB" altLang="en-US" dirty="0"/>
              <a:t>There are many makes of safety helmet available but the type used must be made to British Standard.</a:t>
            </a:r>
          </a:p>
          <a:p>
            <a:pPr>
              <a:buClr>
                <a:srgbClr val="0077E3"/>
              </a:buClr>
            </a:pPr>
            <a:r>
              <a:rPr lang="en-GB" altLang="en-US" dirty="0"/>
              <a:t>You always must wear a safety helmet when required to do so.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A30238C5-972E-4AC2-95DA-AE655AB36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79352" y="1628801"/>
            <a:ext cx="3295438" cy="3888432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1743312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>
            <a:extLst>
              <a:ext uri="{FF2B5EF4-FFF2-40B4-BE49-F238E27FC236}">
                <a16:creationId xmlns:a16="http://schemas.microsoft.com/office/drawing/2014/main" id="{58254B6B-4780-E241-8953-8B412A09F6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2036" y="1028700"/>
            <a:ext cx="8229600" cy="1143000"/>
          </a:xfrm>
        </p:spPr>
        <p:txBody>
          <a:bodyPr/>
          <a:lstStyle/>
          <a:p>
            <a:r>
              <a:rPr lang="en-GB" altLang="en-US" dirty="0"/>
              <a:t>Foot protection</a:t>
            </a:r>
          </a:p>
        </p:txBody>
      </p:sp>
      <p:sp>
        <p:nvSpPr>
          <p:cNvPr id="224259" name="Rectangle 3">
            <a:extLst>
              <a:ext uri="{FF2B5EF4-FFF2-40B4-BE49-F238E27FC236}">
                <a16:creationId xmlns:a16="http://schemas.microsoft.com/office/drawing/2014/main" id="{84077271-DAC2-BE40-A7A5-FBDB4BB8A5D3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72816"/>
            <a:ext cx="4041775" cy="4353347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Foot protection is mandatory on all construction sites.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This must be </a:t>
            </a:r>
            <a:r>
              <a:rPr lang="en-GB" dirty="0"/>
              <a:t>steel toe-capped boots or wellingtons, with a steel midsole to prevent punctures by sharp objects.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Appropriate </a:t>
            </a:r>
            <a:r>
              <a:rPr lang="en-GB" dirty="0"/>
              <a:t>protective footwear must also have good ankle support.</a:t>
            </a:r>
            <a:r>
              <a:rPr lang="en-GB" altLang="en-US" dirty="0"/>
              <a:t> </a:t>
            </a:r>
          </a:p>
        </p:txBody>
      </p:sp>
      <p:pic>
        <p:nvPicPr>
          <p:cNvPr id="6" name="Online Image Placeholder 5">
            <a:extLst>
              <a:ext uri="{FF2B5EF4-FFF2-40B4-BE49-F238E27FC236}">
                <a16:creationId xmlns:a16="http://schemas.microsoft.com/office/drawing/2014/main" id="{EBAEEE56-AE93-491D-9985-6BA1D056984E}"/>
              </a:ext>
            </a:extLst>
          </p:cNvPr>
          <p:cNvPicPr>
            <a:picLocks noGrp="1" noChangeAspect="1"/>
          </p:cNvPicPr>
          <p:nvPr>
            <p:ph type="clipArt" sz="half" idx="2"/>
          </p:nvPr>
        </p:nvPicPr>
        <p:blipFill>
          <a:blip r:embed="rId2"/>
          <a:stretch>
            <a:fillRect/>
          </a:stretch>
        </p:blipFill>
        <p:spPr>
          <a:xfrm>
            <a:off x="4700066" y="1916832"/>
            <a:ext cx="4038600" cy="3501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13296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>
            <a:extLst>
              <a:ext uri="{FF2B5EF4-FFF2-40B4-BE49-F238E27FC236}">
                <a16:creationId xmlns:a16="http://schemas.microsoft.com/office/drawing/2014/main" id="{0E3566AD-9304-BA44-8677-5C63CAB27E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Respiratory protective equipment (RPE)</a:t>
            </a:r>
          </a:p>
        </p:txBody>
      </p:sp>
      <p:sp>
        <p:nvSpPr>
          <p:cNvPr id="225283" name="Rectangle 3">
            <a:extLst>
              <a:ext uri="{FF2B5EF4-FFF2-40B4-BE49-F238E27FC236}">
                <a16:creationId xmlns:a16="http://schemas.microsoft.com/office/drawing/2014/main" id="{B5434E8F-5D42-2A43-9351-059BBF0E8B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25775"/>
            <a:ext cx="7643192" cy="4248000"/>
          </a:xfrm>
        </p:spPr>
        <p:txBody>
          <a:bodyPr/>
          <a:lstStyle/>
          <a:p>
            <a:r>
              <a:rPr lang="en-GB" altLang="en-US" dirty="0"/>
              <a:t>Employers must educate the workforce regarding airborne hazards present in the environment.</a:t>
            </a:r>
          </a:p>
          <a:p>
            <a:r>
              <a:rPr lang="en-GB" altLang="en-US" dirty="0"/>
              <a:t>The choice of equipment depends upon the: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type of hazard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concentrations of hazardous substances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length of exposure.</a:t>
            </a:r>
          </a:p>
        </p:txBody>
      </p:sp>
    </p:spTree>
    <p:extLst>
      <p:ext uri="{BB962C8B-B14F-4D97-AF65-F5344CB8AC3E}">
        <p14:creationId xmlns:p14="http://schemas.microsoft.com/office/powerpoint/2010/main" val="208611775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>
            <a:extLst>
              <a:ext uri="{FF2B5EF4-FFF2-40B4-BE49-F238E27FC236}">
                <a16:creationId xmlns:a16="http://schemas.microsoft.com/office/drawing/2014/main" id="{F02B5E31-A398-3E46-8AED-16E34234BB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8799" y="1028700"/>
            <a:ext cx="8229600" cy="1143000"/>
          </a:xfrm>
        </p:spPr>
        <p:txBody>
          <a:bodyPr/>
          <a:lstStyle/>
          <a:p>
            <a:pPr algn="ctr"/>
            <a:r>
              <a:rPr lang="en-GB" altLang="en-US" dirty="0">
                <a:latin typeface="+mn-lt"/>
              </a:rPr>
              <a:t>Examples of respiratory protective equipment (RPE)</a:t>
            </a:r>
          </a:p>
        </p:txBody>
      </p:sp>
      <p:sp>
        <p:nvSpPr>
          <p:cNvPr id="227331" name="Rectangle 3">
            <a:extLst>
              <a:ext uri="{FF2B5EF4-FFF2-40B4-BE49-F238E27FC236}">
                <a16:creationId xmlns:a16="http://schemas.microsoft.com/office/drawing/2014/main" id="{4B54B61C-17FD-4043-A159-D05DB640204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482221" y="1757362"/>
            <a:ext cx="4343400" cy="4422775"/>
          </a:xfrm>
        </p:spPr>
        <p:txBody>
          <a:bodyPr/>
          <a:lstStyle/>
          <a:p>
            <a:r>
              <a:rPr lang="en-GB" altLang="en-US" dirty="0"/>
              <a:t>Disposable dust mask</a:t>
            </a:r>
          </a:p>
          <a:p>
            <a:endParaRPr lang="en-GB" altLang="en-US" dirty="0"/>
          </a:p>
          <a:p>
            <a:endParaRPr lang="en-GB" altLang="en-US" dirty="0"/>
          </a:p>
          <a:p>
            <a:endParaRPr lang="en-GB" altLang="en-US" dirty="0"/>
          </a:p>
          <a:p>
            <a:r>
              <a:rPr lang="en-GB" altLang="en-US" dirty="0"/>
              <a:t>Dust respirators </a:t>
            </a:r>
          </a:p>
        </p:txBody>
      </p:sp>
      <p:pic>
        <p:nvPicPr>
          <p:cNvPr id="227336" name="Picture 8">
            <a:extLst>
              <a:ext uri="{FF2B5EF4-FFF2-40B4-BE49-F238E27FC236}">
                <a16:creationId xmlns:a16="http://schemas.microsoft.com/office/drawing/2014/main" id="{1607FFD8-32CD-0C4E-A1A8-24069C438BF1}"/>
              </a:ext>
            </a:extLst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96136" y="3968750"/>
            <a:ext cx="2090564" cy="2454275"/>
          </a:xfr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7337" name="Picture 9">
            <a:extLst>
              <a:ext uri="{FF2B5EF4-FFF2-40B4-BE49-F238E27FC236}">
                <a16:creationId xmlns:a16="http://schemas.microsoft.com/office/drawing/2014/main" id="{3CC1358C-DA9F-B244-AC50-7806425A50B2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80339" y="1565694"/>
            <a:ext cx="2090564" cy="2185988"/>
          </a:xfr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7998163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>
            <a:extLst>
              <a:ext uri="{FF2B5EF4-FFF2-40B4-BE49-F238E27FC236}">
                <a16:creationId xmlns:a16="http://schemas.microsoft.com/office/drawing/2014/main" id="{5089242F-55A5-A443-BB0F-90623B434A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Skin protection</a:t>
            </a:r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D10C3DC8-8C7F-9146-ACD3-A8129C8E5B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dirty="0"/>
              <a:t>Potentially harmful substances: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pitch, tar, bitumen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cement, brick, stone dust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tile, plaster dust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paint, varnish, lacquer, adhesives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wood dust, fibre glass, resins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solvents, fuels, oils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spirits, thinners, acids, alkalis.</a:t>
            </a:r>
          </a:p>
          <a:p>
            <a:endParaRPr lang="en-GB" altLang="en-US" sz="1400" dirty="0">
              <a:latin typeface="Comic Sans MS" panose="030F09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203047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>
            <a:extLst>
              <a:ext uri="{FF2B5EF4-FFF2-40B4-BE49-F238E27FC236}">
                <a16:creationId xmlns:a16="http://schemas.microsoft.com/office/drawing/2014/main" id="{3ACBF4BE-56A4-A542-B33B-D8E65C0EDD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latin typeface="+mn-lt"/>
              </a:rPr>
              <a:t>Skin protection</a:t>
            </a:r>
          </a:p>
        </p:txBody>
      </p:sp>
      <p:sp>
        <p:nvSpPr>
          <p:cNvPr id="232451" name="Rectangle 3">
            <a:extLst>
              <a:ext uri="{FF2B5EF4-FFF2-40B4-BE49-F238E27FC236}">
                <a16:creationId xmlns:a16="http://schemas.microsoft.com/office/drawing/2014/main" id="{72D86EE2-D268-BE4E-A197-D67ECF3C85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dirty="0"/>
              <a:t>Ways to protect your skin: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gloves, gauntlets 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overalls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goggles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aprons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boots – steel toe caps and mid-sole protection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leggings.</a:t>
            </a:r>
          </a:p>
          <a:p>
            <a:pPr>
              <a:lnSpc>
                <a:spcPct val="90000"/>
              </a:lnSpc>
            </a:pPr>
            <a:r>
              <a:rPr lang="en-GB" altLang="en-US" dirty="0"/>
              <a:t>You must wear appropriate skin protection for the job to be done.</a:t>
            </a:r>
          </a:p>
          <a:p>
            <a:pPr>
              <a:lnSpc>
                <a:spcPct val="90000"/>
              </a:lnSpc>
            </a:pPr>
            <a:endParaRPr lang="en-GB" altLang="en-US" sz="3200" dirty="0">
              <a:latin typeface="Trebuchet MS" panose="020B0703020202090204" pitchFamily="34" charset="0"/>
            </a:endParaRPr>
          </a:p>
        </p:txBody>
      </p:sp>
      <p:pic>
        <p:nvPicPr>
          <p:cNvPr id="4" name="Picture 3" descr="A group of people wearing safety vests and hardhats working on a construction site&#10;&#10;Description automatically generated with medium confidence">
            <a:extLst>
              <a:ext uri="{FF2B5EF4-FFF2-40B4-BE49-F238E27FC236}">
                <a16:creationId xmlns:a16="http://schemas.microsoft.com/office/drawing/2014/main" id="{C4F7BC45-B9DD-4F03-8103-0AA7C560BD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1168928"/>
            <a:ext cx="4121385" cy="2748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698622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>
            <a:extLst>
              <a:ext uri="{FF2B5EF4-FFF2-40B4-BE49-F238E27FC236}">
                <a16:creationId xmlns:a16="http://schemas.microsoft.com/office/drawing/2014/main" id="{3ACBF4BE-56A4-A542-B33B-D8E65C0EDD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 visibility clothing</a:t>
            </a:r>
            <a:endParaRPr lang="en-GB" altLang="en-US" dirty="0">
              <a:latin typeface="+mn-lt"/>
            </a:endParaRPr>
          </a:p>
        </p:txBody>
      </p:sp>
      <p:sp>
        <p:nvSpPr>
          <p:cNvPr id="232451" name="Rectangle 3">
            <a:extLst>
              <a:ext uri="{FF2B5EF4-FFF2-40B4-BE49-F238E27FC236}">
                <a16:creationId xmlns:a16="http://schemas.microsoft.com/office/drawing/2014/main" id="{72D86EE2-D268-BE4E-A197-D67ECF3C85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28800"/>
            <a:ext cx="3556433" cy="4131200"/>
          </a:xfrm>
        </p:spPr>
        <p:txBody>
          <a:bodyPr/>
          <a:lstStyle/>
          <a:p>
            <a:r>
              <a:rPr lang="en-GB" dirty="0"/>
              <a:t>High visibility clothing is mandatory in construction sites whenever there are vehicles present. </a:t>
            </a:r>
          </a:p>
          <a:p>
            <a:r>
              <a:rPr lang="en-GB" dirty="0"/>
              <a:t>This type of clothing is worn to notify the operators of vehicles that pedestrians are on the site. The hi-vis clothing is both colourful and reflective.</a:t>
            </a:r>
          </a:p>
          <a:p>
            <a:pPr>
              <a:lnSpc>
                <a:spcPct val="90000"/>
              </a:lnSpc>
            </a:pPr>
            <a:r>
              <a:rPr lang="en-GB" altLang="en-US" dirty="0"/>
              <a:t>.</a:t>
            </a:r>
          </a:p>
          <a:p>
            <a:pPr>
              <a:lnSpc>
                <a:spcPct val="90000"/>
              </a:lnSpc>
            </a:pPr>
            <a:endParaRPr lang="en-GB" altLang="en-US" sz="3200" dirty="0">
              <a:latin typeface="Trebuchet MS" panose="020B070302020209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33783D-9032-4A3C-8BC5-C293633ADB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139" y="1594627"/>
            <a:ext cx="2808312" cy="3538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268459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>
            <a:extLst>
              <a:ext uri="{FF2B5EF4-FFF2-40B4-BE49-F238E27FC236}">
                <a16:creationId xmlns:a16="http://schemas.microsoft.com/office/drawing/2014/main" id="{9CC4A652-72C4-B743-83D7-BAF710FBE8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Things to remember</a:t>
            </a:r>
          </a:p>
        </p:txBody>
      </p:sp>
      <p:sp>
        <p:nvSpPr>
          <p:cNvPr id="233475" name="Rectangle 3">
            <a:extLst>
              <a:ext uri="{FF2B5EF4-FFF2-40B4-BE49-F238E27FC236}">
                <a16:creationId xmlns:a16="http://schemas.microsoft.com/office/drawing/2014/main" id="{7D30BAD9-3F87-F84D-8F9A-A0A21BB770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46088" y="1700808"/>
            <a:ext cx="8229600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PPE must be worn when required.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It must be suitable for the work to be carried out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You must use PPE as directed.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Report any faulty equipment.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If unsure about anything – </a:t>
            </a:r>
            <a:r>
              <a:rPr lang="en-GB" altLang="en-US" b="1" dirty="0"/>
              <a:t>Ask!</a:t>
            </a:r>
          </a:p>
          <a:p>
            <a:endParaRPr lang="en-GB" altLang="en-US" sz="3200" b="1" dirty="0">
              <a:latin typeface="Trebuchet MS" panose="020B0703020202090204" pitchFamily="34" charset="0"/>
            </a:endParaRPr>
          </a:p>
          <a:p>
            <a:endParaRPr lang="en-GB" altLang="en-US" dirty="0"/>
          </a:p>
        </p:txBody>
      </p:sp>
      <p:pic>
        <p:nvPicPr>
          <p:cNvPr id="4" name="Picture 3" descr="A picture containing water, boat, yellow, railing&#10;&#10;Description automatically generated">
            <a:extLst>
              <a:ext uri="{FF2B5EF4-FFF2-40B4-BE49-F238E27FC236}">
                <a16:creationId xmlns:a16="http://schemas.microsoft.com/office/drawing/2014/main" id="{50F6F56E-C239-45D7-921B-D0D86A7C3B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7821" y="3284984"/>
            <a:ext cx="4120091" cy="27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766714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consolidation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r>
              <a:rPr lang="en-US" dirty="0"/>
              <a:t>Q. What does PPE stand for?</a:t>
            </a:r>
          </a:p>
          <a:p>
            <a:endParaRPr lang="en-US" dirty="0"/>
          </a:p>
          <a:p>
            <a:r>
              <a:rPr lang="en-US" dirty="0"/>
              <a:t>Q. What PPE could you use to protect your mouth?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>
            <a:extLst>
              <a:ext uri="{FF2B5EF4-FFF2-40B4-BE49-F238E27FC236}">
                <a16:creationId xmlns:a16="http://schemas.microsoft.com/office/drawing/2014/main" id="{5D16AC3C-B3ED-7D4A-BCC6-883CE52B3C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Personal protective equipment</a:t>
            </a:r>
          </a:p>
        </p:txBody>
      </p:sp>
      <p:sp>
        <p:nvSpPr>
          <p:cNvPr id="212995" name="Rectangle 3">
            <a:extLst>
              <a:ext uri="{FF2B5EF4-FFF2-40B4-BE49-F238E27FC236}">
                <a16:creationId xmlns:a16="http://schemas.microsoft.com/office/drawing/2014/main" id="{7A21EEF6-BEE9-BC46-8200-B0A5604A21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060848"/>
            <a:ext cx="7571184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The Personal Protective Equipment Regulations 1992 apply to all work situations.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There are over 1000 airborne substances identified as being potentially harmful.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Occupational asthma affects more than 70,000 people.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This number increases annually. </a:t>
            </a:r>
          </a:p>
        </p:txBody>
      </p:sp>
    </p:spTree>
    <p:extLst>
      <p:ext uri="{BB962C8B-B14F-4D97-AF65-F5344CB8AC3E}">
        <p14:creationId xmlns:p14="http://schemas.microsoft.com/office/powerpoint/2010/main" val="378765655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>
            <a:extLst>
              <a:ext uri="{FF2B5EF4-FFF2-40B4-BE49-F238E27FC236}">
                <a16:creationId xmlns:a16="http://schemas.microsoft.com/office/drawing/2014/main" id="{E153696E-7A85-2C4B-B92B-1B82705AC0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Personal protective equipment</a:t>
            </a:r>
          </a:p>
        </p:txBody>
      </p:sp>
      <p:sp>
        <p:nvSpPr>
          <p:cNvPr id="214019" name="Rectangle 3">
            <a:extLst>
              <a:ext uri="{FF2B5EF4-FFF2-40B4-BE49-F238E27FC236}">
                <a16:creationId xmlns:a16="http://schemas.microsoft.com/office/drawing/2014/main" id="{207BAD30-3F20-2649-984A-E794EB246D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dirty="0"/>
              <a:t>On many occasions people have to: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wear protective clothing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use protective equipment.</a:t>
            </a:r>
          </a:p>
        </p:txBody>
      </p:sp>
      <p:pic>
        <p:nvPicPr>
          <p:cNvPr id="4" name="Picture 3" descr="A pair of boots&#10;&#10;Description automatically generated with medium confidence">
            <a:extLst>
              <a:ext uri="{FF2B5EF4-FFF2-40B4-BE49-F238E27FC236}">
                <a16:creationId xmlns:a16="http://schemas.microsoft.com/office/drawing/2014/main" id="{7B34D1D1-B586-425D-93D7-53BEC36AE7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2564904"/>
            <a:ext cx="4026961" cy="266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28585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>
            <a:extLst>
              <a:ext uri="{FF2B5EF4-FFF2-40B4-BE49-F238E27FC236}">
                <a16:creationId xmlns:a16="http://schemas.microsoft.com/office/drawing/2014/main" id="{C3840FFB-FC3C-F547-AB2C-7F9FB06D4C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Personal protective equipment</a:t>
            </a:r>
          </a:p>
        </p:txBody>
      </p:sp>
      <p:sp>
        <p:nvSpPr>
          <p:cNvPr id="215043" name="Rectangle 3">
            <a:extLst>
              <a:ext uri="{FF2B5EF4-FFF2-40B4-BE49-F238E27FC236}">
                <a16:creationId xmlns:a16="http://schemas.microsoft.com/office/drawing/2014/main" id="{E50A3D33-D869-1546-890B-5730D7CBFC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3155" y="1628800"/>
            <a:ext cx="9144000" cy="4876800"/>
          </a:xfrm>
        </p:spPr>
        <p:txBody>
          <a:bodyPr/>
          <a:lstStyle/>
          <a:p>
            <a:r>
              <a:rPr lang="en-GB" altLang="en-US" dirty="0"/>
              <a:t>People wear protective clothing or use protective equipment: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because they have been told to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because it makes sense. </a:t>
            </a:r>
          </a:p>
          <a:p>
            <a:r>
              <a:rPr lang="en-GB" altLang="en-US" dirty="0"/>
              <a:t>The more often for the second reason, the better.</a:t>
            </a:r>
          </a:p>
        </p:txBody>
      </p:sp>
    </p:spTree>
    <p:extLst>
      <p:ext uri="{BB962C8B-B14F-4D97-AF65-F5344CB8AC3E}">
        <p14:creationId xmlns:p14="http://schemas.microsoft.com/office/powerpoint/2010/main" val="161036544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>
            <a:extLst>
              <a:ext uri="{FF2B5EF4-FFF2-40B4-BE49-F238E27FC236}">
                <a16:creationId xmlns:a16="http://schemas.microsoft.com/office/drawing/2014/main" id="{3EFC6727-8C00-8E41-965C-A401A80616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2000" dirty="0"/>
              <a:t>Personal protective equipment</a:t>
            </a:r>
          </a:p>
        </p:txBody>
      </p:sp>
      <p:sp>
        <p:nvSpPr>
          <p:cNvPr id="216067" name="Rectangle 3">
            <a:extLst>
              <a:ext uri="{FF2B5EF4-FFF2-40B4-BE49-F238E27FC236}">
                <a16:creationId xmlns:a16="http://schemas.microsoft.com/office/drawing/2014/main" id="{9B4E3517-6E96-7243-BEF7-D4C44C5058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97799" y="1752600"/>
            <a:ext cx="8540750" cy="5105400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You must use the correct PPE for the job.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PPE must fit correctly.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Employers must supply suitable PPE.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Employees must use PPE correctly.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If you cannot prevent, you must protect.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E70626-DF3D-49CF-9651-A7385EEB2920}"/>
              </a:ext>
            </a:extLst>
          </p:cNvPr>
          <p:cNvSpPr txBox="1"/>
          <p:nvPr/>
        </p:nvSpPr>
        <p:spPr>
          <a:xfrm>
            <a:off x="587809" y="4596417"/>
            <a:ext cx="556924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en-US" dirty="0"/>
              <a:t>The Personal Protective Equipment Regulations 1992 apply to all work situations.</a:t>
            </a:r>
          </a:p>
        </p:txBody>
      </p:sp>
      <p:pic>
        <p:nvPicPr>
          <p:cNvPr id="4" name="Picture 3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95287DBC-5E55-474C-9E6B-1EEDA45179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2236074"/>
            <a:ext cx="3355420" cy="2485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95484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>
            <a:extLst>
              <a:ext uri="{FF2B5EF4-FFF2-40B4-BE49-F238E27FC236}">
                <a16:creationId xmlns:a16="http://schemas.microsoft.com/office/drawing/2014/main" id="{DC786AD2-3143-9F4B-AC5C-4626DADFC7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Ear protection</a:t>
            </a:r>
          </a:p>
        </p:txBody>
      </p:sp>
      <p:sp>
        <p:nvSpPr>
          <p:cNvPr id="217091" name="Rectangle 3">
            <a:extLst>
              <a:ext uri="{FF2B5EF4-FFF2-40B4-BE49-F238E27FC236}">
                <a16:creationId xmlns:a16="http://schemas.microsoft.com/office/drawing/2014/main" id="{FE873F0F-D3D8-184F-882C-399E8ABD6A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dirty="0"/>
              <a:t>This must be worn when required.</a:t>
            </a:r>
          </a:p>
          <a:p>
            <a:pPr>
              <a:lnSpc>
                <a:spcPct val="90000"/>
              </a:lnSpc>
            </a:pPr>
            <a:r>
              <a:rPr lang="en-GB" altLang="en-US" dirty="0"/>
              <a:t>Report any defects with equipment to supervisor.</a:t>
            </a:r>
          </a:p>
          <a:p>
            <a:pPr>
              <a:lnSpc>
                <a:spcPct val="90000"/>
              </a:lnSpc>
            </a:pPr>
            <a:r>
              <a:rPr lang="en-GB" altLang="en-US" dirty="0"/>
              <a:t>Two basic types or ear protector: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ear plugs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ear muffs.</a:t>
            </a:r>
          </a:p>
        </p:txBody>
      </p:sp>
      <p:pic>
        <p:nvPicPr>
          <p:cNvPr id="4" name="Picture 3" descr="A pair of headphones&#10;&#10;Description automatically generated">
            <a:extLst>
              <a:ext uri="{FF2B5EF4-FFF2-40B4-BE49-F238E27FC236}">
                <a16:creationId xmlns:a16="http://schemas.microsoft.com/office/drawing/2014/main" id="{BDB1AB02-26FE-4691-9E45-228C8FC6E1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492896"/>
            <a:ext cx="2944368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54415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>
            <a:extLst>
              <a:ext uri="{FF2B5EF4-FFF2-40B4-BE49-F238E27FC236}">
                <a16:creationId xmlns:a16="http://schemas.microsoft.com/office/drawing/2014/main" id="{9D448A7D-E36B-AF4C-B5CC-81C34042BA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061864"/>
            <a:ext cx="8229600" cy="760586"/>
          </a:xfrm>
        </p:spPr>
        <p:txBody>
          <a:bodyPr/>
          <a:lstStyle/>
          <a:p>
            <a:r>
              <a:rPr lang="en-GB" altLang="en-US" dirty="0"/>
              <a:t>Ear protection</a:t>
            </a:r>
          </a:p>
        </p:txBody>
      </p:sp>
      <p:sp>
        <p:nvSpPr>
          <p:cNvPr id="218115" name="Rectangle 3">
            <a:extLst>
              <a:ext uri="{FF2B5EF4-FFF2-40B4-BE49-F238E27FC236}">
                <a16:creationId xmlns:a16="http://schemas.microsoft.com/office/drawing/2014/main" id="{BC096B5B-F926-6E4E-AD1A-F0F39BE933A6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63281" y="1822450"/>
            <a:ext cx="4187825" cy="4842049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dirty="0"/>
              <a:t>Disposable ear plugs: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made from fine mineral fibre, polythene and plastic foam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must be inserted correctly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not to be re-used</a:t>
            </a:r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only handled with clean hands. </a:t>
            </a:r>
          </a:p>
        </p:txBody>
      </p:sp>
      <p:pic>
        <p:nvPicPr>
          <p:cNvPr id="218117" name="Picture 5">
            <a:extLst>
              <a:ext uri="{FF2B5EF4-FFF2-40B4-BE49-F238E27FC236}">
                <a16:creationId xmlns:a16="http://schemas.microsoft.com/office/drawing/2014/main" id="{DD2FAB81-492C-944C-98F2-EFE9D4930882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5025" y="1822450"/>
            <a:ext cx="4041775" cy="4081463"/>
          </a:xfr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646234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>
            <a:extLst>
              <a:ext uri="{FF2B5EF4-FFF2-40B4-BE49-F238E27FC236}">
                <a16:creationId xmlns:a16="http://schemas.microsoft.com/office/drawing/2014/main" id="{E36B74E9-99D9-EB4A-A13F-F14FB9C0BC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028700"/>
            <a:ext cx="8229600" cy="1143000"/>
          </a:xfrm>
        </p:spPr>
        <p:txBody>
          <a:bodyPr/>
          <a:lstStyle/>
          <a:p>
            <a:r>
              <a:rPr lang="en-GB" altLang="en-US" dirty="0"/>
              <a:t>Ear protection</a:t>
            </a:r>
          </a:p>
        </p:txBody>
      </p:sp>
      <p:sp>
        <p:nvSpPr>
          <p:cNvPr id="220163" name="Rectangle 3">
            <a:extLst>
              <a:ext uri="{FF2B5EF4-FFF2-40B4-BE49-F238E27FC236}">
                <a16:creationId xmlns:a16="http://schemas.microsoft.com/office/drawing/2014/main" id="{8D2BE57D-C0F6-8642-A3AB-781011CBA2E3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41775" cy="4525963"/>
          </a:xfrm>
        </p:spPr>
        <p:txBody>
          <a:bodyPr/>
          <a:lstStyle/>
          <a:p>
            <a:pPr>
              <a:buClr>
                <a:srgbClr val="0077E3"/>
              </a:buClr>
            </a:pPr>
            <a:r>
              <a:rPr lang="en-GB" altLang="en-US" dirty="0"/>
              <a:t>Ear muffs: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must completely cover ear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sealed to the head by foam or liquid seal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loose muffs are ineffective.</a:t>
            </a:r>
          </a:p>
        </p:txBody>
      </p:sp>
      <p:pic>
        <p:nvPicPr>
          <p:cNvPr id="220165" name="Picture 5">
            <a:extLst>
              <a:ext uri="{FF2B5EF4-FFF2-40B4-BE49-F238E27FC236}">
                <a16:creationId xmlns:a16="http://schemas.microsoft.com/office/drawing/2014/main" id="{98E225EF-CC97-2342-803C-8C95B653217A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49838" y="1836738"/>
            <a:ext cx="3595687" cy="3498850"/>
          </a:xfr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842490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>
            <a:extLst>
              <a:ext uri="{FF2B5EF4-FFF2-40B4-BE49-F238E27FC236}">
                <a16:creationId xmlns:a16="http://schemas.microsoft.com/office/drawing/2014/main" id="{5303BD52-7D39-2B49-9E84-F72237F857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Eye protection</a:t>
            </a:r>
          </a:p>
        </p:txBody>
      </p:sp>
      <p:sp>
        <p:nvSpPr>
          <p:cNvPr id="221187" name="Rectangle 3">
            <a:extLst>
              <a:ext uri="{FF2B5EF4-FFF2-40B4-BE49-F238E27FC236}">
                <a16:creationId xmlns:a16="http://schemas.microsoft.com/office/drawing/2014/main" id="{A8C44C53-B37A-6A4D-9C6C-257B8C14ED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56792"/>
            <a:ext cx="8363272" cy="5105400"/>
          </a:xfrm>
        </p:spPr>
        <p:txBody>
          <a:bodyPr/>
          <a:lstStyle/>
          <a:p>
            <a:r>
              <a:rPr lang="en-GB" altLang="en-US" dirty="0"/>
              <a:t>Required by law if there is the possibility of eye injury. For example, when: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grinding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welding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hammering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cutting. </a:t>
            </a:r>
          </a:p>
          <a:p>
            <a:r>
              <a:rPr lang="en-GB" altLang="en-US" dirty="0"/>
              <a:t>Or when using: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hot metal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chemicals.</a:t>
            </a:r>
          </a:p>
          <a:p>
            <a:endParaRPr lang="en-GB" altLang="en-US" dirty="0"/>
          </a:p>
          <a:p>
            <a:endParaRPr lang="en-GB" altLang="en-US" dirty="0"/>
          </a:p>
          <a:p>
            <a:endParaRPr lang="en-GB" altLang="en-US" sz="2800" dirty="0">
              <a:latin typeface="Trebuchet MS" panose="020B0703020202090204" pitchFamily="34" charset="0"/>
            </a:endParaRPr>
          </a:p>
          <a:p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30652880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7d91badd-8922-4db1-9652-4fbca8a6b7df"/>
    <ds:schemaRef ds:uri="http://schemas.microsoft.com/office/infopath/2007/PartnerControls"/>
    <ds:schemaRef ds:uri="1c5831b9-66da-4f16-a409-834213ecdb8e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1274</TotalTime>
  <Words>668</Words>
  <Application>Microsoft Office PowerPoint</Application>
  <PresentationFormat>On-screen Show (4:3)</PresentationFormat>
  <Paragraphs>117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Comic Sans MS</vt:lpstr>
      <vt:lpstr>Lucida Grande</vt:lpstr>
      <vt:lpstr>Times New Roman</vt:lpstr>
      <vt:lpstr>Trebuchet MS</vt:lpstr>
      <vt:lpstr>Default Design</vt:lpstr>
      <vt:lpstr>  PowerPoint 8: Personal protective equipment</vt:lpstr>
      <vt:lpstr>Personal protective equipment</vt:lpstr>
      <vt:lpstr>Personal protective equipment</vt:lpstr>
      <vt:lpstr>Personal protective equipment</vt:lpstr>
      <vt:lpstr>Personal protective equipment</vt:lpstr>
      <vt:lpstr>Ear protection</vt:lpstr>
      <vt:lpstr>Ear protection</vt:lpstr>
      <vt:lpstr>Ear protection</vt:lpstr>
      <vt:lpstr>Eye protection</vt:lpstr>
      <vt:lpstr>Eye protection</vt:lpstr>
      <vt:lpstr>Head protection</vt:lpstr>
      <vt:lpstr>Foot protection</vt:lpstr>
      <vt:lpstr>Respiratory protective equipment (RPE)</vt:lpstr>
      <vt:lpstr>Examples of respiratory protective equipment (RPE)</vt:lpstr>
      <vt:lpstr>Skin protection</vt:lpstr>
      <vt:lpstr>Skin protection</vt:lpstr>
      <vt:lpstr>High visibility clothing</vt:lpstr>
      <vt:lpstr>Things to remember</vt:lpstr>
      <vt:lpstr>Session consolidation questions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193</cp:revision>
  <dcterms:created xsi:type="dcterms:W3CDTF">2013-05-28T00:38:54Z</dcterms:created>
  <dcterms:modified xsi:type="dcterms:W3CDTF">2021-03-19T09:40:58Z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