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504" r:id="rId6"/>
    <p:sldId id="505" r:id="rId7"/>
    <p:sldId id="507" r:id="rId8"/>
    <p:sldId id="508" r:id="rId9"/>
    <p:sldId id="509" r:id="rId10"/>
    <p:sldId id="510" r:id="rId11"/>
    <p:sldId id="305" r:id="rId12"/>
    <p:sldId id="463" r:id="rId13"/>
    <p:sldId id="301" r:id="rId14"/>
    <p:sldId id="423" r:id="rId15"/>
    <p:sldId id="421" r:id="rId16"/>
    <p:sldId id="462" r:id="rId17"/>
    <p:sldId id="461" r:id="rId18"/>
    <p:sldId id="419" r:id="rId19"/>
    <p:sldId id="460" r:id="rId20"/>
    <p:sldId id="300" r:id="rId21"/>
    <p:sldId id="299" r:id="rId22"/>
    <p:sldId id="425" r:id="rId23"/>
    <p:sldId id="426" r:id="rId24"/>
    <p:sldId id="464" r:id="rId25"/>
    <p:sldId id="341"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00A95B-9AB7-BB6D-70CF-77F3F83E0E28}" v="23" dt="2020-06-15T20:19:46.0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5"/>
    <p:restoredTop sz="86323"/>
  </p:normalViewPr>
  <p:slideViewPr>
    <p:cSldViewPr showGuides="1">
      <p:cViewPr varScale="1">
        <p:scale>
          <a:sx n="57" d="100"/>
          <a:sy n="57" d="100"/>
        </p:scale>
        <p:origin x="1436" y="52"/>
      </p:cViewPr>
      <p:guideLst>
        <p:guide orient="horz" pos="2160"/>
        <p:guide pos="2880"/>
      </p:guideLst>
    </p:cSldViewPr>
  </p:slideViewPr>
  <p:outlineViewPr>
    <p:cViewPr>
      <p:scale>
        <a:sx n="33" d="100"/>
        <a:sy n="33" d="100"/>
      </p:scale>
      <p:origin x="0" y="-1864"/>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 Target="slides/slide4.xml"/></Relationships>
</file>

<file path=ppt/_rels/viewProps.xml.rels><?xml version="1.0" encoding="UTF-8" standalone="yes"?>
<Relationships xmlns="http://schemas.openxmlformats.org/package/2006/relationships"><Relationship Id="rId1" Type="http://schemas.openxmlformats.org/officeDocument/2006/relationships/slide" Target="slides/slide2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7F00A95B-9AB7-BB6D-70CF-77F3F83E0E28}"/>
    <pc:docChg chg="addSld delSld modSld">
      <pc:chgData name="John Cartwright" userId="S::john.cartwright@hartlepoolfe.ac.uk::aab42552-d48d-4c7e-81cd-76fbfe8dfb3c" providerId="AD" clId="Web-{7F00A95B-9AB7-BB6D-70CF-77F3F83E0E28}" dt="2020-06-15T20:19:46.015" v="17" actId="14100"/>
      <pc:docMkLst>
        <pc:docMk/>
      </pc:docMkLst>
      <pc:sldChg chg="addSp modSp">
        <pc:chgData name="John Cartwright" userId="S::john.cartwright@hartlepoolfe.ac.uk::aab42552-d48d-4c7e-81cd-76fbfe8dfb3c" providerId="AD" clId="Web-{7F00A95B-9AB7-BB6D-70CF-77F3F83E0E28}" dt="2020-06-15T20:17:43.123" v="14" actId="14100"/>
        <pc:sldMkLst>
          <pc:docMk/>
          <pc:sldMk cId="3052134" sldId="299"/>
        </pc:sldMkLst>
        <pc:picChg chg="add mod">
          <ac:chgData name="John Cartwright" userId="S::john.cartwright@hartlepoolfe.ac.uk::aab42552-d48d-4c7e-81cd-76fbfe8dfb3c" providerId="AD" clId="Web-{7F00A95B-9AB7-BB6D-70CF-77F3F83E0E28}" dt="2020-06-15T20:17:43.123" v="14" actId="14100"/>
          <ac:picMkLst>
            <pc:docMk/>
            <pc:sldMk cId="3052134" sldId="299"/>
            <ac:picMk id="2" creationId="{AAFB0B16-54F2-4623-876F-ECD94947C6E7}"/>
          </ac:picMkLst>
        </pc:picChg>
      </pc:sldChg>
      <pc:sldChg chg="addSp modSp">
        <pc:chgData name="John Cartwright" userId="S::john.cartwright@hartlepoolfe.ac.uk::aab42552-d48d-4c7e-81cd-76fbfe8dfb3c" providerId="AD" clId="Web-{7F00A95B-9AB7-BB6D-70CF-77F3F83E0E28}" dt="2020-06-15T20:19:46.015" v="17" actId="14100"/>
        <pc:sldMkLst>
          <pc:docMk/>
          <pc:sldMk cId="2861389742" sldId="464"/>
        </pc:sldMkLst>
        <pc:picChg chg="add mod">
          <ac:chgData name="John Cartwright" userId="S::john.cartwright@hartlepoolfe.ac.uk::aab42552-d48d-4c7e-81cd-76fbfe8dfb3c" providerId="AD" clId="Web-{7F00A95B-9AB7-BB6D-70CF-77F3F83E0E28}" dt="2020-06-15T20:19:46.015" v="17" actId="14100"/>
          <ac:picMkLst>
            <pc:docMk/>
            <pc:sldMk cId="2861389742" sldId="464"/>
            <ac:picMk id="5" creationId="{B49EFCAE-8AB5-4D5B-B263-78814C07EA96}"/>
          </ac:picMkLst>
        </pc:picChg>
      </pc:sldChg>
      <pc:sldChg chg="addSp modSp">
        <pc:chgData name="John Cartwright" userId="S::john.cartwright@hartlepoolfe.ac.uk::aab42552-d48d-4c7e-81cd-76fbfe8dfb3c" providerId="AD" clId="Web-{7F00A95B-9AB7-BB6D-70CF-77F3F83E0E28}" dt="2020-06-15T20:13:39.762" v="2" actId="14100"/>
        <pc:sldMkLst>
          <pc:docMk/>
          <pc:sldMk cId="2948594593" sldId="507"/>
        </pc:sldMkLst>
        <pc:picChg chg="add mod">
          <ac:chgData name="John Cartwright" userId="S::john.cartwright@hartlepoolfe.ac.uk::aab42552-d48d-4c7e-81cd-76fbfe8dfb3c" providerId="AD" clId="Web-{7F00A95B-9AB7-BB6D-70CF-77F3F83E0E28}" dt="2020-06-15T20:13:39.762" v="2" actId="14100"/>
          <ac:picMkLst>
            <pc:docMk/>
            <pc:sldMk cId="2948594593" sldId="507"/>
            <ac:picMk id="2" creationId="{9DC476D0-EA17-4E7F-8A33-F84087A6E526}"/>
          </ac:picMkLst>
        </pc:picChg>
      </pc:sldChg>
      <pc:sldChg chg="addSp modSp">
        <pc:chgData name="John Cartwright" userId="S::john.cartwright@hartlepoolfe.ac.uk::aab42552-d48d-4c7e-81cd-76fbfe8dfb3c" providerId="AD" clId="Web-{7F00A95B-9AB7-BB6D-70CF-77F3F83E0E28}" dt="2020-06-15T20:16:14.794" v="10" actId="14100"/>
        <pc:sldMkLst>
          <pc:docMk/>
          <pc:sldMk cId="2693925001" sldId="509"/>
        </pc:sldMkLst>
        <pc:picChg chg="add mod">
          <ac:chgData name="John Cartwright" userId="S::john.cartwright@hartlepoolfe.ac.uk::aab42552-d48d-4c7e-81cd-76fbfe8dfb3c" providerId="AD" clId="Web-{7F00A95B-9AB7-BB6D-70CF-77F3F83E0E28}" dt="2020-06-15T20:16:14.794" v="10" actId="14100"/>
          <ac:picMkLst>
            <pc:docMk/>
            <pc:sldMk cId="2693925001" sldId="509"/>
            <ac:picMk id="2" creationId="{56E0E45C-0468-46B1-BF5B-512FD0F09A34}"/>
          </ac:picMkLst>
        </pc:picChg>
      </pc:sldChg>
      <pc:sldChg chg="addSp modSp">
        <pc:chgData name="John Cartwright" userId="S::john.cartwright@hartlepoolfe.ac.uk::aab42552-d48d-4c7e-81cd-76fbfe8dfb3c" providerId="AD" clId="Web-{7F00A95B-9AB7-BB6D-70CF-77F3F83E0E28}" dt="2020-06-15T20:15:31.091" v="5" actId="14100"/>
        <pc:sldMkLst>
          <pc:docMk/>
          <pc:sldMk cId="2948292087" sldId="510"/>
        </pc:sldMkLst>
        <pc:picChg chg="add mod">
          <ac:chgData name="John Cartwright" userId="S::john.cartwright@hartlepoolfe.ac.uk::aab42552-d48d-4c7e-81cd-76fbfe8dfb3c" providerId="AD" clId="Web-{7F00A95B-9AB7-BB6D-70CF-77F3F83E0E28}" dt="2020-06-15T20:15:31.091" v="5" actId="14100"/>
          <ac:picMkLst>
            <pc:docMk/>
            <pc:sldMk cId="2948292087" sldId="510"/>
            <ac:picMk id="2" creationId="{4E38BBA1-BF3A-4565-8EDD-FD419C405CCD}"/>
          </ac:picMkLst>
        </pc:picChg>
      </pc:sldChg>
      <pc:sldChg chg="add del replId">
        <pc:chgData name="John Cartwright" userId="S::john.cartwright@hartlepoolfe.ac.uk::aab42552-d48d-4c7e-81cd-76fbfe8dfb3c" providerId="AD" clId="Web-{7F00A95B-9AB7-BB6D-70CF-77F3F83E0E28}" dt="2020-06-15T20:16:00.185" v="7"/>
        <pc:sldMkLst>
          <pc:docMk/>
          <pc:sldMk cId="480970899" sldId="51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7E11424-68F5-A648-B630-2DED72F3C009}"/>
              </a:ext>
            </a:extLst>
          </p:cNvPr>
          <p:cNvSpPr>
            <a:spLocks noGrp="1" noChangeArrowheads="1"/>
          </p:cNvSpPr>
          <p:nvPr>
            <p:ph type="sldNum" sz="quarter" idx="5"/>
          </p:nvPr>
        </p:nvSpPr>
        <p:spPr>
          <a:ln/>
        </p:spPr>
        <p:txBody>
          <a:bodyPr/>
          <a:lstStyle/>
          <a:p>
            <a:fld id="{C0AC36B5-A163-8649-BE8B-87C116B7D95F}" type="slidenum">
              <a:rPr lang="en-US" altLang="en-US"/>
              <a:pPr/>
              <a:t>22</a:t>
            </a:fld>
            <a:endParaRPr lang="en-US" altLang="en-US"/>
          </a:p>
        </p:txBody>
      </p:sp>
      <p:sp>
        <p:nvSpPr>
          <p:cNvPr id="175106" name="Rectangle 2">
            <a:extLst>
              <a:ext uri="{FF2B5EF4-FFF2-40B4-BE49-F238E27FC236}">
                <a16:creationId xmlns:a16="http://schemas.microsoft.com/office/drawing/2014/main" id="{64093B94-08AB-CA43-B9A1-C111D1A7046E}"/>
              </a:ext>
            </a:extLst>
          </p:cNvPr>
          <p:cNvSpPr>
            <a:spLocks noGrp="1" noRot="1" noChangeAspect="1" noChangeArrowheads="1" noTextEdit="1"/>
          </p:cNvSpPr>
          <p:nvPr>
            <p:ph type="sldImg"/>
          </p:nvPr>
        </p:nvSpPr>
        <p:spPr>
          <a:ln/>
        </p:spPr>
      </p:sp>
      <p:sp>
        <p:nvSpPr>
          <p:cNvPr id="175107" name="Rectangle 3">
            <a:extLst>
              <a:ext uri="{FF2B5EF4-FFF2-40B4-BE49-F238E27FC236}">
                <a16:creationId xmlns:a16="http://schemas.microsoft.com/office/drawing/2014/main" id="{8E204741-D34C-2B45-84AB-E7CABD51098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4014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6A65654-5D3B-8F40-BD99-C192037A6629}"/>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a:extLst>
              <a:ext uri="{FF2B5EF4-FFF2-40B4-BE49-F238E27FC236}">
                <a16:creationId xmlns:a16="http://schemas.microsoft.com/office/drawing/2014/main" id="{0BB7BAEF-EF35-9C49-B55A-3601A640E6B1}"/>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a:extLst>
              <a:ext uri="{FF2B5EF4-FFF2-40B4-BE49-F238E27FC236}">
                <a16:creationId xmlns:a16="http://schemas.microsoft.com/office/drawing/2014/main" id="{BE62678D-AD6D-A94E-B755-1C17AD15BBEB}"/>
              </a:ext>
            </a:extLst>
          </p:cNvPr>
          <p:cNvSpPr>
            <a:spLocks noGrp="1" noChangeArrowheads="1"/>
          </p:cNvSpPr>
          <p:nvPr>
            <p:ph type="sldNum" sz="quarter" idx="12"/>
          </p:nvPr>
        </p:nvSpPr>
        <p:spPr>
          <a:ln/>
        </p:spPr>
        <p:txBody>
          <a:bodyPr/>
          <a:lstStyle>
            <a:lvl1pPr>
              <a:defRPr/>
            </a:lvl1pPr>
          </a:lstStyle>
          <a:p>
            <a:pPr>
              <a:defRPr/>
            </a:pPr>
            <a:fld id="{C7EE4F2D-6A5F-3C4C-A8C7-12E2996D9DC1}" type="slidenum">
              <a:rPr lang="en-GB" altLang="en-US"/>
              <a:pPr>
                <a:defRPr/>
              </a:pPr>
              <a:t>‹#›</a:t>
            </a:fld>
            <a:endParaRPr lang="en-GB" altLang="en-US"/>
          </a:p>
        </p:txBody>
      </p:sp>
    </p:spTree>
    <p:extLst>
      <p:ext uri="{BB962C8B-B14F-4D97-AF65-F5344CB8AC3E}">
        <p14:creationId xmlns:p14="http://schemas.microsoft.com/office/powerpoint/2010/main" val="373199774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9673619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1219200"/>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95300" y="3324008"/>
            <a:ext cx="8153400" cy="1886384"/>
          </a:xfrm>
        </p:spPr>
        <p:txBody>
          <a:bodyPr anchor="t"/>
          <a:lstStyle/>
          <a:p>
            <a:br>
              <a:rPr lang="en-GB" dirty="0"/>
            </a:br>
            <a:r>
              <a:rPr lang="en-GB" dirty="0"/>
              <a:t>PowerPoint 3: Roles and responsibilities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a:extLst>
              <a:ext uri="{FF2B5EF4-FFF2-40B4-BE49-F238E27FC236}">
                <a16:creationId xmlns:a16="http://schemas.microsoft.com/office/drawing/2014/main" id="{4B34CF86-F0AD-9846-8B46-C5003A0A0ACB}"/>
              </a:ext>
            </a:extLst>
          </p:cNvPr>
          <p:cNvSpPr>
            <a:spLocks noChangeArrowheads="1"/>
          </p:cNvSpPr>
          <p:nvPr/>
        </p:nvSpPr>
        <p:spPr bwMode="auto">
          <a:xfrm>
            <a:off x="488311" y="2120654"/>
            <a:ext cx="7991475" cy="4401205"/>
          </a:xfrm>
          <a:prstGeom prst="rect">
            <a:avLst/>
          </a:prstGeom>
          <a:noFill/>
          <a:ln>
            <a:noFill/>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US" altLang="en-US" dirty="0">
                <a:latin typeface="+mn-lt"/>
                <a:ea typeface="Arial Unicode MS" panose="020B0604020202020204" pitchFamily="34" charset="-128"/>
                <a:cs typeface="Arial Unicode MS" panose="020B0604020202020204" pitchFamily="34" charset="-128"/>
              </a:rPr>
              <a:t>‘Associated British Ports (ABP) has been hit with a </a:t>
            </a:r>
            <a:r>
              <a:rPr lang="en-US" altLang="en-US" b="1" i="1" dirty="0">
                <a:latin typeface="+mn-lt"/>
                <a:ea typeface="Arial Unicode MS" panose="020B0604020202020204" pitchFamily="34" charset="-128"/>
                <a:cs typeface="Arial Unicode MS" panose="020B0604020202020204" pitchFamily="34" charset="-128"/>
              </a:rPr>
              <a:t>second massive health and safety fine</a:t>
            </a:r>
            <a:r>
              <a:rPr lang="en-US" altLang="en-US" dirty="0">
                <a:latin typeface="+mn-lt"/>
                <a:ea typeface="Arial Unicode MS" panose="020B0604020202020204" pitchFamily="34" charset="-128"/>
                <a:cs typeface="Arial Unicode MS" panose="020B0604020202020204" pitchFamily="34" charset="-128"/>
              </a:rPr>
              <a:t> in six months after a court heard how its 'woefully inadequate' safety procedures led to a contract welder, Michael McKenna, being </a:t>
            </a:r>
            <a:r>
              <a:rPr lang="en-US" altLang="en-US" b="1" i="1" dirty="0">
                <a:latin typeface="+mn-lt"/>
                <a:ea typeface="Arial Unicode MS" panose="020B0604020202020204" pitchFamily="34" charset="-128"/>
                <a:cs typeface="Arial Unicode MS" panose="020B0604020202020204" pitchFamily="34" charset="-128"/>
              </a:rPr>
              <a:t>crushed to death</a:t>
            </a:r>
            <a:r>
              <a:rPr lang="en-US" altLang="en-US" dirty="0">
                <a:latin typeface="+mn-lt"/>
                <a:ea typeface="Arial Unicode MS" panose="020B0604020202020204" pitchFamily="34" charset="-128"/>
                <a:cs typeface="Arial Unicode MS" panose="020B0604020202020204" pitchFamily="34" charset="-128"/>
              </a:rPr>
              <a:t>. ABP was ordered to pay out a total of </a:t>
            </a:r>
            <a:r>
              <a:rPr lang="en-US" altLang="en-US" b="1" i="1" dirty="0">
                <a:latin typeface="+mn-lt"/>
                <a:ea typeface="Arial Unicode MS" panose="020B0604020202020204" pitchFamily="34" charset="-128"/>
                <a:cs typeface="Arial Unicode MS" panose="020B0604020202020204" pitchFamily="34" charset="-128"/>
              </a:rPr>
              <a:t>£250,000</a:t>
            </a:r>
            <a:r>
              <a:rPr lang="en-US" altLang="en-US" dirty="0">
                <a:latin typeface="+mn-lt"/>
                <a:ea typeface="Arial Unicode MS" panose="020B0604020202020204" pitchFamily="34" charset="-128"/>
                <a:cs typeface="Arial Unicode MS" panose="020B0604020202020204" pitchFamily="34" charset="-128"/>
              </a:rPr>
              <a:t> in fines and costs by Hull Crown Court after it was told of the fatality at ABP's Alexandra Dock in Hull.</a:t>
            </a:r>
          </a:p>
          <a:p>
            <a:pPr algn="just"/>
            <a:r>
              <a:rPr lang="en-GB" altLang="en-US" dirty="0">
                <a:latin typeface="+mn-lt"/>
                <a:cs typeface="Times New Roman" panose="02020603050405020304" pitchFamily="18" charset="0"/>
              </a:rPr>
              <a:t>The prosecution follows </a:t>
            </a:r>
            <a:r>
              <a:rPr lang="en-GB" altLang="en-US" b="1" i="1" dirty="0">
                <a:latin typeface="+mn-lt"/>
                <a:cs typeface="Times New Roman" panose="02020603050405020304" pitchFamily="18" charset="0"/>
              </a:rPr>
              <a:t>another fine of £200,000</a:t>
            </a:r>
            <a:r>
              <a:rPr lang="en-GB" altLang="en-US" dirty="0">
                <a:latin typeface="+mn-lt"/>
                <a:cs typeface="Times New Roman" panose="02020603050405020304" pitchFamily="18" charset="0"/>
              </a:rPr>
              <a:t> imposed on ABP in July after a worker was </a:t>
            </a:r>
            <a:r>
              <a:rPr lang="en-GB" altLang="en-US" b="1" i="1" dirty="0">
                <a:latin typeface="+mn-lt"/>
                <a:cs typeface="Times New Roman" panose="02020603050405020304" pitchFamily="18" charset="0"/>
              </a:rPr>
              <a:t>struck and killed</a:t>
            </a:r>
            <a:r>
              <a:rPr lang="en-GB" altLang="en-US" dirty="0">
                <a:latin typeface="+mn-lt"/>
                <a:cs typeface="Times New Roman" panose="02020603050405020304" pitchFamily="18" charset="0"/>
              </a:rPr>
              <a:t> by a falling metal coil at the same site just one month after McKenna's death.</a:t>
            </a:r>
            <a:r>
              <a:rPr lang="en-US" altLang="en-US" dirty="0">
                <a:latin typeface="+mn-lt"/>
              </a:rPr>
              <a:t>’</a:t>
            </a:r>
          </a:p>
          <a:p>
            <a:pPr algn="just"/>
            <a:endParaRPr lang="en-US" altLang="en-US" dirty="0">
              <a:latin typeface="+mn-lt"/>
            </a:endParaRPr>
          </a:p>
          <a:p>
            <a:pPr algn="just"/>
            <a:endParaRPr lang="en-US" altLang="en-US" dirty="0">
              <a:latin typeface="+mn-lt"/>
            </a:endParaRPr>
          </a:p>
          <a:p>
            <a:pPr algn="just"/>
            <a:r>
              <a:rPr lang="en-US" altLang="en-US" dirty="0">
                <a:latin typeface="+mn-lt"/>
              </a:rPr>
              <a:t>And it’s not just big firms that get prosecuted …</a:t>
            </a:r>
          </a:p>
          <a:p>
            <a:pPr algn="just"/>
            <a:endParaRPr lang="en-US" altLang="en-US" dirty="0">
              <a:latin typeface="+mn-lt"/>
            </a:endParaRPr>
          </a:p>
          <a:p>
            <a:pPr algn="just"/>
            <a:endParaRPr lang="en-US" altLang="en-US" dirty="0">
              <a:latin typeface="+mn-lt"/>
            </a:endParaRPr>
          </a:p>
        </p:txBody>
      </p:sp>
      <p:sp>
        <p:nvSpPr>
          <p:cNvPr id="2" name="TextBox 1">
            <a:extLst>
              <a:ext uri="{FF2B5EF4-FFF2-40B4-BE49-F238E27FC236}">
                <a16:creationId xmlns:a16="http://schemas.microsoft.com/office/drawing/2014/main" id="{5E39C03C-5724-4FD8-AFB9-AF8BDB9795A4}"/>
              </a:ext>
            </a:extLst>
          </p:cNvPr>
          <p:cNvSpPr txBox="1"/>
          <p:nvPr/>
        </p:nvSpPr>
        <p:spPr>
          <a:xfrm>
            <a:off x="467544" y="1446743"/>
            <a:ext cx="7470254" cy="461665"/>
          </a:xfrm>
          <a:prstGeom prst="rect">
            <a:avLst/>
          </a:prstGeom>
          <a:noFill/>
        </p:spPr>
        <p:txBody>
          <a:bodyPr wrap="square" rtlCol="0">
            <a:spAutoFit/>
          </a:bodyPr>
          <a:lstStyle/>
          <a:p>
            <a:r>
              <a:rPr lang="en-US" sz="2400" b="1" dirty="0">
                <a:solidFill>
                  <a:srgbClr val="0077E3"/>
                </a:solidFill>
                <a:latin typeface="+mj-lt"/>
              </a:rPr>
              <a:t>News report 1</a:t>
            </a:r>
            <a:endParaRPr lang="en-GB" sz="2400" b="1" dirty="0">
              <a:solidFill>
                <a:srgbClr val="0077E3"/>
              </a:solidFill>
              <a:latin typeface="+mj-lt"/>
            </a:endParaRPr>
          </a:p>
        </p:txBody>
      </p:sp>
    </p:spTree>
    <p:extLst>
      <p:ext uri="{BB962C8B-B14F-4D97-AF65-F5344CB8AC3E}">
        <p14:creationId xmlns:p14="http://schemas.microsoft.com/office/powerpoint/2010/main" val="158498093"/>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a:extLst>
              <a:ext uri="{FF2B5EF4-FFF2-40B4-BE49-F238E27FC236}">
                <a16:creationId xmlns:a16="http://schemas.microsoft.com/office/drawing/2014/main" id="{826E354A-4174-BA4B-BECE-5D4D2B1DCB90}"/>
              </a:ext>
            </a:extLst>
          </p:cNvPr>
          <p:cNvSpPr>
            <a:spLocks noChangeArrowheads="1"/>
          </p:cNvSpPr>
          <p:nvPr/>
        </p:nvSpPr>
        <p:spPr bwMode="auto">
          <a:xfrm>
            <a:off x="377032" y="2348880"/>
            <a:ext cx="8208962"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r>
              <a:rPr lang="en-GB" altLang="en-US" sz="2000" dirty="0">
                <a:latin typeface="+mn-lt"/>
              </a:rPr>
              <a:t>Mr Ian </a:t>
            </a:r>
            <a:r>
              <a:rPr lang="en-GB" altLang="en-US" sz="2000" dirty="0" err="1">
                <a:latin typeface="+mn-lt"/>
              </a:rPr>
              <a:t>Goom</a:t>
            </a:r>
            <a:r>
              <a:rPr lang="en-GB" altLang="en-US" sz="2000" dirty="0">
                <a:latin typeface="+mn-lt"/>
              </a:rPr>
              <a:t>, trading as Aztec Screeding, of Chalfont St Peter, Buckinghamshire was this week (17 July 2006)</a:t>
            </a:r>
            <a:r>
              <a:rPr lang="en-GB" altLang="en-US" sz="2000" b="1" i="1" dirty="0">
                <a:latin typeface="+mn-lt"/>
              </a:rPr>
              <a:t> fined £3,000 and ordered to pay £3,028 costs</a:t>
            </a:r>
            <a:r>
              <a:rPr lang="en-GB" altLang="en-US" sz="2000" dirty="0">
                <a:latin typeface="+mn-lt"/>
              </a:rPr>
              <a:t> at the City of London Magistrates Court. The prosecution, brought by the Health and Safety Executive (HSE), followed its investigation into an incident in which a construction worker’s </a:t>
            </a:r>
            <a:r>
              <a:rPr lang="en-GB" altLang="en-US" sz="2000" b="1" i="1" dirty="0">
                <a:latin typeface="+mn-lt"/>
              </a:rPr>
              <a:t>fingers were partially amputated</a:t>
            </a:r>
            <a:r>
              <a:rPr lang="en-GB" altLang="en-US" sz="2000" i="1" dirty="0">
                <a:latin typeface="+mn-lt"/>
              </a:rPr>
              <a:t>.</a:t>
            </a:r>
          </a:p>
          <a:p>
            <a:pPr algn="l" eaLnBrk="1" hangingPunct="1"/>
            <a:r>
              <a:rPr lang="en-GB" altLang="en-US" sz="2000" dirty="0">
                <a:latin typeface="+mn-lt"/>
              </a:rPr>
              <a:t>Speaking after the case, investigating inspector Simon Hester said: “</a:t>
            </a:r>
            <a:r>
              <a:rPr lang="en-GB" altLang="en-US" sz="2000" b="1" i="1" dirty="0">
                <a:latin typeface="+mn-lt"/>
              </a:rPr>
              <a:t>The risks associated employing young people are well known,</a:t>
            </a:r>
            <a:r>
              <a:rPr lang="en-GB" altLang="en-US" sz="2000" dirty="0">
                <a:latin typeface="+mn-lt"/>
              </a:rPr>
              <a:t> managers of young persons should take into account their inexperience and possible lack of awareness in assessing potential dangers</a:t>
            </a:r>
            <a:r>
              <a:rPr lang="en-GB" altLang="en-US" sz="2000" dirty="0">
                <a:latin typeface="+mn-lt"/>
                <a:cs typeface="Times New Roman" panose="02020603050405020304" pitchFamily="18" charset="0"/>
              </a:rPr>
              <a:t>.</a:t>
            </a:r>
            <a:endParaRPr lang="en-US" altLang="en-US" sz="2000" dirty="0">
              <a:latin typeface="+mn-lt"/>
            </a:endParaRPr>
          </a:p>
        </p:txBody>
      </p:sp>
      <p:sp>
        <p:nvSpPr>
          <p:cNvPr id="2" name="TextBox 1">
            <a:extLst>
              <a:ext uri="{FF2B5EF4-FFF2-40B4-BE49-F238E27FC236}">
                <a16:creationId xmlns:a16="http://schemas.microsoft.com/office/drawing/2014/main" id="{49A8EE86-85D3-41B5-BCB8-7B16FA9B3D10}"/>
              </a:ext>
            </a:extLst>
          </p:cNvPr>
          <p:cNvSpPr txBox="1"/>
          <p:nvPr/>
        </p:nvSpPr>
        <p:spPr>
          <a:xfrm>
            <a:off x="377032" y="1556792"/>
            <a:ext cx="7344816" cy="461665"/>
          </a:xfrm>
          <a:prstGeom prst="rect">
            <a:avLst/>
          </a:prstGeom>
          <a:noFill/>
        </p:spPr>
        <p:txBody>
          <a:bodyPr wrap="square" rtlCol="0">
            <a:spAutoFit/>
          </a:bodyPr>
          <a:lstStyle/>
          <a:p>
            <a:r>
              <a:rPr lang="en-US" sz="2400" b="1" dirty="0">
                <a:solidFill>
                  <a:srgbClr val="0077E3"/>
                </a:solidFill>
                <a:latin typeface="+mj-lt"/>
              </a:rPr>
              <a:t>News report 2</a:t>
            </a:r>
            <a:endParaRPr lang="en-GB" sz="2400" b="1" dirty="0">
              <a:solidFill>
                <a:srgbClr val="0077E3"/>
              </a:solidFill>
              <a:latin typeface="+mj-lt"/>
            </a:endParaRPr>
          </a:p>
        </p:txBody>
      </p:sp>
    </p:spTree>
    <p:extLst>
      <p:ext uri="{BB962C8B-B14F-4D97-AF65-F5344CB8AC3E}">
        <p14:creationId xmlns:p14="http://schemas.microsoft.com/office/powerpoint/2010/main" val="3062902715"/>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a:extLst>
              <a:ext uri="{FF2B5EF4-FFF2-40B4-BE49-F238E27FC236}">
                <a16:creationId xmlns:a16="http://schemas.microsoft.com/office/drawing/2014/main" id="{D0206DEC-81A2-7F4C-97F7-A84D7DA6CC1A}"/>
              </a:ext>
            </a:extLst>
          </p:cNvPr>
          <p:cNvSpPr txBox="1">
            <a:spLocks noChangeArrowheads="1"/>
          </p:cNvSpPr>
          <p:nvPr/>
        </p:nvSpPr>
        <p:spPr bwMode="auto">
          <a:xfrm>
            <a:off x="468313" y="1231899"/>
            <a:ext cx="7058025" cy="1384995"/>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But the Health and Safety at work act doesn’t just refer to employees.</a:t>
            </a:r>
          </a:p>
          <a:p>
            <a:endParaRPr lang="en-GB" altLang="en-US" sz="4400" dirty="0">
              <a:latin typeface="Comic Sans MS" panose="030F0902030302020204" pitchFamily="66" charset="0"/>
            </a:endParaRPr>
          </a:p>
        </p:txBody>
      </p:sp>
      <p:sp>
        <p:nvSpPr>
          <p:cNvPr id="9220" name="Rectangle 6">
            <a:extLst>
              <a:ext uri="{FF2B5EF4-FFF2-40B4-BE49-F238E27FC236}">
                <a16:creationId xmlns:a16="http://schemas.microsoft.com/office/drawing/2014/main" id="{D85D0DE8-3A0C-2641-BDA1-4110069A1AC6}"/>
              </a:ext>
            </a:extLst>
          </p:cNvPr>
          <p:cNvSpPr>
            <a:spLocks noChangeArrowheads="1"/>
          </p:cNvSpPr>
          <p:nvPr/>
        </p:nvSpPr>
        <p:spPr bwMode="auto">
          <a:xfrm>
            <a:off x="448034" y="2979868"/>
            <a:ext cx="79914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Let’s have another look at the ‘Principal duty’ of employers.</a:t>
            </a:r>
            <a:endParaRPr lang="en-US" altLang="en-US" dirty="0">
              <a:latin typeface="+mn-lt"/>
            </a:endParaRPr>
          </a:p>
        </p:txBody>
      </p:sp>
    </p:spTree>
    <p:extLst>
      <p:ext uri="{BB962C8B-B14F-4D97-AF65-F5344CB8AC3E}">
        <p14:creationId xmlns:p14="http://schemas.microsoft.com/office/powerpoint/2010/main" val="2217392374"/>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2">
            <a:extLst>
              <a:ext uri="{FF2B5EF4-FFF2-40B4-BE49-F238E27FC236}">
                <a16:creationId xmlns:a16="http://schemas.microsoft.com/office/drawing/2014/main" id="{96AB34B9-672C-2745-975F-552BDB4EB1D5}"/>
              </a:ext>
            </a:extLst>
          </p:cNvPr>
          <p:cNvSpPr txBox="1">
            <a:spLocks noChangeArrowheads="1"/>
          </p:cNvSpPr>
          <p:nvPr/>
        </p:nvSpPr>
        <p:spPr bwMode="auto">
          <a:xfrm>
            <a:off x="457200" y="2060848"/>
            <a:ext cx="8534400" cy="2246769"/>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b="1" u="sng">
                <a:latin typeface="+mn-lt"/>
              </a:rPr>
              <a:t>EMPLOYERS' DUTIES</a:t>
            </a:r>
          </a:p>
          <a:p>
            <a:pPr algn="l">
              <a:spcBef>
                <a:spcPct val="50000"/>
              </a:spcBef>
            </a:pPr>
            <a:r>
              <a:rPr lang="en-GB" altLang="en-US" b="1" i="1">
                <a:latin typeface="+mn-lt"/>
              </a:rPr>
              <a:t>The principal duty of employers is that imposed by the Health and Safety at Work, etc Act 1974 (HASWA),</a:t>
            </a:r>
            <a:r>
              <a:rPr lang="en-GB" altLang="en-US">
                <a:latin typeface="+mn-lt"/>
              </a:rPr>
              <a:t> </a:t>
            </a:r>
          </a:p>
          <a:p>
            <a:pPr algn="l">
              <a:spcBef>
                <a:spcPct val="50000"/>
              </a:spcBef>
            </a:pPr>
            <a:r>
              <a:rPr lang="en-GB" altLang="en-US" b="1">
                <a:latin typeface="+mn-lt"/>
              </a:rPr>
              <a:t>which is to ensure, so far as is reasonably practicable, the health, safety and welfare at work of their employees and anyone else who may be affected by their business activities.</a:t>
            </a:r>
            <a:r>
              <a:rPr lang="en-GB" altLang="en-US">
                <a:latin typeface="+mn-lt"/>
              </a:rPr>
              <a:t> </a:t>
            </a:r>
          </a:p>
        </p:txBody>
      </p:sp>
      <p:sp>
        <p:nvSpPr>
          <p:cNvPr id="6" name="Title 1">
            <a:extLst>
              <a:ext uri="{FF2B5EF4-FFF2-40B4-BE49-F238E27FC236}">
                <a16:creationId xmlns:a16="http://schemas.microsoft.com/office/drawing/2014/main" id="{1C73E821-0A08-C941-A6ED-5A3DC5AA851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Duties of the employer</a:t>
            </a:r>
          </a:p>
        </p:txBody>
      </p:sp>
    </p:spTree>
    <p:extLst>
      <p:ext uri="{BB962C8B-B14F-4D97-AF65-F5344CB8AC3E}">
        <p14:creationId xmlns:p14="http://schemas.microsoft.com/office/powerpoint/2010/main" val="245494274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5">
            <a:extLst>
              <a:ext uri="{FF2B5EF4-FFF2-40B4-BE49-F238E27FC236}">
                <a16:creationId xmlns:a16="http://schemas.microsoft.com/office/drawing/2014/main" id="{5F24E525-72D2-294A-B44C-488F5DE5AD98}"/>
              </a:ext>
            </a:extLst>
          </p:cNvPr>
          <p:cNvSpPr txBox="1">
            <a:spLocks noChangeArrowheads="1"/>
          </p:cNvSpPr>
          <p:nvPr/>
        </p:nvSpPr>
        <p:spPr bwMode="auto">
          <a:xfrm>
            <a:off x="684213" y="6308725"/>
            <a:ext cx="7488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spcBef>
                <a:spcPct val="50000"/>
              </a:spcBef>
            </a:pPr>
            <a:endParaRPr lang="en-GB" altLang="en-US"/>
          </a:p>
        </p:txBody>
      </p:sp>
      <p:sp>
        <p:nvSpPr>
          <p:cNvPr id="11267" name="Text Box 7">
            <a:extLst>
              <a:ext uri="{FF2B5EF4-FFF2-40B4-BE49-F238E27FC236}">
                <a16:creationId xmlns:a16="http://schemas.microsoft.com/office/drawing/2014/main" id="{C2FE96E5-0A21-4345-AC70-1DD5D40DFAB8}"/>
              </a:ext>
            </a:extLst>
          </p:cNvPr>
          <p:cNvSpPr txBox="1">
            <a:spLocks noChangeArrowheads="1"/>
          </p:cNvSpPr>
          <p:nvPr/>
        </p:nvSpPr>
        <p:spPr bwMode="auto">
          <a:xfrm>
            <a:off x="446609" y="1595005"/>
            <a:ext cx="7058025" cy="461665"/>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2400" b="1" dirty="0">
                <a:solidFill>
                  <a:srgbClr val="0077E3"/>
                </a:solidFill>
                <a:latin typeface="+mj-lt"/>
              </a:rPr>
              <a:t>Duties of the employer</a:t>
            </a:r>
          </a:p>
        </p:txBody>
      </p:sp>
      <p:sp>
        <p:nvSpPr>
          <p:cNvPr id="11268" name="Rectangle 8">
            <a:extLst>
              <a:ext uri="{FF2B5EF4-FFF2-40B4-BE49-F238E27FC236}">
                <a16:creationId xmlns:a16="http://schemas.microsoft.com/office/drawing/2014/main" id="{E91EA022-6568-524F-9762-3224E5B98C71}"/>
              </a:ext>
            </a:extLst>
          </p:cNvPr>
          <p:cNvSpPr>
            <a:spLocks noChangeArrowheads="1"/>
          </p:cNvSpPr>
          <p:nvPr/>
        </p:nvSpPr>
        <p:spPr bwMode="auto">
          <a:xfrm>
            <a:off x="468313" y="2924175"/>
            <a:ext cx="79914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This means that visitors to the site, and members of the public must be protected from harm too.</a:t>
            </a:r>
            <a:endParaRPr lang="en-US" altLang="en-US" dirty="0">
              <a:latin typeface="+mn-lt"/>
            </a:endParaRPr>
          </a:p>
        </p:txBody>
      </p:sp>
      <p:sp>
        <p:nvSpPr>
          <p:cNvPr id="11269" name="Text Box 9">
            <a:extLst>
              <a:ext uri="{FF2B5EF4-FFF2-40B4-BE49-F238E27FC236}">
                <a16:creationId xmlns:a16="http://schemas.microsoft.com/office/drawing/2014/main" id="{47AD6D61-3B7A-634C-91BD-3B8F229D1B25}"/>
              </a:ext>
            </a:extLst>
          </p:cNvPr>
          <p:cNvSpPr txBox="1">
            <a:spLocks noChangeArrowheads="1"/>
          </p:cNvSpPr>
          <p:nvPr/>
        </p:nvSpPr>
        <p:spPr bwMode="auto">
          <a:xfrm>
            <a:off x="446609" y="4626016"/>
            <a:ext cx="5040313" cy="400110"/>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dirty="0">
                <a:latin typeface="+mn-lt"/>
              </a:rPr>
              <a:t>For instance…</a:t>
            </a:r>
          </a:p>
        </p:txBody>
      </p:sp>
    </p:spTree>
    <p:extLst>
      <p:ext uri="{BB962C8B-B14F-4D97-AF65-F5344CB8AC3E}">
        <p14:creationId xmlns:p14="http://schemas.microsoft.com/office/powerpoint/2010/main" val="2060958755"/>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a:extLst>
              <a:ext uri="{FF2B5EF4-FFF2-40B4-BE49-F238E27FC236}">
                <a16:creationId xmlns:a16="http://schemas.microsoft.com/office/drawing/2014/main" id="{7A5B12B7-7466-0F40-A8D9-1D04E92C67BB}"/>
              </a:ext>
            </a:extLst>
          </p:cNvPr>
          <p:cNvSpPr>
            <a:spLocks noChangeArrowheads="1"/>
          </p:cNvSpPr>
          <p:nvPr/>
        </p:nvSpPr>
        <p:spPr bwMode="auto">
          <a:xfrm>
            <a:off x="539750" y="2276475"/>
            <a:ext cx="7991475"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In August 2005, Transco were fined £15 million following a gas main explosion which killed an entire family in a nearby house.</a:t>
            </a:r>
            <a:endParaRPr lang="en-US" altLang="en-US" dirty="0">
              <a:latin typeface="+mn-lt"/>
            </a:endParaRPr>
          </a:p>
        </p:txBody>
      </p:sp>
      <p:sp>
        <p:nvSpPr>
          <p:cNvPr id="12291" name="Text Box 4">
            <a:extLst>
              <a:ext uri="{FF2B5EF4-FFF2-40B4-BE49-F238E27FC236}">
                <a16:creationId xmlns:a16="http://schemas.microsoft.com/office/drawing/2014/main" id="{A5EC941E-F6DF-D14B-A49A-2120409BC7FE}"/>
              </a:ext>
            </a:extLst>
          </p:cNvPr>
          <p:cNvSpPr txBox="1">
            <a:spLocks noChangeArrowheads="1"/>
          </p:cNvSpPr>
          <p:nvPr/>
        </p:nvSpPr>
        <p:spPr bwMode="auto">
          <a:xfrm>
            <a:off x="539750" y="1357313"/>
            <a:ext cx="4716463" cy="461665"/>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2400" b="1" dirty="0">
                <a:solidFill>
                  <a:srgbClr val="0077E3"/>
                </a:solidFill>
                <a:latin typeface="+mj-lt"/>
              </a:rPr>
              <a:t>Court judgement</a:t>
            </a:r>
          </a:p>
        </p:txBody>
      </p:sp>
      <p:sp>
        <p:nvSpPr>
          <p:cNvPr id="12292" name="Text Box 5">
            <a:extLst>
              <a:ext uri="{FF2B5EF4-FFF2-40B4-BE49-F238E27FC236}">
                <a16:creationId xmlns:a16="http://schemas.microsoft.com/office/drawing/2014/main" id="{471FCFBC-D88C-3E4F-87D2-2A580372CF10}"/>
              </a:ext>
            </a:extLst>
          </p:cNvPr>
          <p:cNvSpPr txBox="1">
            <a:spLocks noChangeArrowheads="1"/>
          </p:cNvSpPr>
          <p:nvPr/>
        </p:nvSpPr>
        <p:spPr bwMode="auto">
          <a:xfrm>
            <a:off x="684213" y="6308725"/>
            <a:ext cx="748823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eaLnBrk="1" hangingPunct="1">
              <a:spcBef>
                <a:spcPct val="50000"/>
              </a:spcBef>
            </a:pPr>
            <a:endParaRPr lang="en-GB" altLang="en-US"/>
          </a:p>
        </p:txBody>
      </p:sp>
    </p:spTree>
    <p:extLst>
      <p:ext uri="{BB962C8B-B14F-4D97-AF65-F5344CB8AC3E}">
        <p14:creationId xmlns:p14="http://schemas.microsoft.com/office/powerpoint/2010/main" val="767623452"/>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4">
            <a:extLst>
              <a:ext uri="{FF2B5EF4-FFF2-40B4-BE49-F238E27FC236}">
                <a16:creationId xmlns:a16="http://schemas.microsoft.com/office/drawing/2014/main" id="{3EA8E6F7-69C5-D244-8073-22AEE23456F0}"/>
              </a:ext>
            </a:extLst>
          </p:cNvPr>
          <p:cNvSpPr>
            <a:spLocks noChangeArrowheads="1"/>
          </p:cNvSpPr>
          <p:nvPr/>
        </p:nvSpPr>
        <p:spPr bwMode="auto">
          <a:xfrm>
            <a:off x="457200" y="2060848"/>
            <a:ext cx="799147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r>
              <a:rPr lang="en-GB" altLang="en-US" dirty="0">
                <a:latin typeface="+mn-lt"/>
              </a:rPr>
              <a:t>Visitors to the site, and members of the public must be protected from harm too.</a:t>
            </a:r>
          </a:p>
          <a:p>
            <a:pPr algn="l"/>
            <a:endParaRPr lang="en-GB" altLang="en-US" dirty="0">
              <a:latin typeface="+mn-lt"/>
            </a:endParaRPr>
          </a:p>
          <a:p>
            <a:pPr algn="l"/>
            <a:r>
              <a:rPr lang="en-GB" altLang="en-US" dirty="0">
                <a:latin typeface="+mn-lt"/>
              </a:rPr>
              <a:t>The employer must go as far as is reasonably practicable to ensure the safety and welfare of the public and their workforce.</a:t>
            </a:r>
            <a:endParaRPr lang="en-US" altLang="en-US" dirty="0">
              <a:latin typeface="+mn-lt"/>
            </a:endParaRPr>
          </a:p>
        </p:txBody>
      </p:sp>
      <p:sp>
        <p:nvSpPr>
          <p:cNvPr id="6" name="Title 1">
            <a:extLst>
              <a:ext uri="{FF2B5EF4-FFF2-40B4-BE49-F238E27FC236}">
                <a16:creationId xmlns:a16="http://schemas.microsoft.com/office/drawing/2014/main" id="{5A38402C-214A-E94C-AD22-2C31B46BC8CA}"/>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Duties of the employer</a:t>
            </a:r>
          </a:p>
        </p:txBody>
      </p:sp>
    </p:spTree>
    <p:extLst>
      <p:ext uri="{BB962C8B-B14F-4D97-AF65-F5344CB8AC3E}">
        <p14:creationId xmlns:p14="http://schemas.microsoft.com/office/powerpoint/2010/main" val="1676582061"/>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3">
            <a:extLst>
              <a:ext uri="{FF2B5EF4-FFF2-40B4-BE49-F238E27FC236}">
                <a16:creationId xmlns:a16="http://schemas.microsoft.com/office/drawing/2014/main" id="{8E7B8531-5A64-7940-83F9-5F595D93644C}"/>
              </a:ext>
            </a:extLst>
          </p:cNvPr>
          <p:cNvSpPr txBox="1">
            <a:spLocks noChangeArrowheads="1"/>
          </p:cNvSpPr>
          <p:nvPr/>
        </p:nvSpPr>
        <p:spPr bwMode="auto">
          <a:xfrm>
            <a:off x="971600" y="1606863"/>
            <a:ext cx="7200800" cy="1323439"/>
          </a:xfrm>
          <a:prstGeom prst="rect">
            <a:avLst/>
          </a:prstGeom>
          <a:noFill/>
          <a:ln w="38100">
            <a:noFill/>
            <a:miter lim="800000"/>
            <a:headEnd/>
            <a:tailEnd/>
          </a:ln>
          <a:effec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4000" dirty="0">
                <a:latin typeface="+mn-lt"/>
              </a:rPr>
              <a:t>Health and safety is everyone’s responsibility.</a:t>
            </a:r>
          </a:p>
        </p:txBody>
      </p:sp>
      <p:sp>
        <p:nvSpPr>
          <p:cNvPr id="13314" name="Text Box 4">
            <a:extLst>
              <a:ext uri="{FF2B5EF4-FFF2-40B4-BE49-F238E27FC236}">
                <a16:creationId xmlns:a16="http://schemas.microsoft.com/office/drawing/2014/main" id="{3CE5FF48-D582-E74F-960B-9D7E81222FB4}"/>
              </a:ext>
            </a:extLst>
          </p:cNvPr>
          <p:cNvSpPr txBox="1">
            <a:spLocks noChangeArrowheads="1"/>
          </p:cNvSpPr>
          <p:nvPr/>
        </p:nvSpPr>
        <p:spPr bwMode="auto">
          <a:xfrm>
            <a:off x="899592" y="4077072"/>
            <a:ext cx="7344816" cy="707886"/>
          </a:xfrm>
          <a:prstGeom prst="rect">
            <a:avLst/>
          </a:prstGeom>
          <a:noFill/>
          <a:ln w="38100">
            <a:noFill/>
            <a:miter lim="800000"/>
            <a:headEnd/>
            <a:tailEnd/>
          </a:ln>
          <a:effec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sz="4000" dirty="0">
                <a:latin typeface="+mn-lt"/>
              </a:rPr>
              <a:t>You have responsibilities too!</a:t>
            </a:r>
          </a:p>
        </p:txBody>
      </p:sp>
    </p:spTree>
    <p:extLst>
      <p:ext uri="{BB962C8B-B14F-4D97-AF65-F5344CB8AC3E}">
        <p14:creationId xmlns:p14="http://schemas.microsoft.com/office/powerpoint/2010/main" val="2671675699"/>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6">
            <a:extLst>
              <a:ext uri="{FF2B5EF4-FFF2-40B4-BE49-F238E27FC236}">
                <a16:creationId xmlns:a16="http://schemas.microsoft.com/office/drawing/2014/main" id="{9EE371B4-3119-F14C-BE09-7938A72C4AC6}"/>
              </a:ext>
            </a:extLst>
          </p:cNvPr>
          <p:cNvSpPr>
            <a:spLocks noChangeArrowheads="1"/>
          </p:cNvSpPr>
          <p:nvPr/>
        </p:nvSpPr>
        <p:spPr bwMode="auto">
          <a:xfrm>
            <a:off x="684213" y="1412875"/>
            <a:ext cx="7620000" cy="286232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Carry out all operations and work in the prescribed manner.</a:t>
            </a:r>
          </a:p>
          <a:p>
            <a:pPr marL="342900" indent="-342900" algn="l">
              <a:buClr>
                <a:srgbClr val="0077E3"/>
              </a:buClr>
              <a:buFont typeface="Arial" panose="020B0604020202020204" pitchFamily="34" charset="0"/>
              <a:buChar char="•"/>
            </a:pPr>
            <a:r>
              <a:rPr lang="en-US" altLang="en-US" dirty="0">
                <a:latin typeface="+mn-lt"/>
              </a:rPr>
              <a:t>Report any defects in plant or equipment immediately.</a:t>
            </a:r>
          </a:p>
          <a:p>
            <a:pPr marL="342900" indent="-342900" algn="l">
              <a:buClr>
                <a:srgbClr val="0077E3"/>
              </a:buClr>
              <a:buFont typeface="Arial" panose="020B0604020202020204" pitchFamily="34" charset="0"/>
              <a:buChar char="•"/>
            </a:pPr>
            <a:r>
              <a:rPr lang="en-US" altLang="en-US" dirty="0">
                <a:latin typeface="+mn-lt"/>
              </a:rPr>
              <a:t>Develop a personal concern for the safety of themselves and others.</a:t>
            </a:r>
          </a:p>
          <a:p>
            <a:pPr marL="342900" indent="-342900" algn="l">
              <a:buClr>
                <a:srgbClr val="0077E3"/>
              </a:buClr>
              <a:buFont typeface="Arial" panose="020B0604020202020204" pitchFamily="34" charset="0"/>
              <a:buChar char="•"/>
            </a:pPr>
            <a:r>
              <a:rPr lang="en-US" altLang="en-US" dirty="0">
                <a:latin typeface="+mn-lt"/>
              </a:rPr>
              <a:t>Suggest ways of eliminating hazards.</a:t>
            </a:r>
          </a:p>
          <a:p>
            <a:pPr marL="342900" indent="-342900">
              <a:buFont typeface="Arial" panose="020B0604020202020204" pitchFamily="34" charset="0"/>
              <a:buChar char="•"/>
            </a:pPr>
            <a:endParaRPr lang="en-US" altLang="en-US" b="1" dirty="0">
              <a:latin typeface="Comic Sans MS" panose="030F0902030302020204" pitchFamily="66" charset="0"/>
            </a:endParaRPr>
          </a:p>
          <a:p>
            <a:pPr marL="342900" indent="-342900">
              <a:buFont typeface="Arial" panose="020B0604020202020204" pitchFamily="34" charset="0"/>
              <a:buChar char="•"/>
            </a:pPr>
            <a:endParaRPr lang="en-US" altLang="en-US" b="1" dirty="0">
              <a:latin typeface="Comic Sans MS" panose="030F0902030302020204" pitchFamily="66" charset="0"/>
            </a:endParaRPr>
          </a:p>
          <a:p>
            <a:pPr marL="342900" indent="-342900">
              <a:buFont typeface="Arial" panose="020B0604020202020204" pitchFamily="34" charset="0"/>
              <a:buChar char="•"/>
            </a:pPr>
            <a:endParaRPr lang="en-US" altLang="en-US" b="1" dirty="0">
              <a:latin typeface="Comic Sans MS" panose="030F0902030302020204" pitchFamily="66" charset="0"/>
            </a:endParaRPr>
          </a:p>
          <a:p>
            <a:endParaRPr lang="en-US" altLang="en-US" sz="2000" b="1" dirty="0">
              <a:latin typeface="Comic Sans MS" panose="030F0902030302020204" pitchFamily="66" charset="0"/>
            </a:endParaRPr>
          </a:p>
        </p:txBody>
      </p:sp>
      <p:sp>
        <p:nvSpPr>
          <p:cNvPr id="9" name="Title 1">
            <a:extLst>
              <a:ext uri="{FF2B5EF4-FFF2-40B4-BE49-F238E27FC236}">
                <a16:creationId xmlns:a16="http://schemas.microsoft.com/office/drawing/2014/main" id="{CF23D565-AEF1-B847-A0C5-BE864C58ED66}"/>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Employees will</a:t>
            </a:r>
          </a:p>
        </p:txBody>
      </p:sp>
      <p:pic>
        <p:nvPicPr>
          <p:cNvPr id="4" name="Picture 3" descr="A picture containing person, outdoor, orange&#10;&#10;Description automatically generated">
            <a:extLst>
              <a:ext uri="{FF2B5EF4-FFF2-40B4-BE49-F238E27FC236}">
                <a16:creationId xmlns:a16="http://schemas.microsoft.com/office/drawing/2014/main" id="{7B80B705-18C5-45D9-BA4C-D4EFE451FFE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47345" y="3212976"/>
            <a:ext cx="4293483" cy="2862322"/>
          </a:xfrm>
          <a:prstGeom prst="rect">
            <a:avLst/>
          </a:prstGeom>
        </p:spPr>
      </p:pic>
    </p:spTree>
    <p:extLst>
      <p:ext uri="{BB962C8B-B14F-4D97-AF65-F5344CB8AC3E}">
        <p14:creationId xmlns:p14="http://schemas.microsoft.com/office/powerpoint/2010/main" val="3052134"/>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4CD0936D-772C-894D-8966-7220D2D0637A}"/>
              </a:ext>
            </a:extLst>
          </p:cNvPr>
          <p:cNvSpPr>
            <a:spLocks noChangeArrowheads="1"/>
          </p:cNvSpPr>
          <p:nvPr/>
        </p:nvSpPr>
        <p:spPr bwMode="auto">
          <a:xfrm>
            <a:off x="684213" y="170021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Avoid improvising or taking short-cuts, which would entail </a:t>
            </a:r>
            <a:r>
              <a:rPr lang="en-US" altLang="en-US" sz="2000" dirty="0" err="1">
                <a:latin typeface="+mn-lt"/>
              </a:rPr>
              <a:t>unauthorised</a:t>
            </a:r>
            <a:r>
              <a:rPr lang="en-US" altLang="en-US" sz="2000" dirty="0">
                <a:latin typeface="+mn-lt"/>
              </a:rPr>
              <a:t> and unnecessary risks.</a:t>
            </a:r>
          </a:p>
        </p:txBody>
      </p:sp>
      <p:sp>
        <p:nvSpPr>
          <p:cNvPr id="15364" name="Rectangle 5">
            <a:extLst>
              <a:ext uri="{FF2B5EF4-FFF2-40B4-BE49-F238E27FC236}">
                <a16:creationId xmlns:a16="http://schemas.microsoft.com/office/drawing/2014/main" id="{1CAAAF1B-F9C5-714E-AC14-D2636B021EDE}"/>
              </a:ext>
            </a:extLst>
          </p:cNvPr>
          <p:cNvSpPr>
            <a:spLocks noChangeArrowheads="1"/>
          </p:cNvSpPr>
          <p:nvPr/>
        </p:nvSpPr>
        <p:spPr bwMode="auto">
          <a:xfrm>
            <a:off x="679562" y="271016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Inform transferred and new employees of hazards involved in the operation/work of the department.</a:t>
            </a:r>
          </a:p>
        </p:txBody>
      </p:sp>
      <p:sp>
        <p:nvSpPr>
          <p:cNvPr id="15365" name="Rectangle 6">
            <a:extLst>
              <a:ext uri="{FF2B5EF4-FFF2-40B4-BE49-F238E27FC236}">
                <a16:creationId xmlns:a16="http://schemas.microsoft.com/office/drawing/2014/main" id="{D2BB882A-0EE1-084F-A58A-4DB1C330904D}"/>
              </a:ext>
            </a:extLst>
          </p:cNvPr>
          <p:cNvSpPr>
            <a:spLocks noChangeArrowheads="1"/>
          </p:cNvSpPr>
          <p:nvPr/>
        </p:nvSpPr>
        <p:spPr bwMode="auto">
          <a:xfrm>
            <a:off x="679562" y="3720113"/>
            <a:ext cx="7620000"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Report accidents/incidents which have led or may lead to damage to plant or equipment.</a:t>
            </a:r>
          </a:p>
        </p:txBody>
      </p:sp>
      <p:sp>
        <p:nvSpPr>
          <p:cNvPr id="8" name="Title 1">
            <a:extLst>
              <a:ext uri="{FF2B5EF4-FFF2-40B4-BE49-F238E27FC236}">
                <a16:creationId xmlns:a16="http://schemas.microsoft.com/office/drawing/2014/main" id="{464DCCA2-19EE-8947-8B4B-A915F395BB65}"/>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Employees will</a:t>
            </a:r>
          </a:p>
        </p:txBody>
      </p:sp>
    </p:spTree>
    <p:extLst>
      <p:ext uri="{BB962C8B-B14F-4D97-AF65-F5344CB8AC3E}">
        <p14:creationId xmlns:p14="http://schemas.microsoft.com/office/powerpoint/2010/main" val="1504670727"/>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4" name="Rectangle 4">
            <a:extLst>
              <a:ext uri="{FF2B5EF4-FFF2-40B4-BE49-F238E27FC236}">
                <a16:creationId xmlns:a16="http://schemas.microsoft.com/office/drawing/2014/main" id="{19A691E1-F59C-FC4F-BEFF-1700AEA06202}"/>
              </a:ext>
            </a:extLst>
          </p:cNvPr>
          <p:cNvSpPr>
            <a:spLocks noGrp="1" noChangeArrowheads="1"/>
          </p:cNvSpPr>
          <p:nvPr>
            <p:ph type="title"/>
          </p:nvPr>
        </p:nvSpPr>
        <p:spPr/>
        <p:txBody>
          <a:bodyPr/>
          <a:lstStyle/>
          <a:p>
            <a:r>
              <a:rPr lang="en-GB" altLang="en-US" dirty="0"/>
              <a:t>Employers’ responsibilities</a:t>
            </a:r>
          </a:p>
        </p:txBody>
      </p:sp>
      <p:sp>
        <p:nvSpPr>
          <p:cNvPr id="527365" name="Rectangle 5">
            <a:extLst>
              <a:ext uri="{FF2B5EF4-FFF2-40B4-BE49-F238E27FC236}">
                <a16:creationId xmlns:a16="http://schemas.microsoft.com/office/drawing/2014/main" id="{787D75FB-A554-BA4D-ADE7-3B98DACF76D9}"/>
              </a:ext>
            </a:extLst>
          </p:cNvPr>
          <p:cNvSpPr>
            <a:spLocks noGrp="1" noChangeArrowheads="1"/>
          </p:cNvSpPr>
          <p:nvPr>
            <p:ph type="body" idx="1"/>
          </p:nvPr>
        </p:nvSpPr>
        <p:spPr/>
        <p:txBody>
          <a:bodyPr/>
          <a:lstStyle/>
          <a:p>
            <a:r>
              <a:rPr lang="en-GB" altLang="en-US" dirty="0"/>
              <a:t>Employers have a responsibility to:</a:t>
            </a:r>
          </a:p>
          <a:p>
            <a:pPr lvl="1"/>
            <a:r>
              <a:rPr lang="en-GB" altLang="en-US" dirty="0"/>
              <a:t>provide information, instruction and training for employees</a:t>
            </a:r>
            <a:endParaRPr lang="en-GB" altLang="en-US" dirty="0">
              <a:sym typeface="Symbol" pitchFamily="2" charset="2"/>
            </a:endParaRPr>
          </a:p>
          <a:p>
            <a:pPr lvl="1"/>
            <a:r>
              <a:rPr lang="en-GB" altLang="en-US" dirty="0"/>
              <a:t>provide adequate supervision and safe systems of work and safe means of access and egress</a:t>
            </a:r>
            <a:endParaRPr lang="en-GB" altLang="en-US" dirty="0">
              <a:sym typeface="Symbol" pitchFamily="2" charset="2"/>
            </a:endParaRPr>
          </a:p>
          <a:p>
            <a:pPr lvl="1"/>
            <a:r>
              <a:rPr lang="en-GB" altLang="en-US" dirty="0"/>
              <a:t>provide and maintain machinery and equipment</a:t>
            </a:r>
            <a:endParaRPr lang="en-GB" altLang="en-US" dirty="0">
              <a:sym typeface="Symbol" pitchFamily="2" charset="2"/>
            </a:endParaRPr>
          </a:p>
          <a:p>
            <a:pPr lvl="1"/>
            <a:r>
              <a:rPr lang="en-GB" altLang="en-US" dirty="0"/>
              <a:t>provide safe handling, use and storage of materials and substances</a:t>
            </a:r>
          </a:p>
          <a:p>
            <a:pPr lvl="1"/>
            <a:r>
              <a:rPr lang="en-GB" altLang="en-US" dirty="0"/>
              <a:t>provide necessary personal protective clothing and equipment</a:t>
            </a:r>
          </a:p>
        </p:txBody>
      </p:sp>
    </p:spTree>
    <p:extLst>
      <p:ext uri="{BB962C8B-B14F-4D97-AF65-F5344CB8AC3E}">
        <p14:creationId xmlns:p14="http://schemas.microsoft.com/office/powerpoint/2010/main" val="4205954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922EFC3A-569C-AF49-B108-9A06CFBE8FDB}"/>
              </a:ext>
            </a:extLst>
          </p:cNvPr>
          <p:cNvSpPr>
            <a:spLocks noChangeArrowheads="1"/>
          </p:cNvSpPr>
          <p:nvPr/>
        </p:nvSpPr>
        <p:spPr bwMode="auto">
          <a:xfrm>
            <a:off x="740937" y="1697784"/>
            <a:ext cx="7359455"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Cooperate in the investigation of accidents with the objective of introducing methods to prevent a recurrence.</a:t>
            </a:r>
          </a:p>
        </p:txBody>
      </p:sp>
      <p:sp>
        <p:nvSpPr>
          <p:cNvPr id="16387" name="Rectangle 4">
            <a:extLst>
              <a:ext uri="{FF2B5EF4-FFF2-40B4-BE49-F238E27FC236}">
                <a16:creationId xmlns:a16="http://schemas.microsoft.com/office/drawing/2014/main" id="{50FA034F-2690-7745-8291-48D9F91433BF}"/>
              </a:ext>
            </a:extLst>
          </p:cNvPr>
          <p:cNvSpPr>
            <a:spLocks noChangeArrowheads="1"/>
          </p:cNvSpPr>
          <p:nvPr/>
        </p:nvSpPr>
        <p:spPr bwMode="auto">
          <a:xfrm>
            <a:off x="762000" y="2706656"/>
            <a:ext cx="7122368" cy="7016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Set a personal example, especially to junior members of the department.</a:t>
            </a:r>
          </a:p>
        </p:txBody>
      </p:sp>
      <p:sp>
        <p:nvSpPr>
          <p:cNvPr id="16388" name="Rectangle 5">
            <a:extLst>
              <a:ext uri="{FF2B5EF4-FFF2-40B4-BE49-F238E27FC236}">
                <a16:creationId xmlns:a16="http://schemas.microsoft.com/office/drawing/2014/main" id="{E4493352-35DA-A342-B6B4-1F27D1EA07C8}"/>
              </a:ext>
            </a:extLst>
          </p:cNvPr>
          <p:cNvSpPr>
            <a:spLocks noChangeArrowheads="1"/>
          </p:cNvSpPr>
          <p:nvPr/>
        </p:nvSpPr>
        <p:spPr bwMode="auto">
          <a:xfrm>
            <a:off x="762000" y="3737319"/>
            <a:ext cx="7338392" cy="10064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9900"/>
                  </a:outerShdw>
                </a:effectLst>
              </a14:hiddenEffects>
            </a:ext>
          </a:extLst>
        </p:spPr>
        <p:txBody>
          <a:bodyPr wrap="square">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marL="342900" indent="-342900" algn="l">
              <a:buClr>
                <a:srgbClr val="0077E3"/>
              </a:buClr>
              <a:buFont typeface="Arial" panose="020B0604020202020204" pitchFamily="34" charset="0"/>
              <a:buChar char="•"/>
            </a:pPr>
            <a:r>
              <a:rPr lang="en-US" altLang="en-US" sz="2000" dirty="0">
                <a:latin typeface="+mn-lt"/>
              </a:rPr>
              <a:t>Use the correct tools and equipment for the operation or work, including any relevant safety equipment and protective clothing provided.</a:t>
            </a:r>
          </a:p>
        </p:txBody>
      </p:sp>
      <p:sp>
        <p:nvSpPr>
          <p:cNvPr id="8" name="Title 1">
            <a:extLst>
              <a:ext uri="{FF2B5EF4-FFF2-40B4-BE49-F238E27FC236}">
                <a16:creationId xmlns:a16="http://schemas.microsoft.com/office/drawing/2014/main" id="{41495A14-6D98-734F-BD55-3D37D0A0518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a:ea typeface="ＭＳ Ｐゴシック" pitchFamily="-105" charset="-128"/>
                <a:cs typeface="ＭＳ Ｐゴシック" pitchFamily="-105" charset="-128"/>
              </a:rPr>
              <a:t>Employees will</a:t>
            </a:r>
          </a:p>
        </p:txBody>
      </p:sp>
    </p:spTree>
    <p:extLst>
      <p:ext uri="{BB962C8B-B14F-4D97-AF65-F5344CB8AC3E}">
        <p14:creationId xmlns:p14="http://schemas.microsoft.com/office/powerpoint/2010/main" val="802251015"/>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80C53CE-36E0-2A48-8D46-8C8719F0C878}"/>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Client responsibilities</a:t>
            </a:r>
          </a:p>
        </p:txBody>
      </p:sp>
      <p:sp>
        <p:nvSpPr>
          <p:cNvPr id="4" name="TextBox 3">
            <a:extLst>
              <a:ext uri="{FF2B5EF4-FFF2-40B4-BE49-F238E27FC236}">
                <a16:creationId xmlns:a16="http://schemas.microsoft.com/office/drawing/2014/main" id="{C787DE25-DBB9-314E-9B0B-53F534068250}"/>
              </a:ext>
            </a:extLst>
          </p:cNvPr>
          <p:cNvSpPr txBox="1"/>
          <p:nvPr/>
        </p:nvSpPr>
        <p:spPr>
          <a:xfrm>
            <a:off x="457200" y="1988840"/>
            <a:ext cx="4330824" cy="3477875"/>
          </a:xfrm>
          <a:prstGeom prst="rect">
            <a:avLst/>
          </a:prstGeom>
          <a:noFill/>
        </p:spPr>
        <p:txBody>
          <a:bodyPr wrap="square" rtlCol="0">
            <a:spAutoFit/>
          </a:bodyPr>
          <a:lstStyle/>
          <a:p>
            <a:r>
              <a:rPr lang="en-US" dirty="0"/>
              <a:t>While on site it is the responsibility of the main contractor (and workforce) to maintain the safety and welfare of themselves and others.</a:t>
            </a:r>
          </a:p>
          <a:p>
            <a:endParaRPr lang="en-US" dirty="0"/>
          </a:p>
          <a:p>
            <a:r>
              <a:rPr lang="en-US" dirty="0"/>
              <a:t>While planning and preparing the work it is the responsibility of the client to engage and work with the contractor to keep the site clean, </a:t>
            </a:r>
            <a:br>
              <a:rPr lang="en-US" dirty="0"/>
            </a:br>
            <a:r>
              <a:rPr lang="en-US" dirty="0"/>
              <a:t>tidy and safe at all times.</a:t>
            </a:r>
          </a:p>
        </p:txBody>
      </p:sp>
      <p:pic>
        <p:nvPicPr>
          <p:cNvPr id="7" name="Picture 6" descr="A picture containing outdoor, person, ground, orange&#10;&#10;Description automatically generated">
            <a:extLst>
              <a:ext uri="{FF2B5EF4-FFF2-40B4-BE49-F238E27FC236}">
                <a16:creationId xmlns:a16="http://schemas.microsoft.com/office/drawing/2014/main" id="{12BAEE12-9A16-48F3-BC98-6620D07F0B0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03633" y="1988840"/>
            <a:ext cx="4140367" cy="2762899"/>
          </a:xfrm>
          <a:prstGeom prst="rect">
            <a:avLst/>
          </a:prstGeom>
        </p:spPr>
      </p:pic>
    </p:spTree>
    <p:extLst>
      <p:ext uri="{BB962C8B-B14F-4D97-AF65-F5344CB8AC3E}">
        <p14:creationId xmlns:p14="http://schemas.microsoft.com/office/powerpoint/2010/main" val="2861389742"/>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69152B4F-C4DA-B544-B31C-D37CA567AAA6}"/>
              </a:ext>
            </a:extLst>
          </p:cNvPr>
          <p:cNvSpPr>
            <a:spLocks noGrp="1" noChangeArrowheads="1"/>
          </p:cNvSpPr>
          <p:nvPr>
            <p:ph type="title"/>
          </p:nvPr>
        </p:nvSpPr>
        <p:spPr/>
        <p:txBody>
          <a:bodyPr/>
          <a:lstStyle/>
          <a:p>
            <a:r>
              <a:rPr lang="en-GB" altLang="en-US"/>
              <a:t>Summary – preventing accidents</a:t>
            </a:r>
            <a:endParaRPr lang="en-US" altLang="en-US"/>
          </a:p>
        </p:txBody>
      </p:sp>
      <p:sp>
        <p:nvSpPr>
          <p:cNvPr id="174083" name="Rectangle 3">
            <a:extLst>
              <a:ext uri="{FF2B5EF4-FFF2-40B4-BE49-F238E27FC236}">
                <a16:creationId xmlns:a16="http://schemas.microsoft.com/office/drawing/2014/main" id="{44F5D3FE-097F-C646-88B8-7C79F0E86BCE}"/>
              </a:ext>
            </a:extLst>
          </p:cNvPr>
          <p:cNvSpPr>
            <a:spLocks noGrp="1" noChangeArrowheads="1"/>
          </p:cNvSpPr>
          <p:nvPr>
            <p:ph type="body" idx="1"/>
          </p:nvPr>
        </p:nvSpPr>
        <p:spPr/>
        <p:txBody>
          <a:bodyPr/>
          <a:lstStyle/>
          <a:p>
            <a:pPr>
              <a:tabLst>
                <a:tab pos="533400" algn="l"/>
              </a:tabLst>
            </a:pPr>
            <a:r>
              <a:rPr lang="en-GB" altLang="en-US" dirty="0"/>
              <a:t>All employees can help prevent accidents by:</a:t>
            </a:r>
          </a:p>
          <a:p>
            <a:pPr marL="534988" lvl="1" indent="-355600">
              <a:tabLst>
                <a:tab pos="533400" algn="l"/>
              </a:tabLst>
            </a:pPr>
            <a:r>
              <a:rPr lang="en-GB" altLang="en-US" dirty="0"/>
              <a:t>following the training and instructions given</a:t>
            </a:r>
          </a:p>
          <a:p>
            <a:pPr marL="534988" lvl="1" indent="-355600">
              <a:tabLst>
                <a:tab pos="533400" algn="l"/>
              </a:tabLst>
            </a:pPr>
            <a:r>
              <a:rPr lang="en-GB" altLang="en-US" dirty="0"/>
              <a:t>following the employer’s workplace procedures</a:t>
            </a:r>
          </a:p>
          <a:p>
            <a:pPr marL="534988" lvl="1" indent="-355600">
              <a:tabLst>
                <a:tab pos="533400" algn="l"/>
              </a:tabLst>
            </a:pPr>
            <a:r>
              <a:rPr lang="en-GB" altLang="en-US" dirty="0"/>
              <a:t>reporting hazardous situations</a:t>
            </a:r>
          </a:p>
          <a:p>
            <a:pPr marL="534988" lvl="1" indent="-355600">
              <a:tabLst>
                <a:tab pos="533400" algn="l"/>
              </a:tabLst>
            </a:pPr>
            <a:r>
              <a:rPr lang="en-GB" altLang="en-US" dirty="0"/>
              <a:t>keeping the workplace clean and tidy</a:t>
            </a:r>
          </a:p>
          <a:p>
            <a:pPr marL="534988" lvl="1" indent="-355600">
              <a:tabLst>
                <a:tab pos="533400" algn="l"/>
              </a:tabLst>
            </a:pPr>
            <a:r>
              <a:rPr lang="en-GB" altLang="en-US" dirty="0"/>
              <a:t>not fooling around at work</a:t>
            </a:r>
          </a:p>
          <a:p>
            <a:pPr marL="534988" lvl="1" indent="-355600">
              <a:tabLst>
                <a:tab pos="533400" algn="l"/>
              </a:tabLst>
            </a:pPr>
            <a:r>
              <a:rPr lang="en-GB" altLang="en-US" dirty="0"/>
              <a:t>using common sense and being alert</a:t>
            </a:r>
          </a:p>
          <a:p>
            <a:pPr marL="534988" lvl="1" indent="-355600">
              <a:tabLst>
                <a:tab pos="533400" algn="l"/>
              </a:tabLst>
            </a:pPr>
            <a:r>
              <a:rPr lang="en-GB" altLang="en-US" dirty="0"/>
              <a:t>asking when unsure of what to do or how to do something.</a:t>
            </a:r>
            <a:endParaRPr lang="en-US" altLang="en-US" dirty="0"/>
          </a:p>
        </p:txBody>
      </p:sp>
    </p:spTree>
    <p:extLst>
      <p:ext uri="{BB962C8B-B14F-4D97-AF65-F5344CB8AC3E}">
        <p14:creationId xmlns:p14="http://schemas.microsoft.com/office/powerpoint/2010/main" val="4894300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8" name="Rectangle 4">
            <a:extLst>
              <a:ext uri="{FF2B5EF4-FFF2-40B4-BE49-F238E27FC236}">
                <a16:creationId xmlns:a16="http://schemas.microsoft.com/office/drawing/2014/main" id="{6C20CC7F-C2A7-DE44-8377-FA8F7DC27009}"/>
              </a:ext>
            </a:extLst>
          </p:cNvPr>
          <p:cNvSpPr>
            <a:spLocks noGrp="1" noChangeArrowheads="1"/>
          </p:cNvSpPr>
          <p:nvPr>
            <p:ph type="title"/>
          </p:nvPr>
        </p:nvSpPr>
        <p:spPr/>
        <p:txBody>
          <a:bodyPr/>
          <a:lstStyle/>
          <a:p>
            <a:r>
              <a:rPr lang="en-GB" altLang="en-US" dirty="0"/>
              <a:t>Employers’ responsibilities</a:t>
            </a:r>
          </a:p>
        </p:txBody>
      </p:sp>
      <p:sp>
        <p:nvSpPr>
          <p:cNvPr id="528389" name="Rectangle 5">
            <a:extLst>
              <a:ext uri="{FF2B5EF4-FFF2-40B4-BE49-F238E27FC236}">
                <a16:creationId xmlns:a16="http://schemas.microsoft.com/office/drawing/2014/main" id="{D95D1E7C-1210-3F45-A8BF-F4DE8E17D5E4}"/>
              </a:ext>
            </a:extLst>
          </p:cNvPr>
          <p:cNvSpPr>
            <a:spLocks noGrp="1" noChangeArrowheads="1"/>
          </p:cNvSpPr>
          <p:nvPr>
            <p:ph type="body" idx="1"/>
          </p:nvPr>
        </p:nvSpPr>
        <p:spPr/>
        <p:txBody>
          <a:bodyPr/>
          <a:lstStyle/>
          <a:p>
            <a:pPr lvl="1"/>
            <a:r>
              <a:rPr lang="en-GB" altLang="en-US" dirty="0"/>
              <a:t>provide a written safety policy (when an employer has 5 employees or more)</a:t>
            </a:r>
            <a:endParaRPr lang="en-GB" altLang="en-US" dirty="0">
              <a:sym typeface="Symbol" pitchFamily="2" charset="2"/>
            </a:endParaRPr>
          </a:p>
          <a:p>
            <a:pPr lvl="1"/>
            <a:r>
              <a:rPr lang="en-GB" altLang="en-US" dirty="0"/>
              <a:t>provide adequate welfare facilities</a:t>
            </a:r>
          </a:p>
          <a:p>
            <a:pPr lvl="1"/>
            <a:r>
              <a:rPr lang="en-GB" altLang="en-US" dirty="0"/>
              <a:t>consult with employees over health and safety matters</a:t>
            </a:r>
            <a:endParaRPr lang="en-GB" altLang="en-US" dirty="0">
              <a:sym typeface="Symbol" pitchFamily="2" charset="2"/>
            </a:endParaRPr>
          </a:p>
          <a:p>
            <a:pPr lvl="1"/>
            <a:r>
              <a:rPr lang="en-GB" altLang="en-US" dirty="0"/>
              <a:t>display certain signs and notices</a:t>
            </a:r>
            <a:endParaRPr lang="en-GB" altLang="en-US" dirty="0">
              <a:sym typeface="Symbol" pitchFamily="2" charset="2"/>
            </a:endParaRPr>
          </a:p>
          <a:p>
            <a:pPr lvl="1"/>
            <a:r>
              <a:rPr lang="en-GB" altLang="en-US" dirty="0"/>
              <a:t>have in place adequate measures for emergencies including fire</a:t>
            </a:r>
          </a:p>
          <a:p>
            <a:pPr lvl="1"/>
            <a:r>
              <a:rPr lang="en-GB" altLang="en-US" dirty="0"/>
              <a:t>not allow employees to do anything which is beyond the employees’ capabilities (as it might put them at risk)</a:t>
            </a:r>
          </a:p>
          <a:p>
            <a:pPr lvl="1"/>
            <a:endParaRPr lang="en-GB" altLang="en-US" dirty="0"/>
          </a:p>
        </p:txBody>
      </p:sp>
    </p:spTree>
    <p:extLst>
      <p:ext uri="{BB962C8B-B14F-4D97-AF65-F5344CB8AC3E}">
        <p14:creationId xmlns:p14="http://schemas.microsoft.com/office/powerpoint/2010/main" val="435495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6" name="Rectangle 4">
            <a:extLst>
              <a:ext uri="{FF2B5EF4-FFF2-40B4-BE49-F238E27FC236}">
                <a16:creationId xmlns:a16="http://schemas.microsoft.com/office/drawing/2014/main" id="{FDDB3FBF-5351-684D-AE1D-7FBD5B94B59B}"/>
              </a:ext>
            </a:extLst>
          </p:cNvPr>
          <p:cNvSpPr>
            <a:spLocks noGrp="1" noChangeArrowheads="1"/>
          </p:cNvSpPr>
          <p:nvPr>
            <p:ph type="title"/>
          </p:nvPr>
        </p:nvSpPr>
        <p:spPr/>
        <p:txBody>
          <a:bodyPr/>
          <a:lstStyle/>
          <a:p>
            <a:r>
              <a:rPr lang="en-GB" altLang="en-US" dirty="0"/>
              <a:t>Employers’ responsibilities</a:t>
            </a:r>
          </a:p>
        </p:txBody>
      </p:sp>
      <p:sp>
        <p:nvSpPr>
          <p:cNvPr id="530437" name="Rectangle 5">
            <a:extLst>
              <a:ext uri="{FF2B5EF4-FFF2-40B4-BE49-F238E27FC236}">
                <a16:creationId xmlns:a16="http://schemas.microsoft.com/office/drawing/2014/main" id="{72BBD272-94A0-4B47-A09E-B1FE53954B14}"/>
              </a:ext>
            </a:extLst>
          </p:cNvPr>
          <p:cNvSpPr>
            <a:spLocks noGrp="1" noChangeArrowheads="1"/>
          </p:cNvSpPr>
          <p:nvPr>
            <p:ph type="body" idx="1"/>
          </p:nvPr>
        </p:nvSpPr>
        <p:spPr/>
        <p:txBody>
          <a:bodyPr/>
          <a:lstStyle/>
          <a:p>
            <a:pPr lvl="1"/>
            <a:r>
              <a:rPr lang="en-GB" altLang="en-US" dirty="0"/>
              <a:t>record and report accidents, diseases and dangerous occurrences</a:t>
            </a:r>
            <a:endParaRPr lang="en-GB" altLang="en-US" dirty="0">
              <a:sym typeface="Symbol" pitchFamily="2" charset="2"/>
            </a:endParaRPr>
          </a:p>
          <a:p>
            <a:pPr lvl="1"/>
            <a:r>
              <a:rPr lang="en-GB" altLang="en-US" dirty="0"/>
              <a:t>protect employees from noise which may cause hearing loss</a:t>
            </a:r>
            <a:endParaRPr lang="en-GB" altLang="en-US" dirty="0">
              <a:sym typeface="Symbol" pitchFamily="2" charset="2"/>
            </a:endParaRPr>
          </a:p>
          <a:p>
            <a:pPr lvl="1"/>
            <a:r>
              <a:rPr lang="en-GB" altLang="en-US" dirty="0"/>
              <a:t>appoint someone competent to advise the   employer on health and safety</a:t>
            </a:r>
            <a:endParaRPr lang="en-GB" altLang="en-US" dirty="0">
              <a:sym typeface="Symbol" pitchFamily="2" charset="2"/>
            </a:endParaRPr>
          </a:p>
          <a:p>
            <a:pPr lvl="1"/>
            <a:r>
              <a:rPr lang="en-GB" altLang="en-US" dirty="0"/>
              <a:t>provide first aiders and facilities.</a:t>
            </a:r>
          </a:p>
        </p:txBody>
      </p:sp>
      <p:pic>
        <p:nvPicPr>
          <p:cNvPr id="5" name="Picture 4">
            <a:extLst>
              <a:ext uri="{FF2B5EF4-FFF2-40B4-BE49-F238E27FC236}">
                <a16:creationId xmlns:a16="http://schemas.microsoft.com/office/drawing/2014/main" id="{E482F45D-DCA7-43D9-A742-82C9CAB583FC}"/>
              </a:ext>
            </a:extLst>
          </p:cNvPr>
          <p:cNvPicPr>
            <a:picLocks noChangeAspect="1"/>
          </p:cNvPicPr>
          <p:nvPr/>
        </p:nvPicPr>
        <p:blipFill>
          <a:blip r:embed="rId2"/>
          <a:stretch>
            <a:fillRect/>
          </a:stretch>
        </p:blipFill>
        <p:spPr>
          <a:xfrm>
            <a:off x="5077709" y="3220813"/>
            <a:ext cx="4067944" cy="2692979"/>
          </a:xfrm>
          <a:prstGeom prst="rect">
            <a:avLst/>
          </a:prstGeom>
        </p:spPr>
      </p:pic>
    </p:spTree>
    <p:extLst>
      <p:ext uri="{BB962C8B-B14F-4D97-AF65-F5344CB8AC3E}">
        <p14:creationId xmlns:p14="http://schemas.microsoft.com/office/powerpoint/2010/main" val="2948594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60" name="Rectangle 4">
            <a:extLst>
              <a:ext uri="{FF2B5EF4-FFF2-40B4-BE49-F238E27FC236}">
                <a16:creationId xmlns:a16="http://schemas.microsoft.com/office/drawing/2014/main" id="{5FAECA1A-45E7-2A46-94A6-AD86DFD1DE47}"/>
              </a:ext>
            </a:extLst>
          </p:cNvPr>
          <p:cNvSpPr>
            <a:spLocks noGrp="1" noChangeArrowheads="1"/>
          </p:cNvSpPr>
          <p:nvPr>
            <p:ph type="title"/>
          </p:nvPr>
        </p:nvSpPr>
        <p:spPr/>
        <p:txBody>
          <a:bodyPr/>
          <a:lstStyle/>
          <a:p>
            <a:r>
              <a:rPr lang="en-GB" altLang="en-US" dirty="0"/>
              <a:t>Employees’ responsibilities</a:t>
            </a:r>
          </a:p>
        </p:txBody>
      </p:sp>
      <p:sp>
        <p:nvSpPr>
          <p:cNvPr id="531461" name="Rectangle 5">
            <a:extLst>
              <a:ext uri="{FF2B5EF4-FFF2-40B4-BE49-F238E27FC236}">
                <a16:creationId xmlns:a16="http://schemas.microsoft.com/office/drawing/2014/main" id="{DDF9A74D-7A7F-D64F-B935-99FA78DC14E9}"/>
              </a:ext>
            </a:extLst>
          </p:cNvPr>
          <p:cNvSpPr>
            <a:spLocks noGrp="1" noChangeArrowheads="1"/>
          </p:cNvSpPr>
          <p:nvPr>
            <p:ph type="body" idx="1"/>
          </p:nvPr>
        </p:nvSpPr>
        <p:spPr>
          <a:xfrm>
            <a:off x="457200" y="1512000"/>
            <a:ext cx="8003232" cy="4248000"/>
          </a:xfrm>
        </p:spPr>
        <p:txBody>
          <a:bodyPr/>
          <a:lstStyle/>
          <a:p>
            <a:r>
              <a:rPr lang="en-GB" altLang="en-US" dirty="0"/>
              <a:t>Employees also have responsibilities. They must follow the training and instruction given and should:</a:t>
            </a:r>
            <a:endParaRPr lang="en-GB" altLang="en-US" dirty="0">
              <a:sym typeface="Symbol" pitchFamily="2" charset="2"/>
            </a:endParaRPr>
          </a:p>
          <a:p>
            <a:pPr lvl="1"/>
            <a:r>
              <a:rPr lang="en-GB" altLang="en-US" dirty="0"/>
              <a:t>wear the correct clothing</a:t>
            </a:r>
            <a:endParaRPr lang="en-GB" altLang="en-US" dirty="0">
              <a:sym typeface="Symbol" pitchFamily="2" charset="2"/>
            </a:endParaRPr>
          </a:p>
          <a:p>
            <a:pPr lvl="1"/>
            <a:r>
              <a:rPr lang="en-GB" altLang="en-US" dirty="0"/>
              <a:t>report any accidents</a:t>
            </a:r>
            <a:endParaRPr lang="en-GB" altLang="en-US" dirty="0">
              <a:sym typeface="Symbol" pitchFamily="2" charset="2"/>
            </a:endParaRPr>
          </a:p>
          <a:p>
            <a:pPr lvl="1"/>
            <a:r>
              <a:rPr lang="en-GB" altLang="en-US" dirty="0"/>
              <a:t>report any hazardous situations</a:t>
            </a:r>
            <a:endParaRPr lang="en-GB" altLang="en-US" dirty="0">
              <a:sym typeface="Symbol" pitchFamily="2" charset="2"/>
            </a:endParaRPr>
          </a:p>
          <a:p>
            <a:pPr lvl="1"/>
            <a:r>
              <a:rPr lang="en-GB" altLang="en-US" dirty="0"/>
              <a:t>always use the right equipment</a:t>
            </a:r>
            <a:endParaRPr lang="en-GB" altLang="en-US" dirty="0">
              <a:sym typeface="Symbol" pitchFamily="2" charset="2"/>
            </a:endParaRPr>
          </a:p>
          <a:p>
            <a:pPr lvl="1"/>
            <a:r>
              <a:rPr lang="en-GB" altLang="en-US" dirty="0"/>
              <a:t>always use the correct and safe way of doing something</a:t>
            </a:r>
          </a:p>
          <a:p>
            <a:pPr lvl="1"/>
            <a:endParaRPr lang="en-GB" altLang="en-US" dirty="0"/>
          </a:p>
          <a:p>
            <a:endParaRPr lang="en-GB" altLang="en-US" dirty="0"/>
          </a:p>
        </p:txBody>
      </p:sp>
    </p:spTree>
    <p:extLst>
      <p:ext uri="{BB962C8B-B14F-4D97-AF65-F5344CB8AC3E}">
        <p14:creationId xmlns:p14="http://schemas.microsoft.com/office/powerpoint/2010/main" val="2801876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4" name="Rectangle 4">
            <a:extLst>
              <a:ext uri="{FF2B5EF4-FFF2-40B4-BE49-F238E27FC236}">
                <a16:creationId xmlns:a16="http://schemas.microsoft.com/office/drawing/2014/main" id="{4143CD9E-C019-924F-A241-233B72D5AE08}"/>
              </a:ext>
            </a:extLst>
          </p:cNvPr>
          <p:cNvSpPr>
            <a:spLocks noGrp="1" noChangeArrowheads="1"/>
          </p:cNvSpPr>
          <p:nvPr>
            <p:ph type="title"/>
          </p:nvPr>
        </p:nvSpPr>
        <p:spPr/>
        <p:txBody>
          <a:bodyPr/>
          <a:lstStyle/>
          <a:p>
            <a:r>
              <a:rPr lang="en-GB" altLang="en-US" dirty="0"/>
              <a:t>Employees’ responsibilities</a:t>
            </a:r>
          </a:p>
        </p:txBody>
      </p:sp>
      <p:sp>
        <p:nvSpPr>
          <p:cNvPr id="532485" name="Rectangle 5">
            <a:extLst>
              <a:ext uri="{FF2B5EF4-FFF2-40B4-BE49-F238E27FC236}">
                <a16:creationId xmlns:a16="http://schemas.microsoft.com/office/drawing/2014/main" id="{F5E0543E-DBAE-2943-AB2D-7CA3627A5802}"/>
              </a:ext>
            </a:extLst>
          </p:cNvPr>
          <p:cNvSpPr>
            <a:spLocks noGrp="1" noChangeArrowheads="1"/>
          </p:cNvSpPr>
          <p:nvPr>
            <p:ph type="body" idx="1"/>
          </p:nvPr>
        </p:nvSpPr>
        <p:spPr>
          <a:xfrm>
            <a:off x="457200" y="1512000"/>
            <a:ext cx="4873716" cy="4248000"/>
          </a:xfrm>
        </p:spPr>
        <p:txBody>
          <a:bodyPr/>
          <a:lstStyle/>
          <a:p>
            <a:pPr lvl="1"/>
            <a:r>
              <a:rPr lang="en-GB" altLang="en-US" dirty="0"/>
              <a:t>not do anything that they are prohibited from doing</a:t>
            </a:r>
            <a:endParaRPr lang="en-GB" altLang="en-US" dirty="0">
              <a:sym typeface="Symbol" pitchFamily="2" charset="2"/>
            </a:endParaRPr>
          </a:p>
          <a:p>
            <a:pPr lvl="1"/>
            <a:r>
              <a:rPr lang="en-GB" altLang="en-US" dirty="0"/>
              <a:t>observe any safety signs or notices</a:t>
            </a:r>
            <a:endParaRPr lang="en-GB" altLang="en-US" dirty="0">
              <a:sym typeface="Symbol" pitchFamily="2" charset="2"/>
            </a:endParaRPr>
          </a:p>
          <a:p>
            <a:pPr lvl="1"/>
            <a:r>
              <a:rPr lang="en-GB" altLang="en-US" dirty="0"/>
              <a:t>ask if unsure of anything</a:t>
            </a:r>
            <a:endParaRPr lang="en-GB" altLang="en-US" dirty="0">
              <a:sym typeface="Symbol" pitchFamily="2" charset="2"/>
            </a:endParaRPr>
          </a:p>
          <a:p>
            <a:pPr lvl="1"/>
            <a:r>
              <a:rPr lang="en-GB" altLang="en-US" dirty="0"/>
              <a:t>not do anything that they feel is too dangerous</a:t>
            </a:r>
            <a:endParaRPr lang="en-GB" altLang="en-US" dirty="0">
              <a:sym typeface="Symbol" pitchFamily="2" charset="2"/>
            </a:endParaRPr>
          </a:p>
          <a:p>
            <a:pPr lvl="1"/>
            <a:r>
              <a:rPr lang="en-GB" altLang="en-US" dirty="0"/>
              <a:t>not do anything that might harm themselves or others</a:t>
            </a:r>
          </a:p>
          <a:p>
            <a:endParaRPr lang="en-GB" altLang="en-US" dirty="0"/>
          </a:p>
        </p:txBody>
      </p:sp>
      <p:pic>
        <p:nvPicPr>
          <p:cNvPr id="2" name="Picture 1">
            <a:extLst>
              <a:ext uri="{FF2B5EF4-FFF2-40B4-BE49-F238E27FC236}">
                <a16:creationId xmlns:a16="http://schemas.microsoft.com/office/drawing/2014/main" id="{1CC8A3FF-54E2-4F04-A57D-4CE1CB820AB8}"/>
              </a:ext>
            </a:extLst>
          </p:cNvPr>
          <p:cNvPicPr>
            <a:picLocks noChangeAspect="1"/>
          </p:cNvPicPr>
          <p:nvPr/>
        </p:nvPicPr>
        <p:blipFill>
          <a:blip r:embed="rId2"/>
          <a:stretch>
            <a:fillRect/>
          </a:stretch>
        </p:blipFill>
        <p:spPr>
          <a:xfrm>
            <a:off x="5650689" y="2132856"/>
            <a:ext cx="3493311" cy="2883658"/>
          </a:xfrm>
          <a:prstGeom prst="rect">
            <a:avLst/>
          </a:prstGeom>
        </p:spPr>
      </p:pic>
    </p:spTree>
    <p:extLst>
      <p:ext uri="{BB962C8B-B14F-4D97-AF65-F5344CB8AC3E}">
        <p14:creationId xmlns:p14="http://schemas.microsoft.com/office/powerpoint/2010/main" val="2693925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8" name="Rectangle 4">
            <a:extLst>
              <a:ext uri="{FF2B5EF4-FFF2-40B4-BE49-F238E27FC236}">
                <a16:creationId xmlns:a16="http://schemas.microsoft.com/office/drawing/2014/main" id="{793DC47E-A4E8-9C41-9102-8B80BC1BD37D}"/>
              </a:ext>
            </a:extLst>
          </p:cNvPr>
          <p:cNvSpPr>
            <a:spLocks noGrp="1" noChangeArrowheads="1"/>
          </p:cNvSpPr>
          <p:nvPr>
            <p:ph type="title"/>
          </p:nvPr>
        </p:nvSpPr>
        <p:spPr/>
        <p:txBody>
          <a:bodyPr/>
          <a:lstStyle/>
          <a:p>
            <a:r>
              <a:rPr lang="en-GB" altLang="en-US" dirty="0"/>
              <a:t>Employees’ responsibilities</a:t>
            </a:r>
          </a:p>
        </p:txBody>
      </p:sp>
      <p:sp>
        <p:nvSpPr>
          <p:cNvPr id="533509" name="Rectangle 5">
            <a:extLst>
              <a:ext uri="{FF2B5EF4-FFF2-40B4-BE49-F238E27FC236}">
                <a16:creationId xmlns:a16="http://schemas.microsoft.com/office/drawing/2014/main" id="{2ACF3076-289F-F942-A6AB-108BA7B2AB4A}"/>
              </a:ext>
            </a:extLst>
          </p:cNvPr>
          <p:cNvSpPr>
            <a:spLocks noGrp="1" noChangeArrowheads="1"/>
          </p:cNvSpPr>
          <p:nvPr>
            <p:ph type="body" idx="1"/>
          </p:nvPr>
        </p:nvSpPr>
        <p:spPr/>
        <p:txBody>
          <a:bodyPr/>
          <a:lstStyle/>
          <a:p>
            <a:pPr lvl="1"/>
            <a:r>
              <a:rPr lang="en-GB" altLang="en-US" dirty="0"/>
              <a:t>keep the workplace clean and tidy</a:t>
            </a:r>
            <a:endParaRPr lang="en-GB" altLang="en-US" dirty="0">
              <a:sym typeface="Symbol" pitchFamily="2" charset="2"/>
            </a:endParaRPr>
          </a:p>
          <a:p>
            <a:pPr lvl="1"/>
            <a:r>
              <a:rPr lang="en-GB" altLang="en-US" dirty="0"/>
              <a:t>follow rules on smoking</a:t>
            </a:r>
            <a:endParaRPr lang="en-GB" altLang="en-US" dirty="0">
              <a:sym typeface="Symbol" pitchFamily="2" charset="2"/>
            </a:endParaRPr>
          </a:p>
          <a:p>
            <a:pPr lvl="1"/>
            <a:r>
              <a:rPr lang="en-GB" altLang="en-US" dirty="0"/>
              <a:t>do not run</a:t>
            </a:r>
            <a:endParaRPr lang="en-GB" altLang="en-US" dirty="0">
              <a:sym typeface="Symbol" pitchFamily="2" charset="2"/>
            </a:endParaRPr>
          </a:p>
          <a:p>
            <a:pPr lvl="1"/>
            <a:r>
              <a:rPr lang="en-GB" altLang="en-US" dirty="0"/>
              <a:t>report any damaged equipment</a:t>
            </a:r>
            <a:endParaRPr lang="en-GB" altLang="en-US" dirty="0">
              <a:sym typeface="Symbol" pitchFamily="2" charset="2"/>
            </a:endParaRPr>
          </a:p>
          <a:p>
            <a:pPr lvl="1"/>
            <a:r>
              <a:rPr lang="en-GB" altLang="en-US" dirty="0"/>
              <a:t>not create any tripping hazards</a:t>
            </a:r>
            <a:endParaRPr lang="en-GB" altLang="en-US" dirty="0">
              <a:sym typeface="Symbol" pitchFamily="2" charset="2"/>
            </a:endParaRPr>
          </a:p>
          <a:p>
            <a:pPr lvl="1"/>
            <a:r>
              <a:rPr lang="en-GB" altLang="en-US" dirty="0"/>
              <a:t>cooperate with their employer</a:t>
            </a:r>
            <a:endParaRPr lang="en-GB" altLang="en-US" dirty="0">
              <a:sym typeface="Symbol" pitchFamily="2" charset="2"/>
            </a:endParaRPr>
          </a:p>
          <a:p>
            <a:pPr lvl="1"/>
            <a:r>
              <a:rPr lang="en-GB" altLang="en-US" dirty="0"/>
              <a:t>cooperate with others.</a:t>
            </a:r>
          </a:p>
        </p:txBody>
      </p:sp>
    </p:spTree>
    <p:extLst>
      <p:ext uri="{BB962C8B-B14F-4D97-AF65-F5344CB8AC3E}">
        <p14:creationId xmlns:p14="http://schemas.microsoft.com/office/powerpoint/2010/main" val="2948292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2">
            <a:extLst>
              <a:ext uri="{FF2B5EF4-FFF2-40B4-BE49-F238E27FC236}">
                <a16:creationId xmlns:a16="http://schemas.microsoft.com/office/drawing/2014/main" id="{96AB34B9-672C-2745-975F-552BDB4EB1D5}"/>
              </a:ext>
            </a:extLst>
          </p:cNvPr>
          <p:cNvSpPr txBox="1">
            <a:spLocks noChangeArrowheads="1"/>
          </p:cNvSpPr>
          <p:nvPr/>
        </p:nvSpPr>
        <p:spPr bwMode="auto">
          <a:xfrm>
            <a:off x="457200" y="2060848"/>
            <a:ext cx="8534400" cy="2246769"/>
          </a:xfrm>
          <a:prstGeom prst="rect">
            <a:avLst/>
          </a:prstGeom>
          <a:noFill/>
          <a:ln w="38100">
            <a:noFill/>
            <a:miter lim="800000"/>
            <a:headEnd/>
            <a:tailEnd/>
          </a:ln>
          <a:effectLst/>
        </p:spPr>
        <p:txBody>
          <a:bodyPr>
            <a:spAutoFit/>
          </a:bodyPr>
          <a:lstStyle>
            <a:lvl1pPr algn="ctr">
              <a:defRPr>
                <a:solidFill>
                  <a:schemeClr val="tx1"/>
                </a:solidFill>
                <a:latin typeface="Tahoma" panose="020B0604030504040204" pitchFamily="34" charset="0"/>
              </a:defRPr>
            </a:lvl1pPr>
            <a:lvl2pPr marL="742950" indent="-285750" algn="ctr">
              <a:defRPr>
                <a:solidFill>
                  <a:schemeClr val="tx1"/>
                </a:solidFill>
                <a:latin typeface="Tahoma" panose="020B0604030504040204" pitchFamily="34" charset="0"/>
              </a:defRPr>
            </a:lvl2pPr>
            <a:lvl3pPr marL="1143000" indent="-228600" algn="ctr">
              <a:defRPr>
                <a:solidFill>
                  <a:schemeClr val="tx1"/>
                </a:solidFill>
                <a:latin typeface="Tahoma" panose="020B0604030504040204" pitchFamily="34" charset="0"/>
              </a:defRPr>
            </a:lvl3pPr>
            <a:lvl4pPr marL="1600200" indent="-228600" algn="ctr">
              <a:defRPr>
                <a:solidFill>
                  <a:schemeClr val="tx1"/>
                </a:solidFill>
                <a:latin typeface="Tahoma" panose="020B0604030504040204" pitchFamily="34" charset="0"/>
              </a:defRPr>
            </a:lvl4pPr>
            <a:lvl5pPr marL="2057400" indent="-228600" algn="ctr">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pPr algn="l">
              <a:spcBef>
                <a:spcPct val="50000"/>
              </a:spcBef>
            </a:pPr>
            <a:r>
              <a:rPr lang="en-GB" altLang="en-US" b="1" u="sng" dirty="0">
                <a:latin typeface="+mn-lt"/>
              </a:rPr>
              <a:t>EMPLOYERS' DUTIES</a:t>
            </a:r>
          </a:p>
          <a:p>
            <a:pPr algn="l">
              <a:spcBef>
                <a:spcPct val="50000"/>
              </a:spcBef>
            </a:pPr>
            <a:r>
              <a:rPr lang="en-GB" altLang="en-US" b="1" i="1" dirty="0">
                <a:latin typeface="+mn-lt"/>
              </a:rPr>
              <a:t>The principal duty of employers is that imposed by the Health and Safety at Work, etc Act 1974 (HASWA),</a:t>
            </a:r>
            <a:r>
              <a:rPr lang="en-GB" altLang="en-US" dirty="0">
                <a:latin typeface="+mn-lt"/>
              </a:rPr>
              <a:t> </a:t>
            </a:r>
          </a:p>
          <a:p>
            <a:pPr algn="l">
              <a:spcBef>
                <a:spcPct val="50000"/>
              </a:spcBef>
            </a:pPr>
            <a:r>
              <a:rPr lang="en-GB" altLang="en-US" b="1" dirty="0">
                <a:latin typeface="+mn-lt"/>
              </a:rPr>
              <a:t>which is to ensure, so far as is reasonably practicable, the health, safety and welfare at work of their employees and anyone else who may be affected by their business activities.</a:t>
            </a:r>
            <a:r>
              <a:rPr lang="en-GB" altLang="en-US" dirty="0">
                <a:latin typeface="+mn-lt"/>
              </a:rPr>
              <a:t> </a:t>
            </a:r>
          </a:p>
        </p:txBody>
      </p:sp>
      <p:sp>
        <p:nvSpPr>
          <p:cNvPr id="6" name="Title 1">
            <a:extLst>
              <a:ext uri="{FF2B5EF4-FFF2-40B4-BE49-F238E27FC236}">
                <a16:creationId xmlns:a16="http://schemas.microsoft.com/office/drawing/2014/main" id="{1C73E821-0A08-C941-A6ED-5A3DC5AA8512}"/>
              </a:ext>
            </a:extLst>
          </p:cNvPr>
          <p:cNvSpPr txBox="1">
            <a:spLocks/>
          </p:cNvSpPr>
          <p:nvPr/>
        </p:nvSpPr>
        <p:spPr>
          <a:xfrm>
            <a:off x="457200" y="1008000"/>
            <a:ext cx="8229600" cy="382588"/>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Duties of the employer</a:t>
            </a:r>
          </a:p>
        </p:txBody>
      </p:sp>
    </p:spTree>
    <p:extLst>
      <p:ext uri="{BB962C8B-B14F-4D97-AF65-F5344CB8AC3E}">
        <p14:creationId xmlns:p14="http://schemas.microsoft.com/office/powerpoint/2010/main" val="43487972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6434D6-E634-1C45-AE95-7B4C8FA9F670}"/>
              </a:ext>
            </a:extLst>
          </p:cNvPr>
          <p:cNvSpPr txBox="1"/>
          <p:nvPr/>
        </p:nvSpPr>
        <p:spPr>
          <a:xfrm>
            <a:off x="899592" y="1556792"/>
            <a:ext cx="6840760" cy="1015663"/>
          </a:xfrm>
          <a:prstGeom prst="rect">
            <a:avLst/>
          </a:prstGeom>
          <a:noFill/>
        </p:spPr>
        <p:txBody>
          <a:bodyPr wrap="square" rtlCol="0">
            <a:spAutoFit/>
          </a:bodyPr>
          <a:lstStyle/>
          <a:p>
            <a:r>
              <a:rPr lang="en-US" dirty="0"/>
              <a:t>Read the following news articles and determine what the employer could have done and the employee might have done to prevent such an accident.</a:t>
            </a:r>
          </a:p>
        </p:txBody>
      </p:sp>
    </p:spTree>
    <p:extLst>
      <p:ext uri="{BB962C8B-B14F-4D97-AF65-F5344CB8AC3E}">
        <p14:creationId xmlns:p14="http://schemas.microsoft.com/office/powerpoint/2010/main" val="2226663566"/>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1250</TotalTime>
  <Words>1107</Words>
  <Application>Microsoft Office PowerPoint</Application>
  <PresentationFormat>On-screen Show (4:3)</PresentationFormat>
  <Paragraphs>107</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Comic Sans MS</vt:lpstr>
      <vt:lpstr>Lucida Grande</vt:lpstr>
      <vt:lpstr>Tahoma</vt:lpstr>
      <vt:lpstr>Times New Roman</vt:lpstr>
      <vt:lpstr>Default Design</vt:lpstr>
      <vt:lpstr> PowerPoint 3: Roles and responsibilities</vt:lpstr>
      <vt:lpstr>Employers’ responsibilities</vt:lpstr>
      <vt:lpstr>Employers’ responsibilities</vt:lpstr>
      <vt:lpstr>Employers’ responsibilities</vt:lpstr>
      <vt:lpstr>Employees’ responsibilities</vt:lpstr>
      <vt:lpstr>Employees’ responsibilities</vt:lpstr>
      <vt:lpstr>Employees’ responsibilities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 preventing accidents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190</cp:revision>
  <dcterms:created xsi:type="dcterms:W3CDTF">2013-05-28T00:38:54Z</dcterms:created>
  <dcterms:modified xsi:type="dcterms:W3CDTF">2021-05-03T13:23:40Z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