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1" r:id="rId4"/>
  </p:sldMasterIdLst>
  <p:notesMasterIdLst>
    <p:notesMasterId r:id="rId15"/>
  </p:notesMasterIdLst>
  <p:handoutMasterIdLst>
    <p:handoutMasterId r:id="rId16"/>
  </p:handoutMasterIdLst>
  <p:sldIdLst>
    <p:sldId id="256" r:id="rId5"/>
    <p:sldId id="348" r:id="rId6"/>
    <p:sldId id="259" r:id="rId7"/>
    <p:sldId id="260" r:id="rId8"/>
    <p:sldId id="261" r:id="rId9"/>
    <p:sldId id="262" r:id="rId10"/>
    <p:sldId id="263" r:id="rId11"/>
    <p:sldId id="264" r:id="rId12"/>
    <p:sldId id="269" r:id="rId13"/>
    <p:sldId id="267" r:id="rId14"/>
  </p:sldIdLst>
  <p:sldSz cx="9144000" cy="6858000" type="screen4x3"/>
  <p:notesSz cx="6858000" cy="9144000"/>
  <p:custDataLst>
    <p:tags r:id="rId17"/>
  </p:custDataLst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5pPr>
    <a:lvl6pPr marL="22860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6pPr>
    <a:lvl7pPr marL="27432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7pPr>
    <a:lvl8pPr marL="32004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8pPr>
    <a:lvl9pPr marL="36576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7E3"/>
    <a:srgbClr val="000000"/>
    <a:srgbClr val="E30613"/>
    <a:srgbClr val="D9D9D9"/>
    <a:srgbClr val="D81E05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FE8AD2C-F943-5A73-56FD-667093F7DD97}" v="23" dt="2020-06-15T20:42:55.78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4538"/>
    <p:restoredTop sz="93172" autoAdjust="0"/>
  </p:normalViewPr>
  <p:slideViewPr>
    <p:cSldViewPr showGuides="1">
      <p:cViewPr varScale="1">
        <p:scale>
          <a:sx n="67" d="100"/>
          <a:sy n="67" d="100"/>
        </p:scale>
        <p:origin x="916" y="4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186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57" d="100"/>
          <a:sy n="57" d="100"/>
        </p:scale>
        <p:origin x="-1170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ags" Target="tags/tag1.xml"/><Relationship Id="rId2" Type="http://schemas.openxmlformats.org/officeDocument/2006/relationships/customXml" Target="../customXml/item2.xml"/><Relationship Id="rId16" Type="http://schemas.openxmlformats.org/officeDocument/2006/relationships/handoutMaster" Target="handoutMasters/handoutMaster1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notesMaster" Target="notesMasters/notesMaster1.xml"/><Relationship Id="rId23" Type="http://schemas.microsoft.com/office/2015/10/relationships/revisionInfo" Target="revisionInfo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ohn Cartwright" userId="S::john.cartwright@hartlepoolfe.ac.uk::aab42552-d48d-4c7e-81cd-76fbfe8dfb3c" providerId="AD" clId="Web-{FFE8AD2C-F943-5A73-56FD-667093F7DD97}"/>
    <pc:docChg chg="modSld">
      <pc:chgData name="John Cartwright" userId="S::john.cartwright@hartlepoolfe.ac.uk::aab42552-d48d-4c7e-81cd-76fbfe8dfb3c" providerId="AD" clId="Web-{FFE8AD2C-F943-5A73-56FD-667093F7DD97}" dt="2020-06-15T20:42:55.783" v="16" actId="14100"/>
      <pc:docMkLst>
        <pc:docMk/>
      </pc:docMkLst>
      <pc:sldChg chg="addSp modSp">
        <pc:chgData name="John Cartwright" userId="S::john.cartwright@hartlepoolfe.ac.uk::aab42552-d48d-4c7e-81cd-76fbfe8dfb3c" providerId="AD" clId="Web-{FFE8AD2C-F943-5A73-56FD-667093F7DD97}" dt="2020-06-15T20:38:47.391" v="2" actId="14100"/>
        <pc:sldMkLst>
          <pc:docMk/>
          <pc:sldMk cId="3206491598" sldId="259"/>
        </pc:sldMkLst>
        <pc:picChg chg="add mod">
          <ac:chgData name="John Cartwright" userId="S::john.cartwright@hartlepoolfe.ac.uk::aab42552-d48d-4c7e-81cd-76fbfe8dfb3c" providerId="AD" clId="Web-{FFE8AD2C-F943-5A73-56FD-667093F7DD97}" dt="2020-06-15T20:38:47.391" v="2" actId="14100"/>
          <ac:picMkLst>
            <pc:docMk/>
            <pc:sldMk cId="3206491598" sldId="259"/>
            <ac:picMk id="2" creationId="{BC890FEB-A801-4121-8C47-C94ACA9A36F3}"/>
          </ac:picMkLst>
        </pc:picChg>
      </pc:sldChg>
      <pc:sldChg chg="addSp modSp">
        <pc:chgData name="John Cartwright" userId="S::john.cartwright@hartlepoolfe.ac.uk::aab42552-d48d-4c7e-81cd-76fbfe8dfb3c" providerId="AD" clId="Web-{FFE8AD2C-F943-5A73-56FD-667093F7DD97}" dt="2020-06-15T20:39:44.235" v="5" actId="14100"/>
        <pc:sldMkLst>
          <pc:docMk/>
          <pc:sldMk cId="2066314212" sldId="260"/>
        </pc:sldMkLst>
        <pc:picChg chg="add mod">
          <ac:chgData name="John Cartwright" userId="S::john.cartwright@hartlepoolfe.ac.uk::aab42552-d48d-4c7e-81cd-76fbfe8dfb3c" providerId="AD" clId="Web-{FFE8AD2C-F943-5A73-56FD-667093F7DD97}" dt="2020-06-15T20:39:44.235" v="5" actId="14100"/>
          <ac:picMkLst>
            <pc:docMk/>
            <pc:sldMk cId="2066314212" sldId="260"/>
            <ac:picMk id="2" creationId="{763581D3-756B-4B8E-9E59-650B6A472975}"/>
          </ac:picMkLst>
        </pc:picChg>
      </pc:sldChg>
      <pc:sldChg chg="addSp modSp">
        <pc:chgData name="John Cartwright" userId="S::john.cartwright@hartlepoolfe.ac.uk::aab42552-d48d-4c7e-81cd-76fbfe8dfb3c" providerId="AD" clId="Web-{FFE8AD2C-F943-5A73-56FD-667093F7DD97}" dt="2020-06-15T20:40:08.438" v="7" actId="1076"/>
        <pc:sldMkLst>
          <pc:docMk/>
          <pc:sldMk cId="1647489129" sldId="261"/>
        </pc:sldMkLst>
        <pc:picChg chg="add mod">
          <ac:chgData name="John Cartwright" userId="S::john.cartwright@hartlepoolfe.ac.uk::aab42552-d48d-4c7e-81cd-76fbfe8dfb3c" providerId="AD" clId="Web-{FFE8AD2C-F943-5A73-56FD-667093F7DD97}" dt="2020-06-15T20:40:08.438" v="7" actId="1076"/>
          <ac:picMkLst>
            <pc:docMk/>
            <pc:sldMk cId="1647489129" sldId="261"/>
            <ac:picMk id="2" creationId="{CE1D36FF-9447-4904-9739-C3BA8B2F8550}"/>
          </ac:picMkLst>
        </pc:picChg>
      </pc:sldChg>
      <pc:sldChg chg="addSp modSp">
        <pc:chgData name="John Cartwright" userId="S::john.cartwright@hartlepoolfe.ac.uk::aab42552-d48d-4c7e-81cd-76fbfe8dfb3c" providerId="AD" clId="Web-{FFE8AD2C-F943-5A73-56FD-667093F7DD97}" dt="2020-06-15T20:41:09.720" v="10" actId="14100"/>
        <pc:sldMkLst>
          <pc:docMk/>
          <pc:sldMk cId="3568768688" sldId="262"/>
        </pc:sldMkLst>
        <pc:picChg chg="add mod">
          <ac:chgData name="John Cartwright" userId="S::john.cartwright@hartlepoolfe.ac.uk::aab42552-d48d-4c7e-81cd-76fbfe8dfb3c" providerId="AD" clId="Web-{FFE8AD2C-F943-5A73-56FD-667093F7DD97}" dt="2020-06-15T20:41:09.720" v="10" actId="14100"/>
          <ac:picMkLst>
            <pc:docMk/>
            <pc:sldMk cId="3568768688" sldId="262"/>
            <ac:picMk id="2" creationId="{B42F14E4-3FC9-4441-9EA6-7B52C4BEADC6}"/>
          </ac:picMkLst>
        </pc:picChg>
      </pc:sldChg>
      <pc:sldChg chg="addSp modSp">
        <pc:chgData name="John Cartwright" userId="S::john.cartwright@hartlepoolfe.ac.uk::aab42552-d48d-4c7e-81cd-76fbfe8dfb3c" providerId="AD" clId="Web-{FFE8AD2C-F943-5A73-56FD-667093F7DD97}" dt="2020-06-15T20:41:51.549" v="13" actId="14100"/>
        <pc:sldMkLst>
          <pc:docMk/>
          <pc:sldMk cId="4051338217" sldId="263"/>
        </pc:sldMkLst>
        <pc:picChg chg="add mod">
          <ac:chgData name="John Cartwright" userId="S::john.cartwright@hartlepoolfe.ac.uk::aab42552-d48d-4c7e-81cd-76fbfe8dfb3c" providerId="AD" clId="Web-{FFE8AD2C-F943-5A73-56FD-667093F7DD97}" dt="2020-06-15T20:41:51.549" v="13" actId="14100"/>
          <ac:picMkLst>
            <pc:docMk/>
            <pc:sldMk cId="4051338217" sldId="263"/>
            <ac:picMk id="2" creationId="{8BE17382-12EC-40EA-9369-22B17C9441C4}"/>
          </ac:picMkLst>
        </pc:picChg>
      </pc:sldChg>
      <pc:sldChg chg="addSp modSp">
        <pc:chgData name="John Cartwright" userId="S::john.cartwright@hartlepoolfe.ac.uk::aab42552-d48d-4c7e-81cd-76fbfe8dfb3c" providerId="AD" clId="Web-{FFE8AD2C-F943-5A73-56FD-667093F7DD97}" dt="2020-06-15T20:42:55.783" v="16" actId="14100"/>
        <pc:sldMkLst>
          <pc:docMk/>
          <pc:sldMk cId="1879471803" sldId="265"/>
        </pc:sldMkLst>
        <pc:picChg chg="add mod">
          <ac:chgData name="John Cartwright" userId="S::john.cartwright@hartlepoolfe.ac.uk::aab42552-d48d-4c7e-81cd-76fbfe8dfb3c" providerId="AD" clId="Web-{FFE8AD2C-F943-5A73-56FD-667093F7DD97}" dt="2020-06-15T20:42:55.783" v="16" actId="14100"/>
          <ac:picMkLst>
            <pc:docMk/>
            <pc:sldMk cId="1879471803" sldId="265"/>
            <ac:picMk id="2" creationId="{056B2DB7-FAC2-49E7-AD1E-86A1E76525D2}"/>
          </ac:picMkLst>
        </pc:pic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586ABBB-9C0A-1D47-83E6-10FD6948B0D3}" type="datetime1">
              <a:rPr lang="en-US"/>
              <a:pPr/>
              <a:t>5/3/2021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BFAD621-1136-4040-A893-ED5AEC3FF12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74557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94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450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50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D847933-502B-D146-9428-3DDD196AD935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32193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72372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008000"/>
            <a:ext cx="8229600" cy="382588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C91EF7-0009-9E49-B23D-32DF4B44B0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51926EC-43F5-E94C-A483-353F94A8C07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B498098-DDBB-1F4F-A68E-C1A5E33AF6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CA9F6A4-BF8B-A946-922E-4C0F8F5555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085DC9-CC6C-8D48-B325-5EA6557E13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202831-4C35-0243-A006-AEE5F43EF50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018517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emf"/><Relationship Id="rId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Text Box 10"/>
          <p:cNvSpPr txBox="1">
            <a:spLocks noChangeArrowheads="1"/>
          </p:cNvSpPr>
          <p:nvPr userDrawn="1"/>
        </p:nvSpPr>
        <p:spPr bwMode="white">
          <a:xfrm>
            <a:off x="0" y="457200"/>
            <a:ext cx="9144000" cy="152400"/>
          </a:xfrm>
          <a:prstGeom prst="rect">
            <a:avLst/>
          </a:prstGeom>
          <a:solidFill>
            <a:srgbClr val="D9D9D9">
              <a:alpha val="0"/>
            </a:srgbClr>
          </a:solidFill>
          <a:ln>
            <a:noFill/>
          </a:ln>
        </p:spPr>
        <p:txBody>
          <a:bodyPr wrap="none"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defRPr/>
            </a:pPr>
            <a:r>
              <a:rPr lang="en-GB" sz="1800" dirty="0">
                <a:solidFill>
                  <a:srgbClr val="D9D9D9"/>
                </a:solidFill>
                <a:cs typeface="Arial" charset="0"/>
              </a:rPr>
              <a:t> </a:t>
            </a:r>
          </a:p>
        </p:txBody>
      </p:sp>
      <p:sp>
        <p:nvSpPr>
          <p:cNvPr id="53259" name="Text Box 11"/>
          <p:cNvSpPr txBox="1">
            <a:spLocks noChangeArrowheads="1"/>
          </p:cNvSpPr>
          <p:nvPr userDrawn="1"/>
        </p:nvSpPr>
        <p:spPr bwMode="auto">
          <a:xfrm>
            <a:off x="457200" y="6480000"/>
            <a:ext cx="6477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>
              <a:spcBef>
                <a:spcPts val="600"/>
              </a:spcBef>
            </a:pPr>
            <a:r>
              <a:rPr lang="en-US" sz="900" baseline="0" dirty="0"/>
              <a:t>Copyright © 2021 City and Guilds of London Institute. All rights reserved.</a:t>
            </a:r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2" name="Text Box 11"/>
          <p:cNvSpPr txBox="1">
            <a:spLocks noChangeArrowheads="1"/>
          </p:cNvSpPr>
          <p:nvPr userDrawn="1"/>
        </p:nvSpPr>
        <p:spPr bwMode="auto">
          <a:xfrm>
            <a:off x="7239000" y="6480000"/>
            <a:ext cx="1447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 algn="r">
              <a:spcBef>
                <a:spcPts val="600"/>
              </a:spcBef>
            </a:pPr>
            <a:fld id="{6152C911-7D81-1845-9D20-613E63F035EB}" type="slidenum">
              <a:rPr lang="en-US" sz="900" baseline="0">
                <a:ea typeface="Arial" pitchFamily="-105" charset="0"/>
                <a:cs typeface="Arial" pitchFamily="-105" charset="0"/>
              </a:rPr>
              <a:pPr algn="r">
                <a:spcBef>
                  <a:spcPts val="600"/>
                </a:spcBef>
              </a:pPr>
              <a:t>‹#›</a:t>
            </a:fld>
            <a:r>
              <a:rPr lang="en-US" sz="900" baseline="0" dirty="0">
                <a:ea typeface="Arial" pitchFamily="-105" charset="0"/>
                <a:cs typeface="Arial" pitchFamily="-105" charset="0"/>
              </a:rPr>
              <a:t> of 10</a:t>
            </a: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035" name="Title Placeholder 10"/>
          <p:cNvSpPr>
            <a:spLocks noGrp="1"/>
          </p:cNvSpPr>
          <p:nvPr>
            <p:ph type="title"/>
          </p:nvPr>
        </p:nvSpPr>
        <p:spPr bwMode="auto">
          <a:xfrm>
            <a:off x="457200" y="1008000"/>
            <a:ext cx="8218488" cy="382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1036" name="Text Placeholder 13"/>
          <p:cNvSpPr>
            <a:spLocks noGrp="1"/>
          </p:cNvSpPr>
          <p:nvPr>
            <p:ph type="body" idx="1"/>
          </p:nvPr>
        </p:nvSpPr>
        <p:spPr bwMode="auto">
          <a:xfrm>
            <a:off x="457200" y="1512000"/>
            <a:ext cx="8229600" cy="42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  <a:p>
            <a:pPr lvl="4"/>
            <a:endParaRPr lang="en-GB" dirty="0"/>
          </a:p>
        </p:txBody>
      </p:sp>
      <p:pic>
        <p:nvPicPr>
          <p:cNvPr id="13" name="Picture 12" descr="City &amp; Guilds and EAL logo">
            <a:extLst>
              <a:ext uri="{FF2B5EF4-FFF2-40B4-BE49-F238E27FC236}">
                <a16:creationId xmlns:a16="http://schemas.microsoft.com/office/drawing/2014/main" id="{54C8F537-6DBE-534E-B9F5-B8C14A123E71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06987" y="234902"/>
            <a:ext cx="1655999" cy="501635"/>
          </a:xfrm>
          <a:prstGeom prst="rect">
            <a:avLst/>
          </a:prstGeom>
        </p:spPr>
      </p:pic>
      <p:sp>
        <p:nvSpPr>
          <p:cNvPr id="1029" name="Rectangle 14"/>
          <p:cNvSpPr>
            <a:spLocks noChangeArrowheads="1"/>
          </p:cNvSpPr>
          <p:nvPr userDrawn="1"/>
        </p:nvSpPr>
        <p:spPr bwMode="auto">
          <a:xfrm>
            <a:off x="457200" y="257779"/>
            <a:ext cx="609120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 anchor="b" anchorCtr="0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400" baseline="0" dirty="0">
                <a:solidFill>
                  <a:schemeClr val="tx1"/>
                </a:solidFill>
              </a:rPr>
              <a:t>Foundation in </a:t>
            </a:r>
            <a:br>
              <a:rPr lang="en-GB" sz="1400" baseline="0" dirty="0">
                <a:solidFill>
                  <a:schemeClr val="tx1"/>
                </a:solidFill>
              </a:rPr>
            </a:br>
            <a:r>
              <a:rPr lang="en-GB" sz="1400" b="1" baseline="0" dirty="0">
                <a:solidFill>
                  <a:schemeClr val="tx1"/>
                </a:solidFill>
              </a:rPr>
              <a:t>Construction and Building Services Engineering</a:t>
            </a:r>
            <a:endParaRPr lang="en-US" sz="1400" baseline="0" dirty="0">
              <a:solidFill>
                <a:schemeClr val="tx1"/>
              </a:solidFill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A2179D90-178B-9644-ABBE-ACA37CB4C747}"/>
              </a:ext>
            </a:extLst>
          </p:cNvPr>
          <p:cNvCxnSpPr>
            <a:cxnSpLocks/>
          </p:cNvCxnSpPr>
          <p:nvPr userDrawn="1"/>
        </p:nvCxnSpPr>
        <p:spPr>
          <a:xfrm>
            <a:off x="457200" y="900000"/>
            <a:ext cx="8229600" cy="0"/>
          </a:xfrm>
          <a:prstGeom prst="line">
            <a:avLst/>
          </a:prstGeom>
          <a:ln>
            <a:solidFill>
              <a:srgbClr val="0077E3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id="{6A7BE4C5-B6E4-7B41-B4EA-AC5B28CB82C3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0" y="5868000"/>
            <a:ext cx="9144000" cy="54799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 baseline="0">
          <a:solidFill>
            <a:srgbClr val="0077E3"/>
          </a:solidFill>
          <a:latin typeface="+mj-lt"/>
          <a:ea typeface="ＭＳ Ｐゴシック" charset="-128"/>
          <a:cs typeface="ＭＳ Ｐゴシック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9pPr>
    </p:titleStyle>
    <p:bodyStyle>
      <a:lvl1pPr marL="0" indent="0" algn="l" rtl="0" eaLnBrk="0" fontAlgn="base" hangingPunct="0">
        <a:lnSpc>
          <a:spcPts val="2400"/>
        </a:lnSpc>
        <a:spcBef>
          <a:spcPts val="1000"/>
        </a:spcBef>
        <a:spcAft>
          <a:spcPts val="1000"/>
        </a:spcAft>
        <a:defRPr lang="en-GB" sz="20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215900" indent="-215900" algn="l" rtl="0" eaLnBrk="0" fontAlgn="base" hangingPunct="0">
        <a:lnSpc>
          <a:spcPts val="24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2000" dirty="0">
          <a:solidFill>
            <a:schemeClr val="tx1"/>
          </a:solidFill>
          <a:latin typeface="+mn-lt"/>
          <a:ea typeface="ＭＳ Ｐゴシック" charset="-128"/>
          <a:cs typeface="+mn-cs"/>
        </a:defRPr>
      </a:lvl2pPr>
      <a:lvl3pPr marL="0" indent="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Font typeface="Lucida Grande" pitchFamily="-105" charset="0"/>
        <a:defRPr lang="en-GB" sz="1600" dirty="0">
          <a:solidFill>
            <a:schemeClr val="tx1"/>
          </a:solidFill>
          <a:latin typeface="+mn-lt"/>
          <a:ea typeface="ＭＳ Ｐゴシック" charset="-128"/>
          <a:cs typeface="+mn-cs"/>
        </a:defRPr>
      </a:lvl3pPr>
      <a:lvl4pPr marL="215900" indent="-21590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4pPr>
      <a:lvl5pPr marL="431800" indent="-215900" algn="l" rtl="0" eaLnBrk="0" fontAlgn="base" hangingPunct="0">
        <a:lnSpc>
          <a:spcPts val="2000"/>
        </a:lnSpc>
        <a:spcBef>
          <a:spcPct val="0"/>
        </a:spcBef>
        <a:spcAft>
          <a:spcPts val="500"/>
        </a:spcAft>
        <a:buFont typeface="Arial" pitchFamily="-105" charset="0"/>
        <a:buChar char="–"/>
        <a:defRPr lang="en-US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5pPr>
      <a:lvl6pPr marL="457200" indent="-457200" algn="l" defTabSz="914400" rtl="0" fontAlgn="base">
        <a:spcBef>
          <a:spcPct val="20000"/>
        </a:spcBef>
        <a:spcAft>
          <a:spcPct val="0"/>
        </a:spcAft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6pPr>
      <a:lvl7pPr marL="2971800" indent="-228600" algn="l" defTabSz="914400" rtl="0" fontAlgn="base">
        <a:spcBef>
          <a:spcPct val="20000"/>
        </a:spcBef>
        <a:spcAft>
          <a:spcPct val="0"/>
        </a:spcAft>
        <a:buClr>
          <a:srgbClr val="E30613"/>
        </a:buClr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7pPr>
      <a:lvl8pPr marL="34290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600" kern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8pPr>
      <a:lvl9pPr marL="38862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0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4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371600"/>
            <a:ext cx="8229600" cy="4754563"/>
          </a:xfrm>
        </p:spPr>
        <p:txBody>
          <a:bodyPr/>
          <a:lstStyle/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/>
            <a:r>
              <a:rPr sz="6600" dirty="0">
                <a:solidFill>
                  <a:schemeClr val="bg1"/>
                </a:solidFill>
                <a:ea typeface="ＭＳ Ｐゴシック" pitchFamily="-105" charset="-128"/>
                <a:cs typeface="ＭＳ Ｐゴシック" pitchFamily="-105" charset="-128"/>
              </a:rPr>
              <a:t>PowerPoint presentation</a:t>
            </a:r>
          </a:p>
        </p:txBody>
      </p:sp>
      <p:sp>
        <p:nvSpPr>
          <p:cNvPr id="2054" name="TextBox 9"/>
          <p:cNvSpPr txBox="1">
            <a:spLocks noChangeArrowheads="1"/>
          </p:cNvSpPr>
          <p:nvPr/>
        </p:nvSpPr>
        <p:spPr bwMode="auto">
          <a:xfrm>
            <a:off x="457200" y="2209800"/>
            <a:ext cx="8001000" cy="73866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0" tIns="0" rIns="0" bIns="0">
            <a:prstTxWarp prst="textNoShape">
              <a:avLst/>
            </a:prstTxWarp>
            <a:noAutofit/>
          </a:bodyPr>
          <a:lstStyle/>
          <a:p>
            <a:r>
              <a:rPr lang="en-GB" sz="2400" b="1" dirty="0"/>
              <a:t>Unit 105: </a:t>
            </a:r>
            <a:r>
              <a:rPr lang="en-GB" sz="24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Protecting health, safety and the environment when working in the construction and built environment sector</a:t>
            </a:r>
            <a:endParaRPr lang="en-GB" sz="2400" b="1" dirty="0">
              <a:effectLst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GB" sz="2400" b="1" dirty="0"/>
          </a:p>
        </p:txBody>
      </p:sp>
      <p:sp>
        <p:nvSpPr>
          <p:cNvPr id="2053" name="Rectangle 15"/>
          <p:cNvSpPr>
            <a:spLocks noGrp="1" noChangeArrowheads="1"/>
          </p:cNvSpPr>
          <p:nvPr>
            <p:ph type="title"/>
          </p:nvPr>
        </p:nvSpPr>
        <p:spPr>
          <a:xfrm>
            <a:off x="457200" y="2944800"/>
            <a:ext cx="8153400" cy="2514600"/>
          </a:xfrm>
        </p:spPr>
        <p:txBody>
          <a:bodyPr anchor="t"/>
          <a:lstStyle/>
          <a:p>
            <a:br>
              <a:rPr lang="en-GB" dirty="0"/>
            </a:br>
            <a:br>
              <a:rPr lang="en-GB" dirty="0"/>
            </a:br>
            <a:r>
              <a:rPr lang="en-GB" dirty="0"/>
              <a:t>PowerPoint 6: Risk assessments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marL="0" indent="0" algn="ctr" eaLnBrk="1" hangingPunct="1">
              <a:lnSpc>
                <a:spcPct val="100000"/>
              </a:lnSpc>
            </a:pPr>
            <a:endParaRPr sz="6000" dirty="0">
              <a:solidFill>
                <a:srgbClr val="E30613"/>
              </a:solidFill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>
              <a:lnSpc>
                <a:spcPct val="100000"/>
              </a:lnSpc>
            </a:pPr>
            <a:r>
              <a:rPr sz="6000" dirty="0">
                <a:solidFill>
                  <a:srgbClr val="0077E3"/>
                </a:solidFill>
                <a:ea typeface="ＭＳ Ｐゴシック" pitchFamily="-105" charset="-128"/>
                <a:cs typeface="ＭＳ Ｐゴシック" pitchFamily="-105" charset="-128"/>
              </a:rPr>
              <a:t>Any questions?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>
            <a:extLst>
              <a:ext uri="{FF2B5EF4-FFF2-40B4-BE49-F238E27FC236}">
                <a16:creationId xmlns:a16="http://schemas.microsoft.com/office/drawing/2014/main" id="{448D8836-F4A1-924E-8D71-C6E44F2F4EE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57200" y="1008377"/>
            <a:ext cx="7924800" cy="484088"/>
          </a:xfrm>
        </p:spPr>
        <p:txBody>
          <a:bodyPr/>
          <a:lstStyle/>
          <a:p>
            <a:r>
              <a:rPr lang="en-US" altLang="en-US" dirty="0">
                <a:latin typeface="+mn-lt"/>
              </a:rPr>
              <a:t>What is risk assessment ?</a:t>
            </a:r>
          </a:p>
        </p:txBody>
      </p:sp>
      <p:sp>
        <p:nvSpPr>
          <p:cNvPr id="2051" name="Rectangle 3">
            <a:extLst>
              <a:ext uri="{FF2B5EF4-FFF2-40B4-BE49-F238E27FC236}">
                <a16:creationId xmlns:a16="http://schemas.microsoft.com/office/drawing/2014/main" id="{8803D691-AEB5-CE42-BB48-A1582A76170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57200" y="1512000"/>
            <a:ext cx="7571184" cy="4248000"/>
          </a:xfrm>
        </p:spPr>
        <p:txBody>
          <a:bodyPr/>
          <a:lstStyle/>
          <a:p>
            <a:r>
              <a:rPr lang="en-US" altLang="en-US" dirty="0"/>
              <a:t>Risk assessment is a careful examination of what could harm people in your workplace, so that you can assess the precautions to prevent accidents.</a:t>
            </a:r>
          </a:p>
          <a:p>
            <a:endParaRPr lang="en-US" altLang="en-US" dirty="0"/>
          </a:p>
          <a:p>
            <a:pPr>
              <a:lnSpc>
                <a:spcPct val="90000"/>
              </a:lnSpc>
            </a:pPr>
            <a:r>
              <a:rPr lang="en-US" altLang="en-US" b="1" dirty="0"/>
              <a:t>HAZARD</a:t>
            </a:r>
            <a:r>
              <a:rPr lang="en-US" altLang="en-US" dirty="0"/>
              <a:t> – anything that has the potential to cause harm		 (e.g. electricity, working at height).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en-US" altLang="en-US" dirty="0"/>
          </a:p>
          <a:p>
            <a:pPr>
              <a:lnSpc>
                <a:spcPct val="90000"/>
              </a:lnSpc>
            </a:pPr>
            <a:r>
              <a:rPr lang="en-US" altLang="en-US" b="1" dirty="0"/>
              <a:t>RISK</a:t>
            </a:r>
            <a:r>
              <a:rPr lang="en-US" altLang="en-US" dirty="0"/>
              <a:t> – the chance, great or small, that someone will be harmed 		by the hazard.</a:t>
            </a:r>
          </a:p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400198239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-3.33333E-6 4.07407E-6 C 0.00695 -0.01343 0.01407 -0.02801 0.02101 -0.04676 C 0.03993 -0.1 0.04497 -0.15209 0.03108 -0.15996 C 0.01702 -0.16945 -0.01007 -0.13195 -0.02899 -0.07871 C -0.03906 -0.0507 -0.04496 -0.02408 -0.04705 -0.00394 C -0.05 0.01203 -0.05104 0.02777 -0.05104 0.04652 C -0.05104 0.10671 -0.03802 0.15601 -0.02291 0.15601 C -0.00798 0.15601 0.00504 0.10671 0.00504 0.04652 C 0.00504 0.01851 0.00209 -0.00811 -0.00295 -0.02662 C -0.00503 -0.0426 -0.01007 -0.05996 -0.01597 -0.07732 C -0.03593 -0.13195 -0.06302 -0.16945 -0.07708 -0.15996 C -0.09097 -0.1507 -0.08593 -0.1 -0.06597 -0.04537 C -0.05798 -0.01991 -0.04705 0.00138 -0.03593 0.01597 C -0.02795 0.02939 -0.01892 0.04143 -0.00694 0.05301 C 0.029 0.09189 0.06493 0.10926 0.075 0.09328 C 0.08403 0.07731 0.06407 0.0331 0.02795 -0.00394 C 0.01302 -0.01991 -0.00295 -0.03195 -0.01597 -0.04005 C -0.02795 -0.04792 -0.04305 -0.05463 -0.05902 -0.05857 C -0.10295 -0.07223 -0.14097 -0.06806 -0.14392 -0.04676 C -0.14791 -0.02662 -0.11493 4.07407E-6 -0.071 0.01319 C -0.05104 0.01851 -0.03194 0.02129 -0.01701 0.0199 C -0.00399 0.0199 0.01007 0.01736 0.025 0.01319 C 0.06893 4.07407E-6 0.10209 -0.02801 0.09792 -0.04792 C 0.09497 -0.06806 0.05695 -0.07338 0.01302 -0.05996 C -0.00798 -0.05324 -0.02708 -0.04399 -0.03993 -0.03334 C -0.05104 -0.02524 -0.06198 -0.01598 -0.07395 -0.00394 C -0.10902 0.03472 -0.13003 0.07731 -0.11996 0.09328 C -0.11093 0.10926 -0.07395 0.09189 -0.03906 0.05463 C -0.02205 0.03611 -0.00798 0.01736 -3.33333E-6 4.07407E-6 Z " pathEditMode="relative" rAng="0" ptsTypes="AAAAAAAAAAAAAAAAAAAAAAAAAAAAA">
                                      <p:cBhvr>
                                        <p:cTn id="6" dur="1299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309" y="-27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898" decel="100000" fill="hold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0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0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898" decel="100000" fill="hold"/>
                                        <p:tgtEl>
                                          <p:spTgt spid="20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0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0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898" decel="100000" fill="hold"/>
                                        <p:tgtEl>
                                          <p:spTgt spid="20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/>
      <p:bldP spid="2051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>
            <a:extLst>
              <a:ext uri="{FF2B5EF4-FFF2-40B4-BE49-F238E27FC236}">
                <a16:creationId xmlns:a16="http://schemas.microsoft.com/office/drawing/2014/main" id="{DE64D7AF-3EB8-AD45-BBB6-C9A3F5285B5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395536" y="1052736"/>
            <a:ext cx="7772400" cy="762000"/>
          </a:xfrm>
        </p:spPr>
        <p:txBody>
          <a:bodyPr/>
          <a:lstStyle/>
          <a:p>
            <a:r>
              <a:rPr lang="en-US" altLang="en-US" dirty="0">
                <a:latin typeface="+mn-lt"/>
              </a:rPr>
              <a:t>Types of hazards</a:t>
            </a:r>
          </a:p>
        </p:txBody>
      </p:sp>
      <p:sp>
        <p:nvSpPr>
          <p:cNvPr id="6147" name="Rectangle 3">
            <a:extLst>
              <a:ext uri="{FF2B5EF4-FFF2-40B4-BE49-F238E27FC236}">
                <a16:creationId xmlns:a16="http://schemas.microsoft.com/office/drawing/2014/main" id="{12028918-867B-644B-81B9-1FD488F7D0A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609600" y="1905000"/>
            <a:ext cx="7772400" cy="4114800"/>
          </a:xfrm>
        </p:spPr>
        <p:txBody>
          <a:bodyPr/>
          <a:lstStyle/>
          <a:p>
            <a:pPr marL="285750" indent="-28575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US" altLang="en-US" dirty="0"/>
              <a:t>Manual handling		</a:t>
            </a:r>
          </a:p>
          <a:p>
            <a:pPr marL="285750" indent="-28575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US" altLang="en-US" dirty="0"/>
              <a:t>Machinery			</a:t>
            </a:r>
          </a:p>
          <a:p>
            <a:pPr marL="285750" indent="-28575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US" altLang="en-US" dirty="0"/>
              <a:t>Fire				</a:t>
            </a:r>
          </a:p>
          <a:p>
            <a:pPr marL="285750" indent="-28575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US" altLang="en-US" dirty="0"/>
              <a:t>Work at heights		</a:t>
            </a:r>
          </a:p>
          <a:p>
            <a:pPr marL="285750" indent="-28575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US" altLang="en-US" dirty="0"/>
              <a:t>Vehicles	</a:t>
            </a:r>
            <a:r>
              <a:rPr lang="en-US" altLang="en-US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	</a:t>
            </a:r>
            <a:r>
              <a:rPr lang="en-US" altLang="en-US" dirty="0"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902030302020204" pitchFamily="66" charset="0"/>
              </a:rPr>
              <a:t>		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03910F1-1E92-4AFB-8B23-3ACC6EB7E7C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6277" t="8000" r="7206" b="8000"/>
          <a:stretch/>
        </p:blipFill>
        <p:spPr>
          <a:xfrm>
            <a:off x="4847506" y="1988840"/>
            <a:ext cx="3515791" cy="30243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64915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8.33333E-7 2.22222E-6 C 0.00694 -0.01343 0.01406 -0.02801 0.02101 -0.04676 C 0.03993 -0.1 0.04496 -0.15209 0.03108 -0.15996 C 0.01701 -0.16945 -0.01007 -0.13195 -0.02899 -0.07871 C -0.03906 -0.0507 -0.04497 -0.02408 -0.04705 -0.00394 C -0.05 0.01203 -0.05104 0.02778 -0.05104 0.04676 C -0.05104 0.10671 -0.03802 0.15602 -0.02292 0.15602 C -0.00799 0.15602 0.00503 0.10671 0.00503 0.04676 C 0.00503 0.01852 0.00208 -0.0081 -0.00295 -0.02662 C -0.00504 -0.04259 -0.01007 -0.05996 -0.01597 -0.07732 C -0.03594 -0.13195 -0.06302 -0.16945 -0.07708 -0.15996 C -0.09097 -0.1507 -0.08594 -0.1 -0.06597 -0.04537 C -0.05799 -0.01991 -0.04705 0.00139 -0.03594 0.01597 C -0.02795 0.02916 -0.01892 0.04143 -0.00695 0.05324 C 0.02899 0.0919 0.06493 0.10926 0.075 0.09328 C 0.08403 0.07731 0.06406 0.03333 0.02795 -0.00394 C 0.01302 -0.01991 -0.00295 -0.03195 -0.01597 -0.04005 C -0.02795 -0.04792 -0.04306 -0.05463 -0.05903 -0.05857 C -0.10295 -0.07199 -0.14097 -0.06806 -0.14392 -0.04676 C -0.14792 -0.02662 -0.11493 2.22222E-6 -0.07101 0.01319 C -0.05104 0.01852 -0.03195 0.02129 -0.01701 0.01991 C -0.00399 0.01991 0.01007 0.01736 0.025 0.01319 C 0.06892 2.22222E-6 0.10208 -0.02801 0.09792 -0.04792 C 0.09496 -0.06806 0.05694 -0.07338 0.01302 -0.05996 C -0.00799 -0.05324 -0.02708 -0.04398 -0.03993 -0.03334 C -0.05104 -0.02523 -0.06198 -0.01597 -0.07396 -0.00394 C -0.10903 0.03472 -0.13004 0.07731 -0.11997 0.09328 C -0.11094 0.10926 -0.07396 0.0919 -0.03906 0.05463 C -0.02205 0.03611 -0.00799 0.01736 8.33333E-7 2.22222E-6 Z " pathEditMode="relative" rAng="0" ptsTypes="AAAAAAAAAAAAAAAAAAAAAAAAAAAAA">
                                      <p:cBhvr>
                                        <p:cTn id="6" dur="1299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309" y="-27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898" decel="100000" fill="hold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898" decel="100000" fill="hold"/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898" decel="100000" fill="hold"/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898" decel="100000" fill="hold"/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61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61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898" decel="100000" fill="hold"/>
                                        <p:tgtEl>
                                          <p:spTgt spid="61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6" grpId="0"/>
      <p:bldP spid="6147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>
            <a:extLst>
              <a:ext uri="{FF2B5EF4-FFF2-40B4-BE49-F238E27FC236}">
                <a16:creationId xmlns:a16="http://schemas.microsoft.com/office/drawing/2014/main" id="{CBB16C95-052A-094E-9762-BE6ACE1A05D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67544" y="1123644"/>
            <a:ext cx="7772400" cy="762000"/>
          </a:xfrm>
        </p:spPr>
        <p:txBody>
          <a:bodyPr/>
          <a:lstStyle/>
          <a:p>
            <a:r>
              <a:rPr lang="en-US" altLang="en-US" dirty="0"/>
              <a:t>Types of hazards</a:t>
            </a:r>
            <a:endParaRPr lang="en-US" altLang="en-US" dirty="0">
              <a:latin typeface="+mn-lt"/>
            </a:endParaRPr>
          </a:p>
        </p:txBody>
      </p:sp>
      <p:sp>
        <p:nvSpPr>
          <p:cNvPr id="7171" name="Rectangle 3">
            <a:extLst>
              <a:ext uri="{FF2B5EF4-FFF2-40B4-BE49-F238E27FC236}">
                <a16:creationId xmlns:a16="http://schemas.microsoft.com/office/drawing/2014/main" id="{8F258408-505F-7A4E-9EC7-85EAE5A7AF2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685800" y="1905000"/>
            <a:ext cx="7772400" cy="4114800"/>
          </a:xfrm>
        </p:spPr>
        <p:txBody>
          <a:bodyPr/>
          <a:lstStyle/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US" altLang="en-US" dirty="0"/>
              <a:t>Electricity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US" altLang="en-US" dirty="0"/>
              <a:t>Dust 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US" altLang="en-US" dirty="0"/>
              <a:t>Noise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US" altLang="en-US" dirty="0"/>
              <a:t>Falling objects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US" altLang="en-US" dirty="0"/>
              <a:t>Poor lighting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US" altLang="en-US" dirty="0"/>
              <a:t>Manual handling</a:t>
            </a:r>
          </a:p>
        </p:txBody>
      </p:sp>
    </p:spTree>
    <p:extLst>
      <p:ext uri="{BB962C8B-B14F-4D97-AF65-F5344CB8AC3E}">
        <p14:creationId xmlns:p14="http://schemas.microsoft.com/office/powerpoint/2010/main" val="20663142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4.72222E-6 -4.44444E-6 C 0.00694 -0.01342 0.01406 -0.028 0.021 -0.04675 C 0.03993 -0.1 0.04496 -0.15208 0.03107 -0.15995 C 0.01701 -0.16944 -0.01007 -0.13194 -0.029 -0.0787 C -0.03907 -0.05069 -0.04497 -0.02407 -0.04705 -0.00393 C -0.05 0.01204 -0.05105 0.02801 -0.05105 0.04676 C -0.05105 0.10672 -0.03803 0.15602 -0.02292 0.15602 C -0.00799 0.15602 0.00503 0.10672 0.00503 0.04676 C 0.00503 0.01875 0.00208 -0.0081 -0.00296 -0.02662 C -0.00504 -0.04259 -0.01007 -0.05995 -0.01598 -0.07731 C -0.03594 -0.13194 -0.06303 -0.16944 -0.07709 -0.15995 C -0.09098 -0.15069 -0.08594 -0.1 -0.06598 -0.04537 C -0.05799 -0.0199 -0.04705 0.00139 -0.03594 0.01598 C -0.02796 0.0294 -0.01893 0.04144 -0.00695 0.05325 C 0.02899 0.0919 0.06493 0.10926 0.075 0.09329 C 0.08402 0.07732 0.06406 0.03334 0.02795 -0.00393 C 0.01302 -0.0199 -0.00296 -0.03194 -0.01598 -0.04004 C -0.02796 -0.04791 -0.04306 -0.05463 -0.05903 -0.05856 C -0.10296 -0.07199 -0.14098 -0.06805 -0.14393 -0.04675 C -0.14792 -0.02662 -0.11494 -4.44444E-6 -0.07101 0.01343 C -0.05105 0.01875 -0.03195 0.0213 -0.01702 0.01991 C -0.004 0.01991 0.01006 0.01737 0.025 0.01343 C 0.06892 -4.44444E-6 0.10208 -0.028 0.09791 -0.04791 C 0.09496 -0.06805 0.05694 -0.07338 0.01302 -0.05995 C -0.00799 -0.05324 -0.02709 -0.04398 -0.03994 -0.03333 C -0.05105 -0.02523 -0.06198 -0.01597 -0.07396 -0.00393 C -0.10903 0.03473 -0.13004 0.07732 -0.11997 0.09329 C -0.11094 0.10926 -0.07396 0.0919 -0.03907 0.05463 C -0.02205 0.03612 -0.00799 0.01737 4.72222E-6 -4.44444E-6 Z " pathEditMode="relative" rAng="0" ptsTypes="AAAAAAAAAAAAAAAAAAAAAAAAAAAAA">
                                      <p:cBhvr>
                                        <p:cTn id="6" dur="1299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309" y="-27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898" decel="1000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898" decel="100000" fill="hold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898" decel="100000" fill="hold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898" decel="100000" fill="hold"/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898" decel="100000" fill="hold"/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898" decel="100000" fill="hold"/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0" grpId="0"/>
      <p:bldP spid="7171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>
            <a:extLst>
              <a:ext uri="{FF2B5EF4-FFF2-40B4-BE49-F238E27FC236}">
                <a16:creationId xmlns:a16="http://schemas.microsoft.com/office/drawing/2014/main" id="{EFBB59E7-CD33-D544-BBC9-ABD1850A268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latin typeface="+mn-lt"/>
              </a:rPr>
              <a:t>Who might be harmed?</a:t>
            </a:r>
          </a:p>
        </p:txBody>
      </p:sp>
      <p:sp>
        <p:nvSpPr>
          <p:cNvPr id="8195" name="Rectangle 3">
            <a:extLst>
              <a:ext uri="{FF2B5EF4-FFF2-40B4-BE49-F238E27FC236}">
                <a16:creationId xmlns:a16="http://schemas.microsoft.com/office/drawing/2014/main" id="{37EA1907-A753-044F-8611-86FBA59BA3A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609600" y="2209800"/>
            <a:ext cx="7772400" cy="3044292"/>
          </a:xfrm>
        </p:spPr>
        <p:txBody>
          <a:bodyPr/>
          <a:lstStyle/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US" altLang="en-US" dirty="0"/>
              <a:t>Contractors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US" altLang="en-US" dirty="0"/>
              <a:t>Operators 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US" altLang="en-US" dirty="0"/>
              <a:t>Office staff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US" altLang="en-US" dirty="0"/>
              <a:t>Members of public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US" altLang="en-US" dirty="0"/>
              <a:t>People sharing the workplace</a:t>
            </a:r>
          </a:p>
          <a:p>
            <a:pPr>
              <a:buFont typeface="Wingdings" pitchFamily="2" charset="2"/>
              <a:buNone/>
            </a:pPr>
            <a:endParaRPr lang="en-US" altLang="en-US" dirty="0">
              <a:latin typeface="Comic Sans MS" panose="030F0902030302020204" pitchFamily="66" charset="0"/>
            </a:endParaRPr>
          </a:p>
        </p:txBody>
      </p:sp>
      <p:pic>
        <p:nvPicPr>
          <p:cNvPr id="4" name="Picture 3" descr="A picture containing person, indoor, person&#10;&#10;Description automatically generated">
            <a:extLst>
              <a:ext uri="{FF2B5EF4-FFF2-40B4-BE49-F238E27FC236}">
                <a16:creationId xmlns:a16="http://schemas.microsoft.com/office/drawing/2014/main" id="{C028AC88-DABD-4A91-9293-5EDBB874275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60032" y="1774510"/>
            <a:ext cx="4283968" cy="30187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74891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 C 0.007 -0.01333  0.014 -0.028  0.021 -0.04667  C 0.04 -0.1  0.045 -0.152  0.031 -0.16  C 0.017 -0.16933  -0.01 -0.132  -0.029 -0.07867  C -0.039 -0.05067  -0.045 -0.024  -0.047 -0.004  C -0.05 0.012  -0.051 0.028  -0.051 0.04667  C -0.051 0.10667  -0.038 0.156  -0.023 0.156  C -0.008 0.156  0.005 0.10667  0.005 0.04667  C 0.005 0.01867  0.002 -0.008  -0.003 -0.02667  C -0.005 -0.04267  -0.01 -0.06  -0.016 -0.07733  C -0.036 -0.132  -0.063 -0.16933  -0.077 -0.16  C -0.091 -0.15067  -0.086 -0.1  -0.066 -0.04533  C -0.058 -0.02  -0.047 0.00133  -0.036 0.016  C -0.028 0.02933  -0.019 0.04133  -0.007 0.05333  C 0.029 0.092  0.065 0.10933  0.075 0.09333  C 0.084 0.07733  0.064 0.03333  0.028 -0.004  C 0.013 -0.02  -0.003 -0.032  -0.016 -0.04  C -0.028 -0.048  -0.043 -0.05467  -0.059 -0.05867  C -0.103 -0.072  -0.141 -0.068  -0.144 -0.04667  C -0.148 -0.02667  -0.115 0.0  -0.071 0.01333  C -0.051 0.01867  -0.032 0.02133  -0.017 0.02  C -0.004 0.02  0.01 0.01733  0.025 0.01333  C 0.069 0.0  0.102 -0.028  0.098 -0.048  C 0.095 -0.068  0.057 -0.07333  0.013 -0.06  C -0.008 -0.05333  -0.027 -0.044  -0.04 -0.03333  C -0.051 -0.02533  -0.062 -0.016  -0.074 -0.004  C -0.109 0.03467  -0.13 0.07733  -0.12 0.09333  C -0.111 0.10933  -0.074 0.092  -0.039 0.05467  C -0.022 0.036  -0.008 0.01733  0.0 0.0  Z" pathEditMode="relative">
                                      <p:cBhvr>
                                        <p:cTn id="6" dur="1299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898" decel="100000" fill="hold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898" decel="100000" fill="hold"/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898" decel="100000" fill="hold"/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898" decel="100000" fill="hold"/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8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8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898" decel="100000" fill="hold"/>
                                        <p:tgtEl>
                                          <p:spTgt spid="8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4" grpId="0"/>
      <p:bldP spid="8195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>
            <a:extLst>
              <a:ext uri="{FF2B5EF4-FFF2-40B4-BE49-F238E27FC236}">
                <a16:creationId xmlns:a16="http://schemas.microsoft.com/office/drawing/2014/main" id="{A31C21BD-9E1F-5845-8AC0-3234F401C02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latin typeface="+mn-lt"/>
              </a:rPr>
              <a:t>Pay special attention to:</a:t>
            </a:r>
          </a:p>
        </p:txBody>
      </p:sp>
      <p:sp>
        <p:nvSpPr>
          <p:cNvPr id="9219" name="Rectangle 3">
            <a:extLst>
              <a:ext uri="{FF2B5EF4-FFF2-40B4-BE49-F238E27FC236}">
                <a16:creationId xmlns:a16="http://schemas.microsoft.com/office/drawing/2014/main" id="{BE435620-68AC-FB45-8BB4-82A1A01FD9D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 dirty="0"/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US" altLang="en-US" dirty="0"/>
              <a:t>Staff with disabilities 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US" altLang="en-US" dirty="0"/>
              <a:t>Visitors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US" altLang="en-US" dirty="0"/>
              <a:t>Inexperienced staff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US" altLang="en-US" dirty="0"/>
              <a:t>Lone workers</a:t>
            </a:r>
          </a:p>
        </p:txBody>
      </p:sp>
    </p:spTree>
    <p:extLst>
      <p:ext uri="{BB962C8B-B14F-4D97-AF65-F5344CB8AC3E}">
        <p14:creationId xmlns:p14="http://schemas.microsoft.com/office/powerpoint/2010/main" val="35687686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 C 0.007 -0.01333  0.014 -0.028  0.021 -0.04667  C 0.04 -0.1  0.045 -0.152  0.031 -0.16  C 0.017 -0.16933  -0.01 -0.132  -0.029 -0.07867  C -0.039 -0.05067  -0.045 -0.024  -0.047 -0.004  C -0.05 0.012  -0.051 0.028  -0.051 0.04667  C -0.051 0.10667  -0.038 0.156  -0.023 0.156  C -0.008 0.156  0.005 0.10667  0.005 0.04667  C 0.005 0.01867  0.002 -0.008  -0.003 -0.02667  C -0.005 -0.04267  -0.01 -0.06  -0.016 -0.07733  C -0.036 -0.132  -0.063 -0.16933  -0.077 -0.16  C -0.091 -0.15067  -0.086 -0.1  -0.066 -0.04533  C -0.058 -0.02  -0.047 0.00133  -0.036 0.016  C -0.028 0.02933  -0.019 0.04133  -0.007 0.05333  C 0.029 0.092  0.065 0.10933  0.075 0.09333  C 0.084 0.07733  0.064 0.03333  0.028 -0.004  C 0.013 -0.02  -0.003 -0.032  -0.016 -0.04  C -0.028 -0.048  -0.043 -0.05467  -0.059 -0.05867  C -0.103 -0.072  -0.141 -0.068  -0.144 -0.04667  C -0.148 -0.02667  -0.115 0.0  -0.071 0.01333  C -0.051 0.01867  -0.032 0.02133  -0.017 0.02  C -0.004 0.02  0.01 0.01733  0.025 0.01333  C 0.069 0.0  0.102 -0.028  0.098 -0.048  C 0.095 -0.068  0.057 -0.07333  0.013 -0.06  C -0.008 -0.05333  -0.027 -0.044  -0.04 -0.03333  C -0.051 -0.02533  -0.062 -0.016  -0.074 -0.004  C -0.109 0.03467  -0.13 0.07733  -0.12 0.09333  C -0.111 0.10933  -0.074 0.092  -0.039 0.05467  C -0.022 0.036  -0.008 0.01733  0.0 0.0  Z" pathEditMode="relative">
                                      <p:cBhvr>
                                        <p:cTn id="6" dur="1299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898" decel="100000" fill="hold"/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898" decel="100000" fill="hold"/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898" decel="100000" fill="hold"/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9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9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898" decel="100000" fill="hold"/>
                                        <p:tgtEl>
                                          <p:spTgt spid="9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8" grpId="0"/>
      <p:bldP spid="9219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>
            <a:extLst>
              <a:ext uri="{FF2B5EF4-FFF2-40B4-BE49-F238E27FC236}">
                <a16:creationId xmlns:a16="http://schemas.microsoft.com/office/drawing/2014/main" id="{E7984B08-26B2-B04C-936B-C33E17FA4DE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395536" y="1006475"/>
            <a:ext cx="8637588" cy="1431925"/>
          </a:xfrm>
        </p:spPr>
        <p:txBody>
          <a:bodyPr/>
          <a:lstStyle/>
          <a:p>
            <a:r>
              <a:rPr lang="en-US" altLang="en-US" dirty="0">
                <a:latin typeface="+mn-lt"/>
              </a:rPr>
              <a:t>What further action is needed?</a:t>
            </a:r>
          </a:p>
        </p:txBody>
      </p:sp>
      <p:sp>
        <p:nvSpPr>
          <p:cNvPr id="10243" name="Rectangle 3">
            <a:extLst>
              <a:ext uri="{FF2B5EF4-FFF2-40B4-BE49-F238E27FC236}">
                <a16:creationId xmlns:a16="http://schemas.microsoft.com/office/drawing/2014/main" id="{575DC7FA-219B-4646-B21C-A5C28E99085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395536" y="2132856"/>
            <a:ext cx="7772400" cy="4114800"/>
          </a:xfrm>
        </p:spPr>
        <p:txBody>
          <a:bodyPr/>
          <a:lstStyle/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US" altLang="en-US" dirty="0"/>
              <a:t>Remove the risk completely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US" altLang="en-US" dirty="0"/>
              <a:t>Try a less risky option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US" altLang="en-US" dirty="0"/>
              <a:t>Prevent access to the hazard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US" altLang="en-US" dirty="0"/>
              <a:t>Provide welfare facilities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US" altLang="en-US" dirty="0"/>
              <a:t>Issue PPE (last line of </a:t>
            </a:r>
            <a:r>
              <a:rPr lang="en-US" altLang="en-US" dirty="0" err="1"/>
              <a:t>defence</a:t>
            </a:r>
            <a:r>
              <a:rPr lang="en-US" altLang="en-US" dirty="0"/>
              <a:t>) </a:t>
            </a:r>
          </a:p>
        </p:txBody>
      </p:sp>
      <p:pic>
        <p:nvPicPr>
          <p:cNvPr id="4" name="Picture 3" descr="A picture containing person, yellow&#10;&#10;Description automatically generated">
            <a:extLst>
              <a:ext uri="{FF2B5EF4-FFF2-40B4-BE49-F238E27FC236}">
                <a16:creationId xmlns:a16="http://schemas.microsoft.com/office/drawing/2014/main" id="{78BD2124-2945-4956-8612-752DA535D612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0" y="1804328"/>
            <a:ext cx="4572000" cy="304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13382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-1.38889E-6 2.59259E-6 C 0.00695 -0.01343 0.01406 -0.02801 0.02101 -0.04676 C 0.03993 -0.1 0.04497 -0.15209 0.03108 -0.15996 C 0.01702 -0.16945 -0.01007 -0.13195 -0.02899 -0.07871 C -0.03906 -0.0507 -0.04496 -0.02408 -0.04705 -0.00394 C -0.05 0.01203 -0.05104 0.02801 -0.05104 0.04676 C -0.05104 0.10671 -0.03802 0.15602 -0.02292 0.15602 C -0.00798 0.15602 0.00504 0.10671 0.00504 0.04676 C 0.00504 0.01875 0.00208 -0.0081 -0.00295 -0.02662 C -0.00503 -0.0426 -0.01007 -0.05996 -0.01597 -0.07732 C -0.03594 -0.13195 -0.06302 -0.16945 -0.07708 -0.15996 C -0.09097 -0.1507 -0.08594 -0.1 -0.06597 -0.04537 C -0.05798 -0.01991 -0.04705 0.00139 -0.03594 0.01597 C -0.02795 0.0294 -0.01892 0.04143 -0.00694 0.05324 C 0.02899 0.0919 0.06493 0.10926 0.075 0.09328 C 0.08403 0.07731 0.06406 0.03333 0.02795 -0.00394 C 0.01302 -0.01991 -0.00295 -0.03195 -0.01597 -0.04005 C -0.02795 -0.04792 -0.04305 -0.05463 -0.05903 -0.05857 C -0.10295 -0.07199 -0.14097 -0.06806 -0.14392 -0.04676 C -0.14792 -0.02662 -0.11493 2.59259E-6 -0.07101 0.01342 C -0.05104 0.01875 -0.03194 0.02129 -0.01701 0.0199 C -0.00399 0.0199 0.01007 0.01736 0.025 0.01342 C 0.06893 2.59259E-6 0.10208 -0.02801 0.09792 -0.04792 C 0.09497 -0.06806 0.05695 -0.07338 0.01302 -0.05996 C -0.00798 -0.05324 -0.02708 -0.04398 -0.03993 -0.03334 C -0.05104 -0.02523 -0.06198 -0.01597 -0.07396 -0.00394 C -0.10903 0.03472 -0.13003 0.07731 -0.11996 0.09328 C -0.11094 0.10926 -0.07396 0.0919 -0.03906 0.05463 C -0.02205 0.03611 -0.00798 0.01736 -1.38889E-6 2.59259E-6 Z " pathEditMode="relative" rAng="0" ptsTypes="AAAAAAAAAAAAAAAAAAAAAAAAAAAAA">
                                      <p:cBhvr>
                                        <p:cTn id="6" dur="1299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309" y="-27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898" decel="100000" fill="hold"/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898" decel="100000" fill="hold"/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898" decel="100000" fill="hold"/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02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02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898" decel="100000" fill="hold"/>
                                        <p:tgtEl>
                                          <p:spTgt spid="102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02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02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898" decel="100000" fill="hold"/>
                                        <p:tgtEl>
                                          <p:spTgt spid="102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2" grpId="0"/>
      <p:bldP spid="1024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>
            <a:extLst>
              <a:ext uri="{FF2B5EF4-FFF2-40B4-BE49-F238E27FC236}">
                <a16:creationId xmlns:a16="http://schemas.microsoft.com/office/drawing/2014/main" id="{5694BD04-2D16-4741-923D-BE67FC6AF43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74301" y="1082675"/>
            <a:ext cx="8637588" cy="1431925"/>
          </a:xfrm>
        </p:spPr>
        <p:txBody>
          <a:bodyPr/>
          <a:lstStyle/>
          <a:p>
            <a:r>
              <a:rPr lang="en-US" altLang="en-US" dirty="0">
                <a:latin typeface="+mn-lt"/>
              </a:rPr>
              <a:t>Is the risk adequately controlled?</a:t>
            </a:r>
          </a:p>
        </p:txBody>
      </p:sp>
      <p:sp>
        <p:nvSpPr>
          <p:cNvPr id="11267" name="Rectangle 3">
            <a:extLst>
              <a:ext uri="{FF2B5EF4-FFF2-40B4-BE49-F238E27FC236}">
                <a16:creationId xmlns:a16="http://schemas.microsoft.com/office/drawing/2014/main" id="{B303012E-7037-4D41-8255-71E261F81EE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500719" y="1556792"/>
            <a:ext cx="7772400" cy="411480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n-US" altLang="en-US" b="1" dirty="0"/>
              <a:t>Has the employer provided: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US" altLang="en-US" dirty="0"/>
              <a:t>Adequate information, instruction or training?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US" altLang="en-US" dirty="0"/>
              <a:t>Adequate systems or procedures?</a:t>
            </a:r>
          </a:p>
          <a:p>
            <a:r>
              <a:rPr lang="en-US" altLang="en-US" b="1" dirty="0"/>
              <a:t>Do the precautions: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US" altLang="en-US" dirty="0"/>
              <a:t>Meet the standards set by legal requirements?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US" altLang="en-US" dirty="0"/>
              <a:t>Comply with a </a:t>
            </a:r>
            <a:r>
              <a:rPr lang="en-US" altLang="en-US" dirty="0" err="1"/>
              <a:t>recognised</a:t>
            </a:r>
            <a:r>
              <a:rPr lang="en-US" altLang="en-US" dirty="0"/>
              <a:t> industry standard?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US" altLang="en-US" dirty="0"/>
              <a:t>Represent good practice?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US" altLang="en-US" dirty="0"/>
              <a:t>Reduce risk as far as reasonably practicable?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7945862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-1.94444E-6 1.48148E-6 C 0.00695 -0.01343 0.01406 -0.02801 0.02101 -0.04676 C 0.03993 -0.1 0.04497 -0.15208 0.03108 -0.15996 C 0.01702 -0.16945 -0.01007 -0.13195 -0.02899 -0.07871 C -0.03906 -0.0507 -0.04496 -0.02408 -0.04705 -0.00394 C -0.05 0.01204 -0.05104 0.02801 -0.05104 0.04676 C -0.05104 0.10671 -0.03802 0.15602 -0.02291 0.15602 C -0.00798 0.15602 0.00504 0.10671 0.00504 0.04676 C 0.00504 0.01875 0.00209 -0.0081 -0.00295 -0.02662 C -0.00503 -0.04259 -0.01007 -0.05996 -0.01597 -0.07732 C -0.03594 -0.13195 -0.06302 -0.16945 -0.07708 -0.15996 C -0.09097 -0.1507 -0.08594 -0.1 -0.06597 -0.04537 C -0.05798 -0.01991 -0.04705 0.00139 -0.03594 0.01597 C -0.02795 0.0294 -0.01892 0.04143 -0.00694 0.05324 C 0.029 0.0919 0.06493 0.10926 0.075 0.09329 C 0.08403 0.07731 0.06406 0.03333 0.02795 -0.00394 C 0.01302 -0.01991 -0.00295 -0.03195 -0.01597 -0.04005 C -0.02795 -0.04792 -0.04305 -0.05463 -0.05903 -0.05857 C -0.10295 -0.07199 -0.14097 -0.06806 -0.14392 -0.04676 C -0.14791 -0.02662 -0.11493 1.48148E-6 -0.071 0.01342 C -0.05104 0.01875 -0.03194 0.02129 -0.01701 0.01991 C -0.00399 0.01991 0.01007 0.01736 0.025 0.01342 C 0.06893 1.48148E-6 0.10209 -0.02801 0.09792 -0.04792 C 0.09497 -0.06806 0.05695 -0.07338 0.01302 -0.05996 C -0.00798 -0.05324 -0.02708 -0.04398 -0.03993 -0.03333 C -0.05104 -0.02523 -0.06198 -0.01597 -0.07396 -0.00394 C -0.10903 0.03472 -0.13003 0.07731 -0.11996 0.09329 C -0.11094 0.10926 -0.07396 0.0919 -0.03906 0.05463 C -0.02205 0.03611 -0.00798 0.01736 -1.94444E-6 1.48148E-6 Z " pathEditMode="relative" rAng="0" ptsTypes="AAAAAAAAAAAAAAAAAAAAAAAAAAAAA">
                                      <p:cBhvr>
                                        <p:cTn id="6" dur="1299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309" y="-27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898" decel="100000" fill="hold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898" decel="100000" fill="hold"/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898" decel="100000" fill="hold"/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898" decel="100000" fill="hold"/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12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12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898" decel="100000" fill="hold"/>
                                        <p:tgtEl>
                                          <p:spTgt spid="112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112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12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898" decel="100000" fill="hold"/>
                                        <p:tgtEl>
                                          <p:spTgt spid="112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1126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126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898" decel="100000" fill="hold"/>
                                        <p:tgtEl>
                                          <p:spTgt spid="1126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1126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126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898" decel="100000" fill="hold"/>
                                        <p:tgtEl>
                                          <p:spTgt spid="1126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6" grpId="0"/>
      <p:bldP spid="11267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>
            <a:extLst>
              <a:ext uri="{FF2B5EF4-FFF2-40B4-BE49-F238E27FC236}">
                <a16:creationId xmlns:a16="http://schemas.microsoft.com/office/drawing/2014/main" id="{A9A07F84-E54F-6649-B003-068D52ABF6C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latin typeface="+mn-lt"/>
              </a:rPr>
              <a:t>How to assess risk in the workplace</a:t>
            </a:r>
          </a:p>
        </p:txBody>
      </p:sp>
      <p:sp>
        <p:nvSpPr>
          <p:cNvPr id="30723" name="Rectangle 3">
            <a:extLst>
              <a:ext uri="{FF2B5EF4-FFF2-40B4-BE49-F238E27FC236}">
                <a16:creationId xmlns:a16="http://schemas.microsoft.com/office/drawing/2014/main" id="{2632C828-AE17-F741-8537-596674CBC98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46088" y="2132856"/>
            <a:ext cx="7798320" cy="4248000"/>
          </a:xfrm>
        </p:spPr>
        <p:txBody>
          <a:bodyPr/>
          <a:lstStyle/>
          <a:p>
            <a:pPr marL="609600" indent="-609600">
              <a:buFont typeface="Wingdings" pitchFamily="2" charset="2"/>
              <a:buAutoNum type="arabicPeriod"/>
            </a:pPr>
            <a:r>
              <a:rPr lang="en-US" altLang="en-US" dirty="0"/>
              <a:t>Look for the hazards.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en-US" altLang="en-US" dirty="0"/>
              <a:t>Consider who might be harmed and how.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en-US" altLang="en-US" dirty="0"/>
              <a:t>Evaluate risks and decide if existing precautions are adequate or not.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en-US" altLang="en-US" dirty="0"/>
              <a:t>Record your findings.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en-US" altLang="en-US" dirty="0"/>
              <a:t>Review your assessment and revise as necessary.</a:t>
            </a:r>
          </a:p>
        </p:txBody>
      </p:sp>
    </p:spTree>
    <p:extLst>
      <p:ext uri="{BB962C8B-B14F-4D97-AF65-F5344CB8AC3E}">
        <p14:creationId xmlns:p14="http://schemas.microsoft.com/office/powerpoint/2010/main" val="18774138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 C 0.007 -0.01333  0.014 -0.028  0.021 -0.04667  C 0.04 -0.1  0.045 -0.152  0.031 -0.16  C 0.017 -0.16933  -0.01 -0.132  -0.029 -0.07867  C -0.039 -0.05067  -0.045 -0.024  -0.047 -0.004  C -0.05 0.012  -0.051 0.028  -0.051 0.04667  C -0.051 0.10667  -0.038 0.156  -0.023 0.156  C -0.008 0.156  0.005 0.10667  0.005 0.04667  C 0.005 0.01867  0.002 -0.008  -0.003 -0.02667  C -0.005 -0.04267  -0.01 -0.06  -0.016 -0.07733  C -0.036 -0.132  -0.063 -0.16933  -0.077 -0.16  C -0.091 -0.15067  -0.086 -0.1  -0.066 -0.04533  C -0.058 -0.02  -0.047 0.00133  -0.036 0.016  C -0.028 0.02933  -0.019 0.04133  -0.007 0.05333  C 0.029 0.092  0.065 0.10933  0.075 0.09333  C 0.084 0.07733  0.064 0.03333  0.028 -0.004  C 0.013 -0.02  -0.003 -0.032  -0.016 -0.04  C -0.028 -0.048  -0.043 -0.05467  -0.059 -0.05867  C -0.103 -0.072  -0.141 -0.068  -0.144 -0.04667  C -0.148 -0.02667  -0.115 0.0  -0.071 0.01333  C -0.051 0.01867  -0.032 0.02133  -0.017 0.02  C -0.004 0.02  0.01 0.01733  0.025 0.01333  C 0.069 0.0  0.102 -0.028  0.098 -0.048  C 0.095 -0.068  0.057 -0.07333  0.013 -0.06  C -0.008 -0.05333  -0.027 -0.044  -0.04 -0.03333  C -0.051 -0.02533  -0.062 -0.016  -0.074 -0.004  C -0.109 0.03467  -0.13 0.07733  -0.12 0.09333  C -0.111 0.10933  -0.074 0.092  -0.039 0.05467  C -0.022 0.036  -0.008 0.01733  0.0 0.0  Z" pathEditMode="relative">
                                      <p:cBhvr>
                                        <p:cTn id="6" dur="1299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0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0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898" decel="100000" fill="hold"/>
                                        <p:tgtEl>
                                          <p:spTgt spid="30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07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07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898" decel="100000" fill="hold"/>
                                        <p:tgtEl>
                                          <p:spTgt spid="307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07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07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898" decel="100000" fill="hold"/>
                                        <p:tgtEl>
                                          <p:spTgt spid="307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07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07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898" decel="100000" fill="hold"/>
                                        <p:tgtEl>
                                          <p:spTgt spid="307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307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07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898" decel="100000" fill="hold"/>
                                        <p:tgtEl>
                                          <p:spTgt spid="307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2" grpId="0"/>
      <p:bldP spid="30723" grpId="0" build="p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</p:tagLst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F0F53B212927044AA6183A8C6980CAA" ma:contentTypeVersion="6" ma:contentTypeDescription="Create a new document." ma:contentTypeScope="" ma:versionID="6d8fd973004ed86d7ba9f8e7a1daa516">
  <xsd:schema xmlns:xsd="http://www.w3.org/2001/XMLSchema" xmlns:xs="http://www.w3.org/2001/XMLSchema" xmlns:p="http://schemas.microsoft.com/office/2006/metadata/properties" xmlns:ns2="1c5831b9-66da-4f16-a409-834213ecdb8e" xmlns:ns3="7d91badd-8922-4db1-9652-4fbca8a6b7df" targetNamespace="http://schemas.microsoft.com/office/2006/metadata/properties" ma:root="true" ma:fieldsID="c87b6c94211ad6040e8d5e3341244e41" ns2:_="" ns3:_="">
    <xsd:import namespace="1c5831b9-66da-4f16-a409-834213ecdb8e"/>
    <xsd:import namespace="7d91badd-8922-4db1-9652-4fbca8a6b7d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c5831b9-66da-4f16-a409-834213ecdb8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d91badd-8922-4db1-9652-4fbca8a6b7df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4980B000-6044-4A60-BEFB-4CCD130D49D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c5831b9-66da-4f16-a409-834213ecdb8e"/>
    <ds:schemaRef ds:uri="7d91badd-8922-4db1-9652-4fbca8a6b7d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51036693-0DAE-48A3-A42A-8F3FD82F9C7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A5CCB350-B76C-41FC-AE69-633CA55F79C0}">
  <ds:schemaRefs>
    <ds:schemaRef ds:uri="http://purl.org/dc/terms/"/>
    <ds:schemaRef ds:uri="http://www.w3.org/XML/1998/namespace"/>
    <ds:schemaRef ds:uri="http://purl.org/dc/elements/1.1/"/>
    <ds:schemaRef ds:uri="http://schemas.microsoft.com/office/2006/documentManagement/types"/>
    <ds:schemaRef ds:uri="7d91badd-8922-4db1-9652-4fbca8a6b7df"/>
    <ds:schemaRef ds:uri="http://schemas.microsoft.com/office/infopath/2007/PartnerControls"/>
    <ds:schemaRef ds:uri="1c5831b9-66da-4f16-a409-834213ecdb8e"/>
    <ds:schemaRef ds:uri="http://schemas.openxmlformats.org/package/2006/metadata/core-properties"/>
    <ds:schemaRef ds:uri="http://schemas.microsoft.com/office/2006/metadata/properties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1453</TotalTime>
  <Words>303</Words>
  <Application>Microsoft Office PowerPoint</Application>
  <PresentationFormat>On-screen Show (4:3)</PresentationFormat>
  <Paragraphs>60</Paragraphs>
  <Slides>10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6" baseType="lpstr">
      <vt:lpstr>Arial</vt:lpstr>
      <vt:lpstr>Comic Sans MS</vt:lpstr>
      <vt:lpstr>Lucida Grande</vt:lpstr>
      <vt:lpstr>Times New Roman</vt:lpstr>
      <vt:lpstr>Wingdings</vt:lpstr>
      <vt:lpstr>Default Design</vt:lpstr>
      <vt:lpstr>  PowerPoint 6: Risk assessments</vt:lpstr>
      <vt:lpstr>What is risk assessment ?</vt:lpstr>
      <vt:lpstr>Types of hazards</vt:lpstr>
      <vt:lpstr>Types of hazards</vt:lpstr>
      <vt:lpstr>Who might be harmed?</vt:lpstr>
      <vt:lpstr>Pay special attention to:</vt:lpstr>
      <vt:lpstr>What further action is needed?</vt:lpstr>
      <vt:lpstr>Is the risk adequately controlled?</vt:lpstr>
      <vt:lpstr>How to assess risk in the workplace</vt:lpstr>
      <vt:lpstr>PowerPoint Presentation</vt:lpstr>
    </vt:vector>
  </TitlesOfParts>
  <Company>City &amp; Guilds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janicec</dc:creator>
  <cp:lastModifiedBy>Fiona Freel</cp:lastModifiedBy>
  <cp:revision>168</cp:revision>
  <dcterms:created xsi:type="dcterms:W3CDTF">2013-05-28T00:38:54Z</dcterms:created>
  <dcterms:modified xsi:type="dcterms:W3CDTF">2021-05-03T13:43:47Z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0x010100BF0F53B212927044AA6183A8C6980CAA</vt:lpwstr>
  </property>
</Properties>
</file>