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42" r:id="rId6"/>
    <p:sldId id="343" r:id="rId7"/>
    <p:sldId id="450" r:id="rId8"/>
    <p:sldId id="344" r:id="rId9"/>
    <p:sldId id="448" r:id="rId10"/>
    <p:sldId id="449" r:id="rId11"/>
    <p:sldId id="451" r:id="rId12"/>
    <p:sldId id="452" r:id="rId13"/>
    <p:sldId id="447" r:id="rId14"/>
    <p:sldId id="435" r:id="rId15"/>
    <p:sldId id="437" r:id="rId16"/>
    <p:sldId id="438" r:id="rId17"/>
    <p:sldId id="439" r:id="rId18"/>
    <p:sldId id="440" r:id="rId19"/>
    <p:sldId id="442" r:id="rId20"/>
    <p:sldId id="444" r:id="rId21"/>
    <p:sldId id="445"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2F18F8-483A-97C4-F382-296CB78C8F80}" v="36" dt="2020-06-15T20:36:29.8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3172" autoAdjust="0"/>
  </p:normalViewPr>
  <p:slideViewPr>
    <p:cSldViewPr showGuides="1">
      <p:cViewPr varScale="1">
        <p:scale>
          <a:sx n="106" d="100"/>
          <a:sy n="106" d="100"/>
        </p:scale>
        <p:origin x="1806" y="108"/>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7.xml"/><Relationship Id="rId3" Type="http://schemas.openxmlformats.org/officeDocument/2006/relationships/slide" Target="slides/slide12.xml"/><Relationship Id="rId7" Type="http://schemas.openxmlformats.org/officeDocument/2006/relationships/slide" Target="slides/slide16.xml"/><Relationship Id="rId2" Type="http://schemas.openxmlformats.org/officeDocument/2006/relationships/slide" Target="slides/slide11.xml"/><Relationship Id="rId1" Type="http://schemas.openxmlformats.org/officeDocument/2006/relationships/slide" Target="slides/slide10.xml"/><Relationship Id="rId6" Type="http://schemas.openxmlformats.org/officeDocument/2006/relationships/slide" Target="slides/slide15.xml"/><Relationship Id="rId5" Type="http://schemas.openxmlformats.org/officeDocument/2006/relationships/slide" Target="slides/slide14.xml"/><Relationship Id="rId4" Type="http://schemas.openxmlformats.org/officeDocument/2006/relationships/slide" Target="slides/slide13.xml"/><Relationship Id="rId9" Type="http://schemas.openxmlformats.org/officeDocument/2006/relationships/slide" Target="slides/slide1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9C2F18F8-483A-97C4-F382-296CB78C8F80}"/>
    <pc:docChg chg="modSld">
      <pc:chgData name="John Cartwright" userId="S::john.cartwright@hartlepoolfe.ac.uk::aab42552-d48d-4c7e-81cd-76fbfe8dfb3c" providerId="AD" clId="Web-{9C2F18F8-483A-97C4-F382-296CB78C8F80}" dt="2020-06-15T20:36:29.803" v="26" actId="14100"/>
      <pc:docMkLst>
        <pc:docMk/>
      </pc:docMkLst>
      <pc:sldChg chg="addSp modSp">
        <pc:chgData name="John Cartwright" userId="S::john.cartwright@hartlepoolfe.ac.uk::aab42552-d48d-4c7e-81cd-76fbfe8dfb3c" providerId="AD" clId="Web-{9C2F18F8-483A-97C4-F382-296CB78C8F80}" dt="2020-06-15T20:28:21.150" v="2" actId="14100"/>
        <pc:sldMkLst>
          <pc:docMk/>
          <pc:sldMk cId="3674243337" sldId="343"/>
        </pc:sldMkLst>
        <pc:picChg chg="add mod">
          <ac:chgData name="John Cartwright" userId="S::john.cartwright@hartlepoolfe.ac.uk::aab42552-d48d-4c7e-81cd-76fbfe8dfb3c" providerId="AD" clId="Web-{9C2F18F8-483A-97C4-F382-296CB78C8F80}" dt="2020-06-15T20:28:21.150" v="2" actId="14100"/>
          <ac:picMkLst>
            <pc:docMk/>
            <pc:sldMk cId="3674243337" sldId="343"/>
            <ac:picMk id="4" creationId="{C37F972E-5ED3-458E-9434-7EFB2221F24E}"/>
          </ac:picMkLst>
        </pc:picChg>
      </pc:sldChg>
      <pc:sldChg chg="addSp modSp">
        <pc:chgData name="John Cartwright" userId="S::john.cartwright@hartlepoolfe.ac.uk::aab42552-d48d-4c7e-81cd-76fbfe8dfb3c" providerId="AD" clId="Web-{9C2F18F8-483A-97C4-F382-296CB78C8F80}" dt="2020-06-15T20:35:04.444" v="17" actId="1076"/>
        <pc:sldMkLst>
          <pc:docMk/>
          <pc:sldMk cId="1473449508" sldId="438"/>
        </pc:sldMkLst>
        <pc:picChg chg="add mod">
          <ac:chgData name="John Cartwright" userId="S::john.cartwright@hartlepoolfe.ac.uk::aab42552-d48d-4c7e-81cd-76fbfe8dfb3c" providerId="AD" clId="Web-{9C2F18F8-483A-97C4-F382-296CB78C8F80}" dt="2020-06-15T20:35:04.444" v="17" actId="1076"/>
          <ac:picMkLst>
            <pc:docMk/>
            <pc:sldMk cId="1473449508" sldId="438"/>
            <ac:picMk id="2" creationId="{A90E8D09-1934-4B6C-BDC5-96BAF7E95D88}"/>
          </ac:picMkLst>
        </pc:picChg>
      </pc:sldChg>
      <pc:sldChg chg="addSp modSp">
        <pc:chgData name="John Cartwright" userId="S::john.cartwright@hartlepoolfe.ac.uk::aab42552-d48d-4c7e-81cd-76fbfe8dfb3c" providerId="AD" clId="Web-{9C2F18F8-483A-97C4-F382-296CB78C8F80}" dt="2020-06-15T20:35:28.882" v="20" actId="14100"/>
        <pc:sldMkLst>
          <pc:docMk/>
          <pc:sldMk cId="3265867334" sldId="440"/>
        </pc:sldMkLst>
        <pc:picChg chg="add mod">
          <ac:chgData name="John Cartwright" userId="S::john.cartwright@hartlepoolfe.ac.uk::aab42552-d48d-4c7e-81cd-76fbfe8dfb3c" providerId="AD" clId="Web-{9C2F18F8-483A-97C4-F382-296CB78C8F80}" dt="2020-06-15T20:35:28.882" v="20" actId="14100"/>
          <ac:picMkLst>
            <pc:docMk/>
            <pc:sldMk cId="3265867334" sldId="440"/>
            <ac:picMk id="2" creationId="{423112E1-6D87-4B6C-BB61-916519CE0752}"/>
          </ac:picMkLst>
        </pc:picChg>
      </pc:sldChg>
      <pc:sldChg chg="addSp modSp">
        <pc:chgData name="John Cartwright" userId="S::john.cartwright@hartlepoolfe.ac.uk::aab42552-d48d-4c7e-81cd-76fbfe8dfb3c" providerId="AD" clId="Web-{9C2F18F8-483A-97C4-F382-296CB78C8F80}" dt="2020-06-15T20:35:50.194" v="23" actId="14100"/>
        <pc:sldMkLst>
          <pc:docMk/>
          <pc:sldMk cId="756421977" sldId="442"/>
        </pc:sldMkLst>
        <pc:picChg chg="add mod">
          <ac:chgData name="John Cartwright" userId="S::john.cartwright@hartlepoolfe.ac.uk::aab42552-d48d-4c7e-81cd-76fbfe8dfb3c" providerId="AD" clId="Web-{9C2F18F8-483A-97C4-F382-296CB78C8F80}" dt="2020-06-15T20:35:50.194" v="23" actId="14100"/>
          <ac:picMkLst>
            <pc:docMk/>
            <pc:sldMk cId="756421977" sldId="442"/>
            <ac:picMk id="2" creationId="{4BBEE4C6-589E-48F6-9151-90AD727371C0}"/>
          </ac:picMkLst>
        </pc:picChg>
      </pc:sldChg>
      <pc:sldChg chg="addSp modSp">
        <pc:chgData name="John Cartwright" userId="S::john.cartwright@hartlepoolfe.ac.uk::aab42552-d48d-4c7e-81cd-76fbfe8dfb3c" providerId="AD" clId="Web-{9C2F18F8-483A-97C4-F382-296CB78C8F80}" dt="2020-06-15T20:36:29.803" v="26" actId="14100"/>
        <pc:sldMkLst>
          <pc:docMk/>
          <pc:sldMk cId="599769207" sldId="444"/>
        </pc:sldMkLst>
        <pc:picChg chg="add mod">
          <ac:chgData name="John Cartwright" userId="S::john.cartwright@hartlepoolfe.ac.uk::aab42552-d48d-4c7e-81cd-76fbfe8dfb3c" providerId="AD" clId="Web-{9C2F18F8-483A-97C4-F382-296CB78C8F80}" dt="2020-06-15T20:36:29.803" v="26" actId="14100"/>
          <ac:picMkLst>
            <pc:docMk/>
            <pc:sldMk cId="599769207" sldId="444"/>
            <ac:picMk id="2" creationId="{298CFA5B-20D3-4BF8-B675-B09CE410FE64}"/>
          </ac:picMkLst>
        </pc:picChg>
      </pc:sldChg>
      <pc:sldChg chg="addSp modSp">
        <pc:chgData name="John Cartwright" userId="S::john.cartwright@hartlepoolfe.ac.uk::aab42552-d48d-4c7e-81cd-76fbfe8dfb3c" providerId="AD" clId="Web-{9C2F18F8-483A-97C4-F382-296CB78C8F80}" dt="2020-06-15T20:33:04.586" v="15" actId="1076"/>
        <pc:sldMkLst>
          <pc:docMk/>
          <pc:sldMk cId="350030474" sldId="447"/>
        </pc:sldMkLst>
        <pc:picChg chg="add mod">
          <ac:chgData name="John Cartwright" userId="S::john.cartwright@hartlepoolfe.ac.uk::aab42552-d48d-4c7e-81cd-76fbfe8dfb3c" providerId="AD" clId="Web-{9C2F18F8-483A-97C4-F382-296CB78C8F80}" dt="2020-06-15T20:33:04.586" v="15" actId="1076"/>
          <ac:picMkLst>
            <pc:docMk/>
            <pc:sldMk cId="350030474" sldId="447"/>
            <ac:picMk id="2" creationId="{1D2CC4C8-6334-4EDC-917F-7F7B37D3F684}"/>
          </ac:picMkLst>
        </pc:picChg>
        <pc:picChg chg="add mod">
          <ac:chgData name="John Cartwright" userId="S::john.cartwright@hartlepoolfe.ac.uk::aab42552-d48d-4c7e-81cd-76fbfe8dfb3c" providerId="AD" clId="Web-{9C2F18F8-483A-97C4-F382-296CB78C8F80}" dt="2020-06-15T20:33:01.367" v="14" actId="1076"/>
          <ac:picMkLst>
            <pc:docMk/>
            <pc:sldMk cId="350030474" sldId="447"/>
            <ac:picMk id="3" creationId="{653C1094-E23B-4557-BF5A-9430300B29B6}"/>
          </ac:picMkLst>
        </pc:picChg>
      </pc:sldChg>
      <pc:sldChg chg="addSp modSp">
        <pc:chgData name="John Cartwright" userId="S::john.cartwright@hartlepoolfe.ac.uk::aab42552-d48d-4c7e-81cd-76fbfe8dfb3c" providerId="AD" clId="Web-{9C2F18F8-483A-97C4-F382-296CB78C8F80}" dt="2020-06-15T20:31:03.899" v="11" actId="20577"/>
        <pc:sldMkLst>
          <pc:docMk/>
          <pc:sldMk cId="1457320780" sldId="448"/>
        </pc:sldMkLst>
        <pc:spChg chg="mod">
          <ac:chgData name="John Cartwright" userId="S::john.cartwright@hartlepoolfe.ac.uk::aab42552-d48d-4c7e-81cd-76fbfe8dfb3c" providerId="AD" clId="Web-{9C2F18F8-483A-97C4-F382-296CB78C8F80}" dt="2020-06-15T20:31:03.899" v="11" actId="20577"/>
          <ac:spMkLst>
            <pc:docMk/>
            <pc:sldMk cId="1457320780" sldId="448"/>
            <ac:spMk id="3" creationId="{84B20878-3BD1-5B4E-9574-730AE54AEEB7}"/>
          </ac:spMkLst>
        </pc:spChg>
        <pc:picChg chg="add mod">
          <ac:chgData name="John Cartwright" userId="S::john.cartwright@hartlepoolfe.ac.uk::aab42552-d48d-4c7e-81cd-76fbfe8dfb3c" providerId="AD" clId="Web-{9C2F18F8-483A-97C4-F382-296CB78C8F80}" dt="2020-06-15T20:30:57.133" v="8" actId="14100"/>
          <ac:picMkLst>
            <pc:docMk/>
            <pc:sldMk cId="1457320780" sldId="448"/>
            <ac:picMk id="4" creationId="{141E06A4-7633-40E3-8958-76E966F218DF}"/>
          </ac:picMkLst>
        </pc:picChg>
      </pc:sldChg>
      <pc:sldChg chg="addSp modSp">
        <pc:chgData name="John Cartwright" userId="S::john.cartwright@hartlepoolfe.ac.uk::aab42552-d48d-4c7e-81cd-76fbfe8dfb3c" providerId="AD" clId="Web-{9C2F18F8-483A-97C4-F382-296CB78C8F80}" dt="2020-06-15T20:29:39.009" v="5" actId="14100"/>
        <pc:sldMkLst>
          <pc:docMk/>
          <pc:sldMk cId="4002700187" sldId="450"/>
        </pc:sldMkLst>
        <pc:picChg chg="add mod">
          <ac:chgData name="John Cartwright" userId="S::john.cartwright@hartlepoolfe.ac.uk::aab42552-d48d-4c7e-81cd-76fbfe8dfb3c" providerId="AD" clId="Web-{9C2F18F8-483A-97C4-F382-296CB78C8F80}" dt="2020-06-15T20:29:39.009" v="5" actId="14100"/>
          <ac:picMkLst>
            <pc:docMk/>
            <pc:sldMk cId="4002700187" sldId="450"/>
            <ac:picMk id="4" creationId="{1F544AE7-1D60-4E6A-B30F-1EDCE437BA2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3/19/2021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648A6C2-BA11-9144-91C5-9F635A707F62}"/>
              </a:ext>
            </a:extLst>
          </p:cNvPr>
          <p:cNvSpPr>
            <a:spLocks noGrp="1" noChangeArrowheads="1"/>
          </p:cNvSpPr>
          <p:nvPr>
            <p:ph type="sldNum" sz="quarter" idx="5"/>
          </p:nvPr>
        </p:nvSpPr>
        <p:spPr>
          <a:ln/>
        </p:spPr>
        <p:txBody>
          <a:bodyPr/>
          <a:lstStyle/>
          <a:p>
            <a:fld id="{A943194B-DD5E-BD47-8369-A1F220CC04C8}" type="slidenum">
              <a:rPr lang="en-US" altLang="en-US"/>
              <a:pPr/>
              <a:t>10</a:t>
            </a:fld>
            <a:endParaRPr lang="en-US" altLang="en-US" dirty="0"/>
          </a:p>
        </p:txBody>
      </p:sp>
      <p:sp>
        <p:nvSpPr>
          <p:cNvPr id="402434" name="Rectangle 2">
            <a:extLst>
              <a:ext uri="{FF2B5EF4-FFF2-40B4-BE49-F238E27FC236}">
                <a16:creationId xmlns:a16="http://schemas.microsoft.com/office/drawing/2014/main" id="{217F5F60-FE11-6B49-BE57-6DC3D8B4C7F0}"/>
              </a:ext>
            </a:extLst>
          </p:cNvPr>
          <p:cNvSpPr>
            <a:spLocks noGrp="1" noRot="1" noChangeAspect="1" noChangeArrowheads="1" noTextEdit="1"/>
          </p:cNvSpPr>
          <p:nvPr>
            <p:ph type="sldImg"/>
          </p:nvPr>
        </p:nvSpPr>
        <p:spPr>
          <a:ln/>
        </p:spPr>
      </p:sp>
      <p:sp>
        <p:nvSpPr>
          <p:cNvPr id="402435" name="Rectangle 3">
            <a:extLst>
              <a:ext uri="{FF2B5EF4-FFF2-40B4-BE49-F238E27FC236}">
                <a16:creationId xmlns:a16="http://schemas.microsoft.com/office/drawing/2014/main" id="{93F13A71-C5AD-474A-9EC7-4B833986506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8442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648A6C2-BA11-9144-91C5-9F635A707F62}"/>
              </a:ext>
            </a:extLst>
          </p:cNvPr>
          <p:cNvSpPr>
            <a:spLocks noGrp="1" noChangeArrowheads="1"/>
          </p:cNvSpPr>
          <p:nvPr>
            <p:ph type="sldNum" sz="quarter" idx="5"/>
          </p:nvPr>
        </p:nvSpPr>
        <p:spPr>
          <a:ln/>
        </p:spPr>
        <p:txBody>
          <a:bodyPr/>
          <a:lstStyle/>
          <a:p>
            <a:fld id="{A943194B-DD5E-BD47-8369-A1F220CC04C8}" type="slidenum">
              <a:rPr lang="en-US" altLang="en-US"/>
              <a:pPr/>
              <a:t>11</a:t>
            </a:fld>
            <a:endParaRPr lang="en-US" altLang="en-US" dirty="0"/>
          </a:p>
        </p:txBody>
      </p:sp>
      <p:sp>
        <p:nvSpPr>
          <p:cNvPr id="402434" name="Rectangle 2">
            <a:extLst>
              <a:ext uri="{FF2B5EF4-FFF2-40B4-BE49-F238E27FC236}">
                <a16:creationId xmlns:a16="http://schemas.microsoft.com/office/drawing/2014/main" id="{217F5F60-FE11-6B49-BE57-6DC3D8B4C7F0}"/>
              </a:ext>
            </a:extLst>
          </p:cNvPr>
          <p:cNvSpPr>
            <a:spLocks noGrp="1" noRot="1" noChangeAspect="1" noChangeArrowheads="1" noTextEdit="1"/>
          </p:cNvSpPr>
          <p:nvPr>
            <p:ph type="sldImg"/>
          </p:nvPr>
        </p:nvSpPr>
        <p:spPr>
          <a:ln/>
        </p:spPr>
      </p:sp>
      <p:sp>
        <p:nvSpPr>
          <p:cNvPr id="402435" name="Rectangle 3">
            <a:extLst>
              <a:ext uri="{FF2B5EF4-FFF2-40B4-BE49-F238E27FC236}">
                <a16:creationId xmlns:a16="http://schemas.microsoft.com/office/drawing/2014/main" id="{93F13A71-C5AD-474A-9EC7-4B833986506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87087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7903E51-5F59-8B4E-ACB2-CE5EB7FAAD87}"/>
              </a:ext>
            </a:extLst>
          </p:cNvPr>
          <p:cNvSpPr>
            <a:spLocks noGrp="1" noChangeArrowheads="1"/>
          </p:cNvSpPr>
          <p:nvPr>
            <p:ph type="sldNum" sz="quarter" idx="5"/>
          </p:nvPr>
        </p:nvSpPr>
        <p:spPr>
          <a:ln/>
        </p:spPr>
        <p:txBody>
          <a:bodyPr/>
          <a:lstStyle/>
          <a:p>
            <a:fld id="{ED6939F1-9D2B-3044-8DB7-5862B4DAEE69}" type="slidenum">
              <a:rPr lang="en-US" altLang="en-US"/>
              <a:pPr/>
              <a:t>12</a:t>
            </a:fld>
            <a:endParaRPr lang="en-US" altLang="en-US" dirty="0"/>
          </a:p>
        </p:txBody>
      </p:sp>
      <p:sp>
        <p:nvSpPr>
          <p:cNvPr id="403458" name="Rectangle 2">
            <a:extLst>
              <a:ext uri="{FF2B5EF4-FFF2-40B4-BE49-F238E27FC236}">
                <a16:creationId xmlns:a16="http://schemas.microsoft.com/office/drawing/2014/main" id="{920A4BA0-5788-674D-B94B-0AC744BC3844}"/>
              </a:ext>
            </a:extLst>
          </p:cNvPr>
          <p:cNvSpPr>
            <a:spLocks noGrp="1" noRot="1" noChangeAspect="1" noChangeArrowheads="1" noTextEdit="1"/>
          </p:cNvSpPr>
          <p:nvPr>
            <p:ph type="sldImg"/>
          </p:nvPr>
        </p:nvSpPr>
        <p:spPr>
          <a:ln/>
        </p:spPr>
      </p:sp>
      <p:sp>
        <p:nvSpPr>
          <p:cNvPr id="403459" name="Rectangle 3">
            <a:extLst>
              <a:ext uri="{FF2B5EF4-FFF2-40B4-BE49-F238E27FC236}">
                <a16:creationId xmlns:a16="http://schemas.microsoft.com/office/drawing/2014/main" id="{D0920E8C-8A5C-9047-A732-C81A81B794FD}"/>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94892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D2D4912-765F-214F-AA75-7BD503D05E00}"/>
              </a:ext>
            </a:extLst>
          </p:cNvPr>
          <p:cNvSpPr>
            <a:spLocks noGrp="1" noChangeArrowheads="1"/>
          </p:cNvSpPr>
          <p:nvPr>
            <p:ph type="sldNum" sz="quarter" idx="5"/>
          </p:nvPr>
        </p:nvSpPr>
        <p:spPr>
          <a:ln/>
        </p:spPr>
        <p:txBody>
          <a:bodyPr/>
          <a:lstStyle/>
          <a:p>
            <a:fld id="{F20837C9-4349-7B4D-A98A-1B3F92A19F7C}" type="slidenum">
              <a:rPr lang="en-US" altLang="en-US"/>
              <a:pPr/>
              <a:t>13</a:t>
            </a:fld>
            <a:endParaRPr lang="en-US" altLang="en-US" dirty="0"/>
          </a:p>
        </p:txBody>
      </p:sp>
      <p:sp>
        <p:nvSpPr>
          <p:cNvPr id="404482" name="Rectangle 2">
            <a:extLst>
              <a:ext uri="{FF2B5EF4-FFF2-40B4-BE49-F238E27FC236}">
                <a16:creationId xmlns:a16="http://schemas.microsoft.com/office/drawing/2014/main" id="{A54816C9-133F-4040-8043-DB59D894E9B2}"/>
              </a:ext>
            </a:extLst>
          </p:cNvPr>
          <p:cNvSpPr>
            <a:spLocks noGrp="1" noRot="1" noChangeAspect="1" noChangeArrowheads="1" noTextEdit="1"/>
          </p:cNvSpPr>
          <p:nvPr>
            <p:ph type="sldImg"/>
          </p:nvPr>
        </p:nvSpPr>
        <p:spPr>
          <a:ln/>
        </p:spPr>
      </p:sp>
      <p:sp>
        <p:nvSpPr>
          <p:cNvPr id="404483" name="Rectangle 3">
            <a:extLst>
              <a:ext uri="{FF2B5EF4-FFF2-40B4-BE49-F238E27FC236}">
                <a16:creationId xmlns:a16="http://schemas.microsoft.com/office/drawing/2014/main" id="{1CB3EAF6-F836-2C49-8C48-BACB7B21768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59788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5AEE205-C122-0241-A35E-F20ED8B508BE}"/>
              </a:ext>
            </a:extLst>
          </p:cNvPr>
          <p:cNvSpPr>
            <a:spLocks noGrp="1" noChangeArrowheads="1"/>
          </p:cNvSpPr>
          <p:nvPr>
            <p:ph type="sldNum" sz="quarter" idx="5"/>
          </p:nvPr>
        </p:nvSpPr>
        <p:spPr>
          <a:ln/>
        </p:spPr>
        <p:txBody>
          <a:bodyPr/>
          <a:lstStyle/>
          <a:p>
            <a:fld id="{9E8D0454-70D9-7B4E-8385-11CD2EF12150}" type="slidenum">
              <a:rPr lang="en-US" altLang="en-US"/>
              <a:pPr/>
              <a:t>14</a:t>
            </a:fld>
            <a:endParaRPr lang="en-US" altLang="en-US" dirty="0"/>
          </a:p>
        </p:txBody>
      </p:sp>
      <p:sp>
        <p:nvSpPr>
          <p:cNvPr id="405506" name="Rectangle 2">
            <a:extLst>
              <a:ext uri="{FF2B5EF4-FFF2-40B4-BE49-F238E27FC236}">
                <a16:creationId xmlns:a16="http://schemas.microsoft.com/office/drawing/2014/main" id="{1CBFCB18-CFC9-5C4A-A865-36525CB671D8}"/>
              </a:ext>
            </a:extLst>
          </p:cNvPr>
          <p:cNvSpPr>
            <a:spLocks noGrp="1" noRot="1" noChangeAspect="1" noChangeArrowheads="1" noTextEdit="1"/>
          </p:cNvSpPr>
          <p:nvPr>
            <p:ph type="sldImg"/>
          </p:nvPr>
        </p:nvSpPr>
        <p:spPr>
          <a:ln/>
        </p:spPr>
      </p:sp>
      <p:sp>
        <p:nvSpPr>
          <p:cNvPr id="405507" name="Rectangle 3">
            <a:extLst>
              <a:ext uri="{FF2B5EF4-FFF2-40B4-BE49-F238E27FC236}">
                <a16:creationId xmlns:a16="http://schemas.microsoft.com/office/drawing/2014/main" id="{FFCD8D48-68C6-6742-8FB7-7F84EB3A51A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60984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FAEF32A-5A26-1D45-BBC1-75D5ED530653}"/>
              </a:ext>
            </a:extLst>
          </p:cNvPr>
          <p:cNvSpPr>
            <a:spLocks noGrp="1" noChangeArrowheads="1"/>
          </p:cNvSpPr>
          <p:nvPr>
            <p:ph type="sldNum" sz="quarter" idx="5"/>
          </p:nvPr>
        </p:nvSpPr>
        <p:spPr>
          <a:ln/>
        </p:spPr>
        <p:txBody>
          <a:bodyPr/>
          <a:lstStyle/>
          <a:p>
            <a:fld id="{56FEAE32-70EF-0743-B42B-1677A55D26B5}" type="slidenum">
              <a:rPr lang="en-US" altLang="en-US"/>
              <a:pPr/>
              <a:t>15</a:t>
            </a:fld>
            <a:endParaRPr lang="en-US" altLang="en-US" dirty="0"/>
          </a:p>
        </p:txBody>
      </p:sp>
      <p:sp>
        <p:nvSpPr>
          <p:cNvPr id="406530" name="Rectangle 2">
            <a:extLst>
              <a:ext uri="{FF2B5EF4-FFF2-40B4-BE49-F238E27FC236}">
                <a16:creationId xmlns:a16="http://schemas.microsoft.com/office/drawing/2014/main" id="{9FE7EBFF-874C-974A-B573-98FE1E4D4EF7}"/>
              </a:ext>
            </a:extLst>
          </p:cNvPr>
          <p:cNvSpPr>
            <a:spLocks noGrp="1" noRot="1" noChangeAspect="1" noChangeArrowheads="1" noTextEdit="1"/>
          </p:cNvSpPr>
          <p:nvPr>
            <p:ph type="sldImg"/>
          </p:nvPr>
        </p:nvSpPr>
        <p:spPr>
          <a:ln/>
        </p:spPr>
      </p:sp>
      <p:sp>
        <p:nvSpPr>
          <p:cNvPr id="406531" name="Rectangle 3">
            <a:extLst>
              <a:ext uri="{FF2B5EF4-FFF2-40B4-BE49-F238E27FC236}">
                <a16:creationId xmlns:a16="http://schemas.microsoft.com/office/drawing/2014/main" id="{1F07BB2C-F7D2-FA4F-8F97-1E34F33AA57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216393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3002E70-933B-3B4B-8F08-42C8756A77EF}"/>
              </a:ext>
            </a:extLst>
          </p:cNvPr>
          <p:cNvSpPr>
            <a:spLocks noGrp="1" noChangeArrowheads="1"/>
          </p:cNvSpPr>
          <p:nvPr>
            <p:ph type="sldNum" sz="quarter" idx="5"/>
          </p:nvPr>
        </p:nvSpPr>
        <p:spPr>
          <a:ln/>
        </p:spPr>
        <p:txBody>
          <a:bodyPr/>
          <a:lstStyle/>
          <a:p>
            <a:fld id="{D0A0DCBC-C819-0A4E-9207-D5270E5CCD61}" type="slidenum">
              <a:rPr lang="en-US" altLang="en-US"/>
              <a:pPr/>
              <a:t>16</a:t>
            </a:fld>
            <a:endParaRPr lang="en-US" altLang="en-US" dirty="0"/>
          </a:p>
        </p:txBody>
      </p:sp>
      <p:sp>
        <p:nvSpPr>
          <p:cNvPr id="407554" name="Rectangle 2">
            <a:extLst>
              <a:ext uri="{FF2B5EF4-FFF2-40B4-BE49-F238E27FC236}">
                <a16:creationId xmlns:a16="http://schemas.microsoft.com/office/drawing/2014/main" id="{20378C9D-5B77-4F4D-BB46-484D8BAF3004}"/>
              </a:ext>
            </a:extLst>
          </p:cNvPr>
          <p:cNvSpPr>
            <a:spLocks noGrp="1" noRot="1" noChangeAspect="1" noChangeArrowheads="1" noTextEdit="1"/>
          </p:cNvSpPr>
          <p:nvPr>
            <p:ph type="sldImg"/>
          </p:nvPr>
        </p:nvSpPr>
        <p:spPr>
          <a:ln/>
        </p:spPr>
      </p:sp>
      <p:sp>
        <p:nvSpPr>
          <p:cNvPr id="407555" name="Rectangle 3">
            <a:extLst>
              <a:ext uri="{FF2B5EF4-FFF2-40B4-BE49-F238E27FC236}">
                <a16:creationId xmlns:a16="http://schemas.microsoft.com/office/drawing/2014/main" id="{4F9A9041-7B9F-8B4B-B9C2-56CCFD6CF59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76885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F2A5D49-FC88-5D47-AC06-2D961E5E0B1B}"/>
              </a:ext>
            </a:extLst>
          </p:cNvPr>
          <p:cNvSpPr>
            <a:spLocks noGrp="1" noChangeArrowheads="1"/>
          </p:cNvSpPr>
          <p:nvPr>
            <p:ph type="sldNum" sz="quarter" idx="5"/>
          </p:nvPr>
        </p:nvSpPr>
        <p:spPr>
          <a:ln/>
        </p:spPr>
        <p:txBody>
          <a:bodyPr/>
          <a:lstStyle/>
          <a:p>
            <a:fld id="{743A1C7C-4D75-2E46-8675-830881F769AA}" type="slidenum">
              <a:rPr lang="en-US" altLang="en-US"/>
              <a:pPr/>
              <a:t>17</a:t>
            </a:fld>
            <a:endParaRPr lang="en-US" altLang="en-US" dirty="0"/>
          </a:p>
        </p:txBody>
      </p:sp>
      <p:sp>
        <p:nvSpPr>
          <p:cNvPr id="408578" name="Rectangle 2">
            <a:extLst>
              <a:ext uri="{FF2B5EF4-FFF2-40B4-BE49-F238E27FC236}">
                <a16:creationId xmlns:a16="http://schemas.microsoft.com/office/drawing/2014/main" id="{D42C5B3B-171F-614A-86A9-6BEEC1B8F5F6}"/>
              </a:ext>
            </a:extLst>
          </p:cNvPr>
          <p:cNvSpPr>
            <a:spLocks noGrp="1" noRot="1" noChangeAspect="1" noChangeArrowheads="1" noTextEdit="1"/>
          </p:cNvSpPr>
          <p:nvPr>
            <p:ph type="sldImg"/>
          </p:nvPr>
        </p:nvSpPr>
        <p:spPr>
          <a:ln/>
        </p:spPr>
      </p:sp>
      <p:sp>
        <p:nvSpPr>
          <p:cNvPr id="408579" name="Rectangle 3">
            <a:extLst>
              <a:ext uri="{FF2B5EF4-FFF2-40B4-BE49-F238E27FC236}">
                <a16:creationId xmlns:a16="http://schemas.microsoft.com/office/drawing/2014/main" id="{F44BF509-8809-A841-80D6-86EF0673147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692218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C231797-E08C-C04F-87CD-B6B911A1DA7C}"/>
              </a:ext>
            </a:extLst>
          </p:cNvPr>
          <p:cNvSpPr>
            <a:spLocks noGrp="1" noChangeArrowheads="1"/>
          </p:cNvSpPr>
          <p:nvPr>
            <p:ph type="sldNum" sz="quarter" idx="5"/>
          </p:nvPr>
        </p:nvSpPr>
        <p:spPr>
          <a:ln/>
        </p:spPr>
        <p:txBody>
          <a:bodyPr/>
          <a:lstStyle/>
          <a:p>
            <a:fld id="{61E18136-8AF4-6641-8B7C-C9F8063F2C26}" type="slidenum">
              <a:rPr lang="en-US" altLang="en-US"/>
              <a:pPr/>
              <a:t>18</a:t>
            </a:fld>
            <a:endParaRPr lang="en-US" altLang="en-US" dirty="0"/>
          </a:p>
        </p:txBody>
      </p:sp>
      <p:sp>
        <p:nvSpPr>
          <p:cNvPr id="409602" name="Rectangle 2">
            <a:extLst>
              <a:ext uri="{FF2B5EF4-FFF2-40B4-BE49-F238E27FC236}">
                <a16:creationId xmlns:a16="http://schemas.microsoft.com/office/drawing/2014/main" id="{B2BAC17B-1483-2D47-A49D-C9822D383F68}"/>
              </a:ext>
            </a:extLst>
          </p:cNvPr>
          <p:cNvSpPr>
            <a:spLocks noGrp="1" noRot="1" noChangeAspect="1" noChangeArrowheads="1" noTextEdit="1"/>
          </p:cNvSpPr>
          <p:nvPr>
            <p:ph type="sldImg"/>
          </p:nvPr>
        </p:nvSpPr>
        <p:spPr>
          <a:ln/>
        </p:spPr>
      </p:sp>
      <p:sp>
        <p:nvSpPr>
          <p:cNvPr id="409603" name="Rectangle 3">
            <a:extLst>
              <a:ext uri="{FF2B5EF4-FFF2-40B4-BE49-F238E27FC236}">
                <a16:creationId xmlns:a16="http://schemas.microsoft.com/office/drawing/2014/main" id="{A000EF15-32CD-4C44-9776-1292B16BB86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75419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76244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323528"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2944800"/>
            <a:ext cx="7067128" cy="2514600"/>
          </a:xfrm>
        </p:spPr>
        <p:txBody>
          <a:bodyPr anchor="t"/>
          <a:lstStyle/>
          <a:p>
            <a:br>
              <a:rPr lang="en-GB" dirty="0"/>
            </a:br>
            <a:br>
              <a:rPr lang="en-GB" dirty="0"/>
            </a:br>
            <a:r>
              <a:rPr lang="en-GB" dirty="0"/>
              <a:t>PowerPoint 5: Welfare of staff and safe storage of materials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6" name="Rectangle 8">
            <a:extLst>
              <a:ext uri="{FF2B5EF4-FFF2-40B4-BE49-F238E27FC236}">
                <a16:creationId xmlns:a16="http://schemas.microsoft.com/office/drawing/2014/main" id="{6287871B-74D5-A14A-BB81-30AF89FCC6DA}"/>
              </a:ext>
            </a:extLst>
          </p:cNvPr>
          <p:cNvSpPr>
            <a:spLocks noGrp="1" noChangeArrowheads="1"/>
          </p:cNvSpPr>
          <p:nvPr>
            <p:ph type="title"/>
          </p:nvPr>
        </p:nvSpPr>
        <p:spPr/>
        <p:txBody>
          <a:bodyPr/>
          <a:lstStyle/>
          <a:p>
            <a:r>
              <a:rPr lang="en-GB" altLang="en-US" dirty="0"/>
              <a:t>Site layout and storage of materials</a:t>
            </a:r>
          </a:p>
        </p:txBody>
      </p:sp>
      <p:sp>
        <p:nvSpPr>
          <p:cNvPr id="350217" name="Rectangle 9">
            <a:extLst>
              <a:ext uri="{FF2B5EF4-FFF2-40B4-BE49-F238E27FC236}">
                <a16:creationId xmlns:a16="http://schemas.microsoft.com/office/drawing/2014/main" id="{89708DB1-11B0-0B49-9F46-FB10291F6109}"/>
              </a:ext>
            </a:extLst>
          </p:cNvPr>
          <p:cNvSpPr>
            <a:spLocks noGrp="1" noChangeArrowheads="1"/>
          </p:cNvSpPr>
          <p:nvPr>
            <p:ph type="body" idx="1"/>
          </p:nvPr>
        </p:nvSpPr>
        <p:spPr/>
        <p:txBody>
          <a:bodyPr/>
          <a:lstStyle/>
          <a:p>
            <a:r>
              <a:rPr lang="en-GB" altLang="en-US" dirty="0"/>
              <a:t>One of the most important jobs when planning a construction site is the welfare and wellbeing of the workforce.</a:t>
            </a:r>
          </a:p>
          <a:p>
            <a:r>
              <a:rPr lang="en-GB" altLang="en-US" dirty="0"/>
              <a:t>This careful planning includes the site layout and materials storage, rest area, toilet block and general welfare of the workers.</a:t>
            </a:r>
          </a:p>
          <a:p>
            <a:endParaRPr lang="en-GB" altLang="en-US" dirty="0"/>
          </a:p>
        </p:txBody>
      </p:sp>
      <p:pic>
        <p:nvPicPr>
          <p:cNvPr id="5" name="Picture 4">
            <a:extLst>
              <a:ext uri="{FF2B5EF4-FFF2-40B4-BE49-F238E27FC236}">
                <a16:creationId xmlns:a16="http://schemas.microsoft.com/office/drawing/2014/main" id="{15996BAD-60CF-4DD9-9A9E-92F693A4FC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840" y="3085193"/>
            <a:ext cx="4103688" cy="2674807"/>
          </a:xfrm>
          <a:prstGeom prst="rect">
            <a:avLst/>
          </a:prstGeom>
        </p:spPr>
      </p:pic>
      <p:pic>
        <p:nvPicPr>
          <p:cNvPr id="7" name="Picture 6" descr="A picture containing person, indoor, preparing&#10;&#10;Description automatically generated">
            <a:extLst>
              <a:ext uri="{FF2B5EF4-FFF2-40B4-BE49-F238E27FC236}">
                <a16:creationId xmlns:a16="http://schemas.microsoft.com/office/drawing/2014/main" id="{55CE919B-3A44-4BC4-8865-8A33B2FEE86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54260" y="3117566"/>
            <a:ext cx="4012212" cy="2674808"/>
          </a:xfrm>
          <a:prstGeom prst="rect">
            <a:avLst/>
          </a:prstGeom>
        </p:spPr>
      </p:pic>
    </p:spTree>
    <p:extLst>
      <p:ext uri="{BB962C8B-B14F-4D97-AF65-F5344CB8AC3E}">
        <p14:creationId xmlns:p14="http://schemas.microsoft.com/office/powerpoint/2010/main" val="350030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6" name="Rectangle 8">
            <a:extLst>
              <a:ext uri="{FF2B5EF4-FFF2-40B4-BE49-F238E27FC236}">
                <a16:creationId xmlns:a16="http://schemas.microsoft.com/office/drawing/2014/main" id="{6287871B-74D5-A14A-BB81-30AF89FCC6DA}"/>
              </a:ext>
            </a:extLst>
          </p:cNvPr>
          <p:cNvSpPr>
            <a:spLocks noGrp="1" noChangeArrowheads="1"/>
          </p:cNvSpPr>
          <p:nvPr>
            <p:ph type="title"/>
          </p:nvPr>
        </p:nvSpPr>
        <p:spPr/>
        <p:txBody>
          <a:bodyPr/>
          <a:lstStyle/>
          <a:p>
            <a:r>
              <a:rPr lang="en-GB" altLang="en-US" dirty="0"/>
              <a:t>Site layout</a:t>
            </a:r>
          </a:p>
        </p:txBody>
      </p:sp>
      <p:sp>
        <p:nvSpPr>
          <p:cNvPr id="350217" name="Rectangle 9">
            <a:extLst>
              <a:ext uri="{FF2B5EF4-FFF2-40B4-BE49-F238E27FC236}">
                <a16:creationId xmlns:a16="http://schemas.microsoft.com/office/drawing/2014/main" id="{89708DB1-11B0-0B49-9F46-FB10291F6109}"/>
              </a:ext>
            </a:extLst>
          </p:cNvPr>
          <p:cNvSpPr>
            <a:spLocks noGrp="1" noChangeArrowheads="1"/>
          </p:cNvSpPr>
          <p:nvPr>
            <p:ph type="body" idx="1"/>
          </p:nvPr>
        </p:nvSpPr>
        <p:spPr/>
        <p:txBody>
          <a:bodyPr/>
          <a:lstStyle/>
          <a:p>
            <a:r>
              <a:rPr lang="en-GB" altLang="en-US" dirty="0"/>
              <a:t>A construction site can be seen as a temporary workshop or store from which a contractor will erect a building.</a:t>
            </a:r>
          </a:p>
          <a:p>
            <a:r>
              <a:rPr lang="en-GB" altLang="en-US" dirty="0"/>
              <a:t>The site should be planned to minimise movement of:</a:t>
            </a:r>
          </a:p>
          <a:p>
            <a:pPr lvl="1"/>
            <a:r>
              <a:rPr lang="en-GB" altLang="en-US" dirty="0"/>
              <a:t>operatives</a:t>
            </a:r>
          </a:p>
          <a:p>
            <a:pPr lvl="1"/>
            <a:r>
              <a:rPr lang="en-GB" altLang="en-US" dirty="0"/>
              <a:t>materials</a:t>
            </a:r>
          </a:p>
          <a:p>
            <a:pPr lvl="1"/>
            <a:r>
              <a:rPr lang="en-GB" altLang="en-US" dirty="0"/>
              <a:t>Plant.</a:t>
            </a:r>
          </a:p>
          <a:p>
            <a:r>
              <a:rPr lang="en-GB" altLang="en-US" dirty="0"/>
              <a:t>When planning site layout it is essential to comply with :</a:t>
            </a:r>
          </a:p>
          <a:p>
            <a:pPr lvl="1"/>
            <a:r>
              <a:rPr lang="en-GB" altLang="en-US" dirty="0"/>
              <a:t>HASAWA</a:t>
            </a:r>
          </a:p>
          <a:p>
            <a:pPr lvl="1"/>
            <a:r>
              <a:rPr lang="en-GB" altLang="en-US" dirty="0"/>
              <a:t>Construction Regulations.</a:t>
            </a:r>
          </a:p>
        </p:txBody>
      </p:sp>
    </p:spTree>
    <p:extLst>
      <p:ext uri="{BB962C8B-B14F-4D97-AF65-F5344CB8AC3E}">
        <p14:creationId xmlns:p14="http://schemas.microsoft.com/office/powerpoint/2010/main" val="802004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6" name="Rectangle 6">
            <a:extLst>
              <a:ext uri="{FF2B5EF4-FFF2-40B4-BE49-F238E27FC236}">
                <a16:creationId xmlns:a16="http://schemas.microsoft.com/office/drawing/2014/main" id="{6FB715C9-B314-C348-99A2-0BCDB3693B52}"/>
              </a:ext>
            </a:extLst>
          </p:cNvPr>
          <p:cNvSpPr>
            <a:spLocks noGrp="1" noChangeArrowheads="1"/>
          </p:cNvSpPr>
          <p:nvPr>
            <p:ph type="title"/>
          </p:nvPr>
        </p:nvSpPr>
        <p:spPr/>
        <p:txBody>
          <a:bodyPr/>
          <a:lstStyle/>
          <a:p>
            <a:r>
              <a:rPr lang="en-GB" altLang="en-US" dirty="0"/>
              <a:t>Safe storage of materials</a:t>
            </a:r>
          </a:p>
        </p:txBody>
      </p:sp>
      <p:sp>
        <p:nvSpPr>
          <p:cNvPr id="353287" name="Rectangle 7">
            <a:extLst>
              <a:ext uri="{FF2B5EF4-FFF2-40B4-BE49-F238E27FC236}">
                <a16:creationId xmlns:a16="http://schemas.microsoft.com/office/drawing/2014/main" id="{473A15E0-D8CA-2D43-ACF9-9C8552F94122}"/>
              </a:ext>
            </a:extLst>
          </p:cNvPr>
          <p:cNvSpPr>
            <a:spLocks noGrp="1" noChangeArrowheads="1"/>
          </p:cNvSpPr>
          <p:nvPr>
            <p:ph type="body" idx="1"/>
          </p:nvPr>
        </p:nvSpPr>
        <p:spPr/>
        <p:txBody>
          <a:bodyPr/>
          <a:lstStyle/>
          <a:p>
            <a:r>
              <a:rPr lang="en-GB" altLang="en-US" dirty="0"/>
              <a:t>When storing materials, consider:</a:t>
            </a:r>
          </a:p>
          <a:p>
            <a:pPr lvl="1"/>
            <a:r>
              <a:rPr lang="en-GB" altLang="en-US" dirty="0"/>
              <a:t>materials ready for use</a:t>
            </a:r>
          </a:p>
          <a:p>
            <a:pPr lvl="1"/>
            <a:r>
              <a:rPr lang="en-GB" altLang="en-US" dirty="0"/>
              <a:t>materials required at a later date</a:t>
            </a:r>
          </a:p>
          <a:p>
            <a:pPr lvl="1"/>
            <a:r>
              <a:rPr lang="en-GB" altLang="en-US" dirty="0"/>
              <a:t>protection, safety and security. </a:t>
            </a:r>
          </a:p>
          <a:p>
            <a:pPr marL="0" lvl="1" indent="0">
              <a:buNone/>
            </a:pPr>
            <a:r>
              <a:rPr lang="en-GB" altLang="en-US" dirty="0"/>
              <a:t>Material storage areas should be:</a:t>
            </a:r>
          </a:p>
          <a:p>
            <a:pPr lvl="1"/>
            <a:r>
              <a:rPr lang="en-GB" altLang="en-US" dirty="0"/>
              <a:t>convenient for site access </a:t>
            </a:r>
          </a:p>
          <a:p>
            <a:pPr lvl="1"/>
            <a:r>
              <a:rPr lang="en-GB" altLang="en-US" dirty="0"/>
              <a:t>convenient for the building itself.</a:t>
            </a:r>
          </a:p>
          <a:p>
            <a:r>
              <a:rPr lang="en-GB" altLang="en-US" dirty="0"/>
              <a:t>Different materials have different requirements.</a:t>
            </a:r>
          </a:p>
          <a:p>
            <a:r>
              <a:rPr lang="en-GB" altLang="en-US" dirty="0"/>
              <a:t>Consider phased deliveries of materials.</a:t>
            </a:r>
          </a:p>
          <a:p>
            <a:endParaRPr lang="en-GB" altLang="en-US" dirty="0"/>
          </a:p>
        </p:txBody>
      </p:sp>
    </p:spTree>
    <p:extLst>
      <p:ext uri="{BB962C8B-B14F-4D97-AF65-F5344CB8AC3E}">
        <p14:creationId xmlns:p14="http://schemas.microsoft.com/office/powerpoint/2010/main" val="2167581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10" name="Rectangle 6">
            <a:extLst>
              <a:ext uri="{FF2B5EF4-FFF2-40B4-BE49-F238E27FC236}">
                <a16:creationId xmlns:a16="http://schemas.microsoft.com/office/drawing/2014/main" id="{AA7876BD-C53D-0F47-B974-00C2E91B7F7C}"/>
              </a:ext>
            </a:extLst>
          </p:cNvPr>
          <p:cNvSpPr>
            <a:spLocks noGrp="1" noChangeArrowheads="1"/>
          </p:cNvSpPr>
          <p:nvPr>
            <p:ph type="title"/>
          </p:nvPr>
        </p:nvSpPr>
        <p:spPr/>
        <p:txBody>
          <a:bodyPr/>
          <a:lstStyle/>
          <a:p>
            <a:r>
              <a:rPr lang="en-GB" altLang="en-US" dirty="0"/>
              <a:t>Safe storage of materials</a:t>
            </a:r>
          </a:p>
        </p:txBody>
      </p:sp>
      <p:sp>
        <p:nvSpPr>
          <p:cNvPr id="354311" name="Rectangle 7">
            <a:extLst>
              <a:ext uri="{FF2B5EF4-FFF2-40B4-BE49-F238E27FC236}">
                <a16:creationId xmlns:a16="http://schemas.microsoft.com/office/drawing/2014/main" id="{C1DDFA1E-677E-B348-9A66-5D489AB6C123}"/>
              </a:ext>
            </a:extLst>
          </p:cNvPr>
          <p:cNvSpPr>
            <a:spLocks noGrp="1" noChangeArrowheads="1"/>
          </p:cNvSpPr>
          <p:nvPr>
            <p:ph type="body" idx="1"/>
          </p:nvPr>
        </p:nvSpPr>
        <p:spPr>
          <a:xfrm>
            <a:off x="457200" y="1512000"/>
            <a:ext cx="5050904" cy="4248000"/>
          </a:xfrm>
        </p:spPr>
        <p:txBody>
          <a:bodyPr/>
          <a:lstStyle/>
          <a:p>
            <a:r>
              <a:rPr lang="en-GB" altLang="en-US" dirty="0"/>
              <a:t>Large valuable items, such as:</a:t>
            </a:r>
          </a:p>
          <a:p>
            <a:pPr lvl="1"/>
            <a:r>
              <a:rPr lang="en-GB" altLang="en-US" dirty="0"/>
              <a:t>door/window frames, PVC pipes and drainage fittings should be stored in a fenced and locked compound.</a:t>
            </a:r>
          </a:p>
          <a:p>
            <a:r>
              <a:rPr lang="en-GB" altLang="en-US" dirty="0"/>
              <a:t>Smaller valuable items such as:</a:t>
            </a:r>
          </a:p>
          <a:p>
            <a:pPr lvl="1"/>
            <a:r>
              <a:rPr lang="en-GB" altLang="en-US" dirty="0"/>
              <a:t>ironmongery, fixings such as nails and screws, copper pipe, electrical wire and fittings should be stored in lockable covered site huts.</a:t>
            </a:r>
          </a:p>
        </p:txBody>
      </p:sp>
      <p:pic>
        <p:nvPicPr>
          <p:cNvPr id="4" name="Picture 3" descr="A picture containing ground, outdoor, dirt&#10;&#10;Description automatically generated">
            <a:extLst>
              <a:ext uri="{FF2B5EF4-FFF2-40B4-BE49-F238E27FC236}">
                <a16:creationId xmlns:a16="http://schemas.microsoft.com/office/drawing/2014/main" id="{D758E47A-D494-4ECE-A39E-20723B3F68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3914" y="1844824"/>
            <a:ext cx="3780086" cy="2520280"/>
          </a:xfrm>
          <a:prstGeom prst="rect">
            <a:avLst/>
          </a:prstGeom>
        </p:spPr>
      </p:pic>
    </p:spTree>
    <p:extLst>
      <p:ext uri="{BB962C8B-B14F-4D97-AF65-F5344CB8AC3E}">
        <p14:creationId xmlns:p14="http://schemas.microsoft.com/office/powerpoint/2010/main" val="1473449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4" name="Rectangle 6">
            <a:extLst>
              <a:ext uri="{FF2B5EF4-FFF2-40B4-BE49-F238E27FC236}">
                <a16:creationId xmlns:a16="http://schemas.microsoft.com/office/drawing/2014/main" id="{3DA8E6E6-F4E4-814B-8D8B-9446E62E88D1}"/>
              </a:ext>
            </a:extLst>
          </p:cNvPr>
          <p:cNvSpPr>
            <a:spLocks noGrp="1" noChangeArrowheads="1"/>
          </p:cNvSpPr>
          <p:nvPr>
            <p:ph type="title"/>
          </p:nvPr>
        </p:nvSpPr>
        <p:spPr/>
        <p:txBody>
          <a:bodyPr/>
          <a:lstStyle/>
          <a:p>
            <a:r>
              <a:rPr lang="en-GB" altLang="en-US" dirty="0"/>
              <a:t>Safe storage of materials</a:t>
            </a:r>
          </a:p>
        </p:txBody>
      </p:sp>
      <p:sp>
        <p:nvSpPr>
          <p:cNvPr id="355335" name="Rectangle 7">
            <a:extLst>
              <a:ext uri="{FF2B5EF4-FFF2-40B4-BE49-F238E27FC236}">
                <a16:creationId xmlns:a16="http://schemas.microsoft.com/office/drawing/2014/main" id="{7C322A54-4D45-5E4D-BDDF-4B4B95D4DE61}"/>
              </a:ext>
            </a:extLst>
          </p:cNvPr>
          <p:cNvSpPr>
            <a:spLocks noGrp="1" noChangeArrowheads="1"/>
          </p:cNvSpPr>
          <p:nvPr>
            <p:ph type="body" idx="1"/>
          </p:nvPr>
        </p:nvSpPr>
        <p:spPr/>
        <p:txBody>
          <a:bodyPr/>
          <a:lstStyle/>
          <a:p>
            <a:r>
              <a:rPr lang="en-GB" altLang="en-US" dirty="0"/>
              <a:t>Materials have different storage requirements, for example materials stored outside must be:</a:t>
            </a:r>
          </a:p>
          <a:p>
            <a:pPr lvl="1"/>
            <a:r>
              <a:rPr lang="en-GB" altLang="en-US" dirty="0"/>
              <a:t>protected from elements</a:t>
            </a:r>
          </a:p>
          <a:p>
            <a:pPr lvl="1"/>
            <a:r>
              <a:rPr lang="en-GB" altLang="en-US" dirty="0"/>
              <a:t>stored and stacked safely</a:t>
            </a:r>
          </a:p>
          <a:p>
            <a:pPr lvl="1"/>
            <a:r>
              <a:rPr lang="en-GB" altLang="en-US" dirty="0"/>
              <a:t>located to avoid site congestion</a:t>
            </a:r>
          </a:p>
          <a:p>
            <a:pPr lvl="1"/>
            <a:r>
              <a:rPr lang="en-GB" altLang="en-US" dirty="0"/>
              <a:t>stored clear of machinery and fire fighting equipment</a:t>
            </a:r>
          </a:p>
          <a:p>
            <a:pPr lvl="1"/>
            <a:r>
              <a:rPr lang="en-GB" altLang="en-US" dirty="0"/>
              <a:t>stored as close as safely possible to working area</a:t>
            </a:r>
          </a:p>
          <a:p>
            <a:pPr lvl="1"/>
            <a:r>
              <a:rPr lang="en-GB" altLang="en-US" dirty="0"/>
              <a:t>kept clear from edges of excavations.</a:t>
            </a:r>
          </a:p>
        </p:txBody>
      </p:sp>
    </p:spTree>
    <p:extLst>
      <p:ext uri="{BB962C8B-B14F-4D97-AF65-F5344CB8AC3E}">
        <p14:creationId xmlns:p14="http://schemas.microsoft.com/office/powerpoint/2010/main" val="3801528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9" name="Rectangle 7">
            <a:extLst>
              <a:ext uri="{FF2B5EF4-FFF2-40B4-BE49-F238E27FC236}">
                <a16:creationId xmlns:a16="http://schemas.microsoft.com/office/drawing/2014/main" id="{D0C88FF9-C8B4-CF49-B1C6-A9E820552753}"/>
              </a:ext>
            </a:extLst>
          </p:cNvPr>
          <p:cNvSpPr>
            <a:spLocks noGrp="1" noChangeArrowheads="1"/>
          </p:cNvSpPr>
          <p:nvPr>
            <p:ph type="title"/>
          </p:nvPr>
        </p:nvSpPr>
        <p:spPr/>
        <p:txBody>
          <a:bodyPr/>
          <a:lstStyle/>
          <a:p>
            <a:r>
              <a:rPr lang="en-GB" altLang="en-US" dirty="0"/>
              <a:t>Safe storage of materials</a:t>
            </a:r>
          </a:p>
        </p:txBody>
      </p:sp>
      <p:sp>
        <p:nvSpPr>
          <p:cNvPr id="356360" name="Rectangle 8">
            <a:extLst>
              <a:ext uri="{FF2B5EF4-FFF2-40B4-BE49-F238E27FC236}">
                <a16:creationId xmlns:a16="http://schemas.microsoft.com/office/drawing/2014/main" id="{E05BCFBC-E4BD-9B40-95D0-312A7D119E62}"/>
              </a:ext>
            </a:extLst>
          </p:cNvPr>
          <p:cNvSpPr>
            <a:spLocks noGrp="1" noChangeArrowheads="1"/>
          </p:cNvSpPr>
          <p:nvPr>
            <p:ph type="body" idx="1"/>
          </p:nvPr>
        </p:nvSpPr>
        <p:spPr>
          <a:xfrm>
            <a:off x="457200" y="1512000"/>
            <a:ext cx="4114800" cy="4248000"/>
          </a:xfrm>
        </p:spPr>
        <p:txBody>
          <a:bodyPr/>
          <a:lstStyle/>
          <a:p>
            <a:pPr lvl="1"/>
            <a:r>
              <a:rPr lang="en-GB" altLang="en-US" dirty="0"/>
              <a:t>If materials such as adhesives, paints, varnishes, putties and mastics are stored at too high temperature they can dry out.</a:t>
            </a:r>
          </a:p>
          <a:p>
            <a:pPr lvl="1"/>
            <a:endParaRPr lang="en-GB" altLang="en-US" dirty="0"/>
          </a:p>
          <a:p>
            <a:pPr lvl="1"/>
            <a:r>
              <a:rPr lang="en-GB" altLang="en-US" dirty="0"/>
              <a:t>Flammable liquids, such as white spirit, thinner, paraffin, petrol </a:t>
            </a:r>
            <a:br>
              <a:rPr lang="en-GB" altLang="en-US" dirty="0"/>
            </a:br>
            <a:r>
              <a:rPr lang="en-GB" altLang="en-US" dirty="0"/>
              <a:t>and some paints and varnishes, should be stored in a cool, dry lockable place.</a:t>
            </a:r>
          </a:p>
          <a:p>
            <a:endParaRPr lang="en-GB" altLang="en-US" dirty="0"/>
          </a:p>
        </p:txBody>
      </p:sp>
      <p:pic>
        <p:nvPicPr>
          <p:cNvPr id="4" name="Picture 3" descr="A picture containing indoor, wooden, shelf, wood&#10;&#10;Description automatically generated">
            <a:extLst>
              <a:ext uri="{FF2B5EF4-FFF2-40B4-BE49-F238E27FC236}">
                <a16:creationId xmlns:a16="http://schemas.microsoft.com/office/drawing/2014/main" id="{E1E80AE7-FACE-4B47-837A-F94DE1DB5F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7891" y="1700808"/>
            <a:ext cx="4211960" cy="2808210"/>
          </a:xfrm>
          <a:prstGeom prst="rect">
            <a:avLst/>
          </a:prstGeom>
        </p:spPr>
      </p:pic>
    </p:spTree>
    <p:extLst>
      <p:ext uri="{BB962C8B-B14F-4D97-AF65-F5344CB8AC3E}">
        <p14:creationId xmlns:p14="http://schemas.microsoft.com/office/powerpoint/2010/main" val="3265867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2" name="Rectangle 4">
            <a:extLst>
              <a:ext uri="{FF2B5EF4-FFF2-40B4-BE49-F238E27FC236}">
                <a16:creationId xmlns:a16="http://schemas.microsoft.com/office/drawing/2014/main" id="{E9CC00BE-A8DB-7E49-9FDB-7DD3D6431FEB}"/>
              </a:ext>
            </a:extLst>
          </p:cNvPr>
          <p:cNvSpPr>
            <a:spLocks noGrp="1" noChangeArrowheads="1"/>
          </p:cNvSpPr>
          <p:nvPr>
            <p:ph type="title"/>
          </p:nvPr>
        </p:nvSpPr>
        <p:spPr/>
        <p:txBody>
          <a:bodyPr/>
          <a:lstStyle/>
          <a:p>
            <a:r>
              <a:rPr lang="en-GB" altLang="en-US" dirty="0"/>
              <a:t>Safe storage of materials</a:t>
            </a:r>
          </a:p>
        </p:txBody>
      </p:sp>
      <p:sp>
        <p:nvSpPr>
          <p:cNvPr id="360453" name="Rectangle 5">
            <a:extLst>
              <a:ext uri="{FF2B5EF4-FFF2-40B4-BE49-F238E27FC236}">
                <a16:creationId xmlns:a16="http://schemas.microsoft.com/office/drawing/2014/main" id="{3B4EE129-BAFC-6344-AC11-C4674C2353A6}"/>
              </a:ext>
            </a:extLst>
          </p:cNvPr>
          <p:cNvSpPr>
            <a:spLocks noGrp="1" noChangeArrowheads="1"/>
          </p:cNvSpPr>
          <p:nvPr>
            <p:ph type="body" idx="1"/>
          </p:nvPr>
        </p:nvSpPr>
        <p:spPr>
          <a:xfrm>
            <a:off x="457200" y="1916832"/>
            <a:ext cx="3970784" cy="3699152"/>
          </a:xfrm>
        </p:spPr>
        <p:txBody>
          <a:bodyPr/>
          <a:lstStyle/>
          <a:p>
            <a:pPr lvl="1"/>
            <a:r>
              <a:rPr lang="en-GB" altLang="en-US" dirty="0"/>
              <a:t>Non-durable materials such as timber, cement and plaster require weather protection.</a:t>
            </a:r>
          </a:p>
          <a:p>
            <a:pPr lvl="1"/>
            <a:endParaRPr lang="en-GB" altLang="en-US" dirty="0"/>
          </a:p>
          <a:p>
            <a:pPr lvl="1"/>
            <a:r>
              <a:rPr lang="en-GB" altLang="en-US" dirty="0"/>
              <a:t>Boxed or canned dry materials, such as powder adhesives, wallpaper paste, fillers and detergents, become useless </a:t>
            </a:r>
            <a:br>
              <a:rPr lang="en-GB" altLang="en-US" dirty="0"/>
            </a:br>
            <a:r>
              <a:rPr lang="en-GB" altLang="en-US" dirty="0"/>
              <a:t>if exposed to moisture.</a:t>
            </a:r>
          </a:p>
        </p:txBody>
      </p:sp>
      <p:pic>
        <p:nvPicPr>
          <p:cNvPr id="4" name="Picture 3" descr="A picture containing outdoor, pile, old, cart&#10;&#10;Description automatically generated">
            <a:extLst>
              <a:ext uri="{FF2B5EF4-FFF2-40B4-BE49-F238E27FC236}">
                <a16:creationId xmlns:a16="http://schemas.microsoft.com/office/drawing/2014/main" id="{56A30369-6350-4E38-A414-030C85CDAD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360" y="1939489"/>
            <a:ext cx="4531499" cy="3012964"/>
          </a:xfrm>
          <a:prstGeom prst="rect">
            <a:avLst/>
          </a:prstGeom>
        </p:spPr>
      </p:pic>
    </p:spTree>
    <p:extLst>
      <p:ext uri="{BB962C8B-B14F-4D97-AF65-F5344CB8AC3E}">
        <p14:creationId xmlns:p14="http://schemas.microsoft.com/office/powerpoint/2010/main" val="756421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500" name="Rectangle 4">
            <a:extLst>
              <a:ext uri="{FF2B5EF4-FFF2-40B4-BE49-F238E27FC236}">
                <a16:creationId xmlns:a16="http://schemas.microsoft.com/office/drawing/2014/main" id="{86213673-8BC4-1E40-8CC7-31CFC01ADCEF}"/>
              </a:ext>
            </a:extLst>
          </p:cNvPr>
          <p:cNvSpPr>
            <a:spLocks noGrp="1" noChangeArrowheads="1"/>
          </p:cNvSpPr>
          <p:nvPr>
            <p:ph type="title"/>
          </p:nvPr>
        </p:nvSpPr>
        <p:spPr/>
        <p:txBody>
          <a:bodyPr/>
          <a:lstStyle/>
          <a:p>
            <a:r>
              <a:rPr lang="en-GB" altLang="en-US" dirty="0"/>
              <a:t>Safe storage of materials</a:t>
            </a:r>
          </a:p>
        </p:txBody>
      </p:sp>
      <p:sp>
        <p:nvSpPr>
          <p:cNvPr id="362501" name="Rectangle 5">
            <a:extLst>
              <a:ext uri="{FF2B5EF4-FFF2-40B4-BE49-F238E27FC236}">
                <a16:creationId xmlns:a16="http://schemas.microsoft.com/office/drawing/2014/main" id="{C197E3DF-8C9E-7E40-A2BC-715F2B89BC38}"/>
              </a:ext>
            </a:extLst>
          </p:cNvPr>
          <p:cNvSpPr>
            <a:spLocks noGrp="1" noChangeArrowheads="1"/>
          </p:cNvSpPr>
          <p:nvPr>
            <p:ph type="body" idx="1"/>
          </p:nvPr>
        </p:nvSpPr>
        <p:spPr>
          <a:xfrm>
            <a:off x="457200" y="1512000"/>
            <a:ext cx="4474840" cy="4248000"/>
          </a:xfrm>
        </p:spPr>
        <p:txBody>
          <a:bodyPr/>
          <a:lstStyle/>
          <a:p>
            <a:pPr lvl="1"/>
            <a:r>
              <a:rPr lang="en-GB" altLang="en-US" dirty="0"/>
              <a:t>Similar items should be stored adjacent to each other</a:t>
            </a:r>
          </a:p>
          <a:p>
            <a:pPr lvl="1"/>
            <a:r>
              <a:rPr lang="en-GB" altLang="en-US" dirty="0"/>
              <a:t>Store on shelving or in a bin system</a:t>
            </a:r>
          </a:p>
          <a:p>
            <a:pPr lvl="1"/>
            <a:r>
              <a:rPr lang="en-GB" altLang="en-US" dirty="0"/>
              <a:t>Each clearly marked with its components</a:t>
            </a:r>
          </a:p>
          <a:p>
            <a:pPr lvl="1"/>
            <a:r>
              <a:rPr lang="en-GB" altLang="en-US" dirty="0"/>
              <a:t>Entered onto a tally card or computerised system</a:t>
            </a:r>
          </a:p>
          <a:p>
            <a:pPr lvl="1"/>
            <a:r>
              <a:rPr lang="en-GB" altLang="en-US" dirty="0"/>
              <a:t>Heavy items should be stored at low level</a:t>
            </a:r>
          </a:p>
          <a:p>
            <a:pPr lvl="1"/>
            <a:r>
              <a:rPr lang="en-GB" altLang="en-US" dirty="0"/>
              <a:t>New deliveries stored at back of existing stock</a:t>
            </a:r>
          </a:p>
          <a:p>
            <a:endParaRPr lang="en-GB" altLang="en-US" dirty="0"/>
          </a:p>
          <a:p>
            <a:endParaRPr lang="en-GB" altLang="en-US" dirty="0"/>
          </a:p>
        </p:txBody>
      </p:sp>
      <p:pic>
        <p:nvPicPr>
          <p:cNvPr id="4" name="Picture 3" descr="A picture containing outdoor, sky, grass&#10;&#10;Description automatically generated">
            <a:extLst>
              <a:ext uri="{FF2B5EF4-FFF2-40B4-BE49-F238E27FC236}">
                <a16:creationId xmlns:a16="http://schemas.microsoft.com/office/drawing/2014/main" id="{5FEFF5FC-3AE9-4B05-B521-20DE54A165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12060" y="1844824"/>
            <a:ext cx="4031940" cy="2687960"/>
          </a:xfrm>
          <a:prstGeom prst="rect">
            <a:avLst/>
          </a:prstGeom>
        </p:spPr>
      </p:pic>
    </p:spTree>
    <p:extLst>
      <p:ext uri="{BB962C8B-B14F-4D97-AF65-F5344CB8AC3E}">
        <p14:creationId xmlns:p14="http://schemas.microsoft.com/office/powerpoint/2010/main" val="599769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4" name="Rectangle 4">
            <a:extLst>
              <a:ext uri="{FF2B5EF4-FFF2-40B4-BE49-F238E27FC236}">
                <a16:creationId xmlns:a16="http://schemas.microsoft.com/office/drawing/2014/main" id="{A59852EC-8CB4-6B4D-8B2C-D1937253BB1C}"/>
              </a:ext>
            </a:extLst>
          </p:cNvPr>
          <p:cNvSpPr>
            <a:spLocks noGrp="1" noChangeArrowheads="1"/>
          </p:cNvSpPr>
          <p:nvPr>
            <p:ph type="title"/>
          </p:nvPr>
        </p:nvSpPr>
        <p:spPr/>
        <p:txBody>
          <a:bodyPr/>
          <a:lstStyle/>
          <a:p>
            <a:r>
              <a:rPr lang="en-GB" altLang="en-US" dirty="0"/>
              <a:t>Welfare and safe storage of materials - Summary</a:t>
            </a:r>
          </a:p>
        </p:txBody>
      </p:sp>
      <p:sp>
        <p:nvSpPr>
          <p:cNvPr id="363525" name="Rectangle 5">
            <a:extLst>
              <a:ext uri="{FF2B5EF4-FFF2-40B4-BE49-F238E27FC236}">
                <a16:creationId xmlns:a16="http://schemas.microsoft.com/office/drawing/2014/main" id="{C00A6BB7-48C9-A240-BC5C-4D244A47E20B}"/>
              </a:ext>
            </a:extLst>
          </p:cNvPr>
          <p:cNvSpPr>
            <a:spLocks noGrp="1" noChangeArrowheads="1"/>
          </p:cNvSpPr>
          <p:nvPr>
            <p:ph type="body" idx="1"/>
          </p:nvPr>
        </p:nvSpPr>
        <p:spPr>
          <a:xfrm>
            <a:off x="457200" y="1512000"/>
            <a:ext cx="7859216" cy="4248000"/>
          </a:xfrm>
        </p:spPr>
        <p:txBody>
          <a:bodyPr/>
          <a:lstStyle/>
          <a:p>
            <a:pPr lvl="1"/>
            <a:r>
              <a:rPr lang="en-GB" altLang="en-US" dirty="0"/>
              <a:t>Movement of operatives, materials and plant must be restricted on site where possible.</a:t>
            </a:r>
          </a:p>
          <a:p>
            <a:pPr lvl="1"/>
            <a:r>
              <a:rPr lang="en-GB" altLang="en-US" dirty="0"/>
              <a:t>Material storage should be placed so that it is easily accessible for all operatives.</a:t>
            </a:r>
          </a:p>
          <a:p>
            <a:pPr lvl="1"/>
            <a:r>
              <a:rPr lang="en-GB" altLang="en-US" dirty="0"/>
              <a:t>Materials have different requirements; some will be stored outside and some inside.</a:t>
            </a:r>
          </a:p>
          <a:p>
            <a:pPr lvl="1"/>
            <a:r>
              <a:rPr lang="en-GB" altLang="en-US" dirty="0"/>
              <a:t>Safety, protection and security need to be considered.</a:t>
            </a:r>
          </a:p>
          <a:p>
            <a:pPr lvl="1"/>
            <a:r>
              <a:rPr lang="en-GB" altLang="en-US" dirty="0"/>
              <a:t>Welfare of staff and operatives should be considered a priority at all times.</a:t>
            </a:r>
          </a:p>
          <a:p>
            <a:pPr lvl="1"/>
            <a:endParaRPr lang="en-GB" altLang="en-US" dirty="0"/>
          </a:p>
        </p:txBody>
      </p:sp>
    </p:spTree>
    <p:extLst>
      <p:ext uri="{BB962C8B-B14F-4D97-AF65-F5344CB8AC3E}">
        <p14:creationId xmlns:p14="http://schemas.microsoft.com/office/powerpoint/2010/main" val="1891358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Site welfare</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In order to follow the legislation and get the best from their workforce, employers must carefully consider the welfare of every individual.</a:t>
            </a:r>
          </a:p>
          <a:p>
            <a:r>
              <a:rPr lang="en-GB" dirty="0"/>
              <a:t>An employer’s care for their workforce gives the workers a sense of value and importance.</a:t>
            </a:r>
          </a:p>
          <a:p>
            <a:r>
              <a:rPr lang="en-GB" dirty="0"/>
              <a:t>If there are decent rest rooms, first aid facilities, toilet blocks and changing areas then the workers feel that they are valued on the site.</a:t>
            </a:r>
          </a:p>
          <a:p>
            <a:r>
              <a:rPr lang="en-GB" dirty="0"/>
              <a:t>If they are provided with a bucket for a toilet and no hot running water to wash their hands then they will not value their employer – who is also not following the regulations.</a:t>
            </a:r>
          </a:p>
        </p:txBody>
      </p:sp>
    </p:spTree>
    <p:extLst>
      <p:ext uri="{BB962C8B-B14F-4D97-AF65-F5344CB8AC3E}">
        <p14:creationId xmlns:p14="http://schemas.microsoft.com/office/powerpoint/2010/main" val="30147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Site welfare facilities – toilet and washing</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512000"/>
            <a:ext cx="4762872" cy="4248000"/>
          </a:xfrm>
        </p:spPr>
        <p:txBody>
          <a:bodyPr/>
          <a:lstStyle/>
          <a:p>
            <a:r>
              <a:rPr lang="en-GB" dirty="0"/>
              <a:t>Toilet and washing facilities are one of the first instalments on a construction site.</a:t>
            </a:r>
          </a:p>
          <a:p>
            <a:r>
              <a:rPr lang="en-GB" dirty="0"/>
              <a:t>These mandatory welfare facilities are connected prior to any workers entering the site. If sites are found to have no toilets or hot running water then they are breaching the regulations covering welfare facilities.</a:t>
            </a:r>
          </a:p>
          <a:p>
            <a:r>
              <a:rPr lang="en-GB" dirty="0"/>
              <a:t>Workers must be given somewhere to wash their hands and use the toilet during their working day.</a:t>
            </a:r>
          </a:p>
        </p:txBody>
      </p:sp>
      <p:pic>
        <p:nvPicPr>
          <p:cNvPr id="8" name="Picture 7" descr="A picture containing building, ground, outdoor, trash&#10;&#10;Description automatically generated">
            <a:extLst>
              <a:ext uri="{FF2B5EF4-FFF2-40B4-BE49-F238E27FC236}">
                <a16:creationId xmlns:a16="http://schemas.microsoft.com/office/drawing/2014/main" id="{331D3FA9-D798-464D-936C-40D3FFFFC3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71399" y="1986737"/>
            <a:ext cx="3672601" cy="2738407"/>
          </a:xfrm>
          <a:prstGeom prst="rect">
            <a:avLst/>
          </a:prstGeom>
        </p:spPr>
      </p:pic>
    </p:spTree>
    <p:extLst>
      <p:ext uri="{BB962C8B-B14F-4D97-AF65-F5344CB8AC3E}">
        <p14:creationId xmlns:p14="http://schemas.microsoft.com/office/powerpoint/2010/main" val="3674243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225F2-4747-8144-B913-FAC0788D4458}"/>
              </a:ext>
            </a:extLst>
          </p:cNvPr>
          <p:cNvSpPr>
            <a:spLocks noGrp="1"/>
          </p:cNvSpPr>
          <p:nvPr>
            <p:ph type="title"/>
          </p:nvPr>
        </p:nvSpPr>
        <p:spPr/>
        <p:txBody>
          <a:bodyPr/>
          <a:lstStyle/>
          <a:p>
            <a:r>
              <a:rPr lang="en-US" dirty="0"/>
              <a:t>Site welfare facilities – hygiene</a:t>
            </a:r>
          </a:p>
        </p:txBody>
      </p:sp>
      <p:sp>
        <p:nvSpPr>
          <p:cNvPr id="3" name="Content Placeholder 2">
            <a:extLst>
              <a:ext uri="{FF2B5EF4-FFF2-40B4-BE49-F238E27FC236}">
                <a16:creationId xmlns:a16="http://schemas.microsoft.com/office/drawing/2014/main" id="{5115E8D1-52C0-BC42-B837-D09FE4698E7D}"/>
              </a:ext>
            </a:extLst>
          </p:cNvPr>
          <p:cNvSpPr>
            <a:spLocks noGrp="1"/>
          </p:cNvSpPr>
          <p:nvPr>
            <p:ph idx="1"/>
          </p:nvPr>
        </p:nvSpPr>
        <p:spPr>
          <a:xfrm>
            <a:off x="457200" y="1512000"/>
            <a:ext cx="4626635" cy="4248000"/>
          </a:xfrm>
        </p:spPr>
        <p:txBody>
          <a:bodyPr/>
          <a:lstStyle/>
          <a:p>
            <a:r>
              <a:rPr lang="en-US" dirty="0"/>
              <a:t>Site hygiene is important for employees to maintain while working on site.</a:t>
            </a:r>
          </a:p>
          <a:p>
            <a:r>
              <a:rPr lang="en-US" dirty="0"/>
              <a:t>Keeping themselves clean, ensuring that any dirt or contaminated product is washed off immediately to avoid spreading, are essential to employees’ daily duties on site.</a:t>
            </a:r>
          </a:p>
          <a:p>
            <a:r>
              <a:rPr lang="en-US" dirty="0"/>
              <a:t>Spot checks are carried out on site to ensure that workers are maintaining a high level of hygiene.</a:t>
            </a:r>
          </a:p>
        </p:txBody>
      </p:sp>
      <p:pic>
        <p:nvPicPr>
          <p:cNvPr id="6" name="Picture 5" descr="A picture containing sky, outdoor&#10;&#10;Description automatically generated">
            <a:extLst>
              <a:ext uri="{FF2B5EF4-FFF2-40B4-BE49-F238E27FC236}">
                <a16:creationId xmlns:a16="http://schemas.microsoft.com/office/drawing/2014/main" id="{46C40CEF-6521-4A23-A853-C8B5D5FD02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2060" y="3429000"/>
            <a:ext cx="4031940" cy="2687960"/>
          </a:xfrm>
          <a:prstGeom prst="rect">
            <a:avLst/>
          </a:prstGeom>
        </p:spPr>
      </p:pic>
    </p:spTree>
    <p:extLst>
      <p:ext uri="{BB962C8B-B14F-4D97-AF65-F5344CB8AC3E}">
        <p14:creationId xmlns:p14="http://schemas.microsoft.com/office/powerpoint/2010/main" val="4002700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Site welfare facilities – drying facilities</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Operatives will work in all types of elements on site: wind, rain, snow and occasional sunshine. </a:t>
            </a:r>
          </a:p>
          <a:p>
            <a:r>
              <a:rPr lang="en-GB" dirty="0"/>
              <a:t>In the event of any wet working the employer should provide a dry room for the workers to get changed in.</a:t>
            </a:r>
          </a:p>
          <a:p>
            <a:r>
              <a:rPr lang="en-GB" dirty="0"/>
              <a:t>These drying rooms can also be home to a shower block where workers who have been exposed to dirt can get a shower and freshen up before going home or starting another task.</a:t>
            </a:r>
          </a:p>
          <a:p>
            <a:r>
              <a:rPr lang="en-GB" dirty="0"/>
              <a:t>A drying room can also be a place where workers can hang their damp clothes to dry off throughout the day.</a:t>
            </a:r>
          </a:p>
        </p:txBody>
      </p:sp>
    </p:spTree>
    <p:extLst>
      <p:ext uri="{BB962C8B-B14F-4D97-AF65-F5344CB8AC3E}">
        <p14:creationId xmlns:p14="http://schemas.microsoft.com/office/powerpoint/2010/main" val="2163302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7C3BE-1A2E-3F43-A485-4C2D420579D2}"/>
              </a:ext>
            </a:extLst>
          </p:cNvPr>
          <p:cNvSpPr>
            <a:spLocks noGrp="1"/>
          </p:cNvSpPr>
          <p:nvPr>
            <p:ph type="title"/>
          </p:nvPr>
        </p:nvSpPr>
        <p:spPr/>
        <p:txBody>
          <a:bodyPr/>
          <a:lstStyle/>
          <a:p>
            <a:r>
              <a:rPr lang="en-GB" dirty="0"/>
              <a:t>Site welfare facilities – canteen</a:t>
            </a:r>
            <a:endParaRPr lang="en-US" dirty="0"/>
          </a:p>
        </p:txBody>
      </p:sp>
      <p:sp>
        <p:nvSpPr>
          <p:cNvPr id="3" name="Content Placeholder 2">
            <a:extLst>
              <a:ext uri="{FF2B5EF4-FFF2-40B4-BE49-F238E27FC236}">
                <a16:creationId xmlns:a16="http://schemas.microsoft.com/office/drawing/2014/main" id="{84B20878-3BD1-5B4E-9574-730AE54AEEB7}"/>
              </a:ext>
            </a:extLst>
          </p:cNvPr>
          <p:cNvSpPr>
            <a:spLocks noGrp="1"/>
          </p:cNvSpPr>
          <p:nvPr>
            <p:ph idx="1"/>
          </p:nvPr>
        </p:nvSpPr>
        <p:spPr>
          <a:xfrm>
            <a:off x="457200" y="1512000"/>
            <a:ext cx="4618856" cy="4248000"/>
          </a:xfrm>
        </p:spPr>
        <p:txBody>
          <a:bodyPr/>
          <a:lstStyle/>
          <a:p>
            <a:r>
              <a:rPr lang="en-US" dirty="0"/>
              <a:t>Large sites nowadays commonly provide a snack bar of some description on the site for their workers.</a:t>
            </a:r>
          </a:p>
          <a:p>
            <a:r>
              <a:rPr lang="en-US" dirty="0"/>
              <a:t>These food outlets provide a range of hot and cold refreshments for the workforce at a cost.</a:t>
            </a:r>
          </a:p>
          <a:p>
            <a:r>
              <a:rPr lang="en-US" dirty="0">
                <a:ea typeface="ＭＳ Ｐゴシック"/>
              </a:rPr>
              <a:t>The food outlets are usually staffed by an external catering company who will ensure that food is available throughout the day for hungry workers.</a:t>
            </a:r>
          </a:p>
          <a:p>
            <a:endParaRPr lang="en-US" dirty="0"/>
          </a:p>
        </p:txBody>
      </p:sp>
      <p:pic>
        <p:nvPicPr>
          <p:cNvPr id="6" name="Picture 5" descr="A picture containing outdoor, sky, ground, building&#10;&#10;Description automatically generated">
            <a:extLst>
              <a:ext uri="{FF2B5EF4-FFF2-40B4-BE49-F238E27FC236}">
                <a16:creationId xmlns:a16="http://schemas.microsoft.com/office/drawing/2014/main" id="{128255CD-CC16-4AEC-8E42-FA9E5A86DB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50177" y="2038536"/>
            <a:ext cx="3707904" cy="2780928"/>
          </a:xfrm>
          <a:prstGeom prst="rect">
            <a:avLst/>
          </a:prstGeom>
        </p:spPr>
      </p:pic>
    </p:spTree>
    <p:extLst>
      <p:ext uri="{BB962C8B-B14F-4D97-AF65-F5344CB8AC3E}">
        <p14:creationId xmlns:p14="http://schemas.microsoft.com/office/powerpoint/2010/main" val="1457320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57776-D188-7846-A9AB-B7DB2D3E7767}"/>
              </a:ext>
            </a:extLst>
          </p:cNvPr>
          <p:cNvSpPr>
            <a:spLocks noGrp="1"/>
          </p:cNvSpPr>
          <p:nvPr>
            <p:ph type="title"/>
          </p:nvPr>
        </p:nvSpPr>
        <p:spPr/>
        <p:txBody>
          <a:bodyPr/>
          <a:lstStyle/>
          <a:p>
            <a:r>
              <a:rPr lang="en-US" dirty="0"/>
              <a:t>Personal welfare – mental health</a:t>
            </a:r>
          </a:p>
        </p:txBody>
      </p:sp>
      <p:sp>
        <p:nvSpPr>
          <p:cNvPr id="3" name="Content Placeholder 2">
            <a:extLst>
              <a:ext uri="{FF2B5EF4-FFF2-40B4-BE49-F238E27FC236}">
                <a16:creationId xmlns:a16="http://schemas.microsoft.com/office/drawing/2014/main" id="{19300D1E-635C-5B4B-AB15-75D26C6A4838}"/>
              </a:ext>
            </a:extLst>
          </p:cNvPr>
          <p:cNvSpPr>
            <a:spLocks noGrp="1"/>
          </p:cNvSpPr>
          <p:nvPr>
            <p:ph idx="1"/>
          </p:nvPr>
        </p:nvSpPr>
        <p:spPr/>
        <p:txBody>
          <a:bodyPr/>
          <a:lstStyle/>
          <a:p>
            <a:r>
              <a:rPr lang="en-US" dirty="0"/>
              <a:t>Employers can provide staff with personal care and support on site to help maintain their wellbeing.</a:t>
            </a:r>
          </a:p>
          <a:p>
            <a:r>
              <a:rPr lang="en-US" dirty="0"/>
              <a:t>By having fit and healthy staff, the employer has a productive workforce and work generally gets competed within the allocated timescales.</a:t>
            </a:r>
          </a:p>
          <a:p>
            <a:r>
              <a:rPr lang="en-US" dirty="0"/>
              <a:t>However, staff can also have their own personal issues that they need support with.</a:t>
            </a:r>
          </a:p>
          <a:p>
            <a:r>
              <a:rPr lang="en-US" dirty="0"/>
              <a:t>Mental health issues </a:t>
            </a:r>
            <a:r>
              <a:rPr lang="en-GB" dirty="0"/>
              <a:t>affect one in four people in the UK.</a:t>
            </a:r>
          </a:p>
          <a:p>
            <a:r>
              <a:rPr lang="en-GB" dirty="0"/>
              <a:t>If anyone has any anxiety issues, or concerns over their health, they should speak to their supervisor.</a:t>
            </a:r>
            <a:endParaRPr lang="en-US" dirty="0"/>
          </a:p>
        </p:txBody>
      </p:sp>
    </p:spTree>
    <p:extLst>
      <p:ext uri="{BB962C8B-B14F-4D97-AF65-F5344CB8AC3E}">
        <p14:creationId xmlns:p14="http://schemas.microsoft.com/office/powerpoint/2010/main" val="404191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98424-1ABC-EF40-8AC4-DA0195C54373}"/>
              </a:ext>
            </a:extLst>
          </p:cNvPr>
          <p:cNvSpPr>
            <a:spLocks noGrp="1"/>
          </p:cNvSpPr>
          <p:nvPr>
            <p:ph type="title"/>
          </p:nvPr>
        </p:nvSpPr>
        <p:spPr/>
        <p:txBody>
          <a:bodyPr/>
          <a:lstStyle/>
          <a:p>
            <a:r>
              <a:rPr lang="en-US" dirty="0"/>
              <a:t>Mental health in the workplace</a:t>
            </a:r>
          </a:p>
        </p:txBody>
      </p:sp>
      <p:sp>
        <p:nvSpPr>
          <p:cNvPr id="3" name="Content Placeholder 2">
            <a:extLst>
              <a:ext uri="{FF2B5EF4-FFF2-40B4-BE49-F238E27FC236}">
                <a16:creationId xmlns:a16="http://schemas.microsoft.com/office/drawing/2014/main" id="{75E4DF08-0465-BC40-A107-61490C878464}"/>
              </a:ext>
            </a:extLst>
          </p:cNvPr>
          <p:cNvSpPr>
            <a:spLocks noGrp="1"/>
          </p:cNvSpPr>
          <p:nvPr>
            <p:ph idx="1"/>
          </p:nvPr>
        </p:nvSpPr>
        <p:spPr>
          <a:xfrm>
            <a:off x="468312" y="1512000"/>
            <a:ext cx="8218488" cy="4338000"/>
          </a:xfrm>
        </p:spPr>
        <p:txBody>
          <a:bodyPr/>
          <a:lstStyle/>
          <a:p>
            <a:r>
              <a:rPr lang="en-GB" dirty="0"/>
              <a:t>One in four people in the UK will have a mental health problem at some point. While mental health problems are common, most are mild, tend to be short-term and are normally successfully treated, with medication, by a GP.</a:t>
            </a:r>
          </a:p>
          <a:p>
            <a:r>
              <a:rPr lang="en-GB" dirty="0"/>
              <a:t>Mental health is about how we think, feel and behave. Anxiety and depression are the most common mental health problems. They are often a reaction to a difficult life event, such as bereavement, but can also be caused by work-related issues.</a:t>
            </a:r>
          </a:p>
          <a:p>
            <a:r>
              <a:rPr lang="en-GB" dirty="0"/>
              <a:t>Construction work can lead to work-related stress but where such stress is prolonged it can lead to both physical and psychological damage, including anxiety and depression.</a:t>
            </a:r>
          </a:p>
          <a:p>
            <a:endParaRPr lang="en-US" dirty="0"/>
          </a:p>
        </p:txBody>
      </p:sp>
    </p:spTree>
    <p:extLst>
      <p:ext uri="{BB962C8B-B14F-4D97-AF65-F5344CB8AC3E}">
        <p14:creationId xmlns:p14="http://schemas.microsoft.com/office/powerpoint/2010/main" val="3238271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38D54-8EBB-704E-8E98-6D6DDEBDE6CA}"/>
              </a:ext>
            </a:extLst>
          </p:cNvPr>
          <p:cNvSpPr>
            <a:spLocks noGrp="1"/>
          </p:cNvSpPr>
          <p:nvPr>
            <p:ph type="title"/>
          </p:nvPr>
        </p:nvSpPr>
        <p:spPr/>
        <p:txBody>
          <a:bodyPr/>
          <a:lstStyle/>
          <a:p>
            <a:r>
              <a:rPr lang="en-US" dirty="0"/>
              <a:t>Mental health continued</a:t>
            </a:r>
          </a:p>
        </p:txBody>
      </p:sp>
      <p:sp>
        <p:nvSpPr>
          <p:cNvPr id="3" name="Content Placeholder 2">
            <a:extLst>
              <a:ext uri="{FF2B5EF4-FFF2-40B4-BE49-F238E27FC236}">
                <a16:creationId xmlns:a16="http://schemas.microsoft.com/office/drawing/2014/main" id="{38991830-B49D-7246-A344-E48A9B1DDE27}"/>
              </a:ext>
            </a:extLst>
          </p:cNvPr>
          <p:cNvSpPr>
            <a:spLocks noGrp="1"/>
          </p:cNvSpPr>
          <p:nvPr>
            <p:ph idx="1"/>
          </p:nvPr>
        </p:nvSpPr>
        <p:spPr/>
        <p:txBody>
          <a:bodyPr/>
          <a:lstStyle/>
          <a:p>
            <a:r>
              <a:rPr lang="en-GB" dirty="0"/>
              <a:t>Work can also aggravate pre-existing conditions, and problems at work can trigger symptoms or make their effects worse. </a:t>
            </a:r>
          </a:p>
          <a:p>
            <a:r>
              <a:rPr lang="en-GB" dirty="0"/>
              <a:t>Whether work is causing the health issue or aggravating it, employers have a legal responsibility to help their employees. Work-related mental health issues must be assessed to measure the levels of risk to staff. Where a risk is identified, steps must be taken to remove it or reduce it as far as reasonably practicable.</a:t>
            </a:r>
          </a:p>
          <a:p>
            <a:r>
              <a:rPr lang="en-GB" dirty="0"/>
              <a:t>Some employees will have a pre-existing physical or mental health condition when recruited or may develop one caused by factors that are not work-related factors.</a:t>
            </a:r>
          </a:p>
          <a:p>
            <a:endParaRPr lang="en-US" dirty="0"/>
          </a:p>
        </p:txBody>
      </p:sp>
    </p:spTree>
    <p:extLst>
      <p:ext uri="{BB962C8B-B14F-4D97-AF65-F5344CB8AC3E}">
        <p14:creationId xmlns:p14="http://schemas.microsoft.com/office/powerpoint/2010/main" val="32891254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1877</TotalTime>
  <Words>1289</Words>
  <Application>Microsoft Office PowerPoint</Application>
  <PresentationFormat>On-screen Show (4:3)</PresentationFormat>
  <Paragraphs>108</Paragraphs>
  <Slides>19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  PowerPoint 5: Welfare of staff and safe storage of materials</vt:lpstr>
      <vt:lpstr>Site welfare</vt:lpstr>
      <vt:lpstr>Site welfare facilities – toilet and washing</vt:lpstr>
      <vt:lpstr>Site welfare facilities – hygiene</vt:lpstr>
      <vt:lpstr>Site welfare facilities – drying facilities</vt:lpstr>
      <vt:lpstr>Site welfare facilities – canteen</vt:lpstr>
      <vt:lpstr>Personal welfare – mental health</vt:lpstr>
      <vt:lpstr>Mental health in the workplace</vt:lpstr>
      <vt:lpstr>Mental health continued</vt:lpstr>
      <vt:lpstr>Site layout and storage of materials</vt:lpstr>
      <vt:lpstr>Site layout</vt:lpstr>
      <vt:lpstr>Safe storage of materials</vt:lpstr>
      <vt:lpstr>Safe storage of materials</vt:lpstr>
      <vt:lpstr>Safe storage of materials</vt:lpstr>
      <vt:lpstr>Safe storage of materials</vt:lpstr>
      <vt:lpstr>Safe storage of materials</vt:lpstr>
      <vt:lpstr>Safe storage of materials</vt:lpstr>
      <vt:lpstr>Welfare and safe storage of materials - Summary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198</cp:revision>
  <dcterms:created xsi:type="dcterms:W3CDTF">2013-05-28T00:38:54Z</dcterms:created>
  <dcterms:modified xsi:type="dcterms:W3CDTF">2021-03-19T09:33:21Z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