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56" r:id="rId5"/>
    <p:sldId id="416" r:id="rId6"/>
    <p:sldId id="417" r:id="rId7"/>
    <p:sldId id="409" r:id="rId8"/>
    <p:sldId id="393" r:id="rId9"/>
    <p:sldId id="410" r:id="rId10"/>
    <p:sldId id="411" r:id="rId11"/>
    <p:sldId id="412" r:id="rId12"/>
    <p:sldId id="413" r:id="rId13"/>
    <p:sldId id="400" r:id="rId14"/>
    <p:sldId id="414" r:id="rId15"/>
    <p:sldId id="402" r:id="rId16"/>
    <p:sldId id="403" r:id="rId17"/>
    <p:sldId id="405" r:id="rId18"/>
    <p:sldId id="418" r:id="rId19"/>
    <p:sldId id="419" r:id="rId20"/>
    <p:sldId id="420" r:id="rId21"/>
    <p:sldId id="267"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3CCD1F-055F-4EC2-8070-072141F1FABE}" v="27" dt="2020-06-15T18:51:12.8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39"/>
    <p:restoredTop sz="94249" autoAdjust="0"/>
  </p:normalViewPr>
  <p:slideViewPr>
    <p:cSldViewPr showGuides="1">
      <p:cViewPr varScale="1">
        <p:scale>
          <a:sx n="62" d="100"/>
          <a:sy n="62" d="100"/>
        </p:scale>
        <p:origin x="1164" y="56"/>
      </p:cViewPr>
      <p:guideLst>
        <p:guide orient="horz" pos="2160"/>
        <p:guide pos="2880"/>
      </p:guideLst>
    </p:cSldViewPr>
  </p:slideViewPr>
  <p:outlineViewPr>
    <p:cViewPr>
      <p:scale>
        <a:sx n="33" d="100"/>
        <a:sy n="33" d="100"/>
      </p:scale>
      <p:origin x="0" y="-1864"/>
    </p:cViewPr>
    <p:sldLst>
      <p:sld r:id="rId1" collapse="1"/>
      <p:sld r:id="rId2" collapse="1"/>
      <p:sld r:id="rId3" collapse="1"/>
      <p:sld r:id="rId4" collapse="1"/>
      <p:sld r:id="rId5" collapse="1"/>
      <p:sld r:id="rId6" collapse="1"/>
      <p:sld r:id="rId7" collapse="1"/>
      <p:sld r:id="rId8" collapse="1"/>
      <p:sld r:id="rId9" collapse="1"/>
      <p:sld r:id="rId10" collapse="1"/>
      <p:sld r:id="rId11" collapse="1"/>
    </p:sldLst>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_rels/viewProps.xml.rels><?xml version="1.0" encoding="UTF-8" standalone="yes"?>
<Relationships xmlns="http://schemas.openxmlformats.org/package/2006/relationships"><Relationship Id="rId8" Type="http://schemas.openxmlformats.org/officeDocument/2006/relationships/slide" Target="slides/slide11.xml"/><Relationship Id="rId3" Type="http://schemas.openxmlformats.org/officeDocument/2006/relationships/slide" Target="slides/slide6.xml"/><Relationship Id="rId7" Type="http://schemas.openxmlformats.org/officeDocument/2006/relationships/slide" Target="slides/slide10.xml"/><Relationship Id="rId2" Type="http://schemas.openxmlformats.org/officeDocument/2006/relationships/slide" Target="slides/slide5.xml"/><Relationship Id="rId1" Type="http://schemas.openxmlformats.org/officeDocument/2006/relationships/slide" Target="slides/slide4.xml"/><Relationship Id="rId6" Type="http://schemas.openxmlformats.org/officeDocument/2006/relationships/slide" Target="slides/slide9.xml"/><Relationship Id="rId11" Type="http://schemas.openxmlformats.org/officeDocument/2006/relationships/slide" Target="slides/slide14.xml"/><Relationship Id="rId5" Type="http://schemas.openxmlformats.org/officeDocument/2006/relationships/slide" Target="slides/slide8.xml"/><Relationship Id="rId10" Type="http://schemas.openxmlformats.org/officeDocument/2006/relationships/slide" Target="slides/slide13.xml"/><Relationship Id="rId4" Type="http://schemas.openxmlformats.org/officeDocument/2006/relationships/slide" Target="slides/slide7.xml"/><Relationship Id="rId9"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artwright" userId="S::john.cartwright@hartlepoolfe.ac.uk::aab42552-d48d-4c7e-81cd-76fbfe8dfb3c" providerId="AD" clId="Web-{A83CCD1F-055F-4EC2-8070-072141F1FABE}"/>
    <pc:docChg chg="modSld">
      <pc:chgData name="John Cartwright" userId="S::john.cartwright@hartlepoolfe.ac.uk::aab42552-d48d-4c7e-81cd-76fbfe8dfb3c" providerId="AD" clId="Web-{A83CCD1F-055F-4EC2-8070-072141F1FABE}" dt="2020-06-15T18:51:12.820" v="19" actId="14100"/>
      <pc:docMkLst>
        <pc:docMk/>
      </pc:docMkLst>
      <pc:sldChg chg="addSp delSp modSp">
        <pc:chgData name="John Cartwright" userId="S::john.cartwright@hartlepoolfe.ac.uk::aab42552-d48d-4c7e-81cd-76fbfe8dfb3c" providerId="AD" clId="Web-{A83CCD1F-055F-4EC2-8070-072141F1FABE}" dt="2020-06-15T18:50:07.897" v="14" actId="14100"/>
        <pc:sldMkLst>
          <pc:docMk/>
          <pc:sldMk cId="2608539096" sldId="400"/>
        </pc:sldMkLst>
        <pc:spChg chg="mod">
          <ac:chgData name="John Cartwright" userId="S::john.cartwright@hartlepoolfe.ac.uk::aab42552-d48d-4c7e-81cd-76fbfe8dfb3c" providerId="AD" clId="Web-{A83CCD1F-055F-4EC2-8070-072141F1FABE}" dt="2020-06-15T18:44:48.484" v="8" actId="1076"/>
          <ac:spMkLst>
            <pc:docMk/>
            <pc:sldMk cId="2608539096" sldId="400"/>
            <ac:spMk id="293895" creationId="{17FBDEFA-4308-FA44-A631-D65A767825AC}"/>
          </ac:spMkLst>
        </pc:spChg>
        <pc:picChg chg="add del mod">
          <ac:chgData name="John Cartwright" userId="S::john.cartwright@hartlepoolfe.ac.uk::aab42552-d48d-4c7e-81cd-76fbfe8dfb3c" providerId="AD" clId="Web-{A83CCD1F-055F-4EC2-8070-072141F1FABE}" dt="2020-06-15T18:49:44.569" v="10"/>
          <ac:picMkLst>
            <pc:docMk/>
            <pc:sldMk cId="2608539096" sldId="400"/>
            <ac:picMk id="2" creationId="{780F156B-F06A-4F37-9056-5ACB5CA481F6}"/>
          </ac:picMkLst>
        </pc:picChg>
        <pc:picChg chg="add mod">
          <ac:chgData name="John Cartwright" userId="S::john.cartwright@hartlepoolfe.ac.uk::aab42552-d48d-4c7e-81cd-76fbfe8dfb3c" providerId="AD" clId="Web-{A83CCD1F-055F-4EC2-8070-072141F1FABE}" dt="2020-06-15T18:50:07.897" v="14" actId="14100"/>
          <ac:picMkLst>
            <pc:docMk/>
            <pc:sldMk cId="2608539096" sldId="400"/>
            <ac:picMk id="3" creationId="{8561A837-4131-45EF-9439-22D6F92D4851}"/>
          </ac:picMkLst>
        </pc:picChg>
      </pc:sldChg>
      <pc:sldChg chg="addSp delSp modSp">
        <pc:chgData name="John Cartwright" userId="S::john.cartwright@hartlepoolfe.ac.uk::aab42552-d48d-4c7e-81cd-76fbfe8dfb3c" providerId="AD" clId="Web-{A83CCD1F-055F-4EC2-8070-072141F1FABE}" dt="2020-06-15T18:44:16.968" v="7" actId="1076"/>
        <pc:sldMkLst>
          <pc:docMk/>
          <pc:sldMk cId="3905973462" sldId="409"/>
        </pc:sldMkLst>
        <pc:picChg chg="add del mod">
          <ac:chgData name="John Cartwright" userId="S::john.cartwright@hartlepoolfe.ac.uk::aab42552-d48d-4c7e-81cd-76fbfe8dfb3c" providerId="AD" clId="Web-{A83CCD1F-055F-4EC2-8070-072141F1FABE}" dt="2020-06-15T18:43:59.312" v="3"/>
          <ac:picMkLst>
            <pc:docMk/>
            <pc:sldMk cId="3905973462" sldId="409"/>
            <ac:picMk id="2" creationId="{8512D70F-DA7C-49C7-AEF0-268CAB902CE2}"/>
          </ac:picMkLst>
        </pc:picChg>
        <pc:picChg chg="add mod">
          <ac:chgData name="John Cartwright" userId="S::john.cartwright@hartlepoolfe.ac.uk::aab42552-d48d-4c7e-81cd-76fbfe8dfb3c" providerId="AD" clId="Web-{A83CCD1F-055F-4EC2-8070-072141F1FABE}" dt="2020-06-15T18:44:16.968" v="7" actId="1076"/>
          <ac:picMkLst>
            <pc:docMk/>
            <pc:sldMk cId="3905973462" sldId="409"/>
            <ac:picMk id="3" creationId="{B78A5B1D-E8F7-46A0-A764-589170359485}"/>
          </ac:picMkLst>
        </pc:picChg>
      </pc:sldChg>
      <pc:sldChg chg="addSp modSp">
        <pc:chgData name="John Cartwright" userId="S::john.cartwright@hartlepoolfe.ac.uk::aab42552-d48d-4c7e-81cd-76fbfe8dfb3c" providerId="AD" clId="Web-{A83CCD1F-055F-4EC2-8070-072141F1FABE}" dt="2020-06-15T18:43:21.686" v="1" actId="1076"/>
        <pc:sldMkLst>
          <pc:docMk/>
          <pc:sldMk cId="3376621272" sldId="417"/>
        </pc:sldMkLst>
        <pc:picChg chg="add mod">
          <ac:chgData name="John Cartwright" userId="S::john.cartwright@hartlepoolfe.ac.uk::aab42552-d48d-4c7e-81cd-76fbfe8dfb3c" providerId="AD" clId="Web-{A83CCD1F-055F-4EC2-8070-072141F1FABE}" dt="2020-06-15T18:43:21.686" v="1" actId="1076"/>
          <ac:picMkLst>
            <pc:docMk/>
            <pc:sldMk cId="3376621272" sldId="417"/>
            <ac:picMk id="4" creationId="{0646B38C-36D3-4223-9BE6-40EEAD86109C}"/>
          </ac:picMkLst>
        </pc:picChg>
      </pc:sldChg>
      <pc:sldChg chg="addSp delSp modSp">
        <pc:chgData name="John Cartwright" userId="S::john.cartwright@hartlepoolfe.ac.uk::aab42552-d48d-4c7e-81cd-76fbfe8dfb3c" providerId="AD" clId="Web-{A83CCD1F-055F-4EC2-8070-072141F1FABE}" dt="2020-06-15T18:51:12.820" v="19" actId="14100"/>
        <pc:sldMkLst>
          <pc:docMk/>
          <pc:sldMk cId="2348299405" sldId="419"/>
        </pc:sldMkLst>
        <pc:picChg chg="add del mod">
          <ac:chgData name="John Cartwright" userId="S::john.cartwright@hartlepoolfe.ac.uk::aab42552-d48d-4c7e-81cd-76fbfe8dfb3c" providerId="AD" clId="Web-{A83CCD1F-055F-4EC2-8070-072141F1FABE}" dt="2020-06-15T18:51:01.523" v="16"/>
          <ac:picMkLst>
            <pc:docMk/>
            <pc:sldMk cId="2348299405" sldId="419"/>
            <ac:picMk id="4" creationId="{C6B006E6-0D4F-4BAB-A54C-D566EC331D21}"/>
          </ac:picMkLst>
        </pc:picChg>
        <pc:picChg chg="add mod">
          <ac:chgData name="John Cartwright" userId="S::john.cartwright@hartlepoolfe.ac.uk::aab42552-d48d-4c7e-81cd-76fbfe8dfb3c" providerId="AD" clId="Web-{A83CCD1F-055F-4EC2-8070-072141F1FABE}" dt="2020-06-15T18:51:12.820" v="19" actId="14100"/>
          <ac:picMkLst>
            <pc:docMk/>
            <pc:sldMk cId="2348299405" sldId="419"/>
            <ac:picMk id="5" creationId="{134EB175-B68B-405A-A471-511B8113D6E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5/4/2021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11BB2C8-CB1A-1246-A84D-697DC3707D28}"/>
              </a:ext>
            </a:extLst>
          </p:cNvPr>
          <p:cNvSpPr>
            <a:spLocks noGrp="1" noChangeArrowheads="1"/>
          </p:cNvSpPr>
          <p:nvPr>
            <p:ph type="sldNum" sz="quarter" idx="5"/>
          </p:nvPr>
        </p:nvSpPr>
        <p:spPr>
          <a:ln/>
        </p:spPr>
        <p:txBody>
          <a:bodyPr/>
          <a:lstStyle/>
          <a:p>
            <a:fld id="{C4FB6E1F-E830-CD49-A333-C8337421CB6F}" type="slidenum">
              <a:rPr lang="en-US" altLang="en-US"/>
              <a:pPr/>
              <a:t>4</a:t>
            </a:fld>
            <a:endParaRPr lang="en-US" altLang="en-US" dirty="0"/>
          </a:p>
        </p:txBody>
      </p:sp>
      <p:sp>
        <p:nvSpPr>
          <p:cNvPr id="365570" name="Rectangle 2">
            <a:extLst>
              <a:ext uri="{FF2B5EF4-FFF2-40B4-BE49-F238E27FC236}">
                <a16:creationId xmlns:a16="http://schemas.microsoft.com/office/drawing/2014/main" id="{D20260EF-1A82-654A-8BD2-A29EDCC0BE82}"/>
              </a:ext>
            </a:extLst>
          </p:cNvPr>
          <p:cNvSpPr>
            <a:spLocks noGrp="1" noRot="1" noChangeAspect="1" noChangeArrowheads="1" noTextEdit="1"/>
          </p:cNvSpPr>
          <p:nvPr>
            <p:ph type="sldImg"/>
          </p:nvPr>
        </p:nvSpPr>
        <p:spPr>
          <a:ln/>
        </p:spPr>
      </p:sp>
      <p:sp>
        <p:nvSpPr>
          <p:cNvPr id="365571" name="Rectangle 3">
            <a:extLst>
              <a:ext uri="{FF2B5EF4-FFF2-40B4-BE49-F238E27FC236}">
                <a16:creationId xmlns:a16="http://schemas.microsoft.com/office/drawing/2014/main" id="{0073FEB8-F3F8-9241-AA22-9832FEC2BC8E}"/>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2735671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A3FA2E2-2EB7-0446-8C95-405787C00D52}"/>
              </a:ext>
            </a:extLst>
          </p:cNvPr>
          <p:cNvSpPr>
            <a:spLocks noGrp="1" noChangeArrowheads="1"/>
          </p:cNvSpPr>
          <p:nvPr>
            <p:ph type="sldNum" sz="quarter" idx="5"/>
          </p:nvPr>
        </p:nvSpPr>
        <p:spPr>
          <a:ln/>
        </p:spPr>
        <p:txBody>
          <a:bodyPr/>
          <a:lstStyle/>
          <a:p>
            <a:fld id="{DBD43E6A-4FE6-9045-B1AD-104D9AD5C9DA}" type="slidenum">
              <a:rPr lang="en-US" altLang="en-US"/>
              <a:pPr/>
              <a:t>13</a:t>
            </a:fld>
            <a:endParaRPr lang="en-US" altLang="en-US" dirty="0"/>
          </a:p>
        </p:txBody>
      </p:sp>
      <p:sp>
        <p:nvSpPr>
          <p:cNvPr id="374786" name="Rectangle 2">
            <a:extLst>
              <a:ext uri="{FF2B5EF4-FFF2-40B4-BE49-F238E27FC236}">
                <a16:creationId xmlns:a16="http://schemas.microsoft.com/office/drawing/2014/main" id="{D76C160B-0B30-A64D-B716-86D9D3D6B053}"/>
              </a:ext>
            </a:extLst>
          </p:cNvPr>
          <p:cNvSpPr>
            <a:spLocks noGrp="1" noRot="1" noChangeAspect="1" noChangeArrowheads="1" noTextEdit="1"/>
          </p:cNvSpPr>
          <p:nvPr>
            <p:ph type="sldImg"/>
          </p:nvPr>
        </p:nvSpPr>
        <p:spPr>
          <a:ln/>
        </p:spPr>
      </p:sp>
      <p:sp>
        <p:nvSpPr>
          <p:cNvPr id="374787" name="Rectangle 3">
            <a:extLst>
              <a:ext uri="{FF2B5EF4-FFF2-40B4-BE49-F238E27FC236}">
                <a16:creationId xmlns:a16="http://schemas.microsoft.com/office/drawing/2014/main" id="{04B6492A-F702-8F41-94D0-0C82371F7136}"/>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992988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36950DB-4470-3F44-AE22-600957E600B2}"/>
              </a:ext>
            </a:extLst>
          </p:cNvPr>
          <p:cNvSpPr>
            <a:spLocks noGrp="1" noChangeArrowheads="1"/>
          </p:cNvSpPr>
          <p:nvPr>
            <p:ph type="sldNum" sz="quarter" idx="5"/>
          </p:nvPr>
        </p:nvSpPr>
        <p:spPr>
          <a:ln/>
        </p:spPr>
        <p:txBody>
          <a:bodyPr/>
          <a:lstStyle/>
          <a:p>
            <a:fld id="{509A2C24-1D0F-3143-88A7-0332AC2D5EB7}" type="slidenum">
              <a:rPr lang="en-US" altLang="en-US"/>
              <a:pPr/>
              <a:t>14</a:t>
            </a:fld>
            <a:endParaRPr lang="en-US" altLang="en-US" dirty="0"/>
          </a:p>
        </p:txBody>
      </p:sp>
      <p:sp>
        <p:nvSpPr>
          <p:cNvPr id="375810" name="Rectangle 2">
            <a:extLst>
              <a:ext uri="{FF2B5EF4-FFF2-40B4-BE49-F238E27FC236}">
                <a16:creationId xmlns:a16="http://schemas.microsoft.com/office/drawing/2014/main" id="{C81CFE15-DFFB-E142-B638-4F99DE63FA9F}"/>
              </a:ext>
            </a:extLst>
          </p:cNvPr>
          <p:cNvSpPr>
            <a:spLocks noGrp="1" noRot="1" noChangeAspect="1" noChangeArrowheads="1" noTextEdit="1"/>
          </p:cNvSpPr>
          <p:nvPr>
            <p:ph type="sldImg"/>
          </p:nvPr>
        </p:nvSpPr>
        <p:spPr>
          <a:ln/>
        </p:spPr>
      </p:sp>
      <p:sp>
        <p:nvSpPr>
          <p:cNvPr id="375811" name="Rectangle 3">
            <a:extLst>
              <a:ext uri="{FF2B5EF4-FFF2-40B4-BE49-F238E27FC236}">
                <a16:creationId xmlns:a16="http://schemas.microsoft.com/office/drawing/2014/main" id="{EEAD3ECB-F548-A24F-90B4-9439F8B6E034}"/>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658439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8D6E855-BE7E-6F43-A700-F156E0CBB403}"/>
              </a:ext>
            </a:extLst>
          </p:cNvPr>
          <p:cNvSpPr>
            <a:spLocks noGrp="1" noChangeArrowheads="1"/>
          </p:cNvSpPr>
          <p:nvPr>
            <p:ph type="sldNum" sz="quarter" idx="5"/>
          </p:nvPr>
        </p:nvSpPr>
        <p:spPr>
          <a:ln/>
        </p:spPr>
        <p:txBody>
          <a:bodyPr/>
          <a:lstStyle/>
          <a:p>
            <a:fld id="{9A917DCF-89A7-2249-9B01-3950A269D0B8}" type="slidenum">
              <a:rPr lang="en-US" altLang="en-US"/>
              <a:pPr/>
              <a:t>5</a:t>
            </a:fld>
            <a:endParaRPr lang="en-US" altLang="en-US" dirty="0"/>
          </a:p>
        </p:txBody>
      </p:sp>
      <p:sp>
        <p:nvSpPr>
          <p:cNvPr id="366594" name="Rectangle 2">
            <a:extLst>
              <a:ext uri="{FF2B5EF4-FFF2-40B4-BE49-F238E27FC236}">
                <a16:creationId xmlns:a16="http://schemas.microsoft.com/office/drawing/2014/main" id="{08645A43-FFF1-DE4D-8F38-FDCD4875826D}"/>
              </a:ext>
            </a:extLst>
          </p:cNvPr>
          <p:cNvSpPr>
            <a:spLocks noGrp="1" noRot="1" noChangeAspect="1" noChangeArrowheads="1" noTextEdit="1"/>
          </p:cNvSpPr>
          <p:nvPr>
            <p:ph type="sldImg"/>
          </p:nvPr>
        </p:nvSpPr>
        <p:spPr>
          <a:ln/>
        </p:spPr>
      </p:sp>
      <p:sp>
        <p:nvSpPr>
          <p:cNvPr id="366595" name="Rectangle 3">
            <a:extLst>
              <a:ext uri="{FF2B5EF4-FFF2-40B4-BE49-F238E27FC236}">
                <a16:creationId xmlns:a16="http://schemas.microsoft.com/office/drawing/2014/main" id="{D13591CA-64E4-684A-83E9-2FA434C549BD}"/>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859807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895636F-7E98-2D4A-B50F-1DF577BA13D0}"/>
              </a:ext>
            </a:extLst>
          </p:cNvPr>
          <p:cNvSpPr>
            <a:spLocks noGrp="1" noChangeArrowheads="1"/>
          </p:cNvSpPr>
          <p:nvPr>
            <p:ph type="sldNum" sz="quarter" idx="5"/>
          </p:nvPr>
        </p:nvSpPr>
        <p:spPr>
          <a:ln/>
        </p:spPr>
        <p:txBody>
          <a:bodyPr/>
          <a:lstStyle/>
          <a:p>
            <a:fld id="{65D549EC-1D3A-A542-8E3E-F64F3C2C8AFB}" type="slidenum">
              <a:rPr lang="en-US" altLang="en-US"/>
              <a:pPr/>
              <a:t>6</a:t>
            </a:fld>
            <a:endParaRPr lang="en-US" altLang="en-US" dirty="0"/>
          </a:p>
        </p:txBody>
      </p:sp>
      <p:sp>
        <p:nvSpPr>
          <p:cNvPr id="367618" name="Rectangle 2">
            <a:extLst>
              <a:ext uri="{FF2B5EF4-FFF2-40B4-BE49-F238E27FC236}">
                <a16:creationId xmlns:a16="http://schemas.microsoft.com/office/drawing/2014/main" id="{D99A55FE-04CD-A346-B3C5-6FE299C14587}"/>
              </a:ext>
            </a:extLst>
          </p:cNvPr>
          <p:cNvSpPr>
            <a:spLocks noGrp="1" noRot="1" noChangeAspect="1" noChangeArrowheads="1" noTextEdit="1"/>
          </p:cNvSpPr>
          <p:nvPr>
            <p:ph type="sldImg"/>
          </p:nvPr>
        </p:nvSpPr>
        <p:spPr>
          <a:ln/>
        </p:spPr>
      </p:sp>
      <p:sp>
        <p:nvSpPr>
          <p:cNvPr id="367619" name="Rectangle 3">
            <a:extLst>
              <a:ext uri="{FF2B5EF4-FFF2-40B4-BE49-F238E27FC236}">
                <a16:creationId xmlns:a16="http://schemas.microsoft.com/office/drawing/2014/main" id="{0E22B1E2-67E3-A840-974E-4A183F0E2A7F}"/>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565411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F6D60FF-E7A2-5644-BD08-8BBA82ED8914}"/>
              </a:ext>
            </a:extLst>
          </p:cNvPr>
          <p:cNvSpPr>
            <a:spLocks noGrp="1" noChangeArrowheads="1"/>
          </p:cNvSpPr>
          <p:nvPr>
            <p:ph type="sldNum" sz="quarter" idx="5"/>
          </p:nvPr>
        </p:nvSpPr>
        <p:spPr>
          <a:ln/>
        </p:spPr>
        <p:txBody>
          <a:bodyPr/>
          <a:lstStyle/>
          <a:p>
            <a:fld id="{B4429D3E-7F15-B54C-85E9-075863474264}" type="slidenum">
              <a:rPr lang="en-US" altLang="en-US"/>
              <a:pPr/>
              <a:t>7</a:t>
            </a:fld>
            <a:endParaRPr lang="en-US" altLang="en-US" dirty="0"/>
          </a:p>
        </p:txBody>
      </p:sp>
      <p:sp>
        <p:nvSpPr>
          <p:cNvPr id="368642" name="Rectangle 2">
            <a:extLst>
              <a:ext uri="{FF2B5EF4-FFF2-40B4-BE49-F238E27FC236}">
                <a16:creationId xmlns:a16="http://schemas.microsoft.com/office/drawing/2014/main" id="{B2F929D9-DE0B-2247-9152-F89FE076D6DA}"/>
              </a:ext>
            </a:extLst>
          </p:cNvPr>
          <p:cNvSpPr>
            <a:spLocks noGrp="1" noRot="1" noChangeAspect="1" noChangeArrowheads="1" noTextEdit="1"/>
          </p:cNvSpPr>
          <p:nvPr>
            <p:ph type="sldImg"/>
          </p:nvPr>
        </p:nvSpPr>
        <p:spPr>
          <a:ln/>
        </p:spPr>
      </p:sp>
      <p:sp>
        <p:nvSpPr>
          <p:cNvPr id="368643" name="Rectangle 3">
            <a:extLst>
              <a:ext uri="{FF2B5EF4-FFF2-40B4-BE49-F238E27FC236}">
                <a16:creationId xmlns:a16="http://schemas.microsoft.com/office/drawing/2014/main" id="{0514CF84-527C-8542-88E3-5C25CDDBD183}"/>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587323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387CB61-D793-D041-81C8-EE27524799B2}"/>
              </a:ext>
            </a:extLst>
          </p:cNvPr>
          <p:cNvSpPr>
            <a:spLocks noGrp="1" noChangeArrowheads="1"/>
          </p:cNvSpPr>
          <p:nvPr>
            <p:ph type="sldNum" sz="quarter" idx="5"/>
          </p:nvPr>
        </p:nvSpPr>
        <p:spPr>
          <a:ln/>
        </p:spPr>
        <p:txBody>
          <a:bodyPr/>
          <a:lstStyle/>
          <a:p>
            <a:fld id="{46F4C927-D2D9-D54C-A39B-FCDBC805CC36}" type="slidenum">
              <a:rPr lang="en-US" altLang="en-US"/>
              <a:pPr/>
              <a:t>8</a:t>
            </a:fld>
            <a:endParaRPr lang="en-US" altLang="en-US" dirty="0"/>
          </a:p>
        </p:txBody>
      </p:sp>
      <p:sp>
        <p:nvSpPr>
          <p:cNvPr id="369666" name="Rectangle 2">
            <a:extLst>
              <a:ext uri="{FF2B5EF4-FFF2-40B4-BE49-F238E27FC236}">
                <a16:creationId xmlns:a16="http://schemas.microsoft.com/office/drawing/2014/main" id="{F4F230D0-87D8-0F4E-A17A-BE9E625D984D}"/>
              </a:ext>
            </a:extLst>
          </p:cNvPr>
          <p:cNvSpPr>
            <a:spLocks noGrp="1" noRot="1" noChangeAspect="1" noChangeArrowheads="1" noTextEdit="1"/>
          </p:cNvSpPr>
          <p:nvPr>
            <p:ph type="sldImg"/>
          </p:nvPr>
        </p:nvSpPr>
        <p:spPr>
          <a:ln/>
        </p:spPr>
      </p:sp>
      <p:sp>
        <p:nvSpPr>
          <p:cNvPr id="369667" name="Rectangle 3">
            <a:extLst>
              <a:ext uri="{FF2B5EF4-FFF2-40B4-BE49-F238E27FC236}">
                <a16:creationId xmlns:a16="http://schemas.microsoft.com/office/drawing/2014/main" id="{C326F5A7-5B08-3240-9AAF-D0AA06D3AC71}"/>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799954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DE2C5DA-E0E2-E349-B972-476A49CF47D5}"/>
              </a:ext>
            </a:extLst>
          </p:cNvPr>
          <p:cNvSpPr>
            <a:spLocks noGrp="1" noChangeArrowheads="1"/>
          </p:cNvSpPr>
          <p:nvPr>
            <p:ph type="sldNum" sz="quarter" idx="5"/>
          </p:nvPr>
        </p:nvSpPr>
        <p:spPr>
          <a:ln/>
        </p:spPr>
        <p:txBody>
          <a:bodyPr/>
          <a:lstStyle/>
          <a:p>
            <a:fld id="{4693BED7-ED44-804A-8017-FA31D14C8FE5}" type="slidenum">
              <a:rPr lang="en-US" altLang="en-US"/>
              <a:pPr/>
              <a:t>9</a:t>
            </a:fld>
            <a:endParaRPr lang="en-US" altLang="en-US" dirty="0"/>
          </a:p>
        </p:txBody>
      </p:sp>
      <p:sp>
        <p:nvSpPr>
          <p:cNvPr id="370690" name="Rectangle 2">
            <a:extLst>
              <a:ext uri="{FF2B5EF4-FFF2-40B4-BE49-F238E27FC236}">
                <a16:creationId xmlns:a16="http://schemas.microsoft.com/office/drawing/2014/main" id="{8EA17411-A98C-B540-89EC-67DD78472BF5}"/>
              </a:ext>
            </a:extLst>
          </p:cNvPr>
          <p:cNvSpPr>
            <a:spLocks noGrp="1" noRot="1" noChangeAspect="1" noChangeArrowheads="1" noTextEdit="1"/>
          </p:cNvSpPr>
          <p:nvPr>
            <p:ph type="sldImg"/>
          </p:nvPr>
        </p:nvSpPr>
        <p:spPr>
          <a:ln/>
        </p:spPr>
      </p:sp>
      <p:sp>
        <p:nvSpPr>
          <p:cNvPr id="370691" name="Rectangle 3">
            <a:extLst>
              <a:ext uri="{FF2B5EF4-FFF2-40B4-BE49-F238E27FC236}">
                <a16:creationId xmlns:a16="http://schemas.microsoft.com/office/drawing/2014/main" id="{50449478-C935-8C4E-9D89-BBF900FE10B8}"/>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286385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66F962C-2C9F-034B-B5A8-15F9EF174D10}"/>
              </a:ext>
            </a:extLst>
          </p:cNvPr>
          <p:cNvSpPr>
            <a:spLocks noGrp="1" noChangeArrowheads="1"/>
          </p:cNvSpPr>
          <p:nvPr>
            <p:ph type="sldNum" sz="quarter" idx="5"/>
          </p:nvPr>
        </p:nvSpPr>
        <p:spPr>
          <a:ln/>
        </p:spPr>
        <p:txBody>
          <a:bodyPr/>
          <a:lstStyle/>
          <a:p>
            <a:fld id="{27120085-49CE-9444-A22C-A72EB5051656}" type="slidenum">
              <a:rPr lang="en-US" altLang="en-US"/>
              <a:pPr/>
              <a:t>10</a:t>
            </a:fld>
            <a:endParaRPr lang="en-US" altLang="en-US" dirty="0"/>
          </a:p>
        </p:txBody>
      </p:sp>
      <p:sp>
        <p:nvSpPr>
          <p:cNvPr id="371714" name="Rectangle 2">
            <a:extLst>
              <a:ext uri="{FF2B5EF4-FFF2-40B4-BE49-F238E27FC236}">
                <a16:creationId xmlns:a16="http://schemas.microsoft.com/office/drawing/2014/main" id="{BF551B47-FF4A-6445-9929-9107DCCA148F}"/>
              </a:ext>
            </a:extLst>
          </p:cNvPr>
          <p:cNvSpPr>
            <a:spLocks noGrp="1" noRot="1" noChangeAspect="1" noChangeArrowheads="1" noTextEdit="1"/>
          </p:cNvSpPr>
          <p:nvPr>
            <p:ph type="sldImg"/>
          </p:nvPr>
        </p:nvSpPr>
        <p:spPr>
          <a:ln/>
        </p:spPr>
      </p:sp>
      <p:sp>
        <p:nvSpPr>
          <p:cNvPr id="371715" name="Rectangle 3">
            <a:extLst>
              <a:ext uri="{FF2B5EF4-FFF2-40B4-BE49-F238E27FC236}">
                <a16:creationId xmlns:a16="http://schemas.microsoft.com/office/drawing/2014/main" id="{C452F88C-D8DA-4D44-881C-06B237352FC6}"/>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905178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774F0AB-E27F-F540-B49E-A736B61532C7}"/>
              </a:ext>
            </a:extLst>
          </p:cNvPr>
          <p:cNvSpPr>
            <a:spLocks noGrp="1" noChangeArrowheads="1"/>
          </p:cNvSpPr>
          <p:nvPr>
            <p:ph type="sldNum" sz="quarter" idx="5"/>
          </p:nvPr>
        </p:nvSpPr>
        <p:spPr>
          <a:ln/>
        </p:spPr>
        <p:txBody>
          <a:bodyPr/>
          <a:lstStyle/>
          <a:p>
            <a:fld id="{BC7C53ED-B676-944F-9B1F-D212C01E1861}" type="slidenum">
              <a:rPr lang="en-US" altLang="en-US"/>
              <a:pPr/>
              <a:t>11</a:t>
            </a:fld>
            <a:endParaRPr lang="en-US" altLang="en-US" dirty="0"/>
          </a:p>
        </p:txBody>
      </p:sp>
      <p:sp>
        <p:nvSpPr>
          <p:cNvPr id="372738" name="Rectangle 2">
            <a:extLst>
              <a:ext uri="{FF2B5EF4-FFF2-40B4-BE49-F238E27FC236}">
                <a16:creationId xmlns:a16="http://schemas.microsoft.com/office/drawing/2014/main" id="{BCDE5B84-9CED-474F-A0ED-013315B303D3}"/>
              </a:ext>
            </a:extLst>
          </p:cNvPr>
          <p:cNvSpPr>
            <a:spLocks noGrp="1" noRot="1" noChangeAspect="1" noChangeArrowheads="1" noTextEdit="1"/>
          </p:cNvSpPr>
          <p:nvPr>
            <p:ph type="sldImg"/>
          </p:nvPr>
        </p:nvSpPr>
        <p:spPr>
          <a:ln/>
        </p:spPr>
      </p:sp>
      <p:sp>
        <p:nvSpPr>
          <p:cNvPr id="372739" name="Rectangle 3">
            <a:extLst>
              <a:ext uri="{FF2B5EF4-FFF2-40B4-BE49-F238E27FC236}">
                <a16:creationId xmlns:a16="http://schemas.microsoft.com/office/drawing/2014/main" id="{F9B8F143-96FD-144C-B8ED-09E257E190B6}"/>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107506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4F7C4A1-32DD-904A-9C41-474415DFD9AA}"/>
              </a:ext>
            </a:extLst>
          </p:cNvPr>
          <p:cNvSpPr>
            <a:spLocks noGrp="1" noChangeArrowheads="1"/>
          </p:cNvSpPr>
          <p:nvPr>
            <p:ph type="sldNum" sz="quarter" idx="5"/>
          </p:nvPr>
        </p:nvSpPr>
        <p:spPr>
          <a:ln/>
        </p:spPr>
        <p:txBody>
          <a:bodyPr/>
          <a:lstStyle/>
          <a:p>
            <a:fld id="{2B234135-5F1B-E44B-A934-47EDCB5EA01E}" type="slidenum">
              <a:rPr lang="en-US" altLang="en-US"/>
              <a:pPr/>
              <a:t>12</a:t>
            </a:fld>
            <a:endParaRPr lang="en-US" altLang="en-US" dirty="0"/>
          </a:p>
        </p:txBody>
      </p:sp>
      <p:sp>
        <p:nvSpPr>
          <p:cNvPr id="373762" name="Rectangle 2">
            <a:extLst>
              <a:ext uri="{FF2B5EF4-FFF2-40B4-BE49-F238E27FC236}">
                <a16:creationId xmlns:a16="http://schemas.microsoft.com/office/drawing/2014/main" id="{4400C310-7BDE-2A4E-8D7C-3AC400EFC5B4}"/>
              </a:ext>
            </a:extLst>
          </p:cNvPr>
          <p:cNvSpPr>
            <a:spLocks noGrp="1" noRot="1" noChangeAspect="1" noChangeArrowheads="1" noTextEdit="1"/>
          </p:cNvSpPr>
          <p:nvPr>
            <p:ph type="sldImg"/>
          </p:nvPr>
        </p:nvSpPr>
        <p:spPr>
          <a:ln/>
        </p:spPr>
      </p:sp>
      <p:sp>
        <p:nvSpPr>
          <p:cNvPr id="373763" name="Rectangle 3">
            <a:extLst>
              <a:ext uri="{FF2B5EF4-FFF2-40B4-BE49-F238E27FC236}">
                <a16:creationId xmlns:a16="http://schemas.microsoft.com/office/drawing/2014/main" id="{4A1832A7-1B32-2F41-994E-891D369C6CAA}"/>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49057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F85-F7EB-7942-91D9-1293C649810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61FA371-552A-AF4A-816F-635C373A71C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814254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F716E-AB4B-F244-94FB-298CBBB1E3FC}"/>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3899427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17581-FCE6-6648-BE58-AFF4B748236E}"/>
              </a:ext>
            </a:extLst>
          </p:cNvPr>
          <p:cNvSpPr>
            <a:spLocks noGrp="1"/>
          </p:cNvSpPr>
          <p:nvPr>
            <p:ph type="title"/>
          </p:nvPr>
        </p:nvSpPr>
        <p:spPr>
          <a:xfrm>
            <a:off x="457200" y="333375"/>
            <a:ext cx="8229600" cy="863600"/>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E19F65A-A91C-234A-83B4-0E9A0C6B12DF}"/>
              </a:ext>
            </a:extLst>
          </p:cNvPr>
          <p:cNvSpPr>
            <a:spLocks noGrp="1"/>
          </p:cNvSpPr>
          <p:nvPr>
            <p:ph type="body" sz="half" idx="1"/>
          </p:nvPr>
        </p:nvSpPr>
        <p:spPr>
          <a:xfrm>
            <a:off x="1403350" y="1557338"/>
            <a:ext cx="3632200" cy="48244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9C66144-17E3-1C43-B9D7-BDAFD4797B7A}"/>
              </a:ext>
            </a:extLst>
          </p:cNvPr>
          <p:cNvSpPr>
            <a:spLocks noGrp="1"/>
          </p:cNvSpPr>
          <p:nvPr>
            <p:ph sz="half" idx="2"/>
          </p:nvPr>
        </p:nvSpPr>
        <p:spPr>
          <a:xfrm>
            <a:off x="5187950" y="1557338"/>
            <a:ext cx="3632200" cy="48244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064774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7"/>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78864" y="1543037"/>
            <a:ext cx="8001000" cy="1219200"/>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Protecting health, safety and the environment when working in the construction and built environment sector</a:t>
            </a:r>
          </a:p>
        </p:txBody>
      </p:sp>
      <p:sp>
        <p:nvSpPr>
          <p:cNvPr id="2053" name="Rectangle 15"/>
          <p:cNvSpPr>
            <a:spLocks noGrp="1" noChangeArrowheads="1"/>
          </p:cNvSpPr>
          <p:nvPr>
            <p:ph type="title"/>
          </p:nvPr>
        </p:nvSpPr>
        <p:spPr>
          <a:xfrm>
            <a:off x="457200" y="2961875"/>
            <a:ext cx="8153400" cy="1670360"/>
          </a:xfrm>
        </p:spPr>
        <p:txBody>
          <a:bodyPr anchor="t"/>
          <a:lstStyle/>
          <a:p>
            <a:br>
              <a:rPr lang="en-GB" dirty="0"/>
            </a:br>
            <a:br>
              <a:rPr lang="en-GB" dirty="0"/>
            </a:br>
            <a:r>
              <a:rPr lang="en-GB" dirty="0"/>
              <a:t>PowerPoint 1: Health and safety overview</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4" name="Rectangle 6">
            <a:extLst>
              <a:ext uri="{FF2B5EF4-FFF2-40B4-BE49-F238E27FC236}">
                <a16:creationId xmlns:a16="http://schemas.microsoft.com/office/drawing/2014/main" id="{8E801820-C5D1-5D4F-A2A6-570F95E2FBAA}"/>
              </a:ext>
            </a:extLst>
          </p:cNvPr>
          <p:cNvSpPr>
            <a:spLocks noGrp="1" noChangeArrowheads="1"/>
          </p:cNvSpPr>
          <p:nvPr>
            <p:ph type="title"/>
          </p:nvPr>
        </p:nvSpPr>
        <p:spPr/>
        <p:txBody>
          <a:bodyPr/>
          <a:lstStyle/>
          <a:p>
            <a:r>
              <a:rPr lang="en-GB" altLang="en-US" dirty="0"/>
              <a:t>The Construction (Health, Safety and Welfare) Regulations 1996 (HSW)</a:t>
            </a:r>
          </a:p>
        </p:txBody>
      </p:sp>
      <p:sp>
        <p:nvSpPr>
          <p:cNvPr id="293895" name="Rectangle 7">
            <a:extLst>
              <a:ext uri="{FF2B5EF4-FFF2-40B4-BE49-F238E27FC236}">
                <a16:creationId xmlns:a16="http://schemas.microsoft.com/office/drawing/2014/main" id="{17FBDEFA-4308-FA44-A631-D65A767825AC}"/>
              </a:ext>
            </a:extLst>
          </p:cNvPr>
          <p:cNvSpPr>
            <a:spLocks noGrp="1" noChangeArrowheads="1"/>
          </p:cNvSpPr>
          <p:nvPr>
            <p:ph type="body" idx="1"/>
          </p:nvPr>
        </p:nvSpPr>
        <p:spPr>
          <a:xfrm>
            <a:off x="446088" y="2133947"/>
            <a:ext cx="3837880" cy="1917000"/>
          </a:xfrm>
        </p:spPr>
        <p:txBody>
          <a:bodyPr/>
          <a:lstStyle/>
          <a:p>
            <a:r>
              <a:rPr lang="en-GB" altLang="en-US" dirty="0"/>
              <a:t>What the Regulations are about:</a:t>
            </a:r>
          </a:p>
          <a:p>
            <a:r>
              <a:rPr lang="en-GB" altLang="en-US" dirty="0"/>
              <a:t>‘Impose requirements with respect to the health, safety and welfare of persons at work carrying out "construction work" and of others who may be affected by that work.’</a:t>
            </a:r>
          </a:p>
        </p:txBody>
      </p:sp>
      <p:pic>
        <p:nvPicPr>
          <p:cNvPr id="2" name="Picture 1">
            <a:extLst>
              <a:ext uri="{FF2B5EF4-FFF2-40B4-BE49-F238E27FC236}">
                <a16:creationId xmlns:a16="http://schemas.microsoft.com/office/drawing/2014/main" id="{B3A3A2C4-97B3-4465-B2CE-9526FEEF732C}"/>
              </a:ext>
            </a:extLst>
          </p:cNvPr>
          <p:cNvPicPr>
            <a:picLocks noChangeAspect="1"/>
          </p:cNvPicPr>
          <p:nvPr/>
        </p:nvPicPr>
        <p:blipFill>
          <a:blip r:embed="rId3"/>
          <a:stretch>
            <a:fillRect/>
          </a:stretch>
        </p:blipFill>
        <p:spPr>
          <a:xfrm>
            <a:off x="4809368" y="2852936"/>
            <a:ext cx="4334632" cy="2895851"/>
          </a:xfrm>
          <a:prstGeom prst="rect">
            <a:avLst/>
          </a:prstGeom>
        </p:spPr>
      </p:pic>
    </p:spTree>
    <p:extLst>
      <p:ext uri="{BB962C8B-B14F-4D97-AF65-F5344CB8AC3E}">
        <p14:creationId xmlns:p14="http://schemas.microsoft.com/office/powerpoint/2010/main" val="2608539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8" name="Rectangle 4">
            <a:extLst>
              <a:ext uri="{FF2B5EF4-FFF2-40B4-BE49-F238E27FC236}">
                <a16:creationId xmlns:a16="http://schemas.microsoft.com/office/drawing/2014/main" id="{85FAA264-A782-3540-BC57-09C2935534EA}"/>
              </a:ext>
            </a:extLst>
          </p:cNvPr>
          <p:cNvSpPr>
            <a:spLocks noGrp="1" noChangeArrowheads="1"/>
          </p:cNvSpPr>
          <p:nvPr>
            <p:ph type="title"/>
          </p:nvPr>
        </p:nvSpPr>
        <p:spPr/>
        <p:txBody>
          <a:bodyPr/>
          <a:lstStyle/>
          <a:p>
            <a:r>
              <a:rPr lang="en-GB" altLang="en-US" dirty="0"/>
              <a:t>The Construction (Health, Safety and Welfare) Regulations 1996 (HSW)</a:t>
            </a:r>
          </a:p>
        </p:txBody>
      </p:sp>
      <p:sp>
        <p:nvSpPr>
          <p:cNvPr id="313349" name="Rectangle 5">
            <a:extLst>
              <a:ext uri="{FF2B5EF4-FFF2-40B4-BE49-F238E27FC236}">
                <a16:creationId xmlns:a16="http://schemas.microsoft.com/office/drawing/2014/main" id="{D4D4CB12-B399-7D48-AABB-5CC01AEAA5AC}"/>
              </a:ext>
            </a:extLst>
          </p:cNvPr>
          <p:cNvSpPr>
            <a:spLocks noGrp="1" noChangeArrowheads="1"/>
          </p:cNvSpPr>
          <p:nvPr>
            <p:ph type="body" idx="1"/>
          </p:nvPr>
        </p:nvSpPr>
        <p:spPr>
          <a:xfrm>
            <a:off x="457200" y="2348880"/>
            <a:ext cx="8229600" cy="2997120"/>
          </a:xfrm>
        </p:spPr>
        <p:txBody>
          <a:bodyPr/>
          <a:lstStyle/>
          <a:p>
            <a:r>
              <a:rPr lang="en-GB" altLang="en-US" dirty="0"/>
              <a:t>The Regulations impose requirements on:</a:t>
            </a:r>
          </a:p>
          <a:p>
            <a:pPr lvl="1"/>
            <a:r>
              <a:rPr lang="en-GB" altLang="en-US" dirty="0"/>
              <a:t>employers, the self-employed and others who control the way in which construction work is carried out</a:t>
            </a:r>
          </a:p>
          <a:p>
            <a:pPr lvl="1"/>
            <a:r>
              <a:rPr lang="en-GB" altLang="en-US" dirty="0"/>
              <a:t>employees in respect of their own actions</a:t>
            </a:r>
          </a:p>
          <a:p>
            <a:pPr lvl="1"/>
            <a:r>
              <a:rPr lang="en-GB" altLang="en-US" dirty="0"/>
              <a:t>every person at work as regards cooperation with others and the reporting of danger.</a:t>
            </a:r>
          </a:p>
        </p:txBody>
      </p:sp>
    </p:spTree>
    <p:extLst>
      <p:ext uri="{BB962C8B-B14F-4D97-AF65-F5344CB8AC3E}">
        <p14:creationId xmlns:p14="http://schemas.microsoft.com/office/powerpoint/2010/main" val="4257863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8" name="Rectangle 4">
            <a:extLst>
              <a:ext uri="{FF2B5EF4-FFF2-40B4-BE49-F238E27FC236}">
                <a16:creationId xmlns:a16="http://schemas.microsoft.com/office/drawing/2014/main" id="{BEF54916-9D24-9849-9661-B4572566BEB5}"/>
              </a:ext>
            </a:extLst>
          </p:cNvPr>
          <p:cNvSpPr>
            <a:spLocks noGrp="1" noChangeArrowheads="1"/>
          </p:cNvSpPr>
          <p:nvPr>
            <p:ph type="title"/>
          </p:nvPr>
        </p:nvSpPr>
        <p:spPr/>
        <p:txBody>
          <a:bodyPr/>
          <a:lstStyle/>
          <a:p>
            <a:r>
              <a:rPr lang="en-GB" altLang="en-US" dirty="0"/>
              <a:t>The Provision and Use of Work Equipment Regulations 1998 (PUWER)</a:t>
            </a:r>
          </a:p>
        </p:txBody>
      </p:sp>
      <p:sp>
        <p:nvSpPr>
          <p:cNvPr id="297989" name="Rectangle 5">
            <a:extLst>
              <a:ext uri="{FF2B5EF4-FFF2-40B4-BE49-F238E27FC236}">
                <a16:creationId xmlns:a16="http://schemas.microsoft.com/office/drawing/2014/main" id="{1389DD7A-B515-3B47-BEBF-6E4F43702408}"/>
              </a:ext>
            </a:extLst>
          </p:cNvPr>
          <p:cNvSpPr>
            <a:spLocks noGrp="1" noChangeArrowheads="1"/>
          </p:cNvSpPr>
          <p:nvPr>
            <p:ph type="body" idx="1"/>
          </p:nvPr>
        </p:nvSpPr>
        <p:spPr>
          <a:xfrm>
            <a:off x="457200" y="2132856"/>
            <a:ext cx="8229600" cy="3141136"/>
          </a:xfrm>
        </p:spPr>
        <p:txBody>
          <a:bodyPr/>
          <a:lstStyle/>
          <a:p>
            <a:r>
              <a:rPr lang="en-GB" altLang="en-US" dirty="0"/>
              <a:t>The Regulations impose requirements on:</a:t>
            </a:r>
          </a:p>
          <a:p>
            <a:pPr lvl="1"/>
            <a:r>
              <a:rPr lang="en-GB" altLang="en-US" dirty="0"/>
              <a:t>employers, the self-employed and others who control the way in which construction work is carried out</a:t>
            </a:r>
          </a:p>
          <a:p>
            <a:pPr lvl="1"/>
            <a:r>
              <a:rPr lang="en-GB" altLang="en-US" dirty="0"/>
              <a:t>employees in respect of their own actions</a:t>
            </a:r>
          </a:p>
          <a:p>
            <a:pPr lvl="1"/>
            <a:r>
              <a:rPr lang="en-GB" altLang="en-US" dirty="0"/>
              <a:t>every person at work as regards co-operation with others and the reporting of danger.</a:t>
            </a:r>
          </a:p>
        </p:txBody>
      </p:sp>
    </p:spTree>
    <p:extLst>
      <p:ext uri="{BB962C8B-B14F-4D97-AF65-F5344CB8AC3E}">
        <p14:creationId xmlns:p14="http://schemas.microsoft.com/office/powerpoint/2010/main" val="35763557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2" name="Rectangle 4">
            <a:extLst>
              <a:ext uri="{FF2B5EF4-FFF2-40B4-BE49-F238E27FC236}">
                <a16:creationId xmlns:a16="http://schemas.microsoft.com/office/drawing/2014/main" id="{141DDC6F-9012-164D-BE0B-9DDF0CEC510F}"/>
              </a:ext>
            </a:extLst>
          </p:cNvPr>
          <p:cNvSpPr>
            <a:spLocks noGrp="1" noChangeArrowheads="1"/>
          </p:cNvSpPr>
          <p:nvPr>
            <p:ph type="title"/>
          </p:nvPr>
        </p:nvSpPr>
        <p:spPr/>
        <p:txBody>
          <a:bodyPr/>
          <a:lstStyle/>
          <a:p>
            <a:r>
              <a:rPr lang="en-GB" altLang="en-US" dirty="0"/>
              <a:t>The Provision and Use of Work Equipment Regulations 1998 (PUWER)</a:t>
            </a:r>
          </a:p>
        </p:txBody>
      </p:sp>
      <p:sp>
        <p:nvSpPr>
          <p:cNvPr id="299013" name="Rectangle 5">
            <a:extLst>
              <a:ext uri="{FF2B5EF4-FFF2-40B4-BE49-F238E27FC236}">
                <a16:creationId xmlns:a16="http://schemas.microsoft.com/office/drawing/2014/main" id="{F048578B-DD80-8B4A-B355-86AFCFE34F3C}"/>
              </a:ext>
            </a:extLst>
          </p:cNvPr>
          <p:cNvSpPr>
            <a:spLocks noGrp="1" noChangeArrowheads="1"/>
          </p:cNvSpPr>
          <p:nvPr>
            <p:ph type="body" idx="1"/>
          </p:nvPr>
        </p:nvSpPr>
        <p:spPr>
          <a:xfrm>
            <a:off x="340974" y="2132856"/>
            <a:ext cx="8229600" cy="4614163"/>
          </a:xfrm>
        </p:spPr>
        <p:txBody>
          <a:bodyPr/>
          <a:lstStyle/>
          <a:p>
            <a:r>
              <a:rPr lang="en-GB" altLang="en-US" dirty="0"/>
              <a:t>These regulations apply to all work equipment. PUWER sets the standard for the provision and use of work equipment in the workplace.</a:t>
            </a:r>
          </a:p>
          <a:p>
            <a:r>
              <a:rPr lang="en-GB" altLang="en-US" dirty="0"/>
              <a:t>The primary objective is to provide safe equipment and ensure it is safe to use. The range of equipment covered by the regulations includes:</a:t>
            </a:r>
          </a:p>
        </p:txBody>
      </p:sp>
      <p:sp>
        <p:nvSpPr>
          <p:cNvPr id="299014" name="Rectangle 6">
            <a:extLst>
              <a:ext uri="{FF2B5EF4-FFF2-40B4-BE49-F238E27FC236}">
                <a16:creationId xmlns:a16="http://schemas.microsoft.com/office/drawing/2014/main" id="{FF91F574-229C-AF4A-88C1-4D84B5C59F97}"/>
              </a:ext>
            </a:extLst>
          </p:cNvPr>
          <p:cNvSpPr>
            <a:spLocks noChangeArrowheads="1"/>
          </p:cNvSpPr>
          <p:nvPr/>
        </p:nvSpPr>
        <p:spPr bwMode="auto">
          <a:xfrm>
            <a:off x="4860032" y="3789040"/>
            <a:ext cx="3560762" cy="204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spcAft>
                <a:spcPct val="0"/>
              </a:spcAft>
              <a:defRPr sz="2000">
                <a:solidFill>
                  <a:schemeClr val="tx1"/>
                </a:solidFill>
                <a:latin typeface="Trebuchet MS" panose="020B0703020202090204" pitchFamily="34" charset="0"/>
              </a:defRPr>
            </a:lvl1pPr>
            <a:lvl2pPr marL="444500" indent="-265113" algn="l">
              <a:spcBef>
                <a:spcPct val="20000"/>
              </a:spcBef>
              <a:spcAft>
                <a:spcPct val="0"/>
              </a:spcAft>
              <a:buChar char="•"/>
              <a:defRPr sz="2000">
                <a:solidFill>
                  <a:schemeClr val="accent2"/>
                </a:solidFill>
                <a:latin typeface="Trebuchet MS" panose="020B0703020202090204" pitchFamily="34" charset="0"/>
              </a:defRPr>
            </a:lvl2pPr>
            <a:lvl3pPr marL="1150938" indent="-228600" algn="l">
              <a:spcBef>
                <a:spcPct val="20000"/>
              </a:spcBef>
              <a:spcAft>
                <a:spcPct val="0"/>
              </a:spcAft>
              <a:buChar char="•"/>
              <a:defRPr sz="2000">
                <a:solidFill>
                  <a:schemeClr val="accent2"/>
                </a:solidFill>
                <a:latin typeface="Trebuchet MS" panose="020B0703020202090204" pitchFamily="34" charset="0"/>
              </a:defRPr>
            </a:lvl3pPr>
            <a:lvl4pPr marL="1600200" indent="-228600" algn="l">
              <a:spcBef>
                <a:spcPct val="20000"/>
              </a:spcBef>
              <a:spcAft>
                <a:spcPct val="0"/>
              </a:spcAft>
              <a:buChar char="–"/>
              <a:defRPr>
                <a:solidFill>
                  <a:schemeClr val="accent2"/>
                </a:solidFill>
                <a:latin typeface="Trebuchet MS" panose="020B0703020202090204" pitchFamily="34" charset="0"/>
              </a:defRPr>
            </a:lvl4pPr>
            <a:lvl5pPr marL="2057400" indent="-228600" algn="l">
              <a:spcBef>
                <a:spcPct val="20000"/>
              </a:spcBef>
              <a:spcAft>
                <a:spcPct val="0"/>
              </a:spcAft>
              <a:buChar char="»"/>
              <a:defRPr>
                <a:solidFill>
                  <a:schemeClr val="accent2"/>
                </a:solidFill>
                <a:latin typeface="Trebuchet MS" panose="020B0703020202090204" pitchFamily="34" charset="0"/>
              </a:defRPr>
            </a:lvl5pPr>
            <a:lvl6pPr marL="2514600" indent="-228600" fontAlgn="base">
              <a:spcBef>
                <a:spcPct val="20000"/>
              </a:spcBef>
              <a:spcAft>
                <a:spcPct val="0"/>
              </a:spcAft>
              <a:buChar char="»"/>
              <a:defRPr>
                <a:solidFill>
                  <a:schemeClr val="accent2"/>
                </a:solidFill>
                <a:latin typeface="Trebuchet MS" panose="020B0703020202090204" pitchFamily="34" charset="0"/>
              </a:defRPr>
            </a:lvl6pPr>
            <a:lvl7pPr marL="2971800" indent="-228600" fontAlgn="base">
              <a:spcBef>
                <a:spcPct val="20000"/>
              </a:spcBef>
              <a:spcAft>
                <a:spcPct val="0"/>
              </a:spcAft>
              <a:buChar char="»"/>
              <a:defRPr>
                <a:solidFill>
                  <a:schemeClr val="accent2"/>
                </a:solidFill>
                <a:latin typeface="Trebuchet MS" panose="020B0703020202090204" pitchFamily="34" charset="0"/>
              </a:defRPr>
            </a:lvl7pPr>
            <a:lvl8pPr marL="3429000" indent="-228600" fontAlgn="base">
              <a:spcBef>
                <a:spcPct val="20000"/>
              </a:spcBef>
              <a:spcAft>
                <a:spcPct val="0"/>
              </a:spcAft>
              <a:buChar char="»"/>
              <a:defRPr>
                <a:solidFill>
                  <a:schemeClr val="accent2"/>
                </a:solidFill>
                <a:latin typeface="Trebuchet MS" panose="020B0703020202090204" pitchFamily="34" charset="0"/>
              </a:defRPr>
            </a:lvl8pPr>
            <a:lvl9pPr marL="3886200" indent="-228600" fontAlgn="base">
              <a:spcBef>
                <a:spcPct val="20000"/>
              </a:spcBef>
              <a:spcAft>
                <a:spcPct val="0"/>
              </a:spcAft>
              <a:buChar char="»"/>
              <a:defRPr>
                <a:solidFill>
                  <a:schemeClr val="accent2"/>
                </a:solidFill>
                <a:latin typeface="Trebuchet MS" panose="020B0703020202090204" pitchFamily="34" charset="0"/>
              </a:defRPr>
            </a:lvl9pPr>
          </a:lstStyle>
          <a:p>
            <a:pPr lvl="1" eaLnBrk="1" hangingPunct="1">
              <a:lnSpc>
                <a:spcPct val="100000"/>
              </a:lnSpc>
              <a:buClr>
                <a:srgbClr val="0077E3"/>
              </a:buClr>
            </a:pPr>
            <a:r>
              <a:rPr lang="en-GB" altLang="en-US" b="0" dirty="0">
                <a:solidFill>
                  <a:schemeClr val="tx1"/>
                </a:solidFill>
                <a:latin typeface="+mj-lt"/>
              </a:rPr>
              <a:t>dumper trucks</a:t>
            </a:r>
          </a:p>
          <a:p>
            <a:pPr lvl="1" eaLnBrk="1" hangingPunct="1">
              <a:lnSpc>
                <a:spcPct val="100000"/>
              </a:lnSpc>
              <a:buClr>
                <a:srgbClr val="0077E3"/>
              </a:buClr>
            </a:pPr>
            <a:r>
              <a:rPr lang="en-GB" altLang="en-US" dirty="0">
                <a:solidFill>
                  <a:schemeClr val="tx1"/>
                </a:solidFill>
                <a:latin typeface="+mj-lt"/>
              </a:rPr>
              <a:t>c</a:t>
            </a:r>
            <a:r>
              <a:rPr lang="en-GB" altLang="en-US" b="0" dirty="0">
                <a:solidFill>
                  <a:schemeClr val="tx1"/>
                </a:solidFill>
                <a:latin typeface="+mj-lt"/>
              </a:rPr>
              <a:t>ranes</a:t>
            </a:r>
          </a:p>
          <a:p>
            <a:pPr lvl="1" eaLnBrk="1" hangingPunct="1">
              <a:lnSpc>
                <a:spcPct val="100000"/>
              </a:lnSpc>
              <a:buClr>
                <a:srgbClr val="0077E3"/>
              </a:buClr>
            </a:pPr>
            <a:r>
              <a:rPr lang="en-GB" altLang="en-US" dirty="0">
                <a:solidFill>
                  <a:schemeClr val="tx1"/>
                </a:solidFill>
                <a:latin typeface="+mj-lt"/>
              </a:rPr>
              <a:t>s</a:t>
            </a:r>
            <a:r>
              <a:rPr lang="en-GB" altLang="en-US" b="0" dirty="0">
                <a:solidFill>
                  <a:schemeClr val="tx1"/>
                </a:solidFill>
                <a:latin typeface="+mj-lt"/>
              </a:rPr>
              <a:t>caffolding</a:t>
            </a:r>
          </a:p>
          <a:p>
            <a:pPr lvl="1" eaLnBrk="1" hangingPunct="1">
              <a:lnSpc>
                <a:spcPct val="100000"/>
              </a:lnSpc>
              <a:buClr>
                <a:srgbClr val="0077E3"/>
              </a:buClr>
            </a:pPr>
            <a:r>
              <a:rPr lang="en-GB" altLang="en-US" b="0" dirty="0">
                <a:solidFill>
                  <a:schemeClr val="tx1"/>
                </a:solidFill>
                <a:latin typeface="+mj-lt"/>
              </a:rPr>
              <a:t>mobile access platforms</a:t>
            </a:r>
          </a:p>
          <a:p>
            <a:pPr lvl="1" eaLnBrk="1" hangingPunct="1">
              <a:lnSpc>
                <a:spcPct val="100000"/>
              </a:lnSpc>
              <a:buClr>
                <a:srgbClr val="0077E3"/>
              </a:buClr>
            </a:pPr>
            <a:r>
              <a:rPr lang="en-GB" altLang="en-US" b="0" dirty="0">
                <a:solidFill>
                  <a:schemeClr val="tx1"/>
                </a:solidFill>
                <a:latin typeface="+mj-lt"/>
              </a:rPr>
              <a:t>wood working machines</a:t>
            </a:r>
            <a:r>
              <a:rPr lang="en-GB" altLang="en-US" b="0" dirty="0"/>
              <a:t>.</a:t>
            </a:r>
          </a:p>
        </p:txBody>
      </p:sp>
      <p:sp>
        <p:nvSpPr>
          <p:cNvPr id="299015" name="Rectangle 7">
            <a:extLst>
              <a:ext uri="{FF2B5EF4-FFF2-40B4-BE49-F238E27FC236}">
                <a16:creationId xmlns:a16="http://schemas.microsoft.com/office/drawing/2014/main" id="{AA447460-118D-4148-A62F-DBC7F0B61698}"/>
              </a:ext>
            </a:extLst>
          </p:cNvPr>
          <p:cNvSpPr>
            <a:spLocks noChangeArrowheads="1"/>
          </p:cNvSpPr>
          <p:nvPr/>
        </p:nvSpPr>
        <p:spPr bwMode="auto">
          <a:xfrm>
            <a:off x="896599" y="3789040"/>
            <a:ext cx="3559175" cy="197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spcAft>
                <a:spcPct val="0"/>
              </a:spcAft>
              <a:defRPr sz="2000">
                <a:solidFill>
                  <a:schemeClr val="tx1"/>
                </a:solidFill>
                <a:latin typeface="Trebuchet MS" panose="020B0703020202090204" pitchFamily="34" charset="0"/>
              </a:defRPr>
            </a:lvl1pPr>
            <a:lvl2pPr marL="444500" indent="-265113" algn="l">
              <a:spcBef>
                <a:spcPct val="20000"/>
              </a:spcBef>
              <a:spcAft>
                <a:spcPct val="0"/>
              </a:spcAft>
              <a:buChar char="•"/>
              <a:defRPr sz="2000">
                <a:solidFill>
                  <a:schemeClr val="accent2"/>
                </a:solidFill>
                <a:latin typeface="Trebuchet MS" panose="020B0703020202090204" pitchFamily="34" charset="0"/>
              </a:defRPr>
            </a:lvl2pPr>
            <a:lvl3pPr marL="1150938" indent="-228600" algn="l">
              <a:spcBef>
                <a:spcPct val="20000"/>
              </a:spcBef>
              <a:spcAft>
                <a:spcPct val="0"/>
              </a:spcAft>
              <a:buChar char="•"/>
              <a:defRPr sz="2000">
                <a:solidFill>
                  <a:schemeClr val="accent2"/>
                </a:solidFill>
                <a:latin typeface="Trebuchet MS" panose="020B0703020202090204" pitchFamily="34" charset="0"/>
              </a:defRPr>
            </a:lvl3pPr>
            <a:lvl4pPr marL="1600200" indent="-228600" algn="l">
              <a:spcBef>
                <a:spcPct val="20000"/>
              </a:spcBef>
              <a:spcAft>
                <a:spcPct val="0"/>
              </a:spcAft>
              <a:buChar char="–"/>
              <a:defRPr>
                <a:solidFill>
                  <a:schemeClr val="accent2"/>
                </a:solidFill>
                <a:latin typeface="Trebuchet MS" panose="020B0703020202090204" pitchFamily="34" charset="0"/>
              </a:defRPr>
            </a:lvl4pPr>
            <a:lvl5pPr marL="2057400" indent="-228600" algn="l">
              <a:spcBef>
                <a:spcPct val="20000"/>
              </a:spcBef>
              <a:spcAft>
                <a:spcPct val="0"/>
              </a:spcAft>
              <a:buChar char="»"/>
              <a:defRPr>
                <a:solidFill>
                  <a:schemeClr val="accent2"/>
                </a:solidFill>
                <a:latin typeface="Trebuchet MS" panose="020B0703020202090204" pitchFamily="34" charset="0"/>
              </a:defRPr>
            </a:lvl5pPr>
            <a:lvl6pPr marL="2514600" indent="-228600" fontAlgn="base">
              <a:spcBef>
                <a:spcPct val="20000"/>
              </a:spcBef>
              <a:spcAft>
                <a:spcPct val="0"/>
              </a:spcAft>
              <a:buChar char="»"/>
              <a:defRPr>
                <a:solidFill>
                  <a:schemeClr val="accent2"/>
                </a:solidFill>
                <a:latin typeface="Trebuchet MS" panose="020B0703020202090204" pitchFamily="34" charset="0"/>
              </a:defRPr>
            </a:lvl6pPr>
            <a:lvl7pPr marL="2971800" indent="-228600" fontAlgn="base">
              <a:spcBef>
                <a:spcPct val="20000"/>
              </a:spcBef>
              <a:spcAft>
                <a:spcPct val="0"/>
              </a:spcAft>
              <a:buChar char="»"/>
              <a:defRPr>
                <a:solidFill>
                  <a:schemeClr val="accent2"/>
                </a:solidFill>
                <a:latin typeface="Trebuchet MS" panose="020B0703020202090204" pitchFamily="34" charset="0"/>
              </a:defRPr>
            </a:lvl7pPr>
            <a:lvl8pPr marL="3429000" indent="-228600" fontAlgn="base">
              <a:spcBef>
                <a:spcPct val="20000"/>
              </a:spcBef>
              <a:spcAft>
                <a:spcPct val="0"/>
              </a:spcAft>
              <a:buChar char="»"/>
              <a:defRPr>
                <a:solidFill>
                  <a:schemeClr val="accent2"/>
                </a:solidFill>
                <a:latin typeface="Trebuchet MS" panose="020B0703020202090204" pitchFamily="34" charset="0"/>
              </a:defRPr>
            </a:lvl8pPr>
            <a:lvl9pPr marL="3886200" indent="-228600" fontAlgn="base">
              <a:spcBef>
                <a:spcPct val="20000"/>
              </a:spcBef>
              <a:spcAft>
                <a:spcPct val="0"/>
              </a:spcAft>
              <a:buChar char="»"/>
              <a:defRPr>
                <a:solidFill>
                  <a:schemeClr val="accent2"/>
                </a:solidFill>
                <a:latin typeface="Trebuchet MS" panose="020B0703020202090204" pitchFamily="34" charset="0"/>
              </a:defRPr>
            </a:lvl9pPr>
          </a:lstStyle>
          <a:p>
            <a:pPr lvl="1" eaLnBrk="1" hangingPunct="1">
              <a:lnSpc>
                <a:spcPct val="100000"/>
              </a:lnSpc>
              <a:buClr>
                <a:srgbClr val="0077E3"/>
              </a:buClr>
            </a:pPr>
            <a:r>
              <a:rPr lang="en-GB" altLang="en-US" dirty="0">
                <a:solidFill>
                  <a:schemeClr val="tx1"/>
                </a:solidFill>
                <a:latin typeface="+mj-lt"/>
              </a:rPr>
              <a:t>h</a:t>
            </a:r>
            <a:r>
              <a:rPr lang="en-GB" altLang="en-US" b="0" dirty="0">
                <a:solidFill>
                  <a:schemeClr val="tx1"/>
                </a:solidFill>
                <a:latin typeface="+mj-lt"/>
              </a:rPr>
              <a:t>ammers</a:t>
            </a:r>
          </a:p>
          <a:p>
            <a:pPr lvl="1" eaLnBrk="1" hangingPunct="1">
              <a:lnSpc>
                <a:spcPct val="100000"/>
              </a:lnSpc>
              <a:buClr>
                <a:srgbClr val="0077E3"/>
              </a:buClr>
            </a:pPr>
            <a:r>
              <a:rPr lang="en-GB" altLang="en-US" b="0" dirty="0">
                <a:solidFill>
                  <a:schemeClr val="tx1"/>
                </a:solidFill>
                <a:latin typeface="+mj-lt"/>
              </a:rPr>
              <a:t>portable drills</a:t>
            </a:r>
          </a:p>
          <a:p>
            <a:pPr lvl="1" eaLnBrk="1" hangingPunct="1">
              <a:lnSpc>
                <a:spcPct val="100000"/>
              </a:lnSpc>
              <a:buClr>
                <a:srgbClr val="0077E3"/>
              </a:buClr>
            </a:pPr>
            <a:r>
              <a:rPr lang="en-GB" altLang="en-US" b="0" dirty="0">
                <a:solidFill>
                  <a:schemeClr val="tx1"/>
                </a:solidFill>
                <a:latin typeface="+mj-lt"/>
              </a:rPr>
              <a:t>drill bits</a:t>
            </a:r>
          </a:p>
          <a:p>
            <a:pPr lvl="1" eaLnBrk="1" hangingPunct="1">
              <a:lnSpc>
                <a:spcPct val="100000"/>
              </a:lnSpc>
              <a:buClr>
                <a:srgbClr val="0077E3"/>
              </a:buClr>
            </a:pPr>
            <a:r>
              <a:rPr lang="en-GB" altLang="en-US" dirty="0">
                <a:solidFill>
                  <a:schemeClr val="tx1"/>
                </a:solidFill>
                <a:latin typeface="+mj-lt"/>
              </a:rPr>
              <a:t>s</a:t>
            </a:r>
            <a:r>
              <a:rPr lang="en-GB" altLang="en-US" b="0" dirty="0">
                <a:solidFill>
                  <a:schemeClr val="tx1"/>
                </a:solidFill>
                <a:latin typeface="+mj-lt"/>
              </a:rPr>
              <a:t>hovels</a:t>
            </a:r>
          </a:p>
          <a:p>
            <a:pPr lvl="1" eaLnBrk="1" hangingPunct="1">
              <a:lnSpc>
                <a:spcPct val="100000"/>
              </a:lnSpc>
              <a:buClr>
                <a:srgbClr val="0077E3"/>
              </a:buClr>
            </a:pPr>
            <a:r>
              <a:rPr lang="en-GB" altLang="en-US" dirty="0">
                <a:solidFill>
                  <a:schemeClr val="tx1"/>
                </a:solidFill>
                <a:latin typeface="+mj-lt"/>
              </a:rPr>
              <a:t>w</a:t>
            </a:r>
            <a:r>
              <a:rPr lang="en-GB" altLang="en-US" b="0" dirty="0">
                <a:solidFill>
                  <a:schemeClr val="tx1"/>
                </a:solidFill>
                <a:latin typeface="+mj-lt"/>
              </a:rPr>
              <a:t>heelbarrows</a:t>
            </a:r>
          </a:p>
        </p:txBody>
      </p:sp>
    </p:spTree>
    <p:extLst>
      <p:ext uri="{BB962C8B-B14F-4D97-AF65-F5344CB8AC3E}">
        <p14:creationId xmlns:p14="http://schemas.microsoft.com/office/powerpoint/2010/main" val="2057451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60" name="Rectangle 4">
            <a:extLst>
              <a:ext uri="{FF2B5EF4-FFF2-40B4-BE49-F238E27FC236}">
                <a16:creationId xmlns:a16="http://schemas.microsoft.com/office/drawing/2014/main" id="{955A8320-CD02-9C4D-8629-56C3EECEDDE0}"/>
              </a:ext>
            </a:extLst>
          </p:cNvPr>
          <p:cNvSpPr>
            <a:spLocks noGrp="1" noChangeArrowheads="1"/>
          </p:cNvSpPr>
          <p:nvPr>
            <p:ph type="title"/>
          </p:nvPr>
        </p:nvSpPr>
        <p:spPr/>
        <p:txBody>
          <a:bodyPr/>
          <a:lstStyle/>
          <a:p>
            <a:r>
              <a:rPr lang="en-GB" altLang="en-US" dirty="0"/>
              <a:t>The Provision and Use of Work Equipment Regulations 1998 (PUWER)</a:t>
            </a:r>
          </a:p>
        </p:txBody>
      </p:sp>
      <p:sp>
        <p:nvSpPr>
          <p:cNvPr id="301061" name="Rectangle 5">
            <a:extLst>
              <a:ext uri="{FF2B5EF4-FFF2-40B4-BE49-F238E27FC236}">
                <a16:creationId xmlns:a16="http://schemas.microsoft.com/office/drawing/2014/main" id="{08A6D668-DC3A-014B-93B8-873C4C8F0F44}"/>
              </a:ext>
            </a:extLst>
          </p:cNvPr>
          <p:cNvSpPr>
            <a:spLocks noGrp="1" noChangeArrowheads="1"/>
          </p:cNvSpPr>
          <p:nvPr>
            <p:ph type="body" idx="1"/>
          </p:nvPr>
        </p:nvSpPr>
        <p:spPr>
          <a:xfrm>
            <a:off x="457200" y="2060848"/>
            <a:ext cx="8229600" cy="4248000"/>
          </a:xfrm>
        </p:spPr>
        <p:txBody>
          <a:bodyPr/>
          <a:lstStyle/>
          <a:p>
            <a:r>
              <a:rPr lang="en-GB" altLang="en-US" dirty="0"/>
              <a:t>Employers must train staff in the safe use of work equipment.</a:t>
            </a:r>
          </a:p>
          <a:p>
            <a:r>
              <a:rPr lang="en-GB" altLang="en-US" dirty="0"/>
              <a:t>Training must be adequate and include:</a:t>
            </a:r>
          </a:p>
          <a:p>
            <a:pPr lvl="1"/>
            <a:r>
              <a:rPr lang="en-GB" altLang="en-US" dirty="0"/>
              <a:t>users</a:t>
            </a:r>
          </a:p>
          <a:p>
            <a:pPr lvl="1"/>
            <a:r>
              <a:rPr lang="en-GB" altLang="en-US" dirty="0"/>
              <a:t>supervisors</a:t>
            </a:r>
          </a:p>
          <a:p>
            <a:pPr lvl="1"/>
            <a:r>
              <a:rPr lang="en-GB" altLang="en-US" dirty="0"/>
              <a:t>managers.</a:t>
            </a:r>
          </a:p>
          <a:p>
            <a:r>
              <a:rPr lang="en-GB" altLang="en-US" dirty="0"/>
              <a:t>The training must include safe work methods, possible risks and the precautions to be taken while using work equipment.</a:t>
            </a:r>
          </a:p>
        </p:txBody>
      </p:sp>
    </p:spTree>
    <p:extLst>
      <p:ext uri="{BB962C8B-B14F-4D97-AF65-F5344CB8AC3E}">
        <p14:creationId xmlns:p14="http://schemas.microsoft.com/office/powerpoint/2010/main" val="3404881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796F5-615A-8D42-AD45-1A43DCACB71C}"/>
              </a:ext>
            </a:extLst>
          </p:cNvPr>
          <p:cNvSpPr>
            <a:spLocks noGrp="1"/>
          </p:cNvSpPr>
          <p:nvPr>
            <p:ph type="title"/>
          </p:nvPr>
        </p:nvSpPr>
        <p:spPr/>
        <p:txBody>
          <a:bodyPr/>
          <a:lstStyle/>
          <a:p>
            <a:r>
              <a:rPr lang="en-US" dirty="0"/>
              <a:t>Toolbox talks</a:t>
            </a:r>
          </a:p>
        </p:txBody>
      </p:sp>
      <p:sp>
        <p:nvSpPr>
          <p:cNvPr id="3" name="Content Placeholder 2">
            <a:extLst>
              <a:ext uri="{FF2B5EF4-FFF2-40B4-BE49-F238E27FC236}">
                <a16:creationId xmlns:a16="http://schemas.microsoft.com/office/drawing/2014/main" id="{D103B093-9E66-6343-BDB1-5171ECF0D7A5}"/>
              </a:ext>
            </a:extLst>
          </p:cNvPr>
          <p:cNvSpPr>
            <a:spLocks noGrp="1"/>
          </p:cNvSpPr>
          <p:nvPr>
            <p:ph idx="1"/>
          </p:nvPr>
        </p:nvSpPr>
        <p:spPr/>
        <p:txBody>
          <a:bodyPr/>
          <a:lstStyle/>
          <a:p>
            <a:r>
              <a:rPr lang="en-GB" dirty="0"/>
              <a:t>A ‘toolbox talk’ is a short presentation to the workforce on a single aspect of health and safety.</a:t>
            </a:r>
          </a:p>
          <a:p>
            <a:r>
              <a:rPr lang="en-GB" dirty="0"/>
              <a:t>These toolbox talks can take place at any time during site activities.</a:t>
            </a:r>
          </a:p>
          <a:p>
            <a:r>
              <a:rPr lang="en-GB" dirty="0"/>
              <a:t>A toolbox talk may include current issues, new trends, ideas on how to make deliveries safer, dealing with compliance, filling skips safely or any other safety-related matter.</a:t>
            </a:r>
          </a:p>
          <a:p>
            <a:r>
              <a:rPr lang="en-GB" dirty="0"/>
              <a:t>It is designed to deliver safety messages to everyone.</a:t>
            </a:r>
            <a:endParaRPr lang="en-US" dirty="0"/>
          </a:p>
        </p:txBody>
      </p:sp>
    </p:spTree>
    <p:extLst>
      <p:ext uri="{BB962C8B-B14F-4D97-AF65-F5344CB8AC3E}">
        <p14:creationId xmlns:p14="http://schemas.microsoft.com/office/powerpoint/2010/main" val="612756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56A75-E627-CB45-A70B-F002216D74E8}"/>
              </a:ext>
            </a:extLst>
          </p:cNvPr>
          <p:cNvSpPr>
            <a:spLocks noGrp="1"/>
          </p:cNvSpPr>
          <p:nvPr>
            <p:ph type="title"/>
          </p:nvPr>
        </p:nvSpPr>
        <p:spPr/>
        <p:txBody>
          <a:bodyPr/>
          <a:lstStyle/>
          <a:p>
            <a:r>
              <a:rPr lang="en-US" dirty="0"/>
              <a:t>Site inductions</a:t>
            </a:r>
          </a:p>
        </p:txBody>
      </p:sp>
      <p:sp>
        <p:nvSpPr>
          <p:cNvPr id="3" name="Content Placeholder 2">
            <a:extLst>
              <a:ext uri="{FF2B5EF4-FFF2-40B4-BE49-F238E27FC236}">
                <a16:creationId xmlns:a16="http://schemas.microsoft.com/office/drawing/2014/main" id="{E6F84DE4-E910-9B44-918F-68C6F39A24AC}"/>
              </a:ext>
            </a:extLst>
          </p:cNvPr>
          <p:cNvSpPr>
            <a:spLocks noGrp="1"/>
          </p:cNvSpPr>
          <p:nvPr>
            <p:ph idx="1"/>
          </p:nvPr>
        </p:nvSpPr>
        <p:spPr/>
        <p:txBody>
          <a:bodyPr/>
          <a:lstStyle/>
          <a:p>
            <a:r>
              <a:rPr lang="en-US" dirty="0"/>
              <a:t>Site inductions are a mandatory requirement on all construction sites. They are designed to ensure that everyone who is working on the site has been briefed on the dangers and their own responsibilities within the workplace.</a:t>
            </a:r>
          </a:p>
          <a:p>
            <a:r>
              <a:rPr lang="en-US" dirty="0"/>
              <a:t>Site inductions can often involve a test of some description to check that the person entering the site is competent and is aware of the site dangers.</a:t>
            </a:r>
          </a:p>
        </p:txBody>
      </p:sp>
      <p:pic>
        <p:nvPicPr>
          <p:cNvPr id="5" name="Picture 4" descr="A picture containing text, person, yellow&#10;&#10;Description automatically generated">
            <a:extLst>
              <a:ext uri="{FF2B5EF4-FFF2-40B4-BE49-F238E27FC236}">
                <a16:creationId xmlns:a16="http://schemas.microsoft.com/office/drawing/2014/main" id="{0005BD03-564D-483B-AD7D-5650E105AEDD}"/>
              </a:ext>
            </a:extLst>
          </p:cNvPr>
          <p:cNvPicPr>
            <a:picLocks noChangeAspect="1"/>
          </p:cNvPicPr>
          <p:nvPr/>
        </p:nvPicPr>
        <p:blipFill>
          <a:blip r:embed="rId2"/>
          <a:stretch>
            <a:fillRect/>
          </a:stretch>
        </p:blipFill>
        <p:spPr>
          <a:xfrm>
            <a:off x="5651904" y="3789040"/>
            <a:ext cx="3492096" cy="2329227"/>
          </a:xfrm>
          <a:prstGeom prst="rect">
            <a:avLst/>
          </a:prstGeom>
        </p:spPr>
      </p:pic>
    </p:spTree>
    <p:extLst>
      <p:ext uri="{BB962C8B-B14F-4D97-AF65-F5344CB8AC3E}">
        <p14:creationId xmlns:p14="http://schemas.microsoft.com/office/powerpoint/2010/main" val="23482994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74ECC-B975-324A-B2A3-5A77BE4E2903}"/>
              </a:ext>
            </a:extLst>
          </p:cNvPr>
          <p:cNvSpPr>
            <a:spLocks noGrp="1"/>
          </p:cNvSpPr>
          <p:nvPr>
            <p:ph type="title"/>
          </p:nvPr>
        </p:nvSpPr>
        <p:spPr/>
        <p:txBody>
          <a:bodyPr/>
          <a:lstStyle/>
          <a:p>
            <a:r>
              <a:rPr lang="en-US" dirty="0"/>
              <a:t>Safe access and egress</a:t>
            </a:r>
          </a:p>
        </p:txBody>
      </p:sp>
      <p:sp>
        <p:nvSpPr>
          <p:cNvPr id="3" name="Content Placeholder 2">
            <a:extLst>
              <a:ext uri="{FF2B5EF4-FFF2-40B4-BE49-F238E27FC236}">
                <a16:creationId xmlns:a16="http://schemas.microsoft.com/office/drawing/2014/main" id="{D7465837-FCA3-0D4D-B801-856111926AFF}"/>
              </a:ext>
            </a:extLst>
          </p:cNvPr>
          <p:cNvSpPr>
            <a:spLocks noGrp="1"/>
          </p:cNvSpPr>
          <p:nvPr>
            <p:ph idx="1"/>
          </p:nvPr>
        </p:nvSpPr>
        <p:spPr>
          <a:xfrm>
            <a:off x="457200" y="1512000"/>
            <a:ext cx="7715200" cy="4248000"/>
          </a:xfrm>
        </p:spPr>
        <p:txBody>
          <a:bodyPr/>
          <a:lstStyle/>
          <a:p>
            <a:r>
              <a:rPr lang="en-US" dirty="0"/>
              <a:t>Safe access and egress is a compulsory requirement on a construction site.</a:t>
            </a:r>
          </a:p>
          <a:p>
            <a:r>
              <a:rPr lang="en-US" dirty="0"/>
              <a:t>Entering a site in a safe manner and exiting the site in a safe manner is what all employers plan for.</a:t>
            </a:r>
          </a:p>
          <a:p>
            <a:r>
              <a:rPr lang="en-US" dirty="0"/>
              <a:t>When planning the site layout, it is important for everyone to be able to move around the site with no hazards or problems to be encountered while they are working.</a:t>
            </a:r>
          </a:p>
          <a:p>
            <a:r>
              <a:rPr lang="en-US" dirty="0"/>
              <a:t>Planning the site layout involves careful consideration and a lot of thought. Disability access must also be considered.</a:t>
            </a:r>
          </a:p>
        </p:txBody>
      </p:sp>
    </p:spTree>
    <p:extLst>
      <p:ext uri="{BB962C8B-B14F-4D97-AF65-F5344CB8AC3E}">
        <p14:creationId xmlns:p14="http://schemas.microsoft.com/office/powerpoint/2010/main" val="3388204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01396-092F-394E-B66C-E4C371188819}"/>
              </a:ext>
            </a:extLst>
          </p:cNvPr>
          <p:cNvSpPr>
            <a:spLocks noGrp="1"/>
          </p:cNvSpPr>
          <p:nvPr>
            <p:ph type="title"/>
          </p:nvPr>
        </p:nvSpPr>
        <p:spPr/>
        <p:txBody>
          <a:bodyPr/>
          <a:lstStyle/>
          <a:p>
            <a:r>
              <a:rPr lang="en-US" dirty="0"/>
              <a:t>Health and safety overview</a:t>
            </a:r>
          </a:p>
        </p:txBody>
      </p:sp>
      <p:sp>
        <p:nvSpPr>
          <p:cNvPr id="3" name="Content Placeholder 2">
            <a:extLst>
              <a:ext uri="{FF2B5EF4-FFF2-40B4-BE49-F238E27FC236}">
                <a16:creationId xmlns:a16="http://schemas.microsoft.com/office/drawing/2014/main" id="{76A6E259-3AC1-9A48-8EFF-2B31A2BEF415}"/>
              </a:ext>
            </a:extLst>
          </p:cNvPr>
          <p:cNvSpPr>
            <a:spLocks noGrp="1"/>
          </p:cNvSpPr>
          <p:nvPr>
            <p:ph sz="quarter" idx="10"/>
          </p:nvPr>
        </p:nvSpPr>
        <p:spPr>
          <a:xfrm>
            <a:off x="457200" y="1512000"/>
            <a:ext cx="8003232" cy="4248000"/>
          </a:xfrm>
        </p:spPr>
        <p:txBody>
          <a:bodyPr/>
          <a:lstStyle/>
          <a:p>
            <a:r>
              <a:rPr lang="en-US" dirty="0"/>
              <a:t>Health and safety within the construction industry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and in everyday </a:t>
            </a:r>
            <a:br>
              <a:rPr lang="en-US" dirty="0"/>
            </a:br>
            <a:r>
              <a:rPr lang="en-US" dirty="0"/>
              <a:t>life </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t> should be at the top of everyone's priority list.</a:t>
            </a:r>
          </a:p>
          <a:p>
            <a:r>
              <a:rPr lang="en-US" dirty="0"/>
              <a:t>Ensuring the safe welfare, wellbeing, condition and physical performance of everyone is of paramount importance to employers </a:t>
            </a:r>
            <a:br>
              <a:rPr lang="en-US" dirty="0"/>
            </a:br>
            <a:r>
              <a:rPr lang="en-US" dirty="0"/>
              <a:t>and employees.</a:t>
            </a:r>
          </a:p>
          <a:p>
            <a:r>
              <a:rPr lang="en-US" dirty="0"/>
              <a:t>Managing health and safety in the workplace can be a challenge.</a:t>
            </a:r>
          </a:p>
          <a:p>
            <a:r>
              <a:rPr lang="en-US" dirty="0"/>
              <a:t>There can be struggles with staff adapting to rules, machinery failures, material failures and poorly maintained </a:t>
            </a:r>
            <a:r>
              <a:rPr lang="en-US" dirty="0" err="1"/>
              <a:t>mechanisation</a:t>
            </a:r>
            <a:r>
              <a:rPr lang="en-US" dirty="0"/>
              <a:t>, which can all have an effect on the planning of construction projects.</a:t>
            </a:r>
          </a:p>
        </p:txBody>
      </p:sp>
    </p:spTree>
    <p:extLst>
      <p:ext uri="{BB962C8B-B14F-4D97-AF65-F5344CB8AC3E}">
        <p14:creationId xmlns:p14="http://schemas.microsoft.com/office/powerpoint/2010/main" val="3232295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81AA1-B385-084F-80E8-7BF3DF8F450C}"/>
              </a:ext>
            </a:extLst>
          </p:cNvPr>
          <p:cNvSpPr>
            <a:spLocks noGrp="1"/>
          </p:cNvSpPr>
          <p:nvPr>
            <p:ph type="title"/>
          </p:nvPr>
        </p:nvSpPr>
        <p:spPr/>
        <p:txBody>
          <a:bodyPr/>
          <a:lstStyle/>
          <a:p>
            <a:r>
              <a:rPr lang="en-US" dirty="0"/>
              <a:t>Health and safety guidance</a:t>
            </a:r>
          </a:p>
        </p:txBody>
      </p:sp>
      <p:sp>
        <p:nvSpPr>
          <p:cNvPr id="3" name="Content Placeholder 2">
            <a:extLst>
              <a:ext uri="{FF2B5EF4-FFF2-40B4-BE49-F238E27FC236}">
                <a16:creationId xmlns:a16="http://schemas.microsoft.com/office/drawing/2014/main" id="{CCB34DB4-AC24-F748-810D-130EEE683708}"/>
              </a:ext>
            </a:extLst>
          </p:cNvPr>
          <p:cNvSpPr>
            <a:spLocks noGrp="1"/>
          </p:cNvSpPr>
          <p:nvPr>
            <p:ph idx="1"/>
          </p:nvPr>
        </p:nvSpPr>
        <p:spPr>
          <a:xfrm>
            <a:off x="457200" y="1512000"/>
            <a:ext cx="8435280" cy="4248000"/>
          </a:xfrm>
        </p:spPr>
        <p:txBody>
          <a:bodyPr/>
          <a:lstStyle/>
          <a:p>
            <a:r>
              <a:rPr lang="en-US" dirty="0"/>
              <a:t>Health and safety in the workplace are governed by law and legislation.</a:t>
            </a:r>
          </a:p>
          <a:p>
            <a:r>
              <a:rPr lang="en-US" dirty="0"/>
              <a:t>The legislation and regulations are in place primarily to protect people. These rules are created and must be followed to ensure that nobody comes into contact with harmful substances and that, as far as is reasonably practicable, the welfare of workers and the public is protected.</a:t>
            </a:r>
          </a:p>
          <a:p>
            <a:endParaRPr lang="en-US" dirty="0"/>
          </a:p>
          <a:p>
            <a:endParaRPr lang="en-US" dirty="0"/>
          </a:p>
        </p:txBody>
      </p:sp>
      <p:pic>
        <p:nvPicPr>
          <p:cNvPr id="5" name="Picture 4" descr="Icon&#10;&#10;Description automatically generated">
            <a:extLst>
              <a:ext uri="{FF2B5EF4-FFF2-40B4-BE49-F238E27FC236}">
                <a16:creationId xmlns:a16="http://schemas.microsoft.com/office/drawing/2014/main" id="{08C0D97C-6F70-4E2A-9BDC-E2C200B37B89}"/>
              </a:ext>
            </a:extLst>
          </p:cNvPr>
          <p:cNvPicPr>
            <a:picLocks noChangeAspect="1"/>
          </p:cNvPicPr>
          <p:nvPr/>
        </p:nvPicPr>
        <p:blipFill>
          <a:blip r:embed="rId2"/>
          <a:stretch>
            <a:fillRect/>
          </a:stretch>
        </p:blipFill>
        <p:spPr>
          <a:xfrm>
            <a:off x="6876256" y="3481696"/>
            <a:ext cx="2267744" cy="2419474"/>
          </a:xfrm>
          <a:prstGeom prst="rect">
            <a:avLst/>
          </a:prstGeom>
        </p:spPr>
      </p:pic>
    </p:spTree>
    <p:extLst>
      <p:ext uri="{BB962C8B-B14F-4D97-AF65-F5344CB8AC3E}">
        <p14:creationId xmlns:p14="http://schemas.microsoft.com/office/powerpoint/2010/main" val="3376621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a:extLst>
              <a:ext uri="{FF2B5EF4-FFF2-40B4-BE49-F238E27FC236}">
                <a16:creationId xmlns:a16="http://schemas.microsoft.com/office/drawing/2014/main" id="{993A8472-8889-F044-A762-BF44FF4D4D8E}"/>
              </a:ext>
            </a:extLst>
          </p:cNvPr>
          <p:cNvSpPr>
            <a:spLocks noGrp="1" noChangeArrowheads="1"/>
          </p:cNvSpPr>
          <p:nvPr>
            <p:ph type="title"/>
          </p:nvPr>
        </p:nvSpPr>
        <p:spPr/>
        <p:txBody>
          <a:bodyPr/>
          <a:lstStyle/>
          <a:p>
            <a:r>
              <a:rPr lang="en-GB" altLang="en-US" dirty="0"/>
              <a:t>Why is legislation necessary?</a:t>
            </a:r>
          </a:p>
        </p:txBody>
      </p:sp>
      <p:sp>
        <p:nvSpPr>
          <p:cNvPr id="308227" name="Rectangle 3">
            <a:extLst>
              <a:ext uri="{FF2B5EF4-FFF2-40B4-BE49-F238E27FC236}">
                <a16:creationId xmlns:a16="http://schemas.microsoft.com/office/drawing/2014/main" id="{7729A963-E1D0-004C-A365-B810649F3BE6}"/>
              </a:ext>
            </a:extLst>
          </p:cNvPr>
          <p:cNvSpPr>
            <a:spLocks noGrp="1" noChangeArrowheads="1"/>
          </p:cNvSpPr>
          <p:nvPr>
            <p:ph type="body" idx="1"/>
          </p:nvPr>
        </p:nvSpPr>
        <p:spPr>
          <a:xfrm>
            <a:off x="457200" y="1512000"/>
            <a:ext cx="4474840" cy="4248000"/>
          </a:xfrm>
        </p:spPr>
        <p:txBody>
          <a:bodyPr/>
          <a:lstStyle/>
          <a:p>
            <a:r>
              <a:rPr lang="en-GB" altLang="en-US" dirty="0"/>
              <a:t>Legislation is necessary because some individuals and organisations may not otherwise adopt safe practice. Failure to comply with legislation (the law) may result in criminal proceedings.</a:t>
            </a:r>
          </a:p>
          <a:p>
            <a:r>
              <a:rPr lang="en-GB" altLang="en-US" dirty="0"/>
              <a:t>Health and safety legislation in construction covers a whole host of different pathways for specific material or hazards. </a:t>
            </a:r>
          </a:p>
          <a:p>
            <a:r>
              <a:rPr lang="en-GB" altLang="en-US" dirty="0"/>
              <a:t>Each specific piece of legislation or regulation is designed to give guidance on that entire topic.</a:t>
            </a:r>
          </a:p>
          <a:p>
            <a:pPr lvl="1"/>
            <a:endParaRPr lang="en-GB" altLang="en-US" sz="2200" dirty="0"/>
          </a:p>
        </p:txBody>
      </p:sp>
      <p:pic>
        <p:nvPicPr>
          <p:cNvPr id="2" name="Picture 1">
            <a:extLst>
              <a:ext uri="{FF2B5EF4-FFF2-40B4-BE49-F238E27FC236}">
                <a16:creationId xmlns:a16="http://schemas.microsoft.com/office/drawing/2014/main" id="{AFED26F8-5781-40C7-BE56-097955067448}"/>
              </a:ext>
            </a:extLst>
          </p:cNvPr>
          <p:cNvPicPr>
            <a:picLocks noChangeAspect="1"/>
          </p:cNvPicPr>
          <p:nvPr/>
        </p:nvPicPr>
        <p:blipFill rotWithShape="1">
          <a:blip r:embed="rId3"/>
          <a:srcRect l="35533"/>
          <a:stretch/>
        </p:blipFill>
        <p:spPr>
          <a:xfrm>
            <a:off x="5580112" y="1512000"/>
            <a:ext cx="3563888" cy="3113838"/>
          </a:xfrm>
          <a:prstGeom prst="rect">
            <a:avLst/>
          </a:prstGeom>
        </p:spPr>
      </p:pic>
    </p:spTree>
    <p:extLst>
      <p:ext uri="{BB962C8B-B14F-4D97-AF65-F5344CB8AC3E}">
        <p14:creationId xmlns:p14="http://schemas.microsoft.com/office/powerpoint/2010/main" val="3905973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Rectangle 4">
            <a:extLst>
              <a:ext uri="{FF2B5EF4-FFF2-40B4-BE49-F238E27FC236}">
                <a16:creationId xmlns:a16="http://schemas.microsoft.com/office/drawing/2014/main" id="{553D04FB-1A36-6344-94F0-3E2E4A28C276}"/>
              </a:ext>
            </a:extLst>
          </p:cNvPr>
          <p:cNvSpPr>
            <a:spLocks noGrp="1" noChangeArrowheads="1"/>
          </p:cNvSpPr>
          <p:nvPr>
            <p:ph type="title"/>
          </p:nvPr>
        </p:nvSpPr>
        <p:spPr/>
        <p:txBody>
          <a:bodyPr/>
          <a:lstStyle/>
          <a:p>
            <a:r>
              <a:rPr lang="en-GB" altLang="en-US" dirty="0"/>
              <a:t>Health and safety legislation</a:t>
            </a:r>
          </a:p>
        </p:txBody>
      </p:sp>
      <p:sp>
        <p:nvSpPr>
          <p:cNvPr id="279557" name="Text Box 5">
            <a:hlinkClick r:id="rId3" action="ppaction://hlinksldjump"/>
            <a:extLst>
              <a:ext uri="{FF2B5EF4-FFF2-40B4-BE49-F238E27FC236}">
                <a16:creationId xmlns:a16="http://schemas.microsoft.com/office/drawing/2014/main" id="{751F384A-2730-5A45-B70E-C19F2F572DCE}"/>
              </a:ext>
            </a:extLst>
          </p:cNvPr>
          <p:cNvSpPr txBox="1">
            <a:spLocks noChangeArrowheads="1"/>
          </p:cNvSpPr>
          <p:nvPr/>
        </p:nvSpPr>
        <p:spPr bwMode="auto">
          <a:xfrm>
            <a:off x="3560634" y="1547977"/>
            <a:ext cx="2376488" cy="863600"/>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100000"/>
              </a:lnSpc>
              <a:spcBef>
                <a:spcPct val="0"/>
              </a:spcBef>
              <a:spcAft>
                <a:spcPct val="0"/>
              </a:spcAft>
            </a:pPr>
            <a:r>
              <a:rPr lang="en-GB" altLang="en-US" sz="1600" dirty="0">
                <a:solidFill>
                  <a:schemeClr val="tx1"/>
                </a:solidFill>
                <a:latin typeface="Arial" panose="020B0604020202020204" pitchFamily="34" charset="0"/>
              </a:rPr>
              <a:t>Health and Safety</a:t>
            </a:r>
          </a:p>
          <a:p>
            <a:pPr algn="ctr" eaLnBrk="1" hangingPunct="1">
              <a:lnSpc>
                <a:spcPct val="100000"/>
              </a:lnSpc>
              <a:spcBef>
                <a:spcPct val="0"/>
              </a:spcBef>
              <a:spcAft>
                <a:spcPct val="0"/>
              </a:spcAft>
            </a:pPr>
            <a:r>
              <a:rPr lang="en-GB" altLang="en-US" sz="1600" dirty="0">
                <a:solidFill>
                  <a:schemeClr val="tx1"/>
                </a:solidFill>
                <a:latin typeface="Arial" panose="020B0604020202020204" pitchFamily="34" charset="0"/>
              </a:rPr>
              <a:t>at Work Act </a:t>
            </a:r>
          </a:p>
          <a:p>
            <a:pPr algn="ctr" eaLnBrk="1" hangingPunct="1">
              <a:lnSpc>
                <a:spcPct val="100000"/>
              </a:lnSpc>
              <a:spcBef>
                <a:spcPct val="0"/>
              </a:spcBef>
              <a:spcAft>
                <a:spcPct val="0"/>
              </a:spcAft>
            </a:pPr>
            <a:r>
              <a:rPr lang="en-GB" altLang="en-US" sz="1600" dirty="0">
                <a:solidFill>
                  <a:schemeClr val="tx1"/>
                </a:solidFill>
                <a:latin typeface="Arial" panose="020B0604020202020204" pitchFamily="34" charset="0"/>
              </a:rPr>
              <a:t>1974 HSWA</a:t>
            </a:r>
          </a:p>
        </p:txBody>
      </p:sp>
      <p:sp>
        <p:nvSpPr>
          <p:cNvPr id="279558" name="Text Box 6">
            <a:extLst>
              <a:ext uri="{FF2B5EF4-FFF2-40B4-BE49-F238E27FC236}">
                <a16:creationId xmlns:a16="http://schemas.microsoft.com/office/drawing/2014/main" id="{1B186AB8-72FA-3A44-982F-6F331E199FB9}"/>
              </a:ext>
            </a:extLst>
          </p:cNvPr>
          <p:cNvSpPr txBox="1">
            <a:spLocks noChangeArrowheads="1"/>
          </p:cNvSpPr>
          <p:nvPr/>
        </p:nvSpPr>
        <p:spPr bwMode="auto">
          <a:xfrm>
            <a:off x="6871376" y="3632488"/>
            <a:ext cx="2238375" cy="981075"/>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The Provision and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Use of Work Equipment</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Regulations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(PUWER) 1998</a:t>
            </a:r>
          </a:p>
        </p:txBody>
      </p:sp>
      <p:sp>
        <p:nvSpPr>
          <p:cNvPr id="279559" name="Text Box 7">
            <a:extLst>
              <a:ext uri="{FF2B5EF4-FFF2-40B4-BE49-F238E27FC236}">
                <a16:creationId xmlns:a16="http://schemas.microsoft.com/office/drawing/2014/main" id="{F0FDD968-9092-4B47-96B7-DEE2122F5059}"/>
              </a:ext>
            </a:extLst>
          </p:cNvPr>
          <p:cNvSpPr txBox="1">
            <a:spLocks noChangeArrowheads="1"/>
          </p:cNvSpPr>
          <p:nvPr/>
        </p:nvSpPr>
        <p:spPr bwMode="auto">
          <a:xfrm>
            <a:off x="2417665" y="4801093"/>
            <a:ext cx="2332038" cy="981075"/>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The Construction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(Health, Safety &amp; Welfare)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Regulations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(HSW) 1996</a:t>
            </a:r>
          </a:p>
        </p:txBody>
      </p:sp>
      <p:sp>
        <p:nvSpPr>
          <p:cNvPr id="279560" name="Text Box 8">
            <a:extLst>
              <a:ext uri="{FF2B5EF4-FFF2-40B4-BE49-F238E27FC236}">
                <a16:creationId xmlns:a16="http://schemas.microsoft.com/office/drawing/2014/main" id="{7A5B2E16-B773-A146-AD12-EC8B71B9EBA1}"/>
              </a:ext>
            </a:extLst>
          </p:cNvPr>
          <p:cNvSpPr txBox="1">
            <a:spLocks noChangeArrowheads="1"/>
          </p:cNvSpPr>
          <p:nvPr/>
        </p:nvSpPr>
        <p:spPr bwMode="auto">
          <a:xfrm>
            <a:off x="4842950" y="3635083"/>
            <a:ext cx="1960562" cy="981075"/>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The Management of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Health and Safety</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At Work Regulations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(MHSW) 1999</a:t>
            </a:r>
          </a:p>
        </p:txBody>
      </p:sp>
      <p:sp>
        <p:nvSpPr>
          <p:cNvPr id="279561" name="Text Box 9">
            <a:extLst>
              <a:ext uri="{FF2B5EF4-FFF2-40B4-BE49-F238E27FC236}">
                <a16:creationId xmlns:a16="http://schemas.microsoft.com/office/drawing/2014/main" id="{24FFB72A-7634-E64D-98A7-04C1361E961F}"/>
              </a:ext>
            </a:extLst>
          </p:cNvPr>
          <p:cNvSpPr txBox="1">
            <a:spLocks noChangeArrowheads="1"/>
          </p:cNvSpPr>
          <p:nvPr/>
        </p:nvSpPr>
        <p:spPr bwMode="auto">
          <a:xfrm>
            <a:off x="4813040" y="4805423"/>
            <a:ext cx="1957387" cy="981075"/>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The Personal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Protective Equipment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at Work Regulations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(PPEW) 1992</a:t>
            </a:r>
          </a:p>
        </p:txBody>
      </p:sp>
      <p:sp>
        <p:nvSpPr>
          <p:cNvPr id="279562" name="Text Box 10">
            <a:extLst>
              <a:ext uri="{FF2B5EF4-FFF2-40B4-BE49-F238E27FC236}">
                <a16:creationId xmlns:a16="http://schemas.microsoft.com/office/drawing/2014/main" id="{0F96BB25-D3FD-BC43-ADC9-D4BA259BD780}"/>
              </a:ext>
            </a:extLst>
          </p:cNvPr>
          <p:cNvSpPr txBox="1">
            <a:spLocks noChangeArrowheads="1"/>
          </p:cNvSpPr>
          <p:nvPr/>
        </p:nvSpPr>
        <p:spPr bwMode="auto">
          <a:xfrm>
            <a:off x="6849151" y="4805423"/>
            <a:ext cx="2260600" cy="981075"/>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The Reporting of Injuries,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Diseases and Dangerous</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Occurrences Regulations</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(RIDDOR</a:t>
            </a:r>
            <a:r>
              <a:rPr lang="en-GB" altLang="en-US" sz="1400" b="0">
                <a:solidFill>
                  <a:schemeClr val="tx1"/>
                </a:solidFill>
                <a:latin typeface="Arial" panose="020B0604020202020204" pitchFamily="34" charset="0"/>
              </a:rPr>
              <a:t>) 2013</a:t>
            </a:r>
            <a:endParaRPr lang="en-GB" altLang="en-US" sz="1400" b="0" dirty="0">
              <a:solidFill>
                <a:schemeClr val="tx1"/>
              </a:solidFill>
              <a:latin typeface="Arial" panose="020B0604020202020204" pitchFamily="34" charset="0"/>
            </a:endParaRPr>
          </a:p>
        </p:txBody>
      </p:sp>
      <p:sp>
        <p:nvSpPr>
          <p:cNvPr id="279563" name="Text Box 11">
            <a:hlinkClick r:id="" action="ppaction://noaction"/>
            <a:extLst>
              <a:ext uri="{FF2B5EF4-FFF2-40B4-BE49-F238E27FC236}">
                <a16:creationId xmlns:a16="http://schemas.microsoft.com/office/drawing/2014/main" id="{298AD1F4-14B2-DC48-B5F5-E4242A2C9D35}"/>
              </a:ext>
            </a:extLst>
          </p:cNvPr>
          <p:cNvSpPr txBox="1">
            <a:spLocks noChangeArrowheads="1"/>
          </p:cNvSpPr>
          <p:nvPr/>
        </p:nvSpPr>
        <p:spPr bwMode="auto">
          <a:xfrm>
            <a:off x="34249" y="4801093"/>
            <a:ext cx="2320925" cy="981075"/>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The Control of Substances</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Hazardous to Health</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Regulations</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(COSHH) 2002</a:t>
            </a:r>
          </a:p>
        </p:txBody>
      </p:sp>
      <p:sp>
        <p:nvSpPr>
          <p:cNvPr id="11" name="Text Box 7">
            <a:extLst>
              <a:ext uri="{FF2B5EF4-FFF2-40B4-BE49-F238E27FC236}">
                <a16:creationId xmlns:a16="http://schemas.microsoft.com/office/drawing/2014/main" id="{3B92F6A8-DF73-C64A-9D4B-99035E063ABE}"/>
              </a:ext>
            </a:extLst>
          </p:cNvPr>
          <p:cNvSpPr txBox="1">
            <a:spLocks noChangeArrowheads="1"/>
          </p:cNvSpPr>
          <p:nvPr/>
        </p:nvSpPr>
        <p:spPr bwMode="auto">
          <a:xfrm>
            <a:off x="34427" y="3632487"/>
            <a:ext cx="2320747" cy="954107"/>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Manual Handling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Regulations 1992</a:t>
            </a:r>
          </a:p>
          <a:p>
            <a:pPr eaLnBrk="1" hangingPunct="1">
              <a:lnSpc>
                <a:spcPct val="100000"/>
              </a:lnSpc>
              <a:spcBef>
                <a:spcPct val="0"/>
              </a:spcBef>
              <a:spcAft>
                <a:spcPct val="0"/>
              </a:spcAft>
            </a:pPr>
            <a:endParaRPr lang="en-GB" altLang="en-US" sz="1400" dirty="0">
              <a:latin typeface="Arial" panose="020B0604020202020204" pitchFamily="34" charset="0"/>
            </a:endParaRPr>
          </a:p>
          <a:p>
            <a:pPr eaLnBrk="1" hangingPunct="1">
              <a:lnSpc>
                <a:spcPct val="100000"/>
              </a:lnSpc>
              <a:spcBef>
                <a:spcPct val="0"/>
              </a:spcBef>
              <a:spcAft>
                <a:spcPct val="0"/>
              </a:spcAft>
            </a:pPr>
            <a:endParaRPr lang="en-GB" altLang="en-US" sz="1400" b="0" dirty="0">
              <a:solidFill>
                <a:schemeClr val="tx1"/>
              </a:solidFill>
              <a:latin typeface="Arial" panose="020B0604020202020204" pitchFamily="34" charset="0"/>
            </a:endParaRPr>
          </a:p>
        </p:txBody>
      </p:sp>
      <p:sp>
        <p:nvSpPr>
          <p:cNvPr id="12" name="Text Box 7">
            <a:extLst>
              <a:ext uri="{FF2B5EF4-FFF2-40B4-BE49-F238E27FC236}">
                <a16:creationId xmlns:a16="http://schemas.microsoft.com/office/drawing/2014/main" id="{5E60A891-037C-0847-AEA9-5B857C03BE1F}"/>
              </a:ext>
            </a:extLst>
          </p:cNvPr>
          <p:cNvSpPr txBox="1">
            <a:spLocks noChangeArrowheads="1"/>
          </p:cNvSpPr>
          <p:nvPr/>
        </p:nvSpPr>
        <p:spPr bwMode="auto">
          <a:xfrm>
            <a:off x="2431346" y="3632487"/>
            <a:ext cx="2317532" cy="954107"/>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Control of Noise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at Work Regulations 2005</a:t>
            </a:r>
          </a:p>
          <a:p>
            <a:pPr eaLnBrk="1" hangingPunct="1">
              <a:lnSpc>
                <a:spcPct val="100000"/>
              </a:lnSpc>
              <a:spcBef>
                <a:spcPct val="0"/>
              </a:spcBef>
              <a:spcAft>
                <a:spcPct val="0"/>
              </a:spcAft>
            </a:pPr>
            <a:endParaRPr lang="en-GB" altLang="en-US" sz="1400" dirty="0">
              <a:latin typeface="Arial" panose="020B0604020202020204" pitchFamily="34" charset="0"/>
            </a:endParaRPr>
          </a:p>
          <a:p>
            <a:pPr eaLnBrk="1" hangingPunct="1">
              <a:lnSpc>
                <a:spcPct val="100000"/>
              </a:lnSpc>
              <a:spcBef>
                <a:spcPct val="0"/>
              </a:spcBef>
              <a:spcAft>
                <a:spcPct val="0"/>
              </a:spcAft>
            </a:pPr>
            <a:endParaRPr lang="en-GB" altLang="en-US" sz="1400" b="0" dirty="0">
              <a:solidFill>
                <a:schemeClr val="tx1"/>
              </a:solidFill>
              <a:latin typeface="Arial" panose="020B0604020202020204" pitchFamily="34" charset="0"/>
            </a:endParaRPr>
          </a:p>
        </p:txBody>
      </p:sp>
      <p:sp>
        <p:nvSpPr>
          <p:cNvPr id="13" name="Text Box 7">
            <a:extLst>
              <a:ext uri="{FF2B5EF4-FFF2-40B4-BE49-F238E27FC236}">
                <a16:creationId xmlns:a16="http://schemas.microsoft.com/office/drawing/2014/main" id="{982DD00D-1FC9-484F-885D-7DB05FDB42C6}"/>
              </a:ext>
            </a:extLst>
          </p:cNvPr>
          <p:cNvSpPr txBox="1">
            <a:spLocks noChangeArrowheads="1"/>
          </p:cNvSpPr>
          <p:nvPr/>
        </p:nvSpPr>
        <p:spPr bwMode="auto">
          <a:xfrm>
            <a:off x="6849151" y="2582451"/>
            <a:ext cx="2202847" cy="954107"/>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Construction Design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Management regulations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(CDM) 2015</a:t>
            </a:r>
          </a:p>
          <a:p>
            <a:pPr eaLnBrk="1" hangingPunct="1">
              <a:lnSpc>
                <a:spcPct val="100000"/>
              </a:lnSpc>
              <a:spcBef>
                <a:spcPct val="0"/>
              </a:spcBef>
              <a:spcAft>
                <a:spcPct val="0"/>
              </a:spcAft>
            </a:pPr>
            <a:endParaRPr lang="en-GB" altLang="en-US" sz="1400" b="0" dirty="0">
              <a:solidFill>
                <a:schemeClr val="tx1"/>
              </a:solidFill>
              <a:latin typeface="Arial" panose="020B0604020202020204" pitchFamily="34" charset="0"/>
            </a:endParaRPr>
          </a:p>
        </p:txBody>
      </p:sp>
      <p:sp>
        <p:nvSpPr>
          <p:cNvPr id="14" name="Text Box 7">
            <a:extLst>
              <a:ext uri="{FF2B5EF4-FFF2-40B4-BE49-F238E27FC236}">
                <a16:creationId xmlns:a16="http://schemas.microsoft.com/office/drawing/2014/main" id="{7A8086B2-885C-324B-9802-28FCC7FFCB35}"/>
              </a:ext>
            </a:extLst>
          </p:cNvPr>
          <p:cNvSpPr txBox="1">
            <a:spLocks noChangeArrowheads="1"/>
          </p:cNvSpPr>
          <p:nvPr/>
        </p:nvSpPr>
        <p:spPr bwMode="auto">
          <a:xfrm>
            <a:off x="4842949" y="2556779"/>
            <a:ext cx="1927477" cy="954107"/>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Working at Height Regulations 2005</a:t>
            </a:r>
          </a:p>
          <a:p>
            <a:pPr eaLnBrk="1" hangingPunct="1">
              <a:lnSpc>
                <a:spcPct val="100000"/>
              </a:lnSpc>
              <a:spcBef>
                <a:spcPct val="0"/>
              </a:spcBef>
              <a:spcAft>
                <a:spcPct val="0"/>
              </a:spcAft>
            </a:pPr>
            <a:endParaRPr lang="en-GB" altLang="en-US" sz="1400" b="0" dirty="0">
              <a:solidFill>
                <a:schemeClr val="tx1"/>
              </a:solidFill>
              <a:latin typeface="Arial" panose="020B0604020202020204" pitchFamily="34" charset="0"/>
            </a:endParaRPr>
          </a:p>
          <a:p>
            <a:pPr eaLnBrk="1" hangingPunct="1">
              <a:lnSpc>
                <a:spcPct val="100000"/>
              </a:lnSpc>
              <a:spcBef>
                <a:spcPct val="0"/>
              </a:spcBef>
              <a:spcAft>
                <a:spcPct val="0"/>
              </a:spcAft>
            </a:pPr>
            <a:endParaRPr lang="en-GB" altLang="en-US" sz="1400" b="0" dirty="0">
              <a:solidFill>
                <a:schemeClr val="tx1"/>
              </a:solidFill>
              <a:latin typeface="Arial" panose="020B0604020202020204" pitchFamily="34" charset="0"/>
            </a:endParaRPr>
          </a:p>
        </p:txBody>
      </p:sp>
      <p:sp>
        <p:nvSpPr>
          <p:cNvPr id="15" name="Text Box 7">
            <a:extLst>
              <a:ext uri="{FF2B5EF4-FFF2-40B4-BE49-F238E27FC236}">
                <a16:creationId xmlns:a16="http://schemas.microsoft.com/office/drawing/2014/main" id="{F42A7B6E-D130-2249-9E9F-D54FDF9F9B14}"/>
              </a:ext>
            </a:extLst>
          </p:cNvPr>
          <p:cNvSpPr txBox="1">
            <a:spLocks noChangeArrowheads="1"/>
          </p:cNvSpPr>
          <p:nvPr/>
        </p:nvSpPr>
        <p:spPr bwMode="auto">
          <a:xfrm>
            <a:off x="2431346" y="2568966"/>
            <a:ext cx="2317532" cy="954107"/>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Electricity at Work </a:t>
            </a:r>
            <a:r>
              <a:rPr lang="en-GB" altLang="en-US" sz="1400" dirty="0">
                <a:latin typeface="Arial" panose="020B0604020202020204" pitchFamily="34" charset="0"/>
              </a:rPr>
              <a:t>R</a:t>
            </a:r>
            <a:r>
              <a:rPr lang="en-GB" altLang="en-US" sz="1400" b="0" dirty="0">
                <a:solidFill>
                  <a:schemeClr val="tx1"/>
                </a:solidFill>
                <a:latin typeface="Arial" panose="020B0604020202020204" pitchFamily="34" charset="0"/>
              </a:rPr>
              <a:t>egulations 1989</a:t>
            </a:r>
          </a:p>
          <a:p>
            <a:pPr eaLnBrk="1" hangingPunct="1">
              <a:lnSpc>
                <a:spcPct val="100000"/>
              </a:lnSpc>
              <a:spcBef>
                <a:spcPct val="0"/>
              </a:spcBef>
              <a:spcAft>
                <a:spcPct val="0"/>
              </a:spcAft>
            </a:pPr>
            <a:endParaRPr lang="en-GB" altLang="en-US" sz="1400" dirty="0">
              <a:latin typeface="Arial" panose="020B0604020202020204" pitchFamily="34" charset="0"/>
            </a:endParaRPr>
          </a:p>
          <a:p>
            <a:pPr eaLnBrk="1" hangingPunct="1">
              <a:lnSpc>
                <a:spcPct val="100000"/>
              </a:lnSpc>
              <a:spcBef>
                <a:spcPct val="0"/>
              </a:spcBef>
              <a:spcAft>
                <a:spcPct val="0"/>
              </a:spcAft>
            </a:pPr>
            <a:endParaRPr lang="en-GB" altLang="en-US" sz="1400" b="0" dirty="0">
              <a:solidFill>
                <a:schemeClr val="tx1"/>
              </a:solidFill>
              <a:latin typeface="Arial" panose="020B0604020202020204" pitchFamily="34" charset="0"/>
            </a:endParaRPr>
          </a:p>
        </p:txBody>
      </p:sp>
      <p:sp>
        <p:nvSpPr>
          <p:cNvPr id="16" name="Text Box 7">
            <a:extLst>
              <a:ext uri="{FF2B5EF4-FFF2-40B4-BE49-F238E27FC236}">
                <a16:creationId xmlns:a16="http://schemas.microsoft.com/office/drawing/2014/main" id="{3814E9A1-2BB8-064B-932D-F02CFE978495}"/>
              </a:ext>
            </a:extLst>
          </p:cNvPr>
          <p:cNvSpPr txBox="1">
            <a:spLocks noChangeArrowheads="1"/>
          </p:cNvSpPr>
          <p:nvPr/>
        </p:nvSpPr>
        <p:spPr bwMode="auto">
          <a:xfrm>
            <a:off x="34249" y="2556779"/>
            <a:ext cx="2317532" cy="954107"/>
          </a:xfrm>
          <a:prstGeom prst="rect">
            <a:avLst/>
          </a:prstGeom>
          <a:solidFill>
            <a:srgbClr val="CCFFFF"/>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Lifting Operations and </a:t>
            </a:r>
          </a:p>
          <a:p>
            <a:pPr eaLnBrk="1" hangingPunct="1">
              <a:lnSpc>
                <a:spcPct val="100000"/>
              </a:lnSpc>
              <a:spcBef>
                <a:spcPct val="0"/>
              </a:spcBef>
              <a:spcAft>
                <a:spcPct val="0"/>
              </a:spcAft>
            </a:pPr>
            <a:r>
              <a:rPr lang="en-GB" altLang="en-US" sz="1400" b="0" dirty="0">
                <a:solidFill>
                  <a:schemeClr val="tx1"/>
                </a:solidFill>
                <a:latin typeface="Arial" panose="020B0604020202020204" pitchFamily="34" charset="0"/>
              </a:rPr>
              <a:t>Lifting Equipment </a:t>
            </a:r>
          </a:p>
          <a:p>
            <a:pPr eaLnBrk="1" hangingPunct="1">
              <a:lnSpc>
                <a:spcPct val="100000"/>
              </a:lnSpc>
              <a:spcBef>
                <a:spcPct val="0"/>
              </a:spcBef>
              <a:spcAft>
                <a:spcPct val="0"/>
              </a:spcAft>
            </a:pPr>
            <a:r>
              <a:rPr lang="en-GB" altLang="en-US" sz="1400" dirty="0">
                <a:latin typeface="Arial" panose="020B0604020202020204" pitchFamily="34" charset="0"/>
              </a:rPr>
              <a:t>R</a:t>
            </a:r>
            <a:r>
              <a:rPr lang="en-GB" altLang="en-US" sz="1400" b="0" dirty="0">
                <a:solidFill>
                  <a:schemeClr val="tx1"/>
                </a:solidFill>
                <a:latin typeface="Arial" panose="020B0604020202020204" pitchFamily="34" charset="0"/>
              </a:rPr>
              <a:t>egulations</a:t>
            </a:r>
          </a:p>
          <a:p>
            <a:pPr eaLnBrk="1" hangingPunct="1">
              <a:lnSpc>
                <a:spcPct val="100000"/>
              </a:lnSpc>
              <a:spcBef>
                <a:spcPct val="0"/>
              </a:spcBef>
              <a:spcAft>
                <a:spcPct val="0"/>
              </a:spcAft>
            </a:pPr>
            <a:r>
              <a:rPr lang="en-GB" altLang="en-US" sz="1400" dirty="0">
                <a:latin typeface="Arial" panose="020B0604020202020204" pitchFamily="34" charset="0"/>
              </a:rPr>
              <a:t>(LOLER)</a:t>
            </a:r>
            <a:endParaRPr lang="en-GB" altLang="en-US" sz="1400" b="0" dirty="0">
              <a:solidFill>
                <a:schemeClr val="tx1"/>
              </a:solidFill>
              <a:latin typeface="Arial" panose="020B0604020202020204" pitchFamily="34" charset="0"/>
            </a:endParaRPr>
          </a:p>
        </p:txBody>
      </p:sp>
    </p:spTree>
    <p:extLst>
      <p:ext uri="{BB962C8B-B14F-4D97-AF65-F5344CB8AC3E}">
        <p14:creationId xmlns:p14="http://schemas.microsoft.com/office/powerpoint/2010/main" val="3936487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4" name="Rectangle 6">
            <a:extLst>
              <a:ext uri="{FF2B5EF4-FFF2-40B4-BE49-F238E27FC236}">
                <a16:creationId xmlns:a16="http://schemas.microsoft.com/office/drawing/2014/main" id="{15C1F2B7-1F08-2C42-91CE-C068AD8CEB30}"/>
              </a:ext>
            </a:extLst>
          </p:cNvPr>
          <p:cNvSpPr>
            <a:spLocks noGrp="1" noChangeArrowheads="1"/>
          </p:cNvSpPr>
          <p:nvPr>
            <p:ph type="title"/>
          </p:nvPr>
        </p:nvSpPr>
        <p:spPr/>
        <p:txBody>
          <a:bodyPr/>
          <a:lstStyle/>
          <a:p>
            <a:r>
              <a:rPr lang="en-GB" altLang="en-US" dirty="0"/>
              <a:t>Health and Safety at Work Act</a:t>
            </a:r>
          </a:p>
        </p:txBody>
      </p:sp>
      <p:sp>
        <p:nvSpPr>
          <p:cNvPr id="309255" name="Rectangle 7">
            <a:extLst>
              <a:ext uri="{FF2B5EF4-FFF2-40B4-BE49-F238E27FC236}">
                <a16:creationId xmlns:a16="http://schemas.microsoft.com/office/drawing/2014/main" id="{8615CB81-F0C0-F041-8F91-32C28771FCB1}"/>
              </a:ext>
            </a:extLst>
          </p:cNvPr>
          <p:cNvSpPr>
            <a:spLocks noGrp="1" noChangeArrowheads="1"/>
          </p:cNvSpPr>
          <p:nvPr>
            <p:ph type="body" idx="1"/>
          </p:nvPr>
        </p:nvSpPr>
        <p:spPr/>
        <p:txBody>
          <a:bodyPr/>
          <a:lstStyle/>
          <a:p>
            <a:r>
              <a:rPr lang="en-GB" altLang="en-US" dirty="0"/>
              <a:t>The HASAWA oversees all other legislation and regulations. It is a single Act to enable and enforce with the intent to create simple rules and adequate, enforceable law. It has four main objectives:</a:t>
            </a:r>
          </a:p>
          <a:p>
            <a:pPr marL="1081088" lvl="1" indent="-457200">
              <a:buFontTx/>
              <a:buAutoNum type="arabicPeriod"/>
            </a:pPr>
            <a:r>
              <a:rPr lang="en-GB" altLang="en-US" dirty="0"/>
              <a:t>To secure the health, safety and welfare of all persons at work.</a:t>
            </a:r>
          </a:p>
          <a:p>
            <a:pPr marL="1081088" lvl="1" indent="-457200">
              <a:buFontTx/>
              <a:buAutoNum type="arabicPeriod"/>
            </a:pPr>
            <a:r>
              <a:rPr lang="en-GB" altLang="en-US" dirty="0"/>
              <a:t>To protect the general public from risk to health and safety arising out of work activities.</a:t>
            </a:r>
          </a:p>
          <a:p>
            <a:pPr marL="1081088" lvl="1" indent="-457200">
              <a:buFontTx/>
              <a:buAutoNum type="arabicPeriod"/>
            </a:pPr>
            <a:r>
              <a:rPr lang="en-GB" altLang="en-US" dirty="0"/>
              <a:t>To control the use, handling, storage and transportation of explosives and highly flammable substances.</a:t>
            </a:r>
          </a:p>
          <a:p>
            <a:pPr marL="1081088" lvl="1" indent="-457200">
              <a:buFontTx/>
              <a:buAutoNum type="arabicPeriod"/>
            </a:pPr>
            <a:r>
              <a:rPr lang="en-GB" altLang="en-US" dirty="0"/>
              <a:t>To control the release of noxious or offensive substances into the atmosphere.</a:t>
            </a:r>
          </a:p>
        </p:txBody>
      </p:sp>
    </p:spTree>
    <p:extLst>
      <p:ext uri="{BB962C8B-B14F-4D97-AF65-F5344CB8AC3E}">
        <p14:creationId xmlns:p14="http://schemas.microsoft.com/office/powerpoint/2010/main" val="4057169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6" name="Rectangle 4">
            <a:extLst>
              <a:ext uri="{FF2B5EF4-FFF2-40B4-BE49-F238E27FC236}">
                <a16:creationId xmlns:a16="http://schemas.microsoft.com/office/drawing/2014/main" id="{C3513651-69C1-9740-9B36-3C5EBCABF989}"/>
              </a:ext>
            </a:extLst>
          </p:cNvPr>
          <p:cNvSpPr>
            <a:spLocks noGrp="1" noChangeArrowheads="1"/>
          </p:cNvSpPr>
          <p:nvPr>
            <p:ph type="title"/>
          </p:nvPr>
        </p:nvSpPr>
        <p:spPr>
          <a:xfrm>
            <a:off x="467506" y="980728"/>
            <a:ext cx="8229600" cy="863600"/>
          </a:xfrm>
        </p:spPr>
        <p:txBody>
          <a:bodyPr/>
          <a:lstStyle/>
          <a:p>
            <a:r>
              <a:rPr lang="en-GB" altLang="en-US" dirty="0"/>
              <a:t>Health and Safety at Work Act</a:t>
            </a:r>
          </a:p>
        </p:txBody>
      </p:sp>
      <p:sp>
        <p:nvSpPr>
          <p:cNvPr id="310277" name="Rectangle 5">
            <a:extLst>
              <a:ext uri="{FF2B5EF4-FFF2-40B4-BE49-F238E27FC236}">
                <a16:creationId xmlns:a16="http://schemas.microsoft.com/office/drawing/2014/main" id="{C01D73F8-6624-064F-9C58-3E6152BF64B4}"/>
              </a:ext>
            </a:extLst>
          </p:cNvPr>
          <p:cNvSpPr>
            <a:spLocks noGrp="1" noChangeArrowheads="1"/>
          </p:cNvSpPr>
          <p:nvPr>
            <p:ph type="body" sz="half" idx="1"/>
          </p:nvPr>
        </p:nvSpPr>
        <p:spPr>
          <a:xfrm>
            <a:off x="495931" y="1520541"/>
            <a:ext cx="4436109" cy="2628539"/>
          </a:xfrm>
        </p:spPr>
        <p:txBody>
          <a:bodyPr/>
          <a:lstStyle/>
          <a:p>
            <a:r>
              <a:rPr lang="en-GB" altLang="en-US" sz="2000" dirty="0"/>
              <a:t>Creates duties for:</a:t>
            </a:r>
          </a:p>
          <a:p>
            <a:pPr lvl="1"/>
            <a:r>
              <a:rPr lang="en-GB" altLang="en-US" dirty="0"/>
              <a:t>e</a:t>
            </a:r>
            <a:r>
              <a:rPr lang="en-GB" altLang="en-US" sz="2000" dirty="0"/>
              <a:t>mployers</a:t>
            </a:r>
          </a:p>
          <a:p>
            <a:pPr lvl="1"/>
            <a:r>
              <a:rPr lang="en-GB" altLang="en-US" sz="2000" dirty="0"/>
              <a:t>employees</a:t>
            </a:r>
          </a:p>
          <a:p>
            <a:pPr lvl="1"/>
            <a:r>
              <a:rPr lang="en-GB" altLang="en-US" sz="2000" dirty="0"/>
              <a:t>others.</a:t>
            </a:r>
          </a:p>
          <a:p>
            <a:r>
              <a:rPr lang="en-GB" altLang="en-US" sz="2000" dirty="0"/>
              <a:t>This makes it everyone‘s responsibility.</a:t>
            </a:r>
          </a:p>
        </p:txBody>
      </p:sp>
      <p:pic>
        <p:nvPicPr>
          <p:cNvPr id="310282" name="Picture 10">
            <a:extLst>
              <a:ext uri="{FF2B5EF4-FFF2-40B4-BE49-F238E27FC236}">
                <a16:creationId xmlns:a16="http://schemas.microsoft.com/office/drawing/2014/main" id="{CD3C282E-FD35-BC49-A348-B6487532A4D2}"/>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a:ext>
            </a:extLst>
          </a:blip>
          <a:srcRect/>
          <a:stretch>
            <a:fillRect/>
          </a:stretch>
        </p:blipFill>
        <p:spPr>
          <a:xfrm>
            <a:off x="5230182" y="1196752"/>
            <a:ext cx="3417887" cy="4824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508435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304" name="Rectangle 8">
            <a:extLst>
              <a:ext uri="{FF2B5EF4-FFF2-40B4-BE49-F238E27FC236}">
                <a16:creationId xmlns:a16="http://schemas.microsoft.com/office/drawing/2014/main" id="{59024AA7-3D38-084C-8E00-EDF16165955A}"/>
              </a:ext>
            </a:extLst>
          </p:cNvPr>
          <p:cNvSpPr>
            <a:spLocks noGrp="1" noChangeArrowheads="1"/>
          </p:cNvSpPr>
          <p:nvPr>
            <p:ph type="title"/>
          </p:nvPr>
        </p:nvSpPr>
        <p:spPr/>
        <p:txBody>
          <a:bodyPr/>
          <a:lstStyle/>
          <a:p>
            <a:r>
              <a:rPr lang="en-GB" altLang="en-US" dirty="0"/>
              <a:t>The Management of Health and Safety at Work Regulations 1999 (MHSW)</a:t>
            </a:r>
          </a:p>
        </p:txBody>
      </p:sp>
      <p:sp>
        <p:nvSpPr>
          <p:cNvPr id="311305" name="Rectangle 9">
            <a:extLst>
              <a:ext uri="{FF2B5EF4-FFF2-40B4-BE49-F238E27FC236}">
                <a16:creationId xmlns:a16="http://schemas.microsoft.com/office/drawing/2014/main" id="{AE954888-98F3-9246-AEE9-D8FF91A08D4D}"/>
              </a:ext>
            </a:extLst>
          </p:cNvPr>
          <p:cNvSpPr>
            <a:spLocks noGrp="1" noChangeArrowheads="1"/>
          </p:cNvSpPr>
          <p:nvPr>
            <p:ph type="body" idx="1"/>
          </p:nvPr>
        </p:nvSpPr>
        <p:spPr>
          <a:xfrm>
            <a:off x="446088" y="1989312"/>
            <a:ext cx="8229600" cy="4248000"/>
          </a:xfrm>
        </p:spPr>
        <p:txBody>
          <a:bodyPr/>
          <a:lstStyle/>
          <a:p>
            <a:r>
              <a:rPr lang="en-GB" altLang="en-US" dirty="0"/>
              <a:t>The Management of Health and Safety at Work Regulations (MHSW) came into force on 29 December 1999 and cover the following:</a:t>
            </a:r>
          </a:p>
          <a:p>
            <a:pPr lvl="1"/>
            <a:r>
              <a:rPr lang="en-GB" altLang="en-US" dirty="0"/>
              <a:t>risk assessments</a:t>
            </a:r>
          </a:p>
          <a:p>
            <a:pPr lvl="1"/>
            <a:r>
              <a:rPr lang="en-GB" altLang="en-US" dirty="0"/>
              <a:t>planning, organising and control of health and safety arrangements Health surveillance</a:t>
            </a:r>
          </a:p>
          <a:p>
            <a:pPr lvl="1"/>
            <a:r>
              <a:rPr lang="en-GB" altLang="en-US" dirty="0"/>
              <a:t>appointment of competent persons</a:t>
            </a:r>
          </a:p>
          <a:p>
            <a:pPr lvl="1"/>
            <a:r>
              <a:rPr lang="en-GB" altLang="en-US" dirty="0"/>
              <a:t>appropriate procedures for imminent danger</a:t>
            </a:r>
          </a:p>
          <a:p>
            <a:pPr lvl="1"/>
            <a:r>
              <a:rPr lang="en-GB" altLang="en-US" dirty="0"/>
              <a:t>contacts with emergency services</a:t>
            </a:r>
          </a:p>
          <a:p>
            <a:pPr lvl="1" algn="r">
              <a:buFontTx/>
              <a:buNone/>
            </a:pPr>
            <a:r>
              <a:rPr lang="en-GB" altLang="en-US" dirty="0"/>
              <a:t>Cont’d…</a:t>
            </a:r>
          </a:p>
        </p:txBody>
      </p:sp>
    </p:spTree>
    <p:extLst>
      <p:ext uri="{BB962C8B-B14F-4D97-AF65-F5344CB8AC3E}">
        <p14:creationId xmlns:p14="http://schemas.microsoft.com/office/powerpoint/2010/main" val="2917912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6" name="Rectangle 6">
            <a:extLst>
              <a:ext uri="{FF2B5EF4-FFF2-40B4-BE49-F238E27FC236}">
                <a16:creationId xmlns:a16="http://schemas.microsoft.com/office/drawing/2014/main" id="{E8669CB9-049C-4448-A9C6-D32F6FC4DBD1}"/>
              </a:ext>
            </a:extLst>
          </p:cNvPr>
          <p:cNvSpPr>
            <a:spLocks noGrp="1" noChangeArrowheads="1"/>
          </p:cNvSpPr>
          <p:nvPr>
            <p:ph type="title"/>
          </p:nvPr>
        </p:nvSpPr>
        <p:spPr/>
        <p:txBody>
          <a:bodyPr/>
          <a:lstStyle/>
          <a:p>
            <a:r>
              <a:rPr lang="en-GB" altLang="en-US" dirty="0"/>
              <a:t>The Management of Health and Safety at Work Regulations 1999 (MHSW)</a:t>
            </a:r>
          </a:p>
        </p:txBody>
      </p:sp>
      <p:sp>
        <p:nvSpPr>
          <p:cNvPr id="312327" name="Rectangle 7">
            <a:extLst>
              <a:ext uri="{FF2B5EF4-FFF2-40B4-BE49-F238E27FC236}">
                <a16:creationId xmlns:a16="http://schemas.microsoft.com/office/drawing/2014/main" id="{4D8C2D87-E75E-D244-81E5-363178C4A917}"/>
              </a:ext>
            </a:extLst>
          </p:cNvPr>
          <p:cNvSpPr>
            <a:spLocks noGrp="1" noChangeArrowheads="1"/>
          </p:cNvSpPr>
          <p:nvPr>
            <p:ph type="body" idx="1"/>
          </p:nvPr>
        </p:nvSpPr>
        <p:spPr>
          <a:xfrm>
            <a:off x="457200" y="1916832"/>
            <a:ext cx="8229600" cy="4248000"/>
          </a:xfrm>
        </p:spPr>
        <p:txBody>
          <a:bodyPr/>
          <a:lstStyle/>
          <a:p>
            <a:r>
              <a:rPr lang="en-GB" altLang="en-US" dirty="0"/>
              <a:t>Cont’d…</a:t>
            </a:r>
          </a:p>
          <a:p>
            <a:pPr lvl="1"/>
            <a:r>
              <a:rPr lang="en-GB" altLang="en-US" dirty="0"/>
              <a:t>providing information for employees</a:t>
            </a:r>
          </a:p>
          <a:p>
            <a:pPr lvl="1"/>
            <a:r>
              <a:rPr lang="en-GB" altLang="en-US" dirty="0"/>
              <a:t>cooperation and coordination with fire procedures</a:t>
            </a:r>
          </a:p>
          <a:p>
            <a:pPr lvl="1"/>
            <a:r>
              <a:rPr lang="en-GB" altLang="en-US" dirty="0"/>
              <a:t>temporary workers</a:t>
            </a:r>
          </a:p>
          <a:p>
            <a:pPr lvl="1"/>
            <a:r>
              <a:rPr lang="en-GB" altLang="en-US" dirty="0"/>
              <a:t>new or expectant mothers</a:t>
            </a:r>
          </a:p>
          <a:p>
            <a:pPr lvl="1"/>
            <a:r>
              <a:rPr lang="en-GB" altLang="en-US" dirty="0"/>
              <a:t>protection of young people.</a:t>
            </a:r>
          </a:p>
          <a:p>
            <a:endParaRPr lang="en-GB" altLang="en-US" dirty="0"/>
          </a:p>
        </p:txBody>
      </p:sp>
    </p:spTree>
    <p:extLst>
      <p:ext uri="{BB962C8B-B14F-4D97-AF65-F5344CB8AC3E}">
        <p14:creationId xmlns:p14="http://schemas.microsoft.com/office/powerpoint/2010/main" val="12085839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terms/"/>
    <ds:schemaRef ds:uri="http://www.w3.org/XML/1998/namespace"/>
    <ds:schemaRef ds:uri="http://purl.org/dc/elements/1.1/"/>
    <ds:schemaRef ds:uri="http://schemas.microsoft.com/office/2006/documentManagement/types"/>
    <ds:schemaRef ds:uri="7d91badd-8922-4db1-9652-4fbca8a6b7df"/>
    <ds:schemaRef ds:uri="http://schemas.microsoft.com/office/infopath/2007/PartnerControls"/>
    <ds:schemaRef ds:uri="1c5831b9-66da-4f16-a409-834213ecdb8e"/>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1572</TotalTime>
  <Words>1174</Words>
  <Application>Microsoft Office PowerPoint</Application>
  <PresentationFormat>On-screen Show (4:3)</PresentationFormat>
  <Paragraphs>144</Paragraphs>
  <Slides>18</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Lucida Grande</vt:lpstr>
      <vt:lpstr>Times New Roman</vt:lpstr>
      <vt:lpstr>Trebuchet MS</vt:lpstr>
      <vt:lpstr>Default Design</vt:lpstr>
      <vt:lpstr>  PowerPoint 1: Health and safety overview</vt:lpstr>
      <vt:lpstr>Health and safety overview</vt:lpstr>
      <vt:lpstr>Health and safety guidance</vt:lpstr>
      <vt:lpstr>Why is legislation necessary?</vt:lpstr>
      <vt:lpstr>Health and safety legislation</vt:lpstr>
      <vt:lpstr>Health and Safety at Work Act</vt:lpstr>
      <vt:lpstr>Health and Safety at Work Act</vt:lpstr>
      <vt:lpstr>The Management of Health and Safety at Work Regulations 1999 (MHSW)</vt:lpstr>
      <vt:lpstr>The Management of Health and Safety at Work Regulations 1999 (MHSW)</vt:lpstr>
      <vt:lpstr>The Construction (Health, Safety and Welfare) Regulations 1996 (HSW)</vt:lpstr>
      <vt:lpstr>The Construction (Health, Safety and Welfare) Regulations 1996 (HSW)</vt:lpstr>
      <vt:lpstr>The Provision and Use of Work Equipment Regulations 1998 (PUWER)</vt:lpstr>
      <vt:lpstr>The Provision and Use of Work Equipment Regulations 1998 (PUWER)</vt:lpstr>
      <vt:lpstr>The Provision and Use of Work Equipment Regulations 1998 (PUWER)</vt:lpstr>
      <vt:lpstr>Toolbox talks</vt:lpstr>
      <vt:lpstr>Site inductions</vt:lpstr>
      <vt:lpstr>Safe access and egress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198</cp:revision>
  <dcterms:created xsi:type="dcterms:W3CDTF">2013-05-28T00:38:54Z</dcterms:created>
  <dcterms:modified xsi:type="dcterms:W3CDTF">2021-05-04T10:34:24Z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