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22"/>
  </p:notesMasterIdLst>
  <p:handoutMasterIdLst>
    <p:handoutMasterId r:id="rId23"/>
  </p:handoutMasterIdLst>
  <p:sldIdLst>
    <p:sldId id="256" r:id="rId5"/>
    <p:sldId id="336" r:id="rId6"/>
    <p:sldId id="337" r:id="rId7"/>
    <p:sldId id="351" r:id="rId8"/>
    <p:sldId id="352" r:id="rId9"/>
    <p:sldId id="353" r:id="rId10"/>
    <p:sldId id="338" r:id="rId11"/>
    <p:sldId id="339" r:id="rId12"/>
    <p:sldId id="348" r:id="rId13"/>
    <p:sldId id="349" r:id="rId14"/>
    <p:sldId id="350" r:id="rId15"/>
    <p:sldId id="271" r:id="rId16"/>
    <p:sldId id="273" r:id="rId17"/>
    <p:sldId id="274" r:id="rId18"/>
    <p:sldId id="275" r:id="rId19"/>
    <p:sldId id="276" r:id="rId20"/>
    <p:sldId id="267" r:id="rId21"/>
  </p:sldIdLst>
  <p:sldSz cx="9144000" cy="6858000" type="screen4x3"/>
  <p:notesSz cx="6858000" cy="9144000"/>
  <p:custDataLst>
    <p:tags r:id="rId24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9C0F8EE-5DD5-AC74-4C9D-0B63861BC39B}" v="35" dt="2020-06-15T20:26:07.99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9020"/>
    <p:restoredTop sz="93172" autoAdjust="0"/>
  </p:normalViewPr>
  <p:slideViewPr>
    <p:cSldViewPr showGuides="1">
      <p:cViewPr varScale="1">
        <p:scale>
          <a:sx n="67" d="100"/>
          <a:sy n="67" d="100"/>
        </p:scale>
        <p:origin x="748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gs" Target="tags/tag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14.xml"/><Relationship Id="rId3" Type="http://schemas.openxmlformats.org/officeDocument/2006/relationships/slide" Target="slides/slide7.xml"/><Relationship Id="rId7" Type="http://schemas.openxmlformats.org/officeDocument/2006/relationships/slide" Target="slides/slide13.xml"/><Relationship Id="rId2" Type="http://schemas.openxmlformats.org/officeDocument/2006/relationships/slide" Target="slides/slide3.xml"/><Relationship Id="rId1" Type="http://schemas.openxmlformats.org/officeDocument/2006/relationships/slide" Target="slides/slide2.xml"/><Relationship Id="rId6" Type="http://schemas.openxmlformats.org/officeDocument/2006/relationships/slide" Target="slides/slide12.xml"/><Relationship Id="rId5" Type="http://schemas.openxmlformats.org/officeDocument/2006/relationships/slide" Target="slides/slide9.xml"/><Relationship Id="rId10" Type="http://schemas.openxmlformats.org/officeDocument/2006/relationships/slide" Target="slides/slide16.xml"/><Relationship Id="rId4" Type="http://schemas.openxmlformats.org/officeDocument/2006/relationships/slide" Target="slides/slide8.xml"/><Relationship Id="rId9" Type="http://schemas.openxmlformats.org/officeDocument/2006/relationships/slide" Target="slides/slide1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n Cartwright" userId="S::john.cartwright@hartlepoolfe.ac.uk::aab42552-d48d-4c7e-81cd-76fbfe8dfb3c" providerId="AD" clId="Web-{A9C0F8EE-5DD5-AC74-4C9D-0B63861BC39B}"/>
    <pc:docChg chg="addSld delSld modSld">
      <pc:chgData name="John Cartwright" userId="S::john.cartwright@hartlepoolfe.ac.uk::aab42552-d48d-4c7e-81cd-76fbfe8dfb3c" providerId="AD" clId="Web-{A9C0F8EE-5DD5-AC74-4C9D-0B63861BC39B}" dt="2020-06-15T20:26:07.993" v="27" actId="14100"/>
      <pc:docMkLst>
        <pc:docMk/>
      </pc:docMkLst>
      <pc:sldChg chg="addSp modSp">
        <pc:chgData name="John Cartwright" userId="S::john.cartwright@hartlepoolfe.ac.uk::aab42552-d48d-4c7e-81cd-76fbfe8dfb3c" providerId="AD" clId="Web-{A9C0F8EE-5DD5-AC74-4C9D-0B63861BC39B}" dt="2020-06-15T20:24:10.175" v="18" actId="14100"/>
        <pc:sldMkLst>
          <pc:docMk/>
          <pc:sldMk cId="4166394288" sldId="268"/>
        </pc:sldMkLst>
        <pc:picChg chg="add mod">
          <ac:chgData name="John Cartwright" userId="S::john.cartwright@hartlepoolfe.ac.uk::aab42552-d48d-4c7e-81cd-76fbfe8dfb3c" providerId="AD" clId="Web-{A9C0F8EE-5DD5-AC74-4C9D-0B63861BC39B}" dt="2020-06-15T20:24:10.175" v="18" actId="14100"/>
          <ac:picMkLst>
            <pc:docMk/>
            <pc:sldMk cId="4166394288" sldId="268"/>
            <ac:picMk id="2" creationId="{24FE54BA-E5C7-4D31-B0C0-6BCE34F9D7DA}"/>
          </ac:picMkLst>
        </pc:picChg>
      </pc:sldChg>
      <pc:sldChg chg="addSp modSp">
        <pc:chgData name="John Cartwright" userId="S::john.cartwright@hartlepoolfe.ac.uk::aab42552-d48d-4c7e-81cd-76fbfe8dfb3c" providerId="AD" clId="Web-{A9C0F8EE-5DD5-AC74-4C9D-0B63861BC39B}" dt="2020-06-15T20:24:44.817" v="21" actId="14100"/>
        <pc:sldMkLst>
          <pc:docMk/>
          <pc:sldMk cId="3316347284" sldId="269"/>
        </pc:sldMkLst>
        <pc:picChg chg="add mod">
          <ac:chgData name="John Cartwright" userId="S::john.cartwright@hartlepoolfe.ac.uk::aab42552-d48d-4c7e-81cd-76fbfe8dfb3c" providerId="AD" clId="Web-{A9C0F8EE-5DD5-AC74-4C9D-0B63861BC39B}" dt="2020-06-15T20:24:44.817" v="21" actId="14100"/>
          <ac:picMkLst>
            <pc:docMk/>
            <pc:sldMk cId="3316347284" sldId="269"/>
            <ac:picMk id="2" creationId="{5C82739F-7461-422D-99DB-352108879046}"/>
          </ac:picMkLst>
        </pc:picChg>
      </pc:sldChg>
      <pc:sldChg chg="addSp modSp">
        <pc:chgData name="John Cartwright" userId="S::john.cartwright@hartlepoolfe.ac.uk::aab42552-d48d-4c7e-81cd-76fbfe8dfb3c" providerId="AD" clId="Web-{A9C0F8EE-5DD5-AC74-4C9D-0B63861BC39B}" dt="2020-06-15T20:25:32.632" v="24" actId="14100"/>
        <pc:sldMkLst>
          <pc:docMk/>
          <pc:sldMk cId="4153364803" sldId="270"/>
        </pc:sldMkLst>
        <pc:picChg chg="add mod">
          <ac:chgData name="John Cartwright" userId="S::john.cartwright@hartlepoolfe.ac.uk::aab42552-d48d-4c7e-81cd-76fbfe8dfb3c" providerId="AD" clId="Web-{A9C0F8EE-5DD5-AC74-4C9D-0B63861BC39B}" dt="2020-06-15T20:25:32.632" v="24" actId="14100"/>
          <ac:picMkLst>
            <pc:docMk/>
            <pc:sldMk cId="4153364803" sldId="270"/>
            <ac:picMk id="2" creationId="{28630A40-BBE7-4C20-AC2E-8D51414DFC5A}"/>
          </ac:picMkLst>
        </pc:picChg>
      </pc:sldChg>
      <pc:sldChg chg="addSp modSp">
        <pc:chgData name="John Cartwright" userId="S::john.cartwright@hartlepoolfe.ac.uk::aab42552-d48d-4c7e-81cd-76fbfe8dfb3c" providerId="AD" clId="Web-{A9C0F8EE-5DD5-AC74-4C9D-0B63861BC39B}" dt="2020-06-15T20:26:07.993" v="27" actId="14100"/>
        <pc:sldMkLst>
          <pc:docMk/>
          <pc:sldMk cId="3945896372" sldId="276"/>
        </pc:sldMkLst>
        <pc:picChg chg="add mod">
          <ac:chgData name="John Cartwright" userId="S::john.cartwright@hartlepoolfe.ac.uk::aab42552-d48d-4c7e-81cd-76fbfe8dfb3c" providerId="AD" clId="Web-{A9C0F8EE-5DD5-AC74-4C9D-0B63861BC39B}" dt="2020-06-15T20:26:07.993" v="27" actId="14100"/>
          <ac:picMkLst>
            <pc:docMk/>
            <pc:sldMk cId="3945896372" sldId="276"/>
            <ac:picMk id="2" creationId="{8F84AF4B-8BA2-47A3-B8BF-FE4D3E7C82E9}"/>
          </ac:picMkLst>
        </pc:picChg>
      </pc:sldChg>
      <pc:sldChg chg="addSp modSp">
        <pc:chgData name="John Cartwright" userId="S::john.cartwright@hartlepoolfe.ac.uk::aab42552-d48d-4c7e-81cd-76fbfe8dfb3c" providerId="AD" clId="Web-{A9C0F8EE-5DD5-AC74-4C9D-0B63861BC39B}" dt="2020-06-15T20:21:56.466" v="7" actId="14100"/>
        <pc:sldMkLst>
          <pc:docMk/>
          <pc:sldMk cId="2904909114" sldId="339"/>
        </pc:sldMkLst>
        <pc:picChg chg="add mod">
          <ac:chgData name="John Cartwright" userId="S::john.cartwright@hartlepoolfe.ac.uk::aab42552-d48d-4c7e-81cd-76fbfe8dfb3c" providerId="AD" clId="Web-{A9C0F8EE-5DD5-AC74-4C9D-0B63861BC39B}" dt="2020-06-15T20:21:56.466" v="7" actId="14100"/>
          <ac:picMkLst>
            <pc:docMk/>
            <pc:sldMk cId="2904909114" sldId="339"/>
            <ac:picMk id="2" creationId="{9525315F-687A-419A-8ACF-9F8CFBD62053}"/>
          </ac:picMkLst>
        </pc:picChg>
      </pc:sldChg>
      <pc:sldChg chg="addSp delSp modSp">
        <pc:chgData name="John Cartwright" userId="S::john.cartwright@hartlepoolfe.ac.uk::aab42552-d48d-4c7e-81cd-76fbfe8dfb3c" providerId="AD" clId="Web-{A9C0F8EE-5DD5-AC74-4C9D-0B63861BC39B}" dt="2020-06-15T20:21:06.964" v="4" actId="14100"/>
        <pc:sldMkLst>
          <pc:docMk/>
          <pc:sldMk cId="3194984038" sldId="348"/>
        </pc:sldMkLst>
        <pc:spChg chg="del">
          <ac:chgData name="John Cartwright" userId="S::john.cartwright@hartlepoolfe.ac.uk::aab42552-d48d-4c7e-81cd-76fbfe8dfb3c" providerId="AD" clId="Web-{A9C0F8EE-5DD5-AC74-4C9D-0B63861BC39B}" dt="2020-06-15T20:21:00.667" v="2"/>
          <ac:spMkLst>
            <pc:docMk/>
            <pc:sldMk cId="3194984038" sldId="348"/>
            <ac:spMk id="172036" creationId="{36E099A7-D545-E746-8E2E-43E673F15350}"/>
          </ac:spMkLst>
        </pc:spChg>
        <pc:picChg chg="add mod">
          <ac:chgData name="John Cartwright" userId="S::john.cartwright@hartlepoolfe.ac.uk::aab42552-d48d-4c7e-81cd-76fbfe8dfb3c" providerId="AD" clId="Web-{A9C0F8EE-5DD5-AC74-4C9D-0B63861BC39B}" dt="2020-06-15T20:21:06.964" v="4" actId="14100"/>
          <ac:picMkLst>
            <pc:docMk/>
            <pc:sldMk cId="3194984038" sldId="348"/>
            <ac:picMk id="2" creationId="{4BBEB2B0-05A2-4C09-8332-CC4911F0AB05}"/>
          </ac:picMkLst>
        </pc:picChg>
      </pc:sldChg>
      <pc:sldChg chg="addSp modSp">
        <pc:chgData name="John Cartwright" userId="S::john.cartwright@hartlepoolfe.ac.uk::aab42552-d48d-4c7e-81cd-76fbfe8dfb3c" providerId="AD" clId="Web-{A9C0F8EE-5DD5-AC74-4C9D-0B63861BC39B}" dt="2020-06-15T20:22:21.420" v="10" actId="14100"/>
        <pc:sldMkLst>
          <pc:docMk/>
          <pc:sldMk cId="3019684039" sldId="349"/>
        </pc:sldMkLst>
        <pc:picChg chg="add mod">
          <ac:chgData name="John Cartwright" userId="S::john.cartwright@hartlepoolfe.ac.uk::aab42552-d48d-4c7e-81cd-76fbfe8dfb3c" providerId="AD" clId="Web-{A9C0F8EE-5DD5-AC74-4C9D-0B63861BC39B}" dt="2020-06-15T20:22:21.420" v="10" actId="14100"/>
          <ac:picMkLst>
            <pc:docMk/>
            <pc:sldMk cId="3019684039" sldId="349"/>
            <ac:picMk id="4" creationId="{C080475D-9416-4208-8AB4-8AB36468E0E3}"/>
          </ac:picMkLst>
        </pc:picChg>
      </pc:sldChg>
      <pc:sldChg chg="addSp modSp">
        <pc:chgData name="John Cartwright" userId="S::john.cartwright@hartlepoolfe.ac.uk::aab42552-d48d-4c7e-81cd-76fbfe8dfb3c" providerId="AD" clId="Web-{A9C0F8EE-5DD5-AC74-4C9D-0B63861BC39B}" dt="2020-06-15T20:23:25.939" v="15" actId="14100"/>
        <pc:sldMkLst>
          <pc:docMk/>
          <pc:sldMk cId="3396436130" sldId="354"/>
        </pc:sldMkLst>
        <pc:picChg chg="add mod">
          <ac:chgData name="John Cartwright" userId="S::john.cartwright@hartlepoolfe.ac.uk::aab42552-d48d-4c7e-81cd-76fbfe8dfb3c" providerId="AD" clId="Web-{A9C0F8EE-5DD5-AC74-4C9D-0B63861BC39B}" dt="2020-06-15T20:23:25.939" v="15" actId="14100"/>
          <ac:picMkLst>
            <pc:docMk/>
            <pc:sldMk cId="3396436130" sldId="354"/>
            <ac:picMk id="2" creationId="{0B80D84A-6623-4EA2-9865-E160AE1699A4}"/>
          </ac:picMkLst>
        </pc:picChg>
      </pc:sldChg>
      <pc:sldChg chg="add del replId">
        <pc:chgData name="John Cartwright" userId="S::john.cartwright@hartlepoolfe.ac.uk::aab42552-d48d-4c7e-81cd-76fbfe8dfb3c" providerId="AD" clId="Web-{A9C0F8EE-5DD5-AC74-4C9D-0B63861BC39B}" dt="2020-06-15T20:23:04.516" v="12"/>
        <pc:sldMkLst>
          <pc:docMk/>
          <pc:sldMk cId="1588204905" sldId="355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5/3/2021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32C5E8CC-9306-7E46-9D54-3B2E66F598E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A4DC7F-4280-B94A-B6CA-4464A2D2AC79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164866" name="Rectangle 2">
            <a:extLst>
              <a:ext uri="{FF2B5EF4-FFF2-40B4-BE49-F238E27FC236}">
                <a16:creationId xmlns:a16="http://schemas.microsoft.com/office/drawing/2014/main" id="{AAB62D78-20A4-C943-AA0B-89674A9A0EA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4867" name="Rectangle 3">
            <a:extLst>
              <a:ext uri="{FF2B5EF4-FFF2-40B4-BE49-F238E27FC236}">
                <a16:creationId xmlns:a16="http://schemas.microsoft.com/office/drawing/2014/main" id="{EBF0A73F-65F8-2941-9ED9-10F650F63E5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641172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C12DD73A-6214-2A4D-BC32-D4E57F034BF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6218A3-3DF9-3343-96E9-A46515DF8AC4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40962" name="Rectangle 2">
            <a:extLst>
              <a:ext uri="{FF2B5EF4-FFF2-40B4-BE49-F238E27FC236}">
                <a16:creationId xmlns:a16="http://schemas.microsoft.com/office/drawing/2014/main" id="{C74DFBB6-127F-0D4E-8755-103C357BBDB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>
            <a:extLst>
              <a:ext uri="{FF2B5EF4-FFF2-40B4-BE49-F238E27FC236}">
                <a16:creationId xmlns:a16="http://schemas.microsoft.com/office/drawing/2014/main" id="{7FFCCE59-EA1B-4F47-B806-9DE0EB9CB27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675413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9B261473-843B-BF4F-B91A-69D2B3EDFB1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C4663B-B8E6-9A47-AE14-162EAE419848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166914" name="Rectangle 2">
            <a:extLst>
              <a:ext uri="{FF2B5EF4-FFF2-40B4-BE49-F238E27FC236}">
                <a16:creationId xmlns:a16="http://schemas.microsoft.com/office/drawing/2014/main" id="{E0BA7B2B-8E14-494B-8A9B-0A8C55F567A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6915" name="Rectangle 3">
            <a:extLst>
              <a:ext uri="{FF2B5EF4-FFF2-40B4-BE49-F238E27FC236}">
                <a16:creationId xmlns:a16="http://schemas.microsoft.com/office/drawing/2014/main" id="{7DFC566E-DBC9-E647-B092-46C138C8849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860371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7E9A9CB9-5BF7-5E4C-A370-49D131C277E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A80621-0D07-8645-91EC-792E8B5A8579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168962" name="Rectangle 2">
            <a:extLst>
              <a:ext uri="{FF2B5EF4-FFF2-40B4-BE49-F238E27FC236}">
                <a16:creationId xmlns:a16="http://schemas.microsoft.com/office/drawing/2014/main" id="{E4E8870A-9BC8-8B45-B922-C3CE81D2EF4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8963" name="Rectangle 3">
            <a:extLst>
              <a:ext uri="{FF2B5EF4-FFF2-40B4-BE49-F238E27FC236}">
                <a16:creationId xmlns:a16="http://schemas.microsoft.com/office/drawing/2014/main" id="{8A5A4759-6251-DD49-8097-495B71CAD2D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649923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3B51673F-CC26-A042-8769-19348CCEA79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CB46FC-DEBD-B840-9921-903E897B4764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171010" name="Rectangle 2">
            <a:extLst>
              <a:ext uri="{FF2B5EF4-FFF2-40B4-BE49-F238E27FC236}">
                <a16:creationId xmlns:a16="http://schemas.microsoft.com/office/drawing/2014/main" id="{545E2E3B-4DE4-0A46-A4E9-0FA3FBF2432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1" name="Rectangle 3">
            <a:extLst>
              <a:ext uri="{FF2B5EF4-FFF2-40B4-BE49-F238E27FC236}">
                <a16:creationId xmlns:a16="http://schemas.microsoft.com/office/drawing/2014/main" id="{A7487EB5-0948-3941-B264-6967FA29787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759532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5AF0F1A7-AE3B-E145-9A34-A11FF19F8B4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8D7D3E-C892-AD4C-87BF-953467FC73AF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173058" name="Rectangle 2">
            <a:extLst>
              <a:ext uri="{FF2B5EF4-FFF2-40B4-BE49-F238E27FC236}">
                <a16:creationId xmlns:a16="http://schemas.microsoft.com/office/drawing/2014/main" id="{C3C1A2A3-D232-6A40-92AF-DC8EBFBFB4B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3059" name="Rectangle 3">
            <a:extLst>
              <a:ext uri="{FF2B5EF4-FFF2-40B4-BE49-F238E27FC236}">
                <a16:creationId xmlns:a16="http://schemas.microsoft.com/office/drawing/2014/main" id="{FDA90BA1-D348-0C4E-A8E8-1C17F711C7B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750501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D2276438-09CA-8C4B-BCE0-1FEC1172943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038757-ED4A-164A-AD36-914162F1FA44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30722" name="Rectangle 2">
            <a:extLst>
              <a:ext uri="{FF2B5EF4-FFF2-40B4-BE49-F238E27FC236}">
                <a16:creationId xmlns:a16="http://schemas.microsoft.com/office/drawing/2014/main" id="{04D60DAD-017D-2642-949E-0172FDF8044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32ED30F5-8267-8449-BCEC-3697869B637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728778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F9D3356B-0E74-AB42-8C51-C236EB44953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7CE272-AAF5-C540-BF04-7497280D370D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34818" name="Rectangle 2">
            <a:extLst>
              <a:ext uri="{FF2B5EF4-FFF2-40B4-BE49-F238E27FC236}">
                <a16:creationId xmlns:a16="http://schemas.microsoft.com/office/drawing/2014/main" id="{8A754C68-3F92-4647-A07C-BC7A60A5DEA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>
            <a:extLst>
              <a:ext uri="{FF2B5EF4-FFF2-40B4-BE49-F238E27FC236}">
                <a16:creationId xmlns:a16="http://schemas.microsoft.com/office/drawing/2014/main" id="{F702EB73-3315-664F-8DB2-D9E8AEBE8E9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743995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77623810-2D35-6841-9693-9EABAC192A7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16697B-72A8-2648-BBC7-5353FA746B93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36866" name="Rectangle 2">
            <a:extLst>
              <a:ext uri="{FF2B5EF4-FFF2-40B4-BE49-F238E27FC236}">
                <a16:creationId xmlns:a16="http://schemas.microsoft.com/office/drawing/2014/main" id="{5EF6A046-8EF8-5D44-91CE-E6C283DF069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>
            <a:extLst>
              <a:ext uri="{FF2B5EF4-FFF2-40B4-BE49-F238E27FC236}">
                <a16:creationId xmlns:a16="http://schemas.microsoft.com/office/drawing/2014/main" id="{54F07518-1F98-CF49-8AAA-D9A26F25A4D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>
              <a:solidFill>
                <a:srgbClr val="52005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37694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9DFCA850-B938-3C4E-90AF-D4D2DAAE191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B0B90D-A24B-D643-BC0C-CBF0E9272BEB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38914" name="Rectangle 2">
            <a:extLst>
              <a:ext uri="{FF2B5EF4-FFF2-40B4-BE49-F238E27FC236}">
                <a16:creationId xmlns:a16="http://schemas.microsoft.com/office/drawing/2014/main" id="{B9BDCA1D-8E56-F343-A8BE-C9E21D9B940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>
            <a:extLst>
              <a:ext uri="{FF2B5EF4-FFF2-40B4-BE49-F238E27FC236}">
                <a16:creationId xmlns:a16="http://schemas.microsoft.com/office/drawing/2014/main" id="{BEB01088-D0DF-2847-80AC-8D1F0C2AC04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92088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46222-4B37-BE4A-972E-FDCFF991D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B19115-FA74-7C4C-A7FC-273A0CA536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201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2021 City and Guilds of London Institute. All rights reserved.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17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105: </a:t>
            </a:r>
            <a:r>
              <a:rPr lang="en-GB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Protecting health, safety and the environment when working in the construction and built environment sector</a:t>
            </a:r>
            <a:endParaRPr lang="en-GB" sz="24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sz="2400" b="1" dirty="0"/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br>
              <a:rPr lang="en-GB" dirty="0"/>
            </a:br>
            <a:br>
              <a:rPr lang="en-GB" dirty="0"/>
            </a:br>
            <a:r>
              <a:rPr lang="en-GB"/>
              <a:t>PowerPoint 4: </a:t>
            </a:r>
            <a:r>
              <a:rPr lang="en-GB" dirty="0"/>
              <a:t>Accidents and injuries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4FB2DF-3EF9-074E-BCFE-92002ABFB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Accident recording continued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D3A31C-521B-8040-A7E2-18485AA340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12000"/>
            <a:ext cx="5266928" cy="4248000"/>
          </a:xfrm>
        </p:spPr>
        <p:txBody>
          <a:bodyPr/>
          <a:lstStyle/>
          <a:p>
            <a:r>
              <a:rPr lang="en-US" dirty="0"/>
              <a:t>Accident book – this essential and mandatory document </a:t>
            </a:r>
            <a:r>
              <a:rPr lang="en-GB" dirty="0"/>
              <a:t>confirms all the details of an accident occurring on an employer's premises. </a:t>
            </a:r>
          </a:p>
          <a:p>
            <a:r>
              <a:rPr lang="en-GB" dirty="0"/>
              <a:t>This will include the date and time of the accident, who was injured, the nature </a:t>
            </a:r>
            <a:br>
              <a:rPr lang="en-GB" dirty="0"/>
            </a:br>
            <a:r>
              <a:rPr lang="en-GB" dirty="0"/>
              <a:t>of the injuries and the cause of the accident (how it happened).</a:t>
            </a:r>
            <a:r>
              <a:rPr lang="en-US" dirty="0"/>
              <a:t> </a:t>
            </a:r>
          </a:p>
          <a:p>
            <a:r>
              <a:rPr lang="en-US" dirty="0"/>
              <a:t>It is the responsibility of the person who had the accident to record such details. If they are unable to do so, a competent person will complete the details on their behalf.</a:t>
            </a:r>
          </a:p>
          <a:p>
            <a:endParaRPr lang="en-US" dirty="0"/>
          </a:p>
        </p:txBody>
      </p:sp>
      <p:pic>
        <p:nvPicPr>
          <p:cNvPr id="6" name="Picture 5" descr="A picture containing person, person&#10;&#10;Description automatically generated">
            <a:extLst>
              <a:ext uri="{FF2B5EF4-FFF2-40B4-BE49-F238E27FC236}">
                <a16:creationId xmlns:a16="http://schemas.microsoft.com/office/drawing/2014/main" id="{851A966C-DCEA-4B7B-A901-6C13BA2ACCF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7123" y="2335425"/>
            <a:ext cx="3277234" cy="2187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6840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35DDEE-3578-7E42-8DED-3671B2BCFA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Site safety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F7072C-1DE5-514B-A8A2-A7F051DC7E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While on site it is paramount that you keep to the rules at all times and behave in a responsible way.</a:t>
            </a:r>
          </a:p>
          <a:p>
            <a:r>
              <a:rPr lang="en-US" dirty="0"/>
              <a:t>If you see something suspicious, or potentially dangerous, then you must report it to your supervisor and not ignore it.</a:t>
            </a:r>
          </a:p>
          <a:p>
            <a:r>
              <a:rPr lang="en-US" dirty="0"/>
              <a:t>It is essential that as an inexperienced person on site you seek advice and guidance</a:t>
            </a:r>
            <a:r>
              <a:rPr lang="en-GB" dirty="0"/>
              <a:t> whenever you feel that there is a potential to cause harm to you, colleagues or the public within the site environment.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50054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extLst>
              <a:ext uri="{FF2B5EF4-FFF2-40B4-BE49-F238E27FC236}">
                <a16:creationId xmlns:a16="http://schemas.microsoft.com/office/drawing/2014/main" id="{D35EA982-3174-6E42-B76E-12AE6A1E75C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Summary – preventing accidents</a:t>
            </a:r>
            <a:endParaRPr lang="en-US" altLang="en-US"/>
          </a:p>
        </p:txBody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C1BC584A-C86D-4044-99A8-5CE41315C9F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tabLst>
                <a:tab pos="533400" algn="l"/>
              </a:tabLst>
            </a:pPr>
            <a:r>
              <a:rPr lang="en-GB" altLang="en-US" dirty="0"/>
              <a:t>All employees can help prevent accidents by: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en-GB" altLang="en-US" dirty="0"/>
              <a:t>following the training and instructions given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en-GB" altLang="en-US" dirty="0"/>
              <a:t>following the employer’s workplace procedures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en-GB" altLang="en-US" dirty="0"/>
              <a:t>reporting hazardous situations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en-GB" altLang="en-US" dirty="0"/>
              <a:t>keeping the workplace clean and tidy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en-GB" altLang="en-US" dirty="0"/>
              <a:t>not fooling around at work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en-GB" altLang="en-US" dirty="0"/>
              <a:t>using common sense and being alert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en-GB" altLang="en-US" dirty="0"/>
              <a:t>asking when unsure of what to do or how to do something.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450878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BD4DECDB-EDE4-FB4E-9DDE-B5EF98560E8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First aid</a:t>
            </a:r>
            <a:endParaRPr lang="en-US" altLang="en-US" dirty="0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00416951-232E-AE4F-9309-8A8C2969357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tabLst>
                <a:tab pos="533400" algn="l"/>
              </a:tabLst>
            </a:pPr>
            <a:r>
              <a:rPr lang="en-GB" altLang="en-US" dirty="0"/>
              <a:t>An employer has to make adequate first aid arrangements to: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en-GB" altLang="en-US" dirty="0"/>
              <a:t>treat employees and others who are injured or become ill at work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en-GB" altLang="en-US" dirty="0"/>
              <a:t>appoint a first aider(s), depending on the number of employees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en-GB" altLang="en-US" dirty="0"/>
              <a:t>assess the risk involved in the workplace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en-GB" altLang="en-US" dirty="0"/>
              <a:t>nominate an ‘appointed person’ to take charge where the risk is low and/or there are a few employees.</a:t>
            </a:r>
          </a:p>
          <a:p>
            <a:pPr>
              <a:tabLst>
                <a:tab pos="533400" algn="l"/>
              </a:tabLst>
            </a:pPr>
            <a:r>
              <a:rPr lang="en-GB" altLang="en-US" dirty="0"/>
              <a:t>Most large companies have first aiders and appointed persons.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883112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>
            <a:extLst>
              <a:ext uri="{FF2B5EF4-FFF2-40B4-BE49-F238E27FC236}">
                <a16:creationId xmlns:a16="http://schemas.microsoft.com/office/drawing/2014/main" id="{599997B6-292D-FA44-99DC-8E6F512C57E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First aid – the kit</a:t>
            </a:r>
            <a:endParaRPr lang="en-US" altLang="en-US" dirty="0"/>
          </a:p>
        </p:txBody>
      </p:sp>
      <p:sp>
        <p:nvSpPr>
          <p:cNvPr id="35843" name="Rectangle 3">
            <a:extLst>
              <a:ext uri="{FF2B5EF4-FFF2-40B4-BE49-F238E27FC236}">
                <a16:creationId xmlns:a16="http://schemas.microsoft.com/office/drawing/2014/main" id="{98C9B3AE-FDA4-5445-95A9-8D2C1BD1856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tabLst>
                <a:tab pos="533400" algn="l"/>
              </a:tabLst>
            </a:pPr>
            <a:r>
              <a:rPr lang="en-GB" altLang="en-US" sz="2000" dirty="0"/>
              <a:t>A basic first aid kit should contain:</a:t>
            </a:r>
          </a:p>
          <a:p>
            <a:pPr marL="1592263" lvl="3" indent="-355600">
              <a:tabLst>
                <a:tab pos="533400" algn="l"/>
              </a:tabLst>
            </a:pPr>
            <a:r>
              <a:rPr lang="en-GB" altLang="en-US" sz="1800" dirty="0"/>
              <a:t>20 </a:t>
            </a:r>
            <a:r>
              <a:rPr lang="en-GB" altLang="en-US" sz="1800" i="1" dirty="0"/>
              <a:t>x</a:t>
            </a:r>
            <a:r>
              <a:rPr lang="en-GB" altLang="en-US" sz="1800" dirty="0"/>
              <a:t> Individually wrapped sterile adhesive dressings (6)</a:t>
            </a:r>
          </a:p>
          <a:p>
            <a:pPr marL="1592263" lvl="3" indent="-355600">
              <a:tabLst>
                <a:tab pos="533400" algn="l"/>
              </a:tabLst>
            </a:pPr>
            <a:r>
              <a:rPr lang="en-GB" altLang="en-US" sz="1800" dirty="0"/>
              <a:t>2 </a:t>
            </a:r>
            <a:r>
              <a:rPr lang="en-GB" altLang="en-US" sz="1800" i="1" dirty="0"/>
              <a:t>x</a:t>
            </a:r>
            <a:r>
              <a:rPr lang="en-GB" altLang="en-US" sz="1800" dirty="0"/>
              <a:t> Sterile eye pads</a:t>
            </a:r>
            <a:endParaRPr lang="en-GB" altLang="en-US" sz="1800" dirty="0">
              <a:sym typeface="Symbol" pitchFamily="2" charset="2"/>
            </a:endParaRPr>
          </a:p>
          <a:p>
            <a:pPr marL="1592263" lvl="3" indent="-355600">
              <a:tabLst>
                <a:tab pos="533400" algn="l"/>
              </a:tabLst>
            </a:pPr>
            <a:r>
              <a:rPr lang="en-GB" altLang="en-US" sz="1800" dirty="0"/>
              <a:t>6 </a:t>
            </a:r>
            <a:r>
              <a:rPr lang="en-GB" altLang="en-US" sz="1800" i="1" dirty="0"/>
              <a:t>x</a:t>
            </a:r>
            <a:r>
              <a:rPr lang="en-GB" altLang="en-US" sz="1800" dirty="0"/>
              <a:t> Individually wrapped triangular bandages (2)</a:t>
            </a:r>
            <a:endParaRPr lang="en-GB" altLang="en-US" sz="1800" dirty="0">
              <a:sym typeface="Symbol" pitchFamily="2" charset="2"/>
            </a:endParaRPr>
          </a:p>
          <a:p>
            <a:pPr marL="1592263" lvl="3" indent="-355600">
              <a:tabLst>
                <a:tab pos="533400" algn="l"/>
              </a:tabLst>
            </a:pPr>
            <a:r>
              <a:rPr lang="en-GB" altLang="en-US" sz="1800" dirty="0"/>
              <a:t>6 </a:t>
            </a:r>
            <a:r>
              <a:rPr lang="en-GB" altLang="en-US" sz="1800" i="1" dirty="0"/>
              <a:t>x</a:t>
            </a:r>
            <a:r>
              <a:rPr lang="en-GB" altLang="en-US" sz="1800" dirty="0"/>
              <a:t> Safety pins (2)</a:t>
            </a:r>
            <a:endParaRPr lang="en-GB" altLang="en-US" sz="1800" dirty="0">
              <a:sym typeface="Symbol" pitchFamily="2" charset="2"/>
            </a:endParaRPr>
          </a:p>
          <a:p>
            <a:pPr marL="1592263" lvl="3" indent="-355600">
              <a:tabLst>
                <a:tab pos="533400" algn="l"/>
              </a:tabLst>
            </a:pPr>
            <a:r>
              <a:rPr lang="en-GB" altLang="en-US" sz="1800" dirty="0"/>
              <a:t>6 </a:t>
            </a:r>
            <a:r>
              <a:rPr lang="en-GB" altLang="en-US" sz="1800" i="1" dirty="0"/>
              <a:t>x</a:t>
            </a:r>
            <a:r>
              <a:rPr lang="en-GB" altLang="en-US" sz="1800" dirty="0"/>
              <a:t> Medium sized wrapped sterile un-medicated wound dressings</a:t>
            </a:r>
            <a:endParaRPr lang="en-GB" altLang="en-US" sz="1800" dirty="0">
              <a:sym typeface="Symbol" pitchFamily="2" charset="2"/>
            </a:endParaRPr>
          </a:p>
          <a:p>
            <a:pPr marL="1592263" lvl="3" indent="-355600">
              <a:tabLst>
                <a:tab pos="533400" algn="l"/>
              </a:tabLst>
            </a:pPr>
            <a:r>
              <a:rPr lang="en-GB" altLang="en-US" sz="1800" dirty="0"/>
              <a:t>2 </a:t>
            </a:r>
            <a:r>
              <a:rPr lang="en-GB" altLang="en-US" sz="1800" i="1" dirty="0"/>
              <a:t>x</a:t>
            </a:r>
            <a:r>
              <a:rPr lang="en-GB" altLang="en-US" sz="1800" dirty="0"/>
              <a:t> Large sized wrapped sterile un-medicated wound dressings (1)</a:t>
            </a:r>
            <a:endParaRPr lang="en-GB" altLang="en-US" sz="1800" dirty="0">
              <a:sym typeface="Symbol" pitchFamily="2" charset="2"/>
            </a:endParaRPr>
          </a:p>
          <a:p>
            <a:pPr marL="1592263" lvl="3" indent="-355600">
              <a:tabLst>
                <a:tab pos="533400" algn="l"/>
              </a:tabLst>
            </a:pPr>
            <a:r>
              <a:rPr lang="en-GB" altLang="en-US" sz="1800" dirty="0"/>
              <a:t>3 </a:t>
            </a:r>
            <a:r>
              <a:rPr lang="en-GB" altLang="en-US" sz="1800" i="1" dirty="0"/>
              <a:t>x</a:t>
            </a:r>
            <a:r>
              <a:rPr lang="en-GB" altLang="en-US" sz="1800" dirty="0"/>
              <a:t> Extra large sized wrapped sterile un-medicated wound dressings</a:t>
            </a:r>
            <a:endParaRPr lang="en-GB" altLang="en-US" sz="1800" dirty="0">
              <a:sym typeface="Symbol" pitchFamily="2" charset="2"/>
            </a:endParaRPr>
          </a:p>
          <a:p>
            <a:pPr marL="1592263" lvl="3" indent="-355600">
              <a:tabLst>
                <a:tab pos="533400" algn="l"/>
              </a:tabLst>
            </a:pPr>
            <a:r>
              <a:rPr lang="en-GB" altLang="en-US" sz="1800" dirty="0"/>
              <a:t>1 </a:t>
            </a:r>
            <a:r>
              <a:rPr lang="en-GB" altLang="en-US" sz="1800" i="1" dirty="0"/>
              <a:t>x</a:t>
            </a:r>
            <a:r>
              <a:rPr lang="en-GB" altLang="en-US" sz="1800" dirty="0"/>
              <a:t> Guidance leaflet ‘First Aid at Work’ (1).</a:t>
            </a:r>
          </a:p>
          <a:p>
            <a:pPr>
              <a:tabLst>
                <a:tab pos="533400" algn="l"/>
              </a:tabLst>
            </a:pPr>
            <a:endParaRPr lang="en-US" altLang="en-US" sz="2000" dirty="0"/>
          </a:p>
        </p:txBody>
      </p:sp>
      <p:sp>
        <p:nvSpPr>
          <p:cNvPr id="35844" name="Text Box 4">
            <a:extLst>
              <a:ext uri="{FF2B5EF4-FFF2-40B4-BE49-F238E27FC236}">
                <a16:creationId xmlns:a16="http://schemas.microsoft.com/office/drawing/2014/main" id="{A97F845A-FA78-DA45-838A-A2B595C5B0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9712" y="5545200"/>
            <a:ext cx="42830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altLang="en-US" sz="1400" b="0" dirty="0">
                <a:solidFill>
                  <a:srgbClr val="520052"/>
                </a:solidFill>
                <a:latin typeface="Arial" panose="020B0604020202020204" pitchFamily="34" charset="0"/>
              </a:rPr>
              <a:t>(numbers in brackets apply to travelling first aid kits)</a:t>
            </a:r>
            <a:endParaRPr lang="en-US" altLang="en-US" sz="1400" b="0" dirty="0">
              <a:solidFill>
                <a:srgbClr val="520052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96007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20865B6C-E57F-364D-9462-A9F36BE7A9E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First aid – do you know?</a:t>
            </a:r>
            <a:endParaRPr lang="en-US" altLang="en-US" dirty="0"/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54621E08-2696-DF49-A4FD-8224F292989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tabLst>
                <a:tab pos="533400" algn="l"/>
              </a:tabLst>
            </a:pPr>
            <a:r>
              <a:rPr lang="en-GB" altLang="en-US" dirty="0"/>
              <a:t>It is important that all employees know about first aid arrangements in the workplace.</a:t>
            </a:r>
          </a:p>
          <a:p>
            <a:pPr>
              <a:tabLst>
                <a:tab pos="533400" algn="l"/>
              </a:tabLst>
            </a:pPr>
            <a:r>
              <a:rPr lang="en-GB" altLang="en-US" dirty="0"/>
              <a:t>Employers have to make these arrangements known to employees by: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en-GB" altLang="en-US" dirty="0"/>
              <a:t>putting up notices to tell employees where the first aid kit is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en-GB" altLang="en-US" dirty="0"/>
              <a:t>saying who and where the first aider or appointed person is.</a:t>
            </a:r>
          </a:p>
          <a:p>
            <a:pPr>
              <a:tabLst>
                <a:tab pos="533400" algn="l"/>
              </a:tabLst>
            </a:pPr>
            <a:r>
              <a:rPr lang="en-GB" altLang="en-US" dirty="0"/>
              <a:t>Ask yourself: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en-GB" altLang="en-US" dirty="0"/>
              <a:t>Do you know where your own workplace first aid kit is?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en-GB" altLang="en-US" dirty="0"/>
              <a:t>Do you know who your appointed first aider is?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658444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>
            <a:extLst>
              <a:ext uri="{FF2B5EF4-FFF2-40B4-BE49-F238E27FC236}">
                <a16:creationId xmlns:a16="http://schemas.microsoft.com/office/drawing/2014/main" id="{F68E6C65-60A5-DE43-9894-0E7FB3585B2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Summary – first aid</a:t>
            </a:r>
            <a:endParaRPr lang="en-US" altLang="en-US" dirty="0"/>
          </a:p>
        </p:txBody>
      </p:sp>
      <p:sp>
        <p:nvSpPr>
          <p:cNvPr id="39939" name="Rectangle 3">
            <a:extLst>
              <a:ext uri="{FF2B5EF4-FFF2-40B4-BE49-F238E27FC236}">
                <a16:creationId xmlns:a16="http://schemas.microsoft.com/office/drawing/2014/main" id="{3CCC8A49-B0EE-B345-9418-7F60D260186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58253" y="1602563"/>
            <a:ext cx="8229600" cy="4248000"/>
          </a:xfrm>
        </p:spPr>
        <p:txBody>
          <a:bodyPr/>
          <a:lstStyle/>
          <a:p>
            <a:pPr>
              <a:tabLst>
                <a:tab pos="533400" algn="l"/>
              </a:tabLst>
            </a:pPr>
            <a:r>
              <a:rPr lang="en-GB" altLang="en-US" dirty="0"/>
              <a:t>According to HSE figures, in 2020 there were approximately </a:t>
            </a:r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61,000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altLang="en-US" dirty="0"/>
              <a:t>accidents reported in construction!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en-GB" altLang="en-US" dirty="0"/>
              <a:t>The majority of these could easily have been prevented by employers and operatives following basic safety procedures.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en-GB" altLang="en-US" dirty="0"/>
              <a:t>An employer has to provide first aid materials to deal with minor injuries or conditions such as cuts, fractures, burns etc.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en-GB" altLang="en-US" dirty="0"/>
              <a:t>If you follow safe working procedures, you can make a difference.</a:t>
            </a:r>
          </a:p>
          <a:p>
            <a:pPr>
              <a:tabLst>
                <a:tab pos="533400" algn="l"/>
              </a:tabLst>
            </a:pPr>
            <a:endParaRPr lang="en-US" alt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A5094DB-A21B-453A-B25F-4D70A4EA1B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8224" y="4452287"/>
            <a:ext cx="1625515" cy="161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8963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>
            <a:extLst>
              <a:ext uri="{FF2B5EF4-FFF2-40B4-BE49-F238E27FC236}">
                <a16:creationId xmlns:a16="http://schemas.microsoft.com/office/drawing/2014/main" id="{348E1C20-77F2-0841-9EAB-594C4F660E0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Accidents</a:t>
            </a:r>
            <a:endParaRPr lang="en-US" altLang="en-US"/>
          </a:p>
        </p:txBody>
      </p:sp>
      <p:sp>
        <p:nvSpPr>
          <p:cNvPr id="163843" name="Rectangle 3">
            <a:extLst>
              <a:ext uri="{FF2B5EF4-FFF2-40B4-BE49-F238E27FC236}">
                <a16:creationId xmlns:a16="http://schemas.microsoft.com/office/drawing/2014/main" id="{C1BC3776-6E5A-234D-932D-F9B5FAEE653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512000"/>
            <a:ext cx="7931224" cy="4248000"/>
          </a:xfrm>
        </p:spPr>
        <p:txBody>
          <a:bodyPr/>
          <a:lstStyle/>
          <a:p>
            <a:pPr>
              <a:tabLst>
                <a:tab pos="533400" algn="l"/>
              </a:tabLst>
            </a:pPr>
            <a:r>
              <a:rPr lang="en-GB" altLang="en-US" dirty="0"/>
              <a:t>What is an accident?</a:t>
            </a:r>
          </a:p>
          <a:p>
            <a:pPr>
              <a:tabLst>
                <a:tab pos="533400" algn="l"/>
              </a:tabLst>
            </a:pPr>
            <a:r>
              <a:rPr lang="en-GB" altLang="en-US" dirty="0"/>
              <a:t>Definitions: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en-GB" altLang="en-US" dirty="0"/>
              <a:t>An accident is an unforeseen, unplanned and uncontrolled event.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en-US" altLang="en-US" dirty="0"/>
              <a:t>An unfortunate event resulting especially from carelessness or ignorance</a:t>
            </a:r>
            <a:r>
              <a:rPr lang="en-GB" altLang="en-US" dirty="0"/>
              <a:t>.</a:t>
            </a:r>
          </a:p>
          <a:p>
            <a:pPr>
              <a:tabLst>
                <a:tab pos="533400" algn="l"/>
              </a:tabLst>
            </a:pPr>
            <a:r>
              <a:rPr lang="en-GB" altLang="en-US" dirty="0"/>
              <a:t>Outcomes of accidents: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en-GB" altLang="en-US" dirty="0"/>
              <a:t>Accidents lead to injury to persons, damage to plant (machinery/ equipment) or other loss.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en-GB" altLang="en-US" dirty="0"/>
              <a:t>Some accidents lead to serious injury, fatality or serious damage to property.  </a:t>
            </a:r>
          </a:p>
        </p:txBody>
      </p:sp>
    </p:spTree>
    <p:extLst>
      <p:ext uri="{BB962C8B-B14F-4D97-AF65-F5344CB8AC3E}">
        <p14:creationId xmlns:p14="http://schemas.microsoft.com/office/powerpoint/2010/main" val="17563166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>
            <a:extLst>
              <a:ext uri="{FF2B5EF4-FFF2-40B4-BE49-F238E27FC236}">
                <a16:creationId xmlns:a16="http://schemas.microsoft.com/office/drawing/2014/main" id="{ABA75194-D94A-1F4A-B3D9-4D7D9DE2192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What causes accidents?</a:t>
            </a:r>
            <a:endParaRPr lang="en-US" altLang="en-US"/>
          </a:p>
        </p:txBody>
      </p:sp>
      <p:sp>
        <p:nvSpPr>
          <p:cNvPr id="165891" name="Rectangle 3">
            <a:extLst>
              <a:ext uri="{FF2B5EF4-FFF2-40B4-BE49-F238E27FC236}">
                <a16:creationId xmlns:a16="http://schemas.microsoft.com/office/drawing/2014/main" id="{5DF83468-3E8A-B448-945F-4EBAB4A213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512000"/>
            <a:ext cx="8218488" cy="4248000"/>
          </a:xfrm>
        </p:spPr>
        <p:txBody>
          <a:bodyPr/>
          <a:lstStyle/>
          <a:p>
            <a:pPr>
              <a:tabLst>
                <a:tab pos="533400" algn="l"/>
              </a:tabLst>
            </a:pPr>
            <a:r>
              <a:rPr lang="en-US" altLang="en-US" dirty="0"/>
              <a:t>According to the Health and Safety Executive reports, the main causes of accidents on site are: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en-US" altLang="en-US" dirty="0"/>
              <a:t>falling through fragile roofs and roof-lights 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en-US" altLang="en-US" dirty="0"/>
              <a:t>falling from ladders, scaffolds and other workplaces 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en-US" altLang="en-US" dirty="0"/>
              <a:t>being struck by excavators, lift trucks or dumpers; 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en-US" altLang="en-US" dirty="0"/>
              <a:t>overturning vehicles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en-US" altLang="en-US" dirty="0"/>
              <a:t>being crushed by collapsing structures. </a:t>
            </a:r>
          </a:p>
        </p:txBody>
      </p:sp>
    </p:spTree>
    <p:extLst>
      <p:ext uri="{BB962C8B-B14F-4D97-AF65-F5344CB8AC3E}">
        <p14:creationId xmlns:p14="http://schemas.microsoft.com/office/powerpoint/2010/main" val="27621374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A10E9-25CB-FD47-9C15-6333CA489C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Cause of accidents continued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3FD412-3FD8-0541-A34D-16721D34E6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summary the main causes of accidents, alongside inexperienced workers, are: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trips, slips and falls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hand-arm vibration that leads to loss of sensation in arms and fingers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noise which can lead to industrial deafness.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7680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229BE6-E60E-5B49-BC10-3203E4A514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Consequences of accidents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83F24E-96A5-C841-A5A8-2A6E20175B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an accident occurs in the workplace it can have many serious consequences for the workers.</a:t>
            </a:r>
          </a:p>
          <a:p>
            <a:r>
              <a:rPr lang="en-US" dirty="0"/>
              <a:t>Workers who are not adequately protected on site can suffer from the following: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respiratory illness, causing breathing difficulties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dermatitis (a skin condition)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muscular skeletal conditions, which are longstanding problems in the back and limbs.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59452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171C7B-702E-0F45-BB5F-034212A37F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Consequences of accidents continued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20478C-53BA-624D-B30B-44AF7FEB94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Also: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electric shock – can be caused by either a faulty power tool or a poorly connected power supply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bone fracture – can be caused by slips, trips and falls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minor burns – can be caused by poorly controlled fire or an overheated tool, for example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cuts and splinters caused by not using the correct PPE. </a:t>
            </a:r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46267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>
            <a:extLst>
              <a:ext uri="{FF2B5EF4-FFF2-40B4-BE49-F238E27FC236}">
                <a16:creationId xmlns:a16="http://schemas.microsoft.com/office/drawing/2014/main" id="{8AF19752-9B93-2545-869B-4EC4501A4C6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Accidents – cost to employers</a:t>
            </a:r>
            <a:endParaRPr lang="en-US" altLang="en-US"/>
          </a:p>
        </p:txBody>
      </p:sp>
      <p:sp>
        <p:nvSpPr>
          <p:cNvPr id="167939" name="Rectangle 3">
            <a:extLst>
              <a:ext uri="{FF2B5EF4-FFF2-40B4-BE49-F238E27FC236}">
                <a16:creationId xmlns:a16="http://schemas.microsoft.com/office/drawing/2014/main" id="{E2BB11DE-B5C9-754E-820D-1AB97774791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tabLst>
                <a:tab pos="533400" algn="l"/>
              </a:tabLst>
            </a:pPr>
            <a:r>
              <a:rPr lang="en-GB" altLang="en-US" dirty="0"/>
              <a:t>Accidents can cost employers a lot of money, for example, through: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en-GB" altLang="en-US" dirty="0"/>
              <a:t>increased insurance premiums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en-GB" altLang="en-US" dirty="0"/>
              <a:t>fines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en-GB" altLang="en-US" dirty="0"/>
              <a:t>compensation claims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en-GB" altLang="en-US" dirty="0"/>
              <a:t>damage to property or machinery – replacement costs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en-GB" altLang="en-US" dirty="0"/>
              <a:t>loss of production – time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en-GB" altLang="en-US" dirty="0"/>
              <a:t>loss of the employee’s time.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168532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>
            <a:extLst>
              <a:ext uri="{FF2B5EF4-FFF2-40B4-BE49-F238E27FC236}">
                <a16:creationId xmlns:a16="http://schemas.microsoft.com/office/drawing/2014/main" id="{F979CB24-B134-EA4A-ACE6-D268947A02A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Accidents – cost to employees</a:t>
            </a:r>
            <a:endParaRPr lang="en-US" altLang="en-US"/>
          </a:p>
        </p:txBody>
      </p:sp>
      <p:sp>
        <p:nvSpPr>
          <p:cNvPr id="169987" name="Rectangle 3">
            <a:extLst>
              <a:ext uri="{FF2B5EF4-FFF2-40B4-BE49-F238E27FC236}">
                <a16:creationId xmlns:a16="http://schemas.microsoft.com/office/drawing/2014/main" id="{C5A88BFC-F0E1-B045-9B9A-E3C1DB75207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tabLst>
                <a:tab pos="533400" algn="l"/>
              </a:tabLst>
            </a:pPr>
            <a:r>
              <a:rPr lang="en-GB" altLang="en-US" dirty="0"/>
              <a:t>Individual employees can suffer: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en-GB" altLang="en-US" dirty="0"/>
              <a:t>death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en-GB" altLang="en-US" dirty="0"/>
              <a:t>serious injury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en-GB" altLang="en-US" dirty="0"/>
              <a:t>pain and/or long-term suffering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en-GB" altLang="en-US" dirty="0"/>
              <a:t>disability.  </a:t>
            </a:r>
          </a:p>
          <a:p>
            <a:pPr>
              <a:tabLst>
                <a:tab pos="533400" algn="l"/>
              </a:tabLst>
            </a:pPr>
            <a:r>
              <a:rPr lang="en-GB" altLang="en-US" dirty="0"/>
              <a:t>Also: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en-GB" altLang="en-US" dirty="0"/>
              <a:t>wages can be lost through employees being absent from work as the site may be closed for an investigation, or through personal injury and being unable to go to work.</a:t>
            </a:r>
          </a:p>
          <a:p>
            <a:pPr>
              <a:tabLst>
                <a:tab pos="533400" algn="l"/>
              </a:tabLst>
            </a:pPr>
            <a:endParaRPr lang="en-US" altLang="en-US" dirty="0"/>
          </a:p>
        </p:txBody>
      </p:sp>
      <p:pic>
        <p:nvPicPr>
          <p:cNvPr id="4" name="Picture 3" descr="A picture containing person, outdoor&#10;&#10;Description automatically generated">
            <a:extLst>
              <a:ext uri="{FF2B5EF4-FFF2-40B4-BE49-F238E27FC236}">
                <a16:creationId xmlns:a16="http://schemas.microsoft.com/office/drawing/2014/main" id="{199DA555-EF35-4A96-BE64-F2DEF3021EB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2838" y="1410336"/>
            <a:ext cx="4120623" cy="273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9091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>
            <a:extLst>
              <a:ext uri="{FF2B5EF4-FFF2-40B4-BE49-F238E27FC236}">
                <a16:creationId xmlns:a16="http://schemas.microsoft.com/office/drawing/2014/main" id="{779B1358-BA67-2746-B248-D4DD086D755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Accidents - reporting</a:t>
            </a:r>
            <a:endParaRPr lang="en-US" altLang="en-US"/>
          </a:p>
        </p:txBody>
      </p:sp>
      <p:sp>
        <p:nvSpPr>
          <p:cNvPr id="172035" name="Rectangle 3">
            <a:extLst>
              <a:ext uri="{FF2B5EF4-FFF2-40B4-BE49-F238E27FC236}">
                <a16:creationId xmlns:a16="http://schemas.microsoft.com/office/drawing/2014/main" id="{EB45E6A4-F1B1-2248-9A34-BDD19CDE2B5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512000"/>
            <a:ext cx="3898776" cy="4248000"/>
          </a:xfrm>
        </p:spPr>
        <p:txBody>
          <a:bodyPr/>
          <a:lstStyle/>
          <a:p>
            <a:pPr>
              <a:tabLst>
                <a:tab pos="533400" algn="l"/>
              </a:tabLst>
            </a:pPr>
            <a:r>
              <a:rPr lang="en-GB" altLang="en-US" dirty="0"/>
              <a:t>The law requires us to report accidents.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en-GB" altLang="en-US" dirty="0"/>
              <a:t>All accidents need to be reported and entered into the accident book.</a:t>
            </a:r>
            <a:endParaRPr lang="en-GB" altLang="en-US" dirty="0">
              <a:sym typeface="Symbol" pitchFamily="2" charset="2"/>
            </a:endParaRPr>
          </a:p>
          <a:p>
            <a:pPr marL="534988" lvl="1" indent="-355600">
              <a:tabLst>
                <a:tab pos="533400" algn="l"/>
              </a:tabLst>
            </a:pPr>
            <a:r>
              <a:rPr lang="en-GB" altLang="en-US" dirty="0"/>
              <a:t>Serious accidents and those where employees are absent as a result of an accident for more than 3 days </a:t>
            </a:r>
            <a:r>
              <a:rPr lang="en-GB" altLang="en-US" u="sng" dirty="0"/>
              <a:t>must</a:t>
            </a:r>
            <a:r>
              <a:rPr lang="en-GB" altLang="en-US" dirty="0"/>
              <a:t> be reported to the Enforcing Authority (Health and Safety Executive).</a:t>
            </a:r>
            <a:endParaRPr lang="en-US" alt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672482F-16D7-400E-AAFD-DA76D35C33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4192" y="2117687"/>
            <a:ext cx="4034252" cy="2679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98403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purl.org/dc/terms/"/>
    <ds:schemaRef ds:uri="http://www.w3.org/XML/1998/namespace"/>
    <ds:schemaRef ds:uri="http://purl.org/dc/elements/1.1/"/>
    <ds:schemaRef ds:uri="http://schemas.microsoft.com/office/2006/documentManagement/types"/>
    <ds:schemaRef ds:uri="7d91badd-8922-4db1-9652-4fbca8a6b7df"/>
    <ds:schemaRef ds:uri="http://schemas.microsoft.com/office/infopath/2007/PartnerControls"/>
    <ds:schemaRef ds:uri="1c5831b9-66da-4f16-a409-834213ecdb8e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1622</TotalTime>
  <Words>1050</Words>
  <Application>Microsoft Office PowerPoint</Application>
  <PresentationFormat>On-screen Show (4:3)</PresentationFormat>
  <Paragraphs>117</Paragraphs>
  <Slides>17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Lucida Grande</vt:lpstr>
      <vt:lpstr>Times New Roman</vt:lpstr>
      <vt:lpstr>Default Design</vt:lpstr>
      <vt:lpstr>  PowerPoint 4: Accidents and injuries</vt:lpstr>
      <vt:lpstr>Accidents</vt:lpstr>
      <vt:lpstr>What causes accidents?</vt:lpstr>
      <vt:lpstr>Cause of accidents continued</vt:lpstr>
      <vt:lpstr>Consequences of accidents</vt:lpstr>
      <vt:lpstr>Consequences of accidents continued</vt:lpstr>
      <vt:lpstr>Accidents – cost to employers</vt:lpstr>
      <vt:lpstr>Accidents – cost to employees</vt:lpstr>
      <vt:lpstr>Accidents - reporting</vt:lpstr>
      <vt:lpstr>Accident recording continued</vt:lpstr>
      <vt:lpstr>Site safety</vt:lpstr>
      <vt:lpstr>Summary – preventing accidents</vt:lpstr>
      <vt:lpstr>First aid</vt:lpstr>
      <vt:lpstr>First aid – the kit</vt:lpstr>
      <vt:lpstr>First aid – do you know?</vt:lpstr>
      <vt:lpstr>Summary – first aid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198</cp:revision>
  <dcterms:created xsi:type="dcterms:W3CDTF">2013-05-28T00:38:54Z</dcterms:created>
  <dcterms:modified xsi:type="dcterms:W3CDTF">2021-05-03T13:34:20Z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