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9"/>
  </p:notesMasterIdLst>
  <p:handoutMasterIdLst>
    <p:handoutMasterId r:id="rId20"/>
  </p:handoutMasterIdLst>
  <p:sldIdLst>
    <p:sldId id="256" r:id="rId5"/>
    <p:sldId id="287" r:id="rId6"/>
    <p:sldId id="350" r:id="rId7"/>
    <p:sldId id="288" r:id="rId8"/>
    <p:sldId id="289" r:id="rId9"/>
    <p:sldId id="351" r:id="rId10"/>
    <p:sldId id="291" r:id="rId11"/>
    <p:sldId id="292" r:id="rId12"/>
    <p:sldId id="342" r:id="rId13"/>
    <p:sldId id="343" r:id="rId14"/>
    <p:sldId id="344" r:id="rId15"/>
    <p:sldId id="348" r:id="rId16"/>
    <p:sldId id="349" r:id="rId17"/>
    <p:sldId id="267" r:id="rId18"/>
  </p:sldIdLst>
  <p:sldSz cx="9144000" cy="6858000" type="screen4x3"/>
  <p:notesSz cx="6858000" cy="9144000"/>
  <p:custDataLst>
    <p:tags r:id="rId2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C6F5AC-CC27-448F-F540-F4C03B25653D}" v="8" dt="2020-06-15T19:17:13.0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61"/>
    <p:restoredTop sz="96357" autoAdjust="0"/>
  </p:normalViewPr>
  <p:slideViewPr>
    <p:cSldViewPr showGuides="1">
      <p:cViewPr>
        <p:scale>
          <a:sx n="60" d="100"/>
          <a:sy n="60" d="100"/>
        </p:scale>
        <p:origin x="1428" y="42"/>
      </p:cViewPr>
      <p:guideLst>
        <p:guide orient="horz" pos="2160"/>
        <p:guide pos="2880"/>
      </p:guideLst>
    </p:cSldViewPr>
  </p:slideViewPr>
  <p:outlineViewPr>
    <p:cViewPr>
      <p:scale>
        <a:sx n="33" d="100"/>
        <a:sy n="33" d="100"/>
      </p:scale>
      <p:origin x="0" y="-1864"/>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7" Type="http://schemas.openxmlformats.org/officeDocument/2006/relationships/slide" Target="slides/slide8.xml"/><Relationship Id="rId2" Type="http://schemas.openxmlformats.org/officeDocument/2006/relationships/slide" Target="slides/slide3.xml"/><Relationship Id="rId1" Type="http://schemas.openxmlformats.org/officeDocument/2006/relationships/slide" Target="slides/slide2.xml"/><Relationship Id="rId6" Type="http://schemas.openxmlformats.org/officeDocument/2006/relationships/slide" Target="slides/slide7.xml"/><Relationship Id="rId5" Type="http://schemas.openxmlformats.org/officeDocument/2006/relationships/slide" Target="slides/slide6.xml"/><Relationship Id="rId4"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Cartwright" userId="S::john.cartwright@hartlepoolfe.ac.uk::aab42552-d48d-4c7e-81cd-76fbfe8dfb3c" providerId="AD" clId="Web-{13C6F5AC-CC27-448F-F540-F4C03B25653D}"/>
    <pc:docChg chg="modSld">
      <pc:chgData name="John Cartwright" userId="S::john.cartwright@hartlepoolfe.ac.uk::aab42552-d48d-4c7e-81cd-76fbfe8dfb3c" providerId="AD" clId="Web-{13C6F5AC-CC27-448F-F540-F4C03B25653D}" dt="2020-06-15T19:17:13.074" v="5" actId="14100"/>
      <pc:docMkLst>
        <pc:docMk/>
      </pc:docMkLst>
      <pc:sldChg chg="addSp modSp">
        <pc:chgData name="John Cartwright" userId="S::john.cartwright@hartlepoolfe.ac.uk::aab42552-d48d-4c7e-81cd-76fbfe8dfb3c" providerId="AD" clId="Web-{13C6F5AC-CC27-448F-F540-F4C03B25653D}" dt="2020-06-15T19:16:21.840" v="2" actId="14100"/>
        <pc:sldMkLst>
          <pc:docMk/>
          <pc:sldMk cId="517854056" sldId="292"/>
        </pc:sldMkLst>
        <pc:picChg chg="add mod">
          <ac:chgData name="John Cartwright" userId="S::john.cartwright@hartlepoolfe.ac.uk::aab42552-d48d-4c7e-81cd-76fbfe8dfb3c" providerId="AD" clId="Web-{13C6F5AC-CC27-448F-F540-F4C03B25653D}" dt="2020-06-15T19:16:21.840" v="2" actId="14100"/>
          <ac:picMkLst>
            <pc:docMk/>
            <pc:sldMk cId="517854056" sldId="292"/>
            <ac:picMk id="2" creationId="{2B3E1D63-2270-45AB-B1B2-FB949CE8B485}"/>
          </ac:picMkLst>
        </pc:picChg>
      </pc:sldChg>
      <pc:sldChg chg="addSp modSp">
        <pc:chgData name="John Cartwright" userId="S::john.cartwright@hartlepoolfe.ac.uk::aab42552-d48d-4c7e-81cd-76fbfe8dfb3c" providerId="AD" clId="Web-{13C6F5AC-CC27-448F-F540-F4C03B25653D}" dt="2020-06-15T19:17:13.074" v="5" actId="14100"/>
        <pc:sldMkLst>
          <pc:docMk/>
          <pc:sldMk cId="269737881" sldId="349"/>
        </pc:sldMkLst>
        <pc:picChg chg="add mod">
          <ac:chgData name="John Cartwright" userId="S::john.cartwright@hartlepoolfe.ac.uk::aab42552-d48d-4c7e-81cd-76fbfe8dfb3c" providerId="AD" clId="Web-{13C6F5AC-CC27-448F-F540-F4C03B25653D}" dt="2020-06-15T19:17:13.074" v="5" actId="14100"/>
          <ac:picMkLst>
            <pc:docMk/>
            <pc:sldMk cId="269737881" sldId="349"/>
            <ac:picMk id="4" creationId="{5F092731-D45E-4BF4-ABE1-C01E5CAFF2D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3/3/2021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4CAD92B-667D-3440-B014-B7CDE1BAFDA8}"/>
              </a:ext>
            </a:extLst>
          </p:cNvPr>
          <p:cNvSpPr>
            <a:spLocks noGrp="1" noChangeArrowheads="1"/>
          </p:cNvSpPr>
          <p:nvPr>
            <p:ph type="sldNum" sz="quarter" idx="5"/>
          </p:nvPr>
        </p:nvSpPr>
        <p:spPr>
          <a:ln/>
        </p:spPr>
        <p:txBody>
          <a:bodyPr/>
          <a:lstStyle/>
          <a:p>
            <a:fld id="{4FFA9918-B307-AB43-B6FE-3D62C629CF89}" type="slidenum">
              <a:rPr lang="en-US" altLang="en-US"/>
              <a:pPr/>
              <a:t>2</a:t>
            </a:fld>
            <a:endParaRPr lang="en-US" altLang="en-US" dirty="0"/>
          </a:p>
        </p:txBody>
      </p:sp>
      <p:sp>
        <p:nvSpPr>
          <p:cNvPr id="63490" name="Rectangle 2">
            <a:extLst>
              <a:ext uri="{FF2B5EF4-FFF2-40B4-BE49-F238E27FC236}">
                <a16:creationId xmlns:a16="http://schemas.microsoft.com/office/drawing/2014/main" id="{BE493ECB-A82E-8245-8C28-EB5AEF2FB15D}"/>
              </a:ext>
            </a:extLst>
          </p:cNvPr>
          <p:cNvSpPr>
            <a:spLocks noGrp="1" noRot="1" noChangeAspect="1" noChangeArrowheads="1" noTextEdit="1"/>
          </p:cNvSpPr>
          <p:nvPr>
            <p:ph type="sldImg"/>
          </p:nvPr>
        </p:nvSpPr>
        <p:spPr>
          <a:ln/>
        </p:spPr>
      </p:sp>
      <p:sp>
        <p:nvSpPr>
          <p:cNvPr id="63491" name="Rectangle 3">
            <a:extLst>
              <a:ext uri="{FF2B5EF4-FFF2-40B4-BE49-F238E27FC236}">
                <a16:creationId xmlns:a16="http://schemas.microsoft.com/office/drawing/2014/main" id="{F4BB60D8-8FC2-FD43-B98A-5299DEF9FA8E}"/>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609172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4CAD92B-667D-3440-B014-B7CDE1BAFDA8}"/>
              </a:ext>
            </a:extLst>
          </p:cNvPr>
          <p:cNvSpPr>
            <a:spLocks noGrp="1" noChangeArrowheads="1"/>
          </p:cNvSpPr>
          <p:nvPr>
            <p:ph type="sldNum" sz="quarter" idx="5"/>
          </p:nvPr>
        </p:nvSpPr>
        <p:spPr>
          <a:ln/>
        </p:spPr>
        <p:txBody>
          <a:bodyPr/>
          <a:lstStyle/>
          <a:p>
            <a:fld id="{4FFA9918-B307-AB43-B6FE-3D62C629CF89}" type="slidenum">
              <a:rPr lang="en-US" altLang="en-US"/>
              <a:pPr/>
              <a:t>3</a:t>
            </a:fld>
            <a:endParaRPr lang="en-US" altLang="en-US" dirty="0"/>
          </a:p>
        </p:txBody>
      </p:sp>
      <p:sp>
        <p:nvSpPr>
          <p:cNvPr id="63490" name="Rectangle 2">
            <a:extLst>
              <a:ext uri="{FF2B5EF4-FFF2-40B4-BE49-F238E27FC236}">
                <a16:creationId xmlns:a16="http://schemas.microsoft.com/office/drawing/2014/main" id="{BE493ECB-A82E-8245-8C28-EB5AEF2FB15D}"/>
              </a:ext>
            </a:extLst>
          </p:cNvPr>
          <p:cNvSpPr>
            <a:spLocks noGrp="1" noRot="1" noChangeAspect="1" noChangeArrowheads="1" noTextEdit="1"/>
          </p:cNvSpPr>
          <p:nvPr>
            <p:ph type="sldImg"/>
          </p:nvPr>
        </p:nvSpPr>
        <p:spPr>
          <a:ln/>
        </p:spPr>
      </p:sp>
      <p:sp>
        <p:nvSpPr>
          <p:cNvPr id="63491" name="Rectangle 3">
            <a:extLst>
              <a:ext uri="{FF2B5EF4-FFF2-40B4-BE49-F238E27FC236}">
                <a16:creationId xmlns:a16="http://schemas.microsoft.com/office/drawing/2014/main" id="{F4BB60D8-8FC2-FD43-B98A-5299DEF9FA8E}"/>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265949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C19C7E4-5501-0D48-988C-F589349BB774}"/>
              </a:ext>
            </a:extLst>
          </p:cNvPr>
          <p:cNvSpPr>
            <a:spLocks noGrp="1" noChangeArrowheads="1"/>
          </p:cNvSpPr>
          <p:nvPr>
            <p:ph type="sldNum" sz="quarter" idx="5"/>
          </p:nvPr>
        </p:nvSpPr>
        <p:spPr>
          <a:ln/>
        </p:spPr>
        <p:txBody>
          <a:bodyPr/>
          <a:lstStyle/>
          <a:p>
            <a:fld id="{DF933F74-E02F-DF44-B47B-1323879723F8}" type="slidenum">
              <a:rPr lang="en-US" altLang="en-US"/>
              <a:pPr/>
              <a:t>4</a:t>
            </a:fld>
            <a:endParaRPr lang="en-US" altLang="en-US" dirty="0"/>
          </a:p>
        </p:txBody>
      </p:sp>
      <p:sp>
        <p:nvSpPr>
          <p:cNvPr id="65538" name="Rectangle 2">
            <a:extLst>
              <a:ext uri="{FF2B5EF4-FFF2-40B4-BE49-F238E27FC236}">
                <a16:creationId xmlns:a16="http://schemas.microsoft.com/office/drawing/2014/main" id="{6C43F3E6-9B20-2B44-804E-B72D1C1A626D}"/>
              </a:ext>
            </a:extLst>
          </p:cNvPr>
          <p:cNvSpPr>
            <a:spLocks noGrp="1" noRot="1" noChangeAspect="1" noChangeArrowheads="1" noTextEdit="1"/>
          </p:cNvSpPr>
          <p:nvPr>
            <p:ph type="sldImg"/>
          </p:nvPr>
        </p:nvSpPr>
        <p:spPr>
          <a:ln/>
        </p:spPr>
      </p:sp>
      <p:sp>
        <p:nvSpPr>
          <p:cNvPr id="65539" name="Rectangle 3">
            <a:extLst>
              <a:ext uri="{FF2B5EF4-FFF2-40B4-BE49-F238E27FC236}">
                <a16:creationId xmlns:a16="http://schemas.microsoft.com/office/drawing/2014/main" id="{C9DB0292-C5FC-BF49-B759-BA83E18FA262}"/>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938964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99011A0-BD18-E344-959E-4D49C6EDB4CF}"/>
              </a:ext>
            </a:extLst>
          </p:cNvPr>
          <p:cNvSpPr>
            <a:spLocks noGrp="1" noChangeArrowheads="1"/>
          </p:cNvSpPr>
          <p:nvPr>
            <p:ph type="sldNum" sz="quarter" idx="5"/>
          </p:nvPr>
        </p:nvSpPr>
        <p:spPr>
          <a:ln/>
        </p:spPr>
        <p:txBody>
          <a:bodyPr/>
          <a:lstStyle/>
          <a:p>
            <a:fld id="{CBB6F684-D3DA-3140-BA5C-819C9C2ABED9}" type="slidenum">
              <a:rPr lang="en-US" altLang="en-US"/>
              <a:pPr/>
              <a:t>5</a:t>
            </a:fld>
            <a:endParaRPr lang="en-US" altLang="en-US" dirty="0"/>
          </a:p>
        </p:txBody>
      </p:sp>
      <p:sp>
        <p:nvSpPr>
          <p:cNvPr id="67586" name="Rectangle 2">
            <a:extLst>
              <a:ext uri="{FF2B5EF4-FFF2-40B4-BE49-F238E27FC236}">
                <a16:creationId xmlns:a16="http://schemas.microsoft.com/office/drawing/2014/main" id="{F00914BB-14A7-C242-86AD-94AE13657FDE}"/>
              </a:ext>
            </a:extLst>
          </p:cNvPr>
          <p:cNvSpPr>
            <a:spLocks noGrp="1" noRot="1" noChangeAspect="1" noChangeArrowheads="1" noTextEdit="1"/>
          </p:cNvSpPr>
          <p:nvPr>
            <p:ph type="sldImg"/>
          </p:nvPr>
        </p:nvSpPr>
        <p:spPr>
          <a:ln/>
        </p:spPr>
      </p:sp>
      <p:sp>
        <p:nvSpPr>
          <p:cNvPr id="67587" name="Rectangle 3">
            <a:extLst>
              <a:ext uri="{FF2B5EF4-FFF2-40B4-BE49-F238E27FC236}">
                <a16:creationId xmlns:a16="http://schemas.microsoft.com/office/drawing/2014/main" id="{AC0A4283-4EE2-2540-8647-3DFF17A65AEB}"/>
              </a:ext>
            </a:extLst>
          </p:cNvPr>
          <p:cNvSpPr>
            <a:spLocks noGrp="1" noChangeArrowheads="1"/>
          </p:cNvSpPr>
          <p:nvPr>
            <p:ph type="body" idx="1"/>
          </p:nvPr>
        </p:nvSpPr>
        <p:spPr/>
        <p:txBody>
          <a:bodyPr/>
          <a:lstStyle/>
          <a:p>
            <a:endParaRPr lang="en-US" altLang="en-US" dirty="0"/>
          </a:p>
          <a:p>
            <a:endParaRPr lang="en-US" altLang="en-US" dirty="0"/>
          </a:p>
        </p:txBody>
      </p:sp>
    </p:spTree>
    <p:extLst>
      <p:ext uri="{BB962C8B-B14F-4D97-AF65-F5344CB8AC3E}">
        <p14:creationId xmlns:p14="http://schemas.microsoft.com/office/powerpoint/2010/main" val="4107652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E3C7A4B-31E9-7F4E-93D5-5E522436E3DB}"/>
              </a:ext>
            </a:extLst>
          </p:cNvPr>
          <p:cNvSpPr>
            <a:spLocks noGrp="1" noChangeArrowheads="1"/>
          </p:cNvSpPr>
          <p:nvPr>
            <p:ph type="sldNum" sz="quarter" idx="5"/>
          </p:nvPr>
        </p:nvSpPr>
        <p:spPr>
          <a:ln/>
        </p:spPr>
        <p:txBody>
          <a:bodyPr/>
          <a:lstStyle/>
          <a:p>
            <a:fld id="{7874242C-E7A1-2B44-BB15-2A1BAC32285C}" type="slidenum">
              <a:rPr lang="en-US" altLang="en-US"/>
              <a:pPr/>
              <a:t>6</a:t>
            </a:fld>
            <a:endParaRPr lang="en-US" altLang="en-US" dirty="0"/>
          </a:p>
        </p:txBody>
      </p:sp>
      <p:sp>
        <p:nvSpPr>
          <p:cNvPr id="71682" name="Rectangle 2">
            <a:extLst>
              <a:ext uri="{FF2B5EF4-FFF2-40B4-BE49-F238E27FC236}">
                <a16:creationId xmlns:a16="http://schemas.microsoft.com/office/drawing/2014/main" id="{7D5F61A7-916A-AC46-BA1C-3018AC1B89E4}"/>
              </a:ext>
            </a:extLst>
          </p:cNvPr>
          <p:cNvSpPr>
            <a:spLocks noGrp="1" noRot="1" noChangeAspect="1" noChangeArrowheads="1" noTextEdit="1"/>
          </p:cNvSpPr>
          <p:nvPr>
            <p:ph type="sldImg"/>
          </p:nvPr>
        </p:nvSpPr>
        <p:spPr>
          <a:ln/>
        </p:spPr>
      </p:sp>
      <p:sp>
        <p:nvSpPr>
          <p:cNvPr id="71683" name="Rectangle 3">
            <a:extLst>
              <a:ext uri="{FF2B5EF4-FFF2-40B4-BE49-F238E27FC236}">
                <a16:creationId xmlns:a16="http://schemas.microsoft.com/office/drawing/2014/main" id="{DA6AF8BC-F0F9-3E48-911B-274A195E03EB}"/>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701260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E3C7A4B-31E9-7F4E-93D5-5E522436E3DB}"/>
              </a:ext>
            </a:extLst>
          </p:cNvPr>
          <p:cNvSpPr>
            <a:spLocks noGrp="1" noChangeArrowheads="1"/>
          </p:cNvSpPr>
          <p:nvPr>
            <p:ph type="sldNum" sz="quarter" idx="5"/>
          </p:nvPr>
        </p:nvSpPr>
        <p:spPr>
          <a:ln/>
        </p:spPr>
        <p:txBody>
          <a:bodyPr/>
          <a:lstStyle/>
          <a:p>
            <a:fld id="{7874242C-E7A1-2B44-BB15-2A1BAC32285C}" type="slidenum">
              <a:rPr lang="en-US" altLang="en-US"/>
              <a:pPr/>
              <a:t>7</a:t>
            </a:fld>
            <a:endParaRPr lang="en-US" altLang="en-US" dirty="0"/>
          </a:p>
        </p:txBody>
      </p:sp>
      <p:sp>
        <p:nvSpPr>
          <p:cNvPr id="71682" name="Rectangle 2">
            <a:extLst>
              <a:ext uri="{FF2B5EF4-FFF2-40B4-BE49-F238E27FC236}">
                <a16:creationId xmlns:a16="http://schemas.microsoft.com/office/drawing/2014/main" id="{7D5F61A7-916A-AC46-BA1C-3018AC1B89E4}"/>
              </a:ext>
            </a:extLst>
          </p:cNvPr>
          <p:cNvSpPr>
            <a:spLocks noGrp="1" noRot="1" noChangeAspect="1" noChangeArrowheads="1" noTextEdit="1"/>
          </p:cNvSpPr>
          <p:nvPr>
            <p:ph type="sldImg"/>
          </p:nvPr>
        </p:nvSpPr>
        <p:spPr>
          <a:ln/>
        </p:spPr>
      </p:sp>
      <p:sp>
        <p:nvSpPr>
          <p:cNvPr id="71683" name="Rectangle 3">
            <a:extLst>
              <a:ext uri="{FF2B5EF4-FFF2-40B4-BE49-F238E27FC236}">
                <a16:creationId xmlns:a16="http://schemas.microsoft.com/office/drawing/2014/main" id="{DA6AF8BC-F0F9-3E48-911B-274A195E03EB}"/>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523162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9AA4B70-BF8B-3448-90F5-38DEFF650929}"/>
              </a:ext>
            </a:extLst>
          </p:cNvPr>
          <p:cNvSpPr>
            <a:spLocks noGrp="1" noChangeArrowheads="1"/>
          </p:cNvSpPr>
          <p:nvPr>
            <p:ph type="sldNum" sz="quarter" idx="5"/>
          </p:nvPr>
        </p:nvSpPr>
        <p:spPr>
          <a:ln/>
        </p:spPr>
        <p:txBody>
          <a:bodyPr/>
          <a:lstStyle/>
          <a:p>
            <a:fld id="{3FE024A4-430A-9246-978B-C480D39AA4CD}" type="slidenum">
              <a:rPr lang="en-US" altLang="en-US"/>
              <a:pPr/>
              <a:t>8</a:t>
            </a:fld>
            <a:endParaRPr lang="en-US" altLang="en-US" dirty="0"/>
          </a:p>
        </p:txBody>
      </p:sp>
      <p:sp>
        <p:nvSpPr>
          <p:cNvPr id="73730" name="Rectangle 2">
            <a:extLst>
              <a:ext uri="{FF2B5EF4-FFF2-40B4-BE49-F238E27FC236}">
                <a16:creationId xmlns:a16="http://schemas.microsoft.com/office/drawing/2014/main" id="{4E82AF0F-7C3A-7544-BE52-6397A5808A92}"/>
              </a:ext>
            </a:extLst>
          </p:cNvPr>
          <p:cNvSpPr>
            <a:spLocks noGrp="1" noRot="1" noChangeAspect="1" noChangeArrowheads="1" noTextEdit="1"/>
          </p:cNvSpPr>
          <p:nvPr>
            <p:ph type="sldImg"/>
          </p:nvPr>
        </p:nvSpPr>
        <p:spPr>
          <a:ln/>
        </p:spPr>
      </p:sp>
      <p:sp>
        <p:nvSpPr>
          <p:cNvPr id="73731" name="Rectangle 3">
            <a:extLst>
              <a:ext uri="{FF2B5EF4-FFF2-40B4-BE49-F238E27FC236}">
                <a16:creationId xmlns:a16="http://schemas.microsoft.com/office/drawing/2014/main" id="{C7937594-B54E-064F-9474-ECDB54193CA3}"/>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758996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9F85-F7EB-7942-91D9-1293C649810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61FA371-552A-AF4A-816F-635C373A71C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573427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4"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105: </a:t>
            </a:r>
            <a:r>
              <a:rPr lang="en-GB" sz="2400" b="1" dirty="0">
                <a:effectLst/>
                <a:latin typeface="Arial" panose="020B0604020202020204" pitchFamily="34" charset="0"/>
                <a:ea typeface="Calibri" panose="020F0502020204030204" pitchFamily="34" charset="0"/>
                <a:cs typeface="Arial" panose="020B0604020202020204" pitchFamily="34" charset="0"/>
              </a:rPr>
              <a:t>Protecting health, safety and the environment when working in the construction and built </a:t>
            </a:r>
            <a:r>
              <a:rPr lang="en-GB" sz="2400" b="1">
                <a:effectLst/>
                <a:latin typeface="Arial" panose="020B0604020202020204" pitchFamily="34" charset="0"/>
                <a:ea typeface="Calibri" panose="020F0502020204030204" pitchFamily="34" charset="0"/>
                <a:cs typeface="Arial" panose="020B0604020202020204" pitchFamily="34" charset="0"/>
              </a:rPr>
              <a:t>environment sector</a:t>
            </a:r>
            <a:endParaRPr lang="en-GB" sz="2400" b="1" dirty="0">
              <a:effectLst/>
              <a:latin typeface="Arial" panose="020B0604020202020204" pitchFamily="34" charset="0"/>
              <a:ea typeface="Calibri" panose="020F0502020204030204" pitchFamily="34" charset="0"/>
              <a:cs typeface="Times New Roman" panose="02020603050405020304" pitchFamily="18" charset="0"/>
            </a:endParaRPr>
          </a:p>
          <a:p>
            <a:endParaRPr lang="en-GB" sz="2400" b="1" dirty="0"/>
          </a:p>
        </p:txBody>
      </p:sp>
      <p:sp>
        <p:nvSpPr>
          <p:cNvPr id="2053" name="Rectangle 15"/>
          <p:cNvSpPr>
            <a:spLocks noGrp="1" noChangeArrowheads="1"/>
          </p:cNvSpPr>
          <p:nvPr>
            <p:ph type="title"/>
          </p:nvPr>
        </p:nvSpPr>
        <p:spPr>
          <a:xfrm>
            <a:off x="457200" y="3429000"/>
            <a:ext cx="8153400" cy="1672736"/>
          </a:xfrm>
        </p:spPr>
        <p:txBody>
          <a:bodyPr anchor="t"/>
          <a:lstStyle/>
          <a:p>
            <a:br>
              <a:rPr lang="en-GB" dirty="0"/>
            </a:br>
            <a:r>
              <a:rPr lang="en-GB" dirty="0"/>
              <a:t>PowerPoint 9: Emergency procedures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B0CA2-D45D-4CD3-A2EB-B8DAEC3087E8}"/>
              </a:ext>
            </a:extLst>
          </p:cNvPr>
          <p:cNvSpPr>
            <a:spLocks noGrp="1"/>
          </p:cNvSpPr>
          <p:nvPr>
            <p:ph type="title"/>
          </p:nvPr>
        </p:nvSpPr>
        <p:spPr/>
        <p:txBody>
          <a:bodyPr/>
          <a:lstStyle/>
          <a:p>
            <a:r>
              <a:rPr lang="en-GB" dirty="0"/>
              <a:t>Assembly points</a:t>
            </a:r>
          </a:p>
        </p:txBody>
      </p:sp>
      <p:sp>
        <p:nvSpPr>
          <p:cNvPr id="3" name="Content Placeholder 2">
            <a:extLst>
              <a:ext uri="{FF2B5EF4-FFF2-40B4-BE49-F238E27FC236}">
                <a16:creationId xmlns:a16="http://schemas.microsoft.com/office/drawing/2014/main" id="{9C788E28-1C04-4F1E-BA7A-CB5A1F962E6E}"/>
              </a:ext>
            </a:extLst>
          </p:cNvPr>
          <p:cNvSpPr>
            <a:spLocks noGrp="1"/>
          </p:cNvSpPr>
          <p:nvPr>
            <p:ph sz="quarter" idx="10"/>
          </p:nvPr>
        </p:nvSpPr>
        <p:spPr>
          <a:xfrm>
            <a:off x="457200" y="1512000"/>
            <a:ext cx="5410944" cy="4248000"/>
          </a:xfrm>
        </p:spPr>
        <p:txBody>
          <a:bodyPr/>
          <a:lstStyle/>
          <a:p>
            <a:r>
              <a:rPr lang="en-GB" dirty="0"/>
              <a:t>Assembly points, or muster points, must be pointed out to new workers during their induction programmes.</a:t>
            </a:r>
          </a:p>
          <a:p>
            <a:r>
              <a:rPr lang="en-GB" dirty="0"/>
              <a:t>These assembly points are to ensure that, in the event of an alarm being raised on the site, all the workers can safely and quickly move into the zone of the assembly points while the alarm is dealt with.</a:t>
            </a:r>
          </a:p>
          <a:p>
            <a:r>
              <a:rPr lang="en-GB" dirty="0"/>
              <a:t>When in the assembly </a:t>
            </a:r>
            <a:r>
              <a:rPr lang="en-GB"/>
              <a:t>point zone, </a:t>
            </a:r>
            <a:r>
              <a:rPr lang="en-GB" dirty="0"/>
              <a:t>a check will be carried out of the total site workforce to check who is present.</a:t>
            </a:r>
          </a:p>
        </p:txBody>
      </p:sp>
      <p:pic>
        <p:nvPicPr>
          <p:cNvPr id="4" name="Picture 3">
            <a:extLst>
              <a:ext uri="{FF2B5EF4-FFF2-40B4-BE49-F238E27FC236}">
                <a16:creationId xmlns:a16="http://schemas.microsoft.com/office/drawing/2014/main" id="{9708EB40-4A81-DD43-B879-1AEE083FFC43}"/>
              </a:ext>
            </a:extLst>
          </p:cNvPr>
          <p:cNvPicPr>
            <a:picLocks noChangeAspect="1"/>
          </p:cNvPicPr>
          <p:nvPr/>
        </p:nvPicPr>
        <p:blipFill>
          <a:blip r:embed="rId2"/>
          <a:stretch>
            <a:fillRect/>
          </a:stretch>
        </p:blipFill>
        <p:spPr>
          <a:xfrm>
            <a:off x="6012160" y="1393889"/>
            <a:ext cx="2857500" cy="2857500"/>
          </a:xfrm>
          <a:prstGeom prst="rect">
            <a:avLst/>
          </a:prstGeom>
        </p:spPr>
      </p:pic>
    </p:spTree>
    <p:extLst>
      <p:ext uri="{BB962C8B-B14F-4D97-AF65-F5344CB8AC3E}">
        <p14:creationId xmlns:p14="http://schemas.microsoft.com/office/powerpoint/2010/main" val="1238862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t>Employer’s emergency roles and responsibilities</a:t>
            </a:r>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p:txBody>
          <a:bodyPr/>
          <a:lstStyle/>
          <a:p>
            <a:r>
              <a:rPr lang="en-GB" altLang="en-US" dirty="0"/>
              <a:t>Employers are required to carry out many duties on construction sites. However, the following are important duties in relation to emergency procedures.</a:t>
            </a:r>
          </a:p>
          <a:p>
            <a:pPr lvl="1"/>
            <a:r>
              <a:rPr lang="en-GB" altLang="en-US" dirty="0"/>
              <a:t>Provide adequate supervision and safe systems of work and safe means of access and egress.</a:t>
            </a:r>
            <a:endParaRPr lang="en-GB" altLang="en-US" dirty="0">
              <a:sym typeface="Symbol" pitchFamily="2" charset="2"/>
            </a:endParaRPr>
          </a:p>
          <a:p>
            <a:pPr lvl="1"/>
            <a:r>
              <a:rPr lang="en-GB" altLang="en-US" dirty="0"/>
              <a:t>Consult with employees over health and safety matters.</a:t>
            </a:r>
            <a:endParaRPr lang="en-GB" altLang="en-US" dirty="0">
              <a:sym typeface="Symbol" pitchFamily="2" charset="2"/>
            </a:endParaRPr>
          </a:p>
          <a:p>
            <a:pPr lvl="1"/>
            <a:r>
              <a:rPr lang="en-GB" altLang="en-US" dirty="0"/>
              <a:t>Display certain signs and notices.</a:t>
            </a:r>
            <a:endParaRPr lang="en-GB" altLang="en-US" dirty="0">
              <a:sym typeface="Symbol" pitchFamily="2" charset="2"/>
            </a:endParaRPr>
          </a:p>
          <a:p>
            <a:pPr lvl="1"/>
            <a:r>
              <a:rPr lang="en-GB" altLang="en-US" dirty="0"/>
              <a:t>Have in place adequate measures for emergencies, including fire.</a:t>
            </a:r>
          </a:p>
          <a:p>
            <a:pPr lvl="1"/>
            <a:r>
              <a:rPr lang="en-GB" altLang="en-US" dirty="0"/>
              <a:t>Appoint someone competent to advise on health and safety.</a:t>
            </a:r>
            <a:endParaRPr lang="en-GB" altLang="en-US" dirty="0">
              <a:sym typeface="Symbol" pitchFamily="2" charset="2"/>
            </a:endParaRPr>
          </a:p>
          <a:p>
            <a:pPr lvl="1"/>
            <a:r>
              <a:rPr lang="en-GB" altLang="en-US" dirty="0"/>
              <a:t>Provide first aiders and facilities.</a:t>
            </a:r>
          </a:p>
          <a:p>
            <a:pPr lvl="1"/>
            <a:endParaRPr lang="en-GB" altLang="en-US" dirty="0"/>
          </a:p>
          <a:p>
            <a:endParaRPr lang="en-GB" dirty="0"/>
          </a:p>
        </p:txBody>
      </p:sp>
    </p:spTree>
    <p:extLst>
      <p:ext uri="{BB962C8B-B14F-4D97-AF65-F5344CB8AC3E}">
        <p14:creationId xmlns:p14="http://schemas.microsoft.com/office/powerpoint/2010/main" val="3587744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7B29FC-EC3A-6742-89A4-390A61B6DB0C}"/>
              </a:ext>
            </a:extLst>
          </p:cNvPr>
          <p:cNvSpPr>
            <a:spLocks noGrp="1"/>
          </p:cNvSpPr>
          <p:nvPr>
            <p:ph idx="1"/>
          </p:nvPr>
        </p:nvSpPr>
        <p:spPr>
          <a:xfrm>
            <a:off x="457200" y="1844824"/>
            <a:ext cx="8229600" cy="4248000"/>
          </a:xfrm>
        </p:spPr>
        <p:txBody>
          <a:bodyPr/>
          <a:lstStyle/>
          <a:p>
            <a:r>
              <a:rPr lang="en-GB" altLang="en-US" dirty="0"/>
              <a:t>Employees also have numerous duties to carry out on construction sites. However, the following are important duties in relation to emergency procedures.</a:t>
            </a:r>
          </a:p>
          <a:p>
            <a:pPr lvl="1"/>
            <a:r>
              <a:rPr lang="en-GB" altLang="en-US" dirty="0"/>
              <a:t>Do not fool around at work.</a:t>
            </a:r>
            <a:endParaRPr lang="en-GB" altLang="en-US" dirty="0">
              <a:sym typeface="Symbol" pitchFamily="2" charset="2"/>
            </a:endParaRPr>
          </a:p>
          <a:p>
            <a:pPr lvl="1"/>
            <a:r>
              <a:rPr lang="en-GB" altLang="en-US" dirty="0"/>
              <a:t>Report any accidents.</a:t>
            </a:r>
            <a:endParaRPr lang="en-GB" altLang="en-US" dirty="0">
              <a:sym typeface="Symbol" pitchFamily="2" charset="2"/>
            </a:endParaRPr>
          </a:p>
          <a:p>
            <a:pPr lvl="1"/>
            <a:r>
              <a:rPr lang="en-GB" altLang="en-US" dirty="0"/>
              <a:t>Report any hazardous situations.</a:t>
            </a:r>
            <a:endParaRPr lang="en-GB" altLang="en-US" dirty="0">
              <a:sym typeface="Symbol" pitchFamily="2" charset="2"/>
            </a:endParaRPr>
          </a:p>
          <a:p>
            <a:pPr lvl="1"/>
            <a:r>
              <a:rPr lang="en-GB" altLang="en-US" dirty="0"/>
              <a:t>Always use the right equipment and report any issues with equipment.</a:t>
            </a:r>
            <a:endParaRPr lang="en-GB" altLang="en-US" dirty="0">
              <a:sym typeface="Symbol" pitchFamily="2" charset="2"/>
            </a:endParaRPr>
          </a:p>
          <a:p>
            <a:pPr lvl="1"/>
            <a:endParaRPr lang="en-GB" altLang="en-US" dirty="0"/>
          </a:p>
          <a:p>
            <a:pPr lvl="1"/>
            <a:endParaRPr lang="en-GB" altLang="en-US" dirty="0"/>
          </a:p>
          <a:p>
            <a:endParaRPr lang="en-US" dirty="0"/>
          </a:p>
        </p:txBody>
      </p:sp>
      <p:sp>
        <p:nvSpPr>
          <p:cNvPr id="4" name="Title 1">
            <a:extLst>
              <a:ext uri="{FF2B5EF4-FFF2-40B4-BE49-F238E27FC236}">
                <a16:creationId xmlns:a16="http://schemas.microsoft.com/office/drawing/2014/main" id="{BE70C058-F938-A04E-8370-1142894AFFDD}"/>
              </a:ext>
            </a:extLst>
          </p:cNvPr>
          <p:cNvSpPr>
            <a:spLocks noGrp="1"/>
          </p:cNvSpPr>
          <p:nvPr>
            <p:ph type="title"/>
          </p:nvPr>
        </p:nvSpPr>
        <p:spPr/>
        <p:txBody>
          <a:bodyPr/>
          <a:lstStyle/>
          <a:p>
            <a:r>
              <a:rPr lang="en-GB" dirty="0"/>
              <a:t>Employee’s emergency roles and responsibilities</a:t>
            </a:r>
          </a:p>
        </p:txBody>
      </p:sp>
    </p:spTree>
    <p:extLst>
      <p:ext uri="{BB962C8B-B14F-4D97-AF65-F5344CB8AC3E}">
        <p14:creationId xmlns:p14="http://schemas.microsoft.com/office/powerpoint/2010/main" val="11628222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B3438-A0E5-8E42-ABC6-ADA4C19FB180}"/>
              </a:ext>
            </a:extLst>
          </p:cNvPr>
          <p:cNvSpPr>
            <a:spLocks noGrp="1"/>
          </p:cNvSpPr>
          <p:nvPr>
            <p:ph type="title"/>
          </p:nvPr>
        </p:nvSpPr>
        <p:spPr/>
        <p:txBody>
          <a:bodyPr/>
          <a:lstStyle/>
          <a:p>
            <a:r>
              <a:rPr lang="en-US" dirty="0"/>
              <a:t>Employee’s roles and responsibilities continued</a:t>
            </a:r>
          </a:p>
        </p:txBody>
      </p:sp>
      <p:sp>
        <p:nvSpPr>
          <p:cNvPr id="3" name="Content Placeholder 2">
            <a:extLst>
              <a:ext uri="{FF2B5EF4-FFF2-40B4-BE49-F238E27FC236}">
                <a16:creationId xmlns:a16="http://schemas.microsoft.com/office/drawing/2014/main" id="{49F90B50-CC5D-C143-84FA-FFC3C362F673}"/>
              </a:ext>
            </a:extLst>
          </p:cNvPr>
          <p:cNvSpPr>
            <a:spLocks noGrp="1"/>
          </p:cNvSpPr>
          <p:nvPr>
            <p:ph idx="1"/>
          </p:nvPr>
        </p:nvSpPr>
        <p:spPr>
          <a:xfrm>
            <a:off x="457200" y="1988840"/>
            <a:ext cx="4474840" cy="3771160"/>
          </a:xfrm>
        </p:spPr>
        <p:txBody>
          <a:bodyPr/>
          <a:lstStyle/>
          <a:p>
            <a:pPr lvl="1"/>
            <a:r>
              <a:rPr lang="en-GB" altLang="en-US" dirty="0"/>
              <a:t>Always use the correct and safe way of doing something.</a:t>
            </a:r>
          </a:p>
          <a:p>
            <a:pPr lvl="1"/>
            <a:r>
              <a:rPr lang="en-GB" altLang="en-US" dirty="0"/>
              <a:t>Do not do anything that is prohibited.</a:t>
            </a:r>
            <a:endParaRPr lang="en-GB" altLang="en-US" dirty="0">
              <a:sym typeface="Symbol" pitchFamily="2" charset="2"/>
            </a:endParaRPr>
          </a:p>
          <a:p>
            <a:pPr lvl="1"/>
            <a:r>
              <a:rPr lang="en-GB" altLang="en-US" dirty="0"/>
              <a:t>Observe any safety signs or notices.</a:t>
            </a:r>
            <a:endParaRPr lang="en-GB" altLang="en-US" dirty="0">
              <a:sym typeface="Symbol" pitchFamily="2" charset="2"/>
            </a:endParaRPr>
          </a:p>
          <a:p>
            <a:pPr lvl="1"/>
            <a:r>
              <a:rPr lang="en-GB" altLang="en-US" dirty="0"/>
              <a:t>Keep the workplace clean and tidy.</a:t>
            </a:r>
          </a:p>
          <a:p>
            <a:pPr lvl="1"/>
            <a:r>
              <a:rPr lang="en-GB" altLang="en-US" dirty="0"/>
              <a:t>Do not create any tripping hazards.</a:t>
            </a:r>
            <a:endParaRPr lang="en-GB" altLang="en-US" dirty="0">
              <a:sym typeface="Symbol" pitchFamily="2" charset="2"/>
            </a:endParaRPr>
          </a:p>
          <a:p>
            <a:endParaRPr lang="en-US" dirty="0"/>
          </a:p>
        </p:txBody>
      </p:sp>
      <p:pic>
        <p:nvPicPr>
          <p:cNvPr id="5" name="Picture 4">
            <a:extLst>
              <a:ext uri="{FF2B5EF4-FFF2-40B4-BE49-F238E27FC236}">
                <a16:creationId xmlns:a16="http://schemas.microsoft.com/office/drawing/2014/main" id="{D2EB6FDD-1BD7-41A4-BDA8-4AE8F0AAC1BC}"/>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304171" y="1928914"/>
            <a:ext cx="3839829" cy="3000172"/>
          </a:xfrm>
          <a:prstGeom prst="rect">
            <a:avLst/>
          </a:prstGeom>
        </p:spPr>
      </p:pic>
    </p:spTree>
    <p:extLst>
      <p:ext uri="{BB962C8B-B14F-4D97-AF65-F5344CB8AC3E}">
        <p14:creationId xmlns:p14="http://schemas.microsoft.com/office/powerpoint/2010/main" val="269737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a:extLst>
              <a:ext uri="{FF2B5EF4-FFF2-40B4-BE49-F238E27FC236}">
                <a16:creationId xmlns:a16="http://schemas.microsoft.com/office/drawing/2014/main" id="{DAAF3264-DC60-4140-AC72-4621B87249F7}"/>
              </a:ext>
            </a:extLst>
          </p:cNvPr>
          <p:cNvSpPr>
            <a:spLocks noGrp="1" noChangeArrowheads="1"/>
          </p:cNvSpPr>
          <p:nvPr>
            <p:ph type="title"/>
          </p:nvPr>
        </p:nvSpPr>
        <p:spPr/>
        <p:txBody>
          <a:bodyPr/>
          <a:lstStyle/>
          <a:p>
            <a:r>
              <a:rPr lang="en-GB" altLang="en-US" dirty="0"/>
              <a:t>Fire</a:t>
            </a:r>
            <a:endParaRPr lang="en-US" altLang="en-US" dirty="0"/>
          </a:p>
        </p:txBody>
      </p:sp>
      <p:sp>
        <p:nvSpPr>
          <p:cNvPr id="62468" name="Rectangle 4">
            <a:extLst>
              <a:ext uri="{FF2B5EF4-FFF2-40B4-BE49-F238E27FC236}">
                <a16:creationId xmlns:a16="http://schemas.microsoft.com/office/drawing/2014/main" id="{F75C6D06-53E4-3F44-9000-4814330EA2A7}"/>
              </a:ext>
            </a:extLst>
          </p:cNvPr>
          <p:cNvSpPr>
            <a:spLocks noGrp="1" noChangeArrowheads="1"/>
          </p:cNvSpPr>
          <p:nvPr>
            <p:ph type="body" idx="1"/>
          </p:nvPr>
        </p:nvSpPr>
        <p:spPr>
          <a:xfrm>
            <a:off x="461827" y="2317786"/>
            <a:ext cx="4254189" cy="1584176"/>
          </a:xfrm>
        </p:spPr>
        <p:txBody>
          <a:bodyPr/>
          <a:lstStyle/>
          <a:p>
            <a:pPr>
              <a:tabLst>
                <a:tab pos="533400" algn="l"/>
              </a:tabLst>
            </a:pPr>
            <a:r>
              <a:rPr lang="en-GB" altLang="en-US" sz="2000" dirty="0"/>
              <a:t>A fire needs three elements to burn. All three elements must be present for a fire to start. If you remove one element then you can put a fire out.</a:t>
            </a:r>
          </a:p>
        </p:txBody>
      </p:sp>
      <p:pic>
        <p:nvPicPr>
          <p:cNvPr id="13" name="Picture 12" descr="A fire on a black background&#10;&#10;Description automatically generated">
            <a:extLst>
              <a:ext uri="{FF2B5EF4-FFF2-40B4-BE49-F238E27FC236}">
                <a16:creationId xmlns:a16="http://schemas.microsoft.com/office/drawing/2014/main" id="{025E51B1-D79A-4B1D-B952-1FA29DB6B952}"/>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001429" y="2376436"/>
            <a:ext cx="3149931" cy="3473564"/>
          </a:xfrm>
          <a:prstGeom prst="rect">
            <a:avLst/>
          </a:prstGeom>
        </p:spPr>
      </p:pic>
    </p:spTree>
    <p:extLst>
      <p:ext uri="{BB962C8B-B14F-4D97-AF65-F5344CB8AC3E}">
        <p14:creationId xmlns:p14="http://schemas.microsoft.com/office/powerpoint/2010/main" val="1528185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a:extLst>
              <a:ext uri="{FF2B5EF4-FFF2-40B4-BE49-F238E27FC236}">
                <a16:creationId xmlns:a16="http://schemas.microsoft.com/office/drawing/2014/main" id="{DAAF3264-DC60-4140-AC72-4621B87249F7}"/>
              </a:ext>
            </a:extLst>
          </p:cNvPr>
          <p:cNvSpPr>
            <a:spLocks noGrp="1" noChangeArrowheads="1"/>
          </p:cNvSpPr>
          <p:nvPr>
            <p:ph type="title"/>
          </p:nvPr>
        </p:nvSpPr>
        <p:spPr/>
        <p:txBody>
          <a:bodyPr/>
          <a:lstStyle/>
          <a:p>
            <a:r>
              <a:rPr lang="en-GB" altLang="en-US" dirty="0"/>
              <a:t>Fire triangle</a:t>
            </a:r>
            <a:endParaRPr lang="en-US" altLang="en-US" dirty="0"/>
          </a:p>
        </p:txBody>
      </p:sp>
      <p:pic>
        <p:nvPicPr>
          <p:cNvPr id="8" name="Content Placeholder 4" descr="A picture containing text, sign, flag&#10;&#10;Description automatically generated">
            <a:extLst>
              <a:ext uri="{FF2B5EF4-FFF2-40B4-BE49-F238E27FC236}">
                <a16:creationId xmlns:a16="http://schemas.microsoft.com/office/drawing/2014/main" id="{308E5DE3-6682-495C-A114-EC2D9962520D}"/>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bwMode="auto">
          <a:xfrm>
            <a:off x="2442369" y="957089"/>
            <a:ext cx="4248150" cy="4248150"/>
          </a:xfrm>
          <a:prstGeom prst="rect">
            <a:avLst/>
          </a:prstGeom>
          <a:noFill/>
          <a:ln w="9525">
            <a:noFill/>
            <a:miter lim="800000"/>
            <a:headEnd/>
            <a:tailEnd/>
          </a:ln>
        </p:spPr>
      </p:pic>
      <p:sp>
        <p:nvSpPr>
          <p:cNvPr id="10" name="TextBox 9">
            <a:extLst>
              <a:ext uri="{FF2B5EF4-FFF2-40B4-BE49-F238E27FC236}">
                <a16:creationId xmlns:a16="http://schemas.microsoft.com/office/drawing/2014/main" id="{7BF86D65-A6B8-470C-9467-DB1A00FD54A1}"/>
              </a:ext>
            </a:extLst>
          </p:cNvPr>
          <p:cNvSpPr txBox="1"/>
          <p:nvPr/>
        </p:nvSpPr>
        <p:spPr>
          <a:xfrm>
            <a:off x="-167481" y="1844824"/>
            <a:ext cx="3521795" cy="1015663"/>
          </a:xfrm>
          <a:prstGeom prst="rect">
            <a:avLst/>
          </a:prstGeom>
          <a:noFill/>
        </p:spPr>
        <p:txBody>
          <a:bodyPr wrap="square">
            <a:spAutoFit/>
          </a:bodyPr>
          <a:lstStyle/>
          <a:p>
            <a:pPr marL="714375" lvl="2">
              <a:tabLst>
                <a:tab pos="533400" algn="l"/>
              </a:tabLst>
            </a:pPr>
            <a:r>
              <a:rPr lang="en-GB" altLang="en-US" sz="2000" b="1" dirty="0"/>
              <a:t>OXYGEN</a:t>
            </a:r>
            <a:r>
              <a:rPr lang="en-GB" altLang="en-US" sz="2000" dirty="0"/>
              <a:t> – or air in normal circumstances, will allow a fire to burn.</a:t>
            </a:r>
          </a:p>
        </p:txBody>
      </p:sp>
      <p:sp>
        <p:nvSpPr>
          <p:cNvPr id="11" name="TextBox 10">
            <a:extLst>
              <a:ext uri="{FF2B5EF4-FFF2-40B4-BE49-F238E27FC236}">
                <a16:creationId xmlns:a16="http://schemas.microsoft.com/office/drawing/2014/main" id="{42179BA8-2725-4AC1-9CA4-8382E56CBDEC}"/>
              </a:ext>
            </a:extLst>
          </p:cNvPr>
          <p:cNvSpPr txBox="1"/>
          <p:nvPr/>
        </p:nvSpPr>
        <p:spPr>
          <a:xfrm>
            <a:off x="5339483" y="1318279"/>
            <a:ext cx="3660055" cy="2554545"/>
          </a:xfrm>
          <a:prstGeom prst="rect">
            <a:avLst/>
          </a:prstGeom>
          <a:noFill/>
        </p:spPr>
        <p:txBody>
          <a:bodyPr wrap="square">
            <a:spAutoFit/>
          </a:bodyPr>
          <a:lstStyle/>
          <a:p>
            <a:pPr marL="714375" lvl="2">
              <a:tabLst>
                <a:tab pos="533400" algn="l"/>
              </a:tabLst>
            </a:pPr>
            <a:r>
              <a:rPr lang="en-GB" altLang="en-US" sz="2000" b="1" dirty="0"/>
              <a:t>HEAT</a:t>
            </a:r>
            <a:r>
              <a:rPr lang="en-GB" altLang="en-US" sz="2000" dirty="0"/>
              <a:t> – a minimum temperature is needed but a naked flame, match or spark is sufficient to start a fire, especially if in contact with something flammable.</a:t>
            </a:r>
            <a:endParaRPr lang="en-US" altLang="en-US" sz="2000" dirty="0"/>
          </a:p>
        </p:txBody>
      </p:sp>
      <p:sp>
        <p:nvSpPr>
          <p:cNvPr id="12" name="TextBox 11">
            <a:extLst>
              <a:ext uri="{FF2B5EF4-FFF2-40B4-BE49-F238E27FC236}">
                <a16:creationId xmlns:a16="http://schemas.microsoft.com/office/drawing/2014/main" id="{252041E6-6187-430C-A58C-73FE8B0CEFCA}"/>
              </a:ext>
            </a:extLst>
          </p:cNvPr>
          <p:cNvSpPr txBox="1"/>
          <p:nvPr/>
        </p:nvSpPr>
        <p:spPr>
          <a:xfrm>
            <a:off x="2118519" y="5013176"/>
            <a:ext cx="4572000" cy="1015663"/>
          </a:xfrm>
          <a:prstGeom prst="rect">
            <a:avLst/>
          </a:prstGeom>
          <a:noFill/>
        </p:spPr>
        <p:txBody>
          <a:bodyPr wrap="square">
            <a:spAutoFit/>
          </a:bodyPr>
          <a:lstStyle/>
          <a:p>
            <a:pPr marL="714375" lvl="2">
              <a:tabLst>
                <a:tab pos="533400" algn="l"/>
              </a:tabLst>
            </a:pPr>
            <a:r>
              <a:rPr lang="en-GB" altLang="en-US" sz="2000" b="1" dirty="0"/>
              <a:t>FUEL</a:t>
            </a:r>
            <a:r>
              <a:rPr lang="en-GB" altLang="en-US" sz="2000" dirty="0"/>
              <a:t> – can be anything that will burn, e.g. wood, furniture, flammable liquid, gas etc.</a:t>
            </a:r>
          </a:p>
        </p:txBody>
      </p:sp>
    </p:spTree>
    <p:extLst>
      <p:ext uri="{BB962C8B-B14F-4D97-AF65-F5344CB8AC3E}">
        <p14:creationId xmlns:p14="http://schemas.microsoft.com/office/powerpoint/2010/main" val="2179166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593582C4-E508-9542-84F0-B8BE91F9F2DF}"/>
              </a:ext>
            </a:extLst>
          </p:cNvPr>
          <p:cNvSpPr>
            <a:spLocks noGrp="1" noChangeArrowheads="1"/>
          </p:cNvSpPr>
          <p:nvPr>
            <p:ph type="title"/>
          </p:nvPr>
        </p:nvSpPr>
        <p:spPr/>
        <p:txBody>
          <a:bodyPr/>
          <a:lstStyle/>
          <a:p>
            <a:r>
              <a:rPr lang="en-GB" altLang="en-US" dirty="0"/>
              <a:t>Reducing fire risk</a:t>
            </a:r>
            <a:endParaRPr lang="en-US" altLang="en-US" dirty="0"/>
          </a:p>
        </p:txBody>
      </p:sp>
      <p:sp>
        <p:nvSpPr>
          <p:cNvPr id="64515" name="Rectangle 3">
            <a:extLst>
              <a:ext uri="{FF2B5EF4-FFF2-40B4-BE49-F238E27FC236}">
                <a16:creationId xmlns:a16="http://schemas.microsoft.com/office/drawing/2014/main" id="{AFEEED10-326A-2B40-B3B7-47E2ED205D76}"/>
              </a:ext>
            </a:extLst>
          </p:cNvPr>
          <p:cNvSpPr>
            <a:spLocks noGrp="1" noChangeArrowheads="1"/>
          </p:cNvSpPr>
          <p:nvPr>
            <p:ph type="body" idx="1"/>
          </p:nvPr>
        </p:nvSpPr>
        <p:spPr>
          <a:xfrm>
            <a:off x="457200" y="1512000"/>
            <a:ext cx="7571184" cy="4248000"/>
          </a:xfrm>
        </p:spPr>
        <p:txBody>
          <a:bodyPr/>
          <a:lstStyle/>
          <a:p>
            <a:pPr>
              <a:tabLst>
                <a:tab pos="533400" algn="l"/>
              </a:tabLst>
            </a:pPr>
            <a:r>
              <a:rPr lang="en-GB" altLang="en-US" dirty="0"/>
              <a:t>Things which might help reduce the risk of fire being started or people being harmed if there is a fire:</a:t>
            </a:r>
          </a:p>
          <a:p>
            <a:pPr marL="534988" lvl="1" indent="-355600">
              <a:tabLst>
                <a:tab pos="533400" algn="l"/>
              </a:tabLst>
            </a:pPr>
            <a:r>
              <a:rPr lang="en-GB" altLang="en-US" dirty="0"/>
              <a:t>not smoking at work (no smoking areas should be designated)</a:t>
            </a:r>
          </a:p>
          <a:p>
            <a:pPr marL="534988" lvl="1" indent="-355600">
              <a:tabLst>
                <a:tab pos="533400" algn="l"/>
              </a:tabLst>
            </a:pPr>
            <a:r>
              <a:rPr lang="en-GB" altLang="en-US" dirty="0"/>
              <a:t>maintaining all electrical appliances in a safe manner</a:t>
            </a:r>
          </a:p>
          <a:p>
            <a:pPr marL="534988" lvl="1" indent="-355600">
              <a:tabLst>
                <a:tab pos="533400" algn="l"/>
              </a:tabLst>
            </a:pPr>
            <a:r>
              <a:rPr lang="en-GB" altLang="en-US" dirty="0"/>
              <a:t>good housekeeping, being tidy</a:t>
            </a:r>
          </a:p>
          <a:p>
            <a:pPr marL="534988" lvl="1" indent="-355600">
              <a:tabLst>
                <a:tab pos="533400" algn="l"/>
              </a:tabLst>
            </a:pPr>
            <a:r>
              <a:rPr lang="en-GB" altLang="en-US" dirty="0"/>
              <a:t>removing combustible materials outside to a safe place.</a:t>
            </a:r>
            <a:endParaRPr lang="en-US" altLang="en-US" dirty="0"/>
          </a:p>
        </p:txBody>
      </p:sp>
    </p:spTree>
    <p:extLst>
      <p:ext uri="{BB962C8B-B14F-4D97-AF65-F5344CB8AC3E}">
        <p14:creationId xmlns:p14="http://schemas.microsoft.com/office/powerpoint/2010/main" val="2063889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E964DE5A-7B70-744C-8510-A524E72FF968}"/>
              </a:ext>
            </a:extLst>
          </p:cNvPr>
          <p:cNvSpPr>
            <a:spLocks noGrp="1" noChangeArrowheads="1"/>
          </p:cNvSpPr>
          <p:nvPr>
            <p:ph type="title"/>
          </p:nvPr>
        </p:nvSpPr>
        <p:spPr/>
        <p:txBody>
          <a:bodyPr/>
          <a:lstStyle/>
          <a:p>
            <a:r>
              <a:rPr lang="en-GB" altLang="en-US" dirty="0"/>
              <a:t>Reducing fire risk</a:t>
            </a:r>
            <a:endParaRPr lang="en-US" altLang="en-US" dirty="0"/>
          </a:p>
        </p:txBody>
      </p:sp>
      <p:sp>
        <p:nvSpPr>
          <p:cNvPr id="66563" name="Rectangle 3">
            <a:extLst>
              <a:ext uri="{FF2B5EF4-FFF2-40B4-BE49-F238E27FC236}">
                <a16:creationId xmlns:a16="http://schemas.microsoft.com/office/drawing/2014/main" id="{D89F4A10-E094-E448-BB12-A30F4D561377}"/>
              </a:ext>
            </a:extLst>
          </p:cNvPr>
          <p:cNvSpPr>
            <a:spLocks noGrp="1" noChangeArrowheads="1"/>
          </p:cNvSpPr>
          <p:nvPr>
            <p:ph type="body" idx="1"/>
          </p:nvPr>
        </p:nvSpPr>
        <p:spPr>
          <a:xfrm>
            <a:off x="457200" y="1512000"/>
            <a:ext cx="6995120" cy="4248000"/>
          </a:xfrm>
        </p:spPr>
        <p:txBody>
          <a:bodyPr/>
          <a:lstStyle/>
          <a:p>
            <a:pPr>
              <a:tabLst>
                <a:tab pos="533400" algn="l"/>
              </a:tabLst>
            </a:pPr>
            <a:r>
              <a:rPr lang="en-GB" altLang="en-US" dirty="0"/>
              <a:t>Help prevent fires by:</a:t>
            </a:r>
          </a:p>
          <a:p>
            <a:pPr marL="534988" lvl="1" indent="-355600">
              <a:tabLst>
                <a:tab pos="533400" algn="l"/>
              </a:tabLst>
            </a:pPr>
            <a:r>
              <a:rPr lang="en-GB" altLang="en-US" dirty="0"/>
              <a:t>not storing highly flammable liquids if not necessary </a:t>
            </a:r>
          </a:p>
          <a:p>
            <a:pPr marL="534988" lvl="1" indent="-355600">
              <a:tabLst>
                <a:tab pos="533400" algn="l"/>
              </a:tabLst>
            </a:pPr>
            <a:r>
              <a:rPr lang="en-GB" altLang="en-US" dirty="0"/>
              <a:t>disposing of cigarettes carefully</a:t>
            </a:r>
          </a:p>
          <a:p>
            <a:pPr marL="534988" lvl="1" indent="-355600">
              <a:tabLst>
                <a:tab pos="533400" algn="l"/>
              </a:tabLst>
            </a:pPr>
            <a:r>
              <a:rPr lang="en-GB" altLang="en-US" dirty="0"/>
              <a:t>have clearly marked fire points nearby</a:t>
            </a:r>
          </a:p>
          <a:p>
            <a:pPr marL="534988" lvl="1" indent="-355600">
              <a:tabLst>
                <a:tab pos="533400" algn="l"/>
              </a:tabLst>
            </a:pPr>
            <a:r>
              <a:rPr lang="en-GB" altLang="en-US" dirty="0"/>
              <a:t>having procedures if there is a fire</a:t>
            </a:r>
          </a:p>
          <a:p>
            <a:pPr marL="534988" lvl="1" indent="-355600">
              <a:tabLst>
                <a:tab pos="533400" algn="l"/>
              </a:tabLst>
            </a:pPr>
            <a:r>
              <a:rPr lang="en-GB" altLang="en-US" dirty="0"/>
              <a:t>putting up signs and notices so people know what to do</a:t>
            </a:r>
          </a:p>
          <a:p>
            <a:pPr marL="534988" lvl="1" indent="-355600">
              <a:tabLst>
                <a:tab pos="533400" algn="l"/>
              </a:tabLst>
            </a:pPr>
            <a:r>
              <a:rPr lang="en-GB" altLang="en-US" dirty="0"/>
              <a:t>having regular evacuation drills</a:t>
            </a:r>
            <a:endParaRPr lang="en-GB" altLang="en-US" dirty="0">
              <a:sym typeface="Symbol" pitchFamily="2" charset="2"/>
            </a:endParaRPr>
          </a:p>
          <a:p>
            <a:pPr marL="534988" lvl="1" indent="-355600">
              <a:tabLst>
                <a:tab pos="533400" algn="l"/>
              </a:tabLst>
            </a:pPr>
            <a:r>
              <a:rPr lang="en-GB" altLang="en-US" dirty="0"/>
              <a:t>keeping fire exits clear</a:t>
            </a:r>
            <a:endParaRPr lang="en-GB" altLang="en-US" dirty="0">
              <a:sym typeface="Symbol" pitchFamily="2" charset="2"/>
            </a:endParaRPr>
          </a:p>
          <a:p>
            <a:pPr marL="534988" lvl="1" indent="-355600">
              <a:tabLst>
                <a:tab pos="533400" algn="l"/>
              </a:tabLst>
            </a:pPr>
            <a:r>
              <a:rPr lang="en-GB" altLang="en-US" dirty="0"/>
              <a:t>testing fire alarms frequently.</a:t>
            </a:r>
          </a:p>
        </p:txBody>
      </p:sp>
      <p:pic>
        <p:nvPicPr>
          <p:cNvPr id="3" name="Picture 2" descr="A green and white logo&#10;&#10;Description automatically generated with low confidence">
            <a:extLst>
              <a:ext uri="{FF2B5EF4-FFF2-40B4-BE49-F238E27FC236}">
                <a16:creationId xmlns:a16="http://schemas.microsoft.com/office/drawing/2014/main" id="{A66D975F-AB59-42E8-9C8D-A0165FC7B210}"/>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508104" y="4239699"/>
            <a:ext cx="3635896" cy="1781589"/>
          </a:xfrm>
          <a:prstGeom prst="rect">
            <a:avLst/>
          </a:prstGeom>
        </p:spPr>
      </p:pic>
    </p:spTree>
    <p:extLst>
      <p:ext uri="{BB962C8B-B14F-4D97-AF65-F5344CB8AC3E}">
        <p14:creationId xmlns:p14="http://schemas.microsoft.com/office/powerpoint/2010/main" val="99801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BBF66082-7AE5-5847-BD38-4622352D5AFE}"/>
              </a:ext>
            </a:extLst>
          </p:cNvPr>
          <p:cNvSpPr>
            <a:spLocks noGrp="1" noChangeArrowheads="1"/>
          </p:cNvSpPr>
          <p:nvPr>
            <p:ph type="title"/>
          </p:nvPr>
        </p:nvSpPr>
        <p:spPr/>
        <p:txBody>
          <a:bodyPr/>
          <a:lstStyle/>
          <a:p>
            <a:r>
              <a:rPr lang="en-GB" altLang="en-US" dirty="0"/>
              <a:t>Which fire extinguisher?</a:t>
            </a:r>
            <a:endParaRPr lang="en-US" altLang="en-US" dirty="0"/>
          </a:p>
        </p:txBody>
      </p:sp>
      <p:sp>
        <p:nvSpPr>
          <p:cNvPr id="70659" name="Rectangle 3">
            <a:extLst>
              <a:ext uri="{FF2B5EF4-FFF2-40B4-BE49-F238E27FC236}">
                <a16:creationId xmlns:a16="http://schemas.microsoft.com/office/drawing/2014/main" id="{223B2EF3-FB07-9E4E-86A5-B47388AB57CF}"/>
              </a:ext>
            </a:extLst>
          </p:cNvPr>
          <p:cNvSpPr>
            <a:spLocks noGrp="1" noChangeArrowheads="1"/>
          </p:cNvSpPr>
          <p:nvPr>
            <p:ph type="body" idx="1"/>
          </p:nvPr>
        </p:nvSpPr>
        <p:spPr>
          <a:xfrm>
            <a:off x="491092" y="1844824"/>
            <a:ext cx="8652908" cy="3528392"/>
          </a:xfrm>
        </p:spPr>
        <p:txBody>
          <a:bodyPr/>
          <a:lstStyle/>
          <a:p>
            <a:pPr>
              <a:tabLst>
                <a:tab pos="533400" algn="l"/>
              </a:tabLst>
            </a:pPr>
            <a:r>
              <a:rPr lang="en-GB" altLang="en-US" dirty="0"/>
              <a:t>Different types of fire require a different type of extinguisher.</a:t>
            </a:r>
          </a:p>
          <a:p>
            <a:pPr>
              <a:tabLst>
                <a:tab pos="533400" algn="l"/>
              </a:tabLst>
            </a:pPr>
            <a:r>
              <a:rPr lang="en-GB" altLang="en-US" dirty="0"/>
              <a:t>Never use hose reels, water extinguishers or any other means of extinguishing with water on:</a:t>
            </a:r>
          </a:p>
          <a:p>
            <a:pPr lvl="2" indent="-342900">
              <a:buClr>
                <a:srgbClr val="0077E3"/>
              </a:buClr>
              <a:buFont typeface="Arial" panose="020B0604020202020204" pitchFamily="34" charset="0"/>
              <a:buChar char="•"/>
              <a:tabLst>
                <a:tab pos="533400" algn="l"/>
              </a:tabLst>
            </a:pPr>
            <a:r>
              <a:rPr lang="en-GB" altLang="en-US" sz="2000" dirty="0"/>
              <a:t>electrical appliances</a:t>
            </a:r>
          </a:p>
          <a:p>
            <a:pPr lvl="2" indent="-342900">
              <a:buClr>
                <a:srgbClr val="0077E3"/>
              </a:buClr>
              <a:buFont typeface="Arial" panose="020B0604020202020204" pitchFamily="34" charset="0"/>
              <a:buChar char="•"/>
              <a:tabLst>
                <a:tab pos="533400" algn="l"/>
              </a:tabLst>
            </a:pPr>
            <a:r>
              <a:rPr lang="en-GB" altLang="en-US" sz="2000" dirty="0"/>
              <a:t>any fire involving fats, oils or paints</a:t>
            </a:r>
          </a:p>
          <a:p>
            <a:pPr lvl="2" indent="-342900">
              <a:buClr>
                <a:srgbClr val="0077E3"/>
              </a:buClr>
              <a:buFont typeface="Arial" panose="020B0604020202020204" pitchFamily="34" charset="0"/>
              <a:buChar char="•"/>
              <a:tabLst>
                <a:tab pos="533400" algn="l"/>
              </a:tabLst>
            </a:pPr>
            <a:r>
              <a:rPr lang="en-GB" altLang="en-US" sz="2000" dirty="0"/>
              <a:t>any metal fire</a:t>
            </a:r>
          </a:p>
          <a:p>
            <a:pPr lvl="2" indent="-342900">
              <a:buClr>
                <a:srgbClr val="0077E3"/>
              </a:buClr>
              <a:buFont typeface="Arial" panose="020B0604020202020204" pitchFamily="34" charset="0"/>
              <a:buChar char="•"/>
              <a:tabLst>
                <a:tab pos="533400" algn="l"/>
              </a:tabLst>
            </a:pPr>
            <a:r>
              <a:rPr lang="en-GB" altLang="en-US" sz="2000" dirty="0"/>
              <a:t>risk of electrocution or explosion.</a:t>
            </a:r>
            <a:endParaRPr lang="en-US" altLang="en-US" sz="2000" dirty="0"/>
          </a:p>
        </p:txBody>
      </p:sp>
    </p:spTree>
    <p:extLst>
      <p:ext uri="{BB962C8B-B14F-4D97-AF65-F5344CB8AC3E}">
        <p14:creationId xmlns:p14="http://schemas.microsoft.com/office/powerpoint/2010/main" val="2485881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BBF66082-7AE5-5847-BD38-4622352D5AFE}"/>
              </a:ext>
            </a:extLst>
          </p:cNvPr>
          <p:cNvSpPr>
            <a:spLocks noGrp="1" noChangeArrowheads="1"/>
          </p:cNvSpPr>
          <p:nvPr>
            <p:ph type="title"/>
          </p:nvPr>
        </p:nvSpPr>
        <p:spPr/>
        <p:txBody>
          <a:bodyPr/>
          <a:lstStyle/>
          <a:p>
            <a:r>
              <a:rPr lang="en-GB" altLang="en-US" dirty="0"/>
              <a:t>Which fire extinguisher?</a:t>
            </a:r>
            <a:endParaRPr lang="en-US" altLang="en-US" dirty="0"/>
          </a:p>
        </p:txBody>
      </p:sp>
      <p:pic>
        <p:nvPicPr>
          <p:cNvPr id="3" name="Picture 2" descr="A picture containing calendar&#10;&#10;Description automatically generated">
            <a:extLst>
              <a:ext uri="{FF2B5EF4-FFF2-40B4-BE49-F238E27FC236}">
                <a16:creationId xmlns:a16="http://schemas.microsoft.com/office/drawing/2014/main" id="{F4DBDDC5-1B2B-4833-9FDE-BE4AFB02049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15539" y="1555884"/>
            <a:ext cx="7956376" cy="4272574"/>
          </a:xfrm>
          <a:prstGeom prst="rect">
            <a:avLst/>
          </a:prstGeom>
        </p:spPr>
      </p:pic>
    </p:spTree>
    <p:extLst>
      <p:ext uri="{BB962C8B-B14F-4D97-AF65-F5344CB8AC3E}">
        <p14:creationId xmlns:p14="http://schemas.microsoft.com/office/powerpoint/2010/main" val="2798305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CAF441D0-E0BB-6949-ABAD-ECCEC57D8312}"/>
              </a:ext>
            </a:extLst>
          </p:cNvPr>
          <p:cNvSpPr>
            <a:spLocks noGrp="1" noChangeArrowheads="1"/>
          </p:cNvSpPr>
          <p:nvPr>
            <p:ph type="title"/>
          </p:nvPr>
        </p:nvSpPr>
        <p:spPr/>
        <p:txBody>
          <a:bodyPr/>
          <a:lstStyle/>
          <a:p>
            <a:r>
              <a:rPr lang="en-GB" altLang="en-US" dirty="0"/>
              <a:t>In case of fire</a:t>
            </a:r>
            <a:endParaRPr lang="en-US" altLang="en-US" dirty="0"/>
          </a:p>
        </p:txBody>
      </p:sp>
      <p:sp>
        <p:nvSpPr>
          <p:cNvPr id="72707" name="Rectangle 3">
            <a:extLst>
              <a:ext uri="{FF2B5EF4-FFF2-40B4-BE49-F238E27FC236}">
                <a16:creationId xmlns:a16="http://schemas.microsoft.com/office/drawing/2014/main" id="{1425629C-9D0C-A448-86D5-C233DB158429}"/>
              </a:ext>
            </a:extLst>
          </p:cNvPr>
          <p:cNvSpPr>
            <a:spLocks noGrp="1" noChangeArrowheads="1"/>
          </p:cNvSpPr>
          <p:nvPr>
            <p:ph type="body" idx="1"/>
          </p:nvPr>
        </p:nvSpPr>
        <p:spPr>
          <a:xfrm>
            <a:off x="457200" y="1512000"/>
            <a:ext cx="4139555" cy="4248000"/>
          </a:xfrm>
        </p:spPr>
        <p:txBody>
          <a:bodyPr/>
          <a:lstStyle/>
          <a:p>
            <a:pPr>
              <a:tabLst>
                <a:tab pos="533400" algn="l"/>
              </a:tabLst>
            </a:pPr>
            <a:r>
              <a:rPr lang="en-GB" altLang="en-US" dirty="0"/>
              <a:t>If a fire does break out, no matter how small:</a:t>
            </a:r>
          </a:p>
          <a:p>
            <a:pPr marL="534988" lvl="1" indent="-355600">
              <a:tabLst>
                <a:tab pos="533400" algn="l"/>
              </a:tabLst>
            </a:pPr>
            <a:r>
              <a:rPr lang="en-GB" altLang="en-US" dirty="0"/>
              <a:t>raise the fire alarm</a:t>
            </a:r>
          </a:p>
          <a:p>
            <a:pPr marL="534988" lvl="1" indent="-355600">
              <a:tabLst>
                <a:tab pos="533400" algn="l"/>
              </a:tabLst>
            </a:pPr>
            <a:r>
              <a:rPr lang="en-GB" altLang="en-US" dirty="0"/>
              <a:t>call the fire brigade</a:t>
            </a:r>
          </a:p>
          <a:p>
            <a:pPr marL="534988" lvl="1" indent="-355600">
              <a:tabLst>
                <a:tab pos="533400" algn="l"/>
              </a:tabLst>
            </a:pPr>
            <a:r>
              <a:rPr lang="en-GB" altLang="en-US" dirty="0"/>
              <a:t>close all doors and windows to prevent spread</a:t>
            </a:r>
          </a:p>
          <a:p>
            <a:pPr marL="534988" lvl="1" indent="-355600">
              <a:tabLst>
                <a:tab pos="533400" algn="l"/>
              </a:tabLst>
            </a:pPr>
            <a:r>
              <a:rPr lang="en-GB" altLang="en-US" dirty="0"/>
              <a:t>leave the building</a:t>
            </a:r>
          </a:p>
          <a:p>
            <a:pPr marL="534988" lvl="1" indent="-355600">
              <a:tabLst>
                <a:tab pos="533400" algn="l"/>
              </a:tabLst>
            </a:pPr>
            <a:r>
              <a:rPr lang="en-GB" altLang="en-US" dirty="0"/>
              <a:t>always keep between the fire and the way out.</a:t>
            </a:r>
            <a:endParaRPr lang="en-US" altLang="en-US" dirty="0"/>
          </a:p>
        </p:txBody>
      </p:sp>
      <p:pic>
        <p:nvPicPr>
          <p:cNvPr id="6" name="Picture 5" descr="A picture containing text, red, device&#10;&#10;Description automatically generated">
            <a:extLst>
              <a:ext uri="{FF2B5EF4-FFF2-40B4-BE49-F238E27FC236}">
                <a16:creationId xmlns:a16="http://schemas.microsoft.com/office/drawing/2014/main" id="{A512E7A6-4D27-43A3-8548-0FF7E5FE420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821518" y="2276871"/>
            <a:ext cx="4347236" cy="2866459"/>
          </a:xfrm>
          <a:prstGeom prst="rect">
            <a:avLst/>
          </a:prstGeom>
        </p:spPr>
      </p:pic>
    </p:spTree>
    <p:extLst>
      <p:ext uri="{BB962C8B-B14F-4D97-AF65-F5344CB8AC3E}">
        <p14:creationId xmlns:p14="http://schemas.microsoft.com/office/powerpoint/2010/main" val="517854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750FD-B241-40D6-8482-B44D4A0053F1}"/>
              </a:ext>
            </a:extLst>
          </p:cNvPr>
          <p:cNvSpPr>
            <a:spLocks noGrp="1"/>
          </p:cNvSpPr>
          <p:nvPr>
            <p:ph type="title"/>
          </p:nvPr>
        </p:nvSpPr>
        <p:spPr/>
        <p:txBody>
          <a:bodyPr/>
          <a:lstStyle/>
          <a:p>
            <a:r>
              <a:rPr lang="en-GB" dirty="0"/>
              <a:t>Access and egress</a:t>
            </a:r>
          </a:p>
        </p:txBody>
      </p:sp>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a:xfrm>
            <a:off x="457200" y="1512000"/>
            <a:ext cx="7355160" cy="4248000"/>
          </a:xfrm>
        </p:spPr>
        <p:txBody>
          <a:bodyPr/>
          <a:lstStyle/>
          <a:p>
            <a:r>
              <a:rPr lang="en-GB" dirty="0"/>
              <a:t>It is a duty of an employer to ensure that employees and the client are safe in and around the construction site.</a:t>
            </a:r>
          </a:p>
          <a:p>
            <a:r>
              <a:rPr lang="en-GB" dirty="0"/>
              <a:t>The employer must ensure that all access to the site is safe to walk around.</a:t>
            </a:r>
          </a:p>
          <a:p>
            <a:r>
              <a:rPr lang="en-GB" dirty="0"/>
              <a:t>The employer must ensure that all walkways are unobstructed, signs are clearly marked, walkways are clearly lit and they are protected at all times on their routes in and around the site.</a:t>
            </a:r>
          </a:p>
          <a:p>
            <a:r>
              <a:rPr lang="en-GB" dirty="0"/>
              <a:t>Employers must provide barriers to protect the workers from any site traffic and prevent them coming into any harm while on site.</a:t>
            </a:r>
          </a:p>
        </p:txBody>
      </p:sp>
    </p:spTree>
    <p:extLst>
      <p:ext uri="{BB962C8B-B14F-4D97-AF65-F5344CB8AC3E}">
        <p14:creationId xmlns:p14="http://schemas.microsoft.com/office/powerpoint/2010/main" val="6913980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purl.org/dc/terms/"/>
    <ds:schemaRef ds:uri="http://www.w3.org/XML/1998/namespace"/>
    <ds:schemaRef ds:uri="http://purl.org/dc/elements/1.1/"/>
    <ds:schemaRef ds:uri="http://schemas.microsoft.com/office/2006/documentManagement/types"/>
    <ds:schemaRef ds:uri="7d91badd-8922-4db1-9652-4fbca8a6b7df"/>
    <ds:schemaRef ds:uri="http://schemas.microsoft.com/office/infopath/2007/PartnerControls"/>
    <ds:schemaRef ds:uri="1c5831b9-66da-4f16-a409-834213ecdb8e"/>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2368</TotalTime>
  <Words>734</Words>
  <Application>Microsoft Office PowerPoint</Application>
  <PresentationFormat>On-screen Show (4:3)</PresentationFormat>
  <Paragraphs>81</Paragraphs>
  <Slides>14</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Lucida Grande</vt:lpstr>
      <vt:lpstr>Times New Roman</vt:lpstr>
      <vt:lpstr>Default Design</vt:lpstr>
      <vt:lpstr> PowerPoint 9: Emergency procedures</vt:lpstr>
      <vt:lpstr>Fire</vt:lpstr>
      <vt:lpstr>Fire triangle</vt:lpstr>
      <vt:lpstr>Reducing fire risk</vt:lpstr>
      <vt:lpstr>Reducing fire risk</vt:lpstr>
      <vt:lpstr>Which fire extinguisher?</vt:lpstr>
      <vt:lpstr>Which fire extinguisher?</vt:lpstr>
      <vt:lpstr>In case of fire</vt:lpstr>
      <vt:lpstr>Access and egress</vt:lpstr>
      <vt:lpstr>Assembly points</vt:lpstr>
      <vt:lpstr>Employer’s emergency roles and responsibilities</vt:lpstr>
      <vt:lpstr>Employee’s emergency roles and responsibilities</vt:lpstr>
      <vt:lpstr>Employee’s roles and responsibilities continued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169</cp:revision>
  <dcterms:created xsi:type="dcterms:W3CDTF">2013-05-28T00:38:54Z</dcterms:created>
  <dcterms:modified xsi:type="dcterms:W3CDTF">2021-03-03T12:21:38Z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