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42" r:id="rId6"/>
    <p:sldId id="469" r:id="rId7"/>
    <p:sldId id="354" r:id="rId8"/>
    <p:sldId id="409" r:id="rId9"/>
    <p:sldId id="351" r:id="rId10"/>
    <p:sldId id="422" r:id="rId11"/>
    <p:sldId id="352" r:id="rId12"/>
    <p:sldId id="349" r:id="rId13"/>
    <p:sldId id="348" r:id="rId14"/>
    <p:sldId id="470" r:id="rId15"/>
    <p:sldId id="357" r:id="rId16"/>
    <p:sldId id="356" r:id="rId17"/>
    <p:sldId id="355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3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7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195C86-3370-43BE-AF56-F1743DECADF7}" v="8" dt="2020-10-01T11:00:46.3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74" autoAdjust="0"/>
    <p:restoredTop sz="94249" autoAdjust="0"/>
  </p:normalViewPr>
  <p:slideViewPr>
    <p:cSldViewPr snapToGrid="0">
      <p:cViewPr>
        <p:scale>
          <a:sx n="72" d="100"/>
          <a:sy n="72" d="100"/>
        </p:scale>
        <p:origin x="724" y="-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Evans" userId="S::julie.evans@uwtsd.ac.uk::d47432b1-b0c6-4038-b9ba-057154c6d67f" providerId="AD" clId="Web-{EE195C86-3370-43BE-AF56-F1743DECADF7}"/>
    <pc:docChg chg="modSld">
      <pc:chgData name="Julie Evans" userId="S::julie.evans@uwtsd.ac.uk::d47432b1-b0c6-4038-b9ba-057154c6d67f" providerId="AD" clId="Web-{EE195C86-3370-43BE-AF56-F1743DECADF7}" dt="2020-10-01T11:00:46.387" v="7" actId="1076"/>
      <pc:docMkLst>
        <pc:docMk/>
      </pc:docMkLst>
      <pc:sldChg chg="modSp addCm">
        <pc:chgData name="Julie Evans" userId="S::julie.evans@uwtsd.ac.uk::d47432b1-b0c6-4038-b9ba-057154c6d67f" providerId="AD" clId="Web-{EE195C86-3370-43BE-AF56-F1743DECADF7}" dt="2020-10-01T10:56:13.693" v="2" actId="20577"/>
        <pc:sldMkLst>
          <pc:docMk/>
          <pc:sldMk cId="849033648" sldId="354"/>
        </pc:sldMkLst>
        <pc:spChg chg="mod">
          <ac:chgData name="Julie Evans" userId="S::julie.evans@uwtsd.ac.uk::d47432b1-b0c6-4038-b9ba-057154c6d67f" providerId="AD" clId="Web-{EE195C86-3370-43BE-AF56-F1743DECADF7}" dt="2020-10-01T10:56:13.693" v="2" actId="20577"/>
          <ac:spMkLst>
            <pc:docMk/>
            <pc:sldMk cId="849033648" sldId="354"/>
            <ac:spMk id="9" creationId="{2E525A38-C9FD-7948-AD1A-EFE6526F1B6A}"/>
          </ac:spMkLst>
        </pc:spChg>
      </pc:sldChg>
      <pc:sldChg chg="modSp">
        <pc:chgData name="Julie Evans" userId="S::julie.evans@uwtsd.ac.uk::d47432b1-b0c6-4038-b9ba-057154c6d67f" providerId="AD" clId="Web-{EE195C86-3370-43BE-AF56-F1743DECADF7}" dt="2020-10-01T11:00:46.387" v="7" actId="1076"/>
        <pc:sldMkLst>
          <pc:docMk/>
          <pc:sldMk cId="2917338445" sldId="355"/>
        </pc:sldMkLst>
        <pc:picChg chg="mod">
          <ac:chgData name="Julie Evans" userId="S::julie.evans@uwtsd.ac.uk::d47432b1-b0c6-4038-b9ba-057154c6d67f" providerId="AD" clId="Web-{EE195C86-3370-43BE-AF56-F1743DECADF7}" dt="2020-10-01T11:00:46.387" v="7" actId="1076"/>
          <ac:picMkLst>
            <pc:docMk/>
            <pc:sldMk cId="2917338445" sldId="355"/>
            <ac:picMk id="5" creationId="{67B14A4D-D469-F24C-BE87-DFBE77E16407}"/>
          </ac:picMkLst>
        </pc:picChg>
      </pc:sldChg>
      <pc:sldChg chg="modSp">
        <pc:chgData name="Julie Evans" userId="S::julie.evans@uwtsd.ac.uk::d47432b1-b0c6-4038-b9ba-057154c6d67f" providerId="AD" clId="Web-{EE195C86-3370-43BE-AF56-F1743DECADF7}" dt="2020-10-01T11:00:09.996" v="5" actId="1076"/>
        <pc:sldMkLst>
          <pc:docMk/>
          <pc:sldMk cId="2849913964" sldId="356"/>
        </pc:sldMkLst>
        <pc:spChg chg="mod">
          <ac:chgData name="Julie Evans" userId="S::julie.evans@uwtsd.ac.uk::d47432b1-b0c6-4038-b9ba-057154c6d67f" providerId="AD" clId="Web-{EE195C86-3370-43BE-AF56-F1743DECADF7}" dt="2020-10-01T11:00:09.996" v="5" actId="1076"/>
          <ac:spMkLst>
            <pc:docMk/>
            <pc:sldMk cId="2849913964" sldId="356"/>
            <ac:spMk id="8" creationId="{D1B225FA-C304-4A48-BE49-63FA6090C8EE}"/>
          </ac:spMkLst>
        </pc:spChg>
      </pc:sldChg>
      <pc:sldChg chg="addCm">
        <pc:chgData name="Julie Evans" userId="S::julie.evans@uwtsd.ac.uk::d47432b1-b0c6-4038-b9ba-057154c6d67f" providerId="AD" clId="Web-{EE195C86-3370-43BE-AF56-F1743DECADF7}" dt="2020-10-01T10:59:36.964" v="4"/>
        <pc:sldMkLst>
          <pc:docMk/>
          <pc:sldMk cId="1793409437" sldId="35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302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076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786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25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334E6-DA8E-4E23-A9B9-5879472100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138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268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7B296-76DF-4B2D-83CD-8DCB1A099B8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038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20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7B296-76DF-4B2D-83CD-8DCB1A099B8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390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969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54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6" y="476672"/>
            <a:ext cx="8219256" cy="78296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700">
                <a:solidFill>
                  <a:srgbClr val="027CB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94551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wernick.co.uk/buildings/360-virtual-tour-of-swansea-university-y-twyni-buildin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s://www.wernick.co.uk/buildings/abou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106: Introduction to emerging technologies in construction and the built environment sector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10: Off-site construction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BREEAM Excellent proven system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9064ACF-67C5-1749-B923-5F4A2F0474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548882"/>
            <a:ext cx="3851558" cy="430111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The system meant that near-zero waste was generated in the module manufacture. The 60 modules of the Swansea project weighed around 8 tons each, making the overall modular structure of the building approximately 480 tons. </a:t>
            </a:r>
          </a:p>
          <a:p>
            <a:pPr>
              <a:lnSpc>
                <a:spcPct val="100000"/>
              </a:lnSpc>
            </a:pPr>
            <a:r>
              <a:rPr lang="en-GB" dirty="0"/>
              <a:t>The manufacture of the 60 modules generated only 650kg of waste, around 0.15% total waste. Figures for traditional construction are often quoted as high as 10%.</a:t>
            </a:r>
          </a:p>
          <a:p>
            <a:pPr algn="just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E1B147-86E9-436B-9705-23084134C6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5242" y="2042644"/>
            <a:ext cx="3841214" cy="3516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CF07C8-5B2F-4BB0-A860-6FC1418DF8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40" t="11516" r="21991" b="11684"/>
          <a:stretch/>
        </p:blipFill>
        <p:spPr>
          <a:xfrm>
            <a:off x="4572000" y="4308942"/>
            <a:ext cx="1078496" cy="103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BREEAM Excellent proven system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D50D14-7C41-4110-9E67-C536690CB9BC}"/>
              </a:ext>
            </a:extLst>
          </p:cNvPr>
          <p:cNvSpPr txBox="1"/>
          <p:nvPr/>
        </p:nvSpPr>
        <p:spPr>
          <a:xfrm>
            <a:off x="331076" y="1611944"/>
            <a:ext cx="788275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b="1" i="1" dirty="0">
                <a:latin typeface="+mn-lt"/>
              </a:rPr>
              <a:t>BREEAM Excellent target 19kg/m</a:t>
            </a:r>
            <a:r>
              <a:rPr lang="en-GB" sz="2000" b="1" i="1" baseline="30000" dirty="0">
                <a:latin typeface="+mn-lt"/>
              </a:rPr>
              <a:t>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Wickford Head Office:	1,000sqm two storey office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Module manufacture:	262 kg = 0.262 kg/m</a:t>
            </a:r>
            <a:r>
              <a:rPr lang="en-GB" sz="2000" baseline="30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Factory module fit out:	4,071 kg = 4.071 kg/m</a:t>
            </a:r>
            <a:r>
              <a:rPr lang="en-GB" sz="2000" baseline="30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dirty="0">
                <a:solidFill>
                  <a:srgbClr val="000000"/>
                </a:solidFill>
                <a:latin typeface="+mn-lt"/>
              </a:rPr>
              <a:t>Site fit out:		11,080 kg = 11.08 kg/m</a:t>
            </a:r>
            <a:r>
              <a:rPr lang="en-GB" sz="2000" baseline="30000" dirty="0">
                <a:solidFill>
                  <a:srgbClr val="000000"/>
                </a:solidFill>
                <a:latin typeface="+mn-lt"/>
              </a:rPr>
              <a:t>2</a:t>
            </a: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000" b="1" i="1" dirty="0">
                <a:solidFill>
                  <a:srgbClr val="000000"/>
                </a:solidFill>
                <a:latin typeface="+mn-lt"/>
              </a:rPr>
              <a:t>Total waste generated = 15.151 kg/m</a:t>
            </a:r>
            <a:r>
              <a:rPr lang="en-GB" sz="2000" b="1" i="1" baseline="30000" dirty="0">
                <a:solidFill>
                  <a:srgbClr val="000000"/>
                </a:solidFill>
                <a:latin typeface="+mn-lt"/>
              </a:rPr>
              <a:t>2</a:t>
            </a:r>
            <a:endParaRPr lang="en-GB" sz="2000" baseline="30000" dirty="0">
              <a:solidFill>
                <a:srgbClr val="000000"/>
              </a:solidFill>
              <a:latin typeface="+mn-lt"/>
            </a:endParaRPr>
          </a:p>
          <a:p>
            <a:pPr>
              <a:spcAft>
                <a:spcPts val="1350"/>
              </a:spcAft>
              <a:buClr>
                <a:srgbClr val="0F6BB9"/>
              </a:buClr>
              <a:buSzPct val="80000"/>
            </a:pPr>
            <a:r>
              <a:rPr lang="en-GB" sz="2400" b="1" i="1" dirty="0">
                <a:solidFill>
                  <a:srgbClr val="00B050"/>
                </a:solidFill>
                <a:latin typeface="+mn-lt"/>
              </a:rPr>
              <a:t>Percentage of waste recycled and diverted from landfill = </a:t>
            </a:r>
            <a:r>
              <a:rPr lang="en-GB" sz="2400" b="1" i="1" u="sng" dirty="0">
                <a:solidFill>
                  <a:srgbClr val="00B050"/>
                </a:solidFill>
                <a:latin typeface="+mn-lt"/>
              </a:rPr>
              <a:t>98%</a:t>
            </a:r>
            <a:r>
              <a:rPr lang="en-GB" sz="2400" b="1" i="1" dirty="0">
                <a:solidFill>
                  <a:srgbClr val="00B05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9444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/>
              <a:t>Module delivery</a:t>
            </a:r>
            <a:endParaRPr lang="en-US" b="0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52697" y="1390588"/>
            <a:ext cx="8438606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Using a modular solution allowed concurrent working. So, while the site was being prepared and foundations laid, the 60 modules were being manufactured 10 miles away at the Wernick factory.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4EC1BF-CBF0-4041-92D0-4AEC599E44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0" r="-316"/>
          <a:stretch/>
        </p:blipFill>
        <p:spPr>
          <a:xfrm>
            <a:off x="5202623" y="2857413"/>
            <a:ext cx="3484177" cy="2246064"/>
          </a:xfrm>
          <a:prstGeom prst="rect">
            <a:avLst/>
          </a:prstGeom>
        </p:spPr>
      </p:pic>
      <p:pic>
        <p:nvPicPr>
          <p:cNvPr id="11" name="Picture 10" descr="A large building&#10;&#10;Description automatically generated">
            <a:extLst>
              <a:ext uri="{FF2B5EF4-FFF2-40B4-BE49-F238E27FC236}">
                <a16:creationId xmlns:a16="http://schemas.microsoft.com/office/drawing/2014/main" id="{3C65D364-8407-4C79-823E-63359BF31F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857413"/>
            <a:ext cx="3749697" cy="21982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EB14C2-A2B9-4565-9522-3EBF730883F9}"/>
              </a:ext>
            </a:extLst>
          </p:cNvPr>
          <p:cNvSpPr txBox="1"/>
          <p:nvPr/>
        </p:nvSpPr>
        <p:spPr>
          <a:xfrm>
            <a:off x="352697" y="5113469"/>
            <a:ext cx="4367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Site work took place during building manufacture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ACA444-8FA9-4604-99F7-303789737467}"/>
              </a:ext>
            </a:extLst>
          </p:cNvPr>
          <p:cNvSpPr txBox="1"/>
          <p:nvPr/>
        </p:nvSpPr>
        <p:spPr>
          <a:xfrm>
            <a:off x="5092264" y="5182795"/>
            <a:ext cx="39413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latin typeface="+mn-lt"/>
              </a:rPr>
              <a:t>Modules manufactured at specialist manufacturing plant 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3409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/>
              <a:t>Off-site construction case study: Wernick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19238" y="6203705"/>
            <a:ext cx="8251371" cy="382588"/>
          </a:xfrm>
        </p:spPr>
        <p:txBody>
          <a:bodyPr/>
          <a:lstStyle/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351894" y="1390588"/>
            <a:ext cx="4078216" cy="30051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Delivery of the modules took place over five days. They were craned into place and sealed up prior to the start of the fit out.</a:t>
            </a:r>
          </a:p>
          <a:p>
            <a:pPr marL="342900" indent="-342900" algn="just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kern="0" dirty="0"/>
          </a:p>
        </p:txBody>
      </p:sp>
      <p:sp>
        <p:nvSpPr>
          <p:cNvPr id="8" name="Google Shape;134;p29">
            <a:extLst>
              <a:ext uri="{FF2B5EF4-FFF2-40B4-BE49-F238E27FC236}">
                <a16:creationId xmlns:a16="http://schemas.microsoft.com/office/drawing/2014/main" id="{D1B225FA-C304-4A48-BE49-63FA6090C8EE}"/>
              </a:ext>
            </a:extLst>
          </p:cNvPr>
          <p:cNvSpPr txBox="1">
            <a:spLocks/>
          </p:cNvSpPr>
          <p:nvPr/>
        </p:nvSpPr>
        <p:spPr>
          <a:xfrm>
            <a:off x="351894" y="2963492"/>
            <a:ext cx="4361996" cy="1432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GB" dirty="0"/>
              <a:t>The system can accommodate a temporary roof protection system, meaning that the building did not need scaffolding, again saving time and money.</a:t>
            </a:r>
          </a:p>
          <a:p>
            <a:pPr marL="342900" indent="-34290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endParaRPr lang="en-US" sz="1800" kern="0" dirty="0"/>
          </a:p>
        </p:txBody>
      </p:sp>
      <p:pic>
        <p:nvPicPr>
          <p:cNvPr id="7" name="Picture 6" descr="A picture containing outdoor, grass, building, train&#10;&#10;Description automatically generated">
            <a:extLst>
              <a:ext uri="{FF2B5EF4-FFF2-40B4-BE49-F238E27FC236}">
                <a16:creationId xmlns:a16="http://schemas.microsoft.com/office/drawing/2014/main" id="{AB006C18-C17E-4E22-9093-DEDAECB698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955" y="1658672"/>
            <a:ext cx="3707045" cy="427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13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/>
              <a:t>Completed project</a:t>
            </a:r>
            <a:endParaRPr lang="en-US" b="0" dirty="0"/>
          </a:p>
        </p:txBody>
      </p:sp>
      <p:pic>
        <p:nvPicPr>
          <p:cNvPr id="6" name="Picture 5" descr="A view of a building&#10;&#10;Description automatically generated">
            <a:extLst>
              <a:ext uri="{FF2B5EF4-FFF2-40B4-BE49-F238E27FC236}">
                <a16:creationId xmlns:a16="http://schemas.microsoft.com/office/drawing/2014/main" id="{606D0F9A-F1F3-4A40-9373-3F491BEE35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571639"/>
            <a:ext cx="5707117" cy="36899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C4B695-5A69-4D7E-86C3-92CDB2DF6DAF}"/>
              </a:ext>
            </a:extLst>
          </p:cNvPr>
          <p:cNvSpPr txBox="1"/>
          <p:nvPr/>
        </p:nvSpPr>
        <p:spPr>
          <a:xfrm>
            <a:off x="6306205" y="2621347"/>
            <a:ext cx="25896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360 virtual tour - Swansea University ‘Y </a:t>
            </a:r>
            <a:r>
              <a:rPr lang="en-US" dirty="0" err="1">
                <a:hlinkClick r:id="rId4"/>
              </a:rPr>
              <a:t>Twyni</a:t>
            </a:r>
            <a:r>
              <a:rPr lang="en-US" dirty="0">
                <a:hlinkClick r:id="rId4"/>
              </a:rPr>
              <a:t>’ Building • Wernick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338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08000"/>
            <a:ext cx="8438606" cy="382588"/>
          </a:xfrm>
        </p:spPr>
        <p:txBody>
          <a:bodyPr/>
          <a:lstStyle/>
          <a:p>
            <a:r>
              <a:rPr lang="en-US" dirty="0"/>
              <a:t>Off-site construction case study: Wernick Buildings</a:t>
            </a:r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390588"/>
            <a:ext cx="8229600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800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3E2227-A495-408F-85F9-BEFFA2EFC9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3319" y="1721828"/>
            <a:ext cx="5540681" cy="27813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7AE61-D007-484C-B564-6A3DF512519A}"/>
              </a:ext>
            </a:extLst>
          </p:cNvPr>
          <p:cNvSpPr txBox="1"/>
          <p:nvPr/>
        </p:nvSpPr>
        <p:spPr>
          <a:xfrm>
            <a:off x="248193" y="1766203"/>
            <a:ext cx="3355126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+mn-lt"/>
              </a:rPr>
              <a:t>T</a:t>
            </a:r>
            <a:r>
              <a:rPr lang="en-US" b="0" i="0" dirty="0">
                <a:solidFill>
                  <a:srgbClr val="333333"/>
                </a:solidFill>
                <a:effectLst/>
                <a:latin typeface="+mn-lt"/>
              </a:rPr>
              <a:t>he ‘Y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+mn-lt"/>
              </a:rPr>
              <a:t>Twyni</a:t>
            </a:r>
            <a:r>
              <a:rPr lang="en-US" b="0" i="0" dirty="0">
                <a:solidFill>
                  <a:srgbClr val="333333"/>
                </a:solidFill>
                <a:effectLst/>
                <a:latin typeface="+mn-lt"/>
              </a:rPr>
              <a:t>’ building is a modular teaching block at Swansea University’s Bay campus designed and built by Wernick Buildings Ltd. </a:t>
            </a:r>
          </a:p>
          <a:p>
            <a:endParaRPr lang="en-US" sz="2400" dirty="0">
              <a:solidFill>
                <a:srgbClr val="333333"/>
              </a:solidFill>
              <a:latin typeface="PT San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674487-592B-4B55-BCE5-D2B1EA23BF69}"/>
              </a:ext>
            </a:extLst>
          </p:cNvPr>
          <p:cNvSpPr txBox="1"/>
          <p:nvPr/>
        </p:nvSpPr>
        <p:spPr>
          <a:xfrm>
            <a:off x="248193" y="4594859"/>
            <a:ext cx="8913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33"/>
                </a:solidFill>
                <a:latin typeface="PT Sans"/>
              </a:rPr>
              <a:t>The following information is reproduced with kind permission from Wernick Buildings. For more information visit </a:t>
            </a:r>
            <a:r>
              <a:rPr lang="en-US" sz="1800" dirty="0">
                <a:hlinkClick r:id="rId4"/>
              </a:rPr>
              <a:t>Modular Building Manufacturer UK | Wernick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0189DB-1D2A-4D2C-B7F0-A601623FB7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715" t="10369" r="75344" b="76513"/>
          <a:stretch/>
        </p:blipFill>
        <p:spPr>
          <a:xfrm>
            <a:off x="7578930" y="5403238"/>
            <a:ext cx="1549077" cy="67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0BCE55F2-0A20-4F1E-879C-F83EC7D63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79193"/>
            <a:ext cx="740843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2500–3000m² flexible lecture theatre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Relocatable solution required for the building</a:t>
            </a:r>
          </a:p>
          <a:p>
            <a:pPr marL="342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Big open plan spaces to accommodate up to 500 persons per room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Tall ceilings with exposed services and AV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Aesthetically pleasing building which blends into surroundings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Low energy and easily upgradable to positive energy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Firmly fixed deadline of November 2019</a:t>
            </a:r>
          </a:p>
          <a:p>
            <a:pPr marL="270900" indent="-342900">
              <a:spcAft>
                <a:spcPts val="12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n-lt"/>
              </a:rPr>
              <a:t>Simple and speedy procurement process</a:t>
            </a:r>
          </a:p>
          <a:p>
            <a:pPr marL="180000" indent="-252000">
              <a:spcAft>
                <a:spcPts val="1200"/>
              </a:spcAft>
              <a:buClr>
                <a:srgbClr val="0F6BB9"/>
              </a:buClr>
              <a:buSzPct val="80000"/>
              <a:buFont typeface="Wingdings 3" pitchFamily="18" charset="2"/>
              <a:buChar char="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80000" indent="-252000">
              <a:spcAft>
                <a:spcPts val="1200"/>
              </a:spcAft>
              <a:buClr>
                <a:srgbClr val="0F6BB9"/>
              </a:buClr>
              <a:buSzPct val="80000"/>
              <a:buFont typeface="Wingdings 3" pitchFamily="18" charset="2"/>
              <a:buChar char="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23E1C2E7-7523-4887-99BD-C0F8A02A1A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788" y="4644574"/>
            <a:ext cx="1992684" cy="111755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DB923D-7A68-4E35-A6CE-D8230C123F1E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8438606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baseline="0">
                <a:solidFill>
                  <a:srgbClr val="027CBD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en-GB" sz="2400" dirty="0"/>
              <a:t>The client’s brief – established November 2018</a:t>
            </a:r>
            <a:endParaRPr 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77181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/>
              <a:t>Modular system</a:t>
            </a:r>
            <a:endParaRPr lang="en-US" b="0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35430" y="1516445"/>
            <a:ext cx="8460376" cy="3476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dirty="0"/>
              <a:t>To get the most from a modular solution, engage early with your modular contractor and bring them into the team at RIBA stage 1 or 2. </a:t>
            </a:r>
          </a:p>
          <a:p>
            <a:r>
              <a:rPr lang="en-US" dirty="0">
                <a:ea typeface="ＭＳ Ｐゴシック"/>
              </a:rPr>
              <a:t>This allows the building to be designed around the modular system, maximising design, manufacture and construction efficiencies and leading to a hugely reduced programme when compared to traditional construction as well as improved value for money.</a:t>
            </a:r>
            <a:endParaRPr lang="en-GB" dirty="0">
              <a:ea typeface="ＭＳ Ｐゴシック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D48EEE9-B27E-4DA6-916B-FEB1D34323FB}"/>
              </a:ext>
            </a:extLst>
          </p:cNvPr>
          <p:cNvSpPr txBox="1">
            <a:spLocks/>
          </p:cNvSpPr>
          <p:nvPr/>
        </p:nvSpPr>
        <p:spPr bwMode="auto">
          <a:xfrm>
            <a:off x="609599" y="5647084"/>
            <a:ext cx="8251371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dirty="0"/>
              <a:t>Source: Wernick</a:t>
            </a:r>
          </a:p>
        </p:txBody>
      </p:sp>
    </p:spTree>
    <p:extLst>
      <p:ext uri="{BB962C8B-B14F-4D97-AF65-F5344CB8AC3E}">
        <p14:creationId xmlns:p14="http://schemas.microsoft.com/office/powerpoint/2010/main" val="849033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505" y="1980026"/>
            <a:ext cx="8442605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EB030-4BA7-4E6D-9998-67B4D4E2B089}"/>
              </a:ext>
            </a:extLst>
          </p:cNvPr>
          <p:cNvSpPr txBox="1"/>
          <p:nvPr/>
        </p:nvSpPr>
        <p:spPr>
          <a:xfrm>
            <a:off x="106291" y="4316945"/>
            <a:ext cx="149879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Is modular or offsite construction an option?</a:t>
            </a:r>
          </a:p>
          <a:p>
            <a:pPr algn="ctr"/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709E38-83E3-49AC-84EF-F23FE4464FCE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855687" y="3266507"/>
            <a:ext cx="475954" cy="105043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96FFB29-A57D-4FC3-B91B-7C482FADB641}"/>
              </a:ext>
            </a:extLst>
          </p:cNvPr>
          <p:cNvSpPr txBox="1"/>
          <p:nvPr/>
        </p:nvSpPr>
        <p:spPr>
          <a:xfrm>
            <a:off x="1684384" y="4137116"/>
            <a:ext cx="1634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FF66FF"/>
                </a:solidFill>
              </a:rPr>
              <a:t>Appoint design team, including modular manufacturer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381433-7002-4FE5-AD09-EED0C5D208D3}"/>
              </a:ext>
            </a:extLst>
          </p:cNvPr>
          <p:cNvSpPr txBox="1"/>
          <p:nvPr/>
        </p:nvSpPr>
        <p:spPr>
          <a:xfrm>
            <a:off x="3419872" y="4120664"/>
            <a:ext cx="16561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B0F0"/>
                </a:solidFill>
              </a:rPr>
              <a:t>Design team work with modular manufacturer to maximise the benefits of offsite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A2ABED-4CE7-40CA-9F78-81A74245A6BC}"/>
              </a:ext>
            </a:extLst>
          </p:cNvPr>
          <p:cNvSpPr txBox="1"/>
          <p:nvPr/>
        </p:nvSpPr>
        <p:spPr>
          <a:xfrm>
            <a:off x="5436096" y="4328411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accent4">
                    <a:lumMod val="75000"/>
                  </a:schemeClr>
                </a:solidFill>
              </a:rPr>
              <a:t>Design team oversee manufacture both on and offsite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89747D-5B2C-4C07-9F98-12055064BD09}"/>
              </a:ext>
            </a:extLst>
          </p:cNvPr>
          <p:cNvSpPr txBox="1"/>
          <p:nvPr/>
        </p:nvSpPr>
        <p:spPr>
          <a:xfrm>
            <a:off x="7381525" y="4338728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full benefits of modular construction are realised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F467447-2587-48D8-A9ED-49CDF65FB370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2239874" y="3278813"/>
            <a:ext cx="261896" cy="858303"/>
          </a:xfrm>
          <a:prstGeom prst="straightConnector1">
            <a:avLst/>
          </a:prstGeom>
          <a:ln w="5715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90D5EDA-BE95-4934-8740-DDCCCB7093D5}"/>
              </a:ext>
            </a:extLst>
          </p:cNvPr>
          <p:cNvCxnSpPr>
            <a:cxnSpLocks/>
          </p:cNvCxnSpPr>
          <p:nvPr/>
        </p:nvCxnSpPr>
        <p:spPr>
          <a:xfrm>
            <a:off x="3347864" y="3272949"/>
            <a:ext cx="504056" cy="86217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CAE6F1-5E56-4846-92B9-AD39496D7D28}"/>
              </a:ext>
            </a:extLst>
          </p:cNvPr>
          <p:cNvCxnSpPr>
            <a:cxnSpLocks/>
          </p:cNvCxnSpPr>
          <p:nvPr/>
        </p:nvCxnSpPr>
        <p:spPr>
          <a:xfrm>
            <a:off x="4283968" y="3271012"/>
            <a:ext cx="0" cy="875506"/>
          </a:xfrm>
          <a:prstGeom prst="straightConnector1">
            <a:avLst/>
          </a:prstGeom>
          <a:ln w="57150">
            <a:solidFill>
              <a:srgbClr val="FFFF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7F5791D-279F-467C-A28B-DE41F0D4F4DB}"/>
              </a:ext>
            </a:extLst>
          </p:cNvPr>
          <p:cNvCxnSpPr>
            <a:cxnSpLocks/>
          </p:cNvCxnSpPr>
          <p:nvPr/>
        </p:nvCxnSpPr>
        <p:spPr>
          <a:xfrm flipH="1">
            <a:off x="4716016" y="3272950"/>
            <a:ext cx="432048" cy="868841"/>
          </a:xfrm>
          <a:prstGeom prst="straightConnector1">
            <a:avLst/>
          </a:prstGeom>
          <a:ln w="57150">
            <a:solidFill>
              <a:srgbClr val="7BB34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4D40495-3CFF-4BBB-9091-038E3379E8EA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6084168" y="3269077"/>
            <a:ext cx="180020" cy="1059334"/>
          </a:xfrm>
          <a:prstGeom prst="straightConnector1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A97523C-F796-4530-8542-6FB636FF5028}"/>
              </a:ext>
            </a:extLst>
          </p:cNvPr>
          <p:cNvCxnSpPr>
            <a:cxnSpLocks/>
          </p:cNvCxnSpPr>
          <p:nvPr/>
        </p:nvCxnSpPr>
        <p:spPr>
          <a:xfrm>
            <a:off x="7144317" y="3279393"/>
            <a:ext cx="687390" cy="1037552"/>
          </a:xfrm>
          <a:prstGeom prst="straightConnector1">
            <a:avLst/>
          </a:prstGeom>
          <a:ln w="57150">
            <a:solidFill>
              <a:srgbClr val="FFCC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5A317A7-BD0F-4A36-84D0-B79E8E4A44F8}"/>
              </a:ext>
            </a:extLst>
          </p:cNvPr>
          <p:cNvCxnSpPr>
            <a:cxnSpLocks/>
          </p:cNvCxnSpPr>
          <p:nvPr/>
        </p:nvCxnSpPr>
        <p:spPr>
          <a:xfrm>
            <a:off x="8100392" y="3279394"/>
            <a:ext cx="173348" cy="1059335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15573AFC-616A-46D7-B405-FC1CCC8B0D9E}"/>
              </a:ext>
            </a:extLst>
          </p:cNvPr>
          <p:cNvSpPr txBox="1">
            <a:spLocks/>
          </p:cNvSpPr>
          <p:nvPr/>
        </p:nvSpPr>
        <p:spPr bwMode="auto">
          <a:xfrm>
            <a:off x="457200" y="1008000"/>
            <a:ext cx="8438606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700" b="1" baseline="0">
                <a:solidFill>
                  <a:srgbClr val="027CBD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en-GB" sz="2400" dirty="0"/>
              <a:t>Early engagement – the key to modular success</a:t>
            </a:r>
            <a:endParaRPr lang="en-US" sz="2400" b="0" kern="0" dirty="0"/>
          </a:p>
        </p:txBody>
      </p:sp>
    </p:spTree>
    <p:extLst>
      <p:ext uri="{BB962C8B-B14F-4D97-AF65-F5344CB8AC3E}">
        <p14:creationId xmlns:p14="http://schemas.microsoft.com/office/powerpoint/2010/main" val="288265743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GB" sz="2400" dirty="0"/>
              <a:t>Key benefits of Wernick modular buildings</a:t>
            </a:r>
            <a:endParaRPr lang="en-US" b="0" dirty="0"/>
          </a:p>
        </p:txBody>
      </p:sp>
      <p:sp>
        <p:nvSpPr>
          <p:cNvPr id="7" name="Google Shape;134;p29">
            <a:extLst>
              <a:ext uri="{FF2B5EF4-FFF2-40B4-BE49-F238E27FC236}">
                <a16:creationId xmlns:a16="http://schemas.microsoft.com/office/drawing/2014/main" id="{BA07D989-616A-594F-9996-A4B579B8D263}"/>
              </a:ext>
            </a:extLst>
          </p:cNvPr>
          <p:cNvSpPr txBox="1">
            <a:spLocks/>
          </p:cNvSpPr>
          <p:nvPr/>
        </p:nvSpPr>
        <p:spPr>
          <a:xfrm>
            <a:off x="4466694" y="5833314"/>
            <a:ext cx="4220105" cy="713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algn="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sz="1200" b="1" kern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F7BE9D-4A0E-409C-A92F-18709364CC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16951"/>
            <a:ext cx="8229600" cy="4248000"/>
          </a:xfrm>
        </p:spPr>
        <p:txBody>
          <a:bodyPr/>
          <a:lstStyle/>
          <a:p>
            <a:pPr marL="342900" indent="-342900">
              <a:lnSpc>
                <a:spcPts val="15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Up to 50% shorter build times than traditional construction</a:t>
            </a:r>
          </a:p>
          <a:p>
            <a:pPr marL="342900" indent="-342900">
              <a:lnSpc>
                <a:spcPts val="15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Lower overall project cost compared to traditional construction</a:t>
            </a:r>
          </a:p>
          <a:p>
            <a:pPr marL="342900" indent="-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/>
              <a:t>Programme certainty due to offsite manufacture and concurrent working </a:t>
            </a:r>
          </a:p>
          <a:p>
            <a:pPr marL="342900" indent="-342900">
              <a:lnSpc>
                <a:spcPts val="15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Factory conditions improve health and safety, accuracy and quality</a:t>
            </a:r>
          </a:p>
          <a:p>
            <a:pPr marL="342900" indent="-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Design for Manufacture and Assembly (</a:t>
            </a:r>
            <a:r>
              <a:rPr lang="en-GB" sz="2000" dirty="0" err="1">
                <a:solidFill>
                  <a:srgbClr val="000000"/>
                </a:solidFill>
              </a:rPr>
              <a:t>DfMA</a:t>
            </a:r>
            <a:r>
              <a:rPr lang="en-GB" sz="2000" dirty="0">
                <a:solidFill>
                  <a:srgbClr val="000000"/>
                </a:solidFill>
              </a:rPr>
              <a:t>) with near zero waste for modular production</a:t>
            </a:r>
          </a:p>
          <a:p>
            <a:pPr marL="342900" indent="-342900">
              <a:lnSpc>
                <a:spcPts val="15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/>
              <a:t>Less noise, waste and disruption to site</a:t>
            </a:r>
          </a:p>
          <a:p>
            <a:pPr marL="342900" indent="-342900">
              <a:lnSpc>
                <a:spcPts val="15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/>
              <a:t>Fully non-combustible wall panel system</a:t>
            </a:r>
          </a:p>
          <a:p>
            <a:pPr marL="342900" indent="-342900">
              <a:lnSpc>
                <a:spcPct val="100000"/>
              </a:lnSpc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2000" dirty="0"/>
              <a:t>Higher thermal mass compared to traditional light gauge steel modular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86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7E920C3-92A5-4FF3-B846-FCB9B9020D0C}"/>
              </a:ext>
            </a:extLst>
          </p:cNvPr>
          <p:cNvGrpSpPr/>
          <p:nvPr/>
        </p:nvGrpSpPr>
        <p:grpSpPr>
          <a:xfrm>
            <a:off x="1304316" y="1442711"/>
            <a:ext cx="6110378" cy="3704185"/>
            <a:chOff x="1520340" y="585462"/>
            <a:chExt cx="6436036" cy="36784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E0B8F4-58E1-4E02-A7A0-89C5D38585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4563" t="2401" r="4822" b="10967"/>
            <a:stretch/>
          </p:blipFill>
          <p:spPr>
            <a:xfrm>
              <a:off x="1881117" y="591530"/>
              <a:ext cx="6075259" cy="3672408"/>
            </a:xfrm>
            <a:prstGeom prst="rect">
              <a:avLst/>
            </a:prstGeom>
          </p:spPr>
        </p:pic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C420594-138C-4B43-9191-DA87AAA03C17}"/>
                </a:ext>
              </a:extLst>
            </p:cNvPr>
            <p:cNvSpPr/>
            <p:nvPr/>
          </p:nvSpPr>
          <p:spPr>
            <a:xfrm>
              <a:off x="1520340" y="585462"/>
              <a:ext cx="3529130" cy="1707887"/>
            </a:xfrm>
            <a:custGeom>
              <a:avLst/>
              <a:gdLst>
                <a:gd name="connsiteX0" fmla="*/ 3461117 w 3461117"/>
                <a:gd name="connsiteY0" fmla="*/ 755702 h 1707887"/>
                <a:gd name="connsiteX1" fmla="*/ 0 w 3461117"/>
                <a:gd name="connsiteY1" fmla="*/ 1707887 h 1707887"/>
                <a:gd name="connsiteX2" fmla="*/ 241824 w 3461117"/>
                <a:gd name="connsiteY2" fmla="*/ 302281 h 1707887"/>
                <a:gd name="connsiteX3" fmla="*/ 1382935 w 3461117"/>
                <a:gd name="connsiteY3" fmla="*/ 0 h 1707887"/>
                <a:gd name="connsiteX4" fmla="*/ 2864112 w 3461117"/>
                <a:gd name="connsiteY4" fmla="*/ 234267 h 1707887"/>
                <a:gd name="connsiteX5" fmla="*/ 3461117 w 3461117"/>
                <a:gd name="connsiteY5" fmla="*/ 755702 h 1707887"/>
                <a:gd name="connsiteX0" fmla="*/ 3529130 w 3529130"/>
                <a:gd name="connsiteY0" fmla="*/ 778373 h 1707887"/>
                <a:gd name="connsiteX1" fmla="*/ 0 w 3529130"/>
                <a:gd name="connsiteY1" fmla="*/ 1707887 h 1707887"/>
                <a:gd name="connsiteX2" fmla="*/ 241824 w 3529130"/>
                <a:gd name="connsiteY2" fmla="*/ 302281 h 1707887"/>
                <a:gd name="connsiteX3" fmla="*/ 1382935 w 3529130"/>
                <a:gd name="connsiteY3" fmla="*/ 0 h 1707887"/>
                <a:gd name="connsiteX4" fmla="*/ 2864112 w 3529130"/>
                <a:gd name="connsiteY4" fmla="*/ 234267 h 1707887"/>
                <a:gd name="connsiteX5" fmla="*/ 3529130 w 3529130"/>
                <a:gd name="connsiteY5" fmla="*/ 778373 h 1707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29130" h="1707887">
                  <a:moveTo>
                    <a:pt x="3529130" y="778373"/>
                  </a:moveTo>
                  <a:lnTo>
                    <a:pt x="0" y="1707887"/>
                  </a:lnTo>
                  <a:lnTo>
                    <a:pt x="241824" y="302281"/>
                  </a:lnTo>
                  <a:lnTo>
                    <a:pt x="1382935" y="0"/>
                  </a:lnTo>
                  <a:lnTo>
                    <a:pt x="2864112" y="234267"/>
                  </a:lnTo>
                  <a:lnTo>
                    <a:pt x="3529130" y="778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A481E9D-6512-481B-873C-A30CACB5F494}"/>
              </a:ext>
            </a:extLst>
          </p:cNvPr>
          <p:cNvSpPr/>
          <p:nvPr/>
        </p:nvSpPr>
        <p:spPr>
          <a:xfrm>
            <a:off x="842855" y="4856628"/>
            <a:ext cx="2807845" cy="660774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bg1"/>
                </a:solidFill>
              </a:rPr>
              <a:t>Module lengths from 6m to 15m long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FC94C8D-7231-409C-85EF-AB3C9B8E4666}"/>
              </a:ext>
            </a:extLst>
          </p:cNvPr>
          <p:cNvCxnSpPr>
            <a:cxnSpLocks/>
          </p:cNvCxnSpPr>
          <p:nvPr/>
        </p:nvCxnSpPr>
        <p:spPr>
          <a:xfrm flipH="1" flipV="1">
            <a:off x="3203849" y="4509120"/>
            <a:ext cx="1872209" cy="720080"/>
          </a:xfrm>
          <a:prstGeom prst="straightConnector1">
            <a:avLst/>
          </a:prstGeom>
          <a:ln w="57150">
            <a:solidFill>
              <a:srgbClr val="027CB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E43102B9-0041-4783-9E5C-347D8DD98F84}"/>
              </a:ext>
            </a:extLst>
          </p:cNvPr>
          <p:cNvSpPr/>
          <p:nvPr/>
        </p:nvSpPr>
        <p:spPr>
          <a:xfrm>
            <a:off x="303041" y="1760751"/>
            <a:ext cx="2664296" cy="593335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err="1"/>
              <a:t>Maximised</a:t>
            </a:r>
            <a:r>
              <a:rPr lang="en-US" b="1" dirty="0"/>
              <a:t> internal ceiling heights</a:t>
            </a:r>
            <a:endParaRPr lang="en-GB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0E9428-A035-4036-8FAF-95FDBF6E951A}"/>
              </a:ext>
            </a:extLst>
          </p:cNvPr>
          <p:cNvSpPr txBox="1"/>
          <p:nvPr/>
        </p:nvSpPr>
        <p:spPr>
          <a:xfrm>
            <a:off x="301914" y="2412278"/>
            <a:ext cx="1593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 to 3300mm to underside of structure</a:t>
            </a:r>
          </a:p>
          <a:p>
            <a:r>
              <a:rPr lang="en-US" sz="1600" dirty="0"/>
              <a:t>Max. 3600mm to underside of soffit</a:t>
            </a:r>
            <a:endParaRPr lang="en-GB" sz="1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1923A86-BB4A-4882-80EA-299C62DBBC84}"/>
              </a:ext>
            </a:extLst>
          </p:cNvPr>
          <p:cNvSpPr txBox="1"/>
          <p:nvPr/>
        </p:nvSpPr>
        <p:spPr>
          <a:xfrm>
            <a:off x="752780" y="5517402"/>
            <a:ext cx="4719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Multi-</a:t>
            </a:r>
            <a:r>
              <a:rPr lang="en-US" sz="1600" dirty="0" err="1"/>
              <a:t>storey</a:t>
            </a:r>
            <a:r>
              <a:rPr lang="en-US" sz="1600" dirty="0"/>
              <a:t> clear internal spans to 12m</a:t>
            </a:r>
            <a:endParaRPr lang="en-GB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3F79546-4C94-43E2-873C-6513F721397F}"/>
              </a:ext>
            </a:extLst>
          </p:cNvPr>
          <p:cNvCxnSpPr>
            <a:cxnSpLocks/>
          </p:cNvCxnSpPr>
          <p:nvPr/>
        </p:nvCxnSpPr>
        <p:spPr>
          <a:xfrm flipH="1">
            <a:off x="5805026" y="1966381"/>
            <a:ext cx="1103243" cy="868033"/>
          </a:xfrm>
          <a:prstGeom prst="straightConnector1">
            <a:avLst/>
          </a:prstGeom>
          <a:ln w="57150">
            <a:solidFill>
              <a:srgbClr val="027C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28BEA0D-FAA3-40C5-862A-A9F104CC8C8F}"/>
              </a:ext>
            </a:extLst>
          </p:cNvPr>
          <p:cNvGrpSpPr/>
          <p:nvPr/>
        </p:nvGrpSpPr>
        <p:grpSpPr>
          <a:xfrm>
            <a:off x="6908267" y="1320479"/>
            <a:ext cx="1785898" cy="710763"/>
            <a:chOff x="6344101" y="443563"/>
            <a:chExt cx="2332126" cy="50520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25C7C5D-19F3-4767-95BC-8F4BD83C832C}"/>
                </a:ext>
              </a:extLst>
            </p:cNvPr>
            <p:cNvSpPr/>
            <p:nvPr/>
          </p:nvSpPr>
          <p:spPr>
            <a:xfrm>
              <a:off x="6344101" y="443563"/>
              <a:ext cx="2332126" cy="503157"/>
            </a:xfrm>
            <a:prstGeom prst="rect">
              <a:avLst/>
            </a:prstGeom>
            <a:solidFill>
              <a:srgbClr val="027C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525A6DC-08F8-42AF-8C37-D57E42E49899}"/>
                </a:ext>
              </a:extLst>
            </p:cNvPr>
            <p:cNvSpPr txBox="1"/>
            <p:nvPr/>
          </p:nvSpPr>
          <p:spPr>
            <a:xfrm>
              <a:off x="6368194" y="445608"/>
              <a:ext cx="2104687" cy="503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External wall panels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8BCBAE3-F14B-4B3D-86EA-33EE405EEF1F}"/>
              </a:ext>
            </a:extLst>
          </p:cNvPr>
          <p:cNvSpPr txBox="1"/>
          <p:nvPr/>
        </p:nvSpPr>
        <p:spPr>
          <a:xfrm>
            <a:off x="7372728" y="2135279"/>
            <a:ext cx="1611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Low U- values (thermal transmittance) and fully non-combustible systems available</a:t>
            </a:r>
            <a:endParaRPr lang="en-GB" sz="16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F29DB3-B99B-4E66-9A1E-6432CEB7502A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4878515" y="4556908"/>
            <a:ext cx="2030708" cy="181874"/>
          </a:xfrm>
          <a:prstGeom prst="straightConnector1">
            <a:avLst/>
          </a:prstGeom>
          <a:ln w="57150">
            <a:solidFill>
              <a:srgbClr val="027C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24D734-FD63-4A19-9CFB-D00DBED881E7}"/>
              </a:ext>
            </a:extLst>
          </p:cNvPr>
          <p:cNvGrpSpPr/>
          <p:nvPr/>
        </p:nvGrpSpPr>
        <p:grpSpPr>
          <a:xfrm>
            <a:off x="6750726" y="4230949"/>
            <a:ext cx="2393275" cy="1015664"/>
            <a:chOff x="6837509" y="2343675"/>
            <a:chExt cx="2869535" cy="101566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5546AA-1C65-45BC-8328-8236AB3F0E31}"/>
                </a:ext>
              </a:extLst>
            </p:cNvPr>
            <p:cNvSpPr/>
            <p:nvPr/>
          </p:nvSpPr>
          <p:spPr>
            <a:xfrm>
              <a:off x="6837509" y="2343675"/>
              <a:ext cx="2869535" cy="1015663"/>
            </a:xfrm>
            <a:prstGeom prst="rect">
              <a:avLst/>
            </a:prstGeom>
            <a:solidFill>
              <a:srgbClr val="027C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8397CEE-86D0-421B-81D0-E5CF0AB06D60}"/>
                </a:ext>
              </a:extLst>
            </p:cNvPr>
            <p:cNvSpPr txBox="1"/>
            <p:nvPr/>
          </p:nvSpPr>
          <p:spPr>
            <a:xfrm>
              <a:off x="7027548" y="2343676"/>
              <a:ext cx="248820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High performance floors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9DA9CC8-3AAA-4CB3-B7BB-9EB1C61B70F2}"/>
              </a:ext>
            </a:extLst>
          </p:cNvPr>
          <p:cNvSpPr txBox="1"/>
          <p:nvPr/>
        </p:nvSpPr>
        <p:spPr>
          <a:xfrm>
            <a:off x="6833526" y="5229200"/>
            <a:ext cx="2313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Concrete and more sustainable cross-laminated timber (CLT) floors</a:t>
            </a:r>
            <a:endParaRPr lang="en-GB" sz="1600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35462D4-59F3-4323-98BE-AECD8B4F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sz="2400" dirty="0"/>
              <a:t>Wernick module design</a:t>
            </a:r>
            <a:endParaRPr lang="en-US" sz="2400" b="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5C347D-98FA-4AF1-A187-5E63C3239370}"/>
              </a:ext>
            </a:extLst>
          </p:cNvPr>
          <p:cNvSpPr/>
          <p:nvPr/>
        </p:nvSpPr>
        <p:spPr>
          <a:xfrm>
            <a:off x="3831981" y="1570168"/>
            <a:ext cx="2664296" cy="400921"/>
          </a:xfrm>
          <a:prstGeom prst="rect">
            <a:avLst/>
          </a:prstGeom>
          <a:solidFill>
            <a:srgbClr val="02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6-storey capability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3709688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 err="1"/>
              <a:t>Programme</a:t>
            </a:r>
            <a:endParaRPr lang="en-US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F1191B-7333-4814-8719-79DA521AC78F}"/>
              </a:ext>
            </a:extLst>
          </p:cNvPr>
          <p:cNvSpPr txBox="1"/>
          <p:nvPr/>
        </p:nvSpPr>
        <p:spPr>
          <a:xfrm>
            <a:off x="457200" y="1909812"/>
            <a:ext cx="457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Enquiry received – November 2018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Planning permission submitted – </a:t>
            </a:r>
            <a:br>
              <a:rPr lang="en-GB" sz="1800" dirty="0"/>
            </a:br>
            <a:r>
              <a:rPr lang="en-GB" sz="1800" dirty="0"/>
              <a:t>December 2018 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 Order placed – March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 Start on site – June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 Module delivery – July 2019</a:t>
            </a:r>
          </a:p>
          <a:p>
            <a:pPr marL="285750" indent="-285750">
              <a:spcAft>
                <a:spcPts val="1200"/>
              </a:spcAft>
              <a:buClr>
                <a:srgbClr val="0F6BB9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 Handover – November 2019</a:t>
            </a:r>
          </a:p>
        </p:txBody>
      </p:sp>
      <p:pic>
        <p:nvPicPr>
          <p:cNvPr id="7" name="Picture 6" descr="A room filled with furniture and a flat screen tv&#10;&#10;Description automatically generated">
            <a:extLst>
              <a:ext uri="{FF2B5EF4-FFF2-40B4-BE49-F238E27FC236}">
                <a16:creationId xmlns:a16="http://schemas.microsoft.com/office/drawing/2014/main" id="{4E84EE4D-59CD-4350-B62F-194B07E39F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766" y="1909812"/>
            <a:ext cx="4558704" cy="303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93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438606" cy="382588"/>
          </a:xfrm>
        </p:spPr>
        <p:txBody>
          <a:bodyPr/>
          <a:lstStyle/>
          <a:p>
            <a:r>
              <a:rPr lang="en-US" dirty="0"/>
              <a:t>Building energy </a:t>
            </a:r>
            <a:endParaRPr lang="en-US" b="0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390588"/>
            <a:ext cx="8229600" cy="1721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b="1" dirty="0"/>
              <a:t>Low U-values, best practice air tightness </a:t>
            </a:r>
          </a:p>
          <a:p>
            <a:r>
              <a:rPr lang="en-GB" dirty="0"/>
              <a:t>The system is warm frame and virtually all repeating thermal bridges have been removed, helping to produce a low energy solution.</a:t>
            </a:r>
            <a:endParaRPr lang="en-US" sz="1800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14A26B-A2E9-4534-8A60-B5A8641AC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39" y="2913665"/>
            <a:ext cx="3673357" cy="27550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C749EA-87CE-4B7C-AA8D-6F6F0A1A2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837" y="2913665"/>
            <a:ext cx="3673358" cy="27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721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1E7CFD-FE88-4A47-B77D-917EABE6CA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7d91badd-8922-4db1-9652-4fbca8a6b7df"/>
    <ds:schemaRef ds:uri="1c5831b9-66da-4f16-a409-834213ecdb8e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763</Words>
  <Application>Microsoft Office PowerPoint</Application>
  <PresentationFormat>On-screen Show (4:3)</PresentationFormat>
  <Paragraphs>93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Lucida Grande</vt:lpstr>
      <vt:lpstr>PT Sans</vt:lpstr>
      <vt:lpstr>Times New Roman</vt:lpstr>
      <vt:lpstr>Wingdings 3</vt:lpstr>
      <vt:lpstr>Default Design</vt:lpstr>
      <vt:lpstr> PowerPoint 10: Off-site construction 3</vt:lpstr>
      <vt:lpstr>Off-site construction case study: Wernick Buildings</vt:lpstr>
      <vt:lpstr>PowerPoint Presentation</vt:lpstr>
      <vt:lpstr>Modular system</vt:lpstr>
      <vt:lpstr>PowerPoint Presentation</vt:lpstr>
      <vt:lpstr>Key benefits of Wernick modular buildings</vt:lpstr>
      <vt:lpstr>Wernick module design</vt:lpstr>
      <vt:lpstr>Programme</vt:lpstr>
      <vt:lpstr>Building energy </vt:lpstr>
      <vt:lpstr>BREEAM Excellent proven system </vt:lpstr>
      <vt:lpstr>BREEAM Excellent proven system </vt:lpstr>
      <vt:lpstr>Module delivery</vt:lpstr>
      <vt:lpstr>Off-site construction case study: Wernick</vt:lpstr>
      <vt:lpstr>Completed project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41</cp:revision>
  <dcterms:created xsi:type="dcterms:W3CDTF">2013-05-28T00:38:54Z</dcterms:created>
  <dcterms:modified xsi:type="dcterms:W3CDTF">2021-05-20T09:00:53Z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