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256" r:id="rId5"/>
    <p:sldId id="342" r:id="rId6"/>
    <p:sldId id="359" r:id="rId7"/>
    <p:sldId id="348" r:id="rId8"/>
    <p:sldId id="356" r:id="rId9"/>
    <p:sldId id="357" r:id="rId10"/>
    <p:sldId id="358" r:id="rId11"/>
    <p:sldId id="351" r:id="rId12"/>
    <p:sldId id="353" r:id="rId13"/>
    <p:sldId id="354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e Evans" initials="JE" lastIdx="4" clrIdx="0">
    <p:extLst>
      <p:ext uri="{19B8F6BF-5375-455C-9EA6-DF929625EA0E}">
        <p15:presenceInfo xmlns:p15="http://schemas.microsoft.com/office/powerpoint/2012/main" userId="S::julie.evans@uwtsd.ac.uk::d47432b1-b0c6-4038-b9ba-057154c6d67f" providerId="AD"/>
      </p:ext>
    </p:extLst>
  </p:cmAuthor>
  <p:cmAuthor id="2" name="Paul Martin" initials="PM" lastIdx="14" clrIdx="1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12AE4FC-979E-4DE9-8B60-B79F3C582E28}" v="63" dt="2020-10-01T11:50:53.0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769" autoAdjust="0"/>
    <p:restoredTop sz="94249" autoAdjust="0"/>
  </p:normalViewPr>
  <p:slideViewPr>
    <p:cSldViewPr snapToGrid="0">
      <p:cViewPr varScale="1">
        <p:scale>
          <a:sx n="62" d="100"/>
          <a:sy n="62" d="100"/>
        </p:scale>
        <p:origin x="696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4152" y="8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eth W Evans" userId="S::gareth.w.evans@uwtsd.ac.uk::96028f8e-6444-4ba4-ae49-63360c631b48" providerId="AD" clId="Web-{1C6095BD-D02F-4B87-944C-A9C5AF0EADD0}"/>
    <pc:docChg chg="modSld">
      <pc:chgData name="Gareth W Evans" userId="S::gareth.w.evans@uwtsd.ac.uk::96028f8e-6444-4ba4-ae49-63360c631b48" providerId="AD" clId="Web-{1C6095BD-D02F-4B87-944C-A9C5AF0EADD0}" dt="2020-09-30T14:42:40.430" v="6" actId="20577"/>
      <pc:docMkLst>
        <pc:docMk/>
      </pc:docMkLst>
      <pc:sldChg chg="modSp">
        <pc:chgData name="Gareth W Evans" userId="S::gareth.w.evans@uwtsd.ac.uk::96028f8e-6444-4ba4-ae49-63360c631b48" providerId="AD" clId="Web-{1C6095BD-D02F-4B87-944C-A9C5AF0EADD0}" dt="2020-09-30T14:42:22.257" v="0" actId="20577"/>
        <pc:sldMkLst>
          <pc:docMk/>
          <pc:sldMk cId="489405597" sldId="342"/>
        </pc:sldMkLst>
        <pc:spChg chg="mod">
          <ac:chgData name="Gareth W Evans" userId="S::gareth.w.evans@uwtsd.ac.uk::96028f8e-6444-4ba4-ae49-63360c631b48" providerId="AD" clId="Web-{1C6095BD-D02F-4B87-944C-A9C5AF0EADD0}" dt="2020-09-30T14:42:22.257" v="0" actId="20577"/>
          <ac:spMkLst>
            <pc:docMk/>
            <pc:sldMk cId="489405597" sldId="342"/>
            <ac:spMk id="9" creationId="{2E525A38-C9FD-7948-AD1A-EFE6526F1B6A}"/>
          </ac:spMkLst>
        </pc:spChg>
      </pc:sldChg>
      <pc:sldChg chg="modSp">
        <pc:chgData name="Gareth W Evans" userId="S::gareth.w.evans@uwtsd.ac.uk::96028f8e-6444-4ba4-ae49-63360c631b48" providerId="AD" clId="Web-{1C6095BD-D02F-4B87-944C-A9C5AF0EADD0}" dt="2020-09-30T14:42:40.430" v="5" actId="20577"/>
        <pc:sldMkLst>
          <pc:docMk/>
          <pc:sldMk cId="3193480384" sldId="356"/>
        </pc:sldMkLst>
        <pc:spChg chg="mod">
          <ac:chgData name="Gareth W Evans" userId="S::gareth.w.evans@uwtsd.ac.uk::96028f8e-6444-4ba4-ae49-63360c631b48" providerId="AD" clId="Web-{1C6095BD-D02F-4B87-944C-A9C5AF0EADD0}" dt="2020-09-30T14:42:40.430" v="5" actId="20577"/>
          <ac:spMkLst>
            <pc:docMk/>
            <pc:sldMk cId="3193480384" sldId="356"/>
            <ac:spMk id="4" creationId="{432C7DCA-9A70-0547-80D7-06DD0A591C07}"/>
          </ac:spMkLst>
        </pc:spChg>
      </pc:sldChg>
    </pc:docChg>
  </pc:docChgLst>
  <pc:docChgLst>
    <pc:chgData name="Julie Evans" userId="S::julie.evans@uwtsd.ac.uk::d47432b1-b0c6-4038-b9ba-057154c6d67f" providerId="AD" clId="Web-{A12AE4FC-979E-4DE9-8B60-B79F3C582E28}"/>
    <pc:docChg chg="modSld">
      <pc:chgData name="Julie Evans" userId="S::julie.evans@uwtsd.ac.uk::d47432b1-b0c6-4038-b9ba-057154c6d67f" providerId="AD" clId="Web-{A12AE4FC-979E-4DE9-8B60-B79F3C582E28}" dt="2020-10-01T11:50:53.033" v="60"/>
      <pc:docMkLst>
        <pc:docMk/>
      </pc:docMkLst>
      <pc:sldChg chg="modSp">
        <pc:chgData name="Julie Evans" userId="S::julie.evans@uwtsd.ac.uk::d47432b1-b0c6-4038-b9ba-057154c6d67f" providerId="AD" clId="Web-{A12AE4FC-979E-4DE9-8B60-B79F3C582E28}" dt="2020-10-01T11:42:41.363" v="0" actId="20577"/>
        <pc:sldMkLst>
          <pc:docMk/>
          <pc:sldMk cId="0" sldId="256"/>
        </pc:sldMkLst>
        <pc:spChg chg="mod">
          <ac:chgData name="Julie Evans" userId="S::julie.evans@uwtsd.ac.uk::d47432b1-b0c6-4038-b9ba-057154c6d67f" providerId="AD" clId="Web-{A12AE4FC-979E-4DE9-8B60-B79F3C582E28}" dt="2020-10-01T11:42:41.363" v="0" actId="20577"/>
          <ac:spMkLst>
            <pc:docMk/>
            <pc:sldMk cId="0" sldId="256"/>
            <ac:spMk id="2053" creationId="{00000000-0000-0000-0000-000000000000}"/>
          </ac:spMkLst>
        </pc:spChg>
      </pc:sldChg>
      <pc:sldChg chg="modSp addCm">
        <pc:chgData name="Julie Evans" userId="S::julie.evans@uwtsd.ac.uk::d47432b1-b0c6-4038-b9ba-057154c6d67f" providerId="AD" clId="Web-{A12AE4FC-979E-4DE9-8B60-B79F3C582E28}" dt="2020-10-01T11:45:06.747" v="17"/>
        <pc:sldMkLst>
          <pc:docMk/>
          <pc:sldMk cId="489405597" sldId="342"/>
        </pc:sldMkLst>
        <pc:spChg chg="mod">
          <ac:chgData name="Julie Evans" userId="S::julie.evans@uwtsd.ac.uk::d47432b1-b0c6-4038-b9ba-057154c6d67f" providerId="AD" clId="Web-{A12AE4FC-979E-4DE9-8B60-B79F3C582E28}" dt="2020-10-01T11:44:15.962" v="15" actId="1076"/>
          <ac:spMkLst>
            <pc:docMk/>
            <pc:sldMk cId="489405597" sldId="342"/>
            <ac:spMk id="9" creationId="{2E525A38-C9FD-7948-AD1A-EFE6526F1B6A}"/>
          </ac:spMkLst>
        </pc:spChg>
        <pc:picChg chg="mod">
          <ac:chgData name="Julie Evans" userId="S::julie.evans@uwtsd.ac.uk::d47432b1-b0c6-4038-b9ba-057154c6d67f" providerId="AD" clId="Web-{A12AE4FC-979E-4DE9-8B60-B79F3C582E28}" dt="2020-10-01T11:44:23.291" v="16" actId="14100"/>
          <ac:picMkLst>
            <pc:docMk/>
            <pc:sldMk cId="489405597" sldId="342"/>
            <ac:picMk id="5" creationId="{1F1A345E-83D6-5749-BDCB-11271F329007}"/>
          </ac:picMkLst>
        </pc:picChg>
      </pc:sldChg>
      <pc:sldChg chg="modSp">
        <pc:chgData name="Julie Evans" userId="S::julie.evans@uwtsd.ac.uk::d47432b1-b0c6-4038-b9ba-057154c6d67f" providerId="AD" clId="Web-{A12AE4FC-979E-4DE9-8B60-B79F3C582E28}" dt="2020-10-01T11:45:21.247" v="18" actId="14100"/>
        <pc:sldMkLst>
          <pc:docMk/>
          <pc:sldMk cId="3869098759" sldId="348"/>
        </pc:sldMkLst>
        <pc:picChg chg="mod">
          <ac:chgData name="Julie Evans" userId="S::julie.evans@uwtsd.ac.uk::d47432b1-b0c6-4038-b9ba-057154c6d67f" providerId="AD" clId="Web-{A12AE4FC-979E-4DE9-8B60-B79F3C582E28}" dt="2020-10-01T11:45:21.247" v="18" actId="14100"/>
          <ac:picMkLst>
            <pc:docMk/>
            <pc:sldMk cId="3869098759" sldId="348"/>
            <ac:picMk id="6" creationId="{17C88E72-7688-40AF-9FBF-90010558D621}"/>
          </ac:picMkLst>
        </pc:picChg>
      </pc:sldChg>
      <pc:sldChg chg="modSp">
        <pc:chgData name="Julie Evans" userId="S::julie.evans@uwtsd.ac.uk::d47432b1-b0c6-4038-b9ba-057154c6d67f" providerId="AD" clId="Web-{A12AE4FC-979E-4DE9-8B60-B79F3C582E28}" dt="2020-10-01T11:48:14.117" v="46" actId="1076"/>
        <pc:sldMkLst>
          <pc:docMk/>
          <pc:sldMk cId="2688364483" sldId="351"/>
        </pc:sldMkLst>
        <pc:spChg chg="mod">
          <ac:chgData name="Julie Evans" userId="S::julie.evans@uwtsd.ac.uk::d47432b1-b0c6-4038-b9ba-057154c6d67f" providerId="AD" clId="Web-{A12AE4FC-979E-4DE9-8B60-B79F3C582E28}" dt="2020-10-01T11:48:14.117" v="46" actId="1076"/>
          <ac:spMkLst>
            <pc:docMk/>
            <pc:sldMk cId="2688364483" sldId="351"/>
            <ac:spMk id="6" creationId="{ABF0AE66-5455-3A47-B122-A76AAB21443E}"/>
          </ac:spMkLst>
        </pc:spChg>
      </pc:sldChg>
      <pc:sldChg chg="modSp">
        <pc:chgData name="Julie Evans" userId="S::julie.evans@uwtsd.ac.uk::d47432b1-b0c6-4038-b9ba-057154c6d67f" providerId="AD" clId="Web-{A12AE4FC-979E-4DE9-8B60-B79F3C582E28}" dt="2020-10-01T11:49:11.089" v="50" actId="1076"/>
        <pc:sldMkLst>
          <pc:docMk/>
          <pc:sldMk cId="3062967350" sldId="353"/>
        </pc:sldMkLst>
        <pc:spChg chg="mod">
          <ac:chgData name="Julie Evans" userId="S::julie.evans@uwtsd.ac.uk::d47432b1-b0c6-4038-b9ba-057154c6d67f" providerId="AD" clId="Web-{A12AE4FC-979E-4DE9-8B60-B79F3C582E28}" dt="2020-10-01T11:49:11.089" v="50" actId="1076"/>
          <ac:spMkLst>
            <pc:docMk/>
            <pc:sldMk cId="3062967350" sldId="353"/>
            <ac:spMk id="6" creationId="{ABF0AE66-5455-3A47-B122-A76AAB21443E}"/>
          </ac:spMkLst>
        </pc:spChg>
      </pc:sldChg>
      <pc:sldChg chg="modSp addCm">
        <pc:chgData name="Julie Evans" userId="S::julie.evans@uwtsd.ac.uk::d47432b1-b0c6-4038-b9ba-057154c6d67f" providerId="AD" clId="Web-{A12AE4FC-979E-4DE9-8B60-B79F3C582E28}" dt="2020-10-01T11:50:53.033" v="60"/>
        <pc:sldMkLst>
          <pc:docMk/>
          <pc:sldMk cId="3362998624" sldId="354"/>
        </pc:sldMkLst>
        <pc:spChg chg="mod">
          <ac:chgData name="Julie Evans" userId="S::julie.evans@uwtsd.ac.uk::d47432b1-b0c6-4038-b9ba-057154c6d67f" providerId="AD" clId="Web-{A12AE4FC-979E-4DE9-8B60-B79F3C582E28}" dt="2020-10-01T11:50:24.547" v="59" actId="20577"/>
          <ac:spMkLst>
            <pc:docMk/>
            <pc:sldMk cId="3362998624" sldId="354"/>
            <ac:spMk id="6" creationId="{ABF0AE66-5455-3A47-B122-A76AAB21443E}"/>
          </ac:spMkLst>
        </pc:spChg>
        <pc:spChg chg="mod">
          <ac:chgData name="Julie Evans" userId="S::julie.evans@uwtsd.ac.uk::d47432b1-b0c6-4038-b9ba-057154c6d67f" providerId="AD" clId="Web-{A12AE4FC-979E-4DE9-8B60-B79F3C582E28}" dt="2020-10-01T11:50:08.561" v="55" actId="20577"/>
          <ac:spMkLst>
            <pc:docMk/>
            <pc:sldMk cId="3362998624" sldId="354"/>
            <ac:spMk id="8" creationId="{0996D642-61B1-B346-ACA4-3ADA4DDCF382}"/>
          </ac:spMkLst>
        </pc:spChg>
      </pc:sldChg>
      <pc:sldChg chg="modSp addCm">
        <pc:chgData name="Julie Evans" userId="S::julie.evans@uwtsd.ac.uk::d47432b1-b0c6-4038-b9ba-057154c6d67f" providerId="AD" clId="Web-{A12AE4FC-979E-4DE9-8B60-B79F3C582E28}" dt="2020-10-01T11:46:21.845" v="24" actId="20577"/>
        <pc:sldMkLst>
          <pc:docMk/>
          <pc:sldMk cId="3193480384" sldId="356"/>
        </pc:sldMkLst>
        <pc:spChg chg="mod">
          <ac:chgData name="Julie Evans" userId="S::julie.evans@uwtsd.ac.uk::d47432b1-b0c6-4038-b9ba-057154c6d67f" providerId="AD" clId="Web-{A12AE4FC-979E-4DE9-8B60-B79F3C582E28}" dt="2020-10-01T11:46:21.845" v="24" actId="20577"/>
          <ac:spMkLst>
            <pc:docMk/>
            <pc:sldMk cId="3193480384" sldId="356"/>
            <ac:spMk id="4" creationId="{432C7DCA-9A70-0547-80D7-06DD0A591C07}"/>
          </ac:spMkLst>
        </pc:spChg>
      </pc:sldChg>
      <pc:sldChg chg="modSp addCm">
        <pc:chgData name="Julie Evans" userId="S::julie.evans@uwtsd.ac.uk::d47432b1-b0c6-4038-b9ba-057154c6d67f" providerId="AD" clId="Web-{A12AE4FC-979E-4DE9-8B60-B79F3C582E28}" dt="2020-10-01T11:47:08.082" v="32"/>
        <pc:sldMkLst>
          <pc:docMk/>
          <pc:sldMk cId="2606471148" sldId="357"/>
        </pc:sldMkLst>
        <pc:spChg chg="mod">
          <ac:chgData name="Julie Evans" userId="S::julie.evans@uwtsd.ac.uk::d47432b1-b0c6-4038-b9ba-057154c6d67f" providerId="AD" clId="Web-{A12AE4FC-979E-4DE9-8B60-B79F3C582E28}" dt="2020-10-01T11:46:34.892" v="31" actId="14100"/>
          <ac:spMkLst>
            <pc:docMk/>
            <pc:sldMk cId="2606471148" sldId="357"/>
            <ac:spMk id="4" creationId="{432C7DCA-9A70-0547-80D7-06DD0A591C07}"/>
          </ac:spMkLst>
        </pc:spChg>
      </pc:sldChg>
      <pc:sldChg chg="modSp">
        <pc:chgData name="Julie Evans" userId="S::julie.evans@uwtsd.ac.uk::d47432b1-b0c6-4038-b9ba-057154c6d67f" providerId="AD" clId="Web-{A12AE4FC-979E-4DE9-8B60-B79F3C582E28}" dt="2020-10-01T11:47:54.538" v="41" actId="20577"/>
        <pc:sldMkLst>
          <pc:docMk/>
          <pc:sldMk cId="2512445731" sldId="358"/>
        </pc:sldMkLst>
        <pc:spChg chg="mod">
          <ac:chgData name="Julie Evans" userId="S::julie.evans@uwtsd.ac.uk::d47432b1-b0c6-4038-b9ba-057154c6d67f" providerId="AD" clId="Web-{A12AE4FC-979E-4DE9-8B60-B79F3C582E28}" dt="2020-10-01T11:47:54.538" v="41" actId="20577"/>
          <ac:spMkLst>
            <pc:docMk/>
            <pc:sldMk cId="2512445731" sldId="358"/>
            <ac:spMk id="4" creationId="{432C7DCA-9A70-0547-80D7-06DD0A591C07}"/>
          </ac:spMkLst>
        </pc:spChg>
      </pc:sldChg>
    </pc:docChg>
  </pc:docChgLst>
  <pc:docChgLst>
    <pc:chgData name="Sheila Holmes" userId="6e7462e7-2d5c-446e-98fb-109e4125352a" providerId="ADAL" clId="{F738F5DD-4859-4C4E-8D93-6F824824FC3D}"/>
    <pc:docChg chg="custSel modSld">
      <pc:chgData name="Sheila Holmes" userId="6e7462e7-2d5c-446e-98fb-109e4125352a" providerId="ADAL" clId="{F738F5DD-4859-4C4E-8D93-6F824824FC3D}" dt="2020-10-02T10:39:22.231" v="2" actId="478"/>
      <pc:docMkLst>
        <pc:docMk/>
      </pc:docMkLst>
      <pc:sldChg chg="delSp modSp mod">
        <pc:chgData name="Sheila Holmes" userId="6e7462e7-2d5c-446e-98fb-109e4125352a" providerId="ADAL" clId="{F738F5DD-4859-4C4E-8D93-6F824824FC3D}" dt="2020-10-02T10:39:22.231" v="2" actId="478"/>
        <pc:sldMkLst>
          <pc:docMk/>
          <pc:sldMk cId="489405597" sldId="342"/>
        </pc:sldMkLst>
        <pc:spChg chg="del mod">
          <ac:chgData name="Sheila Holmes" userId="6e7462e7-2d5c-446e-98fb-109e4125352a" providerId="ADAL" clId="{F738F5DD-4859-4C4E-8D93-6F824824FC3D}" dt="2020-10-02T10:39:22.231" v="2" actId="478"/>
          <ac:spMkLst>
            <pc:docMk/>
            <pc:sldMk cId="489405597" sldId="342"/>
            <ac:spMk id="7" creationId="{BA07D989-616A-594F-9996-A4B579B8D26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482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424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900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b="0" i="1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644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209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021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963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0780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endParaRPr lang="en-GB" sz="1200" b="0" i="0" u="none" strike="noStrike" kern="1200" baseline="0" dirty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437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443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2021 City and Guilds of London Institute</a:t>
            </a:r>
            <a:r>
              <a:rPr lang="en-US" sz="900" baseline="0" dirty="0"/>
              <a:t>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  <a:p>
            <a:pPr lvl="4"/>
            <a:endParaRPr lang="en-GB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w8NH6SuOs77wOo1YCL5Vmw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s://youtu.be/Hgq14W6v2v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106: Introduction to emerging technologies in construction and the built environment sector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en-GB" dirty="0">
                <a:ea typeface="ＭＳ Ｐゴシック"/>
                <a:cs typeface="ＭＳ Ｐゴシック" pitchFamily="-105" charset="-128"/>
              </a:rPr>
            </a:b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8: Off-site construction 1</a:t>
            </a:r>
            <a:endParaRPr lang="en-GB" dirty="0">
              <a:ea typeface="ＭＳ Ｐゴシック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Materials used in offsite construction: steel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236535" y="5084825"/>
            <a:ext cx="2350857" cy="527904"/>
          </a:xfrm>
        </p:spPr>
        <p:txBody>
          <a:bodyPr/>
          <a:lstStyle/>
          <a:p>
            <a:pPr marL="0" lvl="8" indent="0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Offsite fundamentals</a:t>
            </a:r>
            <a:br>
              <a:rPr lang="en-US" dirty="0"/>
            </a:br>
            <a:r>
              <a:rPr lang="en-US" dirty="0"/>
              <a:t>Slides by Dr Mila </a:t>
            </a:r>
            <a:r>
              <a:rPr lang="en-US" dirty="0" err="1"/>
              <a:t>Duncheva</a:t>
            </a:r>
            <a:r>
              <a:rPr lang="en-US" dirty="0"/>
              <a:t> and Carola Calcagno, Edinburgh Napier University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996D642-61B1-B346-ACA4-3ADA4DDCF382}"/>
              </a:ext>
            </a:extLst>
          </p:cNvPr>
          <p:cNvSpPr txBox="1">
            <a:spLocks/>
          </p:cNvSpPr>
          <p:nvPr/>
        </p:nvSpPr>
        <p:spPr bwMode="auto">
          <a:xfrm>
            <a:off x="473071" y="1390588"/>
            <a:ext cx="4098929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1" algn="just"/>
            <a:endParaRPr lang="en-US" sz="1600" kern="0" dirty="0">
              <a:ea typeface="ＭＳ Ｐゴシック" pitchFamily="-105" charset="-128"/>
              <a:cs typeface="ＭＳ Ｐゴシック" pitchFamily="-105" charset="-128"/>
            </a:endParaRPr>
          </a:p>
          <a:p>
            <a:pPr lvl="1"/>
            <a:endParaRPr lang="en-US" sz="1600" kern="0" dirty="0">
              <a:cs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F0AE66-5455-3A47-B122-A76AAB21443E}"/>
              </a:ext>
            </a:extLst>
          </p:cNvPr>
          <p:cNvSpPr/>
          <p:nvPr/>
        </p:nvSpPr>
        <p:spPr>
          <a:xfrm>
            <a:off x="473071" y="1807145"/>
            <a:ext cx="1877786" cy="289310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800" dirty="0">
                <a:latin typeface="Arial"/>
                <a:ea typeface="ＭＳ Ｐゴシック"/>
              </a:rPr>
              <a:t>Steel is available in: </a:t>
            </a:r>
            <a:endParaRPr lang="en-GB" sz="18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latin typeface="Arial"/>
                <a:ea typeface="ＭＳ Ｐゴシック"/>
              </a:rPr>
              <a:t>components 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latin typeface="Arial"/>
                <a:ea typeface="ＭＳ Ｐゴシック"/>
              </a:rPr>
              <a:t>many shapes and forms; due to its structural performance.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>
              <a:latin typeface="Helvetica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4E5E68"/>
              </a:solidFill>
              <a:latin typeface="Helvetica" pitchFamily="2" charset="0"/>
            </a:endParaRPr>
          </a:p>
        </p:txBody>
      </p:sp>
      <p:graphicFrame>
        <p:nvGraphicFramePr>
          <p:cNvPr id="4" name="Table 6">
            <a:extLst>
              <a:ext uri="{FF2B5EF4-FFF2-40B4-BE49-F238E27FC236}">
                <a16:creationId xmlns:a16="http://schemas.microsoft.com/office/drawing/2014/main" id="{0D343107-F651-4ECB-838B-FA0919F0F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5518321"/>
              </p:ext>
            </p:extLst>
          </p:nvPr>
        </p:nvGraphicFramePr>
        <p:xfrm>
          <a:off x="2832645" y="1470883"/>
          <a:ext cx="6096000" cy="458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39514424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5901412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Benefits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Challenges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929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Particularly suitable for large-scale projects where large spans need to be covered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Transportation can become a challenge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9017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‘Dry’ method: results in a clean work environment and a quick onsite assembly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Components cannot be easily modified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41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Steel has a high thermal conductivity: detail design and insulation installation need to be particularly accurate to avoid thermal bridging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4501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Corrosion is a risk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64514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2998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off-site construction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693682" y="1875934"/>
            <a:ext cx="4114801" cy="3642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GB" dirty="0">
                <a:latin typeface="Arial"/>
                <a:ea typeface="ＭＳ Ｐゴシック"/>
              </a:rPr>
              <a:t>Off-site construction </a:t>
            </a:r>
            <a:r>
              <a:rPr lang="en-US" dirty="0">
                <a:latin typeface="Arial"/>
                <a:ea typeface="ＭＳ Ｐゴシック"/>
              </a:rPr>
              <a:t>means that products are manufactured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</a:t>
            </a:r>
            <a:endParaRPr lang="en-US" sz="16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factory and then transported and assembled and installed on-site.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dirty="0">
                <a:latin typeface="Arial"/>
                <a:ea typeface="ＭＳ Ｐゴシック"/>
              </a:rPr>
              <a:t>Off-site construction products include: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/>
                <a:ea typeface="ＭＳ Ｐゴシック"/>
              </a:rPr>
              <a:t>Components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/>
                <a:ea typeface="ＭＳ Ｐゴシック"/>
              </a:rPr>
              <a:t>Subassemblies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/>
                <a:ea typeface="ＭＳ Ｐゴシック"/>
              </a:rPr>
              <a:t>Panels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latin typeface="Arial"/>
                <a:ea typeface="ＭＳ Ｐゴシック"/>
              </a:rPr>
              <a:t>Pods. </a:t>
            </a:r>
          </a:p>
        </p:txBody>
      </p:sp>
      <p:pic>
        <p:nvPicPr>
          <p:cNvPr id="4" name="Picture 3" descr="A picture containing sky, outdoor&#10;&#10;Description automatically generated">
            <a:extLst>
              <a:ext uri="{FF2B5EF4-FFF2-40B4-BE49-F238E27FC236}">
                <a16:creationId xmlns:a16="http://schemas.microsoft.com/office/drawing/2014/main" id="{7A555226-BC7B-40B5-81A2-44DCC24651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1540" y="1706635"/>
            <a:ext cx="3275260" cy="2186410"/>
          </a:xfrm>
          <a:prstGeom prst="rect">
            <a:avLst/>
          </a:prstGeom>
        </p:spPr>
      </p:pic>
      <p:pic>
        <p:nvPicPr>
          <p:cNvPr id="6" name="Picture 5" descr="A picture containing text, grass, outdoor, sky&#10;&#10;Description automatically generated">
            <a:extLst>
              <a:ext uri="{FF2B5EF4-FFF2-40B4-BE49-F238E27FC236}">
                <a16:creationId xmlns:a16="http://schemas.microsoft.com/office/drawing/2014/main" id="{C2F04272-3C00-49E8-AE9C-026EA845C4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1540" y="3893045"/>
            <a:ext cx="3279228" cy="218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405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off-site construction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9" name="Google Shape;134;p29">
            <a:extLst>
              <a:ext uri="{FF2B5EF4-FFF2-40B4-BE49-F238E27FC236}">
                <a16:creationId xmlns:a16="http://schemas.microsoft.com/office/drawing/2014/main" id="{2E525A38-C9FD-7948-AD1A-EFE6526F1B6A}"/>
              </a:ext>
            </a:extLst>
          </p:cNvPr>
          <p:cNvSpPr txBox="1">
            <a:spLocks/>
          </p:cNvSpPr>
          <p:nvPr/>
        </p:nvSpPr>
        <p:spPr>
          <a:xfrm>
            <a:off x="457199" y="1607920"/>
            <a:ext cx="8529145" cy="3642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en-US" kern="0" dirty="0">
                <a:ea typeface="ＭＳ Ｐゴシック"/>
              </a:rPr>
              <a:t>Off-site construction is a Modern Method of Construction (MMC) that aims to optimise the construction process. </a:t>
            </a:r>
            <a:r>
              <a:rPr lang="en-GB" dirty="0">
                <a:latin typeface="Arial"/>
                <a:ea typeface="ＭＳ Ｐゴシック"/>
              </a:rPr>
              <a:t>It is also known as OSM (Off Site Manufacture) or prefabrication.</a:t>
            </a:r>
            <a:endParaRPr lang="en-GB" sz="2000" kern="1200" dirty="0"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endParaRPr lang="en-US" kern="0" dirty="0">
              <a:ea typeface="ＭＳ Ｐゴシック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</a:pPr>
            <a:r>
              <a:rPr lang="en-US" kern="0" dirty="0">
                <a:ea typeface="ＭＳ Ｐゴシック"/>
              </a:rPr>
              <a:t>Learn more about off-site construction from the videos below: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https://www.youtube.com/channel/UCw8NH6SuOs77wOo1YCL5Vmw</a:t>
            </a:r>
            <a:r>
              <a:rPr lang="en-US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https://youtu.be/Hgq14W6v2vU</a:t>
            </a:r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636D81-6692-44F8-83A6-4660EF69420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2524" y="3938155"/>
            <a:ext cx="3216166" cy="214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416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Benefits of off-site construction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BC3C1B-6DC2-4D44-BC21-B74F2C484C87}"/>
              </a:ext>
            </a:extLst>
          </p:cNvPr>
          <p:cNvSpPr txBox="1"/>
          <p:nvPr/>
        </p:nvSpPr>
        <p:spPr>
          <a:xfrm>
            <a:off x="457200" y="2180714"/>
            <a:ext cx="4754113" cy="2811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US" dirty="0"/>
              <a:t>The benefits of off-site construction are: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lang="en-US" dirty="0"/>
          </a:p>
          <a:p>
            <a:pPr marL="3429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</a:pPr>
            <a:r>
              <a:rPr lang="en-US" dirty="0"/>
              <a:t>a controlled production environment 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</a:pPr>
            <a:r>
              <a:rPr lang="en-US" dirty="0"/>
              <a:t>consistent production process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</a:pPr>
            <a:r>
              <a:rPr lang="en-US" dirty="0"/>
              <a:t>production is not impacted by weather conditions, as on-site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</a:pPr>
            <a:r>
              <a:rPr lang="en-US" dirty="0"/>
              <a:t>quicker production process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/>
              <a:buChar char="•"/>
            </a:pPr>
            <a:r>
              <a:rPr lang="en-US" dirty="0"/>
              <a:t>less waste.</a:t>
            </a:r>
          </a:p>
        </p:txBody>
      </p:sp>
      <p:pic>
        <p:nvPicPr>
          <p:cNvPr id="9" name="Picture 8" descr="A picture containing icon&#10;&#10;Description automatically generated">
            <a:extLst>
              <a:ext uri="{FF2B5EF4-FFF2-40B4-BE49-F238E27FC236}">
                <a16:creationId xmlns:a16="http://schemas.microsoft.com/office/drawing/2014/main" id="{CD425590-7357-472D-B111-88B47B6DAF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3212" y="1569848"/>
            <a:ext cx="4170788" cy="371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098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Benefits of off-site construction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2C7DCA-9A70-0547-80D7-06DD0A591C07}"/>
              </a:ext>
            </a:extLst>
          </p:cNvPr>
          <p:cNvSpPr/>
          <p:nvPr/>
        </p:nvSpPr>
        <p:spPr>
          <a:xfrm>
            <a:off x="457200" y="1548075"/>
            <a:ext cx="5580993" cy="36933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n-US" b="1" dirty="0">
                <a:latin typeface="Arial"/>
                <a:ea typeface="ＭＳ Ｐゴシック"/>
              </a:rPr>
              <a:t>Sustainability</a:t>
            </a:r>
            <a:endParaRPr lang="en-US" b="1" dirty="0"/>
          </a:p>
          <a:p>
            <a:br>
              <a:rPr lang="en-GB" sz="1600" dirty="0">
                <a:latin typeface="Arial"/>
                <a:ea typeface="ＭＳ Ｐゴシック"/>
                <a:cs typeface="ＭＳ Ｐゴシック" charset="-128"/>
              </a:rPr>
            </a:br>
            <a:r>
              <a:rPr lang="en-GB" sz="1800" dirty="0">
                <a:latin typeface="Arial"/>
                <a:ea typeface="ＭＳ Ｐゴシック"/>
                <a:cs typeface="ＭＳ Ｐゴシック" charset="-128"/>
              </a:rPr>
              <a:t>The factory environment provides a cleaner and safer place of work. The production is </a:t>
            </a:r>
            <a:r>
              <a:rPr lang="en-GB" sz="1800" dirty="0">
                <a:latin typeface="Arial" charset="0"/>
                <a:ea typeface="ＭＳ Ｐゴシック" charset="-128"/>
                <a:cs typeface="ＭＳ Ｐゴシック" charset="-128"/>
              </a:rPr>
              <a:t>controlled, making it easier to achieve environmental performance criteria.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endParaRPr lang="en-US" sz="1800" dirty="0"/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/>
              <a:t>Economic: achieved by the speed of production.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/>
              <a:t>Social: achieved by the reduced risk to construction personnel than on-site.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Arial"/>
                <a:ea typeface="ＭＳ Ｐゴシック"/>
              </a:rPr>
              <a:t>Environmental: achieved with the higher quality products and resulting performance (e.g. insulation) 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BBE7A3F-B0E7-444F-8584-27B55E98BFD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0" y="5309925"/>
            <a:ext cx="4340774" cy="728565"/>
          </a:xfrm>
        </p:spPr>
        <p:txBody>
          <a:bodyPr/>
          <a:lstStyle/>
          <a:p>
            <a:pPr marL="0" lvl="8" indent="0" algn="ctr" eaLnBrk="0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/>
              <a:t>Off-site fundamentals</a:t>
            </a:r>
            <a:br>
              <a:rPr lang="en-US" sz="1600" i="1" dirty="0"/>
            </a:br>
            <a:r>
              <a:rPr lang="en-US" sz="1600" i="1" dirty="0"/>
              <a:t>Slides by Dr Mila </a:t>
            </a:r>
            <a:r>
              <a:rPr lang="en-US" sz="1600" i="1" dirty="0" err="1"/>
              <a:t>Duncheva</a:t>
            </a:r>
            <a:r>
              <a:rPr lang="en-US" sz="1600" i="1" dirty="0"/>
              <a:t> and Carola Calcagno, Edinburgh Napier University</a:t>
            </a:r>
            <a:endParaRPr lang="en-GB" sz="1600" i="1" dirty="0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F9E996F6-329C-4F37-BE8A-BC6F54A049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8308" y="2065330"/>
            <a:ext cx="1826307" cy="1781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480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0487"/>
            <a:ext cx="8229600" cy="382588"/>
          </a:xfrm>
        </p:spPr>
        <p:txBody>
          <a:bodyPr/>
          <a:lstStyle/>
          <a:p>
            <a:r>
              <a:rPr lang="en-US" b="0" dirty="0"/>
              <a:t>Benefits of off-site construction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085488" y="4820814"/>
            <a:ext cx="2827285" cy="517588"/>
          </a:xfrm>
        </p:spPr>
        <p:txBody>
          <a:bodyPr/>
          <a:lstStyle/>
          <a:p>
            <a:pPr marL="0" lvl="8" indent="0" algn="ctr" eaLnBrk="0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/>
              <a:t>Offsite fundamentals</a:t>
            </a:r>
            <a:br>
              <a:rPr lang="en-US" sz="1600" i="1" dirty="0"/>
            </a:br>
            <a:r>
              <a:rPr lang="en-US" sz="1600" i="1" dirty="0"/>
              <a:t>Slides by Dr Mila </a:t>
            </a:r>
            <a:r>
              <a:rPr lang="en-US" sz="1600" i="1" dirty="0" err="1"/>
              <a:t>Duncheva</a:t>
            </a:r>
            <a:r>
              <a:rPr lang="en-US" sz="1600" i="1" dirty="0"/>
              <a:t> and Carola Calcagno, Edinburgh Napier University</a:t>
            </a:r>
            <a:endParaRPr lang="en-GB" sz="1600" i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2C7DCA-9A70-0547-80D7-06DD0A591C07}"/>
              </a:ext>
            </a:extLst>
          </p:cNvPr>
          <p:cNvSpPr/>
          <p:nvPr/>
        </p:nvSpPr>
        <p:spPr>
          <a:xfrm>
            <a:off x="457200" y="1548075"/>
            <a:ext cx="5628289" cy="424731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n-US" b="1" dirty="0">
                <a:latin typeface="Arial"/>
                <a:ea typeface="ＭＳ Ｐゴシック"/>
              </a:rPr>
              <a:t>Value</a:t>
            </a:r>
          </a:p>
          <a:p>
            <a:br>
              <a:rPr lang="en-GB" sz="1600" dirty="0">
                <a:latin typeface="Arial"/>
                <a:ea typeface="ＭＳ Ｐゴシック"/>
                <a:cs typeface="ＭＳ Ｐゴシック" charset="-128"/>
              </a:rPr>
            </a:br>
            <a:r>
              <a:rPr lang="en-GB" sz="1800" dirty="0">
                <a:latin typeface="Arial"/>
                <a:ea typeface="ＭＳ Ｐゴシック"/>
                <a:cs typeface="ＭＳ Ｐゴシック" charset="-128"/>
              </a:rPr>
              <a:t>The factory environment </a:t>
            </a:r>
            <a:r>
              <a:rPr lang="en-GB" sz="1800" dirty="0">
                <a:latin typeface="Arial"/>
                <a:ea typeface="ＭＳ Ｐゴシック"/>
              </a:rPr>
              <a:t>guarantees higher quality, more predictable product behaviour, better performance and little defects, with consequent higher customer satisfaction.</a:t>
            </a:r>
          </a:p>
          <a:p>
            <a:endParaRPr lang="en-GB" sz="1800" dirty="0">
              <a:latin typeface="Arial" charset="0"/>
            </a:endParaRP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b="1" dirty="0"/>
              <a:t>Technical</a:t>
            </a:r>
            <a:r>
              <a:rPr lang="en-US" sz="1800" dirty="0"/>
              <a:t>:</a:t>
            </a:r>
            <a:r>
              <a:rPr lang="en-GB" sz="1800" dirty="0">
                <a:latin typeface="Arial" charset="0"/>
                <a:ea typeface="ＭＳ Ｐゴシック" charset="-128"/>
                <a:cs typeface="ＭＳ Ｐゴシック" charset="-128"/>
              </a:rPr>
              <a:t> the factory environment </a:t>
            </a:r>
            <a:r>
              <a:rPr lang="en-GB" sz="1800" dirty="0">
                <a:latin typeface="Arial" charset="0"/>
              </a:rPr>
              <a:t>guarantees higher quality, more predictable product behaviour. 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b="1" dirty="0"/>
              <a:t>Quality</a:t>
            </a:r>
            <a:r>
              <a:rPr lang="en-US" sz="1800" dirty="0"/>
              <a:t>: quality control is achieved by the </a:t>
            </a:r>
            <a:r>
              <a:rPr lang="en-US" sz="1800" dirty="0" err="1"/>
              <a:t>regularised</a:t>
            </a:r>
            <a:r>
              <a:rPr lang="en-US" sz="1800" dirty="0"/>
              <a:t> and dry environment, producing components with predictable better performance and fewer defects.</a:t>
            </a: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b="1" dirty="0"/>
              <a:t>Customer satisfaction</a:t>
            </a:r>
            <a:r>
              <a:rPr lang="en-US" sz="1800" dirty="0"/>
              <a:t>: a consequence of improved quality within an efficient process</a:t>
            </a:r>
            <a:r>
              <a:rPr lang="en-US" sz="1600" dirty="0"/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4028AC-54BC-4B16-ABC7-D865084A665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6543" y="1872703"/>
            <a:ext cx="2145176" cy="179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471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Benefits of off-site construction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2C7DCA-9A70-0547-80D7-06DD0A591C07}"/>
              </a:ext>
            </a:extLst>
          </p:cNvPr>
          <p:cNvSpPr/>
          <p:nvPr/>
        </p:nvSpPr>
        <p:spPr>
          <a:xfrm>
            <a:off x="457200" y="1548075"/>
            <a:ext cx="5628290" cy="34778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</a:pPr>
            <a:r>
              <a:rPr lang="en-US" b="1" dirty="0">
                <a:latin typeface="Arial"/>
                <a:ea typeface="ＭＳ Ｐゴシック"/>
              </a:rPr>
              <a:t>Efficiency</a:t>
            </a:r>
            <a:r>
              <a:rPr lang="en-US" dirty="0">
                <a:latin typeface="Arial"/>
                <a:ea typeface="ＭＳ Ｐゴシック"/>
              </a:rPr>
              <a:t> </a:t>
            </a:r>
            <a:br>
              <a:rPr lang="en-US" dirty="0">
                <a:latin typeface="Arial"/>
                <a:ea typeface="ＭＳ Ｐゴシック"/>
              </a:rPr>
            </a:br>
            <a:endParaRPr lang="en-US" dirty="0"/>
          </a:p>
          <a:p>
            <a:r>
              <a:rPr lang="en-GB" sz="1800" dirty="0">
                <a:latin typeface="Arial" charset="0"/>
                <a:ea typeface="ＭＳ Ｐゴシック" charset="-128"/>
                <a:cs typeface="ＭＳ Ｐゴシック" charset="-128"/>
              </a:rPr>
              <a:t>The factory environment </a:t>
            </a:r>
            <a:r>
              <a:rPr lang="en-GB" sz="1800" dirty="0">
                <a:latin typeface="Arial" charset="0"/>
              </a:rPr>
              <a:t>provides greater efficiency.</a:t>
            </a:r>
          </a:p>
          <a:p>
            <a:endParaRPr lang="en-GB" sz="1800" dirty="0">
              <a:latin typeface="Arial" charset="0"/>
            </a:endParaRP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/>
              <a:t>Time:</a:t>
            </a:r>
            <a:r>
              <a:rPr lang="en-GB" sz="1800" dirty="0">
                <a:latin typeface="Arial" charset="0"/>
                <a:ea typeface="ＭＳ Ｐゴシック" charset="-128"/>
                <a:cs typeface="ＭＳ Ｐゴシック" charset="-128"/>
              </a:rPr>
              <a:t> savings can be made, carrying out site operations at the same time as manufacturing off-site components.</a:t>
            </a:r>
            <a:endParaRPr lang="en-GB" sz="1800" dirty="0">
              <a:latin typeface="Arial" charset="0"/>
            </a:endParaRPr>
          </a:p>
          <a:p>
            <a:pPr marL="285750" lvl="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/>
              <a:t>Waste: reduction in the production of waste can be achieved when mass producing components accurately with fewer defects.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Arial"/>
                <a:ea typeface="ＭＳ Ｐゴシック"/>
              </a:rPr>
              <a:t>Flexibility: a consequence of improved quality, within an efficient (possibly automated) process.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5F2EB01-47EF-4534-945F-0BA245E778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0" y="5309924"/>
            <a:ext cx="4340774" cy="540075"/>
          </a:xfrm>
        </p:spPr>
        <p:txBody>
          <a:bodyPr/>
          <a:lstStyle/>
          <a:p>
            <a:pPr marL="0" lvl="8" indent="0" algn="ctr" eaLnBrk="0" hangingPunc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/>
              <a:t>Offsite fundamentals</a:t>
            </a:r>
            <a:br>
              <a:rPr lang="en-US" sz="1600" i="1" dirty="0"/>
            </a:br>
            <a:r>
              <a:rPr lang="en-US" sz="1600" i="1" dirty="0"/>
              <a:t>Slides by Dr Mila </a:t>
            </a:r>
            <a:r>
              <a:rPr lang="en-US" sz="1600" i="1" dirty="0" err="1"/>
              <a:t>Duncheva</a:t>
            </a:r>
            <a:r>
              <a:rPr lang="en-US" sz="1600" i="1" dirty="0"/>
              <a:t> and Carola Calcagno, Edinburgh Napier University</a:t>
            </a:r>
            <a:endParaRPr lang="en-GB" sz="1600" i="1" dirty="0"/>
          </a:p>
        </p:txBody>
      </p:sp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26EC8525-1CC1-44C2-AB59-D3D8655AE3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1778" y="2290602"/>
            <a:ext cx="2214663" cy="2119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445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Materials used in off-site construction: timber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0" y="2246188"/>
            <a:ext cx="4340774" cy="382588"/>
          </a:xfrm>
        </p:spPr>
        <p:txBody>
          <a:bodyPr/>
          <a:lstStyle/>
          <a:p>
            <a:pPr marL="0" lvl="8" indent="0" algn="r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Offsite fundamentals</a:t>
            </a:r>
            <a:br>
              <a:rPr lang="en-US" dirty="0"/>
            </a:br>
            <a:r>
              <a:rPr lang="en-US" dirty="0"/>
              <a:t>Slides by Dr Mila </a:t>
            </a:r>
            <a:r>
              <a:rPr lang="en-US" dirty="0" err="1"/>
              <a:t>Duncheva</a:t>
            </a:r>
            <a:r>
              <a:rPr lang="en-US" dirty="0"/>
              <a:t> and Carola Calcagno, </a:t>
            </a:r>
          </a:p>
          <a:p>
            <a:pPr marL="0" lvl="8" indent="0" algn="r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Edinburgh Napier University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996D642-61B1-B346-ACA4-3ADA4DDCF382}"/>
              </a:ext>
            </a:extLst>
          </p:cNvPr>
          <p:cNvSpPr txBox="1">
            <a:spLocks/>
          </p:cNvSpPr>
          <p:nvPr/>
        </p:nvSpPr>
        <p:spPr bwMode="auto">
          <a:xfrm>
            <a:off x="256298" y="3474658"/>
            <a:ext cx="4098929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215900" indent="-215900" algn="l" rtl="0" eaLnBrk="0" fontAlgn="base" hangingPunct="0">
              <a:lnSpc>
                <a:spcPts val="24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20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2pPr>
            <a:lvl3pPr marL="0" indent="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Font typeface="Lucida Grande" pitchFamily="-105" charset="0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3pPr>
            <a:lvl4pPr marL="215900" indent="-215900" algn="l" rtl="0" eaLnBrk="0" fontAlgn="base" hangingPunct="0">
              <a:lnSpc>
                <a:spcPts val="2000"/>
              </a:lnSpc>
              <a:spcBef>
                <a:spcPts val="500"/>
              </a:spcBef>
              <a:spcAft>
                <a:spcPts val="500"/>
              </a:spcAft>
              <a:buClr>
                <a:srgbClr val="0077E3"/>
              </a:buClr>
              <a:buFont typeface="Arial" pitchFamily="-105" charset="0"/>
              <a:buChar char="•"/>
              <a:defRPr lang="en-GB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4pPr>
            <a:lvl5pPr marL="431800" indent="-215900" algn="l" rtl="0" eaLnBrk="0" fontAlgn="base" hangingPunct="0">
              <a:lnSpc>
                <a:spcPts val="2000"/>
              </a:lnSpc>
              <a:spcBef>
                <a:spcPct val="0"/>
              </a:spcBef>
              <a:spcAft>
                <a:spcPts val="500"/>
              </a:spcAft>
              <a:buFont typeface="Arial" pitchFamily="-105" charset="0"/>
              <a:buChar char="–"/>
              <a:defRPr lang="en-US" sz="1600" dirty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5pPr>
            <a:lvl6pPr marL="457200" indent="-4572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6pPr>
            <a:lvl7pPr marL="2971800" indent="-228600" algn="l" defTabSz="914400" rtl="0" fontAlgn="base">
              <a:spcBef>
                <a:spcPct val="20000"/>
              </a:spcBef>
              <a:spcAft>
                <a:spcPct val="0"/>
              </a:spcAft>
              <a:buClr>
                <a:srgbClr val="E30613"/>
              </a:buClr>
              <a:buChar char="»"/>
              <a:defRPr lang="en-GB" sz="16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7pPr>
            <a:lvl8pPr marL="34290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600" kern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8pPr>
            <a:lvl9pPr marL="3886200" indent="-228600" algn="l" defTabSz="914400" rtl="0" fontAlgn="base">
              <a:spcBef>
                <a:spcPct val="20000"/>
              </a:spcBef>
              <a:spcAft>
                <a:spcPct val="0"/>
              </a:spcAft>
              <a:buChar char="»"/>
              <a:defRPr lang="en-GB" sz="1000" kern="0" baseline="0" dirty="0" smtClean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9pPr>
          </a:lstStyle>
          <a:p>
            <a:pPr lvl="1" algn="just"/>
            <a:endParaRPr lang="en-US" kern="0" dirty="0">
              <a:ea typeface="ＭＳ Ｐゴシック" pitchFamily="-105" charset="-128"/>
              <a:cs typeface="ＭＳ Ｐゴシック" pitchFamily="-105" charset="-128"/>
            </a:endParaRPr>
          </a:p>
          <a:p>
            <a:pPr lvl="1"/>
            <a:endParaRPr lang="en-US" kern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F0AE66-5455-3A47-B122-A76AAB21443E}"/>
              </a:ext>
            </a:extLst>
          </p:cNvPr>
          <p:cNvSpPr/>
          <p:nvPr/>
        </p:nvSpPr>
        <p:spPr>
          <a:xfrm>
            <a:off x="457200" y="1507524"/>
            <a:ext cx="5448300" cy="14773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8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Timber products are available in the form of: 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sub-assemblies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panels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engineered timber products  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volumetric units. </a:t>
            </a:r>
            <a:endParaRPr lang="en-GB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6">
            <a:extLst>
              <a:ext uri="{FF2B5EF4-FFF2-40B4-BE49-F238E27FC236}">
                <a16:creationId xmlns:a16="http://schemas.microsoft.com/office/drawing/2014/main" id="{46B00A8F-06E1-4D3D-BC08-AFDE0F3728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70139"/>
              </p:ext>
            </p:extLst>
          </p:nvPr>
        </p:nvGraphicFramePr>
        <p:xfrm>
          <a:off x="356602" y="3101788"/>
          <a:ext cx="8556172" cy="2826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8086">
                  <a:extLst>
                    <a:ext uri="{9D8B030D-6E8A-4147-A177-3AD203B41FA5}">
                      <a16:colId xmlns:a16="http://schemas.microsoft.com/office/drawing/2014/main" val="1496963308"/>
                    </a:ext>
                  </a:extLst>
                </a:gridCol>
                <a:gridCol w="4278086">
                  <a:extLst>
                    <a:ext uri="{9D8B030D-6E8A-4147-A177-3AD203B41FA5}">
                      <a16:colId xmlns:a16="http://schemas.microsoft.com/office/drawing/2014/main" val="3776558950"/>
                    </a:ext>
                  </a:extLst>
                </a:gridCol>
              </a:tblGrid>
              <a:tr h="449015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Benefits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Challenges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18637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High environmental credentials (e.g. carbon capture)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Special attention needs to be taken when designing with timber, because of its natural properties, which can result in differential movement due to changes in its moisture content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7161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Good thermal performance and air-tightness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Fire regulations prescribing the use of non-combustible materials can be a barrier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6819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8364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Materials used in off-site construction: concrete</a:t>
            </a:r>
            <a:br>
              <a:rPr lang="en-US" b="0" dirty="0"/>
            </a:b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346026" y="2377811"/>
            <a:ext cx="4340774" cy="527904"/>
          </a:xfrm>
        </p:spPr>
        <p:txBody>
          <a:bodyPr/>
          <a:lstStyle/>
          <a:p>
            <a:pPr marL="0" lvl="8" indent="0" algn="r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Offsite fundamentals</a:t>
            </a:r>
            <a:br>
              <a:rPr lang="en-US" dirty="0"/>
            </a:br>
            <a:r>
              <a:rPr lang="en-US" dirty="0"/>
              <a:t>Slides by Dr Mila </a:t>
            </a:r>
            <a:r>
              <a:rPr lang="en-US" dirty="0" err="1"/>
              <a:t>Duncheva</a:t>
            </a:r>
            <a:r>
              <a:rPr lang="en-US" dirty="0"/>
              <a:t> and Carola Calcagno, </a:t>
            </a:r>
          </a:p>
          <a:p>
            <a:pPr marL="0" lvl="8" indent="0" algn="r" eaLnBrk="0" hangingPunct="0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Edinburgh Napier University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F0AE66-5455-3A47-B122-A76AAB21443E}"/>
              </a:ext>
            </a:extLst>
          </p:cNvPr>
          <p:cNvSpPr/>
          <p:nvPr/>
        </p:nvSpPr>
        <p:spPr>
          <a:xfrm>
            <a:off x="393200" y="1423246"/>
            <a:ext cx="8455574" cy="178510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1800" dirty="0">
                <a:latin typeface="+mn-lt"/>
                <a:ea typeface="ＭＳ Ｐゴシック"/>
              </a:rPr>
              <a:t>Concrete is available in pre-cast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  <a:ea typeface="ＭＳ Ｐゴシック"/>
              </a:rPr>
              <a:t>components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  <a:ea typeface="ＭＳ Ｐゴシック"/>
              </a:rPr>
              <a:t>sub-assemblies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  <a:ea typeface="ＭＳ Ｐゴシック"/>
              </a:rPr>
              <a:t>panels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1800" dirty="0">
                <a:latin typeface="+mn-lt"/>
                <a:ea typeface="ＭＳ Ｐゴシック"/>
              </a:rPr>
              <a:t>volumetric units. </a:t>
            </a:r>
            <a:endParaRPr lang="en-GB" sz="18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4E5E68"/>
              </a:solidFill>
              <a:latin typeface="Helvetica" pitchFamily="2" charset="0"/>
            </a:endParaRPr>
          </a:p>
        </p:txBody>
      </p:sp>
      <p:graphicFrame>
        <p:nvGraphicFramePr>
          <p:cNvPr id="4" name="Table 6">
            <a:extLst>
              <a:ext uri="{FF2B5EF4-FFF2-40B4-BE49-F238E27FC236}">
                <a16:creationId xmlns:a16="http://schemas.microsoft.com/office/drawing/2014/main" id="{C9E3E3AF-25B2-4EFF-8599-4DF3C0E10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046947"/>
              </p:ext>
            </p:extLst>
          </p:nvPr>
        </p:nvGraphicFramePr>
        <p:xfrm>
          <a:off x="457200" y="3015360"/>
          <a:ext cx="822960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9486">
                  <a:extLst>
                    <a:ext uri="{9D8B030D-6E8A-4147-A177-3AD203B41FA5}">
                      <a16:colId xmlns:a16="http://schemas.microsoft.com/office/drawing/2014/main" val="3973620949"/>
                    </a:ext>
                  </a:extLst>
                </a:gridCol>
                <a:gridCol w="4180114">
                  <a:extLst>
                    <a:ext uri="{9D8B030D-6E8A-4147-A177-3AD203B41FA5}">
                      <a16:colId xmlns:a16="http://schemas.microsoft.com/office/drawing/2014/main" val="14286595"/>
                    </a:ext>
                  </a:extLst>
                </a:gridCol>
              </a:tblGrid>
              <a:tr h="323912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Benefits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Challenges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4309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Removes the need for ‘wet’ construction with associated curing times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Components are heavy: associated health and safety risks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2984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Opportunity for buildings with special security and durability requirements (prisons, infrastructures, </a:t>
                      </a:r>
                      <a:r>
                        <a:rPr lang="en-US" dirty="0" err="1"/>
                        <a:t>etc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Usually includes only the concrete structure; the remaining work needs to be arranged and </a:t>
                      </a:r>
                      <a:r>
                        <a:rPr lang="en-US" dirty="0" err="1"/>
                        <a:t>synchronised</a:t>
                      </a:r>
                      <a:r>
                        <a:rPr lang="en-US" dirty="0"/>
                        <a:t> on site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264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Transportation issues; remote locations can become a barrier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6618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29673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5189D4C566B43BC5808443DA13BF6" ma:contentTypeVersion="9" ma:contentTypeDescription="Create a new document." ma:contentTypeScope="" ma:versionID="523c4d9b6d9985c6e120eab93d4ec2a9">
  <xsd:schema xmlns:xsd="http://www.w3.org/2001/XMLSchema" xmlns:xs="http://www.w3.org/2001/XMLSchema" xmlns:p="http://schemas.microsoft.com/office/2006/metadata/properties" xmlns:ns2="7d2f7706-b7a4-469b-9553-f9b3a96bd917" targetNamespace="http://schemas.microsoft.com/office/2006/metadata/properties" ma:root="true" ma:fieldsID="19ac9a2dc3c57eae9cd4696657a01e1a" ns2:_="">
    <xsd:import namespace="7d2f7706-b7a4-469b-9553-f9b3a96bd9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f7706-b7a4-469b-9553-f9b3a96bd9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7d2f7706-b7a4-469b-9553-f9b3a96bd917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6D37067-E105-46B4-BF7E-BFB7A157CF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f7706-b7a4-469b-9553-f9b3a96bd9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3913</TotalTime>
  <Words>748</Words>
  <Application>Microsoft Office PowerPoint</Application>
  <PresentationFormat>On-screen Show (4:3)</PresentationFormat>
  <Paragraphs>109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Helvetica</vt:lpstr>
      <vt:lpstr>Lucida Grande</vt:lpstr>
      <vt:lpstr>Times New Roman</vt:lpstr>
      <vt:lpstr>Default Design</vt:lpstr>
      <vt:lpstr> PowerPoint 8: Off-site construction 1</vt:lpstr>
      <vt:lpstr>Introduction to off-site construction </vt:lpstr>
      <vt:lpstr>Introduction to off-site construction </vt:lpstr>
      <vt:lpstr>Benefits of off-site construction </vt:lpstr>
      <vt:lpstr>Benefits of off-site construction </vt:lpstr>
      <vt:lpstr>Benefits of off-site construction </vt:lpstr>
      <vt:lpstr>Benefits of off-site construction </vt:lpstr>
      <vt:lpstr>Materials used in off-site construction: timber </vt:lpstr>
      <vt:lpstr>Materials used in off-site construction: concrete </vt:lpstr>
      <vt:lpstr>Materials used in offsite construction: steel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90</cp:revision>
  <dcterms:created xsi:type="dcterms:W3CDTF">2013-05-28T00:38:54Z</dcterms:created>
  <dcterms:modified xsi:type="dcterms:W3CDTF">2021-05-20T08:20:39Z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0x01010068A5189D4C566B43BC5808443DA13BF6</vt:lpwstr>
  </property>
</Properties>
</file>