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3"/>
  </p:notesMasterIdLst>
  <p:handoutMasterIdLst>
    <p:handoutMasterId r:id="rId14"/>
  </p:handoutMasterIdLst>
  <p:sldIdLst>
    <p:sldId id="256" r:id="rId5"/>
    <p:sldId id="338" r:id="rId6"/>
    <p:sldId id="340" r:id="rId7"/>
    <p:sldId id="328" r:id="rId8"/>
    <p:sldId id="336" r:id="rId9"/>
    <p:sldId id="341" r:id="rId10"/>
    <p:sldId id="342" r:id="rId11"/>
    <p:sldId id="267" r:id="rId12"/>
  </p:sldIdLst>
  <p:sldSz cx="9144000" cy="6858000" type="screen4x3"/>
  <p:notesSz cx="6858000" cy="9144000"/>
  <p:custDataLst>
    <p:tags r:id="rId15"/>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chael Harrison" initials="RH" lastIdx="1" clrIdx="0">
    <p:extLst>
      <p:ext uri="{19B8F6BF-5375-455C-9EA6-DF929625EA0E}">
        <p15:presenceInfo xmlns:p15="http://schemas.microsoft.com/office/powerpoint/2012/main" userId="Rachael Harris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6D9C31E-722F-49A9-AB98-B1729D689690}" v="5" dt="2020-11-27T09:30:34.7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8589" autoAdjust="0"/>
    <p:restoredTop sz="93117" autoAdjust="0"/>
  </p:normalViewPr>
  <p:slideViewPr>
    <p:cSldViewPr showGuides="1">
      <p:cViewPr varScale="1">
        <p:scale>
          <a:sx n="63" d="100"/>
          <a:sy n="63" d="100"/>
        </p:scale>
        <p:origin x="852" y="78"/>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11-27T09:29:05.949" idx="1">
    <p:pos x="10" y="10"/>
    <p:text>Note that this is the only PPT so far that hasn't matched the asset log - updated log provided</p:text>
    <p:extLst>
      <p:ext uri="{C676402C-5697-4E1C-873F-D02D1690AC5C}">
        <p15:threadingInfo xmlns:p15="http://schemas.microsoft.com/office/powerpoint/2012/main" timeZoneBias="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1/11/2021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dirty="0"/>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dirty="0"/>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dirty="0"/>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dirty="0"/>
          </a:p>
        </p:txBody>
      </p:sp>
    </p:spTree>
    <p:extLst>
      <p:ext uri="{BB962C8B-B14F-4D97-AF65-F5344CB8AC3E}">
        <p14:creationId xmlns:p14="http://schemas.microsoft.com/office/powerpoint/2010/main" val="1640015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dirty="0"/>
          </a:p>
        </p:txBody>
      </p:sp>
    </p:spTree>
    <p:extLst>
      <p:ext uri="{BB962C8B-B14F-4D97-AF65-F5344CB8AC3E}">
        <p14:creationId xmlns:p14="http://schemas.microsoft.com/office/powerpoint/2010/main" val="2899735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baseline="0" dirty="0"/>
              <a:t>2021 City and Guilds of London Institute</a:t>
            </a:r>
            <a:r>
              <a:rPr lang="en-US" sz="900" baseline="0" dirty="0"/>
              <a:t>. All rights reserved. </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8</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  </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107: Working with brick, block and stone</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a:ea typeface="ＭＳ Ｐゴシック" pitchFamily="-105" charset="-128"/>
                <a:cs typeface="ＭＳ Ｐゴシック" pitchFamily="-105" charset="-128"/>
              </a:rPr>
              <a:t>PowerPoint 14: Planning </a:t>
            </a:r>
            <a:r>
              <a:rPr lang="en-GB" dirty="0">
                <a:ea typeface="ＭＳ Ｐゴシック" pitchFamily="-105" charset="-128"/>
                <a:cs typeface="ＭＳ Ｐゴシック" pitchFamily="-105" charset="-128"/>
              </a:rPr>
              <a:t>the sequence of work (2)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7AB7C-8324-4E1C-8C01-89EA07FE31DE}"/>
              </a:ext>
            </a:extLst>
          </p:cNvPr>
          <p:cNvSpPr>
            <a:spLocks noGrp="1"/>
          </p:cNvSpPr>
          <p:nvPr>
            <p:ph type="title"/>
          </p:nvPr>
        </p:nvSpPr>
        <p:spPr/>
        <p:txBody>
          <a:bodyPr/>
          <a:lstStyle/>
          <a:p>
            <a:r>
              <a:rPr lang="en-GB" dirty="0"/>
              <a:t>Manufacturer’s instructions</a:t>
            </a:r>
          </a:p>
        </p:txBody>
      </p:sp>
      <p:sp>
        <p:nvSpPr>
          <p:cNvPr id="5" name="Content Placeholder 2">
            <a:extLst>
              <a:ext uri="{FF2B5EF4-FFF2-40B4-BE49-F238E27FC236}">
                <a16:creationId xmlns:a16="http://schemas.microsoft.com/office/drawing/2014/main" id="{C11753F1-1F5E-42DA-A676-07B65811C86E}"/>
              </a:ext>
            </a:extLst>
          </p:cNvPr>
          <p:cNvSpPr>
            <a:spLocks noGrp="1"/>
          </p:cNvSpPr>
          <p:nvPr>
            <p:ph sz="quarter" idx="10"/>
          </p:nvPr>
        </p:nvSpPr>
        <p:spPr>
          <a:xfrm>
            <a:off x="468710" y="1424902"/>
            <a:ext cx="8218090" cy="995985"/>
          </a:xfrm>
        </p:spPr>
        <p:txBody>
          <a:bodyPr/>
          <a:lstStyle/>
          <a:p>
            <a:r>
              <a:rPr lang="en-US" dirty="0"/>
              <a:t>Manufacturers’ instructions are important as they act as a guide to the correct way to assemble or use an item that </a:t>
            </a:r>
            <a:r>
              <a:rPr lang="en-GB" dirty="0"/>
              <a:t>is used in masonry construction activities.</a:t>
            </a:r>
          </a:p>
        </p:txBody>
      </p:sp>
      <p:sp>
        <p:nvSpPr>
          <p:cNvPr id="11" name="Content Placeholder 2">
            <a:extLst>
              <a:ext uri="{FF2B5EF4-FFF2-40B4-BE49-F238E27FC236}">
                <a16:creationId xmlns:a16="http://schemas.microsoft.com/office/drawing/2014/main" id="{8BAA726D-EA1B-417E-96A6-94B313D3BACD}"/>
              </a:ext>
            </a:extLst>
          </p:cNvPr>
          <p:cNvSpPr txBox="1">
            <a:spLocks/>
          </p:cNvSpPr>
          <p:nvPr/>
        </p:nvSpPr>
        <p:spPr bwMode="auto">
          <a:xfrm>
            <a:off x="457200" y="2564904"/>
            <a:ext cx="5122912" cy="328509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US" dirty="0"/>
              <a:t>Following written instructions about correct use of a tool or piece of equipment ensures that the item will be safe in use and function properly over time.</a:t>
            </a:r>
            <a:r>
              <a:rPr lang="en-US" kern="0" dirty="0"/>
              <a:t> </a:t>
            </a:r>
          </a:p>
          <a:p>
            <a:r>
              <a:rPr lang="en-GB" dirty="0"/>
              <a:t>Some instructions </a:t>
            </a:r>
            <a:r>
              <a:rPr lang="en-US" dirty="0"/>
              <a:t>are in the form of warnings such as ‘do not place in contact with </a:t>
            </a:r>
            <a:r>
              <a:rPr lang="en-GB" dirty="0"/>
              <a:t>fire’.</a:t>
            </a:r>
            <a:r>
              <a:rPr lang="en-US" dirty="0"/>
              <a:t> </a:t>
            </a:r>
            <a:r>
              <a:rPr lang="en-GB" dirty="0"/>
              <a:t>Following manufacturer’s instructions is essential in protecting workers from harm or injury as well as supporting efficiency.</a:t>
            </a:r>
            <a:endParaRPr lang="en-US" kern="0" dirty="0"/>
          </a:p>
          <a:p>
            <a:endParaRPr lang="en-US" kern="0" dirty="0"/>
          </a:p>
        </p:txBody>
      </p:sp>
      <p:pic>
        <p:nvPicPr>
          <p:cNvPr id="4" name="Picture 3">
            <a:extLst>
              <a:ext uri="{FF2B5EF4-FFF2-40B4-BE49-F238E27FC236}">
                <a16:creationId xmlns:a16="http://schemas.microsoft.com/office/drawing/2014/main" id="{7A1023E5-A580-49F7-A4C8-A03A318DE55B}"/>
              </a:ext>
            </a:extLst>
          </p:cNvPr>
          <p:cNvPicPr>
            <a:picLocks noChangeAspect="1"/>
          </p:cNvPicPr>
          <p:nvPr/>
        </p:nvPicPr>
        <p:blipFill>
          <a:blip r:embed="rId3"/>
          <a:stretch>
            <a:fillRect/>
          </a:stretch>
        </p:blipFill>
        <p:spPr>
          <a:xfrm>
            <a:off x="5868144" y="2924944"/>
            <a:ext cx="2230244" cy="1996068"/>
          </a:xfrm>
          <a:prstGeom prst="rect">
            <a:avLst/>
          </a:prstGeom>
        </p:spPr>
      </p:pic>
    </p:spTree>
    <p:extLst>
      <p:ext uri="{BB962C8B-B14F-4D97-AF65-F5344CB8AC3E}">
        <p14:creationId xmlns:p14="http://schemas.microsoft.com/office/powerpoint/2010/main" val="1727768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FE514-A957-4891-B3EC-5749C6BC42BB}"/>
              </a:ext>
            </a:extLst>
          </p:cNvPr>
          <p:cNvSpPr>
            <a:spLocks noGrp="1"/>
          </p:cNvSpPr>
          <p:nvPr>
            <p:ph type="title"/>
          </p:nvPr>
        </p:nvSpPr>
        <p:spPr/>
        <p:txBody>
          <a:bodyPr/>
          <a:lstStyle/>
          <a:p>
            <a:r>
              <a:rPr lang="en-GB" dirty="0"/>
              <a:t>Checking resources</a:t>
            </a:r>
          </a:p>
        </p:txBody>
      </p:sp>
      <p:sp>
        <p:nvSpPr>
          <p:cNvPr id="4" name="Content Placeholder 2">
            <a:extLst>
              <a:ext uri="{FF2B5EF4-FFF2-40B4-BE49-F238E27FC236}">
                <a16:creationId xmlns:a16="http://schemas.microsoft.com/office/drawing/2014/main" id="{3E385669-9223-41D5-86F7-71CD4DD2AA32}"/>
              </a:ext>
            </a:extLst>
          </p:cNvPr>
          <p:cNvSpPr>
            <a:spLocks noGrp="1"/>
          </p:cNvSpPr>
          <p:nvPr>
            <p:ph sz="quarter" idx="10"/>
          </p:nvPr>
        </p:nvSpPr>
        <p:spPr>
          <a:xfrm>
            <a:off x="468162" y="1515961"/>
            <a:ext cx="8229599" cy="1060010"/>
          </a:xfrm>
        </p:spPr>
        <p:txBody>
          <a:bodyPr/>
          <a:lstStyle/>
          <a:p>
            <a:r>
              <a:rPr lang="en-US" dirty="0"/>
              <a:t>Successful preparation for the construction of any masonry work task requires careful planning and checking of resources. The materials selected for use must conform to the specification and be undamaged.</a:t>
            </a:r>
            <a:endParaRPr lang="en-GB" dirty="0"/>
          </a:p>
          <a:p>
            <a:r>
              <a:rPr lang="en-GB" dirty="0"/>
              <a:t> </a:t>
            </a:r>
          </a:p>
          <a:p>
            <a:pPr lvl="0"/>
            <a:endParaRPr lang="en-GB" dirty="0"/>
          </a:p>
        </p:txBody>
      </p:sp>
      <p:sp>
        <p:nvSpPr>
          <p:cNvPr id="7" name="Content Placeholder 2">
            <a:extLst>
              <a:ext uri="{FF2B5EF4-FFF2-40B4-BE49-F238E27FC236}">
                <a16:creationId xmlns:a16="http://schemas.microsoft.com/office/drawing/2014/main" id="{29118670-6F9F-49A0-A10D-68987F02984A}"/>
              </a:ext>
            </a:extLst>
          </p:cNvPr>
          <p:cNvSpPr txBox="1">
            <a:spLocks/>
          </p:cNvSpPr>
          <p:nvPr/>
        </p:nvSpPr>
        <p:spPr bwMode="auto">
          <a:xfrm>
            <a:off x="457200" y="2701344"/>
            <a:ext cx="4906888" cy="3148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dirty="0"/>
              <a:t>The materials specified </a:t>
            </a:r>
            <a:r>
              <a:rPr lang="en-US" dirty="0"/>
              <a:t>will have particular characteristics that make them suitable for use in the work task. It’s therefore very important that the bricklayer selects the correct resources and checks their condition before work starts.</a:t>
            </a:r>
          </a:p>
          <a:p>
            <a:r>
              <a:rPr lang="en-GB" dirty="0"/>
              <a:t>As well as using the specification to check resources, information can be checked from working drawings and schedules.</a:t>
            </a:r>
          </a:p>
          <a:p>
            <a:endParaRPr lang="en-US" kern="0" dirty="0"/>
          </a:p>
          <a:p>
            <a:endParaRPr lang="en-US" kern="0" dirty="0"/>
          </a:p>
        </p:txBody>
      </p:sp>
      <p:pic>
        <p:nvPicPr>
          <p:cNvPr id="5" name="Picture 4">
            <a:extLst>
              <a:ext uri="{FF2B5EF4-FFF2-40B4-BE49-F238E27FC236}">
                <a16:creationId xmlns:a16="http://schemas.microsoft.com/office/drawing/2014/main" id="{06EF7F0A-CBDF-48BA-8E7D-9C7777FF113A}"/>
              </a:ext>
            </a:extLst>
          </p:cNvPr>
          <p:cNvPicPr>
            <a:picLocks noChangeAspect="1"/>
          </p:cNvPicPr>
          <p:nvPr/>
        </p:nvPicPr>
        <p:blipFill>
          <a:blip r:embed="rId2"/>
          <a:stretch>
            <a:fillRect/>
          </a:stretch>
        </p:blipFill>
        <p:spPr>
          <a:xfrm>
            <a:off x="5508104" y="3068960"/>
            <a:ext cx="2627201" cy="2016224"/>
          </a:xfrm>
          <a:prstGeom prst="rect">
            <a:avLst/>
          </a:prstGeom>
        </p:spPr>
      </p:pic>
    </p:spTree>
    <p:extLst>
      <p:ext uri="{BB962C8B-B14F-4D97-AF65-F5344CB8AC3E}">
        <p14:creationId xmlns:p14="http://schemas.microsoft.com/office/powerpoint/2010/main" val="6343547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t>Receiving instructions</a:t>
            </a:r>
            <a:endParaRPr lang="en-US" dirty="0">
              <a:ea typeface="ＭＳ Ｐゴシック" pitchFamily="-105" charset="-128"/>
              <a:cs typeface="ＭＳ Ｐゴシック" pitchFamily="-105" charset="-128"/>
            </a:endParaRPr>
          </a:p>
        </p:txBody>
      </p:sp>
      <p:sp>
        <p:nvSpPr>
          <p:cNvPr id="7" name="Content Placeholder 2">
            <a:extLst>
              <a:ext uri="{FF2B5EF4-FFF2-40B4-BE49-F238E27FC236}">
                <a16:creationId xmlns:a16="http://schemas.microsoft.com/office/drawing/2014/main" id="{8BD66991-7A17-4C5F-9A2B-19C1CECB4C72}"/>
              </a:ext>
            </a:extLst>
          </p:cNvPr>
          <p:cNvSpPr txBox="1">
            <a:spLocks/>
          </p:cNvSpPr>
          <p:nvPr/>
        </p:nvSpPr>
        <p:spPr bwMode="auto">
          <a:xfrm>
            <a:off x="457200" y="2648314"/>
            <a:ext cx="4715642" cy="328983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dirty="0"/>
              <a:t>Good communication with construction staff who oversee and plan the sequence of work on site is vital to success.</a:t>
            </a:r>
          </a:p>
          <a:p>
            <a:r>
              <a:rPr lang="en-GB" dirty="0"/>
              <a:t>A bricklayer must be careful when situations arise which might involve taking the initiative. Always consult with more experienced workers and managers and listen carefully to instructions.</a:t>
            </a:r>
          </a:p>
          <a:p>
            <a:endParaRPr lang="en-US" kern="0" dirty="0"/>
          </a:p>
          <a:p>
            <a:endParaRPr lang="en-US" kern="0" dirty="0"/>
          </a:p>
        </p:txBody>
      </p:sp>
      <p:sp>
        <p:nvSpPr>
          <p:cNvPr id="16" name="Content Placeholder 2">
            <a:extLst>
              <a:ext uri="{FF2B5EF4-FFF2-40B4-BE49-F238E27FC236}">
                <a16:creationId xmlns:a16="http://schemas.microsoft.com/office/drawing/2014/main" id="{619F8B55-07B0-44F4-960E-421528F80F23}"/>
              </a:ext>
            </a:extLst>
          </p:cNvPr>
          <p:cNvSpPr>
            <a:spLocks noGrp="1"/>
          </p:cNvSpPr>
          <p:nvPr>
            <p:ph sz="quarter" idx="10"/>
          </p:nvPr>
        </p:nvSpPr>
        <p:spPr>
          <a:xfrm>
            <a:off x="476189" y="1504480"/>
            <a:ext cx="8363270" cy="988416"/>
          </a:xfrm>
        </p:spPr>
        <p:txBody>
          <a:bodyPr/>
          <a:lstStyle/>
          <a:p>
            <a:r>
              <a:rPr lang="en-GB" dirty="0"/>
              <a:t>Taking care to work within the limits of personal responsibility is important when planning the sequence of work. Instructions from supervisors and managers should be given careful attention.</a:t>
            </a:r>
          </a:p>
          <a:p>
            <a:endParaRPr lang="en-US" dirty="0"/>
          </a:p>
        </p:txBody>
      </p:sp>
      <p:pic>
        <p:nvPicPr>
          <p:cNvPr id="2" name="Picture 1">
            <a:extLst>
              <a:ext uri="{FF2B5EF4-FFF2-40B4-BE49-F238E27FC236}">
                <a16:creationId xmlns:a16="http://schemas.microsoft.com/office/drawing/2014/main" id="{F125FBC2-0788-45C2-9230-0E195EDADF2C}"/>
              </a:ext>
            </a:extLst>
          </p:cNvPr>
          <p:cNvPicPr>
            <a:picLocks noChangeAspect="1"/>
          </p:cNvPicPr>
          <p:nvPr/>
        </p:nvPicPr>
        <p:blipFill>
          <a:blip r:embed="rId2"/>
          <a:stretch>
            <a:fillRect/>
          </a:stretch>
        </p:blipFill>
        <p:spPr>
          <a:xfrm>
            <a:off x="5325501" y="2648314"/>
            <a:ext cx="3513958" cy="262559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20F723-16B0-4242-BDA1-129EC841953B}"/>
              </a:ext>
            </a:extLst>
          </p:cNvPr>
          <p:cNvSpPr>
            <a:spLocks noGrp="1"/>
          </p:cNvSpPr>
          <p:nvPr>
            <p:ph type="title"/>
          </p:nvPr>
        </p:nvSpPr>
        <p:spPr/>
        <p:txBody>
          <a:bodyPr/>
          <a:lstStyle/>
          <a:p>
            <a:r>
              <a:rPr lang="en-GB" dirty="0"/>
              <a:t>Problem solving</a:t>
            </a:r>
            <a:endParaRPr lang="en-GB" b="0" dirty="0"/>
          </a:p>
        </p:txBody>
      </p:sp>
      <p:sp>
        <p:nvSpPr>
          <p:cNvPr id="4" name="Rectangle 3">
            <a:extLst>
              <a:ext uri="{FF2B5EF4-FFF2-40B4-BE49-F238E27FC236}">
                <a16:creationId xmlns:a16="http://schemas.microsoft.com/office/drawing/2014/main" id="{66B124CC-52BF-4FD2-9C06-EA36CAD2C882}"/>
              </a:ext>
            </a:extLst>
          </p:cNvPr>
          <p:cNvSpPr/>
          <p:nvPr/>
        </p:nvSpPr>
        <p:spPr>
          <a:xfrm>
            <a:off x="351547" y="2420888"/>
            <a:ext cx="4652501" cy="3170099"/>
          </a:xfrm>
          <a:prstGeom prst="rect">
            <a:avLst/>
          </a:prstGeom>
        </p:spPr>
        <p:txBody>
          <a:bodyPr wrap="square">
            <a:spAutoFit/>
          </a:bodyPr>
          <a:lstStyle/>
          <a:p>
            <a:r>
              <a:rPr lang="en-GB" dirty="0">
                <a:latin typeface="+mn-lt"/>
                <a:ea typeface="ＭＳ Ｐゴシック" charset="-128"/>
              </a:rPr>
              <a:t>Asking for help and advice is not a sign of weakness. Consulting with supervisors and other colleagues who may be more experienced is a way of building good relationships on site.</a:t>
            </a:r>
          </a:p>
          <a:p>
            <a:endParaRPr lang="en-GB" dirty="0">
              <a:latin typeface="+mn-lt"/>
              <a:ea typeface="ＭＳ Ｐゴシック" charset="-128"/>
            </a:endParaRPr>
          </a:p>
          <a:p>
            <a:r>
              <a:rPr lang="en-GB" dirty="0">
                <a:latin typeface="+mn-lt"/>
                <a:ea typeface="ＭＳ Ｐゴシック" charset="-128"/>
              </a:rPr>
              <a:t>Someone who doesn’t ‘go it alone’ demonstrates that they can be trusted to work as part of a team and act in the best interests of others.</a:t>
            </a:r>
          </a:p>
        </p:txBody>
      </p:sp>
      <p:sp>
        <p:nvSpPr>
          <p:cNvPr id="9" name="Content Placeholder 2">
            <a:extLst>
              <a:ext uri="{FF2B5EF4-FFF2-40B4-BE49-F238E27FC236}">
                <a16:creationId xmlns:a16="http://schemas.microsoft.com/office/drawing/2014/main" id="{2640FFBB-8E9F-44F6-8C2B-310EDA81AE93}"/>
              </a:ext>
            </a:extLst>
          </p:cNvPr>
          <p:cNvSpPr>
            <a:spLocks noGrp="1"/>
          </p:cNvSpPr>
          <p:nvPr>
            <p:ph sz="quarter" idx="10"/>
          </p:nvPr>
        </p:nvSpPr>
        <p:spPr>
          <a:xfrm>
            <a:off x="435429" y="1594161"/>
            <a:ext cx="8363270" cy="707886"/>
          </a:xfrm>
        </p:spPr>
        <p:txBody>
          <a:bodyPr/>
          <a:lstStyle/>
          <a:p>
            <a:r>
              <a:rPr lang="en-GB" dirty="0"/>
              <a:t>When problems arise in planning the sequence of work, getting the help of others is important in establishing a solution that supports productivity.</a:t>
            </a:r>
          </a:p>
          <a:p>
            <a:endParaRPr lang="en-US" dirty="0"/>
          </a:p>
        </p:txBody>
      </p:sp>
      <p:pic>
        <p:nvPicPr>
          <p:cNvPr id="5" name="Picture 4">
            <a:extLst>
              <a:ext uri="{FF2B5EF4-FFF2-40B4-BE49-F238E27FC236}">
                <a16:creationId xmlns:a16="http://schemas.microsoft.com/office/drawing/2014/main" id="{954FCBA9-5452-41DA-8029-E4E7AFC5485A}"/>
              </a:ext>
            </a:extLst>
          </p:cNvPr>
          <p:cNvPicPr>
            <a:picLocks noChangeAspect="1"/>
          </p:cNvPicPr>
          <p:nvPr/>
        </p:nvPicPr>
        <p:blipFill>
          <a:blip r:embed="rId2"/>
          <a:stretch>
            <a:fillRect/>
          </a:stretch>
        </p:blipFill>
        <p:spPr>
          <a:xfrm>
            <a:off x="5292080" y="2505620"/>
            <a:ext cx="3020687" cy="2880320"/>
          </a:xfrm>
          <a:prstGeom prst="rect">
            <a:avLst/>
          </a:prstGeom>
        </p:spPr>
      </p:pic>
    </p:spTree>
    <p:extLst>
      <p:ext uri="{BB962C8B-B14F-4D97-AF65-F5344CB8AC3E}">
        <p14:creationId xmlns:p14="http://schemas.microsoft.com/office/powerpoint/2010/main" val="24037919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E880D-AB71-49B0-A0E4-28BDE57BB98B}"/>
              </a:ext>
            </a:extLst>
          </p:cNvPr>
          <p:cNvSpPr>
            <a:spLocks noGrp="1"/>
          </p:cNvSpPr>
          <p:nvPr>
            <p:ph type="title"/>
          </p:nvPr>
        </p:nvSpPr>
        <p:spPr/>
        <p:txBody>
          <a:bodyPr/>
          <a:lstStyle/>
          <a:p>
            <a:r>
              <a:rPr lang="en-GB" dirty="0"/>
              <a:t>Teamwork</a:t>
            </a:r>
          </a:p>
        </p:txBody>
      </p:sp>
      <p:sp>
        <p:nvSpPr>
          <p:cNvPr id="7" name="Content Placeholder 2">
            <a:extLst>
              <a:ext uri="{FF2B5EF4-FFF2-40B4-BE49-F238E27FC236}">
                <a16:creationId xmlns:a16="http://schemas.microsoft.com/office/drawing/2014/main" id="{6A7B98D2-69FE-4863-9D17-7AFE86CAD808}"/>
              </a:ext>
            </a:extLst>
          </p:cNvPr>
          <p:cNvSpPr txBox="1">
            <a:spLocks/>
          </p:cNvSpPr>
          <p:nvPr/>
        </p:nvSpPr>
        <p:spPr bwMode="auto">
          <a:xfrm>
            <a:off x="457199" y="2216664"/>
            <a:ext cx="5266929" cy="363333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dirty="0"/>
              <a:t>The size of teams will range from small groups of bricklayers, to large teams on projects with many skilled workers.</a:t>
            </a:r>
          </a:p>
          <a:p>
            <a:r>
              <a:rPr lang="en-GB" dirty="0"/>
              <a:t>Teamwork requires each team member to communicate effectively with colleagues and managers when working together.</a:t>
            </a:r>
          </a:p>
          <a:p>
            <a:r>
              <a:rPr lang="en-GB" dirty="0"/>
              <a:t>A breakdown of communication can cause misunderstandings and mistakes that can lead to wasted materials, time and effort. Poor communication can also lead to accidents.</a:t>
            </a:r>
          </a:p>
          <a:p>
            <a:endParaRPr lang="en-US" kern="0" dirty="0"/>
          </a:p>
        </p:txBody>
      </p:sp>
      <p:sp>
        <p:nvSpPr>
          <p:cNvPr id="9" name="Content Placeholder 2">
            <a:extLst>
              <a:ext uri="{FF2B5EF4-FFF2-40B4-BE49-F238E27FC236}">
                <a16:creationId xmlns:a16="http://schemas.microsoft.com/office/drawing/2014/main" id="{BE1366A5-ABB8-4AC6-B712-617DFD936E8D}"/>
              </a:ext>
            </a:extLst>
          </p:cNvPr>
          <p:cNvSpPr txBox="1">
            <a:spLocks/>
          </p:cNvSpPr>
          <p:nvPr/>
        </p:nvSpPr>
        <p:spPr bwMode="auto">
          <a:xfrm>
            <a:off x="469784" y="1490159"/>
            <a:ext cx="8363270" cy="62028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dirty="0"/>
              <a:t>Working in the construction industry, will often mean that you work in teams. </a:t>
            </a:r>
            <a:endParaRPr lang="en-US" kern="0" dirty="0"/>
          </a:p>
        </p:txBody>
      </p:sp>
      <p:pic>
        <p:nvPicPr>
          <p:cNvPr id="3" name="Picture 2">
            <a:extLst>
              <a:ext uri="{FF2B5EF4-FFF2-40B4-BE49-F238E27FC236}">
                <a16:creationId xmlns:a16="http://schemas.microsoft.com/office/drawing/2014/main" id="{A5A84B46-B177-44DC-BF69-1D7B99B22B42}"/>
              </a:ext>
            </a:extLst>
          </p:cNvPr>
          <p:cNvPicPr>
            <a:picLocks noChangeAspect="1"/>
          </p:cNvPicPr>
          <p:nvPr/>
        </p:nvPicPr>
        <p:blipFill>
          <a:blip r:embed="rId3"/>
          <a:stretch>
            <a:fillRect/>
          </a:stretch>
        </p:blipFill>
        <p:spPr>
          <a:xfrm>
            <a:off x="5988032" y="2492896"/>
            <a:ext cx="2826266" cy="2110641"/>
          </a:xfrm>
          <a:prstGeom prst="rect">
            <a:avLst/>
          </a:prstGeom>
        </p:spPr>
      </p:pic>
    </p:spTree>
    <p:extLst>
      <p:ext uri="{BB962C8B-B14F-4D97-AF65-F5344CB8AC3E}">
        <p14:creationId xmlns:p14="http://schemas.microsoft.com/office/powerpoint/2010/main" val="14550674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E3413-BE7A-4FDD-AFB9-EF1395EE410C}"/>
              </a:ext>
            </a:extLst>
          </p:cNvPr>
          <p:cNvSpPr>
            <a:spLocks noGrp="1"/>
          </p:cNvSpPr>
          <p:nvPr>
            <p:ph type="title"/>
          </p:nvPr>
        </p:nvSpPr>
        <p:spPr/>
        <p:txBody>
          <a:bodyPr/>
          <a:lstStyle/>
          <a:p>
            <a:r>
              <a:rPr lang="en-GB" dirty="0"/>
              <a:t>Teamwork </a:t>
            </a:r>
            <a:r>
              <a:rPr lang="en-GB" b="0" dirty="0"/>
              <a:t>continued</a:t>
            </a:r>
            <a:endParaRPr lang="en-GB" dirty="0"/>
          </a:p>
        </p:txBody>
      </p:sp>
      <p:sp>
        <p:nvSpPr>
          <p:cNvPr id="4" name="Content Placeholder 2">
            <a:extLst>
              <a:ext uri="{FF2B5EF4-FFF2-40B4-BE49-F238E27FC236}">
                <a16:creationId xmlns:a16="http://schemas.microsoft.com/office/drawing/2014/main" id="{8F08EE25-A8A9-49E8-A738-CFEF2183672D}"/>
              </a:ext>
            </a:extLst>
          </p:cNvPr>
          <p:cNvSpPr txBox="1">
            <a:spLocks/>
          </p:cNvSpPr>
          <p:nvPr/>
        </p:nvSpPr>
        <p:spPr bwMode="auto">
          <a:xfrm>
            <a:off x="457200" y="1454155"/>
            <a:ext cx="8363270" cy="103874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dirty="0"/>
              <a:t>Using effective communication skills is crucial to developing and maintaining good working relationships within teams and to achieving success in the workplace. </a:t>
            </a:r>
            <a:endParaRPr lang="en-US" kern="0" dirty="0"/>
          </a:p>
        </p:txBody>
      </p:sp>
      <p:sp>
        <p:nvSpPr>
          <p:cNvPr id="5" name="Content Placeholder 2">
            <a:extLst>
              <a:ext uri="{FF2B5EF4-FFF2-40B4-BE49-F238E27FC236}">
                <a16:creationId xmlns:a16="http://schemas.microsoft.com/office/drawing/2014/main" id="{F5D441EE-9E08-47DA-926D-A7640A5282BC}"/>
              </a:ext>
            </a:extLst>
          </p:cNvPr>
          <p:cNvSpPr txBox="1">
            <a:spLocks/>
          </p:cNvSpPr>
          <p:nvPr/>
        </p:nvSpPr>
        <p:spPr bwMode="auto">
          <a:xfrm>
            <a:off x="439294" y="2651905"/>
            <a:ext cx="8363270" cy="103874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dirty="0"/>
              <a:t>Communication involves sharing thoughts, information and ideas between people. It takes many forms – from verbal to written, or even drawn information presented in a range of documents. </a:t>
            </a:r>
            <a:endParaRPr lang="en-US" kern="0" dirty="0"/>
          </a:p>
        </p:txBody>
      </p:sp>
      <p:sp>
        <p:nvSpPr>
          <p:cNvPr id="6" name="Content Placeholder 2">
            <a:extLst>
              <a:ext uri="{FF2B5EF4-FFF2-40B4-BE49-F238E27FC236}">
                <a16:creationId xmlns:a16="http://schemas.microsoft.com/office/drawing/2014/main" id="{03CC2077-E702-4BD0-8B77-B04DD7D07CA0}"/>
              </a:ext>
            </a:extLst>
          </p:cNvPr>
          <p:cNvSpPr txBox="1">
            <a:spLocks/>
          </p:cNvSpPr>
          <p:nvPr/>
        </p:nvSpPr>
        <p:spPr bwMode="auto">
          <a:xfrm>
            <a:off x="457200" y="3851555"/>
            <a:ext cx="4690864" cy="194630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dirty="0"/>
              <a:t>Each team member should treat the other members with respect. </a:t>
            </a:r>
          </a:p>
          <a:p>
            <a:r>
              <a:rPr lang="en-GB" dirty="0"/>
              <a:t>Good relations in the workplace will grow if each person treats others as they would like to be treated.</a:t>
            </a:r>
            <a:endParaRPr lang="en-US" kern="0" dirty="0"/>
          </a:p>
        </p:txBody>
      </p:sp>
      <p:pic>
        <p:nvPicPr>
          <p:cNvPr id="7" name="Picture 6">
            <a:extLst>
              <a:ext uri="{FF2B5EF4-FFF2-40B4-BE49-F238E27FC236}">
                <a16:creationId xmlns:a16="http://schemas.microsoft.com/office/drawing/2014/main" id="{55C69C7B-1833-4221-AAB9-24701AB301E7}"/>
              </a:ext>
            </a:extLst>
          </p:cNvPr>
          <p:cNvPicPr>
            <a:picLocks noChangeAspect="1"/>
          </p:cNvPicPr>
          <p:nvPr/>
        </p:nvPicPr>
        <p:blipFill>
          <a:blip r:embed="rId2"/>
          <a:stretch>
            <a:fillRect/>
          </a:stretch>
        </p:blipFill>
        <p:spPr>
          <a:xfrm>
            <a:off x="5508104" y="3851554"/>
            <a:ext cx="2928614" cy="1946308"/>
          </a:xfrm>
          <a:prstGeom prst="rect">
            <a:avLst/>
          </a:prstGeom>
        </p:spPr>
      </p:pic>
    </p:spTree>
    <p:extLst>
      <p:ext uri="{BB962C8B-B14F-4D97-AF65-F5344CB8AC3E}">
        <p14:creationId xmlns:p14="http://schemas.microsoft.com/office/powerpoint/2010/main" val="395798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2389</TotalTime>
  <Words>557</Words>
  <Application>Microsoft Office PowerPoint</Application>
  <PresentationFormat>On-screen Show (4:3)</PresentationFormat>
  <Paragraphs>37</Paragraphs>
  <Slides>8</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Lucida Grande</vt:lpstr>
      <vt:lpstr>Times New Roman</vt:lpstr>
      <vt:lpstr>Default Design</vt:lpstr>
      <vt:lpstr>PowerPoint 14: Planning the sequence of work (2)</vt:lpstr>
      <vt:lpstr>Manufacturer’s instructions</vt:lpstr>
      <vt:lpstr>Checking resources</vt:lpstr>
      <vt:lpstr>Receiving instructions</vt:lpstr>
      <vt:lpstr>Problem solving</vt:lpstr>
      <vt:lpstr>Teamwork</vt:lpstr>
      <vt:lpstr>Teamwork continued</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Linda Mellor</cp:lastModifiedBy>
  <cp:revision>148</cp:revision>
  <dcterms:created xsi:type="dcterms:W3CDTF">2013-05-28T00:38:54Z</dcterms:created>
  <dcterms:modified xsi:type="dcterms:W3CDTF">2021-01-11T18:27:57Z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