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48" r:id="rId6"/>
    <p:sldId id="350" r:id="rId7"/>
    <p:sldId id="346" r:id="rId8"/>
    <p:sldId id="349" r:id="rId9"/>
    <p:sldId id="338" r:id="rId10"/>
    <p:sldId id="347" r:id="rId11"/>
    <p:sldId id="343" r:id="rId12"/>
    <p:sldId id="340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7450" autoAdjust="0"/>
    <p:restoredTop sz="93792" autoAdjust="0"/>
  </p:normalViewPr>
  <p:slideViewPr>
    <p:cSldViewPr showGuides="1">
      <p:cViewPr varScale="1">
        <p:scale>
          <a:sx n="115" d="100"/>
          <a:sy n="115" d="100"/>
        </p:scale>
        <p:origin x="13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baseline="0" dirty="0"/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107: Working with brick, block and stone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>
                <a:ea typeface="ＭＳ Ｐゴシック" pitchFamily="-105" charset="-128"/>
                <a:cs typeface="ＭＳ Ｐゴシック" pitchFamily="-105" charset="-128"/>
              </a:rPr>
              <a:t>PowerPoint 24: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Working to standards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B113-DCAB-4CDF-8FDC-84DBC846F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Quality of finish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1C54E9-6685-4E66-B648-A0CF63C27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5720" y="3759830"/>
            <a:ext cx="3156932" cy="21015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672FEC-01E6-4833-A336-D0316F784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127" y="1375789"/>
            <a:ext cx="2553644" cy="18019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E91600-F8C8-44E0-AE4F-EFA4EDC779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7944" y="2918988"/>
            <a:ext cx="2070223" cy="1575669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2032AB7-275B-4F51-953C-D386427FF48A}"/>
              </a:ext>
            </a:extLst>
          </p:cNvPr>
          <p:cNvSpPr txBox="1">
            <a:spLocks/>
          </p:cNvSpPr>
          <p:nvPr/>
        </p:nvSpPr>
        <p:spPr bwMode="auto">
          <a:xfrm>
            <a:off x="483667" y="1556792"/>
            <a:ext cx="507205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When masonry work is constructed to a high standard of finish, it contributes to the creation of an attractive environment in which to live and work.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34D33E0-AE11-41AA-964E-160C3985A2C6}"/>
              </a:ext>
            </a:extLst>
          </p:cNvPr>
          <p:cNvSpPr txBox="1">
            <a:spLocks/>
          </p:cNvSpPr>
          <p:nvPr/>
        </p:nvSpPr>
        <p:spPr bwMode="auto">
          <a:xfrm>
            <a:off x="483667" y="2969420"/>
            <a:ext cx="3512270" cy="2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Maintaining high standards in your work can give a great deal of job satisfaction. </a:t>
            </a:r>
          </a:p>
          <a:p>
            <a:r>
              <a:rPr lang="en-US" kern="0" dirty="0"/>
              <a:t>A quality finish will also produce a structure that is durable and will be seen for many years to come.</a:t>
            </a:r>
          </a:p>
        </p:txBody>
      </p:sp>
    </p:spTree>
    <p:extLst>
      <p:ext uri="{BB962C8B-B14F-4D97-AF65-F5344CB8AC3E}">
        <p14:creationId xmlns:p14="http://schemas.microsoft.com/office/powerpoint/2010/main" val="3070810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C2059C7-0FE6-4C74-80E7-FF0446B35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2208" y="1037860"/>
            <a:ext cx="2763849" cy="23911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365AE7-DFC3-496C-922C-EFD0AAF88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217" y="3429000"/>
            <a:ext cx="2090105" cy="25680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4740F7-4A72-43A7-BAC8-DC339E68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Quality of finish </a:t>
            </a:r>
            <a:r>
              <a:rPr lang="en-GB" b="0" dirty="0"/>
              <a:t>continued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708E7B-F53F-468A-986A-BF0AEEC669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0075" y="1145356"/>
            <a:ext cx="1164363" cy="1297718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83094B2-8E1B-4BA4-8A4E-97950E841E9E}"/>
              </a:ext>
            </a:extLst>
          </p:cNvPr>
          <p:cNvSpPr txBox="1">
            <a:spLocks/>
          </p:cNvSpPr>
          <p:nvPr/>
        </p:nvSpPr>
        <p:spPr bwMode="auto">
          <a:xfrm>
            <a:off x="457200" y="1527944"/>
            <a:ext cx="4359981" cy="4407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Producing work to high standards starts with getting the basics right.</a:t>
            </a:r>
          </a:p>
          <a:p>
            <a:r>
              <a:rPr lang="en-GB" dirty="0"/>
              <a:t>To </a:t>
            </a:r>
            <a:r>
              <a:rPr lang="en-US" dirty="0"/>
              <a:t>speed up the job, some bricklayers have the bad habit of ‘tipping and </a:t>
            </a:r>
            <a:r>
              <a:rPr lang="en-GB" dirty="0"/>
              <a:t>tailing’ their perp joints as shown in the illustration.</a:t>
            </a:r>
          </a:p>
          <a:p>
            <a:r>
              <a:rPr lang="en-US" dirty="0"/>
              <a:t>This means that instead of completely filling the joint, a small amount of mortar is placed on the front and back edges of the header face, which leaves a void</a:t>
            </a:r>
            <a:r>
              <a:rPr lang="en-US" b="1" dirty="0"/>
              <a:t> </a:t>
            </a:r>
            <a:r>
              <a:rPr lang="en-US" dirty="0"/>
              <a:t>in the finished joint.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565253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88635-7C4F-4B77-93F9-2B388DC58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Quality of finish </a:t>
            </a:r>
            <a:r>
              <a:rPr lang="en-GB" b="0" dirty="0"/>
              <a:t>continued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B35EFE-D71B-40B2-88B1-28DD6608C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1" y="1390588"/>
            <a:ext cx="3927697" cy="2666006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FA31E4E-7178-4340-8767-96030DF210E3}"/>
              </a:ext>
            </a:extLst>
          </p:cNvPr>
          <p:cNvSpPr txBox="1">
            <a:spLocks/>
          </p:cNvSpPr>
          <p:nvPr/>
        </p:nvSpPr>
        <p:spPr bwMode="auto">
          <a:xfrm>
            <a:off x="457200" y="1604543"/>
            <a:ext cx="4042791" cy="266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Working to develop good habits and work practices leads to the production of work that looks attractive and is durable.</a:t>
            </a:r>
          </a:p>
          <a:p>
            <a:r>
              <a:rPr lang="en-US" kern="0" dirty="0"/>
              <a:t>Skilled workers capable of producing work to high standards are valued by employers. </a:t>
            </a:r>
          </a:p>
          <a:p>
            <a:endParaRPr lang="en-US" kern="0" dirty="0"/>
          </a:p>
          <a:p>
            <a:endParaRPr lang="en-US" kern="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0A50893-5933-40F7-8D20-03A5B7A34338}"/>
              </a:ext>
            </a:extLst>
          </p:cNvPr>
          <p:cNvSpPr txBox="1">
            <a:spLocks/>
          </p:cNvSpPr>
          <p:nvPr/>
        </p:nvSpPr>
        <p:spPr bwMode="auto">
          <a:xfrm>
            <a:off x="457199" y="4246463"/>
            <a:ext cx="8363273" cy="141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It’s important to take the time to check your work carefully. </a:t>
            </a:r>
          </a:p>
          <a:p>
            <a:r>
              <a:rPr lang="en-US" kern="0" dirty="0"/>
              <a:t>When producing joint finishes, develop the skills needed to choose the right time to perform the jointing operation. Avoiding mortar smudges and producing clean well-defined joints takes practice.</a:t>
            </a:r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09682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CE7B1-884E-4F2B-93D5-32DCBCE08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Quality of finish </a:t>
            </a:r>
            <a:r>
              <a:rPr lang="en-GB" b="0" dirty="0"/>
              <a:t>continued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D3D537-3C79-4004-B237-4C2565D0D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3387" y="1844824"/>
            <a:ext cx="2893413" cy="2808312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2042B11-50B7-4163-AE23-BA7D8FEFE80C}"/>
              </a:ext>
            </a:extLst>
          </p:cNvPr>
          <p:cNvSpPr txBox="1">
            <a:spLocks/>
          </p:cNvSpPr>
          <p:nvPr/>
        </p:nvSpPr>
        <p:spPr bwMode="auto">
          <a:xfrm>
            <a:off x="457200" y="1484784"/>
            <a:ext cx="5050904" cy="3659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Some work tasks present a greater challenge, such as pointing masonry with a coloured mortar. </a:t>
            </a:r>
          </a:p>
          <a:p>
            <a:r>
              <a:rPr lang="en-US" kern="0" dirty="0"/>
              <a:t>Choosing the right tools for the job will make the task easier. However, constant practice and being diligent is the only way to improve techniques and skills.</a:t>
            </a:r>
          </a:p>
          <a:p>
            <a:r>
              <a:rPr lang="en-US" kern="0" dirty="0"/>
              <a:t>A great deal can be learned by simply observing those who are more skilled and have had time to develop their abilities.</a:t>
            </a:r>
          </a:p>
          <a:p>
            <a:endParaRPr lang="en-US" kern="0" dirty="0"/>
          </a:p>
          <a:p>
            <a:endParaRPr lang="en-US" kern="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5F49A04-5FF5-421A-BD66-A843E4F16E1E}"/>
              </a:ext>
            </a:extLst>
          </p:cNvPr>
          <p:cNvSpPr txBox="1">
            <a:spLocks/>
          </p:cNvSpPr>
          <p:nvPr/>
        </p:nvSpPr>
        <p:spPr bwMode="auto">
          <a:xfrm>
            <a:off x="478204" y="5238701"/>
            <a:ext cx="8486284" cy="494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kern="0" dirty="0"/>
              <a:t>Analyse</a:t>
            </a:r>
            <a:r>
              <a:rPr lang="en-US" kern="0" dirty="0"/>
              <a:t> the quality of your work carefully each time you complete a job.</a:t>
            </a:r>
          </a:p>
        </p:txBody>
      </p:sp>
    </p:spTree>
    <p:extLst>
      <p:ext uri="{BB962C8B-B14F-4D97-AF65-F5344CB8AC3E}">
        <p14:creationId xmlns:p14="http://schemas.microsoft.com/office/powerpoint/2010/main" val="2878722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Quality of finish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8943" y="1543516"/>
            <a:ext cx="4781130" cy="4306484"/>
          </a:xfrm>
        </p:spPr>
        <p:txBody>
          <a:bodyPr/>
          <a:lstStyle/>
          <a:p>
            <a:r>
              <a:rPr lang="en-US" dirty="0"/>
              <a:t>The bed and perp joints need to be tooled or ironed in order to satisfy two requirements.</a:t>
            </a:r>
            <a:endParaRPr lang="en-GB" dirty="0"/>
          </a:p>
          <a:p>
            <a:pPr lvl="1"/>
            <a:r>
              <a:rPr lang="en-US" dirty="0"/>
              <a:t>To produce the desired appearance as specified.</a:t>
            </a:r>
          </a:p>
          <a:p>
            <a:pPr lvl="1"/>
            <a:r>
              <a:rPr lang="en-US" dirty="0"/>
              <a:t>To weatherproof the joint in order to prevent the entry of moisture. </a:t>
            </a:r>
          </a:p>
          <a:p>
            <a:pPr marL="0" lvl="1" indent="0">
              <a:buNone/>
            </a:pPr>
            <a:r>
              <a:rPr lang="en-US" dirty="0"/>
              <a:t>It is good practice in brickwork to joint all the perps first, followed by the bed joints. </a:t>
            </a:r>
          </a:p>
          <a:p>
            <a:pPr marL="0" lvl="1" indent="0">
              <a:buNone/>
            </a:pPr>
            <a:r>
              <a:rPr lang="en-US" dirty="0"/>
              <a:t>This reduces the number of small projections where the perp joint and the bed joint intersect. 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BE887FE-38D7-4E0D-B8B0-72B6099FF9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5" y="3289764"/>
            <a:ext cx="3436495" cy="26038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AECB0D0-4831-4D10-8ECB-54238A27F6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5" y="1007999"/>
            <a:ext cx="2843352" cy="226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8C1C2-ED90-41F3-85B2-7BEF2DC52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Quality of finish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6813726-22F9-43CA-84E0-3A9EFFA80C0D}"/>
              </a:ext>
            </a:extLst>
          </p:cNvPr>
          <p:cNvSpPr txBox="1">
            <a:spLocks/>
          </p:cNvSpPr>
          <p:nvPr/>
        </p:nvSpPr>
        <p:spPr bwMode="auto">
          <a:xfrm>
            <a:off x="457200" y="1556792"/>
            <a:ext cx="511256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dirty="0"/>
              <a:t>Not maintaining high standards by completing the work properly can result in gaps and voids being left, which will make the masonry vulnerable to the effects of poor weather. </a:t>
            </a:r>
          </a:p>
          <a:p>
            <a:r>
              <a:rPr lang="en-US" dirty="0"/>
              <a:t>When moisture enters the poorly finished bed joint, it may stay there for some time and may freeze during </a:t>
            </a:r>
            <a:r>
              <a:rPr lang="en-GB" dirty="0"/>
              <a:t>cold weather.</a:t>
            </a:r>
          </a:p>
          <a:p>
            <a:r>
              <a:rPr lang="en-US" dirty="0"/>
              <a:t>Since water expands as it freezes, it can potentially destroy the mortar joint and further deterioration will </a:t>
            </a:r>
            <a:r>
              <a:rPr lang="en-GB" dirty="0"/>
              <a:t>take place over time.</a:t>
            </a:r>
            <a:endParaRPr lang="en-US" kern="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AA21C1-3DB5-4103-ADFC-5D83233CC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0142" y="1667169"/>
            <a:ext cx="2836658" cy="3523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512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D5878B-3E1B-4B9D-995A-E35AD0DE2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60000">
            <a:off x="6523715" y="1084528"/>
            <a:ext cx="2724756" cy="46889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4E287E-7586-4DCA-81B2-D366218DC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Working to tolerances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EF12162-75F2-420B-AD8A-98D17BF5BCD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4175" y="1468963"/>
            <a:ext cx="6008831" cy="4362648"/>
          </a:xfrm>
        </p:spPr>
        <p:txBody>
          <a:bodyPr/>
          <a:lstStyle/>
          <a:p>
            <a:r>
              <a:rPr lang="en-GB" dirty="0"/>
              <a:t>Working to standards involves working within given tolerances. </a:t>
            </a:r>
          </a:p>
          <a:p>
            <a:r>
              <a:rPr lang="en-GB" dirty="0"/>
              <a:t>A tolerance is an allowable variation between the specified measurement and the actual measurement.</a:t>
            </a:r>
          </a:p>
          <a:p>
            <a:r>
              <a:rPr lang="en-GB" dirty="0"/>
              <a:t>It’s usually expressed as a plus or minus figure, for example ±4mm as shown in the illustration. If the wall is out of plumb beyond the tolerance it is not acceptable. </a:t>
            </a:r>
          </a:p>
          <a:p>
            <a:r>
              <a:rPr lang="en-GB" dirty="0"/>
              <a:t>Tolerances are set within British Standards. As an example, a wall built 5m high should not be more than 8mm out of plumb in either direction.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076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Working to tolerances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B5BC822-6A12-4B82-9FAC-783731A1988F}"/>
              </a:ext>
            </a:extLst>
          </p:cNvPr>
          <p:cNvSpPr txBox="1">
            <a:spLocks/>
          </p:cNvSpPr>
          <p:nvPr/>
        </p:nvSpPr>
        <p:spPr bwMode="auto">
          <a:xfrm>
            <a:off x="468263" y="1517889"/>
            <a:ext cx="820747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Tolerances apply to many aspects of masonry construction including level, face plane, brick and block sizes, and more.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799AD1-AC2B-4CFF-B0B4-51BABE94D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132856"/>
            <a:ext cx="5116060" cy="2708502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6BA0E29-5AF1-4139-BD9B-A777BD80C5CC}"/>
              </a:ext>
            </a:extLst>
          </p:cNvPr>
          <p:cNvSpPr txBox="1">
            <a:spLocks/>
          </p:cNvSpPr>
          <p:nvPr/>
        </p:nvSpPr>
        <p:spPr bwMode="auto">
          <a:xfrm>
            <a:off x="479326" y="4821420"/>
            <a:ext cx="8229600" cy="1028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Producing work as accurately as possible will mean the finished structure will be stable and fit for purpose. Work hard to keep your work well within given tolerances.</a:t>
            </a:r>
          </a:p>
        </p:txBody>
      </p:sp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3734</TotalTime>
  <Words>646</Words>
  <Application>Microsoft Office PowerPoint</Application>
  <PresentationFormat>On-screen Show (4:3)</PresentationFormat>
  <Paragraphs>47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Lucida Grande</vt:lpstr>
      <vt:lpstr>Times New Roman</vt:lpstr>
      <vt:lpstr>Default Design</vt:lpstr>
      <vt:lpstr>PowerPoint 24: Working to standards</vt:lpstr>
      <vt:lpstr>Quality of finish</vt:lpstr>
      <vt:lpstr>Quality of finish continued</vt:lpstr>
      <vt:lpstr>Quality of finish continued</vt:lpstr>
      <vt:lpstr>Quality of finish continued</vt:lpstr>
      <vt:lpstr>Quality of finish continued</vt:lpstr>
      <vt:lpstr>Quality of finish continued</vt:lpstr>
      <vt:lpstr>Working to tolerances</vt:lpstr>
      <vt:lpstr>Working to tolerances continued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160</cp:revision>
  <dcterms:created xsi:type="dcterms:W3CDTF">2013-05-28T00:38:54Z</dcterms:created>
  <dcterms:modified xsi:type="dcterms:W3CDTF">2021-04-20T15:51:16Z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