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56" r:id="rId5"/>
    <p:sldId id="347" r:id="rId6"/>
    <p:sldId id="328" r:id="rId7"/>
    <p:sldId id="331" r:id="rId8"/>
    <p:sldId id="330" r:id="rId9"/>
    <p:sldId id="345" r:id="rId10"/>
    <p:sldId id="334" r:id="rId11"/>
    <p:sldId id="349" r:id="rId12"/>
    <p:sldId id="350" r:id="rId13"/>
    <p:sldId id="332"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43289E-FCE1-4B44-B630-07D4BBBC70CC}" v="5" dt="2020-11-26T14:34:42.2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929" autoAdjust="0"/>
    <p:restoredTop sz="92308" autoAdjust="0"/>
  </p:normalViewPr>
  <p:slideViewPr>
    <p:cSldViewPr showGuides="1">
      <p:cViewPr varScale="1">
        <p:scale>
          <a:sx n="63" d="100"/>
          <a:sy n="63" d="100"/>
        </p:scale>
        <p:origin x="1176" y="6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3: </a:t>
            </a:r>
            <a:r>
              <a:rPr lang="en-GB" dirty="0">
                <a:ea typeface="ＭＳ Ｐゴシック" pitchFamily="-105" charset="-128"/>
                <a:cs typeface="ＭＳ Ｐゴシック" pitchFamily="-105" charset="-128"/>
              </a:rPr>
              <a:t>Tools for masonry work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B44D841-3B86-414A-A6AD-572061521D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2024" y="3964613"/>
            <a:ext cx="1597025" cy="159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a:extLst>
              <a:ext uri="{FF2B5EF4-FFF2-40B4-BE49-F238E27FC236}">
                <a16:creationId xmlns:a16="http://schemas.microsoft.com/office/drawing/2014/main" id="{5372D511-1019-470A-A746-9A5FD1E5ED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114668">
            <a:off x="1998291" y="3854737"/>
            <a:ext cx="1973263"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Looking after tools</a:t>
            </a:r>
            <a:endParaRPr lang="en-US" b="0" dirty="0"/>
          </a:p>
        </p:txBody>
      </p:sp>
      <p:sp>
        <p:nvSpPr>
          <p:cNvPr id="3" name="Content Placeholder 2"/>
          <p:cNvSpPr>
            <a:spLocks noGrp="1"/>
          </p:cNvSpPr>
          <p:nvPr>
            <p:ph sz="quarter" idx="10"/>
          </p:nvPr>
        </p:nvSpPr>
        <p:spPr>
          <a:xfrm>
            <a:off x="457856" y="1585670"/>
            <a:ext cx="7714544" cy="3141136"/>
          </a:xfrm>
        </p:spPr>
        <p:txBody>
          <a:bodyPr/>
          <a:lstStyle/>
          <a:p>
            <a:r>
              <a:rPr lang="en-GB" dirty="0"/>
              <a:t>Looking after your tools will mean they are always fit for purpose and that you can always produce the best quality work possible.</a:t>
            </a:r>
          </a:p>
          <a:p>
            <a:r>
              <a:rPr lang="en-GB" dirty="0"/>
              <a:t>Keep them clean, keep chisels sharp, treat more fragile tools such as spirit levels with care, and they will serve you well for a long time. </a:t>
            </a:r>
          </a:p>
          <a:p>
            <a:pPr marL="0" lvl="8" indent="0" eaLnBrk="0" hangingPunct="0">
              <a:lnSpc>
                <a:spcPts val="1200"/>
              </a:lnSpc>
              <a:spcBef>
                <a:spcPts val="0"/>
              </a:spcBef>
              <a:spcAft>
                <a:spcPts val="0"/>
              </a:spcAft>
              <a:buNone/>
            </a:pPr>
            <a:endParaRPr lang="en-US" dirty="0"/>
          </a:p>
        </p:txBody>
      </p:sp>
      <p:pic>
        <p:nvPicPr>
          <p:cNvPr id="7" name="Picture 6">
            <a:extLst>
              <a:ext uri="{FF2B5EF4-FFF2-40B4-BE49-F238E27FC236}">
                <a16:creationId xmlns:a16="http://schemas.microsoft.com/office/drawing/2014/main" id="{3D3BFA78-6A6F-496A-AAB8-3F746C0D1D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4664" y="4191454"/>
            <a:ext cx="1100138" cy="1100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a:extLst>
              <a:ext uri="{FF2B5EF4-FFF2-40B4-BE49-F238E27FC236}">
                <a16:creationId xmlns:a16="http://schemas.microsoft.com/office/drawing/2014/main" id="{138E87D5-653D-45F0-BDA4-1D02E157D6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481" y="3964613"/>
            <a:ext cx="1489075" cy="148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a:extLst>
              <a:ext uri="{FF2B5EF4-FFF2-40B4-BE49-F238E27FC236}">
                <a16:creationId xmlns:a16="http://schemas.microsoft.com/office/drawing/2014/main" id="{D622D4DB-FB33-42A0-BAAC-475F250EABC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4344" y="4877602"/>
            <a:ext cx="944562" cy="944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a:extLst>
              <a:ext uri="{FF2B5EF4-FFF2-40B4-BE49-F238E27FC236}">
                <a16:creationId xmlns:a16="http://schemas.microsoft.com/office/drawing/2014/main" id="{AF35FCEB-7A05-4A9F-8FE4-C21328434C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319727">
            <a:off x="4754604" y="4259271"/>
            <a:ext cx="1236662" cy="1236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a:extLst>
              <a:ext uri="{FF2B5EF4-FFF2-40B4-BE49-F238E27FC236}">
                <a16:creationId xmlns:a16="http://schemas.microsoft.com/office/drawing/2014/main" id="{0C79C4BC-9C78-4734-9B1E-6959729D9E8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929" t="8211" r="5884" b="8698"/>
          <a:stretch>
            <a:fillRect/>
          </a:stretch>
        </p:blipFill>
        <p:spPr bwMode="auto">
          <a:xfrm rot="1787078">
            <a:off x="6189693" y="3893019"/>
            <a:ext cx="1520825" cy="141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7A542-B378-4C82-A440-FAA4C95382C8}"/>
              </a:ext>
            </a:extLst>
          </p:cNvPr>
          <p:cNvSpPr>
            <a:spLocks noGrp="1"/>
          </p:cNvSpPr>
          <p:nvPr>
            <p:ph type="title"/>
          </p:nvPr>
        </p:nvSpPr>
        <p:spPr/>
        <p:txBody>
          <a:bodyPr/>
          <a:lstStyle/>
          <a:p>
            <a:r>
              <a:rPr lang="en-GB" dirty="0"/>
              <a:t>Trowels</a:t>
            </a:r>
          </a:p>
        </p:txBody>
      </p:sp>
      <p:sp>
        <p:nvSpPr>
          <p:cNvPr id="5" name="Rectangle 4">
            <a:extLst>
              <a:ext uri="{FF2B5EF4-FFF2-40B4-BE49-F238E27FC236}">
                <a16:creationId xmlns:a16="http://schemas.microsoft.com/office/drawing/2014/main" id="{8B574F12-9B10-4E8A-B49B-C45D475E0F65}"/>
              </a:ext>
            </a:extLst>
          </p:cNvPr>
          <p:cNvSpPr/>
          <p:nvPr/>
        </p:nvSpPr>
        <p:spPr>
          <a:xfrm>
            <a:off x="368052" y="1418239"/>
            <a:ext cx="4996035" cy="4042132"/>
          </a:xfrm>
          <a:prstGeom prst="rect">
            <a:avLst/>
          </a:prstGeom>
        </p:spPr>
        <p:txBody>
          <a:bodyPr wrap="square">
            <a:spAutoFit/>
          </a:bodyPr>
          <a:lstStyle/>
          <a:p>
            <a:pPr>
              <a:spcAft>
                <a:spcPts val="1000"/>
              </a:spcAft>
            </a:pPr>
            <a:r>
              <a:rPr lang="en-GB" dirty="0"/>
              <a:t>To build a wall in brick, block or stone we use a laying trowel to produce a mortar bed joint and perp joints. There are different shapes and sizes of trowel available.</a:t>
            </a:r>
          </a:p>
          <a:p>
            <a:pPr>
              <a:spcAft>
                <a:spcPts val="1000"/>
              </a:spcAft>
            </a:pPr>
            <a:r>
              <a:rPr lang="en-GB" dirty="0"/>
              <a:t>This is the bricklayer’s main tool and is used consistently throughout a working day. </a:t>
            </a:r>
          </a:p>
          <a:p>
            <a:pPr>
              <a:spcAft>
                <a:spcPts val="1000"/>
              </a:spcAft>
            </a:pPr>
            <a:r>
              <a:rPr lang="en-GB" dirty="0">
                <a:effectLst/>
                <a:latin typeface="+mj-lt"/>
                <a:ea typeface="Calibri" panose="020F0502020204030204" pitchFamily="34" charset="0"/>
                <a:cs typeface="Times New Roman" panose="02020603050405020304" pitchFamily="18" charset="0"/>
              </a:rPr>
              <a:t>A poin</a:t>
            </a:r>
            <a:r>
              <a:rPr lang="en-GB" dirty="0">
                <a:latin typeface="+mj-lt"/>
                <a:ea typeface="Calibri" panose="020F0502020204030204" pitchFamily="34" charset="0"/>
                <a:cs typeface="Times New Roman" panose="02020603050405020304" pitchFamily="18" charset="0"/>
              </a:rPr>
              <a:t>ting trowel is a smaller tool used to produce a joint finish in masonry and can also be used to smooth mortar applied to surfaces such as the top of a pier or pillar.</a:t>
            </a:r>
            <a:endParaRPr lang="en-GB" dirty="0">
              <a:effectLst/>
              <a:latin typeface="+mj-lt"/>
              <a:ea typeface="Calibri" panose="020F0502020204030204" pitchFamily="34" charset="0"/>
              <a:cs typeface="Times New Roman" panose="02020603050405020304" pitchFamily="18" charset="0"/>
            </a:endParaRPr>
          </a:p>
        </p:txBody>
      </p:sp>
      <p:pic>
        <p:nvPicPr>
          <p:cNvPr id="10" name="Content Placeholder 9">
            <a:extLst>
              <a:ext uri="{FF2B5EF4-FFF2-40B4-BE49-F238E27FC236}">
                <a16:creationId xmlns:a16="http://schemas.microsoft.com/office/drawing/2014/main" id="{DEB91C7A-7A89-4458-BAD0-975185343DB4}"/>
              </a:ext>
            </a:extLst>
          </p:cNvPr>
          <p:cNvPicPr>
            <a:picLocks noGrp="1" noChangeAspect="1"/>
          </p:cNvPicPr>
          <p:nvPr>
            <p:ph sz="quarter" idx="10"/>
          </p:nvPr>
        </p:nvPicPr>
        <p:blipFill>
          <a:blip r:embed="rId2"/>
          <a:stretch>
            <a:fillRect/>
          </a:stretch>
        </p:blipFill>
        <p:spPr>
          <a:xfrm>
            <a:off x="6213585" y="1600130"/>
            <a:ext cx="2765502" cy="1962615"/>
          </a:xfrm>
          <a:prstGeom prst="rect">
            <a:avLst/>
          </a:prstGeom>
        </p:spPr>
      </p:pic>
      <p:pic>
        <p:nvPicPr>
          <p:cNvPr id="11" name="Picture 2">
            <a:extLst>
              <a:ext uri="{FF2B5EF4-FFF2-40B4-BE49-F238E27FC236}">
                <a16:creationId xmlns:a16="http://schemas.microsoft.com/office/drawing/2014/main" id="{D4816D0E-76D0-4CD7-81AB-BC9F8B8B4F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5641" y="4077072"/>
            <a:ext cx="1603528" cy="1603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9128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a16="http://schemas.microsoft.com/office/drawing/2014/main" id="{54BBB4DE-E28C-4CC0-A7E8-937BFE5ABB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584" t="20910" r="25896" b="43424"/>
          <a:stretch/>
        </p:blipFill>
        <p:spPr bwMode="auto">
          <a:xfrm>
            <a:off x="4365686" y="2047239"/>
            <a:ext cx="4310769" cy="2101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Levels</a:t>
            </a:r>
          </a:p>
        </p:txBody>
      </p:sp>
      <p:sp>
        <p:nvSpPr>
          <p:cNvPr id="3075" name="Content Placeholder 2"/>
          <p:cNvSpPr>
            <a:spLocks noGrp="1"/>
          </p:cNvSpPr>
          <p:nvPr>
            <p:ph sz="quarter" idx="10"/>
          </p:nvPr>
        </p:nvSpPr>
        <p:spPr>
          <a:xfrm>
            <a:off x="467544" y="1484783"/>
            <a:ext cx="5544616" cy="3784839"/>
          </a:xfrm>
        </p:spPr>
        <p:txBody>
          <a:bodyPr/>
          <a:lstStyle/>
          <a:p>
            <a:r>
              <a:rPr lang="en-GB" dirty="0"/>
              <a:t>Spirit levels are used frequently during masonry construction operations to check that the work is level and plumb.</a:t>
            </a:r>
          </a:p>
          <a:p>
            <a:r>
              <a:rPr lang="en-GB" dirty="0"/>
              <a:t>Spirit levels are available in a </a:t>
            </a:r>
            <a:br>
              <a:rPr lang="en-GB" dirty="0"/>
            </a:br>
            <a:r>
              <a:rPr lang="en-GB" dirty="0"/>
              <a:t>range of lengths and sizes for </a:t>
            </a:r>
            <a:br>
              <a:rPr lang="en-GB" dirty="0"/>
            </a:br>
            <a:r>
              <a:rPr lang="en-GB" dirty="0"/>
              <a:t>various applications.</a:t>
            </a:r>
          </a:p>
          <a:p>
            <a:r>
              <a:rPr lang="en-US" kern="0" dirty="0">
                <a:ea typeface="ＭＳ Ｐゴシック" pitchFamily="-105" charset="-128"/>
                <a:cs typeface="ＭＳ Ｐゴシック" pitchFamily="-105" charset="-128"/>
              </a:rPr>
              <a:t>The smaller level shown here </a:t>
            </a:r>
            <a:br>
              <a:rPr lang="en-US" kern="0" dirty="0">
                <a:ea typeface="ＭＳ Ｐゴシック" pitchFamily="-105" charset="-128"/>
                <a:cs typeface="ＭＳ Ｐゴシック" pitchFamily="-105" charset="-128"/>
              </a:rPr>
            </a:br>
            <a:r>
              <a:rPr lang="en-US" kern="0" dirty="0">
                <a:ea typeface="ＭＳ Ｐゴシック" pitchFamily="-105" charset="-128"/>
                <a:cs typeface="ＭＳ Ｐゴシック" pitchFamily="-105" charset="-128"/>
              </a:rPr>
              <a:t>could be used to level </a:t>
            </a:r>
            <a:br>
              <a:rPr lang="en-US" kern="0" dirty="0">
                <a:ea typeface="ＭＳ Ｐゴシック" pitchFamily="-105" charset="-128"/>
                <a:cs typeface="ＭＳ Ｐゴシック" pitchFamily="-105" charset="-128"/>
              </a:rPr>
            </a:br>
            <a:r>
              <a:rPr lang="en-US" kern="0" dirty="0">
                <a:ea typeface="ＭＳ Ｐゴシック" pitchFamily="-105" charset="-128"/>
                <a:cs typeface="ＭＳ Ｐゴシック" pitchFamily="-105" charset="-128"/>
              </a:rPr>
              <a:t>individual bricks in a brick-on-</a:t>
            </a:r>
            <a:br>
              <a:rPr lang="en-US" kern="0" dirty="0">
                <a:ea typeface="ＭＳ Ｐゴシック" pitchFamily="-105" charset="-128"/>
                <a:cs typeface="ＭＳ Ｐゴシック" pitchFamily="-105" charset="-128"/>
              </a:rPr>
            </a:br>
            <a:r>
              <a:rPr lang="en-US" kern="0" dirty="0">
                <a:ea typeface="ＭＳ Ｐゴシック" pitchFamily="-105" charset="-128"/>
                <a:cs typeface="ＭＳ Ｐゴシック" pitchFamily="-105" charset="-128"/>
              </a:rPr>
              <a:t>edge coping for example.</a:t>
            </a:r>
          </a:p>
          <a:p>
            <a:endParaRPr lang="en-GB" dirty="0"/>
          </a:p>
          <a:p>
            <a:endParaRPr dirty="0">
              <a:ea typeface="ＭＳ Ｐゴシック" pitchFamily="-105" charset="-128"/>
              <a:cs typeface="ＭＳ Ｐゴシック" pitchFamily="-105" charset="-128"/>
            </a:endParaRPr>
          </a:p>
        </p:txBody>
      </p:sp>
      <p:pic>
        <p:nvPicPr>
          <p:cNvPr id="9" name="Picture 2" descr="http://www.axminster.co.uk/images/products/large/953659_xl.jpg">
            <a:extLst>
              <a:ext uri="{FF2B5EF4-FFF2-40B4-BE49-F238E27FC236}">
                <a16:creationId xmlns:a16="http://schemas.microsoft.com/office/drawing/2014/main" id="{3AEF6397-178D-44AC-B80A-CA3A73521B6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3688" b="39312"/>
          <a:stretch/>
        </p:blipFill>
        <p:spPr bwMode="auto">
          <a:xfrm>
            <a:off x="5508104" y="4469801"/>
            <a:ext cx="2962300" cy="7998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8EB65DAE-E207-4DFC-8326-215BE73BF3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750072">
            <a:off x="4614370" y="3569144"/>
            <a:ext cx="2846604" cy="2378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descr="http://www.axminster.co.uk/images/products/large/135565_xl.jpg">
            <a:extLst>
              <a:ext uri="{FF2B5EF4-FFF2-40B4-BE49-F238E27FC236}">
                <a16:creationId xmlns:a16="http://schemas.microsoft.com/office/drawing/2014/main" id="{16F1E765-332A-4C4C-AF3D-41F0335DD0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482235" flipH="1">
            <a:off x="6139225" y="1730521"/>
            <a:ext cx="3062641" cy="268622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ea typeface="ＭＳ Ｐゴシック" pitchFamily="-105" charset="-128"/>
                <a:cs typeface="ＭＳ Ｐゴシック" pitchFamily="-105" charset="-128"/>
              </a:rPr>
              <a:t>Hammers</a:t>
            </a:r>
            <a:endParaRPr lang="en-US" dirty="0"/>
          </a:p>
        </p:txBody>
      </p:sp>
      <p:sp>
        <p:nvSpPr>
          <p:cNvPr id="3" name="Content Placeholder 2"/>
          <p:cNvSpPr>
            <a:spLocks noGrp="1"/>
          </p:cNvSpPr>
          <p:nvPr>
            <p:ph sz="quarter" idx="10"/>
          </p:nvPr>
        </p:nvSpPr>
        <p:spPr>
          <a:xfrm>
            <a:off x="461646" y="1542888"/>
            <a:ext cx="6126578" cy="3511766"/>
          </a:xfrm>
        </p:spPr>
        <p:txBody>
          <a:bodyPr/>
          <a:lstStyle/>
          <a:p>
            <a:r>
              <a:rPr lang="en-GB" dirty="0"/>
              <a:t>Hammers used by a bricklayer are designed for tough cutting work. </a:t>
            </a:r>
          </a:p>
          <a:p>
            <a:r>
              <a:rPr lang="en-US" kern="0" dirty="0"/>
              <a:t>These tools are specifically designed to cut and trim bricks and blocks to the required length and shape.</a:t>
            </a:r>
          </a:p>
          <a:p>
            <a:r>
              <a:rPr lang="en-US" kern="0" dirty="0"/>
              <a:t>The hammer shown here with a </a:t>
            </a:r>
            <a:br>
              <a:rPr lang="en-US" kern="0" dirty="0"/>
            </a:br>
            <a:r>
              <a:rPr lang="en-US" kern="0" dirty="0"/>
              <a:t>bladed end is called a brick </a:t>
            </a:r>
            <a:br>
              <a:rPr lang="en-US" kern="0" dirty="0"/>
            </a:br>
            <a:r>
              <a:rPr lang="en-US" kern="0" dirty="0"/>
              <a:t>hammer and the hammer with </a:t>
            </a:r>
            <a:br>
              <a:rPr lang="en-US" kern="0" dirty="0"/>
            </a:br>
            <a:r>
              <a:rPr lang="en-US" kern="0" dirty="0"/>
              <a:t>a bulkier head is called a </a:t>
            </a:r>
            <a:r>
              <a:rPr lang="en-US" kern="0"/>
              <a:t>club </a:t>
            </a:r>
            <a:br>
              <a:rPr lang="en-US" kern="0"/>
            </a:br>
            <a:r>
              <a:rPr lang="en-US" kern="0"/>
              <a:t>(or lump</a:t>
            </a:r>
            <a:r>
              <a:rPr lang="en-US" kern="0" dirty="0"/>
              <a:t>) hammer. </a:t>
            </a:r>
          </a:p>
          <a:p>
            <a:endParaRPr lang="en-US" kern="0" dirty="0"/>
          </a:p>
          <a:p>
            <a:r>
              <a:rPr lang="en-US" kern="0" dirty="0"/>
              <a:t> </a:t>
            </a:r>
          </a:p>
          <a:p>
            <a:endParaRPr lang="en-US" kern="0" dirty="0"/>
          </a:p>
          <a:p>
            <a:endParaRPr lang="en-GB" dirty="0"/>
          </a:p>
          <a:p>
            <a:endParaRPr lang="en-US" dirty="0"/>
          </a:p>
        </p:txBody>
      </p:sp>
      <p:sp>
        <p:nvSpPr>
          <p:cNvPr id="9" name="TextBox 8">
            <a:extLst>
              <a:ext uri="{FF2B5EF4-FFF2-40B4-BE49-F238E27FC236}">
                <a16:creationId xmlns:a16="http://schemas.microsoft.com/office/drawing/2014/main" id="{EDC5CA0A-23EF-4E5B-A0F6-91BECE4C107C}"/>
              </a:ext>
            </a:extLst>
          </p:cNvPr>
          <p:cNvSpPr txBox="1"/>
          <p:nvPr/>
        </p:nvSpPr>
        <p:spPr>
          <a:xfrm>
            <a:off x="7624643" y="1408498"/>
            <a:ext cx="1195829" cy="707886"/>
          </a:xfrm>
          <a:prstGeom prst="rect">
            <a:avLst/>
          </a:prstGeom>
          <a:noFill/>
        </p:spPr>
        <p:txBody>
          <a:bodyPr wrap="square" rtlCol="0">
            <a:spAutoFit/>
          </a:bodyPr>
          <a:lstStyle/>
          <a:p>
            <a:r>
              <a:rPr lang="en-GB" dirty="0"/>
              <a:t>Brick hammer</a:t>
            </a:r>
          </a:p>
        </p:txBody>
      </p:sp>
      <p:sp>
        <p:nvSpPr>
          <p:cNvPr id="10" name="TextBox 9">
            <a:extLst>
              <a:ext uri="{FF2B5EF4-FFF2-40B4-BE49-F238E27FC236}">
                <a16:creationId xmlns:a16="http://schemas.microsoft.com/office/drawing/2014/main" id="{374D567F-768C-4244-88A2-77848F1F08E3}"/>
              </a:ext>
            </a:extLst>
          </p:cNvPr>
          <p:cNvSpPr txBox="1"/>
          <p:nvPr/>
        </p:nvSpPr>
        <p:spPr>
          <a:xfrm>
            <a:off x="4413385" y="5357091"/>
            <a:ext cx="1800200" cy="707886"/>
          </a:xfrm>
          <a:prstGeom prst="rect">
            <a:avLst/>
          </a:prstGeom>
          <a:noFill/>
        </p:spPr>
        <p:txBody>
          <a:bodyPr wrap="square" rtlCol="0">
            <a:spAutoFit/>
          </a:bodyPr>
          <a:lstStyle/>
          <a:p>
            <a:r>
              <a:rPr lang="en-GB" dirty="0"/>
              <a:t>Club (or lump) hammer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pitchFamily="-105" charset="-128"/>
                <a:cs typeface="ＭＳ Ｐゴシック" pitchFamily="-105" charset="-128"/>
              </a:rPr>
              <a:t>Hammers </a:t>
            </a:r>
            <a:r>
              <a:rPr lang="en-US" b="0" dirty="0">
                <a:ea typeface="ＭＳ Ｐゴシック" pitchFamily="-105" charset="-128"/>
                <a:cs typeface="ＭＳ Ｐゴシック" pitchFamily="-105" charset="-128"/>
              </a:rPr>
              <a:t>continued</a:t>
            </a:r>
          </a:p>
        </p:txBody>
      </p:sp>
      <p:sp>
        <p:nvSpPr>
          <p:cNvPr id="8" name="Content Placeholder 6">
            <a:extLst>
              <a:ext uri="{FF2B5EF4-FFF2-40B4-BE49-F238E27FC236}">
                <a16:creationId xmlns:a16="http://schemas.microsoft.com/office/drawing/2014/main" id="{4D4A3912-F3A5-4A70-81C4-32F36F8E4076}"/>
              </a:ext>
            </a:extLst>
          </p:cNvPr>
          <p:cNvSpPr txBox="1">
            <a:spLocks/>
          </p:cNvSpPr>
          <p:nvPr/>
        </p:nvSpPr>
        <p:spPr bwMode="auto">
          <a:xfrm>
            <a:off x="457200" y="1700808"/>
            <a:ext cx="4402832" cy="4154984"/>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t>This hammer is a specialist tool used by bricklayers to trim and shape masonry materials very accurately. </a:t>
            </a:r>
          </a:p>
          <a:p>
            <a:r>
              <a:rPr lang="en-US" kern="0" dirty="0"/>
              <a:t>When creating angles or even curves, fine adjustments can be made with this tool which is known as a scutch hammer.  </a:t>
            </a:r>
          </a:p>
          <a:p>
            <a:r>
              <a:rPr lang="en-US" kern="0" dirty="0"/>
              <a:t>A separate part of the hammer known as a comb can be replaced when it becomes worn.</a:t>
            </a:r>
          </a:p>
          <a:p>
            <a:endParaRPr lang="en-US" kern="0" dirty="0"/>
          </a:p>
        </p:txBody>
      </p:sp>
      <p:pic>
        <p:nvPicPr>
          <p:cNvPr id="9" name="Picture 2" descr="http://www.axminster.co.uk/images/products/large/118493_xl.jpg">
            <a:extLst>
              <a:ext uri="{FF2B5EF4-FFF2-40B4-BE49-F238E27FC236}">
                <a16:creationId xmlns:a16="http://schemas.microsoft.com/office/drawing/2014/main" id="{31123350-6C7E-468B-A271-FA43042090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205374"/>
            <a:ext cx="2962300" cy="29623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www.axminster.co.uk/images/products/large/400476_xl.jpg">
            <a:extLst>
              <a:ext uri="{FF2B5EF4-FFF2-40B4-BE49-F238E27FC236}">
                <a16:creationId xmlns:a16="http://schemas.microsoft.com/office/drawing/2014/main" id="{417465FF-23BA-40D6-9424-E67959777B5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918" t="65789" r="44482" b="19611"/>
          <a:stretch/>
        </p:blipFill>
        <p:spPr bwMode="auto">
          <a:xfrm>
            <a:off x="6013730" y="4428370"/>
            <a:ext cx="1519000" cy="142163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8E4FDDE-37CD-4C9F-9B83-298E9A4F803E}"/>
              </a:ext>
            </a:extLst>
          </p:cNvPr>
          <p:cNvSpPr txBox="1"/>
          <p:nvPr/>
        </p:nvSpPr>
        <p:spPr>
          <a:xfrm>
            <a:off x="7274761" y="1700808"/>
            <a:ext cx="1195829" cy="707886"/>
          </a:xfrm>
          <a:prstGeom prst="rect">
            <a:avLst/>
          </a:prstGeom>
          <a:noFill/>
        </p:spPr>
        <p:txBody>
          <a:bodyPr wrap="square" rtlCol="0">
            <a:spAutoFit/>
          </a:bodyPr>
          <a:lstStyle/>
          <a:p>
            <a:r>
              <a:rPr lang="en-GB" dirty="0"/>
              <a:t>Scutch hammer</a:t>
            </a:r>
          </a:p>
        </p:txBody>
      </p:sp>
      <p:sp>
        <p:nvSpPr>
          <p:cNvPr id="7" name="TextBox 6">
            <a:extLst>
              <a:ext uri="{FF2B5EF4-FFF2-40B4-BE49-F238E27FC236}">
                <a16:creationId xmlns:a16="http://schemas.microsoft.com/office/drawing/2014/main" id="{625D12B3-E5AA-417B-9159-DF35848A0E14}"/>
              </a:ext>
            </a:extLst>
          </p:cNvPr>
          <p:cNvSpPr txBox="1"/>
          <p:nvPr/>
        </p:nvSpPr>
        <p:spPr>
          <a:xfrm>
            <a:off x="7354280" y="4693221"/>
            <a:ext cx="1195829" cy="400110"/>
          </a:xfrm>
          <a:prstGeom prst="rect">
            <a:avLst/>
          </a:prstGeom>
          <a:noFill/>
        </p:spPr>
        <p:txBody>
          <a:bodyPr wrap="square" rtlCol="0">
            <a:spAutoFit/>
          </a:bodyPr>
          <a:lstStyle/>
          <a:p>
            <a:r>
              <a:rPr lang="en-GB" dirty="0"/>
              <a:t>A comb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5A6372C7-CBB5-4347-A17C-64C7B40B051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701" t="22714" r="33628" b="18282"/>
          <a:stretch/>
        </p:blipFill>
        <p:spPr bwMode="auto">
          <a:xfrm>
            <a:off x="4744928" y="1474525"/>
            <a:ext cx="3931528" cy="3333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a:extLst>
              <a:ext uri="{FF2B5EF4-FFF2-40B4-BE49-F238E27FC236}">
                <a16:creationId xmlns:a16="http://schemas.microsoft.com/office/drawing/2014/main" id="{C839A7BB-CAB7-4535-87C9-018716A2F68B}"/>
              </a:ext>
            </a:extLst>
          </p:cNvPr>
          <p:cNvSpPr>
            <a:spLocks noGrp="1"/>
          </p:cNvSpPr>
          <p:nvPr>
            <p:ph type="title"/>
          </p:nvPr>
        </p:nvSpPr>
        <p:spPr/>
        <p:txBody>
          <a:bodyPr/>
          <a:lstStyle/>
          <a:p>
            <a:r>
              <a:rPr lang="en-US" dirty="0">
                <a:ea typeface="ＭＳ Ｐゴシック" pitchFamily="-105" charset="-128"/>
                <a:cs typeface="ＭＳ Ｐゴシック" pitchFamily="-105" charset="-128"/>
              </a:rPr>
              <a:t>Bolster chisel</a:t>
            </a:r>
            <a:endParaRPr lang="en-GB" dirty="0"/>
          </a:p>
        </p:txBody>
      </p:sp>
      <p:sp>
        <p:nvSpPr>
          <p:cNvPr id="5" name="Content Placeholder 2">
            <a:extLst>
              <a:ext uri="{FF2B5EF4-FFF2-40B4-BE49-F238E27FC236}">
                <a16:creationId xmlns:a16="http://schemas.microsoft.com/office/drawing/2014/main" id="{61A2AAED-E247-4C49-8C1D-2DF86BF02E1F}"/>
              </a:ext>
            </a:extLst>
          </p:cNvPr>
          <p:cNvSpPr txBox="1">
            <a:spLocks/>
          </p:cNvSpPr>
          <p:nvPr/>
        </p:nvSpPr>
        <p:spPr bwMode="auto">
          <a:xfrm>
            <a:off x="467544" y="1484784"/>
            <a:ext cx="5760640" cy="436521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There are many different chisels and cutting tools that are used in combination with a club (or lump) hammer.</a:t>
            </a:r>
          </a:p>
          <a:p>
            <a:r>
              <a:rPr lang="en-GB" dirty="0"/>
              <a:t>This is a bolster chisel which is used </a:t>
            </a:r>
            <a:br>
              <a:rPr lang="en-GB" dirty="0"/>
            </a:br>
            <a:r>
              <a:rPr lang="en-GB" dirty="0"/>
              <a:t>to accurately cut bricks and blocks to </a:t>
            </a:r>
            <a:br>
              <a:rPr lang="en-GB" dirty="0"/>
            </a:br>
            <a:r>
              <a:rPr lang="en-GB" dirty="0"/>
              <a:t>specific dimensions.</a:t>
            </a:r>
          </a:p>
          <a:p>
            <a:endParaRPr lang="en-GB" dirty="0"/>
          </a:p>
          <a:p>
            <a:r>
              <a:rPr lang="en-GB" dirty="0"/>
              <a:t>Caution – using a different hammer with </a:t>
            </a:r>
            <a:br>
              <a:rPr lang="en-GB" dirty="0"/>
            </a:br>
            <a:r>
              <a:rPr lang="en-GB" dirty="0"/>
              <a:t>a bolster chisel, such as a brick hammer, risks causing injury to your hand – it is very easy to miss the chisel because of the smaller hammer head.</a:t>
            </a:r>
          </a:p>
          <a:p>
            <a:endParaRPr lang="en-US" kern="0" dirty="0">
              <a:ea typeface="ＭＳ Ｐゴシック" pitchFamily="-105" charset="-128"/>
              <a:cs typeface="ＭＳ Ｐゴシック" pitchFamily="-105" charset="-128"/>
            </a:endParaRPr>
          </a:p>
          <a:p>
            <a:endParaRPr lang="en-GB" dirty="0"/>
          </a:p>
          <a:p>
            <a:endParaRPr lang="en-US" kern="0" dirty="0">
              <a:ea typeface="ＭＳ Ｐゴシック" pitchFamily="-105" charset="-128"/>
              <a:cs typeface="ＭＳ Ｐゴシック" pitchFamily="-105" charset="-128"/>
            </a:endParaRPr>
          </a:p>
          <a:p>
            <a:endParaRPr lang="en-GB" dirty="0"/>
          </a:p>
          <a:p>
            <a:endParaRPr lang="en-US" kern="0" dirty="0">
              <a:ea typeface="ＭＳ Ｐゴシック" pitchFamily="-105" charset="-128"/>
              <a:cs typeface="ＭＳ Ｐゴシック" pitchFamily="-105" charset="-128"/>
            </a:endParaRPr>
          </a:p>
        </p:txBody>
      </p:sp>
      <p:pic>
        <p:nvPicPr>
          <p:cNvPr id="8" name="Picture 2">
            <a:extLst>
              <a:ext uri="{FF2B5EF4-FFF2-40B4-BE49-F238E27FC236}">
                <a16:creationId xmlns:a16="http://schemas.microsoft.com/office/drawing/2014/main" id="{05FC2366-FA0B-48B4-97CF-559B55A25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50072">
            <a:off x="7144012" y="3759733"/>
            <a:ext cx="1828591" cy="1527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6855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DF25465-6E52-4143-BFC9-49A59AD0443A}"/>
              </a:ext>
            </a:extLst>
          </p:cNvPr>
          <p:cNvPicPr>
            <a:picLocks noChangeAspect="1"/>
          </p:cNvPicPr>
          <p:nvPr/>
        </p:nvPicPr>
        <p:blipFill>
          <a:blip r:embed="rId2"/>
          <a:stretch>
            <a:fillRect/>
          </a:stretch>
        </p:blipFill>
        <p:spPr>
          <a:xfrm>
            <a:off x="5713318" y="3902032"/>
            <a:ext cx="3368427" cy="2270944"/>
          </a:xfrm>
          <a:prstGeom prst="rect">
            <a:avLst/>
          </a:prstGeom>
        </p:spPr>
      </p:pic>
      <p:pic>
        <p:nvPicPr>
          <p:cNvPr id="5" name="Picture 2">
            <a:extLst>
              <a:ext uri="{FF2B5EF4-FFF2-40B4-BE49-F238E27FC236}">
                <a16:creationId xmlns:a16="http://schemas.microsoft.com/office/drawing/2014/main" id="{D4C8AD54-3B85-41DC-A644-FAACBB6613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483" t="16139" r="21960" b="31382"/>
          <a:stretch/>
        </p:blipFill>
        <p:spPr bwMode="auto">
          <a:xfrm>
            <a:off x="5724128" y="1368271"/>
            <a:ext cx="3275123" cy="2198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quarter" idx="10"/>
          </p:nvPr>
        </p:nvSpPr>
        <p:spPr>
          <a:xfrm>
            <a:off x="457200" y="1700808"/>
            <a:ext cx="5256118" cy="3528392"/>
          </a:xfrm>
        </p:spPr>
        <p:txBody>
          <a:bodyPr/>
          <a:lstStyle/>
          <a:p>
            <a:r>
              <a:rPr lang="en-GB" dirty="0"/>
              <a:t>One of the most important tools used in masonry construction work is a relatively simple one.</a:t>
            </a:r>
          </a:p>
          <a:p>
            <a:r>
              <a:rPr lang="en-GB" dirty="0"/>
              <a:t>To build a straight wall longer than the length of a spirit level, a string line is an essential piece of equipment.</a:t>
            </a:r>
          </a:p>
          <a:p>
            <a:r>
              <a:rPr lang="en-US" kern="0" dirty="0"/>
              <a:t>The line is wound onto pins that can be driven into hardened mortar joints. The line and pins are often used with corner blocks which can be attached to brick or block corners.</a:t>
            </a:r>
          </a:p>
          <a:p>
            <a:endParaRPr lang="en-US" kern="0" dirty="0"/>
          </a:p>
          <a:p>
            <a:endParaRPr lang="en-US" kern="0" dirty="0"/>
          </a:p>
          <a:p>
            <a:endParaRPr lang="en-GB" dirty="0"/>
          </a:p>
          <a:p>
            <a:endParaRPr lang="en-GB" dirty="0"/>
          </a:p>
          <a:p>
            <a:endParaRPr lang="en-US" dirty="0"/>
          </a:p>
        </p:txBody>
      </p:sp>
      <p:sp>
        <p:nvSpPr>
          <p:cNvPr id="6" name="Title 5">
            <a:extLst>
              <a:ext uri="{FF2B5EF4-FFF2-40B4-BE49-F238E27FC236}">
                <a16:creationId xmlns:a16="http://schemas.microsoft.com/office/drawing/2014/main" id="{B755C899-393C-45D0-BEE9-EAB2845A11EC}"/>
              </a:ext>
            </a:extLst>
          </p:cNvPr>
          <p:cNvSpPr>
            <a:spLocks noGrp="1"/>
          </p:cNvSpPr>
          <p:nvPr>
            <p:ph type="title"/>
          </p:nvPr>
        </p:nvSpPr>
        <p:spPr/>
        <p:txBody>
          <a:bodyPr/>
          <a:lstStyle/>
          <a:p>
            <a:r>
              <a:rPr lang="en-US" dirty="0">
                <a:ea typeface="ＭＳ Ｐゴシック" pitchFamily="-105" charset="-128"/>
                <a:cs typeface="ＭＳ Ｐゴシック" pitchFamily="-105" charset="-128"/>
              </a:rPr>
              <a:t>String line</a:t>
            </a:r>
            <a:endParaRPr lang="en-GB" dirty="0"/>
          </a:p>
        </p:txBody>
      </p:sp>
      <p:sp>
        <p:nvSpPr>
          <p:cNvPr id="7" name="Content Placeholder 2">
            <a:extLst>
              <a:ext uri="{FF2B5EF4-FFF2-40B4-BE49-F238E27FC236}">
                <a16:creationId xmlns:a16="http://schemas.microsoft.com/office/drawing/2014/main" id="{CCD251D0-4A5F-48D0-89DE-49DCC34AC168}"/>
              </a:ext>
            </a:extLst>
          </p:cNvPr>
          <p:cNvSpPr txBox="1">
            <a:spLocks/>
          </p:cNvSpPr>
          <p:nvPr/>
        </p:nvSpPr>
        <p:spPr bwMode="auto">
          <a:xfrm>
            <a:off x="429333" y="3902032"/>
            <a:ext cx="5294795" cy="15431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endParaRPr lang="en-US" kern="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FE7AF-4CB0-4CAD-9D0F-F636C875E45A}"/>
              </a:ext>
            </a:extLst>
          </p:cNvPr>
          <p:cNvSpPr>
            <a:spLocks noGrp="1"/>
          </p:cNvSpPr>
          <p:nvPr>
            <p:ph type="title"/>
          </p:nvPr>
        </p:nvSpPr>
        <p:spPr/>
        <p:txBody>
          <a:bodyPr/>
          <a:lstStyle/>
          <a:p>
            <a:r>
              <a:rPr lang="en-GB" dirty="0"/>
              <a:t>Jointer</a:t>
            </a:r>
          </a:p>
        </p:txBody>
      </p:sp>
      <p:pic>
        <p:nvPicPr>
          <p:cNvPr id="4" name="Content Placeholder 3">
            <a:extLst>
              <a:ext uri="{FF2B5EF4-FFF2-40B4-BE49-F238E27FC236}">
                <a16:creationId xmlns:a16="http://schemas.microsoft.com/office/drawing/2014/main" id="{3632C6F1-565D-40E9-BC81-36B9400D11CE}"/>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4572700" y="2708920"/>
            <a:ext cx="3482330" cy="3482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3EF2CE90-BE3B-4BB0-A694-962CAA4A9546}"/>
              </a:ext>
            </a:extLst>
          </p:cNvPr>
          <p:cNvSpPr txBox="1">
            <a:spLocks/>
          </p:cNvSpPr>
          <p:nvPr/>
        </p:nvSpPr>
        <p:spPr bwMode="auto">
          <a:xfrm>
            <a:off x="453286" y="1556792"/>
            <a:ext cx="7800455" cy="15431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t>A jointer is used to produce a finish to the bed and perp joints. This tool produces a half-round profile to the mortar joint. </a:t>
            </a:r>
          </a:p>
          <a:p>
            <a:r>
              <a:rPr lang="en-US" kern="0" dirty="0"/>
              <a:t>The process is sometimes referred to as ‘ironing the joint’ and ensures that the joint finish is durable.</a:t>
            </a:r>
          </a:p>
          <a:p>
            <a:endParaRPr lang="en-US" kern="0" dirty="0"/>
          </a:p>
          <a:p>
            <a:endParaRPr lang="en-US" kern="0" dirty="0"/>
          </a:p>
          <a:p>
            <a:endParaRPr lang="en-US" kern="0" dirty="0"/>
          </a:p>
        </p:txBody>
      </p:sp>
      <p:pic>
        <p:nvPicPr>
          <p:cNvPr id="6" name="Picture 5">
            <a:extLst>
              <a:ext uri="{FF2B5EF4-FFF2-40B4-BE49-F238E27FC236}">
                <a16:creationId xmlns:a16="http://schemas.microsoft.com/office/drawing/2014/main" id="{84D5274B-13B4-45D4-894A-B26EAD949BEE}"/>
              </a:ext>
            </a:extLst>
          </p:cNvPr>
          <p:cNvPicPr>
            <a:picLocks noChangeAspect="1"/>
          </p:cNvPicPr>
          <p:nvPr/>
        </p:nvPicPr>
        <p:blipFill>
          <a:blip r:embed="rId3"/>
          <a:stretch>
            <a:fillRect/>
          </a:stretch>
        </p:blipFill>
        <p:spPr>
          <a:xfrm flipH="1">
            <a:off x="1691680" y="3429000"/>
            <a:ext cx="2550821" cy="2258194"/>
          </a:xfrm>
          <a:prstGeom prst="rect">
            <a:avLst/>
          </a:prstGeom>
        </p:spPr>
      </p:pic>
    </p:spTree>
    <p:extLst>
      <p:ext uri="{BB962C8B-B14F-4D97-AF65-F5344CB8AC3E}">
        <p14:creationId xmlns:p14="http://schemas.microsoft.com/office/powerpoint/2010/main" val="2208786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C9807-C1A4-49FB-A163-A808C4969036}"/>
              </a:ext>
            </a:extLst>
          </p:cNvPr>
          <p:cNvSpPr>
            <a:spLocks noGrp="1"/>
          </p:cNvSpPr>
          <p:nvPr>
            <p:ph type="title"/>
          </p:nvPr>
        </p:nvSpPr>
        <p:spPr/>
        <p:txBody>
          <a:bodyPr/>
          <a:lstStyle/>
          <a:p>
            <a:r>
              <a:rPr lang="en-GB" dirty="0"/>
              <a:t>Tape measure</a:t>
            </a:r>
          </a:p>
        </p:txBody>
      </p:sp>
      <p:pic>
        <p:nvPicPr>
          <p:cNvPr id="4" name="Content Placeholder 3">
            <a:extLst>
              <a:ext uri="{FF2B5EF4-FFF2-40B4-BE49-F238E27FC236}">
                <a16:creationId xmlns:a16="http://schemas.microsoft.com/office/drawing/2014/main" id="{D622D4DB-FB33-42A0-BAAC-475F250EABC4}"/>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5004047" y="2339657"/>
            <a:ext cx="3622322" cy="3622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BC3ED495-1011-4DBE-8E94-ACD13CF845F9}"/>
              </a:ext>
            </a:extLst>
          </p:cNvPr>
          <p:cNvSpPr txBox="1">
            <a:spLocks/>
          </p:cNvSpPr>
          <p:nvPr/>
        </p:nvSpPr>
        <p:spPr bwMode="auto">
          <a:xfrm>
            <a:off x="453286" y="1556792"/>
            <a:ext cx="4550761" cy="381642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t>A tape measure is essential to maintaining accuracy and ensuring your work conforms to drawings and the specification.</a:t>
            </a:r>
          </a:p>
          <a:p>
            <a:r>
              <a:rPr lang="en-US" kern="0" dirty="0"/>
              <a:t>Tape measures are available in many lengths. The 10m tape shown here is convenient for use in most masonry construction activities.</a:t>
            </a:r>
          </a:p>
          <a:p>
            <a:endParaRPr lang="en-US" kern="0" dirty="0"/>
          </a:p>
          <a:p>
            <a:endParaRPr lang="en-US" kern="0" dirty="0"/>
          </a:p>
          <a:p>
            <a:endParaRPr lang="en-US" kern="0" dirty="0"/>
          </a:p>
        </p:txBody>
      </p:sp>
    </p:spTree>
    <p:extLst>
      <p:ext uri="{BB962C8B-B14F-4D97-AF65-F5344CB8AC3E}">
        <p14:creationId xmlns:p14="http://schemas.microsoft.com/office/powerpoint/2010/main" val="16042400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1641</TotalTime>
  <Words>621</Words>
  <Application>Microsoft Office PowerPoint</Application>
  <PresentationFormat>On-screen Show (4:3)</PresentationFormat>
  <Paragraphs>57</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Lucida Grande</vt:lpstr>
      <vt:lpstr>Times New Roman</vt:lpstr>
      <vt:lpstr>Default Design</vt:lpstr>
      <vt:lpstr>PowerPoint 3: Tools for masonry work</vt:lpstr>
      <vt:lpstr>Trowels</vt:lpstr>
      <vt:lpstr>Levels</vt:lpstr>
      <vt:lpstr>Hammers</vt:lpstr>
      <vt:lpstr>Hammers continued</vt:lpstr>
      <vt:lpstr>Bolster chisel</vt:lpstr>
      <vt:lpstr>String line</vt:lpstr>
      <vt:lpstr>Jointer</vt:lpstr>
      <vt:lpstr>Tape measure</vt:lpstr>
      <vt:lpstr>Looking after tools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159</cp:revision>
  <dcterms:created xsi:type="dcterms:W3CDTF">2013-05-28T00:38:54Z</dcterms:created>
  <dcterms:modified xsi:type="dcterms:W3CDTF">2021-01-11T18:22:52Z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