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0"/>
  </p:notesMasterIdLst>
  <p:handoutMasterIdLst>
    <p:handoutMasterId r:id="rId11"/>
  </p:handoutMasterIdLst>
  <p:sldIdLst>
    <p:sldId id="256" r:id="rId5"/>
    <p:sldId id="338" r:id="rId6"/>
    <p:sldId id="340" r:id="rId7"/>
    <p:sldId id="328" r:id="rId8"/>
    <p:sldId id="267" r:id="rId9"/>
  </p:sldIdLst>
  <p:sldSz cx="9144000" cy="6858000" type="screen4x3"/>
  <p:notesSz cx="6858000" cy="9144000"/>
  <p:custDataLst>
    <p:tags r:id="rId1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27" autoAdjust="0"/>
    <p:restoredTop sz="93792" autoAdjust="0"/>
  </p:normalViewPr>
  <p:slideViewPr>
    <p:cSldViewPr showGuides="1">
      <p:cViewPr varScale="1">
        <p:scale>
          <a:sx n="68" d="100"/>
          <a:sy n="68" d="100"/>
        </p:scale>
        <p:origin x="1218"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1640015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17: Waste </a:t>
            </a:r>
            <a:r>
              <a:rPr lang="en-GB" dirty="0">
                <a:ea typeface="ＭＳ Ｐゴシック" pitchFamily="-105" charset="-128"/>
                <a:cs typeface="ＭＳ Ｐゴシック" pitchFamily="-105" charset="-128"/>
              </a:rPr>
              <a:t>percentages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Calculating waste percentages</a:t>
            </a:r>
          </a:p>
        </p:txBody>
      </p:sp>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57200" y="1514377"/>
            <a:ext cx="8218090" cy="4335623"/>
          </a:xfrm>
        </p:spPr>
        <p:txBody>
          <a:bodyPr/>
          <a:lstStyle/>
          <a:p>
            <a:pPr lvl="0"/>
            <a:r>
              <a:rPr lang="en-GB" dirty="0"/>
              <a:t>It’s difficult to avoid generating waste during masonry construction operations.</a:t>
            </a:r>
          </a:p>
          <a:p>
            <a:pPr lvl="0"/>
            <a:r>
              <a:rPr lang="en-GB" dirty="0"/>
              <a:t>During transport of materials, items can be damaged and made unsuitable for use. </a:t>
            </a:r>
          </a:p>
          <a:p>
            <a:pPr lvl="0"/>
            <a:r>
              <a:rPr lang="en-GB" dirty="0"/>
              <a:t>When cutting masonry materials, an amount of waste is created because the section of brick or block remaining after cutting operations may be unusable.</a:t>
            </a:r>
          </a:p>
          <a:p>
            <a:pPr lvl="0"/>
            <a:endParaRPr lang="en-GB" dirty="0"/>
          </a:p>
          <a:p>
            <a:pPr lvl="0"/>
            <a:endParaRPr lang="en-GB" dirty="0"/>
          </a:p>
          <a:p>
            <a:pPr lvl="0"/>
            <a:endParaRPr lang="en-GB" dirty="0"/>
          </a:p>
          <a:p>
            <a:pPr lvl="0"/>
            <a:endParaRPr lang="en-GB" dirty="0"/>
          </a:p>
        </p:txBody>
      </p:sp>
      <p:pic>
        <p:nvPicPr>
          <p:cNvPr id="4" name="Picture 3">
            <a:extLst>
              <a:ext uri="{FF2B5EF4-FFF2-40B4-BE49-F238E27FC236}">
                <a16:creationId xmlns:a16="http://schemas.microsoft.com/office/drawing/2014/main" id="{FC3234DC-FB5B-44E6-8456-0408823A2234}"/>
              </a:ext>
            </a:extLst>
          </p:cNvPr>
          <p:cNvPicPr>
            <a:picLocks noChangeAspect="1"/>
          </p:cNvPicPr>
          <p:nvPr/>
        </p:nvPicPr>
        <p:blipFill>
          <a:blip r:embed="rId3"/>
          <a:stretch>
            <a:fillRect/>
          </a:stretch>
        </p:blipFill>
        <p:spPr>
          <a:xfrm>
            <a:off x="4586050" y="4365104"/>
            <a:ext cx="3995936" cy="1243805"/>
          </a:xfrm>
          <a:prstGeom prst="rect">
            <a:avLst/>
          </a:prstGeom>
        </p:spPr>
      </p:pic>
      <p:sp>
        <p:nvSpPr>
          <p:cNvPr id="10" name="Content Placeholder 2">
            <a:extLst>
              <a:ext uri="{FF2B5EF4-FFF2-40B4-BE49-F238E27FC236}">
                <a16:creationId xmlns:a16="http://schemas.microsoft.com/office/drawing/2014/main" id="{18D8E172-E58D-43E4-899B-93D00C13C79C}"/>
              </a:ext>
            </a:extLst>
          </p:cNvPr>
          <p:cNvSpPr txBox="1">
            <a:spLocks/>
          </p:cNvSpPr>
          <p:nvPr/>
        </p:nvSpPr>
        <p:spPr bwMode="auto">
          <a:xfrm>
            <a:off x="457200" y="4365104"/>
            <a:ext cx="3898776" cy="13681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This means that when calculating quantities of materials for a work task, a percentage must be added for waste.</a:t>
            </a:r>
          </a:p>
        </p:txBody>
      </p:sp>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E514-A957-4891-B3EC-5749C6BC42BB}"/>
              </a:ext>
            </a:extLst>
          </p:cNvPr>
          <p:cNvSpPr>
            <a:spLocks noGrp="1"/>
          </p:cNvSpPr>
          <p:nvPr>
            <p:ph type="title"/>
          </p:nvPr>
        </p:nvSpPr>
        <p:spPr/>
        <p:txBody>
          <a:bodyPr/>
          <a:lstStyle/>
          <a:p>
            <a:r>
              <a:rPr lang="en-GB" dirty="0"/>
              <a:t>Calculating waste percentages </a:t>
            </a:r>
            <a:r>
              <a:rPr lang="en-GB" b="0" dirty="0"/>
              <a:t>continued</a:t>
            </a:r>
            <a:endParaRPr lang="en-GB" dirty="0"/>
          </a:p>
        </p:txBody>
      </p:sp>
      <p:sp>
        <p:nvSpPr>
          <p:cNvPr id="4" name="Content Placeholder 2">
            <a:extLst>
              <a:ext uri="{FF2B5EF4-FFF2-40B4-BE49-F238E27FC236}">
                <a16:creationId xmlns:a16="http://schemas.microsoft.com/office/drawing/2014/main" id="{3E385669-9223-41D5-86F7-71CD4DD2AA32}"/>
              </a:ext>
            </a:extLst>
          </p:cNvPr>
          <p:cNvSpPr>
            <a:spLocks noGrp="1"/>
          </p:cNvSpPr>
          <p:nvPr>
            <p:ph sz="quarter" idx="10"/>
          </p:nvPr>
        </p:nvSpPr>
        <p:spPr>
          <a:xfrm>
            <a:off x="470194" y="1597290"/>
            <a:ext cx="8422286" cy="1831710"/>
          </a:xfrm>
        </p:spPr>
        <p:txBody>
          <a:bodyPr/>
          <a:lstStyle/>
          <a:p>
            <a:pPr lvl="0"/>
            <a:r>
              <a:rPr lang="en-GB" dirty="0"/>
              <a:t>The percentage figure used to calculate allowances for waste may vary depending on a number of factors. </a:t>
            </a:r>
          </a:p>
          <a:p>
            <a:pPr lvl="0"/>
            <a:r>
              <a:rPr lang="en-GB" dirty="0"/>
              <a:t>For example, the specified bricks may be soft and prone to damage or they may be brittle and prone to shattering. The percentage figure would need to account for the potential waste anticipated due to the materials used.</a:t>
            </a:r>
          </a:p>
          <a:p>
            <a:pPr lvl="0"/>
            <a:endParaRPr lang="en-GB" dirty="0"/>
          </a:p>
          <a:p>
            <a:r>
              <a:rPr lang="en-GB" dirty="0"/>
              <a:t> </a:t>
            </a:r>
          </a:p>
          <a:p>
            <a:pPr lvl="0"/>
            <a:endParaRPr lang="en-GB" dirty="0"/>
          </a:p>
        </p:txBody>
      </p:sp>
      <p:pic>
        <p:nvPicPr>
          <p:cNvPr id="5" name="Picture 4">
            <a:extLst>
              <a:ext uri="{FF2B5EF4-FFF2-40B4-BE49-F238E27FC236}">
                <a16:creationId xmlns:a16="http://schemas.microsoft.com/office/drawing/2014/main" id="{FDFA92C0-E91A-4270-94D8-4EE0C3D942B8}"/>
              </a:ext>
            </a:extLst>
          </p:cNvPr>
          <p:cNvPicPr>
            <a:picLocks noChangeAspect="1"/>
          </p:cNvPicPr>
          <p:nvPr/>
        </p:nvPicPr>
        <p:blipFill>
          <a:blip r:embed="rId2"/>
          <a:stretch>
            <a:fillRect/>
          </a:stretch>
        </p:blipFill>
        <p:spPr>
          <a:xfrm>
            <a:off x="6561419" y="3645024"/>
            <a:ext cx="1761892" cy="2023946"/>
          </a:xfrm>
          <a:prstGeom prst="rect">
            <a:avLst/>
          </a:prstGeom>
        </p:spPr>
      </p:pic>
      <p:pic>
        <p:nvPicPr>
          <p:cNvPr id="9" name="Picture 8">
            <a:extLst>
              <a:ext uri="{FF2B5EF4-FFF2-40B4-BE49-F238E27FC236}">
                <a16:creationId xmlns:a16="http://schemas.microsoft.com/office/drawing/2014/main" id="{0EDAF839-C1B0-418A-80D2-C7828DD0FA17}"/>
              </a:ext>
            </a:extLst>
          </p:cNvPr>
          <p:cNvPicPr>
            <a:picLocks noChangeAspect="1"/>
          </p:cNvPicPr>
          <p:nvPr/>
        </p:nvPicPr>
        <p:blipFill>
          <a:blip r:embed="rId3"/>
          <a:stretch>
            <a:fillRect/>
          </a:stretch>
        </p:blipFill>
        <p:spPr>
          <a:xfrm>
            <a:off x="4860032" y="3645024"/>
            <a:ext cx="1717287" cy="2023946"/>
          </a:xfrm>
          <a:prstGeom prst="rect">
            <a:avLst/>
          </a:prstGeom>
        </p:spPr>
      </p:pic>
      <p:sp>
        <p:nvSpPr>
          <p:cNvPr id="10" name="Content Placeholder 2">
            <a:extLst>
              <a:ext uri="{FF2B5EF4-FFF2-40B4-BE49-F238E27FC236}">
                <a16:creationId xmlns:a16="http://schemas.microsoft.com/office/drawing/2014/main" id="{5DEB2F43-C0B0-41ED-BE2B-F2D1E79ED8B9}"/>
              </a:ext>
            </a:extLst>
          </p:cNvPr>
          <p:cNvSpPr txBox="1">
            <a:spLocks/>
          </p:cNvSpPr>
          <p:nvPr/>
        </p:nvSpPr>
        <p:spPr bwMode="auto">
          <a:xfrm>
            <a:off x="470194" y="3594536"/>
            <a:ext cx="4245822" cy="22554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Or the project design may include masonry features that require a large number of cut bricks to be produced.</a:t>
            </a:r>
          </a:p>
          <a:p>
            <a:r>
              <a:rPr lang="en-GB" dirty="0"/>
              <a:t>This would increase the amount of waste produced by cutting operations.</a:t>
            </a:r>
          </a:p>
        </p:txBody>
      </p:sp>
    </p:spTree>
    <p:extLst>
      <p:ext uri="{BB962C8B-B14F-4D97-AF65-F5344CB8AC3E}">
        <p14:creationId xmlns:p14="http://schemas.microsoft.com/office/powerpoint/2010/main" val="634354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Calculating waste percentages </a:t>
            </a:r>
            <a:r>
              <a:rPr lang="en-GB" b="0" dirty="0"/>
              <a:t>continued</a:t>
            </a:r>
            <a:endParaRPr lang="en-US" dirty="0">
              <a:ea typeface="ＭＳ Ｐゴシック" pitchFamily="-105" charset="-128"/>
              <a:cs typeface="ＭＳ Ｐゴシック" pitchFamily="-105" charset="-128"/>
            </a:endParaRPr>
          </a:p>
        </p:txBody>
      </p:sp>
      <p:sp>
        <p:nvSpPr>
          <p:cNvPr id="16" name="Content Placeholder 2">
            <a:extLst>
              <a:ext uri="{FF2B5EF4-FFF2-40B4-BE49-F238E27FC236}">
                <a16:creationId xmlns:a16="http://schemas.microsoft.com/office/drawing/2014/main" id="{619F8B55-07B0-44F4-960E-421528F80F23}"/>
              </a:ext>
            </a:extLst>
          </p:cNvPr>
          <p:cNvSpPr>
            <a:spLocks noGrp="1"/>
          </p:cNvSpPr>
          <p:nvPr>
            <p:ph sz="quarter" idx="10"/>
          </p:nvPr>
        </p:nvSpPr>
        <p:spPr>
          <a:xfrm>
            <a:off x="476189" y="1504479"/>
            <a:ext cx="8210611" cy="3321897"/>
          </a:xfrm>
        </p:spPr>
        <p:txBody>
          <a:bodyPr/>
          <a:lstStyle/>
          <a:p>
            <a:pPr lvl="0"/>
            <a:r>
              <a:rPr lang="en-GB" dirty="0"/>
              <a:t>As a rule of thumb a commonly applied percentage figure for calculating waste when using masonry materials is 5%.</a:t>
            </a:r>
          </a:p>
          <a:p>
            <a:r>
              <a:rPr lang="en-US" kern="0" dirty="0"/>
              <a:t>To calculate the required number of bricks or blocks, the area of the face of the wall must first be established in m² (or square </a:t>
            </a:r>
            <a:r>
              <a:rPr lang="en-GB" kern="0" dirty="0"/>
              <a:t>metres</a:t>
            </a:r>
            <a:r>
              <a:rPr lang="en-US" kern="0" dirty="0"/>
              <a:t>).</a:t>
            </a:r>
          </a:p>
          <a:p>
            <a:r>
              <a:rPr lang="en-US" kern="0" dirty="0"/>
              <a:t>Then to calculate the number of bricks required, multiply the m² figure by </a:t>
            </a:r>
            <a:r>
              <a:rPr lang="en-US" b="1" kern="0" dirty="0"/>
              <a:t>60</a:t>
            </a:r>
            <a:r>
              <a:rPr lang="en-US" kern="0" dirty="0"/>
              <a:t> for bricks and </a:t>
            </a:r>
            <a:r>
              <a:rPr lang="en-US" b="1" kern="0" dirty="0"/>
              <a:t>10 </a:t>
            </a:r>
            <a:r>
              <a:rPr lang="en-US" kern="0" dirty="0"/>
              <a:t>for blocks. </a:t>
            </a:r>
          </a:p>
          <a:p>
            <a:r>
              <a:rPr lang="en-US" kern="0" dirty="0"/>
              <a:t>The percentage decided on for waste is added to the calculated number of bricks or blocks.</a:t>
            </a:r>
          </a:p>
          <a:p>
            <a:endParaRPr lang="en-US" kern="0" dirty="0"/>
          </a:p>
          <a:p>
            <a:endParaRPr lang="en-US" kern="0" dirty="0"/>
          </a:p>
          <a:p>
            <a:pPr lvl="0"/>
            <a:endParaRPr lang="en-GB" dirty="0"/>
          </a:p>
          <a:p>
            <a:pPr lvl="0"/>
            <a:endParaRPr lang="en-GB" dirty="0"/>
          </a:p>
          <a:p>
            <a:endParaRPr lang="en-US" dirty="0"/>
          </a:p>
        </p:txBody>
      </p:sp>
      <p:pic>
        <p:nvPicPr>
          <p:cNvPr id="12" name="Picture 8">
            <a:extLst>
              <a:ext uri="{FF2B5EF4-FFF2-40B4-BE49-F238E27FC236}">
                <a16:creationId xmlns:a16="http://schemas.microsoft.com/office/drawing/2014/main" id="{32DE5129-5A46-418D-8079-A204DB373985}"/>
              </a:ext>
            </a:extLst>
          </p:cNvPr>
          <p:cNvPicPr>
            <a:picLocks noChangeAspect="1" noChangeArrowheads="1"/>
          </p:cNvPicPr>
          <p:nvPr/>
        </p:nvPicPr>
        <p:blipFill>
          <a:blip r:embed="rId2">
            <a:alphaModFix amt="18000"/>
            <a:extLst>
              <a:ext uri="{28A0092B-C50C-407E-A947-70E740481C1C}">
                <a14:useLocalDpi xmlns:a14="http://schemas.microsoft.com/office/drawing/2010/main" val="0"/>
              </a:ext>
            </a:extLst>
          </a:blip>
          <a:srcRect/>
          <a:stretch>
            <a:fillRect/>
          </a:stretch>
        </p:blipFill>
        <p:spPr bwMode="auto">
          <a:xfrm>
            <a:off x="3779912" y="3429000"/>
            <a:ext cx="4053035" cy="3321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2610</TotalTime>
  <Words>285</Words>
  <Application>Microsoft Office PowerPoint</Application>
  <PresentationFormat>On-screen Show (4:3)</PresentationFormat>
  <Paragraphs>30</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Lucida Grande</vt:lpstr>
      <vt:lpstr>Times New Roman</vt:lpstr>
      <vt:lpstr>Default Design</vt:lpstr>
      <vt:lpstr>PowerPoint 17: Waste percentages</vt:lpstr>
      <vt:lpstr>Calculating waste percentages</vt:lpstr>
      <vt:lpstr>Calculating waste percentages continued</vt:lpstr>
      <vt:lpstr>Calculating waste percentages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151</cp:revision>
  <dcterms:created xsi:type="dcterms:W3CDTF">2013-05-28T00:38:54Z</dcterms:created>
  <dcterms:modified xsi:type="dcterms:W3CDTF">2021-01-11T18:29:31Z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