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38" r:id="rId6"/>
    <p:sldId id="328" r:id="rId7"/>
    <p:sldId id="336" r:id="rId8"/>
    <p:sldId id="331" r:id="rId9"/>
    <p:sldId id="339" r:id="rId10"/>
    <p:sldId id="330"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78" autoAdjust="0"/>
    <p:restoredTop sz="92848" autoAdjust="0"/>
  </p:normalViewPr>
  <p:slideViewPr>
    <p:cSldViewPr showGuides="1">
      <p:cViewPr varScale="1">
        <p:scale>
          <a:sx n="63" d="100"/>
          <a:sy n="63" d="100"/>
        </p:scale>
        <p:origin x="1272"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1377573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10: Methods </a:t>
            </a:r>
            <a:r>
              <a:rPr lang="en-GB" dirty="0">
                <a:ea typeface="ＭＳ Ｐゴシック" pitchFamily="-105" charset="-128"/>
                <a:cs typeface="ＭＳ Ｐゴシック" pitchFamily="-105" charset="-128"/>
              </a:rPr>
              <a:t>of mixing mortar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Mixing by hand</a:t>
            </a:r>
          </a:p>
        </p:txBody>
      </p:sp>
      <p:pic>
        <p:nvPicPr>
          <p:cNvPr id="4" name="Picture 3">
            <a:extLst>
              <a:ext uri="{FF2B5EF4-FFF2-40B4-BE49-F238E27FC236}">
                <a16:creationId xmlns:a16="http://schemas.microsoft.com/office/drawing/2014/main" id="{7C078EF7-94A9-4680-94A9-D5BE670D140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37543" y="1916832"/>
            <a:ext cx="3174155"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57200" y="1628800"/>
            <a:ext cx="4979479" cy="4032448"/>
          </a:xfrm>
        </p:spPr>
        <p:txBody>
          <a:bodyPr/>
          <a:lstStyle/>
          <a:p>
            <a:r>
              <a:rPr lang="en-US" dirty="0"/>
              <a:t>Mixing mortar by hand is hard work, but by following a simple sequence and working on a clean solid base, it can be made a little </a:t>
            </a:r>
            <a:r>
              <a:rPr lang="en-GB" dirty="0"/>
              <a:t>easier.</a:t>
            </a:r>
          </a:p>
          <a:p>
            <a:r>
              <a:rPr lang="en-US" dirty="0"/>
              <a:t>A common rule when mixing by hand is ‘three times dry – </a:t>
            </a:r>
            <a:r>
              <a:rPr lang="en-GB" dirty="0"/>
              <a:t>three times wet’. </a:t>
            </a:r>
          </a:p>
          <a:p>
            <a:r>
              <a:rPr lang="en-US" dirty="0"/>
              <a:t>This means that the dry materials are moved from their placed position to the side and then back again three times over in order to mix the sand and cement thoroughly </a:t>
            </a:r>
            <a:r>
              <a:rPr lang="en-GB" dirty="0"/>
              <a:t>before adding water.</a:t>
            </a:r>
          </a:p>
          <a:p>
            <a:endParaRPr lang="en-GB" dirty="0"/>
          </a:p>
          <a:p>
            <a:endParaRPr lang="en-GB" dirty="0"/>
          </a:p>
          <a:p>
            <a:endParaRPr lang="en-GB" dirty="0"/>
          </a:p>
          <a:p>
            <a:pPr lvl="0"/>
            <a:endParaRPr lang="en-GB" dirty="0"/>
          </a:p>
        </p:txBody>
      </p:sp>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Mixing by hand </a:t>
            </a:r>
            <a:r>
              <a:rPr lang="en-GB" b="0" dirty="0"/>
              <a:t>continued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628800"/>
            <a:ext cx="5483535" cy="4462718"/>
          </a:xfrm>
        </p:spPr>
        <p:txBody>
          <a:bodyPr/>
          <a:lstStyle/>
          <a:p>
            <a:r>
              <a:rPr lang="en-US" dirty="0"/>
              <a:t>Once the dry materials are well mixed and positioned in a tidy mound, a large circular dip is formed in the centre and water is </a:t>
            </a:r>
            <a:r>
              <a:rPr lang="en-GB" dirty="0"/>
              <a:t>added carefully.</a:t>
            </a:r>
          </a:p>
          <a:p>
            <a:r>
              <a:rPr lang="en-US" dirty="0"/>
              <a:t>The water is gradually mixed in, until it is uniformly</a:t>
            </a:r>
            <a:r>
              <a:rPr lang="en-US" b="1" dirty="0"/>
              <a:t> </a:t>
            </a:r>
            <a:r>
              <a:rPr lang="en-GB" dirty="0"/>
              <a:t>spread through the materials. </a:t>
            </a:r>
            <a:r>
              <a:rPr lang="en-US" dirty="0"/>
              <a:t>It can then be turned three times ‘wet’, in a similar manner to the dry mixing and more water slowly added </a:t>
            </a:r>
            <a:r>
              <a:rPr lang="en-GB" dirty="0"/>
              <a:t>as required.</a:t>
            </a:r>
          </a:p>
          <a:p>
            <a:r>
              <a:rPr lang="en-US" dirty="0"/>
              <a:t>If a plasticiser is used, this should be added to the water and not to the dry materials.</a:t>
            </a:r>
            <a:endParaRPr lang="en-GB" dirty="0"/>
          </a:p>
        </p:txBody>
      </p:sp>
      <p:pic>
        <p:nvPicPr>
          <p:cNvPr id="2" name="Picture 1">
            <a:extLst>
              <a:ext uri="{FF2B5EF4-FFF2-40B4-BE49-F238E27FC236}">
                <a16:creationId xmlns:a16="http://schemas.microsoft.com/office/drawing/2014/main" id="{3FA175BF-97D2-47A5-8C04-D7A042104F7C}"/>
              </a:ext>
            </a:extLst>
          </p:cNvPr>
          <p:cNvPicPr>
            <a:picLocks noChangeAspect="1"/>
          </p:cNvPicPr>
          <p:nvPr/>
        </p:nvPicPr>
        <p:blipFill>
          <a:blip r:embed="rId2"/>
          <a:stretch>
            <a:fillRect/>
          </a:stretch>
        </p:blipFill>
        <p:spPr>
          <a:xfrm>
            <a:off x="6372200" y="1514346"/>
            <a:ext cx="2113286" cy="2027279"/>
          </a:xfrm>
          <a:prstGeom prst="rect">
            <a:avLst/>
          </a:prstGeom>
        </p:spPr>
      </p:pic>
      <p:pic>
        <p:nvPicPr>
          <p:cNvPr id="3" name="Picture 2">
            <a:extLst>
              <a:ext uri="{FF2B5EF4-FFF2-40B4-BE49-F238E27FC236}">
                <a16:creationId xmlns:a16="http://schemas.microsoft.com/office/drawing/2014/main" id="{2083CCFC-5E0C-48EA-BACB-62084F0190B1}"/>
              </a:ext>
            </a:extLst>
          </p:cNvPr>
          <p:cNvPicPr>
            <a:picLocks noChangeAspect="1"/>
          </p:cNvPicPr>
          <p:nvPr/>
        </p:nvPicPr>
        <p:blipFill>
          <a:blip r:embed="rId3"/>
          <a:stretch>
            <a:fillRect/>
          </a:stretch>
        </p:blipFill>
        <p:spPr>
          <a:xfrm>
            <a:off x="6372200" y="3798793"/>
            <a:ext cx="2157797" cy="207529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843B998-1C8F-491F-A11C-2F8990897946}"/>
              </a:ext>
            </a:extLst>
          </p:cNvPr>
          <p:cNvPicPr>
            <a:picLocks noChangeAspect="1"/>
          </p:cNvPicPr>
          <p:nvPr/>
        </p:nvPicPr>
        <p:blipFill>
          <a:blip r:embed="rId2"/>
          <a:stretch>
            <a:fillRect/>
          </a:stretch>
        </p:blipFill>
        <p:spPr>
          <a:xfrm rot="5400000">
            <a:off x="3926455" y="3194425"/>
            <a:ext cx="4536503" cy="1229189"/>
          </a:xfrm>
          <a:prstGeom prst="rect">
            <a:avLst/>
          </a:prstGeom>
        </p:spPr>
      </p:pic>
      <p:pic>
        <p:nvPicPr>
          <p:cNvPr id="11" name="Picture 10">
            <a:extLst>
              <a:ext uri="{FF2B5EF4-FFF2-40B4-BE49-F238E27FC236}">
                <a16:creationId xmlns:a16="http://schemas.microsoft.com/office/drawing/2014/main" id="{46441B2A-3B3C-4BDB-9F28-8BFE7935628F}"/>
              </a:ext>
            </a:extLst>
          </p:cNvPr>
          <p:cNvPicPr>
            <a:picLocks noChangeAspect="1"/>
          </p:cNvPicPr>
          <p:nvPr/>
        </p:nvPicPr>
        <p:blipFill>
          <a:blip r:embed="rId3"/>
          <a:stretch>
            <a:fillRect/>
          </a:stretch>
        </p:blipFill>
        <p:spPr>
          <a:xfrm>
            <a:off x="6676451" y="2337387"/>
            <a:ext cx="2143199" cy="2055975"/>
          </a:xfrm>
          <a:prstGeom prst="rect">
            <a:avLst/>
          </a:prstGeom>
        </p:spPr>
      </p:pic>
      <p:sp>
        <p:nvSpPr>
          <p:cNvPr id="2" name="Title 1">
            <a:extLst>
              <a:ext uri="{FF2B5EF4-FFF2-40B4-BE49-F238E27FC236}">
                <a16:creationId xmlns:a16="http://schemas.microsoft.com/office/drawing/2014/main" id="{C020F723-16B0-4242-BDA1-129EC841953B}"/>
              </a:ext>
            </a:extLst>
          </p:cNvPr>
          <p:cNvSpPr>
            <a:spLocks noGrp="1"/>
          </p:cNvSpPr>
          <p:nvPr>
            <p:ph type="title"/>
          </p:nvPr>
        </p:nvSpPr>
        <p:spPr/>
        <p:txBody>
          <a:bodyPr/>
          <a:lstStyle/>
          <a:p>
            <a:r>
              <a:rPr lang="en-GB" dirty="0">
                <a:ea typeface="ＭＳ Ｐゴシック" pitchFamily="-105" charset="-128"/>
                <a:cs typeface="ＭＳ Ｐゴシック" pitchFamily="-105" charset="-128"/>
              </a:rPr>
              <a:t>Mixing by hand </a:t>
            </a:r>
            <a:r>
              <a:rPr lang="en-GB" b="0" dirty="0">
                <a:ea typeface="ＭＳ Ｐゴシック" pitchFamily="-105" charset="-128"/>
                <a:cs typeface="ＭＳ Ｐゴシック" pitchFamily="-105" charset="-128"/>
              </a:rPr>
              <a:t>continued</a:t>
            </a:r>
            <a:endParaRPr lang="en-GB" b="0" dirty="0"/>
          </a:p>
        </p:txBody>
      </p:sp>
      <p:sp>
        <p:nvSpPr>
          <p:cNvPr id="4" name="Rectangle 3">
            <a:extLst>
              <a:ext uri="{FF2B5EF4-FFF2-40B4-BE49-F238E27FC236}">
                <a16:creationId xmlns:a16="http://schemas.microsoft.com/office/drawing/2014/main" id="{66B124CC-52BF-4FD2-9C06-EA36CAD2C882}"/>
              </a:ext>
            </a:extLst>
          </p:cNvPr>
          <p:cNvSpPr/>
          <p:nvPr/>
        </p:nvSpPr>
        <p:spPr>
          <a:xfrm>
            <a:off x="323528" y="1556792"/>
            <a:ext cx="5472608" cy="4093428"/>
          </a:xfrm>
          <a:prstGeom prst="rect">
            <a:avLst/>
          </a:prstGeom>
        </p:spPr>
        <p:txBody>
          <a:bodyPr wrap="square">
            <a:spAutoFit/>
          </a:bodyPr>
          <a:lstStyle/>
          <a:p>
            <a:r>
              <a:rPr lang="en-US" dirty="0"/>
              <a:t>When mixing by hand, don’t use a shovel that is too big or difficult to handle. It is more efficient and much easier to use a smaller shovel with a tapered ‘nose’.</a:t>
            </a:r>
          </a:p>
          <a:p>
            <a:endParaRPr lang="en-US" dirty="0"/>
          </a:p>
          <a:p>
            <a:r>
              <a:rPr lang="en-US" dirty="0"/>
              <a:t>As water is added to the dry materials, they will get heavier, and using a shovel that is suited to the job and the operative’s capabilities will make mixing quicker and more efficient.</a:t>
            </a:r>
          </a:p>
          <a:p>
            <a:endParaRPr lang="en-US" dirty="0"/>
          </a:p>
          <a:p>
            <a:r>
              <a:rPr lang="en-GB" dirty="0"/>
              <a:t>Producing mortar mixes by hand that are consistent between batches is a task that requires skill and experience.</a:t>
            </a:r>
          </a:p>
        </p:txBody>
      </p:sp>
    </p:spTree>
    <p:extLst>
      <p:ext uri="{BB962C8B-B14F-4D97-AF65-F5344CB8AC3E}">
        <p14:creationId xmlns:p14="http://schemas.microsoft.com/office/powerpoint/2010/main" val="2403791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105" charset="-128"/>
                <a:cs typeface="ＭＳ Ｐゴシック" pitchFamily="-105" charset="-128"/>
              </a:rPr>
              <a:t>Mixing by machine</a:t>
            </a:r>
            <a:endParaRPr lang="en-US" b="0" dirty="0"/>
          </a:p>
        </p:txBody>
      </p:sp>
      <p:sp>
        <p:nvSpPr>
          <p:cNvPr id="3" name="Content Placeholder 2"/>
          <p:cNvSpPr>
            <a:spLocks noGrp="1"/>
          </p:cNvSpPr>
          <p:nvPr>
            <p:ph sz="quarter" idx="10"/>
          </p:nvPr>
        </p:nvSpPr>
        <p:spPr>
          <a:xfrm>
            <a:off x="457200" y="1500184"/>
            <a:ext cx="5453190" cy="4349816"/>
          </a:xfrm>
        </p:spPr>
        <p:txBody>
          <a:bodyPr/>
          <a:lstStyle/>
          <a:p>
            <a:r>
              <a:rPr lang="en-US" dirty="0"/>
              <a:t>Mixing on site is usually completed using a drum mixer. This can be powered by electricity, a diesel engine or a petrol engine. </a:t>
            </a:r>
          </a:p>
          <a:p>
            <a:r>
              <a:rPr lang="en-US" dirty="0"/>
              <a:t>A drum mixer of any size is a powerful piece of machinery and must be treated with respect.</a:t>
            </a:r>
          </a:p>
          <a:p>
            <a:r>
              <a:rPr lang="en-US" dirty="0"/>
              <a:t>When mixing mortar with a drum mixer, always add an amount of water first, the cement second and the sand third.</a:t>
            </a:r>
          </a:p>
          <a:p>
            <a:r>
              <a:rPr lang="en-US" dirty="0"/>
              <a:t>If the cement is added after the sand, it can form into small balls, which prevent thorough mixing and can effect the final </a:t>
            </a:r>
            <a:r>
              <a:rPr lang="en-GB" dirty="0"/>
              <a:t>strength of the mortar.</a:t>
            </a:r>
          </a:p>
          <a:p>
            <a:r>
              <a:rPr lang="en-US" dirty="0"/>
              <a:t> </a:t>
            </a:r>
          </a:p>
          <a:p>
            <a:endParaRPr lang="en-GB" dirty="0"/>
          </a:p>
          <a:p>
            <a:endParaRPr lang="en-US" dirty="0"/>
          </a:p>
        </p:txBody>
      </p:sp>
      <p:pic>
        <p:nvPicPr>
          <p:cNvPr id="4" name="Picture 3">
            <a:extLst>
              <a:ext uri="{FF2B5EF4-FFF2-40B4-BE49-F238E27FC236}">
                <a16:creationId xmlns:a16="http://schemas.microsoft.com/office/drawing/2014/main" id="{15733362-06D4-46C7-9EE6-6F1FAE83B1A7}"/>
              </a:ext>
            </a:extLst>
          </p:cNvPr>
          <p:cNvPicPr>
            <a:picLocks noChangeAspect="1"/>
          </p:cNvPicPr>
          <p:nvPr/>
        </p:nvPicPr>
        <p:blipFill>
          <a:blip r:embed="rId3"/>
          <a:stretch>
            <a:fillRect/>
          </a:stretch>
        </p:blipFill>
        <p:spPr>
          <a:xfrm>
            <a:off x="5910390" y="1974248"/>
            <a:ext cx="2624597" cy="290950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11FC4-A5BB-40E7-8F57-2F2EE55F52D6}"/>
              </a:ext>
            </a:extLst>
          </p:cNvPr>
          <p:cNvSpPr>
            <a:spLocks noGrp="1"/>
          </p:cNvSpPr>
          <p:nvPr>
            <p:ph type="title"/>
          </p:nvPr>
        </p:nvSpPr>
        <p:spPr/>
        <p:txBody>
          <a:bodyPr/>
          <a:lstStyle/>
          <a:p>
            <a:r>
              <a:rPr lang="en-GB" dirty="0">
                <a:ea typeface="ＭＳ Ｐゴシック" pitchFamily="-105" charset="-128"/>
                <a:cs typeface="ＭＳ Ｐゴシック" pitchFamily="-105" charset="-128"/>
              </a:rPr>
              <a:t>Mixing by machine </a:t>
            </a:r>
            <a:r>
              <a:rPr lang="en-GB" b="0" dirty="0">
                <a:ea typeface="ＭＳ Ｐゴシック" pitchFamily="-105" charset="-128"/>
                <a:cs typeface="ＭＳ Ｐゴシック" pitchFamily="-105" charset="-128"/>
              </a:rPr>
              <a:t>continued</a:t>
            </a:r>
            <a:endParaRPr lang="en-GB" dirty="0"/>
          </a:p>
        </p:txBody>
      </p:sp>
      <p:pic>
        <p:nvPicPr>
          <p:cNvPr id="4" name="Picture 3">
            <a:extLst>
              <a:ext uri="{FF2B5EF4-FFF2-40B4-BE49-F238E27FC236}">
                <a16:creationId xmlns:a16="http://schemas.microsoft.com/office/drawing/2014/main" id="{7670FF4C-8C49-4BA0-877B-34800F60E07C}"/>
              </a:ext>
            </a:extLst>
          </p:cNvPr>
          <p:cNvPicPr>
            <a:picLocks noChangeAspect="1"/>
          </p:cNvPicPr>
          <p:nvPr/>
        </p:nvPicPr>
        <p:blipFill>
          <a:blip r:embed="rId2"/>
          <a:stretch>
            <a:fillRect/>
          </a:stretch>
        </p:blipFill>
        <p:spPr>
          <a:xfrm>
            <a:off x="5740602" y="2132856"/>
            <a:ext cx="2638305" cy="2592288"/>
          </a:xfrm>
          <a:prstGeom prst="rect">
            <a:avLst/>
          </a:prstGeom>
        </p:spPr>
      </p:pic>
      <p:sp>
        <p:nvSpPr>
          <p:cNvPr id="5" name="Content Placeholder 2">
            <a:extLst>
              <a:ext uri="{FF2B5EF4-FFF2-40B4-BE49-F238E27FC236}">
                <a16:creationId xmlns:a16="http://schemas.microsoft.com/office/drawing/2014/main" id="{85636684-287B-4C46-8575-6757748974E4}"/>
              </a:ext>
            </a:extLst>
          </p:cNvPr>
          <p:cNvSpPr txBox="1">
            <a:spLocks/>
          </p:cNvSpPr>
          <p:nvPr/>
        </p:nvSpPr>
        <p:spPr bwMode="auto">
          <a:xfrm>
            <a:off x="457200" y="1527696"/>
            <a:ext cx="5266928" cy="33483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dirty="0"/>
              <a:t>Mixing mortar on site by machine can be done using a silo mixer.</a:t>
            </a:r>
          </a:p>
          <a:p>
            <a:r>
              <a:rPr lang="en-US" kern="0" dirty="0"/>
              <a:t>This piece of machinery contains mortar materials in dry storage in large silos which are brought to site pre-filled and ready for mixing operations. </a:t>
            </a:r>
          </a:p>
          <a:p>
            <a:r>
              <a:rPr lang="en-US" kern="0" dirty="0"/>
              <a:t>A water supply is connected to the machine, which then mixes the mortar internally to the required consistency and workability.</a:t>
            </a:r>
          </a:p>
        </p:txBody>
      </p:sp>
      <p:sp>
        <p:nvSpPr>
          <p:cNvPr id="6" name="Rectangle 5">
            <a:extLst>
              <a:ext uri="{FF2B5EF4-FFF2-40B4-BE49-F238E27FC236}">
                <a16:creationId xmlns:a16="http://schemas.microsoft.com/office/drawing/2014/main" id="{45D0B45B-B010-422C-8C29-25A07D69E790}"/>
              </a:ext>
            </a:extLst>
          </p:cNvPr>
          <p:cNvSpPr/>
          <p:nvPr/>
        </p:nvSpPr>
        <p:spPr>
          <a:xfrm>
            <a:off x="323528" y="4976361"/>
            <a:ext cx="8229599" cy="707886"/>
          </a:xfrm>
          <a:prstGeom prst="rect">
            <a:avLst/>
          </a:prstGeom>
        </p:spPr>
        <p:txBody>
          <a:bodyPr wrap="square">
            <a:spAutoFit/>
          </a:bodyPr>
          <a:lstStyle/>
          <a:p>
            <a:r>
              <a:rPr lang="en-US" kern="0" dirty="0">
                <a:latin typeface="+mn-lt"/>
                <a:ea typeface="ＭＳ Ｐゴシック" charset="-128"/>
              </a:rPr>
              <a:t>The machine can be operated by semi-skilled workers to produce the exact amount to complete </a:t>
            </a:r>
            <a:r>
              <a:rPr lang="en-US" kern="0" dirty="0"/>
              <a:t>the work task with the minimum of waste.</a:t>
            </a:r>
          </a:p>
        </p:txBody>
      </p:sp>
    </p:spTree>
    <p:extLst>
      <p:ext uri="{BB962C8B-B14F-4D97-AF65-F5344CB8AC3E}">
        <p14:creationId xmlns:p14="http://schemas.microsoft.com/office/powerpoint/2010/main" val="3386253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ea typeface="ＭＳ Ｐゴシック" pitchFamily="-105" charset="-128"/>
                <a:cs typeface="ＭＳ Ｐゴシック" pitchFamily="-105" charset="-128"/>
              </a:rPr>
              <a:t>Mixing by machine </a:t>
            </a:r>
            <a:r>
              <a:rPr lang="en-GB" b="0" dirty="0">
                <a:ea typeface="ＭＳ Ｐゴシック" pitchFamily="-105" charset="-128"/>
                <a:cs typeface="ＭＳ Ｐゴシック" pitchFamily="-105" charset="-128"/>
              </a:rPr>
              <a:t>continued</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586429"/>
            <a:ext cx="4906888" cy="3930803"/>
          </a:xfrm>
        </p:spPr>
        <p:txBody>
          <a:bodyPr/>
          <a:lstStyle/>
          <a:p>
            <a:r>
              <a:rPr lang="en-GB" dirty="0"/>
              <a:t>Mortar can be mixed by machine in factory conditions for delivery to the construction site.</a:t>
            </a:r>
          </a:p>
          <a:p>
            <a:r>
              <a:rPr lang="en-US" dirty="0"/>
              <a:t>Mortar mixed off site will usually be mixed by weight batching and </a:t>
            </a:r>
            <a:r>
              <a:rPr lang="en-GB" dirty="0"/>
              <a:t>not by volume.</a:t>
            </a:r>
            <a:r>
              <a:rPr lang="en-US" dirty="0"/>
              <a:t> This is a very accurate method of making sure that the correct proportions are used.</a:t>
            </a:r>
          </a:p>
          <a:p>
            <a:r>
              <a:rPr lang="en-US" dirty="0"/>
              <a:t>The mixed mortar delivered to site may include a ‘retarder’, which is an additive that slows down the speed at which cement sets by up to 48 hours or more. </a:t>
            </a:r>
            <a:endParaRPr lang="en-US" kern="0" dirty="0"/>
          </a:p>
          <a:p>
            <a:endParaRPr lang="en-GB" dirty="0"/>
          </a:p>
        </p:txBody>
      </p:sp>
      <p:pic>
        <p:nvPicPr>
          <p:cNvPr id="2" name="Picture 1">
            <a:extLst>
              <a:ext uri="{FF2B5EF4-FFF2-40B4-BE49-F238E27FC236}">
                <a16:creationId xmlns:a16="http://schemas.microsoft.com/office/drawing/2014/main" id="{DA4B3521-50F5-4E25-8F8A-269DFB662ADF}"/>
              </a:ext>
            </a:extLst>
          </p:cNvPr>
          <p:cNvPicPr>
            <a:picLocks noChangeAspect="1"/>
          </p:cNvPicPr>
          <p:nvPr/>
        </p:nvPicPr>
        <p:blipFill>
          <a:blip r:embed="rId2"/>
          <a:stretch>
            <a:fillRect/>
          </a:stretch>
        </p:blipFill>
        <p:spPr>
          <a:xfrm>
            <a:off x="6012160" y="1103565"/>
            <a:ext cx="2160240" cy="2325435"/>
          </a:xfrm>
          <a:prstGeom prst="rect">
            <a:avLst/>
          </a:prstGeom>
        </p:spPr>
      </p:pic>
      <p:pic>
        <p:nvPicPr>
          <p:cNvPr id="3" name="Picture 2">
            <a:extLst>
              <a:ext uri="{FF2B5EF4-FFF2-40B4-BE49-F238E27FC236}">
                <a16:creationId xmlns:a16="http://schemas.microsoft.com/office/drawing/2014/main" id="{706C4512-D4DE-4EED-9AA8-EED2E3410B63}"/>
              </a:ext>
            </a:extLst>
          </p:cNvPr>
          <p:cNvPicPr>
            <a:picLocks noChangeAspect="1"/>
          </p:cNvPicPr>
          <p:nvPr/>
        </p:nvPicPr>
        <p:blipFill>
          <a:blip r:embed="rId3"/>
          <a:stretch>
            <a:fillRect/>
          </a:stretch>
        </p:blipFill>
        <p:spPr>
          <a:xfrm>
            <a:off x="5472100" y="4088999"/>
            <a:ext cx="3240360" cy="1665436"/>
          </a:xfrm>
          <a:prstGeom prst="rect">
            <a:avLst/>
          </a:prstGeom>
        </p:spPr>
      </p:pic>
      <p:sp>
        <p:nvSpPr>
          <p:cNvPr id="4" name="TextBox 3">
            <a:extLst>
              <a:ext uri="{FF2B5EF4-FFF2-40B4-BE49-F238E27FC236}">
                <a16:creationId xmlns:a16="http://schemas.microsoft.com/office/drawing/2014/main" id="{BCC8B40E-E3CA-4657-9998-8EB37383FFED}"/>
              </a:ext>
            </a:extLst>
          </p:cNvPr>
          <p:cNvSpPr txBox="1"/>
          <p:nvPr/>
        </p:nvSpPr>
        <p:spPr>
          <a:xfrm>
            <a:off x="5580112" y="3524565"/>
            <a:ext cx="3240360" cy="338554"/>
          </a:xfrm>
          <a:prstGeom prst="rect">
            <a:avLst/>
          </a:prstGeom>
          <a:noFill/>
        </p:spPr>
        <p:txBody>
          <a:bodyPr wrap="square" rtlCol="0">
            <a:spAutoFit/>
          </a:bodyPr>
          <a:lstStyle/>
          <a:p>
            <a:r>
              <a:rPr lang="en-GB" sz="1600" dirty="0"/>
              <a:t>Pre-mixed mortar delivered to site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1783</TotalTime>
  <Words>580</Words>
  <Application>Microsoft Office PowerPoint</Application>
  <PresentationFormat>On-screen Show (4:3)</PresentationFormat>
  <Paragraphs>40</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10: Methods of mixing mortar</vt:lpstr>
      <vt:lpstr>Mixing by hand</vt:lpstr>
      <vt:lpstr>Mixing by hand continued</vt:lpstr>
      <vt:lpstr>Mixing by hand continued</vt:lpstr>
      <vt:lpstr>Mixing by machine</vt:lpstr>
      <vt:lpstr>Mixing by machine continued</vt:lpstr>
      <vt:lpstr>Mixing by machine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144</cp:revision>
  <dcterms:created xsi:type="dcterms:W3CDTF">2013-05-28T00:38:54Z</dcterms:created>
  <dcterms:modified xsi:type="dcterms:W3CDTF">2021-01-11T18:25:31Z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