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1" r:id="rId4"/>
  </p:sldMasterIdLst>
  <p:notesMasterIdLst>
    <p:notesMasterId r:id="rId17"/>
  </p:notesMasterIdLst>
  <p:handoutMasterIdLst>
    <p:handoutMasterId r:id="rId18"/>
  </p:handoutMasterIdLst>
  <p:sldIdLst>
    <p:sldId id="256" r:id="rId5"/>
    <p:sldId id="347" r:id="rId6"/>
    <p:sldId id="328" r:id="rId7"/>
    <p:sldId id="331" r:id="rId8"/>
    <p:sldId id="330" r:id="rId9"/>
    <p:sldId id="345" r:id="rId10"/>
    <p:sldId id="334" r:id="rId11"/>
    <p:sldId id="332" r:id="rId12"/>
    <p:sldId id="346" r:id="rId13"/>
    <p:sldId id="348" r:id="rId14"/>
    <p:sldId id="342" r:id="rId15"/>
    <p:sldId id="267" r:id="rId16"/>
  </p:sldIdLst>
  <p:sldSz cx="9144000" cy="6858000" type="screen4x3"/>
  <p:notesSz cx="6858000" cy="9144000"/>
  <p:custDataLst>
    <p:tags r:id="rId19"/>
  </p:custDataLst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5pPr>
    <a:lvl6pPr marL="22860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6pPr>
    <a:lvl7pPr marL="27432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7pPr>
    <a:lvl8pPr marL="32004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8pPr>
    <a:lvl9pPr marL="36576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7E3"/>
    <a:srgbClr val="000000"/>
    <a:srgbClr val="E30613"/>
    <a:srgbClr val="D9D9D9"/>
    <a:srgbClr val="D81E05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3615" autoAdjust="0"/>
    <p:restoredTop sz="93792" autoAdjust="0"/>
  </p:normalViewPr>
  <p:slideViewPr>
    <p:cSldViewPr showGuides="1">
      <p:cViewPr varScale="1">
        <p:scale>
          <a:sx n="68" d="100"/>
          <a:sy n="68" d="100"/>
        </p:scale>
        <p:origin x="1038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186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57" d="100"/>
          <a:sy n="57" d="100"/>
        </p:scale>
        <p:origin x="-1170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tags" Target="tags/tag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586ABBB-9C0A-1D47-83E6-10FD6948B0D3}" type="datetime1">
              <a:rPr lang="en-US"/>
              <a:pPr/>
              <a:t>1/11/2021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BFAD621-1136-4040-A893-ED5AEC3FF12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74557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94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450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50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D847933-502B-D146-9428-3DDD196AD935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32193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9407072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1D847933-502B-D146-9428-3DDD196AD935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-105" charset="0"/>
                <a:ea typeface="ＭＳ Ｐゴシック" pitchFamily="-105" charset="-128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-105" charset="0"/>
              <a:ea typeface="ＭＳ Ｐゴシック" pitchFamily="-105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7385491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008000"/>
            <a:ext cx="8229600" cy="382588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Text Box 10"/>
          <p:cNvSpPr txBox="1">
            <a:spLocks noChangeArrowheads="1"/>
          </p:cNvSpPr>
          <p:nvPr userDrawn="1"/>
        </p:nvSpPr>
        <p:spPr bwMode="white">
          <a:xfrm>
            <a:off x="0" y="457200"/>
            <a:ext cx="9144000" cy="152400"/>
          </a:xfrm>
          <a:prstGeom prst="rect">
            <a:avLst/>
          </a:prstGeom>
          <a:solidFill>
            <a:srgbClr val="D9D9D9">
              <a:alpha val="0"/>
            </a:srgbClr>
          </a:solidFill>
          <a:ln>
            <a:noFill/>
          </a:ln>
        </p:spPr>
        <p:txBody>
          <a:bodyPr wrap="none"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defRPr/>
            </a:pPr>
            <a:r>
              <a:rPr lang="en-GB" sz="1800">
                <a:solidFill>
                  <a:srgbClr val="D9D9D9"/>
                </a:solidFill>
                <a:cs typeface="Arial" charset="0"/>
              </a:rPr>
              <a:t> </a:t>
            </a:r>
          </a:p>
        </p:txBody>
      </p:sp>
      <p:sp>
        <p:nvSpPr>
          <p:cNvPr id="53259" name="Text Box 11"/>
          <p:cNvSpPr txBox="1">
            <a:spLocks noChangeArrowheads="1"/>
          </p:cNvSpPr>
          <p:nvPr userDrawn="1"/>
        </p:nvSpPr>
        <p:spPr bwMode="auto">
          <a:xfrm>
            <a:off x="457200" y="6480000"/>
            <a:ext cx="6477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>
              <a:spcBef>
                <a:spcPts val="600"/>
              </a:spcBef>
            </a:pPr>
            <a:r>
              <a:rPr lang="en-US" sz="900" baseline="0" dirty="0"/>
              <a:t>Copyright © </a:t>
            </a:r>
            <a:r>
              <a:rPr lang="en-GB" sz="900" baseline="0" dirty="0"/>
              <a:t>2021 City and Guilds of London Institute</a:t>
            </a:r>
            <a:r>
              <a:rPr lang="en-US" sz="900" baseline="0" dirty="0"/>
              <a:t>. All rights reserved. </a:t>
            </a:r>
            <a:endParaRPr lang="en-US" sz="1200" dirty="0">
              <a:latin typeface="Times New Roman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2" name="Text Box 11"/>
          <p:cNvSpPr txBox="1">
            <a:spLocks noChangeArrowheads="1"/>
          </p:cNvSpPr>
          <p:nvPr userDrawn="1"/>
        </p:nvSpPr>
        <p:spPr bwMode="auto">
          <a:xfrm>
            <a:off x="7239000" y="6480000"/>
            <a:ext cx="1447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 algn="r">
              <a:spcBef>
                <a:spcPts val="600"/>
              </a:spcBef>
            </a:pPr>
            <a:fld id="{6152C911-7D81-1845-9D20-613E63F035EB}" type="slidenum">
              <a:rPr lang="en-US" sz="900" baseline="0">
                <a:ea typeface="Arial" pitchFamily="-105" charset="0"/>
                <a:cs typeface="Arial" pitchFamily="-105" charset="0"/>
              </a:rPr>
              <a:pPr algn="r">
                <a:spcBef>
                  <a:spcPts val="600"/>
                </a:spcBef>
              </a:pPr>
              <a:t>‹#›</a:t>
            </a:fld>
            <a:r>
              <a:rPr lang="en-US" sz="900" baseline="0" dirty="0">
                <a:ea typeface="Arial" pitchFamily="-105" charset="0"/>
                <a:cs typeface="Arial" pitchFamily="-105" charset="0"/>
              </a:rPr>
              <a:t> of 12</a:t>
            </a: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035" name="Title Placeholder 10"/>
          <p:cNvSpPr>
            <a:spLocks noGrp="1"/>
          </p:cNvSpPr>
          <p:nvPr>
            <p:ph type="title"/>
          </p:nvPr>
        </p:nvSpPr>
        <p:spPr bwMode="auto">
          <a:xfrm>
            <a:off x="457200" y="1008000"/>
            <a:ext cx="8218488" cy="382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1036" name="Text Placeholder 13"/>
          <p:cNvSpPr>
            <a:spLocks noGrp="1"/>
          </p:cNvSpPr>
          <p:nvPr>
            <p:ph type="body" idx="1"/>
          </p:nvPr>
        </p:nvSpPr>
        <p:spPr bwMode="auto">
          <a:xfrm>
            <a:off x="457200" y="1512000"/>
            <a:ext cx="8229600" cy="42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  <a:p>
            <a:pPr lvl="4"/>
            <a:endParaRPr lang="en-GB" dirty="0"/>
          </a:p>
        </p:txBody>
      </p:sp>
      <p:pic>
        <p:nvPicPr>
          <p:cNvPr id="13" name="Picture 12" descr="City &amp; Guilds and EAL logo">
            <a:extLst>
              <a:ext uri="{FF2B5EF4-FFF2-40B4-BE49-F238E27FC236}">
                <a16:creationId xmlns:a16="http://schemas.microsoft.com/office/drawing/2014/main" id="{54C8F537-6DBE-534E-B9F5-B8C14A123E7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006987" y="234902"/>
            <a:ext cx="1655999" cy="501635"/>
          </a:xfrm>
          <a:prstGeom prst="rect">
            <a:avLst/>
          </a:prstGeom>
        </p:spPr>
      </p:pic>
      <p:sp>
        <p:nvSpPr>
          <p:cNvPr id="1029" name="Rectangle 14"/>
          <p:cNvSpPr>
            <a:spLocks noChangeArrowheads="1"/>
          </p:cNvSpPr>
          <p:nvPr userDrawn="1"/>
        </p:nvSpPr>
        <p:spPr bwMode="auto">
          <a:xfrm>
            <a:off x="457200" y="257779"/>
            <a:ext cx="609120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 anchor="b" anchorCtr="0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400" baseline="0" dirty="0">
                <a:solidFill>
                  <a:schemeClr val="tx1"/>
                </a:solidFill>
              </a:rPr>
              <a:t>Foundation in </a:t>
            </a:r>
            <a:br>
              <a:rPr lang="en-GB" sz="1400" baseline="0" dirty="0">
                <a:solidFill>
                  <a:schemeClr val="tx1"/>
                </a:solidFill>
              </a:rPr>
            </a:br>
            <a:r>
              <a:rPr lang="en-GB" sz="1400" b="1" baseline="0" dirty="0">
                <a:solidFill>
                  <a:schemeClr val="tx1"/>
                </a:solidFill>
              </a:rPr>
              <a:t>Construction and Building Services Engineering  </a:t>
            </a:r>
            <a:endParaRPr lang="en-US" sz="1400" baseline="0" dirty="0">
              <a:solidFill>
                <a:schemeClr val="tx1"/>
              </a:solidFill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A2179D90-178B-9644-ABBE-ACA37CB4C747}"/>
              </a:ext>
            </a:extLst>
          </p:cNvPr>
          <p:cNvCxnSpPr>
            <a:cxnSpLocks/>
          </p:cNvCxnSpPr>
          <p:nvPr userDrawn="1"/>
        </p:nvCxnSpPr>
        <p:spPr>
          <a:xfrm>
            <a:off x="457200" y="900000"/>
            <a:ext cx="8229600" cy="0"/>
          </a:xfrm>
          <a:prstGeom prst="line">
            <a:avLst/>
          </a:prstGeom>
          <a:ln>
            <a:solidFill>
              <a:srgbClr val="0077E3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id="{6A7BE4C5-B6E4-7B41-B4EA-AC5B28CB82C3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0" y="5868000"/>
            <a:ext cx="9144000" cy="54799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 baseline="0">
          <a:solidFill>
            <a:srgbClr val="0077E3"/>
          </a:solidFill>
          <a:latin typeface="+mj-lt"/>
          <a:ea typeface="ＭＳ Ｐゴシック" charset="-128"/>
          <a:cs typeface="ＭＳ Ｐゴシック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9pPr>
    </p:titleStyle>
    <p:bodyStyle>
      <a:lvl1pPr marL="0" indent="0" algn="l" rtl="0" eaLnBrk="0" fontAlgn="base" hangingPunct="0">
        <a:lnSpc>
          <a:spcPts val="2400"/>
        </a:lnSpc>
        <a:spcBef>
          <a:spcPts val="1000"/>
        </a:spcBef>
        <a:spcAft>
          <a:spcPts val="1000"/>
        </a:spcAft>
        <a:defRPr lang="en-GB" sz="20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215900" indent="-215900" algn="l" rtl="0" eaLnBrk="0" fontAlgn="base" hangingPunct="0">
        <a:lnSpc>
          <a:spcPts val="24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2000" dirty="0">
          <a:solidFill>
            <a:schemeClr val="tx1"/>
          </a:solidFill>
          <a:latin typeface="+mn-lt"/>
          <a:ea typeface="ＭＳ Ｐゴシック" charset="-128"/>
          <a:cs typeface="+mn-cs"/>
        </a:defRPr>
      </a:lvl2pPr>
      <a:lvl3pPr marL="0" indent="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Font typeface="Lucida Grande" pitchFamily="-105" charset="0"/>
        <a:defRPr lang="en-GB" sz="1600" dirty="0">
          <a:solidFill>
            <a:schemeClr val="tx1"/>
          </a:solidFill>
          <a:latin typeface="+mn-lt"/>
          <a:ea typeface="ＭＳ Ｐゴシック" charset="-128"/>
          <a:cs typeface="+mn-cs"/>
        </a:defRPr>
      </a:lvl3pPr>
      <a:lvl4pPr marL="215900" indent="-21590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4pPr>
      <a:lvl5pPr marL="431800" indent="-215900" algn="l" rtl="0" eaLnBrk="0" fontAlgn="base" hangingPunct="0">
        <a:lnSpc>
          <a:spcPts val="2000"/>
        </a:lnSpc>
        <a:spcBef>
          <a:spcPct val="0"/>
        </a:spcBef>
        <a:spcAft>
          <a:spcPts val="500"/>
        </a:spcAft>
        <a:buFont typeface="Arial" pitchFamily="-105" charset="0"/>
        <a:buChar char="–"/>
        <a:defRPr lang="en-US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5pPr>
      <a:lvl6pPr marL="457200" indent="-457200" algn="l" defTabSz="914400" rtl="0" fontAlgn="base">
        <a:spcBef>
          <a:spcPct val="20000"/>
        </a:spcBef>
        <a:spcAft>
          <a:spcPct val="0"/>
        </a:spcAft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6pPr>
      <a:lvl7pPr marL="2971800" indent="-228600" algn="l" defTabSz="914400" rtl="0" fontAlgn="base">
        <a:spcBef>
          <a:spcPct val="20000"/>
        </a:spcBef>
        <a:spcAft>
          <a:spcPct val="0"/>
        </a:spcAft>
        <a:buClr>
          <a:srgbClr val="E30613"/>
        </a:buClr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7pPr>
      <a:lvl8pPr marL="34290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600" kern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8pPr>
      <a:lvl9pPr marL="38862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0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4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371600"/>
            <a:ext cx="8229600" cy="4754563"/>
          </a:xfrm>
        </p:spPr>
        <p:txBody>
          <a:bodyPr/>
          <a:lstStyle/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/>
            <a:r>
              <a:rPr sz="6600" dirty="0">
                <a:solidFill>
                  <a:schemeClr val="bg1"/>
                </a:solidFill>
                <a:ea typeface="ＭＳ Ｐゴシック" pitchFamily="-105" charset="-128"/>
                <a:cs typeface="ＭＳ Ｐゴシック" pitchFamily="-105" charset="-128"/>
              </a:rPr>
              <a:t>PowerPoint presentation</a:t>
            </a:r>
          </a:p>
        </p:txBody>
      </p:sp>
      <p:sp>
        <p:nvSpPr>
          <p:cNvPr id="2054" name="TextBox 9"/>
          <p:cNvSpPr txBox="1">
            <a:spLocks noChangeArrowheads="1"/>
          </p:cNvSpPr>
          <p:nvPr/>
        </p:nvSpPr>
        <p:spPr bwMode="auto">
          <a:xfrm>
            <a:off x="457200" y="2209800"/>
            <a:ext cx="8001000" cy="73866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0" tIns="0" rIns="0" bIns="0">
            <a:prstTxWarp prst="textNoShape">
              <a:avLst/>
            </a:prstTxWarp>
            <a:noAutofit/>
          </a:bodyPr>
          <a:lstStyle/>
          <a:p>
            <a:r>
              <a:rPr lang="en-GB" sz="2400" b="1" dirty="0"/>
              <a:t>Unit 107: Working with brick, block and stone</a:t>
            </a:r>
          </a:p>
        </p:txBody>
      </p:sp>
      <p:sp>
        <p:nvSpPr>
          <p:cNvPr id="2053" name="Rectangle 15"/>
          <p:cNvSpPr>
            <a:spLocks noGrp="1" noChangeArrowheads="1"/>
          </p:cNvSpPr>
          <p:nvPr>
            <p:ph type="title"/>
          </p:nvPr>
        </p:nvSpPr>
        <p:spPr>
          <a:xfrm>
            <a:off x="457200" y="2944800"/>
            <a:ext cx="8153400" cy="2514600"/>
          </a:xfrm>
        </p:spPr>
        <p:txBody>
          <a:bodyPr anchor="t"/>
          <a:lstStyle/>
          <a:p>
            <a:pPr eaLnBrk="1" hangingPunct="1"/>
            <a:r>
              <a:rPr lang="en-GB">
                <a:ea typeface="ＭＳ Ｐゴシック" pitchFamily="-105" charset="-128"/>
                <a:cs typeface="ＭＳ Ｐゴシック" pitchFamily="-105" charset="-128"/>
              </a:rPr>
              <a:t>PowerPoint 2: Building </a:t>
            </a:r>
            <a:r>
              <a:rPr lang="en-GB" dirty="0">
                <a:ea typeface="ＭＳ Ｐゴシック" pitchFamily="-105" charset="-128"/>
                <a:cs typeface="ＭＳ Ｐゴシック" pitchFamily="-105" charset="-128"/>
              </a:rPr>
              <a:t>accurately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Content Placeholder 10">
            <a:extLst>
              <a:ext uri="{FF2B5EF4-FFF2-40B4-BE49-F238E27FC236}">
                <a16:creationId xmlns:a16="http://schemas.microsoft.com/office/drawing/2014/main" id="{57A63518-A466-4D7F-AED5-A22992A9B920}"/>
              </a:ext>
            </a:extLst>
          </p:cNvPr>
          <p:cNvPicPr>
            <a:picLocks noGrp="1" noChangeAspect="1"/>
          </p:cNvPicPr>
          <p:nvPr>
            <p:ph sz="quarter" idx="10"/>
          </p:nvPr>
        </p:nvPicPr>
        <p:blipFill>
          <a:blip r:embed="rId2"/>
          <a:stretch>
            <a:fillRect/>
          </a:stretch>
        </p:blipFill>
        <p:spPr>
          <a:xfrm>
            <a:off x="3851920" y="1772816"/>
            <a:ext cx="5039723" cy="382093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041FA59-7075-40C9-9395-6657A49C1B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Lining in stone work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8DE06FE-19DB-4D28-A9C7-69FDED9960BD}"/>
              </a:ext>
            </a:extLst>
          </p:cNvPr>
          <p:cNvSpPr/>
          <p:nvPr/>
        </p:nvSpPr>
        <p:spPr>
          <a:xfrm>
            <a:off x="395537" y="1470361"/>
            <a:ext cx="4032447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/>
              <a:t>Laying stonework to the line requires a different approach to maintain accuracy.</a:t>
            </a:r>
          </a:p>
          <a:p>
            <a:endParaRPr lang="en-GB" dirty="0"/>
          </a:p>
          <a:p>
            <a:r>
              <a:rPr lang="en-GB" dirty="0"/>
              <a:t>Because some stone will not be uniform and consistent in shape, a string line cannot be directly attached to quoins or corners.</a:t>
            </a:r>
          </a:p>
          <a:p>
            <a:endParaRPr lang="en-GB" dirty="0"/>
          </a:p>
          <a:p>
            <a:r>
              <a:rPr lang="en-GB" dirty="0"/>
              <a:t>The illustration shows how timber profiles can be used to attach a string line as a guide to build a straight wall.  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2226258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75B781A1-507B-41E2-A4BB-DF91B7E15A5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92080" y="1916832"/>
            <a:ext cx="3646465" cy="302433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Accuracy in gauging mortar</a:t>
            </a:r>
            <a:endParaRPr lang="en-US" b="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475839" y="1556792"/>
            <a:ext cx="4816241" cy="4293208"/>
          </a:xfrm>
        </p:spPr>
        <p:txBody>
          <a:bodyPr/>
          <a:lstStyle/>
          <a:p>
            <a:pPr lvl="0" ea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r>
              <a:rPr lang="en-GB" kern="1200" dirty="0">
                <a:solidFill>
                  <a:srgbClr val="000000"/>
                </a:solidFill>
                <a:latin typeface="Arial" pitchFamily="-105" charset="0"/>
                <a:ea typeface="ＭＳ Ｐゴシック" pitchFamily="-105" charset="-128"/>
              </a:rPr>
              <a:t>Providing accurate amounts of materials for mixing mortar is known as ‘gauging’.</a:t>
            </a:r>
          </a:p>
          <a:p>
            <a:pPr lvl="0" ea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endParaRPr lang="en-GB" kern="1200" dirty="0">
              <a:solidFill>
                <a:srgbClr val="000000"/>
              </a:solidFill>
              <a:latin typeface="Arial" pitchFamily="-105" charset="0"/>
              <a:ea typeface="ＭＳ Ｐゴシック" pitchFamily="-105" charset="-128"/>
            </a:endParaRPr>
          </a:p>
          <a:p>
            <a:pPr lvl="0" ea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r>
              <a:rPr lang="en-GB" kern="1200" dirty="0">
                <a:solidFill>
                  <a:srgbClr val="000000"/>
                </a:solidFill>
                <a:latin typeface="Arial" pitchFamily="-105" charset="0"/>
                <a:ea typeface="ＭＳ Ｐゴシック" pitchFamily="-105" charset="-128"/>
              </a:rPr>
              <a:t>Measuring materials by the ‘shovelful’ will not produce a reliably consistent mix.</a:t>
            </a:r>
          </a:p>
          <a:p>
            <a:pPr lvl="0" ea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endParaRPr lang="en-GB" kern="1200" dirty="0">
              <a:solidFill>
                <a:srgbClr val="000000"/>
              </a:solidFill>
              <a:latin typeface="Arial" pitchFamily="-105" charset="0"/>
              <a:ea typeface="ＭＳ Ｐゴシック" pitchFamily="-105" charset="-128"/>
            </a:endParaRPr>
          </a:p>
          <a:p>
            <a:pPr lvl="0" ea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r>
              <a:rPr lang="en-GB" kern="1200" dirty="0">
                <a:solidFill>
                  <a:srgbClr val="000000"/>
                </a:solidFill>
                <a:latin typeface="Arial" pitchFamily="-105" charset="0"/>
                <a:ea typeface="ＭＳ Ｐゴシック" pitchFamily="-105" charset="-128"/>
              </a:rPr>
              <a:t>A gauging box is a bottomless steel or timber square or rectangular box which is placed on a clean flat surface and filled with either sand or </a:t>
            </a:r>
            <a:r>
              <a:rPr lang="en-GB" kern="1200">
                <a:solidFill>
                  <a:srgbClr val="000000"/>
                </a:solidFill>
                <a:latin typeface="Arial" pitchFamily="-105" charset="0"/>
                <a:ea typeface="ＭＳ Ｐゴシック" pitchFamily="-105" charset="-128"/>
              </a:rPr>
              <a:t>cement until flush </a:t>
            </a:r>
            <a:r>
              <a:rPr lang="en-GB" kern="1200" dirty="0">
                <a:solidFill>
                  <a:srgbClr val="000000"/>
                </a:solidFill>
                <a:latin typeface="Arial" pitchFamily="-105" charset="0"/>
                <a:ea typeface="ＭＳ Ｐゴシック" pitchFamily="-105" charset="-128"/>
              </a:rPr>
              <a:t>with the top.</a:t>
            </a:r>
          </a:p>
          <a:p>
            <a:pPr lvl="0" ea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endParaRPr lang="en-GB" kern="1200" dirty="0">
              <a:solidFill>
                <a:srgbClr val="000000"/>
              </a:solidFill>
              <a:latin typeface="Arial" pitchFamily="-105" charset="0"/>
              <a:ea typeface="ＭＳ Ｐゴシック" pitchFamily="-105" charset="-128"/>
            </a:endParaRPr>
          </a:p>
          <a:p>
            <a:pPr lvl="0" ea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r>
              <a:rPr lang="en-GB" kern="1200" dirty="0">
                <a:solidFill>
                  <a:srgbClr val="000000"/>
                </a:solidFill>
                <a:latin typeface="Arial" pitchFamily="-105" charset="0"/>
                <a:ea typeface="ＭＳ Ｐゴシック" pitchFamily="-105" charset="-128"/>
              </a:rPr>
              <a:t>Consistent amounts can then be easily measured.</a:t>
            </a:r>
          </a:p>
          <a:p>
            <a:endParaRPr lang="en-GB" dirty="0"/>
          </a:p>
          <a:p>
            <a:pPr marL="0" lvl="8" indent="0" eaLnBrk="0" hangingPunct="0">
              <a:lnSpc>
                <a:spcPts val="12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826509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marL="0" indent="0" algn="ctr" eaLnBrk="1" hangingPunct="1">
              <a:lnSpc>
                <a:spcPct val="100000"/>
              </a:lnSpc>
            </a:pPr>
            <a:endParaRPr sz="6000" dirty="0">
              <a:solidFill>
                <a:srgbClr val="E30613"/>
              </a:solidFill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>
              <a:lnSpc>
                <a:spcPct val="100000"/>
              </a:lnSpc>
            </a:pPr>
            <a:r>
              <a:rPr sz="6000" dirty="0">
                <a:solidFill>
                  <a:srgbClr val="0077E3"/>
                </a:solidFill>
                <a:ea typeface="ＭＳ Ｐゴシック" pitchFamily="-105" charset="-128"/>
                <a:cs typeface="ＭＳ Ｐゴシック" pitchFamily="-105" charset="-128"/>
              </a:rPr>
              <a:t>Any questions?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67A542-B378-4C82-A440-FAA4C95382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Accurate trowel work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80A2A27C-8FD6-42AF-B683-04CE78CDFC63}"/>
              </a:ext>
            </a:extLst>
          </p:cNvPr>
          <p:cNvPicPr>
            <a:picLocks noGrp="1" noChangeAspect="1"/>
          </p:cNvPicPr>
          <p:nvPr>
            <p:ph sz="quarter" idx="10"/>
          </p:nvPr>
        </p:nvPicPr>
        <p:blipFill>
          <a:blip r:embed="rId2"/>
          <a:stretch>
            <a:fillRect/>
          </a:stretch>
        </p:blipFill>
        <p:spPr>
          <a:xfrm flipH="1">
            <a:off x="5004047" y="2468121"/>
            <a:ext cx="3812391" cy="2185015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8B574F12-9B10-4E8A-B49B-C45D475E0F65}"/>
              </a:ext>
            </a:extLst>
          </p:cNvPr>
          <p:cNvSpPr/>
          <p:nvPr/>
        </p:nvSpPr>
        <p:spPr>
          <a:xfrm>
            <a:off x="327562" y="1693450"/>
            <a:ext cx="4572000" cy="373435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Aft>
                <a:spcPts val="1000"/>
              </a:spcAft>
            </a:pPr>
            <a:r>
              <a:rPr lang="en-GB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Rolling mortar on the spot board is the traditional way of preparing the material to lay a bed joint. </a:t>
            </a:r>
          </a:p>
          <a:p>
            <a:pPr>
              <a:spcAft>
                <a:spcPts val="1000"/>
              </a:spcAft>
            </a:pPr>
            <a:r>
              <a:rPr lang="en-GB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Keep in mind that the rolling action takes a great deal of practice to master.</a:t>
            </a:r>
          </a:p>
          <a:p>
            <a:pPr>
              <a:spcAft>
                <a:spcPts val="1000"/>
              </a:spcAft>
            </a:pPr>
            <a:r>
              <a:rPr lang="en-GB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Eventually, a suitable roll can be formed which can be placed accurately on the wall with a swift action that controls the flow of mortar into the desired position.</a:t>
            </a:r>
            <a:r>
              <a:rPr lang="en-GB" dirty="0">
                <a:latin typeface="+mj-lt"/>
              </a:rPr>
              <a:t> </a:t>
            </a:r>
            <a:endParaRPr lang="en-GB" dirty="0">
              <a:effectLst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591285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ABFBCE01-D4CD-47BA-8727-D752AD07A00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03648" y="2606963"/>
            <a:ext cx="5580112" cy="2529950"/>
          </a:xfrm>
          <a:prstGeom prst="rect">
            <a:avLst/>
          </a:prstGeom>
        </p:spPr>
      </p:pic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ea typeface="ＭＳ Ｐゴシック" pitchFamily="-105" charset="-128"/>
                <a:cs typeface="ＭＳ Ｐゴシック" pitchFamily="-105" charset="-128"/>
              </a:rPr>
              <a:t>Using a spirit level – levelling</a:t>
            </a:r>
          </a:p>
        </p:txBody>
      </p:sp>
      <p:sp>
        <p:nvSpPr>
          <p:cNvPr id="3075" name="Content Placeholder 2"/>
          <p:cNvSpPr>
            <a:spLocks noGrp="1"/>
          </p:cNvSpPr>
          <p:nvPr>
            <p:ph sz="quarter" idx="10"/>
          </p:nvPr>
        </p:nvSpPr>
        <p:spPr>
          <a:xfrm>
            <a:off x="467544" y="1484784"/>
            <a:ext cx="8208912" cy="4248472"/>
          </a:xfrm>
        </p:spPr>
        <p:txBody>
          <a:bodyPr/>
          <a:lstStyle/>
          <a:p>
            <a:r>
              <a:rPr lang="en-GB" dirty="0"/>
              <a:t>Keep in mind that the spirit level is a precision instrument. Never strike the spirit level to align the bricks horizontally.</a:t>
            </a:r>
          </a:p>
          <a:p>
            <a:r>
              <a:rPr lang="en-GB" dirty="0"/>
              <a:t>Place the spirit level on the course of bricks to be levelled (as shown in the illustration) and gently tap the bricks.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r>
              <a:rPr lang="en-GB" dirty="0"/>
              <a:t>If excessive adjustments are needed, it could be that bricks in the course will have to be removed and the thickness of the bed joint adjusted. </a:t>
            </a:r>
          </a:p>
          <a:p>
            <a:endParaRPr dirty="0">
              <a:ea typeface="ＭＳ Ｐゴシック" pitchFamily="-105" charset="-128"/>
              <a:cs typeface="ＭＳ Ｐゴシック" pitchFamily="-105" charset="-128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6175CA60-2AE6-43C9-A67B-5B2CD179796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37145" y="991860"/>
            <a:ext cx="3183327" cy="487428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ea typeface="ＭＳ Ｐゴシック" pitchFamily="-105" charset="-128"/>
                <a:cs typeface="ＭＳ Ｐゴシック" pitchFamily="-105" charset="-128"/>
              </a:rPr>
              <a:t>Using a spirit level – plumbing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457200" y="1749267"/>
            <a:ext cx="5544616" cy="3359466"/>
          </a:xfrm>
        </p:spPr>
        <p:txBody>
          <a:bodyPr/>
          <a:lstStyle/>
          <a:p>
            <a:r>
              <a:rPr lang="en-GB" dirty="0"/>
              <a:t>Rest the spirit level against the corner edge of the bricks.</a:t>
            </a:r>
          </a:p>
          <a:p>
            <a:r>
              <a:rPr lang="en-GB" dirty="0"/>
              <a:t>To keep the spirit level stable, place your foot against the bottom of the level while holding the top of the level with your free hand.</a:t>
            </a:r>
          </a:p>
          <a:p>
            <a:r>
              <a:rPr lang="en-GB" dirty="0"/>
              <a:t>Carefully adjust the bricks at either end of a course and look down the face of the wall to make sure it lines up with the spirit level. 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ea typeface="ＭＳ Ｐゴシック" pitchFamily="-105" charset="-128"/>
                <a:cs typeface="ＭＳ Ｐゴシック" pitchFamily="-105" charset="-128"/>
              </a:rPr>
              <a:t>Using a spirit level – plumbing </a:t>
            </a:r>
            <a:r>
              <a:rPr lang="en-US" b="0" dirty="0">
                <a:ea typeface="ＭＳ Ｐゴシック" pitchFamily="-105" charset="-128"/>
                <a:cs typeface="ＭＳ Ｐゴシック" pitchFamily="-105" charset="-128"/>
              </a:rPr>
              <a:t>continued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A3220960-AB4E-4845-B915-547A6DE727C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92082" y="1602000"/>
            <a:ext cx="2931689" cy="4581128"/>
          </a:xfrm>
          <a:prstGeom prst="rect">
            <a:avLst/>
          </a:prstGeom>
        </p:spPr>
      </p:pic>
      <p:sp>
        <p:nvSpPr>
          <p:cNvPr id="8" name="Content Placeholder 6">
            <a:extLst>
              <a:ext uri="{FF2B5EF4-FFF2-40B4-BE49-F238E27FC236}">
                <a16:creationId xmlns:a16="http://schemas.microsoft.com/office/drawing/2014/main" id="{4D4A3912-F3A5-4A70-81C4-32F36F8E4076}"/>
              </a:ext>
            </a:extLst>
          </p:cNvPr>
          <p:cNvSpPr txBox="1">
            <a:spLocks/>
          </p:cNvSpPr>
          <p:nvPr/>
        </p:nvSpPr>
        <p:spPr bwMode="auto">
          <a:xfrm>
            <a:off x="457200" y="1602000"/>
            <a:ext cx="4834882" cy="4103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  <a:spAutoFit/>
          </a:bodyPr>
          <a:lstStyle>
            <a:lvl1pPr marL="0" indent="0" algn="l" rtl="0" eaLnBrk="0" fontAlgn="base" hangingPunct="0">
              <a:lnSpc>
                <a:spcPts val="2400"/>
              </a:lnSpc>
              <a:spcBef>
                <a:spcPts val="1000"/>
              </a:spcBef>
              <a:spcAft>
                <a:spcPts val="1000"/>
              </a:spcAft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215900" indent="-215900" algn="l" rtl="0" eaLnBrk="0" fontAlgn="base" hangingPunct="0">
              <a:lnSpc>
                <a:spcPts val="24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2pPr>
            <a:lvl3pPr marL="0" indent="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Font typeface="Lucida Grande" pitchFamily="-105" charset="0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3pPr>
            <a:lvl4pPr marL="215900" indent="-21590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4pPr>
            <a:lvl5pPr marL="431800" indent="-215900" algn="l" rtl="0" eaLnBrk="0" fontAlgn="base" hangingPunct="0">
              <a:lnSpc>
                <a:spcPts val="2000"/>
              </a:lnSpc>
              <a:spcBef>
                <a:spcPct val="0"/>
              </a:spcBef>
              <a:spcAft>
                <a:spcPts val="500"/>
              </a:spcAft>
              <a:buFont typeface="Arial" pitchFamily="-105" charset="0"/>
              <a:buChar char="–"/>
              <a:defRPr lang="en-US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5pPr>
            <a:lvl6pPr marL="457200" indent="-4572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6pPr>
            <a:lvl7pPr marL="2971800" indent="-228600" algn="l" defTabSz="914400" rtl="0" fontAlgn="base">
              <a:spcBef>
                <a:spcPct val="20000"/>
              </a:spcBef>
              <a:spcAft>
                <a:spcPct val="0"/>
              </a:spcAft>
              <a:buClr>
                <a:srgbClr val="E30613"/>
              </a:buClr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7pPr>
            <a:lvl8pPr marL="34290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8pPr>
            <a:lvl9pPr marL="38862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0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9pPr>
          </a:lstStyle>
          <a:p>
            <a:r>
              <a:rPr lang="en-US" kern="0" dirty="0"/>
              <a:t>Plumb the return edge of the work in the same way as the face. </a:t>
            </a:r>
          </a:p>
          <a:p>
            <a:r>
              <a:rPr lang="en-US" kern="0" dirty="0"/>
              <a:t>It may be necessary to tap some bricks in or pull some forward to meet the spirit level in order to achieve accuracy.</a:t>
            </a:r>
          </a:p>
          <a:p>
            <a:r>
              <a:rPr lang="en-GB" dirty="0"/>
              <a:t>Remember 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–</a:t>
            </a:r>
            <a:r>
              <a:rPr lang="en-GB" dirty="0"/>
              <a:t> never strike the spirit level to plumb the masonry.</a:t>
            </a:r>
          </a:p>
          <a:p>
            <a:r>
              <a:rPr lang="en-GB" dirty="0"/>
              <a:t>Always tap the bricks to line them up vertically. </a:t>
            </a:r>
            <a:endParaRPr lang="en-US" kern="0" dirty="0"/>
          </a:p>
          <a:p>
            <a:endParaRPr lang="en-US" kern="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39A7BB-CAB7-4535-87C9-018716A2F6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ea typeface="ＭＳ Ｐゴシック" pitchFamily="-105" charset="-128"/>
                <a:cs typeface="ＭＳ Ｐゴシック" pitchFamily="-105" charset="-128"/>
              </a:rPr>
              <a:t>Using a spirit level – lining</a:t>
            </a:r>
            <a:endParaRPr lang="en-GB" dirty="0"/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395F8C2B-F57F-4573-9B93-05DC992668BD}"/>
              </a:ext>
            </a:extLst>
          </p:cNvPr>
          <p:cNvPicPr>
            <a:picLocks noGrp="1" noChangeAspect="1"/>
          </p:cNvPicPr>
          <p:nvPr>
            <p:ph sz="quarter" idx="10"/>
          </p:nvPr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32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436096" y="1390588"/>
            <a:ext cx="3513462" cy="4248150"/>
          </a:xfrm>
          <a:prstGeom prst="rect">
            <a:avLst/>
          </a:prstGeom>
        </p:spPr>
      </p:pic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61A2AAED-E247-4C49-8C1D-2DF86BF02E1F}"/>
              </a:ext>
            </a:extLst>
          </p:cNvPr>
          <p:cNvSpPr txBox="1">
            <a:spLocks/>
          </p:cNvSpPr>
          <p:nvPr/>
        </p:nvSpPr>
        <p:spPr bwMode="auto">
          <a:xfrm>
            <a:off x="467544" y="1556792"/>
            <a:ext cx="5184576" cy="44644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 algn="l" rtl="0" eaLnBrk="0" fontAlgn="base" hangingPunct="0">
              <a:lnSpc>
                <a:spcPts val="2400"/>
              </a:lnSpc>
              <a:spcBef>
                <a:spcPts val="1000"/>
              </a:spcBef>
              <a:spcAft>
                <a:spcPts val="1000"/>
              </a:spcAft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215900" indent="-215900" algn="l" rtl="0" eaLnBrk="0" fontAlgn="base" hangingPunct="0">
              <a:lnSpc>
                <a:spcPts val="24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2pPr>
            <a:lvl3pPr marL="0" indent="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Font typeface="Lucida Grande" pitchFamily="-105" charset="0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3pPr>
            <a:lvl4pPr marL="215900" indent="-21590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4pPr>
            <a:lvl5pPr marL="431800" indent="-215900" algn="l" rtl="0" eaLnBrk="0" fontAlgn="base" hangingPunct="0">
              <a:lnSpc>
                <a:spcPts val="2000"/>
              </a:lnSpc>
              <a:spcBef>
                <a:spcPct val="0"/>
              </a:spcBef>
              <a:spcAft>
                <a:spcPts val="500"/>
              </a:spcAft>
              <a:buFont typeface="Arial" pitchFamily="-105" charset="0"/>
              <a:buChar char="–"/>
              <a:defRPr lang="en-US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5pPr>
            <a:lvl6pPr marL="457200" indent="-4572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6pPr>
            <a:lvl7pPr marL="2971800" indent="-228600" algn="l" defTabSz="914400" rtl="0" fontAlgn="base">
              <a:spcBef>
                <a:spcPct val="20000"/>
              </a:spcBef>
              <a:spcAft>
                <a:spcPct val="0"/>
              </a:spcAft>
              <a:buClr>
                <a:srgbClr val="E30613"/>
              </a:buClr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7pPr>
            <a:lvl8pPr marL="34290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8pPr>
            <a:lvl9pPr marL="38862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0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9pPr>
          </a:lstStyle>
          <a:p>
            <a:r>
              <a:rPr lang="en-GB" dirty="0"/>
              <a:t>Lining the face of bricks between the plumbed ends of each course will help to produce a wall that has an accurate face plane. </a:t>
            </a:r>
          </a:p>
          <a:p>
            <a:r>
              <a:rPr lang="en-GB" dirty="0"/>
              <a:t>Rest the edge of the spirit level against the face of the bricks in each course and adjust them as needed.</a:t>
            </a:r>
          </a:p>
          <a:p>
            <a:r>
              <a:rPr lang="en-GB" dirty="0"/>
              <a:t>This will align the bricks in the face of a wall to give a uniform flat appearance.</a:t>
            </a:r>
          </a:p>
          <a:p>
            <a:pPr>
              <a:lnSpc>
                <a:spcPct val="100000"/>
              </a:lnSpc>
            </a:pPr>
            <a:r>
              <a:rPr lang="en-GB" dirty="0"/>
              <a:t>Do not refer to any of the bubbles in the level.</a:t>
            </a:r>
          </a:p>
          <a:p>
            <a:pPr>
              <a:lnSpc>
                <a:spcPct val="100000"/>
              </a:lnSpc>
            </a:pPr>
            <a:r>
              <a:rPr lang="en-GB" dirty="0"/>
              <a:t>Simply use the level as a straight edge.</a:t>
            </a:r>
          </a:p>
          <a:p>
            <a:endParaRPr lang="en-US" kern="0" dirty="0">
              <a:ea typeface="ＭＳ Ｐゴシック" pitchFamily="-105" charset="-128"/>
              <a:cs typeface="ＭＳ Ｐゴシック" pitchFamily="-105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9568550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DFE71AEA-D304-4620-A8D4-01936B442E2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52120" y="1988840"/>
            <a:ext cx="3147934" cy="3428999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457200" y="1851500"/>
            <a:ext cx="5050904" cy="3987240"/>
          </a:xfrm>
        </p:spPr>
        <p:txBody>
          <a:bodyPr/>
          <a:lstStyle/>
          <a:p>
            <a:r>
              <a:rPr lang="en-GB" dirty="0"/>
              <a:t>The final check to be made with the spirit level is to range the work. </a:t>
            </a:r>
          </a:p>
          <a:p>
            <a:r>
              <a:rPr lang="en-GB" dirty="0"/>
              <a:t>This means holding the spirit level as shown in the illustration to check that the end of each course is in line.</a:t>
            </a:r>
          </a:p>
          <a:p>
            <a:r>
              <a:rPr lang="en-GB" dirty="0"/>
              <a:t>The spirit level is simply used as a straight edge for the bricks or blocks to be adjusted to align with.</a:t>
            </a:r>
          </a:p>
          <a:p>
            <a:endParaRPr lang="en-US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B755C899-393C-45D0-BEE9-EAB2845A11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ea typeface="ＭＳ Ｐゴシック" pitchFamily="-105" charset="-128"/>
                <a:cs typeface="ＭＳ Ｐゴシック" pitchFamily="-105" charset="-128"/>
              </a:rPr>
              <a:t>Using a spirit level – ranging</a:t>
            </a:r>
            <a:endParaRPr lang="en-GB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ea typeface="ＭＳ Ｐゴシック" pitchFamily="-105" charset="-128"/>
                <a:cs typeface="ＭＳ Ｐゴシック" pitchFamily="-105" charset="-128"/>
              </a:rPr>
              <a:t>Using a spirit level – blockwork</a:t>
            </a:r>
            <a:endParaRPr lang="en-US" b="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457200" y="1700808"/>
            <a:ext cx="3826768" cy="3141136"/>
          </a:xfrm>
        </p:spPr>
        <p:txBody>
          <a:bodyPr/>
          <a:lstStyle/>
          <a:p>
            <a:r>
              <a:rPr lang="en-GB" dirty="0"/>
              <a:t>The same principles apply to levelling, plumbing and lining blockwork as already described for brickwork.</a:t>
            </a:r>
          </a:p>
          <a:p>
            <a:r>
              <a:rPr lang="en-GB" dirty="0"/>
              <a:t>When we are satisfied that our quoins are completed accurately, we can use them as a guide to ‘run in’ the masonry between the corners. </a:t>
            </a:r>
          </a:p>
          <a:p>
            <a:pPr marL="0" lvl="8" indent="0" eaLnBrk="0" hangingPunct="0">
              <a:lnSpc>
                <a:spcPts val="12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927B6A8-AFA4-41C8-80C2-F4A816FC75B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16016" y="1797179"/>
            <a:ext cx="4265410" cy="3548821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0EE47094-9DE0-45DC-BB4A-001F1A88F4A5}"/>
              </a:ext>
            </a:extLst>
          </p:cNvPr>
          <p:cNvPicPr>
            <a:picLocks noGrp="1" noChangeAspect="1"/>
          </p:cNvPicPr>
          <p:nvPr>
            <p:ph sz="quarter" idx="10"/>
          </p:nvPr>
        </p:nvPicPr>
        <p:blipFill>
          <a:blip r:embed="rId2"/>
          <a:stretch>
            <a:fillRect/>
          </a:stretch>
        </p:blipFill>
        <p:spPr>
          <a:xfrm>
            <a:off x="3347864" y="1978193"/>
            <a:ext cx="5583257" cy="387180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B08EC78-8732-49C0-BB76-8AE6AA7238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Laying to the line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60142EAA-A36D-4BEA-8748-1B22CE53B723}"/>
              </a:ext>
            </a:extLst>
          </p:cNvPr>
          <p:cNvSpPr/>
          <p:nvPr/>
        </p:nvSpPr>
        <p:spPr>
          <a:xfrm>
            <a:off x="395536" y="1470361"/>
            <a:ext cx="8073807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/>
              <a:t>Laying to the line is another aspect of bricklaying that requires time and practice in order to develop speed and accuracy.</a:t>
            </a:r>
          </a:p>
          <a:p>
            <a:endParaRPr lang="en-GB" dirty="0"/>
          </a:p>
          <a:p>
            <a:r>
              <a:rPr lang="en-GB" dirty="0"/>
              <a:t>Never lay the bricks touching the line. </a:t>
            </a:r>
            <a:br>
              <a:rPr lang="en-GB" dirty="0"/>
            </a:br>
            <a:r>
              <a:rPr lang="en-GB" dirty="0"/>
              <a:t>Doing this will cause the line to move away </a:t>
            </a:r>
            <a:br>
              <a:rPr lang="en-GB" dirty="0"/>
            </a:br>
            <a:r>
              <a:rPr lang="en-GB" dirty="0"/>
              <a:t>from the face of the wall and will result in </a:t>
            </a:r>
            <a:br>
              <a:rPr lang="en-GB" dirty="0"/>
            </a:br>
            <a:r>
              <a:rPr lang="en-GB" dirty="0"/>
              <a:t>a curved face plane. </a:t>
            </a:r>
          </a:p>
          <a:p>
            <a:endParaRPr lang="en-GB" dirty="0"/>
          </a:p>
          <a:p>
            <a:r>
              <a:rPr lang="en-GB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‘Eye’ down the wall to </a:t>
            </a:r>
            <a:br>
              <a:rPr lang="en-GB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r>
              <a:rPr lang="en-GB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ensure the face plane is </a:t>
            </a:r>
            <a:br>
              <a:rPr lang="en-GB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r>
              <a:rPr lang="en-GB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smooth and </a:t>
            </a:r>
            <a:r>
              <a:rPr lang="en-GB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the perps </a:t>
            </a:r>
            <a:br>
              <a:rPr lang="en-GB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r>
              <a:rPr lang="en-GB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are lined up vertically.</a:t>
            </a: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02950164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</p:tagLst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F0F53B212927044AA6183A8C6980CAA" ma:contentTypeVersion="6" ma:contentTypeDescription="Create a new document." ma:contentTypeScope="" ma:versionID="6d8fd973004ed86d7ba9f8e7a1daa516">
  <xsd:schema xmlns:xsd="http://www.w3.org/2001/XMLSchema" xmlns:xs="http://www.w3.org/2001/XMLSchema" xmlns:p="http://schemas.microsoft.com/office/2006/metadata/properties" xmlns:ns2="1c5831b9-66da-4f16-a409-834213ecdb8e" xmlns:ns3="7d91badd-8922-4db1-9652-4fbca8a6b7df" targetNamespace="http://schemas.microsoft.com/office/2006/metadata/properties" ma:root="true" ma:fieldsID="c87b6c94211ad6040e8d5e3341244e41" ns2:_="" ns3:_="">
    <xsd:import namespace="1c5831b9-66da-4f16-a409-834213ecdb8e"/>
    <xsd:import namespace="7d91badd-8922-4db1-9652-4fbca8a6b7d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c5831b9-66da-4f16-a409-834213ecdb8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d91badd-8922-4db1-9652-4fbca8a6b7df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51036693-0DAE-48A3-A42A-8F3FD82F9C7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4980B000-6044-4A60-BEFB-4CCD130D49D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c5831b9-66da-4f16-a409-834213ecdb8e"/>
    <ds:schemaRef ds:uri="7d91badd-8922-4db1-9652-4fbca8a6b7d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A5CCB350-B76C-41FC-AE69-633CA55F79C0}">
  <ds:schemaRefs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1540</TotalTime>
  <Words>752</Words>
  <Application>Microsoft Office PowerPoint</Application>
  <PresentationFormat>On-screen Show (4:3)</PresentationFormat>
  <Paragraphs>62</Paragraphs>
  <Slides>12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7" baseType="lpstr">
      <vt:lpstr>Arial</vt:lpstr>
      <vt:lpstr>Calibri</vt:lpstr>
      <vt:lpstr>Lucida Grande</vt:lpstr>
      <vt:lpstr>Times New Roman</vt:lpstr>
      <vt:lpstr>Default Design</vt:lpstr>
      <vt:lpstr>PowerPoint 2: Building accurately</vt:lpstr>
      <vt:lpstr>Accurate trowel work</vt:lpstr>
      <vt:lpstr>Using a spirit level – levelling</vt:lpstr>
      <vt:lpstr>Using a spirit level – plumbing</vt:lpstr>
      <vt:lpstr>Using a spirit level – plumbing continued</vt:lpstr>
      <vt:lpstr>Using a spirit level – lining</vt:lpstr>
      <vt:lpstr>Using a spirit level – ranging</vt:lpstr>
      <vt:lpstr>Using a spirit level – blockwork</vt:lpstr>
      <vt:lpstr>Laying to the line</vt:lpstr>
      <vt:lpstr>Lining in stone work</vt:lpstr>
      <vt:lpstr>Accuracy in gauging mortar</vt:lpstr>
      <vt:lpstr>PowerPoint Presentation</vt:lpstr>
    </vt:vector>
  </TitlesOfParts>
  <Company>City &amp; Guilds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janicec</dc:creator>
  <cp:lastModifiedBy>Linda Mellor</cp:lastModifiedBy>
  <cp:revision>146</cp:revision>
  <dcterms:created xsi:type="dcterms:W3CDTF">2013-05-28T00:38:54Z</dcterms:created>
  <dcterms:modified xsi:type="dcterms:W3CDTF">2021-01-11T18:22:26Z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0x010100BF0F53B212927044AA6183A8C6980CAA</vt:lpwstr>
  </property>
</Properties>
</file>