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1"/>
  </p:notesMasterIdLst>
  <p:handoutMasterIdLst>
    <p:handoutMasterId r:id="rId12"/>
  </p:handoutMasterIdLst>
  <p:sldIdLst>
    <p:sldId id="256" r:id="rId5"/>
    <p:sldId id="338" r:id="rId6"/>
    <p:sldId id="340" r:id="rId7"/>
    <p:sldId id="328" r:id="rId8"/>
    <p:sldId id="341" r:id="rId9"/>
    <p:sldId id="267" r:id="rId10"/>
  </p:sldIdLst>
  <p:sldSz cx="9144000" cy="6858000" type="screen4x3"/>
  <p:notesSz cx="6858000" cy="9144000"/>
  <p:custDataLst>
    <p:tags r:id="rId1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ael Harrison" initials="RH" lastIdx="1" clrIdx="0">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B378D6-52FA-49F5-8557-EFBA1F31BBA2}" v="2" dt="2020-11-27T11:47:29.4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99" autoAdjust="0"/>
    <p:restoredTop sz="93792" autoAdjust="0"/>
  </p:normalViewPr>
  <p:slideViewPr>
    <p:cSldViewPr showGuides="1">
      <p:cViewPr varScale="1">
        <p:scale>
          <a:sx n="114" d="100"/>
          <a:sy n="114" d="100"/>
        </p:scale>
        <p:origin x="1224"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640015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19: Straight </a:t>
            </a:r>
            <a:r>
              <a:rPr lang="en-GB" dirty="0">
                <a:ea typeface="ＭＳ Ｐゴシック" pitchFamily="-105" charset="-128"/>
                <a:cs typeface="ＭＳ Ｐゴシック" pitchFamily="-105" charset="-128"/>
              </a:rPr>
              <a:t>walls in brick and block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Stretcher bond</a:t>
            </a:r>
          </a:p>
        </p:txBody>
      </p:sp>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57200" y="1390588"/>
            <a:ext cx="4114800" cy="4335623"/>
          </a:xfrm>
        </p:spPr>
        <p:txBody>
          <a:bodyPr/>
          <a:lstStyle/>
          <a:p>
            <a:r>
              <a:rPr lang="en-US" dirty="0"/>
              <a:t>The most common bond is ‘stretcher bond’. The name refers to the long face of the brick, which is called the ‘stretcher’ face.</a:t>
            </a:r>
          </a:p>
          <a:p>
            <a:r>
              <a:rPr lang="en-US" dirty="0"/>
              <a:t>In stretcher bond, the bricks in each course are arranged with an overlap the width of a brick (102.5mm). </a:t>
            </a:r>
            <a:endParaRPr lang="en-GB" dirty="0"/>
          </a:p>
          <a:p>
            <a:pPr lvl="0"/>
            <a:r>
              <a:rPr lang="en-US" dirty="0"/>
              <a:t>This means that the perp joints in any course are exactly halfway along the face of the stretchers in the course below, so stretcher bond is often called half-bond. </a:t>
            </a:r>
            <a:endParaRPr lang="en-GB" dirty="0"/>
          </a:p>
          <a:p>
            <a:pPr lvl="0"/>
            <a:endParaRPr lang="en-GB" dirty="0"/>
          </a:p>
          <a:p>
            <a:pPr lvl="0"/>
            <a:endParaRPr lang="en-GB" dirty="0"/>
          </a:p>
        </p:txBody>
      </p:sp>
      <p:pic>
        <p:nvPicPr>
          <p:cNvPr id="6" name="Picture 5">
            <a:extLst>
              <a:ext uri="{FF2B5EF4-FFF2-40B4-BE49-F238E27FC236}">
                <a16:creationId xmlns:a16="http://schemas.microsoft.com/office/drawing/2014/main" id="{939282D2-3C06-4083-BFED-1B5B973B018A}"/>
              </a:ext>
            </a:extLst>
          </p:cNvPr>
          <p:cNvPicPr>
            <a:picLocks noChangeAspect="1"/>
          </p:cNvPicPr>
          <p:nvPr/>
        </p:nvPicPr>
        <p:blipFill rotWithShape="1">
          <a:blip r:embed="rId3"/>
          <a:srcRect t="7207" b="9973"/>
          <a:stretch/>
        </p:blipFill>
        <p:spPr>
          <a:xfrm>
            <a:off x="4537433" y="3231881"/>
            <a:ext cx="4114800" cy="2494330"/>
          </a:xfrm>
          <a:prstGeom prst="rect">
            <a:avLst/>
          </a:prstGeom>
        </p:spPr>
      </p:pic>
      <p:grpSp>
        <p:nvGrpSpPr>
          <p:cNvPr id="61" name="Group 60">
            <a:extLst>
              <a:ext uri="{FF2B5EF4-FFF2-40B4-BE49-F238E27FC236}">
                <a16:creationId xmlns:a16="http://schemas.microsoft.com/office/drawing/2014/main" id="{A56D4BD1-BD41-4E85-B5D2-E1029DFDC5B4}"/>
              </a:ext>
            </a:extLst>
          </p:cNvPr>
          <p:cNvGrpSpPr/>
          <p:nvPr/>
        </p:nvGrpSpPr>
        <p:grpSpPr>
          <a:xfrm>
            <a:off x="5076056" y="1007391"/>
            <a:ext cx="3383555" cy="1995635"/>
            <a:chOff x="1476331" y="914084"/>
            <a:chExt cx="3383555" cy="1995635"/>
          </a:xfrm>
        </p:grpSpPr>
        <p:sp>
          <p:nvSpPr>
            <p:cNvPr id="62" name="object 18">
              <a:extLst>
                <a:ext uri="{FF2B5EF4-FFF2-40B4-BE49-F238E27FC236}">
                  <a16:creationId xmlns:a16="http://schemas.microsoft.com/office/drawing/2014/main" id="{69A37F65-8839-4B86-9402-B35942535ABB}"/>
                </a:ext>
              </a:extLst>
            </p:cNvPr>
            <p:cNvSpPr txBox="1"/>
            <p:nvPr/>
          </p:nvSpPr>
          <p:spPr>
            <a:xfrm>
              <a:off x="1476331" y="1687772"/>
              <a:ext cx="423545" cy="204470"/>
            </a:xfrm>
            <a:prstGeom prst="rect">
              <a:avLst/>
            </a:prstGeom>
          </p:spPr>
          <p:txBody>
            <a:bodyPr vert="horz" wrap="square" lIns="0" tIns="15240" rIns="0" bIns="0" rtlCol="0">
              <a:spAutoFit/>
            </a:bodyPr>
            <a:lstStyle/>
            <a:p>
              <a:pPr marL="12700">
                <a:lnSpc>
                  <a:spcPct val="100000"/>
                </a:lnSpc>
                <a:spcBef>
                  <a:spcPts val="120"/>
                </a:spcBef>
              </a:pPr>
              <a:r>
                <a:rPr sz="1150" spc="30" dirty="0">
                  <a:solidFill>
                    <a:srgbClr val="1D191C"/>
                  </a:solidFill>
                  <a:latin typeface="Calibri"/>
                  <a:cs typeface="Calibri"/>
                </a:rPr>
                <a:t>65mm</a:t>
              </a:r>
              <a:endParaRPr sz="1150" dirty="0">
                <a:latin typeface="Calibri"/>
                <a:cs typeface="Calibri"/>
              </a:endParaRPr>
            </a:p>
          </p:txBody>
        </p:sp>
        <p:sp>
          <p:nvSpPr>
            <p:cNvPr id="63" name="object 19">
              <a:extLst>
                <a:ext uri="{FF2B5EF4-FFF2-40B4-BE49-F238E27FC236}">
                  <a16:creationId xmlns:a16="http://schemas.microsoft.com/office/drawing/2014/main" id="{ED0340A1-B920-45D8-8597-5C4186BFF01D}"/>
                </a:ext>
              </a:extLst>
            </p:cNvPr>
            <p:cNvSpPr txBox="1"/>
            <p:nvPr/>
          </p:nvSpPr>
          <p:spPr>
            <a:xfrm>
              <a:off x="2443442" y="2574861"/>
              <a:ext cx="501650" cy="204470"/>
            </a:xfrm>
            <a:prstGeom prst="rect">
              <a:avLst/>
            </a:prstGeom>
          </p:spPr>
          <p:txBody>
            <a:bodyPr vert="horz" wrap="square" lIns="0" tIns="15240" rIns="0" bIns="0" rtlCol="0">
              <a:spAutoFit/>
            </a:bodyPr>
            <a:lstStyle/>
            <a:p>
              <a:pPr marL="12700">
                <a:lnSpc>
                  <a:spcPct val="100000"/>
                </a:lnSpc>
                <a:spcBef>
                  <a:spcPts val="120"/>
                </a:spcBef>
              </a:pPr>
              <a:r>
                <a:rPr sz="1150" spc="30" dirty="0">
                  <a:solidFill>
                    <a:srgbClr val="1D191C"/>
                  </a:solidFill>
                  <a:latin typeface="Calibri"/>
                  <a:cs typeface="Calibri"/>
                </a:rPr>
                <a:t>215mm</a:t>
              </a:r>
              <a:endParaRPr sz="1150" dirty="0">
                <a:latin typeface="Calibri"/>
                <a:cs typeface="Calibri"/>
              </a:endParaRPr>
            </a:p>
          </p:txBody>
        </p:sp>
        <p:sp>
          <p:nvSpPr>
            <p:cNvPr id="64" name="object 20">
              <a:extLst>
                <a:ext uri="{FF2B5EF4-FFF2-40B4-BE49-F238E27FC236}">
                  <a16:creationId xmlns:a16="http://schemas.microsoft.com/office/drawing/2014/main" id="{3812C647-0C14-4527-A4E3-49259E03C54E}"/>
                </a:ext>
              </a:extLst>
            </p:cNvPr>
            <p:cNvSpPr txBox="1"/>
            <p:nvPr/>
          </p:nvSpPr>
          <p:spPr>
            <a:xfrm>
              <a:off x="3906624" y="2705249"/>
              <a:ext cx="619125" cy="204470"/>
            </a:xfrm>
            <a:prstGeom prst="rect">
              <a:avLst/>
            </a:prstGeom>
          </p:spPr>
          <p:txBody>
            <a:bodyPr vert="horz" wrap="square" lIns="0" tIns="15240" rIns="0" bIns="0" rtlCol="0">
              <a:spAutoFit/>
            </a:bodyPr>
            <a:lstStyle/>
            <a:p>
              <a:pPr marL="12700">
                <a:lnSpc>
                  <a:spcPct val="100000"/>
                </a:lnSpc>
                <a:spcBef>
                  <a:spcPts val="120"/>
                </a:spcBef>
              </a:pPr>
              <a:r>
                <a:rPr sz="1150" spc="30" dirty="0">
                  <a:solidFill>
                    <a:srgbClr val="1D191C"/>
                  </a:solidFill>
                  <a:latin typeface="Calibri"/>
                  <a:cs typeface="Calibri"/>
                </a:rPr>
                <a:t>102.5mm</a:t>
              </a:r>
              <a:endParaRPr sz="1150">
                <a:latin typeface="Calibri"/>
                <a:cs typeface="Calibri"/>
              </a:endParaRPr>
            </a:p>
          </p:txBody>
        </p:sp>
        <p:sp>
          <p:nvSpPr>
            <p:cNvPr id="65" name="object 21">
              <a:extLst>
                <a:ext uri="{FF2B5EF4-FFF2-40B4-BE49-F238E27FC236}">
                  <a16:creationId xmlns:a16="http://schemas.microsoft.com/office/drawing/2014/main" id="{4C2FE473-AD18-4B6D-8C35-72D080172AEE}"/>
                </a:ext>
              </a:extLst>
            </p:cNvPr>
            <p:cNvSpPr txBox="1"/>
            <p:nvPr/>
          </p:nvSpPr>
          <p:spPr>
            <a:xfrm>
              <a:off x="4378556" y="1541141"/>
              <a:ext cx="481330" cy="383540"/>
            </a:xfrm>
            <a:prstGeom prst="rect">
              <a:avLst/>
            </a:prstGeom>
          </p:spPr>
          <p:txBody>
            <a:bodyPr vert="horz" wrap="square" lIns="0" tIns="12065" rIns="0" bIns="0" rtlCol="0">
              <a:spAutoFit/>
            </a:bodyPr>
            <a:lstStyle/>
            <a:p>
              <a:pPr marL="12700" marR="5080">
                <a:lnSpc>
                  <a:spcPct val="102000"/>
                </a:lnSpc>
                <a:spcBef>
                  <a:spcPts val="95"/>
                </a:spcBef>
              </a:pPr>
              <a:r>
                <a:rPr sz="1150" spc="20" dirty="0">
                  <a:solidFill>
                    <a:srgbClr val="1D191C"/>
                  </a:solidFill>
                  <a:latin typeface="Calibri"/>
                  <a:cs typeface="Calibri"/>
                </a:rPr>
                <a:t>Header  </a:t>
              </a:r>
              <a:r>
                <a:rPr sz="1150" spc="25" dirty="0">
                  <a:solidFill>
                    <a:srgbClr val="1D191C"/>
                  </a:solidFill>
                  <a:latin typeface="Calibri"/>
                  <a:cs typeface="Calibri"/>
                </a:rPr>
                <a:t>face</a:t>
              </a:r>
              <a:endParaRPr sz="1150" dirty="0">
                <a:latin typeface="Calibri"/>
                <a:cs typeface="Calibri"/>
              </a:endParaRPr>
            </a:p>
          </p:txBody>
        </p:sp>
        <p:sp>
          <p:nvSpPr>
            <p:cNvPr id="66" name="object 22">
              <a:extLst>
                <a:ext uri="{FF2B5EF4-FFF2-40B4-BE49-F238E27FC236}">
                  <a16:creationId xmlns:a16="http://schemas.microsoft.com/office/drawing/2014/main" id="{6FF065D4-CB93-49AE-B4DA-0EB80F119CBA}"/>
                </a:ext>
              </a:extLst>
            </p:cNvPr>
            <p:cNvSpPr txBox="1"/>
            <p:nvPr/>
          </p:nvSpPr>
          <p:spPr>
            <a:xfrm>
              <a:off x="3093298" y="914084"/>
              <a:ext cx="310515" cy="204470"/>
            </a:xfrm>
            <a:prstGeom prst="rect">
              <a:avLst/>
            </a:prstGeom>
          </p:spPr>
          <p:txBody>
            <a:bodyPr vert="horz" wrap="square" lIns="0" tIns="15240" rIns="0" bIns="0" rtlCol="0">
              <a:spAutoFit/>
            </a:bodyPr>
            <a:lstStyle/>
            <a:p>
              <a:pPr marL="12700">
                <a:lnSpc>
                  <a:spcPct val="100000"/>
                </a:lnSpc>
                <a:spcBef>
                  <a:spcPts val="120"/>
                </a:spcBef>
              </a:pPr>
              <a:r>
                <a:rPr sz="1150" spc="40" dirty="0">
                  <a:solidFill>
                    <a:srgbClr val="1D191C"/>
                  </a:solidFill>
                  <a:latin typeface="Calibri"/>
                  <a:cs typeface="Calibri"/>
                </a:rPr>
                <a:t>Frog</a:t>
              </a:r>
              <a:endParaRPr sz="1150" dirty="0">
                <a:latin typeface="Calibri"/>
                <a:cs typeface="Calibri"/>
              </a:endParaRPr>
            </a:p>
          </p:txBody>
        </p:sp>
        <p:sp>
          <p:nvSpPr>
            <p:cNvPr id="67" name="object 23">
              <a:extLst>
                <a:ext uri="{FF2B5EF4-FFF2-40B4-BE49-F238E27FC236}">
                  <a16:creationId xmlns:a16="http://schemas.microsoft.com/office/drawing/2014/main" id="{8543ABDA-337E-4744-8A5C-116A23B2D8FE}"/>
                </a:ext>
              </a:extLst>
            </p:cNvPr>
            <p:cNvSpPr txBox="1"/>
            <p:nvPr/>
          </p:nvSpPr>
          <p:spPr>
            <a:xfrm>
              <a:off x="3844634" y="1149975"/>
              <a:ext cx="322580" cy="204470"/>
            </a:xfrm>
            <a:prstGeom prst="rect">
              <a:avLst/>
            </a:prstGeom>
          </p:spPr>
          <p:txBody>
            <a:bodyPr vert="horz" wrap="square" lIns="0" tIns="15240" rIns="0" bIns="0" rtlCol="0">
              <a:spAutoFit/>
            </a:bodyPr>
            <a:lstStyle/>
            <a:p>
              <a:pPr marL="12700">
                <a:lnSpc>
                  <a:spcPct val="100000"/>
                </a:lnSpc>
                <a:spcBef>
                  <a:spcPts val="120"/>
                </a:spcBef>
              </a:pPr>
              <a:r>
                <a:rPr sz="1150" spc="30" dirty="0">
                  <a:solidFill>
                    <a:srgbClr val="1D191C"/>
                  </a:solidFill>
                  <a:latin typeface="Calibri"/>
                  <a:cs typeface="Calibri"/>
                </a:rPr>
                <a:t>Arris</a:t>
              </a:r>
              <a:endParaRPr sz="1150">
                <a:latin typeface="Calibri"/>
                <a:cs typeface="Calibri"/>
              </a:endParaRPr>
            </a:p>
          </p:txBody>
        </p:sp>
        <p:sp>
          <p:nvSpPr>
            <p:cNvPr id="68" name="object 24">
              <a:extLst>
                <a:ext uri="{FF2B5EF4-FFF2-40B4-BE49-F238E27FC236}">
                  <a16:creationId xmlns:a16="http://schemas.microsoft.com/office/drawing/2014/main" id="{F9D5524F-D02A-41A7-B6C6-20793EA4428C}"/>
                </a:ext>
              </a:extLst>
            </p:cNvPr>
            <p:cNvSpPr txBox="1"/>
            <p:nvPr/>
          </p:nvSpPr>
          <p:spPr>
            <a:xfrm>
              <a:off x="1944687" y="988591"/>
              <a:ext cx="608330" cy="383540"/>
            </a:xfrm>
            <a:prstGeom prst="rect">
              <a:avLst/>
            </a:prstGeom>
          </p:spPr>
          <p:txBody>
            <a:bodyPr vert="horz" wrap="square" lIns="0" tIns="12065" rIns="0" bIns="0" rtlCol="0">
              <a:spAutoFit/>
            </a:bodyPr>
            <a:lstStyle/>
            <a:p>
              <a:pPr marL="12700" marR="5080">
                <a:lnSpc>
                  <a:spcPct val="102000"/>
                </a:lnSpc>
                <a:spcBef>
                  <a:spcPts val="95"/>
                </a:spcBef>
              </a:pPr>
              <a:r>
                <a:rPr sz="1150" spc="25" dirty="0">
                  <a:solidFill>
                    <a:srgbClr val="1D191C"/>
                  </a:solidFill>
                  <a:latin typeface="Calibri"/>
                  <a:cs typeface="Calibri"/>
                </a:rPr>
                <a:t>Stretcher  face</a:t>
              </a:r>
              <a:endParaRPr sz="1150">
                <a:latin typeface="Calibri"/>
                <a:cs typeface="Calibri"/>
              </a:endParaRPr>
            </a:p>
          </p:txBody>
        </p:sp>
        <p:grpSp>
          <p:nvGrpSpPr>
            <p:cNvPr id="69" name="object 25">
              <a:extLst>
                <a:ext uri="{FF2B5EF4-FFF2-40B4-BE49-F238E27FC236}">
                  <a16:creationId xmlns:a16="http://schemas.microsoft.com/office/drawing/2014/main" id="{AC8144DE-10FA-40C4-8EEC-B5FBAF581EA5}"/>
                </a:ext>
              </a:extLst>
            </p:cNvPr>
            <p:cNvGrpSpPr/>
            <p:nvPr/>
          </p:nvGrpSpPr>
          <p:grpSpPr>
            <a:xfrm>
              <a:off x="1881611" y="1102067"/>
              <a:ext cx="2508885" cy="1786889"/>
              <a:chOff x="1881611" y="1102067"/>
              <a:chExt cx="2508885" cy="1786889"/>
            </a:xfrm>
          </p:grpSpPr>
          <p:sp>
            <p:nvSpPr>
              <p:cNvPr id="70" name="object 26">
                <a:extLst>
                  <a:ext uri="{FF2B5EF4-FFF2-40B4-BE49-F238E27FC236}">
                    <a16:creationId xmlns:a16="http://schemas.microsoft.com/office/drawing/2014/main" id="{58CB1DDC-FCA9-40B4-9E2D-CA4081236126}"/>
                  </a:ext>
                </a:extLst>
              </p:cNvPr>
              <p:cNvSpPr/>
              <p:nvPr/>
            </p:nvSpPr>
            <p:spPr>
              <a:xfrm>
                <a:off x="2270009" y="1575512"/>
                <a:ext cx="1353185" cy="955040"/>
              </a:xfrm>
              <a:custGeom>
                <a:avLst/>
                <a:gdLst/>
                <a:ahLst/>
                <a:cxnLst/>
                <a:rect l="l" t="t" r="r" b="b"/>
                <a:pathLst>
                  <a:path w="1353185" h="955039">
                    <a:moveTo>
                      <a:pt x="0" y="0"/>
                    </a:moveTo>
                    <a:lnTo>
                      <a:pt x="0" y="474992"/>
                    </a:lnTo>
                    <a:lnTo>
                      <a:pt x="1352778" y="954633"/>
                    </a:lnTo>
                    <a:lnTo>
                      <a:pt x="1352778" y="479640"/>
                    </a:lnTo>
                    <a:lnTo>
                      <a:pt x="0" y="0"/>
                    </a:lnTo>
                    <a:close/>
                  </a:path>
                </a:pathLst>
              </a:custGeom>
              <a:solidFill>
                <a:srgbClr val="C47A56"/>
              </a:solidFill>
            </p:spPr>
            <p:txBody>
              <a:bodyPr wrap="square" lIns="0" tIns="0" rIns="0" bIns="0" rtlCol="0"/>
              <a:lstStyle/>
              <a:p>
                <a:endParaRPr/>
              </a:p>
            </p:txBody>
          </p:sp>
          <p:sp>
            <p:nvSpPr>
              <p:cNvPr id="71" name="object 27">
                <a:extLst>
                  <a:ext uri="{FF2B5EF4-FFF2-40B4-BE49-F238E27FC236}">
                    <a16:creationId xmlns:a16="http://schemas.microsoft.com/office/drawing/2014/main" id="{701BA3EB-63FA-43A6-9F63-D367A273A9B1}"/>
                  </a:ext>
                </a:extLst>
              </p:cNvPr>
              <p:cNvSpPr/>
              <p:nvPr/>
            </p:nvSpPr>
            <p:spPr>
              <a:xfrm>
                <a:off x="2270009" y="1575512"/>
                <a:ext cx="1353185" cy="955040"/>
              </a:xfrm>
              <a:custGeom>
                <a:avLst/>
                <a:gdLst/>
                <a:ahLst/>
                <a:cxnLst/>
                <a:rect l="l" t="t" r="r" b="b"/>
                <a:pathLst>
                  <a:path w="1353185" h="955039">
                    <a:moveTo>
                      <a:pt x="1352778" y="954633"/>
                    </a:moveTo>
                    <a:lnTo>
                      <a:pt x="0" y="474992"/>
                    </a:lnTo>
                    <a:lnTo>
                      <a:pt x="0" y="0"/>
                    </a:lnTo>
                    <a:lnTo>
                      <a:pt x="1352778" y="479640"/>
                    </a:lnTo>
                    <a:lnTo>
                      <a:pt x="1352778" y="954633"/>
                    </a:lnTo>
                    <a:close/>
                  </a:path>
                </a:pathLst>
              </a:custGeom>
              <a:ln w="9309">
                <a:solidFill>
                  <a:srgbClr val="1D191C"/>
                </a:solidFill>
              </a:ln>
            </p:spPr>
            <p:txBody>
              <a:bodyPr wrap="square" lIns="0" tIns="0" rIns="0" bIns="0" rtlCol="0"/>
              <a:lstStyle/>
              <a:p>
                <a:endParaRPr/>
              </a:p>
            </p:txBody>
          </p:sp>
          <p:sp>
            <p:nvSpPr>
              <p:cNvPr id="72" name="object 28">
                <a:extLst>
                  <a:ext uri="{FF2B5EF4-FFF2-40B4-BE49-F238E27FC236}">
                    <a16:creationId xmlns:a16="http://schemas.microsoft.com/office/drawing/2014/main" id="{118855B9-169E-40E2-B21D-61D71001A2F4}"/>
                  </a:ext>
                </a:extLst>
              </p:cNvPr>
              <p:cNvSpPr/>
              <p:nvPr/>
            </p:nvSpPr>
            <p:spPr>
              <a:xfrm>
                <a:off x="2270009" y="1326267"/>
                <a:ext cx="1949450" cy="728980"/>
              </a:xfrm>
              <a:custGeom>
                <a:avLst/>
                <a:gdLst/>
                <a:ahLst/>
                <a:cxnLst/>
                <a:rect l="l" t="t" r="r" b="b"/>
                <a:pathLst>
                  <a:path w="1949450" h="728980">
                    <a:moveTo>
                      <a:pt x="596442" y="0"/>
                    </a:moveTo>
                    <a:lnTo>
                      <a:pt x="0" y="249250"/>
                    </a:lnTo>
                    <a:lnTo>
                      <a:pt x="1352778" y="728891"/>
                    </a:lnTo>
                    <a:lnTo>
                      <a:pt x="1949234" y="479640"/>
                    </a:lnTo>
                    <a:lnTo>
                      <a:pt x="596442" y="0"/>
                    </a:lnTo>
                    <a:close/>
                  </a:path>
                </a:pathLst>
              </a:custGeom>
              <a:solidFill>
                <a:srgbClr val="D1956D"/>
              </a:solidFill>
            </p:spPr>
            <p:txBody>
              <a:bodyPr wrap="square" lIns="0" tIns="0" rIns="0" bIns="0" rtlCol="0"/>
              <a:lstStyle/>
              <a:p>
                <a:endParaRPr/>
              </a:p>
            </p:txBody>
          </p:sp>
          <p:sp>
            <p:nvSpPr>
              <p:cNvPr id="73" name="object 29">
                <a:extLst>
                  <a:ext uri="{FF2B5EF4-FFF2-40B4-BE49-F238E27FC236}">
                    <a16:creationId xmlns:a16="http://schemas.microsoft.com/office/drawing/2014/main" id="{A5B17A44-52B2-4EDC-A74F-D08E8B2D6810}"/>
                  </a:ext>
                </a:extLst>
              </p:cNvPr>
              <p:cNvSpPr/>
              <p:nvPr/>
            </p:nvSpPr>
            <p:spPr>
              <a:xfrm>
                <a:off x="2270009" y="1326267"/>
                <a:ext cx="1949450" cy="728980"/>
              </a:xfrm>
              <a:custGeom>
                <a:avLst/>
                <a:gdLst/>
                <a:ahLst/>
                <a:cxnLst/>
                <a:rect l="l" t="t" r="r" b="b"/>
                <a:pathLst>
                  <a:path w="1949450" h="728980">
                    <a:moveTo>
                      <a:pt x="1352778" y="728891"/>
                    </a:moveTo>
                    <a:lnTo>
                      <a:pt x="0" y="249250"/>
                    </a:lnTo>
                    <a:lnTo>
                      <a:pt x="596442" y="0"/>
                    </a:lnTo>
                    <a:lnTo>
                      <a:pt x="1949234" y="479640"/>
                    </a:lnTo>
                    <a:lnTo>
                      <a:pt x="1352778" y="728891"/>
                    </a:lnTo>
                    <a:close/>
                  </a:path>
                </a:pathLst>
              </a:custGeom>
              <a:ln w="9309">
                <a:solidFill>
                  <a:srgbClr val="1D191C"/>
                </a:solidFill>
              </a:ln>
            </p:spPr>
            <p:txBody>
              <a:bodyPr wrap="square" lIns="0" tIns="0" rIns="0" bIns="0" rtlCol="0"/>
              <a:lstStyle/>
              <a:p>
                <a:endParaRPr/>
              </a:p>
            </p:txBody>
          </p:sp>
          <p:sp>
            <p:nvSpPr>
              <p:cNvPr id="74" name="object 30">
                <a:extLst>
                  <a:ext uri="{FF2B5EF4-FFF2-40B4-BE49-F238E27FC236}">
                    <a16:creationId xmlns:a16="http://schemas.microsoft.com/office/drawing/2014/main" id="{DA34A856-7D2A-47A9-99EC-9A8A04E4C8B3}"/>
                  </a:ext>
                </a:extLst>
              </p:cNvPr>
              <p:cNvSpPr/>
              <p:nvPr/>
            </p:nvSpPr>
            <p:spPr>
              <a:xfrm>
                <a:off x="3622787" y="1806017"/>
                <a:ext cx="596265" cy="724535"/>
              </a:xfrm>
              <a:custGeom>
                <a:avLst/>
                <a:gdLst/>
                <a:ahLst/>
                <a:cxnLst/>
                <a:rect l="l" t="t" r="r" b="b"/>
                <a:pathLst>
                  <a:path w="596264" h="724535">
                    <a:moveTo>
                      <a:pt x="596061" y="0"/>
                    </a:moveTo>
                    <a:lnTo>
                      <a:pt x="0" y="249135"/>
                    </a:lnTo>
                    <a:lnTo>
                      <a:pt x="0" y="724128"/>
                    </a:lnTo>
                    <a:lnTo>
                      <a:pt x="596061" y="474992"/>
                    </a:lnTo>
                    <a:lnTo>
                      <a:pt x="596061" y="0"/>
                    </a:lnTo>
                    <a:close/>
                  </a:path>
                </a:pathLst>
              </a:custGeom>
              <a:solidFill>
                <a:srgbClr val="AF6143"/>
              </a:solidFill>
            </p:spPr>
            <p:txBody>
              <a:bodyPr wrap="square" lIns="0" tIns="0" rIns="0" bIns="0" rtlCol="0"/>
              <a:lstStyle/>
              <a:p>
                <a:endParaRPr/>
              </a:p>
            </p:txBody>
          </p:sp>
          <p:sp>
            <p:nvSpPr>
              <p:cNvPr id="75" name="object 31">
                <a:extLst>
                  <a:ext uri="{FF2B5EF4-FFF2-40B4-BE49-F238E27FC236}">
                    <a16:creationId xmlns:a16="http://schemas.microsoft.com/office/drawing/2014/main" id="{0494C6AB-009C-4940-86DA-31A4733276C4}"/>
                  </a:ext>
                </a:extLst>
              </p:cNvPr>
              <p:cNvSpPr/>
              <p:nvPr/>
            </p:nvSpPr>
            <p:spPr>
              <a:xfrm>
                <a:off x="3622787" y="1806017"/>
                <a:ext cx="596265" cy="724535"/>
              </a:xfrm>
              <a:custGeom>
                <a:avLst/>
                <a:gdLst/>
                <a:ahLst/>
                <a:cxnLst/>
                <a:rect l="l" t="t" r="r" b="b"/>
                <a:pathLst>
                  <a:path w="596264" h="724535">
                    <a:moveTo>
                      <a:pt x="596061" y="474992"/>
                    </a:moveTo>
                    <a:lnTo>
                      <a:pt x="0" y="724128"/>
                    </a:lnTo>
                    <a:lnTo>
                      <a:pt x="0" y="249135"/>
                    </a:lnTo>
                    <a:lnTo>
                      <a:pt x="596061" y="0"/>
                    </a:lnTo>
                    <a:lnTo>
                      <a:pt x="596061" y="474992"/>
                    </a:lnTo>
                    <a:close/>
                  </a:path>
                </a:pathLst>
              </a:custGeom>
              <a:ln w="9309">
                <a:solidFill>
                  <a:srgbClr val="1D191C"/>
                </a:solidFill>
              </a:ln>
            </p:spPr>
            <p:txBody>
              <a:bodyPr wrap="square" lIns="0" tIns="0" rIns="0" bIns="0" rtlCol="0"/>
              <a:lstStyle/>
              <a:p>
                <a:endParaRPr/>
              </a:p>
            </p:txBody>
          </p:sp>
          <p:sp>
            <p:nvSpPr>
              <p:cNvPr id="76" name="object 32">
                <a:extLst>
                  <a:ext uri="{FF2B5EF4-FFF2-40B4-BE49-F238E27FC236}">
                    <a16:creationId xmlns:a16="http://schemas.microsoft.com/office/drawing/2014/main" id="{26A191C4-0B80-4C04-9606-DCF957432C7E}"/>
                  </a:ext>
                </a:extLst>
              </p:cNvPr>
              <p:cNvSpPr/>
              <p:nvPr/>
            </p:nvSpPr>
            <p:spPr>
              <a:xfrm>
                <a:off x="2868785" y="1411151"/>
                <a:ext cx="1130935" cy="463550"/>
              </a:xfrm>
              <a:custGeom>
                <a:avLst/>
                <a:gdLst/>
                <a:ahLst/>
                <a:cxnLst/>
                <a:rect l="l" t="t" r="r" b="b"/>
                <a:pathLst>
                  <a:path w="1130935" h="463550">
                    <a:moveTo>
                      <a:pt x="0" y="0"/>
                    </a:moveTo>
                    <a:lnTo>
                      <a:pt x="105956" y="244309"/>
                    </a:lnTo>
                    <a:lnTo>
                      <a:pt x="722185" y="463181"/>
                    </a:lnTo>
                    <a:lnTo>
                      <a:pt x="1130528" y="400837"/>
                    </a:lnTo>
                    <a:lnTo>
                      <a:pt x="0" y="0"/>
                    </a:lnTo>
                    <a:close/>
                  </a:path>
                </a:pathLst>
              </a:custGeom>
              <a:solidFill>
                <a:srgbClr val="D1956D"/>
              </a:solidFill>
            </p:spPr>
            <p:txBody>
              <a:bodyPr wrap="square" lIns="0" tIns="0" rIns="0" bIns="0" rtlCol="0"/>
              <a:lstStyle/>
              <a:p>
                <a:endParaRPr/>
              </a:p>
            </p:txBody>
          </p:sp>
          <p:sp>
            <p:nvSpPr>
              <p:cNvPr id="77" name="object 33">
                <a:extLst>
                  <a:ext uri="{FF2B5EF4-FFF2-40B4-BE49-F238E27FC236}">
                    <a16:creationId xmlns:a16="http://schemas.microsoft.com/office/drawing/2014/main" id="{D76A0A72-7EEB-4F99-9972-D4208F4A4A21}"/>
                  </a:ext>
                </a:extLst>
              </p:cNvPr>
              <p:cNvSpPr/>
              <p:nvPr/>
            </p:nvSpPr>
            <p:spPr>
              <a:xfrm>
                <a:off x="2868785" y="1411151"/>
                <a:ext cx="1130935" cy="463550"/>
              </a:xfrm>
              <a:custGeom>
                <a:avLst/>
                <a:gdLst/>
                <a:ahLst/>
                <a:cxnLst/>
                <a:rect l="l" t="t" r="r" b="b"/>
                <a:pathLst>
                  <a:path w="1130935" h="463550">
                    <a:moveTo>
                      <a:pt x="105956" y="244309"/>
                    </a:moveTo>
                    <a:lnTo>
                      <a:pt x="722185" y="463181"/>
                    </a:lnTo>
                    <a:lnTo>
                      <a:pt x="1130528" y="400837"/>
                    </a:lnTo>
                    <a:lnTo>
                      <a:pt x="0" y="0"/>
                    </a:lnTo>
                    <a:lnTo>
                      <a:pt x="105956" y="244309"/>
                    </a:lnTo>
                    <a:close/>
                  </a:path>
                </a:pathLst>
              </a:custGeom>
              <a:ln w="9309">
                <a:solidFill>
                  <a:srgbClr val="1D191C"/>
                </a:solidFill>
              </a:ln>
            </p:spPr>
            <p:txBody>
              <a:bodyPr wrap="square" lIns="0" tIns="0" rIns="0" bIns="0" rtlCol="0"/>
              <a:lstStyle/>
              <a:p>
                <a:endParaRPr/>
              </a:p>
            </p:txBody>
          </p:sp>
          <p:sp>
            <p:nvSpPr>
              <p:cNvPr id="78" name="object 34">
                <a:extLst>
                  <a:ext uri="{FF2B5EF4-FFF2-40B4-BE49-F238E27FC236}">
                    <a16:creationId xmlns:a16="http://schemas.microsoft.com/office/drawing/2014/main" id="{B27739DC-7F94-41E1-BC4F-3A48B3718177}"/>
                  </a:ext>
                </a:extLst>
              </p:cNvPr>
              <p:cNvSpPr/>
              <p:nvPr/>
            </p:nvSpPr>
            <p:spPr>
              <a:xfrm>
                <a:off x="2489918" y="1569456"/>
                <a:ext cx="1130935" cy="401320"/>
              </a:xfrm>
              <a:custGeom>
                <a:avLst/>
                <a:gdLst/>
                <a:ahLst/>
                <a:cxnLst/>
                <a:rect l="l" t="t" r="r" b="b"/>
                <a:pathLst>
                  <a:path w="1130935" h="401319">
                    <a:moveTo>
                      <a:pt x="0" y="0"/>
                    </a:moveTo>
                    <a:lnTo>
                      <a:pt x="1130528" y="400837"/>
                    </a:lnTo>
                    <a:lnTo>
                      <a:pt x="1101051" y="304876"/>
                    </a:lnTo>
                    <a:lnTo>
                      <a:pt x="484822" y="86004"/>
                    </a:lnTo>
                    <a:lnTo>
                      <a:pt x="0" y="0"/>
                    </a:lnTo>
                    <a:close/>
                  </a:path>
                </a:pathLst>
              </a:custGeom>
              <a:solidFill>
                <a:srgbClr val="C47A56"/>
              </a:solidFill>
            </p:spPr>
            <p:txBody>
              <a:bodyPr wrap="square" lIns="0" tIns="0" rIns="0" bIns="0" rtlCol="0"/>
              <a:lstStyle/>
              <a:p>
                <a:endParaRPr/>
              </a:p>
            </p:txBody>
          </p:sp>
          <p:sp>
            <p:nvSpPr>
              <p:cNvPr id="79" name="object 35">
                <a:extLst>
                  <a:ext uri="{FF2B5EF4-FFF2-40B4-BE49-F238E27FC236}">
                    <a16:creationId xmlns:a16="http://schemas.microsoft.com/office/drawing/2014/main" id="{591CF912-935A-4E86-B580-18529A1D5BAF}"/>
                  </a:ext>
                </a:extLst>
              </p:cNvPr>
              <p:cNvSpPr/>
              <p:nvPr/>
            </p:nvSpPr>
            <p:spPr>
              <a:xfrm>
                <a:off x="2489918" y="1569456"/>
                <a:ext cx="1130935" cy="401320"/>
              </a:xfrm>
              <a:custGeom>
                <a:avLst/>
                <a:gdLst/>
                <a:ahLst/>
                <a:cxnLst/>
                <a:rect l="l" t="t" r="r" b="b"/>
                <a:pathLst>
                  <a:path w="1130935" h="401319">
                    <a:moveTo>
                      <a:pt x="484822" y="86004"/>
                    </a:moveTo>
                    <a:lnTo>
                      <a:pt x="0" y="0"/>
                    </a:lnTo>
                    <a:lnTo>
                      <a:pt x="1130528" y="400837"/>
                    </a:lnTo>
                    <a:lnTo>
                      <a:pt x="1101051" y="304876"/>
                    </a:lnTo>
                    <a:lnTo>
                      <a:pt x="484822" y="86004"/>
                    </a:lnTo>
                    <a:close/>
                  </a:path>
                </a:pathLst>
              </a:custGeom>
              <a:ln w="9309">
                <a:solidFill>
                  <a:srgbClr val="1D191C"/>
                </a:solidFill>
              </a:ln>
            </p:spPr>
            <p:txBody>
              <a:bodyPr wrap="square" lIns="0" tIns="0" rIns="0" bIns="0" rtlCol="0"/>
              <a:lstStyle/>
              <a:p>
                <a:endParaRPr/>
              </a:p>
            </p:txBody>
          </p:sp>
          <p:sp>
            <p:nvSpPr>
              <p:cNvPr id="80" name="object 36">
                <a:extLst>
                  <a:ext uri="{FF2B5EF4-FFF2-40B4-BE49-F238E27FC236}">
                    <a16:creationId xmlns:a16="http://schemas.microsoft.com/office/drawing/2014/main" id="{07C30B63-1EF6-430C-B764-E450A4FF1A1B}"/>
                  </a:ext>
                </a:extLst>
              </p:cNvPr>
              <p:cNvSpPr/>
              <p:nvPr/>
            </p:nvSpPr>
            <p:spPr>
              <a:xfrm>
                <a:off x="2489923" y="1411145"/>
                <a:ext cx="485140" cy="244475"/>
              </a:xfrm>
              <a:custGeom>
                <a:avLst/>
                <a:gdLst/>
                <a:ahLst/>
                <a:cxnLst/>
                <a:rect l="l" t="t" r="r" b="b"/>
                <a:pathLst>
                  <a:path w="485139" h="244475">
                    <a:moveTo>
                      <a:pt x="378866" y="0"/>
                    </a:moveTo>
                    <a:lnTo>
                      <a:pt x="0" y="158305"/>
                    </a:lnTo>
                    <a:lnTo>
                      <a:pt x="484822" y="244309"/>
                    </a:lnTo>
                    <a:lnTo>
                      <a:pt x="378866" y="0"/>
                    </a:lnTo>
                    <a:close/>
                  </a:path>
                </a:pathLst>
              </a:custGeom>
              <a:solidFill>
                <a:srgbClr val="D1956D"/>
              </a:solidFill>
            </p:spPr>
            <p:txBody>
              <a:bodyPr wrap="square" lIns="0" tIns="0" rIns="0" bIns="0" rtlCol="0"/>
              <a:lstStyle/>
              <a:p>
                <a:endParaRPr/>
              </a:p>
            </p:txBody>
          </p:sp>
          <p:sp>
            <p:nvSpPr>
              <p:cNvPr id="81" name="object 37">
                <a:extLst>
                  <a:ext uri="{FF2B5EF4-FFF2-40B4-BE49-F238E27FC236}">
                    <a16:creationId xmlns:a16="http://schemas.microsoft.com/office/drawing/2014/main" id="{1AFF1F81-EBE9-47EF-92FE-50E3FC2A88A1}"/>
                  </a:ext>
                </a:extLst>
              </p:cNvPr>
              <p:cNvSpPr/>
              <p:nvPr/>
            </p:nvSpPr>
            <p:spPr>
              <a:xfrm>
                <a:off x="2489923" y="1411145"/>
                <a:ext cx="485140" cy="244475"/>
              </a:xfrm>
              <a:custGeom>
                <a:avLst/>
                <a:gdLst/>
                <a:ahLst/>
                <a:cxnLst/>
                <a:rect l="l" t="t" r="r" b="b"/>
                <a:pathLst>
                  <a:path w="485139" h="244475">
                    <a:moveTo>
                      <a:pt x="378866" y="0"/>
                    </a:moveTo>
                    <a:lnTo>
                      <a:pt x="0" y="158305"/>
                    </a:lnTo>
                    <a:lnTo>
                      <a:pt x="484822" y="244309"/>
                    </a:lnTo>
                    <a:lnTo>
                      <a:pt x="378866" y="0"/>
                    </a:lnTo>
                    <a:close/>
                  </a:path>
                </a:pathLst>
              </a:custGeom>
              <a:ln w="9309">
                <a:solidFill>
                  <a:srgbClr val="1D191C"/>
                </a:solidFill>
              </a:ln>
            </p:spPr>
            <p:txBody>
              <a:bodyPr wrap="square" lIns="0" tIns="0" rIns="0" bIns="0" rtlCol="0"/>
              <a:lstStyle/>
              <a:p>
                <a:endParaRPr/>
              </a:p>
            </p:txBody>
          </p:sp>
          <p:sp>
            <p:nvSpPr>
              <p:cNvPr id="82" name="object 38">
                <a:extLst>
                  <a:ext uri="{FF2B5EF4-FFF2-40B4-BE49-F238E27FC236}">
                    <a16:creationId xmlns:a16="http://schemas.microsoft.com/office/drawing/2014/main" id="{CADC49A0-BA2E-42EF-B570-88E6F62DF686}"/>
                  </a:ext>
                </a:extLst>
              </p:cNvPr>
              <p:cNvSpPr/>
              <p:nvPr/>
            </p:nvSpPr>
            <p:spPr>
              <a:xfrm>
                <a:off x="3590973" y="1811983"/>
                <a:ext cx="408940" cy="158750"/>
              </a:xfrm>
              <a:custGeom>
                <a:avLst/>
                <a:gdLst/>
                <a:ahLst/>
                <a:cxnLst/>
                <a:rect l="l" t="t" r="r" b="b"/>
                <a:pathLst>
                  <a:path w="408939" h="158750">
                    <a:moveTo>
                      <a:pt x="408343" y="0"/>
                    </a:moveTo>
                    <a:lnTo>
                      <a:pt x="0" y="62344"/>
                    </a:lnTo>
                    <a:lnTo>
                      <a:pt x="29463" y="158318"/>
                    </a:lnTo>
                    <a:lnTo>
                      <a:pt x="408343" y="0"/>
                    </a:lnTo>
                    <a:close/>
                  </a:path>
                </a:pathLst>
              </a:custGeom>
              <a:solidFill>
                <a:srgbClr val="C47A56"/>
              </a:solidFill>
            </p:spPr>
            <p:txBody>
              <a:bodyPr wrap="square" lIns="0" tIns="0" rIns="0" bIns="0" rtlCol="0"/>
              <a:lstStyle/>
              <a:p>
                <a:endParaRPr/>
              </a:p>
            </p:txBody>
          </p:sp>
          <p:sp>
            <p:nvSpPr>
              <p:cNvPr id="83" name="object 39">
                <a:extLst>
                  <a:ext uri="{FF2B5EF4-FFF2-40B4-BE49-F238E27FC236}">
                    <a16:creationId xmlns:a16="http://schemas.microsoft.com/office/drawing/2014/main" id="{608EFC1F-8798-4A99-97E4-E99F16B7A8A7}"/>
                  </a:ext>
                </a:extLst>
              </p:cNvPr>
              <p:cNvSpPr/>
              <p:nvPr/>
            </p:nvSpPr>
            <p:spPr>
              <a:xfrm>
                <a:off x="3590973" y="1811983"/>
                <a:ext cx="408940" cy="158750"/>
              </a:xfrm>
              <a:custGeom>
                <a:avLst/>
                <a:gdLst/>
                <a:ahLst/>
                <a:cxnLst/>
                <a:rect l="l" t="t" r="r" b="b"/>
                <a:pathLst>
                  <a:path w="408939" h="158750">
                    <a:moveTo>
                      <a:pt x="0" y="62344"/>
                    </a:moveTo>
                    <a:lnTo>
                      <a:pt x="29463" y="158318"/>
                    </a:lnTo>
                    <a:lnTo>
                      <a:pt x="408343" y="0"/>
                    </a:lnTo>
                    <a:lnTo>
                      <a:pt x="0" y="62344"/>
                    </a:lnTo>
                    <a:close/>
                  </a:path>
                </a:pathLst>
              </a:custGeom>
              <a:ln w="9309">
                <a:solidFill>
                  <a:srgbClr val="1D191C"/>
                </a:solidFill>
              </a:ln>
            </p:spPr>
            <p:txBody>
              <a:bodyPr wrap="square" lIns="0" tIns="0" rIns="0" bIns="0" rtlCol="0"/>
              <a:lstStyle/>
              <a:p>
                <a:endParaRPr/>
              </a:p>
            </p:txBody>
          </p:sp>
          <p:sp>
            <p:nvSpPr>
              <p:cNvPr id="84" name="object 40">
                <a:extLst>
                  <a:ext uri="{FF2B5EF4-FFF2-40B4-BE49-F238E27FC236}">
                    <a16:creationId xmlns:a16="http://schemas.microsoft.com/office/drawing/2014/main" id="{79A9949E-DA7C-4D97-9CBB-0BC7590AFFB7}"/>
                  </a:ext>
                </a:extLst>
              </p:cNvPr>
              <p:cNvSpPr/>
              <p:nvPr/>
            </p:nvSpPr>
            <p:spPr>
              <a:xfrm>
                <a:off x="1897466" y="1575513"/>
                <a:ext cx="2321560" cy="1313815"/>
              </a:xfrm>
              <a:custGeom>
                <a:avLst/>
                <a:gdLst/>
                <a:ahLst/>
                <a:cxnLst/>
                <a:rect l="l" t="t" r="r" b="b"/>
                <a:pathLst>
                  <a:path w="2321560" h="1313814">
                    <a:moveTo>
                      <a:pt x="337616" y="0"/>
                    </a:moveTo>
                    <a:lnTo>
                      <a:pt x="0" y="0"/>
                    </a:lnTo>
                  </a:path>
                  <a:path w="2321560" h="1313814">
                    <a:moveTo>
                      <a:pt x="372541" y="502932"/>
                    </a:moveTo>
                    <a:lnTo>
                      <a:pt x="372541" y="840536"/>
                    </a:lnTo>
                  </a:path>
                  <a:path w="2321560" h="1313814">
                    <a:moveTo>
                      <a:pt x="1722996" y="975588"/>
                    </a:moveTo>
                    <a:lnTo>
                      <a:pt x="1722996" y="1313205"/>
                    </a:lnTo>
                  </a:path>
                  <a:path w="2321560" h="1313814">
                    <a:moveTo>
                      <a:pt x="2321382" y="731113"/>
                    </a:moveTo>
                    <a:lnTo>
                      <a:pt x="2321382" y="1068717"/>
                    </a:lnTo>
                  </a:path>
                  <a:path w="2321560" h="1313814">
                    <a:moveTo>
                      <a:pt x="337616" y="474992"/>
                    </a:moveTo>
                    <a:lnTo>
                      <a:pt x="0" y="474992"/>
                    </a:lnTo>
                  </a:path>
                </a:pathLst>
              </a:custGeom>
              <a:ln w="6515">
                <a:solidFill>
                  <a:srgbClr val="1D191C"/>
                </a:solidFill>
              </a:ln>
            </p:spPr>
            <p:txBody>
              <a:bodyPr wrap="square" lIns="0" tIns="0" rIns="0" bIns="0" rtlCol="0"/>
              <a:lstStyle/>
              <a:p>
                <a:endParaRPr/>
              </a:p>
            </p:txBody>
          </p:sp>
          <p:sp>
            <p:nvSpPr>
              <p:cNvPr id="85" name="object 41">
                <a:extLst>
                  <a:ext uri="{FF2B5EF4-FFF2-40B4-BE49-F238E27FC236}">
                    <a16:creationId xmlns:a16="http://schemas.microsoft.com/office/drawing/2014/main" id="{10D55324-D3BF-478C-A950-A3A1545C0FA5}"/>
                  </a:ext>
                </a:extLst>
              </p:cNvPr>
              <p:cNvSpPr/>
              <p:nvPr/>
            </p:nvSpPr>
            <p:spPr>
              <a:xfrm>
                <a:off x="1916096" y="1633434"/>
                <a:ext cx="0" cy="361950"/>
              </a:xfrm>
              <a:custGeom>
                <a:avLst/>
                <a:gdLst/>
                <a:ahLst/>
                <a:cxnLst/>
                <a:rect l="l" t="t" r="r" b="b"/>
                <a:pathLst>
                  <a:path h="361950">
                    <a:moveTo>
                      <a:pt x="0" y="361467"/>
                    </a:moveTo>
                    <a:lnTo>
                      <a:pt x="0" y="0"/>
                    </a:lnTo>
                  </a:path>
                </a:pathLst>
              </a:custGeom>
              <a:ln w="9309">
                <a:solidFill>
                  <a:srgbClr val="1D191C"/>
                </a:solidFill>
              </a:ln>
            </p:spPr>
            <p:txBody>
              <a:bodyPr wrap="square" lIns="0" tIns="0" rIns="0" bIns="0" rtlCol="0"/>
              <a:lstStyle/>
              <a:p>
                <a:endParaRPr/>
              </a:p>
            </p:txBody>
          </p:sp>
          <p:sp>
            <p:nvSpPr>
              <p:cNvPr id="86" name="object 42">
                <a:extLst>
                  <a:ext uri="{FF2B5EF4-FFF2-40B4-BE49-F238E27FC236}">
                    <a16:creationId xmlns:a16="http://schemas.microsoft.com/office/drawing/2014/main" id="{2B96E3A7-4695-4B30-B009-74C6B0B6F3AE}"/>
                  </a:ext>
                </a:extLst>
              </p:cNvPr>
              <p:cNvSpPr/>
              <p:nvPr/>
            </p:nvSpPr>
            <p:spPr>
              <a:xfrm>
                <a:off x="1881606" y="1577834"/>
                <a:ext cx="69215" cy="473075"/>
              </a:xfrm>
              <a:custGeom>
                <a:avLst/>
                <a:gdLst/>
                <a:ahLst/>
                <a:cxnLst/>
                <a:rect l="l" t="t" r="r" b="b"/>
                <a:pathLst>
                  <a:path w="69214" h="473075">
                    <a:moveTo>
                      <a:pt x="68973" y="390918"/>
                    </a:moveTo>
                    <a:lnTo>
                      <a:pt x="34480" y="405574"/>
                    </a:lnTo>
                    <a:lnTo>
                      <a:pt x="0" y="390918"/>
                    </a:lnTo>
                    <a:lnTo>
                      <a:pt x="34480" y="472681"/>
                    </a:lnTo>
                    <a:lnTo>
                      <a:pt x="68973" y="390918"/>
                    </a:lnTo>
                    <a:close/>
                  </a:path>
                  <a:path w="69214" h="473075">
                    <a:moveTo>
                      <a:pt x="68973" y="81762"/>
                    </a:moveTo>
                    <a:lnTo>
                      <a:pt x="34480" y="0"/>
                    </a:lnTo>
                    <a:lnTo>
                      <a:pt x="0" y="81762"/>
                    </a:lnTo>
                    <a:lnTo>
                      <a:pt x="34480" y="67106"/>
                    </a:lnTo>
                    <a:lnTo>
                      <a:pt x="68973" y="81762"/>
                    </a:lnTo>
                    <a:close/>
                  </a:path>
                </a:pathLst>
              </a:custGeom>
              <a:solidFill>
                <a:srgbClr val="1D191C"/>
              </a:solidFill>
            </p:spPr>
            <p:txBody>
              <a:bodyPr wrap="square" lIns="0" tIns="0" rIns="0" bIns="0" rtlCol="0"/>
              <a:lstStyle/>
              <a:p>
                <a:endParaRPr/>
              </a:p>
            </p:txBody>
          </p:sp>
          <p:sp>
            <p:nvSpPr>
              <p:cNvPr id="87" name="object 43">
                <a:extLst>
                  <a:ext uri="{FF2B5EF4-FFF2-40B4-BE49-F238E27FC236}">
                    <a16:creationId xmlns:a16="http://schemas.microsoft.com/office/drawing/2014/main" id="{2B3FEE29-70C8-44C6-B5F4-CF650476C37A}"/>
                  </a:ext>
                </a:extLst>
              </p:cNvPr>
              <p:cNvSpPr/>
              <p:nvPr/>
            </p:nvSpPr>
            <p:spPr>
              <a:xfrm>
                <a:off x="2322415" y="2392734"/>
                <a:ext cx="1248410" cy="442595"/>
              </a:xfrm>
              <a:custGeom>
                <a:avLst/>
                <a:gdLst/>
                <a:ahLst/>
                <a:cxnLst/>
                <a:rect l="l" t="t" r="r" b="b"/>
                <a:pathLst>
                  <a:path w="1248410" h="442594">
                    <a:moveTo>
                      <a:pt x="0" y="0"/>
                    </a:moveTo>
                    <a:lnTo>
                      <a:pt x="1247978" y="442480"/>
                    </a:lnTo>
                  </a:path>
                </a:pathLst>
              </a:custGeom>
              <a:ln w="9309">
                <a:solidFill>
                  <a:srgbClr val="1D191C"/>
                </a:solidFill>
              </a:ln>
            </p:spPr>
            <p:txBody>
              <a:bodyPr wrap="square" lIns="0" tIns="0" rIns="0" bIns="0" rtlCol="0"/>
              <a:lstStyle/>
              <a:p>
                <a:endParaRPr/>
              </a:p>
            </p:txBody>
          </p:sp>
          <p:sp>
            <p:nvSpPr>
              <p:cNvPr id="88" name="object 44">
                <a:extLst>
                  <a:ext uri="{FF2B5EF4-FFF2-40B4-BE49-F238E27FC236}">
                    <a16:creationId xmlns:a16="http://schemas.microsoft.com/office/drawing/2014/main" id="{5FA0D20E-3695-4D9C-9B10-B0B7E823AD00}"/>
                  </a:ext>
                </a:extLst>
              </p:cNvPr>
              <p:cNvSpPr/>
              <p:nvPr/>
            </p:nvSpPr>
            <p:spPr>
              <a:xfrm>
                <a:off x="2269998" y="2368968"/>
                <a:ext cx="1353185" cy="490220"/>
              </a:xfrm>
              <a:custGeom>
                <a:avLst/>
                <a:gdLst/>
                <a:ahLst/>
                <a:cxnLst/>
                <a:rect l="l" t="t" r="r" b="b"/>
                <a:pathLst>
                  <a:path w="1353185" h="490219">
                    <a:moveTo>
                      <a:pt x="88582" y="0"/>
                    </a:moveTo>
                    <a:lnTo>
                      <a:pt x="0" y="5181"/>
                    </a:lnTo>
                    <a:lnTo>
                      <a:pt x="65532" y="65011"/>
                    </a:lnTo>
                    <a:lnTo>
                      <a:pt x="63246" y="27609"/>
                    </a:lnTo>
                    <a:lnTo>
                      <a:pt x="88582" y="0"/>
                    </a:lnTo>
                    <a:close/>
                  </a:path>
                  <a:path w="1353185" h="490219">
                    <a:moveTo>
                      <a:pt x="1352791" y="484822"/>
                    </a:moveTo>
                    <a:lnTo>
                      <a:pt x="1287272" y="424992"/>
                    </a:lnTo>
                    <a:lnTo>
                      <a:pt x="1289545" y="462394"/>
                    </a:lnTo>
                    <a:lnTo>
                      <a:pt x="1264196" y="490004"/>
                    </a:lnTo>
                    <a:lnTo>
                      <a:pt x="1352791" y="484822"/>
                    </a:lnTo>
                    <a:close/>
                  </a:path>
                </a:pathLst>
              </a:custGeom>
              <a:solidFill>
                <a:srgbClr val="1D191C"/>
              </a:solidFill>
            </p:spPr>
            <p:txBody>
              <a:bodyPr wrap="square" lIns="0" tIns="0" rIns="0" bIns="0" rtlCol="0"/>
              <a:lstStyle/>
              <a:p>
                <a:endParaRPr/>
              </a:p>
            </p:txBody>
          </p:sp>
          <p:sp>
            <p:nvSpPr>
              <p:cNvPr id="89" name="object 45">
                <a:extLst>
                  <a:ext uri="{FF2B5EF4-FFF2-40B4-BE49-F238E27FC236}">
                    <a16:creationId xmlns:a16="http://schemas.microsoft.com/office/drawing/2014/main" id="{49355254-0C07-4917-AAE2-B9406B97464B}"/>
                  </a:ext>
                </a:extLst>
              </p:cNvPr>
              <p:cNvSpPr/>
              <p:nvPr/>
            </p:nvSpPr>
            <p:spPr>
              <a:xfrm>
                <a:off x="3674087" y="2626076"/>
                <a:ext cx="494030" cy="206375"/>
              </a:xfrm>
              <a:custGeom>
                <a:avLst/>
                <a:gdLst/>
                <a:ahLst/>
                <a:cxnLst/>
                <a:rect l="l" t="t" r="r" b="b"/>
                <a:pathLst>
                  <a:path w="494029" h="206375">
                    <a:moveTo>
                      <a:pt x="0" y="206273"/>
                    </a:moveTo>
                    <a:lnTo>
                      <a:pt x="493471" y="0"/>
                    </a:lnTo>
                  </a:path>
                </a:pathLst>
              </a:custGeom>
              <a:ln w="9309">
                <a:solidFill>
                  <a:srgbClr val="1D191C"/>
                </a:solidFill>
              </a:ln>
            </p:spPr>
            <p:txBody>
              <a:bodyPr wrap="square" lIns="0" tIns="0" rIns="0" bIns="0" rtlCol="0"/>
              <a:lstStyle/>
              <a:p>
                <a:endParaRPr/>
              </a:p>
            </p:txBody>
          </p:sp>
          <p:sp>
            <p:nvSpPr>
              <p:cNvPr id="90" name="object 46">
                <a:extLst>
                  <a:ext uri="{FF2B5EF4-FFF2-40B4-BE49-F238E27FC236}">
                    <a16:creationId xmlns:a16="http://schemas.microsoft.com/office/drawing/2014/main" id="{013D097E-C512-4FDD-933B-9E89C2D5D024}"/>
                  </a:ext>
                </a:extLst>
              </p:cNvPr>
              <p:cNvSpPr/>
              <p:nvPr/>
            </p:nvSpPr>
            <p:spPr>
              <a:xfrm>
                <a:off x="3622789" y="2604375"/>
                <a:ext cx="596265" cy="250190"/>
              </a:xfrm>
              <a:custGeom>
                <a:avLst/>
                <a:gdLst/>
                <a:ahLst/>
                <a:cxnLst/>
                <a:rect l="l" t="t" r="r" b="b"/>
                <a:pathLst>
                  <a:path w="596264" h="250189">
                    <a:moveTo>
                      <a:pt x="88734" y="249720"/>
                    </a:moveTo>
                    <a:lnTo>
                      <a:pt x="61912" y="223532"/>
                    </a:lnTo>
                    <a:lnTo>
                      <a:pt x="62141" y="186067"/>
                    </a:lnTo>
                    <a:lnTo>
                      <a:pt x="0" y="249428"/>
                    </a:lnTo>
                    <a:lnTo>
                      <a:pt x="88734" y="249720"/>
                    </a:lnTo>
                    <a:close/>
                  </a:path>
                  <a:path w="596264" h="250189">
                    <a:moveTo>
                      <a:pt x="596061" y="292"/>
                    </a:moveTo>
                    <a:lnTo>
                      <a:pt x="507339" y="0"/>
                    </a:lnTo>
                    <a:lnTo>
                      <a:pt x="534149" y="26149"/>
                    </a:lnTo>
                    <a:lnTo>
                      <a:pt x="533920" y="63627"/>
                    </a:lnTo>
                    <a:lnTo>
                      <a:pt x="596061" y="292"/>
                    </a:lnTo>
                    <a:close/>
                  </a:path>
                </a:pathLst>
              </a:custGeom>
              <a:solidFill>
                <a:srgbClr val="1D191C"/>
              </a:solidFill>
            </p:spPr>
            <p:txBody>
              <a:bodyPr wrap="square" lIns="0" tIns="0" rIns="0" bIns="0" rtlCol="0"/>
              <a:lstStyle/>
              <a:p>
                <a:endParaRPr/>
              </a:p>
            </p:txBody>
          </p:sp>
          <p:sp>
            <p:nvSpPr>
              <p:cNvPr id="91" name="object 47">
                <a:extLst>
                  <a:ext uri="{FF2B5EF4-FFF2-40B4-BE49-F238E27FC236}">
                    <a16:creationId xmlns:a16="http://schemas.microsoft.com/office/drawing/2014/main" id="{0235AFF9-4057-401C-B0D9-525E7226493A}"/>
                  </a:ext>
                </a:extLst>
              </p:cNvPr>
              <p:cNvSpPr/>
              <p:nvPr/>
            </p:nvSpPr>
            <p:spPr>
              <a:xfrm>
                <a:off x="2218785" y="1106722"/>
                <a:ext cx="2167255" cy="931544"/>
              </a:xfrm>
              <a:custGeom>
                <a:avLst/>
                <a:gdLst/>
                <a:ahLst/>
                <a:cxnLst/>
                <a:rect l="l" t="t" r="r" b="b"/>
                <a:pathLst>
                  <a:path w="2167254" h="931544">
                    <a:moveTo>
                      <a:pt x="2166924" y="779246"/>
                    </a:moveTo>
                    <a:lnTo>
                      <a:pt x="1962023" y="931367"/>
                    </a:lnTo>
                  </a:path>
                  <a:path w="2167254" h="931544">
                    <a:moveTo>
                      <a:pt x="152120" y="558825"/>
                    </a:moveTo>
                    <a:lnTo>
                      <a:pt x="0" y="245275"/>
                    </a:lnTo>
                  </a:path>
                  <a:path w="2167254" h="931544">
                    <a:moveTo>
                      <a:pt x="810272" y="459473"/>
                    </a:moveTo>
                    <a:lnTo>
                      <a:pt x="884783" y="0"/>
                    </a:lnTo>
                  </a:path>
                  <a:path w="2167254" h="931544">
                    <a:moveTo>
                      <a:pt x="1642275" y="235940"/>
                    </a:moveTo>
                    <a:lnTo>
                      <a:pt x="1493266" y="509142"/>
                    </a:lnTo>
                  </a:path>
                </a:pathLst>
              </a:custGeom>
              <a:ln w="9309">
                <a:solidFill>
                  <a:srgbClr val="1D191C"/>
                </a:solidFill>
              </a:ln>
            </p:spPr>
            <p:txBody>
              <a:bodyPr wrap="square" lIns="0" tIns="0" rIns="0" bIns="0" rtlCol="0"/>
              <a:lstStyle/>
              <a:p>
                <a:endParaRPr/>
              </a:p>
            </p:txBody>
          </p:sp>
        </p:grpSp>
      </p:grpSp>
      <p:sp>
        <p:nvSpPr>
          <p:cNvPr id="3" name="TextBox 2">
            <a:extLst>
              <a:ext uri="{FF2B5EF4-FFF2-40B4-BE49-F238E27FC236}">
                <a16:creationId xmlns:a16="http://schemas.microsoft.com/office/drawing/2014/main" id="{25A442D4-37F5-4BDC-A6EC-55193828A6B5}"/>
              </a:ext>
            </a:extLst>
          </p:cNvPr>
          <p:cNvSpPr txBox="1"/>
          <p:nvPr/>
        </p:nvSpPr>
        <p:spPr>
          <a:xfrm>
            <a:off x="4716016" y="5805264"/>
            <a:ext cx="2376264" cy="246221"/>
          </a:xfrm>
          <a:prstGeom prst="rect">
            <a:avLst/>
          </a:prstGeom>
          <a:noFill/>
        </p:spPr>
        <p:txBody>
          <a:bodyPr wrap="square" rtlCol="0">
            <a:spAutoFit/>
          </a:bodyPr>
          <a:lstStyle/>
          <a:p>
            <a:r>
              <a:rPr lang="en-US" sz="1000" b="1" dirty="0">
                <a:solidFill>
                  <a:schemeClr val="bg1">
                    <a:lumMod val="50000"/>
                  </a:schemeClr>
                </a:solidFill>
              </a:rPr>
              <a:t>Stretcher bond</a:t>
            </a:r>
            <a:endParaRPr lang="en-GB" sz="1000" b="1" dirty="0">
              <a:solidFill>
                <a:schemeClr val="bg1">
                  <a:lumMod val="50000"/>
                </a:schemeClr>
              </a:solidFill>
            </a:endParaRPr>
          </a:p>
        </p:txBody>
      </p:sp>
      <p:sp>
        <p:nvSpPr>
          <p:cNvPr id="4" name="TextBox 3">
            <a:extLst>
              <a:ext uri="{FF2B5EF4-FFF2-40B4-BE49-F238E27FC236}">
                <a16:creationId xmlns:a16="http://schemas.microsoft.com/office/drawing/2014/main" id="{0ACF7020-6EA8-4724-BDB4-C1F332824362}"/>
              </a:ext>
            </a:extLst>
          </p:cNvPr>
          <p:cNvSpPr txBox="1"/>
          <p:nvPr/>
        </p:nvSpPr>
        <p:spPr>
          <a:xfrm>
            <a:off x="5313841" y="2900777"/>
            <a:ext cx="1153275" cy="230832"/>
          </a:xfrm>
          <a:prstGeom prst="rect">
            <a:avLst/>
          </a:prstGeom>
          <a:noFill/>
        </p:spPr>
        <p:txBody>
          <a:bodyPr wrap="square" rtlCol="0">
            <a:spAutoFit/>
          </a:bodyPr>
          <a:lstStyle/>
          <a:p>
            <a:r>
              <a:rPr lang="en-US" sz="900" dirty="0"/>
              <a:t>Half brick overlay</a:t>
            </a:r>
            <a:endParaRPr lang="en-GB" sz="900" dirty="0"/>
          </a:p>
        </p:txBody>
      </p:sp>
      <p:cxnSp>
        <p:nvCxnSpPr>
          <p:cNvPr id="97" name="Straight Arrow Connector 96">
            <a:extLst>
              <a:ext uri="{FF2B5EF4-FFF2-40B4-BE49-F238E27FC236}">
                <a16:creationId xmlns:a16="http://schemas.microsoft.com/office/drawing/2014/main" id="{33C1D528-A250-4241-BBDF-105A0D79B5E4}"/>
              </a:ext>
            </a:extLst>
          </p:cNvPr>
          <p:cNvCxnSpPr>
            <a:stCxn id="4" idx="2"/>
          </p:cNvCxnSpPr>
          <p:nvPr/>
        </p:nvCxnSpPr>
        <p:spPr>
          <a:xfrm flipH="1">
            <a:off x="5580112" y="3131609"/>
            <a:ext cx="310367" cy="1002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E514-A957-4891-B3EC-5749C6BC42BB}"/>
              </a:ext>
            </a:extLst>
          </p:cNvPr>
          <p:cNvSpPr>
            <a:spLocks noGrp="1"/>
          </p:cNvSpPr>
          <p:nvPr>
            <p:ph type="title"/>
          </p:nvPr>
        </p:nvSpPr>
        <p:spPr/>
        <p:txBody>
          <a:bodyPr/>
          <a:lstStyle/>
          <a:p>
            <a:r>
              <a:rPr lang="en-GB" dirty="0"/>
              <a:t>Stretcher bond </a:t>
            </a:r>
            <a:r>
              <a:rPr lang="en-GB" b="0" dirty="0"/>
              <a:t>continued</a:t>
            </a:r>
            <a:endParaRPr lang="en-GB" dirty="0"/>
          </a:p>
        </p:txBody>
      </p:sp>
      <p:sp>
        <p:nvSpPr>
          <p:cNvPr id="4" name="Content Placeholder 2">
            <a:extLst>
              <a:ext uri="{FF2B5EF4-FFF2-40B4-BE49-F238E27FC236}">
                <a16:creationId xmlns:a16="http://schemas.microsoft.com/office/drawing/2014/main" id="{3E385669-9223-41D5-86F7-71CD4DD2AA32}"/>
              </a:ext>
            </a:extLst>
          </p:cNvPr>
          <p:cNvSpPr>
            <a:spLocks noGrp="1"/>
          </p:cNvSpPr>
          <p:nvPr>
            <p:ph sz="quarter" idx="10"/>
          </p:nvPr>
        </p:nvSpPr>
        <p:spPr>
          <a:xfrm>
            <a:off x="489830" y="1556792"/>
            <a:ext cx="5810362" cy="4293208"/>
          </a:xfrm>
        </p:spPr>
        <p:txBody>
          <a:bodyPr/>
          <a:lstStyle/>
          <a:p>
            <a:r>
              <a:rPr lang="en-US" dirty="0">
                <a:latin typeface="Arial" pitchFamily="34" charset="0"/>
                <a:cs typeface="Arial" pitchFamily="34" charset="0"/>
              </a:rPr>
              <a:t>Because the bricks in stretcher bond overlap by half a brick length, it’s necessary to cut half bricks to establish the correct bond. </a:t>
            </a:r>
          </a:p>
          <a:p>
            <a:r>
              <a:rPr lang="en-US" dirty="0"/>
              <a:t>Cutting bricks is an operation that can only be mastered with experience, so be prepared to have disappointments at first.</a:t>
            </a:r>
          </a:p>
          <a:p>
            <a:r>
              <a:rPr lang="en-US" dirty="0"/>
              <a:t>The primary tools for cutting by hand are a club (or lump) hammer and a brick bolster. </a:t>
            </a:r>
          </a:p>
          <a:p>
            <a:r>
              <a:rPr lang="en-US" dirty="0"/>
              <a:t>The aim is to produce clean sharp edges, especially on the face side of the cut brick. This will ensure a good appearance in the finished wall. </a:t>
            </a:r>
            <a:endParaRPr lang="en-US" dirty="0">
              <a:latin typeface="Arial" pitchFamily="34" charset="0"/>
              <a:cs typeface="Arial" pitchFamily="34" charset="0"/>
            </a:endParaRPr>
          </a:p>
          <a:p>
            <a:pPr lvl="0"/>
            <a:endParaRPr lang="en-GB" dirty="0"/>
          </a:p>
          <a:p>
            <a:r>
              <a:rPr lang="en-GB" dirty="0"/>
              <a:t> </a:t>
            </a:r>
          </a:p>
          <a:p>
            <a:pPr lvl="0"/>
            <a:endParaRPr lang="en-GB" dirty="0"/>
          </a:p>
        </p:txBody>
      </p:sp>
      <p:pic>
        <p:nvPicPr>
          <p:cNvPr id="15" name="Picture 14">
            <a:extLst>
              <a:ext uri="{FF2B5EF4-FFF2-40B4-BE49-F238E27FC236}">
                <a16:creationId xmlns:a16="http://schemas.microsoft.com/office/drawing/2014/main" id="{83A5BA01-CA0A-4055-85E0-9F0A3F24589D}"/>
              </a:ext>
            </a:extLst>
          </p:cNvPr>
          <p:cNvPicPr>
            <a:picLocks noChangeAspect="1"/>
          </p:cNvPicPr>
          <p:nvPr/>
        </p:nvPicPr>
        <p:blipFill>
          <a:blip r:embed="rId2"/>
          <a:stretch>
            <a:fillRect/>
          </a:stretch>
        </p:blipFill>
        <p:spPr>
          <a:xfrm>
            <a:off x="6588224" y="3645024"/>
            <a:ext cx="1386644" cy="2306247"/>
          </a:xfrm>
          <a:prstGeom prst="rect">
            <a:avLst/>
          </a:prstGeom>
        </p:spPr>
      </p:pic>
      <p:pic>
        <p:nvPicPr>
          <p:cNvPr id="6" name="Picture 5">
            <a:extLst>
              <a:ext uri="{FF2B5EF4-FFF2-40B4-BE49-F238E27FC236}">
                <a16:creationId xmlns:a16="http://schemas.microsoft.com/office/drawing/2014/main" id="{430BAE46-6444-4EDD-A6D5-EAA5DDEFE65C}"/>
              </a:ext>
            </a:extLst>
          </p:cNvPr>
          <p:cNvPicPr>
            <a:picLocks noChangeAspect="1"/>
          </p:cNvPicPr>
          <p:nvPr/>
        </p:nvPicPr>
        <p:blipFill rotWithShape="1">
          <a:blip r:embed="rId3"/>
          <a:srcRect t="14613"/>
          <a:stretch/>
        </p:blipFill>
        <p:spPr>
          <a:xfrm>
            <a:off x="6252484" y="1390588"/>
            <a:ext cx="2794735" cy="2099978"/>
          </a:xfrm>
          <a:prstGeom prst="rect">
            <a:avLst/>
          </a:prstGeom>
        </p:spPr>
      </p:pic>
      <p:sp>
        <p:nvSpPr>
          <p:cNvPr id="5" name="TextBox 4">
            <a:extLst>
              <a:ext uri="{FF2B5EF4-FFF2-40B4-BE49-F238E27FC236}">
                <a16:creationId xmlns:a16="http://schemas.microsoft.com/office/drawing/2014/main" id="{C5FE1B8F-B7AC-4BF6-A459-4958F69101D2}"/>
              </a:ext>
            </a:extLst>
          </p:cNvPr>
          <p:cNvSpPr txBox="1"/>
          <p:nvPr/>
        </p:nvSpPr>
        <p:spPr>
          <a:xfrm>
            <a:off x="7145795" y="1120714"/>
            <a:ext cx="1008112" cy="230832"/>
          </a:xfrm>
          <a:prstGeom prst="rect">
            <a:avLst/>
          </a:prstGeom>
          <a:noFill/>
        </p:spPr>
        <p:txBody>
          <a:bodyPr wrap="square" rtlCol="0">
            <a:spAutoFit/>
          </a:bodyPr>
          <a:lstStyle/>
          <a:p>
            <a:r>
              <a:rPr lang="en-US" sz="900" dirty="0"/>
              <a:t>Cut half brick</a:t>
            </a:r>
            <a:endParaRPr lang="en-GB" sz="900" dirty="0"/>
          </a:p>
        </p:txBody>
      </p:sp>
    </p:spTree>
    <p:extLst>
      <p:ext uri="{BB962C8B-B14F-4D97-AF65-F5344CB8AC3E}">
        <p14:creationId xmlns:p14="http://schemas.microsoft.com/office/powerpoint/2010/main" val="634354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Stretcher bond </a:t>
            </a:r>
            <a:r>
              <a:rPr lang="en-GB" b="0" dirty="0"/>
              <a:t>continued</a:t>
            </a:r>
            <a:endParaRPr lang="en-US" dirty="0">
              <a:ea typeface="ＭＳ Ｐゴシック" pitchFamily="-105" charset="-128"/>
              <a:cs typeface="ＭＳ Ｐゴシック" pitchFamily="-105" charset="-128"/>
            </a:endParaRPr>
          </a:p>
        </p:txBody>
      </p:sp>
      <p:sp>
        <p:nvSpPr>
          <p:cNvPr id="16" name="Content Placeholder 2">
            <a:extLst>
              <a:ext uri="{FF2B5EF4-FFF2-40B4-BE49-F238E27FC236}">
                <a16:creationId xmlns:a16="http://schemas.microsoft.com/office/drawing/2014/main" id="{619F8B55-07B0-44F4-960E-421528F80F23}"/>
              </a:ext>
            </a:extLst>
          </p:cNvPr>
          <p:cNvSpPr>
            <a:spLocks noGrp="1"/>
          </p:cNvSpPr>
          <p:nvPr>
            <p:ph sz="quarter" idx="10"/>
          </p:nvPr>
        </p:nvSpPr>
        <p:spPr>
          <a:xfrm>
            <a:off x="457201" y="1504480"/>
            <a:ext cx="4330824" cy="4228776"/>
          </a:xfrm>
        </p:spPr>
        <p:txBody>
          <a:bodyPr/>
          <a:lstStyle/>
          <a:p>
            <a:pPr lvl="0"/>
            <a:r>
              <a:rPr lang="en-US" dirty="0"/>
              <a:t>It’s good practice to set out a wall </a:t>
            </a:r>
            <a:r>
              <a:rPr lang="en-US" b="1" dirty="0"/>
              <a:t>dry </a:t>
            </a:r>
            <a:r>
              <a:rPr lang="en-US" dirty="0"/>
              <a:t>before laying the bricks in mortar, especially if the wall must be built to specific linear measurements. </a:t>
            </a:r>
          </a:p>
          <a:p>
            <a:pPr lvl="0"/>
            <a:r>
              <a:rPr lang="en-US" dirty="0"/>
              <a:t>Setting out the first course dry means we can check whether the joint sizes will be suitable and either tighten or open the perp joints so that the wall will fit within the specified dimensions.</a:t>
            </a:r>
          </a:p>
          <a:p>
            <a:pPr lvl="0"/>
            <a:r>
              <a:rPr lang="en-US" dirty="0"/>
              <a:t>By varying the size of the perp joints, slight size differences in bricks can be accommodated.</a:t>
            </a:r>
            <a:endParaRPr lang="en-GB" dirty="0"/>
          </a:p>
          <a:p>
            <a:endParaRPr lang="en-US" dirty="0"/>
          </a:p>
        </p:txBody>
      </p:sp>
      <p:pic>
        <p:nvPicPr>
          <p:cNvPr id="5" name="Picture 4">
            <a:extLst>
              <a:ext uri="{FF2B5EF4-FFF2-40B4-BE49-F238E27FC236}">
                <a16:creationId xmlns:a16="http://schemas.microsoft.com/office/drawing/2014/main" id="{332CCF41-CFF7-42E4-99CD-AB0933595AB9}"/>
              </a:ext>
            </a:extLst>
          </p:cNvPr>
          <p:cNvPicPr>
            <a:picLocks noChangeAspect="1"/>
          </p:cNvPicPr>
          <p:nvPr/>
        </p:nvPicPr>
        <p:blipFill>
          <a:blip r:embed="rId2"/>
          <a:stretch>
            <a:fillRect/>
          </a:stretch>
        </p:blipFill>
        <p:spPr>
          <a:xfrm>
            <a:off x="5076056" y="1844824"/>
            <a:ext cx="3751401" cy="280831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B3725C9-B7EB-4144-9083-7E77DEB24D16}"/>
              </a:ext>
            </a:extLst>
          </p:cNvPr>
          <p:cNvPicPr>
            <a:picLocks noChangeAspect="1"/>
          </p:cNvPicPr>
          <p:nvPr/>
        </p:nvPicPr>
        <p:blipFill>
          <a:blip r:embed="rId2"/>
          <a:stretch>
            <a:fillRect/>
          </a:stretch>
        </p:blipFill>
        <p:spPr>
          <a:xfrm>
            <a:off x="4932040" y="1524947"/>
            <a:ext cx="3910549" cy="4125961"/>
          </a:xfrm>
          <a:prstGeom prst="rect">
            <a:avLst/>
          </a:prstGeom>
        </p:spPr>
      </p:pic>
      <p:sp>
        <p:nvSpPr>
          <p:cNvPr id="2" name="Title 1">
            <a:extLst>
              <a:ext uri="{FF2B5EF4-FFF2-40B4-BE49-F238E27FC236}">
                <a16:creationId xmlns:a16="http://schemas.microsoft.com/office/drawing/2014/main" id="{8F6602E7-422D-43E8-AE0E-F2C39CA70688}"/>
              </a:ext>
            </a:extLst>
          </p:cNvPr>
          <p:cNvSpPr>
            <a:spLocks noGrp="1"/>
          </p:cNvSpPr>
          <p:nvPr>
            <p:ph type="title"/>
          </p:nvPr>
        </p:nvSpPr>
        <p:spPr/>
        <p:txBody>
          <a:bodyPr/>
          <a:lstStyle/>
          <a:p>
            <a:r>
              <a:rPr lang="en-GB" dirty="0"/>
              <a:t>Half bond in blocks</a:t>
            </a:r>
          </a:p>
        </p:txBody>
      </p:sp>
      <p:sp>
        <p:nvSpPr>
          <p:cNvPr id="5" name="Content Placeholder 2">
            <a:extLst>
              <a:ext uri="{FF2B5EF4-FFF2-40B4-BE49-F238E27FC236}">
                <a16:creationId xmlns:a16="http://schemas.microsoft.com/office/drawing/2014/main" id="{984EB167-9D24-4BF0-B4E1-0363CD31DFC7}"/>
              </a:ext>
            </a:extLst>
          </p:cNvPr>
          <p:cNvSpPr>
            <a:spLocks noGrp="1"/>
          </p:cNvSpPr>
          <p:nvPr>
            <p:ph sz="quarter" idx="10"/>
          </p:nvPr>
        </p:nvSpPr>
        <p:spPr>
          <a:xfrm>
            <a:off x="457200" y="1427689"/>
            <a:ext cx="4978896" cy="4320479"/>
          </a:xfrm>
        </p:spPr>
        <p:txBody>
          <a:bodyPr/>
          <a:lstStyle/>
          <a:p>
            <a:pPr lvl="0"/>
            <a:r>
              <a:rPr lang="en-GB" dirty="0"/>
              <a:t>Blocks are also usually half bonded to create a wall with strength and stability. </a:t>
            </a:r>
          </a:p>
          <a:p>
            <a:pPr lvl="0"/>
            <a:r>
              <a:rPr lang="en-GB" dirty="0"/>
              <a:t>Similar principles to brickwork apply when setting out the bond for blockwork.</a:t>
            </a:r>
          </a:p>
          <a:p>
            <a:pPr lvl="0"/>
            <a:r>
              <a:rPr lang="en-GB" dirty="0"/>
              <a:t>A half block must be cut to ensure the correct </a:t>
            </a:r>
            <a:r>
              <a:rPr lang="en-GB"/>
              <a:t>overlap between </a:t>
            </a:r>
            <a:r>
              <a:rPr lang="en-GB" dirty="0"/>
              <a:t>courses is created from the end of the wall or corner.</a:t>
            </a:r>
          </a:p>
          <a:p>
            <a:pPr lvl="0"/>
            <a:r>
              <a:rPr lang="en-GB" dirty="0"/>
              <a:t>A lump (or club) hammer and bolster are used to cut blocks accurately by hand with similar techniques to those used for cutting bricks.</a:t>
            </a:r>
          </a:p>
          <a:p>
            <a:endParaRPr lang="en-US" dirty="0"/>
          </a:p>
        </p:txBody>
      </p:sp>
    </p:spTree>
    <p:extLst>
      <p:ext uri="{BB962C8B-B14F-4D97-AF65-F5344CB8AC3E}">
        <p14:creationId xmlns:p14="http://schemas.microsoft.com/office/powerpoint/2010/main" val="14083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2892</TotalTime>
  <Words>395</Words>
  <Application>Microsoft Office PowerPoint</Application>
  <PresentationFormat>On-screen Show (4:3)</PresentationFormat>
  <Paragraphs>38</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Lucida Grande</vt:lpstr>
      <vt:lpstr>Times New Roman</vt:lpstr>
      <vt:lpstr>Default Design</vt:lpstr>
      <vt:lpstr>PowerPoint 19: Straight walls in brick and block</vt:lpstr>
      <vt:lpstr>Stretcher bond</vt:lpstr>
      <vt:lpstr>Stretcher bond continued</vt:lpstr>
      <vt:lpstr>Stretcher bond continued</vt:lpstr>
      <vt:lpstr>Half bond in blocks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161</cp:revision>
  <dcterms:created xsi:type="dcterms:W3CDTF">2013-05-28T00:38:54Z</dcterms:created>
  <dcterms:modified xsi:type="dcterms:W3CDTF">2021-01-27T12:35:02Z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