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5"/>
  </p:notesMasterIdLst>
  <p:handoutMasterIdLst>
    <p:handoutMasterId r:id="rId16"/>
  </p:handoutMasterIdLst>
  <p:sldIdLst>
    <p:sldId id="256" r:id="rId5"/>
    <p:sldId id="338" r:id="rId6"/>
    <p:sldId id="343" r:id="rId7"/>
    <p:sldId id="340" r:id="rId8"/>
    <p:sldId id="342" r:id="rId9"/>
    <p:sldId id="328" r:id="rId10"/>
    <p:sldId id="341" r:id="rId11"/>
    <p:sldId id="344" r:id="rId12"/>
    <p:sldId id="345" r:id="rId13"/>
    <p:sldId id="267" r:id="rId14"/>
  </p:sldIdLst>
  <p:sldSz cx="9144000" cy="6858000" type="screen4x3"/>
  <p:notesSz cx="6858000" cy="9144000"/>
  <p:custDataLst>
    <p:tags r:id="rId17"/>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137" autoAdjust="0"/>
    <p:restoredTop sz="93792" autoAdjust="0"/>
  </p:normalViewPr>
  <p:slideViewPr>
    <p:cSldViewPr showGuides="1">
      <p:cViewPr>
        <p:scale>
          <a:sx n="100" d="100"/>
          <a:sy n="100" d="100"/>
        </p:scale>
        <p:origin x="1830" y="23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1/27/2021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23216633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16400152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baseline="0" dirty="0"/>
              <a:t>2021 City and Guilds of London Institute</a:t>
            </a:r>
            <a:r>
              <a:rPr lang="en-US" sz="900" baseline="0" dirty="0"/>
              <a:t>. All rights reserved. </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10</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  </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107: Working with brick, block and stone</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a:ea typeface="ＭＳ Ｐゴシック" pitchFamily="-105" charset="-128"/>
                <a:cs typeface="ＭＳ Ｐゴシック" pitchFamily="-105" charset="-128"/>
              </a:rPr>
              <a:t>PowerPoint 21: Quoins </a:t>
            </a:r>
            <a:r>
              <a:rPr lang="en-GB" dirty="0">
                <a:ea typeface="ＭＳ Ｐゴシック" pitchFamily="-105" charset="-128"/>
                <a:cs typeface="ＭＳ Ｐゴシック" pitchFamily="-105" charset="-128"/>
              </a:rPr>
              <a:t>and stopped ends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7AB7C-8324-4E1C-8C01-89EA07FE31DE}"/>
              </a:ext>
            </a:extLst>
          </p:cNvPr>
          <p:cNvSpPr>
            <a:spLocks noGrp="1"/>
          </p:cNvSpPr>
          <p:nvPr>
            <p:ph type="title"/>
          </p:nvPr>
        </p:nvSpPr>
        <p:spPr/>
        <p:txBody>
          <a:bodyPr/>
          <a:lstStyle/>
          <a:p>
            <a:r>
              <a:rPr lang="en-GB" dirty="0"/>
              <a:t>Quoins</a:t>
            </a:r>
          </a:p>
        </p:txBody>
      </p:sp>
      <p:sp>
        <p:nvSpPr>
          <p:cNvPr id="5" name="Content Placeholder 2">
            <a:extLst>
              <a:ext uri="{FF2B5EF4-FFF2-40B4-BE49-F238E27FC236}">
                <a16:creationId xmlns:a16="http://schemas.microsoft.com/office/drawing/2014/main" id="{C11753F1-1F5E-42DA-A676-07B65811C86E}"/>
              </a:ext>
            </a:extLst>
          </p:cNvPr>
          <p:cNvSpPr>
            <a:spLocks noGrp="1"/>
          </p:cNvSpPr>
          <p:nvPr>
            <p:ph sz="quarter" idx="10"/>
          </p:nvPr>
        </p:nvSpPr>
        <p:spPr>
          <a:xfrm>
            <a:off x="438944" y="1556792"/>
            <a:ext cx="5069160" cy="4536504"/>
          </a:xfrm>
        </p:spPr>
        <p:txBody>
          <a:bodyPr/>
          <a:lstStyle/>
          <a:p>
            <a:r>
              <a:rPr lang="en-GB" dirty="0"/>
              <a:t>A quoin is the name used for a corner in masonry. </a:t>
            </a:r>
          </a:p>
          <a:p>
            <a:r>
              <a:rPr lang="en-GB" dirty="0"/>
              <a:t>Skill and care are needed to build quoins, since they are used to guide the construction of straight sections of wall.</a:t>
            </a:r>
          </a:p>
          <a:p>
            <a:r>
              <a:rPr lang="en-GB" dirty="0"/>
              <a:t>When the quoins at each end of a wall are completed, a string line is attached and the infill between corners can be completed.</a:t>
            </a:r>
          </a:p>
          <a:p>
            <a:r>
              <a:rPr lang="en-GB" dirty="0"/>
              <a:t>Accurate alignment and levelling of the quoins is therefore vital so that the wall is straight from end-to-end.</a:t>
            </a:r>
          </a:p>
          <a:p>
            <a:pPr lvl="0"/>
            <a:endParaRPr lang="en-GB" dirty="0"/>
          </a:p>
        </p:txBody>
      </p:sp>
      <p:pic>
        <p:nvPicPr>
          <p:cNvPr id="6" name="Picture 5">
            <a:extLst>
              <a:ext uri="{FF2B5EF4-FFF2-40B4-BE49-F238E27FC236}">
                <a16:creationId xmlns:a16="http://schemas.microsoft.com/office/drawing/2014/main" id="{1AD0EE5E-AFCC-4C28-81C9-B1E21CE0E8D6}"/>
              </a:ext>
            </a:extLst>
          </p:cNvPr>
          <p:cNvPicPr>
            <a:picLocks noChangeAspect="1"/>
          </p:cNvPicPr>
          <p:nvPr/>
        </p:nvPicPr>
        <p:blipFill>
          <a:blip r:embed="rId3"/>
          <a:stretch>
            <a:fillRect/>
          </a:stretch>
        </p:blipFill>
        <p:spPr>
          <a:xfrm>
            <a:off x="5520523" y="1390588"/>
            <a:ext cx="3299949" cy="2414506"/>
          </a:xfrm>
          <a:prstGeom prst="rect">
            <a:avLst/>
          </a:prstGeom>
        </p:spPr>
      </p:pic>
      <p:pic>
        <p:nvPicPr>
          <p:cNvPr id="7" name="Picture 6">
            <a:extLst>
              <a:ext uri="{FF2B5EF4-FFF2-40B4-BE49-F238E27FC236}">
                <a16:creationId xmlns:a16="http://schemas.microsoft.com/office/drawing/2014/main" id="{53F390CF-87F9-4B44-B9F2-083F9B7334AC}"/>
              </a:ext>
            </a:extLst>
          </p:cNvPr>
          <p:cNvPicPr>
            <a:picLocks noChangeAspect="1"/>
          </p:cNvPicPr>
          <p:nvPr/>
        </p:nvPicPr>
        <p:blipFill>
          <a:blip r:embed="rId4"/>
          <a:stretch>
            <a:fillRect/>
          </a:stretch>
        </p:blipFill>
        <p:spPr>
          <a:xfrm>
            <a:off x="5714352" y="4317164"/>
            <a:ext cx="2972448" cy="1561653"/>
          </a:xfrm>
          <a:prstGeom prst="rect">
            <a:avLst/>
          </a:prstGeom>
        </p:spPr>
      </p:pic>
    </p:spTree>
    <p:extLst>
      <p:ext uri="{BB962C8B-B14F-4D97-AF65-F5344CB8AC3E}">
        <p14:creationId xmlns:p14="http://schemas.microsoft.com/office/powerpoint/2010/main" val="1727768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4E287E-7586-4DCA-81B2-D366218DCAF6}"/>
              </a:ext>
            </a:extLst>
          </p:cNvPr>
          <p:cNvSpPr>
            <a:spLocks noGrp="1"/>
          </p:cNvSpPr>
          <p:nvPr>
            <p:ph type="title"/>
          </p:nvPr>
        </p:nvSpPr>
        <p:spPr/>
        <p:txBody>
          <a:bodyPr/>
          <a:lstStyle/>
          <a:p>
            <a:r>
              <a:rPr lang="en-GB" dirty="0"/>
              <a:t>Quoins </a:t>
            </a:r>
            <a:r>
              <a:rPr lang="en-GB" b="0" dirty="0"/>
              <a:t>continued</a:t>
            </a:r>
            <a:endParaRPr lang="en-GB" dirty="0"/>
          </a:p>
        </p:txBody>
      </p:sp>
      <p:pic>
        <p:nvPicPr>
          <p:cNvPr id="7" name="Picture 6">
            <a:extLst>
              <a:ext uri="{FF2B5EF4-FFF2-40B4-BE49-F238E27FC236}">
                <a16:creationId xmlns:a16="http://schemas.microsoft.com/office/drawing/2014/main" id="{8862A301-BDC1-4A4E-A7AD-D7CC36345062}"/>
              </a:ext>
            </a:extLst>
          </p:cNvPr>
          <p:cNvPicPr>
            <a:picLocks noChangeAspect="1"/>
          </p:cNvPicPr>
          <p:nvPr/>
        </p:nvPicPr>
        <p:blipFill>
          <a:blip r:embed="rId2"/>
          <a:stretch>
            <a:fillRect/>
          </a:stretch>
        </p:blipFill>
        <p:spPr>
          <a:xfrm flipH="1">
            <a:off x="6032375" y="3776499"/>
            <a:ext cx="2202162" cy="2080730"/>
          </a:xfrm>
          <a:prstGeom prst="rect">
            <a:avLst/>
          </a:prstGeom>
        </p:spPr>
      </p:pic>
      <p:sp>
        <p:nvSpPr>
          <p:cNvPr id="8" name="Content Placeholder 2">
            <a:extLst>
              <a:ext uri="{FF2B5EF4-FFF2-40B4-BE49-F238E27FC236}">
                <a16:creationId xmlns:a16="http://schemas.microsoft.com/office/drawing/2014/main" id="{9EF12162-75F2-420B-AD8A-98D17BF5BCDC}"/>
              </a:ext>
            </a:extLst>
          </p:cNvPr>
          <p:cNvSpPr>
            <a:spLocks noGrp="1"/>
          </p:cNvSpPr>
          <p:nvPr>
            <p:ph sz="quarter" idx="10"/>
          </p:nvPr>
        </p:nvSpPr>
        <p:spPr>
          <a:xfrm>
            <a:off x="467545" y="1470570"/>
            <a:ext cx="5040560" cy="4478710"/>
          </a:xfrm>
        </p:spPr>
        <p:txBody>
          <a:bodyPr/>
          <a:lstStyle/>
          <a:p>
            <a:r>
              <a:rPr lang="en-GB" dirty="0"/>
              <a:t>The method of building a quoin involves stepping each course back from the one below as the work progresses. </a:t>
            </a:r>
          </a:p>
          <a:p>
            <a:r>
              <a:rPr lang="en-GB" dirty="0"/>
              <a:t>This process is referred to as ‘racking back’.</a:t>
            </a:r>
          </a:p>
          <a:p>
            <a:r>
              <a:rPr lang="en-GB" dirty="0"/>
              <a:t>As each course is laid it must be accurately gauged. Standard gauge of a brick and a bed joint is 75mm.</a:t>
            </a:r>
          </a:p>
          <a:p>
            <a:r>
              <a:rPr lang="en-GB" dirty="0"/>
              <a:t>To make checking the gauge for accuracy and consistency easier, a gauge rod can be made with the course spacing marked on it with saw cuts.</a:t>
            </a:r>
          </a:p>
          <a:p>
            <a:pPr lvl="0"/>
            <a:endParaRPr lang="en-GB" dirty="0"/>
          </a:p>
        </p:txBody>
      </p:sp>
      <p:sp>
        <p:nvSpPr>
          <p:cNvPr id="6" name="object 6">
            <a:extLst>
              <a:ext uri="{FF2B5EF4-FFF2-40B4-BE49-F238E27FC236}">
                <a16:creationId xmlns:a16="http://schemas.microsoft.com/office/drawing/2014/main" id="{78FA297A-F233-4E21-8D12-B298DF669403}"/>
              </a:ext>
            </a:extLst>
          </p:cNvPr>
          <p:cNvSpPr/>
          <p:nvPr/>
        </p:nvSpPr>
        <p:spPr>
          <a:xfrm>
            <a:off x="5632166" y="1575694"/>
            <a:ext cx="2162175" cy="1549400"/>
          </a:xfrm>
          <a:custGeom>
            <a:avLst/>
            <a:gdLst/>
            <a:ahLst/>
            <a:cxnLst/>
            <a:rect l="l" t="t" r="r" b="b"/>
            <a:pathLst>
              <a:path w="2162175" h="1549400">
                <a:moveTo>
                  <a:pt x="293369" y="0"/>
                </a:moveTo>
                <a:lnTo>
                  <a:pt x="0" y="0"/>
                </a:lnTo>
                <a:lnTo>
                  <a:pt x="0" y="1548952"/>
                </a:lnTo>
                <a:lnTo>
                  <a:pt x="2161844" y="1548952"/>
                </a:lnTo>
                <a:lnTo>
                  <a:pt x="2161844" y="1367307"/>
                </a:lnTo>
                <a:lnTo>
                  <a:pt x="2157536" y="1361253"/>
                </a:lnTo>
                <a:lnTo>
                  <a:pt x="2156179" y="1352249"/>
                </a:lnTo>
                <a:lnTo>
                  <a:pt x="2157438" y="1342263"/>
                </a:lnTo>
                <a:lnTo>
                  <a:pt x="2160981" y="1333258"/>
                </a:lnTo>
                <a:lnTo>
                  <a:pt x="1890968" y="1175235"/>
                </a:lnTo>
                <a:lnTo>
                  <a:pt x="1837042" y="1142047"/>
                </a:lnTo>
                <a:lnTo>
                  <a:pt x="1831787" y="1134800"/>
                </a:lnTo>
                <a:lnTo>
                  <a:pt x="1828417" y="1125343"/>
                </a:lnTo>
                <a:lnTo>
                  <a:pt x="1827835" y="1114415"/>
                </a:lnTo>
                <a:lnTo>
                  <a:pt x="1830946" y="1102753"/>
                </a:lnTo>
                <a:lnTo>
                  <a:pt x="1541043" y="914158"/>
                </a:lnTo>
                <a:lnTo>
                  <a:pt x="1536899" y="907731"/>
                </a:lnTo>
                <a:lnTo>
                  <a:pt x="1533409" y="900077"/>
                </a:lnTo>
                <a:lnTo>
                  <a:pt x="1532211" y="890952"/>
                </a:lnTo>
                <a:lnTo>
                  <a:pt x="1534947" y="880110"/>
                </a:lnTo>
                <a:lnTo>
                  <a:pt x="1221486" y="691515"/>
                </a:lnTo>
                <a:lnTo>
                  <a:pt x="1216151" y="688153"/>
                </a:lnTo>
                <a:lnTo>
                  <a:pt x="1212210" y="682339"/>
                </a:lnTo>
                <a:lnTo>
                  <a:pt x="1210072" y="674562"/>
                </a:lnTo>
                <a:lnTo>
                  <a:pt x="1210144" y="665314"/>
                </a:lnTo>
                <a:lnTo>
                  <a:pt x="933348" y="479336"/>
                </a:lnTo>
                <a:lnTo>
                  <a:pt x="926092" y="474344"/>
                </a:lnTo>
                <a:lnTo>
                  <a:pt x="920475" y="464932"/>
                </a:lnTo>
                <a:lnTo>
                  <a:pt x="917151" y="453556"/>
                </a:lnTo>
                <a:lnTo>
                  <a:pt x="916774" y="442671"/>
                </a:lnTo>
                <a:lnTo>
                  <a:pt x="592836" y="254076"/>
                </a:lnTo>
                <a:lnTo>
                  <a:pt x="588686" y="248016"/>
                </a:lnTo>
                <a:lnTo>
                  <a:pt x="585196" y="240976"/>
                </a:lnTo>
                <a:lnTo>
                  <a:pt x="584002" y="231973"/>
                </a:lnTo>
                <a:lnTo>
                  <a:pt x="586740" y="220027"/>
                </a:lnTo>
                <a:lnTo>
                  <a:pt x="467333" y="130967"/>
                </a:lnTo>
                <a:lnTo>
                  <a:pt x="384134" y="67528"/>
                </a:lnTo>
                <a:lnTo>
                  <a:pt x="343992" y="34048"/>
                </a:lnTo>
                <a:lnTo>
                  <a:pt x="336941" y="24308"/>
                </a:lnTo>
                <a:lnTo>
                  <a:pt x="324896" y="13095"/>
                </a:lnTo>
                <a:lnTo>
                  <a:pt x="309743" y="3846"/>
                </a:lnTo>
                <a:lnTo>
                  <a:pt x="293369" y="0"/>
                </a:lnTo>
                <a:close/>
              </a:path>
            </a:pathLst>
          </a:custGeom>
          <a:solidFill>
            <a:srgbClr val="F1CB8D"/>
          </a:solidFill>
        </p:spPr>
        <p:txBody>
          <a:bodyPr wrap="square" lIns="0" tIns="0" rIns="0" bIns="0" rtlCol="0"/>
          <a:lstStyle/>
          <a:p>
            <a:endParaRPr/>
          </a:p>
        </p:txBody>
      </p:sp>
      <p:sp>
        <p:nvSpPr>
          <p:cNvPr id="9" name="object 9">
            <a:extLst>
              <a:ext uri="{FF2B5EF4-FFF2-40B4-BE49-F238E27FC236}">
                <a16:creationId xmlns:a16="http://schemas.microsoft.com/office/drawing/2014/main" id="{2530870D-579F-4F56-8A64-2882CA93F51D}"/>
              </a:ext>
            </a:extLst>
          </p:cNvPr>
          <p:cNvSpPr txBox="1"/>
          <p:nvPr/>
        </p:nvSpPr>
        <p:spPr>
          <a:xfrm>
            <a:off x="8244642" y="1573310"/>
            <a:ext cx="710565" cy="176530"/>
          </a:xfrm>
          <a:prstGeom prst="rect">
            <a:avLst/>
          </a:prstGeom>
        </p:spPr>
        <p:txBody>
          <a:bodyPr vert="horz" wrap="square" lIns="0" tIns="11430" rIns="0" bIns="0" rtlCol="0">
            <a:spAutoFit/>
          </a:bodyPr>
          <a:lstStyle/>
          <a:p>
            <a:pPr marL="12700">
              <a:lnSpc>
                <a:spcPct val="100000"/>
              </a:lnSpc>
              <a:spcBef>
                <a:spcPts val="90"/>
              </a:spcBef>
            </a:pPr>
            <a:r>
              <a:rPr sz="1000" spc="-35" dirty="0">
                <a:solidFill>
                  <a:srgbClr val="231F20"/>
                </a:solidFill>
                <a:latin typeface="Trebuchet MS"/>
                <a:cs typeface="Trebuchet MS"/>
              </a:rPr>
              <a:t>Racking</a:t>
            </a:r>
            <a:r>
              <a:rPr sz="1000" spc="-135" dirty="0">
                <a:solidFill>
                  <a:srgbClr val="231F20"/>
                </a:solidFill>
                <a:latin typeface="Trebuchet MS"/>
                <a:cs typeface="Trebuchet MS"/>
              </a:rPr>
              <a:t> </a:t>
            </a:r>
            <a:r>
              <a:rPr sz="1000" spc="-35" dirty="0">
                <a:solidFill>
                  <a:srgbClr val="231F20"/>
                </a:solidFill>
                <a:latin typeface="Trebuchet MS"/>
                <a:cs typeface="Trebuchet MS"/>
              </a:rPr>
              <a:t>back</a:t>
            </a:r>
            <a:endParaRPr sz="1000">
              <a:latin typeface="Trebuchet MS"/>
              <a:cs typeface="Trebuchet MS"/>
            </a:endParaRPr>
          </a:p>
        </p:txBody>
      </p:sp>
      <p:grpSp>
        <p:nvGrpSpPr>
          <p:cNvPr id="10" name="object 10">
            <a:extLst>
              <a:ext uri="{FF2B5EF4-FFF2-40B4-BE49-F238E27FC236}">
                <a16:creationId xmlns:a16="http://schemas.microsoft.com/office/drawing/2014/main" id="{31A6503B-4381-4CB6-927B-E72B597895D0}"/>
              </a:ext>
            </a:extLst>
          </p:cNvPr>
          <p:cNvGrpSpPr/>
          <p:nvPr/>
        </p:nvGrpSpPr>
        <p:grpSpPr>
          <a:xfrm>
            <a:off x="5632130" y="1390588"/>
            <a:ext cx="2602407" cy="1741170"/>
            <a:chOff x="1736940" y="893939"/>
            <a:chExt cx="2602407" cy="1741170"/>
          </a:xfrm>
        </p:grpSpPr>
        <p:sp>
          <p:nvSpPr>
            <p:cNvPr id="11" name="object 11">
              <a:extLst>
                <a:ext uri="{FF2B5EF4-FFF2-40B4-BE49-F238E27FC236}">
                  <a16:creationId xmlns:a16="http://schemas.microsoft.com/office/drawing/2014/main" id="{8799B6C3-C3CF-43BA-BE6D-9DF238C199CC}"/>
                </a:ext>
              </a:extLst>
            </p:cNvPr>
            <p:cNvSpPr/>
            <p:nvPr/>
          </p:nvSpPr>
          <p:spPr>
            <a:xfrm>
              <a:off x="1736940" y="893939"/>
              <a:ext cx="2457450" cy="1741170"/>
            </a:xfrm>
            <a:custGeom>
              <a:avLst/>
              <a:gdLst/>
              <a:ahLst/>
              <a:cxnLst/>
              <a:rect l="l" t="t" r="r" b="b"/>
              <a:pathLst>
                <a:path w="2457450" h="1741170">
                  <a:moveTo>
                    <a:pt x="293382" y="1333284"/>
                  </a:moveTo>
                  <a:lnTo>
                    <a:pt x="12" y="1333284"/>
                  </a:lnTo>
                  <a:lnTo>
                    <a:pt x="12" y="1518361"/>
                  </a:lnTo>
                  <a:lnTo>
                    <a:pt x="293382" y="1518361"/>
                  </a:lnTo>
                  <a:lnTo>
                    <a:pt x="293382" y="1333284"/>
                  </a:lnTo>
                  <a:close/>
                </a:path>
                <a:path w="2457450" h="1741170">
                  <a:moveTo>
                    <a:pt x="293382" y="880110"/>
                  </a:moveTo>
                  <a:lnTo>
                    <a:pt x="12" y="880110"/>
                  </a:lnTo>
                  <a:lnTo>
                    <a:pt x="12" y="1065199"/>
                  </a:lnTo>
                  <a:lnTo>
                    <a:pt x="293382" y="1065199"/>
                  </a:lnTo>
                  <a:lnTo>
                    <a:pt x="293382" y="880110"/>
                  </a:lnTo>
                  <a:close/>
                </a:path>
                <a:path w="2457450" h="1741170">
                  <a:moveTo>
                    <a:pt x="293382" y="442696"/>
                  </a:moveTo>
                  <a:lnTo>
                    <a:pt x="12" y="442696"/>
                  </a:lnTo>
                  <a:lnTo>
                    <a:pt x="12" y="627773"/>
                  </a:lnTo>
                  <a:lnTo>
                    <a:pt x="293382" y="627773"/>
                  </a:lnTo>
                  <a:lnTo>
                    <a:pt x="293382" y="442696"/>
                  </a:lnTo>
                  <a:close/>
                </a:path>
                <a:path w="2457450" h="1741170">
                  <a:moveTo>
                    <a:pt x="293382" y="0"/>
                  </a:moveTo>
                  <a:lnTo>
                    <a:pt x="12" y="0"/>
                  </a:lnTo>
                  <a:lnTo>
                    <a:pt x="12" y="185089"/>
                  </a:lnTo>
                  <a:lnTo>
                    <a:pt x="293382" y="185089"/>
                  </a:lnTo>
                  <a:lnTo>
                    <a:pt x="293382" y="0"/>
                  </a:lnTo>
                  <a:close/>
                </a:path>
                <a:path w="2457450" h="1741170">
                  <a:moveTo>
                    <a:pt x="586752" y="1555915"/>
                  </a:moveTo>
                  <a:lnTo>
                    <a:pt x="0" y="1555915"/>
                  </a:lnTo>
                  <a:lnTo>
                    <a:pt x="0" y="1741004"/>
                  </a:lnTo>
                  <a:lnTo>
                    <a:pt x="586752" y="1741004"/>
                  </a:lnTo>
                  <a:lnTo>
                    <a:pt x="586752" y="1555915"/>
                  </a:lnTo>
                  <a:close/>
                </a:path>
                <a:path w="2457450" h="1741170">
                  <a:moveTo>
                    <a:pt x="586752" y="1102779"/>
                  </a:moveTo>
                  <a:lnTo>
                    <a:pt x="0" y="1102779"/>
                  </a:lnTo>
                  <a:lnTo>
                    <a:pt x="0" y="1287856"/>
                  </a:lnTo>
                  <a:lnTo>
                    <a:pt x="586752" y="1287856"/>
                  </a:lnTo>
                  <a:lnTo>
                    <a:pt x="586752" y="1102779"/>
                  </a:lnTo>
                  <a:close/>
                </a:path>
                <a:path w="2457450" h="1741170">
                  <a:moveTo>
                    <a:pt x="586752" y="665327"/>
                  </a:moveTo>
                  <a:lnTo>
                    <a:pt x="0" y="665327"/>
                  </a:lnTo>
                  <a:lnTo>
                    <a:pt x="0" y="850417"/>
                  </a:lnTo>
                  <a:lnTo>
                    <a:pt x="586752" y="850417"/>
                  </a:lnTo>
                  <a:lnTo>
                    <a:pt x="586752" y="665327"/>
                  </a:lnTo>
                  <a:close/>
                </a:path>
                <a:path w="2457450" h="1741170">
                  <a:moveTo>
                    <a:pt x="586752" y="220027"/>
                  </a:moveTo>
                  <a:lnTo>
                    <a:pt x="0" y="220027"/>
                  </a:lnTo>
                  <a:lnTo>
                    <a:pt x="0" y="405117"/>
                  </a:lnTo>
                  <a:lnTo>
                    <a:pt x="586752" y="405117"/>
                  </a:lnTo>
                  <a:lnTo>
                    <a:pt x="586752" y="220027"/>
                  </a:lnTo>
                  <a:close/>
                </a:path>
                <a:path w="2457450" h="1741170">
                  <a:moveTo>
                    <a:pt x="916787" y="1333284"/>
                  </a:moveTo>
                  <a:lnTo>
                    <a:pt x="330047" y="1333284"/>
                  </a:lnTo>
                  <a:lnTo>
                    <a:pt x="330047" y="1518361"/>
                  </a:lnTo>
                  <a:lnTo>
                    <a:pt x="916787" y="1518361"/>
                  </a:lnTo>
                  <a:lnTo>
                    <a:pt x="916787" y="1333284"/>
                  </a:lnTo>
                  <a:close/>
                </a:path>
                <a:path w="2457450" h="1741170">
                  <a:moveTo>
                    <a:pt x="916787" y="880110"/>
                  </a:moveTo>
                  <a:lnTo>
                    <a:pt x="330047" y="880110"/>
                  </a:lnTo>
                  <a:lnTo>
                    <a:pt x="330047" y="1065199"/>
                  </a:lnTo>
                  <a:lnTo>
                    <a:pt x="916787" y="1065199"/>
                  </a:lnTo>
                  <a:lnTo>
                    <a:pt x="916787" y="880110"/>
                  </a:lnTo>
                  <a:close/>
                </a:path>
                <a:path w="2457450" h="1741170">
                  <a:moveTo>
                    <a:pt x="916787" y="442696"/>
                  </a:moveTo>
                  <a:lnTo>
                    <a:pt x="330047" y="442696"/>
                  </a:lnTo>
                  <a:lnTo>
                    <a:pt x="330047" y="627773"/>
                  </a:lnTo>
                  <a:lnTo>
                    <a:pt x="916787" y="627773"/>
                  </a:lnTo>
                  <a:lnTo>
                    <a:pt x="916787" y="442696"/>
                  </a:lnTo>
                  <a:close/>
                </a:path>
                <a:path w="2457450" h="1741170">
                  <a:moveTo>
                    <a:pt x="1210183" y="1555915"/>
                  </a:moveTo>
                  <a:lnTo>
                    <a:pt x="623430" y="1555915"/>
                  </a:lnTo>
                  <a:lnTo>
                    <a:pt x="623430" y="1741004"/>
                  </a:lnTo>
                  <a:lnTo>
                    <a:pt x="1210183" y="1741004"/>
                  </a:lnTo>
                  <a:lnTo>
                    <a:pt x="1210183" y="1555915"/>
                  </a:lnTo>
                  <a:close/>
                </a:path>
                <a:path w="2457450" h="1741170">
                  <a:moveTo>
                    <a:pt x="1210183" y="1102779"/>
                  </a:moveTo>
                  <a:lnTo>
                    <a:pt x="623430" y="1102779"/>
                  </a:lnTo>
                  <a:lnTo>
                    <a:pt x="623430" y="1287856"/>
                  </a:lnTo>
                  <a:lnTo>
                    <a:pt x="1210183" y="1287856"/>
                  </a:lnTo>
                  <a:lnTo>
                    <a:pt x="1210183" y="1102779"/>
                  </a:lnTo>
                  <a:close/>
                </a:path>
                <a:path w="2457450" h="1741170">
                  <a:moveTo>
                    <a:pt x="1210183" y="665327"/>
                  </a:moveTo>
                  <a:lnTo>
                    <a:pt x="623430" y="665327"/>
                  </a:lnTo>
                  <a:lnTo>
                    <a:pt x="623430" y="850417"/>
                  </a:lnTo>
                  <a:lnTo>
                    <a:pt x="1210183" y="850417"/>
                  </a:lnTo>
                  <a:lnTo>
                    <a:pt x="1210183" y="665327"/>
                  </a:lnTo>
                  <a:close/>
                </a:path>
                <a:path w="2457450" h="1741170">
                  <a:moveTo>
                    <a:pt x="1534985" y="1333284"/>
                  </a:moveTo>
                  <a:lnTo>
                    <a:pt x="948245" y="1333284"/>
                  </a:lnTo>
                  <a:lnTo>
                    <a:pt x="948245" y="1518361"/>
                  </a:lnTo>
                  <a:lnTo>
                    <a:pt x="1534985" y="1518361"/>
                  </a:lnTo>
                  <a:lnTo>
                    <a:pt x="1534985" y="1333284"/>
                  </a:lnTo>
                  <a:close/>
                </a:path>
                <a:path w="2457450" h="1741170">
                  <a:moveTo>
                    <a:pt x="1534985" y="880110"/>
                  </a:moveTo>
                  <a:lnTo>
                    <a:pt x="948245" y="880110"/>
                  </a:lnTo>
                  <a:lnTo>
                    <a:pt x="948245" y="1065199"/>
                  </a:lnTo>
                  <a:lnTo>
                    <a:pt x="1534985" y="1065199"/>
                  </a:lnTo>
                  <a:lnTo>
                    <a:pt x="1534985" y="880110"/>
                  </a:lnTo>
                  <a:close/>
                </a:path>
                <a:path w="2457450" h="1741170">
                  <a:moveTo>
                    <a:pt x="1830971" y="1555915"/>
                  </a:moveTo>
                  <a:lnTo>
                    <a:pt x="1244231" y="1555915"/>
                  </a:lnTo>
                  <a:lnTo>
                    <a:pt x="1244231" y="1741004"/>
                  </a:lnTo>
                  <a:lnTo>
                    <a:pt x="1830971" y="1741004"/>
                  </a:lnTo>
                  <a:lnTo>
                    <a:pt x="1830971" y="1555915"/>
                  </a:lnTo>
                  <a:close/>
                </a:path>
                <a:path w="2457450" h="1741170">
                  <a:moveTo>
                    <a:pt x="1830971" y="1102779"/>
                  </a:moveTo>
                  <a:lnTo>
                    <a:pt x="1244231" y="1102779"/>
                  </a:lnTo>
                  <a:lnTo>
                    <a:pt x="1244231" y="1287856"/>
                  </a:lnTo>
                  <a:lnTo>
                    <a:pt x="1830971" y="1287856"/>
                  </a:lnTo>
                  <a:lnTo>
                    <a:pt x="1830971" y="1102779"/>
                  </a:lnTo>
                  <a:close/>
                </a:path>
                <a:path w="2457450" h="1741170">
                  <a:moveTo>
                    <a:pt x="2161019" y="1333284"/>
                  </a:moveTo>
                  <a:lnTo>
                    <a:pt x="1574279" y="1333284"/>
                  </a:lnTo>
                  <a:lnTo>
                    <a:pt x="1574279" y="1518361"/>
                  </a:lnTo>
                  <a:lnTo>
                    <a:pt x="2161019" y="1518361"/>
                  </a:lnTo>
                  <a:lnTo>
                    <a:pt x="2161019" y="1333284"/>
                  </a:lnTo>
                  <a:close/>
                </a:path>
                <a:path w="2457450" h="1741170">
                  <a:moveTo>
                    <a:pt x="2457005" y="1555915"/>
                  </a:moveTo>
                  <a:lnTo>
                    <a:pt x="1870265" y="1555915"/>
                  </a:lnTo>
                  <a:lnTo>
                    <a:pt x="1870265" y="1741004"/>
                  </a:lnTo>
                  <a:lnTo>
                    <a:pt x="2457005" y="1741004"/>
                  </a:lnTo>
                  <a:lnTo>
                    <a:pt x="2457005" y="1555915"/>
                  </a:lnTo>
                  <a:close/>
                </a:path>
              </a:pathLst>
            </a:custGeom>
            <a:solidFill>
              <a:srgbClr val="C87A4E"/>
            </a:solidFill>
          </p:spPr>
          <p:txBody>
            <a:bodyPr wrap="square" lIns="0" tIns="0" rIns="0" bIns="0" rtlCol="0"/>
            <a:lstStyle/>
            <a:p>
              <a:endParaRPr/>
            </a:p>
          </p:txBody>
        </p:sp>
        <p:sp>
          <p:nvSpPr>
            <p:cNvPr id="12" name="object 14">
              <a:extLst>
                <a:ext uri="{FF2B5EF4-FFF2-40B4-BE49-F238E27FC236}">
                  <a16:creationId xmlns:a16="http://schemas.microsoft.com/office/drawing/2014/main" id="{F8CCAF3D-1470-4987-A842-6ECBC14ACAC8}"/>
                </a:ext>
              </a:extLst>
            </p:cNvPr>
            <p:cNvSpPr/>
            <p:nvPr/>
          </p:nvSpPr>
          <p:spPr>
            <a:xfrm>
              <a:off x="2096686" y="984745"/>
              <a:ext cx="2242185" cy="1419860"/>
            </a:xfrm>
            <a:custGeom>
              <a:avLst/>
              <a:gdLst/>
              <a:ahLst/>
              <a:cxnLst/>
              <a:rect l="l" t="t" r="r" b="b"/>
              <a:pathLst>
                <a:path w="2242185" h="1419860">
                  <a:moveTo>
                    <a:pt x="0" y="0"/>
                  </a:moveTo>
                  <a:lnTo>
                    <a:pt x="2242185" y="235750"/>
                  </a:lnTo>
                  <a:lnTo>
                    <a:pt x="1954060" y="1419707"/>
                  </a:lnTo>
                </a:path>
              </a:pathLst>
            </a:custGeom>
            <a:ln w="10477">
              <a:solidFill>
                <a:srgbClr val="231F20"/>
              </a:solidFill>
            </a:ln>
          </p:spPr>
          <p:txBody>
            <a:bodyPr wrap="square" lIns="0" tIns="0" rIns="0" bIns="0" rtlCol="0"/>
            <a:lstStyle/>
            <a:p>
              <a:endParaRPr/>
            </a:p>
          </p:txBody>
        </p:sp>
        <p:sp>
          <p:nvSpPr>
            <p:cNvPr id="13" name="object 15">
              <a:extLst>
                <a:ext uri="{FF2B5EF4-FFF2-40B4-BE49-F238E27FC236}">
                  <a16:creationId xmlns:a16="http://schemas.microsoft.com/office/drawing/2014/main" id="{5A99A92B-497C-439F-AEDE-0D1EE5F36C03}"/>
                </a:ext>
              </a:extLst>
            </p:cNvPr>
            <p:cNvSpPr/>
            <p:nvPr/>
          </p:nvSpPr>
          <p:spPr>
            <a:xfrm>
              <a:off x="2374339" y="1215248"/>
              <a:ext cx="1964689" cy="974725"/>
            </a:xfrm>
            <a:custGeom>
              <a:avLst/>
              <a:gdLst/>
              <a:ahLst/>
              <a:cxnLst/>
              <a:rect l="l" t="t" r="r" b="b"/>
              <a:pathLst>
                <a:path w="1964689" h="974725">
                  <a:moveTo>
                    <a:pt x="0" y="0"/>
                  </a:moveTo>
                  <a:lnTo>
                    <a:pt x="1964537" y="5245"/>
                  </a:lnTo>
                  <a:lnTo>
                    <a:pt x="1356829" y="974407"/>
                  </a:lnTo>
                </a:path>
              </a:pathLst>
            </a:custGeom>
            <a:ln w="10477">
              <a:solidFill>
                <a:srgbClr val="231F20"/>
              </a:solidFill>
            </a:ln>
          </p:spPr>
          <p:txBody>
            <a:bodyPr wrap="square" lIns="0" tIns="0" rIns="0" bIns="0" rtlCol="0"/>
            <a:lstStyle/>
            <a:p>
              <a:endParaRPr/>
            </a:p>
          </p:txBody>
        </p:sp>
        <p:sp>
          <p:nvSpPr>
            <p:cNvPr id="14" name="object 16">
              <a:extLst>
                <a:ext uri="{FF2B5EF4-FFF2-40B4-BE49-F238E27FC236}">
                  <a16:creationId xmlns:a16="http://schemas.microsoft.com/office/drawing/2014/main" id="{3F33E570-5F06-4DB7-8652-CB4F6280332A}"/>
                </a:ext>
              </a:extLst>
            </p:cNvPr>
            <p:cNvSpPr/>
            <p:nvPr/>
          </p:nvSpPr>
          <p:spPr>
            <a:xfrm>
              <a:off x="2746291" y="1220487"/>
              <a:ext cx="1592580" cy="681355"/>
            </a:xfrm>
            <a:custGeom>
              <a:avLst/>
              <a:gdLst/>
              <a:ahLst/>
              <a:cxnLst/>
              <a:rect l="l" t="t" r="r" b="b"/>
              <a:pathLst>
                <a:path w="1592579" h="681355">
                  <a:moveTo>
                    <a:pt x="0" y="251459"/>
                  </a:moveTo>
                  <a:lnTo>
                    <a:pt x="1592580" y="0"/>
                  </a:lnTo>
                  <a:lnTo>
                    <a:pt x="612940" y="681037"/>
                  </a:lnTo>
                </a:path>
              </a:pathLst>
            </a:custGeom>
            <a:ln w="10477">
              <a:solidFill>
                <a:srgbClr val="231F20"/>
              </a:solidFill>
            </a:ln>
          </p:spPr>
          <p:txBody>
            <a:bodyPr wrap="square" lIns="0" tIns="0" rIns="0" bIns="0" rtlCol="0"/>
            <a:lstStyle/>
            <a:p>
              <a:endParaRPr/>
            </a:p>
          </p:txBody>
        </p:sp>
        <p:sp>
          <p:nvSpPr>
            <p:cNvPr id="15" name="object 17">
              <a:extLst>
                <a:ext uri="{FF2B5EF4-FFF2-40B4-BE49-F238E27FC236}">
                  <a16:creationId xmlns:a16="http://schemas.microsoft.com/office/drawing/2014/main" id="{36F1443D-D4C1-47FF-ADB8-DB5B58A82BBB}"/>
                </a:ext>
              </a:extLst>
            </p:cNvPr>
            <p:cNvSpPr/>
            <p:nvPr/>
          </p:nvSpPr>
          <p:spPr>
            <a:xfrm>
              <a:off x="3034422" y="1220487"/>
              <a:ext cx="1304925" cy="440055"/>
            </a:xfrm>
            <a:custGeom>
              <a:avLst/>
              <a:gdLst/>
              <a:ahLst/>
              <a:cxnLst/>
              <a:rect l="l" t="t" r="r" b="b"/>
              <a:pathLst>
                <a:path w="1304925" h="440055">
                  <a:moveTo>
                    <a:pt x="0" y="440054"/>
                  </a:moveTo>
                  <a:lnTo>
                    <a:pt x="1304455" y="0"/>
                  </a:lnTo>
                </a:path>
              </a:pathLst>
            </a:custGeom>
            <a:ln w="10477">
              <a:solidFill>
                <a:srgbClr val="231F20"/>
              </a:solidFill>
            </a:ln>
          </p:spPr>
          <p:txBody>
            <a:bodyPr wrap="square" lIns="0" tIns="0" rIns="0" bIns="0" rtlCol="0"/>
            <a:lstStyle/>
            <a:p>
              <a:endParaRPr/>
            </a:p>
          </p:txBody>
        </p:sp>
      </p:grpSp>
    </p:spTree>
    <p:extLst>
      <p:ext uri="{BB962C8B-B14F-4D97-AF65-F5344CB8AC3E}">
        <p14:creationId xmlns:p14="http://schemas.microsoft.com/office/powerpoint/2010/main" val="8260762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D6C83FC-3B46-4830-8F66-56FD512B2E0D}"/>
              </a:ext>
            </a:extLst>
          </p:cNvPr>
          <p:cNvPicPr>
            <a:picLocks noChangeAspect="1"/>
          </p:cNvPicPr>
          <p:nvPr/>
        </p:nvPicPr>
        <p:blipFill>
          <a:blip r:embed="rId2"/>
          <a:stretch>
            <a:fillRect/>
          </a:stretch>
        </p:blipFill>
        <p:spPr>
          <a:xfrm>
            <a:off x="5220072" y="4149080"/>
            <a:ext cx="3779912" cy="2071682"/>
          </a:xfrm>
          <a:prstGeom prst="rect">
            <a:avLst/>
          </a:prstGeom>
        </p:spPr>
      </p:pic>
      <p:pic>
        <p:nvPicPr>
          <p:cNvPr id="5" name="Picture 4">
            <a:extLst>
              <a:ext uri="{FF2B5EF4-FFF2-40B4-BE49-F238E27FC236}">
                <a16:creationId xmlns:a16="http://schemas.microsoft.com/office/drawing/2014/main" id="{09822B66-2B3A-4615-8685-8B316C7C0E35}"/>
              </a:ext>
            </a:extLst>
          </p:cNvPr>
          <p:cNvPicPr>
            <a:picLocks noChangeAspect="1"/>
          </p:cNvPicPr>
          <p:nvPr/>
        </p:nvPicPr>
        <p:blipFill>
          <a:blip r:embed="rId3"/>
          <a:stretch>
            <a:fillRect/>
          </a:stretch>
        </p:blipFill>
        <p:spPr>
          <a:xfrm>
            <a:off x="4860032" y="947520"/>
            <a:ext cx="3923928" cy="2213413"/>
          </a:xfrm>
          <a:prstGeom prst="rect">
            <a:avLst/>
          </a:prstGeom>
        </p:spPr>
      </p:pic>
      <p:sp>
        <p:nvSpPr>
          <p:cNvPr id="2" name="Title 1">
            <a:extLst>
              <a:ext uri="{FF2B5EF4-FFF2-40B4-BE49-F238E27FC236}">
                <a16:creationId xmlns:a16="http://schemas.microsoft.com/office/drawing/2014/main" id="{69CFE514-A957-4891-B3EC-5749C6BC42BB}"/>
              </a:ext>
            </a:extLst>
          </p:cNvPr>
          <p:cNvSpPr>
            <a:spLocks noGrp="1"/>
          </p:cNvSpPr>
          <p:nvPr>
            <p:ph type="title"/>
          </p:nvPr>
        </p:nvSpPr>
        <p:spPr/>
        <p:txBody>
          <a:bodyPr/>
          <a:lstStyle/>
          <a:p>
            <a:r>
              <a:rPr lang="en-GB" dirty="0"/>
              <a:t>Quoins </a:t>
            </a:r>
            <a:r>
              <a:rPr lang="en-GB" b="0" dirty="0"/>
              <a:t>continued</a:t>
            </a:r>
            <a:endParaRPr lang="en-GB" dirty="0"/>
          </a:p>
        </p:txBody>
      </p:sp>
      <p:sp>
        <p:nvSpPr>
          <p:cNvPr id="4" name="Content Placeholder 2">
            <a:extLst>
              <a:ext uri="{FF2B5EF4-FFF2-40B4-BE49-F238E27FC236}">
                <a16:creationId xmlns:a16="http://schemas.microsoft.com/office/drawing/2014/main" id="{3E385669-9223-41D5-86F7-71CD4DD2AA32}"/>
              </a:ext>
            </a:extLst>
          </p:cNvPr>
          <p:cNvSpPr>
            <a:spLocks noGrp="1"/>
          </p:cNvSpPr>
          <p:nvPr>
            <p:ph sz="quarter" idx="10"/>
          </p:nvPr>
        </p:nvSpPr>
        <p:spPr>
          <a:xfrm>
            <a:off x="489830" y="1470890"/>
            <a:ext cx="4514218" cy="4464496"/>
          </a:xfrm>
        </p:spPr>
        <p:txBody>
          <a:bodyPr/>
          <a:lstStyle/>
          <a:p>
            <a:r>
              <a:rPr lang="en-GB" dirty="0">
                <a:latin typeface="Arial" pitchFamily="34" charset="0"/>
                <a:cs typeface="Arial" pitchFamily="34" charset="0"/>
              </a:rPr>
              <a:t>To build a quoin in brick, follow these steps:</a:t>
            </a:r>
            <a:endParaRPr lang="en-GB" dirty="0"/>
          </a:p>
          <a:p>
            <a:pPr marL="324000" lvl="0" indent="-324000">
              <a:lnSpc>
                <a:spcPts val="2000"/>
              </a:lnSpc>
              <a:spcBef>
                <a:spcPts val="500"/>
              </a:spcBef>
              <a:spcAft>
                <a:spcPts val="500"/>
              </a:spcAft>
              <a:buFont typeface="+mj-lt"/>
              <a:buAutoNum type="arabicPeriod"/>
            </a:pPr>
            <a:r>
              <a:rPr lang="en-US" sz="1600" dirty="0">
                <a:solidFill>
                  <a:srgbClr val="000000"/>
                </a:solidFill>
                <a:ea typeface="ＭＳ Ｐゴシック" pitchFamily="-105" charset="-128"/>
                <a:cs typeface="ＭＳ Ｐゴシック" pitchFamily="-105" charset="-128"/>
              </a:rPr>
              <a:t>Lay bricks for the first course along the predetermined line of the wall. </a:t>
            </a:r>
          </a:p>
          <a:p>
            <a:pPr marL="324000" lvl="0" indent="-324000">
              <a:lnSpc>
                <a:spcPts val="2000"/>
              </a:lnSpc>
              <a:spcBef>
                <a:spcPts val="500"/>
              </a:spcBef>
              <a:spcAft>
                <a:spcPts val="500"/>
              </a:spcAft>
              <a:buFont typeface="+mj-lt"/>
              <a:buAutoNum type="arabicPeriod"/>
            </a:pPr>
            <a:r>
              <a:rPr lang="en-US" sz="1600" dirty="0">
                <a:solidFill>
                  <a:srgbClr val="000000"/>
                </a:solidFill>
                <a:ea typeface="ＭＳ Ｐゴシック" pitchFamily="-105" charset="-128"/>
                <a:cs typeface="ＭＳ Ｐゴシック" pitchFamily="-105" charset="-128"/>
              </a:rPr>
              <a:t>Level these bricks from end-to-end. Tap the bricks – NOT the level – to align them.</a:t>
            </a:r>
          </a:p>
          <a:p>
            <a:pPr marL="324000" lvl="0" indent="-324000">
              <a:lnSpc>
                <a:spcPts val="2000"/>
              </a:lnSpc>
              <a:spcBef>
                <a:spcPts val="500"/>
              </a:spcBef>
              <a:spcAft>
                <a:spcPts val="500"/>
              </a:spcAft>
              <a:buFont typeface="+mj-lt"/>
              <a:buAutoNum type="arabicPeriod"/>
            </a:pPr>
            <a:r>
              <a:rPr lang="en-US" sz="1600" dirty="0">
                <a:solidFill>
                  <a:srgbClr val="000000"/>
                </a:solidFill>
                <a:ea typeface="ＭＳ Ｐゴシック" pitchFamily="-105" charset="-128"/>
                <a:cs typeface="ＭＳ Ｐゴシック" pitchFamily="-105" charset="-128"/>
              </a:rPr>
              <a:t>Use the spirit level as a straight edge on the face of the bricks to ensure they are straight. Remember, tap the bricks and NOT the level to align them.</a:t>
            </a:r>
            <a:endParaRPr lang="en-US" dirty="0">
              <a:solidFill>
                <a:srgbClr val="000000"/>
              </a:solidFill>
              <a:ea typeface="ＭＳ Ｐゴシック" pitchFamily="-105" charset="-128"/>
              <a:cs typeface="ＭＳ Ｐゴシック" pitchFamily="-105" charset="-128"/>
            </a:endParaRPr>
          </a:p>
          <a:p>
            <a:pPr lvl="0">
              <a:lnSpc>
                <a:spcPct val="100000"/>
              </a:lnSpc>
              <a:spcBef>
                <a:spcPts val="500"/>
              </a:spcBef>
              <a:spcAft>
                <a:spcPts val="500"/>
              </a:spcAft>
            </a:pPr>
            <a:r>
              <a:rPr lang="en-US" dirty="0">
                <a:solidFill>
                  <a:srgbClr val="000000"/>
                </a:solidFill>
                <a:ea typeface="ＭＳ Ｐゴシック" pitchFamily="-105" charset="-128"/>
                <a:cs typeface="ＭＳ Ｐゴシック" pitchFamily="-105" charset="-128"/>
              </a:rPr>
              <a:t>Take the time to get this first stage right. Remove bricks to adjust the size of the bed joint if necessary.</a:t>
            </a:r>
          </a:p>
          <a:p>
            <a:pPr lvl="0">
              <a:lnSpc>
                <a:spcPts val="2000"/>
              </a:lnSpc>
              <a:spcBef>
                <a:spcPts val="500"/>
              </a:spcBef>
              <a:spcAft>
                <a:spcPts val="500"/>
              </a:spcAft>
            </a:pPr>
            <a:endParaRPr lang="en-US" dirty="0">
              <a:solidFill>
                <a:srgbClr val="000000"/>
              </a:solidFill>
              <a:ea typeface="ＭＳ Ｐゴシック" pitchFamily="-105" charset="-128"/>
              <a:cs typeface="ＭＳ Ｐゴシック" pitchFamily="-105" charset="-128"/>
            </a:endParaRPr>
          </a:p>
          <a:p>
            <a:pPr lvl="0">
              <a:lnSpc>
                <a:spcPts val="2000"/>
              </a:lnSpc>
              <a:spcBef>
                <a:spcPts val="500"/>
              </a:spcBef>
              <a:spcAft>
                <a:spcPts val="500"/>
              </a:spcAft>
            </a:pPr>
            <a:endParaRPr lang="en-US" sz="1600" dirty="0">
              <a:solidFill>
                <a:srgbClr val="000000"/>
              </a:solidFill>
              <a:ea typeface="ＭＳ Ｐゴシック" pitchFamily="-105" charset="-128"/>
              <a:cs typeface="ＭＳ Ｐゴシック" pitchFamily="-105" charset="-128"/>
            </a:endParaRPr>
          </a:p>
          <a:p>
            <a:endParaRPr lang="en-GB" dirty="0"/>
          </a:p>
          <a:p>
            <a:pPr lvl="0"/>
            <a:endParaRPr lang="en-GB" dirty="0"/>
          </a:p>
        </p:txBody>
      </p:sp>
      <p:sp>
        <p:nvSpPr>
          <p:cNvPr id="7" name="TextBox 6">
            <a:extLst>
              <a:ext uri="{FF2B5EF4-FFF2-40B4-BE49-F238E27FC236}">
                <a16:creationId xmlns:a16="http://schemas.microsoft.com/office/drawing/2014/main" id="{D330583B-62AD-4C33-B368-89478F86EB41}"/>
              </a:ext>
            </a:extLst>
          </p:cNvPr>
          <p:cNvSpPr txBox="1"/>
          <p:nvPr/>
        </p:nvSpPr>
        <p:spPr>
          <a:xfrm>
            <a:off x="5364088" y="3159950"/>
            <a:ext cx="3779912" cy="954107"/>
          </a:xfrm>
          <a:prstGeom prst="rect">
            <a:avLst/>
          </a:prstGeom>
          <a:noFill/>
        </p:spPr>
        <p:txBody>
          <a:bodyPr wrap="square" rtlCol="0">
            <a:spAutoFit/>
          </a:bodyPr>
          <a:lstStyle/>
          <a:p>
            <a:r>
              <a:rPr lang="en-US" sz="1400" kern="0" dirty="0">
                <a:solidFill>
                  <a:srgbClr val="000000"/>
                </a:solidFill>
                <a:latin typeface="Arial"/>
              </a:rPr>
              <a:t>Note: The chosen height of the quoin will determine the number of bricks to lay in the first course. Don’t extend the first course longer than the length of your spirit level.</a:t>
            </a:r>
            <a:endParaRPr lang="en-GB" sz="1400" dirty="0"/>
          </a:p>
        </p:txBody>
      </p:sp>
    </p:spTree>
    <p:extLst>
      <p:ext uri="{BB962C8B-B14F-4D97-AF65-F5344CB8AC3E}">
        <p14:creationId xmlns:p14="http://schemas.microsoft.com/office/powerpoint/2010/main" val="6343547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4B5A4A3-042A-462F-8A64-7C47B58E768D}"/>
              </a:ext>
            </a:extLst>
          </p:cNvPr>
          <p:cNvPicPr>
            <a:picLocks noChangeAspect="1"/>
          </p:cNvPicPr>
          <p:nvPr/>
        </p:nvPicPr>
        <p:blipFill>
          <a:blip r:embed="rId2"/>
          <a:stretch>
            <a:fillRect/>
          </a:stretch>
        </p:blipFill>
        <p:spPr>
          <a:xfrm>
            <a:off x="4589470" y="3877910"/>
            <a:ext cx="4355976" cy="1972090"/>
          </a:xfrm>
          <a:prstGeom prst="rect">
            <a:avLst/>
          </a:prstGeom>
        </p:spPr>
      </p:pic>
      <p:pic>
        <p:nvPicPr>
          <p:cNvPr id="6" name="Picture 5">
            <a:extLst>
              <a:ext uri="{FF2B5EF4-FFF2-40B4-BE49-F238E27FC236}">
                <a16:creationId xmlns:a16="http://schemas.microsoft.com/office/drawing/2014/main" id="{9130D5CE-0A75-40C8-A003-1B39657566A4}"/>
              </a:ext>
            </a:extLst>
          </p:cNvPr>
          <p:cNvPicPr>
            <a:picLocks noChangeAspect="1"/>
          </p:cNvPicPr>
          <p:nvPr/>
        </p:nvPicPr>
        <p:blipFill>
          <a:blip r:embed="rId3"/>
          <a:stretch>
            <a:fillRect/>
          </a:stretch>
        </p:blipFill>
        <p:spPr>
          <a:xfrm>
            <a:off x="4713798" y="1457306"/>
            <a:ext cx="4231648" cy="2239055"/>
          </a:xfrm>
          <a:prstGeom prst="rect">
            <a:avLst/>
          </a:prstGeom>
        </p:spPr>
      </p:pic>
      <p:sp>
        <p:nvSpPr>
          <p:cNvPr id="2" name="Title 1">
            <a:extLst>
              <a:ext uri="{FF2B5EF4-FFF2-40B4-BE49-F238E27FC236}">
                <a16:creationId xmlns:a16="http://schemas.microsoft.com/office/drawing/2014/main" id="{E35162E0-5A8E-49B6-BB12-F5D6E991CFEE}"/>
              </a:ext>
            </a:extLst>
          </p:cNvPr>
          <p:cNvSpPr>
            <a:spLocks noGrp="1"/>
          </p:cNvSpPr>
          <p:nvPr>
            <p:ph type="title"/>
          </p:nvPr>
        </p:nvSpPr>
        <p:spPr/>
        <p:txBody>
          <a:bodyPr/>
          <a:lstStyle/>
          <a:p>
            <a:r>
              <a:rPr lang="en-GB" dirty="0"/>
              <a:t>Quoins </a:t>
            </a:r>
            <a:r>
              <a:rPr lang="en-GB" b="0" dirty="0"/>
              <a:t>continued</a:t>
            </a:r>
            <a:endParaRPr lang="en-GB" dirty="0"/>
          </a:p>
        </p:txBody>
      </p:sp>
      <p:sp>
        <p:nvSpPr>
          <p:cNvPr id="11" name="Content Placeholder 2">
            <a:extLst>
              <a:ext uri="{FF2B5EF4-FFF2-40B4-BE49-F238E27FC236}">
                <a16:creationId xmlns:a16="http://schemas.microsoft.com/office/drawing/2014/main" id="{51EED054-D4E2-4EF5-A4A3-7B1BE095D175}"/>
              </a:ext>
            </a:extLst>
          </p:cNvPr>
          <p:cNvSpPr>
            <a:spLocks noGrp="1"/>
          </p:cNvSpPr>
          <p:nvPr>
            <p:ph sz="quarter" idx="10"/>
          </p:nvPr>
        </p:nvSpPr>
        <p:spPr>
          <a:xfrm>
            <a:off x="470142" y="1638943"/>
            <a:ext cx="4243656" cy="4211057"/>
          </a:xfrm>
        </p:spPr>
        <p:txBody>
          <a:bodyPr/>
          <a:lstStyle/>
          <a:p>
            <a:r>
              <a:rPr lang="en-GB" dirty="0">
                <a:latin typeface="Arial" pitchFamily="34" charset="0"/>
                <a:cs typeface="Arial" pitchFamily="34" charset="0"/>
              </a:rPr>
              <a:t>The bricks laid at a right angle to form the corner are called a ‘return’.</a:t>
            </a:r>
          </a:p>
          <a:p>
            <a:pPr marL="342900" lvl="0" indent="-342900">
              <a:lnSpc>
                <a:spcPts val="2000"/>
              </a:lnSpc>
              <a:spcBef>
                <a:spcPts val="500"/>
              </a:spcBef>
              <a:spcAft>
                <a:spcPts val="500"/>
              </a:spcAft>
              <a:buFont typeface="+mj-lt"/>
              <a:buAutoNum type="arabicPeriod" startAt="4"/>
            </a:pPr>
            <a:r>
              <a:rPr lang="en-US" sz="1600" dirty="0">
                <a:solidFill>
                  <a:srgbClr val="000000"/>
                </a:solidFill>
                <a:ea typeface="ＭＳ Ｐゴシック" pitchFamily="-105" charset="-128"/>
                <a:cs typeface="ＭＳ Ｐゴシック" pitchFamily="-105" charset="-128"/>
              </a:rPr>
              <a:t>Make sure the return bricks are ‘square’ to the face line of the wall. (A steel square like this one shown here is helpful).</a:t>
            </a:r>
          </a:p>
          <a:p>
            <a:pPr marL="342900" lvl="0" indent="-342900">
              <a:lnSpc>
                <a:spcPts val="2000"/>
              </a:lnSpc>
              <a:spcBef>
                <a:spcPts val="500"/>
              </a:spcBef>
              <a:spcAft>
                <a:spcPts val="500"/>
              </a:spcAft>
              <a:buFont typeface="+mj-lt"/>
              <a:buAutoNum type="arabicPeriod" startAt="4"/>
            </a:pPr>
            <a:r>
              <a:rPr lang="en-US" sz="1600" dirty="0">
                <a:solidFill>
                  <a:srgbClr val="000000"/>
                </a:solidFill>
                <a:ea typeface="ＭＳ Ｐゴシック" pitchFamily="-105" charset="-128"/>
                <a:cs typeface="ＭＳ Ｐゴシック" pitchFamily="-105" charset="-128"/>
              </a:rPr>
              <a:t>Level from the corner point to the end of the return. Do not make any adjustments to the corner position – only adjust the end of the return.</a:t>
            </a:r>
          </a:p>
          <a:p>
            <a:pPr marL="342900" lvl="0" indent="-342900">
              <a:lnSpc>
                <a:spcPts val="2000"/>
              </a:lnSpc>
              <a:spcBef>
                <a:spcPts val="500"/>
              </a:spcBef>
              <a:spcAft>
                <a:spcPts val="500"/>
              </a:spcAft>
              <a:buFont typeface="+mj-lt"/>
              <a:buAutoNum type="arabicPeriod" startAt="4"/>
            </a:pPr>
            <a:r>
              <a:rPr lang="en-US" sz="1600" dirty="0">
                <a:solidFill>
                  <a:srgbClr val="000000"/>
                </a:solidFill>
                <a:ea typeface="ＭＳ Ｐゴシック" pitchFamily="-105" charset="-128"/>
                <a:cs typeface="ＭＳ Ｐゴシック" pitchFamily="-105" charset="-128"/>
              </a:rPr>
              <a:t>Use the spirit level as a straight edge to align the face of the return bricks along their length.</a:t>
            </a:r>
          </a:p>
          <a:p>
            <a:pPr lvl="0">
              <a:lnSpc>
                <a:spcPts val="2000"/>
              </a:lnSpc>
              <a:spcBef>
                <a:spcPts val="500"/>
              </a:spcBef>
              <a:spcAft>
                <a:spcPts val="500"/>
              </a:spcAft>
            </a:pPr>
            <a:r>
              <a:rPr lang="en-US" dirty="0">
                <a:solidFill>
                  <a:srgbClr val="000000"/>
                </a:solidFill>
                <a:ea typeface="ＭＳ Ｐゴシック" pitchFamily="-105" charset="-128"/>
                <a:cs typeface="ＭＳ Ｐゴシック" pitchFamily="-105" charset="-128"/>
              </a:rPr>
              <a:t>Check the work for accuracy often.</a:t>
            </a:r>
          </a:p>
          <a:p>
            <a:endParaRPr lang="en-GB" dirty="0">
              <a:latin typeface="Arial" pitchFamily="34" charset="0"/>
              <a:cs typeface="Arial" pitchFamily="34" charset="0"/>
            </a:endParaRPr>
          </a:p>
          <a:p>
            <a:r>
              <a:rPr lang="en-GB" dirty="0"/>
              <a:t> </a:t>
            </a:r>
          </a:p>
          <a:p>
            <a:pPr lvl="0"/>
            <a:endParaRPr lang="en-GB" dirty="0"/>
          </a:p>
        </p:txBody>
      </p:sp>
    </p:spTree>
    <p:extLst>
      <p:ext uri="{BB962C8B-B14F-4D97-AF65-F5344CB8AC3E}">
        <p14:creationId xmlns:p14="http://schemas.microsoft.com/office/powerpoint/2010/main" val="15156680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6FEE107-A435-45F0-8B9E-0F7F8DA9F52B}"/>
              </a:ext>
            </a:extLst>
          </p:cNvPr>
          <p:cNvPicPr>
            <a:picLocks noChangeAspect="1"/>
          </p:cNvPicPr>
          <p:nvPr/>
        </p:nvPicPr>
        <p:blipFill>
          <a:blip r:embed="rId2"/>
          <a:stretch>
            <a:fillRect/>
          </a:stretch>
        </p:blipFill>
        <p:spPr>
          <a:xfrm>
            <a:off x="4067944" y="2734416"/>
            <a:ext cx="3317529" cy="3398213"/>
          </a:xfrm>
          <a:prstGeom prst="rect">
            <a:avLst/>
          </a:prstGeom>
        </p:spPr>
      </p:pic>
      <p:pic>
        <p:nvPicPr>
          <p:cNvPr id="4" name="Picture 3">
            <a:extLst>
              <a:ext uri="{FF2B5EF4-FFF2-40B4-BE49-F238E27FC236}">
                <a16:creationId xmlns:a16="http://schemas.microsoft.com/office/drawing/2014/main" id="{CCD76BF3-D43E-4D7B-B63A-67B5316387E6}"/>
              </a:ext>
            </a:extLst>
          </p:cNvPr>
          <p:cNvPicPr>
            <a:picLocks noChangeAspect="1"/>
          </p:cNvPicPr>
          <p:nvPr/>
        </p:nvPicPr>
        <p:blipFill>
          <a:blip r:embed="rId3"/>
          <a:stretch>
            <a:fillRect/>
          </a:stretch>
        </p:blipFill>
        <p:spPr>
          <a:xfrm>
            <a:off x="5944558" y="952200"/>
            <a:ext cx="3030251" cy="3268888"/>
          </a:xfrm>
          <a:prstGeom prst="rect">
            <a:avLst/>
          </a:prstGeom>
        </p:spPr>
      </p:pic>
      <p:sp>
        <p:nvSpPr>
          <p:cNvPr id="3074" name="Title 1"/>
          <p:cNvSpPr>
            <a:spLocks noGrp="1"/>
          </p:cNvSpPr>
          <p:nvPr>
            <p:ph type="title"/>
          </p:nvPr>
        </p:nvSpPr>
        <p:spPr/>
        <p:txBody>
          <a:bodyPr/>
          <a:lstStyle/>
          <a:p>
            <a:r>
              <a:rPr lang="en-GB" dirty="0"/>
              <a:t>Quoins </a:t>
            </a:r>
            <a:r>
              <a:rPr lang="en-GB" b="0" dirty="0"/>
              <a:t>continued</a:t>
            </a:r>
            <a:endParaRPr lang="en-US" dirty="0">
              <a:ea typeface="ＭＳ Ｐゴシック" pitchFamily="-105" charset="-128"/>
              <a:cs typeface="ＭＳ Ｐゴシック" pitchFamily="-105" charset="-128"/>
            </a:endParaRPr>
          </a:p>
        </p:txBody>
      </p:sp>
      <p:sp>
        <p:nvSpPr>
          <p:cNvPr id="16" name="Content Placeholder 2">
            <a:extLst>
              <a:ext uri="{FF2B5EF4-FFF2-40B4-BE49-F238E27FC236}">
                <a16:creationId xmlns:a16="http://schemas.microsoft.com/office/drawing/2014/main" id="{619F8B55-07B0-44F4-960E-421528F80F23}"/>
              </a:ext>
            </a:extLst>
          </p:cNvPr>
          <p:cNvSpPr>
            <a:spLocks noGrp="1"/>
          </p:cNvSpPr>
          <p:nvPr>
            <p:ph sz="quarter" idx="10"/>
          </p:nvPr>
        </p:nvSpPr>
        <p:spPr>
          <a:xfrm>
            <a:off x="482935" y="1504480"/>
            <a:ext cx="6635080" cy="700384"/>
          </a:xfrm>
        </p:spPr>
        <p:txBody>
          <a:bodyPr/>
          <a:lstStyle/>
          <a:p>
            <a:pPr lvl="0"/>
            <a:r>
              <a:rPr lang="en-US" dirty="0"/>
              <a:t>The quoin is raised a course at a time, repeating the same steps for each course. </a:t>
            </a:r>
          </a:p>
          <a:p>
            <a:pPr lvl="0"/>
            <a:endParaRPr lang="en-US" dirty="0"/>
          </a:p>
        </p:txBody>
      </p:sp>
      <p:sp>
        <p:nvSpPr>
          <p:cNvPr id="8" name="Content Placeholder 2">
            <a:extLst>
              <a:ext uri="{FF2B5EF4-FFF2-40B4-BE49-F238E27FC236}">
                <a16:creationId xmlns:a16="http://schemas.microsoft.com/office/drawing/2014/main" id="{253275EA-BB2C-402E-A539-B9BEDA527FA2}"/>
              </a:ext>
            </a:extLst>
          </p:cNvPr>
          <p:cNvSpPr txBox="1">
            <a:spLocks/>
          </p:cNvSpPr>
          <p:nvPr/>
        </p:nvSpPr>
        <p:spPr bwMode="auto">
          <a:xfrm>
            <a:off x="467544" y="3464946"/>
            <a:ext cx="3891126" cy="256652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US" kern="0" dirty="0"/>
              <a:t>Plumbing must be checked at each end of the course as it’s laid.</a:t>
            </a:r>
          </a:p>
          <a:p>
            <a:r>
              <a:rPr lang="en-US" kern="0" dirty="0"/>
              <a:t>Each course must also be checked for gauge to maintain consistent and accurate bed joints.</a:t>
            </a:r>
          </a:p>
          <a:p>
            <a:endParaRPr lang="en-US" kern="0" dirty="0"/>
          </a:p>
        </p:txBody>
      </p:sp>
      <p:sp>
        <p:nvSpPr>
          <p:cNvPr id="9" name="Content Placeholder 2">
            <a:extLst>
              <a:ext uri="{FF2B5EF4-FFF2-40B4-BE49-F238E27FC236}">
                <a16:creationId xmlns:a16="http://schemas.microsoft.com/office/drawing/2014/main" id="{31B8EF7C-4389-4981-8DD2-33814C98D122}"/>
              </a:ext>
            </a:extLst>
          </p:cNvPr>
          <p:cNvSpPr txBox="1">
            <a:spLocks/>
          </p:cNvSpPr>
          <p:nvPr/>
        </p:nvSpPr>
        <p:spPr bwMode="auto">
          <a:xfrm>
            <a:off x="482935" y="2318756"/>
            <a:ext cx="4890031" cy="93176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US" dirty="0"/>
              <a:t>As the work proceeds, the corner point must be kept plumb on the face and the return.</a:t>
            </a:r>
          </a:p>
          <a:p>
            <a:endParaRPr lang="en-US" kern="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C6804E6-AFAB-427E-A4C8-F1C6B50C830B}"/>
              </a:ext>
            </a:extLst>
          </p:cNvPr>
          <p:cNvPicPr>
            <a:picLocks noChangeAspect="1"/>
          </p:cNvPicPr>
          <p:nvPr/>
        </p:nvPicPr>
        <p:blipFill>
          <a:blip r:embed="rId2"/>
          <a:stretch>
            <a:fillRect/>
          </a:stretch>
        </p:blipFill>
        <p:spPr>
          <a:xfrm>
            <a:off x="4427984" y="1916832"/>
            <a:ext cx="4420572" cy="2736304"/>
          </a:xfrm>
          <a:prstGeom prst="rect">
            <a:avLst/>
          </a:prstGeom>
        </p:spPr>
      </p:pic>
      <p:sp>
        <p:nvSpPr>
          <p:cNvPr id="2" name="Title 1">
            <a:extLst>
              <a:ext uri="{FF2B5EF4-FFF2-40B4-BE49-F238E27FC236}">
                <a16:creationId xmlns:a16="http://schemas.microsoft.com/office/drawing/2014/main" id="{8F6602E7-422D-43E8-AE0E-F2C39CA70688}"/>
              </a:ext>
            </a:extLst>
          </p:cNvPr>
          <p:cNvSpPr>
            <a:spLocks noGrp="1"/>
          </p:cNvSpPr>
          <p:nvPr>
            <p:ph type="title"/>
          </p:nvPr>
        </p:nvSpPr>
        <p:spPr/>
        <p:txBody>
          <a:bodyPr/>
          <a:lstStyle/>
          <a:p>
            <a:r>
              <a:rPr lang="en-GB" dirty="0"/>
              <a:t>Quoins </a:t>
            </a:r>
            <a:r>
              <a:rPr lang="en-GB" b="0" dirty="0"/>
              <a:t>continued</a:t>
            </a:r>
            <a:endParaRPr lang="en-GB" dirty="0"/>
          </a:p>
        </p:txBody>
      </p:sp>
      <p:sp>
        <p:nvSpPr>
          <p:cNvPr id="5" name="Content Placeholder 2">
            <a:extLst>
              <a:ext uri="{FF2B5EF4-FFF2-40B4-BE49-F238E27FC236}">
                <a16:creationId xmlns:a16="http://schemas.microsoft.com/office/drawing/2014/main" id="{984EB167-9D24-4BF0-B4E1-0363CD31DFC7}"/>
              </a:ext>
            </a:extLst>
          </p:cNvPr>
          <p:cNvSpPr>
            <a:spLocks noGrp="1"/>
          </p:cNvSpPr>
          <p:nvPr>
            <p:ph sz="quarter" idx="10"/>
          </p:nvPr>
        </p:nvSpPr>
        <p:spPr>
          <a:xfrm>
            <a:off x="457200" y="1427689"/>
            <a:ext cx="4420572" cy="4593599"/>
          </a:xfrm>
        </p:spPr>
        <p:txBody>
          <a:bodyPr/>
          <a:lstStyle/>
          <a:p>
            <a:pPr lvl="0"/>
            <a:r>
              <a:rPr lang="en-GB" dirty="0"/>
              <a:t>As each course in the quoin is laid, the spirit level should be presented to the work as shown here. </a:t>
            </a:r>
          </a:p>
          <a:p>
            <a:pPr lvl="0"/>
            <a:r>
              <a:rPr lang="en-GB" dirty="0"/>
              <a:t>This process is called ‘ranging’. </a:t>
            </a:r>
          </a:p>
          <a:p>
            <a:pPr lvl="0"/>
            <a:r>
              <a:rPr lang="en-GB" dirty="0"/>
              <a:t>It ensures that when the string line is attached from </a:t>
            </a:r>
            <a:r>
              <a:rPr lang="en-GB"/>
              <a:t>the end-to-end </a:t>
            </a:r>
            <a:r>
              <a:rPr lang="en-GB" dirty="0"/>
              <a:t>of the wall to build the infill, the courses of the quoin will ‘flow’ into the rest of the wall.</a:t>
            </a:r>
          </a:p>
          <a:p>
            <a:pPr lvl="0"/>
            <a:r>
              <a:rPr lang="en-GB" dirty="0"/>
              <a:t>Care and accuracy in building quoins will result in a good overall appearance in the wall.</a:t>
            </a:r>
          </a:p>
          <a:p>
            <a:endParaRPr lang="en-US" dirty="0"/>
          </a:p>
        </p:txBody>
      </p:sp>
    </p:spTree>
    <p:extLst>
      <p:ext uri="{BB962C8B-B14F-4D97-AF65-F5344CB8AC3E}">
        <p14:creationId xmlns:p14="http://schemas.microsoft.com/office/powerpoint/2010/main" val="140832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86F1F6B-B438-47D7-9AFB-7E11CC5C9FEE}"/>
              </a:ext>
            </a:extLst>
          </p:cNvPr>
          <p:cNvPicPr>
            <a:picLocks noChangeAspect="1"/>
          </p:cNvPicPr>
          <p:nvPr/>
        </p:nvPicPr>
        <p:blipFill>
          <a:blip r:embed="rId2"/>
          <a:stretch>
            <a:fillRect/>
          </a:stretch>
        </p:blipFill>
        <p:spPr>
          <a:xfrm>
            <a:off x="4821869" y="1241437"/>
            <a:ext cx="4103117" cy="3213088"/>
          </a:xfrm>
          <a:prstGeom prst="rect">
            <a:avLst/>
          </a:prstGeom>
        </p:spPr>
      </p:pic>
      <p:pic>
        <p:nvPicPr>
          <p:cNvPr id="8" name="Picture 7">
            <a:extLst>
              <a:ext uri="{FF2B5EF4-FFF2-40B4-BE49-F238E27FC236}">
                <a16:creationId xmlns:a16="http://schemas.microsoft.com/office/drawing/2014/main" id="{185661D7-47BC-4F15-B0D9-66AF24475EE5}"/>
              </a:ext>
            </a:extLst>
          </p:cNvPr>
          <p:cNvPicPr>
            <a:picLocks noChangeAspect="1"/>
          </p:cNvPicPr>
          <p:nvPr/>
        </p:nvPicPr>
        <p:blipFill>
          <a:blip r:embed="rId3"/>
          <a:stretch>
            <a:fillRect/>
          </a:stretch>
        </p:blipFill>
        <p:spPr>
          <a:xfrm rot="21396501">
            <a:off x="7020823" y="3740383"/>
            <a:ext cx="862768" cy="2478438"/>
          </a:xfrm>
          <a:prstGeom prst="rect">
            <a:avLst/>
          </a:prstGeom>
        </p:spPr>
      </p:pic>
      <p:sp>
        <p:nvSpPr>
          <p:cNvPr id="2" name="Title 1">
            <a:extLst>
              <a:ext uri="{FF2B5EF4-FFF2-40B4-BE49-F238E27FC236}">
                <a16:creationId xmlns:a16="http://schemas.microsoft.com/office/drawing/2014/main" id="{6C0D3882-6625-45BA-A8F4-9A3D2DB23089}"/>
              </a:ext>
            </a:extLst>
          </p:cNvPr>
          <p:cNvSpPr>
            <a:spLocks noGrp="1"/>
          </p:cNvSpPr>
          <p:nvPr>
            <p:ph type="title"/>
          </p:nvPr>
        </p:nvSpPr>
        <p:spPr/>
        <p:txBody>
          <a:bodyPr/>
          <a:lstStyle/>
          <a:p>
            <a:r>
              <a:rPr lang="en-GB" dirty="0"/>
              <a:t>Stopped ends</a:t>
            </a:r>
          </a:p>
        </p:txBody>
      </p:sp>
      <p:sp>
        <p:nvSpPr>
          <p:cNvPr id="5" name="Content Placeholder 2">
            <a:extLst>
              <a:ext uri="{FF2B5EF4-FFF2-40B4-BE49-F238E27FC236}">
                <a16:creationId xmlns:a16="http://schemas.microsoft.com/office/drawing/2014/main" id="{2939F8A8-E738-4E2E-B398-BC2AFC67E6E1}"/>
              </a:ext>
            </a:extLst>
          </p:cNvPr>
          <p:cNvSpPr>
            <a:spLocks noGrp="1"/>
          </p:cNvSpPr>
          <p:nvPr>
            <p:ph sz="quarter" idx="10"/>
          </p:nvPr>
        </p:nvSpPr>
        <p:spPr>
          <a:xfrm>
            <a:off x="457200" y="1504479"/>
            <a:ext cx="4364669" cy="2950045"/>
          </a:xfrm>
        </p:spPr>
        <p:txBody>
          <a:bodyPr/>
          <a:lstStyle/>
          <a:p>
            <a:pPr lvl="0"/>
            <a:r>
              <a:rPr lang="en-US" dirty="0"/>
              <a:t>A stopped end is a plumb end section of wall with no return masonry. </a:t>
            </a:r>
          </a:p>
          <a:p>
            <a:r>
              <a:rPr lang="en-US" kern="0" dirty="0"/>
              <a:t>The principles and steps used to construct a quoin also apply to constructing a stopped end, but without the return masonry.</a:t>
            </a:r>
          </a:p>
          <a:p>
            <a:r>
              <a:rPr lang="en-US" kern="0" dirty="0"/>
              <a:t>The accuracy with which the stopped end is constructed will directly affect the accuracy of the finished wall.</a:t>
            </a:r>
          </a:p>
          <a:p>
            <a:endParaRPr lang="en-US" kern="0" dirty="0"/>
          </a:p>
          <a:p>
            <a:pPr lvl="0"/>
            <a:endParaRPr lang="en-US" dirty="0"/>
          </a:p>
          <a:p>
            <a:pPr lvl="0"/>
            <a:endParaRPr lang="en-US" dirty="0"/>
          </a:p>
        </p:txBody>
      </p:sp>
      <p:sp>
        <p:nvSpPr>
          <p:cNvPr id="7" name="Content Placeholder 2">
            <a:extLst>
              <a:ext uri="{FF2B5EF4-FFF2-40B4-BE49-F238E27FC236}">
                <a16:creationId xmlns:a16="http://schemas.microsoft.com/office/drawing/2014/main" id="{4665ECEE-0832-4850-B43B-2A6D3CA09C12}"/>
              </a:ext>
            </a:extLst>
          </p:cNvPr>
          <p:cNvSpPr txBox="1">
            <a:spLocks/>
          </p:cNvSpPr>
          <p:nvPr/>
        </p:nvSpPr>
        <p:spPr bwMode="auto">
          <a:xfrm>
            <a:off x="457200" y="4941168"/>
            <a:ext cx="7104336" cy="5760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US" kern="0" dirty="0"/>
              <a:t>When plumbing a stopped end, only the face and end of the work can be plumbed </a:t>
            </a:r>
            <a:r>
              <a:rPr lang="en-US" kern="0"/>
              <a:t>– not </a:t>
            </a:r>
            <a:r>
              <a:rPr lang="en-US" kern="0" dirty="0"/>
              <a:t>the back.</a:t>
            </a:r>
          </a:p>
          <a:p>
            <a:endParaRPr lang="en-US" kern="0" dirty="0"/>
          </a:p>
        </p:txBody>
      </p:sp>
    </p:spTree>
    <p:extLst>
      <p:ext uri="{BB962C8B-B14F-4D97-AF65-F5344CB8AC3E}">
        <p14:creationId xmlns:p14="http://schemas.microsoft.com/office/powerpoint/2010/main" val="9791304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CBF33CB-D428-43FE-833A-7AF3D7FEFE4C}"/>
              </a:ext>
            </a:extLst>
          </p:cNvPr>
          <p:cNvPicPr>
            <a:picLocks noChangeAspect="1"/>
          </p:cNvPicPr>
          <p:nvPr/>
        </p:nvPicPr>
        <p:blipFill>
          <a:blip r:embed="rId2"/>
          <a:stretch>
            <a:fillRect/>
          </a:stretch>
        </p:blipFill>
        <p:spPr>
          <a:xfrm>
            <a:off x="5292080" y="1199894"/>
            <a:ext cx="2653283" cy="2692446"/>
          </a:xfrm>
          <a:prstGeom prst="rect">
            <a:avLst/>
          </a:prstGeom>
        </p:spPr>
      </p:pic>
      <p:pic>
        <p:nvPicPr>
          <p:cNvPr id="5" name="Picture 4">
            <a:extLst>
              <a:ext uri="{FF2B5EF4-FFF2-40B4-BE49-F238E27FC236}">
                <a16:creationId xmlns:a16="http://schemas.microsoft.com/office/drawing/2014/main" id="{84F45D49-0016-4C04-9BDB-FF1440EB4AF4}"/>
              </a:ext>
            </a:extLst>
          </p:cNvPr>
          <p:cNvPicPr>
            <a:picLocks noChangeAspect="1"/>
          </p:cNvPicPr>
          <p:nvPr/>
        </p:nvPicPr>
        <p:blipFill>
          <a:blip r:embed="rId3"/>
          <a:stretch>
            <a:fillRect/>
          </a:stretch>
        </p:blipFill>
        <p:spPr>
          <a:xfrm>
            <a:off x="5711344" y="3645024"/>
            <a:ext cx="2400439" cy="2520280"/>
          </a:xfrm>
          <a:prstGeom prst="rect">
            <a:avLst/>
          </a:prstGeom>
        </p:spPr>
      </p:pic>
      <p:sp>
        <p:nvSpPr>
          <p:cNvPr id="2" name="Title 1">
            <a:extLst>
              <a:ext uri="{FF2B5EF4-FFF2-40B4-BE49-F238E27FC236}">
                <a16:creationId xmlns:a16="http://schemas.microsoft.com/office/drawing/2014/main" id="{B04F3C9F-ADEC-424C-BEC7-744E46B4185C}"/>
              </a:ext>
            </a:extLst>
          </p:cNvPr>
          <p:cNvSpPr>
            <a:spLocks noGrp="1"/>
          </p:cNvSpPr>
          <p:nvPr>
            <p:ph type="title"/>
          </p:nvPr>
        </p:nvSpPr>
        <p:spPr/>
        <p:txBody>
          <a:bodyPr/>
          <a:lstStyle/>
          <a:p>
            <a:r>
              <a:rPr lang="en-GB" dirty="0"/>
              <a:t>Block quoins and stopped ends</a:t>
            </a:r>
          </a:p>
        </p:txBody>
      </p:sp>
      <p:sp>
        <p:nvSpPr>
          <p:cNvPr id="6" name="Content Placeholder 2">
            <a:extLst>
              <a:ext uri="{FF2B5EF4-FFF2-40B4-BE49-F238E27FC236}">
                <a16:creationId xmlns:a16="http://schemas.microsoft.com/office/drawing/2014/main" id="{91A1AC31-A8D2-422B-9C1B-3CFFC044C1D8}"/>
              </a:ext>
            </a:extLst>
          </p:cNvPr>
          <p:cNvSpPr>
            <a:spLocks noGrp="1"/>
          </p:cNvSpPr>
          <p:nvPr>
            <p:ph sz="quarter" idx="10"/>
          </p:nvPr>
        </p:nvSpPr>
        <p:spPr>
          <a:xfrm>
            <a:off x="457200" y="1504480"/>
            <a:ext cx="5194920" cy="4228776"/>
          </a:xfrm>
        </p:spPr>
        <p:txBody>
          <a:bodyPr/>
          <a:lstStyle/>
          <a:p>
            <a:pPr lvl="0"/>
            <a:r>
              <a:rPr lang="en-US" dirty="0"/>
              <a:t>Quoins and stopped ends in blockwork are constructed using similar principles and steps to those used in brickwork.</a:t>
            </a:r>
          </a:p>
          <a:p>
            <a:pPr lvl="0"/>
            <a:r>
              <a:rPr lang="en-US" dirty="0"/>
              <a:t>Because the components are larger and often heavier than bricks, more care is needed when positioning them to avoid injury. </a:t>
            </a:r>
          </a:p>
          <a:p>
            <a:pPr lvl="0"/>
            <a:r>
              <a:rPr lang="en-US" dirty="0"/>
              <a:t>Aligning them accurately will take greater effort and control.</a:t>
            </a:r>
          </a:p>
          <a:p>
            <a:pPr lvl="0"/>
            <a:r>
              <a:rPr lang="en-US" dirty="0"/>
              <a:t>Notice that to maintain half bond in a quoin, a cut block is added next to the header block forming the return.</a:t>
            </a:r>
          </a:p>
          <a:p>
            <a:pPr lvl="0"/>
            <a:endParaRPr lang="en-US" dirty="0"/>
          </a:p>
        </p:txBody>
      </p:sp>
    </p:spTree>
    <p:extLst>
      <p:ext uri="{BB962C8B-B14F-4D97-AF65-F5344CB8AC3E}">
        <p14:creationId xmlns:p14="http://schemas.microsoft.com/office/powerpoint/2010/main" val="207109544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3123</TotalTime>
  <Words>746</Words>
  <Application>Microsoft Office PowerPoint</Application>
  <PresentationFormat>On-screen Show (4:3)</PresentationFormat>
  <Paragraphs>58</Paragraphs>
  <Slides>10</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Lucida Grande</vt:lpstr>
      <vt:lpstr>Times New Roman</vt:lpstr>
      <vt:lpstr>Trebuchet MS</vt:lpstr>
      <vt:lpstr>Default Design</vt:lpstr>
      <vt:lpstr>PowerPoint 21: Quoins and stopped ends</vt:lpstr>
      <vt:lpstr>Quoins</vt:lpstr>
      <vt:lpstr>Quoins continued</vt:lpstr>
      <vt:lpstr>Quoins continued</vt:lpstr>
      <vt:lpstr>Quoins continued</vt:lpstr>
      <vt:lpstr>Quoins continued</vt:lpstr>
      <vt:lpstr>Quoins continued</vt:lpstr>
      <vt:lpstr>Stopped ends</vt:lpstr>
      <vt:lpstr>Block quoins and stopped ends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156</cp:revision>
  <dcterms:created xsi:type="dcterms:W3CDTF">2013-05-28T00:38:54Z</dcterms:created>
  <dcterms:modified xsi:type="dcterms:W3CDTF">2021-01-27T12:46:06Z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