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256" r:id="rId5"/>
    <p:sldId id="338" r:id="rId6"/>
    <p:sldId id="340" r:id="rId7"/>
    <p:sldId id="331" r:id="rId8"/>
    <p:sldId id="328" r:id="rId9"/>
    <p:sldId id="336" r:id="rId10"/>
    <p:sldId id="339"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62" autoAdjust="0"/>
    <p:restoredTop sz="93792" autoAdjust="0"/>
  </p:normalViewPr>
  <p:slideViewPr>
    <p:cSldViewPr showGuides="1">
      <p:cViewPr varScale="1">
        <p:scale>
          <a:sx n="68" d="100"/>
          <a:sy n="68" d="100"/>
        </p:scale>
        <p:origin x="1326"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1640015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377573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a:t>
            </a:r>
            <a:r>
              <a:rPr lang="en-GB" sz="900" baseline="0" dirty="0"/>
              <a:t>2021 City and Guilds of London Institute</a:t>
            </a:r>
            <a:r>
              <a:rPr lang="en-US" sz="900" baseline="0" dirty="0"/>
              <a:t>. All rights reserved. </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  </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107: Working with brick, block and stone</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a:ea typeface="ＭＳ Ｐゴシック" pitchFamily="-105" charset="-128"/>
                <a:cs typeface="ＭＳ Ｐゴシック" pitchFamily="-105" charset="-128"/>
              </a:rPr>
              <a:t>PowerPoint 11: Methods </a:t>
            </a:r>
            <a:r>
              <a:rPr lang="en-GB" dirty="0">
                <a:ea typeface="ＭＳ Ｐゴシック" pitchFamily="-105" charset="-128"/>
                <a:cs typeface="ＭＳ Ｐゴシック" pitchFamily="-105" charset="-128"/>
              </a:rPr>
              <a:t>of preparing the work area – efficiency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3F3AD17-F41A-4AC4-837E-C2ECABC8A6D7}"/>
              </a:ext>
            </a:extLst>
          </p:cNvPr>
          <p:cNvPicPr>
            <a:picLocks noChangeAspect="1"/>
          </p:cNvPicPr>
          <p:nvPr/>
        </p:nvPicPr>
        <p:blipFill>
          <a:blip r:embed="rId3"/>
          <a:stretch>
            <a:fillRect/>
          </a:stretch>
        </p:blipFill>
        <p:spPr>
          <a:xfrm>
            <a:off x="3419872" y="2532545"/>
            <a:ext cx="5589549" cy="3559955"/>
          </a:xfrm>
          <a:prstGeom prst="rect">
            <a:avLst/>
          </a:prstGeom>
        </p:spPr>
      </p:pic>
      <p:sp>
        <p:nvSpPr>
          <p:cNvPr id="2" name="Title 1">
            <a:extLst>
              <a:ext uri="{FF2B5EF4-FFF2-40B4-BE49-F238E27FC236}">
                <a16:creationId xmlns:a16="http://schemas.microsoft.com/office/drawing/2014/main" id="{0037AB7C-8324-4E1C-8C01-89EA07FE31DE}"/>
              </a:ext>
            </a:extLst>
          </p:cNvPr>
          <p:cNvSpPr>
            <a:spLocks noGrp="1"/>
          </p:cNvSpPr>
          <p:nvPr>
            <p:ph type="title"/>
          </p:nvPr>
        </p:nvSpPr>
        <p:spPr/>
        <p:txBody>
          <a:bodyPr/>
          <a:lstStyle/>
          <a:p>
            <a:r>
              <a:rPr lang="en-GB" dirty="0"/>
              <a:t>Storage on site</a:t>
            </a:r>
          </a:p>
        </p:txBody>
      </p:sp>
      <p:sp>
        <p:nvSpPr>
          <p:cNvPr id="5" name="Content Placeholder 2">
            <a:extLst>
              <a:ext uri="{FF2B5EF4-FFF2-40B4-BE49-F238E27FC236}">
                <a16:creationId xmlns:a16="http://schemas.microsoft.com/office/drawing/2014/main" id="{C11753F1-1F5E-42DA-A676-07B65811C86E}"/>
              </a:ext>
            </a:extLst>
          </p:cNvPr>
          <p:cNvSpPr>
            <a:spLocks noGrp="1"/>
          </p:cNvSpPr>
          <p:nvPr>
            <p:ph sz="quarter" idx="10"/>
          </p:nvPr>
        </p:nvSpPr>
        <p:spPr>
          <a:xfrm>
            <a:off x="468711" y="1493514"/>
            <a:ext cx="8423769" cy="936105"/>
          </a:xfrm>
        </p:spPr>
        <p:txBody>
          <a:bodyPr/>
          <a:lstStyle/>
          <a:p>
            <a:r>
              <a:rPr lang="en-US" dirty="0"/>
              <a:t>Considering efficiency when planning the location of storage facilities on site will help minimise wastage and losses arising from theft and damage caused by double handling. </a:t>
            </a:r>
            <a:endParaRPr lang="en-GB" dirty="0"/>
          </a:p>
          <a:p>
            <a:endParaRPr lang="en-GB" dirty="0"/>
          </a:p>
          <a:p>
            <a:r>
              <a:rPr lang="en-GB" dirty="0"/>
              <a:t> </a:t>
            </a:r>
          </a:p>
          <a:p>
            <a:pPr lvl="0"/>
            <a:endParaRPr lang="en-GB" dirty="0"/>
          </a:p>
        </p:txBody>
      </p:sp>
      <p:sp>
        <p:nvSpPr>
          <p:cNvPr id="7" name="Content Placeholder 2">
            <a:extLst>
              <a:ext uri="{FF2B5EF4-FFF2-40B4-BE49-F238E27FC236}">
                <a16:creationId xmlns:a16="http://schemas.microsoft.com/office/drawing/2014/main" id="{5E7745E7-AE57-4CEF-B09A-490559868811}"/>
              </a:ext>
            </a:extLst>
          </p:cNvPr>
          <p:cNvSpPr txBox="1">
            <a:spLocks/>
          </p:cNvSpPr>
          <p:nvPr/>
        </p:nvSpPr>
        <p:spPr bwMode="auto">
          <a:xfrm>
            <a:off x="468711" y="2602731"/>
            <a:ext cx="3055359" cy="307415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dirty="0"/>
              <a:t>Storage containers are sited in positions that allow easy access by delivery vehicles. </a:t>
            </a:r>
          </a:p>
          <a:p>
            <a:r>
              <a:rPr lang="en-US" dirty="0"/>
              <a:t>Open storage areas are positioned for efficient storage of bulk items such as timber, bricks, drainage </a:t>
            </a:r>
            <a:r>
              <a:rPr lang="en-GB" dirty="0"/>
              <a:t>pipes and roof trusses.</a:t>
            </a:r>
          </a:p>
          <a:p>
            <a:endParaRPr lang="en-US" kern="0" dirty="0"/>
          </a:p>
          <a:p>
            <a:r>
              <a:rPr lang="en-US" kern="0" dirty="0"/>
              <a:t> </a:t>
            </a:r>
          </a:p>
          <a:p>
            <a:endParaRPr lang="en-US" kern="0" dirty="0"/>
          </a:p>
        </p:txBody>
      </p:sp>
    </p:spTree>
    <p:extLst>
      <p:ext uri="{BB962C8B-B14F-4D97-AF65-F5344CB8AC3E}">
        <p14:creationId xmlns:p14="http://schemas.microsoft.com/office/powerpoint/2010/main" val="1727768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F4199E3-CE81-4C2B-99D4-25001914323B}"/>
              </a:ext>
            </a:extLst>
          </p:cNvPr>
          <p:cNvPicPr>
            <a:picLocks noChangeAspect="1"/>
          </p:cNvPicPr>
          <p:nvPr/>
        </p:nvPicPr>
        <p:blipFill>
          <a:blip r:embed="rId2"/>
          <a:stretch>
            <a:fillRect/>
          </a:stretch>
        </p:blipFill>
        <p:spPr>
          <a:xfrm>
            <a:off x="6012160" y="2944326"/>
            <a:ext cx="2410916" cy="2410916"/>
          </a:xfrm>
          <a:prstGeom prst="rect">
            <a:avLst/>
          </a:prstGeom>
        </p:spPr>
      </p:pic>
      <p:sp>
        <p:nvSpPr>
          <p:cNvPr id="2" name="Title 1">
            <a:extLst>
              <a:ext uri="{FF2B5EF4-FFF2-40B4-BE49-F238E27FC236}">
                <a16:creationId xmlns:a16="http://schemas.microsoft.com/office/drawing/2014/main" id="{69CFE514-A957-4891-B3EC-5749C6BC42BB}"/>
              </a:ext>
            </a:extLst>
          </p:cNvPr>
          <p:cNvSpPr>
            <a:spLocks noGrp="1"/>
          </p:cNvSpPr>
          <p:nvPr>
            <p:ph type="title"/>
          </p:nvPr>
        </p:nvSpPr>
        <p:spPr/>
        <p:txBody>
          <a:bodyPr/>
          <a:lstStyle/>
          <a:p>
            <a:r>
              <a:rPr lang="en-GB" dirty="0"/>
              <a:t>Storage on site </a:t>
            </a:r>
            <a:r>
              <a:rPr lang="en-GB" b="0" dirty="0"/>
              <a:t>continued</a:t>
            </a:r>
            <a:endParaRPr lang="en-GB" dirty="0"/>
          </a:p>
        </p:txBody>
      </p:sp>
      <p:sp>
        <p:nvSpPr>
          <p:cNvPr id="4" name="Content Placeholder 2">
            <a:extLst>
              <a:ext uri="{FF2B5EF4-FFF2-40B4-BE49-F238E27FC236}">
                <a16:creationId xmlns:a16="http://schemas.microsoft.com/office/drawing/2014/main" id="{3E385669-9223-41D5-86F7-71CD4DD2AA32}"/>
              </a:ext>
            </a:extLst>
          </p:cNvPr>
          <p:cNvSpPr>
            <a:spLocks noGrp="1"/>
          </p:cNvSpPr>
          <p:nvPr>
            <p:ph sz="quarter" idx="10"/>
          </p:nvPr>
        </p:nvSpPr>
        <p:spPr>
          <a:xfrm>
            <a:off x="468711" y="1493514"/>
            <a:ext cx="4895377" cy="3591670"/>
          </a:xfrm>
        </p:spPr>
        <p:txBody>
          <a:bodyPr/>
          <a:lstStyle/>
          <a:p>
            <a:r>
              <a:rPr lang="en-GB" dirty="0"/>
              <a:t>Keeping materials and resources in secure storage to protect against theft and damage supports efficiency.</a:t>
            </a:r>
          </a:p>
          <a:p>
            <a:r>
              <a:rPr lang="en-GB" dirty="0"/>
              <a:t>If items are damaged or missing when a worker is ready to use them, it will cause delays which can be costly.</a:t>
            </a:r>
          </a:p>
          <a:p>
            <a:r>
              <a:rPr lang="en-GB" dirty="0"/>
              <a:t>To provide greater security a lockable container like the one shown here may also include additional secure storage within, such as a tool vault to protect small tools.</a:t>
            </a:r>
          </a:p>
          <a:p>
            <a:r>
              <a:rPr lang="en-GB" dirty="0"/>
              <a:t> </a:t>
            </a:r>
          </a:p>
          <a:p>
            <a:endParaRPr lang="en-GB" dirty="0"/>
          </a:p>
          <a:p>
            <a:r>
              <a:rPr lang="en-GB" dirty="0"/>
              <a:t> </a:t>
            </a:r>
          </a:p>
          <a:p>
            <a:pPr lvl="0"/>
            <a:endParaRPr lang="en-GB" dirty="0"/>
          </a:p>
        </p:txBody>
      </p:sp>
      <p:pic>
        <p:nvPicPr>
          <p:cNvPr id="5" name="Picture 4">
            <a:extLst>
              <a:ext uri="{FF2B5EF4-FFF2-40B4-BE49-F238E27FC236}">
                <a16:creationId xmlns:a16="http://schemas.microsoft.com/office/drawing/2014/main" id="{9DE860B3-ADE4-46B8-AFE6-3D381B77AF44}"/>
              </a:ext>
            </a:extLst>
          </p:cNvPr>
          <p:cNvPicPr>
            <a:picLocks noChangeAspect="1"/>
          </p:cNvPicPr>
          <p:nvPr/>
        </p:nvPicPr>
        <p:blipFill>
          <a:blip r:embed="rId3"/>
          <a:stretch>
            <a:fillRect/>
          </a:stretch>
        </p:blipFill>
        <p:spPr>
          <a:xfrm>
            <a:off x="5458236" y="1006817"/>
            <a:ext cx="3231162" cy="2157698"/>
          </a:xfrm>
          <a:prstGeom prst="rect">
            <a:avLst/>
          </a:prstGeom>
        </p:spPr>
      </p:pic>
      <p:sp>
        <p:nvSpPr>
          <p:cNvPr id="7" name="Content Placeholder 2">
            <a:extLst>
              <a:ext uri="{FF2B5EF4-FFF2-40B4-BE49-F238E27FC236}">
                <a16:creationId xmlns:a16="http://schemas.microsoft.com/office/drawing/2014/main" id="{29118670-6F9F-49A0-A10D-68987F02984A}"/>
              </a:ext>
            </a:extLst>
          </p:cNvPr>
          <p:cNvSpPr txBox="1">
            <a:spLocks/>
          </p:cNvSpPr>
          <p:nvPr/>
        </p:nvSpPr>
        <p:spPr bwMode="auto">
          <a:xfrm>
            <a:off x="468711" y="5229200"/>
            <a:ext cx="8218089" cy="7276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Controlling access to valuable items is an important part of running an efficient construction site.</a:t>
            </a:r>
          </a:p>
          <a:p>
            <a:endParaRPr lang="en-US" kern="0" dirty="0"/>
          </a:p>
          <a:p>
            <a:r>
              <a:rPr lang="en-US" kern="0" dirty="0"/>
              <a:t> </a:t>
            </a:r>
          </a:p>
          <a:p>
            <a:endParaRPr lang="en-US" kern="0" dirty="0"/>
          </a:p>
        </p:txBody>
      </p:sp>
    </p:spTree>
    <p:extLst>
      <p:ext uri="{BB962C8B-B14F-4D97-AF65-F5344CB8AC3E}">
        <p14:creationId xmlns:p14="http://schemas.microsoft.com/office/powerpoint/2010/main" val="634354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F81C3695-1E2C-4123-9473-1D9F2B91AF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3055142"/>
            <a:ext cx="2952328" cy="19650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Manual handling </a:t>
            </a:r>
            <a:endParaRPr lang="en-US" b="0" dirty="0"/>
          </a:p>
        </p:txBody>
      </p:sp>
      <p:sp>
        <p:nvSpPr>
          <p:cNvPr id="3" name="Content Placeholder 2"/>
          <p:cNvSpPr>
            <a:spLocks noGrp="1"/>
          </p:cNvSpPr>
          <p:nvPr>
            <p:ph sz="quarter" idx="10"/>
          </p:nvPr>
        </p:nvSpPr>
        <p:spPr>
          <a:xfrm>
            <a:off x="457200" y="1467453"/>
            <a:ext cx="5050904" cy="3257691"/>
          </a:xfrm>
        </p:spPr>
        <p:txBody>
          <a:bodyPr/>
          <a:lstStyle/>
          <a:p>
            <a:r>
              <a:rPr lang="en-US" dirty="0"/>
              <a:t>Efficiency when moving and stacking materials from storage reduces potential damage and maintains levels of productivity.</a:t>
            </a:r>
          </a:p>
          <a:p>
            <a:r>
              <a:rPr lang="en-US" dirty="0"/>
              <a:t>Tools for moving bricks manually, such as brick tongs or brick clamps, are designed to comfortably carry bricks in multiples of six. </a:t>
            </a:r>
          </a:p>
          <a:p>
            <a:r>
              <a:rPr lang="en-GB" dirty="0"/>
              <a:t>Neat stacking and careful arrangement of materials makes the work easier and quicker. </a:t>
            </a:r>
          </a:p>
          <a:p>
            <a:endParaRPr lang="en-US" dirty="0"/>
          </a:p>
        </p:txBody>
      </p:sp>
      <p:pic>
        <p:nvPicPr>
          <p:cNvPr id="5" name="Picture 4">
            <a:extLst>
              <a:ext uri="{FF2B5EF4-FFF2-40B4-BE49-F238E27FC236}">
                <a16:creationId xmlns:a16="http://schemas.microsoft.com/office/drawing/2014/main" id="{CD48E3C3-0C4E-4F5A-A0BA-43A9432BD540}"/>
              </a:ext>
            </a:extLst>
          </p:cNvPr>
          <p:cNvPicPr>
            <a:picLocks noChangeAspect="1"/>
          </p:cNvPicPr>
          <p:nvPr/>
        </p:nvPicPr>
        <p:blipFill>
          <a:blip r:embed="rId4"/>
          <a:stretch>
            <a:fillRect/>
          </a:stretch>
        </p:blipFill>
        <p:spPr>
          <a:xfrm>
            <a:off x="5796136" y="923110"/>
            <a:ext cx="2013679" cy="2001834"/>
          </a:xfrm>
          <a:prstGeom prst="rect">
            <a:avLst/>
          </a:prstGeom>
        </p:spPr>
      </p:pic>
      <p:sp>
        <p:nvSpPr>
          <p:cNvPr id="8" name="Content Placeholder 2">
            <a:extLst>
              <a:ext uri="{FF2B5EF4-FFF2-40B4-BE49-F238E27FC236}">
                <a16:creationId xmlns:a16="http://schemas.microsoft.com/office/drawing/2014/main" id="{48C654A4-B575-494F-A010-242619893E95}"/>
              </a:ext>
            </a:extLst>
          </p:cNvPr>
          <p:cNvSpPr txBox="1">
            <a:spLocks/>
          </p:cNvSpPr>
          <p:nvPr/>
        </p:nvSpPr>
        <p:spPr bwMode="auto">
          <a:xfrm>
            <a:off x="457200" y="5020195"/>
            <a:ext cx="8363271" cy="71306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Positioning materials so that they are easy to reach and can be replenished without interruption is an efficient way of working.</a:t>
            </a:r>
          </a:p>
          <a:p>
            <a:endParaRPr lang="en-US" kern="0" dirty="0"/>
          </a:p>
          <a:p>
            <a:r>
              <a:rPr lang="en-US" kern="0" dirty="0"/>
              <a:t> </a:t>
            </a:r>
          </a:p>
          <a:p>
            <a:endParaRPr lang="en-US" kern="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Mechanical handling</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465557"/>
            <a:ext cx="8147247" cy="1008112"/>
          </a:xfrm>
        </p:spPr>
        <p:txBody>
          <a:bodyPr/>
          <a:lstStyle/>
          <a:p>
            <a:r>
              <a:rPr lang="en-GB" dirty="0"/>
              <a:t>Construction materials and equipment  are often heavy and awkwardly shaped. Wherever possible, mechanical handling should be used in preference to manual handling.</a:t>
            </a:r>
          </a:p>
        </p:txBody>
      </p:sp>
      <p:pic>
        <p:nvPicPr>
          <p:cNvPr id="4" name="Picture 3">
            <a:extLst>
              <a:ext uri="{FF2B5EF4-FFF2-40B4-BE49-F238E27FC236}">
                <a16:creationId xmlns:a16="http://schemas.microsoft.com/office/drawing/2014/main" id="{4C781FB8-DE4D-4B7E-8DC4-0E85AEF23620}"/>
              </a:ext>
            </a:extLst>
          </p:cNvPr>
          <p:cNvPicPr>
            <a:picLocks noChangeAspect="1"/>
          </p:cNvPicPr>
          <p:nvPr/>
        </p:nvPicPr>
        <p:blipFill>
          <a:blip r:embed="rId2"/>
          <a:stretch>
            <a:fillRect/>
          </a:stretch>
        </p:blipFill>
        <p:spPr>
          <a:xfrm>
            <a:off x="4485195" y="2515445"/>
            <a:ext cx="4217496" cy="2353716"/>
          </a:xfrm>
          <a:prstGeom prst="rect">
            <a:avLst/>
          </a:prstGeom>
        </p:spPr>
      </p:pic>
      <p:sp>
        <p:nvSpPr>
          <p:cNvPr id="7" name="Content Placeholder 2">
            <a:extLst>
              <a:ext uri="{FF2B5EF4-FFF2-40B4-BE49-F238E27FC236}">
                <a16:creationId xmlns:a16="http://schemas.microsoft.com/office/drawing/2014/main" id="{8BD66991-7A17-4C5F-9A2B-19C1CECB4C72}"/>
              </a:ext>
            </a:extLst>
          </p:cNvPr>
          <p:cNvSpPr txBox="1">
            <a:spLocks/>
          </p:cNvSpPr>
          <p:nvPr/>
        </p:nvSpPr>
        <p:spPr bwMode="auto">
          <a:xfrm>
            <a:off x="441309" y="2548916"/>
            <a:ext cx="3986675" cy="246958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Machinery such as a forklift can make a significant contribution to the running of an efficient site.</a:t>
            </a:r>
          </a:p>
          <a:p>
            <a:r>
              <a:rPr lang="en-US" kern="0" dirty="0"/>
              <a:t>These machines can travel across rough terrain and safely position heavy loads in hard-to-reach locations.</a:t>
            </a:r>
          </a:p>
        </p:txBody>
      </p:sp>
      <p:sp>
        <p:nvSpPr>
          <p:cNvPr id="8" name="Content Placeholder 2">
            <a:extLst>
              <a:ext uri="{FF2B5EF4-FFF2-40B4-BE49-F238E27FC236}">
                <a16:creationId xmlns:a16="http://schemas.microsoft.com/office/drawing/2014/main" id="{6195F606-B9F9-40A5-A681-778970EA26A0}"/>
              </a:ext>
            </a:extLst>
          </p:cNvPr>
          <p:cNvSpPr txBox="1">
            <a:spLocks/>
          </p:cNvSpPr>
          <p:nvPr/>
        </p:nvSpPr>
        <p:spPr bwMode="auto">
          <a:xfrm>
            <a:off x="411571" y="5093744"/>
            <a:ext cx="8147247" cy="66314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Working in cooperation with a skilled machine operator can maintain high levels of efficiency and productivity on a site.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0F723-16B0-4242-BDA1-129EC841953B}"/>
              </a:ext>
            </a:extLst>
          </p:cNvPr>
          <p:cNvSpPr>
            <a:spLocks noGrp="1"/>
          </p:cNvSpPr>
          <p:nvPr>
            <p:ph type="title"/>
          </p:nvPr>
        </p:nvSpPr>
        <p:spPr/>
        <p:txBody>
          <a:bodyPr/>
          <a:lstStyle/>
          <a:p>
            <a:r>
              <a:rPr lang="en-GB" dirty="0"/>
              <a:t>Mechanical handling </a:t>
            </a:r>
            <a:r>
              <a:rPr lang="en-GB" b="0" dirty="0"/>
              <a:t>continued</a:t>
            </a:r>
          </a:p>
        </p:txBody>
      </p:sp>
      <p:sp>
        <p:nvSpPr>
          <p:cNvPr id="4" name="Rectangle 3">
            <a:extLst>
              <a:ext uri="{FF2B5EF4-FFF2-40B4-BE49-F238E27FC236}">
                <a16:creationId xmlns:a16="http://schemas.microsoft.com/office/drawing/2014/main" id="{66B124CC-52BF-4FD2-9C06-EA36CAD2C882}"/>
              </a:ext>
            </a:extLst>
          </p:cNvPr>
          <p:cNvSpPr/>
          <p:nvPr/>
        </p:nvSpPr>
        <p:spPr>
          <a:xfrm>
            <a:off x="354027" y="1404059"/>
            <a:ext cx="5442109" cy="4401205"/>
          </a:xfrm>
          <a:prstGeom prst="rect">
            <a:avLst/>
          </a:prstGeom>
        </p:spPr>
        <p:txBody>
          <a:bodyPr wrap="square">
            <a:spAutoFit/>
          </a:bodyPr>
          <a:lstStyle/>
          <a:p>
            <a:r>
              <a:rPr lang="en-US" kern="0" dirty="0">
                <a:latin typeface="+mn-lt"/>
                <a:ea typeface="ＭＳ Ｐゴシック" charset="-128"/>
              </a:rPr>
              <a:t>Large construction sites often use a tower crane for efficiency in storing and moving materials and equipment mechanically.</a:t>
            </a:r>
          </a:p>
          <a:p>
            <a:endParaRPr lang="en-US" kern="0" dirty="0">
              <a:latin typeface="+mn-lt"/>
              <a:ea typeface="ＭＳ Ｐゴシック" charset="-128"/>
            </a:endParaRPr>
          </a:p>
          <a:p>
            <a:r>
              <a:rPr lang="en-US" kern="0" dirty="0">
                <a:latin typeface="+mn-lt"/>
                <a:ea typeface="ＭＳ Ｐゴシック" charset="-128"/>
              </a:rPr>
              <a:t>Careful planning and positioning of the site crane will allow materials to be offloaded when they are delivered and stored. They can then be moved to the work location efficiently, </a:t>
            </a:r>
            <a:r>
              <a:rPr lang="en-GB" kern="0" dirty="0">
                <a:latin typeface="+mn-lt"/>
                <a:ea typeface="ＭＳ Ｐゴシック" charset="-128"/>
              </a:rPr>
              <a:t>minimising damage and avoiding double handling</a:t>
            </a:r>
            <a:r>
              <a:rPr lang="en-US" kern="0" dirty="0">
                <a:latin typeface="+mn-lt"/>
                <a:ea typeface="ＭＳ Ｐゴシック" charset="-128"/>
              </a:rPr>
              <a:t>.</a:t>
            </a:r>
          </a:p>
          <a:p>
            <a:endParaRPr lang="en-US" kern="0" dirty="0">
              <a:latin typeface="+mn-lt"/>
              <a:ea typeface="ＭＳ Ｐゴシック" charset="-128"/>
            </a:endParaRPr>
          </a:p>
          <a:p>
            <a:r>
              <a:rPr lang="en-US" kern="0" dirty="0">
                <a:latin typeface="+mn-lt"/>
                <a:ea typeface="ＭＳ Ｐゴシック" charset="-128"/>
              </a:rPr>
              <a:t>The crane is often centrally positioned on the</a:t>
            </a:r>
          </a:p>
          <a:p>
            <a:r>
              <a:rPr lang="en-US" kern="0" dirty="0">
                <a:latin typeface="+mn-lt"/>
                <a:ea typeface="ＭＳ Ｐゴシック" charset="-128"/>
              </a:rPr>
              <a:t>construction plot to allow for the whole site to be easily reached.</a:t>
            </a:r>
            <a:endParaRPr lang="en-GB" kern="0" dirty="0">
              <a:latin typeface="+mn-lt"/>
              <a:ea typeface="ＭＳ Ｐゴシック" charset="-128"/>
            </a:endParaRPr>
          </a:p>
        </p:txBody>
      </p:sp>
      <p:pic>
        <p:nvPicPr>
          <p:cNvPr id="3" name="Picture 2">
            <a:extLst>
              <a:ext uri="{FF2B5EF4-FFF2-40B4-BE49-F238E27FC236}">
                <a16:creationId xmlns:a16="http://schemas.microsoft.com/office/drawing/2014/main" id="{12A9A231-0F0A-4F1A-8614-E8F7E5325BC6}"/>
              </a:ext>
            </a:extLst>
          </p:cNvPr>
          <p:cNvPicPr>
            <a:picLocks noChangeAspect="1"/>
          </p:cNvPicPr>
          <p:nvPr/>
        </p:nvPicPr>
        <p:blipFill>
          <a:blip r:embed="rId2"/>
          <a:stretch>
            <a:fillRect/>
          </a:stretch>
        </p:blipFill>
        <p:spPr>
          <a:xfrm>
            <a:off x="5981661" y="1556792"/>
            <a:ext cx="2808312" cy="3896741"/>
          </a:xfrm>
          <a:prstGeom prst="rect">
            <a:avLst/>
          </a:prstGeom>
        </p:spPr>
      </p:pic>
    </p:spTree>
    <p:extLst>
      <p:ext uri="{BB962C8B-B14F-4D97-AF65-F5344CB8AC3E}">
        <p14:creationId xmlns:p14="http://schemas.microsoft.com/office/powerpoint/2010/main" val="2403791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11FC4-A5BB-40E7-8F57-2F2EE55F52D6}"/>
              </a:ext>
            </a:extLst>
          </p:cNvPr>
          <p:cNvSpPr>
            <a:spLocks noGrp="1"/>
          </p:cNvSpPr>
          <p:nvPr>
            <p:ph type="title"/>
          </p:nvPr>
        </p:nvSpPr>
        <p:spPr/>
        <p:txBody>
          <a:bodyPr/>
          <a:lstStyle/>
          <a:p>
            <a:r>
              <a:rPr lang="en-GB" dirty="0">
                <a:ea typeface="ＭＳ Ｐゴシック" pitchFamily="-105" charset="-128"/>
                <a:cs typeface="ＭＳ Ｐゴシック" pitchFamily="-105" charset="-128"/>
              </a:rPr>
              <a:t>Dealing with different materials</a:t>
            </a:r>
            <a:endParaRPr lang="en-GB" dirty="0"/>
          </a:p>
        </p:txBody>
      </p:sp>
      <p:sp>
        <p:nvSpPr>
          <p:cNvPr id="5" name="Content Placeholder 2">
            <a:extLst>
              <a:ext uri="{FF2B5EF4-FFF2-40B4-BE49-F238E27FC236}">
                <a16:creationId xmlns:a16="http://schemas.microsoft.com/office/drawing/2014/main" id="{85636684-287B-4C46-8575-6757748974E4}"/>
              </a:ext>
            </a:extLst>
          </p:cNvPr>
          <p:cNvSpPr txBox="1">
            <a:spLocks/>
          </p:cNvSpPr>
          <p:nvPr/>
        </p:nvSpPr>
        <p:spPr bwMode="auto">
          <a:xfrm>
            <a:off x="447938" y="1424052"/>
            <a:ext cx="5924261" cy="43223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Masonry materials have a range of different shapes and weights, which can affect efficiency when moving and storing them. Some are regular in form whereas others are irregular and difficult to handle.</a:t>
            </a:r>
          </a:p>
          <a:p>
            <a:r>
              <a:rPr lang="en-US" kern="0" dirty="0"/>
              <a:t>Bricks are relatively easy to handle since they are not excessively heavy and are regular in shape. Dense concrete blocks are much heavier and larger, and an operative may find them awkward to move and handle.</a:t>
            </a:r>
          </a:p>
          <a:p>
            <a:r>
              <a:rPr lang="en-US" kern="0" dirty="0"/>
              <a:t>Stone masonry materials are often irregular in shape, vary in weight and are difficult to stack and store. </a:t>
            </a:r>
          </a:p>
        </p:txBody>
      </p:sp>
      <p:pic>
        <p:nvPicPr>
          <p:cNvPr id="7" name="Picture 3">
            <a:extLst>
              <a:ext uri="{FF2B5EF4-FFF2-40B4-BE49-F238E27FC236}">
                <a16:creationId xmlns:a16="http://schemas.microsoft.com/office/drawing/2014/main" id="{C910C4AB-870D-4E37-8421-4B5BEC81E4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1368699"/>
            <a:ext cx="2191813" cy="12437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3" descr="Engineering-brick-Worc-Red_large.jpg">
            <a:extLst>
              <a:ext uri="{FF2B5EF4-FFF2-40B4-BE49-F238E27FC236}">
                <a16:creationId xmlns:a16="http://schemas.microsoft.com/office/drawing/2014/main" id="{5EB09E2C-08A1-454C-A880-934E173CE20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04248" y="2802229"/>
            <a:ext cx="1436326" cy="1436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AD2BF06A-4BA2-4BF6-8EFA-899F805D0AB6}"/>
              </a:ext>
            </a:extLst>
          </p:cNvPr>
          <p:cNvPicPr>
            <a:picLocks noChangeAspect="1"/>
          </p:cNvPicPr>
          <p:nvPr/>
        </p:nvPicPr>
        <p:blipFill>
          <a:blip r:embed="rId4"/>
          <a:stretch>
            <a:fillRect/>
          </a:stretch>
        </p:blipFill>
        <p:spPr>
          <a:xfrm>
            <a:off x="6804248" y="4428343"/>
            <a:ext cx="1728192" cy="1706944"/>
          </a:xfrm>
          <a:prstGeom prst="rect">
            <a:avLst/>
          </a:prstGeom>
        </p:spPr>
      </p:pic>
    </p:spTree>
    <p:extLst>
      <p:ext uri="{BB962C8B-B14F-4D97-AF65-F5344CB8AC3E}">
        <p14:creationId xmlns:p14="http://schemas.microsoft.com/office/powerpoint/2010/main" val="3386253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2.xml><?xml version="1.0" encoding="utf-8"?>
<ds:datastoreItem xmlns:ds="http://schemas.openxmlformats.org/officeDocument/2006/customXml" ds:itemID="{A5CCB350-B76C-41FC-AE69-633CA55F79C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1914</TotalTime>
  <Words>532</Words>
  <Application>Microsoft Office PowerPoint</Application>
  <PresentationFormat>On-screen Show (4:3)</PresentationFormat>
  <Paragraphs>50</Paragraphs>
  <Slides>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Default Design</vt:lpstr>
      <vt:lpstr>PowerPoint 11: Methods of preparing the work area – efficiency</vt:lpstr>
      <vt:lpstr>Storage on site</vt:lpstr>
      <vt:lpstr>Storage on site continued</vt:lpstr>
      <vt:lpstr>Manual handling </vt:lpstr>
      <vt:lpstr>Mechanical handling</vt:lpstr>
      <vt:lpstr>Mechanical handling continued</vt:lpstr>
      <vt:lpstr>Dealing with different materials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Linda Mellor</cp:lastModifiedBy>
  <cp:revision>146</cp:revision>
  <dcterms:created xsi:type="dcterms:W3CDTF">2013-05-28T00:38:54Z</dcterms:created>
  <dcterms:modified xsi:type="dcterms:W3CDTF">2021-01-11T18:26:24Z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