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56" r:id="rId5"/>
    <p:sldId id="348" r:id="rId6"/>
    <p:sldId id="350" r:id="rId7"/>
    <p:sldId id="346" r:id="rId8"/>
    <p:sldId id="267" r:id="rId9"/>
  </p:sldIdLst>
  <p:sldSz cx="9144000" cy="6858000" type="screen4x3"/>
  <p:notesSz cx="6858000" cy="9144000"/>
  <p:custDataLst>
    <p:tags r:id="rId1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0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41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25: Working safely within timescales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B113-DCAB-4CDF-8FDC-84DBC846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Timescales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032AB7-275B-4F51-953C-D386427FF48A}"/>
              </a:ext>
            </a:extLst>
          </p:cNvPr>
          <p:cNvSpPr txBox="1">
            <a:spLocks/>
          </p:cNvSpPr>
          <p:nvPr/>
        </p:nvSpPr>
        <p:spPr bwMode="auto">
          <a:xfrm>
            <a:off x="489857" y="1398365"/>
            <a:ext cx="4514191" cy="452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All construction projects must keep to timescales, deadlines and budgets to be successful, and the bricklayer has a role in this.</a:t>
            </a:r>
          </a:p>
          <a:p>
            <a:r>
              <a:rPr lang="en-GB" dirty="0"/>
              <a:t>Planning carefully is key to efficiency and productivity on site. </a:t>
            </a:r>
          </a:p>
          <a:p>
            <a:r>
              <a:rPr lang="en-GB" dirty="0"/>
              <a:t>A Gantt chart is a document that helps site personnel follow a set sequence of activities and that shows clearly if work on site is progressing to schedule. </a:t>
            </a:r>
          </a:p>
          <a:p>
            <a:r>
              <a:rPr lang="en-GB" dirty="0"/>
              <a:t>It can be simple or more complex, depending on the size of the project.</a:t>
            </a:r>
          </a:p>
          <a:p>
            <a:endParaRPr lang="en-GB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95A5D19-B8D9-454A-915E-0B00C459B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87212"/>
              </p:ext>
            </p:extLst>
          </p:nvPr>
        </p:nvGraphicFramePr>
        <p:xfrm>
          <a:off x="5724128" y="988866"/>
          <a:ext cx="2696207" cy="52802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61046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</a:tblGrid>
              <a:tr h="5833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b="1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Task</a:t>
                      </a:r>
                      <a:endParaRPr sz="300">
                        <a:latin typeface="Arial"/>
                        <a:cs typeface="Arial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48260" indent="-78105">
                        <a:lnSpc>
                          <a:spcPts val="1100"/>
                        </a:lnSpc>
                        <a:spcBef>
                          <a:spcPts val="45"/>
                        </a:spcBef>
                      </a:pPr>
                      <a:r>
                        <a:rPr sz="3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Week  </a:t>
                      </a:r>
                      <a:r>
                        <a:rPr sz="300" b="1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300">
                        <a:latin typeface="Arial"/>
                        <a:cs typeface="Arial"/>
                      </a:endParaRPr>
                    </a:p>
                  </a:txBody>
                  <a:tcPr marL="0" marR="0" marT="2348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8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9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15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Activity</a:t>
                      </a:r>
                      <a:endParaRPr sz="300">
                        <a:latin typeface="Arial"/>
                        <a:cs typeface="Arial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 marR="66040">
                        <a:lnSpc>
                          <a:spcPts val="1100"/>
                        </a:lnSpc>
                        <a:spcBef>
                          <a:spcPts val="4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Site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preparation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and setting 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out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4918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6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 marR="292100">
                        <a:lnSpc>
                          <a:spcPts val="1100"/>
                        </a:lnSpc>
                        <a:spcBef>
                          <a:spcPts val="45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Excavation/concrete to  foundations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sz="300" spc="7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drains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4918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07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Brickwork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300" spc="9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2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DPC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Back </a:t>
                      </a:r>
                      <a:r>
                        <a:rPr sz="300" spc="-2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fill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ram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 marR="118110">
                        <a:lnSpc>
                          <a:spcPts val="1100"/>
                        </a:lnSpc>
                        <a:spcBef>
                          <a:spcPts val="4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Hardcore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and </a:t>
                      </a: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ground 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floor  </a:t>
                      </a: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slab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4918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6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Brickwork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first</a:t>
                      </a:r>
                      <a:r>
                        <a:rPr sz="300" spc="14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-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lift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Scaffolding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8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Brickwork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first</a:t>
                      </a:r>
                      <a:r>
                        <a:rPr sz="300" spc="13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floor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9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First 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floor</a:t>
                      </a:r>
                      <a:r>
                        <a:rPr sz="300" spc="9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joisting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Brickwork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300" spc="9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eaves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Roof</a:t>
                      </a:r>
                      <a:r>
                        <a:rPr sz="300" spc="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structure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Roof</a:t>
                      </a:r>
                      <a:r>
                        <a:rPr sz="300" spc="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tile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Windows</a:t>
                      </a:r>
                      <a:r>
                        <a:rPr sz="300" spc="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fitted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819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Carpentry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first</a:t>
                      </a:r>
                      <a:r>
                        <a:rPr sz="300" spc="9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fix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15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Plumbing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first 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fix/second</a:t>
                      </a:r>
                      <a:r>
                        <a:rPr sz="300" spc="14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fix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16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Electrical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first 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fix/second</a:t>
                      </a:r>
                      <a:r>
                        <a:rPr sz="300" spc="15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fix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17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Services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18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Plastering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19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Second </a:t>
                      </a:r>
                      <a:r>
                        <a:rPr sz="300" spc="-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fix</a:t>
                      </a:r>
                      <a:r>
                        <a:rPr sz="300" spc="8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carpentry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Decoration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43828">
                <a:tc rowSpan="2">
                  <a:txBody>
                    <a:bodyPr/>
                    <a:lstStyle/>
                    <a:p>
                      <a:pPr marL="8255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External</a:t>
                      </a:r>
                      <a:r>
                        <a:rPr sz="300" spc="4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finishing/snagging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765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438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9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568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b="1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Labour</a:t>
                      </a:r>
                      <a:r>
                        <a:rPr sz="300" b="1" spc="6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3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requirements</a:t>
                      </a:r>
                      <a:endParaRPr sz="300">
                        <a:latin typeface="Arial"/>
                        <a:cs typeface="Arial"/>
                      </a:endParaRPr>
                    </a:p>
                  </a:txBody>
                  <a:tcPr marL="0" marR="0" marT="3653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568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Labourer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3653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Carpenter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Bricklayer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6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b="1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Subcontractors</a:t>
                      </a:r>
                      <a:endParaRPr sz="300">
                        <a:latin typeface="Arial"/>
                        <a:cs typeface="Arial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3629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0800" marR="314325">
                        <a:lnSpc>
                          <a:spcPts val="1100"/>
                        </a:lnSpc>
                        <a:spcBef>
                          <a:spcPts val="45"/>
                        </a:spcBef>
                      </a:pPr>
                      <a:r>
                        <a:rPr sz="300" spc="10" dirty="0">
                          <a:solidFill>
                            <a:srgbClr val="0091C2"/>
                          </a:solidFill>
                          <a:latin typeface="Calibri"/>
                          <a:cs typeface="Calibri"/>
                        </a:rPr>
                        <a:t>Scaffolding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300" spc="5" dirty="0">
                          <a:solidFill>
                            <a:srgbClr val="F48523"/>
                          </a:solidFill>
                          <a:latin typeface="Calibri"/>
                          <a:cs typeface="Calibri"/>
                        </a:rPr>
                        <a:t>roof </a:t>
                      </a:r>
                      <a:r>
                        <a:rPr sz="300" dirty="0">
                          <a:solidFill>
                            <a:srgbClr val="F48523"/>
                          </a:solidFill>
                          <a:latin typeface="Calibri"/>
                          <a:cs typeface="Calibri"/>
                        </a:rPr>
                        <a:t>tiler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,  </a:t>
                      </a:r>
                      <a:r>
                        <a:rPr sz="300" spc="15" dirty="0">
                          <a:solidFill>
                            <a:srgbClr val="919598"/>
                          </a:solidFill>
                          <a:latin typeface="Calibri"/>
                          <a:cs typeface="Calibri"/>
                        </a:rPr>
                        <a:t>services</a:t>
                      </a: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300" spc="5" dirty="0">
                          <a:solidFill>
                            <a:srgbClr val="82CA9C"/>
                          </a:solidFill>
                          <a:latin typeface="Calibri"/>
                          <a:cs typeface="Calibri"/>
                        </a:rPr>
                        <a:t>plumber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,  </a:t>
                      </a:r>
                      <a:r>
                        <a:rPr sz="300" spc="5" dirty="0">
                          <a:solidFill>
                            <a:srgbClr val="892890"/>
                          </a:solidFill>
                          <a:latin typeface="Calibri"/>
                          <a:cs typeface="Calibri"/>
                        </a:rPr>
                        <a:t>electrician</a:t>
                      </a: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300" spc="10" dirty="0">
                          <a:solidFill>
                            <a:srgbClr val="B78BBF"/>
                          </a:solidFill>
                          <a:latin typeface="Calibri"/>
                          <a:cs typeface="Calibri"/>
                        </a:rPr>
                        <a:t>plasterer,  </a:t>
                      </a:r>
                      <a:r>
                        <a:rPr sz="300" spc="5" dirty="0">
                          <a:solidFill>
                            <a:srgbClr val="FFCB04"/>
                          </a:solidFill>
                          <a:latin typeface="Calibri"/>
                          <a:cs typeface="Calibri"/>
                        </a:rPr>
                        <a:t>painter </a:t>
                      </a:r>
                      <a:r>
                        <a:rPr sz="300" spc="10" dirty="0">
                          <a:solidFill>
                            <a:srgbClr val="FFCB04"/>
                          </a:solidFill>
                          <a:latin typeface="Calibri"/>
                          <a:cs typeface="Calibri"/>
                        </a:rPr>
                        <a:t>and decorater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,  </a:t>
                      </a:r>
                      <a:r>
                        <a:rPr sz="300" spc="15" dirty="0">
                          <a:solidFill>
                            <a:srgbClr val="F599B1"/>
                          </a:solidFill>
                          <a:latin typeface="Calibri"/>
                          <a:cs typeface="Calibri"/>
                        </a:rPr>
                        <a:t>landscaper</a:t>
                      </a:r>
                      <a:r>
                        <a:rPr sz="3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4918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0091C2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48523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48523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2CA9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9289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19598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78BB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78B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78BB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2CA9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9289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19598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CB04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CB04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599B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7432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0091C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4852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4852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2CA9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9289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1959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78B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78B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0091C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2CA9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89289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1959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CB0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FCB0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F599B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b="1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Plant</a:t>
                      </a:r>
                      <a:r>
                        <a:rPr sz="300" b="1" spc="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3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requirements</a:t>
                      </a:r>
                      <a:endParaRPr sz="300">
                        <a:latin typeface="Arial"/>
                        <a:cs typeface="Arial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Ground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works</a:t>
                      </a:r>
                      <a:r>
                        <a:rPr sz="300" spc="9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plant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5631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5631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5631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B5631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Cement</a:t>
                      </a:r>
                      <a:r>
                        <a:rPr sz="300" spc="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mixer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6BB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57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30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Scaffolding</a:t>
                      </a:r>
                      <a:endParaRPr sz="300">
                        <a:latin typeface="Calibri"/>
                        <a:cs typeface="Calibri"/>
                      </a:endParaRPr>
                    </a:p>
                  </a:txBody>
                  <a:tcPr marL="0" marR="0" marT="391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1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231F2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81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740F7-4A72-43A7-BAC8-DC339E68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Timescales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83094B2-8E1B-4BA4-8A4E-97950E841E9E}"/>
              </a:ext>
            </a:extLst>
          </p:cNvPr>
          <p:cNvSpPr txBox="1">
            <a:spLocks/>
          </p:cNvSpPr>
          <p:nvPr/>
        </p:nvSpPr>
        <p:spPr bwMode="auto">
          <a:xfrm>
            <a:off x="457200" y="1527944"/>
            <a:ext cx="4618856" cy="442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To contribute to the success of the construction team when working within project timescales, the bricklayer must demonstrate a number of qualities. 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Reliability. Arriving on site at the agreed time and working as instructed.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Flexibility. Being willing to make changes in work patterns to overcome problems.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Cooperation. Working alongside other trades and promoting the smooth running of the project.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487E9A-8641-4FBF-AE18-51F7BE794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429" y="2070163"/>
            <a:ext cx="3512371" cy="27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5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 working practice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A31E4E-7178-4340-8767-96030DF210E3}"/>
              </a:ext>
            </a:extLst>
          </p:cNvPr>
          <p:cNvSpPr txBox="1">
            <a:spLocks/>
          </p:cNvSpPr>
          <p:nvPr/>
        </p:nvSpPr>
        <p:spPr bwMode="auto">
          <a:xfrm>
            <a:off x="467831" y="1370627"/>
            <a:ext cx="5040273" cy="417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When working on site there are many potential hazards that must be carefully managed.</a:t>
            </a:r>
          </a:p>
          <a:p>
            <a:r>
              <a:rPr lang="en-US" kern="0" dirty="0"/>
              <a:t>A great deal of regulation has been developed to protect workers and keep them safe, and inspectors visit construction sites to make sure the law is upheld.</a:t>
            </a:r>
          </a:p>
          <a:p>
            <a:r>
              <a:rPr lang="en-US" kern="0" dirty="0"/>
              <a:t>While working within timescales is important, never trade productivity for safety. </a:t>
            </a:r>
          </a:p>
          <a:p>
            <a:r>
              <a:rPr lang="en-US" kern="0" dirty="0"/>
              <a:t>Always look for ways to work efficiently but safely, looking after your own welfare and the safety of others working with you.</a:t>
            </a:r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6" name="Picture 5" descr="A person in a hardhat looking at his phone&#10;&#10;Description automatically generated with low confidence">
            <a:extLst>
              <a:ext uri="{FF2B5EF4-FFF2-40B4-BE49-F238E27FC236}">
                <a16:creationId xmlns:a16="http://schemas.microsoft.com/office/drawing/2014/main" id="{6588D386-2C91-4493-AD57-2889212F19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75"/>
          <a:stretch/>
        </p:blipFill>
        <p:spPr>
          <a:xfrm>
            <a:off x="5728777" y="1772816"/>
            <a:ext cx="2940496" cy="303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3832</TotalTime>
  <Words>447</Words>
  <Application>Microsoft Office PowerPoint</Application>
  <PresentationFormat>On-screen Show (4:3)</PresentationFormat>
  <Paragraphs>142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Lucida Grande</vt:lpstr>
      <vt:lpstr>Times New Roman</vt:lpstr>
      <vt:lpstr>Default Design</vt:lpstr>
      <vt:lpstr>PowerPoint 25: Working safely within timescales</vt:lpstr>
      <vt:lpstr>Timescales</vt:lpstr>
      <vt:lpstr>Timescales continued</vt:lpstr>
      <vt:lpstr>Safe working practice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164</cp:revision>
  <dcterms:created xsi:type="dcterms:W3CDTF">2013-05-28T00:38:54Z</dcterms:created>
  <dcterms:modified xsi:type="dcterms:W3CDTF">2021-04-21T10:26:04Z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