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4"/>
  </p:notesMasterIdLst>
  <p:handoutMasterIdLst>
    <p:handoutMasterId r:id="rId15"/>
  </p:handoutMasterIdLst>
  <p:sldIdLst>
    <p:sldId id="256" r:id="rId5"/>
    <p:sldId id="338" r:id="rId6"/>
    <p:sldId id="340" r:id="rId7"/>
    <p:sldId id="328" r:id="rId8"/>
    <p:sldId id="336" r:id="rId9"/>
    <p:sldId id="341" r:id="rId10"/>
    <p:sldId id="342" r:id="rId11"/>
    <p:sldId id="343" r:id="rId12"/>
    <p:sldId id="267" r:id="rId13"/>
  </p:sldIdLst>
  <p:sldSz cx="9144000" cy="6858000" type="screen4x3"/>
  <p:notesSz cx="6858000" cy="9144000"/>
  <p:custDataLst>
    <p:tags r:id="rId16"/>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9BC9592-3FD4-4628-BD0D-7ECE92B9EC74}" v="5" dt="2020-11-27T09:44:21.5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981" autoAdjust="0"/>
    <p:restoredTop sz="93792" autoAdjust="0"/>
  </p:normalViewPr>
  <p:slideViewPr>
    <p:cSldViewPr showGuides="1">
      <p:cViewPr varScale="1">
        <p:scale>
          <a:sx n="68" d="100"/>
          <a:sy n="68" d="100"/>
        </p:scale>
        <p:origin x="1020" y="72"/>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48" d="100"/>
          <a:sy n="48" d="100"/>
        </p:scale>
        <p:origin x="2684" y="4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1/11/2021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1640015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2899735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GB" sz="900" baseline="0" dirty="0"/>
              <a:t>2021 City and Guilds of London Institute</a:t>
            </a:r>
            <a:r>
              <a:rPr lang="en-US" sz="900" baseline="0" dirty="0"/>
              <a:t>. All rights reserved. </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9</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  </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107: Working with brick, block and stone</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a:ea typeface="ＭＳ Ｐゴシック" pitchFamily="-105" charset="-128"/>
                <a:cs typeface="ＭＳ Ｐゴシック" pitchFamily="-105" charset="-128"/>
              </a:rPr>
              <a:t>PowerPoint 15: Calculating </a:t>
            </a:r>
            <a:r>
              <a:rPr lang="en-GB" dirty="0">
                <a:ea typeface="ＭＳ Ｐゴシック" pitchFamily="-105" charset="-128"/>
                <a:cs typeface="ＭＳ Ｐゴシック" pitchFamily="-105" charset="-128"/>
              </a:rPr>
              <a:t>quantities – area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gli\user\Home\prodev\laurenh\Downloads\shutterstock_133357625.jpg">
            <a:extLst>
              <a:ext uri="{FF2B5EF4-FFF2-40B4-BE49-F238E27FC236}">
                <a16:creationId xmlns:a16="http://schemas.microsoft.com/office/drawing/2014/main" id="{90854FFB-8869-467E-9D67-DE49F5FEB25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759" t="6131" b="11634"/>
          <a:stretch/>
        </p:blipFill>
        <p:spPr bwMode="auto">
          <a:xfrm>
            <a:off x="6372200" y="3227862"/>
            <a:ext cx="2634852" cy="165659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0037AB7C-8324-4E1C-8C01-89EA07FE31DE}"/>
              </a:ext>
            </a:extLst>
          </p:cNvPr>
          <p:cNvSpPr>
            <a:spLocks noGrp="1"/>
          </p:cNvSpPr>
          <p:nvPr>
            <p:ph type="title"/>
          </p:nvPr>
        </p:nvSpPr>
        <p:spPr/>
        <p:txBody>
          <a:bodyPr/>
          <a:lstStyle/>
          <a:p>
            <a:r>
              <a:rPr lang="en-GB" dirty="0"/>
              <a:t>Quantities and area</a:t>
            </a:r>
          </a:p>
        </p:txBody>
      </p:sp>
      <p:sp>
        <p:nvSpPr>
          <p:cNvPr id="5" name="Content Placeholder 2">
            <a:extLst>
              <a:ext uri="{FF2B5EF4-FFF2-40B4-BE49-F238E27FC236}">
                <a16:creationId xmlns:a16="http://schemas.microsoft.com/office/drawing/2014/main" id="{C11753F1-1F5E-42DA-A676-07B65811C86E}"/>
              </a:ext>
            </a:extLst>
          </p:cNvPr>
          <p:cNvSpPr>
            <a:spLocks noGrp="1"/>
          </p:cNvSpPr>
          <p:nvPr>
            <p:ph sz="quarter" idx="10"/>
          </p:nvPr>
        </p:nvSpPr>
        <p:spPr>
          <a:xfrm>
            <a:off x="457200" y="1514377"/>
            <a:ext cx="8218090" cy="1656597"/>
          </a:xfrm>
        </p:spPr>
        <p:txBody>
          <a:bodyPr/>
          <a:lstStyle/>
          <a:p>
            <a:pPr lvl="0"/>
            <a:r>
              <a:rPr lang="en-GB" dirty="0"/>
              <a:t>Many construction workers shy away from carrying out calculations of quantities, perhaps thinking that it is too complex for them to deal with. </a:t>
            </a:r>
          </a:p>
          <a:p>
            <a:pPr lvl="0"/>
            <a:r>
              <a:rPr lang="en-GB" dirty="0"/>
              <a:t>Failing to calculate the correct amount of materials needed for a task could lead to running out of materials before the task is finished. </a:t>
            </a:r>
          </a:p>
          <a:p>
            <a:r>
              <a:rPr lang="en-US" kern="0" dirty="0"/>
              <a:t> </a:t>
            </a:r>
          </a:p>
          <a:p>
            <a:endParaRPr lang="en-US" kern="0" dirty="0"/>
          </a:p>
          <a:p>
            <a:pPr lvl="0"/>
            <a:endParaRPr lang="en-GB" dirty="0"/>
          </a:p>
        </p:txBody>
      </p:sp>
      <p:sp>
        <p:nvSpPr>
          <p:cNvPr id="11" name="Content Placeholder 2">
            <a:extLst>
              <a:ext uri="{FF2B5EF4-FFF2-40B4-BE49-F238E27FC236}">
                <a16:creationId xmlns:a16="http://schemas.microsoft.com/office/drawing/2014/main" id="{8BAA726D-EA1B-417E-96A6-94B313D3BACD}"/>
              </a:ext>
            </a:extLst>
          </p:cNvPr>
          <p:cNvSpPr txBox="1">
            <a:spLocks/>
          </p:cNvSpPr>
          <p:nvPr/>
        </p:nvSpPr>
        <p:spPr bwMode="auto">
          <a:xfrm>
            <a:off x="457200" y="3227862"/>
            <a:ext cx="6145366" cy="211576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defTabSz="844550">
              <a:lnSpc>
                <a:spcPct val="90000"/>
              </a:lnSpc>
              <a:spcBef>
                <a:spcPct val="0"/>
              </a:spcBef>
              <a:spcAft>
                <a:spcPct val="35000"/>
              </a:spcAft>
            </a:pPr>
            <a:r>
              <a:rPr lang="en-GB" dirty="0"/>
              <a:t>Calculating quantities of bricks and blocks accurately is important as mistakes can lead to unnecessary expense and inefficiency.</a:t>
            </a:r>
          </a:p>
          <a:p>
            <a:pPr defTabSz="844550">
              <a:lnSpc>
                <a:spcPct val="90000"/>
              </a:lnSpc>
              <a:spcAft>
                <a:spcPct val="35000"/>
              </a:spcAft>
            </a:pPr>
            <a:r>
              <a:rPr lang="en-GB" dirty="0"/>
              <a:t>On a personal level, if you cannot calculate the quantity of work completed, you will not be able to be paid accurately.</a:t>
            </a:r>
          </a:p>
          <a:p>
            <a:endParaRPr lang="en-US" kern="0" dirty="0"/>
          </a:p>
        </p:txBody>
      </p:sp>
    </p:spTree>
    <p:extLst>
      <p:ext uri="{BB962C8B-B14F-4D97-AF65-F5344CB8AC3E}">
        <p14:creationId xmlns:p14="http://schemas.microsoft.com/office/powerpoint/2010/main" val="17277685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FE514-A957-4891-B3EC-5749C6BC42BB}"/>
              </a:ext>
            </a:extLst>
          </p:cNvPr>
          <p:cNvSpPr>
            <a:spLocks noGrp="1"/>
          </p:cNvSpPr>
          <p:nvPr>
            <p:ph type="title"/>
          </p:nvPr>
        </p:nvSpPr>
        <p:spPr/>
        <p:txBody>
          <a:bodyPr/>
          <a:lstStyle/>
          <a:p>
            <a:r>
              <a:rPr lang="en-GB" dirty="0"/>
              <a:t>Quantities and area </a:t>
            </a:r>
            <a:r>
              <a:rPr lang="en-GB" b="0" dirty="0"/>
              <a:t>continued</a:t>
            </a:r>
            <a:endParaRPr lang="en-GB" dirty="0"/>
          </a:p>
        </p:txBody>
      </p:sp>
      <p:sp>
        <p:nvSpPr>
          <p:cNvPr id="4" name="Content Placeholder 2">
            <a:extLst>
              <a:ext uri="{FF2B5EF4-FFF2-40B4-BE49-F238E27FC236}">
                <a16:creationId xmlns:a16="http://schemas.microsoft.com/office/drawing/2014/main" id="{3E385669-9223-41D5-86F7-71CD4DD2AA32}"/>
              </a:ext>
            </a:extLst>
          </p:cNvPr>
          <p:cNvSpPr>
            <a:spLocks noGrp="1"/>
          </p:cNvSpPr>
          <p:nvPr>
            <p:ph sz="quarter" idx="10"/>
          </p:nvPr>
        </p:nvSpPr>
        <p:spPr>
          <a:xfrm>
            <a:off x="470194" y="1597290"/>
            <a:ext cx="8229599" cy="1264967"/>
          </a:xfrm>
        </p:spPr>
        <p:txBody>
          <a:bodyPr/>
          <a:lstStyle/>
          <a:p>
            <a:pPr lvl="0"/>
            <a:r>
              <a:rPr lang="en-GB" dirty="0"/>
              <a:t>Following some simple steps makes calculation tasks easier.</a:t>
            </a:r>
          </a:p>
          <a:p>
            <a:r>
              <a:rPr lang="en-GB" dirty="0"/>
              <a:t>To calculate the number of bricks needed for the wall, first we need to work out the area of the face.</a:t>
            </a:r>
          </a:p>
          <a:p>
            <a:pPr lvl="0"/>
            <a:endParaRPr lang="en-GB" dirty="0"/>
          </a:p>
          <a:p>
            <a:r>
              <a:rPr lang="en-GB" dirty="0"/>
              <a:t> </a:t>
            </a:r>
          </a:p>
          <a:p>
            <a:pPr lvl="0"/>
            <a:endParaRPr lang="en-GB" dirty="0"/>
          </a:p>
        </p:txBody>
      </p:sp>
      <p:sp>
        <p:nvSpPr>
          <p:cNvPr id="7" name="Content Placeholder 2">
            <a:extLst>
              <a:ext uri="{FF2B5EF4-FFF2-40B4-BE49-F238E27FC236}">
                <a16:creationId xmlns:a16="http://schemas.microsoft.com/office/drawing/2014/main" id="{29118670-6F9F-49A0-A10D-68987F02984A}"/>
              </a:ext>
            </a:extLst>
          </p:cNvPr>
          <p:cNvSpPr txBox="1">
            <a:spLocks/>
          </p:cNvSpPr>
          <p:nvPr/>
        </p:nvSpPr>
        <p:spPr bwMode="auto">
          <a:xfrm>
            <a:off x="470194" y="3068960"/>
            <a:ext cx="3021686" cy="27810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GB" dirty="0"/>
              <a:t>To do this we simply multiply the length by the height.</a:t>
            </a:r>
          </a:p>
          <a:p>
            <a:r>
              <a:rPr lang="en-GB" dirty="0"/>
              <a:t>To make it easier, first convert the measurements from millimetres to metres.</a:t>
            </a:r>
          </a:p>
          <a:p>
            <a:endParaRPr lang="en-US" kern="0" dirty="0"/>
          </a:p>
        </p:txBody>
      </p:sp>
      <p:pic>
        <p:nvPicPr>
          <p:cNvPr id="6" name="Picture 4">
            <a:extLst>
              <a:ext uri="{FF2B5EF4-FFF2-40B4-BE49-F238E27FC236}">
                <a16:creationId xmlns:a16="http://schemas.microsoft.com/office/drawing/2014/main" id="{EA732D7A-22D8-4847-AEA9-3D569CE7A5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30985" y="2451288"/>
            <a:ext cx="4989487" cy="34259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343547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t>Quantities and area </a:t>
            </a:r>
            <a:r>
              <a:rPr lang="en-GB" b="0" dirty="0"/>
              <a:t>continued</a:t>
            </a:r>
            <a:endParaRPr lang="en-US" dirty="0">
              <a:ea typeface="ＭＳ Ｐゴシック" pitchFamily="-105" charset="-128"/>
              <a:cs typeface="ＭＳ Ｐゴシック" pitchFamily="-105" charset="-128"/>
            </a:endParaRPr>
          </a:p>
        </p:txBody>
      </p:sp>
      <p:sp>
        <p:nvSpPr>
          <p:cNvPr id="16" name="Content Placeholder 2">
            <a:extLst>
              <a:ext uri="{FF2B5EF4-FFF2-40B4-BE49-F238E27FC236}">
                <a16:creationId xmlns:a16="http://schemas.microsoft.com/office/drawing/2014/main" id="{619F8B55-07B0-44F4-960E-421528F80F23}"/>
              </a:ext>
            </a:extLst>
          </p:cNvPr>
          <p:cNvSpPr>
            <a:spLocks noGrp="1"/>
          </p:cNvSpPr>
          <p:nvPr>
            <p:ph sz="quarter" idx="10"/>
          </p:nvPr>
        </p:nvSpPr>
        <p:spPr>
          <a:xfrm>
            <a:off x="476189" y="1504480"/>
            <a:ext cx="8363270" cy="1342324"/>
          </a:xfrm>
        </p:spPr>
        <p:txBody>
          <a:bodyPr/>
          <a:lstStyle/>
          <a:p>
            <a:pPr lvl="0"/>
            <a:r>
              <a:rPr lang="en-GB" dirty="0"/>
              <a:t>To convert millimetres to metres, simply move the decimal point three places to the left.</a:t>
            </a:r>
          </a:p>
          <a:p>
            <a:r>
              <a:rPr lang="en-GB" dirty="0"/>
              <a:t>Take the measurement for length first, which is 1790mm.</a:t>
            </a:r>
          </a:p>
          <a:p>
            <a:pPr lvl="0"/>
            <a:endParaRPr lang="en-GB" dirty="0"/>
          </a:p>
          <a:p>
            <a:endParaRPr lang="en-US" dirty="0"/>
          </a:p>
        </p:txBody>
      </p:sp>
      <p:pic>
        <p:nvPicPr>
          <p:cNvPr id="6" name="Picture 2">
            <a:extLst>
              <a:ext uri="{FF2B5EF4-FFF2-40B4-BE49-F238E27FC236}">
                <a16:creationId xmlns:a16="http://schemas.microsoft.com/office/drawing/2014/main" id="{BCDD5970-C451-4D5D-9905-04DB0B3FD3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75" y="2846804"/>
            <a:ext cx="4837457" cy="30031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Content Placeholder 2">
            <a:extLst>
              <a:ext uri="{FF2B5EF4-FFF2-40B4-BE49-F238E27FC236}">
                <a16:creationId xmlns:a16="http://schemas.microsoft.com/office/drawing/2014/main" id="{73436CDA-57F4-47BF-BE8D-B943A09A244D}"/>
              </a:ext>
            </a:extLst>
          </p:cNvPr>
          <p:cNvSpPr txBox="1">
            <a:spLocks/>
          </p:cNvSpPr>
          <p:nvPr/>
        </p:nvSpPr>
        <p:spPr bwMode="auto">
          <a:xfrm>
            <a:off x="5233888" y="2846804"/>
            <a:ext cx="3605571" cy="255772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lvl="0"/>
            <a:r>
              <a:rPr lang="en-GB" b="1" dirty="0"/>
              <a:t>1790mm</a:t>
            </a:r>
            <a:r>
              <a:rPr lang="en-GB" dirty="0"/>
              <a:t> becomes ...</a:t>
            </a:r>
          </a:p>
          <a:p>
            <a:r>
              <a:rPr lang="en-GB" dirty="0">
                <a:solidFill>
                  <a:srgbClr val="000000"/>
                </a:solidFill>
              </a:rPr>
              <a:t>1790</a:t>
            </a:r>
            <a:r>
              <a:rPr lang="en-GB" b="1" dirty="0"/>
              <a:t>.</a:t>
            </a:r>
            <a:r>
              <a:rPr lang="en-GB" dirty="0">
                <a:solidFill>
                  <a:srgbClr val="000000"/>
                </a:solidFill>
              </a:rPr>
              <a:t>00</a:t>
            </a:r>
          </a:p>
          <a:p>
            <a:r>
              <a:rPr lang="en-GB" dirty="0">
                <a:solidFill>
                  <a:srgbClr val="000000"/>
                </a:solidFill>
              </a:rPr>
              <a:t>179</a:t>
            </a:r>
            <a:r>
              <a:rPr lang="en-GB" b="1" dirty="0"/>
              <a:t>.</a:t>
            </a:r>
            <a:r>
              <a:rPr lang="en-GB" dirty="0">
                <a:solidFill>
                  <a:srgbClr val="000000"/>
                </a:solidFill>
              </a:rPr>
              <a:t>000</a:t>
            </a:r>
          </a:p>
          <a:p>
            <a:r>
              <a:rPr lang="en-GB" dirty="0">
                <a:solidFill>
                  <a:srgbClr val="000000"/>
                </a:solidFill>
              </a:rPr>
              <a:t>17</a:t>
            </a:r>
            <a:r>
              <a:rPr lang="en-GB" dirty="0"/>
              <a:t>.</a:t>
            </a:r>
            <a:r>
              <a:rPr lang="en-GB" dirty="0">
                <a:solidFill>
                  <a:srgbClr val="000000"/>
                </a:solidFill>
              </a:rPr>
              <a:t>9000</a:t>
            </a:r>
          </a:p>
          <a:p>
            <a:r>
              <a:rPr lang="en-GB" b="1" dirty="0">
                <a:solidFill>
                  <a:srgbClr val="000000"/>
                </a:solidFill>
              </a:rPr>
              <a:t>1</a:t>
            </a:r>
            <a:r>
              <a:rPr lang="en-GB" b="1" dirty="0"/>
              <a:t>.</a:t>
            </a:r>
            <a:r>
              <a:rPr lang="en-GB" b="1" dirty="0">
                <a:solidFill>
                  <a:srgbClr val="000000"/>
                </a:solidFill>
              </a:rPr>
              <a:t>79m</a:t>
            </a:r>
          </a:p>
          <a:p>
            <a:endParaRPr lang="en-GB" dirty="0">
              <a:solidFill>
                <a:srgbClr val="000000"/>
              </a:solidFill>
            </a:endParaRPr>
          </a:p>
          <a:p>
            <a:endParaRPr lang="en-GB" dirty="0">
              <a:solidFill>
                <a:srgbClr val="000000"/>
              </a:solidFill>
            </a:endParaRPr>
          </a:p>
          <a:p>
            <a:endParaRPr lang="en-GB" dirty="0">
              <a:solidFill>
                <a:srgbClr val="000000"/>
              </a:solidFill>
            </a:endParaRPr>
          </a:p>
          <a:p>
            <a:pPr lvl="0"/>
            <a:endParaRPr lang="en-GB" dirty="0"/>
          </a:p>
          <a:p>
            <a:endParaRPr lang="en-US" kern="0" dirty="0"/>
          </a:p>
          <a:p>
            <a:endParaRPr lang="en-US" kern="0" dirty="0"/>
          </a:p>
        </p:txBody>
      </p:sp>
      <p:sp>
        <p:nvSpPr>
          <p:cNvPr id="9" name="Curved Up Arrow 17">
            <a:extLst>
              <a:ext uri="{FF2B5EF4-FFF2-40B4-BE49-F238E27FC236}">
                <a16:creationId xmlns:a16="http://schemas.microsoft.com/office/drawing/2014/main" id="{78A75056-6A47-43E2-9CDC-69DAFBF8A344}"/>
              </a:ext>
            </a:extLst>
          </p:cNvPr>
          <p:cNvSpPr/>
          <p:nvPr/>
        </p:nvSpPr>
        <p:spPr>
          <a:xfrm rot="20968369" flipH="1">
            <a:off x="5327091" y="5241693"/>
            <a:ext cx="1763527" cy="545721"/>
          </a:xfrm>
          <a:prstGeom prst="curvedUpArrow">
            <a:avLst>
              <a:gd name="adj1" fmla="val 25000"/>
              <a:gd name="adj2" fmla="val 47094"/>
              <a:gd name="adj3" fmla="val 33989"/>
            </a:avLst>
          </a:prstGeom>
          <a:gradFill>
            <a:gsLst>
              <a:gs pos="0">
                <a:srgbClr val="C1631D"/>
              </a:gs>
              <a:gs pos="90000">
                <a:srgbClr val="C1631D"/>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000000"/>
              </a:solidFill>
            </a:endParaRPr>
          </a:p>
        </p:txBody>
      </p:sp>
      <p:sp>
        <p:nvSpPr>
          <p:cNvPr id="3" name="Rectangle 2">
            <a:extLst>
              <a:ext uri="{FF2B5EF4-FFF2-40B4-BE49-F238E27FC236}">
                <a16:creationId xmlns:a16="http://schemas.microsoft.com/office/drawing/2014/main" id="{13A14D2C-89CB-4290-8866-F968878D6786}"/>
              </a:ext>
            </a:extLst>
          </p:cNvPr>
          <p:cNvSpPr/>
          <p:nvPr/>
        </p:nvSpPr>
        <p:spPr>
          <a:xfrm>
            <a:off x="6732240" y="4069522"/>
            <a:ext cx="2286000" cy="1015663"/>
          </a:xfrm>
          <a:prstGeom prst="rect">
            <a:avLst/>
          </a:prstGeom>
        </p:spPr>
        <p:txBody>
          <a:bodyPr wrap="square">
            <a:spAutoFit/>
          </a:bodyPr>
          <a:lstStyle/>
          <a:p>
            <a:pPr lvl="0"/>
            <a:r>
              <a:rPr lang="en-GB" dirty="0"/>
              <a:t>Decimal point moved three places to the left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a:extLst>
              <a:ext uri="{FF2B5EF4-FFF2-40B4-BE49-F238E27FC236}">
                <a16:creationId xmlns:a16="http://schemas.microsoft.com/office/drawing/2014/main" id="{E55E2EBF-1DBB-4E46-A972-514746C9FA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52370" y="4473864"/>
            <a:ext cx="3275856" cy="18230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a:extLst>
              <a:ext uri="{FF2B5EF4-FFF2-40B4-BE49-F238E27FC236}">
                <a16:creationId xmlns:a16="http://schemas.microsoft.com/office/drawing/2014/main" id="{C020F723-16B0-4242-BDA1-129EC841953B}"/>
              </a:ext>
            </a:extLst>
          </p:cNvPr>
          <p:cNvSpPr>
            <a:spLocks noGrp="1"/>
          </p:cNvSpPr>
          <p:nvPr>
            <p:ph type="title"/>
          </p:nvPr>
        </p:nvSpPr>
        <p:spPr/>
        <p:txBody>
          <a:bodyPr/>
          <a:lstStyle/>
          <a:p>
            <a:r>
              <a:rPr lang="en-GB" dirty="0"/>
              <a:t>Quantities and area </a:t>
            </a:r>
            <a:r>
              <a:rPr lang="en-GB" b="0" dirty="0"/>
              <a:t>continued</a:t>
            </a:r>
          </a:p>
        </p:txBody>
      </p:sp>
      <p:sp>
        <p:nvSpPr>
          <p:cNvPr id="6" name="Rectangle 5">
            <a:extLst>
              <a:ext uri="{FF2B5EF4-FFF2-40B4-BE49-F238E27FC236}">
                <a16:creationId xmlns:a16="http://schemas.microsoft.com/office/drawing/2014/main" id="{E79BF5EB-9121-496C-9F62-94604F9DF712}"/>
              </a:ext>
            </a:extLst>
          </p:cNvPr>
          <p:cNvSpPr/>
          <p:nvPr/>
        </p:nvSpPr>
        <p:spPr>
          <a:xfrm>
            <a:off x="351547" y="1505628"/>
            <a:ext cx="7920880" cy="400110"/>
          </a:xfrm>
          <a:prstGeom prst="rect">
            <a:avLst/>
          </a:prstGeom>
        </p:spPr>
        <p:txBody>
          <a:bodyPr wrap="square">
            <a:spAutoFit/>
          </a:bodyPr>
          <a:lstStyle/>
          <a:p>
            <a:pPr lvl="0"/>
            <a:r>
              <a:rPr lang="en-GB" dirty="0"/>
              <a:t>When we do the same for both dimensions of the wall we have:</a:t>
            </a:r>
          </a:p>
        </p:txBody>
      </p:sp>
      <p:sp>
        <p:nvSpPr>
          <p:cNvPr id="10" name="Rectangle 9">
            <a:extLst>
              <a:ext uri="{FF2B5EF4-FFF2-40B4-BE49-F238E27FC236}">
                <a16:creationId xmlns:a16="http://schemas.microsoft.com/office/drawing/2014/main" id="{EAF6B177-CDED-4767-ACE6-BB8912D001BE}"/>
              </a:ext>
            </a:extLst>
          </p:cNvPr>
          <p:cNvSpPr/>
          <p:nvPr/>
        </p:nvSpPr>
        <p:spPr>
          <a:xfrm>
            <a:off x="899592" y="2017181"/>
            <a:ext cx="7920880" cy="707886"/>
          </a:xfrm>
          <a:prstGeom prst="rect">
            <a:avLst/>
          </a:prstGeom>
        </p:spPr>
        <p:txBody>
          <a:bodyPr wrap="square">
            <a:spAutoFit/>
          </a:bodyPr>
          <a:lstStyle/>
          <a:p>
            <a:pPr lvl="0"/>
            <a:r>
              <a:rPr lang="en-GB" b="1" dirty="0">
                <a:latin typeface="+mn-lt"/>
                <a:ea typeface="ＭＳ Ｐゴシック" charset="-128"/>
              </a:rPr>
              <a:t>Length 1.79m</a:t>
            </a:r>
          </a:p>
          <a:p>
            <a:pPr lvl="0"/>
            <a:r>
              <a:rPr lang="en-GB" b="1" dirty="0">
                <a:latin typeface="+mn-lt"/>
                <a:ea typeface="ＭＳ Ｐゴシック" charset="-128"/>
              </a:rPr>
              <a:t>Height  0.975m</a:t>
            </a:r>
          </a:p>
        </p:txBody>
      </p:sp>
      <p:sp>
        <p:nvSpPr>
          <p:cNvPr id="11" name="Rectangle 10">
            <a:extLst>
              <a:ext uri="{FF2B5EF4-FFF2-40B4-BE49-F238E27FC236}">
                <a16:creationId xmlns:a16="http://schemas.microsoft.com/office/drawing/2014/main" id="{EB608D2B-E4A0-4887-8981-90FC2257FD7B}"/>
              </a:ext>
            </a:extLst>
          </p:cNvPr>
          <p:cNvSpPr/>
          <p:nvPr/>
        </p:nvSpPr>
        <p:spPr>
          <a:xfrm>
            <a:off x="363959" y="2852936"/>
            <a:ext cx="8456513" cy="2067233"/>
          </a:xfrm>
          <a:prstGeom prst="rect">
            <a:avLst/>
          </a:prstGeom>
        </p:spPr>
        <p:txBody>
          <a:bodyPr wrap="square">
            <a:spAutoFit/>
          </a:bodyPr>
          <a:lstStyle/>
          <a:p>
            <a:pPr lvl="0"/>
            <a:r>
              <a:rPr lang="en-GB" dirty="0">
                <a:latin typeface="+mn-lt"/>
                <a:ea typeface="ＭＳ Ｐゴシック" charset="-128"/>
              </a:rPr>
              <a:t>To establish the area of the face of the wall, simply multiply </a:t>
            </a:r>
            <a:r>
              <a:rPr lang="en-GB" b="1" dirty="0">
                <a:latin typeface="+mn-lt"/>
                <a:ea typeface="ＭＳ Ｐゴシック" charset="-128"/>
              </a:rPr>
              <a:t>1.79×0.975</a:t>
            </a:r>
            <a:r>
              <a:rPr lang="en-GB" dirty="0">
                <a:latin typeface="+mn-lt"/>
                <a:ea typeface="ＭＳ Ｐゴシック" charset="-128"/>
              </a:rPr>
              <a:t> which equals: </a:t>
            </a:r>
            <a:r>
              <a:rPr lang="en-GB" b="1" dirty="0">
                <a:latin typeface="+mn-lt"/>
                <a:ea typeface="ＭＳ Ｐゴシック" charset="-128"/>
              </a:rPr>
              <a:t>1.745m² </a:t>
            </a:r>
            <a:r>
              <a:rPr lang="en-GB" dirty="0">
                <a:latin typeface="+mn-lt"/>
                <a:ea typeface="ＭＳ Ｐゴシック" charset="-128"/>
              </a:rPr>
              <a:t>(or square metres). We could round this figure up to </a:t>
            </a:r>
            <a:r>
              <a:rPr lang="en-GB" b="1" dirty="0">
                <a:latin typeface="+mn-lt"/>
                <a:ea typeface="ＭＳ Ｐゴシック" charset="-128"/>
              </a:rPr>
              <a:t>1.75</a:t>
            </a:r>
            <a:r>
              <a:rPr lang="en-GB" dirty="0">
                <a:latin typeface="+mn-lt"/>
                <a:ea typeface="ＭＳ Ｐゴシック" charset="-128"/>
              </a:rPr>
              <a:t> to make things even simpler.</a:t>
            </a:r>
          </a:p>
          <a:p>
            <a:pPr>
              <a:spcBef>
                <a:spcPts val="1000"/>
              </a:spcBef>
            </a:pPr>
            <a:r>
              <a:rPr lang="en-GB" dirty="0">
                <a:latin typeface="+mn-lt"/>
                <a:ea typeface="ＭＳ Ｐゴシック" charset="-128"/>
              </a:rPr>
              <a:t>For a half-brick thick wall there are 60 bricks to a square metre (m²), so if we multiply </a:t>
            </a:r>
            <a:r>
              <a:rPr lang="en-GB" b="1" dirty="0">
                <a:latin typeface="+mn-lt"/>
                <a:ea typeface="ＭＳ Ｐゴシック" charset="-128"/>
              </a:rPr>
              <a:t>1.75×60 </a:t>
            </a:r>
            <a:r>
              <a:rPr lang="en-GB" dirty="0">
                <a:latin typeface="+mn-lt"/>
                <a:ea typeface="ＭＳ Ｐゴシック" charset="-128"/>
              </a:rPr>
              <a:t>we get </a:t>
            </a:r>
            <a:r>
              <a:rPr lang="en-GB" b="1" dirty="0">
                <a:latin typeface="+mn-lt"/>
                <a:ea typeface="ＭＳ Ｐゴシック" charset="-128"/>
              </a:rPr>
              <a:t>105</a:t>
            </a:r>
            <a:r>
              <a:rPr lang="en-GB" dirty="0">
                <a:latin typeface="+mn-lt"/>
                <a:ea typeface="ＭＳ Ｐゴシック" charset="-128"/>
              </a:rPr>
              <a:t> bricks as our calculated quantity.</a:t>
            </a:r>
          </a:p>
          <a:p>
            <a:pPr lvl="0"/>
            <a:endParaRPr lang="en-GB" dirty="0">
              <a:latin typeface="+mn-lt"/>
              <a:ea typeface="ＭＳ Ｐゴシック" charset="-128"/>
            </a:endParaRPr>
          </a:p>
        </p:txBody>
      </p:sp>
    </p:spTree>
    <p:extLst>
      <p:ext uri="{BB962C8B-B14F-4D97-AF65-F5344CB8AC3E}">
        <p14:creationId xmlns:p14="http://schemas.microsoft.com/office/powerpoint/2010/main" val="24037919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E880D-AB71-49B0-A0E4-28BDE57BB98B}"/>
              </a:ext>
            </a:extLst>
          </p:cNvPr>
          <p:cNvSpPr>
            <a:spLocks noGrp="1"/>
          </p:cNvSpPr>
          <p:nvPr>
            <p:ph type="title"/>
          </p:nvPr>
        </p:nvSpPr>
        <p:spPr/>
        <p:txBody>
          <a:bodyPr/>
          <a:lstStyle/>
          <a:p>
            <a:r>
              <a:rPr lang="en-GB" dirty="0"/>
              <a:t>Quantities and area </a:t>
            </a:r>
            <a:r>
              <a:rPr lang="en-GB" b="0" dirty="0"/>
              <a:t>continued</a:t>
            </a:r>
            <a:endParaRPr lang="en-GB" dirty="0"/>
          </a:p>
        </p:txBody>
      </p:sp>
      <p:sp>
        <p:nvSpPr>
          <p:cNvPr id="7" name="Content Placeholder 2">
            <a:extLst>
              <a:ext uri="{FF2B5EF4-FFF2-40B4-BE49-F238E27FC236}">
                <a16:creationId xmlns:a16="http://schemas.microsoft.com/office/drawing/2014/main" id="{6A7B98D2-69FE-4863-9D17-7AFE86CAD808}"/>
              </a:ext>
            </a:extLst>
          </p:cNvPr>
          <p:cNvSpPr txBox="1">
            <a:spLocks/>
          </p:cNvSpPr>
          <p:nvPr/>
        </p:nvSpPr>
        <p:spPr bwMode="auto">
          <a:xfrm>
            <a:off x="457201" y="1612332"/>
            <a:ext cx="5338936" cy="423766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GB" dirty="0"/>
              <a:t>To calculate the number of blocks needed for a wall, we follow the same process and multiply the area of the wall face by </a:t>
            </a:r>
            <a:r>
              <a:rPr lang="en-GB" b="1" dirty="0"/>
              <a:t>10</a:t>
            </a:r>
            <a:r>
              <a:rPr lang="en-GB" dirty="0"/>
              <a:t>,</a:t>
            </a:r>
            <a:r>
              <a:rPr lang="en-GB" b="1" dirty="0"/>
              <a:t> </a:t>
            </a:r>
            <a:r>
              <a:rPr lang="en-GB" dirty="0"/>
              <a:t>since there are 10 blocks to a m².</a:t>
            </a:r>
          </a:p>
          <a:p>
            <a:r>
              <a:rPr lang="en-GB" kern="0" dirty="0">
                <a:solidFill>
                  <a:srgbClr val="000000"/>
                </a:solidFill>
              </a:rPr>
              <a:t>Using already calculated area of </a:t>
            </a:r>
            <a:r>
              <a:rPr lang="en-GB" b="1" kern="0" dirty="0">
                <a:solidFill>
                  <a:srgbClr val="000000"/>
                </a:solidFill>
              </a:rPr>
              <a:t>1.75m²</a:t>
            </a:r>
            <a:r>
              <a:rPr lang="en-GB" kern="0" dirty="0">
                <a:solidFill>
                  <a:srgbClr val="000000"/>
                </a:solidFill>
              </a:rPr>
              <a:t>, we can calculate that we need </a:t>
            </a:r>
            <a:r>
              <a:rPr lang="en-GB" b="1" kern="0" dirty="0">
                <a:solidFill>
                  <a:srgbClr val="000000"/>
                </a:solidFill>
              </a:rPr>
              <a:t>17.5</a:t>
            </a:r>
            <a:r>
              <a:rPr lang="en-GB" kern="0" dirty="0">
                <a:solidFill>
                  <a:srgbClr val="000000"/>
                </a:solidFill>
              </a:rPr>
              <a:t> blocks.</a:t>
            </a:r>
          </a:p>
          <a:p>
            <a:r>
              <a:rPr lang="en-GB" kern="0" dirty="0">
                <a:solidFill>
                  <a:srgbClr val="000000"/>
                </a:solidFill>
              </a:rPr>
              <a:t>In reality, you should round this figure up to 18 and add an additional amount to allow for waste.</a:t>
            </a:r>
          </a:p>
          <a:p>
            <a:r>
              <a:rPr lang="en-GB" kern="0" dirty="0">
                <a:solidFill>
                  <a:srgbClr val="000000"/>
                </a:solidFill>
              </a:rPr>
              <a:t>Calculating allowances for waste will be discussed in another session.</a:t>
            </a:r>
            <a:endParaRPr lang="en-US" kern="0" dirty="0">
              <a:solidFill>
                <a:srgbClr val="000000"/>
              </a:solidFill>
            </a:endParaRPr>
          </a:p>
          <a:p>
            <a:endParaRPr lang="en-US" kern="0" dirty="0"/>
          </a:p>
        </p:txBody>
      </p:sp>
      <p:pic>
        <p:nvPicPr>
          <p:cNvPr id="6" name="Picture 2">
            <a:extLst>
              <a:ext uri="{FF2B5EF4-FFF2-40B4-BE49-F238E27FC236}">
                <a16:creationId xmlns:a16="http://schemas.microsoft.com/office/drawing/2014/main" id="{7DC008BC-4C16-4905-856A-A46AC26552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152" y="2171798"/>
            <a:ext cx="2928526" cy="26253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550674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1CE1936-9CF4-40B9-B584-3E0E408E7097}"/>
              </a:ext>
            </a:extLst>
          </p:cNvPr>
          <p:cNvPicPr/>
          <p:nvPr/>
        </p:nvPicPr>
        <p:blipFill>
          <a:blip r:embed="rId2">
            <a:extLst>
              <a:ext uri="{28A0092B-C50C-407E-A947-70E740481C1C}">
                <a14:useLocalDpi xmlns:a14="http://schemas.microsoft.com/office/drawing/2010/main" val="0"/>
              </a:ext>
            </a:extLst>
          </a:blip>
          <a:stretch>
            <a:fillRect/>
          </a:stretch>
        </p:blipFill>
        <p:spPr>
          <a:xfrm>
            <a:off x="4283968" y="2132857"/>
            <a:ext cx="4402832" cy="3528391"/>
          </a:xfrm>
          <a:prstGeom prst="rect">
            <a:avLst/>
          </a:prstGeom>
        </p:spPr>
      </p:pic>
      <p:sp>
        <p:nvSpPr>
          <p:cNvPr id="2" name="Title 1">
            <a:extLst>
              <a:ext uri="{FF2B5EF4-FFF2-40B4-BE49-F238E27FC236}">
                <a16:creationId xmlns:a16="http://schemas.microsoft.com/office/drawing/2014/main" id="{005E3413-BE7A-4FDD-AFB9-EF1395EE410C}"/>
              </a:ext>
            </a:extLst>
          </p:cNvPr>
          <p:cNvSpPr>
            <a:spLocks noGrp="1"/>
          </p:cNvSpPr>
          <p:nvPr>
            <p:ph type="title"/>
          </p:nvPr>
        </p:nvSpPr>
        <p:spPr/>
        <p:txBody>
          <a:bodyPr/>
          <a:lstStyle/>
          <a:p>
            <a:r>
              <a:rPr lang="en-GB" dirty="0"/>
              <a:t>Quantities and area </a:t>
            </a:r>
            <a:r>
              <a:rPr lang="en-GB" b="0" dirty="0"/>
              <a:t>continued</a:t>
            </a:r>
            <a:endParaRPr lang="en-GB" dirty="0"/>
          </a:p>
        </p:txBody>
      </p:sp>
      <p:sp>
        <p:nvSpPr>
          <p:cNvPr id="4" name="Content Placeholder 2">
            <a:extLst>
              <a:ext uri="{FF2B5EF4-FFF2-40B4-BE49-F238E27FC236}">
                <a16:creationId xmlns:a16="http://schemas.microsoft.com/office/drawing/2014/main" id="{8F08EE25-A8A9-49E8-A738-CFEF2183672D}"/>
              </a:ext>
            </a:extLst>
          </p:cNvPr>
          <p:cNvSpPr txBox="1">
            <a:spLocks/>
          </p:cNvSpPr>
          <p:nvPr/>
        </p:nvSpPr>
        <p:spPr bwMode="auto">
          <a:xfrm>
            <a:off x="457200" y="1454155"/>
            <a:ext cx="8363270" cy="103874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GB" dirty="0"/>
              <a:t>When openings occur in walls, we need to calculate the area of the opening in the same way as already described and then subtract it from the overall area of the wall.</a:t>
            </a:r>
          </a:p>
          <a:p>
            <a:endParaRPr lang="en-US" kern="0" dirty="0"/>
          </a:p>
        </p:txBody>
      </p:sp>
      <p:sp>
        <p:nvSpPr>
          <p:cNvPr id="9" name="Content Placeholder 2">
            <a:extLst>
              <a:ext uri="{FF2B5EF4-FFF2-40B4-BE49-F238E27FC236}">
                <a16:creationId xmlns:a16="http://schemas.microsoft.com/office/drawing/2014/main" id="{8071B264-7D71-450D-B5BB-24BE4591CB6F}"/>
              </a:ext>
            </a:extLst>
          </p:cNvPr>
          <p:cNvSpPr txBox="1">
            <a:spLocks/>
          </p:cNvSpPr>
          <p:nvPr/>
        </p:nvSpPr>
        <p:spPr bwMode="auto">
          <a:xfrm>
            <a:off x="457200" y="2492896"/>
            <a:ext cx="3826768" cy="309634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GB" dirty="0"/>
              <a:t>In the case of a smaller opening, it may be more efficient to ignore the opening and treat the wall as a solid without an opening.</a:t>
            </a:r>
          </a:p>
          <a:p>
            <a:r>
              <a:rPr lang="en-GB" dirty="0"/>
              <a:t>This is because an allowance would need to be made for waste created by cutting bricks and blocks to maintain the bond either side of the opening.</a:t>
            </a:r>
          </a:p>
          <a:p>
            <a:endParaRPr lang="en-US" kern="0" dirty="0"/>
          </a:p>
        </p:txBody>
      </p:sp>
    </p:spTree>
    <p:extLst>
      <p:ext uri="{BB962C8B-B14F-4D97-AF65-F5344CB8AC3E}">
        <p14:creationId xmlns:p14="http://schemas.microsoft.com/office/powerpoint/2010/main" val="395798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6D54470-C565-49C2-932C-57AB35C50F09}"/>
              </a:ext>
            </a:extLst>
          </p:cNvPr>
          <p:cNvPicPr>
            <a:picLocks noChangeAspect="1"/>
          </p:cNvPicPr>
          <p:nvPr/>
        </p:nvPicPr>
        <p:blipFill>
          <a:blip r:embed="rId2"/>
          <a:stretch>
            <a:fillRect/>
          </a:stretch>
        </p:blipFill>
        <p:spPr>
          <a:xfrm>
            <a:off x="5050861" y="2136177"/>
            <a:ext cx="3635939" cy="3236068"/>
          </a:xfrm>
          <a:prstGeom prst="rect">
            <a:avLst/>
          </a:prstGeom>
        </p:spPr>
      </p:pic>
      <p:sp>
        <p:nvSpPr>
          <p:cNvPr id="2" name="Title 1">
            <a:extLst>
              <a:ext uri="{FF2B5EF4-FFF2-40B4-BE49-F238E27FC236}">
                <a16:creationId xmlns:a16="http://schemas.microsoft.com/office/drawing/2014/main" id="{9703E416-2E35-4D68-8561-038B8DE71402}"/>
              </a:ext>
            </a:extLst>
          </p:cNvPr>
          <p:cNvSpPr>
            <a:spLocks noGrp="1"/>
          </p:cNvSpPr>
          <p:nvPr>
            <p:ph type="title"/>
          </p:nvPr>
        </p:nvSpPr>
        <p:spPr/>
        <p:txBody>
          <a:bodyPr/>
          <a:lstStyle/>
          <a:p>
            <a:r>
              <a:rPr lang="en-GB" dirty="0"/>
              <a:t>Quantities and area </a:t>
            </a:r>
            <a:r>
              <a:rPr lang="en-GB" b="0" dirty="0"/>
              <a:t>continued</a:t>
            </a:r>
            <a:endParaRPr lang="en-GB" dirty="0"/>
          </a:p>
        </p:txBody>
      </p:sp>
      <p:sp>
        <p:nvSpPr>
          <p:cNvPr id="5" name="Content Placeholder 2">
            <a:extLst>
              <a:ext uri="{FF2B5EF4-FFF2-40B4-BE49-F238E27FC236}">
                <a16:creationId xmlns:a16="http://schemas.microsoft.com/office/drawing/2014/main" id="{80CFC42A-4725-42B1-AD60-FB6A9F71295E}"/>
              </a:ext>
            </a:extLst>
          </p:cNvPr>
          <p:cNvSpPr txBox="1">
            <a:spLocks/>
          </p:cNvSpPr>
          <p:nvPr/>
        </p:nvSpPr>
        <p:spPr bwMode="auto">
          <a:xfrm>
            <a:off x="457200" y="1485755"/>
            <a:ext cx="4618856" cy="436424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GB" dirty="0"/>
              <a:t>Keep in mind that when calculating quantities for a wall that includes a return, there will be an overlap between the face section of wall and the return section of wall.</a:t>
            </a:r>
          </a:p>
          <a:p>
            <a:r>
              <a:rPr lang="en-GB" dirty="0"/>
              <a:t>This is represented by the red section in the illustration.</a:t>
            </a:r>
          </a:p>
          <a:p>
            <a:r>
              <a:rPr lang="en-GB" dirty="0"/>
              <a:t>If a building design had many external and internal corners, (or if the walls are one brick thick) it is useful to take this into consideration to avoid unnecessary waste.</a:t>
            </a:r>
          </a:p>
          <a:p>
            <a:endParaRPr lang="en-US" kern="0" dirty="0"/>
          </a:p>
        </p:txBody>
      </p:sp>
    </p:spTree>
    <p:extLst>
      <p:ext uri="{BB962C8B-B14F-4D97-AF65-F5344CB8AC3E}">
        <p14:creationId xmlns:p14="http://schemas.microsoft.com/office/powerpoint/2010/main" val="29786399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2486</TotalTime>
  <Words>585</Words>
  <Application>Microsoft Office PowerPoint</Application>
  <PresentationFormat>On-screen Show (4:3)</PresentationFormat>
  <Paragraphs>54</Paragraphs>
  <Slides>9</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Lucida Grande</vt:lpstr>
      <vt:lpstr>Times New Roman</vt:lpstr>
      <vt:lpstr>Default Design</vt:lpstr>
      <vt:lpstr>PowerPoint 15: Calculating quantities – area</vt:lpstr>
      <vt:lpstr>Quantities and area</vt:lpstr>
      <vt:lpstr>Quantities and area continued</vt:lpstr>
      <vt:lpstr>Quantities and area continued</vt:lpstr>
      <vt:lpstr>Quantities and area continued</vt:lpstr>
      <vt:lpstr>Quantities and area continued</vt:lpstr>
      <vt:lpstr>Quantities and area continued</vt:lpstr>
      <vt:lpstr>Quantities and area continued</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Linda Mellor</cp:lastModifiedBy>
  <cp:revision>149</cp:revision>
  <dcterms:created xsi:type="dcterms:W3CDTF">2013-05-28T00:38:54Z</dcterms:created>
  <dcterms:modified xsi:type="dcterms:W3CDTF">2021-01-11T18:28:28Z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