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6"/>
  </p:notesMasterIdLst>
  <p:handoutMasterIdLst>
    <p:handoutMasterId r:id="rId17"/>
  </p:handoutMasterIdLst>
  <p:sldIdLst>
    <p:sldId id="256" r:id="rId5"/>
    <p:sldId id="328" r:id="rId6"/>
    <p:sldId id="331" r:id="rId7"/>
    <p:sldId id="330" r:id="rId8"/>
    <p:sldId id="334" r:id="rId9"/>
    <p:sldId id="345" r:id="rId10"/>
    <p:sldId id="342" r:id="rId11"/>
    <p:sldId id="343" r:id="rId12"/>
    <p:sldId id="344" r:id="rId13"/>
    <p:sldId id="340" r:id="rId14"/>
    <p:sldId id="267" r:id="rId15"/>
  </p:sldIdLst>
  <p:sldSz cx="9144000" cy="6858000" type="screen4x3"/>
  <p:notesSz cx="6858000" cy="9144000"/>
  <p:custDataLst>
    <p:tags r:id="rId18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iona Freel" initials="FF" lastIdx="2" clrIdx="0">
    <p:extLst>
      <p:ext uri="{19B8F6BF-5375-455C-9EA6-DF929625EA0E}">
        <p15:presenceInfo xmlns:p15="http://schemas.microsoft.com/office/powerpoint/2012/main" userId="S::Fiona.Freel@cityandguilds.com::3a7a7974-e831-4583-92ac-603bf88d45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5635175-9A45-40F6-B133-48F8E4F7AF7F}" v="6" dt="2020-11-26T13:14:30.58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787" autoAdjust="0"/>
    <p:restoredTop sz="93772" autoAdjust="0"/>
  </p:normalViewPr>
  <p:slideViewPr>
    <p:cSldViewPr showGuides="1">
      <p:cViewPr varScale="1">
        <p:scale>
          <a:sx n="107" d="100"/>
          <a:sy n="107" d="100"/>
        </p:scale>
        <p:origin x="1380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1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48" d="100"/>
          <a:sy n="48" d="100"/>
        </p:scale>
        <p:origin x="2684" y="4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1/27/2021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D847933-502B-D146-9428-3DDD196AD93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-105" charset="0"/>
              <a:ea typeface="ＭＳ Ｐゴシック" pitchFamily="-10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385491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D847933-502B-D146-9428-3DDD196AD93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-105" charset="0"/>
              <a:ea typeface="ＭＳ Ｐゴシック" pitchFamily="-10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670258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D847933-502B-D146-9428-3DDD196AD93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-105" charset="0"/>
              <a:ea typeface="ＭＳ Ｐゴシック" pitchFamily="-10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999829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</a:t>
            </a:r>
            <a:r>
              <a:rPr lang="en-GB" sz="900" baseline="0" dirty="0"/>
              <a:t>2021 City and Guilds of London Institute</a:t>
            </a:r>
            <a:r>
              <a:rPr lang="en-US" sz="900" baseline="0" dirty="0"/>
              <a:t>. All rights reserved. </a:t>
            </a:r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11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  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107: Working with brick, block and stone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7643192" cy="2514600"/>
          </a:xfrm>
        </p:spPr>
        <p:txBody>
          <a:bodyPr anchor="t"/>
          <a:lstStyle/>
          <a:p>
            <a:pPr eaLnBrk="1" hangingPunct="1"/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PowerPoint 1: Preparation and protection of the work area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Protecting materials </a:t>
            </a:r>
            <a:r>
              <a:rPr lang="en-US" b="0" dirty="0"/>
              <a:t>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49173"/>
            <a:ext cx="8229600" cy="4248000"/>
          </a:xfrm>
        </p:spPr>
        <p:txBody>
          <a:bodyPr/>
          <a:lstStyle/>
          <a:p>
            <a:r>
              <a:rPr lang="en-GB" dirty="0"/>
              <a:t>A small amount of effort and planning can make a big difference to efficiency and productivity. </a:t>
            </a:r>
          </a:p>
          <a:p>
            <a:r>
              <a:rPr lang="en-GB" dirty="0"/>
              <a:t>If materials and components become unusable through poor storage, handling or protection, the cost of a project can greatly increase.</a:t>
            </a:r>
          </a:p>
          <a:p>
            <a:r>
              <a:rPr lang="en-GB" dirty="0"/>
              <a:t>By developing the habit of adequately protecting materials and components when setting up the work area, everyone on site can benefit.</a:t>
            </a:r>
            <a:endParaRPr lang="en-US" dirty="0"/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88F481E9-9EEB-4771-A1AF-6D9B488B48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149080"/>
            <a:ext cx="2232248" cy="2024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Planning the work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005232"/>
          </a:xfrm>
        </p:spPr>
        <p:txBody>
          <a:bodyPr/>
          <a:lstStyle/>
          <a:p>
            <a:r>
              <a:rPr lang="en-GB" dirty="0"/>
              <a:t>Developing good working practices when planning construction activities contributes to efficiency and productivity</a:t>
            </a:r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.</a:t>
            </a:r>
          </a:p>
          <a:p>
            <a:r>
              <a:rPr lang="en-GB" dirty="0"/>
              <a:t>The bricklayer must work in an organised </a:t>
            </a:r>
            <a:br>
              <a:rPr lang="en-GB" dirty="0"/>
            </a:br>
            <a:r>
              <a:rPr lang="en-GB" dirty="0"/>
              <a:t>way in order to maximise effort and not </a:t>
            </a:r>
            <a:br>
              <a:rPr lang="en-GB" dirty="0"/>
            </a:br>
            <a:r>
              <a:rPr lang="en-GB" dirty="0"/>
              <a:t>waste time and energy. </a:t>
            </a:r>
          </a:p>
          <a:p>
            <a:r>
              <a:rPr lang="en-GB" dirty="0"/>
              <a:t>Setting out materials in the work area </a:t>
            </a:r>
            <a:br>
              <a:rPr lang="en-GB" dirty="0"/>
            </a:br>
            <a:r>
              <a:rPr lang="en-GB" dirty="0"/>
              <a:t>correctly is essential to achieving as </a:t>
            </a:r>
            <a:br>
              <a:rPr lang="en-GB" dirty="0"/>
            </a:br>
            <a:r>
              <a:rPr lang="en-GB" dirty="0"/>
              <a:t>much as possible in a working day. </a:t>
            </a:r>
          </a:p>
          <a:p>
            <a:r>
              <a:rPr lang="en-GB" dirty="0"/>
              <a:t>Good productivity is beneficial for the reputation of the company and also means the bricklayer can achieve satisfactory levels of earnings.</a:t>
            </a:r>
          </a:p>
          <a:p>
            <a:endParaRPr lang="en-GB" dirty="0">
              <a:ea typeface="ＭＳ Ｐゴシック" pitchFamily="-105" charset="-128"/>
              <a:cs typeface="ＭＳ Ｐゴシック" pitchFamily="-105" charset="-128"/>
            </a:endParaRPr>
          </a:p>
          <a:p>
            <a:endParaRPr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DBA8AE5E-80D2-44FC-AACC-E202E83C83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137701"/>
            <a:ext cx="3246456" cy="2515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Selecting 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429920"/>
            <a:ext cx="8229600" cy="4303336"/>
          </a:xfrm>
        </p:spPr>
        <p:txBody>
          <a:bodyPr/>
          <a:lstStyle/>
          <a:p>
            <a:r>
              <a:rPr lang="en-GB" dirty="0"/>
              <a:t>Having the right amount of materials on hand means that the job will run more smoothly.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>
                <a:cs typeface="+mn-cs"/>
              </a:rPr>
              <a:t>Time is wasted if you must stop work </a:t>
            </a:r>
            <a:br>
              <a:rPr lang="en-US" dirty="0">
                <a:cs typeface="+mn-cs"/>
              </a:rPr>
            </a:br>
            <a:r>
              <a:rPr lang="en-US" dirty="0">
                <a:cs typeface="+mn-cs"/>
              </a:rPr>
              <a:t>because you have run out of materials or </a:t>
            </a:r>
            <a:br>
              <a:rPr lang="en-US" dirty="0">
                <a:cs typeface="+mn-cs"/>
              </a:rPr>
            </a:br>
            <a:r>
              <a:rPr lang="en-US" dirty="0">
                <a:cs typeface="+mn-cs"/>
              </a:rPr>
              <a:t>components.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>
                <a:cs typeface="+mn-cs"/>
              </a:rPr>
              <a:t>It also wastes time if too many bricks or </a:t>
            </a:r>
            <a:br>
              <a:rPr lang="en-US" dirty="0">
                <a:cs typeface="+mn-cs"/>
              </a:rPr>
            </a:br>
            <a:r>
              <a:rPr lang="en-US" dirty="0">
                <a:cs typeface="+mn-cs"/>
              </a:rPr>
              <a:t>blocks are brought to the work locations </a:t>
            </a:r>
            <a:br>
              <a:rPr lang="en-US" dirty="0">
                <a:cs typeface="+mn-cs"/>
              </a:rPr>
            </a:br>
            <a:r>
              <a:rPr lang="en-US" dirty="0">
                <a:cs typeface="+mn-cs"/>
              </a:rPr>
              <a:t>which then must be removed when the </a:t>
            </a:r>
            <a:br>
              <a:rPr lang="en-US" dirty="0">
                <a:cs typeface="+mn-cs"/>
              </a:rPr>
            </a:br>
            <a:r>
              <a:rPr lang="en-US" dirty="0">
                <a:cs typeface="+mn-cs"/>
              </a:rPr>
              <a:t>work is completed.</a:t>
            </a:r>
          </a:p>
          <a:p>
            <a:r>
              <a:rPr lang="en-GB" dirty="0"/>
              <a:t>Take the time to calculate the amount of </a:t>
            </a:r>
            <a:br>
              <a:rPr lang="en-GB" dirty="0"/>
            </a:br>
            <a:r>
              <a:rPr lang="en-GB" dirty="0"/>
              <a:t>specified materials needed before you start.</a:t>
            </a:r>
            <a:endParaRPr lang="en-US" kern="0" dirty="0">
              <a:solidFill>
                <a:srgbClr val="000000"/>
              </a:solidFill>
              <a:latin typeface="Arial"/>
              <a:ea typeface="ＭＳ Ｐゴシック" charset="-128"/>
              <a:cs typeface="+mn-cs"/>
            </a:endParaRPr>
          </a:p>
          <a:p>
            <a:endParaRPr lang="en-US" kern="0" dirty="0">
              <a:solidFill>
                <a:srgbClr val="000000"/>
              </a:solidFill>
              <a:latin typeface="Arial"/>
              <a:ea typeface="ＭＳ Ｐゴシック" charset="-128"/>
              <a:cs typeface="+mn-cs"/>
            </a:endParaRP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US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0C1B9A84-4999-40D3-83EB-3E695D79D3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0502" y="1965918"/>
            <a:ext cx="1280985" cy="1280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0">
            <a:extLst>
              <a:ext uri="{FF2B5EF4-FFF2-40B4-BE49-F238E27FC236}">
                <a16:creationId xmlns:a16="http://schemas.microsoft.com/office/drawing/2014/main" id="{F114480E-936C-4A6E-9207-634EE353B9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2843" y="2963551"/>
            <a:ext cx="1316930" cy="1402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8">
            <a:extLst>
              <a:ext uri="{FF2B5EF4-FFF2-40B4-BE49-F238E27FC236}">
                <a16:creationId xmlns:a16="http://schemas.microsoft.com/office/drawing/2014/main" id="{6BA10477-0CF5-4C1A-816A-FCBD78A27D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6354" y="4960114"/>
            <a:ext cx="1505133" cy="1233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Selecting materials </a:t>
            </a:r>
            <a:r>
              <a:rPr lang="en-GB" b="0" dirty="0">
                <a:ea typeface="ＭＳ Ｐゴシック" pitchFamily="-105" charset="-128"/>
                <a:cs typeface="ＭＳ Ｐゴシック" pitchFamily="-105" charset="-128"/>
              </a:rPr>
              <a:t>continued</a:t>
            </a:r>
            <a:endParaRPr lang="en-US" b="0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02000"/>
            <a:ext cx="8229600" cy="4248000"/>
          </a:xfrm>
        </p:spPr>
        <p:txBody>
          <a:bodyPr/>
          <a:lstStyle/>
          <a:p>
            <a:r>
              <a:rPr lang="en-GB" dirty="0"/>
              <a:t>Making lists of materials and equipment needs is always a good idea. This assists in the planning process because it confirms that the relevant materials are on hand and that there are no shortages.</a:t>
            </a:r>
          </a:p>
          <a:p>
            <a:r>
              <a:rPr lang="en-GB" dirty="0"/>
              <a:t>The lists may include locating and setting out:</a:t>
            </a:r>
          </a:p>
          <a:p>
            <a:pPr lvl="3">
              <a:defRPr/>
            </a:pPr>
            <a:r>
              <a:rPr lang="en-US" sz="2000" dirty="0"/>
              <a:t>bricks</a:t>
            </a:r>
          </a:p>
          <a:p>
            <a:pPr lvl="3">
              <a:defRPr/>
            </a:pPr>
            <a:r>
              <a:rPr lang="en-US" sz="2000" dirty="0"/>
              <a:t>blocks</a:t>
            </a:r>
          </a:p>
          <a:p>
            <a:pPr lvl="3">
              <a:defRPr/>
            </a:pPr>
            <a:r>
              <a:rPr lang="en-US" sz="2000" dirty="0"/>
              <a:t>stone</a:t>
            </a:r>
          </a:p>
          <a:p>
            <a:pPr lvl="3">
              <a:defRPr/>
            </a:pPr>
            <a:r>
              <a:rPr lang="en-US" sz="2000" dirty="0"/>
              <a:t>wall ties.</a:t>
            </a:r>
          </a:p>
          <a:p>
            <a:pPr lvl="0"/>
            <a:r>
              <a:rPr lang="en-GB" dirty="0">
                <a:solidFill>
                  <a:srgbClr val="000000"/>
                </a:solidFill>
              </a:rPr>
              <a:t>Other materials and components may be needed depending on the </a:t>
            </a:r>
            <a:br>
              <a:rPr lang="en-GB" dirty="0">
                <a:solidFill>
                  <a:srgbClr val="000000"/>
                </a:solidFill>
              </a:rPr>
            </a:br>
            <a:r>
              <a:rPr lang="en-GB" dirty="0">
                <a:solidFill>
                  <a:srgbClr val="000000"/>
                </a:solidFill>
              </a:rPr>
              <a:t>work task.</a:t>
            </a:r>
            <a:endParaRPr lang="en-US" dirty="0"/>
          </a:p>
          <a:p>
            <a:pPr marL="0" indent="0"/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02000"/>
            <a:ext cx="8229600" cy="3987240"/>
          </a:xfrm>
        </p:spPr>
        <p:txBody>
          <a:bodyPr/>
          <a:lstStyle/>
          <a:p>
            <a:r>
              <a:rPr lang="en-GB" dirty="0"/>
              <a:t>Check for risks and hazards and assess any access difficulties. </a:t>
            </a:r>
          </a:p>
          <a:p>
            <a:r>
              <a:rPr lang="en-GB" dirty="0"/>
              <a:t>On a busy site, there will be other tradespersons at work around you. Keep their needs in mind as you plan your own work – be considerate.</a:t>
            </a:r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755C899-393C-45D0-BEE9-EAB2845A1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Managing risks and hazards</a:t>
            </a:r>
          </a:p>
        </p:txBody>
      </p:sp>
      <p:pic>
        <p:nvPicPr>
          <p:cNvPr id="7" name="Picture 71">
            <a:extLst>
              <a:ext uri="{FF2B5EF4-FFF2-40B4-BE49-F238E27FC236}">
                <a16:creationId xmlns:a16="http://schemas.microsoft.com/office/drawing/2014/main" id="{77D1725E-447A-4E2F-A163-5C1BB6A544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4110" y="3207464"/>
            <a:ext cx="1057029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2">
            <a:extLst>
              <a:ext uri="{FF2B5EF4-FFF2-40B4-BE49-F238E27FC236}">
                <a16:creationId xmlns:a16="http://schemas.microsoft.com/office/drawing/2014/main" id="{9D3F0C0B-DA68-446D-80A1-A9C7DD251C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97615" y="3364732"/>
            <a:ext cx="1274080" cy="2421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4A2FBDB-7AA1-4BBD-92B0-FCE7242B705D}"/>
              </a:ext>
            </a:extLst>
          </p:cNvPr>
          <p:cNvSpPr/>
          <p:nvPr/>
        </p:nvSpPr>
        <p:spPr>
          <a:xfrm>
            <a:off x="2286000" y="3603968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You may need to plan the job so that good access is maintained for you and others by building some sections of work first.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46F906-FB13-48CB-9463-EFB2D3063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Positioning materials</a:t>
            </a:r>
            <a:endParaRPr lang="en-GB" dirty="0"/>
          </a:p>
        </p:txBody>
      </p:sp>
      <p:graphicFrame>
        <p:nvGraphicFramePr>
          <p:cNvPr id="4" name="object 17">
            <a:extLst>
              <a:ext uri="{FF2B5EF4-FFF2-40B4-BE49-F238E27FC236}">
                <a16:creationId xmlns:a16="http://schemas.microsoft.com/office/drawing/2014/main" id="{0302104E-1CC3-4A38-998D-EB071948AF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5190878"/>
              </p:ext>
            </p:extLst>
          </p:nvPr>
        </p:nvGraphicFramePr>
        <p:xfrm>
          <a:off x="2463486" y="3813361"/>
          <a:ext cx="4217028" cy="1735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12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6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6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06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92988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128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065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6065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6128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17357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9525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D5996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231F20"/>
                      </a:solidFill>
                      <a:prstDash val="solid"/>
                    </a:lnL>
                    <a:lnR w="9525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D5996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231F20"/>
                      </a:solidFill>
                      <a:prstDash val="solid"/>
                    </a:lnL>
                    <a:lnR w="9525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D5996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231F20"/>
                      </a:solidFill>
                      <a:prstDash val="solid"/>
                    </a:lnL>
                    <a:lnR w="9525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D5996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231F20"/>
                      </a:solidFill>
                      <a:prstDash val="solid"/>
                    </a:lnL>
                    <a:lnR w="9525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D5996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231F20"/>
                      </a:solidFill>
                      <a:prstDash val="solid"/>
                    </a:lnL>
                    <a:lnR w="9525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D5996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231F20"/>
                      </a:solidFill>
                      <a:prstDash val="solid"/>
                    </a:lnL>
                    <a:lnR w="9525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D5996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231F20"/>
                      </a:solidFill>
                      <a:prstDash val="solid"/>
                    </a:lnL>
                    <a:lnR w="9525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D5996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D5996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5" name="object 19">
            <a:extLst>
              <a:ext uri="{FF2B5EF4-FFF2-40B4-BE49-F238E27FC236}">
                <a16:creationId xmlns:a16="http://schemas.microsoft.com/office/drawing/2014/main" id="{1EC30427-4F50-44D8-9056-215E539A5E54}"/>
              </a:ext>
            </a:extLst>
          </p:cNvPr>
          <p:cNvGrpSpPr/>
          <p:nvPr/>
        </p:nvGrpSpPr>
        <p:grpSpPr>
          <a:xfrm>
            <a:off x="2887049" y="4392509"/>
            <a:ext cx="586740" cy="586740"/>
            <a:chOff x="2922371" y="3713771"/>
            <a:chExt cx="586740" cy="586740"/>
          </a:xfrm>
        </p:grpSpPr>
        <p:sp>
          <p:nvSpPr>
            <p:cNvPr id="6" name="object 20">
              <a:extLst>
                <a:ext uri="{FF2B5EF4-FFF2-40B4-BE49-F238E27FC236}">
                  <a16:creationId xmlns:a16="http://schemas.microsoft.com/office/drawing/2014/main" id="{B2556460-83A3-499A-B2DD-0AC2A2217745}"/>
                </a:ext>
              </a:extLst>
            </p:cNvPr>
            <p:cNvSpPr/>
            <p:nvPr/>
          </p:nvSpPr>
          <p:spPr>
            <a:xfrm>
              <a:off x="2925546" y="3716946"/>
              <a:ext cx="580390" cy="580390"/>
            </a:xfrm>
            <a:custGeom>
              <a:avLst/>
              <a:gdLst/>
              <a:ahLst/>
              <a:cxnLst/>
              <a:rect l="l" t="t" r="r" b="b"/>
              <a:pathLst>
                <a:path w="580389" h="580389">
                  <a:moveTo>
                    <a:pt x="579805" y="0"/>
                  </a:moveTo>
                  <a:lnTo>
                    <a:pt x="0" y="0"/>
                  </a:lnTo>
                  <a:lnTo>
                    <a:pt x="0" y="579805"/>
                  </a:lnTo>
                  <a:lnTo>
                    <a:pt x="579805" y="579805"/>
                  </a:lnTo>
                  <a:lnTo>
                    <a:pt x="579805" y="0"/>
                  </a:lnTo>
                  <a:close/>
                </a:path>
              </a:pathLst>
            </a:custGeom>
            <a:solidFill>
              <a:srgbClr val="D5996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21">
              <a:extLst>
                <a:ext uri="{FF2B5EF4-FFF2-40B4-BE49-F238E27FC236}">
                  <a16:creationId xmlns:a16="http://schemas.microsoft.com/office/drawing/2014/main" id="{0D67B4A1-CB42-4D7D-ABC9-87F392879FD6}"/>
                </a:ext>
              </a:extLst>
            </p:cNvPr>
            <p:cNvSpPr/>
            <p:nvPr/>
          </p:nvSpPr>
          <p:spPr>
            <a:xfrm>
              <a:off x="2925546" y="3716946"/>
              <a:ext cx="580390" cy="580390"/>
            </a:xfrm>
            <a:custGeom>
              <a:avLst/>
              <a:gdLst/>
              <a:ahLst/>
              <a:cxnLst/>
              <a:rect l="l" t="t" r="r" b="b"/>
              <a:pathLst>
                <a:path w="580389" h="580389">
                  <a:moveTo>
                    <a:pt x="579805" y="579805"/>
                  </a:moveTo>
                  <a:lnTo>
                    <a:pt x="0" y="579805"/>
                  </a:lnTo>
                  <a:lnTo>
                    <a:pt x="0" y="0"/>
                  </a:lnTo>
                  <a:lnTo>
                    <a:pt x="579805" y="0"/>
                  </a:lnTo>
                  <a:lnTo>
                    <a:pt x="579805" y="579805"/>
                  </a:lnTo>
                  <a:close/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" name="object 23">
            <a:extLst>
              <a:ext uri="{FF2B5EF4-FFF2-40B4-BE49-F238E27FC236}">
                <a16:creationId xmlns:a16="http://schemas.microsoft.com/office/drawing/2014/main" id="{2F6DD62C-1368-43A2-86B9-C6F212985E85}"/>
              </a:ext>
            </a:extLst>
          </p:cNvPr>
          <p:cNvGrpSpPr/>
          <p:nvPr/>
        </p:nvGrpSpPr>
        <p:grpSpPr>
          <a:xfrm>
            <a:off x="4364558" y="4395684"/>
            <a:ext cx="586740" cy="586740"/>
            <a:chOff x="4448314" y="3713771"/>
            <a:chExt cx="586740" cy="586740"/>
          </a:xfrm>
        </p:grpSpPr>
        <p:sp>
          <p:nvSpPr>
            <p:cNvPr id="9" name="object 24">
              <a:extLst>
                <a:ext uri="{FF2B5EF4-FFF2-40B4-BE49-F238E27FC236}">
                  <a16:creationId xmlns:a16="http://schemas.microsoft.com/office/drawing/2014/main" id="{E61A573B-7764-42C0-8FD6-08D284214ABA}"/>
                </a:ext>
              </a:extLst>
            </p:cNvPr>
            <p:cNvSpPr/>
            <p:nvPr/>
          </p:nvSpPr>
          <p:spPr>
            <a:xfrm>
              <a:off x="4451489" y="3716946"/>
              <a:ext cx="580390" cy="580390"/>
            </a:xfrm>
            <a:custGeom>
              <a:avLst/>
              <a:gdLst/>
              <a:ahLst/>
              <a:cxnLst/>
              <a:rect l="l" t="t" r="r" b="b"/>
              <a:pathLst>
                <a:path w="580389" h="580389">
                  <a:moveTo>
                    <a:pt x="579805" y="0"/>
                  </a:moveTo>
                  <a:lnTo>
                    <a:pt x="0" y="0"/>
                  </a:lnTo>
                  <a:lnTo>
                    <a:pt x="0" y="579805"/>
                  </a:lnTo>
                  <a:lnTo>
                    <a:pt x="579805" y="579805"/>
                  </a:lnTo>
                  <a:lnTo>
                    <a:pt x="579805" y="0"/>
                  </a:lnTo>
                  <a:close/>
                </a:path>
              </a:pathLst>
            </a:custGeom>
            <a:solidFill>
              <a:srgbClr val="D5996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25">
              <a:extLst>
                <a:ext uri="{FF2B5EF4-FFF2-40B4-BE49-F238E27FC236}">
                  <a16:creationId xmlns:a16="http://schemas.microsoft.com/office/drawing/2014/main" id="{F1193E9D-6418-4C74-A9D0-2594E0C20464}"/>
                </a:ext>
              </a:extLst>
            </p:cNvPr>
            <p:cNvSpPr/>
            <p:nvPr/>
          </p:nvSpPr>
          <p:spPr>
            <a:xfrm>
              <a:off x="4451489" y="3716946"/>
              <a:ext cx="580390" cy="580390"/>
            </a:xfrm>
            <a:custGeom>
              <a:avLst/>
              <a:gdLst/>
              <a:ahLst/>
              <a:cxnLst/>
              <a:rect l="l" t="t" r="r" b="b"/>
              <a:pathLst>
                <a:path w="580389" h="580389">
                  <a:moveTo>
                    <a:pt x="579805" y="579805"/>
                  </a:moveTo>
                  <a:lnTo>
                    <a:pt x="0" y="579805"/>
                  </a:lnTo>
                  <a:lnTo>
                    <a:pt x="0" y="0"/>
                  </a:lnTo>
                  <a:lnTo>
                    <a:pt x="579805" y="0"/>
                  </a:lnTo>
                  <a:lnTo>
                    <a:pt x="579805" y="579805"/>
                  </a:lnTo>
                  <a:close/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" name="object 26">
            <a:extLst>
              <a:ext uri="{FF2B5EF4-FFF2-40B4-BE49-F238E27FC236}">
                <a16:creationId xmlns:a16="http://schemas.microsoft.com/office/drawing/2014/main" id="{B9E3CE10-007F-45F2-B6A1-E273A9E34A60}"/>
              </a:ext>
            </a:extLst>
          </p:cNvPr>
          <p:cNvGrpSpPr/>
          <p:nvPr/>
        </p:nvGrpSpPr>
        <p:grpSpPr>
          <a:xfrm>
            <a:off x="5856578" y="4389334"/>
            <a:ext cx="586740" cy="586740"/>
            <a:chOff x="5972327" y="3713771"/>
            <a:chExt cx="586740" cy="586740"/>
          </a:xfrm>
        </p:grpSpPr>
        <p:sp>
          <p:nvSpPr>
            <p:cNvPr id="12" name="object 27">
              <a:extLst>
                <a:ext uri="{FF2B5EF4-FFF2-40B4-BE49-F238E27FC236}">
                  <a16:creationId xmlns:a16="http://schemas.microsoft.com/office/drawing/2014/main" id="{AE8934D1-CECB-42E7-9CD4-FCAD5B55F3B6}"/>
                </a:ext>
              </a:extLst>
            </p:cNvPr>
            <p:cNvSpPr/>
            <p:nvPr/>
          </p:nvSpPr>
          <p:spPr>
            <a:xfrm>
              <a:off x="5975502" y="3716946"/>
              <a:ext cx="580390" cy="580390"/>
            </a:xfrm>
            <a:custGeom>
              <a:avLst/>
              <a:gdLst/>
              <a:ahLst/>
              <a:cxnLst/>
              <a:rect l="l" t="t" r="r" b="b"/>
              <a:pathLst>
                <a:path w="580390" h="580389">
                  <a:moveTo>
                    <a:pt x="579805" y="0"/>
                  </a:moveTo>
                  <a:lnTo>
                    <a:pt x="0" y="0"/>
                  </a:lnTo>
                  <a:lnTo>
                    <a:pt x="0" y="579805"/>
                  </a:lnTo>
                  <a:lnTo>
                    <a:pt x="579805" y="579805"/>
                  </a:lnTo>
                  <a:lnTo>
                    <a:pt x="579805" y="0"/>
                  </a:lnTo>
                  <a:close/>
                </a:path>
              </a:pathLst>
            </a:custGeom>
            <a:solidFill>
              <a:srgbClr val="D5996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28">
              <a:extLst>
                <a:ext uri="{FF2B5EF4-FFF2-40B4-BE49-F238E27FC236}">
                  <a16:creationId xmlns:a16="http://schemas.microsoft.com/office/drawing/2014/main" id="{1CDE94FC-15A7-4724-A070-3728E44E6488}"/>
                </a:ext>
              </a:extLst>
            </p:cNvPr>
            <p:cNvSpPr/>
            <p:nvPr/>
          </p:nvSpPr>
          <p:spPr>
            <a:xfrm>
              <a:off x="5975502" y="3716946"/>
              <a:ext cx="580390" cy="580390"/>
            </a:xfrm>
            <a:custGeom>
              <a:avLst/>
              <a:gdLst/>
              <a:ahLst/>
              <a:cxnLst/>
              <a:rect l="l" t="t" r="r" b="b"/>
              <a:pathLst>
                <a:path w="580390" h="580389">
                  <a:moveTo>
                    <a:pt x="579805" y="579805"/>
                  </a:moveTo>
                  <a:lnTo>
                    <a:pt x="0" y="579805"/>
                  </a:lnTo>
                  <a:lnTo>
                    <a:pt x="0" y="0"/>
                  </a:lnTo>
                  <a:lnTo>
                    <a:pt x="579805" y="0"/>
                  </a:lnTo>
                  <a:lnTo>
                    <a:pt x="579805" y="579805"/>
                  </a:lnTo>
                  <a:close/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8">
            <a:extLst>
              <a:ext uri="{FF2B5EF4-FFF2-40B4-BE49-F238E27FC236}">
                <a16:creationId xmlns:a16="http://schemas.microsoft.com/office/drawing/2014/main" id="{9E7538A0-3452-47AD-8D16-B2A8715C1E80}"/>
              </a:ext>
            </a:extLst>
          </p:cNvPr>
          <p:cNvSpPr/>
          <p:nvPr/>
        </p:nvSpPr>
        <p:spPr>
          <a:xfrm>
            <a:off x="3536586" y="4395684"/>
            <a:ext cx="762000" cy="762000"/>
          </a:xfrm>
          <a:custGeom>
            <a:avLst/>
            <a:gdLst/>
            <a:ahLst/>
            <a:cxnLst/>
            <a:rect l="l" t="t" r="r" b="b"/>
            <a:pathLst>
              <a:path w="762000" h="762000">
                <a:moveTo>
                  <a:pt x="762000" y="761987"/>
                </a:moveTo>
                <a:lnTo>
                  <a:pt x="0" y="761987"/>
                </a:lnTo>
                <a:lnTo>
                  <a:pt x="0" y="0"/>
                </a:lnTo>
                <a:lnTo>
                  <a:pt x="762000" y="0"/>
                </a:lnTo>
                <a:lnTo>
                  <a:pt x="762000" y="761987"/>
                </a:lnTo>
                <a:close/>
              </a:path>
            </a:pathLst>
          </a:custGeom>
          <a:ln w="4444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7" name="object 22">
            <a:extLst>
              <a:ext uri="{FF2B5EF4-FFF2-40B4-BE49-F238E27FC236}">
                <a16:creationId xmlns:a16="http://schemas.microsoft.com/office/drawing/2014/main" id="{005CCC2D-328E-4DD9-A8B8-9430A458E12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2162" y="4080139"/>
            <a:ext cx="8229600" cy="1944216"/>
          </a:xfrm>
          <a:custGeom>
            <a:avLst/>
            <a:gdLst/>
            <a:ahLst/>
            <a:cxnLst/>
            <a:rect l="l" t="t" r="r" b="b"/>
            <a:pathLst>
              <a:path w="762000" h="762000">
                <a:moveTo>
                  <a:pt x="762000" y="761987"/>
                </a:moveTo>
                <a:lnTo>
                  <a:pt x="0" y="761987"/>
                </a:lnTo>
                <a:lnTo>
                  <a:pt x="0" y="0"/>
                </a:lnTo>
                <a:lnTo>
                  <a:pt x="762000" y="0"/>
                </a:lnTo>
                <a:lnTo>
                  <a:pt x="762000" y="761987"/>
                </a:lnTo>
                <a:close/>
              </a:path>
            </a:pathLst>
          </a:custGeom>
          <a:ln w="4444">
            <a:noFill/>
          </a:ln>
        </p:spPr>
        <p:txBody>
          <a:bodyPr wrap="square" lIns="0" tIns="0" rIns="0" bIns="0" rtlCol="0"/>
          <a:lstStyle/>
          <a:p>
            <a:r>
              <a:rPr lang="en-US" sz="800" dirty="0"/>
              <a:t>		                                              Spot board           Stack of bricks</a:t>
            </a:r>
            <a:endParaRPr lang="en-GB" sz="800" dirty="0"/>
          </a:p>
        </p:txBody>
      </p:sp>
      <p:sp>
        <p:nvSpPr>
          <p:cNvPr id="18" name="object 22">
            <a:extLst>
              <a:ext uri="{FF2B5EF4-FFF2-40B4-BE49-F238E27FC236}">
                <a16:creationId xmlns:a16="http://schemas.microsoft.com/office/drawing/2014/main" id="{468BC449-7394-4D5D-96EE-9E64A43A029E}"/>
              </a:ext>
            </a:extLst>
          </p:cNvPr>
          <p:cNvSpPr/>
          <p:nvPr/>
        </p:nvSpPr>
        <p:spPr>
          <a:xfrm>
            <a:off x="5028153" y="4395684"/>
            <a:ext cx="762000" cy="762000"/>
          </a:xfrm>
          <a:custGeom>
            <a:avLst/>
            <a:gdLst/>
            <a:ahLst/>
            <a:cxnLst/>
            <a:rect l="l" t="t" r="r" b="b"/>
            <a:pathLst>
              <a:path w="762000" h="762000">
                <a:moveTo>
                  <a:pt x="762000" y="761987"/>
                </a:moveTo>
                <a:lnTo>
                  <a:pt x="0" y="761987"/>
                </a:lnTo>
                <a:lnTo>
                  <a:pt x="0" y="0"/>
                </a:lnTo>
                <a:lnTo>
                  <a:pt x="762000" y="0"/>
                </a:lnTo>
                <a:lnTo>
                  <a:pt x="762000" y="761987"/>
                </a:lnTo>
                <a:close/>
              </a:path>
            </a:pathLst>
          </a:custGeom>
          <a:ln w="4444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8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A508589-EA0C-49B1-8D23-3D185B977DF3}"/>
              </a:ext>
            </a:extLst>
          </p:cNvPr>
          <p:cNvSpPr txBox="1"/>
          <p:nvPr/>
        </p:nvSpPr>
        <p:spPr>
          <a:xfrm>
            <a:off x="442163" y="1479650"/>
            <a:ext cx="8229599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If materials are not stacked neatly in the correct position, it can waste time and energy by interrupting the smooth flow of work. </a:t>
            </a:r>
            <a:br>
              <a:rPr lang="en-GB" dirty="0"/>
            </a:br>
            <a:endParaRPr lang="en-GB" dirty="0"/>
          </a:p>
          <a:p>
            <a:r>
              <a:rPr lang="en-GB" dirty="0"/>
              <a:t>The illustration below shows a simple setting out suggestion in which alternate spot boards and brick stacks are set up about 600mm from the wall to be built.</a:t>
            </a:r>
          </a:p>
        </p:txBody>
      </p:sp>
      <p:sp>
        <p:nvSpPr>
          <p:cNvPr id="21" name="object 29">
            <a:extLst>
              <a:ext uri="{FF2B5EF4-FFF2-40B4-BE49-F238E27FC236}">
                <a16:creationId xmlns:a16="http://schemas.microsoft.com/office/drawing/2014/main" id="{B11B82BA-C709-48A5-A5EA-C62E087904AC}"/>
              </a:ext>
            </a:extLst>
          </p:cNvPr>
          <p:cNvSpPr txBox="1"/>
          <p:nvPr/>
        </p:nvSpPr>
        <p:spPr>
          <a:xfrm>
            <a:off x="4556963" y="3652185"/>
            <a:ext cx="201930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fontAlgn="auto">
              <a:spcBef>
                <a:spcPts val="100"/>
              </a:spcBef>
              <a:spcAft>
                <a:spcPts val="0"/>
              </a:spcAft>
            </a:pPr>
            <a:r>
              <a:rPr sz="800" spc="-70" dirty="0">
                <a:solidFill>
                  <a:srgbClr val="231F20"/>
                </a:solidFill>
                <a:latin typeface="+mn-lt"/>
                <a:ea typeface="+mn-ea"/>
                <a:cs typeface="Calibri"/>
              </a:rPr>
              <a:t>W</a:t>
            </a:r>
            <a:r>
              <a:rPr sz="800" spc="-5" dirty="0">
                <a:solidFill>
                  <a:srgbClr val="231F20"/>
                </a:solidFill>
                <a:latin typeface="+mn-lt"/>
                <a:ea typeface="+mn-ea"/>
                <a:cs typeface="Calibri"/>
              </a:rPr>
              <a:t>all</a:t>
            </a:r>
            <a:endParaRPr sz="800" dirty="0">
              <a:solidFill>
                <a:prstClr val="black"/>
              </a:solidFill>
              <a:latin typeface="+mn-lt"/>
              <a:ea typeface="+mn-ea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632136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Protecting materials</a:t>
            </a: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95143"/>
            <a:ext cx="4240424" cy="4149248"/>
          </a:xfrm>
        </p:spPr>
        <p:txBody>
          <a:bodyPr/>
          <a:lstStyle/>
          <a:p>
            <a:r>
              <a:rPr lang="en-GB" dirty="0"/>
              <a:t>If bricks stacked like the ones pictured here are not protected until work starts, they risk getting wet during spells of bad weather.</a:t>
            </a:r>
            <a:endParaRPr lang="en-GB" kern="120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lvl="0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kern="12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Wet bricks and blocks are difficult to lay accurately and the chemical reactions set off by moisture can cause staining on the surface of the wall later.</a:t>
            </a:r>
          </a:p>
          <a:p>
            <a:endParaRPr lang="en-GB" dirty="0"/>
          </a:p>
          <a:p>
            <a:pPr marL="0" lvl="8" indent="0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18F0A74C-7844-4DC2-85D2-4C8CE2AB7D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916832"/>
            <a:ext cx="4240424" cy="2781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82650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Protecting materials </a:t>
            </a:r>
            <a:r>
              <a:rPr lang="en-US" b="0" dirty="0"/>
              <a:t>continued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72816"/>
            <a:ext cx="5266928" cy="4243583"/>
          </a:xfrm>
        </p:spPr>
        <p:txBody>
          <a:bodyPr/>
          <a:lstStyle/>
          <a:p>
            <a:r>
              <a:rPr lang="en-GB" dirty="0"/>
              <a:t>When bricks and blocks are delivered to site, they are normally protected from bad weather by polythene wrapping.</a:t>
            </a:r>
          </a:p>
          <a:p>
            <a:pPr lvl="3">
              <a:defRPr/>
            </a:pPr>
            <a:r>
              <a:rPr lang="en-GB" sz="2000" dirty="0"/>
              <a:t>When breaking open the packs of bricks to move them into position for laying, the bricklayer should make sure that protection is maintained until building work begins.</a:t>
            </a:r>
          </a:p>
          <a:p>
            <a:pPr lvl="3">
              <a:defRPr/>
            </a:pPr>
            <a:r>
              <a:rPr lang="en-GB" sz="2000" dirty="0"/>
              <a:t>Taking the time to cover brick and block stacks with polythene, or simply just placing </a:t>
            </a:r>
            <a:br>
              <a:rPr lang="en-GB" sz="2000" dirty="0"/>
            </a:br>
            <a:r>
              <a:rPr lang="en-GB" sz="2000" dirty="0"/>
              <a:t>a spot board on top of the stack, will mean that work can continue immediately after bad weather moves away.</a:t>
            </a:r>
          </a:p>
          <a:p>
            <a:pPr lvl="3">
              <a:defRPr/>
            </a:pPr>
            <a:endParaRPr lang="en-GB" kern="120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endParaRPr lang="en-GB" dirty="0"/>
          </a:p>
          <a:p>
            <a:endParaRPr lang="en-GB" dirty="0"/>
          </a:p>
          <a:p>
            <a:pPr marL="0" lvl="8" indent="0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pic>
        <p:nvPicPr>
          <p:cNvPr id="5" name="Picture 11">
            <a:extLst>
              <a:ext uri="{FF2B5EF4-FFF2-40B4-BE49-F238E27FC236}">
                <a16:creationId xmlns:a16="http://schemas.microsoft.com/office/drawing/2014/main" id="{48DEDBF2-1821-46A6-80CB-4280D8E55A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628800"/>
            <a:ext cx="2470279" cy="4117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47598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Protecting materials </a:t>
            </a:r>
            <a:r>
              <a:rPr lang="en-US" b="0" dirty="0"/>
              <a:t>continued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56792"/>
            <a:ext cx="5194920" cy="4293208"/>
          </a:xfrm>
        </p:spPr>
        <p:txBody>
          <a:bodyPr/>
          <a:lstStyle/>
          <a:p>
            <a:r>
              <a:rPr lang="en-GB" dirty="0"/>
              <a:t>Make sure the covering cannot be blown off by strong winds. Weight the covering down effectively to avoid disappointment when you decide to start work. </a:t>
            </a:r>
          </a:p>
          <a:p>
            <a:pPr lvl="3">
              <a:defRPr/>
            </a:pPr>
            <a:r>
              <a:rPr lang="en-US" sz="2000" dirty="0"/>
              <a:t>This could be as simple as placing a concrete block on top of the protected stack of bricks or blocks.</a:t>
            </a:r>
          </a:p>
          <a:p>
            <a:pPr lvl="3">
              <a:defRPr/>
            </a:pPr>
            <a:r>
              <a:rPr lang="en-US" sz="2000" dirty="0"/>
              <a:t>If polythene sheeting is used to protect the stacks, it is a good idea when you remove the protection from brick or block stacks to keep it nearby. </a:t>
            </a:r>
          </a:p>
          <a:p>
            <a:pPr lvl="3">
              <a:defRPr/>
            </a:pPr>
            <a:r>
              <a:rPr lang="en-GB" sz="2000" dirty="0"/>
              <a:t>If it starts raining after work has commenced, you can then quickly cover up materials to keep them dry.</a:t>
            </a:r>
          </a:p>
          <a:p>
            <a:pPr lvl="3">
              <a:defRPr/>
            </a:pPr>
            <a:endParaRPr lang="en-US" dirty="0"/>
          </a:p>
          <a:p>
            <a:endParaRPr lang="en-GB" dirty="0"/>
          </a:p>
          <a:p>
            <a:endParaRPr lang="en-GB" dirty="0"/>
          </a:p>
          <a:p>
            <a:pPr marL="0" lvl="8" indent="0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pic>
        <p:nvPicPr>
          <p:cNvPr id="6" name="Picture 73">
            <a:extLst>
              <a:ext uri="{FF2B5EF4-FFF2-40B4-BE49-F238E27FC236}">
                <a16:creationId xmlns:a16="http://schemas.microsoft.com/office/drawing/2014/main" id="{18C11744-1F7D-46B1-8578-132451663A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101" y="2060848"/>
            <a:ext cx="3429899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465091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1307</TotalTime>
  <Words>715</Words>
  <Application>Microsoft Office PowerPoint</Application>
  <PresentationFormat>On-screen Show (4:3)</PresentationFormat>
  <Paragraphs>61</Paragraphs>
  <Slides>11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Lucida Grande</vt:lpstr>
      <vt:lpstr>Times New Roman</vt:lpstr>
      <vt:lpstr>Default Design</vt:lpstr>
      <vt:lpstr>PowerPoint 1: Preparation and protection of the work area</vt:lpstr>
      <vt:lpstr>Planning the work</vt:lpstr>
      <vt:lpstr>Selecting materials</vt:lpstr>
      <vt:lpstr>Selecting materials continued</vt:lpstr>
      <vt:lpstr>Managing risks and hazards</vt:lpstr>
      <vt:lpstr>Positioning materials</vt:lpstr>
      <vt:lpstr>Protecting materials</vt:lpstr>
      <vt:lpstr>Protecting materials continued</vt:lpstr>
      <vt:lpstr>Protecting materials continued</vt:lpstr>
      <vt:lpstr>Protecting materials continued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138</cp:revision>
  <dcterms:created xsi:type="dcterms:W3CDTF">2013-05-28T00:38:54Z</dcterms:created>
  <dcterms:modified xsi:type="dcterms:W3CDTF">2021-01-27T09:39:03Z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