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28" r:id="rId6"/>
    <p:sldId id="336" r:id="rId7"/>
    <p:sldId id="331" r:id="rId8"/>
    <p:sldId id="330" r:id="rId9"/>
    <p:sldId id="337" r:id="rId10"/>
    <p:sldId id="332" r:id="rId11"/>
    <p:sldId id="333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9" autoAdjust="0"/>
    <p:restoredTop sz="93792" autoAdjust="0"/>
  </p:normalViewPr>
  <p:slideViewPr>
    <p:cSldViewPr showGuides="1">
      <p:cViewPr varScale="1">
        <p:scale>
          <a:sx n="64" d="100"/>
          <a:sy n="64" d="100"/>
        </p:scale>
        <p:origin x="12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baseline="0" dirty="0"/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107: Working with brick, block and stone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8: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Stacking and storing materials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Protection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6617" y="1700808"/>
            <a:ext cx="4979479" cy="4338000"/>
          </a:xfrm>
        </p:spPr>
        <p:txBody>
          <a:bodyPr/>
          <a:lstStyle/>
          <a:p>
            <a:r>
              <a:rPr lang="en-GB" dirty="0"/>
              <a:t>Resources for masonry construction activities are valuable and need to be protected from weather, damage and theft.</a:t>
            </a:r>
          </a:p>
          <a:p>
            <a:r>
              <a:rPr lang="en-GB" dirty="0"/>
              <a:t>With many resources, manufacturers will provide weather protection by using measures such as wrapping in polythene.</a:t>
            </a:r>
          </a:p>
          <a:p>
            <a:r>
              <a:rPr lang="en-GB" dirty="0"/>
              <a:t>These protection measures should be preserved and maintained when materials are delivered to site and placed in storage.</a:t>
            </a:r>
          </a:p>
          <a:p>
            <a:pPr lvl="1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B216D3-77CC-45C3-A219-2D7A994E4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852114"/>
            <a:ext cx="2986859" cy="31537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Protection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GB" b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C01B3E-9A35-4173-BE5C-7B8D422162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36373"/>
            <a:ext cx="5335540" cy="4167842"/>
          </a:xfrm>
        </p:spPr>
        <p:txBody>
          <a:bodyPr/>
          <a:lstStyle/>
          <a:p>
            <a:r>
              <a:rPr lang="en-GB" dirty="0"/>
              <a:t>All site workers should take careful note of the protection measures used for storing materials. </a:t>
            </a:r>
          </a:p>
          <a:p>
            <a:r>
              <a:rPr lang="en-GB" dirty="0"/>
              <a:t>If protective coverings on delivered materials are damaged, replacement protection should be provided.</a:t>
            </a:r>
          </a:p>
          <a:p>
            <a:r>
              <a:rPr lang="en-GB" dirty="0"/>
              <a:t>It is helpful to be familiar with available resources on site that can be used to protect materials, especially if bad weather is forecast.</a:t>
            </a:r>
          </a:p>
          <a:p>
            <a:r>
              <a:rPr lang="en-GB" dirty="0"/>
              <a:t>Taking the time to maintain weather protection can assist in meeting deadlines and maintaining productivity.</a:t>
            </a:r>
            <a:endParaRPr lang="en-US" dirty="0"/>
          </a:p>
        </p:txBody>
      </p:sp>
      <p:grpSp>
        <p:nvGrpSpPr>
          <p:cNvPr id="6" name="Diagram group">
            <a:extLst>
              <a:ext uri="{FF2B5EF4-FFF2-40B4-BE49-F238E27FC236}">
                <a16:creationId xmlns:a16="http://schemas.microsoft.com/office/drawing/2014/main" id="{85B83C61-3005-4919-85A9-12DB8D0EEC5C}"/>
              </a:ext>
            </a:extLst>
          </p:cNvPr>
          <p:cNvGrpSpPr/>
          <p:nvPr/>
        </p:nvGrpSpPr>
        <p:grpSpPr>
          <a:xfrm>
            <a:off x="5792740" y="1772816"/>
            <a:ext cx="3351260" cy="3097530"/>
            <a:chOff x="4857651" y="1649228"/>
            <a:chExt cx="3351260" cy="309753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655AD3-2FF1-4254-9E2B-01FC3669769D}"/>
                </a:ext>
              </a:extLst>
            </p:cNvPr>
            <p:cNvSpPr/>
            <p:nvPr/>
          </p:nvSpPr>
          <p:spPr>
            <a:xfrm>
              <a:off x="4857651" y="1649228"/>
              <a:ext cx="3351260" cy="3097530"/>
            </a:xfrm>
            <a:prstGeom prst="ellipse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7000" r="-17000"/>
              </a:stretch>
            </a:blipFill>
            <a:sp3d z="50080" prstMaterial="plastic">
              <a:bevelT w="25400" h="25400"/>
              <a:bevelB w="25400" h="25400"/>
            </a:sp3d>
          </p:spPr>
          <p:style>
            <a:ln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Protection 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continued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4762872" cy="4161064"/>
          </a:xfrm>
        </p:spPr>
        <p:txBody>
          <a:bodyPr/>
          <a:lstStyle/>
          <a:p>
            <a:r>
              <a:rPr lang="en-US" dirty="0"/>
              <a:t>Storing materials in a planned and orderly way will protect them from accidental damage. </a:t>
            </a:r>
          </a:p>
          <a:p>
            <a:r>
              <a:rPr lang="en-US" dirty="0"/>
              <a:t>The blocks shown here are stored in neat stacks on pallets so that they can easily be moved by machine to the work location. This </a:t>
            </a:r>
            <a:r>
              <a:rPr lang="en-GB" dirty="0"/>
              <a:t>minimises</a:t>
            </a:r>
            <a:r>
              <a:rPr lang="en-US" dirty="0"/>
              <a:t> the risk of damage and reduces potential losses.</a:t>
            </a:r>
          </a:p>
          <a:p>
            <a:r>
              <a:rPr lang="en-US" dirty="0"/>
              <a:t>Keeping a construction site tidy and orderly protects the materials and maintains safety for workers. </a:t>
            </a:r>
          </a:p>
          <a:p>
            <a:r>
              <a:rPr lang="en-US" dirty="0"/>
              <a:t>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E56CC-6368-456B-A8D6-50F59A9A4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097527"/>
            <a:ext cx="2244192" cy="22243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174382-810E-434E-8DAD-04CEC709A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717" y="3752145"/>
            <a:ext cx="3499552" cy="21168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609D39-0654-45AF-A72E-79A641747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686900" cy="139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Efficiency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12719"/>
            <a:ext cx="5482952" cy="4437281"/>
          </a:xfrm>
        </p:spPr>
        <p:txBody>
          <a:bodyPr/>
          <a:lstStyle/>
          <a:p>
            <a:r>
              <a:rPr lang="en-GB" dirty="0"/>
              <a:t>As well as protecting materials, carefully planning storage aids efficiency as a work task can be interrupted if it is discovered that resources for the job have been damaged through poor storage.</a:t>
            </a:r>
          </a:p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Correct storage is not difficult. For example, rolls of damp proof course should be stacked on their side, as shown here, to avoid distortion and possible cracking.</a:t>
            </a:r>
          </a:p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Bags of cement should be neatly stacked, and the batch used up before placing new stock on top of the stack.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5B9CA-0D51-4EBE-8785-4AE5907EC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139" y="3764042"/>
            <a:ext cx="2292661" cy="14227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2C926-7426-4C5A-BCA3-899DD508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Efficiency</a:t>
            </a:r>
            <a:r>
              <a:rPr lang="en-GB" b="0" dirty="0">
                <a:ea typeface="ＭＳ Ｐゴシック" pitchFamily="-105" charset="-128"/>
                <a:cs typeface="ＭＳ Ｐゴシック" pitchFamily="-105" charset="-128"/>
              </a:rPr>
              <a:t> continued</a:t>
            </a:r>
            <a:r>
              <a:rPr lang="en-GB" dirty="0"/>
              <a:t> 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90D227B-4431-4D90-8775-EA578544B6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4698385" cy="3333854"/>
          </a:xfrm>
        </p:spPr>
        <p:txBody>
          <a:bodyPr/>
          <a:lstStyle/>
          <a:p>
            <a:r>
              <a:rPr lang="en-GB" dirty="0"/>
              <a:t>Heavy items should be stored and handled carefully to protect them and to make sure that work proceeds efficiently.</a:t>
            </a:r>
          </a:p>
          <a:p>
            <a:r>
              <a:rPr lang="en-GB" dirty="0"/>
              <a:t>These heavy concrete blocks have been transported from storage by machine. </a:t>
            </a:r>
          </a:p>
          <a:p>
            <a:r>
              <a:rPr lang="en-GB" dirty="0"/>
              <a:t>The steel straps holding the pack together have been left in place until the materials are to be used, to avoid blocks falling and breaking.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B66F3-D98B-4C0A-A23B-6E356935AE86}"/>
              </a:ext>
            </a:extLst>
          </p:cNvPr>
          <p:cNvSpPr txBox="1"/>
          <p:nvPr/>
        </p:nvSpPr>
        <p:spPr>
          <a:xfrm>
            <a:off x="6615862" y="4818638"/>
            <a:ext cx="2521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Masonry cement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0BA91-7376-4158-A1A4-C654FE21D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585" y="1260572"/>
            <a:ext cx="2720898" cy="2687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7A6A47-ACF2-457C-8DB2-B766C187E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00196"/>
            <a:ext cx="2163359" cy="227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72BA643-5423-420A-B4EB-36AF1C5F31CE}"/>
              </a:ext>
            </a:extLst>
          </p:cNvPr>
          <p:cNvSpPr txBox="1">
            <a:spLocks/>
          </p:cNvSpPr>
          <p:nvPr/>
        </p:nvSpPr>
        <p:spPr bwMode="auto">
          <a:xfrm>
            <a:off x="457200" y="4987915"/>
            <a:ext cx="6158662" cy="75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These steel lintels have been moved to the work location using the same efficient method. </a:t>
            </a:r>
          </a:p>
        </p:txBody>
      </p:sp>
    </p:spTree>
    <p:extLst>
      <p:ext uri="{BB962C8B-B14F-4D97-AF65-F5344CB8AC3E}">
        <p14:creationId xmlns:p14="http://schemas.microsoft.com/office/powerpoint/2010/main" val="315605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  <a:endParaRPr lang="en-US" b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7FBF2A-DD24-43A9-8D7D-B98E699B1FC6}"/>
              </a:ext>
            </a:extLst>
          </p:cNvPr>
          <p:cNvSpPr txBox="1">
            <a:spLocks/>
          </p:cNvSpPr>
          <p:nvPr/>
        </p:nvSpPr>
        <p:spPr bwMode="auto">
          <a:xfrm>
            <a:off x="457200" y="1528685"/>
            <a:ext cx="8229600" cy="96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/>
              <a:t>To maintain cost efficiency, it is important to protect resources on site by storing them securely. Lockable containers are often used to store high value items.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AB1A601-D2BD-4C32-91B0-829F61DE69FC}"/>
              </a:ext>
            </a:extLst>
          </p:cNvPr>
          <p:cNvSpPr txBox="1">
            <a:spLocks/>
          </p:cNvSpPr>
          <p:nvPr/>
        </p:nvSpPr>
        <p:spPr bwMode="auto">
          <a:xfrm>
            <a:off x="457200" y="2756847"/>
            <a:ext cx="3682752" cy="166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Other materials and resources are stored securely in a fenced compound. This will be positioned to allow easy access for delivery vehicles.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3015F-F8FB-424F-ABD7-4D3D8B6B1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222763"/>
            <a:ext cx="4126893" cy="24124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7883CB2-4F2F-4639-BF1C-90705D26257F}"/>
              </a:ext>
            </a:extLst>
          </p:cNvPr>
          <p:cNvSpPr/>
          <p:nvPr/>
        </p:nvSpPr>
        <p:spPr>
          <a:xfrm>
            <a:off x="395536" y="4635236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storage compound will be arranged so that access by the  machinery used to take resources to the work location is easy and efficient.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</a:t>
            </a:r>
            <a:r>
              <a:rPr lang="en-US" b="0" dirty="0"/>
              <a:t>continued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C62120-C052-4B05-B1DE-42C6AB1EBA99}"/>
              </a:ext>
            </a:extLst>
          </p:cNvPr>
          <p:cNvSpPr txBox="1">
            <a:spLocks/>
          </p:cNvSpPr>
          <p:nvPr/>
        </p:nvSpPr>
        <p:spPr bwMode="auto">
          <a:xfrm>
            <a:off x="457200" y="1474056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A construction site will often be protected and secured by hoardings around the working area.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40386-1D36-456C-9383-FBCD1D8BCB6D}"/>
              </a:ext>
            </a:extLst>
          </p:cNvPr>
          <p:cNvSpPr txBox="1">
            <a:spLocks/>
          </p:cNvSpPr>
          <p:nvPr/>
        </p:nvSpPr>
        <p:spPr bwMode="auto">
          <a:xfrm>
            <a:off x="468359" y="2299572"/>
            <a:ext cx="3983711" cy="242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/>
              <a:t>Delivery vehicle entry and exit can be monitored and controlled to ensure nothing is brought on site or taken off site </a:t>
            </a:r>
            <a:r>
              <a:rPr lang="en-US"/>
              <a:t>without </a:t>
            </a:r>
            <a:r>
              <a:rPr lang="en-GB" dirty="0"/>
              <a:t>authorisation</a:t>
            </a:r>
            <a:r>
              <a:rPr lang="en-US" dirty="0"/>
              <a:t>.</a:t>
            </a:r>
          </a:p>
          <a:p>
            <a:r>
              <a:rPr lang="en-US" dirty="0"/>
              <a:t>There are often separate entry points for workers and staff to enter on foot.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FE6577-89A1-4DF3-BC81-43C8E589D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97691"/>
            <a:ext cx="4352652" cy="26523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FB4DB3-F5A2-462B-9E2A-9E49640CCC55}"/>
              </a:ext>
            </a:extLst>
          </p:cNvPr>
          <p:cNvSpPr txBox="1">
            <a:spLocks/>
          </p:cNvSpPr>
          <p:nvPr/>
        </p:nvSpPr>
        <p:spPr bwMode="auto">
          <a:xfrm>
            <a:off x="504589" y="4869160"/>
            <a:ext cx="680371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This prevents unauthorised access and gives protection against possible theft of valuable resources.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1421</TotalTime>
  <Words>545</Words>
  <Application>Microsoft Office PowerPoint</Application>
  <PresentationFormat>On-screen Show (4:3)</PresentationFormat>
  <Paragraphs>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8: Stacking and storing materials</vt:lpstr>
      <vt:lpstr>Protection</vt:lpstr>
      <vt:lpstr>Protection continued</vt:lpstr>
      <vt:lpstr>Protection continued</vt:lpstr>
      <vt:lpstr>Efficiency</vt:lpstr>
      <vt:lpstr>Efficiency continued  </vt:lpstr>
      <vt:lpstr>Security</vt:lpstr>
      <vt:lpstr>Security continued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142</cp:revision>
  <dcterms:created xsi:type="dcterms:W3CDTF">2013-05-28T00:38:54Z</dcterms:created>
  <dcterms:modified xsi:type="dcterms:W3CDTF">2021-01-11T18:24:42Z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