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4"/>
  </p:notesMasterIdLst>
  <p:handoutMasterIdLst>
    <p:handoutMasterId r:id="rId15"/>
  </p:handoutMasterIdLst>
  <p:sldIdLst>
    <p:sldId id="256" r:id="rId5"/>
    <p:sldId id="338" r:id="rId6"/>
    <p:sldId id="328" r:id="rId7"/>
    <p:sldId id="336" r:id="rId8"/>
    <p:sldId id="331" r:id="rId9"/>
    <p:sldId id="330" r:id="rId10"/>
    <p:sldId id="337" r:id="rId11"/>
    <p:sldId id="332" r:id="rId12"/>
    <p:sldId id="267" r:id="rId13"/>
  </p:sldIdLst>
  <p:sldSz cx="9144000" cy="6858000" type="screen4x3"/>
  <p:notesSz cx="6858000" cy="9144000"/>
  <p:custDataLst>
    <p:tags r:id="rId1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259BE1-630F-43A0-962A-CF56A998E842}" v="5" dt="2020-11-26T16:31:36.9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32" autoAdjust="0"/>
    <p:restoredTop sz="93792" autoAdjust="0"/>
  </p:normalViewPr>
  <p:slideViewPr>
    <p:cSldViewPr showGuides="1">
      <p:cViewPr varScale="1">
        <p:scale>
          <a:sx n="68" d="100"/>
          <a:sy n="68" d="100"/>
        </p:scale>
        <p:origin x="1302" y="7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48" d="100"/>
          <a:sy n="48" d="100"/>
        </p:scale>
        <p:origin x="2684" y="4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1/11/2021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1377573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594070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baseline="0" dirty="0"/>
              <a:t>2021 City and Guilds of London Institute</a:t>
            </a:r>
            <a:r>
              <a:rPr lang="en-US" sz="900" baseline="0" dirty="0"/>
              <a:t>. All rights reserved. </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107: Working with brick, block and stone</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a:ea typeface="ＭＳ Ｐゴシック" pitchFamily="-105" charset="-128"/>
                <a:cs typeface="ＭＳ Ｐゴシック" pitchFamily="-105" charset="-128"/>
              </a:rPr>
              <a:t>PowerPoint 9: </a:t>
            </a:r>
            <a:r>
              <a:rPr lang="en-GB" dirty="0">
                <a:ea typeface="ＭＳ Ｐゴシック" pitchFamily="-105" charset="-128"/>
                <a:cs typeface="ＭＳ Ｐゴシック" pitchFamily="-105" charset="-128"/>
              </a:rPr>
              <a:t>Methods of preparing mortar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7AB7C-8324-4E1C-8C01-89EA07FE31DE}"/>
              </a:ext>
            </a:extLst>
          </p:cNvPr>
          <p:cNvSpPr>
            <a:spLocks noGrp="1"/>
          </p:cNvSpPr>
          <p:nvPr>
            <p:ph type="title"/>
          </p:nvPr>
        </p:nvSpPr>
        <p:spPr/>
        <p:txBody>
          <a:bodyPr/>
          <a:lstStyle/>
          <a:p>
            <a:r>
              <a:rPr lang="en-GB" dirty="0"/>
              <a:t>Mortar specification</a:t>
            </a:r>
          </a:p>
        </p:txBody>
      </p:sp>
      <p:pic>
        <p:nvPicPr>
          <p:cNvPr id="4" name="Picture 3">
            <a:extLst>
              <a:ext uri="{FF2B5EF4-FFF2-40B4-BE49-F238E27FC236}">
                <a16:creationId xmlns:a16="http://schemas.microsoft.com/office/drawing/2014/main" id="{7C078EF7-94A9-4680-94A9-D5BE670D140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37543" y="1916832"/>
            <a:ext cx="3174155" cy="2376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id="{C11753F1-1F5E-42DA-A676-07B65811C86E}"/>
              </a:ext>
            </a:extLst>
          </p:cNvPr>
          <p:cNvSpPr>
            <a:spLocks noGrp="1"/>
          </p:cNvSpPr>
          <p:nvPr>
            <p:ph sz="quarter" idx="10"/>
          </p:nvPr>
        </p:nvSpPr>
        <p:spPr>
          <a:xfrm>
            <a:off x="456617" y="1700808"/>
            <a:ext cx="4979479" cy="4149192"/>
          </a:xfrm>
        </p:spPr>
        <p:txBody>
          <a:bodyPr/>
          <a:lstStyle/>
          <a:p>
            <a:r>
              <a:rPr lang="en-GB" dirty="0"/>
              <a:t>Mortar is mixed according to specified ratios. The mortar mix ratio will be specified according to the masonry material being used. </a:t>
            </a:r>
          </a:p>
          <a:p>
            <a:r>
              <a:rPr lang="en-GB" dirty="0"/>
              <a:t>The ratio of the mix should produce a mortar that is slightly less hard than the bricks or blocks being laid.</a:t>
            </a:r>
          </a:p>
          <a:p>
            <a:r>
              <a:rPr lang="en-GB" dirty="0"/>
              <a:t>This allows for any slight movement caused by thermal expansion or by shrinkage in the masonry during setting and hardening.</a:t>
            </a:r>
          </a:p>
          <a:p>
            <a:endParaRPr lang="en-GB" dirty="0"/>
          </a:p>
          <a:p>
            <a:endParaRPr lang="en-GB" dirty="0"/>
          </a:p>
          <a:p>
            <a:pPr lvl="0"/>
            <a:endParaRPr lang="en-GB" dirty="0"/>
          </a:p>
        </p:txBody>
      </p:sp>
    </p:spTree>
    <p:extLst>
      <p:ext uri="{BB962C8B-B14F-4D97-AF65-F5344CB8AC3E}">
        <p14:creationId xmlns:p14="http://schemas.microsoft.com/office/powerpoint/2010/main" val="1727768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t>Mortar specification </a:t>
            </a:r>
            <a:r>
              <a:rPr lang="en-GB" b="0" dirty="0"/>
              <a:t>continued</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558570"/>
            <a:ext cx="5483535" cy="3096344"/>
          </a:xfrm>
        </p:spPr>
        <p:txBody>
          <a:bodyPr/>
          <a:lstStyle/>
          <a:p>
            <a:r>
              <a:rPr lang="en-GB" dirty="0"/>
              <a:t>Bricks and blocks vary in hardness and strength. For example, engineering bricks are extremely hard and are used in structures which have to carry high loadings and stresses, such as bridges.</a:t>
            </a:r>
          </a:p>
          <a:p>
            <a:r>
              <a:rPr lang="en-GB" dirty="0"/>
              <a:t>The mortar mix ratio specified would be designed to produce a mix that’s a little weaker than the engineering brick but strong enough to resist the weight and forces placed upon it.</a:t>
            </a:r>
          </a:p>
          <a:p>
            <a:endParaRPr lang="en-GB" dirty="0"/>
          </a:p>
        </p:txBody>
      </p:sp>
      <p:pic>
        <p:nvPicPr>
          <p:cNvPr id="6" name="Picture 5">
            <a:extLst>
              <a:ext uri="{FF2B5EF4-FFF2-40B4-BE49-F238E27FC236}">
                <a16:creationId xmlns:a16="http://schemas.microsoft.com/office/drawing/2014/main" id="{DE71BCEF-14FF-4823-A173-0B807897C01C}"/>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2276872"/>
            <a:ext cx="2746648" cy="1952976"/>
          </a:xfrm>
          <a:prstGeom prst="rect">
            <a:avLst/>
          </a:prstGeom>
          <a:noFill/>
          <a:ln>
            <a:noFill/>
          </a:ln>
        </p:spPr>
      </p:pic>
      <p:sp>
        <p:nvSpPr>
          <p:cNvPr id="4" name="Rectangle 3">
            <a:extLst>
              <a:ext uri="{FF2B5EF4-FFF2-40B4-BE49-F238E27FC236}">
                <a16:creationId xmlns:a16="http://schemas.microsoft.com/office/drawing/2014/main" id="{B40AF758-6543-4356-B0E8-28830E7F846C}"/>
              </a:ext>
            </a:extLst>
          </p:cNvPr>
          <p:cNvSpPr/>
          <p:nvPr/>
        </p:nvSpPr>
        <p:spPr>
          <a:xfrm>
            <a:off x="374629" y="4808033"/>
            <a:ext cx="8394742" cy="707886"/>
          </a:xfrm>
          <a:prstGeom prst="rect">
            <a:avLst/>
          </a:prstGeom>
        </p:spPr>
        <p:txBody>
          <a:bodyPr wrap="square">
            <a:spAutoFit/>
          </a:bodyPr>
          <a:lstStyle/>
          <a:p>
            <a:r>
              <a:rPr lang="en-GB" dirty="0"/>
              <a:t>This means that the figure showing the proportion of sand in the mix ratio might be decreased, so that the proportion of cement would be greater.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0F723-16B0-4242-BDA1-129EC841953B}"/>
              </a:ext>
            </a:extLst>
          </p:cNvPr>
          <p:cNvSpPr>
            <a:spLocks noGrp="1"/>
          </p:cNvSpPr>
          <p:nvPr>
            <p:ph type="title"/>
          </p:nvPr>
        </p:nvSpPr>
        <p:spPr/>
        <p:txBody>
          <a:bodyPr/>
          <a:lstStyle/>
          <a:p>
            <a:r>
              <a:rPr lang="en-GB" dirty="0">
                <a:ea typeface="ＭＳ Ｐゴシック" pitchFamily="-105" charset="-128"/>
                <a:cs typeface="ＭＳ Ｐゴシック" pitchFamily="-105" charset="-128"/>
              </a:rPr>
              <a:t>Ratios</a:t>
            </a:r>
            <a:endParaRPr lang="en-GB" b="0" dirty="0"/>
          </a:p>
        </p:txBody>
      </p:sp>
      <p:sp>
        <p:nvSpPr>
          <p:cNvPr id="5" name="Content Placeholder 2">
            <a:extLst>
              <a:ext uri="{FF2B5EF4-FFF2-40B4-BE49-F238E27FC236}">
                <a16:creationId xmlns:a16="http://schemas.microsoft.com/office/drawing/2014/main" id="{43C01B3E-9A35-4173-BE5C-7B8D42216225}"/>
              </a:ext>
            </a:extLst>
          </p:cNvPr>
          <p:cNvSpPr>
            <a:spLocks noGrp="1"/>
          </p:cNvSpPr>
          <p:nvPr>
            <p:ph sz="quarter" idx="10"/>
          </p:nvPr>
        </p:nvSpPr>
        <p:spPr>
          <a:xfrm>
            <a:off x="457200" y="1412776"/>
            <a:ext cx="7859216" cy="4167842"/>
          </a:xfrm>
        </p:spPr>
        <p:txBody>
          <a:bodyPr/>
          <a:lstStyle/>
          <a:p>
            <a:r>
              <a:rPr lang="en-GB" dirty="0"/>
              <a:t>A ratio of 1:5 would represent a mortar mix containing one part of cement to five parts of sand. </a:t>
            </a:r>
          </a:p>
          <a:p>
            <a:r>
              <a:rPr lang="en-GB" dirty="0"/>
              <a:t>To make it stronger, we would reduce the amount of sand or increase the amount of cement. </a:t>
            </a:r>
          </a:p>
          <a:p>
            <a:r>
              <a:rPr lang="en-GB" dirty="0"/>
              <a:t>Softer materials such as calcium silicate bricks (sometimes referred to as sand/lime bricks) or softer types of clay bricks, such as ‘flettons’, would require a weaker mortar mix ratio.</a:t>
            </a:r>
          </a:p>
          <a:p>
            <a:endParaRPr lang="en-GB" dirty="0"/>
          </a:p>
          <a:p>
            <a:endParaRPr lang="en-GB" b="1" dirty="0"/>
          </a:p>
        </p:txBody>
      </p:sp>
      <p:pic>
        <p:nvPicPr>
          <p:cNvPr id="8" name="Picture 7">
            <a:extLst>
              <a:ext uri="{FF2B5EF4-FFF2-40B4-BE49-F238E27FC236}">
                <a16:creationId xmlns:a16="http://schemas.microsoft.com/office/drawing/2014/main" id="{9E96B000-DD36-41DB-B74D-FFE4298B7A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9942" y="4077072"/>
            <a:ext cx="3056435" cy="1996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6">
            <a:extLst>
              <a:ext uri="{FF2B5EF4-FFF2-40B4-BE49-F238E27FC236}">
                <a16:creationId xmlns:a16="http://schemas.microsoft.com/office/drawing/2014/main" id="{6E0D21D4-C7A8-4954-9194-98023E8965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27652">
            <a:off x="1232855" y="4483174"/>
            <a:ext cx="2955520" cy="1464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3791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509601-800[1].jpg">
            <a:extLst>
              <a:ext uri="{FF2B5EF4-FFF2-40B4-BE49-F238E27FC236}">
                <a16:creationId xmlns:a16="http://schemas.microsoft.com/office/drawing/2014/main" id="{686B9E1F-4BC9-4752-8AFD-045AEB369E6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96390" y="2708920"/>
            <a:ext cx="3456384" cy="345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GB" dirty="0">
                <a:ea typeface="ＭＳ Ｐゴシック" pitchFamily="-105" charset="-128"/>
                <a:cs typeface="ＭＳ Ｐゴシック" pitchFamily="-105" charset="-128"/>
              </a:rPr>
              <a:t>Ratios </a:t>
            </a:r>
            <a:r>
              <a:rPr lang="en-GB" b="0" dirty="0">
                <a:ea typeface="ＭＳ Ｐゴシック" pitchFamily="-105" charset="-128"/>
                <a:cs typeface="ＭＳ Ｐゴシック" pitchFamily="-105" charset="-128"/>
              </a:rPr>
              <a:t>continued</a:t>
            </a:r>
            <a:endParaRPr lang="en-US" b="0" dirty="0"/>
          </a:p>
        </p:txBody>
      </p:sp>
      <p:sp>
        <p:nvSpPr>
          <p:cNvPr id="3" name="Content Placeholder 2"/>
          <p:cNvSpPr>
            <a:spLocks noGrp="1"/>
          </p:cNvSpPr>
          <p:nvPr>
            <p:ph sz="quarter" idx="10"/>
          </p:nvPr>
        </p:nvSpPr>
        <p:spPr>
          <a:xfrm>
            <a:off x="457200" y="1423380"/>
            <a:ext cx="5339190" cy="4349816"/>
          </a:xfrm>
        </p:spPr>
        <p:txBody>
          <a:bodyPr/>
          <a:lstStyle/>
          <a:p>
            <a:r>
              <a:rPr lang="en-GB" dirty="0"/>
              <a:t>Blocks can also vary in hardness and strength.</a:t>
            </a:r>
            <a:r>
              <a:rPr lang="en-US" dirty="0"/>
              <a:t> </a:t>
            </a:r>
          </a:p>
          <a:p>
            <a:r>
              <a:rPr lang="en-GB" dirty="0"/>
              <a:t>A dense concrete block manufactured from coarse aggregate will require a harder mortar mix ratio than a lightweight thermal insulation block manufactured from pulverised fuel ash (PFA).</a:t>
            </a:r>
          </a:p>
          <a:p>
            <a:r>
              <a:rPr lang="en-GB" dirty="0"/>
              <a:t>The mix ratio for thermal insulation blocks will be weaker to allow for thermal movement. </a:t>
            </a:r>
          </a:p>
          <a:p>
            <a:r>
              <a:rPr lang="en-GB" dirty="0"/>
              <a:t>If the mortar mix ratio for thermal insulation blocks is too strong, cracking will occur at window and door openings and at junction walls.</a:t>
            </a:r>
          </a:p>
          <a:p>
            <a:endParaRPr lang="en-GB" dirty="0"/>
          </a:p>
          <a:p>
            <a:r>
              <a:rPr lang="en-US" dirty="0"/>
              <a:t> </a:t>
            </a:r>
          </a:p>
          <a:p>
            <a:endParaRPr lang="en-GB" dirty="0"/>
          </a:p>
          <a:p>
            <a:endParaRPr lang="en-US" dirty="0"/>
          </a:p>
        </p:txBody>
      </p:sp>
      <p:pic>
        <p:nvPicPr>
          <p:cNvPr id="9" name="Picture 8">
            <a:extLst>
              <a:ext uri="{FF2B5EF4-FFF2-40B4-BE49-F238E27FC236}">
                <a16:creationId xmlns:a16="http://schemas.microsoft.com/office/drawing/2014/main" id="{A62F2CCA-D874-4E67-9E2B-15F6398B4B7C}"/>
              </a:ext>
            </a:extLst>
          </p:cNvPr>
          <p:cNvPicPr>
            <a:picLocks noChangeAspect="1"/>
          </p:cNvPicPr>
          <p:nvPr/>
        </p:nvPicPr>
        <p:blipFill>
          <a:blip r:embed="rId4"/>
          <a:stretch>
            <a:fillRect/>
          </a:stretch>
        </p:blipFill>
        <p:spPr>
          <a:xfrm>
            <a:off x="5927014" y="1390588"/>
            <a:ext cx="2456709" cy="17203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ea typeface="ＭＳ Ｐゴシック" pitchFamily="-105" charset="-128"/>
                <a:cs typeface="ＭＳ Ｐゴシック" pitchFamily="-105" charset="-128"/>
              </a:rPr>
              <a:t>Gauging mortar</a:t>
            </a:r>
            <a:endParaRPr lang="en-US" dirty="0">
              <a:ea typeface="ＭＳ Ｐゴシック" pitchFamily="-105" charset="-128"/>
              <a:cs typeface="ＭＳ Ｐゴシック" pitchFamily="-105" charset="-128"/>
            </a:endParaRPr>
          </a:p>
        </p:txBody>
      </p:sp>
      <p:sp>
        <p:nvSpPr>
          <p:cNvPr id="5123" name="Content Placeholder 2"/>
          <p:cNvSpPr>
            <a:spLocks noGrp="1"/>
          </p:cNvSpPr>
          <p:nvPr>
            <p:ph sz="quarter" idx="10"/>
          </p:nvPr>
        </p:nvSpPr>
        <p:spPr>
          <a:xfrm>
            <a:off x="446856" y="1586429"/>
            <a:ext cx="8229600" cy="993395"/>
          </a:xfrm>
        </p:spPr>
        <p:txBody>
          <a:bodyPr/>
          <a:lstStyle/>
          <a:p>
            <a:r>
              <a:rPr lang="en-GB" dirty="0"/>
              <a:t>To make sure that the mortar mix is consistent, the amounts of materials used are ‘gauged’. Accurate proportions are unlikely to be achieved if the material is measured by ‘shovelfuls’.</a:t>
            </a:r>
          </a:p>
          <a:p>
            <a:endParaRPr lang="en-GB" dirty="0"/>
          </a:p>
        </p:txBody>
      </p:sp>
      <p:pic>
        <p:nvPicPr>
          <p:cNvPr id="10" name="Picture 9">
            <a:extLst>
              <a:ext uri="{FF2B5EF4-FFF2-40B4-BE49-F238E27FC236}">
                <a16:creationId xmlns:a16="http://schemas.microsoft.com/office/drawing/2014/main" id="{66B2016A-941E-42AA-A8BA-5E5653646068}"/>
              </a:ext>
            </a:extLst>
          </p:cNvPr>
          <p:cNvPicPr>
            <a:picLocks noChangeAspect="1"/>
          </p:cNvPicPr>
          <p:nvPr/>
        </p:nvPicPr>
        <p:blipFill>
          <a:blip r:embed="rId2"/>
          <a:stretch>
            <a:fillRect/>
          </a:stretch>
        </p:blipFill>
        <p:spPr>
          <a:xfrm>
            <a:off x="4677437" y="2708920"/>
            <a:ext cx="4015751" cy="2664296"/>
          </a:xfrm>
          <a:prstGeom prst="rect">
            <a:avLst/>
          </a:prstGeom>
        </p:spPr>
      </p:pic>
      <p:sp>
        <p:nvSpPr>
          <p:cNvPr id="11" name="Content Placeholder 2">
            <a:extLst>
              <a:ext uri="{FF2B5EF4-FFF2-40B4-BE49-F238E27FC236}">
                <a16:creationId xmlns:a16="http://schemas.microsoft.com/office/drawing/2014/main" id="{20B86E9C-4AB1-4F97-AE4C-92647E5E5672}"/>
              </a:ext>
            </a:extLst>
          </p:cNvPr>
          <p:cNvSpPr txBox="1">
            <a:spLocks/>
          </p:cNvSpPr>
          <p:nvPr/>
        </p:nvSpPr>
        <p:spPr bwMode="auto">
          <a:xfrm>
            <a:off x="438591" y="2711370"/>
            <a:ext cx="4226625" cy="366995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kern="0" dirty="0"/>
              <a:t>Different amounts will be loaded onto a shovel depending on the strength of the operative.</a:t>
            </a:r>
          </a:p>
          <a:p>
            <a:r>
              <a:rPr lang="en-US" kern="0" dirty="0"/>
              <a:t>Wet or damp materials will be heavier than dry materials and will stick together on the shovel, which means that the amount added to a mix will vary.</a:t>
            </a:r>
          </a:p>
          <a:p>
            <a:endParaRPr lang="en-US" kern="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62F5C33-21DB-41B1-AAC8-10B8F07276C9}"/>
              </a:ext>
            </a:extLst>
          </p:cNvPr>
          <p:cNvPicPr>
            <a:picLocks noChangeAspect="1"/>
          </p:cNvPicPr>
          <p:nvPr/>
        </p:nvPicPr>
        <p:blipFill>
          <a:blip r:embed="rId2"/>
          <a:stretch>
            <a:fillRect/>
          </a:stretch>
        </p:blipFill>
        <p:spPr>
          <a:xfrm>
            <a:off x="4762328" y="1199294"/>
            <a:ext cx="4073143" cy="3071360"/>
          </a:xfrm>
          <a:prstGeom prst="rect">
            <a:avLst/>
          </a:prstGeom>
        </p:spPr>
      </p:pic>
      <p:sp>
        <p:nvSpPr>
          <p:cNvPr id="2" name="Title 1">
            <a:extLst>
              <a:ext uri="{FF2B5EF4-FFF2-40B4-BE49-F238E27FC236}">
                <a16:creationId xmlns:a16="http://schemas.microsoft.com/office/drawing/2014/main" id="{4422C926-7426-4C5A-BCA3-899DD508A6E7}"/>
              </a:ext>
            </a:extLst>
          </p:cNvPr>
          <p:cNvSpPr>
            <a:spLocks noGrp="1"/>
          </p:cNvSpPr>
          <p:nvPr>
            <p:ph type="title"/>
          </p:nvPr>
        </p:nvSpPr>
        <p:spPr/>
        <p:txBody>
          <a:bodyPr/>
          <a:lstStyle/>
          <a:p>
            <a:r>
              <a:rPr lang="en-GB" dirty="0">
                <a:ea typeface="ＭＳ Ｐゴシック" pitchFamily="-105" charset="-128"/>
                <a:cs typeface="ＭＳ Ｐゴシック" pitchFamily="-105" charset="-128"/>
              </a:rPr>
              <a:t>Gauging mortar</a:t>
            </a:r>
            <a:r>
              <a:rPr lang="en-GB" b="0" dirty="0">
                <a:ea typeface="ＭＳ Ｐゴシック" pitchFamily="-105" charset="-128"/>
                <a:cs typeface="ＭＳ Ｐゴシック" pitchFamily="-105" charset="-128"/>
              </a:rPr>
              <a:t> continued</a:t>
            </a:r>
            <a:r>
              <a:rPr lang="en-GB" dirty="0"/>
              <a:t>  </a:t>
            </a:r>
          </a:p>
        </p:txBody>
      </p:sp>
      <p:sp>
        <p:nvSpPr>
          <p:cNvPr id="4" name="Content Placeholder 2">
            <a:extLst>
              <a:ext uri="{FF2B5EF4-FFF2-40B4-BE49-F238E27FC236}">
                <a16:creationId xmlns:a16="http://schemas.microsoft.com/office/drawing/2014/main" id="{690D227B-4431-4D90-8775-EA578544B676}"/>
              </a:ext>
            </a:extLst>
          </p:cNvPr>
          <p:cNvSpPr>
            <a:spLocks noGrp="1"/>
          </p:cNvSpPr>
          <p:nvPr>
            <p:ph sz="quarter" idx="10"/>
          </p:nvPr>
        </p:nvSpPr>
        <p:spPr>
          <a:xfrm>
            <a:off x="457200" y="1700808"/>
            <a:ext cx="4330824" cy="2736304"/>
          </a:xfrm>
        </p:spPr>
        <p:txBody>
          <a:bodyPr/>
          <a:lstStyle/>
          <a:p>
            <a:r>
              <a:rPr lang="en-GB" dirty="0"/>
              <a:t>To make sure that consistent proportions of sand and cement are added to a mortar mix, a gauging box can be used.</a:t>
            </a:r>
          </a:p>
          <a:p>
            <a:r>
              <a:rPr lang="en-GB" dirty="0"/>
              <a:t>This piece of equipment is a bottomless box made of timber or metal which is filled with material until flush with the top.</a:t>
            </a:r>
          </a:p>
          <a:p>
            <a:endParaRPr lang="en-GB" dirty="0"/>
          </a:p>
        </p:txBody>
      </p:sp>
      <p:sp>
        <p:nvSpPr>
          <p:cNvPr id="5" name="Rectangle 4">
            <a:extLst>
              <a:ext uri="{FF2B5EF4-FFF2-40B4-BE49-F238E27FC236}">
                <a16:creationId xmlns:a16="http://schemas.microsoft.com/office/drawing/2014/main" id="{6870E43A-A551-48D9-9625-6956F1B473D1}"/>
              </a:ext>
            </a:extLst>
          </p:cNvPr>
          <p:cNvSpPr/>
          <p:nvPr/>
        </p:nvSpPr>
        <p:spPr>
          <a:xfrm>
            <a:off x="382864" y="4580874"/>
            <a:ext cx="8378271" cy="1015663"/>
          </a:xfrm>
          <a:prstGeom prst="rect">
            <a:avLst/>
          </a:prstGeom>
        </p:spPr>
        <p:txBody>
          <a:bodyPr wrap="square">
            <a:spAutoFit/>
          </a:bodyPr>
          <a:lstStyle/>
          <a:p>
            <a:r>
              <a:rPr lang="en-GB" dirty="0"/>
              <a:t>A mortar mix ratio of 1:3 (one part cement to three parts sand) would need one box of cement to three boxes of sand. The accurately measured amounts are then mixed together.</a:t>
            </a:r>
          </a:p>
        </p:txBody>
      </p:sp>
    </p:spTree>
    <p:extLst>
      <p:ext uri="{BB962C8B-B14F-4D97-AF65-F5344CB8AC3E}">
        <p14:creationId xmlns:p14="http://schemas.microsoft.com/office/powerpoint/2010/main" val="31560594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Gauging mortar </a:t>
            </a:r>
            <a:r>
              <a:rPr lang="en-US" b="0" dirty="0"/>
              <a:t>continued</a:t>
            </a:r>
          </a:p>
        </p:txBody>
      </p:sp>
      <p:sp>
        <p:nvSpPr>
          <p:cNvPr id="13" name="Content Placeholder 2">
            <a:extLst>
              <a:ext uri="{FF2B5EF4-FFF2-40B4-BE49-F238E27FC236}">
                <a16:creationId xmlns:a16="http://schemas.microsoft.com/office/drawing/2014/main" id="{4AB1A601-D2BD-4C32-91B0-829F61DE69FC}"/>
              </a:ext>
            </a:extLst>
          </p:cNvPr>
          <p:cNvSpPr txBox="1">
            <a:spLocks/>
          </p:cNvSpPr>
          <p:nvPr/>
        </p:nvSpPr>
        <p:spPr bwMode="auto">
          <a:xfrm>
            <a:off x="467544" y="1556792"/>
            <a:ext cx="8064896" cy="166757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When producing mortar, the specified mix ratio must be adhered to in order to achieve:</a:t>
            </a:r>
          </a:p>
        </p:txBody>
      </p:sp>
      <p:sp>
        <p:nvSpPr>
          <p:cNvPr id="7" name="Rectangle 6">
            <a:extLst>
              <a:ext uri="{FF2B5EF4-FFF2-40B4-BE49-F238E27FC236}">
                <a16:creationId xmlns:a16="http://schemas.microsoft.com/office/drawing/2014/main" id="{F7883CB2-4F2F-4639-BF1C-90705D26257F}"/>
              </a:ext>
            </a:extLst>
          </p:cNvPr>
          <p:cNvSpPr/>
          <p:nvPr/>
        </p:nvSpPr>
        <p:spPr>
          <a:xfrm>
            <a:off x="395536" y="2413337"/>
            <a:ext cx="7632848" cy="2631490"/>
          </a:xfrm>
          <a:prstGeom prst="rect">
            <a:avLst/>
          </a:prstGeom>
        </p:spPr>
        <p:txBody>
          <a:bodyPr wrap="square">
            <a:spAutoFit/>
          </a:bodyPr>
          <a:lstStyle/>
          <a:p>
            <a:pPr marL="215900" lvl="1" indent="-215900" eaLnBrk="0" hangingPunct="0">
              <a:lnSpc>
                <a:spcPts val="2400"/>
              </a:lnSpc>
              <a:spcBef>
                <a:spcPts val="500"/>
              </a:spcBef>
              <a:spcAft>
                <a:spcPts val="500"/>
              </a:spcAft>
              <a:buClr>
                <a:srgbClr val="0077E3"/>
              </a:buClr>
              <a:buFont typeface="Arial" pitchFamily="-105" charset="0"/>
              <a:buChar char="•"/>
            </a:pPr>
            <a:r>
              <a:rPr lang="en-US" kern="0" dirty="0">
                <a:solidFill>
                  <a:srgbClr val="000000"/>
                </a:solidFill>
                <a:latin typeface="Arial"/>
                <a:ea typeface="ＭＳ Ｐゴシック" charset="-128"/>
              </a:rPr>
              <a:t>adequate strength – but slightly softer than the masonry materials</a:t>
            </a:r>
          </a:p>
          <a:p>
            <a:pPr marL="215900" lvl="1" indent="-215900" eaLnBrk="0" hangingPunct="0">
              <a:lnSpc>
                <a:spcPts val="2400"/>
              </a:lnSpc>
              <a:spcBef>
                <a:spcPts val="500"/>
              </a:spcBef>
              <a:spcAft>
                <a:spcPts val="500"/>
              </a:spcAft>
              <a:buClr>
                <a:srgbClr val="0077E3"/>
              </a:buClr>
              <a:buFont typeface="Arial" pitchFamily="-105" charset="0"/>
              <a:buChar char="•"/>
            </a:pPr>
            <a:r>
              <a:rPr lang="en-US" kern="0" dirty="0">
                <a:solidFill>
                  <a:srgbClr val="000000"/>
                </a:solidFill>
                <a:latin typeface="Arial"/>
                <a:ea typeface="ＭＳ Ｐゴシック" charset="-128"/>
              </a:rPr>
              <a:t>durability – resistance to chemical attack and frost damage</a:t>
            </a:r>
          </a:p>
          <a:p>
            <a:pPr marL="215900" lvl="1" indent="-215900" eaLnBrk="0" hangingPunct="0">
              <a:lnSpc>
                <a:spcPts val="2400"/>
              </a:lnSpc>
              <a:spcBef>
                <a:spcPts val="500"/>
              </a:spcBef>
              <a:spcAft>
                <a:spcPts val="500"/>
              </a:spcAft>
              <a:buClr>
                <a:srgbClr val="0077E3"/>
              </a:buClr>
              <a:buFont typeface="Arial" pitchFamily="-105" charset="0"/>
              <a:buChar char="•"/>
            </a:pPr>
            <a:r>
              <a:rPr lang="en-US" kern="0" dirty="0">
                <a:solidFill>
                  <a:srgbClr val="000000"/>
                </a:solidFill>
                <a:latin typeface="Arial"/>
                <a:ea typeface="ＭＳ Ｐゴシック" charset="-128"/>
              </a:rPr>
              <a:t>strong bonding with masonry components – sticking the components firmly together</a:t>
            </a:r>
          </a:p>
          <a:p>
            <a:pPr marL="215900" lvl="1" indent="-215900" eaLnBrk="0" hangingPunct="0">
              <a:lnSpc>
                <a:spcPts val="2400"/>
              </a:lnSpc>
              <a:spcBef>
                <a:spcPts val="500"/>
              </a:spcBef>
              <a:spcAft>
                <a:spcPts val="500"/>
              </a:spcAft>
              <a:buClr>
                <a:srgbClr val="0077E3"/>
              </a:buClr>
              <a:buFont typeface="Arial" pitchFamily="-105" charset="0"/>
              <a:buChar char="•"/>
            </a:pPr>
            <a:r>
              <a:rPr lang="en-GB" dirty="0"/>
              <a:t>a sealed </a:t>
            </a:r>
            <a:r>
              <a:rPr lang="en-GB"/>
              <a:t>surface on </a:t>
            </a:r>
            <a:r>
              <a:rPr lang="en-GB" dirty="0"/>
              <a:t>the mortar joints to protect against wind-driven rain.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1581</TotalTime>
  <Words>584</Words>
  <Application>Microsoft Office PowerPoint</Application>
  <PresentationFormat>On-screen Show (4:3)</PresentationFormat>
  <Paragraphs>43</Paragraphs>
  <Slides>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Lucida Grande</vt:lpstr>
      <vt:lpstr>Times New Roman</vt:lpstr>
      <vt:lpstr>Default Design</vt:lpstr>
      <vt:lpstr>PowerPoint 9: Methods of preparing mortar</vt:lpstr>
      <vt:lpstr>Mortar specification</vt:lpstr>
      <vt:lpstr>Mortar specification continued</vt:lpstr>
      <vt:lpstr>Ratios</vt:lpstr>
      <vt:lpstr>Ratios continued</vt:lpstr>
      <vt:lpstr>Gauging mortar</vt:lpstr>
      <vt:lpstr>Gauging mortar continued  </vt:lpstr>
      <vt:lpstr>Gauging mortar continued</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143</cp:revision>
  <dcterms:created xsi:type="dcterms:W3CDTF">2013-05-28T00:38:54Z</dcterms:created>
  <dcterms:modified xsi:type="dcterms:W3CDTF">2021-01-11T18:25:03Z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