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0"/>
  </p:notesMasterIdLst>
  <p:handoutMasterIdLst>
    <p:handoutMasterId r:id="rId11"/>
  </p:handoutMasterIdLst>
  <p:sldIdLst>
    <p:sldId id="256" r:id="rId5"/>
    <p:sldId id="348" r:id="rId6"/>
    <p:sldId id="350" r:id="rId7"/>
    <p:sldId id="346" r:id="rId8"/>
    <p:sldId id="267" r:id="rId9"/>
  </p:sldIdLst>
  <p:sldSz cx="9144000" cy="6858000" type="screen4x3"/>
  <p:notesSz cx="6858000" cy="9144000"/>
  <p:custDataLst>
    <p:tags r:id="rId12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884" autoAdjust="0"/>
    <p:restoredTop sz="93792" autoAdjust="0"/>
  </p:normalViewPr>
  <p:slideViewPr>
    <p:cSldViewPr showGuides="1">
      <p:cViewPr varScale="1">
        <p:scale>
          <a:sx n="114" d="100"/>
          <a:sy n="114" d="100"/>
        </p:scale>
        <p:origin x="112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4/21/2021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 dirty="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</a:t>
            </a:r>
            <a:r>
              <a:rPr lang="en-GB" sz="900" baseline="0" dirty="0"/>
              <a:t>2021 City and Guilds of London Institute</a:t>
            </a:r>
            <a:r>
              <a:rPr lang="en-US" sz="900" baseline="0" dirty="0"/>
              <a:t>. All rights reserved. 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5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  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107: Working with brick, block and stone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>
                <a:ea typeface="ＭＳ Ｐゴシック" pitchFamily="-105" charset="-128"/>
                <a:cs typeface="ＭＳ Ｐゴシック" pitchFamily="-105" charset="-128"/>
              </a:rPr>
              <a:t>PowerPoint 26: </a:t>
            </a: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Improving performance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FB113-DCAB-4CDF-8FDC-84DBC846F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Self-evaluation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2032AB7-275B-4F51-953C-D386427FF48A}"/>
              </a:ext>
            </a:extLst>
          </p:cNvPr>
          <p:cNvSpPr txBox="1">
            <a:spLocks/>
          </p:cNvSpPr>
          <p:nvPr/>
        </p:nvSpPr>
        <p:spPr bwMode="auto">
          <a:xfrm>
            <a:off x="457200" y="1484784"/>
            <a:ext cx="5482952" cy="4365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GB" dirty="0"/>
              <a:t>Building confidence as a skilled bricklayer or stone mason takes time.</a:t>
            </a:r>
          </a:p>
          <a:p>
            <a:r>
              <a:rPr lang="en-GB" dirty="0"/>
              <a:t>To develop and build skills requires an honest  personal analysis of work standards.</a:t>
            </a:r>
          </a:p>
          <a:p>
            <a:r>
              <a:rPr lang="en-GB" dirty="0"/>
              <a:t>Evaluate your own work by asking yourself questions.</a:t>
            </a:r>
          </a:p>
          <a:p>
            <a:pPr lvl="1"/>
            <a:r>
              <a:rPr lang="en-US" kern="0" dirty="0">
                <a:solidFill>
                  <a:srgbClr val="000000"/>
                </a:solidFill>
              </a:rPr>
              <a:t>What can I do to improve my pace of work?</a:t>
            </a:r>
          </a:p>
          <a:p>
            <a:pPr lvl="1"/>
            <a:r>
              <a:rPr lang="en-US" kern="0" dirty="0">
                <a:solidFill>
                  <a:srgbClr val="000000"/>
                </a:solidFill>
              </a:rPr>
              <a:t>Do I have the habit of checking my work as it progresses?</a:t>
            </a:r>
          </a:p>
          <a:p>
            <a:pPr lvl="1"/>
            <a:r>
              <a:rPr lang="en-US" kern="0" dirty="0">
                <a:solidFill>
                  <a:srgbClr val="000000"/>
                </a:solidFill>
              </a:rPr>
              <a:t>How does the finish of my work compare to others?</a:t>
            </a:r>
          </a:p>
          <a:p>
            <a:pPr lvl="1"/>
            <a:endParaRPr lang="en-US" kern="0" dirty="0">
              <a:solidFill>
                <a:srgbClr val="000000"/>
              </a:solidFill>
            </a:endParaRPr>
          </a:p>
          <a:p>
            <a:pPr lvl="1"/>
            <a:endParaRPr lang="en-US" kern="0" dirty="0">
              <a:solidFill>
                <a:srgbClr val="000000"/>
              </a:solidFill>
            </a:endParaRPr>
          </a:p>
          <a:p>
            <a:endParaRPr lang="en-GB" dirty="0"/>
          </a:p>
          <a:p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3EA7F58-F41F-43C1-ABA2-2FD0087CE1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2160" y="1808820"/>
            <a:ext cx="2824929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810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4740F7-4A72-43A7-BAC8-DC339E68D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Peer evaluation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83094B2-8E1B-4BA4-8A4E-97950E841E9E}"/>
              </a:ext>
            </a:extLst>
          </p:cNvPr>
          <p:cNvSpPr txBox="1">
            <a:spLocks/>
          </p:cNvSpPr>
          <p:nvPr/>
        </p:nvSpPr>
        <p:spPr bwMode="auto">
          <a:xfrm>
            <a:off x="457199" y="1527944"/>
            <a:ext cx="4330825" cy="3003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kern="0" dirty="0"/>
              <a:t>When a piece of work is produced, it may look acceptable at first glance. </a:t>
            </a:r>
          </a:p>
          <a:p>
            <a:r>
              <a:rPr lang="en-US" kern="0" dirty="0"/>
              <a:t>However, if it is checked by someone else, they may spot problems or flaws that were initially missed. </a:t>
            </a:r>
          </a:p>
          <a:p>
            <a:r>
              <a:rPr lang="en-US" kern="0" dirty="0"/>
              <a:t>This is one of the benefits of peer evaluation.</a:t>
            </a:r>
          </a:p>
          <a:p>
            <a:endParaRPr lang="en-US" kern="0" dirty="0"/>
          </a:p>
          <a:p>
            <a:endParaRPr lang="en-US" kern="0" dirty="0"/>
          </a:p>
          <a:p>
            <a:endParaRPr lang="en-US" kern="0" dirty="0"/>
          </a:p>
          <a:p>
            <a:endParaRPr lang="en-US" kern="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0AEC161-C216-423A-8D37-C5F871BA4C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40" y="1769666"/>
            <a:ext cx="3883953" cy="2520280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55B5969-F1D4-4132-8D2C-E49C97762F30}"/>
              </a:ext>
            </a:extLst>
          </p:cNvPr>
          <p:cNvSpPr txBox="1">
            <a:spLocks/>
          </p:cNvSpPr>
          <p:nvPr/>
        </p:nvSpPr>
        <p:spPr bwMode="auto">
          <a:xfrm>
            <a:off x="457199" y="4437112"/>
            <a:ext cx="8435281" cy="1282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kern="0" dirty="0"/>
              <a:t>Having work checked and commented on by others helps to improve standards. </a:t>
            </a:r>
          </a:p>
          <a:p>
            <a:r>
              <a:rPr lang="en-US" kern="0" dirty="0"/>
              <a:t>Learning from others and sharing best practice will improve standards.</a:t>
            </a:r>
          </a:p>
          <a:p>
            <a:endParaRPr lang="en-US" kern="0" dirty="0"/>
          </a:p>
          <a:p>
            <a:endParaRPr lang="en-US" kern="0" dirty="0"/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565253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88635-7C4F-4B77-93F9-2B388DC58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Quality of work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FA31E4E-7178-4340-8767-96030DF210E3}"/>
              </a:ext>
            </a:extLst>
          </p:cNvPr>
          <p:cNvSpPr txBox="1">
            <a:spLocks/>
          </p:cNvSpPr>
          <p:nvPr/>
        </p:nvSpPr>
        <p:spPr bwMode="auto">
          <a:xfrm>
            <a:off x="457200" y="1484784"/>
            <a:ext cx="5842992" cy="4365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kern="0" dirty="0"/>
              <a:t>Quality of work is maintained when:</a:t>
            </a:r>
          </a:p>
          <a:p>
            <a:pPr lvl="1"/>
            <a:r>
              <a:rPr lang="en-US" kern="0" dirty="0">
                <a:solidFill>
                  <a:srgbClr val="000000"/>
                </a:solidFill>
              </a:rPr>
              <a:t>there’s good verbal communication and cooperation between workers about improving standards</a:t>
            </a:r>
          </a:p>
          <a:p>
            <a:pPr lvl="1"/>
            <a:r>
              <a:rPr lang="en-US" kern="0" dirty="0">
                <a:solidFill>
                  <a:srgbClr val="000000"/>
                </a:solidFill>
              </a:rPr>
              <a:t>written instructions and documents are consulted and discussed with others to avoid confusion</a:t>
            </a:r>
          </a:p>
          <a:p>
            <a:pPr lvl="1"/>
            <a:r>
              <a:rPr lang="en-US" kern="0" dirty="0">
                <a:solidFill>
                  <a:srgbClr val="000000"/>
                </a:solidFill>
              </a:rPr>
              <a:t>team spirit is enhanced by listening to suggestions about how quality and productivity can be improved.</a:t>
            </a:r>
          </a:p>
          <a:p>
            <a:pPr marL="0" lvl="1" indent="0">
              <a:buNone/>
            </a:pPr>
            <a:r>
              <a:rPr lang="en-US" kern="0" dirty="0">
                <a:solidFill>
                  <a:srgbClr val="000000"/>
                </a:solidFill>
              </a:rPr>
              <a:t>Produce your work to the highest quality standards achievable to become a trusted and valued worker.</a:t>
            </a:r>
          </a:p>
          <a:p>
            <a:pPr lvl="1"/>
            <a:endParaRPr lang="en-US" kern="0" dirty="0">
              <a:solidFill>
                <a:srgbClr val="000000"/>
              </a:solidFill>
            </a:endParaRPr>
          </a:p>
          <a:p>
            <a:pPr lvl="1"/>
            <a:endParaRPr lang="en-US" kern="0" dirty="0">
              <a:solidFill>
                <a:srgbClr val="000000"/>
              </a:solidFill>
            </a:endParaRPr>
          </a:p>
          <a:p>
            <a:pPr lvl="1"/>
            <a:endParaRPr lang="en-US" kern="0" dirty="0">
              <a:solidFill>
                <a:srgbClr val="000000"/>
              </a:solidFill>
            </a:endParaRPr>
          </a:p>
          <a:p>
            <a:endParaRPr lang="en-US" kern="0" dirty="0"/>
          </a:p>
          <a:p>
            <a:endParaRPr lang="en-US" kern="0" dirty="0"/>
          </a:p>
        </p:txBody>
      </p:sp>
      <p:pic>
        <p:nvPicPr>
          <p:cNvPr id="4" name="Picture 3" descr="A person wearing a hard hat&#10;&#10;Description automatically generated with medium confidence">
            <a:extLst>
              <a:ext uri="{FF2B5EF4-FFF2-40B4-BE49-F238E27FC236}">
                <a16:creationId xmlns:a16="http://schemas.microsoft.com/office/drawing/2014/main" id="{69B46BB7-CFB5-422A-B440-AC7E8FCCBD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463"/>
          <a:stretch/>
        </p:blipFill>
        <p:spPr>
          <a:xfrm>
            <a:off x="6286340" y="2060848"/>
            <a:ext cx="2448272" cy="2454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82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3854</TotalTime>
  <Words>232</Words>
  <Application>Microsoft Office PowerPoint</Application>
  <PresentationFormat>On-screen Show (4:3)</PresentationFormat>
  <Paragraphs>34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Lucida Grande</vt:lpstr>
      <vt:lpstr>Times New Roman</vt:lpstr>
      <vt:lpstr>Default Design</vt:lpstr>
      <vt:lpstr>PowerPoint 26: Improving performance</vt:lpstr>
      <vt:lpstr>Self-evaluation</vt:lpstr>
      <vt:lpstr>Peer evaluation</vt:lpstr>
      <vt:lpstr>Quality of work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161</cp:revision>
  <dcterms:created xsi:type="dcterms:W3CDTF">2013-05-28T00:38:54Z</dcterms:created>
  <dcterms:modified xsi:type="dcterms:W3CDTF">2021-04-21T10:19:49Z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