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28" r:id="rId6"/>
    <p:sldId id="331" r:id="rId7"/>
    <p:sldId id="330" r:id="rId8"/>
    <p:sldId id="332" r:id="rId9"/>
    <p:sldId id="333" r:id="rId10"/>
    <p:sldId id="267" r:id="rId11"/>
  </p:sldIdLst>
  <p:sldSz cx="9144000" cy="6858000" type="screen4x3"/>
  <p:notesSz cx="6858000" cy="9144000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0EBA89-AE62-4195-AA8E-ED2FDCA49B2B}" v="10" dt="2020-11-26T15:36:33.1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772" autoAdjust="0"/>
    <p:restoredTop sz="93792" autoAdjust="0"/>
  </p:normalViewPr>
  <p:slideViewPr>
    <p:cSldViewPr showGuides="1">
      <p:cViewPr varScale="1">
        <p:scale>
          <a:sx n="64" d="100"/>
          <a:sy n="64" d="100"/>
        </p:scale>
        <p:origin x="115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48" d="100"/>
          <a:sy n="48" d="100"/>
        </p:scale>
        <p:origin x="2684" y="4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573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baseline="0" dirty="0"/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107: Working with brick, block and stone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>
                <a:ea typeface="ＭＳ Ｐゴシック" pitchFamily="-105" charset="-128"/>
                <a:cs typeface="ＭＳ Ｐゴシック" pitchFamily="-105" charset="-128"/>
              </a:rPr>
              <a:t>PowerPoint 5: Bricks 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and blocks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5B62CF0-1BE1-4FAB-901F-A8957FE465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092" y="2096824"/>
            <a:ext cx="3173405" cy="3060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Using bricks and blocks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58008"/>
            <a:ext cx="5306892" cy="4338000"/>
          </a:xfrm>
        </p:spPr>
        <p:txBody>
          <a:bodyPr/>
          <a:lstStyle/>
          <a:p>
            <a:r>
              <a:rPr lang="en-GB" dirty="0"/>
              <a:t>Bricks and blocks can be used in many different ways.</a:t>
            </a:r>
          </a:p>
          <a:p>
            <a:r>
              <a:rPr lang="en-GB" dirty="0"/>
              <a:t>Methods of setting out walls and the type of materials to be used will be stated in the specification.</a:t>
            </a:r>
          </a:p>
          <a:p>
            <a:r>
              <a:rPr lang="en-GB" dirty="0"/>
              <a:t>For example, a cavity wall can consist of:</a:t>
            </a:r>
          </a:p>
          <a:p>
            <a:pPr lvl="1"/>
            <a:r>
              <a:rPr lang="en-GB" dirty="0"/>
              <a:t>face brick outer leaf and block (concrete or insulation) inner leaf</a:t>
            </a:r>
          </a:p>
          <a:p>
            <a:pPr lvl="1"/>
            <a:r>
              <a:rPr lang="en-GB" dirty="0"/>
              <a:t>block outer leaf and block inner leaf</a:t>
            </a:r>
          </a:p>
          <a:p>
            <a:pPr lvl="1"/>
            <a:r>
              <a:rPr lang="en-GB" dirty="0"/>
              <a:t>brick or block outer leaf and timber frame inner leaf.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>
            <a:extLst>
              <a:ext uri="{FF2B5EF4-FFF2-40B4-BE49-F238E27FC236}">
                <a16:creationId xmlns:a16="http://schemas.microsoft.com/office/drawing/2014/main" id="{43A00E75-A758-4348-8E82-6ECA80FB5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9241">
            <a:off x="6556805" y="5019141"/>
            <a:ext cx="1921231" cy="91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Types of brick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00184"/>
            <a:ext cx="8435280" cy="3657007"/>
          </a:xfrm>
        </p:spPr>
        <p:txBody>
          <a:bodyPr/>
          <a:lstStyle/>
          <a:p>
            <a:r>
              <a:rPr lang="en-GB" dirty="0"/>
              <a:t>When used as a material for constructing walls, brick can broadly be split into two categories:</a:t>
            </a:r>
          </a:p>
          <a:p>
            <a:pPr lvl="1"/>
            <a:r>
              <a:rPr lang="en-US" dirty="0"/>
              <a:t>Face brick</a:t>
            </a:r>
          </a:p>
          <a:p>
            <a:pPr lvl="1"/>
            <a:r>
              <a:rPr lang="en-US" dirty="0"/>
              <a:t>Common brick</a:t>
            </a:r>
          </a:p>
          <a:p>
            <a:r>
              <a:rPr lang="en-GB" dirty="0"/>
              <a:t>Face brick can become the external </a:t>
            </a:r>
            <a:br>
              <a:rPr lang="en-GB" dirty="0"/>
            </a:br>
            <a:r>
              <a:rPr lang="en-GB" dirty="0"/>
              <a:t>finish of the structure. There are a huge range of face bricks in many different colours and textures that can be used in a building design.</a:t>
            </a:r>
          </a:p>
          <a:p>
            <a:r>
              <a:rPr lang="en-US" kern="0" dirty="0"/>
              <a:t>Common bricks can be manufactured from clay or concrete and are often out of sight behind render or cladding.</a:t>
            </a:r>
          </a:p>
          <a:p>
            <a:endParaRPr lang="en-US" kern="0" dirty="0"/>
          </a:p>
          <a:p>
            <a:endParaRPr lang="en-US" kern="0" dirty="0"/>
          </a:p>
          <a:p>
            <a:endParaRPr lang="en-GB" dirty="0"/>
          </a:p>
          <a:p>
            <a:endParaRPr lang="en-US" kern="0" dirty="0"/>
          </a:p>
          <a:p>
            <a:pPr lvl="1"/>
            <a:endParaRPr lang="en-US" dirty="0"/>
          </a:p>
          <a:p>
            <a:endParaRPr lang="en-GB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2A32E9-9875-4015-9FC6-BE0E4B36D8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091" y="1916832"/>
            <a:ext cx="3750802" cy="1557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Types of brick </a:t>
            </a:r>
            <a:r>
              <a:rPr lang="en-GB" b="0" dirty="0">
                <a:ea typeface="ＭＳ Ｐゴシック" pitchFamily="-105" charset="-128"/>
                <a:cs typeface="ＭＳ Ｐゴシック" pitchFamily="-105" charset="-128"/>
              </a:rPr>
              <a:t>continued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3717200"/>
          </a:xfrm>
        </p:spPr>
        <p:txBody>
          <a:bodyPr/>
          <a:lstStyle/>
          <a:p>
            <a:pPr>
              <a:defRPr/>
            </a:pPr>
            <a:r>
              <a:rPr lang="en-GB" dirty="0"/>
              <a:t>Engineering brick is a dense brick manufactured from a particular type of clay. It has low water absorption levels, making it less prone to frost damage.</a:t>
            </a:r>
          </a:p>
          <a:p>
            <a:pPr>
              <a:defRPr/>
            </a:pPr>
            <a:r>
              <a:rPr lang="en-GB" dirty="0"/>
              <a:t>This type of brick is suitable for </a:t>
            </a:r>
            <a:br>
              <a:rPr lang="en-GB" dirty="0"/>
            </a:br>
            <a:r>
              <a:rPr lang="en-GB" dirty="0"/>
              <a:t>exposed positions in a structure </a:t>
            </a:r>
            <a:br>
              <a:rPr lang="en-GB" dirty="0"/>
            </a:br>
            <a:r>
              <a:rPr lang="en-GB" dirty="0"/>
              <a:t>and provides effective weathering </a:t>
            </a:r>
            <a:br>
              <a:rPr lang="en-GB" dirty="0"/>
            </a:br>
            <a:r>
              <a:rPr lang="en-GB" dirty="0"/>
              <a:t>features, such as projecting sills at </a:t>
            </a:r>
            <a:br>
              <a:rPr lang="en-GB" dirty="0"/>
            </a:br>
            <a:r>
              <a:rPr lang="en-GB" dirty="0"/>
              <a:t>door and window openings.</a:t>
            </a:r>
          </a:p>
          <a:p>
            <a:pPr>
              <a:defRPr/>
            </a:pPr>
            <a:r>
              <a:rPr lang="en-GB" dirty="0"/>
              <a:t>Engineering brick can also be used as a damp barrier in a wall. This type of brick is expensive so its use may be limited.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2BD8EC-057B-4CA5-9D4D-E1A6F4EEC9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161" y="2279740"/>
            <a:ext cx="3538402" cy="2157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block</a:t>
            </a:r>
            <a:endParaRPr lang="en-US" b="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F7FBF2A-DD24-43A9-8D7D-B98E699B1FC6}"/>
              </a:ext>
            </a:extLst>
          </p:cNvPr>
          <p:cNvSpPr txBox="1">
            <a:spLocks/>
          </p:cNvSpPr>
          <p:nvPr/>
        </p:nvSpPr>
        <p:spPr bwMode="auto">
          <a:xfrm>
            <a:off x="457200" y="1528684"/>
            <a:ext cx="8229600" cy="3844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Blocks can be manufactured from a coarse material (aggregate) or fine insulating materials, such as pulverised fuel ash (PFA).</a:t>
            </a:r>
          </a:p>
          <a:p>
            <a:r>
              <a:rPr lang="en-GB" dirty="0"/>
              <a:t>Coarse aggregate blocks are usually </a:t>
            </a:r>
            <a:br>
              <a:rPr lang="en-GB" dirty="0"/>
            </a:br>
            <a:r>
              <a:rPr lang="en-GB" dirty="0"/>
              <a:t>referred to as concrete blocks. </a:t>
            </a:r>
          </a:p>
          <a:p>
            <a:r>
              <a:rPr lang="en-GB" dirty="0"/>
              <a:t>Dense concrete blocks can be used </a:t>
            </a:r>
            <a:br>
              <a:rPr lang="en-GB" dirty="0"/>
            </a:br>
            <a:r>
              <a:rPr lang="en-GB" dirty="0"/>
              <a:t>in situations where the bricks need</a:t>
            </a:r>
            <a:br>
              <a:rPr lang="en-GB" dirty="0"/>
            </a:br>
            <a:r>
              <a:rPr lang="en-GB" dirty="0"/>
              <a:t>to have greater strength, such as </a:t>
            </a:r>
            <a:br>
              <a:rPr lang="en-GB" dirty="0"/>
            </a:br>
            <a:r>
              <a:rPr lang="en-GB" dirty="0"/>
              <a:t>below the ground.</a:t>
            </a:r>
          </a:p>
          <a:p>
            <a:r>
              <a:rPr lang="en-GB" dirty="0"/>
              <a:t>Lightweight concrete blocks can be used in situations where they do not have to carry high loadings.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E0F5ABE4-4A1B-4F7C-9ACE-DDC4F5502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33792">
            <a:off x="5202827" y="2258603"/>
            <a:ext cx="2952326" cy="2337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block </a:t>
            </a:r>
            <a:r>
              <a:rPr lang="en-US" b="0" dirty="0"/>
              <a:t>continued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0C62120-C052-4B05-B1DE-42C6AB1EBA99}"/>
              </a:ext>
            </a:extLst>
          </p:cNvPr>
          <p:cNvSpPr txBox="1">
            <a:spLocks/>
          </p:cNvSpPr>
          <p:nvPr/>
        </p:nvSpPr>
        <p:spPr bwMode="auto">
          <a:xfrm>
            <a:off x="457200" y="1581702"/>
            <a:ext cx="822960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Thermal insulation blocks are made from cement, lime, sand, PFA and water. </a:t>
            </a:r>
          </a:p>
          <a:p>
            <a:r>
              <a:rPr lang="en-GB" dirty="0"/>
              <a:t>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6740386-1D36-456C-9383-FBCD1D8BCB6D}"/>
              </a:ext>
            </a:extLst>
          </p:cNvPr>
          <p:cNvSpPr txBox="1">
            <a:spLocks/>
          </p:cNvSpPr>
          <p:nvPr/>
        </p:nvSpPr>
        <p:spPr bwMode="auto">
          <a:xfrm>
            <a:off x="457200" y="2447059"/>
            <a:ext cx="4546848" cy="2889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PFA is mixed with sand and water to form a slurry. This is then heated before being mixed with cement, lime and a small amount of aluminium sulphate powder. </a:t>
            </a:r>
          </a:p>
          <a:p>
            <a:r>
              <a:rPr lang="en-GB" dirty="0"/>
              <a:t>The aluminium reacts with the lime to form bubbles of hydrogen. These tiny bubbles or ‘voids’ act as a barrier to reduce heat transfer.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25E6326-DA11-4A92-BFF4-C0D9C8DE5966}"/>
              </a:ext>
            </a:extLst>
          </p:cNvPr>
          <p:cNvSpPr txBox="1">
            <a:spLocks/>
          </p:cNvSpPr>
          <p:nvPr/>
        </p:nvSpPr>
        <p:spPr bwMode="auto">
          <a:xfrm>
            <a:off x="457200" y="5566692"/>
            <a:ext cx="8229600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Thermal insulation blocks are easy to handle and cut.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A93A4257-CAF5-451D-9A4A-0F23DF37F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932136"/>
            <a:ext cx="3308428" cy="222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971</TotalTime>
  <Words>445</Words>
  <Application>Microsoft Office PowerPoint</Application>
  <PresentationFormat>On-screen Show (4:3)</PresentationFormat>
  <Paragraphs>43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Lucida Grande</vt:lpstr>
      <vt:lpstr>Times New Roman</vt:lpstr>
      <vt:lpstr>Default Design</vt:lpstr>
      <vt:lpstr>PowerPoint 5: Bricks and blocks</vt:lpstr>
      <vt:lpstr>Using bricks and blocks</vt:lpstr>
      <vt:lpstr>Types of brick</vt:lpstr>
      <vt:lpstr>Types of brick continued</vt:lpstr>
      <vt:lpstr>Types of block</vt:lpstr>
      <vt:lpstr>Types of block continued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Linda Mellor</cp:lastModifiedBy>
  <cp:revision>127</cp:revision>
  <dcterms:created xsi:type="dcterms:W3CDTF">2013-05-28T00:38:54Z</dcterms:created>
  <dcterms:modified xsi:type="dcterms:W3CDTF">2021-01-11T18:23:37Z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