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6"/>
  </p:notesMasterIdLst>
  <p:handoutMasterIdLst>
    <p:handoutMasterId r:id="rId17"/>
  </p:handoutMasterIdLst>
  <p:sldIdLst>
    <p:sldId id="256" r:id="rId5"/>
    <p:sldId id="351" r:id="rId6"/>
    <p:sldId id="347" r:id="rId7"/>
    <p:sldId id="328" r:id="rId8"/>
    <p:sldId id="331" r:id="rId9"/>
    <p:sldId id="330" r:id="rId10"/>
    <p:sldId id="345" r:id="rId11"/>
    <p:sldId id="350" r:id="rId12"/>
    <p:sldId id="334" r:id="rId13"/>
    <p:sldId id="352" r:id="rId14"/>
    <p:sldId id="267" r:id="rId15"/>
  </p:sldIdLst>
  <p:sldSz cx="9144000" cy="6858000" type="screen4x3"/>
  <p:notesSz cx="6858000" cy="9144000"/>
  <p:custDataLst>
    <p:tags r:id="rId18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5C041C8-F387-487F-9211-492797548D6C}" v="2" dt="2020-11-26T14:43:11.65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630" autoAdjust="0"/>
    <p:restoredTop sz="93792" autoAdjust="0"/>
  </p:normalViewPr>
  <p:slideViewPr>
    <p:cSldViewPr showGuides="1">
      <p:cViewPr varScale="1">
        <p:scale>
          <a:sx n="64" d="100"/>
          <a:sy n="64" d="100"/>
        </p:scale>
        <p:origin x="1236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gs" Target="tags/tag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1/11/2021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 dirty="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Copyright © </a:t>
            </a:r>
            <a:r>
              <a:rPr lang="en-GB" sz="900" baseline="0" dirty="0"/>
              <a:t>2021 City and Guilds of London Institute</a:t>
            </a:r>
            <a:r>
              <a:rPr lang="en-US" sz="900" baseline="0" dirty="0"/>
              <a:t>. All rights reserved. </a:t>
            </a:r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of 11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Foundation in 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Construction and Building Services Engineering  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PowerPoint presentation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400" b="1" dirty="0"/>
              <a:t>Unit 107: Working with brick, block and stone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en-GB">
                <a:ea typeface="ＭＳ Ｐゴシック" pitchFamily="-105" charset="-128"/>
                <a:cs typeface="ＭＳ Ｐゴシック" pitchFamily="-105" charset="-128"/>
              </a:rPr>
              <a:t>PowerPoint 4: Equipment </a:t>
            </a:r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for masonry work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BDA488-4389-4C4B-BDAA-6068029E3B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Profiles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593D675-10AA-4DD7-9707-A881195F9F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8064" y="1258546"/>
            <a:ext cx="3624616" cy="299854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74AD8CD-D638-40A7-AD0B-2A9C740BCE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4088" y="4365104"/>
            <a:ext cx="2808312" cy="1564584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2835849-F52C-486F-93F6-420FCD2CF7DB}"/>
              </a:ext>
            </a:extLst>
          </p:cNvPr>
          <p:cNvSpPr txBox="1">
            <a:spLocks/>
          </p:cNvSpPr>
          <p:nvPr/>
        </p:nvSpPr>
        <p:spPr bwMode="auto">
          <a:xfrm>
            <a:off x="442159" y="1606612"/>
            <a:ext cx="4489881" cy="4100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en-US" kern="0" dirty="0"/>
              <a:t>Profiles provide a temporary means of indicating corners and wall positions when setting out a building. </a:t>
            </a:r>
          </a:p>
          <a:p>
            <a:r>
              <a:rPr lang="en-US" kern="0" dirty="0"/>
              <a:t>They are assembled as required using timber pegs and boards. String lines can be attached to the profiles to mark out the line of excavations when creating foundations.</a:t>
            </a:r>
          </a:p>
          <a:p>
            <a:r>
              <a:rPr lang="en-US" kern="0" dirty="0"/>
              <a:t>They can be left in position to show the bricklayer the line and position of masonry constructed below ground.</a:t>
            </a:r>
          </a:p>
          <a:p>
            <a:endParaRPr lang="en-US" kern="0" dirty="0"/>
          </a:p>
          <a:p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16150787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sz="6000" dirty="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Any questions?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A5A3336-F0D2-42B9-88D2-48BBBCD281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2991" y="3570431"/>
            <a:ext cx="2822726" cy="264398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73B0F22-59DE-4309-B64F-94D7B92670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9259" y="1152269"/>
            <a:ext cx="1670190" cy="213993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317991F-3D1C-4930-957C-433728350C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Spot board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257D7E9-65D5-42A7-A5AB-9518E2BB6CAC}"/>
              </a:ext>
            </a:extLst>
          </p:cNvPr>
          <p:cNvSpPr/>
          <p:nvPr/>
        </p:nvSpPr>
        <p:spPr>
          <a:xfrm>
            <a:off x="391886" y="1668819"/>
            <a:ext cx="5605234" cy="3118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000"/>
              </a:spcAft>
            </a:pPr>
            <a:r>
              <a:rPr lang="en-GB" dirty="0">
                <a:latin typeface="+mn-lt"/>
              </a:rPr>
              <a:t>Spot boards are essential pieces of equipment for carrying out masonry activities. They are made of sheet materials such as plywood. </a:t>
            </a:r>
          </a:p>
          <a:p>
            <a:pPr>
              <a:spcAft>
                <a:spcPts val="1000"/>
              </a:spcAft>
            </a:pPr>
            <a:r>
              <a:rPr lang="en-GB" dirty="0">
                <a:latin typeface="+mn-lt"/>
              </a:rPr>
              <a:t>Cement mortar is placed on a spot board to allow the bricklayer to prepare and shape it when producing a bed joint.</a:t>
            </a:r>
          </a:p>
          <a:p>
            <a:pPr>
              <a:spcAft>
                <a:spcPts val="1000"/>
              </a:spcAft>
            </a:pPr>
            <a:r>
              <a:rPr lang="en-GB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For convenience, the spot boards are placed between stacks of masonry materials and are often propped on blocks as a support</a:t>
            </a:r>
            <a:r>
              <a:rPr lang="en-GB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GB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88527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BB47DD9-4D23-4605-A22A-B3CB6A0A69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3844" y="3889637"/>
            <a:ext cx="3700249" cy="215442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A02E3FB-D0F7-44A5-AF97-2FF47EAB65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1072" y="1390588"/>
            <a:ext cx="3474373" cy="2377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lc="http://schemas.openxmlformats.org/drawingml/2006/lockedCanvas"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lc="http://schemas.openxmlformats.org/drawingml/2006/lockedCanvas"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467A542-B378-4C82-A440-FAA4C95382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Wheelbarrow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B574F12-9B10-4E8A-B49B-C45D475E0F65}"/>
              </a:ext>
            </a:extLst>
          </p:cNvPr>
          <p:cNvSpPr/>
          <p:nvPr/>
        </p:nvSpPr>
        <p:spPr>
          <a:xfrm>
            <a:off x="368052" y="1418239"/>
            <a:ext cx="4996035" cy="4478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000"/>
              </a:spcAft>
            </a:pPr>
            <a:r>
              <a:rPr lang="en-GB" dirty="0">
                <a:latin typeface="+mn-lt"/>
              </a:rPr>
              <a:t>Many work activities on site depend on the use of a wheelbarrow.</a:t>
            </a:r>
          </a:p>
          <a:p>
            <a:pPr>
              <a:spcAft>
                <a:spcPts val="1000"/>
              </a:spcAft>
            </a:pPr>
            <a:r>
              <a:rPr lang="en-GB" dirty="0">
                <a:latin typeface="+mn-lt"/>
              </a:rPr>
              <a:t>They are used to transport cement mortar to the work location and, with care, can be used to move bricks, blocks and stone into position. </a:t>
            </a:r>
          </a:p>
          <a:p>
            <a:pPr>
              <a:spcAft>
                <a:spcPts val="1000"/>
              </a:spcAft>
            </a:pPr>
            <a:r>
              <a:rPr lang="en-GB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While plastic barrows have the advantage of not rusting or corroding, they are usually not durable enough for use on construction sites</a:t>
            </a:r>
            <a:r>
              <a:rPr lang="en-GB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spcAft>
                <a:spcPts val="1000"/>
              </a:spcAft>
            </a:pPr>
            <a:r>
              <a:rPr lang="en-GB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A steel wheelbarrow is more rigid and therefore easier to manoeuvre, and if looked after, will </a:t>
            </a:r>
            <a:r>
              <a:rPr lang="en-GB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last a long time.</a:t>
            </a:r>
            <a:endParaRPr lang="en-GB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91285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>
            <a:extLst>
              <a:ext uri="{FF2B5EF4-FFF2-40B4-BE49-F238E27FC236}">
                <a16:creationId xmlns:a16="http://schemas.microsoft.com/office/drawing/2014/main" id="{1829985E-0662-4CE6-A13A-7A6BC018E8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6186" y="1916832"/>
            <a:ext cx="2947814" cy="4173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Buckets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56792"/>
            <a:ext cx="6835880" cy="4411986"/>
          </a:xfrm>
        </p:spPr>
        <p:txBody>
          <a:bodyPr/>
          <a:lstStyle/>
          <a:p>
            <a:r>
              <a:rPr lang="en-GB" dirty="0"/>
              <a:t>A bucket is an essential piece of equipment on site and is used by the bricklayer to carry water for mixing. Some bricklayers use a bucket to carry essential tools to the work location.</a:t>
            </a:r>
          </a:p>
          <a:p>
            <a:r>
              <a:rPr lang="en-GB" dirty="0"/>
              <a:t>If a suitable grade of plastic is used in </a:t>
            </a:r>
            <a:br>
              <a:rPr lang="en-GB" dirty="0"/>
            </a:br>
            <a:r>
              <a:rPr lang="en-GB" dirty="0"/>
              <a:t>manufacture, a plastic bucket can be very </a:t>
            </a:r>
            <a:br>
              <a:rPr lang="en-GB" dirty="0"/>
            </a:br>
            <a:r>
              <a:rPr lang="en-GB" dirty="0"/>
              <a:t>durable for use on site.</a:t>
            </a:r>
          </a:p>
          <a:p>
            <a:r>
              <a:rPr lang="en-US" kern="0" dirty="0">
                <a:ea typeface="ＭＳ Ｐゴシック" pitchFamily="-105" charset="-128"/>
                <a:cs typeface="ＭＳ Ｐゴシック" pitchFamily="-105" charset="-128"/>
              </a:rPr>
              <a:t>In the past, buckets were manufactured from </a:t>
            </a:r>
            <a:br>
              <a:rPr lang="en-US" kern="0" dirty="0">
                <a:ea typeface="ＭＳ Ｐゴシック" pitchFamily="-105" charset="-128"/>
                <a:cs typeface="ＭＳ Ｐゴシック" pitchFamily="-105" charset="-128"/>
              </a:rPr>
            </a:br>
            <a:r>
              <a:rPr lang="en-US" kern="0" dirty="0">
                <a:ea typeface="ＭＳ Ｐゴシック" pitchFamily="-105" charset="-128"/>
                <a:cs typeface="ＭＳ Ｐゴシック" pitchFamily="-105" charset="-128"/>
              </a:rPr>
              <a:t>steel that had a protective coating to resist </a:t>
            </a:r>
            <a:br>
              <a:rPr lang="en-US" kern="0" dirty="0">
                <a:ea typeface="ＭＳ Ｐゴシック" pitchFamily="-105" charset="-128"/>
                <a:cs typeface="ＭＳ Ｐゴシック" pitchFamily="-105" charset="-128"/>
              </a:rPr>
            </a:br>
            <a:r>
              <a:rPr lang="en-US" kern="0" dirty="0">
                <a:ea typeface="ＭＳ Ｐゴシック" pitchFamily="-105" charset="-128"/>
                <a:cs typeface="ＭＳ Ｐゴシック" pitchFamily="-105" charset="-128"/>
              </a:rPr>
              <a:t>rust and corrosion (known as </a:t>
            </a:r>
            <a:r>
              <a:rPr lang="en-GB" kern="0" dirty="0">
                <a:ea typeface="ＭＳ Ｐゴシック" pitchFamily="-105" charset="-128"/>
                <a:cs typeface="ＭＳ Ｐゴシック" pitchFamily="-105" charset="-128"/>
              </a:rPr>
              <a:t>galvanised</a:t>
            </a:r>
            <a:r>
              <a:rPr lang="en-US" kern="0" dirty="0">
                <a:ea typeface="ＭＳ Ｐゴシック" pitchFamily="-105" charset="-128"/>
                <a:cs typeface="ＭＳ Ｐゴシック" pitchFamily="-105" charset="-128"/>
              </a:rPr>
              <a:t> steel). </a:t>
            </a:r>
            <a:br>
              <a:rPr lang="en-US" kern="0" dirty="0">
                <a:ea typeface="ＭＳ Ｐゴシック" pitchFamily="-105" charset="-128"/>
                <a:cs typeface="ＭＳ Ｐゴシック" pitchFamily="-105" charset="-128"/>
              </a:rPr>
            </a:br>
            <a:r>
              <a:rPr lang="en-US" kern="0" dirty="0">
                <a:ea typeface="ＭＳ Ｐゴシック" pitchFamily="-105" charset="-128"/>
                <a:cs typeface="ＭＳ Ｐゴシック" pitchFamily="-105" charset="-128"/>
              </a:rPr>
              <a:t>However, steel buckets are obviously heavier to </a:t>
            </a:r>
            <a:br>
              <a:rPr lang="en-US" kern="0" dirty="0">
                <a:ea typeface="ＭＳ Ｐゴシック" pitchFamily="-105" charset="-128"/>
                <a:cs typeface="ＭＳ Ｐゴシック" pitchFamily="-105" charset="-128"/>
              </a:rPr>
            </a:br>
            <a:r>
              <a:rPr lang="en-US" kern="0" dirty="0">
                <a:ea typeface="ＭＳ Ｐゴシック" pitchFamily="-105" charset="-128"/>
                <a:cs typeface="ＭＳ Ｐゴシック" pitchFamily="-105" charset="-128"/>
              </a:rPr>
              <a:t>use than plastic.</a:t>
            </a:r>
          </a:p>
          <a:p>
            <a:endParaRPr lang="en-GB" dirty="0"/>
          </a:p>
          <a:p>
            <a:endParaRPr dirty="0">
              <a:ea typeface="ＭＳ Ｐゴシック" pitchFamily="-105" charset="-128"/>
              <a:cs typeface="ＭＳ Ｐゴシック" pitchFamily="-105" charset="-128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98732435-A00C-4961-A9D6-8C4E02162A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488985">
            <a:off x="4418759" y="4192412"/>
            <a:ext cx="4338929" cy="1174015"/>
          </a:xfrm>
          <a:prstGeom prst="rect">
            <a:avLst/>
          </a:prstGeom>
        </p:spPr>
      </p:pic>
      <p:pic>
        <p:nvPicPr>
          <p:cNvPr id="9" name="Picture 4" descr="http://www.axminster.co.uk/images/products/large/118148_xl.jpg">
            <a:extLst>
              <a:ext uri="{FF2B5EF4-FFF2-40B4-BE49-F238E27FC236}">
                <a16:creationId xmlns:a16="http://schemas.microsoft.com/office/drawing/2014/main" id="{ADD74669-1892-4E21-BF9B-FD943F59F6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3212" y="1284895"/>
            <a:ext cx="2835252" cy="283525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Shovels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496726"/>
            <a:ext cx="6126578" cy="3948498"/>
          </a:xfrm>
        </p:spPr>
        <p:txBody>
          <a:bodyPr/>
          <a:lstStyle/>
          <a:p>
            <a:r>
              <a:rPr lang="en-GB" dirty="0"/>
              <a:t>Shovels are used in masonry construction activities for mixing and moving mortar and for moving other loose materials. </a:t>
            </a:r>
          </a:p>
          <a:p>
            <a:r>
              <a:rPr lang="en-US" kern="0" dirty="0"/>
              <a:t>They come in many shapes and sizes designed </a:t>
            </a:r>
            <a:br>
              <a:rPr lang="en-US" kern="0" dirty="0"/>
            </a:br>
            <a:r>
              <a:rPr lang="en-US" kern="0" dirty="0"/>
              <a:t>for different jobs. The top shovel shown here has </a:t>
            </a:r>
            <a:br>
              <a:rPr lang="en-US" kern="0" dirty="0"/>
            </a:br>
            <a:r>
              <a:rPr lang="en-US" kern="0" dirty="0"/>
              <a:t>a wide blade and can be used to lift large amounts </a:t>
            </a:r>
            <a:br>
              <a:rPr lang="en-US" kern="0" dirty="0"/>
            </a:br>
            <a:r>
              <a:rPr lang="en-US" kern="0" dirty="0"/>
              <a:t>of material from a level solid base.</a:t>
            </a:r>
          </a:p>
          <a:p>
            <a:r>
              <a:rPr lang="en-US" kern="0" dirty="0"/>
              <a:t>The bottom shovel shown here has </a:t>
            </a:r>
            <a:br>
              <a:rPr lang="en-US" kern="0" dirty="0"/>
            </a:br>
            <a:r>
              <a:rPr lang="en-US" kern="0" dirty="0"/>
              <a:t>a tapered ‘nose’, which makes it </a:t>
            </a:r>
            <a:br>
              <a:rPr lang="en-US" kern="0" dirty="0"/>
            </a:br>
            <a:r>
              <a:rPr lang="en-US" kern="0" dirty="0"/>
              <a:t>more useful for digging directly into </a:t>
            </a:r>
            <a:br>
              <a:rPr lang="en-US" kern="0" dirty="0"/>
            </a:br>
            <a:r>
              <a:rPr lang="en-US" kern="0" dirty="0"/>
              <a:t>piles or heaps of materials.</a:t>
            </a:r>
          </a:p>
          <a:p>
            <a:endParaRPr lang="en-US" kern="0" dirty="0"/>
          </a:p>
          <a:p>
            <a:endParaRPr lang="en-US" kern="0" dirty="0"/>
          </a:p>
          <a:p>
            <a:endParaRPr lang="en-US" kern="0" dirty="0"/>
          </a:p>
          <a:p>
            <a:endParaRPr lang="en-GB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Straight edge</a:t>
            </a:r>
            <a:endParaRPr lang="en-US" b="0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8" name="Content Placeholder 6">
            <a:extLst>
              <a:ext uri="{FF2B5EF4-FFF2-40B4-BE49-F238E27FC236}">
                <a16:creationId xmlns:a16="http://schemas.microsoft.com/office/drawing/2014/main" id="{4D4A3912-F3A5-4A70-81C4-32F36F8E4076}"/>
              </a:ext>
            </a:extLst>
          </p:cNvPr>
          <p:cNvSpPr txBox="1">
            <a:spLocks/>
          </p:cNvSpPr>
          <p:nvPr/>
        </p:nvSpPr>
        <p:spPr bwMode="auto">
          <a:xfrm>
            <a:off x="450804" y="1484784"/>
            <a:ext cx="8005160" cy="4411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en-US" kern="0" dirty="0"/>
              <a:t>A straight edge is used to transfer levels over a distance greater than the length of a spirit level. </a:t>
            </a:r>
          </a:p>
          <a:p>
            <a:endParaRPr lang="en-US" kern="0" dirty="0"/>
          </a:p>
          <a:p>
            <a:endParaRPr lang="en-US" kern="0" dirty="0"/>
          </a:p>
          <a:p>
            <a:r>
              <a:rPr lang="en-US" kern="0" dirty="0"/>
              <a:t>It needs to be manufactured from </a:t>
            </a:r>
            <a:br>
              <a:rPr lang="en-US" kern="0" dirty="0"/>
            </a:br>
            <a:r>
              <a:rPr lang="en-US" kern="0" dirty="0"/>
              <a:t>materials that are rigid and stable. </a:t>
            </a:r>
            <a:br>
              <a:rPr lang="en-US" kern="0" dirty="0"/>
            </a:br>
            <a:r>
              <a:rPr lang="en-US" kern="0" dirty="0"/>
              <a:t>The example above is made from </a:t>
            </a:r>
            <a:br>
              <a:rPr lang="en-US" kern="0" dirty="0"/>
            </a:br>
            <a:r>
              <a:rPr lang="en-US" kern="0" dirty="0"/>
              <a:t>a lightweight metal. </a:t>
            </a:r>
          </a:p>
          <a:p>
            <a:r>
              <a:rPr lang="en-US" kern="0" dirty="0"/>
              <a:t>A straight edge made from timber would </a:t>
            </a:r>
            <a:br>
              <a:rPr lang="en-US" kern="0" dirty="0"/>
            </a:br>
            <a:r>
              <a:rPr lang="en-US" kern="0" dirty="0"/>
              <a:t>need to be frequently checked for accuracy as wood can warp and twist over time.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15C08DEF-7386-4D11-8CA8-DD476AF3883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5" t="39660" r="7071" b="41555"/>
          <a:stretch/>
        </p:blipFill>
        <p:spPr bwMode="auto">
          <a:xfrm rot="21309301">
            <a:off x="939957" y="2200010"/>
            <a:ext cx="7026852" cy="644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B28773AB-B66D-4B62-B2F8-AC1DE44D71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4088" y="2869403"/>
            <a:ext cx="3202649" cy="213360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79623E9-13EC-4E92-98C3-1B433813CB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4048" y="1008000"/>
            <a:ext cx="3499480" cy="33964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839A7BB-CAB7-4535-87C9-018716A2F6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Gauge rod</a:t>
            </a:r>
            <a:endParaRPr lang="en-GB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1A2AAED-E247-4C49-8C1D-2DF86BF02E1F}"/>
              </a:ext>
            </a:extLst>
          </p:cNvPr>
          <p:cNvSpPr txBox="1">
            <a:spLocks/>
          </p:cNvSpPr>
          <p:nvPr/>
        </p:nvSpPr>
        <p:spPr bwMode="auto">
          <a:xfrm>
            <a:off x="467544" y="1484785"/>
            <a:ext cx="4353232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en-GB" dirty="0"/>
              <a:t>A gauge rod provides a reliable, easy-to-read reference to check the vertical spacing of brickwork or blockwork.</a:t>
            </a:r>
          </a:p>
          <a:p>
            <a:r>
              <a:rPr lang="en-GB" dirty="0"/>
              <a:t>It can be made on-site from available timber and the measured gauge can be marked with saw cuts at the correct positions.</a:t>
            </a:r>
          </a:p>
          <a:p>
            <a:r>
              <a:rPr lang="en-GB" dirty="0"/>
              <a:t>Using this, the work can be easily checked to ensure the specified gauge is met without the constant use of a tape measure.</a:t>
            </a:r>
          </a:p>
          <a:p>
            <a:endParaRPr lang="en-US" kern="0" dirty="0">
              <a:ea typeface="ＭＳ Ｐゴシック" pitchFamily="-105" charset="-128"/>
              <a:cs typeface="ＭＳ Ｐゴシック" pitchFamily="-105" charset="-128"/>
            </a:endParaRPr>
          </a:p>
          <a:p>
            <a:endParaRPr lang="en-GB" dirty="0"/>
          </a:p>
          <a:p>
            <a:endParaRPr lang="en-US" kern="0" dirty="0">
              <a:ea typeface="ＭＳ Ｐゴシック" pitchFamily="-105" charset="-128"/>
              <a:cs typeface="ＭＳ Ｐゴシック" pitchFamily="-105" charset="-128"/>
            </a:endParaRPr>
          </a:p>
          <a:p>
            <a:endParaRPr lang="en-GB" dirty="0"/>
          </a:p>
          <a:p>
            <a:endParaRPr lang="en-US" kern="0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4BB9EE1-85D4-4A24-9DA2-5B130CF2EB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0095" y="3877278"/>
            <a:ext cx="1522758" cy="23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8550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8EDA2F3-39E8-42FC-83E5-D5B832894A2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44" t="23613" r="44512" b="21302"/>
          <a:stretch/>
        </p:blipFill>
        <p:spPr bwMode="auto">
          <a:xfrm rot="5400000">
            <a:off x="5459191" y="119763"/>
            <a:ext cx="2770990" cy="44013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55C9807-C1A4-49FB-A163-A808C49690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Site square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BC3ED495-1011-4DBE-8E94-ACD13CF845F9}"/>
              </a:ext>
            </a:extLst>
          </p:cNvPr>
          <p:cNvSpPr txBox="1">
            <a:spLocks/>
          </p:cNvSpPr>
          <p:nvPr/>
        </p:nvSpPr>
        <p:spPr bwMode="auto">
          <a:xfrm>
            <a:off x="453286" y="1556791"/>
            <a:ext cx="4550762" cy="4498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en-US" kern="0" dirty="0"/>
              <a:t>Most buildings are set out as square or rectangular structures. To set out simple building shapes with right angled corners, a site square can be used.</a:t>
            </a:r>
          </a:p>
          <a:p>
            <a:r>
              <a:rPr lang="en-US" kern="0" dirty="0"/>
              <a:t>The square in the upper illustration is made of metal to ensure it remains suitably rigid and accurate. It can also be folded for convenience when carrying or storing it.</a:t>
            </a:r>
          </a:p>
          <a:p>
            <a:r>
              <a:rPr lang="en-US" kern="0" dirty="0"/>
              <a:t>With care, a site square can be assembled on site using available timber.</a:t>
            </a:r>
          </a:p>
          <a:p>
            <a:endParaRPr lang="en-US" kern="0" dirty="0">
              <a:ea typeface="ＭＳ Ｐゴシック" pitchFamily="-105" charset="-128"/>
              <a:cs typeface="ＭＳ Ｐゴシック" pitchFamily="-105" charset="-128"/>
            </a:endParaRPr>
          </a:p>
          <a:p>
            <a:endParaRPr lang="en-US" kern="0" dirty="0"/>
          </a:p>
          <a:p>
            <a:endParaRPr lang="en-US" kern="0" dirty="0"/>
          </a:p>
          <a:p>
            <a:endParaRPr lang="en-US" kern="0" dirty="0"/>
          </a:p>
          <a:p>
            <a:endParaRPr lang="en-US" kern="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0D99FF7-7153-44DB-B64C-F810F3A459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8184" y="3573016"/>
            <a:ext cx="2220043" cy="2481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2400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8BF1760-8A58-49B8-BDE1-B0B4C5DC00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9297" y="1612513"/>
            <a:ext cx="3977503" cy="324036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440020"/>
            <a:ext cx="7643192" cy="4581267"/>
          </a:xfrm>
        </p:spPr>
        <p:txBody>
          <a:bodyPr/>
          <a:lstStyle/>
          <a:p>
            <a:r>
              <a:rPr lang="en-GB" dirty="0"/>
              <a:t>To ensure reliable consistency in the proportions of materials mixed to produce cement mortar, a gauge box can be used.</a:t>
            </a:r>
          </a:p>
          <a:p>
            <a:r>
              <a:rPr lang="en-US" kern="0" dirty="0"/>
              <a:t>This consists of a metal or timber </a:t>
            </a:r>
            <a:br>
              <a:rPr lang="en-US" kern="0" dirty="0"/>
            </a:br>
            <a:r>
              <a:rPr lang="en-US" kern="0" dirty="0"/>
              <a:t>bottomless box, which is placed on a </a:t>
            </a:r>
            <a:br>
              <a:rPr lang="en-US" kern="0" dirty="0"/>
            </a:br>
            <a:r>
              <a:rPr lang="en-US" kern="0" dirty="0"/>
              <a:t>level base and filled with cement </a:t>
            </a:r>
            <a:br>
              <a:rPr lang="en-US" kern="0" dirty="0"/>
            </a:br>
            <a:r>
              <a:rPr lang="en-US" kern="0" dirty="0"/>
              <a:t>powder or sand.</a:t>
            </a:r>
          </a:p>
          <a:p>
            <a:r>
              <a:rPr lang="en-US" kern="0" dirty="0"/>
              <a:t>The cement or sand must be flush </a:t>
            </a:r>
            <a:br>
              <a:rPr lang="en-US" kern="0" dirty="0"/>
            </a:br>
            <a:r>
              <a:rPr lang="en-US" kern="0" dirty="0"/>
              <a:t>with the top of the box to ensure </a:t>
            </a:r>
            <a:br>
              <a:rPr lang="en-US" kern="0" dirty="0"/>
            </a:br>
            <a:r>
              <a:rPr lang="en-US" kern="0" dirty="0"/>
              <a:t>consistency is achieved.</a:t>
            </a:r>
          </a:p>
          <a:p>
            <a:r>
              <a:rPr lang="en-US" kern="0" dirty="0"/>
              <a:t>The box is then lifted away, and the process repeated according to the proportions of material required for the mortar mix.</a:t>
            </a:r>
          </a:p>
          <a:p>
            <a:endParaRPr lang="en-US" kern="0" dirty="0"/>
          </a:p>
          <a:p>
            <a:endParaRPr lang="en-US" kern="0" dirty="0"/>
          </a:p>
          <a:p>
            <a:endParaRPr lang="en-US" kern="0" dirty="0"/>
          </a:p>
          <a:p>
            <a:endParaRPr lang="en-US" kern="0" dirty="0"/>
          </a:p>
          <a:p>
            <a:endParaRPr lang="en-US" kern="0" dirty="0"/>
          </a:p>
          <a:p>
            <a:endParaRPr lang="en-GB" dirty="0"/>
          </a:p>
          <a:p>
            <a:endParaRPr lang="en-GB" dirty="0"/>
          </a:p>
          <a:p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755C899-393C-45D0-BEE9-EAB2845A11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Gauge box</a:t>
            </a:r>
            <a:endParaRPr lang="en-GB" dirty="0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1838</TotalTime>
  <Words>758</Words>
  <Application>Microsoft Office PowerPoint</Application>
  <PresentationFormat>On-screen Show (4:3)</PresentationFormat>
  <Paragraphs>62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Lucida Grande</vt:lpstr>
      <vt:lpstr>Times New Roman</vt:lpstr>
      <vt:lpstr>Default Design</vt:lpstr>
      <vt:lpstr>PowerPoint 4: Equipment for masonry work</vt:lpstr>
      <vt:lpstr>Spot board</vt:lpstr>
      <vt:lpstr>Wheelbarrow</vt:lpstr>
      <vt:lpstr>Buckets</vt:lpstr>
      <vt:lpstr>Shovels</vt:lpstr>
      <vt:lpstr>Straight edge</vt:lpstr>
      <vt:lpstr>Gauge rod</vt:lpstr>
      <vt:lpstr>Site square</vt:lpstr>
      <vt:lpstr>Gauge box</vt:lpstr>
      <vt:lpstr>Profiles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Linda Mellor</cp:lastModifiedBy>
  <cp:revision>162</cp:revision>
  <dcterms:created xsi:type="dcterms:W3CDTF">2013-05-28T00:38:54Z</dcterms:created>
  <dcterms:modified xsi:type="dcterms:W3CDTF">2021-01-11T18:23:17Z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