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omments/comment1.xml" ContentType="application/vnd.openxmlformats-officedocument.presentationml.comment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2"/>
  </p:notesMasterIdLst>
  <p:handoutMasterIdLst>
    <p:handoutMasterId r:id="rId13"/>
  </p:handoutMasterIdLst>
  <p:sldIdLst>
    <p:sldId id="256" r:id="rId5"/>
    <p:sldId id="338" r:id="rId6"/>
    <p:sldId id="340" r:id="rId7"/>
    <p:sldId id="328" r:id="rId8"/>
    <p:sldId id="341" r:id="rId9"/>
    <p:sldId id="342" r:id="rId10"/>
    <p:sldId id="267" r:id="rId11"/>
  </p:sldIdLst>
  <p:sldSz cx="9144000" cy="6858000" type="screen4x3"/>
  <p:notesSz cx="6858000" cy="9144000"/>
  <p:custDataLst>
    <p:tags r:id="rId14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chael Harrison" initials="RH" lastIdx="1" clrIdx="0">
    <p:extLst>
      <p:ext uri="{19B8F6BF-5375-455C-9EA6-DF929625EA0E}">
        <p15:presenceInfo xmlns:p15="http://schemas.microsoft.com/office/powerpoint/2012/main" userId="Rachael Harriso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F9A2B0E-55F7-4AB6-82E5-B5DE8C85D7EA}" v="1" dt="2020-11-27T11:41:57.36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533" autoAdjust="0"/>
    <p:restoredTop sz="93792" autoAdjust="0"/>
  </p:normalViewPr>
  <p:slideViewPr>
    <p:cSldViewPr showGuides="1">
      <p:cViewPr varScale="1">
        <p:scale>
          <a:sx n="114" d="100"/>
          <a:sy n="114" d="100"/>
        </p:scale>
        <p:origin x="1242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gs" Target="tags/tag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11-27T11:41:31.269" idx="1">
    <p:pos x="10" y="10"/>
    <p:text>Likely not worth changing but the year dates on the artworks here are 2013 - not overy relevant.</p:text>
    <p:extLst>
      <p:ext uri="{C676402C-5697-4E1C-873F-D02D1690AC5C}">
        <p15:threadingInfo xmlns:p15="http://schemas.microsoft.com/office/powerpoint/2012/main" timeZoneBias="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4/21/2021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00152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37943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 dirty="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</a:t>
            </a:r>
            <a:r>
              <a:rPr lang="en-GB" sz="900" baseline="0" dirty="0"/>
              <a:t>2021 City and Guilds of London Institute</a:t>
            </a:r>
            <a:r>
              <a:rPr lang="en-US" sz="900" baseline="0" dirty="0"/>
              <a:t>. All rights reserved. 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7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  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107: Working with brick, block and stone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en-GB">
                <a:ea typeface="ＭＳ Ｐゴシック" pitchFamily="-105" charset="-128"/>
                <a:cs typeface="ＭＳ Ｐゴシック" pitchFamily="-105" charset="-128"/>
              </a:rPr>
              <a:t>PowerPoint 18: Recording </a:t>
            </a:r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work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7AB7C-8324-4E1C-8C01-89EA07FE3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Timesheets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11753F1-1F5E-42DA-A676-07B65811C86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412776"/>
            <a:ext cx="4546848" cy="4335623"/>
          </a:xfrm>
        </p:spPr>
        <p:txBody>
          <a:bodyPr/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A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timesheet</a:t>
            </a:r>
            <a:r>
              <a:rPr lang="en-US" dirty="0">
                <a:latin typeface="Arial" pitchFamily="34" charset="0"/>
                <a:cs typeface="Arial" pitchFamily="34" charset="0"/>
              </a:rPr>
              <a:t> is used to record the hours of work completed on a daily basis. </a:t>
            </a:r>
          </a:p>
          <a:p>
            <a:r>
              <a:rPr lang="en-US" dirty="0">
                <a:latin typeface="Arial" pitchFamily="34" charset="0"/>
                <a:cs typeface="Arial" pitchFamily="34" charset="0"/>
              </a:rPr>
              <a:t>Since an operative’s wages are calculated from this information, it is vital that the record is accurate. </a:t>
            </a:r>
          </a:p>
          <a:p>
            <a:r>
              <a:rPr lang="en-US" dirty="0">
                <a:latin typeface="Arial" pitchFamily="34" charset="0"/>
                <a:cs typeface="Arial" pitchFamily="34" charset="0"/>
              </a:rPr>
              <a:t>Timesheets can help in calculating the </a:t>
            </a:r>
            <a:r>
              <a:rPr lang="en-GB" dirty="0">
                <a:latin typeface="Arial" pitchFamily="34" charset="0"/>
                <a:cs typeface="Arial" pitchFamily="34" charset="0"/>
              </a:rPr>
              <a:t>labour</a:t>
            </a:r>
            <a:r>
              <a:rPr lang="en-US" dirty="0">
                <a:latin typeface="Arial" pitchFamily="34" charset="0"/>
                <a:cs typeface="Arial" pitchFamily="34" charset="0"/>
              </a:rPr>
              <a:t> costs for a job, to check if the project is staying within budget. </a:t>
            </a:r>
          </a:p>
          <a:p>
            <a:r>
              <a:rPr lang="en-US" dirty="0">
                <a:latin typeface="Arial" pitchFamily="34" charset="0"/>
                <a:cs typeface="Arial" pitchFamily="34" charset="0"/>
              </a:rPr>
              <a:t>Timesheets can also provide information for estimated costs when companies are quoting for future projects. </a:t>
            </a:r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D203C18E-DC3A-4724-B853-AF226FCA69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206970"/>
            <a:ext cx="3816424" cy="4688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7768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FE514-A957-4891-B3EC-5749C6BC42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Job sheets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E385669-9223-41D5-86F7-71CD4DD2AA3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70194" y="1597290"/>
            <a:ext cx="4461846" cy="4061416"/>
          </a:xfrm>
        </p:spPr>
        <p:txBody>
          <a:bodyPr/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A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job sheet </a:t>
            </a:r>
            <a:r>
              <a:rPr lang="en-US" dirty="0">
                <a:latin typeface="Arial" pitchFamily="34" charset="0"/>
                <a:cs typeface="Arial" pitchFamily="34" charset="0"/>
              </a:rPr>
              <a:t>simply gives the details of a job to be carried out. </a:t>
            </a:r>
          </a:p>
          <a:p>
            <a:r>
              <a:rPr lang="en-US" dirty="0">
                <a:latin typeface="Arial" pitchFamily="34" charset="0"/>
                <a:cs typeface="Arial" pitchFamily="34" charset="0"/>
              </a:rPr>
              <a:t>It sometimes gives information about the location of the work on site, materials needed for the job and the allocated hours to complete the job. </a:t>
            </a:r>
          </a:p>
          <a:p>
            <a:r>
              <a:rPr lang="en-US" dirty="0">
                <a:latin typeface="Arial" pitchFamily="34" charset="0"/>
                <a:cs typeface="Arial" pitchFamily="34" charset="0"/>
              </a:rPr>
              <a:t>Having written instructions and details for a job avoids misunderstandings. </a:t>
            </a:r>
          </a:p>
          <a:p>
            <a:r>
              <a:rPr lang="en-US" dirty="0">
                <a:latin typeface="Arial" pitchFamily="34" charset="0"/>
                <a:cs typeface="Arial" pitchFamily="34" charset="0"/>
              </a:rPr>
              <a:t>It also gives the bricklayer the opportunity to think ahead and plan for the job.</a:t>
            </a:r>
          </a:p>
          <a:p>
            <a:endParaRPr lang="en-US" dirty="0">
              <a:latin typeface="Arial" pitchFamily="34" charset="0"/>
              <a:cs typeface="Arial" pitchFamily="34" charset="0"/>
            </a:endParaRPr>
          </a:p>
          <a:p>
            <a:pPr lvl="0"/>
            <a:endParaRPr lang="en-GB" dirty="0"/>
          </a:p>
          <a:p>
            <a:r>
              <a:rPr lang="en-GB" dirty="0"/>
              <a:t> </a:t>
            </a:r>
          </a:p>
          <a:p>
            <a:pPr lvl="0"/>
            <a:endParaRPr lang="en-GB" dirty="0"/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033A229A-B843-4112-A20D-0540537359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199294"/>
            <a:ext cx="3857907" cy="473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4354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Tools and materials list</a:t>
            </a: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619F8B55-07B0-44F4-960E-421528F80F2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76189" y="1603255"/>
            <a:ext cx="4095811" cy="4345520"/>
          </a:xfrm>
        </p:spPr>
        <p:txBody>
          <a:bodyPr/>
          <a:lstStyle/>
          <a:p>
            <a:pPr lvl="0"/>
            <a:r>
              <a:rPr lang="en-GB" dirty="0"/>
              <a:t>Making </a:t>
            </a:r>
            <a:r>
              <a:rPr lang="en-GB" b="1" dirty="0"/>
              <a:t>lists of tools and materials </a:t>
            </a:r>
            <a:r>
              <a:rPr lang="en-GB" dirty="0"/>
              <a:t>needed for a work task is good practice. </a:t>
            </a:r>
          </a:p>
          <a:p>
            <a:pPr lvl="0"/>
            <a:r>
              <a:rPr lang="en-GB" dirty="0"/>
              <a:t>It allows for effective planning of the job and prevents delays caused by discovery of missing items or tools after the job has started.</a:t>
            </a:r>
          </a:p>
          <a:p>
            <a:pPr lvl="0"/>
            <a:r>
              <a:rPr lang="en-GB" dirty="0"/>
              <a:t>By referring to the specification, working drawings and schedules a comprehensive list of what is needed to complete a job can be made.</a:t>
            </a:r>
          </a:p>
          <a:p>
            <a:pPr lvl="0"/>
            <a:endParaRPr lang="en-GB" dirty="0"/>
          </a:p>
          <a:p>
            <a:endParaRPr lang="en-US" dirty="0"/>
          </a:p>
        </p:txBody>
      </p:sp>
      <p:pic>
        <p:nvPicPr>
          <p:cNvPr id="3" name="Picture 2" descr="A person wearing a hard hat and holding a tablet&#10;&#10;Description automatically generated with low confidence">
            <a:extLst>
              <a:ext uri="{FF2B5EF4-FFF2-40B4-BE49-F238E27FC236}">
                <a16:creationId xmlns:a16="http://schemas.microsoft.com/office/drawing/2014/main" id="{3C4C73C2-3990-42AD-BC68-EB783190CAC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444" t="10676" r="10676" b="10676"/>
          <a:stretch/>
        </p:blipFill>
        <p:spPr>
          <a:xfrm>
            <a:off x="5436096" y="1700808"/>
            <a:ext cx="2575362" cy="301025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602E7-422D-43E8-AE0E-F2C39CA706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Snagging list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84EB167-9D24-4BF0-B4E1-0363CD31DFC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76189" y="1603255"/>
            <a:ext cx="4959907" cy="4246746"/>
          </a:xfrm>
        </p:spPr>
        <p:txBody>
          <a:bodyPr/>
          <a:lstStyle/>
          <a:p>
            <a:pPr lvl="0"/>
            <a:r>
              <a:rPr lang="en-GB" dirty="0"/>
              <a:t>A </a:t>
            </a:r>
            <a:r>
              <a:rPr lang="en-GB" b="1" dirty="0"/>
              <a:t>snagging list </a:t>
            </a:r>
            <a:r>
              <a:rPr lang="en-GB" dirty="0"/>
              <a:t>is compiled to identify faults that need to be remedied. </a:t>
            </a:r>
          </a:p>
          <a:p>
            <a:pPr lvl="0"/>
            <a:r>
              <a:rPr lang="en-GB" dirty="0"/>
              <a:t>It might list things such as: 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poor standards of work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poor quality of materials used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damaged materials.</a:t>
            </a:r>
          </a:p>
          <a:p>
            <a:r>
              <a:rPr lang="en-US" dirty="0"/>
              <a:t>The faults and problems identified are systematically worked through. This </a:t>
            </a:r>
            <a:r>
              <a:rPr lang="en-GB" dirty="0"/>
              <a:t>process might be carried out by a snagging supervisor or a finishing foreman.</a:t>
            </a:r>
          </a:p>
          <a:p>
            <a:endParaRPr lang="en-US" dirty="0"/>
          </a:p>
        </p:txBody>
      </p:sp>
      <p:pic>
        <p:nvPicPr>
          <p:cNvPr id="6" name="Picture 5" descr="A few people wearing hardhats and hard hats&#10;&#10;Description automatically generated with medium confidence">
            <a:extLst>
              <a:ext uri="{FF2B5EF4-FFF2-40B4-BE49-F238E27FC236}">
                <a16:creationId xmlns:a16="http://schemas.microsoft.com/office/drawing/2014/main" id="{199F2383-0D64-4E94-8375-B0A663A35F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4100"/>
          <a:stretch/>
        </p:blipFill>
        <p:spPr>
          <a:xfrm>
            <a:off x="5148064" y="1772816"/>
            <a:ext cx="3151424" cy="2773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32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29A17F-E986-4CF2-BF88-9C9F491BB2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Delivery note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B2DFE46C-64A0-41AD-9C66-CC5F873E33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6598" y="1183318"/>
            <a:ext cx="3785881" cy="4629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0FF452F-7B57-41D0-A937-82D642C7EDF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76189" y="1565906"/>
            <a:ext cx="4599867" cy="4246746"/>
          </a:xfrm>
        </p:spPr>
        <p:txBody>
          <a:bodyPr/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A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delivery note </a:t>
            </a:r>
            <a:r>
              <a:rPr lang="en-US" dirty="0">
                <a:latin typeface="Arial" pitchFamily="34" charset="0"/>
                <a:cs typeface="Arial" pitchFamily="34" charset="0"/>
              </a:rPr>
              <a:t>accompanies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latin typeface="Arial" pitchFamily="34" charset="0"/>
                <a:cs typeface="Arial" pitchFamily="34" charset="0"/>
              </a:rPr>
              <a:t>a delivery of materials or components to site.</a:t>
            </a:r>
          </a:p>
          <a:p>
            <a:r>
              <a:rPr lang="en-US" dirty="0">
                <a:latin typeface="Arial" pitchFamily="34" charset="0"/>
                <a:cs typeface="Arial" pitchFamily="34" charset="0"/>
              </a:rPr>
              <a:t>The goods being delivered must be checked carefully for quantity and to ensure that they are in a good condition before the delivery note is signed.</a:t>
            </a:r>
          </a:p>
          <a:p>
            <a:r>
              <a:rPr lang="en-US" dirty="0">
                <a:latin typeface="Arial" pitchFamily="34" charset="0"/>
                <a:cs typeface="Arial" pitchFamily="34" charset="0"/>
              </a:rPr>
              <a:t>Any discrepancies must be recorded, and a supervisor should be informed.</a:t>
            </a:r>
          </a:p>
          <a:p>
            <a:r>
              <a:rPr lang="en-US" dirty="0">
                <a:latin typeface="Arial" pitchFamily="34" charset="0"/>
                <a:cs typeface="Arial" pitchFamily="34" charset="0"/>
              </a:rPr>
              <a:t>If it’s confirmed that the materials are not the items ordered, the delivery can be refused. </a:t>
            </a:r>
          </a:p>
          <a:p>
            <a:endParaRPr lang="en-US" dirty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68525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2667</TotalTime>
  <Words>370</Words>
  <Application>Microsoft Office PowerPoint</Application>
  <PresentationFormat>On-screen Show (4:3)</PresentationFormat>
  <Paragraphs>39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Lucida Grande</vt:lpstr>
      <vt:lpstr>Times New Roman</vt:lpstr>
      <vt:lpstr>Default Design</vt:lpstr>
      <vt:lpstr>PowerPoint 18: Recording work</vt:lpstr>
      <vt:lpstr>Timesheets</vt:lpstr>
      <vt:lpstr>Job sheets</vt:lpstr>
      <vt:lpstr>Tools and materials list</vt:lpstr>
      <vt:lpstr>Snagging list</vt:lpstr>
      <vt:lpstr>Delivery note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153</cp:revision>
  <dcterms:created xsi:type="dcterms:W3CDTF">2013-05-28T00:38:54Z</dcterms:created>
  <dcterms:modified xsi:type="dcterms:W3CDTF">2021-04-21T10:34:06Z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