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6"/>
  </p:notesMasterIdLst>
  <p:handoutMasterIdLst>
    <p:handoutMasterId r:id="rId17"/>
  </p:handoutMasterIdLst>
  <p:sldIdLst>
    <p:sldId id="256" r:id="rId5"/>
    <p:sldId id="328" r:id="rId6"/>
    <p:sldId id="331" r:id="rId7"/>
    <p:sldId id="336" r:id="rId8"/>
    <p:sldId id="330" r:id="rId9"/>
    <p:sldId id="337" r:id="rId10"/>
    <p:sldId id="332" r:id="rId11"/>
    <p:sldId id="333" r:id="rId12"/>
    <p:sldId id="334" r:id="rId13"/>
    <p:sldId id="335" r:id="rId14"/>
    <p:sldId id="267"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ona Freel" initials="FF" lastIdx="2" clrIdx="0">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14" autoAdjust="0"/>
    <p:restoredTop sz="93792" autoAdjust="0"/>
  </p:normalViewPr>
  <p:slideViewPr>
    <p:cSldViewPr showGuides="1">
      <p:cViewPr>
        <p:scale>
          <a:sx n="80" d="100"/>
          <a:sy n="80" d="100"/>
        </p:scale>
        <p:origin x="1308" y="68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1/27/2021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1377573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037748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baseline="0" dirty="0"/>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107: Working with brick, block and stone</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7: </a:t>
            </a:r>
            <a:r>
              <a:rPr lang="en-GB" dirty="0">
                <a:ea typeface="ＭＳ Ｐゴシック" pitchFamily="-105" charset="-128"/>
                <a:cs typeface="ＭＳ Ｐゴシック" pitchFamily="-105" charset="-128"/>
              </a:rPr>
              <a:t>Mortar materials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06146-5B40-4D4F-BB50-6652FBD59C22}"/>
              </a:ext>
            </a:extLst>
          </p:cNvPr>
          <p:cNvSpPr>
            <a:spLocks noGrp="1"/>
          </p:cNvSpPr>
          <p:nvPr>
            <p:ph type="title"/>
          </p:nvPr>
        </p:nvSpPr>
        <p:spPr/>
        <p:txBody>
          <a:bodyPr/>
          <a:lstStyle/>
          <a:p>
            <a:r>
              <a:rPr lang="en-GB" dirty="0"/>
              <a:t>Additives</a:t>
            </a:r>
          </a:p>
        </p:txBody>
      </p:sp>
      <p:sp>
        <p:nvSpPr>
          <p:cNvPr id="4" name="Content Placeholder 2">
            <a:extLst>
              <a:ext uri="{FF2B5EF4-FFF2-40B4-BE49-F238E27FC236}">
                <a16:creationId xmlns:a16="http://schemas.microsoft.com/office/drawing/2014/main" id="{373B9923-3F4C-4CB8-B80D-B8AA39D157BC}"/>
              </a:ext>
            </a:extLst>
          </p:cNvPr>
          <p:cNvSpPr txBox="1">
            <a:spLocks/>
          </p:cNvSpPr>
          <p:nvPr/>
        </p:nvSpPr>
        <p:spPr bwMode="auto">
          <a:xfrm>
            <a:off x="457200" y="1700808"/>
            <a:ext cx="8147248" cy="39604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There are other additives that can be used when mixing mortar that are used less frequently.</a:t>
            </a:r>
          </a:p>
          <a:p>
            <a:pPr lvl="1"/>
            <a:r>
              <a:rPr lang="en-US" kern="0" dirty="0">
                <a:solidFill>
                  <a:srgbClr val="000000"/>
                </a:solidFill>
              </a:rPr>
              <a:t>Retarder is used to slow down the setting (or hydration) process to extend the time that the mix remains workable.</a:t>
            </a:r>
          </a:p>
          <a:p>
            <a:pPr lvl="1"/>
            <a:r>
              <a:rPr lang="en-US" kern="0" dirty="0">
                <a:solidFill>
                  <a:srgbClr val="000000"/>
                </a:solidFill>
              </a:rPr>
              <a:t>Accelerator works in the opposite way, to increase the speed of setting. This could be useful where the work task involves interruptions to traffic flow or when working within tidal fluctuations.</a:t>
            </a:r>
          </a:p>
          <a:p>
            <a:pPr lvl="1"/>
            <a:r>
              <a:rPr lang="en-US" kern="0" dirty="0">
                <a:solidFill>
                  <a:srgbClr val="000000"/>
                </a:solidFill>
              </a:rPr>
              <a:t>Frost protector is used to prevent freezing conditions from damaging mortar during the setting and hardening process.</a:t>
            </a:r>
          </a:p>
          <a:p>
            <a:endParaRPr lang="en-GB" dirty="0"/>
          </a:p>
        </p:txBody>
      </p:sp>
    </p:spTree>
    <p:extLst>
      <p:ext uri="{BB962C8B-B14F-4D97-AF65-F5344CB8AC3E}">
        <p14:creationId xmlns:p14="http://schemas.microsoft.com/office/powerpoint/2010/main" val="1828632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Sand</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6617" y="1700808"/>
            <a:ext cx="4835463" cy="4338000"/>
          </a:xfrm>
        </p:spPr>
        <p:txBody>
          <a:bodyPr/>
          <a:lstStyle/>
          <a:p>
            <a:r>
              <a:rPr lang="en-US" dirty="0"/>
              <a:t>Sand for use in mortar comes from two main sources.</a:t>
            </a:r>
          </a:p>
          <a:p>
            <a:pPr lvl="1"/>
            <a:r>
              <a:rPr lang="en-US" dirty="0"/>
              <a:t>It can be dug from pit deposits, appropriately known as ‘pit sand’. This type of sand produces a mortar that is easy to work.</a:t>
            </a:r>
          </a:p>
          <a:p>
            <a:pPr lvl="1"/>
            <a:r>
              <a:rPr lang="en-US" dirty="0"/>
              <a:t>As pit sand deposits decline and planning permission for removing sand from pit locations becomes more difficult to obtain, sand is increasingly being extracted from the sea. This is often referred to as ‘dredged sand’.</a:t>
            </a:r>
            <a:endParaRPr lang="en-GB" dirty="0"/>
          </a:p>
          <a:p>
            <a:pPr lvl="1"/>
            <a:endParaRPr lang="en-US" dirty="0"/>
          </a:p>
        </p:txBody>
      </p:sp>
      <p:pic>
        <p:nvPicPr>
          <p:cNvPr id="3" name="Picture 2">
            <a:extLst>
              <a:ext uri="{FF2B5EF4-FFF2-40B4-BE49-F238E27FC236}">
                <a16:creationId xmlns:a16="http://schemas.microsoft.com/office/drawing/2014/main" id="{D917230A-C1BA-40E2-8BF3-EECA1105539D}"/>
              </a:ext>
            </a:extLst>
          </p:cNvPr>
          <p:cNvPicPr>
            <a:picLocks noChangeAspect="1"/>
          </p:cNvPicPr>
          <p:nvPr/>
        </p:nvPicPr>
        <p:blipFill>
          <a:blip r:embed="rId2"/>
          <a:stretch>
            <a:fillRect/>
          </a:stretch>
        </p:blipFill>
        <p:spPr>
          <a:xfrm>
            <a:off x="5220072" y="1872913"/>
            <a:ext cx="3806582" cy="2261495"/>
          </a:xfrm>
          <a:prstGeom prst="rect">
            <a:avLst/>
          </a:prstGeom>
        </p:spPr>
      </p:pic>
      <p:sp>
        <p:nvSpPr>
          <p:cNvPr id="5" name="TextBox 4">
            <a:extLst>
              <a:ext uri="{FF2B5EF4-FFF2-40B4-BE49-F238E27FC236}">
                <a16:creationId xmlns:a16="http://schemas.microsoft.com/office/drawing/2014/main" id="{76E40693-8C79-4746-8022-B41BE6790209}"/>
              </a:ext>
            </a:extLst>
          </p:cNvPr>
          <p:cNvSpPr txBox="1"/>
          <p:nvPr/>
        </p:nvSpPr>
        <p:spPr>
          <a:xfrm>
            <a:off x="5764997" y="4142725"/>
            <a:ext cx="3261657" cy="338554"/>
          </a:xfrm>
          <a:prstGeom prst="rect">
            <a:avLst/>
          </a:prstGeom>
          <a:noFill/>
        </p:spPr>
        <p:txBody>
          <a:bodyPr wrap="square" rtlCol="0">
            <a:spAutoFit/>
          </a:bodyPr>
          <a:lstStyle/>
          <a:p>
            <a:r>
              <a:rPr lang="en-GB" sz="1600" dirty="0"/>
              <a:t>Dredged sand processing plant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08945A6-2FDD-4C72-B889-9DA52208E9B4}"/>
              </a:ext>
            </a:extLst>
          </p:cNvPr>
          <p:cNvPicPr>
            <a:picLocks noChangeAspect="1"/>
          </p:cNvPicPr>
          <p:nvPr/>
        </p:nvPicPr>
        <p:blipFill rotWithShape="1">
          <a:blip r:embed="rId3"/>
          <a:srcRect t="10784" b="12396"/>
          <a:stretch/>
        </p:blipFill>
        <p:spPr>
          <a:xfrm>
            <a:off x="5514925" y="1340767"/>
            <a:ext cx="3002698" cy="2520281"/>
          </a:xfrm>
          <a:prstGeom prst="rect">
            <a:avLst/>
          </a:prstGeom>
        </p:spPr>
      </p:pic>
      <p:sp>
        <p:nvSpPr>
          <p:cNvPr id="2" name="Title 1"/>
          <p:cNvSpPr>
            <a:spLocks noGrp="1"/>
          </p:cNvSpPr>
          <p:nvPr>
            <p:ph type="title"/>
          </p:nvPr>
        </p:nvSpPr>
        <p:spPr/>
        <p:txBody>
          <a:bodyPr/>
          <a:lstStyle/>
          <a:p>
            <a:r>
              <a:rPr lang="en-GB" dirty="0">
                <a:ea typeface="ＭＳ Ｐゴシック" pitchFamily="-105" charset="-128"/>
                <a:cs typeface="ＭＳ Ｐゴシック" pitchFamily="-105" charset="-128"/>
              </a:rPr>
              <a:t>Sand </a:t>
            </a:r>
            <a:r>
              <a:rPr lang="en-GB" b="0" dirty="0">
                <a:ea typeface="ＭＳ Ｐゴシック" pitchFamily="-105" charset="-128"/>
                <a:cs typeface="ＭＳ Ｐゴシック" pitchFamily="-105" charset="-128"/>
              </a:rPr>
              <a:t>continued</a:t>
            </a:r>
            <a:endParaRPr lang="en-US" b="0" dirty="0"/>
          </a:p>
        </p:txBody>
      </p:sp>
      <p:sp>
        <p:nvSpPr>
          <p:cNvPr id="3" name="Content Placeholder 2"/>
          <p:cNvSpPr>
            <a:spLocks noGrp="1"/>
          </p:cNvSpPr>
          <p:nvPr>
            <p:ph sz="quarter" idx="10"/>
          </p:nvPr>
        </p:nvSpPr>
        <p:spPr>
          <a:xfrm>
            <a:off x="457200" y="1500184"/>
            <a:ext cx="4914399" cy="2648896"/>
          </a:xfrm>
        </p:spPr>
        <p:txBody>
          <a:bodyPr/>
          <a:lstStyle/>
          <a:p>
            <a:r>
              <a:rPr lang="en-US" dirty="0"/>
              <a:t>All sand used for masonry must be well graded. This means that it must contain a uniform mix of fine, medium and coarse particles.</a:t>
            </a:r>
          </a:p>
          <a:p>
            <a:r>
              <a:rPr lang="en-US" dirty="0"/>
              <a:t>Mortar made from poorly graded sand will be weaker as there will be more tiny spaces that need to be filled. </a:t>
            </a:r>
          </a:p>
          <a:p>
            <a:endParaRPr lang="en-GB" dirty="0"/>
          </a:p>
          <a:p>
            <a:endParaRPr lang="en-US" dirty="0"/>
          </a:p>
        </p:txBody>
      </p:sp>
      <p:sp>
        <p:nvSpPr>
          <p:cNvPr id="10" name="Content Placeholder 2">
            <a:extLst>
              <a:ext uri="{FF2B5EF4-FFF2-40B4-BE49-F238E27FC236}">
                <a16:creationId xmlns:a16="http://schemas.microsoft.com/office/drawing/2014/main" id="{297B1AD4-2245-4B5A-9500-D1504D2444DF}"/>
              </a:ext>
            </a:extLst>
          </p:cNvPr>
          <p:cNvSpPr txBox="1">
            <a:spLocks/>
          </p:cNvSpPr>
          <p:nvPr/>
        </p:nvSpPr>
        <p:spPr bwMode="auto">
          <a:xfrm>
            <a:off x="431349" y="4230654"/>
            <a:ext cx="8229600" cy="15052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dirty="0"/>
              <a:t>These tiny spaces or voids can cause shrinkage as the mortar hardens, which can result in </a:t>
            </a:r>
            <a:r>
              <a:rPr lang="en-GB" dirty="0"/>
              <a:t>cracks forming.</a:t>
            </a:r>
          </a:p>
          <a:p>
            <a:r>
              <a:rPr lang="en-US" dirty="0"/>
              <a:t>Rain can then penetrate the wall which will </a:t>
            </a:r>
            <a:r>
              <a:rPr lang="en-GB" dirty="0"/>
              <a:t>cause deterioration over time.</a:t>
            </a:r>
            <a:endParaRPr lang="en-US" kern="0" dirty="0"/>
          </a:p>
        </p:txBody>
      </p:sp>
      <p:sp>
        <p:nvSpPr>
          <p:cNvPr id="5" name="TextBox 4">
            <a:extLst>
              <a:ext uri="{FF2B5EF4-FFF2-40B4-BE49-F238E27FC236}">
                <a16:creationId xmlns:a16="http://schemas.microsoft.com/office/drawing/2014/main" id="{38058704-7008-4BC0-B7E5-910A86A86A87}"/>
              </a:ext>
            </a:extLst>
          </p:cNvPr>
          <p:cNvSpPr txBox="1"/>
          <p:nvPr/>
        </p:nvSpPr>
        <p:spPr>
          <a:xfrm>
            <a:off x="6228184" y="1039676"/>
            <a:ext cx="1368152" cy="369332"/>
          </a:xfrm>
          <a:prstGeom prst="rect">
            <a:avLst/>
          </a:prstGeom>
          <a:noFill/>
        </p:spPr>
        <p:txBody>
          <a:bodyPr wrap="square" rtlCol="0">
            <a:spAutoFit/>
          </a:bodyPr>
          <a:lstStyle/>
          <a:p>
            <a:pPr algn="ctr"/>
            <a:r>
              <a:rPr lang="en-US" sz="900" dirty="0"/>
              <a:t>Large grains: 35% (2.5–5 mm)</a:t>
            </a:r>
            <a:endParaRPr lang="en-GB" sz="900" dirty="0"/>
          </a:p>
        </p:txBody>
      </p:sp>
      <p:sp>
        <p:nvSpPr>
          <p:cNvPr id="6" name="TextBox 5">
            <a:extLst>
              <a:ext uri="{FF2B5EF4-FFF2-40B4-BE49-F238E27FC236}">
                <a16:creationId xmlns:a16="http://schemas.microsoft.com/office/drawing/2014/main" id="{42F446D9-0FDB-4595-A4DB-926EE6F58302}"/>
              </a:ext>
            </a:extLst>
          </p:cNvPr>
          <p:cNvSpPr txBox="1"/>
          <p:nvPr/>
        </p:nvSpPr>
        <p:spPr>
          <a:xfrm>
            <a:off x="5292080" y="3824483"/>
            <a:ext cx="1296144" cy="369332"/>
          </a:xfrm>
          <a:prstGeom prst="rect">
            <a:avLst/>
          </a:prstGeom>
          <a:noFill/>
        </p:spPr>
        <p:txBody>
          <a:bodyPr wrap="square" rtlCol="0">
            <a:spAutoFit/>
          </a:bodyPr>
          <a:lstStyle/>
          <a:p>
            <a:pPr algn="ctr"/>
            <a:r>
              <a:rPr lang="en-US" sz="900" dirty="0"/>
              <a:t>Medium grains: 40% (0.5–2.5 mm)</a:t>
            </a:r>
            <a:endParaRPr lang="en-GB" sz="900" dirty="0"/>
          </a:p>
        </p:txBody>
      </p:sp>
      <p:sp>
        <p:nvSpPr>
          <p:cNvPr id="16" name="TextBox 15">
            <a:extLst>
              <a:ext uri="{FF2B5EF4-FFF2-40B4-BE49-F238E27FC236}">
                <a16:creationId xmlns:a16="http://schemas.microsoft.com/office/drawing/2014/main" id="{A2DB4DBE-F5D7-40B3-A360-EC31E2B89C36}"/>
              </a:ext>
            </a:extLst>
          </p:cNvPr>
          <p:cNvSpPr txBox="1"/>
          <p:nvPr/>
        </p:nvSpPr>
        <p:spPr>
          <a:xfrm>
            <a:off x="6912260" y="3861322"/>
            <a:ext cx="1728192" cy="369332"/>
          </a:xfrm>
          <a:prstGeom prst="rect">
            <a:avLst/>
          </a:prstGeom>
          <a:noFill/>
        </p:spPr>
        <p:txBody>
          <a:bodyPr wrap="square">
            <a:spAutoFit/>
          </a:bodyPr>
          <a:lstStyle/>
          <a:p>
            <a:pPr algn="ctr"/>
            <a:r>
              <a:rPr lang="en-US" sz="900" dirty="0"/>
              <a:t>Small grains: 25%</a:t>
            </a:r>
            <a:br>
              <a:rPr lang="en-US" sz="900" dirty="0"/>
            </a:br>
            <a:r>
              <a:rPr lang="en-US" sz="900" dirty="0"/>
              <a:t> (less than 0.5 mm)</a:t>
            </a:r>
            <a:endParaRPr lang="en-GB" sz="9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0F723-16B0-4242-BDA1-129EC841953B}"/>
              </a:ext>
            </a:extLst>
          </p:cNvPr>
          <p:cNvSpPr>
            <a:spLocks noGrp="1"/>
          </p:cNvSpPr>
          <p:nvPr>
            <p:ph type="title"/>
          </p:nvPr>
        </p:nvSpPr>
        <p:spPr/>
        <p:txBody>
          <a:bodyPr/>
          <a:lstStyle/>
          <a:p>
            <a:r>
              <a:rPr lang="en-GB" dirty="0"/>
              <a:t>Sand </a:t>
            </a:r>
            <a:r>
              <a:rPr lang="en-GB" b="0" dirty="0"/>
              <a:t>continued</a:t>
            </a:r>
          </a:p>
        </p:txBody>
      </p:sp>
      <p:pic>
        <p:nvPicPr>
          <p:cNvPr id="4" name="Picture 3">
            <a:extLst>
              <a:ext uri="{FF2B5EF4-FFF2-40B4-BE49-F238E27FC236}">
                <a16:creationId xmlns:a16="http://schemas.microsoft.com/office/drawing/2014/main" id="{AC7EAA2B-89BB-4DD0-9180-65BA86ED1FBE}"/>
              </a:ext>
            </a:extLst>
          </p:cNvPr>
          <p:cNvPicPr>
            <a:picLocks noChangeAspect="1"/>
          </p:cNvPicPr>
          <p:nvPr/>
        </p:nvPicPr>
        <p:blipFill>
          <a:blip r:embed="rId3"/>
          <a:stretch>
            <a:fillRect/>
          </a:stretch>
        </p:blipFill>
        <p:spPr>
          <a:xfrm>
            <a:off x="6012160" y="1258732"/>
            <a:ext cx="2232248" cy="4591268"/>
          </a:xfrm>
          <a:prstGeom prst="rect">
            <a:avLst/>
          </a:prstGeom>
        </p:spPr>
      </p:pic>
      <p:sp>
        <p:nvSpPr>
          <p:cNvPr id="5" name="Content Placeholder 2">
            <a:extLst>
              <a:ext uri="{FF2B5EF4-FFF2-40B4-BE49-F238E27FC236}">
                <a16:creationId xmlns:a16="http://schemas.microsoft.com/office/drawing/2014/main" id="{43C01B3E-9A35-4173-BE5C-7B8D42216225}"/>
              </a:ext>
            </a:extLst>
          </p:cNvPr>
          <p:cNvSpPr>
            <a:spLocks noGrp="1"/>
          </p:cNvSpPr>
          <p:nvPr>
            <p:ph sz="quarter" idx="10"/>
          </p:nvPr>
        </p:nvSpPr>
        <p:spPr>
          <a:xfrm>
            <a:off x="457200" y="1536373"/>
            <a:ext cx="5050904" cy="4167842"/>
          </a:xfrm>
        </p:spPr>
        <p:txBody>
          <a:bodyPr/>
          <a:lstStyle/>
          <a:p>
            <a:r>
              <a:rPr lang="en-US" dirty="0"/>
              <a:t>Sand used for mortar must be washed and free of mud and silt.</a:t>
            </a:r>
          </a:p>
          <a:p>
            <a:r>
              <a:rPr lang="en-GB" dirty="0"/>
              <a:t>A mortar mix </a:t>
            </a:r>
            <a:r>
              <a:rPr lang="en-US" dirty="0"/>
              <a:t>containing excessive mud or silt will be weakened and over time this could lead to structural failure.</a:t>
            </a:r>
          </a:p>
          <a:p>
            <a:r>
              <a:rPr lang="en-US" dirty="0"/>
              <a:t>A specification may require a ‘silt test’.</a:t>
            </a:r>
          </a:p>
          <a:p>
            <a:r>
              <a:rPr lang="en-US" dirty="0"/>
              <a:t>In this test, the clean sand sinks to the bottom of the test vessel (tube) so that the amount of silt and mud or clay can be clearly seen.</a:t>
            </a:r>
          </a:p>
        </p:txBody>
      </p:sp>
      <p:sp>
        <p:nvSpPr>
          <p:cNvPr id="6" name="TextBox 5">
            <a:extLst>
              <a:ext uri="{FF2B5EF4-FFF2-40B4-BE49-F238E27FC236}">
                <a16:creationId xmlns:a16="http://schemas.microsoft.com/office/drawing/2014/main" id="{AF2F61A1-BDC3-4EFE-A6B0-4648D0AE7C87}"/>
              </a:ext>
            </a:extLst>
          </p:cNvPr>
          <p:cNvSpPr txBox="1"/>
          <p:nvPr/>
        </p:nvSpPr>
        <p:spPr>
          <a:xfrm>
            <a:off x="7236296" y="4221088"/>
            <a:ext cx="1080120" cy="1138773"/>
          </a:xfrm>
          <a:prstGeom prst="rect">
            <a:avLst/>
          </a:prstGeom>
          <a:solidFill>
            <a:schemeClr val="bg1"/>
          </a:solidFill>
        </p:spPr>
        <p:txBody>
          <a:bodyPr wrap="square" rtlCol="0">
            <a:spAutoFit/>
          </a:bodyPr>
          <a:lstStyle/>
          <a:p>
            <a:pPr>
              <a:spcBef>
                <a:spcPts val="400"/>
              </a:spcBef>
              <a:spcAft>
                <a:spcPts val="400"/>
              </a:spcAft>
            </a:pPr>
            <a:r>
              <a:rPr lang="en-US" sz="1200" dirty="0"/>
              <a:t>Clay layer</a:t>
            </a:r>
          </a:p>
          <a:p>
            <a:pPr>
              <a:spcBef>
                <a:spcPts val="400"/>
              </a:spcBef>
              <a:spcAft>
                <a:spcPts val="400"/>
              </a:spcAft>
            </a:pPr>
            <a:r>
              <a:rPr lang="en-US" sz="1200" dirty="0"/>
              <a:t>Silt layer</a:t>
            </a:r>
          </a:p>
          <a:p>
            <a:pPr>
              <a:spcBef>
                <a:spcPts val="400"/>
              </a:spcBef>
              <a:spcAft>
                <a:spcPts val="400"/>
              </a:spcAft>
            </a:pPr>
            <a:endParaRPr lang="en-US" sz="1200" dirty="0"/>
          </a:p>
          <a:p>
            <a:pPr>
              <a:spcBef>
                <a:spcPts val="400"/>
              </a:spcBef>
              <a:spcAft>
                <a:spcPts val="400"/>
              </a:spcAft>
            </a:pPr>
            <a:r>
              <a:rPr lang="en-US" sz="1200" dirty="0"/>
              <a:t>Sand layers</a:t>
            </a:r>
            <a:endParaRPr lang="en-GB" sz="1200" dirty="0"/>
          </a:p>
        </p:txBody>
      </p:sp>
    </p:spTree>
    <p:extLst>
      <p:ext uri="{BB962C8B-B14F-4D97-AF65-F5344CB8AC3E}">
        <p14:creationId xmlns:p14="http://schemas.microsoft.com/office/powerpoint/2010/main" val="2403791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ea typeface="ＭＳ Ｐゴシック" pitchFamily="-105" charset="-128"/>
                <a:cs typeface="ＭＳ Ｐゴシック" pitchFamily="-105" charset="-128"/>
              </a:rPr>
              <a:t>Cement</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a:xfrm>
            <a:off x="457200" y="1511999"/>
            <a:ext cx="4114800" cy="4437281"/>
          </a:xfrm>
        </p:spPr>
        <p:txBody>
          <a:bodyPr/>
          <a:lstStyle/>
          <a:p>
            <a:r>
              <a:rPr lang="en-US" dirty="0"/>
              <a:t>Cement powder is produced from limestone and is used in mortar as </a:t>
            </a:r>
            <a:r>
              <a:rPr lang="en-GB" dirty="0"/>
              <a:t>a ‘binder’.</a:t>
            </a:r>
          </a:p>
          <a:p>
            <a:r>
              <a:rPr lang="en-US" dirty="0"/>
              <a:t>It effectively fills the voids between the sand and makes sure that the finished mortar is hard and durable enough for the job.</a:t>
            </a:r>
          </a:p>
          <a:p>
            <a:r>
              <a:rPr lang="en-US" dirty="0"/>
              <a:t>A chemical reaction occurs between the cement powder and the water added to the mix. This is called ‘hydration’ and this reaction makes </a:t>
            </a:r>
            <a:r>
              <a:rPr lang="en-GB" dirty="0"/>
              <a:t>the mortar set hard.</a:t>
            </a:r>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1EFB5271-58BE-47B7-A006-D62AEA06E61A}"/>
              </a:ext>
            </a:extLst>
          </p:cNvPr>
          <p:cNvPicPr>
            <a:picLocks noChangeAspect="1"/>
          </p:cNvPicPr>
          <p:nvPr/>
        </p:nvPicPr>
        <p:blipFill>
          <a:blip r:embed="rId2"/>
          <a:stretch>
            <a:fillRect/>
          </a:stretch>
        </p:blipFill>
        <p:spPr>
          <a:xfrm>
            <a:off x="4716016" y="1390588"/>
            <a:ext cx="3791415" cy="2352907"/>
          </a:xfrm>
          <a:prstGeom prst="rect">
            <a:avLst/>
          </a:prstGeom>
        </p:spPr>
      </p:pic>
      <p:pic>
        <p:nvPicPr>
          <p:cNvPr id="3" name="Picture 2">
            <a:extLst>
              <a:ext uri="{FF2B5EF4-FFF2-40B4-BE49-F238E27FC236}">
                <a16:creationId xmlns:a16="http://schemas.microsoft.com/office/drawing/2014/main" id="{998AF67C-67DE-4AAC-BEE7-3B113F0CF633}"/>
              </a:ext>
            </a:extLst>
          </p:cNvPr>
          <p:cNvPicPr>
            <a:picLocks noChangeAspect="1"/>
          </p:cNvPicPr>
          <p:nvPr/>
        </p:nvPicPr>
        <p:blipFill>
          <a:blip r:embed="rId3"/>
          <a:stretch>
            <a:fillRect/>
          </a:stretch>
        </p:blipFill>
        <p:spPr>
          <a:xfrm>
            <a:off x="6218042" y="3429000"/>
            <a:ext cx="2612774" cy="1836626"/>
          </a:xfrm>
          <a:prstGeom prst="rect">
            <a:avLst/>
          </a:prstGeom>
        </p:spPr>
      </p:pic>
      <p:sp>
        <p:nvSpPr>
          <p:cNvPr id="9" name="TextBox 8">
            <a:extLst>
              <a:ext uri="{FF2B5EF4-FFF2-40B4-BE49-F238E27FC236}">
                <a16:creationId xmlns:a16="http://schemas.microsoft.com/office/drawing/2014/main" id="{8F89DE0E-AC09-4BFF-9723-30C9484B59C1}"/>
              </a:ext>
            </a:extLst>
          </p:cNvPr>
          <p:cNvSpPr txBox="1"/>
          <p:nvPr/>
        </p:nvSpPr>
        <p:spPr>
          <a:xfrm>
            <a:off x="6084168" y="5423648"/>
            <a:ext cx="3384376" cy="338554"/>
          </a:xfrm>
          <a:prstGeom prst="rect">
            <a:avLst/>
          </a:prstGeom>
          <a:noFill/>
        </p:spPr>
        <p:txBody>
          <a:bodyPr wrap="square" rtlCol="0">
            <a:spAutoFit/>
          </a:bodyPr>
          <a:lstStyle/>
          <a:p>
            <a:r>
              <a:rPr lang="en-GB" sz="1600" dirty="0"/>
              <a:t>A cement manufacturing plant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2C926-7426-4C5A-BCA3-899DD508A6E7}"/>
              </a:ext>
            </a:extLst>
          </p:cNvPr>
          <p:cNvSpPr>
            <a:spLocks noGrp="1"/>
          </p:cNvSpPr>
          <p:nvPr>
            <p:ph type="title"/>
          </p:nvPr>
        </p:nvSpPr>
        <p:spPr/>
        <p:txBody>
          <a:bodyPr/>
          <a:lstStyle/>
          <a:p>
            <a:r>
              <a:rPr lang="en-GB" dirty="0"/>
              <a:t>Cement </a:t>
            </a:r>
            <a:r>
              <a:rPr lang="en-GB" b="0" dirty="0"/>
              <a:t>continued</a:t>
            </a:r>
          </a:p>
        </p:txBody>
      </p:sp>
      <p:sp>
        <p:nvSpPr>
          <p:cNvPr id="4" name="Content Placeholder 2">
            <a:extLst>
              <a:ext uri="{FF2B5EF4-FFF2-40B4-BE49-F238E27FC236}">
                <a16:creationId xmlns:a16="http://schemas.microsoft.com/office/drawing/2014/main" id="{690D227B-4431-4D90-8775-EA578544B676}"/>
              </a:ext>
            </a:extLst>
          </p:cNvPr>
          <p:cNvSpPr>
            <a:spLocks noGrp="1"/>
          </p:cNvSpPr>
          <p:nvPr>
            <p:ph sz="quarter" idx="10"/>
          </p:nvPr>
        </p:nvSpPr>
        <p:spPr>
          <a:xfrm>
            <a:off x="425354" y="1433069"/>
            <a:ext cx="8229600" cy="792088"/>
          </a:xfrm>
        </p:spPr>
        <p:txBody>
          <a:bodyPr/>
          <a:lstStyle/>
          <a:p>
            <a:r>
              <a:rPr lang="en-GB" dirty="0"/>
              <a:t>There are many </a:t>
            </a:r>
            <a:r>
              <a:rPr lang="en-US" dirty="0"/>
              <a:t>different types of cement that can be specified according to the </a:t>
            </a:r>
            <a:r>
              <a:rPr lang="en-US" dirty="0">
                <a:cs typeface="+mn-cs"/>
              </a:rPr>
              <a:t>requirements</a:t>
            </a:r>
            <a:r>
              <a:rPr lang="en-US" dirty="0"/>
              <a:t> of the job.</a:t>
            </a:r>
            <a:endParaRPr lang="en-GB" dirty="0"/>
          </a:p>
        </p:txBody>
      </p:sp>
      <p:pic>
        <p:nvPicPr>
          <p:cNvPr id="5" name="Picture 4">
            <a:extLst>
              <a:ext uri="{FF2B5EF4-FFF2-40B4-BE49-F238E27FC236}">
                <a16:creationId xmlns:a16="http://schemas.microsoft.com/office/drawing/2014/main" id="{7A36883B-EE95-428C-A239-98B8184D4167}"/>
              </a:ext>
            </a:extLst>
          </p:cNvPr>
          <p:cNvPicPr>
            <a:picLocks noChangeAspect="1"/>
          </p:cNvPicPr>
          <p:nvPr/>
        </p:nvPicPr>
        <p:blipFill>
          <a:blip r:embed="rId2"/>
          <a:stretch>
            <a:fillRect/>
          </a:stretch>
        </p:blipFill>
        <p:spPr>
          <a:xfrm>
            <a:off x="6317020" y="2543909"/>
            <a:ext cx="2369780" cy="2232248"/>
          </a:xfrm>
          <a:prstGeom prst="rect">
            <a:avLst/>
          </a:prstGeom>
        </p:spPr>
      </p:pic>
      <p:sp>
        <p:nvSpPr>
          <p:cNvPr id="8" name="Rectangle 7">
            <a:extLst>
              <a:ext uri="{FF2B5EF4-FFF2-40B4-BE49-F238E27FC236}">
                <a16:creationId xmlns:a16="http://schemas.microsoft.com/office/drawing/2014/main" id="{3BAB97CC-7B6B-4670-9D32-69B733ED0903}"/>
              </a:ext>
            </a:extLst>
          </p:cNvPr>
          <p:cNvSpPr/>
          <p:nvPr/>
        </p:nvSpPr>
        <p:spPr>
          <a:xfrm>
            <a:off x="357665" y="2132856"/>
            <a:ext cx="5726503" cy="3734356"/>
          </a:xfrm>
          <a:prstGeom prst="rect">
            <a:avLst/>
          </a:prstGeom>
        </p:spPr>
        <p:txBody>
          <a:bodyPr wrap="square">
            <a:spAutoFit/>
          </a:bodyPr>
          <a:lstStyle/>
          <a:p>
            <a:pPr marL="215900" lvl="1" indent="-215900" eaLnBrk="0" hangingPunct="0">
              <a:lnSpc>
                <a:spcPts val="2400"/>
              </a:lnSpc>
              <a:spcBef>
                <a:spcPts val="500"/>
              </a:spcBef>
              <a:spcAft>
                <a:spcPts val="500"/>
              </a:spcAft>
              <a:buClr>
                <a:srgbClr val="0077E3"/>
              </a:buClr>
              <a:buFont typeface="Arial" pitchFamily="-105" charset="0"/>
              <a:buChar char="•"/>
            </a:pPr>
            <a:r>
              <a:rPr lang="en-US" dirty="0">
                <a:latin typeface="+mn-lt"/>
                <a:ea typeface="ＭＳ Ｐゴシック" charset="-128"/>
                <a:cs typeface="+mn-cs"/>
              </a:rPr>
              <a:t>Ordinary Portland Cement (OPC) is the most commonly used cement. It is suitable for general masonry work and will produce a mortar of high quality and strength</a:t>
            </a:r>
            <a:r>
              <a:rPr lang="en-US" kern="0" dirty="0">
                <a:solidFill>
                  <a:srgbClr val="000000"/>
                </a:solidFill>
                <a:latin typeface="Arial"/>
                <a:ea typeface="ＭＳ Ｐゴシック" charset="-128"/>
                <a:cs typeface="+mn-cs"/>
              </a:rPr>
              <a:t>.</a:t>
            </a:r>
          </a:p>
          <a:p>
            <a:pPr marL="215900" lvl="1" indent="-215900" eaLnBrk="0" hangingPunct="0">
              <a:lnSpc>
                <a:spcPts val="2400"/>
              </a:lnSpc>
              <a:spcBef>
                <a:spcPts val="500"/>
              </a:spcBef>
              <a:spcAft>
                <a:spcPts val="500"/>
              </a:spcAft>
              <a:buClr>
                <a:srgbClr val="0077E3"/>
              </a:buClr>
              <a:buFont typeface="Arial" pitchFamily="-105" charset="0"/>
              <a:buChar char="•"/>
            </a:pPr>
            <a:r>
              <a:rPr lang="en-US" dirty="0">
                <a:latin typeface="+mn-lt"/>
                <a:ea typeface="ＭＳ Ｐゴシック" charset="-128"/>
                <a:cs typeface="+mn-cs"/>
              </a:rPr>
              <a:t>Masonry cement is similar to OPC but contains a filler, so a mortar using this type of cement requires a higher proportion of cement powder to provide adequate strength</a:t>
            </a:r>
            <a:r>
              <a:rPr lang="en-US" kern="0" dirty="0">
                <a:solidFill>
                  <a:srgbClr val="000000"/>
                </a:solidFill>
                <a:latin typeface="Arial"/>
                <a:ea typeface="ＭＳ Ｐゴシック" charset="-128"/>
                <a:cs typeface="+mn-cs"/>
              </a:rPr>
              <a:t>.</a:t>
            </a:r>
          </a:p>
          <a:p>
            <a:pPr marL="215900" lvl="1" indent="-215900" eaLnBrk="0" hangingPunct="0">
              <a:lnSpc>
                <a:spcPts val="2400"/>
              </a:lnSpc>
              <a:spcBef>
                <a:spcPts val="500"/>
              </a:spcBef>
              <a:spcAft>
                <a:spcPts val="500"/>
              </a:spcAft>
              <a:buClr>
                <a:srgbClr val="0077E3"/>
              </a:buClr>
              <a:buFont typeface="Arial" pitchFamily="-105" charset="0"/>
              <a:buChar char="•"/>
            </a:pPr>
            <a:r>
              <a:rPr lang="en-US" dirty="0">
                <a:latin typeface="+mn-lt"/>
                <a:ea typeface="ＭＳ Ｐゴシック" charset="-128"/>
                <a:cs typeface="+mn-cs"/>
              </a:rPr>
              <a:t>Rapid Hardening Portland Cement (RHPC) can be used where a shorter setting time is required.</a:t>
            </a:r>
          </a:p>
        </p:txBody>
      </p:sp>
      <p:sp>
        <p:nvSpPr>
          <p:cNvPr id="9" name="TextBox 8">
            <a:extLst>
              <a:ext uri="{FF2B5EF4-FFF2-40B4-BE49-F238E27FC236}">
                <a16:creationId xmlns:a16="http://schemas.microsoft.com/office/drawing/2014/main" id="{0C1B66F3-D98B-4C0A-A23B-6E356935AE86}"/>
              </a:ext>
            </a:extLst>
          </p:cNvPr>
          <p:cNvSpPr txBox="1"/>
          <p:nvPr/>
        </p:nvSpPr>
        <p:spPr>
          <a:xfrm>
            <a:off x="6615862" y="4818638"/>
            <a:ext cx="2521242" cy="338554"/>
          </a:xfrm>
          <a:prstGeom prst="rect">
            <a:avLst/>
          </a:prstGeom>
          <a:noFill/>
        </p:spPr>
        <p:txBody>
          <a:bodyPr wrap="square" rtlCol="0">
            <a:spAutoFit/>
          </a:bodyPr>
          <a:lstStyle/>
          <a:p>
            <a:r>
              <a:rPr lang="en-GB" sz="1600" dirty="0"/>
              <a:t>Masonry cement</a:t>
            </a:r>
          </a:p>
        </p:txBody>
      </p:sp>
    </p:spTree>
    <p:extLst>
      <p:ext uri="{BB962C8B-B14F-4D97-AF65-F5344CB8AC3E}">
        <p14:creationId xmlns:p14="http://schemas.microsoft.com/office/powerpoint/2010/main" val="3156059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Plasticiser</a:t>
            </a:r>
            <a:endParaRPr lang="en-US" b="0" dirty="0"/>
          </a:p>
        </p:txBody>
      </p:sp>
      <p:sp>
        <p:nvSpPr>
          <p:cNvPr id="5" name="Content Placeholder 2">
            <a:extLst>
              <a:ext uri="{FF2B5EF4-FFF2-40B4-BE49-F238E27FC236}">
                <a16:creationId xmlns:a16="http://schemas.microsoft.com/office/drawing/2014/main" id="{5F7FBF2A-DD24-43A9-8D7D-B98E699B1FC6}"/>
              </a:ext>
            </a:extLst>
          </p:cNvPr>
          <p:cNvSpPr txBox="1">
            <a:spLocks/>
          </p:cNvSpPr>
          <p:nvPr/>
        </p:nvSpPr>
        <p:spPr bwMode="auto">
          <a:xfrm>
            <a:off x="457200" y="1528685"/>
            <a:ext cx="8229600" cy="47199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dirty="0"/>
              <a:t>To make cement mortar more ‘workable’, a plasticiser</a:t>
            </a:r>
            <a:r>
              <a:rPr lang="en-US" b="1" dirty="0"/>
              <a:t> </a:t>
            </a:r>
            <a:r>
              <a:rPr lang="en-US" dirty="0"/>
              <a:t>must be added.</a:t>
            </a:r>
            <a:endParaRPr lang="en-GB" dirty="0"/>
          </a:p>
        </p:txBody>
      </p:sp>
      <p:sp>
        <p:nvSpPr>
          <p:cNvPr id="6" name="Content Placeholder 2">
            <a:extLst>
              <a:ext uri="{FF2B5EF4-FFF2-40B4-BE49-F238E27FC236}">
                <a16:creationId xmlns:a16="http://schemas.microsoft.com/office/drawing/2014/main" id="{5DEA5011-1DEE-488F-BEAD-50B3153D43CF}"/>
              </a:ext>
            </a:extLst>
          </p:cNvPr>
          <p:cNvSpPr txBox="1">
            <a:spLocks/>
          </p:cNvSpPr>
          <p:nvPr/>
        </p:nvSpPr>
        <p:spPr bwMode="auto">
          <a:xfrm>
            <a:off x="467985" y="2046568"/>
            <a:ext cx="5516122" cy="3398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dirty="0"/>
              <a:t>Modern plasticisers are chemical additives that are included in the mixing process as a liquid or a powder.</a:t>
            </a:r>
          </a:p>
          <a:p>
            <a:r>
              <a:rPr lang="en-GB" dirty="0"/>
              <a:t>They should be used </a:t>
            </a:r>
            <a:r>
              <a:rPr lang="en-US" dirty="0"/>
              <a:t>carefully in accordance with the manufacturer’s instructions.</a:t>
            </a:r>
          </a:p>
          <a:p>
            <a:r>
              <a:rPr lang="en-US" dirty="0"/>
              <a:t>Chemical </a:t>
            </a:r>
            <a:r>
              <a:rPr lang="en-US" dirty="0" err="1"/>
              <a:t>plasticisers</a:t>
            </a:r>
            <a:r>
              <a:rPr lang="en-US" dirty="0"/>
              <a:t> work by introducing tiny air bubbles to the mixture, which allow the particles of sand to move over each other more freely. This </a:t>
            </a:r>
            <a:r>
              <a:rPr lang="en-GB" dirty="0"/>
              <a:t>is called ‘air entrainment’.</a:t>
            </a:r>
          </a:p>
          <a:p>
            <a:endParaRPr lang="en-GB" dirty="0"/>
          </a:p>
          <a:p>
            <a:endParaRPr lang="en-GB" dirty="0"/>
          </a:p>
        </p:txBody>
      </p:sp>
      <p:pic>
        <p:nvPicPr>
          <p:cNvPr id="11" name="Picture 10">
            <a:extLst>
              <a:ext uri="{FF2B5EF4-FFF2-40B4-BE49-F238E27FC236}">
                <a16:creationId xmlns:a16="http://schemas.microsoft.com/office/drawing/2014/main" id="{33E2C76D-48F9-4636-9406-12C23EC46366}"/>
              </a:ext>
            </a:extLst>
          </p:cNvPr>
          <p:cNvPicPr>
            <a:picLocks noChangeAspect="1"/>
          </p:cNvPicPr>
          <p:nvPr/>
        </p:nvPicPr>
        <p:blipFill>
          <a:blip r:embed="rId3"/>
          <a:stretch>
            <a:fillRect/>
          </a:stretch>
        </p:blipFill>
        <p:spPr>
          <a:xfrm>
            <a:off x="6890954" y="2138775"/>
            <a:ext cx="1992234" cy="1784090"/>
          </a:xfrm>
          <a:prstGeom prst="rect">
            <a:avLst/>
          </a:prstGeom>
        </p:spPr>
      </p:pic>
      <p:pic>
        <p:nvPicPr>
          <p:cNvPr id="10" name="Picture 9">
            <a:extLst>
              <a:ext uri="{FF2B5EF4-FFF2-40B4-BE49-F238E27FC236}">
                <a16:creationId xmlns:a16="http://schemas.microsoft.com/office/drawing/2014/main" id="{FAC24CC8-015A-4EA6-83B8-883755627BBA}"/>
              </a:ext>
            </a:extLst>
          </p:cNvPr>
          <p:cNvPicPr>
            <a:picLocks noChangeAspect="1"/>
          </p:cNvPicPr>
          <p:nvPr/>
        </p:nvPicPr>
        <p:blipFill>
          <a:blip r:embed="rId4"/>
          <a:stretch>
            <a:fillRect/>
          </a:stretch>
        </p:blipFill>
        <p:spPr>
          <a:xfrm>
            <a:off x="5984106" y="3991331"/>
            <a:ext cx="1813695" cy="215666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786DCE7-E66F-4AF7-A91C-0E95372BF5A8}"/>
              </a:ext>
            </a:extLst>
          </p:cNvPr>
          <p:cNvPicPr>
            <a:picLocks noChangeAspect="1"/>
          </p:cNvPicPr>
          <p:nvPr/>
        </p:nvPicPr>
        <p:blipFill>
          <a:blip r:embed="rId2"/>
          <a:stretch>
            <a:fillRect/>
          </a:stretch>
        </p:blipFill>
        <p:spPr>
          <a:xfrm>
            <a:off x="5940152" y="2132856"/>
            <a:ext cx="3107705" cy="3351623"/>
          </a:xfrm>
          <a:prstGeom prst="rect">
            <a:avLst/>
          </a:prstGeom>
        </p:spPr>
      </p:pic>
      <p:sp>
        <p:nvSpPr>
          <p:cNvPr id="2" name="Title 1"/>
          <p:cNvSpPr>
            <a:spLocks noGrp="1"/>
          </p:cNvSpPr>
          <p:nvPr>
            <p:ph type="title"/>
          </p:nvPr>
        </p:nvSpPr>
        <p:spPr/>
        <p:txBody>
          <a:bodyPr/>
          <a:lstStyle/>
          <a:p>
            <a:r>
              <a:rPr lang="en-US" dirty="0"/>
              <a:t>Lime</a:t>
            </a:r>
          </a:p>
        </p:txBody>
      </p:sp>
      <p:sp>
        <p:nvSpPr>
          <p:cNvPr id="5" name="Content Placeholder 2">
            <a:extLst>
              <a:ext uri="{FF2B5EF4-FFF2-40B4-BE49-F238E27FC236}">
                <a16:creationId xmlns:a16="http://schemas.microsoft.com/office/drawing/2014/main" id="{70C62120-C052-4B05-B1DE-42C6AB1EBA99}"/>
              </a:ext>
            </a:extLst>
          </p:cNvPr>
          <p:cNvSpPr txBox="1">
            <a:spLocks/>
          </p:cNvSpPr>
          <p:nvPr/>
        </p:nvSpPr>
        <p:spPr bwMode="auto">
          <a:xfrm>
            <a:off x="457200" y="1474056"/>
            <a:ext cx="8229600" cy="7920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dirty="0"/>
              <a:t>In the past, it was common practice to use hydrated lime as a </a:t>
            </a:r>
            <a:r>
              <a:rPr lang="en-GB" dirty="0"/>
              <a:t>plasticiser.</a:t>
            </a:r>
          </a:p>
        </p:txBody>
      </p:sp>
      <p:sp>
        <p:nvSpPr>
          <p:cNvPr id="8" name="Content Placeholder 2">
            <a:extLst>
              <a:ext uri="{FF2B5EF4-FFF2-40B4-BE49-F238E27FC236}">
                <a16:creationId xmlns:a16="http://schemas.microsoft.com/office/drawing/2014/main" id="{06740386-1D36-456C-9383-FBCD1D8BCB6D}"/>
              </a:ext>
            </a:extLst>
          </p:cNvPr>
          <p:cNvSpPr txBox="1">
            <a:spLocks/>
          </p:cNvSpPr>
          <p:nvPr/>
        </p:nvSpPr>
        <p:spPr bwMode="auto">
          <a:xfrm>
            <a:off x="457200" y="2060848"/>
            <a:ext cx="5626968" cy="37891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dirty="0"/>
              <a:t>This increases the powder content of the mix, which forms a paste that lubricates the particles of sand.</a:t>
            </a:r>
          </a:p>
          <a:p>
            <a:r>
              <a:rPr lang="en-GB" dirty="0"/>
              <a:t>Hydrated lime is </a:t>
            </a:r>
            <a:r>
              <a:rPr lang="en-US" dirty="0"/>
              <a:t>still specified in certain instances, but it has more health and safety considerations (and can be more hazardous to health) than chemical </a:t>
            </a:r>
            <a:r>
              <a:rPr lang="en-US" dirty="0" err="1"/>
              <a:t>plasticisers</a:t>
            </a:r>
            <a:r>
              <a:rPr lang="en-US" dirty="0"/>
              <a:t>, which are easier to work with.</a:t>
            </a:r>
          </a:p>
          <a:p>
            <a:r>
              <a:rPr lang="en-GB" dirty="0"/>
              <a:t>Mixing a mortar using hydrated lime can generate a lot of heat – enough to melt a plastic bucket.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24F70-CB06-47D6-82BC-C245F89B4A9F}"/>
              </a:ext>
            </a:extLst>
          </p:cNvPr>
          <p:cNvSpPr>
            <a:spLocks noGrp="1"/>
          </p:cNvSpPr>
          <p:nvPr>
            <p:ph type="title"/>
          </p:nvPr>
        </p:nvSpPr>
        <p:spPr/>
        <p:txBody>
          <a:bodyPr/>
          <a:lstStyle/>
          <a:p>
            <a:r>
              <a:rPr lang="en-GB" dirty="0"/>
              <a:t>Water</a:t>
            </a:r>
          </a:p>
        </p:txBody>
      </p:sp>
      <p:pic>
        <p:nvPicPr>
          <p:cNvPr id="4" name="Picture 3">
            <a:extLst>
              <a:ext uri="{FF2B5EF4-FFF2-40B4-BE49-F238E27FC236}">
                <a16:creationId xmlns:a16="http://schemas.microsoft.com/office/drawing/2014/main" id="{5D7037CD-B780-445C-8666-FFF1DD468104}"/>
              </a:ext>
            </a:extLst>
          </p:cNvPr>
          <p:cNvPicPr>
            <a:picLocks noChangeAspect="1"/>
          </p:cNvPicPr>
          <p:nvPr/>
        </p:nvPicPr>
        <p:blipFill>
          <a:blip r:embed="rId2"/>
          <a:stretch>
            <a:fillRect/>
          </a:stretch>
        </p:blipFill>
        <p:spPr>
          <a:xfrm>
            <a:off x="5521751" y="1695444"/>
            <a:ext cx="3165049" cy="2880320"/>
          </a:xfrm>
          <a:prstGeom prst="rect">
            <a:avLst/>
          </a:prstGeom>
        </p:spPr>
      </p:pic>
      <p:sp>
        <p:nvSpPr>
          <p:cNvPr id="5" name="Content Placeholder 2">
            <a:extLst>
              <a:ext uri="{FF2B5EF4-FFF2-40B4-BE49-F238E27FC236}">
                <a16:creationId xmlns:a16="http://schemas.microsoft.com/office/drawing/2014/main" id="{FD6807FC-7F65-4631-97AA-810378A723BD}"/>
              </a:ext>
            </a:extLst>
          </p:cNvPr>
          <p:cNvSpPr txBox="1">
            <a:spLocks/>
          </p:cNvSpPr>
          <p:nvPr/>
        </p:nvSpPr>
        <p:spPr bwMode="auto">
          <a:xfrm>
            <a:off x="457200" y="1474056"/>
            <a:ext cx="4834880" cy="332309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dirty="0"/>
              <a:t>Water is an essential constituent and without it, mortar would not </a:t>
            </a:r>
            <a:r>
              <a:rPr lang="en-GB" dirty="0"/>
              <a:t>harden or set.</a:t>
            </a:r>
          </a:p>
          <a:p>
            <a:r>
              <a:rPr lang="en-US" dirty="0"/>
              <a:t>The water used in producing mortar should be potable, which means that it is suitable to drink. </a:t>
            </a:r>
          </a:p>
          <a:p>
            <a:r>
              <a:rPr lang="en-GB" dirty="0"/>
              <a:t>Using water of </a:t>
            </a:r>
            <a:r>
              <a:rPr lang="en-US" dirty="0"/>
              <a:t>drinkable quality means that no chemicals will be present that could interfere with the hardening process or affect the mortar </a:t>
            </a:r>
            <a:r>
              <a:rPr lang="en-GB" dirty="0"/>
              <a:t>in undesirable ways.</a:t>
            </a:r>
          </a:p>
          <a:p>
            <a:endParaRPr lang="en-GB" dirty="0"/>
          </a:p>
        </p:txBody>
      </p:sp>
      <p:sp>
        <p:nvSpPr>
          <p:cNvPr id="6" name="Content Placeholder 2">
            <a:extLst>
              <a:ext uri="{FF2B5EF4-FFF2-40B4-BE49-F238E27FC236}">
                <a16:creationId xmlns:a16="http://schemas.microsoft.com/office/drawing/2014/main" id="{1E10FA6E-F6C1-4FF3-8701-2A7F01582AC7}"/>
              </a:ext>
            </a:extLst>
          </p:cNvPr>
          <p:cNvSpPr txBox="1">
            <a:spLocks/>
          </p:cNvSpPr>
          <p:nvPr/>
        </p:nvSpPr>
        <p:spPr bwMode="auto">
          <a:xfrm>
            <a:off x="457200" y="4941168"/>
            <a:ext cx="8229600" cy="7920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If water from a </a:t>
            </a:r>
            <a:r>
              <a:rPr lang="en-US" dirty="0"/>
              <a:t>stream or pond near a building site was used, it could affect the hardening process or </a:t>
            </a:r>
            <a:r>
              <a:rPr lang="en-US" dirty="0" err="1"/>
              <a:t>discolour</a:t>
            </a:r>
            <a:r>
              <a:rPr lang="en-US" dirty="0"/>
              <a:t> the mortar.</a:t>
            </a:r>
            <a:endParaRPr lang="en-GB" dirty="0"/>
          </a:p>
        </p:txBody>
      </p:sp>
    </p:spTree>
    <p:extLst>
      <p:ext uri="{BB962C8B-B14F-4D97-AF65-F5344CB8AC3E}">
        <p14:creationId xmlns:p14="http://schemas.microsoft.com/office/powerpoint/2010/main" val="8967320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1304</TotalTime>
  <Words>839</Words>
  <Application>Microsoft Office PowerPoint</Application>
  <PresentationFormat>On-screen Show (4:3)</PresentationFormat>
  <Paragraphs>63</Paragraphs>
  <Slides>11</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Lucida Grande</vt:lpstr>
      <vt:lpstr>Times New Roman</vt:lpstr>
      <vt:lpstr>Default Design</vt:lpstr>
      <vt:lpstr>PowerPoint 7: Mortar materials</vt:lpstr>
      <vt:lpstr>Sand</vt:lpstr>
      <vt:lpstr>Sand continued</vt:lpstr>
      <vt:lpstr>Sand continued</vt:lpstr>
      <vt:lpstr>Cement</vt:lpstr>
      <vt:lpstr>Cement continued</vt:lpstr>
      <vt:lpstr>Plasticiser</vt:lpstr>
      <vt:lpstr>Lime</vt:lpstr>
      <vt:lpstr>Water</vt:lpstr>
      <vt:lpstr>Additives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148</cp:revision>
  <dcterms:created xsi:type="dcterms:W3CDTF">2013-05-28T00:38:54Z</dcterms:created>
  <dcterms:modified xsi:type="dcterms:W3CDTF">2021-01-27T14:31:24Z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