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3"/>
  </p:notesMasterIdLst>
  <p:handoutMasterIdLst>
    <p:handoutMasterId r:id="rId14"/>
  </p:handoutMasterIdLst>
  <p:sldIdLst>
    <p:sldId id="256" r:id="rId5"/>
    <p:sldId id="338" r:id="rId6"/>
    <p:sldId id="346" r:id="rId7"/>
    <p:sldId id="347" r:id="rId8"/>
    <p:sldId id="343" r:id="rId9"/>
    <p:sldId id="340" r:id="rId10"/>
    <p:sldId id="348" r:id="rId11"/>
    <p:sldId id="267" r:id="rId12"/>
  </p:sldIdLst>
  <p:sldSz cx="9144000" cy="6858000" type="screen4x3"/>
  <p:notesSz cx="6858000" cy="9144000"/>
  <p:custDataLst>
    <p:tags r:id="rId1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87" autoAdjust="0"/>
    <p:restoredTop sz="93792" autoAdjust="0"/>
  </p:normalViewPr>
  <p:slideViewPr>
    <p:cSldViewPr showGuides="1">
      <p:cViewPr varScale="1">
        <p:scale>
          <a:sx n="107" d="100"/>
          <a:sy n="107" d="100"/>
        </p:scale>
        <p:origin x="138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001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baseline="0" dirty="0"/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10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107: Working with brick, block and stone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>
                <a:ea typeface="ＭＳ Ｐゴシック" pitchFamily="-105" charset="-128"/>
                <a:cs typeface="ＭＳ Ｐゴシック" pitchFamily="-105" charset="-128"/>
              </a:rPr>
              <a:t>PowerPoint 23: 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Building walls safely and effectively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Safety on site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8944" y="1543516"/>
            <a:ext cx="8229600" cy="648072"/>
          </a:xfrm>
        </p:spPr>
        <p:txBody>
          <a:bodyPr/>
          <a:lstStyle/>
          <a:p>
            <a:r>
              <a:rPr lang="en-GB" dirty="0"/>
              <a:t>Building sites are busy and noisy places to work. Everyone must be diligent and observant of their surroundings to remain safe.</a:t>
            </a:r>
          </a:p>
          <a:p>
            <a:pPr lvl="0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80C72A-8296-493B-9140-1AEF4359AD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3436" y="2492896"/>
            <a:ext cx="5499796" cy="2808312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49D03D1-6F10-405F-878A-4C7583405E9F}"/>
              </a:ext>
            </a:extLst>
          </p:cNvPr>
          <p:cNvSpPr txBox="1">
            <a:spLocks/>
          </p:cNvSpPr>
          <p:nvPr/>
        </p:nvSpPr>
        <p:spPr bwMode="auto">
          <a:xfrm>
            <a:off x="438944" y="2388126"/>
            <a:ext cx="2764904" cy="3151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When preparing for a work task on site, such as building walls in masonry, plan the job with safety in mind first and foremost.</a:t>
            </a:r>
          </a:p>
          <a:p>
            <a:r>
              <a:rPr lang="en-US" kern="0" dirty="0"/>
              <a:t>Careful planning will keep you safe and make you more effective in your work.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72776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88635-7C4F-4B77-93F9-2B388DC58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Safety on site </a:t>
            </a:r>
            <a:r>
              <a:rPr lang="en-GB" b="0" dirty="0"/>
              <a:t>continued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2F85D13-4333-483E-916B-1346AAEF0470}"/>
              </a:ext>
            </a:extLst>
          </p:cNvPr>
          <p:cNvSpPr txBox="1">
            <a:spLocks/>
          </p:cNvSpPr>
          <p:nvPr/>
        </p:nvSpPr>
        <p:spPr bwMode="auto">
          <a:xfrm>
            <a:off x="457200" y="1628800"/>
            <a:ext cx="325070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When workers or visitors enter a construction site, they are subject to a range of health and safety laws and regulations.</a:t>
            </a:r>
          </a:p>
          <a:p>
            <a:r>
              <a:rPr lang="en-US" kern="0" dirty="0"/>
              <a:t>These should not be viewed as restrictions, but rather as protections.</a:t>
            </a:r>
          </a:p>
          <a:p>
            <a:r>
              <a:rPr lang="en-US" kern="0" dirty="0"/>
              <a:t>Get to know the relevant laws and be careful about working to them.</a:t>
            </a:r>
          </a:p>
          <a:p>
            <a:endParaRPr lang="en-US" kern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823A75-810E-41A9-9DFC-87D9310E5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1878092"/>
            <a:ext cx="4875259" cy="3101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82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8C1C2-ED90-41F3-85B2-7BEF2DC52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Safety on site </a:t>
            </a:r>
            <a:r>
              <a:rPr lang="en-GB" b="0" dirty="0"/>
              <a:t>continued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6813726-22F9-43CA-84E0-3A9EFFA80C0D}"/>
              </a:ext>
            </a:extLst>
          </p:cNvPr>
          <p:cNvSpPr txBox="1">
            <a:spLocks/>
          </p:cNvSpPr>
          <p:nvPr/>
        </p:nvSpPr>
        <p:spPr bwMode="auto">
          <a:xfrm>
            <a:off x="467544" y="1561876"/>
            <a:ext cx="3999234" cy="424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To work on site safely, all workers must use personal protective equipment (PPE) appropriate to their work task.</a:t>
            </a:r>
          </a:p>
          <a:p>
            <a:r>
              <a:rPr lang="en-US" kern="0" dirty="0"/>
              <a:t>Never take risks by not using PPE. Always check that it’s in good condition before use. Store your PPE properly after use.</a:t>
            </a:r>
          </a:p>
          <a:p>
            <a:r>
              <a:rPr lang="en-US" kern="0" dirty="0"/>
              <a:t>Remember that not complying with safety requirements can result in prosecution and potential fines or imprisonment.</a:t>
            </a:r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D7D457-FFD4-424D-A321-F0AC26C7D2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6940" y="1154454"/>
            <a:ext cx="2096429" cy="156117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8025927-BD97-46EE-B707-CE6230F0F7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10" y="1186252"/>
            <a:ext cx="2051824" cy="15834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3EE4AF-F6C2-4B2F-978F-9FE6153270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7840" y="2736574"/>
            <a:ext cx="1471961" cy="19403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8A15B1E-DB88-44A7-A84F-E60CA20E31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9495" y="3098044"/>
            <a:ext cx="2051824" cy="11708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E8CFD21-F445-4852-B989-500FE2883B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54177" y="4676886"/>
            <a:ext cx="1167660" cy="129949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4C6327D-F480-4CD4-8A9A-BCB9254D93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31602" y="4676886"/>
            <a:ext cx="1546054" cy="1056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512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E287E-7586-4DCA-81B2-D366218DC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Safety on site </a:t>
            </a:r>
            <a:r>
              <a:rPr lang="en-GB" b="0" dirty="0"/>
              <a:t>continued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EF12162-75F2-420B-AD8A-98D17BF5BCD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7544" y="1556791"/>
            <a:ext cx="8601118" cy="1601502"/>
          </a:xfrm>
        </p:spPr>
        <p:txBody>
          <a:bodyPr/>
          <a:lstStyle/>
          <a:p>
            <a:r>
              <a:rPr lang="en-GB" dirty="0"/>
              <a:t>Some might say that giving so much attention to health and safety slows a job down.</a:t>
            </a:r>
          </a:p>
          <a:p>
            <a:r>
              <a:rPr lang="en-US" kern="0" dirty="0"/>
              <a:t>Think about the time lost and the delays to progress on site that could be caused by not working safely.</a:t>
            </a:r>
            <a:endParaRPr lang="en-GB" dirty="0"/>
          </a:p>
          <a:p>
            <a:pPr lvl="0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B01FFB-C8ED-4E53-A394-91A5BA4CD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8103" y="2996952"/>
            <a:ext cx="3483969" cy="1601502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6D567F8-2CB6-48CA-BCD5-DA36E58ABAF0}"/>
              </a:ext>
            </a:extLst>
          </p:cNvPr>
          <p:cNvSpPr txBox="1">
            <a:spLocks/>
          </p:cNvSpPr>
          <p:nvPr/>
        </p:nvSpPr>
        <p:spPr bwMode="auto">
          <a:xfrm>
            <a:off x="489214" y="5013176"/>
            <a:ext cx="8259250" cy="7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The </a:t>
            </a:r>
            <a:r>
              <a:rPr lang="en-GB" kern="0" dirty="0"/>
              <a:t>programme</a:t>
            </a:r>
            <a:r>
              <a:rPr lang="en-US" kern="0" dirty="0"/>
              <a:t> of work on site must account for the time needed to design and establish work practices that are safe.</a:t>
            </a:r>
          </a:p>
          <a:p>
            <a:endParaRPr lang="en-US" kern="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0D8B0ED5-F75E-4F7A-A6B6-8FAFA002B463}"/>
              </a:ext>
            </a:extLst>
          </p:cNvPr>
          <p:cNvSpPr txBox="1">
            <a:spLocks/>
          </p:cNvSpPr>
          <p:nvPr/>
        </p:nvSpPr>
        <p:spPr bwMode="auto">
          <a:xfrm>
            <a:off x="502390" y="3250048"/>
            <a:ext cx="4059266" cy="1547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This picture shows an injury caused by not using proper PPE when working with concrete over a period of a day. It could easily have been avoided.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826076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FE514-A957-4891-B3EC-5749C6BC4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Effectiveness on site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B5BC822-6A12-4B82-9FAC-783731A1988F}"/>
              </a:ext>
            </a:extLst>
          </p:cNvPr>
          <p:cNvSpPr txBox="1">
            <a:spLocks/>
          </p:cNvSpPr>
          <p:nvPr/>
        </p:nvSpPr>
        <p:spPr bwMode="auto">
          <a:xfrm>
            <a:off x="479326" y="1556792"/>
            <a:ext cx="4380706" cy="4293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Good planning will allow safe working and produce work practices that are effective.</a:t>
            </a:r>
          </a:p>
          <a:p>
            <a:r>
              <a:rPr lang="en-US" kern="0" dirty="0"/>
              <a:t>Safety issues and hazards at work can be managed and planned for by creating a risk assessment. This can be used together with a method statement.</a:t>
            </a:r>
          </a:p>
          <a:p>
            <a:r>
              <a:rPr lang="en-US" kern="0" dirty="0"/>
              <a:t>These two documents allow planned work to be safe and effective by detailing the safest and most efficient way of achieving a work task.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535AF4-4E8F-4CC8-8B86-AA145C0C16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736" y="1008000"/>
            <a:ext cx="3649739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354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0">
            <a:extLst>
              <a:ext uri="{FF2B5EF4-FFF2-40B4-BE49-F238E27FC236}">
                <a16:creationId xmlns:a16="http://schemas.microsoft.com/office/drawing/2014/main" id="{2AAD7324-544E-4417-AC72-9FA39EABEF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860622"/>
              </p:ext>
            </p:extLst>
          </p:nvPr>
        </p:nvGraphicFramePr>
        <p:xfrm>
          <a:off x="1187624" y="1590549"/>
          <a:ext cx="6393813" cy="40909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12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7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83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99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36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20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25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9893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90705">
                <a:tc gridSpan="8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50" b="1" spc="5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METHOD</a:t>
                      </a:r>
                      <a:r>
                        <a:rPr sz="1150" b="1" spc="15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50" b="1" spc="6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STATEMENT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461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705">
                <a:tc grid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50" b="1" spc="5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Revision</a:t>
                      </a:r>
                      <a:r>
                        <a:rPr sz="1150" b="1" spc="14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50" b="1" spc="4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Date: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461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50" b="1" spc="5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Revision</a:t>
                      </a:r>
                      <a:r>
                        <a:rPr sz="1150" b="1" spc="15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50" b="1" spc="5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Description: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461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50" b="1" spc="7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Approved</a:t>
                      </a:r>
                      <a:r>
                        <a:rPr sz="1150" b="1" spc="14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50" b="1" spc="4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By: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461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504">
                <a:tc gridSpan="2">
                  <a:txBody>
                    <a:bodyPr/>
                    <a:lstStyle/>
                    <a:p>
                      <a:pPr marL="89535" marR="657225">
                        <a:lnSpc>
                          <a:spcPct val="101400"/>
                        </a:lnSpc>
                        <a:spcBef>
                          <a:spcPts val="409"/>
                        </a:spcBef>
                      </a:pPr>
                      <a:r>
                        <a:rPr sz="1150" spc="-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Work </a:t>
                      </a:r>
                      <a:r>
                        <a:rPr sz="115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Method  </a:t>
                      </a:r>
                      <a:r>
                        <a:rPr sz="115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Description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5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Risk</a:t>
                      </a:r>
                      <a:r>
                        <a:rPr sz="1150" spc="6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3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Assessment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461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5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Risk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4610" marB="0">
                    <a:lnL w="6350">
                      <a:solidFill>
                        <a:srgbClr val="F48523"/>
                      </a:solidFill>
                      <a:prstDash val="solid"/>
                    </a:lnL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095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50" spc="2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Levels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4610" marB="0"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9535" marR="190500">
                        <a:lnSpc>
                          <a:spcPct val="101400"/>
                        </a:lnSpc>
                        <a:spcBef>
                          <a:spcPts val="409"/>
                        </a:spcBef>
                      </a:pPr>
                      <a:r>
                        <a:rPr sz="1150" spc="2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Recommended  </a:t>
                      </a:r>
                      <a:r>
                        <a:rPr sz="115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Actions* </a:t>
                      </a:r>
                      <a:r>
                        <a:rPr sz="115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(Clause</a:t>
                      </a:r>
                      <a:r>
                        <a:rPr sz="1150" spc="8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-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No.)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0705">
                <a:tc grid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5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1.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0705">
                <a:tc grid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5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2.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0705">
                <a:tc grid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5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3.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0705">
                <a:tc grid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5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4.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0704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50" b="1" spc="6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RISK</a:t>
                      </a:r>
                      <a:r>
                        <a:rPr sz="1150" b="1" spc="14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50" b="1" spc="6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LEVELS: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L w="6350">
                      <a:solidFill>
                        <a:srgbClr val="F48523"/>
                      </a:solidFill>
                      <a:prstDash val="solid"/>
                    </a:lnL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8542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50" spc="3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Class </a:t>
                      </a:r>
                      <a:r>
                        <a:rPr sz="1150" spc="2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150" spc="9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-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(high)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2827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50" spc="3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Class </a:t>
                      </a:r>
                      <a:r>
                        <a:rPr sz="1150" spc="2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150" spc="8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-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(medium)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84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50" spc="3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Class </a:t>
                      </a:r>
                      <a:r>
                        <a:rPr sz="1150" spc="2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150" spc="9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-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(low)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2827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50" spc="3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Class </a:t>
                      </a:r>
                      <a:r>
                        <a:rPr sz="1150" spc="2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4 </a:t>
                      </a:r>
                      <a:r>
                        <a:rPr sz="115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(very low</a:t>
                      </a:r>
                      <a:r>
                        <a:rPr sz="1150" spc="229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-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risk)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7055">
                <a:tc gridSpan="8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BBE8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24104">
                <a:tc gridSpan="4">
                  <a:txBody>
                    <a:bodyPr/>
                    <a:lstStyle/>
                    <a:p>
                      <a:pPr marL="89535" marR="422909">
                        <a:lnSpc>
                          <a:spcPct val="101400"/>
                        </a:lnSpc>
                        <a:spcBef>
                          <a:spcPts val="405"/>
                        </a:spcBef>
                      </a:pPr>
                      <a:r>
                        <a:rPr sz="115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Engineering </a:t>
                      </a:r>
                      <a:r>
                        <a:rPr sz="1150" spc="-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Details/Certificates/Work </a:t>
                      </a:r>
                      <a:r>
                        <a:rPr sz="1150" spc="2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Cover  </a:t>
                      </a:r>
                      <a:r>
                        <a:rPr sz="1150" spc="2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Approvals:</a:t>
                      </a:r>
                      <a:endParaRPr sz="1150" dirty="0">
                        <a:latin typeface="Calibri"/>
                        <a:cs typeface="Calibri"/>
                      </a:endParaRPr>
                    </a:p>
                  </a:txBody>
                  <a:tcPr marL="0" marR="0" marT="5143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50" spc="3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Codes </a:t>
                      </a:r>
                      <a:r>
                        <a:rPr sz="115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of </a:t>
                      </a:r>
                      <a:r>
                        <a:rPr sz="1150" spc="2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Practice,</a:t>
                      </a:r>
                      <a:r>
                        <a:rPr sz="1150" spc="18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Legislation: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46305">
                <a:tc grid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50" spc="-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Plant/Equipment: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5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Maintenance</a:t>
                      </a:r>
                      <a:r>
                        <a:rPr sz="1150" spc="6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2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Checks: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5968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3284</TotalTime>
  <Words>457</Words>
  <Application>Microsoft Office PowerPoint</Application>
  <PresentationFormat>On-screen Show (4:3)</PresentationFormat>
  <Paragraphs>53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Lucida Grande</vt:lpstr>
      <vt:lpstr>Times New Roman</vt:lpstr>
      <vt:lpstr>Default Design</vt:lpstr>
      <vt:lpstr>PowerPoint 23: Building walls safely and effectively</vt:lpstr>
      <vt:lpstr>Safety on site</vt:lpstr>
      <vt:lpstr>Safety on site continued</vt:lpstr>
      <vt:lpstr>Safety on site continued</vt:lpstr>
      <vt:lpstr>Safety on site continued</vt:lpstr>
      <vt:lpstr>Effectiveness on site</vt:lpstr>
      <vt:lpstr>PowerPoint Presentation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160</cp:revision>
  <dcterms:created xsi:type="dcterms:W3CDTF">2013-05-28T00:38:54Z</dcterms:created>
  <dcterms:modified xsi:type="dcterms:W3CDTF">2021-04-20T15:47:16Z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