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4"/>
  </p:sldMasterIdLst>
  <p:notesMasterIdLst>
    <p:notesMasterId r:id="rId46"/>
  </p:notesMasterIdLst>
  <p:handoutMasterIdLst>
    <p:handoutMasterId r:id="rId47"/>
  </p:handoutMasterIdLst>
  <p:sldIdLst>
    <p:sldId id="256" r:id="rId5"/>
    <p:sldId id="331" r:id="rId6"/>
    <p:sldId id="363" r:id="rId7"/>
    <p:sldId id="364" r:id="rId8"/>
    <p:sldId id="365" r:id="rId9"/>
    <p:sldId id="366" r:id="rId10"/>
    <p:sldId id="342" r:id="rId11"/>
    <p:sldId id="343" r:id="rId12"/>
    <p:sldId id="368" r:id="rId13"/>
    <p:sldId id="367" r:id="rId14"/>
    <p:sldId id="369" r:id="rId15"/>
    <p:sldId id="370" r:id="rId16"/>
    <p:sldId id="330" r:id="rId17"/>
    <p:sldId id="344" r:id="rId18"/>
    <p:sldId id="332" r:id="rId19"/>
    <p:sldId id="371" r:id="rId20"/>
    <p:sldId id="351" r:id="rId21"/>
    <p:sldId id="372" r:id="rId22"/>
    <p:sldId id="373" r:id="rId23"/>
    <p:sldId id="389" r:id="rId24"/>
    <p:sldId id="381" r:id="rId25"/>
    <p:sldId id="345" r:id="rId26"/>
    <p:sldId id="386" r:id="rId27"/>
    <p:sldId id="376" r:id="rId28"/>
    <p:sldId id="375" r:id="rId29"/>
    <p:sldId id="387" r:id="rId30"/>
    <p:sldId id="374" r:id="rId31"/>
    <p:sldId id="377" r:id="rId32"/>
    <p:sldId id="378" r:id="rId33"/>
    <p:sldId id="379" r:id="rId34"/>
    <p:sldId id="346" r:id="rId35"/>
    <p:sldId id="347" r:id="rId36"/>
    <p:sldId id="348" r:id="rId37"/>
    <p:sldId id="349" r:id="rId38"/>
    <p:sldId id="350" r:id="rId39"/>
    <p:sldId id="333" r:id="rId40"/>
    <p:sldId id="382" r:id="rId41"/>
    <p:sldId id="383" r:id="rId42"/>
    <p:sldId id="384" r:id="rId43"/>
    <p:sldId id="388" r:id="rId44"/>
    <p:sldId id="267" r:id="rId45"/>
  </p:sldIdLst>
  <p:sldSz cx="9144000" cy="6858000" type="screen4x3"/>
  <p:notesSz cx="6858000" cy="9144000"/>
  <p:custDataLst>
    <p:tags r:id="rId4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a Mellor" initials="LM" lastIdx="4" clrIdx="0">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FD5AD"/>
    <a:srgbClr val="D6D8D5"/>
    <a:srgbClr val="CBCAC0"/>
    <a:srgbClr val="D8D9D1"/>
    <a:srgbClr val="E5E6E1"/>
    <a:srgbClr val="E9EAE5"/>
    <a:srgbClr val="C1BDB4"/>
    <a:srgbClr val="C1C2BA"/>
    <a:srgbClr val="CACBC3"/>
    <a:srgbClr val="D4D5CD"/>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F8187B-43EE-4FF8-86A1-8D369F2C2752}" v="4" dt="2020-10-18T15:46:04.6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93172" autoAdjust="0"/>
  </p:normalViewPr>
  <p:slideViewPr>
    <p:cSldViewPr showGuides="1">
      <p:cViewPr varScale="1">
        <p:scale>
          <a:sx n="62" d="100"/>
          <a:sy n="62" d="100"/>
        </p:scale>
        <p:origin x="69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gs" Target="tags/tag1.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 francis" userId="79642c83b9358b67" providerId="LiveId" clId="{44F8187B-43EE-4FF8-86A1-8D369F2C2752}"/>
    <pc:docChg chg="custSel addSld modSld">
      <pc:chgData name="jan francis" userId="79642c83b9358b67" providerId="LiveId" clId="{44F8187B-43EE-4FF8-86A1-8D369F2C2752}" dt="2020-10-18T15:47:15.653" v="581" actId="313"/>
      <pc:docMkLst>
        <pc:docMk/>
      </pc:docMkLst>
      <pc:sldChg chg="modSp mod">
        <pc:chgData name="jan francis" userId="79642c83b9358b67" providerId="LiveId" clId="{44F8187B-43EE-4FF8-86A1-8D369F2C2752}" dt="2020-10-17T15:23:10.631" v="13" actId="1076"/>
        <pc:sldMkLst>
          <pc:docMk/>
          <pc:sldMk cId="2305172031" sldId="363"/>
        </pc:sldMkLst>
        <pc:spChg chg="mod">
          <ac:chgData name="jan francis" userId="79642c83b9358b67" providerId="LiveId" clId="{44F8187B-43EE-4FF8-86A1-8D369F2C2752}" dt="2020-10-17T15:23:10.631" v="13" actId="1076"/>
          <ac:spMkLst>
            <pc:docMk/>
            <pc:sldMk cId="2305172031" sldId="363"/>
            <ac:spMk id="3" creationId="{0D13BD36-6256-45CD-BF13-77C5530A0F9C}"/>
          </ac:spMkLst>
        </pc:spChg>
      </pc:sldChg>
      <pc:sldChg chg="addSp delSp modSp add mod">
        <pc:chgData name="jan francis" userId="79642c83b9358b67" providerId="LiveId" clId="{44F8187B-43EE-4FF8-86A1-8D369F2C2752}" dt="2020-10-18T15:47:15.653" v="581" actId="313"/>
        <pc:sldMkLst>
          <pc:docMk/>
          <pc:sldMk cId="3861506927" sldId="389"/>
        </pc:sldMkLst>
        <pc:spChg chg="del">
          <ac:chgData name="jan francis" userId="79642c83b9358b67" providerId="LiveId" clId="{44F8187B-43EE-4FF8-86A1-8D369F2C2752}" dt="2020-10-18T15:28:29.481" v="15" actId="478"/>
          <ac:spMkLst>
            <pc:docMk/>
            <pc:sldMk cId="3861506927" sldId="389"/>
            <ac:spMk id="2" creationId="{00000000-0000-0000-0000-000000000000}"/>
          </ac:spMkLst>
        </pc:spChg>
        <pc:spChg chg="mod">
          <ac:chgData name="jan francis" userId="79642c83b9358b67" providerId="LiveId" clId="{44F8187B-43EE-4FF8-86A1-8D369F2C2752}" dt="2020-10-18T15:47:15.653" v="581" actId="313"/>
          <ac:spMkLst>
            <pc:docMk/>
            <pc:sldMk cId="3861506927" sldId="389"/>
            <ac:spMk id="3" creationId="{00000000-0000-0000-0000-000000000000}"/>
          </ac:spMkLst>
        </pc:spChg>
        <pc:spChg chg="add mod">
          <ac:chgData name="jan francis" userId="79642c83b9358b67" providerId="LiveId" clId="{44F8187B-43EE-4FF8-86A1-8D369F2C2752}" dt="2020-10-18T15:28:33.968" v="24" actId="20577"/>
          <ac:spMkLst>
            <pc:docMk/>
            <pc:sldMk cId="3861506927" sldId="389"/>
            <ac:spMk id="6" creationId="{41A21AB0-70D2-4487-AAC3-29BCE5A2A6C2}"/>
          </ac:spMkLst>
        </pc:spChg>
        <pc:spChg chg="add mod">
          <ac:chgData name="jan francis" userId="79642c83b9358b67" providerId="LiveId" clId="{44F8187B-43EE-4FF8-86A1-8D369F2C2752}" dt="2020-10-18T15:47:02.706" v="580" actId="1076"/>
          <ac:spMkLst>
            <pc:docMk/>
            <pc:sldMk cId="3861506927" sldId="389"/>
            <ac:spMk id="9" creationId="{2AD5B095-2D1F-401E-83CD-32055061D049}"/>
          </ac:spMkLst>
        </pc:spChg>
        <pc:picChg chg="del">
          <ac:chgData name="jan francis" userId="79642c83b9358b67" providerId="LiveId" clId="{44F8187B-43EE-4FF8-86A1-8D369F2C2752}" dt="2020-10-18T15:30:14.782" v="182" actId="478"/>
          <ac:picMkLst>
            <pc:docMk/>
            <pc:sldMk cId="3861506927" sldId="389"/>
            <ac:picMk id="5" creationId="{E9E4FCBF-EA82-4F53-886D-CD791A3CF533}"/>
          </ac:picMkLst>
        </pc:picChg>
        <pc:picChg chg="add del mod">
          <ac:chgData name="jan francis" userId="79642c83b9358b67" providerId="LiveId" clId="{44F8187B-43EE-4FF8-86A1-8D369F2C2752}" dt="2020-10-18T15:46:02.581" v="558" actId="478"/>
          <ac:picMkLst>
            <pc:docMk/>
            <pc:sldMk cId="3861506927" sldId="389"/>
            <ac:picMk id="7" creationId="{F0AC0E7D-77EC-4234-BEF1-6A5FF722DBC5}"/>
          </ac:picMkLst>
        </pc:picChg>
        <pc:picChg chg="add mod">
          <ac:chgData name="jan francis" userId="79642c83b9358b67" providerId="LiveId" clId="{44F8187B-43EE-4FF8-86A1-8D369F2C2752}" dt="2020-10-18T15:46:16.753" v="563" actId="1076"/>
          <ac:picMkLst>
            <pc:docMk/>
            <pc:sldMk cId="3861506927" sldId="389"/>
            <ac:picMk id="8" creationId="{A7476E15-594A-48F1-A7EB-ACD9E122D7D2}"/>
          </ac:picMkLst>
        </pc:picChg>
        <pc:picChg chg="add mod">
          <ac:chgData name="jan francis" userId="79642c83b9358b67" providerId="LiveId" clId="{44F8187B-43EE-4FF8-86A1-8D369F2C2752}" dt="2020-10-18T15:46:10.121" v="562" actId="1076"/>
          <ac:picMkLst>
            <pc:docMk/>
            <pc:sldMk cId="3861506927" sldId="389"/>
            <ac:picMk id="10" creationId="{FB78EAEA-1B59-4087-BD93-1AA0AA057C72}"/>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5/12/2021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17333773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6584134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22</a:t>
            </a:fld>
            <a:endParaRPr lang="en-GB"/>
          </a:p>
        </p:txBody>
      </p:sp>
    </p:spTree>
    <p:extLst>
      <p:ext uri="{BB962C8B-B14F-4D97-AF65-F5344CB8AC3E}">
        <p14:creationId xmlns:p14="http://schemas.microsoft.com/office/powerpoint/2010/main" val="9991748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23</a:t>
            </a:fld>
            <a:endParaRPr lang="en-GB"/>
          </a:p>
        </p:txBody>
      </p:sp>
    </p:spTree>
    <p:extLst>
      <p:ext uri="{BB962C8B-B14F-4D97-AF65-F5344CB8AC3E}">
        <p14:creationId xmlns:p14="http://schemas.microsoft.com/office/powerpoint/2010/main" val="42112884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24</a:t>
            </a:fld>
            <a:endParaRPr lang="en-GB"/>
          </a:p>
        </p:txBody>
      </p:sp>
    </p:spTree>
    <p:extLst>
      <p:ext uri="{BB962C8B-B14F-4D97-AF65-F5344CB8AC3E}">
        <p14:creationId xmlns:p14="http://schemas.microsoft.com/office/powerpoint/2010/main" val="16288142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25</a:t>
            </a:fld>
            <a:endParaRPr lang="en-GB"/>
          </a:p>
        </p:txBody>
      </p:sp>
    </p:spTree>
    <p:extLst>
      <p:ext uri="{BB962C8B-B14F-4D97-AF65-F5344CB8AC3E}">
        <p14:creationId xmlns:p14="http://schemas.microsoft.com/office/powerpoint/2010/main" val="11629761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26</a:t>
            </a:fld>
            <a:endParaRPr lang="en-GB"/>
          </a:p>
        </p:txBody>
      </p:sp>
    </p:spTree>
    <p:extLst>
      <p:ext uri="{BB962C8B-B14F-4D97-AF65-F5344CB8AC3E}">
        <p14:creationId xmlns:p14="http://schemas.microsoft.com/office/powerpoint/2010/main" val="14654008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27</a:t>
            </a:fld>
            <a:endParaRPr lang="en-GB"/>
          </a:p>
        </p:txBody>
      </p:sp>
    </p:spTree>
    <p:extLst>
      <p:ext uri="{BB962C8B-B14F-4D97-AF65-F5344CB8AC3E}">
        <p14:creationId xmlns:p14="http://schemas.microsoft.com/office/powerpoint/2010/main" val="28068289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28</a:t>
            </a:fld>
            <a:endParaRPr lang="en-GB"/>
          </a:p>
        </p:txBody>
      </p:sp>
    </p:spTree>
    <p:extLst>
      <p:ext uri="{BB962C8B-B14F-4D97-AF65-F5344CB8AC3E}">
        <p14:creationId xmlns:p14="http://schemas.microsoft.com/office/powerpoint/2010/main" val="30282676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34</a:t>
            </a:fld>
            <a:endParaRPr lang="en-GB"/>
          </a:p>
        </p:txBody>
      </p:sp>
    </p:spTree>
    <p:extLst>
      <p:ext uri="{BB962C8B-B14F-4D97-AF65-F5344CB8AC3E}">
        <p14:creationId xmlns:p14="http://schemas.microsoft.com/office/powerpoint/2010/main" val="9136282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35</a:t>
            </a:fld>
            <a:endParaRPr lang="en-GB"/>
          </a:p>
        </p:txBody>
      </p:sp>
    </p:spTree>
    <p:extLst>
      <p:ext uri="{BB962C8B-B14F-4D97-AF65-F5344CB8AC3E}">
        <p14:creationId xmlns:p14="http://schemas.microsoft.com/office/powerpoint/2010/main" val="30951996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39330416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39</a:t>
            </a:fld>
            <a:endParaRPr lang="en-GB"/>
          </a:p>
        </p:txBody>
      </p:sp>
    </p:spTree>
    <p:extLst>
      <p:ext uri="{BB962C8B-B14F-4D97-AF65-F5344CB8AC3E}">
        <p14:creationId xmlns:p14="http://schemas.microsoft.com/office/powerpoint/2010/main" val="42026667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40</a:t>
            </a:fld>
            <a:endParaRPr lang="en-GB"/>
          </a:p>
        </p:txBody>
      </p:sp>
    </p:spTree>
    <p:extLst>
      <p:ext uri="{BB962C8B-B14F-4D97-AF65-F5344CB8AC3E}">
        <p14:creationId xmlns:p14="http://schemas.microsoft.com/office/powerpoint/2010/main" val="346180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683318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1029898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35940707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16</a:t>
            </a:fld>
            <a:endParaRPr lang="en-GB"/>
          </a:p>
        </p:txBody>
      </p:sp>
    </p:spTree>
    <p:extLst>
      <p:ext uri="{BB962C8B-B14F-4D97-AF65-F5344CB8AC3E}">
        <p14:creationId xmlns:p14="http://schemas.microsoft.com/office/powerpoint/2010/main" val="2652881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18988472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18</a:t>
            </a:fld>
            <a:endParaRPr lang="en-GB"/>
          </a:p>
        </p:txBody>
      </p:sp>
    </p:spTree>
    <p:extLst>
      <p:ext uri="{BB962C8B-B14F-4D97-AF65-F5344CB8AC3E}">
        <p14:creationId xmlns:p14="http://schemas.microsoft.com/office/powerpoint/2010/main" val="12483113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42458087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smtClean="0">
                <a:ea typeface="Arial" pitchFamily="-105" charset="0"/>
                <a:cs typeface="Arial" pitchFamily="-105" charset="0"/>
              </a:rPr>
              <a:pPr/>
              <a:t>‹#›</a:t>
            </a:fld>
            <a:r>
              <a:rPr lang="en-US" sz="900" baseline="0" dirty="0">
                <a:ea typeface="Arial" pitchFamily="-105" charset="0"/>
                <a:cs typeface="Arial" pitchFamily="-105" charset="0"/>
              </a:rPr>
              <a:t> of 41</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Qualification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32.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108: Wood occupations</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US" dirty="0">
                <a:ea typeface="ＭＳ Ｐゴシック" pitchFamily="-105" charset="-128"/>
                <a:cs typeface="ＭＳ Ｐゴシック" pitchFamily="-105" charset="-128"/>
              </a:rPr>
              <a:t>PowerPoint 6: Power tools</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E2DD52-758D-4FB9-9C2B-DA76DA239281}"/>
              </a:ext>
            </a:extLst>
          </p:cNvPr>
          <p:cNvSpPr>
            <a:spLocks noGrp="1"/>
          </p:cNvSpPr>
          <p:nvPr>
            <p:ph type="title"/>
          </p:nvPr>
        </p:nvSpPr>
        <p:spPr/>
        <p:txBody>
          <a:bodyPr/>
          <a:lstStyle/>
          <a:p>
            <a:r>
              <a:rPr lang="en-US" dirty="0"/>
              <a:t>Legislation</a:t>
            </a:r>
            <a:endParaRPr lang="en-GB" dirty="0"/>
          </a:p>
        </p:txBody>
      </p:sp>
      <p:sp>
        <p:nvSpPr>
          <p:cNvPr id="3" name="Content Placeholder 2">
            <a:extLst>
              <a:ext uri="{FF2B5EF4-FFF2-40B4-BE49-F238E27FC236}">
                <a16:creationId xmlns:a16="http://schemas.microsoft.com/office/drawing/2014/main" id="{D5D1AA78-A0FD-4A26-B270-BEB5269E7A0D}"/>
              </a:ext>
            </a:extLst>
          </p:cNvPr>
          <p:cNvSpPr>
            <a:spLocks noGrp="1"/>
          </p:cNvSpPr>
          <p:nvPr>
            <p:ph sz="quarter" idx="10"/>
          </p:nvPr>
        </p:nvSpPr>
        <p:spPr/>
        <p:txBody>
          <a:bodyPr/>
          <a:lstStyle/>
          <a:p>
            <a:r>
              <a:rPr lang="en-GB" b="1" dirty="0">
                <a:ea typeface="ＭＳ Ｐゴシック" pitchFamily="-105" charset="-128"/>
                <a:cs typeface="ＭＳ Ｐゴシック" pitchFamily="-105" charset="-128"/>
              </a:rPr>
              <a:t>Approved codes of practice</a:t>
            </a:r>
          </a:p>
          <a:p>
            <a:pPr marL="342900" indent="-342900">
              <a:buClr>
                <a:srgbClr val="0077E3"/>
              </a:buClr>
              <a:buFont typeface="Arial" panose="020B0604020202020204" pitchFamily="34" charset="0"/>
              <a:buChar char="•"/>
            </a:pPr>
            <a:r>
              <a:rPr lang="en-GB" dirty="0">
                <a:ea typeface="ＭＳ Ｐゴシック" pitchFamily="-105" charset="-128"/>
                <a:cs typeface="ＭＳ Ｐゴシック" pitchFamily="-105" charset="-128"/>
              </a:rPr>
              <a:t>The Health and Safety Executive (HSE) publishes an Approved Code of Practice in the safe use of woodworking machinery (ACOP).</a:t>
            </a:r>
          </a:p>
          <a:p>
            <a:pPr marL="342900" indent="-342900">
              <a:buClr>
                <a:srgbClr val="0077E3"/>
              </a:buClr>
              <a:buFont typeface="Arial" panose="020B0604020202020204" pitchFamily="34" charset="0"/>
              <a:buChar char="•"/>
            </a:pPr>
            <a:r>
              <a:rPr lang="en-GB" dirty="0">
                <a:ea typeface="ＭＳ Ｐゴシック" pitchFamily="-105" charset="-128"/>
                <a:cs typeface="ＭＳ Ｐゴシック" pitchFamily="-105" charset="-128"/>
              </a:rPr>
              <a:t>This details all the measures that can be put in place to comply with each regulation.</a:t>
            </a:r>
          </a:p>
          <a:p>
            <a:pPr marL="342900" indent="-342900">
              <a:buClr>
                <a:srgbClr val="0077E3"/>
              </a:buClr>
              <a:buFont typeface="Arial" panose="020B0604020202020204" pitchFamily="34" charset="0"/>
              <a:buChar char="•"/>
            </a:pPr>
            <a:r>
              <a:rPr lang="en-GB" dirty="0">
                <a:ea typeface="ＭＳ Ｐゴシック" pitchFamily="-105" charset="-128"/>
                <a:cs typeface="ＭＳ Ｐゴシック" pitchFamily="-105" charset="-128"/>
              </a:rPr>
              <a:t>For example, the training of woodworking machinists in operating different machines, protection against specific hazards, maintenance and inspection.</a:t>
            </a:r>
          </a:p>
          <a:p>
            <a:endParaRPr lang="en-GB" dirty="0"/>
          </a:p>
        </p:txBody>
      </p:sp>
    </p:spTree>
    <p:extLst>
      <p:ext uri="{BB962C8B-B14F-4D97-AF65-F5344CB8AC3E}">
        <p14:creationId xmlns:p14="http://schemas.microsoft.com/office/powerpoint/2010/main" val="1868318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F58C4-8A11-4E95-B650-1623472E9F82}"/>
              </a:ext>
            </a:extLst>
          </p:cNvPr>
          <p:cNvSpPr>
            <a:spLocks noGrp="1"/>
          </p:cNvSpPr>
          <p:nvPr>
            <p:ph type="title"/>
          </p:nvPr>
        </p:nvSpPr>
        <p:spPr>
          <a:xfrm>
            <a:off x="457200" y="1124744"/>
            <a:ext cx="8229600" cy="382588"/>
          </a:xfrm>
        </p:spPr>
        <p:txBody>
          <a:bodyPr/>
          <a:lstStyle/>
          <a:p>
            <a:r>
              <a:rPr lang="en-US" dirty="0"/>
              <a:t>Guidance: </a:t>
            </a:r>
            <a:r>
              <a:rPr lang="en-GB" b="1" dirty="0">
                <a:ea typeface="ＭＳ Ｐゴシック" pitchFamily="-105" charset="-128"/>
                <a:cs typeface="ＭＳ Ｐゴシック" pitchFamily="-105" charset="-128"/>
              </a:rPr>
              <a:t>Health and Safety Executive guidance sheets</a:t>
            </a:r>
            <a:br>
              <a:rPr lang="en-GB" b="1" dirty="0">
                <a:ea typeface="ＭＳ Ｐゴシック" pitchFamily="-105" charset="-128"/>
                <a:cs typeface="ＭＳ Ｐゴシック" pitchFamily="-105" charset="-128"/>
              </a:rPr>
            </a:br>
            <a:endParaRPr lang="en-GB" dirty="0"/>
          </a:p>
        </p:txBody>
      </p:sp>
      <p:sp>
        <p:nvSpPr>
          <p:cNvPr id="3" name="Content Placeholder 2">
            <a:extLst>
              <a:ext uri="{FF2B5EF4-FFF2-40B4-BE49-F238E27FC236}">
                <a16:creationId xmlns:a16="http://schemas.microsoft.com/office/drawing/2014/main" id="{8B723820-E2DE-4C9C-A904-F667BD083821}"/>
              </a:ext>
            </a:extLst>
          </p:cNvPr>
          <p:cNvSpPr>
            <a:spLocks noGrp="1"/>
          </p:cNvSpPr>
          <p:nvPr>
            <p:ph sz="quarter" idx="10"/>
          </p:nvPr>
        </p:nvSpPr>
        <p:spPr>
          <a:xfrm>
            <a:off x="457200" y="1700808"/>
            <a:ext cx="8229600" cy="4176464"/>
          </a:xfrm>
        </p:spPr>
        <p:txBody>
          <a:bodyPr/>
          <a:lstStyle/>
          <a:p>
            <a:r>
              <a:rPr lang="en-GB" dirty="0">
                <a:ea typeface="ＭＳ Ｐゴシック" pitchFamily="-105" charset="-128"/>
                <a:cs typeface="ＭＳ Ｐゴシック" pitchFamily="-105" charset="-128"/>
              </a:rPr>
              <a:t>The HSE website provides several publications that can help with using woodworking machinery. These include:</a:t>
            </a:r>
          </a:p>
          <a:p>
            <a:pPr marL="342900" indent="-342900">
              <a:buClr>
                <a:srgbClr val="0077E3"/>
              </a:buClr>
              <a:buFont typeface="Arial" charset="0"/>
              <a:buChar char="•"/>
            </a:pPr>
            <a:r>
              <a:rPr lang="en-GB" dirty="0">
                <a:ea typeface="ＭＳ Ｐゴシック" pitchFamily="-105" charset="-128"/>
                <a:cs typeface="ＭＳ Ｐゴシック" pitchFamily="-105" charset="-128"/>
              </a:rPr>
              <a:t>circular saw safety posters</a:t>
            </a:r>
          </a:p>
          <a:p>
            <a:pPr marL="342900" indent="-342900">
              <a:buClr>
                <a:srgbClr val="0077E3"/>
              </a:buClr>
              <a:buFont typeface="Arial" charset="0"/>
              <a:buChar char="•"/>
            </a:pPr>
            <a:r>
              <a:rPr lang="en-GB" dirty="0">
                <a:ea typeface="ＭＳ Ｐゴシック" pitchFamily="-105" charset="-128"/>
                <a:cs typeface="ＭＳ Ｐゴシック" pitchFamily="-105" charset="-128"/>
              </a:rPr>
              <a:t>information about the risks of inhaling wood dust</a:t>
            </a:r>
          </a:p>
          <a:p>
            <a:pPr marL="342900" indent="-342900">
              <a:buClr>
                <a:srgbClr val="0077E3"/>
              </a:buClr>
              <a:buFont typeface="Arial" charset="0"/>
              <a:buChar char="•"/>
            </a:pPr>
            <a:r>
              <a:rPr lang="en-GB" dirty="0">
                <a:ea typeface="ＭＳ Ｐゴシック" pitchFamily="-105" charset="-128"/>
                <a:cs typeface="ＭＳ Ｐゴシック" pitchFamily="-105" charset="-128"/>
              </a:rPr>
              <a:t>Control of Substances Hazardous to Health (COSHH)</a:t>
            </a:r>
          </a:p>
          <a:p>
            <a:pPr marL="342900" indent="-342900">
              <a:buClr>
                <a:srgbClr val="0077E3"/>
              </a:buClr>
              <a:buFont typeface="Arial" charset="0"/>
              <a:buChar char="•"/>
            </a:pPr>
            <a:r>
              <a:rPr lang="en-GB" dirty="0">
                <a:ea typeface="ＭＳ Ｐゴシック" pitchFamily="-105" charset="-128"/>
                <a:cs typeface="ＭＳ Ｐゴシック" pitchFamily="-105" charset="-128"/>
              </a:rPr>
              <a:t>safe practice videos</a:t>
            </a:r>
          </a:p>
          <a:p>
            <a:pPr marL="342900" indent="-342900">
              <a:buClr>
                <a:srgbClr val="0077E3"/>
              </a:buClr>
              <a:buFont typeface="Arial" charset="0"/>
              <a:buChar char="•"/>
            </a:pPr>
            <a:r>
              <a:rPr lang="en-GB" dirty="0">
                <a:ea typeface="ＭＳ Ｐゴシック" pitchFamily="-105" charset="-128"/>
                <a:cs typeface="ＭＳ Ｐゴシック" pitchFamily="-105" charset="-128"/>
              </a:rPr>
              <a:t>sample risk assessments</a:t>
            </a:r>
          </a:p>
          <a:p>
            <a:pPr marL="342900" indent="-342900">
              <a:buClr>
                <a:srgbClr val="0077E3"/>
              </a:buClr>
              <a:buFont typeface="Arial" charset="0"/>
              <a:buChar char="•"/>
            </a:pPr>
            <a:r>
              <a:rPr lang="en-GB" dirty="0">
                <a:ea typeface="ＭＳ Ｐゴシック" pitchFamily="-105" charset="-128"/>
                <a:cs typeface="ＭＳ Ｐゴシック" pitchFamily="-105" charset="-128"/>
              </a:rPr>
              <a:t>guidance on manual handling in woodworking.</a:t>
            </a:r>
          </a:p>
          <a:p>
            <a:endParaRPr lang="en-GB" dirty="0"/>
          </a:p>
        </p:txBody>
      </p:sp>
    </p:spTree>
    <p:extLst>
      <p:ext uri="{BB962C8B-B14F-4D97-AF65-F5344CB8AC3E}">
        <p14:creationId xmlns:p14="http://schemas.microsoft.com/office/powerpoint/2010/main" val="36172785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CF58C4-8A11-4E95-B650-1623472E9F82}"/>
              </a:ext>
            </a:extLst>
          </p:cNvPr>
          <p:cNvSpPr>
            <a:spLocks noGrp="1"/>
          </p:cNvSpPr>
          <p:nvPr>
            <p:ph type="title"/>
          </p:nvPr>
        </p:nvSpPr>
        <p:spPr>
          <a:xfrm>
            <a:off x="457200" y="1113706"/>
            <a:ext cx="8579296" cy="443086"/>
          </a:xfrm>
        </p:spPr>
        <p:txBody>
          <a:bodyPr/>
          <a:lstStyle/>
          <a:p>
            <a:r>
              <a:rPr lang="en-US" dirty="0"/>
              <a:t>Guidance: m</a:t>
            </a:r>
            <a:r>
              <a:rPr lang="en-GB" b="1" dirty="0" err="1">
                <a:ea typeface="ＭＳ Ｐゴシック" pitchFamily="-105" charset="-128"/>
                <a:cs typeface="ＭＳ Ｐゴシック" pitchFamily="-105" charset="-128"/>
              </a:rPr>
              <a:t>anufacturers</a:t>
            </a:r>
            <a:r>
              <a:rPr lang="en-GB" b="1" dirty="0">
                <a:ea typeface="ＭＳ Ｐゴシック" pitchFamily="-105" charset="-128"/>
                <a:cs typeface="ＭＳ Ｐゴシック" pitchFamily="-105" charset="-128"/>
              </a:rPr>
              <a:t>’ specifications and </a:t>
            </a:r>
            <a:br>
              <a:rPr lang="en-GB" b="1" dirty="0">
                <a:ea typeface="ＭＳ Ｐゴシック" pitchFamily="-105" charset="-128"/>
                <a:cs typeface="ＭＳ Ｐゴシック" pitchFamily="-105" charset="-128"/>
              </a:rPr>
            </a:br>
            <a:r>
              <a:rPr lang="en-GB" b="1" dirty="0">
                <a:ea typeface="ＭＳ Ｐゴシック" pitchFamily="-105" charset="-128"/>
                <a:cs typeface="ＭＳ Ｐゴシック" pitchFamily="-105" charset="-128"/>
              </a:rPr>
              <a:t>service manuals</a:t>
            </a:r>
            <a:br>
              <a:rPr lang="en-GB" b="1" dirty="0">
                <a:ea typeface="ＭＳ Ｐゴシック" pitchFamily="-105" charset="-128"/>
                <a:cs typeface="ＭＳ Ｐゴシック" pitchFamily="-105" charset="-128"/>
              </a:rPr>
            </a:br>
            <a:endParaRPr lang="en-GB" dirty="0"/>
          </a:p>
        </p:txBody>
      </p:sp>
      <p:sp>
        <p:nvSpPr>
          <p:cNvPr id="3" name="Content Placeholder 2">
            <a:extLst>
              <a:ext uri="{FF2B5EF4-FFF2-40B4-BE49-F238E27FC236}">
                <a16:creationId xmlns:a16="http://schemas.microsoft.com/office/drawing/2014/main" id="{8B723820-E2DE-4C9C-A904-F667BD083821}"/>
              </a:ext>
            </a:extLst>
          </p:cNvPr>
          <p:cNvSpPr>
            <a:spLocks noGrp="1"/>
          </p:cNvSpPr>
          <p:nvPr>
            <p:ph sz="quarter" idx="10"/>
          </p:nvPr>
        </p:nvSpPr>
        <p:spPr>
          <a:xfrm>
            <a:off x="457200" y="1844824"/>
            <a:ext cx="8229600" cy="4176464"/>
          </a:xfrm>
        </p:spPr>
        <p:txBody>
          <a:bodyPr/>
          <a:lstStyle/>
          <a:p>
            <a:endParaRPr lang="en-GB" b="1" dirty="0">
              <a:ea typeface="ＭＳ Ｐゴシック" pitchFamily="-105" charset="-128"/>
              <a:cs typeface="ＭＳ Ｐゴシック" pitchFamily="-105" charset="-128"/>
            </a:endParaRPr>
          </a:p>
          <a:p>
            <a:pPr marL="342900" indent="-342900">
              <a:buClr>
                <a:srgbClr val="0077E3"/>
              </a:buClr>
              <a:buFont typeface="Arial" panose="020B0604020202020204" pitchFamily="34" charset="0"/>
              <a:buChar char="•"/>
            </a:pPr>
            <a:r>
              <a:rPr lang="en-GB" dirty="0">
                <a:ea typeface="ＭＳ Ｐゴシック" pitchFamily="-105" charset="-128"/>
                <a:cs typeface="ＭＳ Ｐゴシック" pitchFamily="-105" charset="-128"/>
              </a:rPr>
              <a:t>The manufacturers of woodworking machinery supply guidance documents on the operation, maintenance and use of their machines.</a:t>
            </a:r>
          </a:p>
          <a:p>
            <a:pPr marL="342900" indent="-342900">
              <a:buClr>
                <a:srgbClr val="0077E3"/>
              </a:buClr>
              <a:buFont typeface="Arial" panose="020B0604020202020204" pitchFamily="34" charset="0"/>
              <a:buChar char="•"/>
            </a:pPr>
            <a:r>
              <a:rPr lang="en-GB" dirty="0">
                <a:ea typeface="ＭＳ Ｐゴシック" pitchFamily="-105" charset="-128"/>
                <a:cs typeface="ＭＳ Ｐゴシック" pitchFamily="-105" charset="-128"/>
              </a:rPr>
              <a:t>Guidance is needed on replacement parts, what lubrication is required, and cleaning and servicing routines.</a:t>
            </a:r>
          </a:p>
          <a:p>
            <a:pPr marL="342900" indent="-342900">
              <a:buClr>
                <a:srgbClr val="0077E3"/>
              </a:buClr>
              <a:buFont typeface="Arial" panose="020B0604020202020204" pitchFamily="34" charset="0"/>
              <a:buChar char="•"/>
            </a:pPr>
            <a:r>
              <a:rPr lang="en-GB" dirty="0">
                <a:ea typeface="ＭＳ Ｐゴシック" pitchFamily="-105" charset="-128"/>
                <a:cs typeface="ＭＳ Ｐゴシック" pitchFamily="-105" charset="-128"/>
              </a:rPr>
              <a:t>This is a requirement under the HASWA 1974. </a:t>
            </a:r>
          </a:p>
          <a:p>
            <a:pPr marL="342900" indent="-342900">
              <a:buClr>
                <a:srgbClr val="0077E3"/>
              </a:buClr>
              <a:buFont typeface="Arial" panose="020B0604020202020204" pitchFamily="34" charset="0"/>
              <a:buChar char="•"/>
            </a:pPr>
            <a:r>
              <a:rPr lang="en-GB" dirty="0">
                <a:ea typeface="ＭＳ Ｐゴシック" pitchFamily="-105" charset="-128"/>
                <a:cs typeface="ＭＳ Ｐゴシック" pitchFamily="-105" charset="-128"/>
              </a:rPr>
              <a:t>These leaflets provide valuable information on how to operate a machine correctly.</a:t>
            </a:r>
          </a:p>
          <a:p>
            <a:endParaRPr lang="en-GB" dirty="0"/>
          </a:p>
        </p:txBody>
      </p:sp>
    </p:spTree>
    <p:extLst>
      <p:ext uri="{BB962C8B-B14F-4D97-AF65-F5344CB8AC3E}">
        <p14:creationId xmlns:p14="http://schemas.microsoft.com/office/powerpoint/2010/main" val="3976072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73239"/>
            <a:ext cx="8229600" cy="360040"/>
          </a:xfrm>
        </p:spPr>
        <p:txBody>
          <a:bodyPr/>
          <a:lstStyle/>
          <a:p>
            <a:r>
              <a:rPr lang="en-US" dirty="0">
                <a:ea typeface="ＭＳ Ｐゴシック" pitchFamily="-105" charset="-128"/>
                <a:cs typeface="ＭＳ Ｐゴシック" pitchFamily="-105" charset="-128"/>
              </a:rPr>
              <a:t>Which tool do I need?</a:t>
            </a:r>
          </a:p>
        </p:txBody>
      </p:sp>
      <p:sp>
        <p:nvSpPr>
          <p:cNvPr id="5123" name="Content Placeholder 2"/>
          <p:cNvSpPr>
            <a:spLocks noGrp="1"/>
          </p:cNvSpPr>
          <p:nvPr>
            <p:ph sz="quarter" idx="10"/>
          </p:nvPr>
        </p:nvSpPr>
        <p:spPr>
          <a:xfrm>
            <a:off x="457200" y="2322371"/>
            <a:ext cx="5266928" cy="3626909"/>
          </a:xfrm>
        </p:spPr>
        <p:txBody>
          <a:bodyPr/>
          <a:lstStyle/>
          <a:p>
            <a:pPr marL="342900" indent="-342900">
              <a:buClr>
                <a:srgbClr val="0077E3"/>
              </a:buClr>
              <a:buFont typeface="Arial" panose="020B0604020202020204" pitchFamily="34" charset="0"/>
              <a:buChar char="•"/>
            </a:pPr>
            <a:r>
              <a:rPr lang="en-US" dirty="0"/>
              <a:t>Impact drivers should not be used to fit fine work such as ironmongery because it is too aggressive. A combi drill or manual driver allows more control, avoiding damage to work and worker.</a:t>
            </a:r>
          </a:p>
          <a:p>
            <a:pPr marL="342900" indent="-342900">
              <a:buClr>
                <a:srgbClr val="0077E3"/>
              </a:buClr>
              <a:buFont typeface="Arial" panose="020B0604020202020204" pitchFamily="34" charset="0"/>
              <a:buChar char="•"/>
            </a:pPr>
            <a:r>
              <a:rPr lang="en-US" dirty="0"/>
              <a:t>A dull blade on a circular saw can cause the user to force the saw through the timber. This can dull the blade further as it gets hot and becomes warped. A warped blade can cause the saw to jump.</a:t>
            </a:r>
          </a:p>
          <a:p>
            <a:pPr marL="342900" indent="-342900">
              <a:buFont typeface="Arial" panose="020B0604020202020204" pitchFamily="34" charset="0"/>
              <a:buChar char="•"/>
            </a:pPr>
            <a:endParaRPr lang="en-US" dirty="0"/>
          </a:p>
          <a:p>
            <a:endParaRPr lang="en-US" dirty="0"/>
          </a:p>
          <a:p>
            <a:pPr marL="342900" indent="-342900">
              <a:buFont typeface="Arial" panose="020B0604020202020204" pitchFamily="34" charset="0"/>
              <a:buChar char="•"/>
            </a:pPr>
            <a:endParaRPr lang="en-US" dirty="0"/>
          </a:p>
          <a:p>
            <a:endParaRPr lang="en-US" dirty="0"/>
          </a:p>
          <a:p>
            <a:endParaRPr lang="en-US" dirty="0"/>
          </a:p>
          <a:p>
            <a:pPr>
              <a:defRPr/>
            </a:pPr>
            <a:endParaRPr lang="en-US" dirty="0"/>
          </a:p>
          <a:p>
            <a:pPr lvl="3">
              <a:defRPr/>
            </a:pPr>
            <a:endParaRPr lang="en-US" dirty="0"/>
          </a:p>
          <a:p>
            <a:pPr marL="0" indent="0"/>
            <a:endParaRPr lang="en-US" dirty="0">
              <a:ea typeface="ＭＳ Ｐゴシック" pitchFamily="-105" charset="-128"/>
              <a:cs typeface="ＭＳ Ｐゴシック" pitchFamily="-105" charset="-128"/>
            </a:endParaRPr>
          </a:p>
        </p:txBody>
      </p:sp>
      <p:pic>
        <p:nvPicPr>
          <p:cNvPr id="3" name="Picture 2">
            <a:extLst>
              <a:ext uri="{FF2B5EF4-FFF2-40B4-BE49-F238E27FC236}">
                <a16:creationId xmlns:a16="http://schemas.microsoft.com/office/drawing/2014/main" id="{B6C97282-FE5D-41B4-A5C8-11D0B5A88348}"/>
              </a:ext>
            </a:extLst>
          </p:cNvPr>
          <p:cNvPicPr>
            <a:picLocks noChangeAspect="1"/>
          </p:cNvPicPr>
          <p:nvPr/>
        </p:nvPicPr>
        <p:blipFill>
          <a:blip r:embed="rId2"/>
          <a:stretch>
            <a:fillRect/>
          </a:stretch>
        </p:blipFill>
        <p:spPr>
          <a:xfrm>
            <a:off x="6012160" y="2760425"/>
            <a:ext cx="3024336" cy="3024336"/>
          </a:xfrm>
          <a:prstGeom prst="rect">
            <a:avLst/>
          </a:prstGeom>
        </p:spPr>
      </p:pic>
      <p:sp>
        <p:nvSpPr>
          <p:cNvPr id="6" name="TextBox 5">
            <a:extLst>
              <a:ext uri="{FF2B5EF4-FFF2-40B4-BE49-F238E27FC236}">
                <a16:creationId xmlns:a16="http://schemas.microsoft.com/office/drawing/2014/main" id="{3168AE2A-1CDD-41D2-92F1-3DD0435E8018}"/>
              </a:ext>
            </a:extLst>
          </p:cNvPr>
          <p:cNvSpPr txBox="1"/>
          <p:nvPr/>
        </p:nvSpPr>
        <p:spPr>
          <a:xfrm>
            <a:off x="457200" y="1523488"/>
            <a:ext cx="8229600" cy="707886"/>
          </a:xfrm>
          <a:prstGeom prst="rect">
            <a:avLst/>
          </a:prstGeom>
          <a:noFill/>
        </p:spPr>
        <p:txBody>
          <a:bodyPr wrap="square">
            <a:spAutoFit/>
          </a:bodyPr>
          <a:lstStyle/>
          <a:p>
            <a:r>
              <a:rPr lang="en-US" dirty="0"/>
              <a:t>There is a tool for every job. Your job is to identify the correct tool and to use and maintain it correctly. For example: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08000"/>
            <a:ext cx="8229600" cy="360040"/>
          </a:xfrm>
        </p:spPr>
        <p:txBody>
          <a:bodyPr/>
          <a:lstStyle/>
          <a:p>
            <a:r>
              <a:rPr lang="en-US" dirty="0">
                <a:ea typeface="ＭＳ Ｐゴシック" pitchFamily="-105" charset="-128"/>
                <a:cs typeface="ＭＳ Ｐゴシック" pitchFamily="-105" charset="-128"/>
              </a:rPr>
              <a:t>Which tool do I need?</a:t>
            </a:r>
          </a:p>
        </p:txBody>
      </p:sp>
      <p:sp>
        <p:nvSpPr>
          <p:cNvPr id="5123" name="Content Placeholder 2"/>
          <p:cNvSpPr>
            <a:spLocks noGrp="1"/>
          </p:cNvSpPr>
          <p:nvPr>
            <p:ph sz="quarter" idx="10"/>
          </p:nvPr>
        </p:nvSpPr>
        <p:spPr>
          <a:xfrm>
            <a:off x="457200" y="1512000"/>
            <a:ext cx="5138440" cy="4338000"/>
          </a:xfrm>
        </p:spPr>
        <p:txBody>
          <a:bodyPr/>
          <a:lstStyle/>
          <a:p>
            <a:r>
              <a:rPr lang="en-US" dirty="0"/>
              <a:t>Some power tools must not be used in hazardous situations. </a:t>
            </a:r>
          </a:p>
          <a:p>
            <a:pPr lvl="1"/>
            <a:r>
              <a:rPr lang="en-US" dirty="0"/>
              <a:t>Non-sparking tools in the presence of flammable vapours or dusts </a:t>
            </a:r>
          </a:p>
          <a:p>
            <a:pPr lvl="1"/>
            <a:r>
              <a:rPr lang="en-US" dirty="0"/>
              <a:t>Insulated tools with appropriate ratings must be used for all work, especially outside</a:t>
            </a:r>
          </a:p>
          <a:p>
            <a:pPr lvl="1"/>
            <a:r>
              <a:rPr lang="en-US" dirty="0"/>
              <a:t>Low vibration handles for long duration work</a:t>
            </a:r>
          </a:p>
          <a:p>
            <a:pPr lvl="1"/>
            <a:r>
              <a:rPr lang="en-US" dirty="0"/>
              <a:t>Hot tools (that create heat or sparks) such as an angle grinder require a permit</a:t>
            </a:r>
          </a:p>
          <a:p>
            <a:pPr lvl="1"/>
            <a:endParaRPr lang="en-US" dirty="0"/>
          </a:p>
          <a:p>
            <a:pPr marL="342900" indent="-342900">
              <a:buFont typeface="Arial" panose="020B0604020202020204" pitchFamily="34" charset="0"/>
              <a:buChar char="•"/>
            </a:pPr>
            <a:endParaRPr lang="en-US" dirty="0"/>
          </a:p>
          <a:p>
            <a:endParaRPr lang="en-US" dirty="0"/>
          </a:p>
          <a:p>
            <a:endParaRPr lang="en-US" dirty="0"/>
          </a:p>
          <a:p>
            <a:pPr>
              <a:defRPr/>
            </a:pPr>
            <a:endParaRPr lang="en-US" dirty="0"/>
          </a:p>
          <a:p>
            <a:pPr lvl="3">
              <a:defRPr/>
            </a:pPr>
            <a:endParaRPr lang="en-US" dirty="0"/>
          </a:p>
          <a:p>
            <a:pPr marL="0" indent="0"/>
            <a:endParaRPr lang="en-US" dirty="0">
              <a:ea typeface="ＭＳ Ｐゴシック" pitchFamily="-105" charset="-128"/>
              <a:cs typeface="ＭＳ Ｐゴシック" pitchFamily="-105" charset="-128"/>
            </a:endParaRPr>
          </a:p>
        </p:txBody>
      </p:sp>
      <p:pic>
        <p:nvPicPr>
          <p:cNvPr id="4" name="Picture 3">
            <a:extLst>
              <a:ext uri="{FF2B5EF4-FFF2-40B4-BE49-F238E27FC236}">
                <a16:creationId xmlns:a16="http://schemas.microsoft.com/office/drawing/2014/main" id="{78539D72-B048-452F-8989-55498B8032DB}"/>
              </a:ext>
            </a:extLst>
          </p:cNvPr>
          <p:cNvPicPr>
            <a:picLocks noChangeAspect="1"/>
          </p:cNvPicPr>
          <p:nvPr/>
        </p:nvPicPr>
        <p:blipFill>
          <a:blip r:embed="rId2"/>
          <a:stretch>
            <a:fillRect/>
          </a:stretch>
        </p:blipFill>
        <p:spPr>
          <a:xfrm>
            <a:off x="5796136" y="1171890"/>
            <a:ext cx="2857210" cy="2857210"/>
          </a:xfrm>
          <a:prstGeom prst="rect">
            <a:avLst/>
          </a:prstGeom>
        </p:spPr>
      </p:pic>
    </p:spTree>
    <p:extLst>
      <p:ext uri="{BB962C8B-B14F-4D97-AF65-F5344CB8AC3E}">
        <p14:creationId xmlns:p14="http://schemas.microsoft.com/office/powerpoint/2010/main" val="18291015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2319"/>
            <a:ext cx="8229600" cy="382588"/>
          </a:xfrm>
        </p:spPr>
        <p:txBody>
          <a:bodyPr/>
          <a:lstStyle/>
          <a:p>
            <a:r>
              <a:rPr lang="en-US" dirty="0"/>
              <a:t>Power tools</a:t>
            </a:r>
            <a:endParaRPr lang="en-US" b="0" dirty="0"/>
          </a:p>
        </p:txBody>
      </p:sp>
      <p:sp>
        <p:nvSpPr>
          <p:cNvPr id="3" name="Content Placeholder 2"/>
          <p:cNvSpPr>
            <a:spLocks noGrp="1"/>
          </p:cNvSpPr>
          <p:nvPr>
            <p:ph sz="quarter" idx="10"/>
          </p:nvPr>
        </p:nvSpPr>
        <p:spPr>
          <a:xfrm>
            <a:off x="457200" y="1628800"/>
            <a:ext cx="8229600" cy="4248000"/>
          </a:xfrm>
        </p:spPr>
        <p:txBody>
          <a:bodyPr/>
          <a:lstStyle/>
          <a:p>
            <a:r>
              <a:rPr lang="en-US" dirty="0"/>
              <a:t>Power tools </a:t>
            </a:r>
            <a:r>
              <a:rPr lang="en-US" b="1" dirty="0"/>
              <a:t>carpenters</a:t>
            </a:r>
            <a:r>
              <a:rPr lang="en-US" dirty="0"/>
              <a:t> use include:</a:t>
            </a:r>
          </a:p>
          <a:p>
            <a:pPr lvl="1"/>
            <a:r>
              <a:rPr lang="en-US" dirty="0"/>
              <a:t>Combi drills, SDS drills, impactors, nailguns and screwguns</a:t>
            </a:r>
          </a:p>
          <a:p>
            <a:pPr lvl="1"/>
            <a:r>
              <a:rPr lang="en-US" dirty="0"/>
              <a:t>Circular saws (portable, radial arm, compound mitre, rail)  </a:t>
            </a:r>
          </a:p>
          <a:p>
            <a:pPr lvl="1"/>
            <a:r>
              <a:rPr lang="en-US" dirty="0"/>
              <a:t>Jigsaws, reciprocating saws, multi-tools</a:t>
            </a:r>
          </a:p>
          <a:p>
            <a:pPr lvl="1"/>
            <a:r>
              <a:rPr lang="en-US" dirty="0"/>
              <a:t>Power planers and sanders (belt, pad, orbital)</a:t>
            </a:r>
          </a:p>
          <a:p>
            <a:pPr lvl="1"/>
            <a:r>
              <a:rPr lang="en-US" dirty="0"/>
              <a:t>Routers, laminate trimmers</a:t>
            </a:r>
          </a:p>
          <a:p>
            <a:pPr lvl="1"/>
            <a:r>
              <a:rPr lang="en-US" dirty="0"/>
              <a:t>Angle grinders</a:t>
            </a:r>
          </a:p>
          <a:p>
            <a:pPr lvl="1"/>
            <a:r>
              <a:rPr lang="en-US" dirty="0"/>
              <a:t>Biscuit jointers, engineered dowel jointers </a:t>
            </a:r>
          </a:p>
          <a:p>
            <a:pPr lvl="1"/>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150" y="1022561"/>
            <a:ext cx="8229600" cy="382588"/>
          </a:xfrm>
        </p:spPr>
        <p:txBody>
          <a:bodyPr/>
          <a:lstStyle/>
          <a:p>
            <a:r>
              <a:rPr lang="en-US" dirty="0"/>
              <a:t>Power tools</a:t>
            </a:r>
            <a:endParaRPr lang="en-US" b="0" dirty="0"/>
          </a:p>
        </p:txBody>
      </p:sp>
      <p:sp>
        <p:nvSpPr>
          <p:cNvPr id="3" name="Content Placeholder 2"/>
          <p:cNvSpPr>
            <a:spLocks noGrp="1"/>
          </p:cNvSpPr>
          <p:nvPr>
            <p:ph sz="quarter" idx="10"/>
          </p:nvPr>
        </p:nvSpPr>
        <p:spPr>
          <a:xfrm>
            <a:off x="470251" y="1628800"/>
            <a:ext cx="8229600" cy="3908493"/>
          </a:xfrm>
        </p:spPr>
        <p:txBody>
          <a:bodyPr/>
          <a:lstStyle/>
          <a:p>
            <a:r>
              <a:rPr lang="en-US" dirty="0"/>
              <a:t>Power tool which </a:t>
            </a:r>
            <a:r>
              <a:rPr lang="en-US" b="1" dirty="0"/>
              <a:t>joiners</a:t>
            </a:r>
            <a:r>
              <a:rPr lang="en-US" dirty="0"/>
              <a:t> use include:</a:t>
            </a:r>
          </a:p>
          <a:p>
            <a:pPr lvl="1"/>
            <a:r>
              <a:rPr lang="en-US" dirty="0"/>
              <a:t>Combi drills, impactors, nailguns and screwguns</a:t>
            </a:r>
          </a:p>
          <a:p>
            <a:pPr lvl="1"/>
            <a:r>
              <a:rPr lang="en-US" dirty="0"/>
              <a:t>Circular saws (portable, radial arm, compound mitre, rail, panel, dimension, rip)  </a:t>
            </a:r>
          </a:p>
          <a:p>
            <a:pPr lvl="1"/>
            <a:r>
              <a:rPr lang="en-US" dirty="0"/>
              <a:t>Jigsaws, bandsaws, fretsaws </a:t>
            </a:r>
          </a:p>
          <a:p>
            <a:pPr lvl="1"/>
            <a:r>
              <a:rPr lang="en-US" dirty="0"/>
              <a:t>Power planers and sanders (belt, pad, orbital, linishers, drum sanders</a:t>
            </a:r>
          </a:p>
          <a:p>
            <a:pPr lvl="1"/>
            <a:r>
              <a:rPr lang="en-US" dirty="0"/>
              <a:t>Routers, laminate trimmers, table routers, spindle moulders, tenoners</a:t>
            </a:r>
          </a:p>
          <a:p>
            <a:pPr lvl="1"/>
            <a:r>
              <a:rPr lang="en-US" dirty="0"/>
              <a:t>Angle grinders, bench grinders, </a:t>
            </a:r>
          </a:p>
          <a:p>
            <a:pPr lvl="1"/>
            <a:r>
              <a:rPr lang="en-US" dirty="0"/>
              <a:t>Biscuit jointers, engineered dowel jointers</a:t>
            </a:r>
          </a:p>
          <a:p>
            <a:pPr lvl="1"/>
            <a:r>
              <a:rPr lang="en-US" dirty="0" err="1"/>
              <a:t>Morticers</a:t>
            </a:r>
            <a:r>
              <a:rPr lang="en-US" dirty="0"/>
              <a:t>, pillar drills</a:t>
            </a:r>
          </a:p>
        </p:txBody>
      </p:sp>
    </p:spTree>
    <p:extLst>
      <p:ext uri="{BB962C8B-B14F-4D97-AF65-F5344CB8AC3E}">
        <p14:creationId xmlns:p14="http://schemas.microsoft.com/office/powerpoint/2010/main" val="3272258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4744"/>
            <a:ext cx="8229600" cy="144016"/>
          </a:xfrm>
        </p:spPr>
        <p:txBody>
          <a:bodyPr/>
          <a:lstStyle/>
          <a:p>
            <a:r>
              <a:rPr lang="en-US" dirty="0"/>
              <a:t>Drills and impactors</a:t>
            </a:r>
          </a:p>
        </p:txBody>
      </p:sp>
      <p:sp>
        <p:nvSpPr>
          <p:cNvPr id="3" name="Content Placeholder 2"/>
          <p:cNvSpPr>
            <a:spLocks noGrp="1"/>
          </p:cNvSpPr>
          <p:nvPr>
            <p:ph sz="quarter" idx="10"/>
          </p:nvPr>
        </p:nvSpPr>
        <p:spPr>
          <a:xfrm>
            <a:off x="468844" y="1556792"/>
            <a:ext cx="8423635" cy="4392488"/>
          </a:xfrm>
        </p:spPr>
        <p:txBody>
          <a:bodyPr/>
          <a:lstStyle/>
          <a:p>
            <a:r>
              <a:rPr lang="en-GB" dirty="0"/>
              <a:t>Power drills come in many different forms for many different jobs. </a:t>
            </a:r>
          </a:p>
          <a:p>
            <a:r>
              <a:rPr lang="en-GB" dirty="0"/>
              <a:t>There are four main categories:</a:t>
            </a:r>
          </a:p>
          <a:p>
            <a:pPr lvl="1"/>
            <a:r>
              <a:rPr lang="en-GB" dirty="0"/>
              <a:t>drill drivers</a:t>
            </a:r>
          </a:p>
          <a:p>
            <a:pPr lvl="1"/>
            <a:r>
              <a:rPr lang="en-GB" dirty="0"/>
              <a:t>auto-feed screwdrivers</a:t>
            </a:r>
          </a:p>
          <a:p>
            <a:pPr lvl="1"/>
            <a:r>
              <a:rPr lang="en-GB" dirty="0"/>
              <a:t>percussion drills</a:t>
            </a:r>
          </a:p>
          <a:p>
            <a:pPr lvl="1"/>
            <a:r>
              <a:rPr lang="en-GB" dirty="0"/>
              <a:t>SDS hammer drills. </a:t>
            </a:r>
          </a:p>
          <a:p>
            <a:r>
              <a:rPr lang="en-GB" dirty="0"/>
              <a:t>Many of these drills accompany each other when used on certain tasks. For example, an SDS hammer drill or percussion drill may be used to drill a hole into masonry, and then (after using the correct wall plug) the drill driver will be used to drive the screw into the plug providing a secure fixing.</a:t>
            </a:r>
            <a:endParaRPr lang="en-US" dirty="0"/>
          </a:p>
          <a:p>
            <a:pPr lvl="1"/>
            <a:endParaRPr lang="en-US" dirty="0"/>
          </a:p>
          <a:p>
            <a:pPr lvl="2">
              <a:defRPr/>
            </a:pPr>
            <a:endParaRPr lang="en-US" dirty="0"/>
          </a:p>
        </p:txBody>
      </p:sp>
      <p:pic>
        <p:nvPicPr>
          <p:cNvPr id="6" name="Picture 5">
            <a:extLst>
              <a:ext uri="{FF2B5EF4-FFF2-40B4-BE49-F238E27FC236}">
                <a16:creationId xmlns:a16="http://schemas.microsoft.com/office/drawing/2014/main" id="{558C35AB-8985-4A65-A46D-2671187C0F6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84168" y="2060848"/>
            <a:ext cx="2470624" cy="2181751"/>
          </a:xfrm>
          <a:prstGeom prst="rect">
            <a:avLst/>
          </a:prstGeom>
        </p:spPr>
      </p:pic>
    </p:spTree>
    <p:extLst>
      <p:ext uri="{BB962C8B-B14F-4D97-AF65-F5344CB8AC3E}">
        <p14:creationId xmlns:p14="http://schemas.microsoft.com/office/powerpoint/2010/main" val="6783918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47460"/>
            <a:ext cx="8229600" cy="360040"/>
          </a:xfrm>
        </p:spPr>
        <p:txBody>
          <a:bodyPr/>
          <a:lstStyle/>
          <a:p>
            <a:r>
              <a:rPr lang="en-US" dirty="0"/>
              <a:t>Drills and impactors</a:t>
            </a:r>
          </a:p>
        </p:txBody>
      </p:sp>
      <p:sp>
        <p:nvSpPr>
          <p:cNvPr id="3" name="Content Placeholder 2"/>
          <p:cNvSpPr>
            <a:spLocks noGrp="1"/>
          </p:cNvSpPr>
          <p:nvPr>
            <p:ph sz="quarter" idx="10"/>
          </p:nvPr>
        </p:nvSpPr>
        <p:spPr>
          <a:xfrm>
            <a:off x="468845" y="1710908"/>
            <a:ext cx="6047371" cy="3662307"/>
          </a:xfrm>
        </p:spPr>
        <p:txBody>
          <a:bodyPr/>
          <a:lstStyle/>
          <a:p>
            <a:pPr lvl="1"/>
            <a:r>
              <a:rPr lang="en-GB" dirty="0"/>
              <a:t>Highly versatile and can be used with different bits. </a:t>
            </a:r>
          </a:p>
          <a:p>
            <a:pPr lvl="1"/>
            <a:r>
              <a:rPr lang="en-GB" dirty="0"/>
              <a:t>Combi drills pilot and through drill, countersink, insert and remove screws, cut circular holes with a saw cutter, or buff and polish. </a:t>
            </a:r>
          </a:p>
          <a:p>
            <a:pPr lvl="1"/>
            <a:r>
              <a:rPr lang="en-GB" dirty="0"/>
              <a:t>Impactors have a socket bit to negate slipping bits and impact as they turn to drive the fixing into the timber.</a:t>
            </a:r>
          </a:p>
          <a:p>
            <a:pPr lvl="1"/>
            <a:r>
              <a:rPr lang="en-GB" dirty="0"/>
              <a:t>Quick release chucks are available for combi drills enabling a rapid interchange of bits. </a:t>
            </a:r>
          </a:p>
          <a:p>
            <a:pPr lvl="1"/>
            <a:r>
              <a:rPr lang="en-GB" dirty="0"/>
              <a:t>Most drills and impactors are battery powered, making them safer to use</a:t>
            </a:r>
          </a:p>
          <a:p>
            <a:pPr lvl="1"/>
            <a:endParaRPr lang="en-US" dirty="0"/>
          </a:p>
          <a:p>
            <a:pPr lvl="2">
              <a:defRPr/>
            </a:pPr>
            <a:endParaRPr lang="en-US" dirty="0"/>
          </a:p>
        </p:txBody>
      </p:sp>
      <p:pic>
        <p:nvPicPr>
          <p:cNvPr id="4" name="Picture 3">
            <a:extLst>
              <a:ext uri="{FF2B5EF4-FFF2-40B4-BE49-F238E27FC236}">
                <a16:creationId xmlns:a16="http://schemas.microsoft.com/office/drawing/2014/main" id="{197AEDB5-1EA1-4ECF-9FE0-0F30A93EA5A3}"/>
              </a:ext>
            </a:extLst>
          </p:cNvPr>
          <p:cNvPicPr>
            <a:picLocks noChangeAspect="1"/>
          </p:cNvPicPr>
          <p:nvPr/>
        </p:nvPicPr>
        <p:blipFill>
          <a:blip r:embed="rId3"/>
          <a:stretch>
            <a:fillRect/>
          </a:stretch>
        </p:blipFill>
        <p:spPr>
          <a:xfrm>
            <a:off x="6372200" y="1710909"/>
            <a:ext cx="2647181" cy="2647181"/>
          </a:xfrm>
          <a:prstGeom prst="rect">
            <a:avLst/>
          </a:prstGeom>
        </p:spPr>
      </p:pic>
    </p:spTree>
    <p:extLst>
      <p:ext uri="{BB962C8B-B14F-4D97-AF65-F5344CB8AC3E}">
        <p14:creationId xmlns:p14="http://schemas.microsoft.com/office/powerpoint/2010/main" val="34721078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7944"/>
            <a:ext cx="8229600" cy="360040"/>
          </a:xfrm>
        </p:spPr>
        <p:txBody>
          <a:bodyPr/>
          <a:lstStyle/>
          <a:p>
            <a:r>
              <a:rPr lang="en-US" dirty="0"/>
              <a:t>SDS drills</a:t>
            </a:r>
          </a:p>
        </p:txBody>
      </p:sp>
      <p:sp>
        <p:nvSpPr>
          <p:cNvPr id="3" name="Content Placeholder 2"/>
          <p:cNvSpPr>
            <a:spLocks noGrp="1"/>
          </p:cNvSpPr>
          <p:nvPr>
            <p:ph sz="quarter" idx="10"/>
          </p:nvPr>
        </p:nvSpPr>
        <p:spPr>
          <a:xfrm>
            <a:off x="468845" y="1628800"/>
            <a:ext cx="7199499" cy="3888432"/>
          </a:xfrm>
        </p:spPr>
        <p:txBody>
          <a:bodyPr/>
          <a:lstStyle/>
          <a:p>
            <a:pPr lvl="1"/>
            <a:r>
              <a:rPr lang="en-GB" dirty="0"/>
              <a:t>Have a hammer effect which is used to bore holes into hard masonry products such as bricks, blocks, stone and concrete. </a:t>
            </a:r>
          </a:p>
          <a:p>
            <a:pPr lvl="1"/>
            <a:r>
              <a:rPr lang="en-GB" dirty="0"/>
              <a:t>The rotation action is operated by a switch and is easy to discard. </a:t>
            </a:r>
          </a:p>
          <a:p>
            <a:pPr lvl="1"/>
            <a:r>
              <a:rPr lang="en-GB" dirty="0"/>
              <a:t>The still hammer action may be used when chasing walls. </a:t>
            </a:r>
          </a:p>
          <a:p>
            <a:pPr lvl="1"/>
            <a:r>
              <a:rPr lang="en-GB" dirty="0"/>
              <a:t>This drill also has a unique chuck which requires the drill bits to have a socket style of insert.</a:t>
            </a:r>
            <a:endParaRPr lang="en-US" dirty="0"/>
          </a:p>
          <a:p>
            <a:pPr lvl="2">
              <a:defRPr/>
            </a:pPr>
            <a:endParaRPr lang="en-US" dirty="0"/>
          </a:p>
        </p:txBody>
      </p:sp>
      <p:pic>
        <p:nvPicPr>
          <p:cNvPr id="5" name="Picture 4">
            <a:extLst>
              <a:ext uri="{FF2B5EF4-FFF2-40B4-BE49-F238E27FC236}">
                <a16:creationId xmlns:a16="http://schemas.microsoft.com/office/drawing/2014/main" id="{E9E4FCBF-EA82-4F53-886D-CD791A3CF533}"/>
              </a:ext>
            </a:extLst>
          </p:cNvPr>
          <p:cNvPicPr>
            <a:picLocks noChangeAspect="1"/>
          </p:cNvPicPr>
          <p:nvPr/>
        </p:nvPicPr>
        <p:blipFill>
          <a:blip r:embed="rId3"/>
          <a:stretch>
            <a:fillRect/>
          </a:stretch>
        </p:blipFill>
        <p:spPr>
          <a:xfrm>
            <a:off x="4716016" y="4241990"/>
            <a:ext cx="4104456" cy="1815193"/>
          </a:xfrm>
          <a:prstGeom prst="rect">
            <a:avLst/>
          </a:prstGeom>
        </p:spPr>
      </p:pic>
    </p:spTree>
    <p:extLst>
      <p:ext uri="{BB962C8B-B14F-4D97-AF65-F5344CB8AC3E}">
        <p14:creationId xmlns:p14="http://schemas.microsoft.com/office/powerpoint/2010/main" val="39381282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360040"/>
          </a:xfrm>
        </p:spPr>
        <p:txBody>
          <a:bodyPr/>
          <a:lstStyle/>
          <a:p>
            <a:r>
              <a:rPr lang="en-US" dirty="0"/>
              <a:t>Hazards associated with power tools</a:t>
            </a:r>
          </a:p>
        </p:txBody>
      </p:sp>
      <p:sp>
        <p:nvSpPr>
          <p:cNvPr id="3" name="Content Placeholder 2"/>
          <p:cNvSpPr>
            <a:spLocks noGrp="1"/>
          </p:cNvSpPr>
          <p:nvPr>
            <p:ph sz="quarter" idx="10"/>
          </p:nvPr>
        </p:nvSpPr>
        <p:spPr>
          <a:xfrm>
            <a:off x="457200" y="1521024"/>
            <a:ext cx="8229600" cy="4572272"/>
          </a:xfrm>
        </p:spPr>
        <p:txBody>
          <a:bodyPr/>
          <a:lstStyle/>
          <a:p>
            <a:r>
              <a:rPr lang="en-US" dirty="0"/>
              <a:t>The most common hazards associated with the use of power tools:</a:t>
            </a:r>
          </a:p>
          <a:p>
            <a:pPr lvl="1"/>
            <a:r>
              <a:rPr lang="en-US" dirty="0"/>
              <a:t>The rotational nature of cutting tools (centripetal force, entanglement)</a:t>
            </a:r>
          </a:p>
          <a:p>
            <a:pPr lvl="1"/>
            <a:r>
              <a:rPr lang="en-US" dirty="0"/>
              <a:t>The power source</a:t>
            </a:r>
          </a:p>
          <a:p>
            <a:pPr lvl="1"/>
            <a:r>
              <a:rPr lang="en-US" dirty="0"/>
              <a:t>Sharpness of cutters, knives and blades</a:t>
            </a:r>
          </a:p>
          <a:p>
            <a:pPr lvl="1"/>
            <a:r>
              <a:rPr lang="en-US" dirty="0"/>
              <a:t>Loose metal accessories such as riving knives, fences or guards</a:t>
            </a:r>
          </a:p>
          <a:p>
            <a:pPr lvl="1"/>
            <a:r>
              <a:rPr lang="en-US" dirty="0"/>
              <a:t>Misuse: e.g. when a power  tool is used for something other than its intended purpose. An example would be using a crosscut blade to rip timber. This may cause the saw to bind which can result in kick back.</a:t>
            </a:r>
          </a:p>
          <a:p>
            <a:r>
              <a:rPr lang="en-US" b="1" dirty="0"/>
              <a:t>Tip: </a:t>
            </a:r>
            <a:r>
              <a:rPr lang="en-US" dirty="0"/>
              <a:t>If you are a applying a lot of strength using a tool, you are using it wrong, using the wrong tool or the tool requires immediate maintenance.</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468845" y="1556792"/>
            <a:ext cx="7775563" cy="4176464"/>
          </a:xfrm>
        </p:spPr>
        <p:txBody>
          <a:bodyPr/>
          <a:lstStyle/>
          <a:p>
            <a:pPr lvl="1"/>
            <a:r>
              <a:rPr lang="en-GB" dirty="0"/>
              <a:t>Nail guns usually come in  first fix and lighter second fix models. The correct type and nail must be selected for the application required.</a:t>
            </a:r>
          </a:p>
          <a:p>
            <a:pPr lvl="1"/>
            <a:r>
              <a:rPr lang="en-GB" dirty="0"/>
              <a:t>Nail guns can be powered by battery, airline or battery and gas. </a:t>
            </a:r>
          </a:p>
          <a:p>
            <a:pPr lvl="1"/>
            <a:r>
              <a:rPr lang="en-GB" dirty="0"/>
              <a:t>Training is required to use nail guns as many accidents are common, including people shooting themselves in the chest or  stomach.</a:t>
            </a:r>
            <a:endParaRPr lang="en-US" dirty="0"/>
          </a:p>
        </p:txBody>
      </p:sp>
      <p:sp>
        <p:nvSpPr>
          <p:cNvPr id="6" name="Title 5">
            <a:extLst>
              <a:ext uri="{FF2B5EF4-FFF2-40B4-BE49-F238E27FC236}">
                <a16:creationId xmlns:a16="http://schemas.microsoft.com/office/drawing/2014/main" id="{41A21AB0-70D2-4487-AAC3-29BCE5A2A6C2}"/>
              </a:ext>
            </a:extLst>
          </p:cNvPr>
          <p:cNvSpPr>
            <a:spLocks noGrp="1"/>
          </p:cNvSpPr>
          <p:nvPr>
            <p:ph type="title"/>
          </p:nvPr>
        </p:nvSpPr>
        <p:spPr/>
        <p:txBody>
          <a:bodyPr/>
          <a:lstStyle/>
          <a:p>
            <a:r>
              <a:rPr lang="en-US" dirty="0"/>
              <a:t>Nail guns</a:t>
            </a:r>
            <a:endParaRPr lang="en-GB" dirty="0"/>
          </a:p>
        </p:txBody>
      </p:sp>
    </p:spTree>
    <p:extLst>
      <p:ext uri="{BB962C8B-B14F-4D97-AF65-F5344CB8AC3E}">
        <p14:creationId xmlns:p14="http://schemas.microsoft.com/office/powerpoint/2010/main" val="38615069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AD6B2-264B-4E13-A734-3883E6B199E1}"/>
              </a:ext>
            </a:extLst>
          </p:cNvPr>
          <p:cNvSpPr>
            <a:spLocks noGrp="1"/>
          </p:cNvSpPr>
          <p:nvPr>
            <p:ph type="title"/>
          </p:nvPr>
        </p:nvSpPr>
        <p:spPr>
          <a:xfrm>
            <a:off x="457200" y="933450"/>
            <a:ext cx="8229600" cy="382588"/>
          </a:xfrm>
        </p:spPr>
        <p:txBody>
          <a:bodyPr/>
          <a:lstStyle/>
          <a:p>
            <a:r>
              <a:rPr lang="en-US" dirty="0"/>
              <a:t>Drill bits and countersinks</a:t>
            </a:r>
            <a:endParaRPr lang="en-GB" dirty="0"/>
          </a:p>
        </p:txBody>
      </p:sp>
      <p:sp>
        <p:nvSpPr>
          <p:cNvPr id="3" name="Content Placeholder 2">
            <a:extLst>
              <a:ext uri="{FF2B5EF4-FFF2-40B4-BE49-F238E27FC236}">
                <a16:creationId xmlns:a16="http://schemas.microsoft.com/office/drawing/2014/main" id="{45E56EC5-4837-48F3-AB53-BC7CE70380F1}"/>
              </a:ext>
            </a:extLst>
          </p:cNvPr>
          <p:cNvSpPr>
            <a:spLocks noGrp="1"/>
          </p:cNvSpPr>
          <p:nvPr>
            <p:ph sz="quarter" idx="10"/>
          </p:nvPr>
        </p:nvSpPr>
        <p:spPr>
          <a:xfrm>
            <a:off x="457200" y="1313198"/>
            <a:ext cx="4042792" cy="4580026"/>
          </a:xfrm>
        </p:spPr>
        <p:txBody>
          <a:bodyPr/>
          <a:lstStyle/>
          <a:p>
            <a:pPr marL="342900" indent="-342900">
              <a:spcBef>
                <a:spcPts val="500"/>
              </a:spcBef>
              <a:spcAft>
                <a:spcPts val="500"/>
              </a:spcAft>
              <a:buClr>
                <a:srgbClr val="0077E3"/>
              </a:buClr>
              <a:buFont typeface="Arial" panose="020B0604020202020204" pitchFamily="34" charset="0"/>
              <a:buChar char="•"/>
            </a:pPr>
            <a:r>
              <a:rPr lang="en-US" sz="1800" dirty="0"/>
              <a:t>Drill bits come with quick release socketed ends, as with SDS bits or plain bar ends which the chuck of a drill can clamp around.</a:t>
            </a:r>
          </a:p>
          <a:p>
            <a:pPr marL="342900" indent="-342900">
              <a:spcBef>
                <a:spcPts val="500"/>
              </a:spcBef>
              <a:spcAft>
                <a:spcPts val="500"/>
              </a:spcAft>
              <a:buClr>
                <a:srgbClr val="0077E3"/>
              </a:buClr>
              <a:buFont typeface="Arial" panose="020B0604020202020204" pitchFamily="34" charset="0"/>
              <a:buChar char="•"/>
            </a:pPr>
            <a:r>
              <a:rPr lang="en-US" sz="1800" dirty="0"/>
              <a:t>Care should be taken that they are not bent and are fitted centrally</a:t>
            </a:r>
          </a:p>
          <a:p>
            <a:pPr marL="342900" indent="-342900">
              <a:spcBef>
                <a:spcPts val="500"/>
              </a:spcBef>
              <a:spcAft>
                <a:spcPts val="500"/>
              </a:spcAft>
              <a:buClr>
                <a:srgbClr val="0077E3"/>
              </a:buClr>
              <a:buFont typeface="Arial" panose="020B0604020202020204" pitchFamily="34" charset="0"/>
              <a:buChar char="•"/>
            </a:pPr>
            <a:r>
              <a:rPr lang="en-US" sz="1800" dirty="0"/>
              <a:t>Countersinks create a conical hole for countersunk screws to fit snuggly into making them flush with or below the surface.</a:t>
            </a:r>
          </a:p>
          <a:p>
            <a:pPr marL="342900" indent="-342900">
              <a:spcBef>
                <a:spcPts val="500"/>
              </a:spcBef>
              <a:spcAft>
                <a:spcPts val="500"/>
              </a:spcAft>
              <a:buClr>
                <a:srgbClr val="0077E3"/>
              </a:buClr>
              <a:buFont typeface="Arial" panose="020B0604020202020204" pitchFamily="34" charset="0"/>
              <a:buChar char="•"/>
            </a:pPr>
            <a:r>
              <a:rPr lang="en-US" sz="1800" dirty="0"/>
              <a:t>Countersunk screws can be easily removed and reused and do not damage the timber during retrieval.</a:t>
            </a:r>
          </a:p>
          <a:p>
            <a:pPr marL="342900" indent="-342900">
              <a:buClr>
                <a:srgbClr val="0077E3"/>
              </a:buClr>
              <a:buFont typeface="Arial" panose="020B0604020202020204" pitchFamily="34" charset="0"/>
              <a:buChar char="•"/>
            </a:pPr>
            <a:endParaRPr lang="en-GB" b="1" dirty="0"/>
          </a:p>
        </p:txBody>
      </p:sp>
      <p:pic>
        <p:nvPicPr>
          <p:cNvPr id="4" name="Picture 3">
            <a:extLst>
              <a:ext uri="{FF2B5EF4-FFF2-40B4-BE49-F238E27FC236}">
                <a16:creationId xmlns:a16="http://schemas.microsoft.com/office/drawing/2014/main" id="{1EBE38BE-A7A2-4A2E-AEA5-3547C1E3E25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47485" y="1302068"/>
            <a:ext cx="4589498" cy="2969677"/>
          </a:xfrm>
          <a:prstGeom prst="rect">
            <a:avLst/>
          </a:prstGeom>
        </p:spPr>
      </p:pic>
      <p:sp>
        <p:nvSpPr>
          <p:cNvPr id="5" name="TextBox 4">
            <a:extLst>
              <a:ext uri="{FF2B5EF4-FFF2-40B4-BE49-F238E27FC236}">
                <a16:creationId xmlns:a16="http://schemas.microsoft.com/office/drawing/2014/main" id="{332885BB-5B61-45A6-8B33-0B0B8D4F9B68}"/>
              </a:ext>
            </a:extLst>
          </p:cNvPr>
          <p:cNvSpPr txBox="1"/>
          <p:nvPr/>
        </p:nvSpPr>
        <p:spPr>
          <a:xfrm>
            <a:off x="5054806" y="4415896"/>
            <a:ext cx="3962676" cy="1477328"/>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US" sz="1800" dirty="0"/>
              <a:t>Wood bits and countersinks should always be sharp. Some drill bits such as spade and spar bits can be honed with a diamond stone.</a:t>
            </a:r>
          </a:p>
        </p:txBody>
      </p:sp>
      <p:sp>
        <p:nvSpPr>
          <p:cNvPr id="6" name="TextBox 5">
            <a:extLst>
              <a:ext uri="{FF2B5EF4-FFF2-40B4-BE49-F238E27FC236}">
                <a16:creationId xmlns:a16="http://schemas.microsoft.com/office/drawing/2014/main" id="{CC739CC8-23F9-47D9-976D-FD3C1320B366}"/>
              </a:ext>
            </a:extLst>
          </p:cNvPr>
          <p:cNvSpPr txBox="1"/>
          <p:nvPr/>
        </p:nvSpPr>
        <p:spPr>
          <a:xfrm>
            <a:off x="5148064" y="3861048"/>
            <a:ext cx="864096" cy="215444"/>
          </a:xfrm>
          <a:prstGeom prst="rect">
            <a:avLst/>
          </a:prstGeom>
          <a:solidFill>
            <a:srgbClr val="D4D5CD"/>
          </a:solidFill>
        </p:spPr>
        <p:txBody>
          <a:bodyPr wrap="square" rtlCol="0">
            <a:spAutoFit/>
          </a:bodyPr>
          <a:lstStyle/>
          <a:p>
            <a:r>
              <a:rPr lang="en-US" sz="800" dirty="0"/>
              <a:t>Auger bit</a:t>
            </a:r>
            <a:endParaRPr lang="en-GB" sz="800" dirty="0"/>
          </a:p>
        </p:txBody>
      </p:sp>
      <p:sp>
        <p:nvSpPr>
          <p:cNvPr id="7" name="TextBox 6">
            <a:extLst>
              <a:ext uri="{FF2B5EF4-FFF2-40B4-BE49-F238E27FC236}">
                <a16:creationId xmlns:a16="http://schemas.microsoft.com/office/drawing/2014/main" id="{90007E33-7BE0-454A-9594-F51DABB12CD3}"/>
              </a:ext>
            </a:extLst>
          </p:cNvPr>
          <p:cNvSpPr txBox="1"/>
          <p:nvPr/>
        </p:nvSpPr>
        <p:spPr>
          <a:xfrm>
            <a:off x="6218677" y="3789040"/>
            <a:ext cx="864096" cy="215444"/>
          </a:xfrm>
          <a:prstGeom prst="rect">
            <a:avLst/>
          </a:prstGeom>
          <a:solidFill>
            <a:srgbClr val="CACBC3"/>
          </a:solidFill>
        </p:spPr>
        <p:txBody>
          <a:bodyPr wrap="square" rtlCol="0">
            <a:spAutoFit/>
          </a:bodyPr>
          <a:lstStyle/>
          <a:p>
            <a:r>
              <a:rPr lang="en-US" sz="800" dirty="0"/>
              <a:t>HSS metal bit</a:t>
            </a:r>
            <a:endParaRPr lang="en-GB" sz="800" dirty="0"/>
          </a:p>
        </p:txBody>
      </p:sp>
      <p:sp>
        <p:nvSpPr>
          <p:cNvPr id="9" name="TextBox 8">
            <a:extLst>
              <a:ext uri="{FF2B5EF4-FFF2-40B4-BE49-F238E27FC236}">
                <a16:creationId xmlns:a16="http://schemas.microsoft.com/office/drawing/2014/main" id="{BAC45C71-1DB0-4822-B27E-0509B35D93DB}"/>
              </a:ext>
            </a:extLst>
          </p:cNvPr>
          <p:cNvSpPr txBox="1"/>
          <p:nvPr/>
        </p:nvSpPr>
        <p:spPr>
          <a:xfrm>
            <a:off x="7380312" y="3789040"/>
            <a:ext cx="648072" cy="338554"/>
          </a:xfrm>
          <a:prstGeom prst="rect">
            <a:avLst/>
          </a:prstGeom>
          <a:solidFill>
            <a:srgbClr val="C1C2BA"/>
          </a:solidFill>
        </p:spPr>
        <p:txBody>
          <a:bodyPr wrap="square" rtlCol="0">
            <a:spAutoFit/>
          </a:bodyPr>
          <a:lstStyle/>
          <a:p>
            <a:r>
              <a:rPr lang="en-US" sz="800" dirty="0"/>
              <a:t>Normal masonry</a:t>
            </a:r>
            <a:endParaRPr lang="en-GB" sz="800" dirty="0"/>
          </a:p>
        </p:txBody>
      </p:sp>
      <p:sp>
        <p:nvSpPr>
          <p:cNvPr id="10" name="TextBox 9">
            <a:extLst>
              <a:ext uri="{FF2B5EF4-FFF2-40B4-BE49-F238E27FC236}">
                <a16:creationId xmlns:a16="http://schemas.microsoft.com/office/drawing/2014/main" id="{A05EA865-8EC4-488A-A302-A6D89DA745DE}"/>
              </a:ext>
            </a:extLst>
          </p:cNvPr>
          <p:cNvSpPr txBox="1"/>
          <p:nvPr/>
        </p:nvSpPr>
        <p:spPr>
          <a:xfrm>
            <a:off x="8298938" y="3789040"/>
            <a:ext cx="718544" cy="461665"/>
          </a:xfrm>
          <a:prstGeom prst="rect">
            <a:avLst/>
          </a:prstGeom>
          <a:solidFill>
            <a:srgbClr val="C1BDB4"/>
          </a:solidFill>
        </p:spPr>
        <p:txBody>
          <a:bodyPr wrap="square" rtlCol="0">
            <a:spAutoFit/>
          </a:bodyPr>
          <a:lstStyle/>
          <a:p>
            <a:r>
              <a:rPr lang="en-US" sz="800" dirty="0"/>
              <a:t>Quick release bit holder</a:t>
            </a:r>
            <a:endParaRPr lang="en-GB" sz="800" dirty="0"/>
          </a:p>
        </p:txBody>
      </p:sp>
      <p:sp>
        <p:nvSpPr>
          <p:cNvPr id="11" name="TextBox 10">
            <a:extLst>
              <a:ext uri="{FF2B5EF4-FFF2-40B4-BE49-F238E27FC236}">
                <a16:creationId xmlns:a16="http://schemas.microsoft.com/office/drawing/2014/main" id="{97576608-3D8C-42D7-8BAD-FC751BC66EEC}"/>
              </a:ext>
            </a:extLst>
          </p:cNvPr>
          <p:cNvSpPr txBox="1"/>
          <p:nvPr/>
        </p:nvSpPr>
        <p:spPr>
          <a:xfrm>
            <a:off x="4499992" y="2204864"/>
            <a:ext cx="864096" cy="215444"/>
          </a:xfrm>
          <a:prstGeom prst="rect">
            <a:avLst/>
          </a:prstGeom>
          <a:solidFill>
            <a:srgbClr val="E9EAE5"/>
          </a:solidFill>
        </p:spPr>
        <p:txBody>
          <a:bodyPr wrap="square" rtlCol="0">
            <a:spAutoFit/>
          </a:bodyPr>
          <a:lstStyle/>
          <a:p>
            <a:r>
              <a:rPr lang="en-US" sz="800" dirty="0"/>
              <a:t>Spur wood bit</a:t>
            </a:r>
            <a:endParaRPr lang="en-GB" sz="800" dirty="0"/>
          </a:p>
        </p:txBody>
      </p:sp>
      <p:sp>
        <p:nvSpPr>
          <p:cNvPr id="12" name="TextBox 11">
            <a:extLst>
              <a:ext uri="{FF2B5EF4-FFF2-40B4-BE49-F238E27FC236}">
                <a16:creationId xmlns:a16="http://schemas.microsoft.com/office/drawing/2014/main" id="{CFDF9614-9D6E-4FAC-8505-507EA04E7E2D}"/>
              </a:ext>
            </a:extLst>
          </p:cNvPr>
          <p:cNvSpPr txBox="1"/>
          <p:nvPr/>
        </p:nvSpPr>
        <p:spPr>
          <a:xfrm>
            <a:off x="5634998" y="1427845"/>
            <a:ext cx="754324" cy="338554"/>
          </a:xfrm>
          <a:prstGeom prst="rect">
            <a:avLst/>
          </a:prstGeom>
          <a:solidFill>
            <a:srgbClr val="E5E6E1"/>
          </a:solidFill>
        </p:spPr>
        <p:txBody>
          <a:bodyPr wrap="square" rtlCol="0">
            <a:spAutoFit/>
          </a:bodyPr>
          <a:lstStyle/>
          <a:p>
            <a:r>
              <a:rPr lang="en-US" sz="800" dirty="0"/>
              <a:t>Flat wood or spade bit</a:t>
            </a:r>
            <a:endParaRPr lang="en-GB" sz="800" dirty="0"/>
          </a:p>
        </p:txBody>
      </p:sp>
      <p:sp>
        <p:nvSpPr>
          <p:cNvPr id="13" name="TextBox 12">
            <a:extLst>
              <a:ext uri="{FF2B5EF4-FFF2-40B4-BE49-F238E27FC236}">
                <a16:creationId xmlns:a16="http://schemas.microsoft.com/office/drawing/2014/main" id="{34D3AEED-E70A-4F8F-9A60-A5B567606BF8}"/>
              </a:ext>
            </a:extLst>
          </p:cNvPr>
          <p:cNvSpPr txBox="1"/>
          <p:nvPr/>
        </p:nvSpPr>
        <p:spPr>
          <a:xfrm>
            <a:off x="6655292" y="1470972"/>
            <a:ext cx="1017619" cy="215444"/>
          </a:xfrm>
          <a:prstGeom prst="rect">
            <a:avLst/>
          </a:prstGeom>
          <a:solidFill>
            <a:srgbClr val="D8D9D1"/>
          </a:solidFill>
        </p:spPr>
        <p:txBody>
          <a:bodyPr wrap="square" rtlCol="0">
            <a:spAutoFit/>
          </a:bodyPr>
          <a:lstStyle/>
          <a:p>
            <a:r>
              <a:rPr lang="en-US" sz="800" dirty="0"/>
              <a:t>SDS masonry bit</a:t>
            </a:r>
            <a:endParaRPr lang="en-GB" sz="800" dirty="0"/>
          </a:p>
        </p:txBody>
      </p:sp>
      <p:sp>
        <p:nvSpPr>
          <p:cNvPr id="14" name="TextBox 13">
            <a:extLst>
              <a:ext uri="{FF2B5EF4-FFF2-40B4-BE49-F238E27FC236}">
                <a16:creationId xmlns:a16="http://schemas.microsoft.com/office/drawing/2014/main" id="{D1E304D4-D4A2-4621-886A-E39367DF9573}"/>
              </a:ext>
            </a:extLst>
          </p:cNvPr>
          <p:cNvSpPr txBox="1"/>
          <p:nvPr/>
        </p:nvSpPr>
        <p:spPr>
          <a:xfrm>
            <a:off x="7812360" y="2328253"/>
            <a:ext cx="648072" cy="461665"/>
          </a:xfrm>
          <a:prstGeom prst="rect">
            <a:avLst/>
          </a:prstGeom>
          <a:solidFill>
            <a:srgbClr val="CBCAC0"/>
          </a:solidFill>
        </p:spPr>
        <p:txBody>
          <a:bodyPr wrap="square" rtlCol="0">
            <a:spAutoFit/>
          </a:bodyPr>
          <a:lstStyle/>
          <a:p>
            <a:r>
              <a:rPr lang="en-US" sz="800" dirty="0"/>
              <a:t>Counter sink and pilot hole</a:t>
            </a:r>
            <a:endParaRPr lang="en-GB" sz="800" dirty="0"/>
          </a:p>
        </p:txBody>
      </p:sp>
    </p:spTree>
    <p:extLst>
      <p:ext uri="{BB962C8B-B14F-4D97-AF65-F5344CB8AC3E}">
        <p14:creationId xmlns:p14="http://schemas.microsoft.com/office/powerpoint/2010/main" val="22213058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9186"/>
            <a:ext cx="8229600" cy="382588"/>
          </a:xfrm>
        </p:spPr>
        <p:txBody>
          <a:bodyPr/>
          <a:lstStyle/>
          <a:p>
            <a:r>
              <a:rPr lang="en-US" dirty="0"/>
              <a:t>Circular saws: portable circular saw</a:t>
            </a:r>
            <a:endParaRPr lang="en-US" b="0" dirty="0"/>
          </a:p>
        </p:txBody>
      </p:sp>
      <p:sp>
        <p:nvSpPr>
          <p:cNvPr id="3" name="Content Placeholder 2"/>
          <p:cNvSpPr>
            <a:spLocks noGrp="1"/>
          </p:cNvSpPr>
          <p:nvPr>
            <p:ph sz="quarter" idx="10"/>
          </p:nvPr>
        </p:nvSpPr>
        <p:spPr>
          <a:xfrm>
            <a:off x="457199" y="1578364"/>
            <a:ext cx="8229600" cy="4470706"/>
          </a:xfrm>
        </p:spPr>
        <p:txBody>
          <a:bodyPr/>
          <a:lstStyle/>
          <a:p>
            <a:pPr marL="0" lvl="1" indent="0">
              <a:buNone/>
            </a:pPr>
            <a:r>
              <a:rPr lang="en-US" dirty="0"/>
              <a:t>The portable circular saw is primarily designed for cutting timber to length across the grain. It can be used to rip timber, but care must be taken that the correct blade is used to prevent the saw blade jamming – the blade can ‘bite’ and cause the saw to kick back towards the user.</a:t>
            </a:r>
          </a:p>
          <a:p>
            <a:pPr marL="0" lvl="1" indent="0">
              <a:buNone/>
            </a:pPr>
            <a:r>
              <a:rPr lang="en-US" dirty="0"/>
              <a:t>Using an appropriate fence and with various adjustments to the bed and depth of cut, it can also be used to cut:</a:t>
            </a:r>
          </a:p>
          <a:p>
            <a:pPr lvl="1"/>
            <a:r>
              <a:rPr lang="en-US" dirty="0"/>
              <a:t> bevels</a:t>
            </a:r>
          </a:p>
          <a:p>
            <a:pPr lvl="1"/>
            <a:r>
              <a:rPr lang="en-US" dirty="0"/>
              <a:t> compound bevels</a:t>
            </a:r>
          </a:p>
          <a:p>
            <a:pPr lvl="1"/>
            <a:r>
              <a:rPr lang="en-US" dirty="0"/>
              <a:t> housings</a:t>
            </a:r>
          </a:p>
          <a:p>
            <a:endParaRPr lang="en-US" dirty="0"/>
          </a:p>
          <a:p>
            <a:pPr lvl="2">
              <a:defRPr/>
            </a:pPr>
            <a:endParaRPr lang="en-US" dirty="0"/>
          </a:p>
        </p:txBody>
      </p:sp>
      <p:pic>
        <p:nvPicPr>
          <p:cNvPr id="24" name="Picture 23">
            <a:extLst>
              <a:ext uri="{FF2B5EF4-FFF2-40B4-BE49-F238E27FC236}">
                <a16:creationId xmlns:a16="http://schemas.microsoft.com/office/drawing/2014/main" id="{D0BED091-83E5-42E1-A0B1-75B9F0047BEE}"/>
              </a:ext>
            </a:extLst>
          </p:cNvPr>
          <p:cNvPicPr>
            <a:picLocks noChangeAspect="1"/>
          </p:cNvPicPr>
          <p:nvPr/>
        </p:nvPicPr>
        <p:blipFill>
          <a:blip r:embed="rId3"/>
          <a:stretch>
            <a:fillRect/>
          </a:stretch>
        </p:blipFill>
        <p:spPr>
          <a:xfrm>
            <a:off x="5724128" y="3300883"/>
            <a:ext cx="3211679" cy="2874777"/>
          </a:xfrm>
          <a:prstGeom prst="rect">
            <a:avLst/>
          </a:prstGeom>
        </p:spPr>
      </p:pic>
    </p:spTree>
    <p:extLst>
      <p:ext uri="{BB962C8B-B14F-4D97-AF65-F5344CB8AC3E}">
        <p14:creationId xmlns:p14="http://schemas.microsoft.com/office/powerpoint/2010/main" val="12616915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1579"/>
            <a:ext cx="8229600" cy="382588"/>
          </a:xfrm>
        </p:spPr>
        <p:txBody>
          <a:bodyPr/>
          <a:lstStyle/>
          <a:p>
            <a:r>
              <a:rPr lang="en-US" dirty="0"/>
              <a:t>Circular saws: portable circular saw</a:t>
            </a:r>
            <a:endParaRPr lang="en-US" b="0" dirty="0"/>
          </a:p>
        </p:txBody>
      </p:sp>
      <p:sp>
        <p:nvSpPr>
          <p:cNvPr id="6" name="TextBox 5">
            <a:extLst>
              <a:ext uri="{FF2B5EF4-FFF2-40B4-BE49-F238E27FC236}">
                <a16:creationId xmlns:a16="http://schemas.microsoft.com/office/drawing/2014/main" id="{F67FF703-76B7-4CF2-ADD6-548D04854CC8}"/>
              </a:ext>
            </a:extLst>
          </p:cNvPr>
          <p:cNvSpPr txBox="1"/>
          <p:nvPr/>
        </p:nvSpPr>
        <p:spPr>
          <a:xfrm>
            <a:off x="323528" y="1772816"/>
            <a:ext cx="3991518" cy="3785652"/>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US" dirty="0"/>
              <a:t>Circular saws should always have the base flush and in full contact with the timber and, in this case, the temporary fence.</a:t>
            </a:r>
          </a:p>
          <a:p>
            <a:pPr marL="342900" indent="-342900">
              <a:buClr>
                <a:srgbClr val="0077E3"/>
              </a:buClr>
              <a:buFont typeface="Arial" panose="020B0604020202020204" pitchFamily="34" charset="0"/>
              <a:buChar char="•"/>
            </a:pPr>
            <a:r>
              <a:rPr lang="en-US" dirty="0"/>
              <a:t>Some users will be tempted to sit the base on its toe and slowly lower the heel to make a plunge cut to save time. However, this operation is dangerous and most circular saws are fitted with a plunge stop allowing safe operation.</a:t>
            </a:r>
            <a:endParaRPr lang="en-GB" dirty="0"/>
          </a:p>
        </p:txBody>
      </p:sp>
      <p:sp>
        <p:nvSpPr>
          <p:cNvPr id="7" name="TextBox 6">
            <a:extLst>
              <a:ext uri="{FF2B5EF4-FFF2-40B4-BE49-F238E27FC236}">
                <a16:creationId xmlns:a16="http://schemas.microsoft.com/office/drawing/2014/main" id="{B055FB53-B310-4749-8593-2CAE3CB8B8A3}"/>
              </a:ext>
            </a:extLst>
          </p:cNvPr>
          <p:cNvSpPr txBox="1"/>
          <p:nvPr/>
        </p:nvSpPr>
        <p:spPr>
          <a:xfrm>
            <a:off x="4315046" y="4221088"/>
            <a:ext cx="4828954" cy="1938992"/>
          </a:xfrm>
          <a:prstGeom prst="rect">
            <a:avLst/>
          </a:prstGeom>
          <a:noFill/>
        </p:spPr>
        <p:txBody>
          <a:bodyPr wrap="square" rtlCol="0">
            <a:spAutoFit/>
          </a:bodyPr>
          <a:lstStyle/>
          <a:p>
            <a:r>
              <a:rPr lang="en-US" dirty="0"/>
              <a:t>Riving knives should always be used unless plunge cutting. Wedges should be used behind the cut if binding to release pressure and avoid kick-back, when the saw can jump out of its channel, often towards the user.</a:t>
            </a:r>
            <a:endParaRPr lang="en-GB" dirty="0"/>
          </a:p>
        </p:txBody>
      </p:sp>
      <p:pic>
        <p:nvPicPr>
          <p:cNvPr id="4" name="Picture 3" descr="Diagram&#10;&#10;Description automatically generated">
            <a:extLst>
              <a:ext uri="{FF2B5EF4-FFF2-40B4-BE49-F238E27FC236}">
                <a16:creationId xmlns:a16="http://schemas.microsoft.com/office/drawing/2014/main" id="{F22C8A52-D679-473D-8E7F-55D47D9AFC08}"/>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l="26011" r="23132" b="18593"/>
          <a:stretch/>
        </p:blipFill>
        <p:spPr>
          <a:xfrm>
            <a:off x="5004048" y="1533607"/>
            <a:ext cx="3052877" cy="2687481"/>
          </a:xfrm>
          <a:prstGeom prst="rect">
            <a:avLst/>
          </a:prstGeom>
        </p:spPr>
      </p:pic>
    </p:spTree>
    <p:extLst>
      <p:ext uri="{BB962C8B-B14F-4D97-AF65-F5344CB8AC3E}">
        <p14:creationId xmlns:p14="http://schemas.microsoft.com/office/powerpoint/2010/main" val="36604741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5660"/>
            <a:ext cx="8229600" cy="382588"/>
          </a:xfrm>
        </p:spPr>
        <p:txBody>
          <a:bodyPr/>
          <a:lstStyle/>
          <a:p>
            <a:r>
              <a:rPr lang="en-US" dirty="0"/>
              <a:t>Circular saws:  s</a:t>
            </a:r>
            <a:r>
              <a:rPr lang="en-US" b="1" dirty="0"/>
              <a:t>liding compound mitre saw</a:t>
            </a:r>
            <a:br>
              <a:rPr lang="en-US" b="1" dirty="0"/>
            </a:br>
            <a:endParaRPr lang="en-US" b="0" dirty="0"/>
          </a:p>
        </p:txBody>
      </p:sp>
      <p:sp>
        <p:nvSpPr>
          <p:cNvPr id="3" name="Content Placeholder 2"/>
          <p:cNvSpPr>
            <a:spLocks noGrp="1"/>
          </p:cNvSpPr>
          <p:nvPr>
            <p:ph sz="quarter" idx="10"/>
          </p:nvPr>
        </p:nvSpPr>
        <p:spPr>
          <a:xfrm>
            <a:off x="323527" y="1579424"/>
            <a:ext cx="8762883" cy="4275216"/>
          </a:xfrm>
        </p:spPr>
        <p:txBody>
          <a:bodyPr/>
          <a:lstStyle/>
          <a:p>
            <a:pPr lvl="1"/>
            <a:r>
              <a:rPr lang="en-US" dirty="0"/>
              <a:t>The saw is primarily designed for cutting timber to length across the grain. </a:t>
            </a:r>
          </a:p>
          <a:p>
            <a:pPr lvl="1"/>
            <a:r>
              <a:rPr lang="en-US" dirty="0"/>
              <a:t>It can be used to cut straight and compound </a:t>
            </a:r>
            <a:r>
              <a:rPr lang="en-US" dirty="0" err="1"/>
              <a:t>mitres</a:t>
            </a:r>
            <a:r>
              <a:rPr lang="en-US" dirty="0"/>
              <a:t> as the blade both rotates on a flat plane and tilts on the vertical plane allowing it to cut two angles at once as in a jack rafter. </a:t>
            </a:r>
          </a:p>
          <a:p>
            <a:pPr lvl="1"/>
            <a:r>
              <a:rPr lang="en-US" dirty="0"/>
              <a:t>As with all circular saws, care must be taken to avoid material kicking back if it gets trapped between blade and fence.</a:t>
            </a:r>
          </a:p>
          <a:p>
            <a:pPr marL="0" lvl="1" indent="0">
              <a:buNone/>
            </a:pPr>
            <a:endParaRPr lang="en-US" dirty="0"/>
          </a:p>
          <a:p>
            <a:pPr marL="0" lvl="1" indent="0">
              <a:buNone/>
            </a:pPr>
            <a:r>
              <a:rPr lang="en-US" dirty="0"/>
              <a:t>With various adjustments it can also be used to cut:</a:t>
            </a:r>
          </a:p>
          <a:p>
            <a:pPr lvl="1"/>
            <a:r>
              <a:rPr lang="en-US" dirty="0"/>
              <a:t> bevels</a:t>
            </a:r>
          </a:p>
          <a:p>
            <a:pPr lvl="1"/>
            <a:r>
              <a:rPr lang="en-US" dirty="0"/>
              <a:t> compound bevels</a:t>
            </a:r>
          </a:p>
          <a:p>
            <a:pPr lvl="1"/>
            <a:r>
              <a:rPr lang="en-US" dirty="0"/>
              <a:t> housings</a:t>
            </a:r>
          </a:p>
          <a:p>
            <a:endParaRPr lang="en-US" dirty="0"/>
          </a:p>
          <a:p>
            <a:pPr lvl="2">
              <a:defRPr/>
            </a:pPr>
            <a:endParaRPr lang="en-US" dirty="0"/>
          </a:p>
        </p:txBody>
      </p:sp>
      <p:pic>
        <p:nvPicPr>
          <p:cNvPr id="4" name="Picture 3">
            <a:extLst>
              <a:ext uri="{FF2B5EF4-FFF2-40B4-BE49-F238E27FC236}">
                <a16:creationId xmlns:a16="http://schemas.microsoft.com/office/drawing/2014/main" id="{F7DCB05C-CFAA-45CB-9736-61F0BCEA3C0E}"/>
              </a:ext>
            </a:extLst>
          </p:cNvPr>
          <p:cNvPicPr>
            <a:picLocks noChangeAspect="1"/>
          </p:cNvPicPr>
          <p:nvPr/>
        </p:nvPicPr>
        <p:blipFill>
          <a:blip r:embed="rId3"/>
          <a:stretch>
            <a:fillRect/>
          </a:stretch>
        </p:blipFill>
        <p:spPr>
          <a:xfrm>
            <a:off x="6084167" y="3823454"/>
            <a:ext cx="3002243" cy="2248784"/>
          </a:xfrm>
          <a:prstGeom prst="rect">
            <a:avLst/>
          </a:prstGeom>
        </p:spPr>
      </p:pic>
    </p:spTree>
    <p:extLst>
      <p:ext uri="{BB962C8B-B14F-4D97-AF65-F5344CB8AC3E}">
        <p14:creationId xmlns:p14="http://schemas.microsoft.com/office/powerpoint/2010/main" val="8671009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4744"/>
            <a:ext cx="8229600" cy="382588"/>
          </a:xfrm>
        </p:spPr>
        <p:txBody>
          <a:bodyPr/>
          <a:lstStyle/>
          <a:p>
            <a:r>
              <a:rPr lang="en-US" dirty="0"/>
              <a:t>Circular saws: radial arm saw</a:t>
            </a:r>
            <a:endParaRPr lang="en-US" b="0" dirty="0"/>
          </a:p>
        </p:txBody>
      </p:sp>
      <p:sp>
        <p:nvSpPr>
          <p:cNvPr id="3" name="Content Placeholder 2"/>
          <p:cNvSpPr>
            <a:spLocks noGrp="1"/>
          </p:cNvSpPr>
          <p:nvPr>
            <p:ph sz="quarter" idx="10"/>
          </p:nvPr>
        </p:nvSpPr>
        <p:spPr>
          <a:xfrm>
            <a:off x="323528" y="1671882"/>
            <a:ext cx="8363272" cy="4470706"/>
          </a:xfrm>
        </p:spPr>
        <p:txBody>
          <a:bodyPr/>
          <a:lstStyle/>
          <a:p>
            <a:pPr lvl="1"/>
            <a:r>
              <a:rPr lang="en-US" dirty="0"/>
              <a:t>The radial arm saw is primarily designed for cutting timber to length across the grain. </a:t>
            </a:r>
          </a:p>
          <a:p>
            <a:pPr lvl="1"/>
            <a:r>
              <a:rPr lang="en-US" dirty="0"/>
              <a:t>The extension table should be fitted to both sides and the timber held firmly against the fence. </a:t>
            </a:r>
          </a:p>
          <a:p>
            <a:pPr lvl="1"/>
            <a:r>
              <a:rPr lang="en-US" dirty="0"/>
              <a:t>Care should be taken when cutting to prevent the saw blade jamming – the blade can ‘bite’ and pull itself into larger timber sections.</a:t>
            </a:r>
          </a:p>
          <a:p>
            <a:endParaRPr lang="en-US" dirty="0"/>
          </a:p>
          <a:p>
            <a:pPr lvl="2">
              <a:defRPr/>
            </a:pPr>
            <a:endParaRPr lang="en-US" dirty="0"/>
          </a:p>
        </p:txBody>
      </p:sp>
      <p:pic>
        <p:nvPicPr>
          <p:cNvPr id="4" name="Picture 3">
            <a:extLst>
              <a:ext uri="{FF2B5EF4-FFF2-40B4-BE49-F238E27FC236}">
                <a16:creationId xmlns:a16="http://schemas.microsoft.com/office/drawing/2014/main" id="{9999E187-A7B7-4115-86FE-C9D2E7E1DE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37684" y="3789040"/>
            <a:ext cx="2353548" cy="2353548"/>
          </a:xfrm>
          <a:prstGeom prst="rect">
            <a:avLst/>
          </a:prstGeom>
        </p:spPr>
      </p:pic>
      <p:sp>
        <p:nvSpPr>
          <p:cNvPr id="6" name="TextBox 5">
            <a:extLst>
              <a:ext uri="{FF2B5EF4-FFF2-40B4-BE49-F238E27FC236}">
                <a16:creationId xmlns:a16="http://schemas.microsoft.com/office/drawing/2014/main" id="{353A60A9-2CEA-48B9-A0CB-046025A83FAA}"/>
              </a:ext>
            </a:extLst>
          </p:cNvPr>
          <p:cNvSpPr txBox="1"/>
          <p:nvPr/>
        </p:nvSpPr>
        <p:spPr>
          <a:xfrm>
            <a:off x="457200" y="3907235"/>
            <a:ext cx="6180484" cy="1631216"/>
          </a:xfrm>
          <a:prstGeom prst="rect">
            <a:avLst/>
          </a:prstGeom>
          <a:noFill/>
        </p:spPr>
        <p:txBody>
          <a:bodyPr wrap="square">
            <a:spAutoFit/>
          </a:bodyPr>
          <a:lstStyle/>
          <a:p>
            <a:pPr marL="0" lvl="1" indent="0">
              <a:buNone/>
            </a:pPr>
            <a:r>
              <a:rPr lang="en-US" dirty="0"/>
              <a:t>With various adjustments to the arm, saw pivot and height, it can also be used to cut:</a:t>
            </a:r>
          </a:p>
          <a:p>
            <a:pPr marL="342900" indent="-342900">
              <a:buClr>
                <a:srgbClr val="0077E3"/>
              </a:buClr>
              <a:buFont typeface="Arial" panose="020B0604020202020204" pitchFamily="34" charset="0"/>
              <a:buChar char="•"/>
            </a:pPr>
            <a:r>
              <a:rPr lang="en-US" dirty="0"/>
              <a:t> bevels</a:t>
            </a:r>
          </a:p>
          <a:p>
            <a:pPr marL="342900" indent="-342900">
              <a:buClr>
                <a:srgbClr val="0077E3"/>
              </a:buClr>
              <a:buFont typeface="Arial" panose="020B0604020202020204" pitchFamily="34" charset="0"/>
              <a:buChar char="•"/>
            </a:pPr>
            <a:r>
              <a:rPr lang="en-US" dirty="0"/>
              <a:t> compound bevels</a:t>
            </a:r>
          </a:p>
          <a:p>
            <a:pPr marL="342900" indent="-342900">
              <a:buClr>
                <a:srgbClr val="0077E3"/>
              </a:buClr>
              <a:buFont typeface="Arial" panose="020B0604020202020204" pitchFamily="34" charset="0"/>
              <a:buChar char="•"/>
            </a:pPr>
            <a:r>
              <a:rPr lang="en-US" dirty="0"/>
              <a:t> housings</a:t>
            </a:r>
          </a:p>
        </p:txBody>
      </p:sp>
    </p:spTree>
    <p:extLst>
      <p:ext uri="{BB962C8B-B14F-4D97-AF65-F5344CB8AC3E}">
        <p14:creationId xmlns:p14="http://schemas.microsoft.com/office/powerpoint/2010/main" val="2668071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022" y="1098000"/>
            <a:ext cx="8229600" cy="382588"/>
          </a:xfrm>
        </p:spPr>
        <p:txBody>
          <a:bodyPr/>
          <a:lstStyle/>
          <a:p>
            <a:r>
              <a:rPr lang="en-US" dirty="0"/>
              <a:t>Table saws</a:t>
            </a:r>
            <a:endParaRPr lang="en-US" b="0" dirty="0"/>
          </a:p>
        </p:txBody>
      </p:sp>
      <p:sp>
        <p:nvSpPr>
          <p:cNvPr id="3" name="Content Placeholder 2"/>
          <p:cNvSpPr>
            <a:spLocks noGrp="1"/>
          </p:cNvSpPr>
          <p:nvPr>
            <p:ph sz="quarter" idx="10"/>
          </p:nvPr>
        </p:nvSpPr>
        <p:spPr>
          <a:xfrm>
            <a:off x="478022" y="1513435"/>
            <a:ext cx="3925676" cy="4055270"/>
          </a:xfrm>
        </p:spPr>
        <p:txBody>
          <a:bodyPr/>
          <a:lstStyle/>
          <a:p>
            <a:r>
              <a:rPr lang="en-US" dirty="0"/>
              <a:t> </a:t>
            </a:r>
            <a:r>
              <a:rPr lang="en-US" b="1" dirty="0"/>
              <a:t>Safe practice:</a:t>
            </a:r>
          </a:p>
          <a:p>
            <a:pPr marL="342900" indent="-342900">
              <a:buClr>
                <a:srgbClr val="0077E3"/>
              </a:buClr>
              <a:buFont typeface="Arial" panose="020B0604020202020204" pitchFamily="34" charset="0"/>
              <a:buChar char="•"/>
            </a:pPr>
            <a:r>
              <a:rPr lang="en-US" dirty="0"/>
              <a:t>When using table saws, always set up the machine and extraction for safe operation.</a:t>
            </a:r>
          </a:p>
          <a:p>
            <a:pPr marL="342900" indent="-342900">
              <a:buClr>
                <a:srgbClr val="0077E3"/>
              </a:buClr>
              <a:buFont typeface="Arial" panose="020B0604020202020204" pitchFamily="34" charset="0"/>
              <a:buChar char="•"/>
            </a:pPr>
            <a:r>
              <a:rPr lang="en-US" dirty="0"/>
              <a:t>Pictured is a feather board, which maintains pressure on the material </a:t>
            </a:r>
            <a:r>
              <a:rPr lang="en-US" dirty="0">
                <a:effectLst/>
                <a:latin typeface="Arial" panose="020B0604020202020204" pitchFamily="34" charset="0"/>
                <a:ea typeface="Calibri" panose="020F0502020204030204" pitchFamily="34" charset="0"/>
                <a:cs typeface="Arial" panose="020B0604020202020204" pitchFamily="34" charset="0"/>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US" dirty="0"/>
              <a:t>pushing it into the fence.</a:t>
            </a:r>
          </a:p>
          <a:p>
            <a:endParaRPr lang="en-US" dirty="0"/>
          </a:p>
          <a:p>
            <a:pPr lvl="2">
              <a:defRPr/>
            </a:pPr>
            <a:endParaRPr lang="en-US" dirty="0"/>
          </a:p>
        </p:txBody>
      </p:sp>
      <p:sp>
        <p:nvSpPr>
          <p:cNvPr id="7" name="TextBox 6">
            <a:extLst>
              <a:ext uri="{FF2B5EF4-FFF2-40B4-BE49-F238E27FC236}">
                <a16:creationId xmlns:a16="http://schemas.microsoft.com/office/drawing/2014/main" id="{A40131C6-873D-454F-98DA-863FB6152C81}"/>
              </a:ext>
            </a:extLst>
          </p:cNvPr>
          <p:cNvSpPr txBox="1"/>
          <p:nvPr/>
        </p:nvSpPr>
        <p:spPr>
          <a:xfrm>
            <a:off x="382716" y="4725144"/>
            <a:ext cx="8293740" cy="1323439"/>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US" dirty="0"/>
              <a:t>The removable hook is called a push stick. It enables the user to push the stock through without hands coming within 15cm (6 inches) of the blade.</a:t>
            </a:r>
          </a:p>
          <a:p>
            <a:endParaRPr lang="en-GB" dirty="0"/>
          </a:p>
        </p:txBody>
      </p:sp>
      <p:pic>
        <p:nvPicPr>
          <p:cNvPr id="5" name="Picture 4" descr="Diagram&#10;&#10;Description automatically generated">
            <a:extLst>
              <a:ext uri="{FF2B5EF4-FFF2-40B4-BE49-F238E27FC236}">
                <a16:creationId xmlns:a16="http://schemas.microsoft.com/office/drawing/2014/main" id="{4DBE5055-EEC1-4BEB-8049-2BB1C3EDB86E}"/>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l="32490" b="32549"/>
          <a:stretch/>
        </p:blipFill>
        <p:spPr>
          <a:xfrm>
            <a:off x="5036674" y="2099109"/>
            <a:ext cx="3609200" cy="2226556"/>
          </a:xfrm>
          <a:prstGeom prst="rect">
            <a:avLst/>
          </a:prstGeom>
        </p:spPr>
      </p:pic>
    </p:spTree>
    <p:extLst>
      <p:ext uri="{BB962C8B-B14F-4D97-AF65-F5344CB8AC3E}">
        <p14:creationId xmlns:p14="http://schemas.microsoft.com/office/powerpoint/2010/main" val="26997444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8977" y="1102196"/>
            <a:ext cx="8229600" cy="382588"/>
          </a:xfrm>
        </p:spPr>
        <p:txBody>
          <a:bodyPr/>
          <a:lstStyle/>
          <a:p>
            <a:r>
              <a:rPr lang="en-US" dirty="0"/>
              <a:t>Table saws</a:t>
            </a:r>
            <a:endParaRPr lang="en-US" b="0" dirty="0"/>
          </a:p>
        </p:txBody>
      </p:sp>
      <p:sp>
        <p:nvSpPr>
          <p:cNvPr id="3" name="Content Placeholder 2"/>
          <p:cNvSpPr>
            <a:spLocks noGrp="1"/>
          </p:cNvSpPr>
          <p:nvPr>
            <p:ph sz="quarter" idx="10"/>
          </p:nvPr>
        </p:nvSpPr>
        <p:spPr>
          <a:xfrm>
            <a:off x="352128" y="1484784"/>
            <a:ext cx="7797552" cy="2715770"/>
          </a:xfrm>
        </p:spPr>
        <p:txBody>
          <a:bodyPr/>
          <a:lstStyle/>
          <a:p>
            <a:r>
              <a:rPr lang="en-US" dirty="0"/>
              <a:t> </a:t>
            </a:r>
            <a:r>
              <a:rPr lang="en-US" b="1" dirty="0"/>
              <a:t>Dimension saw</a:t>
            </a:r>
          </a:p>
          <a:p>
            <a:r>
              <a:rPr lang="en-GB" dirty="0"/>
              <a:t>This saw is designed to cut (rip) timber along its length, as well as cutting sheet materials.</a:t>
            </a:r>
          </a:p>
          <a:p>
            <a:r>
              <a:rPr lang="en-GB" dirty="0"/>
              <a:t>With its sliding table and adjustable fences, this is a versatile machine capable of producing square, bevelled and tapered cuts.</a:t>
            </a:r>
            <a:endParaRPr lang="en-US" dirty="0"/>
          </a:p>
          <a:p>
            <a:endParaRPr lang="en-US" dirty="0"/>
          </a:p>
          <a:p>
            <a:pPr lvl="2">
              <a:defRPr/>
            </a:pPr>
            <a:endParaRPr lang="en-US" dirty="0"/>
          </a:p>
        </p:txBody>
      </p:sp>
      <p:pic>
        <p:nvPicPr>
          <p:cNvPr id="5" name="Picture 4">
            <a:extLst>
              <a:ext uri="{FF2B5EF4-FFF2-40B4-BE49-F238E27FC236}">
                <a16:creationId xmlns:a16="http://schemas.microsoft.com/office/drawing/2014/main" id="{7D7E78F4-68E0-4A22-8E97-85C4DAD2204E}"/>
              </a:ext>
            </a:extLst>
          </p:cNvPr>
          <p:cNvPicPr>
            <a:picLocks noChangeAspect="1"/>
          </p:cNvPicPr>
          <p:nvPr/>
        </p:nvPicPr>
        <p:blipFill>
          <a:blip r:embed="rId3"/>
          <a:stretch>
            <a:fillRect/>
          </a:stretch>
        </p:blipFill>
        <p:spPr>
          <a:xfrm>
            <a:off x="3066808" y="3546386"/>
            <a:ext cx="6060666" cy="2404908"/>
          </a:xfrm>
          <a:prstGeom prst="rect">
            <a:avLst/>
          </a:prstGeom>
        </p:spPr>
      </p:pic>
    </p:spTree>
    <p:extLst>
      <p:ext uri="{BB962C8B-B14F-4D97-AF65-F5344CB8AC3E}">
        <p14:creationId xmlns:p14="http://schemas.microsoft.com/office/powerpoint/2010/main" val="25909508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222" y="1065321"/>
            <a:ext cx="8229600" cy="382588"/>
          </a:xfrm>
        </p:spPr>
        <p:txBody>
          <a:bodyPr/>
          <a:lstStyle/>
          <a:p>
            <a:r>
              <a:rPr lang="en-US" dirty="0"/>
              <a:t>Rip saws</a:t>
            </a:r>
            <a:endParaRPr lang="en-US" b="0" dirty="0"/>
          </a:p>
        </p:txBody>
      </p:sp>
      <p:sp>
        <p:nvSpPr>
          <p:cNvPr id="3" name="Content Placeholder 2"/>
          <p:cNvSpPr>
            <a:spLocks noGrp="1"/>
          </p:cNvSpPr>
          <p:nvPr>
            <p:ph sz="quarter" idx="10"/>
          </p:nvPr>
        </p:nvSpPr>
        <p:spPr>
          <a:xfrm>
            <a:off x="509144" y="1747079"/>
            <a:ext cx="4413176" cy="3626137"/>
          </a:xfrm>
        </p:spPr>
        <p:txBody>
          <a:bodyPr/>
          <a:lstStyle/>
          <a:p>
            <a:pPr marL="342900" indent="-342900">
              <a:buClr>
                <a:srgbClr val="0077E3"/>
              </a:buClr>
              <a:buFont typeface="Arial" panose="020B0604020202020204" pitchFamily="34" charset="0"/>
              <a:buChar char="•"/>
            </a:pPr>
            <a:r>
              <a:rPr lang="en-GB" dirty="0"/>
              <a:t>This saw is designed to cut (rip) large timber stock along its length.</a:t>
            </a:r>
          </a:p>
          <a:p>
            <a:pPr marL="342900" indent="-342900">
              <a:buClr>
                <a:srgbClr val="0077E3"/>
              </a:buClr>
              <a:buFont typeface="Arial" panose="020B0604020202020204" pitchFamily="34" charset="0"/>
              <a:buChar char="•"/>
            </a:pPr>
            <a:r>
              <a:rPr lang="en-GB" dirty="0"/>
              <a:t>With its adjustable fence and large ripping blade, this is a machine capable of ripping most lengths and types of timber.</a:t>
            </a:r>
          </a:p>
          <a:p>
            <a:pPr marL="342900" indent="-342900">
              <a:buClr>
                <a:srgbClr val="0077E3"/>
              </a:buClr>
              <a:buFont typeface="Arial" panose="020B0604020202020204" pitchFamily="34" charset="0"/>
              <a:buChar char="•"/>
            </a:pPr>
            <a:r>
              <a:rPr lang="en-GB" dirty="0"/>
              <a:t>Normally three phase, as the motor needs to be powerful.</a:t>
            </a:r>
            <a:endParaRPr lang="en-US" dirty="0"/>
          </a:p>
          <a:p>
            <a:endParaRPr lang="en-US" dirty="0"/>
          </a:p>
          <a:p>
            <a:pPr lvl="2">
              <a:defRPr/>
            </a:pPr>
            <a:endParaRPr lang="en-US" dirty="0"/>
          </a:p>
        </p:txBody>
      </p:sp>
      <p:pic>
        <p:nvPicPr>
          <p:cNvPr id="4" name="Picture 3">
            <a:extLst>
              <a:ext uri="{FF2B5EF4-FFF2-40B4-BE49-F238E27FC236}">
                <a16:creationId xmlns:a16="http://schemas.microsoft.com/office/drawing/2014/main" id="{00C1BCDE-9603-4A85-BE94-4F011163575D}"/>
              </a:ext>
            </a:extLst>
          </p:cNvPr>
          <p:cNvPicPr>
            <a:picLocks noChangeAspect="1"/>
          </p:cNvPicPr>
          <p:nvPr/>
        </p:nvPicPr>
        <p:blipFill>
          <a:blip r:embed="rId3"/>
          <a:stretch>
            <a:fillRect/>
          </a:stretch>
        </p:blipFill>
        <p:spPr>
          <a:xfrm>
            <a:off x="5497216" y="3076909"/>
            <a:ext cx="3646784" cy="2715770"/>
          </a:xfrm>
          <a:prstGeom prst="rect">
            <a:avLst/>
          </a:prstGeom>
        </p:spPr>
      </p:pic>
    </p:spTree>
    <p:extLst>
      <p:ext uri="{BB962C8B-B14F-4D97-AF65-F5344CB8AC3E}">
        <p14:creationId xmlns:p14="http://schemas.microsoft.com/office/powerpoint/2010/main" val="32224209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88740"/>
            <a:ext cx="8229600" cy="360040"/>
          </a:xfrm>
        </p:spPr>
        <p:txBody>
          <a:bodyPr/>
          <a:lstStyle/>
          <a:p>
            <a:r>
              <a:rPr lang="en-US" dirty="0">
                <a:ea typeface="ＭＳ Ｐゴシック" pitchFamily="-105" charset="-128"/>
                <a:cs typeface="ＭＳ Ｐゴシック" pitchFamily="-105" charset="-128"/>
              </a:rPr>
              <a:t>Blades: crosscut blade</a:t>
            </a:r>
          </a:p>
        </p:txBody>
      </p:sp>
      <p:sp>
        <p:nvSpPr>
          <p:cNvPr id="5123" name="Content Placeholder 2"/>
          <p:cNvSpPr>
            <a:spLocks noGrp="1"/>
          </p:cNvSpPr>
          <p:nvPr>
            <p:ph sz="quarter" idx="10"/>
          </p:nvPr>
        </p:nvSpPr>
        <p:spPr>
          <a:xfrm>
            <a:off x="457200" y="1772816"/>
            <a:ext cx="3322712" cy="4104456"/>
          </a:xfrm>
        </p:spPr>
        <p:txBody>
          <a:bodyPr/>
          <a:lstStyle/>
          <a:p>
            <a:pPr lvl="1"/>
            <a:r>
              <a:rPr lang="en-GB" dirty="0"/>
              <a:t>This type of blade reduces breakout by cutting the fibres.</a:t>
            </a:r>
            <a:r>
              <a:rPr lang="en-US" dirty="0"/>
              <a:t> A negative hook angle can tend to push the timber away from the saw blade.</a:t>
            </a:r>
          </a:p>
          <a:p>
            <a:pPr lvl="1"/>
            <a:r>
              <a:rPr lang="en-US" dirty="0"/>
              <a:t>However, it also makes a stronger tooth point which can withstand the </a:t>
            </a:r>
            <a:r>
              <a:rPr lang="en-US" dirty="0" err="1"/>
              <a:t>rigours</a:t>
            </a:r>
            <a:r>
              <a:rPr lang="en-US" dirty="0"/>
              <a:t> of cutting across the grain of the timber.</a:t>
            </a:r>
            <a:endParaRPr lang="en-GB" dirty="0"/>
          </a:p>
          <a:p>
            <a:pPr lvl="1"/>
            <a:endParaRPr lang="en-US" dirty="0"/>
          </a:p>
          <a:p>
            <a:pPr lvl="1"/>
            <a:endParaRPr lang="en-US" dirty="0"/>
          </a:p>
          <a:p>
            <a:r>
              <a:rPr lang="en-US" dirty="0"/>
              <a:t>                     </a:t>
            </a:r>
            <a:r>
              <a:rPr lang="en-US" b="1" dirty="0"/>
              <a:t>                                          </a:t>
            </a:r>
            <a:endParaRPr lang="en-US" dirty="0"/>
          </a:p>
          <a:p>
            <a:endParaRPr lang="en-US" dirty="0"/>
          </a:p>
          <a:p>
            <a:endParaRPr lang="en-US" dirty="0"/>
          </a:p>
          <a:p>
            <a:pPr>
              <a:defRPr/>
            </a:pPr>
            <a:endParaRPr lang="en-US" dirty="0"/>
          </a:p>
          <a:p>
            <a:pPr lvl="3">
              <a:defRPr/>
            </a:pPr>
            <a:endParaRPr lang="en-US" dirty="0"/>
          </a:p>
          <a:p>
            <a:pPr marL="0" indent="0"/>
            <a:endParaRPr lang="en-US" dirty="0">
              <a:ea typeface="ＭＳ Ｐゴシック" pitchFamily="-105" charset="-128"/>
              <a:cs typeface="ＭＳ Ｐゴシック" pitchFamily="-105" charset="-128"/>
            </a:endParaRPr>
          </a:p>
        </p:txBody>
      </p:sp>
      <p:pic>
        <p:nvPicPr>
          <p:cNvPr id="4" name="Picture 3" descr="Diagram&#10;&#10;Description automatically generated">
            <a:extLst>
              <a:ext uri="{FF2B5EF4-FFF2-40B4-BE49-F238E27FC236}">
                <a16:creationId xmlns:a16="http://schemas.microsoft.com/office/drawing/2014/main" id="{95BEF100-D6F9-4BC6-874C-3D6BAF7DCC3E}"/>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l="4301" b="14062"/>
          <a:stretch/>
        </p:blipFill>
        <p:spPr>
          <a:xfrm>
            <a:off x="3995936" y="1625755"/>
            <a:ext cx="4392488" cy="4143505"/>
          </a:xfrm>
          <a:prstGeom prst="rect">
            <a:avLst/>
          </a:prstGeom>
        </p:spPr>
      </p:pic>
    </p:spTree>
    <p:extLst>
      <p:ext uri="{BB962C8B-B14F-4D97-AF65-F5344CB8AC3E}">
        <p14:creationId xmlns:p14="http://schemas.microsoft.com/office/powerpoint/2010/main" val="1774550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CCB5E-CA29-42E2-A4AE-4D9CBC16EF1B}"/>
              </a:ext>
            </a:extLst>
          </p:cNvPr>
          <p:cNvSpPr>
            <a:spLocks noGrp="1"/>
          </p:cNvSpPr>
          <p:nvPr>
            <p:ph type="title"/>
          </p:nvPr>
        </p:nvSpPr>
        <p:spPr>
          <a:xfrm>
            <a:off x="457200" y="1052736"/>
            <a:ext cx="8229600" cy="432048"/>
          </a:xfrm>
        </p:spPr>
        <p:txBody>
          <a:bodyPr/>
          <a:lstStyle/>
          <a:p>
            <a:r>
              <a:rPr lang="en-US" dirty="0"/>
              <a:t>Power sources</a:t>
            </a:r>
            <a:endParaRPr lang="en-GB" dirty="0"/>
          </a:p>
        </p:txBody>
      </p:sp>
      <p:sp>
        <p:nvSpPr>
          <p:cNvPr id="3" name="Content Placeholder 2">
            <a:extLst>
              <a:ext uri="{FF2B5EF4-FFF2-40B4-BE49-F238E27FC236}">
                <a16:creationId xmlns:a16="http://schemas.microsoft.com/office/drawing/2014/main" id="{0D13BD36-6256-45CD-BF13-77C5530A0F9C}"/>
              </a:ext>
            </a:extLst>
          </p:cNvPr>
          <p:cNvSpPr>
            <a:spLocks noGrp="1"/>
          </p:cNvSpPr>
          <p:nvPr>
            <p:ph sz="quarter" idx="10"/>
          </p:nvPr>
        </p:nvSpPr>
        <p:spPr>
          <a:xfrm>
            <a:off x="461739" y="1772816"/>
            <a:ext cx="7453336" cy="4392488"/>
          </a:xfrm>
        </p:spPr>
        <p:txBody>
          <a:bodyPr/>
          <a:lstStyle/>
          <a:p>
            <a:pPr eaLnBrk="1" hangingPunct="1"/>
            <a:r>
              <a:rPr lang="en-GB" dirty="0"/>
              <a:t>The four main types of power supply for portable power tools are: </a:t>
            </a:r>
          </a:p>
          <a:p>
            <a:pPr lvl="1" eaLnBrk="1" hangingPunct="1"/>
            <a:r>
              <a:rPr lang="en-GB" dirty="0"/>
              <a:t>battery</a:t>
            </a:r>
          </a:p>
          <a:p>
            <a:pPr lvl="1" eaLnBrk="1" hangingPunct="1"/>
            <a:r>
              <a:rPr lang="en-GB" dirty="0"/>
              <a:t>110V mains supply</a:t>
            </a:r>
          </a:p>
          <a:p>
            <a:pPr lvl="1" eaLnBrk="1" hangingPunct="1"/>
            <a:r>
              <a:rPr lang="en-GB" dirty="0"/>
              <a:t>230V mains supply </a:t>
            </a:r>
          </a:p>
          <a:p>
            <a:pPr lvl="1" eaLnBrk="1" hangingPunct="1"/>
            <a:r>
              <a:rPr lang="en-GB" dirty="0"/>
              <a:t>compressed air.</a:t>
            </a:r>
          </a:p>
          <a:p>
            <a:pPr eaLnBrk="1" hangingPunct="1"/>
            <a:r>
              <a:rPr lang="en-GB" dirty="0"/>
              <a:t> Other types of power source are:</a:t>
            </a:r>
          </a:p>
          <a:p>
            <a:pPr marL="342900" indent="-342900" eaLnBrk="1" hangingPunct="1">
              <a:buClr>
                <a:srgbClr val="0077E3"/>
              </a:buClr>
              <a:buFont typeface="Arial" panose="020B0604020202020204" pitchFamily="34" charset="0"/>
              <a:buChar char="•"/>
            </a:pPr>
            <a:r>
              <a:rPr lang="en-GB" dirty="0"/>
              <a:t>415V 3 Phase power to drive large fixed machinery</a:t>
            </a:r>
          </a:p>
          <a:p>
            <a:pPr lvl="1" eaLnBrk="1" hangingPunct="1"/>
            <a:r>
              <a:rPr lang="en-GB" dirty="0"/>
              <a:t> canister gas: used alongside batteries in nail guns </a:t>
            </a:r>
          </a:p>
          <a:p>
            <a:endParaRPr lang="en-GB" dirty="0"/>
          </a:p>
        </p:txBody>
      </p:sp>
    </p:spTree>
    <p:extLst>
      <p:ext uri="{BB962C8B-B14F-4D97-AF65-F5344CB8AC3E}">
        <p14:creationId xmlns:p14="http://schemas.microsoft.com/office/powerpoint/2010/main" val="23051720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188803"/>
            <a:ext cx="8229600" cy="360040"/>
          </a:xfrm>
        </p:spPr>
        <p:txBody>
          <a:bodyPr/>
          <a:lstStyle/>
          <a:p>
            <a:r>
              <a:rPr lang="en-US" dirty="0">
                <a:ea typeface="ＭＳ Ｐゴシック" pitchFamily="-105" charset="-128"/>
                <a:cs typeface="ＭＳ Ｐゴシック" pitchFamily="-105" charset="-128"/>
              </a:rPr>
              <a:t>Blades: ripping blade</a:t>
            </a:r>
          </a:p>
        </p:txBody>
      </p:sp>
      <p:sp>
        <p:nvSpPr>
          <p:cNvPr id="5123" name="Content Placeholder 2"/>
          <p:cNvSpPr>
            <a:spLocks noGrp="1"/>
          </p:cNvSpPr>
          <p:nvPr>
            <p:ph sz="quarter" idx="10"/>
          </p:nvPr>
        </p:nvSpPr>
        <p:spPr>
          <a:xfrm>
            <a:off x="251520" y="1988840"/>
            <a:ext cx="3312368" cy="4320480"/>
          </a:xfrm>
        </p:spPr>
        <p:txBody>
          <a:bodyPr/>
          <a:lstStyle/>
          <a:p>
            <a:pPr lvl="1"/>
            <a:r>
              <a:rPr lang="en-GB" dirty="0"/>
              <a:t>This type of blade is designed to separate the fibres. </a:t>
            </a:r>
            <a:r>
              <a:rPr lang="en-US" dirty="0"/>
              <a:t>The positive angle of hook teeth should only be used for ripping along the grain.</a:t>
            </a:r>
          </a:p>
          <a:p>
            <a:pPr lvl="1"/>
            <a:r>
              <a:rPr lang="en-US" dirty="0"/>
              <a:t>The teeth tend to drive and bite progressively into the timber and may snatch when cross cutting.</a:t>
            </a:r>
          </a:p>
          <a:p>
            <a:pPr lvl="1"/>
            <a:endParaRPr lang="en-US" dirty="0"/>
          </a:p>
          <a:p>
            <a:pPr lvl="1"/>
            <a:endParaRPr lang="en-US" dirty="0"/>
          </a:p>
          <a:p>
            <a:r>
              <a:rPr lang="en-US" dirty="0"/>
              <a:t>                     </a:t>
            </a:r>
            <a:r>
              <a:rPr lang="en-US" b="1" dirty="0"/>
              <a:t>                                          </a:t>
            </a:r>
            <a:endParaRPr lang="en-US" dirty="0"/>
          </a:p>
          <a:p>
            <a:endParaRPr lang="en-US" dirty="0"/>
          </a:p>
          <a:p>
            <a:endParaRPr lang="en-US" dirty="0"/>
          </a:p>
          <a:p>
            <a:pPr>
              <a:defRPr/>
            </a:pPr>
            <a:endParaRPr lang="en-US" dirty="0"/>
          </a:p>
          <a:p>
            <a:pPr lvl="3">
              <a:defRPr/>
            </a:pPr>
            <a:endParaRPr lang="en-US" dirty="0"/>
          </a:p>
          <a:p>
            <a:pPr marL="0" indent="0"/>
            <a:endParaRPr lang="en-US" dirty="0">
              <a:ea typeface="ＭＳ Ｐゴシック" pitchFamily="-105" charset="-128"/>
              <a:cs typeface="ＭＳ Ｐゴシック" pitchFamily="-105" charset="-128"/>
            </a:endParaRPr>
          </a:p>
        </p:txBody>
      </p:sp>
      <p:pic>
        <p:nvPicPr>
          <p:cNvPr id="4" name="Picture 3" descr="Chart, radar chart&#10;&#10;Description automatically generated">
            <a:extLst>
              <a:ext uri="{FF2B5EF4-FFF2-40B4-BE49-F238E27FC236}">
                <a16:creationId xmlns:a16="http://schemas.microsoft.com/office/drawing/2014/main" id="{C782D2D4-3EDE-4FC6-B9F8-4A419DE37055}"/>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b="22487"/>
          <a:stretch/>
        </p:blipFill>
        <p:spPr>
          <a:xfrm>
            <a:off x="3597377" y="1864923"/>
            <a:ext cx="4834838" cy="3771061"/>
          </a:xfrm>
          <a:prstGeom prst="rect">
            <a:avLst/>
          </a:prstGeom>
        </p:spPr>
      </p:pic>
    </p:spTree>
    <p:extLst>
      <p:ext uri="{BB962C8B-B14F-4D97-AF65-F5344CB8AC3E}">
        <p14:creationId xmlns:p14="http://schemas.microsoft.com/office/powerpoint/2010/main" val="20816353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66365" y="1073006"/>
            <a:ext cx="8229600" cy="360040"/>
          </a:xfrm>
        </p:spPr>
        <p:txBody>
          <a:bodyPr/>
          <a:lstStyle/>
          <a:p>
            <a:r>
              <a:rPr lang="en-US" dirty="0">
                <a:ea typeface="ＭＳ Ｐゴシック" pitchFamily="-105" charset="-128"/>
                <a:cs typeface="ＭＳ Ｐゴシック" pitchFamily="-105" charset="-128"/>
              </a:rPr>
              <a:t>Blades: combination blade</a:t>
            </a:r>
          </a:p>
        </p:txBody>
      </p:sp>
      <p:sp>
        <p:nvSpPr>
          <p:cNvPr id="5123" name="Content Placeholder 2"/>
          <p:cNvSpPr>
            <a:spLocks noGrp="1"/>
          </p:cNvSpPr>
          <p:nvPr>
            <p:ph sz="quarter" idx="10"/>
          </p:nvPr>
        </p:nvSpPr>
        <p:spPr>
          <a:xfrm>
            <a:off x="457200" y="1701150"/>
            <a:ext cx="3322712" cy="4176122"/>
          </a:xfrm>
        </p:spPr>
        <p:txBody>
          <a:bodyPr/>
          <a:lstStyle/>
          <a:p>
            <a:pPr marL="342900" indent="-342900">
              <a:buClr>
                <a:srgbClr val="0077E3"/>
              </a:buClr>
              <a:buFont typeface="Arial" panose="020B0604020202020204" pitchFamily="34" charset="0"/>
              <a:buChar char="•"/>
            </a:pPr>
            <a:r>
              <a:rPr lang="en-GB" dirty="0"/>
              <a:t>This type of blade takes the characteristics of crosscut and rip blades and combines them into one blade.</a:t>
            </a:r>
          </a:p>
          <a:p>
            <a:pPr marL="342900" indent="-342900">
              <a:buClr>
                <a:srgbClr val="0077E3"/>
              </a:buClr>
              <a:buFont typeface="Arial" panose="020B0604020202020204" pitchFamily="34" charset="0"/>
              <a:buChar char="•"/>
            </a:pPr>
            <a:r>
              <a:rPr lang="en-GB" dirty="0"/>
              <a:t>A number of variations are available that can be used for cutting different materials.</a:t>
            </a:r>
          </a:p>
          <a:p>
            <a:pPr lvl="1"/>
            <a:endParaRPr lang="en-US" dirty="0"/>
          </a:p>
          <a:p>
            <a:pPr lvl="1"/>
            <a:endParaRPr lang="en-US" dirty="0"/>
          </a:p>
          <a:p>
            <a:r>
              <a:rPr lang="en-US" dirty="0"/>
              <a:t>                     </a:t>
            </a:r>
            <a:r>
              <a:rPr lang="en-US" b="1" dirty="0"/>
              <a:t>                                          </a:t>
            </a:r>
            <a:endParaRPr lang="en-US" dirty="0"/>
          </a:p>
          <a:p>
            <a:endParaRPr lang="en-US" dirty="0"/>
          </a:p>
          <a:p>
            <a:endParaRPr lang="en-US" dirty="0"/>
          </a:p>
          <a:p>
            <a:pPr>
              <a:defRPr/>
            </a:pPr>
            <a:endParaRPr lang="en-US" dirty="0"/>
          </a:p>
          <a:p>
            <a:pPr lvl="3">
              <a:defRPr/>
            </a:pPr>
            <a:endParaRPr lang="en-US" dirty="0"/>
          </a:p>
          <a:p>
            <a:pPr marL="0" indent="0"/>
            <a:endParaRPr lang="en-US" dirty="0">
              <a:ea typeface="ＭＳ Ｐゴシック" pitchFamily="-105" charset="-128"/>
              <a:cs typeface="ＭＳ Ｐゴシック" pitchFamily="-105" charset="-128"/>
            </a:endParaRPr>
          </a:p>
        </p:txBody>
      </p:sp>
      <p:pic>
        <p:nvPicPr>
          <p:cNvPr id="4" name="Picture 3">
            <a:extLst>
              <a:ext uri="{FF2B5EF4-FFF2-40B4-BE49-F238E27FC236}">
                <a16:creationId xmlns:a16="http://schemas.microsoft.com/office/drawing/2014/main" id="{217748CD-4A8E-417C-8A0D-3CB2E88C1648}"/>
              </a:ext>
            </a:extLst>
          </p:cNvPr>
          <p:cNvPicPr>
            <a:picLocks noChangeAspect="1"/>
          </p:cNvPicPr>
          <p:nvPr/>
        </p:nvPicPr>
        <p:blipFill>
          <a:blip r:embed="rId2"/>
          <a:stretch>
            <a:fillRect/>
          </a:stretch>
        </p:blipFill>
        <p:spPr>
          <a:xfrm>
            <a:off x="4355976" y="1248832"/>
            <a:ext cx="4182218" cy="4176122"/>
          </a:xfrm>
          <a:prstGeom prst="rect">
            <a:avLst/>
          </a:prstGeom>
        </p:spPr>
      </p:pic>
    </p:spTree>
    <p:extLst>
      <p:ext uri="{BB962C8B-B14F-4D97-AF65-F5344CB8AC3E}">
        <p14:creationId xmlns:p14="http://schemas.microsoft.com/office/powerpoint/2010/main" val="10031153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124744"/>
            <a:ext cx="8229600" cy="360040"/>
          </a:xfrm>
        </p:spPr>
        <p:txBody>
          <a:bodyPr/>
          <a:lstStyle/>
          <a:p>
            <a:r>
              <a:rPr lang="en-US" dirty="0">
                <a:ea typeface="ＭＳ Ｐゴシック" pitchFamily="-105" charset="-128"/>
                <a:cs typeface="ＭＳ Ｐゴシック" pitchFamily="-105" charset="-128"/>
              </a:rPr>
              <a:t>Kerf</a:t>
            </a:r>
          </a:p>
        </p:txBody>
      </p:sp>
      <p:sp>
        <p:nvSpPr>
          <p:cNvPr id="5123" name="Content Placeholder 2"/>
          <p:cNvSpPr>
            <a:spLocks noGrp="1"/>
          </p:cNvSpPr>
          <p:nvPr>
            <p:ph sz="quarter" idx="10"/>
          </p:nvPr>
        </p:nvSpPr>
        <p:spPr>
          <a:xfrm>
            <a:off x="466365" y="1916832"/>
            <a:ext cx="3034680" cy="4221256"/>
          </a:xfrm>
        </p:spPr>
        <p:txBody>
          <a:bodyPr/>
          <a:lstStyle/>
          <a:p>
            <a:pPr lvl="1"/>
            <a:r>
              <a:rPr lang="en-GB" dirty="0">
                <a:solidFill>
                  <a:srgbClr val="000000"/>
                </a:solidFill>
              </a:rPr>
              <a:t>The kerf  is produced by bending each tooth over in alternate directions as with a traditional hand saw.</a:t>
            </a:r>
          </a:p>
          <a:p>
            <a:pPr lvl="1"/>
            <a:r>
              <a:rPr lang="en-GB" dirty="0">
                <a:solidFill>
                  <a:srgbClr val="000000"/>
                </a:solidFill>
              </a:rPr>
              <a:t>This type of set is known as ‘spring set’ and is used on parallel blades</a:t>
            </a:r>
          </a:p>
          <a:p>
            <a:endParaRPr lang="en-US" dirty="0">
              <a:ea typeface="ＭＳ Ｐゴシック" pitchFamily="-105" charset="-128"/>
              <a:cs typeface="ＭＳ Ｐゴシック" pitchFamily="-105" charset="-128"/>
            </a:endParaRPr>
          </a:p>
        </p:txBody>
      </p:sp>
      <p:pic>
        <p:nvPicPr>
          <p:cNvPr id="2" name="Picture 1">
            <a:extLst>
              <a:ext uri="{FF2B5EF4-FFF2-40B4-BE49-F238E27FC236}">
                <a16:creationId xmlns:a16="http://schemas.microsoft.com/office/drawing/2014/main" id="{8B4F3A6D-693B-4072-A2CB-B98137BFC2C1}"/>
              </a:ext>
            </a:extLst>
          </p:cNvPr>
          <p:cNvPicPr>
            <a:picLocks noChangeAspect="1"/>
          </p:cNvPicPr>
          <p:nvPr/>
        </p:nvPicPr>
        <p:blipFill>
          <a:blip r:embed="rId2"/>
          <a:stretch>
            <a:fillRect/>
          </a:stretch>
        </p:blipFill>
        <p:spPr>
          <a:xfrm>
            <a:off x="3635896" y="1512000"/>
            <a:ext cx="4877223" cy="4194412"/>
          </a:xfrm>
          <a:prstGeom prst="rect">
            <a:avLst/>
          </a:prstGeom>
        </p:spPr>
      </p:pic>
      <p:sp>
        <p:nvSpPr>
          <p:cNvPr id="3" name="TextBox 2">
            <a:extLst>
              <a:ext uri="{FF2B5EF4-FFF2-40B4-BE49-F238E27FC236}">
                <a16:creationId xmlns:a16="http://schemas.microsoft.com/office/drawing/2014/main" id="{B718DD64-CF10-4C0D-84EE-88ECEF68A5CB}"/>
              </a:ext>
            </a:extLst>
          </p:cNvPr>
          <p:cNvSpPr txBox="1"/>
          <p:nvPr/>
        </p:nvSpPr>
        <p:spPr>
          <a:xfrm>
            <a:off x="5436096" y="3609206"/>
            <a:ext cx="2664296" cy="646331"/>
          </a:xfrm>
          <a:prstGeom prst="rect">
            <a:avLst/>
          </a:prstGeom>
          <a:solidFill>
            <a:schemeClr val="bg1"/>
          </a:solidFill>
        </p:spPr>
        <p:txBody>
          <a:bodyPr wrap="square" rtlCol="0">
            <a:spAutoFit/>
          </a:bodyPr>
          <a:lstStyle/>
          <a:p>
            <a:r>
              <a:rPr lang="en-US" sz="1800" dirty="0"/>
              <a:t>Kerf: the total width of the saw cut</a:t>
            </a:r>
            <a:endParaRPr lang="en-GB" sz="1800" dirty="0"/>
          </a:p>
        </p:txBody>
      </p:sp>
    </p:spTree>
    <p:extLst>
      <p:ext uri="{BB962C8B-B14F-4D97-AF65-F5344CB8AC3E}">
        <p14:creationId xmlns:p14="http://schemas.microsoft.com/office/powerpoint/2010/main" val="39052824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71446" y="1069487"/>
            <a:ext cx="8229600" cy="360040"/>
          </a:xfrm>
        </p:spPr>
        <p:txBody>
          <a:bodyPr/>
          <a:lstStyle/>
          <a:p>
            <a:r>
              <a:rPr lang="en-US" dirty="0">
                <a:ea typeface="ＭＳ Ｐゴシック" pitchFamily="-105" charset="-128"/>
                <a:cs typeface="ＭＳ Ｐゴシック" pitchFamily="-105" charset="-128"/>
              </a:rPr>
              <a:t>TCT</a:t>
            </a:r>
          </a:p>
        </p:txBody>
      </p:sp>
      <p:sp>
        <p:nvSpPr>
          <p:cNvPr id="5123" name="Content Placeholder 2"/>
          <p:cNvSpPr>
            <a:spLocks noGrp="1"/>
          </p:cNvSpPr>
          <p:nvPr>
            <p:ph sz="quarter" idx="10"/>
          </p:nvPr>
        </p:nvSpPr>
        <p:spPr>
          <a:xfrm>
            <a:off x="471446" y="1484784"/>
            <a:ext cx="3740513" cy="4248472"/>
          </a:xfrm>
        </p:spPr>
        <p:txBody>
          <a:bodyPr/>
          <a:lstStyle/>
          <a:p>
            <a:pPr lvl="1"/>
            <a:r>
              <a:rPr lang="en-US" dirty="0"/>
              <a:t>Tungsten carbide tipped (TCT) saw blades have a piece of tungsten brazed onto each tooth which is replaceable.</a:t>
            </a:r>
          </a:p>
          <a:p>
            <a:pPr lvl="1"/>
            <a:r>
              <a:rPr lang="en-US" dirty="0"/>
              <a:t>The shape of the tungsten gives the saw blade its clearance (set).</a:t>
            </a:r>
          </a:p>
          <a:p>
            <a:pPr lvl="1"/>
            <a:r>
              <a:rPr lang="en-US" dirty="0"/>
              <a:t>Most saw blades today use this type of cutting material on the tooth tips.</a:t>
            </a:r>
          </a:p>
          <a:p>
            <a:pPr lvl="1"/>
            <a:r>
              <a:rPr lang="en-US" dirty="0"/>
              <a:t>It is a hard material that lasts longer and stays sharper</a:t>
            </a:r>
            <a:endParaRPr lang="en-US" dirty="0">
              <a:ea typeface="ＭＳ Ｐゴシック" pitchFamily="-105" charset="-128"/>
              <a:cs typeface="ＭＳ Ｐゴシック" pitchFamily="-105" charset="-128"/>
            </a:endParaRPr>
          </a:p>
        </p:txBody>
      </p:sp>
      <p:pic>
        <p:nvPicPr>
          <p:cNvPr id="5" name="Picture 4">
            <a:extLst>
              <a:ext uri="{FF2B5EF4-FFF2-40B4-BE49-F238E27FC236}">
                <a16:creationId xmlns:a16="http://schemas.microsoft.com/office/drawing/2014/main" id="{F85190A8-4215-4FFC-B58D-E177FD970402}"/>
              </a:ext>
            </a:extLst>
          </p:cNvPr>
          <p:cNvPicPr>
            <a:picLocks noChangeAspect="1"/>
          </p:cNvPicPr>
          <p:nvPr/>
        </p:nvPicPr>
        <p:blipFill>
          <a:blip r:embed="rId2"/>
          <a:stretch>
            <a:fillRect/>
          </a:stretch>
        </p:blipFill>
        <p:spPr>
          <a:xfrm>
            <a:off x="4489142" y="1795228"/>
            <a:ext cx="4200508" cy="3813265"/>
          </a:xfrm>
          <a:prstGeom prst="rect">
            <a:avLst/>
          </a:prstGeom>
        </p:spPr>
      </p:pic>
      <p:sp>
        <p:nvSpPr>
          <p:cNvPr id="2" name="TextBox 1">
            <a:extLst>
              <a:ext uri="{FF2B5EF4-FFF2-40B4-BE49-F238E27FC236}">
                <a16:creationId xmlns:a16="http://schemas.microsoft.com/office/drawing/2014/main" id="{2E8DEB09-ACD3-4791-A14B-B729C3930AF6}"/>
              </a:ext>
            </a:extLst>
          </p:cNvPr>
          <p:cNvSpPr txBox="1"/>
          <p:nvPr/>
        </p:nvSpPr>
        <p:spPr>
          <a:xfrm>
            <a:off x="6084168" y="3933056"/>
            <a:ext cx="2736304" cy="523220"/>
          </a:xfrm>
          <a:prstGeom prst="rect">
            <a:avLst/>
          </a:prstGeom>
          <a:solidFill>
            <a:schemeClr val="bg1"/>
          </a:solidFill>
        </p:spPr>
        <p:txBody>
          <a:bodyPr wrap="square" rtlCol="0">
            <a:spAutoFit/>
          </a:bodyPr>
          <a:lstStyle/>
          <a:p>
            <a:r>
              <a:rPr lang="en-US" sz="1400" dirty="0"/>
              <a:t>Kerf provided by the width of the tungsten carbide tips</a:t>
            </a:r>
            <a:endParaRPr lang="en-GB" sz="1400" dirty="0"/>
          </a:p>
        </p:txBody>
      </p:sp>
      <p:sp>
        <p:nvSpPr>
          <p:cNvPr id="4" name="TextBox 3">
            <a:extLst>
              <a:ext uri="{FF2B5EF4-FFF2-40B4-BE49-F238E27FC236}">
                <a16:creationId xmlns:a16="http://schemas.microsoft.com/office/drawing/2014/main" id="{C5738695-062A-46FF-84BE-CF73A3D233C9}"/>
              </a:ext>
            </a:extLst>
          </p:cNvPr>
          <p:cNvSpPr txBox="1"/>
          <p:nvPr/>
        </p:nvSpPr>
        <p:spPr>
          <a:xfrm>
            <a:off x="6300192" y="1795228"/>
            <a:ext cx="864096" cy="307777"/>
          </a:xfrm>
          <a:prstGeom prst="rect">
            <a:avLst/>
          </a:prstGeom>
          <a:solidFill>
            <a:schemeClr val="bg1"/>
          </a:solidFill>
        </p:spPr>
        <p:txBody>
          <a:bodyPr wrap="square" rtlCol="0">
            <a:spAutoFit/>
          </a:bodyPr>
          <a:lstStyle/>
          <a:p>
            <a:r>
              <a:rPr lang="en-US" sz="1400" dirty="0"/>
              <a:t>TCT tips</a:t>
            </a:r>
            <a:endParaRPr lang="en-GB" sz="1400" dirty="0"/>
          </a:p>
        </p:txBody>
      </p:sp>
    </p:spTree>
    <p:extLst>
      <p:ext uri="{BB962C8B-B14F-4D97-AF65-F5344CB8AC3E}">
        <p14:creationId xmlns:p14="http://schemas.microsoft.com/office/powerpoint/2010/main" val="11947858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83302" y="1081742"/>
            <a:ext cx="8229600" cy="360040"/>
          </a:xfrm>
        </p:spPr>
        <p:txBody>
          <a:bodyPr/>
          <a:lstStyle/>
          <a:p>
            <a:r>
              <a:rPr lang="en-US" dirty="0">
                <a:ea typeface="ＭＳ Ｐゴシック" pitchFamily="-105" charset="-128"/>
                <a:cs typeface="ＭＳ Ｐゴシック" pitchFamily="-105" charset="-128"/>
              </a:rPr>
              <a:t>Gullet</a:t>
            </a:r>
          </a:p>
        </p:txBody>
      </p:sp>
      <p:sp>
        <p:nvSpPr>
          <p:cNvPr id="5123" name="Content Placeholder 2"/>
          <p:cNvSpPr>
            <a:spLocks noGrp="1"/>
          </p:cNvSpPr>
          <p:nvPr>
            <p:ph sz="quarter" idx="10"/>
          </p:nvPr>
        </p:nvSpPr>
        <p:spPr>
          <a:xfrm>
            <a:off x="483302" y="1548711"/>
            <a:ext cx="8037636" cy="1561802"/>
          </a:xfrm>
        </p:spPr>
        <p:txBody>
          <a:bodyPr/>
          <a:lstStyle/>
          <a:p>
            <a:pPr marL="342900" indent="-342900">
              <a:buClr>
                <a:srgbClr val="0077E3"/>
              </a:buClr>
              <a:buFont typeface="Arial" panose="020B0604020202020204" pitchFamily="34" charset="0"/>
              <a:buChar char="•"/>
            </a:pPr>
            <a:r>
              <a:rPr lang="en-US" dirty="0">
                <a:ea typeface="ＭＳ Ｐゴシック" pitchFamily="-105" charset="-128"/>
                <a:cs typeface="ＭＳ Ｐゴシック" pitchFamily="-105" charset="-128"/>
              </a:rPr>
              <a:t>The gullet is the gap between the saw blade teeth that removes the chips created by cutting the timber.</a:t>
            </a:r>
          </a:p>
          <a:p>
            <a:pPr marL="342900" indent="-342900">
              <a:buClr>
                <a:srgbClr val="0077E3"/>
              </a:buClr>
              <a:buFont typeface="Arial" panose="020B0604020202020204" pitchFamily="34" charset="0"/>
              <a:buChar char="•"/>
            </a:pPr>
            <a:r>
              <a:rPr lang="en-US" dirty="0">
                <a:ea typeface="ＭＳ Ｐゴシック" pitchFamily="-105" charset="-128"/>
                <a:cs typeface="ＭＳ Ｐゴシック" pitchFamily="-105" charset="-128"/>
              </a:rPr>
              <a:t>The image below shows different types of gullets and the different feed rates that can be applied to pushing timber through the saw</a:t>
            </a:r>
            <a:endParaRPr lang="en-US" dirty="0"/>
          </a:p>
        </p:txBody>
      </p:sp>
      <p:pic>
        <p:nvPicPr>
          <p:cNvPr id="4" name="Picture 3">
            <a:extLst>
              <a:ext uri="{FF2B5EF4-FFF2-40B4-BE49-F238E27FC236}">
                <a16:creationId xmlns:a16="http://schemas.microsoft.com/office/drawing/2014/main" id="{8895A3C1-F0CA-415E-B632-7CCE2EA1F624}"/>
              </a:ext>
            </a:extLst>
          </p:cNvPr>
          <p:cNvPicPr>
            <a:picLocks noChangeAspect="1"/>
          </p:cNvPicPr>
          <p:nvPr/>
        </p:nvPicPr>
        <p:blipFill rotWithShape="1">
          <a:blip r:embed="rId3"/>
          <a:srcRect t="29513"/>
          <a:stretch/>
        </p:blipFill>
        <p:spPr>
          <a:xfrm>
            <a:off x="483302" y="3933056"/>
            <a:ext cx="8675550" cy="1838315"/>
          </a:xfrm>
          <a:prstGeom prst="rect">
            <a:avLst/>
          </a:prstGeom>
        </p:spPr>
      </p:pic>
      <p:sp>
        <p:nvSpPr>
          <p:cNvPr id="2" name="TextBox 1">
            <a:extLst>
              <a:ext uri="{FF2B5EF4-FFF2-40B4-BE49-F238E27FC236}">
                <a16:creationId xmlns:a16="http://schemas.microsoft.com/office/drawing/2014/main" id="{A81116DE-5096-4F2E-A21D-28670AB97A66}"/>
              </a:ext>
            </a:extLst>
          </p:cNvPr>
          <p:cNvSpPr txBox="1"/>
          <p:nvPr/>
        </p:nvSpPr>
        <p:spPr>
          <a:xfrm>
            <a:off x="2123728" y="3217442"/>
            <a:ext cx="2592288" cy="800219"/>
          </a:xfrm>
          <a:prstGeom prst="rect">
            <a:avLst/>
          </a:prstGeom>
          <a:noFill/>
        </p:spPr>
        <p:txBody>
          <a:bodyPr wrap="square" rtlCol="0">
            <a:spAutoFit/>
          </a:bodyPr>
          <a:lstStyle/>
          <a:p>
            <a:r>
              <a:rPr lang="en-US" sz="1800" dirty="0"/>
              <a:t>Smaller gullet</a:t>
            </a:r>
          </a:p>
          <a:p>
            <a:pPr marL="285750" indent="-285750">
              <a:buFont typeface="Arial" panose="020B0604020202020204" pitchFamily="34" charset="0"/>
              <a:buChar char="•"/>
            </a:pPr>
            <a:r>
              <a:rPr lang="en-US" sz="1400" dirty="0"/>
              <a:t>Less chip removal</a:t>
            </a:r>
          </a:p>
          <a:p>
            <a:pPr marL="285750" indent="-285750">
              <a:buFont typeface="Arial" panose="020B0604020202020204" pitchFamily="34" charset="0"/>
              <a:buChar char="•"/>
            </a:pPr>
            <a:r>
              <a:rPr lang="en-US" sz="1400" dirty="0"/>
              <a:t>Slower feed rate</a:t>
            </a:r>
            <a:endParaRPr lang="en-GB" sz="1400" dirty="0"/>
          </a:p>
        </p:txBody>
      </p:sp>
      <p:sp>
        <p:nvSpPr>
          <p:cNvPr id="7" name="TextBox 6">
            <a:extLst>
              <a:ext uri="{FF2B5EF4-FFF2-40B4-BE49-F238E27FC236}">
                <a16:creationId xmlns:a16="http://schemas.microsoft.com/office/drawing/2014/main" id="{FA13F31B-8E3F-4929-9DBA-E94CC4D08EF8}"/>
              </a:ext>
            </a:extLst>
          </p:cNvPr>
          <p:cNvSpPr txBox="1"/>
          <p:nvPr/>
        </p:nvSpPr>
        <p:spPr>
          <a:xfrm>
            <a:off x="6190859" y="3283901"/>
            <a:ext cx="2592288" cy="800219"/>
          </a:xfrm>
          <a:prstGeom prst="rect">
            <a:avLst/>
          </a:prstGeom>
          <a:noFill/>
        </p:spPr>
        <p:txBody>
          <a:bodyPr wrap="square" rtlCol="0">
            <a:spAutoFit/>
          </a:bodyPr>
          <a:lstStyle/>
          <a:p>
            <a:r>
              <a:rPr lang="en-US" sz="1800" dirty="0"/>
              <a:t>Larger gullet</a:t>
            </a:r>
          </a:p>
          <a:p>
            <a:pPr marL="285750" indent="-285750">
              <a:buFont typeface="Arial" panose="020B0604020202020204" pitchFamily="34" charset="0"/>
              <a:buChar char="•"/>
            </a:pPr>
            <a:r>
              <a:rPr lang="en-US" sz="1400" dirty="0"/>
              <a:t>More chip removal</a:t>
            </a:r>
          </a:p>
          <a:p>
            <a:pPr marL="285750" indent="-285750">
              <a:buFont typeface="Arial" panose="020B0604020202020204" pitchFamily="34" charset="0"/>
              <a:buChar char="•"/>
            </a:pPr>
            <a:r>
              <a:rPr lang="en-US" sz="1400" dirty="0"/>
              <a:t>Quicker feed rate</a:t>
            </a:r>
            <a:endParaRPr lang="en-GB" sz="1400" dirty="0"/>
          </a:p>
        </p:txBody>
      </p:sp>
    </p:spTree>
    <p:extLst>
      <p:ext uri="{BB962C8B-B14F-4D97-AF65-F5344CB8AC3E}">
        <p14:creationId xmlns:p14="http://schemas.microsoft.com/office/powerpoint/2010/main" val="21345953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53303"/>
            <a:ext cx="8229600" cy="360040"/>
          </a:xfrm>
        </p:spPr>
        <p:txBody>
          <a:bodyPr/>
          <a:lstStyle/>
          <a:p>
            <a:r>
              <a:rPr lang="en-US" dirty="0">
                <a:ea typeface="ＭＳ Ｐゴシック" pitchFamily="-105" charset="-128"/>
                <a:cs typeface="ＭＳ Ｐゴシック" pitchFamily="-105" charset="-128"/>
              </a:rPr>
              <a:t>Chip limiter</a:t>
            </a:r>
          </a:p>
        </p:txBody>
      </p:sp>
      <p:sp>
        <p:nvSpPr>
          <p:cNvPr id="5123" name="Content Placeholder 2"/>
          <p:cNvSpPr>
            <a:spLocks noGrp="1"/>
          </p:cNvSpPr>
          <p:nvPr>
            <p:ph sz="quarter" idx="10"/>
          </p:nvPr>
        </p:nvSpPr>
        <p:spPr>
          <a:xfrm>
            <a:off x="457200" y="1628800"/>
            <a:ext cx="8037636" cy="936104"/>
          </a:xfrm>
        </p:spPr>
        <p:txBody>
          <a:bodyPr/>
          <a:lstStyle/>
          <a:p>
            <a:pPr marL="215900" lvl="2" indent="-215900">
              <a:buClr>
                <a:srgbClr val="0077E3"/>
              </a:buClr>
              <a:buFont typeface="Arial" pitchFamily="-105" charset="0"/>
              <a:buChar char="•"/>
            </a:pPr>
            <a:r>
              <a:rPr lang="en-US" sz="1800" dirty="0">
                <a:ea typeface="ＭＳ Ｐゴシック" pitchFamily="-105" charset="-128"/>
              </a:rPr>
              <a:t>This reduces the amount that each tooth can cut and hence reduces the risk of kickback (material being forced back towards the operator).</a:t>
            </a:r>
          </a:p>
          <a:p>
            <a:pPr eaLnBrk="1" hangingPunct="1"/>
            <a:endParaRPr lang="en-GB" dirty="0"/>
          </a:p>
          <a:p>
            <a:endParaRPr lang="en-US" dirty="0"/>
          </a:p>
          <a:p>
            <a:r>
              <a:rPr lang="en-US" dirty="0"/>
              <a:t>     </a:t>
            </a:r>
          </a:p>
        </p:txBody>
      </p:sp>
      <p:pic>
        <p:nvPicPr>
          <p:cNvPr id="2" name="Picture 1">
            <a:extLst>
              <a:ext uri="{FF2B5EF4-FFF2-40B4-BE49-F238E27FC236}">
                <a16:creationId xmlns:a16="http://schemas.microsoft.com/office/drawing/2014/main" id="{2E92CCF1-C131-47C8-91FC-2981083687B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21081" b="20270"/>
          <a:stretch/>
        </p:blipFill>
        <p:spPr>
          <a:xfrm>
            <a:off x="2555776" y="3284984"/>
            <a:ext cx="5553593" cy="1944216"/>
          </a:xfrm>
          <a:prstGeom prst="rect">
            <a:avLst/>
          </a:prstGeom>
        </p:spPr>
      </p:pic>
      <p:sp>
        <p:nvSpPr>
          <p:cNvPr id="4" name="TextBox 3">
            <a:extLst>
              <a:ext uri="{FF2B5EF4-FFF2-40B4-BE49-F238E27FC236}">
                <a16:creationId xmlns:a16="http://schemas.microsoft.com/office/drawing/2014/main" id="{B856A3EC-C479-4C40-A958-AC5C24BF3E03}"/>
              </a:ext>
            </a:extLst>
          </p:cNvPr>
          <p:cNvSpPr txBox="1"/>
          <p:nvPr/>
        </p:nvSpPr>
        <p:spPr>
          <a:xfrm>
            <a:off x="2555776" y="2745344"/>
            <a:ext cx="2338660" cy="584775"/>
          </a:xfrm>
          <a:prstGeom prst="rect">
            <a:avLst/>
          </a:prstGeom>
          <a:noFill/>
        </p:spPr>
        <p:txBody>
          <a:bodyPr wrap="square" rtlCol="0">
            <a:spAutoFit/>
          </a:bodyPr>
          <a:lstStyle/>
          <a:p>
            <a:r>
              <a:rPr lang="en-US" sz="1600" dirty="0"/>
              <a:t>Limits the amount each tooth can move</a:t>
            </a:r>
            <a:endParaRPr lang="en-GB" sz="1600" dirty="0"/>
          </a:p>
        </p:txBody>
      </p:sp>
      <p:sp>
        <p:nvSpPr>
          <p:cNvPr id="7" name="TextBox 6">
            <a:extLst>
              <a:ext uri="{FF2B5EF4-FFF2-40B4-BE49-F238E27FC236}">
                <a16:creationId xmlns:a16="http://schemas.microsoft.com/office/drawing/2014/main" id="{D62F555B-FE52-44E4-959E-247B25386F4A}"/>
              </a:ext>
            </a:extLst>
          </p:cNvPr>
          <p:cNvSpPr txBox="1"/>
          <p:nvPr/>
        </p:nvSpPr>
        <p:spPr>
          <a:xfrm>
            <a:off x="2699792" y="5219922"/>
            <a:ext cx="2338660" cy="584775"/>
          </a:xfrm>
          <a:prstGeom prst="rect">
            <a:avLst/>
          </a:prstGeom>
          <a:noFill/>
        </p:spPr>
        <p:txBody>
          <a:bodyPr wrap="square" rtlCol="0">
            <a:spAutoFit/>
          </a:bodyPr>
          <a:lstStyle/>
          <a:p>
            <a:r>
              <a:rPr lang="en-US" sz="1600" dirty="0"/>
              <a:t>Anti-kickback safety feature</a:t>
            </a:r>
            <a:endParaRPr lang="en-GB" sz="1600" dirty="0"/>
          </a:p>
        </p:txBody>
      </p:sp>
      <p:sp>
        <p:nvSpPr>
          <p:cNvPr id="8" name="TextBox 7">
            <a:extLst>
              <a:ext uri="{FF2B5EF4-FFF2-40B4-BE49-F238E27FC236}">
                <a16:creationId xmlns:a16="http://schemas.microsoft.com/office/drawing/2014/main" id="{6C9A576A-4688-436F-8939-0C3BEC19EE3C}"/>
              </a:ext>
            </a:extLst>
          </p:cNvPr>
          <p:cNvSpPr txBox="1"/>
          <p:nvPr/>
        </p:nvSpPr>
        <p:spPr>
          <a:xfrm>
            <a:off x="5914725" y="5229200"/>
            <a:ext cx="2338660" cy="584775"/>
          </a:xfrm>
          <a:prstGeom prst="rect">
            <a:avLst/>
          </a:prstGeom>
          <a:noFill/>
        </p:spPr>
        <p:txBody>
          <a:bodyPr wrap="square" rtlCol="0">
            <a:spAutoFit/>
          </a:bodyPr>
          <a:lstStyle/>
          <a:p>
            <a:r>
              <a:rPr lang="en-US" sz="1600" dirty="0"/>
              <a:t>Tungsten carbide tipped</a:t>
            </a:r>
            <a:endParaRPr lang="en-GB" sz="1600" dirty="0"/>
          </a:p>
        </p:txBody>
      </p:sp>
    </p:spTree>
    <p:extLst>
      <p:ext uri="{BB962C8B-B14F-4D97-AF65-F5344CB8AC3E}">
        <p14:creationId xmlns:p14="http://schemas.microsoft.com/office/powerpoint/2010/main" val="35803827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60" y="1079952"/>
            <a:ext cx="8229600" cy="382588"/>
          </a:xfrm>
        </p:spPr>
        <p:txBody>
          <a:bodyPr/>
          <a:lstStyle/>
          <a:p>
            <a:r>
              <a:rPr lang="en-US" dirty="0"/>
              <a:t>Jigsaws and reciprocating saws</a:t>
            </a:r>
          </a:p>
        </p:txBody>
      </p:sp>
      <p:sp>
        <p:nvSpPr>
          <p:cNvPr id="8" name="Content Placeholder 7">
            <a:extLst>
              <a:ext uri="{FF2B5EF4-FFF2-40B4-BE49-F238E27FC236}">
                <a16:creationId xmlns:a16="http://schemas.microsoft.com/office/drawing/2014/main" id="{5B76D4CE-F732-42D1-AFDB-3CFFE9CD9A39}"/>
              </a:ext>
            </a:extLst>
          </p:cNvPr>
          <p:cNvSpPr>
            <a:spLocks noGrp="1"/>
          </p:cNvSpPr>
          <p:nvPr>
            <p:ph sz="quarter" idx="10"/>
          </p:nvPr>
        </p:nvSpPr>
        <p:spPr>
          <a:xfrm>
            <a:off x="457200" y="1677234"/>
            <a:ext cx="8229600" cy="4448854"/>
          </a:xfrm>
        </p:spPr>
        <p:txBody>
          <a:bodyPr/>
          <a:lstStyle/>
          <a:p>
            <a:r>
              <a:rPr lang="en-US" dirty="0"/>
              <a:t>These saws use a fixed straight blade that moves in and out (and backwards and forwards in a pendulum action the case of jigsaws) </a:t>
            </a:r>
            <a:br>
              <a:rPr lang="en-US" dirty="0"/>
            </a:br>
            <a:r>
              <a:rPr lang="en-US" dirty="0"/>
              <a:t>to cut materials.</a:t>
            </a:r>
          </a:p>
        </p:txBody>
      </p:sp>
      <p:pic>
        <p:nvPicPr>
          <p:cNvPr id="9" name="Picture 8">
            <a:extLst>
              <a:ext uri="{FF2B5EF4-FFF2-40B4-BE49-F238E27FC236}">
                <a16:creationId xmlns:a16="http://schemas.microsoft.com/office/drawing/2014/main" id="{7FDF6EA1-022D-4CA5-AE99-D9E5F5B02269}"/>
              </a:ext>
            </a:extLst>
          </p:cNvPr>
          <p:cNvPicPr>
            <a:picLocks noChangeAspect="1"/>
          </p:cNvPicPr>
          <p:nvPr/>
        </p:nvPicPr>
        <p:blipFill>
          <a:blip r:embed="rId2"/>
          <a:stretch>
            <a:fillRect/>
          </a:stretch>
        </p:blipFill>
        <p:spPr>
          <a:xfrm>
            <a:off x="6568721" y="2915726"/>
            <a:ext cx="2265040" cy="2265040"/>
          </a:xfrm>
          <a:prstGeom prst="rect">
            <a:avLst/>
          </a:prstGeom>
        </p:spPr>
      </p:pic>
      <p:sp>
        <p:nvSpPr>
          <p:cNvPr id="6" name="TextBox 5">
            <a:extLst>
              <a:ext uri="{FF2B5EF4-FFF2-40B4-BE49-F238E27FC236}">
                <a16:creationId xmlns:a16="http://schemas.microsoft.com/office/drawing/2014/main" id="{2686D394-EDF8-4A58-AAD5-A3A7458D7780}"/>
              </a:ext>
            </a:extLst>
          </p:cNvPr>
          <p:cNvSpPr txBox="1"/>
          <p:nvPr/>
        </p:nvSpPr>
        <p:spPr>
          <a:xfrm>
            <a:off x="310238" y="2915726"/>
            <a:ext cx="6111521" cy="2862322"/>
          </a:xfrm>
          <a:prstGeom prst="rect">
            <a:avLst/>
          </a:prstGeom>
          <a:noFill/>
        </p:spPr>
        <p:txBody>
          <a:bodyPr wrap="square">
            <a:spAutoFit/>
          </a:bodyPr>
          <a:lstStyle/>
          <a:p>
            <a:pPr marL="342900" indent="-342900">
              <a:buClr>
                <a:srgbClr val="0077E3"/>
              </a:buClr>
              <a:buFont typeface="Arial" panose="020B0604020202020204" pitchFamily="34" charset="0"/>
              <a:buChar char="•"/>
            </a:pPr>
            <a:r>
              <a:rPr lang="en-US" dirty="0"/>
              <a:t>Jigsaws can be used to cut wood and metal and are designed for cutting curves.</a:t>
            </a:r>
          </a:p>
          <a:p>
            <a:pPr marL="342900" indent="-342900">
              <a:buClr>
                <a:srgbClr val="0077E3"/>
              </a:buClr>
              <a:buFont typeface="Arial" panose="020B0604020202020204" pitchFamily="34" charset="0"/>
              <a:buChar char="•"/>
            </a:pPr>
            <a:r>
              <a:rPr lang="en-US" dirty="0"/>
              <a:t>Reciprocating saws are designed for the removal of old frames and fixings and can cut through wood and metal with ease.</a:t>
            </a:r>
          </a:p>
          <a:p>
            <a:pPr marL="342900" indent="-342900">
              <a:buClr>
                <a:srgbClr val="0077E3"/>
              </a:buClr>
              <a:buFont typeface="Arial" panose="020B0604020202020204" pitchFamily="34" charset="0"/>
              <a:buChar char="•"/>
            </a:pPr>
            <a:r>
              <a:rPr lang="en-GB" dirty="0"/>
              <a:t>Jigsaws also have a tilting bed allowing compound cuts.</a:t>
            </a:r>
          </a:p>
          <a:p>
            <a:pPr marL="342900" indent="-342900">
              <a:buClr>
                <a:srgbClr val="0077E3"/>
              </a:buClr>
              <a:buFont typeface="Arial" panose="020B0604020202020204" pitchFamily="34" charset="0"/>
              <a:buChar char="•"/>
            </a:pPr>
            <a:r>
              <a:rPr lang="en-GB" dirty="0"/>
              <a:t>Blades can bend making cuts out of square so not ideal for square cuts on thick timber.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8000"/>
            <a:ext cx="8229600" cy="382588"/>
          </a:xfrm>
        </p:spPr>
        <p:txBody>
          <a:bodyPr/>
          <a:lstStyle/>
          <a:p>
            <a:r>
              <a:rPr lang="en-US" dirty="0"/>
              <a:t>Routers</a:t>
            </a:r>
          </a:p>
        </p:txBody>
      </p:sp>
      <p:sp>
        <p:nvSpPr>
          <p:cNvPr id="5" name="Content Placeholder 4">
            <a:extLst>
              <a:ext uri="{FF2B5EF4-FFF2-40B4-BE49-F238E27FC236}">
                <a16:creationId xmlns:a16="http://schemas.microsoft.com/office/drawing/2014/main" id="{157564BE-2C86-4149-B710-1758850272BE}"/>
              </a:ext>
            </a:extLst>
          </p:cNvPr>
          <p:cNvSpPr>
            <a:spLocks noGrp="1"/>
          </p:cNvSpPr>
          <p:nvPr>
            <p:ph sz="quarter" idx="10"/>
          </p:nvPr>
        </p:nvSpPr>
        <p:spPr/>
        <p:txBody>
          <a:bodyPr/>
          <a:lstStyle/>
          <a:p>
            <a:r>
              <a:rPr lang="en-US" b="1" dirty="0"/>
              <a:t>Components</a:t>
            </a:r>
            <a:endParaRPr lang="en-GB" b="1" dirty="0"/>
          </a:p>
        </p:txBody>
      </p:sp>
      <p:grpSp>
        <p:nvGrpSpPr>
          <p:cNvPr id="26" name="Group 25">
            <a:extLst>
              <a:ext uri="{FF2B5EF4-FFF2-40B4-BE49-F238E27FC236}">
                <a16:creationId xmlns:a16="http://schemas.microsoft.com/office/drawing/2014/main" id="{4D54A02C-F4CB-45E3-A276-239A38BB29E8}"/>
              </a:ext>
            </a:extLst>
          </p:cNvPr>
          <p:cNvGrpSpPr/>
          <p:nvPr/>
        </p:nvGrpSpPr>
        <p:grpSpPr>
          <a:xfrm>
            <a:off x="1053651" y="1649868"/>
            <a:ext cx="7322776" cy="4171049"/>
            <a:chOff x="114111" y="812645"/>
            <a:chExt cx="7322776" cy="4171049"/>
          </a:xfrm>
        </p:grpSpPr>
        <p:grpSp>
          <p:nvGrpSpPr>
            <p:cNvPr id="27" name="object 8">
              <a:extLst>
                <a:ext uri="{FF2B5EF4-FFF2-40B4-BE49-F238E27FC236}">
                  <a16:creationId xmlns:a16="http://schemas.microsoft.com/office/drawing/2014/main" id="{C3BDC834-0652-481C-ADCB-2E916C969EC4}"/>
                </a:ext>
              </a:extLst>
            </p:cNvPr>
            <p:cNvGrpSpPr/>
            <p:nvPr/>
          </p:nvGrpSpPr>
          <p:grpSpPr>
            <a:xfrm>
              <a:off x="1236618" y="1031454"/>
              <a:ext cx="5210175" cy="3952240"/>
              <a:chOff x="1217933" y="1027367"/>
              <a:chExt cx="5210175" cy="3952240"/>
            </a:xfrm>
          </p:grpSpPr>
          <p:pic>
            <p:nvPicPr>
              <p:cNvPr id="47" name="object 9">
                <a:extLst>
                  <a:ext uri="{FF2B5EF4-FFF2-40B4-BE49-F238E27FC236}">
                    <a16:creationId xmlns:a16="http://schemas.microsoft.com/office/drawing/2014/main" id="{5C02B211-7961-41C7-8B6E-A071318AF0CD}"/>
                  </a:ext>
                </a:extLst>
              </p:cNvPr>
              <p:cNvPicPr/>
              <p:nvPr/>
            </p:nvPicPr>
            <p:blipFill>
              <a:blip r:embed="rId2" cstate="print"/>
              <a:stretch>
                <a:fillRect/>
              </a:stretch>
            </p:blipFill>
            <p:spPr>
              <a:xfrm>
                <a:off x="1443000" y="1027367"/>
                <a:ext cx="4984748" cy="3951832"/>
              </a:xfrm>
              <a:prstGeom prst="rect">
                <a:avLst/>
              </a:prstGeom>
            </p:spPr>
          </p:pic>
          <p:sp>
            <p:nvSpPr>
              <p:cNvPr id="48" name="object 10">
                <a:extLst>
                  <a:ext uri="{FF2B5EF4-FFF2-40B4-BE49-F238E27FC236}">
                    <a16:creationId xmlns:a16="http://schemas.microsoft.com/office/drawing/2014/main" id="{E211B060-E292-40C3-8C2E-DEB58D4CC508}"/>
                  </a:ext>
                </a:extLst>
              </p:cNvPr>
              <p:cNvSpPr/>
              <p:nvPr/>
            </p:nvSpPr>
            <p:spPr>
              <a:xfrm>
                <a:off x="3839999" y="1304794"/>
                <a:ext cx="1789430" cy="140970"/>
              </a:xfrm>
              <a:custGeom>
                <a:avLst/>
                <a:gdLst/>
                <a:ahLst/>
                <a:cxnLst/>
                <a:rect l="l" t="t" r="r" b="b"/>
                <a:pathLst>
                  <a:path w="1789429" h="140969">
                    <a:moveTo>
                      <a:pt x="0" y="140411"/>
                    </a:moveTo>
                    <a:lnTo>
                      <a:pt x="1789366" y="0"/>
                    </a:lnTo>
                  </a:path>
                </a:pathLst>
              </a:custGeom>
              <a:ln w="12700">
                <a:solidFill>
                  <a:srgbClr val="231F20"/>
                </a:solidFill>
              </a:ln>
            </p:spPr>
            <p:txBody>
              <a:bodyPr wrap="square" lIns="0" tIns="0" rIns="0" bIns="0" rtlCol="0"/>
              <a:lstStyle/>
              <a:p>
                <a:endParaRPr sz="1100"/>
              </a:p>
            </p:txBody>
          </p:sp>
          <p:sp>
            <p:nvSpPr>
              <p:cNvPr id="49" name="object 11">
                <a:extLst>
                  <a:ext uri="{FF2B5EF4-FFF2-40B4-BE49-F238E27FC236}">
                    <a16:creationId xmlns:a16="http://schemas.microsoft.com/office/drawing/2014/main" id="{22AC8A3B-95F9-4B2F-85C0-9730019746F0}"/>
                  </a:ext>
                </a:extLst>
              </p:cNvPr>
              <p:cNvSpPr/>
              <p:nvPr/>
            </p:nvSpPr>
            <p:spPr>
              <a:xfrm>
                <a:off x="1224283" y="3395201"/>
                <a:ext cx="1847850" cy="153035"/>
              </a:xfrm>
              <a:custGeom>
                <a:avLst/>
                <a:gdLst/>
                <a:ahLst/>
                <a:cxnLst/>
                <a:rect l="l" t="t" r="r" b="b"/>
                <a:pathLst>
                  <a:path w="1847850" h="153035">
                    <a:moveTo>
                      <a:pt x="0" y="0"/>
                    </a:moveTo>
                    <a:lnTo>
                      <a:pt x="1847723" y="152996"/>
                    </a:lnTo>
                  </a:path>
                </a:pathLst>
              </a:custGeom>
              <a:ln w="12700">
                <a:solidFill>
                  <a:srgbClr val="231F20"/>
                </a:solidFill>
              </a:ln>
            </p:spPr>
            <p:txBody>
              <a:bodyPr wrap="square" lIns="0" tIns="0" rIns="0" bIns="0" rtlCol="0"/>
              <a:lstStyle/>
              <a:p>
                <a:endParaRPr sz="1100"/>
              </a:p>
            </p:txBody>
          </p:sp>
          <p:sp>
            <p:nvSpPr>
              <p:cNvPr id="50" name="object 12">
                <a:extLst>
                  <a:ext uri="{FF2B5EF4-FFF2-40B4-BE49-F238E27FC236}">
                    <a16:creationId xmlns:a16="http://schemas.microsoft.com/office/drawing/2014/main" id="{0363CED2-B27B-4A31-86F5-AC5D5D3031BC}"/>
                  </a:ext>
                </a:extLst>
              </p:cNvPr>
              <p:cNvSpPr/>
              <p:nvPr/>
            </p:nvSpPr>
            <p:spPr>
              <a:xfrm>
                <a:off x="1487229" y="2001735"/>
                <a:ext cx="1104900" cy="518159"/>
              </a:xfrm>
              <a:custGeom>
                <a:avLst/>
                <a:gdLst/>
                <a:ahLst/>
                <a:cxnLst/>
                <a:rect l="l" t="t" r="r" b="b"/>
                <a:pathLst>
                  <a:path w="1104900" h="518160">
                    <a:moveTo>
                      <a:pt x="0" y="0"/>
                    </a:moveTo>
                    <a:lnTo>
                      <a:pt x="1104773" y="517766"/>
                    </a:lnTo>
                  </a:path>
                </a:pathLst>
              </a:custGeom>
              <a:ln w="12700">
                <a:solidFill>
                  <a:srgbClr val="231F20"/>
                </a:solidFill>
              </a:ln>
            </p:spPr>
            <p:txBody>
              <a:bodyPr wrap="square" lIns="0" tIns="0" rIns="0" bIns="0" rtlCol="0"/>
              <a:lstStyle/>
              <a:p>
                <a:endParaRPr sz="1100"/>
              </a:p>
            </p:txBody>
          </p:sp>
        </p:grpSp>
        <p:sp>
          <p:nvSpPr>
            <p:cNvPr id="28" name="object 13">
              <a:extLst>
                <a:ext uri="{FF2B5EF4-FFF2-40B4-BE49-F238E27FC236}">
                  <a16:creationId xmlns:a16="http://schemas.microsoft.com/office/drawing/2014/main" id="{AD902259-EF5E-4C5B-892A-098E9E416397}"/>
                </a:ext>
              </a:extLst>
            </p:cNvPr>
            <p:cNvSpPr txBox="1"/>
            <p:nvPr/>
          </p:nvSpPr>
          <p:spPr>
            <a:xfrm>
              <a:off x="138744" y="1848576"/>
              <a:ext cx="1345056" cy="182101"/>
            </a:xfrm>
            <a:prstGeom prst="rect">
              <a:avLst/>
            </a:prstGeom>
          </p:spPr>
          <p:txBody>
            <a:bodyPr vert="horz" wrap="square" lIns="0" tIns="12700" rIns="0" bIns="0" rtlCol="0">
              <a:spAutoFit/>
            </a:bodyPr>
            <a:lstStyle/>
            <a:p>
              <a:pPr marL="12700">
                <a:lnSpc>
                  <a:spcPct val="100000"/>
                </a:lnSpc>
                <a:spcBef>
                  <a:spcPts val="100"/>
                </a:spcBef>
              </a:pPr>
              <a:r>
                <a:rPr sz="1100" spc="10" dirty="0">
                  <a:solidFill>
                    <a:srgbClr val="231F20"/>
                  </a:solidFill>
                  <a:latin typeface="Gill Sans MT"/>
                  <a:cs typeface="Gill Sans MT"/>
                </a:rPr>
                <a:t>Fine</a:t>
              </a:r>
              <a:r>
                <a:rPr sz="1100" spc="-5" dirty="0">
                  <a:solidFill>
                    <a:srgbClr val="231F20"/>
                  </a:solidFill>
                  <a:latin typeface="Gill Sans MT"/>
                  <a:cs typeface="Gill Sans MT"/>
                </a:rPr>
                <a:t> </a:t>
              </a:r>
              <a:r>
                <a:rPr sz="1100" spc="20" dirty="0">
                  <a:solidFill>
                    <a:srgbClr val="231F20"/>
                  </a:solidFill>
                  <a:latin typeface="Gill Sans MT"/>
                  <a:cs typeface="Gill Sans MT"/>
                </a:rPr>
                <a:t>depth</a:t>
              </a:r>
              <a:r>
                <a:rPr sz="1100" spc="-5" dirty="0">
                  <a:solidFill>
                    <a:srgbClr val="231F20"/>
                  </a:solidFill>
                  <a:latin typeface="Gill Sans MT"/>
                  <a:cs typeface="Gill Sans MT"/>
                </a:rPr>
                <a:t> </a:t>
              </a:r>
              <a:r>
                <a:rPr sz="1100" spc="20" dirty="0">
                  <a:solidFill>
                    <a:srgbClr val="231F20"/>
                  </a:solidFill>
                  <a:latin typeface="Gill Sans MT"/>
                  <a:cs typeface="Gill Sans MT"/>
                </a:rPr>
                <a:t>adjustment</a:t>
              </a:r>
              <a:endParaRPr sz="1100" dirty="0">
                <a:latin typeface="Gill Sans MT"/>
                <a:cs typeface="Gill Sans MT"/>
              </a:endParaRPr>
            </a:p>
          </p:txBody>
        </p:sp>
        <p:sp>
          <p:nvSpPr>
            <p:cNvPr id="29" name="object 14">
              <a:extLst>
                <a:ext uri="{FF2B5EF4-FFF2-40B4-BE49-F238E27FC236}">
                  <a16:creationId xmlns:a16="http://schemas.microsoft.com/office/drawing/2014/main" id="{00A1FA0A-2D05-4A52-BFEF-B4D7D14F0B18}"/>
                </a:ext>
              </a:extLst>
            </p:cNvPr>
            <p:cNvSpPr txBox="1"/>
            <p:nvPr/>
          </p:nvSpPr>
          <p:spPr>
            <a:xfrm>
              <a:off x="210709" y="3242851"/>
              <a:ext cx="1086949" cy="520655"/>
            </a:xfrm>
            <a:prstGeom prst="rect">
              <a:avLst/>
            </a:prstGeom>
          </p:spPr>
          <p:txBody>
            <a:bodyPr vert="horz" wrap="square" lIns="0" tIns="12700" rIns="0" bIns="0" rtlCol="0">
              <a:spAutoFit/>
            </a:bodyPr>
            <a:lstStyle/>
            <a:p>
              <a:pPr marL="12700">
                <a:lnSpc>
                  <a:spcPct val="100000"/>
                </a:lnSpc>
                <a:spcBef>
                  <a:spcPts val="100"/>
                </a:spcBef>
              </a:pPr>
              <a:r>
                <a:rPr sz="1100" spc="-10" dirty="0">
                  <a:solidFill>
                    <a:srgbClr val="231F20"/>
                  </a:solidFill>
                  <a:latin typeface="Gill Sans MT"/>
                  <a:cs typeface="Gill Sans MT"/>
                </a:rPr>
                <a:t>Chuck</a:t>
              </a:r>
              <a:r>
                <a:rPr sz="1100" spc="-20" dirty="0">
                  <a:solidFill>
                    <a:srgbClr val="231F20"/>
                  </a:solidFill>
                  <a:latin typeface="Gill Sans MT"/>
                  <a:cs typeface="Gill Sans MT"/>
                </a:rPr>
                <a:t> </a:t>
              </a:r>
              <a:r>
                <a:rPr sz="1100" spc="35" dirty="0">
                  <a:solidFill>
                    <a:srgbClr val="231F20"/>
                  </a:solidFill>
                  <a:latin typeface="Gill Sans MT"/>
                  <a:cs typeface="Gill Sans MT"/>
                </a:rPr>
                <a:t>and</a:t>
              </a:r>
              <a:r>
                <a:rPr sz="1100" spc="-15" dirty="0">
                  <a:solidFill>
                    <a:srgbClr val="231F20"/>
                  </a:solidFill>
                  <a:latin typeface="Gill Sans MT"/>
                  <a:cs typeface="Gill Sans MT"/>
                </a:rPr>
                <a:t> </a:t>
              </a:r>
              <a:r>
                <a:rPr sz="1100" spc="5" dirty="0">
                  <a:solidFill>
                    <a:srgbClr val="231F20"/>
                  </a:solidFill>
                  <a:latin typeface="Gill Sans MT"/>
                  <a:cs typeface="Gill Sans MT"/>
                </a:rPr>
                <a:t>collet</a:t>
              </a:r>
              <a:endParaRPr sz="1100" dirty="0">
                <a:latin typeface="Gill Sans MT"/>
                <a:cs typeface="Gill Sans MT"/>
              </a:endParaRPr>
            </a:p>
            <a:p>
              <a:pPr>
                <a:lnSpc>
                  <a:spcPct val="100000"/>
                </a:lnSpc>
                <a:spcBef>
                  <a:spcPts val="30"/>
                </a:spcBef>
              </a:pPr>
              <a:endParaRPr sz="1100" dirty="0">
                <a:latin typeface="Gill Sans MT"/>
                <a:cs typeface="Gill Sans MT"/>
              </a:endParaRPr>
            </a:p>
            <a:p>
              <a:pPr marL="12700">
                <a:lnSpc>
                  <a:spcPct val="100000"/>
                </a:lnSpc>
              </a:pPr>
              <a:r>
                <a:rPr sz="1100" spc="-5" dirty="0">
                  <a:solidFill>
                    <a:srgbClr val="231F20"/>
                  </a:solidFill>
                  <a:latin typeface="Gill Sans MT"/>
                  <a:cs typeface="Gill Sans MT"/>
                </a:rPr>
                <a:t>Depth </a:t>
              </a:r>
              <a:r>
                <a:rPr sz="1100" spc="15" dirty="0">
                  <a:solidFill>
                    <a:srgbClr val="231F20"/>
                  </a:solidFill>
                  <a:latin typeface="Gill Sans MT"/>
                  <a:cs typeface="Gill Sans MT"/>
                </a:rPr>
                <a:t>stop</a:t>
              </a:r>
              <a:endParaRPr sz="1100" dirty="0">
                <a:latin typeface="Gill Sans MT"/>
                <a:cs typeface="Gill Sans MT"/>
              </a:endParaRPr>
            </a:p>
          </p:txBody>
        </p:sp>
        <p:grpSp>
          <p:nvGrpSpPr>
            <p:cNvPr id="30" name="object 15">
              <a:extLst>
                <a:ext uri="{FF2B5EF4-FFF2-40B4-BE49-F238E27FC236}">
                  <a16:creationId xmlns:a16="http://schemas.microsoft.com/office/drawing/2014/main" id="{EDEBB80B-EF48-476A-94A4-49ABDFD2A25D}"/>
                </a:ext>
              </a:extLst>
            </p:cNvPr>
            <p:cNvGrpSpPr/>
            <p:nvPr/>
          </p:nvGrpSpPr>
          <p:grpSpPr>
            <a:xfrm>
              <a:off x="764049" y="2284546"/>
              <a:ext cx="1834514" cy="1421130"/>
              <a:chOff x="764049" y="2284546"/>
              <a:chExt cx="1834514" cy="1421130"/>
            </a:xfrm>
          </p:grpSpPr>
          <p:sp>
            <p:nvSpPr>
              <p:cNvPr id="45" name="object 16">
                <a:extLst>
                  <a:ext uri="{FF2B5EF4-FFF2-40B4-BE49-F238E27FC236}">
                    <a16:creationId xmlns:a16="http://schemas.microsoft.com/office/drawing/2014/main" id="{1733B912-0C56-49EA-8471-6FEB0FD45237}"/>
                  </a:ext>
                </a:extLst>
              </p:cNvPr>
              <p:cNvSpPr/>
              <p:nvPr/>
            </p:nvSpPr>
            <p:spPr>
              <a:xfrm>
                <a:off x="991595" y="3665609"/>
                <a:ext cx="1600835" cy="33655"/>
              </a:xfrm>
              <a:custGeom>
                <a:avLst/>
                <a:gdLst/>
                <a:ahLst/>
                <a:cxnLst/>
                <a:rect l="l" t="t" r="r" b="b"/>
                <a:pathLst>
                  <a:path w="1600835" h="33654">
                    <a:moveTo>
                      <a:pt x="0" y="0"/>
                    </a:moveTo>
                    <a:lnTo>
                      <a:pt x="1600403" y="33553"/>
                    </a:lnTo>
                  </a:path>
                </a:pathLst>
              </a:custGeom>
              <a:ln w="12700">
                <a:solidFill>
                  <a:srgbClr val="231F20"/>
                </a:solidFill>
              </a:ln>
            </p:spPr>
            <p:txBody>
              <a:bodyPr wrap="square" lIns="0" tIns="0" rIns="0" bIns="0" rtlCol="0"/>
              <a:lstStyle/>
              <a:p>
                <a:endParaRPr sz="1100"/>
              </a:p>
            </p:txBody>
          </p:sp>
          <p:sp>
            <p:nvSpPr>
              <p:cNvPr id="46" name="object 17">
                <a:extLst>
                  <a:ext uri="{FF2B5EF4-FFF2-40B4-BE49-F238E27FC236}">
                    <a16:creationId xmlns:a16="http://schemas.microsoft.com/office/drawing/2014/main" id="{2496C809-590D-424F-9E56-8CC925C5C199}"/>
                  </a:ext>
                </a:extLst>
              </p:cNvPr>
              <p:cNvSpPr/>
              <p:nvPr/>
            </p:nvSpPr>
            <p:spPr>
              <a:xfrm>
                <a:off x="770399" y="2290896"/>
                <a:ext cx="944244" cy="114300"/>
              </a:xfrm>
              <a:custGeom>
                <a:avLst/>
                <a:gdLst/>
                <a:ahLst/>
                <a:cxnLst/>
                <a:rect l="l" t="t" r="r" b="b"/>
                <a:pathLst>
                  <a:path w="944244" h="114300">
                    <a:moveTo>
                      <a:pt x="0" y="0"/>
                    </a:moveTo>
                    <a:lnTo>
                      <a:pt x="944105" y="114300"/>
                    </a:lnTo>
                  </a:path>
                </a:pathLst>
              </a:custGeom>
              <a:ln w="12700">
                <a:solidFill>
                  <a:srgbClr val="231F20"/>
                </a:solidFill>
              </a:ln>
            </p:spPr>
            <p:txBody>
              <a:bodyPr wrap="square" lIns="0" tIns="0" rIns="0" bIns="0" rtlCol="0"/>
              <a:lstStyle/>
              <a:p>
                <a:endParaRPr sz="1100"/>
              </a:p>
            </p:txBody>
          </p:sp>
        </p:grpSp>
        <p:sp>
          <p:nvSpPr>
            <p:cNvPr id="31" name="object 18">
              <a:extLst>
                <a:ext uri="{FF2B5EF4-FFF2-40B4-BE49-F238E27FC236}">
                  <a16:creationId xmlns:a16="http://schemas.microsoft.com/office/drawing/2014/main" id="{E579BB27-0628-40D5-AE1E-A3C3E184E9A2}"/>
                </a:ext>
              </a:extLst>
            </p:cNvPr>
            <p:cNvSpPr txBox="1"/>
            <p:nvPr/>
          </p:nvSpPr>
          <p:spPr>
            <a:xfrm>
              <a:off x="2643616" y="812645"/>
              <a:ext cx="4558419" cy="1119794"/>
            </a:xfrm>
            <a:prstGeom prst="rect">
              <a:avLst/>
            </a:prstGeom>
          </p:spPr>
          <p:txBody>
            <a:bodyPr vert="horz" wrap="square" lIns="0" tIns="12700" rIns="0" bIns="0" rtlCol="0">
              <a:spAutoFit/>
            </a:bodyPr>
            <a:lstStyle/>
            <a:p>
              <a:pPr marL="3072130" marR="138430">
                <a:lnSpc>
                  <a:spcPct val="104200"/>
                </a:lnSpc>
              </a:pPr>
              <a:r>
                <a:rPr sz="1100" spc="35" dirty="0">
                  <a:solidFill>
                    <a:srgbClr val="231F20"/>
                  </a:solidFill>
                  <a:latin typeface="Gill Sans MT"/>
                  <a:cs typeface="Gill Sans MT"/>
                </a:rPr>
                <a:t>Speed </a:t>
              </a:r>
              <a:r>
                <a:rPr sz="1100" spc="25" dirty="0">
                  <a:solidFill>
                    <a:srgbClr val="231F20"/>
                  </a:solidFill>
                  <a:latin typeface="Gill Sans MT"/>
                  <a:cs typeface="Gill Sans MT"/>
                </a:rPr>
                <a:t>setting. </a:t>
              </a:r>
              <a:r>
                <a:rPr sz="1100" spc="-5" dirty="0">
                  <a:solidFill>
                    <a:srgbClr val="231F20"/>
                  </a:solidFill>
                  <a:latin typeface="Gill Sans MT"/>
                  <a:cs typeface="Gill Sans MT"/>
                </a:rPr>
                <a:t>This </a:t>
              </a:r>
              <a:r>
                <a:rPr sz="1100" spc="20" dirty="0">
                  <a:solidFill>
                    <a:srgbClr val="231F20"/>
                  </a:solidFill>
                  <a:latin typeface="Gill Sans MT"/>
                  <a:cs typeface="Gill Sans MT"/>
                </a:rPr>
                <a:t>is reduced</a:t>
              </a:r>
              <a:r>
                <a:rPr sz="1100" spc="-20" dirty="0">
                  <a:solidFill>
                    <a:srgbClr val="231F20"/>
                  </a:solidFill>
                  <a:latin typeface="Gill Sans MT"/>
                  <a:cs typeface="Gill Sans MT"/>
                </a:rPr>
                <a:t> </a:t>
              </a:r>
              <a:r>
                <a:rPr sz="1100" spc="20" dirty="0">
                  <a:solidFill>
                    <a:srgbClr val="231F20"/>
                  </a:solidFill>
                  <a:latin typeface="Gill Sans MT"/>
                  <a:cs typeface="Gill Sans MT"/>
                </a:rPr>
                <a:t>when</a:t>
              </a:r>
              <a:r>
                <a:rPr sz="1100" spc="-15" dirty="0">
                  <a:solidFill>
                    <a:srgbClr val="231F20"/>
                  </a:solidFill>
                  <a:latin typeface="Gill Sans MT"/>
                  <a:cs typeface="Gill Sans MT"/>
                </a:rPr>
                <a:t> </a:t>
              </a:r>
              <a:r>
                <a:rPr sz="1100" spc="35" dirty="0">
                  <a:solidFill>
                    <a:srgbClr val="231F20"/>
                  </a:solidFill>
                  <a:latin typeface="Gill Sans MT"/>
                  <a:cs typeface="Gill Sans MT"/>
                </a:rPr>
                <a:t>using</a:t>
              </a:r>
              <a:r>
                <a:rPr sz="1100" spc="-15" dirty="0">
                  <a:solidFill>
                    <a:srgbClr val="231F20"/>
                  </a:solidFill>
                  <a:latin typeface="Gill Sans MT"/>
                  <a:cs typeface="Gill Sans MT"/>
                </a:rPr>
                <a:t> </a:t>
              </a:r>
              <a:r>
                <a:rPr sz="1100" spc="20" dirty="0">
                  <a:solidFill>
                    <a:srgbClr val="231F20"/>
                  </a:solidFill>
                  <a:latin typeface="Gill Sans MT"/>
                  <a:cs typeface="Gill Sans MT"/>
                </a:rPr>
                <a:t>large </a:t>
              </a:r>
              <a:r>
                <a:rPr sz="1100" spc="-204" dirty="0">
                  <a:solidFill>
                    <a:srgbClr val="231F20"/>
                  </a:solidFill>
                  <a:latin typeface="Gill Sans MT"/>
                  <a:cs typeface="Gill Sans MT"/>
                </a:rPr>
                <a:t> </a:t>
              </a:r>
              <a:r>
                <a:rPr sz="1100" spc="15" dirty="0">
                  <a:solidFill>
                    <a:srgbClr val="231F20"/>
                  </a:solidFill>
                  <a:latin typeface="Gill Sans MT"/>
                  <a:cs typeface="Gill Sans MT"/>
                </a:rPr>
                <a:t>diameter</a:t>
              </a:r>
              <a:r>
                <a:rPr sz="1100" dirty="0">
                  <a:solidFill>
                    <a:srgbClr val="231F20"/>
                  </a:solidFill>
                  <a:latin typeface="Gill Sans MT"/>
                  <a:cs typeface="Gill Sans MT"/>
                </a:rPr>
                <a:t> </a:t>
              </a:r>
              <a:r>
                <a:rPr sz="1100" spc="10" dirty="0">
                  <a:solidFill>
                    <a:srgbClr val="231F20"/>
                  </a:solidFill>
                  <a:latin typeface="Gill Sans MT"/>
                  <a:cs typeface="Gill Sans MT"/>
                </a:rPr>
                <a:t>cutters</a:t>
              </a:r>
              <a:endParaRPr lang="en-US" sz="1100" spc="10" dirty="0">
                <a:solidFill>
                  <a:srgbClr val="231F20"/>
                </a:solidFill>
                <a:latin typeface="Gill Sans MT"/>
                <a:cs typeface="Gill Sans MT"/>
              </a:endParaRPr>
            </a:p>
            <a:p>
              <a:pPr marL="3072130" marR="138430">
                <a:lnSpc>
                  <a:spcPct val="104200"/>
                </a:lnSpc>
              </a:pPr>
              <a:endParaRPr sz="1100" dirty="0">
                <a:latin typeface="Gill Sans MT"/>
                <a:cs typeface="Gill Sans MT"/>
              </a:endParaRPr>
            </a:p>
            <a:p>
              <a:pPr>
                <a:lnSpc>
                  <a:spcPct val="100000"/>
                </a:lnSpc>
              </a:pPr>
              <a:endParaRPr sz="1100" dirty="0">
                <a:latin typeface="Gill Sans MT"/>
                <a:cs typeface="Gill Sans MT"/>
              </a:endParaRPr>
            </a:p>
            <a:p>
              <a:pPr marL="3072130">
                <a:lnSpc>
                  <a:spcPct val="100000"/>
                </a:lnSpc>
                <a:spcBef>
                  <a:spcPts val="530"/>
                </a:spcBef>
              </a:pPr>
              <a:r>
                <a:rPr sz="1100" spc="-5" dirty="0">
                  <a:solidFill>
                    <a:srgbClr val="231F20"/>
                  </a:solidFill>
                  <a:latin typeface="Gill Sans MT"/>
                  <a:cs typeface="Gill Sans MT"/>
                </a:rPr>
                <a:t>Trigger</a:t>
              </a:r>
              <a:r>
                <a:rPr sz="1100" spc="5" dirty="0">
                  <a:solidFill>
                    <a:srgbClr val="231F20"/>
                  </a:solidFill>
                  <a:latin typeface="Gill Sans MT"/>
                  <a:cs typeface="Gill Sans MT"/>
                </a:rPr>
                <a:t> </a:t>
              </a:r>
              <a:r>
                <a:rPr sz="1100" spc="35" dirty="0">
                  <a:solidFill>
                    <a:srgbClr val="231F20"/>
                  </a:solidFill>
                  <a:latin typeface="Gill Sans MT"/>
                  <a:cs typeface="Gill Sans MT"/>
                </a:rPr>
                <a:t>and</a:t>
              </a:r>
              <a:r>
                <a:rPr sz="1100" spc="5" dirty="0">
                  <a:solidFill>
                    <a:srgbClr val="231F20"/>
                  </a:solidFill>
                  <a:latin typeface="Gill Sans MT"/>
                  <a:cs typeface="Gill Sans MT"/>
                </a:rPr>
                <a:t> </a:t>
              </a:r>
              <a:r>
                <a:rPr sz="1100" spc="25" dirty="0">
                  <a:solidFill>
                    <a:srgbClr val="231F20"/>
                  </a:solidFill>
                  <a:latin typeface="Gill Sans MT"/>
                  <a:cs typeface="Gill Sans MT"/>
                </a:rPr>
                <a:t>safety</a:t>
              </a:r>
              <a:r>
                <a:rPr sz="1100" spc="5" dirty="0">
                  <a:solidFill>
                    <a:srgbClr val="231F20"/>
                  </a:solidFill>
                  <a:latin typeface="Gill Sans MT"/>
                  <a:cs typeface="Gill Sans MT"/>
                </a:rPr>
                <a:t> </a:t>
              </a:r>
              <a:r>
                <a:rPr sz="1100" spc="15" dirty="0">
                  <a:solidFill>
                    <a:srgbClr val="231F20"/>
                  </a:solidFill>
                  <a:latin typeface="Gill Sans MT"/>
                  <a:cs typeface="Gill Sans MT"/>
                </a:rPr>
                <a:t>switch</a:t>
              </a:r>
              <a:endParaRPr sz="1100" dirty="0">
                <a:latin typeface="Gill Sans MT"/>
                <a:cs typeface="Gill Sans MT"/>
              </a:endParaRPr>
            </a:p>
          </p:txBody>
        </p:sp>
        <p:sp>
          <p:nvSpPr>
            <p:cNvPr id="32" name="object 19">
              <a:extLst>
                <a:ext uri="{FF2B5EF4-FFF2-40B4-BE49-F238E27FC236}">
                  <a16:creationId xmlns:a16="http://schemas.microsoft.com/office/drawing/2014/main" id="{11AF977D-A568-4453-8D3E-82B82D6A79FC}"/>
                </a:ext>
              </a:extLst>
            </p:cNvPr>
            <p:cNvSpPr txBox="1"/>
            <p:nvPr/>
          </p:nvSpPr>
          <p:spPr>
            <a:xfrm>
              <a:off x="245960" y="2173120"/>
              <a:ext cx="631655" cy="520655"/>
            </a:xfrm>
            <a:prstGeom prst="rect">
              <a:avLst/>
            </a:prstGeom>
          </p:spPr>
          <p:txBody>
            <a:bodyPr vert="horz" wrap="square" lIns="0" tIns="12700" rIns="0" bIns="0" rtlCol="0">
              <a:spAutoFit/>
            </a:bodyPr>
            <a:lstStyle/>
            <a:p>
              <a:pPr marL="12700">
                <a:lnSpc>
                  <a:spcPct val="100000"/>
                </a:lnSpc>
                <a:spcBef>
                  <a:spcPts val="100"/>
                </a:spcBef>
              </a:pPr>
              <a:r>
                <a:rPr sz="1100" spc="10" dirty="0">
                  <a:solidFill>
                    <a:srgbClr val="231F20"/>
                  </a:solidFill>
                  <a:latin typeface="Gill Sans MT"/>
                  <a:cs typeface="Gill Sans MT"/>
                </a:rPr>
                <a:t>Handle</a:t>
              </a:r>
              <a:endParaRPr sz="1100" dirty="0">
                <a:latin typeface="Gill Sans MT"/>
                <a:cs typeface="Gill Sans MT"/>
              </a:endParaRPr>
            </a:p>
            <a:p>
              <a:pPr>
                <a:lnSpc>
                  <a:spcPct val="100000"/>
                </a:lnSpc>
                <a:spcBef>
                  <a:spcPts val="30"/>
                </a:spcBef>
              </a:pPr>
              <a:endParaRPr sz="1100" dirty="0">
                <a:latin typeface="Gill Sans MT"/>
                <a:cs typeface="Gill Sans MT"/>
              </a:endParaRPr>
            </a:p>
            <a:p>
              <a:pPr marL="12700">
                <a:lnSpc>
                  <a:spcPct val="100000"/>
                </a:lnSpc>
              </a:pPr>
              <a:r>
                <a:rPr sz="1100" spc="15" dirty="0">
                  <a:solidFill>
                    <a:srgbClr val="231F20"/>
                  </a:solidFill>
                  <a:latin typeface="Gill Sans MT"/>
                  <a:cs typeface="Gill Sans MT"/>
                </a:rPr>
                <a:t>Body</a:t>
              </a:r>
              <a:endParaRPr sz="1100" dirty="0">
                <a:latin typeface="Gill Sans MT"/>
                <a:cs typeface="Gill Sans MT"/>
              </a:endParaRPr>
            </a:p>
          </p:txBody>
        </p:sp>
        <p:sp>
          <p:nvSpPr>
            <p:cNvPr id="33" name="object 20">
              <a:extLst>
                <a:ext uri="{FF2B5EF4-FFF2-40B4-BE49-F238E27FC236}">
                  <a16:creationId xmlns:a16="http://schemas.microsoft.com/office/drawing/2014/main" id="{D8F4D235-E4E2-4D8A-896A-82E6050E9276}"/>
                </a:ext>
              </a:extLst>
            </p:cNvPr>
            <p:cNvSpPr txBox="1"/>
            <p:nvPr/>
          </p:nvSpPr>
          <p:spPr>
            <a:xfrm>
              <a:off x="5567264" y="4689902"/>
              <a:ext cx="441459" cy="182101"/>
            </a:xfrm>
            <a:prstGeom prst="rect">
              <a:avLst/>
            </a:prstGeom>
          </p:spPr>
          <p:txBody>
            <a:bodyPr vert="horz" wrap="square" lIns="0" tIns="12700" rIns="0" bIns="0" rtlCol="0">
              <a:spAutoFit/>
            </a:bodyPr>
            <a:lstStyle/>
            <a:p>
              <a:pPr marL="12700">
                <a:lnSpc>
                  <a:spcPct val="100000"/>
                </a:lnSpc>
                <a:spcBef>
                  <a:spcPts val="100"/>
                </a:spcBef>
              </a:pPr>
              <a:r>
                <a:rPr sz="1100" spc="20" dirty="0">
                  <a:solidFill>
                    <a:srgbClr val="231F20"/>
                  </a:solidFill>
                  <a:latin typeface="Gill Sans MT"/>
                  <a:cs typeface="Gill Sans MT"/>
                </a:rPr>
                <a:t>Fence</a:t>
              </a:r>
              <a:endParaRPr sz="1100" dirty="0">
                <a:latin typeface="Gill Sans MT"/>
                <a:cs typeface="Gill Sans MT"/>
              </a:endParaRPr>
            </a:p>
          </p:txBody>
        </p:sp>
        <p:sp>
          <p:nvSpPr>
            <p:cNvPr id="34" name="object 21">
              <a:extLst>
                <a:ext uri="{FF2B5EF4-FFF2-40B4-BE49-F238E27FC236}">
                  <a16:creationId xmlns:a16="http://schemas.microsoft.com/office/drawing/2014/main" id="{2D99F3B2-1D7A-497C-8F90-EB1E94DDA391}"/>
                </a:ext>
              </a:extLst>
            </p:cNvPr>
            <p:cNvSpPr txBox="1"/>
            <p:nvPr/>
          </p:nvSpPr>
          <p:spPr>
            <a:xfrm>
              <a:off x="5669682" y="2628983"/>
              <a:ext cx="1767205" cy="702756"/>
            </a:xfrm>
            <a:prstGeom prst="rect">
              <a:avLst/>
            </a:prstGeom>
          </p:spPr>
          <p:txBody>
            <a:bodyPr vert="horz" wrap="square" lIns="0" tIns="12700" rIns="0" bIns="0" rtlCol="0">
              <a:spAutoFit/>
            </a:bodyPr>
            <a:lstStyle/>
            <a:p>
              <a:pPr marL="12700">
                <a:lnSpc>
                  <a:spcPct val="100000"/>
                </a:lnSpc>
                <a:spcBef>
                  <a:spcPts val="100"/>
                </a:spcBef>
              </a:pPr>
              <a:endParaRPr lang="en-US" sz="1100" spc="30" dirty="0">
                <a:solidFill>
                  <a:srgbClr val="231F20"/>
                </a:solidFill>
                <a:latin typeface="Gill Sans MT"/>
                <a:cs typeface="Gill Sans MT"/>
              </a:endParaRPr>
            </a:p>
            <a:p>
              <a:pPr marL="12700">
                <a:lnSpc>
                  <a:spcPct val="100000"/>
                </a:lnSpc>
                <a:spcBef>
                  <a:spcPts val="100"/>
                </a:spcBef>
              </a:pPr>
              <a:r>
                <a:rPr sz="1100" spc="30" dirty="0">
                  <a:solidFill>
                    <a:srgbClr val="231F20"/>
                  </a:solidFill>
                  <a:latin typeface="Gill Sans MT"/>
                  <a:cs typeface="Gill Sans MT"/>
                </a:rPr>
                <a:t>Base</a:t>
              </a:r>
              <a:endParaRPr sz="1100" dirty="0">
                <a:latin typeface="Gill Sans MT"/>
                <a:cs typeface="Gill Sans MT"/>
              </a:endParaRPr>
            </a:p>
            <a:p>
              <a:pPr>
                <a:lnSpc>
                  <a:spcPct val="100000"/>
                </a:lnSpc>
                <a:spcBef>
                  <a:spcPts val="30"/>
                </a:spcBef>
              </a:pPr>
              <a:endParaRPr sz="1100" dirty="0">
                <a:latin typeface="Gill Sans MT"/>
                <a:cs typeface="Gill Sans MT"/>
              </a:endParaRPr>
            </a:p>
            <a:p>
              <a:pPr marL="12700">
                <a:lnSpc>
                  <a:spcPct val="100000"/>
                </a:lnSpc>
              </a:pPr>
              <a:r>
                <a:rPr sz="1100" spc="10" dirty="0">
                  <a:solidFill>
                    <a:srgbClr val="231F20"/>
                  </a:solidFill>
                  <a:latin typeface="Gill Sans MT"/>
                  <a:cs typeface="Gill Sans MT"/>
                </a:rPr>
                <a:t>Fine</a:t>
              </a:r>
              <a:r>
                <a:rPr sz="1100" dirty="0">
                  <a:solidFill>
                    <a:srgbClr val="231F20"/>
                  </a:solidFill>
                  <a:latin typeface="Gill Sans MT"/>
                  <a:cs typeface="Gill Sans MT"/>
                </a:rPr>
                <a:t> </a:t>
              </a:r>
              <a:r>
                <a:rPr sz="1100" spc="20" dirty="0">
                  <a:solidFill>
                    <a:srgbClr val="231F20"/>
                  </a:solidFill>
                  <a:latin typeface="Gill Sans MT"/>
                  <a:cs typeface="Gill Sans MT"/>
                </a:rPr>
                <a:t>adjustment</a:t>
              </a:r>
              <a:r>
                <a:rPr sz="1100" dirty="0">
                  <a:solidFill>
                    <a:srgbClr val="231F20"/>
                  </a:solidFill>
                  <a:latin typeface="Gill Sans MT"/>
                  <a:cs typeface="Gill Sans MT"/>
                </a:rPr>
                <a:t> </a:t>
              </a:r>
              <a:r>
                <a:rPr sz="1100" spc="-5" dirty="0">
                  <a:solidFill>
                    <a:srgbClr val="231F20"/>
                  </a:solidFill>
                  <a:latin typeface="Gill Sans MT"/>
                  <a:cs typeface="Gill Sans MT"/>
                </a:rPr>
                <a:t>for</a:t>
              </a:r>
              <a:r>
                <a:rPr sz="1100" dirty="0">
                  <a:solidFill>
                    <a:srgbClr val="231F20"/>
                  </a:solidFill>
                  <a:latin typeface="Gill Sans MT"/>
                  <a:cs typeface="Gill Sans MT"/>
                </a:rPr>
                <a:t> </a:t>
              </a:r>
              <a:r>
                <a:rPr sz="1100" spc="25" dirty="0">
                  <a:solidFill>
                    <a:srgbClr val="231F20"/>
                  </a:solidFill>
                  <a:latin typeface="Gill Sans MT"/>
                  <a:cs typeface="Gill Sans MT"/>
                </a:rPr>
                <a:t>fence</a:t>
              </a:r>
              <a:endParaRPr sz="1100" dirty="0">
                <a:latin typeface="Gill Sans MT"/>
                <a:cs typeface="Gill Sans MT"/>
              </a:endParaRPr>
            </a:p>
          </p:txBody>
        </p:sp>
        <p:sp>
          <p:nvSpPr>
            <p:cNvPr id="35" name="object 22">
              <a:extLst>
                <a:ext uri="{FF2B5EF4-FFF2-40B4-BE49-F238E27FC236}">
                  <a16:creationId xmlns:a16="http://schemas.microsoft.com/office/drawing/2014/main" id="{FA030FE0-A225-4213-84BD-5A1ACB97BC13}"/>
                </a:ext>
              </a:extLst>
            </p:cNvPr>
            <p:cNvSpPr txBox="1"/>
            <p:nvPr/>
          </p:nvSpPr>
          <p:spPr>
            <a:xfrm>
              <a:off x="5639300" y="2025849"/>
              <a:ext cx="737285" cy="182101"/>
            </a:xfrm>
            <a:prstGeom prst="rect">
              <a:avLst/>
            </a:prstGeom>
          </p:spPr>
          <p:txBody>
            <a:bodyPr vert="horz" wrap="square" lIns="0" tIns="12700" rIns="0" bIns="0" rtlCol="0">
              <a:spAutoFit/>
            </a:bodyPr>
            <a:lstStyle/>
            <a:p>
              <a:pPr marL="12700">
                <a:lnSpc>
                  <a:spcPct val="100000"/>
                </a:lnSpc>
                <a:spcBef>
                  <a:spcPts val="100"/>
                </a:spcBef>
              </a:pPr>
              <a:r>
                <a:rPr sz="1100" spc="10" dirty="0">
                  <a:solidFill>
                    <a:srgbClr val="231F20"/>
                  </a:solidFill>
                  <a:latin typeface="Gill Sans MT"/>
                  <a:cs typeface="Gill Sans MT"/>
                </a:rPr>
                <a:t>Handle</a:t>
              </a:r>
              <a:endParaRPr sz="1100" dirty="0">
                <a:latin typeface="Gill Sans MT"/>
                <a:cs typeface="Gill Sans MT"/>
              </a:endParaRPr>
            </a:p>
          </p:txBody>
        </p:sp>
        <p:grpSp>
          <p:nvGrpSpPr>
            <p:cNvPr id="36" name="object 23">
              <a:extLst>
                <a:ext uri="{FF2B5EF4-FFF2-40B4-BE49-F238E27FC236}">
                  <a16:creationId xmlns:a16="http://schemas.microsoft.com/office/drawing/2014/main" id="{A60894FC-EDF0-4DD1-8DFD-D6760B8B5417}"/>
                </a:ext>
              </a:extLst>
            </p:cNvPr>
            <p:cNvGrpSpPr/>
            <p:nvPr/>
          </p:nvGrpSpPr>
          <p:grpSpPr>
            <a:xfrm>
              <a:off x="679450" y="1827346"/>
              <a:ext cx="5065395" cy="2954020"/>
              <a:chOff x="679450" y="1827346"/>
              <a:chExt cx="5065395" cy="2954020"/>
            </a:xfrm>
          </p:grpSpPr>
          <p:sp>
            <p:nvSpPr>
              <p:cNvPr id="38" name="object 24">
                <a:extLst>
                  <a:ext uri="{FF2B5EF4-FFF2-40B4-BE49-F238E27FC236}">
                    <a16:creationId xmlns:a16="http://schemas.microsoft.com/office/drawing/2014/main" id="{9BA89669-FA1E-4F7A-AB4D-019CF70F85F9}"/>
                  </a:ext>
                </a:extLst>
              </p:cNvPr>
              <p:cNvSpPr/>
              <p:nvPr/>
            </p:nvSpPr>
            <p:spPr>
              <a:xfrm>
                <a:off x="685800" y="2585191"/>
                <a:ext cx="2686685" cy="48895"/>
              </a:xfrm>
              <a:custGeom>
                <a:avLst/>
                <a:gdLst/>
                <a:ahLst/>
                <a:cxnLst/>
                <a:rect l="l" t="t" r="r" b="b"/>
                <a:pathLst>
                  <a:path w="2686685" h="48894">
                    <a:moveTo>
                      <a:pt x="0" y="0"/>
                    </a:moveTo>
                    <a:lnTo>
                      <a:pt x="2686202" y="48602"/>
                    </a:lnTo>
                  </a:path>
                </a:pathLst>
              </a:custGeom>
              <a:ln w="12700">
                <a:solidFill>
                  <a:srgbClr val="231F20"/>
                </a:solidFill>
              </a:ln>
            </p:spPr>
            <p:txBody>
              <a:bodyPr wrap="square" lIns="0" tIns="0" rIns="0" bIns="0" rtlCol="0"/>
              <a:lstStyle/>
              <a:p>
                <a:endParaRPr sz="1100"/>
              </a:p>
            </p:txBody>
          </p:sp>
          <p:sp>
            <p:nvSpPr>
              <p:cNvPr id="39" name="object 25">
                <a:extLst>
                  <a:ext uri="{FF2B5EF4-FFF2-40B4-BE49-F238E27FC236}">
                    <a16:creationId xmlns:a16="http://schemas.microsoft.com/office/drawing/2014/main" id="{FDA2576B-721C-4406-85EB-08D5CA745975}"/>
                  </a:ext>
                </a:extLst>
              </p:cNvPr>
              <p:cNvSpPr/>
              <p:nvPr/>
            </p:nvSpPr>
            <p:spPr>
              <a:xfrm>
                <a:off x="4114800" y="1833696"/>
                <a:ext cx="1485900" cy="457200"/>
              </a:xfrm>
              <a:custGeom>
                <a:avLst/>
                <a:gdLst/>
                <a:ahLst/>
                <a:cxnLst/>
                <a:rect l="l" t="t" r="r" b="b"/>
                <a:pathLst>
                  <a:path w="1485900" h="457200">
                    <a:moveTo>
                      <a:pt x="1485900" y="0"/>
                    </a:moveTo>
                    <a:lnTo>
                      <a:pt x="0" y="457200"/>
                    </a:lnTo>
                  </a:path>
                </a:pathLst>
              </a:custGeom>
              <a:ln w="12700">
                <a:solidFill>
                  <a:srgbClr val="231F20"/>
                </a:solidFill>
              </a:ln>
            </p:spPr>
            <p:txBody>
              <a:bodyPr wrap="square" lIns="0" tIns="0" rIns="0" bIns="0" rtlCol="0"/>
              <a:lstStyle/>
              <a:p>
                <a:endParaRPr sz="1100"/>
              </a:p>
            </p:txBody>
          </p:sp>
          <p:sp>
            <p:nvSpPr>
              <p:cNvPr id="40" name="object 26">
                <a:extLst>
                  <a:ext uri="{FF2B5EF4-FFF2-40B4-BE49-F238E27FC236}">
                    <a16:creationId xmlns:a16="http://schemas.microsoft.com/office/drawing/2014/main" id="{FEFB0148-8899-43B5-8CF4-726AA61AC2E1}"/>
                  </a:ext>
                </a:extLst>
              </p:cNvPr>
              <p:cNvSpPr/>
              <p:nvPr/>
            </p:nvSpPr>
            <p:spPr>
              <a:xfrm>
                <a:off x="4457700" y="2117195"/>
                <a:ext cx="1143000" cy="576580"/>
              </a:xfrm>
              <a:custGeom>
                <a:avLst/>
                <a:gdLst/>
                <a:ahLst/>
                <a:cxnLst/>
                <a:rect l="l" t="t" r="r" b="b"/>
                <a:pathLst>
                  <a:path w="1143000" h="576580">
                    <a:moveTo>
                      <a:pt x="0" y="575995"/>
                    </a:moveTo>
                    <a:lnTo>
                      <a:pt x="1143000" y="0"/>
                    </a:lnTo>
                  </a:path>
                </a:pathLst>
              </a:custGeom>
              <a:ln w="12700">
                <a:solidFill>
                  <a:srgbClr val="231F20"/>
                </a:solidFill>
              </a:ln>
            </p:spPr>
            <p:txBody>
              <a:bodyPr wrap="square" lIns="0" tIns="0" rIns="0" bIns="0" rtlCol="0"/>
              <a:lstStyle/>
              <a:p>
                <a:endParaRPr sz="1100"/>
              </a:p>
            </p:txBody>
          </p:sp>
          <p:sp>
            <p:nvSpPr>
              <p:cNvPr id="41" name="object 27">
                <a:extLst>
                  <a:ext uri="{FF2B5EF4-FFF2-40B4-BE49-F238E27FC236}">
                    <a16:creationId xmlns:a16="http://schemas.microsoft.com/office/drawing/2014/main" id="{46DD6FD7-1E3D-405E-8D38-9EF0E3D6BD60}"/>
                  </a:ext>
                </a:extLst>
              </p:cNvPr>
              <p:cNvSpPr/>
              <p:nvPr/>
            </p:nvSpPr>
            <p:spPr>
              <a:xfrm>
                <a:off x="4887908" y="4677275"/>
                <a:ext cx="677545" cy="97790"/>
              </a:xfrm>
              <a:custGeom>
                <a:avLst/>
                <a:gdLst/>
                <a:ahLst/>
                <a:cxnLst/>
                <a:rect l="l" t="t" r="r" b="b"/>
                <a:pathLst>
                  <a:path w="677545" h="97789">
                    <a:moveTo>
                      <a:pt x="677113" y="97637"/>
                    </a:moveTo>
                    <a:lnTo>
                      <a:pt x="0" y="0"/>
                    </a:lnTo>
                  </a:path>
                </a:pathLst>
              </a:custGeom>
              <a:ln w="12700">
                <a:solidFill>
                  <a:srgbClr val="231F20"/>
                </a:solidFill>
              </a:ln>
            </p:spPr>
            <p:txBody>
              <a:bodyPr wrap="square" lIns="0" tIns="0" rIns="0" bIns="0" rtlCol="0"/>
              <a:lstStyle/>
              <a:p>
                <a:endParaRPr sz="1100"/>
              </a:p>
            </p:txBody>
          </p:sp>
          <p:sp>
            <p:nvSpPr>
              <p:cNvPr id="42" name="object 28">
                <a:extLst>
                  <a:ext uri="{FF2B5EF4-FFF2-40B4-BE49-F238E27FC236}">
                    <a16:creationId xmlns:a16="http://schemas.microsoft.com/office/drawing/2014/main" id="{9EC20C6C-581B-401B-B20D-7B3399FDECF9}"/>
                  </a:ext>
                </a:extLst>
              </p:cNvPr>
              <p:cNvSpPr/>
              <p:nvPr/>
            </p:nvSpPr>
            <p:spPr>
              <a:xfrm>
                <a:off x="3834002" y="2976696"/>
                <a:ext cx="1767205" cy="1273810"/>
              </a:xfrm>
              <a:custGeom>
                <a:avLst/>
                <a:gdLst/>
                <a:ahLst/>
                <a:cxnLst/>
                <a:rect l="l" t="t" r="r" b="b"/>
                <a:pathLst>
                  <a:path w="1767204" h="1273810">
                    <a:moveTo>
                      <a:pt x="1766697" y="0"/>
                    </a:moveTo>
                    <a:lnTo>
                      <a:pt x="0" y="1273492"/>
                    </a:lnTo>
                  </a:path>
                </a:pathLst>
              </a:custGeom>
              <a:ln w="12700">
                <a:solidFill>
                  <a:srgbClr val="231F20"/>
                </a:solidFill>
              </a:ln>
            </p:spPr>
            <p:txBody>
              <a:bodyPr wrap="square" lIns="0" tIns="0" rIns="0" bIns="0" rtlCol="0"/>
              <a:lstStyle/>
              <a:p>
                <a:endParaRPr sz="1100"/>
              </a:p>
            </p:txBody>
          </p:sp>
          <p:sp>
            <p:nvSpPr>
              <p:cNvPr id="43" name="object 29">
                <a:extLst>
                  <a:ext uri="{FF2B5EF4-FFF2-40B4-BE49-F238E27FC236}">
                    <a16:creationId xmlns:a16="http://schemas.microsoft.com/office/drawing/2014/main" id="{16CC73A1-27DE-4AAD-B4BF-F41979C6A956}"/>
                  </a:ext>
                </a:extLst>
              </p:cNvPr>
              <p:cNvSpPr/>
              <p:nvPr/>
            </p:nvSpPr>
            <p:spPr>
              <a:xfrm>
                <a:off x="5511603" y="3315590"/>
                <a:ext cx="227329" cy="687705"/>
              </a:xfrm>
              <a:custGeom>
                <a:avLst/>
                <a:gdLst/>
                <a:ahLst/>
                <a:cxnLst/>
                <a:rect l="l" t="t" r="r" b="b"/>
                <a:pathLst>
                  <a:path w="227329" h="687704">
                    <a:moveTo>
                      <a:pt x="226796" y="0"/>
                    </a:moveTo>
                    <a:lnTo>
                      <a:pt x="0" y="687616"/>
                    </a:lnTo>
                  </a:path>
                </a:pathLst>
              </a:custGeom>
              <a:ln w="12700">
                <a:solidFill>
                  <a:srgbClr val="231F20"/>
                </a:solidFill>
              </a:ln>
            </p:spPr>
            <p:txBody>
              <a:bodyPr wrap="square" lIns="0" tIns="0" rIns="0" bIns="0" rtlCol="0"/>
              <a:lstStyle/>
              <a:p>
                <a:endParaRPr sz="1100"/>
              </a:p>
            </p:txBody>
          </p:sp>
          <p:sp>
            <p:nvSpPr>
              <p:cNvPr id="44" name="object 30">
                <a:extLst>
                  <a:ext uri="{FF2B5EF4-FFF2-40B4-BE49-F238E27FC236}">
                    <a16:creationId xmlns:a16="http://schemas.microsoft.com/office/drawing/2014/main" id="{D87BD668-AEF1-45BB-8780-F0F13B717E7D}"/>
                  </a:ext>
                </a:extLst>
              </p:cNvPr>
              <p:cNvSpPr/>
              <p:nvPr/>
            </p:nvSpPr>
            <p:spPr>
              <a:xfrm>
                <a:off x="1223918" y="4187710"/>
                <a:ext cx="1368425" cy="34290"/>
              </a:xfrm>
              <a:custGeom>
                <a:avLst/>
                <a:gdLst/>
                <a:ahLst/>
                <a:cxnLst/>
                <a:rect l="l" t="t" r="r" b="b"/>
                <a:pathLst>
                  <a:path w="1368425" h="34289">
                    <a:moveTo>
                      <a:pt x="0" y="0"/>
                    </a:moveTo>
                    <a:lnTo>
                      <a:pt x="1368082" y="33870"/>
                    </a:lnTo>
                  </a:path>
                </a:pathLst>
              </a:custGeom>
              <a:ln w="12700">
                <a:solidFill>
                  <a:srgbClr val="231F20"/>
                </a:solidFill>
              </a:ln>
            </p:spPr>
            <p:txBody>
              <a:bodyPr wrap="square" lIns="0" tIns="0" rIns="0" bIns="0" rtlCol="0"/>
              <a:lstStyle/>
              <a:p>
                <a:endParaRPr sz="1100"/>
              </a:p>
            </p:txBody>
          </p:sp>
        </p:grpSp>
        <p:sp>
          <p:nvSpPr>
            <p:cNvPr id="37" name="object 31">
              <a:extLst>
                <a:ext uri="{FF2B5EF4-FFF2-40B4-BE49-F238E27FC236}">
                  <a16:creationId xmlns:a16="http://schemas.microsoft.com/office/drawing/2014/main" id="{61E87658-B8C6-4428-880B-EEA4FE8C1F0E}"/>
                </a:ext>
              </a:extLst>
            </p:cNvPr>
            <p:cNvSpPr txBox="1"/>
            <p:nvPr/>
          </p:nvSpPr>
          <p:spPr>
            <a:xfrm>
              <a:off x="114111" y="4072752"/>
              <a:ext cx="1119421" cy="349519"/>
            </a:xfrm>
            <a:prstGeom prst="rect">
              <a:avLst/>
            </a:prstGeom>
          </p:spPr>
          <p:txBody>
            <a:bodyPr vert="horz" wrap="square" lIns="0" tIns="7620" rIns="0" bIns="0" rtlCol="0">
              <a:spAutoFit/>
            </a:bodyPr>
            <a:lstStyle/>
            <a:p>
              <a:pPr marL="12700" marR="5080">
                <a:lnSpc>
                  <a:spcPct val="104200"/>
                </a:lnSpc>
                <a:spcBef>
                  <a:spcPts val="60"/>
                </a:spcBef>
              </a:pPr>
              <a:r>
                <a:rPr sz="1100" spc="15" dirty="0">
                  <a:solidFill>
                    <a:srgbClr val="231F20"/>
                  </a:solidFill>
                  <a:latin typeface="Gill Sans MT"/>
                  <a:cs typeface="Gill Sans MT"/>
                </a:rPr>
                <a:t>Adjustable</a:t>
              </a:r>
              <a:r>
                <a:rPr sz="1100" spc="-45" dirty="0">
                  <a:solidFill>
                    <a:srgbClr val="231F20"/>
                  </a:solidFill>
                  <a:latin typeface="Gill Sans MT"/>
                  <a:cs typeface="Gill Sans MT"/>
                </a:rPr>
                <a:t> </a:t>
              </a:r>
              <a:r>
                <a:rPr sz="1100" spc="-5" dirty="0">
                  <a:solidFill>
                    <a:srgbClr val="231F20"/>
                  </a:solidFill>
                  <a:latin typeface="Gill Sans MT"/>
                  <a:cs typeface="Gill Sans MT"/>
                </a:rPr>
                <a:t>turret  </a:t>
              </a:r>
              <a:r>
                <a:rPr sz="1100" spc="-20" dirty="0">
                  <a:solidFill>
                    <a:srgbClr val="231F20"/>
                  </a:solidFill>
                  <a:latin typeface="Gill Sans MT"/>
                  <a:cs typeface="Gill Sans MT"/>
                </a:rPr>
                <a:t>or</a:t>
              </a:r>
              <a:r>
                <a:rPr sz="1100" spc="-5" dirty="0">
                  <a:solidFill>
                    <a:srgbClr val="231F20"/>
                  </a:solidFill>
                  <a:latin typeface="Gill Sans MT"/>
                  <a:cs typeface="Gill Sans MT"/>
                </a:rPr>
                <a:t> </a:t>
              </a:r>
              <a:r>
                <a:rPr sz="1100" spc="15" dirty="0">
                  <a:solidFill>
                    <a:srgbClr val="231F20"/>
                  </a:solidFill>
                  <a:latin typeface="Gill Sans MT"/>
                  <a:cs typeface="Gill Sans MT"/>
                </a:rPr>
                <a:t>castellation</a:t>
              </a:r>
              <a:endParaRPr sz="1100" dirty="0">
                <a:latin typeface="Gill Sans MT"/>
                <a:cs typeface="Gill Sans MT"/>
              </a:endParaRPr>
            </a:p>
          </p:txBody>
        </p:sp>
      </p:grpSp>
    </p:spTree>
    <p:extLst>
      <p:ext uri="{BB962C8B-B14F-4D97-AF65-F5344CB8AC3E}">
        <p14:creationId xmlns:p14="http://schemas.microsoft.com/office/powerpoint/2010/main" val="29326048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C0582C-BFC4-4072-A272-E66A6AA2C4B1}"/>
              </a:ext>
            </a:extLst>
          </p:cNvPr>
          <p:cNvSpPr>
            <a:spLocks noGrp="1"/>
          </p:cNvSpPr>
          <p:nvPr>
            <p:ph type="title"/>
          </p:nvPr>
        </p:nvSpPr>
        <p:spPr/>
        <p:txBody>
          <a:bodyPr/>
          <a:lstStyle/>
          <a:p>
            <a:r>
              <a:rPr lang="en-US" dirty="0"/>
              <a:t>Routers</a:t>
            </a:r>
            <a:endParaRPr lang="en-GB" dirty="0"/>
          </a:p>
        </p:txBody>
      </p:sp>
      <p:sp>
        <p:nvSpPr>
          <p:cNvPr id="3" name="Content Placeholder 2">
            <a:extLst>
              <a:ext uri="{FF2B5EF4-FFF2-40B4-BE49-F238E27FC236}">
                <a16:creationId xmlns:a16="http://schemas.microsoft.com/office/drawing/2014/main" id="{100DEF58-C90C-492E-B3B3-4F8253A3597B}"/>
              </a:ext>
            </a:extLst>
          </p:cNvPr>
          <p:cNvSpPr>
            <a:spLocks noGrp="1"/>
          </p:cNvSpPr>
          <p:nvPr>
            <p:ph sz="quarter" idx="10"/>
          </p:nvPr>
        </p:nvSpPr>
        <p:spPr/>
        <p:txBody>
          <a:bodyPr/>
          <a:lstStyle/>
          <a:p>
            <a:r>
              <a:rPr lang="en-US" dirty="0"/>
              <a:t>Routers are a very versatile power tool and have many uses.</a:t>
            </a:r>
          </a:p>
          <a:p>
            <a:r>
              <a:rPr lang="en-US" dirty="0"/>
              <a:t>They are a great power tool for carpenters and joiners.</a:t>
            </a:r>
          </a:p>
          <a:p>
            <a:r>
              <a:rPr lang="en-US" dirty="0"/>
              <a:t>Some possible uses are:</a:t>
            </a:r>
          </a:p>
          <a:p>
            <a:pPr lvl="1"/>
            <a:r>
              <a:rPr lang="en-US" dirty="0"/>
              <a:t>cutting rebates</a:t>
            </a:r>
          </a:p>
          <a:p>
            <a:pPr lvl="1"/>
            <a:r>
              <a:rPr lang="en-US" dirty="0"/>
              <a:t>cutting mouldings</a:t>
            </a:r>
          </a:p>
          <a:p>
            <a:pPr lvl="1"/>
            <a:r>
              <a:rPr lang="en-US" dirty="0"/>
              <a:t>trimming and shaping timber products</a:t>
            </a:r>
          </a:p>
          <a:p>
            <a:pPr lvl="1"/>
            <a:r>
              <a:rPr lang="en-US" dirty="0"/>
              <a:t>cutting curves</a:t>
            </a:r>
          </a:p>
          <a:p>
            <a:pPr lvl="1"/>
            <a:r>
              <a:rPr lang="en-US" dirty="0"/>
              <a:t>notching mortices and housings.</a:t>
            </a:r>
          </a:p>
          <a:p>
            <a:endParaRPr lang="en-GB" dirty="0"/>
          </a:p>
        </p:txBody>
      </p:sp>
    </p:spTree>
    <p:extLst>
      <p:ext uri="{BB962C8B-B14F-4D97-AF65-F5344CB8AC3E}">
        <p14:creationId xmlns:p14="http://schemas.microsoft.com/office/powerpoint/2010/main" val="18682584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1D05D-AFEF-48DD-AD20-0E18AB596C37}"/>
              </a:ext>
            </a:extLst>
          </p:cNvPr>
          <p:cNvSpPr>
            <a:spLocks noGrp="1"/>
          </p:cNvSpPr>
          <p:nvPr>
            <p:ph type="title"/>
          </p:nvPr>
        </p:nvSpPr>
        <p:spPr/>
        <p:txBody>
          <a:bodyPr/>
          <a:lstStyle/>
          <a:p>
            <a:r>
              <a:rPr lang="en-US" dirty="0"/>
              <a:t>Router cutters</a:t>
            </a:r>
            <a:endParaRPr lang="en-GB" dirty="0"/>
          </a:p>
        </p:txBody>
      </p:sp>
      <p:pic>
        <p:nvPicPr>
          <p:cNvPr id="4" name="Content Placeholder 3">
            <a:extLst>
              <a:ext uri="{FF2B5EF4-FFF2-40B4-BE49-F238E27FC236}">
                <a16:creationId xmlns:a16="http://schemas.microsoft.com/office/drawing/2014/main" id="{A35211C2-957C-4100-8A18-AD68D74B5F15}"/>
              </a:ext>
            </a:extLst>
          </p:cNvPr>
          <p:cNvPicPr>
            <a:picLocks noGrp="1" noChangeAspect="1"/>
          </p:cNvPicPr>
          <p:nvPr>
            <p:ph sz="quarter" idx="10"/>
          </p:nvPr>
        </p:nvPicPr>
        <p:blipFill rotWithShape="1">
          <a:blip r:embed="rId3" cstate="screen">
            <a:extLst>
              <a:ext uri="{28A0092B-C50C-407E-A947-70E740481C1C}">
                <a14:useLocalDpi xmlns:a14="http://schemas.microsoft.com/office/drawing/2010/main"/>
              </a:ext>
            </a:extLst>
          </a:blip>
          <a:srcRect b="55461"/>
          <a:stretch/>
        </p:blipFill>
        <p:spPr>
          <a:xfrm>
            <a:off x="1403648" y="1390588"/>
            <a:ext cx="6511577" cy="1944216"/>
          </a:xfrm>
          <a:prstGeom prst="rect">
            <a:avLst/>
          </a:prstGeom>
        </p:spPr>
      </p:pic>
      <p:sp>
        <p:nvSpPr>
          <p:cNvPr id="3" name="TextBox 2">
            <a:extLst>
              <a:ext uri="{FF2B5EF4-FFF2-40B4-BE49-F238E27FC236}">
                <a16:creationId xmlns:a16="http://schemas.microsoft.com/office/drawing/2014/main" id="{86057EB0-0A44-4689-B153-0DA78506C82D}"/>
              </a:ext>
            </a:extLst>
          </p:cNvPr>
          <p:cNvSpPr txBox="1"/>
          <p:nvPr/>
        </p:nvSpPr>
        <p:spPr>
          <a:xfrm>
            <a:off x="1455080" y="3334804"/>
            <a:ext cx="6408712" cy="261610"/>
          </a:xfrm>
          <a:prstGeom prst="rect">
            <a:avLst/>
          </a:prstGeom>
          <a:noFill/>
          <a:ln>
            <a:solidFill>
              <a:srgbClr val="8FD5AD"/>
            </a:solidFill>
          </a:ln>
        </p:spPr>
        <p:txBody>
          <a:bodyPr wrap="square" rtlCol="0">
            <a:spAutoFit/>
          </a:bodyPr>
          <a:lstStyle/>
          <a:p>
            <a:r>
              <a:rPr lang="en-US" sz="1100" dirty="0"/>
              <a:t>  Ovolo cutter	           Rebate cutter              Chamfer cutter       Bullnose cutter	V cutter</a:t>
            </a:r>
            <a:endParaRPr lang="en-GB" sz="1100" dirty="0"/>
          </a:p>
        </p:txBody>
      </p:sp>
      <p:sp>
        <p:nvSpPr>
          <p:cNvPr id="5" name="TextBox 4">
            <a:extLst>
              <a:ext uri="{FF2B5EF4-FFF2-40B4-BE49-F238E27FC236}">
                <a16:creationId xmlns:a16="http://schemas.microsoft.com/office/drawing/2014/main" id="{B687412E-8F53-4463-A184-A8B8247926AE}"/>
              </a:ext>
            </a:extLst>
          </p:cNvPr>
          <p:cNvSpPr txBox="1"/>
          <p:nvPr/>
        </p:nvSpPr>
        <p:spPr>
          <a:xfrm>
            <a:off x="1455080" y="5538838"/>
            <a:ext cx="6408712" cy="261610"/>
          </a:xfrm>
          <a:prstGeom prst="rect">
            <a:avLst/>
          </a:prstGeom>
          <a:noFill/>
          <a:ln>
            <a:solidFill>
              <a:srgbClr val="8FD5AD"/>
            </a:solidFill>
          </a:ln>
        </p:spPr>
        <p:txBody>
          <a:bodyPr wrap="square" rtlCol="0">
            <a:spAutoFit/>
          </a:bodyPr>
          <a:lstStyle/>
          <a:p>
            <a:r>
              <a:rPr lang="en-US" sz="1100" dirty="0"/>
              <a:t>  Dovetail cutter           Trimming cutter            Flute cutter             Ogee cutter                Cove cutter</a:t>
            </a:r>
            <a:endParaRPr lang="en-GB" sz="1100" dirty="0"/>
          </a:p>
        </p:txBody>
      </p:sp>
      <p:pic>
        <p:nvPicPr>
          <p:cNvPr id="6" name="Content Placeholder 3">
            <a:extLst>
              <a:ext uri="{FF2B5EF4-FFF2-40B4-BE49-F238E27FC236}">
                <a16:creationId xmlns:a16="http://schemas.microsoft.com/office/drawing/2014/main" id="{0BAA143F-DB35-4F1A-9187-D0B30E8ED35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49488" b="5974"/>
          <a:stretch/>
        </p:blipFill>
        <p:spPr bwMode="auto">
          <a:xfrm>
            <a:off x="1403648" y="3595518"/>
            <a:ext cx="6511577" cy="1944216"/>
          </a:xfrm>
          <a:prstGeom prst="rect">
            <a:avLst/>
          </a:prstGeom>
          <a:noFill/>
          <a:ln w="9525">
            <a:noFill/>
            <a:miter lim="800000"/>
            <a:headEnd/>
            <a:tailEnd/>
          </a:ln>
        </p:spPr>
      </p:pic>
    </p:spTree>
    <p:extLst>
      <p:ext uri="{BB962C8B-B14F-4D97-AF65-F5344CB8AC3E}">
        <p14:creationId xmlns:p14="http://schemas.microsoft.com/office/powerpoint/2010/main" val="3398811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7C9F9-CE33-42E3-B485-F378756EE795}"/>
              </a:ext>
            </a:extLst>
          </p:cNvPr>
          <p:cNvSpPr>
            <a:spLocks noGrp="1"/>
          </p:cNvSpPr>
          <p:nvPr>
            <p:ph type="title"/>
          </p:nvPr>
        </p:nvSpPr>
        <p:spPr>
          <a:xfrm>
            <a:off x="486615" y="1008000"/>
            <a:ext cx="8229600" cy="382588"/>
          </a:xfrm>
        </p:spPr>
        <p:txBody>
          <a:bodyPr/>
          <a:lstStyle/>
          <a:p>
            <a:r>
              <a:rPr lang="en-US" dirty="0"/>
              <a:t>Power tool safety</a:t>
            </a:r>
            <a:endParaRPr lang="en-GB" dirty="0"/>
          </a:p>
        </p:txBody>
      </p:sp>
      <p:sp>
        <p:nvSpPr>
          <p:cNvPr id="3" name="Content Placeholder 2">
            <a:extLst>
              <a:ext uri="{FF2B5EF4-FFF2-40B4-BE49-F238E27FC236}">
                <a16:creationId xmlns:a16="http://schemas.microsoft.com/office/drawing/2014/main" id="{E5D0DA57-CCE6-4010-AA5B-C7065B8562AE}"/>
              </a:ext>
            </a:extLst>
          </p:cNvPr>
          <p:cNvSpPr>
            <a:spLocks noGrp="1"/>
          </p:cNvSpPr>
          <p:nvPr>
            <p:ph sz="quarter" idx="10"/>
          </p:nvPr>
        </p:nvSpPr>
        <p:spPr>
          <a:xfrm>
            <a:off x="457200" y="1412720"/>
            <a:ext cx="8229600" cy="4437280"/>
          </a:xfrm>
        </p:spPr>
        <p:txBody>
          <a:bodyPr/>
          <a:lstStyle/>
          <a:p>
            <a:pPr marL="342900" indent="-342900">
              <a:buClr>
                <a:srgbClr val="0077E3"/>
              </a:buClr>
              <a:buFont typeface="Arial" panose="020B0604020202020204" pitchFamily="34" charset="0"/>
              <a:buChar char="•"/>
            </a:pPr>
            <a:r>
              <a:rPr lang="en-GB" dirty="0"/>
              <a:t>For tools that need to be connected to a power supply this can be 230V (normal domestic mains supply) or 110V (as a reduced voltage via a transformer). </a:t>
            </a:r>
          </a:p>
          <a:p>
            <a:pPr marL="342900" indent="-342900">
              <a:buClr>
                <a:srgbClr val="0077E3"/>
              </a:buClr>
              <a:buFont typeface="Arial" panose="020B0604020202020204" pitchFamily="34" charset="0"/>
              <a:buChar char="•"/>
            </a:pPr>
            <a:r>
              <a:rPr lang="en-GB" dirty="0"/>
              <a:t>The use of tools at 230V is not recommended, as any electrical shock from the tool at this voltage can be fatal. If they are used, then an RCD (residual current device) should be used.</a:t>
            </a:r>
          </a:p>
          <a:p>
            <a:pPr marL="342900" indent="-342900">
              <a:buClr>
                <a:srgbClr val="0077E3"/>
              </a:buClr>
              <a:buFont typeface="Arial" panose="020B0604020202020204" pitchFamily="34" charset="0"/>
              <a:buChar char="•"/>
            </a:pPr>
            <a:r>
              <a:rPr lang="en-GB" dirty="0"/>
              <a:t>Only tools using a supply of 110V, reduced from 230V through a transformer, can be used on construction sites. </a:t>
            </a:r>
          </a:p>
          <a:p>
            <a:pPr marL="342900" indent="-342900">
              <a:buClr>
                <a:srgbClr val="0077E3"/>
              </a:buClr>
              <a:buFont typeface="Arial" panose="020B0604020202020204" pitchFamily="34" charset="0"/>
              <a:buChar char="•"/>
            </a:pPr>
            <a:r>
              <a:rPr lang="en-GB" dirty="0"/>
              <a:t>All power tools are now made with double insulation and should be stamped with a double insulation sign. </a:t>
            </a:r>
          </a:p>
          <a:p>
            <a:pPr marL="342900" indent="-342900">
              <a:buClr>
                <a:srgbClr val="0077E3"/>
              </a:buClr>
              <a:buFont typeface="Arial" panose="020B0604020202020204" pitchFamily="34" charset="0"/>
              <a:buChar char="•"/>
            </a:pPr>
            <a:r>
              <a:rPr lang="en-GB" dirty="0"/>
              <a:t>A permit must be obtained to use gas-fired nail guns.</a:t>
            </a:r>
            <a:endParaRPr lang="en-US" dirty="0"/>
          </a:p>
          <a:p>
            <a:endParaRPr lang="en-GB" dirty="0"/>
          </a:p>
        </p:txBody>
      </p:sp>
      <p:pic>
        <p:nvPicPr>
          <p:cNvPr id="4" name="Picture 3">
            <a:extLst>
              <a:ext uri="{FF2B5EF4-FFF2-40B4-BE49-F238E27FC236}">
                <a16:creationId xmlns:a16="http://schemas.microsoft.com/office/drawing/2014/main" id="{E8A4E48E-2005-4EB5-A19B-6B9A2A4F568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48064" y="4941168"/>
            <a:ext cx="497702" cy="351532"/>
          </a:xfrm>
          <a:prstGeom prst="rect">
            <a:avLst/>
          </a:prstGeom>
        </p:spPr>
      </p:pic>
    </p:spTree>
    <p:extLst>
      <p:ext uri="{BB962C8B-B14F-4D97-AF65-F5344CB8AC3E}">
        <p14:creationId xmlns:p14="http://schemas.microsoft.com/office/powerpoint/2010/main" val="10770739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1D05D-AFEF-48DD-AD20-0E18AB596C37}"/>
              </a:ext>
            </a:extLst>
          </p:cNvPr>
          <p:cNvSpPr>
            <a:spLocks noGrp="1"/>
          </p:cNvSpPr>
          <p:nvPr>
            <p:ph type="title"/>
          </p:nvPr>
        </p:nvSpPr>
        <p:spPr>
          <a:xfrm>
            <a:off x="458830" y="1012223"/>
            <a:ext cx="8229600" cy="382588"/>
          </a:xfrm>
        </p:spPr>
        <p:txBody>
          <a:bodyPr/>
          <a:lstStyle/>
          <a:p>
            <a:r>
              <a:rPr lang="en-US" dirty="0"/>
              <a:t>Power planers</a:t>
            </a:r>
            <a:endParaRPr lang="en-GB" dirty="0"/>
          </a:p>
        </p:txBody>
      </p:sp>
      <p:sp>
        <p:nvSpPr>
          <p:cNvPr id="5" name="Content Placeholder 4">
            <a:extLst>
              <a:ext uri="{FF2B5EF4-FFF2-40B4-BE49-F238E27FC236}">
                <a16:creationId xmlns:a16="http://schemas.microsoft.com/office/drawing/2014/main" id="{B8DB34CD-6DF4-4A8A-A696-74B362E7B9BA}"/>
              </a:ext>
            </a:extLst>
          </p:cNvPr>
          <p:cNvSpPr>
            <a:spLocks noGrp="1"/>
          </p:cNvSpPr>
          <p:nvPr>
            <p:ph sz="quarter" idx="10"/>
          </p:nvPr>
        </p:nvSpPr>
        <p:spPr>
          <a:xfrm>
            <a:off x="457200" y="1420015"/>
            <a:ext cx="5842992" cy="2153002"/>
          </a:xfrm>
        </p:spPr>
        <p:txBody>
          <a:bodyPr/>
          <a:lstStyle/>
          <a:p>
            <a:pPr marL="342900" indent="-342900">
              <a:spcBef>
                <a:spcPts val="500"/>
              </a:spcBef>
              <a:spcAft>
                <a:spcPts val="500"/>
              </a:spcAft>
              <a:buClr>
                <a:srgbClr val="0077E3"/>
              </a:buClr>
              <a:buFont typeface="Arial" panose="020B0604020202020204" pitchFamily="34" charset="0"/>
              <a:buChar char="•"/>
            </a:pPr>
            <a:r>
              <a:rPr lang="en-US" dirty="0"/>
              <a:t>Power planers are planes that can quickly and efficiently remove timber to a good finish.</a:t>
            </a:r>
          </a:p>
          <a:p>
            <a:pPr marL="342900" indent="-342900">
              <a:spcBef>
                <a:spcPts val="500"/>
              </a:spcBef>
              <a:spcAft>
                <a:spcPts val="500"/>
              </a:spcAft>
              <a:buClr>
                <a:srgbClr val="0077E3"/>
              </a:buClr>
              <a:buFont typeface="Arial" panose="020B0604020202020204" pitchFamily="34" charset="0"/>
              <a:buChar char="•"/>
            </a:pPr>
            <a:r>
              <a:rPr lang="en-US" dirty="0"/>
              <a:t>They have removable knives or cutters, set in a spindle which rotates rapidly.</a:t>
            </a:r>
          </a:p>
          <a:p>
            <a:pPr marL="342900" indent="-342900">
              <a:spcBef>
                <a:spcPts val="500"/>
              </a:spcBef>
              <a:spcAft>
                <a:spcPts val="500"/>
              </a:spcAft>
              <a:buClr>
                <a:srgbClr val="0077E3"/>
              </a:buClr>
              <a:buFont typeface="Arial" panose="020B0604020202020204" pitchFamily="34" charset="0"/>
              <a:buChar char="•"/>
            </a:pPr>
            <a:r>
              <a:rPr lang="en-US" dirty="0"/>
              <a:t>The front section of the baseplate is height adjustable, so the user can alter the depth of cut.</a:t>
            </a:r>
          </a:p>
        </p:txBody>
      </p:sp>
      <p:pic>
        <p:nvPicPr>
          <p:cNvPr id="6" name="Picture 5">
            <a:extLst>
              <a:ext uri="{FF2B5EF4-FFF2-40B4-BE49-F238E27FC236}">
                <a16:creationId xmlns:a16="http://schemas.microsoft.com/office/drawing/2014/main" id="{C13FB700-86B1-4856-B935-65B1E586001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39242" y="1037426"/>
            <a:ext cx="2391574" cy="2391574"/>
          </a:xfrm>
          <a:prstGeom prst="rect">
            <a:avLst/>
          </a:prstGeom>
        </p:spPr>
      </p:pic>
      <p:pic>
        <p:nvPicPr>
          <p:cNvPr id="4" name="Picture 3">
            <a:extLst>
              <a:ext uri="{FF2B5EF4-FFF2-40B4-BE49-F238E27FC236}">
                <a16:creationId xmlns:a16="http://schemas.microsoft.com/office/drawing/2014/main" id="{9EED6BBF-56B0-4CB6-8D9F-5458CC3152B1}"/>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b="30686"/>
          <a:stretch/>
        </p:blipFill>
        <p:spPr>
          <a:xfrm>
            <a:off x="4911088" y="3717032"/>
            <a:ext cx="3919728" cy="2391574"/>
          </a:xfrm>
          <a:prstGeom prst="rect">
            <a:avLst/>
          </a:prstGeom>
        </p:spPr>
      </p:pic>
      <p:sp>
        <p:nvSpPr>
          <p:cNvPr id="8" name="TextBox 7">
            <a:extLst>
              <a:ext uri="{FF2B5EF4-FFF2-40B4-BE49-F238E27FC236}">
                <a16:creationId xmlns:a16="http://schemas.microsoft.com/office/drawing/2014/main" id="{6A8AA63E-D8A3-42A0-AFC0-BE059DC41A62}"/>
              </a:ext>
            </a:extLst>
          </p:cNvPr>
          <p:cNvSpPr txBox="1"/>
          <p:nvPr/>
        </p:nvSpPr>
        <p:spPr>
          <a:xfrm>
            <a:off x="382286" y="3611901"/>
            <a:ext cx="4693770" cy="2554545"/>
          </a:xfrm>
          <a:prstGeom prst="rect">
            <a:avLst/>
          </a:prstGeom>
          <a:noFill/>
        </p:spPr>
        <p:txBody>
          <a:bodyPr wrap="square" rtlCol="0">
            <a:spAutoFit/>
          </a:bodyPr>
          <a:lstStyle/>
          <a:p>
            <a:pPr marL="342900" indent="-342900">
              <a:buClr>
                <a:srgbClr val="0070C0"/>
              </a:buClr>
              <a:buFont typeface="Arial" panose="020B0604020202020204" pitchFamily="34" charset="0"/>
              <a:buChar char="•"/>
            </a:pPr>
            <a:r>
              <a:rPr lang="en-US" dirty="0"/>
              <a:t>Take care to keep the bed flat and level, and to use the handles only. Most planers have belts, often with access gaps that can pinch fingers. As with all power tools, you must wait for the cutters to stop before putting it down.</a:t>
            </a:r>
            <a:endParaRPr lang="en-GB" dirty="0"/>
          </a:p>
          <a:p>
            <a:pPr marL="342900" indent="-342900">
              <a:buClr>
                <a:srgbClr val="0070C0"/>
              </a:buClr>
              <a:buFont typeface="Arial" panose="020B0604020202020204" pitchFamily="34" charset="0"/>
              <a:buChar char="•"/>
            </a:pPr>
            <a:endParaRPr lang="en-GB" dirty="0"/>
          </a:p>
        </p:txBody>
      </p:sp>
    </p:spTree>
    <p:extLst>
      <p:ext uri="{BB962C8B-B14F-4D97-AF65-F5344CB8AC3E}">
        <p14:creationId xmlns:p14="http://schemas.microsoft.com/office/powerpoint/2010/main" val="7855675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583CF-3146-4F29-9395-F6824AC12BA6}"/>
              </a:ext>
            </a:extLst>
          </p:cNvPr>
          <p:cNvSpPr>
            <a:spLocks noGrp="1"/>
          </p:cNvSpPr>
          <p:nvPr>
            <p:ph type="title"/>
          </p:nvPr>
        </p:nvSpPr>
        <p:spPr/>
        <p:txBody>
          <a:bodyPr/>
          <a:lstStyle/>
          <a:p>
            <a:r>
              <a:rPr lang="en-US" dirty="0"/>
              <a:t>Transformers</a:t>
            </a:r>
            <a:endParaRPr lang="en-GB" dirty="0"/>
          </a:p>
        </p:txBody>
      </p:sp>
      <p:pic>
        <p:nvPicPr>
          <p:cNvPr id="4" name="Content Placeholder 3">
            <a:extLst>
              <a:ext uri="{FF2B5EF4-FFF2-40B4-BE49-F238E27FC236}">
                <a16:creationId xmlns:a16="http://schemas.microsoft.com/office/drawing/2014/main" id="{5C9822F7-5D3B-42D1-A9A3-05D6733838E9}"/>
              </a:ext>
            </a:extLst>
          </p:cNvPr>
          <p:cNvPicPr>
            <a:picLocks noGrp="1" noChangeAspect="1"/>
          </p:cNvPicPr>
          <p:nvPr>
            <p:ph sz="quarter" idx="10"/>
          </p:nvPr>
        </p:nvPicPr>
        <p:blipFill>
          <a:blip r:embed="rId2"/>
          <a:stretch>
            <a:fillRect/>
          </a:stretch>
        </p:blipFill>
        <p:spPr>
          <a:xfrm>
            <a:off x="4860032" y="2204864"/>
            <a:ext cx="3645724" cy="3505504"/>
          </a:xfrm>
          <a:prstGeom prst="rect">
            <a:avLst/>
          </a:prstGeom>
        </p:spPr>
      </p:pic>
      <p:sp>
        <p:nvSpPr>
          <p:cNvPr id="5" name="TextBox 4">
            <a:extLst>
              <a:ext uri="{FF2B5EF4-FFF2-40B4-BE49-F238E27FC236}">
                <a16:creationId xmlns:a16="http://schemas.microsoft.com/office/drawing/2014/main" id="{7783EE69-F34F-4A71-A375-FD5E8612126F}"/>
              </a:ext>
            </a:extLst>
          </p:cNvPr>
          <p:cNvSpPr txBox="1"/>
          <p:nvPr/>
        </p:nvSpPr>
        <p:spPr>
          <a:xfrm>
            <a:off x="653315" y="1616940"/>
            <a:ext cx="4320480" cy="4093428"/>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US" dirty="0"/>
              <a:t>Pictured is a 110V transformer. It is a legal requirement to use 110V tools on construction sites but not in workshops.</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230V tools cannot be used or altered to be used with a transformer as the motors are made differently.</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110V significantly reduces the risk of dying if you accidentally cut through a cable.</a:t>
            </a:r>
            <a:endParaRPr lang="en-GB" dirty="0"/>
          </a:p>
        </p:txBody>
      </p:sp>
    </p:spTree>
    <p:extLst>
      <p:ext uri="{BB962C8B-B14F-4D97-AF65-F5344CB8AC3E}">
        <p14:creationId xmlns:p14="http://schemas.microsoft.com/office/powerpoint/2010/main" val="31390008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25272-EB10-4CFC-99FE-77C752F16809}"/>
              </a:ext>
            </a:extLst>
          </p:cNvPr>
          <p:cNvSpPr>
            <a:spLocks noGrp="1"/>
          </p:cNvSpPr>
          <p:nvPr>
            <p:ph type="title"/>
          </p:nvPr>
        </p:nvSpPr>
        <p:spPr/>
        <p:txBody>
          <a:bodyPr/>
          <a:lstStyle/>
          <a:p>
            <a:r>
              <a:rPr lang="en-US" dirty="0"/>
              <a:t>Voltages</a:t>
            </a:r>
            <a:endParaRPr lang="en-GB" dirty="0"/>
          </a:p>
        </p:txBody>
      </p:sp>
      <p:sp>
        <p:nvSpPr>
          <p:cNvPr id="6" name="TextBox 5">
            <a:extLst>
              <a:ext uri="{FF2B5EF4-FFF2-40B4-BE49-F238E27FC236}">
                <a16:creationId xmlns:a16="http://schemas.microsoft.com/office/drawing/2014/main" id="{71764949-2659-460C-8BE9-044586EDB92D}"/>
              </a:ext>
            </a:extLst>
          </p:cNvPr>
          <p:cNvSpPr txBox="1"/>
          <p:nvPr/>
        </p:nvSpPr>
        <p:spPr>
          <a:xfrm>
            <a:off x="457200" y="1690062"/>
            <a:ext cx="4756921" cy="3477875"/>
          </a:xfrm>
          <a:prstGeom prst="rect">
            <a:avLst/>
          </a:prstGeom>
          <a:noFill/>
        </p:spPr>
        <p:txBody>
          <a:bodyPr wrap="square" rtlCol="0">
            <a:spAutoFit/>
          </a:bodyPr>
          <a:lstStyle/>
          <a:p>
            <a:r>
              <a:rPr lang="en-US" dirty="0"/>
              <a:t>These are the plugs used with each voltage. Colours are used to indicate the voltage and make it clear which plugs fit together.</a:t>
            </a:r>
          </a:p>
          <a:p>
            <a:endParaRPr lang="en-US" dirty="0"/>
          </a:p>
          <a:p>
            <a:r>
              <a:rPr lang="en-US" dirty="0"/>
              <a:t>The position and numbers of pins inside the plug also indicate the voltage. They help ensure that the correct plug is used, making it impossible to connect two different colours</a:t>
            </a:r>
          </a:p>
          <a:p>
            <a:endParaRPr lang="en-GB" dirty="0"/>
          </a:p>
        </p:txBody>
      </p:sp>
      <p:grpSp>
        <p:nvGrpSpPr>
          <p:cNvPr id="7" name="Group 6">
            <a:extLst>
              <a:ext uri="{FF2B5EF4-FFF2-40B4-BE49-F238E27FC236}">
                <a16:creationId xmlns:a16="http://schemas.microsoft.com/office/drawing/2014/main" id="{BE460218-2196-4A8B-B545-A5DD3485B193}"/>
              </a:ext>
            </a:extLst>
          </p:cNvPr>
          <p:cNvGrpSpPr/>
          <p:nvPr/>
        </p:nvGrpSpPr>
        <p:grpSpPr>
          <a:xfrm>
            <a:off x="6228184" y="1919427"/>
            <a:ext cx="1699085" cy="3592234"/>
            <a:chOff x="5495299" y="4537544"/>
            <a:chExt cx="1699085" cy="3592234"/>
          </a:xfrm>
        </p:grpSpPr>
        <p:sp>
          <p:nvSpPr>
            <p:cNvPr id="8" name="object 12">
              <a:extLst>
                <a:ext uri="{FF2B5EF4-FFF2-40B4-BE49-F238E27FC236}">
                  <a16:creationId xmlns:a16="http://schemas.microsoft.com/office/drawing/2014/main" id="{C16AF4BD-1F7C-4755-81AA-E44685A9F472}"/>
                </a:ext>
              </a:extLst>
            </p:cNvPr>
            <p:cNvSpPr txBox="1"/>
            <p:nvPr/>
          </p:nvSpPr>
          <p:spPr>
            <a:xfrm>
              <a:off x="5495300" y="5398722"/>
              <a:ext cx="1440159" cy="166712"/>
            </a:xfrm>
            <a:prstGeom prst="rect">
              <a:avLst/>
            </a:prstGeom>
          </p:spPr>
          <p:txBody>
            <a:bodyPr vert="horz" wrap="square" lIns="0" tIns="12700" rIns="0" bIns="0" rtlCol="0">
              <a:spAutoFit/>
            </a:bodyPr>
            <a:lstStyle/>
            <a:p>
              <a:pPr marL="12700">
                <a:lnSpc>
                  <a:spcPct val="100000"/>
                </a:lnSpc>
                <a:spcBef>
                  <a:spcPts val="100"/>
                </a:spcBef>
              </a:pPr>
              <a:r>
                <a:rPr sz="1000" b="1" spc="-15" dirty="0">
                  <a:solidFill>
                    <a:srgbClr val="919598"/>
                  </a:solidFill>
                  <a:latin typeface="Gill Sans MT"/>
                  <a:cs typeface="Gill Sans MT"/>
                </a:rPr>
                <a:t>110V</a:t>
              </a:r>
              <a:r>
                <a:rPr sz="1000" b="1" spc="50" dirty="0">
                  <a:solidFill>
                    <a:srgbClr val="919598"/>
                  </a:solidFill>
                  <a:latin typeface="Gill Sans MT"/>
                  <a:cs typeface="Gill Sans MT"/>
                </a:rPr>
                <a:t> </a:t>
              </a:r>
              <a:r>
                <a:rPr sz="1000" b="1" dirty="0">
                  <a:solidFill>
                    <a:srgbClr val="919598"/>
                  </a:solidFill>
                  <a:latin typeface="Gill Sans MT"/>
                  <a:cs typeface="Gill Sans MT"/>
                </a:rPr>
                <a:t>1</a:t>
              </a:r>
              <a:r>
                <a:rPr sz="1000" b="1" spc="55" dirty="0">
                  <a:solidFill>
                    <a:srgbClr val="919598"/>
                  </a:solidFill>
                  <a:latin typeface="Gill Sans MT"/>
                  <a:cs typeface="Gill Sans MT"/>
                </a:rPr>
                <a:t> </a:t>
              </a:r>
              <a:r>
                <a:rPr sz="1000" b="1" spc="15" dirty="0">
                  <a:solidFill>
                    <a:srgbClr val="919598"/>
                  </a:solidFill>
                  <a:latin typeface="Gill Sans MT"/>
                  <a:cs typeface="Gill Sans MT"/>
                </a:rPr>
                <a:t>phase</a:t>
              </a:r>
              <a:r>
                <a:rPr sz="1000" b="1" spc="55" dirty="0">
                  <a:solidFill>
                    <a:srgbClr val="919598"/>
                  </a:solidFill>
                  <a:latin typeface="Gill Sans MT"/>
                  <a:cs typeface="Gill Sans MT"/>
                </a:rPr>
                <a:t> </a:t>
              </a:r>
              <a:r>
                <a:rPr sz="1000" b="1" dirty="0">
                  <a:solidFill>
                    <a:srgbClr val="919598"/>
                  </a:solidFill>
                  <a:latin typeface="Gill Sans MT"/>
                  <a:cs typeface="Gill Sans MT"/>
                </a:rPr>
                <a:t>–</a:t>
              </a:r>
              <a:r>
                <a:rPr sz="1000" b="1" spc="55" dirty="0">
                  <a:solidFill>
                    <a:srgbClr val="919598"/>
                  </a:solidFill>
                  <a:latin typeface="Gill Sans MT"/>
                  <a:cs typeface="Gill Sans MT"/>
                </a:rPr>
                <a:t> </a:t>
              </a:r>
              <a:r>
                <a:rPr sz="1000" b="1" spc="10" dirty="0">
                  <a:solidFill>
                    <a:srgbClr val="919598"/>
                  </a:solidFill>
                  <a:latin typeface="Gill Sans MT"/>
                  <a:cs typeface="Gill Sans MT"/>
                </a:rPr>
                <a:t>yellow</a:t>
              </a:r>
              <a:endParaRPr sz="1000" dirty="0">
                <a:latin typeface="Gill Sans MT"/>
                <a:cs typeface="Gill Sans MT"/>
              </a:endParaRPr>
            </a:p>
          </p:txBody>
        </p:sp>
        <p:pic>
          <p:nvPicPr>
            <p:cNvPr id="9" name="object 13">
              <a:extLst>
                <a:ext uri="{FF2B5EF4-FFF2-40B4-BE49-F238E27FC236}">
                  <a16:creationId xmlns:a16="http://schemas.microsoft.com/office/drawing/2014/main" id="{83C51E6C-0B50-40B2-AF6C-A7C9C4542518}"/>
                </a:ext>
              </a:extLst>
            </p:cNvPr>
            <p:cNvPicPr/>
            <p:nvPr/>
          </p:nvPicPr>
          <p:blipFill>
            <a:blip r:embed="rId2" cstate="screen">
              <a:extLst>
                <a:ext uri="{28A0092B-C50C-407E-A947-70E740481C1C}">
                  <a14:useLocalDpi xmlns:a14="http://schemas.microsoft.com/office/drawing/2010/main"/>
                </a:ext>
              </a:extLst>
            </a:blip>
            <a:stretch>
              <a:fillRect/>
            </a:stretch>
          </p:blipFill>
          <p:spPr>
            <a:xfrm>
              <a:off x="5873598" y="4537544"/>
              <a:ext cx="1320786" cy="899998"/>
            </a:xfrm>
            <a:prstGeom prst="rect">
              <a:avLst/>
            </a:prstGeom>
          </p:spPr>
        </p:pic>
        <p:pic>
          <p:nvPicPr>
            <p:cNvPr id="10" name="object 14">
              <a:extLst>
                <a:ext uri="{FF2B5EF4-FFF2-40B4-BE49-F238E27FC236}">
                  <a16:creationId xmlns:a16="http://schemas.microsoft.com/office/drawing/2014/main" id="{BEF8B3D7-E6C8-4F96-9025-47152681F580}"/>
                </a:ext>
              </a:extLst>
            </p:cNvPr>
            <p:cNvPicPr/>
            <p:nvPr/>
          </p:nvPicPr>
          <p:blipFill>
            <a:blip r:embed="rId3" cstate="screen">
              <a:extLst>
                <a:ext uri="{28A0092B-C50C-407E-A947-70E740481C1C}">
                  <a14:useLocalDpi xmlns:a14="http://schemas.microsoft.com/office/drawing/2010/main"/>
                </a:ext>
              </a:extLst>
            </a:blip>
            <a:stretch>
              <a:fillRect/>
            </a:stretch>
          </p:blipFill>
          <p:spPr>
            <a:xfrm>
              <a:off x="5898998" y="5831992"/>
              <a:ext cx="1263922" cy="863768"/>
            </a:xfrm>
            <a:prstGeom prst="rect">
              <a:avLst/>
            </a:prstGeom>
          </p:spPr>
        </p:pic>
        <p:sp>
          <p:nvSpPr>
            <p:cNvPr id="11" name="object 15">
              <a:extLst>
                <a:ext uri="{FF2B5EF4-FFF2-40B4-BE49-F238E27FC236}">
                  <a16:creationId xmlns:a16="http://schemas.microsoft.com/office/drawing/2014/main" id="{8689114D-27C0-4F7C-BEAC-D291102332F1}"/>
                </a:ext>
              </a:extLst>
            </p:cNvPr>
            <p:cNvSpPr txBox="1"/>
            <p:nvPr/>
          </p:nvSpPr>
          <p:spPr>
            <a:xfrm>
              <a:off x="5495299" y="6693179"/>
              <a:ext cx="1064260" cy="320601"/>
            </a:xfrm>
            <a:prstGeom prst="rect">
              <a:avLst/>
            </a:prstGeom>
          </p:spPr>
          <p:txBody>
            <a:bodyPr vert="horz" wrap="square" lIns="0" tIns="12700" rIns="0" bIns="0" rtlCol="0">
              <a:spAutoFit/>
            </a:bodyPr>
            <a:lstStyle/>
            <a:p>
              <a:pPr marL="12700">
                <a:lnSpc>
                  <a:spcPct val="100000"/>
                </a:lnSpc>
                <a:spcBef>
                  <a:spcPts val="100"/>
                </a:spcBef>
              </a:pPr>
              <a:r>
                <a:rPr sz="1000" b="1" spc="-15" dirty="0">
                  <a:solidFill>
                    <a:srgbClr val="919598"/>
                  </a:solidFill>
                  <a:latin typeface="Gill Sans MT"/>
                  <a:cs typeface="Gill Sans MT"/>
                </a:rPr>
                <a:t>230V</a:t>
              </a:r>
              <a:r>
                <a:rPr sz="1000" b="1" spc="50" dirty="0">
                  <a:solidFill>
                    <a:srgbClr val="919598"/>
                  </a:solidFill>
                  <a:latin typeface="Gill Sans MT"/>
                  <a:cs typeface="Gill Sans MT"/>
                </a:rPr>
                <a:t> </a:t>
              </a:r>
              <a:r>
                <a:rPr sz="1000" b="1" dirty="0">
                  <a:solidFill>
                    <a:srgbClr val="919598"/>
                  </a:solidFill>
                  <a:latin typeface="Gill Sans MT"/>
                  <a:cs typeface="Gill Sans MT"/>
                </a:rPr>
                <a:t>1</a:t>
              </a:r>
              <a:r>
                <a:rPr sz="1000" b="1" spc="55" dirty="0">
                  <a:solidFill>
                    <a:srgbClr val="919598"/>
                  </a:solidFill>
                  <a:latin typeface="Gill Sans MT"/>
                  <a:cs typeface="Gill Sans MT"/>
                </a:rPr>
                <a:t> </a:t>
              </a:r>
              <a:r>
                <a:rPr sz="1000" b="1" spc="15" dirty="0">
                  <a:solidFill>
                    <a:srgbClr val="919598"/>
                  </a:solidFill>
                  <a:latin typeface="Gill Sans MT"/>
                  <a:cs typeface="Gill Sans MT"/>
                </a:rPr>
                <a:t>phase</a:t>
              </a:r>
              <a:r>
                <a:rPr sz="1000" b="1" spc="55" dirty="0">
                  <a:solidFill>
                    <a:srgbClr val="919598"/>
                  </a:solidFill>
                  <a:latin typeface="Gill Sans MT"/>
                  <a:cs typeface="Gill Sans MT"/>
                </a:rPr>
                <a:t> </a:t>
              </a:r>
              <a:r>
                <a:rPr sz="1000" b="1" dirty="0">
                  <a:solidFill>
                    <a:srgbClr val="919598"/>
                  </a:solidFill>
                  <a:latin typeface="Gill Sans MT"/>
                  <a:cs typeface="Gill Sans MT"/>
                </a:rPr>
                <a:t>–</a:t>
              </a:r>
              <a:r>
                <a:rPr sz="1000" b="1" spc="55" dirty="0">
                  <a:solidFill>
                    <a:srgbClr val="919598"/>
                  </a:solidFill>
                  <a:latin typeface="Gill Sans MT"/>
                  <a:cs typeface="Gill Sans MT"/>
                </a:rPr>
                <a:t> </a:t>
              </a:r>
              <a:r>
                <a:rPr sz="1000" b="1" spc="5" dirty="0">
                  <a:solidFill>
                    <a:srgbClr val="919598"/>
                  </a:solidFill>
                  <a:latin typeface="Gill Sans MT"/>
                  <a:cs typeface="Gill Sans MT"/>
                </a:rPr>
                <a:t>blue</a:t>
              </a:r>
              <a:endParaRPr sz="1000" dirty="0">
                <a:latin typeface="Gill Sans MT"/>
                <a:cs typeface="Gill Sans MT"/>
              </a:endParaRPr>
            </a:p>
          </p:txBody>
        </p:sp>
        <p:pic>
          <p:nvPicPr>
            <p:cNvPr id="12" name="object 16">
              <a:extLst>
                <a:ext uri="{FF2B5EF4-FFF2-40B4-BE49-F238E27FC236}">
                  <a16:creationId xmlns:a16="http://schemas.microsoft.com/office/drawing/2014/main" id="{8635CBFA-3A75-4C02-B343-C506D5D9B35A}"/>
                </a:ext>
              </a:extLst>
            </p:cNvPr>
            <p:cNvPicPr/>
            <p:nvPr/>
          </p:nvPicPr>
          <p:blipFill>
            <a:blip r:embed="rId4" cstate="screen">
              <a:extLst>
                <a:ext uri="{28A0092B-C50C-407E-A947-70E740481C1C}">
                  <a14:useLocalDpi xmlns:a14="http://schemas.microsoft.com/office/drawing/2010/main"/>
                </a:ext>
              </a:extLst>
            </a:blip>
            <a:stretch>
              <a:fillRect/>
            </a:stretch>
          </p:blipFill>
          <p:spPr>
            <a:xfrm>
              <a:off x="5924398" y="6948004"/>
              <a:ext cx="1219198" cy="899998"/>
            </a:xfrm>
            <a:prstGeom prst="rect">
              <a:avLst/>
            </a:prstGeom>
          </p:spPr>
        </p:pic>
        <p:sp>
          <p:nvSpPr>
            <p:cNvPr id="13" name="object 17">
              <a:extLst>
                <a:ext uri="{FF2B5EF4-FFF2-40B4-BE49-F238E27FC236}">
                  <a16:creationId xmlns:a16="http://schemas.microsoft.com/office/drawing/2014/main" id="{51931B91-D056-4340-95BC-551AFB4EC417}"/>
                </a:ext>
              </a:extLst>
            </p:cNvPr>
            <p:cNvSpPr txBox="1"/>
            <p:nvPr/>
          </p:nvSpPr>
          <p:spPr>
            <a:xfrm>
              <a:off x="5495299" y="7809177"/>
              <a:ext cx="1014730" cy="320601"/>
            </a:xfrm>
            <a:prstGeom prst="rect">
              <a:avLst/>
            </a:prstGeom>
          </p:spPr>
          <p:txBody>
            <a:bodyPr vert="horz" wrap="square" lIns="0" tIns="12700" rIns="0" bIns="0" rtlCol="0">
              <a:spAutoFit/>
            </a:bodyPr>
            <a:lstStyle/>
            <a:p>
              <a:pPr marL="12700">
                <a:lnSpc>
                  <a:spcPct val="100000"/>
                </a:lnSpc>
                <a:spcBef>
                  <a:spcPts val="100"/>
                </a:spcBef>
              </a:pPr>
              <a:r>
                <a:rPr sz="1000" b="1" spc="-15" dirty="0">
                  <a:solidFill>
                    <a:srgbClr val="919598"/>
                  </a:solidFill>
                  <a:latin typeface="Gill Sans MT"/>
                  <a:cs typeface="Gill Sans MT"/>
                </a:rPr>
                <a:t>400V</a:t>
              </a:r>
              <a:r>
                <a:rPr sz="1000" b="1" spc="55" dirty="0">
                  <a:solidFill>
                    <a:srgbClr val="919598"/>
                  </a:solidFill>
                  <a:latin typeface="Gill Sans MT"/>
                  <a:cs typeface="Gill Sans MT"/>
                </a:rPr>
                <a:t> </a:t>
              </a:r>
              <a:r>
                <a:rPr sz="1000" b="1" dirty="0">
                  <a:solidFill>
                    <a:srgbClr val="919598"/>
                  </a:solidFill>
                  <a:latin typeface="Gill Sans MT"/>
                  <a:cs typeface="Gill Sans MT"/>
                </a:rPr>
                <a:t>3</a:t>
              </a:r>
              <a:r>
                <a:rPr sz="1000" b="1" spc="55" dirty="0">
                  <a:solidFill>
                    <a:srgbClr val="919598"/>
                  </a:solidFill>
                  <a:latin typeface="Gill Sans MT"/>
                  <a:cs typeface="Gill Sans MT"/>
                </a:rPr>
                <a:t> </a:t>
              </a:r>
              <a:r>
                <a:rPr sz="1000" b="1" spc="15" dirty="0">
                  <a:solidFill>
                    <a:srgbClr val="919598"/>
                  </a:solidFill>
                  <a:latin typeface="Gill Sans MT"/>
                  <a:cs typeface="Gill Sans MT"/>
                </a:rPr>
                <a:t>phase</a:t>
              </a:r>
              <a:r>
                <a:rPr sz="1000" b="1" spc="55" dirty="0">
                  <a:solidFill>
                    <a:srgbClr val="919598"/>
                  </a:solidFill>
                  <a:latin typeface="Gill Sans MT"/>
                  <a:cs typeface="Gill Sans MT"/>
                </a:rPr>
                <a:t> </a:t>
              </a:r>
              <a:r>
                <a:rPr sz="1000" b="1" dirty="0">
                  <a:solidFill>
                    <a:srgbClr val="919598"/>
                  </a:solidFill>
                  <a:latin typeface="Gill Sans MT"/>
                  <a:cs typeface="Gill Sans MT"/>
                </a:rPr>
                <a:t>–</a:t>
              </a:r>
              <a:r>
                <a:rPr sz="1000" b="1" spc="55" dirty="0">
                  <a:solidFill>
                    <a:srgbClr val="919598"/>
                  </a:solidFill>
                  <a:latin typeface="Gill Sans MT"/>
                  <a:cs typeface="Gill Sans MT"/>
                </a:rPr>
                <a:t> </a:t>
              </a:r>
              <a:r>
                <a:rPr sz="1000" b="1" spc="-10" dirty="0">
                  <a:solidFill>
                    <a:srgbClr val="919598"/>
                  </a:solidFill>
                  <a:latin typeface="Gill Sans MT"/>
                  <a:cs typeface="Gill Sans MT"/>
                </a:rPr>
                <a:t>red</a:t>
              </a:r>
              <a:endParaRPr sz="1000" dirty="0">
                <a:latin typeface="Gill Sans MT"/>
                <a:cs typeface="Gill Sans MT"/>
              </a:endParaRPr>
            </a:p>
          </p:txBody>
        </p:sp>
      </p:grpSp>
    </p:spTree>
    <p:extLst>
      <p:ext uri="{BB962C8B-B14F-4D97-AF65-F5344CB8AC3E}">
        <p14:creationId xmlns:p14="http://schemas.microsoft.com/office/powerpoint/2010/main" val="2347171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8740"/>
            <a:ext cx="8229600" cy="360040"/>
          </a:xfrm>
        </p:spPr>
        <p:txBody>
          <a:bodyPr/>
          <a:lstStyle/>
          <a:p>
            <a:r>
              <a:rPr lang="en-US" dirty="0"/>
              <a:t>Legislation associated with power tools</a:t>
            </a:r>
          </a:p>
        </p:txBody>
      </p:sp>
      <p:sp>
        <p:nvSpPr>
          <p:cNvPr id="3" name="Content Placeholder 2"/>
          <p:cNvSpPr>
            <a:spLocks noGrp="1"/>
          </p:cNvSpPr>
          <p:nvPr>
            <p:ph sz="quarter" idx="10"/>
          </p:nvPr>
        </p:nvSpPr>
        <p:spPr>
          <a:xfrm>
            <a:off x="457200" y="1772816"/>
            <a:ext cx="8229600" cy="4248472"/>
          </a:xfrm>
        </p:spPr>
        <p:txBody>
          <a:bodyPr/>
          <a:lstStyle/>
          <a:p>
            <a:pPr lvl="0"/>
            <a:r>
              <a:rPr lang="en-GB" b="1" dirty="0">
                <a:solidFill>
                  <a:srgbClr val="000000"/>
                </a:solidFill>
                <a:ea typeface="ＭＳ Ｐゴシック" pitchFamily="-105" charset="-128"/>
                <a:cs typeface="ＭＳ Ｐゴシック" pitchFamily="-105" charset="-128"/>
              </a:rPr>
              <a:t>Health and Safety at Work Act 1974</a:t>
            </a:r>
          </a:p>
          <a:p>
            <a:pPr lvl="0"/>
            <a:r>
              <a:rPr lang="en-GB" dirty="0">
                <a:solidFill>
                  <a:srgbClr val="000000"/>
                </a:solidFill>
                <a:ea typeface="ＭＳ Ｐゴシック" pitchFamily="-105" charset="-128"/>
                <a:cs typeface="ＭＳ Ｐゴシック" pitchFamily="-105" charset="-128"/>
              </a:rPr>
              <a:t>This is the main health and safety law that operates in the UK. It places a duty on employers to ensure that:</a:t>
            </a:r>
          </a:p>
          <a:p>
            <a:pPr marL="342900" lvl="0" indent="-342900">
              <a:buClr>
                <a:srgbClr val="0077E3"/>
              </a:buClr>
              <a:buFont typeface="Arial" charset="0"/>
              <a:buChar char="•"/>
            </a:pPr>
            <a:r>
              <a:rPr lang="en-GB" dirty="0">
                <a:solidFill>
                  <a:srgbClr val="000000"/>
                </a:solidFill>
                <a:ea typeface="ＭＳ Ｐゴシック" pitchFamily="-105" charset="-128"/>
                <a:cs typeface="ＭＳ Ｐゴシック" pitchFamily="-105" charset="-128"/>
              </a:rPr>
              <a:t> woodworking machinery is safe to use</a:t>
            </a:r>
          </a:p>
          <a:p>
            <a:pPr marL="342900" lvl="0" indent="-342900">
              <a:buClr>
                <a:srgbClr val="0077E3"/>
              </a:buClr>
              <a:buFont typeface="Arial" charset="0"/>
              <a:buChar char="•"/>
            </a:pPr>
            <a:r>
              <a:rPr lang="en-GB" dirty="0">
                <a:solidFill>
                  <a:srgbClr val="000000"/>
                </a:solidFill>
                <a:ea typeface="ＭＳ Ｐゴシック" pitchFamily="-105" charset="-128"/>
                <a:cs typeface="ＭＳ Ｐゴシック" pitchFamily="-105" charset="-128"/>
              </a:rPr>
              <a:t>a safe system of working is in place</a:t>
            </a:r>
          </a:p>
          <a:p>
            <a:pPr marL="342900" lvl="0" indent="-342900">
              <a:buClr>
                <a:srgbClr val="0077E3"/>
              </a:buClr>
              <a:buFont typeface="Arial" charset="0"/>
              <a:buChar char="•"/>
            </a:pPr>
            <a:r>
              <a:rPr lang="en-GB" dirty="0">
                <a:solidFill>
                  <a:srgbClr val="000000"/>
                </a:solidFill>
                <a:ea typeface="ＭＳ Ｐゴシック" pitchFamily="-105" charset="-128"/>
                <a:cs typeface="ＭＳ Ｐゴシック" pitchFamily="-105" charset="-128"/>
              </a:rPr>
              <a:t> workers are informed about all risks and hazards</a:t>
            </a:r>
          </a:p>
          <a:p>
            <a:pPr marL="342900" lvl="0" indent="-342900">
              <a:buClr>
                <a:srgbClr val="0077E3"/>
              </a:buClr>
              <a:buFont typeface="Arial" charset="0"/>
              <a:buChar char="•"/>
            </a:pPr>
            <a:r>
              <a:rPr lang="en-GB" dirty="0">
                <a:solidFill>
                  <a:srgbClr val="000000"/>
                </a:solidFill>
                <a:ea typeface="ＭＳ Ｐゴシック" pitchFamily="-105" charset="-128"/>
                <a:cs typeface="ＭＳ Ｐゴシック" pitchFamily="-105" charset="-128"/>
              </a:rPr>
              <a:t> all operatives are trained and competent to operate machinery.</a:t>
            </a:r>
          </a:p>
          <a:p>
            <a:pPr marL="0" lvl="1" indent="0">
              <a:buNone/>
            </a:pPr>
            <a:endParaRPr lang="en-US" dirty="0"/>
          </a:p>
        </p:txBody>
      </p:sp>
    </p:spTree>
    <p:extLst>
      <p:ext uri="{BB962C8B-B14F-4D97-AF65-F5344CB8AC3E}">
        <p14:creationId xmlns:p14="http://schemas.microsoft.com/office/powerpoint/2010/main" val="3645395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8740"/>
            <a:ext cx="8229600" cy="360040"/>
          </a:xfrm>
        </p:spPr>
        <p:txBody>
          <a:bodyPr/>
          <a:lstStyle/>
          <a:p>
            <a:r>
              <a:rPr lang="en-US" dirty="0"/>
              <a:t>Legislation associated with power tools</a:t>
            </a:r>
          </a:p>
        </p:txBody>
      </p:sp>
      <p:sp>
        <p:nvSpPr>
          <p:cNvPr id="3" name="Content Placeholder 2"/>
          <p:cNvSpPr>
            <a:spLocks noGrp="1"/>
          </p:cNvSpPr>
          <p:nvPr>
            <p:ph sz="quarter" idx="10"/>
          </p:nvPr>
        </p:nvSpPr>
        <p:spPr>
          <a:xfrm>
            <a:off x="457200" y="1700808"/>
            <a:ext cx="8229600" cy="4320480"/>
          </a:xfrm>
        </p:spPr>
        <p:txBody>
          <a:bodyPr/>
          <a:lstStyle/>
          <a:p>
            <a:pPr marL="0" lvl="1" indent="0">
              <a:buNone/>
            </a:pPr>
            <a:r>
              <a:rPr lang="en-GB" b="1" dirty="0">
                <a:ea typeface="ＭＳ Ｐゴシック" pitchFamily="-105" charset="-128"/>
                <a:cs typeface="ＭＳ Ｐゴシック" pitchFamily="-105" charset="-128"/>
              </a:rPr>
              <a:t>Provision and Use of Work Equipment Regulations (PUWER) 1998</a:t>
            </a:r>
          </a:p>
          <a:p>
            <a:r>
              <a:rPr lang="en-GB" dirty="0">
                <a:ea typeface="ＭＳ Ｐゴシック" pitchFamily="-105" charset="-128"/>
                <a:cs typeface="ＭＳ Ｐゴシック" pitchFamily="-105" charset="-128"/>
              </a:rPr>
              <a:t>These regulations place a duty upon all employers to ensure that:</a:t>
            </a:r>
          </a:p>
          <a:p>
            <a:pPr marL="342900" indent="-342900">
              <a:buClr>
                <a:srgbClr val="0077E3"/>
              </a:buClr>
              <a:buFont typeface="Arial" charset="0"/>
              <a:buChar char="•"/>
            </a:pPr>
            <a:r>
              <a:rPr lang="en-GB" dirty="0">
                <a:ea typeface="ＭＳ Ｐゴシック" pitchFamily="-105" charset="-128"/>
                <a:cs typeface="ＭＳ Ｐゴシック" pitchFamily="-105" charset="-128"/>
              </a:rPr>
              <a:t>equipment is suitable for the purpose it is being used for</a:t>
            </a:r>
          </a:p>
          <a:p>
            <a:pPr marL="342900" indent="-342900">
              <a:buClr>
                <a:srgbClr val="0077E3"/>
              </a:buClr>
              <a:buFont typeface="Arial" charset="0"/>
              <a:buChar char="•"/>
            </a:pPr>
            <a:r>
              <a:rPr lang="en-GB" dirty="0">
                <a:ea typeface="ＭＳ Ｐゴシック" pitchFamily="-105" charset="-128"/>
                <a:cs typeface="ＭＳ Ｐゴシック" pitchFamily="-105" charset="-128"/>
              </a:rPr>
              <a:t>woodworking tools are maintained</a:t>
            </a:r>
          </a:p>
          <a:p>
            <a:pPr marL="342900" indent="-342900">
              <a:buClr>
                <a:srgbClr val="0077E3"/>
              </a:buClr>
              <a:buFont typeface="Arial" charset="0"/>
              <a:buChar char="•"/>
            </a:pPr>
            <a:r>
              <a:rPr lang="en-GB" dirty="0">
                <a:ea typeface="ＭＳ Ｐゴシック" pitchFamily="-105" charset="-128"/>
                <a:cs typeface="ＭＳ Ｐゴシック" pitchFamily="-105" charset="-128"/>
              </a:rPr>
              <a:t>inspection of tools and machinery is undertaken</a:t>
            </a:r>
          </a:p>
          <a:p>
            <a:pPr marL="342900" indent="-342900">
              <a:buClr>
                <a:srgbClr val="0077E3"/>
              </a:buClr>
              <a:buFont typeface="Arial" charset="0"/>
              <a:buChar char="•"/>
            </a:pPr>
            <a:r>
              <a:rPr lang="en-GB" dirty="0">
                <a:ea typeface="ＭＳ Ｐゴシック" pitchFamily="-105" charset="-128"/>
                <a:cs typeface="ＭＳ Ｐゴシック" pitchFamily="-105" charset="-128"/>
              </a:rPr>
              <a:t>risks from using woodworking tools are minimised. </a:t>
            </a:r>
          </a:p>
          <a:p>
            <a:pPr marL="0" lvl="1" indent="0">
              <a:buNone/>
            </a:pPr>
            <a:endParaRPr lang="en-US" dirty="0"/>
          </a:p>
        </p:txBody>
      </p:sp>
    </p:spTree>
    <p:extLst>
      <p:ext uri="{BB962C8B-B14F-4D97-AF65-F5344CB8AC3E}">
        <p14:creationId xmlns:p14="http://schemas.microsoft.com/office/powerpoint/2010/main" val="2803369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8209A-5E49-41CC-94E9-1B7A9555C863}"/>
              </a:ext>
            </a:extLst>
          </p:cNvPr>
          <p:cNvSpPr>
            <a:spLocks noGrp="1"/>
          </p:cNvSpPr>
          <p:nvPr>
            <p:ph type="title"/>
          </p:nvPr>
        </p:nvSpPr>
        <p:spPr/>
        <p:txBody>
          <a:bodyPr/>
          <a:lstStyle/>
          <a:p>
            <a:r>
              <a:rPr lang="en-US" dirty="0"/>
              <a:t>Legislation</a:t>
            </a:r>
            <a:endParaRPr lang="en-GB" dirty="0"/>
          </a:p>
        </p:txBody>
      </p:sp>
      <p:sp>
        <p:nvSpPr>
          <p:cNvPr id="3" name="Content Placeholder 2">
            <a:extLst>
              <a:ext uri="{FF2B5EF4-FFF2-40B4-BE49-F238E27FC236}">
                <a16:creationId xmlns:a16="http://schemas.microsoft.com/office/drawing/2014/main" id="{62D4B253-F4A7-4F87-9284-210849E28CA6}"/>
              </a:ext>
            </a:extLst>
          </p:cNvPr>
          <p:cNvSpPr>
            <a:spLocks noGrp="1"/>
          </p:cNvSpPr>
          <p:nvPr>
            <p:ph sz="quarter" idx="10"/>
          </p:nvPr>
        </p:nvSpPr>
        <p:spPr/>
        <p:txBody>
          <a:bodyPr/>
          <a:lstStyle/>
          <a:p>
            <a:r>
              <a:rPr lang="en-GB" b="1" dirty="0">
                <a:ea typeface="ＭＳ Ｐゴシック" pitchFamily="-105" charset="-128"/>
                <a:cs typeface="ＭＳ Ｐゴシック" pitchFamily="-105" charset="-128"/>
              </a:rPr>
              <a:t>The Control of Noise at Work Regulations 2005</a:t>
            </a:r>
          </a:p>
          <a:p>
            <a:r>
              <a:rPr lang="en-GB" dirty="0">
                <a:ea typeface="ＭＳ Ｐゴシック" pitchFamily="-105" charset="-128"/>
                <a:cs typeface="ＭＳ Ｐゴシック" pitchFamily="-105" charset="-128"/>
              </a:rPr>
              <a:t>Woodworking machinery can be very noisy when it is being operated. Precautions must be taken to ensure that workers’ hearing is not damaged by the use of the equipment they are working with.</a:t>
            </a:r>
          </a:p>
          <a:p>
            <a:r>
              <a:rPr lang="en-GB" dirty="0">
                <a:ea typeface="ＭＳ Ｐゴシック" pitchFamily="-105" charset="-128"/>
                <a:cs typeface="ＭＳ Ｐゴシック" pitchFamily="-105" charset="-128"/>
              </a:rPr>
              <a:t>Measures to be taken may involve:</a:t>
            </a:r>
          </a:p>
          <a:p>
            <a:pPr marL="342900" indent="-342900">
              <a:buClr>
                <a:srgbClr val="0077E3"/>
              </a:buClr>
              <a:buFont typeface="Arial" panose="020B0604020202020204" pitchFamily="34" charset="0"/>
              <a:buChar char="•"/>
            </a:pPr>
            <a:r>
              <a:rPr lang="en-GB" dirty="0">
                <a:ea typeface="ＭＳ Ｐゴシック" pitchFamily="-105" charset="-128"/>
                <a:cs typeface="ＭＳ Ｐゴシック" pitchFamily="-105" charset="-128"/>
              </a:rPr>
              <a:t>isolation of noisy machinery</a:t>
            </a:r>
          </a:p>
          <a:p>
            <a:pPr marL="342900" indent="-342900">
              <a:buClr>
                <a:srgbClr val="0077E3"/>
              </a:buClr>
              <a:buFont typeface="Arial" panose="020B0604020202020204" pitchFamily="34" charset="0"/>
              <a:buChar char="•"/>
            </a:pPr>
            <a:r>
              <a:rPr lang="en-GB" dirty="0">
                <a:ea typeface="ＭＳ Ｐゴシック" pitchFamily="-105" charset="-128"/>
                <a:cs typeface="ＭＳ Ｐゴシック" pitchFamily="-105" charset="-128"/>
              </a:rPr>
              <a:t>training on its use</a:t>
            </a:r>
          </a:p>
          <a:p>
            <a:pPr marL="342900" indent="-342900">
              <a:buClr>
                <a:srgbClr val="0077E3"/>
              </a:buClr>
              <a:buFont typeface="Arial" panose="020B0604020202020204" pitchFamily="34" charset="0"/>
              <a:buChar char="•"/>
            </a:pPr>
            <a:r>
              <a:rPr lang="en-GB" dirty="0">
                <a:ea typeface="ＭＳ Ｐゴシック" pitchFamily="-105" charset="-128"/>
                <a:cs typeface="ＭＳ Ｐゴシック" pitchFamily="-105" charset="-128"/>
              </a:rPr>
              <a:t>personal protective equipment (PPE) such as ear defenders</a:t>
            </a:r>
            <a:endParaRPr lang="en-GB" dirty="0"/>
          </a:p>
        </p:txBody>
      </p:sp>
    </p:spTree>
    <p:extLst>
      <p:ext uri="{BB962C8B-B14F-4D97-AF65-F5344CB8AC3E}">
        <p14:creationId xmlns:p14="http://schemas.microsoft.com/office/powerpoint/2010/main" val="32635957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www.w3.org/XML/1998/namespace"/>
    <ds:schemaRef ds:uri="http://purl.org/dc/terms/"/>
    <ds:schemaRef ds:uri="http://schemas.microsoft.com/office/infopath/2007/PartnerControls"/>
    <ds:schemaRef ds:uri="http://schemas.openxmlformats.org/package/2006/metadata/core-properties"/>
    <ds:schemaRef ds:uri="http://purl.org/dc/dcmitype/"/>
    <ds:schemaRef ds:uri="7d91badd-8922-4db1-9652-4fbca8a6b7df"/>
    <ds:schemaRef ds:uri="http://schemas.microsoft.com/office/2006/documentManagement/types"/>
    <ds:schemaRef ds:uri="http://purl.org/dc/elements/1.1/"/>
    <ds:schemaRef ds:uri="http://schemas.microsoft.com/office/2006/metadata/properties"/>
    <ds:schemaRef ds:uri="1c5831b9-66da-4f16-a409-834213ecdb8e"/>
  </ds:schemaRefs>
</ds:datastoreItem>
</file>

<file path=docProps/app.xml><?xml version="1.0" encoding="utf-8"?>
<Properties xmlns="http://schemas.openxmlformats.org/officeDocument/2006/extended-properties" xmlns:vt="http://schemas.openxmlformats.org/officeDocument/2006/docPropsVTypes">
  <Template/>
  <TotalTime>3919</TotalTime>
  <Words>2912</Words>
  <Application>Microsoft Office PowerPoint</Application>
  <PresentationFormat>On-screen Show (4:3)</PresentationFormat>
  <Paragraphs>319</Paragraphs>
  <Slides>41</Slides>
  <Notes>21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Calibri</vt:lpstr>
      <vt:lpstr>Gill Sans MT</vt:lpstr>
      <vt:lpstr>Lucida Grande</vt:lpstr>
      <vt:lpstr>Times New Roman</vt:lpstr>
      <vt:lpstr>Default Design</vt:lpstr>
      <vt:lpstr>PowerPoint 6: Power tools</vt:lpstr>
      <vt:lpstr>Hazards associated with power tools</vt:lpstr>
      <vt:lpstr>Power sources</vt:lpstr>
      <vt:lpstr>Power tool safety</vt:lpstr>
      <vt:lpstr>Transformers</vt:lpstr>
      <vt:lpstr>Voltages</vt:lpstr>
      <vt:lpstr>Legislation associated with power tools</vt:lpstr>
      <vt:lpstr>Legislation associated with power tools</vt:lpstr>
      <vt:lpstr>Legislation</vt:lpstr>
      <vt:lpstr>Legislation</vt:lpstr>
      <vt:lpstr>Guidance: Health and Safety Executive guidance sheets </vt:lpstr>
      <vt:lpstr>Guidance: manufacturers’ specifications and  service manuals </vt:lpstr>
      <vt:lpstr>Which tool do I need?</vt:lpstr>
      <vt:lpstr>Which tool do I need?</vt:lpstr>
      <vt:lpstr>Power tools</vt:lpstr>
      <vt:lpstr>Power tools</vt:lpstr>
      <vt:lpstr>Drills and impactors</vt:lpstr>
      <vt:lpstr>Drills and impactors</vt:lpstr>
      <vt:lpstr>SDS drills</vt:lpstr>
      <vt:lpstr>Nail guns</vt:lpstr>
      <vt:lpstr>Drill bits and countersinks</vt:lpstr>
      <vt:lpstr>Circular saws: portable circular saw</vt:lpstr>
      <vt:lpstr>Circular saws: portable circular saw</vt:lpstr>
      <vt:lpstr>Circular saws:  sliding compound mitre saw </vt:lpstr>
      <vt:lpstr>Circular saws: radial arm saw</vt:lpstr>
      <vt:lpstr>Table saws</vt:lpstr>
      <vt:lpstr>Table saws</vt:lpstr>
      <vt:lpstr>Rip saws</vt:lpstr>
      <vt:lpstr>Blades: crosscut blade</vt:lpstr>
      <vt:lpstr>Blades: ripping blade</vt:lpstr>
      <vt:lpstr>Blades: combination blade</vt:lpstr>
      <vt:lpstr>Kerf</vt:lpstr>
      <vt:lpstr>TCT</vt:lpstr>
      <vt:lpstr>Gullet</vt:lpstr>
      <vt:lpstr>Chip limiter</vt:lpstr>
      <vt:lpstr>Jigsaws and reciprocating saws</vt:lpstr>
      <vt:lpstr>Routers</vt:lpstr>
      <vt:lpstr>Routers</vt:lpstr>
      <vt:lpstr>Router cutters</vt:lpstr>
      <vt:lpstr>Power planers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250</cp:revision>
  <dcterms:created xsi:type="dcterms:W3CDTF">2013-05-28T00:38:54Z</dcterms:created>
  <dcterms:modified xsi:type="dcterms:W3CDTF">2021-05-12T09:09:03Z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