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Lst>
  <p:notesMasterIdLst>
    <p:notesMasterId r:id="rId17"/>
  </p:notesMasterIdLst>
  <p:handoutMasterIdLst>
    <p:handoutMasterId r:id="rId18"/>
  </p:handoutMasterIdLst>
  <p:sldIdLst>
    <p:sldId id="256" r:id="rId5"/>
    <p:sldId id="328" r:id="rId6"/>
    <p:sldId id="341" r:id="rId7"/>
    <p:sldId id="331" r:id="rId8"/>
    <p:sldId id="330" r:id="rId9"/>
    <p:sldId id="342" r:id="rId10"/>
    <p:sldId id="343" r:id="rId11"/>
    <p:sldId id="344" r:id="rId12"/>
    <p:sldId id="334" r:id="rId13"/>
    <p:sldId id="335" r:id="rId14"/>
    <p:sldId id="336"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9FED58-1DA4-497F-9A5B-0CF501851E6F}" v="1" dt="2020-06-09T14:58:42.2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93172" autoAdjust="0"/>
  </p:normalViewPr>
  <p:slideViewPr>
    <p:cSldViewPr showGuides="1">
      <p:cViewPr varScale="1">
        <p:scale>
          <a:sx n="62" d="100"/>
          <a:sy n="62" d="100"/>
        </p:scale>
        <p:origin x="696"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 francis" userId="79642c83b9358b67" providerId="LiveId" clId="{539FED58-1DA4-497F-9A5B-0CF501851E6F}"/>
    <pc:docChg chg="modSld">
      <pc:chgData name="jan francis" userId="79642c83b9358b67" providerId="LiveId" clId="{539FED58-1DA4-497F-9A5B-0CF501851E6F}" dt="2020-06-09T15:15:36.981" v="118" actId="20577"/>
      <pc:docMkLst>
        <pc:docMk/>
      </pc:docMkLst>
      <pc:sldChg chg="modSp mod">
        <pc:chgData name="jan francis" userId="79642c83b9358b67" providerId="LiveId" clId="{539FED58-1DA4-497F-9A5B-0CF501851E6F}" dt="2020-06-09T15:00:09.632" v="46" actId="20577"/>
        <pc:sldMkLst>
          <pc:docMk/>
          <pc:sldMk cId="0" sldId="328"/>
        </pc:sldMkLst>
        <pc:spChg chg="mod">
          <ac:chgData name="jan francis" userId="79642c83b9358b67" providerId="LiveId" clId="{539FED58-1DA4-497F-9A5B-0CF501851E6F}" dt="2020-06-09T15:00:09.632" v="46" actId="20577"/>
          <ac:spMkLst>
            <pc:docMk/>
            <pc:sldMk cId="0" sldId="328"/>
            <ac:spMk id="3074" creationId="{00000000-0000-0000-0000-000000000000}"/>
          </ac:spMkLst>
        </pc:spChg>
      </pc:sldChg>
      <pc:sldChg chg="modSp mod">
        <pc:chgData name="jan francis" userId="79642c83b9358b67" providerId="LiveId" clId="{539FED58-1DA4-497F-9A5B-0CF501851E6F}" dt="2020-06-09T15:15:06.331" v="106" actId="14100"/>
        <pc:sldMkLst>
          <pc:docMk/>
          <pc:sldMk cId="0" sldId="330"/>
        </pc:sldMkLst>
        <pc:spChg chg="mod">
          <ac:chgData name="jan francis" userId="79642c83b9358b67" providerId="LiveId" clId="{539FED58-1DA4-497F-9A5B-0CF501851E6F}" dt="2020-06-09T15:15:06.331" v="106" actId="14100"/>
          <ac:spMkLst>
            <pc:docMk/>
            <pc:sldMk cId="0" sldId="330"/>
            <ac:spMk id="5123" creationId="{00000000-0000-0000-0000-000000000000}"/>
          </ac:spMkLst>
        </pc:spChg>
      </pc:sldChg>
      <pc:sldChg chg="modSp mod">
        <pc:chgData name="jan francis" userId="79642c83b9358b67" providerId="LiveId" clId="{539FED58-1DA4-497F-9A5B-0CF501851E6F}" dt="2020-06-09T14:59:12.808" v="19" actId="20577"/>
        <pc:sldMkLst>
          <pc:docMk/>
          <pc:sldMk cId="0" sldId="334"/>
        </pc:sldMkLst>
        <pc:spChg chg="mod">
          <ac:chgData name="jan francis" userId="79642c83b9358b67" providerId="LiveId" clId="{539FED58-1DA4-497F-9A5B-0CF501851E6F}" dt="2020-06-09T14:59:12.808" v="19" actId="20577"/>
          <ac:spMkLst>
            <pc:docMk/>
            <pc:sldMk cId="0" sldId="334"/>
            <ac:spMk id="3" creationId="{00000000-0000-0000-0000-000000000000}"/>
          </ac:spMkLst>
        </pc:spChg>
      </pc:sldChg>
      <pc:sldChg chg="modSp mod">
        <pc:chgData name="jan francis" userId="79642c83b9358b67" providerId="LiveId" clId="{539FED58-1DA4-497F-9A5B-0CF501851E6F}" dt="2020-06-09T15:01:47.165" v="86" actId="20577"/>
        <pc:sldMkLst>
          <pc:docMk/>
          <pc:sldMk cId="0" sldId="336"/>
        </pc:sldMkLst>
        <pc:spChg chg="mod">
          <ac:chgData name="jan francis" userId="79642c83b9358b67" providerId="LiveId" clId="{539FED58-1DA4-497F-9A5B-0CF501851E6F}" dt="2020-06-09T15:01:47.165" v="86" actId="20577"/>
          <ac:spMkLst>
            <pc:docMk/>
            <pc:sldMk cId="0" sldId="336"/>
            <ac:spMk id="3" creationId="{00000000-0000-0000-0000-000000000000}"/>
          </ac:spMkLst>
        </pc:spChg>
      </pc:sldChg>
      <pc:sldChg chg="modSp mod">
        <pc:chgData name="jan francis" userId="79642c83b9358b67" providerId="LiveId" clId="{539FED58-1DA4-497F-9A5B-0CF501851E6F}" dt="2020-06-09T15:00:21.952" v="73" actId="20577"/>
        <pc:sldMkLst>
          <pc:docMk/>
          <pc:sldMk cId="2025680702" sldId="341"/>
        </pc:sldMkLst>
        <pc:spChg chg="mod">
          <ac:chgData name="jan francis" userId="79642c83b9358b67" providerId="LiveId" clId="{539FED58-1DA4-497F-9A5B-0CF501851E6F}" dt="2020-06-09T15:00:21.952" v="73" actId="20577"/>
          <ac:spMkLst>
            <pc:docMk/>
            <pc:sldMk cId="2025680702" sldId="341"/>
            <ac:spMk id="3074" creationId="{00000000-0000-0000-0000-000000000000}"/>
          </ac:spMkLst>
        </pc:spChg>
      </pc:sldChg>
      <pc:sldChg chg="modSp mod">
        <pc:chgData name="jan francis" userId="79642c83b9358b67" providerId="LiveId" clId="{539FED58-1DA4-497F-9A5B-0CF501851E6F}" dt="2020-06-09T15:15:36.981" v="118" actId="20577"/>
        <pc:sldMkLst>
          <pc:docMk/>
          <pc:sldMk cId="1695606768" sldId="342"/>
        </pc:sldMkLst>
        <pc:spChg chg="mod">
          <ac:chgData name="jan francis" userId="79642c83b9358b67" providerId="LiveId" clId="{539FED58-1DA4-497F-9A5B-0CF501851E6F}" dt="2020-06-09T15:15:36.981" v="118" actId="20577"/>
          <ac:spMkLst>
            <pc:docMk/>
            <pc:sldMk cId="1695606768" sldId="342"/>
            <ac:spMk id="512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6/16/2021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1052091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53259" name="Text Box 11"/>
          <p:cNvSpPr txBox="1">
            <a:spLocks noChangeArrowheads="1"/>
          </p:cNvSpPr>
          <p:nvPr userDrawn="1"/>
        </p:nvSpPr>
        <p:spPr bwMode="auto">
          <a:xfrm>
            <a:off x="457200" y="6480000"/>
            <a:ext cx="6477000" cy="228600"/>
          </a:xfrm>
          <a:prstGeom prst="rect">
            <a:avLst/>
          </a:prstGeom>
          <a:noFill/>
          <a:ln w="9525">
            <a:noFill/>
            <a:miter lim="800000"/>
            <a:headEnd/>
            <a:tailEnd/>
          </a:ln>
        </p:spPr>
        <p:txBody>
          <a:bodyPr lIns="0" tIns="0" rIns="0" bIns="0">
            <a:prstTxWarp prst="textNoShape">
              <a:avLst/>
            </a:prstTxWarp>
          </a:bodyPr>
          <a:lstStyle/>
          <a:p>
            <a:pPr>
              <a:spcBef>
                <a:spcPts val="600"/>
              </a:spcBef>
            </a:pPr>
            <a:r>
              <a:rPr lang="en-US" sz="900" baseline="0" dirty="0"/>
              <a:t>Copyright © 2021 City and Guilds of London Institute. All rights reserved.</a:t>
            </a:r>
            <a:endParaRPr lang="en-US" sz="1200" dirty="0">
              <a:latin typeface="Times New Roman" pitchFamily="-105" charset="0"/>
            </a:endParaRP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006987" y="234902"/>
            <a:ext cx="1655999" cy="501635"/>
          </a:xfrm>
          <a:prstGeom prst="rect">
            <a:avLst/>
          </a:prstGeom>
        </p:spPr>
      </p:pic>
      <p:sp>
        <p:nvSpPr>
          <p:cNvPr id="1029" name="Rectangle 14"/>
          <p:cNvSpPr>
            <a:spLocks noChangeArrowheads="1"/>
          </p:cNvSpPr>
          <p:nvPr userDrawn="1"/>
        </p:nvSpPr>
        <p:spPr bwMode="auto">
          <a:xfrm>
            <a:off x="457200" y="257779"/>
            <a:ext cx="6091200" cy="430887"/>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Foundation in </a:t>
            </a:r>
            <a:br>
              <a:rPr lang="en-GB" sz="1400" baseline="0" dirty="0">
                <a:solidFill>
                  <a:schemeClr val="tx1"/>
                </a:solidFill>
              </a:rPr>
            </a:br>
            <a:r>
              <a:rPr lang="en-GB" sz="1400" b="1" baseline="0" dirty="0">
                <a:solidFill>
                  <a:schemeClr val="tx1"/>
                </a:solidFill>
              </a:rPr>
              <a:t>Construction and Building Services Engineering</a:t>
            </a:r>
            <a:endParaRPr lang="en-US" sz="1400" baseline="0" dirty="0">
              <a:solidFill>
                <a:schemeClr val="tx1"/>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11" name="Picture 10">
            <a:extLst>
              <a:ext uri="{FF2B5EF4-FFF2-40B4-BE49-F238E27FC236}">
                <a16:creationId xmlns:a16="http://schemas.microsoft.com/office/drawing/2014/main" id="{6A7BE4C5-B6E4-7B41-B4EA-AC5B28CB82C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5868000"/>
            <a:ext cx="9144000" cy="547995"/>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Unit 108: Wood occupations</a:t>
            </a:r>
          </a:p>
        </p:txBody>
      </p:sp>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US">
                <a:ea typeface="ＭＳ Ｐゴシック" pitchFamily="-105" charset="-128"/>
                <a:cs typeface="ＭＳ Ｐゴシック" pitchFamily="-105" charset="-128"/>
              </a:rPr>
              <a:t>PowerPoint 1: Specialisms </a:t>
            </a:r>
            <a:r>
              <a:rPr lang="en-US" dirty="0">
                <a:ea typeface="ＭＳ Ｐゴシック" pitchFamily="-105" charset="-128"/>
                <a:cs typeface="ＭＳ Ｐゴシック" pitchFamily="-105" charset="-128"/>
              </a:rPr>
              <a:t>and job roles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075240" cy="504000"/>
          </a:xfrm>
        </p:spPr>
        <p:txBody>
          <a:bodyPr/>
          <a:lstStyle/>
          <a:p>
            <a:r>
              <a:rPr lang="en-US" dirty="0"/>
              <a:t>Other trades working with carpenters at various stages</a:t>
            </a:r>
          </a:p>
        </p:txBody>
      </p:sp>
      <p:sp>
        <p:nvSpPr>
          <p:cNvPr id="3" name="Content Placeholder 2"/>
          <p:cNvSpPr>
            <a:spLocks noGrp="1"/>
          </p:cNvSpPr>
          <p:nvPr>
            <p:ph sz="quarter" idx="10"/>
          </p:nvPr>
        </p:nvSpPr>
        <p:spPr>
          <a:xfrm>
            <a:off x="457200" y="1772816"/>
            <a:ext cx="8229600" cy="3843168"/>
          </a:xfrm>
        </p:spPr>
        <p:txBody>
          <a:bodyPr/>
          <a:lstStyle/>
          <a:p>
            <a:pPr marL="342900" indent="-342900">
              <a:buClr>
                <a:srgbClr val="0077E3"/>
              </a:buClr>
              <a:buFont typeface="Arial" panose="020B0604020202020204" pitchFamily="34" charset="0"/>
              <a:buChar char="•"/>
            </a:pPr>
            <a:r>
              <a:rPr lang="en-US" b="1" dirty="0"/>
              <a:t>Structural: </a:t>
            </a:r>
            <a:r>
              <a:rPr lang="en-US" dirty="0"/>
              <a:t>Carpenters work alongside bricklayers, to install roofs and joists. They may also be involved with structural engineers if steels are used. Carpenters work with plant drivers and scaffolders to ensure safe lifting operations and access.</a:t>
            </a:r>
          </a:p>
          <a:p>
            <a:pPr marL="342900" indent="-342900">
              <a:buClr>
                <a:srgbClr val="0077E3"/>
              </a:buClr>
              <a:buFont typeface="Arial" panose="020B0604020202020204" pitchFamily="34" charset="0"/>
              <a:buChar char="•"/>
            </a:pPr>
            <a:r>
              <a:rPr lang="en-US" b="1" dirty="0"/>
              <a:t>First fix: </a:t>
            </a:r>
            <a:r>
              <a:rPr lang="en-US" dirty="0"/>
              <a:t>Carpenters work with plumbers and electricians to ensure services are fitted through joists and studwork. They also liaise with plasterers to schedule their return for second fix.</a:t>
            </a:r>
          </a:p>
          <a:p>
            <a:pPr marL="342900" indent="-342900">
              <a:buClr>
                <a:srgbClr val="0077E3"/>
              </a:buClr>
              <a:buFont typeface="Arial" panose="020B0604020202020204" pitchFamily="34" charset="0"/>
              <a:buChar char="•"/>
            </a:pPr>
            <a:r>
              <a:rPr lang="en-US" b="1" dirty="0"/>
              <a:t>Second fix:</a:t>
            </a:r>
            <a:r>
              <a:rPr lang="en-US" dirty="0"/>
              <a:t> Carpenters work with plumbers and electricians to ensure services are finished. They also liaise with tilers and decorators to schedule each stage of the finishing process.</a:t>
            </a:r>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836824"/>
          </a:xfrm>
        </p:spPr>
        <p:txBody>
          <a:bodyPr/>
          <a:lstStyle/>
          <a:p>
            <a:r>
              <a:rPr lang="en-US" dirty="0"/>
              <a:t>What are the processes involved in planning and producing joinery?</a:t>
            </a:r>
          </a:p>
        </p:txBody>
      </p:sp>
      <p:sp>
        <p:nvSpPr>
          <p:cNvPr id="3" name="Content Placeholder 2"/>
          <p:cNvSpPr>
            <a:spLocks noGrp="1"/>
          </p:cNvSpPr>
          <p:nvPr>
            <p:ph sz="quarter" idx="10"/>
          </p:nvPr>
        </p:nvSpPr>
        <p:spPr>
          <a:xfrm>
            <a:off x="457200" y="1844824"/>
            <a:ext cx="8229600" cy="3888432"/>
          </a:xfrm>
        </p:spPr>
        <p:txBody>
          <a:bodyPr/>
          <a:lstStyle/>
          <a:p>
            <a:pPr marL="342900" indent="-342900">
              <a:spcBef>
                <a:spcPts val="500"/>
              </a:spcBef>
              <a:spcAft>
                <a:spcPts val="500"/>
              </a:spcAft>
              <a:buClr>
                <a:srgbClr val="0077E3"/>
              </a:buClr>
              <a:buFont typeface="Arial" panose="020B0604020202020204" pitchFamily="34" charset="0"/>
              <a:buChar char="•"/>
            </a:pPr>
            <a:r>
              <a:rPr lang="en-US" b="1" dirty="0"/>
              <a:t>Setting out: </a:t>
            </a:r>
            <a:r>
              <a:rPr lang="en-US" dirty="0"/>
              <a:t>This involves creating a 1:1 scale drawing of a cross section of the item you intend to make. Often a plan and a side view are drawn. It is normally drawn on a piece of board allowing the joiner to mark the components out from it prior to cutting and is called a ‘rod’.</a:t>
            </a:r>
          </a:p>
          <a:p>
            <a:pPr marL="342900" indent="-342900">
              <a:spcBef>
                <a:spcPts val="500"/>
              </a:spcBef>
              <a:spcAft>
                <a:spcPts val="500"/>
              </a:spcAft>
              <a:buClr>
                <a:srgbClr val="0077E3"/>
              </a:buClr>
              <a:buFont typeface="Arial" panose="020B0604020202020204" pitchFamily="34" charset="0"/>
              <a:buChar char="•"/>
            </a:pPr>
            <a:r>
              <a:rPr lang="en-US" b="1" dirty="0"/>
              <a:t>Marking out: </a:t>
            </a:r>
            <a:r>
              <a:rPr lang="en-US" dirty="0"/>
              <a:t>This is the process of transferring the details from the rod to the stock. These details involve component sizes, joint sizes and positions and </a:t>
            </a:r>
            <a:r>
              <a:rPr lang="en-US" dirty="0" err="1"/>
              <a:t>mouldings</a:t>
            </a:r>
            <a:r>
              <a:rPr lang="en-US" dirty="0"/>
              <a:t> and rebate positions.</a:t>
            </a:r>
          </a:p>
          <a:p>
            <a:pPr marL="342900" indent="-342900">
              <a:spcBef>
                <a:spcPts val="500"/>
              </a:spcBef>
              <a:spcAft>
                <a:spcPts val="500"/>
              </a:spcAft>
              <a:buClr>
                <a:srgbClr val="0077E3"/>
              </a:buClr>
              <a:buFont typeface="Arial" panose="020B0604020202020204" pitchFamily="34" charset="0"/>
              <a:buChar char="•"/>
            </a:pPr>
            <a:r>
              <a:rPr lang="en-US" b="1" dirty="0"/>
              <a:t>Manufacturing: </a:t>
            </a:r>
            <a:r>
              <a:rPr lang="en-US" dirty="0"/>
              <a:t>This process can begin once the stock is fully marked. It requires the joiner to set up machines for cutting and </a:t>
            </a:r>
            <a:r>
              <a:rPr lang="en-US" dirty="0" err="1"/>
              <a:t>moulding</a:t>
            </a:r>
            <a:r>
              <a:rPr lang="en-US" dirty="0"/>
              <a:t> the components before finally assembling the joints and finishing the work.</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Job roles and specialisms in wood occupations</a:t>
            </a:r>
          </a:p>
        </p:txBody>
      </p:sp>
      <p:sp>
        <p:nvSpPr>
          <p:cNvPr id="3075" name="Content Placeholder 2"/>
          <p:cNvSpPr>
            <a:spLocks noGrp="1"/>
          </p:cNvSpPr>
          <p:nvPr>
            <p:ph sz="quarter" idx="10"/>
          </p:nvPr>
        </p:nvSpPr>
        <p:spPr>
          <a:xfrm>
            <a:off x="457200" y="1512000"/>
            <a:ext cx="8229600" cy="4221256"/>
          </a:xfrm>
        </p:spPr>
        <p:txBody>
          <a:bodyPr/>
          <a:lstStyle/>
          <a:p>
            <a:pPr marL="0" indent="0"/>
            <a:r>
              <a:rPr lang="en-GB" dirty="0">
                <a:ea typeface="ＭＳ Ｐゴシック" pitchFamily="-105" charset="-128"/>
                <a:cs typeface="ＭＳ Ｐゴシック" pitchFamily="-105" charset="-128"/>
              </a:rPr>
              <a:t>The main career choices and progression routes for an apprentice studying wood occupations in the built environment are:</a:t>
            </a:r>
            <a:endParaRPr dirty="0">
              <a:ea typeface="ＭＳ Ｐゴシック" pitchFamily="-105" charset="-128"/>
              <a:cs typeface="ＭＳ Ｐゴシック" pitchFamily="-105" charset="-128"/>
            </a:endParaRPr>
          </a:p>
          <a:p>
            <a:pPr lvl="1"/>
            <a:r>
              <a:rPr lang="en-US" dirty="0"/>
              <a:t>Site carpenter</a:t>
            </a:r>
          </a:p>
          <a:p>
            <a:pPr lvl="1"/>
            <a:r>
              <a:rPr lang="en-US" dirty="0"/>
              <a:t>Architectural joiner</a:t>
            </a:r>
          </a:p>
          <a:p>
            <a:pPr lvl="1"/>
            <a:r>
              <a:rPr lang="en-US" dirty="0"/>
              <a:t>Shop fitter</a:t>
            </a:r>
          </a:p>
          <a:p>
            <a:pPr lvl="1"/>
            <a:r>
              <a:rPr lang="en-US" dirty="0"/>
              <a:t>Interior systems fitter</a:t>
            </a:r>
          </a:p>
          <a:p>
            <a:pPr lvl="1"/>
            <a:r>
              <a:rPr lang="en-US" dirty="0"/>
              <a:t>Formwork carpenter</a:t>
            </a:r>
          </a:p>
          <a:p>
            <a:pPr lvl="1"/>
            <a:r>
              <a:rPr lang="en-US" dirty="0"/>
              <a:t>Timber framer</a:t>
            </a:r>
          </a:p>
          <a:p>
            <a:pPr lvl="1"/>
            <a:r>
              <a:rPr lang="en-US" dirty="0"/>
              <a:t>Roofer</a:t>
            </a:r>
          </a:p>
          <a:p>
            <a:pPr lvl="1"/>
            <a:r>
              <a:rPr lang="en-US" dirty="0"/>
              <a:t>Kitchen fitter</a:t>
            </a:r>
          </a:p>
          <a:p>
            <a:pPr lvl="1"/>
            <a:endParaRPr lang="en-US" dirty="0"/>
          </a:p>
          <a:p>
            <a:pPr lvl="1"/>
            <a:endParaRPr lang="en-US" dirty="0"/>
          </a:p>
          <a:p>
            <a:pPr lvl="2"/>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F20A508E-E4E8-4949-BE6E-50CDA9D0B4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24178" y="2420888"/>
            <a:ext cx="3638805" cy="36098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Job roles and specialisms in wood occupations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Other specialist wood occupations include:</a:t>
            </a:r>
            <a:endParaRPr lang="en-US" dirty="0">
              <a:ea typeface="ＭＳ Ｐゴシック" pitchFamily="-105" charset="-128"/>
              <a:cs typeface="ＭＳ Ｐゴシック" pitchFamily="-105" charset="-128"/>
            </a:endParaRPr>
          </a:p>
          <a:p>
            <a:pPr lvl="1"/>
            <a:r>
              <a:rPr lang="en-US" dirty="0"/>
              <a:t>Cabinet maker</a:t>
            </a:r>
          </a:p>
          <a:p>
            <a:pPr lvl="1"/>
            <a:r>
              <a:rPr lang="en-US" dirty="0"/>
              <a:t>Boat builder</a:t>
            </a:r>
          </a:p>
          <a:p>
            <a:pPr lvl="1"/>
            <a:r>
              <a:rPr lang="en-US" dirty="0"/>
              <a:t>Furniture restorer</a:t>
            </a:r>
          </a:p>
          <a:p>
            <a:pPr lvl="1"/>
            <a:r>
              <a:rPr lang="en-US" dirty="0"/>
              <a:t>Wood turner</a:t>
            </a:r>
          </a:p>
          <a:p>
            <a:pPr marL="0" lvl="1" indent="0">
              <a:buNone/>
            </a:pPr>
            <a:r>
              <a:rPr lang="en-US" dirty="0"/>
              <a:t>  (Vanishing trades)</a:t>
            </a:r>
          </a:p>
          <a:p>
            <a:pPr lvl="1"/>
            <a:r>
              <a:rPr lang="en-US" dirty="0"/>
              <a:t>Green woodworker</a:t>
            </a:r>
          </a:p>
          <a:p>
            <a:pPr lvl="1"/>
            <a:r>
              <a:rPr lang="en-US" dirty="0"/>
              <a:t>Wheelwright</a:t>
            </a:r>
          </a:p>
          <a:p>
            <a:pPr lvl="1"/>
            <a:r>
              <a:rPr lang="en-US" dirty="0"/>
              <a:t>Cooper</a:t>
            </a:r>
          </a:p>
          <a:p>
            <a:pPr lvl="1"/>
            <a:endParaRPr lang="en-US" dirty="0"/>
          </a:p>
          <a:p>
            <a:pPr marL="0" lvl="1" indent="0">
              <a:buNone/>
            </a:pPr>
            <a:endParaRPr lang="en-US" dirty="0"/>
          </a:p>
          <a:p>
            <a:pPr lvl="1"/>
            <a:endParaRPr lang="en-US" dirty="0"/>
          </a:p>
          <a:p>
            <a:pPr lvl="2"/>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025680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Site carpenter</a:t>
            </a:r>
          </a:p>
        </p:txBody>
      </p:sp>
      <p:sp>
        <p:nvSpPr>
          <p:cNvPr id="3" name="Content Placeholder 2"/>
          <p:cNvSpPr>
            <a:spLocks noGrp="1"/>
          </p:cNvSpPr>
          <p:nvPr>
            <p:ph sz="quarter" idx="10"/>
          </p:nvPr>
        </p:nvSpPr>
        <p:spPr>
          <a:xfrm>
            <a:off x="457200" y="1484784"/>
            <a:ext cx="5626968" cy="4275216"/>
          </a:xfrm>
        </p:spPr>
        <p:txBody>
          <a:bodyPr/>
          <a:lstStyle/>
          <a:p>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Responsibilities:</a:t>
            </a:r>
          </a:p>
          <a:p>
            <a:pPr marL="342900" indent="-342900">
              <a:spcBef>
                <a:spcPts val="500"/>
              </a:spcBef>
              <a:spcAft>
                <a:spcPts val="5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Install structural components such as roofs, joists, studwork and eaves </a:t>
            </a:r>
            <a:r>
              <a:rPr lang="en-US" dirty="0" err="1">
                <a:ea typeface="ＭＳ Ｐゴシック" pitchFamily="-105" charset="-128"/>
                <a:cs typeface="ＭＳ Ｐゴシック" pitchFamily="-105" charset="-128"/>
              </a:rPr>
              <a:t>finishings</a:t>
            </a:r>
            <a:r>
              <a:rPr lang="en-US" dirty="0">
                <a:ea typeface="ＭＳ Ｐゴシック" pitchFamily="-105" charset="-128"/>
                <a:cs typeface="ＭＳ Ｐゴシック" pitchFamily="-105" charset="-128"/>
              </a:rPr>
              <a:t>, such as fascia and barge boards.</a:t>
            </a:r>
          </a:p>
          <a:p>
            <a:pPr marL="342900" indent="-342900">
              <a:spcBef>
                <a:spcPts val="500"/>
              </a:spcBef>
              <a:spcAft>
                <a:spcPts val="5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Install </a:t>
            </a:r>
            <a:r>
              <a:rPr lang="en-US" b="1" dirty="0">
                <a:ea typeface="ＭＳ Ｐゴシック" pitchFamily="-105" charset="-128"/>
                <a:cs typeface="ＭＳ Ｐゴシック" pitchFamily="-105" charset="-128"/>
              </a:rPr>
              <a:t>first fix </a:t>
            </a:r>
            <a:r>
              <a:rPr lang="en-US" dirty="0">
                <a:ea typeface="ＭＳ Ｐゴシック" pitchFamily="-105" charset="-128"/>
                <a:cs typeface="ＭＳ Ｐゴシック" pitchFamily="-105" charset="-128"/>
              </a:rPr>
              <a:t>components such as partitions, door linings, frames, flooring and staircases.</a:t>
            </a:r>
          </a:p>
          <a:p>
            <a:pPr marL="342900" indent="-342900">
              <a:spcBef>
                <a:spcPts val="500"/>
              </a:spcBef>
              <a:spcAft>
                <a:spcPts val="5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Install </a:t>
            </a:r>
            <a:r>
              <a:rPr lang="en-US" b="1" dirty="0">
                <a:ea typeface="ＭＳ Ｐゴシック" pitchFamily="-105" charset="-128"/>
                <a:cs typeface="ＭＳ Ｐゴシック" pitchFamily="-105" charset="-128"/>
              </a:rPr>
              <a:t>second fix </a:t>
            </a:r>
            <a:r>
              <a:rPr lang="en-US" dirty="0">
                <a:ea typeface="ＭＳ Ｐゴシック" pitchFamily="-105" charset="-128"/>
                <a:cs typeface="ＭＳ Ｐゴシック" pitchFamily="-105" charset="-128"/>
              </a:rPr>
              <a:t>components such as kitchens, doors, service boxings, skirting, architrave and staircase </a:t>
            </a:r>
            <a:r>
              <a:rPr lang="en-US" dirty="0" err="1">
                <a:ea typeface="ＭＳ Ｐゴシック" pitchFamily="-105" charset="-128"/>
                <a:cs typeface="ＭＳ Ｐゴシック" pitchFamily="-105" charset="-128"/>
              </a:rPr>
              <a:t>finishings</a:t>
            </a:r>
            <a:r>
              <a:rPr lang="en-US" dirty="0">
                <a:ea typeface="ＭＳ Ｐゴシック" pitchFamily="-105" charset="-128"/>
                <a:cs typeface="ＭＳ Ｐゴシック" pitchFamily="-105" charset="-128"/>
              </a:rPr>
              <a:t>.</a:t>
            </a:r>
          </a:p>
          <a:p>
            <a:pPr marL="342900" indent="-342900">
              <a:spcBef>
                <a:spcPts val="500"/>
              </a:spcBef>
              <a:spcAft>
                <a:spcPts val="500"/>
              </a:spcAft>
              <a:buClr>
                <a:srgbClr val="0077E3"/>
              </a:buClr>
              <a:buFont typeface="Arial" panose="020B0604020202020204" pitchFamily="34" charset="0"/>
              <a:buChar char="•"/>
            </a:pPr>
            <a:r>
              <a:rPr lang="en-US" dirty="0">
                <a:ea typeface="ＭＳ Ｐゴシック" pitchFamily="-105" charset="-128"/>
                <a:cs typeface="ＭＳ Ｐゴシック" pitchFamily="-105" charset="-128"/>
              </a:rPr>
              <a:t>Snagging and final finish before the job is signed off.</a:t>
            </a:r>
          </a:p>
          <a:p>
            <a:endParaRPr lang="en-US" dirty="0">
              <a:ea typeface="ＭＳ Ｐゴシック" pitchFamily="-105" charset="-128"/>
              <a:cs typeface="ＭＳ Ｐゴシック" pitchFamily="-105" charset="-128"/>
            </a:endParaRPr>
          </a:p>
          <a:p>
            <a:endParaRPr lang="en-US" dirty="0"/>
          </a:p>
        </p:txBody>
      </p:sp>
      <p:pic>
        <p:nvPicPr>
          <p:cNvPr id="4" name="Picture 3">
            <a:extLst>
              <a:ext uri="{FF2B5EF4-FFF2-40B4-BE49-F238E27FC236}">
                <a16:creationId xmlns:a16="http://schemas.microsoft.com/office/drawing/2014/main" id="{75C34E81-BE2C-4AC5-A467-4D4E019177F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116154" y="2944012"/>
            <a:ext cx="3027846" cy="293236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935544"/>
            <a:ext cx="8229600" cy="382588"/>
          </a:xfrm>
        </p:spPr>
        <p:txBody>
          <a:bodyPr/>
          <a:lstStyle/>
          <a:p>
            <a:r>
              <a:rPr lang="en-US" dirty="0">
                <a:ea typeface="ＭＳ Ｐゴシック" pitchFamily="-105" charset="-128"/>
                <a:cs typeface="ＭＳ Ｐゴシック" pitchFamily="-105" charset="-128"/>
              </a:rPr>
              <a:t>Shop fitter</a:t>
            </a:r>
          </a:p>
        </p:txBody>
      </p:sp>
      <p:sp>
        <p:nvSpPr>
          <p:cNvPr id="5123" name="Content Placeholder 2"/>
          <p:cNvSpPr>
            <a:spLocks noGrp="1"/>
          </p:cNvSpPr>
          <p:nvPr>
            <p:ph sz="quarter" idx="10"/>
          </p:nvPr>
        </p:nvSpPr>
        <p:spPr>
          <a:xfrm>
            <a:off x="518864" y="1390588"/>
            <a:ext cx="8229600" cy="4558692"/>
          </a:xfrm>
        </p:spPr>
        <p:txBody>
          <a:bodyPr/>
          <a:lstStyle/>
          <a:p>
            <a:pPr>
              <a:defRPr/>
            </a:pPr>
            <a:br>
              <a:rPr lang="en-US" dirty="0"/>
            </a:br>
            <a:r>
              <a:rPr lang="en-US" dirty="0"/>
              <a:t>Responsibilities:</a:t>
            </a:r>
          </a:p>
          <a:p>
            <a:pPr marL="342900" indent="-342900">
              <a:buClr>
                <a:srgbClr val="0077E3"/>
              </a:buClr>
              <a:buFont typeface="Arial" panose="020B0604020202020204" pitchFamily="34" charset="0"/>
              <a:buChar char="•"/>
              <a:defRPr/>
            </a:pPr>
            <a:r>
              <a:rPr lang="en-US" dirty="0"/>
              <a:t>Make made-to-measure fixtures and fittings for shops, bars, offices and public buildings.</a:t>
            </a:r>
          </a:p>
          <a:p>
            <a:pPr marL="342900" indent="-342900">
              <a:buClr>
                <a:srgbClr val="0077E3"/>
              </a:buClr>
              <a:buFont typeface="Arial" panose="020B0604020202020204" pitchFamily="34" charset="0"/>
              <a:buChar char="•"/>
              <a:defRPr/>
            </a:pPr>
            <a:r>
              <a:rPr lang="en-US" dirty="0"/>
              <a:t>Install fixtures and fittings for shops, bars, offices and public buildings.</a:t>
            </a:r>
          </a:p>
          <a:p>
            <a:pPr marL="342900" indent="-342900">
              <a:buClr>
                <a:srgbClr val="0077E3"/>
              </a:buClr>
              <a:buFont typeface="Arial" panose="020B0604020202020204" pitchFamily="34" charset="0"/>
              <a:buChar char="•"/>
              <a:defRPr/>
            </a:pPr>
            <a:r>
              <a:rPr lang="en-US" dirty="0"/>
              <a:t>Make bespoke frontages for shops, bars, offices and public buildings.</a:t>
            </a:r>
          </a:p>
          <a:p>
            <a:pPr marL="342900" indent="-342900">
              <a:buClr>
                <a:srgbClr val="0077E3"/>
              </a:buClr>
              <a:buFont typeface="Arial" panose="020B0604020202020204" pitchFamily="34" charset="0"/>
              <a:buChar char="•"/>
              <a:defRPr/>
            </a:pPr>
            <a:r>
              <a:rPr lang="en-US" dirty="0"/>
              <a:t>Install bespoke frontages for shops, bars, offices and public buildings.</a:t>
            </a:r>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lvl="2">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Architectural joiner</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512000"/>
            <a:ext cx="4103560" cy="4248000"/>
          </a:xfrm>
        </p:spPr>
        <p:txBody>
          <a:bodyPr/>
          <a:lstStyle/>
          <a:p>
            <a:pPr>
              <a:defRPr/>
            </a:pPr>
            <a:r>
              <a:rPr lang="en-US" dirty="0"/>
              <a:t>Responsibilities:</a:t>
            </a:r>
          </a:p>
          <a:p>
            <a:pPr marL="342900" lvl="0" indent="-342900">
              <a:lnSpc>
                <a:spcPct val="106000"/>
              </a:lnSpc>
              <a:spcAft>
                <a:spcPts val="800"/>
              </a:spcAft>
              <a:buClr>
                <a:srgbClr val="0077E3"/>
              </a:buClr>
              <a:buFont typeface="Arial" panose="020B0604020202020204" pitchFamily="34" charset="0"/>
              <a:buChar char="•"/>
            </a:pPr>
            <a:r>
              <a:rPr lang="en-US" dirty="0">
                <a:effectLst/>
                <a:latin typeface="Arial" panose="020B0604020202020204" pitchFamily="34" charset="0"/>
                <a:ea typeface="Calibri" panose="020F0502020204030204" pitchFamily="34" charset="0"/>
                <a:cs typeface="Times New Roman" panose="02020603050405020304" pitchFamily="18" charset="0"/>
              </a:rPr>
              <a:t>To set-out doors, windows, staircases and other timber products for housing, commercial and public buildings.</a:t>
            </a:r>
            <a:endParaRPr lang="en-GB" dirty="0">
              <a:effectLst/>
              <a:latin typeface="Arial" panose="020B0604020202020204" pitchFamily="34" charset="0"/>
              <a:ea typeface="Calibri" panose="020F0502020204030204" pitchFamily="34" charset="0"/>
              <a:cs typeface="Times New Roman" panose="02020603050405020304" pitchFamily="18" charset="0"/>
            </a:endParaRPr>
          </a:p>
          <a:p>
            <a:pPr marL="342900" indent="-342900">
              <a:buClr>
                <a:srgbClr val="0077E3"/>
              </a:buClr>
              <a:buFont typeface="Arial" panose="020B0604020202020204" pitchFamily="34" charset="0"/>
              <a:buChar char="•"/>
              <a:defRPr/>
            </a:pPr>
            <a:r>
              <a:rPr lang="en-US" dirty="0"/>
              <a:t>Mark-out doors, windows, staircases and other timber products for housing.</a:t>
            </a:r>
          </a:p>
          <a:p>
            <a:pPr marL="342900" indent="-342900">
              <a:buClr>
                <a:srgbClr val="0077E3"/>
              </a:buClr>
              <a:buFont typeface="Arial" panose="020B0604020202020204" pitchFamily="34" charset="0"/>
              <a:buChar char="•"/>
              <a:defRPr/>
            </a:pPr>
            <a:r>
              <a:rPr lang="en-US" dirty="0"/>
              <a:t>Manufacture doors, windows, staircases and other timber products for housing.</a:t>
            </a:r>
          </a:p>
          <a:p>
            <a:pPr>
              <a:defRPr/>
            </a:pPr>
            <a:endParaRPr lang="en-US" dirty="0"/>
          </a:p>
          <a:p>
            <a:pPr marL="342900" indent="-342900">
              <a:buFont typeface="Arial" panose="020B0604020202020204" pitchFamily="34" charset="0"/>
              <a:buChar char="•"/>
              <a:defRPr/>
            </a:pPr>
            <a:endParaRPr lang="en-US" dirty="0"/>
          </a:p>
          <a:p>
            <a:pPr lvl="2">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443FAC0-8FDF-4BC4-B1CE-A05D9DFAC8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60032" y="2629105"/>
            <a:ext cx="4283968" cy="3220895"/>
          </a:xfrm>
          <a:prstGeom prst="rect">
            <a:avLst/>
          </a:prstGeom>
        </p:spPr>
      </p:pic>
    </p:spTree>
    <p:extLst>
      <p:ext uri="{BB962C8B-B14F-4D97-AF65-F5344CB8AC3E}">
        <p14:creationId xmlns:p14="http://schemas.microsoft.com/office/powerpoint/2010/main" val="1695606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Interior systems fitter</a:t>
            </a:r>
          </a:p>
        </p:txBody>
      </p:sp>
      <p:sp>
        <p:nvSpPr>
          <p:cNvPr id="5123" name="Content Placeholder 2"/>
          <p:cNvSpPr>
            <a:spLocks noGrp="1"/>
          </p:cNvSpPr>
          <p:nvPr>
            <p:ph sz="quarter" idx="10"/>
          </p:nvPr>
        </p:nvSpPr>
        <p:spPr>
          <a:xfrm>
            <a:off x="466365" y="1602000"/>
            <a:ext cx="8229600" cy="4248000"/>
          </a:xfrm>
        </p:spPr>
        <p:txBody>
          <a:bodyPr/>
          <a:lstStyle/>
          <a:p>
            <a:pPr>
              <a:defRPr/>
            </a:pPr>
            <a:r>
              <a:rPr lang="en-US" dirty="0"/>
              <a:t> Responsibilities:</a:t>
            </a:r>
          </a:p>
          <a:p>
            <a:pPr marL="342900" indent="-342900">
              <a:buClr>
                <a:srgbClr val="0077E3"/>
              </a:buClr>
              <a:buFont typeface="Arial" panose="020B0604020202020204" pitchFamily="34" charset="0"/>
              <a:buChar char="•"/>
              <a:defRPr/>
            </a:pPr>
            <a:r>
              <a:rPr lang="en-US" dirty="0">
                <a:ea typeface="ＭＳ Ｐゴシック" pitchFamily="-105" charset="-128"/>
                <a:cs typeface="ＭＳ Ｐゴシック" pitchFamily="-105" charset="-128"/>
              </a:rPr>
              <a:t>Measure and mark out internal systems. </a:t>
            </a:r>
          </a:p>
          <a:p>
            <a:pPr marL="342900" indent="-342900">
              <a:buClr>
                <a:srgbClr val="0077E3"/>
              </a:buClr>
              <a:buFont typeface="Arial" panose="020B0604020202020204" pitchFamily="34" charset="0"/>
              <a:buChar char="•"/>
              <a:defRPr/>
            </a:pPr>
            <a:r>
              <a:rPr lang="en-US" dirty="0">
                <a:ea typeface="ＭＳ Ｐゴシック" pitchFamily="-105" charset="-128"/>
                <a:cs typeface="ＭＳ Ｐゴシック" pitchFamily="-105" charset="-128"/>
              </a:rPr>
              <a:t>Install and repair demountable suspended ceilings.</a:t>
            </a:r>
          </a:p>
          <a:p>
            <a:pPr marL="342900" indent="-342900">
              <a:buClr>
                <a:srgbClr val="0077E3"/>
              </a:buClr>
              <a:buFont typeface="Arial" panose="020B0604020202020204" pitchFamily="34" charset="0"/>
              <a:buChar char="•"/>
              <a:defRPr/>
            </a:pPr>
            <a:r>
              <a:rPr lang="en-US" dirty="0">
                <a:ea typeface="ＭＳ Ｐゴシック" pitchFamily="-105" charset="-128"/>
                <a:cs typeface="ＭＳ Ｐゴシック" pitchFamily="-105" charset="-128"/>
              </a:rPr>
              <a:t>Install and repair demountable partition walls.</a:t>
            </a:r>
          </a:p>
          <a:p>
            <a:pPr marL="342900" indent="-342900">
              <a:buClr>
                <a:srgbClr val="0077E3"/>
              </a:buClr>
              <a:buFont typeface="Arial" panose="020B0604020202020204" pitchFamily="34" charset="0"/>
              <a:buChar char="•"/>
              <a:defRPr/>
            </a:pPr>
            <a:r>
              <a:rPr lang="en-US" dirty="0">
                <a:ea typeface="ＭＳ Ｐゴシック" pitchFamily="-105" charset="-128"/>
                <a:cs typeface="ＭＳ Ｐゴシック" pitchFamily="-105" charset="-128"/>
              </a:rPr>
              <a:t>Install pattresses to partitions to enable service installation.</a:t>
            </a:r>
          </a:p>
          <a:p>
            <a:pPr marL="342900" indent="-342900">
              <a:buClr>
                <a:srgbClr val="0077E3"/>
              </a:buClr>
              <a:buFont typeface="Arial" panose="020B0604020202020204" pitchFamily="34" charset="0"/>
              <a:buChar char="•"/>
              <a:defRPr/>
            </a:pPr>
            <a:r>
              <a:rPr lang="en-US" dirty="0">
                <a:ea typeface="ＭＳ Ｐゴシック" pitchFamily="-105" charset="-128"/>
                <a:cs typeface="ＭＳ Ｐゴシック" pitchFamily="-105" charset="-128"/>
              </a:rPr>
              <a:t>The health and safety of themselves and everyone on-site.</a:t>
            </a:r>
          </a:p>
          <a:p>
            <a:pPr marL="342900" indent="-342900">
              <a:buFont typeface="Arial" panose="020B0604020202020204" pitchFamily="34" charset="0"/>
              <a:buChar char="•"/>
              <a:defRPr/>
            </a:pPr>
            <a:endParaRPr lang="en-US" b="1" dirty="0"/>
          </a:p>
          <a:p>
            <a:pPr marL="342900" indent="-342900">
              <a:buFont typeface="Arial" panose="020B0604020202020204" pitchFamily="34" charset="0"/>
              <a:buChar char="•"/>
              <a:defRP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lvl="2">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552093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Health and safety responsibilities</a:t>
            </a:r>
          </a:p>
        </p:txBody>
      </p:sp>
      <p:sp>
        <p:nvSpPr>
          <p:cNvPr id="5123" name="Content Placeholder 2"/>
          <p:cNvSpPr>
            <a:spLocks noGrp="1"/>
          </p:cNvSpPr>
          <p:nvPr>
            <p:ph sz="quarter" idx="10"/>
          </p:nvPr>
        </p:nvSpPr>
        <p:spPr>
          <a:xfrm>
            <a:off x="466365" y="1602000"/>
            <a:ext cx="8229600" cy="4248000"/>
          </a:xfrm>
        </p:spPr>
        <p:txBody>
          <a:bodyPr/>
          <a:lstStyle/>
          <a:p>
            <a:pPr>
              <a:defRPr/>
            </a:pPr>
            <a:r>
              <a:rPr lang="en-US" dirty="0"/>
              <a:t>All these roles also carry the responsibility for ensuring</a:t>
            </a:r>
            <a:r>
              <a:rPr lang="en-US" dirty="0">
                <a:ea typeface="ＭＳ Ｐゴシック" pitchFamily="-105" charset="-128"/>
              </a:rPr>
              <a:t> t</a:t>
            </a:r>
            <a:r>
              <a:rPr lang="en-US" dirty="0">
                <a:ea typeface="ＭＳ Ｐゴシック" pitchFamily="-105" charset="-128"/>
                <a:cs typeface="ＭＳ Ｐゴシック" pitchFamily="-105" charset="-128"/>
              </a:rPr>
              <a:t>he health and safety of themselves and everyone on-site.</a:t>
            </a:r>
          </a:p>
          <a:p>
            <a:pPr marL="342900" indent="-342900">
              <a:buFont typeface="Arial" panose="020B0604020202020204" pitchFamily="34" charset="0"/>
              <a:buChar char="•"/>
              <a:defRPr/>
            </a:pPr>
            <a:endParaRPr lang="en-US" b="1" dirty="0"/>
          </a:p>
          <a:p>
            <a:pPr marL="342900" indent="-342900">
              <a:buFont typeface="Arial" panose="020B0604020202020204" pitchFamily="34" charset="0"/>
              <a:buChar char="•"/>
              <a:defRPr/>
            </a:pPr>
            <a:endParaRPr lang="en-US" dirty="0">
              <a:ea typeface="ＭＳ Ｐゴシック" pitchFamily="-105" charset="-128"/>
              <a:cs typeface="ＭＳ Ｐゴシック" pitchFamily="-105" charset="-128"/>
            </a:endParaRPr>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lvl="2">
              <a:defRPr/>
            </a:pPr>
            <a:endParaRPr lang="en-US" dirty="0"/>
          </a:p>
          <a:p>
            <a:pPr lvl="3">
              <a:defRPr/>
            </a:pPr>
            <a:endParaRPr lang="en-US" dirty="0"/>
          </a:p>
          <a:p>
            <a:pPr marL="0" indent="0"/>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21F3D1C9-6A23-49EA-B180-A93A9E0C72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80389" y="2624080"/>
            <a:ext cx="4900123" cy="3226058"/>
          </a:xfrm>
          <a:prstGeom prst="rect">
            <a:avLst/>
          </a:prstGeom>
        </p:spPr>
      </p:pic>
    </p:spTree>
    <p:extLst>
      <p:ext uri="{BB962C8B-B14F-4D97-AF65-F5344CB8AC3E}">
        <p14:creationId xmlns:p14="http://schemas.microsoft.com/office/powerpoint/2010/main" val="1204911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836824"/>
          </a:xfrm>
        </p:spPr>
        <p:txBody>
          <a:bodyPr/>
          <a:lstStyle/>
          <a:p>
            <a:r>
              <a:rPr lang="en-US" dirty="0"/>
              <a:t> What are the differences between the stages in site carpentry?</a:t>
            </a:r>
          </a:p>
        </p:txBody>
      </p:sp>
      <p:sp>
        <p:nvSpPr>
          <p:cNvPr id="3" name="Content Placeholder 2"/>
          <p:cNvSpPr>
            <a:spLocks noGrp="1"/>
          </p:cNvSpPr>
          <p:nvPr>
            <p:ph sz="quarter" idx="10"/>
          </p:nvPr>
        </p:nvSpPr>
        <p:spPr>
          <a:xfrm>
            <a:off x="470972" y="1844824"/>
            <a:ext cx="8133476" cy="4005176"/>
          </a:xfrm>
        </p:spPr>
        <p:txBody>
          <a:bodyPr/>
          <a:lstStyle/>
          <a:p>
            <a:pPr marL="342900" indent="-342900">
              <a:buClr>
                <a:srgbClr val="0077E3"/>
              </a:buClr>
              <a:buFont typeface="Arial" panose="020B0604020202020204" pitchFamily="34" charset="0"/>
              <a:buChar char="•"/>
            </a:pPr>
            <a:r>
              <a:rPr lang="en-US" b="1" dirty="0"/>
              <a:t>Structural carcassing </a:t>
            </a:r>
            <a:r>
              <a:rPr lang="en-US" dirty="0"/>
              <a:t>is the first requirement for a carpenter in a build. This is heavy work involving the installation of roofs, joists and structural studwork. Carpenters work from drawings to cut and set-out components prior to fixing.</a:t>
            </a:r>
          </a:p>
          <a:p>
            <a:pPr marL="342900" indent="-342900">
              <a:buClr>
                <a:srgbClr val="0077E3"/>
              </a:buClr>
              <a:buFont typeface="Arial" panose="020B0604020202020204" pitchFamily="34" charset="0"/>
              <a:buChar char="•"/>
            </a:pPr>
            <a:r>
              <a:rPr lang="en-US" b="1" dirty="0"/>
              <a:t>First fix </a:t>
            </a:r>
            <a:r>
              <a:rPr lang="en-US" dirty="0"/>
              <a:t>is the second stage and involves cutting and fitting flooring,  sealing the building with door and window frames and beginning the interior layout. The carpenter cuts, sets-out and fixes partition walls, and installs linings.</a:t>
            </a:r>
          </a:p>
          <a:p>
            <a:pPr marL="342900" indent="-342900">
              <a:buClr>
                <a:srgbClr val="0077E3"/>
              </a:buClr>
              <a:buFont typeface="Arial" panose="020B0604020202020204" pitchFamily="34" charset="0"/>
              <a:buChar char="•"/>
            </a:pPr>
            <a:r>
              <a:rPr lang="en-US" b="1" dirty="0"/>
              <a:t>Second fix </a:t>
            </a:r>
            <a:r>
              <a:rPr lang="en-US" dirty="0"/>
              <a:t>is the final stage in the process where interior doors are hung and fitted with ironmongery, kitchens are fitted, skirting and architrave are cut and fixed and staircases finished, prior to painting.</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F0F53B212927044AA6183A8C6980CAA" ma:contentTypeVersion="6" ma:contentTypeDescription="Create a new document." ma:contentTypeScope="" ma:versionID="6d8fd973004ed86d7ba9f8e7a1daa516">
  <xsd:schema xmlns:xsd="http://www.w3.org/2001/XMLSchema" xmlns:xs="http://www.w3.org/2001/XMLSchema" xmlns:p="http://schemas.microsoft.com/office/2006/metadata/properties" xmlns:ns2="1c5831b9-66da-4f16-a409-834213ecdb8e" xmlns:ns3="7d91badd-8922-4db1-9652-4fbca8a6b7df" targetNamespace="http://schemas.microsoft.com/office/2006/metadata/properties" ma:root="true" ma:fieldsID="c87b6c94211ad6040e8d5e3341244e41" ns2:_="" ns3:_="">
    <xsd:import namespace="1c5831b9-66da-4f16-a409-834213ecdb8e"/>
    <xsd:import namespace="7d91badd-8922-4db1-9652-4fbca8a6b7d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5831b9-66da-4f16-a409-834213ecdb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91badd-8922-4db1-9652-4fbca8a6b7d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1036693-0DAE-48A3-A42A-8F3FD82F9C74}">
  <ds:schemaRefs>
    <ds:schemaRef ds:uri="http://schemas.microsoft.com/sharepoint/v3/contenttype/forms"/>
  </ds:schemaRefs>
</ds:datastoreItem>
</file>

<file path=customXml/itemProps2.xml><?xml version="1.0" encoding="utf-8"?>
<ds:datastoreItem xmlns:ds="http://schemas.openxmlformats.org/officeDocument/2006/customXml" ds:itemID="{4980B000-6044-4A60-BEFB-4CCD130D49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5831b9-66da-4f16-a409-834213ecdb8e"/>
    <ds:schemaRef ds:uri="7d91badd-8922-4db1-9652-4fbca8a6b7d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5CCB350-B76C-41FC-AE69-633CA55F79C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7082</TotalTime>
  <Words>729</Words>
  <Application>Microsoft Office PowerPoint</Application>
  <PresentationFormat>On-screen Show (4:3)</PresentationFormat>
  <Paragraphs>85</Paragraphs>
  <Slides>12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Default Design</vt:lpstr>
      <vt:lpstr>PowerPoint 1: Specialisms and job roles</vt:lpstr>
      <vt:lpstr>Job roles and specialisms in wood occupations</vt:lpstr>
      <vt:lpstr>Job roles and specialisms in wood occupations</vt:lpstr>
      <vt:lpstr>Site carpenter</vt:lpstr>
      <vt:lpstr>Shop fitter</vt:lpstr>
      <vt:lpstr>Architectural joiner</vt:lpstr>
      <vt:lpstr>Interior systems fitter</vt:lpstr>
      <vt:lpstr>Health and safety responsibilities</vt:lpstr>
      <vt:lpstr> What are the differences between the stages in site carpentry?</vt:lpstr>
      <vt:lpstr>Other trades working with carpenters at various stages</vt:lpstr>
      <vt:lpstr>What are the processes involved in planning and producing joinery?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175</cp:revision>
  <dcterms:created xsi:type="dcterms:W3CDTF">2013-05-28T00:38:54Z</dcterms:created>
  <dcterms:modified xsi:type="dcterms:W3CDTF">2021-06-16T15:06:33Z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0x010100BF0F53B212927044AA6183A8C6980CAA</vt:lpwstr>
  </property>
</Properties>
</file>