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9"/>
  </p:notesMasterIdLst>
  <p:handoutMasterIdLst>
    <p:handoutMasterId r:id="rId20"/>
  </p:handoutMasterIdLst>
  <p:sldIdLst>
    <p:sldId id="256" r:id="rId5"/>
    <p:sldId id="347" r:id="rId6"/>
    <p:sldId id="328" r:id="rId7"/>
    <p:sldId id="341" r:id="rId8"/>
    <p:sldId id="342" r:id="rId9"/>
    <p:sldId id="331" r:id="rId10"/>
    <p:sldId id="343" r:id="rId11"/>
    <p:sldId id="344" r:id="rId12"/>
    <p:sldId id="351" r:id="rId13"/>
    <p:sldId id="345" r:id="rId14"/>
    <p:sldId id="349" r:id="rId15"/>
    <p:sldId id="350" r:id="rId16"/>
    <p:sldId id="346" r:id="rId17"/>
    <p:sldId id="267" r:id="rId18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a Mellor" initials="LM" lastIdx="1" clrIdx="0">
    <p:extLst>
      <p:ext uri="{19B8F6BF-5375-455C-9EA6-DF929625EA0E}">
        <p15:presenceInfo xmlns:p15="http://schemas.microsoft.com/office/powerpoint/2012/main" userId="8befdacc21238a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E5F680-39F0-4B26-8CA7-E33FAB8D9E34}" v="1" dt="2020-10-18T20:15:04.2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3172" autoAdjust="0"/>
  </p:normalViewPr>
  <p:slideViewPr>
    <p:cSldViewPr showGuides="1">
      <p:cViewPr varScale="1">
        <p:scale>
          <a:sx n="62" d="100"/>
          <a:sy n="62" d="100"/>
        </p:scale>
        <p:origin x="6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 francis" userId="79642c83b9358b67" providerId="LiveId" clId="{79E5F680-39F0-4B26-8CA7-E33FAB8D9E34}"/>
    <pc:docChg chg="custSel addSld modSld">
      <pc:chgData name="jan francis" userId="79642c83b9358b67" providerId="LiveId" clId="{79E5F680-39F0-4B26-8CA7-E33FAB8D9E34}" dt="2020-10-18T20:37:41.126" v="687" actId="255"/>
      <pc:docMkLst>
        <pc:docMk/>
      </pc:docMkLst>
      <pc:sldChg chg="modSp mod">
        <pc:chgData name="jan francis" userId="79642c83b9358b67" providerId="LiveId" clId="{79E5F680-39F0-4B26-8CA7-E33FAB8D9E34}" dt="2020-10-18T20:31:50.078" v="650" actId="113"/>
        <pc:sldMkLst>
          <pc:docMk/>
          <pc:sldMk cId="3111041383" sldId="344"/>
        </pc:sldMkLst>
        <pc:graphicFrameChg chg="modGraphic">
          <ac:chgData name="jan francis" userId="79642c83b9358b67" providerId="LiveId" clId="{79E5F680-39F0-4B26-8CA7-E33FAB8D9E34}" dt="2020-10-18T20:31:50.078" v="650" actId="113"/>
          <ac:graphicFrameMkLst>
            <pc:docMk/>
            <pc:sldMk cId="3111041383" sldId="344"/>
            <ac:graphicFrameMk id="4" creationId="{53D603C3-1A97-465D-98EA-D00DBCB60322}"/>
          </ac:graphicFrameMkLst>
        </pc:graphicFrameChg>
      </pc:sldChg>
      <pc:sldChg chg="modSp add mod">
        <pc:chgData name="jan francis" userId="79642c83b9358b67" providerId="LiveId" clId="{79E5F680-39F0-4B26-8CA7-E33FAB8D9E34}" dt="2020-10-18T20:37:41.126" v="687" actId="255"/>
        <pc:sldMkLst>
          <pc:docMk/>
          <pc:sldMk cId="2347692775" sldId="351"/>
        </pc:sldMkLst>
        <pc:spChg chg="mod">
          <ac:chgData name="jan francis" userId="79642c83b9358b67" providerId="LiveId" clId="{79E5F680-39F0-4B26-8CA7-E33FAB8D9E34}" dt="2020-10-18T20:11:40.817" v="81" actId="20577"/>
          <ac:spMkLst>
            <pc:docMk/>
            <pc:sldMk cId="2347692775" sldId="351"/>
            <ac:spMk id="2" creationId="{00000000-0000-0000-0000-000000000000}"/>
          </ac:spMkLst>
        </pc:spChg>
        <pc:graphicFrameChg chg="mod modGraphic">
          <ac:chgData name="jan francis" userId="79642c83b9358b67" providerId="LiveId" clId="{79E5F680-39F0-4B26-8CA7-E33FAB8D9E34}" dt="2020-10-18T20:37:41.126" v="687" actId="255"/>
          <ac:graphicFrameMkLst>
            <pc:docMk/>
            <pc:sldMk cId="2347692775" sldId="351"/>
            <ac:graphicFrameMk id="4" creationId="{53D603C3-1A97-465D-98EA-D00DBCB60322}"/>
          </ac:graphicFrameMkLst>
        </pc:graphicFrameChg>
      </pc:sldChg>
    </pc:docChg>
  </pc:docChgLst>
  <pc:docChgLst>
    <pc:chgData name="jan francis" userId="79642c83b9358b67" providerId="LiveId" clId="{0D569148-8095-4057-B34B-F7CDC444FE7D}"/>
    <pc:docChg chg="undo custSel addSld delSld modSld sldOrd">
      <pc:chgData name="jan francis" userId="79642c83b9358b67" providerId="LiveId" clId="{0D569148-8095-4057-B34B-F7CDC444FE7D}" dt="2020-06-16T19:22:49.784" v="3739" actId="47"/>
      <pc:docMkLst>
        <pc:docMk/>
      </pc:docMkLst>
      <pc:sldChg chg="addSp delSp modSp mod">
        <pc:chgData name="jan francis" userId="79642c83b9358b67" providerId="LiveId" clId="{0D569148-8095-4057-B34B-F7CDC444FE7D}" dt="2020-06-16T10:12:05.012" v="2665" actId="20577"/>
        <pc:sldMkLst>
          <pc:docMk/>
          <pc:sldMk cId="0" sldId="328"/>
        </pc:sldMkLst>
        <pc:spChg chg="add mod">
          <ac:chgData name="jan francis" userId="79642c83b9358b67" providerId="LiveId" clId="{0D569148-8095-4057-B34B-F7CDC444FE7D}" dt="2020-06-15T09:54:05.941" v="1524" actId="255"/>
          <ac:spMkLst>
            <pc:docMk/>
            <pc:sldMk cId="0" sldId="328"/>
            <ac:spMk id="4" creationId="{B5942E53-0ED9-445A-BCEE-3F82594C229B}"/>
          </ac:spMkLst>
        </pc:spChg>
        <pc:spChg chg="mod">
          <ac:chgData name="jan francis" userId="79642c83b9358b67" providerId="LiveId" clId="{0D569148-8095-4057-B34B-F7CDC444FE7D}" dt="2020-06-14T12:53:08.855" v="161" actId="20577"/>
          <ac:spMkLst>
            <pc:docMk/>
            <pc:sldMk cId="0" sldId="328"/>
            <ac:spMk id="3074" creationId="{00000000-0000-0000-0000-000000000000}"/>
          </ac:spMkLst>
        </pc:spChg>
        <pc:spChg chg="mod">
          <ac:chgData name="jan francis" userId="79642c83b9358b67" providerId="LiveId" clId="{0D569148-8095-4057-B34B-F7CDC444FE7D}" dt="2020-06-16T10:12:05.012" v="2665" actId="20577"/>
          <ac:spMkLst>
            <pc:docMk/>
            <pc:sldMk cId="0" sldId="328"/>
            <ac:spMk id="3075" creationId="{00000000-0000-0000-0000-000000000000}"/>
          </ac:spMkLst>
        </pc:spChg>
        <pc:picChg chg="add del mod">
          <ac:chgData name="jan francis" userId="79642c83b9358b67" providerId="LiveId" clId="{0D569148-8095-4057-B34B-F7CDC444FE7D}" dt="2020-06-15T09:48:13.470" v="1320" actId="21"/>
          <ac:picMkLst>
            <pc:docMk/>
            <pc:sldMk cId="0" sldId="328"/>
            <ac:picMk id="2" creationId="{829D7FA6-B484-496C-8927-15E409F93CE8}"/>
          </ac:picMkLst>
        </pc:picChg>
        <pc:picChg chg="add mod">
          <ac:chgData name="jan francis" userId="79642c83b9358b67" providerId="LiveId" clId="{0D569148-8095-4057-B34B-F7CDC444FE7D}" dt="2020-06-15T09:50:31.838" v="1498" actId="1076"/>
          <ac:picMkLst>
            <pc:docMk/>
            <pc:sldMk cId="0" sldId="328"/>
            <ac:picMk id="3" creationId="{31476A40-2D79-4574-B73A-A00C8C810F1E}"/>
          </ac:picMkLst>
        </pc:picChg>
      </pc:sldChg>
      <pc:sldChg chg="modSp del mod">
        <pc:chgData name="jan francis" userId="79642c83b9358b67" providerId="LiveId" clId="{0D569148-8095-4057-B34B-F7CDC444FE7D}" dt="2020-06-16T19:22:49.784" v="3739" actId="47"/>
        <pc:sldMkLst>
          <pc:docMk/>
          <pc:sldMk cId="0" sldId="330"/>
        </pc:sldMkLst>
        <pc:spChg chg="mod">
          <ac:chgData name="jan francis" userId="79642c83b9358b67" providerId="LiveId" clId="{0D569148-8095-4057-B34B-F7CDC444FE7D}" dt="2020-06-14T13:51:40.272" v="536" actId="21"/>
          <ac:spMkLst>
            <pc:docMk/>
            <pc:sldMk cId="0" sldId="330"/>
            <ac:spMk id="5122" creationId="{00000000-0000-0000-0000-000000000000}"/>
          </ac:spMkLst>
        </pc:spChg>
        <pc:spChg chg="mod">
          <ac:chgData name="jan francis" userId="79642c83b9358b67" providerId="LiveId" clId="{0D569148-8095-4057-B34B-F7CDC444FE7D}" dt="2020-06-14T13:51:14.572" v="520" actId="20577"/>
          <ac:spMkLst>
            <pc:docMk/>
            <pc:sldMk cId="0" sldId="330"/>
            <ac:spMk id="5123" creationId="{00000000-0000-0000-0000-000000000000}"/>
          </ac:spMkLst>
        </pc:spChg>
      </pc:sldChg>
      <pc:sldChg chg="modSp mod">
        <pc:chgData name="jan francis" userId="79642c83b9358b67" providerId="LiveId" clId="{0D569148-8095-4057-B34B-F7CDC444FE7D}" dt="2020-06-16T11:18:02.630" v="3212" actId="20577"/>
        <pc:sldMkLst>
          <pc:docMk/>
          <pc:sldMk cId="0" sldId="331"/>
        </pc:sldMkLst>
        <pc:spChg chg="mod">
          <ac:chgData name="jan francis" userId="79642c83b9358b67" providerId="LiveId" clId="{0D569148-8095-4057-B34B-F7CDC444FE7D}" dt="2020-06-16T10:08:40.950" v="2601" actId="1076"/>
          <ac:spMkLst>
            <pc:docMk/>
            <pc:sldMk cId="0" sldId="331"/>
            <ac:spMk id="2" creationId="{00000000-0000-0000-0000-000000000000}"/>
          </ac:spMkLst>
        </pc:spChg>
        <pc:graphicFrameChg chg="mod modGraphic">
          <ac:chgData name="jan francis" userId="79642c83b9358b67" providerId="LiveId" clId="{0D569148-8095-4057-B34B-F7CDC444FE7D}" dt="2020-06-16T11:18:02.630" v="3212" actId="20577"/>
          <ac:graphicFrameMkLst>
            <pc:docMk/>
            <pc:sldMk cId="0" sldId="331"/>
            <ac:graphicFrameMk id="4" creationId="{53D603C3-1A97-465D-98EA-D00DBCB60322}"/>
          </ac:graphicFrameMkLst>
        </pc:graphicFrameChg>
      </pc:sldChg>
      <pc:sldChg chg="addSp modSp mod">
        <pc:chgData name="jan francis" userId="79642c83b9358b67" providerId="LiveId" clId="{0D569148-8095-4057-B34B-F7CDC444FE7D}" dt="2020-06-16T11:20:02.441" v="3224" actId="20577"/>
        <pc:sldMkLst>
          <pc:docMk/>
          <pc:sldMk cId="1223576254" sldId="341"/>
        </pc:sldMkLst>
        <pc:spChg chg="mod">
          <ac:chgData name="jan francis" userId="79642c83b9358b67" providerId="LiveId" clId="{0D569148-8095-4057-B34B-F7CDC444FE7D}" dt="2020-06-14T12:53:17.444" v="168" actId="20577"/>
          <ac:spMkLst>
            <pc:docMk/>
            <pc:sldMk cId="1223576254" sldId="341"/>
            <ac:spMk id="3074" creationId="{00000000-0000-0000-0000-000000000000}"/>
          </ac:spMkLst>
        </pc:spChg>
        <pc:spChg chg="mod">
          <ac:chgData name="jan francis" userId="79642c83b9358b67" providerId="LiveId" clId="{0D569148-8095-4057-B34B-F7CDC444FE7D}" dt="2020-06-16T11:20:02.441" v="3224" actId="20577"/>
          <ac:spMkLst>
            <pc:docMk/>
            <pc:sldMk cId="1223576254" sldId="341"/>
            <ac:spMk id="3075" creationId="{00000000-0000-0000-0000-000000000000}"/>
          </ac:spMkLst>
        </pc:spChg>
        <pc:picChg chg="add mod">
          <ac:chgData name="jan francis" userId="79642c83b9358b67" providerId="LiveId" clId="{0D569148-8095-4057-B34B-F7CDC444FE7D}" dt="2020-06-15T09:48:26.414" v="1322" actId="1076"/>
          <ac:picMkLst>
            <pc:docMk/>
            <pc:sldMk cId="1223576254" sldId="341"/>
            <ac:picMk id="4" creationId="{CB38AACF-6A01-41E0-9706-047367C618D1}"/>
          </ac:picMkLst>
        </pc:picChg>
      </pc:sldChg>
      <pc:sldChg chg="addSp modSp mod">
        <pc:chgData name="jan francis" userId="79642c83b9358b67" providerId="LiveId" clId="{0D569148-8095-4057-B34B-F7CDC444FE7D}" dt="2020-06-16T10:26:29.973" v="2882" actId="313"/>
        <pc:sldMkLst>
          <pc:docMk/>
          <pc:sldMk cId="1930404069" sldId="342"/>
        </pc:sldMkLst>
        <pc:spChg chg="add mod">
          <ac:chgData name="jan francis" userId="79642c83b9358b67" providerId="LiveId" clId="{0D569148-8095-4057-B34B-F7CDC444FE7D}" dt="2020-06-15T10:02:02.817" v="1622" actId="1076"/>
          <ac:spMkLst>
            <pc:docMk/>
            <pc:sldMk cId="1930404069" sldId="342"/>
            <ac:spMk id="3" creationId="{CF5F8319-808D-468C-AEA0-F56AA67E3AAB}"/>
          </ac:spMkLst>
        </pc:spChg>
        <pc:spChg chg="mod">
          <ac:chgData name="jan francis" userId="79642c83b9358b67" providerId="LiveId" clId="{0D569148-8095-4057-B34B-F7CDC444FE7D}" dt="2020-06-16T10:26:29.973" v="2882" actId="313"/>
          <ac:spMkLst>
            <pc:docMk/>
            <pc:sldMk cId="1930404069" sldId="342"/>
            <ac:spMk id="3075" creationId="{00000000-0000-0000-0000-000000000000}"/>
          </ac:spMkLst>
        </pc:spChg>
        <pc:picChg chg="add mod">
          <ac:chgData name="jan francis" userId="79642c83b9358b67" providerId="LiveId" clId="{0D569148-8095-4057-B34B-F7CDC444FE7D}" dt="2020-06-15T10:00:57.227" v="1618" actId="1076"/>
          <ac:picMkLst>
            <pc:docMk/>
            <pc:sldMk cId="1930404069" sldId="342"/>
            <ac:picMk id="2" creationId="{8455D705-125D-492B-9EDE-B9398156A000}"/>
          </ac:picMkLst>
        </pc:picChg>
      </pc:sldChg>
      <pc:sldChg chg="modSp mod">
        <pc:chgData name="jan francis" userId="79642c83b9358b67" providerId="LiveId" clId="{0D569148-8095-4057-B34B-F7CDC444FE7D}" dt="2020-06-16T11:41:55.728" v="3738" actId="20577"/>
        <pc:sldMkLst>
          <pc:docMk/>
          <pc:sldMk cId="574900988" sldId="343"/>
        </pc:sldMkLst>
        <pc:spChg chg="mod">
          <ac:chgData name="jan francis" userId="79642c83b9358b67" providerId="LiveId" clId="{0D569148-8095-4057-B34B-F7CDC444FE7D}" dt="2020-06-16T11:09:41.514" v="3113" actId="20577"/>
          <ac:spMkLst>
            <pc:docMk/>
            <pc:sldMk cId="574900988" sldId="343"/>
            <ac:spMk id="3074" creationId="{00000000-0000-0000-0000-000000000000}"/>
          </ac:spMkLst>
        </pc:spChg>
        <pc:graphicFrameChg chg="mod modGraphic">
          <ac:chgData name="jan francis" userId="79642c83b9358b67" providerId="LiveId" clId="{0D569148-8095-4057-B34B-F7CDC444FE7D}" dt="2020-06-16T11:41:55.728" v="3738" actId="20577"/>
          <ac:graphicFrameMkLst>
            <pc:docMk/>
            <pc:sldMk cId="574900988" sldId="343"/>
            <ac:graphicFrameMk id="2" creationId="{E1C078EB-4E16-40EB-AAF2-7B7895CD0618}"/>
          </ac:graphicFrameMkLst>
        </pc:graphicFrameChg>
      </pc:sldChg>
      <pc:sldChg chg="modSp mod">
        <pc:chgData name="jan francis" userId="79642c83b9358b67" providerId="LiveId" clId="{0D569148-8095-4057-B34B-F7CDC444FE7D}" dt="2020-06-16T11:41:21.994" v="3731" actId="20577"/>
        <pc:sldMkLst>
          <pc:docMk/>
          <pc:sldMk cId="3111041383" sldId="344"/>
        </pc:sldMkLst>
        <pc:spChg chg="mod">
          <ac:chgData name="jan francis" userId="79642c83b9358b67" providerId="LiveId" clId="{0D569148-8095-4057-B34B-F7CDC444FE7D}" dt="2020-06-16T11:10:12.207" v="3119" actId="20577"/>
          <ac:spMkLst>
            <pc:docMk/>
            <pc:sldMk cId="3111041383" sldId="344"/>
            <ac:spMk id="2" creationId="{00000000-0000-0000-0000-000000000000}"/>
          </ac:spMkLst>
        </pc:spChg>
        <pc:graphicFrameChg chg="mod modGraphic">
          <ac:chgData name="jan francis" userId="79642c83b9358b67" providerId="LiveId" clId="{0D569148-8095-4057-B34B-F7CDC444FE7D}" dt="2020-06-16T11:41:21.994" v="3731" actId="20577"/>
          <ac:graphicFrameMkLst>
            <pc:docMk/>
            <pc:sldMk cId="3111041383" sldId="344"/>
            <ac:graphicFrameMk id="4" creationId="{53D603C3-1A97-465D-98EA-D00DBCB60322}"/>
          </ac:graphicFrameMkLst>
        </pc:graphicFrameChg>
      </pc:sldChg>
      <pc:sldChg chg="modSp add mod">
        <pc:chgData name="jan francis" userId="79642c83b9358b67" providerId="LiveId" clId="{0D569148-8095-4057-B34B-F7CDC444FE7D}" dt="2020-06-15T11:26:00.028" v="2060" actId="255"/>
        <pc:sldMkLst>
          <pc:docMk/>
          <pc:sldMk cId="1343989511" sldId="345"/>
        </pc:sldMkLst>
        <pc:spChg chg="mod">
          <ac:chgData name="jan francis" userId="79642c83b9358b67" providerId="LiveId" clId="{0D569148-8095-4057-B34B-F7CDC444FE7D}" dt="2020-06-14T13:52:05.669" v="547" actId="20577"/>
          <ac:spMkLst>
            <pc:docMk/>
            <pc:sldMk cId="1343989511" sldId="345"/>
            <ac:spMk id="2" creationId="{00000000-0000-0000-0000-000000000000}"/>
          </ac:spMkLst>
        </pc:spChg>
        <pc:graphicFrameChg chg="mod modGraphic">
          <ac:chgData name="jan francis" userId="79642c83b9358b67" providerId="LiveId" clId="{0D569148-8095-4057-B34B-F7CDC444FE7D}" dt="2020-06-15T11:26:00.028" v="2060" actId="255"/>
          <ac:graphicFrameMkLst>
            <pc:docMk/>
            <pc:sldMk cId="1343989511" sldId="345"/>
            <ac:graphicFrameMk id="4" creationId="{53D603C3-1A97-465D-98EA-D00DBCB60322}"/>
          </ac:graphicFrameMkLst>
        </pc:graphicFrameChg>
      </pc:sldChg>
      <pc:sldChg chg="modSp add mod">
        <pc:chgData name="jan francis" userId="79642c83b9358b67" providerId="LiveId" clId="{0D569148-8095-4057-B34B-F7CDC444FE7D}" dt="2020-06-15T11:25:49.633" v="2059" actId="255"/>
        <pc:sldMkLst>
          <pc:docMk/>
          <pc:sldMk cId="1458104281" sldId="346"/>
        </pc:sldMkLst>
        <pc:spChg chg="mod">
          <ac:chgData name="jan francis" userId="79642c83b9358b67" providerId="LiveId" clId="{0D569148-8095-4057-B34B-F7CDC444FE7D}" dt="2020-06-14T13:55:33.222" v="641" actId="20577"/>
          <ac:spMkLst>
            <pc:docMk/>
            <pc:sldMk cId="1458104281" sldId="346"/>
            <ac:spMk id="2" creationId="{00000000-0000-0000-0000-000000000000}"/>
          </ac:spMkLst>
        </pc:spChg>
        <pc:graphicFrameChg chg="modGraphic">
          <ac:chgData name="jan francis" userId="79642c83b9358b67" providerId="LiveId" clId="{0D569148-8095-4057-B34B-F7CDC444FE7D}" dt="2020-06-15T11:25:49.633" v="2059" actId="255"/>
          <ac:graphicFrameMkLst>
            <pc:docMk/>
            <pc:sldMk cId="1458104281" sldId="346"/>
            <ac:graphicFrameMk id="4" creationId="{53D603C3-1A97-465D-98EA-D00DBCB60322}"/>
          </ac:graphicFrameMkLst>
        </pc:graphicFrameChg>
      </pc:sldChg>
      <pc:sldChg chg="addSp modSp add mod ord">
        <pc:chgData name="jan francis" userId="79642c83b9358b67" providerId="LiveId" clId="{0D569148-8095-4057-B34B-F7CDC444FE7D}" dt="2020-06-15T09:59:58.747" v="1616" actId="20578"/>
        <pc:sldMkLst>
          <pc:docMk/>
          <pc:sldMk cId="3850699825" sldId="347"/>
        </pc:sldMkLst>
        <pc:spChg chg="add mod">
          <ac:chgData name="jan francis" userId="79642c83b9358b67" providerId="LiveId" clId="{0D569148-8095-4057-B34B-F7CDC444FE7D}" dt="2020-06-15T09:57:38.224" v="1539" actId="1076"/>
          <ac:spMkLst>
            <pc:docMk/>
            <pc:sldMk cId="3850699825" sldId="347"/>
            <ac:spMk id="4" creationId="{0CA7A7ED-071B-4153-AFC0-304ED999A6FF}"/>
          </ac:spMkLst>
        </pc:spChg>
        <pc:spChg chg="mod">
          <ac:chgData name="jan francis" userId="79642c83b9358b67" providerId="LiveId" clId="{0D569148-8095-4057-B34B-F7CDC444FE7D}" dt="2020-06-15T09:33:37.573" v="885" actId="20577"/>
          <ac:spMkLst>
            <pc:docMk/>
            <pc:sldMk cId="3850699825" sldId="347"/>
            <ac:spMk id="3074" creationId="{00000000-0000-0000-0000-000000000000}"/>
          </ac:spMkLst>
        </pc:spChg>
        <pc:spChg chg="mod">
          <ac:chgData name="jan francis" userId="79642c83b9358b67" providerId="LiveId" clId="{0D569148-8095-4057-B34B-F7CDC444FE7D}" dt="2020-06-15T09:59:58.747" v="1616" actId="20578"/>
          <ac:spMkLst>
            <pc:docMk/>
            <pc:sldMk cId="3850699825" sldId="347"/>
            <ac:spMk id="3075" creationId="{00000000-0000-0000-0000-000000000000}"/>
          </ac:spMkLst>
        </pc:spChg>
        <pc:picChg chg="add mod">
          <ac:chgData name="jan francis" userId="79642c83b9358b67" providerId="LiveId" clId="{0D569148-8095-4057-B34B-F7CDC444FE7D}" dt="2020-06-15T09:59:22.820" v="1547" actId="1076"/>
          <ac:picMkLst>
            <pc:docMk/>
            <pc:sldMk cId="3850699825" sldId="347"/>
            <ac:picMk id="2" creationId="{BA2FB07C-D9EB-4EC8-AE3E-12AD5FE375FF}"/>
          </ac:picMkLst>
        </pc:picChg>
        <pc:picChg chg="add mod">
          <ac:chgData name="jan francis" userId="79642c83b9358b67" providerId="LiveId" clId="{0D569148-8095-4057-B34B-F7CDC444FE7D}" dt="2020-06-15T09:56:22.622" v="1532" actId="1076"/>
          <ac:picMkLst>
            <pc:docMk/>
            <pc:sldMk cId="3850699825" sldId="347"/>
            <ac:picMk id="3" creationId="{84BB6641-1967-473B-8CE2-695647FAC1C5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395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00032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669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108: Wood occupations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PowerPoint 3: Materials used in wood occupations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3915"/>
            <a:ext cx="8229600" cy="320645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Metal timber fixings: </a:t>
            </a:r>
            <a:r>
              <a:rPr lang="en-US" dirty="0"/>
              <a:t>qualities and limitations 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81896" y="1516817"/>
            <a:ext cx="8229600" cy="4248000"/>
          </a:xfrm>
        </p:spPr>
        <p:txBody>
          <a:bodyPr/>
          <a:lstStyle/>
          <a:p>
            <a:pPr marL="0" lvl="1" indent="0">
              <a:buNone/>
            </a:pPr>
            <a:r>
              <a:rPr lang="en-US" dirty="0"/>
              <a:t> </a:t>
            </a:r>
          </a:p>
          <a:p>
            <a:pPr marL="0" lvl="1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3D603C3-1A97-465D-98EA-D00DBCB60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242158"/>
              </p:ext>
            </p:extLst>
          </p:nvPr>
        </p:nvGraphicFramePr>
        <p:xfrm>
          <a:off x="168204" y="1618567"/>
          <a:ext cx="8856984" cy="43085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204">
                  <a:extLst>
                    <a:ext uri="{9D8B030D-6E8A-4147-A177-3AD203B41FA5}">
                      <a16:colId xmlns:a16="http://schemas.microsoft.com/office/drawing/2014/main" val="2984713540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3569632472"/>
                    </a:ext>
                  </a:extLst>
                </a:gridCol>
                <a:gridCol w="3492388">
                  <a:extLst>
                    <a:ext uri="{9D8B030D-6E8A-4147-A177-3AD203B41FA5}">
                      <a16:colId xmlns:a16="http://schemas.microsoft.com/office/drawing/2014/main" val="328722275"/>
                    </a:ext>
                  </a:extLst>
                </a:gridCol>
              </a:tblGrid>
              <a:tr h="423034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Type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Qualities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Limitations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271681"/>
                  </a:ext>
                </a:extLst>
              </a:tr>
              <a:tr h="64838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Pozidriv</a:t>
                      </a:r>
                      <a:r>
                        <a:rPr lang="en-US" sz="1400" dirty="0"/>
                        <a:t> screws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Mass produced and cheapest option for fast screwing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Can round off depending on use and material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27525"/>
                  </a:ext>
                </a:extLst>
              </a:tr>
              <a:tr h="56294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Slot-head screws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Nice finish as slots can be lined up for door furniture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Can slip easily so manual fitting is necessary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286369"/>
                  </a:ext>
                </a:extLst>
              </a:tr>
              <a:tr h="56294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Torx</a:t>
                      </a:r>
                      <a:r>
                        <a:rPr lang="en-US" sz="1400" dirty="0"/>
                        <a:t> screws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Excellent grip and easier to use with no slipping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More expensive and less common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86196"/>
                  </a:ext>
                </a:extLst>
              </a:tr>
              <a:tr h="56294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Wire pins</a:t>
                      </a:r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Small shaft and head making them easy to conceal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Can bend easily if not hit directly on the head. Heads can snap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9893110"/>
                  </a:ext>
                </a:extLst>
              </a:tr>
              <a:tr h="62412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Oval nails (brads)</a:t>
                      </a:r>
                      <a:endParaRPr lang="en-GB" sz="1400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Asymmetric wire nails in various lengths and thicknesses. Can be punched flush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Can bend easily if not hit directly on the head. Hammer can slip on small head</a:t>
                      </a:r>
                      <a:r>
                        <a:rPr lang="en-GB" sz="14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1008279"/>
                  </a:ext>
                </a:extLst>
              </a:tr>
              <a:tr h="92413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Clout nails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Galvanized short fat nails with a large head that is nailed flush with surface. Ideal for fitting felt and joist hangers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Short shafts make them hard to hold and nail. Heads can collect moisture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4947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989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896" y="1077819"/>
            <a:ext cx="8229600" cy="602767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Metal timber fixings: </a:t>
            </a:r>
            <a:r>
              <a:rPr lang="en-US" dirty="0"/>
              <a:t>qualities and limitations 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948264" y="1516817"/>
            <a:ext cx="1763232" cy="1070499"/>
          </a:xfrm>
        </p:spPr>
        <p:txBody>
          <a:bodyPr/>
          <a:lstStyle/>
          <a:p>
            <a:pPr marL="0" lvl="1" indent="0">
              <a:buNone/>
            </a:pPr>
            <a:r>
              <a:rPr lang="en-US" dirty="0"/>
              <a:t> </a:t>
            </a:r>
          </a:p>
          <a:p>
            <a:pPr marL="0" lvl="1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B6D5DE-4974-466B-8CEC-06785B260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44" y="1735422"/>
            <a:ext cx="1135984" cy="11305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75D467-1F3F-40F4-AA90-23F4D0C640F7}"/>
              </a:ext>
            </a:extLst>
          </p:cNvPr>
          <p:cNvSpPr txBox="1"/>
          <p:nvPr/>
        </p:nvSpPr>
        <p:spPr>
          <a:xfrm>
            <a:off x="462558" y="3095203"/>
            <a:ext cx="15121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Flat head or counter sunk screw. Designed so that the screw sits flush with the surface being fixed, so that the head will not catch. </a:t>
            </a:r>
            <a:endParaRPr lang="en-GB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9C5153-023B-4688-9B9D-E2668382F4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588" y="1675099"/>
            <a:ext cx="1114048" cy="12511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61C9E1B-A880-4FC5-A3A3-64AE9FFD9DDE}"/>
              </a:ext>
            </a:extLst>
          </p:cNvPr>
          <p:cNvSpPr txBox="1"/>
          <p:nvPr/>
        </p:nvSpPr>
        <p:spPr>
          <a:xfrm>
            <a:off x="1830528" y="3085675"/>
            <a:ext cx="15121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Raised or oval head screw is a combination of the counter sunk and domed head. They are countersunk but the top of the head protrudes above the surface. They are largely used as a decorative feature.</a:t>
            </a:r>
            <a:endParaRPr lang="en-GB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E14C404-1ACE-44F6-9081-5D38BAE0FB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3586" y="1700808"/>
            <a:ext cx="1114047" cy="122545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0E6E305-5AB8-49AB-B9F8-9AB0AC2C8AB9}"/>
              </a:ext>
            </a:extLst>
          </p:cNvPr>
          <p:cNvSpPr txBox="1"/>
          <p:nvPr/>
        </p:nvSpPr>
        <p:spPr>
          <a:xfrm>
            <a:off x="3289058" y="3085675"/>
            <a:ext cx="151216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Domed, round or pan head screws provide a larger surface area for the screw to ‘stop’ on the surface being fixed. These are ideal for a solid fix where there is no need for the screw head to be flush or below the surface of the material.</a:t>
            </a:r>
            <a:endParaRPr lang="en-GB" sz="12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AD11976-241F-446E-ABD6-9844E34199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6523" y="1735422"/>
            <a:ext cx="1051373" cy="117268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5EA6A8A-4514-4450-8662-3EBB3A9317F2}"/>
              </a:ext>
            </a:extLst>
          </p:cNvPr>
          <p:cNvSpPr txBox="1"/>
          <p:nvPr/>
        </p:nvSpPr>
        <p:spPr>
          <a:xfrm>
            <a:off x="4747588" y="3095203"/>
            <a:ext cx="1512168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Bugle head screw is a variation of the counter sunk screw head, but the under surface of the head is curved, like a bugle. This reduces damage to plasterboard, reducing tearing of the paper, so is typically found on drywall screws.</a:t>
            </a:r>
            <a:endParaRPr lang="en-GB" sz="12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6CEFA76-7983-4FF8-B9B4-055E42B9BE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4018" y="1849145"/>
            <a:ext cx="1153698" cy="103406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BFFC698-75ED-4467-A565-72BA278BC4C5}"/>
              </a:ext>
            </a:extLst>
          </p:cNvPr>
          <p:cNvSpPr txBox="1"/>
          <p:nvPr/>
        </p:nvSpPr>
        <p:spPr>
          <a:xfrm>
            <a:off x="6518840" y="3130495"/>
            <a:ext cx="13655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Flange head screws provide a wide base and large surface area, while also providing a sturdy head for transfer of force through the drive. A flat washer is not generally required with these screw heads.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39943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846" y="1035174"/>
            <a:ext cx="8229600" cy="602767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Metal timber fixings: </a:t>
            </a:r>
            <a:r>
              <a:rPr lang="en-US" dirty="0"/>
              <a:t>qualities and limitations 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948264" y="1516817"/>
            <a:ext cx="1763232" cy="1070499"/>
          </a:xfrm>
        </p:spPr>
        <p:txBody>
          <a:bodyPr/>
          <a:lstStyle/>
          <a:p>
            <a:pPr marL="0" lvl="1" indent="0">
              <a:buNone/>
            </a:pPr>
            <a:r>
              <a:rPr lang="en-US" dirty="0"/>
              <a:t> </a:t>
            </a:r>
          </a:p>
          <a:p>
            <a:pPr marL="0" lvl="1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AC3B20-C3FD-4BD4-B4F5-ED7DB1DA3B7C}"/>
              </a:ext>
            </a:extLst>
          </p:cNvPr>
          <p:cNvSpPr txBox="1"/>
          <p:nvPr/>
        </p:nvSpPr>
        <p:spPr>
          <a:xfrm>
            <a:off x="217184" y="1550814"/>
            <a:ext cx="5218912" cy="211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Preparation for fixing depends on the type of fixing used</a:t>
            </a:r>
          </a:p>
          <a:p>
            <a:pPr marL="342900" indent="-342900">
              <a:spcBef>
                <a:spcPts val="700"/>
              </a:spcBef>
              <a:spcAft>
                <a:spcPts val="7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Pilot holes are normally the size of the root diameter as shown to guide the screw through whilst leaving some material to pull on.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EB6EC12-F589-446A-B520-CC8287E4AE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772" y="4836039"/>
            <a:ext cx="3496304" cy="12626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15AF340-01C9-4EA7-A533-5E58ACC26F86}"/>
              </a:ext>
            </a:extLst>
          </p:cNvPr>
          <p:cNvSpPr txBox="1"/>
          <p:nvPr/>
        </p:nvSpPr>
        <p:spPr>
          <a:xfrm>
            <a:off x="233574" y="3691360"/>
            <a:ext cx="4572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Clearance holes are the size of the major diameter, so the screw only takes to the timber being fixed to and does not pull on the top timber.</a:t>
            </a:r>
            <a:endParaRPr lang="en-GB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DB3DACAF-E71A-48A9-B03E-57F34E4B72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634"/>
          <a:stretch/>
        </p:blipFill>
        <p:spPr>
          <a:xfrm>
            <a:off x="5215192" y="1612698"/>
            <a:ext cx="3496304" cy="312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737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504" y="908721"/>
            <a:ext cx="8229600" cy="787230"/>
          </a:xfrm>
        </p:spPr>
        <p:txBody>
          <a:bodyPr/>
          <a:lstStyle/>
          <a:p>
            <a:r>
              <a:rPr lang="en-US" dirty="0"/>
              <a:t>Adhesives: qualities and limitations 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81896" y="1516817"/>
            <a:ext cx="8229600" cy="4248000"/>
          </a:xfrm>
        </p:spPr>
        <p:txBody>
          <a:bodyPr/>
          <a:lstStyle/>
          <a:p>
            <a:pPr marL="0" lvl="1" indent="0">
              <a:buNone/>
            </a:pPr>
            <a:r>
              <a:rPr lang="en-US" dirty="0"/>
              <a:t> </a:t>
            </a:r>
          </a:p>
          <a:p>
            <a:pPr marL="0" lvl="1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3D603C3-1A97-465D-98EA-D00DBCB60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710387"/>
              </p:ext>
            </p:extLst>
          </p:nvPr>
        </p:nvGraphicFramePr>
        <p:xfrm>
          <a:off x="251521" y="1266864"/>
          <a:ext cx="8640959" cy="5076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223">
                  <a:extLst>
                    <a:ext uri="{9D8B030D-6E8A-4147-A177-3AD203B41FA5}">
                      <a16:colId xmlns:a16="http://schemas.microsoft.com/office/drawing/2014/main" val="2984713540"/>
                    </a:ext>
                  </a:extLst>
                </a:gridCol>
                <a:gridCol w="3330304">
                  <a:extLst>
                    <a:ext uri="{9D8B030D-6E8A-4147-A177-3AD203B41FA5}">
                      <a16:colId xmlns:a16="http://schemas.microsoft.com/office/drawing/2014/main" val="3569632472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328722275"/>
                    </a:ext>
                  </a:extLst>
                </a:gridCol>
              </a:tblGrid>
              <a:tr h="38326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Type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Qualities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Limitations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271681"/>
                  </a:ext>
                </a:extLst>
              </a:tr>
              <a:tr h="77998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PVA glue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Cheap and effective water-based product; wipe off to clean up. Non-toxic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Can be affected by moisture. No initial bond; takes 24 hours for full bond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27525"/>
                  </a:ext>
                </a:extLst>
              </a:tr>
              <a:tr h="81593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Polyurethane glue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Fast setting; easy to clean once dry. Strong &amp; waterproof. Good penetration; gap filling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More expensive than PVA. Chemical that can be damaging and difficult to remove from skin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286369"/>
                  </a:ext>
                </a:extLst>
              </a:tr>
              <a:tr h="111784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Resin glue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More expensive than PVA. Water-based but water resistant. Good initial tack and reduced clamping time compared to PVA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Shorter shelf life and fewer applications than PVA and not as strong as PU glue. Not gap filling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86196"/>
                  </a:ext>
                </a:extLst>
              </a:tr>
              <a:tr h="90361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Cascamite</a:t>
                      </a:r>
                      <a:r>
                        <a:rPr lang="en-US" sz="1600" dirty="0"/>
                        <a:t> or urea formaldehyde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Cheap as mixed from a powder as needed. Water and heat resistant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Limited work time before setting</a:t>
                      </a:r>
                    </a:p>
                    <a:p>
                      <a:r>
                        <a:rPr lang="en-US" sz="1600" dirty="0"/>
                        <a:t>Poor shelf life containing chemical irritants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1008279"/>
                  </a:ext>
                </a:extLst>
              </a:tr>
              <a:tr h="86233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Gap filling adhesive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Strong initial tack and gap-filling properties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Hard to clean off so squeezing out not recommended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4947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8104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Construction and joinery timber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Timber relates to all wood that has been cut for use in construction.</a:t>
            </a:r>
          </a:p>
          <a:p>
            <a:pPr marL="0" lvl="1" indent="0">
              <a:buNone/>
            </a:pPr>
            <a:r>
              <a:rPr lang="en-US" b="1" dirty="0"/>
              <a:t>Types of timber</a:t>
            </a:r>
          </a:p>
          <a:p>
            <a:pPr marL="0" lvl="1" indent="0">
              <a:buNone/>
            </a:pPr>
            <a:r>
              <a:rPr lang="en-US" sz="2000" b="0" i="0" u="none" strike="noStrike" baseline="0" dirty="0"/>
              <a:t>Timber is categorised as either </a:t>
            </a:r>
            <a:r>
              <a:rPr lang="en-US" sz="2000" b="1" i="0" u="none" strike="noStrike" baseline="0" dirty="0"/>
              <a:t>hardwood</a:t>
            </a:r>
            <a:r>
              <a:rPr lang="en-US" sz="2000" b="0" i="0" u="none" strike="noStrike" baseline="0" dirty="0"/>
              <a:t> or </a:t>
            </a:r>
            <a:r>
              <a:rPr lang="en-US" sz="2000" b="1" i="0" u="none" strike="noStrike" baseline="0" dirty="0"/>
              <a:t>softwood</a:t>
            </a:r>
            <a:r>
              <a:rPr lang="en-US" dirty="0"/>
              <a:t>, depending on the </a:t>
            </a:r>
            <a:r>
              <a:rPr lang="en-US" sz="2000" b="0" i="0" u="none" strike="noStrike" baseline="0" dirty="0"/>
              <a:t>type of tree the timber has been cut from. These two types of tree are different, and the timber from each has a different structure. </a:t>
            </a:r>
            <a:endParaRPr lang="en-US" b="1" dirty="0"/>
          </a:p>
          <a:p>
            <a:pPr lvl="1"/>
            <a:endParaRPr lang="en-US" dirty="0"/>
          </a:p>
          <a:p>
            <a:pPr marL="0" lvl="1" indent="0">
              <a:buNone/>
            </a:pPr>
            <a:r>
              <a:rPr lang="en-US" b="1" dirty="0"/>
              <a:t>Types of processed timber include:</a:t>
            </a:r>
          </a:p>
          <a:p>
            <a:pPr lvl="1"/>
            <a:r>
              <a:rPr lang="en-US" dirty="0"/>
              <a:t>Manufactured timber</a:t>
            </a:r>
          </a:p>
          <a:p>
            <a:pPr lvl="1"/>
            <a:r>
              <a:rPr lang="en-US" dirty="0"/>
              <a:t>Chemically treated timber</a:t>
            </a:r>
          </a:p>
          <a:p>
            <a:pPr lvl="1"/>
            <a:r>
              <a:rPr lang="en-US" dirty="0"/>
              <a:t>Manufactured boards</a:t>
            </a:r>
          </a:p>
        </p:txBody>
      </p:sp>
      <p:pic>
        <p:nvPicPr>
          <p:cNvPr id="5" name="Picture 4" descr="A picture containing wooden, wood&#10;&#10;Description automatically generated">
            <a:extLst>
              <a:ext uri="{FF2B5EF4-FFF2-40B4-BE49-F238E27FC236}">
                <a16:creationId xmlns:a16="http://schemas.microsoft.com/office/drawing/2014/main" id="{5AC025CB-D185-4A4A-A291-B62817FE4F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3" y="3651849"/>
            <a:ext cx="3563887" cy="2375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699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Softwoods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98784"/>
            <a:ext cx="8229600" cy="4338000"/>
          </a:xfrm>
        </p:spPr>
        <p:txBody>
          <a:bodyPr/>
          <a:lstStyle/>
          <a:p>
            <a:r>
              <a:rPr lang="en-US" i="0" u="none" strike="noStrike" baseline="0" dirty="0"/>
              <a:t>Softwood timber comes from coniferous trees, which are generally evergreen, have needle-like leaves and, in the case of pine trees, produce pinecones. </a:t>
            </a:r>
            <a:r>
              <a:rPr lang="en-US" dirty="0">
                <a:ea typeface="ＭＳ Ｐゴシック" pitchFamily="-105" charset="-128"/>
              </a:rPr>
              <a:t>They are n</a:t>
            </a:r>
            <a:r>
              <a:rPr lang="en-US" dirty="0"/>
              <a:t>ormally less dense than hardwoods as they are faster growing. Common softwoods are:</a:t>
            </a:r>
            <a:endParaRPr dirty="0">
              <a:ea typeface="ＭＳ Ｐゴシック" pitchFamily="-105" charset="-128"/>
              <a:cs typeface="ＭＳ Ｐゴシック" pitchFamily="-105" charset="-128"/>
            </a:endParaRPr>
          </a:p>
          <a:p>
            <a:pPr lvl="1"/>
            <a:r>
              <a:rPr lang="en-US" dirty="0"/>
              <a:t>Redwood</a:t>
            </a:r>
          </a:p>
          <a:p>
            <a:pPr lvl="1"/>
            <a:r>
              <a:rPr lang="en-US" dirty="0"/>
              <a:t>Pine (Scots, White, Yellow, Parana)</a:t>
            </a:r>
          </a:p>
          <a:p>
            <a:pPr lvl="1"/>
            <a:r>
              <a:rPr lang="en-US" dirty="0"/>
              <a:t>Larch</a:t>
            </a:r>
          </a:p>
          <a:p>
            <a:pPr lvl="1"/>
            <a:r>
              <a:rPr lang="en-US" dirty="0"/>
              <a:t>Cedar (Western Red)</a:t>
            </a:r>
          </a:p>
          <a:p>
            <a:pPr lvl="1"/>
            <a:r>
              <a:rPr lang="en-US" dirty="0"/>
              <a:t>Spruce (European, </a:t>
            </a:r>
            <a:r>
              <a:rPr lang="en-US" dirty="0" err="1"/>
              <a:t>Sikta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Douglas Fir</a:t>
            </a:r>
          </a:p>
          <a:p>
            <a:pPr lvl="1"/>
            <a:r>
              <a:rPr lang="en-US" dirty="0"/>
              <a:t>Western Hemlock</a:t>
            </a:r>
          </a:p>
        </p:txBody>
      </p:sp>
      <p:pic>
        <p:nvPicPr>
          <p:cNvPr id="4" name="Picture 3" descr="A picture containing tree, outdoor, plant, conifer&#10;&#10;Description automatically generated">
            <a:extLst>
              <a:ext uri="{FF2B5EF4-FFF2-40B4-BE49-F238E27FC236}">
                <a16:creationId xmlns:a16="http://schemas.microsoft.com/office/drawing/2014/main" id="{655D4577-A7FE-425A-BE81-C47207E15B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6580" y="2996952"/>
            <a:ext cx="3611251" cy="270662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1070738"/>
            <a:ext cx="8229600" cy="360040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Common hardwoods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608512"/>
          </a:xfrm>
        </p:spPr>
        <p:txBody>
          <a:bodyPr/>
          <a:lstStyle/>
          <a:p>
            <a:r>
              <a:rPr lang="en-US" i="0" u="none" strike="noStrike" baseline="0" dirty="0"/>
              <a:t>Hardwood timber comes from deciduous trees. These are generally broad-leaved trees which lose their leaves in the autumn, like oak, although this is not always the case. They are n</a:t>
            </a:r>
            <a:r>
              <a:rPr lang="en-US" dirty="0"/>
              <a:t>ormally denser than softwoods as they are slower growing. Common hardwoods are:</a:t>
            </a:r>
            <a:endParaRPr dirty="0">
              <a:ea typeface="ＭＳ Ｐゴシック" pitchFamily="-105" charset="-128"/>
              <a:cs typeface="ＭＳ Ｐゴシック" pitchFamily="-105" charset="-128"/>
            </a:endParaRPr>
          </a:p>
          <a:p>
            <a:pPr lvl="2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3" name="Picture 2" descr="A tree in a field&#10;&#10;Description automatically generated with medium confidence">
            <a:extLst>
              <a:ext uri="{FF2B5EF4-FFF2-40B4-BE49-F238E27FC236}">
                <a16:creationId xmlns:a16="http://schemas.microsoft.com/office/drawing/2014/main" id="{4FE311D0-E389-4477-AE18-A6B350C987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2499" y="3427596"/>
            <a:ext cx="3921501" cy="26045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4F6809-5196-4507-B90A-E8C7E0F00B0A}"/>
              </a:ext>
            </a:extLst>
          </p:cNvPr>
          <p:cNvSpPr txBox="1"/>
          <p:nvPr/>
        </p:nvSpPr>
        <p:spPr>
          <a:xfrm>
            <a:off x="58922" y="3150128"/>
            <a:ext cx="284380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Oak (Red, White, Live)</a:t>
            </a: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Mahogany (Sapele, Utile, Meranti)</a:t>
            </a: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Teak (Iroko)</a:t>
            </a: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Ash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71918C-C2A7-46CB-99F3-F9C7B07E8A5D}"/>
              </a:ext>
            </a:extLst>
          </p:cNvPr>
          <p:cNvSpPr txBox="1"/>
          <p:nvPr/>
        </p:nvSpPr>
        <p:spPr>
          <a:xfrm>
            <a:off x="2504451" y="3130404"/>
            <a:ext cx="271804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Beech</a:t>
            </a: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Maple</a:t>
            </a: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Cherry</a:t>
            </a: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Balsa</a:t>
            </a:r>
          </a:p>
          <a:p>
            <a:pPr marL="800100" lvl="1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Walnut</a:t>
            </a:r>
          </a:p>
        </p:txBody>
      </p:sp>
    </p:spTree>
    <p:extLst>
      <p:ext uri="{BB962C8B-B14F-4D97-AF65-F5344CB8AC3E}">
        <p14:creationId xmlns:p14="http://schemas.microsoft.com/office/powerpoint/2010/main" val="1223576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Engineered board and timber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22781" y="1628800"/>
            <a:ext cx="4365241" cy="3915176"/>
          </a:xfrm>
        </p:spPr>
        <p:txBody>
          <a:bodyPr/>
          <a:lstStyle/>
          <a:p>
            <a:pPr lvl="1"/>
            <a:r>
              <a:rPr lang="en-US" dirty="0"/>
              <a:t>Plywood (glued and pressed laminated veneers)</a:t>
            </a:r>
          </a:p>
          <a:p>
            <a:pPr lvl="1"/>
            <a:r>
              <a:rPr lang="en-US" dirty="0"/>
              <a:t>MDF (medium density </a:t>
            </a:r>
            <a:r>
              <a:rPr lang="en-US" dirty="0" err="1"/>
              <a:t>fibreboard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OSB (oriented strand board)</a:t>
            </a:r>
          </a:p>
          <a:p>
            <a:pPr lvl="1"/>
            <a:r>
              <a:rPr lang="en-US" dirty="0" err="1"/>
              <a:t>Fibreboard</a:t>
            </a:r>
            <a:r>
              <a:rPr lang="en-US" dirty="0"/>
              <a:t> (one or two sided)</a:t>
            </a:r>
          </a:p>
          <a:p>
            <a:pPr lvl="1"/>
            <a:r>
              <a:rPr lang="en-US" dirty="0"/>
              <a:t>Chipboard (particle board)</a:t>
            </a:r>
          </a:p>
          <a:p>
            <a:pPr lvl="1"/>
            <a:r>
              <a:rPr lang="en-US" dirty="0"/>
              <a:t>Glulam beams (glue and laminated timber)</a:t>
            </a:r>
          </a:p>
          <a:p>
            <a:pPr lvl="1"/>
            <a:r>
              <a:rPr lang="en-US" dirty="0"/>
              <a:t>Laminated flooring (board and solid timber laminate)</a:t>
            </a:r>
          </a:p>
          <a:p>
            <a:pPr lvl="1"/>
            <a:r>
              <a:rPr lang="en-US" dirty="0"/>
              <a:t>Blockboard</a:t>
            </a:r>
          </a:p>
        </p:txBody>
      </p:sp>
      <p:pic>
        <p:nvPicPr>
          <p:cNvPr id="5" name="Picture 4" descr="A picture containing floor, lumber&#10;&#10;Description automatically generated">
            <a:extLst>
              <a:ext uri="{FF2B5EF4-FFF2-40B4-BE49-F238E27FC236}">
                <a16:creationId xmlns:a16="http://schemas.microsoft.com/office/drawing/2014/main" id="{A0EA4909-D199-44EA-93E0-95297ABD7A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3" y="2839458"/>
            <a:ext cx="4376865" cy="301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404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6004"/>
            <a:ext cx="8229600" cy="508817"/>
          </a:xfrm>
        </p:spPr>
        <p:txBody>
          <a:bodyPr/>
          <a:lstStyle/>
          <a:p>
            <a:r>
              <a:rPr lang="en-US" dirty="0"/>
              <a:t>Softwood qualities and limitations </a:t>
            </a:r>
            <a:br>
              <a:rPr lang="en-US" dirty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81896" y="1516817"/>
            <a:ext cx="8229600" cy="4248000"/>
          </a:xfrm>
        </p:spPr>
        <p:txBody>
          <a:bodyPr/>
          <a:lstStyle/>
          <a:p>
            <a:pPr marL="0" lvl="1" indent="0">
              <a:buNone/>
            </a:pPr>
            <a:r>
              <a:rPr lang="en-US" dirty="0"/>
              <a:t> </a:t>
            </a:r>
          </a:p>
          <a:p>
            <a:pPr marL="0" lvl="1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3D603C3-1A97-465D-98EA-D00DBCB60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862305"/>
              </p:ext>
            </p:extLst>
          </p:nvPr>
        </p:nvGraphicFramePr>
        <p:xfrm>
          <a:off x="323528" y="1300351"/>
          <a:ext cx="8640960" cy="45549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7333">
                  <a:extLst>
                    <a:ext uri="{9D8B030D-6E8A-4147-A177-3AD203B41FA5}">
                      <a16:colId xmlns:a16="http://schemas.microsoft.com/office/drawing/2014/main" val="2984713540"/>
                    </a:ext>
                  </a:extLst>
                </a:gridCol>
                <a:gridCol w="4077283">
                  <a:extLst>
                    <a:ext uri="{9D8B030D-6E8A-4147-A177-3AD203B41FA5}">
                      <a16:colId xmlns:a16="http://schemas.microsoft.com/office/drawing/2014/main" val="3569632472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328722275"/>
                    </a:ext>
                  </a:extLst>
                </a:gridCol>
              </a:tblGrid>
              <a:tr h="522765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Species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Qualities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Limitations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271681"/>
                  </a:ext>
                </a:extLst>
              </a:tr>
              <a:tr h="506437">
                <a:tc>
                  <a:txBody>
                    <a:bodyPr/>
                    <a:lstStyle/>
                    <a:p>
                      <a:r>
                        <a:rPr lang="en-US" sz="1600" b="1" dirty="0"/>
                        <a:t>Pine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Good figure, stainable and paintable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Very weak due to fast growth, marks easily, sap pockets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27525"/>
                  </a:ext>
                </a:extLst>
              </a:tr>
              <a:tr h="51036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Larch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Weather resistant, readily available,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Hard, strong</a:t>
                      </a:r>
                      <a:endParaRPr lang="en-GB" sz="1600" dirty="0"/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Splintering and splitting; too oily to paint. </a:t>
                      </a:r>
                      <a:r>
                        <a:rPr lang="en-US" sz="1600" dirty="0" err="1"/>
                        <a:t>Sensitiser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286369"/>
                  </a:ext>
                </a:extLst>
              </a:tr>
              <a:tr h="51270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Cedar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Weather resistant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Expensive, too oily to paint. </a:t>
                      </a:r>
                      <a:r>
                        <a:rPr lang="en-US" sz="1600" dirty="0" err="1"/>
                        <a:t>Sensitiser</a:t>
                      </a:r>
                      <a:r>
                        <a:rPr lang="en-US" sz="1600" dirty="0"/>
                        <a:t>.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Splintering and splitting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86196"/>
                  </a:ext>
                </a:extLst>
              </a:tr>
              <a:tr h="571265">
                <a:tc>
                  <a:txBody>
                    <a:bodyPr/>
                    <a:lstStyle/>
                    <a:p>
                      <a:r>
                        <a:rPr lang="en-US" sz="1600" b="1" dirty="0"/>
                        <a:t>Spruce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Cheap, fast growing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Sap pockets; loose grain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9893110"/>
                  </a:ext>
                </a:extLst>
              </a:tr>
              <a:tr h="45852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Douglas Fir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Medium strength and durability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Brittle; can split and mark easily, too oily to paint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1008279"/>
                  </a:ext>
                </a:extLst>
              </a:tr>
              <a:tr h="65678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Redwood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Good finish, medium strength and durability. weather resistance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Expensive. </a:t>
                      </a:r>
                      <a:br>
                        <a:rPr lang="en-US" sz="1600" dirty="0"/>
                      </a:br>
                      <a:r>
                        <a:rPr lang="en-US" sz="1600" dirty="0" err="1"/>
                        <a:t>Sensitiser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4947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420838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Hardwood </a:t>
            </a:r>
            <a:r>
              <a:rPr lang="en-US" dirty="0"/>
              <a:t>qualities and limitations</a:t>
            </a:r>
            <a:br>
              <a:rPr lang="en-US" dirty="0"/>
            </a:br>
            <a:br>
              <a:rPr lang="en-US" dirty="0"/>
            </a:b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229600" cy="4392488"/>
          </a:xfrm>
        </p:spPr>
        <p:txBody>
          <a:bodyPr/>
          <a:lstStyle/>
          <a:p>
            <a:pPr marL="0" lvl="1" indent="0">
              <a:buNone/>
            </a:pPr>
            <a:endParaRPr lang="en-US" dirty="0"/>
          </a:p>
          <a:p>
            <a:pPr lvl="2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E1C078EB-4E16-40EB-AAF2-7B7895CD06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444507"/>
              </p:ext>
            </p:extLst>
          </p:nvPr>
        </p:nvGraphicFramePr>
        <p:xfrm>
          <a:off x="215516" y="1319129"/>
          <a:ext cx="8820980" cy="4392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913">
                  <a:extLst>
                    <a:ext uri="{9D8B030D-6E8A-4147-A177-3AD203B41FA5}">
                      <a16:colId xmlns:a16="http://schemas.microsoft.com/office/drawing/2014/main" val="3994287576"/>
                    </a:ext>
                  </a:extLst>
                </a:gridCol>
                <a:gridCol w="3207629">
                  <a:extLst>
                    <a:ext uri="{9D8B030D-6E8A-4147-A177-3AD203B41FA5}">
                      <a16:colId xmlns:a16="http://schemas.microsoft.com/office/drawing/2014/main" val="1044034918"/>
                    </a:ext>
                  </a:extLst>
                </a:gridCol>
                <a:gridCol w="4082438">
                  <a:extLst>
                    <a:ext uri="{9D8B030D-6E8A-4147-A177-3AD203B41FA5}">
                      <a16:colId xmlns:a16="http://schemas.microsoft.com/office/drawing/2014/main" val="2160522359"/>
                    </a:ext>
                  </a:extLst>
                </a:gridCol>
              </a:tblGrid>
              <a:tr h="372323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Species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Qualities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Limitations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3475837"/>
                  </a:ext>
                </a:extLst>
              </a:tr>
              <a:tr h="59219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Oak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Hard, durable, strong, good figure, good finish, wide boards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Iron disease; shakes, end splitting; slow growing, slow drying.</a:t>
                      </a:r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Sensitiser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394534"/>
                  </a:ext>
                </a:extLst>
              </a:tr>
              <a:tr h="592193">
                <a:tc>
                  <a:txBody>
                    <a:bodyPr/>
                    <a:lstStyle/>
                    <a:p>
                      <a:r>
                        <a:rPr lang="en-US" sz="1400" b="1" dirty="0"/>
                        <a:t>Mahogany</a:t>
                      </a:r>
                    </a:p>
                    <a:p>
                      <a:r>
                        <a:rPr lang="en-US" sz="1400" dirty="0"/>
                        <a:t>(</a:t>
                      </a:r>
                      <a:r>
                        <a:rPr lang="en-US" sz="1400" dirty="0" err="1"/>
                        <a:t>sapele,utile</a:t>
                      </a:r>
                      <a:r>
                        <a:rPr lang="en-US" sz="1400" dirty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Soft and dense, straight grain, fine finish, stable, wide boards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Overharvested, rare, expensive; slow growing. </a:t>
                      </a:r>
                      <a:r>
                        <a:rPr lang="en-US" sz="1400" dirty="0" err="1"/>
                        <a:t>Sensitiser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5124000"/>
                  </a:ext>
                </a:extLst>
              </a:tr>
              <a:tr h="52745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Teak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(</a:t>
                      </a:r>
                      <a:r>
                        <a:rPr lang="en-US" sz="1400" dirty="0" err="1"/>
                        <a:t>Shorea,Iroko</a:t>
                      </a:r>
                      <a:r>
                        <a:rPr lang="en-US" sz="1400" dirty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Water/ UV resistant, tight grained, easy to work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Expensive; brittle; blunting tools; oily.</a:t>
                      </a:r>
                      <a:br>
                        <a:rPr lang="en-US" sz="1400" dirty="0"/>
                      </a:br>
                      <a:r>
                        <a:rPr lang="en-US" sz="1400" dirty="0" err="1"/>
                        <a:t>Sensitiser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304688"/>
                  </a:ext>
                </a:extLst>
              </a:tr>
              <a:tr h="661211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Ash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Shock resistant, Light, good figure, strong, hard, good finish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Ash dieback; can end split; toxic. Not weatherproof. Hard to treat or polish. Brittle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105439"/>
                  </a:ext>
                </a:extLst>
              </a:tr>
              <a:tr h="52745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Maple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Dense, hard, good figure, stable,</a:t>
                      </a:r>
                    </a:p>
                    <a:p>
                      <a:r>
                        <a:rPr lang="en-US" sz="1400" dirty="0"/>
                        <a:t>Elastic, usable sapwood,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Low durability. Tool burn. </a:t>
                      </a:r>
                      <a:br>
                        <a:rPr lang="en-US" sz="1400" dirty="0"/>
                      </a:br>
                      <a:r>
                        <a:rPr lang="en-US" sz="1400" dirty="0" err="1"/>
                        <a:t>Sensitiser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120947"/>
                  </a:ext>
                </a:extLst>
              </a:tr>
              <a:tr h="52745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Cherry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Good figure, straight grain, easy to work, flexible, durable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Expensive, blemishes, water damage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858237"/>
                  </a:ext>
                </a:extLst>
              </a:tr>
              <a:tr h="59219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Balsa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Soft, light easy to machine, buoyant, fast growing, sapwood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Weak; </a:t>
                      </a:r>
                      <a:r>
                        <a:rPr lang="en-US" sz="1400" dirty="0" err="1"/>
                        <a:t>brittle,;splitting</a:t>
                      </a:r>
                      <a:r>
                        <a:rPr lang="en-US" sz="1400" dirty="0"/>
                        <a:t>; sapwood is permeable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2981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4900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504" y="1006442"/>
            <a:ext cx="8229600" cy="602767"/>
          </a:xfrm>
        </p:spPr>
        <p:txBody>
          <a:bodyPr/>
          <a:lstStyle/>
          <a:p>
            <a:r>
              <a:rPr lang="en-US" dirty="0"/>
              <a:t>Engineered board qualities and limitations 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81896" y="1516817"/>
            <a:ext cx="8229600" cy="4248000"/>
          </a:xfrm>
        </p:spPr>
        <p:txBody>
          <a:bodyPr/>
          <a:lstStyle/>
          <a:p>
            <a:pPr marL="0" lvl="1" indent="0">
              <a:buNone/>
            </a:pPr>
            <a:r>
              <a:rPr lang="en-US" dirty="0"/>
              <a:t> </a:t>
            </a:r>
          </a:p>
          <a:p>
            <a:pPr marL="0" lvl="1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3D603C3-1A97-465D-98EA-D00DBCB60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776379"/>
              </p:ext>
            </p:extLst>
          </p:nvPr>
        </p:nvGraphicFramePr>
        <p:xfrm>
          <a:off x="294700" y="1353778"/>
          <a:ext cx="8603992" cy="4647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9256">
                  <a:extLst>
                    <a:ext uri="{9D8B030D-6E8A-4147-A177-3AD203B41FA5}">
                      <a16:colId xmlns:a16="http://schemas.microsoft.com/office/drawing/2014/main" val="2984713540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3569632472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328722275"/>
                    </a:ext>
                  </a:extLst>
                </a:gridCol>
              </a:tblGrid>
              <a:tr h="347868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Type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Qualities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Limitations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271681"/>
                  </a:ext>
                </a:extLst>
              </a:tr>
              <a:tr h="78185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Plywood</a:t>
                      </a:r>
                    </a:p>
                    <a:p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Many grades. Rigid and durable, can be flexible. Odd veneers for stability;  smooth finish, paintable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Can delaminate or have voids and knots, no end grain fixing, blunting,</a:t>
                      </a:r>
                    </a:p>
                    <a:p>
                      <a:r>
                        <a:rPr lang="en-US" sz="1400" dirty="0"/>
                        <a:t>Dust can be toxic (</a:t>
                      </a:r>
                      <a:r>
                        <a:rPr lang="en-US" sz="1400" dirty="0" err="1"/>
                        <a:t>i.e</a:t>
                      </a:r>
                      <a:r>
                        <a:rPr lang="en-US" sz="1400" dirty="0"/>
                        <a:t> eucalyptus)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27525"/>
                  </a:ext>
                </a:extLst>
              </a:tr>
              <a:tr h="98782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MDF (medium density </a:t>
                      </a:r>
                      <a:r>
                        <a:rPr lang="en-US" sz="1400" b="1" dirty="0" err="1"/>
                        <a:t>fibre</a:t>
                      </a:r>
                      <a:r>
                        <a:rPr lang="en-US" sz="1400" b="1" dirty="0"/>
                        <a:t> board)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Stable and smooth. Can be treated, recycled, can be </a:t>
                      </a:r>
                      <a:r>
                        <a:rPr lang="en-US" sz="1400" dirty="0" err="1"/>
                        <a:t>moulded</a:t>
                      </a:r>
                      <a:r>
                        <a:rPr lang="en-US" sz="1400" dirty="0"/>
                        <a:t> and carved,</a:t>
                      </a:r>
                    </a:p>
                    <a:p>
                      <a:r>
                        <a:rPr lang="en-US" sz="1400" dirty="0"/>
                        <a:t>Good finish for painting as no grain rise.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Can fluff and crumble, tooling burn, no end grain fixing, harmful dust, disintegrates in damp conditions even when treated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286369"/>
                  </a:ext>
                </a:extLst>
              </a:tr>
              <a:tr h="83583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OSB (oriented strand board)</a:t>
                      </a:r>
                      <a:endParaRPr lang="en-GB" sz="1400" b="1" dirty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Cheap, recycled, relatively stable especially after fixing, water resistant, takes fixing better than chipboard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Brittle, not weatherproof, rough finish, not stable, blunting, no end grain fixing. Requires flat storage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86196"/>
                  </a:ext>
                </a:extLst>
              </a:tr>
              <a:tr h="89865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LDF chipboard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(particle board)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Can be treated, recycled. Cheap flooring material, can be </a:t>
                      </a:r>
                      <a:r>
                        <a:rPr lang="en-US" sz="1400" dirty="0" err="1"/>
                        <a:t>moulded</a:t>
                      </a:r>
                      <a:r>
                        <a:rPr lang="en-US" sz="1400" dirty="0"/>
                        <a:t> with mechanical tongue and groove allowing tight joints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Brittle, little flexibility, blunting, Poor screwing/nailing, edges can crumble, poor strength under direct compression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1008279"/>
                  </a:ext>
                </a:extLst>
              </a:tr>
              <a:tr h="69573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HDF hardboard (high density </a:t>
                      </a:r>
                      <a:r>
                        <a:rPr lang="en-US" sz="1400" b="1" dirty="0" err="1"/>
                        <a:t>fibre</a:t>
                      </a:r>
                      <a:r>
                        <a:rPr lang="en-US" sz="1400" b="1" dirty="0"/>
                        <a:t> board)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Very durable and water resistant, recycled, </a:t>
                      </a:r>
                      <a:r>
                        <a:rPr lang="en-US" sz="1400" dirty="0" err="1"/>
                        <a:t>fibres</a:t>
                      </a:r>
                      <a:r>
                        <a:rPr lang="en-US" sz="1400" dirty="0"/>
                        <a:t> exploded prior to pressing making it very dense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Expensive, is not always supplied in large sizes or thicknesses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4947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1041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896" y="980728"/>
            <a:ext cx="8229600" cy="493969"/>
          </a:xfrm>
        </p:spPr>
        <p:txBody>
          <a:bodyPr/>
          <a:lstStyle/>
          <a:p>
            <a:r>
              <a:rPr lang="en-US" dirty="0"/>
              <a:t>Other materials used by a carpenter: some examples 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81896" y="1516817"/>
            <a:ext cx="8229600" cy="4248000"/>
          </a:xfrm>
        </p:spPr>
        <p:txBody>
          <a:bodyPr/>
          <a:lstStyle/>
          <a:p>
            <a:pPr marL="0" lvl="1" indent="0">
              <a:buNone/>
            </a:pPr>
            <a:r>
              <a:rPr lang="en-US" dirty="0"/>
              <a:t> </a:t>
            </a:r>
          </a:p>
          <a:p>
            <a:pPr marL="0" lvl="1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3D603C3-1A97-465D-98EA-D00DBCB603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390193"/>
              </p:ext>
            </p:extLst>
          </p:nvPr>
        </p:nvGraphicFramePr>
        <p:xfrm>
          <a:off x="323528" y="1412776"/>
          <a:ext cx="8711495" cy="4733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9994">
                  <a:extLst>
                    <a:ext uri="{9D8B030D-6E8A-4147-A177-3AD203B41FA5}">
                      <a16:colId xmlns:a16="http://schemas.microsoft.com/office/drawing/2014/main" val="2984713540"/>
                    </a:ext>
                  </a:extLst>
                </a:gridCol>
                <a:gridCol w="3095517">
                  <a:extLst>
                    <a:ext uri="{9D8B030D-6E8A-4147-A177-3AD203B41FA5}">
                      <a16:colId xmlns:a16="http://schemas.microsoft.com/office/drawing/2014/main" val="3569632472"/>
                    </a:ext>
                  </a:extLst>
                </a:gridCol>
                <a:gridCol w="3935984">
                  <a:extLst>
                    <a:ext uri="{9D8B030D-6E8A-4147-A177-3AD203B41FA5}">
                      <a16:colId xmlns:a16="http://schemas.microsoft.com/office/drawing/2014/main" val="328722275"/>
                    </a:ext>
                  </a:extLst>
                </a:gridCol>
              </a:tblGrid>
              <a:tr h="34952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Type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Qualities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Limitations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271681"/>
                  </a:ext>
                </a:extLst>
              </a:tr>
              <a:tr h="96240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UPVC</a:t>
                      </a:r>
                    </a:p>
                    <a:p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Stable and smooth. Does not require treating or painting. Takes fixings well and does not react to rust or rot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Can break down due to UV and weathering. Brittle and can chip. Very difficult to repair.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27525"/>
                  </a:ext>
                </a:extLst>
              </a:tr>
              <a:tr h="96240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Metal studwork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Easy to mass produce and fix. Does not break down or rot quickly. Light and easy to transport.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Not as sturdy as timber stud. Can rip free from fixings as fixed through thin material. Can be difficult to fix to. Requires </a:t>
                      </a:r>
                      <a:r>
                        <a:rPr lang="en-US" sz="1400" dirty="0" err="1"/>
                        <a:t>pattressing</a:t>
                      </a:r>
                      <a:r>
                        <a:rPr lang="en-US" sz="1400" dirty="0"/>
                        <a:t> for heavy hangings.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2286369"/>
                  </a:ext>
                </a:extLst>
              </a:tr>
              <a:tr h="96240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Metal RSJ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Strong rolled steel H shaped sections for load bearing. Good span covering properties compared to concrete lintels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Harder to drill and shape than timber, cut edges can be sharp and swarf produced dangerous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86196"/>
                  </a:ext>
                </a:extLst>
              </a:tr>
              <a:tr h="962409">
                <a:tc>
                  <a:txBody>
                    <a:bodyPr/>
                    <a:lstStyle/>
                    <a:p>
                      <a:r>
                        <a:rPr lang="en-US" sz="1400" b="1" dirty="0"/>
                        <a:t>Insulation board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Very light foamboards sandwiched between foil. Good heat and noise properties, waterproof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Toxic dust produced when cut, brittle 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9893110"/>
                  </a:ext>
                </a:extLst>
              </a:tr>
              <a:tr h="49516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Rock wool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Light fibrous wool used to insulate lofts and services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Toxic dust can affect breathing and skin.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10082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76927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4039</TotalTime>
  <Words>1648</Words>
  <Application>Microsoft Office PowerPoint</Application>
  <PresentationFormat>On-screen Show (4:3)</PresentationFormat>
  <Paragraphs>206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Lucida Grande</vt:lpstr>
      <vt:lpstr>Times New Roman</vt:lpstr>
      <vt:lpstr>Default Design</vt:lpstr>
      <vt:lpstr>PowerPoint 3: Materials used in wood occupations</vt:lpstr>
      <vt:lpstr>Construction and joinery timber</vt:lpstr>
      <vt:lpstr>Softwoods</vt:lpstr>
      <vt:lpstr>Common hardwoods</vt:lpstr>
      <vt:lpstr>Engineered board and timber</vt:lpstr>
      <vt:lpstr>Softwood qualities and limitations  </vt:lpstr>
      <vt:lpstr>Hardwood qualities and limitations  </vt:lpstr>
      <vt:lpstr>Engineered board qualities and limitations </vt:lpstr>
      <vt:lpstr>Other materials used by a carpenter: some examples </vt:lpstr>
      <vt:lpstr>Metal timber fixings: qualities and limitations </vt:lpstr>
      <vt:lpstr>Metal timber fixings: qualities and limitations </vt:lpstr>
      <vt:lpstr>Metal timber fixings: qualities and limitations </vt:lpstr>
      <vt:lpstr>Adhesives: qualities and limitations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183</cp:revision>
  <dcterms:created xsi:type="dcterms:W3CDTF">2013-05-28T00:38:54Z</dcterms:created>
  <dcterms:modified xsi:type="dcterms:W3CDTF">2021-05-12T08:45:32Z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