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59" r:id="rId6"/>
    <p:sldId id="331" r:id="rId7"/>
    <p:sldId id="346" r:id="rId8"/>
    <p:sldId id="341" r:id="rId9"/>
    <p:sldId id="342" r:id="rId10"/>
    <p:sldId id="358" r:id="rId11"/>
    <p:sldId id="356" r:id="rId12"/>
    <p:sldId id="357" r:id="rId13"/>
    <p:sldId id="345" r:id="rId14"/>
    <p:sldId id="344" r:id="rId15"/>
    <p:sldId id="348" r:id="rId16"/>
    <p:sldId id="351" r:id="rId17"/>
    <p:sldId id="349" r:id="rId18"/>
    <p:sldId id="350" r:id="rId19"/>
    <p:sldId id="353" r:id="rId20"/>
    <p:sldId id="347" r:id="rId21"/>
    <p:sldId id="355"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 francis" initials="jf" lastIdx="1" clrIdx="0">
    <p:extLst>
      <p:ext uri="{19B8F6BF-5375-455C-9EA6-DF929625EA0E}">
        <p15:presenceInfo xmlns:p15="http://schemas.microsoft.com/office/powerpoint/2012/main" userId="79642c83b9358b67" providerId="Windows Live"/>
      </p:ext>
    </p:extLst>
  </p:cmAuthor>
  <p:cmAuthor id="2" name="Linda Mellor" initials="LM" lastIdx="3" clrIdx="1">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77E3"/>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0A346A-0CA3-42B4-B59E-F6F5E9DD55D4}" v="3" dt="2020-10-19T13:26:34.6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544"/>
    <p:restoredTop sz="93172" autoAdjust="0"/>
  </p:normalViewPr>
  <p:slideViewPr>
    <p:cSldViewPr showGuides="1">
      <p:cViewPr varScale="1">
        <p:scale>
          <a:sx n="67" d="100"/>
          <a:sy n="67" d="100"/>
        </p:scale>
        <p:origin x="55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3031872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761888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884373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3483984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1219258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14</a:t>
            </a:fld>
            <a:endParaRPr lang="en-GB"/>
          </a:p>
        </p:txBody>
      </p:sp>
    </p:spTree>
    <p:extLst>
      <p:ext uri="{BB962C8B-B14F-4D97-AF65-F5344CB8AC3E}">
        <p14:creationId xmlns:p14="http://schemas.microsoft.com/office/powerpoint/2010/main" val="3275012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standards.cen.eu/index.html"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noisehelp.com/noise-dose.html" TargetMode="External"/><Relationship Id="rId2" Type="http://schemas.openxmlformats.org/officeDocument/2006/relationships/hyperlink" Target="https://www.hse.gov.uk/noise/regulations.htm"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108: Wood occupations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US" dirty="0">
                <a:ea typeface="ＭＳ Ｐゴシック" pitchFamily="-105" charset="-128"/>
                <a:cs typeface="ＭＳ Ｐゴシック" pitchFamily="-105" charset="-128"/>
              </a:rPr>
              <a:t>PowerPoint 2: H</a:t>
            </a:r>
            <a:r>
              <a:rPr lang="en-GB" dirty="0">
                <a:ea typeface="ＭＳ Ｐゴシック" pitchFamily="-105" charset="-128"/>
                <a:cs typeface="ＭＳ Ｐゴシック" pitchFamily="-105" charset="-128"/>
              </a:rPr>
              <a:t>ealth and safety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265844"/>
          </a:xfrm>
        </p:spPr>
        <p:txBody>
          <a:bodyPr/>
          <a:lstStyle/>
          <a:p>
            <a:r>
              <a:rPr lang="en-US" dirty="0">
                <a:ea typeface="ＭＳ Ｐゴシック" pitchFamily="-105" charset="-128"/>
              </a:rPr>
              <a:t>LEV: Local exhaust ventilation</a:t>
            </a:r>
          </a:p>
        </p:txBody>
      </p:sp>
      <p:sp>
        <p:nvSpPr>
          <p:cNvPr id="3" name="Content Placeholder 2"/>
          <p:cNvSpPr>
            <a:spLocks noGrp="1"/>
          </p:cNvSpPr>
          <p:nvPr>
            <p:ph sz="quarter" idx="10"/>
          </p:nvPr>
        </p:nvSpPr>
        <p:spPr>
          <a:xfrm>
            <a:off x="457200" y="1916832"/>
            <a:ext cx="3826768" cy="3456384"/>
          </a:xfrm>
        </p:spPr>
        <p:txBody>
          <a:bodyPr/>
          <a:lstStyle/>
          <a:p>
            <a:pPr lvl="1">
              <a:buFont typeface="Arial" panose="020B0604020202020204" pitchFamily="34" charset="0"/>
              <a:buChar char="•"/>
            </a:pPr>
            <a:r>
              <a:rPr lang="en-US" dirty="0"/>
              <a:t>Dust bag</a:t>
            </a:r>
          </a:p>
          <a:p>
            <a:pPr lvl="1">
              <a:buFont typeface="Arial" panose="020B0604020202020204" pitchFamily="34" charset="0"/>
              <a:buChar char="•"/>
            </a:pPr>
            <a:r>
              <a:rPr lang="en-US" dirty="0"/>
              <a:t>Portable extraction unit</a:t>
            </a:r>
          </a:p>
          <a:p>
            <a:pPr lvl="1">
              <a:buFont typeface="Arial" panose="020B0604020202020204" pitchFamily="34" charset="0"/>
              <a:buChar char="•"/>
            </a:pPr>
            <a:r>
              <a:rPr lang="en-US" dirty="0"/>
              <a:t>Industrial extraction unit (normally fixed in a workshop setting)</a:t>
            </a:r>
          </a:p>
          <a:p>
            <a:pPr lvl="1">
              <a:buFont typeface="Arial" panose="020B0604020202020204" pitchFamily="34" charset="0"/>
              <a:buChar char="•"/>
            </a:pPr>
            <a:r>
              <a:rPr lang="en-US" dirty="0"/>
              <a:t>Air filter (normally ceiling mounted and used in workshops and offices)            </a:t>
            </a:r>
            <a:endParaRPr lang="en-US" sz="1100" u="sng" dirty="0">
              <a:ea typeface="ＭＳ Ｐゴシック" pitchFamily="-105" charset="-128"/>
              <a:cs typeface="ＭＳ Ｐゴシック" pitchFamily="-105" charset="-128"/>
            </a:endParaRPr>
          </a:p>
        </p:txBody>
      </p:sp>
      <p:pic>
        <p:nvPicPr>
          <p:cNvPr id="7" name="Picture 6">
            <a:extLst>
              <a:ext uri="{FF2B5EF4-FFF2-40B4-BE49-F238E27FC236}">
                <a16:creationId xmlns:a16="http://schemas.microsoft.com/office/drawing/2014/main" id="{33C0239B-5BE1-45E1-9512-EDAC30196ECB}"/>
              </a:ext>
            </a:extLst>
          </p:cNvPr>
          <p:cNvPicPr>
            <a:picLocks noChangeAspect="1"/>
          </p:cNvPicPr>
          <p:nvPr/>
        </p:nvPicPr>
        <p:blipFill>
          <a:blip r:embed="rId2"/>
          <a:stretch>
            <a:fillRect/>
          </a:stretch>
        </p:blipFill>
        <p:spPr>
          <a:xfrm>
            <a:off x="5559386" y="1916832"/>
            <a:ext cx="3584614" cy="3240360"/>
          </a:xfrm>
          <a:prstGeom prst="rect">
            <a:avLst/>
          </a:prstGeom>
        </p:spPr>
      </p:pic>
    </p:spTree>
    <p:extLst>
      <p:ext uri="{BB962C8B-B14F-4D97-AF65-F5344CB8AC3E}">
        <p14:creationId xmlns:p14="http://schemas.microsoft.com/office/powerpoint/2010/main" val="3407294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98000"/>
            <a:ext cx="8229600" cy="458792"/>
          </a:xfrm>
        </p:spPr>
        <p:txBody>
          <a:bodyPr/>
          <a:lstStyle/>
          <a:p>
            <a:r>
              <a:rPr lang="en-US" b="1" dirty="0"/>
              <a:t>Barriers and walkways and security</a:t>
            </a:r>
            <a:br>
              <a:rPr lang="en-US" dirty="0"/>
            </a:br>
            <a:endParaRPr lang="en-US" dirty="0"/>
          </a:p>
        </p:txBody>
      </p:sp>
      <p:sp>
        <p:nvSpPr>
          <p:cNvPr id="3" name="Content Placeholder 2"/>
          <p:cNvSpPr>
            <a:spLocks noGrp="1"/>
          </p:cNvSpPr>
          <p:nvPr>
            <p:ph sz="quarter" idx="10"/>
          </p:nvPr>
        </p:nvSpPr>
        <p:spPr>
          <a:xfrm>
            <a:off x="457200" y="2060848"/>
            <a:ext cx="8229600" cy="3699152"/>
          </a:xfrm>
        </p:spPr>
        <p:txBody>
          <a:bodyPr/>
          <a:lstStyle/>
          <a:p>
            <a:pPr lvl="1">
              <a:buFont typeface="Arial" panose="020B0604020202020204" pitchFamily="34" charset="0"/>
              <a:buChar char="•"/>
            </a:pPr>
            <a:r>
              <a:rPr lang="en-US" dirty="0"/>
              <a:t>Sign in book</a:t>
            </a:r>
          </a:p>
          <a:p>
            <a:pPr lvl="1">
              <a:buFont typeface="Arial" panose="020B0604020202020204" pitchFamily="34" charset="0"/>
              <a:buChar char="•"/>
            </a:pPr>
            <a:r>
              <a:rPr lang="en-US" dirty="0"/>
              <a:t>Site induction</a:t>
            </a:r>
          </a:p>
          <a:p>
            <a:pPr lvl="1">
              <a:buFont typeface="Arial" panose="020B0604020202020204" pitchFamily="34" charset="0"/>
              <a:buChar char="•"/>
            </a:pPr>
            <a:r>
              <a:rPr lang="en-US" dirty="0"/>
              <a:t>Security barriers</a:t>
            </a:r>
          </a:p>
          <a:p>
            <a:pPr lvl="1">
              <a:buFont typeface="Arial" panose="020B0604020202020204" pitchFamily="34" charset="0"/>
              <a:buChar char="•"/>
            </a:pPr>
            <a:r>
              <a:rPr lang="en-US" dirty="0"/>
              <a:t>Heras fencing</a:t>
            </a:r>
          </a:p>
          <a:p>
            <a:pPr lvl="1">
              <a:buFont typeface="Arial" panose="020B0604020202020204" pitchFamily="34" charset="0"/>
              <a:buChar char="•"/>
            </a:pPr>
            <a:r>
              <a:rPr lang="en-US" dirty="0">
                <a:ea typeface="ＭＳ Ｐゴシック" pitchFamily="-105" charset="-128"/>
                <a:cs typeface="ＭＳ Ｐゴシック" pitchFamily="-105" charset="-128"/>
              </a:rPr>
              <a:t>Designated walkways</a:t>
            </a:r>
          </a:p>
          <a:p>
            <a:pPr lvl="1">
              <a:buFont typeface="Arial" panose="020B0604020202020204" pitchFamily="34" charset="0"/>
              <a:buChar char="•"/>
            </a:pPr>
            <a:r>
              <a:rPr lang="en-US" dirty="0">
                <a:ea typeface="ＭＳ Ｐゴシック" pitchFamily="-105" charset="-128"/>
                <a:cs typeface="ＭＳ Ｐゴシック" pitchFamily="-105" charset="-128"/>
              </a:rPr>
              <a:t>Handrails and kickboards</a:t>
            </a:r>
          </a:p>
          <a:p>
            <a:pPr lvl="1">
              <a:buFont typeface="Arial" panose="020B0604020202020204" pitchFamily="34" charset="0"/>
              <a:buChar char="•"/>
            </a:pPr>
            <a:r>
              <a:rPr lang="en-US" dirty="0">
                <a:ea typeface="ＭＳ Ｐゴシック" pitchFamily="-105" charset="-128"/>
                <a:cs typeface="ＭＳ Ｐゴシック" pitchFamily="-105" charset="-128"/>
              </a:rPr>
              <a:t>Safety areas</a:t>
            </a:r>
          </a:p>
          <a:p>
            <a:pPr lvl="1">
              <a:buFont typeface="Arial" panose="020B0604020202020204" pitchFamily="34" charset="0"/>
              <a:buChar char="•"/>
            </a:pPr>
            <a:r>
              <a:rPr lang="en-US" dirty="0">
                <a:ea typeface="ＭＳ Ｐゴシック" pitchFamily="-105" charset="-128"/>
                <a:cs typeface="ＭＳ Ｐゴシック" pitchFamily="-105" charset="-128"/>
              </a:rPr>
              <a:t>Fire collection points</a:t>
            </a:r>
          </a:p>
        </p:txBody>
      </p:sp>
      <p:pic>
        <p:nvPicPr>
          <p:cNvPr id="6" name="Picture 5" descr="A yellow and black striped chair&#10;&#10;Description automatically generated with low confidence">
            <a:extLst>
              <a:ext uri="{FF2B5EF4-FFF2-40B4-BE49-F238E27FC236}">
                <a16:creationId xmlns:a16="http://schemas.microsoft.com/office/drawing/2014/main" id="{85EF2A6B-FFA7-40D5-AAEA-3991BFBE316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2000" y="2802000"/>
            <a:ext cx="4572000" cy="3048000"/>
          </a:xfrm>
          <a:prstGeom prst="rect">
            <a:avLst/>
          </a:prstGeom>
        </p:spPr>
      </p:pic>
    </p:spTree>
    <p:extLst>
      <p:ext uri="{BB962C8B-B14F-4D97-AF65-F5344CB8AC3E}">
        <p14:creationId xmlns:p14="http://schemas.microsoft.com/office/powerpoint/2010/main" val="963563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rPr>
              <a:t>Risk assessments, first aid and near miss records</a:t>
            </a:r>
          </a:p>
        </p:txBody>
      </p:sp>
      <p:sp>
        <p:nvSpPr>
          <p:cNvPr id="3" name="Content Placeholder 2"/>
          <p:cNvSpPr>
            <a:spLocks noGrp="1"/>
          </p:cNvSpPr>
          <p:nvPr>
            <p:ph sz="quarter" idx="10"/>
          </p:nvPr>
        </p:nvSpPr>
        <p:spPr>
          <a:xfrm>
            <a:off x="457200" y="1751880"/>
            <a:ext cx="8229600" cy="4248000"/>
          </a:xfrm>
        </p:spPr>
        <p:txBody>
          <a:bodyPr/>
          <a:lstStyle/>
          <a:p>
            <a:pPr lvl="1">
              <a:buFont typeface="Arial" panose="020B0604020202020204" pitchFamily="34" charset="0"/>
              <a:buChar char="•"/>
            </a:pPr>
            <a:r>
              <a:rPr lang="en-US" dirty="0"/>
              <a:t>Health and safety briefings</a:t>
            </a:r>
          </a:p>
          <a:p>
            <a:pPr lvl="1">
              <a:buFont typeface="Arial" panose="020B0604020202020204" pitchFamily="34" charset="0"/>
              <a:buChar char="•"/>
            </a:pPr>
            <a:r>
              <a:rPr lang="en-US" dirty="0"/>
              <a:t>Staff training</a:t>
            </a:r>
          </a:p>
          <a:p>
            <a:pPr lvl="1">
              <a:buFont typeface="Arial" panose="020B0604020202020204" pitchFamily="34" charset="0"/>
              <a:buChar char="•"/>
            </a:pPr>
            <a:r>
              <a:rPr lang="en-US" dirty="0"/>
              <a:t>Site induction</a:t>
            </a:r>
          </a:p>
          <a:p>
            <a:pPr lvl="1">
              <a:buFont typeface="Arial" panose="020B0604020202020204" pitchFamily="34" charset="0"/>
              <a:buChar char="•"/>
            </a:pPr>
            <a:r>
              <a:rPr lang="en-US" dirty="0"/>
              <a:t>Safety boards</a:t>
            </a:r>
          </a:p>
          <a:p>
            <a:pPr lvl="1">
              <a:buFont typeface="Arial" panose="020B0604020202020204" pitchFamily="34" charset="0"/>
              <a:buChar char="•"/>
            </a:pPr>
            <a:r>
              <a:rPr lang="en-US" dirty="0"/>
              <a:t>Health and safety inspections</a:t>
            </a:r>
          </a:p>
          <a:p>
            <a:pPr lvl="1">
              <a:buFont typeface="Arial" panose="020B0604020202020204" pitchFamily="34" charset="0"/>
              <a:buChar char="•"/>
            </a:pPr>
            <a:r>
              <a:rPr lang="en-US" dirty="0"/>
              <a:t>First aiders</a:t>
            </a:r>
          </a:p>
          <a:p>
            <a:pPr lvl="1">
              <a:buFont typeface="Arial" panose="020B0604020202020204" pitchFamily="34" charset="0"/>
              <a:buChar char="•"/>
            </a:pPr>
            <a:r>
              <a:rPr lang="en-US" dirty="0"/>
              <a:t>Near miss book</a:t>
            </a:r>
          </a:p>
          <a:p>
            <a:pPr lvl="1">
              <a:buFont typeface="Arial" panose="020B0604020202020204" pitchFamily="34" charset="0"/>
              <a:buChar char="•"/>
            </a:pPr>
            <a:r>
              <a:rPr lang="en-US" dirty="0"/>
              <a:t>Continual risk assessments </a:t>
            </a:r>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DF93295B-063E-4F51-824A-49FD682A93EA}"/>
              </a:ext>
            </a:extLst>
          </p:cNvPr>
          <p:cNvPicPr>
            <a:picLocks noChangeAspect="1"/>
          </p:cNvPicPr>
          <p:nvPr/>
        </p:nvPicPr>
        <p:blipFill>
          <a:blip r:embed="rId2"/>
          <a:stretch>
            <a:fillRect/>
          </a:stretch>
        </p:blipFill>
        <p:spPr>
          <a:xfrm>
            <a:off x="4596554" y="2204864"/>
            <a:ext cx="4090246" cy="3067684"/>
          </a:xfrm>
          <a:prstGeom prst="rect">
            <a:avLst/>
          </a:prstGeom>
        </p:spPr>
      </p:pic>
    </p:spTree>
    <p:extLst>
      <p:ext uri="{BB962C8B-B14F-4D97-AF65-F5344CB8AC3E}">
        <p14:creationId xmlns:p14="http://schemas.microsoft.com/office/powerpoint/2010/main" val="1634813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105" charset="-128"/>
              </a:rPr>
              <a:t>Risk </a:t>
            </a:r>
            <a:r>
              <a:rPr lang="en-US" b="1" dirty="0"/>
              <a:t>assessments</a:t>
            </a:r>
            <a:br>
              <a:rPr lang="en-US" dirty="0"/>
            </a:br>
            <a:endParaRPr lang="en-US" dirty="0"/>
          </a:p>
        </p:txBody>
      </p:sp>
      <p:sp>
        <p:nvSpPr>
          <p:cNvPr id="3" name="Content Placeholder 2"/>
          <p:cNvSpPr>
            <a:spLocks noGrp="1"/>
          </p:cNvSpPr>
          <p:nvPr>
            <p:ph sz="quarter" idx="10"/>
          </p:nvPr>
        </p:nvSpPr>
        <p:spPr>
          <a:xfrm>
            <a:off x="489612" y="1556792"/>
            <a:ext cx="8229600" cy="3672408"/>
          </a:xfrm>
        </p:spPr>
        <p:txBody>
          <a:bodyPr/>
          <a:lstStyle/>
          <a:p>
            <a:r>
              <a:rPr lang="en-US" dirty="0"/>
              <a:t>Five steps to risk assessment can be followed to ensure that your risk assessment is carried out correctly, these five steps are:</a:t>
            </a:r>
          </a:p>
          <a:p>
            <a:pPr marL="457200" indent="-457200">
              <a:buFont typeface="+mj-lt"/>
              <a:buAutoNum type="arabicPeriod"/>
            </a:pPr>
            <a:r>
              <a:rPr lang="en-US" dirty="0"/>
              <a:t>Identify the hazards.</a:t>
            </a:r>
          </a:p>
          <a:p>
            <a:pPr marL="457200" indent="-457200">
              <a:buFont typeface="+mj-lt"/>
              <a:buAutoNum type="arabicPeriod"/>
            </a:pPr>
            <a:r>
              <a:rPr lang="en-US" dirty="0"/>
              <a:t>Decide who might be harmed and how.</a:t>
            </a:r>
          </a:p>
          <a:p>
            <a:pPr marL="457200" indent="-457200">
              <a:buFont typeface="+mj-lt"/>
              <a:buAutoNum type="arabicPeriod"/>
            </a:pPr>
            <a:r>
              <a:rPr lang="en-US" dirty="0"/>
              <a:t>Evaluate the risks and decide on control measures.</a:t>
            </a:r>
          </a:p>
          <a:p>
            <a:pPr marL="457200" indent="-457200">
              <a:buFont typeface="+mj-lt"/>
              <a:buAutoNum type="arabicPeriod"/>
            </a:pPr>
            <a:r>
              <a:rPr lang="en-US" dirty="0"/>
              <a:t>Record your findings and implement them.</a:t>
            </a:r>
          </a:p>
          <a:p>
            <a:pPr marL="457200" indent="-457200">
              <a:buFont typeface="+mj-lt"/>
              <a:buAutoNum type="arabicPeriod"/>
            </a:pPr>
            <a:r>
              <a:rPr lang="en-US" dirty="0"/>
              <a:t>Review your assessment and update if necessary.                           </a:t>
            </a: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3304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360040"/>
          </a:xfrm>
        </p:spPr>
        <p:txBody>
          <a:bodyPr/>
          <a:lstStyle/>
          <a:p>
            <a:r>
              <a:rPr lang="en-US" dirty="0"/>
              <a:t>Health and safety risks</a:t>
            </a:r>
          </a:p>
        </p:txBody>
      </p:sp>
      <p:sp>
        <p:nvSpPr>
          <p:cNvPr id="3" name="Content Placeholder 2"/>
          <p:cNvSpPr>
            <a:spLocks noGrp="1"/>
          </p:cNvSpPr>
          <p:nvPr>
            <p:ph sz="quarter" idx="10"/>
          </p:nvPr>
        </p:nvSpPr>
        <p:spPr>
          <a:xfrm>
            <a:off x="457200" y="1268760"/>
            <a:ext cx="8229600" cy="4752528"/>
          </a:xfrm>
        </p:spPr>
        <p:txBody>
          <a:bodyPr/>
          <a:lstStyle/>
          <a:p>
            <a:pPr marL="0" lvl="1" indent="0">
              <a:buNone/>
            </a:pPr>
            <a:r>
              <a:rPr lang="en-US" b="1" dirty="0"/>
              <a:t>Safety risk: an immediate danger to your safety</a:t>
            </a:r>
            <a:endParaRPr lang="en-US" dirty="0"/>
          </a:p>
          <a:p>
            <a:pPr lvl="1">
              <a:buFont typeface="Arial" panose="020B0604020202020204" pitchFamily="34" charset="0"/>
              <a:buChar char="•"/>
            </a:pPr>
            <a:r>
              <a:rPr lang="en-US" dirty="0"/>
              <a:t>Falls from height (ladders, scaffold, MEWP, fragile roofs, voids)</a:t>
            </a:r>
          </a:p>
          <a:p>
            <a:pPr lvl="1">
              <a:buFont typeface="Arial" panose="020B0604020202020204" pitchFamily="34" charset="0"/>
              <a:buChar char="•"/>
            </a:pPr>
            <a:r>
              <a:rPr lang="en-US" dirty="0"/>
              <a:t>Lifting operations </a:t>
            </a:r>
          </a:p>
          <a:p>
            <a:pPr lvl="1">
              <a:buFont typeface="Arial" panose="020B0604020202020204" pitchFamily="34" charset="0"/>
              <a:buChar char="•"/>
            </a:pPr>
            <a:r>
              <a:rPr lang="en-US" dirty="0"/>
              <a:t>Plant (stuck by, overturn, crushing MEWP)</a:t>
            </a:r>
          </a:p>
          <a:p>
            <a:pPr lvl="1">
              <a:buFont typeface="Arial" panose="020B0604020202020204" pitchFamily="34" charset="0"/>
              <a:buChar char="•"/>
            </a:pPr>
            <a:r>
              <a:rPr lang="en-US" dirty="0"/>
              <a:t>Fixed and portable machinery</a:t>
            </a:r>
          </a:p>
          <a:p>
            <a:pPr lvl="1">
              <a:buFont typeface="Arial" panose="020B0604020202020204" pitchFamily="34" charset="0"/>
              <a:buChar char="•"/>
            </a:pPr>
            <a:r>
              <a:rPr lang="en-US" dirty="0"/>
              <a:t>Collapse  </a:t>
            </a:r>
          </a:p>
          <a:p>
            <a:pPr lvl="1">
              <a:buFont typeface="Arial" panose="020B0604020202020204" pitchFamily="34" charset="0"/>
              <a:buChar char="•"/>
            </a:pPr>
            <a:r>
              <a:rPr lang="en-US" dirty="0"/>
              <a:t>Asphyxiation</a:t>
            </a:r>
          </a:p>
          <a:p>
            <a:pPr lvl="1">
              <a:buFont typeface="Arial" panose="020B0604020202020204" pitchFamily="34" charset="0"/>
              <a:buChar char="•"/>
            </a:pPr>
            <a:r>
              <a:rPr lang="en-US" dirty="0"/>
              <a:t>Electrocution</a:t>
            </a:r>
          </a:p>
          <a:p>
            <a:pPr lvl="1">
              <a:buFont typeface="Arial" panose="020B0604020202020204" pitchFamily="34" charset="0"/>
              <a:buChar char="•"/>
            </a:pPr>
            <a:r>
              <a:rPr lang="en-US" dirty="0"/>
              <a:t>Falling objects</a:t>
            </a:r>
          </a:p>
          <a:p>
            <a:pPr lvl="1">
              <a:buFont typeface="Arial" panose="020B0604020202020204" pitchFamily="34" charset="0"/>
              <a:buChar char="•"/>
            </a:pPr>
            <a:r>
              <a:rPr lang="en-US" dirty="0"/>
              <a:t>Slips, trips and falls</a:t>
            </a:r>
          </a:p>
          <a:p>
            <a:pPr lvl="1">
              <a:buFont typeface="Arial" panose="020B0604020202020204" pitchFamily="34" charset="0"/>
              <a:buChar char="•"/>
            </a:pPr>
            <a:r>
              <a:rPr lang="en-US" dirty="0"/>
              <a:t>Struck by projectile (eye injuries)</a:t>
            </a:r>
            <a:endParaRPr lang="en-US" sz="1800" dirty="0"/>
          </a:p>
          <a:p>
            <a:pPr lvl="1">
              <a:buFont typeface="Arial" panose="020B0604020202020204" pitchFamily="34" charset="0"/>
              <a:buChar char="•"/>
            </a:pPr>
            <a:endParaRPr lang="en-US" sz="1800" dirty="0"/>
          </a:p>
          <a:p>
            <a:pPr lvl="1">
              <a:buFont typeface="Arial" panose="020B0604020202020204" pitchFamily="34" charset="0"/>
              <a:buChar char="•"/>
            </a:pPr>
            <a:endParaRPr lang="en-US" sz="1800" dirty="0"/>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16B56E17-2B0A-4A3F-AEBA-70C546ED8FD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364596" y="3405336"/>
            <a:ext cx="3815916" cy="2543944"/>
          </a:xfrm>
          <a:prstGeom prst="rect">
            <a:avLst/>
          </a:prstGeom>
        </p:spPr>
      </p:pic>
    </p:spTree>
    <p:extLst>
      <p:ext uri="{BB962C8B-B14F-4D97-AF65-F5344CB8AC3E}">
        <p14:creationId xmlns:p14="http://schemas.microsoft.com/office/powerpoint/2010/main" val="1335426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504056"/>
          </a:xfrm>
        </p:spPr>
        <p:txBody>
          <a:bodyPr/>
          <a:lstStyle/>
          <a:p>
            <a:r>
              <a:rPr lang="en-US" dirty="0"/>
              <a:t>Health and safety risks</a:t>
            </a:r>
          </a:p>
        </p:txBody>
      </p:sp>
      <p:sp>
        <p:nvSpPr>
          <p:cNvPr id="3" name="Content Placeholder 2"/>
          <p:cNvSpPr>
            <a:spLocks noGrp="1"/>
          </p:cNvSpPr>
          <p:nvPr>
            <p:ph sz="quarter" idx="10"/>
          </p:nvPr>
        </p:nvSpPr>
        <p:spPr>
          <a:xfrm>
            <a:off x="457200" y="1484784"/>
            <a:ext cx="8229600" cy="4680520"/>
          </a:xfrm>
        </p:spPr>
        <p:txBody>
          <a:bodyPr/>
          <a:lstStyle/>
          <a:p>
            <a:pPr marL="0" lvl="1" indent="0">
              <a:buNone/>
            </a:pPr>
            <a:r>
              <a:rPr lang="en-US" b="1" dirty="0"/>
              <a:t>Health risk: a mid or long-term, often irreversible risk to your health</a:t>
            </a:r>
            <a:endParaRPr lang="en-US" dirty="0"/>
          </a:p>
          <a:p>
            <a:pPr lvl="1">
              <a:buFont typeface="Arial" panose="020B0604020202020204" pitchFamily="34" charset="0"/>
              <a:buChar char="•"/>
            </a:pPr>
            <a:r>
              <a:rPr lang="en-US" dirty="0"/>
              <a:t>Noise</a:t>
            </a:r>
          </a:p>
          <a:p>
            <a:pPr lvl="1">
              <a:buFont typeface="Arial" panose="020B0604020202020204" pitchFamily="34" charset="0"/>
              <a:buChar char="•"/>
            </a:pPr>
            <a:r>
              <a:rPr lang="en-US" dirty="0"/>
              <a:t>Hardwood/engineered board dust</a:t>
            </a:r>
          </a:p>
          <a:p>
            <a:pPr lvl="1">
              <a:buFont typeface="Arial" panose="020B0604020202020204" pitchFamily="34" charset="0"/>
              <a:buChar char="•"/>
            </a:pPr>
            <a:r>
              <a:rPr lang="en-US" dirty="0"/>
              <a:t>Asbestos dust</a:t>
            </a:r>
          </a:p>
          <a:p>
            <a:pPr lvl="1">
              <a:buFont typeface="Arial" panose="020B0604020202020204" pitchFamily="34" charset="0"/>
              <a:buChar char="•"/>
            </a:pPr>
            <a:r>
              <a:rPr lang="en-US" dirty="0"/>
              <a:t>Silica dust</a:t>
            </a:r>
          </a:p>
          <a:p>
            <a:pPr lvl="1">
              <a:buFont typeface="Arial" panose="020B0604020202020204" pitchFamily="34" charset="0"/>
              <a:buChar char="•"/>
            </a:pPr>
            <a:r>
              <a:rPr lang="en-US" dirty="0"/>
              <a:t>Vibration</a:t>
            </a:r>
          </a:p>
          <a:p>
            <a:pPr lvl="1">
              <a:buFont typeface="Arial" panose="020B0604020202020204" pitchFamily="34" charset="0"/>
              <a:buChar char="•"/>
            </a:pPr>
            <a:r>
              <a:rPr lang="en-US" dirty="0"/>
              <a:t>Manual lifting</a:t>
            </a:r>
          </a:p>
          <a:p>
            <a:pPr lvl="1">
              <a:buFont typeface="Arial" panose="020B0604020202020204" pitchFamily="34" charset="0"/>
              <a:buChar char="•"/>
            </a:pPr>
            <a:r>
              <a:rPr lang="en-US" dirty="0"/>
              <a:t>Dermatitis</a:t>
            </a:r>
          </a:p>
          <a:p>
            <a:pPr lvl="1">
              <a:buFont typeface="Arial" panose="020B0604020202020204" pitchFamily="34" charset="0"/>
              <a:buChar char="•"/>
            </a:pPr>
            <a:r>
              <a:rPr lang="en-US" dirty="0"/>
              <a:t>Environment (temperature, damp, lighting etc.)</a:t>
            </a:r>
          </a:p>
          <a:p>
            <a:pPr lvl="1">
              <a:buFont typeface="Arial" panose="020B0604020202020204" pitchFamily="34" charset="0"/>
              <a:buChar char="•"/>
            </a:pPr>
            <a:r>
              <a:rPr lang="en-US" dirty="0"/>
              <a:t>Repetitive work (standing, position), housemaid’s knee (bursitis)</a:t>
            </a:r>
          </a:p>
          <a:p>
            <a:pPr marL="0" lvl="1" indent="0">
              <a:buNone/>
            </a:pPr>
            <a:r>
              <a:rPr lang="en-GB" sz="1100" u="sng" dirty="0"/>
              <a:t>                                                                                             </a:t>
            </a:r>
            <a:endParaRPr lang="en-US" sz="1100" dirty="0"/>
          </a:p>
          <a:p>
            <a:pPr marL="0" lvl="1" indent="0">
              <a:buNone/>
            </a:pPr>
            <a:endParaRPr lang="en-US" sz="1100" u="sng" dirty="0"/>
          </a:p>
          <a:p>
            <a:pPr lvl="1">
              <a:buFont typeface="Arial" panose="020B0604020202020204" pitchFamily="34" charset="0"/>
              <a:buChar char="•"/>
            </a:pPr>
            <a:endParaRPr lang="en-US" dirty="0"/>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598928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540" y="1116795"/>
            <a:ext cx="8229600" cy="360040"/>
          </a:xfrm>
        </p:spPr>
        <p:txBody>
          <a:bodyPr/>
          <a:lstStyle/>
          <a:p>
            <a:pPr>
              <a:lnSpc>
                <a:spcPct val="100000"/>
              </a:lnSpc>
              <a:defRPr/>
            </a:pPr>
            <a:r>
              <a:rPr lang="en-GB" sz="2400" b="1" dirty="0"/>
              <a:t>Reporting accidents </a:t>
            </a:r>
          </a:p>
        </p:txBody>
      </p:sp>
      <p:sp>
        <p:nvSpPr>
          <p:cNvPr id="3" name="Content Placeholder 2"/>
          <p:cNvSpPr>
            <a:spLocks noGrp="1"/>
          </p:cNvSpPr>
          <p:nvPr>
            <p:ph sz="quarter" idx="10"/>
          </p:nvPr>
        </p:nvSpPr>
        <p:spPr>
          <a:xfrm>
            <a:off x="409836" y="1628800"/>
            <a:ext cx="8554652" cy="4896544"/>
          </a:xfrm>
        </p:spPr>
        <p:txBody>
          <a:bodyPr/>
          <a:lstStyle/>
          <a:p>
            <a:pPr marL="285750" indent="-285750">
              <a:lnSpc>
                <a:spcPct val="100000"/>
              </a:lnSpc>
              <a:buClr>
                <a:srgbClr val="0077E3"/>
              </a:buClr>
              <a:buFont typeface="Arial" panose="020B0604020202020204" pitchFamily="34" charset="0"/>
              <a:buChar char="•"/>
              <a:defRPr/>
            </a:pPr>
            <a:r>
              <a:rPr lang="en-GB" dirty="0"/>
              <a:t>You must comply with the </a:t>
            </a:r>
            <a:r>
              <a:rPr lang="en-GB" b="1" dirty="0"/>
              <a:t>Reporting of Injuries, Diseases and Dangerous Occurrences Regulations (RIDDOR) 2013</a:t>
            </a:r>
            <a:endParaRPr lang="en-GB" dirty="0"/>
          </a:p>
          <a:p>
            <a:pPr marL="285750" indent="-285750">
              <a:lnSpc>
                <a:spcPct val="100000"/>
              </a:lnSpc>
              <a:buClr>
                <a:srgbClr val="0077E3"/>
              </a:buClr>
              <a:buFont typeface="Arial" panose="020B0604020202020204" pitchFamily="34" charset="0"/>
              <a:buChar char="•"/>
              <a:defRPr/>
            </a:pPr>
            <a:r>
              <a:rPr lang="en-GB" dirty="0"/>
              <a:t>An accident that causes death, major injury or absence from work for more than three days must be reported to the HSE using an Accident Record Form. Minor accidents are usually reported in an Accident Book.</a:t>
            </a:r>
          </a:p>
          <a:p>
            <a:pPr marL="342900" indent="-342900">
              <a:lnSpc>
                <a:spcPct val="100000"/>
              </a:lnSpc>
              <a:buClr>
                <a:srgbClr val="0077E3"/>
              </a:buClr>
              <a:buFont typeface="Arial" panose="020B0604020202020204" pitchFamily="34" charset="0"/>
              <a:buChar char="•"/>
              <a:defRPr/>
            </a:pPr>
            <a:r>
              <a:rPr lang="en-GB" dirty="0"/>
              <a:t>It is your responsibility to report all accidents and near misses to a supervisor who completes accident reports. You will need to give information if you are involved in or witnessed an accident or near miss.</a:t>
            </a:r>
          </a:p>
          <a:p>
            <a:pPr marL="342900" indent="-342900">
              <a:lnSpc>
                <a:spcPct val="100000"/>
              </a:lnSpc>
              <a:buClr>
                <a:srgbClr val="0077E3"/>
              </a:buClr>
              <a:buFont typeface="Arial" panose="020B0604020202020204" pitchFamily="34" charset="0"/>
              <a:buChar char="•"/>
              <a:defRPr/>
            </a:pPr>
            <a:r>
              <a:rPr lang="en-GB" dirty="0"/>
              <a:t>Reporting accidents and near misses helps you to identify hazards and take actions to avoid accidents in the future.</a:t>
            </a:r>
            <a:endParaRPr lang="en-US" u="sng" dirty="0"/>
          </a:p>
          <a:p>
            <a:pPr lvl="1">
              <a:buFont typeface="Arial" panose="020B0604020202020204" pitchFamily="34" charset="0"/>
              <a:buChar char="•"/>
            </a:pPr>
            <a:endParaRPr lang="en-US" dirty="0"/>
          </a:p>
          <a:p>
            <a:pPr lvl="1">
              <a:buFont typeface="Arial" panose="020B0604020202020204" pitchFamily="34" charset="0"/>
              <a:buChar char="•"/>
            </a:pPr>
            <a:endParaRPr lang="en-US" dirty="0"/>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898565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288032"/>
          </a:xfrm>
        </p:spPr>
        <p:txBody>
          <a:bodyPr/>
          <a:lstStyle/>
          <a:p>
            <a:r>
              <a:rPr lang="en-US" dirty="0">
                <a:ea typeface="ＭＳ Ｐゴシック" pitchFamily="-105" charset="-128"/>
              </a:rPr>
              <a:t>Health and Safety at Work Act 1974 and regulations</a:t>
            </a:r>
            <a:endParaRPr lang="en-US" dirty="0"/>
          </a:p>
        </p:txBody>
      </p:sp>
      <p:sp>
        <p:nvSpPr>
          <p:cNvPr id="3" name="Content Placeholder 2"/>
          <p:cNvSpPr>
            <a:spLocks noGrp="1"/>
          </p:cNvSpPr>
          <p:nvPr>
            <p:ph sz="quarter" idx="10"/>
          </p:nvPr>
        </p:nvSpPr>
        <p:spPr>
          <a:xfrm>
            <a:off x="457200" y="1412776"/>
            <a:ext cx="8229600" cy="4869272"/>
          </a:xfrm>
        </p:spPr>
        <p:txBody>
          <a:bodyPr/>
          <a:lstStyle/>
          <a:p>
            <a:pPr lvl="1">
              <a:buFont typeface="Arial" panose="020B0604020202020204" pitchFamily="34" charset="0"/>
              <a:buChar char="•"/>
            </a:pPr>
            <a:r>
              <a:rPr lang="en-GB" sz="1800" dirty="0"/>
              <a:t>Electricity at Work Regulations, 1989</a:t>
            </a:r>
            <a:endParaRPr lang="en-US" sz="1800" dirty="0"/>
          </a:p>
          <a:p>
            <a:pPr lvl="1">
              <a:buFont typeface="Arial" panose="020B0604020202020204" pitchFamily="34" charset="0"/>
              <a:buChar char="•"/>
            </a:pPr>
            <a:r>
              <a:rPr lang="en-GB" sz="1800" dirty="0"/>
              <a:t>Management of Health and Safety at Work Regulations, 1999</a:t>
            </a:r>
          </a:p>
          <a:p>
            <a:pPr lvl="1">
              <a:buFont typeface="Arial" panose="020B0604020202020204" pitchFamily="34" charset="0"/>
              <a:buChar char="•"/>
            </a:pPr>
            <a:r>
              <a:rPr lang="en-GB" sz="1800" dirty="0"/>
              <a:t>Workplace (Health, Safety and Welfare) Regulations, 1992</a:t>
            </a:r>
          </a:p>
          <a:p>
            <a:pPr lvl="1">
              <a:buFont typeface="Arial" panose="020B0604020202020204" pitchFamily="34" charset="0"/>
              <a:buChar char="•"/>
            </a:pPr>
            <a:r>
              <a:rPr lang="en-GB" sz="1800" dirty="0"/>
              <a:t>Provision and Use of Work Equipment Regulations (PUWER), 1998</a:t>
            </a:r>
            <a:endParaRPr lang="en-US" sz="1800" dirty="0">
              <a:ea typeface="ＭＳ Ｐゴシック" pitchFamily="-105" charset="-128"/>
              <a:cs typeface="ＭＳ Ｐゴシック" pitchFamily="-105" charset="-128"/>
            </a:endParaRPr>
          </a:p>
          <a:p>
            <a:pPr lvl="1">
              <a:buFont typeface="Arial" panose="020B0604020202020204" pitchFamily="34" charset="0"/>
              <a:buChar char="•"/>
            </a:pPr>
            <a:r>
              <a:rPr lang="en-US" sz="1800" dirty="0">
                <a:ea typeface="ＭＳ Ｐゴシック" pitchFamily="-105" charset="-128"/>
                <a:cs typeface="ＭＳ Ｐゴシック" pitchFamily="-105" charset="-128"/>
              </a:rPr>
              <a:t>COSHH (</a:t>
            </a:r>
            <a:r>
              <a:rPr lang="en-US" sz="1800" dirty="0"/>
              <a:t>Control of Substances Hazardous to Health Regulations), 2002</a:t>
            </a:r>
            <a:endParaRPr lang="en-US" sz="1800" dirty="0">
              <a:ea typeface="ＭＳ Ｐゴシック" pitchFamily="-105" charset="-128"/>
              <a:cs typeface="ＭＳ Ｐゴシック" pitchFamily="-105" charset="-128"/>
            </a:endParaRPr>
          </a:p>
          <a:p>
            <a:pPr lvl="1">
              <a:buFont typeface="Arial" panose="020B0604020202020204" pitchFamily="34" charset="0"/>
              <a:buChar char="•"/>
            </a:pPr>
            <a:r>
              <a:rPr lang="en-GB" sz="1800" dirty="0">
                <a:ea typeface="ＭＳ Ｐゴシック" pitchFamily="34" charset="-128"/>
                <a:cs typeface="Arial" charset="0"/>
              </a:rPr>
              <a:t>RIDDOR (</a:t>
            </a:r>
            <a:r>
              <a:rPr lang="en-US" sz="1800" dirty="0"/>
              <a:t>Reporting of Injuries, Diseases and Dangerous Occurrences Regulations), 2013</a:t>
            </a:r>
          </a:p>
          <a:p>
            <a:pPr lvl="1">
              <a:buFont typeface="Arial" panose="020B0604020202020204" pitchFamily="34" charset="0"/>
              <a:buChar char="•"/>
            </a:pPr>
            <a:r>
              <a:rPr lang="en-US" sz="1800" dirty="0"/>
              <a:t>Personal Protective Equipment at Work Regulations, 1992 (PPE must be mandatory and supplied free of charge)</a:t>
            </a:r>
          </a:p>
          <a:p>
            <a:pPr lvl="1">
              <a:buFont typeface="Arial" panose="020B0604020202020204" pitchFamily="34" charset="0"/>
              <a:buChar char="•"/>
            </a:pPr>
            <a:r>
              <a:rPr lang="en-GB" sz="1800" dirty="0">
                <a:effectLst/>
                <a:latin typeface="Arial" panose="020B0604020202020204" pitchFamily="34" charset="0"/>
                <a:ea typeface="Calibri" panose="020F0502020204030204" pitchFamily="34" charset="0"/>
                <a:cs typeface="Arial" panose="020B0604020202020204" pitchFamily="34" charset="0"/>
              </a:rPr>
              <a:t>Control of Noise at Work Regulations, 2005</a:t>
            </a:r>
          </a:p>
          <a:p>
            <a:pPr lvl="1">
              <a:buFont typeface="Arial" panose="020B0604020202020204" pitchFamily="34" charset="0"/>
              <a:buChar char="•"/>
            </a:pPr>
            <a:r>
              <a:rPr lang="en-GB" sz="1800" dirty="0">
                <a:effectLst/>
                <a:ea typeface="Calibri" panose="020F0502020204030204" pitchFamily="34" charset="0"/>
                <a:cs typeface="Times New Roman" panose="02020603050405020304" pitchFamily="18" charset="0"/>
              </a:rPr>
              <a:t>Construction Design Management regulations (CDM), 2015</a:t>
            </a:r>
            <a:endParaRPr lang="en-US" sz="1800" dirty="0">
              <a:ea typeface="ＭＳ Ｐゴシック" pitchFamily="-105" charset="-128"/>
              <a:cs typeface="ＭＳ Ｐゴシック" pitchFamily="-105" charset="-128"/>
            </a:endParaRP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0914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05535"/>
            <a:ext cx="8229600" cy="504056"/>
          </a:xfrm>
        </p:spPr>
        <p:txBody>
          <a:bodyPr/>
          <a:lstStyle/>
          <a:p>
            <a:r>
              <a:rPr lang="en-US" dirty="0">
                <a:ea typeface="ＭＳ Ｐゴシック" pitchFamily="-105" charset="-128"/>
              </a:rPr>
              <a:t>Be methodical, be responsible</a:t>
            </a:r>
            <a:endParaRPr lang="en-US" dirty="0"/>
          </a:p>
        </p:txBody>
      </p:sp>
      <p:sp>
        <p:nvSpPr>
          <p:cNvPr id="3" name="Content Placeholder 2"/>
          <p:cNvSpPr>
            <a:spLocks noGrp="1"/>
          </p:cNvSpPr>
          <p:nvPr>
            <p:ph sz="quarter" idx="10"/>
          </p:nvPr>
        </p:nvSpPr>
        <p:spPr>
          <a:xfrm>
            <a:off x="457200" y="1358917"/>
            <a:ext cx="8229600" cy="4572508"/>
          </a:xfrm>
        </p:spPr>
        <p:txBody>
          <a:bodyPr/>
          <a:lstStyle/>
          <a:p>
            <a:pPr marL="0" lvl="1" indent="0">
              <a:buNone/>
            </a:pPr>
            <a:endParaRPr lang="en-US" dirty="0"/>
          </a:p>
          <a:p>
            <a:pPr lvl="1">
              <a:buFont typeface="Arial" panose="020B0604020202020204" pitchFamily="34" charset="0"/>
              <a:buChar char="•"/>
            </a:pPr>
            <a:r>
              <a:rPr lang="en-GB" dirty="0"/>
              <a:t>Many work accidents can be avoided by maintaining a tidy and organised workspace and carrying out regular safety checks.</a:t>
            </a:r>
          </a:p>
          <a:p>
            <a:pPr lvl="1">
              <a:buFont typeface="Arial" panose="020B0604020202020204" pitchFamily="34" charset="0"/>
              <a:buChar char="•"/>
            </a:pPr>
            <a:r>
              <a:rPr lang="en-GB" dirty="0">
                <a:ea typeface="ＭＳ Ｐゴシック" pitchFamily="-105" charset="-128"/>
                <a:cs typeface="ＭＳ Ｐゴシック" pitchFamily="-105" charset="-128"/>
              </a:rPr>
              <a:t>Accidents frequently occur because of rushing and improper set-up.</a:t>
            </a:r>
          </a:p>
          <a:p>
            <a:pPr lvl="1">
              <a:buFont typeface="Arial" panose="020B0604020202020204" pitchFamily="34" charset="0"/>
              <a:buChar char="•"/>
            </a:pPr>
            <a:r>
              <a:rPr lang="en-US" dirty="0">
                <a:ea typeface="ＭＳ Ｐゴシック" pitchFamily="-105" charset="-128"/>
                <a:cs typeface="ＭＳ Ｐゴシック" pitchFamily="-105" charset="-128"/>
              </a:rPr>
              <a:t>Never use machinery without undergoing relevant training.</a:t>
            </a:r>
          </a:p>
          <a:p>
            <a:pPr lvl="1">
              <a:buFont typeface="Arial" panose="020B0604020202020204" pitchFamily="34" charset="0"/>
              <a:buChar char="•"/>
            </a:pPr>
            <a:r>
              <a:rPr lang="en-US" dirty="0">
                <a:ea typeface="ＭＳ Ｐゴシック" pitchFamily="-105" charset="-128"/>
                <a:cs typeface="ＭＳ Ｐゴシック" pitchFamily="-105" charset="-128"/>
              </a:rPr>
              <a:t>Always put your own  safety and that of others first by double checking, especially when setting up machinery, power tools and extraction.</a:t>
            </a:r>
          </a:p>
          <a:p>
            <a:pPr lvl="1">
              <a:buFont typeface="Arial" panose="020B0604020202020204" pitchFamily="34" charset="0"/>
              <a:buChar char="•"/>
            </a:pPr>
            <a:r>
              <a:rPr lang="en-US" dirty="0">
                <a:ea typeface="ＭＳ Ｐゴシック" pitchFamily="-105" charset="-128"/>
                <a:cs typeface="ＭＳ Ｐゴシック" pitchFamily="-105" charset="-128"/>
              </a:rPr>
              <a:t>Always check the mandatory requirements of the workplace. </a:t>
            </a:r>
          </a:p>
          <a:p>
            <a:pPr lvl="1">
              <a:buFont typeface="Arial" panose="020B0604020202020204" pitchFamily="34" charset="0"/>
              <a:buChar char="•"/>
            </a:pPr>
            <a:r>
              <a:rPr lang="en-US" dirty="0">
                <a:ea typeface="ＭＳ Ｐゴシック" pitchFamily="-105" charset="-128"/>
                <a:cs typeface="ＭＳ Ｐゴシック" pitchFamily="-105" charset="-128"/>
              </a:rPr>
              <a:t>Wear the appropriate PPE for the task.</a:t>
            </a:r>
          </a:p>
          <a:p>
            <a:pPr lvl="1">
              <a:buFont typeface="Arial" panose="020B0604020202020204" pitchFamily="34" charset="0"/>
              <a:buChar char="•"/>
            </a:pPr>
            <a:endParaRPr lang="en-US" dirty="0">
              <a:ea typeface="ＭＳ Ｐゴシック" pitchFamily="-105" charset="-128"/>
              <a:cs typeface="ＭＳ Ｐゴシック" pitchFamily="-105" charset="-128"/>
            </a:endParaRP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3828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Personal Protective Equipment (PPE)</a:t>
            </a:r>
          </a:p>
        </p:txBody>
      </p:sp>
      <p:pic>
        <p:nvPicPr>
          <p:cNvPr id="6" name="Content Placeholder 5" descr="Diagram&#10;&#10;Description automatically generated">
            <a:extLst>
              <a:ext uri="{FF2B5EF4-FFF2-40B4-BE49-F238E27FC236}">
                <a16:creationId xmlns:a16="http://schemas.microsoft.com/office/drawing/2014/main" id="{29BB0B9A-8B4C-40F6-8464-0D076A7C3FDB}"/>
              </a:ext>
            </a:extLst>
          </p:cNvPr>
          <p:cNvPicPr>
            <a:picLocks noGrp="1" noChangeAspect="1"/>
          </p:cNvPicPr>
          <p:nvPr>
            <p:ph sz="quarter" idx="10"/>
          </p:nvPr>
        </p:nvPicPr>
        <p:blipFill>
          <a:blip r:embed="rId2" cstate="print">
            <a:extLst>
              <a:ext uri="{28A0092B-C50C-407E-A947-70E740481C1C}">
                <a14:useLocalDpi xmlns:a14="http://schemas.microsoft.com/office/drawing/2010/main"/>
              </a:ext>
            </a:extLst>
          </a:blip>
          <a:stretch>
            <a:fillRect/>
          </a:stretch>
        </p:blipFill>
        <p:spPr>
          <a:xfrm>
            <a:off x="3419872" y="2204864"/>
            <a:ext cx="5343674" cy="3870472"/>
          </a:xfrm>
        </p:spPr>
      </p:pic>
      <p:sp>
        <p:nvSpPr>
          <p:cNvPr id="10" name="TextBox 9">
            <a:extLst>
              <a:ext uri="{FF2B5EF4-FFF2-40B4-BE49-F238E27FC236}">
                <a16:creationId xmlns:a16="http://schemas.microsoft.com/office/drawing/2014/main" id="{03AA47B2-CFFB-4679-839C-317871D613A8}"/>
              </a:ext>
            </a:extLst>
          </p:cNvPr>
          <p:cNvSpPr txBox="1"/>
          <p:nvPr/>
        </p:nvSpPr>
        <p:spPr>
          <a:xfrm>
            <a:off x="445941" y="1400950"/>
            <a:ext cx="7294411" cy="1015663"/>
          </a:xfrm>
          <a:prstGeom prst="rect">
            <a:avLst/>
          </a:prstGeom>
          <a:noFill/>
        </p:spPr>
        <p:txBody>
          <a:bodyPr wrap="square">
            <a:spAutoFit/>
          </a:bodyPr>
          <a:lstStyle/>
          <a:p>
            <a:r>
              <a:rPr lang="en-US" dirty="0"/>
              <a:t>Using personal protective equipment is your responsibility. </a:t>
            </a:r>
            <a:r>
              <a:rPr lang="en-US" b="1" dirty="0"/>
              <a:t>Physical protection </a:t>
            </a:r>
            <a:r>
              <a:rPr lang="en-US" dirty="0"/>
              <a:t>protects you against physical injury.</a:t>
            </a:r>
          </a:p>
          <a:p>
            <a:pPr marL="0" indent="0"/>
            <a:r>
              <a:rPr lang="en-US" dirty="0"/>
              <a:t> </a:t>
            </a:r>
            <a:endParaRPr lang="en-US" dirty="0">
              <a:solidFill>
                <a:srgbClr val="000000"/>
              </a:solidFill>
            </a:endParaRPr>
          </a:p>
        </p:txBody>
      </p:sp>
      <p:sp>
        <p:nvSpPr>
          <p:cNvPr id="12" name="TextBox 11">
            <a:extLst>
              <a:ext uri="{FF2B5EF4-FFF2-40B4-BE49-F238E27FC236}">
                <a16:creationId xmlns:a16="http://schemas.microsoft.com/office/drawing/2014/main" id="{5D9F9258-EDD8-472D-9421-E1978B65D010}"/>
              </a:ext>
            </a:extLst>
          </p:cNvPr>
          <p:cNvSpPr txBox="1"/>
          <p:nvPr/>
        </p:nvSpPr>
        <p:spPr>
          <a:xfrm>
            <a:off x="457200" y="2194502"/>
            <a:ext cx="3178696" cy="3785652"/>
          </a:xfrm>
          <a:prstGeom prst="rect">
            <a:avLst/>
          </a:prstGeom>
          <a:noFill/>
        </p:spPr>
        <p:txBody>
          <a:bodyPr wrap="square">
            <a:spAutoFit/>
          </a:bodyPr>
          <a:lstStyle/>
          <a:p>
            <a:pPr marL="0" lvl="1"/>
            <a:r>
              <a:rPr lang="en-US" dirty="0"/>
              <a:t>Protective equipment includes:</a:t>
            </a:r>
          </a:p>
          <a:p>
            <a:pPr marL="342900" indent="-342900">
              <a:buClr>
                <a:srgbClr val="0077E3"/>
              </a:buClr>
              <a:buFont typeface="Arial" panose="020B0604020202020204" pitchFamily="34" charset="0"/>
              <a:buChar char="•"/>
            </a:pPr>
            <a:r>
              <a:rPr lang="en-US" dirty="0">
                <a:solidFill>
                  <a:srgbClr val="000000"/>
                </a:solidFill>
              </a:rPr>
              <a:t>Hard hat</a:t>
            </a:r>
          </a:p>
          <a:p>
            <a:pPr marL="342900" indent="-342900">
              <a:buClr>
                <a:srgbClr val="0077E3"/>
              </a:buClr>
              <a:buFont typeface="Arial" panose="020B0604020202020204" pitchFamily="34" charset="0"/>
              <a:buChar char="•"/>
            </a:pPr>
            <a:r>
              <a:rPr lang="en-US" dirty="0">
                <a:solidFill>
                  <a:srgbClr val="000000"/>
                </a:solidFill>
              </a:rPr>
              <a:t>Gloves                                                       </a:t>
            </a:r>
          </a:p>
          <a:p>
            <a:pPr marL="342900" indent="-342900">
              <a:buClr>
                <a:srgbClr val="0077E3"/>
              </a:buClr>
              <a:buFont typeface="Arial" panose="020B0604020202020204" pitchFamily="34" charset="0"/>
              <a:buChar char="•"/>
            </a:pPr>
            <a:r>
              <a:rPr lang="en-US" dirty="0">
                <a:solidFill>
                  <a:srgbClr val="000000"/>
                </a:solidFill>
              </a:rPr>
              <a:t>Safety glasses</a:t>
            </a:r>
          </a:p>
          <a:p>
            <a:pPr marL="342900" indent="-342900">
              <a:buClr>
                <a:srgbClr val="0077E3"/>
              </a:buClr>
              <a:buFont typeface="Arial" panose="020B0604020202020204" pitchFamily="34" charset="0"/>
              <a:buChar char="•"/>
            </a:pPr>
            <a:r>
              <a:rPr lang="en-US" dirty="0">
                <a:solidFill>
                  <a:srgbClr val="000000"/>
                </a:solidFill>
              </a:rPr>
              <a:t>Hearing protection</a:t>
            </a:r>
          </a:p>
          <a:p>
            <a:pPr marL="342900" indent="-342900">
              <a:buClr>
                <a:srgbClr val="0077E3"/>
              </a:buClr>
              <a:buFont typeface="Arial" panose="020B0604020202020204" pitchFamily="34" charset="0"/>
              <a:buChar char="•"/>
            </a:pPr>
            <a:r>
              <a:rPr lang="en-US" dirty="0">
                <a:solidFill>
                  <a:srgbClr val="000000"/>
                </a:solidFill>
              </a:rPr>
              <a:t>Respiratory protection</a:t>
            </a:r>
          </a:p>
          <a:p>
            <a:pPr marL="342900" indent="-342900">
              <a:buClr>
                <a:srgbClr val="0077E3"/>
              </a:buClr>
              <a:buFont typeface="Arial" panose="020B0604020202020204" pitchFamily="34" charset="0"/>
              <a:buChar char="•"/>
            </a:pPr>
            <a:r>
              <a:rPr lang="en-US" dirty="0">
                <a:solidFill>
                  <a:srgbClr val="000000"/>
                </a:solidFill>
              </a:rPr>
              <a:t>Protective footwear and clothing</a:t>
            </a:r>
          </a:p>
          <a:p>
            <a:pPr marL="342900" indent="-342900">
              <a:buClr>
                <a:srgbClr val="0077E3"/>
              </a:buClr>
              <a:buFont typeface="Arial" panose="020B0604020202020204" pitchFamily="34" charset="0"/>
              <a:buChar char="•"/>
            </a:pPr>
            <a:r>
              <a:rPr lang="en-US" dirty="0">
                <a:solidFill>
                  <a:srgbClr val="000000"/>
                </a:solidFill>
              </a:rPr>
              <a:t>Hi-vis</a:t>
            </a:r>
          </a:p>
          <a:p>
            <a:pPr marL="342900" indent="-342900">
              <a:buClr>
                <a:srgbClr val="0077E3"/>
              </a:buClr>
              <a:buFont typeface="Arial" panose="020B0604020202020204" pitchFamily="34" charset="0"/>
              <a:buChar char="•"/>
            </a:pPr>
            <a:r>
              <a:rPr lang="en-US" dirty="0">
                <a:solidFill>
                  <a:srgbClr val="000000"/>
                </a:solidFill>
              </a:rPr>
              <a:t>Knee pads</a:t>
            </a:r>
          </a:p>
          <a:p>
            <a:endParaRPr lang="en-US" dirty="0">
              <a:solidFill>
                <a:srgbClr val="000000"/>
              </a:solidFill>
            </a:endParaRPr>
          </a:p>
        </p:txBody>
      </p:sp>
    </p:spTree>
    <p:extLst>
      <p:ext uri="{BB962C8B-B14F-4D97-AF65-F5344CB8AC3E}">
        <p14:creationId xmlns:p14="http://schemas.microsoft.com/office/powerpoint/2010/main" val="4117242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265844"/>
          </a:xfrm>
        </p:spPr>
        <p:txBody>
          <a:bodyPr/>
          <a:lstStyle/>
          <a:p>
            <a:r>
              <a:rPr lang="en-US" dirty="0"/>
              <a:t>PPE: Respiratory protection</a:t>
            </a:r>
          </a:p>
        </p:txBody>
      </p:sp>
      <p:sp>
        <p:nvSpPr>
          <p:cNvPr id="3" name="Content Placeholder 2"/>
          <p:cNvSpPr>
            <a:spLocks noGrp="1"/>
          </p:cNvSpPr>
          <p:nvPr>
            <p:ph sz="quarter" idx="10"/>
          </p:nvPr>
        </p:nvSpPr>
        <p:spPr>
          <a:xfrm>
            <a:off x="426368" y="1628800"/>
            <a:ext cx="8291264" cy="4918732"/>
          </a:xfrm>
        </p:spPr>
        <p:txBody>
          <a:bodyPr/>
          <a:lstStyle/>
          <a:p>
            <a:pPr marL="0" lvl="1" indent="0">
              <a:buNone/>
            </a:pPr>
            <a:r>
              <a:rPr lang="en-US" b="1" dirty="0"/>
              <a:t>Face masks are categorised based on which hazards they are suitable for:</a:t>
            </a:r>
          </a:p>
          <a:p>
            <a:pPr lvl="1"/>
            <a:r>
              <a:rPr lang="en-US" b="1" dirty="0"/>
              <a:t>FFP 1</a:t>
            </a:r>
            <a:r>
              <a:rPr lang="en-US" dirty="0"/>
              <a:t> refers to the least filtering of the three masks with an aerosol filtration of at least 80% and leakage to the inside of maximum 22%</a:t>
            </a:r>
            <a:r>
              <a:rPr lang="en-US" dirty="0">
                <a:solidFill>
                  <a:srgbClr val="151515"/>
                </a:solidFill>
              </a:rPr>
              <a:t> This mask is mainly used as a dust mask (e.g. for home renovations)</a:t>
            </a:r>
            <a:endParaRPr lang="en-US" dirty="0"/>
          </a:p>
          <a:p>
            <a:pPr lvl="1"/>
            <a:r>
              <a:rPr lang="en-US" b="1" dirty="0"/>
              <a:t>FFP2</a:t>
            </a:r>
            <a:r>
              <a:rPr lang="en-US" dirty="0"/>
              <a:t> masks have a minimum of 94% filtration percentage and maximum 8% leakage to the inside. They are mainly used in construction, agriculture, and by healthcare professionals against influenza viruses. </a:t>
            </a:r>
          </a:p>
          <a:p>
            <a:pPr lvl="1"/>
            <a:r>
              <a:rPr lang="en-US" b="1" dirty="0">
                <a:solidFill>
                  <a:srgbClr val="151515"/>
                </a:solidFill>
              </a:rPr>
              <a:t>FFP3</a:t>
            </a:r>
            <a:r>
              <a:rPr lang="en-US" dirty="0">
                <a:solidFill>
                  <a:srgbClr val="151515"/>
                </a:solidFill>
              </a:rPr>
              <a:t> masks are the most filtering mask of the FFPs. With a minimum filtration percentage of 99% and maximum 2% leakage to the inside, they protect against very fine particles such as asbestos.                     </a:t>
            </a:r>
          </a:p>
          <a:p>
            <a:pPr marL="0" lvl="1" indent="0" algn="r">
              <a:buNone/>
            </a:pPr>
            <a:r>
              <a:rPr lang="en-US" sz="1600" dirty="0">
                <a:solidFill>
                  <a:srgbClr val="151515"/>
                </a:solidFill>
                <a:hlinkClick r:id="rId2"/>
              </a:rPr>
              <a:t>                                                                  Source: </a:t>
            </a:r>
            <a:r>
              <a:rPr lang="en-GB" sz="1600" dirty="0">
                <a:hlinkClick r:id="rId2"/>
              </a:rPr>
              <a:t>https://standards.cen.eu/index.html</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PPE: respiratory protection</a:t>
            </a:r>
          </a:p>
        </p:txBody>
      </p:sp>
      <p:sp>
        <p:nvSpPr>
          <p:cNvPr id="3" name="Content Placeholder 2"/>
          <p:cNvSpPr>
            <a:spLocks noGrp="1"/>
          </p:cNvSpPr>
          <p:nvPr>
            <p:ph sz="quarter" idx="10"/>
          </p:nvPr>
        </p:nvSpPr>
        <p:spPr>
          <a:xfrm>
            <a:off x="323528" y="2176235"/>
            <a:ext cx="5472608" cy="4248000"/>
          </a:xfrm>
        </p:spPr>
        <p:txBody>
          <a:bodyPr/>
          <a:lstStyle/>
          <a:p>
            <a:pPr lvl="1">
              <a:buFont typeface="Arial" panose="020B0604020202020204" pitchFamily="34" charset="0"/>
              <a:buChar char="•"/>
            </a:pPr>
            <a:r>
              <a:rPr lang="en-US" dirty="0"/>
              <a:t>Disposable paper facemask (normally </a:t>
            </a:r>
            <a:r>
              <a:rPr lang="en-US" b="1" dirty="0"/>
              <a:t>FFP1</a:t>
            </a:r>
            <a:r>
              <a:rPr lang="en-US" dirty="0"/>
              <a:t>)</a:t>
            </a:r>
          </a:p>
          <a:p>
            <a:pPr lvl="1">
              <a:buFont typeface="Arial" panose="020B0604020202020204" pitchFamily="34" charset="0"/>
              <a:buChar char="•"/>
            </a:pPr>
            <a:r>
              <a:rPr lang="en-US" dirty="0"/>
              <a:t>Disposable valved paper facemask (normally </a:t>
            </a:r>
            <a:r>
              <a:rPr lang="en-US" b="1" dirty="0"/>
              <a:t>FFP1/2</a:t>
            </a:r>
            <a:r>
              <a:rPr lang="en-US" dirty="0"/>
              <a:t>)</a:t>
            </a:r>
          </a:p>
          <a:p>
            <a:pPr lvl="1">
              <a:buFont typeface="Arial" panose="020B0604020202020204" pitchFamily="34" charset="0"/>
              <a:buChar char="•"/>
            </a:pPr>
            <a:r>
              <a:rPr lang="en-US" dirty="0"/>
              <a:t>Moulded silicone mask with filters (normally </a:t>
            </a:r>
            <a:r>
              <a:rPr lang="en-US" b="1" dirty="0"/>
              <a:t>FFP3</a:t>
            </a:r>
            <a:r>
              <a:rPr lang="en-US" dirty="0"/>
              <a:t>)</a:t>
            </a:r>
          </a:p>
          <a:p>
            <a:pPr lvl="1">
              <a:buFont typeface="Arial" panose="020B0604020202020204" pitchFamily="34" charset="0"/>
              <a:buChar char="•"/>
            </a:pPr>
            <a:r>
              <a:rPr lang="en-US" dirty="0">
                <a:solidFill>
                  <a:srgbClr val="000000"/>
                </a:solidFill>
              </a:rPr>
              <a:t>Dust filters/vapour filters</a:t>
            </a:r>
            <a:endParaRPr lang="en-US" dirty="0"/>
          </a:p>
          <a:p>
            <a:pPr lvl="1">
              <a:buFont typeface="Arial" panose="020B0604020202020204" pitchFamily="34" charset="0"/>
              <a:buChar char="•"/>
            </a:pPr>
            <a:r>
              <a:rPr lang="en-US" dirty="0"/>
              <a:t>Full-faced respirator (FFP3)</a:t>
            </a:r>
            <a:endParaRPr lang="en-US" sz="1800" b="1" dirty="0">
              <a:ea typeface="ＭＳ Ｐゴシック" pitchFamily="-105" charset="-128"/>
              <a:cs typeface="ＭＳ Ｐゴシック" pitchFamily="-105" charset="-128"/>
            </a:endParaRPr>
          </a:p>
        </p:txBody>
      </p:sp>
      <p:pic>
        <p:nvPicPr>
          <p:cNvPr id="5" name="Picture 4">
            <a:extLst>
              <a:ext uri="{FF2B5EF4-FFF2-40B4-BE49-F238E27FC236}">
                <a16:creationId xmlns:a16="http://schemas.microsoft.com/office/drawing/2014/main" id="{D1C1FC19-E008-48FC-BB4C-40F1A3DF911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12160" y="2134245"/>
            <a:ext cx="3131840" cy="2348880"/>
          </a:xfrm>
          <a:prstGeom prst="rect">
            <a:avLst/>
          </a:prstGeom>
        </p:spPr>
      </p:pic>
      <p:sp>
        <p:nvSpPr>
          <p:cNvPr id="7" name="TextBox 6">
            <a:extLst>
              <a:ext uri="{FF2B5EF4-FFF2-40B4-BE49-F238E27FC236}">
                <a16:creationId xmlns:a16="http://schemas.microsoft.com/office/drawing/2014/main" id="{ED53F4C6-782A-4521-A3F6-0DC2619E51C9}"/>
              </a:ext>
            </a:extLst>
          </p:cNvPr>
          <p:cNvSpPr txBox="1"/>
          <p:nvPr/>
        </p:nvSpPr>
        <p:spPr>
          <a:xfrm>
            <a:off x="323528" y="1426359"/>
            <a:ext cx="8229600" cy="707886"/>
          </a:xfrm>
          <a:prstGeom prst="rect">
            <a:avLst/>
          </a:prstGeom>
          <a:noFill/>
        </p:spPr>
        <p:txBody>
          <a:bodyPr wrap="square">
            <a:spAutoFit/>
          </a:bodyPr>
          <a:lstStyle/>
          <a:p>
            <a:pPr marL="0" lvl="1" indent="0">
              <a:buNone/>
            </a:pPr>
            <a:r>
              <a:rPr lang="en-US" sz="2000" dirty="0"/>
              <a:t>RPE is available in different styles depending on the hazard it is suitable for:</a:t>
            </a:r>
          </a:p>
        </p:txBody>
      </p:sp>
      <p:sp>
        <p:nvSpPr>
          <p:cNvPr id="9" name="TextBox 8">
            <a:extLst>
              <a:ext uri="{FF2B5EF4-FFF2-40B4-BE49-F238E27FC236}">
                <a16:creationId xmlns:a16="http://schemas.microsoft.com/office/drawing/2014/main" id="{2C9A40A1-3B37-4ABE-847D-2D15C819756C}"/>
              </a:ext>
            </a:extLst>
          </p:cNvPr>
          <p:cNvSpPr txBox="1"/>
          <p:nvPr/>
        </p:nvSpPr>
        <p:spPr>
          <a:xfrm>
            <a:off x="307817" y="5013176"/>
            <a:ext cx="8378983" cy="707886"/>
          </a:xfrm>
          <a:prstGeom prst="rect">
            <a:avLst/>
          </a:prstGeom>
          <a:noFill/>
        </p:spPr>
        <p:txBody>
          <a:bodyPr wrap="square">
            <a:spAutoFit/>
          </a:bodyPr>
          <a:lstStyle/>
          <a:p>
            <a:pPr marL="0" lvl="1" indent="0">
              <a:buNone/>
            </a:pPr>
            <a:r>
              <a:rPr lang="en-US" sz="2000" dirty="0">
                <a:ea typeface="ＭＳ Ｐゴシック" pitchFamily="-105" charset="-128"/>
                <a:cs typeface="ＭＳ Ｐゴシック" pitchFamily="-105" charset="-128"/>
              </a:rPr>
              <a:t>Many timbers are toxic or are identified as ‘</a:t>
            </a:r>
            <a:r>
              <a:rPr lang="en-US" sz="2000" dirty="0" err="1">
                <a:ea typeface="ＭＳ Ｐゴシック" pitchFamily="-105" charset="-128"/>
                <a:cs typeface="ＭＳ Ｐゴシック" pitchFamily="-105" charset="-128"/>
              </a:rPr>
              <a:t>sensitisers</a:t>
            </a:r>
            <a:r>
              <a:rPr lang="en-US" sz="2000" dirty="0">
                <a:ea typeface="ＭＳ Ｐゴシック" pitchFamily="-105" charset="-128"/>
                <a:cs typeface="ＭＳ Ｐゴシック" pitchFamily="-105" charset="-128"/>
              </a:rPr>
              <a:t>’. For instance, yew dust is highly toxic and can cause death. </a:t>
            </a:r>
            <a:endParaRPr lang="en-US" sz="1200" u="sng" dirty="0">
              <a:solidFill>
                <a:schemeClr val="accent1">
                  <a:lumMod val="90000"/>
                </a:schemeClr>
              </a:solidFil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962979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349" y="1052736"/>
            <a:ext cx="8229600" cy="360040"/>
          </a:xfrm>
        </p:spPr>
        <p:txBody>
          <a:bodyPr/>
          <a:lstStyle/>
          <a:p>
            <a:r>
              <a:rPr lang="en-US" dirty="0"/>
              <a:t>PPE: hearing/noise protection</a:t>
            </a:r>
          </a:p>
        </p:txBody>
      </p:sp>
      <p:sp>
        <p:nvSpPr>
          <p:cNvPr id="3" name="Content Placeholder 2"/>
          <p:cNvSpPr>
            <a:spLocks noGrp="1"/>
          </p:cNvSpPr>
          <p:nvPr>
            <p:ph sz="quarter" idx="10"/>
          </p:nvPr>
        </p:nvSpPr>
        <p:spPr>
          <a:xfrm>
            <a:off x="457200" y="1628800"/>
            <a:ext cx="8229600" cy="4968552"/>
          </a:xfrm>
        </p:spPr>
        <p:txBody>
          <a:bodyPr/>
          <a:lstStyle/>
          <a:p>
            <a:pPr marL="0" lvl="1" indent="0">
              <a:buNone/>
            </a:pPr>
            <a:r>
              <a:rPr lang="en-US" sz="1600" dirty="0"/>
              <a:t>‘The level at which employers must provide hearing protection and hearing protection zones is now 85 decibels (daily or weekly average exposure) and the level at which employers must assess the risk to workers' health and provide them with information and training is now 80 decibels.’ </a:t>
            </a:r>
            <a:r>
              <a:rPr lang="en-GB" sz="1600" dirty="0">
                <a:hlinkClick r:id="rId2"/>
              </a:rPr>
              <a:t>Source: https://www.hse.gov.uk/noise/regulations.htm</a:t>
            </a:r>
            <a:r>
              <a:rPr lang="en-US" sz="1600" dirty="0"/>
              <a:t> </a:t>
            </a:r>
          </a:p>
          <a:p>
            <a:pPr marL="0" lvl="1" indent="0">
              <a:buNone/>
            </a:pPr>
            <a:r>
              <a:rPr lang="en-US" sz="1800" dirty="0">
                <a:solidFill>
                  <a:srgbClr val="000000"/>
                </a:solidFill>
              </a:rPr>
              <a:t>‘</a:t>
            </a:r>
            <a:r>
              <a:rPr lang="en-US" sz="1600" dirty="0">
                <a:solidFill>
                  <a:srgbClr val="000000"/>
                </a:solidFill>
              </a:rPr>
              <a:t>The generally accepted standard to minimise hearing risk is based on an exposure to </a:t>
            </a:r>
            <a:r>
              <a:rPr lang="en-US" sz="1600" b="1" dirty="0"/>
              <a:t>85 </a:t>
            </a:r>
            <a:r>
              <a:rPr lang="en-US" sz="1600" b="1" dirty="0">
                <a:solidFill>
                  <a:srgbClr val="000000"/>
                </a:solidFill>
              </a:rPr>
              <a:t> dBA </a:t>
            </a:r>
            <a:r>
              <a:rPr lang="en-US" sz="1600" b="1" dirty="0"/>
              <a:t> </a:t>
            </a:r>
            <a:r>
              <a:rPr lang="en-US" sz="1600" dirty="0">
                <a:solidFill>
                  <a:srgbClr val="000000"/>
                </a:solidFill>
              </a:rPr>
              <a:t>for a maximum limit of eight hours per day, followed by at least ten hours of recovery time at </a:t>
            </a:r>
            <a:r>
              <a:rPr lang="en-US" sz="1600" b="1" dirty="0">
                <a:solidFill>
                  <a:srgbClr val="000000"/>
                </a:solidFill>
              </a:rPr>
              <a:t>70 dBA </a:t>
            </a:r>
            <a:r>
              <a:rPr lang="en-US" sz="1600" dirty="0">
                <a:solidFill>
                  <a:srgbClr val="000000"/>
                </a:solidFill>
              </a:rPr>
              <a:t>or lower.’</a:t>
            </a:r>
            <a:endParaRPr lang="en-US" dirty="0">
              <a:ea typeface="ＭＳ Ｐゴシック" pitchFamily="-105" charset="-128"/>
              <a:cs typeface="ＭＳ Ｐゴシック" pitchFamily="-105" charset="-128"/>
            </a:endParaRPr>
          </a:p>
          <a:p>
            <a:pPr lvl="1"/>
            <a:r>
              <a:rPr lang="en-US" sz="1600" b="1" dirty="0"/>
              <a:t>At 91 decibels, your ears can tolerate up to two hours of exposure.</a:t>
            </a:r>
            <a:endParaRPr lang="en-GB" sz="1600" dirty="0"/>
          </a:p>
          <a:p>
            <a:pPr lvl="1"/>
            <a:r>
              <a:rPr lang="en-US" sz="1600" b="1" dirty="0"/>
              <a:t>At 100 decibels, damage can occur with 15 minutes of exposure.</a:t>
            </a:r>
            <a:endParaRPr lang="en-GB" sz="1600" dirty="0"/>
          </a:p>
          <a:p>
            <a:pPr lvl="1"/>
            <a:r>
              <a:rPr lang="en-US" sz="1600" b="1" dirty="0"/>
              <a:t>At 112 decibels, damage can occur with only one minute of exposure.</a:t>
            </a:r>
            <a:endParaRPr lang="en-GB" sz="1600" dirty="0"/>
          </a:p>
          <a:p>
            <a:pPr lvl="1"/>
            <a:r>
              <a:rPr lang="en-US" sz="1600" b="1" dirty="0"/>
              <a:t>At 140 decibels, immediate nerve damage can occur.</a:t>
            </a:r>
          </a:p>
          <a:p>
            <a:pPr marL="0" lvl="1" indent="0">
              <a:buNone/>
            </a:pPr>
            <a:r>
              <a:rPr lang="en-GB" sz="1400" u="sng" dirty="0">
                <a:hlinkClick r:id="rId3"/>
              </a:rPr>
              <a:t>                                                                               Source: </a:t>
            </a:r>
            <a:r>
              <a:rPr lang="en-GB" sz="1400" dirty="0">
                <a:hlinkClick r:id="rId3"/>
              </a:rPr>
              <a:t>/www.noisehelp.com/noise-dose.html</a:t>
            </a:r>
            <a:endParaRPr lang="en-GB" sz="1400" dirty="0"/>
          </a:p>
          <a:p>
            <a:endParaRPr lang="en-US" sz="1400" dirty="0"/>
          </a:p>
          <a:p>
            <a:endParaRPr lang="en-US" dirty="0"/>
          </a:p>
          <a:p>
            <a:endParaRPr lang="en-US" dirty="0"/>
          </a:p>
        </p:txBody>
      </p:sp>
    </p:spTree>
    <p:extLst>
      <p:ext uri="{BB962C8B-B14F-4D97-AF65-F5344CB8AC3E}">
        <p14:creationId xmlns:p14="http://schemas.microsoft.com/office/powerpoint/2010/main" val="653006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360040"/>
          </a:xfrm>
        </p:spPr>
        <p:txBody>
          <a:bodyPr/>
          <a:lstStyle/>
          <a:p>
            <a:r>
              <a:rPr lang="en-US" dirty="0">
                <a:ea typeface="ＭＳ Ｐゴシック" pitchFamily="-105" charset="-128"/>
              </a:rPr>
              <a:t>Collective control measures: signage</a:t>
            </a:r>
            <a:endParaRPr lang="en-US" dirty="0"/>
          </a:p>
        </p:txBody>
      </p:sp>
      <p:sp>
        <p:nvSpPr>
          <p:cNvPr id="3" name="Content Placeholder 2"/>
          <p:cNvSpPr>
            <a:spLocks noGrp="1"/>
          </p:cNvSpPr>
          <p:nvPr>
            <p:ph sz="quarter" idx="10"/>
          </p:nvPr>
        </p:nvSpPr>
        <p:spPr>
          <a:xfrm>
            <a:off x="376259" y="1652402"/>
            <a:ext cx="7220077" cy="4536504"/>
          </a:xfrm>
        </p:spPr>
        <p:txBody>
          <a:bodyPr/>
          <a:lstStyle/>
          <a:p>
            <a:pPr lvl="1">
              <a:lnSpc>
                <a:spcPct val="100000"/>
              </a:lnSpc>
              <a:buFont typeface="Arial" panose="020B0604020202020204" pitchFamily="34" charset="0"/>
              <a:buChar char="•"/>
            </a:pPr>
            <a:r>
              <a:rPr lang="en-US" dirty="0">
                <a:ea typeface="ＭＳ Ｐゴシック" pitchFamily="-105" charset="-128"/>
                <a:cs typeface="ＭＳ Ｐゴシック" pitchFamily="-105" charset="-128"/>
              </a:rPr>
              <a:t>Mandatory signs (blue) circular: </a:t>
            </a:r>
            <a:r>
              <a:rPr lang="en-US" b="1" dirty="0">
                <a:ea typeface="ＭＳ Ｐゴシック" pitchFamily="-105" charset="-128"/>
                <a:cs typeface="ＭＳ Ｐゴシック" pitchFamily="-105" charset="-128"/>
              </a:rPr>
              <a:t>Things you must do. </a:t>
            </a:r>
            <a:r>
              <a:rPr lang="en-US" dirty="0">
                <a:ea typeface="ＭＳ Ｐゴシック" pitchFamily="-105" charset="-128"/>
                <a:cs typeface="ＭＳ Ｐゴシック" pitchFamily="-105" charset="-128"/>
              </a:rPr>
              <a:t>Informs of mandatory site/workshop requirements.</a:t>
            </a:r>
          </a:p>
          <a:p>
            <a:pPr lvl="1">
              <a:lnSpc>
                <a:spcPct val="100000"/>
              </a:lnSpc>
              <a:buFont typeface="Arial" panose="020B0604020202020204" pitchFamily="34" charset="0"/>
              <a:buChar char="•"/>
            </a:pPr>
            <a:r>
              <a:rPr lang="en-US" dirty="0">
                <a:ea typeface="ＭＳ Ｐゴシック" pitchFamily="-105" charset="-128"/>
                <a:cs typeface="ＭＳ Ｐゴシック" pitchFamily="-105" charset="-128"/>
              </a:rPr>
              <a:t>Prohibited signs (red) circular: </a:t>
            </a:r>
            <a:r>
              <a:rPr lang="en-US" b="1" dirty="0">
                <a:solidFill>
                  <a:srgbClr val="000000"/>
                </a:solidFill>
                <a:ea typeface="ＭＳ Ｐゴシック" pitchFamily="-105" charset="-128"/>
                <a:cs typeface="ＭＳ Ｐゴシック" pitchFamily="-105" charset="-128"/>
              </a:rPr>
              <a:t>Things you must not do</a:t>
            </a:r>
            <a:r>
              <a:rPr lang="en-US" dirty="0">
                <a:solidFill>
                  <a:srgbClr val="000000"/>
                </a:solidFill>
                <a:ea typeface="ＭＳ Ｐゴシック" pitchFamily="-105" charset="-128"/>
                <a:cs typeface="ＭＳ Ｐゴシック" pitchFamily="-105" charset="-128"/>
              </a:rPr>
              <a:t>. Informs of prohibited actions within the site/workshop.</a:t>
            </a:r>
          </a:p>
          <a:p>
            <a:pPr lvl="1">
              <a:lnSpc>
                <a:spcPct val="100000"/>
              </a:lnSpc>
              <a:buFont typeface="Arial" panose="020B0604020202020204" pitchFamily="34" charset="0"/>
              <a:buChar char="•"/>
            </a:pPr>
            <a:r>
              <a:rPr lang="en-US" dirty="0">
                <a:ea typeface="ＭＳ Ｐゴシック" pitchFamily="-105" charset="-128"/>
                <a:cs typeface="ＭＳ Ｐゴシック" pitchFamily="-105" charset="-128"/>
              </a:rPr>
              <a:t>Warning signs (yellow) triangular: </a:t>
            </a:r>
            <a:r>
              <a:rPr lang="en-US" b="1" dirty="0">
                <a:ea typeface="ＭＳ Ｐゴシック" pitchFamily="-105" charset="-128"/>
                <a:cs typeface="ＭＳ Ｐゴシック" pitchFamily="-105" charset="-128"/>
              </a:rPr>
              <a:t>Be aware. </a:t>
            </a:r>
            <a:r>
              <a:rPr lang="en-US" dirty="0">
                <a:ea typeface="ＭＳ Ｐゴシック" pitchFamily="-105" charset="-128"/>
                <a:cs typeface="ＭＳ Ｐゴシック" pitchFamily="-105" charset="-128"/>
              </a:rPr>
              <a:t>Informs all who enter of the dangers within the site/workshop. </a:t>
            </a:r>
          </a:p>
          <a:p>
            <a:pPr lvl="1">
              <a:lnSpc>
                <a:spcPct val="100000"/>
              </a:lnSpc>
              <a:buFont typeface="Arial" panose="020B0604020202020204" pitchFamily="34" charset="0"/>
              <a:buChar char="•"/>
            </a:pPr>
            <a:r>
              <a:rPr lang="en-US" dirty="0">
                <a:ea typeface="ＭＳ Ｐゴシック" pitchFamily="-105" charset="-128"/>
                <a:cs typeface="ＭＳ Ｐゴシック" pitchFamily="-105" charset="-128"/>
              </a:rPr>
              <a:t>Information signs </a:t>
            </a:r>
            <a:r>
              <a:rPr lang="en-US" dirty="0">
                <a:solidFill>
                  <a:srgbClr val="000000"/>
                </a:solidFill>
                <a:ea typeface="ＭＳ Ｐゴシック" pitchFamily="-105" charset="-128"/>
                <a:cs typeface="ＭＳ Ｐゴシック" pitchFamily="-105" charset="-128"/>
              </a:rPr>
              <a:t>(green) square or rectangular: </a:t>
            </a:r>
            <a:r>
              <a:rPr lang="en-US" b="1" dirty="0">
                <a:solidFill>
                  <a:srgbClr val="000000"/>
                </a:solidFill>
                <a:ea typeface="ＭＳ Ｐゴシック" pitchFamily="-105" charset="-128"/>
                <a:cs typeface="ＭＳ Ｐゴシック" pitchFamily="-105" charset="-128"/>
              </a:rPr>
              <a:t>Follow me. </a:t>
            </a:r>
            <a:r>
              <a:rPr lang="en-US" dirty="0">
                <a:solidFill>
                  <a:srgbClr val="000000"/>
                </a:solidFill>
                <a:ea typeface="ＭＳ Ｐゴシック" pitchFamily="-105" charset="-128"/>
                <a:cs typeface="ＭＳ Ｐゴシック" pitchFamily="-105" charset="-128"/>
              </a:rPr>
              <a:t>Gives information to all who enter the site/workshop. </a:t>
            </a:r>
          </a:p>
          <a:p>
            <a:pPr lvl="1">
              <a:lnSpc>
                <a:spcPct val="100000"/>
              </a:lnSpc>
              <a:buFont typeface="Arial" panose="020B0604020202020204" pitchFamily="34" charset="0"/>
              <a:buChar char="•"/>
            </a:pPr>
            <a:r>
              <a:rPr lang="en-US" dirty="0">
                <a:solidFill>
                  <a:srgbClr val="000000"/>
                </a:solidFill>
                <a:ea typeface="ＭＳ Ｐゴシック" pitchFamily="-105" charset="-128"/>
                <a:cs typeface="ＭＳ Ｐゴシック" pitchFamily="-105" charset="-128"/>
              </a:rPr>
              <a:t>Fire signs (red) square: </a:t>
            </a:r>
            <a:r>
              <a:rPr lang="en-US" b="1" dirty="0">
                <a:solidFill>
                  <a:srgbClr val="000000"/>
                </a:solidFill>
                <a:ea typeface="ＭＳ Ｐゴシック" pitchFamily="-105" charset="-128"/>
                <a:cs typeface="ＭＳ Ｐゴシック" pitchFamily="-105" charset="-128"/>
              </a:rPr>
              <a:t>Here it is. </a:t>
            </a:r>
            <a:r>
              <a:rPr lang="en-US" dirty="0">
                <a:solidFill>
                  <a:srgbClr val="000000"/>
                </a:solidFill>
                <a:ea typeface="ＭＳ Ｐゴシック" pitchFamily="-105" charset="-128"/>
                <a:cs typeface="ＭＳ Ｐゴシック" pitchFamily="-105" charset="-128"/>
              </a:rPr>
              <a:t>Informs where the fire equipment is located.</a:t>
            </a:r>
          </a:p>
          <a:p>
            <a:pPr marL="0" lvl="1" indent="0">
              <a:buNone/>
            </a:pPr>
            <a:endParaRPr lang="en-US" sz="1800" dirty="0">
              <a:solidFill>
                <a:srgbClr val="000000"/>
              </a:solidFill>
              <a:ea typeface="ＭＳ Ｐゴシック" pitchFamily="-105" charset="-128"/>
              <a:cs typeface="ＭＳ Ｐゴシック" pitchFamily="-105" charset="-128"/>
            </a:endParaRPr>
          </a:p>
          <a:p>
            <a:pPr marL="0" lvl="1" indent="0">
              <a:buNone/>
            </a:pPr>
            <a:endParaRPr lang="en-US" sz="1800" dirty="0">
              <a:solidFill>
                <a:srgbClr val="000000"/>
              </a:solidFill>
              <a:ea typeface="ＭＳ Ｐゴシック" pitchFamily="-105" charset="-128"/>
              <a:cs typeface="ＭＳ Ｐゴシック" pitchFamily="-105" charset="-128"/>
            </a:endParaRPr>
          </a:p>
          <a:p>
            <a:pPr lvl="1">
              <a:buFont typeface="Arial" panose="020B0604020202020204" pitchFamily="34" charset="0"/>
              <a:buChar char="•"/>
            </a:pPr>
            <a:endParaRPr lang="en-US" dirty="0">
              <a:ea typeface="ＭＳ Ｐゴシック" pitchFamily="-105" charset="-128"/>
              <a:cs typeface="ＭＳ Ｐゴシック" pitchFamily="-105" charset="-128"/>
            </a:endParaRPr>
          </a:p>
        </p:txBody>
      </p:sp>
      <p:pic>
        <p:nvPicPr>
          <p:cNvPr id="4" name="Content Placeholder 4">
            <a:extLst>
              <a:ext uri="{FF2B5EF4-FFF2-40B4-BE49-F238E27FC236}">
                <a16:creationId xmlns:a16="http://schemas.microsoft.com/office/drawing/2014/main" id="{F566B22A-AAB0-4709-BCB9-6B7B3C339A1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7999828" y="2511987"/>
            <a:ext cx="720080" cy="720080"/>
          </a:xfrm>
          <a:prstGeom prst="rect">
            <a:avLst/>
          </a:prstGeom>
          <a:noFill/>
          <a:ln w="9525">
            <a:noFill/>
            <a:miter lim="800000"/>
            <a:headEnd/>
            <a:tailEnd/>
          </a:ln>
        </p:spPr>
      </p:pic>
      <p:pic>
        <p:nvPicPr>
          <p:cNvPr id="5" name="Picture 4">
            <a:extLst>
              <a:ext uri="{FF2B5EF4-FFF2-40B4-BE49-F238E27FC236}">
                <a16:creationId xmlns:a16="http://schemas.microsoft.com/office/drawing/2014/main" id="{BEB3F9D5-5FC2-451D-B221-35E2B460F28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996442" y="1631998"/>
            <a:ext cx="720080" cy="720080"/>
          </a:xfrm>
          <a:prstGeom prst="rect">
            <a:avLst/>
          </a:prstGeom>
        </p:spPr>
      </p:pic>
      <p:pic>
        <p:nvPicPr>
          <p:cNvPr id="6" name="Picture 5">
            <a:extLst>
              <a:ext uri="{FF2B5EF4-FFF2-40B4-BE49-F238E27FC236}">
                <a16:creationId xmlns:a16="http://schemas.microsoft.com/office/drawing/2014/main" id="{CA2CB605-1313-41BC-A7E6-0630A335342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929244" y="3291380"/>
            <a:ext cx="861248" cy="861248"/>
          </a:xfrm>
          <a:prstGeom prst="rect">
            <a:avLst/>
          </a:prstGeom>
        </p:spPr>
      </p:pic>
      <p:pic>
        <p:nvPicPr>
          <p:cNvPr id="7" name="Picture 6">
            <a:extLst>
              <a:ext uri="{FF2B5EF4-FFF2-40B4-BE49-F238E27FC236}">
                <a16:creationId xmlns:a16="http://schemas.microsoft.com/office/drawing/2014/main" id="{161F3B77-80F7-4253-9221-3EC4A35A34AF}"/>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883427" y="4271254"/>
            <a:ext cx="1013893" cy="765202"/>
          </a:xfrm>
          <a:prstGeom prst="rect">
            <a:avLst/>
          </a:prstGeom>
        </p:spPr>
      </p:pic>
      <p:pic>
        <p:nvPicPr>
          <p:cNvPr id="8" name="Picture 7">
            <a:extLst>
              <a:ext uri="{FF2B5EF4-FFF2-40B4-BE49-F238E27FC236}">
                <a16:creationId xmlns:a16="http://schemas.microsoft.com/office/drawing/2014/main" id="{B5A55642-5AAE-4A7A-823E-ABA85F2AD060}"/>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902762" y="5229200"/>
            <a:ext cx="1039320" cy="779490"/>
          </a:xfrm>
          <a:prstGeom prst="rect">
            <a:avLst/>
          </a:prstGeom>
        </p:spPr>
      </p:pic>
    </p:spTree>
    <p:extLst>
      <p:ext uri="{BB962C8B-B14F-4D97-AF65-F5344CB8AC3E}">
        <p14:creationId xmlns:p14="http://schemas.microsoft.com/office/powerpoint/2010/main" val="3061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499" y="1061452"/>
            <a:ext cx="8219256" cy="639356"/>
          </a:xfrm>
        </p:spPr>
        <p:txBody>
          <a:bodyPr/>
          <a:lstStyle/>
          <a:p>
            <a:r>
              <a:rPr lang="en-US" dirty="0">
                <a:ea typeface="ＭＳ Ｐゴシック" pitchFamily="-105" charset="-128"/>
              </a:rPr>
              <a:t> Types of protection: signage</a:t>
            </a:r>
            <a:endParaRPr lang="en-US" dirty="0"/>
          </a:p>
        </p:txBody>
      </p:sp>
      <p:sp>
        <p:nvSpPr>
          <p:cNvPr id="9" name="Content Placeholder 8">
            <a:extLst>
              <a:ext uri="{FF2B5EF4-FFF2-40B4-BE49-F238E27FC236}">
                <a16:creationId xmlns:a16="http://schemas.microsoft.com/office/drawing/2014/main" id="{0377531F-9EB7-441B-B0A8-C162274051A3}"/>
              </a:ext>
            </a:extLst>
          </p:cNvPr>
          <p:cNvSpPr>
            <a:spLocks noGrp="1"/>
          </p:cNvSpPr>
          <p:nvPr>
            <p:ph sz="quarter" idx="10"/>
          </p:nvPr>
        </p:nvSpPr>
        <p:spPr>
          <a:xfrm>
            <a:off x="484245" y="1548075"/>
            <a:ext cx="2855219" cy="4221256"/>
          </a:xfrm>
        </p:spPr>
        <p:txBody>
          <a:bodyPr/>
          <a:lstStyle/>
          <a:p>
            <a:r>
              <a:rPr lang="en-US" dirty="0"/>
              <a:t>Other signage can be found in the COSHH specifications regarding volatile organic compounds (VOCs). These are compounds which are harmful to life.</a:t>
            </a:r>
          </a:p>
          <a:p>
            <a:r>
              <a:rPr lang="en-US" dirty="0"/>
              <a:t>The orange symbols are the European standard. This was replaced by the red diamonds which are world standard and recognised everywhere.</a:t>
            </a:r>
            <a:endParaRPr lang="en-GB" dirty="0"/>
          </a:p>
        </p:txBody>
      </p:sp>
      <p:pic>
        <p:nvPicPr>
          <p:cNvPr id="6" name="object 9">
            <a:extLst>
              <a:ext uri="{FF2B5EF4-FFF2-40B4-BE49-F238E27FC236}">
                <a16:creationId xmlns:a16="http://schemas.microsoft.com/office/drawing/2014/main" id="{A1AEEFFB-B88D-4AEF-B48E-94EF368CA792}"/>
              </a:ext>
            </a:extLst>
          </p:cNvPr>
          <p:cNvPicPr/>
          <p:nvPr/>
        </p:nvPicPr>
        <p:blipFill>
          <a:blip r:embed="rId3" cstate="print"/>
          <a:stretch>
            <a:fillRect/>
          </a:stretch>
        </p:blipFill>
        <p:spPr>
          <a:xfrm>
            <a:off x="6109453" y="3131500"/>
            <a:ext cx="2724180" cy="843356"/>
          </a:xfrm>
          <a:prstGeom prst="rect">
            <a:avLst/>
          </a:prstGeom>
        </p:spPr>
      </p:pic>
      <p:pic>
        <p:nvPicPr>
          <p:cNvPr id="7" name="object 10">
            <a:extLst>
              <a:ext uri="{FF2B5EF4-FFF2-40B4-BE49-F238E27FC236}">
                <a16:creationId xmlns:a16="http://schemas.microsoft.com/office/drawing/2014/main" id="{31E15E59-82BC-4797-904B-043264874137}"/>
              </a:ext>
            </a:extLst>
          </p:cNvPr>
          <p:cNvPicPr/>
          <p:nvPr/>
        </p:nvPicPr>
        <p:blipFill>
          <a:blip r:embed="rId4" cstate="print"/>
          <a:stretch>
            <a:fillRect/>
          </a:stretch>
        </p:blipFill>
        <p:spPr>
          <a:xfrm>
            <a:off x="6109453" y="4211088"/>
            <a:ext cx="2724180" cy="820051"/>
          </a:xfrm>
          <a:prstGeom prst="rect">
            <a:avLst/>
          </a:prstGeom>
        </p:spPr>
      </p:pic>
      <p:pic>
        <p:nvPicPr>
          <p:cNvPr id="11" name="object 14">
            <a:extLst>
              <a:ext uri="{FF2B5EF4-FFF2-40B4-BE49-F238E27FC236}">
                <a16:creationId xmlns:a16="http://schemas.microsoft.com/office/drawing/2014/main" id="{ABACACC9-43E3-4D7B-9801-EBF4C784D68B}"/>
              </a:ext>
            </a:extLst>
          </p:cNvPr>
          <p:cNvPicPr/>
          <p:nvPr/>
        </p:nvPicPr>
        <p:blipFill>
          <a:blip r:embed="rId5" cstate="print"/>
          <a:stretch>
            <a:fillRect/>
          </a:stretch>
        </p:blipFill>
        <p:spPr>
          <a:xfrm>
            <a:off x="6012160" y="2080244"/>
            <a:ext cx="2900522" cy="835685"/>
          </a:xfrm>
          <a:prstGeom prst="rect">
            <a:avLst/>
          </a:prstGeom>
        </p:spPr>
      </p:pic>
      <p:sp>
        <p:nvSpPr>
          <p:cNvPr id="12" name="object 15">
            <a:extLst>
              <a:ext uri="{FF2B5EF4-FFF2-40B4-BE49-F238E27FC236}">
                <a16:creationId xmlns:a16="http://schemas.microsoft.com/office/drawing/2014/main" id="{0CECB389-99E6-48BF-B01A-9A897F68786F}"/>
              </a:ext>
            </a:extLst>
          </p:cNvPr>
          <p:cNvSpPr txBox="1"/>
          <p:nvPr/>
        </p:nvSpPr>
        <p:spPr>
          <a:xfrm>
            <a:off x="6256660" y="3947829"/>
            <a:ext cx="522605" cy="154940"/>
          </a:xfrm>
          <a:prstGeom prst="rect">
            <a:avLst/>
          </a:prstGeom>
        </p:spPr>
        <p:txBody>
          <a:bodyPr vert="horz" wrap="square" lIns="0" tIns="12700" rIns="0" bIns="0" rtlCol="0">
            <a:spAutoFit/>
          </a:bodyPr>
          <a:lstStyle/>
          <a:p>
            <a:pPr marL="12700">
              <a:lnSpc>
                <a:spcPct val="100000"/>
              </a:lnSpc>
              <a:spcBef>
                <a:spcPts val="100"/>
              </a:spcBef>
            </a:pPr>
            <a:r>
              <a:rPr sz="850" spc="-55" dirty="0">
                <a:solidFill>
                  <a:srgbClr val="231F20"/>
                </a:solidFill>
                <a:latin typeface="Arial"/>
                <a:cs typeface="Arial"/>
              </a:rPr>
              <a:t>Causes</a:t>
            </a:r>
            <a:r>
              <a:rPr sz="850" spc="10" dirty="0">
                <a:solidFill>
                  <a:srgbClr val="231F20"/>
                </a:solidFill>
                <a:latin typeface="Arial"/>
                <a:cs typeface="Arial"/>
              </a:rPr>
              <a:t> </a:t>
            </a:r>
            <a:r>
              <a:rPr sz="850" spc="-5" dirty="0">
                <a:solidFill>
                  <a:srgbClr val="231F20"/>
                </a:solidFill>
                <a:latin typeface="Arial"/>
                <a:cs typeface="Arial"/>
              </a:rPr>
              <a:t>fi</a:t>
            </a:r>
            <a:r>
              <a:rPr sz="850" spc="-30" dirty="0">
                <a:solidFill>
                  <a:srgbClr val="231F20"/>
                </a:solidFill>
                <a:latin typeface="Arial"/>
                <a:cs typeface="Arial"/>
              </a:rPr>
              <a:t>r</a:t>
            </a:r>
            <a:r>
              <a:rPr sz="850" spc="-40" dirty="0">
                <a:solidFill>
                  <a:srgbClr val="231F20"/>
                </a:solidFill>
                <a:latin typeface="Arial"/>
                <a:cs typeface="Arial"/>
              </a:rPr>
              <a:t>e</a:t>
            </a:r>
            <a:endParaRPr sz="850" dirty="0">
              <a:latin typeface="Arial"/>
              <a:cs typeface="Arial"/>
            </a:endParaRPr>
          </a:p>
        </p:txBody>
      </p:sp>
      <p:sp>
        <p:nvSpPr>
          <p:cNvPr id="13" name="object 16">
            <a:extLst>
              <a:ext uri="{FF2B5EF4-FFF2-40B4-BE49-F238E27FC236}">
                <a16:creationId xmlns:a16="http://schemas.microsoft.com/office/drawing/2014/main" id="{F9870AF8-3337-4A4E-8951-0FFB09DC4A6C}"/>
              </a:ext>
            </a:extLst>
          </p:cNvPr>
          <p:cNvSpPr txBox="1"/>
          <p:nvPr/>
        </p:nvSpPr>
        <p:spPr>
          <a:xfrm>
            <a:off x="7233931" y="3947829"/>
            <a:ext cx="447675" cy="154940"/>
          </a:xfrm>
          <a:prstGeom prst="rect">
            <a:avLst/>
          </a:prstGeom>
        </p:spPr>
        <p:txBody>
          <a:bodyPr vert="horz" wrap="square" lIns="0" tIns="12700" rIns="0" bIns="0" rtlCol="0">
            <a:spAutoFit/>
          </a:bodyPr>
          <a:lstStyle/>
          <a:p>
            <a:pPr marL="12700">
              <a:lnSpc>
                <a:spcPct val="100000"/>
              </a:lnSpc>
              <a:spcBef>
                <a:spcPts val="100"/>
              </a:spcBef>
            </a:pPr>
            <a:r>
              <a:rPr sz="850" spc="-35" dirty="0">
                <a:solidFill>
                  <a:srgbClr val="231F20"/>
                </a:solidFill>
                <a:latin typeface="Arial"/>
                <a:cs typeface="Arial"/>
              </a:rPr>
              <a:t>Explosi</a:t>
            </a:r>
            <a:r>
              <a:rPr sz="850" spc="-55" dirty="0">
                <a:solidFill>
                  <a:srgbClr val="231F20"/>
                </a:solidFill>
                <a:latin typeface="Arial"/>
                <a:cs typeface="Arial"/>
              </a:rPr>
              <a:t>v</a:t>
            </a:r>
            <a:r>
              <a:rPr sz="850" spc="-40" dirty="0">
                <a:solidFill>
                  <a:srgbClr val="231F20"/>
                </a:solidFill>
                <a:latin typeface="Arial"/>
                <a:cs typeface="Arial"/>
              </a:rPr>
              <a:t>e</a:t>
            </a:r>
            <a:endParaRPr sz="850">
              <a:latin typeface="Arial"/>
              <a:cs typeface="Arial"/>
            </a:endParaRPr>
          </a:p>
        </p:txBody>
      </p:sp>
      <p:sp>
        <p:nvSpPr>
          <p:cNvPr id="15" name="object 17">
            <a:extLst>
              <a:ext uri="{FF2B5EF4-FFF2-40B4-BE49-F238E27FC236}">
                <a16:creationId xmlns:a16="http://schemas.microsoft.com/office/drawing/2014/main" id="{8B9E4452-E7F5-4C40-A0DC-5FE408B7371C}"/>
              </a:ext>
            </a:extLst>
          </p:cNvPr>
          <p:cNvSpPr txBox="1"/>
          <p:nvPr/>
        </p:nvSpPr>
        <p:spPr>
          <a:xfrm>
            <a:off x="7986019" y="3947829"/>
            <a:ext cx="823594" cy="262890"/>
          </a:xfrm>
          <a:prstGeom prst="rect">
            <a:avLst/>
          </a:prstGeom>
        </p:spPr>
        <p:txBody>
          <a:bodyPr vert="horz" wrap="square" lIns="0" tIns="34290" rIns="0" bIns="0" rtlCol="0">
            <a:spAutoFit/>
          </a:bodyPr>
          <a:lstStyle/>
          <a:p>
            <a:pPr marL="123189" marR="5080" indent="-111125">
              <a:lnSpc>
                <a:spcPts val="850"/>
              </a:lnSpc>
              <a:spcBef>
                <a:spcPts val="270"/>
              </a:spcBef>
            </a:pPr>
            <a:r>
              <a:rPr sz="850" spc="-35" dirty="0">
                <a:solidFill>
                  <a:srgbClr val="231F20"/>
                </a:solidFill>
                <a:latin typeface="Arial"/>
                <a:cs typeface="Arial"/>
              </a:rPr>
              <a:t>Dangerous</a:t>
            </a:r>
            <a:r>
              <a:rPr sz="850" spc="-25" dirty="0">
                <a:solidFill>
                  <a:srgbClr val="231F20"/>
                </a:solidFill>
                <a:latin typeface="Arial"/>
                <a:cs typeface="Arial"/>
              </a:rPr>
              <a:t> </a:t>
            </a:r>
            <a:r>
              <a:rPr sz="850" spc="15" dirty="0">
                <a:solidFill>
                  <a:srgbClr val="231F20"/>
                </a:solidFill>
                <a:latin typeface="Arial"/>
                <a:cs typeface="Arial"/>
              </a:rPr>
              <a:t>to</a:t>
            </a:r>
            <a:r>
              <a:rPr sz="850" spc="-25" dirty="0">
                <a:solidFill>
                  <a:srgbClr val="231F20"/>
                </a:solidFill>
                <a:latin typeface="Arial"/>
                <a:cs typeface="Arial"/>
              </a:rPr>
              <a:t> </a:t>
            </a:r>
            <a:r>
              <a:rPr sz="850" spc="-5" dirty="0">
                <a:solidFill>
                  <a:srgbClr val="231F20"/>
                </a:solidFill>
                <a:latin typeface="Arial"/>
                <a:cs typeface="Arial"/>
              </a:rPr>
              <a:t>the </a:t>
            </a:r>
            <a:r>
              <a:rPr sz="850" spc="-220" dirty="0">
                <a:solidFill>
                  <a:srgbClr val="231F20"/>
                </a:solidFill>
                <a:latin typeface="Arial"/>
                <a:cs typeface="Arial"/>
              </a:rPr>
              <a:t> </a:t>
            </a:r>
            <a:r>
              <a:rPr sz="850" spc="-15" dirty="0">
                <a:solidFill>
                  <a:srgbClr val="231F20"/>
                </a:solidFill>
                <a:latin typeface="Arial"/>
                <a:cs typeface="Arial"/>
              </a:rPr>
              <a:t>environment</a:t>
            </a:r>
            <a:endParaRPr sz="850">
              <a:latin typeface="Arial"/>
              <a:cs typeface="Arial"/>
            </a:endParaRPr>
          </a:p>
        </p:txBody>
      </p:sp>
      <p:sp>
        <p:nvSpPr>
          <p:cNvPr id="16" name="object 18">
            <a:extLst>
              <a:ext uri="{FF2B5EF4-FFF2-40B4-BE49-F238E27FC236}">
                <a16:creationId xmlns:a16="http://schemas.microsoft.com/office/drawing/2014/main" id="{6867D61F-DDCD-4675-993A-CE4902A9C96A}"/>
              </a:ext>
            </a:extLst>
          </p:cNvPr>
          <p:cNvSpPr txBox="1"/>
          <p:nvPr/>
        </p:nvSpPr>
        <p:spPr>
          <a:xfrm>
            <a:off x="6193365" y="5006978"/>
            <a:ext cx="652780" cy="154940"/>
          </a:xfrm>
          <a:prstGeom prst="rect">
            <a:avLst/>
          </a:prstGeom>
        </p:spPr>
        <p:txBody>
          <a:bodyPr vert="horz" wrap="square" lIns="0" tIns="12700" rIns="0" bIns="0" rtlCol="0">
            <a:spAutoFit/>
          </a:bodyPr>
          <a:lstStyle/>
          <a:p>
            <a:pPr marL="12700">
              <a:lnSpc>
                <a:spcPct val="100000"/>
              </a:lnSpc>
              <a:spcBef>
                <a:spcPts val="100"/>
              </a:spcBef>
            </a:pPr>
            <a:r>
              <a:rPr sz="850" spc="-25" dirty="0">
                <a:solidFill>
                  <a:srgbClr val="231F20"/>
                </a:solidFill>
                <a:latin typeface="Arial"/>
                <a:cs typeface="Arial"/>
              </a:rPr>
              <a:t>Intensifies</a:t>
            </a:r>
            <a:r>
              <a:rPr sz="850" spc="10" dirty="0">
                <a:solidFill>
                  <a:srgbClr val="231F20"/>
                </a:solidFill>
                <a:latin typeface="Arial"/>
                <a:cs typeface="Arial"/>
              </a:rPr>
              <a:t> </a:t>
            </a:r>
            <a:r>
              <a:rPr sz="850" spc="-5" dirty="0">
                <a:solidFill>
                  <a:srgbClr val="231F20"/>
                </a:solidFill>
                <a:latin typeface="Arial"/>
                <a:cs typeface="Arial"/>
              </a:rPr>
              <a:t>fi</a:t>
            </a:r>
            <a:r>
              <a:rPr sz="850" spc="-30" dirty="0">
                <a:solidFill>
                  <a:srgbClr val="231F20"/>
                </a:solidFill>
                <a:latin typeface="Arial"/>
                <a:cs typeface="Arial"/>
              </a:rPr>
              <a:t>r</a:t>
            </a:r>
            <a:r>
              <a:rPr sz="850" spc="-40" dirty="0">
                <a:solidFill>
                  <a:srgbClr val="231F20"/>
                </a:solidFill>
                <a:latin typeface="Arial"/>
                <a:cs typeface="Arial"/>
              </a:rPr>
              <a:t>e</a:t>
            </a:r>
            <a:endParaRPr sz="850">
              <a:latin typeface="Arial"/>
              <a:cs typeface="Arial"/>
            </a:endParaRPr>
          </a:p>
        </p:txBody>
      </p:sp>
      <p:sp>
        <p:nvSpPr>
          <p:cNvPr id="17" name="object 19">
            <a:extLst>
              <a:ext uri="{FF2B5EF4-FFF2-40B4-BE49-F238E27FC236}">
                <a16:creationId xmlns:a16="http://schemas.microsoft.com/office/drawing/2014/main" id="{A38FF749-DB3F-4EFF-B03A-A84468B347A1}"/>
              </a:ext>
            </a:extLst>
          </p:cNvPr>
          <p:cNvSpPr txBox="1"/>
          <p:nvPr/>
        </p:nvSpPr>
        <p:spPr>
          <a:xfrm>
            <a:off x="7135337" y="5006978"/>
            <a:ext cx="1492885" cy="262890"/>
          </a:xfrm>
          <a:prstGeom prst="rect">
            <a:avLst/>
          </a:prstGeom>
        </p:spPr>
        <p:txBody>
          <a:bodyPr vert="horz" wrap="square" lIns="0" tIns="34290" rIns="0" bIns="0" rtlCol="0">
            <a:spAutoFit/>
          </a:bodyPr>
          <a:lstStyle/>
          <a:p>
            <a:pPr marL="12700" marR="5080" indent="75565">
              <a:lnSpc>
                <a:spcPts val="850"/>
              </a:lnSpc>
              <a:spcBef>
                <a:spcPts val="270"/>
              </a:spcBef>
              <a:tabLst>
                <a:tab pos="1047750" algn="l"/>
              </a:tabLst>
            </a:pPr>
            <a:r>
              <a:rPr sz="850" spc="-105" dirty="0">
                <a:solidFill>
                  <a:srgbClr val="231F20"/>
                </a:solidFill>
                <a:latin typeface="Arial"/>
                <a:cs typeface="Arial"/>
              </a:rPr>
              <a:t>L</a:t>
            </a:r>
            <a:r>
              <a:rPr sz="850" spc="-20" dirty="0">
                <a:solidFill>
                  <a:srgbClr val="231F20"/>
                </a:solidFill>
                <a:latin typeface="Arial"/>
                <a:cs typeface="Arial"/>
              </a:rPr>
              <a:t>ong</a:t>
            </a:r>
            <a:r>
              <a:rPr sz="850" spc="10" dirty="0">
                <a:solidFill>
                  <a:srgbClr val="231F20"/>
                </a:solidFill>
                <a:latin typeface="Arial"/>
                <a:cs typeface="Arial"/>
              </a:rPr>
              <a:t> </a:t>
            </a:r>
            <a:r>
              <a:rPr sz="850" spc="5" dirty="0">
                <a:solidFill>
                  <a:srgbClr val="231F20"/>
                </a:solidFill>
                <a:latin typeface="Arial"/>
                <a:cs typeface="Arial"/>
              </a:rPr>
              <a:t>te</a:t>
            </a:r>
            <a:r>
              <a:rPr sz="850" spc="10" dirty="0">
                <a:solidFill>
                  <a:srgbClr val="231F20"/>
                </a:solidFill>
                <a:latin typeface="Arial"/>
                <a:cs typeface="Arial"/>
              </a:rPr>
              <a:t>r</a:t>
            </a:r>
            <a:r>
              <a:rPr sz="850" spc="-25" dirty="0">
                <a:solidFill>
                  <a:srgbClr val="231F20"/>
                </a:solidFill>
                <a:latin typeface="Arial"/>
                <a:cs typeface="Arial"/>
              </a:rPr>
              <a:t>m</a:t>
            </a:r>
            <a:r>
              <a:rPr sz="850" dirty="0">
                <a:solidFill>
                  <a:srgbClr val="231F20"/>
                </a:solidFill>
                <a:latin typeface="Arial"/>
                <a:cs typeface="Arial"/>
              </a:rPr>
              <a:t>	</a:t>
            </a:r>
            <a:r>
              <a:rPr sz="850" spc="-25" dirty="0">
                <a:solidFill>
                  <a:srgbClr val="231F20"/>
                </a:solidFill>
                <a:latin typeface="Arial"/>
                <a:cs typeface="Arial"/>
              </a:rPr>
              <a:t>Cor</a:t>
            </a:r>
            <a:r>
              <a:rPr sz="850" spc="-35" dirty="0">
                <a:solidFill>
                  <a:srgbClr val="231F20"/>
                </a:solidFill>
                <a:latin typeface="Arial"/>
                <a:cs typeface="Arial"/>
              </a:rPr>
              <a:t>r</a:t>
            </a:r>
            <a:r>
              <a:rPr sz="850" spc="-25" dirty="0">
                <a:solidFill>
                  <a:srgbClr val="231F20"/>
                </a:solidFill>
                <a:latin typeface="Arial"/>
                <a:cs typeface="Arial"/>
              </a:rPr>
              <a:t>osi</a:t>
            </a:r>
            <a:r>
              <a:rPr sz="850" spc="-40" dirty="0">
                <a:solidFill>
                  <a:srgbClr val="231F20"/>
                </a:solidFill>
                <a:latin typeface="Arial"/>
                <a:cs typeface="Arial"/>
              </a:rPr>
              <a:t>v</a:t>
            </a:r>
            <a:r>
              <a:rPr sz="850" spc="-25" dirty="0">
                <a:solidFill>
                  <a:srgbClr val="231F20"/>
                </a:solidFill>
                <a:latin typeface="Arial"/>
                <a:cs typeface="Arial"/>
              </a:rPr>
              <a:t>e  </a:t>
            </a:r>
            <a:r>
              <a:rPr sz="850" spc="-20" dirty="0">
                <a:solidFill>
                  <a:srgbClr val="231F20"/>
                </a:solidFill>
                <a:latin typeface="Arial"/>
                <a:cs typeface="Arial"/>
              </a:rPr>
              <a:t>health</a:t>
            </a:r>
            <a:r>
              <a:rPr sz="850" spc="5" dirty="0">
                <a:solidFill>
                  <a:srgbClr val="231F20"/>
                </a:solidFill>
                <a:latin typeface="Arial"/>
                <a:cs typeface="Arial"/>
              </a:rPr>
              <a:t> </a:t>
            </a:r>
            <a:r>
              <a:rPr sz="850" spc="-30" dirty="0">
                <a:solidFill>
                  <a:srgbClr val="231F20"/>
                </a:solidFill>
                <a:latin typeface="Arial"/>
                <a:cs typeface="Arial"/>
              </a:rPr>
              <a:t>hazard</a:t>
            </a:r>
            <a:endParaRPr sz="850" dirty="0">
              <a:latin typeface="Arial"/>
              <a:cs typeface="Arial"/>
            </a:endParaRPr>
          </a:p>
        </p:txBody>
      </p:sp>
      <p:sp>
        <p:nvSpPr>
          <p:cNvPr id="18" name="object 20">
            <a:extLst>
              <a:ext uri="{FF2B5EF4-FFF2-40B4-BE49-F238E27FC236}">
                <a16:creationId xmlns:a16="http://schemas.microsoft.com/office/drawing/2014/main" id="{7D424A78-2D02-4B28-8AC4-778A55AC3ED9}"/>
              </a:ext>
            </a:extLst>
          </p:cNvPr>
          <p:cNvSpPr txBox="1"/>
          <p:nvPr/>
        </p:nvSpPr>
        <p:spPr>
          <a:xfrm>
            <a:off x="6385085" y="2895692"/>
            <a:ext cx="253365" cy="154940"/>
          </a:xfrm>
          <a:prstGeom prst="rect">
            <a:avLst/>
          </a:prstGeom>
        </p:spPr>
        <p:txBody>
          <a:bodyPr vert="horz" wrap="square" lIns="0" tIns="12700" rIns="0" bIns="0" rtlCol="0">
            <a:spAutoFit/>
          </a:bodyPr>
          <a:lstStyle/>
          <a:p>
            <a:pPr marL="12700">
              <a:lnSpc>
                <a:spcPct val="100000"/>
              </a:lnSpc>
              <a:spcBef>
                <a:spcPts val="100"/>
              </a:spcBef>
            </a:pPr>
            <a:r>
              <a:rPr sz="850" spc="-165" dirty="0">
                <a:solidFill>
                  <a:srgbClr val="231F20"/>
                </a:solidFill>
                <a:latin typeface="Arial"/>
                <a:cs typeface="Arial"/>
              </a:rPr>
              <a:t>T</a:t>
            </a:r>
            <a:r>
              <a:rPr sz="850" spc="-30" dirty="0">
                <a:solidFill>
                  <a:srgbClr val="231F20"/>
                </a:solidFill>
                <a:latin typeface="Arial"/>
                <a:cs typeface="Arial"/>
              </a:rPr>
              <a:t>o</a:t>
            </a:r>
            <a:r>
              <a:rPr sz="850" spc="-20" dirty="0">
                <a:solidFill>
                  <a:srgbClr val="231F20"/>
                </a:solidFill>
                <a:latin typeface="Arial"/>
                <a:cs typeface="Arial"/>
              </a:rPr>
              <a:t>xic</a:t>
            </a:r>
            <a:endParaRPr sz="850" dirty="0">
              <a:latin typeface="Arial"/>
              <a:cs typeface="Arial"/>
            </a:endParaRPr>
          </a:p>
        </p:txBody>
      </p:sp>
      <p:sp>
        <p:nvSpPr>
          <p:cNvPr id="19" name="object 21">
            <a:extLst>
              <a:ext uri="{FF2B5EF4-FFF2-40B4-BE49-F238E27FC236}">
                <a16:creationId xmlns:a16="http://schemas.microsoft.com/office/drawing/2014/main" id="{9E3FF0FC-03D4-42D2-903D-341C7EDC9A46}"/>
              </a:ext>
            </a:extLst>
          </p:cNvPr>
          <p:cNvSpPr txBox="1"/>
          <p:nvPr/>
        </p:nvSpPr>
        <p:spPr>
          <a:xfrm>
            <a:off x="8225092" y="2895692"/>
            <a:ext cx="332740" cy="154940"/>
          </a:xfrm>
          <a:prstGeom prst="rect">
            <a:avLst/>
          </a:prstGeom>
        </p:spPr>
        <p:txBody>
          <a:bodyPr vert="horz" wrap="square" lIns="0" tIns="12700" rIns="0" bIns="0" rtlCol="0">
            <a:spAutoFit/>
          </a:bodyPr>
          <a:lstStyle/>
          <a:p>
            <a:pPr marL="12700">
              <a:lnSpc>
                <a:spcPct val="100000"/>
              </a:lnSpc>
              <a:spcBef>
                <a:spcPts val="100"/>
              </a:spcBef>
            </a:pPr>
            <a:r>
              <a:rPr sz="850" dirty="0">
                <a:solidFill>
                  <a:srgbClr val="231F20"/>
                </a:solidFill>
                <a:latin typeface="Arial"/>
                <a:cs typeface="Arial"/>
              </a:rPr>
              <a:t>Irritant</a:t>
            </a:r>
            <a:endParaRPr sz="850">
              <a:latin typeface="Arial"/>
              <a:cs typeface="Arial"/>
            </a:endParaRPr>
          </a:p>
        </p:txBody>
      </p:sp>
      <p:sp>
        <p:nvSpPr>
          <p:cNvPr id="20" name="object 22">
            <a:extLst>
              <a:ext uri="{FF2B5EF4-FFF2-40B4-BE49-F238E27FC236}">
                <a16:creationId xmlns:a16="http://schemas.microsoft.com/office/drawing/2014/main" id="{51598B91-0395-4D59-8C32-04B72E3F5E1B}"/>
              </a:ext>
            </a:extLst>
          </p:cNvPr>
          <p:cNvSpPr txBox="1"/>
          <p:nvPr/>
        </p:nvSpPr>
        <p:spPr>
          <a:xfrm>
            <a:off x="7140087" y="2895692"/>
            <a:ext cx="622935" cy="262890"/>
          </a:xfrm>
          <a:prstGeom prst="rect">
            <a:avLst/>
          </a:prstGeom>
        </p:spPr>
        <p:txBody>
          <a:bodyPr vert="horz" wrap="square" lIns="0" tIns="34290" rIns="0" bIns="0" rtlCol="0">
            <a:spAutoFit/>
          </a:bodyPr>
          <a:lstStyle/>
          <a:p>
            <a:pPr marL="12700" marR="5080" indent="5715">
              <a:lnSpc>
                <a:spcPts val="850"/>
              </a:lnSpc>
              <a:spcBef>
                <a:spcPts val="270"/>
              </a:spcBef>
            </a:pPr>
            <a:r>
              <a:rPr sz="850" spc="-45" dirty="0">
                <a:solidFill>
                  <a:srgbClr val="231F20"/>
                </a:solidFill>
                <a:latin typeface="Arial"/>
                <a:cs typeface="Arial"/>
              </a:rPr>
              <a:t>M</a:t>
            </a:r>
            <a:r>
              <a:rPr sz="850" spc="-40" dirty="0">
                <a:solidFill>
                  <a:srgbClr val="231F20"/>
                </a:solidFill>
                <a:latin typeface="Arial"/>
                <a:cs typeface="Arial"/>
              </a:rPr>
              <a:t>a</a:t>
            </a:r>
            <a:r>
              <a:rPr sz="850" spc="-25" dirty="0">
                <a:solidFill>
                  <a:srgbClr val="231F20"/>
                </a:solidFill>
                <a:latin typeface="Arial"/>
                <a:cs typeface="Arial"/>
              </a:rPr>
              <a:t>y</a:t>
            </a:r>
            <a:r>
              <a:rPr sz="850" spc="10" dirty="0">
                <a:solidFill>
                  <a:srgbClr val="231F20"/>
                </a:solidFill>
                <a:latin typeface="Arial"/>
                <a:cs typeface="Arial"/>
              </a:rPr>
              <a:t> </a:t>
            </a:r>
            <a:r>
              <a:rPr sz="850" spc="-50" dirty="0">
                <a:solidFill>
                  <a:srgbClr val="231F20"/>
                </a:solidFill>
                <a:latin typeface="Arial"/>
                <a:cs typeface="Arial"/>
              </a:rPr>
              <a:t>e</a:t>
            </a:r>
            <a:r>
              <a:rPr sz="850" spc="-15" dirty="0">
                <a:solidFill>
                  <a:srgbClr val="231F20"/>
                </a:solidFill>
                <a:latin typeface="Arial"/>
                <a:cs typeface="Arial"/>
              </a:rPr>
              <a:t>xplode  </a:t>
            </a:r>
            <a:r>
              <a:rPr sz="850" spc="-20" dirty="0">
                <a:solidFill>
                  <a:srgbClr val="231F20"/>
                </a:solidFill>
                <a:latin typeface="Arial"/>
                <a:cs typeface="Arial"/>
              </a:rPr>
              <a:t>when</a:t>
            </a:r>
            <a:r>
              <a:rPr sz="850" spc="10" dirty="0">
                <a:solidFill>
                  <a:srgbClr val="231F20"/>
                </a:solidFill>
                <a:latin typeface="Arial"/>
                <a:cs typeface="Arial"/>
              </a:rPr>
              <a:t> </a:t>
            </a:r>
            <a:r>
              <a:rPr sz="850" spc="-20" dirty="0">
                <a:solidFill>
                  <a:srgbClr val="231F20"/>
                </a:solidFill>
                <a:latin typeface="Arial"/>
                <a:cs typeface="Arial"/>
              </a:rPr>
              <a:t>heated</a:t>
            </a:r>
            <a:endParaRPr sz="850" dirty="0">
              <a:latin typeface="Arial"/>
              <a:cs typeface="Arial"/>
            </a:endParaRPr>
          </a:p>
        </p:txBody>
      </p:sp>
      <p:pic>
        <p:nvPicPr>
          <p:cNvPr id="21" name="object 8">
            <a:extLst>
              <a:ext uri="{FF2B5EF4-FFF2-40B4-BE49-F238E27FC236}">
                <a16:creationId xmlns:a16="http://schemas.microsoft.com/office/drawing/2014/main" id="{62A27163-8AE7-4EFC-8B59-F08E0DAAFBD0}"/>
              </a:ext>
            </a:extLst>
          </p:cNvPr>
          <p:cNvPicPr/>
          <p:nvPr/>
        </p:nvPicPr>
        <p:blipFill rotWithShape="1">
          <a:blip r:embed="rId6" cstate="print"/>
          <a:srcRect t="8097" b="68415"/>
          <a:stretch/>
        </p:blipFill>
        <p:spPr>
          <a:xfrm>
            <a:off x="3259896" y="2187431"/>
            <a:ext cx="2623552" cy="639356"/>
          </a:xfrm>
          <a:prstGeom prst="rect">
            <a:avLst/>
          </a:prstGeom>
        </p:spPr>
      </p:pic>
      <p:pic>
        <p:nvPicPr>
          <p:cNvPr id="22" name="object 8">
            <a:extLst>
              <a:ext uri="{FF2B5EF4-FFF2-40B4-BE49-F238E27FC236}">
                <a16:creationId xmlns:a16="http://schemas.microsoft.com/office/drawing/2014/main" id="{224B9204-0790-425B-98DD-A352AD1D01F0}"/>
              </a:ext>
            </a:extLst>
          </p:cNvPr>
          <p:cNvPicPr/>
          <p:nvPr/>
        </p:nvPicPr>
        <p:blipFill rotWithShape="1">
          <a:blip r:embed="rId6" cstate="print"/>
          <a:srcRect t="36903" b="37604"/>
          <a:stretch/>
        </p:blipFill>
        <p:spPr>
          <a:xfrm>
            <a:off x="3246257" y="2915929"/>
            <a:ext cx="2623552" cy="693930"/>
          </a:xfrm>
          <a:prstGeom prst="rect">
            <a:avLst/>
          </a:prstGeom>
        </p:spPr>
      </p:pic>
      <p:pic>
        <p:nvPicPr>
          <p:cNvPr id="23" name="object 8">
            <a:extLst>
              <a:ext uri="{FF2B5EF4-FFF2-40B4-BE49-F238E27FC236}">
                <a16:creationId xmlns:a16="http://schemas.microsoft.com/office/drawing/2014/main" id="{64CC6BC8-C365-4CFB-9327-911EA465F277}"/>
              </a:ext>
            </a:extLst>
          </p:cNvPr>
          <p:cNvPicPr/>
          <p:nvPr/>
        </p:nvPicPr>
        <p:blipFill rotWithShape="1">
          <a:blip r:embed="rId6" cstate="print"/>
          <a:srcRect l="24280" t="69874" r="23571" b="4633"/>
          <a:stretch/>
        </p:blipFill>
        <p:spPr>
          <a:xfrm>
            <a:off x="3918096" y="3609859"/>
            <a:ext cx="1368152" cy="693930"/>
          </a:xfrm>
          <a:prstGeom prst="rect">
            <a:avLst/>
          </a:prstGeom>
        </p:spPr>
      </p:pic>
      <p:sp>
        <p:nvSpPr>
          <p:cNvPr id="3" name="TextBox 2">
            <a:extLst>
              <a:ext uri="{FF2B5EF4-FFF2-40B4-BE49-F238E27FC236}">
                <a16:creationId xmlns:a16="http://schemas.microsoft.com/office/drawing/2014/main" id="{77C149C2-111F-48E2-9301-379C775CE5C4}"/>
              </a:ext>
            </a:extLst>
          </p:cNvPr>
          <p:cNvSpPr txBox="1"/>
          <p:nvPr/>
        </p:nvSpPr>
        <p:spPr>
          <a:xfrm>
            <a:off x="3333331" y="1686142"/>
            <a:ext cx="5379530" cy="400110"/>
          </a:xfrm>
          <a:prstGeom prst="rect">
            <a:avLst/>
          </a:prstGeom>
          <a:noFill/>
        </p:spPr>
        <p:txBody>
          <a:bodyPr wrap="square" rtlCol="0">
            <a:spAutoFit/>
          </a:bodyPr>
          <a:lstStyle/>
          <a:p>
            <a:r>
              <a:rPr lang="en-US" dirty="0"/>
              <a:t>European symbols	International symbols</a:t>
            </a:r>
            <a:endParaRPr lang="en-GB" dirty="0"/>
          </a:p>
        </p:txBody>
      </p:sp>
    </p:spTree>
    <p:extLst>
      <p:ext uri="{BB962C8B-B14F-4D97-AF65-F5344CB8AC3E}">
        <p14:creationId xmlns:p14="http://schemas.microsoft.com/office/powerpoint/2010/main" val="334950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372" y="1057313"/>
            <a:ext cx="8219256" cy="639356"/>
          </a:xfrm>
        </p:spPr>
        <p:txBody>
          <a:bodyPr/>
          <a:lstStyle/>
          <a:p>
            <a:r>
              <a:rPr lang="en-US" dirty="0">
                <a:ea typeface="ＭＳ Ｐゴシック" pitchFamily="-105" charset="-128"/>
              </a:rPr>
              <a:t> Fires</a:t>
            </a:r>
            <a:endParaRPr lang="en-US" dirty="0"/>
          </a:p>
        </p:txBody>
      </p:sp>
      <p:pic>
        <p:nvPicPr>
          <p:cNvPr id="12" name="Picture 11">
            <a:extLst>
              <a:ext uri="{FF2B5EF4-FFF2-40B4-BE49-F238E27FC236}">
                <a16:creationId xmlns:a16="http://schemas.microsoft.com/office/drawing/2014/main" id="{6BE87232-C342-4F4A-97A1-507DA10EB58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51182" y="5013176"/>
            <a:ext cx="1230468" cy="928655"/>
          </a:xfrm>
          <a:prstGeom prst="rect">
            <a:avLst/>
          </a:prstGeom>
        </p:spPr>
      </p:pic>
      <p:pic>
        <p:nvPicPr>
          <p:cNvPr id="13" name="Picture 12">
            <a:extLst>
              <a:ext uri="{FF2B5EF4-FFF2-40B4-BE49-F238E27FC236}">
                <a16:creationId xmlns:a16="http://schemas.microsoft.com/office/drawing/2014/main" id="{C992457B-4ACF-4A8F-9B8B-408FE95BE48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668344" y="2035450"/>
            <a:ext cx="1238206" cy="928655"/>
          </a:xfrm>
          <a:prstGeom prst="rect">
            <a:avLst/>
          </a:prstGeom>
        </p:spPr>
      </p:pic>
      <p:sp>
        <p:nvSpPr>
          <p:cNvPr id="4" name="Content Placeholder 3">
            <a:extLst>
              <a:ext uri="{FF2B5EF4-FFF2-40B4-BE49-F238E27FC236}">
                <a16:creationId xmlns:a16="http://schemas.microsoft.com/office/drawing/2014/main" id="{3B0B7C2C-111D-406D-B154-294C0A85A078}"/>
              </a:ext>
            </a:extLst>
          </p:cNvPr>
          <p:cNvSpPr>
            <a:spLocks noGrp="1"/>
          </p:cNvSpPr>
          <p:nvPr>
            <p:ph sz="quarter" idx="10"/>
          </p:nvPr>
        </p:nvSpPr>
        <p:spPr>
          <a:xfrm>
            <a:off x="611560" y="1527720"/>
            <a:ext cx="7056784" cy="4131200"/>
          </a:xfrm>
        </p:spPr>
        <p:txBody>
          <a:bodyPr/>
          <a:lstStyle/>
          <a:p>
            <a:r>
              <a:rPr lang="en-US" dirty="0"/>
              <a:t>If you discover a fire you should:</a:t>
            </a:r>
          </a:p>
          <a:p>
            <a:pPr marL="342900" indent="-342900">
              <a:spcBef>
                <a:spcPts val="500"/>
              </a:spcBef>
              <a:spcAft>
                <a:spcPts val="500"/>
              </a:spcAft>
              <a:buClr>
                <a:srgbClr val="0077E3"/>
              </a:buClr>
              <a:buFont typeface="Arial" panose="020B0604020202020204" pitchFamily="34" charset="0"/>
              <a:buChar char="•"/>
            </a:pPr>
            <a:r>
              <a:rPr lang="en-GB" dirty="0"/>
              <a:t>Raise the alarm by shouting ‘Fire!’, pressing the nearest alarm button or calling 999.</a:t>
            </a:r>
          </a:p>
          <a:p>
            <a:pPr marL="342900" indent="-342900">
              <a:spcBef>
                <a:spcPts val="500"/>
              </a:spcBef>
              <a:spcAft>
                <a:spcPts val="500"/>
              </a:spcAft>
              <a:buClr>
                <a:srgbClr val="0077E3"/>
              </a:buClr>
              <a:buFont typeface="Arial" panose="020B0604020202020204" pitchFamily="34" charset="0"/>
              <a:buChar char="•"/>
            </a:pPr>
            <a:r>
              <a:rPr lang="en-GB" dirty="0"/>
              <a:t>Only attempt to put the fire out if it is small, you are trained to do so and have the correct extinguisher or blanket available. Ensure your exit is clear before attempting to do so. Those not trained must evacuate immediately.</a:t>
            </a:r>
          </a:p>
          <a:p>
            <a:pPr marL="342900" indent="-342900">
              <a:spcBef>
                <a:spcPts val="500"/>
              </a:spcBef>
              <a:spcAft>
                <a:spcPts val="500"/>
              </a:spcAft>
              <a:buClr>
                <a:srgbClr val="0077E3"/>
              </a:buClr>
              <a:buFont typeface="Arial" panose="020B0604020202020204" pitchFamily="34" charset="0"/>
              <a:buChar char="•"/>
            </a:pPr>
            <a:r>
              <a:rPr lang="en-GB" dirty="0"/>
              <a:t>Leave all belongings and tools and leave in an orderly manner, helping those who may need help.</a:t>
            </a:r>
          </a:p>
          <a:p>
            <a:pPr marL="342900" indent="-342900">
              <a:spcBef>
                <a:spcPts val="500"/>
              </a:spcBef>
              <a:spcAft>
                <a:spcPts val="500"/>
              </a:spcAft>
              <a:buClr>
                <a:srgbClr val="0077E3"/>
              </a:buClr>
              <a:buFont typeface="Arial" panose="020B0604020202020204" pitchFamily="34" charset="0"/>
              <a:buChar char="•"/>
            </a:pPr>
            <a:r>
              <a:rPr lang="en-GB" dirty="0"/>
              <a:t>Assemble at the emergency assembly point and await further instruction.</a:t>
            </a:r>
          </a:p>
        </p:txBody>
      </p:sp>
    </p:spTree>
    <p:extLst>
      <p:ext uri="{BB962C8B-B14F-4D97-AF65-F5344CB8AC3E}">
        <p14:creationId xmlns:p14="http://schemas.microsoft.com/office/powerpoint/2010/main" val="3775175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12">
            <a:extLst>
              <a:ext uri="{FF2B5EF4-FFF2-40B4-BE49-F238E27FC236}">
                <a16:creationId xmlns:a16="http://schemas.microsoft.com/office/drawing/2014/main" id="{C336710C-90DE-4F95-8B56-FC64C7DD285C}"/>
              </a:ext>
            </a:extLst>
          </p:cNvPr>
          <p:cNvSpPr/>
          <p:nvPr/>
        </p:nvSpPr>
        <p:spPr>
          <a:xfrm>
            <a:off x="5140937" y="1729015"/>
            <a:ext cx="1447800" cy="2506980"/>
          </a:xfrm>
          <a:custGeom>
            <a:avLst/>
            <a:gdLst/>
            <a:ahLst/>
            <a:cxnLst/>
            <a:rect l="l" t="t" r="r" b="b"/>
            <a:pathLst>
              <a:path w="1447800" h="2506979">
                <a:moveTo>
                  <a:pt x="1447317" y="0"/>
                </a:moveTo>
                <a:lnTo>
                  <a:pt x="0" y="2506802"/>
                </a:lnTo>
                <a:lnTo>
                  <a:pt x="2819" y="2506802"/>
                </a:lnTo>
                <a:lnTo>
                  <a:pt x="13652" y="2496566"/>
                </a:lnTo>
                <a:lnTo>
                  <a:pt x="567867" y="2185771"/>
                </a:lnTo>
                <a:lnTo>
                  <a:pt x="1445018" y="666534"/>
                </a:lnTo>
                <a:lnTo>
                  <a:pt x="1447317" y="670496"/>
                </a:lnTo>
                <a:lnTo>
                  <a:pt x="1447317" y="0"/>
                </a:lnTo>
                <a:close/>
              </a:path>
            </a:pathLst>
          </a:custGeom>
          <a:solidFill>
            <a:srgbClr val="009BDF"/>
          </a:solidFill>
        </p:spPr>
        <p:txBody>
          <a:bodyPr wrap="square" lIns="0" tIns="0" rIns="0" bIns="0" rtlCol="0"/>
          <a:lstStyle/>
          <a:p>
            <a:endParaRPr dirty="0"/>
          </a:p>
        </p:txBody>
      </p:sp>
      <p:sp>
        <p:nvSpPr>
          <p:cNvPr id="2" name="Title 1"/>
          <p:cNvSpPr>
            <a:spLocks noGrp="1"/>
          </p:cNvSpPr>
          <p:nvPr>
            <p:ph type="title"/>
          </p:nvPr>
        </p:nvSpPr>
        <p:spPr>
          <a:xfrm>
            <a:off x="433662" y="1129152"/>
            <a:ext cx="8219256" cy="639356"/>
          </a:xfrm>
        </p:spPr>
        <p:txBody>
          <a:bodyPr/>
          <a:lstStyle/>
          <a:p>
            <a:r>
              <a:rPr lang="en-US" dirty="0">
                <a:ea typeface="ＭＳ Ｐゴシック" pitchFamily="-105" charset="-128"/>
              </a:rPr>
              <a:t> Fires</a:t>
            </a:r>
            <a:endParaRPr lang="en-US" dirty="0"/>
          </a:p>
        </p:txBody>
      </p:sp>
      <p:sp>
        <p:nvSpPr>
          <p:cNvPr id="4" name="Content Placeholder 3">
            <a:extLst>
              <a:ext uri="{FF2B5EF4-FFF2-40B4-BE49-F238E27FC236}">
                <a16:creationId xmlns:a16="http://schemas.microsoft.com/office/drawing/2014/main" id="{3B0B7C2C-111D-406D-B154-294C0A85A078}"/>
              </a:ext>
            </a:extLst>
          </p:cNvPr>
          <p:cNvSpPr>
            <a:spLocks noGrp="1"/>
          </p:cNvSpPr>
          <p:nvPr>
            <p:ph sz="quarter" idx="10"/>
          </p:nvPr>
        </p:nvSpPr>
        <p:spPr>
          <a:xfrm>
            <a:off x="491082" y="1755917"/>
            <a:ext cx="4334261" cy="2088232"/>
          </a:xfrm>
        </p:spPr>
        <p:txBody>
          <a:bodyPr/>
          <a:lstStyle/>
          <a:p>
            <a:pPr>
              <a:lnSpc>
                <a:spcPct val="100000"/>
              </a:lnSpc>
            </a:pPr>
            <a:r>
              <a:rPr lang="en-US" dirty="0"/>
              <a:t>Fire require three sources to burn. These are:</a:t>
            </a:r>
          </a:p>
          <a:p>
            <a:pPr marL="342900" indent="-342900">
              <a:lnSpc>
                <a:spcPct val="100000"/>
              </a:lnSpc>
              <a:spcBef>
                <a:spcPts val="500"/>
              </a:spcBef>
              <a:spcAft>
                <a:spcPts val="500"/>
              </a:spcAft>
              <a:buClr>
                <a:srgbClr val="0077E3"/>
              </a:buClr>
              <a:buFont typeface="Arial" panose="020B0604020202020204" pitchFamily="34" charset="0"/>
              <a:buChar char="•"/>
            </a:pPr>
            <a:r>
              <a:rPr lang="en-US" dirty="0"/>
              <a:t>Oxygen</a:t>
            </a:r>
          </a:p>
          <a:p>
            <a:pPr marL="342900" indent="-342900">
              <a:lnSpc>
                <a:spcPct val="100000"/>
              </a:lnSpc>
              <a:spcBef>
                <a:spcPts val="500"/>
              </a:spcBef>
              <a:spcAft>
                <a:spcPts val="500"/>
              </a:spcAft>
              <a:buClr>
                <a:srgbClr val="0077E3"/>
              </a:buClr>
              <a:buFont typeface="Arial" panose="020B0604020202020204" pitchFamily="34" charset="0"/>
              <a:buChar char="•"/>
            </a:pPr>
            <a:r>
              <a:rPr lang="en-US" dirty="0"/>
              <a:t>Heat or a spark</a:t>
            </a:r>
          </a:p>
          <a:p>
            <a:pPr marL="342900" indent="-342900">
              <a:lnSpc>
                <a:spcPct val="100000"/>
              </a:lnSpc>
              <a:spcBef>
                <a:spcPts val="500"/>
              </a:spcBef>
              <a:spcAft>
                <a:spcPts val="500"/>
              </a:spcAft>
              <a:buClr>
                <a:srgbClr val="0077E3"/>
              </a:buClr>
              <a:buFont typeface="Arial" panose="020B0604020202020204" pitchFamily="34" charset="0"/>
              <a:buChar char="•"/>
            </a:pPr>
            <a:r>
              <a:rPr lang="en-US" dirty="0"/>
              <a:t>Fuel</a:t>
            </a:r>
          </a:p>
          <a:p>
            <a:pPr marL="342900" indent="-342900">
              <a:lnSpc>
                <a:spcPct val="100000"/>
              </a:lnSpc>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2DF71E6B-F0A5-469D-B491-0690CE5F3E19}"/>
              </a:ext>
            </a:extLst>
          </p:cNvPr>
          <p:cNvSpPr txBox="1"/>
          <p:nvPr/>
        </p:nvSpPr>
        <p:spPr>
          <a:xfrm>
            <a:off x="434302" y="4627841"/>
            <a:ext cx="7987366" cy="1323439"/>
          </a:xfrm>
          <a:prstGeom prst="rect">
            <a:avLst/>
          </a:prstGeom>
          <a:noFill/>
        </p:spPr>
        <p:txBody>
          <a:bodyPr wrap="square" rtlCol="0">
            <a:spAutoFit/>
          </a:bodyPr>
          <a:lstStyle/>
          <a:p>
            <a:pPr>
              <a:lnSpc>
                <a:spcPct val="100000"/>
              </a:lnSpc>
            </a:pPr>
            <a:r>
              <a:rPr lang="en-US" dirty="0"/>
              <a:t>If any one of these are not present the fire will not burn. </a:t>
            </a:r>
            <a:br>
              <a:rPr lang="en-US" dirty="0"/>
            </a:br>
            <a:r>
              <a:rPr lang="en-US" dirty="0"/>
              <a:t>Most fire extinguishers remove the oxygen or heat from the equation. </a:t>
            </a:r>
            <a:br>
              <a:rPr lang="en-US" dirty="0"/>
            </a:br>
            <a:r>
              <a:rPr lang="en-US" dirty="0"/>
              <a:t>Different types of fuel require different types of extinguisher.</a:t>
            </a:r>
          </a:p>
          <a:p>
            <a:endParaRPr lang="en-GB" dirty="0"/>
          </a:p>
        </p:txBody>
      </p:sp>
      <p:sp>
        <p:nvSpPr>
          <p:cNvPr id="6" name="object 16">
            <a:extLst>
              <a:ext uri="{FF2B5EF4-FFF2-40B4-BE49-F238E27FC236}">
                <a16:creationId xmlns:a16="http://schemas.microsoft.com/office/drawing/2014/main" id="{779F6E6A-A254-4C20-9313-704B8BEB3836}"/>
              </a:ext>
            </a:extLst>
          </p:cNvPr>
          <p:cNvSpPr/>
          <p:nvPr/>
        </p:nvSpPr>
        <p:spPr>
          <a:xfrm>
            <a:off x="6569561" y="1726913"/>
            <a:ext cx="1451610" cy="2510155"/>
          </a:xfrm>
          <a:custGeom>
            <a:avLst/>
            <a:gdLst/>
            <a:ahLst/>
            <a:cxnLst/>
            <a:rect l="l" t="t" r="r" b="b"/>
            <a:pathLst>
              <a:path w="1451610" h="2510154">
                <a:moveTo>
                  <a:pt x="1917" y="0"/>
                </a:moveTo>
                <a:lnTo>
                  <a:pt x="0" y="3276"/>
                </a:lnTo>
                <a:lnTo>
                  <a:pt x="0" y="673773"/>
                </a:lnTo>
                <a:lnTo>
                  <a:pt x="874864" y="2189048"/>
                </a:lnTo>
                <a:lnTo>
                  <a:pt x="1451114" y="2510078"/>
                </a:lnTo>
                <a:lnTo>
                  <a:pt x="1917" y="0"/>
                </a:lnTo>
                <a:close/>
              </a:path>
            </a:pathLst>
          </a:custGeom>
          <a:solidFill>
            <a:srgbClr val="DA2128"/>
          </a:solidFill>
        </p:spPr>
        <p:txBody>
          <a:bodyPr wrap="square" lIns="0" tIns="0" rIns="0" bIns="0" rtlCol="0"/>
          <a:lstStyle/>
          <a:p>
            <a:endParaRPr/>
          </a:p>
        </p:txBody>
      </p:sp>
      <p:sp>
        <p:nvSpPr>
          <p:cNvPr id="7" name="object 10">
            <a:extLst>
              <a:ext uri="{FF2B5EF4-FFF2-40B4-BE49-F238E27FC236}">
                <a16:creationId xmlns:a16="http://schemas.microsoft.com/office/drawing/2014/main" id="{7CFC87E7-4E32-4848-BF7A-ACEDCD3BDD4F}"/>
              </a:ext>
            </a:extLst>
          </p:cNvPr>
          <p:cNvSpPr/>
          <p:nvPr/>
        </p:nvSpPr>
        <p:spPr>
          <a:xfrm>
            <a:off x="6089876" y="2826047"/>
            <a:ext cx="969644" cy="1092835"/>
          </a:xfrm>
          <a:custGeom>
            <a:avLst/>
            <a:gdLst/>
            <a:ahLst/>
            <a:cxnLst/>
            <a:rect l="l" t="t" r="r" b="b"/>
            <a:pathLst>
              <a:path w="969645" h="1092835">
                <a:moveTo>
                  <a:pt x="460819" y="0"/>
                </a:moveTo>
                <a:lnTo>
                  <a:pt x="414521" y="61606"/>
                </a:lnTo>
                <a:lnTo>
                  <a:pt x="395533" y="99669"/>
                </a:lnTo>
                <a:lnTo>
                  <a:pt x="379745" y="142092"/>
                </a:lnTo>
                <a:lnTo>
                  <a:pt x="367479" y="188515"/>
                </a:lnTo>
                <a:lnTo>
                  <a:pt x="359053" y="238578"/>
                </a:lnTo>
                <a:lnTo>
                  <a:pt x="354787" y="291920"/>
                </a:lnTo>
                <a:lnTo>
                  <a:pt x="355003" y="348183"/>
                </a:lnTo>
                <a:lnTo>
                  <a:pt x="327743" y="319645"/>
                </a:lnTo>
                <a:lnTo>
                  <a:pt x="290568" y="291430"/>
                </a:lnTo>
                <a:lnTo>
                  <a:pt x="248913" y="265133"/>
                </a:lnTo>
                <a:lnTo>
                  <a:pt x="208216" y="242354"/>
                </a:lnTo>
                <a:lnTo>
                  <a:pt x="227116" y="272920"/>
                </a:lnTo>
                <a:lnTo>
                  <a:pt x="239949" y="310502"/>
                </a:lnTo>
                <a:lnTo>
                  <a:pt x="247472" y="355858"/>
                </a:lnTo>
                <a:lnTo>
                  <a:pt x="250444" y="409748"/>
                </a:lnTo>
                <a:lnTo>
                  <a:pt x="249624" y="472930"/>
                </a:lnTo>
                <a:lnTo>
                  <a:pt x="245770" y="546163"/>
                </a:lnTo>
                <a:lnTo>
                  <a:pt x="229765" y="516612"/>
                </a:lnTo>
                <a:lnTo>
                  <a:pt x="199682" y="486422"/>
                </a:lnTo>
                <a:lnTo>
                  <a:pt x="159359" y="458795"/>
                </a:lnTo>
                <a:lnTo>
                  <a:pt x="112636" y="436930"/>
                </a:lnTo>
                <a:lnTo>
                  <a:pt x="130826" y="472238"/>
                </a:lnTo>
                <a:lnTo>
                  <a:pt x="140986" y="510494"/>
                </a:lnTo>
                <a:lnTo>
                  <a:pt x="144099" y="554649"/>
                </a:lnTo>
                <a:lnTo>
                  <a:pt x="141150" y="607652"/>
                </a:lnTo>
                <a:lnTo>
                  <a:pt x="133121" y="672452"/>
                </a:lnTo>
                <a:lnTo>
                  <a:pt x="108483" y="641306"/>
                </a:lnTo>
                <a:lnTo>
                  <a:pt x="74242" y="615281"/>
                </a:lnTo>
                <a:lnTo>
                  <a:pt x="36161" y="595655"/>
                </a:lnTo>
                <a:lnTo>
                  <a:pt x="0" y="583704"/>
                </a:lnTo>
                <a:lnTo>
                  <a:pt x="23116" y="612263"/>
                </a:lnTo>
                <a:lnTo>
                  <a:pt x="41589" y="656276"/>
                </a:lnTo>
                <a:lnTo>
                  <a:pt x="55891" y="709580"/>
                </a:lnTo>
                <a:lnTo>
                  <a:pt x="66496" y="766013"/>
                </a:lnTo>
                <a:lnTo>
                  <a:pt x="73878" y="819411"/>
                </a:lnTo>
                <a:lnTo>
                  <a:pt x="78511" y="863612"/>
                </a:lnTo>
                <a:lnTo>
                  <a:pt x="86783" y="907714"/>
                </a:lnTo>
                <a:lnTo>
                  <a:pt x="103740" y="950997"/>
                </a:lnTo>
                <a:lnTo>
                  <a:pt x="129875" y="995099"/>
                </a:lnTo>
                <a:lnTo>
                  <a:pt x="165675" y="1041659"/>
                </a:lnTo>
                <a:lnTo>
                  <a:pt x="211632" y="1092314"/>
                </a:lnTo>
                <a:lnTo>
                  <a:pt x="740714" y="1088898"/>
                </a:lnTo>
                <a:lnTo>
                  <a:pt x="783043" y="1055719"/>
                </a:lnTo>
                <a:lnTo>
                  <a:pt x="816360" y="1012710"/>
                </a:lnTo>
                <a:lnTo>
                  <a:pt x="841485" y="964785"/>
                </a:lnTo>
                <a:lnTo>
                  <a:pt x="859236" y="916859"/>
                </a:lnTo>
                <a:lnTo>
                  <a:pt x="870432" y="873848"/>
                </a:lnTo>
                <a:lnTo>
                  <a:pt x="878760" y="833819"/>
                </a:lnTo>
                <a:lnTo>
                  <a:pt x="889546" y="791984"/>
                </a:lnTo>
                <a:lnTo>
                  <a:pt x="906067" y="749000"/>
                </a:lnTo>
                <a:lnTo>
                  <a:pt x="931602" y="705525"/>
                </a:lnTo>
                <a:lnTo>
                  <a:pt x="969429" y="662216"/>
                </a:lnTo>
                <a:lnTo>
                  <a:pt x="926599" y="672192"/>
                </a:lnTo>
                <a:lnTo>
                  <a:pt x="877689" y="688246"/>
                </a:lnTo>
                <a:lnTo>
                  <a:pt x="834539" y="704941"/>
                </a:lnTo>
                <a:lnTo>
                  <a:pt x="808989" y="716838"/>
                </a:lnTo>
                <a:lnTo>
                  <a:pt x="793682" y="722810"/>
                </a:lnTo>
                <a:lnTo>
                  <a:pt x="778697" y="723663"/>
                </a:lnTo>
                <a:lnTo>
                  <a:pt x="772031" y="716837"/>
                </a:lnTo>
                <a:lnTo>
                  <a:pt x="781684" y="699770"/>
                </a:lnTo>
                <a:lnTo>
                  <a:pt x="795053" y="677581"/>
                </a:lnTo>
                <a:lnTo>
                  <a:pt x="806714" y="642876"/>
                </a:lnTo>
                <a:lnTo>
                  <a:pt x="814963" y="597361"/>
                </a:lnTo>
                <a:lnTo>
                  <a:pt x="818093" y="542744"/>
                </a:lnTo>
                <a:lnTo>
                  <a:pt x="814397" y="480731"/>
                </a:lnTo>
                <a:lnTo>
                  <a:pt x="802170" y="413029"/>
                </a:lnTo>
                <a:lnTo>
                  <a:pt x="773436" y="492948"/>
                </a:lnTo>
                <a:lnTo>
                  <a:pt x="746410" y="541481"/>
                </a:lnTo>
                <a:lnTo>
                  <a:pt x="722799" y="563652"/>
                </a:lnTo>
                <a:lnTo>
                  <a:pt x="704310" y="564489"/>
                </a:lnTo>
                <a:lnTo>
                  <a:pt x="692648" y="549017"/>
                </a:lnTo>
                <a:lnTo>
                  <a:pt x="689521" y="522262"/>
                </a:lnTo>
                <a:lnTo>
                  <a:pt x="691196" y="485614"/>
                </a:lnTo>
                <a:lnTo>
                  <a:pt x="691544" y="439579"/>
                </a:lnTo>
                <a:lnTo>
                  <a:pt x="688667" y="387856"/>
                </a:lnTo>
                <a:lnTo>
                  <a:pt x="680669" y="334142"/>
                </a:lnTo>
                <a:lnTo>
                  <a:pt x="665656" y="282135"/>
                </a:lnTo>
                <a:lnTo>
                  <a:pt x="641730" y="235534"/>
                </a:lnTo>
                <a:lnTo>
                  <a:pt x="646782" y="291878"/>
                </a:lnTo>
                <a:lnTo>
                  <a:pt x="639554" y="351656"/>
                </a:lnTo>
                <a:lnTo>
                  <a:pt x="624880" y="404576"/>
                </a:lnTo>
                <a:lnTo>
                  <a:pt x="607593" y="440347"/>
                </a:lnTo>
                <a:lnTo>
                  <a:pt x="584178" y="465141"/>
                </a:lnTo>
                <a:lnTo>
                  <a:pt x="566205" y="469779"/>
                </a:lnTo>
                <a:lnTo>
                  <a:pt x="555274" y="457138"/>
                </a:lnTo>
                <a:lnTo>
                  <a:pt x="552983" y="430098"/>
                </a:lnTo>
                <a:lnTo>
                  <a:pt x="551169" y="384556"/>
                </a:lnTo>
                <a:lnTo>
                  <a:pt x="542529" y="340616"/>
                </a:lnTo>
                <a:lnTo>
                  <a:pt x="529086" y="297351"/>
                </a:lnTo>
                <a:lnTo>
                  <a:pt x="512862" y="253832"/>
                </a:lnTo>
                <a:lnTo>
                  <a:pt x="495879" y="209134"/>
                </a:lnTo>
                <a:lnTo>
                  <a:pt x="480161" y="162329"/>
                </a:lnTo>
                <a:lnTo>
                  <a:pt x="467730" y="112490"/>
                </a:lnTo>
                <a:lnTo>
                  <a:pt x="460608" y="58689"/>
                </a:lnTo>
                <a:lnTo>
                  <a:pt x="460819" y="0"/>
                </a:lnTo>
                <a:close/>
              </a:path>
            </a:pathLst>
          </a:custGeom>
          <a:solidFill>
            <a:srgbClr val="C9252B"/>
          </a:solidFill>
        </p:spPr>
        <p:txBody>
          <a:bodyPr wrap="square" lIns="0" tIns="0" rIns="0" bIns="0" rtlCol="0"/>
          <a:lstStyle/>
          <a:p>
            <a:endParaRPr/>
          </a:p>
        </p:txBody>
      </p:sp>
      <p:sp>
        <p:nvSpPr>
          <p:cNvPr id="8" name="object 11">
            <a:extLst>
              <a:ext uri="{FF2B5EF4-FFF2-40B4-BE49-F238E27FC236}">
                <a16:creationId xmlns:a16="http://schemas.microsoft.com/office/drawing/2014/main" id="{C094B2F1-C2D0-4899-87D0-E76121B7E5DC}"/>
              </a:ext>
            </a:extLst>
          </p:cNvPr>
          <p:cNvSpPr/>
          <p:nvPr/>
        </p:nvSpPr>
        <p:spPr>
          <a:xfrm>
            <a:off x="6287858" y="3348310"/>
            <a:ext cx="512445" cy="570230"/>
          </a:xfrm>
          <a:custGeom>
            <a:avLst/>
            <a:gdLst/>
            <a:ahLst/>
            <a:cxnLst/>
            <a:rect l="l" t="t" r="r" b="b"/>
            <a:pathLst>
              <a:path w="512445" h="570229">
                <a:moveTo>
                  <a:pt x="262839" y="0"/>
                </a:moveTo>
                <a:lnTo>
                  <a:pt x="264383" y="43950"/>
                </a:lnTo>
                <a:lnTo>
                  <a:pt x="257289" y="93019"/>
                </a:lnTo>
                <a:lnTo>
                  <a:pt x="246994" y="138247"/>
                </a:lnTo>
                <a:lnTo>
                  <a:pt x="238937" y="170675"/>
                </a:lnTo>
                <a:lnTo>
                  <a:pt x="216964" y="152860"/>
                </a:lnTo>
                <a:lnTo>
                  <a:pt x="193709" y="125445"/>
                </a:lnTo>
                <a:lnTo>
                  <a:pt x="171736" y="89070"/>
                </a:lnTo>
                <a:lnTo>
                  <a:pt x="153606" y="44373"/>
                </a:lnTo>
                <a:lnTo>
                  <a:pt x="143869" y="92148"/>
                </a:lnTo>
                <a:lnTo>
                  <a:pt x="138304" y="137552"/>
                </a:lnTo>
                <a:lnTo>
                  <a:pt x="136534" y="182197"/>
                </a:lnTo>
                <a:lnTo>
                  <a:pt x="138178" y="227695"/>
                </a:lnTo>
                <a:lnTo>
                  <a:pt x="142856" y="275657"/>
                </a:lnTo>
                <a:lnTo>
                  <a:pt x="150190" y="327698"/>
                </a:lnTo>
                <a:lnTo>
                  <a:pt x="123841" y="312924"/>
                </a:lnTo>
                <a:lnTo>
                  <a:pt x="95575" y="288867"/>
                </a:lnTo>
                <a:lnTo>
                  <a:pt x="64749" y="255210"/>
                </a:lnTo>
                <a:lnTo>
                  <a:pt x="30721" y="211632"/>
                </a:lnTo>
                <a:lnTo>
                  <a:pt x="27889" y="262305"/>
                </a:lnTo>
                <a:lnTo>
                  <a:pt x="33701" y="309773"/>
                </a:lnTo>
                <a:lnTo>
                  <a:pt x="46553" y="358520"/>
                </a:lnTo>
                <a:lnTo>
                  <a:pt x="64846" y="413029"/>
                </a:lnTo>
                <a:lnTo>
                  <a:pt x="54235" y="416497"/>
                </a:lnTo>
                <a:lnTo>
                  <a:pt x="38823" y="420284"/>
                </a:lnTo>
                <a:lnTo>
                  <a:pt x="20212" y="422151"/>
                </a:lnTo>
                <a:lnTo>
                  <a:pt x="0" y="419862"/>
                </a:lnTo>
                <a:lnTo>
                  <a:pt x="21277" y="457729"/>
                </a:lnTo>
                <a:lnTo>
                  <a:pt x="49918" y="500076"/>
                </a:lnTo>
                <a:lnTo>
                  <a:pt x="79200" y="539864"/>
                </a:lnTo>
                <a:lnTo>
                  <a:pt x="102400" y="570052"/>
                </a:lnTo>
                <a:lnTo>
                  <a:pt x="423265" y="563219"/>
                </a:lnTo>
                <a:lnTo>
                  <a:pt x="445292" y="542158"/>
                </a:lnTo>
                <a:lnTo>
                  <a:pt x="468920" y="507331"/>
                </a:lnTo>
                <a:lnTo>
                  <a:pt x="491908" y="462901"/>
                </a:lnTo>
                <a:lnTo>
                  <a:pt x="512013" y="413029"/>
                </a:lnTo>
                <a:lnTo>
                  <a:pt x="490735" y="425030"/>
                </a:lnTo>
                <a:lnTo>
                  <a:pt x="464656" y="434790"/>
                </a:lnTo>
                <a:lnTo>
                  <a:pt x="436655" y="441350"/>
                </a:lnTo>
                <a:lnTo>
                  <a:pt x="409613" y="443750"/>
                </a:lnTo>
                <a:lnTo>
                  <a:pt x="431569" y="413387"/>
                </a:lnTo>
                <a:lnTo>
                  <a:pt x="454179" y="370406"/>
                </a:lnTo>
                <a:lnTo>
                  <a:pt x="474004" y="319395"/>
                </a:lnTo>
                <a:lnTo>
                  <a:pt x="487604" y="264941"/>
                </a:lnTo>
                <a:lnTo>
                  <a:pt x="491540" y="211632"/>
                </a:lnTo>
                <a:lnTo>
                  <a:pt x="476231" y="239636"/>
                </a:lnTo>
                <a:lnTo>
                  <a:pt x="445882" y="269240"/>
                </a:lnTo>
                <a:lnTo>
                  <a:pt x="408492" y="295643"/>
                </a:lnTo>
                <a:lnTo>
                  <a:pt x="372059" y="314045"/>
                </a:lnTo>
                <a:lnTo>
                  <a:pt x="379683" y="283321"/>
                </a:lnTo>
                <a:lnTo>
                  <a:pt x="385502" y="241949"/>
                </a:lnTo>
                <a:lnTo>
                  <a:pt x="388533" y="192386"/>
                </a:lnTo>
                <a:lnTo>
                  <a:pt x="387796" y="137088"/>
                </a:lnTo>
                <a:lnTo>
                  <a:pt x="382308" y="78511"/>
                </a:lnTo>
                <a:lnTo>
                  <a:pt x="373026" y="110511"/>
                </a:lnTo>
                <a:lnTo>
                  <a:pt x="354144" y="142513"/>
                </a:lnTo>
                <a:lnTo>
                  <a:pt x="331421" y="170676"/>
                </a:lnTo>
                <a:lnTo>
                  <a:pt x="310616" y="191160"/>
                </a:lnTo>
                <a:lnTo>
                  <a:pt x="308430" y="164174"/>
                </a:lnTo>
                <a:lnTo>
                  <a:pt x="300805" y="123745"/>
                </a:lnTo>
                <a:lnTo>
                  <a:pt x="286142" y="69234"/>
                </a:lnTo>
                <a:lnTo>
                  <a:pt x="262839" y="0"/>
                </a:lnTo>
                <a:close/>
              </a:path>
            </a:pathLst>
          </a:custGeom>
          <a:solidFill>
            <a:srgbClr val="FFDA00"/>
          </a:solidFill>
        </p:spPr>
        <p:txBody>
          <a:bodyPr wrap="square" lIns="0" tIns="0" rIns="0" bIns="0" rtlCol="0"/>
          <a:lstStyle/>
          <a:p>
            <a:endParaRPr/>
          </a:p>
        </p:txBody>
      </p:sp>
      <p:sp>
        <p:nvSpPr>
          <p:cNvPr id="10" name="object 13">
            <a:extLst>
              <a:ext uri="{FF2B5EF4-FFF2-40B4-BE49-F238E27FC236}">
                <a16:creationId xmlns:a16="http://schemas.microsoft.com/office/drawing/2014/main" id="{FA3DF9FE-9503-4A53-98AE-B68B6D2BE798}"/>
              </a:ext>
            </a:extLst>
          </p:cNvPr>
          <p:cNvSpPr/>
          <p:nvPr/>
        </p:nvSpPr>
        <p:spPr>
          <a:xfrm>
            <a:off x="5140937" y="1729015"/>
            <a:ext cx="1447800" cy="2506980"/>
          </a:xfrm>
          <a:custGeom>
            <a:avLst/>
            <a:gdLst/>
            <a:ahLst/>
            <a:cxnLst/>
            <a:rect l="l" t="t" r="r" b="b"/>
            <a:pathLst>
              <a:path w="1447800" h="2506979">
                <a:moveTo>
                  <a:pt x="567867" y="2185771"/>
                </a:moveTo>
                <a:lnTo>
                  <a:pt x="1445018" y="666534"/>
                </a:lnTo>
                <a:lnTo>
                  <a:pt x="1447317" y="670496"/>
                </a:lnTo>
                <a:lnTo>
                  <a:pt x="1447317" y="0"/>
                </a:lnTo>
                <a:lnTo>
                  <a:pt x="0" y="2506802"/>
                </a:lnTo>
                <a:lnTo>
                  <a:pt x="2819" y="2506802"/>
                </a:lnTo>
                <a:lnTo>
                  <a:pt x="13652" y="2496566"/>
                </a:lnTo>
                <a:lnTo>
                  <a:pt x="567867" y="2185771"/>
                </a:lnTo>
                <a:close/>
              </a:path>
            </a:pathLst>
          </a:custGeom>
          <a:ln w="27305">
            <a:solidFill>
              <a:srgbClr val="FFFFFF"/>
            </a:solidFill>
          </a:ln>
        </p:spPr>
        <p:txBody>
          <a:bodyPr wrap="square" lIns="0" tIns="0" rIns="0" bIns="0" rtlCol="0"/>
          <a:lstStyle/>
          <a:p>
            <a:endParaRPr/>
          </a:p>
        </p:txBody>
      </p:sp>
      <p:sp>
        <p:nvSpPr>
          <p:cNvPr id="11" name="object 14">
            <a:extLst>
              <a:ext uri="{FF2B5EF4-FFF2-40B4-BE49-F238E27FC236}">
                <a16:creationId xmlns:a16="http://schemas.microsoft.com/office/drawing/2014/main" id="{D719983F-5DA2-44AF-B63A-74BE89A9FB99}"/>
              </a:ext>
            </a:extLst>
          </p:cNvPr>
          <p:cNvSpPr/>
          <p:nvPr/>
        </p:nvSpPr>
        <p:spPr>
          <a:xfrm>
            <a:off x="5152810" y="3914787"/>
            <a:ext cx="2896235" cy="321310"/>
          </a:xfrm>
          <a:custGeom>
            <a:avLst/>
            <a:gdLst/>
            <a:ahLst/>
            <a:cxnLst/>
            <a:rect l="l" t="t" r="r" b="b"/>
            <a:pathLst>
              <a:path w="2896235" h="321310">
                <a:moveTo>
                  <a:pt x="2319362" y="0"/>
                </a:moveTo>
                <a:lnTo>
                  <a:pt x="565086" y="0"/>
                </a:lnTo>
                <a:lnTo>
                  <a:pt x="10845" y="310794"/>
                </a:lnTo>
                <a:lnTo>
                  <a:pt x="0" y="321030"/>
                </a:lnTo>
                <a:lnTo>
                  <a:pt x="2895612" y="321030"/>
                </a:lnTo>
                <a:lnTo>
                  <a:pt x="2319362" y="0"/>
                </a:lnTo>
                <a:close/>
              </a:path>
            </a:pathLst>
          </a:custGeom>
          <a:solidFill>
            <a:srgbClr val="00954D"/>
          </a:solidFill>
        </p:spPr>
        <p:txBody>
          <a:bodyPr wrap="square" lIns="0" tIns="0" rIns="0" bIns="0" rtlCol="0"/>
          <a:lstStyle/>
          <a:p>
            <a:endParaRPr/>
          </a:p>
        </p:txBody>
      </p:sp>
      <p:sp>
        <p:nvSpPr>
          <p:cNvPr id="12" name="object 15">
            <a:extLst>
              <a:ext uri="{FF2B5EF4-FFF2-40B4-BE49-F238E27FC236}">
                <a16:creationId xmlns:a16="http://schemas.microsoft.com/office/drawing/2014/main" id="{4B33C013-A729-484E-99F9-1A3A57BD7CE4}"/>
              </a:ext>
            </a:extLst>
          </p:cNvPr>
          <p:cNvSpPr/>
          <p:nvPr/>
        </p:nvSpPr>
        <p:spPr>
          <a:xfrm>
            <a:off x="5143726" y="3914787"/>
            <a:ext cx="2896235" cy="321310"/>
          </a:xfrm>
          <a:custGeom>
            <a:avLst/>
            <a:gdLst/>
            <a:ahLst/>
            <a:cxnLst/>
            <a:rect l="l" t="t" r="r" b="b"/>
            <a:pathLst>
              <a:path w="2896235" h="321310">
                <a:moveTo>
                  <a:pt x="2319362" y="0"/>
                </a:moveTo>
                <a:lnTo>
                  <a:pt x="565086" y="0"/>
                </a:lnTo>
                <a:lnTo>
                  <a:pt x="10845" y="310794"/>
                </a:lnTo>
                <a:lnTo>
                  <a:pt x="0" y="321030"/>
                </a:lnTo>
                <a:lnTo>
                  <a:pt x="2895612" y="321030"/>
                </a:lnTo>
                <a:lnTo>
                  <a:pt x="2319362" y="0"/>
                </a:lnTo>
                <a:close/>
              </a:path>
            </a:pathLst>
          </a:custGeom>
          <a:ln w="27305">
            <a:solidFill>
              <a:srgbClr val="FFFFFF"/>
            </a:solidFill>
          </a:ln>
        </p:spPr>
        <p:txBody>
          <a:bodyPr wrap="square" lIns="0" tIns="0" rIns="0" bIns="0" rtlCol="0"/>
          <a:lstStyle/>
          <a:p>
            <a:endParaRPr/>
          </a:p>
        </p:txBody>
      </p:sp>
      <p:sp>
        <p:nvSpPr>
          <p:cNvPr id="13" name="object 17">
            <a:extLst>
              <a:ext uri="{FF2B5EF4-FFF2-40B4-BE49-F238E27FC236}">
                <a16:creationId xmlns:a16="http://schemas.microsoft.com/office/drawing/2014/main" id="{FE79690E-1F6B-40E4-B8B8-2D7A53BA9765}"/>
              </a:ext>
            </a:extLst>
          </p:cNvPr>
          <p:cNvSpPr/>
          <p:nvPr/>
        </p:nvSpPr>
        <p:spPr>
          <a:xfrm>
            <a:off x="6588224" y="1725738"/>
            <a:ext cx="1451610" cy="2510155"/>
          </a:xfrm>
          <a:custGeom>
            <a:avLst/>
            <a:gdLst/>
            <a:ahLst/>
            <a:cxnLst/>
            <a:rect l="l" t="t" r="r" b="b"/>
            <a:pathLst>
              <a:path w="1451610" h="2510154">
                <a:moveTo>
                  <a:pt x="874864" y="2189048"/>
                </a:moveTo>
                <a:lnTo>
                  <a:pt x="1451114" y="2510078"/>
                </a:lnTo>
                <a:lnTo>
                  <a:pt x="1917" y="0"/>
                </a:lnTo>
                <a:lnTo>
                  <a:pt x="0" y="3276"/>
                </a:lnTo>
                <a:lnTo>
                  <a:pt x="0" y="673773"/>
                </a:lnTo>
                <a:lnTo>
                  <a:pt x="874864" y="2189048"/>
                </a:lnTo>
                <a:close/>
              </a:path>
            </a:pathLst>
          </a:custGeom>
          <a:ln w="27305">
            <a:solidFill>
              <a:srgbClr val="FFFFFF"/>
            </a:solidFill>
          </a:ln>
        </p:spPr>
        <p:txBody>
          <a:bodyPr wrap="square" lIns="0" tIns="0" rIns="0" bIns="0" rtlCol="0"/>
          <a:lstStyle/>
          <a:p>
            <a:endParaRPr/>
          </a:p>
        </p:txBody>
      </p:sp>
      <p:sp>
        <p:nvSpPr>
          <p:cNvPr id="14" name="object 18">
            <a:extLst>
              <a:ext uri="{FF2B5EF4-FFF2-40B4-BE49-F238E27FC236}">
                <a16:creationId xmlns:a16="http://schemas.microsoft.com/office/drawing/2014/main" id="{FA9FA58B-C963-46BB-8698-5D4E283DCC06}"/>
              </a:ext>
            </a:extLst>
          </p:cNvPr>
          <p:cNvSpPr/>
          <p:nvPr/>
        </p:nvSpPr>
        <p:spPr>
          <a:xfrm>
            <a:off x="6285094" y="3994502"/>
            <a:ext cx="126364" cy="176530"/>
          </a:xfrm>
          <a:custGeom>
            <a:avLst/>
            <a:gdLst/>
            <a:ahLst/>
            <a:cxnLst/>
            <a:rect l="l" t="t" r="r" b="b"/>
            <a:pathLst>
              <a:path w="126364" h="176529">
                <a:moveTo>
                  <a:pt x="126136" y="0"/>
                </a:moveTo>
                <a:lnTo>
                  <a:pt x="0" y="0"/>
                </a:lnTo>
                <a:lnTo>
                  <a:pt x="0" y="30480"/>
                </a:lnTo>
                <a:lnTo>
                  <a:pt x="0" y="72390"/>
                </a:lnTo>
                <a:lnTo>
                  <a:pt x="0" y="102870"/>
                </a:lnTo>
                <a:lnTo>
                  <a:pt x="0" y="176530"/>
                </a:lnTo>
                <a:lnTo>
                  <a:pt x="36728" y="176530"/>
                </a:lnTo>
                <a:lnTo>
                  <a:pt x="36728" y="102870"/>
                </a:lnTo>
                <a:lnTo>
                  <a:pt x="115074" y="102870"/>
                </a:lnTo>
                <a:lnTo>
                  <a:pt x="115074" y="72390"/>
                </a:lnTo>
                <a:lnTo>
                  <a:pt x="36728" y="72390"/>
                </a:lnTo>
                <a:lnTo>
                  <a:pt x="36728" y="30480"/>
                </a:lnTo>
                <a:lnTo>
                  <a:pt x="126136" y="30480"/>
                </a:lnTo>
                <a:lnTo>
                  <a:pt x="126136" y="0"/>
                </a:lnTo>
                <a:close/>
              </a:path>
            </a:pathLst>
          </a:custGeom>
          <a:solidFill>
            <a:srgbClr val="FFFFFF"/>
          </a:solidFill>
        </p:spPr>
        <p:txBody>
          <a:bodyPr wrap="square" lIns="0" tIns="0" rIns="0" bIns="0" rtlCol="0"/>
          <a:lstStyle/>
          <a:p>
            <a:endParaRPr/>
          </a:p>
        </p:txBody>
      </p:sp>
      <p:pic>
        <p:nvPicPr>
          <p:cNvPr id="15" name="object 19">
            <a:extLst>
              <a:ext uri="{FF2B5EF4-FFF2-40B4-BE49-F238E27FC236}">
                <a16:creationId xmlns:a16="http://schemas.microsoft.com/office/drawing/2014/main" id="{0472B12A-0F85-41A4-9BF9-06C46F9C276D}"/>
              </a:ext>
            </a:extLst>
          </p:cNvPr>
          <p:cNvPicPr/>
          <p:nvPr/>
        </p:nvPicPr>
        <p:blipFill>
          <a:blip r:embed="rId3" cstate="print"/>
          <a:stretch>
            <a:fillRect/>
          </a:stretch>
        </p:blipFill>
        <p:spPr>
          <a:xfrm>
            <a:off x="6435222" y="3994256"/>
            <a:ext cx="141973" cy="181457"/>
          </a:xfrm>
          <a:prstGeom prst="rect">
            <a:avLst/>
          </a:prstGeom>
        </p:spPr>
      </p:pic>
      <p:sp>
        <p:nvSpPr>
          <p:cNvPr id="16" name="object 20">
            <a:extLst>
              <a:ext uri="{FF2B5EF4-FFF2-40B4-BE49-F238E27FC236}">
                <a16:creationId xmlns:a16="http://schemas.microsoft.com/office/drawing/2014/main" id="{BFDFED8A-0266-446C-A044-1E6917EC271A}"/>
              </a:ext>
            </a:extLst>
          </p:cNvPr>
          <p:cNvSpPr/>
          <p:nvPr/>
        </p:nvSpPr>
        <p:spPr>
          <a:xfrm>
            <a:off x="5697008" y="2576089"/>
            <a:ext cx="1682114" cy="1595755"/>
          </a:xfrm>
          <a:custGeom>
            <a:avLst/>
            <a:gdLst/>
            <a:ahLst/>
            <a:cxnLst/>
            <a:rect l="l" t="t" r="r" b="b"/>
            <a:pathLst>
              <a:path w="1682114" h="1595754">
                <a:moveTo>
                  <a:pt x="188861" y="856881"/>
                </a:moveTo>
                <a:lnTo>
                  <a:pt x="186639" y="842708"/>
                </a:lnTo>
                <a:lnTo>
                  <a:pt x="180340" y="825525"/>
                </a:lnTo>
                <a:lnTo>
                  <a:pt x="169964" y="809840"/>
                </a:lnTo>
                <a:lnTo>
                  <a:pt x="162598" y="802627"/>
                </a:lnTo>
                <a:lnTo>
                  <a:pt x="155486" y="795642"/>
                </a:lnTo>
                <a:lnTo>
                  <a:pt x="154698" y="795108"/>
                </a:lnTo>
                <a:lnTo>
                  <a:pt x="154698" y="868426"/>
                </a:lnTo>
                <a:lnTo>
                  <a:pt x="152654" y="877976"/>
                </a:lnTo>
                <a:lnTo>
                  <a:pt x="126403" y="907097"/>
                </a:lnTo>
                <a:lnTo>
                  <a:pt x="106108" y="910132"/>
                </a:lnTo>
                <a:lnTo>
                  <a:pt x="94818" y="908316"/>
                </a:lnTo>
                <a:lnTo>
                  <a:pt x="58521" y="890092"/>
                </a:lnTo>
                <a:lnTo>
                  <a:pt x="34404" y="853744"/>
                </a:lnTo>
                <a:lnTo>
                  <a:pt x="34150" y="844105"/>
                </a:lnTo>
                <a:lnTo>
                  <a:pt x="36207" y="834529"/>
                </a:lnTo>
                <a:lnTo>
                  <a:pt x="62445" y="805510"/>
                </a:lnTo>
                <a:lnTo>
                  <a:pt x="82715" y="802627"/>
                </a:lnTo>
                <a:lnTo>
                  <a:pt x="93954" y="804468"/>
                </a:lnTo>
                <a:lnTo>
                  <a:pt x="130162" y="822680"/>
                </a:lnTo>
                <a:lnTo>
                  <a:pt x="154406" y="858850"/>
                </a:lnTo>
                <a:lnTo>
                  <a:pt x="154698" y="868426"/>
                </a:lnTo>
                <a:lnTo>
                  <a:pt x="154698" y="795108"/>
                </a:lnTo>
                <a:lnTo>
                  <a:pt x="136906" y="782929"/>
                </a:lnTo>
                <a:lnTo>
                  <a:pt x="116395" y="772960"/>
                </a:lnTo>
                <a:lnTo>
                  <a:pt x="96786" y="767397"/>
                </a:lnTo>
                <a:lnTo>
                  <a:pt x="78117" y="766241"/>
                </a:lnTo>
                <a:lnTo>
                  <a:pt x="60388" y="769505"/>
                </a:lnTo>
                <a:lnTo>
                  <a:pt x="23533" y="794473"/>
                </a:lnTo>
                <a:lnTo>
                  <a:pt x="1143" y="840790"/>
                </a:lnTo>
                <a:lnTo>
                  <a:pt x="0" y="855599"/>
                </a:lnTo>
                <a:lnTo>
                  <a:pt x="2222" y="869772"/>
                </a:lnTo>
                <a:lnTo>
                  <a:pt x="32981" y="916749"/>
                </a:lnTo>
                <a:lnTo>
                  <a:pt x="72097" y="939419"/>
                </a:lnTo>
                <a:lnTo>
                  <a:pt x="110401" y="946099"/>
                </a:lnTo>
                <a:lnTo>
                  <a:pt x="128473" y="942987"/>
                </a:lnTo>
                <a:lnTo>
                  <a:pt x="141859" y="937882"/>
                </a:lnTo>
                <a:lnTo>
                  <a:pt x="154139" y="929551"/>
                </a:lnTo>
                <a:lnTo>
                  <a:pt x="165315" y="917994"/>
                </a:lnTo>
                <a:lnTo>
                  <a:pt x="170662" y="910132"/>
                </a:lnTo>
                <a:lnTo>
                  <a:pt x="175387" y="903198"/>
                </a:lnTo>
                <a:lnTo>
                  <a:pt x="183222" y="887120"/>
                </a:lnTo>
                <a:lnTo>
                  <a:pt x="187718" y="871677"/>
                </a:lnTo>
                <a:lnTo>
                  <a:pt x="188861" y="856881"/>
                </a:lnTo>
                <a:close/>
              </a:path>
              <a:path w="1682114" h="1595754">
                <a:moveTo>
                  <a:pt x="299186" y="679996"/>
                </a:moveTo>
                <a:lnTo>
                  <a:pt x="191122" y="683755"/>
                </a:lnTo>
                <a:lnTo>
                  <a:pt x="144513" y="594131"/>
                </a:lnTo>
                <a:lnTo>
                  <a:pt x="123075" y="631113"/>
                </a:lnTo>
                <a:lnTo>
                  <a:pt x="156603" y="688047"/>
                </a:lnTo>
                <a:lnTo>
                  <a:pt x="90957" y="686435"/>
                </a:lnTo>
                <a:lnTo>
                  <a:pt x="68783" y="724636"/>
                </a:lnTo>
                <a:lnTo>
                  <a:pt x="170992" y="721334"/>
                </a:lnTo>
                <a:lnTo>
                  <a:pt x="220421" y="815733"/>
                </a:lnTo>
                <a:lnTo>
                  <a:pt x="241998" y="778598"/>
                </a:lnTo>
                <a:lnTo>
                  <a:pt x="207645" y="717651"/>
                </a:lnTo>
                <a:lnTo>
                  <a:pt x="276682" y="718820"/>
                </a:lnTo>
                <a:lnTo>
                  <a:pt x="299186" y="679996"/>
                </a:lnTo>
                <a:close/>
              </a:path>
              <a:path w="1682114" h="1595754">
                <a:moveTo>
                  <a:pt x="352005" y="588886"/>
                </a:moveTo>
                <a:lnTo>
                  <a:pt x="294652" y="555625"/>
                </a:lnTo>
                <a:lnTo>
                  <a:pt x="228714" y="448970"/>
                </a:lnTo>
                <a:lnTo>
                  <a:pt x="207683" y="485203"/>
                </a:lnTo>
                <a:lnTo>
                  <a:pt x="256667" y="554266"/>
                </a:lnTo>
                <a:lnTo>
                  <a:pt x="171615" y="547382"/>
                </a:lnTo>
                <a:lnTo>
                  <a:pt x="149758" y="585063"/>
                </a:lnTo>
                <a:lnTo>
                  <a:pt x="276085" y="587603"/>
                </a:lnTo>
                <a:lnTo>
                  <a:pt x="333463" y="620864"/>
                </a:lnTo>
                <a:lnTo>
                  <a:pt x="352005" y="588886"/>
                </a:lnTo>
                <a:close/>
              </a:path>
              <a:path w="1682114" h="1595754">
                <a:moveTo>
                  <a:pt x="470484" y="384594"/>
                </a:moveTo>
                <a:lnTo>
                  <a:pt x="388391" y="336969"/>
                </a:lnTo>
                <a:lnTo>
                  <a:pt x="351421" y="400710"/>
                </a:lnTo>
                <a:lnTo>
                  <a:pt x="376948" y="415505"/>
                </a:lnTo>
                <a:lnTo>
                  <a:pt x="397484" y="380111"/>
                </a:lnTo>
                <a:lnTo>
                  <a:pt x="403631" y="385940"/>
                </a:lnTo>
                <a:lnTo>
                  <a:pt x="408482" y="392328"/>
                </a:lnTo>
                <a:lnTo>
                  <a:pt x="412064" y="399288"/>
                </a:lnTo>
                <a:lnTo>
                  <a:pt x="414362" y="406819"/>
                </a:lnTo>
                <a:lnTo>
                  <a:pt x="415201" y="414680"/>
                </a:lnTo>
                <a:lnTo>
                  <a:pt x="414451" y="422567"/>
                </a:lnTo>
                <a:lnTo>
                  <a:pt x="388581" y="457339"/>
                </a:lnTo>
                <a:lnTo>
                  <a:pt x="369443" y="462661"/>
                </a:lnTo>
                <a:lnTo>
                  <a:pt x="358165" y="461505"/>
                </a:lnTo>
                <a:lnTo>
                  <a:pt x="319557" y="442417"/>
                </a:lnTo>
                <a:lnTo>
                  <a:pt x="294805" y="404698"/>
                </a:lnTo>
                <a:lnTo>
                  <a:pt x="294614" y="394982"/>
                </a:lnTo>
                <a:lnTo>
                  <a:pt x="296646" y="385457"/>
                </a:lnTo>
                <a:lnTo>
                  <a:pt x="321919" y="356323"/>
                </a:lnTo>
                <a:lnTo>
                  <a:pt x="338023" y="353796"/>
                </a:lnTo>
                <a:lnTo>
                  <a:pt x="346697" y="355511"/>
                </a:lnTo>
                <a:lnTo>
                  <a:pt x="364934" y="324053"/>
                </a:lnTo>
                <a:lnTo>
                  <a:pt x="353047" y="320167"/>
                </a:lnTo>
                <a:lnTo>
                  <a:pt x="340969" y="318681"/>
                </a:lnTo>
                <a:lnTo>
                  <a:pt x="328714" y="319608"/>
                </a:lnTo>
                <a:lnTo>
                  <a:pt x="293243" y="337096"/>
                </a:lnTo>
                <a:lnTo>
                  <a:pt x="266420" y="378053"/>
                </a:lnTo>
                <a:lnTo>
                  <a:pt x="261937" y="411607"/>
                </a:lnTo>
                <a:lnTo>
                  <a:pt x="265341" y="428345"/>
                </a:lnTo>
                <a:lnTo>
                  <a:pt x="296100" y="471805"/>
                </a:lnTo>
                <a:lnTo>
                  <a:pt x="331139" y="492137"/>
                </a:lnTo>
                <a:lnTo>
                  <a:pt x="365950" y="498792"/>
                </a:lnTo>
                <a:lnTo>
                  <a:pt x="382638" y="496633"/>
                </a:lnTo>
                <a:lnTo>
                  <a:pt x="422871" y="472782"/>
                </a:lnTo>
                <a:lnTo>
                  <a:pt x="442417" y="432066"/>
                </a:lnTo>
                <a:lnTo>
                  <a:pt x="442899" y="423392"/>
                </a:lnTo>
                <a:lnTo>
                  <a:pt x="442506" y="418071"/>
                </a:lnTo>
                <a:lnTo>
                  <a:pt x="441413" y="412051"/>
                </a:lnTo>
                <a:lnTo>
                  <a:pt x="439661" y="405333"/>
                </a:lnTo>
                <a:lnTo>
                  <a:pt x="437248" y="397916"/>
                </a:lnTo>
                <a:lnTo>
                  <a:pt x="458216" y="405790"/>
                </a:lnTo>
                <a:lnTo>
                  <a:pt x="470484" y="384594"/>
                </a:lnTo>
                <a:close/>
              </a:path>
              <a:path w="1682114" h="1595754">
                <a:moveTo>
                  <a:pt x="555967" y="237185"/>
                </a:moveTo>
                <a:lnTo>
                  <a:pt x="528497" y="221234"/>
                </a:lnTo>
                <a:lnTo>
                  <a:pt x="479374" y="305943"/>
                </a:lnTo>
                <a:lnTo>
                  <a:pt x="439991" y="283121"/>
                </a:lnTo>
                <a:lnTo>
                  <a:pt x="483120" y="208788"/>
                </a:lnTo>
                <a:lnTo>
                  <a:pt x="456539" y="193382"/>
                </a:lnTo>
                <a:lnTo>
                  <a:pt x="413448" y="267690"/>
                </a:lnTo>
                <a:lnTo>
                  <a:pt x="380961" y="248869"/>
                </a:lnTo>
                <a:lnTo>
                  <a:pt x="427926" y="167906"/>
                </a:lnTo>
                <a:lnTo>
                  <a:pt x="400837" y="152184"/>
                </a:lnTo>
                <a:lnTo>
                  <a:pt x="335737" y="264414"/>
                </a:lnTo>
                <a:lnTo>
                  <a:pt x="488746" y="353136"/>
                </a:lnTo>
                <a:lnTo>
                  <a:pt x="555967" y="237185"/>
                </a:lnTo>
                <a:close/>
              </a:path>
              <a:path w="1682114" h="1595754">
                <a:moveTo>
                  <a:pt x="642086" y="88747"/>
                </a:moveTo>
                <a:lnTo>
                  <a:pt x="489115" y="0"/>
                </a:lnTo>
                <a:lnTo>
                  <a:pt x="471830" y="29781"/>
                </a:lnTo>
                <a:lnTo>
                  <a:pt x="578485" y="91668"/>
                </a:lnTo>
                <a:lnTo>
                  <a:pt x="436575" y="90512"/>
                </a:lnTo>
                <a:lnTo>
                  <a:pt x="417156" y="124053"/>
                </a:lnTo>
                <a:lnTo>
                  <a:pt x="570166" y="212801"/>
                </a:lnTo>
                <a:lnTo>
                  <a:pt x="587425" y="183007"/>
                </a:lnTo>
                <a:lnTo>
                  <a:pt x="478866" y="120040"/>
                </a:lnTo>
                <a:lnTo>
                  <a:pt x="623570" y="120700"/>
                </a:lnTo>
                <a:lnTo>
                  <a:pt x="642086" y="88747"/>
                </a:lnTo>
                <a:close/>
              </a:path>
              <a:path w="1682114" h="1595754">
                <a:moveTo>
                  <a:pt x="1050823" y="1563789"/>
                </a:moveTo>
                <a:lnTo>
                  <a:pt x="952893" y="1563789"/>
                </a:lnTo>
                <a:lnTo>
                  <a:pt x="952893" y="1518069"/>
                </a:lnTo>
                <a:lnTo>
                  <a:pt x="1038834" y="1518069"/>
                </a:lnTo>
                <a:lnTo>
                  <a:pt x="1038834" y="1487589"/>
                </a:lnTo>
                <a:lnTo>
                  <a:pt x="952893" y="1487589"/>
                </a:lnTo>
                <a:lnTo>
                  <a:pt x="952893" y="1449489"/>
                </a:lnTo>
                <a:lnTo>
                  <a:pt x="1046505" y="1449489"/>
                </a:lnTo>
                <a:lnTo>
                  <a:pt x="1046505" y="1417739"/>
                </a:lnTo>
                <a:lnTo>
                  <a:pt x="916787" y="1417739"/>
                </a:lnTo>
                <a:lnTo>
                  <a:pt x="916787" y="1449489"/>
                </a:lnTo>
                <a:lnTo>
                  <a:pt x="916787" y="1487589"/>
                </a:lnTo>
                <a:lnTo>
                  <a:pt x="916787" y="1518069"/>
                </a:lnTo>
                <a:lnTo>
                  <a:pt x="916787" y="1563789"/>
                </a:lnTo>
                <a:lnTo>
                  <a:pt x="916787" y="1595539"/>
                </a:lnTo>
                <a:lnTo>
                  <a:pt x="1050823" y="1595539"/>
                </a:lnTo>
                <a:lnTo>
                  <a:pt x="1050823" y="1563789"/>
                </a:lnTo>
                <a:close/>
              </a:path>
              <a:path w="1682114" h="1595754">
                <a:moveTo>
                  <a:pt x="1204899" y="1562950"/>
                </a:moveTo>
                <a:lnTo>
                  <a:pt x="1116584" y="1562950"/>
                </a:lnTo>
                <a:lnTo>
                  <a:pt x="1116584" y="1418170"/>
                </a:lnTo>
                <a:lnTo>
                  <a:pt x="1079614" y="1418170"/>
                </a:lnTo>
                <a:lnTo>
                  <a:pt x="1079614" y="1562950"/>
                </a:lnTo>
                <a:lnTo>
                  <a:pt x="1079614" y="1594700"/>
                </a:lnTo>
                <a:lnTo>
                  <a:pt x="1204899" y="1594700"/>
                </a:lnTo>
                <a:lnTo>
                  <a:pt x="1204899" y="1562950"/>
                </a:lnTo>
                <a:close/>
              </a:path>
              <a:path w="1682114" h="1595754">
                <a:moveTo>
                  <a:pt x="1441450" y="266192"/>
                </a:moveTo>
                <a:lnTo>
                  <a:pt x="1423327" y="234238"/>
                </a:lnTo>
                <a:lnTo>
                  <a:pt x="1364691" y="267563"/>
                </a:lnTo>
                <a:lnTo>
                  <a:pt x="1330718" y="207721"/>
                </a:lnTo>
                <a:lnTo>
                  <a:pt x="1389380" y="174472"/>
                </a:lnTo>
                <a:lnTo>
                  <a:pt x="1371269" y="142519"/>
                </a:lnTo>
                <a:lnTo>
                  <a:pt x="1217422" y="229819"/>
                </a:lnTo>
                <a:lnTo>
                  <a:pt x="1235557" y="261772"/>
                </a:lnTo>
                <a:lnTo>
                  <a:pt x="1304239" y="222770"/>
                </a:lnTo>
                <a:lnTo>
                  <a:pt x="1338173" y="282600"/>
                </a:lnTo>
                <a:lnTo>
                  <a:pt x="1269466" y="321551"/>
                </a:lnTo>
                <a:lnTo>
                  <a:pt x="1287602" y="353491"/>
                </a:lnTo>
                <a:lnTo>
                  <a:pt x="1441450" y="266192"/>
                </a:lnTo>
                <a:close/>
              </a:path>
              <a:path w="1682114" h="1595754">
                <a:moveTo>
                  <a:pt x="1523568" y="410845"/>
                </a:moveTo>
                <a:lnTo>
                  <a:pt x="1459534" y="298030"/>
                </a:lnTo>
                <a:lnTo>
                  <a:pt x="1305674" y="385343"/>
                </a:lnTo>
                <a:lnTo>
                  <a:pt x="1371841" y="501916"/>
                </a:lnTo>
                <a:lnTo>
                  <a:pt x="1399501" y="486219"/>
                </a:lnTo>
                <a:lnTo>
                  <a:pt x="1351178" y="401040"/>
                </a:lnTo>
                <a:lnTo>
                  <a:pt x="1390713" y="378599"/>
                </a:lnTo>
                <a:lnTo>
                  <a:pt x="1433156" y="453313"/>
                </a:lnTo>
                <a:lnTo>
                  <a:pt x="1459852" y="438175"/>
                </a:lnTo>
                <a:lnTo>
                  <a:pt x="1417447" y="363435"/>
                </a:lnTo>
                <a:lnTo>
                  <a:pt x="1450111" y="344893"/>
                </a:lnTo>
                <a:lnTo>
                  <a:pt x="1496314" y="426300"/>
                </a:lnTo>
                <a:lnTo>
                  <a:pt x="1523568" y="410845"/>
                </a:lnTo>
                <a:close/>
              </a:path>
              <a:path w="1682114" h="1595754">
                <a:moveTo>
                  <a:pt x="1585518" y="520014"/>
                </a:moveTo>
                <a:lnTo>
                  <a:pt x="1564868" y="483641"/>
                </a:lnTo>
                <a:lnTo>
                  <a:pt x="1539798" y="488035"/>
                </a:lnTo>
                <a:lnTo>
                  <a:pt x="1539798" y="521462"/>
                </a:lnTo>
                <a:lnTo>
                  <a:pt x="1490319" y="575233"/>
                </a:lnTo>
                <a:lnTo>
                  <a:pt x="1471536" y="542137"/>
                </a:lnTo>
                <a:lnTo>
                  <a:pt x="1467954" y="535825"/>
                </a:lnTo>
                <a:lnTo>
                  <a:pt x="1539798" y="521462"/>
                </a:lnTo>
                <a:lnTo>
                  <a:pt x="1539798" y="488035"/>
                </a:lnTo>
                <a:lnTo>
                  <a:pt x="1379855" y="516026"/>
                </a:lnTo>
                <a:lnTo>
                  <a:pt x="1398943" y="549668"/>
                </a:lnTo>
                <a:lnTo>
                  <a:pt x="1436497" y="542137"/>
                </a:lnTo>
                <a:lnTo>
                  <a:pt x="1468640" y="598792"/>
                </a:lnTo>
                <a:lnTo>
                  <a:pt x="1442770" y="626897"/>
                </a:lnTo>
                <a:lnTo>
                  <a:pt x="1462544" y="661746"/>
                </a:lnTo>
                <a:lnTo>
                  <a:pt x="1537614" y="575233"/>
                </a:lnTo>
                <a:lnTo>
                  <a:pt x="1584261" y="521462"/>
                </a:lnTo>
                <a:lnTo>
                  <a:pt x="1585518" y="520014"/>
                </a:lnTo>
                <a:close/>
              </a:path>
              <a:path w="1682114" h="1595754">
                <a:moveTo>
                  <a:pt x="1682000" y="690029"/>
                </a:moveTo>
                <a:lnTo>
                  <a:pt x="1611274" y="565429"/>
                </a:lnTo>
                <a:lnTo>
                  <a:pt x="1584045" y="580885"/>
                </a:lnTo>
                <a:lnTo>
                  <a:pt x="1610258" y="627113"/>
                </a:lnTo>
                <a:lnTo>
                  <a:pt x="1483664" y="698957"/>
                </a:lnTo>
                <a:lnTo>
                  <a:pt x="1502041" y="731316"/>
                </a:lnTo>
                <a:lnTo>
                  <a:pt x="1628635" y="659472"/>
                </a:lnTo>
                <a:lnTo>
                  <a:pt x="1654746" y="705485"/>
                </a:lnTo>
                <a:lnTo>
                  <a:pt x="1682000" y="690029"/>
                </a:lnTo>
                <a:close/>
              </a:path>
            </a:pathLst>
          </a:custGeom>
          <a:solidFill>
            <a:srgbClr val="FFFFFF"/>
          </a:solidFill>
        </p:spPr>
        <p:txBody>
          <a:bodyPr wrap="square" lIns="0" tIns="0" rIns="0" bIns="0" rtlCol="0"/>
          <a:lstStyle/>
          <a:p>
            <a:endParaRPr dirty="0"/>
          </a:p>
        </p:txBody>
      </p:sp>
    </p:spTree>
    <p:extLst>
      <p:ext uri="{BB962C8B-B14F-4D97-AF65-F5344CB8AC3E}">
        <p14:creationId xmlns:p14="http://schemas.microsoft.com/office/powerpoint/2010/main" val="18443736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2581</TotalTime>
  <Words>1403</Words>
  <Application>Microsoft Office PowerPoint</Application>
  <PresentationFormat>On-screen Show (4:3)</PresentationFormat>
  <Paragraphs>161</Paragraphs>
  <Slides>19</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Lucida Grande</vt:lpstr>
      <vt:lpstr>Times New Roman</vt:lpstr>
      <vt:lpstr>Default Design</vt:lpstr>
      <vt:lpstr>PowerPoint 2: Health and safety</vt:lpstr>
      <vt:lpstr>Personal Protective Equipment (PPE)</vt:lpstr>
      <vt:lpstr>PPE: Respiratory protection</vt:lpstr>
      <vt:lpstr>PPE: respiratory protection</vt:lpstr>
      <vt:lpstr>PPE: hearing/noise protection</vt:lpstr>
      <vt:lpstr>Collective control measures: signage</vt:lpstr>
      <vt:lpstr> Types of protection: signage</vt:lpstr>
      <vt:lpstr> Fires</vt:lpstr>
      <vt:lpstr> Fires</vt:lpstr>
      <vt:lpstr>LEV: Local exhaust ventilation</vt:lpstr>
      <vt:lpstr>Barriers and walkways and security </vt:lpstr>
      <vt:lpstr>Risk assessments, first aid and near miss records</vt:lpstr>
      <vt:lpstr>Risk assessments </vt:lpstr>
      <vt:lpstr>Health and safety risks</vt:lpstr>
      <vt:lpstr>Health and safety risks</vt:lpstr>
      <vt:lpstr>Reporting accidents </vt:lpstr>
      <vt:lpstr>Health and Safety at Work Act 1974 and regulations</vt:lpstr>
      <vt:lpstr>Be methodical, be responsible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179</cp:revision>
  <dcterms:created xsi:type="dcterms:W3CDTF">2013-05-28T00:38:54Z</dcterms:created>
  <dcterms:modified xsi:type="dcterms:W3CDTF">2021-05-05T13:38:41Z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