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25"/>
  </p:notesMasterIdLst>
  <p:handoutMasterIdLst>
    <p:handoutMasterId r:id="rId26"/>
  </p:handoutMasterIdLst>
  <p:sldIdLst>
    <p:sldId id="256" r:id="rId2"/>
    <p:sldId id="340" r:id="rId3"/>
    <p:sldId id="356" r:id="rId4"/>
    <p:sldId id="353" r:id="rId5"/>
    <p:sldId id="354" r:id="rId6"/>
    <p:sldId id="343" r:id="rId7"/>
    <p:sldId id="342" r:id="rId8"/>
    <p:sldId id="355" r:id="rId9"/>
    <p:sldId id="357" r:id="rId10"/>
    <p:sldId id="344" r:id="rId11"/>
    <p:sldId id="341" r:id="rId12"/>
    <p:sldId id="360" r:id="rId13"/>
    <p:sldId id="352" r:id="rId14"/>
    <p:sldId id="361" r:id="rId15"/>
    <p:sldId id="345" r:id="rId16"/>
    <p:sldId id="346" r:id="rId17"/>
    <p:sldId id="347" r:id="rId18"/>
    <p:sldId id="362" r:id="rId19"/>
    <p:sldId id="349" r:id="rId20"/>
    <p:sldId id="350" r:id="rId21"/>
    <p:sldId id="351" r:id="rId22"/>
    <p:sldId id="358" r:id="rId23"/>
    <p:sldId id="267" r:id="rId24"/>
  </p:sldIdLst>
  <p:sldSz cx="9144000" cy="6858000" type="screen4x3"/>
  <p:notesSz cx="6858000" cy="9144000"/>
  <p:custDataLst>
    <p:tags r:id="rId2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68" autoAdjust="0"/>
    <p:restoredTop sz="90835" autoAdjust="0"/>
  </p:normalViewPr>
  <p:slideViewPr>
    <p:cSldViewPr showGuides="1">
      <p:cViewPr>
        <p:scale>
          <a:sx n="60" d="100"/>
          <a:sy n="60" d="100"/>
        </p:scale>
        <p:origin x="1122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2714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035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638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851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943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7223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340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052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9768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769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70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527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85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48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062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68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507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4135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541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23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109: Plastering and interior systems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altLang="en-US" dirty="0">
                <a:ea typeface="ＭＳ Ｐゴシック" panose="020B0600070205080204" pitchFamily="34" charset="-128"/>
              </a:rPr>
              <a:t>PowerPoint 5: Understand how to prepare mixing and work areas for plastering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3586DE46-DEFC-44DA-BA71-9B9A417D73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Laying trowels</a:t>
            </a:r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E551F198-1037-429C-85E0-74CD49620AA8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68313" y="1412875"/>
            <a:ext cx="8229600" cy="4756150"/>
          </a:xfrm>
        </p:spPr>
        <p:txBody>
          <a:bodyPr/>
          <a:lstStyle/>
          <a:p>
            <a:pPr marL="0" indent="0"/>
            <a:r>
              <a:rPr altLang="en-US" sz="2000" dirty="0">
                <a:ea typeface="ＭＳ Ｐゴシック" panose="020B0600070205080204" pitchFamily="34" charset="-128"/>
              </a:rPr>
              <a:t>A good plasterer will have several types of laying trowels: one for applying undercoats and another trowel for applying the ﬁnishing.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4580" name="Picture 3">
            <a:extLst>
              <a:ext uri="{FF2B5EF4-FFF2-40B4-BE49-F238E27FC236}">
                <a16:creationId xmlns:a16="http://schemas.microsoft.com/office/drawing/2014/main" id="{008ECC69-EC7F-4FB4-9245-77A2188C8A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27300"/>
            <a:ext cx="4114800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4">
            <a:extLst>
              <a:ext uri="{FF2B5EF4-FFF2-40B4-BE49-F238E27FC236}">
                <a16:creationId xmlns:a16="http://schemas.microsoft.com/office/drawing/2014/main" id="{78A732ED-3846-4C6A-AB5E-3915D5216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075" y="2997200"/>
            <a:ext cx="2813050" cy="281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9370DE36-1EB7-49D2-B9E1-CB0C017C32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Hawks/handboard</a:t>
            </a:r>
          </a:p>
        </p:txBody>
      </p:sp>
      <p:sp>
        <p:nvSpPr>
          <p:cNvPr id="25603" name="Content Placeholder 2">
            <a:extLst>
              <a:ext uri="{FF2B5EF4-FFF2-40B4-BE49-F238E27FC236}">
                <a16:creationId xmlns:a16="http://schemas.microsoft.com/office/drawing/2014/main" id="{F5D59CB2-C6C1-4A79-8538-7B6E7062C1A1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500521" y="1628800"/>
            <a:ext cx="8229600" cy="4756150"/>
          </a:xfrm>
        </p:spPr>
        <p:txBody>
          <a:bodyPr/>
          <a:lstStyle/>
          <a:p>
            <a:pPr marL="0" indent="0"/>
            <a:r>
              <a:rPr altLang="en-US" sz="2000" dirty="0">
                <a:ea typeface="ＭＳ Ｐゴシック" panose="020B0600070205080204" pitchFamily="34" charset="-128"/>
              </a:rPr>
              <a:t>Hawks were traditionally made from timber, but today modern hawks   are made from polyurethane or aluminium.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5604" name="Picture 4">
            <a:extLst>
              <a:ext uri="{FF2B5EF4-FFF2-40B4-BE49-F238E27FC236}">
                <a16:creationId xmlns:a16="http://schemas.microsoft.com/office/drawing/2014/main" id="{8608D3FD-DD6A-41B0-BC48-30FCA3B08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563" y="2852738"/>
            <a:ext cx="358775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>
            <a:extLst>
              <a:ext uri="{FF2B5EF4-FFF2-40B4-BE49-F238E27FC236}">
                <a16:creationId xmlns:a16="http://schemas.microsoft.com/office/drawing/2014/main" id="{1F260AC5-6B1C-4B1A-B3EE-1B9F0DDCF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2852738"/>
            <a:ext cx="3643313" cy="27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299CC83B-A967-4E95-A467-DCB76157B4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Trowels</a:t>
            </a:r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C6DA6917-183F-4F9C-95C2-D2686E291BDD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78205" y="1614488"/>
            <a:ext cx="8229600" cy="475615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Bucket trowel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Pointing trowel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Gauging trowel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6628" name="Picture 3">
            <a:extLst>
              <a:ext uri="{FF2B5EF4-FFF2-40B4-BE49-F238E27FC236}">
                <a16:creationId xmlns:a16="http://schemas.microsoft.com/office/drawing/2014/main" id="{33824E41-FA01-4174-952D-D0C3B36DC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231900"/>
            <a:ext cx="2879725" cy="228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4">
            <a:extLst>
              <a:ext uri="{FF2B5EF4-FFF2-40B4-BE49-F238E27FC236}">
                <a16:creationId xmlns:a16="http://schemas.microsoft.com/office/drawing/2014/main" id="{1D183D07-6DAC-4A3C-9E2B-CB8BB4E75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730625"/>
            <a:ext cx="2528888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5">
            <a:extLst>
              <a:ext uri="{FF2B5EF4-FFF2-40B4-BE49-F238E27FC236}">
                <a16:creationId xmlns:a16="http://schemas.microsoft.com/office/drawing/2014/main" id="{F4549C99-B674-40A2-B9D4-6D0B126F19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821" y="3429000"/>
            <a:ext cx="294005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42D98F93-3B97-418F-ABA8-64D2B317DC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Corner tools</a:t>
            </a:r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5DF18386-3476-45E8-AD6B-704E7E92FCB6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59557" y="1595437"/>
            <a:ext cx="8229600" cy="475615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Internal corner tool                         External corner tool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7652" name="Picture 3">
            <a:extLst>
              <a:ext uri="{FF2B5EF4-FFF2-40B4-BE49-F238E27FC236}">
                <a16:creationId xmlns:a16="http://schemas.microsoft.com/office/drawing/2014/main" id="{D8AD45BE-FEE6-49A4-B307-4DD5F0F17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400" y="2611438"/>
            <a:ext cx="3311525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2">
            <a:extLst>
              <a:ext uri="{FF2B5EF4-FFF2-40B4-BE49-F238E27FC236}">
                <a16:creationId xmlns:a16="http://schemas.microsoft.com/office/drawing/2014/main" id="{5D3B8345-FC7A-41BB-8ED7-92F8CEE0F1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75" y="2492375"/>
            <a:ext cx="2770188" cy="277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BA03D06A-73F9-4052-8527-905595AA18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2756" y="1040291"/>
            <a:ext cx="8218488" cy="574675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Scratchers</a:t>
            </a:r>
          </a:p>
        </p:txBody>
      </p:sp>
      <p:sp>
        <p:nvSpPr>
          <p:cNvPr id="28675" name="Content Placeholder 4">
            <a:extLst>
              <a:ext uri="{FF2B5EF4-FFF2-40B4-BE49-F238E27FC236}">
                <a16:creationId xmlns:a16="http://schemas.microsoft.com/office/drawing/2014/main" id="{6761A4E0-AF2B-4026-8E8E-3D81BB2024B8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529764" y="1614966"/>
            <a:ext cx="8610600" cy="4606925"/>
          </a:xfrm>
        </p:spPr>
        <p:txBody>
          <a:bodyPr/>
          <a:lstStyle/>
          <a:p>
            <a:pPr marL="0" indent="0"/>
            <a:r>
              <a:rPr altLang="en-US" sz="2400" dirty="0">
                <a:ea typeface="ＭＳ Ｐゴシック" panose="020B0600070205080204" pitchFamily="34" charset="-128"/>
              </a:rPr>
              <a:t>A comb scratcher is used for keying undercoats.</a:t>
            </a:r>
          </a:p>
          <a:p>
            <a:pPr marL="0" indent="0"/>
            <a:r>
              <a:rPr altLang="en-US" sz="2400" dirty="0">
                <a:ea typeface="ＭＳ Ｐゴシック" panose="020B0600070205080204" pitchFamily="34" charset="-128"/>
              </a:rPr>
              <a:t>A </a:t>
            </a:r>
            <a:r>
              <a:rPr altLang="en-US" sz="2400" dirty="0" err="1">
                <a:ea typeface="ＭＳ Ｐゴシック" panose="020B0600070205080204" pitchFamily="34" charset="-128"/>
              </a:rPr>
              <a:t>scarifier</a:t>
            </a:r>
            <a:r>
              <a:rPr altLang="en-US" sz="2400" dirty="0">
                <a:ea typeface="ＭＳ Ｐゴシック" panose="020B0600070205080204" pitchFamily="34" charset="-128"/>
              </a:rPr>
              <a:t> is used for keying lightweight undercoats.</a:t>
            </a:r>
          </a:p>
          <a:p>
            <a:pPr marL="0" indent="0"/>
            <a:r>
              <a:rPr lang="en-GB" altLang="en-US" sz="2400" dirty="0">
                <a:ea typeface="ＭＳ Ｐゴシック" panose="020B0600070205080204" pitchFamily="34" charset="-128"/>
              </a:rPr>
              <a:t>A lath scratcher is used for lime </a:t>
            </a:r>
            <a:r>
              <a:rPr lang="en-GB" altLang="en-US" sz="2400">
                <a:ea typeface="ＭＳ Ｐゴシック" panose="020B0600070205080204" pitchFamily="34" charset="-128"/>
              </a:rPr>
              <a:t>backing plaster.</a:t>
            </a:r>
            <a:endParaRPr altLang="en-US" sz="2400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8676" name="Picture 2" descr="Image result for comb scratcher">
            <a:extLst>
              <a:ext uri="{FF2B5EF4-FFF2-40B4-BE49-F238E27FC236}">
                <a16:creationId xmlns:a16="http://schemas.microsoft.com/office/drawing/2014/main" id="{94E1A5E9-AD17-41CE-B6FA-7A3AC8C32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036888"/>
            <a:ext cx="2857500" cy="198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4" descr="Image result for plastering comb scratcher">
            <a:extLst>
              <a:ext uri="{FF2B5EF4-FFF2-40B4-BE49-F238E27FC236}">
                <a16:creationId xmlns:a16="http://schemas.microsoft.com/office/drawing/2014/main" id="{C6976060-F38D-4C19-B66F-535FC3B8C8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3141663"/>
            <a:ext cx="2519362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A9A6262B-81E8-4C8C-B93E-B00D5681AF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Straight edges</a:t>
            </a:r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072924CB-6486-465C-937B-81FEB2860FF9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623887" y="1767339"/>
            <a:ext cx="8340725" cy="457200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Feathered edge straight edge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Box rule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Derby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9700" name="Picture 4" descr="Image result for plastering straight edge">
            <a:extLst>
              <a:ext uri="{FF2B5EF4-FFF2-40B4-BE49-F238E27FC236}">
                <a16:creationId xmlns:a16="http://schemas.microsoft.com/office/drawing/2014/main" id="{08DA298B-7D20-4C8A-AD3C-B56C5C61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89243">
            <a:off x="1390650" y="2711451"/>
            <a:ext cx="2370137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6" descr="Related image">
            <a:extLst>
              <a:ext uri="{FF2B5EF4-FFF2-40B4-BE49-F238E27FC236}">
                <a16:creationId xmlns:a16="http://schemas.microsoft.com/office/drawing/2014/main" id="{4DE47FB0-B7C1-4604-A922-1D5D66FD4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628775"/>
            <a:ext cx="387667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8" descr="Silverline Strijklat 1200mm">
            <a:extLst>
              <a:ext uri="{FF2B5EF4-FFF2-40B4-BE49-F238E27FC236}">
                <a16:creationId xmlns:a16="http://schemas.microsoft.com/office/drawing/2014/main" id="{7D196D4B-AF57-4938-96C0-A58AE076FA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49121">
            <a:off x="4305300" y="2768600"/>
            <a:ext cx="3730625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6077BA31-C5C6-4BC1-B854-034692A6F4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Spatula and sponge floats</a:t>
            </a:r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EF607A20-485B-4DEF-A556-9E803F0CA2F2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57200" y="1772816"/>
            <a:ext cx="8362950" cy="4721225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Tools used for flattening and finishing plaster surfaces.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30724" name="Picture 2">
            <a:extLst>
              <a:ext uri="{FF2B5EF4-FFF2-40B4-BE49-F238E27FC236}">
                <a16:creationId xmlns:a16="http://schemas.microsoft.com/office/drawing/2014/main" id="{B858CB36-A5A2-47E9-B917-11164F6B1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565400"/>
            <a:ext cx="4248150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4">
            <a:extLst>
              <a:ext uri="{FF2B5EF4-FFF2-40B4-BE49-F238E27FC236}">
                <a16:creationId xmlns:a16="http://schemas.microsoft.com/office/drawing/2014/main" id="{051056D1-166A-4812-9DA4-45A33A7F9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0" y="3141663"/>
            <a:ext cx="2997200" cy="253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0D14EDD4-CE3C-4DCC-BF6B-8ABBE759DC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2" y="989012"/>
            <a:ext cx="8218488" cy="382588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Snips</a:t>
            </a:r>
          </a:p>
        </p:txBody>
      </p:sp>
      <p:sp>
        <p:nvSpPr>
          <p:cNvPr id="31747" name="Content Placeholder 2">
            <a:extLst>
              <a:ext uri="{FF2B5EF4-FFF2-40B4-BE49-F238E27FC236}">
                <a16:creationId xmlns:a16="http://schemas.microsoft.com/office/drawing/2014/main" id="{C4B1C5F9-334A-4DFF-AC2E-0F790D05A16F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68312" y="1594644"/>
            <a:ext cx="8229600" cy="4648200"/>
          </a:xfrm>
        </p:spPr>
        <p:txBody>
          <a:bodyPr/>
          <a:lstStyle/>
          <a:p>
            <a:pPr marL="0" indent="0">
              <a:lnSpc>
                <a:spcPct val="100000"/>
              </a:lnSpc>
            </a:pPr>
            <a:r>
              <a:rPr altLang="en-US" dirty="0">
                <a:ea typeface="ＭＳ Ｐゴシック" panose="020B0600070205080204" pitchFamily="34" charset="-128"/>
              </a:rPr>
              <a:t>Snips are used for cutting various types of trims, such as  angle beads, stops and rolled EML before it is fixed onto   the wall plate.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31748" name="Picture 4">
            <a:extLst>
              <a:ext uri="{FF2B5EF4-FFF2-40B4-BE49-F238E27FC236}">
                <a16:creationId xmlns:a16="http://schemas.microsoft.com/office/drawing/2014/main" id="{E6C2794C-7941-492B-AC4F-2AC70C6ECC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781300"/>
            <a:ext cx="3059113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79A264C6-F88B-4CAF-A99D-16CADF6189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Float</a:t>
            </a:r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50A62ED7-3B15-4623-AF21-14871C7F087F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42189" y="1628800"/>
            <a:ext cx="8229600" cy="4756150"/>
          </a:xfrm>
        </p:spPr>
        <p:txBody>
          <a:bodyPr/>
          <a:lstStyle/>
          <a:p>
            <a:pPr marL="0" indent="0">
              <a:lnSpc>
                <a:spcPct val="100000"/>
              </a:lnSpc>
            </a:pPr>
            <a:r>
              <a:rPr altLang="en-US" dirty="0">
                <a:ea typeface="ＭＳ Ｐゴシック" panose="020B0600070205080204" pitchFamily="34" charset="-128"/>
              </a:rPr>
              <a:t>Used for consolidating undercoat surfaces to form either a  plain smooth finish or a key, preparing for the setting coat.  These floats are generally made from polyurethane.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32772" name="Picture 3">
            <a:extLst>
              <a:ext uri="{FF2B5EF4-FFF2-40B4-BE49-F238E27FC236}">
                <a16:creationId xmlns:a16="http://schemas.microsoft.com/office/drawing/2014/main" id="{E51D8BE0-29C2-4D5D-A6E6-6D1DD024D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284538"/>
            <a:ext cx="25876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4">
            <a:extLst>
              <a:ext uri="{FF2B5EF4-FFF2-40B4-BE49-F238E27FC236}">
                <a16:creationId xmlns:a16="http://schemas.microsoft.com/office/drawing/2014/main" id="{7EC3B496-7D89-459D-92AF-8458EB8C5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141663"/>
            <a:ext cx="3168650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71B62B67-AEC1-4B1F-AEB6-E2E91499E3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Spirit level</a:t>
            </a:r>
          </a:p>
        </p:txBody>
      </p:sp>
      <p:sp>
        <p:nvSpPr>
          <p:cNvPr id="33795" name="Content Placeholder 2">
            <a:extLst>
              <a:ext uri="{FF2B5EF4-FFF2-40B4-BE49-F238E27FC236}">
                <a16:creationId xmlns:a16="http://schemas.microsoft.com/office/drawing/2014/main" id="{C167D722-DDDB-4AAA-856D-20D079A00F07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57200" y="1371600"/>
            <a:ext cx="8229600" cy="4578350"/>
          </a:xfrm>
        </p:spPr>
        <p:txBody>
          <a:bodyPr/>
          <a:lstStyle/>
          <a:p>
            <a:pPr marL="0" indent="0"/>
            <a:br>
              <a:rPr altLang="en-US" dirty="0">
                <a:ea typeface="ＭＳ Ｐゴシック" panose="020B0600070205080204" pitchFamily="34" charset="-128"/>
              </a:rPr>
            </a:br>
            <a:r>
              <a:rPr altLang="en-US" dirty="0">
                <a:ea typeface="ＭＳ Ｐゴシック" panose="020B0600070205080204" pitchFamily="34" charset="-128"/>
              </a:rPr>
              <a:t>A spirit level can be used on its own or with a straight edge, which extends its length. 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It is used for plumbing and levelling surfaces such as standard angle beads to window openings and returns.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33796" name="Picture 3">
            <a:extLst>
              <a:ext uri="{FF2B5EF4-FFF2-40B4-BE49-F238E27FC236}">
                <a16:creationId xmlns:a16="http://schemas.microsoft.com/office/drawing/2014/main" id="{29E77530-EC9E-4865-8AAE-DB503C6D0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660775"/>
            <a:ext cx="4283075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26A876A4-FAC5-48D3-9E44-0B981A004C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Plan for plastering work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B2894557-0532-4252-8D02-B9BEFA15CEBB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75995" y="1844824"/>
            <a:ext cx="8229600" cy="4865688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When setting up a mixing area you need to consider: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storage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clean water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dust extraction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electricity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mixing equipment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disposing of waste.</a:t>
            </a:r>
          </a:p>
          <a:p>
            <a:pPr marL="0" indent="0">
              <a:buFontTx/>
              <a:buChar char="•"/>
            </a:pPr>
            <a:endParaRPr altLang="en-US" sz="2400" b="1" dirty="0">
              <a:ea typeface="ＭＳ Ｐゴシック" panose="020B0600070205080204" pitchFamily="34" charset="-128"/>
            </a:endParaRP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48979361-59B5-40C0-9D04-FE0863AA2B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93915" y="1128712"/>
            <a:ext cx="8218488" cy="485775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Water brushes</a:t>
            </a:r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634FE07A-3F66-4665-9BC0-EE224927ECF3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93915" y="1772816"/>
            <a:ext cx="8229600" cy="475615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Used to apply water when finishing setting plaster. 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Used to clean internal angles and frames. </a:t>
            </a:r>
          </a:p>
        </p:txBody>
      </p:sp>
      <p:pic>
        <p:nvPicPr>
          <p:cNvPr id="34820" name="Picture 3">
            <a:extLst>
              <a:ext uri="{FF2B5EF4-FFF2-40B4-BE49-F238E27FC236}">
                <a16:creationId xmlns:a16="http://schemas.microsoft.com/office/drawing/2014/main" id="{20A4B88B-9654-4648-A025-62AE049F1B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37431" y="3544095"/>
            <a:ext cx="2505075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4">
            <a:extLst>
              <a:ext uri="{FF2B5EF4-FFF2-40B4-BE49-F238E27FC236}">
                <a16:creationId xmlns:a16="http://schemas.microsoft.com/office/drawing/2014/main" id="{AE8299C2-98AD-419D-A9EE-CD9E72350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949700" y="3644900"/>
            <a:ext cx="3425825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70B266BF-2306-4A60-BB6D-FF85B12121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Small tools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CAFB10A8-53FD-4287-A022-4BC07FC6D28E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73873" y="1628800"/>
            <a:ext cx="8229600" cy="475615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Used in tight, difficult angles. The types shown here are leaf and square. </a:t>
            </a:r>
          </a:p>
        </p:txBody>
      </p:sp>
      <p:pic>
        <p:nvPicPr>
          <p:cNvPr id="35844" name="Picture 4">
            <a:extLst>
              <a:ext uri="{FF2B5EF4-FFF2-40B4-BE49-F238E27FC236}">
                <a16:creationId xmlns:a16="http://schemas.microsoft.com/office/drawing/2014/main" id="{21312746-F231-4380-9046-DD8AF4B7C9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2636838"/>
            <a:ext cx="5040312" cy="306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6D037D81-308D-4B01-BD67-91F31F2DD1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Advantages of planning plastering work</a:t>
            </a:r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id="{9ECB3CF7-73F9-4597-8655-FB7C4C691594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57200" y="1772816"/>
            <a:ext cx="8229600" cy="475615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Work is completed on time to the schedule.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Work is completed without distraction and interruptions.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Work is completed to budget.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Work is completed to the required standard.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Work is completed safely.</a:t>
            </a:r>
          </a:p>
          <a:p>
            <a:pPr marL="0" indent="0"/>
            <a:endParaRPr altLang="en-US" sz="2400" dirty="0">
              <a:ea typeface="ＭＳ Ｐゴシック" panose="020B0600070205080204" pitchFamily="34" charset="-128"/>
            </a:endParaRPr>
          </a:p>
          <a:p>
            <a:pPr marL="0" indent="0"/>
            <a:endParaRPr altLang="en-US" sz="240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CDFF6A3A-52A2-44A8-858D-BA26D16B6F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Mixing pre-blended plaster</a:t>
            </a:r>
          </a:p>
        </p:txBody>
      </p:sp>
      <p:pic>
        <p:nvPicPr>
          <p:cNvPr id="15363" name="Content Placeholder 4" descr="A person in a blue shirt&#10;&#10;Description automatically generated">
            <a:extLst>
              <a:ext uri="{FF2B5EF4-FFF2-40B4-BE49-F238E27FC236}">
                <a16:creationId xmlns:a16="http://schemas.microsoft.com/office/drawing/2014/main" id="{9D5B5255-3B9C-4075-AE46-EBAABC46D4B2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63713" y="1844675"/>
            <a:ext cx="5903912" cy="38227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C1C64286-F35A-45BD-BAE8-B33C836633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Power tools</a:t>
            </a: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52A20016-56E6-40D4-94C6-8BF57A852524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46088" y="1628800"/>
            <a:ext cx="8229600" cy="4756150"/>
          </a:xfrm>
        </p:spPr>
        <p:txBody>
          <a:bodyPr/>
          <a:lstStyle/>
          <a:p>
            <a:pPr marL="0" indent="0"/>
            <a:r>
              <a:rPr altLang="en-US" b="1" dirty="0">
                <a:ea typeface="ＭＳ Ｐゴシック" panose="020B0600070205080204" pitchFamily="34" charset="-128"/>
              </a:rPr>
              <a:t>Mixing equipment loose materials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16388" name="Picture 3">
            <a:extLst>
              <a:ext uri="{FF2B5EF4-FFF2-40B4-BE49-F238E27FC236}">
                <a16:creationId xmlns:a16="http://schemas.microsoft.com/office/drawing/2014/main" id="{9450CF9F-51F8-4109-80F7-03E60C10B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434" y="2114720"/>
            <a:ext cx="4665132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2F66DF02-C506-4227-938D-294A7ADA17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Mixing traditional materials</a:t>
            </a:r>
          </a:p>
        </p:txBody>
      </p:sp>
      <p:pic>
        <p:nvPicPr>
          <p:cNvPr id="17411" name="Picture 2">
            <a:extLst>
              <a:ext uri="{FF2B5EF4-FFF2-40B4-BE49-F238E27FC236}">
                <a16:creationId xmlns:a16="http://schemas.microsoft.com/office/drawing/2014/main" id="{4B1BF1D4-22E4-4688-B0A2-2ECD9C894A8B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32138" y="1341438"/>
            <a:ext cx="4048125" cy="46783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06250A54-0F3F-404E-99A7-F810FA498C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Setting up the work area</a:t>
            </a:r>
          </a:p>
        </p:txBody>
      </p:sp>
      <p:pic>
        <p:nvPicPr>
          <p:cNvPr id="18435" name="Content Placeholder 4" descr="A table topped with lots of furniture&#10;&#10;Description automatically generated">
            <a:extLst>
              <a:ext uri="{FF2B5EF4-FFF2-40B4-BE49-F238E27FC236}">
                <a16:creationId xmlns:a16="http://schemas.microsoft.com/office/drawing/2014/main" id="{340AD043-F749-4C4B-96EE-41844EDF7FB2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050" y="1658938"/>
            <a:ext cx="4544099" cy="393030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7CC9C52F-B709-4A2F-BEEE-7961C60864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Setting up the work area</a:t>
            </a:r>
          </a:p>
        </p:txBody>
      </p:sp>
      <p:pic>
        <p:nvPicPr>
          <p:cNvPr id="19459" name="Content Placeholder 4" descr="A cup of coffee&#10;&#10;Description automatically generated">
            <a:extLst>
              <a:ext uri="{FF2B5EF4-FFF2-40B4-BE49-F238E27FC236}">
                <a16:creationId xmlns:a16="http://schemas.microsoft.com/office/drawing/2014/main" id="{382B3437-6951-45FB-BDFD-5E1D65696808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8175" y="1557339"/>
            <a:ext cx="4746980" cy="395989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46C8B44D-8A36-464A-8748-931415A7EC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Access equipment</a:t>
            </a:r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CCA52BC8-03FF-41D8-B9A5-E05DD45475FF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57200" y="1700808"/>
            <a:ext cx="8229600" cy="475615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Access equipment is used to provide a safe means of working at height, reducing the risks of falls which can cause serious injury. 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0484" name="Picture 3">
            <a:extLst>
              <a:ext uri="{FF2B5EF4-FFF2-40B4-BE49-F238E27FC236}">
                <a16:creationId xmlns:a16="http://schemas.microsoft.com/office/drawing/2014/main" id="{BF5B3241-8D19-484E-B439-DBA267896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284538"/>
            <a:ext cx="4176713" cy="228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0E7260B6-3B8D-417F-B270-A91BD8006A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Preparing surfaces</a:t>
            </a:r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8CB8E8B8-48E8-4AE5-BE6B-01F461E9AC8E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>
          <a:xfrm>
            <a:off x="476722" y="1920875"/>
            <a:ext cx="8229600" cy="4937125"/>
          </a:xfrm>
        </p:spPr>
        <p:txBody>
          <a:bodyPr/>
          <a:lstStyle/>
          <a:p>
            <a:pPr marL="0" indent="0"/>
            <a:r>
              <a:rPr altLang="en-US" b="1" dirty="0">
                <a:ea typeface="ＭＳ Ｐゴシック" panose="020B0600070205080204" pitchFamily="34" charset="-128"/>
              </a:rPr>
              <a:t>Key: </a:t>
            </a:r>
            <a:r>
              <a:rPr altLang="en-US" dirty="0">
                <a:ea typeface="ＭＳ Ｐゴシック" panose="020B0600070205080204" pitchFamily="34" charset="-128"/>
              </a:rPr>
              <a:t>how rough or smooth the background surface is.</a:t>
            </a:r>
          </a:p>
          <a:p>
            <a:pPr marL="0" indent="0"/>
            <a:r>
              <a:rPr altLang="en-US" b="1" dirty="0">
                <a:ea typeface="ＭＳ Ｐゴシック" panose="020B0600070205080204" pitchFamily="34" charset="-128"/>
              </a:rPr>
              <a:t>Adhere/adhesion: </a:t>
            </a:r>
            <a:r>
              <a:rPr altLang="en-US" dirty="0">
                <a:ea typeface="ＭＳ Ｐゴシック" panose="020B0600070205080204" pitchFamily="34" charset="-128"/>
              </a:rPr>
              <a:t>how well plaster sticks or grips to the 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background surface. </a:t>
            </a:r>
          </a:p>
          <a:p>
            <a:pPr marL="0" indent="0"/>
            <a:r>
              <a:rPr altLang="en-US" b="1" dirty="0">
                <a:ea typeface="ＭＳ Ｐゴシック" panose="020B0600070205080204" pitchFamily="34" charset="-128"/>
              </a:rPr>
              <a:t>Suction: t</a:t>
            </a:r>
            <a:r>
              <a:rPr altLang="en-US" dirty="0">
                <a:ea typeface="ＭＳ Ｐゴシック" panose="020B0600070205080204" pitchFamily="34" charset="-128"/>
              </a:rPr>
              <a:t>he rate of absorption from the background.</a:t>
            </a:r>
          </a:p>
          <a:p>
            <a:pPr marL="0" indent="0"/>
            <a:r>
              <a:rPr altLang="en-US" b="1" dirty="0">
                <a:ea typeface="ＭＳ Ｐゴシック" panose="020B0600070205080204" pitchFamily="34" charset="-128"/>
              </a:rPr>
              <a:t>Low suction: </a:t>
            </a:r>
            <a:r>
              <a:rPr altLang="en-US" dirty="0">
                <a:ea typeface="ＭＳ Ｐゴシック" panose="020B0600070205080204" pitchFamily="34" charset="-128"/>
              </a:rPr>
              <a:t>a background that has little or no absorption.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963</TotalTime>
  <Words>455</Words>
  <Application>Microsoft Office PowerPoint</Application>
  <PresentationFormat>On-screen Show (4:3)</PresentationFormat>
  <Paragraphs>76</Paragraphs>
  <Slides>23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Lucida Grande</vt:lpstr>
      <vt:lpstr>Times New Roman</vt:lpstr>
      <vt:lpstr>Default Design</vt:lpstr>
      <vt:lpstr>PowerPoint 5: Understand how to prepare mixing and work areas for plastering</vt:lpstr>
      <vt:lpstr>Plan for plastering work</vt:lpstr>
      <vt:lpstr>Mixing pre-blended plaster</vt:lpstr>
      <vt:lpstr>Power tools</vt:lpstr>
      <vt:lpstr>Mixing traditional materials</vt:lpstr>
      <vt:lpstr>Setting up the work area</vt:lpstr>
      <vt:lpstr>Setting up the work area</vt:lpstr>
      <vt:lpstr>Access equipment</vt:lpstr>
      <vt:lpstr>Preparing surfaces</vt:lpstr>
      <vt:lpstr>Laying trowels</vt:lpstr>
      <vt:lpstr>Hawks/handboard</vt:lpstr>
      <vt:lpstr>Trowels</vt:lpstr>
      <vt:lpstr>Corner tools</vt:lpstr>
      <vt:lpstr>Scratchers</vt:lpstr>
      <vt:lpstr>Straight edges</vt:lpstr>
      <vt:lpstr>Spatula and sponge floats</vt:lpstr>
      <vt:lpstr>Snips</vt:lpstr>
      <vt:lpstr>Float</vt:lpstr>
      <vt:lpstr>Spirit level</vt:lpstr>
      <vt:lpstr>Water brushes</vt:lpstr>
      <vt:lpstr>Small tools</vt:lpstr>
      <vt:lpstr>Advantages of planning plastering work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Linda Mellor</cp:lastModifiedBy>
  <cp:revision>135</cp:revision>
  <dcterms:created xsi:type="dcterms:W3CDTF">2013-05-28T00:38:54Z</dcterms:created>
  <dcterms:modified xsi:type="dcterms:W3CDTF">2021-02-26T09:57:42Z</dcterms:modified>
</cp:coreProperties>
</file>