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</p:sldMasterIdLst>
  <p:notesMasterIdLst>
    <p:notesMasterId r:id="rId19"/>
  </p:notesMasterIdLst>
  <p:handoutMasterIdLst>
    <p:handoutMasterId r:id="rId20"/>
  </p:handoutMasterIdLst>
  <p:sldIdLst>
    <p:sldId id="256" r:id="rId2"/>
    <p:sldId id="342" r:id="rId3"/>
    <p:sldId id="344" r:id="rId4"/>
    <p:sldId id="345" r:id="rId5"/>
    <p:sldId id="347" r:id="rId6"/>
    <p:sldId id="348" r:id="rId7"/>
    <p:sldId id="349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60" r:id="rId17"/>
    <p:sldId id="267" r:id="rId18"/>
  </p:sldIdLst>
  <p:sldSz cx="9144000" cy="6858000" type="screen4x3"/>
  <p:notesSz cx="6858000" cy="9144000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81" autoAdjust="0"/>
    <p:restoredTop sz="93172" autoAdjust="0"/>
  </p:normalViewPr>
  <p:slideViewPr>
    <p:cSldViewPr showGuides="1">
      <p:cViewPr varScale="1">
        <p:scale>
          <a:sx n="57" d="100"/>
          <a:sy n="57" d="100"/>
        </p:scale>
        <p:origin x="144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2/26/2021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Set Worksheet 29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619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Set Worksheet 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471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Set Worksheet 31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304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Set Worksheet 32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284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976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173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783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769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800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885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261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277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649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Copyright © 2021 City and Guilds of London Institute. All rights reserved.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Foundation in 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 and Building Services Engineering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Unit 109: Plastering and interior systems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Prepare backgrounds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Plaster shelling</a:t>
            </a: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150" y="1844675"/>
            <a:ext cx="4824413" cy="3886200"/>
          </a:xfrm>
          <a:noFill/>
        </p:spPr>
      </p:pic>
    </p:spTree>
    <p:extLst>
      <p:ext uri="{BB962C8B-B14F-4D97-AF65-F5344CB8AC3E}">
        <p14:creationId xmlns:p14="http://schemas.microsoft.com/office/powerpoint/2010/main" val="1574683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Crazing cracks</a:t>
            </a:r>
          </a:p>
        </p:txBody>
      </p:sp>
      <p:pic>
        <p:nvPicPr>
          <p:cNvPr id="25603" name="Content Placeholder 4" descr="A picture containing building, sitting, front, surface&#10;&#10;Description automatically generated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1865313"/>
            <a:ext cx="6235700" cy="3795712"/>
          </a:xfrm>
        </p:spPr>
      </p:pic>
    </p:spTree>
    <p:extLst>
      <p:ext uri="{BB962C8B-B14F-4D97-AF65-F5344CB8AC3E}">
        <p14:creationId xmlns:p14="http://schemas.microsoft.com/office/powerpoint/2010/main" val="2678351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Cracks</a:t>
            </a:r>
          </a:p>
        </p:txBody>
      </p:sp>
      <p:pic>
        <p:nvPicPr>
          <p:cNvPr id="26627" name="Content Placeholder 4" descr="A close up of a white wall&#10;&#10;Description automatically generated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99" b="43379"/>
          <a:stretch>
            <a:fillRect/>
          </a:stretch>
        </p:blipFill>
        <p:spPr>
          <a:xfrm>
            <a:off x="1893888" y="1820863"/>
            <a:ext cx="5249862" cy="3408362"/>
          </a:xfrm>
        </p:spPr>
      </p:pic>
    </p:spTree>
    <p:extLst>
      <p:ext uri="{BB962C8B-B14F-4D97-AF65-F5344CB8AC3E}">
        <p14:creationId xmlns:p14="http://schemas.microsoft.com/office/powerpoint/2010/main" val="2180224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Problematic backgrounds</a:t>
            </a:r>
          </a:p>
        </p:txBody>
      </p:sp>
      <p:sp>
        <p:nvSpPr>
          <p:cNvPr id="27651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45126" y="1783556"/>
            <a:ext cx="8229600" cy="4756150"/>
          </a:xfrm>
        </p:spPr>
        <p:txBody>
          <a:bodyPr/>
          <a:lstStyle/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A background on which there is flaking paint should not be plastered.</a:t>
            </a:r>
          </a:p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Preparation.</a:t>
            </a:r>
          </a:p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Type of key.</a:t>
            </a:r>
          </a:p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Type of plaster system.</a:t>
            </a:r>
          </a:p>
        </p:txBody>
      </p:sp>
      <p:pic>
        <p:nvPicPr>
          <p:cNvPr id="27652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492375"/>
            <a:ext cx="5003800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1590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Problematic backgrounds</a:t>
            </a:r>
          </a:p>
        </p:txBody>
      </p:sp>
      <p:sp>
        <p:nvSpPr>
          <p:cNvPr id="28675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616075"/>
            <a:ext cx="8229600" cy="4756150"/>
          </a:xfrm>
        </p:spPr>
        <p:txBody>
          <a:bodyPr/>
          <a:lstStyle/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Damp-affected plaster surfaces contain moisture and efflorescence.</a:t>
            </a:r>
          </a:p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Preparation.</a:t>
            </a:r>
          </a:p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Treatment.</a:t>
            </a:r>
          </a:p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Plaster system.</a:t>
            </a:r>
          </a:p>
        </p:txBody>
      </p:sp>
      <p:pic>
        <p:nvPicPr>
          <p:cNvPr id="28676" name="Picture 2" descr="Image result for crumbling plastered surfa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565400"/>
            <a:ext cx="4762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6889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Structural crack</a:t>
            </a:r>
          </a:p>
        </p:txBody>
      </p:sp>
      <p:pic>
        <p:nvPicPr>
          <p:cNvPr id="29699" name="Content Placeholder 4" descr="A picture containing building, dirty, old, sitting&#10;&#10;Description automatically generated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193" y="1556792"/>
            <a:ext cx="5546501" cy="4160570"/>
          </a:xfrm>
        </p:spPr>
      </p:pic>
    </p:spTree>
    <p:extLst>
      <p:ext uri="{BB962C8B-B14F-4D97-AF65-F5344CB8AC3E}">
        <p14:creationId xmlns:p14="http://schemas.microsoft.com/office/powerpoint/2010/main" val="1142619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 noChangeArrowheads="1"/>
          </p:cNvSpPr>
          <p:nvPr>
            <p:ph type="title"/>
          </p:nvPr>
        </p:nvSpPr>
        <p:spPr>
          <a:xfrm>
            <a:off x="202161" y="1042914"/>
            <a:ext cx="8218488" cy="719138"/>
          </a:xfrm>
        </p:spPr>
        <p:txBody>
          <a:bodyPr/>
          <a:lstStyle/>
          <a:p>
            <a:r>
              <a:rPr lang="en-GB" altLang="en-US" dirty="0">
                <a:ea typeface="ＭＳ Ｐゴシック" panose="020B0600070205080204" pitchFamily="34" charset="-128"/>
              </a:rPr>
              <a:t>Faults and solutions in plastering and plasterboard plastering systems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8EAFAF7-00EE-45AB-9EC6-902F090A24D9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409998126"/>
              </p:ext>
            </p:extLst>
          </p:nvPr>
        </p:nvGraphicFramePr>
        <p:xfrm>
          <a:off x="179512" y="1773238"/>
          <a:ext cx="8856538" cy="4035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4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7767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Type of defect</a:t>
                      </a:r>
                    </a:p>
                  </a:txBody>
                  <a:tcPr marL="91437" marR="91437" marT="45721" marB="45721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Solutions</a:t>
                      </a:r>
                    </a:p>
                  </a:txBody>
                  <a:tcPr marL="91437" marR="91437" marT="45721" marB="457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5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Hairline cracks on the plaster surface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Structural cracks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Crazing of plaster surface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Powdery surface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Plaster blowing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Plasters</a:t>
                      </a:r>
                      <a:r>
                        <a:rPr lang="en-GB" sz="1800" baseline="0" dirty="0"/>
                        <a:t> systems separating</a:t>
                      </a:r>
                      <a:endParaRPr lang="en-GB" sz="1800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Efflorescence staining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Rising damp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Fungicidal mould growth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Plasterboard disintegrating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Plasterboard sagging</a:t>
                      </a:r>
                    </a:p>
                    <a:p>
                      <a:r>
                        <a:rPr lang="en-GB" sz="1800" baseline="0" dirty="0"/>
                        <a:t>Fixings popping</a:t>
                      </a:r>
                    </a:p>
                    <a:p>
                      <a:r>
                        <a:rPr lang="en-GB" sz="1800" baseline="0" dirty="0"/>
                        <a:t>Grinning plaster surface</a:t>
                      </a:r>
                      <a:endParaRPr lang="en-GB" sz="1800" dirty="0"/>
                    </a:p>
                  </a:txBody>
                  <a:tcPr marL="91437" marR="91437" marT="45721" marB="45721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Shrinkage/strong mixes</a:t>
                      </a:r>
                    </a:p>
                    <a:p>
                      <a:r>
                        <a:rPr lang="en-GB" sz="1800" dirty="0"/>
                        <a:t>Movement in background</a:t>
                      </a:r>
                    </a:p>
                    <a:p>
                      <a:r>
                        <a:rPr lang="en-GB" sz="1800" dirty="0"/>
                        <a:t>High suction in background</a:t>
                      </a:r>
                    </a:p>
                    <a:p>
                      <a:r>
                        <a:rPr lang="en-GB" sz="1800" dirty="0"/>
                        <a:t>Weak mixes/use of old material</a:t>
                      </a:r>
                    </a:p>
                    <a:p>
                      <a:r>
                        <a:rPr lang="en-GB" sz="1800" dirty="0"/>
                        <a:t>Strong plaster on weak backgrounds</a:t>
                      </a:r>
                    </a:p>
                    <a:p>
                      <a:r>
                        <a:rPr lang="en-GB" sz="1800" dirty="0"/>
                        <a:t>No key between coats</a:t>
                      </a:r>
                    </a:p>
                    <a:p>
                      <a:r>
                        <a:rPr lang="en-GB" sz="1800" dirty="0"/>
                        <a:t>Trapped moisture </a:t>
                      </a:r>
                      <a:r>
                        <a:rPr lang="en-GB" sz="1800" baseline="0" dirty="0"/>
                        <a:t>penetrating the surface</a:t>
                      </a:r>
                    </a:p>
                    <a:p>
                      <a:r>
                        <a:rPr lang="en-GB" sz="1800" baseline="0" dirty="0"/>
                        <a:t>No damp course in the masonry wall</a:t>
                      </a:r>
                    </a:p>
                    <a:p>
                      <a:r>
                        <a:rPr lang="en-GB" sz="1800" baseline="0" dirty="0"/>
                        <a:t>Cold surfaces and no air circulation</a:t>
                      </a:r>
                    </a:p>
                    <a:p>
                      <a:r>
                        <a:rPr lang="en-GB" sz="1800" baseline="0" dirty="0"/>
                        <a:t>Damp plasterboard</a:t>
                      </a:r>
                    </a:p>
                    <a:p>
                      <a:r>
                        <a:rPr lang="en-GB" sz="1800" baseline="0" dirty="0"/>
                        <a:t>Fixing centres too far apart</a:t>
                      </a:r>
                    </a:p>
                    <a:p>
                      <a:r>
                        <a:rPr lang="en-GB" sz="1800" baseline="0" dirty="0"/>
                        <a:t>Vibration and poor fixings</a:t>
                      </a:r>
                    </a:p>
                    <a:p>
                      <a:r>
                        <a:rPr lang="en-GB" sz="1800" dirty="0"/>
                        <a:t>Applying finishing plaster on wet background</a:t>
                      </a:r>
                    </a:p>
                  </a:txBody>
                  <a:tcPr marL="91437" marR="91437" marT="45721" marB="457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721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Prepare backgrounds</a:t>
            </a:r>
          </a:p>
        </p:txBody>
      </p:sp>
      <p:sp>
        <p:nvSpPr>
          <p:cNvPr id="13315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484784"/>
            <a:ext cx="8229600" cy="4756150"/>
          </a:xfrm>
        </p:spPr>
        <p:txBody>
          <a:bodyPr/>
          <a:lstStyle/>
          <a:p>
            <a:pPr marL="0" indent="0">
              <a:lnSpc>
                <a:spcPct val="100000"/>
              </a:lnSpc>
            </a:pPr>
            <a:r>
              <a:rPr altLang="en-US" dirty="0">
                <a:ea typeface="ＭＳ Ｐゴシック" panose="020B0600070205080204" pitchFamily="34" charset="-128"/>
              </a:rPr>
              <a:t>Understand how to prepare background surfaces for internal plastering and fixing sheet materials: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hacking and striping backgrounds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forming mechanical key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applying bonding agents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recognising faults from poor preparation.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5034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Remedial plastering work</a:t>
            </a:r>
          </a:p>
        </p:txBody>
      </p:sp>
      <p:sp>
        <p:nvSpPr>
          <p:cNvPr id="15363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700808"/>
            <a:ext cx="8229600" cy="4756150"/>
          </a:xfrm>
        </p:spPr>
        <p:txBody>
          <a:bodyPr/>
          <a:lstStyle/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Removing old plaster from backgrounds is a process known as ‘hacking’.</a:t>
            </a:r>
          </a:p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This can be carried out by hand or mechanically.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PPE.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Protecting the property.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Dust extraction.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Removing waste.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Preparing the background.</a:t>
            </a: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924175"/>
            <a:ext cx="4183063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1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Restoring ceilings</a:t>
            </a:r>
          </a:p>
        </p:txBody>
      </p:sp>
      <p:sp>
        <p:nvSpPr>
          <p:cNvPr id="16387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662452"/>
            <a:ext cx="8229600" cy="4756150"/>
          </a:xfrm>
        </p:spPr>
        <p:txBody>
          <a:bodyPr/>
          <a:lstStyle/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Plasterboard or plaster lath ceilings can expose various conditions when being stripped.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Condition of timber.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Removing fixings.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Checking centres.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 err="1">
                <a:ea typeface="ＭＳ Ｐゴシック" panose="020B0600070205080204" pitchFamily="34" charset="-128"/>
              </a:rPr>
              <a:t>Linability</a:t>
            </a:r>
            <a:r>
              <a:rPr altLang="en-US" dirty="0">
                <a:ea typeface="ＭＳ Ｐゴシック" panose="020B0600070205080204" pitchFamily="34" charset="-128"/>
              </a:rPr>
              <a:t> of joists.</a:t>
            </a:r>
          </a:p>
        </p:txBody>
      </p:sp>
      <p:grpSp>
        <p:nvGrpSpPr>
          <p:cNvPr id="16388" name="Group 3"/>
          <p:cNvGrpSpPr>
            <a:grpSpLocks/>
          </p:cNvGrpSpPr>
          <p:nvPr/>
        </p:nvGrpSpPr>
        <p:grpSpPr bwMode="auto">
          <a:xfrm>
            <a:off x="4641035" y="2420483"/>
            <a:ext cx="4033838" cy="3240087"/>
            <a:chOff x="-1649" y="-3973"/>
            <a:chExt cx="2054352" cy="2307983"/>
          </a:xfrm>
        </p:grpSpPr>
        <p:sp>
          <p:nvSpPr>
            <p:cNvPr id="5" name="Shape 69784">
              <a:extLst>
                <a:ext uri="{FF2B5EF4-FFF2-40B4-BE49-F238E27FC236}">
                  <a16:creationId xmlns:a16="http://schemas.microsoft.com/office/drawing/2014/main" id="{371C8516-E25C-471F-A543-7BB2290A6F0F}"/>
                </a:ext>
              </a:extLst>
            </p:cNvPr>
            <p:cNvSpPr/>
            <p:nvPr/>
          </p:nvSpPr>
          <p:spPr>
            <a:xfrm>
              <a:off x="-32" y="550"/>
              <a:ext cx="2051926" cy="2303460"/>
            </a:xfrm>
            <a:custGeom>
              <a:avLst/>
              <a:gdLst/>
              <a:ahLst/>
              <a:cxnLst/>
              <a:rect l="0" t="0" r="0" b="0"/>
              <a:pathLst>
                <a:path w="2052003" h="2303996">
                  <a:moveTo>
                    <a:pt x="0" y="0"/>
                  </a:moveTo>
                  <a:lnTo>
                    <a:pt x="2052003" y="0"/>
                  </a:lnTo>
                  <a:lnTo>
                    <a:pt x="2052003" y="2303996"/>
                  </a:lnTo>
                  <a:lnTo>
                    <a:pt x="0" y="230399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E4313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pic>
          <p:nvPicPr>
            <p:cNvPr id="16390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49" y="-3973"/>
              <a:ext cx="2054352" cy="2307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83539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Forming a key 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435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86228" y="1700808"/>
            <a:ext cx="7830188" cy="4756150"/>
          </a:xfrm>
        </p:spPr>
        <p:txBody>
          <a:bodyPr/>
          <a:lstStyle/>
          <a:p>
            <a:pPr marL="0" indent="0">
              <a:lnSpc>
                <a:spcPct val="100000"/>
              </a:lnSpc>
            </a:pPr>
            <a:r>
              <a:rPr altLang="en-US" dirty="0">
                <a:ea typeface="ＭＳ Ｐゴシック" panose="020B0600070205080204" pitchFamily="34" charset="-128"/>
              </a:rPr>
              <a:t>New work requires little preparation when fixing  plasterboards and applying solid plastering systems.</a:t>
            </a:r>
          </a:p>
          <a:p>
            <a:pPr marL="0" indent="0">
              <a:lnSpc>
                <a:spcPct val="100000"/>
              </a:lnSpc>
            </a:pPr>
            <a:r>
              <a:rPr altLang="en-US" dirty="0">
                <a:ea typeface="ＭＳ Ｐゴシック" panose="020B0600070205080204" pitchFamily="34" charset="-128"/>
              </a:rPr>
              <a:t>However, when renovating older properties, you will need to ensure that  existing surfaces have sufficient key, allowing  plasters to bond. </a:t>
            </a:r>
          </a:p>
          <a:p>
            <a:pPr marL="0" indent="0">
              <a:lnSpc>
                <a:spcPct val="100000"/>
              </a:lnSpc>
            </a:pPr>
            <a:r>
              <a:rPr altLang="en-US" dirty="0">
                <a:ea typeface="ＭＳ Ｐゴシック" panose="020B0600070205080204" pitchFamily="34" charset="-128"/>
              </a:rPr>
              <a:t>Some surfaces have poor key or no key and will need to be prepared. Ensuring plaster systems bond adequately will depend on several methods.</a:t>
            </a:r>
          </a:p>
          <a:p>
            <a:pPr marL="0" indent="0"/>
            <a:endParaRPr altLang="en-US" sz="2400" dirty="0">
              <a:ea typeface="ＭＳ Ｐゴシック" panose="020B0600070205080204" pitchFamily="34" charset="-128"/>
            </a:endParaRP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3287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 noChangeArrowheads="1"/>
          </p:cNvSpPr>
          <p:nvPr>
            <p:ph type="title"/>
          </p:nvPr>
        </p:nvSpPr>
        <p:spPr>
          <a:xfrm>
            <a:off x="493915" y="1196752"/>
            <a:ext cx="8218487" cy="358775"/>
          </a:xfrm>
        </p:spPr>
        <p:txBody>
          <a:bodyPr/>
          <a:lstStyle/>
          <a:p>
            <a:r>
              <a:rPr lang="en-GB" altLang="en-US" dirty="0">
                <a:ea typeface="ＭＳ Ｐゴシック" panose="020B0600070205080204" pitchFamily="34" charset="-128"/>
              </a:rPr>
              <a:t>Preparing surfaces</a:t>
            </a:r>
          </a:p>
        </p:txBody>
      </p:sp>
      <p:sp>
        <p:nvSpPr>
          <p:cNvPr id="19459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93915" y="1772816"/>
            <a:ext cx="8629108" cy="5400675"/>
          </a:xfrm>
        </p:spPr>
        <p:txBody>
          <a:bodyPr/>
          <a:lstStyle/>
          <a:p>
            <a:pPr marL="342900" indent="-342900">
              <a:spcBef>
                <a:spcPts val="800"/>
              </a:spcBef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sz="2000" b="1" dirty="0">
                <a:ea typeface="ＭＳ Ｐゴシック" panose="020B0600070205080204" pitchFamily="34" charset="-128"/>
              </a:rPr>
              <a:t>Adhere/adhesion: </a:t>
            </a:r>
            <a:r>
              <a:rPr altLang="en-US" sz="2000" dirty="0">
                <a:ea typeface="ＭＳ Ｐゴシック" panose="020B0600070205080204" pitchFamily="34" charset="-128"/>
              </a:rPr>
              <a:t>how well plaster sticks or grips to the background. 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sz="2000" b="1" dirty="0">
                <a:ea typeface="ＭＳ Ｐゴシック" panose="020B0600070205080204" pitchFamily="34" charset="-128"/>
              </a:rPr>
              <a:t>Key: </a:t>
            </a:r>
            <a:r>
              <a:rPr altLang="en-US" sz="2000" dirty="0">
                <a:ea typeface="ＭＳ Ｐゴシック" panose="020B0600070205080204" pitchFamily="34" charset="-128"/>
              </a:rPr>
              <a:t>how rough or smooth the background surface is.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sz="2000" b="1" dirty="0">
                <a:ea typeface="ＭＳ Ｐゴシック" panose="020B0600070205080204" pitchFamily="34" charset="-128"/>
              </a:rPr>
              <a:t>Forming a mechanical key:</a:t>
            </a:r>
            <a:r>
              <a:rPr altLang="en-US" sz="2000" dirty="0">
                <a:ea typeface="ＭＳ Ｐゴシック" panose="020B0600070205080204" pitchFamily="34" charset="-128"/>
              </a:rPr>
              <a:t> raking, scutching, wire brushing, scoring etc. Scabbling and grinding tools are used on dense smooth surfaces.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sz="2000" b="1" dirty="0">
                <a:ea typeface="ＭＳ Ｐゴシック" panose="020B0600070205080204" pitchFamily="34" charset="-128"/>
              </a:rPr>
              <a:t>Expanded metal lathing (EML): </a:t>
            </a:r>
            <a:r>
              <a:rPr altLang="en-US" sz="2000" dirty="0">
                <a:ea typeface="ＭＳ Ｐゴシック" panose="020B0600070205080204" pitchFamily="34" charset="-128"/>
              </a:rPr>
              <a:t>another good way of providing a background with reinforcement and key.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sz="2000" b="1" dirty="0">
                <a:ea typeface="ＭＳ Ｐゴシック" panose="020B0600070205080204" pitchFamily="34" charset="-128"/>
              </a:rPr>
              <a:t>Bonding agents: </a:t>
            </a:r>
            <a:r>
              <a:rPr altLang="en-US" sz="2000" dirty="0">
                <a:ea typeface="ＭＳ Ｐゴシック" panose="020B0600070205080204" pitchFamily="34" charset="-128"/>
              </a:rPr>
              <a:t>such as SBR slurries, stippling, spatterdash, PVA and over-skim grit.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sz="2000" b="1" dirty="0">
                <a:ea typeface="ＭＳ Ｐゴシック" panose="020B0600070205080204" pitchFamily="34" charset="-128"/>
              </a:rPr>
              <a:t>Backgrounds surfaces: </a:t>
            </a:r>
            <a:r>
              <a:rPr altLang="en-US" sz="2000" dirty="0">
                <a:ea typeface="ＭＳ Ｐゴシック" panose="020B0600070205080204" pitchFamily="34" charset="-128"/>
              </a:rPr>
              <a:t>these may need chemical treatment and solutions.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5905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Types of surfaces</a:t>
            </a:r>
          </a:p>
        </p:txBody>
      </p:sp>
      <p:sp>
        <p:nvSpPr>
          <p:cNvPr id="20483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68312" y="1642570"/>
            <a:ext cx="8229600" cy="4361632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Concrete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Clay bricks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Common bricks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Timber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1EA60-BAFC-469D-BC72-B7EA297BF995}"/>
              </a:ext>
            </a:extLst>
          </p:cNvPr>
          <p:cNvSpPr txBox="1"/>
          <p:nvPr/>
        </p:nvSpPr>
        <p:spPr>
          <a:xfrm>
            <a:off x="3779912" y="1628800"/>
            <a:ext cx="4572000" cy="265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Metal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Composite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Engineering bricks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Aerated blocks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Stone or slate</a:t>
            </a:r>
          </a:p>
        </p:txBody>
      </p:sp>
    </p:spTree>
    <p:extLst>
      <p:ext uri="{BB962C8B-B14F-4D97-AF65-F5344CB8AC3E}">
        <p14:creationId xmlns:p14="http://schemas.microsoft.com/office/powerpoint/2010/main" val="224275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Problematic backgrounds</a:t>
            </a:r>
          </a:p>
        </p:txBody>
      </p:sp>
      <p:pic>
        <p:nvPicPr>
          <p:cNvPr id="22531" name="Content Placeholder 4" descr="A brick wall&#10;&#10;Description automatically generated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r="16277" b="15865"/>
          <a:stretch>
            <a:fillRect/>
          </a:stretch>
        </p:blipFill>
        <p:spPr>
          <a:xfrm>
            <a:off x="1331640" y="1556792"/>
            <a:ext cx="5976938" cy="4002088"/>
          </a:xfrm>
        </p:spPr>
      </p:pic>
    </p:spTree>
    <p:extLst>
      <p:ext uri="{BB962C8B-B14F-4D97-AF65-F5344CB8AC3E}">
        <p14:creationId xmlns:p14="http://schemas.microsoft.com/office/powerpoint/2010/main" val="949520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ea typeface="ＭＳ Ｐゴシック" panose="020B0600070205080204" pitchFamily="34" charset="-128"/>
              </a:rPr>
              <a:t>Dusty, high suction backgrounds</a:t>
            </a:r>
          </a:p>
        </p:txBody>
      </p:sp>
      <p:pic>
        <p:nvPicPr>
          <p:cNvPr id="23555" name="Content Placeholder 4" descr="A picture containing building, standing, black, covered&#10;&#10;Description automatically generated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80"/>
          <a:stretch>
            <a:fillRect/>
          </a:stretch>
        </p:blipFill>
        <p:spPr>
          <a:xfrm>
            <a:off x="1401763" y="1752600"/>
            <a:ext cx="6340475" cy="3929063"/>
          </a:xfrm>
        </p:spPr>
      </p:pic>
    </p:spTree>
    <p:extLst>
      <p:ext uri="{BB962C8B-B14F-4D97-AF65-F5344CB8AC3E}">
        <p14:creationId xmlns:p14="http://schemas.microsoft.com/office/powerpoint/2010/main" val="31185557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954</TotalTime>
  <Words>487</Words>
  <Application>Microsoft Office PowerPoint</Application>
  <PresentationFormat>On-screen Show (4:3)</PresentationFormat>
  <Paragraphs>102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Lucida Grande</vt:lpstr>
      <vt:lpstr>Times New Roman</vt:lpstr>
      <vt:lpstr>Default Design</vt:lpstr>
      <vt:lpstr>PowerPoint 8: Prepare backgrounds</vt:lpstr>
      <vt:lpstr>Prepare backgrounds</vt:lpstr>
      <vt:lpstr>Remedial plastering work</vt:lpstr>
      <vt:lpstr>Restoring ceilings</vt:lpstr>
      <vt:lpstr>Forming a key </vt:lpstr>
      <vt:lpstr>Preparing surfaces</vt:lpstr>
      <vt:lpstr>Types of surfaces</vt:lpstr>
      <vt:lpstr>Problematic backgrounds</vt:lpstr>
      <vt:lpstr>Dusty, high suction backgrounds</vt:lpstr>
      <vt:lpstr>Plaster shelling</vt:lpstr>
      <vt:lpstr>Crazing cracks</vt:lpstr>
      <vt:lpstr>Cracks</vt:lpstr>
      <vt:lpstr>Problematic backgrounds</vt:lpstr>
      <vt:lpstr>Problematic backgrounds</vt:lpstr>
      <vt:lpstr>Structural crack</vt:lpstr>
      <vt:lpstr>Faults and solutions in plastering and plasterboard plastering systems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Linda Mellor</cp:lastModifiedBy>
  <cp:revision>133</cp:revision>
  <dcterms:created xsi:type="dcterms:W3CDTF">2013-05-28T00:38:54Z</dcterms:created>
  <dcterms:modified xsi:type="dcterms:W3CDTF">2021-02-26T10:03:03Z</dcterms:modified>
</cp:coreProperties>
</file>