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21"/>
  </p:notesMasterIdLst>
  <p:handoutMasterIdLst>
    <p:handoutMasterId r:id="rId22"/>
  </p:handoutMasterIdLst>
  <p:sldIdLst>
    <p:sldId id="256" r:id="rId2"/>
    <p:sldId id="342" r:id="rId3"/>
    <p:sldId id="344" r:id="rId4"/>
    <p:sldId id="345" r:id="rId5"/>
    <p:sldId id="347" r:id="rId6"/>
    <p:sldId id="348" r:id="rId7"/>
    <p:sldId id="349" r:id="rId8"/>
    <p:sldId id="350" r:id="rId9"/>
    <p:sldId id="351" r:id="rId10"/>
    <p:sldId id="352" r:id="rId11"/>
    <p:sldId id="353" r:id="rId12"/>
    <p:sldId id="354" r:id="rId13"/>
    <p:sldId id="355" r:id="rId14"/>
    <p:sldId id="356" r:id="rId15"/>
    <p:sldId id="357" r:id="rId16"/>
    <p:sldId id="358" r:id="rId17"/>
    <p:sldId id="360" r:id="rId18"/>
    <p:sldId id="361" r:id="rId19"/>
    <p:sldId id="267" r:id="rId20"/>
  </p:sldIdLst>
  <p:sldSz cx="9144000" cy="6858000" type="screen4x3"/>
  <p:notesSz cx="6858000" cy="9144000"/>
  <p:custDataLst>
    <p:tags r:id="rId2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93172" autoAdjust="0"/>
  </p:normalViewPr>
  <p:slideViewPr>
    <p:cSldViewPr showGuides="1">
      <p:cViewPr varScale="1">
        <p:scale>
          <a:sx n="53" d="100"/>
          <a:sy n="53" d="100"/>
        </p:scale>
        <p:origin x="100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2/26/2021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302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Set Worksheet 26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4847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Set Worksheet 27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525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Set Worksheet 28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055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442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177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743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574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844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533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095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942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404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686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154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91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004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80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611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049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19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29455" y="2206136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109: Plastering and interior systems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PowerPoint 7: Methods of preparing backgrounds</a:t>
            </a: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Existing solid plaster </a:t>
            </a:r>
          </a:p>
        </p:txBody>
      </p:sp>
      <p:sp>
        <p:nvSpPr>
          <p:cNvPr id="2355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371600"/>
            <a:ext cx="8229600" cy="4756150"/>
          </a:xfrm>
        </p:spPr>
        <p:txBody>
          <a:bodyPr/>
          <a:lstStyle/>
          <a:p>
            <a:pPr marL="0" indent="0"/>
            <a:br>
              <a:rPr altLang="en-US" dirty="0">
                <a:ea typeface="ＭＳ Ｐゴシック" panose="020B0600070205080204" pitchFamily="34" charset="-128"/>
              </a:rPr>
            </a:br>
            <a:r>
              <a:rPr altLang="en-US" dirty="0">
                <a:ea typeface="ＭＳ Ｐゴシック" panose="020B0600070205080204" pitchFamily="34" charset="-128"/>
              </a:rPr>
              <a:t>This type of surface is common with solid walls that require a makeover.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Over-skim makeovers enhance the appearance of a wall by re-skimming the surface without removing the old plaster from the background.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 </a:t>
            </a:r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3213100"/>
            <a:ext cx="5472113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1636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Clay bricks </a:t>
            </a:r>
          </a:p>
        </p:txBody>
      </p:sp>
      <p:sp>
        <p:nvSpPr>
          <p:cNvPr id="2457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371600"/>
            <a:ext cx="8229600" cy="4756150"/>
          </a:xfrm>
        </p:spPr>
        <p:txBody>
          <a:bodyPr/>
          <a:lstStyle/>
          <a:p>
            <a:pPr marL="0" indent="0"/>
            <a:br>
              <a:rPr altLang="en-US" dirty="0">
                <a:ea typeface="ＭＳ Ｐゴシック" panose="020B0600070205080204" pitchFamily="34" charset="-128"/>
              </a:rPr>
            </a:br>
            <a:r>
              <a:rPr altLang="en-US" dirty="0">
                <a:ea typeface="ＭＳ Ｐゴシック" panose="020B0600070205080204" pitchFamily="34" charset="-128"/>
              </a:rPr>
              <a:t>Clay bricks were very popular at one time and can be found in all types of buildings. A common fault with clay bricks is that they shell their face, causing the plaster to ‘blow’.</a:t>
            </a:r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2924175"/>
            <a:ext cx="4545013" cy="300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6582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Concrete bricks </a:t>
            </a:r>
          </a:p>
        </p:txBody>
      </p:sp>
      <p:sp>
        <p:nvSpPr>
          <p:cNvPr id="2560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84188" y="1341438"/>
            <a:ext cx="8229600" cy="4754562"/>
          </a:xfrm>
        </p:spPr>
        <p:txBody>
          <a:bodyPr/>
          <a:lstStyle/>
          <a:p>
            <a:pPr marL="0" indent="0"/>
            <a:br>
              <a:rPr altLang="en-US" dirty="0">
                <a:ea typeface="ＭＳ Ｐゴシック" panose="020B0600070205080204" pitchFamily="34" charset="-128"/>
              </a:rPr>
            </a:br>
            <a:r>
              <a:rPr altLang="en-US" dirty="0">
                <a:ea typeface="ＭＳ Ｐゴシック" panose="020B0600070205080204" pitchFamily="34" charset="-128"/>
              </a:rPr>
              <a:t>These bricks are made from coarse aggregate mixed with cement. This surface is smooth and hard, which means the key is poor and the suction is minimal. 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565400"/>
            <a:ext cx="5473700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96936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Engineering bricks </a:t>
            </a:r>
          </a:p>
        </p:txBody>
      </p:sp>
      <p:sp>
        <p:nvSpPr>
          <p:cNvPr id="2662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341438"/>
            <a:ext cx="8229600" cy="4754562"/>
          </a:xfrm>
        </p:spPr>
        <p:txBody>
          <a:bodyPr/>
          <a:lstStyle/>
          <a:p>
            <a:pPr marL="0" indent="0"/>
            <a:br>
              <a:rPr altLang="en-US" dirty="0">
                <a:ea typeface="ＭＳ Ｐゴシック" panose="020B0600070205080204" pitchFamily="34" charset="-128"/>
              </a:rPr>
            </a:br>
            <a:r>
              <a:rPr altLang="en-US" dirty="0">
                <a:ea typeface="ＭＳ Ｐゴシック" panose="020B0600070205080204" pitchFamily="34" charset="-128"/>
              </a:rPr>
              <a:t>This is a hard, dense surface with poor key and no absorption rate. The face of the brick has a glossy surface that makes it difficult to prepare for plastering.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2420938"/>
            <a:ext cx="5173662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1790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Stone and slate backgrounds 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7651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371600"/>
            <a:ext cx="8229600" cy="4756150"/>
          </a:xfrm>
        </p:spPr>
        <p:txBody>
          <a:bodyPr/>
          <a:lstStyle/>
          <a:p>
            <a:pPr marL="0" indent="0"/>
            <a:br>
              <a:rPr altLang="en-US" dirty="0">
                <a:ea typeface="ＭＳ Ｐゴシック" panose="020B0600070205080204" pitchFamily="34" charset="-128"/>
              </a:rPr>
            </a:br>
            <a:r>
              <a:rPr altLang="en-US" dirty="0">
                <a:ea typeface="ＭＳ Ｐゴシック" panose="020B0600070205080204" pitchFamily="34" charset="-128"/>
              </a:rPr>
              <a:t>Stone backgrounds can have rough or smooth surfaces. Due to their irregular shape and size, this background is very uneven and will require additional layers to dub out.</a:t>
            </a: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0" y="2730601"/>
            <a:ext cx="5399088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1373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Concrete lintels and pad stones </a:t>
            </a:r>
          </a:p>
        </p:txBody>
      </p:sp>
      <p:sp>
        <p:nvSpPr>
          <p:cNvPr id="2867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371600"/>
            <a:ext cx="8229600" cy="4756150"/>
          </a:xfrm>
        </p:spPr>
        <p:txBody>
          <a:bodyPr/>
          <a:lstStyle/>
          <a:p>
            <a:pPr marL="0" indent="0"/>
            <a:br>
              <a:rPr altLang="en-US" dirty="0">
                <a:ea typeface="ＭＳ Ｐゴシック" panose="020B0600070205080204" pitchFamily="34" charset="-128"/>
              </a:rPr>
            </a:br>
            <a:r>
              <a:rPr altLang="en-US" dirty="0">
                <a:ea typeface="ＭＳ Ｐゴシック" panose="020B0600070205080204" pitchFamily="34" charset="-128"/>
              </a:rPr>
              <a:t>This surface is generally flat and hard with minimal suction. Concrete is used to make lintels and pad stones, which provide load-bearing surfaces above openings such as windows and doorways. 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867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36912"/>
            <a:ext cx="4946650" cy="327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11378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Timber sheets or wall plates </a:t>
            </a:r>
          </a:p>
        </p:txBody>
      </p:sp>
      <p:sp>
        <p:nvSpPr>
          <p:cNvPr id="2969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628800"/>
            <a:ext cx="8229600" cy="4756150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This background generally has low suction and no key. Timber can move and twist with moisture contact.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970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565400"/>
            <a:ext cx="5400675" cy="330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90102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Plasters</a:t>
            </a:r>
          </a:p>
        </p:txBody>
      </p:sp>
      <p:sp>
        <p:nvSpPr>
          <p:cNvPr id="3174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73146" y="1700808"/>
            <a:ext cx="8229600" cy="4786312"/>
          </a:xfrm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400"/>
              </a:spcAft>
            </a:pPr>
            <a:r>
              <a:rPr altLang="en-US" dirty="0">
                <a:ea typeface="ＭＳ Ｐゴシック" panose="020B0600070205080204" pitchFamily="34" charset="-128"/>
              </a:rPr>
              <a:t>Materials used for internal plastering range from traditional </a:t>
            </a:r>
          </a:p>
          <a:p>
            <a:pPr marL="0" indent="0">
              <a:spcBef>
                <a:spcPts val="400"/>
              </a:spcBef>
              <a:spcAft>
                <a:spcPts val="400"/>
              </a:spcAft>
            </a:pPr>
            <a:r>
              <a:rPr altLang="en-US" dirty="0">
                <a:ea typeface="ＭＳ Ｐゴシック" panose="020B0600070205080204" pitchFamily="34" charset="-128"/>
              </a:rPr>
              <a:t>loose ingredients to modern pre-blended bagged plaster in which only requires water. The main materials used are:</a:t>
            </a:r>
          </a:p>
          <a:p>
            <a:pPr marL="0" indent="0">
              <a:spcBef>
                <a:spcPts val="400"/>
              </a:spcBef>
              <a:spcAft>
                <a:spcPts val="400"/>
              </a:spcAft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traditional lime-based plaster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traditional cement-based plaster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gypsum backing and finishing plasters.</a:t>
            </a:r>
          </a:p>
          <a:p>
            <a:pPr marL="0" indent="0">
              <a:spcBef>
                <a:spcPts val="400"/>
              </a:spcBef>
              <a:spcAft>
                <a:spcPts val="400"/>
              </a:spcAft>
              <a:buFontTx/>
              <a:buChar char="•"/>
            </a:pPr>
            <a:endParaRPr altLang="en-US" sz="2000" dirty="0">
              <a:ea typeface="ＭＳ Ｐゴシック" panose="020B0600070205080204" pitchFamily="34" charset="-128"/>
            </a:endParaRPr>
          </a:p>
          <a:p>
            <a:pPr marL="0" indent="0">
              <a:spcBef>
                <a:spcPts val="400"/>
              </a:spcBef>
              <a:spcAft>
                <a:spcPts val="400"/>
              </a:spcAft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0" indent="0">
              <a:spcBef>
                <a:spcPts val="400"/>
              </a:spcBef>
              <a:spcAft>
                <a:spcPts val="400"/>
              </a:spcAft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52924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Sheet materials/plasterboard</a:t>
            </a:r>
          </a:p>
        </p:txBody>
      </p:sp>
      <p:sp>
        <p:nvSpPr>
          <p:cNvPr id="32771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91646" y="1700808"/>
            <a:ext cx="8229600" cy="4756150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Sheet materials and plasterboard are used more commonly today and have mostly replaced lath and plaster due to their increased performance, including: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fire resistance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insulation benefits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moisture resistance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impact resistance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soundproofing.</a:t>
            </a: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1430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Preparation of backgrounds</a:t>
            </a:r>
          </a:p>
        </p:txBody>
      </p:sp>
      <p:sp>
        <p:nvSpPr>
          <p:cNvPr id="1331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39280" y="1628800"/>
            <a:ext cx="8229600" cy="4756150"/>
          </a:xfrm>
        </p:spPr>
        <p:txBody>
          <a:bodyPr/>
          <a:lstStyle/>
          <a:p>
            <a:pPr marL="0" indent="0">
              <a:lnSpc>
                <a:spcPct val="100000"/>
              </a:lnSpc>
            </a:pPr>
            <a:r>
              <a:rPr lang="en-US" altLang="en-US" dirty="0">
                <a:ea typeface="ＭＳ Ｐゴシック" panose="020B0600070205080204" pitchFamily="34" charset="-128"/>
              </a:rPr>
              <a:t>Plasterers must be able to identify different backgrounds 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and </a:t>
            </a:r>
            <a:r>
              <a:rPr lang="en-US" altLang="en-US" dirty="0" err="1">
                <a:ea typeface="ＭＳ Ｐゴシック" panose="020B0600070205080204" pitchFamily="34" charset="-128"/>
              </a:rPr>
              <a:t>recognise</a:t>
            </a:r>
            <a:r>
              <a:rPr lang="en-US" altLang="en-US" dirty="0">
                <a:ea typeface="ＭＳ Ｐゴシック" panose="020B0600070205080204" pitchFamily="34" charset="-128"/>
              </a:rPr>
              <a:t> the following characteristics of different background surfaces when applying plaster and fixing sheet materials:</a:t>
            </a:r>
          </a:p>
          <a:p>
            <a:pPr marL="342900" indent="-342900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strong and weak surfaces</a:t>
            </a:r>
          </a:p>
          <a:p>
            <a:pPr marL="342900" indent="-342900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poorly-keyed surfaces</a:t>
            </a:r>
          </a:p>
          <a:p>
            <a:pPr marL="342900" indent="-342900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high-suction surfaces</a:t>
            </a:r>
          </a:p>
          <a:p>
            <a:pPr marL="342900" indent="-342900">
              <a:lnSpc>
                <a:spcPct val="10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timber and metal backgrounds.</a:t>
            </a: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528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Background characteristics</a:t>
            </a:r>
          </a:p>
        </p:txBody>
      </p:sp>
      <p:sp>
        <p:nvSpPr>
          <p:cNvPr id="1536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412776"/>
            <a:ext cx="8229600" cy="4756150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Key terms you need to know include the following.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b="1" dirty="0">
                <a:ea typeface="ＭＳ Ｐゴシック" panose="020B0600070205080204" pitchFamily="34" charset="-128"/>
              </a:rPr>
              <a:t>Compatibility: </a:t>
            </a:r>
            <a:r>
              <a:rPr altLang="en-US" dirty="0">
                <a:ea typeface="ＭＳ Ｐゴシック" panose="020B0600070205080204" pitchFamily="34" charset="-128"/>
              </a:rPr>
              <a:t>the plaster materials used are the right strength for the background they are applied to.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b="1" dirty="0">
                <a:ea typeface="ＭＳ Ｐゴシック" panose="020B0600070205080204" pitchFamily="34" charset="-128"/>
              </a:rPr>
              <a:t>Key: </a:t>
            </a:r>
            <a:r>
              <a:rPr altLang="en-US" dirty="0">
                <a:ea typeface="ＭＳ Ｐゴシック" panose="020B0600070205080204" pitchFamily="34" charset="-128"/>
              </a:rPr>
              <a:t>how rough or smooth the background surface is. Creating a rough surface on a background helps the plaster adhere to it. </a:t>
            </a:r>
            <a:endParaRPr altLang="en-US" b="1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b="1" dirty="0">
                <a:ea typeface="ＭＳ Ｐゴシック" panose="020B0600070205080204" pitchFamily="34" charset="-128"/>
              </a:rPr>
              <a:t>Mechanical key: </a:t>
            </a:r>
            <a:r>
              <a:rPr altLang="en-US" dirty="0">
                <a:ea typeface="ＭＳ Ｐゴシック" panose="020B0600070205080204" pitchFamily="34" charset="-128"/>
              </a:rPr>
              <a:t>Mechanical </a:t>
            </a:r>
            <a:r>
              <a:rPr altLang="en-US" dirty="0" err="1">
                <a:ea typeface="ＭＳ Ｐゴシック" panose="020B0600070205080204" pitchFamily="34" charset="-128"/>
              </a:rPr>
              <a:t>scabbling</a:t>
            </a:r>
            <a:r>
              <a:rPr altLang="en-US" dirty="0">
                <a:ea typeface="ＭＳ Ｐゴシック" panose="020B0600070205080204" pitchFamily="34" charset="-128"/>
              </a:rPr>
              <a:t> tools are used on dense smooth surfaces to create a rough area that will result in a good key.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b="1" dirty="0">
                <a:ea typeface="ＭＳ Ｐゴシック" panose="020B0600070205080204" pitchFamily="34" charset="-128"/>
              </a:rPr>
              <a:t>Expanded Metal Lathing (EML): </a:t>
            </a:r>
            <a:r>
              <a:rPr altLang="en-US" dirty="0">
                <a:ea typeface="ＭＳ Ｐゴシック" panose="020B0600070205080204" pitchFamily="34" charset="-128"/>
              </a:rPr>
              <a:t>Another good way of providing a background with reinforcement and key.</a:t>
            </a:r>
            <a:r>
              <a:rPr altLang="en-US" b="1" dirty="0">
                <a:ea typeface="ＭＳ Ｐゴシック" panose="020B0600070205080204" pitchFamily="34" charset="-128"/>
              </a:rPr>
              <a:t>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b="1" dirty="0">
                <a:ea typeface="ＭＳ Ｐゴシック" panose="020B0600070205080204" pitchFamily="34" charset="-128"/>
              </a:rPr>
              <a:t>Suction: </a:t>
            </a:r>
            <a:r>
              <a:rPr altLang="en-US" dirty="0">
                <a:ea typeface="ＭＳ Ｐゴシック" panose="020B0600070205080204" pitchFamily="34" charset="-128"/>
              </a:rPr>
              <a:t>the rate at which a background absorbs moisture.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9586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 noChangeArrowheads="1"/>
          </p:cNvSpPr>
          <p:nvPr>
            <p:ph type="title"/>
          </p:nvPr>
        </p:nvSpPr>
        <p:spPr>
          <a:xfrm>
            <a:off x="490558" y="1052736"/>
            <a:ext cx="8218487" cy="4318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Assessing backgrounds</a:t>
            </a:r>
          </a:p>
        </p:txBody>
      </p:sp>
      <p:sp>
        <p:nvSpPr>
          <p:cNvPr id="1638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73618" y="1772816"/>
            <a:ext cx="8229600" cy="4248448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One of the responsibilities of a plasterer is to examine and assess the surface characteristics of different backgrounds before applying plaster, to ensure the plaster adheres.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Checking the suction will tell you if the background is dry and porous.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b="1" dirty="0">
                <a:ea typeface="ＭＳ Ｐゴシック" panose="020B0600070205080204" pitchFamily="34" charset="-128"/>
              </a:rPr>
              <a:t>No or low suction </a:t>
            </a:r>
            <a:r>
              <a:rPr altLang="en-US" dirty="0">
                <a:ea typeface="ＭＳ Ｐゴシック" panose="020B0600070205080204" pitchFamily="34" charset="-128"/>
              </a:rPr>
              <a:t>can indicate that the background is hard  or dense.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b="1" dirty="0">
                <a:ea typeface="ＭＳ Ｐゴシック" panose="020B0600070205080204" pitchFamily="34" charset="-128"/>
              </a:rPr>
              <a:t>High-suction </a:t>
            </a:r>
            <a:r>
              <a:rPr altLang="en-US" dirty="0">
                <a:ea typeface="ＭＳ Ｐゴシック" panose="020B0600070205080204" pitchFamily="34" charset="-128"/>
              </a:rPr>
              <a:t>backgrounds will absorb moisture from the  plaster mix and may cause it to dry too quickly when  applied.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 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804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Hollow and solid blocks 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843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73512" y="1556792"/>
            <a:ext cx="8229600" cy="4937125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Newly-constructed buildings that have block walling will need very little preparation before you apply plaster to their surface, because they have medium to adequate key. 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956" y="2708920"/>
            <a:ext cx="5768975" cy="301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1037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Lightweight aerated blocks </a:t>
            </a:r>
          </a:p>
        </p:txBody>
      </p:sp>
      <p:sp>
        <p:nvSpPr>
          <p:cNvPr id="1945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46088" y="1556792"/>
            <a:ext cx="8229600" cy="4937125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These blocks are lightweight and weak with an adequate key. This type of block has high-suction levels. 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Cement-based mixes are not compatible with this background. </a:t>
            </a: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924944"/>
            <a:ext cx="5144417" cy="282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6605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Ceiling joists</a:t>
            </a:r>
          </a:p>
        </p:txBody>
      </p:sp>
      <p:sp>
        <p:nvSpPr>
          <p:cNvPr id="2048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371600"/>
            <a:ext cx="8229600" cy="4756150"/>
          </a:xfrm>
        </p:spPr>
        <p:txBody>
          <a:bodyPr/>
          <a:lstStyle/>
          <a:p>
            <a:pPr marL="0" indent="0"/>
            <a:br>
              <a:rPr altLang="en-US" dirty="0">
                <a:ea typeface="ＭＳ Ｐゴシック" panose="020B0600070205080204" pitchFamily="34" charset="-128"/>
              </a:rPr>
            </a:br>
            <a:r>
              <a:rPr altLang="en-US" dirty="0">
                <a:ea typeface="ＭＳ Ｐゴシック" panose="020B0600070205080204" pitchFamily="34" charset="-128"/>
              </a:rPr>
              <a:t>There are several different types of plasterboard used in the industry, but they are all made with a plaster core within an outer skin of paper. 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Timber ceiling joists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Check centres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Check they are </a:t>
            </a:r>
            <a:r>
              <a:rPr altLang="en-US" dirty="0" err="1">
                <a:ea typeface="ＭＳ Ｐゴシック" panose="020B0600070205080204" pitchFamily="34" charset="-128"/>
              </a:rPr>
              <a:t>linable</a:t>
            </a:r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492375"/>
            <a:ext cx="4756150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2210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Timber stud partitions</a:t>
            </a:r>
          </a:p>
        </p:txBody>
      </p:sp>
      <p:sp>
        <p:nvSpPr>
          <p:cNvPr id="2150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371600"/>
            <a:ext cx="8229600" cy="4756150"/>
          </a:xfrm>
        </p:spPr>
        <p:txBody>
          <a:bodyPr/>
          <a:lstStyle/>
          <a:p>
            <a:pPr marL="0" indent="0"/>
            <a:br>
              <a:rPr altLang="en-US" dirty="0">
                <a:ea typeface="ＭＳ Ｐゴシック" panose="020B0600070205080204" pitchFamily="34" charset="-128"/>
              </a:rPr>
            </a:br>
            <a:r>
              <a:rPr altLang="en-US" dirty="0">
                <a:ea typeface="ＭＳ Ｐゴシック" panose="020B0600070205080204" pitchFamily="34" charset="-128"/>
              </a:rPr>
              <a:t>Timber stud walls to be covered with plasterboard: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centres of studs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sole plate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head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stud.</a:t>
            </a:r>
          </a:p>
        </p:txBody>
      </p:sp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2060575"/>
            <a:ext cx="3219450" cy="359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5856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Timber lath background </a:t>
            </a:r>
          </a:p>
        </p:txBody>
      </p:sp>
      <p:sp>
        <p:nvSpPr>
          <p:cNvPr id="22531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371600"/>
            <a:ext cx="8229600" cy="4865688"/>
          </a:xfrm>
        </p:spPr>
        <p:txBody>
          <a:bodyPr/>
          <a:lstStyle/>
          <a:p>
            <a:br>
              <a:rPr altLang="en-US" dirty="0">
                <a:ea typeface="ＭＳ Ｐゴシック" panose="020B0600070205080204" pitchFamily="34" charset="-128"/>
              </a:rPr>
            </a:br>
            <a:r>
              <a:rPr altLang="en-US" dirty="0">
                <a:ea typeface="ＭＳ Ｐゴシック" panose="020B0600070205080204" pitchFamily="34" charset="-128"/>
              </a:rPr>
              <a:t>Laths were traditionally used on timber backgrounds. </a:t>
            </a:r>
            <a:r>
              <a:rPr lang="en-US" altLang="en-US" dirty="0">
                <a:ea typeface="ＭＳ Ｐゴシック" panose="020B0600070205080204" pitchFamily="34" charset="-128"/>
              </a:rPr>
              <a:t>This type of background is still used in restoration of traditional and listed buildings. </a:t>
            </a:r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It can be a time-consuming process to prepare, fix and plaster this surface. 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830" y="3041713"/>
            <a:ext cx="4464050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31140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970</TotalTime>
  <Words>754</Words>
  <Application>Microsoft Office PowerPoint</Application>
  <PresentationFormat>On-screen Show (4:3)</PresentationFormat>
  <Paragraphs>86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Lucida Grande</vt:lpstr>
      <vt:lpstr>Times New Roman</vt:lpstr>
      <vt:lpstr>Default Design</vt:lpstr>
      <vt:lpstr>PowerPoint 7: Methods of preparing backgrounds</vt:lpstr>
      <vt:lpstr>Preparation of backgrounds</vt:lpstr>
      <vt:lpstr>Background characteristics</vt:lpstr>
      <vt:lpstr>Assessing backgrounds</vt:lpstr>
      <vt:lpstr>Hollow and solid blocks </vt:lpstr>
      <vt:lpstr>Lightweight aerated blocks </vt:lpstr>
      <vt:lpstr>Ceiling joists</vt:lpstr>
      <vt:lpstr>Timber stud partitions</vt:lpstr>
      <vt:lpstr>Timber lath background </vt:lpstr>
      <vt:lpstr>Existing solid plaster </vt:lpstr>
      <vt:lpstr>Clay bricks </vt:lpstr>
      <vt:lpstr>Concrete bricks </vt:lpstr>
      <vt:lpstr>Engineering bricks </vt:lpstr>
      <vt:lpstr>Stone and slate backgrounds </vt:lpstr>
      <vt:lpstr>Concrete lintels and pad stones </vt:lpstr>
      <vt:lpstr>Timber sheets or wall plates </vt:lpstr>
      <vt:lpstr>Plasters</vt:lpstr>
      <vt:lpstr>Sheet materials/plasterboard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Linda Mellor</cp:lastModifiedBy>
  <cp:revision>134</cp:revision>
  <dcterms:created xsi:type="dcterms:W3CDTF">2013-05-28T00:38:54Z</dcterms:created>
  <dcterms:modified xsi:type="dcterms:W3CDTF">2021-02-26T10:00:41Z</dcterms:modified>
</cp:coreProperties>
</file>