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6"/>
  </p:notesMasterIdLst>
  <p:handoutMasterIdLst>
    <p:handoutMasterId r:id="rId17"/>
  </p:handoutMasterIdLst>
  <p:sldIdLst>
    <p:sldId id="256" r:id="rId2"/>
    <p:sldId id="342" r:id="rId3"/>
    <p:sldId id="343" r:id="rId4"/>
    <p:sldId id="344" r:id="rId5"/>
    <p:sldId id="345" r:id="rId6"/>
    <p:sldId id="346" r:id="rId7"/>
    <p:sldId id="347" r:id="rId8"/>
    <p:sldId id="348" r:id="rId9"/>
    <p:sldId id="350" r:id="rId10"/>
    <p:sldId id="351" r:id="rId11"/>
    <p:sldId id="353" r:id="rId12"/>
    <p:sldId id="354" r:id="rId13"/>
    <p:sldId id="356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44"/>
    <p:restoredTop sz="9317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54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37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48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38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01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39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14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Set Worksheet 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47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53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182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18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78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686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09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2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63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12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8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75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371600"/>
            <a:ext cx="8229600" cy="47556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684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altLang="en-US" dirty="0">
                <a:ea typeface="ＭＳ Ｐゴシック" panose="020B0600070205080204" pitchFamily="34" charset="-128"/>
              </a:rPr>
              <a:t>PowerPoint 10: Understand how to calculate quantities of plastering materials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Areas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11300"/>
            <a:ext cx="3826768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Irregular shaped areas can be broken down into sections and then added together.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936EC2-5A8D-4A2F-85C5-A13ECD8F249F}"/>
              </a:ext>
            </a:extLst>
          </p:cNvPr>
          <p:cNvGrpSpPr/>
          <p:nvPr/>
        </p:nvGrpSpPr>
        <p:grpSpPr>
          <a:xfrm>
            <a:off x="336173" y="2636912"/>
            <a:ext cx="3947795" cy="2016125"/>
            <a:chOff x="1201547" y="1674012"/>
            <a:chExt cx="3947795" cy="2016125"/>
          </a:xfrm>
        </p:grpSpPr>
        <p:grpSp>
          <p:nvGrpSpPr>
            <p:cNvPr id="7" name="object 9">
              <a:extLst>
                <a:ext uri="{FF2B5EF4-FFF2-40B4-BE49-F238E27FC236}">
                  <a16:creationId xmlns:a16="http://schemas.microsoft.com/office/drawing/2014/main" id="{103A7004-A2E2-4BAE-84F5-3E04437C89C5}"/>
                </a:ext>
              </a:extLst>
            </p:cNvPr>
            <p:cNvGrpSpPr/>
            <p:nvPr/>
          </p:nvGrpSpPr>
          <p:grpSpPr>
            <a:xfrm>
              <a:off x="1201547" y="1674012"/>
              <a:ext cx="3947795" cy="2016125"/>
              <a:chOff x="1201547" y="1674012"/>
              <a:chExt cx="3947795" cy="2016125"/>
            </a:xfrm>
          </p:grpSpPr>
          <p:sp>
            <p:nvSpPr>
              <p:cNvPr id="13" name="object 10">
                <a:extLst>
                  <a:ext uri="{FF2B5EF4-FFF2-40B4-BE49-F238E27FC236}">
                    <a16:creationId xmlns:a16="http://schemas.microsoft.com/office/drawing/2014/main" id="{0B11E943-1185-4D81-A24F-5DA587BAECDF}"/>
                  </a:ext>
                </a:extLst>
              </p:cNvPr>
              <p:cNvSpPr/>
              <p:nvPr/>
            </p:nvSpPr>
            <p:spPr>
              <a:xfrm>
                <a:off x="1201547" y="1674012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1">
                <a:extLst>
                  <a:ext uri="{FF2B5EF4-FFF2-40B4-BE49-F238E27FC236}">
                    <a16:creationId xmlns:a16="http://schemas.microsoft.com/office/drawing/2014/main" id="{D8A0108B-0CDB-4B31-B713-8017AAEAFD12}"/>
                  </a:ext>
                </a:extLst>
              </p:cNvPr>
              <p:cNvSpPr/>
              <p:nvPr/>
            </p:nvSpPr>
            <p:spPr>
              <a:xfrm>
                <a:off x="1650203" y="1965186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12">
              <a:extLst>
                <a:ext uri="{FF2B5EF4-FFF2-40B4-BE49-F238E27FC236}">
                  <a16:creationId xmlns:a16="http://schemas.microsoft.com/office/drawing/2014/main" id="{868100D8-7E0C-4775-9275-FBA5BB9705DF}"/>
                </a:ext>
              </a:extLst>
            </p:cNvPr>
            <p:cNvSpPr txBox="1"/>
            <p:nvPr/>
          </p:nvSpPr>
          <p:spPr>
            <a:xfrm>
              <a:off x="1434631" y="2104990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6: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9" name="object 13">
              <a:extLst>
                <a:ext uri="{FF2B5EF4-FFF2-40B4-BE49-F238E27FC236}">
                  <a16:creationId xmlns:a16="http://schemas.microsoft.com/office/drawing/2014/main" id="{28274985-C9C9-47A1-9FD1-B2E561347740}"/>
                </a:ext>
              </a:extLst>
            </p:cNvPr>
            <p:cNvSpPr/>
            <p:nvPr/>
          </p:nvSpPr>
          <p:spPr>
            <a:xfrm>
              <a:off x="3237001" y="3024009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4">
              <a:extLst>
                <a:ext uri="{FF2B5EF4-FFF2-40B4-BE49-F238E27FC236}">
                  <a16:creationId xmlns:a16="http://schemas.microsoft.com/office/drawing/2014/main" id="{46FD2E5D-152C-4756-9BAE-792B5A8181ED}"/>
                </a:ext>
              </a:extLst>
            </p:cNvPr>
            <p:cNvSpPr txBox="1"/>
            <p:nvPr/>
          </p:nvSpPr>
          <p:spPr>
            <a:xfrm>
              <a:off x="3210831" y="3082941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1" name="object 15">
              <a:extLst>
                <a:ext uri="{FF2B5EF4-FFF2-40B4-BE49-F238E27FC236}">
                  <a16:creationId xmlns:a16="http://schemas.microsoft.com/office/drawing/2014/main" id="{4B8FBF51-1CB9-4692-8B61-739B8E859FC5}"/>
                </a:ext>
              </a:extLst>
            </p:cNvPr>
            <p:cNvSpPr txBox="1"/>
            <p:nvPr/>
          </p:nvSpPr>
          <p:spPr>
            <a:xfrm>
              <a:off x="4920749" y="2302989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2" name="object 16">
              <a:extLst>
                <a:ext uri="{FF2B5EF4-FFF2-40B4-BE49-F238E27FC236}">
                  <a16:creationId xmlns:a16="http://schemas.microsoft.com/office/drawing/2014/main" id="{A1E370D9-7A3C-41B5-B610-328FB3AE8DA1}"/>
                </a:ext>
              </a:extLst>
            </p:cNvPr>
            <p:cNvSpPr txBox="1"/>
            <p:nvPr/>
          </p:nvSpPr>
          <p:spPr>
            <a:xfrm>
              <a:off x="1201547" y="1674012"/>
              <a:ext cx="3947795" cy="2016125"/>
            </a:xfrm>
            <a:prstGeom prst="rect">
              <a:avLst/>
            </a:prstGeom>
          </p:spPr>
          <p:txBody>
            <a:bodyPr vert="horz" wrap="square" lIns="0" tIns="77470" rIns="0" bIns="0" rtlCol="0">
              <a:spAutoFit/>
            </a:bodyPr>
            <a:lstStyle/>
            <a:p>
              <a:pPr marL="267335" algn="ctr">
                <a:lnSpc>
                  <a:spcPct val="100000"/>
                </a:lnSpc>
                <a:spcBef>
                  <a:spcPts val="610"/>
                </a:spcBef>
              </a:pPr>
              <a:r>
                <a:rPr sz="1050" spc="30" dirty="0">
                  <a:solidFill>
                    <a:srgbClr val="231F20"/>
                  </a:solidFill>
                  <a:latin typeface="+mn-lt"/>
                  <a:cs typeface="Gill Sans MT"/>
                </a:rPr>
                <a:t>Side</a:t>
              </a:r>
              <a:r>
                <a:rPr sz="1050" spc="-5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+mn-lt"/>
                  <a:cs typeface="Gill Sans MT"/>
                </a:rPr>
                <a:t>1</a:t>
              </a:r>
              <a:endParaRPr sz="105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100" dirty="0">
                <a:latin typeface="+mn-lt"/>
                <a:cs typeface="Gill Sans MT"/>
              </a:endParaRPr>
            </a:p>
            <a:p>
              <a:pPr marL="945515">
                <a:lnSpc>
                  <a:spcPct val="100000"/>
                </a:lnSpc>
                <a:spcBef>
                  <a:spcPts val="865"/>
                </a:spcBef>
              </a:pPr>
              <a:r>
                <a:rPr sz="1050" spc="30" dirty="0">
                  <a:solidFill>
                    <a:srgbClr val="231F20"/>
                  </a:solidFill>
                  <a:latin typeface="+mn-lt"/>
                  <a:cs typeface="Gill Sans MT"/>
                </a:rPr>
                <a:t>Side</a:t>
              </a:r>
              <a:r>
                <a:rPr sz="105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+mn-lt"/>
                  <a:cs typeface="Gill Sans MT"/>
                </a:rPr>
                <a:t>5:</a:t>
              </a:r>
              <a:r>
                <a:rPr sz="1050" spc="7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+mn-lt"/>
                  <a:cs typeface="Gill Sans MT"/>
                </a:rPr>
                <a:t>2.8m</a:t>
              </a:r>
              <a:endParaRPr sz="1050" dirty="0">
                <a:latin typeface="+mn-l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1700" dirty="0">
                <a:latin typeface="+mn-lt"/>
                <a:cs typeface="Gill Sans MT"/>
              </a:endParaRPr>
            </a:p>
            <a:p>
              <a:pPr marR="478790" algn="r">
                <a:lnSpc>
                  <a:spcPct val="100000"/>
                </a:lnSpc>
              </a:pPr>
              <a:r>
                <a:rPr sz="1050" spc="30" dirty="0">
                  <a:solidFill>
                    <a:srgbClr val="231F20"/>
                  </a:solidFill>
                  <a:latin typeface="+mn-lt"/>
                  <a:cs typeface="Gill Sans MT"/>
                </a:rPr>
                <a:t>Side</a:t>
              </a:r>
              <a:r>
                <a:rPr sz="105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+mn-lt"/>
                  <a:cs typeface="Gill Sans MT"/>
                </a:rPr>
                <a:t>3:</a:t>
              </a:r>
              <a:r>
                <a:rPr sz="1050" spc="70" dirty="0">
                  <a:solidFill>
                    <a:srgbClr val="231F20"/>
                  </a:solidFill>
                  <a:latin typeface="+mn-l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+mn-lt"/>
                  <a:cs typeface="Gill Sans MT"/>
                </a:rPr>
                <a:t>2.5m</a:t>
              </a:r>
              <a:endParaRPr sz="1050" dirty="0">
                <a:latin typeface="+mn-lt"/>
                <a:cs typeface="Gill Sans MT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D30BDD8-A70C-47A9-9723-432C30551672}"/>
              </a:ext>
            </a:extLst>
          </p:cNvPr>
          <p:cNvSpPr txBox="1"/>
          <p:nvPr/>
        </p:nvSpPr>
        <p:spPr>
          <a:xfrm>
            <a:off x="336173" y="4479034"/>
            <a:ext cx="4572000" cy="998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  <a:spcBef>
                <a:spcPts val="5"/>
              </a:spcBef>
            </a:pPr>
            <a:r>
              <a:rPr lang="en-US" sz="1400" i="1" spc="65" dirty="0">
                <a:solidFill>
                  <a:srgbClr val="231F20"/>
                </a:solidFill>
                <a:latin typeface="Gill Sans MT"/>
                <a:cs typeface="Gill Sans MT"/>
              </a:rPr>
              <a:t>Step</a:t>
            </a:r>
            <a:r>
              <a:rPr lang="en-US" sz="1400" i="1" spc="-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US" sz="1400" i="1" spc="5" dirty="0">
                <a:solidFill>
                  <a:srgbClr val="231F20"/>
                </a:solidFill>
                <a:latin typeface="Gill Sans MT"/>
                <a:cs typeface="Gill Sans MT"/>
              </a:rPr>
              <a:t>1</a:t>
            </a:r>
            <a:endParaRPr lang="en-US" sz="1400" dirty="0">
              <a:latin typeface="Gill Sans MT"/>
              <a:cs typeface="Gill Sans MT"/>
            </a:endParaRPr>
          </a:p>
          <a:p>
            <a:pPr marL="152400" marR="359410">
              <a:lnSpc>
                <a:spcPct val="101400"/>
              </a:lnSpc>
              <a:spcBef>
                <a:spcPts val="425"/>
              </a:spcBef>
            </a:pP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Divide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into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two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parts,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then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calculate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of </a:t>
            </a:r>
            <a:r>
              <a:rPr lang="en-US" sz="1400" spc="-3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each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part.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6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easiest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way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to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do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this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to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divide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25" dirty="0">
                <a:solidFill>
                  <a:srgbClr val="231F20"/>
                </a:solidFill>
                <a:latin typeface="Arial"/>
                <a:cs typeface="Arial"/>
              </a:rPr>
              <a:t>it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into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two </a:t>
            </a:r>
            <a:r>
              <a:rPr lang="en-US" sz="1400" spc="2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smaller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sections: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6880F0-BF3A-4039-9067-1A89DB8E2F4E}"/>
              </a:ext>
            </a:extLst>
          </p:cNvPr>
          <p:cNvGrpSpPr/>
          <p:nvPr/>
        </p:nvGrpSpPr>
        <p:grpSpPr>
          <a:xfrm>
            <a:off x="4583192" y="1263509"/>
            <a:ext cx="3947795" cy="2016125"/>
            <a:chOff x="1201547" y="4779009"/>
            <a:chExt cx="3947795" cy="2016125"/>
          </a:xfrm>
        </p:grpSpPr>
        <p:grpSp>
          <p:nvGrpSpPr>
            <p:cNvPr id="18" name="object 17">
              <a:extLst>
                <a:ext uri="{FF2B5EF4-FFF2-40B4-BE49-F238E27FC236}">
                  <a16:creationId xmlns:a16="http://schemas.microsoft.com/office/drawing/2014/main" id="{82FAFC35-000A-4D1D-ACB2-E0C24102A27B}"/>
                </a:ext>
              </a:extLst>
            </p:cNvPr>
            <p:cNvGrpSpPr/>
            <p:nvPr/>
          </p:nvGrpSpPr>
          <p:grpSpPr>
            <a:xfrm>
              <a:off x="1201547" y="4779009"/>
              <a:ext cx="3947795" cy="2016125"/>
              <a:chOff x="1201547" y="4779009"/>
              <a:chExt cx="3947795" cy="2016125"/>
            </a:xfrm>
          </p:grpSpPr>
          <p:sp>
            <p:nvSpPr>
              <p:cNvPr id="27" name="object 18">
                <a:extLst>
                  <a:ext uri="{FF2B5EF4-FFF2-40B4-BE49-F238E27FC236}">
                    <a16:creationId xmlns:a16="http://schemas.microsoft.com/office/drawing/2014/main" id="{0ECFABC7-2A44-4A9B-80CC-7659ED05D32B}"/>
                  </a:ext>
                </a:extLst>
              </p:cNvPr>
              <p:cNvSpPr/>
              <p:nvPr/>
            </p:nvSpPr>
            <p:spPr>
              <a:xfrm>
                <a:off x="1201547" y="4779009"/>
                <a:ext cx="3947795" cy="2016125"/>
              </a:xfrm>
              <a:custGeom>
                <a:avLst/>
                <a:gdLst/>
                <a:ahLst/>
                <a:cxnLst/>
                <a:rect l="l" t="t" r="r" b="b"/>
                <a:pathLst>
                  <a:path w="3947795" h="2016125">
                    <a:moveTo>
                      <a:pt x="3947299" y="0"/>
                    </a:moveTo>
                    <a:lnTo>
                      <a:pt x="0" y="0"/>
                    </a:lnTo>
                    <a:lnTo>
                      <a:pt x="0" y="2015998"/>
                    </a:lnTo>
                    <a:lnTo>
                      <a:pt x="3947299" y="2015998"/>
                    </a:lnTo>
                    <a:lnTo>
                      <a:pt x="394729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9">
                <a:extLst>
                  <a:ext uri="{FF2B5EF4-FFF2-40B4-BE49-F238E27FC236}">
                    <a16:creationId xmlns:a16="http://schemas.microsoft.com/office/drawing/2014/main" id="{F7D15D91-A812-4894-9568-CCB738C43888}"/>
                  </a:ext>
                </a:extLst>
              </p:cNvPr>
              <p:cNvSpPr/>
              <p:nvPr/>
            </p:nvSpPr>
            <p:spPr>
              <a:xfrm>
                <a:off x="1650203" y="5079179"/>
                <a:ext cx="3234055" cy="1433830"/>
              </a:xfrm>
              <a:custGeom>
                <a:avLst/>
                <a:gdLst/>
                <a:ahLst/>
                <a:cxnLst/>
                <a:rect l="l" t="t" r="r" b="b"/>
                <a:pathLst>
                  <a:path w="3234054" h="1433829">
                    <a:moveTo>
                      <a:pt x="0" y="0"/>
                    </a:moveTo>
                    <a:lnTo>
                      <a:pt x="3233623" y="0"/>
                    </a:lnTo>
                    <a:lnTo>
                      <a:pt x="3233623" y="1433652"/>
                    </a:lnTo>
                    <a:lnTo>
                      <a:pt x="1758327" y="1433652"/>
                    </a:lnTo>
                    <a:lnTo>
                      <a:pt x="1758327" y="1040803"/>
                    </a:lnTo>
                    <a:lnTo>
                      <a:pt x="0" y="1040803"/>
                    </a:lnTo>
                    <a:lnTo>
                      <a:pt x="0" y="0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0">
                <a:extLst>
                  <a:ext uri="{FF2B5EF4-FFF2-40B4-BE49-F238E27FC236}">
                    <a16:creationId xmlns:a16="http://schemas.microsoft.com/office/drawing/2014/main" id="{78595CEF-900C-4C93-B04C-240EE6F6E177}"/>
                  </a:ext>
                </a:extLst>
              </p:cNvPr>
              <p:cNvSpPr/>
              <p:nvPr/>
            </p:nvSpPr>
            <p:spPr>
              <a:xfrm>
                <a:off x="3405174" y="5104804"/>
                <a:ext cx="0" cy="990600"/>
              </a:xfrm>
              <a:custGeom>
                <a:avLst/>
                <a:gdLst/>
                <a:ahLst/>
                <a:cxnLst/>
                <a:rect l="l" t="t" r="r" b="b"/>
                <a:pathLst>
                  <a:path h="990600">
                    <a:moveTo>
                      <a:pt x="0" y="990003"/>
                    </a:moveTo>
                    <a:lnTo>
                      <a:pt x="0" y="0"/>
                    </a:lnTo>
                  </a:path>
                </a:pathLst>
              </a:custGeom>
              <a:ln w="6350">
                <a:solidFill>
                  <a:srgbClr val="231F20"/>
                </a:solidFill>
                <a:prstDash val="dash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A2FCDE15-F9DF-4A7D-B074-6A80AA97A3AA}"/>
                </a:ext>
              </a:extLst>
            </p:cNvPr>
            <p:cNvSpPr txBox="1"/>
            <p:nvPr/>
          </p:nvSpPr>
          <p:spPr>
            <a:xfrm>
              <a:off x="2246223" y="5346031"/>
              <a:ext cx="2256155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  <a:tabLst>
                  <a:tab pos="1652270" algn="l"/>
                </a:tabLst>
              </a:pPr>
              <a:r>
                <a:rPr sz="1050" b="1" spc="-10" dirty="0">
                  <a:solidFill>
                    <a:srgbClr val="F48523"/>
                  </a:solidFill>
                  <a:latin typeface="Gill Sans MT"/>
                  <a:cs typeface="Gill Sans MT"/>
                </a:rPr>
                <a:t>Section</a:t>
              </a:r>
              <a:r>
                <a:rPr sz="1050" b="1" spc="85" dirty="0">
                  <a:solidFill>
                    <a:srgbClr val="F48523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85" dirty="0">
                  <a:solidFill>
                    <a:srgbClr val="F48523"/>
                  </a:solidFill>
                  <a:latin typeface="Gill Sans MT"/>
                  <a:cs typeface="Gill Sans MT"/>
                </a:rPr>
                <a:t>A	</a:t>
              </a:r>
              <a:r>
                <a:rPr sz="1050" b="1" spc="-10" dirty="0">
                  <a:solidFill>
                    <a:srgbClr val="F48523"/>
                  </a:solidFill>
                  <a:latin typeface="Gill Sans MT"/>
                  <a:cs typeface="Gill Sans MT"/>
                </a:rPr>
                <a:t>Section</a:t>
              </a:r>
              <a:r>
                <a:rPr sz="1050" b="1" spc="10" dirty="0">
                  <a:solidFill>
                    <a:srgbClr val="F48523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80" dirty="0">
                  <a:solidFill>
                    <a:srgbClr val="F48523"/>
                  </a:solidFill>
                  <a:latin typeface="Gill Sans MT"/>
                  <a:cs typeface="Gill Sans MT"/>
                </a:rPr>
                <a:t>B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4CD7ED83-F16D-44C7-9923-8DE172899645}"/>
                </a:ext>
              </a:extLst>
            </p:cNvPr>
            <p:cNvSpPr txBox="1"/>
            <p:nvPr/>
          </p:nvSpPr>
          <p:spPr>
            <a:xfrm>
              <a:off x="1419631" y="5227991"/>
              <a:ext cx="179070" cy="75819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6: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2.1m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753B1339-D45B-4D74-A589-7FC208615A83}"/>
                </a:ext>
              </a:extLst>
            </p:cNvPr>
            <p:cNvSpPr txBox="1"/>
            <p:nvPr/>
          </p:nvSpPr>
          <p:spPr>
            <a:xfrm>
              <a:off x="2147688" y="6086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5: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2.8m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125F6903-9223-4B94-B17F-0317D62C6F91}"/>
                </a:ext>
              </a:extLst>
            </p:cNvPr>
            <p:cNvSpPr txBox="1"/>
            <p:nvPr/>
          </p:nvSpPr>
          <p:spPr>
            <a:xfrm>
              <a:off x="3137653" y="4871166"/>
              <a:ext cx="36195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1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3647EA4C-6A6A-4804-BF36-2B20D62A8F72}"/>
                </a:ext>
              </a:extLst>
            </p:cNvPr>
            <p:cNvSpPr/>
            <p:nvPr/>
          </p:nvSpPr>
          <p:spPr>
            <a:xfrm>
              <a:off x="3237001" y="6137998"/>
              <a:ext cx="144145" cy="492125"/>
            </a:xfrm>
            <a:custGeom>
              <a:avLst/>
              <a:gdLst/>
              <a:ahLst/>
              <a:cxnLst/>
              <a:rect l="l" t="t" r="r" b="b"/>
              <a:pathLst>
                <a:path w="144145" h="492125">
                  <a:moveTo>
                    <a:pt x="144005" y="0"/>
                  </a:moveTo>
                  <a:lnTo>
                    <a:pt x="0" y="0"/>
                  </a:lnTo>
                  <a:lnTo>
                    <a:pt x="0" y="491998"/>
                  </a:lnTo>
                  <a:lnTo>
                    <a:pt x="144005" y="491998"/>
                  </a:lnTo>
                  <a:lnTo>
                    <a:pt x="14400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87F63920-8EE9-49C5-8CAB-A1860439844E}"/>
                </a:ext>
              </a:extLst>
            </p:cNvPr>
            <p:cNvSpPr txBox="1"/>
            <p:nvPr/>
          </p:nvSpPr>
          <p:spPr>
            <a:xfrm>
              <a:off x="3210831" y="6196940"/>
              <a:ext cx="172720" cy="3746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30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9E7CEBEF-957E-40FA-B177-5D20130C9FE2}"/>
                </a:ext>
              </a:extLst>
            </p:cNvPr>
            <p:cNvSpPr txBox="1"/>
            <p:nvPr/>
          </p:nvSpPr>
          <p:spPr>
            <a:xfrm>
              <a:off x="4920738" y="5461990"/>
              <a:ext cx="179070" cy="758190"/>
            </a:xfrm>
            <a:prstGeom prst="rect">
              <a:avLst/>
            </a:prstGeom>
          </p:spPr>
          <p:txBody>
            <a:bodyPr vert="vert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3.2m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9DC32461-B6E6-420F-903F-5E2DDFA8961D}"/>
                </a:ext>
              </a:extLst>
            </p:cNvPr>
            <p:cNvSpPr txBox="1"/>
            <p:nvPr/>
          </p:nvSpPr>
          <p:spPr>
            <a:xfrm>
              <a:off x="3929687" y="6500166"/>
              <a:ext cx="745490" cy="1854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100"/>
                </a:spcBef>
              </a:pP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Side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3: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2.5m</a:t>
              </a:r>
              <a:endParaRPr sz="1050">
                <a:latin typeface="Gill Sans MT"/>
                <a:cs typeface="Gill Sans MT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DCFADD6-BB56-4273-9E08-E7842CCEFFBA}"/>
              </a:ext>
            </a:extLst>
          </p:cNvPr>
          <p:cNvSpPr txBox="1"/>
          <p:nvPr/>
        </p:nvSpPr>
        <p:spPr>
          <a:xfrm>
            <a:off x="4817441" y="3161612"/>
            <a:ext cx="4883291" cy="30376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52400">
              <a:lnSpc>
                <a:spcPct val="100000"/>
              </a:lnSpc>
            </a:pPr>
            <a:r>
              <a:rPr lang="en-US" sz="1400" i="1" spc="65" dirty="0">
                <a:solidFill>
                  <a:srgbClr val="231F20"/>
                </a:solidFill>
                <a:latin typeface="Gill Sans MT"/>
                <a:cs typeface="Gill Sans MT"/>
              </a:rPr>
              <a:t>Step</a:t>
            </a:r>
            <a:r>
              <a:rPr lang="en-US" sz="1400" i="1" spc="-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US" sz="1400" i="1" spc="5" dirty="0">
                <a:solidFill>
                  <a:srgbClr val="231F20"/>
                </a:solidFill>
                <a:latin typeface="Gill Sans MT"/>
                <a:cs typeface="Gill Sans MT"/>
              </a:rPr>
              <a:t>2</a:t>
            </a:r>
            <a:endParaRPr lang="en-US" sz="1400" dirty="0">
              <a:latin typeface="Gill Sans MT"/>
              <a:cs typeface="Gill Sans MT"/>
            </a:endParaRPr>
          </a:p>
          <a:p>
            <a:pPr marL="152400" marR="1254760">
              <a:lnSpc>
                <a:spcPct val="132300"/>
              </a:lnSpc>
            </a:pP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Work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out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0" dirty="0">
                <a:solidFill>
                  <a:srgbClr val="231F20"/>
                </a:solidFill>
                <a:latin typeface="Arial"/>
                <a:cs typeface="Arial"/>
              </a:rPr>
              <a:t>areas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65" dirty="0">
                <a:solidFill>
                  <a:srgbClr val="231F20"/>
                </a:solidFill>
                <a:latin typeface="Arial"/>
                <a:cs typeface="Arial"/>
              </a:rPr>
              <a:t>B: </a:t>
            </a:r>
            <a:r>
              <a:rPr lang="en-US" sz="1400" spc="-30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2.1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baseline="-4830" dirty="0">
                <a:solidFill>
                  <a:srgbClr val="231F20"/>
                </a:solidFill>
                <a:latin typeface="Garamond"/>
                <a:cs typeface="Garamond"/>
              </a:rPr>
              <a:t>×</a:t>
            </a:r>
            <a:r>
              <a:rPr lang="en-US" sz="1400" spc="60" baseline="-4830" dirty="0">
                <a:solidFill>
                  <a:srgbClr val="231F20"/>
                </a:solidFill>
                <a:latin typeface="Garamond"/>
                <a:cs typeface="Garamond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2.8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5.88m²</a:t>
            </a: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14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2.5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baseline="-4830" dirty="0">
                <a:solidFill>
                  <a:srgbClr val="231F20"/>
                </a:solidFill>
                <a:latin typeface="Garamond"/>
                <a:cs typeface="Garamond"/>
              </a:rPr>
              <a:t>×</a:t>
            </a:r>
            <a:r>
              <a:rPr lang="en-US" sz="1400" spc="67" baseline="-4830" dirty="0">
                <a:solidFill>
                  <a:srgbClr val="231F20"/>
                </a:solidFill>
                <a:latin typeface="Garamond"/>
                <a:cs typeface="Garamond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3.2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8m²</a:t>
            </a:r>
            <a:endParaRPr lang="en-US"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</a:pPr>
            <a:r>
              <a:rPr lang="en-US" sz="1400" i="1" spc="65" dirty="0">
                <a:solidFill>
                  <a:srgbClr val="231F20"/>
                </a:solidFill>
                <a:latin typeface="Gill Sans MT"/>
                <a:cs typeface="Gill Sans MT"/>
              </a:rPr>
              <a:t>Step</a:t>
            </a:r>
            <a:r>
              <a:rPr lang="en-US" sz="1400" i="1" spc="-1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US" sz="1400" i="1" spc="5" dirty="0">
                <a:solidFill>
                  <a:srgbClr val="231F20"/>
                </a:solidFill>
                <a:latin typeface="Gill Sans MT"/>
                <a:cs typeface="Gill Sans MT"/>
              </a:rPr>
              <a:t>3</a:t>
            </a:r>
            <a:endParaRPr lang="en-US" sz="1400" dirty="0">
              <a:latin typeface="Gill Sans MT"/>
              <a:cs typeface="Gill Sans MT"/>
            </a:endParaRPr>
          </a:p>
          <a:p>
            <a:pPr marL="152400" marR="995680">
              <a:lnSpc>
                <a:spcPct val="132300"/>
              </a:lnSpc>
            </a:pP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Add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0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0" dirty="0">
                <a:solidFill>
                  <a:srgbClr val="231F20"/>
                </a:solidFill>
                <a:latin typeface="Arial"/>
                <a:cs typeface="Arial"/>
              </a:rPr>
              <a:t>areas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dirty="0">
                <a:solidFill>
                  <a:srgbClr val="231F20"/>
                </a:solidFill>
                <a:latin typeface="Arial"/>
                <a:cs typeface="Arial"/>
              </a:rPr>
              <a:t>of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and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14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231F20"/>
                </a:solidFill>
                <a:latin typeface="Arial"/>
                <a:cs typeface="Arial"/>
              </a:rPr>
              <a:t>together: 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+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20" dirty="0">
                <a:solidFill>
                  <a:srgbClr val="231F20"/>
                </a:solidFill>
                <a:latin typeface="Arial"/>
                <a:cs typeface="Arial"/>
              </a:rPr>
              <a:t>section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114" dirty="0">
                <a:solidFill>
                  <a:srgbClr val="231F20"/>
                </a:solidFill>
                <a:latin typeface="Arial"/>
                <a:cs typeface="Arial"/>
              </a:rPr>
              <a:t>B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total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231F20"/>
                </a:solidFill>
                <a:latin typeface="Arial"/>
                <a:cs typeface="Arial"/>
              </a:rPr>
              <a:t>floor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  <a:spcBef>
                <a:spcPts val="445"/>
              </a:spcBef>
            </a:pP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5.88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+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5" dirty="0">
                <a:solidFill>
                  <a:srgbClr val="231F20"/>
                </a:solidFill>
                <a:latin typeface="Arial"/>
                <a:cs typeface="Arial"/>
              </a:rPr>
              <a:t>8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0" dirty="0">
                <a:solidFill>
                  <a:srgbClr val="231F20"/>
                </a:solidFill>
                <a:latin typeface="Arial"/>
                <a:cs typeface="Arial"/>
              </a:rPr>
              <a:t>=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30" dirty="0">
                <a:solidFill>
                  <a:srgbClr val="231F20"/>
                </a:solidFill>
                <a:latin typeface="Arial"/>
                <a:cs typeface="Arial"/>
              </a:rPr>
              <a:t>13.88m²</a:t>
            </a:r>
            <a:endParaRPr lang="en-US" sz="1400" dirty="0">
              <a:latin typeface="Arial"/>
              <a:cs typeface="Arial"/>
            </a:endParaRPr>
          </a:p>
          <a:p>
            <a:pPr marL="152400">
              <a:lnSpc>
                <a:spcPct val="100000"/>
              </a:lnSpc>
              <a:spcBef>
                <a:spcPts val="869"/>
              </a:spcBef>
            </a:pPr>
            <a:r>
              <a:rPr lang="en-US" sz="1400" spc="-65" dirty="0">
                <a:solidFill>
                  <a:srgbClr val="231F20"/>
                </a:solidFill>
                <a:latin typeface="Arial"/>
                <a:cs typeface="Arial"/>
              </a:rPr>
              <a:t>The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5" dirty="0">
                <a:solidFill>
                  <a:srgbClr val="231F20"/>
                </a:solidFill>
                <a:latin typeface="Arial"/>
                <a:cs typeface="Arial"/>
              </a:rPr>
              <a:t>total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5" dirty="0">
                <a:solidFill>
                  <a:srgbClr val="231F20"/>
                </a:solidFill>
                <a:latin typeface="Arial"/>
                <a:cs typeface="Arial"/>
              </a:rPr>
              <a:t>floor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5" dirty="0">
                <a:solidFill>
                  <a:srgbClr val="231F20"/>
                </a:solidFill>
                <a:latin typeface="Arial"/>
                <a:cs typeface="Arial"/>
              </a:rPr>
              <a:t>area</a:t>
            </a:r>
            <a:r>
              <a:rPr lang="en-US" sz="1400" spc="15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spc="-40" dirty="0">
                <a:solidFill>
                  <a:srgbClr val="231F20"/>
                </a:solidFill>
                <a:latin typeface="Arial"/>
                <a:cs typeface="Arial"/>
              </a:rPr>
              <a:t>is</a:t>
            </a:r>
            <a:r>
              <a:rPr lang="en-US" sz="1400" spc="10" dirty="0">
                <a:solidFill>
                  <a:srgbClr val="231F20"/>
                </a:solidFill>
                <a:latin typeface="Arial"/>
                <a:cs typeface="Arial"/>
              </a:rPr>
              <a:t> </a:t>
            </a:r>
            <a:r>
              <a:rPr lang="en-US" sz="1400" b="1" spc="-15" dirty="0">
                <a:solidFill>
                  <a:srgbClr val="F48523"/>
                </a:solidFill>
                <a:latin typeface="Gill Sans MT"/>
                <a:cs typeface="Gill Sans MT"/>
              </a:rPr>
              <a:t>13.88m²</a:t>
            </a:r>
            <a:r>
              <a:rPr lang="en-US" sz="1400" spc="-15" dirty="0">
                <a:solidFill>
                  <a:srgbClr val="231F20"/>
                </a:solidFill>
                <a:latin typeface="Arial"/>
                <a:cs typeface="Arial"/>
              </a:rPr>
              <a:t>.</a:t>
            </a:r>
            <a:endParaRPr lang="en-US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235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Perimeters and areas of circles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B001C-F34B-472C-890E-063D5421B0E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0"/>
          </p:nvPr>
        </p:nvSpPr>
        <p:spPr>
          <a:xfrm>
            <a:off x="457200" y="1371600"/>
            <a:ext cx="8229600" cy="4865712"/>
          </a:xfrm>
          <a:blipFill>
            <a:blip r:embed="rId2"/>
            <a:stretch>
              <a:fillRect l="-593" t="-627" r="-370"/>
            </a:stretch>
          </a:blipFill>
        </p:spPr>
        <p:txBody>
          <a:bodyPr/>
          <a:lstStyle/>
          <a:p>
            <a:pPr>
              <a:defRPr/>
            </a:pPr>
            <a:r>
              <a:rPr dirty="0">
                <a:noFill/>
              </a:rPr>
              <a:t> </a:t>
            </a:r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60"/>
          <a:stretch/>
        </p:blipFill>
        <p:spPr bwMode="auto">
          <a:xfrm>
            <a:off x="2075656" y="3429000"/>
            <a:ext cx="4981575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0352205-BC70-4ECD-A0A1-158E8A3F0545}"/>
              </a:ext>
            </a:extLst>
          </p:cNvPr>
          <p:cNvSpPr txBox="1"/>
          <p:nvPr/>
        </p:nvSpPr>
        <p:spPr>
          <a:xfrm>
            <a:off x="2843808" y="5152984"/>
            <a:ext cx="5184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There are 3.142 diameters in one complete revolution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197605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05086"/>
            <a:ext cx="8218488" cy="574675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Cube volume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7338"/>
            <a:ext cx="3898776" cy="4570412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The volume of an object is the total space it takes up. e.g. a container of plasticiser, a foundation or the capacity of a concrete mixer.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volume = length × width × height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0506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ED3F926-57BC-498F-B896-6DF3F8FEE34D}"/>
              </a:ext>
            </a:extLst>
          </p:cNvPr>
          <p:cNvGrpSpPr/>
          <p:nvPr/>
        </p:nvGrpSpPr>
        <p:grpSpPr>
          <a:xfrm>
            <a:off x="4566444" y="1846870"/>
            <a:ext cx="4320540" cy="3960495"/>
            <a:chOff x="2592006" y="1440002"/>
            <a:chExt cx="4320540" cy="3960495"/>
          </a:xfrm>
        </p:grpSpPr>
        <p:grpSp>
          <p:nvGrpSpPr>
            <p:cNvPr id="7" name="object 6">
              <a:extLst>
                <a:ext uri="{FF2B5EF4-FFF2-40B4-BE49-F238E27FC236}">
                  <a16:creationId xmlns:a16="http://schemas.microsoft.com/office/drawing/2014/main" id="{3469118B-45B9-4B53-8728-9A569BACA2E5}"/>
                </a:ext>
              </a:extLst>
            </p:cNvPr>
            <p:cNvGrpSpPr/>
            <p:nvPr/>
          </p:nvGrpSpPr>
          <p:grpSpPr>
            <a:xfrm>
              <a:off x="2592006" y="1440002"/>
              <a:ext cx="4320540" cy="3960495"/>
              <a:chOff x="2592006" y="1440002"/>
              <a:chExt cx="4320540" cy="3960495"/>
            </a:xfrm>
          </p:grpSpPr>
          <p:sp>
            <p:nvSpPr>
              <p:cNvPr id="19" name="object 7">
                <a:extLst>
                  <a:ext uri="{FF2B5EF4-FFF2-40B4-BE49-F238E27FC236}">
                    <a16:creationId xmlns:a16="http://schemas.microsoft.com/office/drawing/2014/main" id="{9240F400-FF5A-489F-ADD2-D0DE116C3B99}"/>
                  </a:ext>
                </a:extLst>
              </p:cNvPr>
              <p:cNvSpPr/>
              <p:nvPr/>
            </p:nvSpPr>
            <p:spPr>
              <a:xfrm>
                <a:off x="2592006" y="1440002"/>
                <a:ext cx="4320540" cy="3960495"/>
              </a:xfrm>
              <a:custGeom>
                <a:avLst/>
                <a:gdLst/>
                <a:ahLst/>
                <a:cxnLst/>
                <a:rect l="l" t="t" r="r" b="b"/>
                <a:pathLst>
                  <a:path w="4320540" h="3960495">
                    <a:moveTo>
                      <a:pt x="4320006" y="0"/>
                    </a:moveTo>
                    <a:lnTo>
                      <a:pt x="0" y="0"/>
                    </a:lnTo>
                    <a:lnTo>
                      <a:pt x="0" y="3960012"/>
                    </a:lnTo>
                    <a:lnTo>
                      <a:pt x="4320006" y="3960012"/>
                    </a:lnTo>
                    <a:lnTo>
                      <a:pt x="4320006" y="0"/>
                    </a:lnTo>
                    <a:close/>
                  </a:path>
                </a:pathLst>
              </a:custGeom>
              <a:solidFill>
                <a:srgbClr val="E6E6E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8">
                <a:extLst>
                  <a:ext uri="{FF2B5EF4-FFF2-40B4-BE49-F238E27FC236}">
                    <a16:creationId xmlns:a16="http://schemas.microsoft.com/office/drawing/2014/main" id="{D3E72504-B595-46F9-8D35-1FCB9EFB6319}"/>
                  </a:ext>
                </a:extLst>
              </p:cNvPr>
              <p:cNvSpPr/>
              <p:nvPr/>
            </p:nvSpPr>
            <p:spPr>
              <a:xfrm>
                <a:off x="2952000" y="3384003"/>
                <a:ext cx="3600450" cy="1656080"/>
              </a:xfrm>
              <a:custGeom>
                <a:avLst/>
                <a:gdLst/>
                <a:ahLst/>
                <a:cxnLst/>
                <a:rect l="l" t="t" r="r" b="b"/>
                <a:pathLst>
                  <a:path w="3600450" h="1656079">
                    <a:moveTo>
                      <a:pt x="3600005" y="0"/>
                    </a:moveTo>
                    <a:lnTo>
                      <a:pt x="0" y="0"/>
                    </a:lnTo>
                    <a:lnTo>
                      <a:pt x="0" y="1656003"/>
                    </a:lnTo>
                    <a:lnTo>
                      <a:pt x="3600005" y="1656003"/>
                    </a:lnTo>
                    <a:lnTo>
                      <a:pt x="360000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8" name="object 9">
              <a:extLst>
                <a:ext uri="{FF2B5EF4-FFF2-40B4-BE49-F238E27FC236}">
                  <a16:creationId xmlns:a16="http://schemas.microsoft.com/office/drawing/2014/main" id="{19C4030F-2B90-4CB6-B2A4-6267E022469E}"/>
                </a:ext>
              </a:extLst>
            </p:cNvPr>
            <p:cNvSpPr txBox="1"/>
            <p:nvPr/>
          </p:nvSpPr>
          <p:spPr>
            <a:xfrm>
              <a:off x="2592006" y="1440002"/>
              <a:ext cx="4320540" cy="3960495"/>
            </a:xfrm>
            <a:prstGeom prst="rect">
              <a:avLst/>
            </a:prstGeom>
          </p:spPr>
          <p:txBody>
            <a:bodyPr vert="horz" wrap="square" lIns="0" tIns="54610" rIns="0" bIns="0" rtlCol="0">
              <a:spAutoFit/>
            </a:bodyPr>
            <a:lstStyle/>
            <a:p>
              <a:pPr marL="151765">
                <a:lnSpc>
                  <a:spcPct val="100000"/>
                </a:lnSpc>
                <a:spcBef>
                  <a:spcPts val="430"/>
                </a:spcBef>
              </a:pPr>
              <a:r>
                <a:rPr sz="1150" b="1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Example</a:t>
              </a:r>
              <a:r>
                <a:rPr sz="1150" b="1" spc="7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b="1" dirty="0">
                  <a:solidFill>
                    <a:srgbClr val="231F20"/>
                  </a:solidFill>
                  <a:latin typeface="Gill Sans MT"/>
                  <a:cs typeface="Gill Sans MT"/>
                </a:rPr>
                <a:t>3</a:t>
              </a:r>
              <a:endParaRPr sz="1150" dirty="0">
                <a:latin typeface="Gill Sans MT"/>
                <a:cs typeface="Gill Sans MT"/>
              </a:endParaRPr>
            </a:p>
            <a:p>
              <a:pPr marL="151765" marR="181610">
                <a:lnSpc>
                  <a:spcPct val="101400"/>
                </a:lnSpc>
                <a:spcBef>
                  <a:spcPts val="850"/>
                </a:spcBef>
              </a:pPr>
              <a:r>
                <a:rPr sz="11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A </a:t>
              </a:r>
              <a:r>
                <a:rPr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joiner </a:t>
              </a:r>
              <a:r>
                <a:rPr sz="11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has </a:t>
              </a:r>
              <a:r>
                <a:rPr sz="1150" spc="75" dirty="0">
                  <a:solidFill>
                    <a:srgbClr val="231F20"/>
                  </a:solidFill>
                  <a:latin typeface="Gill Sans MT"/>
                  <a:cs typeface="Gill Sans MT"/>
                </a:rPr>
                <a:t>a </a:t>
              </a:r>
              <a:r>
                <a:rPr sz="11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tin 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of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preservative </a:t>
              </a:r>
              <a:r>
                <a:rPr sz="11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and </a:t>
              </a:r>
              <a:r>
                <a:rPr sz="11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needs </a:t>
              </a:r>
              <a:r>
                <a:rPr sz="11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to </a:t>
              </a:r>
              <a:r>
                <a:rPr sz="1150" dirty="0">
                  <a:solidFill>
                    <a:srgbClr val="231F20"/>
                  </a:solidFill>
                  <a:latin typeface="Gill Sans MT"/>
                  <a:cs typeface="Gill Sans MT"/>
                </a:rPr>
                <a:t>know 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its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volume. </a:t>
              </a:r>
              <a:r>
                <a:rPr sz="1150" spc="-30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tin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has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7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diameter 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of </a:t>
              </a:r>
              <a:r>
                <a:rPr sz="11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250mm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7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height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of </a:t>
              </a:r>
              <a:r>
                <a:rPr sz="11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700mm.</a:t>
              </a:r>
              <a:endParaRPr sz="1150" dirty="0">
                <a:latin typeface="Gill Sans MT"/>
                <a:cs typeface="Gill Sans MT"/>
              </a:endParaRPr>
            </a:p>
            <a:p>
              <a:pPr marL="151765">
                <a:lnSpc>
                  <a:spcPct val="100000"/>
                </a:lnSpc>
                <a:spcBef>
                  <a:spcPts val="620"/>
                </a:spcBef>
              </a:pP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πr²h</a:t>
              </a:r>
              <a:r>
                <a:rPr sz="11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(π</a:t>
              </a:r>
              <a:r>
                <a:rPr sz="2100" spc="30" baseline="-7936" dirty="0">
                  <a:solidFill>
                    <a:srgbClr val="231F20"/>
                  </a:solidFill>
                  <a:latin typeface="Times New Roman"/>
                  <a:cs typeface="Times New Roman"/>
                </a:rPr>
                <a:t>×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r²</a:t>
              </a:r>
              <a:r>
                <a:rPr sz="2100" spc="30" baseline="-7936" dirty="0">
                  <a:solidFill>
                    <a:srgbClr val="231F20"/>
                  </a:solidFill>
                  <a:latin typeface="Times New Roman"/>
                  <a:cs typeface="Times New Roman"/>
                </a:rPr>
                <a:t>×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h)</a:t>
              </a:r>
              <a:r>
                <a:rPr sz="11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=</a:t>
              </a:r>
              <a:r>
                <a:rPr sz="11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volume</a:t>
              </a:r>
              <a:endParaRPr sz="1150" dirty="0">
                <a:latin typeface="Gill Sans MT"/>
                <a:cs typeface="Gill Sans MT"/>
              </a:endParaRPr>
            </a:p>
            <a:p>
              <a:pPr marL="151765" marR="2058670">
                <a:lnSpc>
                  <a:spcPct val="144900"/>
                </a:lnSpc>
                <a:spcBef>
                  <a:spcPts val="200"/>
                </a:spcBef>
              </a:pPr>
              <a:r>
                <a:rPr sz="11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radius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-65" dirty="0">
                  <a:solidFill>
                    <a:srgbClr val="231F20"/>
                  </a:solidFill>
                  <a:latin typeface="Gill Sans MT"/>
                  <a:cs typeface="Gill Sans MT"/>
                </a:rPr>
                <a:t>(r)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is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half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diameter: </a:t>
              </a:r>
              <a:r>
                <a:rPr sz="1150" spc="-30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250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2100" baseline="-3968" dirty="0">
                  <a:solidFill>
                    <a:srgbClr val="231F20"/>
                  </a:solidFill>
                  <a:latin typeface="Times New Roman"/>
                  <a:cs typeface="Times New Roman"/>
                </a:rPr>
                <a:t>÷</a:t>
              </a:r>
              <a:r>
                <a:rPr sz="2100" spc="-30" baseline="-3968" dirty="0">
                  <a:solidFill>
                    <a:srgbClr val="231F20"/>
                  </a:solidFill>
                  <a:latin typeface="Times New Roman"/>
                  <a:cs typeface="Times New Roman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2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=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125mm</a:t>
              </a:r>
              <a:endParaRPr sz="1150" dirty="0">
                <a:latin typeface="Gill Sans MT"/>
                <a:cs typeface="Gill Sans MT"/>
              </a:endParaRPr>
            </a:p>
            <a:p>
              <a:pPr marL="152400">
                <a:lnSpc>
                  <a:spcPct val="100000"/>
                </a:lnSpc>
                <a:spcBef>
                  <a:spcPts val="819"/>
                </a:spcBef>
              </a:pPr>
              <a:r>
                <a:rPr sz="11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3.142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725" baseline="-4830" dirty="0">
                  <a:solidFill>
                    <a:srgbClr val="231F20"/>
                  </a:solidFill>
                  <a:latin typeface="Garamond"/>
                  <a:cs typeface="Garamond"/>
                </a:rPr>
                <a:t>×</a:t>
              </a:r>
              <a:r>
                <a:rPr sz="1725" spc="67" baseline="-4830" dirty="0">
                  <a:solidFill>
                    <a:srgbClr val="231F20"/>
                  </a:solidFill>
                  <a:latin typeface="Garamond"/>
                  <a:cs typeface="Garamond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0.125²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725" baseline="-4830" dirty="0">
                  <a:solidFill>
                    <a:srgbClr val="231F20"/>
                  </a:solidFill>
                  <a:latin typeface="Garamond"/>
                  <a:cs typeface="Garamond"/>
                </a:rPr>
                <a:t>×</a:t>
              </a:r>
              <a:r>
                <a:rPr sz="1725" spc="67" baseline="-4830" dirty="0">
                  <a:solidFill>
                    <a:srgbClr val="231F20"/>
                  </a:solidFill>
                  <a:latin typeface="Garamond"/>
                  <a:cs typeface="Garamond"/>
                </a:rPr>
                <a:t> </a:t>
              </a:r>
              <a:r>
                <a:rPr sz="11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0.700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=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0.034m³</a:t>
              </a:r>
              <a:endParaRPr sz="115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14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1400" dirty="0">
                <a:latin typeface="Gill Sans MT"/>
                <a:cs typeface="Gill Sans MT"/>
              </a:endParaRPr>
            </a:p>
            <a:p>
              <a:pPr marL="151765">
                <a:lnSpc>
                  <a:spcPct val="100000"/>
                </a:lnSpc>
              </a:pPr>
              <a:r>
                <a:rPr sz="11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volume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of </a:t>
              </a:r>
              <a:r>
                <a:rPr sz="11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tin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of </a:t>
              </a:r>
              <a:r>
                <a:rPr sz="11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paint</a:t>
              </a:r>
              <a:r>
                <a:rPr sz="11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is</a:t>
              </a:r>
              <a:r>
                <a:rPr sz="11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150" b="1" spc="-5" dirty="0">
                  <a:solidFill>
                    <a:srgbClr val="F48523"/>
                  </a:solidFill>
                  <a:latin typeface="Gill Sans MT"/>
                  <a:cs typeface="Gill Sans MT"/>
                </a:rPr>
                <a:t>0.034m³</a:t>
              </a:r>
              <a:r>
                <a:rPr sz="11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.</a:t>
              </a:r>
              <a:endParaRPr sz="1150" dirty="0">
                <a:latin typeface="Gill Sans MT"/>
                <a:cs typeface="Gill Sans MT"/>
              </a:endParaRPr>
            </a:p>
          </p:txBody>
        </p:sp>
        <p:grpSp>
          <p:nvGrpSpPr>
            <p:cNvPr id="9" name="object 10">
              <a:extLst>
                <a:ext uri="{FF2B5EF4-FFF2-40B4-BE49-F238E27FC236}">
                  <a16:creationId xmlns:a16="http://schemas.microsoft.com/office/drawing/2014/main" id="{95FC5C29-89E6-452C-A926-504586A8BAA7}"/>
                </a:ext>
              </a:extLst>
            </p:cNvPr>
            <p:cNvGrpSpPr/>
            <p:nvPr/>
          </p:nvGrpSpPr>
          <p:grpSpPr>
            <a:xfrm>
              <a:off x="4301092" y="3474002"/>
              <a:ext cx="901065" cy="1431290"/>
              <a:chOff x="4301092" y="3474002"/>
              <a:chExt cx="901065" cy="1431290"/>
            </a:xfrm>
          </p:grpSpPr>
          <p:sp>
            <p:nvSpPr>
              <p:cNvPr id="12" name="object 11">
                <a:extLst>
                  <a:ext uri="{FF2B5EF4-FFF2-40B4-BE49-F238E27FC236}">
                    <a16:creationId xmlns:a16="http://schemas.microsoft.com/office/drawing/2014/main" id="{CA8699AD-742D-47B7-851A-8445723F87D5}"/>
                  </a:ext>
                </a:extLst>
              </p:cNvPr>
              <p:cNvSpPr/>
              <p:nvPr/>
            </p:nvSpPr>
            <p:spPr>
              <a:xfrm>
                <a:off x="4305175" y="4548181"/>
                <a:ext cx="894080" cy="353695"/>
              </a:xfrm>
              <a:custGeom>
                <a:avLst/>
                <a:gdLst/>
                <a:ahLst/>
                <a:cxnLst/>
                <a:rect l="l" t="t" r="r" b="b"/>
                <a:pathLst>
                  <a:path w="894079" h="353695">
                    <a:moveTo>
                      <a:pt x="446824" y="0"/>
                    </a:moveTo>
                    <a:lnTo>
                      <a:pt x="380795" y="1917"/>
                    </a:lnTo>
                    <a:lnTo>
                      <a:pt x="317775" y="7486"/>
                    </a:lnTo>
                    <a:lnTo>
                      <a:pt x="258454" y="16435"/>
                    </a:lnTo>
                    <a:lnTo>
                      <a:pt x="203523" y="28488"/>
                    </a:lnTo>
                    <a:lnTo>
                      <a:pt x="153674" y="43373"/>
                    </a:lnTo>
                    <a:lnTo>
                      <a:pt x="109598" y="60816"/>
                    </a:lnTo>
                    <a:lnTo>
                      <a:pt x="71986" y="80543"/>
                    </a:lnTo>
                    <a:lnTo>
                      <a:pt x="18918" y="125755"/>
                    </a:lnTo>
                    <a:lnTo>
                      <a:pt x="0" y="176822"/>
                    </a:lnTo>
                    <a:lnTo>
                      <a:pt x="4844" y="202956"/>
                    </a:lnTo>
                    <a:lnTo>
                      <a:pt x="41529" y="251376"/>
                    </a:lnTo>
                    <a:lnTo>
                      <a:pt x="109598" y="292843"/>
                    </a:lnTo>
                    <a:lnTo>
                      <a:pt x="153674" y="310286"/>
                    </a:lnTo>
                    <a:lnTo>
                      <a:pt x="203523" y="325170"/>
                    </a:lnTo>
                    <a:lnTo>
                      <a:pt x="258454" y="337223"/>
                    </a:lnTo>
                    <a:lnTo>
                      <a:pt x="317775" y="346170"/>
                    </a:lnTo>
                    <a:lnTo>
                      <a:pt x="380795" y="351739"/>
                    </a:lnTo>
                    <a:lnTo>
                      <a:pt x="446824" y="353656"/>
                    </a:lnTo>
                    <a:lnTo>
                      <a:pt x="512852" y="351739"/>
                    </a:lnTo>
                    <a:lnTo>
                      <a:pt x="575872" y="346170"/>
                    </a:lnTo>
                    <a:lnTo>
                      <a:pt x="635193" y="337223"/>
                    </a:lnTo>
                    <a:lnTo>
                      <a:pt x="690124" y="325170"/>
                    </a:lnTo>
                    <a:lnTo>
                      <a:pt x="739973" y="310286"/>
                    </a:lnTo>
                    <a:lnTo>
                      <a:pt x="784049" y="292843"/>
                    </a:lnTo>
                    <a:lnTo>
                      <a:pt x="821661" y="273116"/>
                    </a:lnTo>
                    <a:lnTo>
                      <a:pt x="874730" y="227898"/>
                    </a:lnTo>
                    <a:lnTo>
                      <a:pt x="893648" y="176822"/>
                    </a:lnTo>
                    <a:lnTo>
                      <a:pt x="888803" y="150693"/>
                    </a:lnTo>
                    <a:lnTo>
                      <a:pt x="852119" y="102280"/>
                    </a:lnTo>
                    <a:lnTo>
                      <a:pt x="784049" y="60816"/>
                    </a:lnTo>
                    <a:lnTo>
                      <a:pt x="739973" y="43373"/>
                    </a:lnTo>
                    <a:lnTo>
                      <a:pt x="690124" y="28488"/>
                    </a:lnTo>
                    <a:lnTo>
                      <a:pt x="635193" y="16435"/>
                    </a:lnTo>
                    <a:lnTo>
                      <a:pt x="575872" y="7486"/>
                    </a:lnTo>
                    <a:lnTo>
                      <a:pt x="512852" y="1917"/>
                    </a:lnTo>
                    <a:lnTo>
                      <a:pt x="44682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1D0E6757-9264-4B6D-A45B-F4511472363A}"/>
                  </a:ext>
                </a:extLst>
              </p:cNvPr>
              <p:cNvSpPr/>
              <p:nvPr/>
            </p:nvSpPr>
            <p:spPr>
              <a:xfrm>
                <a:off x="4305175" y="4548181"/>
                <a:ext cx="894080" cy="353695"/>
              </a:xfrm>
              <a:custGeom>
                <a:avLst/>
                <a:gdLst/>
                <a:ahLst/>
                <a:cxnLst/>
                <a:rect l="l" t="t" r="r" b="b"/>
                <a:pathLst>
                  <a:path w="894079" h="353695">
                    <a:moveTo>
                      <a:pt x="446824" y="353656"/>
                    </a:moveTo>
                    <a:lnTo>
                      <a:pt x="512852" y="351739"/>
                    </a:lnTo>
                    <a:lnTo>
                      <a:pt x="575872" y="346170"/>
                    </a:lnTo>
                    <a:lnTo>
                      <a:pt x="635193" y="337223"/>
                    </a:lnTo>
                    <a:lnTo>
                      <a:pt x="690124" y="325170"/>
                    </a:lnTo>
                    <a:lnTo>
                      <a:pt x="739973" y="310286"/>
                    </a:lnTo>
                    <a:lnTo>
                      <a:pt x="784049" y="292843"/>
                    </a:lnTo>
                    <a:lnTo>
                      <a:pt x="821661" y="273116"/>
                    </a:lnTo>
                    <a:lnTo>
                      <a:pt x="874730" y="227898"/>
                    </a:lnTo>
                    <a:lnTo>
                      <a:pt x="893648" y="176822"/>
                    </a:lnTo>
                    <a:lnTo>
                      <a:pt x="888803" y="150693"/>
                    </a:lnTo>
                    <a:lnTo>
                      <a:pt x="852119" y="102280"/>
                    </a:lnTo>
                    <a:lnTo>
                      <a:pt x="784049" y="60816"/>
                    </a:lnTo>
                    <a:lnTo>
                      <a:pt x="739973" y="43373"/>
                    </a:lnTo>
                    <a:lnTo>
                      <a:pt x="690124" y="28488"/>
                    </a:lnTo>
                    <a:lnTo>
                      <a:pt x="635193" y="16435"/>
                    </a:lnTo>
                    <a:lnTo>
                      <a:pt x="575872" y="7486"/>
                    </a:lnTo>
                    <a:lnTo>
                      <a:pt x="512852" y="1917"/>
                    </a:lnTo>
                    <a:lnTo>
                      <a:pt x="446824" y="0"/>
                    </a:lnTo>
                    <a:lnTo>
                      <a:pt x="380795" y="1917"/>
                    </a:lnTo>
                    <a:lnTo>
                      <a:pt x="317775" y="7486"/>
                    </a:lnTo>
                    <a:lnTo>
                      <a:pt x="258454" y="16435"/>
                    </a:lnTo>
                    <a:lnTo>
                      <a:pt x="203523" y="28488"/>
                    </a:lnTo>
                    <a:lnTo>
                      <a:pt x="153674" y="43373"/>
                    </a:lnTo>
                    <a:lnTo>
                      <a:pt x="109598" y="60816"/>
                    </a:lnTo>
                    <a:lnTo>
                      <a:pt x="71986" y="80543"/>
                    </a:lnTo>
                    <a:lnTo>
                      <a:pt x="18918" y="125755"/>
                    </a:lnTo>
                    <a:lnTo>
                      <a:pt x="0" y="176822"/>
                    </a:lnTo>
                    <a:lnTo>
                      <a:pt x="4844" y="202956"/>
                    </a:lnTo>
                    <a:lnTo>
                      <a:pt x="41529" y="251376"/>
                    </a:lnTo>
                    <a:lnTo>
                      <a:pt x="109598" y="292843"/>
                    </a:lnTo>
                    <a:lnTo>
                      <a:pt x="153674" y="310286"/>
                    </a:lnTo>
                    <a:lnTo>
                      <a:pt x="203523" y="325170"/>
                    </a:lnTo>
                    <a:lnTo>
                      <a:pt x="258454" y="337223"/>
                    </a:lnTo>
                    <a:lnTo>
                      <a:pt x="317775" y="346170"/>
                    </a:lnTo>
                    <a:lnTo>
                      <a:pt x="380795" y="351739"/>
                    </a:lnTo>
                    <a:lnTo>
                      <a:pt x="446824" y="353656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3">
                <a:extLst>
                  <a:ext uri="{FF2B5EF4-FFF2-40B4-BE49-F238E27FC236}">
                    <a16:creationId xmlns:a16="http://schemas.microsoft.com/office/drawing/2014/main" id="{C61DF641-32C0-4B6A-9545-FC487F288AE9}"/>
                  </a:ext>
                </a:extLst>
              </p:cNvPr>
              <p:cNvSpPr/>
              <p:nvPr/>
            </p:nvSpPr>
            <p:spPr>
              <a:xfrm>
                <a:off x="4301998" y="3477183"/>
                <a:ext cx="900430" cy="1257300"/>
              </a:xfrm>
              <a:custGeom>
                <a:avLst/>
                <a:gdLst/>
                <a:ahLst/>
                <a:cxnLst/>
                <a:rect l="l" t="t" r="r" b="b"/>
                <a:pathLst>
                  <a:path w="900429" h="1257300">
                    <a:moveTo>
                      <a:pt x="899998" y="176834"/>
                    </a:moveTo>
                    <a:lnTo>
                      <a:pt x="896810" y="176834"/>
                    </a:lnTo>
                    <a:lnTo>
                      <a:pt x="891971" y="150698"/>
                    </a:lnTo>
                    <a:lnTo>
                      <a:pt x="855294" y="102285"/>
                    </a:lnTo>
                    <a:lnTo>
                      <a:pt x="787222" y="60820"/>
                    </a:lnTo>
                    <a:lnTo>
                      <a:pt x="743140" y="43370"/>
                    </a:lnTo>
                    <a:lnTo>
                      <a:pt x="693293" y="28486"/>
                    </a:lnTo>
                    <a:lnTo>
                      <a:pt x="638365" y="16433"/>
                    </a:lnTo>
                    <a:lnTo>
                      <a:pt x="579043" y="7493"/>
                    </a:lnTo>
                    <a:lnTo>
                      <a:pt x="516026" y="1917"/>
                    </a:lnTo>
                    <a:lnTo>
                      <a:pt x="449999" y="0"/>
                    </a:lnTo>
                    <a:lnTo>
                      <a:pt x="383971" y="1917"/>
                    </a:lnTo>
                    <a:lnTo>
                      <a:pt x="320941" y="7493"/>
                    </a:lnTo>
                    <a:lnTo>
                      <a:pt x="261620" y="16433"/>
                    </a:lnTo>
                    <a:lnTo>
                      <a:pt x="206692" y="28486"/>
                    </a:lnTo>
                    <a:lnTo>
                      <a:pt x="156845" y="43370"/>
                    </a:lnTo>
                    <a:lnTo>
                      <a:pt x="112776" y="60820"/>
                    </a:lnTo>
                    <a:lnTo>
                      <a:pt x="75158" y="80543"/>
                    </a:lnTo>
                    <a:lnTo>
                      <a:pt x="22085" y="125755"/>
                    </a:lnTo>
                    <a:lnTo>
                      <a:pt x="3175" y="176822"/>
                    </a:lnTo>
                    <a:lnTo>
                      <a:pt x="0" y="176834"/>
                    </a:lnTo>
                    <a:lnTo>
                      <a:pt x="0" y="1256830"/>
                    </a:lnTo>
                    <a:lnTo>
                      <a:pt x="899998" y="1256830"/>
                    </a:lnTo>
                    <a:lnTo>
                      <a:pt x="899998" y="176834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3E372054-D441-460C-849C-33D0F1535B23}"/>
                  </a:ext>
                </a:extLst>
              </p:cNvPr>
              <p:cNvSpPr/>
              <p:nvPr/>
            </p:nvSpPr>
            <p:spPr>
              <a:xfrm>
                <a:off x="4305175" y="3477177"/>
                <a:ext cx="894080" cy="353695"/>
              </a:xfrm>
              <a:custGeom>
                <a:avLst/>
                <a:gdLst/>
                <a:ahLst/>
                <a:cxnLst/>
                <a:rect l="l" t="t" r="r" b="b"/>
                <a:pathLst>
                  <a:path w="894079" h="353695">
                    <a:moveTo>
                      <a:pt x="446824" y="353656"/>
                    </a:moveTo>
                    <a:lnTo>
                      <a:pt x="512852" y="351739"/>
                    </a:lnTo>
                    <a:lnTo>
                      <a:pt x="575872" y="346170"/>
                    </a:lnTo>
                    <a:lnTo>
                      <a:pt x="635193" y="337223"/>
                    </a:lnTo>
                    <a:lnTo>
                      <a:pt x="690124" y="325170"/>
                    </a:lnTo>
                    <a:lnTo>
                      <a:pt x="739973" y="310286"/>
                    </a:lnTo>
                    <a:lnTo>
                      <a:pt x="784049" y="292843"/>
                    </a:lnTo>
                    <a:lnTo>
                      <a:pt x="821661" y="273116"/>
                    </a:lnTo>
                    <a:lnTo>
                      <a:pt x="874730" y="227898"/>
                    </a:lnTo>
                    <a:lnTo>
                      <a:pt x="893648" y="176822"/>
                    </a:lnTo>
                    <a:lnTo>
                      <a:pt x="888803" y="150693"/>
                    </a:lnTo>
                    <a:lnTo>
                      <a:pt x="852119" y="102280"/>
                    </a:lnTo>
                    <a:lnTo>
                      <a:pt x="784049" y="60816"/>
                    </a:lnTo>
                    <a:lnTo>
                      <a:pt x="739973" y="43373"/>
                    </a:lnTo>
                    <a:lnTo>
                      <a:pt x="690124" y="28488"/>
                    </a:lnTo>
                    <a:lnTo>
                      <a:pt x="635193" y="16435"/>
                    </a:lnTo>
                    <a:lnTo>
                      <a:pt x="575872" y="7486"/>
                    </a:lnTo>
                    <a:lnTo>
                      <a:pt x="512852" y="1917"/>
                    </a:lnTo>
                    <a:lnTo>
                      <a:pt x="446824" y="0"/>
                    </a:lnTo>
                    <a:lnTo>
                      <a:pt x="380795" y="1917"/>
                    </a:lnTo>
                    <a:lnTo>
                      <a:pt x="317775" y="7486"/>
                    </a:lnTo>
                    <a:lnTo>
                      <a:pt x="258454" y="16435"/>
                    </a:lnTo>
                    <a:lnTo>
                      <a:pt x="203523" y="28488"/>
                    </a:lnTo>
                    <a:lnTo>
                      <a:pt x="153674" y="43373"/>
                    </a:lnTo>
                    <a:lnTo>
                      <a:pt x="109598" y="60816"/>
                    </a:lnTo>
                    <a:lnTo>
                      <a:pt x="71986" y="80543"/>
                    </a:lnTo>
                    <a:lnTo>
                      <a:pt x="18918" y="125755"/>
                    </a:lnTo>
                    <a:lnTo>
                      <a:pt x="0" y="176822"/>
                    </a:lnTo>
                    <a:lnTo>
                      <a:pt x="4844" y="202956"/>
                    </a:lnTo>
                    <a:lnTo>
                      <a:pt x="41529" y="251376"/>
                    </a:lnTo>
                    <a:lnTo>
                      <a:pt x="109598" y="292843"/>
                    </a:lnTo>
                    <a:lnTo>
                      <a:pt x="153674" y="310286"/>
                    </a:lnTo>
                    <a:lnTo>
                      <a:pt x="203523" y="325170"/>
                    </a:lnTo>
                    <a:lnTo>
                      <a:pt x="258454" y="337223"/>
                    </a:lnTo>
                    <a:lnTo>
                      <a:pt x="317775" y="346170"/>
                    </a:lnTo>
                    <a:lnTo>
                      <a:pt x="380795" y="351739"/>
                    </a:lnTo>
                    <a:lnTo>
                      <a:pt x="446824" y="353656"/>
                    </a:lnTo>
                    <a:close/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5">
                <a:extLst>
                  <a:ext uri="{FF2B5EF4-FFF2-40B4-BE49-F238E27FC236}">
                    <a16:creationId xmlns:a16="http://schemas.microsoft.com/office/drawing/2014/main" id="{E2FDE408-32EE-4641-BB59-6970D4D838A8}"/>
                  </a:ext>
                </a:extLst>
              </p:cNvPr>
              <p:cNvSpPr/>
              <p:nvPr/>
            </p:nvSpPr>
            <p:spPr>
              <a:xfrm>
                <a:off x="4304267" y="3654000"/>
                <a:ext cx="0" cy="1080135"/>
              </a:xfrm>
              <a:custGeom>
                <a:avLst/>
                <a:gdLst/>
                <a:ahLst/>
                <a:cxnLst/>
                <a:rect l="l" t="t" r="r" b="b"/>
                <a:pathLst>
                  <a:path h="1080135">
                    <a:moveTo>
                      <a:pt x="0" y="0"/>
                    </a:moveTo>
                    <a:lnTo>
                      <a:pt x="0" y="1079995"/>
                    </a:lnTo>
                  </a:path>
                  <a:path h="1080135">
                    <a:moveTo>
                      <a:pt x="0" y="0"/>
                    </a:moveTo>
                    <a:lnTo>
                      <a:pt x="0" y="107999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39DAA567-1714-4825-A8F1-2997A23ABCA9}"/>
                  </a:ext>
                </a:extLst>
              </p:cNvPr>
              <p:cNvSpPr/>
              <p:nvPr/>
            </p:nvSpPr>
            <p:spPr>
              <a:xfrm>
                <a:off x="5197839" y="3654000"/>
                <a:ext cx="0" cy="1080135"/>
              </a:xfrm>
              <a:custGeom>
                <a:avLst/>
                <a:gdLst/>
                <a:ahLst/>
                <a:cxnLst/>
                <a:rect l="l" t="t" r="r" b="b"/>
                <a:pathLst>
                  <a:path h="1080135">
                    <a:moveTo>
                      <a:pt x="0" y="0"/>
                    </a:moveTo>
                    <a:lnTo>
                      <a:pt x="0" y="1079995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7">
                <a:extLst>
                  <a:ext uri="{FF2B5EF4-FFF2-40B4-BE49-F238E27FC236}">
                    <a16:creationId xmlns:a16="http://schemas.microsoft.com/office/drawing/2014/main" id="{270C99CB-0696-4472-9A2C-4F2C9AEAE2B5}"/>
                  </a:ext>
                </a:extLst>
              </p:cNvPr>
              <p:cNvSpPr/>
              <p:nvPr/>
            </p:nvSpPr>
            <p:spPr>
              <a:xfrm>
                <a:off x="4481995" y="3581996"/>
                <a:ext cx="540385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w="540385" h="144145">
                    <a:moveTo>
                      <a:pt x="540003" y="0"/>
                    </a:moveTo>
                    <a:lnTo>
                      <a:pt x="0" y="0"/>
                    </a:lnTo>
                    <a:lnTo>
                      <a:pt x="0" y="144005"/>
                    </a:lnTo>
                    <a:lnTo>
                      <a:pt x="540003" y="144005"/>
                    </a:lnTo>
                    <a:lnTo>
                      <a:pt x="54000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18">
              <a:extLst>
                <a:ext uri="{FF2B5EF4-FFF2-40B4-BE49-F238E27FC236}">
                  <a16:creationId xmlns:a16="http://schemas.microsoft.com/office/drawing/2014/main" id="{6C07CC3C-722D-4B88-976F-AE95D7EC19CD}"/>
                </a:ext>
              </a:extLst>
            </p:cNvPr>
            <p:cNvSpPr txBox="1"/>
            <p:nvPr/>
          </p:nvSpPr>
          <p:spPr>
            <a:xfrm>
              <a:off x="2952000" y="3384003"/>
              <a:ext cx="3600450" cy="1656080"/>
            </a:xfrm>
            <a:prstGeom prst="rect">
              <a:avLst/>
            </a:prstGeom>
          </p:spPr>
          <p:txBody>
            <a:bodyPr vert="horz" wrap="square" lIns="0" tIns="5080" rIns="0" bIns="0" rtlCol="0">
              <a:spAutoFit/>
            </a:bodyPr>
            <a:lstStyle/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110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sz="1050" b="1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250mm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1" name="object 19">
              <a:extLst>
                <a:ext uri="{FF2B5EF4-FFF2-40B4-BE49-F238E27FC236}">
                  <a16:creationId xmlns:a16="http://schemas.microsoft.com/office/drawing/2014/main" id="{47F67FC3-6D3A-47DB-9106-A1989BC28B45}"/>
                </a:ext>
              </a:extLst>
            </p:cNvPr>
            <p:cNvSpPr txBox="1"/>
            <p:nvPr/>
          </p:nvSpPr>
          <p:spPr>
            <a:xfrm>
              <a:off x="4109729" y="3958236"/>
              <a:ext cx="157159" cy="50192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255"/>
                </a:lnSpc>
              </a:pPr>
              <a:r>
                <a:rPr sz="1050" b="1" dirty="0">
                  <a:solidFill>
                    <a:srgbClr val="231F20"/>
                  </a:solidFill>
                  <a:latin typeface="Gill Sans MT"/>
                  <a:cs typeface="Gill Sans MT"/>
                </a:rPr>
                <a:t>700mm</a:t>
              </a:r>
              <a:endParaRPr sz="105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3745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 noChangeArrowheads="1"/>
          </p:cNvSpPr>
          <p:nvPr>
            <p:ph type="title"/>
          </p:nvPr>
        </p:nvSpPr>
        <p:spPr>
          <a:xfrm>
            <a:off x="512763" y="1052736"/>
            <a:ext cx="8218488" cy="3810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Ratios</a:t>
            </a:r>
          </a:p>
        </p:txBody>
      </p:sp>
      <p:sp>
        <p:nvSpPr>
          <p:cNvPr id="2765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501650" y="1556792"/>
            <a:ext cx="8642349" cy="5075237"/>
          </a:xfrm>
        </p:spPr>
        <p:txBody>
          <a:bodyPr/>
          <a:lstStyle/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Ratios are often referred too when mixing different ingredients together to make a cement or lime-based plastering mix.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A typical ratio for a mix would be written as: 6:1:1 sand, cement and lime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6 represents the sand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1 represents the cement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</a:rPr>
              <a:t>1 represents the lime.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These would be mixed with equal gauge measures to ensure</a:t>
            </a:r>
            <a:r>
              <a:rPr altLang="en-US" dirty="0">
                <a:ea typeface="ＭＳ Ｐゴシック" panose="020B0600070205080204" pitchFamily="34" charset="-128"/>
              </a:rPr>
              <a:t> the correct proportion</a:t>
            </a:r>
            <a:r>
              <a:rPr altLang="en-US" b="1" dirty="0">
                <a:ea typeface="ＭＳ Ｐゴシック" panose="020B0600070205080204" pitchFamily="34" charset="-128"/>
              </a:rPr>
              <a:t> </a:t>
            </a:r>
            <a:r>
              <a:rPr altLang="en-US" dirty="0">
                <a:ea typeface="ＭＳ Ｐゴシック" panose="020B0600070205080204" pitchFamily="34" charset="-128"/>
              </a:rPr>
              <a:t>of each material to ensure the plaster mix is </a:t>
            </a:r>
            <a:r>
              <a:rPr lang="en-US" altLang="en-US" dirty="0">
                <a:ea typeface="ＭＳ Ｐゴシック" panose="020B0600070205080204" pitchFamily="34" charset="-128"/>
              </a:rPr>
              <a:t>consistent in strength. </a:t>
            </a:r>
          </a:p>
        </p:txBody>
      </p:sp>
    </p:spTree>
    <p:extLst>
      <p:ext uri="{BB962C8B-B14F-4D97-AF65-F5344CB8AC3E}">
        <p14:creationId xmlns:p14="http://schemas.microsoft.com/office/powerpoint/2010/main" val="103593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>
          <a:xfrm>
            <a:off x="430204" y="1039018"/>
            <a:ext cx="8218487" cy="360363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Good planning can save on costs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46081" y="1556792"/>
            <a:ext cx="8014351" cy="5089525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Being organised in advance with the correct labour, quantities of materials and resources means it will be less likely that problems occur. A disorganised workforce can be costly in the long run.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Risk assessments and method statements need to be produced before the work starts.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Materials and resources must be ordered in advance of the scheduled work to ensure deadlines are met.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Plastering materials need to be stored correctly to avoid damage.</a:t>
            </a: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  <a:p>
            <a:pPr marL="0" indent="0"/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6611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 noChangeArrowheads="1"/>
          </p:cNvSpPr>
          <p:nvPr>
            <p:ph type="title"/>
          </p:nvPr>
        </p:nvSpPr>
        <p:spPr>
          <a:xfrm>
            <a:off x="468312" y="1052736"/>
            <a:ext cx="8218488" cy="646113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Aims</a:t>
            </a:r>
          </a:p>
        </p:txBody>
      </p:sp>
      <p:sp>
        <p:nvSpPr>
          <p:cNvPr id="1433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844675"/>
            <a:ext cx="8229600" cy="38163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Understand how to calculate different formulas for measuring internal plastering and sheet materials using: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Linear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Perimeter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Area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Volume.</a:t>
            </a:r>
          </a:p>
        </p:txBody>
      </p:sp>
    </p:spTree>
    <p:extLst>
      <p:ext uri="{BB962C8B-B14F-4D97-AF65-F5344CB8AC3E}">
        <p14:creationId xmlns:p14="http://schemas.microsoft.com/office/powerpoint/2010/main" val="1339855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980728"/>
            <a:ext cx="8218488" cy="646113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Calculating quantities of materials </a:t>
            </a:r>
          </a:p>
        </p:txBody>
      </p:sp>
      <p:sp>
        <p:nvSpPr>
          <p:cNvPr id="15363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773238"/>
            <a:ext cx="7859216" cy="4354512"/>
          </a:xfrm>
        </p:spPr>
        <p:txBody>
          <a:bodyPr/>
          <a:lstStyle/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As a plasterer you will be required to measure and calculate a range of plastering materials for a contract.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This can include: loose sand, cement, lime, pre-mixed plasters, beads, sheet materials, additives, EML, fixings, reinforcements etc.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When tendering for plastering contracts, it is important to calculate accurately and not underestimate the quantity of materials as this can be very costly.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Allowances must be made for waste when calculating quantities.</a:t>
            </a: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  <a:p>
            <a:pPr marL="0" indent="0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5769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Units of measurements</a:t>
            </a:r>
          </a:p>
        </p:txBody>
      </p:sp>
      <p:sp>
        <p:nvSpPr>
          <p:cNvPr id="16387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74153" y="1451561"/>
            <a:ext cx="8229600" cy="4756150"/>
          </a:xfrm>
        </p:spPr>
        <p:txBody>
          <a:bodyPr/>
          <a:lstStyle/>
          <a:p>
            <a:pPr marL="0" indent="0"/>
            <a:r>
              <a:rPr lang="en-US" altLang="en-US" sz="2400" dirty="0">
                <a:ea typeface="ＭＳ Ｐゴシック" panose="020B0600070205080204" pitchFamily="34" charset="-128"/>
              </a:rPr>
              <a:t>When calculating for quantities of plastering materials, the following units are used for measuring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0EFE23F-7031-4DF9-9839-9A8451C20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347599"/>
              </p:ext>
            </p:extLst>
          </p:nvPr>
        </p:nvGraphicFramePr>
        <p:xfrm>
          <a:off x="1325563" y="2564904"/>
          <a:ext cx="6481762" cy="286057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3333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482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3890"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Units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</a:rPr>
                        <a:t>Materials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lvl="0" algn="l">
                        <a:lnSpc>
                          <a:spcPts val="2000"/>
                        </a:lnSpc>
                      </a:pPr>
                      <a:r>
                        <a:rPr lang="en-US" sz="1800" dirty="0"/>
                        <a:t>Linear measurements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Angle beads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Square metres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Plasterboard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Cubic </a:t>
                      </a:r>
                      <a:r>
                        <a:rPr lang="en-US" sz="1800" dirty="0" err="1"/>
                        <a:t>metres</a:t>
                      </a:r>
                      <a:endParaRPr lang="en-US" sz="1800" dirty="0"/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Three coat</a:t>
                      </a:r>
                      <a:r>
                        <a:rPr lang="en-US" sz="1800" baseline="0" dirty="0"/>
                        <a:t> work</a:t>
                      </a:r>
                      <a:endParaRPr lang="en-US" sz="1800" dirty="0"/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99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Litres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Additives/bonding agents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Kilograms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Cement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42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Tonnes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ts val="2000"/>
                        </a:lnSpc>
                      </a:pPr>
                      <a:r>
                        <a:rPr lang="en-US" sz="1800" dirty="0"/>
                        <a:t>Sand</a:t>
                      </a:r>
                    </a:p>
                  </a:txBody>
                  <a:tcPr marL="91449" marR="91449" marT="45733" marB="45733">
                    <a:lnL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752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>
          <a:xfrm>
            <a:off x="468313" y="1052736"/>
            <a:ext cx="8218488" cy="646113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Calculating </a:t>
            </a:r>
          </a:p>
        </p:txBody>
      </p:sp>
      <p:sp>
        <p:nvSpPr>
          <p:cNvPr id="17411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68313" y="1698849"/>
            <a:ext cx="8229600" cy="3778250"/>
          </a:xfrm>
        </p:spPr>
        <p:txBody>
          <a:bodyPr anchor="ctr"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When calculating for plastering materials, we use the following basic operations: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Addition	 	 +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Subtraction 	 	</a:t>
            </a:r>
            <a:r>
              <a:rPr altLang="en-US" sz="2400" dirty="0">
                <a:ea typeface="ＭＳ Ｐゴシック" panose="020B0600070205080204" pitchFamily="34" charset="-128"/>
              </a:rPr>
              <a:t>  -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Multiplication	 	</a:t>
            </a:r>
            <a:r>
              <a:rPr altLang="en-US" sz="2400" dirty="0">
                <a:ea typeface="ＭＳ Ｐゴシック" panose="020B0600070205080204" pitchFamily="34" charset="-128"/>
              </a:rPr>
              <a:t> x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Division			</a:t>
            </a:r>
            <a:r>
              <a:rPr altLang="en-US" sz="2400" dirty="0">
                <a:ea typeface="ＭＳ Ｐゴシック" panose="020B0600070205080204" pitchFamily="34" charset="-128"/>
              </a:rPr>
              <a:t>÷</a:t>
            </a:r>
          </a:p>
        </p:txBody>
      </p:sp>
    </p:spTree>
    <p:extLst>
      <p:ext uri="{BB962C8B-B14F-4D97-AF65-F5344CB8AC3E}">
        <p14:creationId xmlns:p14="http://schemas.microsoft.com/office/powerpoint/2010/main" val="1232129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Percentages  %</a:t>
            </a:r>
          </a:p>
        </p:txBody>
      </p:sp>
      <p:sp>
        <p:nvSpPr>
          <p:cNvPr id="18435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4562"/>
          </a:xfrm>
        </p:spPr>
        <p:txBody>
          <a:bodyPr/>
          <a:lstStyle/>
          <a:p>
            <a:pPr marL="0" indent="0"/>
            <a:r>
              <a:rPr altLang="en-US" sz="2000" dirty="0">
                <a:ea typeface="ＭＳ Ｐゴシック" panose="020B0600070205080204" pitchFamily="34" charset="-128"/>
              </a:rPr>
              <a:t>An easy way to calculate the percentage (%) of a number is to divide the number by 100 and multiply it by the percentage figure you require.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20% is the number added for VAT on materials.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sz="2000" dirty="0">
                <a:ea typeface="ＭＳ Ｐゴシック" panose="020B0600070205080204" pitchFamily="34" charset="-128"/>
              </a:rPr>
              <a:t>5% - 10% is a number used for adding waste when calculating quantities of materials for a contract.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0444" y="375040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/>
            <a:r>
              <a:rPr lang="en-US" altLang="en-US" b="1" dirty="0">
                <a:ea typeface="ＭＳ Ｐゴシック" panose="020B0600070205080204" pitchFamily="34" charset="-128"/>
              </a:rPr>
              <a:t>Example: </a:t>
            </a:r>
            <a:r>
              <a:rPr lang="en-US" altLang="en-US" dirty="0">
                <a:ea typeface="ＭＳ Ｐゴシック" panose="020B0600070205080204" pitchFamily="34" charset="-128"/>
              </a:rPr>
              <a:t>To increase 19m by 12%: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19 ÷ 100 = 0.19 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0.19 × 12 = 2.28 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19 + 2.28 = 21.28m </a:t>
            </a: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</a:rPr>
              <a:t>Total required </a:t>
            </a:r>
            <a:r>
              <a:rPr lang="en-US" altLang="en-US" b="1" dirty="0">
                <a:ea typeface="ＭＳ Ｐゴシック" panose="020B0600070205080204" pitchFamily="34" charset="-128"/>
              </a:rPr>
              <a:t>21.28m</a:t>
            </a:r>
            <a:r>
              <a:rPr lang="en-US" altLang="en-US" dirty="0">
                <a:ea typeface="ＭＳ Ｐゴシック" panose="020B0600070205080204" pitchFamily="34" charset="-128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7092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Linear measurements</a:t>
            </a:r>
          </a:p>
        </p:txBody>
      </p:sp>
      <p:sp>
        <p:nvSpPr>
          <p:cNvPr id="19459" name="Content Placeholder 2"/>
          <p:cNvSpPr>
            <a:spLocks noGrp="1" noChangeArrowheads="1"/>
          </p:cNvSpPr>
          <p:nvPr>
            <p:ph sz="quarter" idx="10"/>
          </p:nvPr>
        </p:nvSpPr>
        <p:spPr>
          <a:xfrm>
            <a:off x="457200" y="1556792"/>
            <a:ext cx="8229600" cy="4756150"/>
          </a:xfrm>
        </p:spPr>
        <p:txBody>
          <a:bodyPr/>
          <a:lstStyle/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Linear measurements are how long an item measures.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Metal trims are measured by linear.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When fixing EML strips to wall plates we measure the quantity required by linear metres.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Plasterboard coving is another plastering material measured by linear.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When measuring a room for plasterboard coving we first measure the perimeter (four sides). </a:t>
            </a:r>
          </a:p>
          <a:p>
            <a:pPr marL="0" indent="0"/>
            <a:r>
              <a:rPr altLang="en-US" dirty="0">
                <a:ea typeface="ＭＳ Ｐゴシック" panose="020B0600070205080204" pitchFamily="34" charset="-128"/>
              </a:rPr>
              <a:t>To find the linear measurement, add the length of all four walls and divide by the length of coving.</a:t>
            </a:r>
          </a:p>
        </p:txBody>
      </p:sp>
    </p:spTree>
    <p:extLst>
      <p:ext uri="{BB962C8B-B14F-4D97-AF65-F5344CB8AC3E}">
        <p14:creationId xmlns:p14="http://schemas.microsoft.com/office/powerpoint/2010/main" val="2367644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Areas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507" name="Content Placeholder 2"/>
              <p:cNvSpPr>
                <a:spLocks noGrp="1" noChangeArrowheads="1"/>
              </p:cNvSpPr>
              <p:nvPr>
                <p:ph sz="quarter" idx="10"/>
              </p:nvPr>
            </p:nvSpPr>
            <p:spPr>
              <a:xfrm>
                <a:off x="446088" y="1628800"/>
                <a:ext cx="8229600" cy="4756150"/>
              </a:xfrm>
            </p:spPr>
            <p:txBody>
              <a:bodyPr/>
              <a:lstStyle/>
              <a:p>
                <a:pPr marL="0" indent="0"/>
                <a:r>
                  <a:rPr altLang="en-US" dirty="0">
                    <a:ea typeface="ＭＳ Ｐゴシック" panose="020B0600070205080204" pitchFamily="34" charset="-128"/>
                  </a:rPr>
                  <a:t>To measure how much plaster or plasterboard material is required to cover a surface area of a wall or ceiling you need to calculate the area.</a:t>
                </a:r>
              </a:p>
              <a:p>
                <a:pPr marL="0" indent="0"/>
                <a:r>
                  <a:rPr altLang="en-US" dirty="0">
                    <a:ea typeface="ＭＳ Ｐゴシック" panose="020B0600070205080204" pitchFamily="34" charset="-128"/>
                  </a:rPr>
                  <a:t>To find the area you multiply the length by its width (L x W).</a:t>
                </a:r>
              </a:p>
              <a:p>
                <a:pPr marL="0" indent="0"/>
                <a:endParaRPr altLang="en-US" dirty="0">
                  <a:ea typeface="ＭＳ Ｐゴシック" panose="020B0600070205080204" pitchFamily="34" charset="-128"/>
                </a:endParaRPr>
              </a:p>
              <a:p>
                <a:pPr marL="0" indent="0"/>
                <a:r>
                  <a:rPr altLang="en-US" b="1" dirty="0">
                    <a:ea typeface="ＭＳ Ｐゴシック" panose="020B0600070205080204" pitchFamily="34" charset="-128"/>
                  </a:rPr>
                  <a:t>Example</a:t>
                </a:r>
              </a:p>
              <a:p>
                <a:pPr marL="0" indent="0"/>
                <a:r>
                  <a:rPr altLang="en-US" dirty="0">
                    <a:ea typeface="ＭＳ Ｐゴシック" panose="020B0600070205080204" pitchFamily="34" charset="-128"/>
                  </a:rPr>
                  <a:t>A standard plasterboard measures 2.4m long x 1.2m wide therefore there are 2.88</a:t>
                </a:r>
                <a:r>
                  <a:rPr lang="en-US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m</a:t>
                </a:r>
                <a14:m>
                  <m:oMath xmlns:m="http://schemas.openxmlformats.org/officeDocument/2006/math">
                    <m:r>
                      <a:rPr lang="en-US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²</m:t>
                    </m:r>
                  </m:oMath>
                </a14:m>
                <a:r>
                  <a:rPr altLang="en-US" dirty="0">
                    <a:ea typeface="ＭＳ Ｐゴシック" panose="020B0600070205080204" pitchFamily="34" charset="-128"/>
                  </a:rPr>
                  <a:t> in every whole sheet used.</a:t>
                </a:r>
              </a:p>
            </p:txBody>
          </p:sp>
        </mc:Choice>
        <mc:Fallback xmlns="">
          <p:sp>
            <p:nvSpPr>
              <p:cNvPr id="2150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0"/>
              </p:nvPr>
            </p:nvSpPr>
            <p:spPr>
              <a:xfrm>
                <a:off x="446088" y="1628800"/>
                <a:ext cx="8229600" cy="4756150"/>
              </a:xfrm>
              <a:blipFill>
                <a:blip r:embed="rId2"/>
                <a:stretch>
                  <a:fillRect l="-1852" t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62559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</TotalTime>
  <Words>907</Words>
  <Application>Microsoft Office PowerPoint</Application>
  <PresentationFormat>On-screen Show (4:3)</PresentationFormat>
  <Paragraphs>142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Cambria Math</vt:lpstr>
      <vt:lpstr>Garamond</vt:lpstr>
      <vt:lpstr>Gill Sans MT</vt:lpstr>
      <vt:lpstr>Lucida Grande</vt:lpstr>
      <vt:lpstr>Times New Roman</vt:lpstr>
      <vt:lpstr>Default Design</vt:lpstr>
      <vt:lpstr>PowerPoint 10: Understand how to calculate quantities of plastering materials</vt:lpstr>
      <vt:lpstr>Good planning can save on costs</vt:lpstr>
      <vt:lpstr>Aims</vt:lpstr>
      <vt:lpstr>Calculating quantities of materials </vt:lpstr>
      <vt:lpstr>Units of measurements</vt:lpstr>
      <vt:lpstr>Calculating </vt:lpstr>
      <vt:lpstr>Percentages  %</vt:lpstr>
      <vt:lpstr>Linear measurements</vt:lpstr>
      <vt:lpstr>Areas</vt:lpstr>
      <vt:lpstr>Areas</vt:lpstr>
      <vt:lpstr>Perimeters and areas of circles</vt:lpstr>
      <vt:lpstr>Cube volume</vt:lpstr>
      <vt:lpstr>Ratios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137</cp:revision>
  <dcterms:created xsi:type="dcterms:W3CDTF">2013-05-28T00:38:54Z</dcterms:created>
  <dcterms:modified xsi:type="dcterms:W3CDTF">2021-03-24T14:50:02Z</dcterms:modified>
</cp:coreProperties>
</file>