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20"/>
  </p:notesMasterIdLst>
  <p:handoutMasterIdLst>
    <p:handoutMasterId r:id="rId21"/>
  </p:handoutMasterIdLst>
  <p:sldIdLst>
    <p:sldId id="256" r:id="rId2"/>
    <p:sldId id="342" r:id="rId3"/>
    <p:sldId id="344" r:id="rId4"/>
    <p:sldId id="345" r:id="rId5"/>
    <p:sldId id="346" r:id="rId6"/>
    <p:sldId id="347" r:id="rId7"/>
    <p:sldId id="361" r:id="rId8"/>
    <p:sldId id="349" r:id="rId9"/>
    <p:sldId id="350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 varScale="1">
        <p:scale>
          <a:sx n="106" d="100"/>
          <a:sy n="106" d="100"/>
        </p:scale>
        <p:origin x="136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556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334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11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ea typeface="ＭＳ Ｐゴシック" panose="020B0600070205080204" pitchFamily="34" charset="-128"/>
              </a:rPr>
              <a:t>What are the advantages and disadvantages of using lime-based plasters?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1714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Set Worksheet 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070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54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973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75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5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63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6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98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3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83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51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55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Session 3: </a:t>
            </a:r>
            <a:r>
              <a:rPr lang="en-GB" altLang="en-US" dirty="0">
                <a:ea typeface="ＭＳ Ｐゴシック" panose="020B0600070205080204" pitchFamily="34" charset="-128"/>
              </a:rPr>
              <a:t>Traditional and modern plastering materials:</a:t>
            </a:r>
            <a:br>
              <a:rPr lang="en-GB" altLang="en-US" dirty="0">
                <a:ea typeface="ＭＳ Ｐゴシック" panose="020B0600070205080204" pitchFamily="34" charset="-128"/>
              </a:rPr>
            </a:br>
            <a:r>
              <a:rPr lang="en-GB" altLang="en-US" dirty="0">
                <a:ea typeface="ＭＳ Ｐゴシック" panose="020B0600070205080204" pitchFamily="34" charset="-128"/>
              </a:rPr>
              <a:t>binders, aggregates, reinforcement and additives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Types of beads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03237" y="1628800"/>
            <a:ext cx="8389243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There is a range of different beads used for interior surfaces.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Standard angle beads.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Thin coat angle beads.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Stop beads.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Expansion beads.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Timber P beads (used on lime plaster)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Beads and trims are made from galvanised steel or plastic and come in standard lengths of 2.4mm.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7435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Reinforcements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Reinforcements are used to strengthen weak surfaces or improve the strength of mixes. They include: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fibres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EML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timber laths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self-adhesive scrim.</a:t>
            </a:r>
          </a:p>
          <a:p>
            <a:pPr marL="0" indent="0">
              <a:buFontTx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7225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Timber lath background</a:t>
            </a:r>
          </a:p>
        </p:txBody>
      </p:sp>
      <p:pic>
        <p:nvPicPr>
          <p:cNvPr id="25603" name="Content Placeholder 7" descr="A pile of wood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8225" y="1628800"/>
            <a:ext cx="7056437" cy="4032250"/>
          </a:xfrm>
        </p:spPr>
      </p:pic>
    </p:spTree>
    <p:extLst>
      <p:ext uri="{BB962C8B-B14F-4D97-AF65-F5344CB8AC3E}">
        <p14:creationId xmlns:p14="http://schemas.microsoft.com/office/powerpoint/2010/main" val="200451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Expanded metal lath</a:t>
            </a:r>
          </a:p>
        </p:txBody>
      </p:sp>
      <p:pic>
        <p:nvPicPr>
          <p:cNvPr id="26627" name="Content Placeholder 4" descr="A circuit board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2112" y="1484784"/>
            <a:ext cx="7319540" cy="4209017"/>
          </a:xfrm>
        </p:spPr>
      </p:pic>
    </p:spTree>
    <p:extLst>
      <p:ext uri="{BB962C8B-B14F-4D97-AF65-F5344CB8AC3E}">
        <p14:creationId xmlns:p14="http://schemas.microsoft.com/office/powerpoint/2010/main" val="613455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Plasterboard 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628800"/>
            <a:ext cx="8507412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Plasterboard is a rectangular sheet manufactured from a Gypsum core,  sandwiched between lining paper on both sides. It is used as a background surface in new and traditional buildings to form a dry construction background known as ‘dry lining’.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Used as a replacement to lath and plaster.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</a:t>
            </a:r>
            <a:r>
              <a:rPr altLang="en-US" sz="2000" dirty="0">
                <a:ea typeface="ＭＳ Ｐゴシック" panose="020B0600070205080204" pitchFamily="34" charset="-128"/>
              </a:rPr>
              <a:t>re-made dry product that only requires ﬁnishing by applying a setting  coat.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Edges are either tapered or have a square edge.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Can be standard or performance rated.</a:t>
            </a:r>
          </a:p>
          <a:p>
            <a:pPr marL="342900" indent="-342900">
              <a:spcBef>
                <a:spcPts val="900"/>
              </a:spcBef>
              <a:spcAft>
                <a:spcPts val="9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Fixed with screws, nails or dabs.</a:t>
            </a:r>
          </a:p>
        </p:txBody>
      </p:sp>
    </p:spTree>
    <p:extLst>
      <p:ext uri="{BB962C8B-B14F-4D97-AF65-F5344CB8AC3E}">
        <p14:creationId xmlns:p14="http://schemas.microsoft.com/office/powerpoint/2010/main" val="2984565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Performance plasterboard</a:t>
            </a:r>
            <a:br>
              <a:rPr lang="en-GB" altLang="en-US" dirty="0">
                <a:ea typeface="ＭＳ Ｐゴシック" panose="020B0600070205080204" pitchFamily="34" charset="-128"/>
              </a:rPr>
            </a:b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628800"/>
            <a:ext cx="8229600" cy="240300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Fire line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Moisture resistant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Vapour check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Sound check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Thermal laminate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4234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>
          <a:xfrm>
            <a:off x="463341" y="1052736"/>
            <a:ext cx="8218487" cy="431800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Storage of materials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678334"/>
            <a:ext cx="8213515" cy="518477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Plastering materials need to be stored away from moisture and frost. </a:t>
            </a:r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You need to consider the following.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Loose material storage.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Bagged materials storage.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Containers.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Beads.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D0DB65-047E-43CA-B5DE-1ABA7E856D9B}"/>
              </a:ext>
            </a:extLst>
          </p:cNvPr>
          <p:cNvSpPr txBox="1"/>
          <p:nvPr/>
        </p:nvSpPr>
        <p:spPr>
          <a:xfrm>
            <a:off x="4562283" y="2348880"/>
            <a:ext cx="4572000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‘Use-by’ dates.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Stock rotation.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Contamination.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Corrosion.</a:t>
            </a:r>
          </a:p>
        </p:txBody>
      </p:sp>
    </p:spTree>
    <p:extLst>
      <p:ext uri="{BB962C8B-B14F-4D97-AF65-F5344CB8AC3E}">
        <p14:creationId xmlns:p14="http://schemas.microsoft.com/office/powerpoint/2010/main" val="3312700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Casting plaster</a:t>
            </a:r>
          </a:p>
        </p:txBody>
      </p:sp>
      <p:pic>
        <p:nvPicPr>
          <p:cNvPr id="30723" name="Content Placeholder 4" descr="A close up of a device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760" y="1404255"/>
            <a:ext cx="5298058" cy="4318913"/>
          </a:xfrm>
        </p:spPr>
      </p:pic>
    </p:spTree>
    <p:extLst>
      <p:ext uri="{BB962C8B-B14F-4D97-AF65-F5344CB8AC3E}">
        <p14:creationId xmlns:p14="http://schemas.microsoft.com/office/powerpoint/2010/main" val="743840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908720"/>
            <a:ext cx="8218487" cy="669925"/>
          </a:xfrm>
        </p:spPr>
        <p:txBody>
          <a:bodyPr/>
          <a:lstStyle/>
          <a:p>
            <a:br>
              <a:rPr lang="en-GB" altLang="en-US" dirty="0">
                <a:ea typeface="ＭＳ Ｐゴシック" panose="020B0600070205080204" pitchFamily="34" charset="-128"/>
              </a:rPr>
            </a:br>
            <a:r>
              <a:rPr lang="en-GB" altLang="en-US" dirty="0">
                <a:ea typeface="ＭＳ Ｐゴシック" panose="020B0600070205080204" pitchFamily="34" charset="-128"/>
              </a:rPr>
              <a:t>Traditional and modern plastering materials:</a:t>
            </a:r>
            <a:br>
              <a:rPr lang="en-GB" altLang="en-US" dirty="0">
                <a:ea typeface="ＭＳ Ｐゴシック" panose="020B0600070205080204" pitchFamily="34" charset="-128"/>
              </a:rPr>
            </a:b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492291"/>
            <a:ext cx="8229600" cy="4756150"/>
          </a:xfrm>
        </p:spPr>
        <p:txBody>
          <a:bodyPr/>
          <a:lstStyle/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Binders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Aggregates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Additives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Reinforcements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Beads</a:t>
            </a:r>
          </a:p>
        </p:txBody>
      </p:sp>
    </p:spTree>
    <p:extLst>
      <p:ext uri="{BB962C8B-B14F-4D97-AF65-F5344CB8AC3E}">
        <p14:creationId xmlns:p14="http://schemas.microsoft.com/office/powerpoint/2010/main" val="1517085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Sand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Sand is used as the aggregate to bulk the mix. Well-graded sand will have a uniform mix of small, medium and large grains and be angular in shape. Silt will prevent the cement from binding with the sand and cause the mix to be weak.</a:t>
            </a:r>
          </a:p>
          <a:p>
            <a:pPr marL="0" indent="0"/>
            <a:r>
              <a:rPr lang="en-GB" altLang="en-US" b="1" dirty="0">
                <a:ea typeface="ＭＳ Ｐゴシック" panose="020B0600070205080204" pitchFamily="34" charset="-128"/>
              </a:rPr>
              <a:t>Types of sand </a:t>
            </a:r>
            <a:endParaRPr altLang="en-US" sz="2000" b="1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Dredged sand.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Pit sand.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Coarse sand/crushed aggregate.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Sea sand contains impurities such as shells, and is badly graded. </a:t>
            </a:r>
          </a:p>
        </p:txBody>
      </p:sp>
    </p:spTree>
    <p:extLst>
      <p:ext uri="{BB962C8B-B14F-4D97-AF65-F5344CB8AC3E}">
        <p14:creationId xmlns:p14="http://schemas.microsoft.com/office/powerpoint/2010/main" val="51607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Cement-based backing plasters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Cement is a binder that provides a faster set but also provides strength in the mix. The introduction of cement in undercoat mixes meant that building and  plastering work would have faster setting times. </a:t>
            </a:r>
          </a:p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Cement mixed with sand and water will begin to set after 45 minutes and is normally completely set by the next day.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Brittle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Shrinkage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Curing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5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Additives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508952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Additives are designed to give the plaster a different characteristic and improve its performance. Additives can be liquid or powder form and include: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plasticisers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 err="1">
                <a:ea typeface="ＭＳ Ｐゴシック" panose="020B0600070205080204" pitchFamily="34" charset="-128"/>
              </a:rPr>
              <a:t>waterproofer</a:t>
            </a: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 err="1">
                <a:ea typeface="ＭＳ Ｐゴシック" panose="020B0600070205080204" pitchFamily="34" charset="-128"/>
              </a:rPr>
              <a:t>frostproofer</a:t>
            </a:r>
            <a:r>
              <a:rPr altLang="en-US" dirty="0">
                <a:ea typeface="ＭＳ Ｐゴシック" panose="020B0600070205080204" pitchFamily="34" charset="-128"/>
              </a:rPr>
              <a:t>/accelerators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retarders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bonding agents.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Always follow the manufacturer's instructions when using additives.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8404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Gypsum pre-blended plasters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>
              <a:lnSpc>
                <a:spcPct val="150000"/>
              </a:lnSpc>
            </a:pPr>
            <a:r>
              <a:rPr altLang="en-US" dirty="0">
                <a:ea typeface="ＭＳ Ｐゴシック" panose="020B0600070205080204" pitchFamily="34" charset="-128"/>
              </a:rPr>
              <a:t>Gypsum pre-mixed plasters have many advantages over  traditional plastering materials, because they have been designed with speciﬁc application in mind.</a:t>
            </a:r>
          </a:p>
          <a:p>
            <a:pPr>
              <a:lnSpc>
                <a:spcPct val="150000"/>
              </a:lnSpc>
            </a:pPr>
            <a:r>
              <a:rPr lang="en-US" dirty="0"/>
              <a:t>Modern pre-mixed plasters are a mixture of gypsum and lightweight aggregates (vermiculite and perlite). There is a range of undercoat and setting coat plasters designed to be applied to different backgrounds. </a:t>
            </a:r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413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Gypsum pre-blended plasters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r>
              <a:rPr lang="en-US" dirty="0"/>
              <a:t>These plasters have many benefits: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They will set hard in under two hours, allowing several applications within the same day.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Their bonding capabilities are far greater than traditional plasters, which makes them more versatile.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Setting coat plasters are made to provide an excellent surface finish that can be </a:t>
            </a:r>
            <a:r>
              <a:rPr lang="en-US" dirty="0" err="1"/>
              <a:t>trowelled</a:t>
            </a:r>
            <a:r>
              <a:rPr lang="en-US" dirty="0"/>
              <a:t> smooth for decoration. This type of plaster finish can be applied on sand and cement undercoats, plasterboard and gypsum pre-mixed undercoat plaster. </a:t>
            </a:r>
          </a:p>
          <a:p>
            <a:endParaRPr lang="en-US" altLang="en-US" sz="28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sz="2400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3541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>
          <a:xfrm>
            <a:off x="512235" y="1014837"/>
            <a:ext cx="8218487" cy="503238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Cement and lime pre-mixed backing plaster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90210" y="1539859"/>
            <a:ext cx="8642350" cy="424847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This undercoat plaster is a mixture of cement, lime, perlite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and synthetic ﬁbres that are added during manufacture to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improve its strength and binding ability and to help reduce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shrinkage.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This type of plaster is used on renovation work after a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chemical damp course has been installed or if moisture has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been a persistent presence in the background.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Like lime mortar mixes, this plaster allows walls to naturally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breathe, allowing trapped moisture to dry out from within </a:t>
            </a:r>
          </a:p>
          <a:p>
            <a:pPr marL="0" indent="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altLang="en-US" dirty="0">
                <a:ea typeface="ＭＳ Ｐゴシック" panose="020B0600070205080204" pitchFamily="34" charset="-128"/>
              </a:rPr>
              <a:t>the masonry.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880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Lime-based plasters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2436" y="1556792"/>
            <a:ext cx="8229600" cy="4865688"/>
          </a:xfrm>
        </p:spPr>
        <p:txBody>
          <a:bodyPr/>
          <a:lstStyle/>
          <a:p>
            <a:pPr marL="0" indent="0">
              <a:spcBef>
                <a:spcPts val="200"/>
              </a:spcBef>
              <a:spcAft>
                <a:spcPts val="200"/>
              </a:spcAft>
            </a:pPr>
            <a:r>
              <a:rPr altLang="en-US" sz="2000" dirty="0">
                <a:ea typeface="ＭＳ Ｐゴシック" panose="020B0600070205080204" pitchFamily="34" charset="-128"/>
              </a:rPr>
              <a:t>Lime mixes are mainly used in restoration of heritage and conservation work.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</a:pPr>
            <a:endParaRPr altLang="en-US" sz="2000" dirty="0">
              <a:ea typeface="ＭＳ Ｐゴシック" panose="020B0600070205080204" pitchFamily="34" charset="-128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Non-hydraulic lime (or lime putty, pure lime, air lime, high calcium lime) 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sz="2000" dirty="0">
                <a:ea typeface="ＭＳ Ｐゴシック" panose="020B0600070205080204" pitchFamily="34" charset="-128"/>
              </a:rPr>
              <a:t>Sand is coarse/sharp aggregate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Reinforcements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 err="1">
                <a:ea typeface="ＭＳ Ｐゴシック" panose="020B0600070205080204" pitchFamily="34" charset="-128"/>
              </a:rPr>
              <a:t>Pozzolan</a:t>
            </a:r>
            <a:r>
              <a:rPr altLang="en-US" sz="2000" dirty="0">
                <a:ea typeface="ＭＳ Ｐゴシック" panose="020B0600070205080204" pitchFamily="34" charset="-128"/>
              </a:rPr>
              <a:t> additives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Earth pigments for colouring.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Finish coat: lime putty, ﬁne silica sand as ﬁller or ﬁne aggregate.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</a:pPr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986681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788</Words>
  <Application>Microsoft Office PowerPoint</Application>
  <PresentationFormat>On-screen Show (4:3)</PresentationFormat>
  <Paragraphs>124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Lucida Grande</vt:lpstr>
      <vt:lpstr>Times New Roman</vt:lpstr>
      <vt:lpstr>Default Design</vt:lpstr>
      <vt:lpstr>Session 3: Traditional and modern plastering materials: binders, aggregates, reinforcement and additives</vt:lpstr>
      <vt:lpstr> Traditional and modern plastering materials: </vt:lpstr>
      <vt:lpstr>Sand</vt:lpstr>
      <vt:lpstr>Cement-based backing plasters</vt:lpstr>
      <vt:lpstr>Additives</vt:lpstr>
      <vt:lpstr>Gypsum pre-blended plasters</vt:lpstr>
      <vt:lpstr>Gypsum pre-blended plasters</vt:lpstr>
      <vt:lpstr>Cement and lime pre-mixed backing plaster</vt:lpstr>
      <vt:lpstr>Lime-based plasters</vt:lpstr>
      <vt:lpstr>Types of beads</vt:lpstr>
      <vt:lpstr>Reinforcements</vt:lpstr>
      <vt:lpstr>Timber lath background</vt:lpstr>
      <vt:lpstr>Expanded metal lath</vt:lpstr>
      <vt:lpstr>Plasterboard </vt:lpstr>
      <vt:lpstr>Performance plasterboard </vt:lpstr>
      <vt:lpstr>Storage of materials</vt:lpstr>
      <vt:lpstr>Casting plaster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139</cp:revision>
  <dcterms:created xsi:type="dcterms:W3CDTF">2013-05-28T00:38:54Z</dcterms:created>
  <dcterms:modified xsi:type="dcterms:W3CDTF">2021-03-23T13:02:16Z</dcterms:modified>
</cp:coreProperties>
</file>