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4"/>
  </p:notesMasterIdLst>
  <p:handoutMasterIdLst>
    <p:handoutMasterId r:id="rId25"/>
  </p:handoutMasterIdLst>
  <p:sldIdLst>
    <p:sldId id="256" r:id="rId2"/>
    <p:sldId id="342" r:id="rId3"/>
    <p:sldId id="343" r:id="rId4"/>
    <p:sldId id="345" r:id="rId5"/>
    <p:sldId id="346" r:id="rId6"/>
    <p:sldId id="347" r:id="rId7"/>
    <p:sldId id="348" r:id="rId8"/>
    <p:sldId id="349" r:id="rId9"/>
    <p:sldId id="350" r:id="rId10"/>
    <p:sldId id="351" r:id="rId11"/>
    <p:sldId id="353" r:id="rId12"/>
    <p:sldId id="354" r:id="rId13"/>
    <p:sldId id="355" r:id="rId14"/>
    <p:sldId id="356" r:id="rId15"/>
    <p:sldId id="357" r:id="rId16"/>
    <p:sldId id="359" r:id="rId17"/>
    <p:sldId id="360" r:id="rId18"/>
    <p:sldId id="361" r:id="rId19"/>
    <p:sldId id="362" r:id="rId20"/>
    <p:sldId id="363" r:id="rId21"/>
    <p:sldId id="364"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490"/>
    <a:srgbClr val="FFF38D"/>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18" autoAdjust="0"/>
    <p:restoredTop sz="89002" autoAdjust="0"/>
  </p:normalViewPr>
  <p:slideViewPr>
    <p:cSldViewPr showGuides="1">
      <p:cViewPr varScale="1">
        <p:scale>
          <a:sx n="101" d="100"/>
          <a:sy n="101" d="100"/>
        </p:scale>
        <p:origin x="978"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3/24/2021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21</a:t>
            </a:r>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1617340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22</a:t>
            </a:r>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85964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23</a:t>
            </a:r>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3778842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24</a:t>
            </a:r>
          </a:p>
        </p:txBody>
      </p:sp>
      <p:sp>
        <p:nvSpPr>
          <p:cNvPr id="4" name="Slide Number Placeholder 3"/>
          <p:cNvSpPr>
            <a:spLocks noGrp="1"/>
          </p:cNvSpPr>
          <p:nvPr>
            <p:ph type="sldNum" sz="quarter" idx="5"/>
          </p:nvPr>
        </p:nvSpPr>
        <p:spPr/>
        <p:txBody>
          <a:bodyPr/>
          <a:lstStyle/>
          <a:p>
            <a:fld id="{1D847933-502B-D146-9428-3DDD196AD935}" type="slidenum">
              <a:rPr lang="en-GB" smtClean="0"/>
              <a:pPr/>
              <a:t>21</a:t>
            </a:fld>
            <a:endParaRPr lang="en-GB"/>
          </a:p>
        </p:txBody>
      </p:sp>
    </p:spTree>
    <p:extLst>
      <p:ext uri="{BB962C8B-B14F-4D97-AF65-F5344CB8AC3E}">
        <p14:creationId xmlns:p14="http://schemas.microsoft.com/office/powerpoint/2010/main" val="22970059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5834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85461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3998012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99086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743308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22923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6575537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0151680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619108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76601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lvl1pPr marL="0" marR="0" indent="0" algn="l" defTabSz="914400" rtl="0" eaLnBrk="1" fontAlgn="base" latinLnBrk="0" hangingPunct="1">
              <a:lnSpc>
                <a:spcPct val="100000"/>
              </a:lnSpc>
              <a:spcBef>
                <a:spcPts val="600"/>
              </a:spcBef>
              <a:spcAft>
                <a:spcPts val="600"/>
              </a:spcAft>
              <a:buClrTx/>
              <a:buSzTx/>
              <a:buFontTx/>
              <a:buNone/>
              <a:tabLst/>
              <a:defRPr/>
            </a:lvl1pPr>
            <a:lvl3pPr marL="540000" marR="0" indent="-270000" algn="l" defTabSz="914400" rtl="0" eaLnBrk="1" fontAlgn="base" latinLnBrk="0" hangingPunct="1">
              <a:lnSpc>
                <a:spcPct val="100000"/>
              </a:lnSpc>
              <a:spcBef>
                <a:spcPts val="0"/>
              </a:spcBef>
              <a:spcAft>
                <a:spcPts val="200"/>
              </a:spcAft>
              <a:buClrTx/>
              <a:buSzTx/>
              <a:buFont typeface="Lucida Grande"/>
              <a:buChar char="–"/>
              <a:tabLst/>
              <a:defRPr/>
            </a:lvl3pPr>
          </a:lstStyle>
          <a:p>
            <a:pPr lvl="0"/>
            <a:r>
              <a:rPr lang="en-GB"/>
              <a:t>Click to edit Master text styles</a:t>
            </a:r>
          </a:p>
          <a:p>
            <a:pPr lvl="1"/>
            <a:r>
              <a:rPr lang="en-GB"/>
              <a:t>Second level</a:t>
            </a:r>
          </a:p>
          <a:p>
            <a:pPr lvl="2"/>
            <a:r>
              <a:rPr lang="en-GB"/>
              <a:t>Third level</a:t>
            </a:r>
          </a:p>
          <a:p>
            <a:pPr lvl="0"/>
            <a:r>
              <a:rPr lang="en-GB" noProof="0"/>
              <a:t>Click to edit Master text styles</a:t>
            </a:r>
          </a:p>
          <a:p>
            <a:pPr lvl="2"/>
            <a:endParaRPr lang="en-GB"/>
          </a:p>
          <a:p>
            <a:pPr lvl="2"/>
            <a:endParaRPr lang="en-GB"/>
          </a:p>
        </p:txBody>
      </p:sp>
    </p:spTree>
    <p:extLst>
      <p:ext uri="{BB962C8B-B14F-4D97-AF65-F5344CB8AC3E}">
        <p14:creationId xmlns:p14="http://schemas.microsoft.com/office/powerpoint/2010/main" val="181172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248476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703419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933758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14641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780267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817787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1775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22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21"/>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22"/>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4" r:id="rId12"/>
    <p:sldLayoutId id="2147483665" r:id="rId13"/>
    <p:sldLayoutId id="2147483666" r:id="rId14"/>
    <p:sldLayoutId id="2147483667" r:id="rId15"/>
    <p:sldLayoutId id="2147483669" r:id="rId16"/>
    <p:sldLayoutId id="2147483670" r:id="rId17"/>
    <p:sldLayoutId id="2147483671" r:id="rId18"/>
    <p:sldLayoutId id="2147483672" r:id="rId19"/>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emf"/><Relationship Id="rId7"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5.emf"/><Relationship Id="rId5" Type="http://schemas.openxmlformats.org/officeDocument/2006/relationships/image" Target="../media/image24.emf"/><Relationship Id="rId4" Type="http://schemas.openxmlformats.org/officeDocument/2006/relationships/image" Target="../media/image23.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109: Plastering and interior systems</a:t>
            </a:r>
          </a:p>
        </p:txBody>
      </p:sp>
      <p:sp>
        <p:nvSpPr>
          <p:cNvPr id="2053" name="Rectangle 15"/>
          <p:cNvSpPr>
            <a:spLocks noGrp="1" noChangeArrowheads="1"/>
          </p:cNvSpPr>
          <p:nvPr>
            <p:ph type="title"/>
          </p:nvPr>
        </p:nvSpPr>
        <p:spPr>
          <a:xfrm>
            <a:off x="457200" y="2944800"/>
            <a:ext cx="7643192" cy="2514600"/>
          </a:xfrm>
        </p:spPr>
        <p:txBody>
          <a:bodyPr anchor="t"/>
          <a:lstStyle/>
          <a:p>
            <a:pPr eaLnBrk="1" hangingPunct="1"/>
            <a:r>
              <a:rPr lang="en-GB" altLang="en-US" dirty="0">
                <a:ea typeface="ＭＳ Ｐゴシック" panose="020B0600070205080204" pitchFamily="34" charset="-128"/>
              </a:rPr>
              <a:t>PowerPoint 6: Tools for preparing different backgrounds for plastering work</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r>
              <a:rPr lang="en-GB" altLang="en-US">
                <a:ea typeface="ＭＳ Ｐゴシック" panose="020B0600070205080204" pitchFamily="34" charset="-128"/>
              </a:rPr>
              <a:t>Lath hammer</a:t>
            </a:r>
          </a:p>
        </p:txBody>
      </p:sp>
      <p:pic>
        <p:nvPicPr>
          <p:cNvPr id="22531" name="Picture 2" descr="Estwing_ESTE311"/>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a:xfrm>
            <a:off x="3860565" y="1198158"/>
            <a:ext cx="5249863" cy="4437062"/>
          </a:xfrm>
          <a:noFill/>
        </p:spPr>
      </p:pic>
      <p:sp>
        <p:nvSpPr>
          <p:cNvPr id="2" name="Rectangle 1"/>
          <p:cNvSpPr/>
          <p:nvPr/>
        </p:nvSpPr>
        <p:spPr>
          <a:xfrm>
            <a:off x="539552" y="1916832"/>
            <a:ext cx="4572000" cy="2000548"/>
          </a:xfrm>
          <a:prstGeom prst="rect">
            <a:avLst/>
          </a:prstGeom>
        </p:spPr>
        <p:txBody>
          <a:bodyPr>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A traditional tool used by plasterers, before plasterboard was widely used, to cut wooden laths when lathing. Also used for hacking off old sand–lime plaster from walls. 	</a:t>
            </a:r>
          </a:p>
        </p:txBody>
      </p:sp>
    </p:spTree>
    <p:extLst>
      <p:ext uri="{BB962C8B-B14F-4D97-AF65-F5344CB8AC3E}">
        <p14:creationId xmlns:p14="http://schemas.microsoft.com/office/powerpoint/2010/main" val="2835270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a:xfrm>
            <a:off x="479426" y="1052736"/>
            <a:ext cx="8218487" cy="360362"/>
          </a:xfrm>
        </p:spPr>
        <p:txBody>
          <a:bodyPr/>
          <a:lstStyle/>
          <a:p>
            <a:r>
              <a:rPr lang="en-GB" altLang="en-US">
                <a:ea typeface="ＭＳ Ｐゴシック" panose="020B0600070205080204" pitchFamily="34" charset="-128"/>
              </a:rPr>
              <a:t>Bonding agents</a:t>
            </a:r>
          </a:p>
        </p:txBody>
      </p:sp>
      <p:sp>
        <p:nvSpPr>
          <p:cNvPr id="24579" name="Content Placeholder 2"/>
          <p:cNvSpPr>
            <a:spLocks noGrp="1" noChangeArrowheads="1"/>
          </p:cNvSpPr>
          <p:nvPr>
            <p:ph sz="quarter" idx="10"/>
          </p:nvPr>
        </p:nvSpPr>
        <p:spPr>
          <a:xfrm>
            <a:off x="479426" y="1628823"/>
            <a:ext cx="8229600" cy="5256213"/>
          </a:xfrm>
        </p:spPr>
        <p:txBody>
          <a:bodyPr/>
          <a:lstStyle/>
          <a:p>
            <a:pPr marL="0" indent="0"/>
            <a:r>
              <a:rPr altLang="en-US" dirty="0">
                <a:ea typeface="ＭＳ Ｐゴシック" panose="020B0600070205080204" pitchFamily="34" charset="-128"/>
              </a:rPr>
              <a:t>Spatterdash slurry was a traditional method for bonding surfaces: cement and sharp sand made into a slurry and then thrown onto the background with a paddle or small shovel. In more recent years, PVA or SBR is added to increase and improve the slurry’s bonding properties.</a:t>
            </a:r>
          </a:p>
          <a:p>
            <a:pPr marL="0" indent="0"/>
            <a:endParaRPr altLang="en-US" dirty="0">
              <a:ea typeface="ＭＳ Ｐゴシック" panose="020B0600070205080204" pitchFamily="34" charset="-128"/>
            </a:endParaRPr>
          </a:p>
        </p:txBody>
      </p:sp>
      <p:pic>
        <p:nvPicPr>
          <p:cNvPr id="2458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94451" y="3443245"/>
            <a:ext cx="1821765" cy="249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367433"/>
            <a:ext cx="2448073" cy="254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4864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p:txBody>
          <a:bodyPr/>
          <a:lstStyle/>
          <a:p>
            <a:r>
              <a:rPr lang="en-GB" altLang="en-US">
                <a:ea typeface="ＭＳ Ｐゴシック" panose="020B0600070205080204" pitchFamily="34" charset="-128"/>
              </a:rPr>
              <a:t>Applying a bonding slurry with a brush</a:t>
            </a:r>
          </a:p>
        </p:txBody>
      </p:sp>
      <p:pic>
        <p:nvPicPr>
          <p:cNvPr id="25603" name="Picture 5"/>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707904" y="1844824"/>
            <a:ext cx="4858377" cy="324036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57200" y="1844824"/>
            <a:ext cx="2962672" cy="3170099"/>
          </a:xfrm>
          <a:prstGeom prst="rect">
            <a:avLst/>
          </a:prstGeom>
        </p:spPr>
        <p:txBody>
          <a:bodyPr wrap="square">
            <a:spAutoFit/>
          </a:bodyPr>
          <a:lstStyle/>
          <a:p>
            <a:r>
              <a:rPr lang="en-US" dirty="0">
                <a:solidFill>
                  <a:srgbClr val="211D1E"/>
                </a:solidFill>
                <a:latin typeface="+mn-lt"/>
              </a:rPr>
              <a:t>Mix the dry slurry with water and apply direct to the surface with a brush, then </a:t>
            </a:r>
            <a:r>
              <a:rPr lang="en-US" b="1" dirty="0">
                <a:solidFill>
                  <a:srgbClr val="211D1E"/>
                </a:solidFill>
                <a:latin typeface="+mn-lt"/>
              </a:rPr>
              <a:t>stipple </a:t>
            </a:r>
            <a:r>
              <a:rPr lang="en-US" dirty="0">
                <a:solidFill>
                  <a:srgbClr val="211D1E"/>
                </a:solidFill>
                <a:latin typeface="+mn-lt"/>
              </a:rPr>
              <a:t>the surface to create a textured finish that forms a good key. This type of slurry is left for 24 hours to go hard before cement-based plaster is applied. </a:t>
            </a:r>
          </a:p>
        </p:txBody>
      </p:sp>
    </p:spTree>
    <p:extLst>
      <p:ext uri="{BB962C8B-B14F-4D97-AF65-F5344CB8AC3E}">
        <p14:creationId xmlns:p14="http://schemas.microsoft.com/office/powerpoint/2010/main" val="3669561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Arrowheads="1"/>
          </p:cNvSpPr>
          <p:nvPr>
            <p:ph type="title"/>
          </p:nvPr>
        </p:nvSpPr>
        <p:spPr/>
        <p:txBody>
          <a:bodyPr/>
          <a:lstStyle/>
          <a:p>
            <a:r>
              <a:rPr lang="en-GB" altLang="en-US">
                <a:ea typeface="ＭＳ Ｐゴシック" panose="020B0600070205080204" pitchFamily="34" charset="-128"/>
              </a:rPr>
              <a:t>Roller and tray used for applying bonding grit</a:t>
            </a:r>
          </a:p>
        </p:txBody>
      </p:sp>
      <p:pic>
        <p:nvPicPr>
          <p:cNvPr id="26627" name="Content Placeholder 4" descr="A picture containing indoor, sitting, table, laying&#10;&#10;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851920" y="1772816"/>
            <a:ext cx="4506999" cy="3380813"/>
          </a:xfrm>
        </p:spPr>
      </p:pic>
      <p:sp>
        <p:nvSpPr>
          <p:cNvPr id="4" name="Rectangle 3"/>
          <p:cNvSpPr/>
          <p:nvPr/>
        </p:nvSpPr>
        <p:spPr>
          <a:xfrm>
            <a:off x="441537" y="1385730"/>
            <a:ext cx="3178696" cy="4154984"/>
          </a:xfrm>
          <a:prstGeom prst="rect">
            <a:avLst/>
          </a:prstGeom>
        </p:spPr>
        <p:txBody>
          <a:bodyPr wrap="square">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There are many new products for bonding plasters on the market today that have been developed in laboratories. For example, </a:t>
            </a:r>
            <a:r>
              <a:rPr lang="en-US" dirty="0" err="1">
                <a:solidFill>
                  <a:srgbClr val="211D1E"/>
                </a:solidFill>
                <a:latin typeface="Arial" panose="020B0604020202020204" pitchFamily="34" charset="0"/>
                <a:cs typeface="Arial" panose="020B0604020202020204" pitchFamily="34" charset="0"/>
              </a:rPr>
              <a:t>ThistleBond</a:t>
            </a:r>
            <a:r>
              <a:rPr lang="en-US" dirty="0">
                <a:solidFill>
                  <a:srgbClr val="211D1E"/>
                </a:solidFill>
                <a:latin typeface="Arial" panose="020B0604020202020204" pitchFamily="34" charset="0"/>
                <a:cs typeface="Arial" panose="020B0604020202020204" pitchFamily="34" charset="0"/>
              </a:rPr>
              <a:t>-it and </a:t>
            </a:r>
            <a:r>
              <a:rPr lang="en-US" dirty="0" err="1">
                <a:solidFill>
                  <a:srgbClr val="211D1E"/>
                </a:solidFill>
                <a:latin typeface="Arial" panose="020B0604020202020204" pitchFamily="34" charset="0"/>
                <a:cs typeface="Arial" panose="020B0604020202020204" pitchFamily="34" charset="0"/>
              </a:rPr>
              <a:t>Febond</a:t>
            </a:r>
            <a:r>
              <a:rPr lang="en-US" dirty="0">
                <a:solidFill>
                  <a:srgbClr val="211D1E"/>
                </a:solidFill>
                <a:latin typeface="Arial" panose="020B0604020202020204" pitchFamily="34" charset="0"/>
                <a:cs typeface="Arial" panose="020B0604020202020204" pitchFamily="34" charset="0"/>
              </a:rPr>
              <a:t> Blue Grit have been developed for over skimming solid surfaces. You can apply these adhesives with a soft brush or roller.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9672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p:txBody>
          <a:bodyPr/>
          <a:lstStyle/>
          <a:p>
            <a:r>
              <a:rPr lang="en-GB" altLang="en-US">
                <a:ea typeface="ＭＳ Ｐゴシック" panose="020B0600070205080204" pitchFamily="34" charset="-128"/>
              </a:rPr>
              <a:t>Grit bonding adhesive</a:t>
            </a:r>
          </a:p>
        </p:txBody>
      </p:sp>
      <p:pic>
        <p:nvPicPr>
          <p:cNvPr id="27651" name="Content Placeholder 4" descr="A picture containing mug&#10;&#10;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131262" y="1556792"/>
            <a:ext cx="4555331" cy="4111686"/>
          </a:xfrm>
        </p:spPr>
      </p:pic>
      <p:sp>
        <p:nvSpPr>
          <p:cNvPr id="2" name="Rectangle 1"/>
          <p:cNvSpPr/>
          <p:nvPr/>
        </p:nvSpPr>
        <p:spPr>
          <a:xfrm>
            <a:off x="457200" y="1556792"/>
            <a:ext cx="3674062" cy="3539430"/>
          </a:xfrm>
          <a:prstGeom prst="rect">
            <a:avLst/>
          </a:prstGeom>
        </p:spPr>
        <p:txBody>
          <a:bodyPr wrap="square">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There are many new products for bonding plasters on the market today that have been developed in laboratories. For example, </a:t>
            </a:r>
            <a:r>
              <a:rPr lang="en-US" dirty="0" err="1">
                <a:solidFill>
                  <a:srgbClr val="211D1E"/>
                </a:solidFill>
                <a:latin typeface="Arial" panose="020B0604020202020204" pitchFamily="34" charset="0"/>
                <a:cs typeface="Arial" panose="020B0604020202020204" pitchFamily="34" charset="0"/>
              </a:rPr>
              <a:t>ThistleBond</a:t>
            </a:r>
            <a:r>
              <a:rPr lang="en-US" dirty="0">
                <a:solidFill>
                  <a:srgbClr val="211D1E"/>
                </a:solidFill>
                <a:latin typeface="Arial" panose="020B0604020202020204" pitchFamily="34" charset="0"/>
                <a:cs typeface="Arial" panose="020B0604020202020204" pitchFamily="34" charset="0"/>
              </a:rPr>
              <a:t>-it and </a:t>
            </a:r>
            <a:r>
              <a:rPr lang="en-US" dirty="0" err="1">
                <a:solidFill>
                  <a:srgbClr val="211D1E"/>
                </a:solidFill>
                <a:latin typeface="Arial" panose="020B0604020202020204" pitchFamily="34" charset="0"/>
                <a:cs typeface="Arial" panose="020B0604020202020204" pitchFamily="34" charset="0"/>
              </a:rPr>
              <a:t>Febond</a:t>
            </a:r>
            <a:r>
              <a:rPr lang="en-US" dirty="0">
                <a:solidFill>
                  <a:srgbClr val="211D1E"/>
                </a:solidFill>
                <a:latin typeface="Arial" panose="020B0604020202020204" pitchFamily="34" charset="0"/>
                <a:cs typeface="Arial" panose="020B0604020202020204" pitchFamily="34" charset="0"/>
              </a:rPr>
              <a:t> Blue Grit have been developed for over skimming solid surfaces. You can apply these adhesives with a soft brush or roller.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5740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noChangeArrowheads="1"/>
          </p:cNvSpPr>
          <p:nvPr>
            <p:ph type="title"/>
          </p:nvPr>
        </p:nvSpPr>
        <p:spPr/>
        <p:txBody>
          <a:bodyPr/>
          <a:lstStyle/>
          <a:p>
            <a:r>
              <a:rPr lang="en-GB" altLang="en-US">
                <a:ea typeface="ＭＳ Ｐゴシック" panose="020B0600070205080204" pitchFamily="34" charset="-128"/>
              </a:rPr>
              <a:t>Used on high suction backgrounds</a:t>
            </a:r>
          </a:p>
        </p:txBody>
      </p:sp>
      <p:pic>
        <p:nvPicPr>
          <p:cNvPr id="28675" name="Content Placeholder 3" descr="A picture containing sitting, container, cup, green&#10;&#10;Description automatically generated"/>
          <p:cNvPicPr>
            <a:picLocks noGrp="1" noChangeAspect="1" noChangeArrowheads="1"/>
          </p:cNvPicPr>
          <p:nvPr>
            <p:ph sz="quarter" idx="10"/>
          </p:nvPr>
        </p:nvPicPr>
        <p:blipFill>
          <a:blip r:embed="rId3">
            <a:extLst>
              <a:ext uri="{28A0092B-C50C-407E-A947-70E740481C1C}">
                <a14:useLocalDpi xmlns:a14="http://schemas.microsoft.com/office/drawing/2010/main" val="0"/>
              </a:ext>
            </a:extLst>
          </a:blip>
          <a:srcRect/>
          <a:stretch>
            <a:fillRect/>
          </a:stretch>
        </p:blipFill>
        <p:spPr>
          <a:xfrm>
            <a:off x="2771800" y="1772816"/>
            <a:ext cx="3962251" cy="3962251"/>
          </a:xfrm>
        </p:spPr>
      </p:pic>
    </p:spTree>
    <p:extLst>
      <p:ext uri="{BB962C8B-B14F-4D97-AF65-F5344CB8AC3E}">
        <p14:creationId xmlns:p14="http://schemas.microsoft.com/office/powerpoint/2010/main" val="15007230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noChangeArrowheads="1"/>
          </p:cNvSpPr>
          <p:nvPr>
            <p:ph type="title"/>
          </p:nvPr>
        </p:nvSpPr>
        <p:spPr/>
        <p:txBody>
          <a:bodyPr/>
          <a:lstStyle/>
          <a:p>
            <a:r>
              <a:rPr lang="en-GB" altLang="en-US">
                <a:ea typeface="ＭＳ Ｐゴシック" panose="020B0600070205080204" pitchFamily="34" charset="-128"/>
              </a:rPr>
              <a:t>Floor scrapers</a:t>
            </a:r>
          </a:p>
        </p:txBody>
      </p:sp>
      <p:pic>
        <p:nvPicPr>
          <p:cNvPr id="30723" name="Content Placeholder 4" descr="A close up of a device&#10;&#10;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932040" y="1988840"/>
            <a:ext cx="3983236" cy="2986782"/>
          </a:xfrm>
        </p:spPr>
      </p:pic>
      <p:sp>
        <p:nvSpPr>
          <p:cNvPr id="2" name="Rectangle 1"/>
          <p:cNvSpPr/>
          <p:nvPr/>
        </p:nvSpPr>
        <p:spPr>
          <a:xfrm>
            <a:off x="611560" y="1700808"/>
            <a:ext cx="4572000" cy="2616101"/>
          </a:xfrm>
          <a:prstGeom prst="rect">
            <a:avLst/>
          </a:prstGeom>
        </p:spPr>
        <p:txBody>
          <a:bodyPr>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A floor scraper is often used with a sweeping brush for cleaning the work area during and after applying the scratch coat. Wet plastering materials can cause a slippery surface and need to be cleared up as soon as possible to prevent slips.</a:t>
            </a:r>
            <a:r>
              <a:rPr lang="en-US" dirty="0">
                <a:solidFill>
                  <a:srgbClr val="211D1E"/>
                </a:solidFill>
                <a:latin typeface="CongressSansLightStd"/>
              </a:rPr>
              <a:t> 	</a:t>
            </a:r>
          </a:p>
        </p:txBody>
      </p:sp>
    </p:spTree>
    <p:extLst>
      <p:ext uri="{BB962C8B-B14F-4D97-AF65-F5344CB8AC3E}">
        <p14:creationId xmlns:p14="http://schemas.microsoft.com/office/powerpoint/2010/main" val="30110561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noChangeArrowheads="1"/>
          </p:cNvSpPr>
          <p:nvPr>
            <p:ph type="title"/>
          </p:nvPr>
        </p:nvSpPr>
        <p:spPr/>
        <p:txBody>
          <a:bodyPr/>
          <a:lstStyle/>
          <a:p>
            <a:r>
              <a:rPr lang="en-GB" altLang="en-US">
                <a:ea typeface="ＭＳ Ｐゴシック" panose="020B0600070205080204" pitchFamily="34" charset="-128"/>
              </a:rPr>
              <a:t>Mechanical breaker</a:t>
            </a:r>
          </a:p>
        </p:txBody>
      </p:sp>
      <p:pic>
        <p:nvPicPr>
          <p:cNvPr id="31747" name="Picture 2" descr="Image result for removing rende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2952740" y="1556792"/>
            <a:ext cx="5689376" cy="3413087"/>
          </a:xfrm>
        </p:spPr>
      </p:pic>
      <p:sp>
        <p:nvSpPr>
          <p:cNvPr id="2" name="Rectangle 1"/>
          <p:cNvSpPr/>
          <p:nvPr/>
        </p:nvSpPr>
        <p:spPr>
          <a:xfrm>
            <a:off x="457200" y="3429000"/>
            <a:ext cx="4572000" cy="2000548"/>
          </a:xfrm>
          <a:prstGeom prst="rect">
            <a:avLst/>
          </a:prstGeom>
        </p:spPr>
        <p:txBody>
          <a:bodyPr>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A breaker is a heavy-duty power tool generally used on hard, stubborn areas of plaster that are difficult to remove by hand using just a hammer and bolster.</a:t>
            </a:r>
            <a:r>
              <a:rPr lang="en-US" dirty="0">
                <a:solidFill>
                  <a:srgbClr val="211D1E"/>
                </a:solidFill>
                <a:latin typeface="CongressSansLightStd"/>
              </a:rPr>
              <a:t> 	</a:t>
            </a:r>
          </a:p>
        </p:txBody>
      </p:sp>
    </p:spTree>
    <p:extLst>
      <p:ext uri="{BB962C8B-B14F-4D97-AF65-F5344CB8AC3E}">
        <p14:creationId xmlns:p14="http://schemas.microsoft.com/office/powerpoint/2010/main" val="22497098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noChangeArrowheads="1"/>
          </p:cNvSpPr>
          <p:nvPr>
            <p:ph type="title"/>
          </p:nvPr>
        </p:nvSpPr>
        <p:spPr/>
        <p:txBody>
          <a:bodyPr/>
          <a:lstStyle/>
          <a:p>
            <a:r>
              <a:rPr lang="en-GB" altLang="en-US">
                <a:ea typeface="ＭＳ Ｐゴシック" panose="020B0600070205080204" pitchFamily="34" charset="-128"/>
              </a:rPr>
              <a:t>Transformer</a:t>
            </a:r>
          </a:p>
        </p:txBody>
      </p:sp>
      <p:pic>
        <p:nvPicPr>
          <p:cNvPr id="32771" name="Content Placeholder 4" descr="A picture containing yellow&#10;&#10;Description automatically generated"/>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905094" y="2060848"/>
            <a:ext cx="3792084" cy="3530203"/>
          </a:xfrm>
        </p:spPr>
      </p:pic>
      <p:sp>
        <p:nvSpPr>
          <p:cNvPr id="2" name="Rectangle 1"/>
          <p:cNvSpPr/>
          <p:nvPr/>
        </p:nvSpPr>
        <p:spPr>
          <a:xfrm>
            <a:off x="457200" y="1556792"/>
            <a:ext cx="4726360" cy="2554545"/>
          </a:xfrm>
          <a:prstGeom prst="rect">
            <a:avLst/>
          </a:prstGeom>
        </p:spPr>
        <p:txBody>
          <a:bodyPr wrap="square">
            <a:spAutoFit/>
          </a:bodyPr>
          <a:lstStyle/>
          <a:p>
            <a:endParaRPr lang="en-GB" sz="40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All electrical power tools on site need to be run on the recommended voltage of 110 volts. You can step down the voltage from 230V to 110V using a transformer; this will make it safer to use.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0843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noChangeArrowheads="1"/>
          </p:cNvSpPr>
          <p:nvPr>
            <p:ph type="title"/>
          </p:nvPr>
        </p:nvSpPr>
        <p:spPr/>
        <p:txBody>
          <a:bodyPr/>
          <a:lstStyle/>
          <a:p>
            <a:r>
              <a:rPr lang="en-GB" altLang="en-US">
                <a:ea typeface="ＭＳ Ｐゴシック" panose="020B0600070205080204" pitchFamily="34" charset="-128"/>
              </a:rPr>
              <a:t>Scoring a surface with a grinder</a:t>
            </a:r>
          </a:p>
        </p:txBody>
      </p:sp>
      <p:pic>
        <p:nvPicPr>
          <p:cNvPr id="33795" name="Picture 4" descr="Image result for makita hand grinding machine"/>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3635896" y="1916832"/>
            <a:ext cx="4679925" cy="3217040"/>
          </a:xfrm>
        </p:spPr>
      </p:pic>
    </p:spTree>
    <p:extLst>
      <p:ext uri="{BB962C8B-B14F-4D97-AF65-F5344CB8AC3E}">
        <p14:creationId xmlns:p14="http://schemas.microsoft.com/office/powerpoint/2010/main" val="290032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noChangeArrowheads="1"/>
          </p:cNvSpPr>
          <p:nvPr>
            <p:ph type="title"/>
          </p:nvPr>
        </p:nvSpPr>
        <p:spPr/>
        <p:txBody>
          <a:bodyPr/>
          <a:lstStyle/>
          <a:p>
            <a:r>
              <a:rPr lang="en-GB" altLang="en-US">
                <a:ea typeface="ＭＳ Ｐゴシック" panose="020B0600070205080204" pitchFamily="34" charset="-128"/>
              </a:rPr>
              <a:t>Forming a key</a:t>
            </a:r>
          </a:p>
        </p:txBody>
      </p:sp>
      <p:sp>
        <p:nvSpPr>
          <p:cNvPr id="13315" name="Content Placeholder 2"/>
          <p:cNvSpPr>
            <a:spLocks noGrp="1" noChangeArrowheads="1"/>
          </p:cNvSpPr>
          <p:nvPr>
            <p:ph idx="1"/>
          </p:nvPr>
        </p:nvSpPr>
        <p:spPr/>
        <p:txBody>
          <a:bodyPr/>
          <a:lstStyle/>
          <a:p>
            <a:r>
              <a:rPr lang="en-US" altLang="en-US" sz="2000" dirty="0">
                <a:ea typeface="ＭＳ Ｐゴシック" panose="020B0600070205080204" pitchFamily="34" charset="-128"/>
              </a:rPr>
              <a:t>Forming a key means creating a rough surface to improve its adhesion</a:t>
            </a:r>
          </a:p>
          <a:p>
            <a:r>
              <a:rPr lang="en-US" altLang="en-US" sz="2000" dirty="0">
                <a:ea typeface="ＭＳ Ｐゴシック" panose="020B0600070205080204" pitchFamily="34" charset="-128"/>
              </a:rPr>
              <a:t>Forming a key for plaster is one of the most important jobs a plasterer can do. Failing to provide a key will result in bond failure and the plaster falling off the wall.</a:t>
            </a:r>
          </a:p>
          <a:p>
            <a:endParaRPr altLang="en-US" dirty="0">
              <a:ea typeface="ＭＳ Ｐゴシック" panose="020B0600070205080204" pitchFamily="34" charset="-128"/>
            </a:endParaRPr>
          </a:p>
        </p:txBody>
      </p:sp>
      <p:pic>
        <p:nvPicPr>
          <p:cNvPr id="1331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7944" y="2852936"/>
            <a:ext cx="4392066" cy="260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79129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noChangeArrowheads="1"/>
          </p:cNvSpPr>
          <p:nvPr>
            <p:ph type="title"/>
          </p:nvPr>
        </p:nvSpPr>
        <p:spPr/>
        <p:txBody>
          <a:bodyPr/>
          <a:lstStyle/>
          <a:p>
            <a:r>
              <a:rPr lang="en-GB" altLang="en-US">
                <a:ea typeface="ＭＳ Ｐゴシック" panose="020B0600070205080204" pitchFamily="34" charset="-128"/>
              </a:rPr>
              <a:t>Needle gun attachment for removing flaking paint</a:t>
            </a:r>
          </a:p>
        </p:txBody>
      </p:sp>
      <p:pic>
        <p:nvPicPr>
          <p:cNvPr id="34819" name="Picture 6" descr="Image result for makita needle gu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3497" y="1916832"/>
            <a:ext cx="4824536" cy="3465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0767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noChangeArrowheads="1"/>
          </p:cNvSpPr>
          <p:nvPr>
            <p:ph type="title"/>
          </p:nvPr>
        </p:nvSpPr>
        <p:spPr/>
        <p:txBody>
          <a:bodyPr/>
          <a:lstStyle/>
          <a:p>
            <a:r>
              <a:rPr lang="en-GB" altLang="en-US">
                <a:ea typeface="ＭＳ Ｐゴシック" panose="020B0600070205080204" pitchFamily="34" charset="-128"/>
              </a:rPr>
              <a:t>Resources</a:t>
            </a:r>
          </a:p>
        </p:txBody>
      </p:sp>
      <p:pic>
        <p:nvPicPr>
          <p:cNvPr id="358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4563" y="1903413"/>
            <a:ext cx="2420937" cy="289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35798" y="3636169"/>
            <a:ext cx="3036888" cy="227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249692">
            <a:off x="4689475" y="1203325"/>
            <a:ext cx="566738"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19085" y="1536508"/>
            <a:ext cx="2022475"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900238"/>
            <a:ext cx="1919288" cy="287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02390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p:txBody>
          <a:bodyPr/>
          <a:lstStyle/>
          <a:p>
            <a:r>
              <a:rPr lang="en-GB" altLang="en-US">
                <a:ea typeface="ＭＳ Ｐゴシック" panose="020B0600070205080204" pitchFamily="34" charset="-128"/>
              </a:rPr>
              <a:t>Tools and equipment used for preparing backgrounds</a:t>
            </a:r>
          </a:p>
        </p:txBody>
      </p:sp>
      <p:sp>
        <p:nvSpPr>
          <p:cNvPr id="14339" name="Content Placeholder 2"/>
          <p:cNvSpPr>
            <a:spLocks noGrp="1" noChangeArrowheads="1"/>
          </p:cNvSpPr>
          <p:nvPr>
            <p:ph sz="quarter" idx="10"/>
          </p:nvPr>
        </p:nvSpPr>
        <p:spPr>
          <a:xfrm>
            <a:off x="457200" y="1772816"/>
            <a:ext cx="7931224" cy="4756150"/>
          </a:xfrm>
        </p:spPr>
        <p:txBody>
          <a:bodyPr/>
          <a:lstStyle/>
          <a:p>
            <a:pPr marL="0" indent="0"/>
            <a:r>
              <a:rPr altLang="en-US" dirty="0">
                <a:ea typeface="ＭＳ Ｐゴシック" panose="020B0600070205080204" pitchFamily="34" charset="-128"/>
              </a:rPr>
              <a:t>New work requires little preparation when applying plaster to backgrounds. However, when renovating older properties you will need to ensure existing surfaces have sufficient key, allowing plasters to bond. </a:t>
            </a:r>
          </a:p>
          <a:p>
            <a:pPr marL="0" indent="0"/>
            <a:endParaRPr altLang="en-US" dirty="0">
              <a:ea typeface="ＭＳ Ｐゴシック" panose="020B0600070205080204" pitchFamily="34" charset="-128"/>
            </a:endParaRPr>
          </a:p>
          <a:p>
            <a:pPr marL="0" indent="0"/>
            <a:r>
              <a:rPr altLang="en-US" dirty="0">
                <a:ea typeface="ＭＳ Ｐゴシック" panose="020B0600070205080204" pitchFamily="34" charset="-128"/>
              </a:rPr>
              <a:t>Some surfaces have poor key or no key and will need to be prepared using different tools and methods.</a:t>
            </a:r>
          </a:p>
          <a:p>
            <a:pPr marL="0" indent="0"/>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710644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en-GB" altLang="en-US">
                <a:ea typeface="ＭＳ Ｐゴシック" panose="020B0600070205080204" pitchFamily="34" charset="-128"/>
              </a:rPr>
              <a:t>Lump hammer and bolster</a:t>
            </a:r>
          </a:p>
        </p:txBody>
      </p:sp>
      <p:pic>
        <p:nvPicPr>
          <p:cNvPr id="16387" name="Picture 8" descr="Related image"/>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a:off x="4139952" y="1390588"/>
            <a:ext cx="4424362" cy="4514850"/>
          </a:xfrm>
        </p:spPr>
      </p:pic>
      <p:sp>
        <p:nvSpPr>
          <p:cNvPr id="2" name="Rectangle 1"/>
          <p:cNvSpPr/>
          <p:nvPr/>
        </p:nvSpPr>
        <p:spPr>
          <a:xfrm>
            <a:off x="457200" y="2132856"/>
            <a:ext cx="3221558" cy="1631216"/>
          </a:xfrm>
          <a:prstGeom prst="rect">
            <a:avLst/>
          </a:prstGeom>
        </p:spPr>
        <p:txBody>
          <a:bodyPr wrap="square">
            <a:spAutoFit/>
          </a:bodyPr>
          <a:lstStyle/>
          <a:p>
            <a:r>
              <a:rPr lang="en-US" dirty="0">
                <a:solidFill>
                  <a:srgbClr val="211D1E"/>
                </a:solidFill>
                <a:latin typeface="Arial" panose="020B0604020202020204" pitchFamily="34" charset="0"/>
                <a:cs typeface="Arial" panose="020B0604020202020204" pitchFamily="34" charset="0"/>
              </a:rPr>
              <a:t>The lump hammer is knocked against the head of the bolster </a:t>
            </a:r>
            <a:br>
              <a:rPr lang="en-US" dirty="0">
                <a:solidFill>
                  <a:srgbClr val="211D1E"/>
                </a:solidFill>
                <a:latin typeface="Arial" panose="020B0604020202020204" pitchFamily="34" charset="0"/>
                <a:cs typeface="Arial" panose="020B0604020202020204" pitchFamily="34" charset="0"/>
              </a:rPr>
            </a:br>
            <a:r>
              <a:rPr lang="en-US" dirty="0">
                <a:solidFill>
                  <a:srgbClr val="211D1E"/>
                </a:solidFill>
                <a:latin typeface="Arial" panose="020B0604020202020204" pitchFamily="34" charset="0"/>
                <a:cs typeface="Arial" panose="020B0604020202020204" pitchFamily="34" charset="0"/>
              </a:rPr>
              <a:t>to remove old plaster from backgrounds. </a:t>
            </a:r>
            <a:r>
              <a:rPr lang="en-US" dirty="0">
                <a:solidFill>
                  <a:srgbClr val="211D1E"/>
                </a:solidFill>
                <a:latin typeface="CongressSansLightStd"/>
              </a:rPr>
              <a:t>	</a:t>
            </a:r>
          </a:p>
        </p:txBody>
      </p:sp>
    </p:spTree>
    <p:extLst>
      <p:ext uri="{BB962C8B-B14F-4D97-AF65-F5344CB8AC3E}">
        <p14:creationId xmlns:p14="http://schemas.microsoft.com/office/powerpoint/2010/main" val="726313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Arrowheads="1"/>
          </p:cNvSpPr>
          <p:nvPr>
            <p:ph type="title"/>
          </p:nvPr>
        </p:nvSpPr>
        <p:spPr/>
        <p:txBody>
          <a:bodyPr/>
          <a:lstStyle/>
          <a:p>
            <a:r>
              <a:rPr lang="en-GB" altLang="en-US">
                <a:ea typeface="ＭＳ Ｐゴシック" panose="020B0600070205080204" pitchFamily="34" charset="-128"/>
              </a:rPr>
              <a:t>Removing defected plasterwork</a:t>
            </a:r>
          </a:p>
        </p:txBody>
      </p:sp>
      <p:sp>
        <p:nvSpPr>
          <p:cNvPr id="17411" name="Content Placeholder 2"/>
          <p:cNvSpPr>
            <a:spLocks noGrp="1" noChangeArrowheads="1"/>
          </p:cNvSpPr>
          <p:nvPr>
            <p:ph sz="quarter" idx="10"/>
          </p:nvPr>
        </p:nvSpPr>
        <p:spPr>
          <a:xfrm>
            <a:off x="457200" y="1371600"/>
            <a:ext cx="8229600" cy="4756150"/>
          </a:xfrm>
        </p:spPr>
        <p:txBody>
          <a:bodyPr/>
          <a:lstStyle/>
          <a:p>
            <a:pPr marL="0" indent="0"/>
            <a:endParaRPr altLang="en-US">
              <a:ea typeface="ＭＳ Ｐゴシック" panose="020B0600070205080204" pitchFamily="34" charset="-128"/>
            </a:endParaRPr>
          </a:p>
          <a:p>
            <a:pPr marL="0" indent="0"/>
            <a:endParaRPr altLang="en-US">
              <a:ea typeface="ＭＳ Ｐゴシック" panose="020B0600070205080204" pitchFamily="34" charset="-128"/>
            </a:endParaRPr>
          </a:p>
        </p:txBody>
      </p:sp>
      <p:pic>
        <p:nvPicPr>
          <p:cNvPr id="174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8670" y="1754188"/>
            <a:ext cx="4645316" cy="3387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57200" y="1556792"/>
            <a:ext cx="3034680" cy="3847207"/>
          </a:xfrm>
          <a:prstGeom prst="rect">
            <a:avLst/>
          </a:prstGeom>
        </p:spPr>
        <p:txBody>
          <a:bodyPr wrap="square">
            <a:spAutoFit/>
          </a:bodyPr>
          <a:lstStyle/>
          <a:p>
            <a:endParaRPr lang="en-GB" sz="2400" dirty="0">
              <a:solidFill>
                <a:srgbClr val="000000"/>
              </a:solidFill>
              <a:latin typeface="CongressSansLightStd"/>
            </a:endParaRPr>
          </a:p>
          <a:p>
            <a:r>
              <a:rPr lang="en-US" dirty="0">
                <a:solidFill>
                  <a:srgbClr val="211D1E"/>
                </a:solidFill>
                <a:latin typeface="+mn-lt"/>
              </a:rPr>
              <a:t>Removing old plaster from backgrounds is a process known as ‘hacking’. </a:t>
            </a:r>
          </a:p>
          <a:p>
            <a:r>
              <a:rPr lang="en-US" dirty="0">
                <a:solidFill>
                  <a:srgbClr val="211D1E"/>
                </a:solidFill>
                <a:latin typeface="+mn-lt"/>
              </a:rPr>
              <a:t>It is important to remove all loose plaster from the surface. This can be carried out by hand or mechanically using various tools and equipment. </a:t>
            </a:r>
            <a:endParaRPr lang="en-GB" dirty="0">
              <a:latin typeface="+mn-lt"/>
            </a:endParaRPr>
          </a:p>
        </p:txBody>
      </p:sp>
    </p:spTree>
    <p:extLst>
      <p:ext uri="{BB962C8B-B14F-4D97-AF65-F5344CB8AC3E}">
        <p14:creationId xmlns:p14="http://schemas.microsoft.com/office/powerpoint/2010/main" val="4007750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r>
              <a:rPr lang="en-GB" altLang="en-US">
                <a:ea typeface="ＭＳ Ｐゴシック" panose="020B0600070205080204" pitchFamily="34" charset="-128"/>
              </a:rPr>
              <a:t>Scutch hammer</a:t>
            </a:r>
          </a:p>
        </p:txBody>
      </p:sp>
      <p:pic>
        <p:nvPicPr>
          <p:cNvPr id="18435" name="Picture 4" descr="A close up of a tool&#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668463"/>
            <a:ext cx="5616575" cy="421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Content Placeholder 5"/>
          <p:cNvSpPr>
            <a:spLocks noGrp="1" noChangeArrowheads="1"/>
          </p:cNvSpPr>
          <p:nvPr>
            <p:ph sz="quarter" idx="10"/>
          </p:nvPr>
        </p:nvSpPr>
        <p:spPr>
          <a:xfrm>
            <a:off x="457200" y="1916832"/>
            <a:ext cx="2458616" cy="2489448"/>
          </a:xfrm>
        </p:spPr>
        <p:txBody>
          <a:bodyPr/>
          <a:lstStyle/>
          <a:p>
            <a:endParaRPr lang="en-GB" dirty="0"/>
          </a:p>
          <a:p>
            <a:r>
              <a:rPr lang="en-US" dirty="0"/>
              <a:t>This hammer has sharp teeth and can be used for removing plaster. It leaves a rough surface on backgrounds.	</a:t>
            </a:r>
          </a:p>
          <a:p>
            <a:pPr marL="0" indent="0"/>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1336087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en-GB" altLang="en-US">
                <a:ea typeface="ＭＳ Ｐゴシック" panose="020B0600070205080204" pitchFamily="34" charset="-128"/>
              </a:rPr>
              <a:t>Pick hammer</a:t>
            </a:r>
          </a:p>
        </p:txBody>
      </p:sp>
      <p:sp>
        <p:nvSpPr>
          <p:cNvPr id="19459" name="Content Placeholder 2"/>
          <p:cNvSpPr>
            <a:spLocks noGrp="1" noChangeArrowheads="1"/>
          </p:cNvSpPr>
          <p:nvPr>
            <p:ph sz="quarter" idx="10"/>
          </p:nvPr>
        </p:nvSpPr>
        <p:spPr>
          <a:xfrm>
            <a:off x="457200" y="1371600"/>
            <a:ext cx="8229600" cy="4756150"/>
          </a:xfrm>
        </p:spPr>
        <p:txBody>
          <a:bodyPr/>
          <a:lstStyle/>
          <a:p>
            <a:pPr marL="0" indent="0"/>
            <a:endParaRPr altLang="en-US">
              <a:ea typeface="ＭＳ Ｐゴシック" panose="020B0600070205080204" pitchFamily="34" charset="-128"/>
            </a:endParaRPr>
          </a:p>
          <a:p>
            <a:pPr marL="0" indent="0"/>
            <a:endParaRPr altLang="en-US">
              <a:ea typeface="ＭＳ Ｐゴシック" panose="020B0600070205080204" pitchFamily="34" charset="-128"/>
            </a:endParaRPr>
          </a:p>
        </p:txBody>
      </p:sp>
      <p:pic>
        <p:nvPicPr>
          <p:cNvPr id="19460" name="Picture 4" descr="A close up of a tool&#10;&#10;Description automatically generat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124682"/>
            <a:ext cx="4524375"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40788" y="2458412"/>
            <a:ext cx="4572000" cy="2000548"/>
          </a:xfrm>
          <a:prstGeom prst="rect">
            <a:avLst/>
          </a:prstGeom>
        </p:spPr>
        <p:txBody>
          <a:bodyPr>
            <a:spAutoFit/>
          </a:bodyPr>
          <a:lstStyle/>
          <a:p>
            <a:endParaRPr lang="en-GB" sz="2400" dirty="0">
              <a:solidFill>
                <a:srgbClr val="000000"/>
              </a:solidFill>
              <a:latin typeface="Arial" panose="020B0604020202020204" pitchFamily="34" charset="0"/>
              <a:cs typeface="Arial" panose="020B0604020202020204" pitchFamily="34" charset="0"/>
            </a:endParaRPr>
          </a:p>
          <a:p>
            <a:r>
              <a:rPr lang="en-US" dirty="0">
                <a:solidFill>
                  <a:srgbClr val="211D1E"/>
                </a:solidFill>
                <a:latin typeface="Arial" panose="020B0604020202020204" pitchFamily="34" charset="0"/>
                <a:cs typeface="Arial" panose="020B0604020202020204" pitchFamily="34" charset="0"/>
              </a:rPr>
              <a:t>This hammer has a flat end on one side and a pointed end on the other. It is a good tool for getting in between thin, tight surfaces like brick and stone to rake out the joints. </a:t>
            </a:r>
            <a:r>
              <a:rPr lang="en-US" dirty="0">
                <a:solidFill>
                  <a:srgbClr val="211D1E"/>
                </a:solidFill>
                <a:latin typeface="CongressSansLightStd"/>
              </a:rPr>
              <a:t>	</a:t>
            </a:r>
          </a:p>
        </p:txBody>
      </p:sp>
    </p:spTree>
    <p:extLst>
      <p:ext uri="{BB962C8B-B14F-4D97-AF65-F5344CB8AC3E}">
        <p14:creationId xmlns:p14="http://schemas.microsoft.com/office/powerpoint/2010/main" val="943897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p:txBody>
          <a:bodyPr/>
          <a:lstStyle/>
          <a:p>
            <a:r>
              <a:rPr lang="en-GB" altLang="en-US">
                <a:ea typeface="ＭＳ Ｐゴシック" panose="020B0600070205080204" pitchFamily="34" charset="-128"/>
              </a:rPr>
              <a:t>Claw hammer</a:t>
            </a:r>
          </a:p>
        </p:txBody>
      </p:sp>
      <p:pic>
        <p:nvPicPr>
          <p:cNvPr id="20483" name="Picture 2" descr="20oz Claw Hamme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a:xfrm rot="9189657">
            <a:off x="1184286" y="1909933"/>
            <a:ext cx="3362032" cy="3362032"/>
          </a:xfrm>
          <a:noFill/>
        </p:spPr>
      </p:pic>
      <p:sp>
        <p:nvSpPr>
          <p:cNvPr id="2" name="Rectangle 1"/>
          <p:cNvSpPr/>
          <p:nvPr/>
        </p:nvSpPr>
        <p:spPr>
          <a:xfrm>
            <a:off x="4103688" y="2060848"/>
            <a:ext cx="4572000" cy="2616101"/>
          </a:xfrm>
          <a:prstGeom prst="rect">
            <a:avLst/>
          </a:prstGeom>
        </p:spPr>
        <p:txBody>
          <a:bodyPr>
            <a:spAutoFit/>
          </a:bodyPr>
          <a:lstStyle/>
          <a:p>
            <a:endParaRPr lang="en-GB" sz="2400" dirty="0">
              <a:solidFill>
                <a:srgbClr val="000000"/>
              </a:solidFill>
              <a:latin typeface="CongressSansLightStd"/>
            </a:endParaRPr>
          </a:p>
          <a:p>
            <a:r>
              <a:rPr lang="en-US" dirty="0">
                <a:solidFill>
                  <a:srgbClr val="211D1E"/>
                </a:solidFill>
                <a:latin typeface="Arial" panose="020B0604020202020204" pitchFamily="34" charset="0"/>
                <a:cs typeface="Arial" panose="020B0604020202020204" pitchFamily="34" charset="0"/>
              </a:rPr>
              <a:t>This hammer is used when preparing timber backgrounds that have been previously plastered. Its main function is to remove old nails that might be left in the timber surface, or to remove old lath work or damaged plasterboard. </a:t>
            </a:r>
            <a:r>
              <a:rPr lang="en-US" dirty="0">
                <a:solidFill>
                  <a:srgbClr val="211D1E"/>
                </a:solidFill>
                <a:latin typeface="CongressSansLightStd"/>
              </a:rPr>
              <a:t>	</a:t>
            </a:r>
          </a:p>
        </p:txBody>
      </p:sp>
    </p:spTree>
    <p:extLst>
      <p:ext uri="{BB962C8B-B14F-4D97-AF65-F5344CB8AC3E}">
        <p14:creationId xmlns:p14="http://schemas.microsoft.com/office/powerpoint/2010/main" val="1688155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noChangeArrowheads="1"/>
          </p:cNvSpPr>
          <p:nvPr>
            <p:ph type="title"/>
          </p:nvPr>
        </p:nvSpPr>
        <p:spPr/>
        <p:txBody>
          <a:bodyPr/>
          <a:lstStyle/>
          <a:p>
            <a:r>
              <a:rPr lang="en-GB" altLang="en-US">
                <a:ea typeface="ＭＳ Ｐゴシック" panose="020B0600070205080204" pitchFamily="34" charset="-128"/>
              </a:rPr>
              <a:t>Nail bar used to remove nails in timber</a:t>
            </a:r>
          </a:p>
        </p:txBody>
      </p:sp>
      <p:sp>
        <p:nvSpPr>
          <p:cNvPr id="2" name="TextBox 1">
            <a:extLst>
              <a:ext uri="{FF2B5EF4-FFF2-40B4-BE49-F238E27FC236}">
                <a16:creationId xmlns:a16="http://schemas.microsoft.com/office/drawing/2014/main" id="{71669E28-CC9F-4471-8D67-40B3426B68E6}"/>
              </a:ext>
            </a:extLst>
          </p:cNvPr>
          <p:cNvSpPr txBox="1"/>
          <p:nvPr/>
        </p:nvSpPr>
        <p:spPr>
          <a:xfrm>
            <a:off x="5868144" y="2780928"/>
            <a:ext cx="1097471" cy="504056"/>
          </a:xfrm>
          <a:prstGeom prst="rect">
            <a:avLst/>
          </a:prstGeom>
          <a:noFill/>
        </p:spPr>
        <p:txBody>
          <a:bodyPr wrap="square" rtlCol="0">
            <a:spAutoFit/>
          </a:bodyPr>
          <a:lstStyle/>
          <a:p>
            <a:endParaRPr lang="en-GB" dirty="0"/>
          </a:p>
        </p:txBody>
      </p:sp>
      <p:pic>
        <p:nvPicPr>
          <p:cNvPr id="6" name="Picture 5" descr="A picture containing indoor&#10;&#10;Description automatically generated">
            <a:extLst>
              <a:ext uri="{FF2B5EF4-FFF2-40B4-BE49-F238E27FC236}">
                <a16:creationId xmlns:a16="http://schemas.microsoft.com/office/drawing/2014/main" id="{0FC5F291-7AA2-4559-8DDB-C04A701C88E9}"/>
              </a:ext>
            </a:extLst>
          </p:cNvPr>
          <p:cNvPicPr>
            <a:picLocks noChangeAspect="1"/>
          </p:cNvPicPr>
          <p:nvPr/>
        </p:nvPicPr>
        <p:blipFill>
          <a:blip r:embed="rId2"/>
          <a:stretch>
            <a:fillRect/>
          </a:stretch>
        </p:blipFill>
        <p:spPr>
          <a:xfrm>
            <a:off x="1519870" y="1772816"/>
            <a:ext cx="5461000" cy="3644900"/>
          </a:xfrm>
          <a:prstGeom prst="rect">
            <a:avLst/>
          </a:prstGeom>
        </p:spPr>
      </p:pic>
    </p:spTree>
    <p:extLst>
      <p:ext uri="{BB962C8B-B14F-4D97-AF65-F5344CB8AC3E}">
        <p14:creationId xmlns:p14="http://schemas.microsoft.com/office/powerpoint/2010/main" val="269655085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1099</TotalTime>
  <Words>727</Words>
  <Application>Microsoft Office PowerPoint</Application>
  <PresentationFormat>On-screen Show (4:3)</PresentationFormat>
  <Paragraphs>65</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CongressSansLightStd</vt:lpstr>
      <vt:lpstr>Lucida Grande</vt:lpstr>
      <vt:lpstr>Times New Roman</vt:lpstr>
      <vt:lpstr>Default Design</vt:lpstr>
      <vt:lpstr>PowerPoint 6: Tools for preparing different backgrounds for plastering work</vt:lpstr>
      <vt:lpstr>Forming a key</vt:lpstr>
      <vt:lpstr>Tools and equipment used for preparing backgrounds</vt:lpstr>
      <vt:lpstr>Lump hammer and bolster</vt:lpstr>
      <vt:lpstr>Removing defected plasterwork</vt:lpstr>
      <vt:lpstr>Scutch hammer</vt:lpstr>
      <vt:lpstr>Pick hammer</vt:lpstr>
      <vt:lpstr>Claw hammer</vt:lpstr>
      <vt:lpstr>Nail bar used to remove nails in timber</vt:lpstr>
      <vt:lpstr>Lath hammer</vt:lpstr>
      <vt:lpstr>Bonding agents</vt:lpstr>
      <vt:lpstr>Applying a bonding slurry with a brush</vt:lpstr>
      <vt:lpstr>Roller and tray used for applying bonding grit</vt:lpstr>
      <vt:lpstr>Grit bonding adhesive</vt:lpstr>
      <vt:lpstr>Used on high suction backgrounds</vt:lpstr>
      <vt:lpstr>Floor scrapers</vt:lpstr>
      <vt:lpstr>Mechanical breaker</vt:lpstr>
      <vt:lpstr>Transformer</vt:lpstr>
      <vt:lpstr>Scoring a surface with a grinder</vt:lpstr>
      <vt:lpstr>Needle gun attachment for removing flaking paint</vt:lpstr>
      <vt:lpstr>Resources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139</cp:revision>
  <dcterms:created xsi:type="dcterms:W3CDTF">2013-05-28T00:38:54Z</dcterms:created>
  <dcterms:modified xsi:type="dcterms:W3CDTF">2021-03-24T15:25:09Z</dcterms:modified>
</cp:coreProperties>
</file>