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</p:sldMasterIdLst>
  <p:notesMasterIdLst>
    <p:notesMasterId r:id="rId17"/>
  </p:notesMasterIdLst>
  <p:handoutMasterIdLst>
    <p:handoutMasterId r:id="rId18"/>
  </p:handoutMasterIdLst>
  <p:sldIdLst>
    <p:sldId id="256" r:id="rId2"/>
    <p:sldId id="342" r:id="rId3"/>
    <p:sldId id="343" r:id="rId4"/>
    <p:sldId id="344" r:id="rId5"/>
    <p:sldId id="345" r:id="rId6"/>
    <p:sldId id="346" r:id="rId7"/>
    <p:sldId id="347" r:id="rId8"/>
    <p:sldId id="348" r:id="rId9"/>
    <p:sldId id="349" r:id="rId10"/>
    <p:sldId id="350" r:id="rId11"/>
    <p:sldId id="351" r:id="rId12"/>
    <p:sldId id="352" r:id="rId13"/>
    <p:sldId id="353" r:id="rId14"/>
    <p:sldId id="354" r:id="rId15"/>
    <p:sldId id="267" r:id="rId16"/>
  </p:sldIdLst>
  <p:sldSz cx="9144000" cy="6858000" type="screen4x3"/>
  <p:notesSz cx="6858000" cy="9144000"/>
  <p:custDataLst>
    <p:tags r:id="rId1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4"/>
    <p:restoredTop sz="86395"/>
  </p:normalViewPr>
  <p:slideViewPr>
    <p:cSldViewPr showGuides="1">
      <p:cViewPr varScale="1">
        <p:scale>
          <a:sx n="57" d="100"/>
          <a:sy n="57" d="100"/>
        </p:scale>
        <p:origin x="836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lvl1pPr>
            <a:lvl3pPr marL="540000" marR="0" indent="-270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Lucida Grande"/>
              <a:buChar char="–"/>
              <a:tabLst/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0"/>
            <a:r>
              <a:rPr lang="en-GB" noProof="0"/>
              <a:t>Click to edit Master text styles</a:t>
            </a:r>
          </a:p>
          <a:p>
            <a:pPr lvl="2"/>
            <a:endParaRPr lang="en-GB"/>
          </a:p>
          <a:p>
            <a:pPr lvl="2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696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268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490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083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02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989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294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515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15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109: Plastering and interior systems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13: A</a:t>
            </a:r>
            <a:r>
              <a:rPr lang="en-GB" altLang="en-US" dirty="0">
                <a:ea typeface="ＭＳ Ｐゴシック" panose="020B0600070205080204" pitchFamily="34" charset="-128"/>
              </a:rPr>
              <a:t>pplication methods and techniques when applying plaster systems</a:t>
            </a:r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 noChangeArrowheads="1"/>
          </p:cNvSpPr>
          <p:nvPr>
            <p:ph type="title"/>
          </p:nvPr>
        </p:nvSpPr>
        <p:spPr>
          <a:xfrm>
            <a:off x="330200" y="1052736"/>
            <a:ext cx="8218488" cy="382587"/>
          </a:xfrm>
        </p:spPr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Ruling and devil floating</a:t>
            </a:r>
          </a:p>
        </p:txBody>
      </p:sp>
      <p:sp>
        <p:nvSpPr>
          <p:cNvPr id="21507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330200" y="1628800"/>
            <a:ext cx="8362950" cy="4754562"/>
          </a:xfrm>
        </p:spPr>
        <p:txBody>
          <a:bodyPr/>
          <a:lstStyle/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Applying, ruling and devil floating, preparing for the finishing plaster surface.</a:t>
            </a:r>
          </a:p>
        </p:txBody>
      </p:sp>
      <p:pic>
        <p:nvPicPr>
          <p:cNvPr id="2150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2708275"/>
            <a:ext cx="2479675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938" y="2717800"/>
            <a:ext cx="2613025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87" t="14838" r="40173"/>
          <a:stretch>
            <a:fillRect/>
          </a:stretch>
        </p:blipFill>
        <p:spPr bwMode="auto">
          <a:xfrm>
            <a:off x="6143625" y="2717800"/>
            <a:ext cx="2549525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52109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 noChangeArrowheads="1"/>
          </p:cNvSpPr>
          <p:nvPr>
            <p:ph type="title"/>
          </p:nvPr>
        </p:nvSpPr>
        <p:spPr>
          <a:xfrm>
            <a:off x="422880" y="1052513"/>
            <a:ext cx="8218487" cy="503238"/>
          </a:xfrm>
        </p:spPr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Preparing floated walls</a:t>
            </a:r>
          </a:p>
        </p:txBody>
      </p:sp>
      <p:sp>
        <p:nvSpPr>
          <p:cNvPr id="22531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22880" y="1560860"/>
            <a:ext cx="8229600" cy="5075237"/>
          </a:xfrm>
        </p:spPr>
        <p:txBody>
          <a:bodyPr/>
          <a:lstStyle/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Floated wall surfaces need to be prepared by: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removing snots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cutting back at angles and ceiling lines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checking and cleaning and controlling suction.</a:t>
            </a:r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899" y="1108510"/>
            <a:ext cx="2151534" cy="2333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15" t="11011" r="13570" b="21349"/>
          <a:stretch>
            <a:fillRect/>
          </a:stretch>
        </p:blipFill>
        <p:spPr bwMode="auto">
          <a:xfrm>
            <a:off x="3957781" y="3752254"/>
            <a:ext cx="2058105" cy="2333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6" t="3255" r="6413" b="7397"/>
          <a:stretch>
            <a:fillRect/>
          </a:stretch>
        </p:blipFill>
        <p:spPr bwMode="auto">
          <a:xfrm>
            <a:off x="6253691" y="3717032"/>
            <a:ext cx="2160984" cy="23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62065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 noChangeArrowheads="1"/>
          </p:cNvSpPr>
          <p:nvPr>
            <p:ph type="title"/>
          </p:nvPr>
        </p:nvSpPr>
        <p:spPr>
          <a:xfrm>
            <a:off x="426243" y="1180306"/>
            <a:ext cx="8218488" cy="382587"/>
          </a:xfrm>
        </p:spPr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Applying and finishing plasters</a:t>
            </a:r>
          </a:p>
        </p:txBody>
      </p:sp>
      <p:sp>
        <p:nvSpPr>
          <p:cNvPr id="23555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3239" y="1832769"/>
            <a:ext cx="4838841" cy="5010150"/>
          </a:xfrm>
        </p:spPr>
        <p:txBody>
          <a:bodyPr/>
          <a:lstStyle/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Plasterers apply two applications of setting plaster.</a:t>
            </a:r>
          </a:p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Process of applying</a:t>
            </a:r>
            <a:br>
              <a:rPr altLang="en-US" dirty="0">
                <a:ea typeface="ＭＳ Ｐゴシック" panose="020B0600070205080204" pitchFamily="34" charset="-128"/>
              </a:rPr>
            </a:br>
            <a:r>
              <a:rPr altLang="en-US" dirty="0">
                <a:ea typeface="ＭＳ Ｐゴシック" panose="020B0600070205080204" pitchFamily="34" charset="-128"/>
              </a:rPr>
              <a:t>setting coats on</a:t>
            </a:r>
            <a:br>
              <a:rPr altLang="en-US" dirty="0">
                <a:ea typeface="ＭＳ Ｐゴシック" panose="020B0600070205080204" pitchFamily="34" charset="-128"/>
              </a:rPr>
            </a:br>
            <a:r>
              <a:rPr altLang="en-US" dirty="0">
                <a:ea typeface="ＭＳ Ｐゴシック" panose="020B0600070205080204" pitchFamily="34" charset="-128"/>
              </a:rPr>
              <a:t>plasterboard.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397352"/>
            <a:ext cx="2946672" cy="3209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4743" y="2852936"/>
            <a:ext cx="2746648" cy="3174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54619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One coat plaster</a:t>
            </a:r>
          </a:p>
        </p:txBody>
      </p:sp>
      <p:sp>
        <p:nvSpPr>
          <p:cNvPr id="24579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69075" y="1700808"/>
            <a:ext cx="8229600" cy="4756150"/>
          </a:xfrm>
        </p:spPr>
        <p:txBody>
          <a:bodyPr/>
          <a:lstStyle/>
          <a:p>
            <a:pPr marL="0" indent="0"/>
            <a:r>
              <a:rPr altLang="en-US" sz="2000" dirty="0">
                <a:ea typeface="ＭＳ Ｐゴシック" panose="020B0600070205080204" pitchFamily="34" charset="-128"/>
              </a:rPr>
              <a:t>Although one coat work is generally related to the application of the setting coat, there are pre-mixed plasters that can be applied approximately 10mm thick and finished in one application.</a:t>
            </a:r>
          </a:p>
          <a:p>
            <a:pPr marL="0" indent="0"/>
            <a:r>
              <a:rPr altLang="en-US" sz="2000" dirty="0">
                <a:ea typeface="ＭＳ Ｐゴシック" panose="020B0600070205080204" pitchFamily="34" charset="-128"/>
              </a:rPr>
              <a:t>This plaster is known as one coat plaster and it can also be applied by a spray machine. </a:t>
            </a:r>
          </a:p>
          <a:p>
            <a:pPr marL="0" indent="0"/>
            <a:r>
              <a:rPr altLang="en-US" sz="2000" dirty="0">
                <a:ea typeface="ＭＳ Ｐゴシック" panose="020B0600070205080204" pitchFamily="34" charset="-128"/>
              </a:rPr>
              <a:t>Advantages.</a:t>
            </a:r>
          </a:p>
          <a:p>
            <a:pPr marL="0" indent="0"/>
            <a:r>
              <a:rPr altLang="en-US" sz="2000" dirty="0">
                <a:ea typeface="ＭＳ Ｐゴシック" panose="020B0600070205080204" pitchFamily="34" charset="-128"/>
              </a:rPr>
              <a:t>Disadvantages.</a:t>
            </a:r>
          </a:p>
        </p:txBody>
      </p:sp>
    </p:spTree>
    <p:extLst>
      <p:ext uri="{BB962C8B-B14F-4D97-AF65-F5344CB8AC3E}">
        <p14:creationId xmlns:p14="http://schemas.microsoft.com/office/powerpoint/2010/main" val="32343777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 noChangeArrowheads="1"/>
          </p:cNvSpPr>
          <p:nvPr>
            <p:ph type="title"/>
          </p:nvPr>
        </p:nvSpPr>
        <p:spPr>
          <a:xfrm>
            <a:off x="457200" y="1219200"/>
            <a:ext cx="8218487" cy="598487"/>
          </a:xfrm>
        </p:spPr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Defected plaster surfaces</a:t>
            </a:r>
          </a:p>
        </p:txBody>
      </p:sp>
      <p:sp>
        <p:nvSpPr>
          <p:cNvPr id="25603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817687"/>
            <a:ext cx="8229600" cy="5233988"/>
          </a:xfrm>
        </p:spPr>
        <p:txBody>
          <a:bodyPr/>
          <a:lstStyle/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Poor workmanship can lead to the following faults arising in the plastering work: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Surface staining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Blemishes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Blistering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Grinning </a:t>
            </a:r>
          </a:p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 </a:t>
            </a:r>
          </a:p>
        </p:txBody>
      </p:sp>
      <p:sp>
        <p:nvSpPr>
          <p:cNvPr id="2" name="Rectangle 1"/>
          <p:cNvSpPr/>
          <p:nvPr/>
        </p:nvSpPr>
        <p:spPr>
          <a:xfrm>
            <a:off x="4049688" y="3068960"/>
            <a:ext cx="509431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1000"/>
              </a:spcBef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Snots</a:t>
            </a:r>
          </a:p>
          <a:p>
            <a:pPr marL="342900" indent="-342900">
              <a:spcBef>
                <a:spcPts val="1000"/>
              </a:spcBef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Shrinkage cracks </a:t>
            </a:r>
          </a:p>
          <a:p>
            <a:pPr marL="342900" indent="-342900">
              <a:spcBef>
                <a:spcPts val="1000"/>
              </a:spcBef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Hairline cracks</a:t>
            </a:r>
          </a:p>
          <a:p>
            <a:pPr marL="342900" indent="-342900">
              <a:spcBef>
                <a:spcPts val="1000"/>
              </a:spcBef>
              <a:spcAft>
                <a:spcPts val="10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Efflorescence.</a:t>
            </a:r>
          </a:p>
        </p:txBody>
      </p:sp>
    </p:spTree>
    <p:extLst>
      <p:ext uri="{BB962C8B-B14F-4D97-AF65-F5344CB8AC3E}">
        <p14:creationId xmlns:p14="http://schemas.microsoft.com/office/powerpoint/2010/main" val="14641421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Types of plastering work</a:t>
            </a:r>
          </a:p>
        </p:txBody>
      </p:sp>
      <p:sp>
        <p:nvSpPr>
          <p:cNvPr id="13315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57200" y="1556792"/>
            <a:ext cx="8229600" cy="436245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Heritage and conservation plastering work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Restoration plastering work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Modern plastering work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Maintenance work</a:t>
            </a:r>
          </a:p>
        </p:txBody>
      </p:sp>
    </p:spTree>
    <p:extLst>
      <p:ext uri="{BB962C8B-B14F-4D97-AF65-F5344CB8AC3E}">
        <p14:creationId xmlns:p14="http://schemas.microsoft.com/office/powerpoint/2010/main" val="1842515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Traditional and modern materials</a:t>
            </a:r>
          </a:p>
        </p:txBody>
      </p:sp>
      <p:sp>
        <p:nvSpPr>
          <p:cNvPr id="14339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611560" y="1700808"/>
            <a:ext cx="8229600" cy="42480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Advantages and disadvantages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Loose plastering materials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Factory batched materials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Pre-blended plastering materials</a:t>
            </a:r>
          </a:p>
          <a:p>
            <a:endParaRPr altLang="en-US" sz="2400" dirty="0">
              <a:ea typeface="ＭＳ Ｐゴシック" panose="020B0600070205080204" pitchFamily="34" charset="-128"/>
            </a:endParaRPr>
          </a:p>
          <a:p>
            <a:endParaRPr altLang="en-US" sz="2400" dirty="0">
              <a:ea typeface="ＭＳ Ｐゴシック" panose="020B0600070205080204" pitchFamily="34" charset="-128"/>
            </a:endParaRPr>
          </a:p>
          <a:p>
            <a:endParaRPr altLang="en-US" sz="240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2345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Applying plastering systems</a:t>
            </a:r>
          </a:p>
        </p:txBody>
      </p:sp>
      <p:sp>
        <p:nvSpPr>
          <p:cNvPr id="15363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1644" y="1628800"/>
            <a:ext cx="6784652" cy="4756150"/>
          </a:xfrm>
        </p:spPr>
        <p:txBody>
          <a:bodyPr/>
          <a:lstStyle/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The type of plastering that can be carried out on internal walls within buildings will be restricted by the background’s surface. </a:t>
            </a:r>
          </a:p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Internal solid plastering can be classed as one, two or three coat work. </a:t>
            </a:r>
          </a:p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However, some surfaces will require additional plaster application . </a:t>
            </a:r>
          </a:p>
        </p:txBody>
      </p:sp>
    </p:spTree>
    <p:extLst>
      <p:ext uri="{BB962C8B-B14F-4D97-AF65-F5344CB8AC3E}">
        <p14:creationId xmlns:p14="http://schemas.microsoft.com/office/powerpoint/2010/main" val="4271198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Plastering process</a:t>
            </a:r>
          </a:p>
        </p:txBody>
      </p:sp>
      <p:sp>
        <p:nvSpPr>
          <p:cNvPr id="16387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68854" y="1772816"/>
            <a:ext cx="8229600" cy="475615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altLang="en-US" dirty="0">
                <a:ea typeface="ＭＳ Ｐゴシック" panose="020B0600070205080204" pitchFamily="34" charset="-128"/>
              </a:rPr>
              <a:t>Pricking up coat on EML and timber lath</a:t>
            </a:r>
          </a:p>
          <a:p>
            <a:pPr marL="457200" indent="-457200">
              <a:buFont typeface="+mj-lt"/>
              <a:buAutoNum type="arabicPeriod"/>
            </a:pPr>
            <a:r>
              <a:rPr altLang="en-US" dirty="0">
                <a:ea typeface="ＭＳ Ｐゴシック" panose="020B0600070205080204" pitchFamily="34" charset="-128"/>
              </a:rPr>
              <a:t>Dubbing out coat around stone/slate crevices</a:t>
            </a:r>
          </a:p>
          <a:p>
            <a:pPr marL="457200" indent="-457200">
              <a:buFont typeface="+mj-lt"/>
              <a:buAutoNum type="arabicPeriod"/>
            </a:pPr>
            <a:r>
              <a:rPr altLang="en-US" dirty="0">
                <a:ea typeface="ＭＳ Ｐゴシック" panose="020B0600070205080204" pitchFamily="34" charset="-128"/>
              </a:rPr>
              <a:t>Scratch coat on uneven background surface</a:t>
            </a:r>
          </a:p>
          <a:p>
            <a:pPr marL="457200" indent="-457200">
              <a:buFont typeface="+mj-lt"/>
              <a:buAutoNum type="arabicPeriod"/>
            </a:pPr>
            <a:r>
              <a:rPr altLang="en-US" dirty="0">
                <a:ea typeface="ＭＳ Ｐゴシック" panose="020B0600070205080204" pitchFamily="34" charset="-128"/>
              </a:rPr>
              <a:t>Floating coat is a backing coat for the finish </a:t>
            </a:r>
          </a:p>
          <a:p>
            <a:pPr marL="457200" indent="-457200">
              <a:buFont typeface="+mj-lt"/>
              <a:buAutoNum type="arabicPeriod"/>
            </a:pPr>
            <a:r>
              <a:rPr altLang="en-US" dirty="0">
                <a:ea typeface="ＭＳ Ｐゴシック" panose="020B0600070205080204" pitchFamily="34" charset="-128"/>
              </a:rPr>
              <a:t>Finishing coat known as skim. 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1662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Pricking up coat on to timber lath</a:t>
            </a:r>
          </a:p>
        </p:txBody>
      </p:sp>
      <p:pic>
        <p:nvPicPr>
          <p:cNvPr id="17411" name="Content Placeholder 4" descr="The roof of a building&#10;&#10;Description automatically generated"/>
          <p:cNvPicPr>
            <a:picLocks noGrp="1" noChangeAspect="1" noChangeArrowheads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5650" y="1481138"/>
            <a:ext cx="6923088" cy="3895725"/>
          </a:xfrm>
        </p:spPr>
      </p:pic>
    </p:spTree>
    <p:extLst>
      <p:ext uri="{BB962C8B-B14F-4D97-AF65-F5344CB8AC3E}">
        <p14:creationId xmlns:p14="http://schemas.microsoft.com/office/powerpoint/2010/main" val="1838444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Pricking up coat on to expanded metal lath</a:t>
            </a:r>
          </a:p>
        </p:txBody>
      </p:sp>
      <p:pic>
        <p:nvPicPr>
          <p:cNvPr id="18435" name="Content Placeholder 4" descr="A picture containing person, man, building, brick&#10;&#10;Description automatically generated"/>
          <p:cNvPicPr>
            <a:picLocks noGrp="1" noChangeAspect="1" noChangeArrowheads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03"/>
          <a:stretch>
            <a:fillRect/>
          </a:stretch>
        </p:blipFill>
        <p:spPr>
          <a:xfrm>
            <a:off x="1619672" y="1556792"/>
            <a:ext cx="5257006" cy="4090599"/>
          </a:xfrm>
        </p:spPr>
      </p:pic>
    </p:spTree>
    <p:extLst>
      <p:ext uri="{BB962C8B-B14F-4D97-AF65-F5344CB8AC3E}">
        <p14:creationId xmlns:p14="http://schemas.microsoft.com/office/powerpoint/2010/main" val="254336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Scratch coat</a:t>
            </a:r>
          </a:p>
        </p:txBody>
      </p:sp>
      <p:pic>
        <p:nvPicPr>
          <p:cNvPr id="19459" name="Content Placeholder 5" descr="A picture containing curtain, white, fabric, shower&#10;&#10;Description automatically generated"/>
          <p:cNvPicPr>
            <a:picLocks noGrp="1" noChangeAspect="1" noChangeArrowheads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0" y="1773238"/>
            <a:ext cx="7620000" cy="3959225"/>
          </a:xfrm>
        </p:spPr>
      </p:pic>
    </p:spTree>
    <p:extLst>
      <p:ext uri="{BB962C8B-B14F-4D97-AF65-F5344CB8AC3E}">
        <p14:creationId xmlns:p14="http://schemas.microsoft.com/office/powerpoint/2010/main" val="35877860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Floating coat</a:t>
            </a:r>
          </a:p>
        </p:txBody>
      </p:sp>
      <p:sp>
        <p:nvSpPr>
          <p:cNvPr id="20483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700808"/>
            <a:ext cx="8229600" cy="4756150"/>
          </a:xfrm>
        </p:spPr>
        <p:txBody>
          <a:bodyPr/>
          <a:lstStyle/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The floating process is applied approximately 10mm thick and ruled using one of the following methods: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Two coat work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Dot and screed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Box or broad screed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Free hand ruling.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11224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984</TotalTime>
  <Words>351</Words>
  <Application>Microsoft Office PowerPoint</Application>
  <PresentationFormat>On-screen Show (4:3)</PresentationFormat>
  <Paragraphs>71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Lucida Grande</vt:lpstr>
      <vt:lpstr>Times New Roman</vt:lpstr>
      <vt:lpstr>Default Design</vt:lpstr>
      <vt:lpstr>PowerPoint 13: Application methods and techniques when applying plaster systems</vt:lpstr>
      <vt:lpstr>Types of plastering work</vt:lpstr>
      <vt:lpstr>Traditional and modern materials</vt:lpstr>
      <vt:lpstr>Applying plastering systems</vt:lpstr>
      <vt:lpstr>Plastering process</vt:lpstr>
      <vt:lpstr>Pricking up coat on to timber lath</vt:lpstr>
      <vt:lpstr>Pricking up coat on to expanded metal lath</vt:lpstr>
      <vt:lpstr>Scratch coat</vt:lpstr>
      <vt:lpstr>Floating coat</vt:lpstr>
      <vt:lpstr>Ruling and devil floating</vt:lpstr>
      <vt:lpstr>Preparing floated walls</vt:lpstr>
      <vt:lpstr>Applying and finishing plasters</vt:lpstr>
      <vt:lpstr>One coat plaster</vt:lpstr>
      <vt:lpstr>Defected plaster surfaces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132</cp:revision>
  <dcterms:created xsi:type="dcterms:W3CDTF">2013-05-28T00:38:54Z</dcterms:created>
  <dcterms:modified xsi:type="dcterms:W3CDTF">2021-05-06T11:10:22Z</dcterms:modified>
</cp:coreProperties>
</file>