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Lst>
  <p:notesMasterIdLst>
    <p:notesMasterId r:id="rId20"/>
  </p:notesMasterIdLst>
  <p:handoutMasterIdLst>
    <p:handoutMasterId r:id="rId21"/>
  </p:handoutMasterIdLst>
  <p:sldIdLst>
    <p:sldId id="256" r:id="rId2"/>
    <p:sldId id="343" r:id="rId3"/>
    <p:sldId id="344" r:id="rId4"/>
    <p:sldId id="345" r:id="rId5"/>
    <p:sldId id="347" r:id="rId6"/>
    <p:sldId id="348" r:id="rId7"/>
    <p:sldId id="349" r:id="rId8"/>
    <p:sldId id="351" r:id="rId9"/>
    <p:sldId id="352" r:id="rId10"/>
    <p:sldId id="353" r:id="rId11"/>
    <p:sldId id="354" r:id="rId12"/>
    <p:sldId id="355" r:id="rId13"/>
    <p:sldId id="356" r:id="rId14"/>
    <p:sldId id="357" r:id="rId15"/>
    <p:sldId id="358" r:id="rId16"/>
    <p:sldId id="359" r:id="rId17"/>
    <p:sldId id="360" r:id="rId18"/>
    <p:sldId id="267" r:id="rId19"/>
  </p:sldIdLst>
  <p:sldSz cx="9144000" cy="6858000" type="screen4x3"/>
  <p:notesSz cx="6858000" cy="9144000"/>
  <p:custDataLst>
    <p:tags r:id="rId22"/>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iona Freel" initials="FF" lastIdx="1" clrIdx="0">
    <p:extLst>
      <p:ext uri="{19B8F6BF-5375-455C-9EA6-DF929625EA0E}">
        <p15:presenceInfo xmlns:p15="http://schemas.microsoft.com/office/powerpoint/2012/main" userId="S::Fiona.Freel@cityandguilds.com::3a7a7974-e831-4583-92ac-603bf88d45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44"/>
    <p:restoredTop sz="93172" autoAdjust="0"/>
  </p:normalViewPr>
  <p:slideViewPr>
    <p:cSldViewPr showGuides="1">
      <p:cViewPr varScale="1">
        <p:scale>
          <a:sx n="62" d="100"/>
          <a:sy n="62" d="100"/>
        </p:scale>
        <p:origin x="69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5/6/2021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Set Worksheet 41</a:t>
            </a:r>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3080230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Set Worksheet 42</a:t>
            </a:r>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32315814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Set Worksheet 43</a:t>
            </a:r>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158873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ChangeArrowheads="1" noTextEdit="1"/>
          </p:cNvSpPr>
          <p:nvPr>
            <p:ph type="sldImg"/>
          </p:nvPr>
        </p:nvSpPr>
        <p:spPr>
          <a:ln/>
        </p:spPr>
      </p:sp>
      <p:sp>
        <p:nvSpPr>
          <p:cNvPr id="3174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Arial" panose="020B0604020202020204" pitchFamily="34" charset="0"/>
                <a:ea typeface="ＭＳ Ｐゴシック" panose="020B0600070205080204" pitchFamily="34" charset="-128"/>
              </a:rPr>
              <a:t>Set Worksheet 44</a:t>
            </a:r>
          </a:p>
        </p:txBody>
      </p:sp>
      <p:sp>
        <p:nvSpPr>
          <p:cNvPr id="31748" name="Slide Number Placeholder 3"/>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ＭＳ Ｐゴシック" panose="020B0600070205080204" pitchFamily="34" charset="-128"/>
              </a:defRPr>
            </a:lvl1pPr>
            <a:lvl2pPr marL="742950" indent="-285750">
              <a:spcBef>
                <a:spcPct val="30000"/>
              </a:spcBef>
              <a:defRPr sz="1200">
                <a:solidFill>
                  <a:schemeClr val="tx1"/>
                </a:solidFill>
                <a:latin typeface="Arial" panose="020B0604020202020204" pitchFamily="34" charset="0"/>
                <a:ea typeface="ＭＳ Ｐゴシック" panose="020B0600070205080204" pitchFamily="34" charset="-128"/>
              </a:defRPr>
            </a:lvl2pPr>
            <a:lvl3pPr marL="1143000" indent="-228600">
              <a:spcBef>
                <a:spcPct val="30000"/>
              </a:spcBef>
              <a:defRPr sz="1200">
                <a:solidFill>
                  <a:schemeClr val="tx1"/>
                </a:solidFill>
                <a:latin typeface="Arial" panose="020B0604020202020204" pitchFamily="34" charset="0"/>
                <a:ea typeface="ＭＳ Ｐゴシック" panose="020B0600070205080204" pitchFamily="34" charset="-128"/>
              </a:defRPr>
            </a:lvl3pPr>
            <a:lvl4pPr marL="1600200" indent="-228600">
              <a:spcBef>
                <a:spcPct val="30000"/>
              </a:spcBef>
              <a:defRPr sz="1200">
                <a:solidFill>
                  <a:schemeClr val="tx1"/>
                </a:solidFill>
                <a:latin typeface="Arial" panose="020B0604020202020204" pitchFamily="34" charset="0"/>
                <a:ea typeface="ＭＳ Ｐゴシック" panose="020B0600070205080204" pitchFamily="34" charset="-128"/>
              </a:defRPr>
            </a:lvl4pPr>
            <a:lvl5pPr marL="2057400" indent="-228600">
              <a:spcBef>
                <a:spcPct val="30000"/>
              </a:spcBef>
              <a:defRPr sz="12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ＭＳ Ｐゴシック" panose="020B0600070205080204" pitchFamily="34" charset="-128"/>
              </a:defRPr>
            </a:lvl9pPr>
          </a:lstStyle>
          <a:p>
            <a:pPr>
              <a:spcBef>
                <a:spcPct val="0"/>
              </a:spcBef>
            </a:pPr>
            <a:fld id="{6742B581-57D6-418D-B0D3-59BE6BEE8C7A}" type="slidenum">
              <a:rPr lang="en-GB" altLang="en-US" smtClean="0"/>
              <a:pPr>
                <a:spcBef>
                  <a:spcPct val="0"/>
                </a:spcBef>
              </a:pPr>
              <a:t>16</a:t>
            </a:fld>
            <a:endParaRPr lang="en-GB" altLang="en-US"/>
          </a:p>
        </p:txBody>
      </p:sp>
    </p:spTree>
    <p:extLst>
      <p:ext uri="{BB962C8B-B14F-4D97-AF65-F5344CB8AC3E}">
        <p14:creationId xmlns:p14="http://schemas.microsoft.com/office/powerpoint/2010/main" val="8857742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020483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1555245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1173417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1618190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7465761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9332646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3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41696743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4003418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90180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604350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489924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895001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4189798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426622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5082376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18</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18"/>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19"/>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 id="2147483665" r:id="rId13"/>
    <p:sldLayoutId id="2147483666" r:id="rId14"/>
    <p:sldLayoutId id="2147483667" r:id="rId15"/>
    <p:sldLayoutId id="2147483668" r:id="rId16"/>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109: Plastering and interior systems</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altLang="en-US" dirty="0">
                <a:ea typeface="ＭＳ Ｐゴシック" panose="020B0600070205080204" pitchFamily="34" charset="-128"/>
              </a:rPr>
              <a:t>PowerPoint 11: Understand how to install plasterboards and timber laths: Tools and equipment</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noChangeArrowheads="1"/>
          </p:cNvSpPr>
          <p:nvPr>
            <p:ph type="title"/>
          </p:nvPr>
        </p:nvSpPr>
        <p:spPr/>
        <p:txBody>
          <a:bodyPr/>
          <a:lstStyle/>
          <a:p>
            <a:r>
              <a:rPr lang="en-GB" altLang="en-US">
                <a:ea typeface="ＭＳ Ｐゴシック" panose="020B0600070205080204" pitchFamily="34" charset="-128"/>
              </a:rPr>
              <a:t>Fixings with galvanised nails</a:t>
            </a:r>
          </a:p>
        </p:txBody>
      </p:sp>
      <p:sp>
        <p:nvSpPr>
          <p:cNvPr id="24579" name="Content Placeholder 2"/>
          <p:cNvSpPr>
            <a:spLocks noGrp="1" noChangeArrowheads="1"/>
          </p:cNvSpPr>
          <p:nvPr>
            <p:ph sz="quarter" idx="10"/>
          </p:nvPr>
        </p:nvSpPr>
        <p:spPr>
          <a:xfrm>
            <a:off x="446088" y="1556792"/>
            <a:ext cx="8229600" cy="4937125"/>
          </a:xfrm>
        </p:spPr>
        <p:txBody>
          <a:bodyPr/>
          <a:lstStyle/>
          <a:p>
            <a:pPr marL="0" indent="0"/>
            <a:r>
              <a:rPr altLang="en-US" dirty="0">
                <a:ea typeface="ＭＳ Ｐゴシック" panose="020B0600070205080204" pitchFamily="34" charset="-128"/>
              </a:rPr>
              <a:t>Plasterboard is supported by ﬁxings, fixed every 150mm.</a:t>
            </a:r>
          </a:p>
          <a:p>
            <a:pPr marL="0" indent="0"/>
            <a:r>
              <a:rPr altLang="en-US" dirty="0">
                <a:ea typeface="ＭＳ Ｐゴシック" panose="020B0600070205080204" pitchFamily="34" charset="-128"/>
              </a:rPr>
              <a:t>Galvanised nails have protective zinc coating applied to steel to prevent corrosion or rusting.</a:t>
            </a:r>
          </a:p>
          <a:p>
            <a:pPr marL="0" indent="0"/>
            <a:r>
              <a:rPr altLang="en-US" b="1" dirty="0">
                <a:ea typeface="ＭＳ Ｐゴシック" panose="020B0600070205080204" pitchFamily="34" charset="-128"/>
              </a:rPr>
              <a:t>Thickness of board 	 Minimum size of nail</a:t>
            </a:r>
          </a:p>
          <a:p>
            <a:pPr marL="0" indent="0"/>
            <a:r>
              <a:rPr altLang="en-US" dirty="0">
                <a:ea typeface="ＭＳ Ｐゴシック" panose="020B0600070205080204" pitchFamily="34" charset="-128"/>
              </a:rPr>
              <a:t>9.5mm	  		30mm </a:t>
            </a:r>
          </a:p>
          <a:p>
            <a:pPr marL="0" indent="0"/>
            <a:r>
              <a:rPr altLang="en-US" dirty="0">
                <a:ea typeface="ＭＳ Ｐゴシック" panose="020B0600070205080204" pitchFamily="34" charset="-128"/>
              </a:rPr>
              <a:t>12.5mm	 	40mm </a:t>
            </a:r>
          </a:p>
          <a:p>
            <a:pPr marL="0" indent="0"/>
            <a:r>
              <a:rPr altLang="en-US" dirty="0">
                <a:ea typeface="ＭＳ Ｐゴシック" panose="020B0600070205080204" pitchFamily="34" charset="-128"/>
              </a:rPr>
              <a:t>15mm 	  		40mm </a:t>
            </a:r>
          </a:p>
          <a:p>
            <a:pPr marL="0" indent="0"/>
            <a:r>
              <a:rPr altLang="en-US" dirty="0">
                <a:ea typeface="ＭＳ Ｐゴシック" panose="020B0600070205080204" pitchFamily="34" charset="-128"/>
              </a:rPr>
              <a:t>19mm 	  		50mm </a:t>
            </a:r>
          </a:p>
        </p:txBody>
      </p:sp>
    </p:spTree>
    <p:extLst>
      <p:ext uri="{BB962C8B-B14F-4D97-AF65-F5344CB8AC3E}">
        <p14:creationId xmlns:p14="http://schemas.microsoft.com/office/powerpoint/2010/main" val="21524025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noChangeArrowheads="1"/>
          </p:cNvSpPr>
          <p:nvPr>
            <p:ph type="title"/>
          </p:nvPr>
        </p:nvSpPr>
        <p:spPr/>
        <p:txBody>
          <a:bodyPr/>
          <a:lstStyle/>
          <a:p>
            <a:r>
              <a:rPr lang="en-GB" altLang="en-US">
                <a:ea typeface="ＭＳ Ｐゴシック" panose="020B0600070205080204" pitchFamily="34" charset="-128"/>
              </a:rPr>
              <a:t>Dry wall screws</a:t>
            </a:r>
          </a:p>
        </p:txBody>
      </p:sp>
      <p:sp>
        <p:nvSpPr>
          <p:cNvPr id="25603" name="Content Placeholder 2"/>
          <p:cNvSpPr>
            <a:spLocks noGrp="1" noChangeArrowheads="1"/>
          </p:cNvSpPr>
          <p:nvPr>
            <p:ph sz="quarter" idx="10"/>
          </p:nvPr>
        </p:nvSpPr>
        <p:spPr>
          <a:xfrm>
            <a:off x="457200" y="1556792"/>
            <a:ext cx="8229600" cy="4937125"/>
          </a:xfrm>
        </p:spPr>
        <p:txBody>
          <a:bodyPr/>
          <a:lstStyle/>
          <a:p>
            <a:pPr marL="0" indent="0"/>
            <a:r>
              <a:rPr altLang="en-US" dirty="0">
                <a:ea typeface="ＭＳ Ｐゴシック" panose="020B0600070205080204" pitchFamily="34" charset="-128"/>
              </a:rPr>
              <a:t>Screws are fixed at 230mm for studs and 300mm for ceiling joists. </a:t>
            </a:r>
          </a:p>
          <a:p>
            <a:pPr marL="0" indent="0"/>
            <a:r>
              <a:rPr altLang="en-US" b="1" dirty="0">
                <a:ea typeface="ＭＳ Ｐゴシック" panose="020B0600070205080204" pitchFamily="34" charset="-128"/>
              </a:rPr>
              <a:t>Size of board   		Minimum size of screw</a:t>
            </a:r>
          </a:p>
          <a:p>
            <a:pPr marL="0" indent="0"/>
            <a:r>
              <a:rPr altLang="en-US" dirty="0">
                <a:ea typeface="ＭＳ Ｐゴシック" panose="020B0600070205080204" pitchFamily="34" charset="-128"/>
              </a:rPr>
              <a:t>12.5mm	 	38mm </a:t>
            </a:r>
          </a:p>
          <a:p>
            <a:pPr marL="0" indent="0"/>
            <a:r>
              <a:rPr altLang="en-US" dirty="0">
                <a:ea typeface="ＭＳ Ｐゴシック" panose="020B0600070205080204" pitchFamily="34" charset="-128"/>
              </a:rPr>
              <a:t>15mm		 	41mm</a:t>
            </a:r>
          </a:p>
          <a:p>
            <a:pPr marL="0" indent="0"/>
            <a:r>
              <a:rPr altLang="en-US" dirty="0">
                <a:ea typeface="ＭＳ Ｐゴシック" panose="020B0600070205080204" pitchFamily="34" charset="-128"/>
              </a:rPr>
              <a:t>19mm		 	51mm </a:t>
            </a:r>
          </a:p>
          <a:p>
            <a:pPr marL="0" indent="0"/>
            <a:r>
              <a:rPr altLang="en-US" dirty="0">
                <a:ea typeface="ＭＳ Ｐゴシック" panose="020B0600070205080204" pitchFamily="34" charset="-128"/>
              </a:rPr>
              <a:t>12.5mm 	    	Double layer 51mm</a:t>
            </a:r>
          </a:p>
          <a:p>
            <a:pPr marL="0" indent="0"/>
            <a:r>
              <a:rPr altLang="en-US" dirty="0">
                <a:ea typeface="ＭＳ Ｐゴシック" panose="020B0600070205080204" pitchFamily="34" charset="-128"/>
              </a:rPr>
              <a:t>Collated screws are ﬁxed using a mechanical drywall auto feeder. Collated screws vary in length from 25mm to 50mm.</a:t>
            </a:r>
          </a:p>
          <a:p>
            <a:pPr marL="0" indent="0"/>
            <a:endParaRPr altLang="en-US" dirty="0">
              <a:ea typeface="ＭＳ Ｐゴシック" panose="020B0600070205080204" pitchFamily="34" charset="-128"/>
            </a:endParaRPr>
          </a:p>
        </p:txBody>
      </p:sp>
    </p:spTree>
    <p:extLst>
      <p:ext uri="{BB962C8B-B14F-4D97-AF65-F5344CB8AC3E}">
        <p14:creationId xmlns:p14="http://schemas.microsoft.com/office/powerpoint/2010/main" val="31495412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noChangeArrowheads="1"/>
          </p:cNvSpPr>
          <p:nvPr>
            <p:ph type="title"/>
          </p:nvPr>
        </p:nvSpPr>
        <p:spPr/>
        <p:txBody>
          <a:bodyPr/>
          <a:lstStyle/>
          <a:p>
            <a:r>
              <a:rPr lang="en-GB" altLang="en-US">
                <a:ea typeface="ＭＳ Ｐゴシック" panose="020B0600070205080204" pitchFamily="34" charset="-128"/>
              </a:rPr>
              <a:t>Dry wall screws</a:t>
            </a:r>
          </a:p>
        </p:txBody>
      </p:sp>
      <p:sp>
        <p:nvSpPr>
          <p:cNvPr id="26627" name="Content Placeholder 2"/>
          <p:cNvSpPr>
            <a:spLocks noGrp="1" noChangeArrowheads="1"/>
          </p:cNvSpPr>
          <p:nvPr>
            <p:ph sz="quarter" idx="10"/>
          </p:nvPr>
        </p:nvSpPr>
        <p:spPr>
          <a:xfrm>
            <a:off x="446088" y="1470536"/>
            <a:ext cx="8229600" cy="4756150"/>
          </a:xfrm>
        </p:spPr>
        <p:txBody>
          <a:bodyPr/>
          <a:lstStyle/>
          <a:p>
            <a:pPr marL="0" indent="0"/>
            <a:r>
              <a:rPr altLang="en-US" dirty="0">
                <a:ea typeface="ＭＳ Ｐゴシック" panose="020B0600070205080204" pitchFamily="34" charset="-128"/>
              </a:rPr>
              <a:t>Fixing to metal studs or </a:t>
            </a:r>
            <a:r>
              <a:rPr altLang="en-US" dirty="0" err="1">
                <a:ea typeface="ＭＳ Ｐゴシック" panose="020B0600070205080204" pitchFamily="34" charset="-128"/>
              </a:rPr>
              <a:t>furrings</a:t>
            </a:r>
            <a:endParaRPr altLang="en-US" dirty="0">
              <a:ea typeface="ＭＳ Ｐゴシック" panose="020B0600070205080204" pitchFamily="34" charset="-128"/>
            </a:endParaRPr>
          </a:p>
          <a:p>
            <a:pPr marL="0" indent="0"/>
            <a:endParaRPr altLang="en-US" dirty="0">
              <a:ea typeface="ＭＳ Ｐゴシック" panose="020B0600070205080204" pitchFamily="34" charset="-128"/>
            </a:endParaRPr>
          </a:p>
          <a:p>
            <a:pPr marL="0" indent="0"/>
            <a:r>
              <a:rPr altLang="en-US" b="1" dirty="0">
                <a:ea typeface="ＭＳ Ｐゴシック" panose="020B0600070205080204" pitchFamily="34" charset="-128"/>
              </a:rPr>
              <a:t>Size of board      	 Minimum size of screw</a:t>
            </a:r>
          </a:p>
          <a:p>
            <a:pPr marL="0" indent="0"/>
            <a:r>
              <a:rPr altLang="en-US" dirty="0">
                <a:ea typeface="ＭＳ Ｐゴシック" panose="020B0600070205080204" pitchFamily="34" charset="-128"/>
              </a:rPr>
              <a:t>9.5mm			22mm</a:t>
            </a:r>
          </a:p>
          <a:p>
            <a:pPr marL="0" indent="0"/>
            <a:r>
              <a:rPr altLang="en-US" dirty="0">
                <a:ea typeface="ＭＳ Ｐゴシック" panose="020B0600070205080204" pitchFamily="34" charset="-128"/>
              </a:rPr>
              <a:t>12.5mm		25mm</a:t>
            </a:r>
          </a:p>
          <a:p>
            <a:pPr marL="0" indent="0"/>
            <a:r>
              <a:rPr altLang="en-US" dirty="0">
                <a:ea typeface="ＭＳ Ｐゴシック" panose="020B0600070205080204" pitchFamily="34" charset="-128"/>
              </a:rPr>
              <a:t>15mm 			25mm</a:t>
            </a:r>
          </a:p>
          <a:p>
            <a:pPr marL="0" indent="0"/>
            <a:r>
              <a:rPr altLang="en-US" dirty="0">
                <a:ea typeface="ＭＳ Ｐゴシック" panose="020B0600070205080204" pitchFamily="34" charset="-128"/>
              </a:rPr>
              <a:t>19mm			42mm</a:t>
            </a:r>
          </a:p>
          <a:p>
            <a:pPr marL="0" indent="0"/>
            <a:r>
              <a:rPr altLang="en-US" dirty="0">
                <a:ea typeface="ＭＳ Ｐゴシック" panose="020B0600070205080204" pitchFamily="34" charset="-128"/>
              </a:rPr>
              <a:t>12.5mm 		Double layer 36mm</a:t>
            </a:r>
          </a:p>
          <a:p>
            <a:pPr marL="0" indent="0"/>
            <a:endParaRPr altLang="en-US" dirty="0">
              <a:ea typeface="ＭＳ Ｐゴシック" panose="020B0600070205080204" pitchFamily="34" charset="-128"/>
            </a:endParaRPr>
          </a:p>
        </p:txBody>
      </p:sp>
    </p:spTree>
    <p:extLst>
      <p:ext uri="{BB962C8B-B14F-4D97-AF65-F5344CB8AC3E}">
        <p14:creationId xmlns:p14="http://schemas.microsoft.com/office/powerpoint/2010/main" val="31363325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noChangeArrowheads="1"/>
          </p:cNvSpPr>
          <p:nvPr>
            <p:ph type="title"/>
          </p:nvPr>
        </p:nvSpPr>
        <p:spPr/>
        <p:txBody>
          <a:bodyPr/>
          <a:lstStyle/>
          <a:p>
            <a:r>
              <a:rPr lang="en-GB" altLang="en-US">
                <a:ea typeface="ＭＳ Ｐゴシック" panose="020B0600070205080204" pitchFamily="34" charset="-128"/>
              </a:rPr>
              <a:t>Fixing centres</a:t>
            </a:r>
          </a:p>
        </p:txBody>
      </p:sp>
      <p:sp>
        <p:nvSpPr>
          <p:cNvPr id="27651" name="Content Placeholder 2"/>
          <p:cNvSpPr>
            <a:spLocks noGrp="1" noChangeArrowheads="1"/>
          </p:cNvSpPr>
          <p:nvPr>
            <p:ph sz="quarter" idx="10"/>
          </p:nvPr>
        </p:nvSpPr>
        <p:spPr>
          <a:xfrm>
            <a:off x="457200" y="1484784"/>
            <a:ext cx="8229600" cy="4865688"/>
          </a:xfrm>
        </p:spPr>
        <p:txBody>
          <a:bodyPr/>
          <a:lstStyle/>
          <a:p>
            <a:pPr marL="0" indent="0"/>
            <a:r>
              <a:rPr altLang="en-US" sz="2000" dirty="0">
                <a:ea typeface="ＭＳ Ｐゴシック" panose="020B0600070205080204" pitchFamily="34" charset="-128"/>
              </a:rPr>
              <a:t>Joist/stud centres must be able to take the weight of the plasterboard.  Joists that are too far apart will cause the plasterboard to sag.</a:t>
            </a:r>
          </a:p>
          <a:p>
            <a:pPr marL="342900" indent="-342900">
              <a:buClr>
                <a:srgbClr val="0077E3"/>
              </a:buClr>
              <a:buFont typeface="Arial" panose="020B0604020202020204" pitchFamily="34" charset="0"/>
              <a:buChar char="•"/>
            </a:pPr>
            <a:r>
              <a:rPr lang="en-US" altLang="en-US" dirty="0" err="1">
                <a:ea typeface="ＭＳ Ｐゴシック" panose="020B0600070205080204" pitchFamily="34" charset="-128"/>
              </a:rPr>
              <a:t>Centres</a:t>
            </a:r>
            <a:r>
              <a:rPr lang="en-US" altLang="en-US" dirty="0">
                <a:ea typeface="ＭＳ Ｐゴシック" panose="020B0600070205080204" pitchFamily="34" charset="-128"/>
              </a:rPr>
              <a:t>: distance between two joists or studs.</a:t>
            </a:r>
            <a:endParaRPr altLang="en-US" sz="2000" dirty="0">
              <a:ea typeface="ＭＳ Ｐゴシック" panose="020B0600070205080204" pitchFamily="34" charset="-128"/>
            </a:endParaRPr>
          </a:p>
          <a:p>
            <a:pPr marL="342900" indent="-342900">
              <a:buClr>
                <a:srgbClr val="0077E3"/>
              </a:buClr>
              <a:buFont typeface="Arial" panose="020B0604020202020204" pitchFamily="34" charset="0"/>
              <a:buChar char="•"/>
            </a:pPr>
            <a:r>
              <a:rPr altLang="en-US" sz="2000" dirty="0">
                <a:ea typeface="ＭＳ Ｐゴシック" panose="020B0600070205080204" pitchFamily="34" charset="-128"/>
              </a:rPr>
              <a:t>Noggin: timber ﬁxed between joists or studs to support.</a:t>
            </a:r>
          </a:p>
          <a:p>
            <a:pPr marL="0" indent="0"/>
            <a:endParaRPr altLang="en-US" dirty="0">
              <a:ea typeface="ＭＳ Ｐゴシック" panose="020B0600070205080204" pitchFamily="34" charset="-128"/>
            </a:endParaRPr>
          </a:p>
        </p:txBody>
      </p:sp>
      <p:sp>
        <p:nvSpPr>
          <p:cNvPr id="2" name="Rectangle 1"/>
          <p:cNvSpPr/>
          <p:nvPr/>
        </p:nvSpPr>
        <p:spPr>
          <a:xfrm>
            <a:off x="642392" y="3429000"/>
            <a:ext cx="7848104" cy="1631216"/>
          </a:xfrm>
          <a:prstGeom prst="rect">
            <a:avLst/>
          </a:prstGeom>
        </p:spPr>
        <p:txBody>
          <a:bodyPr wrap="square">
            <a:spAutoFit/>
          </a:bodyPr>
          <a:lstStyle/>
          <a:p>
            <a:pPr marL="0" indent="0"/>
            <a:r>
              <a:rPr lang="en-US" altLang="en-US" b="1" dirty="0">
                <a:ea typeface="ＭＳ Ｐゴシック" panose="020B0600070205080204" pitchFamily="34" charset="-128"/>
              </a:rPr>
              <a:t>Plasterboard		</a:t>
            </a:r>
            <a:r>
              <a:rPr lang="en-US" altLang="en-US" b="1" dirty="0" err="1">
                <a:ea typeface="ＭＳ Ｐゴシック" panose="020B0600070205080204" pitchFamily="34" charset="-128"/>
              </a:rPr>
              <a:t>Centres</a:t>
            </a:r>
            <a:r>
              <a:rPr lang="en-US" altLang="en-US" b="1" dirty="0">
                <a:ea typeface="ＭＳ Ｐゴシック" panose="020B0600070205080204" pitchFamily="34" charset="-128"/>
              </a:rPr>
              <a:t>	</a:t>
            </a:r>
            <a:r>
              <a:rPr lang="en-US" altLang="en-US" b="1" dirty="0" err="1">
                <a:ea typeface="ＭＳ Ｐゴシック" panose="020B0600070205080204" pitchFamily="34" charset="-128"/>
              </a:rPr>
              <a:t>Centres</a:t>
            </a:r>
            <a:r>
              <a:rPr lang="en-US" altLang="en-US" b="1" dirty="0">
                <a:ea typeface="ＭＳ Ｐゴシック" panose="020B0600070205080204" pitchFamily="34" charset="-128"/>
              </a:rPr>
              <a:t> with noggins</a:t>
            </a:r>
          </a:p>
          <a:p>
            <a:pPr marL="0" indent="0"/>
            <a:r>
              <a:rPr lang="en-US" altLang="en-US" dirty="0">
                <a:ea typeface="ＭＳ Ｐゴシック" panose="020B0600070205080204" pitchFamily="34" charset="-128"/>
              </a:rPr>
              <a:t>12.5mm		600mm 	450mm</a:t>
            </a:r>
          </a:p>
          <a:p>
            <a:pPr marL="0" indent="0"/>
            <a:r>
              <a:rPr lang="en-US" altLang="en-US" dirty="0">
                <a:ea typeface="ＭＳ Ｐゴシック" panose="020B0600070205080204" pitchFamily="34" charset="-128"/>
              </a:rPr>
              <a:t>15mm			600mm 	600mm</a:t>
            </a:r>
          </a:p>
          <a:p>
            <a:pPr marL="0" indent="0"/>
            <a:r>
              <a:rPr lang="en-US" altLang="en-US" dirty="0">
                <a:ea typeface="ＭＳ Ｐゴシック" panose="020B0600070205080204" pitchFamily="34" charset="-128"/>
              </a:rPr>
              <a:t>19mm 			600mm 	600mm</a:t>
            </a:r>
          </a:p>
          <a:p>
            <a:pPr marL="0" indent="0"/>
            <a:r>
              <a:rPr lang="en-US" altLang="en-US" dirty="0">
                <a:ea typeface="ＭＳ Ｐゴシック" panose="020B0600070205080204" pitchFamily="34" charset="-128"/>
              </a:rPr>
              <a:t>Thermal laminates 	600mm 	450mm</a:t>
            </a:r>
          </a:p>
        </p:txBody>
      </p:sp>
    </p:spTree>
    <p:extLst>
      <p:ext uri="{BB962C8B-B14F-4D97-AF65-F5344CB8AC3E}">
        <p14:creationId xmlns:p14="http://schemas.microsoft.com/office/powerpoint/2010/main" val="4574450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noChangeArrowheads="1"/>
          </p:cNvSpPr>
          <p:nvPr>
            <p:ph type="title"/>
          </p:nvPr>
        </p:nvSpPr>
        <p:spPr/>
        <p:txBody>
          <a:bodyPr/>
          <a:lstStyle/>
          <a:p>
            <a:r>
              <a:rPr lang="en-GB" altLang="en-US">
                <a:ea typeface="ＭＳ Ｐゴシック" panose="020B0600070205080204" pitchFamily="34" charset="-128"/>
              </a:rPr>
              <a:t>Fixing plasterboard to ceilings</a:t>
            </a:r>
          </a:p>
        </p:txBody>
      </p:sp>
      <p:sp>
        <p:nvSpPr>
          <p:cNvPr id="28675" name="Content Placeholder 2"/>
          <p:cNvSpPr>
            <a:spLocks noGrp="1" noChangeArrowheads="1"/>
          </p:cNvSpPr>
          <p:nvPr>
            <p:ph sz="quarter" idx="10"/>
          </p:nvPr>
        </p:nvSpPr>
        <p:spPr>
          <a:xfrm>
            <a:off x="446088" y="1697037"/>
            <a:ext cx="8229600" cy="4756150"/>
          </a:xfrm>
        </p:spPr>
        <p:txBody>
          <a:bodyPr/>
          <a:lstStyle/>
          <a:p>
            <a:pPr marL="0" indent="0"/>
            <a:r>
              <a:rPr altLang="en-US" dirty="0">
                <a:ea typeface="ＭＳ Ｐゴシック" panose="020B0600070205080204" pitchFamily="34" charset="-128"/>
              </a:rPr>
              <a:t>Before you start, all services including ducting, pipes and cables should have been installed (first fix).</a:t>
            </a:r>
          </a:p>
          <a:p>
            <a:pPr marL="0" indent="0"/>
            <a:endParaRPr altLang="en-US" dirty="0">
              <a:ea typeface="ＭＳ Ｐゴシック" panose="020B0600070205080204" pitchFamily="34" charset="-128"/>
            </a:endParaRPr>
          </a:p>
          <a:p>
            <a:pPr marL="342900" indent="-342900">
              <a:buClr>
                <a:srgbClr val="0077E3"/>
              </a:buClr>
              <a:buFont typeface="Arial" panose="020B0604020202020204" pitchFamily="34" charset="0"/>
              <a:buChar char="•"/>
            </a:pPr>
            <a:r>
              <a:rPr altLang="en-US" dirty="0">
                <a:ea typeface="ＭＳ Ｐゴシック" panose="020B0600070205080204" pitchFamily="34" charset="-128"/>
              </a:rPr>
              <a:t>Considerations.</a:t>
            </a:r>
          </a:p>
          <a:p>
            <a:pPr marL="342900" indent="-342900">
              <a:buClr>
                <a:srgbClr val="0077E3"/>
              </a:buClr>
              <a:buFont typeface="Arial" panose="020B0604020202020204" pitchFamily="34" charset="0"/>
              <a:buChar char="•"/>
            </a:pPr>
            <a:r>
              <a:rPr altLang="en-US" dirty="0">
                <a:ea typeface="ＭＳ Ｐゴシック" panose="020B0600070205080204" pitchFamily="34" charset="-128"/>
              </a:rPr>
              <a:t>Setting out. </a:t>
            </a:r>
          </a:p>
          <a:p>
            <a:pPr marL="342900" indent="-342900">
              <a:buClr>
                <a:srgbClr val="0077E3"/>
              </a:buClr>
              <a:buFont typeface="Arial" panose="020B0604020202020204" pitchFamily="34" charset="0"/>
              <a:buChar char="•"/>
            </a:pPr>
            <a:r>
              <a:rPr altLang="en-US" dirty="0">
                <a:ea typeface="ＭＳ Ｐゴシック" panose="020B0600070205080204" pitchFamily="34" charset="-128"/>
              </a:rPr>
              <a:t>Fixing procedure.</a:t>
            </a:r>
          </a:p>
          <a:p>
            <a:pPr marL="0" indent="0"/>
            <a:endParaRPr altLang="en-US" dirty="0">
              <a:ea typeface="ＭＳ Ｐゴシック" panose="020B0600070205080204" pitchFamily="34" charset="-128"/>
            </a:endParaRPr>
          </a:p>
          <a:p>
            <a:pPr marL="0" indent="0"/>
            <a:endParaRPr altLang="en-US" dirty="0">
              <a:ea typeface="ＭＳ Ｐゴシック" panose="020B0600070205080204" pitchFamily="34" charset="-128"/>
            </a:endParaRPr>
          </a:p>
        </p:txBody>
      </p:sp>
      <p:pic>
        <p:nvPicPr>
          <p:cNvPr id="286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904" y="3067193"/>
            <a:ext cx="4967784" cy="23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70547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noChangeArrowheads="1"/>
          </p:cNvSpPr>
          <p:nvPr>
            <p:ph type="title"/>
          </p:nvPr>
        </p:nvSpPr>
        <p:spPr/>
        <p:txBody>
          <a:bodyPr/>
          <a:lstStyle/>
          <a:p>
            <a:r>
              <a:rPr lang="en-GB" altLang="en-US">
                <a:ea typeface="ＭＳ Ｐゴシック" panose="020B0600070205080204" pitchFamily="34" charset="-128"/>
              </a:rPr>
              <a:t>Fixing plasterboard to studs</a:t>
            </a:r>
          </a:p>
        </p:txBody>
      </p:sp>
      <p:sp>
        <p:nvSpPr>
          <p:cNvPr id="29699" name="Content Placeholder 2"/>
          <p:cNvSpPr>
            <a:spLocks noGrp="1" noChangeArrowheads="1"/>
          </p:cNvSpPr>
          <p:nvPr>
            <p:ph sz="quarter" idx="10"/>
          </p:nvPr>
        </p:nvSpPr>
        <p:spPr>
          <a:xfrm>
            <a:off x="457200" y="1628800"/>
            <a:ext cx="4402832" cy="4756150"/>
          </a:xfrm>
        </p:spPr>
        <p:txBody>
          <a:bodyPr/>
          <a:lstStyle/>
          <a:p>
            <a:pPr marL="0" indent="0"/>
            <a:r>
              <a:rPr altLang="en-US" dirty="0">
                <a:ea typeface="ＭＳ Ｐゴシック" panose="020B0600070205080204" pitchFamily="34" charset="-128"/>
              </a:rPr>
              <a:t>There are two methods that can be used when ﬁxing plasterboard to studwork.</a:t>
            </a:r>
          </a:p>
          <a:p>
            <a:pPr marL="0" indent="0"/>
            <a:r>
              <a:rPr altLang="en-US" dirty="0">
                <a:ea typeface="ＭＳ Ｐゴシック" panose="020B0600070205080204" pitchFamily="34" charset="-128"/>
              </a:rPr>
              <a:t>Plasterboard can be fixed horizontally or vertically in line with the studs.</a:t>
            </a:r>
          </a:p>
          <a:p>
            <a:pPr marL="342900" indent="-342900">
              <a:buClr>
                <a:srgbClr val="0077E3"/>
              </a:buClr>
              <a:buFont typeface="Arial" panose="020B0604020202020204" pitchFamily="34" charset="0"/>
              <a:buChar char="•"/>
            </a:pPr>
            <a:r>
              <a:rPr altLang="en-US" dirty="0">
                <a:ea typeface="ＭＳ Ｐゴシック" panose="020B0600070205080204" pitchFamily="34" charset="-128"/>
              </a:rPr>
              <a:t>Considerations.</a:t>
            </a:r>
          </a:p>
          <a:p>
            <a:pPr marL="342900" indent="-342900">
              <a:buClr>
                <a:srgbClr val="0077E3"/>
              </a:buClr>
              <a:buFont typeface="Arial" panose="020B0604020202020204" pitchFamily="34" charset="0"/>
              <a:buChar char="•"/>
            </a:pPr>
            <a:r>
              <a:rPr altLang="en-US" dirty="0">
                <a:ea typeface="ＭＳ Ｐゴシック" panose="020B0600070205080204" pitchFamily="34" charset="-128"/>
              </a:rPr>
              <a:t>Setting out. </a:t>
            </a:r>
          </a:p>
          <a:p>
            <a:pPr marL="342900" indent="-342900">
              <a:buClr>
                <a:srgbClr val="0077E3"/>
              </a:buClr>
              <a:buFont typeface="Arial" panose="020B0604020202020204" pitchFamily="34" charset="0"/>
              <a:buChar char="•"/>
            </a:pPr>
            <a:r>
              <a:rPr altLang="en-US" dirty="0">
                <a:ea typeface="ＭＳ Ｐゴシック" panose="020B0600070205080204" pitchFamily="34" charset="-128"/>
              </a:rPr>
              <a:t>Fixing procedure.</a:t>
            </a:r>
          </a:p>
          <a:p>
            <a:pPr marL="0" indent="0"/>
            <a:endParaRPr altLang="en-US" dirty="0">
              <a:ea typeface="ＭＳ Ｐゴシック" panose="020B0600070205080204" pitchFamily="34" charset="-128"/>
            </a:endParaRPr>
          </a:p>
        </p:txBody>
      </p:sp>
      <p:pic>
        <p:nvPicPr>
          <p:cNvPr id="2970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1406964"/>
            <a:ext cx="2552700" cy="382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88399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p:cNvSpPr>
            <a:spLocks noGrp="1" noChangeArrowheads="1"/>
          </p:cNvSpPr>
          <p:nvPr>
            <p:ph idx="4294967295"/>
          </p:nvPr>
        </p:nvSpPr>
        <p:spPr>
          <a:xfrm>
            <a:off x="365214" y="1700808"/>
            <a:ext cx="8496300" cy="2159000"/>
          </a:xfrm>
        </p:spPr>
        <p:txBody>
          <a:bodyPr/>
          <a:lstStyle/>
          <a:p>
            <a:r>
              <a:rPr altLang="en-US" dirty="0">
                <a:ea typeface="ＭＳ Ｐゴシック" panose="020B0600070205080204" pitchFamily="34" charset="-128"/>
              </a:rPr>
              <a:t>When fixing plasterboards to frame walls, it is advisable to stagger the boards on the opposite side of the wall. This will strengthen the wall and distribute the weight and stress.</a:t>
            </a:r>
          </a:p>
          <a:p>
            <a:pPr algn="ctr"/>
            <a:endParaRPr altLang="en-US" sz="2400" u="sng" dirty="0">
              <a:ea typeface="ＭＳ Ｐゴシック" panose="020B0600070205080204" pitchFamily="34" charset="-128"/>
            </a:endParaRPr>
          </a:p>
          <a:p>
            <a:pPr algn="ctr"/>
            <a:endParaRPr altLang="en-US" sz="2400" u="sng" dirty="0">
              <a:ea typeface="ＭＳ Ｐゴシック" panose="020B0600070205080204" pitchFamily="34" charset="-128"/>
            </a:endParaRPr>
          </a:p>
          <a:p>
            <a:endParaRPr altLang="en-US" sz="2400" dirty="0">
              <a:ea typeface="ＭＳ Ｐゴシック" panose="020B0600070205080204" pitchFamily="34" charset="-128"/>
            </a:endParaRPr>
          </a:p>
        </p:txBody>
      </p:sp>
      <p:sp>
        <p:nvSpPr>
          <p:cNvPr id="3" name="Rectangle 2">
            <a:extLst>
              <a:ext uri="{FF2B5EF4-FFF2-40B4-BE49-F238E27FC236}">
                <a16:creationId xmlns:a16="http://schemas.microsoft.com/office/drawing/2014/main" id="{9AF390FE-5355-496A-B976-5DCFDF06C822}"/>
              </a:ext>
            </a:extLst>
          </p:cNvPr>
          <p:cNvSpPr txBox="1">
            <a:spLocks noChangeArrowheads="1"/>
          </p:cNvSpPr>
          <p:nvPr/>
        </p:nvSpPr>
        <p:spPr bwMode="auto">
          <a:xfrm>
            <a:off x="329406" y="980728"/>
            <a:ext cx="8218487" cy="576263"/>
          </a:xfrm>
          <a:prstGeom prst="rect">
            <a:avLst/>
          </a:prstGeom>
          <a:noFill/>
          <a:ln w="9525">
            <a:noFill/>
            <a:miter lim="800000"/>
            <a:headEnd/>
            <a:tailEnd/>
          </a:ln>
          <a:effectLst/>
        </p:spPr>
        <p:txBody>
          <a:bodyPr anchor="ctr"/>
          <a:lstStyle/>
          <a:p>
            <a:pPr>
              <a:defRPr/>
            </a:pPr>
            <a:r>
              <a:rPr lang="en-GB" sz="2400" b="1" kern="0" dirty="0">
                <a:solidFill>
                  <a:srgbClr val="0077E3"/>
                </a:solidFill>
                <a:latin typeface="Arial"/>
                <a:ea typeface="+mj-ea"/>
                <a:cs typeface="+mj-cs"/>
              </a:rPr>
              <a:t>Fixing plasterboards</a:t>
            </a:r>
            <a:endParaRPr lang="en-GB" sz="2400" b="1" kern="0" dirty="0">
              <a:solidFill>
                <a:srgbClr val="0077E3"/>
              </a:solidFill>
              <a:latin typeface="+mj-lt"/>
              <a:ea typeface="+mj-ea"/>
              <a:cs typeface="+mj-cs"/>
            </a:endParaRPr>
          </a:p>
        </p:txBody>
      </p:sp>
      <p:pic>
        <p:nvPicPr>
          <p:cNvPr id="30724"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t="21376" b="25151"/>
          <a:stretch/>
        </p:blipFill>
        <p:spPr bwMode="auto">
          <a:xfrm>
            <a:off x="602455" y="3429000"/>
            <a:ext cx="7672388" cy="1656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F10C3EA3-E803-41A1-9979-016B6AC93302}"/>
              </a:ext>
            </a:extLst>
          </p:cNvPr>
          <p:cNvSpPr txBox="1"/>
          <p:nvPr/>
        </p:nvSpPr>
        <p:spPr>
          <a:xfrm>
            <a:off x="2483769" y="3028890"/>
            <a:ext cx="1872208" cy="400110"/>
          </a:xfrm>
          <a:prstGeom prst="rect">
            <a:avLst/>
          </a:prstGeom>
          <a:noFill/>
        </p:spPr>
        <p:txBody>
          <a:bodyPr wrap="square" rtlCol="0">
            <a:spAutoFit/>
          </a:bodyPr>
          <a:lstStyle/>
          <a:p>
            <a:r>
              <a:rPr lang="en-US" dirty="0"/>
              <a:t>Plasterboard</a:t>
            </a:r>
            <a:endParaRPr lang="en-GB" dirty="0"/>
          </a:p>
        </p:txBody>
      </p:sp>
      <p:sp>
        <p:nvSpPr>
          <p:cNvPr id="4" name="TextBox 3">
            <a:extLst>
              <a:ext uri="{FF2B5EF4-FFF2-40B4-BE49-F238E27FC236}">
                <a16:creationId xmlns:a16="http://schemas.microsoft.com/office/drawing/2014/main" id="{2EA52DF7-2067-4590-BED2-12F2C6CBF9B0}"/>
              </a:ext>
            </a:extLst>
          </p:cNvPr>
          <p:cNvSpPr txBox="1"/>
          <p:nvPr/>
        </p:nvSpPr>
        <p:spPr>
          <a:xfrm>
            <a:off x="5724128" y="2766948"/>
            <a:ext cx="1512168" cy="707886"/>
          </a:xfrm>
          <a:prstGeom prst="rect">
            <a:avLst/>
          </a:prstGeom>
          <a:noFill/>
        </p:spPr>
        <p:txBody>
          <a:bodyPr wrap="square" rtlCol="0">
            <a:spAutoFit/>
          </a:bodyPr>
          <a:lstStyle/>
          <a:p>
            <a:r>
              <a:rPr lang="en-US" dirty="0"/>
              <a:t>Joint fixed to this stud</a:t>
            </a:r>
            <a:endParaRPr lang="en-GB" dirty="0"/>
          </a:p>
        </p:txBody>
      </p:sp>
      <p:sp>
        <p:nvSpPr>
          <p:cNvPr id="7" name="TextBox 6">
            <a:extLst>
              <a:ext uri="{FF2B5EF4-FFF2-40B4-BE49-F238E27FC236}">
                <a16:creationId xmlns:a16="http://schemas.microsoft.com/office/drawing/2014/main" id="{047861F0-3A96-4B88-AD23-251242426FC0}"/>
              </a:ext>
            </a:extLst>
          </p:cNvPr>
          <p:cNvSpPr txBox="1"/>
          <p:nvPr/>
        </p:nvSpPr>
        <p:spPr>
          <a:xfrm>
            <a:off x="2411760" y="5157049"/>
            <a:ext cx="1512168" cy="707886"/>
          </a:xfrm>
          <a:prstGeom prst="rect">
            <a:avLst/>
          </a:prstGeom>
          <a:noFill/>
        </p:spPr>
        <p:txBody>
          <a:bodyPr wrap="square" rtlCol="0">
            <a:spAutoFit/>
          </a:bodyPr>
          <a:lstStyle/>
          <a:p>
            <a:r>
              <a:rPr lang="en-US" dirty="0"/>
              <a:t>Joint fixed to this stud</a:t>
            </a:r>
            <a:endParaRPr lang="en-GB" dirty="0"/>
          </a:p>
        </p:txBody>
      </p:sp>
      <p:sp>
        <p:nvSpPr>
          <p:cNvPr id="8" name="TextBox 7">
            <a:extLst>
              <a:ext uri="{FF2B5EF4-FFF2-40B4-BE49-F238E27FC236}">
                <a16:creationId xmlns:a16="http://schemas.microsoft.com/office/drawing/2014/main" id="{7AA8633C-2B95-406C-9607-CE525D3B3DFF}"/>
              </a:ext>
            </a:extLst>
          </p:cNvPr>
          <p:cNvSpPr txBox="1"/>
          <p:nvPr/>
        </p:nvSpPr>
        <p:spPr>
          <a:xfrm>
            <a:off x="6156176" y="5157192"/>
            <a:ext cx="1512168" cy="400110"/>
          </a:xfrm>
          <a:prstGeom prst="rect">
            <a:avLst/>
          </a:prstGeom>
          <a:noFill/>
        </p:spPr>
        <p:txBody>
          <a:bodyPr wrap="square" rtlCol="0">
            <a:spAutoFit/>
          </a:bodyPr>
          <a:lstStyle/>
          <a:p>
            <a:r>
              <a:rPr lang="en-US" dirty="0"/>
              <a:t>Stud</a:t>
            </a:r>
            <a:endParaRPr lang="en-GB" dirty="0"/>
          </a:p>
        </p:txBody>
      </p:sp>
    </p:spTree>
    <p:extLst>
      <p:ext uri="{BB962C8B-B14F-4D97-AF65-F5344CB8AC3E}">
        <p14:creationId xmlns:p14="http://schemas.microsoft.com/office/powerpoint/2010/main" val="18929413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noChangeArrowheads="1"/>
          </p:cNvSpPr>
          <p:nvPr>
            <p:ph type="title"/>
          </p:nvPr>
        </p:nvSpPr>
        <p:spPr/>
        <p:txBody>
          <a:bodyPr/>
          <a:lstStyle/>
          <a:p>
            <a:r>
              <a:rPr lang="en-GB" altLang="en-US" dirty="0">
                <a:ea typeface="ＭＳ Ｐゴシック" panose="020B0600070205080204" pitchFamily="34" charset="-128"/>
              </a:rPr>
              <a:t>Fixing timber laths</a:t>
            </a:r>
          </a:p>
        </p:txBody>
      </p:sp>
      <p:sp>
        <p:nvSpPr>
          <p:cNvPr id="29699" name="Content Placeholder 2"/>
          <p:cNvSpPr>
            <a:spLocks noGrp="1" noChangeArrowheads="1"/>
          </p:cNvSpPr>
          <p:nvPr>
            <p:ph sz="quarter" idx="10"/>
          </p:nvPr>
        </p:nvSpPr>
        <p:spPr>
          <a:xfrm>
            <a:off x="457200" y="1628800"/>
            <a:ext cx="7787208" cy="4756150"/>
          </a:xfrm>
        </p:spPr>
        <p:txBody>
          <a:bodyPr/>
          <a:lstStyle/>
          <a:p>
            <a:pPr>
              <a:lnSpc>
                <a:spcPct val="107000"/>
              </a:lnSpc>
              <a:spcAft>
                <a:spcPts val="800"/>
              </a:spcAft>
            </a:pPr>
            <a:r>
              <a:rPr lang="en-GB" b="1" dirty="0">
                <a:latin typeface="+mj-lt"/>
                <a:ea typeface="Calibri" panose="020F0502020204030204" pitchFamily="34" charset="0"/>
                <a:cs typeface="Arial" panose="020B0604020202020204" pitchFamily="34" charset="0"/>
              </a:rPr>
              <a:t>T</a:t>
            </a:r>
            <a:r>
              <a:rPr lang="en-GB" b="1" dirty="0">
                <a:effectLst/>
                <a:latin typeface="+mj-lt"/>
                <a:ea typeface="Calibri" panose="020F0502020204030204" pitchFamily="34" charset="0"/>
                <a:cs typeface="Arial" panose="020B0604020202020204" pitchFamily="34" charset="0"/>
              </a:rPr>
              <a:t>ypes of lath materials:</a:t>
            </a:r>
          </a:p>
          <a:p>
            <a:pPr marL="342900" indent="-342900">
              <a:lnSpc>
                <a:spcPct val="107000"/>
              </a:lnSpc>
              <a:spcAft>
                <a:spcPts val="800"/>
              </a:spcAft>
              <a:buClr>
                <a:srgbClr val="0077E3"/>
              </a:buClr>
              <a:buFont typeface="Arial" panose="020B0604020202020204" pitchFamily="34" charset="0"/>
              <a:buChar char="•"/>
            </a:pPr>
            <a:r>
              <a:rPr lang="en-GB" dirty="0">
                <a:effectLst/>
                <a:latin typeface="+mj-lt"/>
                <a:ea typeface="Calibri" panose="020F0502020204030204" pitchFamily="34" charset="0"/>
                <a:cs typeface="Arial" panose="020B0604020202020204" pitchFamily="34" charset="0"/>
              </a:rPr>
              <a:t>Riven (split) or sawn. Riven is stronger as it reduces short grain and retains its inherent strength.</a:t>
            </a:r>
          </a:p>
          <a:p>
            <a:pPr marL="342900" indent="-342900">
              <a:lnSpc>
                <a:spcPct val="107000"/>
              </a:lnSpc>
              <a:spcAft>
                <a:spcPts val="800"/>
              </a:spcAft>
              <a:buClr>
                <a:srgbClr val="0077E3"/>
              </a:buClr>
              <a:buFont typeface="Arial" panose="020B0604020202020204" pitchFamily="34" charset="0"/>
              <a:buChar char="•"/>
            </a:pPr>
            <a:r>
              <a:rPr lang="en-GB" dirty="0">
                <a:effectLst/>
                <a:latin typeface="+mj-lt"/>
                <a:ea typeface="Calibri" panose="020F0502020204030204" pitchFamily="34" charset="0"/>
                <a:cs typeface="Arial" panose="020B0604020202020204" pitchFamily="34" charset="0"/>
              </a:rPr>
              <a:t>Oak, chestnut or larch – in order of strength. </a:t>
            </a:r>
          </a:p>
          <a:p>
            <a:pPr>
              <a:lnSpc>
                <a:spcPct val="107000"/>
              </a:lnSpc>
              <a:spcAft>
                <a:spcPts val="800"/>
              </a:spcAft>
            </a:pPr>
            <a:r>
              <a:rPr lang="en-GB" b="1" dirty="0">
                <a:effectLst/>
                <a:latin typeface="+mj-lt"/>
                <a:ea typeface="Calibri" panose="020F0502020204030204" pitchFamily="34" charset="0"/>
                <a:cs typeface="Arial" panose="020B0604020202020204" pitchFamily="34" charset="0"/>
              </a:rPr>
              <a:t>Fixing</a:t>
            </a:r>
          </a:p>
          <a:p>
            <a:pPr>
              <a:lnSpc>
                <a:spcPct val="107000"/>
              </a:lnSpc>
              <a:spcAft>
                <a:spcPts val="800"/>
              </a:spcAft>
            </a:pPr>
            <a:r>
              <a:rPr lang="en-GB" dirty="0">
                <a:latin typeface="+mj-lt"/>
                <a:ea typeface="Calibri" panose="020F0502020204030204" pitchFamily="34" charset="0"/>
                <a:cs typeface="Arial" panose="020B0604020202020204" pitchFamily="34" charset="0"/>
              </a:rPr>
              <a:t>Timber laths should be f</a:t>
            </a:r>
            <a:r>
              <a:rPr lang="en-GB" dirty="0">
                <a:effectLst/>
                <a:latin typeface="+mj-lt"/>
                <a:ea typeface="Calibri" panose="020F0502020204030204" pitchFamily="34" charset="0"/>
                <a:cs typeface="Arial" panose="020B0604020202020204" pitchFamily="34" charset="0"/>
              </a:rPr>
              <a:t>ixed with stainless steel nails (traditionally hand-cut wrought iron nails) with 10mm spacing. </a:t>
            </a:r>
          </a:p>
          <a:p>
            <a:pPr>
              <a:lnSpc>
                <a:spcPct val="107000"/>
              </a:lnSpc>
              <a:spcAft>
                <a:spcPts val="800"/>
              </a:spcAft>
            </a:pPr>
            <a:r>
              <a:rPr lang="en-GB" dirty="0">
                <a:latin typeface="+mj-lt"/>
                <a:ea typeface="Calibri" panose="020F0502020204030204" pitchFamily="34" charset="0"/>
                <a:cs typeface="Arial" panose="020B0604020202020204" pitchFamily="34" charset="0"/>
              </a:rPr>
              <a:t>It is advisable to s</a:t>
            </a:r>
            <a:r>
              <a:rPr lang="en-GB" dirty="0">
                <a:effectLst/>
                <a:latin typeface="+mj-lt"/>
                <a:ea typeface="Calibri" panose="020F0502020204030204" pitchFamily="34" charset="0"/>
                <a:cs typeface="Arial" panose="020B0604020202020204" pitchFamily="34" charset="0"/>
              </a:rPr>
              <a:t>tagger joints at approximately 1m distance, to provide stability and prevent creating ‘ladders</a:t>
            </a:r>
            <a:r>
              <a:rPr lang="en-GB" dirty="0">
                <a:latin typeface="+mj-lt"/>
                <a:ea typeface="Calibri" panose="020F0502020204030204" pitchFamily="34" charset="0"/>
                <a:cs typeface="Arial" panose="020B0604020202020204" pitchFamily="34" charset="0"/>
              </a:rPr>
              <a:t>’</a:t>
            </a:r>
            <a:r>
              <a:rPr lang="en-GB" dirty="0">
                <a:effectLst/>
                <a:latin typeface="+mj-lt"/>
                <a:ea typeface="Calibri" panose="020F0502020204030204" pitchFamily="34" charset="0"/>
                <a:cs typeface="Arial" panose="020B0604020202020204" pitchFamily="34" charset="0"/>
              </a:rPr>
              <a:t>.</a:t>
            </a:r>
          </a:p>
          <a:p>
            <a:pPr marL="0" indent="0"/>
            <a:endParaRPr altLang="en-US" dirty="0">
              <a:ea typeface="ＭＳ Ｐゴシック" panose="020B0600070205080204" pitchFamily="34" charset="-128"/>
            </a:endParaRPr>
          </a:p>
        </p:txBody>
      </p:sp>
    </p:spTree>
    <p:extLst>
      <p:ext uri="{BB962C8B-B14F-4D97-AF65-F5344CB8AC3E}">
        <p14:creationId xmlns:p14="http://schemas.microsoft.com/office/powerpoint/2010/main" val="32705292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noChangeArrowheads="1"/>
          </p:cNvSpPr>
          <p:nvPr>
            <p:ph type="title"/>
          </p:nvPr>
        </p:nvSpPr>
        <p:spPr/>
        <p:txBody>
          <a:bodyPr/>
          <a:lstStyle/>
          <a:p>
            <a:r>
              <a:rPr lang="en-GB" altLang="en-US">
                <a:ea typeface="ＭＳ Ｐゴシック" panose="020B0600070205080204" pitchFamily="34" charset="-128"/>
              </a:rPr>
              <a:t>Plasterboard hand tools</a:t>
            </a:r>
          </a:p>
        </p:txBody>
      </p:sp>
      <p:pic>
        <p:nvPicPr>
          <p:cNvPr id="1434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900" y="1371600"/>
            <a:ext cx="2386013" cy="2344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2138" y="1371600"/>
            <a:ext cx="2219325"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2463" y="3791744"/>
            <a:ext cx="1841500" cy="184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3"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32138" y="4184650"/>
            <a:ext cx="19939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4" name="Picture 12" descr="Image result for plasterboarding knif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81675" y="1630363"/>
            <a:ext cx="2473325" cy="1703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5" name="Picture 14" descr="Image result for plasterboarding hamme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2456782">
            <a:off x="5729288" y="4089400"/>
            <a:ext cx="2887662" cy="124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565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noChangeArrowheads="1"/>
          </p:cNvSpPr>
          <p:nvPr>
            <p:ph type="title"/>
          </p:nvPr>
        </p:nvSpPr>
        <p:spPr/>
        <p:txBody>
          <a:bodyPr/>
          <a:lstStyle/>
          <a:p>
            <a:r>
              <a:rPr lang="en-GB" altLang="en-US">
                <a:ea typeface="ＭＳ Ｐゴシック" panose="020B0600070205080204" pitchFamily="34" charset="-128"/>
              </a:rPr>
              <a:t>Power tools</a:t>
            </a:r>
          </a:p>
        </p:txBody>
      </p:sp>
      <p:sp>
        <p:nvSpPr>
          <p:cNvPr id="15363" name="Content Placeholder 2"/>
          <p:cNvSpPr>
            <a:spLocks noGrp="1" noChangeArrowheads="1"/>
          </p:cNvSpPr>
          <p:nvPr>
            <p:ph sz="quarter" idx="10"/>
          </p:nvPr>
        </p:nvSpPr>
        <p:spPr>
          <a:xfrm>
            <a:off x="457200" y="1371600"/>
            <a:ext cx="8229600" cy="4756150"/>
          </a:xfrm>
        </p:spPr>
        <p:txBody>
          <a:bodyPr/>
          <a:lstStyle/>
          <a:p>
            <a:pPr marL="0" indent="0"/>
            <a:r>
              <a:rPr altLang="en-US" dirty="0">
                <a:ea typeface="ＭＳ Ｐゴシック" panose="020B0600070205080204" pitchFamily="34" charset="-128"/>
              </a:rPr>
              <a:t>Portable power tools for fixing plasterboards to timber and steel backgrounds.</a:t>
            </a:r>
          </a:p>
          <a:p>
            <a:pPr marL="0" indent="0"/>
            <a:r>
              <a:rPr altLang="en-US" dirty="0">
                <a:ea typeface="ＭＳ Ｐゴシック" panose="020B0600070205080204" pitchFamily="34" charset="-128"/>
              </a:rPr>
              <a:t>Types of voltage.</a:t>
            </a:r>
          </a:p>
        </p:txBody>
      </p:sp>
      <p:pic>
        <p:nvPicPr>
          <p:cNvPr id="1536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3438" y="2852738"/>
            <a:ext cx="360045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m_444072477532861599Picture 2"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088" y="2954338"/>
            <a:ext cx="3100387" cy="255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08146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noChangeArrowheads="1"/>
          </p:cNvSpPr>
          <p:nvPr>
            <p:ph type="title"/>
          </p:nvPr>
        </p:nvSpPr>
        <p:spPr/>
        <p:txBody>
          <a:bodyPr/>
          <a:lstStyle/>
          <a:p>
            <a:r>
              <a:rPr lang="en-GB" altLang="en-US">
                <a:ea typeface="ＭＳ Ｐゴシック" panose="020B0600070205080204" pitchFamily="34" charset="-128"/>
              </a:rPr>
              <a:t>Struts and lifters</a:t>
            </a:r>
          </a:p>
        </p:txBody>
      </p:sp>
      <p:sp>
        <p:nvSpPr>
          <p:cNvPr id="16387" name="Content Placeholder 2"/>
          <p:cNvSpPr>
            <a:spLocks noGrp="1" noChangeArrowheads="1"/>
          </p:cNvSpPr>
          <p:nvPr>
            <p:ph sz="quarter" idx="10"/>
          </p:nvPr>
        </p:nvSpPr>
        <p:spPr>
          <a:xfrm>
            <a:off x="457200" y="1371600"/>
            <a:ext cx="8229600" cy="4865688"/>
          </a:xfrm>
        </p:spPr>
        <p:txBody>
          <a:bodyPr/>
          <a:lstStyle/>
          <a:p>
            <a:pPr marL="0" indent="0"/>
            <a:r>
              <a:rPr altLang="en-US" dirty="0">
                <a:ea typeface="ＭＳ Ｐゴシック" panose="020B0600070205080204" pitchFamily="34" charset="-128"/>
              </a:rPr>
              <a:t>Equipment used for positioning plasterboard before fixing.</a:t>
            </a:r>
          </a:p>
        </p:txBody>
      </p:sp>
      <p:pic>
        <p:nvPicPr>
          <p:cNvPr id="1638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538" y="2590800"/>
            <a:ext cx="3476625" cy="347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0113" y="2852738"/>
            <a:ext cx="3527425"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40739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noChangeArrowheads="1"/>
          </p:cNvSpPr>
          <p:nvPr>
            <p:ph type="title"/>
          </p:nvPr>
        </p:nvSpPr>
        <p:spPr>
          <a:xfrm>
            <a:off x="323528" y="1052736"/>
            <a:ext cx="8218488" cy="382588"/>
          </a:xfrm>
        </p:spPr>
        <p:txBody>
          <a:bodyPr/>
          <a:lstStyle/>
          <a:p>
            <a:r>
              <a:rPr lang="en-US" altLang="en-US" dirty="0">
                <a:ea typeface="ＭＳ Ｐゴシック" panose="020B0600070205080204" pitchFamily="34" charset="-128"/>
              </a:rPr>
              <a:t>Fixing plasterboard</a:t>
            </a:r>
          </a:p>
        </p:txBody>
      </p:sp>
      <p:sp>
        <p:nvSpPr>
          <p:cNvPr id="18435" name="Content Placeholder 2"/>
          <p:cNvSpPr>
            <a:spLocks noGrp="1" noChangeArrowheads="1"/>
          </p:cNvSpPr>
          <p:nvPr>
            <p:ph sz="quarter" idx="10"/>
          </p:nvPr>
        </p:nvSpPr>
        <p:spPr>
          <a:xfrm>
            <a:off x="323528" y="1556792"/>
            <a:ext cx="8820472" cy="5010150"/>
          </a:xfrm>
        </p:spPr>
        <p:txBody>
          <a:bodyPr/>
          <a:lstStyle/>
          <a:p>
            <a:pPr marL="0" indent="0"/>
            <a:r>
              <a:rPr altLang="en-US" sz="2000" dirty="0">
                <a:ea typeface="ＭＳ Ｐゴシック" panose="020B0600070205080204" pitchFamily="34" charset="-128"/>
              </a:rPr>
              <a:t>Plasterboards are manufactured from gypsum, sandwiched between lining paper on both sides.</a:t>
            </a:r>
          </a:p>
          <a:p>
            <a:pPr marL="0" indent="0"/>
            <a:r>
              <a:rPr altLang="en-US" sz="2000" dirty="0">
                <a:ea typeface="ＭＳ Ｐゴシック" panose="020B0600070205080204" pitchFamily="34" charset="-128"/>
              </a:rPr>
              <a:t>They are used as a background surface in new and traditional buildings to form a dry construction background known as ‘dry lining’.</a:t>
            </a:r>
          </a:p>
          <a:p>
            <a:pPr marL="342900" indent="-342900">
              <a:buClr>
                <a:srgbClr val="0077E3"/>
              </a:buClr>
              <a:buFont typeface="Arial" panose="020B0604020202020204" pitchFamily="34" charset="0"/>
              <a:buChar char="•"/>
            </a:pPr>
            <a:r>
              <a:rPr altLang="en-US" sz="2000" dirty="0">
                <a:ea typeface="ＭＳ Ｐゴシック" panose="020B0600070205080204" pitchFamily="34" charset="-128"/>
              </a:rPr>
              <a:t>Plasterboard provides a ﬂat surface that can be plastered or jointed.</a:t>
            </a:r>
          </a:p>
          <a:p>
            <a:pPr marL="342900" indent="-342900">
              <a:buClr>
                <a:srgbClr val="0077E3"/>
              </a:buClr>
              <a:buFont typeface="Arial" panose="020B0604020202020204" pitchFamily="34" charset="0"/>
              <a:buChar char="•"/>
            </a:pPr>
            <a:r>
              <a:rPr altLang="en-US" sz="2000" dirty="0">
                <a:ea typeface="ＭＳ Ｐゴシック" panose="020B0600070205080204" pitchFamily="34" charset="-128"/>
              </a:rPr>
              <a:t>Plasterboard has been manufactured as an alternative to traditional timber lath.</a:t>
            </a:r>
          </a:p>
          <a:p>
            <a:pPr marL="342900" indent="-342900">
              <a:buClr>
                <a:srgbClr val="0077E3"/>
              </a:buClr>
              <a:buFont typeface="Arial" panose="020B0604020202020204" pitchFamily="34" charset="0"/>
              <a:buChar char="•"/>
            </a:pPr>
            <a:r>
              <a:rPr altLang="en-US" sz="2000" dirty="0">
                <a:ea typeface="ＭＳ Ｐゴシック" panose="020B0600070205080204" pitchFamily="34" charset="-128"/>
              </a:rPr>
              <a:t>Performance plasterboard is manufactured in line with building regulations.</a:t>
            </a:r>
          </a:p>
          <a:p>
            <a:pPr marL="342900" indent="-342900">
              <a:buClr>
                <a:srgbClr val="0077E3"/>
              </a:buClr>
              <a:buFont typeface="Arial" panose="020B0604020202020204" pitchFamily="34" charset="0"/>
              <a:buChar char="•"/>
            </a:pPr>
            <a:r>
              <a:rPr altLang="en-US" sz="2000" dirty="0">
                <a:ea typeface="ＭＳ Ｐゴシック" panose="020B0600070205080204" pitchFamily="34" charset="-128"/>
              </a:rPr>
              <a:t>Fixed to timber and metal background.</a:t>
            </a:r>
            <a:endParaRPr lang="en-US" altLang="en-US" sz="2000" dirty="0">
              <a:ea typeface="ＭＳ Ｐゴシック" panose="020B0600070205080204" pitchFamily="34" charset="-128"/>
            </a:endParaRPr>
          </a:p>
        </p:txBody>
      </p:sp>
    </p:spTree>
    <p:extLst>
      <p:ext uri="{BB962C8B-B14F-4D97-AF65-F5344CB8AC3E}">
        <p14:creationId xmlns:p14="http://schemas.microsoft.com/office/powerpoint/2010/main" val="26994359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noChangeArrowheads="1"/>
          </p:cNvSpPr>
          <p:nvPr>
            <p:ph type="title"/>
          </p:nvPr>
        </p:nvSpPr>
        <p:spPr/>
        <p:txBody>
          <a:bodyPr/>
          <a:lstStyle/>
          <a:p>
            <a:r>
              <a:rPr lang="en-GB" altLang="en-US">
                <a:ea typeface="ＭＳ Ｐゴシック" panose="020B0600070205080204" pitchFamily="34" charset="-128"/>
              </a:rPr>
              <a:t>Plasterboard</a:t>
            </a:r>
          </a:p>
        </p:txBody>
      </p:sp>
      <p:sp>
        <p:nvSpPr>
          <p:cNvPr id="19459" name="Content Placeholder 2"/>
          <p:cNvSpPr>
            <a:spLocks noGrp="1" noChangeArrowheads="1"/>
          </p:cNvSpPr>
          <p:nvPr>
            <p:ph sz="quarter" idx="10"/>
          </p:nvPr>
        </p:nvSpPr>
        <p:spPr>
          <a:xfrm>
            <a:off x="457200" y="1455296"/>
            <a:ext cx="8229600" cy="4794250"/>
          </a:xfrm>
        </p:spPr>
        <p:txBody>
          <a:bodyPr/>
          <a:lstStyle/>
          <a:p>
            <a:pPr marL="0" indent="0"/>
            <a:r>
              <a:rPr altLang="en-US" sz="2000" dirty="0">
                <a:ea typeface="ＭＳ Ｐゴシック" panose="020B0600070205080204" pitchFamily="34" charset="-128"/>
              </a:rPr>
              <a:t>There are three manufacturing companies that manufacture plasterboard.</a:t>
            </a:r>
          </a:p>
          <a:p>
            <a:pPr marL="0" indent="0"/>
            <a:r>
              <a:rPr altLang="en-US" sz="2000" dirty="0">
                <a:ea typeface="ＭＳ Ｐゴシック" panose="020B0600070205080204" pitchFamily="34" charset="-128"/>
              </a:rPr>
              <a:t>Building regulations govern which type of plasterboard is used. Plasterboard is manufactured in a range of sizes. The most common: </a:t>
            </a:r>
          </a:p>
          <a:p>
            <a:pPr marL="342900" indent="-342900">
              <a:buClr>
                <a:srgbClr val="0077E3"/>
              </a:buClr>
              <a:buFont typeface="Arial" panose="020B0604020202020204" pitchFamily="34" charset="0"/>
              <a:buChar char="•"/>
            </a:pPr>
            <a:r>
              <a:rPr altLang="en-US" sz="2000" dirty="0">
                <a:ea typeface="ＭＳ Ｐゴシック" panose="020B0600070205080204" pitchFamily="34" charset="-128"/>
              </a:rPr>
              <a:t>2.400m x 1.200m, thickness 9.5mm, 12.5mm, 15mm and 19mm.</a:t>
            </a:r>
          </a:p>
          <a:p>
            <a:pPr marL="342900" indent="-342900">
              <a:buClr>
                <a:srgbClr val="0077E3"/>
              </a:buClr>
              <a:buFont typeface="Arial" panose="020B0604020202020204" pitchFamily="34" charset="0"/>
              <a:buChar char="•"/>
            </a:pPr>
            <a:r>
              <a:rPr altLang="en-US" sz="2000" dirty="0">
                <a:ea typeface="ＭＳ Ｐゴシック" panose="020B0600070205080204" pitchFamily="34" charset="-128"/>
              </a:rPr>
              <a:t>1.800m x 0.900mm, thickness 9.5mm and 12.5mm.</a:t>
            </a:r>
          </a:p>
          <a:p>
            <a:pPr marL="0" indent="0"/>
            <a:r>
              <a:rPr altLang="en-US" sz="2000" dirty="0">
                <a:ea typeface="ＭＳ Ｐゴシック" panose="020B0600070205080204" pitchFamily="34" charset="-128"/>
              </a:rPr>
              <a:t>Plasterboard is either square or tapered edge, often abbreviated to ‘SE’ and ‘TE’.</a:t>
            </a:r>
          </a:p>
          <a:p>
            <a:pPr marL="0" indent="0"/>
            <a:r>
              <a:rPr altLang="en-US" sz="2000" dirty="0">
                <a:ea typeface="ＭＳ Ｐゴシック" panose="020B0600070205080204" pitchFamily="34" charset="-128"/>
              </a:rPr>
              <a:t>Performance plasterboard is designed to meet various requirements and is colour-coded</a:t>
            </a:r>
            <a:r>
              <a:rPr altLang="en-US" dirty="0">
                <a:ea typeface="ＭＳ Ｐゴシック" panose="020B0600070205080204" pitchFamily="34" charset="-128"/>
              </a:rPr>
              <a:t>.</a:t>
            </a:r>
          </a:p>
        </p:txBody>
      </p:sp>
    </p:spTree>
    <p:extLst>
      <p:ext uri="{BB962C8B-B14F-4D97-AF65-F5344CB8AC3E}">
        <p14:creationId xmlns:p14="http://schemas.microsoft.com/office/powerpoint/2010/main" val="434389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noChangeArrowheads="1"/>
          </p:cNvSpPr>
          <p:nvPr>
            <p:ph type="title"/>
          </p:nvPr>
        </p:nvSpPr>
        <p:spPr/>
        <p:txBody>
          <a:bodyPr/>
          <a:lstStyle/>
          <a:p>
            <a:r>
              <a:rPr lang="en-GB" altLang="en-US">
                <a:ea typeface="ＭＳ Ｐゴシック" panose="020B0600070205080204" pitchFamily="34" charset="-128"/>
              </a:rPr>
              <a:t>Performance plasterboard</a:t>
            </a:r>
          </a:p>
        </p:txBody>
      </p:sp>
      <p:sp>
        <p:nvSpPr>
          <p:cNvPr id="20483" name="Content Placeholder 2"/>
          <p:cNvSpPr>
            <a:spLocks noGrp="1" noChangeArrowheads="1"/>
          </p:cNvSpPr>
          <p:nvPr>
            <p:ph sz="quarter" idx="10"/>
          </p:nvPr>
        </p:nvSpPr>
        <p:spPr>
          <a:xfrm>
            <a:off x="441608" y="1627187"/>
            <a:ext cx="8229600" cy="4756150"/>
          </a:xfrm>
        </p:spPr>
        <p:txBody>
          <a:bodyPr/>
          <a:lstStyle/>
          <a:p>
            <a:pPr marL="0" indent="0"/>
            <a:r>
              <a:rPr altLang="en-US" dirty="0">
                <a:ea typeface="ＭＳ Ｐゴシック" panose="020B0600070205080204" pitchFamily="34" charset="-128"/>
              </a:rPr>
              <a:t>This is plasterboard that has additional characteristics compared with standard plasterboard and can increase the performance of a room:</a:t>
            </a:r>
          </a:p>
          <a:p>
            <a:pPr marL="342900" indent="-342900">
              <a:buClr>
                <a:srgbClr val="0077E3"/>
              </a:buClr>
              <a:buFont typeface="Arial" panose="020B0604020202020204" pitchFamily="34" charset="0"/>
              <a:buChar char="•"/>
            </a:pPr>
            <a:r>
              <a:rPr altLang="en-US" dirty="0">
                <a:ea typeface="ＭＳ Ｐゴシック" panose="020B0600070205080204" pitchFamily="34" charset="-128"/>
              </a:rPr>
              <a:t>Sound insulation</a:t>
            </a:r>
          </a:p>
          <a:p>
            <a:pPr marL="342900" indent="-342900">
              <a:buClr>
                <a:srgbClr val="0077E3"/>
              </a:buClr>
              <a:buFont typeface="Arial" panose="020B0604020202020204" pitchFamily="34" charset="0"/>
              <a:buChar char="•"/>
            </a:pPr>
            <a:r>
              <a:rPr altLang="en-US" dirty="0">
                <a:ea typeface="ＭＳ Ｐゴシック" panose="020B0600070205080204" pitchFamily="34" charset="-128"/>
              </a:rPr>
              <a:t>Fire resistance</a:t>
            </a:r>
          </a:p>
          <a:p>
            <a:pPr marL="342900" indent="-342900">
              <a:buClr>
                <a:srgbClr val="0077E3"/>
              </a:buClr>
              <a:buFont typeface="Arial" panose="020B0604020202020204" pitchFamily="34" charset="0"/>
              <a:buChar char="•"/>
            </a:pPr>
            <a:r>
              <a:rPr altLang="en-US" dirty="0">
                <a:ea typeface="ＭＳ Ｐゴシック" panose="020B0600070205080204" pitchFamily="34" charset="-128"/>
              </a:rPr>
              <a:t>Moisture</a:t>
            </a:r>
          </a:p>
          <a:p>
            <a:pPr marL="342900" indent="-342900">
              <a:buClr>
                <a:srgbClr val="0077E3"/>
              </a:buClr>
              <a:buFont typeface="Arial" panose="020B0604020202020204" pitchFamily="34" charset="0"/>
              <a:buChar char="•"/>
            </a:pPr>
            <a:r>
              <a:rPr altLang="en-US" dirty="0">
                <a:ea typeface="ＭＳ Ｐゴシック" panose="020B0600070205080204" pitchFamily="34" charset="-128"/>
              </a:rPr>
              <a:t>Insulation.</a:t>
            </a:r>
          </a:p>
          <a:p>
            <a:pPr marL="0" indent="0"/>
            <a:r>
              <a:rPr altLang="en-US" dirty="0">
                <a:ea typeface="ＭＳ Ｐゴシック" panose="020B0600070205080204" pitchFamily="34" charset="-128"/>
              </a:rPr>
              <a:t> </a:t>
            </a:r>
          </a:p>
        </p:txBody>
      </p:sp>
      <p:pic>
        <p:nvPicPr>
          <p:cNvPr id="2048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738" y="2276475"/>
            <a:ext cx="4248150" cy="345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50565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noChangeArrowheads="1"/>
          </p:cNvSpPr>
          <p:nvPr>
            <p:ph type="title"/>
          </p:nvPr>
        </p:nvSpPr>
        <p:spPr/>
        <p:txBody>
          <a:bodyPr/>
          <a:lstStyle/>
          <a:p>
            <a:r>
              <a:rPr lang="en-GB" altLang="en-US">
                <a:ea typeface="ＭＳ Ｐゴシック" panose="020B0600070205080204" pitchFamily="34" charset="-128"/>
              </a:rPr>
              <a:t>Storing plasterboard</a:t>
            </a:r>
          </a:p>
        </p:txBody>
      </p:sp>
      <p:sp>
        <p:nvSpPr>
          <p:cNvPr id="22531" name="Content Placeholder 2"/>
          <p:cNvSpPr>
            <a:spLocks noGrp="1" noChangeArrowheads="1"/>
          </p:cNvSpPr>
          <p:nvPr>
            <p:ph sz="quarter" idx="10"/>
          </p:nvPr>
        </p:nvSpPr>
        <p:spPr>
          <a:xfrm>
            <a:off x="251520" y="1556792"/>
            <a:ext cx="8892480" cy="4756150"/>
          </a:xfrm>
        </p:spPr>
        <p:txBody>
          <a:bodyPr/>
          <a:lstStyle/>
          <a:p>
            <a:pPr marL="342900" indent="-342900">
              <a:buClr>
                <a:srgbClr val="0077E3"/>
              </a:buClr>
              <a:buFont typeface="Arial" panose="020B0604020202020204" pitchFamily="34" charset="0"/>
              <a:buChar char="•"/>
            </a:pPr>
            <a:r>
              <a:rPr altLang="en-US" dirty="0">
                <a:ea typeface="ＭＳ Ｐゴシック" panose="020B0600070205080204" pitchFamily="34" charset="-128"/>
              </a:rPr>
              <a:t>Plasterboard should be delivered ﬂat on pallets or on timber bearers.</a:t>
            </a:r>
          </a:p>
          <a:p>
            <a:pPr marL="342900" indent="-342900">
              <a:buClr>
                <a:srgbClr val="0077E3"/>
              </a:buClr>
              <a:buFont typeface="Arial" panose="020B0604020202020204" pitchFamily="34" charset="0"/>
              <a:buChar char="•"/>
            </a:pPr>
            <a:r>
              <a:rPr altLang="en-US" dirty="0">
                <a:ea typeface="ＭＳ Ｐゴシック" panose="020B0600070205080204" pitchFamily="34" charset="-128"/>
              </a:rPr>
              <a:t>Manufacturer data sheets provide speciﬁc information about storing and manual handling of materials and components.</a:t>
            </a:r>
          </a:p>
          <a:p>
            <a:pPr marL="342900" indent="-342900">
              <a:buClr>
                <a:srgbClr val="0077E3"/>
              </a:buClr>
              <a:buFont typeface="Arial" panose="020B0604020202020204" pitchFamily="34" charset="0"/>
              <a:buChar char="•"/>
            </a:pPr>
            <a:r>
              <a:rPr altLang="en-US" dirty="0">
                <a:ea typeface="ＭＳ Ｐゴシック" panose="020B0600070205080204" pitchFamily="34" charset="-128"/>
              </a:rPr>
              <a:t>Plasterboard is best carried on its edge by two people to prevent the board snapping.</a:t>
            </a:r>
          </a:p>
          <a:p>
            <a:pPr marL="342900" indent="-342900">
              <a:buClr>
                <a:srgbClr val="0077E3"/>
              </a:buClr>
              <a:buFont typeface="Arial" panose="020B0604020202020204" pitchFamily="34" charset="0"/>
              <a:buChar char="•"/>
            </a:pPr>
            <a:r>
              <a:rPr altLang="en-US" dirty="0">
                <a:ea typeface="ＭＳ Ｐゴシック" panose="020B0600070205080204" pitchFamily="34" charset="-128"/>
              </a:rPr>
              <a:t>Plasterboard should not come into contact with damp conditions as the plaster core will absorb the moisture.</a:t>
            </a:r>
          </a:p>
          <a:p>
            <a:pPr marL="342900" indent="-342900">
              <a:buClr>
                <a:srgbClr val="0077E3"/>
              </a:buClr>
              <a:buFont typeface="Arial" panose="020B0604020202020204" pitchFamily="34" charset="0"/>
              <a:buChar char="•"/>
            </a:pPr>
            <a:r>
              <a:rPr altLang="en-US" dirty="0">
                <a:ea typeface="ＭＳ Ｐゴシック" panose="020B0600070205080204" pitchFamily="34" charset="-128"/>
              </a:rPr>
              <a:t>Different types of plasterboard should be stored separately to avoid confusion.</a:t>
            </a:r>
          </a:p>
          <a:p>
            <a:pPr marL="342900" indent="-342900">
              <a:buClr>
                <a:srgbClr val="0077E3"/>
              </a:buClr>
              <a:buFont typeface="Arial" panose="020B0604020202020204" pitchFamily="34" charset="0"/>
              <a:buChar char="•"/>
            </a:pPr>
            <a:r>
              <a:rPr altLang="en-US" dirty="0">
                <a:ea typeface="ＭＳ Ｐゴシック" panose="020B0600070205080204" pitchFamily="34" charset="-128"/>
              </a:rPr>
              <a:t>Plasterboard waste can be recycled.</a:t>
            </a:r>
          </a:p>
        </p:txBody>
      </p:sp>
    </p:spTree>
    <p:extLst>
      <p:ext uri="{BB962C8B-B14F-4D97-AF65-F5344CB8AC3E}">
        <p14:creationId xmlns:p14="http://schemas.microsoft.com/office/powerpoint/2010/main" val="14302615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noChangeArrowheads="1"/>
          </p:cNvSpPr>
          <p:nvPr>
            <p:ph type="title"/>
          </p:nvPr>
        </p:nvSpPr>
        <p:spPr/>
        <p:txBody>
          <a:bodyPr/>
          <a:lstStyle/>
          <a:p>
            <a:r>
              <a:rPr lang="en-GB" altLang="en-US">
                <a:ea typeface="ＭＳ Ｐゴシック" panose="020B0600070205080204" pitchFamily="34" charset="-128"/>
              </a:rPr>
              <a:t>Fixing with screws</a:t>
            </a:r>
          </a:p>
        </p:txBody>
      </p:sp>
      <p:sp>
        <p:nvSpPr>
          <p:cNvPr id="23555" name="Content Placeholder 2"/>
          <p:cNvSpPr>
            <a:spLocks noGrp="1" noChangeArrowheads="1"/>
          </p:cNvSpPr>
          <p:nvPr>
            <p:ph sz="quarter" idx="10"/>
          </p:nvPr>
        </p:nvSpPr>
        <p:spPr>
          <a:xfrm>
            <a:off x="446088" y="1556792"/>
            <a:ext cx="8229600" cy="4756150"/>
          </a:xfrm>
        </p:spPr>
        <p:txBody>
          <a:bodyPr/>
          <a:lstStyle/>
          <a:p>
            <a:pPr marL="0" indent="0"/>
            <a:r>
              <a:rPr altLang="en-US" dirty="0">
                <a:ea typeface="ＭＳ Ｐゴシック" panose="020B0600070205080204" pitchFamily="34" charset="-128"/>
              </a:rPr>
              <a:t>Drywall screws are considered stronger ﬁxings than galvanised nails and have less chance of popping through the ﬁnished surface.</a:t>
            </a:r>
          </a:p>
          <a:p>
            <a:pPr marL="0" indent="0"/>
            <a:r>
              <a:rPr altLang="en-US" dirty="0">
                <a:ea typeface="ＭＳ Ｐゴシック" panose="020B0600070205080204" pitchFamily="34" charset="-128"/>
              </a:rPr>
              <a:t>Fixing with screws means the plasterboard surface is less likely to move under vibration and twisting or moving timber.</a:t>
            </a:r>
          </a:p>
          <a:p>
            <a:pPr marL="0" indent="0"/>
            <a:r>
              <a:rPr altLang="en-US" dirty="0">
                <a:ea typeface="ＭＳ Ｐゴシック" panose="020B0600070205080204" pitchFamily="34" charset="-128"/>
              </a:rPr>
              <a:t>Screws must penetrate the timber by a minimum of 20mm. They have less thread and give a stronger grip into the timber background</a:t>
            </a:r>
          </a:p>
          <a:p>
            <a:pPr marL="0" indent="0"/>
            <a:r>
              <a:rPr altLang="en-US" dirty="0">
                <a:ea typeface="ＭＳ Ｐゴシック" panose="020B0600070205080204" pitchFamily="34" charset="-128"/>
              </a:rPr>
              <a:t>Screws must penetrate the steel stud or lining by 10mm. They have a closer thread that gives a strong grip into thin metal linings.</a:t>
            </a:r>
          </a:p>
          <a:p>
            <a:pPr marL="0" indent="0"/>
            <a:endParaRPr altLang="en-US" dirty="0">
              <a:ea typeface="ＭＳ Ｐゴシック" panose="020B0600070205080204" pitchFamily="34" charset="-128"/>
            </a:endParaRPr>
          </a:p>
        </p:txBody>
      </p:sp>
    </p:spTree>
    <p:extLst>
      <p:ext uri="{BB962C8B-B14F-4D97-AF65-F5344CB8AC3E}">
        <p14:creationId xmlns:p14="http://schemas.microsoft.com/office/powerpoint/2010/main" val="422850647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1017</TotalTime>
  <Words>904</Words>
  <Application>Microsoft Office PowerPoint</Application>
  <PresentationFormat>On-screen Show (4:3)</PresentationFormat>
  <Paragraphs>114</Paragraphs>
  <Slides>18</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Lucida Grande</vt:lpstr>
      <vt:lpstr>Times New Roman</vt:lpstr>
      <vt:lpstr>Default Design</vt:lpstr>
      <vt:lpstr>PowerPoint 11: Understand how to install plasterboards and timber laths: Tools and equipment</vt:lpstr>
      <vt:lpstr>Plasterboard hand tools</vt:lpstr>
      <vt:lpstr>Power tools</vt:lpstr>
      <vt:lpstr>Struts and lifters</vt:lpstr>
      <vt:lpstr>Fixing plasterboard</vt:lpstr>
      <vt:lpstr>Plasterboard</vt:lpstr>
      <vt:lpstr>Performance plasterboard</vt:lpstr>
      <vt:lpstr>Storing plasterboard</vt:lpstr>
      <vt:lpstr>Fixing with screws</vt:lpstr>
      <vt:lpstr>Fixings with galvanised nails</vt:lpstr>
      <vt:lpstr>Dry wall screws</vt:lpstr>
      <vt:lpstr>Dry wall screws</vt:lpstr>
      <vt:lpstr>Fixing centres</vt:lpstr>
      <vt:lpstr>Fixing plasterboard to ceilings</vt:lpstr>
      <vt:lpstr>Fixing plasterboard to studs</vt:lpstr>
      <vt:lpstr>PowerPoint Presentation</vt:lpstr>
      <vt:lpstr>Fixing timber laths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139</cp:revision>
  <dcterms:created xsi:type="dcterms:W3CDTF">2013-05-28T00:38:54Z</dcterms:created>
  <dcterms:modified xsi:type="dcterms:W3CDTF">2021-05-06T10:43:25Z</dcterms:modified>
</cp:coreProperties>
</file>